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1" r:id="rId11"/>
    <p:sldId id="262" r:id="rId12"/>
    <p:sldId id="263" r:id="rId13"/>
    <p:sldId id="264" r:id="rId14"/>
    <p:sldId id="270" r:id="rId15"/>
    <p:sldId id="289" r:id="rId16"/>
    <p:sldId id="268" r:id="rId17"/>
    <p:sldId id="269" r:id="rId18"/>
    <p:sldId id="266" r:id="rId19"/>
    <p:sldId id="294" r:id="rId20"/>
    <p:sldId id="271" r:id="rId21"/>
    <p:sldId id="272" r:id="rId22"/>
    <p:sldId id="290" r:id="rId23"/>
    <p:sldId id="297" r:id="rId24"/>
    <p:sldId id="273" r:id="rId25"/>
    <p:sldId id="282" r:id="rId26"/>
    <p:sldId id="274" r:id="rId27"/>
    <p:sldId id="283" r:id="rId28"/>
    <p:sldId id="277" r:id="rId29"/>
    <p:sldId id="278" r:id="rId30"/>
    <p:sldId id="279" r:id="rId31"/>
    <p:sldId id="280" r:id="rId32"/>
    <p:sldId id="275" r:id="rId33"/>
    <p:sldId id="276" r:id="rId34"/>
    <p:sldId id="293" r:id="rId35"/>
    <p:sldId id="284" r:id="rId36"/>
    <p:sldId id="292" r:id="rId37"/>
    <p:sldId id="281" r:id="rId38"/>
    <p:sldId id="291" r:id="rId39"/>
    <p:sldId id="295" r:id="rId40"/>
    <p:sldId id="286" r:id="rId41"/>
    <p:sldId id="287" r:id="rId42"/>
    <p:sldId id="285" r:id="rId43"/>
    <p:sldId id="288" r:id="rId44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8B554-CA0D-E134-5540-39FF0F8EB38B}" v="2" dt="2024-10-16T15:21:48.489"/>
    <p1510:client id="{156FC9B7-0979-2D16-2327-14551F5F5A8E}" v="4" dt="2024-10-16T13:56:58.819"/>
    <p1510:client id="{DDEADD98-C679-7B9E-B4B0-FF8B57FEC593}" v="1" dt="2024-10-16T18:37:12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ja Todorovic" userId="S::emilija@elfak.rs::4a1e8192-8239-4624-acc2-a42124579363" providerId="AD" clId="Web-{67280F07-B20D-4713-ACB2-C249CE15CBD7}"/>
    <pc:docChg chg="modSld">
      <pc:chgData name="Emilija Todorovic" userId="S::emilija@elfak.rs::4a1e8192-8239-4624-acc2-a42124579363" providerId="AD" clId="Web-{67280F07-B20D-4713-ACB2-C249CE15CBD7}" dt="2023-11-07T14:42:37.525" v="0" actId="1076"/>
      <pc:docMkLst>
        <pc:docMk/>
      </pc:docMkLst>
      <pc:sldChg chg="modSp">
        <pc:chgData name="Emilija Todorovic" userId="S::emilija@elfak.rs::4a1e8192-8239-4624-acc2-a42124579363" providerId="AD" clId="Web-{67280F07-B20D-4713-ACB2-C249CE15CBD7}" dt="2023-11-07T14:42:37.525" v="0" actId="1076"/>
        <pc:sldMkLst>
          <pc:docMk/>
          <pc:sldMk cId="0" sldId="263"/>
        </pc:sldMkLst>
        <pc:picChg chg="mod">
          <ac:chgData name="Emilija Todorovic" userId="S::emilija@elfak.rs::4a1e8192-8239-4624-acc2-a42124579363" providerId="AD" clId="Web-{67280F07-B20D-4713-ACB2-C249CE15CBD7}" dt="2023-11-07T14:42:37.525" v="0" actId="1076"/>
          <ac:picMkLst>
            <pc:docMk/>
            <pc:sldMk cId="0" sldId="263"/>
            <ac:picMk id="7" creationId="{00000000-0000-0000-0000-000000000000}"/>
          </ac:picMkLst>
        </pc:picChg>
      </pc:sldChg>
    </pc:docChg>
  </pc:docChgLst>
  <pc:docChgLst>
    <pc:chgData name="Lazar Mijovic" userId="S::lazar.mijovic@elfak.rs::9ff94891-0190-423f-aa65-80c537f21070" providerId="AD" clId="Web-{08B8B554-CA0D-E134-5540-39FF0F8EB38B}"/>
    <pc:docChg chg="modSld">
      <pc:chgData name="Lazar Mijovic" userId="S::lazar.mijovic@elfak.rs::9ff94891-0190-423f-aa65-80c537f21070" providerId="AD" clId="Web-{08B8B554-CA0D-E134-5540-39FF0F8EB38B}" dt="2024-10-16T15:21:48.489" v="1" actId="20577"/>
      <pc:docMkLst>
        <pc:docMk/>
      </pc:docMkLst>
      <pc:sldChg chg="modSp">
        <pc:chgData name="Lazar Mijovic" userId="S::lazar.mijovic@elfak.rs::9ff94891-0190-423f-aa65-80c537f21070" providerId="AD" clId="Web-{08B8B554-CA0D-E134-5540-39FF0F8EB38B}" dt="2024-10-16T15:21:48.489" v="1" actId="20577"/>
        <pc:sldMkLst>
          <pc:docMk/>
          <pc:sldMk cId="0" sldId="271"/>
        </pc:sldMkLst>
        <pc:spChg chg="mod">
          <ac:chgData name="Lazar Mijovic" userId="S::lazar.mijovic@elfak.rs::9ff94891-0190-423f-aa65-80c537f21070" providerId="AD" clId="Web-{08B8B554-CA0D-E134-5540-39FF0F8EB38B}" dt="2024-10-16T15:21:48.489" v="1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  <pc:docChgLst>
    <pc:chgData name="David Stanojevic" userId="S::david.stanojevic@elfak.rs::4dfc8a09-e7d0-4000-b885-3d98e0c602a6" providerId="AD" clId="Web-{CAFDA776-5FA7-FEAD-8F18-78A4502CA02E}"/>
    <pc:docChg chg="modSld">
      <pc:chgData name="David Stanojevic" userId="S::david.stanojevic@elfak.rs::4dfc8a09-e7d0-4000-b885-3d98e0c602a6" providerId="AD" clId="Web-{CAFDA776-5FA7-FEAD-8F18-78A4502CA02E}" dt="2023-12-13T23:30:02.985" v="3" actId="20577"/>
      <pc:docMkLst>
        <pc:docMk/>
      </pc:docMkLst>
      <pc:sldChg chg="modSp">
        <pc:chgData name="David Stanojevic" userId="S::david.stanojevic@elfak.rs::4dfc8a09-e7d0-4000-b885-3d98e0c602a6" providerId="AD" clId="Web-{CAFDA776-5FA7-FEAD-8F18-78A4502CA02E}" dt="2023-12-13T23:30:02.985" v="3" actId="20577"/>
        <pc:sldMkLst>
          <pc:docMk/>
          <pc:sldMk cId="0" sldId="277"/>
        </pc:sldMkLst>
        <pc:spChg chg="mod">
          <ac:chgData name="David Stanojevic" userId="S::david.stanojevic@elfak.rs::4dfc8a09-e7d0-4000-b885-3d98e0c602a6" providerId="AD" clId="Web-{CAFDA776-5FA7-FEAD-8F18-78A4502CA02E}" dt="2023-12-13T23:30:02.985" v="3" actId="20577"/>
          <ac:spMkLst>
            <pc:docMk/>
            <pc:sldMk cId="0" sldId="277"/>
            <ac:spMk id="3" creationId="{00000000-0000-0000-0000-000000000000}"/>
          </ac:spMkLst>
        </pc:spChg>
      </pc:sldChg>
    </pc:docChg>
  </pc:docChgLst>
  <pc:docChgLst>
    <pc:chgData name="Jovana Jovanovic" userId="S::joksss@elfak.rs::532b769a-cd44-4077-84b6-8df1ed34d87c" providerId="AD" clId="Web-{CA77E0C2-A190-4080-DAEF-A697509A60E4}"/>
    <pc:docChg chg="modSld">
      <pc:chgData name="Jovana Jovanovic" userId="S::joksss@elfak.rs::532b769a-cd44-4077-84b6-8df1ed34d87c" providerId="AD" clId="Web-{CA77E0C2-A190-4080-DAEF-A697509A60E4}" dt="2023-12-04T16:43:22.920" v="0" actId="1076"/>
      <pc:docMkLst>
        <pc:docMk/>
      </pc:docMkLst>
      <pc:sldChg chg="modSp">
        <pc:chgData name="Jovana Jovanovic" userId="S::joksss@elfak.rs::532b769a-cd44-4077-84b6-8df1ed34d87c" providerId="AD" clId="Web-{CA77E0C2-A190-4080-DAEF-A697509A60E4}" dt="2023-12-04T16:43:22.920" v="0" actId="1076"/>
        <pc:sldMkLst>
          <pc:docMk/>
          <pc:sldMk cId="0" sldId="279"/>
        </pc:sldMkLst>
        <pc:picChg chg="mod">
          <ac:chgData name="Jovana Jovanovic" userId="S::joksss@elfak.rs::532b769a-cd44-4077-84b6-8df1ed34d87c" providerId="AD" clId="Web-{CA77E0C2-A190-4080-DAEF-A697509A60E4}" dt="2023-12-04T16:43:22.920" v="0" actId="1076"/>
          <ac:picMkLst>
            <pc:docMk/>
            <pc:sldMk cId="0" sldId="279"/>
            <ac:picMk id="7" creationId="{00000000-0000-0000-0000-000000000000}"/>
          </ac:picMkLst>
        </pc:picChg>
      </pc:sldChg>
    </pc:docChg>
  </pc:docChgLst>
  <pc:docChgLst>
    <pc:chgData name="Aleksa Veljkovic" userId="S::aleksa.veljkovic@elfak.rs::d3fefcf6-f812-4563-bf6d-73bc99da3d6e" providerId="AD" clId="Web-{F37004B3-FF30-44E6-8CCA-E31DF7E36F18}"/>
    <pc:docChg chg="sldOrd">
      <pc:chgData name="Aleksa Veljkovic" userId="S::aleksa.veljkovic@elfak.rs::d3fefcf6-f812-4563-bf6d-73bc99da3d6e" providerId="AD" clId="Web-{F37004B3-FF30-44E6-8CCA-E31DF7E36F18}" dt="2023-12-09T22:14:05.734" v="0"/>
      <pc:docMkLst>
        <pc:docMk/>
      </pc:docMkLst>
      <pc:sldChg chg="ord">
        <pc:chgData name="Aleksa Veljkovic" userId="S::aleksa.veljkovic@elfak.rs::d3fefcf6-f812-4563-bf6d-73bc99da3d6e" providerId="AD" clId="Web-{F37004B3-FF30-44E6-8CCA-E31DF7E36F18}" dt="2023-12-09T22:14:05.734" v="0"/>
        <pc:sldMkLst>
          <pc:docMk/>
          <pc:sldMk cId="0" sldId="257"/>
        </pc:sldMkLst>
      </pc:sldChg>
    </pc:docChg>
  </pc:docChgLst>
  <pc:docChgLst>
    <pc:chgData name="Andjela Milicevic" userId="S::andjela.milicevic@elfak.rs::f36b2733-4194-42ef-ae05-d42cfc01798f" providerId="AD" clId="Web-{F4382911-AC08-01E5-D8A9-27C81FD8C3F9}"/>
    <pc:docChg chg="modSld">
      <pc:chgData name="Andjela Milicevic" userId="S::andjela.milicevic@elfak.rs::f36b2733-4194-42ef-ae05-d42cfc01798f" providerId="AD" clId="Web-{F4382911-AC08-01E5-D8A9-27C81FD8C3F9}" dt="2023-12-10T12:10:22.047" v="1" actId="1076"/>
      <pc:docMkLst>
        <pc:docMk/>
      </pc:docMkLst>
      <pc:sldChg chg="modSp">
        <pc:chgData name="Andjela Milicevic" userId="S::andjela.milicevic@elfak.rs::f36b2733-4194-42ef-ae05-d42cfc01798f" providerId="AD" clId="Web-{F4382911-AC08-01E5-D8A9-27C81FD8C3F9}" dt="2023-12-10T12:10:22.047" v="1" actId="1076"/>
        <pc:sldMkLst>
          <pc:docMk/>
          <pc:sldMk cId="0" sldId="277"/>
        </pc:sldMkLst>
        <pc:spChg chg="mod">
          <ac:chgData name="Andjela Milicevic" userId="S::andjela.milicevic@elfak.rs::f36b2733-4194-42ef-ae05-d42cfc01798f" providerId="AD" clId="Web-{F4382911-AC08-01E5-D8A9-27C81FD8C3F9}" dt="2023-12-10T12:10:22.047" v="1" actId="1076"/>
          <ac:spMkLst>
            <pc:docMk/>
            <pc:sldMk cId="0" sldId="277"/>
            <ac:spMk id="2" creationId="{00000000-0000-0000-0000-000000000000}"/>
          </ac:spMkLst>
        </pc:spChg>
      </pc:sldChg>
    </pc:docChg>
  </pc:docChgLst>
  <pc:docChgLst>
    <pc:chgData name="Lazar Mijovic" userId="S::lazar.mijovic@elfak.rs::9ff94891-0190-423f-aa65-80c537f21070" providerId="AD" clId="Web-{156FC9B7-0979-2D16-2327-14551F5F5A8E}"/>
    <pc:docChg chg="modSld">
      <pc:chgData name="Lazar Mijovic" userId="S::lazar.mijovic@elfak.rs::9ff94891-0190-423f-aa65-80c537f21070" providerId="AD" clId="Web-{156FC9B7-0979-2D16-2327-14551F5F5A8E}" dt="2024-10-16T13:56:58.819" v="3" actId="20577"/>
      <pc:docMkLst>
        <pc:docMk/>
      </pc:docMkLst>
      <pc:sldChg chg="modSp">
        <pc:chgData name="Lazar Mijovic" userId="S::lazar.mijovic@elfak.rs::9ff94891-0190-423f-aa65-80c537f21070" providerId="AD" clId="Web-{156FC9B7-0979-2D16-2327-14551F5F5A8E}" dt="2024-10-16T13:56:58.819" v="3" actId="20577"/>
        <pc:sldMkLst>
          <pc:docMk/>
          <pc:sldMk cId="0" sldId="277"/>
        </pc:sldMkLst>
        <pc:spChg chg="mod">
          <ac:chgData name="Lazar Mijovic" userId="S::lazar.mijovic@elfak.rs::9ff94891-0190-423f-aa65-80c537f21070" providerId="AD" clId="Web-{156FC9B7-0979-2D16-2327-14551F5F5A8E}" dt="2024-10-16T13:56:58.819" v="3" actId="20577"/>
          <ac:spMkLst>
            <pc:docMk/>
            <pc:sldMk cId="0" sldId="277"/>
            <ac:spMk id="3" creationId="{00000000-0000-0000-0000-000000000000}"/>
          </ac:spMkLst>
        </pc:spChg>
      </pc:sldChg>
    </pc:docChg>
  </pc:docChgLst>
  <pc:docChgLst>
    <pc:chgData name="Pavle Petrovic" userId="S::pavle.petrovic@elfak.rs::31a01c5c-f597-4f98-8e8b-394d4d98b6e0" providerId="AD" clId="Web-{F0A7331A-C4A2-27DD-4222-2587B18B3D39}"/>
    <pc:docChg chg="addSld delSld">
      <pc:chgData name="Pavle Petrovic" userId="S::pavle.petrovic@elfak.rs::31a01c5c-f597-4f98-8e8b-394d4d98b6e0" providerId="AD" clId="Web-{F0A7331A-C4A2-27DD-4222-2587B18B3D39}" dt="2024-01-24T12:55:27.375" v="1"/>
      <pc:docMkLst>
        <pc:docMk/>
      </pc:docMkLst>
      <pc:sldChg chg="new del">
        <pc:chgData name="Pavle Petrovic" userId="S::pavle.petrovic@elfak.rs::31a01c5c-f597-4f98-8e8b-394d4d98b6e0" providerId="AD" clId="Web-{F0A7331A-C4A2-27DD-4222-2587B18B3D39}" dt="2024-01-24T12:55:27.375" v="1"/>
        <pc:sldMkLst>
          <pc:docMk/>
          <pc:sldMk cId="115655582" sldId="289"/>
        </pc:sldMkLst>
      </pc:sldChg>
    </pc:docChg>
  </pc:docChgLst>
  <pc:docChgLst>
    <pc:chgData name="Ilija Ilic" userId="S::ilija.ilic@elfak.rs::19791408-7fd8-40de-98f9-5efd988b0c1a" providerId="AD" clId="Web-{79936F68-6BF3-4C4A-A5C7-4C63993E6580}"/>
    <pc:docChg chg="sldOrd">
      <pc:chgData name="Ilija Ilic" userId="S::ilija.ilic@elfak.rs::19791408-7fd8-40de-98f9-5efd988b0c1a" providerId="AD" clId="Web-{79936F68-6BF3-4C4A-A5C7-4C63993E6580}" dt="2023-12-11T16:48:36.698" v="0"/>
      <pc:docMkLst>
        <pc:docMk/>
      </pc:docMkLst>
      <pc:sldChg chg="ord">
        <pc:chgData name="Ilija Ilic" userId="S::ilija.ilic@elfak.rs::19791408-7fd8-40de-98f9-5efd988b0c1a" providerId="AD" clId="Web-{79936F68-6BF3-4C4A-A5C7-4C63993E6580}" dt="2023-12-11T16:48:36.698" v="0"/>
        <pc:sldMkLst>
          <pc:docMk/>
          <pc:sldMk cId="0" sldId="280"/>
        </pc:sldMkLst>
      </pc:sldChg>
    </pc:docChg>
  </pc:docChgLst>
  <pc:docChgLst>
    <pc:chgData name="Aleksa Veljkovic" userId="S::aleksa.veljkovic@elfak.rs::d3fefcf6-f812-4563-bf6d-73bc99da3d6e" providerId="AD" clId="Web-{C46EA356-6898-A23F-1936-627579DF5307}"/>
    <pc:docChg chg="sldOrd">
      <pc:chgData name="Aleksa Veljkovic" userId="S::aleksa.veljkovic@elfak.rs::d3fefcf6-f812-4563-bf6d-73bc99da3d6e" providerId="AD" clId="Web-{C46EA356-6898-A23F-1936-627579DF5307}" dt="2023-12-09T22:15:17.494" v="1"/>
      <pc:docMkLst>
        <pc:docMk/>
      </pc:docMkLst>
      <pc:sldChg chg="ord">
        <pc:chgData name="Aleksa Veljkovic" userId="S::aleksa.veljkovic@elfak.rs::d3fefcf6-f812-4563-bf6d-73bc99da3d6e" providerId="AD" clId="Web-{C46EA356-6898-A23F-1936-627579DF5307}" dt="2023-12-09T22:15:17.494" v="1"/>
        <pc:sldMkLst>
          <pc:docMk/>
          <pc:sldMk cId="0" sldId="256"/>
        </pc:sldMkLst>
      </pc:sldChg>
      <pc:sldChg chg="ord">
        <pc:chgData name="Aleksa Veljkovic" userId="S::aleksa.veljkovic@elfak.rs::d3fefcf6-f812-4563-bf6d-73bc99da3d6e" providerId="AD" clId="Web-{C46EA356-6898-A23F-1936-627579DF5307}" dt="2023-12-09T22:15:15.463" v="0"/>
        <pc:sldMkLst>
          <pc:docMk/>
          <pc:sldMk cId="0" sldId="257"/>
        </pc:sldMkLst>
      </pc:sldChg>
    </pc:docChg>
  </pc:docChgLst>
  <pc:docChgLst>
    <pc:chgData name="Momcilo Marjanovic" userId="S::momcilo.marjanovic@elfak.rs::9ca402e6-b325-4faa-8f13-25f46566e24d" providerId="AD" clId="Web-{DDEADD98-C679-7B9E-B4B0-FF8B57FEC593}"/>
    <pc:docChg chg="sldOrd">
      <pc:chgData name="Momcilo Marjanovic" userId="S::momcilo.marjanovic@elfak.rs::9ca402e6-b325-4faa-8f13-25f46566e24d" providerId="AD" clId="Web-{DDEADD98-C679-7B9E-B4B0-FF8B57FEC593}" dt="2024-10-16T18:37:12.280" v="0"/>
      <pc:docMkLst>
        <pc:docMk/>
      </pc:docMkLst>
      <pc:sldChg chg="ord">
        <pc:chgData name="Momcilo Marjanovic" userId="S::momcilo.marjanovic@elfak.rs::9ca402e6-b325-4faa-8f13-25f46566e24d" providerId="AD" clId="Web-{DDEADD98-C679-7B9E-B4B0-FF8B57FEC593}" dt="2024-10-16T18:37:12.280" v="0"/>
        <pc:sldMkLst>
          <pc:docMk/>
          <pc:sldMk cId="0" sldId="266"/>
        </pc:sldMkLst>
      </pc:sldChg>
    </pc:docChg>
  </pc:docChgLst>
  <pc:docChgLst>
    <pc:chgData name="Matija Todosijevic" userId="S::matija.todosijevic@elfak.rs::fd72e6a4-d6bf-4d25-8054-0885c801c524" providerId="AD" clId="Web-{703731F2-0161-4D81-9A51-F79C6363D45E}"/>
    <pc:docChg chg="modSld">
      <pc:chgData name="Matija Todosijevic" userId="S::matija.todosijevic@elfak.rs::fd72e6a4-d6bf-4d25-8054-0885c801c524" providerId="AD" clId="Web-{703731F2-0161-4D81-9A51-F79C6363D45E}" dt="2023-10-26T16:39:21.276" v="0" actId="1076"/>
      <pc:docMkLst>
        <pc:docMk/>
      </pc:docMkLst>
      <pc:sldChg chg="modSp">
        <pc:chgData name="Matija Todosijevic" userId="S::matija.todosijevic@elfak.rs::fd72e6a4-d6bf-4d25-8054-0885c801c524" providerId="AD" clId="Web-{703731F2-0161-4D81-9A51-F79C6363D45E}" dt="2023-10-26T16:39:21.276" v="0" actId="1076"/>
        <pc:sldMkLst>
          <pc:docMk/>
          <pc:sldMk cId="0" sldId="281"/>
        </pc:sldMkLst>
        <pc:spChg chg="mod">
          <ac:chgData name="Matija Todosijevic" userId="S::matija.todosijevic@elfak.rs::fd72e6a4-d6bf-4d25-8054-0885c801c524" providerId="AD" clId="Web-{703731F2-0161-4D81-9A51-F79C6363D45E}" dt="2023-10-26T16:39:21.276" v="0" actId="1076"/>
          <ac:spMkLst>
            <pc:docMk/>
            <pc:sldMk cId="0" sldId="281"/>
            <ac:spMk id="3" creationId="{00000000-0000-0000-0000-000000000000}"/>
          </ac:spMkLst>
        </pc:spChg>
      </pc:sldChg>
    </pc:docChg>
  </pc:docChgLst>
  <pc:docChgLst>
    <pc:chgData name="Kristina Andjelkovic" userId="S::krisandj@elfak.rs::125bcba2-1253-470b-836c-6d6dee40632e" providerId="AD" clId="Web-{490DE489-97CF-8ED2-E013-868988FBE32A}"/>
    <pc:docChg chg="modSld">
      <pc:chgData name="Kristina Andjelkovic" userId="S::krisandj@elfak.rs::125bcba2-1253-470b-836c-6d6dee40632e" providerId="AD" clId="Web-{490DE489-97CF-8ED2-E013-868988FBE32A}" dt="2024-07-31T09:17:25.662" v="0" actId="1076"/>
      <pc:docMkLst>
        <pc:docMk/>
      </pc:docMkLst>
      <pc:sldChg chg="modSp">
        <pc:chgData name="Kristina Andjelkovic" userId="S::krisandj@elfak.rs::125bcba2-1253-470b-836c-6d6dee40632e" providerId="AD" clId="Web-{490DE489-97CF-8ED2-E013-868988FBE32A}" dt="2024-07-31T09:17:25.662" v="0" actId="1076"/>
        <pc:sldMkLst>
          <pc:docMk/>
          <pc:sldMk cId="0" sldId="264"/>
        </pc:sldMkLst>
        <pc:picChg chg="mod">
          <ac:chgData name="Kristina Andjelkovic" userId="S::krisandj@elfak.rs::125bcba2-1253-470b-836c-6d6dee40632e" providerId="AD" clId="Web-{490DE489-97CF-8ED2-E013-868988FBE32A}" dt="2024-07-31T09:17:25.662" v="0" actId="1076"/>
          <ac:picMkLst>
            <pc:docMk/>
            <pc:sldMk cId="0" sldId="264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 u="none" strike="noStrike" cap="none" dirty="0">
                <a:solidFill>
                  <a:schemeClr val="accent2"/>
                </a:solidFill>
                <a:latin typeface="+mj-lt"/>
                <a:ea typeface="Calibri"/>
                <a:cs typeface="Calibr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marL="152396">
              <a:defRPr/>
            </a:pPr>
            <a:r>
              <a:rPr lang="sr-Latn-RS" sz="2150" b="1">
                <a:latin typeface="+mj-lt"/>
                <a:cs typeface="Calibri"/>
              </a:rPr>
              <a:t>Uvod</a:t>
            </a:r>
            <a:br>
              <a:rPr lang="nn-NO"/>
            </a:b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" name="Text Placeholder 2"/>
          <p:cNvSpPr txBox="1"/>
          <p:nvPr/>
        </p:nvSpPr>
        <p:spPr bwMode="auto">
          <a:xfrm>
            <a:off x="3491852" y="6009903"/>
            <a:ext cx="5208296" cy="638206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 algn="ctr">
              <a:defRPr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7" y="83763"/>
            <a:ext cx="841419" cy="841419"/>
          </a:xfrm>
          <a:prstGeom prst="rect">
            <a:avLst/>
          </a:prstGeom>
        </p:spPr>
      </p:pic>
      <p:sp>
        <p:nvSpPr>
          <p:cNvPr id="4" name="Text Placeholder 2"/>
          <p:cNvSpPr txBox="1"/>
          <p:nvPr/>
        </p:nvSpPr>
        <p:spPr bwMode="auto">
          <a:xfrm>
            <a:off x="489836" y="5088905"/>
            <a:ext cx="3355801" cy="898479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>
              <a:defRPr/>
            </a:pPr>
            <a:r>
              <a:rPr lang="sr-Latn-RS" sz="1850">
                <a:latin typeface="Calibri"/>
                <a:cs typeface="Calibri"/>
              </a:rPr>
              <a:t>prof. dr Ivan Petković</a:t>
            </a:r>
            <a:endParaRPr/>
          </a:p>
          <a:p>
            <a:pPr marL="152396">
              <a:defRPr/>
            </a:pPr>
            <a:r>
              <a:rPr lang="sr-Latn-RS" sz="1850">
                <a:latin typeface="Calibri"/>
                <a:cs typeface="Calibri"/>
              </a:rPr>
              <a:t>Darko Puflović</a:t>
            </a:r>
            <a:endParaRPr/>
          </a:p>
          <a:p>
            <a:pPr marL="152396">
              <a:defRPr/>
            </a:pPr>
            <a:r>
              <a:rPr lang="sr-Latn-RS" sz="1850">
                <a:latin typeface="Calibri"/>
                <a:cs typeface="Calibri"/>
              </a:rPr>
              <a:t>Nevena Tufegdžić</a:t>
            </a:r>
          </a:p>
          <a:p>
            <a:pPr marL="152396">
              <a:defRPr/>
            </a:pPr>
            <a:r>
              <a:rPr lang="sr-Latn-RS" sz="1850">
                <a:latin typeface="Calibri"/>
                <a:cs typeface="Calibri"/>
              </a:rPr>
              <a:t>Marija Veljanovski</a:t>
            </a:r>
            <a:endParaRPr/>
          </a:p>
        </p:txBody>
      </p:sp>
      <p:sp>
        <p:nvSpPr>
          <p:cNvPr id="5" name="Text Placeholder 2"/>
          <p:cNvSpPr txBox="1"/>
          <p:nvPr/>
        </p:nvSpPr>
        <p:spPr bwMode="auto">
          <a:xfrm>
            <a:off x="10635043" y="6197493"/>
            <a:ext cx="1133011" cy="450616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52396" algn="ctr">
              <a:defRPr/>
            </a:pPr>
            <a:r>
              <a:rPr lang="sr-Latn-RS" sz="1850">
                <a:latin typeface="Calibri"/>
                <a:cs typeface="Calibri"/>
              </a:rPr>
              <a:t>2024.</a:t>
            </a: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864855" y="2260660"/>
            <a:ext cx="2336693" cy="2336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" type="title" preserve="1" userDrawn="1">
  <p:cSld name="Section">
    <p:bg>
      <p:bgPr>
        <a:gradFill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435100" y="2484800"/>
            <a:ext cx="6616800" cy="188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latin typeface="+mj-lt"/>
                <a:ea typeface="Calibri"/>
                <a:cs typeface="Calibri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marL="152396">
              <a:defRPr/>
            </a:pPr>
            <a:r>
              <a:rPr lang="nn-NO" sz="2150" b="1">
                <a:latin typeface="+mj-lt"/>
                <a:cs typeface="Calibri"/>
              </a:rPr>
              <a:t>Web programiranje</a:t>
            </a:r>
            <a:br>
              <a:rPr lang="nn-NO"/>
            </a:br>
            <a:r>
              <a:rPr lang="nn-NO" sz="1850">
                <a:latin typeface="+mj-lt"/>
                <a:cs typeface="Calibri"/>
              </a:rPr>
              <a:t>Računarstvo i informatika</a:t>
            </a:r>
            <a:endParaRPr lang="nn-NO"/>
          </a:p>
        </p:txBody>
      </p:sp>
      <p:sp>
        <p:nvSpPr>
          <p:cNvPr id="11" name="Google Shape;11;p2"/>
          <p:cNvSpPr/>
          <p:nvPr/>
        </p:nvSpPr>
        <p:spPr bwMode="auto">
          <a:xfrm rot="5400000">
            <a:off x="-404500" y="2889207"/>
            <a:ext cx="1888400" cy="107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7" y="83763"/>
            <a:ext cx="841419" cy="841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98976" y="3673210"/>
            <a:ext cx="2336693" cy="23366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+ 2 columns" preserve="1" userDrawn="1">
  <p:cSld name="Title + 2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 bwMode="auto"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0" name="Google Shape;30;p6"/>
          <p:cNvSpPr/>
          <p:nvPr/>
        </p:nvSpPr>
        <p:spPr bwMode="auto">
          <a:xfrm rot="5400000">
            <a:off x="-133800" y="965980"/>
            <a:ext cx="624800" cy="3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 bwMode="auto">
          <a:xfrm>
            <a:off x="609600" y="807467"/>
            <a:ext cx="7521200" cy="9535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 bwMode="auto">
          <a:xfrm>
            <a:off x="609600" y="2167467"/>
            <a:ext cx="10524067" cy="38015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 sz="2650">
                <a:latin typeface="+mn-lt"/>
                <a:ea typeface="Calibri"/>
                <a:cs typeface="Calibri"/>
              </a:defRPr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+mn-lt"/>
                <a:ea typeface="Calibri"/>
                <a:cs typeface="Calibri"/>
              </a:defRPr>
            </a:lvl3pPr>
            <a:lvl4pPr marL="2438339" lvl="3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>
                <a:latin typeface="Calibri"/>
                <a:ea typeface="Calibri"/>
                <a:cs typeface="Calibri"/>
              </a:defRPr>
            </a:lvl4pPr>
            <a:lvl5pPr marL="3047924" lvl="4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5pPr>
            <a:lvl6pPr marL="3657509" lvl="5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6pPr>
            <a:lvl7pPr marL="4267093" lvl="6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7pPr>
            <a:lvl8pPr marL="4876678" lvl="7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8pPr>
            <a:lvl9pPr marL="5486263" lvl="8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2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sr-Latn-RS"/>
          </a:p>
          <a:p>
            <a:pPr lvl="1">
              <a:defRPr/>
            </a:pPr>
            <a:r>
              <a:rPr lang="sr-Latn-RS"/>
              <a:t>low</a:t>
            </a:r>
            <a:endParaRPr/>
          </a:p>
          <a:p>
            <a:pPr lvl="2">
              <a:defRPr/>
            </a:pPr>
            <a:r>
              <a:rPr lang="sr-Latn-RS">
                <a:latin typeface="+mn-lt"/>
              </a:rPr>
              <a:t>lower</a:t>
            </a:r>
            <a:endParaRPr/>
          </a:p>
          <a:p>
            <a:pPr lvl="3">
              <a:defRPr/>
            </a:pPr>
            <a:endParaRPr lang="en-US"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 bwMode="auto">
          <a:xfrm>
            <a:off x="11532033" y="6182332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defRPr/>
            </a:pPr>
            <a:fld id="{D9714DDF-BE1D-4F79-9A19-6528EB92E95E}" type="slidenum">
              <a:rPr lang="en-US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128" y="83764"/>
            <a:ext cx="540473" cy="5404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 dark" userDrawn="1">
  <p:cSld name="Blank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 bwMode="auto">
          <a:xfrm flipH="1">
            <a:off x="11582400" y="6233133"/>
            <a:ext cx="624800" cy="624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 bwMode="auto">
          <a:xfrm>
            <a:off x="11532033" y="6182332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>
              <a:defRPr/>
            </a:pPr>
            <a:fld id="{D9714DDF-BE1D-4F79-9A19-6528EB92E95E}" type="slidenum">
              <a:rPr lang="en-US"/>
              <a:t>‹#›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1290368" y="1677181"/>
            <a:ext cx="5974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r-Latn-RS" sz="9600" b="1">
                <a:solidFill>
                  <a:schemeClr val="tx2"/>
                </a:solidFill>
                <a:latin typeface="Calibri"/>
                <a:cs typeface="Calibri"/>
              </a:rPr>
              <a:t>Hvala na pažnji!</a:t>
            </a:r>
            <a:endParaRPr lang="en-US" sz="9600" b="1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328699" y="1642534"/>
            <a:ext cx="3572933" cy="357293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609600" y="807467"/>
            <a:ext cx="75212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609600" y="2661000"/>
            <a:ext cx="7521200" cy="3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11532033" y="6182332"/>
            <a:ext cx="6092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6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1pPr>
            <a:lvl2pPr lvl="1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2pPr>
            <a:lvl3pPr lvl="2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3pPr>
            <a:lvl4pPr lvl="3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4pPr>
            <a:lvl5pPr lvl="4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5pPr>
            <a:lvl6pPr lvl="5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6pPr>
            <a:lvl7pPr lvl="6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7pPr>
            <a:lvl8pPr lvl="7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8pPr>
            <a:lvl9pPr lvl="8" algn="r">
              <a:buNone/>
              <a:defRPr sz="1600">
                <a:solidFill>
                  <a:schemeClr val="lt1"/>
                </a:solidFill>
                <a:latin typeface="Barlow Light"/>
                <a:ea typeface="Barlow Light"/>
                <a:cs typeface="Barlow Light"/>
              </a:defRPr>
            </a:lvl9pPr>
          </a:lstStyle>
          <a:p>
            <a:pPr>
              <a:defRPr/>
            </a:pPr>
            <a:fld id="{D9714DDF-BE1D-4F79-9A19-6528EB92E95E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Calibri"/>
          <a:ea typeface="Calibri"/>
          <a:cs typeface="Calibri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azure-data-studio/download-azure-data-studio?view=sql-server-ver1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Uvod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VS Code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9338" y="1447557"/>
            <a:ext cx="3966318" cy="1981443"/>
          </a:xfrm>
        </p:spPr>
        <p:txBody>
          <a:bodyPr/>
          <a:lstStyle/>
          <a:p>
            <a:pPr>
              <a:defRPr/>
            </a:pPr>
            <a:r>
              <a:rPr lang="en-US" sz="2400" err="1"/>
              <a:t>Dodatna</a:t>
            </a:r>
            <a:r>
              <a:rPr lang="en-US" sz="2400"/>
              <a:t> </a:t>
            </a:r>
            <a:r>
              <a:rPr lang="en-US" sz="2400" err="1"/>
              <a:t>prilagođenja</a:t>
            </a:r>
            <a:r>
              <a:rPr lang="en-US" sz="2400"/>
              <a:t> (</a:t>
            </a:r>
            <a:r>
              <a:rPr lang="en-US" sz="2400" i="1"/>
              <a:t>customizations</a:t>
            </a:r>
            <a:r>
              <a:rPr lang="en-US" sz="2400"/>
              <a:t>) </a:t>
            </a:r>
            <a:r>
              <a:rPr lang="en-US" sz="2400" err="1"/>
              <a:t>editora</a:t>
            </a:r>
            <a:r>
              <a:rPr lang="en-US" sz="2400"/>
              <a:t> </a:t>
            </a:r>
            <a:r>
              <a:rPr lang="en-US" sz="2400" err="1"/>
              <a:t>moguća</a:t>
            </a:r>
            <a:r>
              <a:rPr lang="en-US" sz="2400"/>
              <a:t> </a:t>
            </a:r>
            <a:r>
              <a:rPr lang="en-US" sz="2400" err="1"/>
              <a:t>su</a:t>
            </a:r>
            <a:r>
              <a:rPr lang="en-US" sz="2400"/>
              <a:t> </a:t>
            </a:r>
            <a:r>
              <a:rPr lang="en-US" sz="2400" err="1"/>
              <a:t>kroz</a:t>
            </a:r>
            <a:r>
              <a:rPr lang="en-US" sz="2400"/>
              <a:t> </a:t>
            </a:r>
            <a:r>
              <a:rPr lang="en-US" sz="2400" i="1"/>
              <a:t>extensions marketplace</a:t>
            </a:r>
            <a:r>
              <a:rPr lang="en-US" sz="2400"/>
              <a:t> (</a:t>
            </a:r>
            <a:r>
              <a:rPr lang="en-US" sz="2400" err="1"/>
              <a:t>strelica</a:t>
            </a:r>
            <a:r>
              <a:rPr lang="en-US" sz="2400"/>
              <a:t>)</a:t>
            </a:r>
            <a:endParaRPr lang="en-US" sz="2400" i="1"/>
          </a:p>
          <a:p>
            <a:pPr>
              <a:defRPr/>
            </a:pPr>
            <a:r>
              <a:rPr lang="en-US" sz="2400" err="1"/>
              <a:t>Teme</a:t>
            </a:r>
            <a:r>
              <a:rPr lang="en-US" sz="2400"/>
              <a:t>, </a:t>
            </a:r>
            <a:r>
              <a:rPr lang="en-US" sz="2400" err="1"/>
              <a:t>ikonice</a:t>
            </a:r>
            <a:r>
              <a:rPr lang="en-US" sz="2400"/>
              <a:t> </a:t>
            </a:r>
            <a:r>
              <a:rPr lang="en-US" sz="2400" err="1"/>
              <a:t>i</a:t>
            </a:r>
            <a:r>
              <a:rPr lang="en-US" sz="2400"/>
              <a:t> sl.</a:t>
            </a:r>
            <a:endParaRPr/>
          </a:p>
          <a:p>
            <a:pPr>
              <a:defRPr/>
            </a:pPr>
            <a:r>
              <a:rPr lang="en-US" sz="2400"/>
              <a:t>Za </a:t>
            </a:r>
            <a:r>
              <a:rPr lang="en-US" sz="2400" err="1"/>
              <a:t>početak</a:t>
            </a:r>
            <a:r>
              <a:rPr lang="en-US" sz="2400"/>
              <a:t> </a:t>
            </a:r>
            <a:r>
              <a:rPr lang="en-US" sz="2400" err="1"/>
              <a:t>skinuti</a:t>
            </a:r>
            <a:r>
              <a:rPr lang="en-US" sz="2400"/>
              <a:t> </a:t>
            </a:r>
            <a:r>
              <a:rPr lang="en-US" sz="2400" err="1"/>
              <a:t>ekstenziju</a:t>
            </a:r>
            <a:r>
              <a:rPr lang="en-US" sz="2400"/>
              <a:t> pod </a:t>
            </a:r>
            <a:r>
              <a:rPr lang="en-US" sz="2400" err="1"/>
              <a:t>nazivom</a:t>
            </a:r>
            <a:r>
              <a:rPr lang="en-US" sz="2400"/>
              <a:t>: </a:t>
            </a:r>
          </a:p>
          <a:p>
            <a:pPr lvl="1">
              <a:defRPr/>
            </a:pPr>
            <a:r>
              <a:rPr lang="en-US" sz="2150"/>
              <a:t>HTML5 boilerplate</a:t>
            </a:r>
          </a:p>
          <a:p>
            <a:pPr lvl="1">
              <a:defRPr/>
            </a:pPr>
            <a:r>
              <a:rPr lang="en-US" sz="2150"/>
              <a:t>Live Server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FE487-2AF7-3E79-BE08-EE90B54013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7"/>
          <a:stretch/>
        </p:blipFill>
        <p:spPr>
          <a:xfrm>
            <a:off x="5364740" y="3204660"/>
            <a:ext cx="5934456" cy="28072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A396F-B314-AC3A-1821-230D2D13F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66" b="18053"/>
          <a:stretch/>
        </p:blipFill>
        <p:spPr>
          <a:xfrm>
            <a:off x="4522600" y="419358"/>
            <a:ext cx="7269480" cy="25896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DFB241-1B5E-AEFB-6200-B7E0EBB30138}"/>
              </a:ext>
            </a:extLst>
          </p:cNvPr>
          <p:cNvSpPr/>
          <p:nvPr/>
        </p:nvSpPr>
        <p:spPr>
          <a:xfrm>
            <a:off x="4370200" y="2380149"/>
            <a:ext cx="668144" cy="4297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EFD19-EE15-61EB-D24B-91A31070F78A}"/>
              </a:ext>
            </a:extLst>
          </p:cNvPr>
          <p:cNvSpPr/>
          <p:nvPr/>
        </p:nvSpPr>
        <p:spPr bwMode="auto">
          <a:xfrm>
            <a:off x="5199256" y="4770343"/>
            <a:ext cx="668144" cy="4297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807467"/>
            <a:ext cx="9867900" cy="953599"/>
          </a:xfrm>
        </p:spPr>
        <p:txBody>
          <a:bodyPr/>
          <a:lstStyle/>
          <a:p>
            <a:pPr>
              <a:defRPr/>
            </a:pPr>
            <a:r>
              <a:rPr lang="en-US"/>
              <a:t>VS Code </a:t>
            </a:r>
            <a:r>
              <a:rPr lang="en-US" err="1"/>
              <a:t>Ekstenzije</a:t>
            </a:r>
            <a:r>
              <a:rPr lang="en-US"/>
              <a:t> – </a:t>
            </a:r>
            <a:r>
              <a:rPr lang="en-US" err="1"/>
              <a:t>serverska</a:t>
            </a:r>
            <a:r>
              <a:rPr lang="en-US"/>
              <a:t> </a:t>
            </a:r>
            <a:r>
              <a:rPr lang="en-US" err="1"/>
              <a:t>strana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761067"/>
            <a:ext cx="11199497" cy="4012728"/>
          </a:xfrm>
        </p:spPr>
        <p:txBody>
          <a:bodyPr/>
          <a:lstStyle/>
          <a:p>
            <a:pPr marL="152396" indent="0">
              <a:buNone/>
              <a:defRPr/>
            </a:pPr>
            <a:r>
              <a:rPr lang="sr-Latn-RS"/>
              <a:t>Ekstenzije C#</a:t>
            </a:r>
            <a:r>
              <a:rPr lang="en-US"/>
              <a:t> u </a:t>
            </a:r>
            <a:r>
              <a:rPr lang="sr-Latn-RS"/>
              <a:t>VS Code</a:t>
            </a:r>
            <a:endParaRPr lang="en-US"/>
          </a:p>
          <a:p>
            <a:pPr marL="666746" indent="-514350">
              <a:buFont typeface="+mj-lt"/>
              <a:buAutoNum type="arabicPeriod"/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5D883-8B4F-DC88-72ED-4D7B2444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43" y="2513986"/>
            <a:ext cx="8897112" cy="32598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.NET </a:t>
            </a:r>
            <a:r>
              <a:rPr lang="en-US"/>
              <a:t>SDK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761067"/>
            <a:ext cx="4075613" cy="4012728"/>
          </a:xfrm>
        </p:spPr>
        <p:txBody>
          <a:bodyPr/>
          <a:lstStyle/>
          <a:p>
            <a:pPr marL="152396" indent="0">
              <a:buNone/>
              <a:defRPr/>
            </a:pPr>
            <a:r>
              <a:rPr lang="sr-Latn-RS"/>
              <a:t>.NET SDK </a:t>
            </a:r>
            <a:r>
              <a:rPr lang="en-US"/>
              <a:t>8</a:t>
            </a:r>
            <a:r>
              <a:rPr lang="sr-Latn-RS"/>
              <a:t>.x.x ili noviji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14" y="2482029"/>
            <a:ext cx="6585527" cy="3451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506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807467"/>
            <a:ext cx="9945189" cy="953599"/>
          </a:xfrm>
        </p:spPr>
        <p:txBody>
          <a:bodyPr/>
          <a:lstStyle/>
          <a:p>
            <a:pPr>
              <a:defRPr/>
            </a:pPr>
            <a:r>
              <a:rPr lang="en-US"/>
              <a:t>ASP .NET Core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9" y="1972490"/>
            <a:ext cx="11826242" cy="3228947"/>
          </a:xfrm>
        </p:spPr>
        <p:txBody>
          <a:bodyPr/>
          <a:lstStyle/>
          <a:p>
            <a:pPr>
              <a:defRPr/>
            </a:pPr>
            <a:r>
              <a:rPr lang="sr-Latn-RS" sz="2800"/>
              <a:t>Kreiranje aplikacija može da se vrši na dva načina</a:t>
            </a:r>
            <a:endParaRPr/>
          </a:p>
          <a:p>
            <a:pPr lvl="1">
              <a:defRPr/>
            </a:pPr>
            <a:r>
              <a:rPr lang="sr-Latn-RS" sz="2800"/>
              <a:t>Kreiranje iz komandne linije i otvaranje koda programa iz omiljene aplikacije</a:t>
            </a:r>
            <a:endParaRPr/>
          </a:p>
          <a:p>
            <a:pPr lvl="1">
              <a:defRPr/>
            </a:pPr>
            <a:r>
              <a:rPr lang="sr-Latn-RS" sz="2800"/>
              <a:t>Kreiranje, editovanje, debagiranje, ... Iz Visual Studio-a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ASP.NET Core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761067"/>
            <a:ext cx="11826242" cy="4012728"/>
          </a:xfrm>
        </p:spPr>
        <p:txBody>
          <a:bodyPr/>
          <a:lstStyle/>
          <a:p>
            <a:pPr>
              <a:defRPr/>
            </a:pPr>
            <a:r>
              <a:rPr lang="sr-Latn-RS"/>
              <a:t>Postoji više vrsta aplikacija koje mogu da se kreiraju:</a:t>
            </a:r>
            <a:endParaRPr/>
          </a:p>
          <a:p>
            <a:pPr lvl="1">
              <a:defRPr/>
            </a:pPr>
            <a:r>
              <a:rPr lang="pt-BR"/>
              <a:t>Web API</a:t>
            </a:r>
          </a:p>
          <a:p>
            <a:pPr lvl="2">
              <a:defRPr/>
            </a:pPr>
            <a:r>
              <a:rPr lang="pt-BR"/>
              <a:t>Kreiranje Web API servisa</a:t>
            </a:r>
            <a:endParaRPr lang="en-US"/>
          </a:p>
          <a:p>
            <a:pPr lvl="1">
              <a:defRPr/>
            </a:pPr>
            <a:r>
              <a:rPr lang="sr-Latn-RS"/>
              <a:t>Web app</a:t>
            </a:r>
            <a:endParaRPr/>
          </a:p>
          <a:p>
            <a:pPr lvl="2">
              <a:defRPr/>
            </a:pPr>
            <a:r>
              <a:rPr lang="sr-Latn-RS"/>
              <a:t>Razvoj novih stranica korišćenjem Razor stranica ili MVC-a</a:t>
            </a:r>
            <a:endParaRPr/>
          </a:p>
          <a:p>
            <a:pPr lvl="1">
              <a:defRPr/>
            </a:pPr>
            <a:r>
              <a:rPr lang="sr-Latn-RS">
                <a:solidFill>
                  <a:schemeClr val="bg1">
                    <a:lumMod val="50000"/>
                  </a:schemeClr>
                </a:solidFill>
              </a:rPr>
              <a:t>Real-time App</a:t>
            </a:r>
            <a:endParaRPr lang="sr-Latn-RS"/>
          </a:p>
          <a:p>
            <a:pPr lvl="2">
              <a:defRPr/>
            </a:pPr>
            <a:r>
              <a:rPr lang="sr-Latn-RS">
                <a:solidFill>
                  <a:schemeClr val="bg1">
                    <a:lumMod val="50000"/>
                  </a:schemeClr>
                </a:solidFill>
              </a:rPr>
              <a:t>SignalR i izvršavanje aplikacija koje menjaju stanje odmah nakon promene modela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ASP.NET Core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2037805"/>
            <a:ext cx="11826242" cy="3059129"/>
          </a:xfrm>
        </p:spPr>
        <p:txBody>
          <a:bodyPr/>
          <a:lstStyle/>
          <a:p>
            <a:pPr>
              <a:defRPr/>
            </a:pPr>
            <a:r>
              <a:rPr lang="sr-Latn-RS"/>
              <a:t>Višeplatformski framework otvorenog koda za kreiranje modernih web aplikacija</a:t>
            </a:r>
            <a:endParaRPr/>
          </a:p>
          <a:p>
            <a:pPr>
              <a:defRPr/>
            </a:pPr>
            <a:r>
              <a:rPr lang="sr-Latn-RS"/>
              <a:t>Redizajn ASP.NET 5 </a:t>
            </a:r>
            <a:r>
              <a:rPr lang="sr-Latn-RS" b="1"/>
              <a:t>framework-a:</a:t>
            </a:r>
            <a:endParaRPr b="1"/>
          </a:p>
          <a:p>
            <a:pPr lvl="1">
              <a:defRPr/>
            </a:pPr>
            <a:r>
              <a:rPr lang="sr-Latn-RS"/>
              <a:t>Olakšanja u podešavanju, modularnost, manje koda</a:t>
            </a:r>
          </a:p>
          <a:p>
            <a:pPr lvl="1">
              <a:defRPr/>
            </a:pPr>
            <a:r>
              <a:rPr lang="sr-Latn-RS"/>
              <a:t>Skalabilnost</a:t>
            </a:r>
            <a:endParaRPr/>
          </a:p>
          <a:p>
            <a:pPr lvl="1">
              <a:defRPr/>
            </a:pPr>
            <a:r>
              <a:rPr lang="sr-Latn-RS"/>
              <a:t>Brzina</a:t>
            </a:r>
          </a:p>
          <a:p>
            <a:pPr lvl="1">
              <a:defRPr/>
            </a:pPr>
            <a:r>
              <a:rPr lang="sr-Latn-RS"/>
              <a:t>Bezbednost</a:t>
            </a:r>
            <a:endParaRPr/>
          </a:p>
          <a:p>
            <a:pPr lvl="1">
              <a:defRPr/>
            </a:pPr>
            <a:r>
              <a:rPr lang="sr-Latn-RS"/>
              <a:t>Integracija sa različitim web serverima (Kastrel, IIS, nginx, Apache, Docker, HTTP.sys)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3B25-155B-D666-DA80-373EE8B5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err="1">
                <a:effectLst/>
              </a:rPr>
              <a:t>Arhitektura</a:t>
            </a:r>
            <a:r>
              <a:rPr lang="en-GB" b="1">
                <a:effectLst/>
              </a:rPr>
              <a:t> ASP.NET Core: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2797-A160-2948-9EA0-2D8AE75B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016" y="1761066"/>
            <a:ext cx="10524067" cy="45940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Klijent</a:t>
            </a:r>
            <a:r>
              <a:rPr lang="en-GB"/>
              <a:t>: </a:t>
            </a:r>
            <a:r>
              <a:rPr lang="en-GB" err="1"/>
              <a:t>Korisnik</a:t>
            </a:r>
            <a:r>
              <a:rPr lang="en-GB"/>
              <a:t> </a:t>
            </a:r>
            <a:r>
              <a:rPr lang="en-GB" err="1"/>
              <a:t>šalje</a:t>
            </a:r>
            <a:r>
              <a:rPr lang="en-GB"/>
              <a:t> </a:t>
            </a:r>
            <a:r>
              <a:rPr lang="en-GB" err="1"/>
              <a:t>zahtev</a:t>
            </a:r>
            <a:r>
              <a:rPr lang="en-GB"/>
              <a:t> </a:t>
            </a:r>
            <a:r>
              <a:rPr lang="en-GB" err="1"/>
              <a:t>putem</a:t>
            </a:r>
            <a:r>
              <a:rPr lang="en-GB"/>
              <a:t> web </a:t>
            </a:r>
            <a:r>
              <a:rPr lang="en-GB" err="1"/>
              <a:t>pregledača</a:t>
            </a:r>
            <a:r>
              <a:rPr lang="en-GB"/>
              <a:t>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/>
              <a:t>aplikacije</a:t>
            </a:r>
            <a:r>
              <a:rPr lang="en-GB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Middleware</a:t>
            </a:r>
            <a:r>
              <a:rPr lang="en-GB"/>
              <a:t>: </a:t>
            </a:r>
            <a:r>
              <a:rPr lang="en-GB" err="1"/>
              <a:t>Zahtev</a:t>
            </a:r>
            <a:r>
              <a:rPr lang="en-GB"/>
              <a:t> </a:t>
            </a:r>
            <a:r>
              <a:rPr lang="en-GB" err="1"/>
              <a:t>prolazi</a:t>
            </a:r>
            <a:r>
              <a:rPr lang="en-GB"/>
              <a:t> </a:t>
            </a:r>
            <a:r>
              <a:rPr lang="en-GB" err="1"/>
              <a:t>kroz</a:t>
            </a:r>
            <a:r>
              <a:rPr lang="en-GB"/>
              <a:t> </a:t>
            </a:r>
            <a:r>
              <a:rPr lang="en-GB" err="1"/>
              <a:t>niz</a:t>
            </a:r>
            <a:r>
              <a:rPr lang="en-GB"/>
              <a:t> middleware </a:t>
            </a:r>
            <a:r>
              <a:rPr lang="en-GB" err="1"/>
              <a:t>komponenti</a:t>
            </a:r>
            <a:r>
              <a:rPr lang="en-GB"/>
              <a:t> </a:t>
            </a:r>
            <a:r>
              <a:rPr lang="en-GB" err="1"/>
              <a:t>koje</a:t>
            </a:r>
            <a:r>
              <a:rPr lang="en-GB"/>
              <a:t> </a:t>
            </a:r>
            <a:r>
              <a:rPr lang="en-GB" err="1"/>
              <a:t>obavljaju</a:t>
            </a:r>
            <a:r>
              <a:rPr lang="en-GB"/>
              <a:t> </a:t>
            </a:r>
            <a:r>
              <a:rPr lang="en-GB" err="1"/>
              <a:t>zadatke</a:t>
            </a:r>
            <a:r>
              <a:rPr lang="en-GB"/>
              <a:t> </a:t>
            </a:r>
            <a:r>
              <a:rPr lang="en-GB" err="1"/>
              <a:t>poput</a:t>
            </a:r>
            <a:r>
              <a:rPr lang="en-GB"/>
              <a:t> </a:t>
            </a:r>
            <a:r>
              <a:rPr lang="en-GB" err="1"/>
              <a:t>logovanja</a:t>
            </a:r>
            <a:r>
              <a:rPr lang="en-GB"/>
              <a:t>, </a:t>
            </a:r>
            <a:r>
              <a:rPr lang="en-GB" err="1"/>
              <a:t>autentifikacije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rukovanja</a:t>
            </a:r>
            <a:r>
              <a:rPr lang="en-GB"/>
              <a:t> </a:t>
            </a:r>
            <a:r>
              <a:rPr lang="en-GB" err="1"/>
              <a:t>greškama</a:t>
            </a:r>
            <a:r>
              <a:rPr lang="en-GB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Rutiranje</a:t>
            </a:r>
            <a:r>
              <a:rPr lang="en-GB"/>
              <a:t>: </a:t>
            </a:r>
            <a:r>
              <a:rPr lang="en-GB" err="1"/>
              <a:t>Okvir</a:t>
            </a:r>
            <a:r>
              <a:rPr lang="en-GB"/>
              <a:t> </a:t>
            </a:r>
            <a:r>
              <a:rPr lang="en-GB" err="1"/>
              <a:t>usmerava</a:t>
            </a:r>
            <a:r>
              <a:rPr lang="en-GB"/>
              <a:t> </a:t>
            </a:r>
            <a:r>
              <a:rPr lang="en-GB" err="1"/>
              <a:t>zahtev</a:t>
            </a:r>
            <a:r>
              <a:rPr lang="en-GB"/>
              <a:t> ka </a:t>
            </a:r>
            <a:r>
              <a:rPr lang="en-GB" err="1"/>
              <a:t>odgovarajućem</a:t>
            </a:r>
            <a:r>
              <a:rPr lang="en-GB"/>
              <a:t> </a:t>
            </a:r>
            <a:r>
              <a:rPr lang="en-GB" err="1"/>
              <a:t>kontroleru</a:t>
            </a:r>
            <a:r>
              <a:rPr lang="en-GB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Kontroler</a:t>
            </a:r>
            <a:r>
              <a:rPr lang="en-GB"/>
              <a:t>: </a:t>
            </a:r>
            <a:r>
              <a:rPr lang="en-GB" err="1"/>
              <a:t>Kontroler</a:t>
            </a:r>
            <a:r>
              <a:rPr lang="en-GB"/>
              <a:t> </a:t>
            </a:r>
            <a:r>
              <a:rPr lang="en-GB" err="1"/>
              <a:t>obrađuje</a:t>
            </a:r>
            <a:r>
              <a:rPr lang="en-GB"/>
              <a:t> </a:t>
            </a:r>
            <a:r>
              <a:rPr lang="en-GB" err="1"/>
              <a:t>zahtev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može</a:t>
            </a:r>
            <a:r>
              <a:rPr lang="en-GB"/>
              <a:t> </a:t>
            </a:r>
            <a:r>
              <a:rPr lang="en-GB" err="1"/>
              <a:t>vratiti</a:t>
            </a:r>
            <a:r>
              <a:rPr lang="en-GB"/>
              <a:t> </a:t>
            </a:r>
            <a:r>
              <a:rPr lang="en-GB" err="1"/>
              <a:t>prikaz</a:t>
            </a:r>
            <a:r>
              <a:rPr lang="en-GB"/>
              <a:t> (View)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/>
              <a:t>pristupiti</a:t>
            </a:r>
            <a:r>
              <a:rPr lang="en-GB"/>
              <a:t> </a:t>
            </a:r>
            <a:r>
              <a:rPr lang="en-GB" err="1"/>
              <a:t>podacima</a:t>
            </a:r>
            <a:r>
              <a:rPr lang="en-GB"/>
              <a:t> </a:t>
            </a:r>
            <a:r>
              <a:rPr lang="en-GB" err="1"/>
              <a:t>iz</a:t>
            </a:r>
            <a:r>
              <a:rPr lang="en-GB"/>
              <a:t> </a:t>
            </a:r>
            <a:r>
              <a:rPr lang="en-GB" err="1"/>
              <a:t>baze</a:t>
            </a:r>
            <a:r>
              <a:rPr lang="en-GB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err="1"/>
              <a:t>Pristup</a:t>
            </a:r>
            <a:r>
              <a:rPr lang="en-GB" b="1"/>
              <a:t> </a:t>
            </a:r>
            <a:r>
              <a:rPr lang="en-GB" b="1" err="1"/>
              <a:t>podacima</a:t>
            </a:r>
            <a:r>
              <a:rPr lang="en-GB"/>
              <a:t>: Entity Framework Core </a:t>
            </a:r>
            <a:r>
              <a:rPr lang="en-GB" err="1"/>
              <a:t>omogućava</a:t>
            </a:r>
            <a:r>
              <a:rPr lang="en-GB"/>
              <a:t> </a:t>
            </a:r>
            <a:r>
              <a:rPr lang="en-GB" err="1"/>
              <a:t>kontroleru</a:t>
            </a:r>
            <a:r>
              <a:rPr lang="en-GB"/>
              <a:t> da </a:t>
            </a:r>
            <a:r>
              <a:rPr lang="en-GB" err="1"/>
              <a:t>pristupa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manipuliše</a:t>
            </a:r>
            <a:r>
              <a:rPr lang="en-GB"/>
              <a:t> </a:t>
            </a:r>
            <a:r>
              <a:rPr lang="en-GB" err="1"/>
              <a:t>podacima</a:t>
            </a:r>
            <a:r>
              <a:rPr lang="en-GB"/>
              <a:t> u</a:t>
            </a:r>
            <a:r>
              <a:rPr lang="sr-Latn-RS"/>
              <a:t> bazi podataka</a:t>
            </a:r>
            <a:r>
              <a:rPr lang="en-GB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06BA-F6CE-1550-158B-0227EFD64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Visual Studio Code i CMD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761067"/>
            <a:ext cx="11826242" cy="4012728"/>
          </a:xfrm>
        </p:spPr>
        <p:txBody>
          <a:bodyPr/>
          <a:lstStyle/>
          <a:p>
            <a:pPr>
              <a:defRPr/>
            </a:pPr>
            <a:r>
              <a:rPr lang="sr-Latn-RS"/>
              <a:t>Nakon što je instaliran neophodni .NET Core, kao i ekstenzija (C#) u Visual Studio Code-u, kreiranje aplikacije se vrši na sledeći način:</a:t>
            </a:r>
            <a:endParaRPr/>
          </a:p>
          <a:p>
            <a:pPr>
              <a:defRPr/>
            </a:pPr>
            <a:r>
              <a:rPr lang="sr-Latn-RS"/>
              <a:t>U konzoli treba uneti sledeće komande:</a:t>
            </a:r>
            <a:endParaRPr/>
          </a:p>
          <a:p>
            <a:pPr lvl="1">
              <a:defRPr/>
            </a:pPr>
            <a:r>
              <a:rPr lang="sr-Latn-RS"/>
              <a:t>Prvo se treba pozicionirati u direktorijumu gde treba kreirati aplikaciju</a:t>
            </a:r>
            <a:endParaRPr/>
          </a:p>
          <a:p>
            <a:pPr marL="1218565" lvl="1" indent="-456565">
              <a:defRPr/>
            </a:pPr>
            <a:r>
              <a:rPr lang="sr-Latn-RS" i="1"/>
              <a:t>dotnet new web(api | </a:t>
            </a:r>
            <a:r>
              <a:rPr lang="sr-Latn-RS" i="1">
                <a:solidFill>
                  <a:schemeClr val="bg1">
                    <a:lumMod val="50000"/>
                  </a:schemeClr>
                </a:solidFill>
              </a:rPr>
              <a:t>app</a:t>
            </a:r>
            <a:r>
              <a:rPr lang="sr-Latn-RS" i="1"/>
              <a:t>)</a:t>
            </a:r>
            <a:endParaRPr lang="sr-Latn-RS"/>
          </a:p>
          <a:p>
            <a:pPr lvl="1">
              <a:defRPr/>
            </a:pPr>
            <a:r>
              <a:rPr lang="sr-Latn-RS" i="1"/>
              <a:t>dotnet run </a:t>
            </a:r>
            <a:r>
              <a:rPr lang="sr-Latn-RS"/>
              <a:t>ili </a:t>
            </a:r>
            <a:r>
              <a:rPr lang="sr-Latn-RS" i="1"/>
              <a:t>dotnet watch run</a:t>
            </a:r>
            <a:endParaRPr lang="sr-Latn-RS"/>
          </a:p>
          <a:p>
            <a:pPr lvl="1">
              <a:defRPr/>
            </a:pPr>
            <a:r>
              <a:rPr lang="sr-Latn-RS" i="1"/>
              <a:t>code .</a:t>
            </a:r>
            <a:r>
              <a:rPr lang="sr-Latn-RS"/>
              <a:t> Da bi se projekat otvorio u Visual Studio Code-u (ako je putanja do Visual Studio Code-a upisana u PATH promenjivu)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Visual Studio Code i CMD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604312"/>
            <a:ext cx="11826242" cy="4012728"/>
          </a:xfrm>
        </p:spPr>
        <p:txBody>
          <a:bodyPr/>
          <a:lstStyle/>
          <a:p>
            <a:pPr>
              <a:defRPr/>
            </a:pPr>
            <a:r>
              <a:rPr lang="sr-Latn-RS"/>
              <a:t>Templejt automatski kreira C# datoteke koje su neophodne (</a:t>
            </a:r>
            <a:r>
              <a:rPr lang="sr-Latn-RS" i="1"/>
              <a:t>Program.cs</a:t>
            </a:r>
            <a:r>
              <a:rPr lang="sr-Latn-RS"/>
              <a:t>), kao i konfiguracione datoteke i datoteku projekta</a:t>
            </a:r>
            <a:endParaRPr/>
          </a:p>
          <a:p>
            <a:pPr>
              <a:defRPr/>
            </a:pPr>
            <a:r>
              <a:rPr lang="sr-Latn-RS" b="1"/>
              <a:t>dotnet run</a:t>
            </a:r>
            <a:r>
              <a:rPr lang="sr-Latn-RS"/>
              <a:t> je komanda koja se koristi za pokretanje aplikacije, automatski, korišćenjem Kastrel servera i na localhost-u i portu koji je podešen u konfiguracionom fajlu. </a:t>
            </a:r>
            <a:endParaRPr lang="en-US"/>
          </a:p>
          <a:p>
            <a:pPr>
              <a:defRPr/>
            </a:pPr>
            <a:r>
              <a:rPr lang="sr-Latn-RS" b="1"/>
              <a:t>dotnet watch run</a:t>
            </a:r>
            <a:r>
              <a:rPr lang="sr-Latn-RS"/>
              <a:t> </a:t>
            </a:r>
            <a:r>
              <a:rPr lang="en-US" err="1"/>
              <a:t>komanda</a:t>
            </a:r>
            <a:r>
              <a:rPr lang="sr-Latn-RS"/>
              <a:t> za razliku od dotnet run, automatski prati promene koda i rekompiluje projekat</a:t>
            </a:r>
          </a:p>
          <a:p>
            <a:pPr>
              <a:defRPr/>
            </a:pPr>
            <a:r>
              <a:rPr lang="en-US" b="1"/>
              <a:t>d</a:t>
            </a:r>
            <a:r>
              <a:rPr lang="sr-Latn-RS" b="1"/>
              <a:t>otnet dev-certs https --trust</a:t>
            </a:r>
            <a:r>
              <a:rPr lang="sr-Latn-RS"/>
              <a:t> – instaliranje lokalnog sertifikata za https protokol (za korišćenje SSL) 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Visual Studio Code i CMD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600539"/>
            <a:ext cx="10524067" cy="3801533"/>
          </a:xfrm>
        </p:spPr>
        <p:txBody>
          <a:bodyPr/>
          <a:lstStyle/>
          <a:p>
            <a:pPr>
              <a:defRPr/>
            </a:pPr>
            <a:r>
              <a:rPr lang="sr-Latn-RS" b="1"/>
              <a:t>dotnet publish</a:t>
            </a:r>
            <a:r>
              <a:rPr lang="sr-Latn-RS"/>
              <a:t> </a:t>
            </a:r>
            <a:r>
              <a:rPr lang="en-US"/>
              <a:t>je </a:t>
            </a:r>
            <a:r>
              <a:rPr lang="en-US" err="1"/>
              <a:t>komanda</a:t>
            </a:r>
            <a:r>
              <a:rPr lang="en-US"/>
              <a:t> </a:t>
            </a:r>
            <a:r>
              <a:rPr lang="sr-Latn-RS"/>
              <a:t>koja kreira novi publish folder u kome će se naći sve izvršne datoteke programa, tako da je moguće pokrenuti ih i direktno, bez kompilacije (dotnet Naziv.dll ili pokretanje Naziv.exe fajla)</a:t>
            </a:r>
          </a:p>
          <a:p>
            <a:pPr>
              <a:defRPr/>
            </a:pPr>
            <a:r>
              <a:rPr lang="en-US" err="1"/>
              <a:t>Kada</a:t>
            </a:r>
            <a:r>
              <a:rPr lang="en-US"/>
              <a:t> </a:t>
            </a:r>
            <a:r>
              <a:rPr lang="en-US" err="1"/>
              <a:t>ve</a:t>
            </a:r>
            <a:r>
              <a:rPr lang="sr-Latn-RS"/>
              <a:t>ć </a:t>
            </a:r>
            <a:r>
              <a:rPr lang="en-US" err="1"/>
              <a:t>imate</a:t>
            </a:r>
            <a:r>
              <a:rPr lang="en-US"/>
              <a:t> </a:t>
            </a:r>
            <a:r>
              <a:rPr lang="sr-Latn-RS"/>
              <a:t>postojeć</a:t>
            </a:r>
            <a:r>
              <a:rPr lang="en-US"/>
              <a:t>u</a:t>
            </a:r>
            <a:r>
              <a:rPr lang="sr-Latn-RS"/>
              <a:t> aplikaciju koju treba pokrenuti prvo pozvati komande:</a:t>
            </a:r>
          </a:p>
          <a:p>
            <a:pPr marL="1219169" lvl="2">
              <a:buFont typeface="Barlow Light"/>
              <a:buChar char="▸"/>
              <a:defRPr/>
            </a:pPr>
            <a:r>
              <a:rPr lang="sr-Latn-RS" sz="2650" b="1"/>
              <a:t>dotnet clean</a:t>
            </a:r>
          </a:p>
          <a:p>
            <a:pPr marL="1219169" lvl="2">
              <a:buFont typeface="Barlow Light"/>
              <a:buChar char="▸"/>
              <a:defRPr/>
            </a:pPr>
            <a:r>
              <a:rPr lang="sr-Latn-RS" sz="2650" b="1"/>
              <a:t>dotnet restore</a:t>
            </a:r>
          </a:p>
          <a:p>
            <a:pPr marL="152396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Pregled kursa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61067"/>
            <a:ext cx="10524067" cy="4052879"/>
          </a:xfrm>
        </p:spPr>
        <p:txBody>
          <a:bodyPr/>
          <a:lstStyle/>
          <a:p>
            <a:pPr>
              <a:defRPr/>
            </a:pPr>
            <a:r>
              <a:rPr lang="en-US"/>
              <a:t>Cilj je da </a:t>
            </a:r>
            <a:r>
              <a:rPr lang="sr-Latn-RS"/>
              <a:t>student na što jednostavniji način stekne praktično znanje o modernim Web tehnologijama</a:t>
            </a:r>
            <a:endParaRPr/>
          </a:p>
          <a:p>
            <a:pPr>
              <a:defRPr/>
            </a:pPr>
            <a:r>
              <a:rPr lang="sr-Latn-RS"/>
              <a:t>Kurs nije sveobuhvatan – ne prelazi svaki aspekt Web tehnologija, ali je zato dovoljan da osposobi studenta da kreira relativno složenu Web aplikaciju</a:t>
            </a:r>
            <a:endParaRPr/>
          </a:p>
          <a:p>
            <a:pPr>
              <a:defRPr/>
            </a:pPr>
            <a:r>
              <a:rPr lang="sr-Latn-RS"/>
              <a:t>Kurs se ažurira svake godine, prateći razvoj Web tehnologija</a:t>
            </a:r>
            <a:endParaRPr/>
          </a:p>
          <a:p>
            <a:pPr>
              <a:defRPr/>
            </a:pPr>
            <a:r>
              <a:rPr lang="sr-Latn-RS"/>
              <a:t>Sav materijal može se naći na početnoj stranici MS Teams tima Web programiranje</a:t>
            </a:r>
            <a:endParaRPr lang="en-US"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xfrm>
            <a:off x="11658900" y="6306166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3913-8925-1FB6-419C-EE07B056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Modeli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5A64F-63DF-6946-D62C-2CCD17E6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528233"/>
            <a:ext cx="4812792" cy="4522300"/>
          </a:xfrm>
        </p:spPr>
        <p:txBody>
          <a:bodyPr/>
          <a:lstStyle/>
          <a:p>
            <a:pPr marL="152396" indent="0">
              <a:buNone/>
            </a:pPr>
            <a:r>
              <a:rPr lang="en-GB" err="1"/>
              <a:t>Modeli</a:t>
            </a:r>
            <a:r>
              <a:rPr lang="en-GB"/>
              <a:t> </a:t>
            </a:r>
            <a:r>
              <a:rPr lang="en-GB" err="1"/>
              <a:t>su</a:t>
            </a:r>
            <a:r>
              <a:rPr lang="en-GB"/>
              <a:t> </a:t>
            </a:r>
            <a:r>
              <a:rPr lang="en-GB" err="1"/>
              <a:t>klase</a:t>
            </a:r>
            <a:r>
              <a:rPr lang="en-GB"/>
              <a:t> </a:t>
            </a:r>
            <a:r>
              <a:rPr lang="en-GB" err="1"/>
              <a:t>koje</a:t>
            </a:r>
            <a:r>
              <a:rPr lang="en-GB"/>
              <a:t> </a:t>
            </a:r>
            <a:r>
              <a:rPr lang="en-GB" err="1"/>
              <a:t>predstavljaju</a:t>
            </a:r>
            <a:r>
              <a:rPr lang="en-GB"/>
              <a:t> </a:t>
            </a:r>
            <a:r>
              <a:rPr lang="en-GB" err="1"/>
              <a:t>podatke</a:t>
            </a:r>
            <a:r>
              <a:rPr lang="en-GB"/>
              <a:t> </a:t>
            </a:r>
            <a:r>
              <a:rPr lang="en-GB" err="1"/>
              <a:t>koje</a:t>
            </a:r>
            <a:r>
              <a:rPr lang="en-GB"/>
              <a:t> </a:t>
            </a:r>
            <a:r>
              <a:rPr lang="en-GB" err="1"/>
              <a:t>vaš</a:t>
            </a:r>
            <a:r>
              <a:rPr lang="en-GB"/>
              <a:t>  </a:t>
            </a:r>
            <a:r>
              <a:rPr lang="sr-Latn-RS"/>
              <a:t>API</a:t>
            </a:r>
            <a:r>
              <a:rPr lang="en-GB"/>
              <a:t> </a:t>
            </a:r>
            <a:r>
              <a:rPr lang="en-GB" err="1"/>
              <a:t>koristi</a:t>
            </a:r>
            <a:r>
              <a:rPr lang="en-GB"/>
              <a:t>. Oni </a:t>
            </a:r>
            <a:r>
              <a:rPr lang="en-GB" err="1"/>
              <a:t>često</a:t>
            </a:r>
            <a:r>
              <a:rPr lang="en-GB"/>
              <a:t> </a:t>
            </a:r>
            <a:r>
              <a:rPr lang="en-GB" err="1"/>
              <a:t>odražavaju</a:t>
            </a:r>
            <a:r>
              <a:rPr lang="en-GB"/>
              <a:t> </a:t>
            </a:r>
            <a:r>
              <a:rPr lang="en-GB" err="1"/>
              <a:t>strukturu</a:t>
            </a:r>
            <a:r>
              <a:rPr lang="en-GB"/>
              <a:t> </a:t>
            </a:r>
            <a:r>
              <a:rPr lang="en-GB" err="1"/>
              <a:t>podataka</a:t>
            </a:r>
            <a:r>
              <a:rPr lang="en-GB"/>
              <a:t> u  </a:t>
            </a:r>
            <a:r>
              <a:rPr lang="sr-Latn-RS"/>
              <a:t>bazi podataka</a:t>
            </a:r>
            <a:r>
              <a:rPr lang="en-GB"/>
              <a:t> </a:t>
            </a:r>
            <a:r>
              <a:rPr lang="en-GB" err="1"/>
              <a:t>ili</a:t>
            </a:r>
            <a:r>
              <a:rPr lang="en-GB"/>
              <a:t> </a:t>
            </a:r>
            <a:r>
              <a:rPr lang="en-GB" err="1"/>
              <a:t>druge</a:t>
            </a:r>
            <a:r>
              <a:rPr lang="en-GB"/>
              <a:t> </a:t>
            </a:r>
            <a:r>
              <a:rPr lang="en-GB" err="1"/>
              <a:t>podatke</a:t>
            </a:r>
            <a:r>
              <a:rPr lang="en-GB"/>
              <a:t> </a:t>
            </a:r>
            <a:r>
              <a:rPr lang="en-GB" err="1"/>
              <a:t>koje</a:t>
            </a:r>
            <a:r>
              <a:rPr lang="en-GB"/>
              <a:t> </a:t>
            </a:r>
            <a:r>
              <a:rPr lang="en-GB" err="1"/>
              <a:t>vaša</a:t>
            </a:r>
            <a:r>
              <a:rPr lang="en-GB"/>
              <a:t> </a:t>
            </a:r>
            <a:r>
              <a:rPr lang="en-GB" err="1"/>
              <a:t>aplikacija</a:t>
            </a:r>
            <a:r>
              <a:rPr lang="en-GB"/>
              <a:t> </a:t>
            </a:r>
            <a:r>
              <a:rPr lang="en-GB" err="1"/>
              <a:t>koristi</a:t>
            </a:r>
            <a:r>
              <a:rPr lang="en-GB"/>
              <a:t>. </a:t>
            </a:r>
            <a:r>
              <a:rPr lang="en-GB" err="1"/>
              <a:t>Modeli</a:t>
            </a:r>
            <a:r>
              <a:rPr lang="en-GB"/>
              <a:t> se </a:t>
            </a:r>
            <a:r>
              <a:rPr lang="en-GB" err="1"/>
              <a:t>obično</a:t>
            </a:r>
            <a:r>
              <a:rPr lang="en-GB"/>
              <a:t> </a:t>
            </a:r>
            <a:r>
              <a:rPr lang="en-GB" err="1"/>
              <a:t>koriste</a:t>
            </a:r>
            <a:r>
              <a:rPr lang="en-GB"/>
              <a:t> za </a:t>
            </a:r>
            <a:r>
              <a:rPr lang="en-GB" err="1"/>
              <a:t>primanje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slanje</a:t>
            </a:r>
            <a:r>
              <a:rPr lang="en-GB"/>
              <a:t> </a:t>
            </a:r>
            <a:r>
              <a:rPr lang="en-GB" err="1"/>
              <a:t>podataka</a:t>
            </a:r>
            <a:r>
              <a:rPr lang="en-GB"/>
              <a:t> </a:t>
            </a:r>
            <a:r>
              <a:rPr lang="en-GB" err="1"/>
              <a:t>između</a:t>
            </a:r>
            <a:r>
              <a:rPr lang="en-GB"/>
              <a:t> </a:t>
            </a:r>
            <a:r>
              <a:rPr lang="en-GB" err="1"/>
              <a:t>klijenta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err="1"/>
              <a:t>servera</a:t>
            </a:r>
            <a:r>
              <a:rPr lang="en-GB"/>
              <a:t>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8D5E0-EB26-88F4-CAB4-5253DF20B8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E81826-40C6-E355-1328-B24E6CEF05CA}"/>
              </a:ext>
            </a:extLst>
          </p:cNvPr>
          <p:cNvSpPr txBox="1"/>
          <p:nvPr/>
        </p:nvSpPr>
        <p:spPr>
          <a:xfrm>
            <a:off x="5701009" y="1994577"/>
            <a:ext cx="61356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Grad</a:t>
            </a:r>
            <a:endParaRPr lang="en-GB" sz="1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GB" sz="18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8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Naziv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8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BrojStanovnika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sz="18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  <a:endParaRPr lang="sr-Latn-RS" sz="18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79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Entity framework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78" y="1939636"/>
            <a:ext cx="11826242" cy="3943928"/>
          </a:xfrm>
        </p:spPr>
        <p:txBody>
          <a:bodyPr/>
          <a:lstStyle/>
          <a:p>
            <a:pPr>
              <a:defRPr/>
            </a:pPr>
            <a:r>
              <a:rPr lang="sr-Latn-RS"/>
              <a:t>Entity framework (EF) je ORM (Object-Relational Mapping) framework, koji omogućava programerima da rade sa podacima koristeći objekte, bez fokusa na samoj bazi podataka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lang="sr-Latn-RS"/>
              <a:t>Eliminiše potrebu za pisanjem SQL koda za pristup podacima iz baze podataka (Model First Approach)</a:t>
            </a:r>
            <a:endParaRPr/>
          </a:p>
          <a:p>
            <a:pPr lvl="1">
              <a:defRPr/>
            </a:pPr>
            <a:r>
              <a:rPr lang="sr-Latn-RS"/>
              <a:t>Moguće je koristiti i Database First Approach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EF Core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22</a:t>
            </a:fld>
            <a:endParaRPr lang="en-US"/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1339289" y="1417787"/>
            <a:ext cx="2908663" cy="143691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ight Arrow 5"/>
          <p:cNvSpPr/>
          <p:nvPr/>
        </p:nvSpPr>
        <p:spPr bwMode="auto">
          <a:xfrm>
            <a:off x="4247952" y="1814464"/>
            <a:ext cx="1358537" cy="6444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606489" y="1562312"/>
            <a:ext cx="2524311" cy="114873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2000"/>
              <a:t>Entity Framework</a:t>
            </a:r>
            <a:endParaRPr lang="en-US" sz="2000"/>
          </a:p>
        </p:txBody>
      </p:sp>
      <p:sp>
        <p:nvSpPr>
          <p:cNvPr id="11" name="Right Arrow 7"/>
          <p:cNvSpPr/>
          <p:nvPr/>
        </p:nvSpPr>
        <p:spPr bwMode="auto">
          <a:xfrm>
            <a:off x="8130800" y="1814027"/>
            <a:ext cx="1358537" cy="6444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Vertical Scroll 9"/>
          <p:cNvSpPr/>
          <p:nvPr/>
        </p:nvSpPr>
        <p:spPr bwMode="auto">
          <a:xfrm>
            <a:off x="9267108" y="1076015"/>
            <a:ext cx="2316480" cy="2029894"/>
          </a:xfrm>
          <a:prstGeom prst="verticalScroll">
            <a:avLst>
              <a:gd name="adj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2000"/>
              <a:t>Context and Entity Classes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475908" y="3128477"/>
            <a:ext cx="559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sr-Latn-RS">
                <a:ln w="0"/>
                <a:solidFill>
                  <a:schemeClr val="accent1"/>
                </a:solidFill>
              </a:rPr>
              <a:t>Database-First Approach</a:t>
            </a:r>
            <a:endParaRPr/>
          </a:p>
          <a:p>
            <a:pPr algn="ctr">
              <a:defRPr/>
            </a:pPr>
            <a:r>
              <a:rPr lang="sr-Latn-RS">
                <a:ln w="0"/>
                <a:solidFill>
                  <a:schemeClr val="accent1"/>
                </a:solidFill>
              </a:rPr>
              <a:t>Generisanje klasa na osnovu postojeće baze podataka</a:t>
            </a:r>
            <a:endParaRPr lang="en-US">
              <a:ln w="0"/>
              <a:solidFill>
                <a:schemeClr val="accent1"/>
              </a:solidFill>
            </a:endParaRPr>
          </a:p>
        </p:txBody>
      </p:sp>
      <p:sp>
        <p:nvSpPr>
          <p:cNvPr id="14" name="Vertical Scroll 11"/>
          <p:cNvSpPr/>
          <p:nvPr/>
        </p:nvSpPr>
        <p:spPr bwMode="auto">
          <a:xfrm>
            <a:off x="1460961" y="3887041"/>
            <a:ext cx="2316480" cy="2029894"/>
          </a:xfrm>
          <a:prstGeom prst="verticalScroll">
            <a:avLst>
              <a:gd name="adj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2000"/>
              <a:t>Context and Entity Classes</a:t>
            </a:r>
            <a:endParaRPr lang="en-US" sz="2000"/>
          </a:p>
        </p:txBody>
      </p:sp>
      <p:sp>
        <p:nvSpPr>
          <p:cNvPr id="15" name="Right Arrow 12"/>
          <p:cNvSpPr/>
          <p:nvPr/>
        </p:nvSpPr>
        <p:spPr bwMode="auto">
          <a:xfrm>
            <a:off x="3542555" y="4715575"/>
            <a:ext cx="1358537" cy="6444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4927220" y="4493040"/>
            <a:ext cx="2524311" cy="114873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2000"/>
              <a:t>Entity Framework</a:t>
            </a:r>
            <a:endParaRPr lang="en-US" sz="2000"/>
          </a:p>
        </p:txBody>
      </p:sp>
      <p:sp>
        <p:nvSpPr>
          <p:cNvPr id="17" name="Right Arrow 14"/>
          <p:cNvSpPr/>
          <p:nvPr/>
        </p:nvSpPr>
        <p:spPr bwMode="auto">
          <a:xfrm>
            <a:off x="7468949" y="4745190"/>
            <a:ext cx="1358537" cy="64443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Flowchart: Magnetic Disk 17"/>
          <p:cNvSpPr/>
          <p:nvPr/>
        </p:nvSpPr>
        <p:spPr bwMode="auto">
          <a:xfrm>
            <a:off x="8844904" y="4348950"/>
            <a:ext cx="2908663" cy="1436914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Equal 16"/>
          <p:cNvSpPr/>
          <p:nvPr/>
        </p:nvSpPr>
        <p:spPr bwMode="auto">
          <a:xfrm>
            <a:off x="1469669" y="1881862"/>
            <a:ext cx="2647906" cy="9144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Tables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Equal 4"/>
          <p:cNvSpPr/>
          <p:nvPr/>
        </p:nvSpPr>
        <p:spPr bwMode="auto">
          <a:xfrm>
            <a:off x="8970519" y="4798730"/>
            <a:ext cx="2647906" cy="9144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Tables</a:t>
            </a:r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415877" y="5916935"/>
            <a:ext cx="5593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sr-Latn-RS">
                <a:ln w="0"/>
                <a:solidFill>
                  <a:schemeClr val="accent1"/>
                </a:solidFill>
              </a:rPr>
              <a:t>Code-First Approach</a:t>
            </a:r>
            <a:endParaRPr/>
          </a:p>
          <a:p>
            <a:pPr algn="ctr">
              <a:defRPr/>
            </a:pPr>
            <a:r>
              <a:rPr lang="sr-Latn-RS">
                <a:ln w="0"/>
                <a:solidFill>
                  <a:schemeClr val="accent1"/>
                </a:solidFill>
              </a:rPr>
              <a:t>Kreiranje baze podataka na osnovu klasa</a:t>
            </a:r>
            <a:endParaRPr lang="en-US">
              <a:ln w="0"/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EF Core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8273" y="1368922"/>
            <a:ext cx="10789922" cy="4819447"/>
          </a:xfrm>
        </p:spPr>
        <p:txBody>
          <a:bodyPr/>
          <a:lstStyle/>
          <a:p>
            <a:pPr>
              <a:defRPr/>
            </a:pPr>
            <a:r>
              <a:rPr lang="sr-Latn-RS"/>
              <a:t>Entity framework Core je open-source, cross-platform, proširiva verzija EF koja se izvršava na .NET Core platformi</a:t>
            </a:r>
            <a:endParaRPr/>
          </a:p>
          <a:p>
            <a:pPr>
              <a:defRPr/>
            </a:pPr>
            <a:r>
              <a:rPr lang="sr-Latn-RS"/>
              <a:t>Ima podršku za veliki broj baza:</a:t>
            </a:r>
            <a:endParaRPr/>
          </a:p>
          <a:p>
            <a:pPr lvl="1">
              <a:defRPr/>
            </a:pPr>
            <a:r>
              <a:rPr lang="sr-Latn-RS" sz="2000"/>
              <a:t>SQL Server</a:t>
            </a:r>
            <a:endParaRPr/>
          </a:p>
          <a:p>
            <a:pPr lvl="1">
              <a:defRPr/>
            </a:pPr>
            <a:r>
              <a:rPr lang="sr-Latn-RS" sz="2000"/>
              <a:t>Sqlite</a:t>
            </a:r>
            <a:endParaRPr/>
          </a:p>
          <a:p>
            <a:pPr lvl="1">
              <a:defRPr/>
            </a:pPr>
            <a:r>
              <a:rPr lang="sr-Latn-RS" sz="2000"/>
              <a:t>InMemory</a:t>
            </a:r>
            <a:endParaRPr/>
          </a:p>
          <a:p>
            <a:pPr lvl="1">
              <a:defRPr/>
            </a:pPr>
            <a:r>
              <a:rPr lang="sr-Latn-RS" sz="2000"/>
              <a:t>Cosmos</a:t>
            </a:r>
            <a:endParaRPr/>
          </a:p>
          <a:p>
            <a:pPr lvl="1">
              <a:defRPr/>
            </a:pPr>
            <a:r>
              <a:rPr lang="sr-Latn-RS" sz="2000"/>
              <a:t>PostgreSQL</a:t>
            </a:r>
            <a:endParaRPr/>
          </a:p>
          <a:p>
            <a:pPr lvl="1">
              <a:defRPr/>
            </a:pPr>
            <a:r>
              <a:rPr lang="sr-Latn-RS" sz="2000"/>
              <a:t>MySQL</a:t>
            </a:r>
            <a:endParaRPr/>
          </a:p>
          <a:p>
            <a:pPr lvl="1">
              <a:defRPr/>
            </a:pPr>
            <a:r>
              <a:rPr lang="sr-Latn-RS" sz="2000"/>
              <a:t>I druge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Migracije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267852"/>
            <a:ext cx="10789922" cy="3108972"/>
          </a:xfrm>
        </p:spPr>
        <p:txBody>
          <a:bodyPr/>
          <a:lstStyle/>
          <a:p>
            <a:pPr marL="152396" indent="0">
              <a:buNone/>
              <a:defRPr/>
            </a:pPr>
            <a:r>
              <a:rPr lang="sr-Latn-RS"/>
              <a:t>Migracija je način da se održi usklađenost između šeme baza podataka i EF Core modela. Potrebno je kreirati EF Core klase za potrebe aplikacije, a potom pokrenuti migraciju koja će kreirati odgovarajuću šemu baze podataka za zadate klase. Nakon izmene u domenskim klasama, potrebno je pokrenuti migraciju ponovo kako bi se ažurirala šema baze.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24</a:t>
            </a:fld>
            <a:endParaRPr lang="en-US"/>
          </a:p>
        </p:txBody>
      </p:sp>
      <p:sp>
        <p:nvSpPr>
          <p:cNvPr id="6" name="Rounded Rectangle 3"/>
          <p:cNvSpPr/>
          <p:nvPr/>
        </p:nvSpPr>
        <p:spPr bwMode="auto">
          <a:xfrm>
            <a:off x="1088070" y="2238101"/>
            <a:ext cx="2098766" cy="82731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/>
              <a:t>Domain Classes</a:t>
            </a:r>
            <a:endParaRPr lang="en-US"/>
          </a:p>
        </p:txBody>
      </p:sp>
      <p:sp>
        <p:nvSpPr>
          <p:cNvPr id="7" name="Rounded Rectangle 4"/>
          <p:cNvSpPr/>
          <p:nvPr/>
        </p:nvSpPr>
        <p:spPr bwMode="auto">
          <a:xfrm>
            <a:off x="4872445" y="2238101"/>
            <a:ext cx="2447108" cy="827314"/>
          </a:xfrm>
          <a:prstGeom prst="roundRect">
            <a:avLst>
              <a:gd name="adj" fmla="val 16667"/>
            </a:avLst>
          </a:prstGeom>
          <a:ln w="762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/>
              <a:t>EF Core Model</a:t>
            </a:r>
            <a:endParaRPr lang="en-US"/>
          </a:p>
        </p:txBody>
      </p:sp>
      <p:sp>
        <p:nvSpPr>
          <p:cNvPr id="8" name="Flowchart: Magnetic Disk 7"/>
          <p:cNvSpPr/>
          <p:nvPr/>
        </p:nvSpPr>
        <p:spPr bwMode="auto">
          <a:xfrm>
            <a:off x="9521823" y="2094409"/>
            <a:ext cx="1584960" cy="1114697"/>
          </a:xfrm>
          <a:prstGeom prst="flowChartMagneticDisk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sr-Latn-RS"/>
              <a:t>Database</a:t>
            </a:r>
            <a:endParaRPr lang="en-US"/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 bwMode="auto">
          <a:xfrm>
            <a:off x="3186836" y="2651758"/>
            <a:ext cx="16856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3"/>
            <a:endCxn id="8" idx="2"/>
          </p:cNvCxnSpPr>
          <p:nvPr/>
        </p:nvCxnSpPr>
        <p:spPr bwMode="auto">
          <a:xfrm>
            <a:off x="7319553" y="2651758"/>
            <a:ext cx="22022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3134219" y="2339425"/>
            <a:ext cx="2005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r-Latn-RS">
                <a:solidFill>
                  <a:srgbClr val="002060"/>
                </a:solidFill>
              </a:rPr>
              <a:t>EF Core API Builds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794574" y="2291103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r-Latn-RS" sz="1600">
                <a:solidFill>
                  <a:srgbClr val="002060"/>
                </a:solidFill>
              </a:rPr>
              <a:t>Migrations</a:t>
            </a:r>
            <a:endParaRPr lang="en-US" sz="1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0" y="807467"/>
            <a:ext cx="7521200" cy="953599"/>
          </a:xfrm>
        </p:spPr>
        <p:txBody>
          <a:bodyPr/>
          <a:lstStyle/>
          <a:p>
            <a:pPr>
              <a:defRPr/>
            </a:pPr>
            <a:r>
              <a:rPr lang="sr-Latn-RS"/>
              <a:t>SQL LocalDB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8273" y="2429691"/>
            <a:ext cx="10789922" cy="3108972"/>
          </a:xfrm>
        </p:spPr>
        <p:txBody>
          <a:bodyPr/>
          <a:lstStyle/>
          <a:p>
            <a:pPr marL="152396" indent="0">
              <a:buNone/>
              <a:defRPr/>
            </a:pPr>
            <a:r>
              <a:rPr lang="sr-Latn-RS"/>
              <a:t>Instalacija za LocalDB 2019/2022 može da se pronađe na sledećem linku:</a:t>
            </a:r>
            <a:endParaRPr/>
          </a:p>
          <a:p>
            <a:pPr marL="761981" lvl="1" indent="0">
              <a:buNone/>
              <a:defRPr/>
            </a:pPr>
            <a:r>
              <a:rPr lang="sr-Latn-RS">
                <a:hlinkClick r:id="rId2"/>
              </a:rPr>
              <a:t>https://www.microsoft.com/en-us/sql-server/sql-server-downloads</a:t>
            </a:r>
            <a:r>
              <a:rPr lang="sr-Latn-RS"/>
              <a:t> </a:t>
            </a:r>
          </a:p>
          <a:p>
            <a:pPr marL="152396" indent="0">
              <a:buNone/>
              <a:defRPr/>
            </a:pPr>
            <a:endParaRPr lang="sr-Latn-RS"/>
          </a:p>
          <a:p>
            <a:pPr marL="152396" indent="0">
              <a:buNone/>
              <a:defRPr/>
            </a:pPr>
            <a:r>
              <a:rPr lang="sr-Latn-RS"/>
              <a:t>Kada se otvori instalacija, dovoljno je preuzeti i instalirati samo SQL LocalDB, ne i ostale alate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Instalacija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00" y="341746"/>
            <a:ext cx="7245365" cy="574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Instalacija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49" y="176694"/>
            <a:ext cx="7350118" cy="5832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4"/>
          <p:cNvSpPr/>
          <p:nvPr/>
        </p:nvSpPr>
        <p:spPr bwMode="auto">
          <a:xfrm>
            <a:off x="3880996" y="3270151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SQL LocalDB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8273" y="2429691"/>
            <a:ext cx="10789922" cy="3108972"/>
          </a:xfrm>
        </p:spPr>
        <p:txBody>
          <a:bodyPr/>
          <a:lstStyle/>
          <a:p>
            <a:pPr>
              <a:defRPr/>
            </a:pPr>
            <a:r>
              <a:rPr lang="sr-Latn-RS"/>
              <a:t>Nakon instalacije, moguće je pristupiti putem komandne linije, komanda: sqllocaldb ili preko Azure Data Studio-a</a:t>
            </a:r>
            <a:endParaRPr/>
          </a:p>
          <a:p>
            <a:pPr>
              <a:defRPr/>
            </a:pPr>
            <a:r>
              <a:rPr lang="sr-Latn-RS"/>
              <a:t>Ukoliko nije kreirana nova baza, connection string treba da je:</a:t>
            </a:r>
            <a:endParaRPr/>
          </a:p>
          <a:p>
            <a:pPr>
              <a:defRPr/>
            </a:pPr>
            <a:r>
              <a:rPr lang="sr-Latn-RS" b="1"/>
              <a:t>(localdb)\MSSQLLocalDB</a:t>
            </a:r>
            <a:r>
              <a:rPr lang="sr-Latn-RS"/>
              <a:t>, baza treba da je master ili model i koristi se Windows Authentication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Azure Data Studio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88273" y="2429691"/>
            <a:ext cx="10789922" cy="3108972"/>
          </a:xfrm>
        </p:spPr>
        <p:txBody>
          <a:bodyPr/>
          <a:lstStyle/>
          <a:p>
            <a:pPr marL="152396" indent="0">
              <a:buNone/>
              <a:defRPr/>
            </a:pPr>
            <a:r>
              <a:rPr lang="pt-BR"/>
              <a:t>Instalacija Azure Data Studio-a može se prona</a:t>
            </a:r>
            <a:r>
              <a:rPr lang="sr-Latn-RS"/>
              <a:t>ći</a:t>
            </a:r>
            <a:r>
              <a:rPr lang="pt-BR"/>
              <a:t> na sledećem sajtu:</a:t>
            </a:r>
            <a:endParaRPr lang="sr-Latn-RS"/>
          </a:p>
          <a:p>
            <a:pPr marL="152396" indent="0">
              <a:buNone/>
              <a:defRPr/>
            </a:pPr>
            <a:endParaRPr/>
          </a:p>
          <a:p>
            <a:pPr marL="152396" indent="0">
              <a:buNone/>
              <a:defRPr/>
            </a:pPr>
            <a:r>
              <a:rPr lang="pt-BR" u="sng">
                <a:hlinkClick r:id="rId2" tooltip="https://docs.microsoft.com/en-us/sql/azure-data-studio/download-azure-data-studio?view=sql-server-ver15"/>
              </a:rPr>
              <a:t>https://docs.microsoft.com/en-us/sql/azure-data-studio/download-azure-data-studio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Polaganje ispita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Pismeni (40 poena) – minimum za polaganje 20 poena:</a:t>
            </a:r>
            <a:endParaRPr/>
          </a:p>
          <a:p>
            <a:pPr lvl="1">
              <a:defRPr/>
            </a:pPr>
            <a:r>
              <a:rPr lang="sr-Latn-RS">
                <a:latin typeface="+mj-lt"/>
                <a:ea typeface="Calibri"/>
                <a:cs typeface="Calibri"/>
              </a:rPr>
              <a:t>Dva kolokvijuma ili</a:t>
            </a:r>
            <a:endParaRPr/>
          </a:p>
          <a:p>
            <a:pPr lvl="1">
              <a:defRPr/>
            </a:pPr>
            <a:r>
              <a:rPr lang="sr-Latn-RS">
                <a:latin typeface="+mj-lt"/>
                <a:ea typeface="Calibri"/>
                <a:cs typeface="Calibri"/>
              </a:rPr>
              <a:t>Jedan zadatak na ispitu</a:t>
            </a:r>
            <a:endParaRPr/>
          </a:p>
          <a:p>
            <a:pPr>
              <a:defRPr/>
            </a:pPr>
            <a:r>
              <a:rPr lang="sr-Latn-RS"/>
              <a:t>Usmeni (40 poena) – minimum za polaganje 20 poena</a:t>
            </a:r>
            <a:endParaRPr/>
          </a:p>
          <a:p>
            <a:pPr>
              <a:defRPr/>
            </a:pPr>
            <a:r>
              <a:rPr lang="sr-Latn-RS"/>
              <a:t>Projekat – nije obavezan</a:t>
            </a:r>
            <a:endParaRPr/>
          </a:p>
        </p:txBody>
      </p:sp>
      <p:sp>
        <p:nvSpPr>
          <p:cNvPr id="5" name="Google Shape;2295;p39"/>
          <p:cNvSpPr txBox="1">
            <a:spLocks noGrp="1"/>
          </p:cNvSpPr>
          <p:nvPr>
            <p:ph type="sldNum" idx="12"/>
          </p:nvPr>
        </p:nvSpPr>
        <p:spPr bwMode="auto">
          <a:xfrm>
            <a:off x="11658900" y="6306166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4" y="153230"/>
            <a:ext cx="10898909" cy="581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3A4383-F657-1A58-E018-70ACB55F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40" y="1563624"/>
            <a:ext cx="5268060" cy="4467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BD0C26-8973-F052-5784-82CA47B2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3" y="1563624"/>
            <a:ext cx="5410955" cy="38867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CF4FE6E-9CE4-796C-F9E9-4439DE3343C9}"/>
              </a:ext>
            </a:extLst>
          </p:cNvPr>
          <p:cNvSpPr/>
          <p:nvPr/>
        </p:nvSpPr>
        <p:spPr>
          <a:xfrm>
            <a:off x="2084832" y="2075688"/>
            <a:ext cx="548640" cy="4572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E26626-5146-EFC1-8226-10CA225835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807467"/>
            <a:ext cx="10482072" cy="953599"/>
          </a:xfrm>
        </p:spPr>
        <p:txBody>
          <a:bodyPr/>
          <a:lstStyle/>
          <a:p>
            <a:pPr>
              <a:defRPr/>
            </a:pPr>
            <a:r>
              <a:rPr lang="sr-Latn-RS"/>
              <a:t>Azure Data Studio – konekcija na bazu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98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Migracije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73705" y="1716967"/>
            <a:ext cx="7349853" cy="26885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r-Latn-RS" sz="2400"/>
              <a:t>Inicijalno kreiranje šeme baze podakta:</a:t>
            </a:r>
            <a:endParaRPr/>
          </a:p>
          <a:p>
            <a:pPr marL="0" indent="0">
              <a:buNone/>
              <a:defRPr/>
            </a:pPr>
            <a:r>
              <a:rPr lang="sr-Latn-RS" sz="2400"/>
              <a:t>	</a:t>
            </a:r>
            <a:r>
              <a:rPr lang="sr-Latn-RS" sz="2400" b="1"/>
              <a:t>dotnet ef  migrations add V1</a:t>
            </a:r>
            <a:endParaRPr lang="sr-Latn-RS" sz="2400"/>
          </a:p>
          <a:p>
            <a:pPr marL="0" indent="0">
              <a:buNone/>
              <a:defRPr/>
            </a:pPr>
            <a:r>
              <a:rPr lang="sr-Latn-RS" sz="2400"/>
              <a:t>	</a:t>
            </a:r>
            <a:r>
              <a:rPr lang="sr-Latn-RS" sz="2400" b="1"/>
              <a:t>dotnet ef database update</a:t>
            </a:r>
            <a:endParaRPr/>
          </a:p>
          <a:p>
            <a:pPr marL="0" indent="0">
              <a:buNone/>
              <a:defRPr/>
            </a:pPr>
            <a:r>
              <a:rPr lang="sr-Latn-RS" sz="2400"/>
              <a:t>Ažuriranje šeme:</a:t>
            </a:r>
            <a:endParaRPr/>
          </a:p>
          <a:p>
            <a:pPr marL="0" indent="0">
              <a:buNone/>
              <a:defRPr/>
            </a:pPr>
            <a:r>
              <a:rPr lang="sr-Latn-RS" sz="2400"/>
              <a:t>	</a:t>
            </a:r>
            <a:r>
              <a:rPr lang="sr-Latn-RS" sz="2400" b="1"/>
              <a:t>dotnet ef  migrations add V2</a:t>
            </a:r>
            <a:endParaRPr lang="sr-Latn-RS" sz="2400"/>
          </a:p>
          <a:p>
            <a:pPr marL="0" indent="0">
              <a:buNone/>
              <a:defRPr/>
            </a:pPr>
            <a:r>
              <a:rPr lang="sr-Latn-RS" sz="2400" b="1"/>
              <a:t>	dotnet ef database update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6982"/>
            <a:ext cx="2880432" cy="46441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Migracije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73705" y="1716967"/>
            <a:ext cx="7349853" cy="268854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r-Latn-RS" sz="2400"/>
              <a:t>Brisanje postojeće baze podataka:</a:t>
            </a:r>
          </a:p>
          <a:p>
            <a:pPr marL="0" indent="0">
              <a:buNone/>
              <a:defRPr/>
            </a:pPr>
            <a:r>
              <a:rPr lang="sr-Latn-RS" sz="2400"/>
              <a:t>	</a:t>
            </a:r>
            <a:r>
              <a:rPr lang="sr-Latn-RS" sz="2400" b="1"/>
              <a:t>dotnet ef database drop</a:t>
            </a:r>
            <a:endParaRPr/>
          </a:p>
          <a:p>
            <a:pPr marL="0" indent="0">
              <a:buNone/>
              <a:defRPr/>
            </a:pPr>
            <a:r>
              <a:rPr lang="sr-Latn-RS" sz="2400"/>
              <a:t>Brisanje poslednje migracije:</a:t>
            </a:r>
            <a:endParaRPr/>
          </a:p>
          <a:p>
            <a:pPr marL="0" indent="0">
              <a:buNone/>
              <a:defRPr/>
            </a:pPr>
            <a:r>
              <a:rPr lang="sr-Latn-RS" sz="2400"/>
              <a:t>	</a:t>
            </a:r>
            <a:r>
              <a:rPr lang="sr-Latn-RS" sz="2400" b="1"/>
              <a:t>dotnet ef  migrations remove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6982"/>
            <a:ext cx="2880432" cy="46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3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Azure Data Studio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59" y="1266338"/>
            <a:ext cx="5342710" cy="3108972"/>
          </a:xfrm>
        </p:spPr>
        <p:txBody>
          <a:bodyPr/>
          <a:lstStyle/>
          <a:p>
            <a:pPr>
              <a:defRPr/>
            </a:pPr>
            <a:r>
              <a:rPr lang="sr-Latn-RS"/>
              <a:t>U Connections prozoru moguće je pronaći Servers, a u njemu konekciju, a dublje u stablu i bazu, tabele i kolone</a:t>
            </a:r>
            <a:endParaRPr/>
          </a:p>
          <a:p>
            <a:pPr>
              <a:defRPr/>
            </a:pPr>
            <a:r>
              <a:rPr lang="sr-Latn-RS"/>
              <a:t>Desnim klikom na odgovarajuću bazu, otvara se meni, u kome postoji opcija Manage (otvara podešavanja baze), ali i New Query koji otvara prozor u kome je moguće kucati SQL kod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23" y="125589"/>
            <a:ext cx="3531010" cy="643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NuGet </a:t>
            </a:r>
            <a:r>
              <a:rPr lang="en-US" err="1"/>
              <a:t>paketi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z="2800" b="1"/>
              <a:t>dotnet tool install dotnet-ef –g</a:t>
            </a:r>
          </a:p>
          <a:p>
            <a:r>
              <a:rPr lang="sr-Latn-RS" sz="2800" b="1"/>
              <a:t>dotnet add package Microsoft.EntityFrameworkCore</a:t>
            </a:r>
          </a:p>
          <a:p>
            <a:r>
              <a:rPr lang="sr-Latn-RS" sz="2800" b="1"/>
              <a:t>dotnet add package Microsoft.EntityFrameworkCore.SQLServer</a:t>
            </a:r>
          </a:p>
          <a:p>
            <a:r>
              <a:rPr lang="en-US" sz="2800" b="1"/>
              <a:t>dotnet add package </a:t>
            </a:r>
            <a:r>
              <a:rPr lang="en-US" sz="2800" b="1" err="1"/>
              <a:t>Microsoft.EntityFrameworkCore.Design</a:t>
            </a:r>
            <a:endParaRPr lang="en-US" sz="2800">
              <a:solidFill>
                <a:srgbClr val="00B05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D9714DDF-BE1D-4F79-9A19-6528EB92E95E}" type="slidenum">
              <a:rPr lang="en-US" smtClean="0"/>
              <a:t>35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4641849" y="6233133"/>
            <a:ext cx="2908300" cy="3301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9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249" y="426467"/>
            <a:ext cx="7521200" cy="953599"/>
          </a:xfrm>
        </p:spPr>
        <p:txBody>
          <a:bodyPr/>
          <a:lstStyle/>
          <a:p>
            <a:pPr>
              <a:defRPr/>
            </a:pPr>
            <a:r>
              <a:rPr lang="sr-Latn-RS"/>
              <a:t>Kontroler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1799" y="1002266"/>
            <a:ext cx="11551495" cy="5395933"/>
          </a:xfrm>
        </p:spPr>
        <p:txBody>
          <a:bodyPr/>
          <a:lstStyle/>
          <a:p>
            <a:pPr>
              <a:defRPr/>
            </a:pPr>
            <a:r>
              <a:rPr lang="en-GB" sz="2400"/>
              <a:t>U ASP.NET Core, </a:t>
            </a:r>
            <a:r>
              <a:rPr lang="en-GB" sz="2400" err="1"/>
              <a:t>kontroleri</a:t>
            </a:r>
            <a:r>
              <a:rPr lang="en-GB" sz="2400"/>
              <a:t> </a:t>
            </a:r>
            <a:r>
              <a:rPr lang="en-GB" sz="2400" err="1"/>
              <a:t>su</a:t>
            </a:r>
            <a:r>
              <a:rPr lang="en-GB" sz="2400"/>
              <a:t> </a:t>
            </a:r>
            <a:r>
              <a:rPr lang="en-GB" sz="2400" err="1"/>
              <a:t>centralni</a:t>
            </a:r>
            <a:r>
              <a:rPr lang="en-GB" sz="2400"/>
              <a:t> deo za </a:t>
            </a:r>
            <a:r>
              <a:rPr lang="en-GB" sz="2400" err="1"/>
              <a:t>upravljanje</a:t>
            </a:r>
            <a:r>
              <a:rPr lang="en-GB" sz="2400"/>
              <a:t> HTTP </a:t>
            </a:r>
            <a:r>
              <a:rPr lang="en-GB" sz="2400" err="1"/>
              <a:t>zahtevima</a:t>
            </a:r>
            <a:r>
              <a:rPr lang="en-GB" sz="2400"/>
              <a:t>. Oni </a:t>
            </a:r>
            <a:r>
              <a:rPr lang="en-GB" sz="2400" err="1"/>
              <a:t>služe</a:t>
            </a:r>
            <a:r>
              <a:rPr lang="en-GB" sz="2400"/>
              <a:t> </a:t>
            </a:r>
            <a:r>
              <a:rPr lang="en-GB" sz="2400" err="1"/>
              <a:t>kao</a:t>
            </a:r>
            <a:r>
              <a:rPr lang="en-GB" sz="2400"/>
              <a:t> most </a:t>
            </a:r>
            <a:r>
              <a:rPr lang="en-GB" sz="2400" err="1"/>
              <a:t>između</a:t>
            </a:r>
            <a:r>
              <a:rPr lang="en-GB" sz="2400"/>
              <a:t> </a:t>
            </a:r>
            <a:r>
              <a:rPr lang="en-GB" sz="2400" err="1"/>
              <a:t>korisničkog</a:t>
            </a:r>
            <a:r>
              <a:rPr lang="en-GB" sz="2400"/>
              <a:t> </a:t>
            </a:r>
            <a:r>
              <a:rPr lang="en-GB" sz="2400" err="1"/>
              <a:t>interfejsa</a:t>
            </a:r>
            <a:r>
              <a:rPr lang="en-GB" sz="2400"/>
              <a:t> </a:t>
            </a:r>
            <a:r>
              <a:rPr lang="en-GB" sz="2400" err="1"/>
              <a:t>i</a:t>
            </a:r>
            <a:r>
              <a:rPr lang="en-GB" sz="2400"/>
              <a:t> </a:t>
            </a:r>
            <a:r>
              <a:rPr lang="en-GB" sz="2400" err="1"/>
              <a:t>podataka</a:t>
            </a:r>
            <a:r>
              <a:rPr lang="en-GB" sz="2400"/>
              <a:t> koji se </a:t>
            </a:r>
            <a:r>
              <a:rPr lang="en-GB" sz="2400" err="1"/>
              <a:t>obrađuju</a:t>
            </a:r>
            <a:r>
              <a:rPr lang="en-GB" sz="2400"/>
              <a:t>. </a:t>
            </a:r>
            <a:endParaRPr lang="sr-Latn-RS" sz="2400"/>
          </a:p>
          <a:p>
            <a:pPr>
              <a:defRPr/>
            </a:pPr>
            <a:r>
              <a:rPr lang="sr-Latn-RS" sz="2400"/>
              <a:t>Imaju dekorisana atributom </a:t>
            </a:r>
            <a:r>
              <a:rPr lang="sr-Latn-RS" sz="20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2000">
                <a:solidFill>
                  <a:srgbClr val="E2931D"/>
                </a:solidFill>
                <a:latin typeface="Cascadia Code"/>
              </a:rPr>
              <a:t>ApiController</a:t>
            </a:r>
            <a:r>
              <a:rPr lang="sr-Latn-RS" sz="2000">
                <a:solidFill>
                  <a:srgbClr val="39ADB5"/>
                </a:solidFill>
                <a:latin typeface="Cascadia Code"/>
              </a:rPr>
              <a:t>]</a:t>
            </a:r>
            <a:r>
              <a:rPr lang="sr-Latn-RS" sz="2400"/>
              <a:t>. </a:t>
            </a:r>
          </a:p>
          <a:p>
            <a:pPr>
              <a:defRPr/>
            </a:pPr>
            <a:r>
              <a:rPr lang="sr-Latn-RS" sz="2400"/>
              <a:t>Pored atributa koji govori da se radi o kontroleru, potrebno je dodati i atribut</a:t>
            </a:r>
            <a:r>
              <a:rPr lang="sr-Latn-RS" sz="2000"/>
              <a:t> </a:t>
            </a:r>
            <a:r>
              <a:rPr lang="sr-Latn-RS" sz="20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2000">
                <a:solidFill>
                  <a:srgbClr val="E2931D"/>
                </a:solidFill>
                <a:latin typeface="Cascadia Code"/>
              </a:rPr>
              <a:t>Route</a:t>
            </a:r>
            <a:r>
              <a:rPr lang="sr-Latn-RS" sz="2000">
                <a:solidFill>
                  <a:srgbClr val="39ADB5"/>
                </a:solidFill>
                <a:latin typeface="Cascadia Code"/>
              </a:rPr>
              <a:t>("</a:t>
            </a:r>
            <a:r>
              <a:rPr lang="sr-Latn-RS" sz="2000">
                <a:solidFill>
                  <a:srgbClr val="91B859"/>
                </a:solidFill>
                <a:latin typeface="Cascadia Code"/>
              </a:rPr>
              <a:t>[controller]</a:t>
            </a:r>
            <a:r>
              <a:rPr lang="sr-Latn-RS" sz="2000">
                <a:solidFill>
                  <a:srgbClr val="39ADB5"/>
                </a:solidFill>
                <a:latin typeface="Cascadia Code"/>
              </a:rPr>
              <a:t>")]</a:t>
            </a:r>
            <a:r>
              <a:rPr lang="sr-Latn-RS" sz="2000"/>
              <a:t>, </a:t>
            </a:r>
            <a:r>
              <a:rPr lang="sr-Latn-RS" sz="2400"/>
              <a:t>koji naziv klase (bez nastavka Controller koristi kao rutu za poziv metoda.</a:t>
            </a:r>
            <a:endParaRPr/>
          </a:p>
          <a:p>
            <a:pPr marL="0" indent="0">
              <a:buNone/>
              <a:defRPr/>
            </a:pPr>
            <a:endParaRPr lang="sr-Latn-RS" sz="180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4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81249" y="426467"/>
            <a:ext cx="7521200" cy="953599"/>
          </a:xfrm>
        </p:spPr>
        <p:txBody>
          <a:bodyPr/>
          <a:lstStyle/>
          <a:p>
            <a:pPr>
              <a:defRPr/>
            </a:pPr>
            <a:r>
              <a:rPr lang="sr-Latn-RS"/>
              <a:t>Kontroler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1799" y="1002266"/>
            <a:ext cx="11551495" cy="539593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[</a:t>
            </a:r>
            <a:r>
              <a:rPr lang="en-GB" sz="1600">
                <a:solidFill>
                  <a:srgbClr val="E2931D"/>
                </a:solidFill>
                <a:latin typeface="Cascadia Code"/>
              </a:rPr>
              <a:t>Route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("[controller]")]</a:t>
            </a:r>
          </a:p>
          <a:p>
            <a:pPr marL="0" indent="0">
              <a:buNone/>
              <a:defRPr/>
            </a:pPr>
            <a:r>
              <a:rPr lang="en-GB" sz="160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 class </a:t>
            </a:r>
            <a:r>
              <a:rPr lang="en-GB" sz="1600" err="1">
                <a:solidFill>
                  <a:srgbClr val="E2931D"/>
                </a:solidFill>
                <a:latin typeface="Cascadia Code"/>
              </a:rPr>
              <a:t>GradContoller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:ControllerBase</a:t>
            </a:r>
            <a:endParaRPr lang="en-GB" sz="1600">
              <a:solidFill>
                <a:srgbClr val="39ADB5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{</a:t>
            </a:r>
            <a:br>
              <a:rPr lang="en-GB" sz="1600">
                <a:solidFill>
                  <a:srgbClr val="39ADB5"/>
                </a:solidFill>
                <a:latin typeface="Cascadia Code"/>
              </a:rPr>
            </a:br>
            <a:r>
              <a:rPr lang="en-GB" sz="1600">
                <a:solidFill>
                  <a:srgbClr val="39ADB5"/>
                </a:solidFill>
                <a:latin typeface="Cascadia Code"/>
              </a:rPr>
              <a:t>    public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{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get;set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;}</a:t>
            </a:r>
          </a:p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    public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GradContoller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(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 context)</a:t>
            </a:r>
          </a:p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    {</a:t>
            </a:r>
          </a:p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       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en-GB" sz="1600">
                <a:solidFill>
                  <a:srgbClr val="39ADB5"/>
                </a:solidFill>
                <a:latin typeface="Cascadia Code"/>
              </a:rPr>
              <a:t>=context;</a:t>
            </a:r>
          </a:p>
          <a:p>
            <a:pPr marL="0" indent="0">
              <a:buNone/>
              <a:defRPr/>
            </a:pPr>
            <a:r>
              <a:rPr lang="en-GB" sz="1600">
                <a:solidFill>
                  <a:srgbClr val="39ADB5"/>
                </a:solidFill>
                <a:latin typeface="Cascadia Code"/>
              </a:rPr>
              <a:t>    }</a:t>
            </a: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1600">
                <a:solidFill>
                  <a:srgbClr val="E2931D"/>
                </a:solidFill>
                <a:latin typeface="Cascadia Code"/>
              </a:rPr>
              <a:t>HttpPost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]</a:t>
            </a:r>
            <a:endParaRPr lang="sr-Latn-RS" sz="160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1600">
                <a:solidFill>
                  <a:srgbClr val="E2931D"/>
                </a:solidFill>
                <a:latin typeface="Cascadia Code"/>
              </a:rPr>
              <a:t>Route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("</a:t>
            </a:r>
            <a:r>
              <a:rPr lang="sr-Latn-RS" sz="1600">
                <a:solidFill>
                  <a:srgbClr val="91B859"/>
                </a:solidFill>
                <a:latin typeface="Cascadia Code"/>
              </a:rPr>
              <a:t>DodajGrad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")]</a:t>
            </a:r>
            <a:endParaRPr lang="sr-Latn-RS" sz="160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9C3EDA"/>
                </a:solidFill>
                <a:latin typeface="Cascadia Code"/>
              </a:rPr>
              <a:t>public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>
                <a:solidFill>
                  <a:srgbClr val="9C3EDA"/>
                </a:solidFill>
                <a:latin typeface="Cascadia Code"/>
              </a:rPr>
              <a:t>async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>
                <a:solidFill>
                  <a:srgbClr val="E2931D"/>
                </a:solidFill>
                <a:latin typeface="Cascadia Code"/>
              </a:rPr>
              <a:t>Task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>
                <a:solidFill>
                  <a:srgbClr val="6182B8"/>
                </a:solidFill>
                <a:latin typeface="Cascadia Code"/>
              </a:rPr>
              <a:t>DodajGradAsync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600">
                <a:solidFill>
                  <a:srgbClr val="E2931D"/>
                </a:solidFill>
                <a:latin typeface="Cascadia Code"/>
              </a:rPr>
              <a:t>Grad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 </a:t>
            </a:r>
            <a:r>
              <a:rPr lang="sr-Latn-RS" sz="1600">
                <a:solidFill>
                  <a:srgbClr val="E2931D"/>
                </a:solidFill>
                <a:latin typeface="Cascadia Code"/>
              </a:rPr>
              <a:t>grad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)</a:t>
            </a:r>
            <a:endParaRPr lang="sr-Latn-RS" sz="160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39ADB5"/>
                </a:solidFill>
                <a:latin typeface="Cascadia Code"/>
              </a:rPr>
              <a:t>{</a:t>
            </a:r>
            <a:endParaRPr lang="sr-Latn-RS" sz="160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90A4AE"/>
                </a:solidFill>
                <a:latin typeface="Cascadia Code"/>
              </a:rPr>
              <a:t>   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Gradovi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600">
                <a:solidFill>
                  <a:srgbClr val="6182B8"/>
                </a:solidFill>
                <a:latin typeface="Cascadia Code"/>
              </a:rPr>
              <a:t>Add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(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grad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);</a:t>
            </a:r>
            <a:endParaRPr lang="sr-Latn-RS" sz="1600">
              <a:solidFill>
                <a:srgbClr val="90A4AE"/>
              </a:solidFill>
              <a:latin typeface="Cascadia Code"/>
            </a:endParaRPr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90A4AE"/>
                </a:solidFill>
                <a:latin typeface="Cascadia Code"/>
              </a:rPr>
              <a:t>    </a:t>
            </a:r>
            <a:r>
              <a:rPr lang="sr-Latn-RS" sz="1600">
                <a:solidFill>
                  <a:srgbClr val="F76D47"/>
                </a:solidFill>
                <a:latin typeface="Cascadia Code"/>
              </a:rPr>
              <a:t>await</a:t>
            </a:r>
            <a:r>
              <a:rPr lang="sr-Latn-RS" sz="1600">
                <a:solidFill>
                  <a:srgbClr val="90A4AE"/>
                </a:solidFill>
                <a:latin typeface="Cascadia Code"/>
              </a:rPr>
              <a:t> </a:t>
            </a:r>
            <a:r>
              <a:rPr lang="en-GB" sz="1600" err="1">
                <a:solidFill>
                  <a:srgbClr val="39ADB5"/>
                </a:solidFill>
                <a:latin typeface="Cascadia Code"/>
              </a:rPr>
              <a:t>WebContext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.</a:t>
            </a:r>
            <a:r>
              <a:rPr lang="sr-Latn-RS" sz="1600">
                <a:solidFill>
                  <a:srgbClr val="6182B8"/>
                </a:solidFill>
                <a:latin typeface="Cascadia Code"/>
              </a:rPr>
              <a:t>SaveChangesAsync</a:t>
            </a:r>
            <a:r>
              <a:rPr lang="sr-Latn-RS" sz="1600">
                <a:solidFill>
                  <a:srgbClr val="39ADB5"/>
                </a:solidFill>
                <a:latin typeface="Cascadia Code"/>
              </a:rPr>
              <a:t>();</a:t>
            </a:r>
            <a:endParaRPr sz="1600"/>
          </a:p>
          <a:p>
            <a:pPr marL="0" indent="0">
              <a:buNone/>
              <a:defRPr/>
            </a:pPr>
            <a:r>
              <a:rPr lang="sr-Latn-RS" sz="1600">
                <a:solidFill>
                  <a:srgbClr val="39ADB5"/>
                </a:solidFill>
                <a:latin typeface="Cascadia Code"/>
              </a:rPr>
              <a:t>}</a:t>
            </a:r>
          </a:p>
          <a:p>
            <a:pPr marL="0" indent="0">
              <a:buNone/>
              <a:defRPr/>
            </a:pPr>
            <a:endParaRPr lang="sr-Latn-RS" sz="160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Kontroler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1038" y="1284267"/>
            <a:ext cx="10789922" cy="5077344"/>
          </a:xfrm>
        </p:spPr>
        <p:txBody>
          <a:bodyPr/>
          <a:lstStyle/>
          <a:p>
            <a:pPr>
              <a:defRPr/>
            </a:pPr>
            <a:r>
              <a:rPr lang="sr-Latn-RS" sz="2400"/>
              <a:t>Metode kontrolera su dekorisane atributima:</a:t>
            </a:r>
            <a:endParaRPr/>
          </a:p>
          <a:p>
            <a:pPr>
              <a:defRPr/>
            </a:pPr>
            <a:r>
              <a:rPr lang="sr-Latn-RS" sz="24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2400">
                <a:solidFill>
                  <a:srgbClr val="E2931D"/>
                </a:solidFill>
                <a:latin typeface="Cascadia Code"/>
              </a:rPr>
              <a:t>HttpPost</a:t>
            </a:r>
            <a:r>
              <a:rPr lang="sr-Latn-RS" sz="2400">
                <a:solidFill>
                  <a:srgbClr val="39ADB5"/>
                </a:solidFill>
                <a:latin typeface="Cascadia Code"/>
              </a:rPr>
              <a:t>]	</a:t>
            </a:r>
            <a:r>
              <a:rPr lang="sr-Latn-RS" sz="2400">
                <a:solidFill>
                  <a:srgbClr val="00B050"/>
                </a:solidFill>
                <a:latin typeface="Cascadia Code"/>
              </a:rPr>
              <a:t>//HTTP metoda koja će da se koristi za komunikaciju</a:t>
            </a:r>
            <a:endParaRPr/>
          </a:p>
          <a:p>
            <a:pPr>
              <a:defRPr/>
            </a:pPr>
            <a:r>
              <a:rPr lang="sr-Latn-RS" sz="2400">
                <a:solidFill>
                  <a:srgbClr val="39ADB5"/>
                </a:solidFill>
                <a:latin typeface="Cascadia Code"/>
              </a:rPr>
              <a:t>[</a:t>
            </a:r>
            <a:r>
              <a:rPr lang="sr-Latn-RS" sz="2400">
                <a:solidFill>
                  <a:srgbClr val="E2931D"/>
                </a:solidFill>
                <a:latin typeface="Cascadia Code"/>
              </a:rPr>
              <a:t>Route</a:t>
            </a:r>
            <a:r>
              <a:rPr lang="sr-Latn-RS" sz="2400">
                <a:solidFill>
                  <a:srgbClr val="39ADB5"/>
                </a:solidFill>
                <a:latin typeface="Cascadia Code"/>
              </a:rPr>
              <a:t>("</a:t>
            </a:r>
            <a:r>
              <a:rPr lang="sr-Latn-RS" sz="2400">
                <a:solidFill>
                  <a:srgbClr val="91B859"/>
                </a:solidFill>
                <a:latin typeface="Cascadia Code"/>
              </a:rPr>
              <a:t>DodajGrad</a:t>
            </a:r>
            <a:r>
              <a:rPr lang="sr-Latn-RS" sz="2400">
                <a:solidFill>
                  <a:srgbClr val="39ADB5"/>
                </a:solidFill>
                <a:latin typeface="Cascadia Code"/>
              </a:rPr>
              <a:t>")] </a:t>
            </a:r>
            <a:r>
              <a:rPr lang="sr-Latn-RS" sz="2400">
                <a:solidFill>
                  <a:srgbClr val="00B050"/>
                </a:solidFill>
                <a:latin typeface="Cascadia Code"/>
              </a:rPr>
              <a:t>//Ruta koja se upotrebljava pri pozivu metode</a:t>
            </a:r>
            <a:endParaRPr lang="sr-Latn-RS" sz="2400"/>
          </a:p>
          <a:p>
            <a:pPr>
              <a:defRPr/>
            </a:pPr>
            <a:r>
              <a:rPr lang="sr-Latn-RS" sz="2400"/>
              <a:t>Metode mogu da budu sinhrone ili asinhrone (</a:t>
            </a:r>
            <a:r>
              <a:rPr lang="sr-Latn-RS" sz="2400">
                <a:solidFill>
                  <a:srgbClr val="9C3EDA"/>
                </a:solidFill>
                <a:latin typeface="Cascadia Code"/>
              </a:rPr>
              <a:t>async</a:t>
            </a:r>
            <a:r>
              <a:rPr lang="sr-Latn-RS" sz="2400"/>
              <a:t>). Razlika je ta što u asinhronim metodama mogu da se pozivaju druge neblokirajuće metode za rad sa bazom podataka. One imaju povratan tip </a:t>
            </a:r>
            <a:r>
              <a:rPr lang="sr-Latn-RS" sz="2400">
                <a:solidFill>
                  <a:srgbClr val="E2931D"/>
                </a:solidFill>
                <a:latin typeface="Cascadia Code"/>
              </a:rPr>
              <a:t>Task</a:t>
            </a:r>
            <a:r>
              <a:rPr lang="sr-Latn-RS" sz="2400"/>
              <a:t>  ukoliko nema povratan tip ili </a:t>
            </a:r>
            <a:r>
              <a:rPr lang="sr-Latn-RS" sz="2400">
                <a:solidFill>
                  <a:srgbClr val="E2931D"/>
                </a:solidFill>
                <a:latin typeface="Cascadia Code"/>
              </a:rPr>
              <a:t>Task</a:t>
            </a:r>
            <a:r>
              <a:rPr lang="sr-Latn-RS" sz="2400">
                <a:solidFill>
                  <a:srgbClr val="39ADB5"/>
                </a:solidFill>
                <a:latin typeface="Cascadia Code"/>
              </a:rPr>
              <a:t>&lt;</a:t>
            </a:r>
            <a:r>
              <a:rPr lang="sr-Latn-RS" sz="2400">
                <a:solidFill>
                  <a:srgbClr val="E2931D"/>
                </a:solidFill>
                <a:latin typeface="Cascadia Code"/>
              </a:rPr>
              <a:t>T</a:t>
            </a:r>
            <a:r>
              <a:rPr lang="sr-Latn-RS" sz="2400">
                <a:solidFill>
                  <a:srgbClr val="39ADB5"/>
                </a:solidFill>
                <a:latin typeface="Cascadia Code"/>
              </a:rPr>
              <a:t>&gt;</a:t>
            </a:r>
            <a:r>
              <a:rPr lang="sr-Latn-RS" sz="2400"/>
              <a:t> ukoliko ima. Na ovaj način omogućavamo da povratni tip takođe bude neblokirajući i da se poziva iz asihnrone metode</a:t>
            </a:r>
            <a:endParaRPr lang="sr-Latn-RS" sz="2400">
              <a:solidFill>
                <a:srgbClr val="90A4AE"/>
              </a:solidFill>
              <a:latin typeface="Cascadia 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RESTFul servis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9440" y="1284268"/>
            <a:ext cx="11252960" cy="4898064"/>
          </a:xfrm>
        </p:spPr>
        <p:txBody>
          <a:bodyPr/>
          <a:lstStyle/>
          <a:p>
            <a:pPr>
              <a:defRPr/>
            </a:pPr>
            <a:r>
              <a:rPr lang="sr-Latn-RS" sz="2000"/>
              <a:t>REST (</a:t>
            </a:r>
            <a:r>
              <a:rPr lang="sr-Latn-RS" sz="2000" b="1"/>
              <a:t>RE</a:t>
            </a:r>
            <a:r>
              <a:rPr lang="sr-Latn-RS" sz="2000"/>
              <a:t>presentational </a:t>
            </a:r>
            <a:r>
              <a:rPr lang="sr-Latn-RS" sz="2000" b="1"/>
              <a:t>S</a:t>
            </a:r>
            <a:r>
              <a:rPr lang="sr-Latn-RS" sz="2000"/>
              <a:t>tate </a:t>
            </a:r>
            <a:r>
              <a:rPr lang="sr-Latn-RS" sz="2000" b="1"/>
              <a:t>T</a:t>
            </a:r>
            <a:r>
              <a:rPr lang="sr-Latn-RS" sz="2000"/>
              <a:t>ransfer) servisi</a:t>
            </a:r>
            <a:endParaRPr/>
          </a:p>
          <a:p>
            <a:pPr lvl="1">
              <a:defRPr/>
            </a:pPr>
            <a:r>
              <a:rPr lang="sr-Latn-RS" sz="1800"/>
              <a:t>Postavlja set ograničenja prilikom dizajna servisa</a:t>
            </a:r>
            <a:endParaRPr/>
          </a:p>
          <a:p>
            <a:pPr lvl="2">
              <a:defRPr/>
            </a:pPr>
            <a:r>
              <a:rPr lang="sr-Latn-RS" sz="1800"/>
              <a:t>Bez stanja</a:t>
            </a:r>
            <a:endParaRPr/>
          </a:p>
          <a:p>
            <a:pPr lvl="2">
              <a:defRPr/>
            </a:pPr>
            <a:r>
              <a:rPr lang="sr-Latn-RS" sz="1800"/>
              <a:t>Resursima se pristupa putem samo </a:t>
            </a:r>
            <a:r>
              <a:rPr lang="sr-Latn-RS" sz="1800" b="1"/>
              <a:t>URI-a</a:t>
            </a:r>
            <a:endParaRPr lang="sr-Latn-RS" sz="1800"/>
          </a:p>
          <a:p>
            <a:pPr lvl="2">
              <a:defRPr/>
            </a:pPr>
            <a:r>
              <a:rPr lang="sr-Latn-RS" sz="1800"/>
              <a:t>Koristi se samo jedan protokol (</a:t>
            </a:r>
            <a:r>
              <a:rPr lang="sr-Latn-RS" sz="1800" b="1"/>
              <a:t>HTTP</a:t>
            </a:r>
            <a:r>
              <a:rPr lang="sr-Latn-RS" sz="1800"/>
              <a:t>) i njegove metode</a:t>
            </a:r>
            <a:endParaRPr/>
          </a:p>
          <a:p>
            <a:pPr lvl="2">
              <a:defRPr/>
            </a:pPr>
            <a:r>
              <a:rPr lang="sr-Latn-RS" sz="1800"/>
              <a:t>...</a:t>
            </a:r>
            <a:endParaRPr/>
          </a:p>
          <a:p>
            <a:pPr>
              <a:defRPr/>
            </a:pPr>
            <a:r>
              <a:rPr lang="sr-Latn-RS" sz="2000"/>
              <a:t>Operacije koje mogu da se koriste (</a:t>
            </a:r>
            <a:r>
              <a:rPr lang="sr-Latn-RS" sz="2000" b="1"/>
              <a:t>CRUD</a:t>
            </a:r>
            <a:r>
              <a:rPr lang="sr-Latn-RS" sz="2000"/>
              <a:t>) se implementiraju putem HTTP Request metoda (</a:t>
            </a:r>
            <a:r>
              <a:rPr lang="sr-Latn-RS" sz="2000" b="1"/>
              <a:t>POST, GET, PUT, DELETE</a:t>
            </a:r>
            <a:r>
              <a:rPr lang="sr-Latn-RS" sz="2000"/>
              <a:t>) (respektivno)</a:t>
            </a:r>
            <a:endParaRPr/>
          </a:p>
          <a:p>
            <a:pPr>
              <a:defRPr/>
            </a:pPr>
            <a:r>
              <a:rPr lang="sr-Latn-RS" sz="2000"/>
              <a:t>Metode su u WebAPI aplikacijama označene atributima koji sadrže informaciju o tome koja će HTTP metoda da se koristi</a:t>
            </a:r>
            <a:endParaRPr/>
          </a:p>
          <a:p>
            <a:pPr>
              <a:defRPr/>
            </a:pPr>
            <a:r>
              <a:rPr lang="sr-Latn-RS" sz="2000"/>
              <a:t>Prenos podataka se bez dodatnih podešavanja vrši kroz </a:t>
            </a:r>
            <a:r>
              <a:rPr lang="sr-Latn-RS" sz="2000" b="1"/>
              <a:t>JSON</a:t>
            </a:r>
            <a:r>
              <a:rPr lang="sr-Latn-RS" sz="2000"/>
              <a:t> format, ka serveru ili sa servera. Moguće je koristiti i druge (XML)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Projekat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2028701"/>
            <a:ext cx="10524066" cy="3840123"/>
          </a:xfrm>
        </p:spPr>
        <p:txBody>
          <a:bodyPr/>
          <a:lstStyle/>
          <a:p>
            <a:pPr>
              <a:defRPr/>
            </a:pPr>
            <a:r>
              <a:rPr lang="sr-Latn-RS" sz="2800"/>
              <a:t>Kako se odlučiti za temu projekta?</a:t>
            </a:r>
            <a:endParaRPr lang="sv-SE"/>
          </a:p>
          <a:p>
            <a:pPr lvl="1">
              <a:defRPr/>
            </a:pPr>
            <a:r>
              <a:rPr lang="sv-SE" sz="2400">
                <a:latin typeface="Calibri"/>
                <a:ea typeface="Calibri"/>
                <a:cs typeface="Calibri"/>
              </a:rPr>
              <a:t>Ispunjenost minimalnih zahteva </a:t>
            </a:r>
            <a:endParaRPr lang="sv-SE"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sv-SE" sz="2400">
                <a:latin typeface="Calibri"/>
                <a:ea typeface="Calibri"/>
                <a:cs typeface="Calibri"/>
              </a:rPr>
              <a:t>Originalnost ideje</a:t>
            </a:r>
            <a:endParaRPr lang="sv-SE"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sr-Latn-RS" sz="2400">
                <a:latin typeface="Calibri"/>
                <a:ea typeface="Calibri"/>
                <a:cs typeface="Calibri"/>
              </a:rPr>
              <a:t>“</a:t>
            </a:r>
            <a:r>
              <a:rPr lang="sv-SE" sz="2400">
                <a:latin typeface="Calibri"/>
                <a:ea typeface="Calibri"/>
                <a:cs typeface="Calibri"/>
              </a:rPr>
              <a:t>Clean code</a:t>
            </a:r>
            <a:r>
              <a:rPr lang="sr-Latn-RS" sz="2400">
                <a:latin typeface="Calibri"/>
                <a:ea typeface="Calibri"/>
                <a:cs typeface="Calibri"/>
              </a:rPr>
              <a:t>”</a:t>
            </a:r>
            <a:endParaRPr lang="sv-SE"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sv-SE" sz="2400">
                <a:latin typeface="Calibri"/>
                <a:ea typeface="Calibri"/>
                <a:cs typeface="Calibri"/>
              </a:rPr>
              <a:t>Obim projekta</a:t>
            </a:r>
            <a:endParaRPr lang="sv-SE"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sv-SE" sz="2400">
                <a:latin typeface="Calibri"/>
                <a:ea typeface="Calibri"/>
                <a:cs typeface="Calibri"/>
              </a:rPr>
              <a:t>Projektovanje modela</a:t>
            </a:r>
            <a:endParaRPr lang="sv-SE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807466"/>
            <a:ext cx="7521199" cy="676948"/>
          </a:xfrm>
        </p:spPr>
        <p:txBody>
          <a:bodyPr/>
          <a:lstStyle/>
          <a:p>
            <a:pPr>
              <a:defRPr/>
            </a:pPr>
            <a:r>
              <a:rPr lang="sr-Latn-RS"/>
              <a:t>Pregled kursa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91250"/>
            <a:ext cx="10524067" cy="4289466"/>
          </a:xfrm>
        </p:spPr>
        <p:txBody>
          <a:bodyPr/>
          <a:lstStyle/>
          <a:p>
            <a:pPr>
              <a:defRPr/>
            </a:pPr>
            <a:r>
              <a:rPr lang="sr-Latn-RS" sz="2800"/>
              <a:t>Serverska strana:</a:t>
            </a:r>
            <a:endParaRPr lang="sr-Latn-RS"/>
          </a:p>
          <a:p>
            <a:pPr lvl="1">
              <a:defRPr/>
            </a:pPr>
            <a:r>
              <a:rPr lang="sr-Latn-RS" sz="2400"/>
              <a:t>ASP.NET</a:t>
            </a:r>
            <a:endParaRPr/>
          </a:p>
          <a:p>
            <a:pPr lvl="1">
              <a:defRPr/>
            </a:pPr>
            <a:r>
              <a:rPr lang="sr-Latn-RS" sz="2400"/>
              <a:t>Entity Framework</a:t>
            </a:r>
            <a:endParaRPr lang="sr-Latn-RS"/>
          </a:p>
          <a:p>
            <a:pPr lvl="1">
              <a:defRPr/>
            </a:pPr>
            <a:r>
              <a:rPr lang="sr-Latn-RS" sz="2400"/>
              <a:t>IIS server</a:t>
            </a:r>
            <a:endParaRPr lang="sr-Latn-RS"/>
          </a:p>
          <a:p>
            <a:pPr>
              <a:defRPr/>
            </a:pPr>
            <a:r>
              <a:rPr lang="sr-Latn-RS" sz="2800"/>
              <a:t>Klijentska strana:</a:t>
            </a:r>
            <a:endParaRPr lang="sr-Latn-RS"/>
          </a:p>
          <a:p>
            <a:pPr lvl="1">
              <a:defRPr/>
            </a:pPr>
            <a:r>
              <a:rPr lang="sr-Latn-RS" sz="2400"/>
              <a:t>HTML5</a:t>
            </a:r>
            <a:endParaRPr lang="sr-Latn-RS"/>
          </a:p>
          <a:p>
            <a:pPr lvl="1">
              <a:defRPr/>
            </a:pPr>
            <a:r>
              <a:rPr lang="sr-Latn-RS" sz="2400"/>
              <a:t>CSS3</a:t>
            </a:r>
            <a:endParaRPr lang="sr-Latn-RS"/>
          </a:p>
          <a:p>
            <a:pPr lvl="1">
              <a:defRPr/>
            </a:pPr>
            <a:r>
              <a:rPr lang="sr-Latn-RS" sz="2400"/>
              <a:t>JavaScript (ECMA Script 6)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Front End i Back End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147" y="1486991"/>
            <a:ext cx="6032798" cy="4424282"/>
          </a:xfrm>
        </p:spPr>
        <p:txBody>
          <a:bodyPr/>
          <a:lstStyle/>
          <a:p>
            <a:pPr>
              <a:defRPr/>
            </a:pPr>
            <a:r>
              <a:rPr lang="en-US" sz="2800"/>
              <a:t>Front End predstavlja sve što korisnik može da vidi u pretraživaču i sa čime može da interaguje</a:t>
            </a:r>
            <a:endParaRPr/>
          </a:p>
          <a:p>
            <a:pPr>
              <a:defRPr/>
            </a:pPr>
            <a:r>
              <a:rPr lang="en-US" sz="2800"/>
              <a:t>Back End je sve ostalo, i odvija se na serverskoj strani</a:t>
            </a:r>
            <a:endParaRPr/>
          </a:p>
          <a:p>
            <a:pPr>
              <a:defRPr/>
            </a:pPr>
            <a:r>
              <a:rPr lang="en-US" sz="2800"/>
              <a:t>Analogija sa restoranom: back end je sve što se dešava u kuhinji,  front end je ono što dobijemo na tanjiru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6</a:t>
            </a:fld>
            <a:endParaRPr lang="en-US"/>
          </a:p>
        </p:txBody>
      </p:sp>
      <p:pic>
        <p:nvPicPr>
          <p:cNvPr id="1026" name="Picture 2" descr="https://rogteran.files.wordpress.com/2015/07/term-frontendvsbacken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98" y="1761066"/>
            <a:ext cx="4762500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Uvod u Web programiranje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 bwMode="auto">
          <a:xfrm>
            <a:off x="11582400" y="6181725"/>
            <a:ext cx="609600" cy="625475"/>
          </a:xfrm>
        </p:spPr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Visual Studio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8</a:t>
            </a:fld>
            <a:endParaRPr lang="en-US"/>
          </a:p>
        </p:txBody>
      </p:sp>
      <p:pic>
        <p:nvPicPr>
          <p:cNvPr id="1540708736" name="Picture 154070873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29321" y="1379160"/>
            <a:ext cx="9402384" cy="46794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sr-Latn-RS"/>
              <a:t>VS Code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26721" y="1447557"/>
            <a:ext cx="4537166" cy="4459283"/>
          </a:xfrm>
        </p:spPr>
        <p:txBody>
          <a:bodyPr/>
          <a:lstStyle/>
          <a:p>
            <a:pPr>
              <a:defRPr/>
            </a:pPr>
            <a:r>
              <a:rPr lang="sr-Latn-RS" sz="2800"/>
              <a:t>Izgled početnog menija nakon pokretanja</a:t>
            </a:r>
            <a:endParaRPr/>
          </a:p>
          <a:p>
            <a:pPr>
              <a:defRPr/>
            </a:pPr>
            <a:r>
              <a:rPr lang="sr-Latn-RS" sz="2800"/>
              <a:t>Pokrenuti Interactive playground radi upoznavanja sa mogućnostima ovog editora (1)</a:t>
            </a:r>
            <a:endParaRPr/>
          </a:p>
          <a:p>
            <a:pPr>
              <a:defRPr/>
            </a:pPr>
            <a:r>
              <a:rPr lang="sr-Latn-RS" sz="2800"/>
              <a:t>Instalirati podršku za JavaScript (2)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>
              <a:defRPr/>
            </a:pPr>
            <a:fld id="{D9714DDF-BE1D-4F79-9A19-6528EB92E95E}" type="slidenum">
              <a:rPr lang="en-US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7" y="905896"/>
            <a:ext cx="6899564" cy="5174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gramiranj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C65AA"/>
      </a:accent1>
      <a:accent2>
        <a:srgbClr val="9117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zentacij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EDD02BBA166DC45A2E0D6A8CFD4248F" ma:contentTypeVersion="12" ma:contentTypeDescription="Kreiraj novi dokument." ma:contentTypeScope="" ma:versionID="742da834173230af8131dd5ff3df5ef9">
  <xsd:schema xmlns:xsd="http://www.w3.org/2001/XMLSchema" xmlns:xs="http://www.w3.org/2001/XMLSchema" xmlns:p="http://schemas.microsoft.com/office/2006/metadata/properties" xmlns:ns2="e80b6503-0cbd-4259-b552-87ff7361c910" xmlns:ns3="01e09194-04a8-47b6-a864-085069733af2" targetNamespace="http://schemas.microsoft.com/office/2006/metadata/properties" ma:root="true" ma:fieldsID="078207cfdb64db8e9798b160b083195f" ns2:_="" ns3:_="">
    <xsd:import namespace="e80b6503-0cbd-4259-b552-87ff7361c910"/>
    <xsd:import namespace="01e09194-04a8-47b6-a864-085069733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09194-04a8-47b6-a864-085069733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jeno sa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jeno sa detaljima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BF34BA-62CB-4044-9479-F7463784BBEA}">
  <ds:schemaRefs>
    <ds:schemaRef ds:uri="01e09194-04a8-47b6-a864-085069733af2"/>
    <ds:schemaRef ds:uri="e80b6503-0cbd-4259-b552-87ff7361c91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F0AC2B-5396-4BEA-A4E5-67F3AA6681D4}">
  <ds:schemaRefs>
    <ds:schemaRef ds:uri="01e09194-04a8-47b6-a864-085069733af2"/>
    <ds:schemaRef ds:uri="e80b6503-0cbd-4259-b552-87ff7361c9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DC9E3F-0C7B-4939-A735-EDEC1366C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programiranje</Template>
  <Application>Microsoft Office PowerPoint</Application>
  <PresentationFormat>Široki ekran</PresentationFormat>
  <Slides>40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40</vt:i4>
      </vt:variant>
    </vt:vector>
  </HeadingPairs>
  <TitlesOfParts>
    <vt:vector size="41" baseType="lpstr">
      <vt:lpstr>web programiranje</vt:lpstr>
      <vt:lpstr>Uvod</vt:lpstr>
      <vt:lpstr>Pregled kursa</vt:lpstr>
      <vt:lpstr>Polaganje ispita</vt:lpstr>
      <vt:lpstr>Projekat</vt:lpstr>
      <vt:lpstr>Pregled kursa</vt:lpstr>
      <vt:lpstr>Front End i Back End</vt:lpstr>
      <vt:lpstr>Uvod u Web programiranje</vt:lpstr>
      <vt:lpstr>Visual Studio Code</vt:lpstr>
      <vt:lpstr>VS Code</vt:lpstr>
      <vt:lpstr>VS Code</vt:lpstr>
      <vt:lpstr>VS Code Ekstenzije – serverska strana</vt:lpstr>
      <vt:lpstr>.NET SDK</vt:lpstr>
      <vt:lpstr>ASP .NET Core</vt:lpstr>
      <vt:lpstr>ASP.NET Core</vt:lpstr>
      <vt:lpstr>ASP.NET Core</vt:lpstr>
      <vt:lpstr>Arhitektura ASP.NET Core:</vt:lpstr>
      <vt:lpstr>Visual Studio Code i CMD</vt:lpstr>
      <vt:lpstr>Visual Studio Code i CMD</vt:lpstr>
      <vt:lpstr>Visual Studio Code i CMD</vt:lpstr>
      <vt:lpstr>Modeli</vt:lpstr>
      <vt:lpstr>Entity framework</vt:lpstr>
      <vt:lpstr>EF Core</vt:lpstr>
      <vt:lpstr>EF Core</vt:lpstr>
      <vt:lpstr>Migracije</vt:lpstr>
      <vt:lpstr>SQL LocalDB</vt:lpstr>
      <vt:lpstr>Instalacija</vt:lpstr>
      <vt:lpstr>Instalacija</vt:lpstr>
      <vt:lpstr>SQL LocalDB</vt:lpstr>
      <vt:lpstr>Azure Data Studio</vt:lpstr>
      <vt:lpstr>PowerPoint prezentacija</vt:lpstr>
      <vt:lpstr>Azure Data Studio – konekcija na bazu</vt:lpstr>
      <vt:lpstr>Migracije</vt:lpstr>
      <vt:lpstr>Migracije</vt:lpstr>
      <vt:lpstr>Azure Data Studio</vt:lpstr>
      <vt:lpstr>NuGet paketi</vt:lpstr>
      <vt:lpstr>Kontroler</vt:lpstr>
      <vt:lpstr>Kontroler</vt:lpstr>
      <vt:lpstr>Kontroler</vt:lpstr>
      <vt:lpstr>RESTFul servis</vt:lpstr>
      <vt:lpstr>PowerPoint prezentacija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</dc:title>
  <dc:creator>Nevena C. Tufegdzic</dc:creator>
  <cp:revision>2</cp:revision>
  <dcterms:created xsi:type="dcterms:W3CDTF">2023-10-19T08:31:21Z</dcterms:created>
  <dcterms:modified xsi:type="dcterms:W3CDTF">2024-10-17T11:12:59Z</dcterms:modified>
  <dc:identifier/>
  <dc:languag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