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sldIdLst>
    <p:sldId id="256" r:id="rId5"/>
    <p:sldId id="295" r:id="rId6"/>
    <p:sldId id="257" r:id="rId7"/>
    <p:sldId id="258" r:id="rId8"/>
    <p:sldId id="259" r:id="rId9"/>
    <p:sldId id="260" r:id="rId10"/>
    <p:sldId id="281" r:id="rId11"/>
    <p:sldId id="283" r:id="rId12"/>
    <p:sldId id="285" r:id="rId13"/>
    <p:sldId id="300" r:id="rId14"/>
    <p:sldId id="275" r:id="rId15"/>
    <p:sldId id="276" r:id="rId16"/>
    <p:sldId id="299" r:id="rId17"/>
    <p:sldId id="277" r:id="rId18"/>
    <p:sldId id="273" r:id="rId19"/>
    <p:sldId id="274" r:id="rId20"/>
    <p:sldId id="301" r:id="rId21"/>
    <p:sldId id="304" r:id="rId22"/>
    <p:sldId id="280" r:id="rId23"/>
    <p:sldId id="292" r:id="rId24"/>
    <p:sldId id="302" r:id="rId25"/>
    <p:sldId id="303" r:id="rId26"/>
    <p:sldId id="306" r:id="rId27"/>
    <p:sldId id="308" r:id="rId28"/>
    <p:sldId id="307" r:id="rId29"/>
    <p:sldId id="309" r:id="rId30"/>
    <p:sldId id="310" r:id="rId31"/>
    <p:sldId id="293" r:id="rId32"/>
    <p:sldId id="305" r:id="rId33"/>
    <p:sldId id="294" r:id="rId3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2B8"/>
    <a:srgbClr val="39ADB5"/>
    <a:srgbClr val="9C3EDA"/>
    <a:srgbClr val="90A4AE"/>
    <a:srgbClr val="E2931D"/>
    <a:srgbClr val="F76D47"/>
    <a:srgbClr val="565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80092-E4DD-05EB-4328-8EA9BB5CBEFC}" v="4" dt="2024-07-03T18:53:2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a Jovanovic" userId="S::joksss@elfak.rs::532b769a-cd44-4077-84b6-8df1ed34d87c" providerId="AD" clId="Web-{593A223D-226D-30D3-630A-419A3F462055}"/>
    <pc:docChg chg="addSld delSld">
      <pc:chgData name="Jovana Jovanovic" userId="S::joksss@elfak.rs::532b769a-cd44-4077-84b6-8df1ed34d87c" providerId="AD" clId="Web-{593A223D-226D-30D3-630A-419A3F462055}" dt="2023-12-10T15:59:05.516" v="3"/>
      <pc:docMkLst>
        <pc:docMk/>
      </pc:docMkLst>
      <pc:sldChg chg="new del">
        <pc:chgData name="Jovana Jovanovic" userId="S::joksss@elfak.rs::532b769a-cd44-4077-84b6-8df1ed34d87c" providerId="AD" clId="Web-{593A223D-226D-30D3-630A-419A3F462055}" dt="2023-12-10T15:59:05.516" v="3"/>
        <pc:sldMkLst>
          <pc:docMk/>
          <pc:sldMk cId="3474065800" sldId="295"/>
        </pc:sldMkLst>
      </pc:sldChg>
      <pc:sldChg chg="new del">
        <pc:chgData name="Jovana Jovanovic" userId="S::joksss@elfak.rs::532b769a-cd44-4077-84b6-8df1ed34d87c" providerId="AD" clId="Web-{593A223D-226D-30D3-630A-419A3F462055}" dt="2023-12-10T15:59:03.188" v="2"/>
        <pc:sldMkLst>
          <pc:docMk/>
          <pc:sldMk cId="262234231" sldId="296"/>
        </pc:sldMkLst>
      </pc:sldChg>
    </pc:docChg>
  </pc:docChgLst>
  <pc:docChgLst>
    <pc:chgData name="Vlastimir Zdravkovic" userId="S::vlastimir.zdravkovic@elfak.rs::1d3c4d4a-dc9d-448d-a5b5-6bd2d7c76148" providerId="AD" clId="Web-{A17643AE-41DD-49CC-888B-0767A47DF3C7}"/>
    <pc:docChg chg="sldOrd">
      <pc:chgData name="Vlastimir Zdravkovic" userId="S::vlastimir.zdravkovic@elfak.rs::1d3c4d4a-dc9d-448d-a5b5-6bd2d7c76148" providerId="AD" clId="Web-{A17643AE-41DD-49CC-888B-0767A47DF3C7}" dt="2023-12-14T21:27:59.436" v="0"/>
      <pc:docMkLst>
        <pc:docMk/>
      </pc:docMkLst>
      <pc:sldChg chg="ord">
        <pc:chgData name="Vlastimir Zdravkovic" userId="S::vlastimir.zdravkovic@elfak.rs::1d3c4d4a-dc9d-448d-a5b5-6bd2d7c76148" providerId="AD" clId="Web-{A17643AE-41DD-49CC-888B-0767A47DF3C7}" dt="2023-12-14T21:27:59.436" v="0"/>
        <pc:sldMkLst>
          <pc:docMk/>
          <pc:sldMk cId="0" sldId="289"/>
        </pc:sldMkLst>
      </pc:sldChg>
    </pc:docChg>
  </pc:docChgLst>
  <pc:docChgLst>
    <pc:chgData name="Marija Dimic" userId="S::marija.dimic@elfak.rs::b0120ece-9e3a-40c3-8d67-8241aba2e8ff" providerId="AD" clId="Web-{A8980092-E4DD-05EB-4328-8EA9BB5CBEFC}"/>
    <pc:docChg chg="addSld delSld">
      <pc:chgData name="Marija Dimic" userId="S::marija.dimic@elfak.rs::b0120ece-9e3a-40c3-8d67-8241aba2e8ff" providerId="AD" clId="Web-{A8980092-E4DD-05EB-4328-8EA9BB5CBEFC}" dt="2024-07-03T18:53:29.310" v="3"/>
      <pc:docMkLst>
        <pc:docMk/>
      </pc:docMkLst>
      <pc:sldChg chg="del">
        <pc:chgData name="Marija Dimic" userId="S::marija.dimic@elfak.rs::b0120ece-9e3a-40c3-8d67-8241aba2e8ff" providerId="AD" clId="Web-{A8980092-E4DD-05EB-4328-8EA9BB5CBEFC}" dt="2024-07-03T18:51:34.228" v="0"/>
        <pc:sldMkLst>
          <pc:docMk/>
          <pc:sldMk cId="0" sldId="282"/>
        </pc:sldMkLst>
      </pc:sldChg>
      <pc:sldChg chg="del">
        <pc:chgData name="Marija Dimic" userId="S::marija.dimic@elfak.rs::b0120ece-9e3a-40c3-8d67-8241aba2e8ff" providerId="AD" clId="Web-{A8980092-E4DD-05EB-4328-8EA9BB5CBEFC}" dt="2024-07-03T18:51:37.103" v="1"/>
        <pc:sldMkLst>
          <pc:docMk/>
          <pc:sldMk cId="0" sldId="284"/>
        </pc:sldMkLst>
      </pc:sldChg>
      <pc:sldChg chg="new del">
        <pc:chgData name="Marija Dimic" userId="S::marija.dimic@elfak.rs::b0120ece-9e3a-40c3-8d67-8241aba2e8ff" providerId="AD" clId="Web-{A8980092-E4DD-05EB-4328-8EA9BB5CBEFC}" dt="2024-07-03T18:53:29.310" v="3"/>
        <pc:sldMkLst>
          <pc:docMk/>
          <pc:sldMk cId="2434981858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E3182-A361-48C4-AD33-5A943E78874F}" type="datetimeFigureOut">
              <a:rPr lang="sr-Latn-RS" smtClean="0"/>
              <a:t>4.11.2024.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338E-36A6-470D-A57B-3701356E2CCC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8652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1178328" y="2484800"/>
            <a:ext cx="7620648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/>
                <a:cs typeface="Calibr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 bwMode="auto"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" name="Text Placeholder 2"/>
          <p:cNvSpPr txBox="1"/>
          <p:nvPr/>
        </p:nvSpPr>
        <p:spPr bwMode="auto">
          <a:xfrm>
            <a:off x="3491852" y="6009903"/>
            <a:ext cx="5208296" cy="638206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 algn="ctr">
              <a:defRPr/>
            </a:pPr>
            <a:r>
              <a:rPr lang="sr-Latn-RS" sz="2150" b="1">
                <a:latin typeface="Calibri"/>
                <a:cs typeface="Calibri"/>
              </a:rPr>
              <a:t>Web programiranje</a:t>
            </a:r>
            <a:endParaRPr/>
          </a:p>
          <a:p>
            <a:pPr marL="152396" algn="ctr">
              <a:defRPr/>
            </a:pPr>
            <a:r>
              <a:rPr lang="sr-Latn-RS" sz="1850">
                <a:latin typeface="Calibri"/>
                <a:cs typeface="Calibri"/>
              </a:rPr>
              <a:t>Računarstvo i informatika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7" y="83763"/>
            <a:ext cx="841419" cy="841419"/>
          </a:xfrm>
          <a:prstGeom prst="rect">
            <a:avLst/>
          </a:prstGeom>
        </p:spPr>
      </p:pic>
      <p:sp>
        <p:nvSpPr>
          <p:cNvPr id="4" name="Text Placeholder 2"/>
          <p:cNvSpPr txBox="1"/>
          <p:nvPr/>
        </p:nvSpPr>
        <p:spPr bwMode="auto">
          <a:xfrm>
            <a:off x="69128" y="5429250"/>
            <a:ext cx="3355801" cy="1218860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>
              <a:defRPr/>
            </a:pPr>
            <a:r>
              <a:rPr lang="sr-Latn-RS" sz="1800" dirty="0">
                <a:latin typeface="Calibri"/>
                <a:cs typeface="Calibri"/>
              </a:rPr>
              <a:t>prof. dr Ivan Petković</a:t>
            </a:r>
          </a:p>
          <a:p>
            <a:pPr marL="152396">
              <a:defRPr/>
            </a:pPr>
            <a:r>
              <a:rPr lang="sr-Latn-RS" sz="1800" dirty="0">
                <a:latin typeface="+mj-lt"/>
              </a:rPr>
              <a:t>Marija Veljanovski</a:t>
            </a:r>
            <a:endParaRPr sz="1800" dirty="0">
              <a:latin typeface="+mj-lt"/>
            </a:endParaRPr>
          </a:p>
          <a:p>
            <a:pPr marL="152396">
              <a:defRPr/>
            </a:pPr>
            <a:r>
              <a:rPr lang="sr-Latn-RS" sz="1800" dirty="0">
                <a:latin typeface="Calibri"/>
                <a:cs typeface="Calibri"/>
              </a:rPr>
              <a:t>Nevena Tufegdžić</a:t>
            </a:r>
          </a:p>
          <a:p>
            <a:pPr marL="152396">
              <a:defRPr/>
            </a:pPr>
            <a:r>
              <a:rPr lang="sr-Latn-RS" sz="1800" dirty="0">
                <a:latin typeface="Calibri"/>
                <a:cs typeface="Calibri"/>
              </a:rPr>
              <a:t>Darko Puflović</a:t>
            </a:r>
          </a:p>
        </p:txBody>
      </p:sp>
      <p:sp>
        <p:nvSpPr>
          <p:cNvPr id="5" name="Text Placeholder 2"/>
          <p:cNvSpPr txBox="1"/>
          <p:nvPr/>
        </p:nvSpPr>
        <p:spPr bwMode="auto">
          <a:xfrm>
            <a:off x="10635043" y="6197493"/>
            <a:ext cx="1133011" cy="450616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 algn="ctr">
              <a:defRPr/>
            </a:pPr>
            <a:fld id="{F1CFA6D7-3F18-4E3F-ABF9-7D626420628B}" type="datetimeyyyy">
              <a:rPr lang="sr-Latn-RS" smtClean="0"/>
              <a:t>2024.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98976" y="3673210"/>
            <a:ext cx="2336693" cy="2336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" type="title" preserve="1" userDrawn="1">
  <p:cSld name="Section">
    <p:bg>
      <p:bgPr>
        <a:gradFill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1174749" y="2484800"/>
            <a:ext cx="7576601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/>
                <a:cs typeface="Calibr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 bwMode="auto"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7" y="83763"/>
            <a:ext cx="841419" cy="841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98976" y="3673210"/>
            <a:ext cx="2336693" cy="2336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+ 2 columns" preserve="1" userDrawn="1">
  <p:cSld name="Title + 2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 bwMode="auto"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0" name="Google Shape;30;p6"/>
          <p:cNvSpPr/>
          <p:nvPr/>
        </p:nvSpPr>
        <p:spPr bwMode="auto"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 bwMode="auto">
          <a:xfrm>
            <a:off x="609600" y="664592"/>
            <a:ext cx="10524066" cy="9535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 bwMode="auto">
          <a:xfrm>
            <a:off x="609600" y="2167467"/>
            <a:ext cx="10524067" cy="3801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650">
                <a:latin typeface="+mn-lt"/>
                <a:ea typeface="Calibri"/>
                <a:cs typeface="Calibri"/>
              </a:defRPr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Calibri"/>
                <a:ea typeface="Calibri"/>
                <a:cs typeface="Calibri"/>
              </a:defRPr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sr-Latn-RS"/>
          </a:p>
          <a:p>
            <a:pPr lvl="1">
              <a:defRPr/>
            </a:pPr>
            <a:r>
              <a:rPr lang="sr-Latn-RS"/>
              <a:t>low</a:t>
            </a:r>
            <a:endParaRPr/>
          </a:p>
          <a:p>
            <a:pPr lvl="2">
              <a:defRPr/>
            </a:pPr>
            <a:r>
              <a:rPr lang="sr-Latn-RS">
                <a:latin typeface="+mn-lt"/>
              </a:rPr>
              <a:t>lower</a:t>
            </a:r>
            <a:endParaRPr/>
          </a:p>
          <a:p>
            <a:pPr lvl="3">
              <a:defRPr/>
            </a:pPr>
            <a:endParaRPr lang="en-US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 bwMode="auto">
          <a:xfrm>
            <a:off x="11868150" y="6524625"/>
            <a:ext cx="254032" cy="2348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buNone/>
              <a:defRPr b="1"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8" y="83764"/>
            <a:ext cx="540473" cy="540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dark" userDrawn="1">
  <p:cSld name="Blank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290368" y="1677181"/>
            <a:ext cx="5974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r-Latn-RS" sz="9600" b="1" dirty="0">
                <a:solidFill>
                  <a:schemeClr val="tx2"/>
                </a:solidFill>
                <a:latin typeface="Calibri"/>
                <a:cs typeface="Calibri"/>
              </a:rPr>
              <a:t>Hvala na pažnji!</a:t>
            </a:r>
            <a:endParaRPr lang="en-US" sz="9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28699" y="1642534"/>
            <a:ext cx="3572933" cy="35729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+ 2 columns" userDrawn="1">
  <p:cSld name="1_Title + 2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 bwMode="auto"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0" name="Google Shape;30;p6"/>
          <p:cNvSpPr/>
          <p:nvPr/>
        </p:nvSpPr>
        <p:spPr bwMode="auto"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 bwMode="auto">
          <a:xfrm>
            <a:off x="609600" y="807467"/>
            <a:ext cx="7521200" cy="953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 bwMode="auto">
          <a:xfrm>
            <a:off x="609600" y="2167467"/>
            <a:ext cx="10524067" cy="3801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650">
                <a:latin typeface="+mn-lt"/>
                <a:ea typeface="Calibri"/>
                <a:cs typeface="Calibri"/>
              </a:defRPr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Calibri"/>
                <a:ea typeface="Calibri"/>
                <a:cs typeface="Calibri"/>
              </a:defRPr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sr-Latn-RS"/>
          </a:p>
          <a:p>
            <a:pPr lvl="1">
              <a:defRPr/>
            </a:pPr>
            <a:r>
              <a:rPr lang="sr-Latn-RS"/>
              <a:t>low</a:t>
            </a:r>
            <a:endParaRPr/>
          </a:p>
          <a:p>
            <a:pPr lvl="2">
              <a:defRPr/>
            </a:pPr>
            <a:r>
              <a:rPr lang="sr-Latn-RS">
                <a:latin typeface="+mn-lt"/>
              </a:rPr>
              <a:t>lower</a:t>
            </a:r>
            <a:endParaRPr/>
          </a:p>
          <a:p>
            <a:pPr lvl="3">
              <a:defRPr/>
            </a:pPr>
            <a:endParaRPr lang="en-US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 bwMode="auto">
          <a:xfrm>
            <a:off x="11532033" y="6182332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D9714DDF-BE1D-4F79-9A19-6528EB92E95E}" type="slidenum">
              <a:rPr lang="en-US"/>
              <a:t>‹#›</a:t>
            </a:fld>
            <a:endParaRPr lang="en-US"/>
          </a:p>
        </p:txBody>
      </p:sp>
      <p:sp>
        <p:nvSpPr>
          <p:cNvPr id="2" name="Text Placeholder 2"/>
          <p:cNvSpPr txBox="1"/>
          <p:nvPr/>
        </p:nvSpPr>
        <p:spPr bwMode="auto">
          <a:xfrm>
            <a:off x="3491851" y="6516083"/>
            <a:ext cx="5208296" cy="330133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 algn="ctr">
              <a:defRPr/>
            </a:pPr>
            <a:r>
              <a:rPr lang="sr-Latn-RS" sz="1600">
                <a:latin typeface="Calibri"/>
                <a:cs typeface="Calibri"/>
              </a:rPr>
              <a:t>Web programiranje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8" y="83764"/>
            <a:ext cx="540473" cy="540473"/>
          </a:xfrm>
          <a:prstGeom prst="rect">
            <a:avLst/>
          </a:prstGeom>
        </p:spPr>
      </p:pic>
      <p:sp>
        <p:nvSpPr>
          <p:cNvPr id="4" name="Text Placeholder 2"/>
          <p:cNvSpPr txBox="1"/>
          <p:nvPr/>
        </p:nvSpPr>
        <p:spPr bwMode="auto">
          <a:xfrm>
            <a:off x="1" y="6029514"/>
            <a:ext cx="3355801" cy="579375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>
              <a:defRPr/>
            </a:pPr>
            <a:r>
              <a:rPr lang="sr-Latn-RS" sz="1600">
                <a:latin typeface="Calibri"/>
                <a:cs typeface="Calibri"/>
              </a:rPr>
              <a:t>prof. dr Ivan Petković</a:t>
            </a:r>
            <a:endParaRPr/>
          </a:p>
          <a:p>
            <a:pPr marL="152396">
              <a:defRPr/>
            </a:pPr>
            <a:r>
              <a:rPr lang="sr-Latn-RS" sz="1600">
                <a:latin typeface="Calibri"/>
                <a:cs typeface="Calibri"/>
              </a:rPr>
              <a:t>Darko Puflović</a:t>
            </a:r>
            <a:endParaRPr/>
          </a:p>
          <a:p>
            <a:pPr marL="152396">
              <a:defRPr/>
            </a:pPr>
            <a:r>
              <a:rPr lang="sr-Latn-RS" sz="1600">
                <a:latin typeface="Calibri"/>
                <a:cs typeface="Calibri"/>
              </a:rPr>
              <a:t>Nevena Tufegdžić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641849" y="6233133"/>
            <a:ext cx="2908300" cy="330133"/>
          </a:xfrm>
        </p:spPr>
        <p:txBody>
          <a:bodyPr/>
          <a:lstStyle>
            <a:lvl1pPr marL="152396" indent="0" algn="ctr">
              <a:buNone/>
              <a:defRPr sz="1800">
                <a:ea typeface="Calibri"/>
              </a:defRPr>
            </a:lvl1pPr>
          </a:lstStyle>
          <a:p>
            <a:pPr marL="152396" marR="0" lvl="0" indent="0" algn="ctr" defTabSz="121917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sr-Latn-RS" sz="185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alibri"/>
                <a:cs typeface="Calibri"/>
              </a:rPr>
              <a:t>Naslov prezentacije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78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47700" y="807467"/>
            <a:ext cx="108966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9pPr>
          </a:lstStyle>
          <a:p>
            <a:pPr>
              <a:defRPr/>
            </a:pP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47701" y="2661000"/>
            <a:ext cx="10896599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9pPr>
          </a:lstStyle>
          <a:p>
            <a:pPr>
              <a:defRPr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sz="4800" dirty="0"/>
              <a:t>ASP.NET Core, EF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DB12DD-2F98-3EA1-3656-9C2DC332A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41666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Entity framework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61066"/>
            <a:ext cx="10524067" cy="4763559"/>
          </a:xfrm>
        </p:spPr>
        <p:txBody>
          <a:bodyPr/>
          <a:lstStyle/>
          <a:p>
            <a:pPr>
              <a:defRPr/>
            </a:pPr>
            <a:r>
              <a:rPr lang="sr-Latn-RS" dirty="0"/>
              <a:t>Entity framework (EF) je ORM (Object-Relational Mapping) framework, koji omogućava korišćenje podataka iz baze podataka, na jednostavan način, korišćenjem objekata u programskom jeziku.</a:t>
            </a:r>
          </a:p>
          <a:p>
            <a:pPr>
              <a:defRPr/>
            </a:pPr>
            <a:r>
              <a:rPr lang="sr-Latn-RS" dirty="0"/>
              <a:t>Implementacioni detalji komunikacije sa bazom nisu dužnost programera, već su deo EF-a.</a:t>
            </a:r>
          </a:p>
          <a:p>
            <a:pPr>
              <a:defRPr/>
            </a:pPr>
            <a:r>
              <a:rPr lang="sr-Latn-RS" dirty="0"/>
              <a:t>Eliminiše potrebu za pisanjem SQL koda za pristup podacima iz baze podataka (</a:t>
            </a:r>
            <a:r>
              <a:rPr lang="sr-Latn-RS" b="1" dirty="0"/>
              <a:t>Model First Approach</a:t>
            </a:r>
            <a:r>
              <a:rPr lang="sr-Latn-RS" dirty="0"/>
              <a:t>)</a:t>
            </a:r>
            <a:endParaRPr dirty="0"/>
          </a:p>
          <a:p>
            <a:pPr lvl="1">
              <a:defRPr/>
            </a:pPr>
            <a:r>
              <a:rPr lang="sr-Latn-RS" dirty="0"/>
              <a:t>Moguće je koristiti i Database First Approach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31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EF Core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61066"/>
            <a:ext cx="10524067" cy="4763558"/>
          </a:xfrm>
        </p:spPr>
        <p:txBody>
          <a:bodyPr/>
          <a:lstStyle/>
          <a:p>
            <a:pPr>
              <a:defRPr/>
            </a:pPr>
            <a:r>
              <a:rPr lang="sr-Latn-RS" sz="2800" dirty="0"/>
              <a:t>Entity framework Core ima podršku za veliki broj baza:</a:t>
            </a:r>
            <a:endParaRPr sz="2800" dirty="0"/>
          </a:p>
          <a:p>
            <a:pPr lvl="1">
              <a:defRPr/>
            </a:pPr>
            <a:r>
              <a:rPr lang="sr-Latn-RS" b="1" dirty="0"/>
              <a:t>SQL Server</a:t>
            </a:r>
            <a:endParaRPr b="1" dirty="0"/>
          </a:p>
          <a:p>
            <a:pPr lvl="1">
              <a:defRPr/>
            </a:pPr>
            <a:r>
              <a:rPr lang="sr-Latn-RS" dirty="0"/>
              <a:t>Sqlite</a:t>
            </a:r>
            <a:endParaRPr dirty="0"/>
          </a:p>
          <a:p>
            <a:pPr lvl="1">
              <a:defRPr/>
            </a:pPr>
            <a:r>
              <a:rPr lang="sr-Latn-RS" dirty="0"/>
              <a:t>InMemory</a:t>
            </a:r>
            <a:endParaRPr dirty="0"/>
          </a:p>
          <a:p>
            <a:pPr lvl="1">
              <a:defRPr/>
            </a:pPr>
            <a:r>
              <a:rPr lang="sr-Latn-RS" dirty="0"/>
              <a:t>Cosmos</a:t>
            </a:r>
            <a:endParaRPr dirty="0"/>
          </a:p>
          <a:p>
            <a:pPr lvl="1">
              <a:defRPr/>
            </a:pPr>
            <a:r>
              <a:rPr lang="sr-Latn-RS" dirty="0"/>
              <a:t>PostgreSQL</a:t>
            </a:r>
            <a:endParaRPr dirty="0"/>
          </a:p>
          <a:p>
            <a:pPr lvl="1">
              <a:defRPr/>
            </a:pPr>
            <a:r>
              <a:rPr lang="sr-Latn-RS" dirty="0"/>
              <a:t>MySQL</a:t>
            </a:r>
            <a:endParaRPr dirty="0"/>
          </a:p>
          <a:p>
            <a:pPr lvl="1">
              <a:defRPr/>
            </a:pPr>
            <a:r>
              <a:rPr lang="sr-Latn-RS" dirty="0"/>
              <a:t>I druge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489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86AED5-75A2-2100-4276-D0CF392AC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2586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Model EF Core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25599"/>
            <a:ext cx="10524067" cy="4899025"/>
          </a:xfrm>
        </p:spPr>
        <p:txBody>
          <a:bodyPr/>
          <a:lstStyle/>
          <a:p>
            <a:pPr>
              <a:defRPr/>
            </a:pPr>
            <a:r>
              <a:rPr lang="sr-Latn-RS" sz="2400" dirty="0"/>
              <a:t>Model se sastoji od Klasa koje odgovaraju podacima u bazi podataka i jedne zasebne klase, koja predstavlja kontekst</a:t>
            </a:r>
            <a:endParaRPr sz="2400" dirty="0"/>
          </a:p>
          <a:p>
            <a:pPr>
              <a:defRPr/>
            </a:pPr>
            <a:r>
              <a:rPr lang="sr-Latn-RS" sz="2400" dirty="0"/>
              <a:t>Klasa koja se koristi za kontekst mora da nasleđuje klasu </a:t>
            </a:r>
            <a:r>
              <a:rPr lang="sr-Latn-RS" sz="2400" b="1" dirty="0"/>
              <a:t>DbContext</a:t>
            </a:r>
            <a:r>
              <a:rPr lang="sr-Latn-RS" sz="2400" dirty="0"/>
              <a:t>.</a:t>
            </a:r>
            <a:endParaRPr sz="2400" dirty="0"/>
          </a:p>
          <a:p>
            <a:pPr lvl="1">
              <a:defRPr/>
            </a:pPr>
            <a:r>
              <a:rPr lang="sr-Latn-RS" sz="2000" dirty="0"/>
              <a:t>using Microsoft.EntityFrameworkCore;</a:t>
            </a:r>
            <a:endParaRPr sz="2000" dirty="0"/>
          </a:p>
          <a:p>
            <a:pPr>
              <a:defRPr/>
            </a:pPr>
            <a:r>
              <a:rPr lang="sr-Latn-RS" sz="2400" dirty="0"/>
              <a:t>Svaka tabela u bazi, u ovoj klasi treba da ima odgovarajući property, koji čuva kolekciju koju je baza vratila:</a:t>
            </a:r>
            <a:endParaRPr sz="2400" dirty="0"/>
          </a:p>
          <a:p>
            <a:pPr lvl="1">
              <a:defRPr/>
            </a:pPr>
            <a:r>
              <a:rPr lang="sr-Latn-RS" sz="2000" dirty="0"/>
              <a:t>public DbSet&lt;Student&gt; Studenti { get; set; }</a:t>
            </a:r>
            <a:endParaRPr sz="2000" dirty="0"/>
          </a:p>
          <a:p>
            <a:pPr>
              <a:defRPr/>
            </a:pPr>
            <a:r>
              <a:rPr lang="sr-Latn-RS" sz="2400" dirty="0"/>
              <a:t>Može da override-uje i metodu </a:t>
            </a:r>
            <a:r>
              <a:rPr lang="sr-Latn-RS" sz="2400" i="1" dirty="0"/>
              <a:t>OnConfiguring </a:t>
            </a:r>
            <a:r>
              <a:rPr lang="sr-Latn-RS" sz="2400" dirty="0"/>
              <a:t>u kojoj se podešava connection string na bazu podataka koja će da se koristi (</a:t>
            </a:r>
            <a:r>
              <a:rPr lang="sr-Latn-RS" sz="2400" b="1" dirty="0"/>
              <a:t>mi ćemo koristiti konfiguracione datoteke</a:t>
            </a:r>
            <a:r>
              <a:rPr lang="sr-Latn-RS" sz="2400" dirty="0"/>
              <a:t>) ili da mapira relacije među entitetima.</a:t>
            </a:r>
            <a:endParaRPr lang="sr-Latn-RS" sz="2400" i="1"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57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665227"/>
            <a:ext cx="11258550" cy="953599"/>
          </a:xfrm>
        </p:spPr>
        <p:txBody>
          <a:bodyPr/>
          <a:lstStyle/>
          <a:p>
            <a:pPr>
              <a:defRPr/>
            </a:pPr>
            <a:r>
              <a:rPr lang="sr-Latn-RS" dirty="0"/>
              <a:t>C# klase modela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sz="2800" dirty="0"/>
              <a:t>Podatke iz baze podataka preslikavamo na objekte u C#-u korišćenjem posebnih klasa</a:t>
            </a:r>
          </a:p>
          <a:p>
            <a:pPr>
              <a:defRPr/>
            </a:pPr>
            <a:r>
              <a:rPr lang="sr-Latn-RS" sz="2800" dirty="0"/>
              <a:t>Svaki property u ovim klasama odgovara koloni u bazi podataka (po tipu i nazivu). Naziv može da se podesi i korišćenjem atributa.</a:t>
            </a:r>
            <a:endParaRPr dirty="0"/>
          </a:p>
          <a:p>
            <a:pPr>
              <a:defRPr/>
            </a:pPr>
            <a:r>
              <a:rPr lang="sr-Latn-RS" sz="2800" dirty="0"/>
              <a:t>Ovakve klase se koriste u kontekstu. Svaka vrsta u bazi podataka se, kada je to potrebno, preslikava u objekat ove klase.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652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dirty="0"/>
              <a:t>Klase modela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1" y="1391920"/>
            <a:ext cx="5648959" cy="53136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class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Faculty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        [Key]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int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ID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required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string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Name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       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required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string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Adress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E2931D"/>
                </a:solidFill>
                <a:latin typeface="Cascadia Code"/>
              </a:rPr>
              <a:t>List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Student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&gt;</a:t>
            </a: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?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Students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=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F76D47"/>
                </a:solidFill>
                <a:latin typeface="Cascadia Code"/>
              </a:rPr>
              <a:t>[]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class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Student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        [Key]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int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ID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required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string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FirstName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      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required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string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LastName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200" dirty="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       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200" dirty="0">
                <a:solidFill>
                  <a:srgbClr val="9C3EDA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int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Index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90A4AE"/>
                </a:solidFill>
                <a:latin typeface="Cascadia Code"/>
              </a:rPr>
              <a:t>        </a:t>
            </a:r>
            <a:r>
              <a:rPr lang="en-US" sz="12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Faculty</a:t>
            </a:r>
            <a:r>
              <a:rPr lang="sr-Latn-RS" sz="1200" dirty="0">
                <a:solidFill>
                  <a:srgbClr val="39ADB5"/>
                </a:solidFill>
                <a:latin typeface="Cascadia Code"/>
              </a:rPr>
              <a:t>?</a:t>
            </a:r>
            <a:r>
              <a:rPr lang="sr-Latn-RS" sz="1200" dirty="0">
                <a:solidFill>
                  <a:srgbClr val="E2931D"/>
                </a:solidFill>
                <a:latin typeface="Cascadia Code"/>
              </a:rPr>
              <a:t> Faculty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2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2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2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F20288-8C0A-2F05-6FDC-F5B8DB95E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90" y="764649"/>
            <a:ext cx="5449060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A86CA-FE7A-52FA-1875-4E869102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84" y="4009995"/>
            <a:ext cx="548716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83F5-2FD0-65B1-B91E-C5B028C0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1EFF-D4CB-CE5C-927C-4EBB28B93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Validacija na serverskoj strani se vrši na više načina:</a:t>
            </a:r>
          </a:p>
          <a:p>
            <a:pPr lvl="1"/>
            <a:r>
              <a:rPr lang="sr-Latn-RS" dirty="0"/>
              <a:t>Validacija korišćenjem anotacija</a:t>
            </a:r>
          </a:p>
          <a:p>
            <a:pPr lvl="1"/>
            <a:r>
              <a:rPr lang="sr-Latn-RS" dirty="0"/>
              <a:t>Validacija korišćenjem FluentAPI-a</a:t>
            </a:r>
          </a:p>
          <a:p>
            <a:pPr lvl="1"/>
            <a:r>
              <a:rPr lang="sr-Latn-RS" dirty="0"/>
              <a:t>IValidatableObject</a:t>
            </a:r>
          </a:p>
          <a:p>
            <a:pPr lvl="1"/>
            <a:r>
              <a:rPr lang="sr-Latn-RS" dirty="0"/>
              <a:t>ValidateEntity</a:t>
            </a:r>
          </a:p>
          <a:p>
            <a:pPr lvl="1"/>
            <a:r>
              <a:rPr lang="sr-Latn-RS" dirty="0"/>
              <a:t>Validacija unutar kontrolera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FFCA-6E52-2AFB-0A00-60BE0A6BE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6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440E-A1A3-1807-BB3A-1B454027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Anotacije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2D3F-3DBB-3AA2-ACF0-DEB7141AE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Ova vrsta anotacije se vrši primenom odgovarajućih atributa koji se postavljaju na odgovarajuća mesta u modelu</a:t>
            </a:r>
          </a:p>
          <a:p>
            <a:r>
              <a:rPr lang="sr-Latn-RS" dirty="0"/>
              <a:t>Osim što se koriste za validaciju podataka pre komunikacije sa bazom podataka, mogu se koristiti i za automatsku validaciju na klijentskoj strani, uz odgovarajuća podešavanja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3A4EC-9EB2-6E2F-6D9C-0188559BC7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dirty="0"/>
              <a:t>Validacija - Anotacije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7680" y="1473200"/>
            <a:ext cx="11258550" cy="5151119"/>
          </a:xfrm>
        </p:spPr>
        <p:txBody>
          <a:bodyPr/>
          <a:lstStyle/>
          <a:p>
            <a:pPr>
              <a:defRPr/>
            </a:pPr>
            <a:r>
              <a:rPr lang="sr-Latn-RS" dirty="0"/>
              <a:t>Property koji predstavlja kolonu u bazi podataka koja je </a:t>
            </a:r>
            <a:r>
              <a:rPr lang="sr-Latn-RS" b="1" dirty="0"/>
              <a:t>ključ</a:t>
            </a:r>
            <a:r>
              <a:rPr lang="sr-Latn-RS" dirty="0"/>
              <a:t> treba da ima [</a:t>
            </a:r>
            <a:r>
              <a:rPr lang="sr-Latn-RS" b="1" dirty="0"/>
              <a:t>Key</a:t>
            </a:r>
            <a:r>
              <a:rPr lang="sr-Latn-RS" dirty="0"/>
              <a:t>] atribut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ForeignKey</a:t>
            </a:r>
            <a:r>
              <a:rPr lang="sr-Latn-RS" dirty="0"/>
              <a:t>(name string)]  za strani ključ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Column</a:t>
            </a:r>
            <a:r>
              <a:rPr lang="sr-Latn-RS" dirty="0"/>
              <a:t>(string name, Properties:[Order = int],[TypeName = string]) za kolone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Table</a:t>
            </a:r>
            <a:r>
              <a:rPr lang="sr-Latn-RS" dirty="0"/>
              <a:t>(string name, Properties:[Schema = string]) za tabelu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NotMapped</a:t>
            </a:r>
            <a:r>
              <a:rPr lang="sr-Latn-RS" dirty="0"/>
              <a:t>()] za one koji ne treba da se mapiraju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Required</a:t>
            </a:r>
            <a:r>
              <a:rPr lang="sr-Latn-RS" dirty="0"/>
              <a:t>]  NOT NULL</a:t>
            </a:r>
            <a:endParaRPr dirty="0"/>
          </a:p>
          <a:p>
            <a:pPr>
              <a:defRPr/>
            </a:pPr>
            <a:r>
              <a:rPr lang="sr-Latn-RS" dirty="0"/>
              <a:t>[</a:t>
            </a:r>
            <a:r>
              <a:rPr lang="sr-Latn-RS" b="1" dirty="0"/>
              <a:t>MaxLength</a:t>
            </a:r>
            <a:r>
              <a:rPr lang="sr-Latn-RS" dirty="0"/>
              <a:t>(50)]  maksimalna dužina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5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74C3-CF49-DBFD-CCA1-8A9D0A075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Konfiguracija aplikacije</a:t>
            </a:r>
          </a:p>
        </p:txBody>
      </p:sp>
    </p:spTree>
    <p:extLst>
      <p:ext uri="{BB962C8B-B14F-4D97-AF65-F5344CB8AC3E}">
        <p14:creationId xmlns:p14="http://schemas.microsoft.com/office/powerpoint/2010/main" val="417901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dirty="0"/>
              <a:t>Validacija - Anotacije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24001"/>
            <a:ext cx="10524067" cy="500062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>
                <a:solidFill>
                  <a:srgbClr val="7030A0"/>
                </a:solidFill>
                <a:latin typeface="Cascadia Code"/>
                <a:cs typeface="Cascadia Code"/>
              </a:rPr>
              <a:t>using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ascadia Code"/>
                <a:cs typeface="Cascadia Code"/>
              </a:rPr>
              <a:t> </a:t>
            </a:r>
            <a:r>
              <a:rPr lang="en-US" sz="1800" dirty="0" err="1">
                <a:solidFill>
                  <a:schemeClr val="tx1"/>
                </a:solidFill>
                <a:latin typeface="Cascadia Code"/>
                <a:cs typeface="Cascadia Code"/>
              </a:rPr>
              <a:t>System.ComponentModel.DataAnnotations</a:t>
            </a:r>
            <a:r>
              <a:rPr lang="en-US" sz="1800" dirty="0">
                <a:solidFill>
                  <a:schemeClr val="tx1"/>
                </a:solidFill>
                <a:latin typeface="Cascadia Code"/>
                <a:cs typeface="Cascadia Code"/>
              </a:rPr>
              <a:t>;</a:t>
            </a:r>
            <a:endParaRPr lang="sr-Latn-RS" sz="1800" dirty="0">
              <a:solidFill>
                <a:schemeClr val="tx1"/>
              </a:solidFill>
              <a:latin typeface="Cascadia Code"/>
              <a:cs typeface="Cascadia Code"/>
            </a:endParaRPr>
          </a:p>
          <a:p>
            <a:pPr marL="0" indent="0">
              <a:buNone/>
              <a:defRPr/>
            </a:pPr>
            <a:endParaRPr lang="sr-Latn-RS" sz="1800" dirty="0">
              <a:solidFill>
                <a:srgbClr val="39ADB5"/>
              </a:solidFill>
              <a:latin typeface="Cascadia Code"/>
              <a:cs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RegularExpression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(@"</a:t>
            </a:r>
            <a:r>
              <a:rPr lang="en-US" sz="1800" dirty="0">
                <a:solidFill>
                  <a:srgbClr val="91B859"/>
                </a:solidFill>
                <a:latin typeface="Cascadia Code"/>
              </a:rPr>
              <a:t>^[A-Z]+[a-zA-Z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""</a:t>
            </a:r>
            <a:r>
              <a:rPr lang="en-US" sz="1800" dirty="0">
                <a:solidFill>
                  <a:srgbClr val="91B859"/>
                </a:solidFill>
                <a:latin typeface="Cascadia Code"/>
              </a:rPr>
              <a:t>'\s-]*$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")]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StringLength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>
                <a:solidFill>
                  <a:srgbClr val="F76D47"/>
                </a:solidFill>
                <a:latin typeface="Cascadia Code"/>
              </a:rPr>
              <a:t>60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,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MinimumLength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=</a:t>
            </a:r>
            <a:r>
              <a:rPr lang="en-US" sz="1800" dirty="0">
                <a:solidFill>
                  <a:srgbClr val="F76D47"/>
                </a:solidFill>
                <a:latin typeface="Cascadia Code"/>
              </a:rPr>
              <a:t>3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)]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Required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string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Ime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}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90A4AE"/>
                </a:solidFill>
                <a:latin typeface="Cascadia Code"/>
              </a:rPr>
              <a:t>        </a:t>
            </a: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Display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Name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="</a:t>
            </a:r>
            <a:r>
              <a:rPr lang="en-US" sz="1800" dirty="0">
                <a:solidFill>
                  <a:srgbClr val="91B859"/>
                </a:solidFill>
                <a:latin typeface="Cascadia Code"/>
              </a:rPr>
              <a:t>Datum </a:t>
            </a:r>
            <a:r>
              <a:rPr lang="en-US" sz="1800" dirty="0" err="1">
                <a:solidFill>
                  <a:srgbClr val="91B859"/>
                </a:solidFill>
                <a:latin typeface="Cascadia Code"/>
              </a:rPr>
              <a:t>Rodjenja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")]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DataType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 err="1">
                <a:solidFill>
                  <a:srgbClr val="90A4AE"/>
                </a:solidFill>
                <a:latin typeface="Cascadia Code"/>
              </a:rPr>
              <a:t>DataType</a:t>
            </a:r>
            <a:r>
              <a:rPr lang="en-US" sz="1800" dirty="0" err="1">
                <a:solidFill>
                  <a:srgbClr val="39ADB5"/>
                </a:solidFill>
                <a:latin typeface="Cascadia Code"/>
              </a:rPr>
              <a:t>.</a:t>
            </a:r>
            <a:r>
              <a:rPr lang="en-US" sz="1800" dirty="0" err="1">
                <a:solidFill>
                  <a:srgbClr val="90A4AE"/>
                </a:solidFill>
                <a:latin typeface="Cascadia Code"/>
              </a:rPr>
              <a:t>Date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)]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Range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 err="1">
                <a:solidFill>
                  <a:srgbClr val="F76D47"/>
                </a:solidFill>
                <a:latin typeface="Cascadia Code"/>
              </a:rPr>
              <a:t>typeof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DateTime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),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</a:t>
            </a:r>
            <a:r>
              <a:rPr lang="en-US" sz="1800" dirty="0">
                <a:solidFill>
                  <a:srgbClr val="91B859"/>
                </a:solidFill>
                <a:latin typeface="Cascadia Code"/>
              </a:rPr>
              <a:t>1/1/1966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",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</a:t>
            </a:r>
            <a:r>
              <a:rPr lang="en-US" sz="1800" dirty="0">
                <a:solidFill>
                  <a:srgbClr val="91B859"/>
                </a:solidFill>
                <a:latin typeface="Cascadia Code"/>
              </a:rPr>
              <a:t>1/1/2020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")]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Required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]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DateTime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 err="1">
                <a:solidFill>
                  <a:srgbClr val="E2931D"/>
                </a:solidFill>
                <a:latin typeface="Cascadia Code"/>
              </a:rPr>
              <a:t>DatumRodjenja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en-US" sz="1800" dirty="0" err="1">
                <a:solidFill>
                  <a:srgbClr val="F76D47"/>
                </a:solidFill>
                <a:latin typeface="Cascadia Code"/>
              </a:rPr>
              <a:t>get</a:t>
            </a:r>
            <a:r>
              <a:rPr lang="en-US" sz="1800" dirty="0" err="1">
                <a:solidFill>
                  <a:srgbClr val="39ADB5"/>
                </a:solidFill>
                <a:latin typeface="Cascadia Code"/>
              </a:rPr>
              <a:t>;</a:t>
            </a:r>
            <a:r>
              <a:rPr lang="en-US" sz="1800" dirty="0" err="1">
                <a:solidFill>
                  <a:srgbClr val="F76D47"/>
                </a:solidFill>
                <a:latin typeface="Cascadia Code"/>
              </a:rPr>
              <a:t>set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;}</a:t>
            </a:r>
            <a:endParaRPr lang="en-US" sz="18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EE03-83C8-36A2-6306-402A450A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FluentAPI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D0642-104F-83B5-C557-810A8585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Pored anotacija, korišćenjem atributa, moguće je koristiti i FluentAPI</a:t>
            </a:r>
          </a:p>
          <a:p>
            <a:r>
              <a:rPr lang="sr-Latn-RS" dirty="0"/>
              <a:t>Svaki atribut ima odgovarajuću metodu koja se poziva unutar </a:t>
            </a:r>
            <a:r>
              <a:rPr lang="sr-Latn-RS" b="1" dirty="0"/>
              <a:t>OnModelCreating </a:t>
            </a:r>
            <a:r>
              <a:rPr lang="sr-Latn-RS" dirty="0"/>
              <a:t>override-ovane metode u DbContext-u</a:t>
            </a:r>
          </a:p>
          <a:p>
            <a:r>
              <a:rPr lang="sr-Latn-RS" dirty="0"/>
              <a:t>Greške kod ovog tipa validacije moraju da budu uhvaćene ručno, a onda mogu da se proslede u druge slojeve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7816F-C6DB-FF16-8CF8-7841A7DE6F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9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A30-AE8E-A1B8-4D0B-E072EBF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FluentAPI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93A3-5DEF-5208-892E-D9CA9D2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18191"/>
            <a:ext cx="10524067" cy="490643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using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Microsoft.EntityFrameworkCore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;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namespace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Intro;</a:t>
            </a:r>
            <a:endParaRPr lang="sr-Latn-RS" sz="1800" dirty="0">
              <a:solidFill>
                <a:srgbClr val="9C3EDA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class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FacultyContext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: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DbContext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   </a:t>
            </a:r>
            <a:r>
              <a:rPr lang="sr-Latn-RS" sz="18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DbSet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Student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&gt;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Students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   </a:t>
            </a:r>
            <a:r>
              <a:rPr lang="sr-Latn-RS" sz="1800" dirty="0">
                <a:solidFill>
                  <a:srgbClr val="9C3EDA"/>
                </a:solidFill>
                <a:latin typeface="Cascadia Code"/>
              </a:rPr>
              <a:t>protected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9C3EDA"/>
                </a:solidFill>
                <a:latin typeface="Cascadia Code"/>
              </a:rPr>
              <a:t>override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void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OnModelCreating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DbModelBuilder 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modelBuilder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)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   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       modelBuilder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Entity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Student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&gt;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                    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Property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1800" dirty="0">
                <a:solidFill>
                  <a:srgbClr val="E2931D"/>
                </a:solidFill>
                <a:latin typeface="Cascadia Code"/>
              </a:rPr>
              <a:t>p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1800" dirty="0">
                <a:solidFill>
                  <a:srgbClr val="39ADB5"/>
                </a:solidFill>
                <a:latin typeface="Cascadia Code"/>
              </a:rPr>
              <a:t>=&gt;</a:t>
            </a:r>
            <a:r>
              <a:rPr lang="en-US" sz="1800" dirty="0">
                <a:solidFill>
                  <a:srgbClr val="90A4AE"/>
                </a:solidFill>
                <a:latin typeface="Cascadia Code"/>
              </a:rPr>
              <a:t> p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FirstName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                    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HasMaxLength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800" dirty="0">
                <a:solidFill>
                  <a:srgbClr val="F76D47"/>
                </a:solidFill>
                <a:latin typeface="Cascadia Code"/>
              </a:rPr>
              <a:t>10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);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   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0C2-B13D-B3D1-AB12-B9D51A415F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1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A366-9D48-B8ED-78B5-CBC53B6F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IValidatableObject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6CE7-7CD5-0E00-B6C4-E91E58016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Klase modela mogu da nasleđuju IValidatableObject interfejs i u tom slučaju je moguće napisati metodu </a:t>
            </a:r>
            <a:r>
              <a:rPr lang="sr-Latn-RS" b="1" dirty="0"/>
              <a:t>Validate</a:t>
            </a:r>
          </a:p>
          <a:p>
            <a:pPr lvl="1"/>
            <a:r>
              <a:rPr lang="sr-Latn-RS" dirty="0"/>
              <a:t>Prihvata parametar: ValidationContext</a:t>
            </a:r>
          </a:p>
          <a:p>
            <a:pPr lvl="1"/>
            <a:r>
              <a:rPr lang="sr-Latn-RS" dirty="0"/>
              <a:t>Povratni tip je:</a:t>
            </a:r>
            <a:r>
              <a:rPr lang="sr-Latn-RS" b="1" dirty="0"/>
              <a:t> </a:t>
            </a:r>
            <a:r>
              <a:rPr lang="sr-Latn-RS" dirty="0"/>
              <a:t>IEnumerable&lt;ValidationResult&gt; </a:t>
            </a:r>
          </a:p>
          <a:p>
            <a:r>
              <a:rPr lang="sr-Latn-RS" dirty="0"/>
              <a:t>Ova metoda sadrži kod koji proverava da li su podaci u modelu ispravni</a:t>
            </a:r>
          </a:p>
          <a:p>
            <a:r>
              <a:rPr lang="sr-Latn-RS" dirty="0"/>
              <a:t>Ukoliko nisu, vraća se jedan ValidationResult korišćenjem </a:t>
            </a:r>
            <a:r>
              <a:rPr lang="sr-Latn-RS" b="1" dirty="0"/>
              <a:t>yield return</a:t>
            </a:r>
            <a:r>
              <a:rPr lang="sr-Latn-RS" dirty="0"/>
              <a:t> ključnih reči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1EE0-5E20-280A-A0D2-BB4A188C2E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7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AB5A-BB65-766E-9192-16E937A2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IValidatableObject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180E-2518-AD35-D695-A4B99E47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24000"/>
            <a:ext cx="10524067" cy="5000625"/>
          </a:xfrm>
        </p:spPr>
        <p:txBody>
          <a:bodyPr/>
          <a:lstStyle/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public class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Student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IValidatableObject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dirty="0">
                <a:solidFill>
                  <a:schemeClr val="tx1"/>
                </a:solidFill>
                <a:latin typeface="Cascadia Code" panose="020B0609020000020004" pitchFamily="49" charset="0"/>
              </a:rPr>
              <a:t>...</a:t>
            </a:r>
          </a:p>
          <a:p>
            <a:pPr marL="152396" indent="0">
              <a:lnSpc>
                <a:spcPts val="1650"/>
              </a:lnSpc>
              <a:buNone/>
            </a:pPr>
            <a:b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</a:b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IEnumerable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ValidationResult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&gt; 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Validate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ValidationContext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validationContext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FirstName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Length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D9366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F76D47"/>
                </a:solidFill>
                <a:effectLst/>
                <a:latin typeface="Cascadia Code" panose="020B0609020000020004" pitchFamily="49" charset="0"/>
              </a:rPr>
              <a:t>50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||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LastName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Length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 &gt; </a:t>
            </a:r>
            <a:r>
              <a:rPr lang="sr-Latn-RS" sz="1600" b="0" dirty="0">
                <a:solidFill>
                  <a:srgbClr val="F76D47"/>
                </a:solidFill>
                <a:effectLst/>
                <a:latin typeface="Cascadia Code" panose="020B0609020000020004" pitchFamily="49" charset="0"/>
              </a:rPr>
              <a:t>50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yield return new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ValidationResult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86B300"/>
                </a:solidFill>
                <a:effectLst/>
                <a:latin typeface="Cascadia Code" panose="020B0609020000020004" pitchFamily="49" charset="0"/>
              </a:rPr>
              <a:t>"Name to long"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[]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5C6166"/>
                </a:solidFill>
                <a:latin typeface="Cascadia Code" panose="020B0609020000020004" pitchFamily="49" charset="0"/>
              </a:rPr>
              <a:t>           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5C6166"/>
                </a:solidFill>
                <a:latin typeface="Cascadia Code" panose="020B0609020000020004" pitchFamily="49" charset="0"/>
              </a:rPr>
              <a:t>               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nameof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FirstName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),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              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nameof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LastName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39ADB5"/>
                </a:solidFill>
                <a:latin typeface="Cascadia Code" panose="020B0609020000020004" pitchFamily="49" charset="0"/>
              </a:rPr>
              <a:t>           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});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233B-96F4-1797-B782-A2CE32E9F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3813-81D0-9335-609B-034BCC2B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ValidateEntity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942DA-D204-AD34-B55E-7B20A8882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Metoda u DbContext-u koja može da se override-uje</a:t>
            </a:r>
          </a:p>
          <a:p>
            <a:r>
              <a:rPr lang="sr-Latn-RS" dirty="0"/>
              <a:t>Ova metoda se poziva prilikom poziva metode SaveChanges</a:t>
            </a:r>
          </a:p>
          <a:p>
            <a:r>
              <a:rPr lang="sr-Latn-RS" dirty="0"/>
              <a:t>Validiraju se svi entiteti koji su prethodno izmenjeni</a:t>
            </a:r>
          </a:p>
          <a:p>
            <a:r>
              <a:rPr lang="sr-Latn-RS" dirty="0"/>
              <a:t>Moguće je zvati metodu za validaciju entiteta iz ove metode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25F8C-BEA7-F23A-5C42-E13E2A2F99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897F-2CB1-DB81-817B-E105C764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ValidateEntry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AE39-D962-4C5F-A405-AE3C5EF6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94393"/>
            <a:ext cx="11258550" cy="4906434"/>
          </a:xfrm>
        </p:spPr>
        <p:txBody>
          <a:bodyPr/>
          <a:lstStyle/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protected override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DbEntityValidationResult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ValidateEntity</a:t>
            </a:r>
            <a:endParaRPr lang="sr-Latn-RS" sz="1600" dirty="0">
              <a:solidFill>
                <a:srgbClr val="6182B8"/>
              </a:solidFill>
              <a:latin typeface="Cascadia Code" panose="020B0609020000020004" pitchFamily="49" charset="0"/>
            </a:endParaRP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  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DbEntityEntry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entityEntry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IDictionary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object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sr-Latn-RS" sz="1600" b="0" dirty="0">
                <a:solidFill>
                  <a:srgbClr val="F76D47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object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items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 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  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DbEntityValidationResult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entityEntry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List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DbValidationError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&gt;());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5C6166"/>
                </a:solidFill>
                <a:latin typeface="Cascadia Code" panose="020B0609020000020004" pitchFamily="49" charset="0"/>
              </a:rPr>
              <a:t>   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ValidationErrors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Add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5C6166"/>
                </a:solidFill>
                <a:latin typeface="Cascadia Code" panose="020B0609020000020004" pitchFamily="49" charset="0"/>
              </a:rPr>
              <a:t>       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new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DbValidationError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nameof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FirstName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),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86B300"/>
                </a:solidFill>
                <a:effectLst/>
                <a:latin typeface="Cascadia Code" panose="020B0609020000020004" pitchFamily="49" charset="0"/>
              </a:rPr>
              <a:t>"FirstName must be unique."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));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   </a:t>
            </a:r>
            <a:r>
              <a:rPr lang="sr-Latn-RS" sz="160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ValidationErrors.Count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F76D47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 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else</a:t>
            </a:r>
            <a:r>
              <a:rPr lang="sr-Latn-RS" sz="1600" dirty="0">
                <a:solidFill>
                  <a:srgbClr val="5C6166"/>
                </a:solidFill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return base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E2931D"/>
                </a:solidFill>
                <a:effectLst/>
                <a:latin typeface="Cascadia Code" panose="020B0609020000020004" pitchFamily="49" charset="0"/>
              </a:rPr>
              <a:t>ValidateEntity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entityEntry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 items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682CA-39C0-9F49-0EA3-0094A6F5E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2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689B-29F4-1B88-32F6-A1CCA777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BB5CE-30C6-DCA8-E9E0-485675E73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287" y="2167467"/>
            <a:ext cx="10317239" cy="3801533"/>
          </a:xfrm>
        </p:spPr>
        <p:txBody>
          <a:bodyPr/>
          <a:lstStyle/>
          <a:p>
            <a:r>
              <a:rPr lang="sr-Latn-RS" b="1" dirty="0"/>
              <a:t>SaveChanges</a:t>
            </a:r>
            <a:r>
              <a:rPr lang="sr-Latn-RS" dirty="0"/>
              <a:t> poziva sve vrste validacija pre izvršenja</a:t>
            </a:r>
          </a:p>
          <a:p>
            <a:r>
              <a:rPr lang="sr-Latn-RS" dirty="0"/>
              <a:t>Osim ove metode, </a:t>
            </a:r>
            <a:r>
              <a:rPr lang="sr-Latn-RS" b="1" dirty="0"/>
              <a:t>DbContext.GetValidationErrors</a:t>
            </a:r>
            <a:r>
              <a:rPr lang="sr-Latn-RS" dirty="0"/>
              <a:t> takođe poziva sve vrste validacija</a:t>
            </a:r>
          </a:p>
          <a:p>
            <a:pPr lvl="1"/>
            <a:r>
              <a:rPr lang="sr-Latn-RS" dirty="0"/>
              <a:t>Metoda GetValidationErrors vraća listu svih validacionih grešaka koje su se javile</a:t>
            </a:r>
          </a:p>
          <a:p>
            <a:pPr lvl="1"/>
            <a:r>
              <a:rPr lang="sr-Latn-RS" dirty="0"/>
              <a:t>Može da se kombinuje sa validacijom koja je napisana u metodama kontrolera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CCEFF-0DA6-B512-B5AC-95760508D6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dirty="0"/>
              <a:t>Validacija - Kontroler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57680"/>
            <a:ext cx="10524067" cy="4571999"/>
          </a:xfrm>
        </p:spPr>
        <p:txBody>
          <a:bodyPr/>
          <a:lstStyle/>
          <a:p>
            <a:pPr>
              <a:defRPr/>
            </a:pPr>
            <a:r>
              <a:rPr lang="sr-Latn-RS" dirty="0"/>
              <a:t>Kompleksne validacije se najčešće pišu u samim metodama kontrolera</a:t>
            </a:r>
          </a:p>
          <a:p>
            <a:pPr>
              <a:defRPr/>
            </a:pPr>
            <a:r>
              <a:rPr lang="sr-Latn-RS" dirty="0"/>
              <a:t>Ova vrsta validacija je prvi stepen odbrane od napada, kao i nevalidnih podataka koje je kontroler prihvatio</a:t>
            </a:r>
            <a:endParaRPr dirty="0"/>
          </a:p>
          <a:p>
            <a:pPr lvl="1">
              <a:defRPr/>
            </a:pPr>
            <a:r>
              <a:rPr lang="sr-Latn-RS" dirty="0"/>
              <a:t>Validacija na klijentskoj strani može da se zaobiđe pisanjem direktnih HTTP zahteva</a:t>
            </a:r>
          </a:p>
          <a:p>
            <a:pPr lvl="1">
              <a:defRPr/>
            </a:pPr>
            <a:r>
              <a:rPr lang="sr-Latn-RS" dirty="0"/>
              <a:t>Na serverskoj strani je obavezno obezbediti se pre komunikacije sa bazom podataka, da ne bi došlo do neželjenih posledica</a:t>
            </a:r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C59E-FA3A-9860-347E-CBF55305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Validacija - Kontroler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1E65-9DE2-493B-32AF-410143EC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18191"/>
            <a:ext cx="10524067" cy="4906434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ApiController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]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Route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("[controller]")]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class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FacultyController 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: 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ControllerBase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{</a:t>
            </a: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</a:t>
            </a:r>
            <a:r>
              <a:rPr lang="sr-Latn-RS" sz="1600" b="1" dirty="0">
                <a:solidFill>
                  <a:schemeClr val="tx1"/>
                </a:solidFill>
                <a:latin typeface="Cascadia Code"/>
              </a:rPr>
              <a:t>...</a:t>
            </a: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[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HttpGet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]</a:t>
            </a: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[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Route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("PostStudent")]</a:t>
            </a: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</a:t>
            </a: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public async</a:t>
            </a:r>
            <a:r>
              <a:rPr lang="sr-Latn-RS" sz="1600" dirty="0">
                <a:solidFill>
                  <a:srgbClr val="000000"/>
                </a:solidFill>
                <a:latin typeface="Cascadia Code"/>
                <a:cs typeface="Cascadia Code"/>
              </a:rPr>
              <a:t> 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Task</a:t>
            </a:r>
            <a:r>
              <a:rPr lang="sr-Latn-RS" sz="1600" b="0" i="0" u="none" dirty="0">
                <a:solidFill>
                  <a:srgbClr val="39ADB5"/>
                </a:solidFill>
                <a:latin typeface="Cascadia Code"/>
                <a:ea typeface="Cascadia Code"/>
                <a:cs typeface="Cascadia Code"/>
              </a:rPr>
              <a:t>&lt;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ActionResult</a:t>
            </a:r>
            <a:r>
              <a:rPr lang="sr-Latn-RS" sz="1600" b="0" i="0" u="none" dirty="0">
                <a:solidFill>
                  <a:srgbClr val="39ADB5"/>
                </a:solidFill>
                <a:latin typeface="Cascadia Code"/>
                <a:ea typeface="Cascadia Code"/>
                <a:cs typeface="Cascadia Code"/>
              </a:rPr>
              <a:t>&gt;</a:t>
            </a:r>
            <a:r>
              <a:rPr lang="sr-Latn-RS" sz="1600" b="0" i="0" u="none" dirty="0">
                <a:solidFill>
                  <a:srgbClr val="000000"/>
                </a:solidFill>
                <a:latin typeface="Cascadia Code"/>
                <a:ea typeface="Cascadia Code"/>
                <a:cs typeface="Cascadia Code"/>
              </a:rPr>
              <a:t> </a:t>
            </a:r>
            <a:r>
              <a:rPr lang="sr-Latn-RS" sz="1600" dirty="0">
                <a:solidFill>
                  <a:srgbClr val="6182B8"/>
                </a:solidFill>
                <a:latin typeface="Cascadia Code"/>
                <a:ea typeface="Cascadia Code"/>
                <a:cs typeface="Cascadia Code"/>
              </a:rPr>
              <a:t>Post</a:t>
            </a:r>
            <a:r>
              <a:rPr lang="sr-Latn-RS" sz="1600" b="0" i="0" u="none" dirty="0">
                <a:solidFill>
                  <a:srgbClr val="6182B8"/>
                </a:solidFill>
                <a:latin typeface="Cascadia Code"/>
                <a:ea typeface="Cascadia Code"/>
                <a:cs typeface="Cascadia Code"/>
              </a:rPr>
              <a:t>Student</a:t>
            </a:r>
            <a:r>
              <a:rPr lang="sr-Latn-RS" sz="1600" b="0" i="0" u="none" dirty="0">
                <a:solidFill>
                  <a:srgbClr val="39ADB5"/>
                </a:solidFill>
                <a:latin typeface="Cascadia Code"/>
                <a:ea typeface="Cascadia Code"/>
                <a:cs typeface="Cascadia Code"/>
              </a:rPr>
              <a:t>([FromBody]</a:t>
            </a:r>
            <a:r>
              <a:rPr lang="sr-Latn-RS" sz="1600" b="0" i="0" u="none" dirty="0">
                <a:solidFill>
                  <a:srgbClr val="E2931D"/>
                </a:solidFill>
                <a:latin typeface="Cascadia Code"/>
                <a:ea typeface="Cascadia Code"/>
                <a:cs typeface="Cascadia Code"/>
              </a:rPr>
              <a:t>Student 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student</a:t>
            </a:r>
            <a:r>
              <a:rPr lang="sr-Latn-RS" sz="1600" b="0" i="0" u="none" dirty="0">
                <a:solidFill>
                  <a:srgbClr val="39ADB5"/>
                </a:solidFill>
                <a:latin typeface="Cascadia Code"/>
                <a:ea typeface="Cascadia Code"/>
                <a:cs typeface="Cascadia Code"/>
              </a:rPr>
              <a:t>)</a:t>
            </a:r>
            <a:r>
              <a:rPr lang="sr-Latn-RS" sz="1600" dirty="0">
                <a:solidFill>
                  <a:srgbClr val="39ADB5"/>
                </a:solidFill>
                <a:latin typeface="Cascadia Code"/>
                <a:ea typeface="Cascadia Code"/>
                <a:cs typeface="Cascadia Code"/>
              </a:rPr>
              <a:t> 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   </a:t>
            </a:r>
            <a:r>
              <a:rPr lang="sr-Latn-RS" sz="160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IsNullOrWhiteSpace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90A4AE"/>
                </a:solidFill>
                <a:effectLst/>
                <a:latin typeface="Cascadia Code" panose="020B0609020000020004" pitchFamily="49" charset="0"/>
              </a:rPr>
              <a:t>student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FirstName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)) {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       </a:t>
            </a:r>
            <a:r>
              <a:rPr lang="sr-Latn-RS" sz="1600" b="0" dirty="0">
                <a:solidFill>
                  <a:srgbClr val="9C3EDA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sr-Latn-RS" sz="1600" b="0" dirty="0">
                <a:solidFill>
                  <a:srgbClr val="6182B8"/>
                </a:solidFill>
                <a:effectLst/>
                <a:latin typeface="Cascadia Code" panose="020B0609020000020004" pitchFamily="49" charset="0"/>
              </a:rPr>
              <a:t>BadRequest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sr-Latn-RS" sz="1600" b="0" dirty="0">
                <a:solidFill>
                  <a:srgbClr val="00B050"/>
                </a:solidFill>
                <a:effectLst/>
                <a:latin typeface="Cascadia Code" panose="020B0609020000020004" pitchFamily="49" charset="0"/>
              </a:rPr>
              <a:t>"Nemoguće je upisati studenta bez imena."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b="0" dirty="0">
                <a:solidFill>
                  <a:srgbClr val="5C6166"/>
                </a:solidFill>
                <a:effectLst/>
                <a:latin typeface="Cascadia Code" panose="020B0609020000020004" pitchFamily="49" charset="0"/>
              </a:rPr>
              <a:t>       </a:t>
            </a:r>
            <a:r>
              <a:rPr lang="sr-Latn-RS" sz="1600" b="0" dirty="0">
                <a:solidFill>
                  <a:srgbClr val="39ADB5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pPr marL="152396" indent="0">
              <a:lnSpc>
                <a:spcPts val="1650"/>
              </a:lnSpc>
              <a:buNone/>
            </a:pPr>
            <a:r>
              <a:rPr lang="sr-Latn-RS" sz="1600" dirty="0">
                <a:solidFill>
                  <a:srgbClr val="39ADB5"/>
                </a:solidFill>
                <a:latin typeface="Cascadia Code" panose="020B0609020000020004" pitchFamily="49" charset="0"/>
              </a:rPr>
              <a:t>       </a:t>
            </a:r>
            <a:r>
              <a:rPr lang="sr-Latn-RS" sz="1600" b="1" dirty="0">
                <a:solidFill>
                  <a:schemeClr val="tx1"/>
                </a:solidFill>
                <a:latin typeface="Cascadia Code" panose="020B0609020000020004" pitchFamily="49" charset="0"/>
              </a:rPr>
              <a:t>...</a:t>
            </a:r>
            <a:endParaRPr lang="sr-Latn-RS" sz="1600" b="1" dirty="0">
              <a:solidFill>
                <a:schemeClr val="tx1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}</a:t>
            </a:r>
          </a:p>
          <a:p>
            <a:pPr marL="0" indent="0"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DA7B-0B0E-9696-6C7E-1661F9E01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3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Program.cs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58800" y="1483360"/>
            <a:ext cx="11165840" cy="4917439"/>
          </a:xfrm>
        </p:spPr>
        <p:txBody>
          <a:bodyPr/>
          <a:lstStyle/>
          <a:p>
            <a:pPr>
              <a:defRPr/>
            </a:pPr>
            <a:r>
              <a:rPr lang="sr-Latn-RS" dirty="0"/>
              <a:t>Prilikom kreiranja aplikacije, </a:t>
            </a:r>
            <a:r>
              <a:rPr lang="sr-Latn-RS" b="1" i="1" dirty="0"/>
              <a:t>Program.cs </a:t>
            </a:r>
            <a:r>
              <a:rPr lang="sr-Latn-RS" dirty="0"/>
              <a:t>fajl sadrži osnovnu funkcionalnost za rad aplikacije.</a:t>
            </a:r>
          </a:p>
          <a:p>
            <a:pPr lvl="1">
              <a:defRPr/>
            </a:pPr>
            <a:r>
              <a:rPr lang="sr-Latn-RS" dirty="0"/>
              <a:t>Kreira se WebApplicationBuilder i pokreće se</a:t>
            </a:r>
          </a:p>
          <a:p>
            <a:pPr>
              <a:defRPr/>
            </a:pPr>
            <a:r>
              <a:rPr lang="sr-Latn-RS" dirty="0"/>
              <a:t>WebApplicationBuilder uključuje osnovnu funkcionalnost</a:t>
            </a:r>
          </a:p>
          <a:p>
            <a:pPr lvl="1">
              <a:defRPr/>
            </a:pPr>
            <a:r>
              <a:rPr lang="sr-Latn-RS" dirty="0"/>
              <a:t>Neohodno je dodati sve funkcionalnosti koje nisu uključene pri kreiranju projekta</a:t>
            </a:r>
            <a:endParaRPr dirty="0"/>
          </a:p>
          <a:p>
            <a:pPr lvl="1">
              <a:defRPr/>
            </a:pPr>
            <a:r>
              <a:rPr lang="sr-Latn-RS" dirty="0"/>
              <a:t>Jedan primer je dodavanje Content root direktorijuma (direktorijum u kom se nalaze svi statički resursi na sajtu)</a:t>
            </a:r>
            <a:endParaRPr dirty="0"/>
          </a:p>
          <a:p>
            <a:pPr lvl="2">
              <a:defRPr/>
            </a:pPr>
            <a:r>
              <a:rPr lang="sr-Latn-RS" dirty="0"/>
              <a:t>webBuilder.UseContentRoot(System.IO.Directory.GetCurrentDirectory());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dirty="0"/>
              <a:t>Program.cs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7840" y="2011679"/>
            <a:ext cx="11370310" cy="4512945"/>
          </a:xfrm>
        </p:spPr>
        <p:txBody>
          <a:bodyPr/>
          <a:lstStyle/>
          <a:p>
            <a:pPr>
              <a:defRPr/>
            </a:pPr>
            <a:r>
              <a:rPr lang="sr-Latn-RS" sz="2000" dirty="0"/>
              <a:t>Klasu Program je neophodno prilagoditi potrebama aplikacije. </a:t>
            </a:r>
          </a:p>
          <a:p>
            <a:pPr>
              <a:defRPr/>
            </a:pPr>
            <a:r>
              <a:rPr lang="sr-Latn-RS" sz="2000" dirty="0"/>
              <a:t>Veći deo konfiguracije se nalazi u ovom fajlu.</a:t>
            </a:r>
            <a:endParaRPr lang="sr-Latn-RS" sz="2400" dirty="0"/>
          </a:p>
          <a:p>
            <a:pPr>
              <a:defRPr/>
            </a:pPr>
            <a:r>
              <a:rPr lang="sr-Latn-RS" sz="2000" dirty="0"/>
              <a:t>Dodavanje podrške za funkcionalnosti se vrši pozivom odgovarajuće funkcije:</a:t>
            </a:r>
          </a:p>
          <a:p>
            <a:pPr lvl="1">
              <a:defRPr/>
            </a:pPr>
            <a:r>
              <a:rPr lang="sr-Latn-RS" sz="1800" dirty="0"/>
              <a:t>builder.Services.</a:t>
            </a:r>
            <a:r>
              <a:rPr lang="sr-Latn-RS" sz="1800" b="1" dirty="0"/>
              <a:t>AddControllers</a:t>
            </a:r>
            <a:r>
              <a:rPr lang="sr-Latn-RS" sz="1800" dirty="0"/>
              <a:t>		- podrška za korišćenje kontrolera</a:t>
            </a:r>
          </a:p>
          <a:p>
            <a:pPr lvl="1">
              <a:defRPr/>
            </a:pPr>
            <a:r>
              <a:rPr lang="sr-Latn-RS" sz="1800" dirty="0"/>
              <a:t>builder.Services.</a:t>
            </a:r>
            <a:r>
              <a:rPr lang="sr-Latn-RS" sz="1800" b="1" dirty="0"/>
              <a:t>AddCors</a:t>
            </a:r>
            <a:r>
              <a:rPr lang="sr-Latn-RS" sz="1800" dirty="0"/>
              <a:t>			- podrška za CORS (Cross-origin resource sharing)</a:t>
            </a:r>
          </a:p>
          <a:p>
            <a:pPr lvl="1">
              <a:defRPr/>
            </a:pPr>
            <a:r>
              <a:rPr lang="sr-Latn-RS" sz="1800" dirty="0"/>
              <a:t>builder.Services.</a:t>
            </a:r>
            <a:r>
              <a:rPr lang="sr-Latn-RS" sz="1800" b="1" dirty="0"/>
              <a:t>AddDbContext		</a:t>
            </a:r>
            <a:r>
              <a:rPr lang="sr-Latn-RS" sz="1800" dirty="0"/>
              <a:t>- uključivanje podrške za rad sa bazom podataka (SQLServer)</a:t>
            </a:r>
            <a:endParaRPr sz="1800" b="1" dirty="0"/>
          </a:p>
          <a:p>
            <a:pPr lvl="1">
              <a:defRPr/>
            </a:pPr>
            <a:r>
              <a:rPr lang="sr-Latn-RS" sz="1800" dirty="0"/>
              <a:t>builder.Services.AddMvc 			- za korišćenje MVC-a</a:t>
            </a:r>
          </a:p>
          <a:p>
            <a:pPr lvl="1">
              <a:defRPr/>
            </a:pPr>
            <a:r>
              <a:rPr lang="sr-Latn-RS" sz="1800" dirty="0"/>
              <a:t>builder.Services.</a:t>
            </a:r>
            <a:r>
              <a:rPr lang="sr-Latn-RS" sz="1800" b="1" dirty="0">
                <a:solidFill>
                  <a:schemeClr val="bg1">
                    <a:lumMod val="65000"/>
                  </a:schemeClr>
                </a:solidFill>
              </a:rPr>
              <a:t>AddRazorPages</a:t>
            </a:r>
            <a:r>
              <a:rPr lang="sr-Latn-RS" sz="1800" dirty="0"/>
              <a:t> 		- podrška za Razor stranice</a:t>
            </a:r>
            <a:endParaRPr lang="sr-Latn-RS" sz="2000" dirty="0"/>
          </a:p>
          <a:p>
            <a:pPr lvl="1">
              <a:defRPr/>
            </a:pPr>
            <a:r>
              <a:rPr lang="sr-Latn-RS" sz="1800" dirty="0"/>
              <a:t>AddAuthentication, AddAuthorization, AddAntiForgery, AddSignalR...</a:t>
            </a:r>
            <a:endParaRPr sz="1800"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Program.cs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 sz="3200" dirty="0"/>
              <a:t>Dodavanjem servisa, omogućava se njihovo korišćenje iz cele aplikacije (dependency injection), kako iz C# koda, tako i iz Razor stranica</a:t>
            </a:r>
          </a:p>
          <a:p>
            <a:pPr>
              <a:defRPr/>
            </a:pPr>
            <a:r>
              <a:rPr lang="sr-Latn-RS" sz="3200" dirty="0"/>
              <a:t>Za korišćenje ovih servisa korišćenjem dependency injection-a neophodno je i uključiti ih u aplikaciju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Program.cs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5920" y="1818641"/>
            <a:ext cx="11440160" cy="4424680"/>
          </a:xfrm>
        </p:spPr>
        <p:txBody>
          <a:bodyPr/>
          <a:lstStyle/>
          <a:p>
            <a:pPr lvl="0">
              <a:defRPr/>
            </a:pPr>
            <a:r>
              <a:rPr lang="sr-Latn-RS" sz="2400" dirty="0"/>
              <a:t>Uključivanje servisa se vrši na sledeći način:</a:t>
            </a:r>
            <a:endParaRPr dirty="0"/>
          </a:p>
          <a:p>
            <a:pPr lvl="1">
              <a:defRPr/>
            </a:pPr>
            <a:r>
              <a:rPr lang="sr-Latn-RS" sz="2000" dirty="0"/>
              <a:t>app.</a:t>
            </a:r>
            <a:r>
              <a:rPr lang="sr-Latn-RS" sz="2000" b="1" dirty="0"/>
              <a:t>MapControllers</a:t>
            </a:r>
            <a:r>
              <a:rPr lang="sr-Latn-RS" sz="2000" dirty="0"/>
              <a:t>			- mapiranje kontrolera dostupnih u aplikaciji</a:t>
            </a:r>
          </a:p>
          <a:p>
            <a:pPr lvl="1">
              <a:defRPr/>
            </a:pPr>
            <a:r>
              <a:rPr lang="sr-Latn-RS" sz="2000" dirty="0"/>
              <a:t>app.</a:t>
            </a:r>
            <a:r>
              <a:rPr lang="sr-Latn-RS" sz="2000" b="1" dirty="0"/>
              <a:t>UseHttpsRedirection</a:t>
            </a:r>
            <a:r>
              <a:rPr lang="sr-Latn-RS" sz="2000" dirty="0"/>
              <a:t>		- redirekcija na https kada je to moguće</a:t>
            </a:r>
          </a:p>
          <a:p>
            <a:pPr lvl="1">
              <a:defRPr/>
            </a:pPr>
            <a:r>
              <a:rPr lang="sr-Latn-RS" sz="2000" dirty="0"/>
              <a:t>app.UseDeveloperExceptionPage 	- prikazuje više debug informacija ukoliko dođe do greške</a:t>
            </a:r>
            <a:endParaRPr dirty="0"/>
          </a:p>
          <a:p>
            <a:pPr lvl="1">
              <a:defRPr/>
            </a:pPr>
            <a:r>
              <a:rPr lang="sr-Latn-RS" sz="2000" dirty="0"/>
              <a:t>app.UseMvc				- korišćenje MVC-a</a:t>
            </a:r>
            <a:endParaRPr dirty="0"/>
          </a:p>
          <a:p>
            <a:pPr lvl="1">
              <a:defRPr/>
            </a:pPr>
            <a:r>
              <a:rPr lang="sr-Latn-RS" sz="2000" dirty="0"/>
              <a:t>app.</a:t>
            </a:r>
            <a:r>
              <a:rPr lang="en-US" sz="2000" dirty="0"/>
              <a:t> </a:t>
            </a:r>
            <a:r>
              <a:rPr lang="en-US" sz="2000" dirty="0" err="1"/>
              <a:t>MapHub</a:t>
            </a:r>
            <a:r>
              <a:rPr lang="sr-Latn-RS" sz="2000" dirty="0"/>
              <a:t>&lt;Type&gt;			- korišćenje SignalR-a</a:t>
            </a:r>
            <a:endParaRPr dirty="0"/>
          </a:p>
          <a:p>
            <a:pPr lvl="1">
              <a:defRPr/>
            </a:pPr>
            <a:r>
              <a:rPr lang="sr-Latn-RS" sz="2000" dirty="0"/>
              <a:t>app.UseStaticFiles			- putanja do statičkih resursa</a:t>
            </a:r>
            <a:endParaRPr dirty="0"/>
          </a:p>
          <a:p>
            <a:pPr lvl="1">
              <a:defRPr/>
            </a:pPr>
            <a:r>
              <a:rPr lang="en-US" sz="2000" dirty="0" err="1"/>
              <a:t>builder.Environment.IsDevelopment</a:t>
            </a:r>
            <a:r>
              <a:rPr lang="en-US" sz="2000" dirty="0"/>
              <a:t> 	- da li se </a:t>
            </a:r>
            <a:r>
              <a:rPr lang="en-US" sz="2000" dirty="0" err="1"/>
              <a:t>radi</a:t>
            </a:r>
            <a:r>
              <a:rPr lang="en-US" sz="2000" dirty="0"/>
              <a:t> o </a:t>
            </a:r>
            <a:r>
              <a:rPr lang="en-US" sz="2000" dirty="0" err="1"/>
              <a:t>razvojnom</a:t>
            </a:r>
            <a:r>
              <a:rPr lang="en-US" sz="2000" dirty="0"/>
              <a:t> </a:t>
            </a:r>
            <a:r>
              <a:rPr lang="en-US" sz="2000" dirty="0" err="1"/>
              <a:t>okruženju</a:t>
            </a:r>
            <a:r>
              <a:rPr lang="en-US" sz="2000" dirty="0"/>
              <a:t> </a:t>
            </a:r>
            <a:r>
              <a:rPr lang="en-US" sz="2000" dirty="0" err="1"/>
              <a:t>ili</a:t>
            </a:r>
            <a:r>
              <a:rPr lang="en-US" sz="2000" dirty="0"/>
              <a:t> ne</a:t>
            </a:r>
            <a:endParaRPr lang="sr-Latn-RS" sz="2000" dirty="0"/>
          </a:p>
          <a:p>
            <a:pPr lvl="1">
              <a:defRPr/>
            </a:pPr>
            <a:r>
              <a:rPr lang="sr-Latn-RS" sz="2000" dirty="0"/>
              <a:t>UseAuthentication, UseAuthorization, MapHub&lt;Type&gt;...</a:t>
            </a:r>
            <a:endParaRPr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807467"/>
            <a:ext cx="10993120" cy="953599"/>
          </a:xfrm>
        </p:spPr>
        <p:txBody>
          <a:bodyPr/>
          <a:lstStyle/>
          <a:p>
            <a:pPr>
              <a:defRPr/>
            </a:pPr>
            <a:r>
              <a:rPr lang="sr-Latn-RS" dirty="0"/>
              <a:t>Konfiguracioni fajlovi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52880"/>
            <a:ext cx="11379200" cy="5181600"/>
          </a:xfrm>
        </p:spPr>
        <p:txBody>
          <a:bodyPr/>
          <a:lstStyle/>
          <a:p>
            <a:pPr>
              <a:defRPr/>
            </a:pPr>
            <a:r>
              <a:rPr lang="sr-Latn-RS" sz="2400" dirty="0"/>
              <a:t>Dodatna konfiguracija aplikacije se vrši kroz </a:t>
            </a:r>
            <a:r>
              <a:rPr lang="sr-Latn-RS" sz="2400" b="1" dirty="0"/>
              <a:t>appsettings.json i appsettings.Development.json</a:t>
            </a:r>
            <a:r>
              <a:rPr lang="sr-Latn-RS" sz="2400" dirty="0"/>
              <a:t> fajlove</a:t>
            </a:r>
          </a:p>
          <a:p>
            <a:pPr lvl="1">
              <a:defRPr/>
            </a:pPr>
            <a:r>
              <a:rPr lang="sr-Latn-RS" sz="2150" dirty="0"/>
              <a:t>appsettings.json se koristi kada je aplikacija pokrenuta u production modu</a:t>
            </a:r>
          </a:p>
          <a:p>
            <a:pPr lvl="2">
              <a:defRPr/>
            </a:pPr>
            <a:r>
              <a:rPr lang="sr-Latn-RS" sz="2150" dirty="0"/>
              <a:t>Takođe može da se nazove i </a:t>
            </a:r>
            <a:r>
              <a:rPr lang="sr-Latn-RS" sz="2150" b="1" dirty="0"/>
              <a:t>appsettings.Production.json</a:t>
            </a:r>
          </a:p>
          <a:p>
            <a:pPr lvl="1">
              <a:defRPr/>
            </a:pPr>
            <a:r>
              <a:rPr lang="sr-Latn-RS" sz="2150" dirty="0"/>
              <a:t>appsettings.Development.json kada je u development modu</a:t>
            </a:r>
          </a:p>
          <a:p>
            <a:pPr>
              <a:defRPr/>
            </a:pPr>
            <a:r>
              <a:rPr lang="sr-Latn-RS" sz="2400" dirty="0"/>
              <a:t>Connection string koji je upisan u appsettings.json (i appsettings.Development.json!) fajl može da se koristi iz Program.cs fajla. Ovo je preporučeni način korišćenja ConnectionString-a i vrši se na sledeći način:</a:t>
            </a:r>
            <a:endParaRPr lang="sr-Latn-RS" sz="1600" dirty="0">
              <a:solidFill>
                <a:srgbClr val="9C3EDA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800">
                <a:solidFill>
                  <a:srgbClr val="90A4AE"/>
                </a:solidFill>
                <a:latin typeface="Cascadia Code"/>
              </a:rPr>
              <a:t>builder.Services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AddDbContext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FacultyContext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&gt;(</a:t>
            </a:r>
            <a:r>
              <a:rPr lang="sr-Latn-RS" sz="1800" dirty="0">
                <a:solidFill>
                  <a:srgbClr val="E2931D"/>
                </a:solidFill>
                <a:latin typeface="Cascadia Code"/>
              </a:rPr>
              <a:t>options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=&gt;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    options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UseSqlServer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800" dirty="0">
                <a:solidFill>
                  <a:srgbClr val="90A4AE"/>
                </a:solidFill>
                <a:latin typeface="Cascadia Code"/>
              </a:rPr>
              <a:t>builder.Configuration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800" dirty="0">
                <a:solidFill>
                  <a:srgbClr val="6182B8"/>
                </a:solidFill>
                <a:latin typeface="Cascadia Code"/>
              </a:rPr>
              <a:t>GetConnectionString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("</a:t>
            </a:r>
            <a:r>
              <a:rPr lang="sr-Latn-RS" sz="1800" dirty="0">
                <a:solidFill>
                  <a:srgbClr val="91B859"/>
                </a:solidFill>
                <a:latin typeface="Cascadia Code"/>
              </a:rPr>
              <a:t>FakultetCS</a:t>
            </a:r>
            <a:r>
              <a:rPr lang="sr-Latn-RS" sz="1800" dirty="0">
                <a:solidFill>
                  <a:srgbClr val="39ADB5"/>
                </a:solidFill>
                <a:latin typeface="Cascadia Code"/>
              </a:rPr>
              <a:t>")));</a:t>
            </a:r>
            <a:endParaRPr lang="sr-Latn-RS" sz="18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74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807467"/>
            <a:ext cx="11258550" cy="953599"/>
          </a:xfrm>
        </p:spPr>
        <p:txBody>
          <a:bodyPr/>
          <a:lstStyle/>
          <a:p>
            <a:pPr>
              <a:defRPr/>
            </a:pPr>
            <a:r>
              <a:rPr lang="sr-Latn-RS" dirty="0"/>
              <a:t>Primer - bez konfiguracione datoteke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24000"/>
            <a:ext cx="10972800" cy="510031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F76D47"/>
                </a:solidFill>
                <a:latin typeface="Cascadia Code"/>
              </a:rPr>
              <a:t>using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Microsoft.EntityFrameworkCore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;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F76D47"/>
                </a:solidFill>
                <a:latin typeface="Cascadia Code"/>
              </a:rPr>
              <a:t>namespace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Intro;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sr-Latn-RS" sz="1600" dirty="0">
              <a:solidFill>
                <a:srgbClr val="9C3EDA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F76D47"/>
                </a:solidFill>
                <a:latin typeface="Cascadia Code"/>
              </a:rPr>
              <a:t>class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FacultyContext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: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DbContext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  </a:t>
            </a: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DbSet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Student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&gt;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Students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{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F76D47"/>
                </a:solidFill>
                <a:latin typeface="Cascadia Code"/>
              </a:rPr>
              <a:t>get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F76D47"/>
                </a:solidFill>
                <a:latin typeface="Cascadia Code"/>
              </a:rPr>
              <a:t>set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;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  </a:t>
            </a: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protected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9C3EDA"/>
                </a:solidFill>
                <a:latin typeface="Cascadia Code"/>
              </a:rPr>
              <a:t>override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void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6182B8"/>
                </a:solidFill>
                <a:latin typeface="Cascadia Code"/>
              </a:rPr>
              <a:t>OnConfiguring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DbContextOptionsBuilder</a:t>
            </a: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</a:t>
            </a:r>
            <a:r>
              <a:rPr lang="sr-Latn-RS" sz="1600" dirty="0">
                <a:solidFill>
                  <a:srgbClr val="E2931D"/>
                </a:solidFill>
                <a:latin typeface="Cascadia Code"/>
              </a:rPr>
              <a:t>optionsBuilder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)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  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{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      optionsBuilder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600" dirty="0">
                <a:solidFill>
                  <a:srgbClr val="6182B8"/>
                </a:solidFill>
                <a:latin typeface="Cascadia Code"/>
              </a:rPr>
              <a:t>UseSqlServer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(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       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@"</a:t>
            </a:r>
            <a:r>
              <a:rPr lang="sr-Latn-RS" sz="1600" dirty="0">
                <a:solidFill>
                  <a:srgbClr val="91B859"/>
                </a:solidFill>
                <a:latin typeface="Cascadia Code"/>
              </a:rPr>
              <a:t>Server=(localdb)\mssqllocaldb;Database=Studenti;Integrated Security=True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"</a:t>
            </a:r>
            <a:endParaRPr sz="2400" dirty="0"/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        );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90A4AE"/>
                </a:solidFill>
                <a:latin typeface="Cascadia Code"/>
              </a:rPr>
              <a:t>    </a:t>
            </a: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sr-Latn-RS" sz="1600" dirty="0">
                <a:solidFill>
                  <a:srgbClr val="39ADB5"/>
                </a:solidFill>
                <a:latin typeface="Cascadia Code"/>
              </a:rPr>
              <a:t>}</a:t>
            </a:r>
            <a:endParaRPr lang="sr-Latn-RS" sz="1600" dirty="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515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Pristup bazi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74800"/>
            <a:ext cx="10524067" cy="5029200"/>
          </a:xfrm>
        </p:spPr>
        <p:txBody>
          <a:bodyPr/>
          <a:lstStyle/>
          <a:p>
            <a:pPr marL="630238" lvl="2" indent="0">
              <a:buNone/>
              <a:defRPr/>
            </a:pPr>
            <a:r>
              <a:rPr lang="en-US" sz="2000" dirty="0">
                <a:solidFill>
                  <a:srgbClr val="F76D47"/>
                </a:solidFill>
                <a:latin typeface="Cascadia Code"/>
              </a:rPr>
              <a:t>using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(</a:t>
            </a:r>
            <a:r>
              <a:rPr lang="en-US" sz="2000" dirty="0">
                <a:solidFill>
                  <a:srgbClr val="F76D47"/>
                </a:solidFill>
                <a:latin typeface="Cascadia Code"/>
              </a:rPr>
              <a:t>var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2000" dirty="0">
                <a:solidFill>
                  <a:srgbClr val="E2931D"/>
                </a:solidFill>
                <a:latin typeface="Cascadia Code"/>
              </a:rPr>
              <a:t>context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=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2000" dirty="0">
                <a:solidFill>
                  <a:srgbClr val="F76D47"/>
                </a:solidFill>
                <a:latin typeface="Cascadia Code"/>
              </a:rPr>
              <a:t>new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2000" dirty="0">
                <a:solidFill>
                  <a:srgbClr val="E2931D"/>
                </a:solidFill>
                <a:latin typeface="Cascadia Code"/>
              </a:rPr>
              <a:t>Faculty</a:t>
            </a:r>
            <a:r>
              <a:rPr lang="en-US" sz="2000" dirty="0">
                <a:solidFill>
                  <a:srgbClr val="E2931D"/>
                </a:solidFill>
                <a:latin typeface="Cascadia Code"/>
              </a:rPr>
              <a:t>Context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())</a:t>
            </a:r>
            <a:endParaRPr lang="en-US" sz="2000" dirty="0">
              <a:solidFill>
                <a:srgbClr val="90A4AE"/>
              </a:solidFill>
              <a:latin typeface="Cascadia Code"/>
            </a:endParaRPr>
          </a:p>
          <a:p>
            <a:pPr marL="630238" lvl="2" indent="0">
              <a:buNone/>
              <a:defRPr/>
            </a:pPr>
            <a:r>
              <a:rPr lang="en-US" sz="2000" dirty="0">
                <a:solidFill>
                  <a:srgbClr val="39ADB5"/>
                </a:solidFill>
                <a:latin typeface="Cascadia Code"/>
              </a:rPr>
              <a:t>{</a:t>
            </a:r>
            <a:endParaRPr lang="en-US" sz="2000" dirty="0">
              <a:solidFill>
                <a:srgbClr val="90A4AE"/>
              </a:solidFill>
              <a:latin typeface="Cascadia Code"/>
            </a:endParaRPr>
          </a:p>
          <a:p>
            <a:pPr marL="630238" lvl="2" indent="0">
              <a:buNone/>
              <a:defRPr/>
            </a:pPr>
            <a:r>
              <a:rPr lang="en-US" sz="2000" dirty="0">
                <a:solidFill>
                  <a:srgbClr val="90A4AE"/>
                </a:solidFill>
                <a:latin typeface="Cascadia Code"/>
              </a:rPr>
              <a:t>    </a:t>
            </a:r>
            <a:r>
              <a:rPr lang="en-US" sz="2000" dirty="0">
                <a:solidFill>
                  <a:srgbClr val="F76D47"/>
                </a:solidFill>
                <a:latin typeface="Cascadia Code"/>
              </a:rPr>
              <a:t>var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2000" dirty="0">
                <a:solidFill>
                  <a:srgbClr val="E2931D"/>
                </a:solidFill>
                <a:latin typeface="Cascadia Code"/>
              </a:rPr>
              <a:t>studentD</a:t>
            </a:r>
            <a:r>
              <a:rPr lang="en-US" sz="2000" dirty="0" err="1">
                <a:solidFill>
                  <a:srgbClr val="E2931D"/>
                </a:solidFill>
                <a:latin typeface="Cascadia Code"/>
              </a:rPr>
              <a:t>ata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=</a:t>
            </a:r>
            <a:r>
              <a:rPr lang="en-US" sz="2000" dirty="0">
                <a:solidFill>
                  <a:srgbClr val="90A4AE"/>
                </a:solidFill>
                <a:latin typeface="Cascadia Code"/>
              </a:rPr>
              <a:t> context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2000" dirty="0">
                <a:solidFill>
                  <a:srgbClr val="90A4AE"/>
                </a:solidFill>
                <a:latin typeface="Cascadia Code"/>
              </a:rPr>
              <a:t>Students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.</a:t>
            </a:r>
            <a:r>
              <a:rPr lang="en-US" sz="2000" dirty="0" err="1">
                <a:solidFill>
                  <a:srgbClr val="6182B8"/>
                </a:solidFill>
                <a:latin typeface="Cascadia Code"/>
              </a:rPr>
              <a:t>ToList</a:t>
            </a:r>
            <a:r>
              <a:rPr lang="en-US" sz="2000" dirty="0">
                <a:solidFill>
                  <a:srgbClr val="39ADB5"/>
                </a:solidFill>
                <a:latin typeface="Cascadia Code"/>
              </a:rPr>
              <a:t>();</a:t>
            </a:r>
            <a:endParaRPr lang="en-US" sz="2000" dirty="0">
              <a:solidFill>
                <a:srgbClr val="90A4AE"/>
              </a:solidFill>
              <a:latin typeface="Cascadia Code"/>
            </a:endParaRPr>
          </a:p>
          <a:p>
            <a:pPr marL="630238" lvl="2" indent="0">
              <a:buNone/>
              <a:defRPr/>
            </a:pPr>
            <a:r>
              <a:rPr lang="en-US" sz="2000" dirty="0">
                <a:solidFill>
                  <a:srgbClr val="39ADB5"/>
                </a:solidFill>
                <a:latin typeface="Cascadia Code"/>
              </a:rPr>
              <a:t>}</a:t>
            </a:r>
            <a:endParaRPr sz="2000" dirty="0"/>
          </a:p>
          <a:p>
            <a:pPr>
              <a:defRPr/>
            </a:pPr>
            <a:r>
              <a:rPr lang="sr-Latn-RS" dirty="0"/>
              <a:t>Podaci o svim studentima iz baze podataka </a:t>
            </a:r>
            <a:r>
              <a:rPr lang="sr-Latn-RS" b="1" dirty="0"/>
              <a:t>(vraćanje svih podataka iz jedne tabele u bazi u memoriju računara treba uvek izbeći!)</a:t>
            </a:r>
            <a:endParaRPr b="1" dirty="0"/>
          </a:p>
          <a:p>
            <a:pPr>
              <a:defRPr/>
            </a:pPr>
            <a:r>
              <a:rPr lang="sr-Latn-RS" b="1" dirty="0"/>
              <a:t>using</a:t>
            </a:r>
            <a:r>
              <a:rPr lang="sr-Latn-RS" dirty="0"/>
              <a:t> blok omogućava zatvaranje konekcije po izlasku iz bloka.</a:t>
            </a:r>
          </a:p>
          <a:p>
            <a:pPr>
              <a:defRPr/>
            </a:pPr>
            <a:r>
              <a:rPr lang="sr-Latn-RS" b="1" dirty="0"/>
              <a:t>FakultetContext </a:t>
            </a:r>
            <a:r>
              <a:rPr lang="sr-Latn-RS" dirty="0"/>
              <a:t>ima </a:t>
            </a:r>
            <a:r>
              <a:rPr lang="sr-Latn-RS" b="1" i="1" dirty="0"/>
              <a:t>Dispose</a:t>
            </a:r>
            <a:r>
              <a:rPr lang="sr-Latn-RS" dirty="0"/>
              <a:t> metodu koja to omogućava.</a:t>
            </a:r>
            <a:endParaRPr dirty="0"/>
          </a:p>
          <a:p>
            <a:pPr>
              <a:defRPr/>
            </a:pPr>
            <a:r>
              <a:rPr lang="sr-Latn-RS" dirty="0"/>
              <a:t>Podatke je moguće filtrirati ili izmeniti pre korišćenja primenom odgovarajuće LINQ metode.</a:t>
            </a:r>
            <a:endParaRPr lang="en-US" dirty="0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582691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gramiranj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C65AA"/>
      </a:accent1>
      <a:accent2>
        <a:srgbClr val="9117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zentacij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EDD02BBA166DC45A2E0D6A8CFD4248F" ma:contentTypeVersion="12" ma:contentTypeDescription="Kreiraj novi dokument." ma:contentTypeScope="" ma:versionID="742da834173230af8131dd5ff3df5ef9">
  <xsd:schema xmlns:xsd="http://www.w3.org/2001/XMLSchema" xmlns:xs="http://www.w3.org/2001/XMLSchema" xmlns:p="http://schemas.microsoft.com/office/2006/metadata/properties" xmlns:ns2="e80b6503-0cbd-4259-b552-87ff7361c910" xmlns:ns3="01e09194-04a8-47b6-a864-085069733af2" targetNamespace="http://schemas.microsoft.com/office/2006/metadata/properties" ma:root="true" ma:fieldsID="078207cfdb64db8e9798b160b083195f" ns2:_="" ns3:_="">
    <xsd:import namespace="e80b6503-0cbd-4259-b552-87ff7361c910"/>
    <xsd:import namespace="01e09194-04a8-47b6-a864-085069733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09194-04a8-47b6-a864-085069733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jeno sa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jeno sa detaljima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EBB13D-672E-43F9-92AE-FD417E3A0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b6503-0cbd-4259-b552-87ff7361c910"/>
    <ds:schemaRef ds:uri="01e09194-04a8-47b6-a864-085069733a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C01A6B-C442-44DD-A2E4-D69C04256E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A0780D-99BD-41BA-82B8-C4F57EDF47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programiranje</Template>
  <TotalTime>288</TotalTime>
  <Words>1800</Words>
  <Application>Microsoft Office PowerPoint</Application>
  <DocSecurity>0</DocSecurity>
  <PresentationFormat>Widescreen</PresentationFormat>
  <Paragraphs>248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Barlow Light</vt:lpstr>
      <vt:lpstr>Calibri</vt:lpstr>
      <vt:lpstr>Cascadia Code</vt:lpstr>
      <vt:lpstr>Raleway Thin</vt:lpstr>
      <vt:lpstr>web programiranje</vt:lpstr>
      <vt:lpstr>ASP.NET Core, EF</vt:lpstr>
      <vt:lpstr>Konfiguracija aplikacije</vt:lpstr>
      <vt:lpstr>Program.cs</vt:lpstr>
      <vt:lpstr>Program.cs</vt:lpstr>
      <vt:lpstr>Program.cs</vt:lpstr>
      <vt:lpstr>Program.cs</vt:lpstr>
      <vt:lpstr>Konfiguracioni fajlovi</vt:lpstr>
      <vt:lpstr>Primer - bez konfiguracione datoteke</vt:lpstr>
      <vt:lpstr>Pristup bazi</vt:lpstr>
      <vt:lpstr>Entity Framework</vt:lpstr>
      <vt:lpstr>Entity framework</vt:lpstr>
      <vt:lpstr>EF Core</vt:lpstr>
      <vt:lpstr>Model</vt:lpstr>
      <vt:lpstr>Model EF Core</vt:lpstr>
      <vt:lpstr>C# klase modela</vt:lpstr>
      <vt:lpstr>Klase modela</vt:lpstr>
      <vt:lpstr>Validacija</vt:lpstr>
      <vt:lpstr>Validacija - Anotacije</vt:lpstr>
      <vt:lpstr>Validacija - Anotacije</vt:lpstr>
      <vt:lpstr>Validacija - Anotacije</vt:lpstr>
      <vt:lpstr>Validacija - FluentAPI</vt:lpstr>
      <vt:lpstr>Validacija - FluentAPI</vt:lpstr>
      <vt:lpstr>Validacija - IValidatableObject</vt:lpstr>
      <vt:lpstr>Validacija - IValidatableObject</vt:lpstr>
      <vt:lpstr>Validacija - ValidateEntity</vt:lpstr>
      <vt:lpstr>Validacija - ValidateEntry</vt:lpstr>
      <vt:lpstr>Validacija</vt:lpstr>
      <vt:lpstr>Validacija - Kontroler</vt:lpstr>
      <vt:lpstr>Validacija - Kontroler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</dc:title>
  <dc:subject/>
  <dc:creator>Nevena C. Tufegdzic</dc:creator>
  <cp:keywords/>
  <dc:description/>
  <cp:lastModifiedBy>Darko Puflovic</cp:lastModifiedBy>
  <cp:revision>202</cp:revision>
  <dcterms:created xsi:type="dcterms:W3CDTF">2023-10-19T08:31:21Z</dcterms:created>
  <dcterms:modified xsi:type="dcterms:W3CDTF">2024-11-04T06:07:17Z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