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4"/>
  </p:sldMasterIdLst>
  <p:notesMasterIdLst>
    <p:notesMasterId r:id="rId64"/>
  </p:notesMasterIdLst>
  <p:sldIdLst>
    <p:sldId id="256" r:id="rId5"/>
    <p:sldId id="297" r:id="rId6"/>
    <p:sldId id="302" r:id="rId7"/>
    <p:sldId id="303" r:id="rId8"/>
    <p:sldId id="304" r:id="rId9"/>
    <p:sldId id="305" r:id="rId10"/>
    <p:sldId id="306" r:id="rId11"/>
    <p:sldId id="307" r:id="rId12"/>
    <p:sldId id="308" r:id="rId13"/>
    <p:sldId id="309" r:id="rId14"/>
    <p:sldId id="310" r:id="rId15"/>
    <p:sldId id="311" r:id="rId16"/>
    <p:sldId id="298" r:id="rId17"/>
    <p:sldId id="257" r:id="rId18"/>
    <p:sldId id="258" r:id="rId19"/>
    <p:sldId id="259" r:id="rId20"/>
    <p:sldId id="260" r:id="rId21"/>
    <p:sldId id="261" r:id="rId22"/>
    <p:sldId id="262" r:id="rId23"/>
    <p:sldId id="263" r:id="rId24"/>
    <p:sldId id="264" r:id="rId25"/>
    <p:sldId id="265" r:id="rId26"/>
    <p:sldId id="266" r:id="rId27"/>
    <p:sldId id="267" r:id="rId28"/>
    <p:sldId id="296" r:id="rId29"/>
    <p:sldId id="312" r:id="rId30"/>
    <p:sldId id="313" r:id="rId31"/>
    <p:sldId id="314" r:id="rId32"/>
    <p:sldId id="315" r:id="rId33"/>
    <p:sldId id="316" r:id="rId34"/>
    <p:sldId id="317" r:id="rId35"/>
    <p:sldId id="318" r:id="rId36"/>
    <p:sldId id="319" r:id="rId37"/>
    <p:sldId id="286" r:id="rId38"/>
    <p:sldId id="287" r:id="rId39"/>
    <p:sldId id="288" r:id="rId40"/>
    <p:sldId id="290" r:id="rId41"/>
    <p:sldId id="289" r:id="rId42"/>
    <p:sldId id="291" r:id="rId43"/>
    <p:sldId id="300" r:id="rId44"/>
    <p:sldId id="273" r:id="rId45"/>
    <p:sldId id="274" r:id="rId46"/>
    <p:sldId id="275" r:id="rId47"/>
    <p:sldId id="276" r:id="rId48"/>
    <p:sldId id="301" r:id="rId49"/>
    <p:sldId id="277" r:id="rId50"/>
    <p:sldId id="278" r:id="rId51"/>
    <p:sldId id="279" r:id="rId52"/>
    <p:sldId id="280" r:id="rId53"/>
    <p:sldId id="281" r:id="rId54"/>
    <p:sldId id="282" r:id="rId55"/>
    <p:sldId id="283" r:id="rId56"/>
    <p:sldId id="299" r:id="rId57"/>
    <p:sldId id="268" r:id="rId58"/>
    <p:sldId id="269" r:id="rId59"/>
    <p:sldId id="270" r:id="rId60"/>
    <p:sldId id="271" r:id="rId61"/>
    <p:sldId id="272" r:id="rId62"/>
    <p:sldId id="284" r:id="rId63"/>
  </p:sldIdLst>
  <p:sldSz cx="12192000" cy="6858000"/>
  <p:notesSz cx="6858000" cy="91440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714535-4C1C-B59C-9AB0-0D85D8770BD0}" v="4" dt="2024-11-06T15:04:51.1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ko Gligorijevic" userId="S::darko.gligorijevic@elfak.rs::42fb8bd4-ea37-416c-80c2-605b48173a4a" providerId="AD" clId="Web-{31EBCDE7-71F1-48B8-95F7-EC1A71491104}"/>
    <pc:docChg chg="sldOrd">
      <pc:chgData name="Darko Gligorijevic" userId="S::darko.gligorijevic@elfak.rs::42fb8bd4-ea37-416c-80c2-605b48173a4a" providerId="AD" clId="Web-{31EBCDE7-71F1-48B8-95F7-EC1A71491104}" dt="2023-12-20T11:29:11.360" v="0"/>
      <pc:docMkLst>
        <pc:docMk/>
      </pc:docMkLst>
      <pc:sldChg chg="ord">
        <pc:chgData name="Darko Gligorijevic" userId="S::darko.gligorijevic@elfak.rs::42fb8bd4-ea37-416c-80c2-605b48173a4a" providerId="AD" clId="Web-{31EBCDE7-71F1-48B8-95F7-EC1A71491104}" dt="2023-12-20T11:29:11.360" v="0"/>
        <pc:sldMkLst>
          <pc:docMk/>
          <pc:sldMk cId="1393488530" sldId="271"/>
        </pc:sldMkLst>
      </pc:sldChg>
    </pc:docChg>
  </pc:docChgLst>
  <pc:docChgLst>
    <pc:chgData name="Marija T. Veljanovski" userId="S::marija.veljanovski@elfak.ni.ac.rs::1fda83fe-9996-4843-85da-05c13f505bb2" providerId="AD" clId="Web-{CE714535-4C1C-B59C-9AB0-0D85D8770BD0}"/>
    <pc:docChg chg="addSld delSld">
      <pc:chgData name="Marija T. Veljanovski" userId="S::marija.veljanovski@elfak.ni.ac.rs::1fda83fe-9996-4843-85da-05c13f505bb2" providerId="AD" clId="Web-{CE714535-4C1C-B59C-9AB0-0D85D8770BD0}" dt="2024-11-06T15:04:51.105" v="3"/>
      <pc:docMkLst>
        <pc:docMk/>
      </pc:docMkLst>
      <pc:sldChg chg="new del">
        <pc:chgData name="Marija T. Veljanovski" userId="S::marija.veljanovski@elfak.ni.ac.rs::1fda83fe-9996-4843-85da-05c13f505bb2" providerId="AD" clId="Web-{CE714535-4C1C-B59C-9AB0-0D85D8770BD0}" dt="2024-11-06T15:04:51.105" v="3"/>
        <pc:sldMkLst>
          <pc:docMk/>
          <pc:sldMk cId="2897052325" sldId="320"/>
        </pc:sldMkLst>
      </pc:sldChg>
      <pc:sldChg chg="new del">
        <pc:chgData name="Marija T. Veljanovski" userId="S::marija.veljanovski@elfak.ni.ac.rs::1fda83fe-9996-4843-85da-05c13f505bb2" providerId="AD" clId="Web-{CE714535-4C1C-B59C-9AB0-0D85D8770BD0}" dt="2024-11-06T15:04:49.730" v="2"/>
        <pc:sldMkLst>
          <pc:docMk/>
          <pc:sldMk cId="2822465757" sldId="321"/>
        </pc:sldMkLst>
      </pc:sldChg>
    </pc:docChg>
  </pc:docChgLst>
  <pc:docChgLst>
    <pc:chgData name="Marija Dimic" userId="S::marija.dimic@elfak.rs::b0120ece-9e3a-40c3-8d67-8241aba2e8ff" providerId="AD" clId="Web-{5D8A85AF-0F2D-621A-B94C-76F209420181}"/>
    <pc:docChg chg="modSld">
      <pc:chgData name="Marija Dimic" userId="S::marija.dimic@elfak.rs::b0120ece-9e3a-40c3-8d67-8241aba2e8ff" providerId="AD" clId="Web-{5D8A85AF-0F2D-621A-B94C-76F209420181}" dt="2024-07-03T19:20:53.284" v="2" actId="20577"/>
      <pc:docMkLst>
        <pc:docMk/>
      </pc:docMkLst>
      <pc:sldChg chg="modSp">
        <pc:chgData name="Marija Dimic" userId="S::marija.dimic@elfak.rs::b0120ece-9e3a-40c3-8d67-8241aba2e8ff" providerId="AD" clId="Web-{5D8A85AF-0F2D-621A-B94C-76F209420181}" dt="2024-07-03T19:20:53.284" v="2" actId="20577"/>
        <pc:sldMkLst>
          <pc:docMk/>
          <pc:sldMk cId="0" sldId="279"/>
        </pc:sldMkLst>
        <pc:spChg chg="mod">
          <ac:chgData name="Marija Dimic" userId="S::marija.dimic@elfak.rs::b0120ece-9e3a-40c3-8d67-8241aba2e8ff" providerId="AD" clId="Web-{5D8A85AF-0F2D-621A-B94C-76F209420181}" dt="2024-07-03T19:20:53.284" v="2" actId="20577"/>
          <ac:spMkLst>
            <pc:docMk/>
            <pc:sldMk cId="0" sldId="27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1227DC76-405B-4F48-B107-5FA903228CD3}" type="datetimeFigureOut">
              <a:rPr lang="en-US"/>
              <a:t>11/6/2024</a:t>
            </a:fld>
            <a:endParaRPr lang="en-US"/>
          </a:p>
        </p:txBody>
      </p:sp>
      <p:sp>
        <p:nvSpPr>
          <p:cNvPr id="4" name="Slide Image Placeholder 3"/>
          <p:cNvSpPr>
            <a:spLocks noGrp="1" noRot="1" noChangeAspec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B896FA77-6097-48A0-88E3-722680259CEF}"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CEE0B39-EA70-FDD1-E7D7-125CB3D35F02}" type="slidenum">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FD711BA-A8E9-FD64-5077-04908AE5E6C0}" type="slidenum">
              <a:rPr/>
              <a:t>23</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522B31A-867D-8795-28A2-218A760B439A}" type="slidenum">
              <a:rPr/>
              <a:t>24</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E616E24-9052-663A-B08B-43F5DC7FF4E2}" type="slidenum">
              <a:rPr/>
              <a:t>25</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dirty="0"/>
          </a:p>
        </p:txBody>
      </p:sp>
      <p:sp>
        <p:nvSpPr>
          <p:cNvPr id="4" name="Slide Number Placeholder 3"/>
          <p:cNvSpPr>
            <a:spLocks noGrp="1"/>
          </p:cNvSpPr>
          <p:nvPr>
            <p:ph type="sldNum" sz="quarter" idx="5"/>
          </p:nvPr>
        </p:nvSpPr>
        <p:spPr/>
        <p:txBody>
          <a:bodyPr/>
          <a:lstStyle/>
          <a:p>
            <a:pPr>
              <a:defRPr/>
            </a:pPr>
            <a:fld id="{B896FA77-6097-48A0-88E3-722680259CEF}" type="slidenum">
              <a:rPr lang="en-US" smtClean="0"/>
              <a:t>34</a:t>
            </a:fld>
            <a:endParaRPr lang="en-US"/>
          </a:p>
        </p:txBody>
      </p:sp>
    </p:spTree>
    <p:extLst>
      <p:ext uri="{BB962C8B-B14F-4D97-AF65-F5344CB8AC3E}">
        <p14:creationId xmlns:p14="http://schemas.microsoft.com/office/powerpoint/2010/main" val="863830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1FE9B23-F786-B212-7D16-5150F8EF7A74}" type="slidenum">
              <a:rPr/>
              <a:t>42</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029D388-F64A-4F47-2DBB-E046C02317D4}" type="slidenum">
              <a:rPr/>
              <a:t>43</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0393632-766C-AF69-D1CB-6DA108FCA45E}" type="slidenum">
              <a:rPr/>
              <a:t>44</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9659BB9-1BD5-71BD-0DA5-38AA2C7002D7}" type="slidenum">
              <a:rPr/>
              <a:t>45</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C0D3A28-B2B1-C807-1D8C-2206D5B090B4}" type="slidenum">
              <a:rPr/>
              <a:t>47</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629C800-37CD-2888-2F6E-AD13267B694C}" type="slidenum">
              <a:rPr/>
              <a:t>48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84F8285-7D71-D8F9-8EB9-6DEB5D210372}" type="slidenum">
              <a:rPr/>
              <a:t>14</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EC29DE3-6536-7B53-FF57-50A45BBEAB50}" type="slidenum">
              <a:rPr/>
              <a:t>49</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8EFA2FF-94AB-839B-E7AE-482CA2B1B6AA}" type="slidenum">
              <a:rPr/>
              <a:t>50</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AEDBE42-373C-AE53-4119-466C99403760}" type="slidenum">
              <a:rPr/>
              <a:t>51</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25031B3-07A9-AFDD-9D5F-6033254B6C26}" type="slidenum">
              <a:rPr/>
              <a:t>52</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F067CBF-C091-28C9-21B8-6B40A13E00FD}" type="slidenum">
              <a:rPr/>
              <a:t>53</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E392A31-C758-787A-4F55-3A91D21216F7}" type="slidenum">
              <a:rPr/>
              <a:t>55</a:t>
            </a:fld>
            <a:endParaRPr/>
          </a:p>
        </p:txBody>
      </p:sp>
    </p:spTree>
    <p:extLst>
      <p:ext uri="{BB962C8B-B14F-4D97-AF65-F5344CB8AC3E}">
        <p14:creationId xmlns:p14="http://schemas.microsoft.com/office/powerpoint/2010/main" val="41287687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8B76895-8A73-E3FD-8028-04B1E2202447}" type="slidenum">
              <a:rPr/>
              <a:t>56</a:t>
            </a:fld>
            <a:endParaRPr/>
          </a:p>
        </p:txBody>
      </p:sp>
    </p:spTree>
    <p:extLst>
      <p:ext uri="{BB962C8B-B14F-4D97-AF65-F5344CB8AC3E}">
        <p14:creationId xmlns:p14="http://schemas.microsoft.com/office/powerpoint/2010/main" val="23685579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B162626-BB15-E491-0CE1-91F011CA6CE3}" type="slidenum">
              <a:rPr/>
              <a:t>57</a:t>
            </a:fld>
            <a:endParaRPr/>
          </a:p>
        </p:txBody>
      </p:sp>
    </p:spTree>
    <p:extLst>
      <p:ext uri="{BB962C8B-B14F-4D97-AF65-F5344CB8AC3E}">
        <p14:creationId xmlns:p14="http://schemas.microsoft.com/office/powerpoint/2010/main" val="31521361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07382FD-079B-5D3E-09F8-3D0698C7869E}" type="slidenum">
              <a:rPr/>
              <a:t>58</a:t>
            </a:fld>
            <a:endParaRPr/>
          </a:p>
        </p:txBody>
      </p:sp>
    </p:spTree>
    <p:extLst>
      <p:ext uri="{BB962C8B-B14F-4D97-AF65-F5344CB8AC3E}">
        <p14:creationId xmlns:p14="http://schemas.microsoft.com/office/powerpoint/2010/main" val="17975628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72E67C1-4E3E-FF09-58BF-5CD3786D4814}" type="slidenum">
              <a:rPr/>
              <a:t>59</a:t>
            </a:fld>
            <a:endParaRPr/>
          </a:p>
        </p:txBody>
      </p:sp>
    </p:spTree>
    <p:extLst>
      <p:ext uri="{BB962C8B-B14F-4D97-AF65-F5344CB8AC3E}">
        <p14:creationId xmlns:p14="http://schemas.microsoft.com/office/powerpoint/2010/main" val="2488591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78CEE5F-EBA2-C165-2FA1-04D3783CA21D}" type="slidenum">
              <a:rPr/>
              <a:t>15</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DC0CACA-6262-5E9B-2E6C-DAEF83C824F1}" type="slidenum">
              <a:rPr/>
              <a:t>60</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1442849-85D6-EBB3-D537-921395401F5F}" type="slidenum">
              <a:rPr/>
              <a:t>16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9818BB4-4318-41C1-D5B8-96D99C2E10A5}" type="slidenum">
              <a:rPr/>
              <a:t>17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AA601F2-528A-FC09-FAA9-E02A05E79143}" type="slidenum">
              <a:rPr/>
              <a:t>18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7B73D43-1408-E6FD-9B7A-91218FC4B96E}" type="slidenum">
              <a:rPr/>
              <a:t>19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AD1DC74-B5CB-25CB-33B0-3D4C4C06F371}" type="slidenum">
              <a:rPr/>
              <a:t>21</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1D68CF7-65BD-635A-E40A-BAF0C4CDBCEF}" type="slidenum">
              <a:rPr/>
              <a:t>22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matchingName="Title" type="title">
  <p:cSld name="Title">
    <p:spTree>
      <p:nvGrpSpPr>
        <p:cNvPr id="1" name=""/>
        <p:cNvGrpSpPr/>
        <p:nvPr/>
      </p:nvGrpSpPr>
      <p:grpSpPr bwMode="auto">
        <a:xfrm>
          <a:off x="0" y="0"/>
          <a:ext cx="0" cy="0"/>
          <a:chOff x="0" y="0"/>
          <a:chExt cx="0" cy="0"/>
        </a:xfrm>
      </p:grpSpPr>
      <p:sp>
        <p:nvSpPr>
          <p:cNvPr id="10" name="Google Shape;10;p2"/>
          <p:cNvSpPr txBox="1">
            <a:spLocks noGrp="1"/>
          </p:cNvSpPr>
          <p:nvPr>
            <p:ph type="ctrTitle"/>
          </p:nvPr>
        </p:nvSpPr>
        <p:spPr bwMode="auto">
          <a:xfrm>
            <a:off x="1178328" y="2484800"/>
            <a:ext cx="7620648"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b="1">
                <a:latin typeface="+mj-lt"/>
                <a:ea typeface="Calibri"/>
                <a:cs typeface="Calibri"/>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pPr>
              <a:defRPr/>
            </a:pPr>
            <a:r>
              <a:rPr lang="en-US"/>
              <a:t>Click to edit Master title style</a:t>
            </a:r>
            <a:endParaRPr dirty="0"/>
          </a:p>
        </p:txBody>
      </p:sp>
      <p:sp>
        <p:nvSpPr>
          <p:cNvPr id="11" name="Google Shape;11;p2"/>
          <p:cNvSpPr/>
          <p:nvPr/>
        </p:nvSpPr>
        <p:spPr bwMode="auto">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sz="2400"/>
          </a:p>
        </p:txBody>
      </p:sp>
      <p:sp>
        <p:nvSpPr>
          <p:cNvPr id="2" name="Text Placeholder 2"/>
          <p:cNvSpPr txBox="1"/>
          <p:nvPr/>
        </p:nvSpPr>
        <p:spPr bwMode="auto">
          <a:xfrm>
            <a:off x="3491852" y="6009903"/>
            <a:ext cx="5208296" cy="638206"/>
          </a:xfrm>
          <a:prstGeom prst="rect">
            <a:avLst/>
          </a:prstGeom>
        </p:spPr>
        <p:txBody>
          <a:bodyPr/>
          <a:ls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152396" algn="ctr">
              <a:defRPr/>
            </a:pPr>
            <a:r>
              <a:rPr lang="sr-Latn-RS" sz="2150" b="1">
                <a:latin typeface="Calibri"/>
                <a:cs typeface="Calibri"/>
              </a:rPr>
              <a:t>Web programiranje</a:t>
            </a:r>
            <a:endParaRPr/>
          </a:p>
          <a:p>
            <a:pPr marL="152396" algn="ctr">
              <a:defRPr/>
            </a:pPr>
            <a:r>
              <a:rPr lang="sr-Latn-RS" sz="1850">
                <a:latin typeface="Calibri"/>
                <a:cs typeface="Calibri"/>
              </a:rPr>
              <a:t>Računarstvo i informatika</a:t>
            </a:r>
            <a:endParaRPr/>
          </a:p>
        </p:txBody>
      </p:sp>
      <p:pic>
        <p:nvPicPr>
          <p:cNvPr id="3" name="Picture 2"/>
          <p:cNvPicPr>
            <a:picLocks noChangeAspect="1"/>
          </p:cNvPicPr>
          <p:nvPr/>
        </p:nvPicPr>
        <p:blipFill>
          <a:blip r:embed="rId2"/>
          <a:stretch/>
        </p:blipFill>
        <p:spPr bwMode="auto">
          <a:xfrm>
            <a:off x="69127" y="83763"/>
            <a:ext cx="841419" cy="841419"/>
          </a:xfrm>
          <a:prstGeom prst="rect">
            <a:avLst/>
          </a:prstGeom>
        </p:spPr>
      </p:pic>
      <p:sp>
        <p:nvSpPr>
          <p:cNvPr id="4" name="Text Placeholder 2"/>
          <p:cNvSpPr txBox="1"/>
          <p:nvPr/>
        </p:nvSpPr>
        <p:spPr bwMode="auto">
          <a:xfrm>
            <a:off x="69128" y="5429250"/>
            <a:ext cx="3355801" cy="1218860"/>
          </a:xfrm>
          <a:prstGeom prst="rect">
            <a:avLst/>
          </a:prstGeom>
        </p:spPr>
        <p:txBody>
          <a:bodyPr/>
          <a:ls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152396">
              <a:defRPr/>
            </a:pPr>
            <a:r>
              <a:rPr lang="sr-Latn-RS" sz="1800" dirty="0">
                <a:latin typeface="Calibri"/>
                <a:cs typeface="Calibri"/>
              </a:rPr>
              <a:t>prof. dr Ivan Petković</a:t>
            </a:r>
          </a:p>
          <a:p>
            <a:pPr marL="152396">
              <a:defRPr/>
            </a:pPr>
            <a:r>
              <a:rPr lang="sr-Latn-RS" sz="1800" dirty="0">
                <a:latin typeface="+mj-lt"/>
              </a:rPr>
              <a:t>Marija Veljanovski</a:t>
            </a:r>
            <a:endParaRPr sz="1800" dirty="0">
              <a:latin typeface="+mj-lt"/>
            </a:endParaRPr>
          </a:p>
          <a:p>
            <a:pPr marL="152396">
              <a:defRPr/>
            </a:pPr>
            <a:r>
              <a:rPr lang="sr-Latn-RS" sz="1800" dirty="0">
                <a:latin typeface="Calibri"/>
                <a:cs typeface="Calibri"/>
              </a:rPr>
              <a:t>Nevena Tufegdžić</a:t>
            </a:r>
          </a:p>
          <a:p>
            <a:pPr marL="152396">
              <a:defRPr/>
            </a:pPr>
            <a:r>
              <a:rPr lang="sr-Latn-RS" sz="1800" dirty="0">
                <a:latin typeface="Calibri"/>
                <a:cs typeface="Calibri"/>
              </a:rPr>
              <a:t>Darko Puflović</a:t>
            </a:r>
          </a:p>
        </p:txBody>
      </p:sp>
      <p:sp>
        <p:nvSpPr>
          <p:cNvPr id="5" name="Text Placeholder 2"/>
          <p:cNvSpPr txBox="1"/>
          <p:nvPr/>
        </p:nvSpPr>
        <p:spPr bwMode="auto">
          <a:xfrm>
            <a:off x="10635043" y="6197493"/>
            <a:ext cx="1133011" cy="450616"/>
          </a:xfrm>
          <a:prstGeom prst="rect">
            <a:avLst/>
          </a:prstGeom>
        </p:spPr>
        <p:txBody>
          <a:bodyPr/>
          <a:ls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152396" algn="ctr">
              <a:defRPr/>
            </a:pPr>
            <a:fld id="{F1CFA6D7-3F18-4E3F-ABF9-7D626420628B}" type="datetimeyyyy">
              <a:rPr lang="sr-Latn-RS" smtClean="0"/>
              <a:t>2024.</a:t>
            </a:fld>
            <a:endParaRPr dirty="0"/>
          </a:p>
        </p:txBody>
      </p:sp>
      <p:pic>
        <p:nvPicPr>
          <p:cNvPr id="9" name="Picture 8"/>
          <p:cNvPicPr>
            <a:picLocks noChangeAspect="1"/>
          </p:cNvPicPr>
          <p:nvPr/>
        </p:nvPicPr>
        <p:blipFill>
          <a:blip r:embed="rId3"/>
          <a:stretch/>
        </p:blipFill>
        <p:spPr bwMode="auto">
          <a:xfrm>
            <a:off x="8798976" y="3673210"/>
            <a:ext cx="2336693" cy="2336693"/>
          </a:xfrm>
          <a:prstGeom prst="rect">
            <a:avLst/>
          </a:prstGeom>
        </p:spPr>
      </p:pic>
    </p:spTree>
    <p:extLst>
      <p:ext uri="{BB962C8B-B14F-4D97-AF65-F5344CB8AC3E}">
        <p14:creationId xmlns:p14="http://schemas.microsoft.com/office/powerpoint/2010/main" val="2668692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matchingName="Title" type="title" preserve="1">
  <p:cSld name="1_Title">
    <p:bg>
      <p:bgPr>
        <a:gradFill>
          <a:gsLst>
            <a:gs pos="0">
              <a:schemeClr val="bg1"/>
            </a:gs>
            <a:gs pos="100000">
              <a:schemeClr val="accent6">
                <a:lumMod val="20000"/>
                <a:lumOff val="80000"/>
              </a:schemeClr>
            </a:gs>
          </a:gsLst>
          <a:lin ang="16200038" scaled="0"/>
        </a:gradFill>
        <a:effectLst/>
      </p:bgPr>
    </p:bg>
    <p:spTree>
      <p:nvGrpSpPr>
        <p:cNvPr id="1" name=""/>
        <p:cNvGrpSpPr/>
        <p:nvPr/>
      </p:nvGrpSpPr>
      <p:grpSpPr bwMode="auto">
        <a:xfrm>
          <a:off x="0" y="0"/>
          <a:ext cx="0" cy="0"/>
          <a:chOff x="0" y="0"/>
          <a:chExt cx="0" cy="0"/>
        </a:xfrm>
      </p:grpSpPr>
      <p:sp>
        <p:nvSpPr>
          <p:cNvPr id="10" name="Google Shape;10;p2"/>
          <p:cNvSpPr txBox="1">
            <a:spLocks noGrp="1"/>
          </p:cNvSpPr>
          <p:nvPr>
            <p:ph type="ctrTitle"/>
          </p:nvPr>
        </p:nvSpPr>
        <p:spPr bwMode="auto">
          <a:xfrm>
            <a:off x="1174749" y="2484800"/>
            <a:ext cx="7576601"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b="1">
                <a:latin typeface="+mj-lt"/>
                <a:ea typeface="Calibri"/>
                <a:cs typeface="Calibri"/>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pPr>
              <a:defRPr/>
            </a:pPr>
            <a:r>
              <a:rPr lang="en-US"/>
              <a:t>Click to edit Master title style</a:t>
            </a:r>
            <a:endParaRPr dirty="0"/>
          </a:p>
        </p:txBody>
      </p:sp>
      <p:sp>
        <p:nvSpPr>
          <p:cNvPr id="11" name="Google Shape;11;p2"/>
          <p:cNvSpPr/>
          <p:nvPr/>
        </p:nvSpPr>
        <p:spPr bwMode="auto">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sz="2400"/>
          </a:p>
        </p:txBody>
      </p:sp>
      <p:pic>
        <p:nvPicPr>
          <p:cNvPr id="3" name="Picture 2"/>
          <p:cNvPicPr>
            <a:picLocks noChangeAspect="1"/>
          </p:cNvPicPr>
          <p:nvPr/>
        </p:nvPicPr>
        <p:blipFill>
          <a:blip r:embed="rId2"/>
          <a:stretch/>
        </p:blipFill>
        <p:spPr bwMode="auto">
          <a:xfrm>
            <a:off x="69127" y="83763"/>
            <a:ext cx="841419" cy="841419"/>
          </a:xfrm>
          <a:prstGeom prst="rect">
            <a:avLst/>
          </a:prstGeom>
        </p:spPr>
      </p:pic>
      <p:pic>
        <p:nvPicPr>
          <p:cNvPr id="9" name="Picture 8"/>
          <p:cNvPicPr>
            <a:picLocks noChangeAspect="1"/>
          </p:cNvPicPr>
          <p:nvPr/>
        </p:nvPicPr>
        <p:blipFill>
          <a:blip r:embed="rId3"/>
          <a:stretch/>
        </p:blipFill>
        <p:spPr bwMode="auto">
          <a:xfrm>
            <a:off x="8798976" y="3673210"/>
            <a:ext cx="2336693" cy="2336693"/>
          </a:xfrm>
          <a:prstGeom prst="rect">
            <a:avLst/>
          </a:prstGeom>
        </p:spPr>
      </p:pic>
    </p:spTree>
    <p:extLst>
      <p:ext uri="{BB962C8B-B14F-4D97-AF65-F5344CB8AC3E}">
        <p14:creationId xmlns:p14="http://schemas.microsoft.com/office/powerpoint/2010/main" val="3936900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matchingName="Title + 2 columns" preserve="1">
  <p:cSld name="Title + 2 columns">
    <p:spTree>
      <p:nvGrpSpPr>
        <p:cNvPr id="1" name=""/>
        <p:cNvGrpSpPr/>
        <p:nvPr/>
      </p:nvGrpSpPr>
      <p:grpSpPr bwMode="auto">
        <a:xfrm>
          <a:off x="0" y="0"/>
          <a:ext cx="0" cy="0"/>
          <a:chOff x="0" y="0"/>
          <a:chExt cx="0" cy="0"/>
        </a:xfrm>
      </p:grpSpPr>
      <p:sp>
        <p:nvSpPr>
          <p:cNvPr id="29" name="Google Shape;29;p6"/>
          <p:cNvSpPr/>
          <p:nvPr/>
        </p:nvSpPr>
        <p:spPr bwMode="auto">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sz="2400"/>
          </a:p>
        </p:txBody>
      </p:sp>
      <p:sp>
        <p:nvSpPr>
          <p:cNvPr id="30" name="Google Shape;30;p6"/>
          <p:cNvSpPr/>
          <p:nvPr/>
        </p:nvSpPr>
        <p:spPr bwMode="auto">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a:spcBef>
                <a:spcPts val="0"/>
              </a:spcBef>
              <a:spcAft>
                <a:spcPts val="0"/>
              </a:spcAft>
              <a:buNone/>
              <a:defRPr/>
            </a:pPr>
            <a:endParaRPr sz="2400"/>
          </a:p>
        </p:txBody>
      </p:sp>
      <p:sp>
        <p:nvSpPr>
          <p:cNvPr id="31" name="Google Shape;31;p6"/>
          <p:cNvSpPr txBox="1">
            <a:spLocks noGrp="1"/>
          </p:cNvSpPr>
          <p:nvPr>
            <p:ph type="title"/>
          </p:nvPr>
        </p:nvSpPr>
        <p:spPr bwMode="auto">
          <a:xfrm>
            <a:off x="609600" y="664592"/>
            <a:ext cx="10524066" cy="953599"/>
          </a:xfrm>
          <a:prstGeom prst="rect">
            <a:avLst/>
          </a:prstGeom>
        </p:spPr>
        <p:txBody>
          <a:bodyPr spcFirstLastPara="1" wrap="square" lIns="0" tIns="0" rIns="0" bIns="0" anchor="ctr" anchorCtr="0">
            <a:noAutofit/>
          </a:bodyPr>
          <a:lstStyle>
            <a:lvl1pPr lvl="0">
              <a:spcBef>
                <a:spcPts val="0"/>
              </a:spcBef>
              <a:spcAft>
                <a:spcPts val="0"/>
              </a:spcAft>
              <a:buSzPts val="4800"/>
              <a:buNone/>
              <a:defRPr b="1">
                <a:latin typeface="+mj-lt"/>
                <a:ea typeface="Calibri"/>
                <a:cs typeface="Calibri"/>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pPr>
              <a:defRPr/>
            </a:pPr>
            <a:r>
              <a:rPr lang="en-US"/>
              <a:t>Click to edit Master title style</a:t>
            </a:r>
            <a:endParaRPr/>
          </a:p>
        </p:txBody>
      </p:sp>
      <p:sp>
        <p:nvSpPr>
          <p:cNvPr id="32" name="Google Shape;32;p6"/>
          <p:cNvSpPr txBox="1">
            <a:spLocks noGrp="1"/>
          </p:cNvSpPr>
          <p:nvPr>
            <p:ph type="body" idx="1"/>
          </p:nvPr>
        </p:nvSpPr>
        <p:spPr bwMode="auto">
          <a:xfrm>
            <a:off x="609600" y="2167467"/>
            <a:ext cx="10524067" cy="3801533"/>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sz="2650">
                <a:latin typeface="+mn-lt"/>
                <a:ea typeface="Calibri"/>
                <a:cs typeface="Calibri"/>
              </a:defRPr>
            </a:lvl1pPr>
            <a:lvl2pPr marL="1219170" lvl="1" indent="-457189">
              <a:spcBef>
                <a:spcPts val="800"/>
              </a:spcBef>
              <a:spcAft>
                <a:spcPts val="0"/>
              </a:spcAft>
              <a:buSzPts val="1800"/>
              <a:buChar char="▹"/>
              <a:defRPr sz="2400">
                <a:latin typeface="+mn-lt"/>
                <a:ea typeface="Calibri"/>
                <a:cs typeface="Calibri"/>
              </a:defRPr>
            </a:lvl2pPr>
            <a:lvl3pPr marL="1828754" lvl="2" indent="-457189">
              <a:spcBef>
                <a:spcPts val="800"/>
              </a:spcBef>
              <a:spcAft>
                <a:spcPts val="0"/>
              </a:spcAft>
              <a:buSzPts val="1800"/>
              <a:buChar char="▹"/>
              <a:defRPr sz="2400">
                <a:latin typeface="+mn-lt"/>
                <a:ea typeface="Calibri"/>
                <a:cs typeface="Calibri"/>
              </a:defRPr>
            </a:lvl3pPr>
            <a:lvl4pPr marL="2438339" lvl="3" indent="-457189">
              <a:spcBef>
                <a:spcPts val="800"/>
              </a:spcBef>
              <a:spcAft>
                <a:spcPts val="0"/>
              </a:spcAft>
              <a:buSzPts val="1800"/>
              <a:buChar char="▹"/>
              <a:defRPr sz="2400">
                <a:latin typeface="Calibri"/>
                <a:ea typeface="Calibri"/>
                <a:cs typeface="Calibri"/>
              </a:defRPr>
            </a:lvl4pPr>
            <a:lvl5pPr marL="3047924" lvl="4" indent="-457189">
              <a:spcBef>
                <a:spcPts val="800"/>
              </a:spcBef>
              <a:spcAft>
                <a:spcPts val="0"/>
              </a:spcAft>
              <a:buSzPts val="1800"/>
              <a:buChar char="▹"/>
              <a:defRPr sz="2400"/>
            </a:lvl5pPr>
            <a:lvl6pPr marL="3657509" lvl="5" indent="-457189">
              <a:spcBef>
                <a:spcPts val="800"/>
              </a:spcBef>
              <a:spcAft>
                <a:spcPts val="0"/>
              </a:spcAft>
              <a:buSzPts val="1800"/>
              <a:buChar char="▹"/>
              <a:defRPr sz="2400"/>
            </a:lvl6pPr>
            <a:lvl7pPr marL="4267093" lvl="6" indent="-457189">
              <a:spcBef>
                <a:spcPts val="800"/>
              </a:spcBef>
              <a:spcAft>
                <a:spcPts val="0"/>
              </a:spcAft>
              <a:buSzPts val="1800"/>
              <a:buChar char="▹"/>
              <a:defRPr sz="2400"/>
            </a:lvl7pPr>
            <a:lvl8pPr marL="4876678" lvl="7" indent="-457189">
              <a:spcBef>
                <a:spcPts val="800"/>
              </a:spcBef>
              <a:spcAft>
                <a:spcPts val="0"/>
              </a:spcAft>
              <a:buSzPts val="1800"/>
              <a:buChar char="▹"/>
              <a:defRPr sz="2400"/>
            </a:lvl8pPr>
            <a:lvl9pPr marL="5486263" lvl="8" indent="-457189">
              <a:spcBef>
                <a:spcPts val="800"/>
              </a:spcBef>
              <a:spcAft>
                <a:spcPts val="0"/>
              </a:spcAft>
              <a:buSzPts val="1800"/>
              <a:buChar char="▹"/>
              <a:defRPr sz="2400"/>
            </a:lvl9pPr>
          </a:lstStyle>
          <a:p>
            <a:pPr lvl="0">
              <a:defRPr/>
            </a:pPr>
            <a:r>
              <a:rPr lang="en-US"/>
              <a:t>Click to edit Master text styles</a:t>
            </a:r>
          </a:p>
          <a:p>
            <a:pPr lvl="1">
              <a:defRPr/>
            </a:pPr>
            <a:r>
              <a:rPr lang="en-US"/>
              <a:t>Second level</a:t>
            </a:r>
          </a:p>
          <a:p>
            <a:pPr lvl="2">
              <a:defRPr/>
            </a:pPr>
            <a:r>
              <a:rPr lang="en-US"/>
              <a:t>Third level</a:t>
            </a:r>
          </a:p>
          <a:p>
            <a:pPr lvl="3">
              <a:defRPr/>
            </a:pPr>
            <a:r>
              <a:rPr lang="en-US"/>
              <a:t>Fourth level</a:t>
            </a:r>
          </a:p>
        </p:txBody>
      </p:sp>
      <p:sp>
        <p:nvSpPr>
          <p:cNvPr id="34" name="Google Shape;34;p6"/>
          <p:cNvSpPr txBox="1">
            <a:spLocks noGrp="1"/>
          </p:cNvSpPr>
          <p:nvPr>
            <p:ph type="sldNum" idx="12"/>
          </p:nvPr>
        </p:nvSpPr>
        <p:spPr bwMode="auto">
          <a:xfrm>
            <a:off x="11868150" y="6524625"/>
            <a:ext cx="254032" cy="234881"/>
          </a:xfrm>
          <a:prstGeom prst="rect">
            <a:avLst/>
          </a:prstGeom>
        </p:spPr>
        <p:txBody>
          <a:bodyPr spcFirstLastPara="1" wrap="square" lIns="0" tIns="0" rIns="0" bIns="0" anchor="b" anchorCtr="0">
            <a:noAutofit/>
          </a:bodyPr>
          <a:lstStyle>
            <a:lvl1pPr lvl="0" algn="ctr">
              <a:buNone/>
              <a:defRPr b="1">
                <a:solidFill>
                  <a:schemeClr val="bg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defRPr/>
            </a:pPr>
            <a:fld id="{D9714DDF-BE1D-4F79-9A19-6528EB92E95E}" type="slidenum">
              <a:rPr lang="en-US" smtClean="0"/>
              <a:pPr>
                <a:defRPr/>
              </a:pPr>
              <a:t>‹#›</a:t>
            </a:fld>
            <a:endParaRPr lang="en-US" dirty="0"/>
          </a:p>
        </p:txBody>
      </p:sp>
      <p:pic>
        <p:nvPicPr>
          <p:cNvPr id="3" name="Picture 2"/>
          <p:cNvPicPr>
            <a:picLocks noChangeAspect="1"/>
          </p:cNvPicPr>
          <p:nvPr/>
        </p:nvPicPr>
        <p:blipFill>
          <a:blip r:embed="rId2"/>
          <a:stretch/>
        </p:blipFill>
        <p:spPr bwMode="auto">
          <a:xfrm>
            <a:off x="69128" y="83764"/>
            <a:ext cx="540473" cy="540473"/>
          </a:xfrm>
          <a:prstGeom prst="rect">
            <a:avLst/>
          </a:prstGeom>
        </p:spPr>
      </p:pic>
    </p:spTree>
    <p:extLst>
      <p:ext uri="{BB962C8B-B14F-4D97-AF65-F5344CB8AC3E}">
        <p14:creationId xmlns:p14="http://schemas.microsoft.com/office/powerpoint/2010/main" val="1654513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matchingName="Blank dark">
  <p:cSld name="Blank dark">
    <p:bg>
      <p:bgPr>
        <a:gradFill>
          <a:gsLst>
            <a:gs pos="0">
              <a:schemeClr val="accent1"/>
            </a:gs>
            <a:gs pos="100000">
              <a:schemeClr val="accent2"/>
            </a:gs>
          </a:gsLst>
          <a:lin ang="16200038" scaled="0"/>
        </a:gradFill>
        <a:effectLst/>
      </p:bgPr>
    </p:bg>
    <p:spTree>
      <p:nvGrpSpPr>
        <p:cNvPr id="1" name=""/>
        <p:cNvGrpSpPr/>
        <p:nvPr/>
      </p:nvGrpSpPr>
      <p:grpSpPr bwMode="auto">
        <a:xfrm>
          <a:off x="0" y="0"/>
          <a:ext cx="0" cy="0"/>
          <a:chOff x="0" y="0"/>
          <a:chExt cx="0" cy="0"/>
        </a:xfrm>
      </p:grpSpPr>
      <p:sp>
        <p:nvSpPr>
          <p:cNvPr id="2" name="TextBox 1"/>
          <p:cNvSpPr txBox="1"/>
          <p:nvPr/>
        </p:nvSpPr>
        <p:spPr bwMode="auto">
          <a:xfrm>
            <a:off x="1290368" y="1677181"/>
            <a:ext cx="5974032" cy="3046988"/>
          </a:xfrm>
          <a:prstGeom prst="rect">
            <a:avLst/>
          </a:prstGeom>
          <a:noFill/>
        </p:spPr>
        <p:txBody>
          <a:bodyPr wrap="square" rtlCol="0">
            <a:spAutoFit/>
          </a:bodyPr>
          <a:lstStyle/>
          <a:p>
            <a:pPr>
              <a:defRPr/>
            </a:pPr>
            <a:r>
              <a:rPr lang="sr-Latn-RS" sz="9600" b="1" dirty="0">
                <a:solidFill>
                  <a:schemeClr val="tx2"/>
                </a:solidFill>
                <a:latin typeface="Calibri"/>
                <a:cs typeface="Calibri"/>
              </a:rPr>
              <a:t>Hvala na pažnji!</a:t>
            </a:r>
            <a:endParaRPr lang="en-US" sz="9600" b="1" dirty="0">
              <a:solidFill>
                <a:schemeClr val="tx2"/>
              </a:solidFill>
              <a:latin typeface="Calibri"/>
              <a:cs typeface="Calibri"/>
            </a:endParaRPr>
          </a:p>
        </p:txBody>
      </p:sp>
      <p:pic>
        <p:nvPicPr>
          <p:cNvPr id="13" name="Picture 12"/>
          <p:cNvPicPr>
            <a:picLocks noChangeAspect="1"/>
          </p:cNvPicPr>
          <p:nvPr/>
        </p:nvPicPr>
        <p:blipFill>
          <a:blip r:embed="rId2"/>
          <a:stretch/>
        </p:blipFill>
        <p:spPr bwMode="auto">
          <a:xfrm>
            <a:off x="7328699" y="1642534"/>
            <a:ext cx="3572933" cy="3572933"/>
          </a:xfrm>
          <a:prstGeom prst="rect">
            <a:avLst/>
          </a:prstGeom>
        </p:spPr>
      </p:pic>
    </p:spTree>
    <p:extLst>
      <p:ext uri="{BB962C8B-B14F-4D97-AF65-F5344CB8AC3E}">
        <p14:creationId xmlns:p14="http://schemas.microsoft.com/office/powerpoint/2010/main" val="34597034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50000">
              <a:schemeClr val="lt1"/>
            </a:gs>
            <a:gs pos="100000">
              <a:schemeClr val="lt2"/>
            </a:gs>
          </a:gsLst>
          <a:lin ang="16200038" scaled="0"/>
        </a:gradFill>
        <a:effectLst/>
      </p:bgPr>
    </p:bg>
    <p:spTree>
      <p:nvGrpSpPr>
        <p:cNvPr id="1" name=""/>
        <p:cNvGrpSpPr/>
        <p:nvPr/>
      </p:nvGrpSpPr>
      <p:grpSpPr bwMode="auto">
        <a:xfrm>
          <a:off x="0" y="0"/>
          <a:ext cx="0" cy="0"/>
          <a:chOff x="0" y="0"/>
          <a:chExt cx="0" cy="0"/>
        </a:xfrm>
      </p:grpSpPr>
      <p:sp>
        <p:nvSpPr>
          <p:cNvPr id="6" name="Google Shape;6;p1"/>
          <p:cNvSpPr txBox="1">
            <a:spLocks noGrp="1"/>
          </p:cNvSpPr>
          <p:nvPr>
            <p:ph type="title"/>
          </p:nvPr>
        </p:nvSpPr>
        <p:spPr bwMode="auto">
          <a:xfrm>
            <a:off x="647700" y="807467"/>
            <a:ext cx="10896600" cy="1443600"/>
          </a:xfrm>
          <a:prstGeom prst="rect">
            <a:avLst/>
          </a:prstGeom>
          <a:noFill/>
          <a:ln>
            <a:noFill/>
          </a:ln>
        </p:spPr>
        <p:txBody>
          <a:bodyPr spcFirstLastPara="1" wrap="square" lIns="0" tIns="0" rIns="0" bIns="0" anchor="ctr"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defRPr>
            </a:lvl9pPr>
          </a:lstStyle>
          <a:p>
            <a:pPr>
              <a:defRPr/>
            </a:pPr>
            <a:endParaRPr dirty="0"/>
          </a:p>
        </p:txBody>
      </p:sp>
      <p:sp>
        <p:nvSpPr>
          <p:cNvPr id="7" name="Google Shape;7;p1"/>
          <p:cNvSpPr txBox="1">
            <a:spLocks noGrp="1"/>
          </p:cNvSpPr>
          <p:nvPr>
            <p:ph type="body" idx="1"/>
          </p:nvPr>
        </p:nvSpPr>
        <p:spPr bwMode="auto">
          <a:xfrm>
            <a:off x="647701" y="2661000"/>
            <a:ext cx="10896599" cy="3572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defRPr>
            </a:lvl9pPr>
          </a:lstStyle>
          <a:p>
            <a:pPr>
              <a:defRPr/>
            </a:pPr>
            <a:endParaRPr dirty="0"/>
          </a:p>
        </p:txBody>
      </p:sp>
    </p:spTree>
    <p:extLst>
      <p:ext uri="{BB962C8B-B14F-4D97-AF65-F5344CB8AC3E}">
        <p14:creationId xmlns:p14="http://schemas.microsoft.com/office/powerpoint/2010/main" val="1718170353"/>
      </p:ext>
    </p:extLst>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Lst>
  <p:hf hdr="0" ftr="0" dt="0"/>
  <p:txStyles>
    <p:titleStyle>
      <a:defPPr marR="0" lvl="0" algn="l">
        <a:lnSpc>
          <a:spcPct val="100000"/>
        </a:lnSpc>
        <a:spcBef>
          <a:spcPts val="0"/>
        </a:spcBef>
        <a:spcAft>
          <a:spcPts val="0"/>
        </a:spcAft>
      </a:defPPr>
      <a:lvl1pPr marR="0" lvl="0" algn="l" eaLnBrk="1" hangingPunct="1">
        <a:lnSpc>
          <a:spcPct val="100000"/>
        </a:lnSpc>
        <a:spcBef>
          <a:spcPts val="0"/>
        </a:spcBef>
        <a:spcAft>
          <a:spcPts val="0"/>
        </a:spcAft>
        <a:buClr>
          <a:srgbClr val="000000"/>
        </a:buClr>
        <a:buFont typeface="Arial"/>
        <a:defRPr sz="1850" b="0" i="0" u="none" strike="noStrike" cap="none">
          <a:solidFill>
            <a:srgbClr val="000000"/>
          </a:solidFill>
          <a:latin typeface="Calibri"/>
          <a:ea typeface="Calibri"/>
          <a:cs typeface="Calibri"/>
        </a:defRPr>
      </a:lvl1pPr>
      <a:lvl2pPr marR="0" lvl="1" algn="l" eaLnBrk="1" hangingPunct="1">
        <a:lnSpc>
          <a:spcPct val="100000"/>
        </a:lnSpc>
        <a:spcBef>
          <a:spcPts val="0"/>
        </a:spcBef>
        <a:spcAft>
          <a:spcPts val="0"/>
        </a:spcAft>
        <a:buClr>
          <a:srgbClr val="000000"/>
        </a:buClr>
        <a:buFont typeface="Arial"/>
        <a:defRPr sz="1850" b="0" i="0" u="none" strike="noStrike" cap="none">
          <a:solidFill>
            <a:srgbClr val="000000"/>
          </a:solidFill>
          <a:latin typeface="Arial"/>
          <a:ea typeface="Arial"/>
          <a:cs typeface="Arial"/>
        </a:defRPr>
      </a:lvl2pPr>
      <a:lvl3pPr marR="0" lvl="2" algn="l" eaLnBrk="1" hangingPunct="1">
        <a:lnSpc>
          <a:spcPct val="100000"/>
        </a:lnSpc>
        <a:spcBef>
          <a:spcPts val="0"/>
        </a:spcBef>
        <a:spcAft>
          <a:spcPts val="0"/>
        </a:spcAft>
        <a:buClr>
          <a:srgbClr val="000000"/>
        </a:buClr>
        <a:buFont typeface="Arial"/>
        <a:defRPr sz="1850" b="0" i="0" u="none" strike="noStrike" cap="none">
          <a:solidFill>
            <a:srgbClr val="000000"/>
          </a:solidFill>
          <a:latin typeface="Arial"/>
          <a:ea typeface="Arial"/>
          <a:cs typeface="Arial"/>
        </a:defRPr>
      </a:lvl3pPr>
      <a:lvl4pPr marR="0" lvl="3" algn="l" eaLnBrk="1" hangingPunct="1">
        <a:lnSpc>
          <a:spcPct val="100000"/>
        </a:lnSpc>
        <a:spcBef>
          <a:spcPts val="0"/>
        </a:spcBef>
        <a:spcAft>
          <a:spcPts val="0"/>
        </a:spcAft>
        <a:buClr>
          <a:srgbClr val="000000"/>
        </a:buClr>
        <a:buFont typeface="Arial"/>
        <a:defRPr sz="1850" b="0" i="0" u="none" strike="noStrike" cap="none">
          <a:solidFill>
            <a:srgbClr val="000000"/>
          </a:solidFill>
          <a:latin typeface="Arial"/>
          <a:ea typeface="Arial"/>
          <a:cs typeface="Arial"/>
        </a:defRPr>
      </a:lvl4pPr>
      <a:lvl5pPr marR="0" lvl="4" algn="l" eaLnBrk="1" hangingPunct="1">
        <a:lnSpc>
          <a:spcPct val="100000"/>
        </a:lnSpc>
        <a:spcBef>
          <a:spcPts val="0"/>
        </a:spcBef>
        <a:spcAft>
          <a:spcPts val="0"/>
        </a:spcAft>
        <a:buClr>
          <a:srgbClr val="000000"/>
        </a:buClr>
        <a:buFont typeface="Arial"/>
        <a:defRPr sz="1850" b="0" i="0" u="none" strike="noStrike" cap="none">
          <a:solidFill>
            <a:srgbClr val="000000"/>
          </a:solidFill>
          <a:latin typeface="Arial"/>
          <a:ea typeface="Arial"/>
          <a:cs typeface="Arial"/>
        </a:defRPr>
      </a:lvl5pPr>
      <a:lvl6pPr marR="0" lvl="5" algn="l" eaLnBrk="1" hangingPunct="1">
        <a:lnSpc>
          <a:spcPct val="100000"/>
        </a:lnSpc>
        <a:spcBef>
          <a:spcPts val="0"/>
        </a:spcBef>
        <a:spcAft>
          <a:spcPts val="0"/>
        </a:spcAft>
        <a:buClr>
          <a:srgbClr val="000000"/>
        </a:buClr>
        <a:buFont typeface="Arial"/>
        <a:defRPr sz="1850" b="0" i="0" u="none" strike="noStrike" cap="none">
          <a:solidFill>
            <a:srgbClr val="000000"/>
          </a:solidFill>
          <a:latin typeface="Arial"/>
          <a:ea typeface="Arial"/>
          <a:cs typeface="Arial"/>
        </a:defRPr>
      </a:lvl6pPr>
      <a:lvl7pPr marR="0" lvl="6" algn="l" eaLnBrk="1" hangingPunct="1">
        <a:lnSpc>
          <a:spcPct val="100000"/>
        </a:lnSpc>
        <a:spcBef>
          <a:spcPts val="0"/>
        </a:spcBef>
        <a:spcAft>
          <a:spcPts val="0"/>
        </a:spcAft>
        <a:buClr>
          <a:srgbClr val="000000"/>
        </a:buClr>
        <a:buFont typeface="Arial"/>
        <a:defRPr sz="1850" b="0" i="0" u="none" strike="noStrike" cap="none">
          <a:solidFill>
            <a:srgbClr val="000000"/>
          </a:solidFill>
          <a:latin typeface="Arial"/>
          <a:ea typeface="Arial"/>
          <a:cs typeface="Arial"/>
        </a:defRPr>
      </a:lvl7pPr>
      <a:lvl8pPr marR="0" lvl="7" algn="l" eaLnBrk="1" hangingPunct="1">
        <a:lnSpc>
          <a:spcPct val="100000"/>
        </a:lnSpc>
        <a:spcBef>
          <a:spcPts val="0"/>
        </a:spcBef>
        <a:spcAft>
          <a:spcPts val="0"/>
        </a:spcAft>
        <a:buClr>
          <a:srgbClr val="000000"/>
        </a:buClr>
        <a:buFont typeface="Arial"/>
        <a:defRPr sz="1850" b="0" i="0" u="none" strike="noStrike" cap="none">
          <a:solidFill>
            <a:srgbClr val="000000"/>
          </a:solidFill>
          <a:latin typeface="Arial"/>
          <a:ea typeface="Arial"/>
          <a:cs typeface="Arial"/>
        </a:defRPr>
      </a:lvl8pPr>
      <a:lvl9pPr marR="0" lvl="8" algn="l" eaLnBrk="1" hangingPunct="1">
        <a:lnSpc>
          <a:spcPct val="100000"/>
        </a:lnSpc>
        <a:spcBef>
          <a:spcPts val="0"/>
        </a:spcBef>
        <a:spcAft>
          <a:spcPts val="0"/>
        </a:spcAft>
        <a:buClr>
          <a:srgbClr val="000000"/>
        </a:buClr>
        <a:buFont typeface="Arial"/>
        <a:defRPr sz="185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eaLnBrk="1" hangingPunct="1">
        <a:lnSpc>
          <a:spcPct val="100000"/>
        </a:lnSpc>
        <a:spcBef>
          <a:spcPts val="0"/>
        </a:spcBef>
        <a:spcAft>
          <a:spcPts val="0"/>
        </a:spcAft>
        <a:buClr>
          <a:srgbClr val="000000"/>
        </a:buClr>
        <a:buFont typeface="Arial"/>
        <a:defRPr sz="1850" b="0" i="0" u="none" strike="noStrike" cap="none">
          <a:solidFill>
            <a:srgbClr val="000000"/>
          </a:solidFill>
          <a:latin typeface="Calibri"/>
          <a:ea typeface="Calibri"/>
          <a:cs typeface="Calibri"/>
        </a:defRPr>
      </a:lvl1pPr>
      <a:lvl2pPr marR="0" lvl="1" algn="l" eaLnBrk="1" hangingPunct="1">
        <a:lnSpc>
          <a:spcPct val="100000"/>
        </a:lnSpc>
        <a:spcBef>
          <a:spcPts val="0"/>
        </a:spcBef>
        <a:spcAft>
          <a:spcPts val="0"/>
        </a:spcAft>
        <a:buClr>
          <a:srgbClr val="000000"/>
        </a:buClr>
        <a:buFont typeface="Arial"/>
        <a:defRPr sz="1850" b="0" i="0" u="none" strike="noStrike" cap="none">
          <a:solidFill>
            <a:srgbClr val="000000"/>
          </a:solidFill>
          <a:latin typeface="Arial"/>
          <a:ea typeface="Arial"/>
          <a:cs typeface="Arial"/>
        </a:defRPr>
      </a:lvl2pPr>
      <a:lvl3pPr marR="0" lvl="2" algn="l" eaLnBrk="1" hangingPunct="1">
        <a:lnSpc>
          <a:spcPct val="100000"/>
        </a:lnSpc>
        <a:spcBef>
          <a:spcPts val="0"/>
        </a:spcBef>
        <a:spcAft>
          <a:spcPts val="0"/>
        </a:spcAft>
        <a:buClr>
          <a:srgbClr val="000000"/>
        </a:buClr>
        <a:buFont typeface="Arial"/>
        <a:defRPr sz="1850" b="0" i="0" u="none" strike="noStrike" cap="none">
          <a:solidFill>
            <a:srgbClr val="000000"/>
          </a:solidFill>
          <a:latin typeface="Arial"/>
          <a:ea typeface="Arial"/>
          <a:cs typeface="Arial"/>
        </a:defRPr>
      </a:lvl3pPr>
      <a:lvl4pPr marR="0" lvl="3" algn="l" eaLnBrk="1" hangingPunct="1">
        <a:lnSpc>
          <a:spcPct val="100000"/>
        </a:lnSpc>
        <a:spcBef>
          <a:spcPts val="0"/>
        </a:spcBef>
        <a:spcAft>
          <a:spcPts val="0"/>
        </a:spcAft>
        <a:buClr>
          <a:srgbClr val="000000"/>
        </a:buClr>
        <a:buFont typeface="Arial"/>
        <a:defRPr sz="1850" b="0" i="0" u="none" strike="noStrike" cap="none">
          <a:solidFill>
            <a:srgbClr val="000000"/>
          </a:solidFill>
          <a:latin typeface="Arial"/>
          <a:ea typeface="Arial"/>
          <a:cs typeface="Arial"/>
        </a:defRPr>
      </a:lvl4pPr>
      <a:lvl5pPr marR="0" lvl="4" algn="l" eaLnBrk="1" hangingPunct="1">
        <a:lnSpc>
          <a:spcPct val="100000"/>
        </a:lnSpc>
        <a:spcBef>
          <a:spcPts val="0"/>
        </a:spcBef>
        <a:spcAft>
          <a:spcPts val="0"/>
        </a:spcAft>
        <a:buClr>
          <a:srgbClr val="000000"/>
        </a:buClr>
        <a:buFont typeface="Arial"/>
        <a:defRPr sz="1850" b="0" i="0" u="none" strike="noStrike" cap="none">
          <a:solidFill>
            <a:srgbClr val="000000"/>
          </a:solidFill>
          <a:latin typeface="Arial"/>
          <a:ea typeface="Arial"/>
          <a:cs typeface="Arial"/>
        </a:defRPr>
      </a:lvl5pPr>
      <a:lvl6pPr marR="0" lvl="5" algn="l" eaLnBrk="1" hangingPunct="1">
        <a:lnSpc>
          <a:spcPct val="100000"/>
        </a:lnSpc>
        <a:spcBef>
          <a:spcPts val="0"/>
        </a:spcBef>
        <a:spcAft>
          <a:spcPts val="0"/>
        </a:spcAft>
        <a:buClr>
          <a:srgbClr val="000000"/>
        </a:buClr>
        <a:buFont typeface="Arial"/>
        <a:defRPr sz="1850" b="0" i="0" u="none" strike="noStrike" cap="none">
          <a:solidFill>
            <a:srgbClr val="000000"/>
          </a:solidFill>
          <a:latin typeface="Arial"/>
          <a:ea typeface="Arial"/>
          <a:cs typeface="Arial"/>
        </a:defRPr>
      </a:lvl6pPr>
      <a:lvl7pPr marR="0" lvl="6" algn="l" eaLnBrk="1" hangingPunct="1">
        <a:lnSpc>
          <a:spcPct val="100000"/>
        </a:lnSpc>
        <a:spcBef>
          <a:spcPts val="0"/>
        </a:spcBef>
        <a:spcAft>
          <a:spcPts val="0"/>
        </a:spcAft>
        <a:buClr>
          <a:srgbClr val="000000"/>
        </a:buClr>
        <a:buFont typeface="Arial"/>
        <a:defRPr sz="1850" b="0" i="0" u="none" strike="noStrike" cap="none">
          <a:solidFill>
            <a:srgbClr val="000000"/>
          </a:solidFill>
          <a:latin typeface="Arial"/>
          <a:ea typeface="Arial"/>
          <a:cs typeface="Arial"/>
        </a:defRPr>
      </a:lvl7pPr>
      <a:lvl8pPr marR="0" lvl="7" algn="l" eaLnBrk="1" hangingPunct="1">
        <a:lnSpc>
          <a:spcPct val="100000"/>
        </a:lnSpc>
        <a:spcBef>
          <a:spcPts val="0"/>
        </a:spcBef>
        <a:spcAft>
          <a:spcPts val="0"/>
        </a:spcAft>
        <a:buClr>
          <a:srgbClr val="000000"/>
        </a:buClr>
        <a:buFont typeface="Arial"/>
        <a:defRPr sz="1850" b="0" i="0" u="none" strike="noStrike" cap="none">
          <a:solidFill>
            <a:srgbClr val="000000"/>
          </a:solidFill>
          <a:latin typeface="Arial"/>
          <a:ea typeface="Arial"/>
          <a:cs typeface="Arial"/>
        </a:defRPr>
      </a:lvl8pPr>
      <a:lvl9pPr marR="0" lvl="8" algn="l" eaLnBrk="1" hangingPunct="1">
        <a:lnSpc>
          <a:spcPct val="100000"/>
        </a:lnSpc>
        <a:spcBef>
          <a:spcPts val="0"/>
        </a:spcBef>
        <a:spcAft>
          <a:spcPts val="0"/>
        </a:spcAft>
        <a:buClr>
          <a:srgbClr val="000000"/>
        </a:buClr>
        <a:buFont typeface="Arial"/>
        <a:defRPr sz="185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eaLnBrk="1" hangingPunct="1">
        <a:lnSpc>
          <a:spcPct val="100000"/>
        </a:lnSpc>
        <a:spcBef>
          <a:spcPts val="0"/>
        </a:spcBef>
        <a:spcAft>
          <a:spcPts val="0"/>
        </a:spcAft>
        <a:buClr>
          <a:srgbClr val="000000"/>
        </a:buClr>
        <a:buFont typeface="Arial"/>
        <a:defRPr sz="1850" b="0" i="0" u="none" strike="noStrike" cap="none">
          <a:solidFill>
            <a:srgbClr val="000000"/>
          </a:solidFill>
          <a:latin typeface="Arial"/>
          <a:ea typeface="Arial"/>
          <a:cs typeface="Arial"/>
        </a:defRPr>
      </a:lvl1pPr>
      <a:lvl2pPr marR="0" lvl="1" algn="l" eaLnBrk="1" hangingPunct="1">
        <a:lnSpc>
          <a:spcPct val="100000"/>
        </a:lnSpc>
        <a:spcBef>
          <a:spcPts val="0"/>
        </a:spcBef>
        <a:spcAft>
          <a:spcPts val="0"/>
        </a:spcAft>
        <a:buClr>
          <a:srgbClr val="000000"/>
        </a:buClr>
        <a:buFont typeface="Arial"/>
        <a:defRPr sz="1850" b="0" i="0" u="none" strike="noStrike" cap="none">
          <a:solidFill>
            <a:srgbClr val="000000"/>
          </a:solidFill>
          <a:latin typeface="Arial"/>
          <a:ea typeface="Arial"/>
          <a:cs typeface="Arial"/>
        </a:defRPr>
      </a:lvl2pPr>
      <a:lvl3pPr marR="0" lvl="2" algn="l" eaLnBrk="1" hangingPunct="1">
        <a:lnSpc>
          <a:spcPct val="100000"/>
        </a:lnSpc>
        <a:spcBef>
          <a:spcPts val="0"/>
        </a:spcBef>
        <a:spcAft>
          <a:spcPts val="0"/>
        </a:spcAft>
        <a:buClr>
          <a:srgbClr val="000000"/>
        </a:buClr>
        <a:buFont typeface="Arial"/>
        <a:defRPr sz="1850" b="0" i="0" u="none" strike="noStrike" cap="none">
          <a:solidFill>
            <a:srgbClr val="000000"/>
          </a:solidFill>
          <a:latin typeface="Arial"/>
          <a:ea typeface="Arial"/>
          <a:cs typeface="Arial"/>
        </a:defRPr>
      </a:lvl3pPr>
      <a:lvl4pPr marR="0" lvl="3" algn="l" eaLnBrk="1" hangingPunct="1">
        <a:lnSpc>
          <a:spcPct val="100000"/>
        </a:lnSpc>
        <a:spcBef>
          <a:spcPts val="0"/>
        </a:spcBef>
        <a:spcAft>
          <a:spcPts val="0"/>
        </a:spcAft>
        <a:buClr>
          <a:srgbClr val="000000"/>
        </a:buClr>
        <a:buFont typeface="Arial"/>
        <a:defRPr sz="1850" b="0" i="0" u="none" strike="noStrike" cap="none">
          <a:solidFill>
            <a:srgbClr val="000000"/>
          </a:solidFill>
          <a:latin typeface="Arial"/>
          <a:ea typeface="Arial"/>
          <a:cs typeface="Arial"/>
        </a:defRPr>
      </a:lvl4pPr>
      <a:lvl5pPr marR="0" lvl="4" algn="l" eaLnBrk="1" hangingPunct="1">
        <a:lnSpc>
          <a:spcPct val="100000"/>
        </a:lnSpc>
        <a:spcBef>
          <a:spcPts val="0"/>
        </a:spcBef>
        <a:spcAft>
          <a:spcPts val="0"/>
        </a:spcAft>
        <a:buClr>
          <a:srgbClr val="000000"/>
        </a:buClr>
        <a:buFont typeface="Arial"/>
        <a:defRPr sz="1850" b="0" i="0" u="none" strike="noStrike" cap="none">
          <a:solidFill>
            <a:srgbClr val="000000"/>
          </a:solidFill>
          <a:latin typeface="Arial"/>
          <a:ea typeface="Arial"/>
          <a:cs typeface="Arial"/>
        </a:defRPr>
      </a:lvl5pPr>
      <a:lvl6pPr marR="0" lvl="5" algn="l" eaLnBrk="1" hangingPunct="1">
        <a:lnSpc>
          <a:spcPct val="100000"/>
        </a:lnSpc>
        <a:spcBef>
          <a:spcPts val="0"/>
        </a:spcBef>
        <a:spcAft>
          <a:spcPts val="0"/>
        </a:spcAft>
        <a:buClr>
          <a:srgbClr val="000000"/>
        </a:buClr>
        <a:buFont typeface="Arial"/>
        <a:defRPr sz="1850" b="0" i="0" u="none" strike="noStrike" cap="none">
          <a:solidFill>
            <a:srgbClr val="000000"/>
          </a:solidFill>
          <a:latin typeface="Arial"/>
          <a:ea typeface="Arial"/>
          <a:cs typeface="Arial"/>
        </a:defRPr>
      </a:lvl6pPr>
      <a:lvl7pPr marR="0" lvl="6" algn="l" eaLnBrk="1" hangingPunct="1">
        <a:lnSpc>
          <a:spcPct val="100000"/>
        </a:lnSpc>
        <a:spcBef>
          <a:spcPts val="0"/>
        </a:spcBef>
        <a:spcAft>
          <a:spcPts val="0"/>
        </a:spcAft>
        <a:buClr>
          <a:srgbClr val="000000"/>
        </a:buClr>
        <a:buFont typeface="Arial"/>
        <a:defRPr sz="1850" b="0" i="0" u="none" strike="noStrike" cap="none">
          <a:solidFill>
            <a:srgbClr val="000000"/>
          </a:solidFill>
          <a:latin typeface="Arial"/>
          <a:ea typeface="Arial"/>
          <a:cs typeface="Arial"/>
        </a:defRPr>
      </a:lvl7pPr>
      <a:lvl8pPr marR="0" lvl="7" algn="l" eaLnBrk="1" hangingPunct="1">
        <a:lnSpc>
          <a:spcPct val="100000"/>
        </a:lnSpc>
        <a:spcBef>
          <a:spcPts val="0"/>
        </a:spcBef>
        <a:spcAft>
          <a:spcPts val="0"/>
        </a:spcAft>
        <a:buClr>
          <a:srgbClr val="000000"/>
        </a:buClr>
        <a:buFont typeface="Arial"/>
        <a:defRPr sz="1850" b="0" i="0" u="none" strike="noStrike" cap="none">
          <a:solidFill>
            <a:srgbClr val="000000"/>
          </a:solidFill>
          <a:latin typeface="Arial"/>
          <a:ea typeface="Arial"/>
          <a:cs typeface="Arial"/>
        </a:defRPr>
      </a:lvl8pPr>
      <a:lvl9pPr marR="0" lvl="8" algn="l" eaLnBrk="1" hangingPunct="1">
        <a:lnSpc>
          <a:spcPct val="100000"/>
        </a:lnSpc>
        <a:spcBef>
          <a:spcPts val="0"/>
        </a:spcBef>
        <a:spcAft>
          <a:spcPts val="0"/>
        </a:spcAft>
        <a:buClr>
          <a:srgbClr val="000000"/>
        </a:buClr>
        <a:buFont typeface="Arial"/>
        <a:defRPr sz="1850" b="0" i="0" u="none" strike="noStrike" cap="none">
          <a:solidFill>
            <a:srgbClr val="000000"/>
          </a:solidFill>
          <a:latin typeface="Arial"/>
          <a:ea typeface="Arial"/>
          <a:cs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learn.microsoft.com/en-us/dotnet/api/microsoft.aspnetcore.mvc.controllerbase"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learn.microsoft.com/en-us/aspnet/core/web-api/"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learn.microsoft.com/en-us/ef/core/querying/related-data/"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learn.microsoft.com/en-us/ef/core/querying/related-data/lazy"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learn.microsoft.com/en-us/ef/core/querying/related-data/explicit"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s://localhost:5001/GetWeatherForecast?city=Nis"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s://localhost:5001/GetWeatherForecast/Nis/C"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s://developer.mozilla.org/en-US/docs/Glossary/Request_header"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hyperlink" Target="https://learn.microsoft.com/en-us/aspnet/core/mvc/models/model-binding"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3"/>
          <p:cNvSpPr>
            <a:spLocks noGrp="1"/>
          </p:cNvSpPr>
          <p:nvPr>
            <p:ph type="ctrTitle"/>
          </p:nvPr>
        </p:nvSpPr>
        <p:spPr bwMode="auto"/>
        <p:txBody>
          <a:bodyPr/>
          <a:lstStyle/>
          <a:p>
            <a:pPr>
              <a:defRPr/>
            </a:pPr>
            <a:r>
              <a:rPr lang="sr-Latn-RS" sz="4800"/>
              <a:t>WebAPI</a:t>
            </a:r>
            <a:endParaRPr 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Asinhrone metode</a:t>
            </a:r>
            <a:endParaRPr lang="en-US"/>
          </a:p>
        </p:txBody>
      </p:sp>
      <p:sp>
        <p:nvSpPr>
          <p:cNvPr id="3" name="Text Placeholder 2"/>
          <p:cNvSpPr>
            <a:spLocks noGrp="1"/>
          </p:cNvSpPr>
          <p:nvPr>
            <p:ph type="body" idx="1"/>
          </p:nvPr>
        </p:nvSpPr>
        <p:spPr bwMode="auto">
          <a:xfrm>
            <a:off x="609600" y="1656079"/>
            <a:ext cx="10524067" cy="4868545"/>
          </a:xfrm>
        </p:spPr>
        <p:txBody>
          <a:bodyPr/>
          <a:lstStyle/>
          <a:p>
            <a:pPr>
              <a:defRPr/>
            </a:pPr>
            <a:r>
              <a:rPr lang="sr-Latn-RS" sz="2000" dirty="0"/>
              <a:t>Asinhrono izvršavanje koda unutar metode znači izvršavanje unutar niti koje ne blokira izvršenje ostalog koda na “main” niti, bez potrebe da se svaka nit kreira od strane programera.</a:t>
            </a:r>
            <a:endParaRPr sz="2400" dirty="0"/>
          </a:p>
          <a:p>
            <a:pPr>
              <a:defRPr/>
            </a:pPr>
            <a:r>
              <a:rPr lang="sr-Latn-RS" sz="2000" dirty="0"/>
              <a:t>Ovo je moguće korišćenjem ključnih reči </a:t>
            </a:r>
            <a:r>
              <a:rPr lang="sr-Latn-RS" sz="2000" b="1" dirty="0"/>
              <a:t>async</a:t>
            </a:r>
            <a:r>
              <a:rPr lang="sr-Latn-RS" sz="2000" b="0" dirty="0"/>
              <a:t> i </a:t>
            </a:r>
            <a:r>
              <a:rPr lang="sr-Latn-RS" sz="2000" b="1" dirty="0"/>
              <a:t>await.</a:t>
            </a:r>
            <a:r>
              <a:rPr lang="sr-Latn-RS" sz="2000" b="0" dirty="0"/>
              <a:t> Metoda koja može da se izvršava asinhrono treba da je označena ključnom rečju </a:t>
            </a:r>
            <a:r>
              <a:rPr lang="sr-Latn-RS" sz="2000" b="1" dirty="0"/>
              <a:t>async</a:t>
            </a:r>
            <a:r>
              <a:rPr lang="sr-Latn-RS" sz="2000" b="0" dirty="0"/>
              <a:t>. Deo koda koji poziva drugu asinhronu metodu ili izvršava asinhroni blok koda se označava </a:t>
            </a:r>
            <a:r>
              <a:rPr lang="sr-Latn-RS" sz="2000" b="1" dirty="0"/>
              <a:t>await </a:t>
            </a:r>
            <a:r>
              <a:rPr lang="sr-Latn-RS" sz="2000" b="0" dirty="0"/>
              <a:t>ključnom rečju.</a:t>
            </a:r>
            <a:endParaRPr sz="2400" dirty="0"/>
          </a:p>
          <a:p>
            <a:pPr>
              <a:defRPr/>
            </a:pPr>
            <a:r>
              <a:rPr lang="sr-Latn-RS" sz="2000" b="0" dirty="0"/>
              <a:t>Primer:	</a:t>
            </a:r>
            <a:r>
              <a:rPr lang="sr-Latn-RS" sz="2400" b="0" dirty="0"/>
              <a:t>		</a:t>
            </a:r>
            <a:endParaRPr sz="2400" dirty="0"/>
          </a:p>
          <a:p>
            <a:pPr marL="0" indent="0">
              <a:buClr>
                <a:schemeClr val="accent1">
                  <a:lumMod val="75000"/>
                </a:schemeClr>
              </a:buClr>
              <a:buSzPct val="145000"/>
              <a:buFont typeface="Arial"/>
              <a:buNone/>
              <a:defRPr/>
            </a:pPr>
            <a:r>
              <a:rPr lang="sr-Latn-RS" sz="2000" b="0" i="0" u="none" dirty="0">
                <a:solidFill>
                  <a:srgbClr val="DA5221"/>
                </a:solidFill>
                <a:latin typeface="Cascadia Code"/>
                <a:ea typeface="Cascadia Code"/>
                <a:cs typeface="Cascadia Code"/>
              </a:rPr>
              <a:t>	</a:t>
            </a:r>
            <a:r>
              <a:rPr lang="sr-Latn-RS" sz="1800" b="0" i="0" u="none" dirty="0">
                <a:solidFill>
                  <a:srgbClr val="DA5221"/>
                </a:solidFill>
                <a:latin typeface="Cascadia Code"/>
                <a:ea typeface="Cascadia Code"/>
                <a:cs typeface="Cascadia Code"/>
              </a:rPr>
              <a:t>public</a:t>
            </a:r>
            <a:r>
              <a:rPr lang="sr-Latn-RS" sz="1800" b="0" i="0" u="none" dirty="0">
                <a:solidFill>
                  <a:srgbClr val="000000"/>
                </a:solidFill>
                <a:latin typeface="Cascadia Code"/>
                <a:ea typeface="Cascadia Code"/>
                <a:cs typeface="Cascadia Code"/>
              </a:rPr>
              <a:t> </a:t>
            </a:r>
            <a:r>
              <a:rPr lang="sr-Latn-RS" sz="1800" b="0" i="0" u="none" dirty="0">
                <a:solidFill>
                  <a:srgbClr val="DA5221"/>
                </a:solidFill>
                <a:latin typeface="Cascadia Code"/>
                <a:ea typeface="Cascadia Code"/>
                <a:cs typeface="Cascadia Code"/>
              </a:rPr>
              <a:t>async</a:t>
            </a:r>
            <a:r>
              <a:rPr lang="sr-Latn-RS" sz="1800" b="0" i="0" u="none" dirty="0">
                <a:solidFill>
                  <a:srgbClr val="000000"/>
                </a:solidFill>
                <a:latin typeface="Cascadia Code"/>
                <a:ea typeface="Cascadia Code"/>
                <a:cs typeface="Cascadia Code"/>
              </a:rPr>
              <a:t> </a:t>
            </a:r>
            <a:r>
              <a:rPr lang="sr-Latn-RS" sz="1800" b="0" i="0" u="none" dirty="0">
                <a:solidFill>
                  <a:srgbClr val="0444AC"/>
                </a:solidFill>
                <a:latin typeface="Cascadia Code"/>
                <a:ea typeface="Cascadia Code"/>
                <a:cs typeface="Cascadia Code"/>
              </a:rPr>
              <a:t>Task</a:t>
            </a:r>
            <a:r>
              <a:rPr lang="sr-Latn-RS" sz="1800" b="0" i="0" u="none" dirty="0">
                <a:solidFill>
                  <a:srgbClr val="000000"/>
                </a:solidFill>
                <a:latin typeface="Cascadia Code"/>
                <a:ea typeface="Cascadia Code"/>
                <a:cs typeface="Cascadia Code"/>
              </a:rPr>
              <a:t>&lt;</a:t>
            </a:r>
            <a:r>
              <a:rPr lang="sr-Latn-RS" sz="1800" b="0" i="0" u="none" dirty="0">
                <a:solidFill>
                  <a:srgbClr val="7B30D0"/>
                </a:solidFill>
                <a:latin typeface="Cascadia Code"/>
                <a:ea typeface="Cascadia Code"/>
                <a:cs typeface="Cascadia Code"/>
              </a:rPr>
              <a:t>string</a:t>
            </a:r>
            <a:r>
              <a:rPr lang="sr-Latn-RS" sz="1800" b="0" i="0" u="none" dirty="0">
                <a:solidFill>
                  <a:srgbClr val="000000"/>
                </a:solidFill>
                <a:latin typeface="Cascadia Code"/>
                <a:ea typeface="Cascadia Code"/>
                <a:cs typeface="Cascadia Code"/>
              </a:rPr>
              <a:t>&gt; </a:t>
            </a:r>
            <a:r>
              <a:rPr lang="sr-Latn-RS" sz="1800" b="0" i="0" u="none" dirty="0">
                <a:solidFill>
                  <a:srgbClr val="7EB233"/>
                </a:solidFill>
                <a:latin typeface="Cascadia Code"/>
                <a:ea typeface="Cascadia Code"/>
                <a:cs typeface="Cascadia Code"/>
              </a:rPr>
              <a:t>MetodaAsync</a:t>
            </a:r>
            <a:r>
              <a:rPr lang="sr-Latn-RS" sz="1800" b="0" i="0" u="none" dirty="0">
                <a:solidFill>
                  <a:srgbClr val="000000"/>
                </a:solidFill>
                <a:latin typeface="Cascadia Code"/>
                <a:ea typeface="Cascadia Code"/>
                <a:cs typeface="Cascadia Code"/>
              </a:rPr>
              <a:t>()</a:t>
            </a:r>
            <a:endParaRPr lang="sr-Latn-RS" sz="1800" dirty="0">
              <a:latin typeface="Cascadia Code"/>
              <a:cs typeface="Cascadia Code"/>
            </a:endParaRPr>
          </a:p>
          <a:p>
            <a:pPr marL="0" indent="0">
              <a:buClr>
                <a:schemeClr val="accent1">
                  <a:lumMod val="75000"/>
                </a:schemeClr>
              </a:buClr>
              <a:buSzPct val="145000"/>
              <a:buFont typeface="Arial"/>
              <a:buNone/>
              <a:defRPr/>
            </a:pPr>
            <a:r>
              <a:rPr lang="sr-Latn-RS" sz="1800" dirty="0">
                <a:latin typeface="Cascadia Code"/>
                <a:cs typeface="Cascadia Code"/>
              </a:rPr>
              <a:t>	</a:t>
            </a:r>
            <a:r>
              <a:rPr lang="sr-Latn-RS" sz="1800" b="0" i="0" u="none" dirty="0">
                <a:solidFill>
                  <a:srgbClr val="000000"/>
                </a:solidFill>
                <a:latin typeface="Cascadia Code"/>
                <a:ea typeface="Cascadia Code"/>
                <a:cs typeface="Cascadia Code"/>
              </a:rPr>
              <a:t>{</a:t>
            </a:r>
            <a:endParaRPr lang="sr-Latn-RS" sz="1800" dirty="0">
              <a:latin typeface="Cascadia Code"/>
              <a:cs typeface="Cascadia Code"/>
            </a:endParaRPr>
          </a:p>
          <a:p>
            <a:pPr marL="0" indent="0">
              <a:buNone/>
              <a:defRPr/>
            </a:pPr>
            <a:r>
              <a:rPr lang="sr-Latn-RS" sz="1800" dirty="0">
                <a:latin typeface="Cascadia Code"/>
                <a:cs typeface="Cascadia Code"/>
              </a:rPr>
              <a:t>	</a:t>
            </a:r>
            <a:r>
              <a:rPr lang="sr-Latn-RS" sz="1800" dirty="0">
                <a:solidFill>
                  <a:srgbClr val="000000"/>
                </a:solidFill>
                <a:latin typeface="Cascadia Code"/>
                <a:cs typeface="Cascadia Code"/>
              </a:rPr>
              <a:t>        </a:t>
            </a:r>
            <a:r>
              <a:rPr lang="sr-Latn-RS" sz="1800" b="0" i="0" u="none" dirty="0">
                <a:solidFill>
                  <a:srgbClr val="7B30D0"/>
                </a:solidFill>
                <a:latin typeface="Cascadia Code"/>
                <a:ea typeface="Cascadia Code"/>
                <a:cs typeface="Cascadia Code"/>
              </a:rPr>
              <a:t>await</a:t>
            </a:r>
            <a:r>
              <a:rPr lang="sr-Latn-RS" sz="1800" b="0" i="0" u="none" dirty="0">
                <a:solidFill>
                  <a:srgbClr val="000000"/>
                </a:solidFill>
                <a:latin typeface="Cascadia Code"/>
                <a:ea typeface="Cascadia Code"/>
                <a:cs typeface="Cascadia Code"/>
              </a:rPr>
              <a:t> [</a:t>
            </a:r>
            <a:r>
              <a:rPr lang="sr-Latn-RS" sz="1800" b="0" i="0" u="none" dirty="0">
                <a:solidFill>
                  <a:srgbClr val="2F86D2"/>
                </a:solidFill>
                <a:latin typeface="Cascadia Code"/>
                <a:ea typeface="Cascadia Code"/>
                <a:cs typeface="Cascadia Code"/>
              </a:rPr>
              <a:t>Kod</a:t>
            </a:r>
            <a:r>
              <a:rPr lang="sr-Latn-RS" sz="1800" b="0" i="0" u="none" dirty="0">
                <a:solidFill>
                  <a:srgbClr val="000000"/>
                </a:solidFill>
                <a:latin typeface="Cascadia Code"/>
                <a:ea typeface="Cascadia Code"/>
                <a:cs typeface="Cascadia Code"/>
              </a:rPr>
              <a:t> </a:t>
            </a:r>
            <a:r>
              <a:rPr lang="sr-Latn-RS" sz="1800" b="0" i="0" u="none" dirty="0">
                <a:solidFill>
                  <a:srgbClr val="2F86D2"/>
                </a:solidFill>
                <a:latin typeface="Cascadia Code"/>
                <a:ea typeface="Cascadia Code"/>
                <a:cs typeface="Cascadia Code"/>
              </a:rPr>
              <a:t>koji</a:t>
            </a:r>
            <a:r>
              <a:rPr lang="sr-Latn-RS" sz="1800" b="0" i="0" u="none" dirty="0">
                <a:solidFill>
                  <a:srgbClr val="000000"/>
                </a:solidFill>
                <a:latin typeface="Cascadia Code"/>
                <a:ea typeface="Cascadia Code"/>
                <a:cs typeface="Cascadia Code"/>
              </a:rPr>
              <a:t> </a:t>
            </a:r>
            <a:r>
              <a:rPr lang="sr-Latn-RS" sz="1800" b="0" i="0" u="none" dirty="0">
                <a:solidFill>
                  <a:srgbClr val="2F86D2"/>
                </a:solidFill>
                <a:latin typeface="Cascadia Code"/>
                <a:ea typeface="Cascadia Code"/>
                <a:cs typeface="Cascadia Code"/>
              </a:rPr>
              <a:t>se</a:t>
            </a:r>
            <a:r>
              <a:rPr lang="sr-Latn-RS" sz="1800" b="0" i="0" u="none" dirty="0">
                <a:solidFill>
                  <a:srgbClr val="000000"/>
                </a:solidFill>
                <a:latin typeface="Cascadia Code"/>
                <a:ea typeface="Cascadia Code"/>
                <a:cs typeface="Cascadia Code"/>
              </a:rPr>
              <a:t> </a:t>
            </a:r>
            <a:r>
              <a:rPr lang="sr-Latn-RS" sz="1800" b="0" i="0" u="none" dirty="0">
                <a:solidFill>
                  <a:srgbClr val="2F86D2"/>
                </a:solidFill>
                <a:latin typeface="Cascadia Code"/>
                <a:ea typeface="Cascadia Code"/>
                <a:cs typeface="Cascadia Code"/>
              </a:rPr>
              <a:t>izvršava</a:t>
            </a:r>
            <a:r>
              <a:rPr lang="sr-Latn-RS" sz="1800" b="0" i="0" u="none" dirty="0">
                <a:solidFill>
                  <a:srgbClr val="000000"/>
                </a:solidFill>
                <a:latin typeface="Cascadia Code"/>
                <a:ea typeface="Cascadia Code"/>
                <a:cs typeface="Cascadia Code"/>
              </a:rPr>
              <a:t> </a:t>
            </a:r>
            <a:r>
              <a:rPr lang="sr-Latn-RS" sz="1800" b="0" i="0" u="none" dirty="0">
                <a:solidFill>
                  <a:srgbClr val="2F86D2"/>
                </a:solidFill>
                <a:latin typeface="Cascadia Code"/>
                <a:ea typeface="Cascadia Code"/>
                <a:cs typeface="Cascadia Code"/>
              </a:rPr>
              <a:t>neko</a:t>
            </a:r>
            <a:r>
              <a:rPr lang="sr-Latn-RS" sz="1800" b="0" i="0" u="none" dirty="0">
                <a:solidFill>
                  <a:srgbClr val="000000"/>
                </a:solidFill>
                <a:latin typeface="Cascadia Code"/>
                <a:ea typeface="Cascadia Code"/>
                <a:cs typeface="Cascadia Code"/>
              </a:rPr>
              <a:t> </a:t>
            </a:r>
            <a:r>
              <a:rPr lang="sr-Latn-RS" sz="1800" b="0" i="0" u="none" dirty="0">
                <a:solidFill>
                  <a:srgbClr val="2F86D2"/>
                </a:solidFill>
                <a:latin typeface="Cascadia Code"/>
                <a:ea typeface="Cascadia Code"/>
                <a:cs typeface="Cascadia Code"/>
              </a:rPr>
              <a:t>vreme</a:t>
            </a:r>
            <a:r>
              <a:rPr lang="sr-Latn-RS" sz="1800" b="0" i="0" u="none" dirty="0">
                <a:solidFill>
                  <a:srgbClr val="000000"/>
                </a:solidFill>
                <a:latin typeface="Cascadia Code"/>
                <a:ea typeface="Cascadia Code"/>
                <a:cs typeface="Cascadia Code"/>
              </a:rPr>
              <a:t>...];</a:t>
            </a:r>
            <a:endParaRPr lang="sr-Latn-RS" sz="1800" dirty="0">
              <a:latin typeface="Cascadia Code"/>
              <a:cs typeface="Cascadia Code"/>
            </a:endParaRPr>
          </a:p>
          <a:p>
            <a:pPr marL="0" indent="0">
              <a:buNone/>
              <a:defRPr/>
            </a:pPr>
            <a:r>
              <a:rPr lang="sr-Latn-RS" sz="1800" dirty="0">
                <a:latin typeface="Cascadia Code"/>
                <a:cs typeface="Cascadia Code"/>
              </a:rPr>
              <a:t>	</a:t>
            </a:r>
            <a:r>
              <a:rPr lang="sr-Latn-RS" sz="1800" dirty="0">
                <a:solidFill>
                  <a:srgbClr val="000000"/>
                </a:solidFill>
                <a:latin typeface="Cascadia Code"/>
                <a:cs typeface="Cascadia Code"/>
              </a:rPr>
              <a:t>        </a:t>
            </a:r>
            <a:r>
              <a:rPr lang="sr-Latn-RS" sz="1800" b="0" i="0" u="none" dirty="0">
                <a:solidFill>
                  <a:srgbClr val="7B30D0"/>
                </a:solidFill>
                <a:latin typeface="Cascadia Code"/>
                <a:ea typeface="Cascadia Code"/>
                <a:cs typeface="Cascadia Code"/>
              </a:rPr>
              <a:t>return</a:t>
            </a:r>
            <a:r>
              <a:rPr lang="sr-Latn-RS" sz="1800" b="0" i="0" u="none" dirty="0">
                <a:solidFill>
                  <a:srgbClr val="000000"/>
                </a:solidFill>
                <a:latin typeface="Cascadia Code"/>
                <a:ea typeface="Cascadia Code"/>
                <a:cs typeface="Cascadia Code"/>
              </a:rPr>
              <a:t> </a:t>
            </a:r>
            <a:r>
              <a:rPr lang="sr-Latn-RS" sz="1800" b="0" i="0" u="none" dirty="0">
                <a:solidFill>
                  <a:srgbClr val="A44185"/>
                </a:solidFill>
                <a:latin typeface="Cascadia Code"/>
                <a:ea typeface="Cascadia Code"/>
                <a:cs typeface="Cascadia Code"/>
              </a:rPr>
              <a:t>"Rezultat"</a:t>
            </a:r>
            <a:r>
              <a:rPr lang="sr-Latn-RS" sz="1800" b="0" i="0" u="none" dirty="0">
                <a:solidFill>
                  <a:srgbClr val="000000"/>
                </a:solidFill>
                <a:latin typeface="Cascadia Code"/>
                <a:ea typeface="Cascadia Code"/>
                <a:cs typeface="Cascadia Code"/>
              </a:rPr>
              <a:t>;</a:t>
            </a:r>
            <a:endParaRPr lang="sr-Latn-RS" sz="1800" dirty="0">
              <a:latin typeface="Cascadia Code"/>
              <a:cs typeface="Cascadia Code"/>
            </a:endParaRPr>
          </a:p>
          <a:p>
            <a:pPr marL="0" indent="0">
              <a:buClr>
                <a:schemeClr val="accent1">
                  <a:lumMod val="75000"/>
                </a:schemeClr>
              </a:buClr>
              <a:buSzPct val="145000"/>
              <a:buFont typeface="Arial"/>
              <a:buNone/>
              <a:defRPr/>
            </a:pPr>
            <a:r>
              <a:rPr lang="sr-Latn-RS" sz="1800" dirty="0">
                <a:latin typeface="Cascadia Code"/>
                <a:cs typeface="Cascadia Code"/>
              </a:rPr>
              <a:t>	</a:t>
            </a:r>
            <a:r>
              <a:rPr lang="sr-Latn-RS" sz="1800" b="0" i="0" u="none" dirty="0">
                <a:solidFill>
                  <a:srgbClr val="000000"/>
                </a:solidFill>
                <a:latin typeface="Cascadia Code"/>
                <a:ea typeface="Cascadia Code"/>
                <a:cs typeface="Cascadia Code"/>
              </a:rPr>
              <a:t>}</a:t>
            </a:r>
            <a:endParaRPr lang="sr-Latn-RS" sz="2000" b="0" dirty="0">
              <a:latin typeface="Cascadia Code"/>
              <a:cs typeface="Cascadia Code"/>
            </a:endParaRPr>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Asinhrone metode</a:t>
            </a:r>
            <a:endParaRPr lang="en-US"/>
          </a:p>
        </p:txBody>
      </p:sp>
      <p:sp>
        <p:nvSpPr>
          <p:cNvPr id="3" name="Text Placeholder 2"/>
          <p:cNvSpPr>
            <a:spLocks noGrp="1"/>
          </p:cNvSpPr>
          <p:nvPr>
            <p:ph type="body" idx="1"/>
          </p:nvPr>
        </p:nvSpPr>
        <p:spPr bwMode="auto">
          <a:xfrm>
            <a:off x="609600" y="1584960"/>
            <a:ext cx="10524067" cy="4795519"/>
          </a:xfrm>
        </p:spPr>
        <p:txBody>
          <a:bodyPr/>
          <a:lstStyle/>
          <a:p>
            <a:pPr>
              <a:defRPr/>
            </a:pPr>
            <a:r>
              <a:rPr lang="sr-Latn-RS" sz="2400" dirty="0"/>
              <a:t>Povratna vrednost asinhrone metode može da bude </a:t>
            </a:r>
            <a:r>
              <a:rPr lang="sr-Latn-RS" sz="2400" b="1" dirty="0"/>
              <a:t>void</a:t>
            </a:r>
            <a:r>
              <a:rPr lang="sr-Latn-RS" sz="2400" dirty="0"/>
              <a:t>, </a:t>
            </a:r>
            <a:r>
              <a:rPr lang="sr-Latn-RS" sz="2400" b="1" dirty="0"/>
              <a:t>Task </a:t>
            </a:r>
            <a:r>
              <a:rPr lang="sr-Latn-RS" sz="2400" dirty="0"/>
              <a:t>ili </a:t>
            </a:r>
            <a:r>
              <a:rPr lang="sr-Latn-RS" sz="2400" b="1" dirty="0"/>
              <a:t>Task&lt;T&gt;</a:t>
            </a:r>
            <a:r>
              <a:rPr lang="sr-Latn-RS" sz="2400" dirty="0"/>
              <a:t> gde T predstavlja bilo koji tip podataka. Ukoliko je povratni tip </a:t>
            </a:r>
            <a:r>
              <a:rPr lang="sr-Latn-RS" sz="2400" b="1" dirty="0"/>
              <a:t>void </a:t>
            </a:r>
            <a:r>
              <a:rPr lang="sr-Latn-RS" sz="2400" dirty="0"/>
              <a:t>ili </a:t>
            </a:r>
            <a:r>
              <a:rPr lang="sr-Latn-RS" sz="2400" b="1" dirty="0"/>
              <a:t>Task</a:t>
            </a:r>
            <a:r>
              <a:rPr lang="sr-Latn-RS" sz="2400" dirty="0"/>
              <a:t>, ne očekuje se da metoda vraća rezultat. Ukoliko je povratni tip </a:t>
            </a:r>
            <a:r>
              <a:rPr lang="sr-Latn-RS" sz="2400" b="1" dirty="0"/>
              <a:t>Task&lt;T&gt;</a:t>
            </a:r>
            <a:r>
              <a:rPr lang="sr-Latn-RS" sz="2400" dirty="0"/>
              <a:t>, onda se očekuje da će se vratiti rezultat tipa </a:t>
            </a:r>
            <a:r>
              <a:rPr lang="sr-Latn-RS" sz="2400" b="1" dirty="0"/>
              <a:t>T.</a:t>
            </a:r>
            <a:endParaRPr lang="sr-Latn-RS" sz="2400" dirty="0"/>
          </a:p>
          <a:p>
            <a:pPr>
              <a:defRPr/>
            </a:pPr>
            <a:r>
              <a:rPr lang="sr-Latn-RS" sz="2400" dirty="0"/>
              <a:t>Metoda je neblokirajuća za ostatak koda u “main” niti, ali se izvršenje zaustavlja u trenutnoj metodi dok </a:t>
            </a:r>
            <a:r>
              <a:rPr lang="sr-Latn-RS" sz="2400" b="0" dirty="0"/>
              <a:t>deo koda označen sa </a:t>
            </a:r>
            <a:r>
              <a:rPr lang="sr-Latn-RS" sz="2400" b="1" dirty="0"/>
              <a:t>await</a:t>
            </a:r>
            <a:r>
              <a:rPr lang="sr-Latn-RS" sz="2400" b="0" dirty="0"/>
              <a:t> ne dobije rezultat.</a:t>
            </a:r>
            <a:endParaRPr dirty="0"/>
          </a:p>
          <a:p>
            <a:pPr>
              <a:defRPr/>
            </a:pPr>
            <a:r>
              <a:rPr lang="sr-Latn-RS" sz="2400" b="0" dirty="0"/>
              <a:t>Veliki broj funkcija u .NET-u ima varijantu koja je asinhrona i svakim danom ih je sve više. To su obično funkcije koje se završavaju sa </a:t>
            </a:r>
            <a:r>
              <a:rPr lang="sr-Latn-RS" sz="2400" b="1" i="1" dirty="0"/>
              <a:t>Async</a:t>
            </a:r>
            <a:r>
              <a:rPr lang="sr-Latn-RS" sz="2400" b="1" dirty="0"/>
              <a:t>.</a:t>
            </a:r>
            <a:endParaRPr dirty="0"/>
          </a:p>
          <a:p>
            <a:pPr>
              <a:defRPr/>
            </a:pPr>
            <a:r>
              <a:rPr lang="sr-Latn-RS" sz="2400" b="0" dirty="0"/>
              <a:t>Moguće je napisati i deo koda koji</a:t>
            </a:r>
            <a:r>
              <a:rPr lang="sr-Latn-RS" sz="2400" dirty="0"/>
              <a:t> se izvršava asinhrono</a:t>
            </a:r>
            <a:r>
              <a:rPr lang="sr-Latn-RS" sz="2400" b="0" dirty="0"/>
              <a:t>, korišćenjem klase Task i lambda izraza.</a:t>
            </a:r>
            <a:endParaRPr dirty="0"/>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Asinhrone metode</a:t>
            </a:r>
            <a:endParaRPr lang="en-US"/>
          </a:p>
        </p:txBody>
      </p:sp>
      <p:sp>
        <p:nvSpPr>
          <p:cNvPr id="3" name="Text Placeholder 2"/>
          <p:cNvSpPr>
            <a:spLocks noGrp="1"/>
          </p:cNvSpPr>
          <p:nvPr>
            <p:ph type="body" idx="1"/>
          </p:nvPr>
        </p:nvSpPr>
        <p:spPr bwMode="auto">
          <a:xfrm>
            <a:off x="609600" y="1605281"/>
            <a:ext cx="10524067" cy="4919344"/>
          </a:xfrm>
        </p:spPr>
        <p:txBody>
          <a:bodyPr/>
          <a:lstStyle/>
          <a:p>
            <a:pPr>
              <a:defRPr/>
            </a:pPr>
            <a:r>
              <a:rPr lang="sr-Latn-RS" sz="2400" dirty="0"/>
              <a:t>Jedan od načina je prikazan ispod, iako nije jedini.</a:t>
            </a:r>
            <a:endParaRPr lang="sr-Latn-RS" sz="8800" dirty="0"/>
          </a:p>
          <a:p>
            <a:pPr marL="0" indent="0">
              <a:lnSpc>
                <a:spcPct val="120000"/>
              </a:lnSpc>
              <a:buNone/>
              <a:defRPr/>
            </a:pPr>
            <a:r>
              <a:rPr lang="sr-Latn-RS" sz="2400" dirty="0"/>
              <a:t>	</a:t>
            </a:r>
            <a:r>
              <a:rPr lang="sr-Latn-RS" sz="2000" b="0" i="0" u="none" dirty="0">
                <a:solidFill>
                  <a:srgbClr val="DA5221"/>
                </a:solidFill>
                <a:latin typeface="Cascadia Code"/>
                <a:ea typeface="Cascadia Code"/>
                <a:cs typeface="Cascadia Code"/>
              </a:rPr>
              <a:t>public</a:t>
            </a:r>
            <a:r>
              <a:rPr lang="sr-Latn-RS" sz="2000" b="0" i="0" u="none" dirty="0">
                <a:solidFill>
                  <a:srgbClr val="000000"/>
                </a:solidFill>
                <a:latin typeface="Cascadia Code"/>
                <a:ea typeface="Cascadia Code"/>
                <a:cs typeface="Cascadia Code"/>
              </a:rPr>
              <a:t> </a:t>
            </a:r>
            <a:r>
              <a:rPr lang="sr-Latn-RS" sz="2000" b="0" i="0" u="none" dirty="0">
                <a:solidFill>
                  <a:srgbClr val="DA5221"/>
                </a:solidFill>
                <a:latin typeface="Cascadia Code"/>
                <a:ea typeface="Cascadia Code"/>
                <a:cs typeface="Cascadia Code"/>
              </a:rPr>
              <a:t>async</a:t>
            </a:r>
            <a:r>
              <a:rPr lang="sr-Latn-RS" sz="2000" b="0" i="0" u="none" dirty="0">
                <a:solidFill>
                  <a:srgbClr val="000000"/>
                </a:solidFill>
                <a:latin typeface="Cascadia Code"/>
                <a:ea typeface="Cascadia Code"/>
                <a:cs typeface="Cascadia Code"/>
              </a:rPr>
              <a:t> </a:t>
            </a:r>
            <a:r>
              <a:rPr lang="sr-Latn-RS" sz="2000" b="0" i="0" u="none" dirty="0">
                <a:solidFill>
                  <a:srgbClr val="0444AC"/>
                </a:solidFill>
                <a:latin typeface="Cascadia Code"/>
                <a:ea typeface="Cascadia Code"/>
                <a:cs typeface="Cascadia Code"/>
              </a:rPr>
              <a:t>Task</a:t>
            </a:r>
            <a:r>
              <a:rPr lang="sr-Latn-RS" sz="2000" b="0" i="0" u="none" dirty="0">
                <a:solidFill>
                  <a:srgbClr val="000000"/>
                </a:solidFill>
                <a:latin typeface="Cascadia Code"/>
                <a:ea typeface="Cascadia Code"/>
                <a:cs typeface="Cascadia Code"/>
              </a:rPr>
              <a:t>&lt;</a:t>
            </a:r>
            <a:r>
              <a:rPr lang="sr-Latn-RS" sz="2000" b="0" i="0" u="none" dirty="0">
                <a:solidFill>
                  <a:srgbClr val="7B30D0"/>
                </a:solidFill>
                <a:latin typeface="Cascadia Code"/>
                <a:ea typeface="Cascadia Code"/>
                <a:cs typeface="Cascadia Code"/>
              </a:rPr>
              <a:t>string</a:t>
            </a:r>
            <a:r>
              <a:rPr lang="sr-Latn-RS" sz="2000" b="0" i="0" u="none" dirty="0">
                <a:solidFill>
                  <a:srgbClr val="000000"/>
                </a:solidFill>
                <a:latin typeface="Cascadia Code"/>
                <a:ea typeface="Cascadia Code"/>
                <a:cs typeface="Cascadia Code"/>
              </a:rPr>
              <a:t>&gt; </a:t>
            </a:r>
            <a:r>
              <a:rPr lang="sr-Latn-RS" sz="2000" b="0" i="0" u="none" dirty="0">
                <a:solidFill>
                  <a:srgbClr val="7EB233"/>
                </a:solidFill>
                <a:latin typeface="Cascadia Code"/>
                <a:ea typeface="Cascadia Code"/>
                <a:cs typeface="Cascadia Code"/>
              </a:rPr>
              <a:t>MetodaAsync</a:t>
            </a:r>
            <a:r>
              <a:rPr lang="sr-Latn-RS" sz="2000" b="0" i="0" u="none" dirty="0">
                <a:solidFill>
                  <a:srgbClr val="000000"/>
                </a:solidFill>
                <a:latin typeface="Cascadia Code"/>
                <a:ea typeface="Cascadia Code"/>
                <a:cs typeface="Cascadia Code"/>
              </a:rPr>
              <a:t>()</a:t>
            </a:r>
            <a:endParaRPr lang="sr-Latn-RS" sz="2000" dirty="0">
              <a:latin typeface="Cascadia Code"/>
              <a:cs typeface="Cascadia Code"/>
            </a:endParaRPr>
          </a:p>
          <a:p>
            <a:pPr marL="0" indent="0">
              <a:lnSpc>
                <a:spcPct val="120000"/>
              </a:lnSpc>
              <a:buNone/>
              <a:defRPr/>
            </a:pPr>
            <a:r>
              <a:rPr lang="sr-Latn-RS" sz="2000" dirty="0">
                <a:solidFill>
                  <a:srgbClr val="000000"/>
                </a:solidFill>
                <a:latin typeface="Cascadia Code"/>
                <a:ea typeface="Cascadia Code"/>
                <a:cs typeface="Cascadia Code"/>
              </a:rPr>
              <a:t>     	</a:t>
            </a:r>
            <a:r>
              <a:rPr lang="sr-Latn-RS" sz="2000" b="0" i="0" u="none" dirty="0">
                <a:solidFill>
                  <a:srgbClr val="000000"/>
                </a:solidFill>
                <a:latin typeface="Cascadia Code"/>
                <a:ea typeface="Cascadia Code"/>
                <a:cs typeface="Cascadia Code"/>
              </a:rPr>
              <a:t>{</a:t>
            </a:r>
            <a:endParaRPr lang="sr-Latn-RS" sz="2000" dirty="0">
              <a:latin typeface="Cascadia Code"/>
              <a:cs typeface="Cascadia Code"/>
            </a:endParaRPr>
          </a:p>
          <a:p>
            <a:pPr marL="0" indent="0">
              <a:lnSpc>
                <a:spcPct val="120000"/>
              </a:lnSpc>
              <a:buNone/>
              <a:defRPr/>
            </a:pPr>
            <a:r>
              <a:rPr lang="sr-Latn-RS" sz="2000" dirty="0">
                <a:latin typeface="Cascadia Code"/>
                <a:cs typeface="Cascadia Code"/>
              </a:rPr>
              <a:t>	</a:t>
            </a:r>
            <a:r>
              <a:rPr lang="sr-Latn-RS" sz="2000" dirty="0">
                <a:solidFill>
                  <a:srgbClr val="000000"/>
                </a:solidFill>
                <a:latin typeface="Cascadia Code"/>
                <a:cs typeface="Cascadia Code"/>
              </a:rPr>
              <a:t>   </a:t>
            </a:r>
            <a:r>
              <a:rPr lang="sr-Latn-RS" sz="2000" b="0" i="0" u="none" dirty="0">
                <a:solidFill>
                  <a:srgbClr val="000000"/>
                </a:solidFill>
                <a:latin typeface="Cascadia Code"/>
                <a:ea typeface="Cascadia Code"/>
                <a:cs typeface="Cascadia Code"/>
              </a:rPr>
              <a:t> </a:t>
            </a:r>
            <a:r>
              <a:rPr lang="sr-Latn-RS" sz="2000" b="0" i="0" u="none" dirty="0">
                <a:solidFill>
                  <a:srgbClr val="7B30D0"/>
                </a:solidFill>
                <a:latin typeface="Cascadia Code"/>
                <a:ea typeface="Cascadia Code"/>
                <a:cs typeface="Cascadia Code"/>
              </a:rPr>
              <a:t>await</a:t>
            </a:r>
            <a:r>
              <a:rPr lang="sr-Latn-RS" sz="2000" b="0" i="0" u="none" dirty="0">
                <a:solidFill>
                  <a:srgbClr val="000000"/>
                </a:solidFill>
                <a:latin typeface="Cascadia Code"/>
                <a:ea typeface="Cascadia Code"/>
                <a:cs typeface="Cascadia Code"/>
              </a:rPr>
              <a:t> </a:t>
            </a:r>
            <a:r>
              <a:rPr lang="sr-Latn-RS" sz="2000" b="0" i="0" u="none" dirty="0">
                <a:solidFill>
                  <a:srgbClr val="2F86D2"/>
                </a:solidFill>
                <a:latin typeface="Cascadia Code"/>
                <a:ea typeface="Cascadia Code"/>
                <a:cs typeface="Cascadia Code"/>
              </a:rPr>
              <a:t>Task</a:t>
            </a:r>
            <a:r>
              <a:rPr lang="sr-Latn-RS" sz="2000" b="0" i="0" u="none" dirty="0">
                <a:solidFill>
                  <a:srgbClr val="000000"/>
                </a:solidFill>
                <a:latin typeface="Cascadia Code"/>
                <a:ea typeface="Cascadia Code"/>
                <a:cs typeface="Cascadia Code"/>
              </a:rPr>
              <a:t>.</a:t>
            </a:r>
            <a:r>
              <a:rPr lang="sr-Latn-RS" sz="2000" b="0" i="0" u="none" dirty="0">
                <a:solidFill>
                  <a:srgbClr val="7EB233"/>
                </a:solidFill>
                <a:latin typeface="Cascadia Code"/>
                <a:ea typeface="Cascadia Code"/>
                <a:cs typeface="Cascadia Code"/>
              </a:rPr>
              <a:t>Run</a:t>
            </a:r>
            <a:r>
              <a:rPr lang="sr-Latn-RS" sz="2000" b="0" i="0" u="none" dirty="0">
                <a:solidFill>
                  <a:srgbClr val="000000"/>
                </a:solidFill>
                <a:latin typeface="Cascadia Code"/>
                <a:ea typeface="Cascadia Code"/>
                <a:cs typeface="Cascadia Code"/>
              </a:rPr>
              <a:t>(</a:t>
            </a:r>
            <a:r>
              <a:rPr lang="sr-Latn-RS" sz="2000" b="0" i="0" u="none" strike="noStrike" cap="none" spc="0" dirty="0">
                <a:solidFill>
                  <a:srgbClr val="DA5221"/>
                </a:solidFill>
                <a:latin typeface="Cascadia Code"/>
                <a:ea typeface="Cascadia Code"/>
                <a:cs typeface="Cascadia Code"/>
              </a:rPr>
              <a:t>async</a:t>
            </a:r>
            <a:r>
              <a:rPr lang="sr-Latn-RS" sz="2000" b="0" i="0" u="none" dirty="0">
                <a:solidFill>
                  <a:srgbClr val="000000"/>
                </a:solidFill>
                <a:latin typeface="Cascadia Code"/>
                <a:ea typeface="Cascadia Code"/>
                <a:cs typeface="Cascadia Code"/>
              </a:rPr>
              <a:t> () </a:t>
            </a:r>
            <a:r>
              <a:rPr lang="sr-Latn-RS" sz="2000" b="0" i="0" u="none" dirty="0">
                <a:solidFill>
                  <a:srgbClr val="7B30D0"/>
                </a:solidFill>
                <a:latin typeface="Cascadia Code"/>
                <a:ea typeface="Cascadia Code"/>
                <a:cs typeface="Cascadia Code"/>
              </a:rPr>
              <a:t>=&gt;</a:t>
            </a:r>
            <a:r>
              <a:rPr lang="sr-Latn-RS" sz="2000" dirty="0">
                <a:solidFill>
                  <a:srgbClr val="000000"/>
                </a:solidFill>
                <a:latin typeface="Cascadia Code"/>
                <a:ea typeface="Cascadia Code"/>
                <a:cs typeface="Cascadia Code"/>
              </a:rPr>
              <a:t> </a:t>
            </a:r>
            <a:endParaRPr lang="sr-Latn-RS" sz="2000" dirty="0">
              <a:latin typeface="Cascadia Code"/>
              <a:cs typeface="Cascadia Code"/>
            </a:endParaRPr>
          </a:p>
          <a:p>
            <a:pPr marL="0" indent="0">
              <a:lnSpc>
                <a:spcPct val="120000"/>
              </a:lnSpc>
              <a:buNone/>
              <a:defRPr/>
            </a:pPr>
            <a:r>
              <a:rPr lang="sr-Latn-RS" sz="2000" dirty="0">
                <a:latin typeface="Cascadia Code"/>
                <a:cs typeface="Cascadia Code"/>
              </a:rPr>
              <a:t>	</a:t>
            </a:r>
            <a:r>
              <a:rPr lang="sr-Latn-RS" sz="2000" dirty="0">
                <a:solidFill>
                  <a:srgbClr val="000000"/>
                </a:solidFill>
                <a:latin typeface="Cascadia Code"/>
                <a:cs typeface="Cascadia Code"/>
              </a:rPr>
              <a:t>   </a:t>
            </a:r>
            <a:r>
              <a:rPr lang="sr-Latn-RS" sz="2000" b="0" i="0" u="none" dirty="0">
                <a:solidFill>
                  <a:srgbClr val="000000"/>
                </a:solidFill>
                <a:latin typeface="Cascadia Code"/>
                <a:ea typeface="Cascadia Code"/>
                <a:cs typeface="Cascadia Code"/>
              </a:rPr>
              <a:t> {</a:t>
            </a:r>
          </a:p>
          <a:p>
            <a:pPr marL="0" indent="0">
              <a:lnSpc>
                <a:spcPct val="120000"/>
              </a:lnSpc>
              <a:buNone/>
              <a:defRPr/>
            </a:pPr>
            <a:r>
              <a:rPr lang="sr-Latn-RS" sz="2000" b="0" i="0" u="none" dirty="0">
                <a:solidFill>
                  <a:srgbClr val="000000"/>
                </a:solidFill>
                <a:latin typeface="Cascadia Code"/>
                <a:ea typeface="Cascadia Code"/>
                <a:cs typeface="Cascadia Code"/>
              </a:rPr>
              <a:t>               </a:t>
            </a:r>
            <a:r>
              <a:rPr lang="sr-Latn-RS" sz="2000" b="0" i="0" u="none" strike="noStrike" cap="none" spc="0" dirty="0">
                <a:solidFill>
                  <a:srgbClr val="7B30D0"/>
                </a:solidFill>
                <a:latin typeface="Cascadia Code"/>
                <a:ea typeface="Cascadia Code"/>
                <a:cs typeface="Cascadia Code"/>
              </a:rPr>
              <a:t>await</a:t>
            </a:r>
            <a:r>
              <a:rPr lang="sr-Latn-RS" sz="2000" b="0" i="0" u="none" strike="noStrike" cap="none" spc="0" dirty="0">
                <a:solidFill>
                  <a:srgbClr val="000000"/>
                </a:solidFill>
                <a:latin typeface="Cascadia Code"/>
                <a:ea typeface="Cascadia Code"/>
                <a:cs typeface="Cascadia Code"/>
              </a:rPr>
              <a:t> </a:t>
            </a:r>
            <a:r>
              <a:rPr lang="sr-Latn-RS" sz="2000" b="0" i="0" u="none" dirty="0">
                <a:solidFill>
                  <a:srgbClr val="000000"/>
                </a:solidFill>
                <a:latin typeface="Cascadia Code"/>
                <a:ea typeface="Cascadia Code"/>
                <a:cs typeface="Cascadia Code"/>
              </a:rPr>
              <a:t>...</a:t>
            </a:r>
            <a:endParaRPr lang="sr-Latn-RS" sz="2000" dirty="0">
              <a:latin typeface="Cascadia Code"/>
              <a:cs typeface="Cascadia Code"/>
            </a:endParaRPr>
          </a:p>
          <a:p>
            <a:pPr marL="0" indent="0">
              <a:lnSpc>
                <a:spcPct val="120000"/>
              </a:lnSpc>
              <a:buNone/>
              <a:defRPr/>
            </a:pPr>
            <a:r>
              <a:rPr lang="sr-Latn-RS" sz="2000" dirty="0">
                <a:latin typeface="Cascadia Code"/>
                <a:cs typeface="Cascadia Code"/>
              </a:rPr>
              <a:t>	</a:t>
            </a:r>
            <a:r>
              <a:rPr lang="sr-Latn-RS" sz="2000" dirty="0">
                <a:solidFill>
                  <a:srgbClr val="000000"/>
                </a:solidFill>
                <a:latin typeface="Cascadia Code"/>
                <a:cs typeface="Cascadia Code"/>
              </a:rPr>
              <a:t>       </a:t>
            </a:r>
            <a:r>
              <a:rPr lang="sr-Latn-RS" sz="2000" b="0" i="0" u="none" dirty="0">
                <a:solidFill>
                  <a:srgbClr val="000000"/>
                </a:solidFill>
                <a:latin typeface="Cascadia Code"/>
                <a:ea typeface="Cascadia Code"/>
                <a:cs typeface="Cascadia Code"/>
              </a:rPr>
              <a:t> [</a:t>
            </a:r>
            <a:r>
              <a:rPr lang="sr-Latn-RS" sz="2000" b="0" i="0" u="none" dirty="0">
                <a:solidFill>
                  <a:srgbClr val="2F86D2"/>
                </a:solidFill>
                <a:latin typeface="Cascadia Code"/>
                <a:ea typeface="Cascadia Code"/>
                <a:cs typeface="Cascadia Code"/>
              </a:rPr>
              <a:t>Kod</a:t>
            </a:r>
            <a:r>
              <a:rPr lang="sr-Latn-RS" sz="2000" b="0" i="0" u="none" dirty="0">
                <a:solidFill>
                  <a:srgbClr val="000000"/>
                </a:solidFill>
                <a:latin typeface="Cascadia Code"/>
                <a:ea typeface="Cascadia Code"/>
                <a:cs typeface="Cascadia Code"/>
              </a:rPr>
              <a:t> </a:t>
            </a:r>
            <a:r>
              <a:rPr lang="sr-Latn-RS" sz="2000" b="0" i="0" u="none" dirty="0">
                <a:solidFill>
                  <a:srgbClr val="2F86D2"/>
                </a:solidFill>
                <a:latin typeface="Cascadia Code"/>
                <a:ea typeface="Cascadia Code"/>
                <a:cs typeface="Cascadia Code"/>
              </a:rPr>
              <a:t>koji</a:t>
            </a:r>
            <a:r>
              <a:rPr lang="sr-Latn-RS" sz="2000" b="0" i="0" u="none" dirty="0">
                <a:solidFill>
                  <a:srgbClr val="000000"/>
                </a:solidFill>
                <a:latin typeface="Cascadia Code"/>
                <a:ea typeface="Cascadia Code"/>
                <a:cs typeface="Cascadia Code"/>
              </a:rPr>
              <a:t> </a:t>
            </a:r>
            <a:r>
              <a:rPr lang="sr-Latn-RS" sz="2000" b="0" i="0" u="none" dirty="0">
                <a:solidFill>
                  <a:srgbClr val="2F86D2"/>
                </a:solidFill>
                <a:latin typeface="Cascadia Code"/>
                <a:ea typeface="Cascadia Code"/>
                <a:cs typeface="Cascadia Code"/>
              </a:rPr>
              <a:t>se</a:t>
            </a:r>
            <a:r>
              <a:rPr lang="sr-Latn-RS" sz="2000" b="0" i="0" u="none" dirty="0">
                <a:solidFill>
                  <a:srgbClr val="000000"/>
                </a:solidFill>
                <a:latin typeface="Cascadia Code"/>
                <a:ea typeface="Cascadia Code"/>
                <a:cs typeface="Cascadia Code"/>
              </a:rPr>
              <a:t> </a:t>
            </a:r>
            <a:r>
              <a:rPr lang="sr-Latn-RS" sz="2000" b="0" i="0" u="none" dirty="0">
                <a:solidFill>
                  <a:srgbClr val="2F86D2"/>
                </a:solidFill>
                <a:latin typeface="Cascadia Code"/>
                <a:ea typeface="Cascadia Code"/>
                <a:cs typeface="Cascadia Code"/>
              </a:rPr>
              <a:t>izvršava</a:t>
            </a:r>
            <a:r>
              <a:rPr lang="sr-Latn-RS" sz="2000" b="0" i="0" u="none" dirty="0">
                <a:solidFill>
                  <a:srgbClr val="000000"/>
                </a:solidFill>
                <a:latin typeface="Cascadia Code"/>
                <a:ea typeface="Cascadia Code"/>
                <a:cs typeface="Cascadia Code"/>
              </a:rPr>
              <a:t> </a:t>
            </a:r>
            <a:r>
              <a:rPr lang="sr-Latn-RS" sz="2000" b="0" i="0" u="none" dirty="0">
                <a:solidFill>
                  <a:srgbClr val="2F86D2"/>
                </a:solidFill>
                <a:latin typeface="Cascadia Code"/>
                <a:ea typeface="Cascadia Code"/>
                <a:cs typeface="Cascadia Code"/>
              </a:rPr>
              <a:t>dugo</a:t>
            </a:r>
            <a:r>
              <a:rPr lang="sr-Latn-RS" sz="2000" b="0" i="0" u="none" dirty="0">
                <a:solidFill>
                  <a:srgbClr val="000000"/>
                </a:solidFill>
                <a:latin typeface="Cascadia Code"/>
                <a:ea typeface="Cascadia Code"/>
                <a:cs typeface="Cascadia Code"/>
              </a:rPr>
              <a:t>...]</a:t>
            </a:r>
            <a:endParaRPr lang="sr-Latn-RS" sz="2000" dirty="0">
              <a:latin typeface="Cascadia Code"/>
              <a:cs typeface="Cascadia Code"/>
            </a:endParaRPr>
          </a:p>
          <a:p>
            <a:pPr marL="0" indent="0">
              <a:lnSpc>
                <a:spcPct val="120000"/>
              </a:lnSpc>
              <a:buNone/>
              <a:defRPr/>
            </a:pPr>
            <a:r>
              <a:rPr lang="sr-Latn-RS" sz="2000" dirty="0">
                <a:latin typeface="Cascadia Code"/>
                <a:cs typeface="Cascadia Code"/>
              </a:rPr>
              <a:t>	</a:t>
            </a:r>
            <a:r>
              <a:rPr lang="sr-Latn-RS" sz="2000" dirty="0">
                <a:solidFill>
                  <a:srgbClr val="000000"/>
                </a:solidFill>
                <a:latin typeface="Cascadia Code"/>
                <a:cs typeface="Cascadia Code"/>
              </a:rPr>
              <a:t>   </a:t>
            </a:r>
            <a:r>
              <a:rPr lang="sr-Latn-RS" sz="2000" b="0" i="0" u="none" dirty="0">
                <a:solidFill>
                  <a:srgbClr val="000000"/>
                </a:solidFill>
                <a:latin typeface="Cascadia Code"/>
                <a:ea typeface="Cascadia Code"/>
                <a:cs typeface="Cascadia Code"/>
              </a:rPr>
              <a:t> });</a:t>
            </a:r>
            <a:endParaRPr lang="sr-Latn-RS" sz="2000" dirty="0">
              <a:latin typeface="Cascadia Code"/>
              <a:cs typeface="Cascadia Code"/>
            </a:endParaRPr>
          </a:p>
          <a:p>
            <a:pPr marL="0" indent="0">
              <a:lnSpc>
                <a:spcPct val="120000"/>
              </a:lnSpc>
              <a:buClr>
                <a:schemeClr val="accent1">
                  <a:lumMod val="75000"/>
                </a:schemeClr>
              </a:buClr>
              <a:buSzPct val="145000"/>
              <a:buFont typeface="Arial"/>
              <a:buNone/>
              <a:defRPr/>
            </a:pPr>
            <a:r>
              <a:rPr lang="sr-Latn-RS" sz="2000" dirty="0">
                <a:latin typeface="Cascadia Code"/>
                <a:cs typeface="Cascadia Code"/>
              </a:rPr>
              <a:t>	</a:t>
            </a:r>
            <a:r>
              <a:rPr lang="sr-Latn-RS" sz="2000" b="0" i="0" u="none" dirty="0">
                <a:solidFill>
                  <a:srgbClr val="000000"/>
                </a:solidFill>
                <a:latin typeface="Cascadia Code"/>
                <a:ea typeface="Cascadia Code"/>
                <a:cs typeface="Cascadia Code"/>
              </a:rPr>
              <a:t>}</a:t>
            </a:r>
            <a:endParaRPr lang="sr-Latn-RS" sz="2000" dirty="0">
              <a:latin typeface="Cascadia Code"/>
              <a:cs typeface="Cascadia Code"/>
            </a:endParaRPr>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6CF664-320A-4951-55D2-B637C68B9D41}"/>
              </a:ext>
            </a:extLst>
          </p:cNvPr>
          <p:cNvSpPr>
            <a:spLocks noGrp="1"/>
          </p:cNvSpPr>
          <p:nvPr>
            <p:ph type="ctrTitle"/>
          </p:nvPr>
        </p:nvSpPr>
        <p:spPr>
          <a:xfrm>
            <a:off x="1174749" y="2484800"/>
            <a:ext cx="9991091" cy="1888400"/>
          </a:xfrm>
        </p:spPr>
        <p:txBody>
          <a:bodyPr/>
          <a:lstStyle/>
          <a:p>
            <a:r>
              <a:rPr lang="sr-Latn-RS" dirty="0"/>
              <a:t>Povratni tipovi metoda kontrolera</a:t>
            </a:r>
          </a:p>
        </p:txBody>
      </p:sp>
    </p:spTree>
    <p:extLst>
      <p:ext uri="{BB962C8B-B14F-4D97-AF65-F5344CB8AC3E}">
        <p14:creationId xmlns:p14="http://schemas.microsoft.com/office/powerpoint/2010/main" val="895467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dirty="0"/>
              <a:t>Povratni tipovi metoda kontrolera</a:t>
            </a:r>
            <a:endParaRPr lang="en-US" dirty="0"/>
          </a:p>
        </p:txBody>
      </p:sp>
      <p:sp>
        <p:nvSpPr>
          <p:cNvPr id="3" name="Text Placeholder 2"/>
          <p:cNvSpPr>
            <a:spLocks noGrp="1"/>
          </p:cNvSpPr>
          <p:nvPr>
            <p:ph type="body" idx="1"/>
          </p:nvPr>
        </p:nvSpPr>
        <p:spPr bwMode="auto">
          <a:xfrm>
            <a:off x="609600" y="1503680"/>
            <a:ext cx="10524067" cy="4740527"/>
          </a:xfrm>
        </p:spPr>
        <p:txBody>
          <a:bodyPr/>
          <a:lstStyle/>
          <a:p>
            <a:pPr>
              <a:defRPr/>
            </a:pPr>
            <a:r>
              <a:rPr lang="sr-Latn-RS" sz="2800" b="0" i="0" u="none" strike="noStrike" cap="none" spc="0" dirty="0">
                <a:solidFill>
                  <a:schemeClr val="tx1"/>
                </a:solidFill>
                <a:latin typeface="+mn-lt"/>
                <a:ea typeface="+mn-ea"/>
                <a:cs typeface="+mn-cs"/>
              </a:rPr>
              <a:t>Povratni tip metoda kontrolera može biti:</a:t>
            </a:r>
          </a:p>
          <a:p>
            <a:pPr lvl="1">
              <a:defRPr/>
            </a:pPr>
            <a:r>
              <a:rPr lang="sr-Latn-RS" sz="2550" b="0" i="0" u="none" strike="noStrike" cap="none" spc="0" dirty="0">
                <a:solidFill>
                  <a:schemeClr val="tx1"/>
                </a:solidFill>
                <a:latin typeface="+mn-lt"/>
                <a:ea typeface="+mn-ea"/>
                <a:cs typeface="+mn-cs"/>
              </a:rPr>
              <a:t>Bilo koji tip podataka u C#-u</a:t>
            </a:r>
          </a:p>
          <a:p>
            <a:pPr lvl="1">
              <a:defRPr/>
            </a:pPr>
            <a:r>
              <a:rPr lang="sr-Latn-RS" sz="2550" b="1" i="0" u="none" strike="noStrike" cap="none" spc="0" dirty="0">
                <a:solidFill>
                  <a:schemeClr val="tx1"/>
                </a:solidFill>
                <a:latin typeface="+mn-lt"/>
                <a:ea typeface="+mn-ea"/>
                <a:cs typeface="+mn-cs"/>
              </a:rPr>
              <a:t>ActionResult&lt;T&gt;</a:t>
            </a:r>
            <a:r>
              <a:rPr lang="sr-Latn-RS" sz="2550" b="0" i="0" u="none" strike="noStrike" cap="none" spc="0" dirty="0">
                <a:solidFill>
                  <a:schemeClr val="tx1"/>
                </a:solidFill>
                <a:latin typeface="+mn-lt"/>
                <a:ea typeface="+mn-ea"/>
                <a:cs typeface="+mn-cs"/>
              </a:rPr>
              <a:t> gde je T tip koji se koristi </a:t>
            </a:r>
            <a:r>
              <a:rPr lang="sr-Latn-RS" sz="2550" dirty="0">
                <a:solidFill>
                  <a:schemeClr val="tx1"/>
                </a:solidFill>
                <a:ea typeface="+mn-ea"/>
                <a:cs typeface="+mn-cs"/>
              </a:rPr>
              <a:t>da se podatak vrati pomoću</a:t>
            </a:r>
            <a:r>
              <a:rPr lang="sr-Latn-RS" sz="2550" b="0" i="0" u="none" strike="noStrike" cap="none" spc="0" dirty="0">
                <a:solidFill>
                  <a:schemeClr val="tx1"/>
                </a:solidFill>
                <a:latin typeface="+mn-lt"/>
                <a:ea typeface="+mn-ea"/>
                <a:cs typeface="+mn-cs"/>
              </a:rPr>
              <a:t> return (kompajler može i sam da zaključi koji je to tip, pa može da se napiše i </a:t>
            </a:r>
            <a:r>
              <a:rPr lang="sr-Latn-RS" sz="2550" b="1" i="0" u="none" strike="noStrike" cap="none" spc="0" dirty="0">
                <a:solidFill>
                  <a:schemeClr val="tx1"/>
                </a:solidFill>
                <a:ea typeface="+mn-ea"/>
                <a:cs typeface="+mn-cs"/>
              </a:rPr>
              <a:t>ActionResult</a:t>
            </a:r>
          </a:p>
          <a:p>
            <a:pPr lvl="1">
              <a:defRPr/>
            </a:pPr>
            <a:r>
              <a:rPr lang="sr-Latn-RS" sz="2550" b="1" dirty="0">
                <a:solidFill>
                  <a:schemeClr val="tx1"/>
                </a:solidFill>
                <a:ea typeface="+mn-ea"/>
                <a:cs typeface="+mn-cs"/>
              </a:rPr>
              <a:t>Task&lt;T&gt;</a:t>
            </a:r>
            <a:r>
              <a:rPr lang="sr-Latn-RS" sz="2550" dirty="0">
                <a:solidFill>
                  <a:schemeClr val="tx1"/>
                </a:solidFill>
                <a:ea typeface="+mn-ea"/>
                <a:cs typeface="+mn-cs"/>
              </a:rPr>
              <a:t> sličan ActionResult tipu, ali se koristi kada je metoda asinhrona</a:t>
            </a:r>
            <a:endParaRPr lang="sr-Latn-RS" sz="2800" b="0" i="0" u="none" strike="noStrike" cap="none" spc="0" dirty="0">
              <a:solidFill>
                <a:schemeClr val="tx1"/>
              </a:solidFill>
              <a:ea typeface="Arial"/>
              <a:cs typeface="Arial"/>
            </a:endParaRPr>
          </a:p>
          <a:p>
            <a:pPr>
              <a:defRPr/>
            </a:pPr>
            <a:r>
              <a:rPr lang="sr-Latn-RS" sz="2800" b="0" i="0" u="none" strike="noStrike" cap="none" spc="0" dirty="0">
                <a:solidFill>
                  <a:schemeClr val="tx1"/>
                </a:solidFill>
                <a:ea typeface="Arial"/>
                <a:cs typeface="Arial"/>
              </a:rPr>
              <a:t>Postoji više metoda koje mogu da se koriste za vraćanje podatka koji je tipa ActionResult</a:t>
            </a:r>
            <a:endParaRPr lang="sr-Latn-RS" sz="2800" b="0" i="0" u="none" strike="noStrike" cap="none" spc="0" dirty="0">
              <a:solidFill>
                <a:schemeClr val="tx1"/>
              </a:solidFill>
              <a:cs typeface="Times New Roman"/>
            </a:endParaRPr>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Povratni tipovi metoda kontrolera</a:t>
            </a:r>
            <a:endParaRPr lang="en-US"/>
          </a:p>
        </p:txBody>
      </p:sp>
      <p:sp>
        <p:nvSpPr>
          <p:cNvPr id="3" name="Text Placeholder 2"/>
          <p:cNvSpPr>
            <a:spLocks noGrp="1"/>
          </p:cNvSpPr>
          <p:nvPr>
            <p:ph type="body" idx="1"/>
          </p:nvPr>
        </p:nvSpPr>
        <p:spPr bwMode="auto">
          <a:xfrm>
            <a:off x="508000" y="1503681"/>
            <a:ext cx="11258550" cy="5020944"/>
          </a:xfrm>
        </p:spPr>
        <p:txBody>
          <a:bodyPr/>
          <a:lstStyle/>
          <a:p>
            <a:pPr>
              <a:defRPr/>
            </a:pPr>
            <a:r>
              <a:rPr lang="sr-Latn-RS" sz="2400" b="0" i="0" u="none" strike="noStrike" cap="none" spc="0" dirty="0">
                <a:solidFill>
                  <a:schemeClr val="tx1"/>
                </a:solidFill>
                <a:ea typeface="Arial"/>
                <a:cs typeface="Arial"/>
              </a:rPr>
              <a:t>ActionResult:</a:t>
            </a:r>
            <a:endParaRPr lang="sr-Latn-RS" sz="2400" b="0" i="0" u="none" strike="noStrike" cap="none" spc="0" dirty="0">
              <a:solidFill>
                <a:schemeClr val="tx1"/>
              </a:solidFill>
              <a:cs typeface="Times New Roman"/>
            </a:endParaRPr>
          </a:p>
          <a:p>
            <a:pPr lvl="1">
              <a:defRPr/>
            </a:pPr>
            <a:r>
              <a:rPr lang="sr-Latn-RS" sz="2000" dirty="0">
                <a:solidFill>
                  <a:schemeClr val="tx1"/>
                </a:solidFill>
                <a:latin typeface="Corbel"/>
              </a:rPr>
              <a:t>Ok</a:t>
            </a:r>
            <a:endParaRPr lang="sr-Latn-RS" sz="2000" b="0" i="0" u="none" strike="noStrike" cap="none" spc="0" dirty="0">
              <a:solidFill>
                <a:schemeClr val="tx1"/>
              </a:solidFill>
              <a:latin typeface="Corbel"/>
              <a:ea typeface="+mn-ea"/>
              <a:cs typeface="+mn-cs"/>
            </a:endParaRPr>
          </a:p>
          <a:p>
            <a:pPr lvl="1">
              <a:defRPr/>
            </a:pPr>
            <a:r>
              <a:rPr lang="sr-Latn-RS" sz="2000" b="0" i="0" u="none" strike="noStrike" cap="none" spc="0" dirty="0">
                <a:solidFill>
                  <a:schemeClr val="tx1"/>
                </a:solidFill>
                <a:latin typeface="Corbel"/>
                <a:ea typeface="+mn-ea"/>
                <a:cs typeface="+mn-cs"/>
              </a:rPr>
              <a:t>BadRequest</a:t>
            </a:r>
            <a:endParaRPr lang="sr-Latn-RS" sz="2000" dirty="0">
              <a:solidFill>
                <a:schemeClr val="tx1"/>
              </a:solidFill>
              <a:latin typeface="Corbel"/>
            </a:endParaRPr>
          </a:p>
          <a:p>
            <a:pPr lvl="1">
              <a:defRPr/>
            </a:pPr>
            <a:r>
              <a:rPr lang="sr-Latn-RS" sz="2000" dirty="0">
                <a:solidFill>
                  <a:schemeClr val="tx1"/>
                </a:solidFill>
                <a:latin typeface="Corbel"/>
              </a:rPr>
              <a:t>NotFound</a:t>
            </a:r>
            <a:endParaRPr dirty="0"/>
          </a:p>
          <a:p>
            <a:pPr lvl="1">
              <a:defRPr/>
            </a:pPr>
            <a:r>
              <a:rPr lang="sr-Latn-RS" sz="2000" dirty="0">
                <a:solidFill>
                  <a:schemeClr val="tx1"/>
                </a:solidFill>
                <a:latin typeface="Corbel"/>
                <a:ea typeface="Arial"/>
                <a:cs typeface="Arial"/>
              </a:rPr>
              <a:t>Content</a:t>
            </a:r>
            <a:endParaRPr dirty="0"/>
          </a:p>
          <a:p>
            <a:pPr lvl="1">
              <a:defRPr/>
            </a:pPr>
            <a:r>
              <a:rPr lang="sr-Latn-RS" sz="2000" b="0" i="0" u="none" strike="noStrike" cap="none" spc="0" dirty="0">
                <a:solidFill>
                  <a:schemeClr val="tx1"/>
                </a:solidFill>
                <a:latin typeface="Corbel"/>
                <a:ea typeface="+mn-ea"/>
                <a:cs typeface="Arial"/>
              </a:rPr>
              <a:t>File</a:t>
            </a:r>
            <a:endParaRPr lang="sr-Latn-RS" sz="2000" b="0" i="0" u="none" strike="noStrike" cap="none" spc="0" dirty="0">
              <a:solidFill>
                <a:schemeClr val="tx1"/>
              </a:solidFill>
              <a:latin typeface="Corbel"/>
              <a:ea typeface="+mn-ea"/>
              <a:cs typeface="+mn-cs"/>
            </a:endParaRPr>
          </a:p>
          <a:p>
            <a:pPr lvl="1">
              <a:defRPr/>
            </a:pPr>
            <a:r>
              <a:rPr lang="sr-Latn-RS" sz="2000" b="0" i="0" u="none" strike="noStrike" cap="none" spc="0" dirty="0">
                <a:solidFill>
                  <a:schemeClr val="tx1"/>
                </a:solidFill>
                <a:latin typeface="Corbel"/>
                <a:ea typeface="+mn-ea"/>
                <a:cs typeface="+mn-cs"/>
              </a:rPr>
              <a:t>Conflict</a:t>
            </a:r>
            <a:endParaRPr lang="sr-Latn-RS" sz="2000" dirty="0">
              <a:solidFill>
                <a:schemeClr val="tx1"/>
              </a:solidFill>
              <a:latin typeface="Corbel"/>
            </a:endParaRPr>
          </a:p>
          <a:p>
            <a:pPr lvl="1">
              <a:defRPr/>
            </a:pPr>
            <a:r>
              <a:rPr lang="sr-Latn-RS" sz="2000" b="0" i="0" u="none" strike="noStrike" cap="none" spc="0" dirty="0">
                <a:solidFill>
                  <a:schemeClr val="tx1"/>
                </a:solidFill>
                <a:latin typeface="Corbel"/>
                <a:ea typeface="+mn-ea"/>
                <a:cs typeface="+mn-cs"/>
              </a:rPr>
              <a:t>Redirect</a:t>
            </a:r>
            <a:r>
              <a:rPr lang="sr-Latn-RS" sz="2200" b="0" i="0" u="none" strike="noStrike" cap="none" spc="0" dirty="0">
                <a:solidFill>
                  <a:schemeClr val="tx1"/>
                </a:solidFill>
                <a:latin typeface="Corbel"/>
                <a:ea typeface="Arial"/>
                <a:cs typeface="Arial"/>
              </a:rPr>
              <a:t>...</a:t>
            </a:r>
            <a:endParaRPr lang="sr-Latn-RS" sz="2000" b="0" i="0" u="none" strike="noStrike" cap="none" spc="0" dirty="0">
              <a:solidFill>
                <a:schemeClr val="tx1"/>
              </a:solidFill>
              <a:latin typeface="Corbel"/>
              <a:cs typeface="Times New Roman"/>
            </a:endParaRPr>
          </a:p>
          <a:p>
            <a:pPr lvl="1">
              <a:defRPr/>
            </a:pPr>
            <a:r>
              <a:rPr lang="sr-Latn-RS" sz="2000" b="0" i="0" u="none" strike="noStrike" cap="none" spc="0" dirty="0">
                <a:solidFill>
                  <a:schemeClr val="tx1"/>
                </a:solidFill>
                <a:latin typeface="Corbel"/>
                <a:ea typeface="Arial"/>
                <a:cs typeface="Arial"/>
              </a:rPr>
              <a:t>Ostalo: </a:t>
            </a:r>
            <a:r>
              <a:rPr lang="sr-Latn-RS" sz="2000" b="0" i="0" u="sng" strike="noStrike" cap="none" spc="0" dirty="0">
                <a:solidFill>
                  <a:schemeClr val="tx1"/>
                </a:solidFill>
                <a:latin typeface="Corbel"/>
                <a:cs typeface="Corbel"/>
                <a:hlinkClick r:id="rId3" tooltip="https://learn.microsoft.com/en-us/dotnet/api/microsoft.aspnetcore.mvc.controllerbase"/>
              </a:rPr>
              <a:t>https://learn.microsoft.com/en-us/dotnet/api/microsoft.aspnetcore.mvc.controllerbase</a:t>
            </a:r>
            <a:r>
              <a:rPr lang="sr-Latn-RS" sz="2000" b="0" i="0" u="none" strike="noStrike" cap="none" spc="0" dirty="0">
                <a:solidFill>
                  <a:schemeClr val="tx1"/>
                </a:solidFill>
                <a:latin typeface="Corbel"/>
                <a:ea typeface="Arial"/>
                <a:cs typeface="Arial"/>
              </a:rPr>
              <a:t> </a:t>
            </a:r>
            <a:endParaRPr lang="sr-Latn-RS" sz="2000" b="0" i="0" u="none" strike="noStrike" cap="none" spc="0" dirty="0">
              <a:solidFill>
                <a:schemeClr val="tx1"/>
              </a:solidFill>
              <a:latin typeface="Corbel"/>
              <a:cs typeface="Times New Roman"/>
            </a:endParaRPr>
          </a:p>
          <a:p>
            <a:pPr lvl="1">
              <a:defRPr/>
            </a:pPr>
            <a:r>
              <a:rPr lang="sr-Latn-RS" sz="2000" b="0" i="0" u="none" strike="noStrike" cap="none" spc="0" dirty="0">
                <a:solidFill>
                  <a:schemeClr val="tx1"/>
                </a:solidFill>
                <a:latin typeface="Corbel"/>
                <a:ea typeface="Arial"/>
                <a:cs typeface="Arial"/>
              </a:rPr>
              <a:t>Pogledati i: </a:t>
            </a:r>
            <a:r>
              <a:rPr lang="sr-Latn-RS" sz="1900" b="0" i="0" u="sng" strike="noStrike" cap="none" spc="0" dirty="0">
                <a:solidFill>
                  <a:schemeClr val="tx1"/>
                </a:solidFill>
                <a:latin typeface="Corbel"/>
                <a:cs typeface="Corbel"/>
                <a:hlinkClick r:id="rId4" tooltip="https://learn.microsoft.com/en-us/aspnet/core/web-api/"/>
              </a:rPr>
              <a:t>https://learn.microsoft.com/en-us/aspnet/core/web-api/</a:t>
            </a:r>
            <a:r>
              <a:rPr lang="sr-Latn-RS" sz="2000" b="0" i="0" u="none" strike="noStrike" cap="none" spc="0" dirty="0">
                <a:solidFill>
                  <a:schemeClr val="tx1"/>
                </a:solidFill>
                <a:latin typeface="Corbel"/>
                <a:ea typeface="Arial"/>
                <a:cs typeface="Arial"/>
              </a:rPr>
              <a:t> </a:t>
            </a:r>
            <a:endParaRPr lang="sr-Latn-RS" sz="1800" b="0" i="0" u="none" strike="noStrike" cap="none" spc="0" dirty="0">
              <a:solidFill>
                <a:schemeClr val="tx1"/>
              </a:solidFill>
              <a:latin typeface="Corbel"/>
              <a:cs typeface="Times New Roman"/>
            </a:endParaRPr>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Povratni tipovi metoda kontrolera</a:t>
            </a:r>
            <a:endParaRPr lang="en-US"/>
          </a:p>
        </p:txBody>
      </p:sp>
      <p:sp>
        <p:nvSpPr>
          <p:cNvPr id="3" name="Text Placeholder 2"/>
          <p:cNvSpPr>
            <a:spLocks noGrp="1"/>
          </p:cNvSpPr>
          <p:nvPr>
            <p:ph type="body" idx="1"/>
          </p:nvPr>
        </p:nvSpPr>
        <p:spPr bwMode="auto">
          <a:xfrm>
            <a:off x="609600" y="2167467"/>
            <a:ext cx="10524067" cy="3948853"/>
          </a:xfrm>
        </p:spPr>
        <p:txBody>
          <a:bodyPr/>
          <a:lstStyle/>
          <a:p>
            <a:pPr>
              <a:defRPr/>
            </a:pPr>
            <a:r>
              <a:rPr lang="sr-Latn-RS" sz="2800" dirty="0"/>
              <a:t>Ukoliko nam je cilj da vratimo string nazad iz metode, idealna metoda za to je </a:t>
            </a:r>
            <a:r>
              <a:rPr lang="sr-Latn-RS" sz="2800" b="1" dirty="0"/>
              <a:t>Content</a:t>
            </a:r>
          </a:p>
          <a:p>
            <a:pPr>
              <a:defRPr/>
            </a:pPr>
            <a:r>
              <a:rPr lang="sr-Latn-RS" sz="2800" dirty="0"/>
              <a:t>Ova metoda, osim što može da prihvati string koji treba da vrati, može da prihvati i </a:t>
            </a:r>
            <a:r>
              <a:rPr lang="sr-Latn-RS" sz="2800" i="1" dirty="0"/>
              <a:t>ContentType</a:t>
            </a:r>
            <a:r>
              <a:rPr lang="sr-Latn-RS" sz="2800" dirty="0"/>
              <a:t>, </a:t>
            </a:r>
            <a:r>
              <a:rPr lang="sr-Latn-RS" sz="2800" i="1" dirty="0"/>
              <a:t>Encoding</a:t>
            </a:r>
            <a:r>
              <a:rPr lang="sr-Latn-RS" sz="2800" dirty="0"/>
              <a:t> kao i </a:t>
            </a:r>
            <a:r>
              <a:rPr lang="sr-Latn-RS" sz="2800" i="1" dirty="0"/>
              <a:t>MediaTypeHeader</a:t>
            </a:r>
            <a:r>
              <a:rPr lang="sr-Latn-RS" sz="2800" dirty="0"/>
              <a:t> kao parametre</a:t>
            </a:r>
            <a:endParaRPr dirty="0"/>
          </a:p>
          <a:p>
            <a:pPr>
              <a:defRPr/>
            </a:pPr>
            <a:r>
              <a:rPr lang="sr-Latn-RS" sz="2800" dirty="0"/>
              <a:t>Encoding, kao i ContentType ne mogu da se proslede iz ostalih metoda, kao što se to radi u ovoj metodi</a:t>
            </a:r>
            <a:endParaRPr dirty="0"/>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Povratni tipovi metoda kontrolera</a:t>
            </a:r>
            <a:endParaRPr lang="en-US"/>
          </a:p>
        </p:txBody>
      </p:sp>
      <p:sp>
        <p:nvSpPr>
          <p:cNvPr id="3" name="Text Placeholder 2"/>
          <p:cNvSpPr>
            <a:spLocks noGrp="1"/>
          </p:cNvSpPr>
          <p:nvPr>
            <p:ph type="body" idx="1"/>
          </p:nvPr>
        </p:nvSpPr>
        <p:spPr bwMode="auto">
          <a:xfrm>
            <a:off x="609600" y="1618191"/>
            <a:ext cx="10524067" cy="4906434"/>
          </a:xfrm>
        </p:spPr>
        <p:txBody>
          <a:bodyPr/>
          <a:lstStyle/>
          <a:p>
            <a:pPr>
              <a:defRPr/>
            </a:pPr>
            <a:r>
              <a:rPr lang="sr-Latn-RS" sz="2200" b="1" i="0" u="none" strike="noStrike" cap="none" spc="0" dirty="0">
                <a:solidFill>
                  <a:schemeClr val="tx1"/>
                </a:solidFill>
                <a:latin typeface="+mj-lt"/>
                <a:ea typeface="+mn-ea"/>
                <a:cs typeface="+mn-cs"/>
              </a:rPr>
              <a:t>JsonResult</a:t>
            </a:r>
            <a:endParaRPr lang="sr-Latn-RS" sz="2200" b="1" dirty="0">
              <a:solidFill>
                <a:schemeClr val="tx1"/>
              </a:solidFill>
              <a:latin typeface="+mj-lt"/>
            </a:endParaRPr>
          </a:p>
          <a:p>
            <a:pPr lvl="1">
              <a:defRPr/>
            </a:pPr>
            <a:r>
              <a:rPr lang="sr-Latn-RS" sz="2200" b="0" i="0" u="none" strike="noStrike" cap="none" spc="0" dirty="0">
                <a:solidFill>
                  <a:schemeClr val="tx1"/>
                </a:solidFill>
                <a:latin typeface="+mj-lt"/>
                <a:ea typeface="+mn-ea"/>
                <a:cs typeface="+mn-cs"/>
              </a:rPr>
              <a:t>Specijalni tip koji omogućava da metoda vrati rezultate u JSON formatu</a:t>
            </a:r>
            <a:endParaRPr lang="sr-Latn-RS" sz="2200" dirty="0">
              <a:latin typeface="+mj-lt"/>
            </a:endParaRPr>
          </a:p>
          <a:p>
            <a:pPr lvl="1">
              <a:defRPr/>
            </a:pPr>
            <a:r>
              <a:rPr lang="sr-Latn-RS" sz="2200" b="0" i="0" u="none" strike="noStrike" cap="none" spc="0" dirty="0">
                <a:solidFill>
                  <a:schemeClr val="tx1"/>
                </a:solidFill>
                <a:latin typeface="+mj-lt"/>
                <a:ea typeface="+mn-ea"/>
                <a:cs typeface="+mn-cs"/>
              </a:rPr>
              <a:t>Svaka Controller metoda može da ima ovaj povratan tip</a:t>
            </a:r>
            <a:endParaRPr lang="sr-Latn-RS" sz="2200" dirty="0">
              <a:solidFill>
                <a:schemeClr val="tx1"/>
              </a:solidFill>
              <a:latin typeface="+mj-lt"/>
            </a:endParaRPr>
          </a:p>
          <a:p>
            <a:pPr lvl="1">
              <a:defRPr/>
            </a:pPr>
            <a:r>
              <a:rPr lang="sr-Latn-RS" sz="2200" b="0" i="0" u="none" strike="noStrike" cap="none" spc="0" dirty="0">
                <a:solidFill>
                  <a:schemeClr val="tx1"/>
                </a:solidFill>
                <a:latin typeface="+mj-lt"/>
                <a:ea typeface="+mn-ea"/>
                <a:cs typeface="+mn-cs"/>
              </a:rPr>
              <a:t>Omogućava podešavanje </a:t>
            </a:r>
            <a:r>
              <a:rPr lang="sr-Latn-RS" sz="2200" b="1" i="1" u="none" strike="noStrike" cap="none" spc="0" dirty="0">
                <a:solidFill>
                  <a:schemeClr val="tx1"/>
                </a:solidFill>
                <a:latin typeface="+mj-lt"/>
                <a:ea typeface="+mn-ea"/>
                <a:cs typeface="+mn-cs"/>
              </a:rPr>
              <a:t>ContentEncoding</a:t>
            </a:r>
            <a:r>
              <a:rPr lang="sr-Latn-RS" sz="2200" b="0" i="0" u="none" strike="noStrike" cap="none" spc="0" dirty="0">
                <a:solidFill>
                  <a:schemeClr val="tx1"/>
                </a:solidFill>
                <a:latin typeface="+mj-lt"/>
                <a:ea typeface="+mn-ea"/>
                <a:cs typeface="+mn-cs"/>
              </a:rPr>
              <a:t>-a </a:t>
            </a:r>
            <a:r>
              <a:rPr lang="sr-Latn-RS" sz="2200" b="1" i="1" u="none" strike="noStrike" cap="none" spc="0" dirty="0">
                <a:solidFill>
                  <a:schemeClr val="tx1"/>
                </a:solidFill>
                <a:latin typeface="+mj-lt"/>
                <a:ea typeface="+mn-ea"/>
                <a:cs typeface="+mn-cs"/>
              </a:rPr>
              <a:t>ContentType</a:t>
            </a:r>
            <a:r>
              <a:rPr lang="sr-Latn-RS" sz="2200" b="0" i="0" u="none" strike="noStrike" cap="none" spc="0" dirty="0">
                <a:solidFill>
                  <a:schemeClr val="tx1"/>
                </a:solidFill>
                <a:latin typeface="+mj-lt"/>
                <a:ea typeface="+mn-ea"/>
                <a:cs typeface="+mn-cs"/>
              </a:rPr>
              <a:t>-a, postavljanje i čitanje podataka kroz </a:t>
            </a:r>
            <a:r>
              <a:rPr lang="sr-Latn-RS" sz="2200" b="1" i="1" u="none" strike="noStrike" cap="none" spc="0" dirty="0">
                <a:solidFill>
                  <a:schemeClr val="tx1"/>
                </a:solidFill>
                <a:latin typeface="+mj-lt"/>
                <a:ea typeface="+mn-ea"/>
                <a:cs typeface="+mn-cs"/>
              </a:rPr>
              <a:t>Data</a:t>
            </a:r>
            <a:r>
              <a:rPr lang="sr-Latn-RS" sz="2200" b="0" i="0" u="none" strike="noStrike" cap="none" spc="0" dirty="0">
                <a:solidFill>
                  <a:schemeClr val="tx1"/>
                </a:solidFill>
                <a:latin typeface="+mj-lt"/>
                <a:ea typeface="+mn-ea"/>
                <a:cs typeface="+mn-cs"/>
              </a:rPr>
              <a:t> </a:t>
            </a:r>
            <a:r>
              <a:rPr lang="sr-Latn-RS" sz="2200" b="0" i="0" u="none" strike="noStrike" cap="none" spc="0" dirty="0">
                <a:solidFill>
                  <a:schemeClr val="tx1"/>
                </a:solidFill>
                <a:latin typeface="+mj-lt"/>
                <a:ea typeface="Arial"/>
                <a:cs typeface="Arial"/>
              </a:rPr>
              <a:t>property, </a:t>
            </a:r>
            <a:r>
              <a:rPr lang="sr-Latn-RS" sz="2200" b="1" i="1" u="none" strike="noStrike" cap="none" spc="0" dirty="0">
                <a:solidFill>
                  <a:schemeClr val="tx1"/>
                </a:solidFill>
                <a:latin typeface="+mj-lt"/>
                <a:ea typeface="+mn-ea"/>
                <a:cs typeface="+mn-cs"/>
              </a:rPr>
              <a:t>JsonRequestBehavior</a:t>
            </a:r>
            <a:r>
              <a:rPr lang="sr-Latn-RS" sz="2200" b="0" i="0" u="none" strike="noStrike" cap="none" spc="0" dirty="0">
                <a:solidFill>
                  <a:schemeClr val="tx1"/>
                </a:solidFill>
                <a:latin typeface="+mj-lt"/>
                <a:ea typeface="+mn-ea"/>
                <a:cs typeface="+mn-cs"/>
              </a:rPr>
              <a:t> </a:t>
            </a:r>
            <a:r>
              <a:rPr lang="sr-Latn-RS" sz="2200" b="0" i="0" u="none" strike="noStrike" cap="none" spc="0" dirty="0">
                <a:solidFill>
                  <a:schemeClr val="tx1"/>
                </a:solidFill>
                <a:latin typeface="+mj-lt"/>
                <a:ea typeface="Arial"/>
                <a:cs typeface="Arial"/>
              </a:rPr>
              <a:t>koji ima vrednosti </a:t>
            </a:r>
            <a:r>
              <a:rPr lang="sr-Latn-RS" sz="2200" b="0" i="1" u="none" strike="noStrike" cap="none" spc="0" dirty="0">
                <a:solidFill>
                  <a:schemeClr val="tx1"/>
                </a:solidFill>
                <a:latin typeface="+mj-lt"/>
                <a:ea typeface="+mn-ea"/>
                <a:cs typeface="+mn-cs"/>
              </a:rPr>
              <a:t>AllowGet i DenyGet</a:t>
            </a:r>
            <a:r>
              <a:rPr lang="sr-Latn-RS" sz="2200" b="0" i="0" u="none" strike="noStrike" cap="none" spc="0" dirty="0">
                <a:solidFill>
                  <a:schemeClr val="tx1"/>
                </a:solidFill>
                <a:latin typeface="+mj-lt"/>
                <a:ea typeface="+mn-ea"/>
                <a:cs typeface="+mn-cs"/>
              </a:rPr>
              <a:t> i ukazuje da li su HTTP GET zahtevi sa klijenta omogućeni, </a:t>
            </a:r>
            <a:r>
              <a:rPr lang="sr-Latn-RS" sz="2200" b="1" i="1" u="none" strike="noStrike" cap="none" spc="0" dirty="0">
                <a:solidFill>
                  <a:schemeClr val="tx1"/>
                </a:solidFill>
                <a:latin typeface="+mj-lt"/>
                <a:ea typeface="+mn-ea"/>
                <a:cs typeface="+mn-cs"/>
              </a:rPr>
              <a:t>MaxJsonLength</a:t>
            </a:r>
            <a:r>
              <a:rPr lang="sr-Latn-RS" sz="2200" b="0" i="0" u="none" strike="noStrike" cap="none" spc="0" dirty="0">
                <a:solidFill>
                  <a:schemeClr val="tx1"/>
                </a:solidFill>
                <a:latin typeface="+mj-lt"/>
                <a:ea typeface="+mn-ea"/>
                <a:cs typeface="+mn-cs"/>
              </a:rPr>
              <a:t> </a:t>
            </a:r>
            <a:r>
              <a:rPr lang="sr-Latn-RS" sz="2200" b="0" i="0" u="none" strike="noStrike" cap="none" spc="0" dirty="0">
                <a:solidFill>
                  <a:schemeClr val="tx1"/>
                </a:solidFill>
                <a:latin typeface="+mj-lt"/>
                <a:ea typeface="Arial"/>
                <a:cs typeface="Arial"/>
              </a:rPr>
              <a:t>koji ograničava dužinu JSON rezultata i </a:t>
            </a:r>
            <a:r>
              <a:rPr lang="sr-Latn-RS" sz="2200" b="1" i="1" u="none" strike="noStrike" cap="none" spc="0" dirty="0">
                <a:solidFill>
                  <a:schemeClr val="tx1"/>
                </a:solidFill>
                <a:latin typeface="+mj-lt"/>
                <a:ea typeface="+mn-ea"/>
                <a:cs typeface="+mn-cs"/>
              </a:rPr>
              <a:t>RecursionLimit</a:t>
            </a:r>
            <a:r>
              <a:rPr lang="sr-Latn-RS" sz="2200" b="0" i="0" u="none" strike="noStrike" cap="none" spc="0" dirty="0">
                <a:solidFill>
                  <a:schemeClr val="tx1"/>
                </a:solidFill>
                <a:latin typeface="+mj-lt"/>
                <a:ea typeface="+mn-ea"/>
                <a:cs typeface="+mn-cs"/>
              </a:rPr>
              <a:t> </a:t>
            </a:r>
            <a:r>
              <a:rPr lang="sr-Latn-RS" sz="2200" b="0" i="0" u="none" strike="noStrike" cap="none" spc="0" dirty="0">
                <a:solidFill>
                  <a:schemeClr val="tx1"/>
                </a:solidFill>
                <a:latin typeface="+mj-lt"/>
                <a:ea typeface="Arial"/>
                <a:cs typeface="Arial"/>
              </a:rPr>
              <a:t>koji ograničava dubinu rekurzije prilikom kreiranja JSON rezultata</a:t>
            </a:r>
            <a:endParaRPr lang="sr-Latn-RS" sz="2200" dirty="0">
              <a:solidFill>
                <a:schemeClr val="tx1"/>
              </a:solidFill>
              <a:latin typeface="+mj-lt"/>
            </a:endParaRPr>
          </a:p>
          <a:p>
            <a:pPr lvl="1">
              <a:defRPr/>
            </a:pPr>
            <a:r>
              <a:rPr lang="sr-Latn-RS" sz="2200" dirty="0">
                <a:solidFill>
                  <a:schemeClr val="tx1"/>
                </a:solidFill>
                <a:latin typeface="+mj-lt"/>
              </a:rPr>
              <a:t>Sva podešavanja se šalju kao </a:t>
            </a:r>
            <a:r>
              <a:rPr lang="sr-Latn-RS" sz="2200" b="1" dirty="0">
                <a:solidFill>
                  <a:schemeClr val="tx1"/>
                </a:solidFill>
                <a:latin typeface="+mj-lt"/>
              </a:rPr>
              <a:t>JsonSerializerOptions </a:t>
            </a:r>
            <a:r>
              <a:rPr lang="sr-Latn-RS" sz="2200" dirty="0">
                <a:solidFill>
                  <a:schemeClr val="tx1"/>
                </a:solidFill>
                <a:latin typeface="+mj-lt"/>
              </a:rPr>
              <a:t>objekat, koji se nalazi u </a:t>
            </a:r>
            <a:r>
              <a:rPr lang="sr-Latn-RS" sz="2200" b="1" dirty="0">
                <a:solidFill>
                  <a:schemeClr val="tx1"/>
                </a:solidFill>
                <a:latin typeface="+mj-lt"/>
              </a:rPr>
              <a:t>System.Text.Json</a:t>
            </a:r>
            <a:r>
              <a:rPr lang="sr-Latn-RS" sz="2200" dirty="0">
                <a:solidFill>
                  <a:schemeClr val="tx1"/>
                </a:solidFill>
                <a:latin typeface="+mj-lt"/>
              </a:rPr>
              <a:t> namespace-u.</a:t>
            </a:r>
            <a:endParaRPr lang="sr-Latn-RS" sz="2200" b="1" i="1" dirty="0">
              <a:solidFill>
                <a:schemeClr val="tx1"/>
              </a:solidFill>
              <a:latin typeface="+mj-lt"/>
            </a:endParaRPr>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Povratni tipovi metoda kontrolera</a:t>
            </a:r>
            <a:endParaRPr lang="en-US"/>
          </a:p>
        </p:txBody>
      </p:sp>
      <p:sp>
        <p:nvSpPr>
          <p:cNvPr id="3" name="Text Placeholder 2"/>
          <p:cNvSpPr>
            <a:spLocks noGrp="1"/>
          </p:cNvSpPr>
          <p:nvPr>
            <p:ph type="body" idx="1"/>
          </p:nvPr>
        </p:nvSpPr>
        <p:spPr bwMode="auto">
          <a:xfrm>
            <a:off x="589280" y="1473201"/>
            <a:ext cx="10972800" cy="5020944"/>
          </a:xfrm>
        </p:spPr>
        <p:txBody>
          <a:bodyPr/>
          <a:lstStyle/>
          <a:p>
            <a:pPr lvl="0">
              <a:defRPr/>
            </a:pPr>
            <a:r>
              <a:rPr lang="sr-Latn-RS" sz="2400" b="1" i="1" u="none" strike="noStrike" cap="none" spc="0" dirty="0">
                <a:solidFill>
                  <a:schemeClr val="tx1"/>
                </a:solidFill>
                <a:latin typeface="+mj-lt"/>
                <a:ea typeface="+mn-ea"/>
                <a:cs typeface="+mn-cs"/>
              </a:rPr>
              <a:t>JsonSerializerOptions</a:t>
            </a:r>
            <a:endParaRPr lang="sr-Latn-RS" sz="2000" dirty="0">
              <a:solidFill>
                <a:schemeClr val="tx1"/>
              </a:solidFill>
              <a:latin typeface="+mj-lt"/>
            </a:endParaRPr>
          </a:p>
          <a:p>
            <a:pPr lvl="1">
              <a:defRPr/>
            </a:pPr>
            <a:r>
              <a:rPr lang="sr-Latn-RS" sz="2000" b="0" i="0" u="none" strike="noStrike" cap="none" spc="0" dirty="0">
                <a:solidFill>
                  <a:schemeClr val="tx1"/>
                </a:solidFill>
                <a:latin typeface="+mj-lt"/>
                <a:ea typeface="+mn-ea"/>
                <a:cs typeface="+mn-cs"/>
              </a:rPr>
              <a:t>Naglašene su sledeća svojstva iz te klase:</a:t>
            </a:r>
            <a:endParaRPr lang="sr-Latn-RS" sz="2000" dirty="0">
              <a:latin typeface="+mj-lt"/>
            </a:endParaRPr>
          </a:p>
          <a:p>
            <a:pPr lvl="2">
              <a:defRPr/>
            </a:pPr>
            <a:r>
              <a:rPr lang="sr-Latn-RS" sz="2000" b="1" i="1" u="none" strike="noStrike" cap="none" spc="0" dirty="0">
                <a:solidFill>
                  <a:schemeClr val="tx1"/>
                </a:solidFill>
                <a:latin typeface="+mj-lt"/>
                <a:ea typeface="+mn-ea"/>
                <a:cs typeface="+mn-cs"/>
              </a:rPr>
              <a:t>Encoder</a:t>
            </a:r>
            <a:r>
              <a:rPr lang="sr-Latn-RS" sz="2000" b="0" i="0" u="none" strike="noStrike" cap="none" spc="0" dirty="0">
                <a:solidFill>
                  <a:schemeClr val="tx1"/>
                </a:solidFill>
                <a:latin typeface="+mj-lt"/>
                <a:ea typeface="+mn-ea"/>
                <a:cs typeface="+mn-cs"/>
              </a:rPr>
              <a:t> </a:t>
            </a:r>
            <a:r>
              <a:rPr lang="sr-Latn-RS" sz="2000" b="0" i="0" u="none" strike="noStrike" cap="none" spc="0" dirty="0">
                <a:solidFill>
                  <a:schemeClr val="tx1"/>
                </a:solidFill>
                <a:latin typeface="+mj-lt"/>
                <a:ea typeface="Arial"/>
                <a:cs typeface="Arial"/>
              </a:rPr>
              <a:t>koji se koristi prilikom enkodiranja stringova za zamenu specijalnih karaktera (default je null, koji ne menja ni jedan karakter unicode vrednošću)</a:t>
            </a:r>
            <a:endParaRPr lang="sr-Latn-RS" sz="2000" dirty="0">
              <a:solidFill>
                <a:schemeClr val="tx1"/>
              </a:solidFill>
              <a:latin typeface="+mj-lt"/>
            </a:endParaRPr>
          </a:p>
          <a:p>
            <a:pPr lvl="2">
              <a:defRPr/>
            </a:pPr>
            <a:r>
              <a:rPr lang="sr-Latn-RS" sz="2000" b="1" i="1" u="none" strike="noStrike" cap="none" spc="0" dirty="0">
                <a:solidFill>
                  <a:schemeClr val="tx1"/>
                </a:solidFill>
                <a:latin typeface="+mj-lt"/>
                <a:ea typeface="+mn-ea"/>
                <a:cs typeface="+mn-cs"/>
              </a:rPr>
              <a:t>IgnoreNullValues</a:t>
            </a:r>
            <a:r>
              <a:rPr lang="sr-Latn-RS" sz="2000" b="0" i="0" u="none" strike="noStrike" cap="none" spc="0" dirty="0">
                <a:solidFill>
                  <a:schemeClr val="tx1"/>
                </a:solidFill>
                <a:latin typeface="+mj-lt"/>
                <a:ea typeface="+mn-ea"/>
                <a:cs typeface="+mn-cs"/>
              </a:rPr>
              <a:t> </a:t>
            </a:r>
            <a:r>
              <a:rPr lang="sr-Latn-RS" sz="2000" b="0" i="0" u="none" strike="noStrike" cap="none" spc="0" dirty="0">
                <a:solidFill>
                  <a:schemeClr val="tx1"/>
                </a:solidFill>
                <a:latin typeface="+mj-lt"/>
                <a:ea typeface="Arial"/>
                <a:cs typeface="Arial"/>
              </a:rPr>
              <a:t>koji sugeriše da se prilikom serializacije zapostave null vrednosti</a:t>
            </a:r>
            <a:endParaRPr lang="sr-Latn-RS" sz="2000" dirty="0">
              <a:solidFill>
                <a:schemeClr val="tx1"/>
              </a:solidFill>
              <a:latin typeface="+mj-lt"/>
            </a:endParaRPr>
          </a:p>
          <a:p>
            <a:pPr lvl="2">
              <a:defRPr/>
            </a:pPr>
            <a:r>
              <a:rPr lang="sr-Latn-RS" sz="2000" b="1" i="1" u="none" strike="noStrike" cap="none" spc="0" dirty="0">
                <a:solidFill>
                  <a:schemeClr val="tx1"/>
                </a:solidFill>
                <a:latin typeface="+mj-lt"/>
                <a:ea typeface="+mn-ea"/>
                <a:cs typeface="+mn-cs"/>
              </a:rPr>
              <a:t>MaxDepth</a:t>
            </a:r>
            <a:r>
              <a:rPr lang="sr-Latn-RS" sz="2000" b="0" i="0" u="none" strike="noStrike" cap="none" spc="0" dirty="0">
                <a:solidFill>
                  <a:schemeClr val="tx1"/>
                </a:solidFill>
                <a:latin typeface="+mj-lt"/>
                <a:ea typeface="+mn-ea"/>
                <a:cs typeface="+mn-cs"/>
              </a:rPr>
              <a:t> </a:t>
            </a:r>
            <a:r>
              <a:rPr lang="sr-Latn-RS" sz="2000" b="0" i="0" u="none" strike="noStrike" cap="none" spc="0" dirty="0">
                <a:solidFill>
                  <a:schemeClr val="tx1"/>
                </a:solidFill>
                <a:latin typeface="+mj-lt"/>
                <a:ea typeface="Arial"/>
                <a:cs typeface="Arial"/>
              </a:rPr>
              <a:t>kao i u prethodnom slučaju, maksimalna dubina serializacije</a:t>
            </a:r>
            <a:endParaRPr lang="sr-Latn-RS" sz="2000" dirty="0">
              <a:solidFill>
                <a:schemeClr val="tx1"/>
              </a:solidFill>
              <a:latin typeface="+mj-lt"/>
            </a:endParaRPr>
          </a:p>
          <a:p>
            <a:pPr lvl="2">
              <a:defRPr/>
            </a:pPr>
            <a:r>
              <a:rPr lang="sr-Latn-RS" sz="2000" b="1" i="1" u="none" strike="noStrike" cap="none" spc="0" dirty="0">
                <a:solidFill>
                  <a:schemeClr val="tx1"/>
                </a:solidFill>
                <a:latin typeface="+mj-lt"/>
                <a:ea typeface="+mn-ea"/>
                <a:cs typeface="+mn-cs"/>
              </a:rPr>
              <a:t>PropertyNameCaseInsensitive</a:t>
            </a:r>
            <a:r>
              <a:rPr lang="sr-Latn-RS" sz="2000" b="0" i="0" u="none" strike="noStrike" cap="none" spc="0" dirty="0">
                <a:solidFill>
                  <a:schemeClr val="tx1"/>
                </a:solidFill>
                <a:latin typeface="+mj-lt"/>
                <a:ea typeface="+mn-ea"/>
                <a:cs typeface="+mn-cs"/>
              </a:rPr>
              <a:t> </a:t>
            </a:r>
            <a:r>
              <a:rPr lang="sr-Latn-RS" sz="2000" b="0" i="0" u="none" strike="noStrike" cap="none" spc="0" dirty="0">
                <a:solidFill>
                  <a:schemeClr val="tx1"/>
                </a:solidFill>
                <a:latin typeface="+mj-lt"/>
                <a:ea typeface="Arial"/>
                <a:cs typeface="Arial"/>
              </a:rPr>
              <a:t>case-insensitive poređenje prilikom deserializacije</a:t>
            </a:r>
            <a:endParaRPr lang="sr-Latn-RS" sz="2000" dirty="0">
              <a:solidFill>
                <a:schemeClr val="tx1"/>
              </a:solidFill>
              <a:latin typeface="+mj-lt"/>
            </a:endParaRPr>
          </a:p>
          <a:p>
            <a:pPr lvl="2">
              <a:defRPr/>
            </a:pPr>
            <a:r>
              <a:rPr lang="sr-Latn-RS" sz="2000" b="1" i="1" u="none" strike="noStrike" cap="none" spc="0" dirty="0">
                <a:solidFill>
                  <a:schemeClr val="tx1"/>
                </a:solidFill>
                <a:latin typeface="+mj-lt"/>
                <a:ea typeface="+mn-ea"/>
                <a:cs typeface="+mn-cs"/>
              </a:rPr>
              <a:t>PropertyNamingPolicy</a:t>
            </a:r>
            <a:r>
              <a:rPr lang="sr-Latn-RS" sz="2000" b="0" i="0" u="none" strike="noStrike" cap="none" spc="0" dirty="0">
                <a:solidFill>
                  <a:schemeClr val="tx1"/>
                </a:solidFill>
                <a:latin typeface="+mj-lt"/>
                <a:ea typeface="+mn-ea"/>
                <a:cs typeface="+mn-cs"/>
              </a:rPr>
              <a:t> </a:t>
            </a:r>
            <a:r>
              <a:rPr lang="sr-Latn-RS" sz="2000" b="0" i="0" u="none" strike="noStrike" cap="none" spc="0" dirty="0">
                <a:solidFill>
                  <a:schemeClr val="tx1"/>
                </a:solidFill>
                <a:latin typeface="+mj-lt"/>
                <a:ea typeface="Arial"/>
                <a:cs typeface="Arial"/>
              </a:rPr>
              <a:t>govori na koji način će se nazivi property-a u C#-u prevesti u JSON (camel-case, null za nepromenjeno ili je moguće napisati novi, custom)</a:t>
            </a:r>
            <a:endParaRPr lang="sr-Latn-RS" sz="2000" dirty="0">
              <a:solidFill>
                <a:schemeClr val="tx1"/>
              </a:solidFill>
              <a:latin typeface="+mj-lt"/>
            </a:endParaRPr>
          </a:p>
          <a:p>
            <a:pPr lvl="2">
              <a:defRPr/>
            </a:pPr>
            <a:r>
              <a:rPr lang="sr-Latn-RS" sz="2000" b="1" i="1" u="none" strike="noStrike" cap="none" spc="0" dirty="0">
                <a:solidFill>
                  <a:schemeClr val="tx1"/>
                </a:solidFill>
                <a:latin typeface="+mj-lt"/>
                <a:ea typeface="+mn-ea"/>
                <a:cs typeface="+mn-cs"/>
              </a:rPr>
              <a:t>ReadCommentHandling</a:t>
            </a:r>
            <a:r>
              <a:rPr lang="sr-Latn-RS" sz="2000" b="0" i="0" u="none" strike="noStrike" cap="none" spc="0" dirty="0">
                <a:solidFill>
                  <a:schemeClr val="tx1"/>
                </a:solidFill>
                <a:latin typeface="+mj-lt"/>
                <a:ea typeface="+mn-ea"/>
                <a:cs typeface="+mn-cs"/>
              </a:rPr>
              <a:t> </a:t>
            </a:r>
            <a:r>
              <a:rPr lang="sr-Latn-RS" sz="2000" b="0" i="0" u="none" strike="noStrike" cap="none" spc="0" dirty="0">
                <a:solidFill>
                  <a:schemeClr val="tx1"/>
                </a:solidFill>
                <a:latin typeface="+mj-lt"/>
                <a:ea typeface="Arial"/>
                <a:cs typeface="Arial"/>
              </a:rPr>
              <a:t>kako će se tretirati komentari</a:t>
            </a:r>
            <a:endParaRPr lang="sr-Latn-RS" sz="2000" dirty="0">
              <a:solidFill>
                <a:schemeClr val="tx1"/>
              </a:solidFill>
              <a:latin typeface="+mj-lt"/>
            </a:endParaRPr>
          </a:p>
          <a:p>
            <a:pPr lvl="2">
              <a:defRPr/>
            </a:pPr>
            <a:r>
              <a:rPr lang="sr-Latn-RS" sz="2000" b="1" i="1" u="none" strike="noStrike" cap="none" spc="0" dirty="0">
                <a:solidFill>
                  <a:schemeClr val="tx1"/>
                </a:solidFill>
                <a:latin typeface="+mj-lt"/>
                <a:ea typeface="+mn-ea"/>
                <a:cs typeface="+mn-cs"/>
              </a:rPr>
              <a:t>WriteIndented</a:t>
            </a:r>
            <a:r>
              <a:rPr lang="sr-Latn-RS" sz="2000" b="0" i="0" u="none" strike="noStrike" cap="none" spc="0" dirty="0">
                <a:solidFill>
                  <a:schemeClr val="tx1"/>
                </a:solidFill>
                <a:latin typeface="+mj-lt"/>
                <a:ea typeface="+mn-ea"/>
                <a:cs typeface="+mn-cs"/>
              </a:rPr>
              <a:t> </a:t>
            </a:r>
            <a:r>
              <a:rPr lang="sr-Latn-RS" sz="2000" b="0" i="0" u="none" strike="noStrike" cap="none" spc="0" dirty="0">
                <a:solidFill>
                  <a:schemeClr val="tx1"/>
                </a:solidFill>
                <a:latin typeface="+mj-lt"/>
                <a:ea typeface="Arial"/>
                <a:cs typeface="Arial"/>
              </a:rPr>
              <a:t>da li će se koristiti pretty print (novi redovi i uvučeni redovi) prilikom serializacije</a:t>
            </a:r>
            <a:endParaRPr lang="sr-Latn-RS" sz="2000" b="1" i="1" dirty="0">
              <a:solidFill>
                <a:schemeClr val="tx1"/>
              </a:solidFill>
              <a:latin typeface="+mj-lt"/>
            </a:endParaRPr>
          </a:p>
        </p:txBody>
      </p:sp>
      <p:sp>
        <p:nvSpPr>
          <p:cNvPr id="5" name="Google Shape;2295;p39"/>
          <p:cNvSpPr txBox="1">
            <a:spLocks noGrp="1"/>
          </p:cNvSpPr>
          <p:nvPr>
            <p:ph type="sldNum" idx="12"/>
          </p:nvPr>
        </p:nvSpPr>
        <p:spPr bwMode="auto">
          <a:xfrm>
            <a:off x="11868150" y="6524625"/>
            <a:ext cx="254032" cy="234881"/>
          </a:xfrm>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Drugi formati</a:t>
            </a:r>
            <a:endParaRPr lang="en-US"/>
          </a:p>
        </p:txBody>
      </p:sp>
      <p:sp>
        <p:nvSpPr>
          <p:cNvPr id="3" name="Text Placeholder 2"/>
          <p:cNvSpPr>
            <a:spLocks noGrp="1"/>
          </p:cNvSpPr>
          <p:nvPr>
            <p:ph type="body" idx="1"/>
          </p:nvPr>
        </p:nvSpPr>
        <p:spPr bwMode="auto"/>
        <p:txBody>
          <a:bodyPr/>
          <a:lstStyle/>
          <a:p>
            <a:pPr>
              <a:defRPr/>
            </a:pPr>
            <a:r>
              <a:rPr lang="sr-Latn-RS" sz="2400" b="0" i="0" u="none" strike="noStrike" cap="none" spc="0" dirty="0">
                <a:solidFill>
                  <a:schemeClr val="tx1"/>
                </a:solidFill>
                <a:latin typeface="+mj-lt"/>
                <a:ea typeface="Arial"/>
                <a:cs typeface="Arial"/>
              </a:rPr>
              <a:t>Vraćanje podataka u drugim formatima je takođe moguće (recimo XML)</a:t>
            </a:r>
            <a:endParaRPr lang="sr-Latn-RS" sz="2400" dirty="0">
              <a:latin typeface="+mj-lt"/>
            </a:endParaRPr>
          </a:p>
          <a:p>
            <a:pPr>
              <a:defRPr/>
            </a:pPr>
            <a:r>
              <a:rPr lang="sr-Latn-RS" sz="2400" b="0" i="0" u="none" strike="noStrike" cap="none" spc="0" dirty="0">
                <a:solidFill>
                  <a:schemeClr val="tx1"/>
                </a:solidFill>
                <a:latin typeface="+mj-lt"/>
                <a:ea typeface="Arial"/>
                <a:cs typeface="Arial"/>
              </a:rPr>
              <a:t>Prvo je neophodno dodati sledeću liniju koda u </a:t>
            </a:r>
            <a:r>
              <a:rPr lang="sr-Latn-RS" sz="2400" b="0" i="1" u="none" strike="noStrike" cap="none" spc="0" dirty="0">
                <a:solidFill>
                  <a:schemeClr val="tx1"/>
                </a:solidFill>
                <a:latin typeface="+mj-lt"/>
                <a:ea typeface="Arial"/>
                <a:cs typeface="Arial"/>
              </a:rPr>
              <a:t>Program.cs</a:t>
            </a:r>
            <a:r>
              <a:rPr lang="sr-Latn-RS" sz="2400" b="0" i="0" u="none" strike="noStrike" cap="none" spc="0" dirty="0">
                <a:solidFill>
                  <a:schemeClr val="tx1"/>
                </a:solidFill>
                <a:latin typeface="+mj-lt"/>
                <a:ea typeface="Arial"/>
                <a:cs typeface="Arial"/>
              </a:rPr>
              <a:t>:</a:t>
            </a:r>
            <a:endParaRPr lang="sr-Latn-RS" sz="2400" dirty="0">
              <a:latin typeface="+mj-lt"/>
            </a:endParaRPr>
          </a:p>
          <a:p>
            <a:pPr lvl="1">
              <a:defRPr/>
            </a:pPr>
            <a:r>
              <a:rPr lang="sr-Latn-RS" sz="1800" b="0" i="0" u="none" dirty="0">
                <a:solidFill>
                  <a:srgbClr val="2F86D2"/>
                </a:solidFill>
                <a:latin typeface="Cascadia Code"/>
                <a:ea typeface="Cascadia Code"/>
                <a:cs typeface="Cascadia Code"/>
              </a:rPr>
              <a:t>builder</a:t>
            </a:r>
            <a:r>
              <a:rPr lang="sr-Latn-RS" sz="1800" b="0" i="0" u="none" dirty="0">
                <a:solidFill>
                  <a:srgbClr val="000000"/>
                </a:solidFill>
                <a:latin typeface="Cascadia Code"/>
                <a:ea typeface="Cascadia Code"/>
                <a:cs typeface="Cascadia Code"/>
              </a:rPr>
              <a:t>.</a:t>
            </a:r>
            <a:r>
              <a:rPr lang="sr-Latn-RS" sz="1800" b="0" i="0" u="none" dirty="0">
                <a:solidFill>
                  <a:srgbClr val="2F86D2"/>
                </a:solidFill>
                <a:latin typeface="Cascadia Code"/>
                <a:ea typeface="Cascadia Code"/>
                <a:cs typeface="Cascadia Code"/>
              </a:rPr>
              <a:t>Services</a:t>
            </a:r>
            <a:r>
              <a:rPr lang="sr-Latn-RS" sz="1800" b="0" i="0" u="none" dirty="0">
                <a:solidFill>
                  <a:srgbClr val="000000"/>
                </a:solidFill>
                <a:latin typeface="Cascadia Code"/>
                <a:ea typeface="Cascadia Code"/>
                <a:cs typeface="Cascadia Code"/>
              </a:rPr>
              <a:t>.</a:t>
            </a:r>
            <a:r>
              <a:rPr lang="sr-Latn-RS" sz="1800" b="0" i="0" u="none" dirty="0">
                <a:solidFill>
                  <a:srgbClr val="7EB233"/>
                </a:solidFill>
                <a:latin typeface="Cascadia Code"/>
                <a:ea typeface="Cascadia Code"/>
                <a:cs typeface="Cascadia Code"/>
              </a:rPr>
              <a:t>AddControllers</a:t>
            </a:r>
            <a:r>
              <a:rPr lang="sr-Latn-RS" sz="1800" b="0" i="0" u="none" dirty="0">
                <a:solidFill>
                  <a:srgbClr val="000000"/>
                </a:solidFill>
                <a:latin typeface="Cascadia Code"/>
                <a:ea typeface="Cascadia Code"/>
                <a:cs typeface="Cascadia Code"/>
              </a:rPr>
              <a:t>().</a:t>
            </a:r>
            <a:r>
              <a:rPr lang="sr-Latn-RS" sz="1800" b="0" i="0" u="none" dirty="0">
                <a:solidFill>
                  <a:srgbClr val="7EB233"/>
                </a:solidFill>
                <a:latin typeface="Cascadia Code"/>
                <a:ea typeface="Cascadia Code"/>
                <a:cs typeface="Cascadia Code"/>
              </a:rPr>
              <a:t>AddXmlSerializerFormatters</a:t>
            </a:r>
            <a:r>
              <a:rPr lang="sr-Latn-RS" sz="1800" b="0" i="0" u="none" dirty="0">
                <a:solidFill>
                  <a:srgbClr val="000000"/>
                </a:solidFill>
                <a:latin typeface="Cascadia Code"/>
                <a:ea typeface="Cascadia Code"/>
                <a:cs typeface="Cascadia Code"/>
              </a:rPr>
              <a:t>();</a:t>
            </a:r>
            <a:endParaRPr lang="sr-Latn-RS" sz="2800" dirty="0"/>
          </a:p>
          <a:p>
            <a:pPr>
              <a:defRPr/>
            </a:pPr>
            <a:r>
              <a:rPr lang="sr-Latn-RS" sz="2400" b="0" i="0" u="none" strike="noStrike" cap="none" spc="0" dirty="0">
                <a:solidFill>
                  <a:schemeClr val="tx1"/>
                </a:solidFill>
                <a:latin typeface="+mj-lt"/>
                <a:ea typeface="Arial"/>
                <a:cs typeface="Arial"/>
              </a:rPr>
              <a:t>Zatim treba obeležiti Controller klasu sledećim atributom:</a:t>
            </a:r>
            <a:endParaRPr lang="sr-Latn-RS" sz="2400" dirty="0">
              <a:latin typeface="+mj-lt"/>
            </a:endParaRPr>
          </a:p>
          <a:p>
            <a:pPr lvl="1">
              <a:defRPr/>
            </a:pPr>
            <a:r>
              <a:rPr lang="sr-Latn-RS" sz="2000" b="0" i="0" u="none" dirty="0">
                <a:solidFill>
                  <a:srgbClr val="000000"/>
                </a:solidFill>
                <a:latin typeface="Cascadia Code"/>
                <a:ea typeface="Cascadia Code"/>
                <a:cs typeface="Cascadia Code"/>
              </a:rPr>
              <a:t>[</a:t>
            </a:r>
            <a:r>
              <a:rPr lang="sr-Latn-RS" sz="2000" b="0" i="0" u="none" dirty="0">
                <a:solidFill>
                  <a:srgbClr val="0444AC"/>
                </a:solidFill>
                <a:latin typeface="Cascadia Code"/>
                <a:ea typeface="Cascadia Code"/>
                <a:cs typeface="Cascadia Code"/>
              </a:rPr>
              <a:t>Produces</a:t>
            </a:r>
            <a:r>
              <a:rPr lang="sr-Latn-RS" sz="2000" b="0" i="0" u="none" dirty="0">
                <a:solidFill>
                  <a:srgbClr val="000000"/>
                </a:solidFill>
                <a:latin typeface="Cascadia Code"/>
                <a:ea typeface="Cascadia Code"/>
                <a:cs typeface="Cascadia Code"/>
              </a:rPr>
              <a:t>(</a:t>
            </a:r>
            <a:r>
              <a:rPr lang="sr-Latn-RS" sz="2000" b="0" i="0" u="none" dirty="0">
                <a:solidFill>
                  <a:srgbClr val="A44185"/>
                </a:solidFill>
                <a:latin typeface="Cascadia Code"/>
                <a:ea typeface="Cascadia Code"/>
                <a:cs typeface="Cascadia Code"/>
              </a:rPr>
              <a:t>"text/xml"</a:t>
            </a:r>
            <a:r>
              <a:rPr lang="sr-Latn-RS" sz="2000" b="0" i="0" u="none" dirty="0">
                <a:solidFill>
                  <a:srgbClr val="000000"/>
                </a:solidFill>
                <a:latin typeface="Cascadia Code"/>
                <a:ea typeface="Cascadia Code"/>
                <a:cs typeface="Cascadia Code"/>
              </a:rPr>
              <a:t>)]</a:t>
            </a:r>
            <a:endParaRPr lang="sr-Latn-RS" sz="3600" b="0" i="0" u="none" strike="noStrike" cap="none" spc="0" dirty="0">
              <a:solidFill>
                <a:schemeClr val="tx1"/>
              </a:solidFill>
              <a:latin typeface="Times New Roman"/>
              <a:cs typeface="Times New Roman"/>
            </a:endParaRPr>
          </a:p>
          <a:p>
            <a:pPr lvl="1">
              <a:defRPr/>
            </a:pPr>
            <a:r>
              <a:rPr lang="sr-Latn-RS" sz="2400" b="0" i="0" u="none" strike="noStrike" cap="none" spc="0" dirty="0">
                <a:solidFill>
                  <a:schemeClr val="tx1"/>
                </a:solidFill>
                <a:latin typeface="Corbel"/>
                <a:ea typeface="Arial"/>
                <a:cs typeface="Arial"/>
              </a:rPr>
              <a:t>Ili</a:t>
            </a:r>
            <a:r>
              <a:rPr lang="sr-Latn-RS" sz="2200" b="0" i="0" u="none" strike="noStrike" cap="none" spc="0" dirty="0">
                <a:solidFill>
                  <a:schemeClr val="tx1"/>
                </a:solidFill>
                <a:latin typeface="Corbel"/>
                <a:ea typeface="Arial"/>
                <a:cs typeface="Arial"/>
              </a:rPr>
              <a:t> </a:t>
            </a:r>
            <a:r>
              <a:rPr lang="sr-Latn-RS" sz="2000" b="0" i="0" u="none" dirty="0">
                <a:solidFill>
                  <a:srgbClr val="000000"/>
                </a:solidFill>
                <a:latin typeface="Cascadia Code"/>
                <a:ea typeface="Cascadia Code"/>
                <a:cs typeface="Cascadia Code"/>
              </a:rPr>
              <a:t>[</a:t>
            </a:r>
            <a:r>
              <a:rPr lang="sr-Latn-RS" sz="2000" b="0" i="0" u="none" dirty="0">
                <a:solidFill>
                  <a:srgbClr val="0444AC"/>
                </a:solidFill>
                <a:latin typeface="Cascadia Code"/>
                <a:ea typeface="Cascadia Code"/>
                <a:cs typeface="Cascadia Code"/>
              </a:rPr>
              <a:t>Produces</a:t>
            </a:r>
            <a:r>
              <a:rPr lang="sr-Latn-RS" sz="2000" b="0" i="0" u="none" dirty="0">
                <a:solidFill>
                  <a:srgbClr val="000000"/>
                </a:solidFill>
                <a:latin typeface="Cascadia Code"/>
                <a:ea typeface="Cascadia Code"/>
                <a:cs typeface="Cascadia Code"/>
              </a:rPr>
              <a:t>(</a:t>
            </a:r>
            <a:r>
              <a:rPr lang="sr-Latn-RS" sz="2000" b="0" i="0" u="none" dirty="0">
                <a:solidFill>
                  <a:srgbClr val="A44185"/>
                </a:solidFill>
                <a:latin typeface="Cascadia Code"/>
                <a:ea typeface="Cascadia Code"/>
                <a:cs typeface="Cascadia Code"/>
              </a:rPr>
              <a:t>"application/xml"</a:t>
            </a:r>
            <a:r>
              <a:rPr lang="sr-Latn-RS" sz="2000" b="0" i="0" u="none" dirty="0">
                <a:solidFill>
                  <a:srgbClr val="000000"/>
                </a:solidFill>
                <a:latin typeface="Cascadia Code"/>
                <a:ea typeface="Cascadia Code"/>
                <a:cs typeface="Cascadia Code"/>
              </a:rPr>
              <a:t>)]</a:t>
            </a:r>
            <a:endParaRPr lang="sr-Latn-RS" sz="7200" dirty="0"/>
          </a:p>
          <a:p>
            <a:pPr>
              <a:defRPr/>
            </a:pPr>
            <a:r>
              <a:rPr lang="sr-Latn-RS" sz="2400" b="0" i="0" u="none" strike="noStrike" cap="none" spc="0" dirty="0">
                <a:solidFill>
                  <a:schemeClr val="tx1"/>
                </a:solidFill>
                <a:latin typeface="+mj-lt"/>
                <a:ea typeface="Arial"/>
                <a:cs typeface="Arial"/>
              </a:rPr>
              <a:t>Ovim atributom je moguće obeležiti i odgovarajuću metodu, da bi rezultat njenog poziva vraćao formatirani rezultat na traženi način</a:t>
            </a:r>
            <a:endParaRPr lang="sr-Latn-RS" dirty="0">
              <a:latin typeface="+mj-lt"/>
            </a:endParaRPr>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04A1B6-78B1-87A0-2D1D-23DEB37E4646}"/>
              </a:ext>
            </a:extLst>
          </p:cNvPr>
          <p:cNvSpPr>
            <a:spLocks noGrp="1"/>
          </p:cNvSpPr>
          <p:nvPr>
            <p:ph type="ctrTitle"/>
          </p:nvPr>
        </p:nvSpPr>
        <p:spPr/>
        <p:txBody>
          <a:bodyPr/>
          <a:lstStyle/>
          <a:p>
            <a:r>
              <a:rPr lang="sr-Latn-RS" dirty="0"/>
              <a:t>Kontroler</a:t>
            </a:r>
          </a:p>
        </p:txBody>
      </p:sp>
    </p:spTree>
    <p:extLst>
      <p:ext uri="{BB962C8B-B14F-4D97-AF65-F5344CB8AC3E}">
        <p14:creationId xmlns:p14="http://schemas.microsoft.com/office/powerpoint/2010/main" val="4207601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Drugi formati</a:t>
            </a:r>
            <a:endParaRPr lang="en-US"/>
          </a:p>
        </p:txBody>
      </p:sp>
      <p:sp>
        <p:nvSpPr>
          <p:cNvPr id="3" name="Text Placeholder 2"/>
          <p:cNvSpPr>
            <a:spLocks noGrp="1"/>
          </p:cNvSpPr>
          <p:nvPr>
            <p:ph type="body" idx="1"/>
          </p:nvPr>
        </p:nvSpPr>
        <p:spPr bwMode="auto"/>
        <p:txBody>
          <a:bodyPr/>
          <a:lstStyle/>
          <a:p>
            <a:pPr>
              <a:defRPr/>
            </a:pPr>
            <a:r>
              <a:rPr lang="sr-Latn-RS" sz="2400" b="0" i="0" u="none" strike="noStrike" cap="none" spc="0" dirty="0">
                <a:solidFill>
                  <a:schemeClr val="tx1"/>
                </a:solidFill>
                <a:latin typeface="+mn-lt"/>
                <a:ea typeface="+mn-ea"/>
                <a:cs typeface="+mn-cs"/>
              </a:rPr>
              <a:t>Custom formatters</a:t>
            </a:r>
            <a:endParaRPr lang="sr-Latn-RS" sz="2400" dirty="0"/>
          </a:p>
          <a:p>
            <a:pPr lvl="1">
              <a:defRPr/>
            </a:pPr>
            <a:r>
              <a:rPr lang="sr-Latn-RS" sz="2400" b="0" i="0" u="none" strike="noStrike" cap="none" spc="0" dirty="0">
                <a:solidFill>
                  <a:schemeClr val="tx1"/>
                </a:solidFill>
                <a:latin typeface="+mn-lt"/>
                <a:ea typeface="+mn-ea"/>
                <a:cs typeface="+mn-cs"/>
              </a:rPr>
              <a:t>Postoje input (koriste se kod bind-ovanja) i output formateri (formatiranje povratnih vrednosti)</a:t>
            </a:r>
            <a:endParaRPr lang="sr-Latn-RS" sz="2400" dirty="0"/>
          </a:p>
          <a:p>
            <a:pPr lvl="1">
              <a:defRPr/>
            </a:pPr>
            <a:r>
              <a:rPr lang="sr-Latn-RS" sz="2400" b="0" i="0" u="none" strike="noStrike" cap="none" spc="0" dirty="0">
                <a:solidFill>
                  <a:schemeClr val="tx1"/>
                </a:solidFill>
                <a:latin typeface="+mn-lt"/>
                <a:ea typeface="+mn-ea"/>
                <a:cs typeface="+mn-cs"/>
              </a:rPr>
              <a:t>Povratak informacija u nekom drugom formatu (po standardu ili izvedenom iz njega) može da se vrši kreiranjem custom formatter-a</a:t>
            </a:r>
            <a:endParaRPr lang="sr-Latn-RS" sz="2400" dirty="0"/>
          </a:p>
          <a:p>
            <a:pPr lvl="1">
              <a:defRPr/>
            </a:pPr>
            <a:r>
              <a:rPr lang="sr-Latn-RS" sz="2400" b="0" i="0" u="none" strike="noStrike" cap="none" spc="0" dirty="0">
                <a:solidFill>
                  <a:schemeClr val="tx1"/>
                </a:solidFill>
                <a:latin typeface="+mn-lt"/>
                <a:ea typeface="+mn-ea"/>
                <a:cs typeface="+mn-cs"/>
              </a:rPr>
              <a:t>Svaki custom formatter mora da se doda u konfiguraciju na isti način kao što je to bio slučaj sa XML formaterom</a:t>
            </a:r>
            <a:endParaRPr lang="sr-Latn-RS" sz="2400" dirty="0"/>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Drugi formati</a:t>
            </a:r>
            <a:endParaRPr lang="en-US"/>
          </a:p>
        </p:txBody>
      </p:sp>
      <p:sp>
        <p:nvSpPr>
          <p:cNvPr id="3" name="Text Placeholder 2"/>
          <p:cNvSpPr>
            <a:spLocks noGrp="1"/>
          </p:cNvSpPr>
          <p:nvPr>
            <p:ph type="body" idx="1"/>
          </p:nvPr>
        </p:nvSpPr>
        <p:spPr bwMode="auto"/>
        <p:txBody>
          <a:bodyPr/>
          <a:lstStyle/>
          <a:p>
            <a:pPr>
              <a:defRPr/>
            </a:pPr>
            <a:r>
              <a:rPr lang="sr-Latn-RS" sz="2400" b="0" i="0" u="none" strike="noStrike" cap="none" spc="0" dirty="0">
                <a:solidFill>
                  <a:schemeClr val="tx1"/>
                </a:solidFill>
                <a:latin typeface="+mn-lt"/>
                <a:ea typeface="+mn-ea"/>
                <a:cs typeface="+mn-cs"/>
              </a:rPr>
              <a:t>Custom formatter mora da:</a:t>
            </a:r>
            <a:endParaRPr lang="sr-Latn-RS" sz="2400" dirty="0"/>
          </a:p>
          <a:p>
            <a:pPr lvl="1">
              <a:defRPr/>
            </a:pPr>
            <a:r>
              <a:rPr lang="sr-Latn-RS" sz="2400" b="0" i="0" u="none" strike="noStrike" cap="none" spc="0" dirty="0">
                <a:solidFill>
                  <a:schemeClr val="tx1"/>
                </a:solidFill>
                <a:latin typeface="+mn-lt"/>
                <a:ea typeface="+mn-ea"/>
                <a:cs typeface="+mn-cs"/>
              </a:rPr>
              <a:t>Nasledi jednu od klasa (</a:t>
            </a:r>
            <a:r>
              <a:rPr lang="sr-Latn-RS" sz="2400" b="1" i="1" u="none" strike="noStrike" cap="none" spc="0" dirty="0">
                <a:solidFill>
                  <a:schemeClr val="tx1"/>
                </a:solidFill>
                <a:latin typeface="+mn-lt"/>
                <a:ea typeface="+mn-ea"/>
                <a:cs typeface="+mn-cs"/>
              </a:rPr>
              <a:t>TextInputFormatter</a:t>
            </a:r>
            <a:r>
              <a:rPr lang="sr-Latn-RS" sz="2400" b="0" i="0" u="none" strike="noStrike" cap="none" spc="0" dirty="0">
                <a:solidFill>
                  <a:schemeClr val="tx1"/>
                </a:solidFill>
                <a:latin typeface="+mn-lt"/>
                <a:ea typeface="+mn-ea"/>
                <a:cs typeface="+mn-cs"/>
              </a:rPr>
              <a:t> </a:t>
            </a:r>
            <a:r>
              <a:rPr lang="sr-Latn-RS" sz="2400" b="0" i="0" u="none" strike="noStrike" cap="none" spc="0" dirty="0">
                <a:solidFill>
                  <a:schemeClr val="tx1"/>
                </a:solidFill>
                <a:latin typeface="Corbel"/>
                <a:ea typeface="Arial"/>
                <a:cs typeface="Arial"/>
              </a:rPr>
              <a:t>ili </a:t>
            </a:r>
            <a:r>
              <a:rPr lang="sr-Latn-RS" sz="2400" b="1" i="1" u="none" strike="noStrike" cap="none" spc="0" dirty="0">
                <a:solidFill>
                  <a:schemeClr val="tx1"/>
                </a:solidFill>
                <a:latin typeface="+mn-lt"/>
                <a:ea typeface="+mn-ea"/>
                <a:cs typeface="+mn-cs"/>
              </a:rPr>
              <a:t>TextOutputFormatter</a:t>
            </a:r>
            <a:r>
              <a:rPr lang="sr-Latn-RS" sz="2400" b="0" i="0" u="none" strike="noStrike" cap="none" spc="0" dirty="0">
                <a:solidFill>
                  <a:schemeClr val="tx1"/>
                </a:solidFill>
                <a:ea typeface="+mn-ea"/>
                <a:cs typeface="+mn-cs"/>
              </a:rPr>
              <a:t>) u zavisnosti od namene</a:t>
            </a:r>
            <a:endParaRPr lang="sr-Latn-RS" sz="2400" dirty="0">
              <a:solidFill>
                <a:schemeClr val="tx1"/>
              </a:solidFill>
            </a:endParaRPr>
          </a:p>
          <a:p>
            <a:pPr lvl="1">
              <a:defRPr/>
            </a:pPr>
            <a:r>
              <a:rPr lang="sr-Latn-RS" sz="2400" b="0" i="0" u="none" strike="noStrike" cap="none" spc="0" dirty="0">
                <a:solidFill>
                  <a:schemeClr val="tx1"/>
                </a:solidFill>
                <a:latin typeface="+mn-lt"/>
                <a:ea typeface="+mn-ea"/>
                <a:cs typeface="+mn-cs"/>
              </a:rPr>
              <a:t>Specificira validne tipove podataka koje prihvata kao i encoding u konstruktoru</a:t>
            </a:r>
            <a:endParaRPr lang="sr-Latn-RS" sz="2400" dirty="0"/>
          </a:p>
          <a:p>
            <a:pPr lvl="1">
              <a:defRPr/>
            </a:pPr>
            <a:r>
              <a:rPr lang="sr-Latn-RS" sz="2400" b="0" i="0" u="none" strike="noStrike" cap="none" spc="0" dirty="0">
                <a:solidFill>
                  <a:schemeClr val="tx1"/>
                </a:solidFill>
                <a:latin typeface="+mn-lt"/>
                <a:ea typeface="+mn-ea"/>
                <a:cs typeface="+mn-cs"/>
              </a:rPr>
              <a:t>Override-uje </a:t>
            </a:r>
            <a:r>
              <a:rPr lang="sr-Latn-RS" sz="2400" b="1" i="1" u="none" strike="noStrike" cap="none" spc="0" dirty="0">
                <a:solidFill>
                  <a:schemeClr val="tx1"/>
                </a:solidFill>
                <a:latin typeface="+mn-lt"/>
                <a:ea typeface="+mn-ea"/>
                <a:cs typeface="+mn-cs"/>
              </a:rPr>
              <a:t>CanReadType</a:t>
            </a:r>
            <a:r>
              <a:rPr lang="sr-Latn-RS" sz="2400" b="0" i="0" u="none" strike="noStrike" cap="none" spc="0" dirty="0">
                <a:solidFill>
                  <a:schemeClr val="tx1"/>
                </a:solidFill>
                <a:latin typeface="+mn-lt"/>
                <a:ea typeface="+mn-ea"/>
                <a:cs typeface="+mn-cs"/>
              </a:rPr>
              <a:t> </a:t>
            </a:r>
            <a:r>
              <a:rPr lang="sr-Latn-RS" sz="2400" b="0" i="0" u="none" strike="noStrike" cap="none" spc="0" dirty="0">
                <a:solidFill>
                  <a:schemeClr val="tx1"/>
                </a:solidFill>
                <a:latin typeface="Corbel"/>
                <a:ea typeface="Arial"/>
                <a:cs typeface="Arial"/>
              </a:rPr>
              <a:t>/ </a:t>
            </a:r>
            <a:r>
              <a:rPr lang="sr-Latn-RS" sz="2400" b="1" i="1" u="none" strike="noStrike" cap="none" spc="0" dirty="0">
                <a:solidFill>
                  <a:schemeClr val="tx1"/>
                </a:solidFill>
                <a:latin typeface="+mn-lt"/>
                <a:ea typeface="+mn-ea"/>
                <a:cs typeface="+mn-cs"/>
              </a:rPr>
              <a:t>CanWriteType</a:t>
            </a:r>
            <a:r>
              <a:rPr lang="sr-Latn-RS" sz="2400" b="1" i="0" u="none" strike="noStrike" cap="none" spc="0" dirty="0">
                <a:solidFill>
                  <a:schemeClr val="tx1"/>
                </a:solidFill>
                <a:latin typeface="+mn-lt"/>
                <a:ea typeface="+mn-ea"/>
                <a:cs typeface="+mn-cs"/>
              </a:rPr>
              <a:t> </a:t>
            </a:r>
            <a:r>
              <a:rPr lang="sr-Latn-RS" sz="2400" b="0" i="0" u="none" strike="noStrike" cap="none" spc="0" dirty="0">
                <a:solidFill>
                  <a:schemeClr val="tx1"/>
                </a:solidFill>
                <a:ea typeface="+mn-ea"/>
                <a:cs typeface="+mn-cs"/>
              </a:rPr>
              <a:t>metode</a:t>
            </a:r>
            <a:endParaRPr lang="sr-Latn-RS" sz="2400" dirty="0">
              <a:solidFill>
                <a:schemeClr val="tx1"/>
              </a:solidFill>
            </a:endParaRPr>
          </a:p>
          <a:p>
            <a:pPr lvl="1">
              <a:defRPr/>
            </a:pPr>
            <a:r>
              <a:rPr lang="sr-Latn-RS" sz="2400" b="0" i="0" u="none" strike="noStrike" cap="none" spc="0" dirty="0">
                <a:solidFill>
                  <a:schemeClr val="tx1"/>
                </a:solidFill>
                <a:latin typeface="+mn-lt"/>
                <a:ea typeface="+mn-ea"/>
                <a:cs typeface="+mn-cs"/>
              </a:rPr>
              <a:t>Override-uje </a:t>
            </a:r>
            <a:r>
              <a:rPr lang="sr-Latn-RS" sz="2400" b="1" i="1" u="none" strike="noStrike" cap="none" spc="0" dirty="0">
                <a:solidFill>
                  <a:schemeClr val="tx1"/>
                </a:solidFill>
                <a:latin typeface="+mn-lt"/>
                <a:ea typeface="+mn-ea"/>
                <a:cs typeface="+mn-cs"/>
              </a:rPr>
              <a:t>ReadRequestBodyAsync</a:t>
            </a:r>
            <a:r>
              <a:rPr lang="sr-Latn-RS" sz="2400" b="0" i="0" u="none" strike="noStrike" cap="none" spc="0" dirty="0">
                <a:solidFill>
                  <a:schemeClr val="tx1"/>
                </a:solidFill>
                <a:latin typeface="+mn-lt"/>
                <a:ea typeface="+mn-ea"/>
                <a:cs typeface="+mn-cs"/>
              </a:rPr>
              <a:t> </a:t>
            </a:r>
            <a:r>
              <a:rPr lang="sr-Latn-RS" sz="2400" b="0" i="0" u="none" strike="noStrike" cap="none" spc="0" dirty="0">
                <a:solidFill>
                  <a:schemeClr val="tx1"/>
                </a:solidFill>
                <a:latin typeface="Corbel"/>
                <a:ea typeface="Arial"/>
                <a:cs typeface="Arial"/>
              </a:rPr>
              <a:t>/ </a:t>
            </a:r>
            <a:r>
              <a:rPr lang="sr-Latn-RS" sz="2400" b="1" i="1" u="none" strike="noStrike" cap="none" spc="0" dirty="0">
                <a:solidFill>
                  <a:schemeClr val="tx1"/>
                </a:solidFill>
                <a:latin typeface="+mn-lt"/>
                <a:ea typeface="+mn-ea"/>
                <a:cs typeface="+mn-cs"/>
              </a:rPr>
              <a:t>WriteResponseBodyAsync</a:t>
            </a:r>
            <a:r>
              <a:rPr lang="sr-Latn-RS" sz="2400" b="0" i="0" u="none" strike="noStrike" cap="none" spc="0" dirty="0">
                <a:solidFill>
                  <a:schemeClr val="tx1"/>
                </a:solidFill>
                <a:latin typeface="+mn-lt"/>
                <a:ea typeface="+mn-ea"/>
                <a:cs typeface="+mn-cs"/>
              </a:rPr>
              <a:t> </a:t>
            </a:r>
            <a:r>
              <a:rPr lang="sr-Latn-RS" sz="2400" b="0" i="0" u="none" strike="noStrike" cap="none" spc="0" dirty="0">
                <a:solidFill>
                  <a:schemeClr val="tx1"/>
                </a:solidFill>
                <a:latin typeface="Corbel"/>
                <a:ea typeface="Arial"/>
                <a:cs typeface="Arial"/>
              </a:rPr>
              <a:t>metode</a:t>
            </a:r>
            <a:endParaRPr lang="sr-Latn-RS" sz="2400" dirty="0">
              <a:solidFill>
                <a:schemeClr val="tx1"/>
              </a:solidFill>
            </a:endParaRPr>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Drugi formati</a:t>
            </a:r>
            <a:endParaRPr lang="en-US"/>
          </a:p>
        </p:txBody>
      </p:sp>
      <p:sp>
        <p:nvSpPr>
          <p:cNvPr id="3" name="Text Placeholder 2"/>
          <p:cNvSpPr>
            <a:spLocks noGrp="1"/>
          </p:cNvSpPr>
          <p:nvPr>
            <p:ph type="body" idx="1"/>
          </p:nvPr>
        </p:nvSpPr>
        <p:spPr bwMode="auto">
          <a:xfrm>
            <a:off x="416560" y="2167467"/>
            <a:ext cx="11135360" cy="3801533"/>
          </a:xfrm>
        </p:spPr>
        <p:txBody>
          <a:bodyPr/>
          <a:lstStyle/>
          <a:p>
            <a:pPr>
              <a:defRPr/>
            </a:pPr>
            <a:r>
              <a:rPr lang="sr-Latn-RS" sz="2800" b="0" i="0" u="none" strike="noStrike" cap="none" spc="0" dirty="0">
                <a:solidFill>
                  <a:schemeClr val="tx1"/>
                </a:solidFill>
                <a:latin typeface="+mj-lt"/>
                <a:ea typeface="Arial"/>
                <a:cs typeface="Arial"/>
              </a:rPr>
              <a:t>Dodavanje validnih tipova i encoding-a se vrši na sledeći način:</a:t>
            </a:r>
            <a:endParaRPr lang="sr-Latn-RS" sz="2800" dirty="0">
              <a:latin typeface="+mj-lt"/>
            </a:endParaRPr>
          </a:p>
          <a:p>
            <a:pPr lvl="1">
              <a:defRPr/>
            </a:pPr>
            <a:r>
              <a:rPr lang="sr-Latn-RS" sz="1800" b="0" i="0" u="none" dirty="0">
                <a:solidFill>
                  <a:srgbClr val="2F86D2"/>
                </a:solidFill>
                <a:latin typeface="Cascadia Code"/>
                <a:ea typeface="Cascadia Code"/>
                <a:cs typeface="Cascadia Code"/>
              </a:rPr>
              <a:t>SupportedMediaTypes</a:t>
            </a:r>
            <a:r>
              <a:rPr lang="sr-Latn-RS" sz="1800" b="0" i="0" u="none" dirty="0">
                <a:solidFill>
                  <a:srgbClr val="000000"/>
                </a:solidFill>
                <a:latin typeface="Cascadia Code"/>
                <a:ea typeface="Cascadia Code"/>
                <a:cs typeface="Cascadia Code"/>
              </a:rPr>
              <a:t>.</a:t>
            </a:r>
            <a:r>
              <a:rPr lang="sr-Latn-RS" sz="1800" b="0" i="0" u="none" dirty="0">
                <a:solidFill>
                  <a:srgbClr val="7EB233"/>
                </a:solidFill>
                <a:latin typeface="Cascadia Code"/>
                <a:ea typeface="Cascadia Code"/>
                <a:cs typeface="Cascadia Code"/>
              </a:rPr>
              <a:t>Add</a:t>
            </a:r>
            <a:r>
              <a:rPr lang="sr-Latn-RS" sz="1800" b="0" i="0" u="none" dirty="0">
                <a:solidFill>
                  <a:srgbClr val="000000"/>
                </a:solidFill>
                <a:latin typeface="Cascadia Code"/>
                <a:ea typeface="Cascadia Code"/>
                <a:cs typeface="Cascadia Code"/>
              </a:rPr>
              <a:t>(</a:t>
            </a:r>
            <a:r>
              <a:rPr lang="sr-Latn-RS" sz="1800" b="0" i="0" u="none" dirty="0">
                <a:solidFill>
                  <a:srgbClr val="2F86D2"/>
                </a:solidFill>
                <a:latin typeface="Cascadia Code"/>
                <a:ea typeface="Cascadia Code"/>
                <a:cs typeface="Cascadia Code"/>
              </a:rPr>
              <a:t>MediaTypeHeaderValue</a:t>
            </a:r>
            <a:r>
              <a:rPr lang="sr-Latn-RS" sz="1800" b="0" i="0" u="none" dirty="0">
                <a:solidFill>
                  <a:srgbClr val="000000"/>
                </a:solidFill>
                <a:latin typeface="Cascadia Code"/>
                <a:ea typeface="Cascadia Code"/>
                <a:cs typeface="Cascadia Code"/>
              </a:rPr>
              <a:t>.</a:t>
            </a:r>
            <a:r>
              <a:rPr lang="sr-Latn-RS" sz="1800" b="0" i="0" u="none" dirty="0">
                <a:solidFill>
                  <a:srgbClr val="7EB233"/>
                </a:solidFill>
                <a:latin typeface="Cascadia Code"/>
                <a:ea typeface="Cascadia Code"/>
                <a:cs typeface="Cascadia Code"/>
              </a:rPr>
              <a:t>Parse</a:t>
            </a:r>
            <a:r>
              <a:rPr lang="sr-Latn-RS" sz="1800" b="0" i="0" u="none" dirty="0">
                <a:solidFill>
                  <a:srgbClr val="000000"/>
                </a:solidFill>
                <a:latin typeface="Cascadia Code"/>
                <a:ea typeface="Cascadia Code"/>
                <a:cs typeface="Cascadia Code"/>
              </a:rPr>
              <a:t>(</a:t>
            </a:r>
            <a:r>
              <a:rPr lang="sr-Latn-RS" sz="1800" b="0" i="0" u="none" dirty="0">
                <a:solidFill>
                  <a:srgbClr val="A44185"/>
                </a:solidFill>
                <a:latin typeface="Cascadia Code"/>
                <a:ea typeface="Cascadia Code"/>
                <a:cs typeface="Cascadia Code"/>
              </a:rPr>
              <a:t>"[text]/[format]"</a:t>
            </a:r>
            <a:r>
              <a:rPr lang="sr-Latn-RS" sz="1800" b="0" i="0" u="none" dirty="0">
                <a:solidFill>
                  <a:srgbClr val="000000"/>
                </a:solidFill>
                <a:latin typeface="Cascadia Code"/>
                <a:ea typeface="Cascadia Code"/>
                <a:cs typeface="Cascadia Code"/>
              </a:rPr>
              <a:t>));</a:t>
            </a:r>
            <a:endParaRPr sz="2000" dirty="0"/>
          </a:p>
          <a:p>
            <a:pPr lvl="1">
              <a:defRPr/>
            </a:pPr>
            <a:r>
              <a:rPr lang="sr-Latn-RS" sz="1800" b="0" i="0" u="none" dirty="0">
                <a:solidFill>
                  <a:srgbClr val="2F86D2"/>
                </a:solidFill>
                <a:latin typeface="Cascadia Code"/>
                <a:ea typeface="Cascadia Code"/>
                <a:cs typeface="Cascadia Code"/>
              </a:rPr>
              <a:t>SupportedEncodings</a:t>
            </a:r>
            <a:r>
              <a:rPr lang="sr-Latn-RS" sz="1800" b="0" i="0" u="none" dirty="0">
                <a:solidFill>
                  <a:srgbClr val="000000"/>
                </a:solidFill>
                <a:latin typeface="Cascadia Code"/>
                <a:ea typeface="Cascadia Code"/>
                <a:cs typeface="Cascadia Code"/>
              </a:rPr>
              <a:t>.</a:t>
            </a:r>
            <a:r>
              <a:rPr lang="sr-Latn-RS" sz="1800" b="0" i="0" u="none" dirty="0">
                <a:solidFill>
                  <a:srgbClr val="7EB233"/>
                </a:solidFill>
                <a:latin typeface="Cascadia Code"/>
                <a:ea typeface="Cascadia Code"/>
                <a:cs typeface="Cascadia Code"/>
              </a:rPr>
              <a:t>Add</a:t>
            </a:r>
            <a:r>
              <a:rPr lang="sr-Latn-RS" sz="1800" b="0" i="0" u="none" dirty="0">
                <a:solidFill>
                  <a:srgbClr val="000000"/>
                </a:solidFill>
                <a:latin typeface="Cascadia Code"/>
                <a:ea typeface="Cascadia Code"/>
                <a:cs typeface="Cascadia Code"/>
              </a:rPr>
              <a:t>(</a:t>
            </a:r>
            <a:r>
              <a:rPr lang="sr-Latn-RS" sz="1800" b="0" i="0" u="none" dirty="0">
                <a:solidFill>
                  <a:srgbClr val="2F86D2"/>
                </a:solidFill>
                <a:latin typeface="Cascadia Code"/>
                <a:ea typeface="Cascadia Code"/>
                <a:cs typeface="Cascadia Code"/>
              </a:rPr>
              <a:t>Encoding</a:t>
            </a:r>
            <a:r>
              <a:rPr lang="sr-Latn-RS" sz="1800" b="0" i="0" u="none" dirty="0">
                <a:solidFill>
                  <a:srgbClr val="000000"/>
                </a:solidFill>
                <a:latin typeface="Cascadia Code"/>
                <a:ea typeface="Cascadia Code"/>
                <a:cs typeface="Cascadia Code"/>
              </a:rPr>
              <a:t>.</a:t>
            </a:r>
            <a:r>
              <a:rPr lang="sr-Latn-RS" sz="1800" b="0" i="0" u="none" dirty="0">
                <a:solidFill>
                  <a:srgbClr val="2F86D2"/>
                </a:solidFill>
                <a:latin typeface="Cascadia Code"/>
                <a:ea typeface="Cascadia Code"/>
                <a:cs typeface="Cascadia Code"/>
              </a:rPr>
              <a:t>UTF8</a:t>
            </a:r>
            <a:r>
              <a:rPr lang="sr-Latn-RS" sz="1800" b="0" i="0" u="none" dirty="0">
                <a:solidFill>
                  <a:srgbClr val="000000"/>
                </a:solidFill>
                <a:latin typeface="Cascadia Code"/>
                <a:ea typeface="Cascadia Code"/>
                <a:cs typeface="Cascadia Code"/>
              </a:rPr>
              <a:t>);</a:t>
            </a:r>
            <a:endParaRPr lang="sr-Latn-RS" sz="2800" b="1" i="0" u="none" strike="noStrike" cap="none" spc="0" dirty="0">
              <a:solidFill>
                <a:schemeClr val="tx1"/>
              </a:solidFill>
              <a:latin typeface="Times New Roman"/>
              <a:cs typeface="Times New Roman"/>
            </a:endParaRPr>
          </a:p>
          <a:p>
            <a:pPr>
              <a:defRPr/>
            </a:pPr>
            <a:r>
              <a:rPr lang="sr-Latn-RS" sz="2800" b="0" i="0" u="none" strike="noStrike" cap="none" spc="0" dirty="0">
                <a:solidFill>
                  <a:schemeClr val="tx1"/>
                </a:solidFill>
                <a:latin typeface="+mj-lt"/>
                <a:ea typeface="Arial"/>
                <a:cs typeface="Arial"/>
              </a:rPr>
              <a:t>Metode </a:t>
            </a:r>
            <a:r>
              <a:rPr lang="sr-Latn-RS" sz="2800" b="0" i="1" u="none" strike="noStrike" cap="none" spc="0" dirty="0">
                <a:solidFill>
                  <a:schemeClr val="tx1"/>
                </a:solidFill>
                <a:latin typeface="+mj-lt"/>
                <a:ea typeface="Arial"/>
                <a:cs typeface="Arial"/>
              </a:rPr>
              <a:t>CanReadType</a:t>
            </a:r>
            <a:r>
              <a:rPr lang="sr-Latn-RS" sz="2800" b="0" i="0" u="none" strike="noStrike" cap="none" spc="0" dirty="0">
                <a:solidFill>
                  <a:schemeClr val="tx1"/>
                </a:solidFill>
                <a:latin typeface="+mj-lt"/>
                <a:ea typeface="Arial"/>
                <a:cs typeface="Arial"/>
              </a:rPr>
              <a:t> i </a:t>
            </a:r>
            <a:r>
              <a:rPr lang="sr-Latn-RS" sz="2800" b="0" i="1" u="none" strike="noStrike" cap="none" spc="0" dirty="0">
                <a:solidFill>
                  <a:schemeClr val="tx1"/>
                </a:solidFill>
                <a:latin typeface="+mj-lt"/>
                <a:ea typeface="Arial"/>
                <a:cs typeface="Arial"/>
              </a:rPr>
              <a:t>CanWriteType</a:t>
            </a:r>
            <a:r>
              <a:rPr lang="sr-Latn-RS" sz="2800" b="0" i="0" u="none" strike="noStrike" cap="none" spc="0" dirty="0">
                <a:solidFill>
                  <a:schemeClr val="tx1"/>
                </a:solidFill>
                <a:latin typeface="+mj-lt"/>
                <a:ea typeface="Arial"/>
                <a:cs typeface="Arial"/>
              </a:rPr>
              <a:t> treba da vraćaju </a:t>
            </a:r>
            <a:r>
              <a:rPr lang="sr-Latn-RS" sz="2800" b="1" i="1" u="none" strike="noStrike" cap="none" spc="0" dirty="0">
                <a:solidFill>
                  <a:schemeClr val="tx1"/>
                </a:solidFill>
                <a:latin typeface="+mj-lt"/>
                <a:ea typeface="Arial"/>
                <a:cs typeface="Arial"/>
              </a:rPr>
              <a:t>true</a:t>
            </a:r>
            <a:r>
              <a:rPr lang="sr-Latn-RS" sz="2800" b="0" i="0" u="none" strike="noStrike" cap="none" spc="0" dirty="0">
                <a:solidFill>
                  <a:schemeClr val="tx1"/>
                </a:solidFill>
                <a:latin typeface="+mj-lt"/>
                <a:ea typeface="Arial"/>
                <a:cs typeface="Arial"/>
              </a:rPr>
              <a:t> ukoliko formater može da obradi zadate tipove. Implementacija varira od slučaja</a:t>
            </a:r>
            <a:endParaRPr lang="sr-Latn-RS" sz="2800" dirty="0">
              <a:latin typeface="+mj-lt"/>
            </a:endParaRPr>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Drugi formati</a:t>
            </a:r>
            <a:endParaRPr lang="en-US"/>
          </a:p>
        </p:txBody>
      </p:sp>
      <p:sp>
        <p:nvSpPr>
          <p:cNvPr id="3" name="Text Placeholder 2"/>
          <p:cNvSpPr>
            <a:spLocks noGrp="1"/>
          </p:cNvSpPr>
          <p:nvPr>
            <p:ph type="body" idx="1"/>
          </p:nvPr>
        </p:nvSpPr>
        <p:spPr bwMode="auto">
          <a:xfrm>
            <a:off x="609600" y="1503681"/>
            <a:ext cx="10524067" cy="5020944"/>
          </a:xfrm>
        </p:spPr>
        <p:txBody>
          <a:bodyPr/>
          <a:lstStyle/>
          <a:p>
            <a:pPr>
              <a:defRPr/>
            </a:pPr>
            <a:r>
              <a:rPr lang="sr-Latn-RS" sz="2400" b="1" i="1" u="none" strike="noStrike" cap="none" spc="0" dirty="0">
                <a:solidFill>
                  <a:schemeClr val="tx1"/>
                </a:solidFill>
                <a:latin typeface="+mj-lt"/>
                <a:ea typeface="Arial"/>
                <a:cs typeface="Arial"/>
              </a:rPr>
              <a:t>ReadRequestBodyAsync</a:t>
            </a:r>
            <a:r>
              <a:rPr lang="sr-Latn-RS" sz="2400" b="1" i="0" u="none" strike="noStrike" cap="none" spc="0" dirty="0">
                <a:solidFill>
                  <a:schemeClr val="tx1"/>
                </a:solidFill>
                <a:latin typeface="+mj-lt"/>
                <a:ea typeface="Arial"/>
                <a:cs typeface="Arial"/>
              </a:rPr>
              <a:t> </a:t>
            </a:r>
            <a:r>
              <a:rPr lang="sr-Latn-RS" sz="2400" b="0" i="0" u="none" strike="noStrike" cap="none" spc="0" dirty="0">
                <a:solidFill>
                  <a:schemeClr val="tx1"/>
                </a:solidFill>
                <a:latin typeface="+mj-lt"/>
                <a:ea typeface="Arial"/>
                <a:cs typeface="Arial"/>
              </a:rPr>
              <a:t>treba da pročita odgovarajući tip podataka</a:t>
            </a:r>
            <a:endParaRPr lang="sr-Latn-RS" sz="2400" dirty="0">
              <a:solidFill>
                <a:schemeClr val="tx1"/>
              </a:solidFill>
              <a:latin typeface="+mj-lt"/>
            </a:endParaRPr>
          </a:p>
          <a:p>
            <a:pPr lvl="1">
              <a:defRPr/>
            </a:pPr>
            <a:r>
              <a:rPr lang="sr-Latn-RS" sz="2400" b="1" i="1" u="none" strike="noStrike" cap="none" spc="0" dirty="0">
                <a:solidFill>
                  <a:schemeClr val="tx1"/>
                </a:solidFill>
                <a:latin typeface="+mj-lt"/>
                <a:ea typeface="Arial"/>
                <a:cs typeface="Arial"/>
              </a:rPr>
              <a:t>InputFormatterContext </a:t>
            </a:r>
            <a:r>
              <a:rPr lang="sr-Latn-RS" sz="2400" b="0" i="0" u="none" strike="noStrike" cap="none" spc="0" dirty="0">
                <a:solidFill>
                  <a:schemeClr val="tx1"/>
                </a:solidFill>
                <a:latin typeface="+mj-lt"/>
                <a:ea typeface="Arial"/>
                <a:cs typeface="Arial"/>
              </a:rPr>
              <a:t>objekat je parametar ove metode i on sadrži context iz koga mogu da se pročitaju neophodni podaci</a:t>
            </a:r>
            <a:endParaRPr lang="sr-Latn-RS" sz="2400" dirty="0">
              <a:solidFill>
                <a:schemeClr val="tx1"/>
              </a:solidFill>
              <a:latin typeface="+mj-lt"/>
            </a:endParaRPr>
          </a:p>
          <a:p>
            <a:pPr lvl="1">
              <a:defRPr/>
            </a:pPr>
            <a:r>
              <a:rPr lang="sr-Latn-RS" sz="2400" b="0" i="0" u="none" strike="noStrike" cap="none" spc="0" dirty="0">
                <a:solidFill>
                  <a:schemeClr val="tx1"/>
                </a:solidFill>
                <a:latin typeface="+mj-lt"/>
                <a:ea typeface="Arial"/>
                <a:cs typeface="Arial"/>
              </a:rPr>
              <a:t>Oni se dalje koriste za prevođenje u odgovarajući format</a:t>
            </a:r>
            <a:endParaRPr lang="sr-Latn-RS" sz="2400" dirty="0">
              <a:solidFill>
                <a:schemeClr val="tx1"/>
              </a:solidFill>
              <a:latin typeface="+mj-lt"/>
            </a:endParaRPr>
          </a:p>
          <a:p>
            <a:pPr>
              <a:defRPr/>
            </a:pPr>
            <a:r>
              <a:rPr lang="sr-Latn-RS" sz="2400" b="1" i="1" u="none" strike="noStrike" cap="none" spc="0" dirty="0">
                <a:solidFill>
                  <a:schemeClr val="tx1"/>
                </a:solidFill>
                <a:latin typeface="+mj-lt"/>
                <a:ea typeface="Arial"/>
                <a:cs typeface="Arial"/>
              </a:rPr>
              <a:t>WriteResponseBodyAsync</a:t>
            </a:r>
            <a:r>
              <a:rPr lang="sr-Latn-RS" sz="2400" b="1" i="0" u="none" strike="noStrike" cap="none" spc="0" dirty="0">
                <a:solidFill>
                  <a:schemeClr val="tx1"/>
                </a:solidFill>
                <a:latin typeface="+mj-lt"/>
                <a:ea typeface="Arial"/>
                <a:cs typeface="Arial"/>
              </a:rPr>
              <a:t> </a:t>
            </a:r>
            <a:r>
              <a:rPr lang="sr-Latn-RS" sz="2400" b="0" i="0" u="none" strike="noStrike" cap="none" spc="0" dirty="0">
                <a:solidFill>
                  <a:schemeClr val="tx1"/>
                </a:solidFill>
                <a:latin typeface="+mj-lt"/>
                <a:ea typeface="Arial"/>
                <a:cs typeface="Arial"/>
              </a:rPr>
              <a:t>treba da prevede podatke u odgovarajući povratni tip podataka</a:t>
            </a:r>
            <a:endParaRPr lang="sr-Latn-RS" sz="2400" dirty="0">
              <a:solidFill>
                <a:schemeClr val="tx1"/>
              </a:solidFill>
              <a:latin typeface="+mj-lt"/>
            </a:endParaRPr>
          </a:p>
          <a:p>
            <a:pPr lvl="1">
              <a:defRPr/>
            </a:pPr>
            <a:r>
              <a:rPr lang="sr-Latn-RS" sz="2400" b="1" i="1" u="none" strike="noStrike" cap="none" spc="0" dirty="0">
                <a:solidFill>
                  <a:schemeClr val="tx1"/>
                </a:solidFill>
                <a:latin typeface="+mj-lt"/>
                <a:ea typeface="Arial"/>
                <a:cs typeface="Arial"/>
              </a:rPr>
              <a:t>OutputFormatterWriteContext </a:t>
            </a:r>
            <a:r>
              <a:rPr lang="sr-Latn-RS" sz="2400" b="0" i="1" u="none" strike="noStrike" cap="none" spc="0" dirty="0">
                <a:solidFill>
                  <a:schemeClr val="tx1"/>
                </a:solidFill>
                <a:latin typeface="+mj-lt"/>
                <a:ea typeface="Arial"/>
                <a:cs typeface="Arial"/>
              </a:rPr>
              <a:t>context, </a:t>
            </a:r>
            <a:r>
              <a:rPr lang="sr-Latn-RS" sz="2400" b="1" i="1" u="none" strike="noStrike" cap="none" spc="0" dirty="0">
                <a:solidFill>
                  <a:schemeClr val="tx1"/>
                </a:solidFill>
                <a:latin typeface="+mj-lt"/>
                <a:ea typeface="Arial"/>
                <a:cs typeface="Arial"/>
              </a:rPr>
              <a:t>Encoding </a:t>
            </a:r>
            <a:r>
              <a:rPr lang="sr-Latn-RS" sz="2400" b="0" i="1" u="none" strike="noStrike" cap="none" spc="0" dirty="0">
                <a:solidFill>
                  <a:schemeClr val="tx1"/>
                </a:solidFill>
                <a:latin typeface="+mj-lt"/>
                <a:ea typeface="Arial"/>
                <a:cs typeface="Arial"/>
              </a:rPr>
              <a:t>selectedEncoding</a:t>
            </a:r>
            <a:r>
              <a:rPr lang="sr-Latn-RS" sz="2400" b="0" i="0" u="none" strike="noStrike" cap="none" spc="0" dirty="0">
                <a:solidFill>
                  <a:schemeClr val="tx1"/>
                </a:solidFill>
                <a:latin typeface="+mj-lt"/>
                <a:ea typeface="Arial"/>
                <a:cs typeface="Arial"/>
              </a:rPr>
              <a:t> su parametri</a:t>
            </a:r>
            <a:endParaRPr lang="sr-Latn-RS" sz="2400" dirty="0">
              <a:solidFill>
                <a:schemeClr val="tx1"/>
              </a:solidFill>
              <a:latin typeface="+mj-lt"/>
            </a:endParaRPr>
          </a:p>
          <a:p>
            <a:pPr lvl="1">
              <a:defRPr/>
            </a:pPr>
            <a:r>
              <a:rPr lang="sr-Latn-RS" sz="2400" b="0" i="0" u="none" strike="noStrike" cap="none" spc="0" dirty="0">
                <a:solidFill>
                  <a:schemeClr val="tx1"/>
                </a:solidFill>
                <a:latin typeface="+mj-lt"/>
                <a:ea typeface="Arial"/>
                <a:cs typeface="Arial"/>
              </a:rPr>
              <a:t>Oni sadrže podatke, encoding i response stream u koji treba upisati podatke nakon prevođenja</a:t>
            </a:r>
            <a:endParaRPr lang="sr-Latn-RS" sz="2400" dirty="0">
              <a:solidFill>
                <a:schemeClr val="tx1"/>
              </a:solidFill>
              <a:latin typeface="+mj-lt"/>
            </a:endParaRPr>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Povratni tipovi (anotacije)</a:t>
            </a:r>
            <a:endParaRPr lang="en-US"/>
          </a:p>
        </p:txBody>
      </p:sp>
      <p:sp>
        <p:nvSpPr>
          <p:cNvPr id="3" name="Text Placeholder 2"/>
          <p:cNvSpPr>
            <a:spLocks noGrp="1"/>
          </p:cNvSpPr>
          <p:nvPr>
            <p:ph type="body" idx="1"/>
          </p:nvPr>
        </p:nvSpPr>
        <p:spPr bwMode="auto">
          <a:xfrm>
            <a:off x="609600" y="1618191"/>
            <a:ext cx="10524067" cy="4906434"/>
          </a:xfrm>
        </p:spPr>
        <p:txBody>
          <a:bodyPr/>
          <a:lstStyle/>
          <a:p>
            <a:pPr>
              <a:defRPr/>
            </a:pPr>
            <a:r>
              <a:rPr lang="sr-Latn-RS" sz="2800" dirty="0">
                <a:latin typeface="+mj-lt"/>
              </a:rPr>
              <a:t>Pored samog tipa koji metoda može da vrati, moguće je koristiti atribut:</a:t>
            </a:r>
            <a:endParaRPr dirty="0"/>
          </a:p>
          <a:p>
            <a:pPr lvl="1">
              <a:defRPr/>
            </a:pPr>
            <a:r>
              <a:rPr lang="sr-Latn-RS" sz="2000" b="0" i="0" u="none" dirty="0">
                <a:solidFill>
                  <a:srgbClr val="000000"/>
                </a:solidFill>
                <a:latin typeface="Cascadia Code"/>
                <a:ea typeface="Cascadia Code"/>
                <a:cs typeface="Cascadia Code"/>
              </a:rPr>
              <a:t>[</a:t>
            </a:r>
            <a:r>
              <a:rPr lang="sr-Latn-RS" sz="2000" b="0" i="0" u="none" dirty="0">
                <a:solidFill>
                  <a:srgbClr val="0444AC"/>
                </a:solidFill>
                <a:latin typeface="Cascadia Code"/>
                <a:ea typeface="Cascadia Code"/>
                <a:cs typeface="Cascadia Code"/>
              </a:rPr>
              <a:t>ProducesResponseType</a:t>
            </a:r>
            <a:r>
              <a:rPr lang="sr-Latn-RS" sz="2000" b="0" i="0" u="none" dirty="0">
                <a:solidFill>
                  <a:srgbClr val="000000"/>
                </a:solidFill>
                <a:latin typeface="Cascadia Code"/>
                <a:ea typeface="Cascadia Code"/>
                <a:cs typeface="Cascadia Code"/>
              </a:rPr>
              <a:t>(</a:t>
            </a:r>
            <a:r>
              <a:rPr lang="sr-Latn-RS" sz="2000" b="0" i="0" u="none" dirty="0">
                <a:solidFill>
                  <a:srgbClr val="2F86D2"/>
                </a:solidFill>
                <a:latin typeface="Cascadia Code"/>
                <a:ea typeface="Cascadia Code"/>
                <a:cs typeface="Cascadia Code"/>
              </a:rPr>
              <a:t>StatusCodes</a:t>
            </a:r>
            <a:r>
              <a:rPr lang="sr-Latn-RS" sz="2000" b="0" i="0" u="none" dirty="0">
                <a:solidFill>
                  <a:srgbClr val="000000"/>
                </a:solidFill>
                <a:latin typeface="Cascadia Code"/>
                <a:ea typeface="Cascadia Code"/>
                <a:cs typeface="Cascadia Code"/>
              </a:rPr>
              <a:t>.</a:t>
            </a:r>
            <a:r>
              <a:rPr lang="sr-Latn-RS" sz="2000" b="0" i="0" u="none" dirty="0">
                <a:solidFill>
                  <a:srgbClr val="2F86D2"/>
                </a:solidFill>
                <a:latin typeface="Cascadia Code"/>
                <a:ea typeface="Cascadia Code"/>
                <a:cs typeface="Cascadia Code"/>
              </a:rPr>
              <a:t>Status200Ok</a:t>
            </a:r>
            <a:r>
              <a:rPr lang="sr-Latn-RS" sz="2000" b="0" i="0" u="none" dirty="0">
                <a:solidFill>
                  <a:srgbClr val="000000"/>
                </a:solidFill>
                <a:latin typeface="Cascadia Code"/>
                <a:ea typeface="Cascadia Code"/>
                <a:cs typeface="Cascadia Code"/>
              </a:rPr>
              <a:t>)]</a:t>
            </a:r>
            <a:endParaRPr lang="sr-Latn-RS" b="1" i="0" u="none" strike="noStrike" cap="none" spc="0" dirty="0">
              <a:solidFill>
                <a:schemeClr val="tx1"/>
              </a:solidFill>
              <a:latin typeface="Cascadia Code"/>
              <a:cs typeface="Cascadia Code"/>
            </a:endParaRPr>
          </a:p>
          <a:p>
            <a:pPr lvl="0">
              <a:defRPr/>
            </a:pPr>
            <a:r>
              <a:rPr lang="sr-Latn-RS" sz="2800" b="0" i="0" u="none" strike="noStrike" cap="none" spc="0" dirty="0">
                <a:solidFill>
                  <a:schemeClr val="tx1"/>
                </a:solidFill>
                <a:latin typeface="+mj-lt"/>
                <a:cs typeface="Corbel"/>
              </a:rPr>
              <a:t>Da se signalizira klijentu da je status kod koji može da očekuje od metode kod 200 (OK).</a:t>
            </a:r>
            <a:endParaRPr dirty="0"/>
          </a:p>
          <a:p>
            <a:pPr lvl="0">
              <a:defRPr/>
            </a:pPr>
            <a:r>
              <a:rPr lang="sr-Latn-RS" sz="2800" b="0" i="0" u="none" strike="noStrike" cap="none" spc="0" dirty="0">
                <a:solidFill>
                  <a:schemeClr val="tx1"/>
                </a:solidFill>
                <a:latin typeface="+mj-lt"/>
                <a:cs typeface="Corbel"/>
              </a:rPr>
              <a:t>Moguće je koristiti više od jednog koda. Metoda može da vraća kod 200, ukoliko je sve prošlo ispravno, ali ako dođe do greške, može da vraća kod 400, tako da je moguće da signalizira klijentu da može da proizvede oba koda na izlazu</a:t>
            </a:r>
            <a:endParaRPr lang="sr-Latn-RS" sz="2800" b="1" dirty="0">
              <a:latin typeface="+mj-lt"/>
            </a:endParaRPr>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2380AC-1DAF-369C-A3FC-F38F0CA6E6A7}"/>
              </a:ext>
            </a:extLst>
          </p:cNvPr>
          <p:cNvSpPr>
            <a:spLocks noGrp="1"/>
          </p:cNvSpPr>
          <p:nvPr>
            <p:ph type="ctrTitle"/>
          </p:nvPr>
        </p:nvSpPr>
        <p:spPr/>
        <p:txBody>
          <a:bodyPr/>
          <a:lstStyle/>
          <a:p>
            <a:r>
              <a:rPr lang="sr-Latn-RS" dirty="0"/>
              <a:t>Lambda izrazi, LINQ</a:t>
            </a:r>
          </a:p>
        </p:txBody>
      </p:sp>
    </p:spTree>
    <p:extLst>
      <p:ext uri="{BB962C8B-B14F-4D97-AF65-F5344CB8AC3E}">
        <p14:creationId xmlns:p14="http://schemas.microsoft.com/office/powerpoint/2010/main" val="2150960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Lambda izrazi</a:t>
            </a:r>
            <a:endParaRPr lang="en-US"/>
          </a:p>
        </p:txBody>
      </p:sp>
      <p:sp>
        <p:nvSpPr>
          <p:cNvPr id="3" name="Text Placeholder 2"/>
          <p:cNvSpPr>
            <a:spLocks noGrp="1"/>
          </p:cNvSpPr>
          <p:nvPr>
            <p:ph type="body" idx="1"/>
          </p:nvPr>
        </p:nvSpPr>
        <p:spPr bwMode="auto">
          <a:xfrm>
            <a:off x="609600" y="1493520"/>
            <a:ext cx="10524067" cy="5031105"/>
          </a:xfrm>
        </p:spPr>
        <p:txBody>
          <a:bodyPr/>
          <a:lstStyle/>
          <a:p>
            <a:pPr>
              <a:defRPr/>
            </a:pPr>
            <a:r>
              <a:rPr lang="sr-Latn-RS" sz="2400" dirty="0"/>
              <a:t>Lambda izraz je blok koda koji ima (i ne mora da ima) ulazne parametre, i kao rezultat vraća izračunatu vrednost.</a:t>
            </a:r>
            <a:endParaRPr dirty="0"/>
          </a:p>
          <a:p>
            <a:pPr>
              <a:defRPr/>
            </a:pPr>
            <a:r>
              <a:rPr lang="sr-Latn-RS" sz="2400" dirty="0"/>
              <a:t>Sličan je metodama, ali ne mora da ima ime, ne definiše se kao metoda i može da se definiše unutar druge metode (lokalne funkcije su alternativa).</a:t>
            </a:r>
            <a:endParaRPr dirty="0"/>
          </a:p>
          <a:p>
            <a:pPr>
              <a:defRPr/>
            </a:pPr>
            <a:r>
              <a:rPr lang="sr-Latn-RS" sz="2400" dirty="0"/>
              <a:t>Sintaksa:</a:t>
            </a:r>
            <a:endParaRPr dirty="0"/>
          </a:p>
          <a:p>
            <a:pPr marL="0" indent="0">
              <a:buClr>
                <a:schemeClr val="accent1">
                  <a:lumMod val="75000"/>
                </a:schemeClr>
              </a:buClr>
              <a:buSzPct val="145000"/>
              <a:buFont typeface="Arial"/>
              <a:buNone/>
              <a:defRPr/>
            </a:pPr>
            <a:r>
              <a:rPr lang="sr-Latn-RS" sz="2400" b="0" i="0" u="none" dirty="0">
                <a:solidFill>
                  <a:srgbClr val="000000"/>
                </a:solidFill>
                <a:latin typeface="Calibri"/>
                <a:ea typeface="Cascadia Code"/>
                <a:cs typeface="Cascadia Code"/>
              </a:rPr>
              <a:t>	(p, q) </a:t>
            </a:r>
            <a:r>
              <a:rPr lang="sr-Latn-RS" sz="2400" b="0" i="0" u="none" dirty="0">
                <a:solidFill>
                  <a:srgbClr val="7B30D0"/>
                </a:solidFill>
                <a:latin typeface="Calibri"/>
                <a:ea typeface="Cascadia Code"/>
                <a:cs typeface="Cascadia Code"/>
              </a:rPr>
              <a:t>=&gt;</a:t>
            </a:r>
            <a:endParaRPr lang="sr-Latn-RS" sz="2400" dirty="0">
              <a:latin typeface="Calibri"/>
            </a:endParaRPr>
          </a:p>
          <a:p>
            <a:pPr marL="0" indent="0">
              <a:buClr>
                <a:schemeClr val="accent1">
                  <a:lumMod val="75000"/>
                </a:schemeClr>
              </a:buClr>
              <a:buSzPct val="145000"/>
              <a:buFont typeface="Arial"/>
              <a:buNone/>
              <a:defRPr/>
            </a:pPr>
            <a:r>
              <a:rPr lang="sr-Latn-RS" sz="2400" b="0" i="0" u="none" dirty="0">
                <a:solidFill>
                  <a:srgbClr val="000000"/>
                </a:solidFill>
                <a:latin typeface="Calibri"/>
                <a:ea typeface="Cascadia Code"/>
                <a:cs typeface="Cascadia Code"/>
              </a:rPr>
              <a:t>	{</a:t>
            </a:r>
            <a:endParaRPr lang="sr-Latn-RS" sz="2400" dirty="0">
              <a:latin typeface="Calibri"/>
            </a:endParaRPr>
          </a:p>
          <a:p>
            <a:pPr marL="0" indent="0">
              <a:buNone/>
              <a:defRPr/>
            </a:pPr>
            <a:r>
              <a:rPr lang="sr-Latn-RS" sz="2400" dirty="0">
                <a:solidFill>
                  <a:srgbClr val="000000"/>
                </a:solidFill>
                <a:latin typeface="Calibri"/>
              </a:rPr>
              <a:t>        		</a:t>
            </a:r>
            <a:r>
              <a:rPr lang="sr-Latn-RS" sz="2400" b="0" i="0" u="none" dirty="0">
                <a:solidFill>
                  <a:srgbClr val="2F86D2"/>
                </a:solidFill>
                <a:latin typeface="Calibri"/>
                <a:ea typeface="Cascadia Code"/>
                <a:cs typeface="Cascadia Code"/>
              </a:rPr>
              <a:t>Console</a:t>
            </a:r>
            <a:r>
              <a:rPr lang="sr-Latn-RS" sz="2400" b="0" i="0" u="none" dirty="0">
                <a:solidFill>
                  <a:srgbClr val="000000"/>
                </a:solidFill>
                <a:latin typeface="Calibri"/>
                <a:ea typeface="Cascadia Code"/>
                <a:cs typeface="Cascadia Code"/>
              </a:rPr>
              <a:t>.</a:t>
            </a:r>
            <a:r>
              <a:rPr lang="sr-Latn-RS" sz="2400" b="0" i="0" u="none" dirty="0">
                <a:solidFill>
                  <a:srgbClr val="7EB233"/>
                </a:solidFill>
                <a:latin typeface="Calibri"/>
                <a:ea typeface="Cascadia Code"/>
                <a:cs typeface="Cascadia Code"/>
              </a:rPr>
              <a:t>WriteLine</a:t>
            </a:r>
            <a:r>
              <a:rPr lang="sr-Latn-RS" sz="2400" b="0" i="0" u="none" dirty="0">
                <a:solidFill>
                  <a:srgbClr val="000000"/>
                </a:solidFill>
                <a:latin typeface="Calibri"/>
                <a:ea typeface="Cascadia Code"/>
                <a:cs typeface="Cascadia Code"/>
              </a:rPr>
              <a:t>(</a:t>
            </a:r>
            <a:r>
              <a:rPr lang="sr-Latn-RS" sz="2400" b="0" i="0" u="none" dirty="0">
                <a:solidFill>
                  <a:srgbClr val="A44185"/>
                </a:solidFill>
                <a:latin typeface="Calibri"/>
                <a:ea typeface="Cascadia Code"/>
                <a:cs typeface="Cascadia Code"/>
              </a:rPr>
              <a:t>"Akcija"</a:t>
            </a:r>
            <a:r>
              <a:rPr lang="sr-Latn-RS" sz="2400" b="0" i="0" u="none" dirty="0">
                <a:solidFill>
                  <a:srgbClr val="000000"/>
                </a:solidFill>
                <a:latin typeface="Calibri"/>
                <a:ea typeface="Cascadia Code"/>
                <a:cs typeface="Cascadia Code"/>
              </a:rPr>
              <a:t>);</a:t>
            </a:r>
            <a:endParaRPr lang="sr-Latn-RS" sz="2400" dirty="0">
              <a:latin typeface="Calibri"/>
            </a:endParaRPr>
          </a:p>
          <a:p>
            <a:pPr marL="0" indent="0">
              <a:buNone/>
              <a:defRPr/>
            </a:pPr>
            <a:r>
              <a:rPr lang="sr-Latn-RS" sz="2400" dirty="0">
                <a:solidFill>
                  <a:srgbClr val="000000"/>
                </a:solidFill>
                <a:latin typeface="Calibri"/>
              </a:rPr>
              <a:t>        		</a:t>
            </a:r>
            <a:r>
              <a:rPr lang="sr-Latn-RS" sz="2400" b="0" i="0" u="none" dirty="0">
                <a:solidFill>
                  <a:srgbClr val="7B30D0"/>
                </a:solidFill>
                <a:latin typeface="Calibri"/>
                <a:ea typeface="Cascadia Code"/>
                <a:cs typeface="Cascadia Code"/>
              </a:rPr>
              <a:t>return</a:t>
            </a:r>
            <a:r>
              <a:rPr lang="sr-Latn-RS" sz="2400" b="0" i="0" u="none" dirty="0">
                <a:solidFill>
                  <a:srgbClr val="000000"/>
                </a:solidFill>
                <a:latin typeface="Calibri"/>
                <a:ea typeface="Cascadia Code"/>
                <a:cs typeface="Cascadia Code"/>
              </a:rPr>
              <a:t> </a:t>
            </a:r>
            <a:r>
              <a:rPr lang="sr-Latn-RS" sz="2400" b="0" i="0" u="none" dirty="0">
                <a:solidFill>
                  <a:srgbClr val="2F86D2"/>
                </a:solidFill>
                <a:latin typeface="Calibri"/>
                <a:ea typeface="Cascadia Code"/>
                <a:cs typeface="Cascadia Code"/>
              </a:rPr>
              <a:t>p</a:t>
            </a:r>
            <a:r>
              <a:rPr lang="sr-Latn-RS" sz="2400" b="0" i="0" u="none" dirty="0">
                <a:solidFill>
                  <a:srgbClr val="000000"/>
                </a:solidFill>
                <a:latin typeface="Calibri"/>
                <a:ea typeface="Cascadia Code"/>
                <a:cs typeface="Cascadia Code"/>
              </a:rPr>
              <a:t> </a:t>
            </a:r>
            <a:r>
              <a:rPr lang="sr-Latn-RS" sz="2400" b="0" i="0" u="none" dirty="0">
                <a:solidFill>
                  <a:srgbClr val="7B30D0"/>
                </a:solidFill>
                <a:latin typeface="Calibri"/>
                <a:ea typeface="Cascadia Code"/>
                <a:cs typeface="Cascadia Code"/>
              </a:rPr>
              <a:t>*</a:t>
            </a:r>
            <a:r>
              <a:rPr lang="sr-Latn-RS" sz="2400" b="0" i="0" u="none" dirty="0">
                <a:solidFill>
                  <a:srgbClr val="000000"/>
                </a:solidFill>
                <a:latin typeface="Calibri"/>
                <a:ea typeface="Cascadia Code"/>
                <a:cs typeface="Cascadia Code"/>
              </a:rPr>
              <a:t> </a:t>
            </a:r>
            <a:r>
              <a:rPr lang="sr-Latn-RS" sz="2400" b="0" i="0" u="none" dirty="0">
                <a:solidFill>
                  <a:srgbClr val="2F86D2"/>
                </a:solidFill>
                <a:latin typeface="Calibri"/>
                <a:ea typeface="Cascadia Code"/>
                <a:cs typeface="Cascadia Code"/>
              </a:rPr>
              <a:t>q</a:t>
            </a:r>
            <a:r>
              <a:rPr lang="sr-Latn-RS" sz="2400" b="0" i="0" u="none" dirty="0">
                <a:solidFill>
                  <a:srgbClr val="000000"/>
                </a:solidFill>
                <a:latin typeface="Calibri"/>
                <a:ea typeface="Cascadia Code"/>
                <a:cs typeface="Cascadia Code"/>
              </a:rPr>
              <a:t>;</a:t>
            </a:r>
            <a:endParaRPr lang="sr-Latn-RS" sz="2400" dirty="0">
              <a:latin typeface="Calibri"/>
            </a:endParaRPr>
          </a:p>
          <a:p>
            <a:pPr marL="0" indent="0">
              <a:buClr>
                <a:schemeClr val="accent1">
                  <a:lumMod val="75000"/>
                </a:schemeClr>
              </a:buClr>
              <a:buSzPct val="145000"/>
              <a:buFont typeface="Arial"/>
              <a:buNone/>
              <a:defRPr/>
            </a:pPr>
            <a:r>
              <a:rPr lang="sr-Latn-RS" sz="2400" b="0" i="0" u="none" dirty="0">
                <a:solidFill>
                  <a:srgbClr val="000000"/>
                </a:solidFill>
                <a:latin typeface="Calibri"/>
                <a:ea typeface="Cascadia Code"/>
                <a:cs typeface="Cascadia Code"/>
              </a:rPr>
              <a:t>	}</a:t>
            </a:r>
            <a:endParaRPr lang="sr-Latn-RS" sz="2400" dirty="0">
              <a:latin typeface="Calibri"/>
            </a:endParaRPr>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26</a:t>
            </a:fld>
            <a:endParaRPr/>
          </a:p>
        </p:txBody>
      </p:sp>
    </p:spTree>
    <p:extLst>
      <p:ext uri="{BB962C8B-B14F-4D97-AF65-F5344CB8AC3E}">
        <p14:creationId xmlns:p14="http://schemas.microsoft.com/office/powerpoint/2010/main" val="1562463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Lambda izrazi</a:t>
            </a:r>
            <a:endParaRPr lang="en-US"/>
          </a:p>
        </p:txBody>
      </p:sp>
      <p:sp>
        <p:nvSpPr>
          <p:cNvPr id="3" name="Text Placeholder 2"/>
          <p:cNvSpPr>
            <a:spLocks noGrp="1"/>
          </p:cNvSpPr>
          <p:nvPr>
            <p:ph type="body" idx="1"/>
          </p:nvPr>
        </p:nvSpPr>
        <p:spPr bwMode="auto">
          <a:xfrm>
            <a:off x="609600" y="1666239"/>
            <a:ext cx="10524067" cy="4858385"/>
          </a:xfrm>
        </p:spPr>
        <p:txBody>
          <a:bodyPr/>
          <a:lstStyle/>
          <a:p>
            <a:pPr>
              <a:defRPr/>
            </a:pPr>
            <a:r>
              <a:rPr lang="sr-Latn-RS" sz="2400" dirty="0"/>
              <a:t>Parametri su zadati u zagradama pre specijalnog operatora </a:t>
            </a:r>
            <a:r>
              <a:rPr lang="sr-Latn-RS" sz="2400" b="1" dirty="0"/>
              <a:t>=&gt;</a:t>
            </a:r>
            <a:r>
              <a:rPr lang="sr-Latn-RS" sz="2400" b="0" dirty="0"/>
              <a:t> koji se koristi da označi početak bloka lambda izraza.</a:t>
            </a:r>
            <a:endParaRPr dirty="0"/>
          </a:p>
          <a:p>
            <a:pPr>
              <a:defRPr/>
            </a:pPr>
            <a:r>
              <a:rPr lang="sr-Latn-RS" sz="2400" b="0" dirty="0"/>
              <a:t>Blok može i ne mora da bude u vitičastim zagradama. Ukoliko nije, nije neophodno koristiti ključnu reč </a:t>
            </a:r>
            <a:r>
              <a:rPr lang="sr-Latn-RS" sz="2400" b="1" dirty="0"/>
              <a:t>return </a:t>
            </a:r>
            <a:r>
              <a:rPr lang="sr-Latn-RS" sz="2400" b="0" dirty="0"/>
              <a:t>za vraćanje rezultata.</a:t>
            </a:r>
            <a:endParaRPr dirty="0"/>
          </a:p>
          <a:p>
            <a:pPr>
              <a:defRPr/>
            </a:pPr>
            <a:r>
              <a:rPr lang="sr-Latn-RS" sz="2400" b="0" dirty="0"/>
              <a:t>Lambda izraz može da ima od nula do neograničenog broja parametara.</a:t>
            </a:r>
            <a:endParaRPr dirty="0"/>
          </a:p>
          <a:p>
            <a:pPr>
              <a:defRPr/>
            </a:pPr>
            <a:r>
              <a:rPr lang="sr-Latn-RS" sz="2400" b="0" dirty="0"/>
              <a:t>Moguće je smestiti ga i u promenjivu i koristiti više puta kao objekat.</a:t>
            </a:r>
            <a:endParaRPr dirty="0"/>
          </a:p>
          <a:p>
            <a:pPr marL="0" indent="0">
              <a:buClr>
                <a:schemeClr val="accent1">
                  <a:lumMod val="75000"/>
                </a:schemeClr>
              </a:buClr>
              <a:buSzPct val="145000"/>
              <a:buFont typeface="Arial"/>
              <a:buNone/>
              <a:defRPr/>
            </a:pPr>
            <a:r>
              <a:rPr lang="sr-Latn-RS" sz="2800" b="0" i="0" u="none" dirty="0">
                <a:solidFill>
                  <a:srgbClr val="0444AC"/>
                </a:solidFill>
                <a:latin typeface="Cascadia Code"/>
                <a:ea typeface="Cascadia Code"/>
                <a:cs typeface="Cascadia Code"/>
              </a:rPr>
              <a:t>	</a:t>
            </a:r>
            <a:r>
              <a:rPr lang="sr-Latn-RS" sz="2800" b="0" i="0" u="none" dirty="0">
                <a:solidFill>
                  <a:srgbClr val="0444AC"/>
                </a:solidFill>
                <a:latin typeface="Calibri"/>
                <a:ea typeface="Cascadia Code"/>
                <a:cs typeface="Cascadia Code"/>
              </a:rPr>
              <a:t>	Func</a:t>
            </a:r>
            <a:r>
              <a:rPr lang="sr-Latn-RS" sz="2800" b="0" i="0" u="none" dirty="0">
                <a:solidFill>
                  <a:srgbClr val="000000"/>
                </a:solidFill>
                <a:latin typeface="Calibri"/>
                <a:ea typeface="Cascadia Code"/>
                <a:cs typeface="Cascadia Code"/>
              </a:rPr>
              <a:t>&lt;</a:t>
            </a:r>
            <a:r>
              <a:rPr lang="sr-Latn-RS" sz="2800" b="0" i="0" u="none" dirty="0">
                <a:solidFill>
                  <a:srgbClr val="7B30D0"/>
                </a:solidFill>
                <a:latin typeface="Calibri"/>
                <a:ea typeface="Cascadia Code"/>
                <a:cs typeface="Cascadia Code"/>
              </a:rPr>
              <a:t>int</a:t>
            </a:r>
            <a:r>
              <a:rPr lang="sr-Latn-RS" sz="2800" b="0" i="0" u="none" dirty="0">
                <a:solidFill>
                  <a:srgbClr val="000000"/>
                </a:solidFill>
                <a:latin typeface="Calibri"/>
                <a:ea typeface="Cascadia Code"/>
                <a:cs typeface="Cascadia Code"/>
              </a:rPr>
              <a:t>, </a:t>
            </a:r>
            <a:r>
              <a:rPr lang="sr-Latn-RS" sz="2800" b="0" i="0" u="none" dirty="0">
                <a:solidFill>
                  <a:srgbClr val="7B30D0"/>
                </a:solidFill>
                <a:latin typeface="Calibri"/>
                <a:ea typeface="Cascadia Code"/>
                <a:cs typeface="Cascadia Code"/>
              </a:rPr>
              <a:t>int</a:t>
            </a:r>
            <a:r>
              <a:rPr lang="sr-Latn-RS" sz="2800" b="0" i="0" u="none" dirty="0">
                <a:solidFill>
                  <a:srgbClr val="000000"/>
                </a:solidFill>
                <a:latin typeface="Calibri"/>
                <a:ea typeface="Cascadia Code"/>
                <a:cs typeface="Cascadia Code"/>
              </a:rPr>
              <a:t>, </a:t>
            </a:r>
            <a:r>
              <a:rPr lang="sr-Latn-RS" sz="2800" b="0" i="0" u="none" dirty="0">
                <a:solidFill>
                  <a:srgbClr val="7B30D0"/>
                </a:solidFill>
                <a:latin typeface="Calibri"/>
                <a:ea typeface="Cascadia Code"/>
                <a:cs typeface="Cascadia Code"/>
              </a:rPr>
              <a:t>int</a:t>
            </a:r>
            <a:r>
              <a:rPr lang="sr-Latn-RS" sz="2800" b="0" i="0" u="none" dirty="0">
                <a:solidFill>
                  <a:srgbClr val="000000"/>
                </a:solidFill>
                <a:latin typeface="Calibri"/>
                <a:ea typeface="Cascadia Code"/>
                <a:cs typeface="Cascadia Code"/>
              </a:rPr>
              <a:t>&gt; mnozi </a:t>
            </a:r>
            <a:r>
              <a:rPr lang="sr-Latn-RS" sz="2800" b="0" i="0" u="none" dirty="0">
                <a:solidFill>
                  <a:srgbClr val="7B30D0"/>
                </a:solidFill>
                <a:latin typeface="Calibri"/>
                <a:ea typeface="Cascadia Code"/>
                <a:cs typeface="Cascadia Code"/>
              </a:rPr>
              <a:t>=</a:t>
            </a:r>
            <a:r>
              <a:rPr lang="sr-Latn-RS" sz="2800" b="0" i="0" u="none" dirty="0">
                <a:solidFill>
                  <a:srgbClr val="000000"/>
                </a:solidFill>
                <a:latin typeface="Calibri"/>
                <a:ea typeface="Cascadia Code"/>
                <a:cs typeface="Cascadia Code"/>
              </a:rPr>
              <a:t> (p, q) </a:t>
            </a:r>
            <a:r>
              <a:rPr lang="sr-Latn-RS" sz="2800" b="0" i="0" u="none" dirty="0">
                <a:solidFill>
                  <a:srgbClr val="7B30D0"/>
                </a:solidFill>
                <a:latin typeface="Calibri"/>
                <a:ea typeface="Cascadia Code"/>
                <a:cs typeface="Cascadia Code"/>
              </a:rPr>
              <a:t>=&gt;</a:t>
            </a:r>
            <a:r>
              <a:rPr lang="sr-Latn-RS" sz="2800" b="0" i="0" u="none" dirty="0">
                <a:solidFill>
                  <a:srgbClr val="000000"/>
                </a:solidFill>
                <a:latin typeface="Calibri"/>
                <a:ea typeface="Cascadia Code"/>
                <a:cs typeface="Cascadia Code"/>
              </a:rPr>
              <a:t> </a:t>
            </a:r>
            <a:r>
              <a:rPr lang="sr-Latn-RS" sz="2800" b="0" i="0" u="none" dirty="0">
                <a:solidFill>
                  <a:srgbClr val="2F86D2"/>
                </a:solidFill>
                <a:latin typeface="Calibri"/>
                <a:ea typeface="Cascadia Code"/>
                <a:cs typeface="Cascadia Code"/>
              </a:rPr>
              <a:t>p</a:t>
            </a:r>
            <a:r>
              <a:rPr lang="sr-Latn-RS" sz="2800" b="0" i="0" u="none" dirty="0">
                <a:solidFill>
                  <a:srgbClr val="000000"/>
                </a:solidFill>
                <a:latin typeface="Calibri"/>
                <a:ea typeface="Cascadia Code"/>
                <a:cs typeface="Cascadia Code"/>
              </a:rPr>
              <a:t> </a:t>
            </a:r>
            <a:r>
              <a:rPr lang="sr-Latn-RS" sz="2800" b="0" i="0" u="none" dirty="0">
                <a:solidFill>
                  <a:srgbClr val="7B30D0"/>
                </a:solidFill>
                <a:latin typeface="Calibri"/>
                <a:ea typeface="Cascadia Code"/>
                <a:cs typeface="Cascadia Code"/>
              </a:rPr>
              <a:t>*</a:t>
            </a:r>
            <a:r>
              <a:rPr lang="sr-Latn-RS" sz="2800" b="0" i="0" u="none" dirty="0">
                <a:solidFill>
                  <a:srgbClr val="000000"/>
                </a:solidFill>
                <a:latin typeface="Calibri"/>
                <a:ea typeface="Cascadia Code"/>
                <a:cs typeface="Cascadia Code"/>
              </a:rPr>
              <a:t> </a:t>
            </a:r>
            <a:r>
              <a:rPr lang="sr-Latn-RS" sz="2800" b="0" i="0" u="none" dirty="0">
                <a:solidFill>
                  <a:srgbClr val="2F86D2"/>
                </a:solidFill>
                <a:latin typeface="Calibri"/>
                <a:ea typeface="Cascadia Code"/>
                <a:cs typeface="Cascadia Code"/>
              </a:rPr>
              <a:t>q</a:t>
            </a:r>
            <a:r>
              <a:rPr lang="sr-Latn-RS" sz="2800" b="0" i="0" u="none" dirty="0">
                <a:solidFill>
                  <a:srgbClr val="000000"/>
                </a:solidFill>
                <a:latin typeface="Calibri"/>
                <a:ea typeface="Cascadia Code"/>
                <a:cs typeface="Cascadia Code"/>
              </a:rPr>
              <a:t>;</a:t>
            </a:r>
            <a:endParaRPr lang="sr-Latn-RS" sz="2800" dirty="0">
              <a:latin typeface="Calibri"/>
            </a:endParaRPr>
          </a:p>
          <a:p>
            <a:pPr marL="0" indent="0">
              <a:buNone/>
              <a:defRPr/>
            </a:pPr>
            <a:r>
              <a:rPr lang="sr-Latn-RS" sz="2800" dirty="0">
                <a:solidFill>
                  <a:srgbClr val="7EB233"/>
                </a:solidFill>
                <a:latin typeface="Calibri"/>
                <a:ea typeface="Cascadia Code"/>
                <a:cs typeface="Cascadia Code"/>
              </a:rPr>
              <a:t>           		mnozi</a:t>
            </a:r>
            <a:r>
              <a:rPr lang="sr-Latn-RS" sz="2800" dirty="0">
                <a:solidFill>
                  <a:schemeClr val="tx1"/>
                </a:solidFill>
                <a:latin typeface="Calibri"/>
                <a:ea typeface="Cascadia Code"/>
                <a:cs typeface="Cascadia Code"/>
              </a:rPr>
              <a:t>(</a:t>
            </a:r>
            <a:r>
              <a:rPr lang="sr-Latn-RS" sz="2800" dirty="0">
                <a:solidFill>
                  <a:srgbClr val="174781"/>
                </a:solidFill>
                <a:latin typeface="Calibri"/>
                <a:ea typeface="Cascadia Code"/>
                <a:cs typeface="Cascadia Code"/>
              </a:rPr>
              <a:t>10</a:t>
            </a:r>
            <a:r>
              <a:rPr lang="sr-Latn-RS" sz="2800" b="0" i="0" u="none" dirty="0">
                <a:solidFill>
                  <a:srgbClr val="000000"/>
                </a:solidFill>
                <a:latin typeface="Calibri"/>
                <a:ea typeface="Cascadia Code"/>
                <a:cs typeface="Cascadia Code"/>
              </a:rPr>
              <a:t>, </a:t>
            </a:r>
            <a:r>
              <a:rPr lang="sr-Latn-RS" sz="2800" b="0" i="0" u="none" dirty="0">
                <a:solidFill>
                  <a:srgbClr val="174781"/>
                </a:solidFill>
                <a:latin typeface="Calibri"/>
                <a:ea typeface="Cascadia Code"/>
                <a:cs typeface="Cascadia Code"/>
              </a:rPr>
              <a:t>10</a:t>
            </a:r>
            <a:r>
              <a:rPr lang="sr-Latn-RS" sz="2800" b="0" i="0" u="none" dirty="0">
                <a:solidFill>
                  <a:srgbClr val="000000"/>
                </a:solidFill>
                <a:latin typeface="Calibri"/>
                <a:ea typeface="Cascadia Code"/>
                <a:cs typeface="Cascadia Code"/>
              </a:rPr>
              <a:t>)</a:t>
            </a:r>
            <a:endParaRPr lang="sr-Latn-RS" sz="2800" dirty="0">
              <a:latin typeface="Calibri"/>
            </a:endParaRPr>
          </a:p>
          <a:p>
            <a:pPr marL="0" indent="0">
              <a:buClr>
                <a:schemeClr val="accent1">
                  <a:lumMod val="75000"/>
                </a:schemeClr>
              </a:buClr>
              <a:buSzPct val="145000"/>
              <a:buFont typeface="Arial"/>
              <a:buNone/>
              <a:defRPr/>
            </a:pPr>
            <a:r>
              <a:rPr lang="sr-Latn-RS" sz="2800" b="0" i="0" u="none" dirty="0">
                <a:solidFill>
                  <a:srgbClr val="7B30D0"/>
                </a:solidFill>
                <a:latin typeface="Calibri"/>
                <a:ea typeface="Cascadia Code"/>
                <a:cs typeface="Cascadia Code"/>
              </a:rPr>
              <a:t>		</a:t>
            </a:r>
            <a:r>
              <a:rPr lang="sr-Latn-RS" sz="2800" b="0" i="0" u="none" dirty="0">
                <a:solidFill>
                  <a:schemeClr val="bg1">
                    <a:lumMod val="50000"/>
                  </a:schemeClr>
                </a:solidFill>
                <a:latin typeface="Calibri"/>
                <a:ea typeface="Cascadia Code"/>
                <a:cs typeface="Cascadia Code"/>
              </a:rPr>
              <a:t>&gt; 100</a:t>
            </a:r>
            <a:endParaRPr lang="sr-Latn-RS" sz="2800" b="0" dirty="0">
              <a:solidFill>
                <a:schemeClr val="bg1">
                  <a:lumMod val="50000"/>
                </a:schemeClr>
              </a:solidFill>
              <a:latin typeface="Calibri"/>
            </a:endParaRPr>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27</a:t>
            </a:fld>
            <a:endParaRPr/>
          </a:p>
        </p:txBody>
      </p:sp>
    </p:spTree>
    <p:extLst>
      <p:ext uri="{BB962C8B-B14F-4D97-AF65-F5344CB8AC3E}">
        <p14:creationId xmlns:p14="http://schemas.microsoft.com/office/powerpoint/2010/main" val="3868663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LINQ</a:t>
            </a:r>
            <a:endParaRPr lang="en-US"/>
          </a:p>
        </p:txBody>
      </p:sp>
      <p:sp>
        <p:nvSpPr>
          <p:cNvPr id="3" name="Text Placeholder 2"/>
          <p:cNvSpPr>
            <a:spLocks noGrp="1"/>
          </p:cNvSpPr>
          <p:nvPr>
            <p:ph type="body" idx="1"/>
          </p:nvPr>
        </p:nvSpPr>
        <p:spPr bwMode="auto">
          <a:xfrm>
            <a:off x="609600" y="1757681"/>
            <a:ext cx="10524067" cy="4302760"/>
          </a:xfrm>
        </p:spPr>
        <p:txBody>
          <a:bodyPr/>
          <a:lstStyle/>
          <a:p>
            <a:pPr>
              <a:defRPr/>
            </a:pPr>
            <a:r>
              <a:rPr lang="sr-Latn-RS" sz="2800" dirty="0"/>
              <a:t>LINQ je skraćenica od Language Integrated Query</a:t>
            </a:r>
          </a:p>
          <a:p>
            <a:pPr>
              <a:defRPr/>
            </a:pPr>
            <a:endParaRPr dirty="0"/>
          </a:p>
          <a:p>
            <a:pPr>
              <a:defRPr/>
            </a:pPr>
            <a:r>
              <a:rPr lang="sr-Latn-RS" sz="2800" dirty="0"/>
              <a:t>Skup tehnologija za integraciju upita direktno u C#</a:t>
            </a:r>
          </a:p>
          <a:p>
            <a:pPr>
              <a:defRPr/>
            </a:pPr>
            <a:endParaRPr dirty="0"/>
          </a:p>
          <a:p>
            <a:pPr>
              <a:defRPr/>
            </a:pPr>
            <a:r>
              <a:rPr lang="sr-Latn-RS" sz="2800" dirty="0"/>
              <a:t>String upiti su nesigurni, bez provere tipova, intellisense-a...</a:t>
            </a:r>
          </a:p>
          <a:p>
            <a:pPr>
              <a:defRPr/>
            </a:pPr>
            <a:endParaRPr dirty="0"/>
          </a:p>
          <a:p>
            <a:pPr>
              <a:defRPr/>
            </a:pPr>
            <a:r>
              <a:rPr lang="sr-Latn-RS" sz="2800" dirty="0"/>
              <a:t>LINQ pruža sve te mogućnosti</a:t>
            </a:r>
            <a:endParaRPr dirty="0"/>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28</a:t>
            </a:fld>
            <a:endParaRPr/>
          </a:p>
        </p:txBody>
      </p:sp>
    </p:spTree>
    <p:extLst>
      <p:ext uri="{BB962C8B-B14F-4D97-AF65-F5344CB8AC3E}">
        <p14:creationId xmlns:p14="http://schemas.microsoft.com/office/powerpoint/2010/main" val="1270799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LINQ</a:t>
            </a:r>
            <a:endParaRPr lang="en-US"/>
          </a:p>
        </p:txBody>
      </p:sp>
      <p:sp>
        <p:nvSpPr>
          <p:cNvPr id="3" name="Text Placeholder 2"/>
          <p:cNvSpPr>
            <a:spLocks noGrp="1"/>
          </p:cNvSpPr>
          <p:nvPr>
            <p:ph type="body" idx="1"/>
          </p:nvPr>
        </p:nvSpPr>
        <p:spPr bwMode="auto"/>
        <p:txBody>
          <a:bodyPr/>
          <a:lstStyle/>
          <a:p>
            <a:pPr>
              <a:defRPr/>
            </a:pPr>
            <a:r>
              <a:rPr lang="sr-Latn-RS"/>
              <a:t>LINQ se može koristiti na različitim izvorima podataka</a:t>
            </a:r>
            <a:endParaRPr/>
          </a:p>
          <a:p>
            <a:pPr lvl="1">
              <a:defRPr/>
            </a:pPr>
            <a:r>
              <a:rPr lang="sr-Latn-RS"/>
              <a:t>LINQ to SQL 		- upiti nad bazom podataka</a:t>
            </a:r>
            <a:endParaRPr/>
          </a:p>
          <a:p>
            <a:pPr lvl="1">
              <a:defRPr/>
            </a:pPr>
            <a:r>
              <a:rPr lang="sr-Latn-RS"/>
              <a:t>LINQ to XML		- upiti nad XML izvorima</a:t>
            </a:r>
            <a:endParaRPr/>
          </a:p>
          <a:p>
            <a:pPr lvl="1">
              <a:defRPr/>
            </a:pPr>
            <a:r>
              <a:rPr lang="sr-Latn-RS"/>
              <a:t>LINQ to Objects		- upiti nad bilo kojim objektom u .NET jeziku</a:t>
            </a:r>
            <a:endParaRPr/>
          </a:p>
          <a:p>
            <a:pPr lvl="1">
              <a:defRPr/>
            </a:pPr>
            <a:r>
              <a:rPr lang="sr-Latn-RS"/>
              <a:t>Mnogi drugi...</a:t>
            </a:r>
            <a:endParaRPr/>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29</a:t>
            </a:fld>
            <a:endParaRPr/>
          </a:p>
        </p:txBody>
      </p:sp>
    </p:spTree>
    <p:extLst>
      <p:ext uri="{BB962C8B-B14F-4D97-AF65-F5344CB8AC3E}">
        <p14:creationId xmlns:p14="http://schemas.microsoft.com/office/powerpoint/2010/main" val="1216193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Kontroler</a:t>
            </a:r>
            <a:endParaRPr lang="en-US"/>
          </a:p>
        </p:txBody>
      </p:sp>
      <p:sp>
        <p:nvSpPr>
          <p:cNvPr id="3" name="Text Placeholder 2"/>
          <p:cNvSpPr>
            <a:spLocks noGrp="1"/>
          </p:cNvSpPr>
          <p:nvPr>
            <p:ph type="body" idx="1"/>
          </p:nvPr>
        </p:nvSpPr>
        <p:spPr bwMode="auto">
          <a:xfrm>
            <a:off x="609600" y="1473200"/>
            <a:ext cx="10524067" cy="4978400"/>
          </a:xfrm>
        </p:spPr>
        <p:txBody>
          <a:bodyPr/>
          <a:lstStyle/>
          <a:p>
            <a:pPr>
              <a:defRPr/>
            </a:pPr>
            <a:r>
              <a:rPr lang="sr-Latn-RS" sz="2000" dirty="0"/>
              <a:t>Kontroler predstavlja jednu klasu, koja je dekorisana atributom </a:t>
            </a:r>
            <a:r>
              <a:rPr lang="sr-Latn-RS" sz="1800" dirty="0">
                <a:solidFill>
                  <a:srgbClr val="39ADB5"/>
                </a:solidFill>
                <a:latin typeface="Cascadia Code"/>
              </a:rPr>
              <a:t>[</a:t>
            </a:r>
            <a:r>
              <a:rPr lang="sr-Latn-RS" sz="1800" dirty="0">
                <a:solidFill>
                  <a:srgbClr val="E2931D"/>
                </a:solidFill>
                <a:latin typeface="Cascadia Code"/>
              </a:rPr>
              <a:t>ApiController</a:t>
            </a:r>
            <a:r>
              <a:rPr lang="sr-Latn-RS" sz="1800" dirty="0">
                <a:solidFill>
                  <a:srgbClr val="39ADB5"/>
                </a:solidFill>
                <a:latin typeface="Cascadia Code"/>
              </a:rPr>
              <a:t>]</a:t>
            </a:r>
            <a:r>
              <a:rPr lang="sr-Latn-RS" sz="2000" dirty="0"/>
              <a:t>. Pored atributa koji govori da se radi o kontroleru, potrebno je dodati i atribut</a:t>
            </a:r>
            <a:r>
              <a:rPr lang="sr-Latn-RS" sz="1800" dirty="0"/>
              <a:t> </a:t>
            </a:r>
            <a:r>
              <a:rPr lang="sr-Latn-RS" sz="1800" dirty="0">
                <a:solidFill>
                  <a:srgbClr val="39ADB5"/>
                </a:solidFill>
                <a:latin typeface="Cascadia Code"/>
              </a:rPr>
              <a:t>[</a:t>
            </a:r>
            <a:r>
              <a:rPr lang="sr-Latn-RS" sz="1800" dirty="0">
                <a:solidFill>
                  <a:srgbClr val="E2931D"/>
                </a:solidFill>
                <a:latin typeface="Cascadia Code"/>
              </a:rPr>
              <a:t>Route</a:t>
            </a:r>
            <a:r>
              <a:rPr lang="sr-Latn-RS" sz="1800" dirty="0">
                <a:solidFill>
                  <a:srgbClr val="39ADB5"/>
                </a:solidFill>
                <a:latin typeface="Cascadia Code"/>
              </a:rPr>
              <a:t>("</a:t>
            </a:r>
            <a:r>
              <a:rPr lang="sr-Latn-RS" sz="1800" dirty="0">
                <a:solidFill>
                  <a:srgbClr val="91B859"/>
                </a:solidFill>
                <a:latin typeface="Cascadia Code"/>
              </a:rPr>
              <a:t>[controller]</a:t>
            </a:r>
            <a:r>
              <a:rPr lang="sr-Latn-RS" sz="1800" dirty="0">
                <a:solidFill>
                  <a:srgbClr val="39ADB5"/>
                </a:solidFill>
                <a:latin typeface="Cascadia Code"/>
              </a:rPr>
              <a:t>")]</a:t>
            </a:r>
            <a:r>
              <a:rPr lang="sr-Latn-RS" sz="1800" dirty="0"/>
              <a:t>, </a:t>
            </a:r>
            <a:r>
              <a:rPr lang="sr-Latn-RS" sz="2000" dirty="0"/>
              <a:t>koji naziv klase (bez nastavka Controller koristi kao rutu za poziv metoda. Klasa takođe treba da nasleđuje </a:t>
            </a:r>
            <a:r>
              <a:rPr lang="sr-Latn-RS" sz="2000" dirty="0">
                <a:solidFill>
                  <a:srgbClr val="E2931D"/>
                </a:solidFill>
                <a:latin typeface="Cascadia Code"/>
              </a:rPr>
              <a:t>ControllerBase </a:t>
            </a:r>
            <a:r>
              <a:rPr lang="sr-Latn-RS" sz="2000" dirty="0"/>
              <a:t>klasu:</a:t>
            </a:r>
          </a:p>
          <a:p>
            <a:pPr marL="152396" indent="0">
              <a:buNone/>
              <a:defRPr/>
            </a:pPr>
            <a:endParaRPr sz="2000" dirty="0"/>
          </a:p>
          <a:p>
            <a:pPr marL="0" indent="0">
              <a:buNone/>
              <a:defRPr/>
            </a:pPr>
            <a:r>
              <a:rPr lang="sr-Latn-RS" sz="1800" dirty="0">
                <a:solidFill>
                  <a:srgbClr val="39ADB5"/>
                </a:solidFill>
                <a:latin typeface="Cascadia Code"/>
              </a:rPr>
              <a:t>	[</a:t>
            </a:r>
            <a:r>
              <a:rPr lang="sr-Latn-RS" sz="1800" dirty="0">
                <a:solidFill>
                  <a:srgbClr val="E2931D"/>
                </a:solidFill>
                <a:latin typeface="Cascadia Code"/>
              </a:rPr>
              <a:t>ApiController</a:t>
            </a:r>
            <a:r>
              <a:rPr lang="sr-Latn-RS" sz="1800" dirty="0">
                <a:solidFill>
                  <a:srgbClr val="39ADB5"/>
                </a:solidFill>
                <a:latin typeface="Cascadia Code"/>
              </a:rPr>
              <a:t>]</a:t>
            </a:r>
            <a:endParaRPr lang="sr-Latn-RS" sz="1800" dirty="0">
              <a:solidFill>
                <a:srgbClr val="90A4AE"/>
              </a:solidFill>
              <a:latin typeface="Cascadia Code"/>
            </a:endParaRPr>
          </a:p>
          <a:p>
            <a:pPr marL="0" indent="0">
              <a:buNone/>
              <a:defRPr/>
            </a:pPr>
            <a:r>
              <a:rPr lang="sr-Latn-RS" sz="1800" dirty="0">
                <a:solidFill>
                  <a:srgbClr val="39ADB5"/>
                </a:solidFill>
                <a:latin typeface="Cascadia Code"/>
              </a:rPr>
              <a:t>	[</a:t>
            </a:r>
            <a:r>
              <a:rPr lang="sr-Latn-RS" sz="1800" dirty="0">
                <a:solidFill>
                  <a:srgbClr val="E2931D"/>
                </a:solidFill>
                <a:latin typeface="Cascadia Code"/>
              </a:rPr>
              <a:t>Route</a:t>
            </a:r>
            <a:r>
              <a:rPr lang="sr-Latn-RS" sz="1800" dirty="0">
                <a:solidFill>
                  <a:srgbClr val="39ADB5"/>
                </a:solidFill>
                <a:latin typeface="Cascadia Code"/>
              </a:rPr>
              <a:t>("[controller]")]</a:t>
            </a:r>
            <a:endParaRPr lang="sr-Latn-RS" sz="1800" dirty="0">
              <a:solidFill>
                <a:srgbClr val="90A4AE"/>
              </a:solidFill>
              <a:latin typeface="Cascadia Code"/>
            </a:endParaRPr>
          </a:p>
          <a:p>
            <a:pPr marL="0" indent="0">
              <a:buNone/>
              <a:defRPr/>
            </a:pPr>
            <a:r>
              <a:rPr lang="sr-Latn-RS" sz="1800" dirty="0">
                <a:solidFill>
                  <a:srgbClr val="9C3EDA"/>
                </a:solidFill>
                <a:latin typeface="Cascadia Code"/>
              </a:rPr>
              <a:t>	public</a:t>
            </a:r>
            <a:r>
              <a:rPr lang="sr-Latn-RS" sz="1800" dirty="0">
                <a:solidFill>
                  <a:srgbClr val="90A4AE"/>
                </a:solidFill>
                <a:latin typeface="Cascadia Code"/>
              </a:rPr>
              <a:t> </a:t>
            </a:r>
            <a:r>
              <a:rPr lang="sr-Latn-RS" sz="1800" dirty="0">
                <a:solidFill>
                  <a:srgbClr val="9C3EDA"/>
                </a:solidFill>
                <a:latin typeface="Cascadia Code"/>
              </a:rPr>
              <a:t>class</a:t>
            </a:r>
            <a:r>
              <a:rPr lang="sr-Latn-RS" sz="1800" dirty="0">
                <a:solidFill>
                  <a:srgbClr val="90A4AE"/>
                </a:solidFill>
                <a:latin typeface="Cascadia Code"/>
              </a:rPr>
              <a:t> </a:t>
            </a:r>
            <a:r>
              <a:rPr lang="sr-Latn-RS" sz="1800" dirty="0">
                <a:solidFill>
                  <a:srgbClr val="E2931D"/>
                </a:solidFill>
                <a:latin typeface="Cascadia Code"/>
              </a:rPr>
              <a:t>FacultyController </a:t>
            </a:r>
            <a:r>
              <a:rPr lang="sr-Latn-RS" sz="1800" dirty="0">
                <a:solidFill>
                  <a:srgbClr val="39ADB5"/>
                </a:solidFill>
                <a:latin typeface="Cascadia Code"/>
              </a:rPr>
              <a:t>: </a:t>
            </a:r>
            <a:r>
              <a:rPr lang="sr-Latn-RS" sz="1800" dirty="0">
                <a:solidFill>
                  <a:srgbClr val="E2931D"/>
                </a:solidFill>
                <a:latin typeface="Cascadia Code"/>
              </a:rPr>
              <a:t>ControllerBase</a:t>
            </a:r>
            <a:endParaRPr lang="sr-Latn-RS" sz="1800" dirty="0">
              <a:solidFill>
                <a:srgbClr val="90A4AE"/>
              </a:solidFill>
              <a:latin typeface="Cascadia Code"/>
            </a:endParaRPr>
          </a:p>
          <a:p>
            <a:pPr marL="0" indent="0">
              <a:buNone/>
              <a:defRPr/>
            </a:pPr>
            <a:r>
              <a:rPr lang="sr-Latn-RS" sz="1800" dirty="0">
                <a:solidFill>
                  <a:srgbClr val="39ADB5"/>
                </a:solidFill>
                <a:latin typeface="Cascadia Code"/>
              </a:rPr>
              <a:t>	{</a:t>
            </a:r>
          </a:p>
          <a:p>
            <a:pPr marL="0" indent="0">
              <a:buNone/>
              <a:defRPr/>
            </a:pPr>
            <a:r>
              <a:rPr lang="sr-Latn-RS" sz="1800" dirty="0">
                <a:solidFill>
                  <a:srgbClr val="39ADB5"/>
                </a:solidFill>
                <a:latin typeface="Cascadia Code"/>
              </a:rPr>
              <a:t>		...</a:t>
            </a:r>
            <a:endParaRPr lang="sr-Latn-RS" sz="1800" dirty="0">
              <a:solidFill>
                <a:srgbClr val="90A4AE"/>
              </a:solidFill>
              <a:latin typeface="Cascadia Code"/>
            </a:endParaRPr>
          </a:p>
          <a:p>
            <a:pPr marL="0" indent="0">
              <a:buNone/>
              <a:defRPr/>
            </a:pPr>
            <a:r>
              <a:rPr lang="sr-Latn-RS" sz="1800" dirty="0">
                <a:solidFill>
                  <a:srgbClr val="39ADB5"/>
                </a:solidFill>
                <a:latin typeface="Cascadia Code"/>
              </a:rPr>
              <a:t>	}</a:t>
            </a:r>
            <a:endParaRPr lang="sr-Latn-RS" sz="1800" dirty="0">
              <a:solidFill>
                <a:srgbClr val="90A4AE"/>
              </a:solidFill>
              <a:latin typeface="Cascadia Code"/>
            </a:endParaRPr>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LINQ primer</a:t>
            </a:r>
            <a:endParaRPr lang="en-US"/>
          </a:p>
        </p:txBody>
      </p:sp>
      <p:sp>
        <p:nvSpPr>
          <p:cNvPr id="3" name="Text Placeholder 2"/>
          <p:cNvSpPr>
            <a:spLocks noGrp="1"/>
          </p:cNvSpPr>
          <p:nvPr>
            <p:ph type="body" idx="1"/>
          </p:nvPr>
        </p:nvSpPr>
        <p:spPr bwMode="auto">
          <a:xfrm>
            <a:off x="609600" y="1761066"/>
            <a:ext cx="10524067" cy="4883573"/>
          </a:xfrm>
        </p:spPr>
        <p:txBody>
          <a:bodyPr/>
          <a:lstStyle/>
          <a:p>
            <a:pPr marL="0" indent="0">
              <a:buNone/>
              <a:defRPr/>
            </a:pPr>
            <a:r>
              <a:rPr lang="en-US" sz="2000" dirty="0">
                <a:solidFill>
                  <a:srgbClr val="39ADB5"/>
                </a:solidFill>
                <a:latin typeface="Cascadia Code"/>
              </a:rPr>
              <a:t>int[]</a:t>
            </a:r>
            <a:r>
              <a:rPr lang="en-US" sz="2000" dirty="0">
                <a:solidFill>
                  <a:srgbClr val="90A4AE"/>
                </a:solidFill>
                <a:latin typeface="Cascadia Code"/>
              </a:rPr>
              <a:t> </a:t>
            </a:r>
            <a:r>
              <a:rPr lang="en-US" sz="2000" dirty="0">
                <a:solidFill>
                  <a:srgbClr val="E2931D"/>
                </a:solidFill>
                <a:latin typeface="Cascadia Code"/>
              </a:rPr>
              <a:t>scores</a:t>
            </a:r>
            <a:r>
              <a:rPr lang="en-US" sz="2000" dirty="0">
                <a:solidFill>
                  <a:srgbClr val="90A4AE"/>
                </a:solidFill>
                <a:latin typeface="Cascadia Code"/>
              </a:rPr>
              <a:t> </a:t>
            </a:r>
            <a:r>
              <a:rPr lang="en-US" sz="2000" dirty="0">
                <a:solidFill>
                  <a:srgbClr val="39ADB5"/>
                </a:solidFill>
                <a:latin typeface="Cascadia Code"/>
              </a:rPr>
              <a:t>=</a:t>
            </a:r>
            <a:r>
              <a:rPr lang="en-US" sz="2000" dirty="0">
                <a:solidFill>
                  <a:srgbClr val="90A4AE"/>
                </a:solidFill>
                <a:latin typeface="Cascadia Code"/>
              </a:rPr>
              <a:t> </a:t>
            </a:r>
            <a:r>
              <a:rPr lang="en-US" sz="2000" dirty="0">
                <a:solidFill>
                  <a:srgbClr val="F76D47"/>
                </a:solidFill>
                <a:latin typeface="Cascadia Code"/>
              </a:rPr>
              <a:t>new</a:t>
            </a:r>
            <a:r>
              <a:rPr lang="en-US" sz="2000" dirty="0">
                <a:solidFill>
                  <a:srgbClr val="90A4AE"/>
                </a:solidFill>
                <a:latin typeface="Cascadia Code"/>
              </a:rPr>
              <a:t> </a:t>
            </a:r>
            <a:r>
              <a:rPr lang="en-US" sz="2000" dirty="0">
                <a:solidFill>
                  <a:srgbClr val="39ADB5"/>
                </a:solidFill>
                <a:latin typeface="Cascadia Code"/>
              </a:rPr>
              <a:t>int[]</a:t>
            </a:r>
            <a:r>
              <a:rPr lang="en-US" sz="2000" dirty="0">
                <a:solidFill>
                  <a:srgbClr val="90A4AE"/>
                </a:solidFill>
                <a:latin typeface="Cascadia Code"/>
              </a:rPr>
              <a:t> </a:t>
            </a:r>
            <a:r>
              <a:rPr lang="en-US" sz="2000" dirty="0">
                <a:solidFill>
                  <a:srgbClr val="39ADB5"/>
                </a:solidFill>
                <a:latin typeface="Cascadia Code"/>
              </a:rPr>
              <a:t>{</a:t>
            </a:r>
            <a:r>
              <a:rPr lang="en-US" sz="2000" dirty="0">
                <a:solidFill>
                  <a:srgbClr val="90A4AE"/>
                </a:solidFill>
                <a:latin typeface="Cascadia Code"/>
              </a:rPr>
              <a:t> </a:t>
            </a:r>
            <a:r>
              <a:rPr lang="en-US" sz="2000" dirty="0">
                <a:solidFill>
                  <a:srgbClr val="F76D47"/>
                </a:solidFill>
                <a:latin typeface="Cascadia Code"/>
              </a:rPr>
              <a:t>97</a:t>
            </a:r>
            <a:r>
              <a:rPr lang="en-US" sz="2000" dirty="0">
                <a:solidFill>
                  <a:srgbClr val="39ADB5"/>
                </a:solidFill>
                <a:latin typeface="Cascadia Code"/>
              </a:rPr>
              <a:t>,</a:t>
            </a:r>
            <a:r>
              <a:rPr lang="en-US" sz="2000" dirty="0">
                <a:solidFill>
                  <a:srgbClr val="90A4AE"/>
                </a:solidFill>
                <a:latin typeface="Cascadia Code"/>
              </a:rPr>
              <a:t> </a:t>
            </a:r>
            <a:r>
              <a:rPr lang="en-US" sz="2000" dirty="0">
                <a:solidFill>
                  <a:srgbClr val="F76D47"/>
                </a:solidFill>
                <a:latin typeface="Cascadia Code"/>
              </a:rPr>
              <a:t>92</a:t>
            </a:r>
            <a:r>
              <a:rPr lang="en-US" sz="2000" dirty="0">
                <a:solidFill>
                  <a:srgbClr val="39ADB5"/>
                </a:solidFill>
                <a:latin typeface="Cascadia Code"/>
              </a:rPr>
              <a:t>,</a:t>
            </a:r>
            <a:r>
              <a:rPr lang="en-US" sz="2000" dirty="0">
                <a:solidFill>
                  <a:srgbClr val="90A4AE"/>
                </a:solidFill>
                <a:latin typeface="Cascadia Code"/>
              </a:rPr>
              <a:t> </a:t>
            </a:r>
            <a:r>
              <a:rPr lang="en-US" sz="2000" dirty="0">
                <a:solidFill>
                  <a:srgbClr val="F76D47"/>
                </a:solidFill>
                <a:latin typeface="Cascadia Code"/>
              </a:rPr>
              <a:t>81</a:t>
            </a:r>
            <a:r>
              <a:rPr lang="en-US" sz="2000" dirty="0">
                <a:solidFill>
                  <a:srgbClr val="39ADB5"/>
                </a:solidFill>
                <a:latin typeface="Cascadia Code"/>
              </a:rPr>
              <a:t>,</a:t>
            </a:r>
            <a:r>
              <a:rPr lang="en-US" sz="2000" dirty="0">
                <a:solidFill>
                  <a:srgbClr val="90A4AE"/>
                </a:solidFill>
                <a:latin typeface="Cascadia Code"/>
              </a:rPr>
              <a:t> </a:t>
            </a:r>
            <a:r>
              <a:rPr lang="en-US" sz="2000" dirty="0">
                <a:solidFill>
                  <a:srgbClr val="F76D47"/>
                </a:solidFill>
                <a:latin typeface="Cascadia Code"/>
              </a:rPr>
              <a:t>60</a:t>
            </a:r>
            <a:r>
              <a:rPr lang="en-US" sz="2000" dirty="0">
                <a:solidFill>
                  <a:srgbClr val="90A4AE"/>
                </a:solidFill>
                <a:latin typeface="Cascadia Code"/>
              </a:rPr>
              <a:t> </a:t>
            </a:r>
            <a:r>
              <a:rPr lang="en-US" sz="2000" dirty="0">
                <a:solidFill>
                  <a:srgbClr val="39ADB5"/>
                </a:solidFill>
                <a:latin typeface="Cascadia Code"/>
              </a:rPr>
              <a:t>};</a:t>
            </a:r>
            <a:endParaRPr lang="en-US" sz="2000" dirty="0">
              <a:solidFill>
                <a:srgbClr val="90A4AE"/>
              </a:solidFill>
              <a:latin typeface="Cascadia Code"/>
            </a:endParaRPr>
          </a:p>
          <a:p>
            <a:pPr marL="0" indent="0">
              <a:buNone/>
              <a:defRPr/>
            </a:pPr>
            <a:r>
              <a:rPr lang="en-US" sz="2000" i="1" dirty="0">
                <a:solidFill>
                  <a:srgbClr val="90A4AE"/>
                </a:solidFill>
                <a:latin typeface="Cascadia Code"/>
              </a:rPr>
              <a:t>// Define the query expression.</a:t>
            </a:r>
            <a:endParaRPr lang="en-US" sz="2000" dirty="0">
              <a:solidFill>
                <a:srgbClr val="90A4AE"/>
              </a:solidFill>
              <a:latin typeface="Cascadia Code"/>
            </a:endParaRPr>
          </a:p>
          <a:p>
            <a:pPr marL="0" indent="0">
              <a:buNone/>
              <a:defRPr/>
            </a:pPr>
            <a:r>
              <a:rPr lang="en-US" sz="2000" dirty="0" err="1">
                <a:solidFill>
                  <a:srgbClr val="E2931D"/>
                </a:solidFill>
                <a:latin typeface="Cascadia Code"/>
              </a:rPr>
              <a:t>IEnumerable</a:t>
            </a:r>
            <a:r>
              <a:rPr lang="en-US" sz="2000" dirty="0">
                <a:solidFill>
                  <a:srgbClr val="39ADB5"/>
                </a:solidFill>
                <a:latin typeface="Cascadia Code"/>
              </a:rPr>
              <a:t>&lt;int&gt;</a:t>
            </a:r>
            <a:r>
              <a:rPr lang="en-US" sz="2000" dirty="0">
                <a:solidFill>
                  <a:srgbClr val="90A4AE"/>
                </a:solidFill>
                <a:latin typeface="Cascadia Code"/>
              </a:rPr>
              <a:t> </a:t>
            </a:r>
            <a:r>
              <a:rPr lang="en-US" sz="2000" dirty="0" err="1">
                <a:solidFill>
                  <a:srgbClr val="E2931D"/>
                </a:solidFill>
                <a:latin typeface="Cascadia Code"/>
              </a:rPr>
              <a:t>scoreQuery</a:t>
            </a:r>
            <a:r>
              <a:rPr lang="en-US" sz="2000" dirty="0">
                <a:solidFill>
                  <a:srgbClr val="90A4AE"/>
                </a:solidFill>
                <a:latin typeface="Cascadia Code"/>
              </a:rPr>
              <a:t> </a:t>
            </a:r>
            <a:r>
              <a:rPr lang="en-US" sz="2000" dirty="0">
                <a:solidFill>
                  <a:srgbClr val="39ADB5"/>
                </a:solidFill>
                <a:latin typeface="Cascadia Code"/>
              </a:rPr>
              <a:t>=</a:t>
            </a:r>
            <a:endParaRPr lang="en-US" sz="2000" dirty="0">
              <a:solidFill>
                <a:srgbClr val="90A4AE"/>
              </a:solidFill>
              <a:latin typeface="Cascadia Code"/>
            </a:endParaRPr>
          </a:p>
          <a:p>
            <a:pPr marL="0" indent="0">
              <a:buNone/>
              <a:defRPr/>
            </a:pPr>
            <a:r>
              <a:rPr lang="en-US" sz="2000" dirty="0">
                <a:solidFill>
                  <a:srgbClr val="90A4AE"/>
                </a:solidFill>
                <a:latin typeface="Cascadia Code"/>
              </a:rPr>
              <a:t>    </a:t>
            </a:r>
            <a:r>
              <a:rPr lang="en-US" sz="2000" dirty="0">
                <a:solidFill>
                  <a:srgbClr val="39ADB5"/>
                </a:solidFill>
                <a:latin typeface="Cascadia Code"/>
              </a:rPr>
              <a:t>from</a:t>
            </a:r>
            <a:r>
              <a:rPr lang="en-US" sz="2000" dirty="0">
                <a:solidFill>
                  <a:srgbClr val="90A4AE"/>
                </a:solidFill>
                <a:latin typeface="Cascadia Code"/>
              </a:rPr>
              <a:t> </a:t>
            </a:r>
            <a:r>
              <a:rPr lang="en-US" sz="2000" dirty="0">
                <a:solidFill>
                  <a:srgbClr val="E2931D"/>
                </a:solidFill>
                <a:latin typeface="Cascadia Code"/>
              </a:rPr>
              <a:t>score</a:t>
            </a:r>
            <a:r>
              <a:rPr lang="en-US" sz="2000" dirty="0">
                <a:solidFill>
                  <a:srgbClr val="90A4AE"/>
                </a:solidFill>
                <a:latin typeface="Cascadia Code"/>
              </a:rPr>
              <a:t> </a:t>
            </a:r>
            <a:r>
              <a:rPr lang="en-US" sz="2000" dirty="0">
                <a:solidFill>
                  <a:srgbClr val="39ADB5"/>
                </a:solidFill>
                <a:latin typeface="Cascadia Code"/>
              </a:rPr>
              <a:t>in</a:t>
            </a:r>
            <a:r>
              <a:rPr lang="en-US" sz="2000" dirty="0">
                <a:solidFill>
                  <a:srgbClr val="90A4AE"/>
                </a:solidFill>
                <a:latin typeface="Cascadia Code"/>
              </a:rPr>
              <a:t> scores</a:t>
            </a:r>
            <a:endParaRPr lang="en-US" sz="2000" dirty="0"/>
          </a:p>
          <a:p>
            <a:pPr marL="0" indent="0">
              <a:buNone/>
              <a:defRPr/>
            </a:pPr>
            <a:r>
              <a:rPr lang="en-US" sz="2000" dirty="0">
                <a:solidFill>
                  <a:srgbClr val="90A4AE"/>
                </a:solidFill>
                <a:latin typeface="Cascadia Code"/>
              </a:rPr>
              <a:t>    </a:t>
            </a:r>
            <a:r>
              <a:rPr lang="en-US" sz="2000" dirty="0">
                <a:solidFill>
                  <a:srgbClr val="39ADB5"/>
                </a:solidFill>
                <a:latin typeface="Cascadia Code"/>
              </a:rPr>
              <a:t>where</a:t>
            </a:r>
            <a:r>
              <a:rPr lang="en-US" sz="2000" dirty="0">
                <a:solidFill>
                  <a:srgbClr val="90A4AE"/>
                </a:solidFill>
                <a:latin typeface="Cascadia Code"/>
              </a:rPr>
              <a:t> score </a:t>
            </a:r>
            <a:r>
              <a:rPr lang="en-US" sz="2000" dirty="0">
                <a:solidFill>
                  <a:srgbClr val="39ADB5"/>
                </a:solidFill>
                <a:latin typeface="Cascadia Code"/>
              </a:rPr>
              <a:t>&gt;</a:t>
            </a:r>
            <a:r>
              <a:rPr lang="en-US" sz="2000" dirty="0">
                <a:solidFill>
                  <a:srgbClr val="90A4AE"/>
                </a:solidFill>
                <a:latin typeface="Cascadia Code"/>
              </a:rPr>
              <a:t> </a:t>
            </a:r>
            <a:r>
              <a:rPr lang="en-US" sz="2000" dirty="0">
                <a:solidFill>
                  <a:srgbClr val="F76D47"/>
                </a:solidFill>
                <a:latin typeface="Cascadia Code"/>
              </a:rPr>
              <a:t>80</a:t>
            </a:r>
            <a:endParaRPr lang="en-US" sz="2000" dirty="0">
              <a:solidFill>
                <a:srgbClr val="90A4AE"/>
              </a:solidFill>
              <a:latin typeface="Cascadia Code"/>
            </a:endParaRPr>
          </a:p>
          <a:p>
            <a:pPr marL="0" indent="0">
              <a:buNone/>
              <a:defRPr/>
            </a:pPr>
            <a:r>
              <a:rPr lang="en-US" sz="2000" dirty="0">
                <a:solidFill>
                  <a:srgbClr val="90A4AE"/>
                </a:solidFill>
                <a:latin typeface="Cascadia Code"/>
              </a:rPr>
              <a:t>    </a:t>
            </a:r>
            <a:r>
              <a:rPr lang="en-US" sz="2000" dirty="0">
                <a:solidFill>
                  <a:srgbClr val="39ADB5"/>
                </a:solidFill>
                <a:latin typeface="Cascadia Code"/>
              </a:rPr>
              <a:t>select</a:t>
            </a:r>
            <a:r>
              <a:rPr lang="en-US" sz="2000" dirty="0">
                <a:solidFill>
                  <a:srgbClr val="90A4AE"/>
                </a:solidFill>
                <a:latin typeface="Cascadia Code"/>
              </a:rPr>
              <a:t> score</a:t>
            </a:r>
            <a:r>
              <a:rPr lang="en-US" sz="2000" dirty="0">
                <a:solidFill>
                  <a:srgbClr val="39ADB5"/>
                </a:solidFill>
                <a:latin typeface="Cascadia Code"/>
              </a:rPr>
              <a:t>;</a:t>
            </a:r>
            <a:endParaRPr lang="en-US" sz="2000" dirty="0">
              <a:solidFill>
                <a:srgbClr val="90A4AE"/>
              </a:solidFill>
              <a:latin typeface="Cascadia Code"/>
            </a:endParaRPr>
          </a:p>
          <a:p>
            <a:pPr marL="0" indent="0">
              <a:buNone/>
              <a:defRPr/>
            </a:pPr>
            <a:r>
              <a:rPr lang="en-US" sz="2000" i="1" dirty="0">
                <a:solidFill>
                  <a:srgbClr val="90A4AE"/>
                </a:solidFill>
                <a:latin typeface="Cascadia Code"/>
              </a:rPr>
              <a:t>// Execute the query.</a:t>
            </a:r>
            <a:endParaRPr lang="en-US" sz="2000" dirty="0">
              <a:solidFill>
                <a:srgbClr val="90A4AE"/>
              </a:solidFill>
              <a:latin typeface="Cascadia Code"/>
            </a:endParaRPr>
          </a:p>
          <a:p>
            <a:pPr marL="0" indent="0">
              <a:buNone/>
              <a:defRPr/>
            </a:pPr>
            <a:r>
              <a:rPr lang="en-US" sz="2000" i="1" dirty="0">
                <a:solidFill>
                  <a:srgbClr val="39ADB5"/>
                </a:solidFill>
                <a:latin typeface="Cascadia Code"/>
              </a:rPr>
              <a:t>foreach</a:t>
            </a:r>
            <a:r>
              <a:rPr lang="en-US" sz="2000" dirty="0">
                <a:solidFill>
                  <a:srgbClr val="90A4AE"/>
                </a:solidFill>
                <a:latin typeface="Cascadia Code"/>
              </a:rPr>
              <a:t> </a:t>
            </a:r>
            <a:r>
              <a:rPr lang="en-US" sz="2000" dirty="0">
                <a:solidFill>
                  <a:srgbClr val="39ADB5"/>
                </a:solidFill>
                <a:latin typeface="Cascadia Code"/>
              </a:rPr>
              <a:t>(int</a:t>
            </a:r>
            <a:r>
              <a:rPr lang="en-US" sz="2000" dirty="0">
                <a:solidFill>
                  <a:srgbClr val="90A4AE"/>
                </a:solidFill>
                <a:latin typeface="Cascadia Code"/>
              </a:rPr>
              <a:t> </a:t>
            </a:r>
            <a:r>
              <a:rPr lang="en-US" sz="2000" dirty="0" err="1">
                <a:solidFill>
                  <a:srgbClr val="E2931D"/>
                </a:solidFill>
                <a:latin typeface="Cascadia Code"/>
              </a:rPr>
              <a:t>i</a:t>
            </a:r>
            <a:r>
              <a:rPr lang="en-US" sz="2000" dirty="0">
                <a:solidFill>
                  <a:srgbClr val="90A4AE"/>
                </a:solidFill>
                <a:latin typeface="Cascadia Code"/>
              </a:rPr>
              <a:t> </a:t>
            </a:r>
            <a:r>
              <a:rPr lang="en-US" sz="2000" i="1" dirty="0">
                <a:solidFill>
                  <a:srgbClr val="39ADB5"/>
                </a:solidFill>
                <a:latin typeface="Cascadia Code"/>
              </a:rPr>
              <a:t>in</a:t>
            </a:r>
            <a:r>
              <a:rPr lang="en-US" sz="2000" dirty="0">
                <a:solidFill>
                  <a:srgbClr val="90A4AE"/>
                </a:solidFill>
                <a:latin typeface="Cascadia Code"/>
              </a:rPr>
              <a:t> </a:t>
            </a:r>
            <a:r>
              <a:rPr lang="en-US" sz="2000" dirty="0" err="1">
                <a:solidFill>
                  <a:srgbClr val="90A4AE"/>
                </a:solidFill>
                <a:latin typeface="Cascadia Code"/>
              </a:rPr>
              <a:t>scoreQuery</a:t>
            </a:r>
            <a:r>
              <a:rPr lang="en-US" sz="2000" dirty="0">
                <a:solidFill>
                  <a:srgbClr val="39ADB5"/>
                </a:solidFill>
                <a:latin typeface="Cascadia Code"/>
              </a:rPr>
              <a:t>)</a:t>
            </a:r>
            <a:endParaRPr lang="en-US" sz="2000" dirty="0">
              <a:solidFill>
                <a:srgbClr val="90A4AE"/>
              </a:solidFill>
              <a:latin typeface="Cascadia Code"/>
            </a:endParaRPr>
          </a:p>
          <a:p>
            <a:pPr marL="0" indent="0">
              <a:buNone/>
              <a:defRPr/>
            </a:pPr>
            <a:r>
              <a:rPr lang="en-US" sz="2000" dirty="0">
                <a:solidFill>
                  <a:srgbClr val="39ADB5"/>
                </a:solidFill>
                <a:latin typeface="Cascadia Code"/>
              </a:rPr>
              <a:t>{</a:t>
            </a:r>
            <a:endParaRPr lang="en-US" sz="2000" dirty="0">
              <a:solidFill>
                <a:srgbClr val="90A4AE"/>
              </a:solidFill>
              <a:latin typeface="Cascadia Code"/>
            </a:endParaRPr>
          </a:p>
          <a:p>
            <a:pPr marL="0" indent="0">
              <a:buNone/>
              <a:defRPr/>
            </a:pPr>
            <a:r>
              <a:rPr lang="en-US" sz="2000" dirty="0">
                <a:solidFill>
                  <a:srgbClr val="90A4AE"/>
                </a:solidFill>
                <a:latin typeface="Cascadia Code"/>
              </a:rPr>
              <a:t>    </a:t>
            </a:r>
            <a:r>
              <a:rPr lang="en-US" sz="2000" dirty="0" err="1">
                <a:solidFill>
                  <a:srgbClr val="90A4AE"/>
                </a:solidFill>
                <a:latin typeface="Cascadia Code"/>
              </a:rPr>
              <a:t>Console</a:t>
            </a:r>
            <a:r>
              <a:rPr lang="en-US" sz="2000" dirty="0" err="1">
                <a:solidFill>
                  <a:srgbClr val="39ADB5"/>
                </a:solidFill>
                <a:latin typeface="Cascadia Code"/>
              </a:rPr>
              <a:t>.</a:t>
            </a:r>
            <a:r>
              <a:rPr lang="en-US" sz="2000" dirty="0" err="1">
                <a:solidFill>
                  <a:srgbClr val="6182B8"/>
                </a:solidFill>
                <a:latin typeface="Cascadia Code"/>
              </a:rPr>
              <a:t>Write</a:t>
            </a:r>
            <a:r>
              <a:rPr lang="en-US" sz="2000" dirty="0">
                <a:solidFill>
                  <a:srgbClr val="39ADB5"/>
                </a:solidFill>
                <a:latin typeface="Cascadia Code"/>
              </a:rPr>
              <a:t>(</a:t>
            </a:r>
            <a:r>
              <a:rPr lang="en-US" sz="2000" dirty="0" err="1">
                <a:solidFill>
                  <a:srgbClr val="90A4AE"/>
                </a:solidFill>
                <a:latin typeface="Cascadia Code"/>
              </a:rPr>
              <a:t>i</a:t>
            </a:r>
            <a:r>
              <a:rPr lang="en-US" sz="2000" dirty="0">
                <a:solidFill>
                  <a:srgbClr val="90A4AE"/>
                </a:solidFill>
                <a:latin typeface="Cascadia Code"/>
              </a:rPr>
              <a:t> </a:t>
            </a:r>
            <a:r>
              <a:rPr lang="en-US" sz="2000" dirty="0">
                <a:solidFill>
                  <a:srgbClr val="39ADB5"/>
                </a:solidFill>
                <a:latin typeface="Cascadia Code"/>
              </a:rPr>
              <a:t>+</a:t>
            </a:r>
            <a:r>
              <a:rPr lang="en-US" sz="2000" dirty="0">
                <a:solidFill>
                  <a:srgbClr val="90A4AE"/>
                </a:solidFill>
                <a:latin typeface="Cascadia Code"/>
              </a:rPr>
              <a:t> </a:t>
            </a:r>
            <a:r>
              <a:rPr lang="en-US" sz="2000" dirty="0">
                <a:solidFill>
                  <a:srgbClr val="39ADB5"/>
                </a:solidFill>
                <a:latin typeface="Cascadia Code"/>
              </a:rPr>
              <a:t>"</a:t>
            </a:r>
            <a:r>
              <a:rPr lang="en-US" sz="2000" dirty="0">
                <a:solidFill>
                  <a:srgbClr val="91B859"/>
                </a:solidFill>
                <a:latin typeface="Cascadia Code"/>
              </a:rPr>
              <a:t> </a:t>
            </a:r>
            <a:r>
              <a:rPr lang="en-US" sz="2000" dirty="0">
                <a:solidFill>
                  <a:srgbClr val="39ADB5"/>
                </a:solidFill>
                <a:latin typeface="Cascadia Code"/>
              </a:rPr>
              <a:t>");</a:t>
            </a:r>
            <a:endParaRPr lang="en-US" sz="2000" dirty="0">
              <a:solidFill>
                <a:srgbClr val="90A4AE"/>
              </a:solidFill>
              <a:latin typeface="Cascadia Code"/>
            </a:endParaRPr>
          </a:p>
          <a:p>
            <a:pPr marL="0" indent="0">
              <a:buNone/>
              <a:defRPr/>
            </a:pPr>
            <a:r>
              <a:rPr lang="en-US" sz="2000" dirty="0">
                <a:solidFill>
                  <a:srgbClr val="39ADB5"/>
                </a:solidFill>
                <a:latin typeface="Cascadia Code"/>
              </a:rPr>
              <a:t>}</a:t>
            </a:r>
            <a:endParaRPr lang="en-US" sz="2000" dirty="0">
              <a:solidFill>
                <a:srgbClr val="90A4AE"/>
              </a:solidFill>
              <a:latin typeface="Cascadia Code"/>
            </a:endParaRPr>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30</a:t>
            </a:fld>
            <a:endParaRPr/>
          </a:p>
        </p:txBody>
      </p:sp>
      <p:sp>
        <p:nvSpPr>
          <p:cNvPr id="6" name="TextBox 5"/>
          <p:cNvSpPr txBox="1"/>
          <p:nvPr/>
        </p:nvSpPr>
        <p:spPr bwMode="auto">
          <a:xfrm>
            <a:off x="8232575" y="3327291"/>
            <a:ext cx="3445174" cy="461665"/>
          </a:xfrm>
          <a:prstGeom prst="rect">
            <a:avLst/>
          </a:prstGeom>
          <a:noFill/>
        </p:spPr>
        <p:txBody>
          <a:bodyPr wrap="none" rtlCol="0">
            <a:spAutoFit/>
          </a:bodyPr>
          <a:lstStyle/>
          <a:p>
            <a:pPr>
              <a:defRPr/>
            </a:pPr>
            <a:r>
              <a:rPr lang="en-US" sz="2400" dirty="0" err="1">
                <a:solidFill>
                  <a:schemeClr val="tx1"/>
                </a:solidFill>
                <a:latin typeface="Cascadia Code"/>
              </a:rPr>
              <a:t>Rezultat</a:t>
            </a:r>
            <a:r>
              <a:rPr lang="en-US" sz="2400" dirty="0">
                <a:solidFill>
                  <a:schemeClr val="tx1"/>
                </a:solidFill>
                <a:latin typeface="Cascadia Code"/>
              </a:rPr>
              <a:t>: 97 92 81</a:t>
            </a:r>
            <a:endParaRPr dirty="0">
              <a:solidFill>
                <a:schemeClr val="tx1"/>
              </a:solidFill>
            </a:endParaRPr>
          </a:p>
        </p:txBody>
      </p:sp>
    </p:spTree>
    <p:extLst>
      <p:ext uri="{BB962C8B-B14F-4D97-AF65-F5344CB8AC3E}">
        <p14:creationId xmlns:p14="http://schemas.microsoft.com/office/powerpoint/2010/main" val="4168428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dirty="0"/>
              <a:t>LINQ (identičan primer)</a:t>
            </a:r>
            <a:endParaRPr lang="en-US" dirty="0"/>
          </a:p>
        </p:txBody>
      </p:sp>
      <p:sp>
        <p:nvSpPr>
          <p:cNvPr id="3" name="Text Placeholder 2"/>
          <p:cNvSpPr>
            <a:spLocks noGrp="1"/>
          </p:cNvSpPr>
          <p:nvPr>
            <p:ph type="body" idx="1"/>
          </p:nvPr>
        </p:nvSpPr>
        <p:spPr bwMode="auto">
          <a:xfrm>
            <a:off x="609600" y="1761065"/>
            <a:ext cx="10524067" cy="4207935"/>
          </a:xfrm>
        </p:spPr>
        <p:txBody>
          <a:bodyPr/>
          <a:lstStyle/>
          <a:p>
            <a:pPr marL="0" indent="0">
              <a:buNone/>
              <a:defRPr/>
            </a:pPr>
            <a:r>
              <a:rPr lang="en-US" sz="2000" dirty="0">
                <a:solidFill>
                  <a:srgbClr val="39ADB5"/>
                </a:solidFill>
                <a:latin typeface="Cascadia Code"/>
              </a:rPr>
              <a:t>int[]</a:t>
            </a:r>
            <a:r>
              <a:rPr lang="en-US" sz="2000" dirty="0">
                <a:solidFill>
                  <a:srgbClr val="90A4AE"/>
                </a:solidFill>
                <a:latin typeface="Cascadia Code"/>
              </a:rPr>
              <a:t> </a:t>
            </a:r>
            <a:r>
              <a:rPr lang="en-US" sz="2000" dirty="0">
                <a:solidFill>
                  <a:srgbClr val="E2931D"/>
                </a:solidFill>
                <a:latin typeface="Cascadia Code"/>
              </a:rPr>
              <a:t>scores</a:t>
            </a:r>
            <a:r>
              <a:rPr lang="en-US" sz="2000" dirty="0">
                <a:solidFill>
                  <a:srgbClr val="90A4AE"/>
                </a:solidFill>
                <a:latin typeface="Cascadia Code"/>
              </a:rPr>
              <a:t> </a:t>
            </a:r>
            <a:r>
              <a:rPr lang="en-US" sz="2000" dirty="0">
                <a:solidFill>
                  <a:srgbClr val="39ADB5"/>
                </a:solidFill>
                <a:latin typeface="Cascadia Code"/>
              </a:rPr>
              <a:t>=</a:t>
            </a:r>
            <a:r>
              <a:rPr lang="en-US" sz="2000" dirty="0">
                <a:solidFill>
                  <a:srgbClr val="90A4AE"/>
                </a:solidFill>
                <a:latin typeface="Cascadia Code"/>
              </a:rPr>
              <a:t> </a:t>
            </a:r>
            <a:r>
              <a:rPr lang="en-US" sz="2000" dirty="0">
                <a:solidFill>
                  <a:srgbClr val="F76D47"/>
                </a:solidFill>
                <a:latin typeface="Cascadia Code"/>
              </a:rPr>
              <a:t>new</a:t>
            </a:r>
            <a:r>
              <a:rPr lang="en-US" sz="2000" dirty="0">
                <a:solidFill>
                  <a:srgbClr val="90A4AE"/>
                </a:solidFill>
                <a:latin typeface="Cascadia Code"/>
              </a:rPr>
              <a:t> </a:t>
            </a:r>
            <a:r>
              <a:rPr lang="en-US" sz="2000" dirty="0">
                <a:solidFill>
                  <a:srgbClr val="39ADB5"/>
                </a:solidFill>
                <a:latin typeface="Cascadia Code"/>
              </a:rPr>
              <a:t>int[]</a:t>
            </a:r>
            <a:r>
              <a:rPr lang="en-US" sz="2000" dirty="0">
                <a:solidFill>
                  <a:srgbClr val="90A4AE"/>
                </a:solidFill>
                <a:latin typeface="Cascadia Code"/>
              </a:rPr>
              <a:t> </a:t>
            </a:r>
            <a:r>
              <a:rPr lang="en-US" sz="2000" dirty="0">
                <a:solidFill>
                  <a:srgbClr val="39ADB5"/>
                </a:solidFill>
                <a:latin typeface="Cascadia Code"/>
              </a:rPr>
              <a:t>{</a:t>
            </a:r>
            <a:r>
              <a:rPr lang="en-US" sz="2000" dirty="0">
                <a:solidFill>
                  <a:srgbClr val="90A4AE"/>
                </a:solidFill>
                <a:latin typeface="Cascadia Code"/>
              </a:rPr>
              <a:t> </a:t>
            </a:r>
            <a:r>
              <a:rPr lang="en-US" sz="2000" dirty="0">
                <a:solidFill>
                  <a:srgbClr val="F76D47"/>
                </a:solidFill>
                <a:latin typeface="Cascadia Code"/>
              </a:rPr>
              <a:t>97</a:t>
            </a:r>
            <a:r>
              <a:rPr lang="en-US" sz="2000" dirty="0">
                <a:solidFill>
                  <a:srgbClr val="39ADB5"/>
                </a:solidFill>
                <a:latin typeface="Cascadia Code"/>
              </a:rPr>
              <a:t>,</a:t>
            </a:r>
            <a:r>
              <a:rPr lang="en-US" sz="2000" dirty="0">
                <a:solidFill>
                  <a:srgbClr val="90A4AE"/>
                </a:solidFill>
                <a:latin typeface="Cascadia Code"/>
              </a:rPr>
              <a:t> </a:t>
            </a:r>
            <a:r>
              <a:rPr lang="en-US" sz="2000" dirty="0">
                <a:solidFill>
                  <a:srgbClr val="F76D47"/>
                </a:solidFill>
                <a:latin typeface="Cascadia Code"/>
              </a:rPr>
              <a:t>92</a:t>
            </a:r>
            <a:r>
              <a:rPr lang="en-US" sz="2000" dirty="0">
                <a:solidFill>
                  <a:srgbClr val="39ADB5"/>
                </a:solidFill>
                <a:latin typeface="Cascadia Code"/>
              </a:rPr>
              <a:t>,</a:t>
            </a:r>
            <a:r>
              <a:rPr lang="en-US" sz="2000" dirty="0">
                <a:solidFill>
                  <a:srgbClr val="90A4AE"/>
                </a:solidFill>
                <a:latin typeface="Cascadia Code"/>
              </a:rPr>
              <a:t> </a:t>
            </a:r>
            <a:r>
              <a:rPr lang="en-US" sz="2000" dirty="0">
                <a:solidFill>
                  <a:srgbClr val="F76D47"/>
                </a:solidFill>
                <a:latin typeface="Cascadia Code"/>
              </a:rPr>
              <a:t>81</a:t>
            </a:r>
            <a:r>
              <a:rPr lang="en-US" sz="2000" dirty="0">
                <a:solidFill>
                  <a:srgbClr val="39ADB5"/>
                </a:solidFill>
                <a:latin typeface="Cascadia Code"/>
              </a:rPr>
              <a:t>,</a:t>
            </a:r>
            <a:r>
              <a:rPr lang="en-US" sz="2000" dirty="0">
                <a:solidFill>
                  <a:srgbClr val="90A4AE"/>
                </a:solidFill>
                <a:latin typeface="Cascadia Code"/>
              </a:rPr>
              <a:t> </a:t>
            </a:r>
            <a:r>
              <a:rPr lang="en-US" sz="2000" dirty="0">
                <a:solidFill>
                  <a:srgbClr val="F76D47"/>
                </a:solidFill>
                <a:latin typeface="Cascadia Code"/>
              </a:rPr>
              <a:t>60</a:t>
            </a:r>
            <a:r>
              <a:rPr lang="en-US" sz="2000" dirty="0">
                <a:solidFill>
                  <a:srgbClr val="90A4AE"/>
                </a:solidFill>
                <a:latin typeface="Cascadia Code"/>
              </a:rPr>
              <a:t> </a:t>
            </a:r>
            <a:r>
              <a:rPr lang="en-US" sz="2000" dirty="0">
                <a:solidFill>
                  <a:srgbClr val="39ADB5"/>
                </a:solidFill>
                <a:latin typeface="Cascadia Code"/>
              </a:rPr>
              <a:t>};</a:t>
            </a:r>
            <a:endParaRPr lang="en-US" sz="2000" dirty="0">
              <a:solidFill>
                <a:srgbClr val="90A4AE"/>
              </a:solidFill>
              <a:latin typeface="Cascadia Code"/>
            </a:endParaRPr>
          </a:p>
          <a:p>
            <a:pPr marL="0" indent="0">
              <a:buNone/>
              <a:defRPr/>
            </a:pPr>
            <a:r>
              <a:rPr lang="en-US" sz="2000" i="1" dirty="0">
                <a:solidFill>
                  <a:srgbClr val="90A4AE"/>
                </a:solidFill>
                <a:latin typeface="Cascadia Code"/>
              </a:rPr>
              <a:t>// Define the query expression.</a:t>
            </a:r>
            <a:endParaRPr lang="en-US" sz="2000" dirty="0">
              <a:solidFill>
                <a:srgbClr val="90A4AE"/>
              </a:solidFill>
              <a:latin typeface="Cascadia Code"/>
            </a:endParaRPr>
          </a:p>
          <a:p>
            <a:pPr marL="0" indent="0">
              <a:buNone/>
              <a:defRPr/>
            </a:pPr>
            <a:r>
              <a:rPr lang="en-US" sz="2000" dirty="0" err="1">
                <a:solidFill>
                  <a:srgbClr val="E2931D"/>
                </a:solidFill>
                <a:latin typeface="Cascadia Code"/>
              </a:rPr>
              <a:t>IEnumerable</a:t>
            </a:r>
            <a:r>
              <a:rPr lang="en-US" sz="2000" dirty="0">
                <a:solidFill>
                  <a:srgbClr val="39ADB5"/>
                </a:solidFill>
                <a:latin typeface="Cascadia Code"/>
              </a:rPr>
              <a:t>&lt;int&gt;</a:t>
            </a:r>
            <a:r>
              <a:rPr lang="en-US" sz="2000" dirty="0">
                <a:solidFill>
                  <a:srgbClr val="90A4AE"/>
                </a:solidFill>
                <a:latin typeface="Cascadia Code"/>
              </a:rPr>
              <a:t> </a:t>
            </a:r>
            <a:r>
              <a:rPr lang="en-US" sz="2000" dirty="0" err="1">
                <a:solidFill>
                  <a:srgbClr val="E2931D"/>
                </a:solidFill>
                <a:latin typeface="Cascadia Code"/>
              </a:rPr>
              <a:t>scoreQuery</a:t>
            </a:r>
            <a:r>
              <a:rPr lang="en-US" sz="2000" dirty="0">
                <a:solidFill>
                  <a:srgbClr val="90A4AE"/>
                </a:solidFill>
                <a:latin typeface="Cascadia Code"/>
              </a:rPr>
              <a:t> </a:t>
            </a:r>
            <a:r>
              <a:rPr lang="en-US" sz="2000" dirty="0">
                <a:solidFill>
                  <a:srgbClr val="39ADB5"/>
                </a:solidFill>
                <a:latin typeface="Cascadia Code"/>
              </a:rPr>
              <a:t>=</a:t>
            </a:r>
            <a:r>
              <a:rPr lang="en-US" sz="2000" dirty="0">
                <a:solidFill>
                  <a:srgbClr val="90A4AE"/>
                </a:solidFill>
                <a:latin typeface="Cascadia Code"/>
              </a:rPr>
              <a:t> </a:t>
            </a:r>
            <a:r>
              <a:rPr lang="en-US" sz="2000" dirty="0" err="1">
                <a:solidFill>
                  <a:srgbClr val="90A4AE"/>
                </a:solidFill>
                <a:latin typeface="Cascadia Code"/>
              </a:rPr>
              <a:t>scores</a:t>
            </a:r>
            <a:r>
              <a:rPr lang="en-US" sz="2000" dirty="0" err="1">
                <a:solidFill>
                  <a:srgbClr val="39ADB5"/>
                </a:solidFill>
                <a:latin typeface="Cascadia Code"/>
              </a:rPr>
              <a:t>.</a:t>
            </a:r>
            <a:r>
              <a:rPr lang="en-US" sz="2000" dirty="0" err="1">
                <a:solidFill>
                  <a:srgbClr val="6182B8"/>
                </a:solidFill>
                <a:latin typeface="Cascadia Code"/>
              </a:rPr>
              <a:t>Where</a:t>
            </a:r>
            <a:r>
              <a:rPr lang="en-US" sz="2000" dirty="0">
                <a:solidFill>
                  <a:srgbClr val="39ADB5"/>
                </a:solidFill>
                <a:latin typeface="Cascadia Code"/>
              </a:rPr>
              <a:t>(</a:t>
            </a:r>
            <a:r>
              <a:rPr lang="en-US" sz="2000" dirty="0">
                <a:solidFill>
                  <a:srgbClr val="E2931D"/>
                </a:solidFill>
                <a:latin typeface="Cascadia Code"/>
              </a:rPr>
              <a:t>p</a:t>
            </a:r>
            <a:r>
              <a:rPr lang="en-US" sz="2000" dirty="0">
                <a:solidFill>
                  <a:srgbClr val="90A4AE"/>
                </a:solidFill>
                <a:latin typeface="Cascadia Code"/>
              </a:rPr>
              <a:t> </a:t>
            </a:r>
            <a:r>
              <a:rPr lang="en-US" sz="2000" dirty="0">
                <a:solidFill>
                  <a:srgbClr val="39ADB5"/>
                </a:solidFill>
                <a:latin typeface="Cascadia Code"/>
              </a:rPr>
              <a:t>=&gt;</a:t>
            </a:r>
            <a:r>
              <a:rPr lang="en-US" sz="2000" dirty="0">
                <a:solidFill>
                  <a:srgbClr val="90A4AE"/>
                </a:solidFill>
                <a:latin typeface="Cascadia Code"/>
              </a:rPr>
              <a:t> p </a:t>
            </a:r>
            <a:r>
              <a:rPr lang="en-US" sz="2000" dirty="0">
                <a:solidFill>
                  <a:srgbClr val="39ADB5"/>
                </a:solidFill>
                <a:latin typeface="Cascadia Code"/>
              </a:rPr>
              <a:t>&gt;</a:t>
            </a:r>
            <a:r>
              <a:rPr lang="en-US" sz="2000" dirty="0">
                <a:solidFill>
                  <a:srgbClr val="90A4AE"/>
                </a:solidFill>
                <a:latin typeface="Cascadia Code"/>
              </a:rPr>
              <a:t> </a:t>
            </a:r>
            <a:r>
              <a:rPr lang="en-US" sz="2000" dirty="0">
                <a:solidFill>
                  <a:srgbClr val="F76D47"/>
                </a:solidFill>
                <a:latin typeface="Cascadia Code"/>
              </a:rPr>
              <a:t>80</a:t>
            </a:r>
            <a:r>
              <a:rPr lang="en-US" sz="2000" dirty="0">
                <a:solidFill>
                  <a:srgbClr val="39ADB5"/>
                </a:solidFill>
                <a:latin typeface="Cascadia Code"/>
              </a:rPr>
              <a:t>);</a:t>
            </a:r>
            <a:endParaRPr lang="en-US" sz="2000" dirty="0">
              <a:solidFill>
                <a:srgbClr val="90A4AE"/>
              </a:solidFill>
              <a:latin typeface="Cascadia Code"/>
            </a:endParaRPr>
          </a:p>
          <a:p>
            <a:pPr marL="0" indent="0">
              <a:buNone/>
              <a:defRPr/>
            </a:pPr>
            <a:br>
              <a:rPr lang="en-US" sz="2000" dirty="0">
                <a:solidFill>
                  <a:srgbClr val="90A4AE"/>
                </a:solidFill>
                <a:latin typeface="Cascadia Code"/>
              </a:rPr>
            </a:br>
            <a:r>
              <a:rPr lang="en-US" sz="2000" i="1" dirty="0">
                <a:solidFill>
                  <a:srgbClr val="90A4AE"/>
                </a:solidFill>
                <a:latin typeface="Cascadia Code"/>
              </a:rPr>
              <a:t>// Execute the query.</a:t>
            </a:r>
            <a:endParaRPr lang="en-US" sz="2000" dirty="0">
              <a:solidFill>
                <a:srgbClr val="90A4AE"/>
              </a:solidFill>
              <a:latin typeface="Cascadia Code"/>
            </a:endParaRPr>
          </a:p>
          <a:p>
            <a:pPr marL="0" indent="0">
              <a:buNone/>
              <a:defRPr/>
            </a:pPr>
            <a:r>
              <a:rPr lang="en-US" sz="2000" i="1" dirty="0">
                <a:solidFill>
                  <a:srgbClr val="39ADB5"/>
                </a:solidFill>
                <a:latin typeface="Cascadia Code"/>
              </a:rPr>
              <a:t>foreach</a:t>
            </a:r>
            <a:r>
              <a:rPr lang="en-US" sz="2000" dirty="0">
                <a:solidFill>
                  <a:srgbClr val="90A4AE"/>
                </a:solidFill>
                <a:latin typeface="Cascadia Code"/>
              </a:rPr>
              <a:t> </a:t>
            </a:r>
            <a:r>
              <a:rPr lang="en-US" sz="2000" dirty="0">
                <a:solidFill>
                  <a:srgbClr val="39ADB5"/>
                </a:solidFill>
                <a:latin typeface="Cascadia Code"/>
              </a:rPr>
              <a:t>(int</a:t>
            </a:r>
            <a:r>
              <a:rPr lang="en-US" sz="2000" dirty="0">
                <a:solidFill>
                  <a:srgbClr val="90A4AE"/>
                </a:solidFill>
                <a:latin typeface="Cascadia Code"/>
              </a:rPr>
              <a:t> </a:t>
            </a:r>
            <a:r>
              <a:rPr lang="en-US" sz="2000" dirty="0" err="1">
                <a:solidFill>
                  <a:srgbClr val="E2931D"/>
                </a:solidFill>
                <a:latin typeface="Cascadia Code"/>
              </a:rPr>
              <a:t>i</a:t>
            </a:r>
            <a:r>
              <a:rPr lang="en-US" sz="2000" dirty="0">
                <a:solidFill>
                  <a:srgbClr val="90A4AE"/>
                </a:solidFill>
                <a:latin typeface="Cascadia Code"/>
              </a:rPr>
              <a:t> </a:t>
            </a:r>
            <a:r>
              <a:rPr lang="en-US" sz="2000" i="1" dirty="0">
                <a:solidFill>
                  <a:srgbClr val="39ADB5"/>
                </a:solidFill>
                <a:latin typeface="Cascadia Code"/>
              </a:rPr>
              <a:t>in</a:t>
            </a:r>
            <a:r>
              <a:rPr lang="en-US" sz="2000" dirty="0">
                <a:solidFill>
                  <a:srgbClr val="90A4AE"/>
                </a:solidFill>
                <a:latin typeface="Cascadia Code"/>
              </a:rPr>
              <a:t> </a:t>
            </a:r>
            <a:r>
              <a:rPr lang="en-US" sz="2000" dirty="0" err="1">
                <a:solidFill>
                  <a:srgbClr val="90A4AE"/>
                </a:solidFill>
                <a:latin typeface="Cascadia Code"/>
              </a:rPr>
              <a:t>scoreQuery</a:t>
            </a:r>
            <a:r>
              <a:rPr lang="en-US" sz="2000" dirty="0">
                <a:solidFill>
                  <a:srgbClr val="39ADB5"/>
                </a:solidFill>
                <a:latin typeface="Cascadia Code"/>
              </a:rPr>
              <a:t>)</a:t>
            </a:r>
            <a:endParaRPr lang="en-US" sz="2000" dirty="0">
              <a:solidFill>
                <a:srgbClr val="90A4AE"/>
              </a:solidFill>
              <a:latin typeface="Cascadia Code"/>
            </a:endParaRPr>
          </a:p>
          <a:p>
            <a:pPr marL="0" indent="0">
              <a:buNone/>
              <a:defRPr/>
            </a:pPr>
            <a:r>
              <a:rPr lang="en-US" sz="2000" dirty="0">
                <a:solidFill>
                  <a:srgbClr val="39ADB5"/>
                </a:solidFill>
                <a:latin typeface="Cascadia Code"/>
              </a:rPr>
              <a:t>{</a:t>
            </a:r>
            <a:endParaRPr lang="en-US" sz="2000" dirty="0">
              <a:solidFill>
                <a:srgbClr val="90A4AE"/>
              </a:solidFill>
              <a:latin typeface="Cascadia Code"/>
            </a:endParaRPr>
          </a:p>
          <a:p>
            <a:pPr marL="0" indent="0">
              <a:buNone/>
              <a:defRPr/>
            </a:pPr>
            <a:r>
              <a:rPr lang="en-US" sz="2000" dirty="0">
                <a:solidFill>
                  <a:srgbClr val="90A4AE"/>
                </a:solidFill>
                <a:latin typeface="Cascadia Code"/>
              </a:rPr>
              <a:t>    </a:t>
            </a:r>
            <a:r>
              <a:rPr lang="en-US" sz="2000" dirty="0" err="1">
                <a:solidFill>
                  <a:srgbClr val="90A4AE"/>
                </a:solidFill>
                <a:latin typeface="Cascadia Code"/>
              </a:rPr>
              <a:t>Console</a:t>
            </a:r>
            <a:r>
              <a:rPr lang="en-US" sz="2000" dirty="0" err="1">
                <a:solidFill>
                  <a:srgbClr val="39ADB5"/>
                </a:solidFill>
                <a:latin typeface="Cascadia Code"/>
              </a:rPr>
              <a:t>.</a:t>
            </a:r>
            <a:r>
              <a:rPr lang="en-US" sz="2000" dirty="0" err="1">
                <a:solidFill>
                  <a:srgbClr val="6182B8"/>
                </a:solidFill>
                <a:latin typeface="Cascadia Code"/>
              </a:rPr>
              <a:t>Write</a:t>
            </a:r>
            <a:r>
              <a:rPr lang="en-US" sz="2000" dirty="0">
                <a:solidFill>
                  <a:srgbClr val="39ADB5"/>
                </a:solidFill>
                <a:latin typeface="Cascadia Code"/>
              </a:rPr>
              <a:t>(</a:t>
            </a:r>
            <a:r>
              <a:rPr lang="en-US" sz="2000" dirty="0" err="1">
                <a:solidFill>
                  <a:srgbClr val="90A4AE"/>
                </a:solidFill>
                <a:latin typeface="Cascadia Code"/>
              </a:rPr>
              <a:t>i</a:t>
            </a:r>
            <a:r>
              <a:rPr lang="en-US" sz="2000" dirty="0">
                <a:solidFill>
                  <a:srgbClr val="90A4AE"/>
                </a:solidFill>
                <a:latin typeface="Cascadia Code"/>
              </a:rPr>
              <a:t> </a:t>
            </a:r>
            <a:r>
              <a:rPr lang="en-US" sz="2000" dirty="0">
                <a:solidFill>
                  <a:srgbClr val="39ADB5"/>
                </a:solidFill>
                <a:latin typeface="Cascadia Code"/>
              </a:rPr>
              <a:t>+</a:t>
            </a:r>
            <a:r>
              <a:rPr lang="en-US" sz="2000" dirty="0">
                <a:solidFill>
                  <a:srgbClr val="90A4AE"/>
                </a:solidFill>
                <a:latin typeface="Cascadia Code"/>
              </a:rPr>
              <a:t> </a:t>
            </a:r>
            <a:r>
              <a:rPr lang="en-US" sz="2000" dirty="0">
                <a:solidFill>
                  <a:srgbClr val="39ADB5"/>
                </a:solidFill>
                <a:latin typeface="Cascadia Code"/>
              </a:rPr>
              <a:t>"</a:t>
            </a:r>
            <a:r>
              <a:rPr lang="en-US" sz="2000" dirty="0">
                <a:solidFill>
                  <a:srgbClr val="91B859"/>
                </a:solidFill>
                <a:latin typeface="Cascadia Code"/>
              </a:rPr>
              <a:t> </a:t>
            </a:r>
            <a:r>
              <a:rPr lang="en-US" sz="2000" dirty="0">
                <a:solidFill>
                  <a:srgbClr val="39ADB5"/>
                </a:solidFill>
                <a:latin typeface="Cascadia Code"/>
              </a:rPr>
              <a:t>");</a:t>
            </a:r>
            <a:endParaRPr lang="en-US" sz="2000" dirty="0">
              <a:solidFill>
                <a:srgbClr val="90A4AE"/>
              </a:solidFill>
              <a:latin typeface="Cascadia Code"/>
            </a:endParaRPr>
          </a:p>
          <a:p>
            <a:pPr marL="0" indent="0">
              <a:buNone/>
              <a:defRPr/>
            </a:pPr>
            <a:r>
              <a:rPr lang="en-US" sz="2000" dirty="0">
                <a:solidFill>
                  <a:srgbClr val="39ADB5"/>
                </a:solidFill>
                <a:latin typeface="Cascadia Code"/>
              </a:rPr>
              <a:t>}</a:t>
            </a:r>
            <a:endParaRPr dirty="0"/>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31</a:t>
            </a:fld>
            <a:endParaRPr/>
          </a:p>
        </p:txBody>
      </p:sp>
      <p:sp>
        <p:nvSpPr>
          <p:cNvPr id="6" name="TextBox 5"/>
          <p:cNvSpPr txBox="1"/>
          <p:nvPr/>
        </p:nvSpPr>
        <p:spPr bwMode="auto">
          <a:xfrm>
            <a:off x="8232575" y="3652411"/>
            <a:ext cx="3445174" cy="461665"/>
          </a:xfrm>
          <a:prstGeom prst="rect">
            <a:avLst/>
          </a:prstGeom>
          <a:noFill/>
        </p:spPr>
        <p:txBody>
          <a:bodyPr wrap="none" rtlCol="0">
            <a:spAutoFit/>
          </a:bodyPr>
          <a:lstStyle/>
          <a:p>
            <a:pPr>
              <a:defRPr/>
            </a:pPr>
            <a:r>
              <a:rPr lang="en-US" sz="2400">
                <a:solidFill>
                  <a:schemeClr val="tx1"/>
                </a:solidFill>
                <a:latin typeface="Cascadia Code"/>
              </a:rPr>
              <a:t>Rezultat: 97 92 81</a:t>
            </a:r>
            <a:endParaRPr>
              <a:solidFill>
                <a:schemeClr val="tx1"/>
              </a:solidFill>
            </a:endParaRPr>
          </a:p>
        </p:txBody>
      </p:sp>
    </p:spTree>
    <p:extLst>
      <p:ext uri="{BB962C8B-B14F-4D97-AF65-F5344CB8AC3E}">
        <p14:creationId xmlns:p14="http://schemas.microsoft.com/office/powerpoint/2010/main" val="3466373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LINQ</a:t>
            </a:r>
            <a:endParaRPr lang="en-US"/>
          </a:p>
        </p:txBody>
      </p:sp>
      <p:sp>
        <p:nvSpPr>
          <p:cNvPr id="3" name="Text Placeholder 2"/>
          <p:cNvSpPr>
            <a:spLocks noGrp="1"/>
          </p:cNvSpPr>
          <p:nvPr>
            <p:ph type="body" idx="1"/>
          </p:nvPr>
        </p:nvSpPr>
        <p:spPr bwMode="auto">
          <a:xfrm>
            <a:off x="609600" y="1524000"/>
            <a:ext cx="10524067" cy="5120640"/>
          </a:xfrm>
        </p:spPr>
        <p:txBody>
          <a:bodyPr/>
          <a:lstStyle/>
          <a:p>
            <a:pPr>
              <a:defRPr/>
            </a:pPr>
            <a:r>
              <a:rPr lang="sr-Latn-RS" sz="2400" dirty="0"/>
              <a:t>Korisne funkcije koje mogu da se koriste u okviru LINQ-a su:</a:t>
            </a:r>
            <a:endParaRPr sz="3200" dirty="0"/>
          </a:p>
          <a:p>
            <a:pPr lvl="1">
              <a:defRPr/>
            </a:pPr>
            <a:r>
              <a:rPr lang="sr-Latn-RS" sz="1800" b="1" dirty="0"/>
              <a:t>Select</a:t>
            </a:r>
            <a:r>
              <a:rPr lang="sr-Latn-RS" sz="1800" dirty="0"/>
              <a:t> (LINQ sintaksa: select) 		- slična map funkciji u JavaScript-u</a:t>
            </a:r>
            <a:endParaRPr sz="2000" dirty="0"/>
          </a:p>
          <a:p>
            <a:pPr lvl="1">
              <a:defRPr/>
            </a:pPr>
            <a:r>
              <a:rPr lang="sr-Latn-RS" sz="1800" b="1" dirty="0"/>
              <a:t>Where</a:t>
            </a:r>
            <a:r>
              <a:rPr lang="sr-Latn-RS" sz="1800" dirty="0"/>
              <a:t> (where)				- slična filter funkciji u JavaScript-u</a:t>
            </a:r>
            <a:endParaRPr sz="2000" dirty="0"/>
          </a:p>
          <a:p>
            <a:pPr lvl="1">
              <a:defRPr/>
            </a:pPr>
            <a:r>
              <a:rPr lang="sr-Latn-RS" sz="1800" dirty="0"/>
              <a:t>Aggregate(seed, (p, q) =&gt;...)		- slična reduce funkciji</a:t>
            </a:r>
            <a:endParaRPr sz="2000" dirty="0"/>
          </a:p>
          <a:p>
            <a:pPr lvl="1">
              <a:defRPr/>
            </a:pPr>
            <a:r>
              <a:rPr lang="sr-Latn-RS" sz="1800" b="1" dirty="0"/>
              <a:t>All</a:t>
            </a:r>
            <a:r>
              <a:rPr lang="sr-Latn-RS" sz="1800" dirty="0"/>
              <a:t>					- da li svi elementi zadovoljavaju uslov</a:t>
            </a:r>
            <a:endParaRPr sz="2000" dirty="0"/>
          </a:p>
          <a:p>
            <a:pPr lvl="1">
              <a:defRPr/>
            </a:pPr>
            <a:r>
              <a:rPr lang="sr-Latn-RS" sz="1800" b="1" dirty="0"/>
              <a:t>Any</a:t>
            </a:r>
            <a:r>
              <a:rPr lang="sr-Latn-RS" sz="1800" dirty="0"/>
              <a:t>					- da li bilo koji element zadovoljava uslov</a:t>
            </a:r>
            <a:endParaRPr sz="2000" dirty="0"/>
          </a:p>
          <a:p>
            <a:pPr lvl="1">
              <a:defRPr/>
            </a:pPr>
            <a:r>
              <a:rPr lang="sr-Latn-RS" sz="1800" b="1" dirty="0"/>
              <a:t>OrderBy</a:t>
            </a:r>
            <a:r>
              <a:rPr lang="sr-Latn-RS" sz="1800" dirty="0"/>
              <a:t> (order by)			- sortira elemente (u zadati redosled)</a:t>
            </a:r>
            <a:endParaRPr sz="2000" dirty="0"/>
          </a:p>
          <a:p>
            <a:pPr lvl="1">
              <a:defRPr/>
            </a:pPr>
            <a:r>
              <a:rPr lang="sr-Latn-RS" sz="1800" dirty="0"/>
              <a:t>Join (join)				- spaja više izvora</a:t>
            </a:r>
            <a:endParaRPr sz="2000" dirty="0"/>
          </a:p>
          <a:p>
            <a:pPr lvl="1">
              <a:defRPr/>
            </a:pPr>
            <a:r>
              <a:rPr lang="sr-Latn-RS" sz="1800" b="1" dirty="0"/>
              <a:t>Contains</a:t>
            </a:r>
            <a:r>
              <a:rPr lang="sr-Latn-RS" sz="1800" dirty="0"/>
              <a:t>				- proverava da li elementi sadrže zadati element</a:t>
            </a:r>
            <a:endParaRPr sz="2000" dirty="0"/>
          </a:p>
          <a:p>
            <a:pPr lvl="1">
              <a:defRPr/>
            </a:pPr>
            <a:r>
              <a:rPr lang="sr-Latn-RS" sz="1800" b="1" dirty="0"/>
              <a:t>Average, Sum, Max, Min	</a:t>
            </a:r>
            <a:r>
              <a:rPr lang="sr-Latn-RS" sz="1800" dirty="0"/>
              <a:t>		- matematičke funkcije</a:t>
            </a:r>
            <a:endParaRPr sz="2000" dirty="0"/>
          </a:p>
          <a:p>
            <a:pPr lvl="1">
              <a:defRPr/>
            </a:pPr>
            <a:r>
              <a:rPr lang="sr-Latn-RS" sz="1800" b="1" dirty="0"/>
              <a:t>Distinct, Union, Intersect, Except </a:t>
            </a:r>
            <a:r>
              <a:rPr lang="sr-Latn-RS" sz="1800" dirty="0"/>
              <a:t>		- funkcije za rad sa skupovima</a:t>
            </a:r>
            <a:endParaRPr sz="2000" dirty="0"/>
          </a:p>
          <a:p>
            <a:pPr lvl="1">
              <a:defRPr/>
            </a:pPr>
            <a:r>
              <a:rPr lang="sr-Latn-RS" sz="1800" b="1" dirty="0"/>
              <a:t>Skip, Take, Single, First, Last, ElementAt</a:t>
            </a:r>
            <a:r>
              <a:rPr lang="sr-Latn-RS" sz="1800" dirty="0"/>
              <a:t>...</a:t>
            </a:r>
            <a:endParaRPr sz="2000" dirty="0"/>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32</a:t>
            </a:fld>
            <a:endParaRPr/>
          </a:p>
        </p:txBody>
      </p:sp>
    </p:spTree>
    <p:extLst>
      <p:ext uri="{BB962C8B-B14F-4D97-AF65-F5344CB8AC3E}">
        <p14:creationId xmlns:p14="http://schemas.microsoft.com/office/powerpoint/2010/main" val="26058089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LINQ to SQL</a:t>
            </a:r>
            <a:endParaRPr lang="en-US"/>
          </a:p>
        </p:txBody>
      </p:sp>
      <p:sp>
        <p:nvSpPr>
          <p:cNvPr id="3" name="Text Placeholder 2"/>
          <p:cNvSpPr>
            <a:spLocks noGrp="1"/>
          </p:cNvSpPr>
          <p:nvPr>
            <p:ph type="body" idx="1"/>
          </p:nvPr>
        </p:nvSpPr>
        <p:spPr bwMode="auto">
          <a:xfrm>
            <a:off x="609600" y="2167467"/>
            <a:ext cx="10524067" cy="4202853"/>
          </a:xfrm>
        </p:spPr>
        <p:txBody>
          <a:bodyPr/>
          <a:lstStyle/>
          <a:p>
            <a:pPr marL="0" indent="0">
              <a:buNone/>
              <a:defRPr/>
            </a:pPr>
            <a:r>
              <a:rPr lang="en-US" dirty="0">
                <a:solidFill>
                  <a:srgbClr val="F76D47"/>
                </a:solidFill>
                <a:latin typeface="Cascadia Code"/>
              </a:rPr>
              <a:t>using</a:t>
            </a:r>
            <a:r>
              <a:rPr lang="en-US" dirty="0">
                <a:solidFill>
                  <a:srgbClr val="90A4AE"/>
                </a:solidFill>
                <a:latin typeface="Cascadia Code"/>
              </a:rPr>
              <a:t> </a:t>
            </a:r>
            <a:r>
              <a:rPr lang="en-US" dirty="0">
                <a:solidFill>
                  <a:srgbClr val="39ADB5"/>
                </a:solidFill>
                <a:latin typeface="Cascadia Code"/>
              </a:rPr>
              <a:t>(</a:t>
            </a:r>
            <a:r>
              <a:rPr lang="en-US" dirty="0">
                <a:solidFill>
                  <a:srgbClr val="F76D47"/>
                </a:solidFill>
                <a:latin typeface="Cascadia Code"/>
              </a:rPr>
              <a:t>var</a:t>
            </a:r>
            <a:r>
              <a:rPr lang="en-US" dirty="0">
                <a:solidFill>
                  <a:srgbClr val="90A4AE"/>
                </a:solidFill>
                <a:latin typeface="Cascadia Code"/>
              </a:rPr>
              <a:t> </a:t>
            </a:r>
            <a:r>
              <a:rPr lang="en-US" dirty="0" err="1">
                <a:solidFill>
                  <a:srgbClr val="E2931D"/>
                </a:solidFill>
                <a:latin typeface="Cascadia Code"/>
              </a:rPr>
              <a:t>db</a:t>
            </a:r>
            <a:r>
              <a:rPr lang="en-US" dirty="0">
                <a:solidFill>
                  <a:srgbClr val="90A4AE"/>
                </a:solidFill>
                <a:latin typeface="Cascadia Code"/>
              </a:rPr>
              <a:t> </a:t>
            </a:r>
            <a:r>
              <a:rPr lang="en-US" dirty="0">
                <a:solidFill>
                  <a:srgbClr val="39ADB5"/>
                </a:solidFill>
                <a:latin typeface="Cascadia Code"/>
              </a:rPr>
              <a:t>=</a:t>
            </a:r>
            <a:r>
              <a:rPr lang="en-US" dirty="0">
                <a:solidFill>
                  <a:srgbClr val="90A4AE"/>
                </a:solidFill>
                <a:latin typeface="Cascadia Code"/>
              </a:rPr>
              <a:t> </a:t>
            </a:r>
            <a:r>
              <a:rPr lang="en-US" dirty="0">
                <a:solidFill>
                  <a:srgbClr val="F76D47"/>
                </a:solidFill>
                <a:latin typeface="Cascadia Code"/>
              </a:rPr>
              <a:t>new</a:t>
            </a:r>
            <a:r>
              <a:rPr lang="en-US" dirty="0">
                <a:solidFill>
                  <a:srgbClr val="90A4AE"/>
                </a:solidFill>
                <a:latin typeface="Cascadia Code"/>
              </a:rPr>
              <a:t> </a:t>
            </a:r>
            <a:r>
              <a:rPr lang="en-US" dirty="0" err="1">
                <a:solidFill>
                  <a:srgbClr val="E2931D"/>
                </a:solidFill>
                <a:latin typeface="Cascadia Code"/>
              </a:rPr>
              <a:t>FacultyContext</a:t>
            </a:r>
            <a:r>
              <a:rPr lang="en-US" dirty="0">
                <a:solidFill>
                  <a:srgbClr val="39ADB5"/>
                </a:solidFill>
                <a:latin typeface="Cascadia Code"/>
              </a:rPr>
              <a:t>())</a:t>
            </a:r>
            <a:endParaRPr lang="en-US" dirty="0">
              <a:solidFill>
                <a:srgbClr val="90A4AE"/>
              </a:solidFill>
              <a:latin typeface="Cascadia Code"/>
            </a:endParaRPr>
          </a:p>
          <a:p>
            <a:pPr marL="0" indent="0">
              <a:buNone/>
              <a:defRPr/>
            </a:pPr>
            <a:r>
              <a:rPr lang="en-US" dirty="0">
                <a:solidFill>
                  <a:srgbClr val="39ADB5"/>
                </a:solidFill>
                <a:latin typeface="Cascadia Code"/>
              </a:rPr>
              <a:t>{</a:t>
            </a:r>
            <a:endParaRPr lang="en-US" dirty="0">
              <a:solidFill>
                <a:srgbClr val="90A4AE"/>
              </a:solidFill>
              <a:latin typeface="Cascadia Code"/>
            </a:endParaRPr>
          </a:p>
          <a:p>
            <a:pPr marL="0" indent="0">
              <a:buNone/>
              <a:defRPr/>
            </a:pPr>
            <a:r>
              <a:rPr lang="en-US" dirty="0">
                <a:solidFill>
                  <a:srgbClr val="90A4AE"/>
                </a:solidFill>
                <a:latin typeface="Cascadia Code"/>
              </a:rPr>
              <a:t>    </a:t>
            </a:r>
            <a:r>
              <a:rPr lang="en-US" dirty="0">
                <a:solidFill>
                  <a:srgbClr val="F76D47"/>
                </a:solidFill>
                <a:latin typeface="Cascadia Code"/>
              </a:rPr>
              <a:t>var</a:t>
            </a:r>
            <a:r>
              <a:rPr lang="en-US" dirty="0">
                <a:solidFill>
                  <a:srgbClr val="90A4AE"/>
                </a:solidFill>
                <a:latin typeface="Cascadia Code"/>
              </a:rPr>
              <a:t> </a:t>
            </a:r>
            <a:r>
              <a:rPr lang="en-US" dirty="0">
                <a:solidFill>
                  <a:srgbClr val="E2931D"/>
                </a:solidFill>
                <a:latin typeface="Cascadia Code"/>
              </a:rPr>
              <a:t>students</a:t>
            </a:r>
            <a:r>
              <a:rPr lang="en-US" dirty="0">
                <a:solidFill>
                  <a:srgbClr val="90A4AE"/>
                </a:solidFill>
                <a:latin typeface="Cascadia Code"/>
              </a:rPr>
              <a:t> </a:t>
            </a:r>
            <a:r>
              <a:rPr lang="en-US" dirty="0">
                <a:solidFill>
                  <a:srgbClr val="39ADB5"/>
                </a:solidFill>
                <a:latin typeface="Cascadia Code"/>
              </a:rPr>
              <a:t>=</a:t>
            </a:r>
            <a:r>
              <a:rPr lang="en-US" dirty="0">
                <a:solidFill>
                  <a:srgbClr val="90A4AE"/>
                </a:solidFill>
                <a:latin typeface="Cascadia Code"/>
              </a:rPr>
              <a:t> </a:t>
            </a:r>
            <a:r>
              <a:rPr lang="en-US" dirty="0" err="1">
                <a:solidFill>
                  <a:srgbClr val="90A4AE"/>
                </a:solidFill>
                <a:latin typeface="Cascadia Code"/>
              </a:rPr>
              <a:t>db</a:t>
            </a:r>
            <a:r>
              <a:rPr lang="en-US" dirty="0" err="1">
                <a:solidFill>
                  <a:srgbClr val="39ADB5"/>
                </a:solidFill>
                <a:latin typeface="Cascadia Code"/>
              </a:rPr>
              <a:t>.</a:t>
            </a:r>
            <a:r>
              <a:rPr lang="en-US" dirty="0" err="1">
                <a:solidFill>
                  <a:srgbClr val="90A4AE"/>
                </a:solidFill>
                <a:latin typeface="Cascadia Code"/>
              </a:rPr>
              <a:t>Students</a:t>
            </a:r>
            <a:endParaRPr dirty="0"/>
          </a:p>
          <a:p>
            <a:pPr marL="0" indent="0">
              <a:buNone/>
              <a:defRPr/>
            </a:pPr>
            <a:r>
              <a:rPr lang="en-US" dirty="0">
                <a:solidFill>
                  <a:srgbClr val="90A4AE"/>
                </a:solidFill>
                <a:latin typeface="Cascadia Code"/>
              </a:rPr>
              <a:t>        </a:t>
            </a:r>
            <a:r>
              <a:rPr lang="en-US" dirty="0">
                <a:solidFill>
                  <a:srgbClr val="39ADB5"/>
                </a:solidFill>
                <a:latin typeface="Cascadia Code"/>
              </a:rPr>
              <a:t>.</a:t>
            </a:r>
            <a:r>
              <a:rPr lang="en-US" dirty="0">
                <a:solidFill>
                  <a:srgbClr val="6182B8"/>
                </a:solidFill>
                <a:latin typeface="Cascadia Code"/>
              </a:rPr>
              <a:t>Where</a:t>
            </a:r>
            <a:r>
              <a:rPr lang="en-US" dirty="0">
                <a:solidFill>
                  <a:srgbClr val="39ADB5"/>
                </a:solidFill>
                <a:latin typeface="Cascadia Code"/>
              </a:rPr>
              <a:t>(</a:t>
            </a:r>
            <a:r>
              <a:rPr lang="en-US" dirty="0">
                <a:solidFill>
                  <a:srgbClr val="E2931D"/>
                </a:solidFill>
                <a:latin typeface="Cascadia Code"/>
              </a:rPr>
              <a:t>b</a:t>
            </a:r>
            <a:r>
              <a:rPr lang="en-US" dirty="0">
                <a:solidFill>
                  <a:srgbClr val="90A4AE"/>
                </a:solidFill>
                <a:latin typeface="Cascadia Code"/>
              </a:rPr>
              <a:t> </a:t>
            </a:r>
            <a:r>
              <a:rPr lang="en-US" dirty="0">
                <a:solidFill>
                  <a:srgbClr val="39ADB5"/>
                </a:solidFill>
                <a:latin typeface="Cascadia Code"/>
              </a:rPr>
              <a:t>=&gt;</a:t>
            </a:r>
            <a:r>
              <a:rPr lang="en-US" dirty="0">
                <a:solidFill>
                  <a:srgbClr val="90A4AE"/>
                </a:solidFill>
                <a:latin typeface="Cascadia Code"/>
              </a:rPr>
              <a:t> </a:t>
            </a:r>
            <a:r>
              <a:rPr lang="en-US" dirty="0" err="1">
                <a:solidFill>
                  <a:srgbClr val="90A4AE"/>
                </a:solidFill>
                <a:latin typeface="Cascadia Code"/>
              </a:rPr>
              <a:t>b</a:t>
            </a:r>
            <a:r>
              <a:rPr lang="en-US" dirty="0" err="1">
                <a:solidFill>
                  <a:srgbClr val="39ADB5"/>
                </a:solidFill>
                <a:latin typeface="Cascadia Code"/>
              </a:rPr>
              <a:t>.</a:t>
            </a:r>
            <a:r>
              <a:rPr lang="en-US" dirty="0" err="1">
                <a:solidFill>
                  <a:srgbClr val="90A4AE"/>
                </a:solidFill>
                <a:latin typeface="Cascadia Code"/>
              </a:rPr>
              <a:t>Inde</a:t>
            </a:r>
            <a:r>
              <a:rPr lang="sr-Latn-RS" dirty="0">
                <a:solidFill>
                  <a:srgbClr val="90A4AE"/>
                </a:solidFill>
                <a:latin typeface="Cascadia Code"/>
              </a:rPr>
              <a:t>x</a:t>
            </a:r>
            <a:r>
              <a:rPr lang="en-US" dirty="0">
                <a:solidFill>
                  <a:srgbClr val="90A4AE"/>
                </a:solidFill>
                <a:latin typeface="Cascadia Code"/>
              </a:rPr>
              <a:t> </a:t>
            </a:r>
            <a:r>
              <a:rPr lang="en-US" dirty="0">
                <a:solidFill>
                  <a:srgbClr val="39ADB5"/>
                </a:solidFill>
                <a:latin typeface="Cascadia Code"/>
              </a:rPr>
              <a:t>&gt;</a:t>
            </a:r>
            <a:r>
              <a:rPr lang="en-US" dirty="0">
                <a:solidFill>
                  <a:srgbClr val="90A4AE"/>
                </a:solidFill>
                <a:latin typeface="Cascadia Code"/>
              </a:rPr>
              <a:t> </a:t>
            </a:r>
            <a:r>
              <a:rPr lang="en-US" dirty="0">
                <a:solidFill>
                  <a:srgbClr val="F76D47"/>
                </a:solidFill>
                <a:latin typeface="Cascadia Code"/>
              </a:rPr>
              <a:t>12000</a:t>
            </a:r>
            <a:r>
              <a:rPr lang="en-US" dirty="0">
                <a:solidFill>
                  <a:srgbClr val="39ADB5"/>
                </a:solidFill>
                <a:latin typeface="Cascadia Code"/>
              </a:rPr>
              <a:t>)</a:t>
            </a:r>
            <a:endParaRPr lang="en-US" dirty="0">
              <a:solidFill>
                <a:srgbClr val="90A4AE"/>
              </a:solidFill>
              <a:latin typeface="Cascadia Code"/>
            </a:endParaRPr>
          </a:p>
          <a:p>
            <a:pPr marL="0" indent="0">
              <a:buNone/>
              <a:defRPr/>
            </a:pPr>
            <a:r>
              <a:rPr lang="en-US" dirty="0">
                <a:solidFill>
                  <a:srgbClr val="90A4AE"/>
                </a:solidFill>
                <a:latin typeface="Cascadia Code"/>
              </a:rPr>
              <a:t>        </a:t>
            </a:r>
            <a:r>
              <a:rPr lang="en-US" dirty="0">
                <a:solidFill>
                  <a:srgbClr val="39ADB5"/>
                </a:solidFill>
                <a:latin typeface="Cascadia Code"/>
              </a:rPr>
              <a:t>.</a:t>
            </a:r>
            <a:r>
              <a:rPr lang="en-US" dirty="0" err="1">
                <a:solidFill>
                  <a:srgbClr val="6182B8"/>
                </a:solidFill>
                <a:latin typeface="Cascadia Code"/>
              </a:rPr>
              <a:t>OrderBy</a:t>
            </a:r>
            <a:r>
              <a:rPr lang="en-US" dirty="0">
                <a:solidFill>
                  <a:srgbClr val="39ADB5"/>
                </a:solidFill>
                <a:latin typeface="Cascadia Code"/>
              </a:rPr>
              <a:t>(</a:t>
            </a:r>
            <a:r>
              <a:rPr lang="en-US" dirty="0">
                <a:solidFill>
                  <a:srgbClr val="E2931D"/>
                </a:solidFill>
                <a:latin typeface="Cascadia Code"/>
              </a:rPr>
              <a:t>b</a:t>
            </a:r>
            <a:r>
              <a:rPr lang="en-US" dirty="0">
                <a:solidFill>
                  <a:srgbClr val="90A4AE"/>
                </a:solidFill>
                <a:latin typeface="Cascadia Code"/>
              </a:rPr>
              <a:t> </a:t>
            </a:r>
            <a:r>
              <a:rPr lang="en-US" dirty="0">
                <a:solidFill>
                  <a:srgbClr val="39ADB5"/>
                </a:solidFill>
                <a:latin typeface="Cascadia Code"/>
              </a:rPr>
              <a:t>=&gt;</a:t>
            </a:r>
            <a:r>
              <a:rPr lang="en-US" dirty="0">
                <a:solidFill>
                  <a:srgbClr val="90A4AE"/>
                </a:solidFill>
                <a:latin typeface="Cascadia Code"/>
              </a:rPr>
              <a:t> b</a:t>
            </a:r>
            <a:r>
              <a:rPr lang="en-US" dirty="0">
                <a:solidFill>
                  <a:srgbClr val="39ADB5"/>
                </a:solidFill>
                <a:latin typeface="Cascadia Code"/>
              </a:rPr>
              <a:t>.</a:t>
            </a:r>
            <a:r>
              <a:rPr lang="sr-Latn-RS" dirty="0">
                <a:solidFill>
                  <a:srgbClr val="90A4AE"/>
                </a:solidFill>
                <a:latin typeface="Cascadia Code"/>
              </a:rPr>
              <a:t>FirstName</a:t>
            </a:r>
            <a:r>
              <a:rPr lang="en-US" dirty="0">
                <a:solidFill>
                  <a:srgbClr val="39ADB5"/>
                </a:solidFill>
                <a:latin typeface="Cascadia Code"/>
              </a:rPr>
              <a:t>)</a:t>
            </a:r>
            <a:endParaRPr lang="en-US" dirty="0">
              <a:solidFill>
                <a:srgbClr val="90A4AE"/>
              </a:solidFill>
              <a:latin typeface="Cascadia Code"/>
            </a:endParaRPr>
          </a:p>
          <a:p>
            <a:pPr marL="0" indent="0">
              <a:buNone/>
              <a:defRPr/>
            </a:pPr>
            <a:r>
              <a:rPr lang="en-US" dirty="0">
                <a:solidFill>
                  <a:srgbClr val="90A4AE"/>
                </a:solidFill>
                <a:latin typeface="Cascadia Code"/>
              </a:rPr>
              <a:t>        </a:t>
            </a:r>
            <a:r>
              <a:rPr lang="en-US" dirty="0">
                <a:solidFill>
                  <a:srgbClr val="39ADB5"/>
                </a:solidFill>
                <a:latin typeface="Cascadia Code"/>
              </a:rPr>
              <a:t>.</a:t>
            </a:r>
            <a:r>
              <a:rPr lang="en-US" dirty="0" err="1">
                <a:solidFill>
                  <a:srgbClr val="6182B8"/>
                </a:solidFill>
                <a:latin typeface="Cascadia Code"/>
              </a:rPr>
              <a:t>ToList</a:t>
            </a:r>
            <a:r>
              <a:rPr lang="en-US" dirty="0">
                <a:solidFill>
                  <a:srgbClr val="39ADB5"/>
                </a:solidFill>
                <a:latin typeface="Cascadia Code"/>
              </a:rPr>
              <a:t>();</a:t>
            </a:r>
            <a:endParaRPr lang="en-US" dirty="0">
              <a:solidFill>
                <a:srgbClr val="90A4AE"/>
              </a:solidFill>
              <a:latin typeface="Cascadia Code"/>
            </a:endParaRPr>
          </a:p>
          <a:p>
            <a:pPr marL="0" indent="0">
              <a:buNone/>
              <a:defRPr/>
            </a:pPr>
            <a:r>
              <a:rPr lang="en-US" dirty="0">
                <a:solidFill>
                  <a:srgbClr val="39ADB5"/>
                </a:solidFill>
                <a:latin typeface="Cascadia Code"/>
              </a:rPr>
              <a:t>}</a:t>
            </a:r>
            <a:endParaRPr lang="en-US" dirty="0">
              <a:solidFill>
                <a:srgbClr val="90A4AE"/>
              </a:solidFill>
              <a:latin typeface="Cascadia Code"/>
            </a:endParaRPr>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33</a:t>
            </a:fld>
            <a:endParaRPr/>
          </a:p>
        </p:txBody>
      </p:sp>
    </p:spTree>
    <p:extLst>
      <p:ext uri="{BB962C8B-B14F-4D97-AF65-F5344CB8AC3E}">
        <p14:creationId xmlns:p14="http://schemas.microsoft.com/office/powerpoint/2010/main" val="25108645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Optimizacija</a:t>
            </a:r>
            <a:endParaRPr lang="en-US"/>
          </a:p>
        </p:txBody>
      </p:sp>
      <p:sp>
        <p:nvSpPr>
          <p:cNvPr id="3" name="Text Placeholder 2"/>
          <p:cNvSpPr>
            <a:spLocks noGrp="1"/>
          </p:cNvSpPr>
          <p:nvPr>
            <p:ph type="body" idx="1"/>
          </p:nvPr>
        </p:nvSpPr>
        <p:spPr bwMode="auto"/>
        <p:txBody>
          <a:bodyPr/>
          <a:lstStyle/>
          <a:p>
            <a:pPr>
              <a:defRPr/>
            </a:pPr>
            <a:r>
              <a:rPr lang="sr-Latn-RS" dirty="0"/>
              <a:t>LINQ upiti se optimizuju i DBMS-u se šalju tako optimizovani upiti</a:t>
            </a:r>
            <a:endParaRPr dirty="0"/>
          </a:p>
          <a:p>
            <a:pPr>
              <a:defRPr/>
            </a:pPr>
            <a:r>
              <a:rPr lang="sr-Latn-RS" dirty="0"/>
              <a:t>Takođe, pristup je odložen, što znači da kreiranjem samih upita i dodeljivanjem „rezultata“ odgovarajućoj promenjivoj, ne mora da znači da će se podaci iz baze podataka upisati u tu promenjivu. To znači da se pristup tabelama i kolonama vrši samo kada je neophodno</a:t>
            </a:r>
          </a:p>
          <a:p>
            <a:pPr>
              <a:defRPr/>
            </a:pPr>
            <a:r>
              <a:rPr lang="sr-Latn-RS" dirty="0"/>
              <a:t>Podaci će se proslediti u onom trenutku, kada je bez njih nemoguće dalje izvršavati kod</a:t>
            </a:r>
            <a:endParaRPr dirty="0"/>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34</a:t>
            </a:fld>
            <a:endParaRPr/>
          </a:p>
        </p:txBody>
      </p:sp>
    </p:spTree>
    <p:extLst>
      <p:ext uri="{BB962C8B-B14F-4D97-AF65-F5344CB8AC3E}">
        <p14:creationId xmlns:p14="http://schemas.microsoft.com/office/powerpoint/2010/main" val="2864361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Optimizacija</a:t>
            </a:r>
            <a:endParaRPr lang="en-US"/>
          </a:p>
        </p:txBody>
      </p:sp>
      <p:sp>
        <p:nvSpPr>
          <p:cNvPr id="3" name="Text Placeholder 2"/>
          <p:cNvSpPr>
            <a:spLocks noGrp="1"/>
          </p:cNvSpPr>
          <p:nvPr>
            <p:ph type="body" idx="1"/>
          </p:nvPr>
        </p:nvSpPr>
        <p:spPr bwMode="auto"/>
        <p:txBody>
          <a:bodyPr/>
          <a:lstStyle/>
          <a:p>
            <a:pPr>
              <a:defRPr/>
            </a:pPr>
            <a:r>
              <a:rPr lang="sr-Latn-RS" dirty="0"/>
              <a:t>O tome treba voditi računa, zato što samo funkcije kao što su </a:t>
            </a:r>
            <a:r>
              <a:rPr lang="sr-Latn-RS" b="1" dirty="0"/>
              <a:t>.ToList() </a:t>
            </a:r>
            <a:r>
              <a:rPr lang="sr-Latn-RS" dirty="0"/>
              <a:t>ili štampanje podataka na ekranu... zapravo moraju da imaju podatke</a:t>
            </a:r>
            <a:endParaRPr dirty="0"/>
          </a:p>
          <a:p>
            <a:pPr>
              <a:defRPr/>
            </a:pPr>
            <a:endParaRPr lang="sr-Latn-RS" dirty="0"/>
          </a:p>
          <a:p>
            <a:pPr>
              <a:defRPr/>
            </a:pPr>
            <a:r>
              <a:rPr lang="sr-Latn-RS" dirty="0"/>
              <a:t>U svim ostalim slučajevima, podaci nisu dostupni, već samo šema i upit koji može da te podatke preuzme. Dok su podaci tipa </a:t>
            </a:r>
            <a:r>
              <a:rPr lang="sr-Latn-RS" b="1" dirty="0"/>
              <a:t>IEnumerable&lt;T&gt;</a:t>
            </a:r>
            <a:r>
              <a:rPr lang="sr-Latn-RS" dirty="0"/>
              <a:t>,</a:t>
            </a:r>
            <a:r>
              <a:rPr lang="sr-Latn-RS" b="1" dirty="0"/>
              <a:t> </a:t>
            </a:r>
            <a:r>
              <a:rPr lang="sr-Latn-RS" dirty="0"/>
              <a:t>to će biti slučaj</a:t>
            </a:r>
            <a:endParaRPr dirty="0"/>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35</a:t>
            </a:fld>
            <a:endParaRPr/>
          </a:p>
        </p:txBody>
      </p:sp>
    </p:spTree>
    <p:extLst>
      <p:ext uri="{BB962C8B-B14F-4D97-AF65-F5344CB8AC3E}">
        <p14:creationId xmlns:p14="http://schemas.microsoft.com/office/powerpoint/2010/main" val="25129132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Optimizacija - primer</a:t>
            </a:r>
            <a:endParaRPr lang="en-US"/>
          </a:p>
        </p:txBody>
      </p:sp>
      <p:sp>
        <p:nvSpPr>
          <p:cNvPr id="3" name="Text Placeholder 2"/>
          <p:cNvSpPr>
            <a:spLocks noGrp="1"/>
          </p:cNvSpPr>
          <p:nvPr>
            <p:ph type="body" idx="1"/>
          </p:nvPr>
        </p:nvSpPr>
        <p:spPr bwMode="auto"/>
        <p:txBody>
          <a:bodyPr/>
          <a:lstStyle/>
          <a:p>
            <a:pPr marL="0" indent="0">
              <a:buNone/>
              <a:defRPr/>
            </a:pPr>
            <a:r>
              <a:rPr lang="en-US" dirty="0">
                <a:solidFill>
                  <a:srgbClr val="F76D47"/>
                </a:solidFill>
                <a:latin typeface="Cascadia Code"/>
              </a:rPr>
              <a:t>var</a:t>
            </a:r>
            <a:r>
              <a:rPr lang="en-US" dirty="0">
                <a:solidFill>
                  <a:srgbClr val="90A4AE"/>
                </a:solidFill>
                <a:latin typeface="Cascadia Code"/>
              </a:rPr>
              <a:t> </a:t>
            </a:r>
            <a:r>
              <a:rPr lang="sr-Latn-RS" dirty="0">
                <a:solidFill>
                  <a:srgbClr val="E2931D"/>
                </a:solidFill>
                <a:latin typeface="Cascadia Code"/>
              </a:rPr>
              <a:t>s</a:t>
            </a:r>
            <a:r>
              <a:rPr lang="en-US" dirty="0">
                <a:solidFill>
                  <a:srgbClr val="90A4AE"/>
                </a:solidFill>
                <a:latin typeface="Cascadia Code"/>
              </a:rPr>
              <a:t> </a:t>
            </a:r>
            <a:r>
              <a:rPr lang="en-US" dirty="0">
                <a:solidFill>
                  <a:srgbClr val="39ADB5"/>
                </a:solidFill>
                <a:latin typeface="Cascadia Code"/>
              </a:rPr>
              <a:t>=</a:t>
            </a:r>
            <a:r>
              <a:rPr lang="en-US" dirty="0">
                <a:solidFill>
                  <a:srgbClr val="90A4AE"/>
                </a:solidFill>
                <a:latin typeface="Cascadia Code"/>
              </a:rPr>
              <a:t> </a:t>
            </a:r>
            <a:r>
              <a:rPr lang="en-US" dirty="0">
                <a:solidFill>
                  <a:srgbClr val="39ADB5"/>
                </a:solidFill>
                <a:latin typeface="Cascadia Code"/>
              </a:rPr>
              <a:t>from</a:t>
            </a:r>
            <a:r>
              <a:rPr lang="en-US" dirty="0">
                <a:solidFill>
                  <a:srgbClr val="90A4AE"/>
                </a:solidFill>
                <a:latin typeface="Cascadia Code"/>
              </a:rPr>
              <a:t> </a:t>
            </a:r>
            <a:r>
              <a:rPr lang="sr-Latn-RS" dirty="0">
                <a:solidFill>
                  <a:srgbClr val="E2931D"/>
                </a:solidFill>
                <a:latin typeface="Cascadia Code"/>
              </a:rPr>
              <a:t>ss</a:t>
            </a:r>
            <a:r>
              <a:rPr lang="en-US" dirty="0">
                <a:solidFill>
                  <a:srgbClr val="90A4AE"/>
                </a:solidFill>
                <a:latin typeface="Cascadia Code"/>
              </a:rPr>
              <a:t> </a:t>
            </a:r>
            <a:r>
              <a:rPr lang="en-US" dirty="0">
                <a:solidFill>
                  <a:srgbClr val="39ADB5"/>
                </a:solidFill>
                <a:latin typeface="Cascadia Code"/>
              </a:rPr>
              <a:t>in</a:t>
            </a:r>
            <a:r>
              <a:rPr lang="en-US" dirty="0">
                <a:solidFill>
                  <a:srgbClr val="90A4AE"/>
                </a:solidFill>
                <a:latin typeface="Cascadia Code"/>
              </a:rPr>
              <a:t> </a:t>
            </a:r>
            <a:r>
              <a:rPr lang="sr-Latn-RS" dirty="0">
                <a:solidFill>
                  <a:srgbClr val="90A4AE"/>
                </a:solidFill>
                <a:latin typeface="Cascadia Code"/>
              </a:rPr>
              <a:t>students</a:t>
            </a:r>
            <a:endParaRPr lang="en-US" dirty="0"/>
          </a:p>
          <a:p>
            <a:pPr marL="0" indent="0">
              <a:buNone/>
              <a:defRPr/>
            </a:pPr>
            <a:r>
              <a:rPr lang="en-US" dirty="0">
                <a:solidFill>
                  <a:srgbClr val="90A4AE"/>
                </a:solidFill>
                <a:latin typeface="Cascadia Code"/>
              </a:rPr>
              <a:t>        </a:t>
            </a:r>
            <a:r>
              <a:rPr lang="en-US" dirty="0">
                <a:solidFill>
                  <a:srgbClr val="39ADB5"/>
                </a:solidFill>
                <a:latin typeface="Cascadia Code"/>
              </a:rPr>
              <a:t>where</a:t>
            </a:r>
            <a:r>
              <a:rPr lang="en-US" dirty="0">
                <a:solidFill>
                  <a:srgbClr val="90A4AE"/>
                </a:solidFill>
                <a:latin typeface="Cascadia Code"/>
              </a:rPr>
              <a:t> </a:t>
            </a:r>
            <a:r>
              <a:rPr lang="sr-Latn-RS" dirty="0">
                <a:solidFill>
                  <a:srgbClr val="90A4AE"/>
                </a:solidFill>
                <a:latin typeface="Cascadia Code"/>
              </a:rPr>
              <a:t>ss</a:t>
            </a:r>
            <a:r>
              <a:rPr lang="en-US" dirty="0">
                <a:solidFill>
                  <a:srgbClr val="39ADB5"/>
                </a:solidFill>
                <a:latin typeface="Cascadia Code"/>
              </a:rPr>
              <a:t>.</a:t>
            </a:r>
            <a:r>
              <a:rPr lang="sr-Latn-RS" dirty="0">
                <a:solidFill>
                  <a:srgbClr val="90A4AE"/>
                </a:solidFill>
                <a:latin typeface="Cascadia Code"/>
              </a:rPr>
              <a:t>Index</a:t>
            </a:r>
            <a:r>
              <a:rPr lang="en-US" dirty="0">
                <a:solidFill>
                  <a:srgbClr val="90A4AE"/>
                </a:solidFill>
                <a:latin typeface="Cascadia Code"/>
              </a:rPr>
              <a:t> </a:t>
            </a:r>
            <a:r>
              <a:rPr lang="en-US" dirty="0">
                <a:solidFill>
                  <a:srgbClr val="39ADB5"/>
                </a:solidFill>
                <a:latin typeface="Cascadia Code"/>
              </a:rPr>
              <a:t>&gt;</a:t>
            </a:r>
            <a:r>
              <a:rPr lang="en-US" dirty="0">
                <a:solidFill>
                  <a:srgbClr val="90A4AE"/>
                </a:solidFill>
                <a:latin typeface="Cascadia Code"/>
              </a:rPr>
              <a:t> </a:t>
            </a:r>
            <a:r>
              <a:rPr lang="sr-Latn-RS" dirty="0">
                <a:solidFill>
                  <a:srgbClr val="F76D47"/>
                </a:solidFill>
                <a:latin typeface="Cascadia Code"/>
              </a:rPr>
              <a:t>12345</a:t>
            </a:r>
            <a:endParaRPr lang="en-US" dirty="0">
              <a:solidFill>
                <a:srgbClr val="90A4AE"/>
              </a:solidFill>
              <a:latin typeface="Cascadia Code"/>
            </a:endParaRPr>
          </a:p>
          <a:p>
            <a:pPr marL="0" indent="0">
              <a:buNone/>
              <a:defRPr/>
            </a:pPr>
            <a:r>
              <a:rPr lang="en-US" dirty="0">
                <a:solidFill>
                  <a:srgbClr val="90A4AE"/>
                </a:solidFill>
                <a:latin typeface="Cascadia Code"/>
              </a:rPr>
              <a:t>        </a:t>
            </a:r>
            <a:r>
              <a:rPr lang="en-US" dirty="0">
                <a:solidFill>
                  <a:srgbClr val="39ADB5"/>
                </a:solidFill>
                <a:latin typeface="Cascadia Code"/>
              </a:rPr>
              <a:t>select</a:t>
            </a:r>
            <a:r>
              <a:rPr lang="en-US" dirty="0">
                <a:solidFill>
                  <a:srgbClr val="90A4AE"/>
                </a:solidFill>
                <a:latin typeface="Cascadia Code"/>
              </a:rPr>
              <a:t> </a:t>
            </a:r>
            <a:r>
              <a:rPr lang="sr-Latn-RS" dirty="0">
                <a:solidFill>
                  <a:srgbClr val="90A4AE"/>
                </a:solidFill>
                <a:latin typeface="Cascadia Code"/>
              </a:rPr>
              <a:t>ss</a:t>
            </a:r>
            <a:r>
              <a:rPr lang="en-US" dirty="0">
                <a:solidFill>
                  <a:srgbClr val="39ADB5"/>
                </a:solidFill>
                <a:latin typeface="Cascadia Code"/>
              </a:rPr>
              <a:t>;</a:t>
            </a:r>
            <a:endParaRPr lang="en-US" dirty="0">
              <a:solidFill>
                <a:srgbClr val="90A4AE"/>
              </a:solidFill>
              <a:latin typeface="Cascadia Code"/>
            </a:endParaRPr>
          </a:p>
          <a:p>
            <a:pPr marL="0" indent="0">
              <a:buNone/>
              <a:defRPr/>
            </a:pPr>
            <a:endParaRPr lang="en-US" dirty="0"/>
          </a:p>
          <a:p>
            <a:pPr>
              <a:defRPr/>
            </a:pPr>
            <a:r>
              <a:rPr lang="en-US" dirty="0"/>
              <a:t>U </a:t>
            </a:r>
            <a:r>
              <a:rPr lang="en-US" dirty="0" err="1"/>
              <a:t>ovom</a:t>
            </a:r>
            <a:r>
              <a:rPr lang="en-US" dirty="0"/>
              <a:t> </a:t>
            </a:r>
            <a:r>
              <a:rPr lang="en-US" dirty="0" err="1"/>
              <a:t>slučaju</a:t>
            </a:r>
            <a:r>
              <a:rPr lang="en-US" dirty="0"/>
              <a:t>, </a:t>
            </a:r>
            <a:r>
              <a:rPr lang="en-US" dirty="0" err="1"/>
              <a:t>promenjiva</a:t>
            </a:r>
            <a:r>
              <a:rPr lang="en-US" dirty="0"/>
              <a:t> </a:t>
            </a:r>
            <a:r>
              <a:rPr lang="sr-Latn-RS" b="1" dirty="0"/>
              <a:t>s</a:t>
            </a:r>
            <a:r>
              <a:rPr lang="en-US" dirty="0"/>
              <a:t> ne </a:t>
            </a:r>
            <a:r>
              <a:rPr lang="en-US" dirty="0" err="1"/>
              <a:t>sadrži</a:t>
            </a:r>
            <a:r>
              <a:rPr lang="en-US" dirty="0"/>
              <a:t> </a:t>
            </a:r>
            <a:r>
              <a:rPr lang="en-US" dirty="0" err="1"/>
              <a:t>podatke</a:t>
            </a:r>
            <a:endParaRPr dirty="0"/>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36</a:t>
            </a:fld>
            <a:endParaRPr/>
          </a:p>
        </p:txBody>
      </p:sp>
    </p:spTree>
    <p:extLst>
      <p:ext uri="{BB962C8B-B14F-4D97-AF65-F5344CB8AC3E}">
        <p14:creationId xmlns:p14="http://schemas.microsoft.com/office/powerpoint/2010/main" val="613104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Optimizacija - saveti</a:t>
            </a:r>
            <a:endParaRPr lang="en-US"/>
          </a:p>
        </p:txBody>
      </p:sp>
      <p:sp>
        <p:nvSpPr>
          <p:cNvPr id="3" name="Text Placeholder 2"/>
          <p:cNvSpPr>
            <a:spLocks noGrp="1"/>
          </p:cNvSpPr>
          <p:nvPr>
            <p:ph type="body" idx="1"/>
          </p:nvPr>
        </p:nvSpPr>
        <p:spPr bwMode="auto"/>
        <p:txBody>
          <a:bodyPr/>
          <a:lstStyle/>
          <a:p>
            <a:pPr>
              <a:defRPr/>
            </a:pPr>
            <a:r>
              <a:rPr lang="sr-Latn-RS" sz="2800" dirty="0"/>
              <a:t>Kada radite sa podacima koji se nalaze u bazi podataka, preko Entity Framework-a, uvek je najbolje raditi sa </a:t>
            </a:r>
            <a:r>
              <a:rPr lang="sr-Latn-RS" sz="2800" b="1" dirty="0"/>
              <a:t>IEnumerable&lt;T&gt; </a:t>
            </a:r>
            <a:r>
              <a:rPr lang="sr-Latn-RS" sz="2800" dirty="0"/>
              <a:t>podacima dok god je to moguće (svaka metoda koju LINQ koristi vraća podatke ovog tipa)</a:t>
            </a:r>
            <a:endParaRPr dirty="0"/>
          </a:p>
          <a:p>
            <a:pPr>
              <a:defRPr/>
            </a:pPr>
            <a:r>
              <a:rPr lang="sr-Latn-RS" sz="2800" dirty="0"/>
              <a:t>Ukoliko su podaci stvarno potrebni, sam LINQ će se postarati da ih pribavi</a:t>
            </a:r>
            <a:endParaRPr dirty="0"/>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37</a:t>
            </a:fld>
            <a:endParaRPr/>
          </a:p>
        </p:txBody>
      </p:sp>
    </p:spTree>
    <p:extLst>
      <p:ext uri="{BB962C8B-B14F-4D97-AF65-F5344CB8AC3E}">
        <p14:creationId xmlns:p14="http://schemas.microsoft.com/office/powerpoint/2010/main" val="39933888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Optimizacija - primer</a:t>
            </a:r>
            <a:endParaRPr lang="en-US"/>
          </a:p>
        </p:txBody>
      </p:sp>
      <p:sp>
        <p:nvSpPr>
          <p:cNvPr id="3" name="Text Placeholder 2"/>
          <p:cNvSpPr>
            <a:spLocks noGrp="1"/>
          </p:cNvSpPr>
          <p:nvPr>
            <p:ph type="body" idx="1"/>
          </p:nvPr>
        </p:nvSpPr>
        <p:spPr bwMode="auto">
          <a:xfrm>
            <a:off x="609600" y="1635760"/>
            <a:ext cx="10524067" cy="4663439"/>
          </a:xfrm>
        </p:spPr>
        <p:txBody>
          <a:bodyPr/>
          <a:lstStyle/>
          <a:p>
            <a:pPr marL="0" indent="0">
              <a:buNone/>
              <a:defRPr/>
            </a:pPr>
            <a:r>
              <a:rPr lang="en-US" sz="2400" dirty="0">
                <a:solidFill>
                  <a:srgbClr val="F76D47"/>
                </a:solidFill>
                <a:latin typeface="Cascadia Code"/>
                <a:ea typeface="Cascadia Code"/>
                <a:cs typeface="Cascadia Code"/>
              </a:rPr>
              <a:t>var</a:t>
            </a:r>
            <a:r>
              <a:rPr lang="en-US" sz="2400" dirty="0">
                <a:solidFill>
                  <a:srgbClr val="90A4AE"/>
                </a:solidFill>
                <a:latin typeface="Cascadia Code"/>
                <a:ea typeface="Cascadia Code"/>
                <a:cs typeface="Cascadia Code"/>
              </a:rPr>
              <a:t> </a:t>
            </a:r>
            <a:r>
              <a:rPr lang="en-US" sz="2400" dirty="0" err="1">
                <a:solidFill>
                  <a:srgbClr val="E2931D"/>
                </a:solidFill>
                <a:latin typeface="Cascadia Code"/>
                <a:ea typeface="Cascadia Code"/>
                <a:cs typeface="Cascadia Code"/>
              </a:rPr>
              <a:t>listP</a:t>
            </a:r>
            <a:r>
              <a:rPr lang="en-US" sz="2400" dirty="0">
                <a:solidFill>
                  <a:srgbClr val="90A4AE"/>
                </a:solidFill>
                <a:latin typeface="Cascadia Code"/>
              </a:rPr>
              <a:t> </a:t>
            </a:r>
            <a:r>
              <a:rPr lang="en-US" sz="2400" dirty="0">
                <a:solidFill>
                  <a:srgbClr val="39ADB5"/>
                </a:solidFill>
                <a:latin typeface="Cascadia Code"/>
              </a:rPr>
              <a:t>=</a:t>
            </a:r>
            <a:r>
              <a:rPr lang="en-US" sz="2400" dirty="0">
                <a:solidFill>
                  <a:srgbClr val="90A4AE"/>
                </a:solidFill>
                <a:latin typeface="Cascadia Code"/>
              </a:rPr>
              <a:t> </a:t>
            </a:r>
            <a:r>
              <a:rPr lang="sr-Latn-RS" sz="2400" dirty="0">
                <a:solidFill>
                  <a:srgbClr val="90A4AE"/>
                </a:solidFill>
                <a:latin typeface="Cascadia Code"/>
                <a:ea typeface="Cascadia Code"/>
                <a:cs typeface="Cascadia Code"/>
              </a:rPr>
              <a:t>s</a:t>
            </a:r>
            <a:r>
              <a:rPr lang="en-US" sz="2400" dirty="0">
                <a:solidFill>
                  <a:srgbClr val="39ADB5"/>
                </a:solidFill>
                <a:latin typeface="Cascadia Code"/>
                <a:ea typeface="Cascadia Code"/>
                <a:cs typeface="Cascadia Code"/>
              </a:rPr>
              <a:t>.</a:t>
            </a:r>
            <a:r>
              <a:rPr lang="en-US" sz="2400" dirty="0" err="1">
                <a:solidFill>
                  <a:srgbClr val="6182B8"/>
                </a:solidFill>
                <a:latin typeface="Cascadia Code"/>
                <a:ea typeface="Cascadia Code"/>
                <a:cs typeface="Cascadia Code"/>
              </a:rPr>
              <a:t>ToList</a:t>
            </a:r>
            <a:r>
              <a:rPr lang="en-US" sz="2400" dirty="0">
                <a:solidFill>
                  <a:srgbClr val="39ADB5"/>
                </a:solidFill>
                <a:latin typeface="Cascadia Code"/>
                <a:ea typeface="Cascadia Code"/>
                <a:cs typeface="Cascadia Code"/>
              </a:rPr>
              <a:t>();</a:t>
            </a:r>
            <a:endParaRPr lang="en-US" sz="2400" dirty="0">
              <a:solidFill>
                <a:srgbClr val="90A4AE"/>
              </a:solidFill>
              <a:latin typeface="Cascadia Code"/>
              <a:ea typeface="Cascadia Code"/>
              <a:cs typeface="Cascadia Code"/>
            </a:endParaRPr>
          </a:p>
          <a:p>
            <a:pPr>
              <a:defRPr/>
            </a:pPr>
            <a:r>
              <a:rPr lang="en-US" sz="2800" dirty="0" err="1"/>
              <a:t>Pozivom</a:t>
            </a:r>
            <a:r>
              <a:rPr lang="en-US" sz="2800" dirty="0"/>
              <a:t> </a:t>
            </a:r>
            <a:r>
              <a:rPr lang="en-US" sz="2800" b="1" dirty="0" err="1"/>
              <a:t>ToList</a:t>
            </a:r>
            <a:r>
              <a:rPr lang="en-US" sz="2800" b="1" dirty="0"/>
              <a:t>() </a:t>
            </a:r>
            <a:r>
              <a:rPr lang="en-US" sz="2800" dirty="0" err="1"/>
              <a:t>metode</a:t>
            </a:r>
            <a:r>
              <a:rPr lang="en-US" sz="2800" dirty="0"/>
              <a:t>, </a:t>
            </a:r>
            <a:r>
              <a:rPr lang="en-US" sz="2800" dirty="0" err="1"/>
              <a:t>potrebno</a:t>
            </a:r>
            <a:r>
              <a:rPr lang="en-US" sz="2800" dirty="0"/>
              <a:t> je </a:t>
            </a:r>
            <a:r>
              <a:rPr lang="en-US" sz="2800" dirty="0" err="1"/>
              <a:t>kreirati</a:t>
            </a:r>
            <a:r>
              <a:rPr lang="en-US" sz="2800" dirty="0"/>
              <a:t> </a:t>
            </a:r>
            <a:r>
              <a:rPr lang="en-US" sz="2800" dirty="0" err="1"/>
              <a:t>listu</a:t>
            </a:r>
            <a:r>
              <a:rPr lang="en-US" sz="2800" dirty="0"/>
              <a:t> </a:t>
            </a:r>
            <a:r>
              <a:rPr lang="en-US" sz="2800" dirty="0" err="1"/>
              <a:t>svih</a:t>
            </a:r>
            <a:r>
              <a:rPr lang="en-US" sz="2800" dirty="0"/>
              <a:t> </a:t>
            </a:r>
            <a:r>
              <a:rPr lang="sr-Latn-RS" sz="2800" dirty="0"/>
              <a:t>studenata</a:t>
            </a:r>
            <a:r>
              <a:rPr lang="en-US" sz="2800" dirty="0"/>
              <a:t>, a to je </a:t>
            </a:r>
            <a:r>
              <a:rPr lang="en-US" sz="2800" dirty="0" err="1"/>
              <a:t>trenutak</a:t>
            </a:r>
            <a:r>
              <a:rPr lang="en-US" sz="2800" dirty="0"/>
              <a:t> </a:t>
            </a:r>
            <a:r>
              <a:rPr lang="en-US" sz="2800" dirty="0" err="1"/>
              <a:t>kada</a:t>
            </a:r>
            <a:r>
              <a:rPr lang="en-US" sz="2800" dirty="0"/>
              <a:t> </a:t>
            </a:r>
            <a:r>
              <a:rPr lang="en-US" sz="2800" dirty="0" err="1"/>
              <a:t>više</a:t>
            </a:r>
            <a:r>
              <a:rPr lang="en-US" sz="2800" dirty="0"/>
              <a:t> </a:t>
            </a:r>
            <a:r>
              <a:rPr lang="en-US" sz="2800" dirty="0" err="1"/>
              <a:t>nije</a:t>
            </a:r>
            <a:r>
              <a:rPr lang="en-US" sz="2800" dirty="0"/>
              <a:t> </a:t>
            </a:r>
            <a:r>
              <a:rPr lang="en-US" sz="2800" dirty="0" err="1"/>
              <a:t>moguće</a:t>
            </a:r>
            <a:r>
              <a:rPr lang="en-US" sz="2800" dirty="0"/>
              <a:t> </a:t>
            </a:r>
            <a:r>
              <a:rPr lang="en-US" sz="2800" dirty="0" err="1"/>
              <a:t>čuvati</a:t>
            </a:r>
            <a:r>
              <a:rPr lang="en-US" sz="2800" dirty="0"/>
              <a:t> </a:t>
            </a:r>
            <a:r>
              <a:rPr lang="en-US" sz="2800" dirty="0" err="1"/>
              <a:t>samo</a:t>
            </a:r>
            <a:r>
              <a:rPr lang="en-US" sz="2800" dirty="0"/>
              <a:t> </a:t>
            </a:r>
            <a:r>
              <a:rPr lang="en-US" sz="2800" dirty="0" err="1"/>
              <a:t>upit</a:t>
            </a:r>
            <a:r>
              <a:rPr lang="en-US" sz="2800" dirty="0"/>
              <a:t>, </a:t>
            </a:r>
            <a:r>
              <a:rPr lang="en-US" sz="2800" dirty="0" err="1"/>
              <a:t>već</a:t>
            </a:r>
            <a:r>
              <a:rPr lang="en-US" sz="2800" dirty="0"/>
              <a:t> </a:t>
            </a:r>
            <a:r>
              <a:rPr lang="en-US" sz="2800" dirty="0" err="1"/>
              <a:t>i</a:t>
            </a:r>
            <a:r>
              <a:rPr lang="en-US" sz="2800" dirty="0"/>
              <a:t> </a:t>
            </a:r>
            <a:r>
              <a:rPr lang="en-US" sz="2800" dirty="0" err="1"/>
              <a:t>realne</a:t>
            </a:r>
            <a:r>
              <a:rPr lang="en-US" sz="2800" dirty="0"/>
              <a:t> </a:t>
            </a:r>
            <a:r>
              <a:rPr lang="en-US" sz="2800" dirty="0" err="1"/>
              <a:t>podatke</a:t>
            </a:r>
            <a:endParaRPr dirty="0"/>
          </a:p>
          <a:p>
            <a:pPr>
              <a:defRPr/>
            </a:pPr>
            <a:r>
              <a:rPr lang="en-US" sz="2800" dirty="0" err="1"/>
              <a:t>Isti</a:t>
            </a:r>
            <a:r>
              <a:rPr lang="en-US" sz="2800" dirty="0"/>
              <a:t> </a:t>
            </a:r>
            <a:r>
              <a:rPr lang="en-US" sz="2800" dirty="0" err="1"/>
              <a:t>slučaj</a:t>
            </a:r>
            <a:r>
              <a:rPr lang="en-US" sz="2800" dirty="0"/>
              <a:t> se </a:t>
            </a:r>
            <a:r>
              <a:rPr lang="en-US" sz="2800" dirty="0" err="1"/>
              <a:t>dešava</a:t>
            </a:r>
            <a:r>
              <a:rPr lang="en-US" sz="2800" dirty="0"/>
              <a:t> u </a:t>
            </a:r>
            <a:r>
              <a:rPr lang="en-US" sz="2800" dirty="0" err="1"/>
              <a:t>sledećem</a:t>
            </a:r>
            <a:r>
              <a:rPr lang="en-US" sz="2800" dirty="0"/>
              <a:t> </a:t>
            </a:r>
            <a:r>
              <a:rPr lang="en-US" sz="2800" dirty="0" err="1"/>
              <a:t>slučaju</a:t>
            </a:r>
            <a:r>
              <a:rPr lang="en-US" sz="2800" dirty="0"/>
              <a:t>:</a:t>
            </a:r>
            <a:endParaRPr dirty="0"/>
          </a:p>
          <a:p>
            <a:pPr lvl="1">
              <a:defRPr/>
            </a:pPr>
            <a:r>
              <a:rPr lang="en-US" sz="2000" dirty="0" err="1">
                <a:solidFill>
                  <a:srgbClr val="90A4AE"/>
                </a:solidFill>
                <a:latin typeface="Cascadia Code"/>
              </a:rPr>
              <a:t>Console</a:t>
            </a:r>
            <a:r>
              <a:rPr lang="en-US" sz="2000" dirty="0" err="1">
                <a:solidFill>
                  <a:srgbClr val="39ADB5"/>
                </a:solidFill>
                <a:latin typeface="Cascadia Code"/>
              </a:rPr>
              <a:t>.</a:t>
            </a:r>
            <a:r>
              <a:rPr lang="en-US" sz="2000" dirty="0" err="1">
                <a:solidFill>
                  <a:srgbClr val="6182B8"/>
                </a:solidFill>
                <a:latin typeface="Cascadia Code"/>
              </a:rPr>
              <a:t>WriteLine</a:t>
            </a:r>
            <a:r>
              <a:rPr lang="en-US" sz="2000" dirty="0">
                <a:solidFill>
                  <a:srgbClr val="39ADB5"/>
                </a:solidFill>
                <a:latin typeface="Cascadia Code"/>
              </a:rPr>
              <a:t>(</a:t>
            </a:r>
            <a:r>
              <a:rPr lang="sr-Latn-RS" sz="2000" dirty="0">
                <a:solidFill>
                  <a:srgbClr val="90A4AE"/>
                </a:solidFill>
                <a:latin typeface="Cascadia Code"/>
              </a:rPr>
              <a:t>s</a:t>
            </a:r>
            <a:r>
              <a:rPr lang="en-US" sz="2000" dirty="0">
                <a:solidFill>
                  <a:srgbClr val="39ADB5"/>
                </a:solidFill>
                <a:latin typeface="Cascadia Code"/>
              </a:rPr>
              <a:t>.</a:t>
            </a:r>
            <a:r>
              <a:rPr lang="en-US" sz="2000" dirty="0" err="1">
                <a:solidFill>
                  <a:srgbClr val="6182B8"/>
                </a:solidFill>
                <a:latin typeface="Cascadia Code"/>
              </a:rPr>
              <a:t>ElementAt</a:t>
            </a:r>
            <a:r>
              <a:rPr lang="en-US" sz="2000" dirty="0">
                <a:solidFill>
                  <a:srgbClr val="39ADB5"/>
                </a:solidFill>
                <a:latin typeface="Cascadia Code"/>
              </a:rPr>
              <a:t>(</a:t>
            </a:r>
            <a:r>
              <a:rPr lang="en-US" sz="2000" dirty="0">
                <a:solidFill>
                  <a:srgbClr val="F76D47"/>
                </a:solidFill>
                <a:latin typeface="Cascadia Code"/>
              </a:rPr>
              <a:t>1</a:t>
            </a:r>
            <a:r>
              <a:rPr lang="en-US" sz="2000" dirty="0">
                <a:solidFill>
                  <a:srgbClr val="39ADB5"/>
                </a:solidFill>
                <a:latin typeface="Cascadia Code"/>
              </a:rPr>
              <a:t>));</a:t>
            </a:r>
            <a:endParaRPr lang="en-US" sz="2000" dirty="0">
              <a:solidFill>
                <a:srgbClr val="90A4AE"/>
              </a:solidFill>
              <a:latin typeface="Cascadia Code"/>
            </a:endParaRPr>
          </a:p>
          <a:p>
            <a:pPr lvl="1">
              <a:defRPr/>
            </a:pPr>
            <a:r>
              <a:rPr lang="en-US" sz="2800" dirty="0"/>
              <a:t>Za </a:t>
            </a:r>
            <a:r>
              <a:rPr lang="en-US" sz="2800" dirty="0" err="1"/>
              <a:t>ispis</a:t>
            </a:r>
            <a:r>
              <a:rPr lang="en-US" sz="2800" dirty="0"/>
              <a:t> </a:t>
            </a:r>
            <a:r>
              <a:rPr lang="en-US" sz="2800" dirty="0" err="1"/>
              <a:t>podataka</a:t>
            </a:r>
            <a:r>
              <a:rPr lang="en-US" sz="2800" dirty="0"/>
              <a:t> </a:t>
            </a:r>
            <a:r>
              <a:rPr lang="en-US" sz="2800" dirty="0" err="1"/>
              <a:t>na</a:t>
            </a:r>
            <a:r>
              <a:rPr lang="en-US" sz="2800" dirty="0"/>
              <a:t> </a:t>
            </a:r>
            <a:r>
              <a:rPr lang="en-US" sz="2800" dirty="0" err="1"/>
              <a:t>ekran</a:t>
            </a:r>
            <a:r>
              <a:rPr lang="en-US" sz="2800" dirty="0"/>
              <a:t>, </a:t>
            </a:r>
            <a:r>
              <a:rPr lang="en-US" sz="2800" dirty="0" err="1"/>
              <a:t>naravno</a:t>
            </a:r>
            <a:r>
              <a:rPr lang="en-US" sz="2800" dirty="0"/>
              <a:t>, </a:t>
            </a:r>
            <a:r>
              <a:rPr lang="en-US" sz="2800" dirty="0" err="1"/>
              <a:t>neophodno</a:t>
            </a:r>
            <a:r>
              <a:rPr lang="en-US" sz="2800" dirty="0"/>
              <a:t> je </a:t>
            </a:r>
            <a:r>
              <a:rPr lang="sr-Latn-RS" sz="2800" dirty="0"/>
              <a:t>pribaviti taj podatak</a:t>
            </a:r>
            <a:r>
              <a:rPr lang="en-US" sz="2800" dirty="0"/>
              <a:t>.</a:t>
            </a:r>
            <a:endParaRPr dirty="0"/>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38</a:t>
            </a:fld>
            <a:endParaRPr/>
          </a:p>
        </p:txBody>
      </p:sp>
    </p:spTree>
    <p:extLst>
      <p:ext uri="{BB962C8B-B14F-4D97-AF65-F5344CB8AC3E}">
        <p14:creationId xmlns:p14="http://schemas.microsoft.com/office/powerpoint/2010/main" val="2175218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Optimizacija - saveti</a:t>
            </a:r>
            <a:endParaRPr lang="en-US"/>
          </a:p>
        </p:txBody>
      </p:sp>
      <p:sp>
        <p:nvSpPr>
          <p:cNvPr id="3" name="Text Placeholder 2"/>
          <p:cNvSpPr>
            <a:spLocks noGrp="1"/>
          </p:cNvSpPr>
          <p:nvPr>
            <p:ph type="body" idx="1"/>
          </p:nvPr>
        </p:nvSpPr>
        <p:spPr bwMode="auto">
          <a:xfrm>
            <a:off x="609600" y="1761066"/>
            <a:ext cx="10524067" cy="4763559"/>
          </a:xfrm>
        </p:spPr>
        <p:txBody>
          <a:bodyPr/>
          <a:lstStyle/>
          <a:p>
            <a:pPr>
              <a:defRPr/>
            </a:pPr>
            <a:r>
              <a:rPr lang="sr-Latn-RS" sz="2800" dirty="0"/>
              <a:t>Ukoliko su podaci koji su pribavljeni iz baze podataka potrebni više od 1. put, onda je bolje sačuvati ih u memoriji računara (ukoliko je to moguće)</a:t>
            </a:r>
            <a:endParaRPr dirty="0"/>
          </a:p>
          <a:p>
            <a:pPr lvl="1">
              <a:defRPr/>
            </a:pPr>
            <a:r>
              <a:rPr lang="sr-Latn-RS" dirty="0"/>
              <a:t>Jedan od načina da se to uradi je korišćenjem metode </a:t>
            </a:r>
            <a:r>
              <a:rPr lang="sr-Latn-RS" b="1" dirty="0"/>
              <a:t>ToList()</a:t>
            </a:r>
            <a:endParaRPr lang="sr-Latn-RS" dirty="0"/>
          </a:p>
          <a:p>
            <a:pPr>
              <a:defRPr/>
            </a:pPr>
            <a:r>
              <a:rPr lang="sr-Latn-RS" sz="2800" dirty="0"/>
              <a:t>Ukoliko podataka ima mnogo, nije praktično prekopirati ih u memoriju računara, zato je najbolje razmisliti i preformulisati upit, tako da je moguće minimizovati količinu podataka ili ih koristiti manje puta</a:t>
            </a:r>
            <a:endParaRPr dirty="0"/>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39</a:t>
            </a:fld>
            <a:endParaRPr/>
          </a:p>
        </p:txBody>
      </p:sp>
    </p:spTree>
    <p:extLst>
      <p:ext uri="{BB962C8B-B14F-4D97-AF65-F5344CB8AC3E}">
        <p14:creationId xmlns:p14="http://schemas.microsoft.com/office/powerpoint/2010/main" val="488827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51C5D-08EA-831F-C178-0D602F71D46A}"/>
              </a:ext>
            </a:extLst>
          </p:cNvPr>
          <p:cNvSpPr>
            <a:spLocks noGrp="1"/>
          </p:cNvSpPr>
          <p:nvPr>
            <p:ph type="title"/>
          </p:nvPr>
        </p:nvSpPr>
        <p:spPr/>
        <p:txBody>
          <a:bodyPr/>
          <a:lstStyle/>
          <a:p>
            <a:r>
              <a:rPr lang="sr-Latn-RS" dirty="0"/>
              <a:t>Kontroler</a:t>
            </a:r>
          </a:p>
        </p:txBody>
      </p:sp>
      <p:sp>
        <p:nvSpPr>
          <p:cNvPr id="3" name="Text Placeholder 2">
            <a:extLst>
              <a:ext uri="{FF2B5EF4-FFF2-40B4-BE49-F238E27FC236}">
                <a16:creationId xmlns:a16="http://schemas.microsoft.com/office/drawing/2014/main" id="{160B6D55-9563-0FAF-DD84-BC1C0446727D}"/>
              </a:ext>
            </a:extLst>
          </p:cNvPr>
          <p:cNvSpPr>
            <a:spLocks noGrp="1"/>
          </p:cNvSpPr>
          <p:nvPr>
            <p:ph type="body" idx="1"/>
          </p:nvPr>
        </p:nvSpPr>
        <p:spPr/>
        <p:txBody>
          <a:bodyPr/>
          <a:lstStyle/>
          <a:p>
            <a:r>
              <a:rPr lang="sr-Latn-RS" dirty="0"/>
              <a:t>Klasa koja predstavlja kontroler treba da ima konstruktor putem koga se vrši dependency injection funkcionalnosti koje su mu potrebne, kao i metode.</a:t>
            </a:r>
          </a:p>
          <a:p>
            <a:r>
              <a:rPr lang="sr-Latn-RS" dirty="0"/>
              <a:t>Svaka metoda takođe ima svoju rutu, vrstu metode koja se koristi, kao i povratni tip.</a:t>
            </a:r>
          </a:p>
          <a:p>
            <a:r>
              <a:rPr lang="sr-Latn-RS" dirty="0"/>
              <a:t>Ruta metoda takođe može da sadrži i ulazne parametre koje metoda može da prihvata.</a:t>
            </a:r>
          </a:p>
        </p:txBody>
      </p:sp>
      <p:sp>
        <p:nvSpPr>
          <p:cNvPr id="4" name="Slide Number Placeholder 3">
            <a:extLst>
              <a:ext uri="{FF2B5EF4-FFF2-40B4-BE49-F238E27FC236}">
                <a16:creationId xmlns:a16="http://schemas.microsoft.com/office/drawing/2014/main" id="{E5AB1855-4DBA-C965-06A5-3C01528E55C9}"/>
              </a:ext>
            </a:extLst>
          </p:cNvPr>
          <p:cNvSpPr>
            <a:spLocks noGrp="1"/>
          </p:cNvSpPr>
          <p:nvPr>
            <p:ph type="sldNum" idx="12"/>
          </p:nvPr>
        </p:nvSpPr>
        <p:spPr>
          <a:xfrm>
            <a:off x="11868150" y="6524625"/>
            <a:ext cx="254032" cy="234881"/>
          </a:xfrm>
        </p:spPr>
        <p:txBody>
          <a:bodyPr/>
          <a:lstStyle/>
          <a:p>
            <a:pPr algn="r">
              <a:defRPr/>
            </a:pPr>
            <a:fld id="{D9714DDF-BE1D-4F79-9A19-6528EB92E95E}" type="slidenum">
              <a:rPr lang="en-US" smtClean="0"/>
              <a:pPr algn="r">
                <a:defRPr/>
              </a:pPr>
              <a:t>4</a:t>
            </a:fld>
            <a:endParaRPr lang="en-US" dirty="0"/>
          </a:p>
        </p:txBody>
      </p:sp>
    </p:spTree>
    <p:extLst>
      <p:ext uri="{BB962C8B-B14F-4D97-AF65-F5344CB8AC3E}">
        <p14:creationId xmlns:p14="http://schemas.microsoft.com/office/powerpoint/2010/main" val="41553455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8700CD-9520-7844-5799-AE4551B5F2EB}"/>
              </a:ext>
            </a:extLst>
          </p:cNvPr>
          <p:cNvSpPr>
            <a:spLocks noGrp="1"/>
          </p:cNvSpPr>
          <p:nvPr>
            <p:ph type="ctrTitle"/>
          </p:nvPr>
        </p:nvSpPr>
        <p:spPr/>
        <p:txBody>
          <a:bodyPr/>
          <a:lstStyle/>
          <a:p>
            <a:r>
              <a:rPr lang="sr-Latn-RS" dirty="0"/>
              <a:t>Strategije pristupa podacima</a:t>
            </a:r>
          </a:p>
        </p:txBody>
      </p:sp>
    </p:spTree>
    <p:extLst>
      <p:ext uri="{BB962C8B-B14F-4D97-AF65-F5344CB8AC3E}">
        <p14:creationId xmlns:p14="http://schemas.microsoft.com/office/powerpoint/2010/main" val="31714534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09600" y="664592"/>
            <a:ext cx="11258550" cy="953599"/>
          </a:xfrm>
        </p:spPr>
        <p:txBody>
          <a:bodyPr/>
          <a:lstStyle/>
          <a:p>
            <a:pPr>
              <a:defRPr/>
            </a:pPr>
            <a:r>
              <a:rPr lang="sr-Latn-RS" dirty="0"/>
              <a:t>Lazy loading, Explicit loading, Eager loading</a:t>
            </a:r>
            <a:endParaRPr lang="en-US" dirty="0"/>
          </a:p>
        </p:txBody>
      </p:sp>
      <p:sp>
        <p:nvSpPr>
          <p:cNvPr id="3" name="Text Placeholder 2"/>
          <p:cNvSpPr>
            <a:spLocks noGrp="1"/>
          </p:cNvSpPr>
          <p:nvPr>
            <p:ph type="body" idx="1"/>
          </p:nvPr>
        </p:nvSpPr>
        <p:spPr bwMode="auto">
          <a:xfrm>
            <a:off x="609600" y="1432561"/>
            <a:ext cx="10524067" cy="5092064"/>
          </a:xfrm>
        </p:spPr>
        <p:txBody>
          <a:bodyPr/>
          <a:lstStyle/>
          <a:p>
            <a:pPr>
              <a:defRPr/>
            </a:pPr>
            <a:r>
              <a:rPr lang="sr-Latn-RS" sz="2000" b="0" i="0" u="none" strike="noStrike" cap="none" spc="0" dirty="0">
                <a:solidFill>
                  <a:schemeClr val="tx1"/>
                </a:solidFill>
                <a:latin typeface="+mj-lt"/>
                <a:cs typeface="Corbel"/>
              </a:rPr>
              <a:t>Postoji 3 načina za pristupanje entitetima putem navigacionih property-a u EF</a:t>
            </a:r>
            <a:endParaRPr sz="2400" dirty="0"/>
          </a:p>
          <a:p>
            <a:pPr marL="609596" indent="-457200">
              <a:buFont typeface="+mj-lt"/>
              <a:buAutoNum type="arabicPeriod"/>
              <a:defRPr/>
            </a:pPr>
            <a:r>
              <a:rPr lang="sr-Latn-RS" sz="2000" b="1" i="1" u="none" strike="noStrike" cap="none" spc="0" dirty="0">
                <a:solidFill>
                  <a:schemeClr val="tx1"/>
                </a:solidFill>
                <a:latin typeface="+mj-lt"/>
                <a:cs typeface="Corbel"/>
              </a:rPr>
              <a:t>Lazy loading </a:t>
            </a:r>
            <a:r>
              <a:rPr lang="sr-Latn-RS" sz="2000" b="0" i="0" u="none" strike="noStrike" cap="none" spc="0" dirty="0">
                <a:solidFill>
                  <a:schemeClr val="tx1"/>
                </a:solidFill>
                <a:latin typeface="+mj-lt"/>
                <a:cs typeface="Corbel"/>
              </a:rPr>
              <a:t>je najjednostavniji način</a:t>
            </a:r>
            <a:endParaRPr sz="2400" dirty="0"/>
          </a:p>
          <a:p>
            <a:pPr lvl="1">
              <a:defRPr/>
            </a:pPr>
            <a:r>
              <a:rPr lang="sr-Latn-RS" sz="1800" b="0" i="0" u="none" strike="noStrike" cap="none" spc="0" dirty="0">
                <a:solidFill>
                  <a:schemeClr val="tx1"/>
                </a:solidFill>
                <a:latin typeface="+mj-lt"/>
                <a:cs typeface="Corbel"/>
              </a:rPr>
              <a:t>Zahteva instalaciju </a:t>
            </a:r>
            <a:r>
              <a:rPr lang="sr-Latn-RS" sz="1800" b="1" i="0" u="none" strike="noStrike" cap="none" spc="0" dirty="0">
                <a:solidFill>
                  <a:schemeClr val="tx1"/>
                </a:solidFill>
                <a:latin typeface="+mj-lt"/>
                <a:cs typeface="Corbel"/>
              </a:rPr>
              <a:t>Microsoft.EntityFrameworkCore.Proxies </a:t>
            </a:r>
            <a:r>
              <a:rPr lang="sr-Latn-RS" sz="1800" b="0" i="0" u="none" strike="noStrike" cap="none" spc="0" dirty="0">
                <a:solidFill>
                  <a:schemeClr val="tx1"/>
                </a:solidFill>
                <a:latin typeface="+mj-lt"/>
                <a:cs typeface="Corbel"/>
              </a:rPr>
              <a:t>paketa</a:t>
            </a:r>
            <a:endParaRPr sz="2000" dirty="0"/>
          </a:p>
          <a:p>
            <a:pPr marL="609585" lvl="1" indent="0">
              <a:buClr>
                <a:schemeClr val="accent1">
                  <a:lumMod val="75000"/>
                </a:schemeClr>
              </a:buClr>
              <a:buSzPct val="145000"/>
              <a:buFont typeface="Arial"/>
              <a:buNone/>
              <a:defRPr/>
            </a:pPr>
            <a:r>
              <a:rPr lang="sr-Latn-RS" sz="1800" b="0" i="0" u="none" dirty="0">
                <a:solidFill>
                  <a:srgbClr val="2F86D2"/>
                </a:solidFill>
                <a:latin typeface="Cascadia Code"/>
                <a:ea typeface="Cascadia Code"/>
                <a:cs typeface="Cascadia Code"/>
              </a:rPr>
              <a:t>builder</a:t>
            </a:r>
            <a:r>
              <a:rPr lang="sr-Latn-RS" sz="1800" b="0" i="0" u="none" dirty="0">
                <a:solidFill>
                  <a:srgbClr val="000000"/>
                </a:solidFill>
                <a:latin typeface="Cascadia Code"/>
                <a:ea typeface="Cascadia Code"/>
                <a:cs typeface="Cascadia Code"/>
              </a:rPr>
              <a:t>.</a:t>
            </a:r>
            <a:r>
              <a:rPr lang="sr-Latn-RS" sz="1800" b="0" i="0" u="none" dirty="0">
                <a:solidFill>
                  <a:srgbClr val="2F86D2"/>
                </a:solidFill>
                <a:latin typeface="Cascadia Code"/>
                <a:ea typeface="Cascadia Code"/>
                <a:cs typeface="Cascadia Code"/>
              </a:rPr>
              <a:t>Services</a:t>
            </a:r>
            <a:r>
              <a:rPr lang="sr-Latn-RS" sz="1800" b="0" i="0" u="none" dirty="0">
                <a:solidFill>
                  <a:srgbClr val="000000"/>
                </a:solidFill>
                <a:latin typeface="Cascadia Code"/>
                <a:ea typeface="Cascadia Code"/>
                <a:cs typeface="Cascadia Code"/>
              </a:rPr>
              <a:t>.</a:t>
            </a:r>
            <a:r>
              <a:rPr lang="sr-Latn-RS" sz="1800" b="0" i="0" u="none" dirty="0">
                <a:solidFill>
                  <a:srgbClr val="7EB233"/>
                </a:solidFill>
                <a:latin typeface="Cascadia Code"/>
                <a:ea typeface="Cascadia Code"/>
                <a:cs typeface="Cascadia Code"/>
              </a:rPr>
              <a:t>AddDbContext</a:t>
            </a:r>
            <a:r>
              <a:rPr lang="sr-Latn-RS" sz="1800" b="0" i="0" u="none" dirty="0">
                <a:solidFill>
                  <a:srgbClr val="000000"/>
                </a:solidFill>
                <a:latin typeface="Cascadia Code"/>
                <a:ea typeface="Cascadia Code"/>
                <a:cs typeface="Cascadia Code"/>
              </a:rPr>
              <a:t>&lt;</a:t>
            </a:r>
            <a:r>
              <a:rPr lang="sr-Latn-RS" sz="1800" b="0" i="0" u="none" dirty="0">
                <a:solidFill>
                  <a:srgbClr val="0444AC"/>
                </a:solidFill>
                <a:latin typeface="Cascadia Code"/>
                <a:ea typeface="Cascadia Code"/>
                <a:cs typeface="Cascadia Code"/>
              </a:rPr>
              <a:t>Context</a:t>
            </a:r>
            <a:r>
              <a:rPr lang="sr-Latn-RS" sz="1800" b="0" i="0" u="none" dirty="0">
                <a:solidFill>
                  <a:srgbClr val="000000"/>
                </a:solidFill>
                <a:latin typeface="Cascadia Code"/>
                <a:ea typeface="Cascadia Code"/>
                <a:cs typeface="Cascadia Code"/>
              </a:rPr>
              <a:t>&gt;(options </a:t>
            </a:r>
            <a:r>
              <a:rPr lang="sr-Latn-RS" sz="1800" b="0" i="0" u="none" dirty="0">
                <a:solidFill>
                  <a:srgbClr val="7B30D0"/>
                </a:solidFill>
                <a:latin typeface="Cascadia Code"/>
                <a:ea typeface="Cascadia Code"/>
                <a:cs typeface="Cascadia Code"/>
              </a:rPr>
              <a:t>=&gt;</a:t>
            </a:r>
            <a:r>
              <a:rPr lang="sr-Latn-RS" sz="1800" b="0" i="0" u="none" dirty="0">
                <a:solidFill>
                  <a:srgbClr val="000000"/>
                </a:solidFill>
                <a:latin typeface="Cascadia Code"/>
                <a:ea typeface="Cascadia Code"/>
                <a:cs typeface="Cascadia Code"/>
              </a:rPr>
              <a:t> </a:t>
            </a:r>
            <a:endParaRPr lang="sr-Latn-RS" sz="3600" dirty="0"/>
          </a:p>
          <a:p>
            <a:pPr marL="609585" lvl="1" indent="0">
              <a:buClr>
                <a:schemeClr val="accent1">
                  <a:lumMod val="75000"/>
                </a:schemeClr>
              </a:buClr>
              <a:buSzPct val="145000"/>
              <a:buFont typeface="Arial"/>
              <a:buNone/>
              <a:defRPr/>
            </a:pPr>
            <a:r>
              <a:rPr lang="sr-Latn-RS" sz="1800" b="0" i="0" u="none" dirty="0">
                <a:solidFill>
                  <a:srgbClr val="000000"/>
                </a:solidFill>
                <a:latin typeface="Cascadia Code"/>
                <a:ea typeface="Cascadia Code"/>
                <a:cs typeface="Cascadia Code"/>
              </a:rPr>
              <a:t>{</a:t>
            </a:r>
            <a:endParaRPr lang="sr-Latn-RS" sz="3600" dirty="0"/>
          </a:p>
          <a:p>
            <a:pPr marL="609585" lvl="1" indent="0">
              <a:buClr>
                <a:schemeClr val="accent1">
                  <a:lumMod val="75000"/>
                </a:schemeClr>
              </a:buClr>
              <a:buSzPct val="145000"/>
              <a:buFont typeface="Arial"/>
              <a:buNone/>
              <a:defRPr/>
            </a:pPr>
            <a:r>
              <a:rPr lang="sr-Latn-RS" sz="1800" b="0" i="0" u="none" dirty="0">
                <a:solidFill>
                  <a:srgbClr val="000000"/>
                </a:solidFill>
                <a:latin typeface="Cascadia Code"/>
                <a:ea typeface="Cascadia Code"/>
                <a:cs typeface="Cascadia Code"/>
              </a:rPr>
              <a:t>    </a:t>
            </a:r>
            <a:r>
              <a:rPr lang="sr-Latn-RS" sz="1800" b="0" i="0" u="none" dirty="0">
                <a:solidFill>
                  <a:srgbClr val="2F86D2"/>
                </a:solidFill>
                <a:latin typeface="Cascadia Code"/>
                <a:ea typeface="Cascadia Code"/>
                <a:cs typeface="Cascadia Code"/>
              </a:rPr>
              <a:t>options</a:t>
            </a:r>
            <a:r>
              <a:rPr lang="sr-Latn-RS" sz="1800" b="1" i="0" u="none" dirty="0">
                <a:solidFill>
                  <a:srgbClr val="000000"/>
                </a:solidFill>
                <a:latin typeface="Cascadia Code"/>
                <a:ea typeface="Cascadia Code"/>
                <a:cs typeface="Cascadia Code"/>
              </a:rPr>
              <a:t>.</a:t>
            </a:r>
            <a:r>
              <a:rPr lang="sr-Latn-RS" sz="1800" b="1" i="0" u="none" dirty="0">
                <a:solidFill>
                  <a:srgbClr val="7EB233"/>
                </a:solidFill>
                <a:latin typeface="Cascadia Code"/>
                <a:ea typeface="Cascadia Code"/>
                <a:cs typeface="Cascadia Code"/>
              </a:rPr>
              <a:t>UseLazyLoadingProxies</a:t>
            </a:r>
            <a:r>
              <a:rPr lang="sr-Latn-RS" sz="1800" b="1" i="0" u="none" dirty="0">
                <a:solidFill>
                  <a:srgbClr val="000000"/>
                </a:solidFill>
                <a:latin typeface="Cascadia Code"/>
                <a:ea typeface="Cascadia Code"/>
                <a:cs typeface="Cascadia Code"/>
              </a:rPr>
              <a:t>()</a:t>
            </a:r>
            <a:r>
              <a:rPr lang="sr-Latn-RS" sz="1800" b="0" i="0" u="none" dirty="0">
                <a:solidFill>
                  <a:srgbClr val="000000"/>
                </a:solidFill>
                <a:latin typeface="Cascadia Code"/>
                <a:ea typeface="Cascadia Code"/>
                <a:cs typeface="Cascadia Code"/>
              </a:rPr>
              <a:t>.</a:t>
            </a:r>
            <a:r>
              <a:rPr lang="sr-Latn-RS" sz="1800" b="0" i="0" u="none" dirty="0">
                <a:solidFill>
                  <a:srgbClr val="7EB233"/>
                </a:solidFill>
                <a:latin typeface="Cascadia Code"/>
                <a:ea typeface="Cascadia Code"/>
                <a:cs typeface="Cascadia Code"/>
              </a:rPr>
              <a:t>UseSqlServer</a:t>
            </a:r>
            <a:r>
              <a:rPr lang="sr-Latn-RS" sz="1800" b="0" i="0" u="none" dirty="0">
                <a:solidFill>
                  <a:srgbClr val="000000"/>
                </a:solidFill>
                <a:latin typeface="Cascadia Code"/>
                <a:ea typeface="Cascadia Code"/>
                <a:cs typeface="Cascadia Code"/>
              </a:rPr>
              <a:t>(</a:t>
            </a:r>
            <a:endParaRPr lang="sr-Latn-RS" sz="3600" dirty="0"/>
          </a:p>
          <a:p>
            <a:pPr marL="609585" lvl="1" indent="0">
              <a:buClr>
                <a:schemeClr val="accent1">
                  <a:lumMod val="75000"/>
                </a:schemeClr>
              </a:buClr>
              <a:buSzPct val="145000"/>
              <a:buFont typeface="Arial"/>
              <a:buNone/>
              <a:defRPr/>
            </a:pPr>
            <a:r>
              <a:rPr lang="sr-Latn-RS" sz="1800" b="0" i="0" u="none" dirty="0">
                <a:solidFill>
                  <a:srgbClr val="000000"/>
                </a:solidFill>
                <a:latin typeface="Cascadia Code"/>
                <a:ea typeface="Cascadia Code"/>
                <a:cs typeface="Cascadia Code"/>
              </a:rPr>
              <a:t>            </a:t>
            </a:r>
            <a:r>
              <a:rPr lang="sr-Latn-RS" sz="1800" b="0" i="0" u="none" dirty="0">
                <a:solidFill>
                  <a:srgbClr val="2F86D2"/>
                </a:solidFill>
                <a:latin typeface="Cascadia Code"/>
                <a:ea typeface="Cascadia Code"/>
                <a:cs typeface="Cascadia Code"/>
              </a:rPr>
              <a:t>builder</a:t>
            </a:r>
            <a:r>
              <a:rPr lang="sr-Latn-RS" sz="1800" b="0" i="0" u="none" dirty="0">
                <a:solidFill>
                  <a:srgbClr val="000000"/>
                </a:solidFill>
                <a:latin typeface="Cascadia Code"/>
                <a:ea typeface="Cascadia Code"/>
                <a:cs typeface="Cascadia Code"/>
              </a:rPr>
              <a:t>.</a:t>
            </a:r>
            <a:r>
              <a:rPr lang="sr-Latn-RS" sz="1800" b="0" i="0" u="none" dirty="0">
                <a:solidFill>
                  <a:srgbClr val="2F86D2"/>
                </a:solidFill>
                <a:latin typeface="Cascadia Code"/>
                <a:ea typeface="Cascadia Code"/>
                <a:cs typeface="Cascadia Code"/>
              </a:rPr>
              <a:t>Configuration</a:t>
            </a:r>
            <a:r>
              <a:rPr lang="sr-Latn-RS" sz="1800" b="0" i="0" u="none" dirty="0">
                <a:solidFill>
                  <a:srgbClr val="000000"/>
                </a:solidFill>
                <a:latin typeface="Cascadia Code"/>
                <a:ea typeface="Cascadia Code"/>
                <a:cs typeface="Cascadia Code"/>
              </a:rPr>
              <a:t>.</a:t>
            </a:r>
            <a:r>
              <a:rPr lang="sr-Latn-RS" sz="1800" b="0" i="0" u="none" dirty="0">
                <a:solidFill>
                  <a:srgbClr val="7EB233"/>
                </a:solidFill>
                <a:latin typeface="Cascadia Code"/>
                <a:ea typeface="Cascadia Code"/>
                <a:cs typeface="Cascadia Code"/>
              </a:rPr>
              <a:t>GetConnectionString</a:t>
            </a:r>
            <a:r>
              <a:rPr lang="sr-Latn-RS" sz="1800" b="0" i="0" u="none" dirty="0">
                <a:solidFill>
                  <a:srgbClr val="000000"/>
                </a:solidFill>
                <a:latin typeface="Cascadia Code"/>
                <a:ea typeface="Cascadia Code"/>
                <a:cs typeface="Cascadia Code"/>
              </a:rPr>
              <a:t>(</a:t>
            </a:r>
            <a:r>
              <a:rPr lang="sr-Latn-RS" sz="1800" b="0" i="0" u="none" dirty="0">
                <a:solidFill>
                  <a:srgbClr val="A44185"/>
                </a:solidFill>
                <a:latin typeface="Cascadia Code"/>
                <a:ea typeface="Cascadia Code"/>
                <a:cs typeface="Cascadia Code"/>
              </a:rPr>
              <a:t>"FakultetCS"</a:t>
            </a:r>
            <a:r>
              <a:rPr lang="sr-Latn-RS" sz="1800" b="0" i="0" u="none" dirty="0">
                <a:solidFill>
                  <a:srgbClr val="000000"/>
                </a:solidFill>
                <a:latin typeface="Cascadia Code"/>
                <a:ea typeface="Cascadia Code"/>
                <a:cs typeface="Cascadia Code"/>
              </a:rPr>
              <a:t>));</a:t>
            </a:r>
            <a:endParaRPr lang="sr-Latn-RS" sz="3600" dirty="0"/>
          </a:p>
          <a:p>
            <a:pPr marL="609585" lvl="1" indent="0">
              <a:buClr>
                <a:schemeClr val="accent1">
                  <a:lumMod val="75000"/>
                </a:schemeClr>
              </a:buClr>
              <a:buSzPct val="145000"/>
              <a:buFont typeface="Arial"/>
              <a:buNone/>
              <a:defRPr/>
            </a:pPr>
            <a:r>
              <a:rPr lang="sr-Latn-RS" sz="1800" b="0" i="0" u="none" dirty="0">
                <a:solidFill>
                  <a:srgbClr val="000000"/>
                </a:solidFill>
                <a:latin typeface="Cascadia Code"/>
                <a:ea typeface="Cascadia Code"/>
                <a:cs typeface="Cascadia Code"/>
              </a:rPr>
              <a:t>});</a:t>
            </a:r>
            <a:endParaRPr lang="sr-Latn-RS" sz="3600" dirty="0"/>
          </a:p>
          <a:p>
            <a:pPr>
              <a:defRPr/>
            </a:pPr>
            <a:r>
              <a:rPr lang="sr-Latn-RS" sz="2000" b="0" i="0" u="sng" strike="noStrike" cap="none" spc="0" dirty="0">
                <a:solidFill>
                  <a:schemeClr val="tx1"/>
                </a:solidFill>
                <a:latin typeface="+mj-lt"/>
                <a:cs typeface="Corbel"/>
                <a:hlinkClick r:id="rId3" tooltip="https://learn.microsoft.com/en-us/ef/core/querying/related-data/"/>
              </a:rPr>
              <a:t>https://learn.microsoft.com/en-us/ef/core/querying/related-data/</a:t>
            </a:r>
            <a:r>
              <a:rPr lang="sr-Latn-RS" sz="2000" b="0" i="0" u="none" strike="noStrike" cap="none" spc="0" dirty="0">
                <a:solidFill>
                  <a:schemeClr val="tx1"/>
                </a:solidFill>
                <a:latin typeface="+mj-lt"/>
                <a:cs typeface="Corbel"/>
              </a:rPr>
              <a:t> </a:t>
            </a:r>
            <a:endParaRPr sz="2400" dirty="0"/>
          </a:p>
          <a:p>
            <a:pPr>
              <a:defRPr/>
            </a:pPr>
            <a:r>
              <a:rPr lang="sr-Latn-RS" sz="2000" b="0" i="0" u="none" strike="noStrike" cap="none" spc="0" dirty="0">
                <a:solidFill>
                  <a:schemeClr val="tx1"/>
                </a:solidFill>
                <a:latin typeface="+mj-lt"/>
                <a:cs typeface="Corbel"/>
              </a:rPr>
              <a:t>Lazy loading je moguće koristiti i bez proxy klasa (pogledati):</a:t>
            </a:r>
            <a:endParaRPr sz="2400" dirty="0"/>
          </a:p>
          <a:p>
            <a:pPr lvl="1">
              <a:defRPr/>
            </a:pPr>
            <a:r>
              <a:rPr lang="sr-Latn-RS" sz="1800" b="0" i="0" u="sng" strike="noStrike" cap="none" spc="0" dirty="0">
                <a:solidFill>
                  <a:schemeClr val="tx1"/>
                </a:solidFill>
                <a:latin typeface="+mj-lt"/>
                <a:cs typeface="Corbel"/>
                <a:hlinkClick r:id="rId4" tooltip="https://learn.microsoft.com/en-us/ef/core/querying/related-data/lazy"/>
              </a:rPr>
              <a:t>https://learn.microsoft.com/en-us/ef/core/querying/related-data/lazy/ </a:t>
            </a:r>
            <a:endParaRPr lang="sr-Latn-RS" sz="2000" dirty="0">
              <a:latin typeface="+mj-lt"/>
            </a:endParaRPr>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09600" y="664592"/>
            <a:ext cx="11258550" cy="953599"/>
          </a:xfrm>
        </p:spPr>
        <p:txBody>
          <a:bodyPr/>
          <a:lstStyle/>
          <a:p>
            <a:pPr>
              <a:defRPr/>
            </a:pPr>
            <a:r>
              <a:rPr lang="sr-Latn-RS" dirty="0"/>
              <a:t>Lazy loading, Explicit loading, Eager loading</a:t>
            </a:r>
            <a:endParaRPr lang="en-US" dirty="0"/>
          </a:p>
        </p:txBody>
      </p:sp>
      <p:sp>
        <p:nvSpPr>
          <p:cNvPr id="3" name="Text Placeholder 2"/>
          <p:cNvSpPr>
            <a:spLocks noGrp="1"/>
          </p:cNvSpPr>
          <p:nvPr>
            <p:ph type="body" idx="1"/>
          </p:nvPr>
        </p:nvSpPr>
        <p:spPr bwMode="auto">
          <a:xfrm>
            <a:off x="609600" y="1618191"/>
            <a:ext cx="10524067" cy="1328209"/>
          </a:xfrm>
        </p:spPr>
        <p:txBody>
          <a:bodyPr/>
          <a:lstStyle/>
          <a:p>
            <a:pPr marL="609596" indent="-457200">
              <a:buFont typeface="+mj-lt"/>
              <a:buAutoNum type="arabicPeriod" startAt="2"/>
              <a:defRPr/>
            </a:pPr>
            <a:r>
              <a:rPr lang="sr-Latn-RS" sz="2000" b="1" i="1" dirty="0"/>
              <a:t>Explicit loading </a:t>
            </a:r>
            <a:r>
              <a:rPr lang="sr-Latn-RS" sz="2000" dirty="0"/>
              <a:t>je način da se učita jedna veza ka drugom entitetu, samo kada se eksplicitno kaže da je to neophodno:</a:t>
            </a:r>
            <a:endParaRPr lang="sr-Latn-RS" sz="1000" dirty="0"/>
          </a:p>
          <a:p>
            <a:pPr marL="152396" indent="0">
              <a:buNone/>
              <a:defRPr/>
            </a:pPr>
            <a:r>
              <a:rPr lang="sr-Latn-RS" sz="1800" kern="0" dirty="0">
                <a:solidFill>
                  <a:srgbClr val="7B30D0"/>
                </a:solidFill>
                <a:effectLst/>
                <a:latin typeface="Cascadia Code" panose="020B0609020000020004" pitchFamily="49" charset="0"/>
                <a:ea typeface="Cascadia Code" panose="020B0609020000020004" pitchFamily="49" charset="0"/>
                <a:cs typeface="Times New Roman" panose="02020603050405020304" pitchFamily="18" charset="0"/>
              </a:rPr>
              <a:t>var</a:t>
            </a:r>
            <a:r>
              <a:rPr lang="sr-Latn-RS" sz="1800" kern="0" dirty="0">
                <a:solidFill>
                  <a:srgbClr val="000000"/>
                </a:solidFill>
                <a:effectLst/>
                <a:latin typeface="Cascadia Code" panose="020B0609020000020004" pitchFamily="49" charset="0"/>
                <a:ea typeface="Cascadia Code" panose="020B0609020000020004" pitchFamily="49" charset="0"/>
                <a:cs typeface="Times New Roman" panose="02020603050405020304" pitchFamily="18" charset="0"/>
              </a:rPr>
              <a:t> student </a:t>
            </a:r>
            <a:r>
              <a:rPr lang="sr-Latn-RS" sz="1800" kern="0" dirty="0">
                <a:solidFill>
                  <a:srgbClr val="7B30D0"/>
                </a:solidFill>
                <a:effectLst/>
                <a:latin typeface="Cascadia Code" panose="020B0609020000020004" pitchFamily="49" charset="0"/>
                <a:ea typeface="Cascadia Code" panose="020B0609020000020004" pitchFamily="49" charset="0"/>
                <a:cs typeface="Times New Roman" panose="02020603050405020304" pitchFamily="18" charset="0"/>
              </a:rPr>
              <a:t>=</a:t>
            </a:r>
            <a:r>
              <a:rPr lang="sr-Latn-RS" sz="1800" kern="0" dirty="0">
                <a:solidFill>
                  <a:srgbClr val="000000"/>
                </a:solidFill>
                <a:effectLst/>
                <a:latin typeface="Cascadia Code" panose="020B0609020000020004" pitchFamily="49" charset="0"/>
                <a:ea typeface="Cascadia Code" panose="020B0609020000020004" pitchFamily="49" charset="0"/>
                <a:cs typeface="Times New Roman" panose="02020603050405020304" pitchFamily="18" charset="0"/>
              </a:rPr>
              <a:t> </a:t>
            </a:r>
            <a:r>
              <a:rPr lang="sr-Latn-RS" sz="1800" kern="0" dirty="0">
                <a:solidFill>
                  <a:srgbClr val="2F86D2"/>
                </a:solidFill>
                <a:effectLst/>
                <a:latin typeface="Cascadia Code" panose="020B0609020000020004" pitchFamily="49" charset="0"/>
                <a:ea typeface="Cascadia Code" panose="020B0609020000020004" pitchFamily="49" charset="0"/>
                <a:cs typeface="Times New Roman" panose="02020603050405020304" pitchFamily="18" charset="0"/>
              </a:rPr>
              <a:t>Context</a:t>
            </a:r>
            <a:r>
              <a:rPr lang="sr-Latn-RS" sz="1800" kern="0" dirty="0">
                <a:solidFill>
                  <a:srgbClr val="000000"/>
                </a:solidFill>
                <a:effectLst/>
                <a:latin typeface="Cascadia Code" panose="020B0609020000020004" pitchFamily="49" charset="0"/>
                <a:ea typeface="Cascadia Code" panose="020B0609020000020004" pitchFamily="49" charset="0"/>
                <a:cs typeface="Times New Roman" panose="02020603050405020304" pitchFamily="18" charset="0"/>
              </a:rPr>
              <a:t>.</a:t>
            </a:r>
            <a:r>
              <a:rPr lang="sr-Latn-RS" sz="1800" kern="0" dirty="0">
                <a:solidFill>
                  <a:srgbClr val="2F86D2"/>
                </a:solidFill>
                <a:effectLst/>
                <a:latin typeface="Cascadia Code" panose="020B0609020000020004" pitchFamily="49" charset="0"/>
                <a:ea typeface="Cascadia Code" panose="020B0609020000020004" pitchFamily="49" charset="0"/>
                <a:cs typeface="Times New Roman" panose="02020603050405020304" pitchFamily="18" charset="0"/>
              </a:rPr>
              <a:t>Students</a:t>
            </a:r>
            <a:r>
              <a:rPr lang="sr-Latn-RS" sz="1800" kern="0" dirty="0">
                <a:solidFill>
                  <a:srgbClr val="000000"/>
                </a:solidFill>
                <a:effectLst/>
                <a:latin typeface="Cascadia Code" panose="020B0609020000020004" pitchFamily="49" charset="0"/>
                <a:ea typeface="Cascadia Code" panose="020B0609020000020004" pitchFamily="49" charset="0"/>
                <a:cs typeface="Times New Roman" panose="02020603050405020304" pitchFamily="18" charset="0"/>
              </a:rPr>
              <a:t>.</a:t>
            </a:r>
            <a:r>
              <a:rPr lang="sr-Latn-RS" sz="1800" kern="0" dirty="0">
                <a:solidFill>
                  <a:srgbClr val="7EB233"/>
                </a:solidFill>
                <a:effectLst/>
                <a:latin typeface="Cascadia Code" panose="020B0609020000020004" pitchFamily="49" charset="0"/>
                <a:ea typeface="Cascadia Code" panose="020B0609020000020004" pitchFamily="49" charset="0"/>
                <a:cs typeface="Times New Roman" panose="02020603050405020304" pitchFamily="18" charset="0"/>
              </a:rPr>
              <a:t>Single</a:t>
            </a:r>
            <a:r>
              <a:rPr lang="sr-Latn-RS" sz="1800" kern="0" dirty="0">
                <a:solidFill>
                  <a:srgbClr val="000000"/>
                </a:solidFill>
                <a:effectLst/>
                <a:latin typeface="Cascadia Code" panose="020B0609020000020004" pitchFamily="49" charset="0"/>
                <a:ea typeface="Cascadia Code" panose="020B0609020000020004" pitchFamily="49" charset="0"/>
                <a:cs typeface="Times New Roman" panose="02020603050405020304" pitchFamily="18" charset="0"/>
              </a:rPr>
              <a:t>(p </a:t>
            </a:r>
            <a:r>
              <a:rPr lang="sr-Latn-RS" sz="1800" kern="0" dirty="0">
                <a:solidFill>
                  <a:srgbClr val="7B30D0"/>
                </a:solidFill>
                <a:effectLst/>
                <a:latin typeface="Cascadia Code" panose="020B0609020000020004" pitchFamily="49" charset="0"/>
                <a:ea typeface="Cascadia Code" panose="020B0609020000020004" pitchFamily="49" charset="0"/>
                <a:cs typeface="Times New Roman" panose="02020603050405020304" pitchFamily="18" charset="0"/>
              </a:rPr>
              <a:t>=&gt;</a:t>
            </a:r>
            <a:r>
              <a:rPr lang="sr-Latn-RS" sz="1800" kern="0" dirty="0">
                <a:solidFill>
                  <a:srgbClr val="000000"/>
                </a:solidFill>
                <a:effectLst/>
                <a:latin typeface="Cascadia Code" panose="020B0609020000020004" pitchFamily="49" charset="0"/>
                <a:ea typeface="Cascadia Code" panose="020B0609020000020004" pitchFamily="49" charset="0"/>
                <a:cs typeface="Times New Roman" panose="02020603050405020304" pitchFamily="18" charset="0"/>
              </a:rPr>
              <a:t> </a:t>
            </a:r>
            <a:r>
              <a:rPr lang="sr-Latn-RS" sz="1800" kern="0" dirty="0">
                <a:solidFill>
                  <a:srgbClr val="2F86D2"/>
                </a:solidFill>
                <a:effectLst/>
                <a:latin typeface="Cascadia Code" panose="020B0609020000020004" pitchFamily="49" charset="0"/>
                <a:ea typeface="Cascadia Code" panose="020B0609020000020004" pitchFamily="49" charset="0"/>
                <a:cs typeface="Times New Roman" panose="02020603050405020304" pitchFamily="18" charset="0"/>
              </a:rPr>
              <a:t>p</a:t>
            </a:r>
            <a:r>
              <a:rPr lang="sr-Latn-RS" sz="1800" kern="0" dirty="0">
                <a:solidFill>
                  <a:srgbClr val="000000"/>
                </a:solidFill>
                <a:effectLst/>
                <a:latin typeface="Cascadia Code" panose="020B0609020000020004" pitchFamily="49" charset="0"/>
                <a:ea typeface="Cascadia Code" panose="020B0609020000020004" pitchFamily="49" charset="0"/>
                <a:cs typeface="Times New Roman" panose="02020603050405020304" pitchFamily="18" charset="0"/>
              </a:rPr>
              <a:t>.</a:t>
            </a:r>
            <a:r>
              <a:rPr lang="sr-Latn-RS" sz="1800" kern="0" dirty="0">
                <a:solidFill>
                  <a:srgbClr val="2F86D2"/>
                </a:solidFill>
                <a:effectLst/>
                <a:latin typeface="Cascadia Code" panose="020B0609020000020004" pitchFamily="49" charset="0"/>
                <a:ea typeface="Cascadia Code" panose="020B0609020000020004" pitchFamily="49" charset="0"/>
                <a:cs typeface="Times New Roman" panose="02020603050405020304" pitchFamily="18" charset="0"/>
              </a:rPr>
              <a:t>ID</a:t>
            </a:r>
            <a:r>
              <a:rPr lang="sr-Latn-RS" sz="1800" kern="0" dirty="0">
                <a:solidFill>
                  <a:srgbClr val="000000"/>
                </a:solidFill>
                <a:effectLst/>
                <a:latin typeface="Cascadia Code" panose="020B0609020000020004" pitchFamily="49" charset="0"/>
                <a:ea typeface="Cascadia Code" panose="020B0609020000020004" pitchFamily="49" charset="0"/>
                <a:cs typeface="Times New Roman" panose="02020603050405020304" pitchFamily="18" charset="0"/>
              </a:rPr>
              <a:t> </a:t>
            </a:r>
            <a:r>
              <a:rPr lang="sr-Latn-RS" sz="1800" kern="0" dirty="0">
                <a:solidFill>
                  <a:srgbClr val="7B30D0"/>
                </a:solidFill>
                <a:effectLst/>
                <a:latin typeface="Cascadia Code" panose="020B0609020000020004" pitchFamily="49" charset="0"/>
                <a:ea typeface="Cascadia Code" panose="020B0609020000020004" pitchFamily="49" charset="0"/>
                <a:cs typeface="Times New Roman" panose="02020603050405020304" pitchFamily="18" charset="0"/>
              </a:rPr>
              <a:t>==</a:t>
            </a:r>
            <a:r>
              <a:rPr lang="sr-Latn-RS" sz="1800" kern="0" dirty="0">
                <a:solidFill>
                  <a:srgbClr val="000000"/>
                </a:solidFill>
                <a:effectLst/>
                <a:latin typeface="Cascadia Code" panose="020B0609020000020004" pitchFamily="49" charset="0"/>
                <a:ea typeface="Cascadia Code" panose="020B0609020000020004" pitchFamily="49" charset="0"/>
                <a:cs typeface="Times New Roman" panose="02020603050405020304" pitchFamily="18" charset="0"/>
              </a:rPr>
              <a:t> </a:t>
            </a:r>
            <a:r>
              <a:rPr lang="sr-Latn-RS" sz="1800" kern="0" dirty="0">
                <a:solidFill>
                  <a:srgbClr val="174781"/>
                </a:solidFill>
                <a:effectLst/>
                <a:latin typeface="Cascadia Code" panose="020B0609020000020004" pitchFamily="49" charset="0"/>
                <a:ea typeface="Cascadia Code" panose="020B0609020000020004" pitchFamily="49" charset="0"/>
                <a:cs typeface="Times New Roman" panose="02020603050405020304" pitchFamily="18" charset="0"/>
              </a:rPr>
              <a:t>120</a:t>
            </a:r>
            <a:r>
              <a:rPr lang="sr-Latn-RS" sz="1800" kern="0" dirty="0">
                <a:solidFill>
                  <a:srgbClr val="000000"/>
                </a:solidFill>
                <a:effectLst/>
                <a:latin typeface="Cascadia Code" panose="020B0609020000020004" pitchFamily="49" charset="0"/>
                <a:ea typeface="Cascadia Code" panose="020B0609020000020004" pitchFamily="49" charset="0"/>
                <a:cs typeface="Times New Roman" panose="02020603050405020304" pitchFamily="18" charset="0"/>
              </a:rPr>
              <a:t>);</a:t>
            </a:r>
            <a:endParaRPr lang="sr-Latn-R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2396" indent="0">
              <a:buNone/>
              <a:defRPr/>
            </a:pPr>
            <a:endParaRPr sz="2800" dirty="0"/>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42</a:t>
            </a:fld>
            <a:endParaRPr/>
          </a:p>
        </p:txBody>
      </p:sp>
      <p:sp>
        <p:nvSpPr>
          <p:cNvPr id="7" name="TextBox 6">
            <a:extLst>
              <a:ext uri="{FF2B5EF4-FFF2-40B4-BE49-F238E27FC236}">
                <a16:creationId xmlns:a16="http://schemas.microsoft.com/office/drawing/2014/main" id="{7B6A4088-F936-6CE3-A303-67D722F3CB3B}"/>
              </a:ext>
            </a:extLst>
          </p:cNvPr>
          <p:cNvSpPr txBox="1"/>
          <p:nvPr/>
        </p:nvSpPr>
        <p:spPr>
          <a:xfrm>
            <a:off x="670560" y="3017295"/>
            <a:ext cx="5273040" cy="2244717"/>
          </a:xfrm>
          <a:prstGeom prst="rect">
            <a:avLst/>
          </a:prstGeom>
          <a:noFill/>
        </p:spPr>
        <p:txBody>
          <a:bodyPr wrap="square" rtlCol="0">
            <a:spAutoFit/>
          </a:bodyPr>
          <a:lstStyle/>
          <a:p>
            <a:pPr>
              <a:lnSpc>
                <a:spcPct val="110000"/>
              </a:lnSpc>
              <a:spcBef>
                <a:spcPts val="800"/>
              </a:spcBef>
              <a:spcAft>
                <a:spcPts val="800"/>
              </a:spcAft>
            </a:pPr>
            <a:r>
              <a:rPr lang="sr-Latn-RS" sz="1800" kern="0" dirty="0">
                <a:solidFill>
                  <a:srgbClr val="2F86D2"/>
                </a:solidFill>
                <a:effectLst/>
                <a:latin typeface="Cascadia Code" panose="020B0609020000020004" pitchFamily="49" charset="0"/>
                <a:ea typeface="Cascadia Code" panose="020B0609020000020004" pitchFamily="49" charset="0"/>
                <a:cs typeface="Times New Roman" panose="02020603050405020304" pitchFamily="18" charset="0"/>
              </a:rPr>
              <a:t>Context</a:t>
            </a:r>
            <a:r>
              <a:rPr lang="sr-Latn-RS" sz="1800" kern="0" dirty="0">
                <a:solidFill>
                  <a:srgbClr val="000000"/>
                </a:solidFill>
                <a:effectLst/>
                <a:latin typeface="Cascadia Code" panose="020B0609020000020004" pitchFamily="49" charset="0"/>
                <a:ea typeface="Cascadia Code" panose="020B0609020000020004" pitchFamily="49" charset="0"/>
                <a:cs typeface="Times New Roman" panose="02020603050405020304" pitchFamily="18" charset="0"/>
              </a:rPr>
              <a:t>.</a:t>
            </a:r>
            <a:r>
              <a:rPr lang="sr-Latn-RS" sz="1800" kern="0" dirty="0">
                <a:solidFill>
                  <a:srgbClr val="7EB233"/>
                </a:solidFill>
                <a:effectLst/>
                <a:latin typeface="Cascadia Code" panose="020B0609020000020004" pitchFamily="49" charset="0"/>
                <a:ea typeface="Cascadia Code" panose="020B0609020000020004" pitchFamily="49" charset="0"/>
                <a:cs typeface="Times New Roman" panose="02020603050405020304" pitchFamily="18" charset="0"/>
              </a:rPr>
              <a:t>Entry</a:t>
            </a:r>
            <a:r>
              <a:rPr lang="sr-Latn-RS" sz="1800" kern="0" dirty="0">
                <a:solidFill>
                  <a:srgbClr val="000000"/>
                </a:solidFill>
                <a:effectLst/>
                <a:latin typeface="Cascadia Code" panose="020B0609020000020004" pitchFamily="49" charset="0"/>
                <a:ea typeface="Cascadia Code" panose="020B0609020000020004" pitchFamily="49" charset="0"/>
                <a:cs typeface="Times New Roman" panose="02020603050405020304" pitchFamily="18" charset="0"/>
              </a:rPr>
              <a:t>&lt;</a:t>
            </a:r>
            <a:r>
              <a:rPr lang="sr-Latn-RS" sz="1800" kern="0" dirty="0">
                <a:solidFill>
                  <a:srgbClr val="0444AC"/>
                </a:solidFill>
                <a:effectLst/>
                <a:latin typeface="Cascadia Code" panose="020B0609020000020004" pitchFamily="49" charset="0"/>
                <a:ea typeface="Cascadia Code" panose="020B0609020000020004" pitchFamily="49" charset="0"/>
                <a:cs typeface="Times New Roman" panose="02020603050405020304" pitchFamily="18" charset="0"/>
              </a:rPr>
              <a:t>Student</a:t>
            </a:r>
            <a:r>
              <a:rPr lang="sr-Latn-RS" sz="1800" kern="0" dirty="0">
                <a:solidFill>
                  <a:srgbClr val="000000"/>
                </a:solidFill>
                <a:effectLst/>
                <a:latin typeface="Cascadia Code" panose="020B0609020000020004" pitchFamily="49" charset="0"/>
                <a:ea typeface="Cascadia Code" panose="020B0609020000020004" pitchFamily="49" charset="0"/>
                <a:cs typeface="Times New Roman" panose="02020603050405020304" pitchFamily="18" charset="0"/>
              </a:rPr>
              <a:t>&gt;(</a:t>
            </a:r>
            <a:r>
              <a:rPr lang="sr-Latn-RS" sz="1800" kern="0" dirty="0">
                <a:solidFill>
                  <a:srgbClr val="2F86D2"/>
                </a:solidFill>
                <a:effectLst/>
                <a:latin typeface="Cascadia Code" panose="020B0609020000020004" pitchFamily="49" charset="0"/>
                <a:ea typeface="Cascadia Code" panose="020B0609020000020004" pitchFamily="49" charset="0"/>
                <a:cs typeface="Times New Roman" panose="02020603050405020304" pitchFamily="18" charset="0"/>
              </a:rPr>
              <a:t>student</a:t>
            </a:r>
            <a:r>
              <a:rPr lang="sr-Latn-RS" sz="1800" kern="0" dirty="0">
                <a:solidFill>
                  <a:srgbClr val="000000"/>
                </a:solidFill>
                <a:effectLst/>
                <a:latin typeface="Cascadia Code" panose="020B0609020000020004" pitchFamily="49" charset="0"/>
                <a:ea typeface="Cascadia Code" panose="020B0609020000020004" pitchFamily="49" charset="0"/>
                <a:cs typeface="Times New Roman" panose="02020603050405020304" pitchFamily="18" charset="0"/>
              </a:rPr>
              <a:t>)</a:t>
            </a:r>
            <a:endParaRPr lang="sr-Latn-R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Bef>
                <a:spcPts val="800"/>
              </a:spcBef>
              <a:spcAft>
                <a:spcPts val="800"/>
              </a:spcAft>
            </a:pPr>
            <a:r>
              <a:rPr lang="sr-Latn-RS" sz="1800" kern="0" dirty="0">
                <a:solidFill>
                  <a:srgbClr val="000000"/>
                </a:solidFill>
                <a:effectLst/>
                <a:latin typeface="Cascadia Code" panose="020B0609020000020004" pitchFamily="49" charset="0"/>
                <a:ea typeface="Cascadia Code" panose="020B0609020000020004" pitchFamily="49" charset="0"/>
                <a:cs typeface="Times New Roman" panose="02020603050405020304" pitchFamily="18" charset="0"/>
              </a:rPr>
              <a:t>       .</a:t>
            </a:r>
            <a:r>
              <a:rPr lang="sr-Latn-RS" sz="1800" kern="0" dirty="0">
                <a:solidFill>
                  <a:srgbClr val="7EB233"/>
                </a:solidFill>
                <a:effectLst/>
                <a:latin typeface="Cascadia Code" panose="020B0609020000020004" pitchFamily="49" charset="0"/>
                <a:ea typeface="Cascadia Code" panose="020B0609020000020004" pitchFamily="49" charset="0"/>
                <a:cs typeface="Times New Roman" panose="02020603050405020304" pitchFamily="18" charset="0"/>
              </a:rPr>
              <a:t>Collection</a:t>
            </a:r>
            <a:r>
              <a:rPr lang="sr-Latn-RS" sz="1800" kern="0" dirty="0">
                <a:solidFill>
                  <a:srgbClr val="000000"/>
                </a:solidFill>
                <a:effectLst/>
                <a:latin typeface="Cascadia Code" panose="020B0609020000020004" pitchFamily="49" charset="0"/>
                <a:ea typeface="Cascadia Code" panose="020B0609020000020004" pitchFamily="49" charset="0"/>
                <a:cs typeface="Times New Roman" panose="02020603050405020304" pitchFamily="18" charset="0"/>
              </a:rPr>
              <a:t>(p </a:t>
            </a:r>
            <a:r>
              <a:rPr lang="sr-Latn-RS" sz="1800" kern="0" dirty="0">
                <a:solidFill>
                  <a:srgbClr val="7B30D0"/>
                </a:solidFill>
                <a:effectLst/>
                <a:latin typeface="Cascadia Code" panose="020B0609020000020004" pitchFamily="49" charset="0"/>
                <a:ea typeface="Cascadia Code" panose="020B0609020000020004" pitchFamily="49" charset="0"/>
                <a:cs typeface="Times New Roman" panose="02020603050405020304" pitchFamily="18" charset="0"/>
              </a:rPr>
              <a:t>=&gt;</a:t>
            </a:r>
            <a:r>
              <a:rPr lang="sr-Latn-RS" sz="1800" kern="0" dirty="0">
                <a:solidFill>
                  <a:srgbClr val="000000"/>
                </a:solidFill>
                <a:effectLst/>
                <a:latin typeface="Cascadia Code" panose="020B0609020000020004" pitchFamily="49" charset="0"/>
                <a:ea typeface="Cascadia Code" panose="020B0609020000020004" pitchFamily="49" charset="0"/>
                <a:cs typeface="Times New Roman" panose="02020603050405020304" pitchFamily="18" charset="0"/>
              </a:rPr>
              <a:t> </a:t>
            </a:r>
            <a:r>
              <a:rPr lang="sr-Latn-RS" sz="1800" kern="0" dirty="0">
                <a:solidFill>
                  <a:srgbClr val="2F86D2"/>
                </a:solidFill>
                <a:effectLst/>
                <a:latin typeface="Cascadia Code" panose="020B0609020000020004" pitchFamily="49" charset="0"/>
                <a:ea typeface="Cascadia Code" panose="020B0609020000020004" pitchFamily="49" charset="0"/>
                <a:cs typeface="Times New Roman" panose="02020603050405020304" pitchFamily="18" charset="0"/>
              </a:rPr>
              <a:t>p</a:t>
            </a:r>
            <a:r>
              <a:rPr lang="sr-Latn-RS" sz="1800" kern="0" dirty="0">
                <a:solidFill>
                  <a:srgbClr val="000000"/>
                </a:solidFill>
                <a:effectLst/>
                <a:latin typeface="Cascadia Code" panose="020B0609020000020004" pitchFamily="49" charset="0"/>
                <a:ea typeface="Cascadia Code" panose="020B0609020000020004" pitchFamily="49" charset="0"/>
                <a:cs typeface="Times New Roman" panose="02020603050405020304" pitchFamily="18" charset="0"/>
              </a:rPr>
              <a:t>.</a:t>
            </a:r>
            <a:r>
              <a:rPr lang="sr-Latn-RS" sz="1800" kern="0" dirty="0">
                <a:solidFill>
                  <a:srgbClr val="2F86D2"/>
                </a:solidFill>
                <a:effectLst/>
                <a:latin typeface="Cascadia Code" panose="020B0609020000020004" pitchFamily="49" charset="0"/>
                <a:ea typeface="Cascadia Code" panose="020B0609020000020004" pitchFamily="49" charset="0"/>
                <a:cs typeface="Times New Roman" panose="02020603050405020304" pitchFamily="18" charset="0"/>
              </a:rPr>
              <a:t>Faculties</a:t>
            </a:r>
            <a:r>
              <a:rPr lang="sr-Latn-RS" sz="1800" kern="0" dirty="0">
                <a:solidFill>
                  <a:srgbClr val="000000"/>
                </a:solidFill>
                <a:effectLst/>
                <a:latin typeface="Cascadia Code" panose="020B0609020000020004" pitchFamily="49" charset="0"/>
                <a:ea typeface="Cascadia Code" panose="020B0609020000020004" pitchFamily="49" charset="0"/>
                <a:cs typeface="Times New Roman" panose="02020603050405020304" pitchFamily="18" charset="0"/>
              </a:rPr>
              <a:t>)</a:t>
            </a:r>
            <a:endParaRPr lang="sr-Latn-R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Bef>
                <a:spcPts val="800"/>
              </a:spcBef>
              <a:spcAft>
                <a:spcPts val="800"/>
              </a:spcAft>
            </a:pPr>
            <a:r>
              <a:rPr lang="sr-Latn-RS" sz="1800" kern="0" dirty="0">
                <a:solidFill>
                  <a:srgbClr val="000000"/>
                </a:solidFill>
                <a:effectLst/>
                <a:latin typeface="Cascadia Code" panose="020B0609020000020004" pitchFamily="49" charset="0"/>
                <a:ea typeface="Cascadia Code" panose="020B0609020000020004" pitchFamily="49" charset="0"/>
                <a:cs typeface="Times New Roman" panose="02020603050405020304" pitchFamily="18" charset="0"/>
              </a:rPr>
              <a:t>       </a:t>
            </a:r>
            <a:r>
              <a:rPr lang="sr-Latn-RS" sz="1800" kern="0" dirty="0">
                <a:solidFill>
                  <a:srgbClr val="00B050"/>
                </a:solidFill>
                <a:effectLst/>
                <a:latin typeface="Cascadia Code" panose="020B0609020000020004" pitchFamily="49" charset="0"/>
                <a:ea typeface="Cascadia Code" panose="020B0609020000020004" pitchFamily="49" charset="0"/>
                <a:cs typeface="Times New Roman" panose="02020603050405020304" pitchFamily="18" charset="0"/>
              </a:rPr>
              <a:t>// Učitavanje kolekcije</a:t>
            </a:r>
          </a:p>
          <a:p>
            <a:pPr>
              <a:lnSpc>
                <a:spcPct val="110000"/>
              </a:lnSpc>
              <a:spcBef>
                <a:spcPts val="800"/>
              </a:spcBef>
              <a:spcAft>
                <a:spcPts val="800"/>
              </a:spcAft>
            </a:pPr>
            <a:r>
              <a:rPr lang="sr-Latn-RS" sz="1800" kern="0" dirty="0">
                <a:solidFill>
                  <a:srgbClr val="000000"/>
                </a:solidFill>
                <a:effectLst/>
                <a:latin typeface="Cascadia Code" panose="020B0609020000020004" pitchFamily="49" charset="0"/>
                <a:ea typeface="Cascadia Code" panose="020B0609020000020004" pitchFamily="49" charset="0"/>
                <a:cs typeface="Times New Roman" panose="02020603050405020304" pitchFamily="18" charset="0"/>
              </a:rPr>
              <a:t>       .</a:t>
            </a:r>
            <a:r>
              <a:rPr lang="sr-Latn-RS" sz="1800" kern="0" dirty="0">
                <a:solidFill>
                  <a:srgbClr val="7EB233"/>
                </a:solidFill>
                <a:effectLst/>
                <a:latin typeface="Cascadia Code" panose="020B0609020000020004" pitchFamily="49" charset="0"/>
                <a:ea typeface="Cascadia Code" panose="020B0609020000020004" pitchFamily="49" charset="0"/>
                <a:cs typeface="Times New Roman" panose="02020603050405020304" pitchFamily="18" charset="0"/>
              </a:rPr>
              <a:t>Load</a:t>
            </a:r>
            <a:r>
              <a:rPr lang="sr-Latn-RS" sz="1800" kern="0" dirty="0">
                <a:solidFill>
                  <a:srgbClr val="000000"/>
                </a:solidFill>
                <a:effectLst/>
                <a:latin typeface="Cascadia Code" panose="020B0609020000020004" pitchFamily="49" charset="0"/>
                <a:ea typeface="Cascadia Code" panose="020B0609020000020004" pitchFamily="49" charset="0"/>
                <a:cs typeface="Times New Roman" panose="02020603050405020304" pitchFamily="18" charset="0"/>
              </a:rPr>
              <a:t>();</a:t>
            </a:r>
            <a:endParaRPr lang="sr-Latn-R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sr-Latn-RS" dirty="0"/>
          </a:p>
        </p:txBody>
      </p:sp>
      <p:sp>
        <p:nvSpPr>
          <p:cNvPr id="8" name="TextBox 7">
            <a:extLst>
              <a:ext uri="{FF2B5EF4-FFF2-40B4-BE49-F238E27FC236}">
                <a16:creationId xmlns:a16="http://schemas.microsoft.com/office/drawing/2014/main" id="{99654862-0C2D-EFB4-8D51-F5962E13E7BB}"/>
              </a:ext>
            </a:extLst>
          </p:cNvPr>
          <p:cNvSpPr txBox="1"/>
          <p:nvPr/>
        </p:nvSpPr>
        <p:spPr>
          <a:xfrm>
            <a:off x="6248402" y="3017295"/>
            <a:ext cx="5619748" cy="1910331"/>
          </a:xfrm>
          <a:prstGeom prst="rect">
            <a:avLst/>
          </a:prstGeom>
          <a:noFill/>
        </p:spPr>
        <p:txBody>
          <a:bodyPr wrap="square" rtlCol="0">
            <a:spAutoFit/>
          </a:bodyPr>
          <a:lstStyle/>
          <a:p>
            <a:pPr>
              <a:lnSpc>
                <a:spcPct val="110000"/>
              </a:lnSpc>
              <a:spcBef>
                <a:spcPts val="800"/>
              </a:spcBef>
              <a:spcAft>
                <a:spcPts val="800"/>
              </a:spcAft>
            </a:pPr>
            <a:r>
              <a:rPr lang="sr-Latn-RS" sz="1800" kern="0" dirty="0">
                <a:solidFill>
                  <a:srgbClr val="2F86D2"/>
                </a:solidFill>
                <a:effectLst/>
                <a:latin typeface="Cascadia Code" panose="020B0609020000020004" pitchFamily="49" charset="0"/>
                <a:ea typeface="Cascadia Code" panose="020B0609020000020004" pitchFamily="49" charset="0"/>
                <a:cs typeface="Times New Roman" panose="02020603050405020304" pitchFamily="18" charset="0"/>
              </a:rPr>
              <a:t>Context</a:t>
            </a:r>
            <a:r>
              <a:rPr lang="sr-Latn-RS" sz="1800" kern="0" dirty="0">
                <a:solidFill>
                  <a:srgbClr val="000000"/>
                </a:solidFill>
                <a:effectLst/>
                <a:latin typeface="Cascadia Code" panose="020B0609020000020004" pitchFamily="49" charset="0"/>
                <a:ea typeface="Cascadia Code" panose="020B0609020000020004" pitchFamily="49" charset="0"/>
                <a:cs typeface="Times New Roman" panose="02020603050405020304" pitchFamily="18" charset="0"/>
              </a:rPr>
              <a:t>.</a:t>
            </a:r>
            <a:r>
              <a:rPr lang="sr-Latn-RS" sz="1800" kern="0" dirty="0">
                <a:solidFill>
                  <a:srgbClr val="7EB233"/>
                </a:solidFill>
                <a:effectLst/>
                <a:latin typeface="Cascadia Code" panose="020B0609020000020004" pitchFamily="49" charset="0"/>
                <a:ea typeface="Cascadia Code" panose="020B0609020000020004" pitchFamily="49" charset="0"/>
                <a:cs typeface="Times New Roman" panose="02020603050405020304" pitchFamily="18" charset="0"/>
              </a:rPr>
              <a:t>Entry</a:t>
            </a:r>
            <a:r>
              <a:rPr lang="sr-Latn-RS" sz="1800" kern="0" dirty="0">
                <a:solidFill>
                  <a:srgbClr val="000000"/>
                </a:solidFill>
                <a:effectLst/>
                <a:latin typeface="Cascadia Code" panose="020B0609020000020004" pitchFamily="49" charset="0"/>
                <a:ea typeface="Cascadia Code" panose="020B0609020000020004" pitchFamily="49" charset="0"/>
                <a:cs typeface="Times New Roman" panose="02020603050405020304" pitchFamily="18" charset="0"/>
              </a:rPr>
              <a:t>&lt;</a:t>
            </a:r>
            <a:r>
              <a:rPr lang="sr-Latn-RS" sz="1800" kern="0" dirty="0">
                <a:solidFill>
                  <a:srgbClr val="0444AC"/>
                </a:solidFill>
                <a:effectLst/>
                <a:latin typeface="Cascadia Code" panose="020B0609020000020004" pitchFamily="49" charset="0"/>
                <a:ea typeface="Cascadia Code" panose="020B0609020000020004" pitchFamily="49" charset="0"/>
                <a:cs typeface="Times New Roman" panose="02020603050405020304" pitchFamily="18" charset="0"/>
              </a:rPr>
              <a:t>Student</a:t>
            </a:r>
            <a:r>
              <a:rPr lang="sr-Latn-RS" sz="1800" kern="0" dirty="0">
                <a:solidFill>
                  <a:srgbClr val="000000"/>
                </a:solidFill>
                <a:effectLst/>
                <a:latin typeface="Cascadia Code" panose="020B0609020000020004" pitchFamily="49" charset="0"/>
                <a:ea typeface="Cascadia Code" panose="020B0609020000020004" pitchFamily="49" charset="0"/>
                <a:cs typeface="Times New Roman" panose="02020603050405020304" pitchFamily="18" charset="0"/>
              </a:rPr>
              <a:t>&gt;(</a:t>
            </a:r>
            <a:r>
              <a:rPr lang="sr-Latn-RS" sz="1800" kern="0" dirty="0">
                <a:solidFill>
                  <a:srgbClr val="2F86D2"/>
                </a:solidFill>
                <a:effectLst/>
                <a:latin typeface="Cascadia Code" panose="020B0609020000020004" pitchFamily="49" charset="0"/>
                <a:ea typeface="Cascadia Code" panose="020B0609020000020004" pitchFamily="49" charset="0"/>
                <a:cs typeface="Times New Roman" panose="02020603050405020304" pitchFamily="18" charset="0"/>
              </a:rPr>
              <a:t>student</a:t>
            </a:r>
            <a:r>
              <a:rPr lang="sr-Latn-RS" sz="1800" kern="0" dirty="0">
                <a:solidFill>
                  <a:srgbClr val="000000"/>
                </a:solidFill>
                <a:effectLst/>
                <a:latin typeface="Cascadia Code" panose="020B0609020000020004" pitchFamily="49" charset="0"/>
                <a:ea typeface="Cascadia Code" panose="020B0609020000020004" pitchFamily="49" charset="0"/>
                <a:cs typeface="Times New Roman" panose="02020603050405020304" pitchFamily="18" charset="0"/>
              </a:rPr>
              <a:t>)</a:t>
            </a:r>
            <a:endParaRPr lang="sr-Latn-R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Bef>
                <a:spcPts val="800"/>
              </a:spcBef>
              <a:spcAft>
                <a:spcPts val="800"/>
              </a:spcAft>
            </a:pPr>
            <a:r>
              <a:rPr lang="sr-Latn-RS" sz="1800" kern="0" dirty="0">
                <a:solidFill>
                  <a:srgbClr val="000000"/>
                </a:solidFill>
                <a:effectLst/>
                <a:latin typeface="Cascadia Code" panose="020B0609020000020004" pitchFamily="49" charset="0"/>
                <a:ea typeface="Cascadia Code" panose="020B0609020000020004" pitchFamily="49" charset="0"/>
                <a:cs typeface="Times New Roman" panose="02020603050405020304" pitchFamily="18" charset="0"/>
              </a:rPr>
              <a:t>       .</a:t>
            </a:r>
            <a:r>
              <a:rPr lang="sr-Latn-RS" sz="1800" kern="0" dirty="0">
                <a:solidFill>
                  <a:srgbClr val="7EB233"/>
                </a:solidFill>
                <a:effectLst/>
                <a:latin typeface="Cascadia Code" panose="020B0609020000020004" pitchFamily="49" charset="0"/>
                <a:ea typeface="Cascadia Code" panose="020B0609020000020004" pitchFamily="49" charset="0"/>
                <a:cs typeface="Times New Roman" panose="02020603050405020304" pitchFamily="18" charset="0"/>
              </a:rPr>
              <a:t>Reference</a:t>
            </a:r>
            <a:r>
              <a:rPr lang="sr-Latn-RS" sz="1800" kern="0" dirty="0">
                <a:solidFill>
                  <a:srgbClr val="000000"/>
                </a:solidFill>
                <a:effectLst/>
                <a:latin typeface="Cascadia Code" panose="020B0609020000020004" pitchFamily="49" charset="0"/>
                <a:ea typeface="Cascadia Code" panose="020B0609020000020004" pitchFamily="49" charset="0"/>
                <a:cs typeface="Times New Roman" panose="02020603050405020304" pitchFamily="18" charset="0"/>
              </a:rPr>
              <a:t>(p </a:t>
            </a:r>
            <a:r>
              <a:rPr lang="sr-Latn-RS" sz="1800" kern="0" dirty="0">
                <a:solidFill>
                  <a:srgbClr val="7B30D0"/>
                </a:solidFill>
                <a:effectLst/>
                <a:latin typeface="Cascadia Code" panose="020B0609020000020004" pitchFamily="49" charset="0"/>
                <a:ea typeface="Cascadia Code" panose="020B0609020000020004" pitchFamily="49" charset="0"/>
                <a:cs typeface="Times New Roman" panose="02020603050405020304" pitchFamily="18" charset="0"/>
              </a:rPr>
              <a:t>=&gt;</a:t>
            </a:r>
            <a:r>
              <a:rPr lang="sr-Latn-RS" sz="1800" kern="0" dirty="0">
                <a:solidFill>
                  <a:srgbClr val="000000"/>
                </a:solidFill>
                <a:effectLst/>
                <a:latin typeface="Cascadia Code" panose="020B0609020000020004" pitchFamily="49" charset="0"/>
                <a:ea typeface="Cascadia Code" panose="020B0609020000020004" pitchFamily="49" charset="0"/>
                <a:cs typeface="Times New Roman" panose="02020603050405020304" pitchFamily="18" charset="0"/>
              </a:rPr>
              <a:t> </a:t>
            </a:r>
            <a:r>
              <a:rPr lang="sr-Latn-RS" sz="1800" kern="0" dirty="0">
                <a:solidFill>
                  <a:srgbClr val="2F86D2"/>
                </a:solidFill>
                <a:effectLst/>
                <a:latin typeface="Cascadia Code" panose="020B0609020000020004" pitchFamily="49" charset="0"/>
                <a:ea typeface="Cascadia Code" panose="020B0609020000020004" pitchFamily="49" charset="0"/>
                <a:cs typeface="Times New Roman" panose="02020603050405020304" pitchFamily="18" charset="0"/>
              </a:rPr>
              <a:t>p</a:t>
            </a:r>
            <a:r>
              <a:rPr lang="sr-Latn-RS" sz="1800" kern="0" dirty="0">
                <a:solidFill>
                  <a:srgbClr val="000000"/>
                </a:solidFill>
                <a:effectLst/>
                <a:latin typeface="Cascadia Code" panose="020B0609020000020004" pitchFamily="49" charset="0"/>
                <a:ea typeface="Cascadia Code" panose="020B0609020000020004" pitchFamily="49" charset="0"/>
                <a:cs typeface="Times New Roman" panose="02020603050405020304" pitchFamily="18" charset="0"/>
              </a:rPr>
              <a:t>.</a:t>
            </a:r>
            <a:r>
              <a:rPr lang="sr-Latn-RS" sz="1800" kern="0" dirty="0">
                <a:solidFill>
                  <a:srgbClr val="2F86D2"/>
                </a:solidFill>
                <a:effectLst/>
                <a:latin typeface="Cascadia Code" panose="020B0609020000020004" pitchFamily="49" charset="0"/>
                <a:ea typeface="Cascadia Code" panose="020B0609020000020004" pitchFamily="49" charset="0"/>
                <a:cs typeface="Times New Roman" panose="02020603050405020304" pitchFamily="18" charset="0"/>
              </a:rPr>
              <a:t>Faculty</a:t>
            </a:r>
            <a:r>
              <a:rPr lang="sr-Latn-RS" sz="1800" kern="0" dirty="0">
                <a:solidFill>
                  <a:srgbClr val="000000"/>
                </a:solidFill>
                <a:effectLst/>
                <a:latin typeface="Cascadia Code" panose="020B0609020000020004" pitchFamily="49" charset="0"/>
                <a:ea typeface="Cascadia Code" panose="020B0609020000020004" pitchFamily="49" charset="0"/>
                <a:cs typeface="Times New Roman" panose="02020603050405020304" pitchFamily="18" charset="0"/>
              </a:rPr>
              <a:t>)</a:t>
            </a:r>
          </a:p>
          <a:p>
            <a:pPr>
              <a:lnSpc>
                <a:spcPct val="110000"/>
              </a:lnSpc>
              <a:spcBef>
                <a:spcPts val="800"/>
              </a:spcBef>
              <a:spcAft>
                <a:spcPts val="800"/>
              </a:spcAft>
            </a:pPr>
            <a:r>
              <a:rPr lang="sr-Latn-RS" sz="1800" dirty="0">
                <a:latin typeface="Cascadia Code" panose="020B0609020000020004" pitchFamily="49" charset="0"/>
                <a:ea typeface="Calibri" panose="020F0502020204030204" pitchFamily="34" charset="0"/>
                <a:cs typeface="Times New Roman" panose="02020603050405020304" pitchFamily="18" charset="0"/>
              </a:rPr>
              <a:t>       </a:t>
            </a:r>
            <a:r>
              <a:rPr lang="sr-Latn-RS" sz="1800" dirty="0">
                <a:solidFill>
                  <a:srgbClr val="00B050"/>
                </a:solidFill>
                <a:latin typeface="Cascadia Code" panose="020B0609020000020004" pitchFamily="49" charset="0"/>
                <a:ea typeface="Calibri" panose="020F0502020204030204" pitchFamily="34" charset="0"/>
                <a:cs typeface="Times New Roman" panose="02020603050405020304" pitchFamily="18" charset="0"/>
              </a:rPr>
              <a:t>// Učitavanje jednog entiteta</a:t>
            </a:r>
            <a:endParaRPr lang="sr-Latn-RS" sz="18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Bef>
                <a:spcPts val="800"/>
              </a:spcBef>
              <a:spcAft>
                <a:spcPts val="800"/>
              </a:spcAft>
            </a:pPr>
            <a:r>
              <a:rPr lang="sr-Latn-RS" sz="1800" kern="0" dirty="0">
                <a:solidFill>
                  <a:srgbClr val="000000"/>
                </a:solidFill>
                <a:effectLst/>
                <a:latin typeface="Cascadia Code" panose="020B0609020000020004" pitchFamily="49" charset="0"/>
                <a:ea typeface="Cascadia Code" panose="020B0609020000020004" pitchFamily="49" charset="0"/>
                <a:cs typeface="Times New Roman" panose="02020603050405020304" pitchFamily="18" charset="0"/>
              </a:rPr>
              <a:t>       .</a:t>
            </a:r>
            <a:r>
              <a:rPr lang="sr-Latn-RS" sz="1800" kern="0" dirty="0">
                <a:solidFill>
                  <a:srgbClr val="7EB233"/>
                </a:solidFill>
                <a:effectLst/>
                <a:latin typeface="Cascadia Code" panose="020B0609020000020004" pitchFamily="49" charset="0"/>
                <a:ea typeface="Cascadia Code" panose="020B0609020000020004" pitchFamily="49" charset="0"/>
                <a:cs typeface="Times New Roman" panose="02020603050405020304" pitchFamily="18" charset="0"/>
              </a:rPr>
              <a:t>Load</a:t>
            </a:r>
            <a:r>
              <a:rPr lang="sr-Latn-RS" sz="1800" kern="0" dirty="0">
                <a:solidFill>
                  <a:srgbClr val="000000"/>
                </a:solidFill>
                <a:effectLst/>
                <a:latin typeface="Cascadia Code" panose="020B0609020000020004" pitchFamily="49" charset="0"/>
                <a:ea typeface="Cascadia Code" panose="020B0609020000020004" pitchFamily="49" charset="0"/>
                <a:cs typeface="Times New Roman" panose="02020603050405020304" pitchFamily="18" charset="0"/>
              </a:rPr>
              <a:t>();</a:t>
            </a:r>
            <a:endParaRPr lang="sr-Latn-R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515CCD1-EBEE-4B1A-486A-A00DD466DFDF}"/>
              </a:ext>
            </a:extLst>
          </p:cNvPr>
          <p:cNvSpPr txBox="1"/>
          <p:nvPr/>
        </p:nvSpPr>
        <p:spPr>
          <a:xfrm>
            <a:off x="670560" y="5405435"/>
            <a:ext cx="10850880" cy="787973"/>
          </a:xfrm>
          <a:prstGeom prst="rect">
            <a:avLst/>
          </a:prstGeom>
          <a:noFill/>
        </p:spPr>
        <p:txBody>
          <a:bodyPr wrap="square" rtlCol="0">
            <a:spAutoFit/>
          </a:bodyPr>
          <a:lstStyle/>
          <a:p>
            <a:pPr>
              <a:lnSpc>
                <a:spcPct val="110000"/>
              </a:lnSpc>
            </a:pPr>
            <a:r>
              <a:rPr lang="sr-Latn-RS" sz="1800" kern="0" dirty="0">
                <a:solidFill>
                  <a:srgbClr val="000000"/>
                </a:solidFill>
                <a:effectLst/>
                <a:latin typeface="Cascadia Code" panose="020B0609020000020004" pitchFamily="49" charset="0"/>
                <a:ea typeface="Cascadia Code" panose="020B0609020000020004" pitchFamily="49" charset="0"/>
                <a:cs typeface="Times New Roman" panose="02020603050405020304" pitchFamily="18" charset="0"/>
              </a:rPr>
              <a:t>Takođe je moguće koristiti </a:t>
            </a:r>
            <a:r>
              <a:rPr lang="sr-Latn-RS" sz="1800" kern="0" dirty="0">
                <a:solidFill>
                  <a:srgbClr val="00B050"/>
                </a:solidFill>
                <a:effectLst/>
                <a:latin typeface="Cascadia Code" panose="020B0609020000020004" pitchFamily="49" charset="0"/>
                <a:ea typeface="Cascadia Code" panose="020B0609020000020004" pitchFamily="49" charset="0"/>
                <a:cs typeface="Times New Roman" panose="02020603050405020304" pitchFamily="18" charset="0"/>
              </a:rPr>
              <a:t>Query</a:t>
            </a:r>
            <a:r>
              <a:rPr lang="sr-Latn-RS" sz="1800" kern="0" dirty="0">
                <a:solidFill>
                  <a:srgbClr val="000000"/>
                </a:solidFill>
                <a:effectLst/>
                <a:latin typeface="Cascadia Code" panose="020B0609020000020004" pitchFamily="49" charset="0"/>
                <a:ea typeface="Cascadia Code" panose="020B0609020000020004" pitchFamily="49" charset="0"/>
                <a:cs typeface="Times New Roman" panose="02020603050405020304" pitchFamily="18" charset="0"/>
              </a:rPr>
              <a:t> metodu:</a:t>
            </a:r>
            <a:endParaRPr lang="sr-Latn-R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Bef>
                <a:spcPts val="800"/>
              </a:spcBef>
              <a:spcAft>
                <a:spcPts val="800"/>
              </a:spcAft>
            </a:pPr>
            <a:r>
              <a:rPr lang="sr-Latn-RS" sz="1800" u="sng" kern="0" dirty="0">
                <a:solidFill>
                  <a:srgbClr val="000000"/>
                </a:solidFill>
                <a:effectLst/>
                <a:latin typeface="Cascadia Code" panose="020B0609020000020004" pitchFamily="49" charset="0"/>
                <a:ea typeface="Calibri" panose="020F0502020204030204" pitchFamily="34" charset="0"/>
                <a:cs typeface="Times New Roman" panose="02020603050405020304" pitchFamily="18" charset="0"/>
                <a:hlinkClick r:id="rId3"/>
              </a:rPr>
              <a:t>https://learn.microsoft.com/en-us/ef/core/querying/related-data/explicit</a:t>
            </a:r>
            <a:endParaRPr lang="sr-Latn-R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09600" y="664592"/>
            <a:ext cx="11389360" cy="953599"/>
          </a:xfrm>
        </p:spPr>
        <p:txBody>
          <a:bodyPr/>
          <a:lstStyle/>
          <a:p>
            <a:pPr>
              <a:defRPr/>
            </a:pPr>
            <a:r>
              <a:rPr lang="sr-Latn-RS" dirty="0"/>
              <a:t>Lazy loading, Explicit loading, Eager loading</a:t>
            </a:r>
            <a:endParaRPr lang="en-US" dirty="0"/>
          </a:p>
        </p:txBody>
      </p:sp>
      <p:sp>
        <p:nvSpPr>
          <p:cNvPr id="3" name="Text Placeholder 2"/>
          <p:cNvSpPr>
            <a:spLocks noGrp="1"/>
          </p:cNvSpPr>
          <p:nvPr>
            <p:ph type="body" idx="1"/>
          </p:nvPr>
        </p:nvSpPr>
        <p:spPr bwMode="auto">
          <a:xfrm>
            <a:off x="609600" y="1513841"/>
            <a:ext cx="10524067" cy="5010784"/>
          </a:xfrm>
        </p:spPr>
        <p:txBody>
          <a:bodyPr/>
          <a:lstStyle/>
          <a:p>
            <a:pPr>
              <a:defRPr/>
            </a:pPr>
            <a:r>
              <a:rPr lang="sr-Latn-RS" sz="2400" b="1" i="1" dirty="0"/>
              <a:t>Eager loading </a:t>
            </a:r>
            <a:r>
              <a:rPr lang="sr-Latn-RS" sz="2400" dirty="0"/>
              <a:t>koristi </a:t>
            </a:r>
            <a:r>
              <a:rPr lang="sr-Latn-RS" sz="2400" b="1" dirty="0"/>
              <a:t>Include</a:t>
            </a:r>
            <a:r>
              <a:rPr lang="sr-Latn-RS" sz="2400" dirty="0"/>
              <a:t> i </a:t>
            </a:r>
            <a:r>
              <a:rPr lang="sr-Latn-RS" sz="2400" b="1" dirty="0"/>
              <a:t>ThenInclude</a:t>
            </a:r>
            <a:r>
              <a:rPr lang="sr-Latn-RS" sz="2400" dirty="0"/>
              <a:t> metode da uključi samo neophodne veze ka entitetima. Include i ThenInclude metode očekuju lambda izraz koji selektuje property veze ka drugom entitetu</a:t>
            </a:r>
            <a:endParaRPr dirty="0"/>
          </a:p>
          <a:p>
            <a:pPr>
              <a:defRPr/>
            </a:pPr>
            <a:r>
              <a:rPr lang="sr-Latn-RS" sz="2400" dirty="0"/>
              <a:t>Ovako uključeni entiteti mogu i da se filtriraju korišćenjem Where metode</a:t>
            </a:r>
            <a:endParaRPr lang="sr-Latn-RS" sz="2400" dirty="0">
              <a:latin typeface="Calibri"/>
            </a:endParaRPr>
          </a:p>
          <a:p>
            <a:pPr marL="152396" indent="0">
              <a:buNone/>
              <a:defRPr/>
            </a:pPr>
            <a:r>
              <a:rPr lang="sr-Latn-RS" sz="3200" dirty="0">
                <a:solidFill>
                  <a:srgbClr val="7B30D0"/>
                </a:solidFill>
                <a:latin typeface="Calibri"/>
                <a:ea typeface="Cascadia Code"/>
                <a:cs typeface="Cascadia Code"/>
              </a:rPr>
              <a:t>       </a:t>
            </a:r>
            <a:r>
              <a:rPr lang="sr-Latn-RS" sz="2000" b="0" i="0" u="none" dirty="0">
                <a:solidFill>
                  <a:srgbClr val="7B30D0"/>
                </a:solidFill>
                <a:latin typeface="Cascadia Code"/>
                <a:ea typeface="Cascadia Code"/>
                <a:cs typeface="Cascadia Code"/>
              </a:rPr>
              <a:t>var</a:t>
            </a:r>
            <a:r>
              <a:rPr lang="sr-Latn-RS" sz="2000" b="0" i="0" u="none" dirty="0">
                <a:solidFill>
                  <a:srgbClr val="000000"/>
                </a:solidFill>
                <a:latin typeface="Cascadia Code"/>
                <a:ea typeface="Cascadia Code"/>
                <a:cs typeface="Cascadia Code"/>
              </a:rPr>
              <a:t> studenti </a:t>
            </a:r>
            <a:r>
              <a:rPr lang="sr-Latn-RS" sz="2000" b="0" i="0" u="none" dirty="0">
                <a:solidFill>
                  <a:srgbClr val="7B30D0"/>
                </a:solidFill>
                <a:latin typeface="Cascadia Code"/>
                <a:ea typeface="Cascadia Code"/>
                <a:cs typeface="Cascadia Code"/>
              </a:rPr>
              <a:t>=</a:t>
            </a:r>
            <a:r>
              <a:rPr lang="sr-Latn-RS" sz="2000" b="0" i="0" u="none" dirty="0">
                <a:solidFill>
                  <a:srgbClr val="000000"/>
                </a:solidFill>
                <a:latin typeface="Cascadia Code"/>
                <a:ea typeface="Cascadia Code"/>
                <a:cs typeface="Cascadia Code"/>
              </a:rPr>
              <a:t> </a:t>
            </a:r>
            <a:r>
              <a:rPr lang="sr-Latn-RS" sz="2000" b="0" i="0" u="none" dirty="0">
                <a:solidFill>
                  <a:srgbClr val="2F86D2"/>
                </a:solidFill>
                <a:latin typeface="Cascadia Code"/>
                <a:ea typeface="Cascadia Code"/>
                <a:cs typeface="Cascadia Code"/>
              </a:rPr>
              <a:t>Context</a:t>
            </a:r>
            <a:r>
              <a:rPr lang="sr-Latn-RS" sz="2000" b="0" i="0" u="none" dirty="0">
                <a:solidFill>
                  <a:srgbClr val="000000"/>
                </a:solidFill>
                <a:latin typeface="Cascadia Code"/>
                <a:ea typeface="Cascadia Code"/>
                <a:cs typeface="Cascadia Code"/>
              </a:rPr>
              <a:t>.</a:t>
            </a:r>
            <a:r>
              <a:rPr lang="sr-Latn-RS" sz="2000" b="0" i="0" u="none" dirty="0">
                <a:solidFill>
                  <a:srgbClr val="2F86D2"/>
                </a:solidFill>
                <a:latin typeface="Cascadia Code"/>
                <a:ea typeface="Cascadia Code"/>
                <a:cs typeface="Cascadia Code"/>
              </a:rPr>
              <a:t>Students</a:t>
            </a:r>
            <a:endParaRPr lang="sr-Latn-RS" sz="4000" dirty="0">
              <a:latin typeface="Calibri"/>
            </a:endParaRPr>
          </a:p>
          <a:p>
            <a:pPr marL="152396" indent="0">
              <a:buNone/>
              <a:defRPr/>
            </a:pPr>
            <a:r>
              <a:rPr lang="sr-Latn-RS" sz="2000" b="0" i="0" u="none" dirty="0">
                <a:solidFill>
                  <a:srgbClr val="000000"/>
                </a:solidFill>
                <a:latin typeface="Cascadia Code"/>
                <a:ea typeface="Cascadia Code"/>
                <a:cs typeface="Cascadia Code"/>
              </a:rPr>
              <a:t>            .</a:t>
            </a:r>
            <a:r>
              <a:rPr lang="sr-Latn-RS" sz="2000" b="0" i="0" u="none" dirty="0">
                <a:solidFill>
                  <a:srgbClr val="7EB233"/>
                </a:solidFill>
                <a:latin typeface="Cascadia Code"/>
                <a:ea typeface="Cascadia Code"/>
                <a:cs typeface="Cascadia Code"/>
              </a:rPr>
              <a:t>Include</a:t>
            </a:r>
            <a:r>
              <a:rPr lang="sr-Latn-RS" sz="2000" b="0" i="0" u="none" dirty="0">
                <a:solidFill>
                  <a:srgbClr val="000000"/>
                </a:solidFill>
                <a:latin typeface="Cascadia Code"/>
                <a:ea typeface="Cascadia Code"/>
                <a:cs typeface="Cascadia Code"/>
              </a:rPr>
              <a:t>(p </a:t>
            </a:r>
            <a:r>
              <a:rPr lang="sr-Latn-RS" sz="2000" b="0" i="0" u="none" dirty="0">
                <a:solidFill>
                  <a:srgbClr val="7B30D0"/>
                </a:solidFill>
                <a:latin typeface="Cascadia Code"/>
                <a:ea typeface="Cascadia Code"/>
                <a:cs typeface="Cascadia Code"/>
              </a:rPr>
              <a:t>=&gt;</a:t>
            </a:r>
            <a:r>
              <a:rPr lang="sr-Latn-RS" sz="2000" b="0" i="0" u="none" dirty="0">
                <a:solidFill>
                  <a:srgbClr val="000000"/>
                </a:solidFill>
                <a:latin typeface="Cascadia Code"/>
                <a:ea typeface="Cascadia Code"/>
                <a:cs typeface="Cascadia Code"/>
              </a:rPr>
              <a:t> </a:t>
            </a:r>
            <a:r>
              <a:rPr lang="sr-Latn-RS" sz="2000" b="0" i="0" u="none" dirty="0">
                <a:solidFill>
                  <a:srgbClr val="2F86D2"/>
                </a:solidFill>
                <a:latin typeface="Cascadia Code"/>
                <a:ea typeface="Cascadia Code"/>
                <a:cs typeface="Cascadia Code"/>
              </a:rPr>
              <a:t>p</a:t>
            </a:r>
            <a:r>
              <a:rPr lang="sr-Latn-RS" sz="2000" b="0" i="0" u="none" dirty="0">
                <a:solidFill>
                  <a:srgbClr val="000000"/>
                </a:solidFill>
                <a:latin typeface="Cascadia Code"/>
                <a:ea typeface="Cascadia Code"/>
                <a:cs typeface="Cascadia Code"/>
              </a:rPr>
              <a:t>.</a:t>
            </a:r>
            <a:r>
              <a:rPr lang="sr-Latn-RS" sz="2000" b="0" i="0" u="none" dirty="0">
                <a:solidFill>
                  <a:srgbClr val="2F86D2"/>
                </a:solidFill>
                <a:latin typeface="Cascadia Code"/>
                <a:ea typeface="Cascadia Code"/>
                <a:cs typeface="Cascadia Code"/>
              </a:rPr>
              <a:t>Faculties</a:t>
            </a:r>
            <a:endParaRPr lang="sr-Latn-RS" sz="4000" dirty="0">
              <a:latin typeface="Calibri"/>
            </a:endParaRPr>
          </a:p>
          <a:p>
            <a:pPr marL="152396" indent="0">
              <a:buNone/>
              <a:defRPr/>
            </a:pPr>
            <a:r>
              <a:rPr lang="sr-Latn-RS" sz="2000" b="0" i="0" u="none" dirty="0">
                <a:solidFill>
                  <a:srgbClr val="000000"/>
                </a:solidFill>
                <a:latin typeface="Cascadia Code"/>
                <a:ea typeface="Cascadia Code"/>
                <a:cs typeface="Cascadia Code"/>
              </a:rPr>
              <a:t>                           .</a:t>
            </a:r>
            <a:r>
              <a:rPr lang="sr-Latn-RS" sz="2000" b="0" i="0" u="none" dirty="0">
                <a:solidFill>
                  <a:srgbClr val="7EB233"/>
                </a:solidFill>
                <a:latin typeface="Cascadia Code"/>
                <a:ea typeface="Cascadia Code"/>
                <a:cs typeface="Cascadia Code"/>
              </a:rPr>
              <a:t>Where</a:t>
            </a:r>
            <a:r>
              <a:rPr lang="sr-Latn-RS" sz="2000" b="0" i="0" u="none" dirty="0">
                <a:solidFill>
                  <a:srgbClr val="000000"/>
                </a:solidFill>
                <a:latin typeface="Cascadia Code"/>
                <a:ea typeface="Cascadia Code"/>
                <a:cs typeface="Cascadia Code"/>
              </a:rPr>
              <a:t>(q </a:t>
            </a:r>
            <a:r>
              <a:rPr lang="sr-Latn-RS" sz="2000" b="0" i="0" u="none" dirty="0">
                <a:solidFill>
                  <a:srgbClr val="7B30D0"/>
                </a:solidFill>
                <a:latin typeface="Cascadia Code"/>
                <a:ea typeface="Cascadia Code"/>
                <a:cs typeface="Cascadia Code"/>
              </a:rPr>
              <a:t>=&gt;</a:t>
            </a:r>
            <a:r>
              <a:rPr lang="sr-Latn-RS" sz="2000" b="0" i="0" u="none" dirty="0">
                <a:solidFill>
                  <a:srgbClr val="000000"/>
                </a:solidFill>
                <a:latin typeface="Cascadia Code"/>
                <a:ea typeface="Cascadia Code"/>
                <a:cs typeface="Cascadia Code"/>
              </a:rPr>
              <a:t> </a:t>
            </a:r>
            <a:r>
              <a:rPr lang="sr-Latn-RS" sz="2000" b="0" i="0" u="none" dirty="0">
                <a:solidFill>
                  <a:srgbClr val="2F86D2"/>
                </a:solidFill>
                <a:latin typeface="Cascadia Code"/>
                <a:ea typeface="Cascadia Code"/>
                <a:cs typeface="Cascadia Code"/>
              </a:rPr>
              <a:t>q</a:t>
            </a:r>
            <a:r>
              <a:rPr lang="sr-Latn-RS" sz="2000" b="0" i="0" u="none" dirty="0">
                <a:solidFill>
                  <a:srgbClr val="000000"/>
                </a:solidFill>
                <a:latin typeface="Cascadia Code"/>
                <a:ea typeface="Cascadia Code"/>
                <a:cs typeface="Cascadia Code"/>
              </a:rPr>
              <a:t>.</a:t>
            </a:r>
            <a:r>
              <a:rPr lang="sr-Latn-RS" sz="2000" b="0" i="0" u="none" dirty="0">
                <a:solidFill>
                  <a:srgbClr val="2F86D2"/>
                </a:solidFill>
                <a:latin typeface="Cascadia Code"/>
                <a:ea typeface="Cascadia Code"/>
                <a:cs typeface="Cascadia Code"/>
              </a:rPr>
              <a:t>ID</a:t>
            </a:r>
            <a:r>
              <a:rPr lang="sr-Latn-RS" sz="2000" b="0" i="0" u="none" dirty="0">
                <a:solidFill>
                  <a:srgbClr val="000000"/>
                </a:solidFill>
                <a:latin typeface="Cascadia Code"/>
                <a:ea typeface="Cascadia Code"/>
                <a:cs typeface="Cascadia Code"/>
              </a:rPr>
              <a:t> </a:t>
            </a:r>
            <a:r>
              <a:rPr lang="sr-Latn-RS" sz="2000" b="0" i="0" u="none" dirty="0">
                <a:solidFill>
                  <a:srgbClr val="7B30D0"/>
                </a:solidFill>
                <a:latin typeface="Cascadia Code"/>
                <a:ea typeface="Cascadia Code"/>
                <a:cs typeface="Cascadia Code"/>
              </a:rPr>
              <a:t>&gt;</a:t>
            </a:r>
            <a:r>
              <a:rPr lang="sr-Latn-RS" sz="2000" b="0" i="0" u="none" dirty="0">
                <a:solidFill>
                  <a:srgbClr val="000000"/>
                </a:solidFill>
                <a:latin typeface="Cascadia Code"/>
                <a:ea typeface="Cascadia Code"/>
                <a:cs typeface="Cascadia Code"/>
              </a:rPr>
              <a:t> </a:t>
            </a:r>
            <a:r>
              <a:rPr lang="sr-Latn-RS" sz="2000" b="0" i="0" u="none" dirty="0">
                <a:solidFill>
                  <a:srgbClr val="174781"/>
                </a:solidFill>
                <a:latin typeface="Cascadia Code"/>
                <a:ea typeface="Cascadia Code"/>
                <a:cs typeface="Cascadia Code"/>
              </a:rPr>
              <a:t>40</a:t>
            </a:r>
            <a:r>
              <a:rPr lang="sr-Latn-RS" sz="2000" b="0" i="0" u="none" dirty="0">
                <a:solidFill>
                  <a:srgbClr val="000000"/>
                </a:solidFill>
                <a:latin typeface="Cascadia Code"/>
                <a:ea typeface="Cascadia Code"/>
                <a:cs typeface="Cascadia Code"/>
              </a:rPr>
              <a:t>)</a:t>
            </a:r>
            <a:endParaRPr lang="sr-Latn-RS" sz="4000" dirty="0">
              <a:latin typeface="Calibri"/>
            </a:endParaRPr>
          </a:p>
          <a:p>
            <a:pPr marL="152396" indent="0">
              <a:buNone/>
              <a:defRPr/>
            </a:pPr>
            <a:r>
              <a:rPr lang="sr-Latn-RS" sz="2000" b="0" i="0" u="none" dirty="0">
                <a:solidFill>
                  <a:srgbClr val="000000"/>
                </a:solidFill>
                <a:latin typeface="Cascadia Code"/>
                <a:ea typeface="Cascadia Code"/>
                <a:cs typeface="Cascadia Code"/>
              </a:rPr>
              <a:t>                           .</a:t>
            </a:r>
            <a:r>
              <a:rPr lang="sr-Latn-RS" sz="2000" b="0" i="0" u="none" dirty="0">
                <a:solidFill>
                  <a:srgbClr val="7EB233"/>
                </a:solidFill>
                <a:latin typeface="Cascadia Code"/>
                <a:ea typeface="Cascadia Code"/>
                <a:cs typeface="Cascadia Code"/>
              </a:rPr>
              <a:t>OrderByDescending</a:t>
            </a:r>
            <a:r>
              <a:rPr lang="sr-Latn-RS" sz="2000" b="0" i="0" u="none" dirty="0">
                <a:solidFill>
                  <a:srgbClr val="000000"/>
                </a:solidFill>
                <a:latin typeface="Cascadia Code"/>
                <a:ea typeface="Cascadia Code"/>
                <a:cs typeface="Cascadia Code"/>
              </a:rPr>
              <a:t>(q </a:t>
            </a:r>
            <a:r>
              <a:rPr lang="sr-Latn-RS" sz="2000" b="0" i="0" u="none" dirty="0">
                <a:solidFill>
                  <a:srgbClr val="7B30D0"/>
                </a:solidFill>
                <a:latin typeface="Cascadia Code"/>
                <a:ea typeface="Cascadia Code"/>
                <a:cs typeface="Cascadia Code"/>
              </a:rPr>
              <a:t>=&gt;</a:t>
            </a:r>
            <a:r>
              <a:rPr lang="sr-Latn-RS" sz="2000" b="0" i="0" u="none" dirty="0">
                <a:solidFill>
                  <a:srgbClr val="000000"/>
                </a:solidFill>
                <a:latin typeface="Cascadia Code"/>
                <a:ea typeface="Cascadia Code"/>
                <a:cs typeface="Cascadia Code"/>
              </a:rPr>
              <a:t> </a:t>
            </a:r>
            <a:r>
              <a:rPr lang="sr-Latn-RS" sz="2000" b="0" i="0" u="none" dirty="0">
                <a:solidFill>
                  <a:srgbClr val="2F86D2"/>
                </a:solidFill>
                <a:latin typeface="Cascadia Code"/>
                <a:ea typeface="Cascadia Code"/>
                <a:cs typeface="Cascadia Code"/>
              </a:rPr>
              <a:t>q</a:t>
            </a:r>
            <a:r>
              <a:rPr lang="sr-Latn-RS" sz="2000" b="0" i="0" u="none" dirty="0">
                <a:solidFill>
                  <a:srgbClr val="000000"/>
                </a:solidFill>
                <a:latin typeface="Cascadia Code"/>
                <a:ea typeface="Cascadia Code"/>
                <a:cs typeface="Cascadia Code"/>
              </a:rPr>
              <a:t>.</a:t>
            </a:r>
            <a:r>
              <a:rPr lang="sr-Latn-RS" sz="2000" dirty="0">
                <a:solidFill>
                  <a:srgbClr val="2F86D2"/>
                </a:solidFill>
                <a:latin typeface="Cascadia Code"/>
                <a:ea typeface="Cascadia Code"/>
                <a:cs typeface="Cascadia Code"/>
              </a:rPr>
              <a:t>Name</a:t>
            </a:r>
            <a:r>
              <a:rPr lang="sr-Latn-RS" sz="2000" b="0" i="0" u="none" dirty="0">
                <a:solidFill>
                  <a:srgbClr val="000000"/>
                </a:solidFill>
                <a:latin typeface="Cascadia Code"/>
                <a:ea typeface="Cascadia Code"/>
                <a:cs typeface="Cascadia Code"/>
              </a:rPr>
              <a:t>)</a:t>
            </a:r>
            <a:endParaRPr lang="sr-Latn-RS" sz="4000" dirty="0">
              <a:latin typeface="Calibri"/>
            </a:endParaRPr>
          </a:p>
          <a:p>
            <a:pPr marL="152396" indent="0">
              <a:buNone/>
              <a:defRPr/>
            </a:pPr>
            <a:r>
              <a:rPr lang="sr-Latn-RS" sz="2000" b="0" i="0" u="none" dirty="0">
                <a:solidFill>
                  <a:srgbClr val="000000"/>
                </a:solidFill>
                <a:latin typeface="Cascadia Code"/>
                <a:ea typeface="Cascadia Code"/>
                <a:cs typeface="Cascadia Code"/>
              </a:rPr>
              <a:t>                           .</a:t>
            </a:r>
            <a:r>
              <a:rPr lang="sr-Latn-RS" sz="2000" b="0" i="0" u="none" dirty="0">
                <a:solidFill>
                  <a:srgbClr val="7EB233"/>
                </a:solidFill>
                <a:latin typeface="Cascadia Code"/>
                <a:ea typeface="Cascadia Code"/>
                <a:cs typeface="Cascadia Code"/>
              </a:rPr>
              <a:t>Take</a:t>
            </a:r>
            <a:r>
              <a:rPr lang="sr-Latn-RS" sz="2000" b="0" i="0" u="none" dirty="0">
                <a:solidFill>
                  <a:srgbClr val="000000"/>
                </a:solidFill>
                <a:latin typeface="Cascadia Code"/>
                <a:ea typeface="Cascadia Code"/>
                <a:cs typeface="Cascadia Code"/>
              </a:rPr>
              <a:t>(</a:t>
            </a:r>
            <a:r>
              <a:rPr lang="sr-Latn-RS" sz="2000" b="0" i="0" u="none" dirty="0">
                <a:solidFill>
                  <a:srgbClr val="174781"/>
                </a:solidFill>
                <a:latin typeface="Cascadia Code"/>
                <a:ea typeface="Cascadia Code"/>
                <a:cs typeface="Cascadia Code"/>
              </a:rPr>
              <a:t>5</a:t>
            </a:r>
            <a:r>
              <a:rPr lang="sr-Latn-RS" sz="2000" b="0" i="0" u="none" dirty="0">
                <a:solidFill>
                  <a:srgbClr val="000000"/>
                </a:solidFill>
                <a:latin typeface="Cascadia Code"/>
                <a:ea typeface="Cascadia Code"/>
                <a:cs typeface="Cascadia Code"/>
              </a:rPr>
              <a:t>))</a:t>
            </a:r>
            <a:endParaRPr lang="sr-Latn-RS" sz="4000" dirty="0">
              <a:latin typeface="Calibri"/>
            </a:endParaRPr>
          </a:p>
          <a:p>
            <a:pPr marL="152396" indent="0">
              <a:buNone/>
              <a:defRPr/>
            </a:pPr>
            <a:r>
              <a:rPr lang="sr-Latn-RS" sz="2000" b="0" i="0" u="none" dirty="0">
                <a:solidFill>
                  <a:srgbClr val="000000"/>
                </a:solidFill>
                <a:latin typeface="Cascadia Code"/>
                <a:ea typeface="Cascadia Code"/>
                <a:cs typeface="Cascadia Code"/>
              </a:rPr>
              <a:t> 	      .</a:t>
            </a:r>
            <a:r>
              <a:rPr lang="sr-Latn-RS" sz="2000" b="0" i="0" u="none" dirty="0">
                <a:solidFill>
                  <a:srgbClr val="7EB233"/>
                </a:solidFill>
                <a:latin typeface="Cascadia Code"/>
                <a:ea typeface="Cascadia Code"/>
                <a:cs typeface="Cascadia Code"/>
              </a:rPr>
              <a:t>ToList</a:t>
            </a:r>
            <a:r>
              <a:rPr lang="sr-Latn-RS" sz="2000" b="0" i="0" u="none" dirty="0">
                <a:solidFill>
                  <a:srgbClr val="000000"/>
                </a:solidFill>
                <a:latin typeface="Cascadia Code"/>
                <a:ea typeface="Cascadia Code"/>
                <a:cs typeface="Cascadia Code"/>
              </a:rPr>
              <a:t>();</a:t>
            </a:r>
            <a:endParaRPr lang="sr-Latn-RS" sz="4400" dirty="0"/>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09600" y="664592"/>
            <a:ext cx="11389360" cy="953599"/>
          </a:xfrm>
        </p:spPr>
        <p:txBody>
          <a:bodyPr/>
          <a:lstStyle/>
          <a:p>
            <a:pPr>
              <a:defRPr/>
            </a:pPr>
            <a:r>
              <a:rPr lang="sr-Latn-RS" dirty="0"/>
              <a:t>Lazy loading, Explicit loading, Eager loading</a:t>
            </a:r>
            <a:endParaRPr lang="en-US" dirty="0"/>
          </a:p>
        </p:txBody>
      </p:sp>
      <p:sp>
        <p:nvSpPr>
          <p:cNvPr id="3" name="Text Placeholder 2"/>
          <p:cNvSpPr>
            <a:spLocks noGrp="1"/>
          </p:cNvSpPr>
          <p:nvPr>
            <p:ph type="body" idx="1"/>
          </p:nvPr>
        </p:nvSpPr>
        <p:spPr bwMode="auto">
          <a:xfrm>
            <a:off x="609600" y="1618191"/>
            <a:ext cx="10524067" cy="4906434"/>
          </a:xfrm>
        </p:spPr>
        <p:txBody>
          <a:bodyPr/>
          <a:lstStyle/>
          <a:p>
            <a:pPr marL="0" indent="0">
              <a:buClr>
                <a:schemeClr val="accent1">
                  <a:lumMod val="75000"/>
                </a:schemeClr>
              </a:buClr>
              <a:buSzPct val="145000"/>
              <a:buFont typeface="Arial"/>
              <a:buNone/>
              <a:defRPr/>
            </a:pPr>
            <a:r>
              <a:rPr lang="en-US" sz="1800" b="0" i="0" u="none" dirty="0">
                <a:solidFill>
                  <a:srgbClr val="2F86D2"/>
                </a:solidFill>
                <a:latin typeface="Cascadia Code"/>
                <a:ea typeface="Cascadia Code"/>
                <a:cs typeface="Cascadia Code"/>
              </a:rPr>
              <a:t>Context</a:t>
            </a:r>
            <a:r>
              <a:rPr lang="en-US" sz="1800" b="0" i="0" u="none" dirty="0">
                <a:solidFill>
                  <a:srgbClr val="000000"/>
                </a:solidFill>
                <a:latin typeface="Cascadia Code"/>
                <a:ea typeface="Cascadia Code"/>
                <a:cs typeface="Cascadia Code"/>
              </a:rPr>
              <a:t>.</a:t>
            </a:r>
            <a:r>
              <a:rPr lang="sr-Latn-RS" sz="1800" b="0" i="0" u="none" dirty="0">
                <a:solidFill>
                  <a:srgbClr val="2F86D2"/>
                </a:solidFill>
                <a:latin typeface="Cascadia Code"/>
                <a:ea typeface="Cascadia Code"/>
                <a:cs typeface="Cascadia Code"/>
              </a:rPr>
              <a:t>Students</a:t>
            </a:r>
            <a:br>
              <a:rPr lang="sr-Latn-RS" sz="3200" dirty="0"/>
            </a:br>
            <a:r>
              <a:rPr lang="sr-Latn-RS" sz="1800" dirty="0">
                <a:solidFill>
                  <a:srgbClr val="000000"/>
                </a:solidFill>
                <a:latin typeface="Cascadia Code"/>
                <a:cs typeface="Cascadia Code"/>
              </a:rPr>
              <a:t> </a:t>
            </a:r>
            <a:r>
              <a:rPr lang="sr-Latn-RS" sz="1800" b="0" i="0" u="none" dirty="0">
                <a:solidFill>
                  <a:srgbClr val="000000"/>
                </a:solidFill>
                <a:latin typeface="Cascadia Code"/>
                <a:ea typeface="Cascadia Code"/>
                <a:cs typeface="Cascadia Code"/>
              </a:rPr>
              <a:t>   .</a:t>
            </a:r>
            <a:r>
              <a:rPr lang="en-US" sz="1800" b="0" i="0" u="none" dirty="0">
                <a:solidFill>
                  <a:srgbClr val="7EB233"/>
                </a:solidFill>
                <a:latin typeface="Cascadia Code"/>
                <a:ea typeface="Cascadia Code"/>
                <a:cs typeface="Cascadia Code"/>
              </a:rPr>
              <a:t>Include</a:t>
            </a:r>
            <a:r>
              <a:rPr lang="en-US" sz="1800" b="0" i="0" u="none" dirty="0">
                <a:solidFill>
                  <a:srgbClr val="000000"/>
                </a:solidFill>
                <a:latin typeface="Cascadia Code"/>
                <a:ea typeface="Cascadia Code"/>
                <a:cs typeface="Cascadia Code"/>
              </a:rPr>
              <a:t>(p </a:t>
            </a:r>
            <a:r>
              <a:rPr lang="en-US" sz="1800" b="0" i="0" u="none" dirty="0">
                <a:solidFill>
                  <a:srgbClr val="7B30D0"/>
                </a:solidFill>
                <a:latin typeface="Cascadia Code"/>
                <a:ea typeface="Cascadia Code"/>
                <a:cs typeface="Cascadia Code"/>
              </a:rPr>
              <a:t>=&gt;</a:t>
            </a:r>
            <a:r>
              <a:rPr lang="en-US" sz="1800" b="0" i="0" u="none" dirty="0">
                <a:solidFill>
                  <a:srgbClr val="000000"/>
                </a:solidFill>
                <a:latin typeface="Cascadia Code"/>
                <a:ea typeface="Cascadia Code"/>
                <a:cs typeface="Cascadia Code"/>
              </a:rPr>
              <a:t> </a:t>
            </a:r>
            <a:r>
              <a:rPr lang="en-US" sz="1800" b="0" i="0" u="none" dirty="0">
                <a:solidFill>
                  <a:srgbClr val="2F86D2"/>
                </a:solidFill>
                <a:latin typeface="Cascadia Code"/>
                <a:ea typeface="Cascadia Code"/>
                <a:cs typeface="Cascadia Code"/>
              </a:rPr>
              <a:t>p</a:t>
            </a:r>
            <a:r>
              <a:rPr lang="en-US" sz="1800" b="0" i="0" u="none" dirty="0">
                <a:solidFill>
                  <a:srgbClr val="000000"/>
                </a:solidFill>
                <a:latin typeface="Cascadia Code"/>
                <a:ea typeface="Cascadia Code"/>
                <a:cs typeface="Cascadia Code"/>
              </a:rPr>
              <a:t>.</a:t>
            </a:r>
            <a:r>
              <a:rPr lang="sr-Latn-RS" sz="1800" b="0" i="0" u="none" dirty="0">
                <a:solidFill>
                  <a:srgbClr val="2F86D2"/>
                </a:solidFill>
                <a:latin typeface="Cascadia Code"/>
                <a:ea typeface="Cascadia Code"/>
                <a:cs typeface="Cascadia Code"/>
              </a:rPr>
              <a:t>Faculty</a:t>
            </a:r>
            <a:r>
              <a:rPr lang="en-US" sz="1800" b="0" i="0" u="none" dirty="0">
                <a:solidFill>
                  <a:srgbClr val="000000"/>
                </a:solidFill>
                <a:latin typeface="Cascadia Code"/>
                <a:ea typeface="Cascadia Code"/>
                <a:cs typeface="Cascadia Code"/>
              </a:rPr>
              <a:t>)</a:t>
            </a:r>
            <a:endParaRPr lang="en-US" sz="3200" dirty="0"/>
          </a:p>
          <a:p>
            <a:pPr marL="0" indent="0">
              <a:buClr>
                <a:schemeClr val="accent1">
                  <a:lumMod val="75000"/>
                </a:schemeClr>
              </a:buClr>
              <a:buSzPct val="145000"/>
              <a:buFont typeface="Arial"/>
              <a:buNone/>
              <a:defRPr/>
            </a:pPr>
            <a:r>
              <a:rPr lang="sr-Latn-RS" sz="1800" dirty="0">
                <a:solidFill>
                  <a:srgbClr val="000000"/>
                </a:solidFill>
                <a:latin typeface="Cascadia Code"/>
                <a:ea typeface="Cascadia Code"/>
                <a:cs typeface="Cascadia Code"/>
              </a:rPr>
              <a:t>    </a:t>
            </a:r>
            <a:r>
              <a:rPr lang="en-US" sz="1800" b="0" i="0" u="none" dirty="0">
                <a:solidFill>
                  <a:srgbClr val="000000"/>
                </a:solidFill>
                <a:latin typeface="Cascadia Code"/>
                <a:ea typeface="Cascadia Code"/>
                <a:cs typeface="Cascadia Code"/>
              </a:rPr>
              <a:t>.</a:t>
            </a:r>
            <a:r>
              <a:rPr lang="en-US" sz="1800" b="0" i="0" u="none" dirty="0" err="1">
                <a:solidFill>
                  <a:srgbClr val="7EB233"/>
                </a:solidFill>
                <a:latin typeface="Cascadia Code"/>
                <a:ea typeface="Cascadia Code"/>
                <a:cs typeface="Cascadia Code"/>
              </a:rPr>
              <a:t>ThenInclude</a:t>
            </a:r>
            <a:r>
              <a:rPr lang="en-US" sz="1800" b="0" i="0" u="none" dirty="0">
                <a:solidFill>
                  <a:srgbClr val="000000"/>
                </a:solidFill>
                <a:latin typeface="Cascadia Code"/>
                <a:ea typeface="Cascadia Code"/>
                <a:cs typeface="Cascadia Code"/>
              </a:rPr>
              <a:t>(p </a:t>
            </a:r>
            <a:r>
              <a:rPr lang="en-US" sz="1800" b="0" i="0" u="none" dirty="0">
                <a:solidFill>
                  <a:srgbClr val="7B30D0"/>
                </a:solidFill>
                <a:latin typeface="Cascadia Code"/>
                <a:ea typeface="Cascadia Code"/>
                <a:cs typeface="Cascadia Code"/>
              </a:rPr>
              <a:t>=&gt;</a:t>
            </a:r>
            <a:r>
              <a:rPr lang="en-US" sz="1800" b="0" i="0" u="none" dirty="0">
                <a:solidFill>
                  <a:srgbClr val="000000"/>
                </a:solidFill>
                <a:latin typeface="Cascadia Code"/>
                <a:ea typeface="Cascadia Code"/>
                <a:cs typeface="Cascadia Code"/>
              </a:rPr>
              <a:t> </a:t>
            </a:r>
            <a:r>
              <a:rPr lang="en-US" sz="1800" b="0" i="0" u="none" dirty="0">
                <a:solidFill>
                  <a:srgbClr val="2F86D2"/>
                </a:solidFill>
                <a:latin typeface="Cascadia Code"/>
                <a:ea typeface="Cascadia Code"/>
                <a:cs typeface="Cascadia Code"/>
              </a:rPr>
              <a:t>p</a:t>
            </a:r>
            <a:r>
              <a:rPr lang="en-US" sz="1800" b="0" i="0" u="none" dirty="0">
                <a:solidFill>
                  <a:srgbClr val="000000"/>
                </a:solidFill>
                <a:latin typeface="Cascadia Code"/>
                <a:ea typeface="Cascadia Code"/>
                <a:cs typeface="Cascadia Code"/>
              </a:rPr>
              <a:t>.</a:t>
            </a:r>
            <a:r>
              <a:rPr lang="sr-Latn-RS" sz="1800" b="0" i="0" u="none" dirty="0">
                <a:solidFill>
                  <a:srgbClr val="2F86D2"/>
                </a:solidFill>
                <a:latin typeface="Cascadia Code"/>
                <a:ea typeface="Cascadia Code"/>
                <a:cs typeface="Cascadia Code"/>
              </a:rPr>
              <a:t>Department</a:t>
            </a:r>
            <a:r>
              <a:rPr lang="en-US" sz="1800" b="0" i="0" u="none" dirty="0">
                <a:solidFill>
                  <a:srgbClr val="000000"/>
                </a:solidFill>
                <a:latin typeface="Cascadia Code"/>
                <a:ea typeface="Cascadia Code"/>
                <a:cs typeface="Cascadia Code"/>
              </a:rPr>
              <a:t>)</a:t>
            </a:r>
            <a:endParaRPr lang="en-US" sz="3200" dirty="0"/>
          </a:p>
          <a:p>
            <a:pPr marL="0" indent="0">
              <a:buClr>
                <a:schemeClr val="accent1">
                  <a:lumMod val="75000"/>
                </a:schemeClr>
              </a:buClr>
              <a:buSzPct val="145000"/>
              <a:buFont typeface="Arial"/>
              <a:buNone/>
              <a:defRPr/>
            </a:pPr>
            <a:r>
              <a:rPr lang="en-US" sz="1800" b="0" i="0" u="none" dirty="0">
                <a:solidFill>
                  <a:srgbClr val="000000"/>
                </a:solidFill>
                <a:latin typeface="Cascadia Code"/>
                <a:ea typeface="Cascadia Code"/>
                <a:cs typeface="Cascadia Code"/>
              </a:rPr>
              <a:t>    .</a:t>
            </a:r>
            <a:r>
              <a:rPr lang="en-US" sz="1800" b="0" i="0" u="none" dirty="0">
                <a:solidFill>
                  <a:srgbClr val="7EB233"/>
                </a:solidFill>
                <a:latin typeface="Cascadia Code"/>
                <a:ea typeface="Cascadia Code"/>
                <a:cs typeface="Cascadia Code"/>
              </a:rPr>
              <a:t>Include</a:t>
            </a:r>
            <a:r>
              <a:rPr lang="en-US" sz="1800" b="0" i="0" u="none" dirty="0">
                <a:solidFill>
                  <a:srgbClr val="000000"/>
                </a:solidFill>
                <a:latin typeface="Cascadia Code"/>
                <a:ea typeface="Cascadia Code"/>
                <a:cs typeface="Cascadia Code"/>
              </a:rPr>
              <a:t>(p </a:t>
            </a:r>
            <a:r>
              <a:rPr lang="en-US" sz="1800" b="0" i="0" u="none" dirty="0">
                <a:solidFill>
                  <a:srgbClr val="7B30D0"/>
                </a:solidFill>
                <a:latin typeface="Cascadia Code"/>
                <a:ea typeface="Cascadia Code"/>
                <a:cs typeface="Cascadia Code"/>
              </a:rPr>
              <a:t>=&gt;</a:t>
            </a:r>
            <a:r>
              <a:rPr lang="en-US" sz="1800" b="0" i="0" u="none" dirty="0">
                <a:solidFill>
                  <a:srgbClr val="000000"/>
                </a:solidFill>
                <a:latin typeface="Cascadia Code"/>
                <a:ea typeface="Cascadia Code"/>
                <a:cs typeface="Cascadia Code"/>
              </a:rPr>
              <a:t> </a:t>
            </a:r>
            <a:r>
              <a:rPr lang="en-US" sz="1800" b="0" i="0" u="none" dirty="0">
                <a:solidFill>
                  <a:srgbClr val="2F86D2"/>
                </a:solidFill>
                <a:latin typeface="Cascadia Code"/>
                <a:ea typeface="Cascadia Code"/>
                <a:cs typeface="Cascadia Code"/>
              </a:rPr>
              <a:t>p</a:t>
            </a:r>
            <a:r>
              <a:rPr lang="en-US" sz="1800" b="0" i="0" u="none" dirty="0">
                <a:solidFill>
                  <a:srgbClr val="000000"/>
                </a:solidFill>
                <a:latin typeface="Cascadia Code"/>
                <a:ea typeface="Cascadia Code"/>
                <a:cs typeface="Cascadia Code"/>
              </a:rPr>
              <a:t>.</a:t>
            </a:r>
            <a:r>
              <a:rPr lang="sr-Latn-RS" sz="1800" b="0" i="0" u="none" dirty="0">
                <a:solidFill>
                  <a:srgbClr val="2F86D2"/>
                </a:solidFill>
                <a:latin typeface="Cascadia Code"/>
                <a:ea typeface="Cascadia Code"/>
                <a:cs typeface="Cascadia Code"/>
              </a:rPr>
              <a:t>Faculty</a:t>
            </a:r>
            <a:r>
              <a:rPr lang="en-US" sz="1800" b="0" i="0" u="none" dirty="0">
                <a:solidFill>
                  <a:srgbClr val="000000"/>
                </a:solidFill>
                <a:latin typeface="Cascadia Code"/>
                <a:ea typeface="Cascadia Code"/>
                <a:cs typeface="Cascadia Code"/>
              </a:rPr>
              <a:t>)</a:t>
            </a:r>
            <a:endParaRPr sz="2400" dirty="0"/>
          </a:p>
          <a:p>
            <a:pPr marL="0" indent="0">
              <a:buClr>
                <a:schemeClr val="accent1">
                  <a:lumMod val="75000"/>
                </a:schemeClr>
              </a:buClr>
              <a:buSzPct val="145000"/>
              <a:buFont typeface="Arial"/>
              <a:buNone/>
              <a:defRPr/>
            </a:pPr>
            <a:r>
              <a:rPr lang="en-US" sz="1800" b="0" i="0" u="none" dirty="0">
                <a:solidFill>
                  <a:srgbClr val="000000"/>
                </a:solidFill>
                <a:latin typeface="Cascadia Code"/>
                <a:ea typeface="Cascadia Code"/>
                <a:cs typeface="Cascadia Code"/>
              </a:rPr>
              <a:t>    .</a:t>
            </a:r>
            <a:r>
              <a:rPr lang="en-US" sz="1800" b="0" i="0" u="none" dirty="0" err="1">
                <a:solidFill>
                  <a:srgbClr val="7EB233"/>
                </a:solidFill>
                <a:latin typeface="Cascadia Code"/>
                <a:ea typeface="Cascadia Code"/>
                <a:cs typeface="Cascadia Code"/>
              </a:rPr>
              <a:t>ThenInclude</a:t>
            </a:r>
            <a:r>
              <a:rPr lang="en-US" sz="1800" b="0" i="0" u="none" dirty="0">
                <a:solidFill>
                  <a:srgbClr val="000000"/>
                </a:solidFill>
                <a:latin typeface="Cascadia Code"/>
                <a:ea typeface="Cascadia Code"/>
                <a:cs typeface="Cascadia Code"/>
              </a:rPr>
              <a:t>(p </a:t>
            </a:r>
            <a:r>
              <a:rPr lang="en-US" sz="1800" b="0" i="0" u="none" dirty="0">
                <a:solidFill>
                  <a:srgbClr val="7B30D0"/>
                </a:solidFill>
                <a:latin typeface="Cascadia Code"/>
                <a:ea typeface="Cascadia Code"/>
                <a:cs typeface="Cascadia Code"/>
              </a:rPr>
              <a:t>=&gt;</a:t>
            </a:r>
            <a:r>
              <a:rPr lang="en-US" sz="1800" b="0" i="0" u="none" dirty="0">
                <a:solidFill>
                  <a:srgbClr val="000000"/>
                </a:solidFill>
                <a:latin typeface="Cascadia Code"/>
                <a:ea typeface="Cascadia Code"/>
                <a:cs typeface="Cascadia Code"/>
              </a:rPr>
              <a:t> </a:t>
            </a:r>
            <a:r>
              <a:rPr lang="en-US" sz="1800" b="0" i="0" u="none" dirty="0">
                <a:solidFill>
                  <a:srgbClr val="2F86D2"/>
                </a:solidFill>
                <a:latin typeface="Cascadia Code"/>
                <a:ea typeface="Cascadia Code"/>
                <a:cs typeface="Cascadia Code"/>
              </a:rPr>
              <a:t>p</a:t>
            </a:r>
            <a:r>
              <a:rPr lang="en-US" sz="1800" b="0" i="0" u="none" dirty="0">
                <a:solidFill>
                  <a:srgbClr val="000000"/>
                </a:solidFill>
                <a:latin typeface="Cascadia Code"/>
                <a:ea typeface="Cascadia Code"/>
                <a:cs typeface="Cascadia Code"/>
              </a:rPr>
              <a:t>.</a:t>
            </a:r>
            <a:r>
              <a:rPr lang="sr-Latn-RS" sz="1800" b="0" i="0" u="none" dirty="0">
                <a:solidFill>
                  <a:srgbClr val="2F86D2"/>
                </a:solidFill>
                <a:latin typeface="Cascadia Code"/>
                <a:ea typeface="Cascadia Code"/>
                <a:cs typeface="Cascadia Code"/>
              </a:rPr>
              <a:t>Lecturer</a:t>
            </a:r>
            <a:r>
              <a:rPr lang="en-US" sz="1800" b="0" i="0" u="none" dirty="0">
                <a:solidFill>
                  <a:srgbClr val="000000"/>
                </a:solidFill>
                <a:latin typeface="Cascadia Code"/>
                <a:ea typeface="Cascadia Code"/>
                <a:cs typeface="Cascadia Code"/>
              </a:rPr>
              <a:t>);</a:t>
            </a:r>
            <a:endParaRPr lang="sr-Latn-RS" sz="1800" b="0" i="0" u="none" dirty="0">
              <a:solidFill>
                <a:srgbClr val="000000"/>
              </a:solidFill>
              <a:latin typeface="Cascadia Code"/>
              <a:ea typeface="Cascadia Code"/>
              <a:cs typeface="Cascadia Code"/>
            </a:endParaRPr>
          </a:p>
          <a:p>
            <a:pPr marL="0" indent="0">
              <a:buClr>
                <a:schemeClr val="accent1">
                  <a:lumMod val="75000"/>
                </a:schemeClr>
              </a:buClr>
              <a:buSzPct val="145000"/>
              <a:buFont typeface="Arial"/>
              <a:buNone/>
              <a:defRPr/>
            </a:pPr>
            <a:endParaRPr lang="en-US" sz="1600" dirty="0"/>
          </a:p>
          <a:p>
            <a:pPr marL="0" indent="0">
              <a:buClr>
                <a:schemeClr val="accent1">
                  <a:lumMod val="75000"/>
                </a:schemeClr>
              </a:buClr>
              <a:buSzPct val="145000"/>
              <a:buFont typeface="Arial"/>
              <a:buNone/>
              <a:defRPr/>
            </a:pPr>
            <a:r>
              <a:rPr lang="en-US" sz="2400" dirty="0" err="1"/>
              <a:t>Svaki</a:t>
            </a:r>
            <a:r>
              <a:rPr lang="en-US" sz="2400" dirty="0"/>
              <a:t> </a:t>
            </a:r>
            <a:r>
              <a:rPr lang="en-US" sz="2400" dirty="0" err="1"/>
              <a:t>ThenInclude</a:t>
            </a:r>
            <a:r>
              <a:rPr lang="en-US" sz="2400" dirty="0"/>
              <a:t> mora da </a:t>
            </a:r>
            <a:r>
              <a:rPr lang="en-US" sz="2400" dirty="0" err="1"/>
              <a:t>bude</a:t>
            </a:r>
            <a:r>
              <a:rPr lang="en-US" sz="2400" dirty="0"/>
              <a:t> </a:t>
            </a:r>
            <a:r>
              <a:rPr lang="en-US" sz="2400" dirty="0" err="1"/>
              <a:t>vezan</a:t>
            </a:r>
            <a:r>
              <a:rPr lang="en-US" sz="2400" dirty="0"/>
              <a:t> </a:t>
            </a:r>
            <a:r>
              <a:rPr lang="en-US" sz="2400" dirty="0" err="1"/>
              <a:t>sa</a:t>
            </a:r>
            <a:r>
              <a:rPr lang="en-US" sz="2400" dirty="0"/>
              <a:t> </a:t>
            </a:r>
            <a:r>
              <a:rPr lang="en-US" sz="2400" dirty="0" err="1"/>
              <a:t>prethodno</a:t>
            </a:r>
            <a:r>
              <a:rPr lang="en-US" sz="2400" dirty="0"/>
              <a:t> </a:t>
            </a:r>
            <a:r>
              <a:rPr lang="en-US" sz="2400" dirty="0" err="1"/>
              <a:t>uključenom</a:t>
            </a:r>
            <a:r>
              <a:rPr lang="en-US" sz="2400" dirty="0"/>
              <a:t> Include </a:t>
            </a:r>
            <a:r>
              <a:rPr lang="en-US" sz="2400" dirty="0" err="1"/>
              <a:t>metodom</a:t>
            </a:r>
            <a:r>
              <a:rPr lang="en-US" sz="2400" dirty="0"/>
              <a:t>. U </a:t>
            </a:r>
            <a:r>
              <a:rPr lang="en-US" sz="2400" dirty="0" err="1"/>
              <a:t>ovom</a:t>
            </a:r>
            <a:r>
              <a:rPr lang="en-US" sz="2400" dirty="0"/>
              <a:t> </a:t>
            </a:r>
            <a:r>
              <a:rPr lang="en-US" sz="2400" dirty="0" err="1"/>
              <a:t>slučaju</a:t>
            </a:r>
            <a:r>
              <a:rPr lang="en-US" sz="2400" dirty="0"/>
              <a:t> </a:t>
            </a:r>
            <a:r>
              <a:rPr lang="en-US" sz="2400" dirty="0" err="1"/>
              <a:t>ThenInclude</a:t>
            </a:r>
            <a:r>
              <a:rPr lang="en-US" sz="2400" dirty="0"/>
              <a:t> za </a:t>
            </a:r>
            <a:r>
              <a:rPr lang="sr-Latn-RS" sz="2400" dirty="0"/>
              <a:t>Department</a:t>
            </a:r>
            <a:r>
              <a:rPr lang="en-US" sz="2400" dirty="0"/>
              <a:t> se </a:t>
            </a:r>
            <a:r>
              <a:rPr lang="en-US" sz="2400" dirty="0" err="1"/>
              <a:t>odnosi</a:t>
            </a:r>
            <a:r>
              <a:rPr lang="en-US" sz="2400" dirty="0"/>
              <a:t> </a:t>
            </a:r>
            <a:r>
              <a:rPr lang="en-US" sz="2400" dirty="0" err="1"/>
              <a:t>na</a:t>
            </a:r>
            <a:r>
              <a:rPr lang="en-US" sz="2400" dirty="0"/>
              <a:t> Include koji </a:t>
            </a:r>
            <a:r>
              <a:rPr lang="en-US" sz="2400" dirty="0" err="1"/>
              <a:t>uključuje</a:t>
            </a:r>
            <a:r>
              <a:rPr lang="en-US" sz="2400" dirty="0"/>
              <a:t> </a:t>
            </a:r>
            <a:r>
              <a:rPr lang="sr-Latn-RS" sz="2400" dirty="0"/>
              <a:t>Faculty</a:t>
            </a:r>
            <a:r>
              <a:rPr lang="en-US" sz="2400" dirty="0"/>
              <a:t>, </a:t>
            </a:r>
            <a:r>
              <a:rPr lang="en-US" sz="2400" dirty="0" err="1"/>
              <a:t>kao</a:t>
            </a:r>
            <a:r>
              <a:rPr lang="en-US" sz="2400" dirty="0"/>
              <a:t> </a:t>
            </a:r>
            <a:r>
              <a:rPr lang="en-US" sz="2400" dirty="0" err="1"/>
              <a:t>i</a:t>
            </a:r>
            <a:r>
              <a:rPr lang="en-US" sz="2400" dirty="0"/>
              <a:t> </a:t>
            </a:r>
            <a:r>
              <a:rPr lang="en-US" sz="2400" dirty="0" err="1"/>
              <a:t>ThenInclude</a:t>
            </a:r>
            <a:r>
              <a:rPr lang="en-US" sz="2400" dirty="0"/>
              <a:t> za </a:t>
            </a:r>
            <a:r>
              <a:rPr lang="sr-Latn-RS" sz="2400" dirty="0"/>
              <a:t>Lecturer</a:t>
            </a:r>
            <a:r>
              <a:rPr lang="en-US" sz="2400" dirty="0"/>
              <a:t>. </a:t>
            </a:r>
            <a:r>
              <a:rPr lang="en-US" sz="2400" dirty="0" err="1"/>
              <a:t>Prvi</a:t>
            </a:r>
            <a:r>
              <a:rPr lang="en-US" sz="2400" dirty="0"/>
              <a:t> </a:t>
            </a:r>
            <a:r>
              <a:rPr lang="en-US" sz="2400" dirty="0" err="1"/>
              <a:t>ThenInclude</a:t>
            </a:r>
            <a:r>
              <a:rPr lang="en-US" sz="2400" dirty="0"/>
              <a:t> se </a:t>
            </a:r>
            <a:r>
              <a:rPr lang="en-US" sz="2400" dirty="0" err="1"/>
              <a:t>odnosi</a:t>
            </a:r>
            <a:r>
              <a:rPr lang="en-US" sz="2400" dirty="0"/>
              <a:t> </a:t>
            </a:r>
            <a:r>
              <a:rPr lang="en-US" sz="2400" dirty="0" err="1"/>
              <a:t>na</a:t>
            </a:r>
            <a:r>
              <a:rPr lang="en-US" sz="2400" dirty="0"/>
              <a:t> </a:t>
            </a:r>
            <a:r>
              <a:rPr lang="en-US" sz="2400" dirty="0" err="1"/>
              <a:t>prvi</a:t>
            </a:r>
            <a:r>
              <a:rPr lang="en-US" sz="2400" dirty="0"/>
              <a:t> Include, </a:t>
            </a:r>
            <a:r>
              <a:rPr lang="en-US" sz="2400" dirty="0" err="1"/>
              <a:t>dok</a:t>
            </a:r>
            <a:r>
              <a:rPr lang="en-US" sz="2400" dirty="0"/>
              <a:t> se </a:t>
            </a:r>
            <a:r>
              <a:rPr lang="en-US" sz="2400" dirty="0" err="1"/>
              <a:t>drugi</a:t>
            </a:r>
            <a:r>
              <a:rPr lang="en-US" sz="2400" dirty="0"/>
              <a:t> </a:t>
            </a:r>
            <a:r>
              <a:rPr lang="en-US" sz="2400" dirty="0" err="1"/>
              <a:t>odnosi</a:t>
            </a:r>
            <a:r>
              <a:rPr lang="en-US" sz="2400" dirty="0"/>
              <a:t> </a:t>
            </a:r>
            <a:r>
              <a:rPr lang="en-US" sz="2400" dirty="0" err="1"/>
              <a:t>na</a:t>
            </a:r>
            <a:r>
              <a:rPr lang="en-US" sz="2400" dirty="0"/>
              <a:t> </a:t>
            </a:r>
            <a:r>
              <a:rPr lang="en-US" sz="2400" dirty="0" err="1"/>
              <a:t>sledeći</a:t>
            </a:r>
            <a:r>
              <a:rPr lang="en-US" sz="2400" dirty="0"/>
              <a:t> </a:t>
            </a:r>
            <a:r>
              <a:rPr lang="en-US" sz="2400" dirty="0" err="1"/>
              <a:t>Inclulde</a:t>
            </a:r>
            <a:r>
              <a:rPr lang="en-US" sz="2400" dirty="0"/>
              <a:t>. </a:t>
            </a:r>
            <a:r>
              <a:rPr lang="en-US" sz="2400" dirty="0" err="1"/>
              <a:t>Nije</a:t>
            </a:r>
            <a:r>
              <a:rPr lang="en-US" sz="2400" dirty="0"/>
              <a:t> </a:t>
            </a:r>
            <a:r>
              <a:rPr lang="en-US" sz="2400" dirty="0" err="1"/>
              <a:t>moguće</a:t>
            </a:r>
            <a:r>
              <a:rPr lang="en-US" sz="2400" dirty="0"/>
              <a:t> </a:t>
            </a:r>
            <a:r>
              <a:rPr lang="en-US" sz="2400" dirty="0" err="1"/>
              <a:t>koristiti</a:t>
            </a:r>
            <a:r>
              <a:rPr lang="en-US" sz="2400" dirty="0"/>
              <a:t> </a:t>
            </a:r>
            <a:r>
              <a:rPr lang="en-US" sz="2400" dirty="0" err="1"/>
              <a:t>više</a:t>
            </a:r>
            <a:r>
              <a:rPr lang="en-US" sz="2400" dirty="0"/>
              <a:t> </a:t>
            </a:r>
            <a:r>
              <a:rPr lang="en-US" sz="2400" dirty="0" err="1"/>
              <a:t>ThenInclude</a:t>
            </a:r>
            <a:r>
              <a:rPr lang="en-US" sz="2400" dirty="0"/>
              <a:t>-ova </a:t>
            </a:r>
            <a:r>
              <a:rPr lang="en-US" sz="2400" dirty="0" err="1"/>
              <a:t>nad</a:t>
            </a:r>
            <a:r>
              <a:rPr lang="en-US" sz="2400" dirty="0"/>
              <a:t> </a:t>
            </a:r>
            <a:r>
              <a:rPr lang="en-US" sz="2400" dirty="0" err="1"/>
              <a:t>jednim</a:t>
            </a:r>
            <a:r>
              <a:rPr lang="en-US" sz="2400" dirty="0"/>
              <a:t> </a:t>
            </a:r>
            <a:r>
              <a:rPr lang="en-US" sz="2400" dirty="0" err="1"/>
              <a:t>Includom</a:t>
            </a:r>
            <a:r>
              <a:rPr lang="en-US" sz="2400" dirty="0"/>
              <a:t>, </a:t>
            </a:r>
            <a:r>
              <a:rPr lang="en-US" sz="2400" dirty="0" err="1"/>
              <a:t>ali</a:t>
            </a:r>
            <a:r>
              <a:rPr lang="en-US" sz="2400" dirty="0"/>
              <a:t> je </a:t>
            </a:r>
            <a:r>
              <a:rPr lang="en-US" sz="2400" dirty="0" err="1"/>
              <a:t>moguće</a:t>
            </a:r>
            <a:r>
              <a:rPr lang="en-US" sz="2400" dirty="0"/>
              <a:t> </a:t>
            </a:r>
            <a:r>
              <a:rPr lang="en-US" sz="2400" dirty="0" err="1"/>
              <a:t>vezivati</a:t>
            </a:r>
            <a:r>
              <a:rPr lang="en-US" sz="2400" dirty="0"/>
              <a:t> </a:t>
            </a:r>
            <a:r>
              <a:rPr lang="en-US" sz="2400" dirty="0" err="1"/>
              <a:t>više</a:t>
            </a:r>
            <a:r>
              <a:rPr lang="en-US" sz="2400" dirty="0"/>
              <a:t> </a:t>
            </a:r>
            <a:r>
              <a:rPr lang="en-US" sz="2400" dirty="0" err="1"/>
              <a:t>ThenInclude</a:t>
            </a:r>
            <a:r>
              <a:rPr lang="en-US" sz="2400" dirty="0"/>
              <a:t> </a:t>
            </a:r>
            <a:r>
              <a:rPr lang="en-US" sz="2400" dirty="0" err="1"/>
              <a:t>metoda</a:t>
            </a:r>
            <a:r>
              <a:rPr lang="en-US" sz="2400" dirty="0"/>
              <a:t> da bi se </a:t>
            </a:r>
            <a:r>
              <a:rPr lang="en-US" sz="2400" dirty="0" err="1"/>
              <a:t>povezali</a:t>
            </a:r>
            <a:r>
              <a:rPr lang="en-US" sz="2400" dirty="0"/>
              <a:t> </a:t>
            </a:r>
            <a:r>
              <a:rPr lang="en-US" sz="2400" dirty="0" err="1"/>
              <a:t>objekti</a:t>
            </a:r>
            <a:r>
              <a:rPr lang="en-US" sz="2400" dirty="0"/>
              <a:t> </a:t>
            </a:r>
            <a:r>
              <a:rPr lang="en-US" sz="2400" dirty="0" err="1"/>
              <a:t>dublje</a:t>
            </a:r>
            <a:r>
              <a:rPr lang="en-US" sz="2400" dirty="0"/>
              <a:t> u </a:t>
            </a:r>
            <a:r>
              <a:rPr lang="en-US" sz="2400" dirty="0" err="1"/>
              <a:t>hijerarhiji</a:t>
            </a:r>
            <a:endParaRPr lang="en-US" sz="3200" dirty="0"/>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BEA04B1-9202-7A1E-2BC9-F78BE221056D}"/>
              </a:ext>
            </a:extLst>
          </p:cNvPr>
          <p:cNvSpPr>
            <a:spLocks noGrp="1"/>
          </p:cNvSpPr>
          <p:nvPr>
            <p:ph type="ctrTitle"/>
          </p:nvPr>
        </p:nvSpPr>
        <p:spPr/>
        <p:txBody>
          <a:bodyPr/>
          <a:lstStyle/>
          <a:p>
            <a:r>
              <a:rPr lang="sr-Latn-RS" dirty="0"/>
              <a:t>Slanje podataka</a:t>
            </a:r>
          </a:p>
        </p:txBody>
      </p:sp>
    </p:spTree>
    <p:extLst>
      <p:ext uri="{BB962C8B-B14F-4D97-AF65-F5344CB8AC3E}">
        <p14:creationId xmlns:p14="http://schemas.microsoft.com/office/powerpoint/2010/main" val="6508154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Slanje podataka na server</a:t>
            </a:r>
            <a:endParaRPr lang="en-US"/>
          </a:p>
        </p:txBody>
      </p:sp>
      <p:sp>
        <p:nvSpPr>
          <p:cNvPr id="3" name="Text Placeholder 2"/>
          <p:cNvSpPr>
            <a:spLocks noGrp="1"/>
          </p:cNvSpPr>
          <p:nvPr>
            <p:ph type="body" idx="1"/>
          </p:nvPr>
        </p:nvSpPr>
        <p:spPr bwMode="auto">
          <a:xfrm>
            <a:off x="609600" y="1747520"/>
            <a:ext cx="10524067" cy="4673599"/>
          </a:xfrm>
        </p:spPr>
        <p:txBody>
          <a:bodyPr/>
          <a:lstStyle/>
          <a:p>
            <a:pPr>
              <a:defRPr/>
            </a:pPr>
            <a:r>
              <a:rPr lang="sr-Latn-RS" dirty="0"/>
              <a:t>Postoji više načina na koje je moguće poslati podatak na serversku stranu</a:t>
            </a:r>
            <a:endParaRPr dirty="0"/>
          </a:p>
          <a:p>
            <a:pPr>
              <a:defRPr/>
            </a:pPr>
            <a:r>
              <a:rPr lang="sr-Latn-RS" dirty="0"/>
              <a:t>Podaci mogu da se šalju na sledeće načine:</a:t>
            </a:r>
            <a:endParaRPr dirty="0"/>
          </a:p>
          <a:p>
            <a:pPr lvl="1">
              <a:defRPr/>
            </a:pPr>
            <a:r>
              <a:rPr lang="sr-Latn-RS" i="1" dirty="0"/>
              <a:t>[FromQuery]</a:t>
            </a:r>
            <a:endParaRPr dirty="0"/>
          </a:p>
          <a:p>
            <a:pPr lvl="1">
              <a:defRPr/>
            </a:pPr>
            <a:r>
              <a:rPr lang="sr-Latn-RS" i="1" dirty="0"/>
              <a:t>[FromRoute]</a:t>
            </a:r>
            <a:endParaRPr dirty="0"/>
          </a:p>
          <a:p>
            <a:pPr lvl="1">
              <a:defRPr/>
            </a:pPr>
            <a:r>
              <a:rPr lang="sr-Latn-RS" i="1" dirty="0"/>
              <a:t>[FromForm]</a:t>
            </a:r>
            <a:endParaRPr dirty="0"/>
          </a:p>
          <a:p>
            <a:pPr lvl="1">
              <a:defRPr/>
            </a:pPr>
            <a:r>
              <a:rPr lang="sr-Latn-RS" i="1" dirty="0"/>
              <a:t>[FromBody]</a:t>
            </a:r>
            <a:endParaRPr dirty="0"/>
          </a:p>
          <a:p>
            <a:pPr lvl="1">
              <a:defRPr/>
            </a:pPr>
            <a:r>
              <a:rPr lang="sr-Latn-RS" i="1" dirty="0"/>
              <a:t>[FromHeader]</a:t>
            </a:r>
            <a:endParaRPr dirty="0"/>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Slanje podataka na server</a:t>
            </a:r>
            <a:endParaRPr lang="en-US"/>
          </a:p>
        </p:txBody>
      </p:sp>
      <p:sp>
        <p:nvSpPr>
          <p:cNvPr id="3" name="Text Placeholder 2"/>
          <p:cNvSpPr>
            <a:spLocks noGrp="1"/>
          </p:cNvSpPr>
          <p:nvPr>
            <p:ph type="body" idx="1"/>
          </p:nvPr>
        </p:nvSpPr>
        <p:spPr bwMode="auto">
          <a:xfrm>
            <a:off x="609600" y="1493521"/>
            <a:ext cx="10972800" cy="5151120"/>
          </a:xfrm>
        </p:spPr>
        <p:txBody>
          <a:bodyPr/>
          <a:lstStyle/>
          <a:p>
            <a:pPr>
              <a:defRPr/>
            </a:pPr>
            <a:r>
              <a:rPr lang="sr-Latn-RS" sz="2400" i="1" dirty="0"/>
              <a:t>[FromQuery]</a:t>
            </a:r>
            <a:endParaRPr sz="2400" dirty="0"/>
          </a:p>
          <a:p>
            <a:pPr lvl="1">
              <a:defRPr/>
            </a:pPr>
            <a:r>
              <a:rPr lang="sr-Latn-RS" sz="2150" dirty="0"/>
              <a:t>FromQueryAttribute se koristi u slučaju kada je potrebno preuzeti vrednost nekog parametra iz query string-a URL-a</a:t>
            </a:r>
            <a:endParaRPr sz="2150" dirty="0"/>
          </a:p>
          <a:p>
            <a:pPr>
              <a:defRPr/>
            </a:pPr>
            <a:r>
              <a:rPr lang="sr-Latn-RS" sz="2400" dirty="0"/>
              <a:t>Primer: </a:t>
            </a:r>
            <a:r>
              <a:rPr lang="sr-Latn-RS" sz="2400" u="sng" dirty="0">
                <a:solidFill>
                  <a:schemeClr val="hlink"/>
                </a:solidFill>
                <a:hlinkClick r:id="rId3" tooltip="https://localhost:5001/GetWeatherForecast?city=Nis"/>
              </a:rPr>
              <a:t>https://localhost:5001/GetWeatherForecast?city=Nis</a:t>
            </a:r>
            <a:endParaRPr lang="sr-Latn-RS" sz="2400" dirty="0"/>
          </a:p>
          <a:p>
            <a:pPr lvl="1">
              <a:defRPr/>
            </a:pPr>
            <a:r>
              <a:rPr lang="sr-Latn-RS" sz="2150" dirty="0"/>
              <a:t>U primeru query deo URL-a je od karaktera </a:t>
            </a:r>
            <a:r>
              <a:rPr lang="sr-Latn-RS" sz="2150" b="1" dirty="0"/>
              <a:t>?</a:t>
            </a:r>
            <a:r>
              <a:rPr lang="sr-Latn-RS" sz="2150" dirty="0"/>
              <a:t> do kraja </a:t>
            </a:r>
            <a:r>
              <a:rPr lang="sr-Latn-RS" sz="2150" u="none" dirty="0"/>
              <a:t>URL-a</a:t>
            </a:r>
            <a:endParaRPr sz="2150" dirty="0"/>
          </a:p>
          <a:p>
            <a:pPr lvl="1">
              <a:defRPr/>
            </a:pPr>
            <a:r>
              <a:rPr lang="sr-Latn-RS" sz="2150" u="none" dirty="0"/>
              <a:t>Može da bude više vrednosti: </a:t>
            </a:r>
            <a:r>
              <a:rPr lang="sr-Latn-RS" sz="2150" b="1" u="none" dirty="0"/>
              <a:t>?city=Nis&amp;degree=C</a:t>
            </a:r>
            <a:endParaRPr sz="2150" dirty="0"/>
          </a:p>
          <a:p>
            <a:pPr lvl="1">
              <a:defRPr/>
            </a:pPr>
            <a:r>
              <a:rPr lang="sr-Latn-RS" sz="2150" u="none" dirty="0"/>
              <a:t>Takođe moguće je proslediti i kolekcije, na više načina:</a:t>
            </a:r>
            <a:endParaRPr sz="2150" dirty="0"/>
          </a:p>
          <a:p>
            <a:pPr lvl="2">
              <a:defRPr/>
            </a:pPr>
            <a:r>
              <a:rPr lang="sr-Latn-RS" sz="2000" b="1" u="none" dirty="0"/>
              <a:t>podatak=10&amp;podatak=20</a:t>
            </a:r>
            <a:endParaRPr dirty="0"/>
          </a:p>
          <a:p>
            <a:pPr lvl="2">
              <a:defRPr/>
            </a:pPr>
            <a:r>
              <a:rPr lang="sr-Latn-RS" sz="2000" b="1" u="none" dirty="0"/>
              <a:t>podatak[0]=10&amp;podatak[1]=20</a:t>
            </a:r>
            <a:endParaRPr dirty="0"/>
          </a:p>
          <a:p>
            <a:pPr lvl="2">
              <a:defRPr/>
            </a:pPr>
            <a:r>
              <a:rPr lang="sr-Latn-RS" sz="2000" b="1" u="none" dirty="0"/>
              <a:t>[0]=10&amp;[1]=20</a:t>
            </a:r>
            <a:endParaRPr dirty="0"/>
          </a:p>
          <a:p>
            <a:pPr lvl="2">
              <a:defRPr/>
            </a:pPr>
            <a:r>
              <a:rPr lang="sr-Latn-RS" sz="2000" b="1" u="none" dirty="0"/>
              <a:t>I drugi formati</a:t>
            </a:r>
            <a:endParaRPr dirty="0"/>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Slanje podataka na server</a:t>
            </a:r>
            <a:endParaRPr lang="en-US"/>
          </a:p>
        </p:txBody>
      </p:sp>
      <p:sp>
        <p:nvSpPr>
          <p:cNvPr id="3" name="Text Placeholder 2"/>
          <p:cNvSpPr>
            <a:spLocks noGrp="1"/>
          </p:cNvSpPr>
          <p:nvPr>
            <p:ph type="body" idx="1"/>
          </p:nvPr>
        </p:nvSpPr>
        <p:spPr bwMode="auto">
          <a:xfrm>
            <a:off x="609600" y="1618191"/>
            <a:ext cx="10524067" cy="4823249"/>
          </a:xfrm>
        </p:spPr>
        <p:txBody>
          <a:bodyPr/>
          <a:lstStyle/>
          <a:p>
            <a:pPr marL="608965" indent="-456565">
              <a:defRPr/>
            </a:pPr>
            <a:r>
              <a:rPr lang="sr-Latn-RS" sz="2400" i="1" dirty="0"/>
              <a:t>[FromRoute]</a:t>
            </a:r>
            <a:endParaRPr lang="en-US" dirty="0"/>
          </a:p>
          <a:p>
            <a:pPr marL="608965" indent="-456565">
              <a:defRPr/>
            </a:pPr>
            <a:r>
              <a:rPr lang="sr-Latn-RS" sz="2400" dirty="0"/>
              <a:t>FromRouteAttribute preuzima vrednost korišćenjem rute. [RouteAttribute] može da se koristi za podešavanje ovog načina preuzimanja podataka</a:t>
            </a:r>
            <a:endParaRPr lang="sr-Latn-RS" dirty="0"/>
          </a:p>
          <a:p>
            <a:pPr marL="951865" lvl="1" indent="-342900">
              <a:buClr>
                <a:srgbClr val="214C80"/>
              </a:buClr>
              <a:buSzPct val="145000"/>
              <a:defRPr/>
            </a:pPr>
            <a:r>
              <a:rPr lang="sr-Latn-RS" sz="2000" b="1" u="sng" dirty="0">
                <a:solidFill>
                  <a:schemeClr val="hlink"/>
                </a:solidFill>
                <a:hlinkClick r:id="rId3">
                  <a:extLst>
                    <a:ext uri="{A12FA001-AC4F-418D-AE19-62706E023703}">
                      <ahyp:hlinkClr xmlns:ahyp="http://schemas.microsoft.com/office/drawing/2018/hyperlinkcolor" val="tx"/>
                    </a:ext>
                  </a:extLst>
                </a:hlinkClick>
              </a:rPr>
              <a:t>https://localhost:5001/GetWeatherForecast/Nis/C</a:t>
            </a:r>
            <a:endParaRPr lang="sr-Latn-RS" sz="2000" b="1" dirty="0">
              <a:solidFill>
                <a:schemeClr val="hlink"/>
              </a:solidFill>
            </a:endParaRPr>
          </a:p>
          <a:p>
            <a:pPr marL="608965" indent="-456565">
              <a:defRPr/>
            </a:pPr>
            <a:r>
              <a:rPr lang="sr-Latn-RS" sz="2000" dirty="0"/>
              <a:t>U linku iznad deo rute je i 2 podatka koja se šalju na server (Nis i C)</a:t>
            </a:r>
            <a:endParaRPr lang="sr-Latn-RS" dirty="0"/>
          </a:p>
          <a:p>
            <a:pPr marL="608965" indent="-456565">
              <a:defRPr/>
            </a:pPr>
            <a:r>
              <a:rPr lang="sr-Latn-RS" sz="2000" dirty="0"/>
              <a:t>Ruta treba da izgleda ovako:</a:t>
            </a:r>
            <a:endParaRPr lang="sr-Latn-RS" dirty="0"/>
          </a:p>
          <a:p>
            <a:pPr marL="608965" lvl="1" indent="0">
              <a:buNone/>
              <a:defRPr/>
            </a:pPr>
            <a:r>
              <a:rPr lang="sr-Latn-RS" sz="1800" dirty="0">
                <a:latin typeface="Cascadia Code"/>
              </a:rPr>
              <a:t>[</a:t>
            </a:r>
            <a:r>
              <a:rPr lang="sr-Latn-RS" sz="1800" dirty="0">
                <a:solidFill>
                  <a:srgbClr val="0444AC"/>
                </a:solidFill>
                <a:latin typeface="Cascadia Code"/>
              </a:rPr>
              <a:t>Route</a:t>
            </a:r>
            <a:r>
              <a:rPr lang="sr-Latn-RS" sz="1800" dirty="0">
                <a:latin typeface="Cascadia Code"/>
              </a:rPr>
              <a:t>(</a:t>
            </a:r>
            <a:r>
              <a:rPr lang="sr-Latn-RS" sz="1800" dirty="0">
                <a:solidFill>
                  <a:srgbClr val="A44185"/>
                </a:solidFill>
                <a:latin typeface="Cascadia Code"/>
              </a:rPr>
              <a:t>"GetWeatherForecast/{city}/{degrees}"</a:t>
            </a:r>
            <a:r>
              <a:rPr lang="sr-Latn-RS" sz="1800" dirty="0">
                <a:latin typeface="Cascadia Code"/>
              </a:rPr>
              <a:t>)]</a:t>
            </a:r>
            <a:endParaRPr lang="sr-Latn-RS" sz="3200" dirty="0"/>
          </a:p>
          <a:p>
            <a:pPr marL="608965" lvl="1" indent="0">
              <a:buNone/>
              <a:defRPr/>
            </a:pPr>
            <a:r>
              <a:rPr lang="sr-Latn-RS" sz="1800" dirty="0">
                <a:solidFill>
                  <a:srgbClr val="DA5221"/>
                </a:solidFill>
                <a:latin typeface="Cascadia Code"/>
              </a:rPr>
              <a:t>public</a:t>
            </a:r>
            <a:r>
              <a:rPr lang="sr-Latn-RS" sz="1800" dirty="0">
                <a:latin typeface="Cascadia Code"/>
              </a:rPr>
              <a:t> </a:t>
            </a:r>
            <a:r>
              <a:rPr lang="sr-Latn-RS" sz="1800" dirty="0">
                <a:solidFill>
                  <a:srgbClr val="7B30D0"/>
                </a:solidFill>
                <a:latin typeface="Cascadia Code"/>
              </a:rPr>
              <a:t>void</a:t>
            </a:r>
            <a:r>
              <a:rPr lang="sr-Latn-RS" sz="1800" dirty="0">
                <a:latin typeface="Cascadia Code"/>
              </a:rPr>
              <a:t> </a:t>
            </a:r>
            <a:r>
              <a:rPr lang="sr-Latn-RS" sz="1800" dirty="0">
                <a:solidFill>
                  <a:srgbClr val="7EB233"/>
                </a:solidFill>
                <a:latin typeface="Cascadia Code"/>
              </a:rPr>
              <a:t>GetWeather</a:t>
            </a:r>
            <a:r>
              <a:rPr lang="sr-Latn-RS" sz="1800" dirty="0">
                <a:latin typeface="Cascadia Code"/>
              </a:rPr>
              <a:t>(</a:t>
            </a:r>
            <a:r>
              <a:rPr lang="sr-Latn-RS" sz="1800" dirty="0">
                <a:solidFill>
                  <a:srgbClr val="7B30D0"/>
                </a:solidFill>
                <a:latin typeface="Cascadia Code"/>
              </a:rPr>
              <a:t>string</a:t>
            </a:r>
            <a:r>
              <a:rPr lang="sr-Latn-RS" sz="1800" dirty="0">
                <a:latin typeface="Cascadia Code"/>
              </a:rPr>
              <a:t> city, </a:t>
            </a:r>
            <a:r>
              <a:rPr lang="sr-Latn-RS" sz="1800" dirty="0">
                <a:solidFill>
                  <a:srgbClr val="7B30D0"/>
                </a:solidFill>
                <a:latin typeface="Cascadia Code"/>
              </a:rPr>
              <a:t>char</a:t>
            </a:r>
            <a:r>
              <a:rPr lang="sr-Latn-RS" sz="1800" dirty="0">
                <a:latin typeface="Cascadia Code"/>
              </a:rPr>
              <a:t> degrees)</a:t>
            </a:r>
            <a:endParaRPr lang="sr-Latn-RS" sz="3200" dirty="0"/>
          </a:p>
          <a:p>
            <a:pPr marL="608965" lvl="1" indent="0">
              <a:buNone/>
              <a:defRPr/>
            </a:pPr>
            <a:r>
              <a:rPr lang="sr-Latn-RS" sz="1800" dirty="0">
                <a:latin typeface="Cascadia Code"/>
              </a:rPr>
              <a:t>{</a:t>
            </a:r>
            <a:endParaRPr lang="sr-Latn-RS" sz="3200" dirty="0"/>
          </a:p>
          <a:p>
            <a:pPr marL="608965" lvl="1" indent="0">
              <a:buNone/>
              <a:defRPr/>
            </a:pPr>
            <a:r>
              <a:rPr lang="sr-Latn-RS" sz="1800" dirty="0">
                <a:latin typeface="Cascadia Code"/>
              </a:rPr>
              <a:t>    ...</a:t>
            </a:r>
            <a:endParaRPr lang="sr-Latn-RS" sz="3200" dirty="0"/>
          </a:p>
          <a:p>
            <a:pPr marL="608965" lvl="1" indent="0">
              <a:buNone/>
              <a:defRPr/>
            </a:pPr>
            <a:r>
              <a:rPr lang="sr-Latn-RS" sz="1800" dirty="0">
                <a:latin typeface="Cascadia Code"/>
              </a:rPr>
              <a:t>}</a:t>
            </a:r>
            <a:endParaRPr lang="sr-Latn-RS" sz="2000" u="none" dirty="0"/>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Slanje podataka na server</a:t>
            </a:r>
            <a:endParaRPr lang="en-US"/>
          </a:p>
        </p:txBody>
      </p:sp>
      <p:sp>
        <p:nvSpPr>
          <p:cNvPr id="3" name="Text Placeholder 2"/>
          <p:cNvSpPr>
            <a:spLocks noGrp="1"/>
          </p:cNvSpPr>
          <p:nvPr>
            <p:ph type="body" idx="1"/>
          </p:nvPr>
        </p:nvSpPr>
        <p:spPr bwMode="auto">
          <a:xfrm>
            <a:off x="609600" y="1493521"/>
            <a:ext cx="10524067" cy="5031104"/>
          </a:xfrm>
        </p:spPr>
        <p:txBody>
          <a:bodyPr/>
          <a:lstStyle/>
          <a:p>
            <a:pPr>
              <a:defRPr/>
            </a:pPr>
            <a:r>
              <a:rPr lang="sr-Latn-RS" sz="2400" i="1" dirty="0"/>
              <a:t>[FromForm]</a:t>
            </a:r>
            <a:endParaRPr sz="2400" dirty="0"/>
          </a:p>
          <a:p>
            <a:pPr>
              <a:defRPr/>
            </a:pPr>
            <a:r>
              <a:rPr lang="sr-Latn-RS" sz="2400" dirty="0"/>
              <a:t>FromFormAttribute se koristi kada se podatak šalje putem forme (html, js)</a:t>
            </a:r>
            <a:endParaRPr sz="2400" dirty="0"/>
          </a:p>
          <a:p>
            <a:pPr marL="609585" lvl="1" indent="0">
              <a:buClr>
                <a:schemeClr val="accent1">
                  <a:lumMod val="75000"/>
                </a:schemeClr>
              </a:buClr>
              <a:buSzPct val="145000"/>
              <a:buNone/>
              <a:defRPr/>
            </a:pPr>
            <a:r>
              <a:rPr lang="sr-Latn-RS" sz="1800" b="0" i="0" u="none" dirty="0">
                <a:solidFill>
                  <a:srgbClr val="000000"/>
                </a:solidFill>
                <a:latin typeface="Cascadia Code"/>
                <a:ea typeface="Cascadia Code"/>
                <a:cs typeface="Cascadia Code"/>
              </a:rPr>
              <a:t>&lt;</a:t>
            </a:r>
            <a:r>
              <a:rPr lang="sr-Latn-RS" sz="1800" b="0" i="0" u="none" dirty="0">
                <a:solidFill>
                  <a:srgbClr val="0444AC"/>
                </a:solidFill>
                <a:latin typeface="Cascadia Code"/>
                <a:ea typeface="Cascadia Code"/>
                <a:cs typeface="Cascadia Code"/>
              </a:rPr>
              <a:t>form</a:t>
            </a:r>
            <a:r>
              <a:rPr lang="sr-Latn-RS" sz="1800" b="0" i="0" u="none" dirty="0">
                <a:solidFill>
                  <a:srgbClr val="000000"/>
                </a:solidFill>
                <a:latin typeface="Cascadia Code"/>
                <a:ea typeface="Cascadia Code"/>
                <a:cs typeface="Cascadia Code"/>
              </a:rPr>
              <a:t>&gt;</a:t>
            </a:r>
            <a:endParaRPr lang="sr-Latn-RS" sz="3200" dirty="0"/>
          </a:p>
          <a:p>
            <a:pPr marL="609585" lvl="1" indent="0">
              <a:buClr>
                <a:schemeClr val="accent1">
                  <a:lumMod val="75000"/>
                </a:schemeClr>
              </a:buClr>
              <a:buSzPct val="145000"/>
              <a:buNone/>
              <a:defRPr/>
            </a:pPr>
            <a:r>
              <a:rPr lang="sr-Latn-RS" sz="1800" b="0" i="0" u="none" dirty="0">
                <a:solidFill>
                  <a:srgbClr val="000000"/>
                </a:solidFill>
                <a:latin typeface="Cascadia Code"/>
                <a:ea typeface="Cascadia Code"/>
                <a:cs typeface="Cascadia Code"/>
              </a:rPr>
              <a:t>    &lt;</a:t>
            </a:r>
            <a:r>
              <a:rPr lang="sr-Latn-RS" sz="1800" b="0" i="0" u="none" dirty="0">
                <a:solidFill>
                  <a:srgbClr val="0444AC"/>
                </a:solidFill>
                <a:latin typeface="Cascadia Code"/>
                <a:ea typeface="Cascadia Code"/>
                <a:cs typeface="Cascadia Code"/>
              </a:rPr>
              <a:t>input</a:t>
            </a:r>
            <a:r>
              <a:rPr lang="sr-Latn-RS" sz="1800" b="0" i="0" u="none" dirty="0">
                <a:solidFill>
                  <a:srgbClr val="000000"/>
                </a:solidFill>
                <a:latin typeface="Cascadia Code"/>
                <a:ea typeface="Cascadia Code"/>
                <a:cs typeface="Cascadia Code"/>
              </a:rPr>
              <a:t> </a:t>
            </a:r>
            <a:r>
              <a:rPr lang="sr-Latn-RS" sz="1800" b="0" i="1" u="none" dirty="0">
                <a:solidFill>
                  <a:srgbClr val="DF8618"/>
                </a:solidFill>
                <a:latin typeface="Cascadia Code"/>
                <a:ea typeface="Cascadia Code"/>
                <a:cs typeface="Cascadia Code"/>
              </a:rPr>
              <a:t>type</a:t>
            </a:r>
            <a:r>
              <a:rPr lang="sr-Latn-RS" sz="1800" b="0" i="0" u="none" dirty="0">
                <a:solidFill>
                  <a:srgbClr val="000000"/>
                </a:solidFill>
                <a:latin typeface="Cascadia Code"/>
                <a:ea typeface="Cascadia Code"/>
                <a:cs typeface="Cascadia Code"/>
              </a:rPr>
              <a:t>=</a:t>
            </a:r>
            <a:r>
              <a:rPr lang="sr-Latn-RS" sz="1800" b="0" i="0" u="none" dirty="0">
                <a:solidFill>
                  <a:srgbClr val="A44185"/>
                </a:solidFill>
                <a:latin typeface="Cascadia Code"/>
                <a:ea typeface="Cascadia Code"/>
                <a:cs typeface="Cascadia Code"/>
              </a:rPr>
              <a:t>"number"</a:t>
            </a:r>
            <a:r>
              <a:rPr lang="sr-Latn-RS" sz="1800" b="0" i="0" u="none" dirty="0">
                <a:solidFill>
                  <a:srgbClr val="000000"/>
                </a:solidFill>
                <a:latin typeface="Cascadia Code"/>
                <a:ea typeface="Cascadia Code"/>
                <a:cs typeface="Cascadia Code"/>
              </a:rPr>
              <a:t> </a:t>
            </a:r>
            <a:r>
              <a:rPr lang="sr-Latn-RS" sz="1800" b="0" i="1" u="none" dirty="0">
                <a:solidFill>
                  <a:srgbClr val="DF8618"/>
                </a:solidFill>
                <a:latin typeface="Cascadia Code"/>
                <a:ea typeface="Cascadia Code"/>
                <a:cs typeface="Cascadia Code"/>
              </a:rPr>
              <a:t>name</a:t>
            </a:r>
            <a:r>
              <a:rPr lang="sr-Latn-RS" sz="1800" b="0" i="0" u="none" dirty="0">
                <a:solidFill>
                  <a:srgbClr val="000000"/>
                </a:solidFill>
                <a:latin typeface="Cascadia Code"/>
                <a:ea typeface="Cascadia Code"/>
                <a:cs typeface="Cascadia Code"/>
              </a:rPr>
              <a:t>=</a:t>
            </a:r>
            <a:r>
              <a:rPr lang="sr-Latn-RS" sz="1800" b="0" i="0" u="none" dirty="0">
                <a:solidFill>
                  <a:srgbClr val="A44185"/>
                </a:solidFill>
                <a:latin typeface="Cascadia Code"/>
                <a:ea typeface="Cascadia Code"/>
                <a:cs typeface="Cascadia Code"/>
              </a:rPr>
              <a:t>"broj"</a:t>
            </a:r>
            <a:r>
              <a:rPr lang="sr-Latn-RS" sz="1800" b="0" i="0" u="none" dirty="0">
                <a:solidFill>
                  <a:srgbClr val="000000"/>
                </a:solidFill>
                <a:latin typeface="Cascadia Code"/>
                <a:ea typeface="Cascadia Code"/>
                <a:cs typeface="Cascadia Code"/>
              </a:rPr>
              <a:t> </a:t>
            </a:r>
            <a:r>
              <a:rPr lang="sr-Latn-RS" sz="1800" b="0" i="1" u="none" dirty="0">
                <a:solidFill>
                  <a:srgbClr val="DF8618"/>
                </a:solidFill>
                <a:latin typeface="Cascadia Code"/>
                <a:ea typeface="Cascadia Code"/>
                <a:cs typeface="Cascadia Code"/>
              </a:rPr>
              <a:t>id</a:t>
            </a:r>
            <a:r>
              <a:rPr lang="sr-Latn-RS" sz="1800" b="0" i="0" u="none" dirty="0">
                <a:solidFill>
                  <a:srgbClr val="000000"/>
                </a:solidFill>
                <a:latin typeface="Cascadia Code"/>
                <a:ea typeface="Cascadia Code"/>
                <a:cs typeface="Cascadia Code"/>
              </a:rPr>
              <a:t>=</a:t>
            </a:r>
            <a:r>
              <a:rPr lang="sr-Latn-RS" sz="1800" b="0" i="0" u="none" dirty="0">
                <a:solidFill>
                  <a:srgbClr val="A44185"/>
                </a:solidFill>
                <a:latin typeface="Cascadia Code"/>
                <a:ea typeface="Cascadia Code"/>
                <a:cs typeface="Cascadia Code"/>
              </a:rPr>
              <a:t>"broj"</a:t>
            </a:r>
            <a:r>
              <a:rPr lang="sr-Latn-RS" sz="1800" b="0" i="0" u="none" dirty="0">
                <a:solidFill>
                  <a:srgbClr val="000000"/>
                </a:solidFill>
                <a:latin typeface="Cascadia Code"/>
                <a:ea typeface="Cascadia Code"/>
                <a:cs typeface="Cascadia Code"/>
              </a:rPr>
              <a:t>&gt;</a:t>
            </a:r>
            <a:endParaRPr lang="sr-Latn-RS" sz="3200" dirty="0"/>
          </a:p>
          <a:p>
            <a:pPr marL="609585" lvl="1" indent="0">
              <a:buClr>
                <a:schemeClr val="accent1">
                  <a:lumMod val="75000"/>
                </a:schemeClr>
              </a:buClr>
              <a:buSzPct val="145000"/>
              <a:buNone/>
              <a:defRPr/>
            </a:pPr>
            <a:r>
              <a:rPr lang="sr-Latn-RS" sz="1800" b="0" i="0" u="none" dirty="0">
                <a:solidFill>
                  <a:srgbClr val="000000"/>
                </a:solidFill>
                <a:latin typeface="Cascadia Code"/>
                <a:ea typeface="Cascadia Code"/>
                <a:cs typeface="Cascadia Code"/>
              </a:rPr>
              <a:t>    &lt;</a:t>
            </a:r>
            <a:r>
              <a:rPr lang="sr-Latn-RS" sz="1800" b="0" i="0" u="none" dirty="0">
                <a:solidFill>
                  <a:srgbClr val="0444AC"/>
                </a:solidFill>
                <a:latin typeface="Cascadia Code"/>
                <a:ea typeface="Cascadia Code"/>
                <a:cs typeface="Cascadia Code"/>
              </a:rPr>
              <a:t>input</a:t>
            </a:r>
            <a:r>
              <a:rPr lang="sr-Latn-RS" sz="1800" b="0" i="0" u="none" dirty="0">
                <a:solidFill>
                  <a:srgbClr val="000000"/>
                </a:solidFill>
                <a:latin typeface="Cascadia Code"/>
                <a:ea typeface="Cascadia Code"/>
                <a:cs typeface="Cascadia Code"/>
              </a:rPr>
              <a:t> </a:t>
            </a:r>
            <a:r>
              <a:rPr lang="sr-Latn-RS" sz="1800" b="0" i="1" u="none" dirty="0">
                <a:solidFill>
                  <a:srgbClr val="DF8618"/>
                </a:solidFill>
                <a:latin typeface="Cascadia Code"/>
                <a:ea typeface="Cascadia Code"/>
                <a:cs typeface="Cascadia Code"/>
              </a:rPr>
              <a:t>type</a:t>
            </a:r>
            <a:r>
              <a:rPr lang="sr-Latn-RS" sz="1800" b="0" i="0" u="none" dirty="0">
                <a:solidFill>
                  <a:srgbClr val="000000"/>
                </a:solidFill>
                <a:latin typeface="Cascadia Code"/>
                <a:ea typeface="Cascadia Code"/>
                <a:cs typeface="Cascadia Code"/>
              </a:rPr>
              <a:t>=</a:t>
            </a:r>
            <a:r>
              <a:rPr lang="sr-Latn-RS" sz="1800" b="0" i="0" u="none" dirty="0">
                <a:solidFill>
                  <a:srgbClr val="A44185"/>
                </a:solidFill>
                <a:latin typeface="Cascadia Code"/>
                <a:ea typeface="Cascadia Code"/>
                <a:cs typeface="Cascadia Code"/>
              </a:rPr>
              <a:t>"text"</a:t>
            </a:r>
            <a:r>
              <a:rPr lang="sr-Latn-RS" sz="1800" b="0" i="0" u="none" dirty="0">
                <a:solidFill>
                  <a:srgbClr val="000000"/>
                </a:solidFill>
                <a:latin typeface="Cascadia Code"/>
                <a:ea typeface="Cascadia Code"/>
                <a:cs typeface="Cascadia Code"/>
              </a:rPr>
              <a:t> </a:t>
            </a:r>
            <a:r>
              <a:rPr lang="sr-Latn-RS" sz="1800" b="0" i="1" u="none" dirty="0">
                <a:solidFill>
                  <a:srgbClr val="DF8618"/>
                </a:solidFill>
                <a:latin typeface="Cascadia Code"/>
                <a:ea typeface="Cascadia Code"/>
                <a:cs typeface="Cascadia Code"/>
              </a:rPr>
              <a:t>name</a:t>
            </a:r>
            <a:r>
              <a:rPr lang="sr-Latn-RS" sz="1800" b="0" i="0" u="none" dirty="0">
                <a:solidFill>
                  <a:srgbClr val="000000"/>
                </a:solidFill>
                <a:latin typeface="Cascadia Code"/>
                <a:ea typeface="Cascadia Code"/>
                <a:cs typeface="Cascadia Code"/>
              </a:rPr>
              <a:t>=</a:t>
            </a:r>
            <a:r>
              <a:rPr lang="sr-Latn-RS" sz="1800" b="0" i="0" u="none" dirty="0">
                <a:solidFill>
                  <a:srgbClr val="A44185"/>
                </a:solidFill>
                <a:latin typeface="Cascadia Code"/>
                <a:ea typeface="Cascadia Code"/>
                <a:cs typeface="Cascadia Code"/>
              </a:rPr>
              <a:t>"string"</a:t>
            </a:r>
            <a:r>
              <a:rPr lang="sr-Latn-RS" sz="1800" b="0" i="0" u="none" dirty="0">
                <a:solidFill>
                  <a:srgbClr val="000000"/>
                </a:solidFill>
                <a:latin typeface="Cascadia Code"/>
                <a:ea typeface="Cascadia Code"/>
                <a:cs typeface="Cascadia Code"/>
              </a:rPr>
              <a:t> </a:t>
            </a:r>
            <a:r>
              <a:rPr lang="sr-Latn-RS" sz="1800" b="0" i="1" u="none" dirty="0">
                <a:solidFill>
                  <a:srgbClr val="DF8618"/>
                </a:solidFill>
                <a:latin typeface="Cascadia Code"/>
                <a:ea typeface="Cascadia Code"/>
                <a:cs typeface="Cascadia Code"/>
              </a:rPr>
              <a:t>id</a:t>
            </a:r>
            <a:r>
              <a:rPr lang="sr-Latn-RS" sz="1800" b="0" i="0" u="none" dirty="0">
                <a:solidFill>
                  <a:srgbClr val="000000"/>
                </a:solidFill>
                <a:latin typeface="Cascadia Code"/>
                <a:ea typeface="Cascadia Code"/>
                <a:cs typeface="Cascadia Code"/>
              </a:rPr>
              <a:t>=</a:t>
            </a:r>
            <a:r>
              <a:rPr lang="sr-Latn-RS" sz="1800" b="0" i="0" u="none" dirty="0">
                <a:solidFill>
                  <a:srgbClr val="A44185"/>
                </a:solidFill>
                <a:latin typeface="Cascadia Code"/>
                <a:ea typeface="Cascadia Code"/>
                <a:cs typeface="Cascadia Code"/>
              </a:rPr>
              <a:t>"string"</a:t>
            </a:r>
            <a:r>
              <a:rPr lang="sr-Latn-RS" sz="1800" b="0" i="0" u="none" dirty="0">
                <a:solidFill>
                  <a:srgbClr val="000000"/>
                </a:solidFill>
                <a:latin typeface="Cascadia Code"/>
                <a:ea typeface="Cascadia Code"/>
                <a:cs typeface="Cascadia Code"/>
              </a:rPr>
              <a:t>&gt;</a:t>
            </a:r>
            <a:endParaRPr lang="sr-Latn-RS" sz="3200" dirty="0"/>
          </a:p>
          <a:p>
            <a:pPr marL="609585" lvl="1" indent="0">
              <a:buClr>
                <a:schemeClr val="accent1">
                  <a:lumMod val="75000"/>
                </a:schemeClr>
              </a:buClr>
              <a:buSzPct val="145000"/>
              <a:buNone/>
              <a:defRPr/>
            </a:pPr>
            <a:r>
              <a:rPr lang="sr-Latn-RS" sz="1800" b="0" i="0" u="none" dirty="0">
                <a:solidFill>
                  <a:srgbClr val="000000"/>
                </a:solidFill>
                <a:latin typeface="Cascadia Code"/>
                <a:ea typeface="Cascadia Code"/>
                <a:cs typeface="Cascadia Code"/>
              </a:rPr>
              <a:t>    &lt;</a:t>
            </a:r>
            <a:r>
              <a:rPr lang="sr-Latn-RS" sz="1800" b="0" i="0" u="none" dirty="0">
                <a:solidFill>
                  <a:srgbClr val="0444AC"/>
                </a:solidFill>
                <a:latin typeface="Cascadia Code"/>
                <a:ea typeface="Cascadia Code"/>
                <a:cs typeface="Cascadia Code"/>
              </a:rPr>
              <a:t>input</a:t>
            </a:r>
            <a:r>
              <a:rPr lang="sr-Latn-RS" sz="1800" b="0" i="0" u="none" dirty="0">
                <a:solidFill>
                  <a:srgbClr val="000000"/>
                </a:solidFill>
                <a:latin typeface="Cascadia Code"/>
                <a:ea typeface="Cascadia Code"/>
                <a:cs typeface="Cascadia Code"/>
              </a:rPr>
              <a:t> </a:t>
            </a:r>
            <a:r>
              <a:rPr lang="sr-Latn-RS" sz="1800" b="0" i="1" u="none" dirty="0">
                <a:solidFill>
                  <a:srgbClr val="DF8618"/>
                </a:solidFill>
                <a:latin typeface="Cascadia Code"/>
                <a:ea typeface="Cascadia Code"/>
                <a:cs typeface="Cascadia Code"/>
              </a:rPr>
              <a:t>type</a:t>
            </a:r>
            <a:r>
              <a:rPr lang="sr-Latn-RS" sz="1800" b="0" i="0" u="none" dirty="0">
                <a:solidFill>
                  <a:srgbClr val="000000"/>
                </a:solidFill>
                <a:latin typeface="Cascadia Code"/>
                <a:ea typeface="Cascadia Code"/>
                <a:cs typeface="Cascadia Code"/>
              </a:rPr>
              <a:t>=</a:t>
            </a:r>
            <a:r>
              <a:rPr lang="sr-Latn-RS" sz="1800" b="0" i="0" u="none" dirty="0">
                <a:solidFill>
                  <a:srgbClr val="A44185"/>
                </a:solidFill>
                <a:latin typeface="Cascadia Code"/>
                <a:ea typeface="Cascadia Code"/>
                <a:cs typeface="Cascadia Code"/>
              </a:rPr>
              <a:t>"submit"</a:t>
            </a:r>
            <a:r>
              <a:rPr lang="sr-Latn-RS" sz="1800" b="0" i="0" u="none" dirty="0">
                <a:solidFill>
                  <a:srgbClr val="000000"/>
                </a:solidFill>
                <a:latin typeface="Cascadia Code"/>
                <a:ea typeface="Cascadia Code"/>
                <a:cs typeface="Cascadia Code"/>
              </a:rPr>
              <a:t> </a:t>
            </a:r>
            <a:r>
              <a:rPr lang="sr-Latn-RS" sz="1800" b="0" i="1" u="none" dirty="0">
                <a:solidFill>
                  <a:srgbClr val="DF8618"/>
                </a:solidFill>
                <a:latin typeface="Cascadia Code"/>
                <a:ea typeface="Cascadia Code"/>
                <a:cs typeface="Cascadia Code"/>
              </a:rPr>
              <a:t>value</a:t>
            </a:r>
            <a:r>
              <a:rPr lang="sr-Latn-RS" sz="1800" b="0" i="0" u="none" dirty="0">
                <a:solidFill>
                  <a:srgbClr val="000000"/>
                </a:solidFill>
                <a:latin typeface="Cascadia Code"/>
                <a:ea typeface="Cascadia Code"/>
                <a:cs typeface="Cascadia Code"/>
              </a:rPr>
              <a:t>=</a:t>
            </a:r>
            <a:r>
              <a:rPr lang="sr-Latn-RS" sz="1800" b="0" i="0" u="none" dirty="0">
                <a:solidFill>
                  <a:srgbClr val="A44185"/>
                </a:solidFill>
                <a:latin typeface="Cascadia Code"/>
                <a:ea typeface="Cascadia Code"/>
                <a:cs typeface="Cascadia Code"/>
              </a:rPr>
              <a:t>"Posalji"</a:t>
            </a:r>
            <a:r>
              <a:rPr lang="sr-Latn-RS" sz="1800" b="0" i="0" u="none" dirty="0">
                <a:solidFill>
                  <a:srgbClr val="000000"/>
                </a:solidFill>
                <a:latin typeface="Cascadia Code"/>
                <a:ea typeface="Cascadia Code"/>
                <a:cs typeface="Cascadia Code"/>
              </a:rPr>
              <a:t>&gt;</a:t>
            </a:r>
            <a:endParaRPr lang="sr-Latn-RS" sz="3200" dirty="0"/>
          </a:p>
          <a:p>
            <a:pPr marL="609585" lvl="1" indent="0">
              <a:buClr>
                <a:schemeClr val="accent1">
                  <a:lumMod val="75000"/>
                </a:schemeClr>
              </a:buClr>
              <a:buSzPct val="145000"/>
              <a:buNone/>
              <a:defRPr/>
            </a:pPr>
            <a:r>
              <a:rPr lang="sr-Latn-RS" sz="1800" b="0" i="0" u="none" dirty="0">
                <a:solidFill>
                  <a:srgbClr val="000000"/>
                </a:solidFill>
                <a:latin typeface="Cascadia Code"/>
                <a:ea typeface="Cascadia Code"/>
                <a:cs typeface="Cascadia Code"/>
              </a:rPr>
              <a:t>&lt;/</a:t>
            </a:r>
            <a:r>
              <a:rPr lang="sr-Latn-RS" sz="1800" b="0" i="0" u="none" dirty="0">
                <a:solidFill>
                  <a:srgbClr val="0444AC"/>
                </a:solidFill>
                <a:latin typeface="Cascadia Code"/>
                <a:ea typeface="Cascadia Code"/>
                <a:cs typeface="Cascadia Code"/>
              </a:rPr>
              <a:t>form</a:t>
            </a:r>
            <a:r>
              <a:rPr lang="sr-Latn-RS" sz="1800" b="0" i="0" u="none" dirty="0">
                <a:solidFill>
                  <a:srgbClr val="000000"/>
                </a:solidFill>
                <a:latin typeface="Cascadia Code"/>
                <a:ea typeface="Cascadia Code"/>
                <a:cs typeface="Cascadia Code"/>
              </a:rPr>
              <a:t>&gt;</a:t>
            </a:r>
            <a:endParaRPr lang="sr-Latn-RS" sz="3200" dirty="0"/>
          </a:p>
          <a:p>
            <a:pPr marL="609585" lvl="1" indent="0">
              <a:buClr>
                <a:schemeClr val="accent1">
                  <a:lumMod val="75000"/>
                </a:schemeClr>
              </a:buClr>
              <a:buSzPct val="145000"/>
              <a:buNone/>
              <a:defRPr/>
            </a:pPr>
            <a:r>
              <a:rPr lang="sr-Latn-RS" dirty="0"/>
              <a:t>ili</a:t>
            </a:r>
            <a:endParaRPr dirty="0"/>
          </a:p>
          <a:p>
            <a:pPr marL="609585" lvl="1" indent="0">
              <a:buClr>
                <a:schemeClr val="accent1">
                  <a:lumMod val="75000"/>
                </a:schemeClr>
              </a:buClr>
              <a:buSzPct val="145000"/>
              <a:buNone/>
              <a:defRPr/>
            </a:pPr>
            <a:r>
              <a:rPr lang="sr-Latn-RS" sz="1800" b="0" i="0" u="none" dirty="0">
                <a:solidFill>
                  <a:srgbClr val="0991B6"/>
                </a:solidFill>
                <a:latin typeface="Cascadia Code"/>
                <a:ea typeface="Cascadia Code"/>
                <a:cs typeface="Cascadia Code"/>
              </a:rPr>
              <a:t>const</a:t>
            </a:r>
            <a:r>
              <a:rPr lang="sr-Latn-RS" sz="1800" b="0" i="0" u="none" dirty="0">
                <a:solidFill>
                  <a:srgbClr val="000000"/>
                </a:solidFill>
                <a:latin typeface="Cascadia Code"/>
                <a:ea typeface="Cascadia Code"/>
                <a:cs typeface="Cascadia Code"/>
              </a:rPr>
              <a:t> </a:t>
            </a:r>
            <a:r>
              <a:rPr lang="sr-Latn-RS" sz="1800" b="0" i="0" u="none" dirty="0">
                <a:solidFill>
                  <a:srgbClr val="2F86D2"/>
                </a:solidFill>
                <a:latin typeface="Cascadia Code"/>
                <a:ea typeface="Cascadia Code"/>
                <a:cs typeface="Cascadia Code"/>
              </a:rPr>
              <a:t>formData</a:t>
            </a:r>
            <a:r>
              <a:rPr lang="sr-Latn-RS" sz="1800" b="0" i="0" u="none" dirty="0">
                <a:solidFill>
                  <a:srgbClr val="000000"/>
                </a:solidFill>
                <a:latin typeface="Cascadia Code"/>
                <a:ea typeface="Cascadia Code"/>
                <a:cs typeface="Cascadia Code"/>
              </a:rPr>
              <a:t> </a:t>
            </a:r>
            <a:r>
              <a:rPr lang="sr-Latn-RS" sz="1800" b="0" i="0" u="none" dirty="0">
                <a:solidFill>
                  <a:srgbClr val="7B30D0"/>
                </a:solidFill>
                <a:latin typeface="Cascadia Code"/>
                <a:ea typeface="Cascadia Code"/>
                <a:cs typeface="Cascadia Code"/>
              </a:rPr>
              <a:t>=</a:t>
            </a:r>
            <a:r>
              <a:rPr lang="sr-Latn-RS" sz="1800" b="0" i="0" u="none" dirty="0">
                <a:solidFill>
                  <a:srgbClr val="000000"/>
                </a:solidFill>
                <a:latin typeface="Cascadia Code"/>
                <a:ea typeface="Cascadia Code"/>
                <a:cs typeface="Cascadia Code"/>
              </a:rPr>
              <a:t> </a:t>
            </a:r>
            <a:r>
              <a:rPr lang="sr-Latn-RS" sz="1800" b="0" i="0" u="none" dirty="0">
                <a:solidFill>
                  <a:srgbClr val="7B30D0"/>
                </a:solidFill>
                <a:latin typeface="Cascadia Code"/>
                <a:ea typeface="Cascadia Code"/>
                <a:cs typeface="Cascadia Code"/>
              </a:rPr>
              <a:t>new</a:t>
            </a:r>
            <a:r>
              <a:rPr lang="sr-Latn-RS" sz="1800" b="0" i="0" u="none" dirty="0">
                <a:solidFill>
                  <a:srgbClr val="000000"/>
                </a:solidFill>
                <a:latin typeface="Cascadia Code"/>
                <a:ea typeface="Cascadia Code"/>
                <a:cs typeface="Cascadia Code"/>
              </a:rPr>
              <a:t> </a:t>
            </a:r>
            <a:r>
              <a:rPr lang="sr-Latn-RS" sz="1800" b="0" i="0" u="none" dirty="0">
                <a:solidFill>
                  <a:srgbClr val="7EB233"/>
                </a:solidFill>
                <a:latin typeface="Cascadia Code"/>
                <a:ea typeface="Cascadia Code"/>
                <a:cs typeface="Cascadia Code"/>
              </a:rPr>
              <a:t>FormData</a:t>
            </a:r>
            <a:r>
              <a:rPr lang="sr-Latn-RS" sz="1800" b="0" i="0" u="none" dirty="0">
                <a:solidFill>
                  <a:srgbClr val="000000"/>
                </a:solidFill>
                <a:latin typeface="Cascadia Code"/>
                <a:ea typeface="Cascadia Code"/>
                <a:cs typeface="Cascadia Code"/>
              </a:rPr>
              <a:t>();</a:t>
            </a:r>
            <a:endParaRPr lang="sr-Latn-RS" sz="3200" dirty="0"/>
          </a:p>
          <a:p>
            <a:pPr marL="609585" lvl="1" indent="0">
              <a:buClr>
                <a:schemeClr val="accent1">
                  <a:lumMod val="75000"/>
                </a:schemeClr>
              </a:buClr>
              <a:buSzPct val="145000"/>
              <a:buNone/>
              <a:defRPr/>
            </a:pPr>
            <a:r>
              <a:rPr lang="sr-Latn-RS" sz="1800" b="0" i="0" u="none" dirty="0">
                <a:solidFill>
                  <a:srgbClr val="2F86D2"/>
                </a:solidFill>
                <a:latin typeface="Cascadia Code"/>
                <a:ea typeface="Cascadia Code"/>
                <a:cs typeface="Cascadia Code"/>
              </a:rPr>
              <a:t>formData</a:t>
            </a:r>
            <a:r>
              <a:rPr lang="sr-Latn-RS" sz="1800" b="0" i="0" u="none" dirty="0">
                <a:solidFill>
                  <a:srgbClr val="000000"/>
                </a:solidFill>
                <a:latin typeface="Cascadia Code"/>
                <a:ea typeface="Cascadia Code"/>
                <a:cs typeface="Cascadia Code"/>
              </a:rPr>
              <a:t>.</a:t>
            </a:r>
            <a:r>
              <a:rPr lang="sr-Latn-RS" sz="1800" b="0" i="0" u="none" dirty="0">
                <a:solidFill>
                  <a:srgbClr val="7EB233"/>
                </a:solidFill>
                <a:latin typeface="Cascadia Code"/>
                <a:ea typeface="Cascadia Code"/>
                <a:cs typeface="Cascadia Code"/>
              </a:rPr>
              <a:t>append</a:t>
            </a:r>
            <a:r>
              <a:rPr lang="sr-Latn-RS" sz="1800" b="0" i="0" u="none" dirty="0">
                <a:solidFill>
                  <a:srgbClr val="000000"/>
                </a:solidFill>
                <a:latin typeface="Cascadia Code"/>
                <a:ea typeface="Cascadia Code"/>
                <a:cs typeface="Cascadia Code"/>
              </a:rPr>
              <a:t>(</a:t>
            </a:r>
            <a:r>
              <a:rPr lang="sr-Latn-RS" sz="1800" b="0" i="0" u="none" dirty="0">
                <a:solidFill>
                  <a:srgbClr val="A44185"/>
                </a:solidFill>
                <a:latin typeface="Cascadia Code"/>
                <a:ea typeface="Cascadia Code"/>
                <a:cs typeface="Cascadia Code"/>
              </a:rPr>
              <a:t>'city'</a:t>
            </a:r>
            <a:r>
              <a:rPr lang="sr-Latn-RS" sz="1800" b="0" i="0" u="none" dirty="0">
                <a:solidFill>
                  <a:srgbClr val="000000"/>
                </a:solidFill>
                <a:latin typeface="Cascadia Code"/>
                <a:ea typeface="Cascadia Code"/>
                <a:cs typeface="Cascadia Code"/>
              </a:rPr>
              <a:t>, </a:t>
            </a:r>
            <a:r>
              <a:rPr lang="sr-Latn-RS" sz="1800" b="0" i="0" u="none" dirty="0">
                <a:solidFill>
                  <a:srgbClr val="A44185"/>
                </a:solidFill>
                <a:latin typeface="Cascadia Code"/>
                <a:ea typeface="Cascadia Code"/>
                <a:cs typeface="Cascadia Code"/>
              </a:rPr>
              <a:t>'Nis'</a:t>
            </a:r>
            <a:r>
              <a:rPr lang="sr-Latn-RS" sz="1800" b="0" i="0" u="none" dirty="0">
                <a:solidFill>
                  <a:srgbClr val="000000"/>
                </a:solidFill>
                <a:latin typeface="Cascadia Code"/>
                <a:ea typeface="Cascadia Code"/>
                <a:cs typeface="Cascadia Code"/>
              </a:rPr>
              <a:t>);</a:t>
            </a:r>
            <a:endParaRPr lang="sr-Latn-RS" sz="3200" dirty="0"/>
          </a:p>
          <a:p>
            <a:pPr marL="609585" lvl="1" indent="0">
              <a:buClr>
                <a:schemeClr val="accent1">
                  <a:lumMod val="75000"/>
                </a:schemeClr>
              </a:buClr>
              <a:buSzPct val="145000"/>
              <a:buNone/>
              <a:defRPr/>
            </a:pPr>
            <a:r>
              <a:rPr lang="sr-Latn-RS" sz="1800" b="0" i="0" u="none" dirty="0">
                <a:solidFill>
                  <a:srgbClr val="2F86D2"/>
                </a:solidFill>
                <a:latin typeface="Cascadia Code"/>
                <a:ea typeface="Cascadia Code"/>
                <a:cs typeface="Cascadia Code"/>
              </a:rPr>
              <a:t>formData</a:t>
            </a:r>
            <a:r>
              <a:rPr lang="sr-Latn-RS" sz="1800" b="0" i="0" u="none" dirty="0">
                <a:solidFill>
                  <a:srgbClr val="000000"/>
                </a:solidFill>
                <a:latin typeface="Cascadia Code"/>
                <a:ea typeface="Cascadia Code"/>
                <a:cs typeface="Cascadia Code"/>
              </a:rPr>
              <a:t>.</a:t>
            </a:r>
            <a:r>
              <a:rPr lang="sr-Latn-RS" sz="1800" b="0" i="0" u="none" dirty="0">
                <a:solidFill>
                  <a:srgbClr val="7EB233"/>
                </a:solidFill>
                <a:latin typeface="Cascadia Code"/>
                <a:ea typeface="Cascadia Code"/>
                <a:cs typeface="Cascadia Code"/>
              </a:rPr>
              <a:t>append</a:t>
            </a:r>
            <a:r>
              <a:rPr lang="sr-Latn-RS" sz="1800" b="0" i="0" u="none" dirty="0">
                <a:solidFill>
                  <a:srgbClr val="000000"/>
                </a:solidFill>
                <a:latin typeface="Cascadia Code"/>
                <a:ea typeface="Cascadia Code"/>
                <a:cs typeface="Cascadia Code"/>
              </a:rPr>
              <a:t>(</a:t>
            </a:r>
            <a:r>
              <a:rPr lang="sr-Latn-RS" sz="1800" b="0" i="0" u="none" dirty="0">
                <a:solidFill>
                  <a:srgbClr val="A44185"/>
                </a:solidFill>
                <a:latin typeface="Cascadia Code"/>
                <a:ea typeface="Cascadia Code"/>
                <a:cs typeface="Cascadia Code"/>
              </a:rPr>
              <a:t>'degrees'</a:t>
            </a:r>
            <a:r>
              <a:rPr lang="sr-Latn-RS" sz="1800" b="0" i="0" u="none" dirty="0">
                <a:solidFill>
                  <a:srgbClr val="000000"/>
                </a:solidFill>
                <a:latin typeface="Cascadia Code"/>
                <a:ea typeface="Cascadia Code"/>
                <a:cs typeface="Cascadia Code"/>
              </a:rPr>
              <a:t>, </a:t>
            </a:r>
            <a:r>
              <a:rPr lang="sr-Latn-RS" sz="1800" b="0" i="0" u="none" dirty="0">
                <a:solidFill>
                  <a:srgbClr val="A44185"/>
                </a:solidFill>
                <a:latin typeface="Cascadia Code"/>
                <a:ea typeface="Cascadia Code"/>
                <a:cs typeface="Cascadia Code"/>
              </a:rPr>
              <a:t>'C'</a:t>
            </a:r>
            <a:r>
              <a:rPr lang="sr-Latn-RS" sz="1800" b="0" i="0" u="none" dirty="0">
                <a:solidFill>
                  <a:srgbClr val="000000"/>
                </a:solidFill>
                <a:latin typeface="Cascadia Code"/>
                <a:ea typeface="Cascadia Code"/>
                <a:cs typeface="Cascadia Code"/>
              </a:rPr>
              <a:t>);</a:t>
            </a:r>
            <a:endParaRPr lang="sr-Latn-RS" sz="5400" dirty="0"/>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760B4-173B-406D-774F-F53A054D6ABF}"/>
              </a:ext>
            </a:extLst>
          </p:cNvPr>
          <p:cNvSpPr>
            <a:spLocks noGrp="1"/>
          </p:cNvSpPr>
          <p:nvPr>
            <p:ph type="title"/>
          </p:nvPr>
        </p:nvSpPr>
        <p:spPr/>
        <p:txBody>
          <a:bodyPr/>
          <a:lstStyle/>
          <a:p>
            <a:r>
              <a:rPr lang="sr-Latn-RS" dirty="0"/>
              <a:t>Kontroler</a:t>
            </a:r>
          </a:p>
        </p:txBody>
      </p:sp>
      <p:sp>
        <p:nvSpPr>
          <p:cNvPr id="3" name="Text Placeholder 2">
            <a:extLst>
              <a:ext uri="{FF2B5EF4-FFF2-40B4-BE49-F238E27FC236}">
                <a16:creationId xmlns:a16="http://schemas.microsoft.com/office/drawing/2014/main" id="{7A23CC92-9DEE-BB39-60C2-72D0C872253B}"/>
              </a:ext>
            </a:extLst>
          </p:cNvPr>
          <p:cNvSpPr>
            <a:spLocks noGrp="1"/>
          </p:cNvSpPr>
          <p:nvPr>
            <p:ph type="body" idx="1"/>
          </p:nvPr>
        </p:nvSpPr>
        <p:spPr>
          <a:xfrm>
            <a:off x="609600" y="1442721"/>
            <a:ext cx="10524067" cy="5081904"/>
          </a:xfrm>
        </p:spPr>
        <p:txBody>
          <a:bodyPr/>
          <a:lstStyle/>
          <a:p>
            <a:pPr marL="0" indent="0">
              <a:buNone/>
              <a:defRPr/>
            </a:pPr>
            <a:r>
              <a:rPr lang="sr-Latn-RS" sz="1600" dirty="0">
                <a:solidFill>
                  <a:srgbClr val="39ADB5"/>
                </a:solidFill>
                <a:latin typeface="Cascadia Code"/>
              </a:rPr>
              <a:t>[</a:t>
            </a:r>
            <a:r>
              <a:rPr lang="sr-Latn-RS" sz="1600" dirty="0">
                <a:solidFill>
                  <a:srgbClr val="E2931D"/>
                </a:solidFill>
                <a:latin typeface="Cascadia Code"/>
              </a:rPr>
              <a:t>ApiController</a:t>
            </a:r>
            <a:r>
              <a:rPr lang="sr-Latn-RS" sz="1600" dirty="0">
                <a:solidFill>
                  <a:srgbClr val="39ADB5"/>
                </a:solidFill>
                <a:latin typeface="Cascadia Code"/>
              </a:rPr>
              <a:t>]</a:t>
            </a:r>
            <a:endParaRPr lang="sr-Latn-RS" sz="1600" dirty="0">
              <a:solidFill>
                <a:srgbClr val="90A4AE"/>
              </a:solidFill>
              <a:latin typeface="Cascadia Code"/>
            </a:endParaRPr>
          </a:p>
          <a:p>
            <a:pPr marL="0" indent="0">
              <a:buNone/>
              <a:defRPr/>
            </a:pPr>
            <a:r>
              <a:rPr lang="sr-Latn-RS" sz="1600" dirty="0">
                <a:solidFill>
                  <a:srgbClr val="39ADB5"/>
                </a:solidFill>
                <a:latin typeface="Cascadia Code"/>
              </a:rPr>
              <a:t>[</a:t>
            </a:r>
            <a:r>
              <a:rPr lang="sr-Latn-RS" sz="1600" dirty="0">
                <a:solidFill>
                  <a:srgbClr val="E2931D"/>
                </a:solidFill>
                <a:latin typeface="Cascadia Code"/>
              </a:rPr>
              <a:t>Route</a:t>
            </a:r>
            <a:r>
              <a:rPr lang="sr-Latn-RS" sz="1600" dirty="0">
                <a:solidFill>
                  <a:srgbClr val="39ADB5"/>
                </a:solidFill>
                <a:latin typeface="Cascadia Code"/>
              </a:rPr>
              <a:t>("[controller]")]</a:t>
            </a:r>
            <a:endParaRPr lang="sr-Latn-RS" sz="1600" dirty="0">
              <a:solidFill>
                <a:srgbClr val="90A4AE"/>
              </a:solidFill>
              <a:latin typeface="Cascadia Code"/>
            </a:endParaRPr>
          </a:p>
          <a:p>
            <a:pPr marL="0" indent="0">
              <a:buNone/>
              <a:defRPr/>
            </a:pPr>
            <a:r>
              <a:rPr lang="sr-Latn-RS" sz="1600" dirty="0">
                <a:solidFill>
                  <a:srgbClr val="9C3EDA"/>
                </a:solidFill>
                <a:latin typeface="Cascadia Code"/>
              </a:rPr>
              <a:t>public</a:t>
            </a:r>
            <a:r>
              <a:rPr lang="sr-Latn-RS" sz="1600" dirty="0">
                <a:solidFill>
                  <a:srgbClr val="90A4AE"/>
                </a:solidFill>
                <a:latin typeface="Cascadia Code"/>
              </a:rPr>
              <a:t> </a:t>
            </a:r>
            <a:r>
              <a:rPr lang="sr-Latn-RS" sz="1600" dirty="0">
                <a:solidFill>
                  <a:srgbClr val="9C3EDA"/>
                </a:solidFill>
                <a:latin typeface="Cascadia Code"/>
              </a:rPr>
              <a:t>class</a:t>
            </a:r>
            <a:r>
              <a:rPr lang="sr-Latn-RS" sz="1600" dirty="0">
                <a:solidFill>
                  <a:srgbClr val="90A4AE"/>
                </a:solidFill>
                <a:latin typeface="Cascadia Code"/>
              </a:rPr>
              <a:t> </a:t>
            </a:r>
            <a:r>
              <a:rPr lang="sr-Latn-RS" sz="1600" dirty="0">
                <a:solidFill>
                  <a:srgbClr val="E2931D"/>
                </a:solidFill>
                <a:latin typeface="Cascadia Code"/>
              </a:rPr>
              <a:t>FacultyController </a:t>
            </a:r>
            <a:r>
              <a:rPr lang="sr-Latn-RS" sz="1600" dirty="0">
                <a:solidFill>
                  <a:srgbClr val="39ADB5"/>
                </a:solidFill>
                <a:latin typeface="Cascadia Code"/>
              </a:rPr>
              <a:t>: </a:t>
            </a:r>
            <a:r>
              <a:rPr lang="sr-Latn-RS" sz="1600" dirty="0">
                <a:solidFill>
                  <a:srgbClr val="E2931D"/>
                </a:solidFill>
                <a:latin typeface="Cascadia Code"/>
              </a:rPr>
              <a:t>ControllerBase</a:t>
            </a:r>
            <a:r>
              <a:rPr lang="sr-Latn-RS" sz="1600" dirty="0">
                <a:solidFill>
                  <a:srgbClr val="90A4AE"/>
                </a:solidFill>
                <a:latin typeface="Cascadia Code"/>
              </a:rPr>
              <a:t> </a:t>
            </a:r>
            <a:r>
              <a:rPr lang="sr-Latn-RS" sz="1600" dirty="0">
                <a:solidFill>
                  <a:srgbClr val="39ADB5"/>
                </a:solidFill>
                <a:latin typeface="Cascadia Code"/>
              </a:rPr>
              <a:t>{</a:t>
            </a:r>
          </a:p>
          <a:p>
            <a:pPr marL="0" indent="0">
              <a:buNone/>
              <a:defRPr/>
            </a:pPr>
            <a:r>
              <a:rPr lang="sr-Latn-RS" sz="1600" dirty="0">
                <a:solidFill>
                  <a:srgbClr val="39ADB5"/>
                </a:solidFill>
                <a:latin typeface="Cascadia Code"/>
              </a:rPr>
              <a:t>    </a:t>
            </a:r>
            <a:r>
              <a:rPr lang="sr-Latn-RS" sz="1600" dirty="0">
                <a:solidFill>
                  <a:srgbClr val="9C3EDA"/>
                </a:solidFill>
                <a:latin typeface="Cascadia Code"/>
              </a:rPr>
              <a:t>public</a:t>
            </a:r>
            <a:r>
              <a:rPr lang="sr-Latn-RS" sz="1600" dirty="0">
                <a:solidFill>
                  <a:srgbClr val="39ADB5"/>
                </a:solidFill>
                <a:latin typeface="Cascadia Code"/>
              </a:rPr>
              <a:t> </a:t>
            </a:r>
            <a:r>
              <a:rPr lang="sr-Latn-RS" sz="1600" dirty="0">
                <a:solidFill>
                  <a:srgbClr val="E2931D"/>
                </a:solidFill>
                <a:latin typeface="Cascadia Code"/>
              </a:rPr>
              <a:t>FacultyContext</a:t>
            </a:r>
            <a:r>
              <a:rPr lang="sr-Latn-RS" sz="1600" dirty="0">
                <a:solidFill>
                  <a:srgbClr val="39ADB5"/>
                </a:solidFill>
                <a:latin typeface="Cascadia Code"/>
              </a:rPr>
              <a:t> </a:t>
            </a:r>
            <a:r>
              <a:rPr lang="sr-Latn-RS" sz="1600" dirty="0">
                <a:solidFill>
                  <a:srgbClr val="E2931D"/>
                </a:solidFill>
                <a:latin typeface="Cascadia Code"/>
              </a:rPr>
              <a:t>FacultyContext </a:t>
            </a:r>
            <a:r>
              <a:rPr lang="en-US" sz="1600" dirty="0">
                <a:solidFill>
                  <a:srgbClr val="39ADB5"/>
                </a:solidFill>
                <a:latin typeface="Cascadia Code"/>
              </a:rPr>
              <a:t>{</a:t>
            </a:r>
            <a:r>
              <a:rPr lang="en-US" sz="1600" dirty="0">
                <a:solidFill>
                  <a:srgbClr val="90A4AE"/>
                </a:solidFill>
                <a:latin typeface="Cascadia Code"/>
              </a:rPr>
              <a:t> </a:t>
            </a:r>
            <a:r>
              <a:rPr lang="en-US" sz="1600" dirty="0">
                <a:solidFill>
                  <a:srgbClr val="F76D47"/>
                </a:solidFill>
                <a:latin typeface="Cascadia Code"/>
              </a:rPr>
              <a:t>get</a:t>
            </a:r>
            <a:r>
              <a:rPr lang="en-US" sz="1600" dirty="0">
                <a:solidFill>
                  <a:srgbClr val="39ADB5"/>
                </a:solidFill>
                <a:latin typeface="Cascadia Code"/>
              </a:rPr>
              <a:t>;</a:t>
            </a:r>
            <a:r>
              <a:rPr lang="en-US" sz="1600" dirty="0">
                <a:solidFill>
                  <a:srgbClr val="90A4AE"/>
                </a:solidFill>
                <a:latin typeface="Cascadia Code"/>
              </a:rPr>
              <a:t> </a:t>
            </a:r>
            <a:r>
              <a:rPr lang="en-US" sz="1600" dirty="0">
                <a:solidFill>
                  <a:srgbClr val="F76D47"/>
                </a:solidFill>
                <a:latin typeface="Cascadia Code"/>
              </a:rPr>
              <a:t>set</a:t>
            </a:r>
            <a:r>
              <a:rPr lang="en-US" sz="1600" dirty="0">
                <a:solidFill>
                  <a:srgbClr val="39ADB5"/>
                </a:solidFill>
                <a:latin typeface="Cascadia Code"/>
              </a:rPr>
              <a:t>;</a:t>
            </a:r>
            <a:r>
              <a:rPr lang="en-US" sz="1600" dirty="0">
                <a:solidFill>
                  <a:srgbClr val="90A4AE"/>
                </a:solidFill>
                <a:latin typeface="Cascadia Code"/>
              </a:rPr>
              <a:t> </a:t>
            </a:r>
            <a:r>
              <a:rPr lang="en-US" sz="1600" dirty="0">
                <a:solidFill>
                  <a:srgbClr val="39ADB5"/>
                </a:solidFill>
                <a:latin typeface="Cascadia Code"/>
              </a:rPr>
              <a:t>}</a:t>
            </a:r>
            <a:endParaRPr lang="sr-Latn-RS" sz="1600" dirty="0">
              <a:solidFill>
                <a:srgbClr val="39ADB5"/>
              </a:solidFill>
              <a:latin typeface="Cascadia Code"/>
            </a:endParaRPr>
          </a:p>
          <a:p>
            <a:pPr marL="0" indent="0">
              <a:buNone/>
              <a:defRPr/>
            </a:pPr>
            <a:r>
              <a:rPr lang="sr-Latn-RS" sz="1600" dirty="0">
                <a:solidFill>
                  <a:srgbClr val="9C3EDA"/>
                </a:solidFill>
                <a:latin typeface="Cascadia Code"/>
              </a:rPr>
              <a:t>    public</a:t>
            </a:r>
            <a:r>
              <a:rPr lang="sr-Latn-RS" sz="1600" dirty="0">
                <a:solidFill>
                  <a:srgbClr val="39ADB5"/>
                </a:solidFill>
                <a:latin typeface="Cascadia Code"/>
              </a:rPr>
              <a:t> BiljkeController(</a:t>
            </a:r>
            <a:r>
              <a:rPr lang="sr-Latn-RS" sz="1600" dirty="0">
                <a:solidFill>
                  <a:srgbClr val="E2931D"/>
                </a:solidFill>
                <a:latin typeface="Cascadia Code"/>
              </a:rPr>
              <a:t>FacultyContext</a:t>
            </a:r>
            <a:r>
              <a:rPr lang="sr-Latn-RS" sz="1600" dirty="0">
                <a:solidFill>
                  <a:srgbClr val="39ADB5"/>
                </a:solidFill>
                <a:latin typeface="Cascadia Code"/>
              </a:rPr>
              <a:t> context) {</a:t>
            </a:r>
          </a:p>
          <a:p>
            <a:pPr marL="0" indent="0">
              <a:buNone/>
              <a:defRPr/>
            </a:pPr>
            <a:r>
              <a:rPr lang="sr-Latn-RS" sz="1600" dirty="0">
                <a:solidFill>
                  <a:srgbClr val="39ADB5"/>
                </a:solidFill>
                <a:latin typeface="Cascadia Code"/>
              </a:rPr>
              <a:t>         </a:t>
            </a:r>
            <a:r>
              <a:rPr lang="sr-Latn-RS" sz="1600" dirty="0">
                <a:solidFill>
                  <a:srgbClr val="E2931D"/>
                </a:solidFill>
                <a:latin typeface="Cascadia Code"/>
              </a:rPr>
              <a:t>FacultyContext</a:t>
            </a:r>
            <a:r>
              <a:rPr lang="sr-Latn-RS" sz="1600" dirty="0">
                <a:solidFill>
                  <a:srgbClr val="39ADB5"/>
                </a:solidFill>
                <a:latin typeface="Cascadia Code"/>
              </a:rPr>
              <a:t> = context;</a:t>
            </a:r>
          </a:p>
          <a:p>
            <a:pPr marL="0" indent="0">
              <a:buNone/>
              <a:defRPr/>
            </a:pPr>
            <a:r>
              <a:rPr lang="sr-Latn-RS" sz="1600" dirty="0">
                <a:solidFill>
                  <a:srgbClr val="39ADB5"/>
                </a:solidFill>
                <a:latin typeface="Cascadia Code"/>
              </a:rPr>
              <a:t>    }</a:t>
            </a:r>
          </a:p>
          <a:p>
            <a:pPr marL="0" indent="0">
              <a:buNone/>
              <a:defRPr/>
            </a:pPr>
            <a:r>
              <a:rPr lang="sr-Latn-RS" sz="1600" dirty="0">
                <a:solidFill>
                  <a:srgbClr val="39ADB5"/>
                </a:solidFill>
                <a:latin typeface="Cascadia Code"/>
              </a:rPr>
              <a:t>    [</a:t>
            </a:r>
            <a:r>
              <a:rPr lang="sr-Latn-RS" sz="1600" dirty="0">
                <a:solidFill>
                  <a:srgbClr val="E2931D"/>
                </a:solidFill>
                <a:latin typeface="Cascadia Code"/>
              </a:rPr>
              <a:t>HttpGet</a:t>
            </a:r>
            <a:r>
              <a:rPr lang="sr-Latn-RS" sz="1600" dirty="0">
                <a:solidFill>
                  <a:srgbClr val="39ADB5"/>
                </a:solidFill>
                <a:latin typeface="Cascadia Code"/>
              </a:rPr>
              <a:t>]</a:t>
            </a:r>
          </a:p>
          <a:p>
            <a:pPr marL="0" indent="0">
              <a:buNone/>
              <a:defRPr/>
            </a:pPr>
            <a:r>
              <a:rPr lang="sr-Latn-RS" sz="1600" dirty="0">
                <a:solidFill>
                  <a:srgbClr val="39ADB5"/>
                </a:solidFill>
                <a:latin typeface="Cascadia Code"/>
              </a:rPr>
              <a:t>    [</a:t>
            </a:r>
            <a:r>
              <a:rPr lang="sr-Latn-RS" sz="1600" dirty="0">
                <a:solidFill>
                  <a:srgbClr val="E2931D"/>
                </a:solidFill>
                <a:latin typeface="Cascadia Code"/>
              </a:rPr>
              <a:t>Route</a:t>
            </a:r>
            <a:r>
              <a:rPr lang="sr-Latn-RS" sz="1600" dirty="0">
                <a:solidFill>
                  <a:srgbClr val="39ADB5"/>
                </a:solidFill>
                <a:latin typeface="Cascadia Code"/>
              </a:rPr>
              <a:t>("GetStudent/{id}")]</a:t>
            </a:r>
          </a:p>
          <a:p>
            <a:pPr marL="0" indent="0">
              <a:buNone/>
              <a:defRPr/>
            </a:pPr>
            <a:r>
              <a:rPr lang="sr-Latn-RS" sz="1600" dirty="0">
                <a:solidFill>
                  <a:srgbClr val="39ADB5"/>
                </a:solidFill>
                <a:latin typeface="Cascadia Code"/>
              </a:rPr>
              <a:t>    </a:t>
            </a:r>
            <a:r>
              <a:rPr lang="sr-Latn-RS" sz="1600" dirty="0">
                <a:solidFill>
                  <a:srgbClr val="9C3EDA"/>
                </a:solidFill>
                <a:latin typeface="Cascadia Code"/>
              </a:rPr>
              <a:t>public async</a:t>
            </a:r>
            <a:r>
              <a:rPr lang="sr-Latn-RS" sz="1600" dirty="0">
                <a:solidFill>
                  <a:srgbClr val="000000"/>
                </a:solidFill>
                <a:latin typeface="Cascadia Code"/>
                <a:cs typeface="Cascadia Code"/>
              </a:rPr>
              <a:t> </a:t>
            </a:r>
            <a:r>
              <a:rPr lang="sr-Latn-RS" sz="1600" dirty="0">
                <a:solidFill>
                  <a:srgbClr val="E2931D"/>
                </a:solidFill>
                <a:latin typeface="Cascadia Code"/>
              </a:rPr>
              <a:t>Task</a:t>
            </a:r>
            <a:r>
              <a:rPr lang="sr-Latn-RS" sz="1600" b="0" i="0" u="none" dirty="0">
                <a:solidFill>
                  <a:srgbClr val="000000"/>
                </a:solidFill>
                <a:latin typeface="Cascadia Code"/>
                <a:ea typeface="Cascadia Code"/>
                <a:cs typeface="Cascadia Code"/>
              </a:rPr>
              <a:t>&lt;</a:t>
            </a:r>
            <a:r>
              <a:rPr lang="sr-Latn-RS" sz="1600" dirty="0">
                <a:solidFill>
                  <a:srgbClr val="E2931D"/>
                </a:solidFill>
                <a:latin typeface="Cascadia Code"/>
              </a:rPr>
              <a:t>ActionResult</a:t>
            </a:r>
            <a:r>
              <a:rPr lang="sr-Latn-RS" sz="1600" b="0" i="0" u="none" dirty="0">
                <a:solidFill>
                  <a:srgbClr val="000000"/>
                </a:solidFill>
                <a:latin typeface="Cascadia Code"/>
                <a:ea typeface="Cascadia Code"/>
                <a:cs typeface="Cascadia Code"/>
              </a:rPr>
              <a:t>&gt; </a:t>
            </a:r>
            <a:r>
              <a:rPr lang="sr-Latn-RS" sz="1600" b="0" i="0" u="none" dirty="0">
                <a:solidFill>
                  <a:srgbClr val="7EB233"/>
                </a:solidFill>
                <a:latin typeface="Cascadia Code"/>
                <a:ea typeface="Cascadia Code"/>
                <a:cs typeface="Cascadia Code"/>
              </a:rPr>
              <a:t>GetStudent</a:t>
            </a:r>
            <a:r>
              <a:rPr lang="sr-Latn-RS" sz="1600" b="0" i="0" u="none" dirty="0">
                <a:solidFill>
                  <a:srgbClr val="000000"/>
                </a:solidFill>
                <a:latin typeface="Cascadia Code"/>
                <a:ea typeface="Cascadia Code"/>
                <a:cs typeface="Cascadia Code"/>
              </a:rPr>
              <a:t>(</a:t>
            </a:r>
            <a:r>
              <a:rPr lang="sr-Latn-RS" sz="1600" b="0" i="0" u="none" dirty="0">
                <a:solidFill>
                  <a:srgbClr val="7B30D0"/>
                </a:solidFill>
                <a:latin typeface="Cascadia Code"/>
                <a:ea typeface="Cascadia Code"/>
                <a:cs typeface="Cascadia Code"/>
              </a:rPr>
              <a:t>int </a:t>
            </a:r>
            <a:r>
              <a:rPr lang="sr-Latn-RS" sz="1600" dirty="0">
                <a:solidFill>
                  <a:srgbClr val="39ADB5"/>
                </a:solidFill>
                <a:latin typeface="Cascadia Code"/>
              </a:rPr>
              <a:t>id</a:t>
            </a:r>
            <a:r>
              <a:rPr lang="sr-Latn-RS" sz="1600" b="0" i="0" u="none" dirty="0">
                <a:solidFill>
                  <a:srgbClr val="000000"/>
                </a:solidFill>
                <a:latin typeface="Cascadia Code"/>
                <a:ea typeface="Cascadia Code"/>
                <a:cs typeface="Cascadia Code"/>
              </a:rPr>
              <a:t>)</a:t>
            </a:r>
            <a:r>
              <a:rPr lang="sr-Latn-RS" sz="1600" dirty="0">
                <a:solidFill>
                  <a:srgbClr val="39ADB5"/>
                </a:solidFill>
                <a:latin typeface="Cascadia Code"/>
                <a:ea typeface="Cascadia Code"/>
                <a:cs typeface="Cascadia Code"/>
              </a:rPr>
              <a:t> </a:t>
            </a:r>
            <a:r>
              <a:rPr lang="sr-Latn-RS" sz="1600" dirty="0">
                <a:solidFill>
                  <a:srgbClr val="39ADB5"/>
                </a:solidFill>
                <a:latin typeface="Cascadia Code"/>
              </a:rPr>
              <a:t>{</a:t>
            </a:r>
          </a:p>
          <a:p>
            <a:pPr marL="0" indent="0">
              <a:buNone/>
              <a:defRPr/>
            </a:pPr>
            <a:r>
              <a:rPr lang="sr-Latn-RS" sz="1600" dirty="0">
                <a:solidFill>
                  <a:srgbClr val="39ADB5"/>
                </a:solidFill>
                <a:latin typeface="Cascadia Code"/>
              </a:rPr>
              <a:t>        ...</a:t>
            </a:r>
          </a:p>
          <a:p>
            <a:pPr marL="0" indent="0">
              <a:buNone/>
              <a:defRPr/>
            </a:pPr>
            <a:r>
              <a:rPr lang="sr-Latn-RS" sz="1600" dirty="0">
                <a:solidFill>
                  <a:srgbClr val="39ADB5"/>
                </a:solidFill>
                <a:latin typeface="Cascadia Code"/>
              </a:rPr>
              <a:t>    }</a:t>
            </a:r>
          </a:p>
          <a:p>
            <a:pPr marL="0" indent="0">
              <a:buNone/>
              <a:defRPr/>
            </a:pPr>
            <a:r>
              <a:rPr lang="sr-Latn-RS" sz="1600" dirty="0">
                <a:solidFill>
                  <a:srgbClr val="39ADB5"/>
                </a:solidFill>
                <a:latin typeface="Cascadia Code"/>
              </a:rPr>
              <a:t>}</a:t>
            </a:r>
            <a:endParaRPr lang="sr-Latn-RS" sz="1600" dirty="0">
              <a:solidFill>
                <a:srgbClr val="90A4AE"/>
              </a:solidFill>
              <a:latin typeface="Cascadia Code"/>
            </a:endParaRPr>
          </a:p>
        </p:txBody>
      </p:sp>
      <p:sp>
        <p:nvSpPr>
          <p:cNvPr id="4" name="Slide Number Placeholder 3">
            <a:extLst>
              <a:ext uri="{FF2B5EF4-FFF2-40B4-BE49-F238E27FC236}">
                <a16:creationId xmlns:a16="http://schemas.microsoft.com/office/drawing/2014/main" id="{C1C8386C-ED25-D52A-1163-8895851670BE}"/>
              </a:ext>
            </a:extLst>
          </p:cNvPr>
          <p:cNvSpPr>
            <a:spLocks noGrp="1"/>
          </p:cNvSpPr>
          <p:nvPr>
            <p:ph type="sldNum" idx="12"/>
          </p:nvPr>
        </p:nvSpPr>
        <p:spPr/>
        <p:txBody>
          <a:bodyPr/>
          <a:lstStyle/>
          <a:p>
            <a:pPr algn="r">
              <a:defRPr/>
            </a:pPr>
            <a:fld id="{D9714DDF-BE1D-4F79-9A19-6528EB92E95E}" type="slidenum">
              <a:rPr lang="en-US" smtClean="0"/>
              <a:pPr algn="r">
                <a:defRPr/>
              </a:pPr>
              <a:t>5</a:t>
            </a:fld>
            <a:endParaRPr lang="en-US" dirty="0"/>
          </a:p>
        </p:txBody>
      </p:sp>
    </p:spTree>
    <p:extLst>
      <p:ext uri="{BB962C8B-B14F-4D97-AF65-F5344CB8AC3E}">
        <p14:creationId xmlns:p14="http://schemas.microsoft.com/office/powerpoint/2010/main" val="34606628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Slanje podataka na server</a:t>
            </a:r>
            <a:endParaRPr lang="en-US"/>
          </a:p>
        </p:txBody>
      </p:sp>
      <p:sp>
        <p:nvSpPr>
          <p:cNvPr id="3" name="Text Placeholder 2"/>
          <p:cNvSpPr>
            <a:spLocks noGrp="1"/>
          </p:cNvSpPr>
          <p:nvPr>
            <p:ph type="body" idx="1"/>
          </p:nvPr>
        </p:nvSpPr>
        <p:spPr bwMode="auto">
          <a:xfrm>
            <a:off x="609600" y="1544320"/>
            <a:ext cx="10524067" cy="4866639"/>
          </a:xfrm>
        </p:spPr>
        <p:txBody>
          <a:bodyPr/>
          <a:lstStyle/>
          <a:p>
            <a:pPr>
              <a:defRPr/>
            </a:pPr>
            <a:r>
              <a:rPr lang="sr-Latn-RS" sz="2400" i="1" dirty="0"/>
              <a:t>[FromBody]</a:t>
            </a:r>
            <a:endParaRPr dirty="0"/>
          </a:p>
          <a:p>
            <a:pPr>
              <a:defRPr/>
            </a:pPr>
            <a:r>
              <a:rPr lang="sr-Latn-RS" sz="2400" dirty="0"/>
              <a:t>FromBodyAttribute se koristi kod regularnog HTTP zahteva, koji sadrži body na kraju</a:t>
            </a:r>
            <a:endParaRPr dirty="0"/>
          </a:p>
          <a:p>
            <a:pPr>
              <a:defRPr/>
            </a:pPr>
            <a:r>
              <a:rPr lang="sr-Latn-RS" sz="2400" dirty="0"/>
              <a:t>Body se obično šalje kao json i može da se automatski deserijalizuje na serverskoj strani u složeni objekat</a:t>
            </a:r>
            <a:endParaRPr dirty="0"/>
          </a:p>
          <a:p>
            <a:pPr>
              <a:defRPr/>
            </a:pPr>
            <a:r>
              <a:rPr lang="sr-Latn-RS" sz="2400" dirty="0"/>
              <a:t>Obično se koristi za složene tipove podataka</a:t>
            </a:r>
            <a:endParaRPr lang="sr-Latn-RS" sz="3200" dirty="0"/>
          </a:p>
          <a:p>
            <a:pPr marL="609585" lvl="1" indent="0">
              <a:buClr>
                <a:schemeClr val="accent1">
                  <a:lumMod val="75000"/>
                </a:schemeClr>
              </a:buClr>
              <a:buSzPct val="145000"/>
              <a:buNone/>
              <a:defRPr/>
            </a:pPr>
            <a:endParaRPr lang="sr-Latn-RS" sz="1600" b="0" i="0" u="none" dirty="0">
              <a:solidFill>
                <a:srgbClr val="0991B6"/>
              </a:solidFill>
              <a:latin typeface="Cascadia Code"/>
              <a:ea typeface="Cascadia Code"/>
              <a:cs typeface="Cascadia Code"/>
            </a:endParaRPr>
          </a:p>
          <a:p>
            <a:pPr marL="609585" lvl="1" indent="0">
              <a:buClr>
                <a:schemeClr val="accent1">
                  <a:lumMod val="75000"/>
                </a:schemeClr>
              </a:buClr>
              <a:buSzPct val="145000"/>
              <a:buNone/>
              <a:defRPr/>
            </a:pPr>
            <a:r>
              <a:rPr lang="sr-Latn-RS" sz="1800" b="0" i="0" u="none" dirty="0">
                <a:solidFill>
                  <a:srgbClr val="0991B6"/>
                </a:solidFill>
                <a:latin typeface="Cascadia Code"/>
                <a:ea typeface="Cascadia Code"/>
                <a:cs typeface="Cascadia Code"/>
              </a:rPr>
              <a:t>const</a:t>
            </a:r>
            <a:r>
              <a:rPr lang="sr-Latn-RS" sz="1800" b="0" i="0" u="none" dirty="0">
                <a:solidFill>
                  <a:srgbClr val="000000"/>
                </a:solidFill>
                <a:latin typeface="Cascadia Code"/>
                <a:ea typeface="Cascadia Code"/>
                <a:cs typeface="Cascadia Code"/>
              </a:rPr>
              <a:t> </a:t>
            </a:r>
            <a:r>
              <a:rPr lang="sr-Latn-RS" sz="1800" b="0" i="0" u="none" dirty="0">
                <a:solidFill>
                  <a:srgbClr val="2F86D2"/>
                </a:solidFill>
                <a:latin typeface="Cascadia Code"/>
                <a:ea typeface="Cascadia Code"/>
                <a:cs typeface="Cascadia Code"/>
              </a:rPr>
              <a:t>request</a:t>
            </a:r>
            <a:r>
              <a:rPr lang="sr-Latn-RS" sz="1800" b="0" i="0" u="none" dirty="0">
                <a:solidFill>
                  <a:srgbClr val="000000"/>
                </a:solidFill>
                <a:latin typeface="Cascadia Code"/>
                <a:ea typeface="Cascadia Code"/>
                <a:cs typeface="Cascadia Code"/>
              </a:rPr>
              <a:t> </a:t>
            </a:r>
            <a:r>
              <a:rPr lang="sr-Latn-RS" sz="1800" b="0" i="0" u="none" dirty="0">
                <a:solidFill>
                  <a:srgbClr val="7B30D0"/>
                </a:solidFill>
                <a:latin typeface="Cascadia Code"/>
                <a:ea typeface="Cascadia Code"/>
                <a:cs typeface="Cascadia Code"/>
              </a:rPr>
              <a:t>=</a:t>
            </a:r>
            <a:r>
              <a:rPr lang="sr-Latn-RS" sz="1800" b="0" i="0" u="none" dirty="0">
                <a:solidFill>
                  <a:srgbClr val="000000"/>
                </a:solidFill>
                <a:latin typeface="Cascadia Code"/>
                <a:ea typeface="Cascadia Code"/>
                <a:cs typeface="Cascadia Code"/>
              </a:rPr>
              <a:t> </a:t>
            </a:r>
            <a:r>
              <a:rPr lang="sr-Latn-RS" sz="1800" b="0" i="0" u="none" dirty="0">
                <a:solidFill>
                  <a:srgbClr val="7B30D0"/>
                </a:solidFill>
                <a:latin typeface="Cascadia Code"/>
                <a:ea typeface="Cascadia Code"/>
                <a:cs typeface="Cascadia Code"/>
              </a:rPr>
              <a:t>new</a:t>
            </a:r>
            <a:r>
              <a:rPr lang="sr-Latn-RS" sz="1800" b="0" i="0" u="none" dirty="0">
                <a:solidFill>
                  <a:srgbClr val="000000"/>
                </a:solidFill>
                <a:latin typeface="Cascadia Code"/>
                <a:ea typeface="Cascadia Code"/>
                <a:cs typeface="Cascadia Code"/>
              </a:rPr>
              <a:t> </a:t>
            </a:r>
            <a:r>
              <a:rPr lang="sr-Latn-RS" sz="1800" b="0" i="0" u="none" dirty="0">
                <a:solidFill>
                  <a:srgbClr val="7EB233"/>
                </a:solidFill>
                <a:latin typeface="Cascadia Code"/>
                <a:ea typeface="Cascadia Code"/>
                <a:cs typeface="Cascadia Code"/>
              </a:rPr>
              <a:t>Request</a:t>
            </a:r>
            <a:r>
              <a:rPr lang="sr-Latn-RS" sz="1800" b="0" i="0" u="none" dirty="0">
                <a:solidFill>
                  <a:srgbClr val="000000"/>
                </a:solidFill>
                <a:latin typeface="Cascadia Code"/>
                <a:ea typeface="Cascadia Code"/>
                <a:cs typeface="Cascadia Code"/>
              </a:rPr>
              <a:t>(</a:t>
            </a:r>
            <a:r>
              <a:rPr lang="sr-Latn-RS" sz="1800" b="0" i="0" u="none" dirty="0">
                <a:solidFill>
                  <a:srgbClr val="A44185"/>
                </a:solidFill>
                <a:latin typeface="Cascadia Code"/>
                <a:ea typeface="Cascadia Code"/>
                <a:cs typeface="Cascadia Code"/>
              </a:rPr>
              <a:t>'/myEndpoint'</a:t>
            </a:r>
            <a:r>
              <a:rPr lang="sr-Latn-RS" sz="1800" b="0" i="0" u="none" dirty="0">
                <a:solidFill>
                  <a:srgbClr val="000000"/>
                </a:solidFill>
                <a:latin typeface="Cascadia Code"/>
                <a:ea typeface="Cascadia Code"/>
                <a:cs typeface="Cascadia Code"/>
              </a:rPr>
              <a:t>, {</a:t>
            </a:r>
            <a:endParaRPr lang="sr-Latn-RS" sz="3200" dirty="0"/>
          </a:p>
          <a:p>
            <a:pPr marL="609585" lvl="1" indent="0">
              <a:buClr>
                <a:schemeClr val="accent1">
                  <a:lumMod val="75000"/>
                </a:schemeClr>
              </a:buClr>
              <a:buSzPct val="145000"/>
              <a:buNone/>
              <a:defRPr/>
            </a:pPr>
            <a:r>
              <a:rPr lang="sr-Latn-RS" sz="1800" b="0" i="0" u="none" dirty="0">
                <a:solidFill>
                  <a:srgbClr val="000000"/>
                </a:solidFill>
                <a:latin typeface="Cascadia Code"/>
                <a:ea typeface="Cascadia Code"/>
                <a:cs typeface="Cascadia Code"/>
              </a:rPr>
              <a:t>    method: </a:t>
            </a:r>
            <a:r>
              <a:rPr lang="sr-Latn-RS" sz="1800" b="0" i="0" u="none" dirty="0">
                <a:solidFill>
                  <a:srgbClr val="A44185"/>
                </a:solidFill>
                <a:latin typeface="Cascadia Code"/>
                <a:ea typeface="Cascadia Code"/>
                <a:cs typeface="Cascadia Code"/>
              </a:rPr>
              <a:t>'POST'</a:t>
            </a:r>
            <a:r>
              <a:rPr lang="sr-Latn-RS" sz="1800" b="0" i="0" u="none" dirty="0">
                <a:solidFill>
                  <a:srgbClr val="000000"/>
                </a:solidFill>
                <a:latin typeface="Cascadia Code"/>
                <a:ea typeface="Cascadia Code"/>
                <a:cs typeface="Cascadia Code"/>
              </a:rPr>
              <a:t>,</a:t>
            </a:r>
            <a:endParaRPr lang="sr-Latn-RS" sz="3200" dirty="0"/>
          </a:p>
          <a:p>
            <a:pPr marL="609585" lvl="1" indent="0">
              <a:buClr>
                <a:schemeClr val="accent1">
                  <a:lumMod val="75000"/>
                </a:schemeClr>
              </a:buClr>
              <a:buSzPct val="145000"/>
              <a:buNone/>
              <a:defRPr/>
            </a:pPr>
            <a:r>
              <a:rPr lang="sr-Latn-RS" sz="1800" b="0" i="0" u="none" dirty="0">
                <a:solidFill>
                  <a:srgbClr val="000000"/>
                </a:solidFill>
                <a:latin typeface="Cascadia Code"/>
                <a:ea typeface="Cascadia Code"/>
                <a:cs typeface="Cascadia Code"/>
              </a:rPr>
              <a:t>    body: </a:t>
            </a:r>
            <a:r>
              <a:rPr lang="sr-Latn-RS" sz="1800" b="0" i="0" u="none" dirty="0">
                <a:solidFill>
                  <a:srgbClr val="A44185"/>
                </a:solidFill>
                <a:latin typeface="Cascadia Code"/>
                <a:ea typeface="Cascadia Code"/>
                <a:cs typeface="Cascadia Code"/>
              </a:rPr>
              <a:t>'Hello world'</a:t>
            </a:r>
            <a:endParaRPr lang="sr-Latn-RS" sz="3200" dirty="0"/>
          </a:p>
          <a:p>
            <a:pPr marL="609585" lvl="1" indent="0">
              <a:buClr>
                <a:schemeClr val="accent1">
                  <a:lumMod val="75000"/>
                </a:schemeClr>
              </a:buClr>
              <a:buSzPct val="145000"/>
              <a:buNone/>
              <a:defRPr/>
            </a:pPr>
            <a:r>
              <a:rPr lang="sr-Latn-RS" sz="1800" b="0" i="0" u="none" dirty="0">
                <a:solidFill>
                  <a:srgbClr val="000000"/>
                </a:solidFill>
                <a:latin typeface="Cascadia Code"/>
                <a:ea typeface="Cascadia Code"/>
                <a:cs typeface="Cascadia Code"/>
              </a:rPr>
              <a:t>});</a:t>
            </a:r>
            <a:endParaRPr lang="sr-Latn-RS" sz="3200" dirty="0"/>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Slanje podataka na server</a:t>
            </a:r>
            <a:endParaRPr lang="en-US"/>
          </a:p>
        </p:txBody>
      </p:sp>
      <p:sp>
        <p:nvSpPr>
          <p:cNvPr id="3" name="Text Placeholder 2"/>
          <p:cNvSpPr>
            <a:spLocks noGrp="1"/>
          </p:cNvSpPr>
          <p:nvPr>
            <p:ph type="body" idx="1"/>
          </p:nvPr>
        </p:nvSpPr>
        <p:spPr bwMode="auto">
          <a:xfrm>
            <a:off x="609600" y="1618191"/>
            <a:ext cx="10524067" cy="4792769"/>
          </a:xfrm>
        </p:spPr>
        <p:txBody>
          <a:bodyPr/>
          <a:lstStyle/>
          <a:p>
            <a:pPr>
              <a:defRPr/>
            </a:pPr>
            <a:r>
              <a:rPr lang="sr-Latn-RS" sz="2800" dirty="0"/>
              <a:t>Primer metode koja koristi neke od atributa:</a:t>
            </a:r>
            <a:endParaRPr lang="sr-Latn-RS" sz="2000" dirty="0"/>
          </a:p>
          <a:p>
            <a:pPr marL="609585" lvl="1" indent="0">
              <a:buClr>
                <a:schemeClr val="accent1">
                  <a:lumMod val="75000"/>
                </a:schemeClr>
              </a:buClr>
              <a:buSzPct val="145000"/>
              <a:buNone/>
              <a:defRPr/>
            </a:pPr>
            <a:r>
              <a:rPr lang="sr-Latn-RS" sz="2000" b="0" i="0" u="none" dirty="0">
                <a:solidFill>
                  <a:srgbClr val="000000"/>
                </a:solidFill>
                <a:latin typeface="Cascadia Code"/>
                <a:ea typeface="Cascadia Code"/>
                <a:cs typeface="Cascadia Code"/>
              </a:rPr>
              <a:t>[</a:t>
            </a:r>
            <a:r>
              <a:rPr lang="sr-Latn-RS" sz="2000" b="0" i="0" u="none" dirty="0">
                <a:solidFill>
                  <a:srgbClr val="0444AC"/>
                </a:solidFill>
                <a:latin typeface="Cascadia Code"/>
                <a:ea typeface="Cascadia Code"/>
                <a:cs typeface="Cascadia Code"/>
              </a:rPr>
              <a:t>HttpGet</a:t>
            </a:r>
            <a:r>
              <a:rPr lang="sr-Latn-RS" sz="2000" b="0" i="0" u="none" dirty="0">
                <a:solidFill>
                  <a:srgbClr val="000000"/>
                </a:solidFill>
                <a:latin typeface="Cascadia Code"/>
                <a:ea typeface="Cascadia Code"/>
                <a:cs typeface="Cascadia Code"/>
              </a:rPr>
              <a:t>(</a:t>
            </a:r>
            <a:r>
              <a:rPr lang="sr-Latn-RS" sz="2000" b="0" i="0" u="none" dirty="0">
                <a:solidFill>
                  <a:srgbClr val="A44185"/>
                </a:solidFill>
                <a:latin typeface="Cascadia Code"/>
                <a:ea typeface="Cascadia Code"/>
                <a:cs typeface="Cascadia Code"/>
              </a:rPr>
              <a:t>"Metoda/{podatak}"</a:t>
            </a:r>
            <a:r>
              <a:rPr lang="sr-Latn-RS" sz="2000" b="0" i="0" u="none" dirty="0">
                <a:solidFill>
                  <a:srgbClr val="000000"/>
                </a:solidFill>
                <a:latin typeface="Cascadia Code"/>
                <a:ea typeface="Cascadia Code"/>
                <a:cs typeface="Cascadia Code"/>
              </a:rPr>
              <a:t>)]</a:t>
            </a:r>
            <a:endParaRPr lang="sr-Latn-RS" sz="4000" dirty="0"/>
          </a:p>
          <a:p>
            <a:pPr marL="609585" lvl="1" indent="0">
              <a:buClr>
                <a:schemeClr val="accent1">
                  <a:lumMod val="75000"/>
                </a:schemeClr>
              </a:buClr>
              <a:buSzPct val="145000"/>
              <a:buNone/>
              <a:defRPr/>
            </a:pPr>
            <a:r>
              <a:rPr lang="sr-Latn-RS" sz="2000" b="0" i="0" u="none" dirty="0">
                <a:solidFill>
                  <a:srgbClr val="DA5221"/>
                </a:solidFill>
                <a:latin typeface="Cascadia Code"/>
                <a:ea typeface="Cascadia Code"/>
                <a:cs typeface="Cascadia Code"/>
              </a:rPr>
              <a:t>public</a:t>
            </a:r>
            <a:r>
              <a:rPr lang="sr-Latn-RS" sz="2000" b="0" i="0" u="none" dirty="0">
                <a:solidFill>
                  <a:srgbClr val="000000"/>
                </a:solidFill>
                <a:latin typeface="Cascadia Code"/>
                <a:ea typeface="Cascadia Code"/>
                <a:cs typeface="Cascadia Code"/>
              </a:rPr>
              <a:t> </a:t>
            </a:r>
            <a:r>
              <a:rPr lang="sr-Latn-RS" sz="2000" b="0" i="0" u="none" dirty="0">
                <a:solidFill>
                  <a:srgbClr val="DA5221"/>
                </a:solidFill>
                <a:latin typeface="Cascadia Code"/>
                <a:ea typeface="Cascadia Code"/>
                <a:cs typeface="Cascadia Code"/>
              </a:rPr>
              <a:t>async</a:t>
            </a:r>
            <a:r>
              <a:rPr lang="sr-Latn-RS" sz="2000" b="0" i="0" u="none" dirty="0">
                <a:solidFill>
                  <a:srgbClr val="000000"/>
                </a:solidFill>
                <a:latin typeface="Cascadia Code"/>
                <a:ea typeface="Cascadia Code"/>
                <a:cs typeface="Cascadia Code"/>
              </a:rPr>
              <a:t> </a:t>
            </a:r>
            <a:r>
              <a:rPr lang="sr-Latn-RS" sz="2000" b="0" i="0" u="none" dirty="0">
                <a:solidFill>
                  <a:srgbClr val="0444AC"/>
                </a:solidFill>
                <a:latin typeface="Cascadia Code"/>
                <a:ea typeface="Cascadia Code"/>
                <a:cs typeface="Cascadia Code"/>
              </a:rPr>
              <a:t>Task</a:t>
            </a:r>
            <a:r>
              <a:rPr lang="sr-Latn-RS" sz="2000" b="0" i="0" u="none" dirty="0">
                <a:solidFill>
                  <a:srgbClr val="000000"/>
                </a:solidFill>
                <a:latin typeface="Cascadia Code"/>
                <a:ea typeface="Cascadia Code"/>
                <a:cs typeface="Cascadia Code"/>
              </a:rPr>
              <a:t> </a:t>
            </a:r>
            <a:r>
              <a:rPr lang="sr-Latn-RS" sz="2000" b="0" i="0" u="none" dirty="0">
                <a:solidFill>
                  <a:srgbClr val="7EB233"/>
                </a:solidFill>
                <a:latin typeface="Cascadia Code"/>
                <a:ea typeface="Cascadia Code"/>
                <a:cs typeface="Cascadia Code"/>
              </a:rPr>
              <a:t>Metoda</a:t>
            </a:r>
            <a:r>
              <a:rPr lang="sr-Latn-RS" sz="2000" b="0" i="0" u="none" dirty="0">
                <a:solidFill>
                  <a:srgbClr val="000000"/>
                </a:solidFill>
                <a:latin typeface="Cascadia Code"/>
                <a:ea typeface="Cascadia Code"/>
                <a:cs typeface="Cascadia Code"/>
              </a:rPr>
              <a:t>(</a:t>
            </a:r>
            <a:endParaRPr lang="sr-Latn-RS" sz="4000" dirty="0"/>
          </a:p>
          <a:p>
            <a:pPr marL="609585" lvl="1" indent="0">
              <a:buClr>
                <a:schemeClr val="accent1">
                  <a:lumMod val="75000"/>
                </a:schemeClr>
              </a:buClr>
              <a:buSzPct val="145000"/>
              <a:buNone/>
              <a:defRPr/>
            </a:pPr>
            <a:r>
              <a:rPr lang="sr-Latn-RS" sz="2000" b="0" i="0" u="none" dirty="0">
                <a:solidFill>
                  <a:srgbClr val="000000"/>
                </a:solidFill>
                <a:latin typeface="Cascadia Code"/>
                <a:ea typeface="Cascadia Code"/>
                <a:cs typeface="Cascadia Code"/>
              </a:rPr>
              <a:t>    </a:t>
            </a:r>
            <a:r>
              <a:rPr lang="sr-Latn-RS" sz="2000" b="0" i="1" u="none" dirty="0">
                <a:solidFill>
                  <a:srgbClr val="357B42"/>
                </a:solidFill>
                <a:latin typeface="Cascadia Code"/>
                <a:ea typeface="Cascadia Code"/>
                <a:cs typeface="Cascadia Code"/>
              </a:rPr>
              <a:t>/*[FromRoute] (nije obavezno)*/</a:t>
            </a:r>
            <a:r>
              <a:rPr lang="sr-Latn-RS" sz="2000" b="0" i="0" u="none" dirty="0">
                <a:solidFill>
                  <a:srgbClr val="7B30D0"/>
                </a:solidFill>
                <a:latin typeface="Cascadia Code"/>
                <a:ea typeface="Cascadia Code"/>
                <a:cs typeface="Cascadia Code"/>
              </a:rPr>
              <a:t>int</a:t>
            </a:r>
            <a:r>
              <a:rPr lang="sr-Latn-RS" sz="2000" b="0" i="0" u="none" dirty="0">
                <a:solidFill>
                  <a:srgbClr val="000000"/>
                </a:solidFill>
                <a:latin typeface="Cascadia Code"/>
                <a:ea typeface="Cascadia Code"/>
                <a:cs typeface="Cascadia Code"/>
              </a:rPr>
              <a:t> podatak,    </a:t>
            </a:r>
            <a:endParaRPr sz="2000" dirty="0"/>
          </a:p>
          <a:p>
            <a:pPr marL="609585" lvl="1" indent="0">
              <a:buClr>
                <a:schemeClr val="accent1">
                  <a:lumMod val="75000"/>
                </a:schemeClr>
              </a:buClr>
              <a:buSzPct val="145000"/>
              <a:buNone/>
              <a:defRPr/>
            </a:pPr>
            <a:r>
              <a:rPr lang="sr-Latn-RS" sz="2000" b="0" i="0" u="none" dirty="0">
                <a:solidFill>
                  <a:srgbClr val="000000"/>
                </a:solidFill>
                <a:latin typeface="Cascadia Code"/>
                <a:ea typeface="Cascadia Code"/>
                <a:cs typeface="Cascadia Code"/>
              </a:rPr>
              <a:t>    [</a:t>
            </a:r>
            <a:r>
              <a:rPr lang="sr-Latn-RS" sz="2000" b="0" i="0" u="none" dirty="0">
                <a:solidFill>
                  <a:srgbClr val="0444AC"/>
                </a:solidFill>
                <a:latin typeface="Cascadia Code"/>
                <a:ea typeface="Cascadia Code"/>
                <a:cs typeface="Cascadia Code"/>
              </a:rPr>
              <a:t>FromQuery</a:t>
            </a:r>
            <a:r>
              <a:rPr lang="sr-Latn-RS" sz="2000" b="0" i="0" u="none" dirty="0">
                <a:solidFill>
                  <a:srgbClr val="000000"/>
                </a:solidFill>
                <a:latin typeface="Cascadia Code"/>
                <a:ea typeface="Cascadia Code"/>
                <a:cs typeface="Cascadia Code"/>
              </a:rPr>
              <a:t>]</a:t>
            </a:r>
            <a:r>
              <a:rPr lang="sr-Latn-RS" sz="2000" b="0" i="0" u="none" dirty="0">
                <a:solidFill>
                  <a:srgbClr val="7B30D0"/>
                </a:solidFill>
                <a:latin typeface="Cascadia Code"/>
                <a:ea typeface="Cascadia Code"/>
                <a:cs typeface="Cascadia Code"/>
              </a:rPr>
              <a:t>int</a:t>
            </a:r>
            <a:r>
              <a:rPr lang="sr-Latn-RS" sz="2000" b="0" i="0" u="none" dirty="0">
                <a:solidFill>
                  <a:srgbClr val="000000"/>
                </a:solidFill>
                <a:latin typeface="Cascadia Code"/>
                <a:ea typeface="Cascadia Code"/>
                <a:cs typeface="Cascadia Code"/>
              </a:rPr>
              <a:t>[] niz,</a:t>
            </a:r>
            <a:endParaRPr lang="sr-Latn-RS" sz="4000" dirty="0"/>
          </a:p>
          <a:p>
            <a:pPr marL="609585" lvl="1" indent="0">
              <a:buClr>
                <a:schemeClr val="accent1">
                  <a:lumMod val="75000"/>
                </a:schemeClr>
              </a:buClr>
              <a:buSzPct val="145000"/>
              <a:buNone/>
              <a:defRPr/>
            </a:pPr>
            <a:r>
              <a:rPr lang="sr-Latn-RS" sz="2000" b="0" i="0" u="none" dirty="0">
                <a:solidFill>
                  <a:srgbClr val="000000"/>
                </a:solidFill>
                <a:latin typeface="Cascadia Code"/>
                <a:ea typeface="Cascadia Code"/>
                <a:cs typeface="Cascadia Code"/>
              </a:rPr>
              <a:t>    [</a:t>
            </a:r>
            <a:r>
              <a:rPr lang="sr-Latn-RS" sz="2000" b="0" i="0" u="none" dirty="0">
                <a:solidFill>
                  <a:srgbClr val="0444AC"/>
                </a:solidFill>
                <a:latin typeface="Cascadia Code"/>
                <a:ea typeface="Cascadia Code"/>
                <a:cs typeface="Cascadia Code"/>
              </a:rPr>
              <a:t>FromForm</a:t>
            </a:r>
            <a:r>
              <a:rPr lang="sr-Latn-RS" sz="2000" b="0" i="0" u="none" dirty="0">
                <a:solidFill>
                  <a:srgbClr val="000000"/>
                </a:solidFill>
                <a:latin typeface="Cascadia Code"/>
                <a:ea typeface="Cascadia Code"/>
                <a:cs typeface="Cascadia Code"/>
              </a:rPr>
              <a:t>]</a:t>
            </a:r>
            <a:r>
              <a:rPr lang="sr-Latn-RS" sz="2000" b="0" i="0" u="none" dirty="0">
                <a:solidFill>
                  <a:srgbClr val="0444AC"/>
                </a:solidFill>
                <a:latin typeface="Cascadia Code"/>
                <a:ea typeface="Cascadia Code"/>
                <a:cs typeface="Cascadia Code"/>
              </a:rPr>
              <a:t>Temp</a:t>
            </a:r>
            <a:r>
              <a:rPr lang="sr-Latn-RS" sz="2000" b="0" i="0" u="none" dirty="0">
                <a:solidFill>
                  <a:srgbClr val="000000"/>
                </a:solidFill>
                <a:latin typeface="Cascadia Code"/>
                <a:ea typeface="Cascadia Code"/>
                <a:cs typeface="Cascadia Code"/>
              </a:rPr>
              <a:t> temp,</a:t>
            </a:r>
            <a:endParaRPr lang="sr-Latn-RS" sz="4000" dirty="0"/>
          </a:p>
          <a:p>
            <a:pPr marL="609585" lvl="1" indent="0">
              <a:buClr>
                <a:schemeClr val="accent1">
                  <a:lumMod val="75000"/>
                </a:schemeClr>
              </a:buClr>
              <a:buSzPct val="145000"/>
              <a:buNone/>
              <a:defRPr/>
            </a:pPr>
            <a:r>
              <a:rPr lang="sr-Latn-RS" sz="2000" b="0" i="0" u="none" dirty="0">
                <a:solidFill>
                  <a:srgbClr val="000000"/>
                </a:solidFill>
                <a:latin typeface="Cascadia Code"/>
                <a:ea typeface="Cascadia Code"/>
                <a:cs typeface="Cascadia Code"/>
              </a:rPr>
              <a:t>    [</a:t>
            </a:r>
            <a:r>
              <a:rPr lang="sr-Latn-RS" sz="2000" b="0" i="0" u="none" dirty="0">
                <a:solidFill>
                  <a:srgbClr val="0444AC"/>
                </a:solidFill>
                <a:latin typeface="Cascadia Code"/>
                <a:ea typeface="Cascadia Code"/>
                <a:cs typeface="Cascadia Code"/>
              </a:rPr>
              <a:t>FromBody</a:t>
            </a:r>
            <a:r>
              <a:rPr lang="sr-Latn-RS" sz="2000" b="0" i="0" u="none" dirty="0">
                <a:solidFill>
                  <a:srgbClr val="000000"/>
                </a:solidFill>
                <a:latin typeface="Cascadia Code"/>
                <a:ea typeface="Cascadia Code"/>
                <a:cs typeface="Cascadia Code"/>
              </a:rPr>
              <a:t>]</a:t>
            </a:r>
            <a:r>
              <a:rPr lang="sr-Latn-RS" sz="2000" b="0" i="0" u="none" dirty="0">
                <a:solidFill>
                  <a:srgbClr val="0444AC"/>
                </a:solidFill>
                <a:latin typeface="Cascadia Code"/>
                <a:ea typeface="Cascadia Code"/>
                <a:cs typeface="Cascadia Code"/>
              </a:rPr>
              <a:t>Objekat</a:t>
            </a:r>
            <a:r>
              <a:rPr lang="sr-Latn-RS" sz="2000" b="0" i="0" u="none" dirty="0">
                <a:solidFill>
                  <a:srgbClr val="000000"/>
                </a:solidFill>
                <a:latin typeface="Cascadia Code"/>
                <a:ea typeface="Cascadia Code"/>
                <a:cs typeface="Cascadia Code"/>
              </a:rPr>
              <a:t> obj)</a:t>
            </a:r>
            <a:endParaRPr lang="sr-Latn-RS" sz="4000" dirty="0"/>
          </a:p>
          <a:p>
            <a:pPr marL="609585" lvl="1" indent="0">
              <a:buClr>
                <a:schemeClr val="accent1">
                  <a:lumMod val="75000"/>
                </a:schemeClr>
              </a:buClr>
              <a:buSzPct val="145000"/>
              <a:buNone/>
              <a:defRPr/>
            </a:pPr>
            <a:r>
              <a:rPr lang="sr-Latn-RS" sz="2000" b="0" i="0" u="none" dirty="0">
                <a:solidFill>
                  <a:srgbClr val="000000"/>
                </a:solidFill>
                <a:latin typeface="Cascadia Code"/>
                <a:ea typeface="Cascadia Code"/>
                <a:cs typeface="Cascadia Code"/>
              </a:rPr>
              <a:t>{</a:t>
            </a:r>
            <a:endParaRPr lang="sr-Latn-RS" sz="4000" dirty="0"/>
          </a:p>
          <a:p>
            <a:pPr marL="609585" lvl="1" indent="0">
              <a:buClr>
                <a:schemeClr val="accent1">
                  <a:lumMod val="75000"/>
                </a:schemeClr>
              </a:buClr>
              <a:buSzPct val="145000"/>
              <a:buNone/>
              <a:defRPr/>
            </a:pPr>
            <a:r>
              <a:rPr lang="sr-Latn-RS" sz="2000" b="0" i="0" u="none" dirty="0">
                <a:solidFill>
                  <a:srgbClr val="000000"/>
                </a:solidFill>
                <a:latin typeface="Cascadia Code"/>
                <a:ea typeface="Cascadia Code"/>
                <a:cs typeface="Cascadia Code"/>
              </a:rPr>
              <a:t>    ...</a:t>
            </a:r>
            <a:endParaRPr lang="sr-Latn-RS" sz="4000" dirty="0"/>
          </a:p>
          <a:p>
            <a:pPr marL="609585" lvl="1" indent="0">
              <a:buClr>
                <a:schemeClr val="accent1">
                  <a:lumMod val="75000"/>
                </a:schemeClr>
              </a:buClr>
              <a:buSzPct val="145000"/>
              <a:buNone/>
              <a:defRPr/>
            </a:pPr>
            <a:r>
              <a:rPr lang="sr-Latn-RS" sz="2000" b="0" i="0" u="none" dirty="0">
                <a:solidFill>
                  <a:srgbClr val="000000"/>
                </a:solidFill>
                <a:latin typeface="Cascadia Code"/>
                <a:ea typeface="Cascadia Code"/>
                <a:cs typeface="Cascadia Code"/>
              </a:rPr>
              <a:t>}</a:t>
            </a:r>
            <a:endParaRPr lang="sr-Latn-RS" sz="3600" dirty="0"/>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Slanje podataka na server</a:t>
            </a:r>
            <a:endParaRPr lang="en-US"/>
          </a:p>
        </p:txBody>
      </p:sp>
      <p:sp>
        <p:nvSpPr>
          <p:cNvPr id="3" name="Text Placeholder 2"/>
          <p:cNvSpPr>
            <a:spLocks noGrp="1"/>
          </p:cNvSpPr>
          <p:nvPr>
            <p:ph type="body" idx="1"/>
          </p:nvPr>
        </p:nvSpPr>
        <p:spPr bwMode="auto">
          <a:xfrm>
            <a:off x="609600" y="2136351"/>
            <a:ext cx="10524067" cy="3786929"/>
          </a:xfrm>
        </p:spPr>
        <p:txBody>
          <a:bodyPr/>
          <a:lstStyle/>
          <a:p>
            <a:pPr>
              <a:defRPr/>
            </a:pPr>
            <a:r>
              <a:rPr lang="sr-Latn-RS" sz="2400" i="1" dirty="0"/>
              <a:t>[FromHeader]</a:t>
            </a:r>
            <a:endParaRPr sz="2400" dirty="0"/>
          </a:p>
          <a:p>
            <a:pPr>
              <a:defRPr/>
            </a:pPr>
            <a:r>
              <a:rPr lang="sr-Latn-RS" sz="2400" dirty="0"/>
              <a:t>Ukoliko je potrebno, moguće je koristiti i FromHeaderAttribute da bi se označilo da će podatak da bude prihvaćen iz header-a koji HTTP zahtev šalje</a:t>
            </a:r>
          </a:p>
          <a:p>
            <a:pPr>
              <a:defRPr/>
            </a:pPr>
            <a:r>
              <a:rPr lang="sr-Latn-RS" sz="2400" dirty="0"/>
              <a:t>Svaki regularni header može da bude primer ovog načina prenosa</a:t>
            </a:r>
            <a:endParaRPr sz="2400" dirty="0"/>
          </a:p>
          <a:p>
            <a:pPr>
              <a:defRPr/>
            </a:pPr>
            <a:r>
              <a:rPr lang="sr-Latn-RS" sz="2400" b="0" i="0" u="sng" strike="noStrike" cap="none" spc="0" dirty="0">
                <a:solidFill>
                  <a:schemeClr val="tx1"/>
                </a:solidFill>
                <a:latin typeface="Corbel"/>
                <a:cs typeface="Corbel"/>
                <a:hlinkClick r:id="rId3" tooltip="https://developer.mozilla.org/en-US/docs/Glossary/Request_header"/>
              </a:rPr>
              <a:t>https://developer.mozilla.org/en-US/docs/Glossary/Request_header</a:t>
            </a:r>
            <a:r>
              <a:rPr lang="sr-Latn-RS" sz="2400" dirty="0"/>
              <a:t> </a:t>
            </a:r>
            <a:endParaRPr sz="2400" dirty="0"/>
          </a:p>
          <a:p>
            <a:pPr>
              <a:defRPr/>
            </a:pPr>
            <a:r>
              <a:rPr lang="sr-Latn-RS" sz="2400" dirty="0"/>
              <a:t>Ostali načini i više informacija:</a:t>
            </a:r>
            <a:endParaRPr sz="2400" dirty="0"/>
          </a:p>
          <a:p>
            <a:pPr>
              <a:defRPr/>
            </a:pPr>
            <a:r>
              <a:rPr lang="sr-Latn-RS" sz="2400" b="0" i="0" u="sng" strike="noStrike" cap="none" spc="0" dirty="0">
                <a:solidFill>
                  <a:schemeClr val="tx1"/>
                </a:solidFill>
                <a:latin typeface="Corbel"/>
                <a:cs typeface="Corbel"/>
                <a:hlinkClick r:id="rId4" tooltip="https://learn.microsoft.com/en-us/aspnet/core/mvc/models/model-binding"/>
              </a:rPr>
              <a:t>https://learn.microsoft.com/en-us/aspnet/core/mvc/models/model-binding</a:t>
            </a:r>
            <a:r>
              <a:rPr lang="sr-Latn-RS" sz="2400" dirty="0"/>
              <a:t> </a:t>
            </a:r>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42EAF5-541A-5E3A-31B1-D3E702A1D498}"/>
              </a:ext>
            </a:extLst>
          </p:cNvPr>
          <p:cNvSpPr>
            <a:spLocks noGrp="1"/>
          </p:cNvSpPr>
          <p:nvPr>
            <p:ph type="ctrTitle"/>
          </p:nvPr>
        </p:nvSpPr>
        <p:spPr>
          <a:xfrm>
            <a:off x="1174749" y="2484800"/>
            <a:ext cx="10488931" cy="1888400"/>
          </a:xfrm>
        </p:spPr>
        <p:txBody>
          <a:bodyPr/>
          <a:lstStyle/>
          <a:p>
            <a:r>
              <a:rPr lang="sr-Latn-RS" dirty="0"/>
              <a:t>CORS (Cross-Origin Resource Sharing)</a:t>
            </a:r>
          </a:p>
        </p:txBody>
      </p:sp>
    </p:spTree>
    <p:extLst>
      <p:ext uri="{BB962C8B-B14F-4D97-AF65-F5344CB8AC3E}">
        <p14:creationId xmlns:p14="http://schemas.microsoft.com/office/powerpoint/2010/main" val="9164906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Cross-Origin Resource Sharing (CORS)</a:t>
            </a:r>
            <a:endParaRPr lang="en-US"/>
          </a:p>
        </p:txBody>
      </p:sp>
      <p:sp>
        <p:nvSpPr>
          <p:cNvPr id="3" name="Text Placeholder 2"/>
          <p:cNvSpPr>
            <a:spLocks noGrp="1"/>
          </p:cNvSpPr>
          <p:nvPr>
            <p:ph type="body" idx="1"/>
          </p:nvPr>
        </p:nvSpPr>
        <p:spPr bwMode="auto">
          <a:xfrm>
            <a:off x="609600" y="1473201"/>
            <a:ext cx="10972800" cy="5051424"/>
          </a:xfrm>
        </p:spPr>
        <p:txBody>
          <a:bodyPr/>
          <a:lstStyle/>
          <a:p>
            <a:pPr>
              <a:defRPr/>
            </a:pPr>
            <a:r>
              <a:rPr lang="sr-Latn-RS" sz="2400" dirty="0"/>
              <a:t>Browser-i danas zabranjuju pozivanje resursa koji se nalaze na različitom domenu</a:t>
            </a:r>
            <a:endParaRPr sz="2400" dirty="0"/>
          </a:p>
          <a:p>
            <a:pPr>
              <a:defRPr/>
            </a:pPr>
            <a:r>
              <a:rPr lang="sr-Latn-RS" sz="2400" dirty="0"/>
              <a:t>Naziv ove restrikcije je </a:t>
            </a:r>
            <a:r>
              <a:rPr lang="sr-Latn-RS" sz="2400" i="1" dirty="0"/>
              <a:t>same-origin policy</a:t>
            </a:r>
            <a:endParaRPr sz="2400" dirty="0"/>
          </a:p>
          <a:p>
            <a:pPr>
              <a:defRPr/>
            </a:pPr>
            <a:r>
              <a:rPr lang="sr-Latn-RS" sz="2400" i="0" dirty="0"/>
              <a:t>Na ovaj način se maliciozni domeni sprečavaju da pristupaju senzitivnim podacima, kao i da pozivaju servis u slučaju kada im to nije dozvoljeno</a:t>
            </a:r>
            <a:endParaRPr sz="2400" dirty="0"/>
          </a:p>
          <a:p>
            <a:pPr>
              <a:defRPr/>
            </a:pPr>
            <a:r>
              <a:rPr lang="sr-Latn-RS" sz="2400" i="0" dirty="0"/>
              <a:t>ASP.NET aplikacija mora da uključi podršku za CORS da bi omogućila nesmetano pristupanje resursima sa dozvoljenih domena</a:t>
            </a:r>
            <a:endParaRPr sz="2400" dirty="0"/>
          </a:p>
          <a:p>
            <a:pPr>
              <a:defRPr/>
            </a:pPr>
            <a:r>
              <a:rPr lang="sr-Latn-RS" sz="2000" i="0" dirty="0"/>
              <a:t>Za ovo postoji 3 načina:</a:t>
            </a:r>
            <a:endParaRPr sz="2000" dirty="0"/>
          </a:p>
          <a:p>
            <a:pPr lvl="1">
              <a:defRPr/>
            </a:pPr>
            <a:r>
              <a:rPr lang="sr-Latn-RS" sz="2000" i="0" dirty="0"/>
              <a:t>Korišćenje polisa</a:t>
            </a:r>
            <a:endParaRPr dirty="0"/>
          </a:p>
          <a:p>
            <a:pPr lvl="1">
              <a:defRPr/>
            </a:pPr>
            <a:r>
              <a:rPr lang="sr-Latn-RS" sz="2000" i="0" dirty="0"/>
              <a:t>Endpoint rutiranje</a:t>
            </a:r>
            <a:endParaRPr dirty="0"/>
          </a:p>
          <a:p>
            <a:pPr lvl="1">
              <a:defRPr/>
            </a:pPr>
            <a:r>
              <a:rPr lang="sr-Latn-RS" sz="1800" b="0" i="0" u="none" dirty="0">
                <a:solidFill>
                  <a:srgbClr val="000000"/>
                </a:solidFill>
                <a:latin typeface="Cascadia Code"/>
                <a:ea typeface="Cascadia Code"/>
                <a:cs typeface="Cascadia Code"/>
              </a:rPr>
              <a:t>[</a:t>
            </a:r>
            <a:r>
              <a:rPr lang="sr-Latn-RS" sz="1800" b="0" i="0" u="none" dirty="0">
                <a:solidFill>
                  <a:srgbClr val="0444AC"/>
                </a:solidFill>
                <a:latin typeface="Cascadia Code"/>
                <a:ea typeface="Cascadia Code"/>
                <a:cs typeface="Cascadia Code"/>
              </a:rPr>
              <a:t>EnableCors</a:t>
            </a:r>
            <a:r>
              <a:rPr lang="sr-Latn-RS" sz="1800" b="0" i="0" u="none" dirty="0">
                <a:solidFill>
                  <a:srgbClr val="000000"/>
                </a:solidFill>
                <a:latin typeface="Cascadia Code"/>
                <a:ea typeface="Cascadia Code"/>
                <a:cs typeface="Cascadia Code"/>
              </a:rPr>
              <a:t>]</a:t>
            </a:r>
            <a:r>
              <a:rPr lang="sr-Latn-RS" sz="2000" i="0" dirty="0"/>
              <a:t> atribut</a:t>
            </a:r>
            <a:endParaRPr dirty="0"/>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54</a:t>
            </a:fld>
            <a:endParaRPr/>
          </a:p>
        </p:txBody>
      </p:sp>
    </p:spTree>
    <p:extLst>
      <p:ext uri="{BB962C8B-B14F-4D97-AF65-F5344CB8AC3E}">
        <p14:creationId xmlns:p14="http://schemas.microsoft.com/office/powerpoint/2010/main" val="7252325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dirty="0"/>
              <a:t>Cross-Origin Resource Sharing (CORS)</a:t>
            </a:r>
            <a:endParaRPr lang="en-US" dirty="0"/>
          </a:p>
        </p:txBody>
      </p:sp>
      <p:sp>
        <p:nvSpPr>
          <p:cNvPr id="3" name="Text Placeholder 2"/>
          <p:cNvSpPr>
            <a:spLocks noGrp="1"/>
          </p:cNvSpPr>
          <p:nvPr>
            <p:ph type="body" idx="1"/>
          </p:nvPr>
        </p:nvSpPr>
        <p:spPr bwMode="auto">
          <a:xfrm>
            <a:off x="609600" y="1767840"/>
            <a:ext cx="10524067" cy="4756785"/>
          </a:xfrm>
        </p:spPr>
        <p:txBody>
          <a:bodyPr/>
          <a:lstStyle/>
          <a:p>
            <a:pPr>
              <a:defRPr/>
            </a:pPr>
            <a:r>
              <a:rPr lang="sr-Latn-RS" sz="2400" dirty="0"/>
              <a:t>U sva 3 slučaja, neophodno je prvo kreirati polisu:</a:t>
            </a:r>
            <a:endParaRPr sz="2400" dirty="0"/>
          </a:p>
          <a:p>
            <a:pPr marL="0" indent="0">
              <a:buClr>
                <a:schemeClr val="accent1">
                  <a:lumMod val="75000"/>
                </a:schemeClr>
              </a:buClr>
              <a:buSzPct val="145000"/>
              <a:buFont typeface="Arial"/>
              <a:buNone/>
              <a:defRPr/>
            </a:pPr>
            <a:r>
              <a:rPr lang="sr-Latn-RS" sz="2000" dirty="0">
                <a:solidFill>
                  <a:srgbClr val="2F86D2"/>
                </a:solidFill>
                <a:latin typeface="Cascadia Code"/>
                <a:ea typeface="Cascadia Code"/>
                <a:cs typeface="Cascadia Code"/>
              </a:rPr>
              <a:t>	</a:t>
            </a:r>
            <a:r>
              <a:rPr lang="sr-Latn-RS" sz="1600" b="0" i="0" u="none" dirty="0">
                <a:solidFill>
                  <a:srgbClr val="2F86D2"/>
                </a:solidFill>
                <a:latin typeface="Cascadia Code"/>
                <a:ea typeface="Cascadia Code"/>
                <a:cs typeface="Cascadia Code"/>
              </a:rPr>
              <a:t>builder</a:t>
            </a:r>
            <a:r>
              <a:rPr lang="sr-Latn-RS" sz="1600" b="0" i="0" u="none" dirty="0">
                <a:solidFill>
                  <a:srgbClr val="000000"/>
                </a:solidFill>
                <a:latin typeface="Cascadia Code"/>
                <a:ea typeface="Cascadia Code"/>
                <a:cs typeface="Cascadia Code"/>
              </a:rPr>
              <a:t>.</a:t>
            </a:r>
            <a:r>
              <a:rPr lang="sr-Latn-RS" sz="1600" b="0" i="0" u="none" dirty="0">
                <a:solidFill>
                  <a:srgbClr val="2F86D2"/>
                </a:solidFill>
                <a:latin typeface="Cascadia Code"/>
                <a:ea typeface="Cascadia Code"/>
                <a:cs typeface="Cascadia Code"/>
              </a:rPr>
              <a:t>Services</a:t>
            </a:r>
            <a:r>
              <a:rPr lang="sr-Latn-RS" sz="1600" b="0" i="0" u="none" dirty="0">
                <a:solidFill>
                  <a:srgbClr val="000000"/>
                </a:solidFill>
                <a:latin typeface="Cascadia Code"/>
                <a:ea typeface="Cascadia Code"/>
                <a:cs typeface="Cascadia Code"/>
              </a:rPr>
              <a:t>.</a:t>
            </a:r>
            <a:r>
              <a:rPr lang="sr-Latn-RS" sz="1600" b="0" i="0" u="none" dirty="0">
                <a:solidFill>
                  <a:srgbClr val="7EB233"/>
                </a:solidFill>
                <a:latin typeface="Cascadia Code"/>
                <a:ea typeface="Cascadia Code"/>
                <a:cs typeface="Cascadia Code"/>
              </a:rPr>
              <a:t>AddCors</a:t>
            </a:r>
            <a:r>
              <a:rPr lang="sr-Latn-RS" sz="1600" b="0" i="0" u="none" dirty="0">
                <a:solidFill>
                  <a:srgbClr val="000000"/>
                </a:solidFill>
                <a:latin typeface="Cascadia Code"/>
                <a:ea typeface="Cascadia Code"/>
                <a:cs typeface="Cascadia Code"/>
              </a:rPr>
              <a:t>(options </a:t>
            </a:r>
            <a:r>
              <a:rPr lang="sr-Latn-RS" sz="1600" b="0" i="0" u="none" dirty="0">
                <a:solidFill>
                  <a:srgbClr val="7B30D0"/>
                </a:solidFill>
                <a:latin typeface="Cascadia Code"/>
                <a:ea typeface="Cascadia Code"/>
                <a:cs typeface="Cascadia Code"/>
              </a:rPr>
              <a:t>=&gt;</a:t>
            </a:r>
            <a:r>
              <a:rPr lang="sr-Latn-RS" sz="1600" b="0" i="0" u="none" dirty="0">
                <a:solidFill>
                  <a:srgbClr val="000000"/>
                </a:solidFill>
                <a:latin typeface="Cascadia Code"/>
                <a:ea typeface="Cascadia Code"/>
                <a:cs typeface="Cascadia Code"/>
              </a:rPr>
              <a:t> {</a:t>
            </a:r>
            <a:endParaRPr lang="sr-Latn-RS" sz="2800" dirty="0"/>
          </a:p>
          <a:p>
            <a:pPr marL="0" indent="0">
              <a:buClr>
                <a:schemeClr val="accent1">
                  <a:lumMod val="75000"/>
                </a:schemeClr>
              </a:buClr>
              <a:buSzPct val="145000"/>
              <a:buFont typeface="Arial"/>
              <a:buNone/>
              <a:defRPr/>
            </a:pPr>
            <a:r>
              <a:rPr lang="sr-Latn-RS" sz="1600" b="0" i="0" u="none" dirty="0">
                <a:solidFill>
                  <a:srgbClr val="000000"/>
                </a:solidFill>
                <a:latin typeface="Cascadia Code"/>
                <a:ea typeface="Cascadia Code"/>
                <a:cs typeface="Cascadia Code"/>
              </a:rPr>
              <a:t>    		</a:t>
            </a:r>
            <a:r>
              <a:rPr lang="sr-Latn-RS" sz="1600" b="0" i="0" u="none" dirty="0">
                <a:solidFill>
                  <a:srgbClr val="2F86D2"/>
                </a:solidFill>
                <a:latin typeface="Cascadia Code"/>
                <a:ea typeface="Cascadia Code"/>
                <a:cs typeface="Cascadia Code"/>
              </a:rPr>
              <a:t>options</a:t>
            </a:r>
            <a:r>
              <a:rPr lang="sr-Latn-RS" sz="1600" b="0" i="0" u="none" dirty="0">
                <a:solidFill>
                  <a:srgbClr val="000000"/>
                </a:solidFill>
                <a:latin typeface="Cascadia Code"/>
                <a:ea typeface="Cascadia Code"/>
                <a:cs typeface="Cascadia Code"/>
              </a:rPr>
              <a:t>.</a:t>
            </a:r>
            <a:r>
              <a:rPr lang="sr-Latn-RS" sz="1600" b="0" i="0" u="none" dirty="0">
                <a:solidFill>
                  <a:srgbClr val="7EB233"/>
                </a:solidFill>
                <a:latin typeface="Cascadia Code"/>
                <a:ea typeface="Cascadia Code"/>
                <a:cs typeface="Cascadia Code"/>
              </a:rPr>
              <a:t>AddPolicy</a:t>
            </a:r>
            <a:r>
              <a:rPr lang="sr-Latn-RS" sz="1600" b="0" i="0" u="none" dirty="0">
                <a:solidFill>
                  <a:srgbClr val="000000"/>
                </a:solidFill>
                <a:latin typeface="Cascadia Code"/>
                <a:ea typeface="Cascadia Code"/>
                <a:cs typeface="Cascadia Code"/>
              </a:rPr>
              <a:t>(</a:t>
            </a:r>
            <a:r>
              <a:rPr lang="sr-Latn-RS" sz="1600" b="0" i="0" u="none" dirty="0">
                <a:solidFill>
                  <a:srgbClr val="A44185"/>
                </a:solidFill>
                <a:latin typeface="Cascadia Code"/>
                <a:ea typeface="Cascadia Code"/>
                <a:cs typeface="Cascadia Code"/>
              </a:rPr>
              <a:t>"CORS"</a:t>
            </a:r>
            <a:r>
              <a:rPr lang="sr-Latn-RS" sz="1600" b="0" i="0" u="none" dirty="0">
                <a:solidFill>
                  <a:srgbClr val="000000"/>
                </a:solidFill>
                <a:latin typeface="Cascadia Code"/>
                <a:ea typeface="Cascadia Code"/>
                <a:cs typeface="Cascadia Code"/>
              </a:rPr>
              <a:t>, policy </a:t>
            </a:r>
            <a:r>
              <a:rPr lang="sr-Latn-RS" sz="1600" b="0" i="0" u="none" dirty="0">
                <a:solidFill>
                  <a:srgbClr val="7B30D0"/>
                </a:solidFill>
                <a:latin typeface="Cascadia Code"/>
                <a:ea typeface="Cascadia Code"/>
                <a:cs typeface="Cascadia Code"/>
              </a:rPr>
              <a:t>=&gt;</a:t>
            </a:r>
            <a:r>
              <a:rPr lang="sr-Latn-RS" sz="2800" dirty="0"/>
              <a:t> </a:t>
            </a:r>
            <a:r>
              <a:rPr lang="sr-Latn-RS" sz="1600" b="0" i="0" u="none" dirty="0">
                <a:solidFill>
                  <a:srgbClr val="000000"/>
                </a:solidFill>
                <a:latin typeface="Cascadia Code"/>
                <a:ea typeface="Cascadia Code"/>
                <a:cs typeface="Cascadia Code"/>
              </a:rPr>
              <a:t>{</a:t>
            </a:r>
            <a:endParaRPr lang="sr-Latn-RS" sz="2800" dirty="0"/>
          </a:p>
          <a:p>
            <a:pPr marL="0" indent="0">
              <a:buClr>
                <a:schemeClr val="accent1">
                  <a:lumMod val="75000"/>
                </a:schemeClr>
              </a:buClr>
              <a:buSzPct val="145000"/>
              <a:buFont typeface="Arial"/>
              <a:buNone/>
              <a:defRPr/>
            </a:pPr>
            <a:r>
              <a:rPr lang="sr-Latn-RS" sz="1600" b="0" i="0" u="none" dirty="0">
                <a:solidFill>
                  <a:srgbClr val="000000"/>
                </a:solidFill>
                <a:latin typeface="Cascadia Code"/>
                <a:ea typeface="Cascadia Code"/>
                <a:cs typeface="Cascadia Code"/>
              </a:rPr>
              <a:t>       			</a:t>
            </a:r>
            <a:r>
              <a:rPr lang="sr-Latn-RS" sz="1600" b="0" i="0" u="none" dirty="0">
                <a:solidFill>
                  <a:srgbClr val="2F86D2"/>
                </a:solidFill>
                <a:latin typeface="Cascadia Code"/>
                <a:ea typeface="Cascadia Code"/>
                <a:cs typeface="Cascadia Code"/>
              </a:rPr>
              <a:t>policy</a:t>
            </a:r>
            <a:r>
              <a:rPr lang="sr-Latn-RS" sz="1600" b="0" i="0" u="none" dirty="0">
                <a:solidFill>
                  <a:srgbClr val="000000"/>
                </a:solidFill>
                <a:latin typeface="Cascadia Code"/>
                <a:ea typeface="Cascadia Code"/>
                <a:cs typeface="Cascadia Code"/>
              </a:rPr>
              <a:t>.</a:t>
            </a:r>
            <a:r>
              <a:rPr lang="sr-Latn-RS" sz="1600" b="0" i="0" u="none" dirty="0">
                <a:solidFill>
                  <a:srgbClr val="7EB233"/>
                </a:solidFill>
                <a:latin typeface="Cascadia Code"/>
                <a:ea typeface="Cascadia Code"/>
                <a:cs typeface="Cascadia Code"/>
              </a:rPr>
              <a:t>AllowAnyHeader</a:t>
            </a:r>
            <a:r>
              <a:rPr lang="sr-Latn-RS" sz="1600" b="0" i="0" u="none" dirty="0">
                <a:solidFill>
                  <a:srgbClr val="000000"/>
                </a:solidFill>
                <a:latin typeface="Cascadia Code"/>
                <a:ea typeface="Cascadia Code"/>
                <a:cs typeface="Cascadia Code"/>
              </a:rPr>
              <a:t>()</a:t>
            </a:r>
            <a:endParaRPr lang="sr-Latn-RS" sz="2800" dirty="0"/>
          </a:p>
          <a:p>
            <a:pPr marL="0" indent="0">
              <a:buClr>
                <a:schemeClr val="accent1">
                  <a:lumMod val="75000"/>
                </a:schemeClr>
              </a:buClr>
              <a:buSzPct val="145000"/>
              <a:buFont typeface="Arial"/>
              <a:buNone/>
              <a:defRPr/>
            </a:pPr>
            <a:r>
              <a:rPr lang="sr-Latn-RS" sz="1600" b="0" i="0" u="none" dirty="0">
                <a:solidFill>
                  <a:srgbClr val="000000"/>
                </a:solidFill>
                <a:latin typeface="Cascadia Code"/>
                <a:ea typeface="Cascadia Code"/>
                <a:cs typeface="Cascadia Code"/>
              </a:rPr>
              <a:t>            		      .</a:t>
            </a:r>
            <a:r>
              <a:rPr lang="sr-Latn-RS" sz="1600" b="0" i="0" u="none" dirty="0">
                <a:solidFill>
                  <a:srgbClr val="7EB233"/>
                </a:solidFill>
                <a:latin typeface="Cascadia Code"/>
                <a:ea typeface="Cascadia Code"/>
                <a:cs typeface="Cascadia Code"/>
              </a:rPr>
              <a:t>AllowAnyMethod</a:t>
            </a:r>
            <a:r>
              <a:rPr lang="sr-Latn-RS" sz="1600" b="0" i="0" u="none" dirty="0">
                <a:solidFill>
                  <a:srgbClr val="000000"/>
                </a:solidFill>
                <a:latin typeface="Cascadia Code"/>
                <a:ea typeface="Cascadia Code"/>
                <a:cs typeface="Cascadia Code"/>
              </a:rPr>
              <a:t>()</a:t>
            </a:r>
            <a:endParaRPr lang="sr-Latn-RS" sz="2800" dirty="0"/>
          </a:p>
          <a:p>
            <a:pPr marL="0" indent="0">
              <a:buClr>
                <a:schemeClr val="accent1">
                  <a:lumMod val="75000"/>
                </a:schemeClr>
              </a:buClr>
              <a:buSzPct val="145000"/>
              <a:buFont typeface="Arial"/>
              <a:buNone/>
              <a:defRPr/>
            </a:pPr>
            <a:r>
              <a:rPr lang="sr-Latn-RS" sz="1600" b="0" i="0" u="none" dirty="0">
                <a:solidFill>
                  <a:srgbClr val="000000"/>
                </a:solidFill>
                <a:latin typeface="Cascadia Code"/>
                <a:ea typeface="Cascadia Code"/>
                <a:cs typeface="Cascadia Code"/>
              </a:rPr>
              <a:t>                             .</a:t>
            </a:r>
            <a:r>
              <a:rPr lang="sr-Latn-RS" sz="1600" b="0" i="0" u="none" dirty="0">
                <a:solidFill>
                  <a:srgbClr val="7EB233"/>
                </a:solidFill>
                <a:latin typeface="Cascadia Code"/>
                <a:ea typeface="Cascadia Code"/>
                <a:cs typeface="Cascadia Code"/>
              </a:rPr>
              <a:t>WithOrigins</a:t>
            </a:r>
            <a:r>
              <a:rPr lang="sr-Latn-RS" sz="1600" b="0" i="0" u="none" dirty="0">
                <a:solidFill>
                  <a:srgbClr val="000000"/>
                </a:solidFill>
                <a:latin typeface="Cascadia Code"/>
                <a:ea typeface="Cascadia Code"/>
                <a:cs typeface="Cascadia Code"/>
              </a:rPr>
              <a:t>(</a:t>
            </a:r>
            <a:r>
              <a:rPr lang="sr-Latn-RS" sz="1600" b="0" i="0" u="none" dirty="0">
                <a:solidFill>
                  <a:srgbClr val="A44185"/>
                </a:solidFill>
                <a:latin typeface="Cascadia Code"/>
                <a:ea typeface="Cascadia Code"/>
                <a:cs typeface="Cascadia Code"/>
              </a:rPr>
              <a:t>"https://localhost:5050"</a:t>
            </a:r>
            <a:r>
              <a:rPr lang="sr-Latn-RS" sz="1600" b="0" i="0" u="none" dirty="0">
                <a:solidFill>
                  <a:srgbClr val="000000"/>
                </a:solidFill>
                <a:latin typeface="Cascadia Code"/>
                <a:ea typeface="Cascadia Code"/>
                <a:cs typeface="Cascadia Code"/>
              </a:rPr>
              <a:t>,</a:t>
            </a:r>
            <a:endParaRPr lang="sr-Latn-RS" sz="2800" dirty="0"/>
          </a:p>
          <a:p>
            <a:pPr marL="0" indent="0">
              <a:buClr>
                <a:schemeClr val="accent1">
                  <a:lumMod val="75000"/>
                </a:schemeClr>
              </a:buClr>
              <a:buSzPct val="145000"/>
              <a:buFont typeface="Arial"/>
              <a:buNone/>
              <a:defRPr/>
            </a:pPr>
            <a:r>
              <a:rPr lang="sr-Latn-RS" sz="1600" dirty="0">
                <a:solidFill>
                  <a:srgbClr val="000000"/>
                </a:solidFill>
                <a:latin typeface="Cascadia Code"/>
                <a:ea typeface="Cascadia Code"/>
                <a:cs typeface="Cascadia Code"/>
              </a:rPr>
              <a:t>                                          </a:t>
            </a:r>
            <a:r>
              <a:rPr lang="sr-Latn-RS" sz="1600" b="0" i="0" u="none" dirty="0">
                <a:solidFill>
                  <a:srgbClr val="A44185"/>
                </a:solidFill>
                <a:latin typeface="Cascadia Code"/>
                <a:ea typeface="Cascadia Code"/>
                <a:cs typeface="Cascadia Code"/>
              </a:rPr>
              <a:t>"http://localhost:5050"</a:t>
            </a:r>
            <a:r>
              <a:rPr lang="sr-Latn-RS" sz="1600" b="0" i="0" u="none" dirty="0">
                <a:solidFill>
                  <a:srgbClr val="000000"/>
                </a:solidFill>
                <a:latin typeface="Cascadia Code"/>
                <a:ea typeface="Cascadia Code"/>
                <a:cs typeface="Cascadia Code"/>
              </a:rPr>
              <a:t>,</a:t>
            </a:r>
            <a:endParaRPr lang="sr-Latn-RS" sz="1600" dirty="0">
              <a:solidFill>
                <a:srgbClr val="A44185"/>
              </a:solidFill>
              <a:latin typeface="Cascadia Code"/>
              <a:ea typeface="Cascadia Code"/>
              <a:cs typeface="Cascadia Code"/>
            </a:endParaRPr>
          </a:p>
          <a:p>
            <a:pPr marL="0" indent="0">
              <a:buClr>
                <a:schemeClr val="accent1">
                  <a:lumMod val="75000"/>
                </a:schemeClr>
              </a:buClr>
              <a:buSzPct val="145000"/>
              <a:buFont typeface="Arial"/>
              <a:buNone/>
              <a:defRPr/>
            </a:pPr>
            <a:r>
              <a:rPr lang="sr-Latn-RS" sz="1600" b="0" i="0" u="none" dirty="0">
                <a:solidFill>
                  <a:srgbClr val="A44185"/>
                </a:solidFill>
                <a:latin typeface="Cascadia Code"/>
                <a:ea typeface="Cascadia Code"/>
                <a:cs typeface="Cascadia Code"/>
              </a:rPr>
              <a:t>                                          "https://127.0.0.1:5050"</a:t>
            </a:r>
            <a:r>
              <a:rPr lang="sr-Latn-RS" sz="1600" b="0" i="0" u="none" dirty="0">
                <a:solidFill>
                  <a:srgbClr val="000000"/>
                </a:solidFill>
                <a:latin typeface="Cascadia Code"/>
                <a:ea typeface="Cascadia Code"/>
                <a:cs typeface="Cascadia Code"/>
              </a:rPr>
              <a:t>,</a:t>
            </a:r>
            <a:endParaRPr lang="sr-Latn-RS" sz="2800" dirty="0"/>
          </a:p>
          <a:p>
            <a:pPr marL="0" indent="0">
              <a:buClr>
                <a:schemeClr val="accent1">
                  <a:lumMod val="75000"/>
                </a:schemeClr>
              </a:buClr>
              <a:buSzPct val="145000"/>
              <a:buFont typeface="Arial"/>
              <a:buNone/>
              <a:defRPr/>
            </a:pPr>
            <a:r>
              <a:rPr lang="sr-Latn-RS" sz="1600" dirty="0">
                <a:solidFill>
                  <a:srgbClr val="000000"/>
                </a:solidFill>
                <a:latin typeface="Cascadia Code"/>
                <a:ea typeface="Cascadia Code"/>
                <a:cs typeface="Cascadia Code"/>
              </a:rPr>
              <a:t>                                          </a:t>
            </a:r>
            <a:r>
              <a:rPr lang="sr-Latn-RS" sz="1600" b="0" i="0" u="none" dirty="0">
                <a:solidFill>
                  <a:srgbClr val="A44185"/>
                </a:solidFill>
                <a:latin typeface="Cascadia Code"/>
                <a:ea typeface="Cascadia Code"/>
                <a:cs typeface="Cascadia Code"/>
              </a:rPr>
              <a:t>"http://127.0.0.1:5050"</a:t>
            </a:r>
            <a:r>
              <a:rPr lang="sr-Latn-RS" sz="1600" b="0" i="0" u="none" dirty="0">
                <a:solidFill>
                  <a:srgbClr val="000000"/>
                </a:solidFill>
                <a:latin typeface="Cascadia Code"/>
                <a:ea typeface="Cascadia Code"/>
                <a:cs typeface="Cascadia Code"/>
              </a:rPr>
              <a:t>);</a:t>
            </a:r>
            <a:endParaRPr lang="sr-Latn-RS" sz="2800" dirty="0"/>
          </a:p>
          <a:p>
            <a:pPr marL="0" indent="0">
              <a:buClr>
                <a:schemeClr val="accent1">
                  <a:lumMod val="75000"/>
                </a:schemeClr>
              </a:buClr>
              <a:buSzPct val="145000"/>
              <a:buFont typeface="Arial"/>
              <a:buNone/>
              <a:defRPr/>
            </a:pPr>
            <a:r>
              <a:rPr lang="sr-Latn-RS" sz="1600" b="0" i="0" u="none" dirty="0">
                <a:solidFill>
                  <a:srgbClr val="000000"/>
                </a:solidFill>
                <a:latin typeface="Cascadia Code"/>
                <a:ea typeface="Cascadia Code"/>
                <a:cs typeface="Cascadia Code"/>
              </a:rPr>
              <a:t>    		});</a:t>
            </a:r>
            <a:endParaRPr lang="sr-Latn-RS" sz="2800" dirty="0"/>
          </a:p>
          <a:p>
            <a:pPr marL="0" indent="0">
              <a:buClr>
                <a:schemeClr val="accent1">
                  <a:lumMod val="75000"/>
                </a:schemeClr>
              </a:buClr>
              <a:buSzPct val="145000"/>
              <a:buFont typeface="Arial"/>
              <a:buNone/>
              <a:defRPr/>
            </a:pPr>
            <a:r>
              <a:rPr lang="sr-Latn-RS" sz="1600" b="0" i="0" u="none" dirty="0">
                <a:solidFill>
                  <a:srgbClr val="000000"/>
                </a:solidFill>
                <a:latin typeface="Cascadia Code"/>
                <a:ea typeface="Cascadia Code"/>
                <a:cs typeface="Cascadia Code"/>
              </a:rPr>
              <a:t>	});</a:t>
            </a:r>
            <a:endParaRPr lang="sr-Latn-RS" sz="1200" i="0" dirty="0"/>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55</a:t>
            </a:fld>
            <a:endParaRPr/>
          </a:p>
        </p:txBody>
      </p:sp>
    </p:spTree>
    <p:extLst>
      <p:ext uri="{BB962C8B-B14F-4D97-AF65-F5344CB8AC3E}">
        <p14:creationId xmlns:p14="http://schemas.microsoft.com/office/powerpoint/2010/main" val="32861877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Cross-Origin Resource Sharing (CORS)</a:t>
            </a:r>
            <a:endParaRPr lang="en-US"/>
          </a:p>
        </p:txBody>
      </p:sp>
      <p:sp>
        <p:nvSpPr>
          <p:cNvPr id="3" name="Text Placeholder 2"/>
          <p:cNvSpPr>
            <a:spLocks noGrp="1"/>
          </p:cNvSpPr>
          <p:nvPr>
            <p:ph type="body" idx="1"/>
          </p:nvPr>
        </p:nvSpPr>
        <p:spPr bwMode="auto">
          <a:xfrm>
            <a:off x="609600" y="1899921"/>
            <a:ext cx="10524067" cy="4069080"/>
          </a:xfrm>
        </p:spPr>
        <p:txBody>
          <a:bodyPr/>
          <a:lstStyle/>
          <a:p>
            <a:pPr>
              <a:defRPr/>
            </a:pPr>
            <a:r>
              <a:rPr lang="sr-Latn-RS" dirty="0"/>
              <a:t>Adresa</a:t>
            </a:r>
            <a:r>
              <a:rPr lang="sr-Latn-RS" b="1" i="1" dirty="0"/>
              <a:t> localhost:5050 </a:t>
            </a:r>
            <a:r>
              <a:rPr lang="sr-Latn-RS" dirty="0"/>
              <a:t>prilikom konfiguracije se razlikuje od </a:t>
            </a:r>
            <a:r>
              <a:rPr lang="sr-Latn-RS" b="1" i="1" dirty="0"/>
              <a:t>127.0.0.1:5050</a:t>
            </a:r>
            <a:endParaRPr dirty="0"/>
          </a:p>
          <a:p>
            <a:pPr marL="666746" indent="-514350">
              <a:buFont typeface="+mj-lt"/>
              <a:buAutoNum type="arabicPeriod"/>
              <a:defRPr/>
            </a:pPr>
            <a:r>
              <a:rPr lang="sr-Latn-RS" dirty="0"/>
              <a:t>Korišćenje polise na nivou cele aplikacije</a:t>
            </a:r>
            <a:endParaRPr dirty="0"/>
          </a:p>
          <a:p>
            <a:pPr lvl="1">
              <a:defRPr/>
            </a:pPr>
            <a:r>
              <a:rPr lang="sr-Latn-RS" dirty="0"/>
              <a:t>Da bi se uključilo korišćenje polise na nivou cele aplikacije potrebno je samo uključiti korišćenje kreirane polise u Program.cs fajlu</a:t>
            </a:r>
            <a:endParaRPr dirty="0"/>
          </a:p>
          <a:p>
            <a:pPr marL="152396" indent="0">
              <a:buNone/>
              <a:defRPr/>
            </a:pPr>
            <a:endParaRPr lang="sr-Latn-RS" dirty="0"/>
          </a:p>
          <a:p>
            <a:pPr marL="0" indent="0">
              <a:buClr>
                <a:schemeClr val="accent1">
                  <a:lumMod val="75000"/>
                </a:schemeClr>
              </a:buClr>
              <a:buSzPct val="145000"/>
              <a:buFont typeface="Arial"/>
              <a:buNone/>
              <a:defRPr/>
            </a:pPr>
            <a:r>
              <a:rPr lang="sr-Latn-RS" sz="2800" b="0" i="0" u="none" dirty="0">
                <a:solidFill>
                  <a:srgbClr val="2F86D2"/>
                </a:solidFill>
                <a:latin typeface="Cascadia Code"/>
                <a:ea typeface="Cascadia Code"/>
                <a:cs typeface="Cascadia Code"/>
              </a:rPr>
              <a:t>	app</a:t>
            </a:r>
            <a:r>
              <a:rPr lang="sr-Latn-RS" sz="2800" b="0" i="0" u="none" dirty="0">
                <a:solidFill>
                  <a:srgbClr val="000000"/>
                </a:solidFill>
                <a:latin typeface="Cascadia Code"/>
                <a:ea typeface="Cascadia Code"/>
                <a:cs typeface="Cascadia Code"/>
              </a:rPr>
              <a:t>.</a:t>
            </a:r>
            <a:r>
              <a:rPr lang="sr-Latn-RS" sz="2800" b="0" i="0" u="none" dirty="0">
                <a:solidFill>
                  <a:srgbClr val="7EB233"/>
                </a:solidFill>
                <a:latin typeface="Cascadia Code"/>
                <a:ea typeface="Cascadia Code"/>
                <a:cs typeface="Cascadia Code"/>
              </a:rPr>
              <a:t>UseCors</a:t>
            </a:r>
            <a:r>
              <a:rPr lang="sr-Latn-RS" sz="2800" b="0" i="0" u="none" dirty="0">
                <a:solidFill>
                  <a:srgbClr val="000000"/>
                </a:solidFill>
                <a:latin typeface="Cascadia Code"/>
                <a:ea typeface="Cascadia Code"/>
                <a:cs typeface="Cascadia Code"/>
              </a:rPr>
              <a:t>(</a:t>
            </a:r>
            <a:r>
              <a:rPr lang="sr-Latn-RS" sz="2800" b="0" i="0" u="none" dirty="0">
                <a:solidFill>
                  <a:srgbClr val="A44185"/>
                </a:solidFill>
                <a:latin typeface="Cascadia Code"/>
                <a:ea typeface="Cascadia Code"/>
                <a:cs typeface="Cascadia Code"/>
              </a:rPr>
              <a:t>"CORS"</a:t>
            </a:r>
            <a:r>
              <a:rPr lang="sr-Latn-RS" sz="2800" b="0" i="0" u="none" dirty="0">
                <a:solidFill>
                  <a:srgbClr val="000000"/>
                </a:solidFill>
                <a:latin typeface="Cascadia Code"/>
                <a:ea typeface="Cascadia Code"/>
                <a:cs typeface="Cascadia Code"/>
              </a:rPr>
              <a:t>);</a:t>
            </a:r>
            <a:endParaRPr lang="sr-Latn-RS" sz="5400" dirty="0"/>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56</a:t>
            </a:fld>
            <a:endParaRPr/>
          </a:p>
        </p:txBody>
      </p:sp>
    </p:spTree>
    <p:extLst>
      <p:ext uri="{BB962C8B-B14F-4D97-AF65-F5344CB8AC3E}">
        <p14:creationId xmlns:p14="http://schemas.microsoft.com/office/powerpoint/2010/main" val="35388284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Cross-Origin Resource Sharing (CORS)</a:t>
            </a:r>
            <a:endParaRPr lang="en-US"/>
          </a:p>
        </p:txBody>
      </p:sp>
      <p:sp>
        <p:nvSpPr>
          <p:cNvPr id="3" name="Text Placeholder 2"/>
          <p:cNvSpPr>
            <a:spLocks noGrp="1"/>
          </p:cNvSpPr>
          <p:nvPr>
            <p:ph type="body" idx="1"/>
          </p:nvPr>
        </p:nvSpPr>
        <p:spPr bwMode="auto">
          <a:xfrm>
            <a:off x="609600" y="1534161"/>
            <a:ext cx="10524067" cy="4990464"/>
          </a:xfrm>
        </p:spPr>
        <p:txBody>
          <a:bodyPr/>
          <a:lstStyle/>
          <a:p>
            <a:pPr marL="666746" indent="-514350">
              <a:buFont typeface="+mj-lt"/>
              <a:buAutoNum type="arabicPeriod" startAt="2"/>
              <a:defRPr/>
            </a:pPr>
            <a:r>
              <a:rPr lang="sr-Latn-RS" dirty="0"/>
              <a:t>Endpoint rutiranje</a:t>
            </a:r>
          </a:p>
          <a:p>
            <a:pPr lvl="1">
              <a:defRPr/>
            </a:pPr>
            <a:r>
              <a:rPr lang="sr-Latn-RS" dirty="0"/>
              <a:t>Moguće je podesiti za koje metode će polisa da se koristi</a:t>
            </a:r>
            <a:endParaRPr lang="sr-Latn-RS" sz="2000" b="0" i="0" u="none" dirty="0">
              <a:solidFill>
                <a:srgbClr val="2F86D2"/>
              </a:solidFill>
              <a:latin typeface="Cascadia Code"/>
              <a:ea typeface="Cascadia Code"/>
              <a:cs typeface="Cascadia Code"/>
            </a:endParaRPr>
          </a:p>
          <a:p>
            <a:pPr marL="0" indent="0">
              <a:buClr>
                <a:schemeClr val="accent1">
                  <a:lumMod val="75000"/>
                </a:schemeClr>
              </a:buClr>
              <a:buSzPct val="145000"/>
              <a:buNone/>
              <a:defRPr/>
            </a:pPr>
            <a:r>
              <a:rPr lang="sr-Latn-RS" sz="2000" b="0" i="0" u="none" dirty="0">
                <a:solidFill>
                  <a:srgbClr val="2F86D2"/>
                </a:solidFill>
                <a:latin typeface="Cascadia Code"/>
                <a:ea typeface="Cascadia Code"/>
                <a:cs typeface="Cascadia Code"/>
              </a:rPr>
              <a:t>app</a:t>
            </a:r>
            <a:r>
              <a:rPr lang="sr-Latn-RS" sz="2000" b="0" i="0" u="none" dirty="0">
                <a:solidFill>
                  <a:srgbClr val="000000"/>
                </a:solidFill>
                <a:latin typeface="Cascadia Code"/>
                <a:ea typeface="Cascadia Code"/>
                <a:cs typeface="Cascadia Code"/>
              </a:rPr>
              <a:t>.</a:t>
            </a:r>
            <a:r>
              <a:rPr lang="sr-Latn-RS" sz="2000" b="0" i="0" u="none" dirty="0">
                <a:solidFill>
                  <a:srgbClr val="7EB233"/>
                </a:solidFill>
                <a:latin typeface="Cascadia Code"/>
                <a:ea typeface="Cascadia Code"/>
                <a:cs typeface="Cascadia Code"/>
              </a:rPr>
              <a:t>MapGet</a:t>
            </a:r>
            <a:r>
              <a:rPr lang="sr-Latn-RS" sz="2000" b="0" i="0" u="none" dirty="0">
                <a:solidFill>
                  <a:srgbClr val="000000"/>
                </a:solidFill>
                <a:latin typeface="Cascadia Code"/>
                <a:ea typeface="Cascadia Code"/>
                <a:cs typeface="Cascadia Code"/>
              </a:rPr>
              <a:t>(</a:t>
            </a:r>
            <a:r>
              <a:rPr lang="sr-Latn-RS" sz="2000" b="0" i="0" u="none" dirty="0">
                <a:solidFill>
                  <a:srgbClr val="A44185"/>
                </a:solidFill>
                <a:latin typeface="Cascadia Code"/>
                <a:ea typeface="Cascadia Code"/>
                <a:cs typeface="Cascadia Code"/>
              </a:rPr>
              <a:t>"/Hello"</a:t>
            </a:r>
            <a:r>
              <a:rPr lang="sr-Latn-RS" sz="2000" b="0" i="0" u="none" dirty="0">
                <a:solidFill>
                  <a:srgbClr val="000000"/>
                </a:solidFill>
                <a:latin typeface="Cascadia Code"/>
                <a:ea typeface="Cascadia Code"/>
                <a:cs typeface="Cascadia Code"/>
              </a:rPr>
              <a:t>, context </a:t>
            </a:r>
            <a:r>
              <a:rPr lang="sr-Latn-RS" sz="2000" b="0" i="0" u="none" dirty="0">
                <a:solidFill>
                  <a:srgbClr val="7B30D0"/>
                </a:solidFill>
                <a:latin typeface="Cascadia Code"/>
                <a:ea typeface="Cascadia Code"/>
                <a:cs typeface="Cascadia Code"/>
              </a:rPr>
              <a:t>=&gt;</a:t>
            </a:r>
            <a:r>
              <a:rPr lang="sr-Latn-RS" sz="2000" b="0" i="0" u="none" dirty="0">
                <a:solidFill>
                  <a:srgbClr val="000000"/>
                </a:solidFill>
                <a:latin typeface="Cascadia Code"/>
                <a:ea typeface="Cascadia Code"/>
                <a:cs typeface="Cascadia Code"/>
              </a:rPr>
              <a:t> </a:t>
            </a:r>
            <a:endParaRPr lang="sr-Latn-RS" sz="2000" dirty="0"/>
          </a:p>
          <a:p>
            <a:pPr marL="0" indent="0">
              <a:buClr>
                <a:schemeClr val="accent1">
                  <a:lumMod val="75000"/>
                </a:schemeClr>
              </a:buClr>
              <a:buSzPct val="145000"/>
              <a:buNone/>
              <a:defRPr/>
            </a:pPr>
            <a:r>
              <a:rPr lang="sr-Latn-RS" sz="2000" b="0" i="0" u="none" dirty="0">
                <a:solidFill>
                  <a:srgbClr val="000000"/>
                </a:solidFill>
                <a:latin typeface="Cascadia Code"/>
                <a:ea typeface="Cascadia Code"/>
                <a:cs typeface="Cascadia Code"/>
              </a:rPr>
              <a:t>    </a:t>
            </a:r>
            <a:r>
              <a:rPr lang="sr-Latn-RS" sz="2000" b="0" i="0" u="none" dirty="0">
                <a:solidFill>
                  <a:srgbClr val="2F86D2"/>
                </a:solidFill>
                <a:latin typeface="Cascadia Code"/>
                <a:ea typeface="Cascadia Code"/>
                <a:cs typeface="Cascadia Code"/>
              </a:rPr>
              <a:t>context</a:t>
            </a:r>
            <a:r>
              <a:rPr lang="sr-Latn-RS" sz="2000" b="0" i="0" u="none" dirty="0">
                <a:solidFill>
                  <a:srgbClr val="000000"/>
                </a:solidFill>
                <a:latin typeface="Cascadia Code"/>
                <a:ea typeface="Cascadia Code"/>
                <a:cs typeface="Cascadia Code"/>
              </a:rPr>
              <a:t>.</a:t>
            </a:r>
            <a:r>
              <a:rPr lang="sr-Latn-RS" sz="2000" b="0" i="0" u="none" dirty="0">
                <a:solidFill>
                  <a:srgbClr val="2F86D2"/>
                </a:solidFill>
                <a:latin typeface="Cascadia Code"/>
                <a:ea typeface="Cascadia Code"/>
                <a:cs typeface="Cascadia Code"/>
              </a:rPr>
              <a:t>Response</a:t>
            </a:r>
            <a:r>
              <a:rPr lang="sr-Latn-RS" sz="2000" b="0" i="0" u="none" dirty="0">
                <a:solidFill>
                  <a:srgbClr val="000000"/>
                </a:solidFill>
                <a:latin typeface="Cascadia Code"/>
                <a:ea typeface="Cascadia Code"/>
                <a:cs typeface="Cascadia Code"/>
              </a:rPr>
              <a:t>.</a:t>
            </a:r>
            <a:r>
              <a:rPr lang="sr-Latn-RS" sz="2000" b="0" i="0" u="none" dirty="0">
                <a:solidFill>
                  <a:srgbClr val="7EB233"/>
                </a:solidFill>
                <a:latin typeface="Cascadia Code"/>
                <a:ea typeface="Cascadia Code"/>
                <a:cs typeface="Cascadia Code"/>
              </a:rPr>
              <a:t>WriteAsync</a:t>
            </a:r>
            <a:r>
              <a:rPr lang="sr-Latn-RS" sz="2000" b="0" i="0" u="none" dirty="0">
                <a:solidFill>
                  <a:srgbClr val="000000"/>
                </a:solidFill>
                <a:latin typeface="Cascadia Code"/>
                <a:ea typeface="Cascadia Code"/>
                <a:cs typeface="Cascadia Code"/>
              </a:rPr>
              <a:t>(</a:t>
            </a:r>
            <a:r>
              <a:rPr lang="sr-Latn-RS" sz="2000" b="0" i="0" u="none" dirty="0">
                <a:solidFill>
                  <a:srgbClr val="A44185"/>
                </a:solidFill>
                <a:latin typeface="Cascadia Code"/>
                <a:ea typeface="Cascadia Code"/>
                <a:cs typeface="Cascadia Code"/>
              </a:rPr>
              <a:t>"Hello World!"</a:t>
            </a:r>
            <a:r>
              <a:rPr lang="sr-Latn-RS" sz="2000" b="0" i="0" u="none" dirty="0">
                <a:solidFill>
                  <a:srgbClr val="000000"/>
                </a:solidFill>
                <a:latin typeface="Cascadia Code"/>
                <a:ea typeface="Cascadia Code"/>
                <a:cs typeface="Cascadia Code"/>
              </a:rPr>
              <a:t>)).</a:t>
            </a:r>
            <a:r>
              <a:rPr lang="sr-Latn-RS" sz="2000" b="0" i="0" u="none" dirty="0">
                <a:solidFill>
                  <a:srgbClr val="7EB233"/>
                </a:solidFill>
                <a:latin typeface="Cascadia Code"/>
                <a:ea typeface="Cascadia Code"/>
                <a:cs typeface="Cascadia Code"/>
              </a:rPr>
              <a:t>RequireCors</a:t>
            </a:r>
            <a:r>
              <a:rPr lang="sr-Latn-RS" sz="2000" b="0" i="0" u="none" dirty="0">
                <a:solidFill>
                  <a:srgbClr val="000000"/>
                </a:solidFill>
                <a:latin typeface="Cascadia Code"/>
                <a:ea typeface="Cascadia Code"/>
                <a:cs typeface="Cascadia Code"/>
              </a:rPr>
              <a:t>(</a:t>
            </a:r>
            <a:r>
              <a:rPr lang="sr-Latn-RS" sz="2000" b="0" i="0" u="none" dirty="0">
                <a:solidFill>
                  <a:srgbClr val="A44185"/>
                </a:solidFill>
                <a:latin typeface="Cascadia Code"/>
                <a:ea typeface="Cascadia Code"/>
                <a:cs typeface="Cascadia Code"/>
              </a:rPr>
              <a:t>"CORS"</a:t>
            </a:r>
            <a:r>
              <a:rPr lang="sr-Latn-RS" sz="2000" b="0" i="0" u="none" dirty="0">
                <a:solidFill>
                  <a:srgbClr val="000000"/>
                </a:solidFill>
                <a:latin typeface="Cascadia Code"/>
                <a:ea typeface="Cascadia Code"/>
                <a:cs typeface="Cascadia Code"/>
              </a:rPr>
              <a:t>);</a:t>
            </a:r>
            <a:endParaRPr lang="sr-Latn-RS" sz="2000" dirty="0"/>
          </a:p>
          <a:p>
            <a:pPr marL="0" indent="0">
              <a:buClr>
                <a:schemeClr val="accent1">
                  <a:lumMod val="75000"/>
                </a:schemeClr>
              </a:buClr>
              <a:buSzPct val="145000"/>
              <a:buNone/>
              <a:defRPr/>
            </a:pPr>
            <a:endParaRPr lang="sr-Latn-RS" sz="2000" b="0" i="0" u="none" dirty="0">
              <a:solidFill>
                <a:srgbClr val="2F86D2"/>
              </a:solidFill>
              <a:latin typeface="Cascadia Code"/>
              <a:ea typeface="Cascadia Code"/>
              <a:cs typeface="Cascadia Code"/>
            </a:endParaRPr>
          </a:p>
          <a:p>
            <a:pPr marL="0" indent="0">
              <a:buClr>
                <a:schemeClr val="accent1">
                  <a:lumMod val="75000"/>
                </a:schemeClr>
              </a:buClr>
              <a:buSzPct val="145000"/>
              <a:buNone/>
              <a:defRPr/>
            </a:pPr>
            <a:r>
              <a:rPr lang="sr-Latn-RS" sz="2000" b="0" i="0" u="none" dirty="0">
                <a:solidFill>
                  <a:srgbClr val="2F86D2"/>
                </a:solidFill>
                <a:latin typeface="Cascadia Code"/>
                <a:ea typeface="Cascadia Code"/>
                <a:cs typeface="Cascadia Code"/>
              </a:rPr>
              <a:t>app</a:t>
            </a:r>
            <a:r>
              <a:rPr lang="sr-Latn-RS" sz="2000" b="0" i="0" u="none" dirty="0">
                <a:solidFill>
                  <a:srgbClr val="000000"/>
                </a:solidFill>
                <a:latin typeface="Cascadia Code"/>
                <a:ea typeface="Cascadia Code"/>
                <a:cs typeface="Cascadia Code"/>
              </a:rPr>
              <a:t>.</a:t>
            </a:r>
            <a:r>
              <a:rPr lang="sr-Latn-RS" sz="2000" b="0" i="0" u="none" dirty="0">
                <a:solidFill>
                  <a:srgbClr val="7EB233"/>
                </a:solidFill>
                <a:latin typeface="Cascadia Code"/>
                <a:ea typeface="Cascadia Code"/>
                <a:cs typeface="Cascadia Code"/>
              </a:rPr>
              <a:t>UseEndpoints</a:t>
            </a:r>
            <a:r>
              <a:rPr lang="sr-Latn-RS" sz="2000" b="0" i="0" u="none" dirty="0">
                <a:solidFill>
                  <a:srgbClr val="000000"/>
                </a:solidFill>
                <a:latin typeface="Cascadia Code"/>
                <a:ea typeface="Cascadia Code"/>
                <a:cs typeface="Cascadia Code"/>
              </a:rPr>
              <a:t>(endpoints </a:t>
            </a:r>
            <a:r>
              <a:rPr lang="sr-Latn-RS" sz="2000" b="0" i="0" u="none" dirty="0">
                <a:solidFill>
                  <a:srgbClr val="7B30D0"/>
                </a:solidFill>
                <a:latin typeface="Cascadia Code"/>
                <a:ea typeface="Cascadia Code"/>
                <a:cs typeface="Cascadia Code"/>
              </a:rPr>
              <a:t>=&gt;</a:t>
            </a:r>
            <a:endParaRPr lang="sr-Latn-RS" sz="2000" dirty="0"/>
          </a:p>
          <a:p>
            <a:pPr marL="0" indent="0">
              <a:buClr>
                <a:schemeClr val="accent1">
                  <a:lumMod val="75000"/>
                </a:schemeClr>
              </a:buClr>
              <a:buSzPct val="145000"/>
              <a:buNone/>
              <a:defRPr/>
            </a:pPr>
            <a:r>
              <a:rPr lang="sr-Latn-RS" sz="2000" b="0" i="0" u="none" dirty="0">
                <a:solidFill>
                  <a:srgbClr val="000000"/>
                </a:solidFill>
                <a:latin typeface="Cascadia Code"/>
                <a:ea typeface="Cascadia Code"/>
                <a:cs typeface="Cascadia Code"/>
              </a:rPr>
              <a:t>{</a:t>
            </a:r>
            <a:endParaRPr lang="sr-Latn-RS" sz="2000" dirty="0"/>
          </a:p>
          <a:p>
            <a:pPr marL="0" indent="0">
              <a:buClr>
                <a:schemeClr val="accent1">
                  <a:lumMod val="75000"/>
                </a:schemeClr>
              </a:buClr>
              <a:buSzPct val="145000"/>
              <a:buNone/>
              <a:defRPr/>
            </a:pPr>
            <a:r>
              <a:rPr lang="sr-Latn-RS" sz="2000" b="0" i="0" u="none" dirty="0">
                <a:solidFill>
                  <a:srgbClr val="000000"/>
                </a:solidFill>
                <a:latin typeface="Cascadia Code"/>
                <a:ea typeface="Cascadia Code"/>
                <a:cs typeface="Cascadia Code"/>
              </a:rPr>
              <a:t>    </a:t>
            </a:r>
            <a:r>
              <a:rPr lang="sr-Latn-RS" sz="2000" b="0" i="0" u="none" dirty="0">
                <a:solidFill>
                  <a:srgbClr val="2F86D2"/>
                </a:solidFill>
                <a:latin typeface="Cascadia Code"/>
                <a:ea typeface="Cascadia Code"/>
                <a:cs typeface="Cascadia Code"/>
              </a:rPr>
              <a:t>endpoints</a:t>
            </a:r>
            <a:r>
              <a:rPr lang="sr-Latn-RS" sz="2000" b="0" i="0" u="none" dirty="0">
                <a:solidFill>
                  <a:srgbClr val="000000"/>
                </a:solidFill>
                <a:latin typeface="Cascadia Code"/>
                <a:ea typeface="Cascadia Code"/>
                <a:cs typeface="Cascadia Code"/>
              </a:rPr>
              <a:t>.</a:t>
            </a:r>
            <a:r>
              <a:rPr lang="sr-Latn-RS" sz="2000" b="0" i="0" u="none" dirty="0">
                <a:solidFill>
                  <a:srgbClr val="7EB233"/>
                </a:solidFill>
                <a:latin typeface="Cascadia Code"/>
                <a:ea typeface="Cascadia Code"/>
                <a:cs typeface="Cascadia Code"/>
              </a:rPr>
              <a:t>MapGet</a:t>
            </a:r>
            <a:r>
              <a:rPr lang="sr-Latn-RS" sz="2000" b="0" i="0" u="none" dirty="0">
                <a:solidFill>
                  <a:srgbClr val="000000"/>
                </a:solidFill>
                <a:latin typeface="Cascadia Code"/>
                <a:ea typeface="Cascadia Code"/>
                <a:cs typeface="Cascadia Code"/>
              </a:rPr>
              <a:t>(</a:t>
            </a:r>
            <a:r>
              <a:rPr lang="sr-Latn-RS" sz="2000" b="0" i="0" u="none" dirty="0">
                <a:solidFill>
                  <a:srgbClr val="A44185"/>
                </a:solidFill>
                <a:latin typeface="Cascadia Code"/>
                <a:ea typeface="Cascadia Code"/>
                <a:cs typeface="Cascadia Code"/>
              </a:rPr>
              <a:t>"/echo"</a:t>
            </a:r>
            <a:r>
              <a:rPr lang="sr-Latn-RS" sz="2000" b="0" i="0" u="none" dirty="0">
                <a:solidFill>
                  <a:srgbClr val="000000"/>
                </a:solidFill>
                <a:latin typeface="Cascadia Code"/>
                <a:ea typeface="Cascadia Code"/>
                <a:cs typeface="Cascadia Code"/>
              </a:rPr>
              <a:t>,</a:t>
            </a:r>
            <a:r>
              <a:rPr lang="sr-Latn-RS" sz="2000" dirty="0"/>
              <a:t> </a:t>
            </a:r>
            <a:r>
              <a:rPr lang="sr-Latn-RS" sz="2000" b="0" i="0" u="none" dirty="0">
                <a:solidFill>
                  <a:srgbClr val="000000"/>
                </a:solidFill>
                <a:latin typeface="Cascadia Code"/>
                <a:ea typeface="Cascadia Code"/>
                <a:cs typeface="Cascadia Code"/>
              </a:rPr>
              <a:t>context </a:t>
            </a:r>
            <a:r>
              <a:rPr lang="sr-Latn-RS" sz="2000" b="0" i="0" u="none" dirty="0">
                <a:solidFill>
                  <a:srgbClr val="7B30D0"/>
                </a:solidFill>
                <a:latin typeface="Cascadia Code"/>
                <a:ea typeface="Cascadia Code"/>
                <a:cs typeface="Cascadia Code"/>
              </a:rPr>
              <a:t>=&gt;</a:t>
            </a:r>
            <a:r>
              <a:rPr lang="sr-Latn-RS" sz="2000" b="0" i="0" u="none" dirty="0">
                <a:solidFill>
                  <a:srgbClr val="000000"/>
                </a:solidFill>
                <a:latin typeface="Cascadia Code"/>
                <a:ea typeface="Cascadia Code"/>
                <a:cs typeface="Cascadia Code"/>
              </a:rPr>
              <a:t> </a:t>
            </a:r>
          </a:p>
          <a:p>
            <a:pPr marL="0" indent="0">
              <a:buClr>
                <a:schemeClr val="accent1">
                  <a:lumMod val="75000"/>
                </a:schemeClr>
              </a:buClr>
              <a:buSzPct val="145000"/>
              <a:buNone/>
              <a:defRPr/>
            </a:pPr>
            <a:r>
              <a:rPr lang="sr-Latn-RS" sz="2000" dirty="0">
                <a:solidFill>
                  <a:srgbClr val="000000"/>
                </a:solidFill>
                <a:latin typeface="Cascadia Code"/>
                <a:ea typeface="Cascadia Code"/>
                <a:cs typeface="Cascadia Code"/>
              </a:rPr>
              <a:t>    </a:t>
            </a:r>
            <a:r>
              <a:rPr lang="sr-Latn-RS" sz="2000" b="0" i="0" u="none" dirty="0">
                <a:solidFill>
                  <a:srgbClr val="2F86D2"/>
                </a:solidFill>
                <a:latin typeface="Cascadia Code"/>
                <a:ea typeface="Cascadia Code"/>
                <a:cs typeface="Cascadia Code"/>
              </a:rPr>
              <a:t>context</a:t>
            </a:r>
            <a:r>
              <a:rPr lang="sr-Latn-RS" sz="2000" b="0" i="0" u="none" dirty="0">
                <a:solidFill>
                  <a:srgbClr val="000000"/>
                </a:solidFill>
                <a:latin typeface="Cascadia Code"/>
                <a:ea typeface="Cascadia Code"/>
                <a:cs typeface="Cascadia Code"/>
              </a:rPr>
              <a:t>.</a:t>
            </a:r>
            <a:r>
              <a:rPr lang="sr-Latn-RS" sz="2000" b="0" i="0" u="none" dirty="0">
                <a:solidFill>
                  <a:srgbClr val="2F86D2"/>
                </a:solidFill>
                <a:latin typeface="Cascadia Code"/>
                <a:ea typeface="Cascadia Code"/>
                <a:cs typeface="Cascadia Code"/>
              </a:rPr>
              <a:t>Response</a:t>
            </a:r>
            <a:r>
              <a:rPr lang="sr-Latn-RS" sz="2000" b="0" i="0" u="none" dirty="0">
                <a:solidFill>
                  <a:srgbClr val="000000"/>
                </a:solidFill>
                <a:latin typeface="Cascadia Code"/>
                <a:ea typeface="Cascadia Code"/>
                <a:cs typeface="Cascadia Code"/>
              </a:rPr>
              <a:t>.</a:t>
            </a:r>
            <a:r>
              <a:rPr lang="sr-Latn-RS" sz="2000" b="0" i="0" u="none" dirty="0">
                <a:solidFill>
                  <a:srgbClr val="7EB233"/>
                </a:solidFill>
                <a:latin typeface="Cascadia Code"/>
                <a:ea typeface="Cascadia Code"/>
                <a:cs typeface="Cascadia Code"/>
              </a:rPr>
              <a:t>WriteAsync</a:t>
            </a:r>
            <a:r>
              <a:rPr lang="sr-Latn-RS" sz="2000" b="0" i="0" u="none" dirty="0">
                <a:solidFill>
                  <a:srgbClr val="000000"/>
                </a:solidFill>
                <a:latin typeface="Cascadia Code"/>
                <a:ea typeface="Cascadia Code"/>
                <a:cs typeface="Cascadia Code"/>
              </a:rPr>
              <a:t>(</a:t>
            </a:r>
            <a:r>
              <a:rPr lang="sr-Latn-RS" sz="2000" b="0" i="0" u="none" dirty="0">
                <a:solidFill>
                  <a:srgbClr val="A44185"/>
                </a:solidFill>
                <a:latin typeface="Cascadia Code"/>
                <a:ea typeface="Cascadia Code"/>
                <a:cs typeface="Cascadia Code"/>
              </a:rPr>
              <a:t>"echo"</a:t>
            </a:r>
            <a:r>
              <a:rPr lang="sr-Latn-RS" sz="2000" b="0" i="0" u="none" dirty="0">
                <a:solidFill>
                  <a:srgbClr val="000000"/>
                </a:solidFill>
                <a:latin typeface="Cascadia Code"/>
                <a:ea typeface="Cascadia Code"/>
                <a:cs typeface="Cascadia Code"/>
              </a:rPr>
              <a:t>)).</a:t>
            </a:r>
            <a:r>
              <a:rPr lang="sr-Latn-RS" sz="2000" b="0" i="0" u="none" dirty="0">
                <a:solidFill>
                  <a:srgbClr val="7EB233"/>
                </a:solidFill>
                <a:latin typeface="Cascadia Code"/>
                <a:ea typeface="Cascadia Code"/>
                <a:cs typeface="Cascadia Code"/>
              </a:rPr>
              <a:t>RequireCors</a:t>
            </a:r>
            <a:r>
              <a:rPr lang="sr-Latn-RS" sz="2000" b="0" i="0" u="none" dirty="0">
                <a:solidFill>
                  <a:srgbClr val="000000"/>
                </a:solidFill>
                <a:latin typeface="Cascadia Code"/>
                <a:ea typeface="Cascadia Code"/>
                <a:cs typeface="Cascadia Code"/>
              </a:rPr>
              <a:t>(</a:t>
            </a:r>
            <a:r>
              <a:rPr lang="sr-Latn-RS" sz="2000" b="0" i="0" u="none" dirty="0">
                <a:solidFill>
                  <a:srgbClr val="A44185"/>
                </a:solidFill>
                <a:latin typeface="Cascadia Code"/>
                <a:ea typeface="Cascadia Code"/>
                <a:cs typeface="Cascadia Code"/>
              </a:rPr>
              <a:t>"CORS"</a:t>
            </a:r>
            <a:r>
              <a:rPr lang="sr-Latn-RS" sz="2000" b="0" i="0" u="none" dirty="0">
                <a:solidFill>
                  <a:srgbClr val="000000"/>
                </a:solidFill>
                <a:latin typeface="Cascadia Code"/>
                <a:ea typeface="Cascadia Code"/>
                <a:cs typeface="Cascadia Code"/>
              </a:rPr>
              <a:t>);</a:t>
            </a:r>
            <a:endParaRPr lang="sr-Latn-RS" sz="2000" dirty="0"/>
          </a:p>
          <a:p>
            <a:pPr marL="0" indent="0">
              <a:buClr>
                <a:schemeClr val="accent1">
                  <a:lumMod val="75000"/>
                </a:schemeClr>
              </a:buClr>
              <a:buSzPct val="145000"/>
              <a:buNone/>
              <a:defRPr/>
            </a:pPr>
            <a:r>
              <a:rPr lang="sr-Latn-RS" sz="2000" b="0" i="0" u="none" dirty="0">
                <a:solidFill>
                  <a:srgbClr val="000000"/>
                </a:solidFill>
                <a:latin typeface="Cascadia Code"/>
                <a:ea typeface="Cascadia Code"/>
                <a:cs typeface="Cascadia Code"/>
              </a:rPr>
              <a:t>});</a:t>
            </a:r>
            <a:endParaRPr lang="sr-Latn-RS" sz="2000" dirty="0"/>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57</a:t>
            </a:fld>
            <a:endParaRPr/>
          </a:p>
        </p:txBody>
      </p:sp>
    </p:spTree>
    <p:extLst>
      <p:ext uri="{BB962C8B-B14F-4D97-AF65-F5344CB8AC3E}">
        <p14:creationId xmlns:p14="http://schemas.microsoft.com/office/powerpoint/2010/main" val="1393488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Cross-Origin Resource Sharing (CORS)</a:t>
            </a:r>
            <a:endParaRPr lang="en-US"/>
          </a:p>
        </p:txBody>
      </p:sp>
      <p:sp>
        <p:nvSpPr>
          <p:cNvPr id="3" name="Text Placeholder 2"/>
          <p:cNvSpPr>
            <a:spLocks noGrp="1"/>
          </p:cNvSpPr>
          <p:nvPr>
            <p:ph type="body" idx="1"/>
          </p:nvPr>
        </p:nvSpPr>
        <p:spPr bwMode="auto">
          <a:xfrm>
            <a:off x="609600" y="1412240"/>
            <a:ext cx="10524067" cy="4978399"/>
          </a:xfrm>
        </p:spPr>
        <p:txBody>
          <a:bodyPr/>
          <a:lstStyle/>
          <a:p>
            <a:pPr marL="609596" indent="-457200">
              <a:buFont typeface="+mj-lt"/>
              <a:buAutoNum type="arabicPeriod" startAt="3"/>
              <a:defRPr/>
            </a:pPr>
            <a:r>
              <a:rPr lang="sr-Latn-RS" sz="2400" dirty="0"/>
              <a:t>Poslednji način predstavlja korišćenje unutar kontrolera, u kom slučaju se CORS polisa omogućava nad samo jednom metodom korišćenjem EnableCors atributa</a:t>
            </a:r>
            <a:endParaRPr dirty="0"/>
          </a:p>
          <a:p>
            <a:pPr lvl="1">
              <a:defRPr/>
            </a:pPr>
            <a:r>
              <a:rPr lang="sr-Latn-RS" sz="2150" dirty="0"/>
              <a:t>Kao i u prethodnom slučaju, i ovde je moguće atribut koristiti samo nad jednom metodom. Druge metode mogu da imaju različite polise</a:t>
            </a:r>
            <a:endParaRPr dirty="0"/>
          </a:p>
          <a:p>
            <a:pPr marL="609585" lvl="1" indent="0">
              <a:buClr>
                <a:schemeClr val="accent1">
                  <a:lumMod val="75000"/>
                </a:schemeClr>
              </a:buClr>
              <a:buSzPct val="145000"/>
              <a:buNone/>
              <a:defRPr/>
            </a:pPr>
            <a:endParaRPr lang="sr-Latn-RS" sz="2000" b="0" i="0" u="none" dirty="0">
              <a:solidFill>
                <a:srgbClr val="000000"/>
              </a:solidFill>
              <a:latin typeface="Cascadia Code"/>
              <a:ea typeface="Cascadia Code"/>
              <a:cs typeface="Cascadia Code"/>
            </a:endParaRPr>
          </a:p>
          <a:p>
            <a:pPr marL="609585" lvl="1" indent="0">
              <a:buClr>
                <a:schemeClr val="accent1">
                  <a:lumMod val="75000"/>
                </a:schemeClr>
              </a:buClr>
              <a:buSzPct val="145000"/>
              <a:buNone/>
              <a:defRPr/>
            </a:pPr>
            <a:r>
              <a:rPr lang="sr-Latn-RS" sz="1800" b="0" i="0" u="none" dirty="0">
                <a:solidFill>
                  <a:srgbClr val="000000"/>
                </a:solidFill>
                <a:latin typeface="Cascadia Code"/>
                <a:ea typeface="Cascadia Code"/>
                <a:cs typeface="Cascadia Code"/>
              </a:rPr>
              <a:t>[</a:t>
            </a:r>
            <a:r>
              <a:rPr lang="sr-Latn-RS" sz="1800" b="0" i="0" u="none" dirty="0">
                <a:solidFill>
                  <a:srgbClr val="0444AC"/>
                </a:solidFill>
                <a:latin typeface="Cascadia Code"/>
                <a:ea typeface="Cascadia Code"/>
                <a:cs typeface="Cascadia Code"/>
              </a:rPr>
              <a:t>EnableCors</a:t>
            </a:r>
            <a:r>
              <a:rPr lang="sr-Latn-RS" sz="1800" b="0" i="0" u="none" dirty="0">
                <a:solidFill>
                  <a:srgbClr val="000000"/>
                </a:solidFill>
                <a:latin typeface="Cascadia Code"/>
                <a:ea typeface="Cascadia Code"/>
                <a:cs typeface="Cascadia Code"/>
              </a:rPr>
              <a:t>(</a:t>
            </a:r>
            <a:r>
              <a:rPr lang="sr-Latn-RS" sz="1800" b="0" i="0" u="none" dirty="0">
                <a:solidFill>
                  <a:srgbClr val="A44185"/>
                </a:solidFill>
                <a:latin typeface="Cascadia Code"/>
                <a:ea typeface="Cascadia Code"/>
                <a:cs typeface="Cascadia Code"/>
              </a:rPr>
              <a:t>"CORS"</a:t>
            </a:r>
            <a:r>
              <a:rPr lang="sr-Latn-RS" sz="1800" b="0" i="0" u="none" dirty="0">
                <a:solidFill>
                  <a:srgbClr val="000000"/>
                </a:solidFill>
                <a:latin typeface="Cascadia Code"/>
                <a:ea typeface="Cascadia Code"/>
                <a:cs typeface="Cascadia Code"/>
              </a:rPr>
              <a:t>)]</a:t>
            </a:r>
            <a:endParaRPr lang="sr-Latn-RS" sz="3600" dirty="0"/>
          </a:p>
          <a:p>
            <a:pPr marL="609585" lvl="1" indent="0">
              <a:buClr>
                <a:schemeClr val="accent1">
                  <a:lumMod val="75000"/>
                </a:schemeClr>
              </a:buClr>
              <a:buSzPct val="145000"/>
              <a:buNone/>
              <a:defRPr/>
            </a:pPr>
            <a:r>
              <a:rPr lang="sr-Latn-RS" sz="1800" b="0" i="0" u="none" dirty="0">
                <a:solidFill>
                  <a:srgbClr val="000000"/>
                </a:solidFill>
                <a:latin typeface="Cascadia Code"/>
                <a:ea typeface="Cascadia Code"/>
                <a:cs typeface="Cascadia Code"/>
              </a:rPr>
              <a:t>[</a:t>
            </a:r>
            <a:r>
              <a:rPr lang="sr-Latn-RS" sz="1800" b="0" i="0" u="none" dirty="0">
                <a:solidFill>
                  <a:srgbClr val="0444AC"/>
                </a:solidFill>
                <a:latin typeface="Cascadia Code"/>
                <a:ea typeface="Cascadia Code"/>
                <a:cs typeface="Cascadia Code"/>
              </a:rPr>
              <a:t>HttpGet</a:t>
            </a:r>
            <a:r>
              <a:rPr lang="sr-Latn-RS" sz="1800" b="0" i="0" u="none" dirty="0">
                <a:solidFill>
                  <a:srgbClr val="000000"/>
                </a:solidFill>
                <a:latin typeface="Cascadia Code"/>
                <a:ea typeface="Cascadia Code"/>
                <a:cs typeface="Cascadia Code"/>
              </a:rPr>
              <a:t>(Name </a:t>
            </a:r>
            <a:r>
              <a:rPr lang="sr-Latn-RS" sz="1800" b="0" i="0" u="none" dirty="0">
                <a:solidFill>
                  <a:srgbClr val="7B30D0"/>
                </a:solidFill>
                <a:latin typeface="Cascadia Code"/>
                <a:ea typeface="Cascadia Code"/>
                <a:cs typeface="Cascadia Code"/>
              </a:rPr>
              <a:t>=</a:t>
            </a:r>
            <a:r>
              <a:rPr lang="sr-Latn-RS" sz="1800" b="0" i="0" u="none" dirty="0">
                <a:solidFill>
                  <a:srgbClr val="000000"/>
                </a:solidFill>
                <a:latin typeface="Cascadia Code"/>
                <a:ea typeface="Cascadia Code"/>
                <a:cs typeface="Cascadia Code"/>
              </a:rPr>
              <a:t> </a:t>
            </a:r>
            <a:r>
              <a:rPr lang="sr-Latn-RS" sz="1800" b="0" i="0" u="none" dirty="0">
                <a:solidFill>
                  <a:srgbClr val="A44185"/>
                </a:solidFill>
                <a:latin typeface="Cascadia Code"/>
                <a:ea typeface="Cascadia Code"/>
                <a:cs typeface="Cascadia Code"/>
              </a:rPr>
              <a:t>"GetStudents"</a:t>
            </a:r>
            <a:r>
              <a:rPr lang="sr-Latn-RS" sz="1800" b="0" i="0" u="none" dirty="0">
                <a:solidFill>
                  <a:srgbClr val="000000"/>
                </a:solidFill>
                <a:latin typeface="Cascadia Code"/>
                <a:ea typeface="Cascadia Code"/>
                <a:cs typeface="Cascadia Code"/>
              </a:rPr>
              <a:t>)]</a:t>
            </a:r>
            <a:endParaRPr lang="sr-Latn-RS" sz="3600" dirty="0"/>
          </a:p>
          <a:p>
            <a:pPr marL="609585" lvl="1" indent="0">
              <a:buClr>
                <a:schemeClr val="accent1">
                  <a:lumMod val="75000"/>
                </a:schemeClr>
              </a:buClr>
              <a:buSzPct val="145000"/>
              <a:buNone/>
              <a:defRPr/>
            </a:pPr>
            <a:r>
              <a:rPr lang="sr-Latn-RS" sz="1800" b="0" i="0" u="none" dirty="0">
                <a:solidFill>
                  <a:srgbClr val="DA5221"/>
                </a:solidFill>
                <a:latin typeface="Cascadia Code"/>
                <a:ea typeface="Cascadia Code"/>
                <a:cs typeface="Cascadia Code"/>
              </a:rPr>
              <a:t>public</a:t>
            </a:r>
            <a:r>
              <a:rPr lang="sr-Latn-RS" sz="1800" b="0" i="0" u="none" dirty="0">
                <a:solidFill>
                  <a:srgbClr val="000000"/>
                </a:solidFill>
                <a:latin typeface="Cascadia Code"/>
                <a:ea typeface="Cascadia Code"/>
                <a:cs typeface="Cascadia Code"/>
              </a:rPr>
              <a:t> </a:t>
            </a:r>
            <a:r>
              <a:rPr lang="sr-Latn-RS" sz="1800" b="0" i="0" u="none" dirty="0">
                <a:solidFill>
                  <a:srgbClr val="0444AC"/>
                </a:solidFill>
                <a:latin typeface="Cascadia Code"/>
                <a:ea typeface="Cascadia Code"/>
                <a:cs typeface="Cascadia Code"/>
              </a:rPr>
              <a:t>ActionResult</a:t>
            </a:r>
            <a:r>
              <a:rPr lang="sr-Latn-RS" sz="1800" b="0" i="0" u="none" dirty="0">
                <a:solidFill>
                  <a:srgbClr val="000000"/>
                </a:solidFill>
                <a:latin typeface="Cascadia Code"/>
                <a:ea typeface="Cascadia Code"/>
                <a:cs typeface="Cascadia Code"/>
              </a:rPr>
              <a:t> </a:t>
            </a:r>
            <a:r>
              <a:rPr lang="sr-Latn-RS" sz="1800" b="0" i="0" u="none" dirty="0">
                <a:solidFill>
                  <a:srgbClr val="7EB233"/>
                </a:solidFill>
                <a:latin typeface="Cascadia Code"/>
                <a:ea typeface="Cascadia Code"/>
                <a:cs typeface="Cascadia Code"/>
              </a:rPr>
              <a:t>Get</a:t>
            </a:r>
            <a:r>
              <a:rPr lang="sr-Latn-RS" sz="1800" b="0" i="0" u="none" dirty="0">
                <a:solidFill>
                  <a:srgbClr val="000000"/>
                </a:solidFill>
                <a:latin typeface="Cascadia Code"/>
                <a:ea typeface="Cascadia Code"/>
                <a:cs typeface="Cascadia Code"/>
              </a:rPr>
              <a:t>()</a:t>
            </a:r>
            <a:endParaRPr lang="sr-Latn-RS" sz="3600" dirty="0"/>
          </a:p>
          <a:p>
            <a:pPr marL="609585" lvl="1" indent="0">
              <a:buClr>
                <a:schemeClr val="accent1">
                  <a:lumMod val="75000"/>
                </a:schemeClr>
              </a:buClr>
              <a:buSzPct val="145000"/>
              <a:buNone/>
              <a:defRPr/>
            </a:pPr>
            <a:r>
              <a:rPr lang="sr-Latn-RS" sz="1800" b="0" i="0" u="none" dirty="0">
                <a:solidFill>
                  <a:srgbClr val="000000"/>
                </a:solidFill>
                <a:latin typeface="Cascadia Code"/>
                <a:ea typeface="Cascadia Code"/>
                <a:cs typeface="Cascadia Code"/>
              </a:rPr>
              <a:t>{</a:t>
            </a:r>
            <a:endParaRPr lang="sr-Latn-RS" sz="3600" dirty="0"/>
          </a:p>
          <a:p>
            <a:pPr marL="609585" lvl="1" indent="0">
              <a:buClr>
                <a:schemeClr val="accent1">
                  <a:lumMod val="75000"/>
                </a:schemeClr>
              </a:buClr>
              <a:buSzPct val="145000"/>
              <a:buNone/>
              <a:defRPr/>
            </a:pPr>
            <a:r>
              <a:rPr lang="sr-Latn-RS" sz="1800" b="0" i="0" u="none" dirty="0">
                <a:solidFill>
                  <a:srgbClr val="000000"/>
                </a:solidFill>
                <a:latin typeface="Cascadia Code"/>
                <a:ea typeface="Cascadia Code"/>
                <a:cs typeface="Cascadia Code"/>
              </a:rPr>
              <a:t>    </a:t>
            </a:r>
            <a:r>
              <a:rPr lang="sr-Latn-RS" sz="1800" b="0" i="0" u="none" dirty="0">
                <a:solidFill>
                  <a:srgbClr val="7B30D0"/>
                </a:solidFill>
                <a:latin typeface="Cascadia Code"/>
                <a:ea typeface="Cascadia Code"/>
                <a:cs typeface="Cascadia Code"/>
              </a:rPr>
              <a:t>return</a:t>
            </a:r>
            <a:r>
              <a:rPr lang="sr-Latn-RS" sz="1800" b="0" i="0" u="none" dirty="0">
                <a:solidFill>
                  <a:srgbClr val="000000"/>
                </a:solidFill>
                <a:latin typeface="Cascadia Code"/>
                <a:ea typeface="Cascadia Code"/>
                <a:cs typeface="Cascadia Code"/>
              </a:rPr>
              <a:t> </a:t>
            </a:r>
            <a:r>
              <a:rPr lang="sr-Latn-RS" sz="1800" b="0" i="0" u="none" dirty="0">
                <a:solidFill>
                  <a:srgbClr val="7EB233"/>
                </a:solidFill>
                <a:latin typeface="Cascadia Code"/>
                <a:ea typeface="Cascadia Code"/>
                <a:cs typeface="Cascadia Code"/>
              </a:rPr>
              <a:t>Ok</a:t>
            </a:r>
            <a:r>
              <a:rPr lang="sr-Latn-RS" sz="1800" b="0" i="0" u="none" dirty="0">
                <a:solidFill>
                  <a:srgbClr val="000000"/>
                </a:solidFill>
                <a:latin typeface="Cascadia Code"/>
                <a:ea typeface="Cascadia Code"/>
                <a:cs typeface="Cascadia Code"/>
              </a:rPr>
              <a:t>();</a:t>
            </a:r>
            <a:endParaRPr lang="sr-Latn-RS" sz="3600" dirty="0"/>
          </a:p>
          <a:p>
            <a:pPr marL="609585" lvl="1" indent="0">
              <a:buClr>
                <a:schemeClr val="accent1">
                  <a:lumMod val="75000"/>
                </a:schemeClr>
              </a:buClr>
              <a:buSzPct val="145000"/>
              <a:buNone/>
              <a:defRPr/>
            </a:pPr>
            <a:r>
              <a:rPr lang="sr-Latn-RS" sz="1800" b="0" i="0" u="none" dirty="0">
                <a:solidFill>
                  <a:srgbClr val="000000"/>
                </a:solidFill>
                <a:latin typeface="Cascadia Code"/>
                <a:ea typeface="Cascadia Code"/>
                <a:cs typeface="Cascadia Code"/>
              </a:rPr>
              <a:t>}</a:t>
            </a:r>
            <a:endParaRPr lang="sr-Latn-RS" sz="3600" dirty="0"/>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58</a:t>
            </a:fld>
            <a:endParaRPr/>
          </a:p>
        </p:txBody>
      </p:sp>
    </p:spTree>
    <p:extLst>
      <p:ext uri="{BB962C8B-B14F-4D97-AF65-F5344CB8AC3E}">
        <p14:creationId xmlns:p14="http://schemas.microsoft.com/office/powerpoint/2010/main" val="35750758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3004-8C72-7420-8632-72C08516F853}"/>
              </a:ext>
            </a:extLst>
          </p:cNvPr>
          <p:cNvSpPr>
            <a:spLocks noGrp="1"/>
          </p:cNvSpPr>
          <p:nvPr>
            <p:ph type="title"/>
          </p:nvPr>
        </p:nvSpPr>
        <p:spPr/>
        <p:txBody>
          <a:bodyPr/>
          <a:lstStyle/>
          <a:p>
            <a:r>
              <a:rPr lang="sr-Latn-RS" dirty="0"/>
              <a:t>Kontroler</a:t>
            </a:r>
          </a:p>
        </p:txBody>
      </p:sp>
      <p:sp>
        <p:nvSpPr>
          <p:cNvPr id="3" name="Text Placeholder 2">
            <a:extLst>
              <a:ext uri="{FF2B5EF4-FFF2-40B4-BE49-F238E27FC236}">
                <a16:creationId xmlns:a16="http://schemas.microsoft.com/office/drawing/2014/main" id="{2ACA30D6-86E2-0110-6EB4-12A9B13AC8E0}"/>
              </a:ext>
            </a:extLst>
          </p:cNvPr>
          <p:cNvSpPr>
            <a:spLocks noGrp="1"/>
          </p:cNvSpPr>
          <p:nvPr>
            <p:ph type="body" idx="1"/>
          </p:nvPr>
        </p:nvSpPr>
        <p:spPr>
          <a:xfrm>
            <a:off x="609600" y="1761065"/>
            <a:ext cx="10524067" cy="4763559"/>
          </a:xfrm>
        </p:spPr>
        <p:txBody>
          <a:bodyPr/>
          <a:lstStyle/>
          <a:p>
            <a:r>
              <a:rPr lang="sr-Latn-RS" sz="2400" dirty="0"/>
              <a:t>RESTFul servis</a:t>
            </a:r>
          </a:p>
          <a:p>
            <a:pPr lvl="1"/>
            <a:r>
              <a:rPr lang="sr-Latn-RS" sz="2000" dirty="0"/>
              <a:t>REST </a:t>
            </a:r>
            <a:r>
              <a:rPr lang="sr-Latn-RS" dirty="0"/>
              <a:t>(</a:t>
            </a:r>
            <a:r>
              <a:rPr lang="sr-Latn-RS" b="1" dirty="0"/>
              <a:t>RE</a:t>
            </a:r>
            <a:r>
              <a:rPr lang="sr-Latn-RS" dirty="0"/>
              <a:t>presentational </a:t>
            </a:r>
            <a:r>
              <a:rPr lang="sr-Latn-RS" b="1" dirty="0"/>
              <a:t>S</a:t>
            </a:r>
            <a:r>
              <a:rPr lang="sr-Latn-RS" dirty="0"/>
              <a:t>tate </a:t>
            </a:r>
            <a:r>
              <a:rPr lang="sr-Latn-RS" b="1" dirty="0"/>
              <a:t>T</a:t>
            </a:r>
            <a:r>
              <a:rPr lang="sr-Latn-RS" dirty="0"/>
              <a:t>ransfer)</a:t>
            </a:r>
            <a:endParaRPr lang="sr-Latn-RS" sz="2000" dirty="0"/>
          </a:p>
          <a:p>
            <a:pPr lvl="1"/>
            <a:r>
              <a:rPr lang="sr-Latn-RS" sz="2000" dirty="0"/>
              <a:t>Predstavlja interfejs za komunikaciju različitih sistema</a:t>
            </a:r>
          </a:p>
          <a:p>
            <a:r>
              <a:rPr lang="sr-Latn-RS" sz="2400" dirty="0"/>
              <a:t>Odlikuje ih:</a:t>
            </a:r>
          </a:p>
          <a:p>
            <a:pPr lvl="1"/>
            <a:r>
              <a:rPr lang="sr-Latn-RS" sz="2000" dirty="0"/>
              <a:t>Standardizovani interfejs za prenos podataka</a:t>
            </a:r>
          </a:p>
          <a:p>
            <a:pPr lvl="1"/>
            <a:r>
              <a:rPr lang="sr-Latn-RS" sz="2000" dirty="0"/>
              <a:t>Nedostatak stanja</a:t>
            </a:r>
          </a:p>
          <a:p>
            <a:pPr lvl="1"/>
            <a:r>
              <a:rPr lang="sr-Latn-RS" sz="2000" dirty="0"/>
              <a:t>Keširanje podataka</a:t>
            </a:r>
          </a:p>
          <a:p>
            <a:pPr lvl="1"/>
            <a:r>
              <a:rPr lang="sr-Latn-RS" sz="2000" dirty="0"/>
              <a:t>Klijent (zahteva resurs) i server (čuva, obrađuje i odgovara na zahtev za resursom)</a:t>
            </a:r>
          </a:p>
          <a:p>
            <a:pPr lvl="1"/>
            <a:r>
              <a:rPr lang="sr-Latn-RS" sz="2000" dirty="0"/>
              <a:t>Slojevitost - pristup serveru sa klijenta može da se odvija kroz više slojeva</a:t>
            </a:r>
          </a:p>
        </p:txBody>
      </p:sp>
      <p:sp>
        <p:nvSpPr>
          <p:cNvPr id="4" name="Slide Number Placeholder 3">
            <a:extLst>
              <a:ext uri="{FF2B5EF4-FFF2-40B4-BE49-F238E27FC236}">
                <a16:creationId xmlns:a16="http://schemas.microsoft.com/office/drawing/2014/main" id="{BE7F2B59-6067-86F7-8B91-038E9F778BFC}"/>
              </a:ext>
            </a:extLst>
          </p:cNvPr>
          <p:cNvSpPr>
            <a:spLocks noGrp="1"/>
          </p:cNvSpPr>
          <p:nvPr>
            <p:ph type="sldNum" idx="12"/>
          </p:nvPr>
        </p:nvSpPr>
        <p:spPr/>
        <p:txBody>
          <a:bodyPr/>
          <a:lstStyle/>
          <a:p>
            <a:pPr algn="r">
              <a:defRPr/>
            </a:pPr>
            <a:fld id="{D9714DDF-BE1D-4F79-9A19-6528EB92E95E}" type="slidenum">
              <a:rPr lang="en-US" smtClean="0"/>
              <a:pPr algn="r">
                <a:defRPr/>
              </a:pPr>
              <a:t>6</a:t>
            </a:fld>
            <a:endParaRPr lang="en-US" dirty="0"/>
          </a:p>
        </p:txBody>
      </p:sp>
    </p:spTree>
    <p:extLst>
      <p:ext uri="{BB962C8B-B14F-4D97-AF65-F5344CB8AC3E}">
        <p14:creationId xmlns:p14="http://schemas.microsoft.com/office/powerpoint/2010/main" val="1725885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E8FF-1E09-CE01-3F67-2BDEB6AE400B}"/>
              </a:ext>
            </a:extLst>
          </p:cNvPr>
          <p:cNvSpPr>
            <a:spLocks noGrp="1"/>
          </p:cNvSpPr>
          <p:nvPr>
            <p:ph type="title"/>
          </p:nvPr>
        </p:nvSpPr>
        <p:spPr/>
        <p:txBody>
          <a:bodyPr/>
          <a:lstStyle/>
          <a:p>
            <a:r>
              <a:rPr lang="sr-Latn-RS" dirty="0"/>
              <a:t>Kontroler</a:t>
            </a:r>
          </a:p>
        </p:txBody>
      </p:sp>
      <p:sp>
        <p:nvSpPr>
          <p:cNvPr id="3" name="Text Placeholder 2">
            <a:extLst>
              <a:ext uri="{FF2B5EF4-FFF2-40B4-BE49-F238E27FC236}">
                <a16:creationId xmlns:a16="http://schemas.microsoft.com/office/drawing/2014/main" id="{9A651528-F56A-20AA-6A5D-1EB35312734C}"/>
              </a:ext>
            </a:extLst>
          </p:cNvPr>
          <p:cNvSpPr>
            <a:spLocks noGrp="1"/>
          </p:cNvSpPr>
          <p:nvPr>
            <p:ph type="body" idx="1"/>
          </p:nvPr>
        </p:nvSpPr>
        <p:spPr>
          <a:xfrm>
            <a:off x="609600" y="1402081"/>
            <a:ext cx="10524067" cy="5008880"/>
          </a:xfrm>
        </p:spPr>
        <p:txBody>
          <a:bodyPr/>
          <a:lstStyle/>
          <a:p>
            <a:r>
              <a:rPr lang="sr-Latn-RS" sz="2000" dirty="0"/>
              <a:t>Pristup se vrši:</a:t>
            </a:r>
          </a:p>
          <a:p>
            <a:pPr lvl="1"/>
            <a:r>
              <a:rPr lang="sr-Latn-RS" sz="1800" dirty="0"/>
              <a:t>Putem </a:t>
            </a:r>
            <a:r>
              <a:rPr lang="sr-Latn-RS" sz="1800" b="1" dirty="0"/>
              <a:t>URI-a</a:t>
            </a:r>
            <a:r>
              <a:rPr lang="sr-Latn-RS" sz="1800" dirty="0"/>
              <a:t> (Unique resource identifier)</a:t>
            </a:r>
          </a:p>
          <a:p>
            <a:pPr lvl="1"/>
            <a:r>
              <a:rPr lang="sr-Latn-RS" sz="1800" dirty="0"/>
              <a:t>Korišćenjem odgovarajuće </a:t>
            </a:r>
            <a:r>
              <a:rPr lang="sr-Latn-RS" sz="1800" b="1" dirty="0"/>
              <a:t>metode</a:t>
            </a:r>
            <a:r>
              <a:rPr lang="sr-Latn-RS" sz="1800" dirty="0"/>
              <a:t> (GET, POST, PUT, DELETE)</a:t>
            </a:r>
          </a:p>
          <a:p>
            <a:pPr lvl="1"/>
            <a:r>
              <a:rPr lang="sr-Latn-RS" sz="1800" dirty="0"/>
              <a:t>Uz dodatak </a:t>
            </a:r>
            <a:r>
              <a:rPr lang="sr-Latn-RS" sz="1800" b="1" dirty="0"/>
              <a:t>HTTP hedera</a:t>
            </a:r>
          </a:p>
          <a:p>
            <a:pPr lvl="1"/>
            <a:r>
              <a:rPr lang="sr-Latn-RS" sz="1800" dirty="0"/>
              <a:t>Mogu da obuhvataju i </a:t>
            </a:r>
            <a:r>
              <a:rPr lang="sr-Latn-RS" sz="1800" b="1" dirty="0"/>
              <a:t>podatke</a:t>
            </a:r>
            <a:r>
              <a:rPr lang="sr-Latn-RS" sz="1800" dirty="0"/>
              <a:t> koji se šalju, kao i </a:t>
            </a:r>
            <a:r>
              <a:rPr lang="sr-Latn-RS" sz="1800" b="1" dirty="0"/>
              <a:t>parametre</a:t>
            </a:r>
            <a:r>
              <a:rPr lang="sr-Latn-RS" sz="1800" dirty="0"/>
              <a:t> koji pružaju više informacija o operaciji koju server treba da izvrši</a:t>
            </a:r>
          </a:p>
          <a:p>
            <a:r>
              <a:rPr lang="sr-Latn-RS" sz="2000" dirty="0"/>
              <a:t>CRUD (Create, Read, Update, Delete) operacije nad podacima na serveru se izvršavaju zahtevima koji se šalju putem HTTP protokola i to:</a:t>
            </a:r>
          </a:p>
          <a:p>
            <a:pPr lvl="1"/>
            <a:r>
              <a:rPr lang="sr-Latn-RS" sz="1800" dirty="0"/>
              <a:t>Create	- POST metoda</a:t>
            </a:r>
          </a:p>
          <a:p>
            <a:pPr lvl="1"/>
            <a:r>
              <a:rPr lang="sr-Latn-RS" sz="1800" dirty="0"/>
              <a:t>Read		- GET metoda</a:t>
            </a:r>
          </a:p>
          <a:p>
            <a:pPr lvl="1"/>
            <a:r>
              <a:rPr lang="sr-Latn-RS" sz="1800" dirty="0"/>
              <a:t>Update	- PUT metoda</a:t>
            </a:r>
          </a:p>
          <a:p>
            <a:pPr lvl="1"/>
            <a:r>
              <a:rPr lang="sr-Latn-RS" sz="1800" dirty="0"/>
              <a:t>Delete  	- DELETE metoda</a:t>
            </a:r>
          </a:p>
        </p:txBody>
      </p:sp>
      <p:sp>
        <p:nvSpPr>
          <p:cNvPr id="4" name="Slide Number Placeholder 3">
            <a:extLst>
              <a:ext uri="{FF2B5EF4-FFF2-40B4-BE49-F238E27FC236}">
                <a16:creationId xmlns:a16="http://schemas.microsoft.com/office/drawing/2014/main" id="{391D8937-D892-EB0E-6FE7-A2E6CCE0E4EE}"/>
              </a:ext>
            </a:extLst>
          </p:cNvPr>
          <p:cNvSpPr>
            <a:spLocks noGrp="1"/>
          </p:cNvSpPr>
          <p:nvPr>
            <p:ph type="sldNum" idx="12"/>
          </p:nvPr>
        </p:nvSpPr>
        <p:spPr/>
        <p:txBody>
          <a:bodyPr/>
          <a:lstStyle/>
          <a:p>
            <a:pPr algn="r">
              <a:defRPr/>
            </a:pPr>
            <a:fld id="{D9714DDF-BE1D-4F79-9A19-6528EB92E95E}" type="slidenum">
              <a:rPr lang="en-US" smtClean="0"/>
              <a:pPr algn="r">
                <a:defRPr/>
              </a:pPr>
              <a:t>7</a:t>
            </a:fld>
            <a:endParaRPr lang="en-US" dirty="0"/>
          </a:p>
        </p:txBody>
      </p:sp>
    </p:spTree>
    <p:extLst>
      <p:ext uri="{BB962C8B-B14F-4D97-AF65-F5344CB8AC3E}">
        <p14:creationId xmlns:p14="http://schemas.microsoft.com/office/powerpoint/2010/main" val="2604184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sr-Latn-RS"/>
              <a:t>Kontroler</a:t>
            </a:r>
            <a:endParaRPr lang="en-US"/>
          </a:p>
        </p:txBody>
      </p:sp>
      <p:sp>
        <p:nvSpPr>
          <p:cNvPr id="3" name="Text Placeholder 2"/>
          <p:cNvSpPr>
            <a:spLocks noGrp="1"/>
          </p:cNvSpPr>
          <p:nvPr>
            <p:ph type="body" idx="1"/>
          </p:nvPr>
        </p:nvSpPr>
        <p:spPr bwMode="auto">
          <a:xfrm>
            <a:off x="609600" y="2031999"/>
            <a:ext cx="10524067" cy="3937001"/>
          </a:xfrm>
        </p:spPr>
        <p:txBody>
          <a:bodyPr/>
          <a:lstStyle/>
          <a:p>
            <a:pPr>
              <a:defRPr/>
            </a:pPr>
            <a:r>
              <a:rPr lang="sr-Latn-RS" sz="2400" dirty="0"/>
              <a:t>Metode kontrolera su dekorisane atributima:</a:t>
            </a:r>
            <a:endParaRPr sz="2400" dirty="0"/>
          </a:p>
          <a:p>
            <a:pPr>
              <a:defRPr/>
            </a:pPr>
            <a:r>
              <a:rPr lang="sr-Latn-RS" sz="2000" dirty="0">
                <a:solidFill>
                  <a:srgbClr val="39ADB5"/>
                </a:solidFill>
                <a:latin typeface="Cascadia Code"/>
              </a:rPr>
              <a:t>[</a:t>
            </a:r>
            <a:r>
              <a:rPr lang="sr-Latn-RS" sz="2000" dirty="0">
                <a:solidFill>
                  <a:srgbClr val="E2931D"/>
                </a:solidFill>
                <a:latin typeface="Cascadia Code"/>
              </a:rPr>
              <a:t>HttpGet</a:t>
            </a:r>
            <a:r>
              <a:rPr lang="sr-Latn-RS" sz="2000" dirty="0">
                <a:solidFill>
                  <a:srgbClr val="39ADB5"/>
                </a:solidFill>
                <a:latin typeface="Cascadia Code"/>
              </a:rPr>
              <a:t>]	</a:t>
            </a:r>
            <a:r>
              <a:rPr lang="sr-Latn-RS" sz="2000" dirty="0">
                <a:solidFill>
                  <a:srgbClr val="00B050"/>
                </a:solidFill>
                <a:latin typeface="Cascadia Code"/>
              </a:rPr>
              <a:t>//HTTP metoda koja će da se koristi za komunikaciju</a:t>
            </a:r>
            <a:endParaRPr sz="2400" dirty="0"/>
          </a:p>
          <a:p>
            <a:pPr>
              <a:defRPr/>
            </a:pPr>
            <a:r>
              <a:rPr lang="sr-Latn-RS" sz="2000" dirty="0">
                <a:solidFill>
                  <a:srgbClr val="39ADB5"/>
                </a:solidFill>
                <a:latin typeface="Cascadia Code"/>
              </a:rPr>
              <a:t>[</a:t>
            </a:r>
            <a:r>
              <a:rPr lang="sr-Latn-RS" sz="2000" dirty="0">
                <a:solidFill>
                  <a:srgbClr val="E2931D"/>
                </a:solidFill>
                <a:latin typeface="Cascadia Code"/>
              </a:rPr>
              <a:t>Route</a:t>
            </a:r>
            <a:r>
              <a:rPr lang="sr-Latn-RS" sz="2000" dirty="0">
                <a:solidFill>
                  <a:srgbClr val="39ADB5"/>
                </a:solidFill>
                <a:latin typeface="Cascadia Code"/>
              </a:rPr>
              <a:t>("</a:t>
            </a:r>
            <a:r>
              <a:rPr lang="sr-Latn-RS" sz="2000" dirty="0">
                <a:solidFill>
                  <a:srgbClr val="91B859"/>
                </a:solidFill>
                <a:latin typeface="Cascadia Code"/>
              </a:rPr>
              <a:t>GetStudent</a:t>
            </a:r>
            <a:r>
              <a:rPr lang="sr-Latn-RS" sz="2000" dirty="0">
                <a:solidFill>
                  <a:srgbClr val="39ADB5"/>
                </a:solidFill>
                <a:latin typeface="Cascadia Code"/>
              </a:rPr>
              <a:t>")]                    </a:t>
            </a:r>
            <a:r>
              <a:rPr lang="sr-Latn-RS" sz="2000" dirty="0">
                <a:solidFill>
                  <a:srgbClr val="00B050"/>
                </a:solidFill>
                <a:latin typeface="Cascadia Code"/>
              </a:rPr>
              <a:t>//Ruta pri pozivu metode</a:t>
            </a:r>
            <a:endParaRPr lang="sr-Latn-RS" sz="2400" dirty="0"/>
          </a:p>
          <a:p>
            <a:pPr>
              <a:defRPr/>
            </a:pPr>
            <a:r>
              <a:rPr lang="sr-Latn-RS" sz="2400" dirty="0"/>
              <a:t>Metode mogu da budu sinhrone ili asinhrone (</a:t>
            </a:r>
            <a:r>
              <a:rPr lang="sr-Latn-RS" sz="2000" dirty="0">
                <a:solidFill>
                  <a:srgbClr val="9C3EDA"/>
                </a:solidFill>
                <a:latin typeface="Cascadia Code"/>
              </a:rPr>
              <a:t>async</a:t>
            </a:r>
            <a:r>
              <a:rPr lang="sr-Latn-RS" sz="2400" dirty="0"/>
              <a:t>). Razlika je ta što u asinhronim metodama mogu da se pozivaju druge neblokirajuće metode za rad sa bazom podataka. One imaju povratan tip </a:t>
            </a:r>
            <a:r>
              <a:rPr lang="sr-Latn-RS" sz="2000" dirty="0">
                <a:solidFill>
                  <a:srgbClr val="E2931D"/>
                </a:solidFill>
                <a:latin typeface="Cascadia Code"/>
              </a:rPr>
              <a:t>Task </a:t>
            </a:r>
            <a:r>
              <a:rPr lang="sr-Latn-RS" sz="2400" dirty="0"/>
              <a:t>ukoliko nemaju povratan tip ili </a:t>
            </a:r>
            <a:r>
              <a:rPr lang="sr-Latn-RS" sz="2000" dirty="0">
                <a:solidFill>
                  <a:srgbClr val="E2931D"/>
                </a:solidFill>
                <a:latin typeface="Cascadia Code"/>
              </a:rPr>
              <a:t>Task</a:t>
            </a:r>
            <a:r>
              <a:rPr lang="sr-Latn-RS" sz="2000" dirty="0">
                <a:solidFill>
                  <a:srgbClr val="39ADB5"/>
                </a:solidFill>
                <a:latin typeface="Cascadia Code"/>
              </a:rPr>
              <a:t>&lt;</a:t>
            </a:r>
            <a:r>
              <a:rPr lang="sr-Latn-RS" sz="2000" dirty="0">
                <a:solidFill>
                  <a:srgbClr val="E2931D"/>
                </a:solidFill>
                <a:latin typeface="Cascadia Code"/>
              </a:rPr>
              <a:t>T</a:t>
            </a:r>
            <a:r>
              <a:rPr lang="sr-Latn-RS" sz="2000" dirty="0">
                <a:solidFill>
                  <a:srgbClr val="39ADB5"/>
                </a:solidFill>
                <a:latin typeface="Cascadia Code"/>
              </a:rPr>
              <a:t>&gt;</a:t>
            </a:r>
            <a:r>
              <a:rPr lang="sr-Latn-RS" sz="2400" dirty="0"/>
              <a:t> ukoliko imaju. Na ovaj način omogućavamo da povratni tip takođe bude neblokirajući i da se poziva iz asihnrone metode</a:t>
            </a:r>
            <a:endParaRPr lang="sr-Latn-RS" sz="2400" dirty="0">
              <a:solidFill>
                <a:srgbClr val="90A4AE"/>
              </a:solidFill>
              <a:latin typeface="Cascadia Code"/>
            </a:endParaRPr>
          </a:p>
        </p:txBody>
      </p:sp>
      <p:sp>
        <p:nvSpPr>
          <p:cNvPr id="5" name="Google Shape;2295;p39"/>
          <p:cNvSpPr txBox="1">
            <a:spLocks noGrp="1"/>
          </p:cNvSpPr>
          <p:nvPr>
            <p:ph type="sldNum" idx="12"/>
          </p:nvPr>
        </p:nvSpPr>
        <p:spPr bwMode="auto">
          <a:prstGeom prst="rect">
            <a:avLst/>
          </a:prstGeom>
        </p:spPr>
        <p:txBody>
          <a:bodyPr spcFirstLastPara="1" wrap="square" lIns="0" tIns="0" rIns="0" bIns="0" anchor="b" anchorCtr="0">
            <a:noAutofit/>
          </a:bodyPr>
          <a:lstStyle/>
          <a:p>
            <a:pPr marL="0" lvl="0" indent="0" algn="r">
              <a:spcBef>
                <a:spcPts val="0"/>
              </a:spcBef>
              <a:spcAft>
                <a:spcPts val="0"/>
              </a:spcAft>
              <a:buNone/>
              <a:defRPr/>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862097-7D7C-39C5-9C1D-B7CEC0D845CA}"/>
              </a:ext>
            </a:extLst>
          </p:cNvPr>
          <p:cNvSpPr>
            <a:spLocks noGrp="1"/>
          </p:cNvSpPr>
          <p:nvPr>
            <p:ph type="ctrTitle"/>
          </p:nvPr>
        </p:nvSpPr>
        <p:spPr/>
        <p:txBody>
          <a:bodyPr/>
          <a:lstStyle/>
          <a:p>
            <a:r>
              <a:rPr lang="sr-Latn-RS" dirty="0"/>
              <a:t>Metode kontrolera</a:t>
            </a:r>
          </a:p>
        </p:txBody>
      </p:sp>
    </p:spTree>
    <p:extLst>
      <p:ext uri="{BB962C8B-B14F-4D97-AF65-F5344CB8AC3E}">
        <p14:creationId xmlns:p14="http://schemas.microsoft.com/office/powerpoint/2010/main" val="2414033731"/>
      </p:ext>
    </p:extLst>
  </p:cSld>
  <p:clrMapOvr>
    <a:masterClrMapping/>
  </p:clrMapOvr>
</p:sld>
</file>

<file path=ppt/theme/theme1.xml><?xml version="1.0" encoding="utf-8"?>
<a:theme xmlns:a="http://schemas.openxmlformats.org/drawingml/2006/main" name="Theme">
  <a:themeElements>
    <a:clrScheme name="Custom 1">
      <a:dk1>
        <a:sysClr val="windowText" lastClr="000000"/>
      </a:dk1>
      <a:lt1>
        <a:sysClr val="window" lastClr="FFFFFF"/>
      </a:lt1>
      <a:dk2>
        <a:srgbClr val="1F497D"/>
      </a:dk2>
      <a:lt2>
        <a:srgbClr val="EEECE1"/>
      </a:lt2>
      <a:accent1>
        <a:srgbClr val="2C65AA"/>
      </a:accent1>
      <a:accent2>
        <a:srgbClr val="911717"/>
      </a:accent2>
      <a:accent3>
        <a:srgbClr val="9BBB59"/>
      </a:accent3>
      <a:accent4>
        <a:srgbClr val="8064A2"/>
      </a:accent4>
      <a:accent5>
        <a:srgbClr val="4BACC6"/>
      </a:accent5>
      <a:accent6>
        <a:srgbClr val="F79646"/>
      </a:accent6>
      <a:hlink>
        <a:srgbClr val="0000FF"/>
      </a:hlink>
      <a:folHlink>
        <a:srgbClr val="800080"/>
      </a:folHlink>
    </a:clrScheme>
    <a:fontScheme name="prezentacij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extLst>
    <a:ext uri="{05A4C25C-085E-4340-85A3-A5531E510DB2}">
      <thm15:themeFamily xmlns:thm15="http://schemas.microsoft.com/office/thememl/2012/main" name="Theme" id="{587F9585-099C-40DD-B7BB-45EE81A8179D}" vid="{792E2A4B-B330-43EF-A3BB-BC86B6DD77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EDD02BBA166DC45A2E0D6A8CFD4248F" ma:contentTypeVersion="12" ma:contentTypeDescription="Kreiraj novi dokument." ma:contentTypeScope="" ma:versionID="742da834173230af8131dd5ff3df5ef9">
  <xsd:schema xmlns:xsd="http://www.w3.org/2001/XMLSchema" xmlns:xs="http://www.w3.org/2001/XMLSchema" xmlns:p="http://schemas.microsoft.com/office/2006/metadata/properties" xmlns:ns2="e80b6503-0cbd-4259-b552-87ff7361c910" xmlns:ns3="01e09194-04a8-47b6-a864-085069733af2" targetNamespace="http://schemas.microsoft.com/office/2006/metadata/properties" ma:root="true" ma:fieldsID="078207cfdb64db8e9798b160b083195f" ns2:_="" ns3:_="">
    <xsd:import namespace="e80b6503-0cbd-4259-b552-87ff7361c910"/>
    <xsd:import namespace="01e09194-04a8-47b6-a864-085069733af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SearchProperties"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0b6503-0cbd-4259-b552-87ff7361c9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SearchProperties" ma:index="16" nillable="true" ma:displayName="MediaServiceSearchProperties" ma:hidden="true" ma:internalName="MediaServiceSearchProperties" ma:readOnly="true">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e09194-04a8-47b6-a864-085069733af2" elementFormDefault="qualified">
    <xsd:import namespace="http://schemas.microsoft.com/office/2006/documentManagement/types"/>
    <xsd:import namespace="http://schemas.microsoft.com/office/infopath/2007/PartnerControls"/>
    <xsd:element name="SharedWithUsers" ma:index="17" nillable="true" ma:displayName="Deljeno sa"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Deljeno sa detaljima"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 sadržaja"/>
        <xsd:element ref="dc:title" minOccurs="0" maxOccurs="1" ma:index="4" ma:displayName="Naslov"/>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638CDA-093C-4D21-9993-CE70003698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0b6503-0cbd-4259-b552-87ff7361c910"/>
    <ds:schemaRef ds:uri="01e09194-04a8-47b6-a864-085069733a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9643F2-D0B3-4CDE-B3DB-4C18F8DC39D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E96B271-D56F-4D29-9AA2-9BFDB1A532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Template>
  <TotalTime>162</TotalTime>
  <Words>4033</Words>
  <Application>Microsoft Office PowerPoint</Application>
  <DocSecurity>0</DocSecurity>
  <PresentationFormat>Widescreen</PresentationFormat>
  <Paragraphs>499</Paragraphs>
  <Slides>59</Slides>
  <Notes>30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Theme</vt:lpstr>
      <vt:lpstr>WebAPI</vt:lpstr>
      <vt:lpstr>Kontroler</vt:lpstr>
      <vt:lpstr>Kontroler</vt:lpstr>
      <vt:lpstr>Kontroler</vt:lpstr>
      <vt:lpstr>Kontroler</vt:lpstr>
      <vt:lpstr>Kontroler</vt:lpstr>
      <vt:lpstr>Kontroler</vt:lpstr>
      <vt:lpstr>Kontroler</vt:lpstr>
      <vt:lpstr>Metode kontrolera</vt:lpstr>
      <vt:lpstr>Asinhrone metode</vt:lpstr>
      <vt:lpstr>Asinhrone metode</vt:lpstr>
      <vt:lpstr>Asinhrone metode</vt:lpstr>
      <vt:lpstr>Povratni tipovi metoda kontrolera</vt:lpstr>
      <vt:lpstr>Povratni tipovi metoda kontrolera</vt:lpstr>
      <vt:lpstr>Povratni tipovi metoda kontrolera</vt:lpstr>
      <vt:lpstr>Povratni tipovi metoda kontrolera</vt:lpstr>
      <vt:lpstr>Povratni tipovi metoda kontrolera</vt:lpstr>
      <vt:lpstr>Povratni tipovi metoda kontrolera</vt:lpstr>
      <vt:lpstr>Drugi formati</vt:lpstr>
      <vt:lpstr>Drugi formati</vt:lpstr>
      <vt:lpstr>Drugi formati</vt:lpstr>
      <vt:lpstr>Drugi formati</vt:lpstr>
      <vt:lpstr>Drugi formati</vt:lpstr>
      <vt:lpstr>Povratni tipovi (anotacije)</vt:lpstr>
      <vt:lpstr>Lambda izrazi, LINQ</vt:lpstr>
      <vt:lpstr>Lambda izrazi</vt:lpstr>
      <vt:lpstr>Lambda izrazi</vt:lpstr>
      <vt:lpstr>LINQ</vt:lpstr>
      <vt:lpstr>LINQ</vt:lpstr>
      <vt:lpstr>LINQ primer</vt:lpstr>
      <vt:lpstr>LINQ (identičan primer)</vt:lpstr>
      <vt:lpstr>LINQ</vt:lpstr>
      <vt:lpstr>LINQ to SQL</vt:lpstr>
      <vt:lpstr>Optimizacija</vt:lpstr>
      <vt:lpstr>Optimizacija</vt:lpstr>
      <vt:lpstr>Optimizacija - primer</vt:lpstr>
      <vt:lpstr>Optimizacija - saveti</vt:lpstr>
      <vt:lpstr>Optimizacija - primer</vt:lpstr>
      <vt:lpstr>Optimizacija - saveti</vt:lpstr>
      <vt:lpstr>Strategije pristupa podacima</vt:lpstr>
      <vt:lpstr>Lazy loading, Explicit loading, Eager loading</vt:lpstr>
      <vt:lpstr>Lazy loading, Explicit loading, Eager loading</vt:lpstr>
      <vt:lpstr>Lazy loading, Explicit loading, Eager loading</vt:lpstr>
      <vt:lpstr>Lazy loading, Explicit loading, Eager loading</vt:lpstr>
      <vt:lpstr>Slanje podataka</vt:lpstr>
      <vt:lpstr>Slanje podataka na server</vt:lpstr>
      <vt:lpstr>Slanje podataka na server</vt:lpstr>
      <vt:lpstr>Slanje podataka na server</vt:lpstr>
      <vt:lpstr>Slanje podataka na server</vt:lpstr>
      <vt:lpstr>Slanje podataka na server</vt:lpstr>
      <vt:lpstr>Slanje podataka na server</vt:lpstr>
      <vt:lpstr>Slanje podataka na server</vt:lpstr>
      <vt:lpstr>CORS (Cross-Origin Resource Sharing)</vt:lpstr>
      <vt:lpstr>Cross-Origin Resource Sharing (CORS)</vt:lpstr>
      <vt:lpstr>Cross-Origin Resource Sharing (CORS)</vt:lpstr>
      <vt:lpstr>Cross-Origin Resource Sharing (CORS)</vt:lpstr>
      <vt:lpstr>Cross-Origin Resource Sharing (CORS)</vt:lpstr>
      <vt:lpstr>Cross-Origin Resource Sharing (CORS)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Uvod</dc:title>
  <dc:subject/>
  <dc:creator>Nevena C. Tufegdzic</dc:creator>
  <cp:keywords/>
  <dc:description/>
  <cp:lastModifiedBy>Darko Puflovic</cp:lastModifiedBy>
  <cp:revision>146</cp:revision>
  <dcterms:created xsi:type="dcterms:W3CDTF">2023-10-19T08:31:21Z</dcterms:created>
  <dcterms:modified xsi:type="dcterms:W3CDTF">2024-11-06T15:04:52Z</dcterms:modified>
  <cp:category/>
  <dc:identifier/>
  <cp:contentStatus/>
  <dc:language/>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0x010100BEDD02BBA166DC45A2E0D6A8CFD4248F</vt:lpwstr>
  </property>
</Properties>
</file>