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</p:sldMasterIdLst>
  <p:notesMasterIdLst>
    <p:notesMasterId r:id="rId58"/>
  </p:notesMasterIdLst>
  <p:sldIdLst>
    <p:sldId id="256" r:id="rId5"/>
    <p:sldId id="311" r:id="rId6"/>
    <p:sldId id="373" r:id="rId7"/>
    <p:sldId id="374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6" r:id="rId17"/>
    <p:sldId id="387" r:id="rId18"/>
    <p:sldId id="384" r:id="rId19"/>
    <p:sldId id="385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2" r:id="rId34"/>
    <p:sldId id="401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9" r:id="rId51"/>
    <p:sldId id="420" r:id="rId52"/>
    <p:sldId id="421" r:id="rId53"/>
    <p:sldId id="422" r:id="rId54"/>
    <p:sldId id="423" r:id="rId55"/>
    <p:sldId id="310" r:id="rId56"/>
    <p:sldId id="375" r:id="rId57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Raleway Thin" pitchFamily="2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31CC"/>
    <a:srgbClr val="054EE1"/>
    <a:srgbClr val="8E0000"/>
    <a:srgbClr val="A31515"/>
    <a:srgbClr val="99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8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3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57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100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63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476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86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992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819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2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932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672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714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125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001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555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804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98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885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807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46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066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11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368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999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060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427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450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94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410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977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20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613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2920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484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421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986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08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675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430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0790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00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022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901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100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34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76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33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6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61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3806E-07C0-E3DD-312E-0DACCE84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" y="62823"/>
            <a:ext cx="631064" cy="63106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304172-5F54-A6DB-E637-684E7F19A872}"/>
              </a:ext>
            </a:extLst>
          </p:cNvPr>
          <p:cNvSpPr txBox="1">
            <a:spLocks/>
          </p:cNvSpPr>
          <p:nvPr/>
        </p:nvSpPr>
        <p:spPr>
          <a:xfrm>
            <a:off x="8002223" y="4648120"/>
            <a:ext cx="849758" cy="337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algn="ctr"/>
            <a:r>
              <a:rPr lang="sr-Latn-RS" sz="1400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sr-Latn-R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55EB2-E90C-E11A-9B2E-59974FB7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2" y="2754908"/>
            <a:ext cx="1752520" cy="1752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D7EE0-092F-30E6-5614-D7005379A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45" y="62822"/>
            <a:ext cx="631064" cy="63106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5DD4C7-E0EC-8509-81A7-A732C5040327}"/>
              </a:ext>
            </a:extLst>
          </p:cNvPr>
          <p:cNvSpPr txBox="1">
            <a:spLocks/>
          </p:cNvSpPr>
          <p:nvPr userDrawn="1"/>
        </p:nvSpPr>
        <p:spPr>
          <a:xfrm>
            <a:off x="7405593" y="4648120"/>
            <a:ext cx="849758" cy="337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endParaRPr lang="sr-Latn-R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622C11-D824-52DC-AB7C-D5E845F92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99232" y="2754907"/>
            <a:ext cx="1752520" cy="17525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CDB886-DA1C-94EA-5366-25BE3F8A7448}"/>
              </a:ext>
            </a:extLst>
          </p:cNvPr>
          <p:cNvSpPr txBox="1"/>
          <p:nvPr userDrawn="1"/>
        </p:nvSpPr>
        <p:spPr>
          <a:xfrm>
            <a:off x="292019" y="3972564"/>
            <a:ext cx="2354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Latn-RS" dirty="0"/>
              <a:t>Prof d</a:t>
            </a:r>
            <a:r>
              <a:rPr lang="en-US" dirty="0"/>
              <a:t>r</a:t>
            </a:r>
            <a:r>
              <a:rPr lang="sr-Latn-RS" dirty="0"/>
              <a:t>.</a:t>
            </a:r>
            <a:r>
              <a:rPr lang="en-US" dirty="0"/>
              <a:t> Ivan Pet</a:t>
            </a:r>
            <a:r>
              <a:rPr lang="sr-Latn-RS" dirty="0"/>
              <a:t>k</a:t>
            </a:r>
            <a:r>
              <a:rPr lang="en-US" dirty="0" err="1"/>
              <a:t>ovi</a:t>
            </a:r>
            <a:r>
              <a:rPr lang="sr-Latn-RS" dirty="0"/>
              <a:t>ć</a:t>
            </a:r>
          </a:p>
          <a:p>
            <a:pPr lvl="0"/>
            <a:r>
              <a:rPr lang="sr-Latn-RS" dirty="0"/>
              <a:t>Darko Puflović</a:t>
            </a:r>
          </a:p>
          <a:p>
            <a:pPr lvl="0"/>
            <a:r>
              <a:rPr lang="sr-Latn-RS" dirty="0"/>
              <a:t>Nevena Tufegdžić</a:t>
            </a:r>
          </a:p>
          <a:p>
            <a:pPr lvl="0"/>
            <a:r>
              <a:rPr lang="sr-Latn-RS" dirty="0"/>
              <a:t>Marija Veljanovski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gradFill>
          <a:gsLst>
            <a:gs pos="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16200038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3806E-07C0-E3DD-312E-0DACCE84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" y="62823"/>
            <a:ext cx="631064" cy="631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55EB2-E90C-E11A-9B2E-59974FB7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2" y="2754908"/>
            <a:ext cx="1752520" cy="17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1" y="1625601"/>
            <a:ext cx="7893050" cy="2851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00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378" lvl="1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371566" lvl="2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828754" lvl="3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285943" lvl="4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132" lvl="5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320" lvl="6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509" lvl="7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697" lvl="8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4BCA4-A56C-95BC-FBCA-A68EF943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" y="62823"/>
            <a:ext cx="405355" cy="40535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B1F292-6B0E-7597-65C2-5BD582884D61}"/>
              </a:ext>
            </a:extLst>
          </p:cNvPr>
          <p:cNvSpPr txBox="1">
            <a:spLocks/>
          </p:cNvSpPr>
          <p:nvPr/>
        </p:nvSpPr>
        <p:spPr>
          <a:xfrm>
            <a:off x="1" y="4522136"/>
            <a:ext cx="2516851" cy="4345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/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2D7F2-50ED-0381-3191-733609A3C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45" y="62822"/>
            <a:ext cx="405355" cy="40535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D533C2-C633-19D2-5232-FA95A331B6DD}"/>
              </a:ext>
            </a:extLst>
          </p:cNvPr>
          <p:cNvSpPr txBox="1">
            <a:spLocks/>
          </p:cNvSpPr>
          <p:nvPr userDrawn="1"/>
        </p:nvSpPr>
        <p:spPr>
          <a:xfrm>
            <a:off x="0" y="4522135"/>
            <a:ext cx="2516851" cy="4345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6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B5C2F-EA2D-DA2C-8E46-5FC299309E13}"/>
              </a:ext>
            </a:extLst>
          </p:cNvPr>
          <p:cNvSpPr txBox="1"/>
          <p:nvPr/>
        </p:nvSpPr>
        <p:spPr>
          <a:xfrm>
            <a:off x="967776" y="1257886"/>
            <a:ext cx="448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7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Hvala na pažnji!</a:t>
            </a:r>
            <a:endParaRPr lang="en-US" sz="7200" b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782453-A70F-AB43-BBEB-35E57EE8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25" y="1231901"/>
            <a:ext cx="2679700" cy="267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41F4A-AA99-028C-2932-38C1012B5237}"/>
              </a:ext>
            </a:extLst>
          </p:cNvPr>
          <p:cNvSpPr txBox="1"/>
          <p:nvPr userDrawn="1"/>
        </p:nvSpPr>
        <p:spPr>
          <a:xfrm>
            <a:off x="967776" y="1257885"/>
            <a:ext cx="448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7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Hvala na pažnji!</a:t>
            </a:r>
            <a:endParaRPr lang="en-US" sz="7200" b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7AB32-BAF9-35D7-0334-1F3D9525F5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6524" y="1231900"/>
            <a:ext cx="2679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1_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044" y="1740317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latin typeface="+mn-lt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422" y="1740317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latin typeface="+mn-lt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FFF40-AFEB-DC60-0469-5A864ADCB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45" y="62822"/>
            <a:ext cx="405355" cy="40535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02142-7741-5B4B-029A-2E2A733CC735}"/>
              </a:ext>
            </a:extLst>
          </p:cNvPr>
          <p:cNvSpPr txBox="1">
            <a:spLocks/>
          </p:cNvSpPr>
          <p:nvPr userDrawn="1"/>
        </p:nvSpPr>
        <p:spPr>
          <a:xfrm>
            <a:off x="0" y="4522135"/>
            <a:ext cx="2516851" cy="4345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625600"/>
            <a:ext cx="7893050" cy="2851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000">
                <a:latin typeface="+mn-lt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4BCA4-A56C-95BC-FBCA-A68EF9437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45" y="62822"/>
            <a:ext cx="405355" cy="40535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B1F292-6B0E-7597-65C2-5BD582884D61}"/>
              </a:ext>
            </a:extLst>
          </p:cNvPr>
          <p:cNvSpPr txBox="1">
            <a:spLocks/>
          </p:cNvSpPr>
          <p:nvPr userDrawn="1"/>
        </p:nvSpPr>
        <p:spPr>
          <a:xfrm>
            <a:off x="0" y="4522135"/>
            <a:ext cx="2516851" cy="4345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endParaRPr lang="sr-Latn-R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3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36368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cssref/index.php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54370" y="1875545"/>
            <a:ext cx="5384032" cy="14502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HTML5 i CSS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AF0E12AF-326D-D521-6E0A-F043A971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04" y="1511170"/>
            <a:ext cx="1081925" cy="1081925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F02610BB-162E-CB67-2268-E5A05A13D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02" y="1266419"/>
            <a:ext cx="676385" cy="9542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98156" y="154110"/>
            <a:ext cx="774768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Struktura HTML dokumenta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22" y="1042437"/>
            <a:ext cx="4093005" cy="3271548"/>
          </a:xfrm>
        </p:spPr>
        <p:txBody>
          <a:bodyPr/>
          <a:lstStyle/>
          <a:p>
            <a:r>
              <a:rPr lang="sr-Latn-RS" sz="2400">
                <a:solidFill>
                  <a:srgbClr val="0031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&lt;head&gt;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označava zaglavlje dokumenta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Stvari koje služe za kreiranje i formatiranje sadržaja stranice, ali nisu vidljive korisnicima se nalaze u okviru </a:t>
            </a:r>
            <a:r>
              <a:rPr lang="sr-Latn-RS" sz="2400" i="1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taga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 descr="Shop Html Page Structure | UP TO 51% OFF">
            <a:extLst>
              <a:ext uri="{FF2B5EF4-FFF2-40B4-BE49-F238E27FC236}">
                <a16:creationId xmlns:a16="http://schemas.microsoft.com/office/drawing/2014/main" id="{3CCAB2FF-4697-3ECC-7CF7-257EDE1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1352"/>
            <a:ext cx="4430598" cy="39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0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98156" y="154110"/>
            <a:ext cx="774768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Struktura HTML dokumenta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22" y="1042437"/>
            <a:ext cx="8394503" cy="3271548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Elementi koje ubacujemo u &lt;head&gt; tag:</a:t>
            </a:r>
          </a:p>
          <a:p>
            <a:pPr lvl="1"/>
            <a:r>
              <a:rPr lang="sr-Latn-RS" sz="2000" b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&lt;title&gt;naslov&lt;/title&gt;</a:t>
            </a:r>
            <a:r>
              <a:rPr lang="sr-Latn-RS" sz="200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naslov stranice koji se prikazuje u tab-u u browser-u</a:t>
            </a:r>
          </a:p>
          <a:p>
            <a:pPr lvl="1"/>
            <a:r>
              <a:rPr lang="sr-Latn-RS" sz="2000" b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&lt;meta charset=„utf-8“&gt; </a:t>
            </a: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određuje skup karaktera koje stranica podržava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Uključivanje .css fajla sa stilovima za stranicu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57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98156" y="154110"/>
            <a:ext cx="774768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Struktura HTML dokumenta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22" y="1042437"/>
            <a:ext cx="4093005" cy="3271548"/>
          </a:xfrm>
        </p:spPr>
        <p:txBody>
          <a:bodyPr/>
          <a:lstStyle/>
          <a:p>
            <a:r>
              <a:rPr lang="sr-Latn-RS" sz="240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  <a:r>
              <a:rPr lang="sr-Latn-RS" sz="2400">
                <a:solidFill>
                  <a:srgbClr val="0031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označava sadržaj stranice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Ono što korisnik vidi na stranici se ubacuje u &lt;body&gt; tag</a:t>
            </a:r>
          </a:p>
          <a:p>
            <a:pPr lvl="1"/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Tekst</a:t>
            </a:r>
          </a:p>
          <a:p>
            <a:pPr lvl="1"/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Slike</a:t>
            </a:r>
          </a:p>
          <a:p>
            <a:pPr lvl="1"/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Video...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26" name="Picture 2" descr="Shop Html Page Structure | UP TO 51% OFF">
            <a:extLst>
              <a:ext uri="{FF2B5EF4-FFF2-40B4-BE49-F238E27FC236}">
                <a16:creationId xmlns:a16="http://schemas.microsoft.com/office/drawing/2014/main" id="{3CCAB2FF-4697-3ECC-7CF7-257EDE1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1352"/>
            <a:ext cx="4430598" cy="39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0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98156" y="154110"/>
            <a:ext cx="774768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Primer HTML dokumenta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4DF8C-9435-E922-3234-FF156BA21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34" y="744800"/>
            <a:ext cx="4824564" cy="3653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1882E-8BE2-62D5-087F-56A99D1D2F66}"/>
              </a:ext>
            </a:extLst>
          </p:cNvPr>
          <p:cNvSpPr txBox="1"/>
          <p:nvPr/>
        </p:nvSpPr>
        <p:spPr>
          <a:xfrm>
            <a:off x="343738" y="620892"/>
            <a:ext cx="399981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Prva Web strana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Prva strana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tekst.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HTML komentari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20181"/>
            <a:ext cx="8444753" cy="3517719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Komentari se u HTML-u pišu u okviru </a:t>
            </a:r>
            <a:r>
              <a:rPr lang="sr-Latn-RS" sz="2400" i="1">
                <a:latin typeface="Consolas" panose="020B0609020204030204" pitchFamily="49" charset="0"/>
                <a:cs typeface="Calibri" panose="020F0502020204030204" pitchFamily="34" charset="0"/>
              </a:rPr>
              <a:t>&lt;!--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r-Latn-RS" sz="2400" i="1">
                <a:latin typeface="Consolas" panose="020B0609020204030204" pitchFamily="49" charset="0"/>
                <a:cs typeface="Calibri" panose="020F0502020204030204" pitchFamily="34" charset="0"/>
              </a:rPr>
              <a:t>--&gt;</a:t>
            </a:r>
          </a:p>
          <a:p>
            <a:r>
              <a:rPr lang="sr-Latn-RS" sz="2400">
                <a:solidFill>
                  <a:schemeClr val="tx1"/>
                </a:solidFill>
                <a:cs typeface="Calibri" panose="020F0502020204030204" pitchFamily="34" charset="0"/>
              </a:rPr>
              <a:t>Primer:</a:t>
            </a:r>
          </a:p>
          <a:p>
            <a:pPr marL="1028700" lvl="2" indent="0">
              <a:lnSpc>
                <a:spcPct val="80000"/>
              </a:lnSpc>
              <a:buNone/>
            </a:pP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28700" lvl="2" indent="0">
              <a:lnSpc>
                <a:spcPct val="80000"/>
              </a:lnSpc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Prva strana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28700" lvl="2" indent="0">
              <a:lnSpc>
                <a:spcPct val="80000"/>
              </a:lnSpc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28700" lvl="2" indent="0">
              <a:lnSpc>
                <a:spcPct val="80000"/>
              </a:lnSpc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tekst.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28700" lvl="2" indent="0">
              <a:lnSpc>
                <a:spcPct val="80000"/>
              </a:lnSpc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28700" lvl="2" indent="0">
              <a:lnSpc>
                <a:spcPct val="80000"/>
              </a:lnSpc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&lt;button &gt;&lt;/button&gt; --&gt;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028700" lvl="2" indent="0">
              <a:lnSpc>
                <a:spcPct val="80000"/>
              </a:lnSpc>
              <a:buNone/>
            </a:pP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sr-Latn-RS" sz="2400">
              <a:solidFill>
                <a:schemeClr val="tx1"/>
              </a:solidFill>
              <a:cs typeface="Calibri" panose="020F0502020204030204" pitchFamily="34" charset="0"/>
            </a:endParaRPr>
          </a:p>
          <a:p>
            <a:r>
              <a:rPr lang="sr-Latn-RS" sz="2400">
                <a:solidFill>
                  <a:schemeClr val="tx1"/>
                </a:solidFill>
                <a:cs typeface="Calibri" panose="020F0502020204030204" pitchFamily="34" charset="0"/>
              </a:rPr>
              <a:t>Napomena: HTML je case sensitive jezik!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59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Struktura HTML elemenata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HTML element se sastoji od taga i sadržaja</a:t>
            </a:r>
          </a:p>
          <a:p>
            <a:r>
              <a:rPr lang="sr-Latn-R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određuje tip elementa i osnovni način prikaza na stranici</a:t>
            </a:r>
          </a:p>
          <a:p>
            <a:r>
              <a:rPr lang="sr-Latn-RS" sz="2400">
                <a:solidFill>
                  <a:srgbClr val="009A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Sadržaj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taga može biti tekst ili drugi element/skup elemenata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HTML element = </a:t>
            </a:r>
            <a:r>
              <a:rPr lang="sr-Latn-RS"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opening tag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sr-Latn-RS" sz="2400">
                <a:solidFill>
                  <a:srgbClr val="009A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sr-Latn-RS"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closing tag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okviru taga mogu se naći atributi elementa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class, type, onclick, style...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335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453FF5-7BB2-35B8-9620-FA21BE5BCB90}"/>
              </a:ext>
            </a:extLst>
          </p:cNvPr>
          <p:cNvSpPr/>
          <p:nvPr/>
        </p:nvSpPr>
        <p:spPr>
          <a:xfrm>
            <a:off x="1258424" y="2773679"/>
            <a:ext cx="2932575" cy="6120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Struktura HTML elemenata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Primeri:</a:t>
            </a:r>
            <a:endParaRPr lang="sr-Latn-RS" sz="24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E462C-E28C-7C8C-7593-13555908F013}"/>
              </a:ext>
            </a:extLst>
          </p:cNvPr>
          <p:cNvSpPr txBox="1"/>
          <p:nvPr/>
        </p:nvSpPr>
        <p:spPr>
          <a:xfrm>
            <a:off x="976271" y="1910163"/>
            <a:ext cx="428540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b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sr-Latn-RS" sz="1800" b="1">
                <a:solidFill>
                  <a:srgbClr val="009A46"/>
                </a:solidFill>
                <a:effectLst/>
                <a:latin typeface="Consolas" panose="020B0609020204030204" pitchFamily="49" charset="0"/>
              </a:rPr>
              <a:t>My cat is very grumpy</a:t>
            </a:r>
            <a:r>
              <a:rPr lang="sr-Latn-RS" sz="1800" b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endParaRPr lang="sr-Latn-RS" sz="1800" b="1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800" b="1">
                <a:solidFill>
                  <a:schemeClr val="accent2"/>
                </a:solidFill>
                <a:latin typeface="Consolas" panose="020B0609020204030204" pitchFamily="49" charset="0"/>
              </a:rPr>
              <a:t>&lt;div&gt;</a:t>
            </a:r>
          </a:p>
          <a:p>
            <a:r>
              <a:rPr lang="sr-Latn-RS" sz="1800" b="1">
                <a:solidFill>
                  <a:schemeClr val="accent2"/>
                </a:solidFill>
                <a:latin typeface="Consolas" panose="020B0609020204030204" pitchFamily="49" charset="0"/>
              </a:rPr>
              <a:t>    &lt;h1&gt;</a:t>
            </a:r>
            <a:r>
              <a:rPr lang="sr-Latn-RS" sz="1800" b="1">
                <a:solidFill>
                  <a:srgbClr val="009A46"/>
                </a:solidFill>
                <a:latin typeface="Consolas" panose="020B0609020204030204" pitchFamily="49" charset="0"/>
              </a:rPr>
              <a:t>Naslov 1</a:t>
            </a:r>
            <a:r>
              <a:rPr lang="sr-Latn-RS" sz="1800" b="1">
                <a:solidFill>
                  <a:schemeClr val="accent2"/>
                </a:solidFill>
                <a:latin typeface="Consolas" panose="020B0609020204030204" pitchFamily="49" charset="0"/>
              </a:rPr>
              <a:t>&lt;/h1&gt;</a:t>
            </a:r>
          </a:p>
          <a:p>
            <a:r>
              <a:rPr lang="sr-Latn-RS" sz="1800" b="1">
                <a:solidFill>
                  <a:schemeClr val="accent2"/>
                </a:solidFill>
                <a:latin typeface="Consolas" panose="020B0609020204030204" pitchFamily="49" charset="0"/>
              </a:rPr>
              <a:t>    &lt;p&gt;</a:t>
            </a:r>
            <a:r>
              <a:rPr lang="sr-Latn-RS" sz="1800" b="1">
                <a:solidFill>
                  <a:srgbClr val="009A46"/>
                </a:solidFill>
                <a:latin typeface="Consolas" panose="020B0609020204030204" pitchFamily="49" charset="0"/>
              </a:rPr>
              <a:t>Paragraf</a:t>
            </a:r>
            <a:r>
              <a:rPr lang="sr-Latn-RS" sz="1800" b="1">
                <a:solidFill>
                  <a:schemeClr val="accent2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sr-Latn-RS" sz="1800" b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sr-Latn-RS" sz="1800" b="1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800" b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&lt;br&gt;&lt;/br&gt; </a:t>
            </a:r>
            <a:r>
              <a:rPr lang="sr-Latn-RS" sz="2000" b="1">
                <a:solidFill>
                  <a:schemeClr val="tx1"/>
                </a:solidFill>
                <a:effectLst/>
                <a:latin typeface="+mj-lt"/>
                <a:sym typeface="Wingdings" panose="05000000000000000000" pitchFamily="2" charset="2"/>
              </a:rPr>
              <a:t></a:t>
            </a:r>
            <a:r>
              <a:rPr lang="sr-Latn-RS" sz="1800" b="1">
                <a:solidFill>
                  <a:schemeClr val="accent2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&lt;br /&gt;</a:t>
            </a:r>
            <a:endParaRPr lang="en-US" sz="1800" b="1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8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Tipovi HTML elemenata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7640"/>
            <a:ext cx="8444753" cy="3240259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elementi mogu biti block i inline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elementi: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Počinju u novom redu na stranici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Mogu da sadrže druge block elemente i inline elemente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Može se naći samo u okviru drugog block elementa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Primeri: paragrafi, liste, navigacioni meni, itd.</a:t>
            </a:r>
            <a:endParaRPr lang="sr-Latn-RS" sz="240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23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Tipovi HTML elemenata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5064"/>
            <a:ext cx="8444753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elementi (neposredni elementi) ne počinju novim redom, već u okviru elementa u kom se nalaze tačno na poziciji koja se nastavlja na prethodni sadržaj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Mogu da sadrže samo druge inline elemente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Mogu se naći i u block i inline elementima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Primeri: hiperlinkovi, formatiranje teksta (bold, italic...)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079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92594" y="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Primer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526A0-F6BD-5D69-5F46-B76CBDBC4286}"/>
              </a:ext>
            </a:extLst>
          </p:cNvPr>
          <p:cNvSpPr txBox="1"/>
          <p:nvPr/>
        </p:nvSpPr>
        <p:spPr>
          <a:xfrm>
            <a:off x="343738" y="620892"/>
            <a:ext cx="803938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Prva Web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strana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Prva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strana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"color: crimson;"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formatiran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novi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4773C-1D41-A17B-1B79-011702C3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50" y="62822"/>
            <a:ext cx="4820606" cy="28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Klijentska strana Web aplikacije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Klijent Web aplikacije je deo koji se izvršava na klijentskoj mašini (Front-end)</a:t>
            </a:r>
          </a:p>
          <a:p>
            <a:r>
              <a:rPr lang="sr-Latn-RS" sz="2400" dirty="0">
                <a:latin typeface="Calibri" panose="020F0502020204030204" pitchFamily="34" charset="0"/>
                <a:cs typeface="Calibri" panose="020F0502020204030204" pitchFamily="34" charset="0"/>
              </a:rPr>
              <a:t>Osnovne tehnologije za implementaciju klijentske strane:</a:t>
            </a:r>
          </a:p>
          <a:p>
            <a:pPr lvl="1"/>
            <a:r>
              <a:rPr 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</a:p>
          <a:p>
            <a:pPr lvl="1"/>
            <a:r>
              <a:rPr 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CSS3</a:t>
            </a:r>
          </a:p>
          <a:p>
            <a:pPr lvl="1"/>
            <a:r>
              <a:rPr lang="sr-Latn-R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 (ECMA Script 2024)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5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190865"/>
            <a:ext cx="8648725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Najčešće korišćeni HTML elementi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EFCBCE-64E0-C4F9-B70A-E5F8911A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24417"/>
              </p:ext>
            </p:extLst>
          </p:nvPr>
        </p:nvGraphicFramePr>
        <p:xfrm>
          <a:off x="457200" y="815881"/>
          <a:ext cx="8409458" cy="3444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94877">
                  <a:extLst>
                    <a:ext uri="{9D8B030D-6E8A-4147-A177-3AD203B41FA5}">
                      <a16:colId xmlns:a16="http://schemas.microsoft.com/office/drawing/2014/main" val="3815281733"/>
                    </a:ext>
                  </a:extLst>
                </a:gridCol>
                <a:gridCol w="5314581">
                  <a:extLst>
                    <a:ext uri="{9D8B030D-6E8A-4147-A177-3AD203B41FA5}">
                      <a16:colId xmlns:a16="http://schemas.microsoft.com/office/drawing/2014/main" val="382704859"/>
                    </a:ext>
                  </a:extLst>
                </a:gridCol>
              </a:tblGrid>
              <a:tr h="317277">
                <a:tc>
                  <a:txBody>
                    <a:bodyPr/>
                    <a:lstStyle/>
                    <a:p>
                      <a:r>
                        <a:rPr lang="sr-Latn-RS" sz="2000" b="1"/>
                        <a:t>Tag</a:t>
                      </a:r>
                      <a:endParaRPr lang="en-US" sz="20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000" b="1" i="0"/>
                        <a:t>Opis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951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&lt;html&gt;...&lt;/html&gt;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/>
                        <a:t>Deklariše sadržaj HTML dokumenta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0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&lt;head&gt;...&lt;/head&gt;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/>
                        <a:t>Zaglavlje stranice</a:t>
                      </a:r>
                      <a:endParaRPr lang="en-US" sz="140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095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&lt;title&gt;...&lt;/title&gt;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/>
                        <a:t>Naslov stranice</a:t>
                      </a:r>
                      <a:endParaRPr lang="en-US" sz="140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985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&lt;body&gt;...&lt;/body&gt;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/>
                        <a:t>Telo stranice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51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&lt;hn&gt;...&lt;/hn&gt;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/>
                        <a:t>Naslov nivoa n, n </a:t>
                      </a:r>
                      <a:r>
                        <a:rPr lang="sr-Latn-RS" sz="1400" i="0">
                          <a:sym typeface="Symbol" panose="05050102010706020507" pitchFamily="18" charset="2"/>
                        </a:rPr>
                        <a:t> {1, 2, 3, 4, 5, 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0021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&lt;p&gt;...&lt;/p&gt;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>
                          <a:sym typeface="Symbol" panose="05050102010706020507" pitchFamily="18" charset="2"/>
                        </a:rPr>
                        <a:t>Paragraf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30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&lt;b&gt;...&lt;/b&gt;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>
                          <a:sym typeface="Symbol" panose="05050102010706020507" pitchFamily="18" charset="2"/>
                        </a:rPr>
                        <a:t>Zadebljanje slova (bold)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697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&lt;i&gt;...&lt;/i&gt;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>
                          <a:sym typeface="Symbol" panose="05050102010706020507" pitchFamily="18" charset="2"/>
                        </a:rPr>
                        <a:t>Iskošenje slova (italic)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568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&lt;br /&gt;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>
                          <a:sym typeface="Symbol" panose="05050102010706020507" pitchFamily="18" charset="2"/>
                        </a:rPr>
                        <a:t>Prelom (umeće novu stranicu)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9173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sr-Latn-RS" sz="1400" b="1" i="0">
                          <a:latin typeface="Consolas" panose="020B0609020204030204" pitchFamily="49" charset="0"/>
                        </a:rPr>
                        <a:t>&lt;div&gt;...&lt;/div&gt;</a:t>
                      </a:r>
                      <a:endParaRPr lang="en-US" sz="1400" b="1" i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400" i="0">
                          <a:sym typeface="Symbol" panose="05050102010706020507" pitchFamily="18" charset="2"/>
                        </a:rPr>
                        <a:t>Odeljak stranice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1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91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HTML i CSS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435064"/>
            <a:ext cx="3535956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Svaki HTML element ima svoj pridruženi CSS objekat, koji je uokviren „kutijom“ (box model)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Izgled HTML elementa određuje njegov pridruženi CSS objekat</a:t>
            </a:r>
          </a:p>
          <a:p>
            <a:pPr marL="114300" indent="0">
              <a:buNone/>
            </a:pPr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Picture 5" descr="Image illustrating the relationship between content, padding, borders, and margins.">
            <a:extLst>
              <a:ext uri="{FF2B5EF4-FFF2-40B4-BE49-F238E27FC236}">
                <a16:creationId xmlns:a16="http://schemas.microsoft.com/office/drawing/2014/main" id="{DA7782E1-7786-8037-65B7-52CD16B2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13140" y="992457"/>
            <a:ext cx="4884318" cy="35758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963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72353" y="122156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Kategorije CSS atributa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722" y="847086"/>
            <a:ext cx="8444753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objekat sadrži informacije o izgledu pridruženog elementa koje su zapisane u okviru njegovih atributa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Kategorije atributa:</a:t>
            </a:r>
          </a:p>
          <a:p>
            <a:pPr lvl="1"/>
            <a:r>
              <a:rPr lang="sr-Latn-R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 – izgled okvira elementa</a:t>
            </a:r>
          </a:p>
          <a:p>
            <a:pPr lvl="1"/>
            <a:r>
              <a:rPr lang="sr-Latn-R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 – udaljenost od drugih elemenata</a:t>
            </a:r>
          </a:p>
          <a:p>
            <a:pPr lvl="1"/>
            <a:r>
              <a:rPr lang="sr-Latn-R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Padding – udaljenost od okvira do sadržaja elemenata</a:t>
            </a:r>
          </a:p>
          <a:p>
            <a:pPr lvl="1"/>
            <a:r>
              <a:rPr lang="sr-Latn-R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 – izgled slova </a:t>
            </a:r>
          </a:p>
          <a:p>
            <a:pPr lvl="1"/>
            <a:r>
              <a:rPr lang="sr-Latn-R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– izgled pozadine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71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Načini za deklarisanje stilova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5064"/>
            <a:ext cx="8444753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Postoje tri načina za deklarisanje stilova:</a:t>
            </a:r>
          </a:p>
          <a:p>
            <a:pPr marL="1028700" lvl="1" indent="-457200">
              <a:buFont typeface="+mj-lt"/>
              <a:buAutoNum type="arabicPeriod"/>
            </a:pP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 </a:t>
            </a:r>
            <a:r>
              <a:rPr lang="sr-Latn-RS" sz="24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nivou samog elementa (</a:t>
            </a:r>
            <a:r>
              <a:rPr lang="sr-Latn-RS" sz="2400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28700" lvl="1" indent="-457200">
              <a:buFont typeface="+mj-lt"/>
              <a:buAutoNum type="arabicPeriod"/>
            </a:pP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 </a:t>
            </a:r>
            <a:r>
              <a:rPr lang="sr-Latn-RS" sz="24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nivou cele strane (interni CSS)</a:t>
            </a:r>
          </a:p>
          <a:p>
            <a:pPr marL="1028700" lvl="1" indent="-457200">
              <a:buFont typeface="+mj-lt"/>
              <a:buAutoNum type="arabicPeriod"/>
            </a:pP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Eksterni CSS fajl (preporučeno)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03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142374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1. Inline CSS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F0C7F-4105-7D06-42E6-573C8482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937" y="85378"/>
            <a:ext cx="4963218" cy="2486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3AF92-01E5-ABDE-F591-3BBE29CD99CC}"/>
              </a:ext>
            </a:extLst>
          </p:cNvPr>
          <p:cNvSpPr txBox="1"/>
          <p:nvPr/>
        </p:nvSpPr>
        <p:spPr>
          <a:xfrm>
            <a:off x="457200" y="801562"/>
            <a:ext cx="80393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CSS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CSS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"border: 2px solid red;"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Ovo je primer inline CSS-a.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1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Inline CSS - problemi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5064"/>
            <a:ext cx="8444753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 se definiše za svaki element pojedinačno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Nemoguće je reciklirati definisani stil tako da se primeni na više istih ili različitih elemenata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Dovodi do dupliranja koda i teško je za održavanje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koristiti!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9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577937" y="122156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2. Interni CSS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29B0A-7A5F-C504-879E-6FE2CC0B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82" y="38928"/>
            <a:ext cx="4963218" cy="2486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8CCA9-4129-DC86-9841-AC8AE025CE24}"/>
              </a:ext>
            </a:extLst>
          </p:cNvPr>
          <p:cNvSpPr txBox="1"/>
          <p:nvPr/>
        </p:nvSpPr>
        <p:spPr>
          <a:xfrm>
            <a:off x="254522" y="724901"/>
            <a:ext cx="47852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Interni CSS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Ovo je primer internog CSS-a.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6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Interni CSS - problemi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5064"/>
            <a:ext cx="8444753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 se definiše za svaku HTML stranicu pojedinačno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Nemoguće je reciklirati definisani stil tako da se primeni na više elemenata u različitim stranicama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Teško je za održavanje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koristiti!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32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199" y="546831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Eksterni CSS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41953-9F07-A084-DAB0-AE807A3B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149"/>
            <a:ext cx="4533925" cy="2447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5C75B8-7258-ECC7-A24E-0601E17E8278}"/>
              </a:ext>
            </a:extLst>
          </p:cNvPr>
          <p:cNvSpPr txBox="1"/>
          <p:nvPr/>
        </p:nvSpPr>
        <p:spPr>
          <a:xfrm>
            <a:off x="205095" y="1238872"/>
            <a:ext cx="60099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Eksterni CSS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Ovo je primer eksternog CSS-a.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F657F-5F6F-DE19-9085-49ABD8783931}"/>
              </a:ext>
            </a:extLst>
          </p:cNvPr>
          <p:cNvSpPr txBox="1"/>
          <p:nvPr/>
        </p:nvSpPr>
        <p:spPr>
          <a:xfrm>
            <a:off x="5605034" y="3916528"/>
            <a:ext cx="3591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9FD776D-C487-4532-E34C-A8EE3BB1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612" y="3469025"/>
            <a:ext cx="2187146" cy="692042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Fajl style.css:</a:t>
            </a:r>
          </a:p>
        </p:txBody>
      </p:sp>
    </p:spTree>
    <p:extLst>
      <p:ext uri="{BB962C8B-B14F-4D97-AF65-F5344CB8AC3E}">
        <p14:creationId xmlns:p14="http://schemas.microsoft.com/office/powerpoint/2010/main" val="4076291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Eksterni CSS - prednosti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5064"/>
            <a:ext cx="8444753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 se definiše u zasebnom fajlu koji se linkuje u okviru svake stranice koja ga koristi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Fajl ima *.css ekstenziju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Povezivanje sa *.html fajlovima koji ga koriste vrši se u okviru head taga, koristeći tag </a:t>
            </a:r>
            <a:r>
              <a:rPr lang="sr-Latn-RS" sz="2400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&lt;link&gt;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Omogućava recikliranje stilova kroz sve stranice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4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b="1">
                <a:latin typeface="Calibri" panose="020F0502020204030204" pitchFamily="34" charset="0"/>
                <a:cs typeface="Calibri" panose="020F0502020204030204" pitchFamily="34" charset="0"/>
              </a:rPr>
              <a:t>Osnovni elementi i semantika Web strana</a:t>
            </a:r>
            <a:endParaRPr sz="3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96" y="1292544"/>
            <a:ext cx="4190104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HTML definiše strukturu i sadržaj Web stranice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CSS definiše izgled i stil Web stranice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JavaScript definiše ponašanje stranice – implementacija interaktivnosti</a:t>
            </a:r>
            <a:endParaRPr lang="sr-Latn-R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7362B-4756-E350-E7E6-D4F96508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22258"/>
            <a:ext cx="4357119" cy="30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7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Definisanje CSS objekata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ECFBE-07F4-4910-2EFC-F8CBAE6A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46644" y="1261935"/>
            <a:ext cx="6048374" cy="353377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704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elemenata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5064"/>
            <a:ext cx="8444753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 pisanju stila potrebno je definisati na koje elemente se stil odnosi, što se vrši pomoću selektora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Načini selekcije: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Selekcija tipova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Selekcija klasa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Selekcija ID-ja elementa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4879890-8ABF-3480-DD3D-0116E723A89E}"/>
              </a:ext>
            </a:extLst>
          </p:cNvPr>
          <p:cNvSpPr txBox="1">
            <a:spLocks/>
          </p:cNvSpPr>
          <p:nvPr/>
        </p:nvSpPr>
        <p:spPr>
          <a:xfrm>
            <a:off x="4275438" y="2768308"/>
            <a:ext cx="4626515" cy="168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Selekcija HTML atributa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Kombinacija prethodno navedenih</a:t>
            </a:r>
          </a:p>
        </p:txBody>
      </p:sp>
    </p:spTree>
    <p:extLst>
      <p:ext uri="{BB962C8B-B14F-4D97-AF65-F5344CB8AC3E}">
        <p14:creationId xmlns:p14="http://schemas.microsoft.com/office/powerpoint/2010/main" val="1292561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320728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tipova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6976"/>
            <a:ext cx="8444753" cy="3102835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Selektuje se tip HTML elementa na koji se primenjuje stil</a:t>
            </a:r>
          </a:p>
          <a:p>
            <a:pPr marL="1028700" lvl="2" indent="0">
              <a:buNone/>
            </a:pP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028700" lvl="2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deepskyblue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028700" lvl="2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Mogu se i grupisati tipovi:</a:t>
            </a:r>
          </a:p>
          <a:p>
            <a:pPr marL="1028700" lvl="2" indent="0">
              <a:buNone/>
            </a:pP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028700" lvl="2" indent="0">
              <a:buNone/>
            </a:pP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028700" lvl="2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028700" lvl="2" indent="0"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56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332476" y="579507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tipova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22" y="1819815"/>
            <a:ext cx="4806778" cy="2291067"/>
          </a:xfrm>
        </p:spPr>
        <p:txBody>
          <a:bodyPr/>
          <a:lstStyle/>
          <a:p>
            <a:pPr marL="114300" indent="0">
              <a:buNone/>
            </a:pP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plavo.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zeleno.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takođe plavo.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</a:t>
            </a:r>
            <a:r>
              <a:rPr lang="sr-Latn-R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isto zeleno.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</a:t>
            </a:r>
            <a:r>
              <a:rPr lang="sr-Latn-R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pt-B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pt-B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3CB68C-0D84-9435-B313-D2C092296E64}"/>
              </a:ext>
            </a:extLst>
          </p:cNvPr>
          <p:cNvSpPr txBox="1">
            <a:spLocks/>
          </p:cNvSpPr>
          <p:nvPr/>
        </p:nvSpPr>
        <p:spPr>
          <a:xfrm>
            <a:off x="6022360" y="3060400"/>
            <a:ext cx="2626665" cy="18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deepskyblue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sr-Latn-R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F6206-F8A2-90EF-5B0E-E51C2306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83" y="990"/>
            <a:ext cx="478221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2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57489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klasa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2103"/>
            <a:ext cx="8444753" cy="2591141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Svaki HTML element može pripadati jednoj ili više klasa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Pripadnost klasama definiše se pomoću </a:t>
            </a:r>
            <a:r>
              <a:rPr lang="sr-Latn-RS" sz="2400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atributa u okviru datog HTML elementa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Klasa se definiše sintaksom tačka + ime klase:</a:t>
            </a:r>
          </a:p>
          <a:p>
            <a:pPr lvl="1"/>
            <a:r>
              <a:rPr lang="sr-Latn-RS" sz="2400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.ime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01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199" y="22105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klasa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A5DCA-C9CE-81AB-93E1-BEB8E30C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46" y="0"/>
            <a:ext cx="4670854" cy="2865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20807-E977-74CD-76F6-461B22D821E5}"/>
              </a:ext>
            </a:extLst>
          </p:cNvPr>
          <p:cNvSpPr txBox="1"/>
          <p:nvPr/>
        </p:nvSpPr>
        <p:spPr>
          <a:xfrm>
            <a:off x="841301" y="3241964"/>
            <a:ext cx="8036174" cy="120032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l-PL" sz="18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pl-PL" sz="18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8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pl-PL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800" b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8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"prva-klasa"</a:t>
            </a:r>
            <a:r>
              <a:rPr lang="pl-PL" sz="18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Selekcija klasama</a:t>
            </a:r>
            <a:r>
              <a:rPr lang="pl-PL" sz="18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pl-PL" sz="18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8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pl-PL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800" b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8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"druga-klasa treca-klasa"</a:t>
            </a:r>
            <a:r>
              <a:rPr lang="pl-PL" sz="18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l-PL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Kombinacija klasa</a:t>
            </a:r>
            <a:r>
              <a:rPr lang="pl-PL" sz="18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l-PL" sz="18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8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pl-PL" sz="18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F542-62AD-E682-1F1A-14907E4FBE37}"/>
              </a:ext>
            </a:extLst>
          </p:cNvPr>
          <p:cNvSpPr txBox="1"/>
          <p:nvPr/>
        </p:nvSpPr>
        <p:spPr>
          <a:xfrm>
            <a:off x="81667" y="836111"/>
            <a:ext cx="44903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.prva-klasa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.druga-klasa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.treca-klasa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blueviolet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11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57489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ID-ja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2103"/>
            <a:ext cx="8444753" cy="2591141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Svaki HTML element može da bude jednoznačno određen svojim ID-jem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Ovaj ID se može iskoristiti da selektuje element i poveže ga sa određenim CSS objektom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Sintaksa u CSS-u: </a:t>
            </a:r>
            <a:r>
              <a:rPr lang="sr-Latn-RS" sz="2400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#id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5547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199" y="22105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ID-ja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0807-E977-74CD-76F6-461B22D821E5}"/>
              </a:ext>
            </a:extLst>
          </p:cNvPr>
          <p:cNvSpPr txBox="1"/>
          <p:nvPr/>
        </p:nvSpPr>
        <p:spPr>
          <a:xfrm>
            <a:off x="878371" y="3380463"/>
            <a:ext cx="7656263" cy="9233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"prva-klasa"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"naslov"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Selekcija ID-ja</a:t>
            </a: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F542-62AD-E682-1F1A-14907E4FBE37}"/>
              </a:ext>
            </a:extLst>
          </p:cNvPr>
          <p:cNvSpPr txBox="1"/>
          <p:nvPr/>
        </p:nvSpPr>
        <p:spPr>
          <a:xfrm>
            <a:off x="457199" y="1090764"/>
            <a:ext cx="3603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.prva-klasa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#naslov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7F404-06D4-E38E-93F7-D2141DC5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83" y="427869"/>
            <a:ext cx="478221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95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57489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atributa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2103"/>
            <a:ext cx="8444753" cy="2591141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Svaki HTML element ima svoje atribute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može da selektuje element po tome koji su mu atributi specificirani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16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199" y="22105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atributa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0807-E977-74CD-76F6-461B22D821E5}"/>
              </a:ext>
            </a:extLst>
          </p:cNvPr>
          <p:cNvSpPr txBox="1"/>
          <p:nvPr/>
        </p:nvSpPr>
        <p:spPr>
          <a:xfrm>
            <a:off x="106674" y="3198909"/>
            <a:ext cx="8930650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"prva-klasa"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"naslov"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Selekcija atributa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"n2"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Drugi naslov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r-Latn-R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F542-62AD-E682-1F1A-14907E4FBE37}"/>
              </a:ext>
            </a:extLst>
          </p:cNvPr>
          <p:cNvSpPr txBox="1"/>
          <p:nvPr/>
        </p:nvSpPr>
        <p:spPr>
          <a:xfrm>
            <a:off x="457199" y="1422639"/>
            <a:ext cx="2864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6B143-A989-0B99-7713-FD8DCAEA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83" y="839707"/>
            <a:ext cx="478221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0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 b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yper</a:t>
            </a:r>
            <a:r>
              <a:rPr lang="sr-Latn-RS" sz="2400" b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ext </a:t>
            </a:r>
            <a:r>
              <a:rPr lang="sr-Latn-RS" sz="2400" b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arkup </a:t>
            </a:r>
            <a:r>
              <a:rPr lang="sr-Latn-RS" sz="2400" b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anguage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Služi za definisanje strukture Web strane – gde ide naslov, paragraf teksta, slika, itd.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Nastao je kao potreba da se standardizuje slanje i prikaz podataka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Predstavlja „imenice“ Web stranice – njen skelet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425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57489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atributa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2103"/>
            <a:ext cx="8444753" cy="2591141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Elementi se mogu selektovati pomoću: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Imena atributa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Vrednosti atributa</a:t>
            </a:r>
          </a:p>
          <a:p>
            <a:pPr lvl="2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Ceo izraz</a:t>
            </a:r>
          </a:p>
          <a:p>
            <a:pPr lvl="2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Deo izraza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4AF09E02-EE4D-B971-585A-B6527C5EEEE1}"/>
              </a:ext>
            </a:extLst>
          </p:cNvPr>
          <p:cNvSpPr txBox="1">
            <a:spLocks/>
          </p:cNvSpPr>
          <p:nvPr/>
        </p:nvSpPr>
        <p:spPr>
          <a:xfrm>
            <a:off x="3481387" y="4674850"/>
            <a:ext cx="2181225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ctr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sr-Latn-RS" sz="1400" b="1">
                <a:latin typeface="+mj-lt"/>
              </a:rPr>
              <a:t>HTML5 i CSS</a:t>
            </a:r>
            <a:endParaRPr lang="en-US" sz="1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247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199" y="22105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atributa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4AF09E02-EE4D-B971-585A-B6527C5EEEE1}"/>
              </a:ext>
            </a:extLst>
          </p:cNvPr>
          <p:cNvSpPr txBox="1">
            <a:spLocks/>
          </p:cNvSpPr>
          <p:nvPr/>
        </p:nvSpPr>
        <p:spPr>
          <a:xfrm>
            <a:off x="3481387" y="4674850"/>
            <a:ext cx="2181225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ctr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sr-Latn-RS" sz="1400" b="1">
                <a:latin typeface="+mj-lt"/>
              </a:rPr>
              <a:t>HTML5 i CSS</a:t>
            </a:r>
            <a:endParaRPr lang="en-US" sz="1400" b="1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0807-E977-74CD-76F6-461B22D821E5}"/>
              </a:ext>
            </a:extLst>
          </p:cNvPr>
          <p:cNvSpPr txBox="1"/>
          <p:nvPr/>
        </p:nvSpPr>
        <p:spPr>
          <a:xfrm>
            <a:off x="106674" y="3198909"/>
            <a:ext cx="8930650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"prva-klasa"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"naslov"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Selekcija atributa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"n2"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Drugi naslov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r-Latn-R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F542-62AD-E682-1F1A-14907E4FBE37}"/>
              </a:ext>
            </a:extLst>
          </p:cNvPr>
          <p:cNvSpPr txBox="1"/>
          <p:nvPr/>
        </p:nvSpPr>
        <p:spPr>
          <a:xfrm>
            <a:off x="457199" y="837738"/>
            <a:ext cx="3711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"n2"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darkturquoise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487CF-EAD7-691A-E6EC-A62D2B275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708" y="839705"/>
            <a:ext cx="478221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199" y="22105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atributa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0807-E977-74CD-76F6-461B22D821E5}"/>
              </a:ext>
            </a:extLst>
          </p:cNvPr>
          <p:cNvSpPr txBox="1"/>
          <p:nvPr/>
        </p:nvSpPr>
        <p:spPr>
          <a:xfrm>
            <a:off x="106674" y="3198909"/>
            <a:ext cx="8930650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"prva-klasa"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"naslov"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Selekcija atributa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"n2"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Drugi naslov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r-Latn-R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F542-62AD-E682-1F1A-14907E4FBE37}"/>
              </a:ext>
            </a:extLst>
          </p:cNvPr>
          <p:cNvSpPr txBox="1"/>
          <p:nvPr/>
        </p:nvSpPr>
        <p:spPr>
          <a:xfrm>
            <a:off x="457199" y="837738"/>
            <a:ext cx="3711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^=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darkturquoise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7FB90-B3C4-DDCF-9BE4-6593EA484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708" y="837738"/>
            <a:ext cx="478221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41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199" y="22105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atributa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0807-E977-74CD-76F6-461B22D821E5}"/>
              </a:ext>
            </a:extLst>
          </p:cNvPr>
          <p:cNvSpPr txBox="1"/>
          <p:nvPr/>
        </p:nvSpPr>
        <p:spPr>
          <a:xfrm>
            <a:off x="106674" y="3198909"/>
            <a:ext cx="8930650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"prva-klasa"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"naslov"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Selekcija atributa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"n2"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Drugi naslov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r-Latn-R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F542-62AD-E682-1F1A-14907E4FBE37}"/>
              </a:ext>
            </a:extLst>
          </p:cNvPr>
          <p:cNvSpPr txBox="1"/>
          <p:nvPr/>
        </p:nvSpPr>
        <p:spPr>
          <a:xfrm>
            <a:off x="457199" y="837738"/>
            <a:ext cx="3711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>
                <a:latin typeface="Consolas" panose="020B0609020204030204" pitchFamily="49" charset="0"/>
              </a:rPr>
              <a:t>*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darkturquoise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B6A1D-86D2-8B32-B3BB-129A786A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708" y="739580"/>
            <a:ext cx="478221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24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199" y="22105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Selekcija atributa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0807-E977-74CD-76F6-461B22D821E5}"/>
              </a:ext>
            </a:extLst>
          </p:cNvPr>
          <p:cNvSpPr txBox="1"/>
          <p:nvPr/>
        </p:nvSpPr>
        <p:spPr>
          <a:xfrm>
            <a:off x="106674" y="3198909"/>
            <a:ext cx="8930650" cy="132343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"prva-klasa"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"naslov"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Selekcija atributa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"n2"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Drugi naslov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sr-Latn-R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F542-62AD-E682-1F1A-14907E4FBE37}"/>
              </a:ext>
            </a:extLst>
          </p:cNvPr>
          <p:cNvSpPr txBox="1"/>
          <p:nvPr/>
        </p:nvSpPr>
        <p:spPr>
          <a:xfrm>
            <a:off x="457199" y="837738"/>
            <a:ext cx="3711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$=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darkturquoise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B6A1D-86D2-8B32-B3BB-129A786A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708" y="739580"/>
            <a:ext cx="4782217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84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57489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Nasle</a:t>
            </a: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đivanje stilova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2103"/>
            <a:ext cx="8444753" cy="2591141"/>
          </a:xfrm>
        </p:spPr>
        <p:txBody>
          <a:bodyPr/>
          <a:lstStyle/>
          <a:p>
            <a:r>
              <a:rPr lang="sr-Latn-RS" sz="2400" b="1" i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Cascading</a:t>
            </a:r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Style Sheets – svaki element kaskadno nasleđuje stilove svog roditeljskog elementa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Analogno OOP jezicima i nasleđivanju – ako roditeljski objekat ima default vrednost nekog atributa, ona će se prenositi na dete objekat osim ako se u njemu ista ne predefiniše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33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47875" y="98136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Nasleđivanje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20807-E977-74CD-76F6-461B22D821E5}"/>
              </a:ext>
            </a:extLst>
          </p:cNvPr>
          <p:cNvSpPr txBox="1"/>
          <p:nvPr/>
        </p:nvSpPr>
        <p:spPr>
          <a:xfrm>
            <a:off x="1702936" y="3014039"/>
            <a:ext cx="7402989" cy="20313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"class1"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Primer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"class2"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je primer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"class3"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nasleđivanja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stilova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Ovo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eksplicitno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definisanu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klasu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F542-62AD-E682-1F1A-14907E4FBE37}"/>
              </a:ext>
            </a:extLst>
          </p:cNvPr>
          <p:cNvSpPr txBox="1"/>
          <p:nvPr/>
        </p:nvSpPr>
        <p:spPr>
          <a:xfrm>
            <a:off x="130790" y="915314"/>
            <a:ext cx="3350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.class1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crimson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.class2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darkturquoise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ADFAD-B282-BECE-A8B6-C8263459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50" y="38150"/>
            <a:ext cx="4589375" cy="2093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629A8-3B88-F63C-1405-D48D5CF0BF20}"/>
              </a:ext>
            </a:extLst>
          </p:cNvPr>
          <p:cNvSpPr txBox="1"/>
          <p:nvPr/>
        </p:nvSpPr>
        <p:spPr>
          <a:xfrm>
            <a:off x="3580242" y="2131711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.class3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41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57489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HTML 5 standard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2103"/>
            <a:ext cx="8444753" cy="2591141"/>
          </a:xfrm>
        </p:spPr>
        <p:txBody>
          <a:bodyPr/>
          <a:lstStyle/>
          <a:p>
            <a:r>
              <a:rPr lang="sr-Latn-RS" sz="2400" b="0">
                <a:solidFill>
                  <a:srgbClr val="000000"/>
                </a:solidFill>
                <a:effectLst/>
              </a:rPr>
              <a:t>Podržava multimedijalne sadržaje na stranici (audio i video)</a:t>
            </a:r>
          </a:p>
          <a:p>
            <a:r>
              <a:rPr lang="sr-Latn-RS" sz="2400">
                <a:solidFill>
                  <a:srgbClr val="000000"/>
                </a:solidFill>
              </a:rPr>
              <a:t>Canvas – način iscrtavanja naprednih grafičkih formi (2D ili 3D)</a:t>
            </a:r>
          </a:p>
          <a:p>
            <a:r>
              <a:rPr lang="sr-Latn-RS" sz="2400" b="0">
                <a:solidFill>
                  <a:srgbClr val="000000"/>
                </a:solidFill>
                <a:effectLst/>
              </a:rPr>
              <a:t>Optimizovana upotreba hardvera i lakša stilizacija</a:t>
            </a:r>
          </a:p>
          <a:p>
            <a:r>
              <a:rPr lang="sr-Latn-RS" sz="2400" b="0">
                <a:solidFill>
                  <a:srgbClr val="000000"/>
                </a:solidFill>
                <a:effectLst/>
              </a:rPr>
              <a:t>Standardizovani prikaz na svim pretraživačima</a:t>
            </a:r>
            <a:endParaRPr lang="en-US" sz="2400" b="0">
              <a:solidFill>
                <a:srgbClr val="000000"/>
              </a:solidFill>
              <a:effectLst/>
            </a:endParaRPr>
          </a:p>
          <a:p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770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57489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 dirty="0">
                <a:latin typeface="Calibri" panose="020F0502020204030204" pitchFamily="34" charset="0"/>
                <a:cs typeface="Calibri" panose="020F0502020204030204" pitchFamily="34" charset="0"/>
              </a:rPr>
              <a:t>HTML 5 standard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E9544B8-F833-FE9C-9204-8AB16130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66931"/>
            <a:ext cx="8686800" cy="3301679"/>
          </a:xfrm>
        </p:spPr>
        <p:txBody>
          <a:bodyPr/>
          <a:lstStyle/>
          <a:p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Dobra praksa:</a:t>
            </a:r>
          </a:p>
          <a:p>
            <a:pPr lvl="1"/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Koristiti samozatvarajuće elemente kada je to moguće (&lt;br /&gt; umesto &lt;br&gt;&lt;/br&gt;)</a:t>
            </a:r>
          </a:p>
          <a:p>
            <a:pPr lvl="1"/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Atributi se pišu između apostrofa ili navodnika</a:t>
            </a:r>
          </a:p>
          <a:p>
            <a:pPr lvl="1"/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Elemente koji mogu imati sadržaj ali se ostavljaju prazni ne pisati u obliku samozatvarajućih elemenata (&lt;img&gt;&lt;/img&gt; umesto &lt;img /&gt;)</a:t>
            </a:r>
          </a:p>
        </p:txBody>
      </p:sp>
    </p:spTree>
    <p:extLst>
      <p:ext uri="{BB962C8B-B14F-4D97-AF65-F5344CB8AC3E}">
        <p14:creationId xmlns:p14="http://schemas.microsoft.com/office/powerpoint/2010/main" val="1103575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47875" y="3815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HTML 5 – semantički elementi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4AF09E02-EE4D-B971-585A-B6527C5EEEE1}"/>
              </a:ext>
            </a:extLst>
          </p:cNvPr>
          <p:cNvSpPr txBox="1">
            <a:spLocks/>
          </p:cNvSpPr>
          <p:nvPr/>
        </p:nvSpPr>
        <p:spPr>
          <a:xfrm>
            <a:off x="3481387" y="4674850"/>
            <a:ext cx="2181225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ctr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sr-Latn-RS" sz="1400" b="1">
                <a:latin typeface="+mj-lt"/>
              </a:rPr>
              <a:t>HTML5 i CSS</a:t>
            </a:r>
            <a:endParaRPr lang="en-US" sz="1400" b="1">
              <a:latin typeface="+mj-lt"/>
            </a:endParaRPr>
          </a:p>
        </p:txBody>
      </p:sp>
      <p:pic>
        <p:nvPicPr>
          <p:cNvPr id="5" name="Content Placeholder 2" descr="enter image description here">
            <a:extLst>
              <a:ext uri="{FF2B5EF4-FFF2-40B4-BE49-F238E27FC236}">
                <a16:creationId xmlns:a16="http://schemas.microsoft.com/office/drawing/2014/main" id="{D78A3F89-11C8-6FE1-DB74-28A988D2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865870" y="616520"/>
            <a:ext cx="5794535" cy="4526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71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HTML nije programski jezik – ne programira ponašanje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Ovo je markup jezik – „markira“ elemente na stranici (struktura)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Nastao je kao potreba da se standardizuje slanje i prikazivanje podataka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Definiše brojne elemente koji obuhvataju određeni deo sadržaja stranice (title, paragraph, section, hyperlink, image, button...)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038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47875" y="348759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Article, section, div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433-455B-FB47-C8A4-6C9530E2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675" y="920910"/>
            <a:ext cx="8686800" cy="3301679"/>
          </a:xfrm>
        </p:spPr>
        <p:txBody>
          <a:bodyPr/>
          <a:lstStyle/>
          <a:p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Article – samostalna kompozicija u dokumentu, ali je deo većeg semantičkog prikaza</a:t>
            </a:r>
          </a:p>
          <a:p>
            <a:pPr lvl="1"/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Npr. Post na forumu</a:t>
            </a:r>
          </a:p>
          <a:p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 – zaseban deo stranice koji ne može da se specifičnije definiše, ali se uklapa u celokupan sadržaj</a:t>
            </a:r>
          </a:p>
          <a:p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 – zasebna celina koja nema veze sa ostatkom stranice</a:t>
            </a:r>
          </a:p>
          <a:p>
            <a:pPr lvl="1"/>
            <a:r>
              <a:rPr lang="sr-Latn-R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Vrlo česta upotreba</a:t>
            </a:r>
          </a:p>
        </p:txBody>
      </p:sp>
    </p:spTree>
    <p:extLst>
      <p:ext uri="{BB962C8B-B14F-4D97-AF65-F5344CB8AC3E}">
        <p14:creationId xmlns:p14="http://schemas.microsoft.com/office/powerpoint/2010/main" val="173372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47875" y="476845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Aside i nav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433-455B-FB47-C8A4-6C9530E2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675" y="1168886"/>
            <a:ext cx="8686800" cy="3301679"/>
          </a:xfrm>
        </p:spPr>
        <p:txBody>
          <a:bodyPr/>
          <a:lstStyle/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Aside – koristi se za sadržaj koji nije glavni fokus artikla, ali se odnosi na artikal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Može biti u okviru artikla, ali ne mora nužno biti lociran bočno od artikla</a:t>
            </a:r>
          </a:p>
          <a:p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 – sadrži linkove ka ostalim stranama ili delovima strane</a:t>
            </a:r>
          </a:p>
          <a:p>
            <a:pPr lvl="1"/>
            <a:r>
              <a:rPr lang="sr-Latn-R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nav se ubacuju glavni navigacioni linkovi</a:t>
            </a: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R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68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142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Literatura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4535"/>
            <a:ext cx="8444753" cy="3207543"/>
          </a:xfrm>
        </p:spPr>
        <p:txBody>
          <a:bodyPr/>
          <a:lstStyle/>
          <a:p>
            <a:r>
              <a:rPr lang="en-US" sz="2400">
                <a:hlinkClick r:id="rId3"/>
              </a:rPr>
              <a:t>HTML Reference (w3schools.com)</a:t>
            </a:r>
            <a:endParaRPr lang="sr-Latn-RS" sz="2400"/>
          </a:p>
          <a:p>
            <a:r>
              <a:rPr lang="en-US" sz="2400">
                <a:hlinkClick r:id="rId4"/>
              </a:rPr>
              <a:t>CSS Reference (w3schools.com)</a:t>
            </a:r>
            <a:endParaRPr lang="sr-Latn-RS" sz="2400"/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955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42876-0C61-88C9-A392-BAD359793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038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CSS – Cascading Style Sheets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9031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CSS je jezik koji služi za definisanje stilova stranice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Stil određuje na koji način se prikazuje određeni HTML element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Pozicija i veličina elemenata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Boja pozadine, teksta, okvira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Prilagodljivost različitim veličinama ekrana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Animacije 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Drugim rečima, određuje izgled HTML strane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99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229600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3408"/>
            <a:ext cx="8444753" cy="3214492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U pitanju je skript jezik koji dodaje ponašanje i interaktivnost Web stranici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Skript jezici su interpretatorski – izvršavaju se liniju po liniju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Za razliku od klasičnih programskih jezika, skript jezici služe da prošire postojeći sistem 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U našem slučaju, radno okruženje koje JS proširuje jeste browser i postojeća stranica 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11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98156" y="154110"/>
            <a:ext cx="774768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Struktura HTML dokumenta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22" y="1042437"/>
            <a:ext cx="4093005" cy="3271548"/>
          </a:xfrm>
        </p:spPr>
        <p:txBody>
          <a:bodyPr/>
          <a:lstStyle/>
          <a:p>
            <a:r>
              <a:rPr lang="sr-Latn-RS"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!DOCTYPE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definiše tip dokumenta („legacy“ od starih dana Interneta)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Tip dokumenta služi da odredi skup pravila koja dokument mora da ispoštuje</a:t>
            </a:r>
          </a:p>
          <a:p>
            <a:r>
              <a:rPr lang="sr-Latn-RS" sz="2400" i="1">
                <a:solidFill>
                  <a:schemeClr val="accent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&lt;!DOCTYPE html&gt;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Shop Html Page Structure | UP TO 51% OFF">
            <a:extLst>
              <a:ext uri="{FF2B5EF4-FFF2-40B4-BE49-F238E27FC236}">
                <a16:creationId xmlns:a16="http://schemas.microsoft.com/office/drawing/2014/main" id="{3CCAB2FF-4697-3ECC-7CF7-257EDE1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1352"/>
            <a:ext cx="4430598" cy="39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698156" y="154110"/>
            <a:ext cx="774768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Struktura HTML dokumenta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522" y="1042437"/>
            <a:ext cx="4093005" cy="3271548"/>
          </a:xfrm>
        </p:spPr>
        <p:txBody>
          <a:bodyPr/>
          <a:lstStyle/>
          <a:p>
            <a:r>
              <a:rPr lang="sr-Latn-RS" sz="2400">
                <a:solidFill>
                  <a:srgbClr val="009A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&lt;html&gt;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tag u okviru kog mora da se nađe </a:t>
            </a:r>
            <a:r>
              <a:rPr lang="sr-Latn-RS" sz="2400" u="sng">
                <a:latin typeface="Calibri" panose="020F0502020204030204" pitchFamily="34" charset="0"/>
                <a:cs typeface="Calibri" panose="020F0502020204030204" pitchFamily="34" charset="0"/>
              </a:rPr>
              <a:t>sav ostali sadržaj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dokumenta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Predstavlja </a:t>
            </a:r>
            <a:r>
              <a:rPr lang="sr-Latn-RS" sz="2400" i="1"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element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Otvara se odmah nakon </a:t>
            </a:r>
            <a:r>
              <a:rPr lang="sr-Latn-RS" sz="2400" i="1">
                <a:latin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a zatvara na samom kraju dokumenta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 descr="Shop Html Page Structure | UP TO 51% OFF">
            <a:extLst>
              <a:ext uri="{FF2B5EF4-FFF2-40B4-BE49-F238E27FC236}">
                <a16:creationId xmlns:a16="http://schemas.microsoft.com/office/drawing/2014/main" id="{3CCAB2FF-4697-3ECC-7CF7-257EDE1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1352"/>
            <a:ext cx="4430598" cy="39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06309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gramiranj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C65AA"/>
      </a:accent1>
      <a:accent2>
        <a:srgbClr val="91171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zentacij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 programiranje" id="{40376EBE-A7C4-42EB-A253-1DB948FAB9D9}" vid="{A5EFD688-84DC-4A08-895F-9A6F96B85C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D02BBA166DC45A2E0D6A8CFD4248F" ma:contentTypeVersion="12" ma:contentTypeDescription="Create a new document." ma:contentTypeScope="" ma:versionID="abefe0cbea4d3fad5274b015dde96ad0">
  <xsd:schema xmlns:xsd="http://www.w3.org/2001/XMLSchema" xmlns:xs="http://www.w3.org/2001/XMLSchema" xmlns:p="http://schemas.microsoft.com/office/2006/metadata/properties" xmlns:ns2="e80b6503-0cbd-4259-b552-87ff7361c910" xmlns:ns3="01e09194-04a8-47b6-a864-085069733af2" targetNamespace="http://schemas.microsoft.com/office/2006/metadata/properties" ma:root="true" ma:fieldsID="0afc9ae697eaa2270befb5d69de0213c" ns2:_="" ns3:_="">
    <xsd:import namespace="e80b6503-0cbd-4259-b552-87ff7361c910"/>
    <xsd:import namespace="01e09194-04a8-47b6-a864-085069733a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09194-04a8-47b6-a864-085069733a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A313BA-23AF-4E6A-B57D-A2EBB34176A1}"/>
</file>

<file path=customXml/itemProps2.xml><?xml version="1.0" encoding="utf-8"?>
<ds:datastoreItem xmlns:ds="http://schemas.openxmlformats.org/officeDocument/2006/customXml" ds:itemID="{D0D69C56-5245-45D0-87C8-A69F160190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A25B2F-7E56-47C2-8A6E-5AFCCE1DFE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programiranje</Template>
  <TotalTime>2628</TotalTime>
  <Words>2509</Words>
  <Application>Microsoft Office PowerPoint</Application>
  <PresentationFormat>On-screen Show (16:9)</PresentationFormat>
  <Paragraphs>446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Raleway Thin</vt:lpstr>
      <vt:lpstr>Symbol</vt:lpstr>
      <vt:lpstr>Barlow Light</vt:lpstr>
      <vt:lpstr>Consolas</vt:lpstr>
      <vt:lpstr>Arial</vt:lpstr>
      <vt:lpstr>Calibri</vt:lpstr>
      <vt:lpstr>web programiranje</vt:lpstr>
      <vt:lpstr>HTML5 i CSS</vt:lpstr>
      <vt:lpstr>Klijentska strana Web aplikacije</vt:lpstr>
      <vt:lpstr>Osnovni elementi i semantika Web strana</vt:lpstr>
      <vt:lpstr>HTML</vt:lpstr>
      <vt:lpstr>HTML</vt:lpstr>
      <vt:lpstr>CSS – Cascading Style Sheets</vt:lpstr>
      <vt:lpstr>JavaScript</vt:lpstr>
      <vt:lpstr>Struktura HTML dokumenta</vt:lpstr>
      <vt:lpstr>Struktura HTML dokumenta</vt:lpstr>
      <vt:lpstr>Struktura HTML dokumenta</vt:lpstr>
      <vt:lpstr>Struktura HTML dokumenta</vt:lpstr>
      <vt:lpstr>Struktura HTML dokumenta</vt:lpstr>
      <vt:lpstr>Primer HTML dokumenta</vt:lpstr>
      <vt:lpstr>HTML komentari</vt:lpstr>
      <vt:lpstr>Struktura HTML elemenata</vt:lpstr>
      <vt:lpstr>Struktura HTML elemenata</vt:lpstr>
      <vt:lpstr>Tipovi HTML elemenata</vt:lpstr>
      <vt:lpstr>Tipovi HTML elemenata</vt:lpstr>
      <vt:lpstr>Primer</vt:lpstr>
      <vt:lpstr>Najčešće korišćeni HTML elementi</vt:lpstr>
      <vt:lpstr>HTML i CSS</vt:lpstr>
      <vt:lpstr>Kategorije CSS atributa</vt:lpstr>
      <vt:lpstr>Načini za deklarisanje stilova</vt:lpstr>
      <vt:lpstr>1. Inline CSS</vt:lpstr>
      <vt:lpstr>Inline CSS - problemi</vt:lpstr>
      <vt:lpstr>2. Interni CSS</vt:lpstr>
      <vt:lpstr>Interni CSS - problemi</vt:lpstr>
      <vt:lpstr>Eksterni CSS</vt:lpstr>
      <vt:lpstr>Eksterni CSS - prednosti</vt:lpstr>
      <vt:lpstr>Definisanje CSS objekata</vt:lpstr>
      <vt:lpstr>Selekcija elemenata</vt:lpstr>
      <vt:lpstr>Selekcija tipova</vt:lpstr>
      <vt:lpstr>Selekcija tipova</vt:lpstr>
      <vt:lpstr>Selekcija klasa</vt:lpstr>
      <vt:lpstr>Selekcija klasa</vt:lpstr>
      <vt:lpstr>Selekcija ID-ja</vt:lpstr>
      <vt:lpstr>Selekcija ID-ja</vt:lpstr>
      <vt:lpstr>Selekcija atributa</vt:lpstr>
      <vt:lpstr>Selekcija atributa</vt:lpstr>
      <vt:lpstr>Selekcija atributa</vt:lpstr>
      <vt:lpstr>Selekcija atributa</vt:lpstr>
      <vt:lpstr>Selekcija atributa</vt:lpstr>
      <vt:lpstr>Selekcija atributa</vt:lpstr>
      <vt:lpstr>Selekcija atributa</vt:lpstr>
      <vt:lpstr>Nasleđivanje stilova</vt:lpstr>
      <vt:lpstr>Nasleđivanje</vt:lpstr>
      <vt:lpstr>HTML 5 standard</vt:lpstr>
      <vt:lpstr>HTML 5 standard</vt:lpstr>
      <vt:lpstr>HTML 5 – semantički elementi</vt:lpstr>
      <vt:lpstr>Article, section, div</vt:lpstr>
      <vt:lpstr>Aside i nav</vt:lpstr>
      <vt:lpstr>Literatura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Retrofit</dc:title>
  <dc:creator>Nevena Tufegdzic</dc:creator>
  <cp:lastModifiedBy>Marija Stojkovic</cp:lastModifiedBy>
  <cp:revision>97</cp:revision>
  <dcterms:modified xsi:type="dcterms:W3CDTF">2024-11-19T12:31:10Z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