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charts/chart1.xml" ContentType="application/vnd.openxmlformats-officedocument.drawingml.chart+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64"/>
  </p:notesMasterIdLst>
  <p:sldIdLst>
    <p:sldId id="256" r:id="rId2"/>
    <p:sldId id="502" r:id="rId3"/>
    <p:sldId id="260" r:id="rId4"/>
    <p:sldId id="329" r:id="rId5"/>
    <p:sldId id="440" r:id="rId6"/>
    <p:sldId id="330" r:id="rId7"/>
    <p:sldId id="368" r:id="rId8"/>
    <p:sldId id="265" r:id="rId9"/>
    <p:sldId id="263" r:id="rId10"/>
    <p:sldId id="355" r:id="rId11"/>
    <p:sldId id="358" r:id="rId12"/>
    <p:sldId id="357" r:id="rId13"/>
    <p:sldId id="315" r:id="rId14"/>
    <p:sldId id="267" r:id="rId15"/>
    <p:sldId id="272" r:id="rId16"/>
    <p:sldId id="273" r:id="rId17"/>
    <p:sldId id="274" r:id="rId18"/>
    <p:sldId id="276" r:id="rId19"/>
    <p:sldId id="279" r:id="rId20"/>
    <p:sldId id="282" r:id="rId21"/>
    <p:sldId id="416" r:id="rId22"/>
    <p:sldId id="417" r:id="rId23"/>
    <p:sldId id="419" r:id="rId24"/>
    <p:sldId id="420" r:id="rId25"/>
    <p:sldId id="421" r:id="rId26"/>
    <p:sldId id="437" r:id="rId27"/>
    <p:sldId id="438" r:id="rId28"/>
    <p:sldId id="439" r:id="rId29"/>
    <p:sldId id="431" r:id="rId30"/>
    <p:sldId id="432" r:id="rId31"/>
    <p:sldId id="433" r:id="rId32"/>
    <p:sldId id="434" r:id="rId33"/>
    <p:sldId id="435" r:id="rId34"/>
    <p:sldId id="386" r:id="rId35"/>
    <p:sldId id="387" r:id="rId36"/>
    <p:sldId id="390" r:id="rId37"/>
    <p:sldId id="391" r:id="rId38"/>
    <p:sldId id="392" r:id="rId39"/>
    <p:sldId id="396" r:id="rId40"/>
    <p:sldId id="397" r:id="rId41"/>
    <p:sldId id="398" r:id="rId42"/>
    <p:sldId id="399" r:id="rId43"/>
    <p:sldId id="400" r:id="rId44"/>
    <p:sldId id="401" r:id="rId45"/>
    <p:sldId id="402" r:id="rId46"/>
    <p:sldId id="403" r:id="rId47"/>
    <p:sldId id="404" r:id="rId48"/>
    <p:sldId id="405" r:id="rId49"/>
    <p:sldId id="406" r:id="rId50"/>
    <p:sldId id="409" r:id="rId51"/>
    <p:sldId id="408" r:id="rId52"/>
    <p:sldId id="407" r:id="rId53"/>
    <p:sldId id="410" r:id="rId54"/>
    <p:sldId id="411" r:id="rId55"/>
    <p:sldId id="426" r:id="rId56"/>
    <p:sldId id="427" r:id="rId57"/>
    <p:sldId id="504" r:id="rId58"/>
    <p:sldId id="505" r:id="rId59"/>
    <p:sldId id="506" r:id="rId60"/>
    <p:sldId id="507" r:id="rId61"/>
    <p:sldId id="508" r:id="rId62"/>
    <p:sldId id="509" r:id="rId63"/>
    <p:sldId id="510" r:id="rId64"/>
    <p:sldId id="511" r:id="rId65"/>
    <p:sldId id="512" r:id="rId66"/>
    <p:sldId id="513" r:id="rId67"/>
    <p:sldId id="514" r:id="rId68"/>
    <p:sldId id="515" r:id="rId69"/>
    <p:sldId id="516" r:id="rId70"/>
    <p:sldId id="517" r:id="rId71"/>
    <p:sldId id="518" r:id="rId72"/>
    <p:sldId id="519" r:id="rId73"/>
    <p:sldId id="520" r:id="rId74"/>
    <p:sldId id="521" r:id="rId75"/>
    <p:sldId id="522" r:id="rId76"/>
    <p:sldId id="523" r:id="rId77"/>
    <p:sldId id="524" r:id="rId78"/>
    <p:sldId id="525" r:id="rId79"/>
    <p:sldId id="526" r:id="rId80"/>
    <p:sldId id="527" r:id="rId81"/>
    <p:sldId id="528" r:id="rId82"/>
    <p:sldId id="529" r:id="rId83"/>
    <p:sldId id="530" r:id="rId84"/>
    <p:sldId id="531" r:id="rId85"/>
    <p:sldId id="532" r:id="rId86"/>
    <p:sldId id="533" r:id="rId87"/>
    <p:sldId id="534" r:id="rId88"/>
    <p:sldId id="535" r:id="rId89"/>
    <p:sldId id="536" r:id="rId90"/>
    <p:sldId id="537" r:id="rId91"/>
    <p:sldId id="538" r:id="rId92"/>
    <p:sldId id="539" r:id="rId93"/>
    <p:sldId id="540" r:id="rId94"/>
    <p:sldId id="542" r:id="rId95"/>
    <p:sldId id="543" r:id="rId96"/>
    <p:sldId id="544" r:id="rId97"/>
    <p:sldId id="545" r:id="rId98"/>
    <p:sldId id="546" r:id="rId99"/>
    <p:sldId id="547" r:id="rId100"/>
    <p:sldId id="548" r:id="rId101"/>
    <p:sldId id="549" r:id="rId102"/>
    <p:sldId id="550" r:id="rId103"/>
    <p:sldId id="551" r:id="rId104"/>
    <p:sldId id="552" r:id="rId105"/>
    <p:sldId id="553" r:id="rId106"/>
    <p:sldId id="554" r:id="rId107"/>
    <p:sldId id="555" r:id="rId108"/>
    <p:sldId id="556" r:id="rId109"/>
    <p:sldId id="557" r:id="rId110"/>
    <p:sldId id="558" r:id="rId111"/>
    <p:sldId id="559" r:id="rId112"/>
    <p:sldId id="560" r:id="rId113"/>
    <p:sldId id="561" r:id="rId114"/>
    <p:sldId id="562" r:id="rId115"/>
    <p:sldId id="563" r:id="rId116"/>
    <p:sldId id="564" r:id="rId117"/>
    <p:sldId id="565" r:id="rId118"/>
    <p:sldId id="566" r:id="rId119"/>
    <p:sldId id="567" r:id="rId120"/>
    <p:sldId id="568" r:id="rId121"/>
    <p:sldId id="569" r:id="rId122"/>
    <p:sldId id="570" r:id="rId123"/>
    <p:sldId id="571" r:id="rId124"/>
    <p:sldId id="572" r:id="rId125"/>
    <p:sldId id="573" r:id="rId126"/>
    <p:sldId id="574" r:id="rId127"/>
    <p:sldId id="575" r:id="rId128"/>
    <p:sldId id="576" r:id="rId129"/>
    <p:sldId id="577" r:id="rId130"/>
    <p:sldId id="578" r:id="rId131"/>
    <p:sldId id="579" r:id="rId132"/>
    <p:sldId id="580" r:id="rId133"/>
    <p:sldId id="581" r:id="rId134"/>
    <p:sldId id="582" r:id="rId135"/>
    <p:sldId id="583" r:id="rId136"/>
    <p:sldId id="584" r:id="rId137"/>
    <p:sldId id="585" r:id="rId138"/>
    <p:sldId id="586" r:id="rId139"/>
    <p:sldId id="587" r:id="rId140"/>
    <p:sldId id="588" r:id="rId141"/>
    <p:sldId id="589" r:id="rId142"/>
    <p:sldId id="590" r:id="rId143"/>
    <p:sldId id="591" r:id="rId144"/>
    <p:sldId id="592" r:id="rId145"/>
    <p:sldId id="593" r:id="rId146"/>
    <p:sldId id="594" r:id="rId147"/>
    <p:sldId id="595" r:id="rId148"/>
    <p:sldId id="596" r:id="rId149"/>
    <p:sldId id="597" r:id="rId150"/>
    <p:sldId id="598" r:id="rId151"/>
    <p:sldId id="599" r:id="rId152"/>
    <p:sldId id="600" r:id="rId153"/>
    <p:sldId id="601" r:id="rId154"/>
    <p:sldId id="602" r:id="rId155"/>
    <p:sldId id="603" r:id="rId156"/>
    <p:sldId id="604" r:id="rId157"/>
    <p:sldId id="605" r:id="rId158"/>
    <p:sldId id="606" r:id="rId159"/>
    <p:sldId id="607" r:id="rId160"/>
    <p:sldId id="608" r:id="rId161"/>
    <p:sldId id="609" r:id="rId162"/>
    <p:sldId id="610" r:id="rId16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159B1B"/>
    <a:srgbClr val="2147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5135" autoAdjust="0"/>
  </p:normalViewPr>
  <p:slideViewPr>
    <p:cSldViewPr>
      <p:cViewPr varScale="1">
        <p:scale>
          <a:sx n="71" d="100"/>
          <a:sy n="71" d="100"/>
        </p:scale>
        <p:origin x="184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rts/_rels/chart1.xml.rels><?xml version="1.0" encoding="UTF-8" standalone="yes"?>
<Relationships xmlns="http://schemas.openxmlformats.org/package/2006/relationships"><Relationship Id="rId1" Type="http://schemas.openxmlformats.org/officeDocument/2006/relationships/oleObject" Target="Chart%20in%20Microsoft%20Office%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'[Chart in Microsoft Office PowerPoint]Sheet1'!$A$12:$M$12</c:f>
              <c:strCache>
                <c:ptCount val="1"/>
                <c:pt idx="0">
                  <c:v>A  C  D  E  I  L  M  N  P  R  S  T  U </c:v>
                </c:pt>
              </c:strCache>
            </c:strRef>
          </c:tx>
          <c:invertIfNegative val="0"/>
          <c:cat>
            <c:strRef>
              <c:f>'[Chart in Microsoft Office PowerPoint]Sheet1'!$A$12:$M$12</c:f>
              <c:strCache>
                <c:ptCount val="13"/>
                <c:pt idx="0">
                  <c:v>A </c:v>
                </c:pt>
                <c:pt idx="1">
                  <c:v>C </c:v>
                </c:pt>
                <c:pt idx="2">
                  <c:v>D </c:v>
                </c:pt>
                <c:pt idx="3">
                  <c:v>E </c:v>
                </c:pt>
                <c:pt idx="4">
                  <c:v>I </c:v>
                </c:pt>
                <c:pt idx="5">
                  <c:v>L </c:v>
                </c:pt>
                <c:pt idx="6">
                  <c:v>M </c:v>
                </c:pt>
                <c:pt idx="7">
                  <c:v>N </c:v>
                </c:pt>
                <c:pt idx="8">
                  <c:v>P </c:v>
                </c:pt>
                <c:pt idx="9">
                  <c:v>R </c:v>
                </c:pt>
                <c:pt idx="10">
                  <c:v>S </c:v>
                </c:pt>
                <c:pt idx="11">
                  <c:v>T </c:v>
                </c:pt>
                <c:pt idx="12">
                  <c:v>U </c:v>
                </c:pt>
              </c:strCache>
            </c:strRef>
          </c:cat>
          <c:val>
            <c:numRef>
              <c:f>'[Chart in Microsoft Office PowerPoint]Sheet1'!$A$11:$M$11</c:f>
              <c:numCache>
                <c:formatCode>General</c:formatCode>
                <c:ptCount val="13"/>
                <c:pt idx="0">
                  <c:v>3</c:v>
                </c:pt>
                <c:pt idx="1">
                  <c:v>2</c:v>
                </c:pt>
                <c:pt idx="2">
                  <c:v>1</c:v>
                </c:pt>
                <c:pt idx="3">
                  <c:v>2</c:v>
                </c:pt>
                <c:pt idx="4">
                  <c:v>4</c:v>
                </c:pt>
                <c:pt idx="5">
                  <c:v>2</c:v>
                </c:pt>
                <c:pt idx="6">
                  <c:v>1</c:v>
                </c:pt>
                <c:pt idx="7">
                  <c:v>1</c:v>
                </c:pt>
                <c:pt idx="8">
                  <c:v>1</c:v>
                </c:pt>
                <c:pt idx="9">
                  <c:v>1</c:v>
                </c:pt>
                <c:pt idx="10">
                  <c:v>2</c:v>
                </c:pt>
                <c:pt idx="11">
                  <c:v>1</c:v>
                </c:pt>
                <c:pt idx="12">
                  <c:v>1</c:v>
                </c:pt>
              </c:numCache>
            </c:numRef>
          </c:val>
          <c:extLst>
            <c:ext xmlns:c16="http://schemas.microsoft.com/office/drawing/2014/chart" uri="{C3380CC4-5D6E-409C-BE32-E72D297353CC}">
              <c16:uniqueId val="{00000000-E7BB-4954-860D-979FF7DEA863}"/>
            </c:ext>
          </c:extLst>
        </c:ser>
        <c:dLbls>
          <c:showLegendKey val="0"/>
          <c:showVal val="0"/>
          <c:showCatName val="0"/>
          <c:showSerName val="0"/>
          <c:showPercent val="0"/>
          <c:showBubbleSize val="0"/>
        </c:dLbls>
        <c:gapWidth val="150"/>
        <c:axId val="244426624"/>
        <c:axId val="244428160"/>
      </c:barChart>
      <c:catAx>
        <c:axId val="244426624"/>
        <c:scaling>
          <c:orientation val="minMax"/>
        </c:scaling>
        <c:delete val="0"/>
        <c:axPos val="b"/>
        <c:numFmt formatCode="General" sourceLinked="1"/>
        <c:majorTickMark val="out"/>
        <c:minorTickMark val="none"/>
        <c:tickLblPos val="nextTo"/>
        <c:txPr>
          <a:bodyPr/>
          <a:lstStyle/>
          <a:p>
            <a:pPr>
              <a:defRPr lang="sr-Latn-RS"/>
            </a:pPr>
            <a:endParaRPr lang="en-US"/>
          </a:p>
        </c:txPr>
        <c:crossAx val="244428160"/>
        <c:crosses val="autoZero"/>
        <c:auto val="1"/>
        <c:lblAlgn val="ctr"/>
        <c:lblOffset val="100"/>
        <c:noMultiLvlLbl val="0"/>
      </c:catAx>
      <c:valAx>
        <c:axId val="244428160"/>
        <c:scaling>
          <c:orientation val="minMax"/>
        </c:scaling>
        <c:delete val="0"/>
        <c:axPos val="l"/>
        <c:majorGridlines/>
        <c:numFmt formatCode="General" sourceLinked="1"/>
        <c:majorTickMark val="out"/>
        <c:minorTickMark val="none"/>
        <c:tickLblPos val="nextTo"/>
        <c:txPr>
          <a:bodyPr/>
          <a:lstStyle/>
          <a:p>
            <a:pPr>
              <a:defRPr lang="sr-Latn-RS"/>
            </a:pPr>
            <a:endParaRPr lang="en-US"/>
          </a:p>
        </c:txPr>
        <c:crossAx val="2444266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Čuvar mesta za zaglavlje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sr-Latn-RS"/>
          </a:p>
        </p:txBody>
      </p:sp>
      <p:sp>
        <p:nvSpPr>
          <p:cNvPr id="3" name="Čuvar mesta za datum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C5F2AE1-B43D-41F8-9A2E-0248F631A1A7}" type="datetimeFigureOut">
              <a:rPr lang="sr-Latn-RS" smtClean="0"/>
              <a:pPr/>
              <a:t>4.5.2023.</a:t>
            </a:fld>
            <a:endParaRPr lang="sr-Latn-RS"/>
          </a:p>
        </p:txBody>
      </p:sp>
      <p:sp>
        <p:nvSpPr>
          <p:cNvPr id="4" name="Čuvar mesta za sliku na slajdu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sr-Latn-RS"/>
          </a:p>
        </p:txBody>
      </p:sp>
      <p:sp>
        <p:nvSpPr>
          <p:cNvPr id="5" name="Čuvar mesta za napomene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sr-Latn-CS"/>
              <a:t>Kliknite i uredite tekst</a:t>
            </a:r>
          </a:p>
          <a:p>
            <a:pPr lvl="1"/>
            <a:r>
              <a:rPr lang="sr-Latn-CS"/>
              <a:t>Drugi nivo</a:t>
            </a:r>
          </a:p>
          <a:p>
            <a:pPr lvl="2"/>
            <a:r>
              <a:rPr lang="sr-Latn-CS"/>
              <a:t>Treći nivo</a:t>
            </a:r>
          </a:p>
          <a:p>
            <a:pPr lvl="3"/>
            <a:r>
              <a:rPr lang="sr-Latn-CS"/>
              <a:t>Četvrti nivo</a:t>
            </a:r>
          </a:p>
          <a:p>
            <a:pPr lvl="4"/>
            <a:r>
              <a:rPr lang="sr-Latn-CS"/>
              <a:t>Peti nivo</a:t>
            </a:r>
            <a:endParaRPr lang="sr-Latn-RS"/>
          </a:p>
        </p:txBody>
      </p:sp>
      <p:sp>
        <p:nvSpPr>
          <p:cNvPr id="6" name="Čuvar mesta za podnožje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sr-Latn-RS"/>
          </a:p>
        </p:txBody>
      </p:sp>
      <p:sp>
        <p:nvSpPr>
          <p:cNvPr id="7" name="Čuvar mesta za broj slajda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910C887-6775-47AA-8A4F-C833A0029179}" type="slidenum">
              <a:rPr lang="sr-Latn-RS" smtClean="0"/>
              <a:pPr/>
              <a:t>‹#›</a:t>
            </a:fld>
            <a:endParaRPr lang="sr-Latn-RS"/>
          </a:p>
        </p:txBody>
      </p:sp>
    </p:spTree>
    <p:extLst>
      <p:ext uri="{BB962C8B-B14F-4D97-AF65-F5344CB8AC3E}">
        <p14:creationId xmlns:p14="http://schemas.microsoft.com/office/powerpoint/2010/main" val="119233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Za</a:t>
            </a:r>
            <a:r>
              <a:rPr lang="en-GB" baseline="0"/>
              <a:t> razliku od </a:t>
            </a:r>
            <a:r>
              <a:rPr lang="en-GB" i="1" baseline="0"/>
              <a:t>legacy</a:t>
            </a:r>
            <a:r>
              <a:rPr lang="en-GB" baseline="0"/>
              <a:t> modela datog na pro</a:t>
            </a:r>
            <a:r>
              <a:rPr lang="sr-Latn-RS" baseline="0"/>
              <a:t>šlom slajdu, CUDA </a:t>
            </a:r>
            <a:r>
              <a:rPr lang="en-GB" baseline="0"/>
              <a:t>je </a:t>
            </a:r>
            <a:r>
              <a:rPr lang="sr-Latn-RS" baseline="0"/>
              <a:t>omoguć</a:t>
            </a:r>
            <a:r>
              <a:rPr lang="en-GB" baseline="0"/>
              <a:t>ila</a:t>
            </a:r>
            <a:r>
              <a:rPr lang="sr-Latn-RS" baseline="0"/>
              <a:t> izračunavanja </a:t>
            </a:r>
            <a:r>
              <a:rPr lang="sr-Latn-RS"/>
              <a:t>opš</a:t>
            </a:r>
            <a:r>
              <a:rPr lang="en-US"/>
              <a:t>t</a:t>
            </a:r>
            <a:r>
              <a:rPr lang="sr-Latn-RS"/>
              <a:t>e namene na grafičkim procesorskim jedinicama, bez potrebe za</a:t>
            </a:r>
            <a:r>
              <a:rPr lang="sr-Latn-RS" baseline="0"/>
              <a:t> korišćenjem grafičkog API-ja.</a:t>
            </a:r>
          </a:p>
          <a:p>
            <a:endParaRPr lang="sr-Latn-RS" baseline="0"/>
          </a:p>
          <a:p>
            <a:pPr marL="0" marR="0" indent="0" algn="l" defTabSz="914400" rtl="0" eaLnBrk="1" fontAlgn="auto" latinLnBrk="0" hangingPunct="1">
              <a:lnSpc>
                <a:spcPct val="100000"/>
              </a:lnSpc>
              <a:spcBef>
                <a:spcPts val="0"/>
              </a:spcBef>
              <a:spcAft>
                <a:spcPts val="0"/>
              </a:spcAft>
              <a:buClrTx/>
              <a:buSzTx/>
              <a:buFontTx/>
              <a:buNone/>
              <a:tabLst/>
              <a:defRPr/>
            </a:pPr>
            <a:r>
              <a:rPr lang="sr-Latn-RS" baseline="0"/>
              <a:t>Chapter 3.2, </a:t>
            </a:r>
            <a:r>
              <a:rPr lang="en-GB" baseline="0"/>
              <a:t>[1] </a:t>
            </a:r>
            <a:r>
              <a:rPr lang="sr-Latn-RS"/>
              <a:t>David Kirk, Wen-mei Hwu</a:t>
            </a:r>
            <a:r>
              <a:rPr lang="en-GB"/>
              <a:t>,</a:t>
            </a:r>
            <a:r>
              <a:rPr lang="en-GB" baseline="0"/>
              <a:t> </a:t>
            </a:r>
            <a:r>
              <a:rPr lang="sr-Latn-RS" i="1"/>
              <a:t>Programming Massively Parallel Processors: A Hands-on Approach</a:t>
            </a:r>
            <a:endParaRPr lang="en-GB" i="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a:p>
          <a:p>
            <a:r>
              <a:rPr lang="en-GB" sz="1200" b="0" i="0" u="none" strike="noStrike" kern="1200" baseline="0">
                <a:solidFill>
                  <a:schemeClr val="tx1"/>
                </a:solidFill>
                <a:latin typeface="+mn-lt"/>
                <a:ea typeface="+mn-ea"/>
                <a:cs typeface="+mn-cs"/>
              </a:rPr>
              <a:t>NVIDIA realized its potential usefulness would be much greater if programmers could think of the GPU like a processor. NVIDIA selected a programming approach in which programmers would explicitly declare the data-parallel aspects of their workload. </a:t>
            </a:r>
            <a:r>
              <a:rPr lang="sr-Latn-RS" sz="1200" b="0" i="0" u="none" strike="noStrike" kern="1200" baseline="0">
                <a:solidFill>
                  <a:schemeClr val="tx1"/>
                </a:solidFill>
                <a:latin typeface="+mn-lt"/>
                <a:ea typeface="+mn-ea"/>
                <a:cs typeface="+mn-cs"/>
              </a:rPr>
              <a:t>NVIDIA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developed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CUDA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C/C</a:t>
            </a:r>
            <a:r>
              <a:rPr lang="en-GB" sz="1200" b="0" i="0" u="none" strike="noStrike" kern="1200" baseline="0">
                <a:solidFill>
                  <a:schemeClr val="tx1"/>
                </a:solidFill>
                <a:latin typeface="+mn-lt"/>
                <a:ea typeface="+mn-ea"/>
                <a:cs typeface="+mn-cs"/>
              </a:rPr>
              <a:t>++</a:t>
            </a:r>
            <a:r>
              <a:rPr lang="sr-Latn-RS" sz="1200" b="0" i="0" u="none" strike="noStrike" kern="1200" baseline="0">
                <a:solidFill>
                  <a:schemeClr val="tx1"/>
                </a:solidFill>
                <a:latin typeface="+mn-lt"/>
                <a:ea typeface="+mn-ea"/>
                <a:cs typeface="+mn-cs"/>
              </a:rPr>
              <a:t> compiler, libraries,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and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runtime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software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to</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enable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programmers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to</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readily access 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new</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data-parallel</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computation</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model</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and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develop</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applications. </a:t>
            </a:r>
            <a:r>
              <a:rPr lang="sr-Latn-RS" sz="1200" b="1" i="0" u="none" strike="noStrike" kern="1200" baseline="0">
                <a:solidFill>
                  <a:schemeClr val="tx1"/>
                </a:solidFill>
                <a:latin typeface="+mn-lt"/>
                <a:ea typeface="+mn-ea"/>
                <a:cs typeface="+mn-cs"/>
              </a:rPr>
              <a:t>Programmers no</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longer</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need</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to</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use</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the</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graphics</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API</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to</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access</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the</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GPU parallel computing</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capabilities.</a:t>
            </a:r>
            <a:endParaRPr lang="sr-Latn-RS" b="1"/>
          </a:p>
        </p:txBody>
      </p:sp>
      <p:sp>
        <p:nvSpPr>
          <p:cNvPr id="4" name="Slide Number Placeholder 3"/>
          <p:cNvSpPr>
            <a:spLocks noGrp="1"/>
          </p:cNvSpPr>
          <p:nvPr>
            <p:ph type="sldNum" sz="quarter" idx="10"/>
          </p:nvPr>
        </p:nvSpPr>
        <p:spPr/>
        <p:txBody>
          <a:bodyPr/>
          <a:lstStyle/>
          <a:p>
            <a:fld id="{9910C887-6775-47AA-8A4F-C833A0029179}" type="slidenum">
              <a:rPr lang="sr-Latn-RS" smtClean="0"/>
              <a:pPr/>
              <a:t>3</a:t>
            </a:fld>
            <a:endParaRPr lang="sr-Latn-RS"/>
          </a:p>
        </p:txBody>
      </p:sp>
    </p:spTree>
    <p:extLst>
      <p:ext uri="{BB962C8B-B14F-4D97-AF65-F5344CB8AC3E}">
        <p14:creationId xmlns:p14="http://schemas.microsoft.com/office/powerpoint/2010/main" val="3204408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Ako ima potrebe za detaljnijim objašnjenjem ovog i narednih slajdova pročitati Chapter </a:t>
            </a:r>
            <a:r>
              <a:rPr lang="en-GB" sz="1200" b="0" i="0" u="none" strike="noStrike" kern="1200" baseline="0">
                <a:solidFill>
                  <a:schemeClr val="tx1"/>
                </a:solidFill>
                <a:latin typeface="+mn-lt"/>
                <a:ea typeface="+mn-ea"/>
                <a:cs typeface="+mn-cs"/>
              </a:rPr>
              <a:t>3.5 </a:t>
            </a:r>
            <a:r>
              <a:rPr lang="en-GB" sz="1200" b="1" i="0" u="none" strike="noStrike" kern="1200" baseline="0">
                <a:solidFill>
                  <a:schemeClr val="tx1"/>
                </a:solidFill>
                <a:latin typeface="+mn-lt"/>
                <a:ea typeface="+mn-ea"/>
                <a:cs typeface="+mn-cs"/>
              </a:rPr>
              <a:t>Kernel Functions And Threading</a:t>
            </a:r>
            <a:r>
              <a:rPr lang="sr-Latn-RS" sz="1200" b="0" i="0" u="none" strike="noStrike" kern="1200" baseline="0">
                <a:solidFill>
                  <a:schemeClr val="tx1"/>
                </a:solidFill>
                <a:latin typeface="+mn-lt"/>
                <a:ea typeface="+mn-ea"/>
                <a:cs typeface="+mn-cs"/>
              </a:rPr>
              <a:t>, </a:t>
            </a:r>
            <a:r>
              <a:rPr lang="sr-Latn-RS"/>
              <a:t>David Kirk, Wen-mei Hwu</a:t>
            </a:r>
            <a:r>
              <a:rPr lang="en-GB"/>
              <a:t>,</a:t>
            </a:r>
            <a:r>
              <a:rPr lang="en-GB" baseline="0"/>
              <a:t> </a:t>
            </a:r>
            <a:r>
              <a:rPr lang="sr-Latn-RS" i="1"/>
              <a:t>Programming Massively Parallel Processors: A Hands-on Approach</a:t>
            </a:r>
            <a:endParaRPr lang="sr-Latn-RS">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19</a:t>
            </a:fld>
            <a:endParaRPr lang="sr-Latn-RS"/>
          </a:p>
        </p:txBody>
      </p:sp>
    </p:spTree>
    <p:extLst>
      <p:ext uri="{BB962C8B-B14F-4D97-AF65-F5344CB8AC3E}">
        <p14:creationId xmlns:p14="http://schemas.microsoft.com/office/powerpoint/2010/main" val="104107259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157</a:t>
            </a:fld>
            <a:endParaRPr lang="sr-Latn-RS"/>
          </a:p>
        </p:txBody>
      </p:sp>
    </p:spTree>
    <p:extLst>
      <p:ext uri="{BB962C8B-B14F-4D97-AF65-F5344CB8AC3E}">
        <p14:creationId xmlns:p14="http://schemas.microsoft.com/office/powerpoint/2010/main" val="210257699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158</a:t>
            </a:fld>
            <a:endParaRPr lang="sr-Latn-RS"/>
          </a:p>
        </p:txBody>
      </p:sp>
    </p:spTree>
    <p:extLst>
      <p:ext uri="{BB962C8B-B14F-4D97-AF65-F5344CB8AC3E}">
        <p14:creationId xmlns:p14="http://schemas.microsoft.com/office/powerpoint/2010/main" val="32876890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159</a:t>
            </a:fld>
            <a:endParaRPr lang="sr-Latn-RS"/>
          </a:p>
        </p:txBody>
      </p:sp>
    </p:spTree>
    <p:extLst>
      <p:ext uri="{BB962C8B-B14F-4D97-AF65-F5344CB8AC3E}">
        <p14:creationId xmlns:p14="http://schemas.microsoft.com/office/powerpoint/2010/main" val="26865863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160</a:t>
            </a:fld>
            <a:endParaRPr lang="sr-Latn-RS"/>
          </a:p>
        </p:txBody>
      </p:sp>
    </p:spTree>
    <p:extLst>
      <p:ext uri="{BB962C8B-B14F-4D97-AF65-F5344CB8AC3E}">
        <p14:creationId xmlns:p14="http://schemas.microsoft.com/office/powerpoint/2010/main" val="87401478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call </a:t>
            </a:r>
            <a:r>
              <a:rPr lang="en-GB" b="1"/>
              <a:t>atomicAdd( addr, y );</a:t>
            </a:r>
            <a:r>
              <a:rPr lang="en-GB"/>
              <a:t> generates an atomic sequence of operations that read the value at address addr, adds y to that value, and stores the result back to the memory address addr. The hardware guarantees us that no other thread can read or write the value at address addr while we perform these operations, thus ensuring predictable results.</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161</a:t>
            </a:fld>
            <a:endParaRPr lang="sr-Latn-RS"/>
          </a:p>
        </p:txBody>
      </p:sp>
    </p:spTree>
    <p:extLst>
      <p:ext uri="{BB962C8B-B14F-4D97-AF65-F5344CB8AC3E}">
        <p14:creationId xmlns:p14="http://schemas.microsoft.com/office/powerpoint/2010/main" val="181368269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Each</a:t>
            </a:r>
            <a:r>
              <a:rPr lang="en-GB" baseline="0"/>
              <a:t> </a:t>
            </a:r>
            <a:r>
              <a:rPr lang="en-GB"/>
              <a:t>parallel block will compute a separate histogram of the data</a:t>
            </a:r>
            <a:r>
              <a:rPr lang="en-GB" baseline="0"/>
              <a:t> </a:t>
            </a:r>
            <a:r>
              <a:rPr lang="en-GB"/>
              <a:t>that its constituent threads examine. Since each block does this independently,</a:t>
            </a:r>
            <a:r>
              <a:rPr lang="en-GB" baseline="0"/>
              <a:t> </a:t>
            </a:r>
            <a:r>
              <a:rPr lang="en-GB"/>
              <a:t>we can compute</a:t>
            </a:r>
            <a:r>
              <a:rPr lang="en-GB" baseline="0"/>
              <a:t> </a:t>
            </a:r>
            <a:r>
              <a:rPr lang="en-GB"/>
              <a:t>these histograms in shared memory, saving us the time of</a:t>
            </a:r>
            <a:r>
              <a:rPr lang="en-GB" baseline="0"/>
              <a:t> </a:t>
            </a:r>
            <a:r>
              <a:rPr lang="en-GB"/>
              <a:t>sending each write-off chip to DRAM. Doing this does not free us from needing</a:t>
            </a:r>
            <a:r>
              <a:rPr lang="en-GB" baseline="0"/>
              <a:t> </a:t>
            </a:r>
            <a:r>
              <a:rPr lang="en-GB"/>
              <a:t>atomic operations,</a:t>
            </a:r>
            <a:r>
              <a:rPr lang="en-GB" baseline="0"/>
              <a:t> </a:t>
            </a:r>
            <a:r>
              <a:rPr lang="en-GB"/>
              <a:t>though, since multiple threads within the block can still</a:t>
            </a:r>
            <a:r>
              <a:rPr lang="en-GB" baseline="0"/>
              <a:t> </a:t>
            </a:r>
            <a:r>
              <a:rPr lang="en-GB"/>
              <a:t>examine data elements with the same value. </a:t>
            </a:r>
            <a:r>
              <a:rPr lang="en-GB" b="1"/>
              <a:t>However, the fact that only 256</a:t>
            </a:r>
            <a:r>
              <a:rPr lang="en-GB" b="1" baseline="0"/>
              <a:t> </a:t>
            </a:r>
            <a:r>
              <a:rPr lang="en-GB" b="1"/>
              <a:t>threads will now be competing</a:t>
            </a:r>
            <a:r>
              <a:rPr lang="en-GB" b="1" baseline="0"/>
              <a:t> </a:t>
            </a:r>
            <a:r>
              <a:rPr lang="en-GB" b="1"/>
              <a:t>for 256 addresses will reduce contention from the</a:t>
            </a:r>
            <a:r>
              <a:rPr lang="en-GB" b="1" baseline="0"/>
              <a:t> </a:t>
            </a:r>
            <a:r>
              <a:rPr lang="en-GB" b="1"/>
              <a:t>global version where thousands of threads were competing.</a:t>
            </a:r>
          </a:p>
          <a:p>
            <a:endParaRPr lang="en-GB"/>
          </a:p>
          <a:p>
            <a:r>
              <a:rPr lang="en-GB"/>
              <a:t>Since we have decided to use 256 threads and have 256 histogram bins, </a:t>
            </a:r>
            <a:r>
              <a:rPr lang="en-GB" b="1"/>
              <a:t>each thread atomically adds a single bin to the final histogram’s total</a:t>
            </a:r>
            <a:r>
              <a:rPr lang="en-GB"/>
              <a:t>. If these numbers didn’t match, this phase would be more complicated.</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162</a:t>
            </a:fld>
            <a:endParaRPr lang="sr-Latn-RS"/>
          </a:p>
        </p:txBody>
      </p:sp>
    </p:spTree>
    <p:extLst>
      <p:ext uri="{BB962C8B-B14F-4D97-AF65-F5344CB8AC3E}">
        <p14:creationId xmlns:p14="http://schemas.microsoft.com/office/powerpoint/2010/main" val="58646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r-Latn-RS"/>
              <a:t>Blokovi</a:t>
            </a:r>
            <a:r>
              <a:rPr lang="sr-Latn-RS" baseline="0"/>
              <a:t> se mogu izvršiti </a:t>
            </a:r>
            <a:r>
              <a:rPr lang="sr-Latn-RS"/>
              <a:t>bilo kojim redom jer ne moraju da čekaju jedni druge tokom</a:t>
            </a:r>
            <a:r>
              <a:rPr lang="sr-Latn-RS" baseline="0"/>
              <a:t> izvršenja</a:t>
            </a:r>
            <a:r>
              <a:rPr lang="sr-Latn-RS"/>
              <a:t>. Ova fleksibilnost omogućava skalabilnu implementaciju, kao što je prikazano na slajdu.</a:t>
            </a:r>
          </a:p>
          <a:p>
            <a:endParaRPr lang="sr-Latn-RS" baseline="0"/>
          </a:p>
          <a:p>
            <a:r>
              <a:rPr lang="sr-Latn-RS" baseline="0"/>
              <a:t>Slika: Vreme napreduje od vrha ka dnu. Uređaj sa leve strane podržava izvršenje malog broja blokova odjednom (samo 2), dok noviji uređaj (desno) sa više resursa </a:t>
            </a:r>
            <a:r>
              <a:rPr lang="sr-Latn-RS"/>
              <a:t>za izvršavanje istovremeno može izvršiti veći broj blokova (4). Posledica je različita brzina izvršenja. Mogućnost izvršavanja istog koda aplikacije različitom</a:t>
            </a:r>
            <a:r>
              <a:rPr lang="sr-Latn-RS" baseline="0"/>
              <a:t> brzinom</a:t>
            </a:r>
            <a:r>
              <a:rPr lang="sr-Latn-RS"/>
              <a:t> omogućava širok raspon implementacija, u skladu sa zahtev</a:t>
            </a:r>
            <a:r>
              <a:rPr lang="en-GB"/>
              <a:t>i</a:t>
            </a:r>
            <a:r>
              <a:rPr lang="sr-Latn-RS"/>
              <a:t>m</a:t>
            </a:r>
            <a:r>
              <a:rPr lang="en-GB"/>
              <a:t>a</a:t>
            </a:r>
            <a:r>
              <a:rPr lang="sr-Latn-RS" baseline="0"/>
              <a:t> troškova </a:t>
            </a:r>
            <a:r>
              <a:rPr lang="sr-Latn-RS"/>
              <a:t>izvršenja, snagom</a:t>
            </a:r>
            <a:r>
              <a:rPr lang="en-GB"/>
              <a:t>,</a:t>
            </a:r>
            <a:r>
              <a:rPr lang="en-GB" baseline="0"/>
              <a:t> </a:t>
            </a:r>
            <a:r>
              <a:rPr lang="sr-Latn-RS"/>
              <a:t>performansama</a:t>
            </a:r>
            <a:r>
              <a:rPr lang="sr-Latn-RS" baseline="0"/>
              <a:t> </a:t>
            </a:r>
            <a:r>
              <a:rPr lang="sr-Latn-RS"/>
              <a:t>dostupnih</a:t>
            </a:r>
            <a:r>
              <a:rPr lang="sr-Latn-RS" baseline="0"/>
              <a:t> uređaja</a:t>
            </a:r>
            <a:r>
              <a:rPr lang="en-GB" baseline="0"/>
              <a:t> i sl.</a:t>
            </a:r>
            <a:endParaRPr lang="sr-Latn-RS" baseline="0"/>
          </a:p>
        </p:txBody>
      </p:sp>
      <p:sp>
        <p:nvSpPr>
          <p:cNvPr id="4" name="Slide Number Placeholder 3"/>
          <p:cNvSpPr>
            <a:spLocks noGrp="1"/>
          </p:cNvSpPr>
          <p:nvPr>
            <p:ph type="sldNum" sz="quarter" idx="10"/>
          </p:nvPr>
        </p:nvSpPr>
        <p:spPr/>
        <p:txBody>
          <a:bodyPr/>
          <a:lstStyle/>
          <a:p>
            <a:fld id="{9910C887-6775-47AA-8A4F-C833A0029179}" type="slidenum">
              <a:rPr lang="sr-Latn-RS" smtClean="0"/>
              <a:pPr/>
              <a:t>23</a:t>
            </a:fld>
            <a:endParaRPr lang="sr-Latn-R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Jezgro se konfiguriše</a:t>
            </a:r>
            <a:r>
              <a:rPr lang="sr-Latn-RS" baseline="0"/>
              <a:t> </a:t>
            </a:r>
            <a:r>
              <a:rPr lang="en-US"/>
              <a:t>prilikom svakog poziva</a:t>
            </a:r>
            <a:r>
              <a:rPr lang="sr-Latn-RS"/>
              <a:t> kernela,</a:t>
            </a:r>
            <a:r>
              <a:rPr lang="sr-Latn-RS" baseline="0"/>
              <a:t> kao što je prikazano nekoliko slajdova ranije: </a:t>
            </a:r>
            <a:r>
              <a:rPr lang="en-US" b="1">
                <a:solidFill>
                  <a:srgbClr val="00B050"/>
                </a:solidFill>
              </a:rPr>
              <a:t>kernel_routine&lt;&lt;&lt;gridDim, blockDim&gt;&gt;&gt;(args)</a:t>
            </a:r>
            <a:r>
              <a:rPr lang="sr-Latn-RS" b="1">
                <a:solidFill>
                  <a:srgbClr val="00B050"/>
                </a:solidFill>
              </a:rPr>
              <a:t>; </a:t>
            </a:r>
            <a:r>
              <a:rPr lang="sr-Latn-RS" b="0">
                <a:solidFill>
                  <a:srgbClr val="00B050"/>
                </a:solidFill>
              </a:rPr>
              <a:t>Na</a:t>
            </a:r>
            <a:r>
              <a:rPr lang="sr-Latn-RS" b="0" baseline="0">
                <a:solidFill>
                  <a:srgbClr val="00B050"/>
                </a:solidFill>
              </a:rPr>
              <a:t> taj način specificira se koliko blokova se generiše - </a:t>
            </a:r>
            <a:r>
              <a:rPr lang="sr-Latn-RS" b="1" baseline="0">
                <a:solidFill>
                  <a:srgbClr val="00B050"/>
                </a:solidFill>
              </a:rPr>
              <a:t>gridDim</a:t>
            </a:r>
            <a:r>
              <a:rPr lang="sr-Latn-RS" b="0" baseline="0">
                <a:solidFill>
                  <a:srgbClr val="00B050"/>
                </a:solidFill>
              </a:rPr>
              <a:t>, i koliko niti ima svaki od blokova - </a:t>
            </a:r>
            <a:r>
              <a:rPr lang="sr-Latn-RS" b="1" baseline="0">
                <a:solidFill>
                  <a:srgbClr val="00B050"/>
                </a:solidFill>
              </a:rPr>
              <a:t>blockDim</a:t>
            </a:r>
            <a:r>
              <a:rPr lang="sr-Latn-RS" b="0" baseline="0">
                <a:solidFill>
                  <a:srgbClr val="00B050"/>
                </a:solidFill>
              </a:rPr>
              <a:t>. Oba parametra mogu biti višedimenzionalna. Primer:</a:t>
            </a:r>
          </a:p>
          <a:p>
            <a:pPr marL="457200" marR="0" lvl="1"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dim3 dimBlock(128,1,1);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dim3 dimGrid(32,1,1);</a:t>
            </a:r>
          </a:p>
          <a:p>
            <a:pPr marL="457200" marR="0" lvl="1"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kernel_routine&lt;&lt;&lt;dimGrid, dimBlock&gt;&gt;&gt;(. . .); </a:t>
            </a:r>
          </a:p>
          <a:p>
            <a:pPr marL="0" marR="0" lvl="0" indent="0" algn="l" defTabSz="914400" rtl="0" eaLnBrk="1" fontAlgn="auto" latinLnBrk="0" hangingPunct="1">
              <a:lnSpc>
                <a:spcPct val="100000"/>
              </a:lnSpc>
              <a:spcBef>
                <a:spcPts val="0"/>
              </a:spcBef>
              <a:spcAft>
                <a:spcPts val="0"/>
              </a:spcAft>
              <a:buClrTx/>
              <a:buSzTx/>
              <a:buFontTx/>
              <a:buNone/>
              <a:tabLst/>
              <a:defRPr/>
            </a:pPr>
            <a:r>
              <a:rPr lang="sr-Latn-RS" b="0" i="0" u="none" strike="noStrike" kern="1200" baseline="0">
                <a:solidFill>
                  <a:schemeClr val="tx1"/>
                </a:solidFill>
                <a:latin typeface="+mn-lt"/>
                <a:ea typeface="+mn-ea"/>
                <a:cs typeface="+mn-cs"/>
              </a:rPr>
              <a:t>dim3 je C struktura sa tri integer vrednosti (x, y, z). U slučaju kreiranja jednodimenzionalnog grida, kernel je moguće pozvati i kao:</a:t>
            </a:r>
          </a:p>
          <a:p>
            <a:pPr marL="457200" marR="0" lvl="1"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kernel_routine&lt;&lt;&lt;N/256, 256&gt;&gt;&gt;(. . .);  (gde je N prethodno inicijalizovana promenljiva)</a:t>
            </a:r>
          </a:p>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U ovom slučaju CUDA C kompajler prosleđene vrednosti uzima kao x komponente, dok y i z automatski postavlja na 1!</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sz="1200" b="1" i="0" u="none" strike="noStrike" kern="1200" baseline="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Detaljnije objašnjenje - Chapter 4.1</a:t>
            </a:r>
            <a:r>
              <a:rPr lang="en-GB" sz="1200" b="0"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Cuda Thread Organization</a:t>
            </a:r>
            <a:r>
              <a:rPr lang="sr-Latn-RS" sz="1200" b="0" i="0" u="none" strike="noStrike" kern="1200" baseline="0">
                <a:solidFill>
                  <a:schemeClr val="tx1"/>
                </a:solidFill>
                <a:latin typeface="+mn-lt"/>
                <a:ea typeface="+mn-ea"/>
                <a:cs typeface="+mn-cs"/>
              </a:rPr>
              <a:t>, </a:t>
            </a:r>
            <a:r>
              <a:rPr lang="sr-Latn-RS"/>
              <a:t>David Kirk, Wen-mei Hwu</a:t>
            </a:r>
            <a:r>
              <a:rPr lang="en-GB"/>
              <a:t>,</a:t>
            </a:r>
            <a:r>
              <a:rPr lang="en-GB" baseline="0"/>
              <a:t> </a:t>
            </a:r>
            <a:r>
              <a:rPr lang="sr-Latn-RS" i="1"/>
              <a:t>Programming Massively Parallel Processors: A Hands-on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24</a:t>
            </a:fld>
            <a:endParaRPr lang="sr-Latn-RS"/>
          </a:p>
        </p:txBody>
      </p:sp>
    </p:spTree>
    <p:extLst>
      <p:ext uri="{BB962C8B-B14F-4D97-AF65-F5344CB8AC3E}">
        <p14:creationId xmlns:p14="http://schemas.microsoft.com/office/powerpoint/2010/main" val="385042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lvl="0" indent="-182880" fontAlgn="auto">
              <a:spcAft>
                <a:spcPts val="0"/>
              </a:spcAft>
              <a:defRPr/>
            </a:pPr>
            <a:r>
              <a:rPr lang="sr-Latn-RS" sz="1200" b="1" i="0" u="none" strike="noStrike" kern="1200" baseline="0">
                <a:solidFill>
                  <a:schemeClr val="accent1">
                    <a:lumMod val="40000"/>
                    <a:lumOff val="60000"/>
                  </a:schemeClr>
                </a:solidFill>
                <a:latin typeface="+mn-lt"/>
                <a:ea typeface="+mn-ea"/>
                <a:cs typeface="+mn-cs"/>
              </a:rPr>
              <a:t>Važno</a:t>
            </a:r>
            <a:r>
              <a:rPr lang="sr-Latn-RS" sz="1200" b="0" i="0" u="none" strike="noStrike" kern="1200" baseline="0">
                <a:solidFill>
                  <a:schemeClr val="accent1">
                    <a:lumMod val="40000"/>
                    <a:lumOff val="60000"/>
                  </a:schemeClr>
                </a:solidFill>
                <a:latin typeface="+mn-lt"/>
                <a:ea typeface="+mn-ea"/>
                <a:cs typeface="+mn-cs"/>
              </a:rPr>
              <a:t>: </a:t>
            </a:r>
            <a:r>
              <a:rPr lang="sr-Latn-RS" sz="1200" b="0" i="0" u="none" strike="noStrike" kern="1200" baseline="0">
                <a:solidFill>
                  <a:schemeClr val="tx1"/>
                </a:solidFill>
                <a:latin typeface="+mn-lt"/>
                <a:ea typeface="+mn-ea"/>
                <a:cs typeface="+mn-cs"/>
              </a:rPr>
              <a:t>Sve niti u bloku dele isti identifikator bloka - promenljivu </a:t>
            </a:r>
            <a:r>
              <a:rPr lang="sr-Latn-RS" sz="1200" b="1" i="0" u="none" strike="noStrike" kern="1200" baseline="0">
                <a:solidFill>
                  <a:schemeClr val="tx1"/>
                </a:solidFill>
                <a:latin typeface="+mn-lt"/>
                <a:ea typeface="+mn-ea"/>
                <a:cs typeface="+mn-cs"/>
              </a:rPr>
              <a:t>blockIdx</a:t>
            </a:r>
            <a:r>
              <a:rPr lang="sr-Latn-RS" sz="1200" b="0" i="0" u="none" strike="noStrike" kern="1200" baseline="0">
                <a:solidFill>
                  <a:schemeClr val="tx1"/>
                </a:solidFill>
                <a:latin typeface="+mn-lt"/>
                <a:ea typeface="+mn-ea"/>
                <a:cs typeface="+mn-cs"/>
              </a:rPr>
              <a:t>. Svaka nit ima ima indeks niti kome se pristupa preko promenljive </a:t>
            </a:r>
            <a:r>
              <a:rPr lang="sr-Latn-RS" sz="1200" b="1" i="0" u="none" strike="noStrike" kern="1200" baseline="0">
                <a:solidFill>
                  <a:schemeClr val="tx1"/>
                </a:solidFill>
                <a:latin typeface="+mn-lt"/>
                <a:ea typeface="+mn-ea"/>
                <a:cs typeface="+mn-cs"/>
              </a:rPr>
              <a:t>threadIdx</a:t>
            </a:r>
            <a:r>
              <a:rPr lang="sr-Latn-RS" sz="1200" b="0" i="0" u="none" strike="noStrike" kern="1200" baseline="0">
                <a:solidFill>
                  <a:schemeClr val="tx1"/>
                </a:solidFill>
                <a:latin typeface="+mn-lt"/>
                <a:ea typeface="+mn-ea"/>
                <a:cs typeface="+mn-cs"/>
              </a:rPr>
              <a:t>. </a:t>
            </a:r>
            <a:r>
              <a:rPr lang="sr-Latn-RS"/>
              <a:t>K</a:t>
            </a:r>
            <a:r>
              <a:rPr lang="en-US"/>
              <a:t>l</a:t>
            </a:r>
            <a:r>
              <a:rPr lang="sr-Latn-RS"/>
              <a:t>jučna ideja jeste da su sva jezgra u SM tipa SIMT</a:t>
            </a:r>
            <a:r>
              <a:rPr lang="sr-Latn-RS" baseline="0"/>
              <a:t> </a:t>
            </a:r>
            <a:r>
              <a:rPr lang="sr-Latn-RS"/>
              <a:t>(Single Instruction Multiple Threads),</a:t>
            </a:r>
            <a:r>
              <a:rPr lang="sr-Latn-RS" baseline="0"/>
              <a:t> tj. </a:t>
            </a:r>
            <a:r>
              <a:rPr lang="sr-Latn-RS" b="1" baseline="0"/>
              <a:t>g</a:t>
            </a:r>
            <a:r>
              <a:rPr lang="sr-Latn-RS" b="1"/>
              <a:t>rupe </a:t>
            </a:r>
            <a:r>
              <a:rPr lang="en-US" b="1"/>
              <a:t>niti </a:t>
            </a:r>
            <a:r>
              <a:rPr lang="sr-Latn-RS" b="1"/>
              <a:t>simultano izvršavaju iste instrukcije, ali nad različitim podacima.</a:t>
            </a:r>
            <a:r>
              <a:rPr lang="sr-Latn-RS" b="1" baseline="0"/>
              <a:t> </a:t>
            </a:r>
            <a:r>
              <a:rPr lang="sr-Latn-RS" sz="1200" b="0" i="0" u="none" strike="noStrike" kern="1200" baseline="0">
                <a:solidFill>
                  <a:schemeClr val="tx1"/>
                </a:solidFill>
                <a:latin typeface="+mn-lt"/>
                <a:ea typeface="+mn-ea"/>
                <a:cs typeface="+mn-cs"/>
              </a:rPr>
              <a:t>Upotreba promenljivih </a:t>
            </a:r>
            <a:r>
              <a:rPr lang="sr-Latn-RS" sz="1200" b="1" i="0" u="none" strike="noStrike" kern="1200" baseline="0">
                <a:solidFill>
                  <a:schemeClr val="tx1"/>
                </a:solidFill>
                <a:latin typeface="+mn-lt"/>
                <a:ea typeface="+mn-ea"/>
                <a:cs typeface="+mn-cs"/>
              </a:rPr>
              <a:t>blockIdx i threadIdx</a:t>
            </a:r>
            <a:r>
              <a:rPr lang="sr-Latn-RS" sz="1200" b="0" i="0" u="none" strike="noStrike" kern="1200" baseline="0">
                <a:solidFill>
                  <a:schemeClr val="tx1"/>
                </a:solidFill>
                <a:latin typeface="+mn-lt"/>
                <a:ea typeface="+mn-ea"/>
                <a:cs typeface="+mn-cs"/>
              </a:rPr>
              <a:t> nitima omogućava </a:t>
            </a:r>
            <a:r>
              <a:rPr lang="en-US"/>
              <a:t>da</a:t>
            </a:r>
            <a:r>
              <a:rPr lang="sr-Latn-RS" baseline="0"/>
              <a:t> </a:t>
            </a:r>
            <a:r>
              <a:rPr lang="en-US"/>
              <a:t>odluče</a:t>
            </a:r>
            <a:r>
              <a:rPr lang="sr-Latn-RS" baseline="0"/>
              <a:t> </a:t>
            </a:r>
            <a:r>
              <a:rPr lang="en-US"/>
              <a:t>nad kojim podacima da rade</a:t>
            </a:r>
            <a:r>
              <a:rPr lang="sr-Latn-RS"/>
              <a:t>.</a:t>
            </a:r>
            <a:endParaRPr lang="sr-Latn-RS" sz="1200" b="0" i="0" u="none" strike="noStrike" kern="1200" baseline="0">
              <a:solidFill>
                <a:schemeClr val="tx1"/>
              </a:solidFill>
              <a:latin typeface="+mn-lt"/>
              <a:ea typeface="+mn-ea"/>
              <a:cs typeface="+mn-cs"/>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25</a:t>
            </a:fld>
            <a:endParaRPr lang="sr-Latn-RS"/>
          </a:p>
        </p:txBody>
      </p:sp>
    </p:spTree>
    <p:extLst>
      <p:ext uri="{BB962C8B-B14F-4D97-AF65-F5344CB8AC3E}">
        <p14:creationId xmlns:p14="http://schemas.microsoft.com/office/powerpoint/2010/main" val="305383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29</a:t>
            </a:fld>
            <a:endParaRPr lang="sr-Latn-R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30</a:t>
            </a:fld>
            <a:endParaRPr lang="sr-Latn-R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31</a:t>
            </a:fld>
            <a:endParaRPr lang="sr-Latn-R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32</a:t>
            </a:fld>
            <a:endParaRPr lang="sr-Latn-R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33</a:t>
            </a:fld>
            <a:endParaRPr lang="sr-Latn-R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Primer broj 1</a:t>
            </a:r>
          </a:p>
          <a:p>
            <a:r>
              <a:rPr lang="sr-Latn-RS"/>
              <a:t>Chapter</a:t>
            </a:r>
            <a:r>
              <a:rPr lang="sr-Latn-RS" baseline="0"/>
              <a:t> 3.2 </a:t>
            </a:r>
            <a:r>
              <a:rPr lang="sr-Latn-RS" sz="1200" b="1" i="0" u="none" strike="noStrike" kern="1200" baseline="0">
                <a:solidFill>
                  <a:schemeClr val="tx1"/>
                </a:solidFill>
                <a:latin typeface="+mn-lt"/>
                <a:ea typeface="+mn-ea"/>
                <a:cs typeface="+mn-cs"/>
              </a:rPr>
              <a:t>A First Program</a:t>
            </a:r>
            <a:r>
              <a:rPr lang="sr-Latn-RS" sz="1200" b="0" i="0" u="none" strike="noStrike" kern="1200" baseline="0">
                <a:solidFill>
                  <a:schemeClr val="tx1"/>
                </a:solidFill>
                <a:latin typeface="+mn-lt"/>
                <a:ea typeface="+mn-ea"/>
                <a:cs typeface="+mn-cs"/>
              </a:rPr>
              <a:t>, </a:t>
            </a:r>
            <a:r>
              <a:rPr lang="en-US"/>
              <a:t>Jason Sanders, Edward Kandrot: </a:t>
            </a:r>
            <a:r>
              <a:rPr lang="en-US" i="1"/>
              <a:t>CUDA by example: an introduction to general-purpose GPU programming</a:t>
            </a:r>
            <a:r>
              <a:rPr lang="sr-Latn-RS" i="0" baseline="0"/>
              <a:t> </a:t>
            </a:r>
          </a:p>
          <a:p>
            <a:endParaRPr lang="sr-Latn-RS" i="0" baseline="0"/>
          </a:p>
          <a:p>
            <a:r>
              <a:rPr lang="sr-Latn-RS" sz="1200" b="0" i="0" u="none" strike="noStrike" kern="1200" baseline="0">
                <a:solidFill>
                  <a:schemeClr val="tx1"/>
                </a:solidFill>
                <a:latin typeface="+mn-lt"/>
                <a:ea typeface="+mn-ea"/>
                <a:cs typeface="+mn-cs"/>
              </a:rPr>
              <a:t>Is this just </a:t>
            </a:r>
            <a:r>
              <a:rPr lang="en-GB" sz="1200" b="0" i="0" u="none" strike="noStrike" kern="1200" baseline="0">
                <a:solidFill>
                  <a:schemeClr val="tx1"/>
                </a:solidFill>
                <a:latin typeface="+mn-lt"/>
                <a:ea typeface="+mn-ea"/>
                <a:cs typeface="+mn-cs"/>
              </a:rPr>
              <a:t>C? Does CUDA C even exist? The answers to these questions are both in the affirmative;</a:t>
            </a:r>
            <a:endParaRPr lang="sr-Latn-RS" sz="1200" b="0" i="0" u="none" strike="noStrike" kern="1200" baseline="0">
              <a:solidFill>
                <a:schemeClr val="tx1"/>
              </a:solidFill>
              <a:latin typeface="+mn-lt"/>
              <a:ea typeface="+mn-ea"/>
              <a:cs typeface="+mn-cs"/>
            </a:endParaRPr>
          </a:p>
          <a:p>
            <a:endParaRPr lang="sr-Latn-RS" sz="1200" b="0" i="0" u="none" strike="noStrike" kern="1200" baseline="0">
              <a:solidFill>
                <a:schemeClr val="tx1"/>
              </a:solidFill>
              <a:latin typeface="+mn-lt"/>
              <a:ea typeface="+mn-ea"/>
              <a:cs typeface="+mn-cs"/>
            </a:endParaRPr>
          </a:p>
          <a:p>
            <a:r>
              <a:rPr lang="sr-Latn-RS" sz="1200" b="0" i="0" u="none" strike="noStrike" kern="1200" baseline="0">
                <a:solidFill>
                  <a:schemeClr val="tx1"/>
                </a:solidFill>
                <a:latin typeface="+mn-lt"/>
                <a:ea typeface="+mn-ea"/>
                <a:cs typeface="+mn-cs"/>
              </a:rPr>
              <a:t>Kod sa slajda izvršava se kompletno na hostu (CPU). Kao što smo rekli nekoliko slajdova ranije „By</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default,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any</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traditional</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program is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CUDA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program</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that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contains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only</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host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code.“</a:t>
            </a:r>
            <a:r>
              <a:rPr lang="en-GB" sz="1200" b="0" i="0" u="none" strike="noStrike" kern="1200" baseline="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9910C887-6775-47AA-8A4F-C833A0029179}" type="slidenum">
              <a:rPr lang="sr-Latn-RS" smtClean="0"/>
              <a:pPr/>
              <a:t>34</a:t>
            </a:fld>
            <a:endParaRPr lang="sr-Latn-RS"/>
          </a:p>
        </p:txBody>
      </p:sp>
    </p:spTree>
    <p:extLst>
      <p:ext uri="{BB962C8B-B14F-4D97-AF65-F5344CB8AC3E}">
        <p14:creationId xmlns:p14="http://schemas.microsoft.com/office/powerpoint/2010/main" val="4264402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Ovo su komponente koje se preuzimaju tokom instalacije,</a:t>
            </a:r>
            <a:r>
              <a:rPr lang="sr-Latn-RS" baseline="0"/>
              <a:t> detaljnije opisano u dokumentu </a:t>
            </a:r>
            <a:r>
              <a:rPr lang="pl-PL" sz="1200" b="0" i="1" u="none" kern="1200">
                <a:solidFill>
                  <a:schemeClr val="tx1"/>
                </a:solidFill>
                <a:effectLst/>
                <a:latin typeface="+mn-lt"/>
                <a:ea typeface="+mn-ea"/>
                <a:cs typeface="+mn-cs"/>
              </a:rPr>
              <a:t>Pokretanje CUDA programa na sistemu bez NVIDIA GPU</a:t>
            </a:r>
            <a:r>
              <a:rPr lang="pl-PL" sz="1200" b="0" i="1" u="none" kern="1200" baseline="0">
                <a:solidFill>
                  <a:schemeClr val="tx1"/>
                </a:solidFill>
                <a:effectLst/>
                <a:latin typeface="+mn-lt"/>
                <a:ea typeface="+mn-ea"/>
                <a:cs typeface="+mn-cs"/>
              </a:rPr>
              <a:t>,</a:t>
            </a:r>
            <a:r>
              <a:rPr lang="pl-PL" sz="1200" b="0" i="0" u="none" kern="1200" baseline="0">
                <a:solidFill>
                  <a:schemeClr val="tx1"/>
                </a:solidFill>
                <a:effectLst/>
                <a:latin typeface="+mn-lt"/>
                <a:ea typeface="+mn-ea"/>
                <a:cs typeface="+mn-cs"/>
              </a:rPr>
              <a:t> dostupnom na sajtu predmeta.</a:t>
            </a:r>
            <a:endParaRPr lang="sr-Latn-RS" i="1" u="none"/>
          </a:p>
        </p:txBody>
      </p:sp>
      <p:sp>
        <p:nvSpPr>
          <p:cNvPr id="4" name="Slide Number Placeholder 3"/>
          <p:cNvSpPr>
            <a:spLocks noGrp="1"/>
          </p:cNvSpPr>
          <p:nvPr>
            <p:ph type="sldNum" sz="quarter" idx="10"/>
          </p:nvPr>
        </p:nvSpPr>
        <p:spPr/>
        <p:txBody>
          <a:bodyPr/>
          <a:lstStyle/>
          <a:p>
            <a:fld id="{9910C887-6775-47AA-8A4F-C833A0029179}" type="slidenum">
              <a:rPr lang="sr-Latn-RS" smtClean="0"/>
              <a:pPr/>
              <a:t>4</a:t>
            </a:fld>
            <a:endParaRPr lang="sr-Latn-RS"/>
          </a:p>
        </p:txBody>
      </p:sp>
    </p:spTree>
    <p:extLst>
      <p:ext uri="{BB962C8B-B14F-4D97-AF65-F5344CB8AC3E}">
        <p14:creationId xmlns:p14="http://schemas.microsoft.com/office/powerpoint/2010/main" val="3507760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Primer broj 2</a:t>
            </a:r>
          </a:p>
          <a:p>
            <a:r>
              <a:rPr lang="sr-Latn-RS"/>
              <a:t>Funkcija main()</a:t>
            </a:r>
            <a:r>
              <a:rPr lang="sr-Latn-RS" baseline="0"/>
              <a:t> se kao i u prošlom primeru izvršava na hostu, ali k</a:t>
            </a:r>
            <a:r>
              <a:rPr lang="sr-Latn-RS"/>
              <a:t>ernel funkcija se izvršava na GPU! </a:t>
            </a:r>
            <a:r>
              <a:rPr lang="en-US"/>
              <a:t>&lt;&lt;&lt;1,1&gt;&gt;&gt; </a:t>
            </a:r>
            <a:r>
              <a:rPr lang="sr-Latn-RS"/>
              <a:t>označava</a:t>
            </a:r>
            <a:r>
              <a:rPr lang="sr-Latn-RS" baseline="0"/>
              <a:t> da se kreira jedan blok, koji ima jednu nit.</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a:p>
          <a:p>
            <a:pPr marL="0" marR="0" indent="0" algn="l" defTabSz="914400" rtl="0" eaLnBrk="1" fontAlgn="auto" latinLnBrk="0" hangingPunct="1">
              <a:lnSpc>
                <a:spcPct val="100000"/>
              </a:lnSpc>
              <a:spcBef>
                <a:spcPts val="0"/>
              </a:spcBef>
              <a:spcAft>
                <a:spcPts val="0"/>
              </a:spcAft>
              <a:buClrTx/>
              <a:buSzTx/>
              <a:buFontTx/>
              <a:buNone/>
              <a:tabLst/>
              <a:defRPr/>
            </a:pPr>
            <a:r>
              <a:rPr lang="sr-Latn-RS"/>
              <a:t>Chapter</a:t>
            </a:r>
            <a:r>
              <a:rPr lang="sr-Latn-RS" baseline="0"/>
              <a:t> 3.2.2 </a:t>
            </a:r>
            <a:r>
              <a:rPr lang="sr-Latn-RS" sz="1200" b="1" i="0" u="none" strike="noStrike" kern="1200" baseline="0">
                <a:solidFill>
                  <a:schemeClr val="tx1"/>
                </a:solidFill>
                <a:latin typeface="+mn-lt"/>
                <a:ea typeface="+mn-ea"/>
                <a:cs typeface="+mn-cs"/>
              </a:rPr>
              <a:t>A Kernel Call</a:t>
            </a:r>
            <a:r>
              <a:rPr lang="sr-Latn-RS" sz="1200" b="0" i="0" u="none" strike="noStrike" kern="1200" baseline="0">
                <a:solidFill>
                  <a:schemeClr val="tx1"/>
                </a:solidFill>
                <a:latin typeface="+mn-lt"/>
                <a:ea typeface="+mn-ea"/>
                <a:cs typeface="+mn-cs"/>
              </a:rPr>
              <a:t>, </a:t>
            </a:r>
            <a:r>
              <a:rPr lang="en-US"/>
              <a:t>Jason Sanders, Edward Kandrot: </a:t>
            </a:r>
            <a:r>
              <a:rPr lang="en-US" i="1"/>
              <a:t>CUDA by example: an introduction to general-purpose GPU programming</a:t>
            </a:r>
            <a:r>
              <a:rPr lang="sr-Latn-RS" i="0" baseline="0"/>
              <a:t> </a:t>
            </a: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35</a:t>
            </a:fld>
            <a:endParaRPr lang="sr-Latn-RS"/>
          </a:p>
        </p:txBody>
      </p:sp>
    </p:spTree>
    <p:extLst>
      <p:ext uri="{BB962C8B-B14F-4D97-AF65-F5344CB8AC3E}">
        <p14:creationId xmlns:p14="http://schemas.microsoft.com/office/powerpoint/2010/main" val="1905699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i="0" baseline="0"/>
              <a:t>Primer broj 3</a:t>
            </a:r>
          </a:p>
          <a:p>
            <a:pPr marL="0" marR="0" indent="0" algn="l" defTabSz="914400" rtl="0" eaLnBrk="1" fontAlgn="auto" latinLnBrk="0" hangingPunct="1">
              <a:lnSpc>
                <a:spcPct val="100000"/>
              </a:lnSpc>
              <a:spcBef>
                <a:spcPts val="0"/>
              </a:spcBef>
              <a:spcAft>
                <a:spcPts val="0"/>
              </a:spcAft>
              <a:buClrTx/>
              <a:buSzTx/>
              <a:buFontTx/>
              <a:buNone/>
              <a:tabLst/>
              <a:defRPr/>
            </a:pPr>
            <a:r>
              <a:rPr lang="sr-Latn-RS" i="0" baseline="0"/>
              <a:t>Obratiti pažnju na boldirani deo - poziv kernela. Moguće je proslediti parametre (kao u standardnoj C funkciji). </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a:p>
          <a:p>
            <a:pPr marL="0" marR="0" indent="0" algn="l" defTabSz="914400" rtl="0" eaLnBrk="1" fontAlgn="auto" latinLnBrk="0" hangingPunct="1">
              <a:lnSpc>
                <a:spcPct val="100000"/>
              </a:lnSpc>
              <a:spcBef>
                <a:spcPts val="0"/>
              </a:spcBef>
              <a:spcAft>
                <a:spcPts val="0"/>
              </a:spcAft>
              <a:buClrTx/>
              <a:buSzTx/>
              <a:buFontTx/>
              <a:buNone/>
              <a:tabLst/>
              <a:defRPr/>
            </a:pPr>
            <a:r>
              <a:rPr lang="sr-Latn-RS"/>
              <a:t>Chapter</a:t>
            </a:r>
            <a:r>
              <a:rPr lang="sr-Latn-RS" baseline="0"/>
              <a:t> 3.2.3 </a:t>
            </a:r>
            <a:r>
              <a:rPr lang="sr-Latn-RS" sz="1200" b="0" i="0" u="none" strike="noStrike" kern="1200" baseline="0">
                <a:solidFill>
                  <a:schemeClr val="tx1"/>
                </a:solidFill>
                <a:latin typeface="+mn-lt"/>
                <a:ea typeface="+mn-ea"/>
                <a:cs typeface="+mn-cs"/>
              </a:rPr>
              <a:t>Passing Parameters, </a:t>
            </a:r>
            <a:r>
              <a:rPr lang="en-US"/>
              <a:t>Jason Sanders, Edward Kandrot: </a:t>
            </a:r>
            <a:r>
              <a:rPr lang="en-US" i="1"/>
              <a:t>CUDA by example: an introduction to general-purpose GPU programming</a:t>
            </a:r>
            <a:r>
              <a:rPr lang="sr-Latn-RS" i="0" baseline="0"/>
              <a:t> </a:t>
            </a:r>
          </a:p>
          <a:p>
            <a:pPr marL="0" marR="0" indent="0" algn="l" defTabSz="914400" rtl="0" eaLnBrk="1" fontAlgn="auto" latinLnBrk="0" hangingPunct="1">
              <a:lnSpc>
                <a:spcPct val="100000"/>
              </a:lnSpc>
              <a:spcBef>
                <a:spcPts val="0"/>
              </a:spcBef>
              <a:spcAft>
                <a:spcPts val="0"/>
              </a:spcAft>
              <a:buClrTx/>
              <a:buSzTx/>
              <a:buFontTx/>
              <a:buNone/>
              <a:tabLst/>
              <a:defRPr/>
            </a:pPr>
            <a:r>
              <a:rPr lang="sr-Latn-RS" i="0" baseline="0"/>
              <a:t>Preporuka – pročitati poglavlje, vrlo kratko i jasno objašnjen ceo primer!</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i="0" baseline="0"/>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36</a:t>
            </a:fld>
            <a:endParaRPr lang="sr-Latn-RS"/>
          </a:p>
        </p:txBody>
      </p:sp>
    </p:spTree>
    <p:extLst>
      <p:ext uri="{BB962C8B-B14F-4D97-AF65-F5344CB8AC3E}">
        <p14:creationId xmlns:p14="http://schemas.microsoft.com/office/powerpoint/2010/main" val="3807630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Pre</a:t>
            </a:r>
            <a:r>
              <a:rPr lang="sr-Latn-RS" baseline="0"/>
              <a:t> samog poziva kernela nephodno je alocirati memoriju na GPU korišćenjem </a:t>
            </a:r>
            <a:r>
              <a:rPr lang="sr-Latn-RS" i="1" baseline="0"/>
              <a:t>cudaMalloc</a:t>
            </a:r>
            <a:r>
              <a:rPr lang="sr-Latn-RS" baseline="0"/>
              <a:t>() funkcije. U primeru alocira se prostor za promenljivu</a:t>
            </a:r>
            <a:r>
              <a:rPr lang="en-GB" i="1" baseline="0"/>
              <a:t> dev_c</a:t>
            </a:r>
            <a:r>
              <a:rPr lang="en-GB" baseline="0"/>
              <a:t>, veli</a:t>
            </a:r>
            <a:r>
              <a:rPr lang="sr-Latn-RS" baseline="0"/>
              <a:t>čine jedne integer promenljive - </a:t>
            </a:r>
            <a:r>
              <a:rPr lang="en-US" sz="1200" b="0" i="1">
                <a:latin typeface="Consolas" pitchFamily="49" charset="0"/>
                <a:cs typeface="Consolas" pitchFamily="49" charset="0"/>
              </a:rPr>
              <a:t>sizeof(int</a:t>
            </a:r>
            <a:r>
              <a:rPr lang="en-US" sz="1200" b="1">
                <a:latin typeface="Consolas" pitchFamily="49" charset="0"/>
                <a:cs typeface="Consolas" pitchFamily="49" charset="0"/>
              </a:rPr>
              <a:t>)</a:t>
            </a:r>
            <a:r>
              <a:rPr lang="sr-Latn-RS" baseline="0"/>
              <a:t>.</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37</a:t>
            </a:fld>
            <a:endParaRPr lang="sr-Latn-RS"/>
          </a:p>
        </p:txBody>
      </p:sp>
    </p:spTree>
    <p:extLst>
      <p:ext uri="{BB962C8B-B14F-4D97-AF65-F5344CB8AC3E}">
        <p14:creationId xmlns:p14="http://schemas.microsoft.com/office/powerpoint/2010/main" val="4167035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Prvi korak bio je alociranje memorije na uređaju.</a:t>
            </a:r>
            <a:r>
              <a:rPr lang="sr-Latn-RS" baseline="0"/>
              <a:t> Drugi korak bio je poziv kernela. Treći korak je kopiranje rezultata na stranu domaćina funkcijom </a:t>
            </a:r>
            <a:r>
              <a:rPr lang="sr-Latn-RS" i="1" baseline="0"/>
              <a:t>cudaMemcpy (boldirano na slajdu)</a:t>
            </a:r>
            <a:r>
              <a:rPr lang="sr-Latn-RS" i="0" baseline="0"/>
              <a:t>. Na strani uređaja (</a:t>
            </a:r>
            <a:r>
              <a:rPr lang="sr-Latn-RS" i="1" baseline="0"/>
              <a:t>device</a:t>
            </a:r>
            <a:r>
              <a:rPr lang="sr-Latn-RS" i="0" baseline="0"/>
              <a:t>)</a:t>
            </a:r>
            <a:r>
              <a:rPr lang="sr-Latn-RS" baseline="0"/>
              <a:t> određuje se vrednost zbira, a zatim se zbir kopira sa GPU u promenljivu </a:t>
            </a:r>
            <a:r>
              <a:rPr lang="sr-Latn-RS" i="1" baseline="0"/>
              <a:t>c</a:t>
            </a:r>
            <a:r>
              <a:rPr lang="sr-Latn-RS" baseline="0"/>
              <a:t> na hostu. </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38</a:t>
            </a:fld>
            <a:endParaRPr lang="sr-Latn-RS"/>
          </a:p>
        </p:txBody>
      </p:sp>
    </p:spTree>
    <p:extLst>
      <p:ext uri="{BB962C8B-B14F-4D97-AF65-F5344CB8AC3E}">
        <p14:creationId xmlns:p14="http://schemas.microsoft.com/office/powerpoint/2010/main" val="13302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Ceo primer: 4.2.1 </a:t>
            </a:r>
            <a:r>
              <a:rPr lang="sr-Latn-RS" sz="1200" b="1" i="0" u="none" strike="noStrike" kern="1200" baseline="0">
                <a:solidFill>
                  <a:schemeClr val="tx1"/>
                </a:solidFill>
                <a:latin typeface="+mn-lt"/>
                <a:ea typeface="+mn-ea"/>
                <a:cs typeface="+mn-cs"/>
              </a:rPr>
              <a:t>Summing Vectors,</a:t>
            </a:r>
            <a:r>
              <a:rPr lang="sr-Latn-RS" sz="1200" b="0" i="0" u="none" strike="noStrike" kern="1200" baseline="0">
                <a:solidFill>
                  <a:schemeClr val="tx1"/>
                </a:solidFill>
                <a:latin typeface="+mn-lt"/>
                <a:ea typeface="+mn-ea"/>
                <a:cs typeface="+mn-cs"/>
              </a:rPr>
              <a:t> </a:t>
            </a:r>
            <a:r>
              <a:rPr lang="en-US"/>
              <a:t>Jason Sanders, Edward Kandrot: </a:t>
            </a:r>
            <a:r>
              <a:rPr lang="en-US" i="1"/>
              <a:t>CUDA by example: an introduction to general-purpose GPU programming</a:t>
            </a:r>
            <a:r>
              <a:rPr lang="sr-Latn-RS" i="0" baseline="0"/>
              <a:t> </a:t>
            </a:r>
          </a:p>
          <a:p>
            <a:endParaRPr lang="sr-Latn-RS"/>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39</a:t>
            </a:fld>
            <a:endParaRPr lang="sr-Latn-RS"/>
          </a:p>
        </p:txBody>
      </p:sp>
    </p:spTree>
    <p:extLst>
      <p:ext uri="{BB962C8B-B14F-4D97-AF65-F5344CB8AC3E}">
        <p14:creationId xmlns:p14="http://schemas.microsoft.com/office/powerpoint/2010/main" val="2296360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Funkcija</a:t>
            </a:r>
            <a:r>
              <a:rPr lang="sr-Latn-RS" baseline="0"/>
              <a:t> </a:t>
            </a:r>
            <a:r>
              <a:rPr lang="sr-Latn-RS" i="1" baseline="0"/>
              <a:t>add</a:t>
            </a:r>
            <a:r>
              <a:rPr lang="sr-Latn-RS" baseline="0"/>
              <a:t>() je jednostavna standardna funkcija za sabiranje dva niza. Funkcija </a:t>
            </a:r>
            <a:r>
              <a:rPr lang="sr-Latn-RS" i="1" baseline="0"/>
              <a:t>add2</a:t>
            </a:r>
            <a:r>
              <a:rPr lang="sr-Latn-RS" baseline="0"/>
              <a:t>() sugeriše potencijalni način za paralelizaciju koda na sistemu sa više CPU. Primer izvršenja u slučaju postojanja dva CPU dat je na sledećem slajdu.</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40</a:t>
            </a:fld>
            <a:endParaRPr lang="sr-Latn-RS"/>
          </a:p>
        </p:txBody>
      </p:sp>
    </p:spTree>
    <p:extLst>
      <p:ext uri="{BB962C8B-B14F-4D97-AF65-F5344CB8AC3E}">
        <p14:creationId xmlns:p14="http://schemas.microsoft.com/office/powerpoint/2010/main" val="1641907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U ovom</a:t>
            </a:r>
            <a:r>
              <a:rPr lang="sr-Latn-RS" baseline="0"/>
              <a:t> slučaju, CPU core 1 računaće samo parne elemente niza (0,2,4..), dok će CPU core 2 računati neparne (1,3,5..). </a:t>
            </a:r>
            <a:endParaRPr lang="sr-Latn-RS" i="1"/>
          </a:p>
        </p:txBody>
      </p:sp>
      <p:sp>
        <p:nvSpPr>
          <p:cNvPr id="4" name="Slide Number Placeholder 3"/>
          <p:cNvSpPr>
            <a:spLocks noGrp="1"/>
          </p:cNvSpPr>
          <p:nvPr>
            <p:ph type="sldNum" sz="quarter" idx="10"/>
          </p:nvPr>
        </p:nvSpPr>
        <p:spPr/>
        <p:txBody>
          <a:bodyPr/>
          <a:lstStyle/>
          <a:p>
            <a:fld id="{9910C887-6775-47AA-8A4F-C833A0029179}" type="slidenum">
              <a:rPr lang="sr-Latn-RS" smtClean="0"/>
              <a:pPr/>
              <a:t>41</a:t>
            </a:fld>
            <a:endParaRPr lang="sr-Latn-RS"/>
          </a:p>
        </p:txBody>
      </p:sp>
    </p:spTree>
    <p:extLst>
      <p:ext uri="{BB962C8B-B14F-4D97-AF65-F5344CB8AC3E}">
        <p14:creationId xmlns:p14="http://schemas.microsoft.com/office/powerpoint/2010/main" val="3921978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Neophodno je alocirati memoriju na GPU,</a:t>
            </a:r>
            <a:r>
              <a:rPr lang="sr-Latn-RS" baseline="0"/>
              <a:t> i to za niz a, niz b i rezultujući niz c. Svi nizovi su veličine N i celobrojni su, pa se alocira količina memorije od </a:t>
            </a:r>
            <a:r>
              <a:rPr lang="en-US" b="1">
                <a:latin typeface="Consolas" pitchFamily="49" charset="0"/>
                <a:cs typeface="Consolas" pitchFamily="49" charset="0"/>
              </a:rPr>
              <a:t>N</a:t>
            </a:r>
            <a:r>
              <a:rPr lang="sr-Latn-RS" b="1">
                <a:latin typeface="Consolas" pitchFamily="49" charset="0"/>
                <a:cs typeface="Consolas" pitchFamily="49" charset="0"/>
              </a:rPr>
              <a:t> </a:t>
            </a:r>
            <a:r>
              <a:rPr lang="en-US" b="1">
                <a:latin typeface="Consolas" pitchFamily="49" charset="0"/>
                <a:cs typeface="Consolas" pitchFamily="49" charset="0"/>
              </a:rPr>
              <a:t>*</a:t>
            </a:r>
            <a:r>
              <a:rPr lang="sr-Latn-RS" b="1">
                <a:latin typeface="Consolas" pitchFamily="49" charset="0"/>
                <a:cs typeface="Consolas" pitchFamily="49" charset="0"/>
              </a:rPr>
              <a:t> </a:t>
            </a:r>
            <a:r>
              <a:rPr lang="en-US" b="1">
                <a:latin typeface="Consolas" pitchFamily="49" charset="0"/>
                <a:cs typeface="Consolas" pitchFamily="49" charset="0"/>
              </a:rPr>
              <a:t>sizeof(int</a:t>
            </a:r>
            <a:r>
              <a:rPr lang="sr-Latn-RS" b="1">
                <a:latin typeface="Consolas" pitchFamily="49" charset="0"/>
                <a:cs typeface="Consolas" pitchFamily="49" charset="0"/>
              </a:rPr>
              <a:t>). </a:t>
            </a:r>
            <a:r>
              <a:rPr lang="sr-Latn-RS" b="0">
                <a:latin typeface="Consolas" pitchFamily="49" charset="0"/>
                <a:cs typeface="Consolas" pitchFamily="49" charset="0"/>
              </a:rPr>
              <a:t>Nizovi</a:t>
            </a:r>
            <a:r>
              <a:rPr lang="sr-Latn-RS" b="0" baseline="0">
                <a:latin typeface="Consolas" pitchFamily="49" charset="0"/>
                <a:cs typeface="Consolas" pitchFamily="49" charset="0"/>
              </a:rPr>
              <a:t> se inicijalizuju na strani domaćina (nije važno kojim vrednostima).</a:t>
            </a:r>
            <a:endParaRPr lang="sr-Latn-RS" b="1"/>
          </a:p>
        </p:txBody>
      </p:sp>
      <p:sp>
        <p:nvSpPr>
          <p:cNvPr id="4" name="Slide Number Placeholder 3"/>
          <p:cNvSpPr>
            <a:spLocks noGrp="1"/>
          </p:cNvSpPr>
          <p:nvPr>
            <p:ph type="sldNum" sz="quarter" idx="10"/>
          </p:nvPr>
        </p:nvSpPr>
        <p:spPr/>
        <p:txBody>
          <a:bodyPr/>
          <a:lstStyle/>
          <a:p>
            <a:fld id="{9910C887-6775-47AA-8A4F-C833A0029179}" type="slidenum">
              <a:rPr lang="sr-Latn-RS" smtClean="0"/>
              <a:pPr/>
              <a:t>42</a:t>
            </a:fld>
            <a:endParaRPr lang="sr-Latn-RS"/>
          </a:p>
        </p:txBody>
      </p:sp>
    </p:spTree>
    <p:extLst>
      <p:ext uri="{BB962C8B-B14F-4D97-AF65-F5344CB8AC3E}">
        <p14:creationId xmlns:p14="http://schemas.microsoft.com/office/powerpoint/2010/main" val="932504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Inicijalizovani nizovi a i b</a:t>
            </a:r>
            <a:r>
              <a:rPr lang="sr-Latn-RS" baseline="0"/>
              <a:t> se moraju kopirati na GPU. U pozivu funkcije navodi se </a:t>
            </a:r>
            <a:r>
              <a:rPr lang="sr-Latn-RS" b="1" baseline="0"/>
              <a:t>odredište</a:t>
            </a:r>
            <a:r>
              <a:rPr lang="sr-Latn-RS" baseline="0"/>
              <a:t> (prethodno alocirane promenljive dev_a i dev_b), </a:t>
            </a:r>
            <a:r>
              <a:rPr lang="sr-Latn-RS" b="1" baseline="0"/>
              <a:t>izvor</a:t>
            </a:r>
            <a:r>
              <a:rPr lang="sr-Latn-RS" baseline="0"/>
              <a:t>, </a:t>
            </a:r>
            <a:r>
              <a:rPr lang="sr-Latn-RS" b="1" baseline="0"/>
              <a:t>veličina</a:t>
            </a:r>
            <a:r>
              <a:rPr lang="sr-Latn-RS" baseline="0"/>
              <a:t> i tip transfera </a:t>
            </a:r>
            <a:r>
              <a:rPr lang="sr-Latn-RS" b="1" baseline="0"/>
              <a:t>c</a:t>
            </a:r>
            <a:r>
              <a:rPr lang="en-US" b="1">
                <a:latin typeface="Consolas" pitchFamily="49" charset="0"/>
                <a:cs typeface="Consolas" pitchFamily="49" charset="0"/>
              </a:rPr>
              <a:t>udaMemcpyHostToDevice</a:t>
            </a:r>
            <a:r>
              <a:rPr lang="sr-Latn-RS">
                <a:latin typeface="Consolas" pitchFamily="49" charset="0"/>
                <a:cs typeface="Consolas" pitchFamily="49" charset="0"/>
              </a:rPr>
              <a:t>,</a:t>
            </a:r>
            <a:r>
              <a:rPr lang="sr-Latn-RS" baseline="0">
                <a:latin typeface="Consolas" pitchFamily="49" charset="0"/>
                <a:cs typeface="Consolas" pitchFamily="49" charset="0"/>
              </a:rPr>
              <a:t> jer se kopiranje vrši sa hosta na GPU (device). </a:t>
            </a:r>
          </a:p>
          <a:p>
            <a:r>
              <a:rPr lang="sr-Latn-RS" baseline="0">
                <a:latin typeface="Consolas" pitchFamily="49" charset="0"/>
              </a:rPr>
              <a:t>Zatim, poziva se kernel. U primeru kreira se N blokova, svaki sa po jednom niti. Obratiti pažnju na parametre kernela! </a:t>
            </a:r>
          </a:p>
          <a:p>
            <a:r>
              <a:rPr lang="sr-Latn-RS" baseline="0">
                <a:latin typeface="Consolas" pitchFamily="49" charset="0"/>
              </a:rPr>
              <a:t>Nakon što GPU izračuna rezultujući niz dev_c, on se kopira nazad na host. U ovom slučaju izvor je niz dev_c, odredište je niz c, a tip transfera je </a:t>
            </a:r>
            <a:r>
              <a:rPr lang="en-US" b="1">
                <a:latin typeface="Consolas" pitchFamily="49" charset="0"/>
                <a:cs typeface="Consolas" pitchFamily="49" charset="0"/>
              </a:rPr>
              <a:t>cudaMemcpyDeviceToHost</a:t>
            </a:r>
            <a:r>
              <a:rPr lang="sr-Latn-RS" b="1">
                <a:latin typeface="Consolas" pitchFamily="49" charset="0"/>
                <a:cs typeface="Consolas" pitchFamily="49" charset="0"/>
              </a:rPr>
              <a:t>.</a:t>
            </a:r>
          </a:p>
          <a:p>
            <a:r>
              <a:rPr lang="sr-Latn-RS" b="0">
                <a:latin typeface="Consolas" pitchFamily="49" charset="0"/>
              </a:rPr>
              <a:t>Na</a:t>
            </a:r>
            <a:r>
              <a:rPr lang="sr-Latn-RS" b="0" baseline="0">
                <a:latin typeface="Consolas" pitchFamily="49" charset="0"/>
              </a:rPr>
              <a:t> kraju, host štampa dobijeni rezultat i oslobađa memoriju na GPU funkcijom </a:t>
            </a:r>
            <a:r>
              <a:rPr lang="sr-Latn-RS" b="0" i="1" baseline="0">
                <a:latin typeface="Consolas" pitchFamily="49" charset="0"/>
              </a:rPr>
              <a:t>cudaFree</a:t>
            </a:r>
            <a:r>
              <a:rPr lang="sr-Latn-RS" b="0" baseline="0">
                <a:latin typeface="Consolas" pitchFamily="49" charset="0"/>
              </a:rPr>
              <a:t>().</a:t>
            </a:r>
            <a:endParaRPr lang="sr-Latn-RS" b="0"/>
          </a:p>
        </p:txBody>
      </p:sp>
      <p:sp>
        <p:nvSpPr>
          <p:cNvPr id="4" name="Slide Number Placeholder 3"/>
          <p:cNvSpPr>
            <a:spLocks noGrp="1"/>
          </p:cNvSpPr>
          <p:nvPr>
            <p:ph type="sldNum" sz="quarter" idx="10"/>
          </p:nvPr>
        </p:nvSpPr>
        <p:spPr/>
        <p:txBody>
          <a:bodyPr/>
          <a:lstStyle/>
          <a:p>
            <a:fld id="{9910C887-6775-47AA-8A4F-C833A0029179}" type="slidenum">
              <a:rPr lang="sr-Latn-RS" smtClean="0"/>
              <a:pPr/>
              <a:t>43</a:t>
            </a:fld>
            <a:endParaRPr lang="sr-Latn-RS"/>
          </a:p>
        </p:txBody>
      </p:sp>
    </p:spTree>
    <p:extLst>
      <p:ext uri="{BB962C8B-B14F-4D97-AF65-F5344CB8AC3E}">
        <p14:creationId xmlns:p14="http://schemas.microsoft.com/office/powerpoint/2010/main" val="3719091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Funkcija</a:t>
            </a:r>
            <a:r>
              <a:rPr lang="sr-Latn-RS" baseline="0"/>
              <a:t> koja se izvršava na GPU. Pozivom kernela </a:t>
            </a:r>
            <a:r>
              <a:rPr lang="sr-Latn-RS" b="1">
                <a:solidFill>
                  <a:srgbClr val="00B050"/>
                </a:solidFill>
                <a:latin typeface="Consolas" pitchFamily="49" charset="0"/>
                <a:cs typeface="Consolas" pitchFamily="49" charset="0"/>
              </a:rPr>
              <a:t> </a:t>
            </a:r>
            <a:r>
              <a:rPr lang="en-US" b="1">
                <a:solidFill>
                  <a:srgbClr val="00B050"/>
                </a:solidFill>
                <a:latin typeface="Consolas" pitchFamily="49" charset="0"/>
                <a:cs typeface="Consolas" pitchFamily="49" charset="0"/>
              </a:rPr>
              <a:t>add&lt;&lt;&lt;</a:t>
            </a:r>
            <a:r>
              <a:rPr lang="en-US" b="1">
                <a:solidFill>
                  <a:srgbClr val="214736"/>
                </a:solidFill>
                <a:latin typeface="Consolas" pitchFamily="49" charset="0"/>
                <a:cs typeface="Consolas" pitchFamily="49" charset="0"/>
              </a:rPr>
              <a:t>N,1</a:t>
            </a:r>
            <a:r>
              <a:rPr lang="en-US" b="1">
                <a:solidFill>
                  <a:srgbClr val="00B050"/>
                </a:solidFill>
                <a:latin typeface="Consolas" pitchFamily="49" charset="0"/>
                <a:cs typeface="Consolas" pitchFamily="49" charset="0"/>
              </a:rPr>
              <a:t>&gt;&gt;&gt;(dev_a, dev_b, dev_c)</a:t>
            </a:r>
            <a:r>
              <a:rPr lang="sr-Latn-RS" b="1" baseline="0">
                <a:solidFill>
                  <a:srgbClr val="00B050"/>
                </a:solidFill>
                <a:latin typeface="Consolas" pitchFamily="49" charset="0"/>
                <a:cs typeface="Consolas" pitchFamily="49" charset="0"/>
              </a:rPr>
              <a:t> </a:t>
            </a:r>
            <a:r>
              <a:rPr lang="sr-Latn-RS" b="0" baseline="0">
                <a:solidFill>
                  <a:srgbClr val="00B050"/>
                </a:solidFill>
                <a:latin typeface="Consolas" pitchFamily="49" charset="0"/>
                <a:cs typeface="Consolas" pitchFamily="49" charset="0"/>
              </a:rPr>
              <a:t>kreirano je N blokova sa po jednom niti. Blokova ima onoliko koliko ima elemenata niza. Svaki blok obrađuje jedan element niza. Indeks bloka nalazi se u promenljivoj </a:t>
            </a:r>
            <a:r>
              <a:rPr lang="sr-Latn-RS" b="0" i="1" baseline="0">
                <a:solidFill>
                  <a:srgbClr val="00B050"/>
                </a:solidFill>
                <a:latin typeface="Consolas" pitchFamily="49" charset="0"/>
                <a:cs typeface="Consolas" pitchFamily="49" charset="0"/>
              </a:rPr>
              <a:t>blockIDx.x</a:t>
            </a:r>
            <a:r>
              <a:rPr lang="sr-Latn-RS" b="0" baseline="0">
                <a:solidFill>
                  <a:srgbClr val="00B050"/>
                </a:solidFill>
                <a:latin typeface="Consolas" pitchFamily="49" charset="0"/>
                <a:cs typeface="Consolas" pitchFamily="49" charset="0"/>
              </a:rPr>
              <a:t>, i u kodu koji svaka nit izvršava koristi se za određivanje koji element obrađuje koja nit. Rezultat je prikazan na narednom slajdu.</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44</a:t>
            </a:fld>
            <a:endParaRPr lang="sr-Latn-RS"/>
          </a:p>
        </p:txBody>
      </p:sp>
    </p:spTree>
    <p:extLst>
      <p:ext uri="{BB962C8B-B14F-4D97-AF65-F5344CB8AC3E}">
        <p14:creationId xmlns:p14="http://schemas.microsoft.com/office/powerpoint/2010/main" val="267031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Chapter </a:t>
            </a:r>
            <a:r>
              <a:rPr lang="en-GB" sz="1200" b="0" i="0" u="none" strike="noStrike" kern="1200" baseline="0">
                <a:solidFill>
                  <a:schemeClr val="tx1"/>
                </a:solidFill>
                <a:latin typeface="+mn-lt"/>
                <a:ea typeface="+mn-ea"/>
                <a:cs typeface="+mn-cs"/>
              </a:rPr>
              <a:t>3.2, </a:t>
            </a:r>
            <a:r>
              <a:rPr lang="sr-Latn-RS"/>
              <a:t>David Kirk, Wen-mei Hwu</a:t>
            </a:r>
            <a:r>
              <a:rPr lang="en-GB"/>
              <a:t>,</a:t>
            </a:r>
            <a:r>
              <a:rPr lang="en-GB" baseline="0"/>
              <a:t> </a:t>
            </a:r>
            <a:r>
              <a:rPr lang="sr-Latn-RS" i="1"/>
              <a:t>Programming Massively Parallel Processors: A Hands-on Approach</a:t>
            </a:r>
            <a:endParaRPr lang="en-GB" i="1"/>
          </a:p>
          <a:p>
            <a:pPr marL="0" marR="0" indent="0" algn="l" defTabSz="914400" rtl="0" eaLnBrk="1" fontAlgn="auto" latinLnBrk="0" hangingPunct="1">
              <a:lnSpc>
                <a:spcPct val="100000"/>
              </a:lnSpc>
              <a:spcBef>
                <a:spcPts val="0"/>
              </a:spcBef>
              <a:spcAft>
                <a:spcPts val="0"/>
              </a:spcAft>
              <a:buClrTx/>
              <a:buSzTx/>
              <a:buFontTx/>
              <a:buNone/>
              <a:tabLst/>
              <a:defRPr/>
            </a:pPr>
            <a:endParaRPr lang="sr-Latn-RS"/>
          </a:p>
          <a:p>
            <a:r>
              <a:rPr lang="sr-Latn-RS" sz="1200" b="0" i="0" u="none" strike="noStrike" kern="1200" baseline="0">
                <a:solidFill>
                  <a:schemeClr val="tx1"/>
                </a:solidFill>
                <a:latin typeface="+mn-lt"/>
                <a:ea typeface="+mn-ea"/>
                <a:cs typeface="+mn-cs"/>
              </a:rPr>
              <a:t>The structure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o</a:t>
            </a:r>
            <a:r>
              <a:rPr lang="en-GB" sz="1200" b="0" i="0" u="none" strike="noStrike" kern="1200" baseline="0">
                <a:solidFill>
                  <a:schemeClr val="tx1"/>
                </a:solidFill>
                <a:latin typeface="+mn-lt"/>
                <a:ea typeface="+mn-ea"/>
                <a:cs typeface="+mn-cs"/>
              </a:rPr>
              <a:t>f </a:t>
            </a:r>
            <a:r>
              <a:rPr lang="sr-Latn-RS" sz="1200" b="0" i="0" u="none" strike="noStrike" kern="1200" baseline="0">
                <a:solidFill>
                  <a:schemeClr val="tx1"/>
                </a:solidFill>
                <a:latin typeface="+mn-lt"/>
                <a:ea typeface="+mn-ea"/>
                <a:cs typeface="+mn-cs"/>
              </a:rPr>
              <a:t>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CUDA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program</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reflects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coexistence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of</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 host (CPU) and one or</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more devices (GPUs) in</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computer.</a:t>
            </a:r>
            <a:r>
              <a:rPr lang="en-GB" sz="1200" b="0"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Each</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CUDA</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source</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file</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can have a</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mixture</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of</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both</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host</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and</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device</a:t>
            </a:r>
            <a:r>
              <a:rPr lang="en-GB" sz="1200" b="1" i="0" u="none" strike="noStrike" kern="1200" baseline="0">
                <a:solidFill>
                  <a:schemeClr val="tx1"/>
                </a:solidFill>
                <a:latin typeface="+mn-lt"/>
                <a:ea typeface="+mn-ea"/>
                <a:cs typeface="+mn-cs"/>
              </a:rPr>
              <a:t> </a:t>
            </a:r>
            <a:r>
              <a:rPr lang="sr-Latn-RS" sz="1200" b="1" i="0" u="none" strike="noStrike" kern="1200" baseline="0">
                <a:solidFill>
                  <a:schemeClr val="tx1"/>
                </a:solidFill>
                <a:latin typeface="+mn-lt"/>
                <a:ea typeface="+mn-ea"/>
                <a:cs typeface="+mn-cs"/>
              </a:rPr>
              <a:t>code.</a:t>
            </a:r>
            <a:r>
              <a:rPr lang="en-GB" sz="1200" b="1"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By</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default,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any</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traditional</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program is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CUDA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program</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that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contains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only</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host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code.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One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can</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add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device functions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and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data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declarations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into</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any C</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source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file.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function</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or</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data declarations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for</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device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are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clearly</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marked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with</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special</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CUDA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keywords. These are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typically</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functions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that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exhibit 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rich</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amount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of</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data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parallelism. </a:t>
            </a:r>
            <a:r>
              <a:rPr lang="en-GB" sz="1200" b="0" i="0" u="none" strike="noStrike" kern="1200" baseline="0">
                <a:solidFill>
                  <a:schemeClr val="tx1"/>
                </a:solidFill>
                <a:latin typeface="+mn-lt"/>
                <a:ea typeface="+mn-ea"/>
                <a:cs typeface="+mn-cs"/>
              </a:rPr>
              <a:t>Once device functions and data declarations are added to a source file, it is no longer acceptable to a traditional C compiler. </a:t>
            </a:r>
            <a:endParaRPr lang="sr-Latn-RS" b="1"/>
          </a:p>
        </p:txBody>
      </p:sp>
      <p:sp>
        <p:nvSpPr>
          <p:cNvPr id="4" name="Slide Number Placeholder 3"/>
          <p:cNvSpPr>
            <a:spLocks noGrp="1"/>
          </p:cNvSpPr>
          <p:nvPr>
            <p:ph type="sldNum" sz="quarter" idx="10"/>
          </p:nvPr>
        </p:nvSpPr>
        <p:spPr/>
        <p:txBody>
          <a:bodyPr/>
          <a:lstStyle/>
          <a:p>
            <a:fld id="{9910C887-6775-47AA-8A4F-C833A0029179}" type="slidenum">
              <a:rPr lang="sr-Latn-RS" smtClean="0"/>
              <a:pPr/>
              <a:t>5</a:t>
            </a:fld>
            <a:endParaRPr lang="sr-Latn-RS"/>
          </a:p>
        </p:txBody>
      </p:sp>
    </p:spTree>
    <p:extLst>
      <p:ext uri="{BB962C8B-B14F-4D97-AF65-F5344CB8AC3E}">
        <p14:creationId xmlns:p14="http://schemas.microsoft.com/office/powerpoint/2010/main" val="2295328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r-Latn-RS"/>
              <a:t>Promenljiva tid određuje koji element računa koja nit.</a:t>
            </a:r>
            <a:r>
              <a:rPr lang="sr-Latn-RS" baseline="0"/>
              <a:t> Prvi blok će promenljivom blockIdx.x označiti da obrađuje element 0, drugi blok element 1 itd. </a:t>
            </a:r>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45</a:t>
            </a:fld>
            <a:endParaRPr lang="sr-Latn-R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sr-Latn-RS"/>
              <a:t>Ako bismo umesto malopređašnjeg</a:t>
            </a:r>
            <a:r>
              <a:rPr lang="sr-Latn-RS" baseline="0"/>
              <a:t> poziva </a:t>
            </a:r>
            <a:r>
              <a:rPr lang="pt-BR">
                <a:solidFill>
                  <a:srgbClr val="00B050"/>
                </a:solidFill>
              </a:rPr>
              <a:t>add&lt;&lt;&lt;N,1&gt;&gt;&gt;( dev _ a, dev _ b, dev _ c ); </a:t>
            </a:r>
            <a:r>
              <a:rPr lang="sr-Latn-RS">
                <a:solidFill>
                  <a:srgbClr val="00B050"/>
                </a:solidFill>
              </a:rPr>
              <a:t> iskoristili </a:t>
            </a:r>
            <a:r>
              <a:rPr lang="pt-BR">
                <a:solidFill>
                  <a:srgbClr val="00B050"/>
                </a:solidFill>
              </a:rPr>
              <a:t>add&lt;&lt;&lt;1,N&gt;&gt;&gt;( dev _ a, dev _ b, dev _ c ); </a:t>
            </a:r>
            <a:r>
              <a:rPr lang="sr-Latn-RS">
                <a:solidFill>
                  <a:srgbClr val="00B050"/>
                </a:solidFill>
              </a:rPr>
              <a:t>kreirali</a:t>
            </a:r>
            <a:r>
              <a:rPr lang="sr-Latn-RS" baseline="0">
                <a:solidFill>
                  <a:srgbClr val="00B050"/>
                </a:solidFill>
              </a:rPr>
              <a:t> bismo </a:t>
            </a:r>
            <a:r>
              <a:rPr lang="sr-Latn-RS" b="1" baseline="0">
                <a:solidFill>
                  <a:srgbClr val="00B050"/>
                </a:solidFill>
              </a:rPr>
              <a:t>1 blok, koji ima N niti.</a:t>
            </a:r>
            <a:r>
              <a:rPr lang="sr-Latn-RS" b="0" baseline="0">
                <a:solidFill>
                  <a:srgbClr val="00B050"/>
                </a:solidFill>
              </a:rPr>
              <a:t> Međutim, i dalje želimo da jedna nit obrađuje jedan element niza. Sada sve niti imaju istu vrednost blockIdx.x promenljive (vrednost 0), ali svakoj niti se razlikuje vrednost promenljive threadIDx.x, pa se ona može koristiti za inicijalizaciju promenljive tid.</a:t>
            </a:r>
            <a:endParaRPr lang="sr-Latn-RS" b="1">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46</a:t>
            </a:fld>
            <a:endParaRPr lang="sr-Latn-RS"/>
          </a:p>
        </p:txBody>
      </p:sp>
    </p:spTree>
    <p:extLst>
      <p:ext uri="{BB962C8B-B14F-4D97-AF65-F5344CB8AC3E}">
        <p14:creationId xmlns:p14="http://schemas.microsoft.com/office/powerpoint/2010/main" val="25784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Kod</a:t>
            </a:r>
            <a:r>
              <a:rPr lang="sr-Latn-RS" baseline="0"/>
              <a:t> na hostu nema izmena, osim poziva kernela.</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47</a:t>
            </a:fld>
            <a:endParaRPr lang="sr-Latn-RS"/>
          </a:p>
        </p:txBody>
      </p:sp>
    </p:spTree>
    <p:extLst>
      <p:ext uri="{BB962C8B-B14F-4D97-AF65-F5344CB8AC3E}">
        <p14:creationId xmlns:p14="http://schemas.microsoft.com/office/powerpoint/2010/main" val="3981024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Obratiti pažnju</a:t>
            </a:r>
            <a:r>
              <a:rPr lang="sr-Latn-RS" baseline="0"/>
              <a:t> na razliku u pozivu kernela!</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48</a:t>
            </a:fld>
            <a:endParaRPr lang="sr-Latn-RS"/>
          </a:p>
        </p:txBody>
      </p:sp>
    </p:spTree>
    <p:extLst>
      <p:ext uri="{BB962C8B-B14F-4D97-AF65-F5344CB8AC3E}">
        <p14:creationId xmlns:p14="http://schemas.microsoft.com/office/powerpoint/2010/main" val="554557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U kodu</a:t>
            </a:r>
            <a:r>
              <a:rPr lang="sr-Latn-RS" baseline="0"/>
              <a:t> koji se izvršava na GPU, razlika je u tome što p</a:t>
            </a:r>
            <a:r>
              <a:rPr lang="sr-Latn-RS"/>
              <a:t>romenljiva</a:t>
            </a:r>
            <a:r>
              <a:rPr lang="sr-Latn-RS" baseline="0"/>
              <a:t> tid dobija vrednost specijalne promenljive threadIdx.x! Posledica je da će prva nit iz bloka obraditi element niza 0, druga nit element niza 1 itd. Niti ima onoliko koliko ima elemenata niza.</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49</a:t>
            </a:fld>
            <a:endParaRPr lang="sr-Latn-RS"/>
          </a:p>
        </p:txBody>
      </p:sp>
    </p:spTree>
    <p:extLst>
      <p:ext uri="{BB962C8B-B14F-4D97-AF65-F5344CB8AC3E}">
        <p14:creationId xmlns:p14="http://schemas.microsoft.com/office/powerpoint/2010/main" val="794153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Ako se kreira više</a:t>
            </a:r>
            <a:r>
              <a:rPr lang="sr-Latn-RS" baseline="0"/>
              <a:t> blokova i više niti razlika u kodu je u pozivu kernela i u dodeli vrednosti promenljivoj tid!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a:solidFill>
                  <a:srgbClr val="00B050"/>
                </a:solidFill>
              </a:rPr>
              <a:t>int tid = threadIdx.x + blockIdx.x * blockDim.x; </a:t>
            </a:r>
            <a:r>
              <a:rPr lang="sr-Latn-RS" b="1">
                <a:solidFill>
                  <a:srgbClr val="00B050"/>
                </a:solidFill>
              </a:rPr>
              <a:t> </a:t>
            </a:r>
            <a:r>
              <a:rPr lang="sr-Latn-RS" b="0">
                <a:solidFill>
                  <a:srgbClr val="00B050"/>
                </a:solidFill>
              </a:rPr>
              <a:t>Vrednost</a:t>
            </a:r>
            <a:r>
              <a:rPr lang="sr-Latn-RS" b="0" baseline="0">
                <a:solidFill>
                  <a:srgbClr val="00B050"/>
                </a:solidFill>
              </a:rPr>
              <a:t> tid jedinstveno identifikuje nit. </a:t>
            </a:r>
            <a:r>
              <a:rPr lang="sr-Latn-RS">
                <a:solidFill>
                  <a:srgbClr val="00B050"/>
                </a:solidFill>
              </a:rPr>
              <a:t>Svaka nit i dalje obrađuje</a:t>
            </a:r>
            <a:r>
              <a:rPr lang="sr-Latn-RS" baseline="0">
                <a:solidFill>
                  <a:srgbClr val="00B050"/>
                </a:solidFill>
              </a:rPr>
              <a:t> po jedan element niza. </a:t>
            </a:r>
          </a:p>
          <a:p>
            <a:pPr marL="0" marR="0" lvl="2" indent="0" algn="l" defTabSz="914400" rtl="0" eaLnBrk="1" fontAlgn="auto" latinLnBrk="0" hangingPunct="1">
              <a:lnSpc>
                <a:spcPct val="100000"/>
              </a:lnSpc>
              <a:spcBef>
                <a:spcPts val="0"/>
              </a:spcBef>
              <a:spcAft>
                <a:spcPts val="0"/>
              </a:spcAft>
              <a:buClrTx/>
              <a:buSzTx/>
              <a:buFontTx/>
              <a:buNone/>
              <a:tabLst/>
              <a:defRPr/>
            </a:pPr>
            <a:r>
              <a:rPr lang="sr-Latn-RS" baseline="0">
                <a:solidFill>
                  <a:srgbClr val="00B050"/>
                </a:solidFill>
              </a:rPr>
              <a:t>Ako svaki blok ima 4 niti (blockDim.x = 4):</a:t>
            </a:r>
          </a:p>
          <a:p>
            <a:pPr marL="0" marR="0" lvl="2" indent="0" algn="l" defTabSz="914400" rtl="0" eaLnBrk="1" fontAlgn="auto" latinLnBrk="0" hangingPunct="1">
              <a:lnSpc>
                <a:spcPct val="100000"/>
              </a:lnSpc>
              <a:spcBef>
                <a:spcPts val="0"/>
              </a:spcBef>
              <a:spcAft>
                <a:spcPts val="0"/>
              </a:spcAft>
              <a:buClrTx/>
              <a:buSzTx/>
              <a:buFontTx/>
              <a:buNone/>
              <a:tabLst/>
              <a:defRPr/>
            </a:pPr>
            <a:r>
              <a:rPr lang="sr-Latn-RS" baseline="0">
                <a:solidFill>
                  <a:srgbClr val="00B050"/>
                </a:solidFill>
              </a:rPr>
              <a:t>4 niti bloka 0 će obraditi elemente 0,1,2,3 niza.</a:t>
            </a:r>
          </a:p>
          <a:p>
            <a:pPr marL="0" marR="0" lvl="2" indent="0" algn="l" defTabSz="914400" rtl="0" eaLnBrk="1" fontAlgn="auto" latinLnBrk="0" hangingPunct="1">
              <a:lnSpc>
                <a:spcPct val="100000"/>
              </a:lnSpc>
              <a:spcBef>
                <a:spcPts val="0"/>
              </a:spcBef>
              <a:spcAft>
                <a:spcPts val="0"/>
              </a:spcAft>
              <a:buClrTx/>
              <a:buSzTx/>
              <a:buFontTx/>
              <a:buNone/>
              <a:tabLst/>
              <a:defRPr/>
            </a:pPr>
            <a:r>
              <a:rPr lang="sr-Latn-RS" baseline="0">
                <a:solidFill>
                  <a:srgbClr val="00B050"/>
                </a:solidFill>
              </a:rPr>
              <a:t>4 niti bloka 1 će obraditi elemente 4,5,6,7 niza itd.  </a:t>
            </a:r>
          </a:p>
          <a:p>
            <a:pPr marL="0" marR="0" lvl="2" indent="0" algn="l" defTabSz="914400" rtl="0" eaLnBrk="1" fontAlgn="auto" latinLnBrk="0" hangingPunct="1">
              <a:lnSpc>
                <a:spcPct val="100000"/>
              </a:lnSpc>
              <a:spcBef>
                <a:spcPts val="0"/>
              </a:spcBef>
              <a:spcAft>
                <a:spcPts val="0"/>
              </a:spcAft>
              <a:buClrTx/>
              <a:buSzTx/>
              <a:buFontTx/>
              <a:buNone/>
              <a:tabLst/>
              <a:defRPr/>
            </a:pPr>
            <a:r>
              <a:rPr lang="en-GB" baseline="0">
                <a:solidFill>
                  <a:srgbClr val="00B050"/>
                </a:solidFill>
              </a:rPr>
              <a:t>*</a:t>
            </a:r>
            <a:r>
              <a:rPr lang="sr-Latn-RS" baseline="0">
                <a:solidFill>
                  <a:srgbClr val="00B050"/>
                </a:solidFill>
              </a:rPr>
              <a:t>Broj niti i blokova je mali zbog pojednostavljenja primera. </a:t>
            </a:r>
            <a:endParaRPr lang="sr-Latn-RS">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51</a:t>
            </a:fld>
            <a:endParaRPr lang="sr-Latn-RS"/>
          </a:p>
        </p:txBody>
      </p:sp>
    </p:spTree>
    <p:extLst>
      <p:ext uri="{BB962C8B-B14F-4D97-AF65-F5344CB8AC3E}">
        <p14:creationId xmlns:p14="http://schemas.microsoft.com/office/powerpoint/2010/main" val="2296486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Razlika u</a:t>
            </a:r>
            <a:r>
              <a:rPr lang="sr-Latn-RS" baseline="0"/>
              <a:t> odnosu na prethodni primer: </a:t>
            </a:r>
            <a:r>
              <a:rPr lang="en-US" b="1">
                <a:latin typeface="Consolas" pitchFamily="49" charset="0"/>
                <a:cs typeface="Consolas" pitchFamily="49" charset="0"/>
              </a:rPr>
              <a:t>tid += blockDim.x * gridDim.x;</a:t>
            </a:r>
            <a:endParaRPr lang="sr-Latn-RS" b="1">
              <a:latin typeface="Consolas" pitchFamily="49" charset="0"/>
              <a:cs typeface="Consolas" pitchFamily="49" charset="0"/>
            </a:endParaRPr>
          </a:p>
          <a:p>
            <a:r>
              <a:rPr lang="sr-Latn-RS" b="0" baseline="0">
                <a:latin typeface="Consolas" pitchFamily="49" charset="0"/>
              </a:rPr>
              <a:t>Sada svaka nit obrađuje više elemenata! </a:t>
            </a:r>
            <a:r>
              <a:rPr lang="en-US" b="1">
                <a:latin typeface="Consolas" pitchFamily="49" charset="0"/>
                <a:cs typeface="Consolas" pitchFamily="49" charset="0"/>
              </a:rPr>
              <a:t>blockDim.x * gridDim.x</a:t>
            </a:r>
            <a:r>
              <a:rPr lang="sr-Latn-RS" b="1">
                <a:latin typeface="Consolas" pitchFamily="49" charset="0"/>
                <a:cs typeface="Consolas" pitchFamily="49" charset="0"/>
              </a:rPr>
              <a:t> </a:t>
            </a:r>
            <a:r>
              <a:rPr lang="sr-Latn-RS" b="0">
                <a:latin typeface="Consolas" pitchFamily="49" charset="0"/>
                <a:cs typeface="Consolas" pitchFamily="49" charset="0"/>
              </a:rPr>
              <a:t>je</a:t>
            </a:r>
            <a:r>
              <a:rPr lang="sr-Latn-RS" b="0" baseline="0">
                <a:latin typeface="Consolas" pitchFamily="49" charset="0"/>
                <a:cs typeface="Consolas" pitchFamily="49" charset="0"/>
              </a:rPr>
              <a:t> ukupan broj niti u gridu! Ako ima ukupno 12 niti, a 30 elemenata niza:</a:t>
            </a:r>
          </a:p>
          <a:p>
            <a:r>
              <a:rPr lang="sr-Latn-RS" b="0" baseline="0">
                <a:latin typeface="Consolas" pitchFamily="49" charset="0"/>
              </a:rPr>
              <a:t>Nit 0 obrađuje elemente 0, 12, i 24. </a:t>
            </a:r>
          </a:p>
          <a:p>
            <a:r>
              <a:rPr lang="sr-Latn-RS" b="0" baseline="0">
                <a:latin typeface="Consolas" pitchFamily="49" charset="0"/>
              </a:rPr>
              <a:t>Nit 1 obrađuje elemente 1, 13 i 25 itd.</a:t>
            </a:r>
          </a:p>
          <a:p>
            <a:endParaRPr lang="sr-Latn-RS" b="0"/>
          </a:p>
        </p:txBody>
      </p:sp>
      <p:sp>
        <p:nvSpPr>
          <p:cNvPr id="4" name="Slide Number Placeholder 3"/>
          <p:cNvSpPr>
            <a:spLocks noGrp="1"/>
          </p:cNvSpPr>
          <p:nvPr>
            <p:ph type="sldNum" sz="quarter" idx="10"/>
          </p:nvPr>
        </p:nvSpPr>
        <p:spPr/>
        <p:txBody>
          <a:bodyPr/>
          <a:lstStyle/>
          <a:p>
            <a:fld id="{9910C887-6775-47AA-8A4F-C833A0029179}" type="slidenum">
              <a:rPr lang="sr-Latn-RS" smtClean="0"/>
              <a:pPr/>
              <a:t>53</a:t>
            </a:fld>
            <a:endParaRPr lang="sr-Latn-RS"/>
          </a:p>
        </p:txBody>
      </p:sp>
    </p:spTree>
    <p:extLst>
      <p:ext uri="{BB962C8B-B14F-4D97-AF65-F5344CB8AC3E}">
        <p14:creationId xmlns:p14="http://schemas.microsoft.com/office/powerpoint/2010/main" val="1494109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a:solidFill>
                  <a:schemeClr val="tx1"/>
                </a:solidFill>
                <a:latin typeface="+mn-lt"/>
                <a:ea typeface="+mn-ea"/>
                <a:cs typeface="+mn-cs"/>
              </a:rPr>
              <a:t>Chapter 3.4 Using Device Properties, </a:t>
            </a:r>
            <a:r>
              <a:rPr lang="en-US"/>
              <a:t>Jason Sanders, Edward Kandrot: </a:t>
            </a:r>
            <a:r>
              <a:rPr lang="en-US" i="1"/>
              <a:t>CUDA by example: an introduction to general-purpose GPU programming</a:t>
            </a:r>
            <a:r>
              <a:rPr lang="sr-Latn-RS" i="0" baseline="0"/>
              <a:t> </a:t>
            </a: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55</a:t>
            </a:fld>
            <a:endParaRPr lang="sr-Latn-RS"/>
          </a:p>
        </p:txBody>
      </p:sp>
    </p:spTree>
    <p:extLst>
      <p:ext uri="{BB962C8B-B14F-4D97-AF65-F5344CB8AC3E}">
        <p14:creationId xmlns:p14="http://schemas.microsoft.com/office/powerpoint/2010/main" val="3327704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86</a:t>
            </a:fld>
            <a:endParaRPr lang="sr-Latn-R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bandwidth-limited problem that is dominated by memory access</a:t>
            </a:r>
          </a:p>
        </p:txBody>
      </p:sp>
      <p:sp>
        <p:nvSpPr>
          <p:cNvPr id="4" name="Slide Number Placeholder 3"/>
          <p:cNvSpPr>
            <a:spLocks noGrp="1"/>
          </p:cNvSpPr>
          <p:nvPr>
            <p:ph type="sldNum" sz="quarter" idx="10"/>
          </p:nvPr>
        </p:nvSpPr>
        <p:spPr/>
        <p:txBody>
          <a:bodyPr/>
          <a:lstStyle/>
          <a:p>
            <a:fld id="{9910C887-6775-47AA-8A4F-C833A0029179}" type="slidenum">
              <a:rPr lang="sr-Latn-RS" smtClean="0"/>
              <a:pPr/>
              <a:t>96</a:t>
            </a:fld>
            <a:endParaRPr lang="sr-Latn-RS"/>
          </a:p>
        </p:txBody>
      </p:sp>
    </p:spTree>
    <p:extLst>
      <p:ext uri="{BB962C8B-B14F-4D97-AF65-F5344CB8AC3E}">
        <p14:creationId xmlns:p14="http://schemas.microsoft.com/office/powerpoint/2010/main" val="61619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a:solidFill>
                  <a:schemeClr val="tx1"/>
                </a:solidFill>
                <a:latin typeface="+mn-lt"/>
                <a:ea typeface="+mn-ea"/>
                <a:cs typeface="+mn-cs"/>
              </a:rPr>
              <a:t>The code needs to be compiled by a compiler that recognizes and understands these additional declarations. We will be using a CUDA C compiler by NVIDIA called </a:t>
            </a:r>
            <a:r>
              <a:rPr lang="en-GB" sz="1200" b="1" i="0" u="none" strike="noStrike" kern="1200" baseline="0">
                <a:solidFill>
                  <a:schemeClr val="tx1"/>
                </a:solidFill>
                <a:latin typeface="+mn-lt"/>
                <a:ea typeface="+mn-ea"/>
                <a:cs typeface="+mn-cs"/>
              </a:rPr>
              <a:t>NVCC (NVIDIA C Compiler).</a:t>
            </a:r>
            <a:endParaRPr lang="en-GB" b="1"/>
          </a:p>
          <a:p>
            <a:r>
              <a:rPr lang="en-GB" sz="1200" b="0" i="0" u="none" strike="noStrike" kern="1200" baseline="0">
                <a:solidFill>
                  <a:schemeClr val="tx1"/>
                </a:solidFill>
                <a:latin typeface="+mn-lt"/>
                <a:ea typeface="+mn-ea"/>
                <a:cs typeface="+mn-cs"/>
              </a:rPr>
              <a:t>T</a:t>
            </a:r>
            <a:r>
              <a:rPr lang="sr-Latn-RS" sz="1200" b="0" i="0" u="none" strike="noStrike" kern="1200" baseline="0">
                <a:solidFill>
                  <a:schemeClr val="tx1"/>
                </a:solidFill>
                <a:latin typeface="+mn-lt"/>
                <a:ea typeface="+mn-ea"/>
                <a:cs typeface="+mn-cs"/>
              </a:rPr>
              <a: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NVCC</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processes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CUDA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program,</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using</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CUDA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keywords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to</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separate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host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code and</a:t>
            </a:r>
            <a:r>
              <a:rPr lang="en-GB" sz="1200" b="0" i="0" u="none" strike="noStrike" kern="1200" baseline="0">
                <a:solidFill>
                  <a:schemeClr val="tx1"/>
                </a:solidFill>
                <a:latin typeface="+mn-lt"/>
                <a:ea typeface="+mn-ea"/>
                <a:cs typeface="+mn-cs"/>
              </a:rPr>
              <a:t> d</a:t>
            </a:r>
            <a:r>
              <a:rPr lang="sr-Latn-RS" sz="1200" b="0" i="0" u="none" strike="noStrike" kern="1200" baseline="0">
                <a:solidFill>
                  <a:schemeClr val="tx1"/>
                </a:solidFill>
                <a:latin typeface="+mn-lt"/>
                <a:ea typeface="+mn-ea"/>
                <a:cs typeface="+mn-cs"/>
              </a:rPr>
              <a:t>evice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code.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host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code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is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straight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ANSI</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code,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which</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is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further</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compiled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with</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host’s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standard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C/C</a:t>
            </a:r>
            <a:r>
              <a:rPr lang="en-GB" sz="1200" b="0" i="0" u="none" strike="noStrike" kern="1200" baseline="0">
                <a:solidFill>
                  <a:schemeClr val="tx1"/>
                </a:solidFill>
                <a:latin typeface="+mn-lt"/>
                <a:ea typeface="+mn-ea"/>
                <a:cs typeface="+mn-cs"/>
              </a:rPr>
              <a:t>++</a:t>
            </a:r>
            <a:r>
              <a:rPr lang="sr-Latn-RS" sz="1200" b="0" i="0" u="none" strike="noStrike" kern="1200" baseline="0">
                <a:solidFill>
                  <a:schemeClr val="tx1"/>
                </a:solidFill>
                <a:latin typeface="+mn-lt"/>
                <a:ea typeface="+mn-ea"/>
                <a:cs typeface="+mn-cs"/>
              </a:rPr>
              <a:t> compilers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and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is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run</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traditional CPU process.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device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code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is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marked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with</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CUDA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keywords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for</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labeling data-parallel</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functions,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called kernels, and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their</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associated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data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structures.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The device code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is</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further</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compiled</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by</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runtime</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component</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of</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NVCC</a:t>
            </a:r>
            <a:r>
              <a:rPr lang="en-GB" sz="1200" b="0" i="0" u="none" strike="noStrike" kern="1200" baseline="0">
                <a:solidFill>
                  <a:schemeClr val="tx1"/>
                </a:solidFill>
                <a:latin typeface="+mn-lt"/>
                <a:ea typeface="+mn-ea"/>
                <a:cs typeface="+mn-cs"/>
              </a:rPr>
              <a:t> </a:t>
            </a:r>
            <a:r>
              <a:rPr lang="sr-Latn-RS" sz="1200" b="0" i="0" u="none" strike="noStrike" kern="1200" baseline="0">
                <a:solidFill>
                  <a:schemeClr val="tx1"/>
                </a:solidFill>
                <a:latin typeface="+mn-lt"/>
                <a:ea typeface="+mn-ea"/>
                <a:cs typeface="+mn-cs"/>
              </a:rPr>
              <a:t>and </a:t>
            </a:r>
            <a:r>
              <a:rPr lang="en-GB" sz="1200" b="0" i="0" u="none" strike="noStrike" kern="1200" baseline="0">
                <a:solidFill>
                  <a:schemeClr val="tx1"/>
                </a:solidFill>
                <a:latin typeface="+mn-lt"/>
                <a:ea typeface="+mn-ea"/>
                <a:cs typeface="+mn-cs"/>
              </a:rPr>
              <a:t>executed on a GPU device.</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6</a:t>
            </a:fld>
            <a:endParaRPr lang="sr-Latn-RS"/>
          </a:p>
        </p:txBody>
      </p:sp>
    </p:spTree>
    <p:extLst>
      <p:ext uri="{BB962C8B-B14F-4D97-AF65-F5344CB8AC3E}">
        <p14:creationId xmlns:p14="http://schemas.microsoft.com/office/powerpoint/2010/main" val="3611456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97</a:t>
            </a:fld>
            <a:endParaRPr lang="sr-Latn-RS"/>
          </a:p>
        </p:txBody>
      </p:sp>
    </p:spTree>
    <p:extLst>
      <p:ext uri="{BB962C8B-B14F-4D97-AF65-F5344CB8AC3E}">
        <p14:creationId xmlns:p14="http://schemas.microsoft.com/office/powerpoint/2010/main" val="944082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98</a:t>
            </a:fld>
            <a:endParaRPr lang="sr-Latn-RS"/>
          </a:p>
        </p:txBody>
      </p:sp>
    </p:spTree>
    <p:extLst>
      <p:ext uri="{BB962C8B-B14F-4D97-AF65-F5344CB8AC3E}">
        <p14:creationId xmlns:p14="http://schemas.microsoft.com/office/powerpoint/2010/main" val="25232524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GPU this is the shared memory • Shared memory accesses are faster than even coalesced global memory accesses. If accessing same data multiple times, try to put it in shared memory. • Unfortunately, it is very small (48 KB or 16KB) • Must be managed by the programmer</a:t>
            </a:r>
          </a:p>
        </p:txBody>
      </p:sp>
      <p:sp>
        <p:nvSpPr>
          <p:cNvPr id="4" name="Slide Number Placeholder 3"/>
          <p:cNvSpPr>
            <a:spLocks noGrp="1"/>
          </p:cNvSpPr>
          <p:nvPr>
            <p:ph type="sldNum" sz="quarter" idx="10"/>
          </p:nvPr>
        </p:nvSpPr>
        <p:spPr/>
        <p:txBody>
          <a:bodyPr/>
          <a:lstStyle/>
          <a:p>
            <a:fld id="{9910C887-6775-47AA-8A4F-C833A0029179}" type="slidenum">
              <a:rPr lang="sr-Latn-RS" smtClean="0"/>
              <a:pPr/>
              <a:t>99</a:t>
            </a:fld>
            <a:endParaRPr lang="sr-Latn-RS"/>
          </a:p>
        </p:txBody>
      </p:sp>
    </p:spTree>
    <p:extLst>
      <p:ext uri="{BB962C8B-B14F-4D97-AF65-F5344CB8AC3E}">
        <p14:creationId xmlns:p14="http://schemas.microsoft.com/office/powerpoint/2010/main" val="13922520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100</a:t>
            </a:fld>
            <a:endParaRPr lang="sr-Latn-RS"/>
          </a:p>
        </p:txBody>
      </p:sp>
    </p:spTree>
    <p:extLst>
      <p:ext uri="{BB962C8B-B14F-4D97-AF65-F5344CB8AC3E}">
        <p14:creationId xmlns:p14="http://schemas.microsoft.com/office/powerpoint/2010/main" val="3866594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101</a:t>
            </a:fld>
            <a:endParaRPr lang="sr-Latn-RS"/>
          </a:p>
        </p:txBody>
      </p:sp>
    </p:spTree>
    <p:extLst>
      <p:ext uri="{BB962C8B-B14F-4D97-AF65-F5344CB8AC3E}">
        <p14:creationId xmlns:p14="http://schemas.microsoft.com/office/powerpoint/2010/main" val="2650530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102</a:t>
            </a:fld>
            <a:endParaRPr lang="sr-Latn-RS"/>
          </a:p>
        </p:txBody>
      </p:sp>
    </p:spTree>
    <p:extLst>
      <p:ext uri="{BB962C8B-B14F-4D97-AF65-F5344CB8AC3E}">
        <p14:creationId xmlns:p14="http://schemas.microsoft.com/office/powerpoint/2010/main" val="3414621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103</a:t>
            </a:fld>
            <a:endParaRPr lang="sr-Latn-RS"/>
          </a:p>
        </p:txBody>
      </p:sp>
    </p:spTree>
    <p:extLst>
      <p:ext uri="{BB962C8B-B14F-4D97-AF65-F5344CB8AC3E}">
        <p14:creationId xmlns:p14="http://schemas.microsoft.com/office/powerpoint/2010/main" val="2645203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104</a:t>
            </a:fld>
            <a:endParaRPr lang="sr-Latn-RS"/>
          </a:p>
        </p:txBody>
      </p:sp>
    </p:spTree>
    <p:extLst>
      <p:ext uri="{BB962C8B-B14F-4D97-AF65-F5344CB8AC3E}">
        <p14:creationId xmlns:p14="http://schemas.microsoft.com/office/powerpoint/2010/main" val="31352332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105</a:t>
            </a:fld>
            <a:endParaRPr lang="sr-Latn-RS"/>
          </a:p>
        </p:txBody>
      </p:sp>
    </p:spTree>
    <p:extLst>
      <p:ext uri="{BB962C8B-B14F-4D97-AF65-F5344CB8AC3E}">
        <p14:creationId xmlns:p14="http://schemas.microsoft.com/office/powerpoint/2010/main" val="22800379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106</a:t>
            </a:fld>
            <a:endParaRPr lang="sr-Latn-RS"/>
          </a:p>
        </p:txBody>
      </p:sp>
    </p:spTree>
    <p:extLst>
      <p:ext uri="{BB962C8B-B14F-4D97-AF65-F5344CB8AC3E}">
        <p14:creationId xmlns:p14="http://schemas.microsoft.com/office/powerpoint/2010/main" val="200709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a:t>Detaljnije informacije o dizajnu CPU i GPU i njihovim razlikama koje ih </a:t>
            </a:r>
            <a:r>
              <a:rPr lang="sr-Latn-RS" baseline="0"/>
              <a:t>čine pogodnim za izvršenje različitih zadataka</a:t>
            </a:r>
            <a:r>
              <a:rPr lang="en-GB" baseline="0"/>
              <a:t> - </a:t>
            </a:r>
            <a:r>
              <a:rPr lang="sr-Latn-RS" baseline="0"/>
              <a:t>Chapter 1.1 iz </a:t>
            </a:r>
            <a:r>
              <a:rPr lang="en-GB" baseline="0"/>
              <a:t>[1] </a:t>
            </a:r>
            <a:r>
              <a:rPr lang="sr-Latn-RS"/>
              <a:t>David Kirk, Wen-mei Hwu</a:t>
            </a:r>
            <a:r>
              <a:rPr lang="en-GB"/>
              <a:t>,</a:t>
            </a:r>
            <a:r>
              <a:rPr lang="en-GB" baseline="0"/>
              <a:t> </a:t>
            </a:r>
            <a:r>
              <a:rPr lang="sr-Latn-RS" i="1"/>
              <a:t>Programming Massively Parallel Processors: A Hands-on Approach</a:t>
            </a:r>
            <a:endParaRPr lang="sr-Latn-RS"/>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9</a:t>
            </a:fld>
            <a:endParaRPr lang="sr-Latn-RS"/>
          </a:p>
        </p:txBody>
      </p:sp>
    </p:spTree>
    <p:extLst>
      <p:ext uri="{BB962C8B-B14F-4D97-AF65-F5344CB8AC3E}">
        <p14:creationId xmlns:p14="http://schemas.microsoft.com/office/powerpoint/2010/main" val="57664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107</a:t>
            </a:fld>
            <a:endParaRPr lang="sr-Latn-RS"/>
          </a:p>
        </p:txBody>
      </p:sp>
    </p:spTree>
    <p:extLst>
      <p:ext uri="{BB962C8B-B14F-4D97-AF65-F5344CB8AC3E}">
        <p14:creationId xmlns:p14="http://schemas.microsoft.com/office/powerpoint/2010/main" val="23569256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108</a:t>
            </a:fld>
            <a:endParaRPr lang="sr-Latn-RS"/>
          </a:p>
        </p:txBody>
      </p:sp>
    </p:spTree>
    <p:extLst>
      <p:ext uri="{BB962C8B-B14F-4D97-AF65-F5344CB8AC3E}">
        <p14:creationId xmlns:p14="http://schemas.microsoft.com/office/powerpoint/2010/main" val="41970102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109</a:t>
            </a:fld>
            <a:endParaRPr lang="sr-Latn-RS"/>
          </a:p>
        </p:txBody>
      </p:sp>
    </p:spTree>
    <p:extLst>
      <p:ext uri="{BB962C8B-B14F-4D97-AF65-F5344CB8AC3E}">
        <p14:creationId xmlns:p14="http://schemas.microsoft.com/office/powerpoint/2010/main" val="4578337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110</a:t>
            </a:fld>
            <a:endParaRPr lang="sr-Latn-RS"/>
          </a:p>
        </p:txBody>
      </p:sp>
    </p:spTree>
    <p:extLst>
      <p:ext uri="{BB962C8B-B14F-4D97-AF65-F5344CB8AC3E}">
        <p14:creationId xmlns:p14="http://schemas.microsoft.com/office/powerpoint/2010/main" val="6789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111</a:t>
            </a:fld>
            <a:endParaRPr lang="sr-Latn-RS"/>
          </a:p>
        </p:txBody>
      </p:sp>
    </p:spTree>
    <p:extLst>
      <p:ext uri="{BB962C8B-B14F-4D97-AF65-F5344CB8AC3E}">
        <p14:creationId xmlns:p14="http://schemas.microsoft.com/office/powerpoint/2010/main" val="2275918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112</a:t>
            </a:fld>
            <a:endParaRPr lang="sr-Latn-RS"/>
          </a:p>
        </p:txBody>
      </p:sp>
    </p:spTree>
    <p:extLst>
      <p:ext uri="{BB962C8B-B14F-4D97-AF65-F5344CB8AC3E}">
        <p14:creationId xmlns:p14="http://schemas.microsoft.com/office/powerpoint/2010/main" val="16087530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113</a:t>
            </a:fld>
            <a:endParaRPr lang="sr-Latn-RS"/>
          </a:p>
        </p:txBody>
      </p:sp>
    </p:spTree>
    <p:extLst>
      <p:ext uri="{BB962C8B-B14F-4D97-AF65-F5344CB8AC3E}">
        <p14:creationId xmlns:p14="http://schemas.microsoft.com/office/powerpoint/2010/main" val="18462588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114</a:t>
            </a:fld>
            <a:endParaRPr lang="sr-Latn-RS"/>
          </a:p>
        </p:txBody>
      </p:sp>
    </p:spTree>
    <p:extLst>
      <p:ext uri="{BB962C8B-B14F-4D97-AF65-F5344CB8AC3E}">
        <p14:creationId xmlns:p14="http://schemas.microsoft.com/office/powerpoint/2010/main" val="34342642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115</a:t>
            </a:fld>
            <a:endParaRPr lang="sr-Latn-RS"/>
          </a:p>
        </p:txBody>
      </p:sp>
    </p:spTree>
    <p:extLst>
      <p:ext uri="{BB962C8B-B14F-4D97-AF65-F5344CB8AC3E}">
        <p14:creationId xmlns:p14="http://schemas.microsoft.com/office/powerpoint/2010/main" val="17509351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116</a:t>
            </a:fld>
            <a:endParaRPr lang="sr-Latn-RS"/>
          </a:p>
        </p:txBody>
      </p:sp>
    </p:spTree>
    <p:extLst>
      <p:ext uri="{BB962C8B-B14F-4D97-AF65-F5344CB8AC3E}">
        <p14:creationId xmlns:p14="http://schemas.microsoft.com/office/powerpoint/2010/main" val="45545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r-Latn-RS"/>
              <a:t>Niti su organizovane u dva nivoa</a:t>
            </a:r>
            <a:r>
              <a:rPr lang="sr-Latn-RS" baseline="0"/>
              <a:t> hijerarhije. Grid (koji izvršava kernel) se sastoji od jednog ili više blokova, dok se svaki od tih blokova sastoji od jedne ili više niti.</a:t>
            </a:r>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a:t>
            </a:fld>
            <a:endParaRPr lang="sr-Latn-R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117</a:t>
            </a:fld>
            <a:endParaRPr lang="sr-Latn-RS"/>
          </a:p>
        </p:txBody>
      </p:sp>
    </p:spTree>
    <p:extLst>
      <p:ext uri="{BB962C8B-B14F-4D97-AF65-F5344CB8AC3E}">
        <p14:creationId xmlns:p14="http://schemas.microsoft.com/office/powerpoint/2010/main" val="35684976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118</a:t>
            </a:fld>
            <a:endParaRPr lang="sr-Latn-RS"/>
          </a:p>
        </p:txBody>
      </p:sp>
    </p:spTree>
    <p:extLst>
      <p:ext uri="{BB962C8B-B14F-4D97-AF65-F5344CB8AC3E}">
        <p14:creationId xmlns:p14="http://schemas.microsoft.com/office/powerpoint/2010/main" val="35519131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fr-FR" dirty="0" err="1"/>
              <a:t>Chapter</a:t>
            </a:r>
            <a:r>
              <a:rPr lang="fr-FR" dirty="0"/>
              <a:t> 4.3 Matrix-Matrix Multiplication—A More </a:t>
            </a:r>
            <a:r>
              <a:rPr lang="fr-FR" dirty="0" err="1"/>
              <a:t>Complex</a:t>
            </a:r>
            <a:r>
              <a:rPr lang="fr-FR" dirty="0"/>
              <a:t> </a:t>
            </a:r>
            <a:r>
              <a:rPr lang="fr-FR" dirty="0" err="1"/>
              <a:t>Kernel</a:t>
            </a:r>
            <a:r>
              <a:rPr lang="fr-FR" dirty="0"/>
              <a:t>, </a:t>
            </a:r>
            <a:r>
              <a:rPr lang="sr-Latn-RS" dirty="0"/>
              <a:t>David Kirk, Wen-mei Hwu:</a:t>
            </a:r>
            <a:r>
              <a:rPr lang="en-GB" baseline="0" dirty="0"/>
              <a:t> </a:t>
            </a:r>
            <a:r>
              <a:rPr lang="sr-Latn-RS" i="1" dirty="0"/>
              <a:t>Programming Massively Parallel Processors: A Hands-on Approach</a:t>
            </a:r>
            <a:r>
              <a:rPr lang="sr-Latn-RS" dirty="0"/>
              <a:t>, Morgan Kaufmann</a:t>
            </a:r>
            <a:endParaRPr lang="en-US" dirty="0"/>
          </a:p>
          <a:p>
            <a:endParaRPr lang="sr-Latn-R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119</a:t>
            </a:fld>
            <a:endParaRPr lang="sr-Latn-RS"/>
          </a:p>
        </p:txBody>
      </p:sp>
    </p:spTree>
    <p:extLst>
      <p:ext uri="{BB962C8B-B14F-4D97-AF65-F5344CB8AC3E}">
        <p14:creationId xmlns:p14="http://schemas.microsoft.com/office/powerpoint/2010/main" val="16478891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Npr.</a:t>
            </a:r>
            <a:r>
              <a:rPr lang="en-GB" baseline="0"/>
              <a:t> za nit (0,0) u bloku (1,1)</a:t>
            </a:r>
          </a:p>
          <a:p>
            <a:r>
              <a:rPr lang="en-GB" baseline="0"/>
              <a:t>Row = 1 * 2 + 0 = 2</a:t>
            </a:r>
          </a:p>
          <a:p>
            <a:r>
              <a:rPr lang="en-GB" baseline="0"/>
              <a:t>Col = 1 * 2 + 0 = 2</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120</a:t>
            </a:fld>
            <a:endParaRPr lang="sr-Latn-RS"/>
          </a:p>
        </p:txBody>
      </p:sp>
    </p:spTree>
    <p:extLst>
      <p:ext uri="{BB962C8B-B14F-4D97-AF65-F5344CB8AC3E}">
        <p14:creationId xmlns:p14="http://schemas.microsoft.com/office/powerpoint/2010/main" val="23481099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121</a:t>
            </a:fld>
            <a:endParaRPr lang="sr-Latn-RS"/>
          </a:p>
        </p:txBody>
      </p:sp>
    </p:spTree>
    <p:extLst>
      <p:ext uri="{BB962C8B-B14F-4D97-AF65-F5344CB8AC3E}">
        <p14:creationId xmlns:p14="http://schemas.microsoft.com/office/powerpoint/2010/main" val="39304428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122</a:t>
            </a:fld>
            <a:endParaRPr lang="sr-Latn-RS"/>
          </a:p>
        </p:txBody>
      </p:sp>
    </p:spTree>
    <p:extLst>
      <p:ext uri="{BB962C8B-B14F-4D97-AF65-F5344CB8AC3E}">
        <p14:creationId xmlns:p14="http://schemas.microsoft.com/office/powerpoint/2010/main" val="10111828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123</a:t>
            </a:fld>
            <a:endParaRPr lang="sr-Latn-RS"/>
          </a:p>
        </p:txBody>
      </p:sp>
    </p:spTree>
    <p:extLst>
      <p:ext uri="{BB962C8B-B14F-4D97-AF65-F5344CB8AC3E}">
        <p14:creationId xmlns:p14="http://schemas.microsoft.com/office/powerpoint/2010/main" val="6046306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124</a:t>
            </a:fld>
            <a:endParaRPr lang="sr-Latn-RS"/>
          </a:p>
        </p:txBody>
      </p:sp>
    </p:spTree>
    <p:extLst>
      <p:ext uri="{BB962C8B-B14F-4D97-AF65-F5344CB8AC3E}">
        <p14:creationId xmlns:p14="http://schemas.microsoft.com/office/powerpoint/2010/main" val="6903244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125</a:t>
            </a:fld>
            <a:endParaRPr lang="sr-Latn-RS"/>
          </a:p>
        </p:txBody>
      </p:sp>
    </p:spTree>
    <p:extLst>
      <p:ext uri="{BB962C8B-B14F-4D97-AF65-F5344CB8AC3E}">
        <p14:creationId xmlns:p14="http://schemas.microsoft.com/office/powerpoint/2010/main" val="536541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126</a:t>
            </a:fld>
            <a:endParaRPr lang="sr-Latn-RS"/>
          </a:p>
        </p:txBody>
      </p:sp>
    </p:spTree>
    <p:extLst>
      <p:ext uri="{BB962C8B-B14F-4D97-AF65-F5344CB8AC3E}">
        <p14:creationId xmlns:p14="http://schemas.microsoft.com/office/powerpoint/2010/main" val="1349396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Koraci</a:t>
            </a:r>
            <a:r>
              <a:rPr lang="sr-Latn-RS" baseline="0"/>
              <a:t> izvršenja procesa biće jasniji kada se uoče u primeru u drugom delu prezentacije (slajd 43, </a:t>
            </a:r>
            <a:r>
              <a:rPr lang="en-US"/>
              <a:t>Say Hello to CUDA</a:t>
            </a:r>
            <a:r>
              <a:rPr lang="sr-Latn-RS" baseline="0"/>
              <a:t> (3)).</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a:t>
            </a:fld>
            <a:endParaRPr lang="sr-Latn-RS"/>
          </a:p>
        </p:txBody>
      </p:sp>
    </p:spTree>
    <p:extLst>
      <p:ext uri="{BB962C8B-B14F-4D97-AF65-F5344CB8AC3E}">
        <p14:creationId xmlns:p14="http://schemas.microsoft.com/office/powerpoint/2010/main" val="4994975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127</a:t>
            </a:fld>
            <a:endParaRPr lang="sr-Latn-RS"/>
          </a:p>
        </p:txBody>
      </p:sp>
    </p:spTree>
    <p:extLst>
      <p:ext uri="{BB962C8B-B14F-4D97-AF65-F5344CB8AC3E}">
        <p14:creationId xmlns:p14="http://schemas.microsoft.com/office/powerpoint/2010/main" val="42259607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128</a:t>
            </a:fld>
            <a:endParaRPr lang="sr-Latn-RS"/>
          </a:p>
        </p:txBody>
      </p:sp>
    </p:spTree>
    <p:extLst>
      <p:ext uri="{BB962C8B-B14F-4D97-AF65-F5344CB8AC3E}">
        <p14:creationId xmlns:p14="http://schemas.microsoft.com/office/powerpoint/2010/main" val="2006646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fr-FR"/>
              <a:t>Chapter 5.4 A Tiled Matrix–Matrix Multiplication Kernel, </a:t>
            </a:r>
            <a:r>
              <a:rPr lang="sr-Latn-RS"/>
              <a:t>David Kirk, Wen-mei Hwu:</a:t>
            </a:r>
            <a:r>
              <a:rPr lang="en-GB" baseline="0"/>
              <a:t> </a:t>
            </a:r>
            <a:r>
              <a:rPr lang="sr-Latn-RS" i="1"/>
              <a:t>Programming Massively Parallel Processors: A Hands-on Approach</a:t>
            </a:r>
            <a:r>
              <a:rPr lang="sr-Latn-RS"/>
              <a:t>, Morgan Kaufmann</a:t>
            </a:r>
            <a:endParaRPr lang="en-US"/>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129</a:t>
            </a:fld>
            <a:endParaRPr lang="sr-Latn-RS"/>
          </a:p>
        </p:txBody>
      </p:sp>
    </p:spTree>
    <p:extLst>
      <p:ext uri="{BB962C8B-B14F-4D97-AF65-F5344CB8AC3E}">
        <p14:creationId xmlns:p14="http://schemas.microsoft.com/office/powerpoint/2010/main" val="39255794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130</a:t>
            </a:fld>
            <a:endParaRPr lang="sr-Latn-RS"/>
          </a:p>
        </p:txBody>
      </p:sp>
    </p:spTree>
    <p:extLst>
      <p:ext uri="{BB962C8B-B14F-4D97-AF65-F5344CB8AC3E}">
        <p14:creationId xmlns:p14="http://schemas.microsoft.com/office/powerpoint/2010/main" val="6984707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131</a:t>
            </a:fld>
            <a:endParaRPr lang="sr-Latn-RS"/>
          </a:p>
        </p:txBody>
      </p:sp>
    </p:spTree>
    <p:extLst>
      <p:ext uri="{BB962C8B-B14F-4D97-AF65-F5344CB8AC3E}">
        <p14:creationId xmlns:p14="http://schemas.microsoft.com/office/powerpoint/2010/main" val="37457811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132</a:t>
            </a:fld>
            <a:endParaRPr lang="sr-Latn-RS"/>
          </a:p>
        </p:txBody>
      </p:sp>
    </p:spTree>
    <p:extLst>
      <p:ext uri="{BB962C8B-B14F-4D97-AF65-F5344CB8AC3E}">
        <p14:creationId xmlns:p14="http://schemas.microsoft.com/office/powerpoint/2010/main" val="35706091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133</a:t>
            </a:fld>
            <a:endParaRPr lang="sr-Latn-RS"/>
          </a:p>
        </p:txBody>
      </p:sp>
    </p:spTree>
    <p:extLst>
      <p:ext uri="{BB962C8B-B14F-4D97-AF65-F5344CB8AC3E}">
        <p14:creationId xmlns:p14="http://schemas.microsoft.com/office/powerpoint/2010/main" val="25149213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134</a:t>
            </a:fld>
            <a:endParaRPr lang="sr-Latn-R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135</a:t>
            </a:fld>
            <a:endParaRPr lang="sr-Latn-RS"/>
          </a:p>
        </p:txBody>
      </p:sp>
    </p:spTree>
    <p:extLst>
      <p:ext uri="{BB962C8B-B14F-4D97-AF65-F5344CB8AC3E}">
        <p14:creationId xmlns:p14="http://schemas.microsoft.com/office/powerpoint/2010/main" val="21613502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136</a:t>
            </a:fld>
            <a:endParaRPr lang="sr-Latn-RS"/>
          </a:p>
        </p:txBody>
      </p:sp>
    </p:spTree>
    <p:extLst>
      <p:ext uri="{BB962C8B-B14F-4D97-AF65-F5344CB8AC3E}">
        <p14:creationId xmlns:p14="http://schemas.microsoft.com/office/powerpoint/2010/main" val="120748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t>Host –</a:t>
            </a:r>
            <a:r>
              <a:rPr lang="sr-Latn-RS" baseline="0"/>
              <a:t> CPU</a:t>
            </a:r>
            <a:r>
              <a:rPr lang="en-GB" baseline="0"/>
              <a:t>; Device – GPU</a:t>
            </a:r>
            <a:endParaRPr lang="sr-Latn-RS"/>
          </a:p>
          <a:p>
            <a:pPr marL="0" marR="0" indent="0" algn="l" defTabSz="914400" rtl="0" eaLnBrk="1" fontAlgn="auto" latinLnBrk="0" hangingPunct="1">
              <a:lnSpc>
                <a:spcPct val="100000"/>
              </a:lnSpc>
              <a:spcBef>
                <a:spcPts val="0"/>
              </a:spcBef>
              <a:spcAft>
                <a:spcPts val="0"/>
              </a:spcAft>
              <a:buClrTx/>
              <a:buSzTx/>
              <a:buFontTx/>
              <a:buNone/>
              <a:tabLst/>
              <a:defRPr/>
            </a:pPr>
            <a:r>
              <a:rPr lang="en-US"/>
              <a:t>CUDA program čine integrisani delovi koda</a:t>
            </a:r>
            <a:r>
              <a:rPr lang="sr-Latn-RS" baseline="0"/>
              <a:t> </a:t>
            </a:r>
            <a:r>
              <a:rPr lang="en-US"/>
              <a:t>za centralni i grafički procesor</a:t>
            </a:r>
            <a:r>
              <a:rPr lang="sr-Latn-RS"/>
              <a:t>.</a:t>
            </a:r>
            <a:r>
              <a:rPr lang="sr-Latn-RS" baseline="0"/>
              <a:t> </a:t>
            </a:r>
            <a:r>
              <a:rPr lang="sr-Latn-RS"/>
              <a:t>U</a:t>
            </a:r>
            <a:r>
              <a:rPr lang="sr-Latn-RS" baseline="0"/>
              <a:t> primeru sa slajda program počinje izvršenjem koda za centralni procesor (</a:t>
            </a:r>
            <a:r>
              <a:rPr lang="sr-Latn-RS" i="1" baseline="0"/>
              <a:t>Serial Code</a:t>
            </a:r>
            <a:r>
              <a:rPr lang="sr-Latn-RS" baseline="0"/>
              <a:t>)</a:t>
            </a:r>
            <a:r>
              <a:rPr lang="en-GB" baseline="0"/>
              <a:t>, koji izvr</a:t>
            </a:r>
            <a:r>
              <a:rPr lang="sr-Latn-RS" baseline="0"/>
              <a:t>šava jedna (CPU) nit. Pozivom kernel funkcije (</a:t>
            </a:r>
            <a:r>
              <a:rPr lang="sr-Latn-RS" i="1" baseline="0"/>
              <a:t>Parallel Kernel</a:t>
            </a:r>
            <a:r>
              <a:rPr lang="sr-Latn-RS" baseline="0"/>
              <a:t>), kod u okviru kernela se izvršava na grafičkom procesoru. Kod izvršava više niti, i to skup niti organizovan u blokove kao na slici. Kada sve niti završe sa izvršavanjem tog dela koda, izvršenje se nastavlja na hostu (CPU) od strane jedne niti, sve do narednog poziva kernel funkcije (</a:t>
            </a:r>
            <a:r>
              <a:rPr lang="sr-Latn-RS" i="1" baseline="0"/>
              <a:t>KernelB</a:t>
            </a:r>
            <a:r>
              <a:rPr lang="sr-Latn-RS" baseline="0"/>
              <a:t>).</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17</a:t>
            </a:fld>
            <a:endParaRPr lang="sr-Latn-RS"/>
          </a:p>
        </p:txBody>
      </p:sp>
    </p:spTree>
    <p:extLst>
      <p:ext uri="{BB962C8B-B14F-4D97-AF65-F5344CB8AC3E}">
        <p14:creationId xmlns:p14="http://schemas.microsoft.com/office/powerpoint/2010/main" val="22510325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137</a:t>
            </a:fld>
            <a:endParaRPr lang="sr-Latn-RS"/>
          </a:p>
        </p:txBody>
      </p:sp>
    </p:spTree>
    <p:extLst>
      <p:ext uri="{BB962C8B-B14F-4D97-AF65-F5344CB8AC3E}">
        <p14:creationId xmlns:p14="http://schemas.microsoft.com/office/powerpoint/2010/main" val="5066675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138</a:t>
            </a:fld>
            <a:endParaRPr lang="sr-Latn-RS"/>
          </a:p>
        </p:txBody>
      </p:sp>
    </p:spTree>
    <p:extLst>
      <p:ext uri="{BB962C8B-B14F-4D97-AF65-F5344CB8AC3E}">
        <p14:creationId xmlns:p14="http://schemas.microsoft.com/office/powerpoint/2010/main" val="42279601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139</a:t>
            </a:fld>
            <a:endParaRPr lang="sr-Latn-RS"/>
          </a:p>
        </p:txBody>
      </p:sp>
    </p:spTree>
    <p:extLst>
      <p:ext uri="{BB962C8B-B14F-4D97-AF65-F5344CB8AC3E}">
        <p14:creationId xmlns:p14="http://schemas.microsoft.com/office/powerpoint/2010/main" val="28755453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140</a:t>
            </a:fld>
            <a:endParaRPr lang="sr-Latn-RS"/>
          </a:p>
        </p:txBody>
      </p:sp>
    </p:spTree>
    <p:extLst>
      <p:ext uri="{BB962C8B-B14F-4D97-AF65-F5344CB8AC3E}">
        <p14:creationId xmlns:p14="http://schemas.microsoft.com/office/powerpoint/2010/main" val="35412034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141</a:t>
            </a:fld>
            <a:endParaRPr lang="sr-Latn-RS"/>
          </a:p>
        </p:txBody>
      </p:sp>
    </p:spTree>
    <p:extLst>
      <p:ext uri="{BB962C8B-B14F-4D97-AF65-F5344CB8AC3E}">
        <p14:creationId xmlns:p14="http://schemas.microsoft.com/office/powerpoint/2010/main" val="126708816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142</a:t>
            </a:fld>
            <a:endParaRPr lang="sr-Latn-RS"/>
          </a:p>
        </p:txBody>
      </p:sp>
    </p:spTree>
    <p:extLst>
      <p:ext uri="{BB962C8B-B14F-4D97-AF65-F5344CB8AC3E}">
        <p14:creationId xmlns:p14="http://schemas.microsoft.com/office/powerpoint/2010/main" val="16344542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143</a:t>
            </a:fld>
            <a:endParaRPr lang="sr-Latn-RS"/>
          </a:p>
        </p:txBody>
      </p:sp>
    </p:spTree>
    <p:extLst>
      <p:ext uri="{BB962C8B-B14F-4D97-AF65-F5344CB8AC3E}">
        <p14:creationId xmlns:p14="http://schemas.microsoft.com/office/powerpoint/2010/main" val="5184759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144</a:t>
            </a:fld>
            <a:endParaRPr lang="sr-Latn-R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145</a:t>
            </a:fld>
            <a:endParaRPr lang="sr-Latn-R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146</a:t>
            </a:fld>
            <a:endParaRPr lang="sr-Latn-R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rgbClr val="00B050"/>
                </a:solidFill>
              </a:rPr>
              <a:t>kernel_routine&lt;&lt;&lt;gridDim, blockDim&gt;&gt;&gt;(args)</a:t>
            </a:r>
            <a:r>
              <a:rPr lang="sr-Latn-RS" baseline="0">
                <a:solidFill>
                  <a:srgbClr val="00B050"/>
                </a:solidFill>
              </a:rPr>
              <a:t> – Poziv kernel funkcije </a:t>
            </a:r>
            <a:r>
              <a:rPr lang="en-GB" baseline="0">
                <a:solidFill>
                  <a:srgbClr val="00B050"/>
                </a:solidFill>
              </a:rPr>
              <a:t>koji defin</a:t>
            </a:r>
            <a:r>
              <a:rPr lang="sr-Latn-RS" baseline="0">
                <a:solidFill>
                  <a:srgbClr val="00B050"/>
                </a:solidFill>
              </a:rPr>
              <a:t>iše koliko se blokova kreira u gridu i koliko svaki od blokova ima niti.</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baseline="0">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18</a:t>
            </a:fld>
            <a:endParaRPr lang="sr-Latn-RS"/>
          </a:p>
        </p:txBody>
      </p:sp>
    </p:spTree>
    <p:extLst>
      <p:ext uri="{BB962C8B-B14F-4D97-AF65-F5344CB8AC3E}">
        <p14:creationId xmlns:p14="http://schemas.microsoft.com/office/powerpoint/2010/main" val="3754444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147</a:t>
            </a:fld>
            <a:endParaRPr lang="sr-Latn-RS"/>
          </a:p>
        </p:txBody>
      </p:sp>
    </p:spTree>
    <p:extLst>
      <p:ext uri="{BB962C8B-B14F-4D97-AF65-F5344CB8AC3E}">
        <p14:creationId xmlns:p14="http://schemas.microsoft.com/office/powerpoint/2010/main" val="16063917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148</a:t>
            </a:fld>
            <a:endParaRPr lang="sr-Latn-RS"/>
          </a:p>
        </p:txBody>
      </p:sp>
    </p:spTree>
    <p:extLst>
      <p:ext uri="{BB962C8B-B14F-4D97-AF65-F5344CB8AC3E}">
        <p14:creationId xmlns:p14="http://schemas.microsoft.com/office/powerpoint/2010/main" val="7608440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149</a:t>
            </a:fld>
            <a:endParaRPr lang="sr-Latn-RS"/>
          </a:p>
        </p:txBody>
      </p:sp>
    </p:spTree>
    <p:extLst>
      <p:ext uri="{BB962C8B-B14F-4D97-AF65-F5344CB8AC3E}">
        <p14:creationId xmlns:p14="http://schemas.microsoft.com/office/powerpoint/2010/main" val="16995889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150</a:t>
            </a:fld>
            <a:endParaRPr lang="sr-Latn-RS"/>
          </a:p>
        </p:txBody>
      </p:sp>
    </p:spTree>
    <p:extLst>
      <p:ext uri="{BB962C8B-B14F-4D97-AF65-F5344CB8AC3E}">
        <p14:creationId xmlns:p14="http://schemas.microsoft.com/office/powerpoint/2010/main" val="36288551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151</a:t>
            </a:fld>
            <a:endParaRPr lang="sr-Latn-RS"/>
          </a:p>
        </p:txBody>
      </p:sp>
    </p:spTree>
    <p:extLst>
      <p:ext uri="{BB962C8B-B14F-4D97-AF65-F5344CB8AC3E}">
        <p14:creationId xmlns:p14="http://schemas.microsoft.com/office/powerpoint/2010/main" val="345829707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152</a:t>
            </a:fld>
            <a:endParaRPr lang="sr-Latn-RS"/>
          </a:p>
        </p:txBody>
      </p:sp>
    </p:spTree>
    <p:extLst>
      <p:ext uri="{BB962C8B-B14F-4D97-AF65-F5344CB8AC3E}">
        <p14:creationId xmlns:p14="http://schemas.microsoft.com/office/powerpoint/2010/main" val="28596969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153</a:t>
            </a:fld>
            <a:endParaRPr lang="sr-Latn-RS"/>
          </a:p>
        </p:txBody>
      </p:sp>
    </p:spTree>
    <p:extLst>
      <p:ext uri="{BB962C8B-B14F-4D97-AF65-F5344CB8AC3E}">
        <p14:creationId xmlns:p14="http://schemas.microsoft.com/office/powerpoint/2010/main" val="25376142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154</a:t>
            </a:fld>
            <a:endParaRPr lang="sr-Latn-RS"/>
          </a:p>
        </p:txBody>
      </p:sp>
    </p:spTree>
    <p:extLst>
      <p:ext uri="{BB962C8B-B14F-4D97-AF65-F5344CB8AC3E}">
        <p14:creationId xmlns:p14="http://schemas.microsoft.com/office/powerpoint/2010/main" val="253893882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155</a:t>
            </a:fld>
            <a:endParaRPr lang="sr-Latn-RS"/>
          </a:p>
        </p:txBody>
      </p:sp>
    </p:spTree>
    <p:extLst>
      <p:ext uri="{BB962C8B-B14F-4D97-AF65-F5344CB8AC3E}">
        <p14:creationId xmlns:p14="http://schemas.microsoft.com/office/powerpoint/2010/main" val="32067519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390">
              <a:defRPr/>
            </a:pPr>
            <a:r>
              <a:rPr lang="en-GB" dirty="0"/>
              <a:t>Chapter 9.4 </a:t>
            </a:r>
            <a:r>
              <a:rPr lang="sr-Latn-RS" dirty="0" err="1"/>
              <a:t>Computing</a:t>
            </a:r>
            <a:r>
              <a:rPr lang="sr-Latn-RS" dirty="0"/>
              <a:t> </a:t>
            </a:r>
            <a:r>
              <a:rPr lang="sr-Latn-RS" dirty="0" err="1"/>
              <a:t>Histograms</a:t>
            </a:r>
            <a:r>
              <a:rPr lang="en-GB" dirty="0"/>
              <a:t>, </a:t>
            </a:r>
            <a:r>
              <a:rPr lang="en-US" dirty="0"/>
              <a:t>Jason Sanders, Edward </a:t>
            </a:r>
            <a:r>
              <a:rPr lang="en-US" dirty="0" err="1"/>
              <a:t>Kandrot</a:t>
            </a:r>
            <a:r>
              <a:rPr lang="en-US" dirty="0"/>
              <a:t>: </a:t>
            </a:r>
            <a:r>
              <a:rPr lang="en-US" i="1" dirty="0"/>
              <a:t>CUDA by example: an introduction to general-purpose GPU programming</a:t>
            </a:r>
            <a:r>
              <a:rPr lang="en-US" dirty="0"/>
              <a:t>, </a:t>
            </a:r>
            <a:r>
              <a:rPr lang="sr-Latn-RS" dirty="0"/>
              <a:t> </a:t>
            </a:r>
            <a:r>
              <a:rPr lang="sr-Latn-RS" dirty="0" err="1"/>
              <a:t>Addison-Wesley</a:t>
            </a:r>
            <a:r>
              <a:rPr lang="sr-Latn-RS" dirty="0"/>
              <a:t> Professional</a:t>
            </a:r>
            <a:endParaRPr lang="en-GB" dirty="0"/>
          </a:p>
          <a:p>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156</a:t>
            </a:fld>
            <a:endParaRPr lang="sr-Latn-R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26BC4E-F8EF-459E-9D75-C5CCCCD53DBE}" type="datetime1">
              <a:rPr lang="en-US" smtClean="0"/>
              <a:pPr/>
              <a:t>5/4/2023</a:t>
            </a:fld>
            <a:endParaRPr lang="en-US" dirty="0"/>
          </a:p>
        </p:txBody>
      </p:sp>
      <p:sp>
        <p:nvSpPr>
          <p:cNvPr id="5" name="Footer Placeholder 4"/>
          <p:cNvSpPr>
            <a:spLocks noGrp="1"/>
          </p:cNvSpPr>
          <p:nvPr>
            <p:ph type="ftr" sz="quarter" idx="11"/>
          </p:nvPr>
        </p:nvSpPr>
        <p:spPr/>
        <p:txBody>
          <a:bodyPr/>
          <a:lstStyle/>
          <a:p>
            <a:r>
              <a:rPr lang="en-US" err="1"/>
              <a:t>Paralelni</a:t>
            </a:r>
            <a:r>
              <a:rPr lang="en-US"/>
              <a:t> sitemi </a:t>
            </a:r>
            <a:r>
              <a:rPr lang="en-US" dirty="0"/>
              <a:t>- CUDA</a:t>
            </a:r>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555C9-91BE-4FEA-943B-5057A51B32B0}" type="datetime1">
              <a:rPr lang="en-US" smtClean="0"/>
              <a:pPr/>
              <a:t>5/4/2023</a:t>
            </a:fld>
            <a:endParaRPr lang="en-US" dirty="0"/>
          </a:p>
        </p:txBody>
      </p:sp>
      <p:sp>
        <p:nvSpPr>
          <p:cNvPr id="5" name="Footer Placeholder 4"/>
          <p:cNvSpPr>
            <a:spLocks noGrp="1"/>
          </p:cNvSpPr>
          <p:nvPr>
            <p:ph type="ftr" sz="quarter" idx="11"/>
          </p:nvPr>
        </p:nvSpPr>
        <p:spPr/>
        <p:txBody>
          <a:bodyPr/>
          <a:lstStyle/>
          <a:p>
            <a:r>
              <a:rPr lang="en-US" err="1"/>
              <a:t>Paralelni</a:t>
            </a:r>
            <a:r>
              <a:rPr lang="en-US"/>
              <a:t> sitemi </a:t>
            </a:r>
            <a:r>
              <a:rPr lang="en-US" dirty="0"/>
              <a:t>- CUDA</a:t>
            </a:r>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9D609-EFA7-430E-98B9-CA616F73A67C}" type="datetime1">
              <a:rPr lang="en-US" smtClean="0"/>
              <a:pPr/>
              <a:t>5/4/2023</a:t>
            </a:fld>
            <a:endParaRPr lang="en-US" dirty="0"/>
          </a:p>
        </p:txBody>
      </p:sp>
      <p:sp>
        <p:nvSpPr>
          <p:cNvPr id="5" name="Footer Placeholder 4"/>
          <p:cNvSpPr>
            <a:spLocks noGrp="1"/>
          </p:cNvSpPr>
          <p:nvPr>
            <p:ph type="ftr" sz="quarter" idx="11"/>
          </p:nvPr>
        </p:nvSpPr>
        <p:spPr/>
        <p:txBody>
          <a:bodyPr/>
          <a:lstStyle/>
          <a:p>
            <a:r>
              <a:rPr lang="en-US" err="1"/>
              <a:t>Paralelni</a:t>
            </a:r>
            <a:r>
              <a:rPr lang="en-US"/>
              <a:t> sitemi </a:t>
            </a:r>
            <a:r>
              <a:rPr lang="en-US" dirty="0"/>
              <a:t>- CUDA</a:t>
            </a:r>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9AE88-99FC-48D1-8EC6-A4FB12500774}" type="datetime1">
              <a:rPr lang="en-US" smtClean="0"/>
              <a:pPr/>
              <a:t>5/4/2023</a:t>
            </a:fld>
            <a:endParaRPr lang="en-US" dirty="0"/>
          </a:p>
        </p:txBody>
      </p:sp>
      <p:sp>
        <p:nvSpPr>
          <p:cNvPr id="5" name="Footer Placeholder 4"/>
          <p:cNvSpPr>
            <a:spLocks noGrp="1"/>
          </p:cNvSpPr>
          <p:nvPr>
            <p:ph type="ftr" sz="quarter" idx="11"/>
          </p:nvPr>
        </p:nvSpPr>
        <p:spPr/>
        <p:txBody>
          <a:bodyPr/>
          <a:lstStyle/>
          <a:p>
            <a:r>
              <a:rPr lang="en-US" err="1"/>
              <a:t>Paralelni</a:t>
            </a:r>
            <a:r>
              <a:rPr lang="en-US"/>
              <a:t> sitemi </a:t>
            </a:r>
            <a:r>
              <a:rPr lang="en-US" dirty="0"/>
              <a:t>- CUDA</a:t>
            </a:r>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44443-1DC1-4503-8ADB-40D64A1A29CF}" type="datetime1">
              <a:rPr lang="en-US" smtClean="0"/>
              <a:pPr/>
              <a:t>5/4/2023</a:t>
            </a:fld>
            <a:endParaRPr lang="en-US" dirty="0"/>
          </a:p>
        </p:txBody>
      </p:sp>
      <p:sp>
        <p:nvSpPr>
          <p:cNvPr id="5" name="Footer Placeholder 4"/>
          <p:cNvSpPr>
            <a:spLocks noGrp="1"/>
          </p:cNvSpPr>
          <p:nvPr>
            <p:ph type="ftr" sz="quarter" idx="11"/>
          </p:nvPr>
        </p:nvSpPr>
        <p:spPr/>
        <p:txBody>
          <a:bodyPr/>
          <a:lstStyle/>
          <a:p>
            <a:r>
              <a:rPr lang="en-US" err="1"/>
              <a:t>Paralelni</a:t>
            </a:r>
            <a:r>
              <a:rPr lang="en-US"/>
              <a:t> sitemi </a:t>
            </a:r>
            <a:r>
              <a:rPr lang="en-US" dirty="0"/>
              <a:t>- CUDA</a:t>
            </a:r>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D313D-C951-4CD7-AFAE-7EE1B10AFCBD}"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
        <p:nvSpPr>
          <p:cNvPr id="7" name="Slide Number Placeholder 6"/>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1FB65F-F745-40CF-958F-6608EB3FA3AB}" type="datetime1">
              <a:rPr lang="en-US" smtClean="0"/>
              <a:pPr/>
              <a:t>5/4/2023</a:t>
            </a:fld>
            <a:endParaRPr lang="en-US" dirty="0"/>
          </a:p>
        </p:txBody>
      </p:sp>
      <p:sp>
        <p:nvSpPr>
          <p:cNvPr id="8" name="Footer Placeholder 7"/>
          <p:cNvSpPr>
            <a:spLocks noGrp="1"/>
          </p:cNvSpPr>
          <p:nvPr>
            <p:ph type="ftr" sz="quarter" idx="11"/>
          </p:nvPr>
        </p:nvSpPr>
        <p:spPr/>
        <p:txBody>
          <a:bodyPr/>
          <a:lstStyle/>
          <a:p>
            <a:r>
              <a:rPr lang="en-US" err="1"/>
              <a:t>Paralelni</a:t>
            </a:r>
            <a:r>
              <a:rPr lang="en-US"/>
              <a:t> sitemi </a:t>
            </a:r>
            <a:r>
              <a:rPr lang="en-US" dirty="0"/>
              <a:t>- CUDA</a:t>
            </a:r>
          </a:p>
        </p:txBody>
      </p:sp>
      <p:sp>
        <p:nvSpPr>
          <p:cNvPr id="9" name="Slide Number Placeholder 8"/>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E04E46-AA5A-402E-BBA8-2B39E36E0DA5}" type="datetime1">
              <a:rPr lang="en-US" smtClean="0"/>
              <a:pPr/>
              <a:t>5/4/2023</a:t>
            </a:fld>
            <a:endParaRPr lang="en-US" dirty="0"/>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sp>
        <p:nvSpPr>
          <p:cNvPr id="5" name="Slide Number Placeholder 4"/>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03C03-6A69-4545-B291-560712255CF4}" type="datetime1">
              <a:rPr lang="en-US" smtClean="0"/>
              <a:pPr/>
              <a:t>5/4/2023</a:t>
            </a:fld>
            <a:endParaRPr lang="en-US" dirty="0"/>
          </a:p>
        </p:txBody>
      </p:sp>
      <p:sp>
        <p:nvSpPr>
          <p:cNvPr id="3" name="Footer Placeholder 2"/>
          <p:cNvSpPr>
            <a:spLocks noGrp="1"/>
          </p:cNvSpPr>
          <p:nvPr>
            <p:ph type="ftr" sz="quarter" idx="11"/>
          </p:nvPr>
        </p:nvSpPr>
        <p:spPr/>
        <p:txBody>
          <a:bodyPr/>
          <a:lstStyle/>
          <a:p>
            <a:r>
              <a:rPr lang="en-US" err="1"/>
              <a:t>Paralelni</a:t>
            </a:r>
            <a:r>
              <a:rPr lang="en-US"/>
              <a:t> sitemi </a:t>
            </a:r>
            <a:r>
              <a:rPr lang="en-US" dirty="0"/>
              <a:t>- CUDA</a:t>
            </a:r>
          </a:p>
        </p:txBody>
      </p:sp>
      <p:sp>
        <p:nvSpPr>
          <p:cNvPr id="4" name="Slide Number Placeholder 3"/>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E86337-1266-4AA3-B9F5-C1ED53B4BE4C}"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
        <p:nvSpPr>
          <p:cNvPr id="7" name="Slide Number Placeholder 6"/>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683B4-1987-4542-B658-A18435049D7F}"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
        <p:nvSpPr>
          <p:cNvPr id="7" name="Slide Number Placeholder 6"/>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B944E3D-1269-4BD9-8F07-29C83E869D8A}" type="datetime1">
              <a:rPr lang="en-US" smtClean="0"/>
              <a:pPr/>
              <a:t>5/4/2023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err="1"/>
              <a:t>Paralelni</a:t>
            </a:r>
            <a:r>
              <a:rPr lang="en-US"/>
              <a:t> sitemi </a:t>
            </a:r>
            <a:r>
              <a:rPr lang="en-US" dirty="0"/>
              <a:t>- CUDA</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36081D1-8380-407A-ABF3-D12854566F9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2703"/>
          <a:stretch/>
        </p:blipFill>
        <p:spPr bwMode="auto">
          <a:xfrm>
            <a:off x="1" y="1371600"/>
            <a:ext cx="6236053" cy="5486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057400"/>
            <a:ext cx="7924800" cy="1219200"/>
          </a:xfrm>
        </p:spPr>
        <p:txBody>
          <a:bodyPr/>
          <a:lstStyle/>
          <a:p>
            <a:pPr algn="r"/>
            <a:r>
              <a:rPr lang="sr-Latn-RS" sz="4000" b="1">
                <a:solidFill>
                  <a:schemeClr val="accent5">
                    <a:lumMod val="60000"/>
                    <a:lumOff val="40000"/>
                  </a:schemeClr>
                </a:solidFill>
              </a:rPr>
              <a:t>Paralelni sistemi</a:t>
            </a:r>
            <a:r>
              <a:rPr lang="sr-Latn-RS" sz="4000" b="1" dirty="0">
                <a:solidFill>
                  <a:schemeClr val="accent5">
                    <a:lumMod val="60000"/>
                    <a:lumOff val="40000"/>
                  </a:schemeClr>
                </a:solidFill>
              </a:rPr>
              <a:t>:</a:t>
            </a:r>
            <a:br>
              <a:rPr lang="en-US" sz="4000" b="1" dirty="0"/>
            </a:br>
            <a:r>
              <a:rPr lang="sr-Latn-RS" sz="4000" b="1" dirty="0"/>
              <a:t> </a:t>
            </a:r>
            <a:r>
              <a:rPr lang="sr-Latn-RS" sz="4400" b="1" dirty="0">
                <a:solidFill>
                  <a:srgbClr val="00B050"/>
                </a:solidFill>
              </a:rPr>
              <a:t>CUDA</a:t>
            </a:r>
            <a:endParaRPr lang="sr-Latn-RS" sz="4000" b="1" dirty="0">
              <a:solidFill>
                <a:srgbClr val="00B050"/>
              </a:solidFill>
            </a:endParaRPr>
          </a:p>
        </p:txBody>
      </p:sp>
      <p:sp>
        <p:nvSpPr>
          <p:cNvPr id="3" name="Subtitle 2"/>
          <p:cNvSpPr>
            <a:spLocks noGrp="1"/>
          </p:cNvSpPr>
          <p:nvPr>
            <p:ph type="subTitle" idx="1"/>
          </p:nvPr>
        </p:nvSpPr>
        <p:spPr>
          <a:xfrm>
            <a:off x="3048000" y="5181600"/>
            <a:ext cx="5867400" cy="1295400"/>
          </a:xfrm>
        </p:spPr>
        <p:txBody>
          <a:bodyPr>
            <a:normAutofit/>
          </a:bodyPr>
          <a:lstStyle/>
          <a:p>
            <a:pPr algn="r"/>
            <a:r>
              <a:rPr lang="en-US"/>
              <a:t>MSc </a:t>
            </a:r>
            <a:r>
              <a:rPr lang="en-US" dirty="0"/>
              <a:t>Aleksandra Stojnev</a:t>
            </a:r>
          </a:p>
          <a:p>
            <a:pPr algn="r"/>
            <a:r>
              <a:rPr lang="en-US" dirty="0"/>
              <a:t>Prof. Dr. </a:t>
            </a:r>
            <a:r>
              <a:rPr lang="en-US" dirty="0" err="1"/>
              <a:t>Natalija</a:t>
            </a:r>
            <a:r>
              <a:rPr lang="en-US" dirty="0"/>
              <a:t> </a:t>
            </a:r>
            <a:r>
              <a:rPr lang="en-US" dirty="0" err="1"/>
              <a:t>Stojanovi</a:t>
            </a:r>
            <a:r>
              <a:rPr lang="sr-Latn-RS" dirty="0"/>
              <a:t>ć</a:t>
            </a:r>
            <a:r>
              <a:rPr lang="en-US" dirty="0"/>
              <a:t> </a:t>
            </a:r>
            <a:endParaRPr lang="sr-Latn-RS" dirty="0"/>
          </a:p>
        </p:txBody>
      </p:sp>
      <p:sp>
        <p:nvSpPr>
          <p:cNvPr id="5" name="Rectangle 4"/>
          <p:cNvSpPr>
            <a:spLocks noChangeArrowheads="1"/>
          </p:cNvSpPr>
          <p:nvPr/>
        </p:nvSpPr>
        <p:spPr bwMode="auto">
          <a:xfrm>
            <a:off x="1543050" y="3554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sr-Latn-RS" sz="1800" b="0" i="0" u="none" strike="noStrike" cap="none" normalizeH="0" baseline="0">
                <a:ln>
                  <a:noFill/>
                </a:ln>
                <a:solidFill>
                  <a:schemeClr val="tx1"/>
                </a:solidFill>
                <a:effectLst/>
                <a:latin typeface="Arial" pitchFamily="34" charset="0"/>
                <a:cs typeface="Arial" pitchFamily="34" charset="0"/>
              </a:rPr>
            </a:br>
            <a:endParaRPr kumimoji="0" lang="sr-Latn-R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descr="Резултат слика за elfak 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38600" y="518160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498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Hardver</a:t>
            </a:r>
            <a:r>
              <a:rPr lang="sr-Latn-RS" dirty="0"/>
              <a:t>ski pogled na GPU (</a:t>
            </a:r>
            <a:r>
              <a:rPr lang="en-US" dirty="0"/>
              <a:t>2</a:t>
            </a:r>
            <a:r>
              <a:rPr lang="sr-Latn-RS" dirty="0"/>
              <a:t>)</a:t>
            </a:r>
            <a:endParaRPr lang="en-US" dirty="0"/>
          </a:p>
        </p:txBody>
      </p:sp>
      <p:sp>
        <p:nvSpPr>
          <p:cNvPr id="6" name="Content Placeholder 5"/>
          <p:cNvSpPr>
            <a:spLocks noGrp="1"/>
          </p:cNvSpPr>
          <p:nvPr>
            <p:ph idx="1"/>
          </p:nvPr>
        </p:nvSpPr>
        <p:spPr/>
        <p:txBody>
          <a:bodyPr/>
          <a:lstStyle/>
          <a:p>
            <a:r>
              <a:rPr lang="en-US" b="1" dirty="0"/>
              <a:t>Device</a:t>
            </a:r>
            <a:r>
              <a:rPr lang="en-US" dirty="0"/>
              <a:t> = GPU = </a:t>
            </a:r>
            <a:r>
              <a:rPr lang="en-US" err="1"/>
              <a:t>skup</a:t>
            </a:r>
            <a:r>
              <a:rPr lang="en-US"/>
              <a:t> multiprocesora</a:t>
            </a:r>
            <a:endParaRPr lang="en-US" dirty="0"/>
          </a:p>
          <a:p>
            <a:r>
              <a:rPr lang="en-US" b="1"/>
              <a:t>Multiprocesor</a:t>
            </a:r>
            <a:r>
              <a:rPr lang="en-US"/>
              <a:t> (streaming multiprocessor</a:t>
            </a:r>
            <a:r>
              <a:rPr lang="sr-Latn-RS"/>
              <a:t> - SM</a:t>
            </a:r>
            <a:r>
              <a:rPr lang="en-US"/>
              <a:t>) </a:t>
            </a:r>
            <a:r>
              <a:rPr lang="en-US" dirty="0"/>
              <a:t>= </a:t>
            </a:r>
            <a:r>
              <a:rPr lang="en-US" dirty="0" err="1"/>
              <a:t>skup</a:t>
            </a:r>
            <a:r>
              <a:rPr lang="en-US" dirty="0"/>
              <a:t> 		</a:t>
            </a:r>
            <a:r>
              <a:rPr lang="en-US" dirty="0" err="1"/>
              <a:t>procesora</a:t>
            </a:r>
            <a:r>
              <a:rPr lang="en-US" dirty="0"/>
              <a:t> &amp; </a:t>
            </a:r>
            <a:r>
              <a:rPr lang="en-US" err="1"/>
              <a:t>deljive</a:t>
            </a:r>
            <a:r>
              <a:rPr lang="en-US"/>
              <a:t> memorije </a:t>
            </a:r>
            <a:endParaRPr lang="en-US" dirty="0"/>
          </a:p>
        </p:txBody>
      </p:sp>
      <p:sp>
        <p:nvSpPr>
          <p:cNvPr id="9" name="Footer Placeholder 8"/>
          <p:cNvSpPr>
            <a:spLocks noGrp="1"/>
          </p:cNvSpPr>
          <p:nvPr>
            <p:ph type="ftr" sz="quarter" idx="11"/>
          </p:nvPr>
        </p:nvSpPr>
        <p:spPr/>
        <p:txBody>
          <a:bodyPr/>
          <a:lstStyle/>
          <a:p>
            <a:r>
              <a:rPr lang="en-US" err="1"/>
              <a:t>Paralelni</a:t>
            </a:r>
            <a:r>
              <a:rPr lang="en-US"/>
              <a:t> sitemi </a:t>
            </a:r>
            <a:r>
              <a:rPr lang="en-US" dirty="0"/>
              <a:t>- CUDA</a:t>
            </a:r>
          </a:p>
        </p:txBody>
      </p:sp>
      <p:grpSp>
        <p:nvGrpSpPr>
          <p:cNvPr id="40" name="Group 39"/>
          <p:cNvGrpSpPr/>
          <p:nvPr/>
        </p:nvGrpSpPr>
        <p:grpSpPr>
          <a:xfrm>
            <a:off x="6629400" y="2743200"/>
            <a:ext cx="1771650" cy="1143000"/>
            <a:chOff x="6324600" y="1600200"/>
            <a:chExt cx="1771650" cy="1143000"/>
          </a:xfrm>
        </p:grpSpPr>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b="3226"/>
            <a:stretch>
              <a:fillRect/>
            </a:stretch>
          </p:blipFill>
          <p:spPr bwMode="auto">
            <a:xfrm>
              <a:off x="6324600" y="1600200"/>
              <a:ext cx="1771650" cy="1143000"/>
            </a:xfrm>
            <a:prstGeom prst="rect">
              <a:avLst/>
            </a:prstGeom>
            <a:noFill/>
            <a:ln w="9525">
              <a:noFill/>
              <a:miter lim="800000"/>
              <a:headEnd/>
              <a:tailEnd/>
            </a:ln>
            <a:effectLst/>
          </p:spPr>
        </p:pic>
        <p:sp>
          <p:nvSpPr>
            <p:cNvPr id="11" name="Rectangle 10"/>
            <p:cNvSpPr/>
            <p:nvPr/>
          </p:nvSpPr>
          <p:spPr>
            <a:xfrm>
              <a:off x="6477000" y="1828800"/>
              <a:ext cx="304800" cy="685800"/>
            </a:xfrm>
            <a:prstGeom prst="rect">
              <a:avLst/>
            </a:prstGeom>
            <a:noFill/>
            <a:ln>
              <a:solidFill>
                <a:srgbClr val="FFFF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3" name="Straight Arrow Connector 12"/>
          <p:cNvCxnSpPr>
            <a:stCxn id="11" idx="2"/>
            <a:endCxn id="1028" idx="0"/>
          </p:cNvCxnSpPr>
          <p:nvPr/>
        </p:nvCxnSpPr>
        <p:spPr>
          <a:xfrm rot="5400000">
            <a:off x="6200775" y="3457575"/>
            <a:ext cx="533400" cy="93345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029200" y="4191000"/>
            <a:ext cx="1905000" cy="1752600"/>
            <a:chOff x="5791200" y="3200400"/>
            <a:chExt cx="1905000" cy="1752600"/>
          </a:xfrm>
        </p:grpSpPr>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t="10680"/>
            <a:stretch>
              <a:fillRect/>
            </a:stretch>
          </p:blipFill>
          <p:spPr bwMode="auto">
            <a:xfrm>
              <a:off x="5867400" y="3200400"/>
              <a:ext cx="1790700" cy="1752600"/>
            </a:xfrm>
            <a:prstGeom prst="rect">
              <a:avLst/>
            </a:prstGeom>
            <a:noFill/>
            <a:ln w="9525">
              <a:noFill/>
              <a:miter lim="800000"/>
              <a:headEnd/>
              <a:tailEnd/>
            </a:ln>
            <a:effectLst/>
          </p:spPr>
        </p:pic>
        <p:sp>
          <p:nvSpPr>
            <p:cNvPr id="17" name="Rectangle 16"/>
            <p:cNvSpPr/>
            <p:nvPr/>
          </p:nvSpPr>
          <p:spPr>
            <a:xfrm>
              <a:off x="6781800" y="3276600"/>
              <a:ext cx="228600" cy="152400"/>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5791200" y="3200400"/>
              <a:ext cx="1905000" cy="1676400"/>
            </a:xfrm>
            <a:prstGeom prst="rect">
              <a:avLst/>
            </a:prstGeom>
            <a:noFill/>
            <a:ln>
              <a:solidFill>
                <a:srgbClr val="FFFF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38" name="Group 37"/>
          <p:cNvGrpSpPr/>
          <p:nvPr/>
        </p:nvGrpSpPr>
        <p:grpSpPr>
          <a:xfrm>
            <a:off x="7543800" y="4800600"/>
            <a:ext cx="1295400" cy="1295400"/>
            <a:chOff x="7543800" y="5257800"/>
            <a:chExt cx="1295400" cy="1295400"/>
          </a:xfrm>
        </p:grpSpPr>
        <p:pic>
          <p:nvPicPr>
            <p:cNvPr id="1029"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r="13043"/>
            <a:stretch>
              <a:fillRect/>
            </a:stretch>
          </p:blipFill>
          <p:spPr bwMode="auto">
            <a:xfrm>
              <a:off x="7543800" y="5334000"/>
              <a:ext cx="1143000" cy="876300"/>
            </a:xfrm>
            <a:prstGeom prst="rect">
              <a:avLst/>
            </a:prstGeom>
            <a:noFill/>
            <a:ln w="9525">
              <a:noFill/>
              <a:miter lim="800000"/>
              <a:headEnd/>
              <a:tailEnd/>
            </a:ln>
            <a:effectLst/>
          </p:spPr>
        </p:pic>
        <p:sp>
          <p:nvSpPr>
            <p:cNvPr id="31" name="Rectangle 30"/>
            <p:cNvSpPr/>
            <p:nvPr/>
          </p:nvSpPr>
          <p:spPr>
            <a:xfrm>
              <a:off x="7772400" y="5257800"/>
              <a:ext cx="1066800" cy="1295400"/>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9" name="Elbow Connector 18"/>
          <p:cNvCxnSpPr>
            <a:stCxn id="17" idx="3"/>
            <a:endCxn id="31" idx="0"/>
          </p:cNvCxnSpPr>
          <p:nvPr/>
        </p:nvCxnSpPr>
        <p:spPr>
          <a:xfrm>
            <a:off x="6248400" y="4343400"/>
            <a:ext cx="2057400" cy="457200"/>
          </a:xfrm>
          <a:prstGeom prst="bentConnector2">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Korišćenje deljive memorije</a:t>
            </a:r>
            <a:endParaRPr lang="en-US" dirty="0"/>
          </a:p>
        </p:txBody>
      </p:sp>
      <p:sp>
        <p:nvSpPr>
          <p:cNvPr id="3" name="Content Placeholder 2"/>
          <p:cNvSpPr>
            <a:spLocks noGrp="1"/>
          </p:cNvSpPr>
          <p:nvPr>
            <p:ph idx="1"/>
          </p:nvPr>
        </p:nvSpPr>
        <p:spPr/>
        <p:txBody>
          <a:bodyPr/>
          <a:lstStyle/>
          <a:p>
            <a:r>
              <a:rPr lang="sr-Latn-RS" dirty="0"/>
              <a:t>Matricu delimo na tajlove veličine 32x32. Svaki tajl će procesirati poseban blok</a:t>
            </a:r>
          </a:p>
          <a:p>
            <a:r>
              <a:rPr lang="sr-Latn-RS" dirty="0"/>
              <a:t>Blok niti će učitati svoj tajl iz ulazne matrice u deljivu memoriju</a:t>
            </a:r>
          </a:p>
          <a:p>
            <a:r>
              <a:rPr lang="sr-Latn-RS" dirty="0"/>
              <a:t>Svaki tajl se transpose-uje tako što se elementi upišu na odgovarajuća mesta u izlaznoj matrici</a:t>
            </a:r>
          </a:p>
          <a:p>
            <a:r>
              <a:rPr lang="sr-Latn-RS" dirty="0"/>
              <a:t>Sada je i upis u izlaznu matricu coalesced</a:t>
            </a:r>
            <a:endParaRPr lang="en-US" dirty="0"/>
          </a:p>
        </p:txBody>
      </p:sp>
      <p:sp>
        <p:nvSpPr>
          <p:cNvPr id="4" name="Slide Number Placeholder 3"/>
          <p:cNvSpPr>
            <a:spLocks noGrp="1"/>
          </p:cNvSpPr>
          <p:nvPr>
            <p:ph type="sldNum" sz="quarter" idx="12"/>
          </p:nvPr>
        </p:nvSpPr>
        <p:spPr/>
        <p:txBody>
          <a:bodyPr/>
          <a:lstStyle/>
          <a:p>
            <a:fld id="{036081D1-8380-407A-ABF3-D12854566F9D}" type="slidenum">
              <a:rPr lang="en-US" smtClean="0"/>
              <a:pPr/>
              <a:t>100</a:t>
            </a:fld>
            <a:endParaRPr lang="en-US" dirty="0"/>
          </a:p>
        </p:txBody>
      </p:sp>
    </p:spTree>
    <p:extLst>
      <p:ext uri="{BB962C8B-B14F-4D97-AF65-F5344CB8AC3E}">
        <p14:creationId xmlns:p14="http://schemas.microsoft.com/office/powerpoint/2010/main" val="31297988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Optimizovano transponovanje matrica</a:t>
            </a:r>
            <a:endParaRPr lang="en-US" dirty="0"/>
          </a:p>
        </p:txBody>
      </p:sp>
      <p:graphicFrame>
        <p:nvGraphicFramePr>
          <p:cNvPr id="96" name="Content Placeholder 95"/>
          <p:cNvGraphicFramePr>
            <a:graphicFrameLocks noGrp="1"/>
          </p:cNvGraphicFramePr>
          <p:nvPr>
            <p:ph idx="1"/>
            <p:extLst>
              <p:ext uri="{D42A27DB-BD31-4B8C-83A1-F6EECF244321}">
                <p14:modId xmlns:p14="http://schemas.microsoft.com/office/powerpoint/2010/main" val="234493530"/>
              </p:ext>
            </p:extLst>
          </p:nvPr>
        </p:nvGraphicFramePr>
        <p:xfrm>
          <a:off x="468923" y="3429000"/>
          <a:ext cx="2819400" cy="2819400"/>
        </p:xfrm>
        <a:graphic>
          <a:graphicData uri="http://schemas.openxmlformats.org/drawingml/2006/table">
            <a:tbl>
              <a:tblPr firstRow="1" bandRow="1">
                <a:tableStyleId>{5C22544A-7EE6-4342-B048-85BDC9FD1C3A}</a:tableStyleId>
              </a:tblPr>
              <a:tblGrid>
                <a:gridCol w="704850">
                  <a:extLst>
                    <a:ext uri="{9D8B030D-6E8A-4147-A177-3AD203B41FA5}">
                      <a16:colId xmlns:a16="http://schemas.microsoft.com/office/drawing/2014/main" val="2074653127"/>
                    </a:ext>
                  </a:extLst>
                </a:gridCol>
                <a:gridCol w="704850">
                  <a:extLst>
                    <a:ext uri="{9D8B030D-6E8A-4147-A177-3AD203B41FA5}">
                      <a16:colId xmlns:a16="http://schemas.microsoft.com/office/drawing/2014/main" val="2959054033"/>
                    </a:ext>
                  </a:extLst>
                </a:gridCol>
                <a:gridCol w="704850">
                  <a:extLst>
                    <a:ext uri="{9D8B030D-6E8A-4147-A177-3AD203B41FA5}">
                      <a16:colId xmlns:a16="http://schemas.microsoft.com/office/drawing/2014/main" val="3234843788"/>
                    </a:ext>
                  </a:extLst>
                </a:gridCol>
                <a:gridCol w="704850">
                  <a:extLst>
                    <a:ext uri="{9D8B030D-6E8A-4147-A177-3AD203B41FA5}">
                      <a16:colId xmlns:a16="http://schemas.microsoft.com/office/drawing/2014/main" val="2477700194"/>
                    </a:ext>
                  </a:extLst>
                </a:gridCol>
              </a:tblGrid>
              <a:tr h="704850">
                <a:tc>
                  <a:txBody>
                    <a:bodyPr/>
                    <a:lstStyle/>
                    <a:p>
                      <a:pPr algn="ctr"/>
                      <a:r>
                        <a:rPr lang="sr-Latn-RS" b="0" dirty="0">
                          <a:solidFill>
                            <a:schemeClr val="tx1"/>
                          </a:solidFill>
                        </a:rPr>
                        <a:t>(0,0)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b="0" dirty="0">
                          <a:solidFill>
                            <a:schemeClr val="tx1"/>
                          </a:solidFill>
                        </a:rPr>
                        <a:t>(1,0)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sr-Latn-RS" b="0" dirty="0">
                          <a:solidFill>
                            <a:schemeClr val="tx1"/>
                          </a:solidFill>
                        </a:rPr>
                        <a:t>(2,0)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b="0" dirty="0">
                          <a:solidFill>
                            <a:schemeClr val="tx1"/>
                          </a:solidFill>
                        </a:rPr>
                        <a:t>(3,0)</a:t>
                      </a: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1619770"/>
                  </a:ext>
                </a:extLst>
              </a:tr>
              <a:tr h="704850">
                <a:tc>
                  <a:txBody>
                    <a:bodyPr/>
                    <a:lstStyle/>
                    <a:p>
                      <a:pPr algn="ctr"/>
                      <a:r>
                        <a:rPr lang="sr-Latn-RS" dirty="0">
                          <a:solidFill>
                            <a:schemeClr val="tx1"/>
                          </a:solidFill>
                        </a:rPr>
                        <a:t>(0,1)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dirty="0">
                          <a:solidFill>
                            <a:schemeClr val="tx1"/>
                          </a:solidFill>
                        </a:rPr>
                        <a:t>(1,1)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dirty="0">
                          <a:solidFill>
                            <a:schemeClr val="tx1"/>
                          </a:solidFill>
                        </a:rPr>
                        <a:t>(2,1)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dirty="0">
                          <a:solidFill>
                            <a:schemeClr val="tx1"/>
                          </a:solidFill>
                        </a:rPr>
                        <a:t>(3,1)</a:t>
                      </a:r>
                      <a:endParaRPr 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9375"/>
                  </a:ext>
                </a:extLst>
              </a:tr>
              <a:tr h="704850">
                <a:tc>
                  <a:txBody>
                    <a:bodyPr/>
                    <a:lstStyle/>
                    <a:p>
                      <a:pPr algn="ctr"/>
                      <a:r>
                        <a:rPr lang="sr-Latn-RS" dirty="0">
                          <a:solidFill>
                            <a:schemeClr val="tx1"/>
                          </a:solidFill>
                        </a:rPr>
                        <a:t>(0,2)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dirty="0">
                          <a:solidFill>
                            <a:schemeClr val="tx1"/>
                          </a:solidFill>
                        </a:rPr>
                        <a:t>(1,2)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dirty="0">
                          <a:solidFill>
                            <a:schemeClr val="tx1"/>
                          </a:solidFill>
                        </a:rPr>
                        <a:t>(2,2)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dirty="0">
                          <a:solidFill>
                            <a:schemeClr val="tx1"/>
                          </a:solidFill>
                        </a:rPr>
                        <a:t>(3,2)</a:t>
                      </a:r>
                      <a:endParaRPr 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4198753"/>
                  </a:ext>
                </a:extLst>
              </a:tr>
              <a:tr h="704850">
                <a:tc>
                  <a:txBody>
                    <a:bodyPr/>
                    <a:lstStyle/>
                    <a:p>
                      <a:pPr algn="ctr"/>
                      <a:r>
                        <a:rPr lang="sr-Latn-RS" dirty="0">
                          <a:solidFill>
                            <a:schemeClr val="tx1"/>
                          </a:solidFill>
                        </a:rPr>
                        <a:t>(0,2)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sr-Latn-RS" dirty="0">
                          <a:solidFill>
                            <a:schemeClr val="tx1"/>
                          </a:solidFill>
                        </a:rPr>
                        <a:t>(1,3)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sr-Latn-RS" dirty="0">
                          <a:solidFill>
                            <a:schemeClr val="tx1"/>
                          </a:solidFill>
                        </a:rPr>
                        <a:t>(2,3)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sr-Latn-RS" dirty="0">
                          <a:solidFill>
                            <a:schemeClr val="tx1"/>
                          </a:solidFill>
                        </a:rPr>
                        <a:t>(3,3)</a:t>
                      </a:r>
                      <a:endParaRPr 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61934532"/>
                  </a:ext>
                </a:extLst>
              </a:tr>
            </a:tbl>
          </a:graphicData>
        </a:graphic>
      </p:graphicFrame>
      <p:graphicFrame>
        <p:nvGraphicFramePr>
          <p:cNvPr id="97" name="Content Placeholder 95"/>
          <p:cNvGraphicFramePr>
            <a:graphicFrameLocks/>
          </p:cNvGraphicFramePr>
          <p:nvPr>
            <p:extLst>
              <p:ext uri="{D42A27DB-BD31-4B8C-83A1-F6EECF244321}">
                <p14:modId xmlns:p14="http://schemas.microsoft.com/office/powerpoint/2010/main" val="2610551096"/>
              </p:ext>
            </p:extLst>
          </p:nvPr>
        </p:nvGraphicFramePr>
        <p:xfrm>
          <a:off x="5105400" y="3429000"/>
          <a:ext cx="3048000" cy="282916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74653127"/>
                    </a:ext>
                  </a:extLst>
                </a:gridCol>
                <a:gridCol w="762000">
                  <a:extLst>
                    <a:ext uri="{9D8B030D-6E8A-4147-A177-3AD203B41FA5}">
                      <a16:colId xmlns:a16="http://schemas.microsoft.com/office/drawing/2014/main" val="2959054033"/>
                    </a:ext>
                  </a:extLst>
                </a:gridCol>
                <a:gridCol w="762000">
                  <a:extLst>
                    <a:ext uri="{9D8B030D-6E8A-4147-A177-3AD203B41FA5}">
                      <a16:colId xmlns:a16="http://schemas.microsoft.com/office/drawing/2014/main" val="3234843788"/>
                    </a:ext>
                  </a:extLst>
                </a:gridCol>
                <a:gridCol w="762000">
                  <a:extLst>
                    <a:ext uri="{9D8B030D-6E8A-4147-A177-3AD203B41FA5}">
                      <a16:colId xmlns:a16="http://schemas.microsoft.com/office/drawing/2014/main" val="2477700194"/>
                    </a:ext>
                  </a:extLst>
                </a:gridCol>
              </a:tblGrid>
              <a:tr h="707292">
                <a:tc>
                  <a:txBody>
                    <a:bodyPr/>
                    <a:lstStyle/>
                    <a:p>
                      <a:pPr algn="ctr"/>
                      <a:r>
                        <a:rPr lang="sr-Latn-RS" b="0" dirty="0">
                          <a:solidFill>
                            <a:schemeClr val="tx1"/>
                          </a:solidFill>
                        </a:rPr>
                        <a:t>(0,0)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b="0" dirty="0">
                          <a:solidFill>
                            <a:schemeClr val="tx1"/>
                          </a:solidFill>
                        </a:rPr>
                        <a:t>(0,1)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b="0" dirty="0">
                          <a:solidFill>
                            <a:schemeClr val="tx1"/>
                          </a:solidFill>
                        </a:rPr>
                        <a:t>(0,2)</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b="0" dirty="0">
                          <a:solidFill>
                            <a:schemeClr val="tx1"/>
                          </a:solidFill>
                        </a:rPr>
                        <a:t>(0,3)</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1619770"/>
                  </a:ext>
                </a:extLst>
              </a:tr>
              <a:tr h="707292">
                <a:tc>
                  <a:txBody>
                    <a:bodyPr/>
                    <a:lstStyle/>
                    <a:p>
                      <a:pPr algn="ctr"/>
                      <a:r>
                        <a:rPr lang="sr-Latn-RS" b="0" dirty="0">
                          <a:solidFill>
                            <a:schemeClr val="tx1"/>
                          </a:solidFill>
                        </a:rPr>
                        <a:t>(1,0)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sr-Latn-RS" b="0" dirty="0">
                          <a:solidFill>
                            <a:schemeClr val="tx1"/>
                          </a:solidFill>
                        </a:rPr>
                        <a:t>(1,1)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b="0" dirty="0">
                          <a:solidFill>
                            <a:schemeClr val="tx1"/>
                          </a:solidFill>
                        </a:rPr>
                        <a:t>(1,2)</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r-Latn-RS" sz="1800" b="0" i="0" u="none" strike="noStrike" kern="1200" cap="none" spc="0" normalizeH="0" baseline="0" noProof="0" dirty="0">
                          <a:ln>
                            <a:noFill/>
                          </a:ln>
                          <a:solidFill>
                            <a:prstClr val="black"/>
                          </a:solidFill>
                          <a:effectLst/>
                          <a:uLnTx/>
                          <a:uFillTx/>
                          <a:latin typeface="Arial"/>
                          <a:ea typeface="+mn-ea"/>
                          <a:cs typeface="+mn-cs"/>
                        </a:rPr>
                        <a:t>(1,3)</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9375"/>
                  </a:ext>
                </a:extLst>
              </a:tr>
              <a:tr h="707292">
                <a:tc>
                  <a:txBody>
                    <a:bodyPr/>
                    <a:lstStyle/>
                    <a:p>
                      <a:pPr algn="ctr"/>
                      <a:r>
                        <a:rPr lang="sr-Latn-RS" b="0" dirty="0">
                          <a:solidFill>
                            <a:schemeClr val="tx1"/>
                          </a:solidFill>
                        </a:rPr>
                        <a:t>(2,0)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b="0" dirty="0">
                          <a:solidFill>
                            <a:schemeClr val="tx1"/>
                          </a:solidFill>
                        </a:rPr>
                        <a:t>(2,1)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sr-Latn-RS" b="0" dirty="0">
                          <a:solidFill>
                            <a:schemeClr val="tx1"/>
                          </a:solidFill>
                        </a:rPr>
                        <a:t>(2,2)</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r-Latn-RS" sz="1800" b="0" i="0" u="none" strike="noStrike" kern="1200" cap="none" spc="0" normalizeH="0" baseline="0" noProof="0" dirty="0">
                          <a:ln>
                            <a:noFill/>
                          </a:ln>
                          <a:solidFill>
                            <a:prstClr val="black"/>
                          </a:solidFill>
                          <a:effectLst/>
                          <a:uLnTx/>
                          <a:uFillTx/>
                          <a:latin typeface="Arial"/>
                          <a:ea typeface="+mn-ea"/>
                          <a:cs typeface="+mn-cs"/>
                        </a:rPr>
                        <a:t>(2,3)</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4198753"/>
                  </a:ext>
                </a:extLst>
              </a:tr>
              <a:tr h="707292">
                <a:tc>
                  <a:txBody>
                    <a:bodyPr/>
                    <a:lstStyle/>
                    <a:p>
                      <a:pPr algn="ctr"/>
                      <a:r>
                        <a:rPr lang="sr-Latn-RS" b="0" dirty="0">
                          <a:solidFill>
                            <a:schemeClr val="tx1"/>
                          </a:solidFill>
                        </a:rPr>
                        <a:t>(3,0)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sr-Latn-RS" b="0" dirty="0">
                          <a:solidFill>
                            <a:schemeClr val="tx1"/>
                          </a:solidFill>
                        </a:rPr>
                        <a:t>(3,1)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sr-Latn-RS" b="0" dirty="0">
                          <a:solidFill>
                            <a:schemeClr val="tx1"/>
                          </a:solidFill>
                        </a:rPr>
                        <a:t>(3,2)</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r-Latn-RS" sz="1800" b="0" i="0" u="none" strike="noStrike" kern="1200" cap="none" spc="0" normalizeH="0" baseline="0" noProof="0" dirty="0">
                          <a:ln>
                            <a:noFill/>
                          </a:ln>
                          <a:solidFill>
                            <a:prstClr val="black"/>
                          </a:solidFill>
                          <a:effectLst/>
                          <a:uLnTx/>
                          <a:uFillTx/>
                          <a:latin typeface="Arial"/>
                          <a:ea typeface="+mn-ea"/>
                          <a:cs typeface="+mn-cs"/>
                        </a:rPr>
                        <a:t>(3,3)</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61934532"/>
                  </a:ext>
                </a:extLst>
              </a:tr>
            </a:tbl>
          </a:graphicData>
        </a:graphic>
      </p:graphicFrame>
      <p:graphicFrame>
        <p:nvGraphicFramePr>
          <p:cNvPr id="98" name="Table 97"/>
          <p:cNvGraphicFramePr>
            <a:graphicFrameLocks noGrp="1"/>
          </p:cNvGraphicFramePr>
          <p:nvPr>
            <p:extLst>
              <p:ext uri="{D42A27DB-BD31-4B8C-83A1-F6EECF244321}">
                <p14:modId xmlns:p14="http://schemas.microsoft.com/office/powerpoint/2010/main" val="1302976940"/>
              </p:ext>
            </p:extLst>
          </p:nvPr>
        </p:nvGraphicFramePr>
        <p:xfrm>
          <a:off x="2962392" y="1524000"/>
          <a:ext cx="1764320" cy="1727200"/>
        </p:xfrm>
        <a:graphic>
          <a:graphicData uri="http://schemas.openxmlformats.org/drawingml/2006/table">
            <a:tbl>
              <a:tblPr firstRow="1" bandRow="1">
                <a:tableStyleId>{69CF1AB2-1976-4502-BF36-3FF5EA218861}</a:tableStyleId>
              </a:tblPr>
              <a:tblGrid>
                <a:gridCol w="220540">
                  <a:extLst>
                    <a:ext uri="{9D8B030D-6E8A-4147-A177-3AD203B41FA5}">
                      <a16:colId xmlns:a16="http://schemas.microsoft.com/office/drawing/2014/main" val="2988215904"/>
                    </a:ext>
                  </a:extLst>
                </a:gridCol>
                <a:gridCol w="220540">
                  <a:extLst>
                    <a:ext uri="{9D8B030D-6E8A-4147-A177-3AD203B41FA5}">
                      <a16:colId xmlns:a16="http://schemas.microsoft.com/office/drawing/2014/main" val="3225875920"/>
                    </a:ext>
                  </a:extLst>
                </a:gridCol>
                <a:gridCol w="220540">
                  <a:extLst>
                    <a:ext uri="{9D8B030D-6E8A-4147-A177-3AD203B41FA5}">
                      <a16:colId xmlns:a16="http://schemas.microsoft.com/office/drawing/2014/main" val="1332509554"/>
                    </a:ext>
                  </a:extLst>
                </a:gridCol>
                <a:gridCol w="220540">
                  <a:extLst>
                    <a:ext uri="{9D8B030D-6E8A-4147-A177-3AD203B41FA5}">
                      <a16:colId xmlns:a16="http://schemas.microsoft.com/office/drawing/2014/main" val="1981242007"/>
                    </a:ext>
                  </a:extLst>
                </a:gridCol>
                <a:gridCol w="220540">
                  <a:extLst>
                    <a:ext uri="{9D8B030D-6E8A-4147-A177-3AD203B41FA5}">
                      <a16:colId xmlns:a16="http://schemas.microsoft.com/office/drawing/2014/main" val="1343311560"/>
                    </a:ext>
                  </a:extLst>
                </a:gridCol>
                <a:gridCol w="220540">
                  <a:extLst>
                    <a:ext uri="{9D8B030D-6E8A-4147-A177-3AD203B41FA5}">
                      <a16:colId xmlns:a16="http://schemas.microsoft.com/office/drawing/2014/main" val="3239435633"/>
                    </a:ext>
                  </a:extLst>
                </a:gridCol>
                <a:gridCol w="220540">
                  <a:extLst>
                    <a:ext uri="{9D8B030D-6E8A-4147-A177-3AD203B41FA5}">
                      <a16:colId xmlns:a16="http://schemas.microsoft.com/office/drawing/2014/main" val="2019343996"/>
                    </a:ext>
                  </a:extLst>
                </a:gridCol>
                <a:gridCol w="220540">
                  <a:extLst>
                    <a:ext uri="{9D8B030D-6E8A-4147-A177-3AD203B41FA5}">
                      <a16:colId xmlns:a16="http://schemas.microsoft.com/office/drawing/2014/main" val="2064562047"/>
                    </a:ext>
                  </a:extLst>
                </a:gridCol>
              </a:tblGrid>
              <a:tr h="215900">
                <a:tc>
                  <a:txBody>
                    <a:bodyPr/>
                    <a:lstStyle/>
                    <a:p>
                      <a:endParaRPr lang="en-US" sz="600" dirty="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extLst>
                  <a:ext uri="{0D108BD9-81ED-4DB2-BD59-A6C34878D82A}">
                    <a16:rowId xmlns:a16="http://schemas.microsoft.com/office/drawing/2014/main" val="450092056"/>
                  </a:ext>
                </a:extLst>
              </a:tr>
              <a:tr h="215900">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extLst>
                  <a:ext uri="{0D108BD9-81ED-4DB2-BD59-A6C34878D82A}">
                    <a16:rowId xmlns:a16="http://schemas.microsoft.com/office/drawing/2014/main" val="3340458013"/>
                  </a:ext>
                </a:extLst>
              </a:tr>
              <a:tr h="215900">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extLst>
                  <a:ext uri="{0D108BD9-81ED-4DB2-BD59-A6C34878D82A}">
                    <a16:rowId xmlns:a16="http://schemas.microsoft.com/office/drawing/2014/main" val="497681128"/>
                  </a:ext>
                </a:extLst>
              </a:tr>
              <a:tr h="215900">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dirty="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extLst>
                  <a:ext uri="{0D108BD9-81ED-4DB2-BD59-A6C34878D82A}">
                    <a16:rowId xmlns:a16="http://schemas.microsoft.com/office/drawing/2014/main" val="151690147"/>
                  </a:ext>
                </a:extLst>
              </a:tr>
              <a:tr h="215900">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extLst>
                  <a:ext uri="{0D108BD9-81ED-4DB2-BD59-A6C34878D82A}">
                    <a16:rowId xmlns:a16="http://schemas.microsoft.com/office/drawing/2014/main" val="3281752372"/>
                  </a:ext>
                </a:extLst>
              </a:tr>
              <a:tr h="215900">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extLst>
                  <a:ext uri="{0D108BD9-81ED-4DB2-BD59-A6C34878D82A}">
                    <a16:rowId xmlns:a16="http://schemas.microsoft.com/office/drawing/2014/main" val="3285982907"/>
                  </a:ext>
                </a:extLst>
              </a:tr>
              <a:tr h="215900">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extLst>
                  <a:ext uri="{0D108BD9-81ED-4DB2-BD59-A6C34878D82A}">
                    <a16:rowId xmlns:a16="http://schemas.microsoft.com/office/drawing/2014/main" val="2475252937"/>
                  </a:ext>
                </a:extLst>
              </a:tr>
              <a:tr h="215900">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a:p>
                  </a:txBody>
                  <a:tcPr>
                    <a:solidFill>
                      <a:schemeClr val="accent1">
                        <a:lumMod val="75000"/>
                      </a:schemeClr>
                    </a:solidFill>
                  </a:tcPr>
                </a:tc>
                <a:tc>
                  <a:txBody>
                    <a:bodyPr/>
                    <a:lstStyle/>
                    <a:p>
                      <a:endParaRPr lang="en-US" sz="600" dirty="0"/>
                    </a:p>
                  </a:txBody>
                  <a:tcPr>
                    <a:solidFill>
                      <a:schemeClr val="accent1">
                        <a:lumMod val="75000"/>
                      </a:schemeClr>
                    </a:solidFill>
                  </a:tcPr>
                </a:tc>
                <a:extLst>
                  <a:ext uri="{0D108BD9-81ED-4DB2-BD59-A6C34878D82A}">
                    <a16:rowId xmlns:a16="http://schemas.microsoft.com/office/drawing/2014/main" val="3519599915"/>
                  </a:ext>
                </a:extLst>
              </a:tr>
            </a:tbl>
          </a:graphicData>
        </a:graphic>
      </p:graphicFrame>
      <p:cxnSp>
        <p:nvCxnSpPr>
          <p:cNvPr id="100" name="Straight Arrow Connector 99"/>
          <p:cNvCxnSpPr>
            <a:endCxn id="98" idx="1"/>
          </p:cNvCxnSpPr>
          <p:nvPr/>
        </p:nvCxnSpPr>
        <p:spPr>
          <a:xfrm flipV="1">
            <a:off x="1600200" y="2387600"/>
            <a:ext cx="1362192" cy="104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841572" y="2617149"/>
            <a:ext cx="1120820" cy="369332"/>
          </a:xfrm>
          <a:prstGeom prst="rect">
            <a:avLst/>
          </a:prstGeom>
          <a:noFill/>
        </p:spPr>
        <p:txBody>
          <a:bodyPr wrap="none" rtlCol="0">
            <a:spAutoFit/>
          </a:bodyPr>
          <a:lstStyle/>
          <a:p>
            <a:r>
              <a:rPr lang="sr-Latn-RS" dirty="0"/>
              <a:t>kopiranje</a:t>
            </a:r>
            <a:endParaRPr lang="en-US" dirty="0"/>
          </a:p>
        </p:txBody>
      </p:sp>
      <p:sp>
        <p:nvSpPr>
          <p:cNvPr id="102" name="TextBox 101"/>
          <p:cNvSpPr txBox="1"/>
          <p:nvPr/>
        </p:nvSpPr>
        <p:spPr>
          <a:xfrm>
            <a:off x="5052643" y="2668146"/>
            <a:ext cx="1894493" cy="646331"/>
          </a:xfrm>
          <a:prstGeom prst="rect">
            <a:avLst/>
          </a:prstGeom>
          <a:noFill/>
        </p:spPr>
        <p:txBody>
          <a:bodyPr wrap="none" rtlCol="0">
            <a:spAutoFit/>
          </a:bodyPr>
          <a:lstStyle/>
          <a:p>
            <a:r>
              <a:rPr lang="sr-Latn-RS" dirty="0"/>
              <a:t>Transponovanje </a:t>
            </a:r>
          </a:p>
          <a:p>
            <a:r>
              <a:rPr lang="sr-Latn-RS" dirty="0"/>
              <a:t>prilikom upisa</a:t>
            </a:r>
            <a:endParaRPr lang="en-US" dirty="0"/>
          </a:p>
        </p:txBody>
      </p:sp>
      <p:cxnSp>
        <p:nvCxnSpPr>
          <p:cNvPr id="104" name="Straight Arrow Connector 103"/>
          <p:cNvCxnSpPr>
            <a:stCxn id="98" idx="3"/>
          </p:cNvCxnSpPr>
          <p:nvPr/>
        </p:nvCxnSpPr>
        <p:spPr>
          <a:xfrm>
            <a:off x="4726712" y="2387600"/>
            <a:ext cx="651862" cy="172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203764" y="1878485"/>
            <a:ext cx="1313180" cy="923330"/>
          </a:xfrm>
          <a:prstGeom prst="rect">
            <a:avLst/>
          </a:prstGeom>
          <a:noFill/>
        </p:spPr>
        <p:txBody>
          <a:bodyPr wrap="none" rtlCol="0">
            <a:spAutoFit/>
          </a:bodyPr>
          <a:lstStyle/>
          <a:p>
            <a:r>
              <a:rPr lang="sr-Latn-RS" dirty="0">
                <a:solidFill>
                  <a:schemeClr val="accent1">
                    <a:lumMod val="20000"/>
                    <a:lumOff val="80000"/>
                  </a:schemeClr>
                </a:solidFill>
              </a:rPr>
              <a:t>Kopija tajla</a:t>
            </a:r>
          </a:p>
          <a:p>
            <a:r>
              <a:rPr lang="sr-Latn-RS" dirty="0">
                <a:solidFill>
                  <a:schemeClr val="accent1">
                    <a:lumMod val="20000"/>
                    <a:lumOff val="80000"/>
                  </a:schemeClr>
                </a:solidFill>
              </a:rPr>
              <a:t>u deljivoj </a:t>
            </a:r>
          </a:p>
          <a:p>
            <a:r>
              <a:rPr lang="sr-Latn-RS" dirty="0">
                <a:solidFill>
                  <a:schemeClr val="accent1">
                    <a:lumMod val="20000"/>
                    <a:lumOff val="80000"/>
                  </a:schemeClr>
                </a:solidFill>
              </a:rPr>
              <a:t>memoriji</a:t>
            </a:r>
            <a:endParaRPr lang="en-US" dirty="0">
              <a:solidFill>
                <a:schemeClr val="accent1">
                  <a:lumMod val="20000"/>
                  <a:lumOff val="80000"/>
                </a:schemeClr>
              </a:solidFill>
            </a:endParaRPr>
          </a:p>
        </p:txBody>
      </p:sp>
      <p:sp>
        <p:nvSpPr>
          <p:cNvPr id="3" name="Slide Number Placeholder 2"/>
          <p:cNvSpPr>
            <a:spLocks noGrp="1"/>
          </p:cNvSpPr>
          <p:nvPr>
            <p:ph type="sldNum" sz="quarter" idx="12"/>
          </p:nvPr>
        </p:nvSpPr>
        <p:spPr/>
        <p:txBody>
          <a:bodyPr/>
          <a:lstStyle/>
          <a:p>
            <a:fld id="{036081D1-8380-407A-ABF3-D12854566F9D}" type="slidenum">
              <a:rPr lang="en-US" smtClean="0"/>
              <a:pPr/>
              <a:t>101</a:t>
            </a:fld>
            <a:endParaRPr lang="en-US" dirty="0"/>
          </a:p>
        </p:txBody>
      </p:sp>
    </p:spTree>
    <p:extLst>
      <p:ext uri="{BB962C8B-B14F-4D97-AF65-F5344CB8AC3E}">
        <p14:creationId xmlns:p14="http://schemas.microsoft.com/office/powerpoint/2010/main" val="29171700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Optimizovano transponovanje matrica - 1</a:t>
            </a:r>
            <a:endParaRPr lang="en-US" dirty="0"/>
          </a:p>
        </p:txBody>
      </p:sp>
      <p:sp>
        <p:nvSpPr>
          <p:cNvPr id="3" name="Content Placeholder 2"/>
          <p:cNvSpPr>
            <a:spLocks noGrp="1"/>
          </p:cNvSpPr>
          <p:nvPr>
            <p:ph idx="1"/>
          </p:nvPr>
        </p:nvSpPr>
        <p:spPr/>
        <p:txBody>
          <a:bodyPr>
            <a:noAutofit/>
          </a:bodyPr>
          <a:lstStyle/>
          <a:p>
            <a:pPr marL="0" indent="0">
              <a:buNone/>
            </a:pPr>
            <a:r>
              <a:rPr lang="en-US" sz="1600" dirty="0"/>
              <a:t>__global__ void transpose(float *</a:t>
            </a:r>
            <a:r>
              <a:rPr lang="en-US" sz="1600" dirty="0" err="1"/>
              <a:t>odata</a:t>
            </a:r>
            <a:r>
              <a:rPr lang="en-US" sz="1600" dirty="0"/>
              <a:t>, float *</a:t>
            </a:r>
            <a:r>
              <a:rPr lang="en-US" sz="1600" dirty="0" err="1"/>
              <a:t>idata</a:t>
            </a:r>
            <a:r>
              <a:rPr lang="en-US" sz="1600" dirty="0"/>
              <a:t>,</a:t>
            </a:r>
            <a:r>
              <a:rPr lang="sr-Latn-RS" sz="1600" dirty="0"/>
              <a:t> </a:t>
            </a:r>
            <a:r>
              <a:rPr lang="en-US" sz="1600" dirty="0" err="1"/>
              <a:t>int</a:t>
            </a:r>
            <a:r>
              <a:rPr lang="en-US" sz="1600" dirty="0"/>
              <a:t> width, </a:t>
            </a:r>
            <a:r>
              <a:rPr lang="en-US" sz="1600" dirty="0" err="1"/>
              <a:t>int</a:t>
            </a:r>
            <a:r>
              <a:rPr lang="en-US" sz="1600" dirty="0"/>
              <a:t> height)</a:t>
            </a:r>
          </a:p>
          <a:p>
            <a:pPr marL="0" indent="0">
              <a:buNone/>
            </a:pPr>
            <a:r>
              <a:rPr lang="en-US" sz="1600" dirty="0"/>
              <a:t>{</a:t>
            </a:r>
          </a:p>
          <a:p>
            <a:pPr marL="0" indent="0">
              <a:buNone/>
            </a:pPr>
            <a:r>
              <a:rPr lang="en-US" sz="1600" dirty="0"/>
              <a:t> </a:t>
            </a:r>
            <a:r>
              <a:rPr lang="sr-Latn-RS" sz="1600" dirty="0"/>
              <a:t>	</a:t>
            </a:r>
            <a:r>
              <a:rPr lang="en-US" sz="1600" dirty="0"/>
              <a:t>__shared__ float block[BLOCK_DIM][BLOCK_DIM];</a:t>
            </a:r>
          </a:p>
          <a:p>
            <a:pPr marL="0" indent="0">
              <a:buNone/>
            </a:pPr>
            <a:r>
              <a:rPr lang="en-US" sz="1600" dirty="0"/>
              <a:t> </a:t>
            </a:r>
            <a:r>
              <a:rPr lang="sr-Latn-RS" sz="1600" dirty="0"/>
              <a:t>	</a:t>
            </a:r>
            <a:r>
              <a:rPr lang="en-US" sz="1600" dirty="0"/>
              <a:t>unsigned </a:t>
            </a:r>
            <a:r>
              <a:rPr lang="en-US" sz="1600" dirty="0" err="1"/>
              <a:t>int</a:t>
            </a:r>
            <a:r>
              <a:rPr lang="en-US" sz="1600" dirty="0"/>
              <a:t> </a:t>
            </a:r>
            <a:r>
              <a:rPr lang="en-US" sz="1600" dirty="0" err="1"/>
              <a:t>xIndex</a:t>
            </a:r>
            <a:r>
              <a:rPr lang="en-US" sz="1600" dirty="0"/>
              <a:t>, </a:t>
            </a:r>
            <a:r>
              <a:rPr lang="en-US" sz="1600" dirty="0" err="1"/>
              <a:t>yIndex</a:t>
            </a:r>
            <a:r>
              <a:rPr lang="en-US" sz="1600" dirty="0"/>
              <a:t>, </a:t>
            </a:r>
            <a:r>
              <a:rPr lang="en-US" sz="1600" dirty="0" err="1"/>
              <a:t>index_in</a:t>
            </a:r>
            <a:r>
              <a:rPr lang="en-US" sz="1600" dirty="0"/>
              <a:t>, </a:t>
            </a:r>
            <a:r>
              <a:rPr lang="en-US" sz="1600" dirty="0" err="1"/>
              <a:t>index_out</a:t>
            </a:r>
            <a:r>
              <a:rPr lang="en-US" sz="1600" dirty="0"/>
              <a:t>;</a:t>
            </a:r>
          </a:p>
          <a:p>
            <a:pPr marL="0" indent="0">
              <a:buNone/>
            </a:pPr>
            <a:endParaRPr lang="en-US" sz="1600" dirty="0"/>
          </a:p>
          <a:p>
            <a:pPr marL="0" indent="0">
              <a:buNone/>
            </a:pPr>
            <a:r>
              <a:rPr lang="en-US" sz="1600" dirty="0"/>
              <a:t> </a:t>
            </a:r>
            <a:r>
              <a:rPr lang="sr-Latn-RS" sz="1600" dirty="0"/>
              <a:t>	</a:t>
            </a:r>
          </a:p>
          <a:p>
            <a:pPr marL="0" indent="0">
              <a:buNone/>
            </a:pPr>
            <a:r>
              <a:rPr lang="en-US" sz="1600" dirty="0"/>
              <a:t> </a:t>
            </a:r>
            <a:r>
              <a:rPr lang="sr-Latn-RS" sz="1600" dirty="0"/>
              <a:t>	</a:t>
            </a:r>
            <a:r>
              <a:rPr lang="en-US" sz="1600" dirty="0" err="1"/>
              <a:t>xIndex</a:t>
            </a:r>
            <a:r>
              <a:rPr lang="en-US" sz="1600" dirty="0"/>
              <a:t> = </a:t>
            </a:r>
            <a:r>
              <a:rPr lang="en-US" sz="1600" dirty="0" err="1"/>
              <a:t>blockIdx.x</a:t>
            </a:r>
            <a:r>
              <a:rPr lang="en-US" sz="1600" dirty="0"/>
              <a:t> * BLOCK_DIM + </a:t>
            </a:r>
            <a:r>
              <a:rPr lang="en-US" sz="1600" dirty="0" err="1"/>
              <a:t>threadIdx.x</a:t>
            </a:r>
            <a:r>
              <a:rPr lang="en-US" sz="1600" dirty="0"/>
              <a:t>;</a:t>
            </a:r>
          </a:p>
          <a:p>
            <a:pPr marL="0" indent="0">
              <a:buNone/>
            </a:pPr>
            <a:r>
              <a:rPr lang="en-US" sz="1600" dirty="0"/>
              <a:t> </a:t>
            </a:r>
            <a:r>
              <a:rPr lang="sr-Latn-RS" sz="1600" dirty="0"/>
              <a:t>	</a:t>
            </a:r>
            <a:r>
              <a:rPr lang="en-US" sz="1600" dirty="0" err="1"/>
              <a:t>yIndex</a:t>
            </a:r>
            <a:r>
              <a:rPr lang="en-US" sz="1600" dirty="0"/>
              <a:t> = </a:t>
            </a:r>
            <a:r>
              <a:rPr lang="en-US" sz="1600" dirty="0" err="1"/>
              <a:t>blockIdx.y</a:t>
            </a:r>
            <a:r>
              <a:rPr lang="en-US" sz="1600" dirty="0"/>
              <a:t> * BLOCK_DIM + </a:t>
            </a:r>
            <a:r>
              <a:rPr lang="en-US" sz="1600" dirty="0" err="1"/>
              <a:t>threadIdx.y</a:t>
            </a:r>
            <a:r>
              <a:rPr lang="en-US" sz="1600" dirty="0"/>
              <a:t>;</a:t>
            </a:r>
            <a:endParaRPr lang="sr-Latn-RS" sz="1600" dirty="0"/>
          </a:p>
          <a:p>
            <a:pPr marL="0" indent="0">
              <a:buNone/>
            </a:pPr>
            <a:endParaRPr lang="en-US" sz="1600" dirty="0"/>
          </a:p>
          <a:p>
            <a:pPr marL="0" indent="0">
              <a:buNone/>
            </a:pPr>
            <a:r>
              <a:rPr lang="en-US" sz="1600" dirty="0"/>
              <a:t> </a:t>
            </a:r>
            <a:r>
              <a:rPr lang="sr-Latn-RS" sz="1600" dirty="0"/>
              <a:t>	</a:t>
            </a:r>
            <a:r>
              <a:rPr lang="en-US" sz="1600" dirty="0"/>
              <a:t>if ((</a:t>
            </a:r>
            <a:r>
              <a:rPr lang="en-US" sz="1600" dirty="0" err="1"/>
              <a:t>xIndex</a:t>
            </a:r>
            <a:r>
              <a:rPr lang="en-US" sz="1600" dirty="0"/>
              <a:t> &lt; width) &amp;&amp; (</a:t>
            </a:r>
            <a:r>
              <a:rPr lang="en-US" sz="1600" dirty="0" err="1"/>
              <a:t>yIndex</a:t>
            </a:r>
            <a:r>
              <a:rPr lang="en-US" sz="1600" dirty="0"/>
              <a:t> &lt; height))</a:t>
            </a:r>
          </a:p>
          <a:p>
            <a:pPr marL="0" indent="0">
              <a:buNone/>
            </a:pPr>
            <a:r>
              <a:rPr lang="en-US" sz="1600" dirty="0"/>
              <a:t> </a:t>
            </a:r>
            <a:r>
              <a:rPr lang="sr-Latn-RS" sz="1600" dirty="0"/>
              <a:t>	</a:t>
            </a:r>
            <a:r>
              <a:rPr lang="en-US" sz="1600" dirty="0"/>
              <a:t>{</a:t>
            </a:r>
          </a:p>
          <a:p>
            <a:pPr marL="0" indent="0">
              <a:buNone/>
            </a:pPr>
            <a:r>
              <a:rPr lang="sr-Latn-RS" sz="1600" dirty="0"/>
              <a:t>		</a:t>
            </a:r>
            <a:r>
              <a:rPr lang="en-US" sz="1600" dirty="0" err="1"/>
              <a:t>index_in</a:t>
            </a:r>
            <a:r>
              <a:rPr lang="en-US" sz="1600" dirty="0"/>
              <a:t> = </a:t>
            </a:r>
            <a:r>
              <a:rPr lang="en-US" sz="1600" dirty="0" err="1"/>
              <a:t>yIndex</a:t>
            </a:r>
            <a:r>
              <a:rPr lang="en-US" sz="1600" dirty="0"/>
              <a:t> * width + </a:t>
            </a:r>
            <a:r>
              <a:rPr lang="en-US" sz="1600" dirty="0" err="1"/>
              <a:t>xIndex</a:t>
            </a:r>
            <a:r>
              <a:rPr lang="en-US" sz="1600" dirty="0"/>
              <a:t>;</a:t>
            </a:r>
          </a:p>
          <a:p>
            <a:pPr marL="0" indent="0">
              <a:buNone/>
            </a:pPr>
            <a:r>
              <a:rPr lang="en-US" sz="1600" dirty="0"/>
              <a:t> </a:t>
            </a:r>
            <a:r>
              <a:rPr lang="sr-Latn-RS" sz="1600" dirty="0"/>
              <a:t>		</a:t>
            </a:r>
            <a:r>
              <a:rPr lang="en-US" sz="1600" dirty="0"/>
              <a:t>block[</a:t>
            </a:r>
            <a:r>
              <a:rPr lang="en-US" sz="1600" dirty="0" err="1"/>
              <a:t>threadIdx.y</a:t>
            </a:r>
            <a:r>
              <a:rPr lang="en-US" sz="1600" dirty="0"/>
              <a:t>][</a:t>
            </a:r>
            <a:r>
              <a:rPr lang="en-US" sz="1600" dirty="0" err="1"/>
              <a:t>threadIdx.x</a:t>
            </a:r>
            <a:r>
              <a:rPr lang="en-US" sz="1600" dirty="0"/>
              <a:t>] = </a:t>
            </a:r>
            <a:r>
              <a:rPr lang="en-US" sz="1600" dirty="0" err="1"/>
              <a:t>idata</a:t>
            </a:r>
            <a:r>
              <a:rPr lang="en-US" sz="1600" dirty="0"/>
              <a:t>[</a:t>
            </a:r>
            <a:r>
              <a:rPr lang="en-US" sz="1600" dirty="0" err="1"/>
              <a:t>index_in</a:t>
            </a:r>
            <a:r>
              <a:rPr lang="en-US" sz="1600" dirty="0"/>
              <a:t>];</a:t>
            </a:r>
          </a:p>
          <a:p>
            <a:pPr marL="0" indent="0">
              <a:buNone/>
            </a:pPr>
            <a:r>
              <a:rPr lang="en-US" sz="1600" dirty="0"/>
              <a:t> </a:t>
            </a:r>
            <a:r>
              <a:rPr lang="sr-Latn-RS" sz="1600" dirty="0"/>
              <a:t>	</a:t>
            </a:r>
            <a:r>
              <a:rPr lang="en-US" sz="1600" dirty="0"/>
              <a:t>}</a:t>
            </a:r>
            <a:endParaRPr lang="sr-Latn-RS" sz="1600" dirty="0"/>
          </a:p>
          <a:p>
            <a:pPr marL="0" indent="0">
              <a:buNone/>
            </a:pPr>
            <a:endParaRPr lang="en-US" sz="1600" dirty="0"/>
          </a:p>
          <a:p>
            <a:pPr marL="0" indent="0">
              <a:buNone/>
            </a:pPr>
            <a:r>
              <a:rPr lang="en-US" sz="1600" dirty="0"/>
              <a:t> </a:t>
            </a:r>
            <a:r>
              <a:rPr lang="sr-Latn-RS" sz="1600" dirty="0"/>
              <a:t>	</a:t>
            </a:r>
            <a:r>
              <a:rPr lang="en-US" sz="1600" dirty="0"/>
              <a:t>__</a:t>
            </a:r>
            <a:r>
              <a:rPr lang="en-US" sz="1600" dirty="0" err="1"/>
              <a:t>syncthreads</a:t>
            </a:r>
            <a:r>
              <a:rPr lang="en-US" sz="1600" dirty="0"/>
              <a:t>();</a:t>
            </a:r>
            <a:endParaRPr lang="sr-Latn-RS" sz="1600" dirty="0"/>
          </a:p>
          <a:p>
            <a:pPr marL="0" indent="0">
              <a:buNone/>
            </a:pPr>
            <a:r>
              <a:rPr lang="sr-Latn-RS" sz="1600" dirty="0"/>
              <a:t>***</a:t>
            </a:r>
          </a:p>
          <a:p>
            <a:pPr marL="0" indent="0">
              <a:buNone/>
            </a:pPr>
            <a:endParaRPr lang="en-US" sz="1600" dirty="0"/>
          </a:p>
          <a:p>
            <a:pPr marL="0" indent="0">
              <a:buNone/>
            </a:pPr>
            <a:r>
              <a:rPr lang="en-US" sz="1600" dirty="0"/>
              <a:t> </a:t>
            </a:r>
            <a:r>
              <a:rPr lang="sr-Latn-RS" sz="1600" dirty="0"/>
              <a:t>	</a:t>
            </a:r>
            <a:endParaRPr lang="en-US" sz="1600" dirty="0"/>
          </a:p>
        </p:txBody>
      </p:sp>
      <p:sp>
        <p:nvSpPr>
          <p:cNvPr id="4" name="Flowchart: Punched Tape 3"/>
          <p:cNvSpPr/>
          <p:nvPr/>
        </p:nvSpPr>
        <p:spPr>
          <a:xfrm>
            <a:off x="6477000" y="2133600"/>
            <a:ext cx="2209800" cy="8382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dirty="0"/>
              <a:t>BLOCK_DIM = 32</a:t>
            </a:r>
            <a:endParaRPr lang="en-U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102</a:t>
            </a:fld>
            <a:endParaRPr lang="en-US" dirty="0"/>
          </a:p>
        </p:txBody>
      </p:sp>
      <p:sp>
        <p:nvSpPr>
          <p:cNvPr id="6" name="Cloud 5"/>
          <p:cNvSpPr/>
          <p:nvPr/>
        </p:nvSpPr>
        <p:spPr>
          <a:xfrm>
            <a:off x="5943600" y="3886200"/>
            <a:ext cx="3048000" cy="11430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r-Latn-RS" dirty="0"/>
              <a:t>Učitavanje tajla u shared memoriju</a:t>
            </a:r>
            <a:endParaRPr lang="en-US" dirty="0"/>
          </a:p>
        </p:txBody>
      </p:sp>
    </p:spTree>
    <p:extLst>
      <p:ext uri="{BB962C8B-B14F-4D97-AF65-F5344CB8AC3E}">
        <p14:creationId xmlns:p14="http://schemas.microsoft.com/office/powerpoint/2010/main" val="972757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Optimizovano transponovanje matrica</a:t>
            </a:r>
            <a:endParaRPr lang="en-US" dirty="0"/>
          </a:p>
        </p:txBody>
      </p:sp>
      <p:sp>
        <p:nvSpPr>
          <p:cNvPr id="3" name="Content Placeholder 2"/>
          <p:cNvSpPr>
            <a:spLocks noGrp="1"/>
          </p:cNvSpPr>
          <p:nvPr>
            <p:ph idx="1"/>
          </p:nvPr>
        </p:nvSpPr>
        <p:spPr/>
        <p:txBody>
          <a:bodyPr>
            <a:noAutofit/>
          </a:bodyPr>
          <a:lstStyle/>
          <a:p>
            <a:pPr marL="0" indent="0">
              <a:buNone/>
            </a:pPr>
            <a:r>
              <a:rPr lang="sr-Latn-RS" sz="1600" dirty="0"/>
              <a:t>***</a:t>
            </a:r>
          </a:p>
          <a:p>
            <a:pPr marL="0" indent="0">
              <a:buNone/>
            </a:pPr>
            <a:endParaRPr lang="sr-Latn-RS" sz="1600" dirty="0"/>
          </a:p>
          <a:p>
            <a:pPr marL="0" indent="0">
              <a:buNone/>
            </a:pPr>
            <a:r>
              <a:rPr lang="sr-Latn-RS" sz="1600" dirty="0"/>
              <a:t>	</a:t>
            </a:r>
            <a:endParaRPr lang="en-US" sz="1600" dirty="0"/>
          </a:p>
          <a:p>
            <a:pPr marL="274320" lvl="1" indent="0">
              <a:buNone/>
            </a:pPr>
            <a:r>
              <a:rPr lang="sr-Latn-RS" sz="1600" dirty="0"/>
              <a:t>	</a:t>
            </a:r>
            <a:r>
              <a:rPr lang="en-US" sz="1600" dirty="0" err="1"/>
              <a:t>xIndex</a:t>
            </a:r>
            <a:r>
              <a:rPr lang="en-US" sz="1600" dirty="0"/>
              <a:t> = </a:t>
            </a:r>
            <a:r>
              <a:rPr lang="en-US" sz="1600" dirty="0" err="1"/>
              <a:t>blockIdx.y</a:t>
            </a:r>
            <a:r>
              <a:rPr lang="en-US" sz="1600" dirty="0"/>
              <a:t> * BLOCK_DIM + </a:t>
            </a:r>
            <a:r>
              <a:rPr lang="en-US" sz="1600" dirty="0" err="1"/>
              <a:t>threadIdx.x</a:t>
            </a:r>
            <a:r>
              <a:rPr lang="en-US" sz="1600" dirty="0"/>
              <a:t>;</a:t>
            </a:r>
          </a:p>
          <a:p>
            <a:pPr marL="274320" lvl="1" indent="0">
              <a:buNone/>
            </a:pPr>
            <a:r>
              <a:rPr lang="en-US" sz="1600" dirty="0"/>
              <a:t> </a:t>
            </a:r>
            <a:r>
              <a:rPr lang="sr-Latn-RS" sz="1600" dirty="0"/>
              <a:t>	</a:t>
            </a:r>
            <a:r>
              <a:rPr lang="en-US" sz="1600" dirty="0" err="1"/>
              <a:t>yIndex</a:t>
            </a:r>
            <a:r>
              <a:rPr lang="en-US" sz="1600" dirty="0"/>
              <a:t> = </a:t>
            </a:r>
            <a:r>
              <a:rPr lang="en-US" sz="1600" dirty="0" err="1"/>
              <a:t>blockIdx.x</a:t>
            </a:r>
            <a:r>
              <a:rPr lang="en-US" sz="1600" dirty="0"/>
              <a:t> * BLOCK_DIM + </a:t>
            </a:r>
            <a:r>
              <a:rPr lang="en-US" sz="1600" dirty="0" err="1"/>
              <a:t>threadIdx.y</a:t>
            </a:r>
            <a:r>
              <a:rPr lang="en-US" sz="1600" dirty="0"/>
              <a:t>;</a:t>
            </a:r>
          </a:p>
          <a:p>
            <a:pPr marL="0" indent="0">
              <a:buNone/>
            </a:pPr>
            <a:r>
              <a:rPr lang="en-US" sz="1600" dirty="0"/>
              <a:t> </a:t>
            </a:r>
            <a:endParaRPr lang="sr-Latn-RS" sz="1600" dirty="0"/>
          </a:p>
          <a:p>
            <a:pPr marL="0" indent="0">
              <a:buNone/>
            </a:pPr>
            <a:r>
              <a:rPr lang="sr-Latn-RS" sz="1600" dirty="0"/>
              <a:t>	</a:t>
            </a:r>
            <a:r>
              <a:rPr lang="en-US" sz="1600" dirty="0"/>
              <a:t>if ((</a:t>
            </a:r>
            <a:r>
              <a:rPr lang="en-US" sz="1600" dirty="0" err="1"/>
              <a:t>xIndex</a:t>
            </a:r>
            <a:r>
              <a:rPr lang="en-US" sz="1600" dirty="0"/>
              <a:t> &lt; height) &amp;&amp; (</a:t>
            </a:r>
            <a:r>
              <a:rPr lang="en-US" sz="1600" dirty="0" err="1"/>
              <a:t>yIndex</a:t>
            </a:r>
            <a:r>
              <a:rPr lang="en-US" sz="1600" dirty="0"/>
              <a:t> &lt; width))</a:t>
            </a:r>
          </a:p>
          <a:p>
            <a:pPr marL="0" indent="0">
              <a:buNone/>
            </a:pPr>
            <a:r>
              <a:rPr lang="sr-Latn-RS" sz="1600" dirty="0"/>
              <a:t>	</a:t>
            </a:r>
            <a:r>
              <a:rPr lang="en-US" sz="1600" dirty="0"/>
              <a:t>{</a:t>
            </a:r>
          </a:p>
          <a:p>
            <a:pPr marL="0" indent="0">
              <a:buNone/>
            </a:pPr>
            <a:r>
              <a:rPr lang="en-US" sz="1600" dirty="0"/>
              <a:t> </a:t>
            </a:r>
            <a:r>
              <a:rPr lang="sr-Latn-RS" sz="1600" dirty="0"/>
              <a:t>		</a:t>
            </a:r>
            <a:r>
              <a:rPr lang="en-US" sz="1600" dirty="0" err="1"/>
              <a:t>index_out</a:t>
            </a:r>
            <a:r>
              <a:rPr lang="en-US" sz="1600" dirty="0"/>
              <a:t> = </a:t>
            </a:r>
            <a:r>
              <a:rPr lang="en-US" sz="1600" dirty="0" err="1"/>
              <a:t>yIndex</a:t>
            </a:r>
            <a:r>
              <a:rPr lang="en-US" sz="1600" dirty="0"/>
              <a:t> * height + </a:t>
            </a:r>
            <a:r>
              <a:rPr lang="en-US" sz="1600" dirty="0" err="1"/>
              <a:t>xIndex</a:t>
            </a:r>
            <a:r>
              <a:rPr lang="en-US" sz="1600" dirty="0"/>
              <a:t>;</a:t>
            </a:r>
          </a:p>
          <a:p>
            <a:pPr marL="0" indent="0">
              <a:buNone/>
            </a:pPr>
            <a:r>
              <a:rPr lang="en-US" sz="1600" dirty="0"/>
              <a:t> </a:t>
            </a:r>
            <a:r>
              <a:rPr lang="sr-Latn-RS" sz="1600" dirty="0"/>
              <a:t>		</a:t>
            </a:r>
            <a:r>
              <a:rPr lang="en-US" sz="1600" dirty="0" err="1"/>
              <a:t>odata</a:t>
            </a:r>
            <a:r>
              <a:rPr lang="en-US" sz="1600" dirty="0"/>
              <a:t>[</a:t>
            </a:r>
            <a:r>
              <a:rPr lang="en-US" sz="1600" dirty="0" err="1"/>
              <a:t>index_out</a:t>
            </a:r>
            <a:r>
              <a:rPr lang="en-US" sz="1600" dirty="0"/>
              <a:t>] = block[</a:t>
            </a:r>
            <a:r>
              <a:rPr lang="en-US" sz="1600" dirty="0" err="1"/>
              <a:t>threadIdx.x</a:t>
            </a:r>
            <a:r>
              <a:rPr lang="en-US" sz="1600" dirty="0"/>
              <a:t>][</a:t>
            </a:r>
            <a:r>
              <a:rPr lang="en-US" sz="1600" dirty="0" err="1"/>
              <a:t>threadIdx.y</a:t>
            </a:r>
            <a:r>
              <a:rPr lang="en-US" sz="1600" dirty="0"/>
              <a:t>];</a:t>
            </a:r>
          </a:p>
          <a:p>
            <a:pPr marL="0" indent="0">
              <a:buNone/>
            </a:pPr>
            <a:r>
              <a:rPr lang="en-US" sz="1600" dirty="0"/>
              <a:t> </a:t>
            </a:r>
            <a:r>
              <a:rPr lang="sr-Latn-RS" sz="1600" dirty="0"/>
              <a:t>	</a:t>
            </a:r>
            <a:r>
              <a:rPr lang="en-US" sz="1600" dirty="0"/>
              <a:t>}</a:t>
            </a:r>
          </a:p>
          <a:p>
            <a:pPr marL="0" indent="0">
              <a:buNone/>
            </a:pPr>
            <a:r>
              <a:rPr lang="en-US" sz="1600" dirty="0"/>
              <a:t>}</a:t>
            </a:r>
          </a:p>
        </p:txBody>
      </p:sp>
      <p:sp>
        <p:nvSpPr>
          <p:cNvPr id="4" name="Chevron 3"/>
          <p:cNvSpPr/>
          <p:nvPr/>
        </p:nvSpPr>
        <p:spPr>
          <a:xfrm>
            <a:off x="1371600" y="5486400"/>
            <a:ext cx="533400" cy="533400"/>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5" name="Chevron 4"/>
          <p:cNvSpPr/>
          <p:nvPr/>
        </p:nvSpPr>
        <p:spPr>
          <a:xfrm>
            <a:off x="1828800" y="5486400"/>
            <a:ext cx="533400" cy="533400"/>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6" name="Chevron 5"/>
          <p:cNvSpPr/>
          <p:nvPr/>
        </p:nvSpPr>
        <p:spPr>
          <a:xfrm>
            <a:off x="2286000" y="5498123"/>
            <a:ext cx="533400" cy="533400"/>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 name="Chevron 6"/>
          <p:cNvSpPr/>
          <p:nvPr/>
        </p:nvSpPr>
        <p:spPr>
          <a:xfrm>
            <a:off x="2933700" y="5509846"/>
            <a:ext cx="2362200" cy="533400"/>
          </a:xfrm>
          <a:prstGeom prst="chevron">
            <a:avLst>
              <a:gd name="adj" fmla="val 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r-Latn-RS" dirty="0">
                <a:solidFill>
                  <a:schemeClr val="tx1"/>
                </a:solidFill>
              </a:rPr>
              <a:t>Problem?</a:t>
            </a:r>
            <a:endParaRPr lang="en-US" dirty="0">
              <a:solidFill>
                <a:schemeClr val="tx1"/>
              </a:solidFill>
            </a:endParaRPr>
          </a:p>
        </p:txBody>
      </p:sp>
      <p:sp>
        <p:nvSpPr>
          <p:cNvPr id="8" name="Slide Number Placeholder 7"/>
          <p:cNvSpPr>
            <a:spLocks noGrp="1"/>
          </p:cNvSpPr>
          <p:nvPr>
            <p:ph type="sldNum" sz="quarter" idx="12"/>
          </p:nvPr>
        </p:nvSpPr>
        <p:spPr/>
        <p:txBody>
          <a:bodyPr/>
          <a:lstStyle/>
          <a:p>
            <a:fld id="{036081D1-8380-407A-ABF3-D12854566F9D}" type="slidenum">
              <a:rPr lang="en-US" smtClean="0"/>
              <a:pPr/>
              <a:t>103</a:t>
            </a:fld>
            <a:endParaRPr lang="en-US" dirty="0"/>
          </a:p>
        </p:txBody>
      </p:sp>
      <p:sp>
        <p:nvSpPr>
          <p:cNvPr id="9" name="Cloud 8"/>
          <p:cNvSpPr/>
          <p:nvPr/>
        </p:nvSpPr>
        <p:spPr>
          <a:xfrm>
            <a:off x="5329115" y="1371600"/>
            <a:ext cx="3657600" cy="11430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r-Latn-RS" dirty="0"/>
              <a:t>Upis transponovanog tajla u izlaznu matricu</a:t>
            </a:r>
            <a:endParaRPr lang="en-US" dirty="0"/>
          </a:p>
        </p:txBody>
      </p:sp>
    </p:spTree>
    <p:extLst>
      <p:ext uri="{BB962C8B-B14F-4D97-AF65-F5344CB8AC3E}">
        <p14:creationId xmlns:p14="http://schemas.microsoft.com/office/powerpoint/2010/main" val="6995161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Paralelna memorijska arhitektura (1)</a:t>
            </a:r>
            <a:endParaRPr lang="en-US" dirty="0"/>
          </a:p>
        </p:txBody>
      </p:sp>
      <p:sp>
        <p:nvSpPr>
          <p:cNvPr id="3" name="Content Placeholder 2"/>
          <p:cNvSpPr>
            <a:spLocks noGrp="1"/>
          </p:cNvSpPr>
          <p:nvPr>
            <p:ph sz="half" idx="1"/>
          </p:nvPr>
        </p:nvSpPr>
        <p:spPr>
          <a:xfrm>
            <a:off x="457200" y="1673352"/>
            <a:ext cx="5105400" cy="4718304"/>
          </a:xfrm>
        </p:spPr>
        <p:txBody>
          <a:bodyPr>
            <a:normAutofit fontScale="77500" lnSpcReduction="20000"/>
          </a:bodyPr>
          <a:lstStyle/>
          <a:p>
            <a:r>
              <a:rPr lang="sr-Latn-RS" dirty="0"/>
              <a:t>Kod paralelne mašine, veliki broj niti pristupa memoriji</a:t>
            </a:r>
          </a:p>
          <a:p>
            <a:pPr lvl="1"/>
            <a:r>
              <a:rPr lang="en-US" dirty="0" err="1"/>
              <a:t>Memorija</a:t>
            </a:r>
            <a:r>
              <a:rPr lang="en-US" dirty="0"/>
              <a:t> je </a:t>
            </a:r>
            <a:r>
              <a:rPr lang="en-US" dirty="0" err="1"/>
              <a:t>preklopljena</a:t>
            </a:r>
            <a:r>
              <a:rPr lang="en-US" dirty="0"/>
              <a:t> </a:t>
            </a:r>
            <a:r>
              <a:rPr lang="en-US" dirty="0" err="1"/>
              <a:t>i</a:t>
            </a:r>
            <a:r>
              <a:rPr lang="en-US" dirty="0"/>
              <a:t> </a:t>
            </a:r>
            <a:r>
              <a:rPr lang="en-US" dirty="0" err="1"/>
              <a:t>podeljena</a:t>
            </a:r>
            <a:r>
              <a:rPr lang="en-US" dirty="0"/>
              <a:t> u </a:t>
            </a:r>
            <a:r>
              <a:rPr lang="en-US" dirty="0" err="1"/>
              <a:t>banke</a:t>
            </a:r>
            <a:endParaRPr lang="sr-Latn-RS" dirty="0"/>
          </a:p>
          <a:p>
            <a:pPr lvl="2"/>
            <a:r>
              <a:rPr lang="en-US" dirty="0"/>
              <a:t> I </a:t>
            </a:r>
            <a:r>
              <a:rPr lang="en-US" dirty="0" err="1"/>
              <a:t>globalna</a:t>
            </a:r>
            <a:r>
              <a:rPr lang="en-US" dirty="0"/>
              <a:t> </a:t>
            </a:r>
            <a:r>
              <a:rPr lang="en-US" dirty="0" err="1"/>
              <a:t>i</a:t>
            </a:r>
            <a:r>
              <a:rPr lang="en-US" dirty="0"/>
              <a:t> </a:t>
            </a:r>
            <a:r>
              <a:rPr lang="en-US" dirty="0" err="1"/>
              <a:t>deljena</a:t>
            </a:r>
            <a:r>
              <a:rPr lang="en-US" dirty="0"/>
              <a:t> </a:t>
            </a:r>
            <a:r>
              <a:rPr lang="en-US" dirty="0" err="1"/>
              <a:t>memorija</a:t>
            </a:r>
            <a:endParaRPr lang="sr-Latn-RS" dirty="0"/>
          </a:p>
          <a:p>
            <a:pPr lvl="1"/>
            <a:r>
              <a:rPr lang="en-US" dirty="0" err="1"/>
              <a:t>Vrlo</a:t>
            </a:r>
            <a:r>
              <a:rPr lang="en-US" dirty="0"/>
              <a:t> </a:t>
            </a:r>
            <a:r>
              <a:rPr lang="en-US" dirty="0" err="1"/>
              <a:t>bitno</a:t>
            </a:r>
            <a:r>
              <a:rPr lang="en-US" dirty="0"/>
              <a:t> </a:t>
            </a:r>
            <a:r>
              <a:rPr lang="en-US" dirty="0" err="1"/>
              <a:t>za</a:t>
            </a:r>
            <a:r>
              <a:rPr lang="en-US" dirty="0"/>
              <a:t> </a:t>
            </a:r>
            <a:r>
              <a:rPr lang="en-US" dirty="0" err="1"/>
              <a:t>postizanje</a:t>
            </a:r>
            <a:r>
              <a:rPr lang="en-US" dirty="0"/>
              <a:t> </a:t>
            </a:r>
            <a:r>
              <a:rPr lang="en-US" dirty="0" err="1"/>
              <a:t>velikog</a:t>
            </a:r>
            <a:r>
              <a:rPr lang="en-US" dirty="0"/>
              <a:t> </a:t>
            </a:r>
            <a:r>
              <a:rPr lang="en-US" dirty="0" err="1"/>
              <a:t>propusnog</a:t>
            </a:r>
            <a:r>
              <a:rPr lang="en-US" dirty="0"/>
              <a:t> </a:t>
            </a:r>
            <a:r>
              <a:rPr lang="en-US" dirty="0" err="1"/>
              <a:t>opsega</a:t>
            </a:r>
            <a:endParaRPr lang="sr-Latn-RS" dirty="0"/>
          </a:p>
          <a:p>
            <a:r>
              <a:rPr lang="en-US" dirty="0" err="1"/>
              <a:t>Svaka</a:t>
            </a:r>
            <a:r>
              <a:rPr lang="en-US" dirty="0"/>
              <a:t> </a:t>
            </a:r>
            <a:r>
              <a:rPr lang="en-US" dirty="0" err="1"/>
              <a:t>memorijska</a:t>
            </a:r>
            <a:r>
              <a:rPr lang="en-US" dirty="0"/>
              <a:t> </a:t>
            </a:r>
            <a:r>
              <a:rPr lang="en-US" dirty="0" err="1"/>
              <a:t>banka</a:t>
            </a:r>
            <a:r>
              <a:rPr lang="en-US" dirty="0"/>
              <a:t> </a:t>
            </a:r>
            <a:r>
              <a:rPr lang="en-US" dirty="0" err="1"/>
              <a:t>može</a:t>
            </a:r>
            <a:r>
              <a:rPr lang="sr-Latn-RS" dirty="0"/>
              <a:t> </a:t>
            </a:r>
            <a:r>
              <a:rPr lang="en-US" dirty="0" err="1"/>
              <a:t>da</a:t>
            </a:r>
            <a:r>
              <a:rPr lang="en-US" dirty="0"/>
              <a:t> </a:t>
            </a:r>
            <a:r>
              <a:rPr lang="en-US" dirty="0" err="1"/>
              <a:t>usluži</a:t>
            </a:r>
            <a:r>
              <a:rPr lang="en-US" dirty="0"/>
              <a:t> </a:t>
            </a:r>
            <a:r>
              <a:rPr lang="en-US" dirty="0" err="1"/>
              <a:t>jedan</a:t>
            </a:r>
            <a:r>
              <a:rPr lang="en-US" dirty="0"/>
              <a:t> </a:t>
            </a:r>
            <a:r>
              <a:rPr lang="en-US" dirty="0" err="1"/>
              <a:t>zahtev</a:t>
            </a:r>
            <a:r>
              <a:rPr lang="en-US" dirty="0"/>
              <a:t> u </a:t>
            </a:r>
            <a:r>
              <a:rPr lang="en-US" dirty="0" err="1"/>
              <a:t>jednom</a:t>
            </a:r>
            <a:r>
              <a:rPr lang="en-US" dirty="0"/>
              <a:t> </a:t>
            </a:r>
            <a:r>
              <a:rPr lang="en-US" dirty="0" err="1"/>
              <a:t>ciklusu</a:t>
            </a:r>
            <a:endParaRPr lang="sr-Latn-RS" dirty="0"/>
          </a:p>
          <a:p>
            <a:pPr lvl="1"/>
            <a:r>
              <a:rPr lang="en-US" dirty="0" err="1"/>
              <a:t>Celokupna</a:t>
            </a:r>
            <a:r>
              <a:rPr lang="en-US" dirty="0"/>
              <a:t> </a:t>
            </a:r>
            <a:r>
              <a:rPr lang="en-US" dirty="0" err="1"/>
              <a:t>memorija</a:t>
            </a:r>
            <a:r>
              <a:rPr lang="en-US" dirty="0"/>
              <a:t> </a:t>
            </a:r>
            <a:r>
              <a:rPr lang="en-US" dirty="0" err="1"/>
              <a:t>može</a:t>
            </a:r>
            <a:r>
              <a:rPr lang="en-US" dirty="0"/>
              <a:t> </a:t>
            </a:r>
            <a:r>
              <a:rPr lang="en-US" dirty="0" err="1"/>
              <a:t>simultano</a:t>
            </a:r>
            <a:r>
              <a:rPr lang="en-US" dirty="0"/>
              <a:t> </a:t>
            </a:r>
            <a:r>
              <a:rPr lang="en-US" dirty="0" err="1"/>
              <a:t>da</a:t>
            </a:r>
            <a:r>
              <a:rPr lang="en-US" dirty="0"/>
              <a:t> </a:t>
            </a:r>
            <a:r>
              <a:rPr lang="en-US" dirty="0" err="1"/>
              <a:t>usluži</a:t>
            </a:r>
            <a:r>
              <a:rPr lang="sr-Latn-RS" dirty="0"/>
              <a:t> </a:t>
            </a:r>
            <a:r>
              <a:rPr lang="en-US" dirty="0" err="1"/>
              <a:t>onoliko</a:t>
            </a:r>
            <a:r>
              <a:rPr lang="en-US" dirty="0"/>
              <a:t> </a:t>
            </a:r>
            <a:r>
              <a:rPr lang="en-US" dirty="0" err="1"/>
              <a:t>pristupa</a:t>
            </a:r>
            <a:r>
              <a:rPr lang="en-US" dirty="0"/>
              <a:t> </a:t>
            </a:r>
            <a:r>
              <a:rPr lang="en-US" dirty="0" err="1"/>
              <a:t>koliko</a:t>
            </a:r>
            <a:r>
              <a:rPr lang="en-US" dirty="0"/>
              <a:t> </a:t>
            </a:r>
            <a:r>
              <a:rPr lang="en-US" dirty="0" err="1"/>
              <a:t>ima</a:t>
            </a:r>
            <a:r>
              <a:rPr lang="en-US" dirty="0"/>
              <a:t> </a:t>
            </a:r>
            <a:r>
              <a:rPr lang="en-US" dirty="0" err="1"/>
              <a:t>memorijskih</a:t>
            </a:r>
            <a:r>
              <a:rPr lang="en-US" dirty="0"/>
              <a:t> </a:t>
            </a:r>
            <a:r>
              <a:rPr lang="en-US" dirty="0" err="1"/>
              <a:t>banki</a:t>
            </a:r>
            <a:endParaRPr lang="sr-Latn-RS" dirty="0"/>
          </a:p>
          <a:p>
            <a:r>
              <a:rPr lang="en-US" dirty="0" err="1"/>
              <a:t>Više</a:t>
            </a:r>
            <a:r>
              <a:rPr lang="en-US" dirty="0"/>
              <a:t> </a:t>
            </a:r>
            <a:r>
              <a:rPr lang="en-US" dirty="0" err="1"/>
              <a:t>simultanih</a:t>
            </a:r>
            <a:r>
              <a:rPr lang="en-US" dirty="0"/>
              <a:t> </a:t>
            </a:r>
            <a:r>
              <a:rPr lang="en-US" dirty="0" err="1"/>
              <a:t>pristupa</a:t>
            </a:r>
            <a:r>
              <a:rPr lang="en-US" dirty="0"/>
              <a:t> </a:t>
            </a:r>
            <a:r>
              <a:rPr lang="en-US" dirty="0" err="1"/>
              <a:t>istoj</a:t>
            </a:r>
            <a:r>
              <a:rPr lang="en-US" dirty="0"/>
              <a:t> </a:t>
            </a:r>
            <a:r>
              <a:rPr lang="en-US" dirty="0" err="1"/>
              <a:t>banki</a:t>
            </a:r>
            <a:r>
              <a:rPr lang="sr-Latn-RS" dirty="0"/>
              <a:t> </a:t>
            </a:r>
            <a:r>
              <a:rPr lang="en-US" dirty="0" err="1"/>
              <a:t>dovodi</a:t>
            </a:r>
            <a:r>
              <a:rPr lang="en-US" dirty="0"/>
              <a:t> do </a:t>
            </a:r>
            <a:r>
              <a:rPr lang="en-US" dirty="0" err="1"/>
              <a:t>konflikta</a:t>
            </a:r>
            <a:endParaRPr lang="sr-Latn-RS" dirty="0"/>
          </a:p>
          <a:p>
            <a:pPr lvl="1"/>
            <a:r>
              <a:rPr lang="en-US" dirty="0" err="1"/>
              <a:t>Konfliktni</a:t>
            </a:r>
            <a:r>
              <a:rPr lang="en-US" dirty="0"/>
              <a:t> </a:t>
            </a:r>
            <a:r>
              <a:rPr lang="en-US" dirty="0" err="1"/>
              <a:t>pristupi</a:t>
            </a:r>
            <a:r>
              <a:rPr lang="en-US" dirty="0"/>
              <a:t> se </a:t>
            </a:r>
            <a:r>
              <a:rPr lang="en-US" dirty="0" err="1"/>
              <a:t>serijalizuju</a:t>
            </a:r>
            <a:r>
              <a:rPr lang="en-US" dirty="0"/>
              <a:t> </a:t>
            </a:r>
            <a:br>
              <a:rPr lang="en-US" dirty="0"/>
            </a:br>
            <a:endParaRPr lang="en-US" dirty="0"/>
          </a:p>
        </p:txBody>
      </p:sp>
      <p:grpSp>
        <p:nvGrpSpPr>
          <p:cNvPr id="19" name="Group 18"/>
          <p:cNvGrpSpPr/>
          <p:nvPr/>
        </p:nvGrpSpPr>
        <p:grpSpPr>
          <a:xfrm>
            <a:off x="6858000" y="2057400"/>
            <a:ext cx="1524000" cy="3429000"/>
            <a:chOff x="6858000" y="2057400"/>
            <a:chExt cx="1524000" cy="3429000"/>
          </a:xfrm>
        </p:grpSpPr>
        <p:sp>
          <p:nvSpPr>
            <p:cNvPr id="12" name="Cube 11"/>
            <p:cNvSpPr/>
            <p:nvPr/>
          </p:nvSpPr>
          <p:spPr>
            <a:xfrm>
              <a:off x="68580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11" name="Cube 10"/>
            <p:cNvSpPr/>
            <p:nvPr/>
          </p:nvSpPr>
          <p:spPr>
            <a:xfrm>
              <a:off x="6858000" y="3886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6</a:t>
              </a:r>
              <a:endParaRPr lang="en-US" dirty="0"/>
            </a:p>
          </p:txBody>
        </p:sp>
        <p:sp>
          <p:nvSpPr>
            <p:cNvPr id="10" name="Cube 9"/>
            <p:cNvSpPr/>
            <p:nvPr/>
          </p:nvSpPr>
          <p:spPr>
            <a:xfrm>
              <a:off x="6858000" y="3581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5</a:t>
              </a:r>
              <a:endParaRPr lang="en-US" dirty="0"/>
            </a:p>
          </p:txBody>
        </p:sp>
        <p:sp>
          <p:nvSpPr>
            <p:cNvPr id="9" name="Cube 8"/>
            <p:cNvSpPr/>
            <p:nvPr/>
          </p:nvSpPr>
          <p:spPr>
            <a:xfrm>
              <a:off x="68580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4</a:t>
              </a:r>
              <a:endParaRPr lang="en-US" dirty="0"/>
            </a:p>
          </p:txBody>
        </p:sp>
        <p:sp>
          <p:nvSpPr>
            <p:cNvPr id="8" name="Cube 7"/>
            <p:cNvSpPr/>
            <p:nvPr/>
          </p:nvSpPr>
          <p:spPr>
            <a:xfrm>
              <a:off x="68580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3</a:t>
              </a:r>
              <a:endParaRPr lang="en-US" dirty="0"/>
            </a:p>
          </p:txBody>
        </p:sp>
        <p:sp>
          <p:nvSpPr>
            <p:cNvPr id="7" name="Cube 6"/>
            <p:cNvSpPr/>
            <p:nvPr/>
          </p:nvSpPr>
          <p:spPr>
            <a:xfrm>
              <a:off x="68580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6" name="Cube 5"/>
            <p:cNvSpPr/>
            <p:nvPr/>
          </p:nvSpPr>
          <p:spPr>
            <a:xfrm>
              <a:off x="6858000" y="2362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13" name="Cube 12"/>
            <p:cNvSpPr/>
            <p:nvPr/>
          </p:nvSpPr>
          <p:spPr>
            <a:xfrm>
              <a:off x="6858000" y="5105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14" name="Cube 13"/>
            <p:cNvSpPr/>
            <p:nvPr/>
          </p:nvSpPr>
          <p:spPr>
            <a:xfrm>
              <a:off x="6858000" y="2057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18" name="Group 17"/>
            <p:cNvGrpSpPr/>
            <p:nvPr/>
          </p:nvGrpSpPr>
          <p:grpSpPr>
            <a:xfrm>
              <a:off x="7543800" y="4648200"/>
              <a:ext cx="76200" cy="381000"/>
              <a:chOff x="7543800" y="4648200"/>
              <a:chExt cx="76200" cy="381000"/>
            </a:xfrm>
          </p:grpSpPr>
          <p:sp>
            <p:nvSpPr>
              <p:cNvPr id="15" name="Flowchart: Connector 14"/>
              <p:cNvSpPr/>
              <p:nvPr/>
            </p:nvSpPr>
            <p:spPr>
              <a:xfrm>
                <a:off x="7543800" y="46482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7543800" y="48006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7543800" y="49530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Slide Number Placeholder 4"/>
          <p:cNvSpPr>
            <a:spLocks noGrp="1"/>
          </p:cNvSpPr>
          <p:nvPr>
            <p:ph type="sldNum" sz="quarter" idx="12"/>
          </p:nvPr>
        </p:nvSpPr>
        <p:spPr/>
        <p:txBody>
          <a:bodyPr/>
          <a:lstStyle/>
          <a:p>
            <a:fld id="{036081D1-8380-407A-ABF3-D12854566F9D}" type="slidenum">
              <a:rPr lang="en-US" smtClean="0"/>
              <a:pPr/>
              <a:t>104</a:t>
            </a:fld>
            <a:endParaRPr lang="en-US" dirty="0"/>
          </a:p>
        </p:txBody>
      </p:sp>
    </p:spTree>
    <p:extLst>
      <p:ext uri="{BB962C8B-B14F-4D97-AF65-F5344CB8AC3E}">
        <p14:creationId xmlns:p14="http://schemas.microsoft.com/office/powerpoint/2010/main" val="27376392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Paralelna memorijska arhitektura (2)</a:t>
            </a:r>
            <a:endParaRPr lang="en-US" dirty="0"/>
          </a:p>
        </p:txBody>
      </p:sp>
      <p:sp>
        <p:nvSpPr>
          <p:cNvPr id="3" name="Content Placeholder 2"/>
          <p:cNvSpPr>
            <a:spLocks noGrp="1"/>
          </p:cNvSpPr>
          <p:nvPr>
            <p:ph sz="half" idx="1"/>
          </p:nvPr>
        </p:nvSpPr>
        <p:spPr>
          <a:xfrm>
            <a:off x="457200" y="1673352"/>
            <a:ext cx="5638800" cy="4718304"/>
          </a:xfrm>
        </p:spPr>
        <p:txBody>
          <a:bodyPr>
            <a:normAutofit fontScale="92500" lnSpcReduction="10000"/>
          </a:bodyPr>
          <a:lstStyle/>
          <a:p>
            <a:r>
              <a:rPr lang="en-US" dirty="0"/>
              <a:t>Na </a:t>
            </a:r>
            <a:r>
              <a:rPr lang="en-US" dirty="0" err="1"/>
              <a:t>novijim</a:t>
            </a:r>
            <a:r>
              <a:rPr lang="en-US" dirty="0"/>
              <a:t> </a:t>
            </a:r>
            <a:r>
              <a:rPr lang="en-US" dirty="0" err="1"/>
              <a:t>procesorima</a:t>
            </a:r>
            <a:r>
              <a:rPr lang="en-US" dirty="0"/>
              <a:t>, </a:t>
            </a:r>
            <a:r>
              <a:rPr lang="en-US" dirty="0" err="1"/>
              <a:t>memorija</a:t>
            </a:r>
            <a:r>
              <a:rPr lang="en-US" dirty="0"/>
              <a:t> je</a:t>
            </a:r>
            <a:r>
              <a:rPr lang="sr-Latn-RS" dirty="0"/>
              <a:t> </a:t>
            </a:r>
            <a:r>
              <a:rPr lang="en-US" dirty="0" err="1"/>
              <a:t>podeljena</a:t>
            </a:r>
            <a:r>
              <a:rPr lang="en-US" dirty="0"/>
              <a:t> u 32 </a:t>
            </a:r>
            <a:r>
              <a:rPr lang="en-US" dirty="0" err="1"/>
              <a:t>banke</a:t>
            </a:r>
            <a:endParaRPr lang="sr-Latn-RS" dirty="0"/>
          </a:p>
          <a:p>
            <a:pPr lvl="1"/>
            <a:r>
              <a:rPr lang="en-US" dirty="0" err="1"/>
              <a:t>Uzastopne</a:t>
            </a:r>
            <a:r>
              <a:rPr lang="en-US" dirty="0"/>
              <a:t> 32-bitne </a:t>
            </a:r>
            <a:r>
              <a:rPr lang="en-US" dirty="0" err="1"/>
              <a:t>reči</a:t>
            </a:r>
            <a:r>
              <a:rPr lang="en-US" dirty="0"/>
              <a:t> se </a:t>
            </a:r>
            <a:r>
              <a:rPr lang="en-US" dirty="0" err="1"/>
              <a:t>dodeljuju</a:t>
            </a:r>
            <a:br>
              <a:rPr lang="en-US" dirty="0"/>
            </a:br>
            <a:r>
              <a:rPr lang="en-US" dirty="0" err="1"/>
              <a:t>uzastopnim</a:t>
            </a:r>
            <a:r>
              <a:rPr lang="en-US" dirty="0"/>
              <a:t> </a:t>
            </a:r>
            <a:r>
              <a:rPr lang="en-US" dirty="0" err="1"/>
              <a:t>memorijskim</a:t>
            </a:r>
            <a:r>
              <a:rPr lang="en-US" dirty="0"/>
              <a:t> </a:t>
            </a:r>
            <a:r>
              <a:rPr lang="en-US" dirty="0" err="1"/>
              <a:t>bankama</a:t>
            </a:r>
            <a:endParaRPr lang="sr-Latn-RS" dirty="0"/>
          </a:p>
          <a:p>
            <a:r>
              <a:rPr lang="en-US" dirty="0" err="1"/>
              <a:t>Pristup</a:t>
            </a:r>
            <a:r>
              <a:rPr lang="en-US" dirty="0"/>
              <a:t> </a:t>
            </a:r>
            <a:r>
              <a:rPr lang="en-US" dirty="0" err="1"/>
              <a:t>memoriji</a:t>
            </a:r>
            <a:r>
              <a:rPr lang="en-US" dirty="0"/>
              <a:t> </a:t>
            </a:r>
            <a:r>
              <a:rPr lang="en-US" dirty="0" err="1"/>
              <a:t>na</a:t>
            </a:r>
            <a:r>
              <a:rPr lang="en-US" dirty="0"/>
              <a:t> CUDA se</a:t>
            </a:r>
            <a:br>
              <a:rPr lang="en-US" dirty="0"/>
            </a:br>
            <a:r>
              <a:rPr lang="en-US" dirty="0" err="1"/>
              <a:t>kombinuje</a:t>
            </a:r>
            <a:r>
              <a:rPr lang="en-US" dirty="0"/>
              <a:t> u </a:t>
            </a:r>
            <a:r>
              <a:rPr lang="en-US" dirty="0" err="1"/>
              <a:t>transakcije</a:t>
            </a:r>
            <a:endParaRPr lang="sr-Latn-RS" dirty="0"/>
          </a:p>
          <a:p>
            <a:pPr lvl="1"/>
            <a:r>
              <a:rPr lang="en-US" dirty="0" err="1"/>
              <a:t>Najbolje</a:t>
            </a:r>
            <a:r>
              <a:rPr lang="en-US" dirty="0"/>
              <a:t> </a:t>
            </a:r>
            <a:r>
              <a:rPr lang="en-US" dirty="0" err="1"/>
              <a:t>performanse</a:t>
            </a:r>
            <a:r>
              <a:rPr lang="en-US" dirty="0"/>
              <a:t> se </a:t>
            </a:r>
            <a:r>
              <a:rPr lang="en-US" dirty="0" err="1"/>
              <a:t>dobijaju</a:t>
            </a:r>
            <a:r>
              <a:rPr lang="en-US" dirty="0"/>
              <a:t> </a:t>
            </a:r>
            <a:r>
              <a:rPr lang="en-US" dirty="0" err="1"/>
              <a:t>kada</a:t>
            </a:r>
            <a:br>
              <a:rPr lang="en-US" dirty="0"/>
            </a:br>
            <a:r>
              <a:rPr lang="en-US" dirty="0" err="1"/>
              <a:t>sve</a:t>
            </a:r>
            <a:r>
              <a:rPr lang="en-US" dirty="0"/>
              <a:t> </a:t>
            </a:r>
            <a:r>
              <a:rPr lang="en-US" dirty="0" err="1"/>
              <a:t>niti</a:t>
            </a:r>
            <a:r>
              <a:rPr lang="en-US" dirty="0"/>
              <a:t> </a:t>
            </a:r>
            <a:r>
              <a:rPr lang="en-US" dirty="0" err="1"/>
              <a:t>unutar</a:t>
            </a:r>
            <a:r>
              <a:rPr lang="en-US" dirty="0"/>
              <a:t> warp-a </a:t>
            </a:r>
            <a:r>
              <a:rPr lang="en-US" dirty="0" err="1"/>
              <a:t>pristupaju</a:t>
            </a:r>
            <a:br>
              <a:rPr lang="en-US" dirty="0"/>
            </a:br>
            <a:r>
              <a:rPr lang="en-US" dirty="0" err="1"/>
              <a:t>uzastopnim</a:t>
            </a:r>
            <a:r>
              <a:rPr lang="en-US" dirty="0"/>
              <a:t> </a:t>
            </a:r>
            <a:r>
              <a:rPr lang="en-US" dirty="0" err="1"/>
              <a:t>memorijskim</a:t>
            </a:r>
            <a:r>
              <a:rPr lang="en-US" dirty="0"/>
              <a:t> </a:t>
            </a:r>
            <a:r>
              <a:rPr lang="en-US" dirty="0" err="1"/>
              <a:t>lokacijama</a:t>
            </a:r>
            <a:endParaRPr lang="sr-Latn-RS" dirty="0"/>
          </a:p>
          <a:p>
            <a:pPr lvl="2"/>
            <a:r>
              <a:rPr lang="en-US" dirty="0"/>
              <a:t>Tada </a:t>
            </a:r>
            <a:r>
              <a:rPr lang="en-US" dirty="0" err="1"/>
              <a:t>nema</a:t>
            </a:r>
            <a:r>
              <a:rPr lang="en-US" dirty="0"/>
              <a:t> </a:t>
            </a:r>
            <a:r>
              <a:rPr lang="en-US" dirty="0" err="1"/>
              <a:t>konflikata</a:t>
            </a:r>
            <a:endParaRPr lang="sr-Latn-RS" dirty="0"/>
          </a:p>
          <a:p>
            <a:pPr lvl="1"/>
            <a:r>
              <a:rPr lang="en-US" dirty="0" err="1"/>
              <a:t>Konflikti</a:t>
            </a:r>
            <a:r>
              <a:rPr lang="en-US" dirty="0"/>
              <a:t> </a:t>
            </a:r>
            <a:r>
              <a:rPr lang="en-US" dirty="0" err="1"/>
              <a:t>su</a:t>
            </a:r>
            <a:r>
              <a:rPr lang="en-US" dirty="0"/>
              <a:t> </a:t>
            </a:r>
            <a:r>
              <a:rPr lang="en-US" dirty="0" err="1"/>
              <a:t>mogući</a:t>
            </a:r>
            <a:r>
              <a:rPr lang="sr-Latn-RS" dirty="0"/>
              <a:t> </a:t>
            </a:r>
            <a:r>
              <a:rPr lang="en-US" dirty="0" err="1"/>
              <a:t>jedino</a:t>
            </a:r>
            <a:r>
              <a:rPr lang="en-US" dirty="0"/>
              <a:t> </a:t>
            </a:r>
            <a:r>
              <a:rPr lang="en-US" dirty="0" err="1"/>
              <a:t>unutar</a:t>
            </a:r>
            <a:r>
              <a:rPr lang="en-US" dirty="0"/>
              <a:t> warp-a </a:t>
            </a:r>
            <a:br>
              <a:rPr lang="en-US" dirty="0"/>
            </a:br>
            <a:r>
              <a:rPr lang="en-US" dirty="0"/>
              <a:t> </a:t>
            </a:r>
            <a:br>
              <a:rPr lang="en-US" dirty="0"/>
            </a:br>
            <a:endParaRPr lang="en-US" dirty="0"/>
          </a:p>
        </p:txBody>
      </p:sp>
      <p:pic>
        <p:nvPicPr>
          <p:cNvPr id="142338" name="Picture 2"/>
          <p:cNvPicPr>
            <a:picLocks noChangeAspect="1" noChangeArrowheads="1"/>
          </p:cNvPicPr>
          <p:nvPr/>
        </p:nvPicPr>
        <p:blipFill>
          <a:blip r:embed="rId3" cstate="print"/>
          <a:srcRect/>
          <a:stretch>
            <a:fillRect/>
          </a:stretch>
        </p:blipFill>
        <p:spPr bwMode="auto">
          <a:xfrm>
            <a:off x="6096000" y="2057400"/>
            <a:ext cx="2686050" cy="32480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36081D1-8380-407A-ABF3-D12854566F9D}" type="slidenum">
              <a:rPr lang="en-US" smtClean="0"/>
              <a:pPr/>
              <a:t>105</a:t>
            </a:fld>
            <a:endParaRPr lang="en-US" dirty="0"/>
          </a:p>
        </p:txBody>
      </p:sp>
    </p:spTree>
    <p:extLst>
      <p:ext uri="{BB962C8B-B14F-4D97-AF65-F5344CB8AC3E}">
        <p14:creationId xmlns:p14="http://schemas.microsoft.com/office/powerpoint/2010/main" val="4935670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Primeri pristupa memoriji (1)</a:t>
            </a:r>
            <a:endParaRPr lang="en-US" dirty="0"/>
          </a:p>
        </p:txBody>
      </p:sp>
      <p:sp>
        <p:nvSpPr>
          <p:cNvPr id="6" name="Text Placeholder 5"/>
          <p:cNvSpPr>
            <a:spLocks noGrp="1"/>
          </p:cNvSpPr>
          <p:nvPr>
            <p:ph type="body" idx="1"/>
          </p:nvPr>
        </p:nvSpPr>
        <p:spPr/>
        <p:txBody>
          <a:bodyPr>
            <a:normAutofit fontScale="92500" lnSpcReduction="20000"/>
          </a:bodyPr>
          <a:lstStyle/>
          <a:p>
            <a:r>
              <a:rPr lang="sr-Latn-RS" dirty="0"/>
              <a:t>Nema konflikata </a:t>
            </a:r>
          </a:p>
          <a:p>
            <a:r>
              <a:rPr lang="sr-Latn-RS" dirty="0"/>
              <a:t>Linearno adresiranje, stride =1</a:t>
            </a:r>
            <a:endParaRPr lang="en-US" dirty="0"/>
          </a:p>
        </p:txBody>
      </p:sp>
      <p:sp>
        <p:nvSpPr>
          <p:cNvPr id="8" name="Text Placeholder 7"/>
          <p:cNvSpPr>
            <a:spLocks noGrp="1"/>
          </p:cNvSpPr>
          <p:nvPr>
            <p:ph type="body" sz="quarter" idx="3"/>
          </p:nvPr>
        </p:nvSpPr>
        <p:spPr/>
        <p:txBody>
          <a:bodyPr>
            <a:normAutofit fontScale="92500" lnSpcReduction="20000"/>
          </a:bodyPr>
          <a:lstStyle/>
          <a:p>
            <a:r>
              <a:rPr lang="sr-Latn-RS" dirty="0"/>
              <a:t>Nema konflikata </a:t>
            </a:r>
          </a:p>
          <a:p>
            <a:r>
              <a:rPr lang="sr-Latn-RS" dirty="0"/>
              <a:t>Slučajan pristup memoriji</a:t>
            </a:r>
            <a:endParaRPr/>
          </a:p>
        </p:txBody>
      </p:sp>
      <p:grpSp>
        <p:nvGrpSpPr>
          <p:cNvPr id="71" name="Group 70"/>
          <p:cNvGrpSpPr/>
          <p:nvPr/>
        </p:nvGrpSpPr>
        <p:grpSpPr>
          <a:xfrm>
            <a:off x="533400" y="2667000"/>
            <a:ext cx="3657600" cy="3429000"/>
            <a:chOff x="533400" y="2667000"/>
            <a:chExt cx="3657600" cy="3429000"/>
          </a:xfrm>
        </p:grpSpPr>
        <p:grpSp>
          <p:nvGrpSpPr>
            <p:cNvPr id="24" name="Group 23"/>
            <p:cNvGrpSpPr/>
            <p:nvPr/>
          </p:nvGrpSpPr>
          <p:grpSpPr>
            <a:xfrm>
              <a:off x="533400" y="2667000"/>
              <a:ext cx="1524000" cy="3429000"/>
              <a:chOff x="6858000" y="2057400"/>
              <a:chExt cx="1524000" cy="3429000"/>
            </a:xfrm>
          </p:grpSpPr>
          <p:sp>
            <p:nvSpPr>
              <p:cNvPr id="25" name="Cube 24"/>
              <p:cNvSpPr/>
              <p:nvPr/>
            </p:nvSpPr>
            <p:spPr>
              <a:xfrm>
                <a:off x="6858000" y="4191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7</a:t>
                </a:r>
                <a:endParaRPr lang="en-US" dirty="0"/>
              </a:p>
            </p:txBody>
          </p:sp>
          <p:sp>
            <p:nvSpPr>
              <p:cNvPr id="26" name="Cube 25"/>
              <p:cNvSpPr/>
              <p:nvPr/>
            </p:nvSpPr>
            <p:spPr>
              <a:xfrm>
                <a:off x="6858000" y="3886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6</a:t>
                </a:r>
                <a:endParaRPr lang="en-US" dirty="0"/>
              </a:p>
            </p:txBody>
          </p:sp>
          <p:sp>
            <p:nvSpPr>
              <p:cNvPr id="27" name="Cube 26"/>
              <p:cNvSpPr/>
              <p:nvPr/>
            </p:nvSpPr>
            <p:spPr>
              <a:xfrm>
                <a:off x="6858000" y="3581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5</a:t>
                </a:r>
                <a:endParaRPr lang="en-US" dirty="0"/>
              </a:p>
            </p:txBody>
          </p:sp>
          <p:sp>
            <p:nvSpPr>
              <p:cNvPr id="28" name="Cube 27"/>
              <p:cNvSpPr/>
              <p:nvPr/>
            </p:nvSpPr>
            <p:spPr>
              <a:xfrm>
                <a:off x="6858000" y="3276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4</a:t>
                </a:r>
                <a:endParaRPr lang="en-US" dirty="0"/>
              </a:p>
            </p:txBody>
          </p:sp>
          <p:sp>
            <p:nvSpPr>
              <p:cNvPr id="29" name="Cube 28"/>
              <p:cNvSpPr/>
              <p:nvPr/>
            </p:nvSpPr>
            <p:spPr>
              <a:xfrm>
                <a:off x="6858000" y="29718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3</a:t>
                </a:r>
                <a:endParaRPr lang="en-US" dirty="0"/>
              </a:p>
            </p:txBody>
          </p:sp>
          <p:sp>
            <p:nvSpPr>
              <p:cNvPr id="30" name="Cube 29"/>
              <p:cNvSpPr/>
              <p:nvPr/>
            </p:nvSpPr>
            <p:spPr>
              <a:xfrm>
                <a:off x="6858000" y="2667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2</a:t>
                </a:r>
                <a:endParaRPr lang="en-US" dirty="0"/>
              </a:p>
            </p:txBody>
          </p:sp>
          <p:sp>
            <p:nvSpPr>
              <p:cNvPr id="31" name="Cube 30"/>
              <p:cNvSpPr/>
              <p:nvPr/>
            </p:nvSpPr>
            <p:spPr>
              <a:xfrm>
                <a:off x="6858000" y="2362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a:t>
                </a:r>
                <a:endParaRPr lang="en-US" dirty="0"/>
              </a:p>
            </p:txBody>
          </p:sp>
          <p:sp>
            <p:nvSpPr>
              <p:cNvPr id="32" name="Cube 31"/>
              <p:cNvSpPr/>
              <p:nvPr/>
            </p:nvSpPr>
            <p:spPr>
              <a:xfrm>
                <a:off x="6858000" y="5105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15</a:t>
                </a:r>
                <a:endParaRPr lang="en-US" dirty="0"/>
              </a:p>
            </p:txBody>
          </p:sp>
          <p:sp>
            <p:nvSpPr>
              <p:cNvPr id="33" name="Cube 32"/>
              <p:cNvSpPr/>
              <p:nvPr/>
            </p:nvSpPr>
            <p:spPr>
              <a:xfrm>
                <a:off x="6858000" y="2057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0</a:t>
                </a:r>
                <a:endParaRPr lang="en-US" dirty="0"/>
              </a:p>
            </p:txBody>
          </p:sp>
          <p:grpSp>
            <p:nvGrpSpPr>
              <p:cNvPr id="34" name="Group 17"/>
              <p:cNvGrpSpPr/>
              <p:nvPr/>
            </p:nvGrpSpPr>
            <p:grpSpPr>
              <a:xfrm>
                <a:off x="7543800" y="4648200"/>
                <a:ext cx="76200" cy="381000"/>
                <a:chOff x="7543800" y="4648200"/>
                <a:chExt cx="76200" cy="381000"/>
              </a:xfrm>
            </p:grpSpPr>
            <p:sp>
              <p:nvSpPr>
                <p:cNvPr id="35" name="Flowchart: Connector 14"/>
                <p:cNvSpPr/>
                <p:nvPr/>
              </p:nvSpPr>
              <p:spPr>
                <a:xfrm>
                  <a:off x="7543800" y="46482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Flowchart: Connector 35"/>
                <p:cNvSpPr/>
                <p:nvPr/>
              </p:nvSpPr>
              <p:spPr>
                <a:xfrm>
                  <a:off x="7543800" y="48006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Flowchart: Connector 36"/>
                <p:cNvSpPr/>
                <p:nvPr/>
              </p:nvSpPr>
              <p:spPr>
                <a:xfrm>
                  <a:off x="7543800" y="49530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grpSp>
          <p:nvGrpSpPr>
            <p:cNvPr id="38" name="Group 37"/>
            <p:cNvGrpSpPr/>
            <p:nvPr/>
          </p:nvGrpSpPr>
          <p:grpSpPr>
            <a:xfrm>
              <a:off x="2667000" y="2667000"/>
              <a:ext cx="1524000" cy="3429000"/>
              <a:chOff x="6858000" y="2057400"/>
              <a:chExt cx="1524000" cy="3429000"/>
            </a:xfrm>
          </p:grpSpPr>
          <p:sp>
            <p:nvSpPr>
              <p:cNvPr id="39" name="Cube 38"/>
              <p:cNvSpPr/>
              <p:nvPr/>
            </p:nvSpPr>
            <p:spPr>
              <a:xfrm>
                <a:off x="68580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40" name="Cube 39"/>
              <p:cNvSpPr/>
              <p:nvPr/>
            </p:nvSpPr>
            <p:spPr>
              <a:xfrm>
                <a:off x="6858000" y="3886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6</a:t>
                </a:r>
                <a:endParaRPr lang="en-US" dirty="0"/>
              </a:p>
            </p:txBody>
          </p:sp>
          <p:sp>
            <p:nvSpPr>
              <p:cNvPr id="41" name="Cube 40"/>
              <p:cNvSpPr/>
              <p:nvPr/>
            </p:nvSpPr>
            <p:spPr>
              <a:xfrm>
                <a:off x="6858000" y="3581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5</a:t>
                </a:r>
                <a:endParaRPr lang="en-US" dirty="0"/>
              </a:p>
            </p:txBody>
          </p:sp>
          <p:sp>
            <p:nvSpPr>
              <p:cNvPr id="42" name="Cube 41"/>
              <p:cNvSpPr/>
              <p:nvPr/>
            </p:nvSpPr>
            <p:spPr>
              <a:xfrm>
                <a:off x="68580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4</a:t>
                </a:r>
                <a:endParaRPr lang="en-US" dirty="0"/>
              </a:p>
            </p:txBody>
          </p:sp>
          <p:sp>
            <p:nvSpPr>
              <p:cNvPr id="43" name="Cube 42"/>
              <p:cNvSpPr/>
              <p:nvPr/>
            </p:nvSpPr>
            <p:spPr>
              <a:xfrm>
                <a:off x="68580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3</a:t>
                </a:r>
                <a:endParaRPr lang="en-US" dirty="0"/>
              </a:p>
            </p:txBody>
          </p:sp>
          <p:sp>
            <p:nvSpPr>
              <p:cNvPr id="44" name="Cube 43"/>
              <p:cNvSpPr/>
              <p:nvPr/>
            </p:nvSpPr>
            <p:spPr>
              <a:xfrm>
                <a:off x="68580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45" name="Cube 44"/>
              <p:cNvSpPr/>
              <p:nvPr/>
            </p:nvSpPr>
            <p:spPr>
              <a:xfrm>
                <a:off x="6858000" y="2362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46" name="Cube 45"/>
              <p:cNvSpPr/>
              <p:nvPr/>
            </p:nvSpPr>
            <p:spPr>
              <a:xfrm>
                <a:off x="6858000" y="5105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47" name="Cube 46"/>
              <p:cNvSpPr/>
              <p:nvPr/>
            </p:nvSpPr>
            <p:spPr>
              <a:xfrm>
                <a:off x="6858000" y="2057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48" name="Group 17"/>
              <p:cNvGrpSpPr/>
              <p:nvPr/>
            </p:nvGrpSpPr>
            <p:grpSpPr>
              <a:xfrm>
                <a:off x="7543800" y="4648200"/>
                <a:ext cx="76200" cy="381000"/>
                <a:chOff x="7543800" y="4648200"/>
                <a:chExt cx="76200" cy="381000"/>
              </a:xfrm>
            </p:grpSpPr>
            <p:sp>
              <p:nvSpPr>
                <p:cNvPr id="49"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0" name="Flowchart: Connector 49"/>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1" name="Flowchart: Connector 50"/>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grpSp>
          <p:nvGrpSpPr>
            <p:cNvPr id="70" name="Group 69"/>
            <p:cNvGrpSpPr/>
            <p:nvPr/>
          </p:nvGrpSpPr>
          <p:grpSpPr>
            <a:xfrm>
              <a:off x="1962150" y="2905125"/>
              <a:ext cx="704850" cy="3049588"/>
              <a:chOff x="1962150" y="2905125"/>
              <a:chExt cx="704850" cy="3049588"/>
            </a:xfrm>
          </p:grpSpPr>
          <p:cxnSp>
            <p:nvCxnSpPr>
              <p:cNvPr id="53" name="Straight Arrow Connector 52"/>
              <p:cNvCxnSpPr>
                <a:stCxn id="33" idx="4"/>
                <a:endCxn id="47" idx="2"/>
              </p:cNvCxnSpPr>
              <p:nvPr/>
            </p:nvCxnSpPr>
            <p:spPr>
              <a:xfrm>
                <a:off x="1962150" y="2905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31" idx="4"/>
                <a:endCxn id="45" idx="2"/>
              </p:cNvCxnSpPr>
              <p:nvPr/>
            </p:nvCxnSpPr>
            <p:spPr>
              <a:xfrm>
                <a:off x="1962150" y="32099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30" idx="4"/>
                <a:endCxn id="44" idx="2"/>
              </p:cNvCxnSpPr>
              <p:nvPr/>
            </p:nvCxnSpPr>
            <p:spPr>
              <a:xfrm>
                <a:off x="1962150" y="35147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9" idx="4"/>
                <a:endCxn id="43" idx="2"/>
              </p:cNvCxnSpPr>
              <p:nvPr/>
            </p:nvCxnSpPr>
            <p:spPr>
              <a:xfrm>
                <a:off x="1962150" y="38195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28" idx="4"/>
                <a:endCxn id="42" idx="2"/>
              </p:cNvCxnSpPr>
              <p:nvPr/>
            </p:nvCxnSpPr>
            <p:spPr>
              <a:xfrm>
                <a:off x="1962150" y="41243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27" idx="4"/>
                <a:endCxn id="41" idx="2"/>
              </p:cNvCxnSpPr>
              <p:nvPr/>
            </p:nvCxnSpPr>
            <p:spPr>
              <a:xfrm>
                <a:off x="1962150" y="4429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26" idx="4"/>
                <a:endCxn id="40" idx="2"/>
              </p:cNvCxnSpPr>
              <p:nvPr/>
            </p:nvCxnSpPr>
            <p:spPr>
              <a:xfrm>
                <a:off x="1962150" y="47339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25" idx="4"/>
                <a:endCxn id="39" idx="2"/>
              </p:cNvCxnSpPr>
              <p:nvPr/>
            </p:nvCxnSpPr>
            <p:spPr>
              <a:xfrm>
                <a:off x="1962150" y="50387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32" idx="4"/>
                <a:endCxn id="46" idx="2"/>
              </p:cNvCxnSpPr>
              <p:nvPr/>
            </p:nvCxnSpPr>
            <p:spPr>
              <a:xfrm>
                <a:off x="1962150" y="5953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grpSp>
        <p:nvGrpSpPr>
          <p:cNvPr id="169" name="Group 168"/>
          <p:cNvGrpSpPr/>
          <p:nvPr/>
        </p:nvGrpSpPr>
        <p:grpSpPr>
          <a:xfrm>
            <a:off x="4876800" y="2667000"/>
            <a:ext cx="3657600" cy="3429000"/>
            <a:chOff x="4876800" y="2667000"/>
            <a:chExt cx="3657600" cy="3429000"/>
          </a:xfrm>
        </p:grpSpPr>
        <p:grpSp>
          <p:nvGrpSpPr>
            <p:cNvPr id="112" name="Group 23"/>
            <p:cNvGrpSpPr/>
            <p:nvPr/>
          </p:nvGrpSpPr>
          <p:grpSpPr>
            <a:xfrm>
              <a:off x="4876800" y="2667000"/>
              <a:ext cx="1524000" cy="3429000"/>
              <a:chOff x="6858000" y="2057400"/>
              <a:chExt cx="1524000" cy="3429000"/>
            </a:xfrm>
          </p:grpSpPr>
          <p:sp>
            <p:nvSpPr>
              <p:cNvPr id="137" name="Cube 136"/>
              <p:cNvSpPr/>
              <p:nvPr/>
            </p:nvSpPr>
            <p:spPr>
              <a:xfrm>
                <a:off x="6858000" y="4191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7</a:t>
                </a:r>
                <a:endParaRPr lang="en-US" dirty="0"/>
              </a:p>
            </p:txBody>
          </p:sp>
          <p:sp>
            <p:nvSpPr>
              <p:cNvPr id="138" name="Cube 137"/>
              <p:cNvSpPr/>
              <p:nvPr/>
            </p:nvSpPr>
            <p:spPr>
              <a:xfrm>
                <a:off x="6858000" y="3886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6</a:t>
                </a:r>
                <a:endParaRPr lang="en-US" dirty="0"/>
              </a:p>
            </p:txBody>
          </p:sp>
          <p:sp>
            <p:nvSpPr>
              <p:cNvPr id="139" name="Cube 138"/>
              <p:cNvSpPr/>
              <p:nvPr/>
            </p:nvSpPr>
            <p:spPr>
              <a:xfrm>
                <a:off x="6858000" y="3581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5</a:t>
                </a:r>
                <a:endParaRPr lang="en-US" dirty="0"/>
              </a:p>
            </p:txBody>
          </p:sp>
          <p:sp>
            <p:nvSpPr>
              <p:cNvPr id="140" name="Cube 139"/>
              <p:cNvSpPr/>
              <p:nvPr/>
            </p:nvSpPr>
            <p:spPr>
              <a:xfrm>
                <a:off x="6858000" y="3276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4</a:t>
                </a:r>
                <a:endParaRPr lang="en-US" dirty="0"/>
              </a:p>
            </p:txBody>
          </p:sp>
          <p:sp>
            <p:nvSpPr>
              <p:cNvPr id="141" name="Cube 140"/>
              <p:cNvSpPr/>
              <p:nvPr/>
            </p:nvSpPr>
            <p:spPr>
              <a:xfrm>
                <a:off x="6858000" y="29718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3</a:t>
                </a:r>
                <a:endParaRPr lang="en-US" dirty="0"/>
              </a:p>
            </p:txBody>
          </p:sp>
          <p:sp>
            <p:nvSpPr>
              <p:cNvPr id="142" name="Cube 141"/>
              <p:cNvSpPr/>
              <p:nvPr/>
            </p:nvSpPr>
            <p:spPr>
              <a:xfrm>
                <a:off x="6858000" y="2667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2</a:t>
                </a:r>
                <a:endParaRPr lang="en-US" dirty="0"/>
              </a:p>
            </p:txBody>
          </p:sp>
          <p:sp>
            <p:nvSpPr>
              <p:cNvPr id="143" name="Cube 142"/>
              <p:cNvSpPr/>
              <p:nvPr/>
            </p:nvSpPr>
            <p:spPr>
              <a:xfrm>
                <a:off x="6858000" y="2362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a:t>
                </a:r>
                <a:endParaRPr lang="en-US" dirty="0"/>
              </a:p>
            </p:txBody>
          </p:sp>
          <p:sp>
            <p:nvSpPr>
              <p:cNvPr id="144" name="Cube 143"/>
              <p:cNvSpPr/>
              <p:nvPr/>
            </p:nvSpPr>
            <p:spPr>
              <a:xfrm>
                <a:off x="6858000" y="5105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15</a:t>
                </a:r>
                <a:endParaRPr lang="en-US" dirty="0"/>
              </a:p>
            </p:txBody>
          </p:sp>
          <p:sp>
            <p:nvSpPr>
              <p:cNvPr id="145" name="Cube 144"/>
              <p:cNvSpPr/>
              <p:nvPr/>
            </p:nvSpPr>
            <p:spPr>
              <a:xfrm>
                <a:off x="6858000" y="2057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0</a:t>
                </a:r>
                <a:endParaRPr lang="en-US" dirty="0"/>
              </a:p>
            </p:txBody>
          </p:sp>
          <p:grpSp>
            <p:nvGrpSpPr>
              <p:cNvPr id="146" name="Group 17"/>
              <p:cNvGrpSpPr/>
              <p:nvPr/>
            </p:nvGrpSpPr>
            <p:grpSpPr>
              <a:xfrm>
                <a:off x="7543800" y="4648200"/>
                <a:ext cx="76200" cy="381000"/>
                <a:chOff x="7543800" y="4648200"/>
                <a:chExt cx="76200" cy="381000"/>
              </a:xfrm>
            </p:grpSpPr>
            <p:sp>
              <p:nvSpPr>
                <p:cNvPr id="147" name="Flowchart: Connector 14"/>
                <p:cNvSpPr/>
                <p:nvPr/>
              </p:nvSpPr>
              <p:spPr>
                <a:xfrm>
                  <a:off x="7543800" y="46482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8" name="Flowchart: Connector 147"/>
                <p:cNvSpPr/>
                <p:nvPr/>
              </p:nvSpPr>
              <p:spPr>
                <a:xfrm>
                  <a:off x="7543800" y="48006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9" name="Flowchart: Connector 36"/>
                <p:cNvSpPr/>
                <p:nvPr/>
              </p:nvSpPr>
              <p:spPr>
                <a:xfrm>
                  <a:off x="7543800" y="49530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grpSp>
          <p:nvGrpSpPr>
            <p:cNvPr id="113" name="Group 37"/>
            <p:cNvGrpSpPr/>
            <p:nvPr/>
          </p:nvGrpSpPr>
          <p:grpSpPr>
            <a:xfrm>
              <a:off x="7010400" y="2667000"/>
              <a:ext cx="1524000" cy="3429000"/>
              <a:chOff x="6858000" y="2057400"/>
              <a:chExt cx="1524000" cy="3429000"/>
            </a:xfrm>
          </p:grpSpPr>
          <p:sp>
            <p:nvSpPr>
              <p:cNvPr id="124" name="Cube 123"/>
              <p:cNvSpPr/>
              <p:nvPr/>
            </p:nvSpPr>
            <p:spPr>
              <a:xfrm>
                <a:off x="68580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125" name="Cube 124"/>
              <p:cNvSpPr/>
              <p:nvPr/>
            </p:nvSpPr>
            <p:spPr>
              <a:xfrm>
                <a:off x="6858000" y="3886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6</a:t>
                </a:r>
                <a:endParaRPr lang="en-US" dirty="0"/>
              </a:p>
            </p:txBody>
          </p:sp>
          <p:sp>
            <p:nvSpPr>
              <p:cNvPr id="126" name="Cube 125"/>
              <p:cNvSpPr/>
              <p:nvPr/>
            </p:nvSpPr>
            <p:spPr>
              <a:xfrm>
                <a:off x="6858000" y="3581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5</a:t>
                </a:r>
                <a:endParaRPr lang="en-US" dirty="0"/>
              </a:p>
            </p:txBody>
          </p:sp>
          <p:sp>
            <p:nvSpPr>
              <p:cNvPr id="127" name="Cube 126"/>
              <p:cNvSpPr/>
              <p:nvPr/>
            </p:nvSpPr>
            <p:spPr>
              <a:xfrm>
                <a:off x="68580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4</a:t>
                </a:r>
                <a:endParaRPr lang="en-US" dirty="0"/>
              </a:p>
            </p:txBody>
          </p:sp>
          <p:sp>
            <p:nvSpPr>
              <p:cNvPr id="128" name="Cube 127"/>
              <p:cNvSpPr/>
              <p:nvPr/>
            </p:nvSpPr>
            <p:spPr>
              <a:xfrm>
                <a:off x="68580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3</a:t>
                </a:r>
                <a:endParaRPr lang="en-US" dirty="0"/>
              </a:p>
            </p:txBody>
          </p:sp>
          <p:sp>
            <p:nvSpPr>
              <p:cNvPr id="129" name="Cube 128"/>
              <p:cNvSpPr/>
              <p:nvPr/>
            </p:nvSpPr>
            <p:spPr>
              <a:xfrm>
                <a:off x="68580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130" name="Cube 129"/>
              <p:cNvSpPr/>
              <p:nvPr/>
            </p:nvSpPr>
            <p:spPr>
              <a:xfrm>
                <a:off x="6858000" y="2362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131" name="Cube 130"/>
              <p:cNvSpPr/>
              <p:nvPr/>
            </p:nvSpPr>
            <p:spPr>
              <a:xfrm>
                <a:off x="6858000" y="5105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132" name="Cube 131"/>
              <p:cNvSpPr/>
              <p:nvPr/>
            </p:nvSpPr>
            <p:spPr>
              <a:xfrm>
                <a:off x="6858000" y="2057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133" name="Group 17"/>
              <p:cNvGrpSpPr/>
              <p:nvPr/>
            </p:nvGrpSpPr>
            <p:grpSpPr>
              <a:xfrm>
                <a:off x="7543800" y="4648200"/>
                <a:ext cx="76200" cy="381000"/>
                <a:chOff x="7543800" y="4648200"/>
                <a:chExt cx="76200" cy="381000"/>
              </a:xfrm>
            </p:grpSpPr>
            <p:sp>
              <p:nvSpPr>
                <p:cNvPr id="134"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5" name="Flowchart: Connector 134"/>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6" name="Flowchart: Connector 135"/>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grpSp>
          <p:nvGrpSpPr>
            <p:cNvPr id="168" name="Group 167"/>
            <p:cNvGrpSpPr/>
            <p:nvPr/>
          </p:nvGrpSpPr>
          <p:grpSpPr>
            <a:xfrm>
              <a:off x="6305550" y="2905125"/>
              <a:ext cx="704850" cy="3048000"/>
              <a:chOff x="6305550" y="2905125"/>
              <a:chExt cx="704850" cy="3048000"/>
            </a:xfrm>
          </p:grpSpPr>
          <p:cxnSp>
            <p:nvCxnSpPr>
              <p:cNvPr id="151" name="Straight Arrow Connector 150"/>
              <p:cNvCxnSpPr>
                <a:stCxn id="145" idx="4"/>
                <a:endCxn id="130" idx="2"/>
              </p:cNvCxnSpPr>
              <p:nvPr/>
            </p:nvCxnSpPr>
            <p:spPr>
              <a:xfrm>
                <a:off x="6305550" y="29051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3" name="Straight Arrow Connector 152"/>
              <p:cNvCxnSpPr>
                <a:stCxn id="143" idx="4"/>
                <a:endCxn id="126" idx="2"/>
              </p:cNvCxnSpPr>
              <p:nvPr/>
            </p:nvCxnSpPr>
            <p:spPr>
              <a:xfrm>
                <a:off x="6305550" y="3209925"/>
                <a:ext cx="70485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5" name="Straight Arrow Connector 154"/>
              <p:cNvCxnSpPr>
                <a:stCxn id="142" idx="4"/>
                <a:endCxn id="129" idx="2"/>
              </p:cNvCxnSpPr>
              <p:nvPr/>
            </p:nvCxnSpPr>
            <p:spPr>
              <a:xfrm>
                <a:off x="6305550" y="35147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7" name="Straight Arrow Connector 156"/>
              <p:cNvCxnSpPr>
                <a:stCxn id="141" idx="4"/>
                <a:endCxn id="132" idx="2"/>
              </p:cNvCxnSpPr>
              <p:nvPr/>
            </p:nvCxnSpPr>
            <p:spPr>
              <a:xfrm flipV="1">
                <a:off x="6305550" y="2905125"/>
                <a:ext cx="70485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140" idx="4"/>
                <a:endCxn id="128" idx="2"/>
              </p:cNvCxnSpPr>
              <p:nvPr/>
            </p:nvCxnSpPr>
            <p:spPr>
              <a:xfrm flipV="1">
                <a:off x="6305550" y="38195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1" name="Straight Arrow Connector 160"/>
              <p:cNvCxnSpPr>
                <a:stCxn id="139" idx="4"/>
                <a:endCxn id="124" idx="2"/>
              </p:cNvCxnSpPr>
              <p:nvPr/>
            </p:nvCxnSpPr>
            <p:spPr>
              <a:xfrm>
                <a:off x="6305550" y="4429125"/>
                <a:ext cx="70485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3" name="Straight Arrow Connector 162"/>
              <p:cNvCxnSpPr>
                <a:stCxn id="138" idx="4"/>
                <a:endCxn id="125" idx="2"/>
              </p:cNvCxnSpPr>
              <p:nvPr/>
            </p:nvCxnSpPr>
            <p:spPr>
              <a:xfrm>
                <a:off x="6305550" y="47339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5" name="Straight Arrow Connector 164"/>
              <p:cNvCxnSpPr>
                <a:stCxn id="137" idx="4"/>
                <a:endCxn id="131" idx="2"/>
              </p:cNvCxnSpPr>
              <p:nvPr/>
            </p:nvCxnSpPr>
            <p:spPr>
              <a:xfrm>
                <a:off x="6305550" y="5038725"/>
                <a:ext cx="70485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7" name="Straight Arrow Connector 166"/>
              <p:cNvCxnSpPr>
                <a:stCxn id="144" idx="4"/>
                <a:endCxn id="127" idx="2"/>
              </p:cNvCxnSpPr>
              <p:nvPr/>
            </p:nvCxnSpPr>
            <p:spPr>
              <a:xfrm flipV="1">
                <a:off x="6305550" y="4124325"/>
                <a:ext cx="704850" cy="1828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sp>
        <p:nvSpPr>
          <p:cNvPr id="3" name="Slide Number Placeholder 2"/>
          <p:cNvSpPr>
            <a:spLocks noGrp="1"/>
          </p:cNvSpPr>
          <p:nvPr>
            <p:ph type="sldNum" sz="quarter" idx="12"/>
          </p:nvPr>
        </p:nvSpPr>
        <p:spPr/>
        <p:txBody>
          <a:bodyPr/>
          <a:lstStyle/>
          <a:p>
            <a:fld id="{036081D1-8380-407A-ABF3-D12854566F9D}" type="slidenum">
              <a:rPr lang="en-US" smtClean="0"/>
              <a:pPr/>
              <a:t>106</a:t>
            </a:fld>
            <a:endParaRPr lang="en-US" dirty="0"/>
          </a:p>
        </p:txBody>
      </p:sp>
    </p:spTree>
    <p:extLst>
      <p:ext uri="{BB962C8B-B14F-4D97-AF65-F5344CB8AC3E}">
        <p14:creationId xmlns:p14="http://schemas.microsoft.com/office/powerpoint/2010/main" val="22969247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Primeri pristupa memoriji (2)</a:t>
            </a:r>
            <a:endParaRPr lang="en-US" dirty="0"/>
          </a:p>
        </p:txBody>
      </p:sp>
      <p:sp>
        <p:nvSpPr>
          <p:cNvPr id="6" name="Text Placeholder 5"/>
          <p:cNvSpPr>
            <a:spLocks noGrp="1"/>
          </p:cNvSpPr>
          <p:nvPr>
            <p:ph type="body" idx="1"/>
          </p:nvPr>
        </p:nvSpPr>
        <p:spPr/>
        <p:txBody>
          <a:bodyPr>
            <a:normAutofit fontScale="92500" lnSpcReduction="20000"/>
          </a:bodyPr>
          <a:lstStyle/>
          <a:p>
            <a:r>
              <a:rPr lang="sr-Latn-RS" dirty="0"/>
              <a:t>Dvostruki konflikt</a:t>
            </a:r>
          </a:p>
          <a:p>
            <a:r>
              <a:rPr lang="sr-Latn-RS" dirty="0"/>
              <a:t>Linearno adresiranje, stride = 2</a:t>
            </a:r>
            <a:endParaRPr lang="en-US" dirty="0"/>
          </a:p>
        </p:txBody>
      </p:sp>
      <p:sp>
        <p:nvSpPr>
          <p:cNvPr id="8" name="Text Placeholder 7"/>
          <p:cNvSpPr>
            <a:spLocks noGrp="1"/>
          </p:cNvSpPr>
          <p:nvPr>
            <p:ph type="body" sz="quarter" idx="3"/>
          </p:nvPr>
        </p:nvSpPr>
        <p:spPr/>
        <p:txBody>
          <a:bodyPr>
            <a:normAutofit fontScale="92500" lnSpcReduction="20000"/>
          </a:bodyPr>
          <a:lstStyle/>
          <a:p>
            <a:r>
              <a:rPr lang="sr-Latn-RS" dirty="0"/>
              <a:t>8-struki konflikt</a:t>
            </a:r>
          </a:p>
          <a:p>
            <a:r>
              <a:rPr lang="sr-Latn-RS" dirty="0"/>
              <a:t>Linearno adresiranje, stride = 8</a:t>
            </a:r>
            <a:endParaRPr/>
          </a:p>
        </p:txBody>
      </p:sp>
      <p:grpSp>
        <p:nvGrpSpPr>
          <p:cNvPr id="106" name="Group 105"/>
          <p:cNvGrpSpPr/>
          <p:nvPr/>
        </p:nvGrpSpPr>
        <p:grpSpPr>
          <a:xfrm>
            <a:off x="533400" y="2667000"/>
            <a:ext cx="3657600" cy="3429000"/>
            <a:chOff x="533400" y="2667000"/>
            <a:chExt cx="3657600" cy="3429000"/>
          </a:xfrm>
        </p:grpSpPr>
        <p:grpSp>
          <p:nvGrpSpPr>
            <p:cNvPr id="96" name="Group 95"/>
            <p:cNvGrpSpPr/>
            <p:nvPr/>
          </p:nvGrpSpPr>
          <p:grpSpPr>
            <a:xfrm>
              <a:off x="533400" y="2667000"/>
              <a:ext cx="1524000" cy="3429000"/>
              <a:chOff x="533400" y="2667000"/>
              <a:chExt cx="1524000" cy="3429000"/>
            </a:xfrm>
          </p:grpSpPr>
          <p:sp>
            <p:nvSpPr>
              <p:cNvPr id="32" name="Cube 31"/>
              <p:cNvSpPr/>
              <p:nvPr/>
            </p:nvSpPr>
            <p:spPr>
              <a:xfrm>
                <a:off x="533400" y="5715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11</a:t>
                </a:r>
                <a:endParaRPr lang="en-US" dirty="0"/>
              </a:p>
            </p:txBody>
          </p:sp>
          <p:sp>
            <p:nvSpPr>
              <p:cNvPr id="25" name="Cube 24"/>
              <p:cNvSpPr/>
              <p:nvPr/>
            </p:nvSpPr>
            <p:spPr>
              <a:xfrm>
                <a:off x="533400" y="5410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10</a:t>
                </a:r>
                <a:endParaRPr lang="en-US" dirty="0"/>
              </a:p>
            </p:txBody>
          </p:sp>
          <p:sp>
            <p:nvSpPr>
              <p:cNvPr id="26" name="Cube 25"/>
              <p:cNvSpPr/>
              <p:nvPr/>
            </p:nvSpPr>
            <p:spPr>
              <a:xfrm>
                <a:off x="533400" y="5105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9</a:t>
                </a:r>
                <a:endParaRPr lang="en-US" dirty="0"/>
              </a:p>
            </p:txBody>
          </p:sp>
          <p:sp>
            <p:nvSpPr>
              <p:cNvPr id="27" name="Cube 26"/>
              <p:cNvSpPr/>
              <p:nvPr/>
            </p:nvSpPr>
            <p:spPr>
              <a:xfrm>
                <a:off x="533400" y="4800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8</a:t>
                </a:r>
                <a:endParaRPr lang="en-US" dirty="0"/>
              </a:p>
            </p:txBody>
          </p:sp>
          <p:sp>
            <p:nvSpPr>
              <p:cNvPr id="28" name="Cube 27"/>
              <p:cNvSpPr/>
              <p:nvPr/>
            </p:nvSpPr>
            <p:spPr>
              <a:xfrm>
                <a:off x="533400" y="3886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4</a:t>
                </a:r>
                <a:endParaRPr lang="en-US" dirty="0"/>
              </a:p>
            </p:txBody>
          </p:sp>
          <p:sp>
            <p:nvSpPr>
              <p:cNvPr id="29" name="Cube 28"/>
              <p:cNvSpPr/>
              <p:nvPr/>
            </p:nvSpPr>
            <p:spPr>
              <a:xfrm>
                <a:off x="533400" y="3581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3</a:t>
                </a:r>
                <a:endParaRPr lang="en-US" dirty="0"/>
              </a:p>
            </p:txBody>
          </p:sp>
          <p:sp>
            <p:nvSpPr>
              <p:cNvPr id="30" name="Cube 29"/>
              <p:cNvSpPr/>
              <p:nvPr/>
            </p:nvSpPr>
            <p:spPr>
              <a:xfrm>
                <a:off x="533400" y="3276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2</a:t>
                </a:r>
                <a:endParaRPr lang="en-US" dirty="0"/>
              </a:p>
            </p:txBody>
          </p:sp>
          <p:sp>
            <p:nvSpPr>
              <p:cNvPr id="31" name="Cube 30"/>
              <p:cNvSpPr/>
              <p:nvPr/>
            </p:nvSpPr>
            <p:spPr>
              <a:xfrm>
                <a:off x="533400" y="29718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a:t>
                </a:r>
                <a:endParaRPr lang="en-US" dirty="0"/>
              </a:p>
            </p:txBody>
          </p:sp>
          <p:sp>
            <p:nvSpPr>
              <p:cNvPr id="33" name="Cube 32"/>
              <p:cNvSpPr/>
              <p:nvPr/>
            </p:nvSpPr>
            <p:spPr>
              <a:xfrm>
                <a:off x="533400" y="2667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0</a:t>
                </a:r>
                <a:endParaRPr lang="en-US" dirty="0"/>
              </a:p>
            </p:txBody>
          </p:sp>
          <p:grpSp>
            <p:nvGrpSpPr>
              <p:cNvPr id="7" name="Group 17"/>
              <p:cNvGrpSpPr/>
              <p:nvPr/>
            </p:nvGrpSpPr>
            <p:grpSpPr>
              <a:xfrm>
                <a:off x="1143000" y="4343400"/>
                <a:ext cx="76200" cy="381000"/>
                <a:chOff x="7543800" y="4648200"/>
                <a:chExt cx="76200" cy="381000"/>
              </a:xfrm>
            </p:grpSpPr>
            <p:sp>
              <p:nvSpPr>
                <p:cNvPr id="35" name="Flowchart: Connector 14"/>
                <p:cNvSpPr/>
                <p:nvPr/>
              </p:nvSpPr>
              <p:spPr>
                <a:xfrm>
                  <a:off x="7543800" y="46482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Flowchart: Connector 35"/>
                <p:cNvSpPr/>
                <p:nvPr/>
              </p:nvSpPr>
              <p:spPr>
                <a:xfrm>
                  <a:off x="7543800" y="48006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Flowchart: Connector 36"/>
                <p:cNvSpPr/>
                <p:nvPr/>
              </p:nvSpPr>
              <p:spPr>
                <a:xfrm>
                  <a:off x="7543800" y="49530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grpSp>
          <p:nvGrpSpPr>
            <p:cNvPr id="9" name="Group 37"/>
            <p:cNvGrpSpPr/>
            <p:nvPr/>
          </p:nvGrpSpPr>
          <p:grpSpPr>
            <a:xfrm>
              <a:off x="2667000" y="2667000"/>
              <a:ext cx="1524000" cy="3429000"/>
              <a:chOff x="6858000" y="2057400"/>
              <a:chExt cx="1524000" cy="3429000"/>
            </a:xfrm>
          </p:grpSpPr>
          <p:sp>
            <p:nvSpPr>
              <p:cNvPr id="39" name="Cube 38"/>
              <p:cNvSpPr/>
              <p:nvPr/>
            </p:nvSpPr>
            <p:spPr>
              <a:xfrm>
                <a:off x="68580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40" name="Cube 39"/>
              <p:cNvSpPr/>
              <p:nvPr/>
            </p:nvSpPr>
            <p:spPr>
              <a:xfrm>
                <a:off x="6858000" y="3886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6</a:t>
                </a:r>
                <a:endParaRPr lang="en-US" dirty="0"/>
              </a:p>
            </p:txBody>
          </p:sp>
          <p:sp>
            <p:nvSpPr>
              <p:cNvPr id="41" name="Cube 40"/>
              <p:cNvSpPr/>
              <p:nvPr/>
            </p:nvSpPr>
            <p:spPr>
              <a:xfrm>
                <a:off x="6858000" y="3581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5</a:t>
                </a:r>
                <a:endParaRPr lang="en-US" dirty="0"/>
              </a:p>
            </p:txBody>
          </p:sp>
          <p:sp>
            <p:nvSpPr>
              <p:cNvPr id="42" name="Cube 41"/>
              <p:cNvSpPr/>
              <p:nvPr/>
            </p:nvSpPr>
            <p:spPr>
              <a:xfrm>
                <a:off x="68580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4</a:t>
                </a:r>
                <a:endParaRPr lang="en-US" dirty="0"/>
              </a:p>
            </p:txBody>
          </p:sp>
          <p:sp>
            <p:nvSpPr>
              <p:cNvPr id="43" name="Cube 42"/>
              <p:cNvSpPr/>
              <p:nvPr/>
            </p:nvSpPr>
            <p:spPr>
              <a:xfrm>
                <a:off x="68580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3</a:t>
                </a:r>
                <a:endParaRPr lang="en-US" dirty="0"/>
              </a:p>
            </p:txBody>
          </p:sp>
          <p:sp>
            <p:nvSpPr>
              <p:cNvPr id="44" name="Cube 43"/>
              <p:cNvSpPr/>
              <p:nvPr/>
            </p:nvSpPr>
            <p:spPr>
              <a:xfrm>
                <a:off x="68580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45" name="Cube 44"/>
              <p:cNvSpPr/>
              <p:nvPr/>
            </p:nvSpPr>
            <p:spPr>
              <a:xfrm>
                <a:off x="6858000" y="2362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46" name="Cube 45"/>
              <p:cNvSpPr/>
              <p:nvPr/>
            </p:nvSpPr>
            <p:spPr>
              <a:xfrm>
                <a:off x="6858000" y="5105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47" name="Cube 46"/>
              <p:cNvSpPr/>
              <p:nvPr/>
            </p:nvSpPr>
            <p:spPr>
              <a:xfrm>
                <a:off x="6858000" y="2057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10" name="Group 17"/>
              <p:cNvGrpSpPr/>
              <p:nvPr/>
            </p:nvGrpSpPr>
            <p:grpSpPr>
              <a:xfrm>
                <a:off x="7543800" y="4648200"/>
                <a:ext cx="76200" cy="381000"/>
                <a:chOff x="7543800" y="4648200"/>
                <a:chExt cx="76200" cy="381000"/>
              </a:xfrm>
            </p:grpSpPr>
            <p:sp>
              <p:nvSpPr>
                <p:cNvPr id="49"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0" name="Flowchart: Connector 49"/>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1" name="Flowchart: Connector 50"/>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grpSp>
          <p:nvGrpSpPr>
            <p:cNvPr id="105" name="Group 104"/>
            <p:cNvGrpSpPr/>
            <p:nvPr/>
          </p:nvGrpSpPr>
          <p:grpSpPr>
            <a:xfrm>
              <a:off x="1962150" y="2905125"/>
              <a:ext cx="704850" cy="3048000"/>
              <a:chOff x="1962150" y="2905125"/>
              <a:chExt cx="704850" cy="3048000"/>
            </a:xfrm>
          </p:grpSpPr>
          <p:cxnSp>
            <p:nvCxnSpPr>
              <p:cNvPr id="85" name="Straight Arrow Connector 84"/>
              <p:cNvCxnSpPr>
                <a:stCxn id="33" idx="4"/>
                <a:endCxn id="47" idx="2"/>
              </p:cNvCxnSpPr>
              <p:nvPr/>
            </p:nvCxnSpPr>
            <p:spPr>
              <a:xfrm>
                <a:off x="1962150" y="2905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31" idx="4"/>
                <a:endCxn id="44" idx="2"/>
              </p:cNvCxnSpPr>
              <p:nvPr/>
            </p:nvCxnSpPr>
            <p:spPr>
              <a:xfrm>
                <a:off x="1962150" y="32099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a:stCxn id="30" idx="4"/>
                <a:endCxn id="42" idx="2"/>
              </p:cNvCxnSpPr>
              <p:nvPr/>
            </p:nvCxnSpPr>
            <p:spPr>
              <a:xfrm>
                <a:off x="1962150" y="3514725"/>
                <a:ext cx="70485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Straight Arrow Connector 90"/>
              <p:cNvCxnSpPr>
                <a:stCxn id="29" idx="4"/>
                <a:endCxn id="40" idx="2"/>
              </p:cNvCxnSpPr>
              <p:nvPr/>
            </p:nvCxnSpPr>
            <p:spPr>
              <a:xfrm>
                <a:off x="1962150" y="3819525"/>
                <a:ext cx="70485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28" idx="4"/>
              </p:cNvCxnSpPr>
              <p:nvPr/>
            </p:nvCxnSpPr>
            <p:spPr>
              <a:xfrm>
                <a:off x="1962150" y="4124325"/>
                <a:ext cx="628650" cy="12096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27" idx="4"/>
                <a:endCxn id="47" idx="2"/>
              </p:cNvCxnSpPr>
              <p:nvPr/>
            </p:nvCxnSpPr>
            <p:spPr>
              <a:xfrm flipV="1">
                <a:off x="1962150" y="2905125"/>
                <a:ext cx="704850" cy="2133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26" idx="4"/>
                <a:endCxn id="44" idx="2"/>
              </p:cNvCxnSpPr>
              <p:nvPr/>
            </p:nvCxnSpPr>
            <p:spPr>
              <a:xfrm flipV="1">
                <a:off x="1962150" y="3514725"/>
                <a:ext cx="704850" cy="1828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25" idx="4"/>
                <a:endCxn id="42" idx="2"/>
              </p:cNvCxnSpPr>
              <p:nvPr/>
            </p:nvCxnSpPr>
            <p:spPr>
              <a:xfrm flipV="1">
                <a:off x="1962150" y="4124325"/>
                <a:ext cx="704850" cy="1524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32" idx="4"/>
                <a:endCxn id="40" idx="2"/>
              </p:cNvCxnSpPr>
              <p:nvPr/>
            </p:nvCxnSpPr>
            <p:spPr>
              <a:xfrm flipV="1">
                <a:off x="1962150" y="4733925"/>
                <a:ext cx="70485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grpSp>
        <p:nvGrpSpPr>
          <p:cNvPr id="166" name="Group 165"/>
          <p:cNvGrpSpPr/>
          <p:nvPr/>
        </p:nvGrpSpPr>
        <p:grpSpPr>
          <a:xfrm>
            <a:off x="4876800" y="2667000"/>
            <a:ext cx="3657600" cy="3429000"/>
            <a:chOff x="4876800" y="2667000"/>
            <a:chExt cx="3657600" cy="3429000"/>
          </a:xfrm>
        </p:grpSpPr>
        <p:grpSp>
          <p:nvGrpSpPr>
            <p:cNvPr id="13" name="Group 23"/>
            <p:cNvGrpSpPr/>
            <p:nvPr/>
          </p:nvGrpSpPr>
          <p:grpSpPr>
            <a:xfrm>
              <a:off x="4876800" y="2667000"/>
              <a:ext cx="1524000" cy="3429000"/>
              <a:chOff x="6858000" y="2057400"/>
              <a:chExt cx="1524000" cy="3429000"/>
            </a:xfrm>
          </p:grpSpPr>
          <p:sp>
            <p:nvSpPr>
              <p:cNvPr id="137" name="Cube 136"/>
              <p:cNvSpPr/>
              <p:nvPr/>
            </p:nvSpPr>
            <p:spPr>
              <a:xfrm>
                <a:off x="6858000" y="4191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7</a:t>
                </a:r>
                <a:endParaRPr lang="en-US" dirty="0"/>
              </a:p>
            </p:txBody>
          </p:sp>
          <p:sp>
            <p:nvSpPr>
              <p:cNvPr id="138" name="Cube 137"/>
              <p:cNvSpPr/>
              <p:nvPr/>
            </p:nvSpPr>
            <p:spPr>
              <a:xfrm>
                <a:off x="6858000" y="3886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6</a:t>
                </a:r>
                <a:endParaRPr lang="en-US" dirty="0"/>
              </a:p>
            </p:txBody>
          </p:sp>
          <p:sp>
            <p:nvSpPr>
              <p:cNvPr id="139" name="Cube 138"/>
              <p:cNvSpPr/>
              <p:nvPr/>
            </p:nvSpPr>
            <p:spPr>
              <a:xfrm>
                <a:off x="6858000" y="3581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5</a:t>
                </a:r>
                <a:endParaRPr lang="en-US" dirty="0"/>
              </a:p>
            </p:txBody>
          </p:sp>
          <p:sp>
            <p:nvSpPr>
              <p:cNvPr id="140" name="Cube 139"/>
              <p:cNvSpPr/>
              <p:nvPr/>
            </p:nvSpPr>
            <p:spPr>
              <a:xfrm>
                <a:off x="6858000" y="3276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4</a:t>
                </a:r>
                <a:endParaRPr lang="en-US" dirty="0"/>
              </a:p>
            </p:txBody>
          </p:sp>
          <p:sp>
            <p:nvSpPr>
              <p:cNvPr id="141" name="Cube 140"/>
              <p:cNvSpPr/>
              <p:nvPr/>
            </p:nvSpPr>
            <p:spPr>
              <a:xfrm>
                <a:off x="6858000" y="29718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3</a:t>
                </a:r>
                <a:endParaRPr lang="en-US" dirty="0"/>
              </a:p>
            </p:txBody>
          </p:sp>
          <p:sp>
            <p:nvSpPr>
              <p:cNvPr id="142" name="Cube 141"/>
              <p:cNvSpPr/>
              <p:nvPr/>
            </p:nvSpPr>
            <p:spPr>
              <a:xfrm>
                <a:off x="6858000" y="2667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2</a:t>
                </a:r>
                <a:endParaRPr lang="en-US" dirty="0"/>
              </a:p>
            </p:txBody>
          </p:sp>
          <p:sp>
            <p:nvSpPr>
              <p:cNvPr id="143" name="Cube 142"/>
              <p:cNvSpPr/>
              <p:nvPr/>
            </p:nvSpPr>
            <p:spPr>
              <a:xfrm>
                <a:off x="6858000" y="2362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a:t>
                </a:r>
                <a:endParaRPr lang="en-US" dirty="0"/>
              </a:p>
            </p:txBody>
          </p:sp>
          <p:sp>
            <p:nvSpPr>
              <p:cNvPr id="144" name="Cube 143"/>
              <p:cNvSpPr/>
              <p:nvPr/>
            </p:nvSpPr>
            <p:spPr>
              <a:xfrm>
                <a:off x="6858000" y="5105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15</a:t>
                </a:r>
                <a:endParaRPr lang="en-US" dirty="0"/>
              </a:p>
            </p:txBody>
          </p:sp>
          <p:sp>
            <p:nvSpPr>
              <p:cNvPr id="145" name="Cube 144"/>
              <p:cNvSpPr/>
              <p:nvPr/>
            </p:nvSpPr>
            <p:spPr>
              <a:xfrm>
                <a:off x="6858000" y="2057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0</a:t>
                </a:r>
                <a:endParaRPr lang="en-US" dirty="0"/>
              </a:p>
            </p:txBody>
          </p:sp>
          <p:grpSp>
            <p:nvGrpSpPr>
              <p:cNvPr id="14" name="Group 17"/>
              <p:cNvGrpSpPr/>
              <p:nvPr/>
            </p:nvGrpSpPr>
            <p:grpSpPr>
              <a:xfrm>
                <a:off x="7543800" y="4648200"/>
                <a:ext cx="76200" cy="381000"/>
                <a:chOff x="7543800" y="4648200"/>
                <a:chExt cx="76200" cy="381000"/>
              </a:xfrm>
            </p:grpSpPr>
            <p:sp>
              <p:nvSpPr>
                <p:cNvPr id="147" name="Flowchart: Connector 14"/>
                <p:cNvSpPr/>
                <p:nvPr/>
              </p:nvSpPr>
              <p:spPr>
                <a:xfrm>
                  <a:off x="7543800" y="46482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8" name="Flowchart: Connector 147"/>
                <p:cNvSpPr/>
                <p:nvPr/>
              </p:nvSpPr>
              <p:spPr>
                <a:xfrm>
                  <a:off x="7543800" y="48006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9" name="Flowchart: Connector 36"/>
                <p:cNvSpPr/>
                <p:nvPr/>
              </p:nvSpPr>
              <p:spPr>
                <a:xfrm>
                  <a:off x="7543800" y="49530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grpSp>
          <p:nvGrpSpPr>
            <p:cNvPr id="164" name="Group 163"/>
            <p:cNvGrpSpPr/>
            <p:nvPr/>
          </p:nvGrpSpPr>
          <p:grpSpPr>
            <a:xfrm>
              <a:off x="7010400" y="2667000"/>
              <a:ext cx="1524000" cy="3429000"/>
              <a:chOff x="7010400" y="2667000"/>
              <a:chExt cx="1524000" cy="3429000"/>
            </a:xfrm>
          </p:grpSpPr>
          <p:sp>
            <p:nvSpPr>
              <p:cNvPr id="124" name="Cube 123"/>
              <p:cNvSpPr/>
              <p:nvPr/>
            </p:nvSpPr>
            <p:spPr>
              <a:xfrm>
                <a:off x="7010400" y="4800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9</a:t>
                </a:r>
                <a:endParaRPr lang="en-US" dirty="0"/>
              </a:p>
            </p:txBody>
          </p:sp>
          <p:sp>
            <p:nvSpPr>
              <p:cNvPr id="125" name="Cube 124"/>
              <p:cNvSpPr/>
              <p:nvPr/>
            </p:nvSpPr>
            <p:spPr>
              <a:xfrm>
                <a:off x="7010400" y="4495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8</a:t>
                </a:r>
                <a:endParaRPr lang="en-US" dirty="0"/>
              </a:p>
            </p:txBody>
          </p:sp>
          <p:sp>
            <p:nvSpPr>
              <p:cNvPr id="126" name="Cube 125"/>
              <p:cNvSpPr/>
              <p:nvPr/>
            </p:nvSpPr>
            <p:spPr>
              <a:xfrm>
                <a:off x="70104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129" name="Cube 128"/>
              <p:cNvSpPr/>
              <p:nvPr/>
            </p:nvSpPr>
            <p:spPr>
              <a:xfrm>
                <a:off x="70104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130" name="Cube 129"/>
              <p:cNvSpPr/>
              <p:nvPr/>
            </p:nvSpPr>
            <p:spPr>
              <a:xfrm>
                <a:off x="70104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131" name="Cube 130"/>
              <p:cNvSpPr/>
              <p:nvPr/>
            </p:nvSpPr>
            <p:spPr>
              <a:xfrm>
                <a:off x="7010400" y="5715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132" name="Cube 131"/>
              <p:cNvSpPr/>
              <p:nvPr/>
            </p:nvSpPr>
            <p:spPr>
              <a:xfrm>
                <a:off x="70104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16" name="Group 17"/>
              <p:cNvGrpSpPr/>
              <p:nvPr/>
            </p:nvGrpSpPr>
            <p:grpSpPr>
              <a:xfrm>
                <a:off x="7696200" y="5257800"/>
                <a:ext cx="76200" cy="381000"/>
                <a:chOff x="7543800" y="4648200"/>
                <a:chExt cx="76200" cy="381000"/>
              </a:xfrm>
            </p:grpSpPr>
            <p:sp>
              <p:nvSpPr>
                <p:cNvPr id="134"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5" name="Flowchart: Connector 134"/>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6" name="Flowchart: Connector 135"/>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109" name="Group 17"/>
              <p:cNvGrpSpPr/>
              <p:nvPr/>
            </p:nvGrpSpPr>
            <p:grpSpPr>
              <a:xfrm>
                <a:off x="7696200" y="3733800"/>
                <a:ext cx="76200" cy="381000"/>
                <a:chOff x="7543800" y="4648200"/>
                <a:chExt cx="76200" cy="381000"/>
              </a:xfrm>
            </p:grpSpPr>
            <p:sp>
              <p:nvSpPr>
                <p:cNvPr id="110"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1" name="Flowchart: Connector 110"/>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2" name="Flowchart: Connector 111"/>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grpSp>
          <p:nvGrpSpPr>
            <p:cNvPr id="156" name="Group 155"/>
            <p:cNvGrpSpPr/>
            <p:nvPr/>
          </p:nvGrpSpPr>
          <p:grpSpPr>
            <a:xfrm>
              <a:off x="6305550" y="2905125"/>
              <a:ext cx="704850" cy="3048000"/>
              <a:chOff x="6305550" y="2905125"/>
              <a:chExt cx="704850" cy="3048000"/>
            </a:xfrm>
          </p:grpSpPr>
          <p:cxnSp>
            <p:nvCxnSpPr>
              <p:cNvPr id="108" name="Straight Arrow Connector 107"/>
              <p:cNvCxnSpPr>
                <a:stCxn id="145" idx="4"/>
                <a:endCxn id="132" idx="2"/>
              </p:cNvCxnSpPr>
              <p:nvPr/>
            </p:nvCxnSpPr>
            <p:spPr>
              <a:xfrm>
                <a:off x="6305550" y="2905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42" idx="4"/>
                <a:endCxn id="132" idx="2"/>
              </p:cNvCxnSpPr>
              <p:nvPr/>
            </p:nvCxnSpPr>
            <p:spPr>
              <a:xfrm flipV="1">
                <a:off x="6305550" y="2905125"/>
                <a:ext cx="70485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140" idx="4"/>
                <a:endCxn id="132" idx="2"/>
              </p:cNvCxnSpPr>
              <p:nvPr/>
            </p:nvCxnSpPr>
            <p:spPr>
              <a:xfrm flipV="1">
                <a:off x="6305550" y="2905125"/>
                <a:ext cx="70485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38" idx="4"/>
                <a:endCxn id="132" idx="2"/>
              </p:cNvCxnSpPr>
              <p:nvPr/>
            </p:nvCxnSpPr>
            <p:spPr>
              <a:xfrm flipV="1">
                <a:off x="6305550" y="2905125"/>
                <a:ext cx="704850" cy="1828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43" idx="4"/>
                <a:endCxn id="125" idx="2"/>
              </p:cNvCxnSpPr>
              <p:nvPr/>
            </p:nvCxnSpPr>
            <p:spPr>
              <a:xfrm>
                <a:off x="6305550" y="3209925"/>
                <a:ext cx="704850" cy="1524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41" idx="4"/>
                <a:endCxn id="125" idx="2"/>
              </p:cNvCxnSpPr>
              <p:nvPr/>
            </p:nvCxnSpPr>
            <p:spPr>
              <a:xfrm>
                <a:off x="6305550" y="3819525"/>
                <a:ext cx="70485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3" name="Straight Arrow Connector 132"/>
              <p:cNvCxnSpPr>
                <a:stCxn id="139" idx="4"/>
                <a:endCxn id="125" idx="2"/>
              </p:cNvCxnSpPr>
              <p:nvPr/>
            </p:nvCxnSpPr>
            <p:spPr>
              <a:xfrm>
                <a:off x="6305550" y="44291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0" name="Straight Arrow Connector 149"/>
              <p:cNvCxnSpPr>
                <a:stCxn id="137" idx="4"/>
                <a:endCxn id="125" idx="2"/>
              </p:cNvCxnSpPr>
              <p:nvPr/>
            </p:nvCxnSpPr>
            <p:spPr>
              <a:xfrm flipV="1">
                <a:off x="6305550" y="47339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4" name="Straight Arrow Connector 153"/>
              <p:cNvCxnSpPr>
                <a:stCxn id="144" idx="4"/>
                <a:endCxn id="125" idx="2"/>
              </p:cNvCxnSpPr>
              <p:nvPr/>
            </p:nvCxnSpPr>
            <p:spPr>
              <a:xfrm flipV="1">
                <a:off x="6305550" y="4733925"/>
                <a:ext cx="70485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sp>
        <p:nvSpPr>
          <p:cNvPr id="160" name="TextBox 159"/>
          <p:cNvSpPr txBox="1"/>
          <p:nvPr/>
        </p:nvSpPr>
        <p:spPr>
          <a:xfrm>
            <a:off x="6712780" y="2664023"/>
            <a:ext cx="346570" cy="276999"/>
          </a:xfrm>
          <a:prstGeom prst="rect">
            <a:avLst/>
          </a:prstGeom>
          <a:noFill/>
        </p:spPr>
        <p:txBody>
          <a:bodyPr wrap="none" rtlCol="0">
            <a:spAutoFit/>
          </a:bodyPr>
          <a:lstStyle/>
          <a:p>
            <a:r>
              <a:rPr lang="sr-Latn-RS" sz="1200" dirty="0"/>
              <a:t>x8</a:t>
            </a:r>
            <a:endParaRPr lang="en-US" sz="1200" dirty="0"/>
          </a:p>
        </p:txBody>
      </p:sp>
      <p:sp>
        <p:nvSpPr>
          <p:cNvPr id="162" name="TextBox 161"/>
          <p:cNvSpPr txBox="1"/>
          <p:nvPr/>
        </p:nvSpPr>
        <p:spPr>
          <a:xfrm>
            <a:off x="6740030" y="4980801"/>
            <a:ext cx="346570" cy="276999"/>
          </a:xfrm>
          <a:prstGeom prst="rect">
            <a:avLst/>
          </a:prstGeom>
          <a:noFill/>
        </p:spPr>
        <p:txBody>
          <a:bodyPr wrap="none" rtlCol="0">
            <a:spAutoFit/>
          </a:bodyPr>
          <a:lstStyle/>
          <a:p>
            <a:r>
              <a:rPr lang="sr-Latn-RS" sz="1200" dirty="0"/>
              <a:t>x8</a:t>
            </a:r>
            <a:endParaRPr lang="en-US" sz="1200" dirty="0"/>
          </a:p>
        </p:txBody>
      </p:sp>
      <p:sp>
        <p:nvSpPr>
          <p:cNvPr id="3" name="Slide Number Placeholder 2"/>
          <p:cNvSpPr>
            <a:spLocks noGrp="1"/>
          </p:cNvSpPr>
          <p:nvPr>
            <p:ph type="sldNum" sz="quarter" idx="12"/>
          </p:nvPr>
        </p:nvSpPr>
        <p:spPr/>
        <p:txBody>
          <a:bodyPr/>
          <a:lstStyle/>
          <a:p>
            <a:fld id="{036081D1-8380-407A-ABF3-D12854566F9D}" type="slidenum">
              <a:rPr lang="en-US" smtClean="0"/>
              <a:pPr/>
              <a:t>107</a:t>
            </a:fld>
            <a:endParaRPr lang="en-US" dirty="0"/>
          </a:p>
        </p:txBody>
      </p:sp>
    </p:spTree>
    <p:extLst>
      <p:ext uri="{BB962C8B-B14F-4D97-AF65-F5344CB8AC3E}">
        <p14:creationId xmlns:p14="http://schemas.microsoft.com/office/powerpoint/2010/main" val="5949417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r-Latn-RS" dirty="0"/>
              <a:t>Transponovanje matrica i konflikti</a:t>
            </a:r>
            <a:endParaRPr lang="en-US" dirty="0"/>
          </a:p>
        </p:txBody>
      </p:sp>
      <p:sp>
        <p:nvSpPr>
          <p:cNvPr id="8" name="Content Placeholder 7"/>
          <p:cNvSpPr>
            <a:spLocks noGrp="1"/>
          </p:cNvSpPr>
          <p:nvPr>
            <p:ph idx="1"/>
          </p:nvPr>
        </p:nvSpPr>
        <p:spPr/>
        <p:txBody>
          <a:bodyPr/>
          <a:lstStyle/>
          <a:p>
            <a:r>
              <a:rPr lang="sr-Latn-RS" dirty="0"/>
              <a:t>Konfliktni pristupi memorijskim bankama se dešavaju kada se deljivoj memori pristupa preko kolona (prilikom upisa tajla)</a:t>
            </a:r>
          </a:p>
          <a:p>
            <a:r>
              <a:rPr lang="sr-Latn-RS" dirty="0"/>
              <a:t>Sve niti u okviru jednog warp-a pristupaju adresama koje imaju međusobni ofset jednak BLOCK_DIM elemenata </a:t>
            </a:r>
          </a:p>
          <a:p>
            <a:pPr lvl="1"/>
            <a:r>
              <a:rPr lang="sr-Latn-RS" dirty="0"/>
              <a:t>BLOCK_DIM = 32</a:t>
            </a:r>
          </a:p>
          <a:p>
            <a:r>
              <a:rPr lang="sr-Latn-RS" dirty="0"/>
              <a:t>Pošto imamo 32 banke, svi pristupi gađaju istu banku!</a:t>
            </a:r>
            <a:endParaRPr lang="en-US" dirty="0"/>
          </a:p>
        </p:txBody>
      </p:sp>
      <p:sp>
        <p:nvSpPr>
          <p:cNvPr id="2" name="Slide Number Placeholder 1"/>
          <p:cNvSpPr>
            <a:spLocks noGrp="1"/>
          </p:cNvSpPr>
          <p:nvPr>
            <p:ph type="sldNum" sz="quarter" idx="12"/>
          </p:nvPr>
        </p:nvSpPr>
        <p:spPr/>
        <p:txBody>
          <a:bodyPr/>
          <a:lstStyle/>
          <a:p>
            <a:fld id="{036081D1-8380-407A-ABF3-D12854566F9D}" type="slidenum">
              <a:rPr lang="en-US" smtClean="0"/>
              <a:pPr/>
              <a:t>108</a:t>
            </a:fld>
            <a:endParaRPr lang="en-US" dirty="0"/>
          </a:p>
        </p:txBody>
      </p:sp>
    </p:spTree>
    <p:extLst>
      <p:ext uri="{BB962C8B-B14F-4D97-AF65-F5344CB8AC3E}">
        <p14:creationId xmlns:p14="http://schemas.microsoft.com/office/powerpoint/2010/main" val="19701504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Rešenje</a:t>
            </a:r>
            <a:endParaRPr lang="en-US" dirty="0"/>
          </a:p>
        </p:txBody>
      </p:sp>
      <p:sp>
        <p:nvSpPr>
          <p:cNvPr id="3" name="Content Placeholder 2"/>
          <p:cNvSpPr>
            <a:spLocks noGrp="1"/>
          </p:cNvSpPr>
          <p:nvPr>
            <p:ph idx="1"/>
          </p:nvPr>
        </p:nvSpPr>
        <p:spPr>
          <a:xfrm>
            <a:off x="228600" y="1600200"/>
            <a:ext cx="8686800" cy="4876800"/>
          </a:xfrm>
        </p:spPr>
        <p:txBody>
          <a:bodyPr/>
          <a:lstStyle/>
          <a:p>
            <a:r>
              <a:rPr lang="sr-Latn-RS" dirty="0"/>
              <a:t>Umesto da alociramo BLOCK_DIM X BLOCK_DIM tajl u deljivoj memoriji, alociramo BLOCK_DIM X (BLOCK_DIM+1) tajl</a:t>
            </a:r>
          </a:p>
          <a:p>
            <a:r>
              <a:rPr lang="sr-Latn-RS" dirty="0"/>
              <a:t> Ova izmena je dovoljna da sve konkurentne niti pristupaju različitim bankama deljive memorije</a:t>
            </a:r>
          </a:p>
          <a:p>
            <a:pPr lvl="1"/>
            <a:r>
              <a:rPr lang="sr-Latn-RS" dirty="0"/>
              <a:t>Kolone više nisu poravnate na 32</a:t>
            </a:r>
          </a:p>
          <a:p>
            <a:pPr lvl="1"/>
            <a:r>
              <a:rPr lang="sr-Latn-RS" dirty="0"/>
              <a:t>Nikakve dodatne izmene u kodu nisu potrebne</a:t>
            </a:r>
            <a:endParaRPr lang="en-US" dirty="0"/>
          </a:p>
        </p:txBody>
      </p:sp>
      <p:sp>
        <p:nvSpPr>
          <p:cNvPr id="4" name="Slide Number Placeholder 3"/>
          <p:cNvSpPr>
            <a:spLocks noGrp="1"/>
          </p:cNvSpPr>
          <p:nvPr>
            <p:ph type="sldNum" sz="quarter" idx="12"/>
          </p:nvPr>
        </p:nvSpPr>
        <p:spPr/>
        <p:txBody>
          <a:bodyPr/>
          <a:lstStyle/>
          <a:p>
            <a:fld id="{036081D1-8380-407A-ABF3-D12854566F9D}" type="slidenum">
              <a:rPr lang="en-US" smtClean="0"/>
              <a:pPr/>
              <a:t>109</a:t>
            </a:fld>
            <a:endParaRPr lang="en-US" dirty="0"/>
          </a:p>
        </p:txBody>
      </p:sp>
    </p:spTree>
    <p:extLst>
      <p:ext uri="{BB962C8B-B14F-4D97-AF65-F5344CB8AC3E}">
        <p14:creationId xmlns:p14="http://schemas.microsoft.com/office/powerpoint/2010/main" val="93353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Softverski</a:t>
            </a:r>
            <a:r>
              <a:rPr lang="en-US" dirty="0"/>
              <a:t> </a:t>
            </a:r>
            <a:r>
              <a:rPr lang="en-US" dirty="0" err="1"/>
              <a:t>pogled</a:t>
            </a:r>
            <a:r>
              <a:rPr lang="en-US" dirty="0"/>
              <a:t> </a:t>
            </a:r>
            <a:r>
              <a:rPr lang="en-US" dirty="0" err="1"/>
              <a:t>na</a:t>
            </a:r>
            <a:r>
              <a:rPr lang="en-US" dirty="0"/>
              <a:t> GPU (1)</a:t>
            </a:r>
          </a:p>
        </p:txBody>
      </p:sp>
      <p:sp>
        <p:nvSpPr>
          <p:cNvPr id="3" name="Content Placeholder 2"/>
          <p:cNvSpPr>
            <a:spLocks noGrp="1"/>
          </p:cNvSpPr>
          <p:nvPr>
            <p:ph idx="1"/>
          </p:nvPr>
        </p:nvSpPr>
        <p:spPr>
          <a:xfrm>
            <a:off x="457200" y="1676400"/>
            <a:ext cx="8229600" cy="4876800"/>
          </a:xfrm>
        </p:spPr>
        <p:txBody>
          <a:bodyPr/>
          <a:lstStyle/>
          <a:p>
            <a:r>
              <a:rPr lang="en-US" b="1" dirty="0"/>
              <a:t>Kernel </a:t>
            </a:r>
            <a:r>
              <a:rPr lang="en-US" dirty="0"/>
              <a:t>= Program </a:t>
            </a:r>
            <a:r>
              <a:rPr lang="en-US" dirty="0" err="1"/>
              <a:t>koji</a:t>
            </a:r>
            <a:r>
              <a:rPr lang="en-US" dirty="0"/>
              <a:t> se </a:t>
            </a:r>
            <a:r>
              <a:rPr lang="en-US" dirty="0" err="1"/>
              <a:t>iz</a:t>
            </a:r>
            <a:r>
              <a:rPr lang="sr-Latn-RS" dirty="0"/>
              <a:t>vršava na GPU</a:t>
            </a:r>
          </a:p>
          <a:p>
            <a:r>
              <a:rPr lang="sr-Latn-RS" b="1" dirty="0"/>
              <a:t>Grid</a:t>
            </a:r>
            <a:r>
              <a:rPr lang="sr-Latn-RS" dirty="0"/>
              <a:t> (Rešetka) = Skup blokova niti koje izvršavaju kernel</a:t>
            </a:r>
          </a:p>
          <a:p>
            <a:r>
              <a:rPr lang="sr-Latn-RS" b="1" dirty="0"/>
              <a:t>Blok niti </a:t>
            </a:r>
            <a:r>
              <a:rPr lang="sr-Latn-RS" dirty="0"/>
              <a:t>= Grupa SIMD niti koje izvršavaju kernel i mogu komunicirati preko deljive memorije</a:t>
            </a:r>
          </a:p>
          <a:p>
            <a:r>
              <a:rPr lang="sr-Latn-RS" dirty="0"/>
              <a:t>Kernel se izvršava kao grid blokova niti</a:t>
            </a:r>
            <a:endParaRPr lang="en-US" dirty="0"/>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grpSp>
        <p:nvGrpSpPr>
          <p:cNvPr id="24" name="Group 23"/>
          <p:cNvGrpSpPr/>
          <p:nvPr/>
        </p:nvGrpSpPr>
        <p:grpSpPr>
          <a:xfrm>
            <a:off x="3048000" y="4724400"/>
            <a:ext cx="1638300" cy="1152525"/>
            <a:chOff x="1600200" y="4724400"/>
            <a:chExt cx="1638300" cy="1152525"/>
          </a:xfrm>
        </p:grpSpPr>
        <p:pic>
          <p:nvPicPr>
            <p:cNvPr id="2053" name="Picture 5"/>
            <p:cNvPicPr>
              <a:picLocks noChangeAspect="1" noChangeArrowheads="1"/>
            </p:cNvPicPr>
            <p:nvPr/>
          </p:nvPicPr>
          <p:blipFill>
            <a:blip r:embed="rId3" cstate="print"/>
            <a:srcRect/>
            <a:stretch>
              <a:fillRect/>
            </a:stretch>
          </p:blipFill>
          <p:spPr bwMode="auto">
            <a:xfrm>
              <a:off x="1600200" y="4724400"/>
              <a:ext cx="1638300" cy="1152525"/>
            </a:xfrm>
            <a:prstGeom prst="rect">
              <a:avLst/>
            </a:prstGeom>
            <a:noFill/>
            <a:ln w="9525">
              <a:noFill/>
              <a:miter lim="800000"/>
              <a:headEnd/>
              <a:tailEnd/>
            </a:ln>
            <a:effectLst/>
          </p:spPr>
        </p:pic>
        <p:sp>
          <p:nvSpPr>
            <p:cNvPr id="9" name="Rectangle 8"/>
            <p:cNvSpPr/>
            <p:nvPr/>
          </p:nvSpPr>
          <p:spPr>
            <a:xfrm>
              <a:off x="2743200" y="4800600"/>
              <a:ext cx="457200" cy="9906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p:cNvCxnSpPr/>
          <p:nvPr/>
        </p:nvCxnSpPr>
        <p:spPr>
          <a:xfrm>
            <a:off x="4648200" y="5295900"/>
            <a:ext cx="457200" cy="158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105400" y="4419600"/>
            <a:ext cx="1219200" cy="1752600"/>
            <a:chOff x="3657600" y="4419600"/>
            <a:chExt cx="1219200" cy="1752600"/>
          </a:xfrm>
        </p:grpSpPr>
        <p:pic>
          <p:nvPicPr>
            <p:cNvPr id="2052" name="Picture 4"/>
            <p:cNvPicPr>
              <a:picLocks noChangeAspect="1" noChangeArrowheads="1"/>
            </p:cNvPicPr>
            <p:nvPr/>
          </p:nvPicPr>
          <p:blipFill>
            <a:blip r:embed="rId4" cstate="print"/>
            <a:srcRect/>
            <a:stretch>
              <a:fillRect/>
            </a:stretch>
          </p:blipFill>
          <p:spPr bwMode="auto">
            <a:xfrm>
              <a:off x="3810000" y="4724400"/>
              <a:ext cx="981075" cy="1409700"/>
            </a:xfrm>
            <a:prstGeom prst="rect">
              <a:avLst/>
            </a:prstGeom>
            <a:noFill/>
            <a:ln w="9525">
              <a:noFill/>
              <a:miter lim="800000"/>
              <a:headEnd/>
              <a:tailEnd/>
            </a:ln>
            <a:effectLst/>
          </p:spPr>
        </p:pic>
        <p:sp>
          <p:nvSpPr>
            <p:cNvPr id="10" name="Rectangle 9"/>
            <p:cNvSpPr/>
            <p:nvPr/>
          </p:nvSpPr>
          <p:spPr>
            <a:xfrm>
              <a:off x="3657600" y="4419600"/>
              <a:ext cx="1219200" cy="17526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95800" y="4876800"/>
              <a:ext cx="152400" cy="762000"/>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2" name="Group 21"/>
          <p:cNvGrpSpPr/>
          <p:nvPr/>
        </p:nvGrpSpPr>
        <p:grpSpPr>
          <a:xfrm>
            <a:off x="7315200" y="4572000"/>
            <a:ext cx="914400" cy="1371600"/>
            <a:chOff x="5867400" y="4572000"/>
            <a:chExt cx="914400" cy="1371600"/>
          </a:xfrm>
        </p:grpSpPr>
        <p:pic>
          <p:nvPicPr>
            <p:cNvPr id="2051" name="Picture 3"/>
            <p:cNvPicPr>
              <a:picLocks noChangeAspect="1" noChangeArrowheads="1"/>
            </p:cNvPicPr>
            <p:nvPr/>
          </p:nvPicPr>
          <p:blipFill>
            <a:blip r:embed="rId5" cstate="print"/>
            <a:srcRect/>
            <a:stretch>
              <a:fillRect/>
            </a:stretch>
          </p:blipFill>
          <p:spPr bwMode="auto">
            <a:xfrm>
              <a:off x="5867400" y="4800600"/>
              <a:ext cx="885825" cy="962025"/>
            </a:xfrm>
            <a:prstGeom prst="rect">
              <a:avLst/>
            </a:prstGeom>
            <a:noFill/>
            <a:ln w="9525">
              <a:noFill/>
              <a:miter lim="800000"/>
              <a:headEnd/>
              <a:tailEnd/>
            </a:ln>
            <a:effectLst/>
          </p:spPr>
        </p:pic>
        <p:sp>
          <p:nvSpPr>
            <p:cNvPr id="17" name="Rectangle 16"/>
            <p:cNvSpPr/>
            <p:nvPr/>
          </p:nvSpPr>
          <p:spPr>
            <a:xfrm>
              <a:off x="5867400" y="4572000"/>
              <a:ext cx="914400" cy="1371600"/>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9" name="Straight Arrow Connector 18"/>
          <p:cNvCxnSpPr/>
          <p:nvPr/>
        </p:nvCxnSpPr>
        <p:spPr>
          <a:xfrm>
            <a:off x="6096000" y="5257800"/>
            <a:ext cx="1219200" cy="1588"/>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Optimizovano transponovanje matrica - 2</a:t>
            </a:r>
            <a:endParaRPr lang="en-US" dirty="0"/>
          </a:p>
        </p:txBody>
      </p:sp>
      <p:sp>
        <p:nvSpPr>
          <p:cNvPr id="3" name="Content Placeholder 2"/>
          <p:cNvSpPr>
            <a:spLocks noGrp="1"/>
          </p:cNvSpPr>
          <p:nvPr>
            <p:ph idx="1"/>
          </p:nvPr>
        </p:nvSpPr>
        <p:spPr/>
        <p:txBody>
          <a:bodyPr>
            <a:noAutofit/>
          </a:bodyPr>
          <a:lstStyle/>
          <a:p>
            <a:pPr marL="0" indent="0">
              <a:buNone/>
            </a:pPr>
            <a:r>
              <a:rPr lang="en-US" sz="1600" dirty="0"/>
              <a:t>__global__ void transpose(float *</a:t>
            </a:r>
            <a:r>
              <a:rPr lang="en-US" sz="1600" dirty="0" err="1"/>
              <a:t>odata</a:t>
            </a:r>
            <a:r>
              <a:rPr lang="en-US" sz="1600" dirty="0"/>
              <a:t>, float *</a:t>
            </a:r>
            <a:r>
              <a:rPr lang="en-US" sz="1600" dirty="0" err="1"/>
              <a:t>idata</a:t>
            </a:r>
            <a:r>
              <a:rPr lang="en-US" sz="1600" dirty="0"/>
              <a:t>,</a:t>
            </a:r>
            <a:r>
              <a:rPr lang="sr-Latn-RS" sz="1600" dirty="0"/>
              <a:t> </a:t>
            </a:r>
            <a:r>
              <a:rPr lang="en-US" sz="1600" dirty="0" err="1"/>
              <a:t>int</a:t>
            </a:r>
            <a:r>
              <a:rPr lang="en-US" sz="1600" dirty="0"/>
              <a:t> width, </a:t>
            </a:r>
            <a:r>
              <a:rPr lang="en-US" sz="1600" dirty="0" err="1"/>
              <a:t>int</a:t>
            </a:r>
            <a:r>
              <a:rPr lang="en-US" sz="1600" dirty="0"/>
              <a:t> height)</a:t>
            </a:r>
          </a:p>
          <a:p>
            <a:pPr marL="0" indent="0">
              <a:buNone/>
            </a:pPr>
            <a:r>
              <a:rPr lang="en-US" sz="1600" dirty="0"/>
              <a:t>{</a:t>
            </a:r>
          </a:p>
          <a:p>
            <a:pPr marL="0" indent="0">
              <a:buNone/>
            </a:pPr>
            <a:r>
              <a:rPr lang="en-US" sz="1600" dirty="0"/>
              <a:t> </a:t>
            </a:r>
            <a:r>
              <a:rPr lang="sr-Latn-RS" sz="1600" dirty="0"/>
              <a:t>	</a:t>
            </a:r>
            <a:r>
              <a:rPr lang="en-US" sz="1600" b="1" dirty="0">
                <a:solidFill>
                  <a:schemeClr val="accent1"/>
                </a:solidFill>
              </a:rPr>
              <a:t>__shared__ float block[BLOCK_DIM][BLOCK_DIM</a:t>
            </a:r>
            <a:r>
              <a:rPr lang="sr-Latn-RS" sz="1600" b="1" dirty="0">
                <a:solidFill>
                  <a:schemeClr val="accent1"/>
                </a:solidFill>
              </a:rPr>
              <a:t>+1</a:t>
            </a:r>
            <a:r>
              <a:rPr lang="en-US" sz="1600" b="1" dirty="0">
                <a:solidFill>
                  <a:schemeClr val="accent1"/>
                </a:solidFill>
              </a:rPr>
              <a:t>]</a:t>
            </a:r>
            <a:r>
              <a:rPr lang="en-US" sz="1600" dirty="0">
                <a:solidFill>
                  <a:schemeClr val="accent1"/>
                </a:solidFill>
              </a:rPr>
              <a:t>;</a:t>
            </a:r>
          </a:p>
          <a:p>
            <a:pPr marL="0" indent="0">
              <a:buNone/>
            </a:pPr>
            <a:r>
              <a:rPr lang="en-US" sz="1600" dirty="0"/>
              <a:t> </a:t>
            </a:r>
            <a:r>
              <a:rPr lang="sr-Latn-RS" sz="1600" dirty="0"/>
              <a:t>	</a:t>
            </a:r>
            <a:r>
              <a:rPr lang="en-US" sz="1600" dirty="0"/>
              <a:t>unsigned </a:t>
            </a:r>
            <a:r>
              <a:rPr lang="en-US" sz="1600" dirty="0" err="1"/>
              <a:t>int</a:t>
            </a:r>
            <a:r>
              <a:rPr lang="en-US" sz="1600" dirty="0"/>
              <a:t> </a:t>
            </a:r>
            <a:r>
              <a:rPr lang="en-US" sz="1600" dirty="0" err="1"/>
              <a:t>xIndex</a:t>
            </a:r>
            <a:r>
              <a:rPr lang="en-US" sz="1600" dirty="0"/>
              <a:t>, </a:t>
            </a:r>
            <a:r>
              <a:rPr lang="en-US" sz="1600" dirty="0" err="1"/>
              <a:t>yIndex</a:t>
            </a:r>
            <a:r>
              <a:rPr lang="en-US" sz="1600" dirty="0"/>
              <a:t>, </a:t>
            </a:r>
            <a:r>
              <a:rPr lang="en-US" sz="1600" dirty="0" err="1"/>
              <a:t>index_in</a:t>
            </a:r>
            <a:r>
              <a:rPr lang="en-US" sz="1600" dirty="0"/>
              <a:t>, </a:t>
            </a:r>
            <a:r>
              <a:rPr lang="en-US" sz="1600" dirty="0" err="1"/>
              <a:t>index_out</a:t>
            </a:r>
            <a:r>
              <a:rPr lang="en-US" sz="1600" dirty="0"/>
              <a:t>;</a:t>
            </a:r>
          </a:p>
          <a:p>
            <a:pPr marL="0" indent="0">
              <a:buNone/>
            </a:pPr>
            <a:endParaRPr lang="en-US" sz="1600" dirty="0"/>
          </a:p>
          <a:p>
            <a:pPr marL="0" indent="0">
              <a:buNone/>
            </a:pPr>
            <a:r>
              <a:rPr lang="en-US" sz="1600" dirty="0"/>
              <a:t> </a:t>
            </a:r>
            <a:r>
              <a:rPr lang="sr-Latn-RS" sz="1600" dirty="0"/>
              <a:t>	</a:t>
            </a:r>
            <a:r>
              <a:rPr lang="en-US" sz="1600" dirty="0"/>
              <a:t>/* read the matrix tile into shared memory */</a:t>
            </a:r>
          </a:p>
          <a:p>
            <a:pPr marL="0" indent="0">
              <a:buNone/>
            </a:pPr>
            <a:r>
              <a:rPr lang="en-US" sz="1600" dirty="0"/>
              <a:t> </a:t>
            </a:r>
            <a:r>
              <a:rPr lang="sr-Latn-RS" sz="1600" dirty="0"/>
              <a:t>	</a:t>
            </a:r>
            <a:r>
              <a:rPr lang="en-US" sz="1600" dirty="0" err="1"/>
              <a:t>xIndex</a:t>
            </a:r>
            <a:r>
              <a:rPr lang="en-US" sz="1600" dirty="0"/>
              <a:t> = </a:t>
            </a:r>
            <a:r>
              <a:rPr lang="en-US" sz="1600" dirty="0" err="1"/>
              <a:t>blockIdx.x</a:t>
            </a:r>
            <a:r>
              <a:rPr lang="en-US" sz="1600" dirty="0"/>
              <a:t> * BLOCK_DIM + </a:t>
            </a:r>
            <a:r>
              <a:rPr lang="en-US" sz="1600" dirty="0" err="1"/>
              <a:t>threadIdx.x</a:t>
            </a:r>
            <a:r>
              <a:rPr lang="en-US" sz="1600" dirty="0"/>
              <a:t>;</a:t>
            </a:r>
          </a:p>
          <a:p>
            <a:pPr marL="0" indent="0">
              <a:buNone/>
            </a:pPr>
            <a:r>
              <a:rPr lang="en-US" sz="1600" dirty="0"/>
              <a:t> </a:t>
            </a:r>
            <a:r>
              <a:rPr lang="sr-Latn-RS" sz="1600" dirty="0"/>
              <a:t>	</a:t>
            </a:r>
            <a:r>
              <a:rPr lang="en-US" sz="1600" dirty="0" err="1"/>
              <a:t>yIndex</a:t>
            </a:r>
            <a:r>
              <a:rPr lang="en-US" sz="1600" dirty="0"/>
              <a:t> = </a:t>
            </a:r>
            <a:r>
              <a:rPr lang="en-US" sz="1600" dirty="0" err="1"/>
              <a:t>blockIdx.y</a:t>
            </a:r>
            <a:r>
              <a:rPr lang="en-US" sz="1600" dirty="0"/>
              <a:t> * BLOCK_DIM + </a:t>
            </a:r>
            <a:r>
              <a:rPr lang="en-US" sz="1600" dirty="0" err="1"/>
              <a:t>threadIdx.y</a:t>
            </a:r>
            <a:r>
              <a:rPr lang="en-US" sz="1600" dirty="0"/>
              <a:t>;</a:t>
            </a:r>
            <a:endParaRPr lang="sr-Latn-RS" sz="1600" dirty="0"/>
          </a:p>
          <a:p>
            <a:pPr marL="0" indent="0">
              <a:buNone/>
            </a:pPr>
            <a:endParaRPr lang="en-US" sz="1600" dirty="0"/>
          </a:p>
          <a:p>
            <a:pPr marL="0" indent="0">
              <a:buNone/>
            </a:pPr>
            <a:r>
              <a:rPr lang="en-US" sz="1600" dirty="0"/>
              <a:t> </a:t>
            </a:r>
            <a:r>
              <a:rPr lang="sr-Latn-RS" sz="1600" dirty="0"/>
              <a:t>	</a:t>
            </a:r>
            <a:r>
              <a:rPr lang="en-US" sz="1600" dirty="0"/>
              <a:t>if ((</a:t>
            </a:r>
            <a:r>
              <a:rPr lang="en-US" sz="1600" dirty="0" err="1"/>
              <a:t>xIndex</a:t>
            </a:r>
            <a:r>
              <a:rPr lang="en-US" sz="1600" dirty="0"/>
              <a:t> &lt; width) &amp;&amp; (</a:t>
            </a:r>
            <a:r>
              <a:rPr lang="en-US" sz="1600" dirty="0" err="1"/>
              <a:t>yIndex</a:t>
            </a:r>
            <a:r>
              <a:rPr lang="en-US" sz="1600" dirty="0"/>
              <a:t> &lt; height))</a:t>
            </a:r>
          </a:p>
          <a:p>
            <a:pPr marL="0" indent="0">
              <a:buNone/>
            </a:pPr>
            <a:r>
              <a:rPr lang="en-US" sz="1600" dirty="0"/>
              <a:t> </a:t>
            </a:r>
            <a:r>
              <a:rPr lang="sr-Latn-RS" sz="1600" dirty="0"/>
              <a:t>	</a:t>
            </a:r>
            <a:r>
              <a:rPr lang="en-US" sz="1600" dirty="0"/>
              <a:t>{</a:t>
            </a:r>
          </a:p>
          <a:p>
            <a:pPr marL="0" indent="0">
              <a:buNone/>
            </a:pPr>
            <a:r>
              <a:rPr lang="sr-Latn-RS" sz="1600" dirty="0"/>
              <a:t>		</a:t>
            </a:r>
            <a:r>
              <a:rPr lang="en-US" sz="1600" dirty="0" err="1"/>
              <a:t>index_in</a:t>
            </a:r>
            <a:r>
              <a:rPr lang="en-US" sz="1600" dirty="0"/>
              <a:t> = </a:t>
            </a:r>
            <a:r>
              <a:rPr lang="en-US" sz="1600" dirty="0" err="1"/>
              <a:t>yIndex</a:t>
            </a:r>
            <a:r>
              <a:rPr lang="en-US" sz="1600" dirty="0"/>
              <a:t> * width + </a:t>
            </a:r>
            <a:r>
              <a:rPr lang="en-US" sz="1600" dirty="0" err="1"/>
              <a:t>xIndex</a:t>
            </a:r>
            <a:r>
              <a:rPr lang="en-US" sz="1600" dirty="0"/>
              <a:t>;</a:t>
            </a:r>
          </a:p>
          <a:p>
            <a:pPr marL="0" indent="0">
              <a:buNone/>
            </a:pPr>
            <a:r>
              <a:rPr lang="en-US" sz="1600" dirty="0"/>
              <a:t> </a:t>
            </a:r>
            <a:r>
              <a:rPr lang="sr-Latn-RS" sz="1600" dirty="0"/>
              <a:t>		</a:t>
            </a:r>
            <a:r>
              <a:rPr lang="en-US" sz="1600" dirty="0"/>
              <a:t>block[</a:t>
            </a:r>
            <a:r>
              <a:rPr lang="en-US" sz="1600" dirty="0" err="1"/>
              <a:t>threadIdx.y</a:t>
            </a:r>
            <a:r>
              <a:rPr lang="en-US" sz="1600" dirty="0"/>
              <a:t>][</a:t>
            </a:r>
            <a:r>
              <a:rPr lang="en-US" sz="1600" dirty="0" err="1"/>
              <a:t>threadIdx.x</a:t>
            </a:r>
            <a:r>
              <a:rPr lang="en-US" sz="1600" dirty="0"/>
              <a:t>] = </a:t>
            </a:r>
            <a:r>
              <a:rPr lang="en-US" sz="1600" dirty="0" err="1"/>
              <a:t>idata</a:t>
            </a:r>
            <a:r>
              <a:rPr lang="en-US" sz="1600" dirty="0"/>
              <a:t>[</a:t>
            </a:r>
            <a:r>
              <a:rPr lang="en-US" sz="1600" dirty="0" err="1"/>
              <a:t>index_in</a:t>
            </a:r>
            <a:r>
              <a:rPr lang="en-US" sz="1600" dirty="0"/>
              <a:t>];</a:t>
            </a:r>
          </a:p>
          <a:p>
            <a:pPr marL="0" indent="0">
              <a:buNone/>
            </a:pPr>
            <a:r>
              <a:rPr lang="en-US" sz="1600" dirty="0"/>
              <a:t> </a:t>
            </a:r>
            <a:r>
              <a:rPr lang="sr-Latn-RS" sz="1600" dirty="0"/>
              <a:t>	</a:t>
            </a:r>
            <a:r>
              <a:rPr lang="en-US" sz="1600" dirty="0"/>
              <a:t>}</a:t>
            </a:r>
            <a:endParaRPr lang="sr-Latn-RS" sz="1600" dirty="0"/>
          </a:p>
          <a:p>
            <a:pPr marL="0" indent="0">
              <a:buNone/>
            </a:pPr>
            <a:endParaRPr lang="en-US" sz="1600" dirty="0"/>
          </a:p>
          <a:p>
            <a:pPr marL="0" indent="0">
              <a:buNone/>
            </a:pPr>
            <a:r>
              <a:rPr lang="en-US" sz="1600" dirty="0"/>
              <a:t> </a:t>
            </a:r>
            <a:r>
              <a:rPr lang="sr-Latn-RS" sz="1600" dirty="0"/>
              <a:t>	</a:t>
            </a:r>
            <a:r>
              <a:rPr lang="en-US" sz="1600" dirty="0"/>
              <a:t>__</a:t>
            </a:r>
            <a:r>
              <a:rPr lang="en-US" sz="1600" dirty="0" err="1"/>
              <a:t>syncthreads</a:t>
            </a:r>
            <a:r>
              <a:rPr lang="en-US" sz="1600" dirty="0"/>
              <a:t>();</a:t>
            </a:r>
            <a:endParaRPr lang="sr-Latn-RS" sz="1600" dirty="0"/>
          </a:p>
          <a:p>
            <a:pPr marL="0" indent="0">
              <a:buNone/>
            </a:pPr>
            <a:r>
              <a:rPr lang="sr-Latn-RS" sz="1600" dirty="0"/>
              <a:t>***</a:t>
            </a:r>
          </a:p>
          <a:p>
            <a:pPr marL="0" indent="0">
              <a:buNone/>
            </a:pPr>
            <a:endParaRPr lang="en-US" sz="1600" dirty="0"/>
          </a:p>
          <a:p>
            <a:pPr marL="0" indent="0">
              <a:buNone/>
            </a:pPr>
            <a:r>
              <a:rPr lang="en-US" sz="1600" dirty="0"/>
              <a:t> </a:t>
            </a:r>
            <a:r>
              <a:rPr lang="sr-Latn-RS" sz="1600" dirty="0"/>
              <a:t>	</a:t>
            </a:r>
            <a:endParaRPr lang="en-US" sz="1600" dirty="0"/>
          </a:p>
        </p:txBody>
      </p:sp>
      <p:sp>
        <p:nvSpPr>
          <p:cNvPr id="4" name="Flowchart: Punched Tape 3"/>
          <p:cNvSpPr/>
          <p:nvPr/>
        </p:nvSpPr>
        <p:spPr>
          <a:xfrm>
            <a:off x="6486769" y="2438400"/>
            <a:ext cx="2209800" cy="8382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dirty="0"/>
              <a:t>BLOCK_DIM = 32</a:t>
            </a:r>
            <a:endParaRPr lang="en-U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110</a:t>
            </a:fld>
            <a:endParaRPr lang="en-US" dirty="0"/>
          </a:p>
        </p:txBody>
      </p:sp>
    </p:spTree>
    <p:extLst>
      <p:ext uri="{BB962C8B-B14F-4D97-AF65-F5344CB8AC3E}">
        <p14:creationId xmlns:p14="http://schemas.microsoft.com/office/powerpoint/2010/main" val="4532848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Optimizovano transponovanje matrica</a:t>
            </a:r>
            <a:endParaRPr lang="en-US" dirty="0"/>
          </a:p>
        </p:txBody>
      </p:sp>
      <p:sp>
        <p:nvSpPr>
          <p:cNvPr id="3" name="Content Placeholder 2"/>
          <p:cNvSpPr>
            <a:spLocks noGrp="1"/>
          </p:cNvSpPr>
          <p:nvPr>
            <p:ph idx="1"/>
          </p:nvPr>
        </p:nvSpPr>
        <p:spPr/>
        <p:txBody>
          <a:bodyPr>
            <a:noAutofit/>
          </a:bodyPr>
          <a:lstStyle/>
          <a:p>
            <a:pPr marL="0" indent="0">
              <a:buNone/>
            </a:pPr>
            <a:r>
              <a:rPr lang="sr-Latn-RS" sz="1600" dirty="0"/>
              <a:t>***</a:t>
            </a:r>
          </a:p>
          <a:p>
            <a:pPr marL="0" indent="0">
              <a:buNone/>
            </a:pPr>
            <a:endParaRPr lang="sr-Latn-RS" sz="1600" dirty="0"/>
          </a:p>
          <a:p>
            <a:pPr marL="0" indent="0">
              <a:buNone/>
            </a:pPr>
            <a:r>
              <a:rPr lang="sr-Latn-RS" sz="1600" dirty="0"/>
              <a:t>	</a:t>
            </a:r>
            <a:r>
              <a:rPr lang="en-US" sz="1600" dirty="0"/>
              <a:t>/* write the transposed matrix tile to global memory */</a:t>
            </a:r>
          </a:p>
          <a:p>
            <a:pPr marL="274320" lvl="1" indent="0">
              <a:buNone/>
            </a:pPr>
            <a:r>
              <a:rPr lang="sr-Latn-RS" sz="1600" dirty="0"/>
              <a:t>	</a:t>
            </a:r>
            <a:r>
              <a:rPr lang="en-US" sz="1600" dirty="0" err="1"/>
              <a:t>xIndex</a:t>
            </a:r>
            <a:r>
              <a:rPr lang="en-US" sz="1600" dirty="0"/>
              <a:t> = </a:t>
            </a:r>
            <a:r>
              <a:rPr lang="en-US" sz="1600" dirty="0" err="1"/>
              <a:t>blockIdx.y</a:t>
            </a:r>
            <a:r>
              <a:rPr lang="en-US" sz="1600" dirty="0"/>
              <a:t> * BLOCK_DIM + </a:t>
            </a:r>
            <a:r>
              <a:rPr lang="en-US" sz="1600" dirty="0" err="1"/>
              <a:t>threadIdx.x</a:t>
            </a:r>
            <a:r>
              <a:rPr lang="en-US" sz="1600" dirty="0"/>
              <a:t>;</a:t>
            </a:r>
          </a:p>
          <a:p>
            <a:pPr marL="274320" lvl="1" indent="0">
              <a:buNone/>
            </a:pPr>
            <a:r>
              <a:rPr lang="en-US" sz="1600" dirty="0"/>
              <a:t> </a:t>
            </a:r>
            <a:r>
              <a:rPr lang="sr-Latn-RS" sz="1600" dirty="0"/>
              <a:t>	</a:t>
            </a:r>
            <a:r>
              <a:rPr lang="en-US" sz="1600" dirty="0" err="1"/>
              <a:t>yIndex</a:t>
            </a:r>
            <a:r>
              <a:rPr lang="en-US" sz="1600" dirty="0"/>
              <a:t> = </a:t>
            </a:r>
            <a:r>
              <a:rPr lang="en-US" sz="1600" dirty="0" err="1"/>
              <a:t>blockIdx.x</a:t>
            </a:r>
            <a:r>
              <a:rPr lang="en-US" sz="1600" dirty="0"/>
              <a:t> * BLOCK_DIM + </a:t>
            </a:r>
            <a:r>
              <a:rPr lang="en-US" sz="1600" dirty="0" err="1"/>
              <a:t>threadIdx.y</a:t>
            </a:r>
            <a:r>
              <a:rPr lang="en-US" sz="1600" dirty="0"/>
              <a:t>;</a:t>
            </a:r>
          </a:p>
          <a:p>
            <a:pPr marL="0" indent="0">
              <a:buNone/>
            </a:pPr>
            <a:r>
              <a:rPr lang="en-US" sz="1600" dirty="0"/>
              <a:t> </a:t>
            </a:r>
            <a:endParaRPr lang="sr-Latn-RS" sz="1600" dirty="0"/>
          </a:p>
          <a:p>
            <a:pPr marL="0" indent="0">
              <a:buNone/>
            </a:pPr>
            <a:r>
              <a:rPr lang="sr-Latn-RS" sz="1600" dirty="0"/>
              <a:t>	</a:t>
            </a:r>
            <a:r>
              <a:rPr lang="en-US" sz="1600" dirty="0"/>
              <a:t>if ((</a:t>
            </a:r>
            <a:r>
              <a:rPr lang="en-US" sz="1600" dirty="0" err="1"/>
              <a:t>xIndex</a:t>
            </a:r>
            <a:r>
              <a:rPr lang="en-US" sz="1600" dirty="0"/>
              <a:t> &lt; height) &amp;&amp; (</a:t>
            </a:r>
            <a:r>
              <a:rPr lang="en-US" sz="1600" dirty="0" err="1"/>
              <a:t>yIndex</a:t>
            </a:r>
            <a:r>
              <a:rPr lang="en-US" sz="1600" dirty="0"/>
              <a:t> &lt; width))</a:t>
            </a:r>
          </a:p>
          <a:p>
            <a:pPr marL="0" indent="0">
              <a:buNone/>
            </a:pPr>
            <a:r>
              <a:rPr lang="sr-Latn-RS" sz="1600" dirty="0"/>
              <a:t>	</a:t>
            </a:r>
            <a:r>
              <a:rPr lang="en-US" sz="1600" dirty="0"/>
              <a:t>{</a:t>
            </a:r>
          </a:p>
          <a:p>
            <a:pPr marL="0" indent="0">
              <a:buNone/>
            </a:pPr>
            <a:r>
              <a:rPr lang="en-US" sz="1600" dirty="0"/>
              <a:t> </a:t>
            </a:r>
            <a:r>
              <a:rPr lang="sr-Latn-RS" sz="1600" dirty="0"/>
              <a:t>		</a:t>
            </a:r>
            <a:r>
              <a:rPr lang="en-US" sz="1600" dirty="0" err="1"/>
              <a:t>index_out</a:t>
            </a:r>
            <a:r>
              <a:rPr lang="en-US" sz="1600" dirty="0"/>
              <a:t> = </a:t>
            </a:r>
            <a:r>
              <a:rPr lang="en-US" sz="1600" dirty="0" err="1"/>
              <a:t>yIndex</a:t>
            </a:r>
            <a:r>
              <a:rPr lang="en-US" sz="1600" dirty="0"/>
              <a:t> * height + </a:t>
            </a:r>
            <a:r>
              <a:rPr lang="en-US" sz="1600" dirty="0" err="1"/>
              <a:t>xIndex</a:t>
            </a:r>
            <a:r>
              <a:rPr lang="en-US" sz="1600" dirty="0"/>
              <a:t>;</a:t>
            </a:r>
          </a:p>
          <a:p>
            <a:pPr marL="0" indent="0">
              <a:buNone/>
            </a:pPr>
            <a:r>
              <a:rPr lang="en-US" sz="1600" dirty="0"/>
              <a:t> </a:t>
            </a:r>
            <a:r>
              <a:rPr lang="sr-Latn-RS" sz="1600" dirty="0"/>
              <a:t>		</a:t>
            </a:r>
            <a:r>
              <a:rPr lang="en-US" sz="1600" dirty="0" err="1"/>
              <a:t>odata</a:t>
            </a:r>
            <a:r>
              <a:rPr lang="en-US" sz="1600" dirty="0"/>
              <a:t>[</a:t>
            </a:r>
            <a:r>
              <a:rPr lang="en-US" sz="1600" dirty="0" err="1"/>
              <a:t>index_out</a:t>
            </a:r>
            <a:r>
              <a:rPr lang="en-US" sz="1600" dirty="0"/>
              <a:t>] = block[</a:t>
            </a:r>
            <a:r>
              <a:rPr lang="en-US" sz="1600" dirty="0" err="1"/>
              <a:t>threadIdx.x</a:t>
            </a:r>
            <a:r>
              <a:rPr lang="en-US" sz="1600" dirty="0"/>
              <a:t>][</a:t>
            </a:r>
            <a:r>
              <a:rPr lang="en-US" sz="1600" dirty="0" err="1"/>
              <a:t>threadIdx.y</a:t>
            </a:r>
            <a:r>
              <a:rPr lang="en-US" sz="1600" dirty="0"/>
              <a:t>];</a:t>
            </a:r>
          </a:p>
          <a:p>
            <a:pPr marL="0" indent="0">
              <a:buNone/>
            </a:pPr>
            <a:r>
              <a:rPr lang="en-US" sz="1600" dirty="0"/>
              <a:t> </a:t>
            </a:r>
            <a:r>
              <a:rPr lang="sr-Latn-RS" sz="1600" dirty="0"/>
              <a:t>	</a:t>
            </a:r>
            <a:r>
              <a:rPr lang="en-US" sz="1600" dirty="0"/>
              <a:t>}</a:t>
            </a:r>
          </a:p>
          <a:p>
            <a:pPr marL="0" indent="0">
              <a:buNone/>
            </a:pPr>
            <a:r>
              <a:rPr lang="en-US" sz="1600" dirty="0"/>
              <a:t>}</a:t>
            </a:r>
          </a:p>
        </p:txBody>
      </p:sp>
      <p:sp>
        <p:nvSpPr>
          <p:cNvPr id="4" name="Slide Number Placeholder 3"/>
          <p:cNvSpPr>
            <a:spLocks noGrp="1"/>
          </p:cNvSpPr>
          <p:nvPr>
            <p:ph type="sldNum" sz="quarter" idx="12"/>
          </p:nvPr>
        </p:nvSpPr>
        <p:spPr/>
        <p:txBody>
          <a:bodyPr/>
          <a:lstStyle/>
          <a:p>
            <a:fld id="{036081D1-8380-407A-ABF3-D12854566F9D}" type="slidenum">
              <a:rPr lang="en-US" smtClean="0"/>
              <a:pPr/>
              <a:t>111</a:t>
            </a:fld>
            <a:endParaRPr lang="en-US" dirty="0"/>
          </a:p>
        </p:txBody>
      </p:sp>
    </p:spTree>
    <p:extLst>
      <p:ext uri="{BB962C8B-B14F-4D97-AF65-F5344CB8AC3E}">
        <p14:creationId xmlns:p14="http://schemas.microsoft.com/office/powerpoint/2010/main" val="14957412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3200400" y="1676400"/>
            <a:ext cx="4800600" cy="4800600"/>
          </a:xfrm>
          <a:prstGeom prst="rect">
            <a:avLst/>
          </a:prstGeom>
          <a:noFill/>
          <a:ln w="9525">
            <a:noFill/>
            <a:miter lim="800000"/>
            <a:headEnd/>
            <a:tailEnd/>
          </a:ln>
          <a:effectLst/>
        </p:spPr>
      </p:pic>
      <p:sp>
        <p:nvSpPr>
          <p:cNvPr id="4" name="Title 3"/>
          <p:cNvSpPr>
            <a:spLocks noGrp="1"/>
          </p:cNvSpPr>
          <p:nvPr>
            <p:ph type="title"/>
          </p:nvPr>
        </p:nvSpPr>
        <p:spPr/>
        <p:txBody>
          <a:bodyPr>
            <a:normAutofit/>
          </a:bodyPr>
          <a:lstStyle/>
          <a:p>
            <a:r>
              <a:rPr lang="sr-Latn-RS" dirty="0"/>
              <a:t>Primer: Množenje matrica</a:t>
            </a:r>
            <a:endParaRPr lang="sr-Latn-RS" b="1"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dirty="0" err="1"/>
              <a:t>Pomno</a:t>
            </a:r>
            <a:r>
              <a:rPr lang="sr-Latn-RS" dirty="0"/>
              <a:t>žiti dve kvadratne matrice</a:t>
            </a:r>
            <a:br>
              <a:rPr lang="en-US" dirty="0"/>
            </a:br>
            <a:r>
              <a:rPr lang="sr-Latn-RS" dirty="0"/>
              <a:t> </a:t>
            </a:r>
            <a:endParaRPr lang="en-US" dirty="0"/>
          </a:p>
        </p:txBody>
      </p:sp>
      <p:sp>
        <p:nvSpPr>
          <p:cNvPr id="2" name="Slide Number Placeholder 1"/>
          <p:cNvSpPr>
            <a:spLocks noGrp="1"/>
          </p:cNvSpPr>
          <p:nvPr>
            <p:ph type="sldNum" sz="quarter" idx="12"/>
          </p:nvPr>
        </p:nvSpPr>
        <p:spPr/>
        <p:txBody>
          <a:bodyPr/>
          <a:lstStyle/>
          <a:p>
            <a:fld id="{036081D1-8380-407A-ABF3-D12854566F9D}" type="slidenum">
              <a:rPr lang="en-US" smtClean="0"/>
              <a:pPr/>
              <a:t>112</a:t>
            </a:fld>
            <a:endParaRPr lang="en-US" dirty="0"/>
          </a:p>
        </p:txBody>
      </p:sp>
    </p:spTree>
    <p:extLst>
      <p:ext uri="{BB962C8B-B14F-4D97-AF65-F5344CB8AC3E}">
        <p14:creationId xmlns:p14="http://schemas.microsoft.com/office/powerpoint/2010/main" val="24035340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Primer: Množenje matrica </a:t>
            </a:r>
            <a:r>
              <a:rPr lang="sr-Latn-RS" dirty="0"/>
              <a:t>(2)</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Tradicionalni</a:t>
            </a:r>
            <a:r>
              <a:rPr lang="en-US" dirty="0"/>
              <a:t> </a:t>
            </a:r>
            <a:r>
              <a:rPr lang="en-US" dirty="0" err="1"/>
              <a:t>sekvencijalni</a:t>
            </a:r>
            <a:r>
              <a:rPr lang="en-US" dirty="0"/>
              <a:t> </a:t>
            </a:r>
            <a:r>
              <a:rPr lang="en-US" dirty="0" err="1"/>
              <a:t>kod</a:t>
            </a:r>
            <a:r>
              <a:rPr lang="en-US" dirty="0"/>
              <a:t>:</a:t>
            </a:r>
            <a:endParaRPr lang="sr-Latn-RS" dirty="0"/>
          </a:p>
          <a:p>
            <a:pPr>
              <a:buNone/>
            </a:pPr>
            <a:br>
              <a:rPr lang="en-US" dirty="0"/>
            </a:br>
            <a:r>
              <a:rPr lang="sr-Latn-RS" dirty="0"/>
              <a:t> </a:t>
            </a:r>
            <a:r>
              <a:rPr lang="en-US" sz="1800" dirty="0">
                <a:solidFill>
                  <a:srgbClr val="000000"/>
                </a:solidFill>
                <a:highlight>
                  <a:srgbClr val="FFFFFF"/>
                </a:highlight>
                <a:latin typeface="Consolas"/>
              </a:rPr>
              <a:t>void </a:t>
            </a:r>
            <a:r>
              <a:rPr lang="en-US" sz="1800" dirty="0" err="1">
                <a:solidFill>
                  <a:srgbClr val="000000"/>
                </a:solidFill>
                <a:highlight>
                  <a:srgbClr val="FFFFFF"/>
                </a:highlight>
                <a:latin typeface="Consolas"/>
              </a:rPr>
              <a:t>MatrixMulOnHost</a:t>
            </a: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(float* M, float* N, float* P, </a:t>
            </a:r>
            <a:r>
              <a:rPr lang="en-US" sz="1800" dirty="0" err="1">
                <a:solidFill>
                  <a:srgbClr val="000000"/>
                </a:solidFill>
                <a:highlight>
                  <a:srgbClr val="FFFFFF"/>
                </a:highlight>
                <a:latin typeface="Consolas"/>
              </a:rPr>
              <a:t>int</a:t>
            </a:r>
            <a:r>
              <a:rPr lang="en-US" sz="1800" dirty="0">
                <a:solidFill>
                  <a:srgbClr val="000000"/>
                </a:solidFill>
                <a:highlight>
                  <a:srgbClr val="FFFFFF"/>
                </a:highlight>
                <a:latin typeface="Consolas"/>
              </a:rPr>
              <a:t> Width) </a:t>
            </a: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a:t>
            </a:r>
            <a:br>
              <a:rPr lang="en-US" sz="1800" dirty="0">
                <a:solidFill>
                  <a:srgbClr val="000000"/>
                </a:solidFill>
                <a:highlight>
                  <a:srgbClr val="FFFFFF"/>
                </a:highlight>
                <a:latin typeface="Consolas"/>
              </a:rPr>
            </a:b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for (</a:t>
            </a:r>
            <a:r>
              <a:rPr lang="en-US" sz="1800" dirty="0" err="1">
                <a:solidFill>
                  <a:srgbClr val="000000"/>
                </a:solidFill>
                <a:highlight>
                  <a:srgbClr val="FFFFFF"/>
                </a:highlight>
                <a:latin typeface="Consolas"/>
              </a:rPr>
              <a:t>int</a:t>
            </a:r>
            <a:r>
              <a:rPr lang="en-U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i</a:t>
            </a:r>
            <a:r>
              <a:rPr lang="en-US" sz="1800" dirty="0">
                <a:solidFill>
                  <a:srgbClr val="000000"/>
                </a:solidFill>
                <a:highlight>
                  <a:srgbClr val="FFFFFF"/>
                </a:highlight>
                <a:latin typeface="Consolas"/>
              </a:rPr>
              <a:t> = 0; </a:t>
            </a:r>
            <a:r>
              <a:rPr lang="en-US" sz="1800" dirty="0" err="1">
                <a:solidFill>
                  <a:srgbClr val="000000"/>
                </a:solidFill>
                <a:highlight>
                  <a:srgbClr val="FFFFFF"/>
                </a:highlight>
                <a:latin typeface="Consolas"/>
              </a:rPr>
              <a:t>i</a:t>
            </a:r>
            <a:r>
              <a:rPr lang="en-US" sz="1800" dirty="0">
                <a:solidFill>
                  <a:srgbClr val="000000"/>
                </a:solidFill>
                <a:highlight>
                  <a:srgbClr val="FFFFFF"/>
                </a:highlight>
                <a:latin typeface="Consolas"/>
              </a:rPr>
              <a:t> &lt; Width; ++</a:t>
            </a:r>
            <a:r>
              <a:rPr lang="en-US" sz="1800" dirty="0" err="1">
                <a:solidFill>
                  <a:srgbClr val="000000"/>
                </a:solidFill>
                <a:highlight>
                  <a:srgbClr val="FFFFFF"/>
                </a:highlight>
                <a:latin typeface="Consolas"/>
              </a:rPr>
              <a:t>i</a:t>
            </a:r>
            <a:r>
              <a:rPr lang="en-US" sz="1800" dirty="0">
                <a:solidFill>
                  <a:srgbClr val="000000"/>
                </a:solidFill>
                <a:highlight>
                  <a:srgbClr val="FFFFFF"/>
                </a:highlight>
                <a:latin typeface="Consolas"/>
              </a:rPr>
              <a:t>)</a:t>
            </a:r>
            <a:br>
              <a:rPr lang="en-US" sz="1800" dirty="0">
                <a:solidFill>
                  <a:srgbClr val="000000"/>
                </a:solidFill>
                <a:highlight>
                  <a:srgbClr val="FFFFFF"/>
                </a:highlight>
                <a:latin typeface="Consolas"/>
              </a:rPr>
            </a:b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for (</a:t>
            </a:r>
            <a:r>
              <a:rPr lang="en-US" sz="1800" dirty="0" err="1">
                <a:solidFill>
                  <a:srgbClr val="000000"/>
                </a:solidFill>
                <a:highlight>
                  <a:srgbClr val="FFFFFF"/>
                </a:highlight>
                <a:latin typeface="Consolas"/>
              </a:rPr>
              <a:t>int</a:t>
            </a:r>
            <a:r>
              <a:rPr lang="en-US" sz="1800" dirty="0">
                <a:solidFill>
                  <a:srgbClr val="000000"/>
                </a:solidFill>
                <a:highlight>
                  <a:srgbClr val="FFFFFF"/>
                </a:highlight>
                <a:latin typeface="Consolas"/>
              </a:rPr>
              <a:t> j = 0; j &lt; Width; ++j) </a:t>
            </a: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a:t>
            </a: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float sum = 0;</a:t>
            </a:r>
            <a:endParaRPr lang="sr-Latn-RS" sz="1800" dirty="0">
              <a:solidFill>
                <a:srgbClr val="000000"/>
              </a:solidFill>
              <a:highlight>
                <a:srgbClr val="FFFFFF"/>
              </a:highlight>
              <a:latin typeface="Consolas"/>
            </a:endParaRPr>
          </a:p>
          <a:p>
            <a:pPr>
              <a:buNone/>
            </a:pP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for (</a:t>
            </a:r>
            <a:r>
              <a:rPr lang="en-US" sz="1800" dirty="0" err="1">
                <a:solidFill>
                  <a:srgbClr val="000000"/>
                </a:solidFill>
                <a:highlight>
                  <a:srgbClr val="FFFFFF"/>
                </a:highlight>
                <a:latin typeface="Consolas"/>
              </a:rPr>
              <a:t>int</a:t>
            </a:r>
            <a:r>
              <a:rPr lang="en-US" sz="1800" dirty="0">
                <a:solidFill>
                  <a:srgbClr val="000000"/>
                </a:solidFill>
                <a:highlight>
                  <a:srgbClr val="FFFFFF"/>
                </a:highlight>
                <a:latin typeface="Consolas"/>
              </a:rPr>
              <a:t> k = 0; k &lt; Width; ++k) </a:t>
            </a: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a:t>
            </a: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float a = M[</a:t>
            </a:r>
            <a:r>
              <a:rPr lang="en-US" sz="1800" dirty="0" err="1">
                <a:solidFill>
                  <a:srgbClr val="000000"/>
                </a:solidFill>
                <a:highlight>
                  <a:srgbClr val="FFFFFF"/>
                </a:highlight>
                <a:latin typeface="Consolas"/>
              </a:rPr>
              <a:t>i</a:t>
            </a:r>
            <a:r>
              <a:rPr lang="en-US" sz="1800" dirty="0">
                <a:solidFill>
                  <a:srgbClr val="000000"/>
                </a:solidFill>
                <a:highlight>
                  <a:srgbClr val="FFFFFF"/>
                </a:highlight>
                <a:latin typeface="Consolas"/>
              </a:rPr>
              <a:t> * width + k];</a:t>
            </a: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float b = N[k * width + j];</a:t>
            </a: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sum += a * b;</a:t>
            </a: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a:t>
            </a:r>
            <a:endParaRPr lang="sr-Latn-RS" sz="1800" dirty="0">
              <a:solidFill>
                <a:srgbClr val="000000"/>
              </a:solidFill>
              <a:highlight>
                <a:srgbClr val="FFFFFF"/>
              </a:highlight>
              <a:latin typeface="Consolas"/>
            </a:endParaRPr>
          </a:p>
          <a:p>
            <a:pPr>
              <a:buNone/>
            </a:pPr>
            <a:endParaRPr lang="sr-Latn-RS" sz="1800" dirty="0">
              <a:solidFill>
                <a:srgbClr val="000000"/>
              </a:solidFill>
              <a:highlight>
                <a:srgbClr val="FFFFFF"/>
              </a:highlight>
              <a:latin typeface="Consolas"/>
            </a:endParaRPr>
          </a:p>
          <a:p>
            <a:pPr>
              <a:buNone/>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P[</a:t>
            </a:r>
            <a:r>
              <a:rPr lang="en-US" sz="1800" dirty="0" err="1">
                <a:solidFill>
                  <a:srgbClr val="000000"/>
                </a:solidFill>
                <a:highlight>
                  <a:srgbClr val="FFFFFF"/>
                </a:highlight>
                <a:latin typeface="Consolas"/>
              </a:rPr>
              <a:t>i</a:t>
            </a:r>
            <a:r>
              <a:rPr lang="en-US" sz="1800" dirty="0">
                <a:solidFill>
                  <a:srgbClr val="000000"/>
                </a:solidFill>
                <a:highlight>
                  <a:srgbClr val="FFFFFF"/>
                </a:highlight>
                <a:latin typeface="Consolas"/>
              </a:rPr>
              <a:t> * Width + j] = sum;</a:t>
            </a:r>
            <a:br>
              <a:rPr lang="en-US" sz="1800" dirty="0">
                <a:solidFill>
                  <a:srgbClr val="000000"/>
                </a:solidFill>
                <a:highlight>
                  <a:srgbClr val="FFFFFF"/>
                </a:highlight>
                <a:latin typeface="Consolas"/>
              </a:rPr>
            </a:b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a:t>
            </a:r>
            <a:br>
              <a:rPr lang="en-US" sz="1800" dirty="0">
                <a:solidFill>
                  <a:srgbClr val="000000"/>
                </a:solidFill>
                <a:highlight>
                  <a:srgbClr val="FFFFFF"/>
                </a:highlight>
                <a:latin typeface="Consolas"/>
              </a:rPr>
            </a:br>
            <a:r>
              <a:rPr lang="en-US" sz="1800" dirty="0">
                <a:solidFill>
                  <a:srgbClr val="000000"/>
                </a:solidFill>
                <a:highlight>
                  <a:srgbClr val="FFFFFF"/>
                </a:highlight>
                <a:latin typeface="Consolas"/>
              </a:rPr>
              <a:t>} </a:t>
            </a:r>
            <a:endParaRPr lang="en-U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113</a:t>
            </a:fld>
            <a:endParaRPr lang="en-US" dirty="0"/>
          </a:p>
        </p:txBody>
      </p:sp>
    </p:spTree>
    <p:extLst>
      <p:ext uri="{BB962C8B-B14F-4D97-AF65-F5344CB8AC3E}">
        <p14:creationId xmlns:p14="http://schemas.microsoft.com/office/powerpoint/2010/main" val="13455097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sr-Latn-RS"/>
              <a:t>Primer: Množenje matrica </a:t>
            </a:r>
            <a:r>
              <a:rPr lang="sr-Latn-RS" dirty="0"/>
              <a:t>(3)</a:t>
            </a:r>
            <a:endParaRPr lang="en-US" dirty="0"/>
          </a:p>
        </p:txBody>
      </p:sp>
      <p:sp>
        <p:nvSpPr>
          <p:cNvPr id="133123" name="Content Placeholder 2"/>
          <p:cNvSpPr>
            <a:spLocks noGrp="1"/>
          </p:cNvSpPr>
          <p:nvPr>
            <p:ph idx="1"/>
          </p:nvPr>
        </p:nvSpPr>
        <p:spPr/>
        <p:txBody>
          <a:bodyPr/>
          <a:lstStyle/>
          <a:p>
            <a:r>
              <a:rPr lang="vi-VN" altLang="sr-Latn-RS" dirty="0"/>
              <a:t>Matrice se u C-u smeštaju po vrstama</a:t>
            </a:r>
            <a:endParaRPr lang="sr-Latn-RS" altLang="sr-Latn-RS" dirty="0"/>
          </a:p>
          <a:p>
            <a:pPr lvl="1"/>
            <a:r>
              <a:rPr lang="vi-VN" altLang="sr-Latn-RS" dirty="0"/>
              <a:t>Matrica će uređaju biti preneta linearizovana</a:t>
            </a:r>
            <a:endParaRPr lang="sr-Latn-RS" altLang="sr-Latn-RS" dirty="0"/>
          </a:p>
          <a:p>
            <a:pPr lvl="1"/>
            <a:r>
              <a:rPr lang="vi-VN" altLang="sr-Latn-RS" dirty="0"/>
              <a:t>Svaka nit će proračunati adresu elementa</a:t>
            </a:r>
            <a:r>
              <a:rPr lang="sr-Latn-RS" altLang="sr-Latn-RS" dirty="0"/>
              <a:t> </a:t>
            </a:r>
            <a:r>
              <a:rPr lang="vi-VN" altLang="sr-Latn-RS" dirty="0"/>
              <a:t>kome treba da pristupi </a:t>
            </a:r>
            <a:br>
              <a:rPr lang="vi-VN" altLang="sr-Latn-RS" dirty="0"/>
            </a:br>
            <a:endParaRPr lang="en-US" altLang="sr-Latn-RS" dirty="0"/>
          </a:p>
        </p:txBody>
      </p:sp>
      <p:grpSp>
        <p:nvGrpSpPr>
          <p:cNvPr id="133125" name="Group 56"/>
          <p:cNvGrpSpPr>
            <a:grpSpLocks/>
          </p:cNvGrpSpPr>
          <p:nvPr/>
        </p:nvGrpSpPr>
        <p:grpSpPr bwMode="auto">
          <a:xfrm>
            <a:off x="533400" y="5257800"/>
            <a:ext cx="7315200" cy="457200"/>
            <a:chOff x="1524000" y="5105400"/>
            <a:chExt cx="7315200" cy="457200"/>
          </a:xfrm>
        </p:grpSpPr>
        <p:grpSp>
          <p:nvGrpSpPr>
            <p:cNvPr id="6" name="Group 57"/>
            <p:cNvGrpSpPr/>
            <p:nvPr/>
          </p:nvGrpSpPr>
          <p:grpSpPr>
            <a:xfrm>
              <a:off x="1524000" y="5105400"/>
              <a:ext cx="1828800" cy="457200"/>
              <a:chOff x="762000" y="4191000"/>
              <a:chExt cx="1828800" cy="457200"/>
            </a:xfrm>
            <a:solidFill>
              <a:srgbClr val="FFFF00"/>
            </a:solidFill>
          </p:grpSpPr>
          <p:sp>
            <p:nvSpPr>
              <p:cNvPr id="74" name="Rectangle 73"/>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0,0</a:t>
                </a:r>
                <a:endParaRPr lang="en-US" sz="1200" baseline="-25000" dirty="0">
                  <a:solidFill>
                    <a:schemeClr val="tx1"/>
                  </a:solidFill>
                </a:endParaRPr>
              </a:p>
            </p:txBody>
          </p:sp>
          <p:sp>
            <p:nvSpPr>
              <p:cNvPr id="75" name="Rectangle 7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3,0</a:t>
                </a:r>
                <a:endParaRPr lang="en-US" sz="1200" baseline="-25000" dirty="0">
                  <a:solidFill>
                    <a:schemeClr val="tx1"/>
                  </a:solidFill>
                </a:endParaRPr>
              </a:p>
            </p:txBody>
          </p:sp>
          <p:sp>
            <p:nvSpPr>
              <p:cNvPr id="76" name="Rectangle 7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2,0</a:t>
                </a:r>
                <a:endParaRPr lang="en-US" sz="1200" baseline="-25000" dirty="0">
                  <a:solidFill>
                    <a:schemeClr val="tx1"/>
                  </a:solidFill>
                </a:endParaRPr>
              </a:p>
            </p:txBody>
          </p:sp>
          <p:sp>
            <p:nvSpPr>
              <p:cNvPr id="77" name="Rectangle 76"/>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1,0</a:t>
                </a:r>
                <a:endParaRPr lang="en-US" sz="1200" baseline="-25000" dirty="0">
                  <a:solidFill>
                    <a:schemeClr val="tx1"/>
                  </a:solidFill>
                </a:endParaRPr>
              </a:p>
            </p:txBody>
          </p:sp>
        </p:grpSp>
        <p:grpSp>
          <p:nvGrpSpPr>
            <p:cNvPr id="7" name="Group 58"/>
            <p:cNvGrpSpPr/>
            <p:nvPr/>
          </p:nvGrpSpPr>
          <p:grpSpPr>
            <a:xfrm>
              <a:off x="7010400" y="5105400"/>
              <a:ext cx="1828800" cy="457200"/>
              <a:chOff x="762000" y="4191000"/>
              <a:chExt cx="1828800" cy="457200"/>
            </a:xfrm>
            <a:solidFill>
              <a:srgbClr val="92D050"/>
            </a:solidFill>
          </p:grpSpPr>
          <p:sp>
            <p:nvSpPr>
              <p:cNvPr id="70" name="Rectangle 69"/>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0,3</a:t>
                </a:r>
                <a:endParaRPr lang="en-US" sz="1200" baseline="-25000" dirty="0">
                  <a:solidFill>
                    <a:schemeClr val="tx1"/>
                  </a:solidFill>
                </a:endParaRPr>
              </a:p>
            </p:txBody>
          </p:sp>
          <p:sp>
            <p:nvSpPr>
              <p:cNvPr id="71" name="Rectangle 7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3,3</a:t>
                </a:r>
                <a:endParaRPr lang="en-US" sz="1200" baseline="-25000" dirty="0">
                  <a:solidFill>
                    <a:schemeClr val="tx1"/>
                  </a:solidFill>
                </a:endParaRPr>
              </a:p>
            </p:txBody>
          </p:sp>
          <p:sp>
            <p:nvSpPr>
              <p:cNvPr id="72" name="Rectangle 7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2,3</a:t>
                </a:r>
                <a:endParaRPr lang="en-US" sz="1200" baseline="-25000" dirty="0">
                  <a:solidFill>
                    <a:schemeClr val="tx1"/>
                  </a:solidFill>
                </a:endParaRPr>
              </a:p>
            </p:txBody>
          </p:sp>
          <p:sp>
            <p:nvSpPr>
              <p:cNvPr id="73" name="Rectangle 72"/>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1,3</a:t>
                </a:r>
                <a:endParaRPr lang="en-US" sz="1200" baseline="-25000" dirty="0">
                  <a:solidFill>
                    <a:schemeClr val="tx1"/>
                  </a:solidFill>
                </a:endParaRPr>
              </a:p>
            </p:txBody>
          </p:sp>
        </p:grpSp>
        <p:grpSp>
          <p:nvGrpSpPr>
            <p:cNvPr id="133139" name="Group 59"/>
            <p:cNvGrpSpPr>
              <a:grpSpLocks/>
            </p:cNvGrpSpPr>
            <p:nvPr/>
          </p:nvGrpSpPr>
          <p:grpSpPr bwMode="auto">
            <a:xfrm>
              <a:off x="3352800" y="5105400"/>
              <a:ext cx="1828800" cy="457200"/>
              <a:chOff x="762000" y="4191000"/>
              <a:chExt cx="1828800" cy="457200"/>
            </a:xfrm>
          </p:grpSpPr>
          <p:sp>
            <p:nvSpPr>
              <p:cNvPr id="66" name="Rectangle 65"/>
              <p:cNvSpPr/>
              <p:nvPr/>
            </p:nvSpPr>
            <p:spPr>
              <a:xfrm>
                <a:off x="7620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0,1</a:t>
                </a:r>
                <a:endParaRPr lang="en-US" sz="1200" baseline="-25000" dirty="0">
                  <a:solidFill>
                    <a:schemeClr val="tx1"/>
                  </a:solidFill>
                </a:endParaRPr>
              </a:p>
            </p:txBody>
          </p:sp>
          <p:sp>
            <p:nvSpPr>
              <p:cNvPr id="67" name="Rectangle 66"/>
              <p:cNvSpPr/>
              <p:nvPr/>
            </p:nvSpPr>
            <p:spPr>
              <a:xfrm>
                <a:off x="21336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3,1</a:t>
                </a:r>
                <a:endParaRPr lang="en-US" sz="1200" baseline="-25000" dirty="0">
                  <a:solidFill>
                    <a:schemeClr val="tx1"/>
                  </a:solidFill>
                </a:endParaRPr>
              </a:p>
            </p:txBody>
          </p:sp>
          <p:sp>
            <p:nvSpPr>
              <p:cNvPr id="68" name="Rectangle 67"/>
              <p:cNvSpPr/>
              <p:nvPr/>
            </p:nvSpPr>
            <p:spPr>
              <a:xfrm>
                <a:off x="16764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2,1</a:t>
                </a:r>
                <a:endParaRPr lang="en-US" sz="1200" baseline="-25000" dirty="0">
                  <a:solidFill>
                    <a:schemeClr val="tx1"/>
                  </a:solidFill>
                </a:endParaRPr>
              </a:p>
            </p:txBody>
          </p:sp>
          <p:sp>
            <p:nvSpPr>
              <p:cNvPr id="69" name="Rectangle 68"/>
              <p:cNvSpPr/>
              <p:nvPr/>
            </p:nvSpPr>
            <p:spPr>
              <a:xfrm>
                <a:off x="12192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1,1</a:t>
                </a:r>
                <a:endParaRPr lang="en-US" sz="1200" baseline="-25000" dirty="0">
                  <a:solidFill>
                    <a:schemeClr val="tx1"/>
                  </a:solidFill>
                </a:endParaRPr>
              </a:p>
            </p:txBody>
          </p:sp>
        </p:grpSp>
        <p:grpSp>
          <p:nvGrpSpPr>
            <p:cNvPr id="9" name="Group 60"/>
            <p:cNvGrpSpPr/>
            <p:nvPr/>
          </p:nvGrpSpPr>
          <p:grpSpPr>
            <a:xfrm>
              <a:off x="5181600" y="5105400"/>
              <a:ext cx="1828800" cy="457200"/>
              <a:chOff x="762000" y="4191000"/>
              <a:chExt cx="1828800" cy="457200"/>
            </a:xfrm>
            <a:solidFill>
              <a:srgbClr val="0070C0"/>
            </a:solidFill>
          </p:grpSpPr>
          <p:sp>
            <p:nvSpPr>
              <p:cNvPr id="62" name="Rectangle 61"/>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0,2</a:t>
                </a:r>
                <a:endParaRPr lang="en-US" sz="1200" baseline="-25000" dirty="0">
                  <a:solidFill>
                    <a:schemeClr val="tx1"/>
                  </a:solidFill>
                </a:endParaRPr>
              </a:p>
            </p:txBody>
          </p:sp>
          <p:sp>
            <p:nvSpPr>
              <p:cNvPr id="63" name="Rectangle 62"/>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3,2</a:t>
                </a:r>
                <a:endParaRPr lang="en-US" sz="1200" baseline="-25000" dirty="0">
                  <a:solidFill>
                    <a:schemeClr val="tx1"/>
                  </a:solidFill>
                </a:endParaRPr>
              </a:p>
            </p:txBody>
          </p:sp>
          <p:sp>
            <p:nvSpPr>
              <p:cNvPr id="64" name="Rectangle 63"/>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2,2</a:t>
                </a:r>
                <a:endParaRPr lang="en-US" sz="1200" baseline="-25000" dirty="0">
                  <a:solidFill>
                    <a:schemeClr val="tx1"/>
                  </a:solidFill>
                </a:endParaRPr>
              </a:p>
            </p:txBody>
          </p:sp>
          <p:sp>
            <p:nvSpPr>
              <p:cNvPr id="65" name="Rectangle 64"/>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1,2</a:t>
                </a:r>
                <a:endParaRPr lang="en-US" sz="1200" baseline="-25000" dirty="0">
                  <a:solidFill>
                    <a:schemeClr val="tx1"/>
                  </a:solidFill>
                </a:endParaRPr>
              </a:p>
            </p:txBody>
          </p:sp>
        </p:grpSp>
      </p:grpSp>
      <p:grpSp>
        <p:nvGrpSpPr>
          <p:cNvPr id="133126" name="Group 77"/>
          <p:cNvGrpSpPr>
            <a:grpSpLocks/>
          </p:cNvGrpSpPr>
          <p:nvPr/>
        </p:nvGrpSpPr>
        <p:grpSpPr bwMode="auto">
          <a:xfrm>
            <a:off x="6019800" y="2919413"/>
            <a:ext cx="1828800" cy="1828800"/>
            <a:chOff x="2667000" y="3352800"/>
            <a:chExt cx="1828800" cy="1828800"/>
          </a:xfrm>
        </p:grpSpPr>
        <p:grpSp>
          <p:nvGrpSpPr>
            <p:cNvPr id="11" name="Group 22"/>
            <p:cNvGrpSpPr/>
            <p:nvPr/>
          </p:nvGrpSpPr>
          <p:grpSpPr>
            <a:xfrm>
              <a:off x="2667000" y="3352800"/>
              <a:ext cx="1828800" cy="457200"/>
              <a:chOff x="762000" y="4191000"/>
              <a:chExt cx="1828800" cy="457200"/>
            </a:xfrm>
            <a:solidFill>
              <a:srgbClr val="FFFF00"/>
            </a:solidFill>
          </p:grpSpPr>
          <p:sp>
            <p:nvSpPr>
              <p:cNvPr id="95" name="Rectangle 4"/>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0,0</a:t>
                </a:r>
                <a:endParaRPr lang="en-US" sz="1200" baseline="-25000" dirty="0">
                  <a:solidFill>
                    <a:schemeClr val="tx1"/>
                  </a:solidFill>
                </a:endParaRPr>
              </a:p>
            </p:txBody>
          </p:sp>
          <p:sp>
            <p:nvSpPr>
              <p:cNvPr id="96" name="Rectangle 9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3,0</a:t>
                </a:r>
                <a:endParaRPr lang="en-US" sz="1200" baseline="-25000" dirty="0">
                  <a:solidFill>
                    <a:schemeClr val="tx1"/>
                  </a:solidFill>
                </a:endParaRPr>
              </a:p>
            </p:txBody>
          </p:sp>
          <p:sp>
            <p:nvSpPr>
              <p:cNvPr id="97" name="Rectangle 9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2,0</a:t>
                </a:r>
                <a:endParaRPr lang="en-US" sz="1200" baseline="-25000" dirty="0">
                  <a:solidFill>
                    <a:schemeClr val="tx1"/>
                  </a:solidFill>
                </a:endParaRPr>
              </a:p>
            </p:txBody>
          </p:sp>
          <p:sp>
            <p:nvSpPr>
              <p:cNvPr id="98" name="Rectangle 97"/>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1,0</a:t>
                </a:r>
                <a:endParaRPr lang="en-US" sz="1200" baseline="-25000" dirty="0">
                  <a:solidFill>
                    <a:schemeClr val="tx1"/>
                  </a:solidFill>
                </a:endParaRPr>
              </a:p>
            </p:txBody>
          </p:sp>
        </p:grpSp>
        <p:grpSp>
          <p:nvGrpSpPr>
            <p:cNvPr id="12" name="Group 23"/>
            <p:cNvGrpSpPr/>
            <p:nvPr/>
          </p:nvGrpSpPr>
          <p:grpSpPr>
            <a:xfrm>
              <a:off x="2667000" y="4724400"/>
              <a:ext cx="1828800" cy="457200"/>
              <a:chOff x="762000" y="4191000"/>
              <a:chExt cx="1828800" cy="457200"/>
            </a:xfrm>
            <a:solidFill>
              <a:srgbClr val="92D050"/>
            </a:solidFill>
          </p:grpSpPr>
          <p:sp>
            <p:nvSpPr>
              <p:cNvPr id="91" name="Rectangle 90"/>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0,3</a:t>
                </a:r>
                <a:endParaRPr lang="en-US" sz="1200" baseline="-25000" dirty="0">
                  <a:solidFill>
                    <a:schemeClr val="tx1"/>
                  </a:solidFill>
                </a:endParaRPr>
              </a:p>
            </p:txBody>
          </p:sp>
          <p:sp>
            <p:nvSpPr>
              <p:cNvPr id="92" name="Rectangle 9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3,3</a:t>
                </a:r>
                <a:endParaRPr lang="en-US" sz="1200" baseline="-25000" dirty="0">
                  <a:solidFill>
                    <a:schemeClr val="tx1"/>
                  </a:solidFill>
                </a:endParaRPr>
              </a:p>
            </p:txBody>
          </p:sp>
          <p:sp>
            <p:nvSpPr>
              <p:cNvPr id="93" name="Rectangle 9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2,3</a:t>
                </a:r>
                <a:endParaRPr lang="en-US" sz="1200" baseline="-25000" dirty="0">
                  <a:solidFill>
                    <a:schemeClr val="tx1"/>
                  </a:solidFill>
                </a:endParaRPr>
              </a:p>
            </p:txBody>
          </p:sp>
          <p:sp>
            <p:nvSpPr>
              <p:cNvPr id="94" name="Rectangle 93"/>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1,3</a:t>
                </a:r>
                <a:endParaRPr lang="en-US" sz="1200" baseline="-25000" dirty="0">
                  <a:solidFill>
                    <a:schemeClr val="tx1"/>
                  </a:solidFill>
                </a:endParaRPr>
              </a:p>
            </p:txBody>
          </p:sp>
        </p:grpSp>
        <p:grpSp>
          <p:nvGrpSpPr>
            <p:cNvPr id="133131" name="Group 28"/>
            <p:cNvGrpSpPr>
              <a:grpSpLocks/>
            </p:cNvGrpSpPr>
            <p:nvPr/>
          </p:nvGrpSpPr>
          <p:grpSpPr bwMode="auto">
            <a:xfrm>
              <a:off x="2667000" y="3810000"/>
              <a:ext cx="1828800" cy="457200"/>
              <a:chOff x="762000" y="4191000"/>
              <a:chExt cx="1828800" cy="457200"/>
            </a:xfrm>
          </p:grpSpPr>
          <p:sp>
            <p:nvSpPr>
              <p:cNvPr id="87" name="Rectangle 86"/>
              <p:cNvSpPr/>
              <p:nvPr/>
            </p:nvSpPr>
            <p:spPr>
              <a:xfrm>
                <a:off x="7620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0,1</a:t>
                </a:r>
                <a:endParaRPr lang="en-US" sz="1200" baseline="-25000" dirty="0">
                  <a:solidFill>
                    <a:schemeClr val="tx1"/>
                  </a:solidFill>
                </a:endParaRPr>
              </a:p>
            </p:txBody>
          </p:sp>
          <p:sp>
            <p:nvSpPr>
              <p:cNvPr id="88" name="Rectangle 87"/>
              <p:cNvSpPr/>
              <p:nvPr/>
            </p:nvSpPr>
            <p:spPr>
              <a:xfrm>
                <a:off x="21336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3,1</a:t>
                </a:r>
                <a:endParaRPr lang="en-US" sz="1200" baseline="-25000" dirty="0">
                  <a:solidFill>
                    <a:schemeClr val="tx1"/>
                  </a:solidFill>
                </a:endParaRPr>
              </a:p>
            </p:txBody>
          </p:sp>
          <p:sp>
            <p:nvSpPr>
              <p:cNvPr id="89" name="Rectangle 88"/>
              <p:cNvSpPr/>
              <p:nvPr/>
            </p:nvSpPr>
            <p:spPr>
              <a:xfrm>
                <a:off x="16764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2,1</a:t>
                </a:r>
                <a:endParaRPr lang="en-US" sz="1200" baseline="-25000" dirty="0">
                  <a:solidFill>
                    <a:schemeClr val="tx1"/>
                  </a:solidFill>
                </a:endParaRPr>
              </a:p>
            </p:txBody>
          </p:sp>
          <p:sp>
            <p:nvSpPr>
              <p:cNvPr id="90" name="Rectangle 89"/>
              <p:cNvSpPr/>
              <p:nvPr/>
            </p:nvSpPr>
            <p:spPr>
              <a:xfrm>
                <a:off x="1219200" y="4191000"/>
                <a:ext cx="457200" cy="457200"/>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1,1</a:t>
                </a:r>
                <a:endParaRPr lang="en-US" sz="1200" baseline="-25000" dirty="0">
                  <a:solidFill>
                    <a:schemeClr val="tx1"/>
                  </a:solidFill>
                </a:endParaRPr>
              </a:p>
            </p:txBody>
          </p:sp>
        </p:grpSp>
        <p:grpSp>
          <p:nvGrpSpPr>
            <p:cNvPr id="14" name="Group 33"/>
            <p:cNvGrpSpPr/>
            <p:nvPr/>
          </p:nvGrpSpPr>
          <p:grpSpPr>
            <a:xfrm>
              <a:off x="2667000" y="4267200"/>
              <a:ext cx="1828800" cy="457200"/>
              <a:chOff x="762000" y="4191000"/>
              <a:chExt cx="1828800" cy="457200"/>
            </a:xfrm>
            <a:solidFill>
              <a:srgbClr val="0070C0"/>
            </a:solidFill>
          </p:grpSpPr>
          <p:sp>
            <p:nvSpPr>
              <p:cNvPr id="83" name="Rectangle 82"/>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0,2</a:t>
                </a:r>
                <a:endParaRPr lang="en-US" sz="1200" baseline="-25000" dirty="0">
                  <a:solidFill>
                    <a:schemeClr val="tx1"/>
                  </a:solidFill>
                </a:endParaRPr>
              </a:p>
            </p:txBody>
          </p:sp>
          <p:sp>
            <p:nvSpPr>
              <p:cNvPr id="84" name="Rectangle 8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3,2</a:t>
                </a:r>
                <a:endParaRPr lang="en-US" sz="1200" baseline="-25000" dirty="0">
                  <a:solidFill>
                    <a:schemeClr val="tx1"/>
                  </a:solidFill>
                </a:endParaRPr>
              </a:p>
            </p:txBody>
          </p:sp>
          <p:sp>
            <p:nvSpPr>
              <p:cNvPr id="85" name="Rectangle 8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2,2</a:t>
                </a:r>
                <a:endParaRPr lang="en-US" sz="1200" baseline="-25000" dirty="0">
                  <a:solidFill>
                    <a:schemeClr val="tx1"/>
                  </a:solidFill>
                </a:endParaRPr>
              </a:p>
            </p:txBody>
          </p:sp>
          <p:sp>
            <p:nvSpPr>
              <p:cNvPr id="86" name="Rectangle 85"/>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sr-Latn-RS" sz="1200" dirty="0">
                    <a:solidFill>
                      <a:schemeClr val="tx1"/>
                    </a:solidFill>
                  </a:rPr>
                  <a:t>M</a:t>
                </a:r>
                <a:r>
                  <a:rPr lang="sr-Latn-RS" sz="1200" baseline="-25000" dirty="0">
                    <a:solidFill>
                      <a:schemeClr val="tx1"/>
                    </a:solidFill>
                  </a:rPr>
                  <a:t>1,2</a:t>
                </a:r>
                <a:endParaRPr lang="en-US" sz="1200" baseline="-25000" dirty="0">
                  <a:solidFill>
                    <a:schemeClr val="tx1"/>
                  </a:solidFill>
                </a:endParaRPr>
              </a:p>
            </p:txBody>
          </p:sp>
        </p:grpSp>
      </p:grpSp>
      <p:sp>
        <p:nvSpPr>
          <p:cNvPr id="133127" name="TextBox 98"/>
          <p:cNvSpPr txBox="1">
            <a:spLocks noChangeArrowheads="1"/>
          </p:cNvSpPr>
          <p:nvPr/>
        </p:nvSpPr>
        <p:spPr bwMode="auto">
          <a:xfrm>
            <a:off x="533400" y="45593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sr-Latn-RS" altLang="sr-Latn-RS"/>
              <a:t>M</a:t>
            </a:r>
            <a:endParaRPr lang="en-US" altLang="sr-Latn-RS"/>
          </a:p>
        </p:txBody>
      </p:sp>
      <p:cxnSp>
        <p:nvCxnSpPr>
          <p:cNvPr id="100" name="Straight Arrow Connector 99"/>
          <p:cNvCxnSpPr>
            <a:stCxn id="133127" idx="2"/>
          </p:cNvCxnSpPr>
          <p:nvPr/>
        </p:nvCxnSpPr>
        <p:spPr>
          <a:xfrm rot="5400000">
            <a:off x="609601" y="5091112"/>
            <a:ext cx="3048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036081D1-8380-407A-ABF3-D12854566F9D}" type="slidenum">
              <a:rPr lang="en-US" smtClean="0"/>
              <a:pPr/>
              <a:t>114</a:t>
            </a:fld>
            <a:endParaRPr lang="en-US" dirty="0"/>
          </a:p>
        </p:txBody>
      </p:sp>
    </p:spTree>
    <p:extLst>
      <p:ext uri="{BB962C8B-B14F-4D97-AF65-F5344CB8AC3E}">
        <p14:creationId xmlns:p14="http://schemas.microsoft.com/office/powerpoint/2010/main" val="42522027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sr-Latn-RS"/>
              <a:t>Primer: Množenje matrica </a:t>
            </a:r>
            <a:r>
              <a:rPr lang="sr-Latn-RS" dirty="0"/>
              <a:t>(4)</a:t>
            </a:r>
            <a:endParaRPr lang="en-US" dirty="0"/>
          </a:p>
        </p:txBody>
      </p:sp>
      <p:sp>
        <p:nvSpPr>
          <p:cNvPr id="3" name="Content Placeholder 2"/>
          <p:cNvSpPr>
            <a:spLocks noGrp="1"/>
          </p:cNvSpPr>
          <p:nvPr>
            <p:ph idx="1"/>
          </p:nvPr>
        </p:nvSpPr>
        <p:spPr/>
        <p:txBody>
          <a:bodyPr rtlCol="0">
            <a:normAutofit fontScale="62500" lnSpcReduction="20000"/>
          </a:bodyPr>
          <a:lstStyle/>
          <a:p>
            <a:pPr marL="182880" indent="-182880" fontAlgn="auto">
              <a:spcAft>
                <a:spcPts val="0"/>
              </a:spcAft>
              <a:buFont typeface="Arial" panose="020B0604020202020204" pitchFamily="34" charset="0"/>
              <a:buNone/>
              <a:defRPr/>
            </a:pPr>
            <a:r>
              <a:rPr lang="sr-Latn-RS" sz="1800" b="1" dirty="0">
                <a:solidFill>
                  <a:srgbClr val="000000"/>
                </a:solidFill>
                <a:highlight>
                  <a:srgbClr val="FFFFFF"/>
                </a:highlight>
                <a:latin typeface="Consolas"/>
              </a:rPr>
              <a:t>HOST:</a:t>
            </a:r>
          </a:p>
          <a:p>
            <a:pPr marL="182880" indent="-182880" fontAlgn="auto">
              <a:spcAft>
                <a:spcPts val="0"/>
              </a:spcAft>
              <a:buFont typeface="Arial" panose="020B0604020202020204" pitchFamily="34" charset="0"/>
              <a:buNone/>
              <a:defRPr/>
            </a:pPr>
            <a:r>
              <a:rPr lang="en-US" sz="1800" dirty="0">
                <a:solidFill>
                  <a:srgbClr val="000000"/>
                </a:solidFill>
                <a:highlight>
                  <a:srgbClr val="FFFFFF"/>
                </a:highlight>
                <a:latin typeface="Consolas"/>
              </a:rPr>
              <a:t>void </a:t>
            </a:r>
            <a:r>
              <a:rPr lang="en-US" sz="1800" dirty="0" err="1">
                <a:solidFill>
                  <a:srgbClr val="000000"/>
                </a:solidFill>
                <a:highlight>
                  <a:srgbClr val="FFFFFF"/>
                </a:highlight>
                <a:latin typeface="Consolas"/>
              </a:rPr>
              <a:t>MatrixMulOnDevice</a:t>
            </a:r>
            <a:r>
              <a:rPr lang="en-US" sz="1800" dirty="0">
                <a:solidFill>
                  <a:srgbClr val="000000"/>
                </a:solidFill>
                <a:highlight>
                  <a:srgbClr val="FFFFFF"/>
                </a:highlight>
                <a:latin typeface="Consolas"/>
              </a:rPr>
              <a:t> (float* M, float* N, float* P, </a:t>
            </a:r>
            <a:r>
              <a:rPr lang="en-US" sz="1800" dirty="0" err="1">
                <a:solidFill>
                  <a:srgbClr val="000000"/>
                </a:solidFill>
                <a:highlight>
                  <a:srgbClr val="FFFFFF"/>
                </a:highlight>
                <a:latin typeface="Consolas"/>
              </a:rPr>
              <a:t>int</a:t>
            </a:r>
            <a:r>
              <a:rPr lang="en-US" sz="1800" dirty="0">
                <a:solidFill>
                  <a:srgbClr val="000000"/>
                </a:solidFill>
                <a:highlight>
                  <a:srgbClr val="FFFFFF"/>
                </a:highlight>
                <a:latin typeface="Consolas"/>
              </a:rPr>
              <a:t> Width)</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en-US" sz="1800" dirty="0">
                <a:solidFill>
                  <a:srgbClr val="000000"/>
                </a:solidFill>
                <a:highlight>
                  <a:srgbClr val="FFFFFF"/>
                </a:highlight>
                <a:latin typeface="Consolas"/>
              </a:rPr>
              <a:t>{</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int</a:t>
            </a:r>
            <a:r>
              <a:rPr lang="en-US" sz="1800" dirty="0">
                <a:solidFill>
                  <a:srgbClr val="000000"/>
                </a:solidFill>
                <a:highlight>
                  <a:srgbClr val="FFFFFF"/>
                </a:highlight>
                <a:latin typeface="Consolas"/>
              </a:rPr>
              <a:t> size = Width * Width * </a:t>
            </a:r>
            <a:r>
              <a:rPr lang="en-US" sz="1800" dirty="0" err="1">
                <a:solidFill>
                  <a:srgbClr val="000000"/>
                </a:solidFill>
                <a:highlight>
                  <a:srgbClr val="FFFFFF"/>
                </a:highlight>
                <a:latin typeface="Consolas"/>
              </a:rPr>
              <a:t>sizeof</a:t>
            </a:r>
            <a:r>
              <a:rPr lang="en-US" sz="1800" dirty="0">
                <a:solidFill>
                  <a:srgbClr val="000000"/>
                </a:solidFill>
                <a:highlight>
                  <a:srgbClr val="FFFFFF"/>
                </a:highlight>
                <a:latin typeface="Consolas"/>
              </a:rPr>
              <a:t>(float);</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float*</a:t>
            </a: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Md</a:t>
            </a:r>
            <a:r>
              <a:rPr lang="sr-Latn-RS" sz="1800" dirty="0">
                <a:solidFill>
                  <a:srgbClr val="000000"/>
                </a:solidFill>
                <a:highlight>
                  <a:srgbClr val="FFFFFF"/>
                </a:highlight>
                <a:latin typeface="Consolas"/>
              </a:rPr>
              <a:t>;</a:t>
            </a: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float* </a:t>
            </a:r>
            <a:r>
              <a:rPr lang="en-US" sz="1800" dirty="0" err="1">
                <a:solidFill>
                  <a:srgbClr val="000000"/>
                </a:solidFill>
                <a:highlight>
                  <a:srgbClr val="FFFFFF"/>
                </a:highlight>
                <a:latin typeface="Consolas"/>
              </a:rPr>
              <a:t>Nd</a:t>
            </a:r>
            <a:r>
              <a:rPr lang="sr-Latn-RS" sz="1800" dirty="0">
                <a:solidFill>
                  <a:srgbClr val="000000"/>
                </a:solidFill>
                <a:highlight>
                  <a:srgbClr val="FFFFFF"/>
                </a:highlight>
                <a:latin typeface="Consolas"/>
              </a:rPr>
              <a:t>;</a:t>
            </a: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float</a:t>
            </a:r>
            <a:r>
              <a:rPr lang="en-US" sz="1800" dirty="0">
                <a:solidFill>
                  <a:srgbClr val="000000"/>
                </a:solidFill>
                <a:highlight>
                  <a:srgbClr val="FFFFFF"/>
                </a:highlight>
                <a:latin typeface="Consolas"/>
              </a:rPr>
              <a:t>*</a:t>
            </a:r>
            <a:r>
              <a:rPr lang="sr-Latn-RS" sz="1800" dirty="0">
                <a:solidFill>
                  <a:srgbClr val="000000"/>
                </a:solidFill>
                <a:highlight>
                  <a:srgbClr val="FFFFFF"/>
                </a:highlight>
                <a:latin typeface="Consolas"/>
              </a:rPr>
              <a:t> </a:t>
            </a:r>
            <a:r>
              <a:rPr lang="en-US" sz="1800" dirty="0">
                <a:solidFill>
                  <a:srgbClr val="000000"/>
                </a:solidFill>
                <a:highlight>
                  <a:srgbClr val="FFFFFF"/>
                </a:highlight>
                <a:latin typeface="Consolas"/>
              </a:rPr>
              <a:t>Pd;</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a:solidFill>
                  <a:srgbClr val="92D050"/>
                </a:solidFill>
                <a:highlight>
                  <a:srgbClr val="FFFFFF"/>
                </a:highlight>
                <a:latin typeface="Consolas"/>
              </a:rPr>
              <a:t>// Allocate and Load M, N to device memory</a:t>
            </a:r>
            <a:endParaRPr lang="sr-Latn-RS" sz="1800" dirty="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cudaMalloc</a:t>
            </a:r>
            <a:r>
              <a:rPr lang="en-US" sz="1800" dirty="0">
                <a:solidFill>
                  <a:srgbClr val="000000"/>
                </a:solidFill>
                <a:highlight>
                  <a:srgbClr val="FFFFFF"/>
                </a:highlight>
                <a:latin typeface="Consolas"/>
              </a:rPr>
              <a:t>(&amp;</a:t>
            </a:r>
            <a:r>
              <a:rPr lang="en-US" sz="1800" dirty="0" err="1">
                <a:solidFill>
                  <a:srgbClr val="000000"/>
                </a:solidFill>
                <a:highlight>
                  <a:srgbClr val="FFFFFF"/>
                </a:highlight>
                <a:latin typeface="Consolas"/>
              </a:rPr>
              <a:t>Md</a:t>
            </a:r>
            <a:r>
              <a:rPr lang="en-US" sz="1800" dirty="0">
                <a:solidFill>
                  <a:srgbClr val="000000"/>
                </a:solidFill>
                <a:highlight>
                  <a:srgbClr val="FFFFFF"/>
                </a:highlight>
                <a:latin typeface="Consolas"/>
              </a:rPr>
              <a:t>, size);</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cudaMemcpy</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Md</a:t>
            </a:r>
            <a:r>
              <a:rPr lang="en-US" sz="1800" dirty="0">
                <a:solidFill>
                  <a:srgbClr val="000000"/>
                </a:solidFill>
                <a:highlight>
                  <a:srgbClr val="FFFFFF"/>
                </a:highlight>
                <a:latin typeface="Consolas"/>
              </a:rPr>
              <a:t>, M, size, </a:t>
            </a:r>
            <a:r>
              <a:rPr lang="en-US" sz="1800" dirty="0" err="1">
                <a:solidFill>
                  <a:srgbClr val="000000"/>
                </a:solidFill>
                <a:highlight>
                  <a:srgbClr val="FFFFFF"/>
                </a:highlight>
                <a:latin typeface="Consolas"/>
              </a:rPr>
              <a:t>cudaMemcpyHostToDevice</a:t>
            </a:r>
            <a:r>
              <a:rPr lang="en-US" sz="1800" dirty="0">
                <a:solidFill>
                  <a:srgbClr val="000000"/>
                </a:solidFill>
                <a:highlight>
                  <a:srgbClr val="FFFFFF"/>
                </a:highlight>
                <a:latin typeface="Consolas"/>
              </a:rPr>
              <a:t>);</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cudaMalloc</a:t>
            </a:r>
            <a:r>
              <a:rPr lang="en-US" sz="1800" dirty="0">
                <a:solidFill>
                  <a:srgbClr val="000000"/>
                </a:solidFill>
                <a:highlight>
                  <a:srgbClr val="FFFFFF"/>
                </a:highlight>
                <a:latin typeface="Consolas"/>
              </a:rPr>
              <a:t>(&amp;</a:t>
            </a:r>
            <a:r>
              <a:rPr lang="en-US" sz="1800" dirty="0" err="1">
                <a:solidFill>
                  <a:srgbClr val="000000"/>
                </a:solidFill>
                <a:highlight>
                  <a:srgbClr val="FFFFFF"/>
                </a:highlight>
                <a:latin typeface="Consolas"/>
              </a:rPr>
              <a:t>Nd</a:t>
            </a:r>
            <a:r>
              <a:rPr lang="en-US" sz="1800" dirty="0">
                <a:solidFill>
                  <a:srgbClr val="000000"/>
                </a:solidFill>
                <a:highlight>
                  <a:srgbClr val="FFFFFF"/>
                </a:highlight>
                <a:latin typeface="Consolas"/>
              </a:rPr>
              <a:t>, size);</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cudaMemcpy</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Nd</a:t>
            </a:r>
            <a:r>
              <a:rPr lang="en-US" sz="1800" dirty="0">
                <a:solidFill>
                  <a:srgbClr val="000000"/>
                </a:solidFill>
                <a:highlight>
                  <a:srgbClr val="FFFFFF"/>
                </a:highlight>
                <a:latin typeface="Consolas"/>
              </a:rPr>
              <a:t>, N, size, </a:t>
            </a:r>
            <a:r>
              <a:rPr lang="en-US" sz="1800" dirty="0" err="1">
                <a:solidFill>
                  <a:srgbClr val="000000"/>
                </a:solidFill>
                <a:highlight>
                  <a:srgbClr val="FFFFFF"/>
                </a:highlight>
                <a:latin typeface="Consolas"/>
              </a:rPr>
              <a:t>cudaMemcpyHostToDevice</a:t>
            </a:r>
            <a:r>
              <a:rPr lang="en-US" sz="1800" dirty="0">
                <a:solidFill>
                  <a:srgbClr val="000000"/>
                </a:solidFill>
                <a:highlight>
                  <a:srgbClr val="FFFFFF"/>
                </a:highlight>
                <a:latin typeface="Consolas"/>
              </a:rPr>
              <a:t>);</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a:solidFill>
                  <a:srgbClr val="92D050"/>
                </a:solidFill>
                <a:highlight>
                  <a:srgbClr val="FFFFFF"/>
                </a:highlight>
                <a:latin typeface="Consolas"/>
              </a:rPr>
              <a:t>// Allocate P on the device</a:t>
            </a:r>
            <a:endParaRPr lang="sr-Latn-RS" sz="1800" dirty="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cudaMalloc</a:t>
            </a:r>
            <a:r>
              <a:rPr lang="en-US" sz="1800" dirty="0">
                <a:solidFill>
                  <a:srgbClr val="000000"/>
                </a:solidFill>
                <a:highlight>
                  <a:srgbClr val="FFFFFF"/>
                </a:highlight>
                <a:latin typeface="Consolas"/>
              </a:rPr>
              <a:t>(&amp;Pd, size);</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sr-Latn-RS" sz="1800" dirty="0">
                <a:solidFill>
                  <a:srgbClr val="92D050"/>
                </a:solidFill>
                <a:highlight>
                  <a:srgbClr val="FFFFFF"/>
                </a:highlight>
                <a:latin typeface="Consolas"/>
              </a:rPr>
              <a:t>///////////////////////////////////////////////////////</a:t>
            </a:r>
          </a:p>
          <a:p>
            <a:pPr marL="182880" indent="-182880" fontAlgn="auto">
              <a:spcAft>
                <a:spcPts val="0"/>
              </a:spcAft>
              <a:buFont typeface="Arial" panose="020B0604020202020204" pitchFamily="34" charset="0"/>
              <a:buNone/>
              <a:defRPr/>
            </a:pPr>
            <a:r>
              <a:rPr lang="sr-Latn-RS" sz="1800" dirty="0">
                <a:solidFill>
                  <a:srgbClr val="92D050"/>
                </a:solidFill>
                <a:highlight>
                  <a:srgbClr val="FFFFFF"/>
                </a:highlight>
                <a:latin typeface="Consolas"/>
              </a:rPr>
              <a:t>    /</a:t>
            </a:r>
            <a:r>
              <a:rPr lang="en-US" sz="1800" dirty="0">
                <a:solidFill>
                  <a:srgbClr val="92D050"/>
                </a:solidFill>
                <a:highlight>
                  <a:srgbClr val="FFFFFF"/>
                </a:highlight>
                <a:latin typeface="Consolas"/>
              </a:rPr>
              <a:t>/</a:t>
            </a:r>
            <a:r>
              <a:rPr lang="sr-Latn-RS" sz="1800" dirty="0">
                <a:solidFill>
                  <a:srgbClr val="92D050"/>
                </a:solidFill>
                <a:highlight>
                  <a:srgbClr val="FFFFFF"/>
                </a:highlight>
                <a:latin typeface="Consolas"/>
              </a:rPr>
              <a:t> </a:t>
            </a:r>
            <a:r>
              <a:rPr lang="en-US" sz="1800" dirty="0">
                <a:solidFill>
                  <a:srgbClr val="92D050"/>
                </a:solidFill>
                <a:highlight>
                  <a:srgbClr val="FFFFFF"/>
                </a:highlight>
                <a:latin typeface="Consolas"/>
              </a:rPr>
              <a:t>Kernel invocation code – to be shown later</a:t>
            </a:r>
            <a:endParaRPr lang="sr-Latn-RS" sz="1800" dirty="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92D050"/>
                </a:solidFill>
                <a:highlight>
                  <a:srgbClr val="FFFFFF"/>
                </a:highlight>
                <a:latin typeface="Consolas"/>
              </a:rPr>
              <a:t>    ///////////////////////////////////////////////////////</a:t>
            </a:r>
          </a:p>
          <a:p>
            <a:pPr marL="182880" indent="-182880" fontAlgn="auto">
              <a:spcAft>
                <a:spcPts val="0"/>
              </a:spcAft>
              <a:buFont typeface="Arial" panose="020B0604020202020204" pitchFamily="34" charset="0"/>
              <a:buNone/>
              <a:defRPr/>
            </a:pPr>
            <a:endParaRPr lang="sr-Latn-RS" sz="1800" dirty="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92D050"/>
                </a:solidFill>
                <a:highlight>
                  <a:srgbClr val="FFFFFF"/>
                </a:highlight>
                <a:latin typeface="Consolas"/>
              </a:rPr>
              <a:t>    </a:t>
            </a:r>
            <a:r>
              <a:rPr lang="en-US" sz="1800" dirty="0">
                <a:solidFill>
                  <a:srgbClr val="92D050"/>
                </a:solidFill>
                <a:highlight>
                  <a:srgbClr val="FFFFFF"/>
                </a:highlight>
                <a:latin typeface="Consolas"/>
              </a:rPr>
              <a:t>// Read P from the device</a:t>
            </a:r>
            <a:endParaRPr lang="sr-Latn-RS" sz="1800" dirty="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cudaMemcpy</a:t>
            </a:r>
            <a:r>
              <a:rPr lang="en-US" sz="1800" dirty="0">
                <a:solidFill>
                  <a:srgbClr val="000000"/>
                </a:solidFill>
                <a:highlight>
                  <a:srgbClr val="FFFFFF"/>
                </a:highlight>
                <a:latin typeface="Consolas"/>
              </a:rPr>
              <a:t>(P, Pd, size, </a:t>
            </a:r>
            <a:r>
              <a:rPr lang="en-US" sz="1800" dirty="0" err="1">
                <a:solidFill>
                  <a:srgbClr val="000000"/>
                </a:solidFill>
                <a:highlight>
                  <a:srgbClr val="FFFFFF"/>
                </a:highlight>
                <a:latin typeface="Consolas"/>
              </a:rPr>
              <a:t>cudaMemcpyDeviceToHost</a:t>
            </a:r>
            <a:r>
              <a:rPr lang="en-US" sz="1800" dirty="0">
                <a:solidFill>
                  <a:srgbClr val="000000"/>
                </a:solidFill>
                <a:highlight>
                  <a:srgbClr val="FFFFFF"/>
                </a:highlight>
                <a:latin typeface="Consolas"/>
              </a:rPr>
              <a:t>);</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92D050"/>
                </a:solidFill>
                <a:highlight>
                  <a:srgbClr val="FFFFFF"/>
                </a:highlight>
                <a:latin typeface="Consolas"/>
              </a:rPr>
              <a:t>    </a:t>
            </a:r>
            <a:r>
              <a:rPr lang="en-US" sz="1800" dirty="0">
                <a:solidFill>
                  <a:srgbClr val="92D050"/>
                </a:solidFill>
                <a:highlight>
                  <a:srgbClr val="FFFFFF"/>
                </a:highlight>
                <a:latin typeface="Consolas"/>
              </a:rPr>
              <a:t>// Free device matrices</a:t>
            </a:r>
            <a:endParaRPr lang="sr-Latn-RS" sz="1800" dirty="0">
              <a:solidFill>
                <a:srgbClr val="92D05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cudaFree</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Md</a:t>
            </a:r>
            <a:r>
              <a:rPr lang="en-US" sz="1800" dirty="0">
                <a:solidFill>
                  <a:srgbClr val="000000"/>
                </a:solidFill>
                <a:highlight>
                  <a:srgbClr val="FFFFFF"/>
                </a:highlight>
                <a:latin typeface="Consolas"/>
              </a:rPr>
              <a:t>); </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cudaFree</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Nd</a:t>
            </a:r>
            <a:r>
              <a:rPr lang="en-US" sz="1800" dirty="0">
                <a:solidFill>
                  <a:srgbClr val="000000"/>
                </a:solidFill>
                <a:highlight>
                  <a:srgbClr val="FFFFFF"/>
                </a:highlight>
                <a:latin typeface="Consolas"/>
              </a:rPr>
              <a:t>); </a:t>
            </a:r>
            <a:endParaRPr lang="sr-Latn-RS" sz="1800" dirty="0">
              <a:solidFill>
                <a:srgbClr val="000000"/>
              </a:solidFill>
              <a:highlight>
                <a:srgbClr val="FFFFFF"/>
              </a:highlight>
              <a:latin typeface="Consolas"/>
            </a:endParaRPr>
          </a:p>
          <a:p>
            <a:pPr marL="182880" indent="-182880" fontAlgn="auto">
              <a:spcAft>
                <a:spcPts val="0"/>
              </a:spcAft>
              <a:buFont typeface="Arial" panose="020B0604020202020204" pitchFamily="34" charset="0"/>
              <a:buNone/>
              <a:defRPr/>
            </a:pPr>
            <a:r>
              <a:rPr lang="sr-Latn-RS" sz="1800" dirty="0">
                <a:solidFill>
                  <a:srgbClr val="000000"/>
                </a:solidFill>
                <a:highlight>
                  <a:srgbClr val="FFFFFF"/>
                </a:highlight>
                <a:latin typeface="Consolas"/>
              </a:rPr>
              <a:t>    </a:t>
            </a:r>
            <a:r>
              <a:rPr lang="en-US" sz="1800" dirty="0" err="1">
                <a:solidFill>
                  <a:srgbClr val="000000"/>
                </a:solidFill>
                <a:highlight>
                  <a:srgbClr val="FFFFFF"/>
                </a:highlight>
                <a:latin typeface="Consolas"/>
              </a:rPr>
              <a:t>cudaFree</a:t>
            </a:r>
            <a:r>
              <a:rPr lang="en-US" sz="1800" dirty="0">
                <a:solidFill>
                  <a:srgbClr val="000000"/>
                </a:solidFill>
                <a:highlight>
                  <a:srgbClr val="FFFFFF"/>
                </a:highlight>
                <a:latin typeface="Consolas"/>
              </a:rPr>
              <a:t> (Pd);</a:t>
            </a:r>
            <a:br>
              <a:rPr lang="en-US" sz="1800" dirty="0">
                <a:solidFill>
                  <a:srgbClr val="000000"/>
                </a:solidFill>
                <a:highlight>
                  <a:srgbClr val="FFFFFF"/>
                </a:highlight>
                <a:latin typeface="Consolas"/>
              </a:rPr>
            </a:br>
            <a:r>
              <a:rPr lang="en-US" sz="1800" dirty="0">
                <a:solidFill>
                  <a:srgbClr val="000000"/>
                </a:solidFill>
                <a:highlight>
                  <a:srgbClr val="FFFFFF"/>
                </a:highlight>
                <a:latin typeface="Consolas"/>
              </a:rPr>
              <a:t>} </a:t>
            </a:r>
            <a:endParaRPr lang="en-US" dirty="0"/>
          </a:p>
        </p:txBody>
      </p:sp>
      <p:sp>
        <p:nvSpPr>
          <p:cNvPr id="4" name="Slide Number Placeholder 3"/>
          <p:cNvSpPr>
            <a:spLocks noGrp="1"/>
          </p:cNvSpPr>
          <p:nvPr>
            <p:ph type="sldNum" sz="quarter" idx="12"/>
          </p:nvPr>
        </p:nvSpPr>
        <p:spPr/>
        <p:txBody>
          <a:bodyPr/>
          <a:lstStyle/>
          <a:p>
            <a:fld id="{036081D1-8380-407A-ABF3-D12854566F9D}" type="slidenum">
              <a:rPr lang="en-US" smtClean="0"/>
              <a:pPr/>
              <a:t>115</a:t>
            </a:fld>
            <a:endParaRPr lang="en-US" dirty="0"/>
          </a:p>
        </p:txBody>
      </p:sp>
    </p:spTree>
    <p:extLst>
      <p:ext uri="{BB962C8B-B14F-4D97-AF65-F5344CB8AC3E}">
        <p14:creationId xmlns:p14="http://schemas.microsoft.com/office/powerpoint/2010/main" val="6538740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4114800" y="1912440"/>
            <a:ext cx="4724400" cy="471696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sr-Latn-RS"/>
              <a:t>Primer: Množenje matrica </a:t>
            </a:r>
            <a:r>
              <a:rPr lang="sr-Latn-RS" dirty="0"/>
              <a:t>(6)</a:t>
            </a:r>
            <a:endParaRPr lang="en-US" dirty="0"/>
          </a:p>
        </p:txBody>
      </p:sp>
      <p:sp>
        <p:nvSpPr>
          <p:cNvPr id="3" name="Content Placeholder 2"/>
          <p:cNvSpPr>
            <a:spLocks noGrp="1"/>
          </p:cNvSpPr>
          <p:nvPr>
            <p:ph idx="1"/>
          </p:nvPr>
        </p:nvSpPr>
        <p:spPr>
          <a:ln>
            <a:noFill/>
          </a:ln>
        </p:spPr>
        <p:txBody>
          <a:bodyPr/>
          <a:lstStyle/>
          <a:p>
            <a:pPr>
              <a:buNone/>
            </a:pP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Konfiguracija</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kernela</a:t>
            </a:r>
            <a:br>
              <a:rPr lang="en-US" sz="2000" dirty="0">
                <a:solidFill>
                  <a:srgbClr val="000000"/>
                </a:solidFill>
                <a:highlight>
                  <a:srgbClr val="FFFFFF"/>
                </a:highlight>
                <a:latin typeface="Consolas"/>
              </a:rPr>
            </a:br>
            <a:r>
              <a:rPr lang="en-US" sz="2000" dirty="0">
                <a:solidFill>
                  <a:srgbClr val="000000"/>
                </a:solidFill>
                <a:highlight>
                  <a:srgbClr val="FFFFFF"/>
                </a:highlight>
                <a:latin typeface="Consolas"/>
              </a:rPr>
              <a:t>dim3 </a:t>
            </a:r>
            <a:r>
              <a:rPr lang="en-US" sz="2000" dirty="0" err="1">
                <a:solidFill>
                  <a:srgbClr val="000000"/>
                </a:solidFill>
                <a:highlight>
                  <a:srgbClr val="FFFFFF"/>
                </a:highlight>
                <a:latin typeface="Consolas"/>
              </a:rPr>
              <a:t>dimGrid</a:t>
            </a:r>
            <a:r>
              <a:rPr lang="en-US" sz="2000" dirty="0">
                <a:solidFill>
                  <a:srgbClr val="000000"/>
                </a:solidFill>
                <a:highlight>
                  <a:srgbClr val="FFFFFF"/>
                </a:highlight>
                <a:latin typeface="Consolas"/>
              </a:rPr>
              <a:t>(1, 1);</a:t>
            </a:r>
            <a:br>
              <a:rPr lang="en-US" sz="2000" dirty="0">
                <a:solidFill>
                  <a:srgbClr val="000000"/>
                </a:solidFill>
                <a:highlight>
                  <a:srgbClr val="FFFFFF"/>
                </a:highlight>
                <a:latin typeface="Consolas"/>
              </a:rPr>
            </a:br>
            <a:r>
              <a:rPr lang="en-US" sz="2000" dirty="0">
                <a:solidFill>
                  <a:srgbClr val="000000"/>
                </a:solidFill>
                <a:highlight>
                  <a:srgbClr val="FFFFFF"/>
                </a:highlight>
                <a:latin typeface="Consolas"/>
              </a:rPr>
              <a:t>dim3 </a:t>
            </a:r>
            <a:r>
              <a:rPr lang="en-US" sz="2000" dirty="0" err="1">
                <a:solidFill>
                  <a:srgbClr val="000000"/>
                </a:solidFill>
                <a:highlight>
                  <a:srgbClr val="FFFFFF"/>
                </a:highlight>
                <a:latin typeface="Consolas"/>
              </a:rPr>
              <a:t>dimBlock</a:t>
            </a:r>
            <a:r>
              <a:rPr lang="en-US" sz="2000" dirty="0">
                <a:solidFill>
                  <a:srgbClr val="000000"/>
                </a:solidFill>
                <a:highlight>
                  <a:srgbClr val="FFFFFF"/>
                </a:highlight>
                <a:latin typeface="Consolas"/>
              </a:rPr>
              <a:t>(Width, Width);</a:t>
            </a:r>
            <a:endParaRPr lang="sr-Latn-RS" sz="2000" dirty="0">
              <a:solidFill>
                <a:srgbClr val="000000"/>
              </a:solidFill>
              <a:highlight>
                <a:srgbClr val="FFFFFF"/>
              </a:highlight>
              <a:latin typeface="Consolas"/>
            </a:endParaRPr>
          </a:p>
          <a:p>
            <a:pPr>
              <a:buNone/>
            </a:pPr>
            <a:br>
              <a:rPr lang="en-US" sz="2000" dirty="0">
                <a:solidFill>
                  <a:srgbClr val="000000"/>
                </a:solidFill>
                <a:highlight>
                  <a:srgbClr val="FFFFFF"/>
                </a:highlight>
                <a:latin typeface="Consolas"/>
              </a:rPr>
            </a:b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Pokretanje</a:t>
            </a:r>
            <a:br>
              <a:rPr lang="en-US" sz="2000" dirty="0">
                <a:solidFill>
                  <a:srgbClr val="000000"/>
                </a:solidFill>
                <a:highlight>
                  <a:srgbClr val="FFFFFF"/>
                </a:highlight>
                <a:latin typeface="Consolas"/>
              </a:rPr>
            </a:br>
            <a:r>
              <a:rPr lang="en-US" sz="2000" dirty="0" err="1">
                <a:solidFill>
                  <a:srgbClr val="000000"/>
                </a:solidFill>
                <a:highlight>
                  <a:srgbClr val="FFFFFF"/>
                </a:highlight>
                <a:latin typeface="Consolas"/>
              </a:rPr>
              <a:t>MatrixMulKernel</a:t>
            </a:r>
            <a:r>
              <a:rPr lang="en-US" sz="2000" dirty="0">
                <a:solidFill>
                  <a:srgbClr val="000000"/>
                </a:solidFill>
                <a:highlight>
                  <a:srgbClr val="FFFFFF"/>
                </a:highlight>
                <a:latin typeface="Consolas"/>
              </a:rPr>
              <a:t>&lt;&lt;&lt;</a:t>
            </a:r>
            <a:r>
              <a:rPr lang="en-US" sz="2000" dirty="0" err="1">
                <a:solidFill>
                  <a:srgbClr val="000000"/>
                </a:solidFill>
                <a:highlight>
                  <a:srgbClr val="FFFFFF"/>
                </a:highlight>
                <a:latin typeface="Consolas"/>
              </a:rPr>
              <a:t>dimGrid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dimBlock</a:t>
            </a:r>
            <a:r>
              <a:rPr lang="en-US" sz="2000" dirty="0">
                <a:solidFill>
                  <a:srgbClr val="000000"/>
                </a:solidFill>
                <a:highlight>
                  <a:srgbClr val="FFFFFF"/>
                </a:highlight>
                <a:latin typeface="Consolas"/>
              </a:rPr>
              <a:t>&gt;&gt;&gt;</a:t>
            </a:r>
            <a:br>
              <a:rPr lang="en-US" sz="2000" dirty="0">
                <a:solidFill>
                  <a:srgbClr val="000000"/>
                </a:solidFill>
                <a:highlight>
                  <a:srgbClr val="FFFFFF"/>
                </a:highlight>
                <a:latin typeface="Consolas"/>
              </a:rPr>
            </a:b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a:t>
            </a:r>
            <a:r>
              <a:rPr lang="en-US" sz="2000" dirty="0" err="1">
                <a:solidFill>
                  <a:srgbClr val="000000"/>
                </a:solidFill>
                <a:highlight>
                  <a:srgbClr val="FFFFFF"/>
                </a:highlight>
                <a:latin typeface="Consolas"/>
              </a:rPr>
              <a:t>Md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Nd</a:t>
            </a:r>
            <a:r>
              <a:rPr lang="en-US" sz="2000" dirty="0">
                <a:solidFill>
                  <a:srgbClr val="000000"/>
                </a:solidFill>
                <a:highlight>
                  <a:srgbClr val="FFFFFF"/>
                </a:highlight>
                <a:latin typeface="Consolas"/>
              </a:rPr>
              <a:t>, Pd, Width); </a:t>
            </a:r>
            <a:br>
              <a:rPr lang="en-US" dirty="0"/>
            </a:br>
            <a:endParaRPr lang="en-U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116</a:t>
            </a:fld>
            <a:endParaRPr lang="en-US" dirty="0"/>
          </a:p>
        </p:txBody>
      </p:sp>
    </p:spTree>
    <p:extLst>
      <p:ext uri="{BB962C8B-B14F-4D97-AF65-F5344CB8AC3E}">
        <p14:creationId xmlns:p14="http://schemas.microsoft.com/office/powerpoint/2010/main" val="34088786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Primer: Množenje matrica </a:t>
            </a:r>
            <a:r>
              <a:rPr lang="sr-Latn-RS" dirty="0"/>
              <a:t>(5)</a:t>
            </a:r>
            <a:endParaRPr lang="en-US" dirty="0"/>
          </a:p>
        </p:txBody>
      </p:sp>
      <p:sp>
        <p:nvSpPr>
          <p:cNvPr id="3" name="Content Placeholder 2"/>
          <p:cNvSpPr>
            <a:spLocks noGrp="1"/>
          </p:cNvSpPr>
          <p:nvPr>
            <p:ph idx="1"/>
          </p:nvPr>
        </p:nvSpPr>
        <p:spPr/>
        <p:txBody>
          <a:bodyPr>
            <a:normAutofit/>
          </a:bodyPr>
          <a:lstStyle/>
          <a:p>
            <a:pPr>
              <a:buNone/>
            </a:pPr>
            <a:r>
              <a:rPr lang="sr-Latn-RS" sz="1100" b="1" dirty="0">
                <a:solidFill>
                  <a:srgbClr val="000000"/>
                </a:solidFill>
                <a:highlight>
                  <a:srgbClr val="FFFFFF"/>
                </a:highlight>
                <a:latin typeface="Consolas"/>
              </a:rPr>
              <a:t>KERNEL:</a:t>
            </a:r>
            <a:br>
              <a:rPr lang="en-US" sz="1100" dirty="0">
                <a:solidFill>
                  <a:srgbClr val="000000"/>
                </a:solidFill>
                <a:highlight>
                  <a:srgbClr val="FFFFFF"/>
                </a:highlight>
                <a:latin typeface="Consolas"/>
              </a:rPr>
            </a:br>
            <a:r>
              <a:rPr lang="sr-Latn-RS" sz="1500" dirty="0">
                <a:solidFill>
                  <a:srgbClr val="000000"/>
                </a:solidFill>
                <a:highlight>
                  <a:srgbClr val="FFFFFF"/>
                </a:highlight>
                <a:latin typeface="Consolas"/>
              </a:rPr>
              <a:t> </a:t>
            </a:r>
            <a:r>
              <a:rPr lang="en-US" sz="1500" dirty="0">
                <a:solidFill>
                  <a:srgbClr val="000000"/>
                </a:solidFill>
                <a:highlight>
                  <a:srgbClr val="FFFFFF"/>
                </a:highlight>
                <a:latin typeface="Consolas"/>
              </a:rPr>
              <a:t>__global__ void </a:t>
            </a:r>
            <a:r>
              <a:rPr lang="en-US" sz="1500" dirty="0" err="1">
                <a:solidFill>
                  <a:srgbClr val="000000"/>
                </a:solidFill>
                <a:highlight>
                  <a:srgbClr val="FFFFFF"/>
                </a:highlight>
                <a:latin typeface="Consolas"/>
              </a:rPr>
              <a:t>MatrixMulKernel</a:t>
            </a:r>
            <a:r>
              <a:rPr lang="en-US" sz="1500" dirty="0">
                <a:solidFill>
                  <a:srgbClr val="000000"/>
                </a:solidFill>
                <a:highlight>
                  <a:srgbClr val="FFFFFF"/>
                </a:highlight>
                <a:latin typeface="Consolas"/>
              </a:rPr>
              <a:t>(float* </a:t>
            </a:r>
            <a:r>
              <a:rPr lang="en-US" sz="1500" dirty="0" err="1">
                <a:solidFill>
                  <a:srgbClr val="000000"/>
                </a:solidFill>
                <a:highlight>
                  <a:srgbClr val="FFFFFF"/>
                </a:highlight>
                <a:latin typeface="Consolas"/>
              </a:rPr>
              <a:t>Md</a:t>
            </a:r>
            <a:r>
              <a:rPr lang="en-US" sz="1500" dirty="0">
                <a:solidFill>
                  <a:srgbClr val="000000"/>
                </a:solidFill>
                <a:highlight>
                  <a:srgbClr val="FFFFFF"/>
                </a:highlight>
                <a:latin typeface="Consolas"/>
              </a:rPr>
              <a:t>, float* </a:t>
            </a:r>
            <a:r>
              <a:rPr lang="en-US" sz="1500" dirty="0" err="1">
                <a:solidFill>
                  <a:srgbClr val="000000"/>
                </a:solidFill>
                <a:highlight>
                  <a:srgbClr val="FFFFFF"/>
                </a:highlight>
                <a:latin typeface="Consolas"/>
              </a:rPr>
              <a:t>Nd</a:t>
            </a:r>
            <a:r>
              <a:rPr lang="en-US" sz="1500" dirty="0">
                <a:solidFill>
                  <a:srgbClr val="000000"/>
                </a:solidFill>
                <a:highlight>
                  <a:srgbClr val="FFFFFF"/>
                </a:highlight>
                <a:latin typeface="Consolas"/>
              </a:rPr>
              <a:t>, float* Pd, </a:t>
            </a:r>
            <a:r>
              <a:rPr lang="en-US" sz="1500" dirty="0" err="1">
                <a:solidFill>
                  <a:srgbClr val="000000"/>
                </a:solidFill>
                <a:highlight>
                  <a:srgbClr val="FFFFFF"/>
                </a:highlight>
                <a:latin typeface="Consolas"/>
              </a:rPr>
              <a:t>int</a:t>
            </a:r>
            <a:r>
              <a:rPr lang="en-US" sz="1500" dirty="0">
                <a:solidFill>
                  <a:srgbClr val="000000"/>
                </a:solidFill>
                <a:highlight>
                  <a:srgbClr val="FFFFFF"/>
                </a:highlight>
                <a:latin typeface="Consolas"/>
              </a:rPr>
              <a:t> Width)</a:t>
            </a:r>
            <a:endParaRPr lang="sr-Latn-RS" sz="1500" dirty="0">
              <a:solidFill>
                <a:srgbClr val="000000"/>
              </a:solidFill>
              <a:highlight>
                <a:srgbClr val="FFFFFF"/>
              </a:highlight>
              <a:latin typeface="Consolas"/>
            </a:endParaRPr>
          </a:p>
          <a:p>
            <a:pPr>
              <a:buNone/>
            </a:pPr>
            <a:r>
              <a:rPr lang="sr-Latn-RS" sz="1500" dirty="0">
                <a:solidFill>
                  <a:srgbClr val="000000"/>
                </a:solidFill>
                <a:highlight>
                  <a:srgbClr val="FFFFFF"/>
                </a:highlight>
                <a:latin typeface="Consolas"/>
              </a:rPr>
              <a:t>   </a:t>
            </a:r>
            <a:r>
              <a:rPr lang="en-US" sz="1500" dirty="0">
                <a:solidFill>
                  <a:srgbClr val="000000"/>
                </a:solidFill>
                <a:highlight>
                  <a:srgbClr val="FFFFFF"/>
                </a:highlight>
                <a:latin typeface="Consolas"/>
              </a:rPr>
              <a:t>{</a:t>
            </a:r>
            <a:endParaRPr lang="sr-Latn-RS" sz="1500" dirty="0">
              <a:solidFill>
                <a:srgbClr val="000000"/>
              </a:solidFill>
              <a:highlight>
                <a:srgbClr val="FFFFFF"/>
              </a:highlight>
              <a:latin typeface="Consolas"/>
            </a:endParaRPr>
          </a:p>
          <a:p>
            <a:pPr>
              <a:buNone/>
            </a:pPr>
            <a:r>
              <a:rPr lang="sr-Latn-RS" sz="1500" dirty="0">
                <a:solidFill>
                  <a:srgbClr val="92D050"/>
                </a:solidFill>
                <a:highlight>
                  <a:srgbClr val="FFFFFF"/>
                </a:highlight>
                <a:latin typeface="Consolas"/>
              </a:rPr>
              <a:t>        </a:t>
            </a:r>
            <a:r>
              <a:rPr lang="en-US" sz="1500" dirty="0">
                <a:solidFill>
                  <a:srgbClr val="92D050"/>
                </a:solidFill>
                <a:highlight>
                  <a:srgbClr val="FFFFFF"/>
                </a:highlight>
                <a:latin typeface="Consolas"/>
              </a:rPr>
              <a:t>// </a:t>
            </a:r>
            <a:r>
              <a:rPr lang="en-US" sz="1500" dirty="0" err="1">
                <a:solidFill>
                  <a:srgbClr val="92D050"/>
                </a:solidFill>
                <a:highlight>
                  <a:srgbClr val="FFFFFF"/>
                </a:highlight>
                <a:latin typeface="Consolas"/>
              </a:rPr>
              <a:t>Pvalue</a:t>
            </a:r>
            <a:r>
              <a:rPr lang="en-US" sz="1500" dirty="0">
                <a:solidFill>
                  <a:srgbClr val="92D050"/>
                </a:solidFill>
                <a:highlight>
                  <a:srgbClr val="FFFFFF"/>
                </a:highlight>
                <a:latin typeface="Consolas"/>
              </a:rPr>
              <a:t> is used to store the element of the </a:t>
            </a:r>
            <a:r>
              <a:rPr lang="en-US" sz="1500" dirty="0" err="1">
                <a:solidFill>
                  <a:srgbClr val="92D050"/>
                </a:solidFill>
                <a:highlight>
                  <a:srgbClr val="FFFFFF"/>
                </a:highlight>
                <a:latin typeface="Consolas"/>
              </a:rPr>
              <a:t>matri</a:t>
            </a:r>
            <a:r>
              <a:rPr lang="sr-Latn-RS" sz="1500" dirty="0">
                <a:solidFill>
                  <a:srgbClr val="92D050"/>
                </a:solidFill>
                <a:highlight>
                  <a:srgbClr val="FFFFFF"/>
                </a:highlight>
                <a:latin typeface="Consolas"/>
              </a:rPr>
              <a:t>x </a:t>
            </a:r>
          </a:p>
          <a:p>
            <a:pPr>
              <a:buNone/>
            </a:pPr>
            <a:r>
              <a:rPr lang="sr-Latn-RS" sz="1500" dirty="0">
                <a:solidFill>
                  <a:srgbClr val="92D050"/>
                </a:solidFill>
                <a:highlight>
                  <a:srgbClr val="FFFFFF"/>
                </a:highlight>
                <a:latin typeface="Consolas"/>
              </a:rPr>
              <a:t>        // </a:t>
            </a:r>
            <a:r>
              <a:rPr lang="en-US" sz="1500" dirty="0">
                <a:solidFill>
                  <a:srgbClr val="92D050"/>
                </a:solidFill>
                <a:highlight>
                  <a:srgbClr val="FFFFFF"/>
                </a:highlight>
                <a:latin typeface="Consolas"/>
              </a:rPr>
              <a:t>that is computed by the thread</a:t>
            </a:r>
            <a:endParaRPr lang="sr-Latn-RS" sz="1500" dirty="0">
              <a:solidFill>
                <a:srgbClr val="92D050"/>
              </a:solidFill>
              <a:highlight>
                <a:srgbClr val="FFFFFF"/>
              </a:highlight>
              <a:latin typeface="Consolas"/>
            </a:endParaRPr>
          </a:p>
          <a:p>
            <a:pPr>
              <a:buNone/>
            </a:pPr>
            <a:r>
              <a:rPr lang="sr-Latn-RS" sz="1500" dirty="0">
                <a:solidFill>
                  <a:srgbClr val="000000"/>
                </a:solidFill>
                <a:highlight>
                  <a:srgbClr val="FFFFFF"/>
                </a:highlight>
                <a:latin typeface="Consolas"/>
              </a:rPr>
              <a:t>        </a:t>
            </a:r>
            <a:r>
              <a:rPr lang="en-US" sz="1500" dirty="0">
                <a:solidFill>
                  <a:srgbClr val="000000"/>
                </a:solidFill>
                <a:highlight>
                  <a:srgbClr val="FFFFFF"/>
                </a:highlight>
                <a:latin typeface="Consolas"/>
              </a:rPr>
              <a:t>float </a:t>
            </a:r>
            <a:r>
              <a:rPr lang="en-US" sz="1500" dirty="0" err="1">
                <a:solidFill>
                  <a:srgbClr val="000000"/>
                </a:solidFill>
                <a:highlight>
                  <a:srgbClr val="FFFFFF"/>
                </a:highlight>
                <a:latin typeface="Consolas"/>
              </a:rPr>
              <a:t>Pvalue</a:t>
            </a:r>
            <a:r>
              <a:rPr lang="en-US" sz="1500" dirty="0">
                <a:solidFill>
                  <a:srgbClr val="000000"/>
                </a:solidFill>
                <a:highlight>
                  <a:srgbClr val="FFFFFF"/>
                </a:highlight>
                <a:latin typeface="Consolas"/>
              </a:rPr>
              <a:t> = 0;</a:t>
            </a:r>
            <a:endParaRPr lang="sr-Latn-RS" sz="1500" dirty="0">
              <a:solidFill>
                <a:srgbClr val="000000"/>
              </a:solidFill>
              <a:highlight>
                <a:srgbClr val="FFFFFF"/>
              </a:highlight>
              <a:latin typeface="Consolas"/>
            </a:endParaRPr>
          </a:p>
          <a:p>
            <a:pPr>
              <a:buNone/>
            </a:pPr>
            <a:endParaRPr lang="sr-Latn-RS" sz="1500" dirty="0">
              <a:solidFill>
                <a:srgbClr val="000000"/>
              </a:solidFill>
              <a:highlight>
                <a:srgbClr val="FFFFFF"/>
              </a:highlight>
              <a:latin typeface="Consolas"/>
            </a:endParaRPr>
          </a:p>
          <a:p>
            <a:pPr>
              <a:buNone/>
            </a:pPr>
            <a:r>
              <a:rPr lang="sr-Latn-RS" sz="1500" dirty="0">
                <a:solidFill>
                  <a:srgbClr val="000000"/>
                </a:solidFill>
                <a:highlight>
                  <a:srgbClr val="FFFFFF"/>
                </a:highlight>
                <a:latin typeface="Consolas"/>
              </a:rPr>
              <a:t>        </a:t>
            </a:r>
            <a:r>
              <a:rPr lang="en-US" sz="1500" dirty="0">
                <a:solidFill>
                  <a:srgbClr val="000000"/>
                </a:solidFill>
                <a:highlight>
                  <a:srgbClr val="FFFFFF"/>
                </a:highlight>
                <a:latin typeface="Consolas"/>
              </a:rPr>
              <a:t>for (</a:t>
            </a:r>
            <a:r>
              <a:rPr lang="en-US" sz="1500" dirty="0" err="1">
                <a:solidFill>
                  <a:srgbClr val="000000"/>
                </a:solidFill>
                <a:highlight>
                  <a:srgbClr val="FFFFFF"/>
                </a:highlight>
                <a:latin typeface="Consolas"/>
              </a:rPr>
              <a:t>int</a:t>
            </a:r>
            <a:r>
              <a:rPr lang="en-US" sz="1500" dirty="0">
                <a:solidFill>
                  <a:srgbClr val="000000"/>
                </a:solidFill>
                <a:highlight>
                  <a:srgbClr val="FFFFFF"/>
                </a:highlight>
                <a:latin typeface="Consolas"/>
              </a:rPr>
              <a:t> k = 0; k &lt; Width; ++k) </a:t>
            </a:r>
            <a:endParaRPr lang="sr-Latn-RS" sz="1500" dirty="0">
              <a:solidFill>
                <a:srgbClr val="000000"/>
              </a:solidFill>
              <a:highlight>
                <a:srgbClr val="FFFFFF"/>
              </a:highlight>
              <a:latin typeface="Consolas"/>
            </a:endParaRPr>
          </a:p>
          <a:p>
            <a:pPr>
              <a:buNone/>
            </a:pPr>
            <a:r>
              <a:rPr lang="sr-Latn-RS" sz="1500" dirty="0">
                <a:solidFill>
                  <a:srgbClr val="000000"/>
                </a:solidFill>
                <a:highlight>
                  <a:srgbClr val="FFFFFF"/>
                </a:highlight>
                <a:latin typeface="Consolas"/>
              </a:rPr>
              <a:t>        </a:t>
            </a:r>
            <a:r>
              <a:rPr lang="en-US" sz="1500" dirty="0">
                <a:solidFill>
                  <a:srgbClr val="000000"/>
                </a:solidFill>
                <a:highlight>
                  <a:srgbClr val="FFFFFF"/>
                </a:highlight>
                <a:latin typeface="Consolas"/>
              </a:rPr>
              <a:t>{</a:t>
            </a:r>
            <a:endParaRPr lang="sr-Latn-RS" sz="1500" dirty="0">
              <a:solidFill>
                <a:srgbClr val="000000"/>
              </a:solidFill>
              <a:highlight>
                <a:srgbClr val="FFFFFF"/>
              </a:highlight>
              <a:latin typeface="Consolas"/>
            </a:endParaRPr>
          </a:p>
          <a:p>
            <a:pPr>
              <a:buNone/>
            </a:pPr>
            <a:r>
              <a:rPr lang="sr-Latn-RS" sz="1500" dirty="0">
                <a:solidFill>
                  <a:srgbClr val="000000"/>
                </a:solidFill>
                <a:highlight>
                  <a:srgbClr val="FFFFFF"/>
                </a:highlight>
                <a:latin typeface="Consolas"/>
              </a:rPr>
              <a:t>            </a:t>
            </a:r>
            <a:r>
              <a:rPr lang="en-US" sz="1500" dirty="0">
                <a:solidFill>
                  <a:srgbClr val="000000"/>
                </a:solidFill>
                <a:highlight>
                  <a:srgbClr val="FFFFFF"/>
                </a:highlight>
                <a:latin typeface="Consolas"/>
              </a:rPr>
              <a:t>float </a:t>
            </a:r>
            <a:r>
              <a:rPr lang="en-US" sz="1500" dirty="0" err="1">
                <a:solidFill>
                  <a:srgbClr val="000000"/>
                </a:solidFill>
                <a:highlight>
                  <a:srgbClr val="FFFFFF"/>
                </a:highlight>
                <a:latin typeface="Consolas"/>
              </a:rPr>
              <a:t>Melement</a:t>
            </a:r>
            <a:r>
              <a:rPr lang="en-US" sz="1500" dirty="0">
                <a:solidFill>
                  <a:srgbClr val="000000"/>
                </a:solidFill>
                <a:highlight>
                  <a:srgbClr val="FFFFFF"/>
                </a:highlight>
                <a:latin typeface="Consolas"/>
              </a:rPr>
              <a:t> = </a:t>
            </a:r>
            <a:r>
              <a:rPr lang="en-US" sz="1500" dirty="0" err="1">
                <a:solidFill>
                  <a:srgbClr val="000000"/>
                </a:solidFill>
                <a:highlight>
                  <a:srgbClr val="FFFFFF"/>
                </a:highlight>
                <a:latin typeface="Consolas"/>
              </a:rPr>
              <a:t>Md</a:t>
            </a:r>
            <a:r>
              <a:rPr lang="en-US" sz="1500" dirty="0">
                <a:solidFill>
                  <a:srgbClr val="000000"/>
                </a:solidFill>
                <a:highlight>
                  <a:srgbClr val="FFFFFF"/>
                </a:highlight>
                <a:latin typeface="Consolas"/>
              </a:rPr>
              <a:t>[</a:t>
            </a:r>
            <a:r>
              <a:rPr lang="en-US" sz="1500" dirty="0" err="1">
                <a:solidFill>
                  <a:srgbClr val="000000"/>
                </a:solidFill>
                <a:highlight>
                  <a:srgbClr val="FFFFFF"/>
                </a:highlight>
                <a:latin typeface="Consolas"/>
              </a:rPr>
              <a:t>threadIdx.y</a:t>
            </a:r>
            <a:r>
              <a:rPr lang="en-US" sz="1500" dirty="0">
                <a:solidFill>
                  <a:srgbClr val="000000"/>
                </a:solidFill>
                <a:highlight>
                  <a:srgbClr val="FFFFFF"/>
                </a:highlight>
                <a:latin typeface="Consolas"/>
              </a:rPr>
              <a:t> * Width + k];</a:t>
            </a:r>
            <a:endParaRPr lang="sr-Latn-RS" sz="1500" dirty="0">
              <a:solidFill>
                <a:srgbClr val="000000"/>
              </a:solidFill>
              <a:highlight>
                <a:srgbClr val="FFFFFF"/>
              </a:highlight>
              <a:latin typeface="Consolas"/>
            </a:endParaRPr>
          </a:p>
          <a:p>
            <a:pPr>
              <a:buNone/>
            </a:pPr>
            <a:r>
              <a:rPr lang="sr-Latn-RS" sz="1500" dirty="0">
                <a:solidFill>
                  <a:srgbClr val="000000"/>
                </a:solidFill>
                <a:highlight>
                  <a:srgbClr val="FFFFFF"/>
                </a:highlight>
                <a:latin typeface="Consolas"/>
              </a:rPr>
              <a:t>            </a:t>
            </a:r>
            <a:r>
              <a:rPr lang="en-US" sz="1500" dirty="0">
                <a:solidFill>
                  <a:srgbClr val="000000"/>
                </a:solidFill>
                <a:highlight>
                  <a:srgbClr val="FFFFFF"/>
                </a:highlight>
                <a:latin typeface="Consolas"/>
              </a:rPr>
              <a:t>float </a:t>
            </a:r>
            <a:r>
              <a:rPr lang="en-US" sz="1500" dirty="0" err="1">
                <a:solidFill>
                  <a:srgbClr val="000000"/>
                </a:solidFill>
                <a:highlight>
                  <a:srgbClr val="FFFFFF"/>
                </a:highlight>
                <a:latin typeface="Consolas"/>
              </a:rPr>
              <a:t>Nelement</a:t>
            </a:r>
            <a:r>
              <a:rPr lang="en-US" sz="1500" dirty="0">
                <a:solidFill>
                  <a:srgbClr val="000000"/>
                </a:solidFill>
                <a:highlight>
                  <a:srgbClr val="FFFFFF"/>
                </a:highlight>
                <a:latin typeface="Consolas"/>
              </a:rPr>
              <a:t> = </a:t>
            </a:r>
            <a:r>
              <a:rPr lang="en-US" sz="1500" dirty="0" err="1">
                <a:solidFill>
                  <a:srgbClr val="000000"/>
                </a:solidFill>
                <a:highlight>
                  <a:srgbClr val="FFFFFF"/>
                </a:highlight>
                <a:latin typeface="Consolas"/>
              </a:rPr>
              <a:t>Nd</a:t>
            </a:r>
            <a:r>
              <a:rPr lang="en-US" sz="1500" dirty="0">
                <a:solidFill>
                  <a:srgbClr val="000000"/>
                </a:solidFill>
                <a:highlight>
                  <a:srgbClr val="FFFFFF"/>
                </a:highlight>
                <a:latin typeface="Consolas"/>
              </a:rPr>
              <a:t>[k * Width + </a:t>
            </a:r>
            <a:r>
              <a:rPr lang="en-US" sz="1500" dirty="0" err="1">
                <a:solidFill>
                  <a:srgbClr val="000000"/>
                </a:solidFill>
                <a:highlight>
                  <a:srgbClr val="FFFFFF"/>
                </a:highlight>
                <a:latin typeface="Consolas"/>
              </a:rPr>
              <a:t>threadIdx.x</a:t>
            </a:r>
            <a:r>
              <a:rPr lang="en-US" sz="1500" dirty="0">
                <a:solidFill>
                  <a:srgbClr val="000000"/>
                </a:solidFill>
                <a:highlight>
                  <a:srgbClr val="FFFFFF"/>
                </a:highlight>
                <a:latin typeface="Consolas"/>
              </a:rPr>
              <a:t>];</a:t>
            </a:r>
            <a:endParaRPr lang="sr-Latn-RS" sz="1500" dirty="0">
              <a:solidFill>
                <a:srgbClr val="000000"/>
              </a:solidFill>
              <a:highlight>
                <a:srgbClr val="FFFFFF"/>
              </a:highlight>
              <a:latin typeface="Consolas"/>
            </a:endParaRPr>
          </a:p>
          <a:p>
            <a:pPr>
              <a:buNone/>
            </a:pPr>
            <a:r>
              <a:rPr lang="sr-Latn-RS" sz="1500" dirty="0">
                <a:solidFill>
                  <a:srgbClr val="000000"/>
                </a:solidFill>
                <a:highlight>
                  <a:srgbClr val="FFFFFF"/>
                </a:highlight>
                <a:latin typeface="Consolas"/>
              </a:rPr>
              <a:t>            </a:t>
            </a:r>
            <a:r>
              <a:rPr lang="en-US" sz="1500" dirty="0" err="1">
                <a:solidFill>
                  <a:srgbClr val="000000"/>
                </a:solidFill>
                <a:highlight>
                  <a:srgbClr val="FFFFFF"/>
                </a:highlight>
                <a:latin typeface="Consolas"/>
              </a:rPr>
              <a:t>Pvalue</a:t>
            </a:r>
            <a:r>
              <a:rPr lang="en-US" sz="1500" dirty="0">
                <a:solidFill>
                  <a:srgbClr val="000000"/>
                </a:solidFill>
                <a:highlight>
                  <a:srgbClr val="FFFFFF"/>
                </a:highlight>
                <a:latin typeface="Consolas"/>
              </a:rPr>
              <a:t> += </a:t>
            </a:r>
            <a:r>
              <a:rPr lang="en-US" sz="1500" dirty="0" err="1">
                <a:solidFill>
                  <a:srgbClr val="000000"/>
                </a:solidFill>
                <a:highlight>
                  <a:srgbClr val="FFFFFF"/>
                </a:highlight>
                <a:latin typeface="Consolas"/>
              </a:rPr>
              <a:t>Melement</a:t>
            </a:r>
            <a:r>
              <a:rPr lang="en-US" sz="1500" dirty="0">
                <a:solidFill>
                  <a:srgbClr val="000000"/>
                </a:solidFill>
                <a:highlight>
                  <a:srgbClr val="FFFFFF"/>
                </a:highlight>
                <a:latin typeface="Consolas"/>
              </a:rPr>
              <a:t> * </a:t>
            </a:r>
            <a:r>
              <a:rPr lang="en-US" sz="1500" dirty="0" err="1">
                <a:solidFill>
                  <a:srgbClr val="000000"/>
                </a:solidFill>
                <a:highlight>
                  <a:srgbClr val="FFFFFF"/>
                </a:highlight>
                <a:latin typeface="Consolas"/>
              </a:rPr>
              <a:t>Nelement</a:t>
            </a:r>
            <a:r>
              <a:rPr lang="en-US" sz="1500" dirty="0">
                <a:solidFill>
                  <a:srgbClr val="000000"/>
                </a:solidFill>
                <a:highlight>
                  <a:srgbClr val="FFFFFF"/>
                </a:highlight>
                <a:latin typeface="Consolas"/>
              </a:rPr>
              <a:t>;</a:t>
            </a:r>
            <a:br>
              <a:rPr lang="en-US" sz="1500" dirty="0">
                <a:solidFill>
                  <a:srgbClr val="000000"/>
                </a:solidFill>
                <a:highlight>
                  <a:srgbClr val="FFFFFF"/>
                </a:highlight>
                <a:latin typeface="Consolas"/>
              </a:rPr>
            </a:br>
            <a:r>
              <a:rPr lang="sr-Latn-RS" sz="1500" dirty="0">
                <a:solidFill>
                  <a:srgbClr val="000000"/>
                </a:solidFill>
                <a:highlight>
                  <a:srgbClr val="FFFFFF"/>
                </a:highlight>
                <a:latin typeface="Consolas"/>
              </a:rPr>
              <a:t>      </a:t>
            </a:r>
            <a:r>
              <a:rPr lang="en-US" sz="1500" dirty="0">
                <a:solidFill>
                  <a:srgbClr val="000000"/>
                </a:solidFill>
                <a:highlight>
                  <a:srgbClr val="FFFFFF"/>
                </a:highlight>
                <a:latin typeface="Consolas"/>
              </a:rPr>
              <a:t>}</a:t>
            </a:r>
            <a:endParaRPr lang="sr-Latn-RS" sz="1500" dirty="0">
              <a:solidFill>
                <a:srgbClr val="000000"/>
              </a:solidFill>
              <a:highlight>
                <a:srgbClr val="FFFFFF"/>
              </a:highlight>
              <a:latin typeface="Consolas"/>
            </a:endParaRPr>
          </a:p>
          <a:p>
            <a:pPr>
              <a:buNone/>
            </a:pPr>
            <a:br>
              <a:rPr lang="en-US" sz="1500" dirty="0">
                <a:solidFill>
                  <a:srgbClr val="000000"/>
                </a:solidFill>
                <a:highlight>
                  <a:srgbClr val="FFFFFF"/>
                </a:highlight>
                <a:latin typeface="Consolas"/>
              </a:rPr>
            </a:br>
            <a:r>
              <a:rPr lang="sr-Latn-RS" sz="1500" dirty="0">
                <a:solidFill>
                  <a:srgbClr val="000000"/>
                </a:solidFill>
                <a:highlight>
                  <a:srgbClr val="FFFFFF"/>
                </a:highlight>
                <a:latin typeface="Consolas"/>
              </a:rPr>
              <a:t>      </a:t>
            </a:r>
            <a:r>
              <a:rPr lang="en-US" sz="1500" dirty="0">
                <a:solidFill>
                  <a:srgbClr val="000000"/>
                </a:solidFill>
                <a:highlight>
                  <a:srgbClr val="FFFFFF"/>
                </a:highlight>
                <a:latin typeface="Consolas"/>
              </a:rPr>
              <a:t>Pd[</a:t>
            </a:r>
            <a:r>
              <a:rPr lang="en-US" sz="1500" dirty="0" err="1">
                <a:solidFill>
                  <a:srgbClr val="000000"/>
                </a:solidFill>
                <a:highlight>
                  <a:srgbClr val="FFFFFF"/>
                </a:highlight>
                <a:latin typeface="Consolas"/>
              </a:rPr>
              <a:t>threadIdx.y</a:t>
            </a:r>
            <a:r>
              <a:rPr lang="en-US" sz="1500" dirty="0">
                <a:solidFill>
                  <a:srgbClr val="000000"/>
                </a:solidFill>
                <a:highlight>
                  <a:srgbClr val="FFFFFF"/>
                </a:highlight>
                <a:latin typeface="Consolas"/>
              </a:rPr>
              <a:t> * Width + </a:t>
            </a:r>
            <a:r>
              <a:rPr lang="en-US" sz="1500" dirty="0" err="1">
                <a:solidFill>
                  <a:srgbClr val="000000"/>
                </a:solidFill>
                <a:highlight>
                  <a:srgbClr val="FFFFFF"/>
                </a:highlight>
                <a:latin typeface="Consolas"/>
              </a:rPr>
              <a:t>threadIdx.x</a:t>
            </a:r>
            <a:r>
              <a:rPr lang="en-US" sz="1500" dirty="0">
                <a:solidFill>
                  <a:srgbClr val="000000"/>
                </a:solidFill>
                <a:highlight>
                  <a:srgbClr val="FFFFFF"/>
                </a:highlight>
                <a:latin typeface="Consolas"/>
              </a:rPr>
              <a:t>] = </a:t>
            </a:r>
            <a:r>
              <a:rPr lang="en-US" sz="1500" dirty="0" err="1">
                <a:solidFill>
                  <a:srgbClr val="000000"/>
                </a:solidFill>
                <a:highlight>
                  <a:srgbClr val="FFFFFF"/>
                </a:highlight>
                <a:latin typeface="Consolas"/>
              </a:rPr>
              <a:t>Pvalue</a:t>
            </a:r>
            <a:r>
              <a:rPr lang="en-US" sz="1500" dirty="0">
                <a:solidFill>
                  <a:srgbClr val="000000"/>
                </a:solidFill>
                <a:highlight>
                  <a:srgbClr val="FFFFFF"/>
                </a:highlight>
                <a:latin typeface="Consolas"/>
              </a:rPr>
              <a:t>;</a:t>
            </a:r>
            <a:br>
              <a:rPr lang="en-US" sz="1500" dirty="0">
                <a:solidFill>
                  <a:srgbClr val="000000"/>
                </a:solidFill>
                <a:highlight>
                  <a:srgbClr val="FFFFFF"/>
                </a:highlight>
                <a:latin typeface="Consolas"/>
              </a:rPr>
            </a:br>
            <a:r>
              <a:rPr lang="en-US" sz="1500" dirty="0">
                <a:solidFill>
                  <a:srgbClr val="000000"/>
                </a:solidFill>
                <a:highlight>
                  <a:srgbClr val="FFFFFF"/>
                </a:highlight>
                <a:latin typeface="Consolas"/>
              </a:rPr>
              <a:t>} </a:t>
            </a:r>
            <a:br>
              <a:rPr lang="en-US" dirty="0"/>
            </a:br>
            <a:endParaRPr lang="en-U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117</a:t>
            </a:fld>
            <a:endParaRPr lang="en-US" dirty="0"/>
          </a:p>
        </p:txBody>
      </p:sp>
    </p:spTree>
    <p:extLst>
      <p:ext uri="{BB962C8B-B14F-4D97-AF65-F5344CB8AC3E}">
        <p14:creationId xmlns:p14="http://schemas.microsoft.com/office/powerpoint/2010/main" val="18808615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Primer: Množenje matrica - Nedostaci (1)</a:t>
            </a:r>
            <a:endParaRPr lang="en-US" dirty="0"/>
          </a:p>
        </p:txBody>
      </p:sp>
      <p:sp>
        <p:nvSpPr>
          <p:cNvPr id="3" name="Content Placeholder 2"/>
          <p:cNvSpPr>
            <a:spLocks noGrp="1"/>
          </p:cNvSpPr>
          <p:nvPr>
            <p:ph idx="1"/>
          </p:nvPr>
        </p:nvSpPr>
        <p:spPr/>
        <p:txBody>
          <a:bodyPr/>
          <a:lstStyle/>
          <a:p>
            <a:r>
              <a:rPr lang="it-IT" dirty="0"/>
              <a:t>Koristi </a:t>
            </a:r>
            <a:r>
              <a:rPr lang="it-IT"/>
              <a:t>se samo </a:t>
            </a:r>
            <a:r>
              <a:rPr lang="it-IT" dirty="0"/>
              <a:t>jedan blok niti</a:t>
            </a:r>
            <a:endParaRPr lang="sr-Latn-RS" dirty="0"/>
          </a:p>
          <a:p>
            <a:pPr lvl="1"/>
            <a:r>
              <a:rPr lang="it-IT"/>
              <a:t>Matrice mogu biti samo </a:t>
            </a:r>
            <a:r>
              <a:rPr lang="it-IT" dirty="0"/>
              <a:t>ograničene veličine </a:t>
            </a:r>
            <a:br>
              <a:rPr lang="it-IT" dirty="0"/>
            </a:b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2057400" y="2895600"/>
            <a:ext cx="4762500" cy="34956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36081D1-8380-407A-ABF3-D12854566F9D}" type="slidenum">
              <a:rPr lang="en-US" smtClean="0"/>
              <a:pPr/>
              <a:t>118</a:t>
            </a:fld>
            <a:endParaRPr lang="en-US" dirty="0"/>
          </a:p>
        </p:txBody>
      </p:sp>
    </p:spTree>
    <p:extLst>
      <p:ext uri="{BB962C8B-B14F-4D97-AF65-F5344CB8AC3E}">
        <p14:creationId xmlns:p14="http://schemas.microsoft.com/office/powerpoint/2010/main" val="40384132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2895600" y="1066800"/>
            <a:ext cx="5891212" cy="549014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sr-Latn-RS" dirty="0"/>
              <a:t>Množenje matrica – tajlovi (1)</a:t>
            </a:r>
            <a:endParaRPr lang="en-US" dirty="0"/>
          </a:p>
        </p:txBody>
      </p:sp>
      <p:sp>
        <p:nvSpPr>
          <p:cNvPr id="3" name="Content Placeholder 2"/>
          <p:cNvSpPr>
            <a:spLocks noGrp="1"/>
          </p:cNvSpPr>
          <p:nvPr>
            <p:ph idx="1"/>
          </p:nvPr>
        </p:nvSpPr>
        <p:spPr/>
        <p:txBody>
          <a:bodyPr/>
          <a:lstStyle/>
          <a:p>
            <a:r>
              <a:rPr lang="en-US" dirty="0" err="1"/>
              <a:t>Rešenje</a:t>
            </a:r>
            <a:r>
              <a:rPr lang="en-US" dirty="0"/>
              <a:t> – </a:t>
            </a:r>
            <a:r>
              <a:rPr lang="en-US" err="1"/>
              <a:t>podeliti</a:t>
            </a:r>
            <a:r>
              <a:rPr lang="en-US"/>
              <a:t> matricu</a:t>
            </a:r>
            <a:r>
              <a:rPr lang="sr-Latn-RS"/>
              <a:t> </a:t>
            </a:r>
            <a:r>
              <a:rPr lang="en-US" err="1"/>
              <a:t>na</a:t>
            </a:r>
            <a:r>
              <a:rPr lang="en-US"/>
              <a:t> podmatrice </a:t>
            </a:r>
            <a:endParaRPr lang="sr-Latn-RS" dirty="0"/>
          </a:p>
          <a:p>
            <a:pPr>
              <a:buNone/>
            </a:pPr>
            <a:r>
              <a:rPr lang="sr-Latn-RS" dirty="0"/>
              <a:t> </a:t>
            </a:r>
            <a:r>
              <a:rPr lang="en-US" dirty="0"/>
              <a:t>(tiles)</a:t>
            </a:r>
            <a:r>
              <a:rPr lang="sr-Latn-RS" dirty="0"/>
              <a:t> </a:t>
            </a:r>
            <a:r>
              <a:rPr lang="en-US" dirty="0" err="1"/>
              <a:t>koje</a:t>
            </a:r>
            <a:r>
              <a:rPr lang="en-US" dirty="0"/>
              <a:t> </a:t>
            </a:r>
            <a:r>
              <a:rPr lang="en-US" dirty="0" err="1"/>
              <a:t>će</a:t>
            </a:r>
            <a:r>
              <a:rPr lang="en-US" dirty="0"/>
              <a:t> </a:t>
            </a:r>
            <a:r>
              <a:rPr lang="en-US" dirty="0" err="1"/>
              <a:t>obraditi</a:t>
            </a:r>
            <a:r>
              <a:rPr lang="en-US" dirty="0"/>
              <a:t> </a:t>
            </a:r>
            <a:r>
              <a:rPr lang="en-US" dirty="0" err="1"/>
              <a:t>zasebni</a:t>
            </a:r>
            <a:r>
              <a:rPr lang="en-US" dirty="0"/>
              <a:t> </a:t>
            </a:r>
            <a:r>
              <a:rPr lang="en-US" dirty="0" err="1"/>
              <a:t>blokovi</a:t>
            </a:r>
            <a:r>
              <a:rPr lang="en-US" dirty="0"/>
              <a:t> </a:t>
            </a:r>
            <a:r>
              <a:rPr lang="en-US" dirty="0" err="1"/>
              <a:t>niti</a:t>
            </a:r>
            <a:endParaRPr lang="sr-Latn-RS" dirty="0"/>
          </a:p>
          <a:p>
            <a:pPr lvl="1"/>
            <a:r>
              <a:rPr lang="en-US" dirty="0" err="1"/>
              <a:t>Svaka</a:t>
            </a:r>
            <a:r>
              <a:rPr lang="en-US" dirty="0"/>
              <a:t> nit </a:t>
            </a:r>
            <a:r>
              <a:rPr lang="en-US" dirty="0" err="1"/>
              <a:t>računa</a:t>
            </a:r>
            <a:r>
              <a:rPr lang="en-US" dirty="0"/>
              <a:t> </a:t>
            </a:r>
            <a:r>
              <a:rPr lang="en-US" err="1"/>
              <a:t>jedan</a:t>
            </a:r>
            <a:r>
              <a:rPr lang="en-US"/>
              <a:t> element</a:t>
            </a:r>
            <a:endParaRPr lang="sr-Latn-RS" dirty="0"/>
          </a:p>
          <a:p>
            <a:pPr lvl="1"/>
            <a:r>
              <a:rPr lang="sr-Latn-RS" dirty="0"/>
              <a:t>V</a:t>
            </a:r>
            <a:r>
              <a:rPr lang="en-US" dirty="0" err="1"/>
              <a:t>eličina</a:t>
            </a:r>
            <a:r>
              <a:rPr lang="en-US" dirty="0"/>
              <a:t> </a:t>
            </a:r>
            <a:r>
              <a:rPr lang="en-US" dirty="0" err="1"/>
              <a:t>bloka</a:t>
            </a:r>
            <a:r>
              <a:rPr lang="en-US" dirty="0"/>
              <a:t> </a:t>
            </a:r>
            <a:r>
              <a:rPr lang="en-US" dirty="0" err="1"/>
              <a:t>niti</a:t>
            </a:r>
            <a:r>
              <a:rPr lang="en-US" dirty="0"/>
              <a:t> </a:t>
            </a:r>
            <a:r>
              <a:rPr lang="en-US" dirty="0" err="1"/>
              <a:t>će</a:t>
            </a:r>
            <a:r>
              <a:rPr lang="en-US" dirty="0"/>
              <a:t> </a:t>
            </a:r>
            <a:r>
              <a:rPr lang="en-US" dirty="0" err="1"/>
              <a:t>biti</a:t>
            </a:r>
            <a:br>
              <a:rPr lang="en-US" dirty="0"/>
            </a:br>
            <a:r>
              <a:rPr lang="en-US" dirty="0" err="1"/>
              <a:t>jednaka</a:t>
            </a:r>
            <a:r>
              <a:rPr lang="en-US" dirty="0"/>
              <a:t> </a:t>
            </a:r>
            <a:r>
              <a:rPr lang="en-US" err="1"/>
              <a:t>veličini</a:t>
            </a:r>
            <a:r>
              <a:rPr lang="en-US"/>
              <a:t> podmatrice </a:t>
            </a:r>
            <a:br>
              <a:rPr lang="en-US" dirty="0"/>
            </a:br>
            <a:endParaRPr lang="en-U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119</a:t>
            </a:fld>
            <a:endParaRPr lang="en-US" dirty="0"/>
          </a:p>
        </p:txBody>
      </p:sp>
    </p:spTree>
    <p:extLst>
      <p:ext uri="{BB962C8B-B14F-4D97-AF65-F5344CB8AC3E}">
        <p14:creationId xmlns:p14="http://schemas.microsoft.com/office/powerpoint/2010/main" val="179552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pic>
        <p:nvPicPr>
          <p:cNvPr id="4099" name="Picture 3"/>
          <p:cNvPicPr>
            <a:picLocks noGrp="1" noChangeAspect="1" noChangeArrowheads="1"/>
          </p:cNvPicPr>
          <p:nvPr>
            <p:ph idx="1"/>
          </p:nvPr>
        </p:nvPicPr>
        <p:blipFill>
          <a:blip r:embed="rId2" cstate="print"/>
          <a:srcRect/>
          <a:stretch>
            <a:fillRect/>
          </a:stretch>
        </p:blipFill>
        <p:spPr bwMode="auto">
          <a:xfrm>
            <a:off x="5791200" y="3124200"/>
            <a:ext cx="3048000" cy="3614057"/>
          </a:xfrm>
          <a:prstGeom prst="rect">
            <a:avLst/>
          </a:prstGeom>
          <a:noFill/>
          <a:ln w="9525">
            <a:noFill/>
            <a:miter lim="800000"/>
            <a:headEnd/>
            <a:tailEnd/>
          </a:ln>
          <a:effectLst/>
        </p:spPr>
      </p:pic>
      <p:sp>
        <p:nvSpPr>
          <p:cNvPr id="8" name="Content Placeholder 2"/>
          <p:cNvSpPr txBox="1">
            <a:spLocks/>
          </p:cNvSpPr>
          <p:nvPr/>
        </p:nvSpPr>
        <p:spPr>
          <a:xfrm>
            <a:off x="304800" y="1447800"/>
            <a:ext cx="8534400" cy="4876800"/>
          </a:xfrm>
          <a:prstGeom prst="rect">
            <a:avLst/>
          </a:prstGeom>
        </p:spPr>
        <p:txBody>
          <a:bodyPr vert="horz" lIns="91440" tIns="45720" rIns="91440" bIns="45720" rtlCol="0">
            <a:normAutofit/>
          </a:bodyPr>
          <a:lstStyle/>
          <a:p>
            <a:pPr marL="182880" lvl="0" indent="-182880">
              <a:spcBef>
                <a:spcPct val="20000"/>
              </a:spcBef>
              <a:buClr>
                <a:schemeClr val="accent1"/>
              </a:buClr>
              <a:buSzPct val="85000"/>
              <a:buFont typeface="Arial" pitchFamily="34" charset="0"/>
              <a:buChar char="•"/>
              <a:defRPr/>
            </a:pPr>
            <a:r>
              <a:rPr lang="en-US" sz="2000" b="1" dirty="0"/>
              <a:t>Grid</a:t>
            </a:r>
            <a:r>
              <a:rPr lang="sr-Latn-RS" sz="2000" b="1" dirty="0"/>
              <a:t> → </a:t>
            </a:r>
            <a:r>
              <a:rPr lang="en-US" sz="2000" b="1" dirty="0"/>
              <a:t>GPU</a:t>
            </a:r>
            <a:r>
              <a:rPr lang="en-US" sz="2000" dirty="0"/>
              <a:t>: </a:t>
            </a:r>
            <a:r>
              <a:rPr lang="en-US" sz="2000" dirty="0" err="1"/>
              <a:t>Ceo</a:t>
            </a:r>
            <a:r>
              <a:rPr lang="en-US" sz="2000" dirty="0"/>
              <a:t> grid je </a:t>
            </a:r>
            <a:r>
              <a:rPr lang="en-US" sz="2000" dirty="0" err="1"/>
              <a:t>opslu</a:t>
            </a:r>
            <a:r>
              <a:rPr lang="sr-Latn-RS" sz="2000" dirty="0"/>
              <a:t>ž</a:t>
            </a:r>
            <a:r>
              <a:rPr lang="en-US" sz="2000" dirty="0"/>
              <a:t>en </a:t>
            </a:r>
            <a:r>
              <a:rPr lang="en-US" sz="2000" dirty="0" err="1"/>
              <a:t>od</a:t>
            </a:r>
            <a:r>
              <a:rPr lang="en-US" sz="2000" dirty="0"/>
              <a:t> </a:t>
            </a:r>
            <a:r>
              <a:rPr lang="en-US" sz="2000" dirty="0" err="1"/>
              <a:t>strane</a:t>
            </a:r>
            <a:r>
              <a:rPr lang="en-US" sz="2000" dirty="0"/>
              <a:t> GPU </a:t>
            </a:r>
            <a:r>
              <a:rPr lang="sr-Latn-RS" sz="2000" dirty="0"/>
              <a:t>č</a:t>
            </a:r>
            <a:r>
              <a:rPr lang="en-US" sz="2000" dirty="0" err="1"/>
              <a:t>ipa</a:t>
            </a:r>
            <a:endParaRPr lang="en-US" sz="2000" dirty="0"/>
          </a:p>
          <a:p>
            <a:pPr marL="182880" lvl="0" indent="-182880">
              <a:spcBef>
                <a:spcPct val="20000"/>
              </a:spcBef>
              <a:buClr>
                <a:schemeClr val="accent1"/>
              </a:buClr>
              <a:buSzPct val="85000"/>
              <a:buFont typeface="Arial" pitchFamily="34" charset="0"/>
              <a:buChar char="•"/>
            </a:pPr>
            <a:r>
              <a:rPr lang="sr-Latn-RS" sz="2000" b="1" dirty="0"/>
              <a:t>Blok </a:t>
            </a:r>
            <a:r>
              <a:rPr lang="sr-Latn-RS" sz="2000" b="1"/>
              <a:t>→ S</a:t>
            </a:r>
            <a:r>
              <a:rPr lang="en-US" sz="2000" b="1"/>
              <a:t>M</a:t>
            </a:r>
            <a:r>
              <a:rPr lang="en-US" sz="2000"/>
              <a:t>:</a:t>
            </a:r>
            <a:r>
              <a:rPr lang="sr-Latn-RS" sz="2000"/>
              <a:t> </a:t>
            </a:r>
            <a:r>
              <a:rPr lang="sr-Latn-RS" sz="2000" dirty="0"/>
              <a:t>S</a:t>
            </a:r>
            <a:r>
              <a:rPr lang="en-US" sz="2000" err="1"/>
              <a:t>vaki</a:t>
            </a:r>
            <a:r>
              <a:rPr lang="en-US" sz="2000"/>
              <a:t> </a:t>
            </a:r>
            <a:r>
              <a:rPr lang="sr-Latn-RS" sz="2000"/>
              <a:t>SM </a:t>
            </a:r>
            <a:r>
              <a:rPr lang="sr-Latn-RS" sz="2000" dirty="0"/>
              <a:t>je </a:t>
            </a:r>
            <a:r>
              <a:rPr lang="en-US" sz="2000" dirty="0" err="1"/>
              <a:t>odgovoran</a:t>
            </a:r>
            <a:r>
              <a:rPr lang="en-US" sz="2000" dirty="0"/>
              <a:t> </a:t>
            </a:r>
            <a:r>
              <a:rPr lang="en-US" sz="2000" dirty="0" err="1"/>
              <a:t>za</a:t>
            </a:r>
            <a:r>
              <a:rPr lang="en-US" sz="2000" dirty="0"/>
              <a:t> ops</a:t>
            </a:r>
            <a:r>
              <a:rPr lang="sr-Latn-RS" sz="2000" dirty="0"/>
              <a:t>l</a:t>
            </a:r>
            <a:r>
              <a:rPr lang="en-US" sz="2000" dirty="0"/>
              <a:t>u</a:t>
            </a:r>
            <a:r>
              <a:rPr lang="sr-Latn-RS" sz="2000" dirty="0"/>
              <a:t>ž</a:t>
            </a:r>
            <a:r>
              <a:rPr lang="en-US" sz="2000" dirty="0" err="1"/>
              <a:t>ivanje</a:t>
            </a:r>
            <a:r>
              <a:rPr lang="sr-Latn-RS" sz="2000" dirty="0"/>
              <a:t> jednog ili više blokova. Blok niti se nikada ne </a:t>
            </a:r>
            <a:r>
              <a:rPr lang="sr-Latn-RS" sz="2000"/>
              <a:t>deli između različitih SM-a</a:t>
            </a:r>
            <a:endParaRPr lang="sr-Latn-RS" sz="2000" dirty="0"/>
          </a:p>
          <a:p>
            <a:pPr marL="182880" lvl="0" indent="-182880">
              <a:spcBef>
                <a:spcPct val="20000"/>
              </a:spcBef>
              <a:buClr>
                <a:schemeClr val="accent1"/>
              </a:buClr>
              <a:buSzPct val="85000"/>
              <a:buFont typeface="Arial" pitchFamily="34" charset="0"/>
              <a:buChar char="•"/>
            </a:pPr>
            <a:r>
              <a:rPr lang="sr-Latn-RS" sz="2000" b="1" dirty="0"/>
              <a:t>Nit → SP</a:t>
            </a:r>
            <a:r>
              <a:rPr lang="en-US" sz="2000" dirty="0"/>
              <a:t>: </a:t>
            </a:r>
            <a:r>
              <a:rPr lang="en-US" sz="2000" err="1"/>
              <a:t>Svaki</a:t>
            </a:r>
            <a:r>
              <a:rPr lang="sr-Latn-RS" sz="2000"/>
              <a:t> SM </a:t>
            </a:r>
            <a:r>
              <a:rPr lang="sr-Latn-RS" sz="2000" dirty="0"/>
              <a:t>je podeljen na više SP, gde je svaki od njih odgovoran za pojedinačnu nit iz bloka</a:t>
            </a:r>
            <a:endParaRPr lang="en-US" sz="2000" dirty="0"/>
          </a:p>
        </p:txBody>
      </p:sp>
      <p:grpSp>
        <p:nvGrpSpPr>
          <p:cNvPr id="13" name="Group 12"/>
          <p:cNvGrpSpPr/>
          <p:nvPr/>
        </p:nvGrpSpPr>
        <p:grpSpPr>
          <a:xfrm>
            <a:off x="6858000" y="3657600"/>
            <a:ext cx="762000" cy="2516188"/>
            <a:chOff x="6858000" y="3733800"/>
            <a:chExt cx="762000" cy="2516188"/>
          </a:xfrm>
        </p:grpSpPr>
        <p:cxnSp>
          <p:nvCxnSpPr>
            <p:cNvPr id="7" name="Straight Arrow Connector 6"/>
            <p:cNvCxnSpPr/>
            <p:nvPr/>
          </p:nvCxnSpPr>
          <p:spPr>
            <a:xfrm>
              <a:off x="6858000" y="3733800"/>
              <a:ext cx="685800" cy="1588"/>
            </a:xfrm>
            <a:prstGeom prst="straightConnector1">
              <a:avLst/>
            </a:prstGeom>
            <a:ln w="285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4876800"/>
              <a:ext cx="685800" cy="1588"/>
            </a:xfrm>
            <a:prstGeom prst="straightConnector1">
              <a:avLst/>
            </a:prstGeom>
            <a:ln w="285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62800" y="6248400"/>
              <a:ext cx="304800" cy="1588"/>
            </a:xfrm>
            <a:prstGeom prst="straightConnector1">
              <a:avLst/>
            </a:prstGeom>
            <a:ln w="285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 name="Title 10"/>
          <p:cNvSpPr>
            <a:spLocks noGrp="1"/>
          </p:cNvSpPr>
          <p:nvPr>
            <p:ph type="title"/>
          </p:nvPr>
        </p:nvSpPr>
        <p:spPr/>
        <p:txBody>
          <a:bodyPr/>
          <a:lstStyle/>
          <a:p>
            <a:r>
              <a:rPr lang="sr-Latn-RS" dirty="0"/>
              <a:t>Preslikavanje HW → SW</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Množenje matrica – tajlovi (2)</a:t>
            </a:r>
            <a:endParaRPr lang="en-US" dirty="0"/>
          </a:p>
        </p:txBody>
      </p:sp>
      <p:sp>
        <p:nvSpPr>
          <p:cNvPr id="3" name="Content Placeholder 2"/>
          <p:cNvSpPr>
            <a:spLocks noGrp="1"/>
          </p:cNvSpPr>
          <p:nvPr>
            <p:ph idx="1"/>
          </p:nvPr>
        </p:nvSpPr>
        <p:spPr>
          <a:xfrm>
            <a:off x="304800" y="1600200"/>
            <a:ext cx="8382000" cy="4876800"/>
          </a:xfrm>
        </p:spPr>
        <p:txBody>
          <a:bodyPr/>
          <a:lstStyle/>
          <a:p>
            <a:r>
              <a:rPr lang="en-US"/>
              <a:t>Primer množenja matrice </a:t>
            </a:r>
            <a:r>
              <a:rPr lang="en-US" dirty="0"/>
              <a:t>4x4,</a:t>
            </a:r>
            <a:br>
              <a:rPr lang="en-US"/>
            </a:br>
            <a:r>
              <a:rPr lang="en-US"/>
              <a:t>korišćenjem </a:t>
            </a:r>
            <a:r>
              <a:rPr lang="en-US" dirty="0" err="1"/>
              <a:t>blokova</a:t>
            </a:r>
            <a:r>
              <a:rPr lang="en-US" dirty="0"/>
              <a:t> </a:t>
            </a:r>
            <a:r>
              <a:rPr lang="en-US" err="1"/>
              <a:t>niti</a:t>
            </a:r>
            <a:r>
              <a:rPr lang="en-US"/>
              <a:t> dimenzija </a:t>
            </a:r>
            <a:r>
              <a:rPr lang="en-US" dirty="0"/>
              <a:t>2x2 </a:t>
            </a:r>
            <a:r>
              <a:rPr lang="en-US" dirty="0" err="1"/>
              <a:t>niti</a:t>
            </a:r>
            <a:r>
              <a:rPr lang="en-US" dirty="0"/>
              <a:t> </a:t>
            </a:r>
            <a:br>
              <a:rPr lang="en-US" dirty="0"/>
            </a:br>
            <a:endParaRPr lang="en-US" dirty="0"/>
          </a:p>
        </p:txBody>
      </p:sp>
      <p:graphicFrame>
        <p:nvGraphicFramePr>
          <p:cNvPr id="5" name="Table 4"/>
          <p:cNvGraphicFramePr>
            <a:graphicFrameLocks noGrp="1"/>
          </p:cNvGraphicFramePr>
          <p:nvPr/>
        </p:nvGraphicFramePr>
        <p:xfrm>
          <a:off x="838200" y="3581400"/>
          <a:ext cx="2438400" cy="19050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en-US" dirty="0">
                          <a:solidFill>
                            <a:schemeClr val="tx1"/>
                          </a:solidFill>
                        </a:rPr>
                        <a:t>P</a:t>
                      </a:r>
                      <a:r>
                        <a:rPr lang="sr-Latn-RS" baseline="-25000" dirty="0">
                          <a:solidFill>
                            <a:schemeClr val="tx1"/>
                          </a:solidFill>
                        </a:rPr>
                        <a:t>0,0</a:t>
                      </a:r>
                      <a:endParaRPr lang="en-US" baseline="-25000" dirty="0">
                        <a:solidFill>
                          <a:schemeClr val="tx1"/>
                        </a:solidFill>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en-US" baseline="-25000" dirty="0">
                          <a:solidFill>
                            <a:schemeClr val="tx1"/>
                          </a:solidFill>
                        </a:rPr>
                        <a:t>1</a:t>
                      </a:r>
                      <a:r>
                        <a:rPr lang="sr-Latn-RS" baseline="-25000" dirty="0">
                          <a:solidFill>
                            <a:schemeClr val="tx1"/>
                          </a:solidFill>
                        </a:rPr>
                        <a:t>,</a:t>
                      </a:r>
                      <a:r>
                        <a:rPr lang="en-US" baseline="-25000" dirty="0">
                          <a:solidFill>
                            <a:schemeClr val="tx1"/>
                          </a:solidFill>
                        </a:rPr>
                        <a:t>0</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en-US" baseline="-25000" dirty="0">
                          <a:solidFill>
                            <a:schemeClr val="tx1"/>
                          </a:solidFill>
                        </a:rPr>
                        <a:t>2</a:t>
                      </a:r>
                      <a:r>
                        <a:rPr lang="sr-Latn-RS" baseline="-25000" dirty="0">
                          <a:solidFill>
                            <a:schemeClr val="tx1"/>
                          </a:solidFill>
                        </a:rPr>
                        <a:t>,</a:t>
                      </a:r>
                      <a:r>
                        <a:rPr lang="en-US" baseline="-25000" dirty="0">
                          <a:solidFill>
                            <a:schemeClr val="tx1"/>
                          </a:solidFill>
                        </a:rPr>
                        <a:t>0</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en-US" baseline="-25000" dirty="0">
                          <a:solidFill>
                            <a:schemeClr val="tx1"/>
                          </a:solidFill>
                        </a:rPr>
                        <a:t>3</a:t>
                      </a:r>
                      <a:r>
                        <a:rPr lang="sr-Latn-RS" baseline="-25000" dirty="0">
                          <a:solidFill>
                            <a:schemeClr val="tx1"/>
                          </a:solidFill>
                        </a:rPr>
                        <a:t>,</a:t>
                      </a:r>
                      <a:r>
                        <a:rPr lang="en-US" baseline="-25000" dirty="0">
                          <a:solidFill>
                            <a:schemeClr val="tx1"/>
                          </a:solidFill>
                        </a:rPr>
                        <a:t>0</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476250">
                <a:tc>
                  <a:txBody>
                    <a:bodyPr/>
                    <a:lstStyle/>
                    <a:p>
                      <a:r>
                        <a:rPr lang="en-US" dirty="0">
                          <a:solidFill>
                            <a:schemeClr val="tx1"/>
                          </a:solidFill>
                        </a:rPr>
                        <a:t>P</a:t>
                      </a:r>
                      <a:r>
                        <a:rPr lang="en-US" baseline="-25000" dirty="0">
                          <a:solidFill>
                            <a:schemeClr val="tx1"/>
                          </a:solidFill>
                        </a:rPr>
                        <a:t>0</a:t>
                      </a:r>
                      <a:r>
                        <a:rPr lang="sr-Latn-RS" baseline="-25000" dirty="0">
                          <a:solidFill>
                            <a:schemeClr val="tx1"/>
                          </a:solidFill>
                        </a:rPr>
                        <a:t>,</a:t>
                      </a:r>
                      <a:r>
                        <a:rPr lang="en-US" baseline="-25000" dirty="0">
                          <a:solidFill>
                            <a:schemeClr val="tx1"/>
                          </a:solidFill>
                        </a:rPr>
                        <a:t>1</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sr-Latn-RS" baseline="-25000" dirty="0">
                          <a:solidFill>
                            <a:schemeClr val="tx1"/>
                          </a:solidFill>
                        </a:rPr>
                        <a:t>1,1</a:t>
                      </a:r>
                      <a:endParaRPr lang="en-US" baseline="-25000" dirty="0">
                        <a:solidFill>
                          <a:schemeClr val="tx1"/>
                        </a:solidFill>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en-US" baseline="-25000" dirty="0">
                          <a:solidFill>
                            <a:schemeClr val="tx1"/>
                          </a:solidFill>
                        </a:rPr>
                        <a:t>2</a:t>
                      </a:r>
                      <a:r>
                        <a:rPr lang="sr-Latn-RS" baseline="-25000" dirty="0">
                          <a:solidFill>
                            <a:schemeClr val="tx1"/>
                          </a:solidFill>
                        </a:rPr>
                        <a:t>,</a:t>
                      </a:r>
                      <a:r>
                        <a:rPr lang="en-US" baseline="-25000" dirty="0">
                          <a:solidFill>
                            <a:schemeClr val="tx1"/>
                          </a:solidFill>
                        </a:rPr>
                        <a:t>1</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en-US" baseline="-25000" dirty="0">
                          <a:solidFill>
                            <a:schemeClr val="tx1"/>
                          </a:solidFill>
                        </a:rPr>
                        <a:t>3</a:t>
                      </a:r>
                      <a:r>
                        <a:rPr lang="sr-Latn-RS" baseline="-25000" dirty="0">
                          <a:solidFill>
                            <a:schemeClr val="tx1"/>
                          </a:solidFill>
                        </a:rPr>
                        <a:t>,</a:t>
                      </a:r>
                      <a:r>
                        <a:rPr lang="en-US" baseline="-25000" dirty="0">
                          <a:solidFill>
                            <a:schemeClr val="tx1"/>
                          </a:solidFill>
                        </a:rPr>
                        <a:t>1</a:t>
                      </a: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6250">
                <a:tc>
                  <a:txBody>
                    <a:bodyPr/>
                    <a:lstStyle/>
                    <a:p>
                      <a:r>
                        <a:rPr lang="en-US" dirty="0">
                          <a:solidFill>
                            <a:schemeClr val="tx1"/>
                          </a:solidFill>
                        </a:rPr>
                        <a:t>P</a:t>
                      </a:r>
                      <a:r>
                        <a:rPr lang="en-US" baseline="-25000" dirty="0">
                          <a:solidFill>
                            <a:schemeClr val="tx1"/>
                          </a:solidFill>
                        </a:rPr>
                        <a:t>0</a:t>
                      </a:r>
                      <a:r>
                        <a:rPr lang="sr-Latn-RS" baseline="-25000" dirty="0">
                          <a:solidFill>
                            <a:schemeClr val="tx1"/>
                          </a:solidFill>
                        </a:rPr>
                        <a:t>,</a:t>
                      </a:r>
                      <a:r>
                        <a:rPr lang="en-US" baseline="-25000" dirty="0">
                          <a:solidFill>
                            <a:schemeClr val="tx1"/>
                          </a:solidFill>
                        </a:rPr>
                        <a:t>2</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en-US" baseline="-25000" dirty="0">
                          <a:solidFill>
                            <a:schemeClr val="tx1"/>
                          </a:solidFill>
                        </a:rPr>
                        <a:t>1</a:t>
                      </a:r>
                      <a:r>
                        <a:rPr lang="sr-Latn-RS" baseline="-25000" dirty="0">
                          <a:solidFill>
                            <a:schemeClr val="tx1"/>
                          </a:solidFill>
                        </a:rPr>
                        <a:t>,</a:t>
                      </a:r>
                      <a:r>
                        <a:rPr lang="en-US" baseline="-25000" dirty="0">
                          <a:solidFill>
                            <a:schemeClr val="tx1"/>
                          </a:solidFill>
                        </a:rPr>
                        <a:t>2</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sr-Latn-RS" baseline="-25000" dirty="0">
                          <a:solidFill>
                            <a:schemeClr val="tx1"/>
                          </a:solidFill>
                        </a:rPr>
                        <a:t>2,2</a:t>
                      </a:r>
                      <a:endParaRPr lang="en-US" baseline="-25000" dirty="0">
                        <a:solidFill>
                          <a:schemeClr val="tx1"/>
                        </a:solidFill>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en-US" baseline="-25000" dirty="0">
                          <a:solidFill>
                            <a:schemeClr val="tx1"/>
                          </a:solidFill>
                        </a:rPr>
                        <a:t>3</a:t>
                      </a:r>
                      <a:r>
                        <a:rPr lang="sr-Latn-RS" baseline="-25000" dirty="0">
                          <a:solidFill>
                            <a:schemeClr val="tx1"/>
                          </a:solidFill>
                        </a:rPr>
                        <a:t>,</a:t>
                      </a:r>
                      <a:r>
                        <a:rPr lang="en-US" baseline="-25000" dirty="0">
                          <a:solidFill>
                            <a:schemeClr val="tx1"/>
                          </a:solidFill>
                        </a:rPr>
                        <a:t>2</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476250">
                <a:tc>
                  <a:txBody>
                    <a:bodyPr/>
                    <a:lstStyle/>
                    <a:p>
                      <a:r>
                        <a:rPr lang="en-US" dirty="0">
                          <a:solidFill>
                            <a:schemeClr val="tx1"/>
                          </a:solidFill>
                        </a:rPr>
                        <a:t>P</a:t>
                      </a:r>
                      <a:r>
                        <a:rPr lang="en-US" baseline="-25000" dirty="0">
                          <a:solidFill>
                            <a:schemeClr val="tx1"/>
                          </a:solidFill>
                        </a:rPr>
                        <a:t>0</a:t>
                      </a:r>
                      <a:r>
                        <a:rPr lang="sr-Latn-RS" baseline="-25000" dirty="0">
                          <a:solidFill>
                            <a:schemeClr val="tx1"/>
                          </a:solidFill>
                        </a:rPr>
                        <a:t>,</a:t>
                      </a:r>
                      <a:r>
                        <a:rPr lang="en-US" baseline="-25000" dirty="0">
                          <a:solidFill>
                            <a:schemeClr val="tx1"/>
                          </a:solidFill>
                        </a:rPr>
                        <a:t>3</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en-US" baseline="-25000" dirty="0">
                          <a:solidFill>
                            <a:schemeClr val="tx1"/>
                          </a:solidFill>
                        </a:rPr>
                        <a:t>1</a:t>
                      </a:r>
                      <a:r>
                        <a:rPr lang="sr-Latn-RS" baseline="-25000" dirty="0">
                          <a:solidFill>
                            <a:schemeClr val="tx1"/>
                          </a:solidFill>
                        </a:rPr>
                        <a:t>,</a:t>
                      </a:r>
                      <a:r>
                        <a:rPr lang="en-US" baseline="-25000" dirty="0">
                          <a:solidFill>
                            <a:schemeClr val="tx1"/>
                          </a:solidFill>
                        </a:rPr>
                        <a:t>3</a:t>
                      </a: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en-US" baseline="-25000" dirty="0">
                          <a:solidFill>
                            <a:schemeClr val="tx1"/>
                          </a:solidFill>
                        </a:rPr>
                        <a:t>2</a:t>
                      </a:r>
                      <a:r>
                        <a:rPr lang="sr-Latn-RS" baseline="-25000" dirty="0">
                          <a:solidFill>
                            <a:schemeClr val="tx1"/>
                          </a:solidFill>
                        </a:rPr>
                        <a:t>,</a:t>
                      </a:r>
                      <a:r>
                        <a:rPr lang="en-US" baseline="-25000" dirty="0">
                          <a:solidFill>
                            <a:schemeClr val="tx1"/>
                          </a:solidFill>
                        </a:rPr>
                        <a:t>3</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t>
                      </a:r>
                      <a:r>
                        <a:rPr lang="sr-Latn-RS" baseline="-25000" dirty="0">
                          <a:solidFill>
                            <a:schemeClr val="tx1"/>
                          </a:solidFill>
                        </a:rPr>
                        <a:t>3,3</a:t>
                      </a:r>
                      <a:endParaRPr lang="en-US" baseline="-25000" dirty="0">
                        <a:solidFill>
                          <a:schemeClr val="tx1"/>
                        </a:solidFill>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6324600" y="1981200"/>
          <a:ext cx="2438400" cy="19050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sr-Latn-RS" sz="1400" dirty="0">
                          <a:solidFill>
                            <a:schemeClr val="tx1"/>
                          </a:solidFill>
                        </a:rPr>
                        <a:t>Nd</a:t>
                      </a:r>
                      <a:r>
                        <a:rPr lang="sr-Latn-RS" sz="1400" baseline="-25000" dirty="0">
                          <a:solidFill>
                            <a:schemeClr val="tx1"/>
                          </a:solidFill>
                        </a:rPr>
                        <a:t>0,0</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Nd</a:t>
                      </a:r>
                      <a:r>
                        <a:rPr lang="sr-Latn-RS" sz="1400" baseline="-25000" dirty="0">
                          <a:solidFill>
                            <a:schemeClr val="tx1"/>
                          </a:solidFill>
                        </a:rPr>
                        <a:t>1,0</a:t>
                      </a:r>
                      <a:endParaRPr lang="en-US" sz="1400" baseline="-25000" dirty="0">
                        <a:solidFill>
                          <a:schemeClr val="tx1"/>
                        </a:solidFill>
                      </a:endParaRPr>
                    </a:p>
                  </a:txBody>
                  <a:tcPr anchor="c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solidFill>
                      <a:schemeClr val="bg1"/>
                    </a:solidFill>
                  </a:tcPr>
                </a:tc>
                <a:extLst>
                  <a:ext uri="{0D108BD9-81ED-4DB2-BD59-A6C34878D82A}">
                    <a16:rowId xmlns:a16="http://schemas.microsoft.com/office/drawing/2014/main" val="10000"/>
                  </a:ext>
                </a:extLst>
              </a:tr>
              <a:tr h="476250">
                <a:tc>
                  <a:txBody>
                    <a:bodyPr/>
                    <a:lstStyle/>
                    <a:p>
                      <a:r>
                        <a:rPr lang="sr-Latn-RS" sz="1400" dirty="0">
                          <a:solidFill>
                            <a:schemeClr val="tx1"/>
                          </a:solidFill>
                        </a:rPr>
                        <a:t>Nd</a:t>
                      </a:r>
                      <a:r>
                        <a:rPr lang="sr-Latn-RS" sz="1400" baseline="-25000" dirty="0">
                          <a:solidFill>
                            <a:schemeClr val="tx1"/>
                          </a:solidFill>
                        </a:rPr>
                        <a:t>0,1</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Nd</a:t>
                      </a:r>
                      <a:r>
                        <a:rPr lang="sr-Latn-RS" sz="1400" baseline="-25000" dirty="0">
                          <a:solidFill>
                            <a:schemeClr val="tx1"/>
                          </a:solidFill>
                        </a:rPr>
                        <a:t>1,1</a:t>
                      </a:r>
                      <a:endParaRPr lang="en-US" sz="1400" baseline="-25000" dirty="0">
                        <a:solidFill>
                          <a:schemeClr val="tx1"/>
                        </a:solidFill>
                      </a:endParaRPr>
                    </a:p>
                  </a:txBody>
                  <a:tcPr anchor="c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solidFill>
                      <a:schemeClr val="bg1"/>
                    </a:solidFill>
                  </a:tcPr>
                </a:tc>
                <a:extLst>
                  <a:ext uri="{0D108BD9-81ED-4DB2-BD59-A6C34878D82A}">
                    <a16:rowId xmlns:a16="http://schemas.microsoft.com/office/drawing/2014/main" val="10001"/>
                  </a:ext>
                </a:extLst>
              </a:tr>
              <a:tr h="476250">
                <a:tc>
                  <a:txBody>
                    <a:bodyPr/>
                    <a:lstStyle/>
                    <a:p>
                      <a:r>
                        <a:rPr lang="sr-Latn-RS" sz="1400" dirty="0">
                          <a:solidFill>
                            <a:schemeClr val="tx1"/>
                          </a:solidFill>
                        </a:rPr>
                        <a:t>Nd</a:t>
                      </a:r>
                      <a:r>
                        <a:rPr lang="en-US" sz="1400" baseline="-25000" dirty="0">
                          <a:solidFill>
                            <a:schemeClr val="tx1"/>
                          </a:solidFill>
                        </a:rPr>
                        <a:t>0</a:t>
                      </a:r>
                      <a:r>
                        <a:rPr lang="sr-Latn-RS" sz="1400" baseline="-25000" dirty="0">
                          <a:solidFill>
                            <a:schemeClr val="tx1"/>
                          </a:solidFill>
                        </a:rPr>
                        <a:t>,2</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Nd</a:t>
                      </a:r>
                      <a:r>
                        <a:rPr lang="sr-Latn-RS" sz="1400" baseline="-25000" dirty="0">
                          <a:solidFill>
                            <a:schemeClr val="tx1"/>
                          </a:solidFill>
                        </a:rPr>
                        <a:t>1,2</a:t>
                      </a:r>
                      <a:endParaRPr lang="en-US" sz="1400" baseline="-25000" dirty="0">
                        <a:solidFill>
                          <a:schemeClr val="tx1"/>
                        </a:solidFill>
                      </a:endParaRPr>
                    </a:p>
                  </a:txBody>
                  <a:tcPr anchor="c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solidFill>
                      <a:schemeClr val="bg1"/>
                    </a:solidFill>
                  </a:tcPr>
                </a:tc>
                <a:extLst>
                  <a:ext uri="{0D108BD9-81ED-4DB2-BD59-A6C34878D82A}">
                    <a16:rowId xmlns:a16="http://schemas.microsoft.com/office/drawing/2014/main" val="10002"/>
                  </a:ext>
                </a:extLst>
              </a:tr>
              <a:tr h="476250">
                <a:tc>
                  <a:txBody>
                    <a:bodyPr/>
                    <a:lstStyle/>
                    <a:p>
                      <a:r>
                        <a:rPr lang="sr-Latn-RS" sz="1400" dirty="0">
                          <a:solidFill>
                            <a:schemeClr val="tx1"/>
                          </a:solidFill>
                        </a:rPr>
                        <a:t>Nd</a:t>
                      </a:r>
                      <a:r>
                        <a:rPr lang="sr-Latn-RS" sz="1400" baseline="-25000" dirty="0">
                          <a:solidFill>
                            <a:schemeClr val="tx1"/>
                          </a:solidFill>
                        </a:rPr>
                        <a:t>0,3</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Nd</a:t>
                      </a:r>
                      <a:r>
                        <a:rPr lang="sr-Latn-RS" sz="1400" baseline="-25000" dirty="0">
                          <a:solidFill>
                            <a:schemeClr val="tx1"/>
                          </a:solidFill>
                        </a:rPr>
                        <a:t>1,3</a:t>
                      </a:r>
                      <a:endParaRPr lang="en-US" sz="1400" baseline="-25000" dirty="0">
                        <a:solidFill>
                          <a:schemeClr val="tx1"/>
                        </a:solidFill>
                      </a:endParaRPr>
                    </a:p>
                  </a:txBody>
                  <a:tcPr anchor="c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solidFill>
                      <a:schemeClr val="bg1"/>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3505200" y="4038600"/>
          <a:ext cx="2590800" cy="190500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76250">
                <a:tc>
                  <a:txBody>
                    <a:bodyPr/>
                    <a:lstStyle/>
                    <a:p>
                      <a:r>
                        <a:rPr lang="sr-Latn-RS" sz="1400" dirty="0">
                          <a:solidFill>
                            <a:schemeClr val="tx1"/>
                          </a:solidFill>
                        </a:rPr>
                        <a:t>Md</a:t>
                      </a:r>
                      <a:r>
                        <a:rPr lang="sr-Latn-RS" sz="1400" baseline="-25000" dirty="0">
                          <a:solidFill>
                            <a:schemeClr val="tx1"/>
                          </a:solidFill>
                        </a:rPr>
                        <a:t>0,0</a:t>
                      </a:r>
                      <a:endParaRPr lang="en-US" sz="1400" baseline="-25000" dirty="0">
                        <a:solidFill>
                          <a:schemeClr val="tx1"/>
                        </a:solidFill>
                      </a:endParaRPr>
                    </a:p>
                  </a:txBody>
                  <a:tcPr anchor="c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dirty="0">
                          <a:solidFill>
                            <a:schemeClr val="tx1"/>
                          </a:solidFill>
                        </a:rPr>
                        <a:t>1</a:t>
                      </a:r>
                      <a:r>
                        <a:rPr lang="sr-Latn-RS" sz="1400" baseline="-25000" dirty="0">
                          <a:solidFill>
                            <a:schemeClr val="tx1"/>
                          </a:solidFill>
                        </a:rPr>
                        <a:t>,</a:t>
                      </a:r>
                      <a:r>
                        <a:rPr lang="en-US" sz="1400" baseline="-25000" dirty="0">
                          <a:solidFill>
                            <a:schemeClr val="tx1"/>
                          </a:solidFill>
                        </a:rPr>
                        <a:t>0</a:t>
                      </a:r>
                    </a:p>
                  </a:txBody>
                  <a:tcPr anchor="c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dirty="0">
                          <a:solidFill>
                            <a:schemeClr val="tx1"/>
                          </a:solidFill>
                        </a:rPr>
                        <a:t>2</a:t>
                      </a:r>
                      <a:r>
                        <a:rPr lang="sr-Latn-RS" sz="1400" baseline="-25000" dirty="0">
                          <a:solidFill>
                            <a:schemeClr val="tx1"/>
                          </a:solidFill>
                        </a:rPr>
                        <a:t>,</a:t>
                      </a:r>
                      <a:r>
                        <a:rPr lang="en-US" sz="1400" baseline="-25000" dirty="0">
                          <a:solidFill>
                            <a:schemeClr val="tx1"/>
                          </a:solidFill>
                        </a:rPr>
                        <a:t>0</a:t>
                      </a:r>
                    </a:p>
                  </a:txBody>
                  <a:tcPr anchor="c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dirty="0">
                          <a:solidFill>
                            <a:schemeClr val="tx1"/>
                          </a:solidFill>
                        </a:rPr>
                        <a:t>3,0</a:t>
                      </a:r>
                    </a:p>
                  </a:txBody>
                  <a:tcPr anchor="ctr">
                    <a:solidFill>
                      <a:srgbClr val="FFFF00"/>
                    </a:solidFill>
                  </a:tcPr>
                </a:tc>
                <a:extLst>
                  <a:ext uri="{0D108BD9-81ED-4DB2-BD59-A6C34878D82A}">
                    <a16:rowId xmlns:a16="http://schemas.microsoft.com/office/drawing/2014/main" val="10000"/>
                  </a:ext>
                </a:extLst>
              </a:tr>
              <a:tr h="476250">
                <a:tc>
                  <a:txBody>
                    <a:bodyPr/>
                    <a:lstStyle/>
                    <a:p>
                      <a:r>
                        <a:rPr lang="sr-Latn-RS" sz="1400" dirty="0">
                          <a:solidFill>
                            <a:schemeClr val="tx1"/>
                          </a:solidFill>
                        </a:rPr>
                        <a:t>Md</a:t>
                      </a:r>
                      <a:r>
                        <a:rPr lang="en-US" sz="1400" baseline="-25000" dirty="0">
                          <a:solidFill>
                            <a:schemeClr val="tx1"/>
                          </a:solidFill>
                        </a:rPr>
                        <a:t>0</a:t>
                      </a:r>
                      <a:r>
                        <a:rPr lang="sr-Latn-RS" sz="1400" baseline="-25000" dirty="0">
                          <a:solidFill>
                            <a:schemeClr val="tx1"/>
                          </a:solidFill>
                        </a:rPr>
                        <a:t>,</a:t>
                      </a:r>
                      <a:r>
                        <a:rPr lang="en-US" sz="1400" baseline="-25000" dirty="0">
                          <a:solidFill>
                            <a:schemeClr val="tx1"/>
                          </a:solidFill>
                        </a:rPr>
                        <a:t>1</a:t>
                      </a:r>
                    </a:p>
                  </a:txBody>
                  <a:tcPr anchor="ct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sr-Latn-RS" sz="1400" baseline="-25000" dirty="0">
                          <a:solidFill>
                            <a:schemeClr val="tx1"/>
                          </a:solidFill>
                        </a:rPr>
                        <a:t>1,1</a:t>
                      </a:r>
                      <a:endParaRPr lang="en-US" sz="1400" baseline="-25000" dirty="0">
                        <a:solidFill>
                          <a:schemeClr val="tx1"/>
                        </a:solidFill>
                      </a:endParaRPr>
                    </a:p>
                  </a:txBody>
                  <a:tcPr anchor="ct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dirty="0">
                          <a:solidFill>
                            <a:schemeClr val="tx1"/>
                          </a:solidFill>
                        </a:rPr>
                        <a:t>2</a:t>
                      </a:r>
                      <a:r>
                        <a:rPr lang="sr-Latn-RS" sz="1400" baseline="-25000" dirty="0">
                          <a:solidFill>
                            <a:schemeClr val="tx1"/>
                          </a:solidFill>
                        </a:rPr>
                        <a:t>,</a:t>
                      </a:r>
                      <a:r>
                        <a:rPr lang="en-US" sz="1400" baseline="-25000" dirty="0">
                          <a:solidFill>
                            <a:schemeClr val="tx1"/>
                          </a:solidFill>
                        </a:rPr>
                        <a:t>1</a:t>
                      </a:r>
                    </a:p>
                  </a:txBody>
                  <a:tcPr anchor="ct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a:solidFill>
                            <a:schemeClr val="tx1"/>
                          </a:solidFill>
                        </a:rPr>
                        <a:t>3</a:t>
                      </a:r>
                      <a:r>
                        <a:rPr lang="sr-Latn-RS" sz="1400" baseline="-25000">
                          <a:solidFill>
                            <a:schemeClr val="tx1"/>
                          </a:solidFill>
                        </a:rPr>
                        <a:t>,</a:t>
                      </a:r>
                      <a:r>
                        <a:rPr lang="en-US" sz="1400" baseline="-25000" dirty="0">
                          <a:solidFill>
                            <a:schemeClr val="tx1"/>
                          </a:solidFill>
                        </a:rPr>
                        <a:t>1</a:t>
                      </a:r>
                    </a:p>
                  </a:txBody>
                  <a:tcPr anchor="ctr">
                    <a:solidFill>
                      <a:srgbClr val="FF0000"/>
                    </a:solidFill>
                  </a:tcPr>
                </a:tc>
                <a:extLst>
                  <a:ext uri="{0D108BD9-81ED-4DB2-BD59-A6C34878D82A}">
                    <a16:rowId xmlns:a16="http://schemas.microsoft.com/office/drawing/2014/main" val="10001"/>
                  </a:ext>
                </a:extLst>
              </a:tr>
              <a:tr h="476250">
                <a:tc>
                  <a:txBody>
                    <a:bodyPr/>
                    <a:lstStyle/>
                    <a:p>
                      <a:endParaRPr lang="en-US" dirty="0"/>
                    </a:p>
                  </a:txBody>
                  <a:tcPr anchor="ctr">
                    <a:solidFill>
                      <a:schemeClr val="bg1"/>
                    </a:solidFill>
                  </a:tcPr>
                </a:tc>
                <a:tc>
                  <a:txBody>
                    <a:bodyPr/>
                    <a:lstStyle/>
                    <a:p>
                      <a:endParaRPr lang="en-US"/>
                    </a:p>
                  </a:txBody>
                  <a:tcPr anchor="ctr">
                    <a:solidFill>
                      <a:schemeClr val="bg1"/>
                    </a:solidFill>
                  </a:tcPr>
                </a:tc>
                <a:tc>
                  <a:txBody>
                    <a:bodyPr/>
                    <a:lstStyle/>
                    <a:p>
                      <a:endParaRPr lang="en-US"/>
                    </a:p>
                  </a:txBody>
                  <a:tcPr anchor="ctr">
                    <a:solidFill>
                      <a:schemeClr val="bg1"/>
                    </a:solidFill>
                  </a:tcPr>
                </a:tc>
                <a:tc>
                  <a:txBody>
                    <a:bodyPr/>
                    <a:lstStyle/>
                    <a:p>
                      <a:endParaRPr lang="en-US"/>
                    </a:p>
                  </a:txBody>
                  <a:tcPr anchor="ctr">
                    <a:solidFill>
                      <a:schemeClr val="bg1"/>
                    </a:solidFill>
                  </a:tcPr>
                </a:tc>
                <a:extLst>
                  <a:ext uri="{0D108BD9-81ED-4DB2-BD59-A6C34878D82A}">
                    <a16:rowId xmlns:a16="http://schemas.microsoft.com/office/drawing/2014/main" val="10002"/>
                  </a:ext>
                </a:extLst>
              </a:tr>
              <a:tr h="476250">
                <a:tc>
                  <a:txBody>
                    <a:bodyPr/>
                    <a:lstStyle/>
                    <a:p>
                      <a:endParaRPr lang="en-US"/>
                    </a:p>
                  </a:txBody>
                  <a:tcPr anchor="ctr">
                    <a:solidFill>
                      <a:schemeClr val="bg1"/>
                    </a:solidFill>
                  </a:tcPr>
                </a:tc>
                <a:tc>
                  <a:txBody>
                    <a:bodyPr/>
                    <a:lstStyle/>
                    <a:p>
                      <a:endParaRPr lang="en-US" dirty="0"/>
                    </a:p>
                  </a:txBody>
                  <a:tcPr anchor="ctr">
                    <a:solidFill>
                      <a:schemeClr val="bg1"/>
                    </a:solidFill>
                  </a:tcPr>
                </a:tc>
                <a:tc>
                  <a:txBody>
                    <a:bodyPr/>
                    <a:lstStyle/>
                    <a:p>
                      <a:endParaRPr lang="en-US" dirty="0"/>
                    </a:p>
                  </a:txBody>
                  <a:tcPr anchor="ctr">
                    <a:solidFill>
                      <a:schemeClr val="bg1"/>
                    </a:solidFill>
                  </a:tcPr>
                </a:tc>
                <a:tc>
                  <a:txBody>
                    <a:bodyPr/>
                    <a:lstStyle/>
                    <a:p>
                      <a:endParaRPr lang="en-US" dirty="0"/>
                    </a:p>
                  </a:txBody>
                  <a:tcPr anchor="ctr">
                    <a:solidFill>
                      <a:schemeClr val="bg1"/>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6324600" y="4038600"/>
          <a:ext cx="2438400" cy="1905000"/>
        </p:xfrm>
        <a:graphic>
          <a:graphicData uri="http://schemas.openxmlformats.org/drawingml/2006/table">
            <a:tbl>
              <a:tblPr firstRow="1" bandRow="1">
                <a:noFill/>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en-US" sz="1400" dirty="0">
                          <a:solidFill>
                            <a:schemeClr val="tx1"/>
                          </a:solidFill>
                        </a:rPr>
                        <a:t>Pd</a:t>
                      </a:r>
                      <a:r>
                        <a:rPr lang="sr-Latn-RS" sz="1400" baseline="-25000" dirty="0">
                          <a:solidFill>
                            <a:schemeClr val="tx1"/>
                          </a:solidFill>
                        </a:rPr>
                        <a:t>0,0</a:t>
                      </a:r>
                      <a:endParaRPr lang="en-US" sz="1400" baseline="-25000" dirty="0">
                        <a:solidFill>
                          <a:schemeClr val="tx1"/>
                        </a:solidFill>
                      </a:endParaRPr>
                    </a:p>
                  </a:txBody>
                  <a:tcPr anchor="ctr">
                    <a:gradFill flip="none" rotWithShape="1">
                      <a:gsLst>
                        <a:gs pos="48000">
                          <a:srgbClr val="FFFF00"/>
                        </a:gs>
                        <a:gs pos="49000">
                          <a:srgbClr val="00B050"/>
                        </a:gs>
                      </a:gsLst>
                      <a:lin ang="189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1,0</a:t>
                      </a:r>
                      <a:endParaRPr lang="en-US" sz="1400" baseline="-25000" dirty="0">
                        <a:solidFill>
                          <a:schemeClr val="tx1"/>
                        </a:solidFill>
                      </a:endParaRPr>
                    </a:p>
                  </a:txBody>
                  <a:tcPr anchor="ctr">
                    <a:gradFill>
                      <a:gsLst>
                        <a:gs pos="48000">
                          <a:srgbClr val="FFFF00"/>
                        </a:gs>
                        <a:gs pos="49000">
                          <a:srgbClr val="0070C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2,0</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3,0</a:t>
                      </a:r>
                      <a:endParaRPr lang="en-US" sz="1400" baseline="-25000" dirty="0">
                        <a:solidFill>
                          <a:schemeClr val="tx1"/>
                        </a:solidFill>
                      </a:endParaRPr>
                    </a:p>
                  </a:txBody>
                  <a:tcPr anchor="ctr">
                    <a:solidFill>
                      <a:schemeClr val="bg1"/>
                    </a:solidFill>
                  </a:tcPr>
                </a:tc>
                <a:extLst>
                  <a:ext uri="{0D108BD9-81ED-4DB2-BD59-A6C34878D82A}">
                    <a16:rowId xmlns:a16="http://schemas.microsoft.com/office/drawing/2014/main" val="10000"/>
                  </a:ext>
                </a:extLst>
              </a:tr>
              <a:tr h="476250">
                <a:tc>
                  <a:txBody>
                    <a:bodyPr/>
                    <a:lstStyle/>
                    <a:p>
                      <a:r>
                        <a:rPr lang="en-US" sz="1400" dirty="0">
                          <a:solidFill>
                            <a:schemeClr val="tx1"/>
                          </a:solidFill>
                        </a:rPr>
                        <a:t>Pd</a:t>
                      </a:r>
                      <a:r>
                        <a:rPr lang="sr-Latn-RS" sz="1400" baseline="-25000" dirty="0">
                          <a:solidFill>
                            <a:schemeClr val="tx1"/>
                          </a:solidFill>
                        </a:rPr>
                        <a:t>0,1</a:t>
                      </a:r>
                      <a:endParaRPr lang="en-US" sz="1400" baseline="-25000" dirty="0">
                        <a:solidFill>
                          <a:schemeClr val="tx1"/>
                        </a:solidFill>
                      </a:endParaRPr>
                    </a:p>
                  </a:txBody>
                  <a:tcPr anchor="ctr">
                    <a:gradFill>
                      <a:gsLst>
                        <a:gs pos="48000">
                          <a:srgbClr val="FF0000"/>
                        </a:gs>
                        <a:gs pos="49000">
                          <a:srgbClr val="00B05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1,1</a:t>
                      </a:r>
                      <a:endParaRPr lang="en-US" sz="1400" baseline="-25000" dirty="0">
                        <a:solidFill>
                          <a:schemeClr val="tx1"/>
                        </a:solidFill>
                      </a:endParaRPr>
                    </a:p>
                  </a:txBody>
                  <a:tcPr anchor="ctr">
                    <a:gradFill>
                      <a:gsLst>
                        <a:gs pos="48000">
                          <a:srgbClr val="FF0000"/>
                        </a:gs>
                        <a:gs pos="49000">
                          <a:srgbClr val="0070C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2,1</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3,1</a:t>
                      </a:r>
                      <a:endParaRPr lang="en-US" sz="1400" baseline="-25000" dirty="0">
                        <a:solidFill>
                          <a:schemeClr val="tx1"/>
                        </a:solidFill>
                      </a:endParaRPr>
                    </a:p>
                  </a:txBody>
                  <a:tcPr anchor="ctr">
                    <a:solidFill>
                      <a:schemeClr val="bg1"/>
                    </a:solidFill>
                  </a:tcPr>
                </a:tc>
                <a:extLst>
                  <a:ext uri="{0D108BD9-81ED-4DB2-BD59-A6C34878D82A}">
                    <a16:rowId xmlns:a16="http://schemas.microsoft.com/office/drawing/2014/main" val="10001"/>
                  </a:ext>
                </a:extLst>
              </a:tr>
              <a:tr h="476250">
                <a:tc>
                  <a:txBody>
                    <a:bodyPr/>
                    <a:lstStyle/>
                    <a:p>
                      <a:r>
                        <a:rPr lang="en-US" sz="1400" dirty="0">
                          <a:solidFill>
                            <a:schemeClr val="tx1"/>
                          </a:solidFill>
                        </a:rPr>
                        <a:t>Pd</a:t>
                      </a:r>
                      <a:r>
                        <a:rPr lang="sr-Latn-RS" sz="1400" baseline="-25000" dirty="0">
                          <a:solidFill>
                            <a:schemeClr val="tx1"/>
                          </a:solidFill>
                        </a:rPr>
                        <a:t>0,2</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1,2</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2,2</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3,2</a:t>
                      </a:r>
                      <a:endParaRPr lang="en-US" sz="1400" baseline="-25000" dirty="0">
                        <a:solidFill>
                          <a:schemeClr val="tx1"/>
                        </a:solidFill>
                      </a:endParaRPr>
                    </a:p>
                  </a:txBody>
                  <a:tcPr anchor="ctr">
                    <a:solidFill>
                      <a:schemeClr val="bg1"/>
                    </a:solidFill>
                  </a:tcPr>
                </a:tc>
                <a:extLst>
                  <a:ext uri="{0D108BD9-81ED-4DB2-BD59-A6C34878D82A}">
                    <a16:rowId xmlns:a16="http://schemas.microsoft.com/office/drawing/2014/main" val="10002"/>
                  </a:ext>
                </a:extLst>
              </a:tr>
              <a:tr h="476250">
                <a:tc>
                  <a:txBody>
                    <a:bodyPr/>
                    <a:lstStyle/>
                    <a:p>
                      <a:r>
                        <a:rPr lang="en-US" sz="1400" dirty="0">
                          <a:solidFill>
                            <a:schemeClr val="tx1"/>
                          </a:solidFill>
                        </a:rPr>
                        <a:t>Pd</a:t>
                      </a:r>
                      <a:r>
                        <a:rPr lang="sr-Latn-RS" sz="1400" baseline="-25000" dirty="0">
                          <a:solidFill>
                            <a:schemeClr val="tx1"/>
                          </a:solidFill>
                        </a:rPr>
                        <a:t>0,3</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1,3</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2,3</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3,3</a:t>
                      </a:r>
                      <a:endParaRPr lang="en-US" sz="1400" baseline="-25000" dirty="0">
                        <a:solidFill>
                          <a:schemeClr val="tx1"/>
                        </a:solidFill>
                      </a:endParaRPr>
                    </a:p>
                  </a:txBody>
                  <a:tcPr anchor="ctr">
                    <a:solidFill>
                      <a:schemeClr val="bg1"/>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381000" y="2754868"/>
            <a:ext cx="1219200" cy="369332"/>
          </a:xfrm>
          <a:prstGeom prst="rect">
            <a:avLst/>
          </a:prstGeom>
          <a:noFill/>
        </p:spPr>
        <p:txBody>
          <a:bodyPr wrap="square" rtlCol="0">
            <a:spAutoFit/>
          </a:bodyPr>
          <a:lstStyle/>
          <a:p>
            <a:r>
              <a:rPr lang="sr-Latn-RS" dirty="0"/>
              <a:t>Blok(0,0)</a:t>
            </a:r>
            <a:endParaRPr lang="en-US" dirty="0"/>
          </a:p>
        </p:txBody>
      </p:sp>
      <p:sp>
        <p:nvSpPr>
          <p:cNvPr id="12" name="TextBox 11"/>
          <p:cNvSpPr txBox="1"/>
          <p:nvPr/>
        </p:nvSpPr>
        <p:spPr>
          <a:xfrm>
            <a:off x="533400" y="6096000"/>
            <a:ext cx="1219200" cy="369332"/>
          </a:xfrm>
          <a:prstGeom prst="rect">
            <a:avLst/>
          </a:prstGeom>
          <a:noFill/>
        </p:spPr>
        <p:txBody>
          <a:bodyPr wrap="square" rtlCol="0">
            <a:spAutoFit/>
          </a:bodyPr>
          <a:lstStyle/>
          <a:p>
            <a:r>
              <a:rPr lang="sr-Latn-RS" dirty="0"/>
              <a:t>Blok(0,1)</a:t>
            </a:r>
            <a:endParaRPr lang="en-US" dirty="0"/>
          </a:p>
        </p:txBody>
      </p:sp>
      <p:sp>
        <p:nvSpPr>
          <p:cNvPr id="14" name="TextBox 13"/>
          <p:cNvSpPr txBox="1"/>
          <p:nvPr/>
        </p:nvSpPr>
        <p:spPr>
          <a:xfrm>
            <a:off x="2133600" y="6107668"/>
            <a:ext cx="1219200" cy="369332"/>
          </a:xfrm>
          <a:prstGeom prst="rect">
            <a:avLst/>
          </a:prstGeom>
          <a:noFill/>
        </p:spPr>
        <p:txBody>
          <a:bodyPr wrap="square" rtlCol="0">
            <a:spAutoFit/>
          </a:bodyPr>
          <a:lstStyle/>
          <a:p>
            <a:r>
              <a:rPr lang="sr-Latn-RS" dirty="0"/>
              <a:t>Blok(1,1)</a:t>
            </a:r>
            <a:endParaRPr lang="en-US" dirty="0"/>
          </a:p>
        </p:txBody>
      </p:sp>
      <p:sp>
        <p:nvSpPr>
          <p:cNvPr id="15" name="TextBox 14"/>
          <p:cNvSpPr txBox="1"/>
          <p:nvPr/>
        </p:nvSpPr>
        <p:spPr>
          <a:xfrm>
            <a:off x="2514600" y="2754868"/>
            <a:ext cx="1219200" cy="369332"/>
          </a:xfrm>
          <a:prstGeom prst="rect">
            <a:avLst/>
          </a:prstGeom>
          <a:noFill/>
        </p:spPr>
        <p:txBody>
          <a:bodyPr wrap="square" rtlCol="0">
            <a:spAutoFit/>
          </a:bodyPr>
          <a:lstStyle/>
          <a:p>
            <a:r>
              <a:rPr lang="sr-Latn-RS" dirty="0"/>
              <a:t>Blok(1,0)</a:t>
            </a:r>
            <a:endParaRPr lang="en-US" dirty="0"/>
          </a:p>
        </p:txBody>
      </p:sp>
      <p:cxnSp>
        <p:nvCxnSpPr>
          <p:cNvPr id="17" name="Straight Arrow Connector 16"/>
          <p:cNvCxnSpPr>
            <a:stCxn id="15" idx="2"/>
          </p:cNvCxnSpPr>
          <p:nvPr/>
        </p:nvCxnSpPr>
        <p:spPr>
          <a:xfrm rot="5400000">
            <a:off x="2743200" y="31242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0"/>
          </p:cNvCxnSpPr>
          <p:nvPr/>
        </p:nvCxnSpPr>
        <p:spPr>
          <a:xfrm rot="16200000" flipV="1">
            <a:off x="2438400" y="5802868"/>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0"/>
          </p:cNvCxnSpPr>
          <p:nvPr/>
        </p:nvCxnSpPr>
        <p:spPr>
          <a:xfrm rot="5400000" flipH="1" flipV="1">
            <a:off x="1028700" y="56769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p:cNvCxnSpPr>
          <p:nvPr/>
        </p:nvCxnSpPr>
        <p:spPr>
          <a:xfrm rot="16200000" flipH="1">
            <a:off x="946666" y="3168134"/>
            <a:ext cx="39266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0" y="41148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05200" y="44196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5372100" y="30099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5981700" y="30099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036081D1-8380-407A-ABF3-D12854566F9D}" type="slidenum">
              <a:rPr lang="en-US" smtClean="0"/>
              <a:pPr/>
              <a:t>120</a:t>
            </a:fld>
            <a:endParaRPr lang="en-US" dirty="0"/>
          </a:p>
        </p:txBody>
      </p:sp>
    </p:spTree>
    <p:extLst>
      <p:ext uri="{BB962C8B-B14F-4D97-AF65-F5344CB8AC3E}">
        <p14:creationId xmlns:p14="http://schemas.microsoft.com/office/powerpoint/2010/main" val="32498580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Množenje matrica – tajlovi (3)</a:t>
            </a:r>
            <a:endParaRPr lang="en-US" dirty="0"/>
          </a:p>
        </p:txBody>
      </p:sp>
      <p:sp>
        <p:nvSpPr>
          <p:cNvPr id="3" name="Content Placeholder 2"/>
          <p:cNvSpPr>
            <a:spLocks noGrp="1"/>
          </p:cNvSpPr>
          <p:nvPr>
            <p:ph idx="1"/>
          </p:nvPr>
        </p:nvSpPr>
        <p:spPr>
          <a:xfrm>
            <a:off x="304800" y="1600200"/>
            <a:ext cx="8534400" cy="4876800"/>
          </a:xfrm>
        </p:spPr>
        <p:txBody>
          <a:bodyPr>
            <a:noAutofit/>
          </a:bodyPr>
          <a:lstStyle/>
          <a:p>
            <a:pPr>
              <a:buNone/>
            </a:pPr>
            <a:r>
              <a:rPr lang="sr-Latn-RS" b="1" dirty="0">
                <a:solidFill>
                  <a:srgbClr val="000000"/>
                </a:solidFill>
                <a:highlight>
                  <a:srgbClr val="FFFFFF"/>
                </a:highlight>
                <a:latin typeface="Consolas"/>
              </a:rPr>
              <a:t>KERNEL</a:t>
            </a:r>
            <a:r>
              <a:rPr lang="en-US" b="1" dirty="0">
                <a:solidFill>
                  <a:srgbClr val="000000"/>
                </a:solidFill>
                <a:highlight>
                  <a:srgbClr val="FFFFFF"/>
                </a:highlight>
                <a:latin typeface="Consolas"/>
              </a:rPr>
              <a:t>:</a:t>
            </a:r>
            <a:br>
              <a:rPr lang="en-US" sz="4400" dirty="0"/>
            </a:br>
            <a:r>
              <a:rPr lang="en-US" sz="2000" dirty="0">
                <a:solidFill>
                  <a:srgbClr val="000000"/>
                </a:solidFill>
                <a:highlight>
                  <a:srgbClr val="FFFFFF"/>
                </a:highlight>
                <a:latin typeface="Consolas"/>
              </a:rPr>
              <a:t> __global__ void </a:t>
            </a:r>
            <a:r>
              <a:rPr lang="en-US" sz="2000" dirty="0" err="1">
                <a:solidFill>
                  <a:srgbClr val="000000"/>
                </a:solidFill>
                <a:highlight>
                  <a:srgbClr val="FFFFFF"/>
                </a:highlight>
                <a:latin typeface="Consolas"/>
              </a:rPr>
              <a:t>MatrixMulKernel</a:t>
            </a:r>
            <a:br>
              <a:rPr lang="en-US" sz="2000" dirty="0">
                <a:solidFill>
                  <a:srgbClr val="000000"/>
                </a:solidFill>
                <a:highlight>
                  <a:srgbClr val="FFFFFF"/>
                </a:highlight>
                <a:latin typeface="Consolas"/>
              </a:rPr>
            </a:br>
            <a:r>
              <a:rPr lang="en-US" sz="2000" dirty="0">
                <a:solidFill>
                  <a:srgbClr val="000000"/>
                </a:solidFill>
                <a:highlight>
                  <a:srgbClr val="FFFFFF"/>
                </a:highlight>
                <a:latin typeface="Consolas"/>
              </a:rPr>
              <a:t>	(float* </a:t>
            </a:r>
            <a:r>
              <a:rPr lang="en-US" sz="2000" dirty="0" err="1">
                <a:solidFill>
                  <a:srgbClr val="000000"/>
                </a:solidFill>
                <a:highlight>
                  <a:srgbClr val="FFFFFF"/>
                </a:highlight>
                <a:latin typeface="Consolas"/>
              </a:rPr>
              <a:t>Md</a:t>
            </a:r>
            <a:r>
              <a:rPr lang="en-US" sz="2000" dirty="0">
                <a:solidFill>
                  <a:srgbClr val="000000"/>
                </a:solidFill>
                <a:highlight>
                  <a:srgbClr val="FFFFFF"/>
                </a:highlight>
                <a:latin typeface="Consolas"/>
              </a:rPr>
              <a:t>, float* </a:t>
            </a:r>
            <a:r>
              <a:rPr lang="en-US" sz="2000" dirty="0" err="1">
                <a:solidFill>
                  <a:srgbClr val="000000"/>
                </a:solidFill>
                <a:highlight>
                  <a:srgbClr val="FFFFFF"/>
                </a:highlight>
                <a:latin typeface="Consolas"/>
              </a:rPr>
              <a:t>Nd</a:t>
            </a:r>
            <a:r>
              <a:rPr lang="en-US" sz="2000" dirty="0">
                <a:solidFill>
                  <a:srgbClr val="000000"/>
                </a:solidFill>
                <a:highlight>
                  <a:srgbClr val="FFFFFF"/>
                </a:highlight>
                <a:latin typeface="Consolas"/>
              </a:rPr>
              <a:t>, float* Pd,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Width) </a:t>
            </a:r>
          </a:p>
          <a:p>
            <a:pPr>
              <a:buNone/>
            </a:pPr>
            <a:r>
              <a:rPr lang="en-US" sz="2000" dirty="0">
                <a:solidFill>
                  <a:srgbClr val="000000"/>
                </a:solidFill>
                <a:highlight>
                  <a:srgbClr val="FFFFFF"/>
                </a:highlight>
                <a:latin typeface="Consolas"/>
              </a:rPr>
              <a:t>	{</a:t>
            </a:r>
            <a:br>
              <a:rPr lang="en-US" sz="2000" dirty="0">
                <a:solidFill>
                  <a:srgbClr val="000000"/>
                </a:solidFill>
                <a:highlight>
                  <a:srgbClr val="FFFFFF"/>
                </a:highlight>
                <a:latin typeface="Consolas"/>
              </a:rPr>
            </a:br>
            <a:r>
              <a:rPr lang="en-US" sz="2000" dirty="0">
                <a:solidFill>
                  <a:srgbClr val="92D050"/>
                </a:solidFill>
                <a:highlight>
                  <a:srgbClr val="FFFFFF"/>
                </a:highlight>
                <a:latin typeface="Consolas"/>
              </a:rPr>
              <a:t>// </a:t>
            </a:r>
            <a:r>
              <a:rPr lang="sr-Latn-RS" sz="2000" dirty="0">
                <a:solidFill>
                  <a:srgbClr val="92D050"/>
                </a:solidFill>
                <a:highlight>
                  <a:srgbClr val="FFFFFF"/>
                </a:highlight>
                <a:latin typeface="Consolas"/>
              </a:rPr>
              <a:t>Računanje indeksa za vrstu za Pd i M</a:t>
            </a:r>
            <a:br>
              <a:rPr lang="en-US" sz="2000" dirty="0">
                <a:solidFill>
                  <a:srgbClr val="000000"/>
                </a:solidFill>
                <a:highlight>
                  <a:srgbClr val="FFFFFF"/>
                </a:highlight>
                <a:latin typeface="Consolas"/>
              </a:rPr>
            </a:b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Row = </a:t>
            </a:r>
            <a:r>
              <a:rPr lang="en-US" sz="2000" dirty="0" err="1">
                <a:solidFill>
                  <a:srgbClr val="000000"/>
                </a:solidFill>
                <a:highlight>
                  <a:srgbClr val="FFFFFF"/>
                </a:highlight>
                <a:latin typeface="Consolas"/>
              </a:rPr>
              <a:t>blockIdx.y</a:t>
            </a:r>
            <a:r>
              <a:rPr lang="en-US" sz="2000" dirty="0">
                <a:solidFill>
                  <a:srgbClr val="000000"/>
                </a:solidFill>
                <a:highlight>
                  <a:srgbClr val="FFFFFF"/>
                </a:highlight>
                <a:latin typeface="Consolas"/>
              </a:rPr>
              <a:t> * TILE_WIDTH + </a:t>
            </a:r>
            <a:r>
              <a:rPr lang="en-US" sz="2000" dirty="0" err="1">
                <a:solidFill>
                  <a:srgbClr val="000000"/>
                </a:solidFill>
                <a:highlight>
                  <a:srgbClr val="FFFFFF"/>
                </a:highlight>
                <a:latin typeface="Consolas"/>
              </a:rPr>
              <a:t>threadIdx.y</a:t>
            </a:r>
            <a:r>
              <a:rPr lang="en-US" sz="2000" dirty="0">
                <a:solidFill>
                  <a:srgbClr val="000000"/>
                </a:solidFill>
                <a:highlight>
                  <a:srgbClr val="FFFFFF"/>
                </a:highlight>
                <a:latin typeface="Consolas"/>
              </a:rPr>
              <a:t>;</a:t>
            </a:r>
            <a:br>
              <a:rPr lang="en-US" sz="2000" dirty="0">
                <a:solidFill>
                  <a:srgbClr val="000000"/>
                </a:solidFill>
                <a:highlight>
                  <a:srgbClr val="FFFFFF"/>
                </a:highlight>
                <a:latin typeface="Consolas"/>
              </a:rPr>
            </a:br>
            <a:r>
              <a:rPr lang="en-US" sz="2000" dirty="0">
                <a:solidFill>
                  <a:srgbClr val="92D050"/>
                </a:solidFill>
                <a:highlight>
                  <a:srgbClr val="FFFFFF"/>
                </a:highlight>
                <a:latin typeface="Consolas"/>
              </a:rPr>
              <a:t>// </a:t>
            </a:r>
            <a:r>
              <a:rPr lang="sr-Latn-RS" sz="2000" dirty="0">
                <a:solidFill>
                  <a:srgbClr val="92D050"/>
                </a:solidFill>
                <a:highlight>
                  <a:srgbClr val="FFFFFF"/>
                </a:highlight>
                <a:latin typeface="Consolas"/>
              </a:rPr>
              <a:t>Računanje indeksa za kolonu za</a:t>
            </a:r>
            <a:r>
              <a:rPr lang="en-US" sz="2000" dirty="0">
                <a:solidFill>
                  <a:srgbClr val="92D050"/>
                </a:solidFill>
                <a:highlight>
                  <a:srgbClr val="FFFFFF"/>
                </a:highlight>
                <a:latin typeface="Consolas"/>
              </a:rPr>
              <a:t> Pd </a:t>
            </a:r>
            <a:r>
              <a:rPr lang="sr-Latn-RS" sz="2000" dirty="0">
                <a:solidFill>
                  <a:srgbClr val="92D050"/>
                </a:solidFill>
                <a:highlight>
                  <a:srgbClr val="FFFFFF"/>
                </a:highlight>
                <a:latin typeface="Consolas"/>
              </a:rPr>
              <a:t>i</a:t>
            </a:r>
            <a:r>
              <a:rPr lang="en-US" sz="2000" dirty="0">
                <a:solidFill>
                  <a:srgbClr val="92D050"/>
                </a:solidFill>
                <a:highlight>
                  <a:srgbClr val="FFFFFF"/>
                </a:highlight>
                <a:latin typeface="Consolas"/>
              </a:rPr>
              <a:t> N</a:t>
            </a:r>
            <a:br>
              <a:rPr lang="en-US" sz="2000" dirty="0">
                <a:solidFill>
                  <a:srgbClr val="000000"/>
                </a:solidFill>
                <a:highlight>
                  <a:srgbClr val="FFFFFF"/>
                </a:highlight>
                <a:latin typeface="Consolas"/>
              </a:rPr>
            </a:b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Col = </a:t>
            </a:r>
            <a:r>
              <a:rPr lang="en-US" sz="2000" dirty="0" err="1">
                <a:solidFill>
                  <a:srgbClr val="000000"/>
                </a:solidFill>
                <a:highlight>
                  <a:srgbClr val="FFFFFF"/>
                </a:highlight>
                <a:latin typeface="Consolas"/>
              </a:rPr>
              <a:t>blockIdx.x</a:t>
            </a:r>
            <a:r>
              <a:rPr lang="en-US" sz="2000" dirty="0">
                <a:solidFill>
                  <a:srgbClr val="000000"/>
                </a:solidFill>
                <a:highlight>
                  <a:srgbClr val="FFFFFF"/>
                </a:highlight>
                <a:latin typeface="Consolas"/>
              </a:rPr>
              <a:t> * TILE_WIDTH + </a:t>
            </a:r>
            <a:r>
              <a:rPr lang="en-US" sz="2000" dirty="0" err="1">
                <a:solidFill>
                  <a:srgbClr val="000000"/>
                </a:solidFill>
                <a:highlight>
                  <a:srgbClr val="FFFFFF"/>
                </a:highlight>
                <a:latin typeface="Consolas"/>
              </a:rPr>
              <a:t>threadIdx.x</a:t>
            </a:r>
            <a:r>
              <a:rPr lang="en-US" sz="2000" dirty="0">
                <a:solidFill>
                  <a:srgbClr val="000000"/>
                </a:solidFill>
                <a:highlight>
                  <a:srgbClr val="FFFFFF"/>
                </a:highlight>
                <a:latin typeface="Consolas"/>
              </a:rPr>
              <a:t>;</a:t>
            </a:r>
            <a:br>
              <a:rPr lang="en-US" sz="2000" dirty="0">
                <a:solidFill>
                  <a:srgbClr val="000000"/>
                </a:solidFill>
                <a:highlight>
                  <a:srgbClr val="FFFFFF"/>
                </a:highlight>
                <a:latin typeface="Consolas"/>
              </a:rPr>
            </a:br>
            <a:r>
              <a:rPr lang="en-US" sz="2000" dirty="0">
                <a:solidFill>
                  <a:srgbClr val="000000"/>
                </a:solidFill>
                <a:highlight>
                  <a:srgbClr val="FFFFFF"/>
                </a:highlight>
                <a:latin typeface="Consolas"/>
              </a:rPr>
              <a:t>    float </a:t>
            </a:r>
            <a:r>
              <a:rPr lang="en-US" sz="2000" dirty="0" err="1">
                <a:solidFill>
                  <a:srgbClr val="000000"/>
                </a:solidFill>
                <a:highlight>
                  <a:srgbClr val="FFFFFF"/>
                </a:highlight>
                <a:latin typeface="Consolas"/>
              </a:rPr>
              <a:t>Pvalue</a:t>
            </a:r>
            <a:r>
              <a:rPr lang="en-US" sz="2000" dirty="0">
                <a:solidFill>
                  <a:srgbClr val="000000"/>
                </a:solidFill>
                <a:highlight>
                  <a:srgbClr val="FFFFFF"/>
                </a:highlight>
                <a:latin typeface="Consolas"/>
              </a:rPr>
              <a:t> = 0;</a:t>
            </a:r>
            <a:endParaRPr lang="sr-Latn-RS" sz="2000" dirty="0">
              <a:solidFill>
                <a:srgbClr val="000000"/>
              </a:solidFill>
              <a:highlight>
                <a:srgbClr val="FFFFFF"/>
              </a:highlight>
              <a:latin typeface="Consolas"/>
            </a:endParaRPr>
          </a:p>
          <a:p>
            <a:pPr>
              <a:buNone/>
            </a:pPr>
            <a:br>
              <a:rPr lang="en-US" sz="2000" dirty="0">
                <a:solidFill>
                  <a:srgbClr val="000000"/>
                </a:solidFill>
                <a:highlight>
                  <a:srgbClr val="FFFFFF"/>
                </a:highlight>
                <a:latin typeface="Consolas"/>
              </a:rPr>
            </a:br>
            <a:r>
              <a:rPr lang="en-US" sz="2000" dirty="0">
                <a:solidFill>
                  <a:srgbClr val="92D050"/>
                </a:solidFill>
                <a:highlight>
                  <a:srgbClr val="FFFFFF"/>
                </a:highlight>
                <a:latin typeface="Consolas"/>
              </a:rPr>
              <a:t>// </a:t>
            </a:r>
            <a:r>
              <a:rPr lang="sr-Latn-RS" sz="2000" dirty="0">
                <a:solidFill>
                  <a:srgbClr val="92D050"/>
                </a:solidFill>
                <a:highlight>
                  <a:srgbClr val="FFFFFF"/>
                </a:highlight>
                <a:latin typeface="Consolas"/>
              </a:rPr>
              <a:t>Svaka nit računa jedan element za podmatricu bloka</a:t>
            </a: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for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k = 0; k &lt; Width; ++k)</a:t>
            </a:r>
            <a:br>
              <a:rPr lang="en-US" sz="2000" dirty="0">
                <a:solidFill>
                  <a:srgbClr val="000000"/>
                </a:solidFill>
                <a:highlight>
                  <a:srgbClr val="FFFFFF"/>
                </a:highlight>
                <a:latin typeface="Consolas"/>
              </a:rPr>
            </a:br>
            <a:r>
              <a:rPr lang="sr-Latn-R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Pvalue</a:t>
            </a:r>
            <a:r>
              <a:rPr lang="en-US" sz="2000" dirty="0">
                <a:solidFill>
                  <a:srgbClr val="000000"/>
                </a:solidFill>
                <a:highlight>
                  <a:srgbClr val="FFFFFF"/>
                </a:highlight>
                <a:latin typeface="Consolas"/>
              </a:rPr>
              <a:t> += </a:t>
            </a:r>
            <a:r>
              <a:rPr lang="en-US" sz="2000" dirty="0" err="1">
                <a:solidFill>
                  <a:srgbClr val="000000"/>
                </a:solidFill>
                <a:highlight>
                  <a:srgbClr val="FFFFFF"/>
                </a:highlight>
                <a:latin typeface="Consolas"/>
              </a:rPr>
              <a:t>Md</a:t>
            </a:r>
            <a:r>
              <a:rPr lang="en-US" sz="2000" dirty="0">
                <a:solidFill>
                  <a:srgbClr val="000000"/>
                </a:solidFill>
                <a:highlight>
                  <a:srgbClr val="FFFFFF"/>
                </a:highlight>
                <a:latin typeface="Consolas"/>
              </a:rPr>
              <a:t>[Row * Width + k] * </a:t>
            </a:r>
            <a:r>
              <a:rPr lang="en-US" sz="2000" dirty="0" err="1">
                <a:solidFill>
                  <a:srgbClr val="000000"/>
                </a:solidFill>
                <a:highlight>
                  <a:srgbClr val="FFFFFF"/>
                </a:highlight>
                <a:latin typeface="Consolas"/>
              </a:rPr>
              <a:t>Nd</a:t>
            </a:r>
            <a:r>
              <a:rPr lang="en-US" sz="2000" dirty="0">
                <a:solidFill>
                  <a:srgbClr val="000000"/>
                </a:solidFill>
                <a:highlight>
                  <a:srgbClr val="FFFFFF"/>
                </a:highlight>
                <a:latin typeface="Consolas"/>
              </a:rPr>
              <a:t>[k * Width + Col];</a:t>
            </a:r>
            <a:br>
              <a:rPr lang="en-US" sz="2000" dirty="0">
                <a:solidFill>
                  <a:srgbClr val="000000"/>
                </a:solidFill>
                <a:highlight>
                  <a:srgbClr val="FFFFFF"/>
                </a:highlight>
                <a:latin typeface="Consolas"/>
              </a:rPr>
            </a:br>
            <a:r>
              <a:rPr lang="sr-Latn-RS" sz="2000" dirty="0">
                <a:solidFill>
                  <a:srgbClr val="000000"/>
                </a:solidFill>
                <a:highlight>
                  <a:srgbClr val="FFFFFF"/>
                </a:highlight>
                <a:latin typeface="Consolas"/>
              </a:rPr>
              <a:t>    </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Pd[Row * Width + Col] = </a:t>
            </a:r>
            <a:r>
              <a:rPr lang="en-US" sz="2000" dirty="0" err="1">
                <a:solidFill>
                  <a:srgbClr val="000000"/>
                </a:solidFill>
                <a:highlight>
                  <a:srgbClr val="FFFFFF"/>
                </a:highlight>
                <a:latin typeface="Consolas"/>
              </a:rPr>
              <a:t>Pvalue</a:t>
            </a:r>
            <a:r>
              <a:rPr lang="en-US" sz="2000" dirty="0">
                <a:solidFill>
                  <a:srgbClr val="000000"/>
                </a:solidFill>
                <a:highlight>
                  <a:srgbClr val="FFFFFF"/>
                </a:highlight>
                <a:latin typeface="Consolas"/>
              </a:rPr>
              <a:t>;</a:t>
            </a:r>
            <a:br>
              <a:rPr lang="en-US" sz="2000" dirty="0">
                <a:solidFill>
                  <a:srgbClr val="000000"/>
                </a:solidFill>
                <a:highlight>
                  <a:srgbClr val="FFFFFF"/>
                </a:highlight>
                <a:latin typeface="Consolas"/>
              </a:rPr>
            </a:br>
            <a:r>
              <a:rPr lang="en-US" sz="2000" dirty="0">
                <a:solidFill>
                  <a:srgbClr val="000000"/>
                </a:solidFill>
                <a:highlight>
                  <a:srgbClr val="FFFFFF"/>
                </a:highlight>
                <a:latin typeface="Consolas"/>
              </a:rPr>
              <a:t>} </a:t>
            </a:r>
            <a:br>
              <a:rPr lang="en-US" sz="4400" dirty="0"/>
            </a:br>
            <a:endParaRPr lang="en-US" sz="4400"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121</a:t>
            </a:fld>
            <a:endParaRPr lang="en-US" dirty="0"/>
          </a:p>
        </p:txBody>
      </p:sp>
    </p:spTree>
    <p:extLst>
      <p:ext uri="{BB962C8B-B14F-4D97-AF65-F5344CB8AC3E}">
        <p14:creationId xmlns:p14="http://schemas.microsoft.com/office/powerpoint/2010/main" val="449812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Množenje matrica – tajlovi (4)	</a:t>
            </a:r>
          </a:p>
        </p:txBody>
      </p:sp>
      <p:sp>
        <p:nvSpPr>
          <p:cNvPr id="3" name="Content Placeholder 2"/>
          <p:cNvSpPr>
            <a:spLocks noGrp="1"/>
          </p:cNvSpPr>
          <p:nvPr>
            <p:ph idx="1"/>
          </p:nvPr>
        </p:nvSpPr>
        <p:spPr/>
        <p:txBody>
          <a:bodyPr/>
          <a:lstStyle/>
          <a:p>
            <a:r>
              <a:rPr lang="sr-Latn-RS" dirty="0"/>
              <a:t>Poziv kernela?</a:t>
            </a:r>
          </a:p>
        </p:txBody>
      </p:sp>
      <p:sp>
        <p:nvSpPr>
          <p:cNvPr id="4" name="Slide Number Placeholder 3"/>
          <p:cNvSpPr>
            <a:spLocks noGrp="1"/>
          </p:cNvSpPr>
          <p:nvPr>
            <p:ph type="sldNum" sz="quarter" idx="12"/>
          </p:nvPr>
        </p:nvSpPr>
        <p:spPr/>
        <p:txBody>
          <a:bodyPr/>
          <a:lstStyle/>
          <a:p>
            <a:fld id="{036081D1-8380-407A-ABF3-D12854566F9D}" type="slidenum">
              <a:rPr lang="en-US" smtClean="0"/>
              <a:pPr/>
              <a:t>122</a:t>
            </a:fld>
            <a:endParaRPr lang="en-US" dirty="0"/>
          </a:p>
        </p:txBody>
      </p:sp>
    </p:spTree>
    <p:extLst>
      <p:ext uri="{BB962C8B-B14F-4D97-AF65-F5344CB8AC3E}">
        <p14:creationId xmlns:p14="http://schemas.microsoft.com/office/powerpoint/2010/main" val="32148876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Množenje matrica – tajlovi (4)	</a:t>
            </a:r>
          </a:p>
        </p:txBody>
      </p:sp>
      <p:sp>
        <p:nvSpPr>
          <p:cNvPr id="3" name="Content Placeholder 2"/>
          <p:cNvSpPr>
            <a:spLocks noGrp="1"/>
          </p:cNvSpPr>
          <p:nvPr>
            <p:ph idx="1"/>
          </p:nvPr>
        </p:nvSpPr>
        <p:spPr/>
        <p:txBody>
          <a:bodyPr/>
          <a:lstStyle/>
          <a:p>
            <a:r>
              <a:rPr lang="sr-Latn-RS" dirty="0"/>
              <a:t>Poziv kernela?</a:t>
            </a:r>
          </a:p>
          <a:p>
            <a:endParaRPr lang="sr-Latn-RS" dirty="0"/>
          </a:p>
        </p:txBody>
      </p:sp>
      <p:pic>
        <p:nvPicPr>
          <p:cNvPr id="3076" name="Picture 4"/>
          <p:cNvPicPr>
            <a:picLocks noChangeAspect="1" noChangeArrowheads="1"/>
          </p:cNvPicPr>
          <p:nvPr/>
        </p:nvPicPr>
        <p:blipFill>
          <a:blip r:embed="rId3"/>
          <a:srcRect/>
          <a:stretch>
            <a:fillRect/>
          </a:stretch>
        </p:blipFill>
        <p:spPr bwMode="auto">
          <a:xfrm>
            <a:off x="1303020" y="2514600"/>
            <a:ext cx="6537960" cy="1828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36081D1-8380-407A-ABF3-D12854566F9D}" type="slidenum">
              <a:rPr lang="en-US" smtClean="0"/>
              <a:pPr/>
              <a:t>123</a:t>
            </a:fld>
            <a:endParaRPr lang="en-US" dirty="0"/>
          </a:p>
        </p:txBody>
      </p:sp>
    </p:spTree>
    <p:extLst>
      <p:ext uri="{BB962C8B-B14F-4D97-AF65-F5344CB8AC3E}">
        <p14:creationId xmlns:p14="http://schemas.microsoft.com/office/powerpoint/2010/main" val="37949728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sr-Latn-RS" dirty="0"/>
              <a:t>Množenje matrica - deljiva memorija (1)</a:t>
            </a:r>
            <a:endParaRPr lang="en-US" dirty="0"/>
          </a:p>
        </p:txBody>
      </p:sp>
      <p:sp>
        <p:nvSpPr>
          <p:cNvPr id="144387" name="Content Placeholder 2"/>
          <p:cNvSpPr>
            <a:spLocks noGrp="1"/>
          </p:cNvSpPr>
          <p:nvPr>
            <p:ph idx="1"/>
          </p:nvPr>
        </p:nvSpPr>
        <p:spPr/>
        <p:txBody>
          <a:bodyPr/>
          <a:lstStyle/>
          <a:p>
            <a:r>
              <a:rPr lang="sr-Latn-RS" altLang="sr-Latn-RS"/>
              <a:t>Jednostavni CUDA kerneli koji obezbeđuju da niti pristupaju određenim delovima podataka, koji su prethodno prebačeni na uređaj.</a:t>
            </a:r>
          </a:p>
          <a:p>
            <a:r>
              <a:rPr lang="sr-Latn-RS" altLang="sr-Latn-RS"/>
              <a:t>Latenca globalne memorije i ograničen bandwidth za pristup dovode do zagušenja</a:t>
            </a:r>
          </a:p>
          <a:p>
            <a:r>
              <a:rPr lang="sr-Latn-RS" altLang="sr-Latn-RS"/>
              <a:t>Rešenje: dodatni metodi za pristup memoriji (različiti tipovi memorije)</a:t>
            </a:r>
          </a:p>
        </p:txBody>
      </p:sp>
      <p:sp>
        <p:nvSpPr>
          <p:cNvPr id="3" name="Slide Number Placeholder 2"/>
          <p:cNvSpPr>
            <a:spLocks noGrp="1"/>
          </p:cNvSpPr>
          <p:nvPr>
            <p:ph type="sldNum" sz="quarter" idx="12"/>
          </p:nvPr>
        </p:nvSpPr>
        <p:spPr/>
        <p:txBody>
          <a:bodyPr/>
          <a:lstStyle/>
          <a:p>
            <a:fld id="{036081D1-8380-407A-ABF3-D12854566F9D}" type="slidenum">
              <a:rPr lang="en-US" smtClean="0"/>
              <a:pPr/>
              <a:t>124</a:t>
            </a:fld>
            <a:endParaRPr lang="en-US" dirty="0"/>
          </a:p>
        </p:txBody>
      </p:sp>
    </p:spTree>
    <p:extLst>
      <p:ext uri="{BB962C8B-B14F-4D97-AF65-F5344CB8AC3E}">
        <p14:creationId xmlns:p14="http://schemas.microsoft.com/office/powerpoint/2010/main" val="23523951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sr-Latn-RS" dirty="0"/>
              <a:t>Množenje matrica - deljiva memorija (2)</a:t>
            </a:r>
            <a:endParaRPr lang="en-US" dirty="0"/>
          </a:p>
        </p:txBody>
      </p:sp>
      <p:sp>
        <p:nvSpPr>
          <p:cNvPr id="145411" name="Content Placeholder 2"/>
          <p:cNvSpPr>
            <a:spLocks noGrp="1"/>
          </p:cNvSpPr>
          <p:nvPr>
            <p:ph idx="1"/>
          </p:nvPr>
        </p:nvSpPr>
        <p:spPr/>
        <p:txBody>
          <a:bodyPr/>
          <a:lstStyle/>
          <a:p>
            <a:r>
              <a:rPr lang="en-US" altLang="sr-Latn-RS" sz="2800"/>
              <a:t>Najbitniji deo kernela jeste for petlja koja se koristi da se računaju skalarni proizvodi. </a:t>
            </a:r>
            <a:endParaRPr lang="sr-Latn-RS" altLang="sr-Latn-RS" sz="2800"/>
          </a:p>
          <a:p>
            <a:pPr lvl="1"/>
            <a:r>
              <a:rPr lang="en-US" altLang="sr-Latn-RS" sz="2400"/>
              <a:t>U svakoj iteraciji ove petlje, imamo dva pristupa globalnoj memoriji, </a:t>
            </a:r>
            <a:r>
              <a:rPr lang="sr-Latn-RS" altLang="sr-Latn-RS" sz="2400"/>
              <a:t>jedno </a:t>
            </a:r>
            <a:r>
              <a:rPr lang="en-US" altLang="sr-Latn-RS" sz="2400"/>
              <a:t>FP množenj</a:t>
            </a:r>
            <a:r>
              <a:rPr lang="sr-Latn-RS" altLang="sr-Latn-RS" sz="2400"/>
              <a:t>e</a:t>
            </a:r>
            <a:r>
              <a:rPr lang="en-US" altLang="sr-Latn-RS" sz="2400"/>
              <a:t> i jedno FP  sabiranj</a:t>
            </a:r>
            <a:r>
              <a:rPr lang="sr-Latn-RS" altLang="sr-Latn-RS" sz="2400"/>
              <a:t>e</a:t>
            </a:r>
            <a:r>
              <a:rPr lang="en-US" altLang="sr-Latn-RS" sz="2400"/>
              <a:t>. </a:t>
            </a:r>
            <a:endParaRPr lang="sr-Latn-RS" altLang="sr-Latn-RS" sz="2400"/>
          </a:p>
          <a:p>
            <a:pPr lvl="1"/>
            <a:r>
              <a:rPr lang="sr-Latn-RS" altLang="sr-Latn-RS" sz="2400"/>
              <a:t>O</a:t>
            </a:r>
            <a:r>
              <a:rPr lang="en-US" altLang="sr-Latn-RS" sz="2400"/>
              <a:t>dnos FP operacija i pristupa globalnoj memoriji </a:t>
            </a:r>
            <a:r>
              <a:rPr lang="sr-Latn-RS" altLang="sr-Latn-RS" sz="2400"/>
              <a:t> - </a:t>
            </a:r>
            <a:r>
              <a:rPr lang="en-US" altLang="sr-Latn-RS" sz="2400"/>
              <a:t>1:1. </a:t>
            </a:r>
            <a:endParaRPr lang="sr-Latn-RS" altLang="sr-Latn-RS" sz="2400"/>
          </a:p>
          <a:p>
            <a:pPr lvl="2"/>
            <a:r>
              <a:rPr lang="en-US" altLang="sr-Latn-RS" sz="2000" b="1">
                <a:solidFill>
                  <a:srgbClr val="C00000"/>
                </a:solidFill>
              </a:rPr>
              <a:t>CGMA</a:t>
            </a:r>
            <a:r>
              <a:rPr lang="en-US" altLang="sr-Latn-RS" sz="2000"/>
              <a:t> odnos predstavlja broj FP operacija koji se izvršavaju za svaki pristup globalnoj memoriji u jednom delu (regionu) CUDA programa.</a:t>
            </a:r>
            <a:endParaRPr lang="sr-Latn-RS" altLang="sr-Latn-RS" sz="2000"/>
          </a:p>
        </p:txBody>
      </p:sp>
      <p:sp>
        <p:nvSpPr>
          <p:cNvPr id="3" name="Slide Number Placeholder 2"/>
          <p:cNvSpPr>
            <a:spLocks noGrp="1"/>
          </p:cNvSpPr>
          <p:nvPr>
            <p:ph type="sldNum" sz="quarter" idx="12"/>
          </p:nvPr>
        </p:nvSpPr>
        <p:spPr/>
        <p:txBody>
          <a:bodyPr/>
          <a:lstStyle/>
          <a:p>
            <a:fld id="{036081D1-8380-407A-ABF3-D12854566F9D}" type="slidenum">
              <a:rPr lang="en-US" smtClean="0"/>
              <a:pPr/>
              <a:t>125</a:t>
            </a:fld>
            <a:endParaRPr lang="en-US" dirty="0"/>
          </a:p>
        </p:txBody>
      </p:sp>
    </p:spTree>
    <p:extLst>
      <p:ext uri="{BB962C8B-B14F-4D97-AF65-F5344CB8AC3E}">
        <p14:creationId xmlns:p14="http://schemas.microsoft.com/office/powerpoint/2010/main" val="42077252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sr-Latn-RS" dirty="0"/>
              <a:t>Množenje matrica - deljiva memorija (3)</a:t>
            </a:r>
            <a:endParaRPr lang="en-US" dirty="0"/>
          </a:p>
        </p:txBody>
      </p:sp>
      <p:sp>
        <p:nvSpPr>
          <p:cNvPr id="146435" name="Content Placeholder 2"/>
          <p:cNvSpPr>
            <a:spLocks noGrp="1"/>
          </p:cNvSpPr>
          <p:nvPr>
            <p:ph idx="1"/>
          </p:nvPr>
        </p:nvSpPr>
        <p:spPr/>
        <p:txBody>
          <a:bodyPr/>
          <a:lstStyle/>
          <a:p>
            <a:r>
              <a:rPr lang="en-US" altLang="sr-Latn-RS" sz="2800"/>
              <a:t>Sa CGMA odnosom koji je 1:1, kernel koji se koristi za množenje matrica će izvršavati  ne više od 21.6 </a:t>
            </a:r>
            <a:r>
              <a:rPr lang="en-US" altLang="sr-Latn-RS" sz="2800" b="1"/>
              <a:t>biliona</a:t>
            </a:r>
            <a:r>
              <a:rPr lang="en-US" altLang="sr-Latn-RS" sz="2800"/>
              <a:t> FP operacija u sekundi (gigaflopsi) (</a:t>
            </a:r>
            <a:r>
              <a:rPr lang="sr-Latn-RS" altLang="sr-Latn-RS" sz="2800"/>
              <a:t>kartica </a:t>
            </a:r>
            <a:r>
              <a:rPr lang="en-US" altLang="sr-Latn-RS" sz="2800"/>
              <a:t>G80, global memor</a:t>
            </a:r>
            <a:r>
              <a:rPr lang="sr-Latn-RS" altLang="sr-Latn-RS" sz="2800"/>
              <a:t>y</a:t>
            </a:r>
            <a:r>
              <a:rPr lang="en-US" altLang="sr-Latn-RS" sz="2800"/>
              <a:t> access bandwidth od 86.4GB/s) </a:t>
            </a:r>
            <a:endParaRPr lang="sr-Latn-RS" altLang="sr-Latn-RS" sz="2800"/>
          </a:p>
          <a:p>
            <a:r>
              <a:rPr lang="sr-Latn-RS" altLang="sr-Latn-RS" sz="2800"/>
              <a:t>S</a:t>
            </a:r>
            <a:r>
              <a:rPr lang="en-US" altLang="sr-Latn-RS" sz="2800"/>
              <a:t>vaka FP operacija zahteva jedan single-precision global memor</a:t>
            </a:r>
            <a:r>
              <a:rPr lang="sr-Latn-RS" altLang="sr-Latn-RS" sz="2800"/>
              <a:t>y</a:t>
            </a:r>
            <a:r>
              <a:rPr lang="en-US" altLang="sr-Latn-RS" sz="2800"/>
              <a:t> datum. </a:t>
            </a:r>
            <a:endParaRPr lang="sr-Latn-RS" altLang="sr-Latn-RS" sz="2800"/>
          </a:p>
          <a:p>
            <a:r>
              <a:rPr lang="sr-Latn-RS" altLang="sr-Latn-RS" sz="2800"/>
              <a:t>M</a:t>
            </a:r>
            <a:r>
              <a:rPr lang="en-US" altLang="sr-Latn-RS" sz="2800"/>
              <a:t>aksimaln</a:t>
            </a:r>
            <a:r>
              <a:rPr lang="sr-Latn-RS" altLang="sr-Latn-RS" sz="2800"/>
              <a:t>i</a:t>
            </a:r>
            <a:r>
              <a:rPr lang="en-US" altLang="sr-Latn-RS" sz="2800"/>
              <a:t> procenjen</a:t>
            </a:r>
            <a:r>
              <a:rPr lang="sr-Latn-RS" altLang="sr-Latn-RS" sz="2800"/>
              <a:t>i</a:t>
            </a:r>
            <a:r>
              <a:rPr lang="en-US" altLang="sr-Latn-RS" sz="2800"/>
              <a:t> </a:t>
            </a:r>
            <a:r>
              <a:rPr lang="sr-Latn-RS" altLang="sr-Latn-RS" sz="2800"/>
              <a:t>broj operacija </a:t>
            </a:r>
            <a:r>
              <a:rPr lang="en-US" altLang="sr-Latn-RS" sz="2800"/>
              <a:t>za istu karticu </a:t>
            </a:r>
            <a:r>
              <a:rPr lang="sr-Latn-RS" altLang="sr-Latn-RS" sz="2800"/>
              <a:t>je </a:t>
            </a:r>
            <a:r>
              <a:rPr lang="en-US" altLang="sr-Latn-RS" sz="2800"/>
              <a:t>367gflops</a:t>
            </a:r>
            <a:r>
              <a:rPr lang="sr-Latn-RS" altLang="sr-Latn-RS" sz="2800"/>
              <a:t>.</a:t>
            </a:r>
          </a:p>
        </p:txBody>
      </p:sp>
      <p:sp>
        <p:nvSpPr>
          <p:cNvPr id="3" name="Slide Number Placeholder 2"/>
          <p:cNvSpPr>
            <a:spLocks noGrp="1"/>
          </p:cNvSpPr>
          <p:nvPr>
            <p:ph type="sldNum" sz="quarter" idx="12"/>
          </p:nvPr>
        </p:nvSpPr>
        <p:spPr/>
        <p:txBody>
          <a:bodyPr/>
          <a:lstStyle/>
          <a:p>
            <a:fld id="{036081D1-8380-407A-ABF3-D12854566F9D}" type="slidenum">
              <a:rPr lang="en-US" smtClean="0"/>
              <a:pPr/>
              <a:t>126</a:t>
            </a:fld>
            <a:endParaRPr lang="en-US" dirty="0"/>
          </a:p>
        </p:txBody>
      </p:sp>
    </p:spTree>
    <p:extLst>
      <p:ext uri="{BB962C8B-B14F-4D97-AF65-F5344CB8AC3E}">
        <p14:creationId xmlns:p14="http://schemas.microsoft.com/office/powerpoint/2010/main" val="41413756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CUDA device memory types - podsetnik</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371600"/>
            <a:ext cx="7950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038600"/>
            <a:ext cx="4343400" cy="248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036081D1-8380-407A-ABF3-D12854566F9D}" type="slidenum">
              <a:rPr lang="en-US" smtClean="0"/>
              <a:pPr/>
              <a:t>127</a:t>
            </a:fld>
            <a:endParaRPr lang="en-US" dirty="0"/>
          </a:p>
        </p:txBody>
      </p:sp>
    </p:spTree>
    <p:extLst>
      <p:ext uri="{BB962C8B-B14F-4D97-AF65-F5344CB8AC3E}">
        <p14:creationId xmlns:p14="http://schemas.microsoft.com/office/powerpoint/2010/main" val="366214635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Strategija za redukciju broja pristupa globalnoj memoriji</a:t>
            </a:r>
          </a:p>
        </p:txBody>
      </p:sp>
      <p:sp>
        <p:nvSpPr>
          <p:cNvPr id="3" name="Content Placeholder 2"/>
          <p:cNvSpPr>
            <a:spLocks noGrp="1"/>
          </p:cNvSpPr>
          <p:nvPr>
            <p:ph idx="1"/>
          </p:nvPr>
        </p:nvSpPr>
        <p:spPr/>
        <p:txBody>
          <a:bodyPr/>
          <a:lstStyle/>
          <a:p>
            <a:r>
              <a:rPr lang="sr-Latn-RS" dirty="0"/>
              <a:t>P</a:t>
            </a:r>
            <a:r>
              <a:rPr lang="en-US" dirty="0" err="1"/>
              <a:t>articionisanje</a:t>
            </a:r>
            <a:r>
              <a:rPr lang="en-US" dirty="0"/>
              <a:t> </a:t>
            </a:r>
            <a:r>
              <a:rPr lang="en-US" dirty="0" err="1"/>
              <a:t>podataka</a:t>
            </a:r>
            <a:r>
              <a:rPr lang="en-US" dirty="0"/>
              <a:t> u </a:t>
            </a:r>
            <a:r>
              <a:rPr lang="en-US" dirty="0" err="1"/>
              <a:t>podskupove</a:t>
            </a:r>
            <a:r>
              <a:rPr lang="sr-Latn-RS" dirty="0"/>
              <a:t>, ili tajlove</a:t>
            </a:r>
            <a:r>
              <a:rPr lang="en-US" dirty="0"/>
              <a:t> (eng. </a:t>
            </a:r>
            <a:r>
              <a:rPr lang="en-US" i="1" dirty="0"/>
              <a:t>tiles</a:t>
            </a:r>
            <a:r>
              <a:rPr lang="en-US" dirty="0"/>
              <a:t>)</a:t>
            </a:r>
            <a:endParaRPr lang="sr-Latn-RS" dirty="0"/>
          </a:p>
          <a:p>
            <a:r>
              <a:rPr lang="sr-Latn-RS" dirty="0"/>
              <a:t>Cilj je da s</a:t>
            </a:r>
            <a:r>
              <a:rPr lang="en-US" dirty="0" err="1"/>
              <a:t>vaki</a:t>
            </a:r>
            <a:r>
              <a:rPr lang="en-US" dirty="0"/>
              <a:t> </a:t>
            </a:r>
            <a:r>
              <a:rPr lang="en-US" dirty="0" err="1"/>
              <a:t>tajl</a:t>
            </a:r>
            <a:r>
              <a:rPr lang="en-US" dirty="0"/>
              <a:t> </a:t>
            </a:r>
            <a:r>
              <a:rPr lang="en-US" dirty="0" err="1"/>
              <a:t>može</a:t>
            </a:r>
            <a:r>
              <a:rPr lang="en-US" dirty="0"/>
              <a:t> da se </a:t>
            </a:r>
            <a:r>
              <a:rPr lang="en-US" dirty="0" err="1"/>
              <a:t>smesti</a:t>
            </a:r>
            <a:r>
              <a:rPr lang="en-US" dirty="0"/>
              <a:t> u </a:t>
            </a:r>
            <a:r>
              <a:rPr lang="en-US" dirty="0" err="1"/>
              <a:t>deljivu</a:t>
            </a:r>
            <a:r>
              <a:rPr lang="en-US" dirty="0"/>
              <a:t> </a:t>
            </a:r>
            <a:r>
              <a:rPr lang="en-US" dirty="0" err="1"/>
              <a:t>memoriju</a:t>
            </a:r>
            <a:endParaRPr lang="sr-Latn-RS" dirty="0"/>
          </a:p>
          <a:p>
            <a:r>
              <a:rPr lang="sr-Latn-RS" dirty="0"/>
              <a:t>Globalna memorija (Global memory-GM) je velikog kapaciteta, ali spora, dok je deljiva memorija (Shared memory-S</a:t>
            </a:r>
            <a:r>
              <a:rPr lang="en-US" dirty="0"/>
              <a:t>H</a:t>
            </a:r>
            <a:r>
              <a:rPr lang="sr-Latn-RS" dirty="0"/>
              <a:t>M) mala i brza</a:t>
            </a:r>
          </a:p>
          <a:p>
            <a:r>
              <a:rPr lang="en-US" dirty="0"/>
              <a:t>Problem</a:t>
            </a:r>
            <a:r>
              <a:rPr lang="sr-Latn-RS" dirty="0"/>
              <a:t>:</a:t>
            </a:r>
            <a:r>
              <a:rPr lang="en-US" dirty="0"/>
              <a:t> ne </a:t>
            </a:r>
            <a:r>
              <a:rPr lang="en-US" dirty="0" err="1"/>
              <a:t>mogu</a:t>
            </a:r>
            <a:r>
              <a:rPr lang="en-US" dirty="0"/>
              <a:t> </a:t>
            </a:r>
            <a:r>
              <a:rPr lang="en-US" dirty="0" err="1"/>
              <a:t>sve</a:t>
            </a:r>
            <a:r>
              <a:rPr lang="en-US" dirty="0"/>
              <a:t> </a:t>
            </a:r>
            <a:r>
              <a:rPr lang="en-US" dirty="0" err="1"/>
              <a:t>strukture</a:t>
            </a:r>
            <a:r>
              <a:rPr lang="en-US" dirty="0"/>
              <a:t> </a:t>
            </a:r>
            <a:r>
              <a:rPr lang="en-US" dirty="0" err="1"/>
              <a:t>podataka</a:t>
            </a:r>
            <a:r>
              <a:rPr lang="en-US" dirty="0"/>
              <a:t> da se </a:t>
            </a:r>
            <a:r>
              <a:rPr lang="en-US" dirty="0" err="1"/>
              <a:t>podele</a:t>
            </a:r>
            <a:r>
              <a:rPr lang="en-US" dirty="0"/>
              <a:t> u </a:t>
            </a:r>
            <a:r>
              <a:rPr lang="en-US" dirty="0" err="1"/>
              <a:t>tajlove</a:t>
            </a:r>
            <a:r>
              <a:rPr lang="en-US" dirty="0"/>
              <a:t>.</a:t>
            </a:r>
            <a:endParaRPr lang="sr-Latn-RS" dirty="0"/>
          </a:p>
          <a:p>
            <a:endParaRPr lang="sr-Latn-RS" dirty="0"/>
          </a:p>
        </p:txBody>
      </p:sp>
      <p:sp>
        <p:nvSpPr>
          <p:cNvPr id="4" name="Slide Number Placeholder 3"/>
          <p:cNvSpPr>
            <a:spLocks noGrp="1"/>
          </p:cNvSpPr>
          <p:nvPr>
            <p:ph type="sldNum" sz="quarter" idx="12"/>
          </p:nvPr>
        </p:nvSpPr>
        <p:spPr/>
        <p:txBody>
          <a:bodyPr/>
          <a:lstStyle/>
          <a:p>
            <a:fld id="{036081D1-8380-407A-ABF3-D12854566F9D}" type="slidenum">
              <a:rPr lang="en-US" smtClean="0"/>
              <a:pPr/>
              <a:t>128</a:t>
            </a:fld>
            <a:endParaRPr lang="en-US" dirty="0"/>
          </a:p>
        </p:txBody>
      </p:sp>
    </p:spTree>
    <p:extLst>
      <p:ext uri="{BB962C8B-B14F-4D97-AF65-F5344CB8AC3E}">
        <p14:creationId xmlns:p14="http://schemas.microsoft.com/office/powerpoint/2010/main" val="11398335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(1)</a:t>
            </a:r>
          </a:p>
        </p:txBody>
      </p:sp>
      <p:graphicFrame>
        <p:nvGraphicFramePr>
          <p:cNvPr id="4" name="Table 3"/>
          <p:cNvGraphicFramePr>
            <a:graphicFrameLocks noGrp="1"/>
          </p:cNvGraphicFramePr>
          <p:nvPr>
            <p:extLst>
              <p:ext uri="{D42A27DB-BD31-4B8C-83A1-F6EECF244321}">
                <p14:modId xmlns:p14="http://schemas.microsoft.com/office/powerpoint/2010/main" val="4049721215"/>
              </p:ext>
            </p:extLst>
          </p:nvPr>
        </p:nvGraphicFramePr>
        <p:xfrm>
          <a:off x="6324600" y="1981200"/>
          <a:ext cx="2438400" cy="19050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sr-Latn-RS" sz="1400" dirty="0">
                          <a:solidFill>
                            <a:schemeClr val="tx1"/>
                          </a:solidFill>
                        </a:rPr>
                        <a:t>Nd</a:t>
                      </a:r>
                      <a:r>
                        <a:rPr lang="sr-Latn-RS" sz="1400" baseline="-25000" dirty="0">
                          <a:solidFill>
                            <a:schemeClr val="tx1"/>
                          </a:solidFill>
                        </a:rPr>
                        <a:t>0,0</a:t>
                      </a:r>
                      <a:endParaRPr lang="en-US" sz="1400" baseline="-25000" dirty="0">
                        <a:solidFill>
                          <a:schemeClr val="tx1"/>
                        </a:solidFill>
                      </a:endParaRPr>
                    </a:p>
                  </a:txBody>
                  <a:tcPr anchor="c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Nd</a:t>
                      </a:r>
                      <a:r>
                        <a:rPr lang="sr-Latn-RS" sz="1400" baseline="-25000" dirty="0">
                          <a:solidFill>
                            <a:schemeClr val="tx1"/>
                          </a:solidFill>
                        </a:rPr>
                        <a:t>1,0</a:t>
                      </a:r>
                      <a:endParaRPr lang="en-US" sz="1400" baseline="-25000" dirty="0">
                        <a:solidFill>
                          <a:schemeClr val="tx1"/>
                        </a:solidFill>
                      </a:endParaRPr>
                    </a:p>
                  </a:txBody>
                  <a:tcPr anchor="ctr">
                    <a:lnR w="19050" cap="flat" cmpd="sng" algn="ctr">
                      <a:solidFill>
                        <a:schemeClr val="tx1"/>
                      </a:solidFill>
                      <a:prstDash val="solid"/>
                      <a:round/>
                      <a:headEnd type="none" w="med" len="med"/>
                      <a:tailEnd type="none" w="med" len="med"/>
                    </a:ln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solidFill>
                      <a:schemeClr val="bg1"/>
                    </a:solidFill>
                  </a:tcPr>
                </a:tc>
                <a:extLst>
                  <a:ext uri="{0D108BD9-81ED-4DB2-BD59-A6C34878D82A}">
                    <a16:rowId xmlns:a16="http://schemas.microsoft.com/office/drawing/2014/main" val="10000"/>
                  </a:ext>
                </a:extLst>
              </a:tr>
              <a:tr h="476250">
                <a:tc>
                  <a:txBody>
                    <a:bodyPr/>
                    <a:lstStyle/>
                    <a:p>
                      <a:r>
                        <a:rPr lang="sr-Latn-RS" sz="1400" dirty="0">
                          <a:solidFill>
                            <a:schemeClr val="tx1"/>
                          </a:solidFill>
                        </a:rPr>
                        <a:t>Nd</a:t>
                      </a:r>
                      <a:r>
                        <a:rPr lang="sr-Latn-RS" sz="1400" baseline="-25000" dirty="0">
                          <a:solidFill>
                            <a:schemeClr val="tx1"/>
                          </a:solidFill>
                        </a:rPr>
                        <a:t>0,1</a:t>
                      </a:r>
                      <a:endParaRPr lang="en-US" sz="1400" baseline="-25000" dirty="0">
                        <a:solidFill>
                          <a:schemeClr val="tx1"/>
                        </a:solidFill>
                      </a:endParaRPr>
                    </a:p>
                  </a:txBody>
                  <a:tcPr anchor="ctr">
                    <a:lnB w="1905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Nd</a:t>
                      </a:r>
                      <a:r>
                        <a:rPr lang="sr-Latn-RS" sz="1400" baseline="-25000" dirty="0">
                          <a:solidFill>
                            <a:schemeClr val="tx1"/>
                          </a:solidFill>
                        </a:rPr>
                        <a:t>1,1</a:t>
                      </a:r>
                      <a:endParaRPr lang="en-US" sz="1400" baseline="-25000" dirty="0">
                        <a:solidFill>
                          <a:schemeClr val="tx1"/>
                        </a:solidFill>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6250">
                <a:tc>
                  <a:txBody>
                    <a:bodyPr/>
                    <a:lstStyle/>
                    <a:p>
                      <a:r>
                        <a:rPr lang="sr-Latn-RS" sz="1400" dirty="0">
                          <a:solidFill>
                            <a:schemeClr val="tx1"/>
                          </a:solidFill>
                        </a:rPr>
                        <a:t>Nd</a:t>
                      </a:r>
                      <a:r>
                        <a:rPr lang="en-US" sz="1400" baseline="-25000" dirty="0">
                          <a:solidFill>
                            <a:schemeClr val="tx1"/>
                          </a:solidFill>
                        </a:rPr>
                        <a:t>0</a:t>
                      </a:r>
                      <a:r>
                        <a:rPr lang="sr-Latn-RS" sz="1400" baseline="-25000" dirty="0">
                          <a:solidFill>
                            <a:schemeClr val="tx1"/>
                          </a:solidFill>
                        </a:rPr>
                        <a:t>,2</a:t>
                      </a:r>
                      <a:endParaRPr lang="en-US" sz="1400" baseline="-25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Nd</a:t>
                      </a:r>
                      <a:r>
                        <a:rPr lang="sr-Latn-RS" sz="1400" baseline="-25000" dirty="0">
                          <a:solidFill>
                            <a:schemeClr val="tx1"/>
                          </a:solidFill>
                        </a:rPr>
                        <a:t>1,2</a:t>
                      </a:r>
                      <a:endParaRPr lang="en-US" sz="1400" baseline="-25000" dirty="0">
                        <a:solidFill>
                          <a:schemeClr val="tx1"/>
                        </a:solidFill>
                      </a:endParaRPr>
                    </a:p>
                  </a:txBody>
                  <a:tcPr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76250">
                <a:tc>
                  <a:txBody>
                    <a:bodyPr/>
                    <a:lstStyle/>
                    <a:p>
                      <a:r>
                        <a:rPr lang="sr-Latn-RS" sz="1400" dirty="0">
                          <a:solidFill>
                            <a:schemeClr val="tx1"/>
                          </a:solidFill>
                        </a:rPr>
                        <a:t>Nd</a:t>
                      </a:r>
                      <a:r>
                        <a:rPr lang="sr-Latn-RS" sz="1400" baseline="-25000" dirty="0">
                          <a:solidFill>
                            <a:schemeClr val="tx1"/>
                          </a:solidFill>
                        </a:rPr>
                        <a:t>0,3</a:t>
                      </a:r>
                      <a:endParaRPr lang="en-US" sz="1400" baseline="-25000" dirty="0">
                        <a:solidFill>
                          <a:schemeClr val="tx1"/>
                        </a:solidFill>
                      </a:endParaRPr>
                    </a:p>
                  </a:txBody>
                  <a:tcPr anchor="ctr">
                    <a:lnT w="12700" cap="flat" cmpd="sng" algn="ctr">
                      <a:solidFill>
                        <a:schemeClr val="tx1"/>
                      </a:solidFill>
                      <a:prstDash val="solid"/>
                      <a:round/>
                      <a:headEnd type="none" w="med" len="med"/>
                      <a:tailEnd type="none" w="med" len="med"/>
                    </a:lnT>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Nd</a:t>
                      </a:r>
                      <a:r>
                        <a:rPr lang="sr-Latn-RS" sz="1400" baseline="-25000" dirty="0">
                          <a:solidFill>
                            <a:schemeClr val="tx1"/>
                          </a:solidFill>
                        </a:rPr>
                        <a:t>1,3</a:t>
                      </a:r>
                      <a:endParaRPr lang="en-US" sz="1400" baseline="-25000" dirty="0">
                        <a:solidFill>
                          <a:schemeClr val="tx1"/>
                        </a:solidFill>
                      </a:endParaRPr>
                    </a:p>
                  </a:txBody>
                  <a:tcPr anchor="ctr">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lnL w="1905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25000" dirty="0">
                        <a:solidFill>
                          <a:schemeClr val="bg1"/>
                        </a:solidFill>
                      </a:endParaRPr>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08494149"/>
              </p:ext>
            </p:extLst>
          </p:nvPr>
        </p:nvGraphicFramePr>
        <p:xfrm>
          <a:off x="3505200" y="4038600"/>
          <a:ext cx="2590800" cy="190500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476250">
                <a:tc>
                  <a:txBody>
                    <a:bodyPr/>
                    <a:lstStyle/>
                    <a:p>
                      <a:r>
                        <a:rPr lang="sr-Latn-RS" sz="1400" dirty="0">
                          <a:solidFill>
                            <a:schemeClr val="tx1"/>
                          </a:solidFill>
                        </a:rPr>
                        <a:t>Md</a:t>
                      </a:r>
                      <a:r>
                        <a:rPr lang="sr-Latn-RS" sz="1400" baseline="-25000" dirty="0">
                          <a:solidFill>
                            <a:schemeClr val="tx1"/>
                          </a:solidFill>
                        </a:rPr>
                        <a:t>0,0</a:t>
                      </a:r>
                      <a:endParaRPr lang="en-US" sz="1400" baseline="-25000" dirty="0">
                        <a:solidFill>
                          <a:schemeClr val="tx1"/>
                        </a:solidFill>
                      </a:endParaRPr>
                    </a:p>
                  </a:txBody>
                  <a:tcPr anchor="c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dirty="0">
                          <a:solidFill>
                            <a:schemeClr val="tx1"/>
                          </a:solidFill>
                        </a:rPr>
                        <a:t>1</a:t>
                      </a:r>
                      <a:r>
                        <a:rPr lang="sr-Latn-RS" sz="1400" baseline="-25000" dirty="0">
                          <a:solidFill>
                            <a:schemeClr val="tx1"/>
                          </a:solidFill>
                        </a:rPr>
                        <a:t>,</a:t>
                      </a:r>
                      <a:r>
                        <a:rPr lang="en-US" sz="1400" baseline="-25000" dirty="0">
                          <a:solidFill>
                            <a:schemeClr val="tx1"/>
                          </a:solidFill>
                        </a:rPr>
                        <a:t>0</a:t>
                      </a:r>
                    </a:p>
                  </a:txBody>
                  <a:tcPr anchor="ctr">
                    <a:lnR w="19050" cap="flat" cmpd="sng" algn="ctr">
                      <a:solidFill>
                        <a:schemeClr val="tx1"/>
                      </a:solidFill>
                      <a:prstDash val="solid"/>
                      <a:round/>
                      <a:headEnd type="none" w="med" len="med"/>
                      <a:tailEnd type="none" w="med" len="med"/>
                    </a:ln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dirty="0">
                          <a:solidFill>
                            <a:schemeClr val="tx1"/>
                          </a:solidFill>
                        </a:rPr>
                        <a:t>2</a:t>
                      </a:r>
                      <a:r>
                        <a:rPr lang="sr-Latn-RS" sz="1400" baseline="-25000" dirty="0">
                          <a:solidFill>
                            <a:schemeClr val="tx1"/>
                          </a:solidFill>
                        </a:rPr>
                        <a:t>,</a:t>
                      </a:r>
                      <a:r>
                        <a:rPr lang="en-US" sz="1400" baseline="-25000" dirty="0">
                          <a:solidFill>
                            <a:schemeClr val="tx1"/>
                          </a:solidFill>
                        </a:rPr>
                        <a:t>0</a:t>
                      </a:r>
                    </a:p>
                  </a:txBody>
                  <a:tcPr anchor="ctr">
                    <a:lnL w="19050" cap="flat" cmpd="sng" algn="ctr">
                      <a:solidFill>
                        <a:schemeClr val="tx1"/>
                      </a:solidFill>
                      <a:prstDash val="solid"/>
                      <a:round/>
                      <a:headEnd type="none" w="med" len="med"/>
                      <a:tailEnd type="none" w="med" len="med"/>
                    </a:lnL>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dirty="0">
                          <a:solidFill>
                            <a:schemeClr val="tx1"/>
                          </a:solidFill>
                        </a:rPr>
                        <a:t>3,0</a:t>
                      </a:r>
                    </a:p>
                  </a:txBody>
                  <a:tcPr anchor="ctr">
                    <a:solidFill>
                      <a:srgbClr val="FFFF00"/>
                    </a:solidFill>
                  </a:tcPr>
                </a:tc>
                <a:extLst>
                  <a:ext uri="{0D108BD9-81ED-4DB2-BD59-A6C34878D82A}">
                    <a16:rowId xmlns:a16="http://schemas.microsoft.com/office/drawing/2014/main" val="10000"/>
                  </a:ext>
                </a:extLst>
              </a:tr>
              <a:tr h="476250">
                <a:tc>
                  <a:txBody>
                    <a:bodyPr/>
                    <a:lstStyle/>
                    <a:p>
                      <a:r>
                        <a:rPr lang="sr-Latn-RS" sz="1400" dirty="0">
                          <a:solidFill>
                            <a:schemeClr val="tx1"/>
                          </a:solidFill>
                        </a:rPr>
                        <a:t>Md</a:t>
                      </a:r>
                      <a:r>
                        <a:rPr lang="en-US" sz="1400" baseline="-25000" dirty="0">
                          <a:solidFill>
                            <a:schemeClr val="tx1"/>
                          </a:solidFill>
                        </a:rPr>
                        <a:t>0</a:t>
                      </a:r>
                      <a:r>
                        <a:rPr lang="sr-Latn-RS" sz="1400" baseline="-25000" dirty="0">
                          <a:solidFill>
                            <a:schemeClr val="tx1"/>
                          </a:solidFill>
                        </a:rPr>
                        <a:t>,</a:t>
                      </a:r>
                      <a:r>
                        <a:rPr lang="en-US" sz="1400" baseline="-25000" dirty="0">
                          <a:solidFill>
                            <a:schemeClr val="tx1"/>
                          </a:solidFill>
                        </a:rPr>
                        <a:t>1</a:t>
                      </a:r>
                    </a:p>
                  </a:txBody>
                  <a:tcPr anchor="ctr">
                    <a:lnB w="19050" cap="flat" cmpd="sng" algn="ctr">
                      <a:solidFill>
                        <a:schemeClr val="tx1"/>
                      </a:solidFill>
                      <a:prstDash val="solid"/>
                      <a:round/>
                      <a:headEnd type="none" w="med" len="med"/>
                      <a:tailEnd type="none" w="med" len="med"/>
                    </a:lnB>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sr-Latn-RS" sz="1400" baseline="-25000" dirty="0">
                          <a:solidFill>
                            <a:schemeClr val="tx1"/>
                          </a:solidFill>
                        </a:rPr>
                        <a:t>1,1</a:t>
                      </a:r>
                      <a:endParaRPr lang="en-US" sz="1400" baseline="-25000" dirty="0">
                        <a:solidFill>
                          <a:schemeClr val="tx1"/>
                        </a:solidFill>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dirty="0">
                          <a:solidFill>
                            <a:schemeClr val="tx1"/>
                          </a:solidFill>
                        </a:rPr>
                        <a:t>2</a:t>
                      </a:r>
                      <a:r>
                        <a:rPr lang="sr-Latn-RS" sz="1400" baseline="-25000" dirty="0">
                          <a:solidFill>
                            <a:schemeClr val="tx1"/>
                          </a:solidFill>
                        </a:rPr>
                        <a:t>,</a:t>
                      </a:r>
                      <a:r>
                        <a:rPr lang="en-US" sz="1400" baseline="-25000" dirty="0">
                          <a:solidFill>
                            <a:schemeClr val="tx1"/>
                          </a:solidFill>
                        </a:rPr>
                        <a:t>1</a:t>
                      </a: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a:solidFill>
                            <a:schemeClr val="tx1"/>
                          </a:solidFill>
                        </a:rPr>
                        <a:t>Md</a:t>
                      </a:r>
                      <a:r>
                        <a:rPr lang="en-US" sz="1400" baseline="-25000">
                          <a:solidFill>
                            <a:schemeClr val="tx1"/>
                          </a:solidFill>
                        </a:rPr>
                        <a:t>3</a:t>
                      </a:r>
                      <a:r>
                        <a:rPr lang="sr-Latn-RS" sz="1400" baseline="-25000">
                          <a:solidFill>
                            <a:schemeClr val="tx1"/>
                          </a:solidFill>
                        </a:rPr>
                        <a:t>,</a:t>
                      </a:r>
                      <a:r>
                        <a:rPr lang="en-US" sz="1400" baseline="-25000" dirty="0">
                          <a:solidFill>
                            <a:schemeClr val="tx1"/>
                          </a:solidFill>
                        </a:rPr>
                        <a:t>1</a:t>
                      </a:r>
                    </a:p>
                  </a:txBody>
                  <a:tcPr anchor="ctr">
                    <a:lnB w="1905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476250">
                <a:tc>
                  <a:txBody>
                    <a:bodyPr/>
                    <a:lstStyle/>
                    <a:p>
                      <a:endParaRPr lang="en-US" dirty="0"/>
                    </a:p>
                  </a:txBody>
                  <a:tcPr anchor="ctr">
                    <a:lnT w="19050" cap="flat" cmpd="sng" algn="ctr">
                      <a:solidFill>
                        <a:schemeClr val="tx1"/>
                      </a:solidFill>
                      <a:prstDash val="solid"/>
                      <a:round/>
                      <a:headEnd type="none" w="med" len="med"/>
                      <a:tailEnd type="none" w="med" len="med"/>
                    </a:lnT>
                    <a:solidFill>
                      <a:schemeClr val="bg1"/>
                    </a:solidFill>
                  </a:tcPr>
                </a:tc>
                <a:tc>
                  <a:txBody>
                    <a:bodyPr/>
                    <a:lstStyle/>
                    <a:p>
                      <a:endParaRPr lang="en-US" dirty="0"/>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endParaRPr lang="en-US"/>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solidFill>
                  </a:tcPr>
                </a:tc>
                <a:tc>
                  <a:txBody>
                    <a:bodyPr/>
                    <a:lstStyle/>
                    <a:p>
                      <a:endParaRPr lang="en-US"/>
                    </a:p>
                  </a:txBody>
                  <a:tcPr anchor="ct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476250">
                <a:tc>
                  <a:txBody>
                    <a:bodyPr/>
                    <a:lstStyle/>
                    <a:p>
                      <a:endParaRPr lang="en-US"/>
                    </a:p>
                  </a:txBody>
                  <a:tcPr anchor="ctr">
                    <a:solidFill>
                      <a:schemeClr val="bg1"/>
                    </a:solidFill>
                  </a:tcPr>
                </a:tc>
                <a:tc>
                  <a:txBody>
                    <a:bodyPr/>
                    <a:lstStyle/>
                    <a:p>
                      <a:endParaRPr lang="en-US" dirty="0"/>
                    </a:p>
                  </a:txBody>
                  <a:tcPr anchor="ctr">
                    <a:lnR w="1905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nchor="ctr">
                    <a:lnL w="19050" cap="flat" cmpd="sng" algn="ctr">
                      <a:solidFill>
                        <a:schemeClr val="tx1"/>
                      </a:solidFill>
                      <a:prstDash val="solid"/>
                      <a:round/>
                      <a:headEnd type="none" w="med" len="med"/>
                      <a:tailEnd type="none" w="med" len="med"/>
                    </a:lnL>
                    <a:solidFill>
                      <a:schemeClr val="bg1"/>
                    </a:solidFill>
                  </a:tcPr>
                </a:tc>
                <a:tc>
                  <a:txBody>
                    <a:bodyPr/>
                    <a:lstStyle/>
                    <a:p>
                      <a:endParaRPr lang="en-US" dirty="0"/>
                    </a:p>
                  </a:txBody>
                  <a:tcPr anchor="ctr">
                    <a:solidFill>
                      <a:schemeClr val="bg1"/>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55976447"/>
              </p:ext>
            </p:extLst>
          </p:nvPr>
        </p:nvGraphicFramePr>
        <p:xfrm>
          <a:off x="6324600" y="4038600"/>
          <a:ext cx="2438400" cy="1905000"/>
        </p:xfrm>
        <a:graphic>
          <a:graphicData uri="http://schemas.openxmlformats.org/drawingml/2006/table">
            <a:tbl>
              <a:tblPr firstRow="1" bandRow="1">
                <a:noFill/>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76250">
                <a:tc>
                  <a:txBody>
                    <a:bodyPr/>
                    <a:lstStyle/>
                    <a:p>
                      <a:r>
                        <a:rPr lang="en-US" sz="1400" dirty="0">
                          <a:solidFill>
                            <a:schemeClr val="tx1"/>
                          </a:solidFill>
                        </a:rPr>
                        <a:t>Pd</a:t>
                      </a:r>
                      <a:r>
                        <a:rPr lang="sr-Latn-RS" sz="1400" baseline="-25000" dirty="0">
                          <a:solidFill>
                            <a:schemeClr val="tx1"/>
                          </a:solidFill>
                        </a:rPr>
                        <a:t>0,0</a:t>
                      </a:r>
                      <a:endParaRPr lang="en-US" sz="1400" baseline="-25000" dirty="0">
                        <a:solidFill>
                          <a:schemeClr val="tx1"/>
                        </a:solidFill>
                      </a:endParaRPr>
                    </a:p>
                  </a:txBody>
                  <a:tcPr anchor="ctr">
                    <a:gradFill flip="none" rotWithShape="1">
                      <a:gsLst>
                        <a:gs pos="48000">
                          <a:srgbClr val="FFFF00"/>
                        </a:gs>
                        <a:gs pos="49000">
                          <a:srgbClr val="00B050"/>
                        </a:gs>
                      </a:gsLst>
                      <a:lin ang="189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1,0</a:t>
                      </a:r>
                      <a:endParaRPr lang="en-US" sz="1400" baseline="-25000" dirty="0">
                        <a:solidFill>
                          <a:schemeClr val="tx1"/>
                        </a:solidFill>
                      </a:endParaRPr>
                    </a:p>
                  </a:txBody>
                  <a:tcPr anchor="ctr">
                    <a:lnR w="19050" cap="flat" cmpd="sng" algn="ctr">
                      <a:solidFill>
                        <a:schemeClr val="tx1"/>
                      </a:solidFill>
                      <a:prstDash val="solid"/>
                      <a:round/>
                      <a:headEnd type="none" w="med" len="med"/>
                      <a:tailEnd type="none" w="med" len="med"/>
                    </a:lnR>
                    <a:gradFill>
                      <a:gsLst>
                        <a:gs pos="48000">
                          <a:srgbClr val="FFFF00"/>
                        </a:gs>
                        <a:gs pos="49000">
                          <a:srgbClr val="0070C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2,0</a:t>
                      </a:r>
                      <a:endParaRPr lang="en-US" sz="1400" baseline="-25000" dirty="0">
                        <a:solidFill>
                          <a:schemeClr val="tx1"/>
                        </a:solidFill>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3,0</a:t>
                      </a:r>
                      <a:endParaRPr lang="en-US" sz="1400" baseline="-25000" dirty="0">
                        <a:solidFill>
                          <a:schemeClr val="tx1"/>
                        </a:solidFill>
                      </a:endParaRPr>
                    </a:p>
                  </a:txBody>
                  <a:tcPr anchor="ctr">
                    <a:solidFill>
                      <a:schemeClr val="bg1"/>
                    </a:solidFill>
                  </a:tcPr>
                </a:tc>
                <a:extLst>
                  <a:ext uri="{0D108BD9-81ED-4DB2-BD59-A6C34878D82A}">
                    <a16:rowId xmlns:a16="http://schemas.microsoft.com/office/drawing/2014/main" val="10000"/>
                  </a:ext>
                </a:extLst>
              </a:tr>
              <a:tr h="476250">
                <a:tc>
                  <a:txBody>
                    <a:bodyPr/>
                    <a:lstStyle/>
                    <a:p>
                      <a:r>
                        <a:rPr lang="en-US" sz="1400" dirty="0">
                          <a:solidFill>
                            <a:schemeClr val="tx1"/>
                          </a:solidFill>
                        </a:rPr>
                        <a:t>Pd</a:t>
                      </a:r>
                      <a:r>
                        <a:rPr lang="sr-Latn-RS" sz="1400" baseline="-25000" dirty="0">
                          <a:solidFill>
                            <a:schemeClr val="tx1"/>
                          </a:solidFill>
                        </a:rPr>
                        <a:t>0,1</a:t>
                      </a:r>
                      <a:endParaRPr lang="en-US" sz="1400" baseline="-25000" dirty="0">
                        <a:solidFill>
                          <a:schemeClr val="tx1"/>
                        </a:solidFill>
                      </a:endParaRPr>
                    </a:p>
                  </a:txBody>
                  <a:tcPr anchor="ctr">
                    <a:lnB w="19050" cap="flat" cmpd="sng" algn="ctr">
                      <a:solidFill>
                        <a:schemeClr val="tx1"/>
                      </a:solidFill>
                      <a:prstDash val="solid"/>
                      <a:round/>
                      <a:headEnd type="none" w="med" len="med"/>
                      <a:tailEnd type="none" w="med" len="med"/>
                    </a:lnB>
                    <a:gradFill>
                      <a:gsLst>
                        <a:gs pos="48000">
                          <a:srgbClr val="FF0000"/>
                        </a:gs>
                        <a:gs pos="49000">
                          <a:srgbClr val="00B05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1,1</a:t>
                      </a:r>
                      <a:endParaRPr lang="en-US" sz="1400" baseline="-25000" dirty="0">
                        <a:solidFill>
                          <a:schemeClr val="tx1"/>
                        </a:solidFill>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gradFill>
                      <a:gsLst>
                        <a:gs pos="48000">
                          <a:srgbClr val="FF0000"/>
                        </a:gs>
                        <a:gs pos="49000">
                          <a:srgbClr val="0070C0"/>
                        </a:gs>
                      </a:gsLst>
                      <a:lin ang="18900000" scaled="1"/>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2,1</a:t>
                      </a:r>
                      <a:endParaRPr lang="en-US" sz="1400" baseline="-25000" dirty="0">
                        <a:solidFill>
                          <a:schemeClr val="tx1"/>
                        </a:solidFill>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3,1</a:t>
                      </a:r>
                      <a:endParaRPr lang="en-US" sz="1400" baseline="-25000" dirty="0">
                        <a:solidFill>
                          <a:schemeClr val="tx1"/>
                        </a:solidFill>
                      </a:endParaRPr>
                    </a:p>
                  </a:txBody>
                  <a:tcPr anchor="ct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6250">
                <a:tc>
                  <a:txBody>
                    <a:bodyPr/>
                    <a:lstStyle/>
                    <a:p>
                      <a:r>
                        <a:rPr lang="en-US" sz="1400" dirty="0">
                          <a:solidFill>
                            <a:schemeClr val="tx1"/>
                          </a:solidFill>
                        </a:rPr>
                        <a:t>Pd</a:t>
                      </a:r>
                      <a:r>
                        <a:rPr lang="sr-Latn-RS" sz="1400" baseline="-25000" dirty="0">
                          <a:solidFill>
                            <a:schemeClr val="tx1"/>
                          </a:solidFill>
                        </a:rPr>
                        <a:t>0,2</a:t>
                      </a:r>
                      <a:endParaRPr lang="en-US" sz="1400" baseline="-25000" dirty="0">
                        <a:solidFill>
                          <a:schemeClr val="tx1"/>
                        </a:solidFill>
                      </a:endParaRPr>
                    </a:p>
                  </a:txBody>
                  <a:tcPr anchor="ctr">
                    <a:lnT w="1905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1,2</a:t>
                      </a:r>
                      <a:endParaRPr lang="en-US" sz="1400" baseline="-25000" dirty="0">
                        <a:solidFill>
                          <a:schemeClr val="tx1"/>
                        </a:solidFill>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2,2</a:t>
                      </a:r>
                      <a:endParaRPr lang="en-US" sz="1400" baseline="-25000" dirty="0">
                        <a:solidFill>
                          <a:schemeClr val="tx1"/>
                        </a:solidFill>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3,2</a:t>
                      </a:r>
                      <a:endParaRPr lang="en-US" sz="1400" baseline="-25000" dirty="0">
                        <a:solidFill>
                          <a:schemeClr val="tx1"/>
                        </a:solidFill>
                      </a:endParaRPr>
                    </a:p>
                  </a:txBody>
                  <a:tcPr anchor="ct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476250">
                <a:tc>
                  <a:txBody>
                    <a:bodyPr/>
                    <a:lstStyle/>
                    <a:p>
                      <a:r>
                        <a:rPr lang="en-US" sz="1400" dirty="0">
                          <a:solidFill>
                            <a:schemeClr val="tx1"/>
                          </a:solidFill>
                        </a:rPr>
                        <a:t>Pd</a:t>
                      </a:r>
                      <a:r>
                        <a:rPr lang="sr-Latn-RS" sz="1400" baseline="-25000" dirty="0">
                          <a:solidFill>
                            <a:schemeClr val="tx1"/>
                          </a:solidFill>
                        </a:rPr>
                        <a:t>0,3</a:t>
                      </a:r>
                      <a:endParaRPr lang="en-US" sz="1400" baseline="-2500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1,3</a:t>
                      </a:r>
                      <a:endParaRPr lang="en-US" sz="1400" baseline="-25000" dirty="0">
                        <a:solidFill>
                          <a:schemeClr val="tx1"/>
                        </a:solidFill>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2,3</a:t>
                      </a:r>
                      <a:endParaRPr lang="en-US" sz="1400" baseline="-25000" dirty="0">
                        <a:solidFill>
                          <a:schemeClr val="tx1"/>
                        </a:solidFill>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Pd</a:t>
                      </a:r>
                      <a:r>
                        <a:rPr lang="sr-Latn-RS" sz="1400" baseline="-25000" dirty="0">
                          <a:solidFill>
                            <a:schemeClr val="tx1"/>
                          </a:solidFill>
                        </a:rPr>
                        <a:t>3,3</a:t>
                      </a:r>
                      <a:endParaRPr lang="en-US" sz="1400" baseline="-25000" dirty="0">
                        <a:solidFill>
                          <a:schemeClr val="tx1"/>
                        </a:solidFill>
                      </a:endParaRPr>
                    </a:p>
                  </a:txBody>
                  <a:tcPr anchor="ctr">
                    <a:solidFill>
                      <a:schemeClr val="bg1"/>
                    </a:solidFill>
                  </a:tcPr>
                </a:tc>
                <a:extLst>
                  <a:ext uri="{0D108BD9-81ED-4DB2-BD59-A6C34878D82A}">
                    <a16:rowId xmlns:a16="http://schemas.microsoft.com/office/drawing/2014/main" val="10003"/>
                  </a:ext>
                </a:extLst>
              </a:tr>
            </a:tbl>
          </a:graphicData>
        </a:graphic>
      </p:graphicFrame>
      <p:cxnSp>
        <p:nvCxnSpPr>
          <p:cNvPr id="7" name="Straight Arrow Connector 6"/>
          <p:cNvCxnSpPr/>
          <p:nvPr/>
        </p:nvCxnSpPr>
        <p:spPr>
          <a:xfrm>
            <a:off x="3505200" y="41148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05200" y="44196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372100" y="30099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5981700" y="30099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idx="1"/>
          </p:nvPr>
        </p:nvSpPr>
        <p:spPr>
          <a:xfrm>
            <a:off x="457200" y="1828800"/>
            <a:ext cx="5638800" cy="1981200"/>
          </a:xfrm>
        </p:spPr>
        <p:txBody>
          <a:bodyPr>
            <a:normAutofit lnSpcReduction="10000"/>
          </a:bodyPr>
          <a:lstStyle/>
          <a:p>
            <a:r>
              <a:rPr lang="en-US" dirty="0" err="1"/>
              <a:t>Svaka</a:t>
            </a:r>
            <a:r>
              <a:rPr lang="en-US" dirty="0"/>
              <a:t> nit </a:t>
            </a:r>
            <a:r>
              <a:rPr lang="en-US" dirty="0" err="1"/>
              <a:t>ima</a:t>
            </a:r>
            <a:r>
              <a:rPr lang="en-US" dirty="0"/>
              <a:t> </a:t>
            </a:r>
            <a:r>
              <a:rPr lang="en-US" dirty="0" err="1"/>
              <a:t>četiri</a:t>
            </a:r>
            <a:r>
              <a:rPr lang="en-US" dirty="0"/>
              <a:t> </a:t>
            </a:r>
            <a:r>
              <a:rPr lang="en-US" dirty="0" err="1"/>
              <a:t>pristupa</a:t>
            </a:r>
            <a:r>
              <a:rPr lang="en-US" dirty="0"/>
              <a:t> </a:t>
            </a:r>
            <a:r>
              <a:rPr lang="en-US" dirty="0" err="1"/>
              <a:t>matrici</a:t>
            </a:r>
            <a:r>
              <a:rPr lang="en-US" dirty="0"/>
              <a:t> </a:t>
            </a:r>
            <a:r>
              <a:rPr lang="en-US" dirty="0" err="1"/>
              <a:t>Md</a:t>
            </a:r>
            <a:r>
              <a:rPr lang="en-US" dirty="0"/>
              <a:t> i </a:t>
            </a:r>
            <a:r>
              <a:rPr lang="en-US" dirty="0" err="1"/>
              <a:t>četiri</a:t>
            </a:r>
            <a:r>
              <a:rPr lang="en-US" dirty="0"/>
              <a:t> </a:t>
            </a:r>
            <a:r>
              <a:rPr lang="en-US" dirty="0" err="1"/>
              <a:t>pristupa</a:t>
            </a:r>
            <a:r>
              <a:rPr lang="en-US" dirty="0"/>
              <a:t> </a:t>
            </a:r>
            <a:r>
              <a:rPr lang="en-US" dirty="0" err="1"/>
              <a:t>matrici</a:t>
            </a:r>
            <a:r>
              <a:rPr lang="en-US" dirty="0"/>
              <a:t> </a:t>
            </a:r>
            <a:r>
              <a:rPr lang="en-US" dirty="0" err="1"/>
              <a:t>Nd</a:t>
            </a:r>
            <a:r>
              <a:rPr lang="en-US" dirty="0"/>
              <a:t> </a:t>
            </a:r>
            <a:r>
              <a:rPr lang="en-US" dirty="0" err="1"/>
              <a:t>prilikom</a:t>
            </a:r>
            <a:r>
              <a:rPr lang="en-US" dirty="0"/>
              <a:t> </a:t>
            </a:r>
            <a:r>
              <a:rPr lang="en-US" dirty="0" err="1"/>
              <a:t>izvršenja</a:t>
            </a:r>
            <a:r>
              <a:rPr lang="en-US" dirty="0"/>
              <a:t>.</a:t>
            </a:r>
            <a:endParaRPr lang="sr-Latn-RS" dirty="0"/>
          </a:p>
          <a:p>
            <a:r>
              <a:rPr lang="sr-Latn-RS" dirty="0"/>
              <a:t>S</a:t>
            </a:r>
            <a:r>
              <a:rPr lang="en-US" dirty="0" err="1"/>
              <a:t>vakom</a:t>
            </a:r>
            <a:r>
              <a:rPr lang="en-US" dirty="0"/>
              <a:t> </a:t>
            </a:r>
            <a:r>
              <a:rPr lang="en-US" dirty="0" err="1"/>
              <a:t>elementu</a:t>
            </a:r>
            <a:r>
              <a:rPr lang="en-US" dirty="0"/>
              <a:t> </a:t>
            </a:r>
            <a:r>
              <a:rPr lang="en-US" dirty="0" err="1"/>
              <a:t>matrica</a:t>
            </a:r>
            <a:r>
              <a:rPr lang="en-US" dirty="0"/>
              <a:t> </a:t>
            </a:r>
            <a:r>
              <a:rPr lang="en-US" dirty="0" err="1"/>
              <a:t>Md</a:t>
            </a:r>
            <a:r>
              <a:rPr lang="en-US" dirty="0"/>
              <a:t> </a:t>
            </a:r>
            <a:r>
              <a:rPr lang="en-US" dirty="0" err="1"/>
              <a:t>i</a:t>
            </a:r>
            <a:r>
              <a:rPr lang="en-US" dirty="0"/>
              <a:t> </a:t>
            </a:r>
            <a:r>
              <a:rPr lang="en-US" dirty="0" err="1"/>
              <a:t>Nd</a:t>
            </a:r>
            <a:r>
              <a:rPr lang="en-US" dirty="0"/>
              <a:t> se </a:t>
            </a:r>
            <a:r>
              <a:rPr lang="en-US" dirty="0" err="1"/>
              <a:t>pristupa</a:t>
            </a:r>
            <a:r>
              <a:rPr lang="en-US" dirty="0"/>
              <a:t> </a:t>
            </a:r>
            <a:r>
              <a:rPr lang="en-US" dirty="0" err="1"/>
              <a:t>tačno</a:t>
            </a:r>
            <a:r>
              <a:rPr lang="en-US" dirty="0"/>
              <a:t> </a:t>
            </a:r>
            <a:r>
              <a:rPr lang="en-US" dirty="0" err="1"/>
              <a:t>dva</a:t>
            </a:r>
            <a:r>
              <a:rPr lang="en-US" dirty="0"/>
              <a:t> </a:t>
            </a:r>
            <a:r>
              <a:rPr lang="en-US" dirty="0" err="1"/>
              <a:t>puta</a:t>
            </a:r>
            <a:r>
              <a:rPr lang="en-US" dirty="0"/>
              <a:t>. </a:t>
            </a:r>
            <a:endParaRPr lang="sr-Latn-RS" dirty="0" err="1"/>
          </a:p>
        </p:txBody>
      </p:sp>
      <p:sp>
        <p:nvSpPr>
          <p:cNvPr id="3" name="Slide Number Placeholder 2"/>
          <p:cNvSpPr>
            <a:spLocks noGrp="1"/>
          </p:cNvSpPr>
          <p:nvPr>
            <p:ph type="sldNum" sz="quarter" idx="12"/>
          </p:nvPr>
        </p:nvSpPr>
        <p:spPr/>
        <p:txBody>
          <a:bodyPr/>
          <a:lstStyle/>
          <a:p>
            <a:fld id="{036081D1-8380-407A-ABF3-D12854566F9D}" type="slidenum">
              <a:rPr lang="en-US" smtClean="0"/>
              <a:pPr/>
              <a:t>129</a:t>
            </a:fld>
            <a:endParaRPr lang="en-US" dirty="0"/>
          </a:p>
        </p:txBody>
      </p:sp>
    </p:spTree>
    <p:extLst>
      <p:ext uri="{BB962C8B-B14F-4D97-AF65-F5344CB8AC3E}">
        <p14:creationId xmlns:p14="http://schemas.microsoft.com/office/powerpoint/2010/main" val="30565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HW → SW</a:t>
            </a:r>
            <a:endParaRPr lang="en-US" dirty="0"/>
          </a:p>
        </p:txBody>
      </p:sp>
      <p:sp>
        <p:nvSpPr>
          <p:cNvPr id="3" name="Content Placeholder 2"/>
          <p:cNvSpPr>
            <a:spLocks noGrp="1"/>
          </p:cNvSpPr>
          <p:nvPr>
            <p:ph idx="1"/>
          </p:nvPr>
        </p:nvSpPr>
        <p:spPr>
          <a:xfrm>
            <a:off x="457200" y="1600200"/>
            <a:ext cx="8382000" cy="4876800"/>
          </a:xfrm>
        </p:spPr>
        <p:txBody>
          <a:bodyPr>
            <a:normAutofit lnSpcReduction="10000"/>
          </a:bodyPr>
          <a:lstStyle/>
          <a:p>
            <a:r>
              <a:rPr lang="sr-Latn-RS" dirty="0"/>
              <a:t>Blokovi grida (rešetke) </a:t>
            </a:r>
            <a:r>
              <a:rPr lang="sr-Latn-RS"/>
              <a:t>se enumerišu </a:t>
            </a:r>
            <a:r>
              <a:rPr lang="sr-Latn-RS" dirty="0"/>
              <a:t>i </a:t>
            </a:r>
            <a:r>
              <a:rPr lang="sr-Latn-RS"/>
              <a:t>distribuiraju multiprocesorima</a:t>
            </a:r>
            <a:endParaRPr lang="sr-Latn-RS" dirty="0"/>
          </a:p>
          <a:p>
            <a:r>
              <a:rPr lang="sr-Latn-RS" dirty="0"/>
              <a:t>Niti unutar jednog bloka niti se izvršavaju konkurentno </a:t>
            </a:r>
            <a:r>
              <a:rPr lang="sr-Latn-RS"/>
              <a:t>na jednom multiprocesoru</a:t>
            </a:r>
            <a:endParaRPr lang="sr-Latn-RS" dirty="0"/>
          </a:p>
          <a:p>
            <a:r>
              <a:rPr lang="sr-Latn-RS" dirty="0"/>
              <a:t>Više blokova niti </a:t>
            </a:r>
            <a:r>
              <a:rPr lang="sr-Latn-RS"/>
              <a:t>se mogu izvršavati istovremeno na jednom multiprocesoru</a:t>
            </a:r>
            <a:endParaRPr lang="sr-Latn-RS" dirty="0"/>
          </a:p>
          <a:p>
            <a:r>
              <a:rPr lang="sr-Latn-RS" dirty="0"/>
              <a:t>Kako se blokovi niti završavaju, novi blokovi se pokreću </a:t>
            </a:r>
            <a:r>
              <a:rPr lang="sr-Latn-RS"/>
              <a:t>na oslobođenim multiprocesorima</a:t>
            </a:r>
            <a:endParaRPr lang="sr-Latn-RS" dirty="0"/>
          </a:p>
          <a:p>
            <a:r>
              <a:rPr lang="sr-Latn-RS" b="1"/>
              <a:t>SM </a:t>
            </a:r>
            <a:r>
              <a:rPr lang="sr-Latn-RS" b="1" dirty="0"/>
              <a:t>je dizajniran da konkurentno izvršava na hiljade niti</a:t>
            </a:r>
          </a:p>
          <a:p>
            <a:r>
              <a:rPr lang="sr-Latn-RS" dirty="0"/>
              <a:t>Svaka nit se izvršava </a:t>
            </a:r>
            <a:r>
              <a:rPr lang="sr-Latn-RS"/>
              <a:t>na skalarnom </a:t>
            </a:r>
            <a:r>
              <a:rPr lang="sr-Latn-RS" dirty="0"/>
              <a:t>procesoru (SP)</a:t>
            </a:r>
            <a:endParaRPr lang="en-US" b="1" dirty="0"/>
          </a:p>
          <a:p>
            <a:r>
              <a:rPr lang="sr-Latn-RS" dirty="0"/>
              <a:t>Instrukcije se </a:t>
            </a:r>
            <a:r>
              <a:rPr lang="sr-Latn-RS"/>
              <a:t>izvršavaju redom: nema </a:t>
            </a:r>
            <a:r>
              <a:rPr lang="sr-Latn-RS" dirty="0"/>
              <a:t>predikcije grananja </a:t>
            </a:r>
            <a:r>
              <a:rPr lang="sr-Latn-RS"/>
              <a:t>i nema </a:t>
            </a:r>
            <a:r>
              <a:rPr lang="sr-Latn-RS" dirty="0"/>
              <a:t>spekulativnog izvršavanja</a:t>
            </a:r>
            <a:endParaRPr lang="en-US" dirty="0"/>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(2)</a:t>
            </a:r>
            <a:endParaRPr lang="en-US" dirty="0"/>
          </a:p>
        </p:txBody>
      </p:sp>
      <p:sp>
        <p:nvSpPr>
          <p:cNvPr id="3" name="Content Placeholder 2"/>
          <p:cNvSpPr>
            <a:spLocks noGrp="1"/>
          </p:cNvSpPr>
          <p:nvPr>
            <p:ph idx="1"/>
          </p:nvPr>
        </p:nvSpPr>
        <p:spPr/>
        <p:txBody>
          <a:bodyPr>
            <a:normAutofit/>
          </a:bodyPr>
          <a:lstStyle/>
          <a:p>
            <a:r>
              <a:rPr lang="sr-Latn-RS" sz="2800" b="1" dirty="0">
                <a:solidFill>
                  <a:srgbClr val="C00000"/>
                </a:solidFill>
              </a:rPr>
              <a:t>Šta ako bi </a:t>
            </a:r>
            <a:r>
              <a:rPr lang="en-US" sz="2800" b="1" dirty="0" err="1">
                <a:solidFill>
                  <a:srgbClr val="C00000"/>
                </a:solidFill>
              </a:rPr>
              <a:t>niti</a:t>
            </a:r>
            <a:r>
              <a:rPr lang="sr-Latn-RS" sz="2800" b="1" dirty="0">
                <a:solidFill>
                  <a:srgbClr val="C00000"/>
                </a:solidFill>
              </a:rPr>
              <a:t> koje pristupaju istim elementima mogle </a:t>
            </a:r>
            <a:r>
              <a:rPr lang="en-US" sz="2800" b="1" dirty="0">
                <a:solidFill>
                  <a:srgbClr val="C00000"/>
                </a:solidFill>
              </a:rPr>
              <a:t>me</a:t>
            </a:r>
            <a:r>
              <a:rPr lang="sr-Latn-RS" sz="2800" b="1" dirty="0">
                <a:solidFill>
                  <a:srgbClr val="C00000"/>
                </a:solidFill>
              </a:rPr>
              <a:t>đ</a:t>
            </a:r>
            <a:r>
              <a:rPr lang="en-US" sz="2800" b="1" dirty="0" err="1">
                <a:solidFill>
                  <a:srgbClr val="C00000"/>
                </a:solidFill>
              </a:rPr>
              <a:t>usobno</a:t>
            </a:r>
            <a:r>
              <a:rPr lang="en-US" sz="2800" b="1" dirty="0">
                <a:solidFill>
                  <a:srgbClr val="C00000"/>
                </a:solidFill>
              </a:rPr>
              <a:t> </a:t>
            </a:r>
            <a:r>
              <a:rPr lang="sr-Latn-RS" sz="2800" b="1" dirty="0">
                <a:solidFill>
                  <a:srgbClr val="C00000"/>
                </a:solidFill>
              </a:rPr>
              <a:t>da </a:t>
            </a:r>
            <a:r>
              <a:rPr lang="en-US" sz="2800" b="1" dirty="0" err="1">
                <a:solidFill>
                  <a:srgbClr val="C00000"/>
                </a:solidFill>
              </a:rPr>
              <a:t>sarađuju</a:t>
            </a:r>
            <a:r>
              <a:rPr lang="sr-Latn-RS" sz="2800" b="1" dirty="0">
                <a:solidFill>
                  <a:srgbClr val="C00000"/>
                </a:solidFill>
              </a:rPr>
              <a:t>?</a:t>
            </a:r>
          </a:p>
          <a:p>
            <a:pPr lvl="1"/>
            <a:r>
              <a:rPr lang="sr-Latn-RS" sz="2400" dirty="0"/>
              <a:t>E</a:t>
            </a:r>
            <a:r>
              <a:rPr lang="en-US" sz="2400" dirty="0" err="1"/>
              <a:t>lementi</a:t>
            </a:r>
            <a:r>
              <a:rPr lang="en-US" sz="2400" dirty="0"/>
              <a:t> se </a:t>
            </a:r>
            <a:r>
              <a:rPr lang="en-US" sz="2400" dirty="0" err="1"/>
              <a:t>mogu</a:t>
            </a:r>
            <a:r>
              <a:rPr lang="en-US" sz="2400" dirty="0"/>
              <a:t> </a:t>
            </a:r>
            <a:r>
              <a:rPr lang="en-US" sz="2400" dirty="0" err="1"/>
              <a:t>iz</a:t>
            </a:r>
            <a:r>
              <a:rPr lang="en-US" sz="2400" dirty="0"/>
              <a:t> </a:t>
            </a:r>
            <a:r>
              <a:rPr lang="en-US" sz="2400" dirty="0" err="1"/>
              <a:t>globalne</a:t>
            </a:r>
            <a:r>
              <a:rPr lang="en-US" sz="2400" dirty="0"/>
              <a:t> </a:t>
            </a:r>
            <a:r>
              <a:rPr lang="en-US" sz="2400" dirty="0" err="1"/>
              <a:t>memorije</a:t>
            </a:r>
            <a:r>
              <a:rPr lang="en-US" sz="2400" dirty="0"/>
              <a:t> </a:t>
            </a:r>
            <a:r>
              <a:rPr lang="en-US" sz="2400" dirty="0" err="1"/>
              <a:t>učitati</a:t>
            </a:r>
            <a:r>
              <a:rPr lang="en-US" sz="2400" dirty="0"/>
              <a:t> </a:t>
            </a:r>
            <a:r>
              <a:rPr lang="en-US" sz="2400" dirty="0" err="1"/>
              <a:t>samo</a:t>
            </a:r>
            <a:r>
              <a:rPr lang="en-US" sz="2400" dirty="0"/>
              <a:t> </a:t>
            </a:r>
            <a:r>
              <a:rPr lang="en-US" sz="2400" dirty="0" err="1"/>
              <a:t>jednom</a:t>
            </a:r>
            <a:r>
              <a:rPr lang="en-US" sz="2400" dirty="0"/>
              <a:t>, </a:t>
            </a:r>
            <a:r>
              <a:rPr lang="en-US" sz="2400" dirty="0" err="1"/>
              <a:t>što</a:t>
            </a:r>
            <a:r>
              <a:rPr lang="en-US" sz="2400" dirty="0"/>
              <a:t> bi </a:t>
            </a:r>
            <a:r>
              <a:rPr lang="sr-Latn-RS" sz="2400" dirty="0"/>
              <a:t>smanjilo </a:t>
            </a:r>
            <a:r>
              <a:rPr lang="en-US" sz="2400" dirty="0" err="1"/>
              <a:t>ukupan</a:t>
            </a:r>
            <a:r>
              <a:rPr lang="en-US" sz="2400" dirty="0"/>
              <a:t> </a:t>
            </a:r>
            <a:r>
              <a:rPr lang="en-US" sz="2400" dirty="0" err="1"/>
              <a:t>broj</a:t>
            </a:r>
            <a:r>
              <a:rPr lang="en-US" sz="2400" dirty="0"/>
              <a:t> </a:t>
            </a:r>
            <a:r>
              <a:rPr lang="en-US" sz="2400" dirty="0" err="1"/>
              <a:t>pristupa</a:t>
            </a:r>
            <a:r>
              <a:rPr lang="en-US" sz="2400" dirty="0"/>
              <a:t> </a:t>
            </a:r>
            <a:r>
              <a:rPr lang="en-US" sz="2400" dirty="0" err="1"/>
              <a:t>globalnoj</a:t>
            </a:r>
            <a:r>
              <a:rPr lang="en-US" sz="2400" dirty="0"/>
              <a:t> </a:t>
            </a:r>
            <a:r>
              <a:rPr lang="en-US" sz="2400" dirty="0" err="1"/>
              <a:t>memoriji</a:t>
            </a:r>
            <a:r>
              <a:rPr lang="en-US" sz="2400" dirty="0"/>
              <a:t>.</a:t>
            </a:r>
            <a:endParaRPr lang="sr-Latn-RS" sz="2400" dirty="0"/>
          </a:p>
          <a:p>
            <a:pPr lvl="1"/>
            <a:r>
              <a:rPr lang="sr-Latn-RS" sz="2400" dirty="0"/>
              <a:t>S</a:t>
            </a:r>
            <a:r>
              <a:rPr lang="en-US" sz="2400" dirty="0" err="1"/>
              <a:t>vakom</a:t>
            </a:r>
            <a:r>
              <a:rPr lang="en-US" sz="2400" dirty="0"/>
              <a:t> </a:t>
            </a:r>
            <a:r>
              <a:rPr lang="en-US" sz="2400" dirty="0" err="1"/>
              <a:t>elementu</a:t>
            </a:r>
            <a:r>
              <a:rPr lang="en-US" sz="2400" dirty="0"/>
              <a:t> </a:t>
            </a:r>
            <a:r>
              <a:rPr lang="en-US" sz="2400" dirty="0" err="1"/>
              <a:t>matrica</a:t>
            </a:r>
            <a:r>
              <a:rPr lang="en-US" sz="2400" dirty="0"/>
              <a:t> </a:t>
            </a:r>
            <a:r>
              <a:rPr lang="en-US" sz="2400" dirty="0" err="1"/>
              <a:t>Md</a:t>
            </a:r>
            <a:r>
              <a:rPr lang="en-US" sz="2400" dirty="0"/>
              <a:t> i </a:t>
            </a:r>
            <a:r>
              <a:rPr lang="en-US" sz="2400" dirty="0" err="1"/>
              <a:t>Nd</a:t>
            </a:r>
            <a:r>
              <a:rPr lang="en-US" sz="2400" dirty="0"/>
              <a:t> se </a:t>
            </a:r>
            <a:r>
              <a:rPr lang="en-US" sz="2400" dirty="0" err="1"/>
              <a:t>pristupa</a:t>
            </a:r>
            <a:r>
              <a:rPr lang="en-US" sz="2400" dirty="0"/>
              <a:t> </a:t>
            </a:r>
            <a:r>
              <a:rPr lang="en-US" sz="2400" dirty="0" err="1"/>
              <a:t>tačno</a:t>
            </a:r>
            <a:r>
              <a:rPr lang="en-US" sz="2400" dirty="0"/>
              <a:t> </a:t>
            </a:r>
            <a:r>
              <a:rPr lang="en-US" sz="2400" dirty="0" err="1"/>
              <a:t>dva</a:t>
            </a:r>
            <a:r>
              <a:rPr lang="en-US" sz="2400" dirty="0"/>
              <a:t> </a:t>
            </a:r>
            <a:r>
              <a:rPr lang="en-US" sz="2400" dirty="0" err="1"/>
              <a:t>puta</a:t>
            </a:r>
            <a:r>
              <a:rPr lang="en-US" sz="2400" dirty="0"/>
              <a:t>. </a:t>
            </a:r>
            <a:endParaRPr lang="sr-Latn-RS" sz="2400" dirty="0"/>
          </a:p>
          <a:p>
            <a:pPr lvl="2"/>
            <a:r>
              <a:rPr lang="sr-Latn-RS" sz="2000" dirty="0"/>
              <a:t>P</a:t>
            </a:r>
            <a:r>
              <a:rPr lang="en-US" sz="2000" dirty="0" err="1"/>
              <a:t>otencijalno</a:t>
            </a:r>
            <a:r>
              <a:rPr lang="en-US" sz="2000" dirty="0"/>
              <a:t> </a:t>
            </a:r>
            <a:r>
              <a:rPr lang="en-US" sz="2000" dirty="0" err="1"/>
              <a:t>možemo</a:t>
            </a:r>
            <a:r>
              <a:rPr lang="en-US" sz="2000" dirty="0"/>
              <a:t> </a:t>
            </a:r>
            <a:r>
              <a:rPr lang="en-US" sz="2000" dirty="0" err="1"/>
              <a:t>smanjiti</a:t>
            </a:r>
            <a:r>
              <a:rPr lang="en-US" sz="2000" dirty="0"/>
              <a:t> </a:t>
            </a:r>
            <a:r>
              <a:rPr lang="en-US" sz="2000" dirty="0" err="1"/>
              <a:t>ukupan</a:t>
            </a:r>
            <a:r>
              <a:rPr lang="en-US" sz="2000" dirty="0"/>
              <a:t> </a:t>
            </a:r>
            <a:r>
              <a:rPr lang="en-US" sz="2000" dirty="0" err="1"/>
              <a:t>broj</a:t>
            </a:r>
            <a:r>
              <a:rPr lang="en-US" sz="2000" dirty="0"/>
              <a:t> </a:t>
            </a:r>
            <a:r>
              <a:rPr lang="en-US" sz="2000" dirty="0" err="1"/>
              <a:t>pristupa</a:t>
            </a:r>
            <a:r>
              <a:rPr lang="en-US" sz="2000" dirty="0"/>
              <a:t> </a:t>
            </a:r>
            <a:r>
              <a:rPr lang="en-US" sz="2000" dirty="0" err="1"/>
              <a:t>globalno</a:t>
            </a:r>
            <a:r>
              <a:rPr lang="sr-Latn-RS" sz="2000" dirty="0"/>
              <a:t>j</a:t>
            </a:r>
            <a:r>
              <a:rPr lang="en-US" sz="2000" dirty="0"/>
              <a:t> </a:t>
            </a:r>
            <a:r>
              <a:rPr lang="en-US" sz="2000" dirty="0" err="1"/>
              <a:t>memoriji</a:t>
            </a:r>
            <a:r>
              <a:rPr lang="en-US" sz="2000" dirty="0"/>
              <a:t> </a:t>
            </a:r>
            <a:endParaRPr lang="sr-Latn-RS" sz="2000" dirty="0"/>
          </a:p>
          <a:p>
            <a:pPr lvl="1"/>
            <a:r>
              <a:rPr lang="en-US" sz="2400" dirty="0" err="1"/>
              <a:t>Redukcija</a:t>
            </a:r>
            <a:r>
              <a:rPr lang="en-US" sz="2400" dirty="0"/>
              <a:t> je </a:t>
            </a:r>
            <a:r>
              <a:rPr lang="en-US" sz="2400" dirty="0" err="1"/>
              <a:t>proporcionalna</a:t>
            </a:r>
            <a:r>
              <a:rPr lang="en-US" sz="2400" dirty="0"/>
              <a:t> </a:t>
            </a:r>
            <a:r>
              <a:rPr lang="en-US" sz="2400" dirty="0" err="1"/>
              <a:t>broju</a:t>
            </a:r>
            <a:r>
              <a:rPr lang="en-US" sz="2400" dirty="0"/>
              <a:t> </a:t>
            </a:r>
            <a:r>
              <a:rPr lang="en-US" sz="2400" dirty="0" err="1"/>
              <a:t>blokova</a:t>
            </a:r>
            <a:r>
              <a:rPr lang="en-US" sz="2400" dirty="0"/>
              <a:t>: </a:t>
            </a:r>
            <a:r>
              <a:rPr lang="en-US" sz="2400" dirty="0" err="1"/>
              <a:t>sa</a:t>
            </a:r>
            <a:r>
              <a:rPr lang="en-US" sz="2400" dirty="0"/>
              <a:t> </a:t>
            </a:r>
            <a:r>
              <a:rPr lang="en-US" sz="2400" dirty="0" err="1"/>
              <a:t>NxN</a:t>
            </a:r>
            <a:r>
              <a:rPr lang="en-US" sz="2400" dirty="0"/>
              <a:t> </a:t>
            </a:r>
            <a:r>
              <a:rPr lang="en-US" sz="2400" dirty="0" err="1"/>
              <a:t>blokova</a:t>
            </a:r>
            <a:r>
              <a:rPr lang="en-US" sz="2400" dirty="0"/>
              <a:t>, </a:t>
            </a:r>
            <a:r>
              <a:rPr lang="en-US" sz="2400" dirty="0" err="1"/>
              <a:t>potencijalna</a:t>
            </a:r>
            <a:r>
              <a:rPr lang="en-US" sz="2400" dirty="0"/>
              <a:t> </a:t>
            </a:r>
            <a:r>
              <a:rPr lang="en-US" sz="2400" dirty="0" err="1"/>
              <a:t>redukcija</a:t>
            </a:r>
            <a:r>
              <a:rPr lang="en-US" sz="2400" dirty="0"/>
              <a:t> je N</a:t>
            </a:r>
            <a:r>
              <a:rPr lang="sr-Latn-RS" sz="2400" dirty="0"/>
              <a:t> puta</a:t>
            </a:r>
            <a:r>
              <a:rPr lang="en-US" sz="2400" dirty="0"/>
              <a:t>. </a:t>
            </a:r>
            <a:endParaRPr lang="sr-Latn-RS" sz="2400" dirty="0"/>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130</a:t>
            </a:fld>
            <a:endParaRPr lang="en-US" dirty="0"/>
          </a:p>
        </p:txBody>
      </p:sp>
    </p:spTree>
    <p:extLst>
      <p:ext uri="{BB962C8B-B14F-4D97-AF65-F5344CB8AC3E}">
        <p14:creationId xmlns:p14="http://schemas.microsoft.com/office/powerpoint/2010/main" val="33194326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(3)</a:t>
            </a:r>
            <a:endParaRPr lang="en-US" dirty="0"/>
          </a:p>
        </p:txBody>
      </p:sp>
      <p:sp>
        <p:nvSpPr>
          <p:cNvPr id="3" name="Content Placeholder 2"/>
          <p:cNvSpPr>
            <a:spLocks noGrp="1"/>
          </p:cNvSpPr>
          <p:nvPr>
            <p:ph idx="1"/>
          </p:nvPr>
        </p:nvSpPr>
        <p:spPr/>
        <p:txBody>
          <a:bodyPr>
            <a:normAutofit/>
          </a:bodyPr>
          <a:lstStyle/>
          <a:p>
            <a:pPr marL="274320" lvl="1" indent="0">
              <a:buNone/>
            </a:pPr>
            <a:r>
              <a:rPr lang="sr-Latn-RS" b="1" dirty="0">
                <a:solidFill>
                  <a:srgbClr val="C00000"/>
                </a:solidFill>
              </a:rPr>
              <a:t>PRISTUP GLOBALNOJ MEMORIJI – NITI IZ BLOKA (0,0)</a:t>
            </a:r>
          </a:p>
          <a:p>
            <a:endParaRPr lang="sr-Latn-RS" dirty="0"/>
          </a:p>
          <a:p>
            <a:endParaRPr lang="sr-Latn-R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57400"/>
            <a:ext cx="631507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036081D1-8380-407A-ABF3-D12854566F9D}" type="slidenum">
              <a:rPr lang="en-US" smtClean="0"/>
              <a:pPr/>
              <a:t>131</a:t>
            </a:fld>
            <a:endParaRPr lang="en-US" dirty="0"/>
          </a:p>
        </p:txBody>
      </p:sp>
    </p:spTree>
    <p:extLst>
      <p:ext uri="{BB962C8B-B14F-4D97-AF65-F5344CB8AC3E}">
        <p14:creationId xmlns:p14="http://schemas.microsoft.com/office/powerpoint/2010/main" val="2862498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(4)</a:t>
            </a:r>
            <a:endParaRPr lang="en-US" dirty="0"/>
          </a:p>
        </p:txBody>
      </p:sp>
      <p:sp>
        <p:nvSpPr>
          <p:cNvPr id="3" name="Content Placeholder 2"/>
          <p:cNvSpPr>
            <a:spLocks noGrp="1"/>
          </p:cNvSpPr>
          <p:nvPr>
            <p:ph idx="1"/>
          </p:nvPr>
        </p:nvSpPr>
        <p:spPr/>
        <p:txBody>
          <a:bodyPr>
            <a:normAutofit fontScale="92500" lnSpcReduction="10000"/>
          </a:bodyPr>
          <a:lstStyle/>
          <a:p>
            <a:r>
              <a:rPr lang="sr-Latn-RS" sz="2800" b="1" dirty="0">
                <a:solidFill>
                  <a:srgbClr val="C00000"/>
                </a:solidFill>
              </a:rPr>
              <a:t>K</a:t>
            </a:r>
            <a:r>
              <a:rPr lang="en-US" sz="2800" b="1" dirty="0" err="1">
                <a:solidFill>
                  <a:srgbClr val="C00000"/>
                </a:solidFill>
              </a:rPr>
              <a:t>ako</a:t>
            </a:r>
            <a:r>
              <a:rPr lang="en-US" sz="2800" b="1" dirty="0">
                <a:solidFill>
                  <a:srgbClr val="C00000"/>
                </a:solidFill>
              </a:rPr>
              <a:t> </a:t>
            </a:r>
            <a:r>
              <a:rPr lang="en-US" sz="2800" b="1" dirty="0" err="1">
                <a:solidFill>
                  <a:srgbClr val="C00000"/>
                </a:solidFill>
              </a:rPr>
              <a:t>niti</a:t>
            </a:r>
            <a:r>
              <a:rPr lang="en-US" sz="2800" b="1" dirty="0">
                <a:solidFill>
                  <a:srgbClr val="C00000"/>
                </a:solidFill>
              </a:rPr>
              <a:t> </a:t>
            </a:r>
            <a:r>
              <a:rPr lang="en-US" sz="2800" b="1" dirty="0" err="1">
                <a:solidFill>
                  <a:srgbClr val="C00000"/>
                </a:solidFill>
              </a:rPr>
              <a:t>mogu</a:t>
            </a:r>
            <a:r>
              <a:rPr lang="en-US" sz="2800" b="1" dirty="0">
                <a:solidFill>
                  <a:srgbClr val="C00000"/>
                </a:solidFill>
              </a:rPr>
              <a:t> </a:t>
            </a:r>
            <a:r>
              <a:rPr lang="en-US" sz="2800" b="1" dirty="0" err="1">
                <a:solidFill>
                  <a:srgbClr val="C00000"/>
                </a:solidFill>
              </a:rPr>
              <a:t>biti</a:t>
            </a:r>
            <a:r>
              <a:rPr lang="en-US" sz="2800" b="1" dirty="0">
                <a:solidFill>
                  <a:srgbClr val="C00000"/>
                </a:solidFill>
              </a:rPr>
              <a:t> </a:t>
            </a:r>
            <a:r>
              <a:rPr lang="en-US" sz="2800" b="1" dirty="0" err="1">
                <a:solidFill>
                  <a:srgbClr val="C00000"/>
                </a:solidFill>
              </a:rPr>
              <a:t>organizovane</a:t>
            </a:r>
            <a:r>
              <a:rPr lang="en-US" sz="2800" b="1" dirty="0">
                <a:solidFill>
                  <a:srgbClr val="C00000"/>
                </a:solidFill>
              </a:rPr>
              <a:t> </a:t>
            </a:r>
            <a:r>
              <a:rPr lang="en-US" sz="2800" b="1" dirty="0" err="1">
                <a:solidFill>
                  <a:srgbClr val="C00000"/>
                </a:solidFill>
              </a:rPr>
              <a:t>tako</a:t>
            </a:r>
            <a:r>
              <a:rPr lang="en-US" sz="2800" b="1" dirty="0">
                <a:solidFill>
                  <a:srgbClr val="C00000"/>
                </a:solidFill>
              </a:rPr>
              <a:t> da se </a:t>
            </a:r>
            <a:r>
              <a:rPr lang="en-US" sz="2800" b="1" dirty="0" err="1">
                <a:solidFill>
                  <a:srgbClr val="C00000"/>
                </a:solidFill>
              </a:rPr>
              <a:t>redukuje</a:t>
            </a:r>
            <a:r>
              <a:rPr lang="en-US" sz="2800" b="1" dirty="0">
                <a:solidFill>
                  <a:srgbClr val="C00000"/>
                </a:solidFill>
              </a:rPr>
              <a:t> </a:t>
            </a:r>
            <a:r>
              <a:rPr lang="en-US" sz="2800" b="1" dirty="0" err="1">
                <a:solidFill>
                  <a:srgbClr val="C00000"/>
                </a:solidFill>
              </a:rPr>
              <a:t>pristup</a:t>
            </a:r>
            <a:r>
              <a:rPr lang="en-US" sz="2800" b="1" dirty="0">
                <a:solidFill>
                  <a:srgbClr val="C00000"/>
                </a:solidFill>
              </a:rPr>
              <a:t> </a:t>
            </a:r>
            <a:r>
              <a:rPr lang="en-US" sz="2800" b="1" dirty="0" err="1">
                <a:solidFill>
                  <a:srgbClr val="C00000"/>
                </a:solidFill>
              </a:rPr>
              <a:t>memoriji</a:t>
            </a:r>
            <a:r>
              <a:rPr lang="sr-Latn-RS" sz="2800" b="1" dirty="0">
                <a:solidFill>
                  <a:srgbClr val="C00000"/>
                </a:solidFill>
              </a:rPr>
              <a:t>?</a:t>
            </a:r>
          </a:p>
          <a:p>
            <a:r>
              <a:rPr lang="sr-Latn-RS" dirty="0"/>
              <a:t>S</a:t>
            </a:r>
            <a:r>
              <a:rPr lang="en-US" dirty="0" err="1"/>
              <a:t>ve</a:t>
            </a:r>
            <a:r>
              <a:rPr lang="en-US" dirty="0"/>
              <a:t> </a:t>
            </a:r>
            <a:r>
              <a:rPr lang="en-US" dirty="0" err="1"/>
              <a:t>niti</a:t>
            </a:r>
            <a:r>
              <a:rPr lang="en-US" dirty="0"/>
              <a:t> </a:t>
            </a:r>
            <a:r>
              <a:rPr lang="en-US" dirty="0" err="1"/>
              <a:t>kolaborativno</a:t>
            </a:r>
            <a:r>
              <a:rPr lang="en-US" dirty="0"/>
              <a:t> </a:t>
            </a:r>
            <a:r>
              <a:rPr lang="en-US" dirty="0" err="1"/>
              <a:t>učitavaju</a:t>
            </a:r>
            <a:r>
              <a:rPr lang="en-US" dirty="0"/>
              <a:t> </a:t>
            </a:r>
            <a:r>
              <a:rPr lang="en-US" dirty="0" err="1"/>
              <a:t>elemente</a:t>
            </a:r>
            <a:r>
              <a:rPr lang="en-US" dirty="0"/>
              <a:t> </a:t>
            </a:r>
            <a:r>
              <a:rPr lang="en-US" dirty="0" err="1"/>
              <a:t>Md</a:t>
            </a:r>
            <a:r>
              <a:rPr lang="en-US" dirty="0"/>
              <a:t> i </a:t>
            </a:r>
            <a:r>
              <a:rPr lang="en-US" dirty="0" err="1"/>
              <a:t>Nd</a:t>
            </a:r>
            <a:r>
              <a:rPr lang="en-US" dirty="0"/>
              <a:t> </a:t>
            </a:r>
            <a:r>
              <a:rPr lang="en-US" dirty="0" err="1"/>
              <a:t>matrice</a:t>
            </a:r>
            <a:r>
              <a:rPr lang="en-US" dirty="0"/>
              <a:t> u </a:t>
            </a:r>
            <a:r>
              <a:rPr lang="en-US" dirty="0" err="1"/>
              <a:t>deljivu</a:t>
            </a:r>
            <a:r>
              <a:rPr lang="en-US" dirty="0"/>
              <a:t> </a:t>
            </a:r>
            <a:r>
              <a:rPr lang="en-US" dirty="0" err="1"/>
              <a:t>memoriju</a:t>
            </a:r>
            <a:r>
              <a:rPr lang="en-US" dirty="0"/>
              <a:t> pre </a:t>
            </a:r>
            <a:r>
              <a:rPr lang="en-US" dirty="0" err="1"/>
              <a:t>nego</a:t>
            </a:r>
            <a:r>
              <a:rPr lang="en-US" dirty="0"/>
              <a:t> </a:t>
            </a:r>
            <a:r>
              <a:rPr lang="en-US" dirty="0" err="1"/>
              <a:t>što</a:t>
            </a:r>
            <a:r>
              <a:rPr lang="en-US" dirty="0"/>
              <a:t> </a:t>
            </a:r>
            <a:r>
              <a:rPr lang="en-US" dirty="0" err="1"/>
              <a:t>ih</a:t>
            </a:r>
            <a:r>
              <a:rPr lang="en-US" dirty="0"/>
              <a:t> </a:t>
            </a:r>
            <a:r>
              <a:rPr lang="en-US" dirty="0" err="1"/>
              <a:t>koriste</a:t>
            </a:r>
            <a:r>
              <a:rPr lang="en-US" dirty="0"/>
              <a:t> </a:t>
            </a:r>
            <a:r>
              <a:rPr lang="sr-Latn-RS" dirty="0"/>
              <a:t>u svojim izračunavanjima</a:t>
            </a:r>
            <a:r>
              <a:rPr lang="en-US" dirty="0"/>
              <a:t> (</a:t>
            </a:r>
            <a:r>
              <a:rPr lang="sr-Latn-RS" dirty="0"/>
              <a:t>računanje skalarnog proizvoda</a:t>
            </a:r>
            <a:r>
              <a:rPr lang="en-US" dirty="0"/>
              <a:t>).</a:t>
            </a:r>
            <a:endParaRPr lang="sr-Latn-RS" dirty="0"/>
          </a:p>
          <a:p>
            <a:pPr lvl="1"/>
            <a:r>
              <a:rPr lang="sr-Latn-RS" dirty="0"/>
              <a:t>Potencijalni problem: </a:t>
            </a:r>
            <a:r>
              <a:rPr lang="en-US" dirty="0" err="1"/>
              <a:t>veličina</a:t>
            </a:r>
            <a:r>
              <a:rPr lang="en-US" dirty="0"/>
              <a:t> </a:t>
            </a:r>
            <a:r>
              <a:rPr lang="en-US" dirty="0" err="1"/>
              <a:t>deljive</a:t>
            </a:r>
            <a:r>
              <a:rPr lang="en-US" dirty="0"/>
              <a:t> </a:t>
            </a:r>
            <a:r>
              <a:rPr lang="en-US" dirty="0" err="1"/>
              <a:t>memorije</a:t>
            </a:r>
            <a:endParaRPr lang="sr-Latn-RS" dirty="0"/>
          </a:p>
          <a:p>
            <a:pPr lvl="2"/>
            <a:r>
              <a:rPr lang="sr-Latn-RS" dirty="0"/>
              <a:t>Rešenje: </a:t>
            </a:r>
            <a:r>
              <a:rPr lang="en-US" dirty="0"/>
              <a:t> </a:t>
            </a:r>
            <a:r>
              <a:rPr lang="en-US" dirty="0" err="1"/>
              <a:t>Md</a:t>
            </a:r>
            <a:r>
              <a:rPr lang="en-US" dirty="0"/>
              <a:t> i </a:t>
            </a:r>
            <a:r>
              <a:rPr lang="en-US" dirty="0" err="1"/>
              <a:t>Nd</a:t>
            </a:r>
            <a:r>
              <a:rPr lang="en-US" dirty="0"/>
              <a:t> </a:t>
            </a:r>
            <a:r>
              <a:rPr lang="en-US" dirty="0" err="1"/>
              <a:t>matrice</a:t>
            </a:r>
            <a:r>
              <a:rPr lang="en-US" dirty="0"/>
              <a:t> </a:t>
            </a:r>
            <a:r>
              <a:rPr lang="sr-Latn-RS" dirty="0"/>
              <a:t>se </a:t>
            </a:r>
            <a:r>
              <a:rPr lang="en-US" dirty="0"/>
              <a:t>dele u </a:t>
            </a:r>
            <a:r>
              <a:rPr lang="en-US" dirty="0" err="1"/>
              <a:t>tajlove</a:t>
            </a:r>
            <a:r>
              <a:rPr lang="en-US" dirty="0"/>
              <a:t>. </a:t>
            </a:r>
            <a:r>
              <a:rPr lang="en-US" dirty="0" err="1"/>
              <a:t>Veličina</a:t>
            </a:r>
            <a:r>
              <a:rPr lang="en-US" dirty="0"/>
              <a:t> </a:t>
            </a:r>
            <a:r>
              <a:rPr lang="en-US" dirty="0" err="1"/>
              <a:t>tajlova</a:t>
            </a:r>
            <a:r>
              <a:rPr lang="en-US" dirty="0"/>
              <a:t> </a:t>
            </a:r>
            <a:r>
              <a:rPr lang="en-US" dirty="0" err="1"/>
              <a:t>određuje</a:t>
            </a:r>
            <a:r>
              <a:rPr lang="en-US" dirty="0"/>
              <a:t> se </a:t>
            </a:r>
            <a:r>
              <a:rPr lang="en-US" dirty="0" err="1"/>
              <a:t>količinom</a:t>
            </a:r>
            <a:r>
              <a:rPr lang="en-US" dirty="0"/>
              <a:t> </a:t>
            </a:r>
            <a:r>
              <a:rPr lang="en-US" dirty="0" err="1"/>
              <a:t>dostupne</a:t>
            </a:r>
            <a:r>
              <a:rPr lang="en-US" dirty="0"/>
              <a:t> </a:t>
            </a:r>
            <a:r>
              <a:rPr lang="en-US" dirty="0" err="1"/>
              <a:t>deljive</a:t>
            </a:r>
            <a:r>
              <a:rPr lang="en-US" dirty="0"/>
              <a:t> </a:t>
            </a:r>
            <a:r>
              <a:rPr lang="en-US" dirty="0" err="1"/>
              <a:t>memorije</a:t>
            </a:r>
            <a:r>
              <a:rPr lang="en-US" dirty="0"/>
              <a:t>. </a:t>
            </a:r>
            <a:endParaRPr lang="sr-Latn-RS" dirty="0"/>
          </a:p>
          <a:p>
            <a:r>
              <a:rPr lang="en-US" dirty="0" err="1"/>
              <a:t>Sv</a:t>
            </a:r>
            <a:r>
              <a:rPr lang="sr-Latn-RS" dirty="0"/>
              <a:t>aki skalarni proizvod se deli u faze</a:t>
            </a:r>
          </a:p>
          <a:p>
            <a:pPr lvl="1"/>
            <a:r>
              <a:rPr lang="en-US" dirty="0"/>
              <a:t>U </a:t>
            </a:r>
            <a:r>
              <a:rPr lang="en-US" dirty="0" err="1"/>
              <a:t>svakoj</a:t>
            </a:r>
            <a:r>
              <a:rPr lang="en-US" dirty="0"/>
              <a:t> </a:t>
            </a:r>
            <a:r>
              <a:rPr lang="en-US" dirty="0" err="1"/>
              <a:t>fazi</a:t>
            </a:r>
            <a:r>
              <a:rPr lang="en-US" dirty="0"/>
              <a:t>, </a:t>
            </a:r>
            <a:r>
              <a:rPr lang="en-US" dirty="0" err="1"/>
              <a:t>sve</a:t>
            </a:r>
            <a:r>
              <a:rPr lang="en-US" dirty="0"/>
              <a:t> </a:t>
            </a:r>
            <a:r>
              <a:rPr lang="en-US" dirty="0" err="1"/>
              <a:t>niti</a:t>
            </a:r>
            <a:r>
              <a:rPr lang="en-US" dirty="0"/>
              <a:t> u </a:t>
            </a:r>
            <a:r>
              <a:rPr lang="en-US" dirty="0" err="1"/>
              <a:t>bloku</a:t>
            </a:r>
            <a:r>
              <a:rPr lang="en-US" dirty="0"/>
              <a:t> </a:t>
            </a:r>
            <a:r>
              <a:rPr lang="en-US" dirty="0" err="1"/>
              <a:t>kolaborativno</a:t>
            </a:r>
            <a:r>
              <a:rPr lang="en-US" dirty="0"/>
              <a:t> </a:t>
            </a:r>
            <a:r>
              <a:rPr lang="en-US" dirty="0" err="1"/>
              <a:t>učitavaju</a:t>
            </a:r>
            <a:r>
              <a:rPr lang="en-US" dirty="0"/>
              <a:t> </a:t>
            </a:r>
            <a:r>
              <a:rPr lang="en-US" dirty="0" err="1"/>
              <a:t>jedan</a:t>
            </a:r>
            <a:r>
              <a:rPr lang="en-US" dirty="0"/>
              <a:t> </a:t>
            </a:r>
            <a:r>
              <a:rPr lang="en-US" dirty="0" err="1"/>
              <a:t>tajl</a:t>
            </a:r>
            <a:r>
              <a:rPr lang="en-US" dirty="0"/>
              <a:t> </a:t>
            </a:r>
            <a:r>
              <a:rPr lang="en-US" dirty="0" err="1"/>
              <a:t>matrice</a:t>
            </a:r>
            <a:r>
              <a:rPr lang="en-US" dirty="0"/>
              <a:t> </a:t>
            </a:r>
            <a:r>
              <a:rPr lang="en-US" dirty="0" err="1"/>
              <a:t>Md</a:t>
            </a:r>
            <a:r>
              <a:rPr lang="en-US" dirty="0"/>
              <a:t> i </a:t>
            </a:r>
            <a:r>
              <a:rPr lang="en-US" dirty="0" err="1"/>
              <a:t>jedan</a:t>
            </a:r>
            <a:r>
              <a:rPr lang="en-US" dirty="0"/>
              <a:t> </a:t>
            </a:r>
            <a:r>
              <a:rPr lang="en-US" dirty="0" err="1"/>
              <a:t>tajl</a:t>
            </a:r>
            <a:r>
              <a:rPr lang="en-US" dirty="0"/>
              <a:t> </a:t>
            </a:r>
            <a:r>
              <a:rPr lang="en-US" dirty="0" err="1"/>
              <a:t>matrice</a:t>
            </a:r>
            <a:r>
              <a:rPr lang="en-US" dirty="0"/>
              <a:t> </a:t>
            </a:r>
            <a:r>
              <a:rPr lang="en-US" dirty="0" err="1"/>
              <a:t>Nd</a:t>
            </a:r>
            <a:r>
              <a:rPr lang="en-US" dirty="0"/>
              <a:t> u </a:t>
            </a:r>
            <a:r>
              <a:rPr lang="en-US" dirty="0" err="1"/>
              <a:t>deljivu</a:t>
            </a:r>
            <a:r>
              <a:rPr lang="en-US" dirty="0"/>
              <a:t> </a:t>
            </a:r>
            <a:r>
              <a:rPr lang="en-US" dirty="0" err="1"/>
              <a:t>memoriju</a:t>
            </a:r>
            <a:r>
              <a:rPr lang="sr-Latn-RS" dirty="0"/>
              <a:t> </a:t>
            </a:r>
            <a:r>
              <a:rPr lang="sr-Latn-RS" b="1" dirty="0">
                <a:solidFill>
                  <a:srgbClr val="C00000"/>
                </a:solidFill>
              </a:rPr>
              <a:t>(Mds, Nds)</a:t>
            </a:r>
            <a:r>
              <a:rPr lang="en-US" dirty="0"/>
              <a:t>. </a:t>
            </a:r>
            <a:r>
              <a:rPr lang="en-US" dirty="0" err="1"/>
              <a:t>Nakon</a:t>
            </a:r>
            <a:r>
              <a:rPr lang="en-US" dirty="0"/>
              <a:t> </a:t>
            </a:r>
            <a:r>
              <a:rPr lang="en-US" dirty="0" err="1"/>
              <a:t>učitavanja</a:t>
            </a:r>
            <a:r>
              <a:rPr lang="en-US" dirty="0"/>
              <a:t>, </a:t>
            </a:r>
            <a:r>
              <a:rPr lang="en-US" dirty="0" err="1"/>
              <a:t>ove</a:t>
            </a:r>
            <a:r>
              <a:rPr lang="en-US" dirty="0"/>
              <a:t> se </a:t>
            </a:r>
            <a:r>
              <a:rPr lang="en-US" dirty="0" err="1"/>
              <a:t>vrednosti</a:t>
            </a:r>
            <a:r>
              <a:rPr lang="en-US" dirty="0"/>
              <a:t> </a:t>
            </a:r>
            <a:r>
              <a:rPr lang="en-US" dirty="0" err="1"/>
              <a:t>koriste</a:t>
            </a:r>
            <a:r>
              <a:rPr lang="en-US" dirty="0"/>
              <a:t> </a:t>
            </a:r>
            <a:r>
              <a:rPr lang="en-US" dirty="0" err="1"/>
              <a:t>za</a:t>
            </a:r>
            <a:r>
              <a:rPr lang="en-US" dirty="0"/>
              <a:t> </a:t>
            </a:r>
            <a:r>
              <a:rPr lang="sr-Latn-RS" dirty="0"/>
              <a:t>skalarni </a:t>
            </a:r>
            <a:r>
              <a:rPr lang="en-US" dirty="0" err="1"/>
              <a:t>proizvod</a:t>
            </a:r>
            <a:r>
              <a:rPr lang="en-US" dirty="0"/>
              <a:t>.</a:t>
            </a:r>
            <a:endParaRPr lang="sr-Latn-RS" dirty="0"/>
          </a:p>
          <a:p>
            <a:r>
              <a:rPr lang="en-US" dirty="0" err="1"/>
              <a:t>Ako</a:t>
            </a:r>
            <a:r>
              <a:rPr lang="en-US" dirty="0"/>
              <a:t> je </a:t>
            </a:r>
            <a:r>
              <a:rPr lang="en-US" dirty="0" err="1"/>
              <a:t>ulazna</a:t>
            </a:r>
            <a:r>
              <a:rPr lang="en-US" dirty="0"/>
              <a:t> </a:t>
            </a:r>
            <a:r>
              <a:rPr lang="en-US" dirty="0" err="1"/>
              <a:t>matrica</a:t>
            </a:r>
            <a:r>
              <a:rPr lang="en-US" dirty="0"/>
              <a:t> </a:t>
            </a:r>
            <a:r>
              <a:rPr lang="en-US" dirty="0" err="1"/>
              <a:t>dimenzije</a:t>
            </a:r>
            <a:r>
              <a:rPr lang="en-US" dirty="0"/>
              <a:t> N, i </a:t>
            </a:r>
            <a:r>
              <a:rPr lang="en-US" dirty="0" err="1"/>
              <a:t>veličina</a:t>
            </a:r>
            <a:r>
              <a:rPr lang="en-US" dirty="0"/>
              <a:t> </a:t>
            </a:r>
            <a:r>
              <a:rPr lang="en-US" dirty="0" err="1"/>
              <a:t>tajlova</a:t>
            </a:r>
            <a:r>
              <a:rPr lang="en-US" dirty="0"/>
              <a:t> je TILE_WIDTH, </a:t>
            </a:r>
            <a:r>
              <a:rPr lang="sr-Latn-RS" dirty="0"/>
              <a:t>skalarni </a:t>
            </a:r>
            <a:r>
              <a:rPr lang="en-US" dirty="0" err="1"/>
              <a:t>proizvod</a:t>
            </a:r>
            <a:r>
              <a:rPr lang="en-US" dirty="0"/>
              <a:t> se </a:t>
            </a:r>
            <a:r>
              <a:rPr lang="en-US" dirty="0" err="1"/>
              <a:t>obavlja</a:t>
            </a:r>
            <a:r>
              <a:rPr lang="en-US" dirty="0"/>
              <a:t> u N/TILE_WIDTH </a:t>
            </a:r>
            <a:r>
              <a:rPr lang="en-US" dirty="0" err="1"/>
              <a:t>faza</a:t>
            </a:r>
            <a:r>
              <a:rPr lang="en-US" dirty="0"/>
              <a:t>.  </a:t>
            </a:r>
            <a:endParaRPr lang="sr-Latn-RS" dirty="0"/>
          </a:p>
          <a:p>
            <a:pPr lvl="1"/>
            <a:endParaRPr lang="sr-Latn-RS" dirty="0"/>
          </a:p>
          <a:p>
            <a:endParaRPr lang="sr-Latn-RS" dirty="0"/>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132</a:t>
            </a:fld>
            <a:endParaRPr lang="en-US" dirty="0"/>
          </a:p>
        </p:txBody>
      </p:sp>
    </p:spTree>
    <p:extLst>
      <p:ext uri="{BB962C8B-B14F-4D97-AF65-F5344CB8AC3E}">
        <p14:creationId xmlns:p14="http://schemas.microsoft.com/office/powerpoint/2010/main" val="313271697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(5)</a:t>
            </a:r>
            <a:endParaRPr lang="en-US" dirty="0">
              <a:solidFill>
                <a:srgbClr val="FF0000"/>
              </a:solidFill>
            </a:endParaRPr>
          </a:p>
        </p:txBody>
      </p:sp>
      <p:grpSp>
        <p:nvGrpSpPr>
          <p:cNvPr id="496" name="Group 495"/>
          <p:cNvGrpSpPr/>
          <p:nvPr/>
        </p:nvGrpSpPr>
        <p:grpSpPr>
          <a:xfrm>
            <a:off x="419100" y="2057400"/>
            <a:ext cx="3429000" cy="1828800"/>
            <a:chOff x="304800" y="1524000"/>
            <a:chExt cx="3429000" cy="1828800"/>
          </a:xfrm>
        </p:grpSpPr>
        <p:grpSp>
          <p:nvGrpSpPr>
            <p:cNvPr id="116" name="Group 115"/>
            <p:cNvGrpSpPr/>
            <p:nvPr/>
          </p:nvGrpSpPr>
          <p:grpSpPr>
            <a:xfrm>
              <a:off x="762000" y="1981200"/>
              <a:ext cx="1371600" cy="1371600"/>
              <a:chOff x="762000" y="2133600"/>
              <a:chExt cx="1371600" cy="1371600"/>
            </a:xfrm>
          </p:grpSpPr>
          <p:grpSp>
            <p:nvGrpSpPr>
              <p:cNvPr id="68"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69" name="Group 22"/>
                <p:cNvGrpSpPr/>
                <p:nvPr/>
              </p:nvGrpSpPr>
              <p:grpSpPr>
                <a:xfrm>
                  <a:off x="2362200" y="2743200"/>
                  <a:ext cx="1828800" cy="457200"/>
                  <a:chOff x="762000" y="4191000"/>
                  <a:chExt cx="1828800" cy="457200"/>
                </a:xfrm>
                <a:grpFill/>
              </p:grpSpPr>
              <p:sp>
                <p:nvSpPr>
                  <p:cNvPr id="85" name="Rectangle 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0,0</a:t>
                    </a:r>
                    <a:endParaRPr lang="en-US" sz="800" baseline="-25000" dirty="0">
                      <a:solidFill>
                        <a:schemeClr val="tx1"/>
                      </a:solidFill>
                    </a:endParaRPr>
                  </a:p>
                </p:txBody>
              </p:sp>
              <p:sp>
                <p:nvSpPr>
                  <p:cNvPr id="86" name="Rectangle 8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3,0</a:t>
                    </a:r>
                    <a:endParaRPr lang="en-US" sz="800" baseline="-25000" dirty="0">
                      <a:solidFill>
                        <a:schemeClr val="tx1"/>
                      </a:solidFill>
                    </a:endParaRPr>
                  </a:p>
                </p:txBody>
              </p:sp>
              <p:sp>
                <p:nvSpPr>
                  <p:cNvPr id="87" name="Rectangle 8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2,0</a:t>
                    </a:r>
                    <a:endParaRPr lang="en-US" sz="800" baseline="-25000" dirty="0">
                      <a:solidFill>
                        <a:schemeClr val="tx1"/>
                      </a:solidFill>
                    </a:endParaRPr>
                  </a:p>
                </p:txBody>
              </p:sp>
              <p:sp>
                <p:nvSpPr>
                  <p:cNvPr id="88" name="Rectangle 87"/>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1,0</a:t>
                    </a:r>
                    <a:endParaRPr lang="en-US" sz="800" baseline="-25000" dirty="0">
                      <a:solidFill>
                        <a:schemeClr val="tx1"/>
                      </a:solidFill>
                    </a:endParaRPr>
                  </a:p>
                </p:txBody>
              </p:sp>
            </p:grpSp>
            <p:grpSp>
              <p:nvGrpSpPr>
                <p:cNvPr id="70" name="Group 23"/>
                <p:cNvGrpSpPr/>
                <p:nvPr/>
              </p:nvGrpSpPr>
              <p:grpSpPr>
                <a:xfrm>
                  <a:off x="2362200" y="4114800"/>
                  <a:ext cx="1828800" cy="457200"/>
                  <a:chOff x="762000" y="4191000"/>
                  <a:chExt cx="1828800" cy="457200"/>
                </a:xfrm>
                <a:grpFill/>
              </p:grpSpPr>
              <p:sp>
                <p:nvSpPr>
                  <p:cNvPr id="81" name="Rectangle 80"/>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0,3</a:t>
                    </a:r>
                    <a:endParaRPr lang="en-US" sz="800" baseline="-25000" dirty="0">
                      <a:solidFill>
                        <a:schemeClr val="tx1"/>
                      </a:solidFill>
                    </a:endParaRPr>
                  </a:p>
                </p:txBody>
              </p:sp>
              <p:sp>
                <p:nvSpPr>
                  <p:cNvPr id="82" name="Rectangle 8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3,3</a:t>
                    </a:r>
                    <a:endParaRPr lang="en-US" sz="800" baseline="-25000" dirty="0">
                      <a:solidFill>
                        <a:schemeClr val="tx1"/>
                      </a:solidFill>
                    </a:endParaRPr>
                  </a:p>
                </p:txBody>
              </p:sp>
              <p:sp>
                <p:nvSpPr>
                  <p:cNvPr id="83" name="Rectangle 8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2,3</a:t>
                    </a:r>
                    <a:endParaRPr lang="en-US" sz="800" baseline="-25000" dirty="0">
                      <a:solidFill>
                        <a:schemeClr val="tx1"/>
                      </a:solidFill>
                    </a:endParaRPr>
                  </a:p>
                </p:txBody>
              </p:sp>
              <p:sp>
                <p:nvSpPr>
                  <p:cNvPr id="84" name="Rectangle 83"/>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1,3</a:t>
                    </a:r>
                    <a:endParaRPr lang="en-US" sz="800" baseline="-25000" dirty="0">
                      <a:solidFill>
                        <a:schemeClr val="tx1"/>
                      </a:solidFill>
                    </a:endParaRPr>
                  </a:p>
                </p:txBody>
              </p:sp>
            </p:grpSp>
            <p:grpSp>
              <p:nvGrpSpPr>
                <p:cNvPr id="71" name="Group 28"/>
                <p:cNvGrpSpPr/>
                <p:nvPr/>
              </p:nvGrpSpPr>
              <p:grpSpPr>
                <a:xfrm>
                  <a:off x="2362200" y="3200400"/>
                  <a:ext cx="1828800" cy="457200"/>
                  <a:chOff x="762000" y="4191000"/>
                  <a:chExt cx="1828800" cy="457200"/>
                </a:xfrm>
                <a:grpFill/>
              </p:grpSpPr>
              <p:sp>
                <p:nvSpPr>
                  <p:cNvPr id="77" name="Rectangle 76"/>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0,1</a:t>
                    </a:r>
                    <a:endParaRPr lang="en-US" sz="800" baseline="-25000" dirty="0">
                      <a:solidFill>
                        <a:schemeClr val="tx1"/>
                      </a:solidFill>
                    </a:endParaRPr>
                  </a:p>
                </p:txBody>
              </p:sp>
              <p:sp>
                <p:nvSpPr>
                  <p:cNvPr id="78" name="Rectangle 77"/>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3,1</a:t>
                    </a:r>
                    <a:endParaRPr lang="en-US" sz="800" baseline="-25000" dirty="0">
                      <a:solidFill>
                        <a:schemeClr val="tx1"/>
                      </a:solidFill>
                    </a:endParaRPr>
                  </a:p>
                </p:txBody>
              </p:sp>
              <p:sp>
                <p:nvSpPr>
                  <p:cNvPr id="79" name="Rectangle 78"/>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2,1</a:t>
                    </a:r>
                    <a:endParaRPr lang="en-US" sz="800" baseline="-25000" dirty="0">
                      <a:solidFill>
                        <a:schemeClr val="tx1"/>
                      </a:solidFill>
                    </a:endParaRPr>
                  </a:p>
                </p:txBody>
              </p:sp>
              <p:sp>
                <p:nvSpPr>
                  <p:cNvPr id="80" name="Rectangle 79"/>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1,1</a:t>
                    </a:r>
                    <a:endParaRPr lang="en-US" sz="800" baseline="-25000" dirty="0">
                      <a:solidFill>
                        <a:schemeClr val="tx1"/>
                      </a:solidFill>
                    </a:endParaRPr>
                  </a:p>
                </p:txBody>
              </p:sp>
            </p:grpSp>
            <p:grpSp>
              <p:nvGrpSpPr>
                <p:cNvPr id="72" name="Group 33"/>
                <p:cNvGrpSpPr/>
                <p:nvPr/>
              </p:nvGrpSpPr>
              <p:grpSpPr>
                <a:xfrm>
                  <a:off x="2362200" y="3657600"/>
                  <a:ext cx="1828800" cy="457200"/>
                  <a:chOff x="762000" y="4191000"/>
                  <a:chExt cx="1828800" cy="457200"/>
                </a:xfrm>
                <a:grpFill/>
              </p:grpSpPr>
              <p:sp>
                <p:nvSpPr>
                  <p:cNvPr id="73" name="Rectangle 72"/>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0,2</a:t>
                    </a:r>
                    <a:endParaRPr lang="en-US" sz="800" baseline="-25000" dirty="0">
                      <a:solidFill>
                        <a:schemeClr val="tx1"/>
                      </a:solidFill>
                    </a:endParaRPr>
                  </a:p>
                </p:txBody>
              </p:sp>
              <p:sp>
                <p:nvSpPr>
                  <p:cNvPr id="74" name="Rectangle 7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3,2</a:t>
                    </a:r>
                    <a:endParaRPr lang="en-US" sz="800" baseline="-25000" dirty="0">
                      <a:solidFill>
                        <a:schemeClr val="tx1"/>
                      </a:solidFill>
                    </a:endParaRPr>
                  </a:p>
                </p:txBody>
              </p:sp>
              <p:sp>
                <p:nvSpPr>
                  <p:cNvPr id="75" name="Rectangle 7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2,2</a:t>
                    </a:r>
                    <a:endParaRPr lang="en-US" sz="800" baseline="-25000" dirty="0">
                      <a:solidFill>
                        <a:schemeClr val="tx1"/>
                      </a:solidFill>
                    </a:endParaRPr>
                  </a:p>
                </p:txBody>
              </p:sp>
              <p:sp>
                <p:nvSpPr>
                  <p:cNvPr id="76" name="Rectangle 75"/>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1,2</a:t>
                    </a:r>
                    <a:endParaRPr lang="en-US" sz="800" baseline="-25000" dirty="0">
                      <a:solidFill>
                        <a:schemeClr val="tx1"/>
                      </a:solidFill>
                    </a:endParaRPr>
                  </a:p>
                </p:txBody>
              </p:sp>
            </p:grpSp>
          </p:grpSp>
          <p:sp>
            <p:nvSpPr>
              <p:cNvPr id="95" name="Rectangle 94"/>
              <p:cNvSpPr/>
              <p:nvPr/>
            </p:nvSpPr>
            <p:spPr>
              <a:xfrm>
                <a:off x="762000" y="24384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114" name="Group 113"/>
            <p:cNvGrpSpPr/>
            <p:nvPr/>
          </p:nvGrpSpPr>
          <p:grpSpPr>
            <a:xfrm>
              <a:off x="2362200" y="1676400"/>
              <a:ext cx="1371600" cy="1676400"/>
              <a:chOff x="2362200" y="1828800"/>
              <a:chExt cx="1371600" cy="1676400"/>
            </a:xfrm>
          </p:grpSpPr>
          <p:grpSp>
            <p:nvGrpSpPr>
              <p:cNvPr id="26"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27" name="Group 22"/>
                <p:cNvGrpSpPr/>
                <p:nvPr/>
              </p:nvGrpSpPr>
              <p:grpSpPr>
                <a:xfrm>
                  <a:off x="2362200" y="2743200"/>
                  <a:ext cx="1828800" cy="457200"/>
                  <a:chOff x="762000" y="4191000"/>
                  <a:chExt cx="1828800" cy="457200"/>
                </a:xfrm>
                <a:grpFill/>
              </p:grpSpPr>
              <p:sp>
                <p:nvSpPr>
                  <p:cNvPr id="43" name="Rectangle 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0,0</a:t>
                    </a:r>
                    <a:endParaRPr lang="en-US" sz="800" baseline="-25000" dirty="0">
                      <a:solidFill>
                        <a:schemeClr val="tx1"/>
                      </a:solidFill>
                    </a:endParaRPr>
                  </a:p>
                </p:txBody>
              </p:sp>
              <p:sp>
                <p:nvSpPr>
                  <p:cNvPr id="44" name="Rectangle 4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3,0</a:t>
                    </a:r>
                    <a:endParaRPr lang="en-US" sz="800" baseline="-25000" dirty="0">
                      <a:solidFill>
                        <a:schemeClr val="tx1"/>
                      </a:solidFill>
                    </a:endParaRPr>
                  </a:p>
                </p:txBody>
              </p:sp>
              <p:sp>
                <p:nvSpPr>
                  <p:cNvPr id="45" name="Rectangle 4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2,0</a:t>
                    </a:r>
                    <a:endParaRPr lang="en-US" sz="800" baseline="-25000" dirty="0">
                      <a:solidFill>
                        <a:schemeClr val="tx1"/>
                      </a:solidFill>
                    </a:endParaRPr>
                  </a:p>
                </p:txBody>
              </p:sp>
              <p:sp>
                <p:nvSpPr>
                  <p:cNvPr id="46" name="Rectangle 45"/>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1,0</a:t>
                    </a:r>
                    <a:endParaRPr lang="en-US" sz="800" baseline="-25000" dirty="0">
                      <a:solidFill>
                        <a:schemeClr val="tx1"/>
                      </a:solidFill>
                    </a:endParaRPr>
                  </a:p>
                </p:txBody>
              </p:sp>
            </p:grpSp>
            <p:grpSp>
              <p:nvGrpSpPr>
                <p:cNvPr id="28" name="Group 23"/>
                <p:cNvGrpSpPr/>
                <p:nvPr/>
              </p:nvGrpSpPr>
              <p:grpSpPr>
                <a:xfrm>
                  <a:off x="2362200" y="4114800"/>
                  <a:ext cx="1828800" cy="457200"/>
                  <a:chOff x="762000" y="4191000"/>
                  <a:chExt cx="1828800" cy="457200"/>
                </a:xfrm>
                <a:grpFill/>
              </p:grpSpPr>
              <p:sp>
                <p:nvSpPr>
                  <p:cNvPr id="39" name="Rectangle 38"/>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0,3</a:t>
                    </a:r>
                    <a:endParaRPr lang="en-US" sz="800" baseline="-25000" dirty="0">
                      <a:solidFill>
                        <a:schemeClr val="tx1"/>
                      </a:solidFill>
                    </a:endParaRPr>
                  </a:p>
                </p:txBody>
              </p:sp>
              <p:sp>
                <p:nvSpPr>
                  <p:cNvPr id="40" name="Rectangle 39"/>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3,3</a:t>
                    </a:r>
                    <a:endParaRPr lang="en-US" sz="800" baseline="-25000" dirty="0">
                      <a:solidFill>
                        <a:schemeClr val="tx1"/>
                      </a:solidFill>
                    </a:endParaRPr>
                  </a:p>
                </p:txBody>
              </p:sp>
              <p:sp>
                <p:nvSpPr>
                  <p:cNvPr id="41" name="Rectangle 40"/>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2,3</a:t>
                    </a:r>
                    <a:endParaRPr lang="en-US" sz="800" baseline="-25000" dirty="0">
                      <a:solidFill>
                        <a:schemeClr val="tx1"/>
                      </a:solidFill>
                    </a:endParaRPr>
                  </a:p>
                </p:txBody>
              </p:sp>
              <p:sp>
                <p:nvSpPr>
                  <p:cNvPr id="42" name="Rectangle 41"/>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1,3</a:t>
                    </a:r>
                    <a:endParaRPr lang="en-US" sz="800" baseline="-25000" dirty="0">
                      <a:solidFill>
                        <a:schemeClr val="tx1"/>
                      </a:solidFill>
                    </a:endParaRPr>
                  </a:p>
                </p:txBody>
              </p:sp>
            </p:grpSp>
            <p:grpSp>
              <p:nvGrpSpPr>
                <p:cNvPr id="29" name="Group 28"/>
                <p:cNvGrpSpPr/>
                <p:nvPr/>
              </p:nvGrpSpPr>
              <p:grpSpPr>
                <a:xfrm>
                  <a:off x="2362200" y="3200400"/>
                  <a:ext cx="1828800" cy="457200"/>
                  <a:chOff x="762000" y="4191000"/>
                  <a:chExt cx="1828800" cy="457200"/>
                </a:xfrm>
                <a:grpFill/>
              </p:grpSpPr>
              <p:sp>
                <p:nvSpPr>
                  <p:cNvPr id="35" name="Rectangle 3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0,1</a:t>
                    </a:r>
                    <a:endParaRPr lang="en-US" sz="800" baseline="-25000" dirty="0">
                      <a:solidFill>
                        <a:schemeClr val="tx1"/>
                      </a:solidFill>
                    </a:endParaRPr>
                  </a:p>
                </p:txBody>
              </p:sp>
              <p:sp>
                <p:nvSpPr>
                  <p:cNvPr id="36" name="Rectangle 3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3,1</a:t>
                    </a:r>
                    <a:endParaRPr lang="en-US" sz="800" baseline="-25000" dirty="0">
                      <a:solidFill>
                        <a:schemeClr val="tx1"/>
                      </a:solidFill>
                    </a:endParaRPr>
                  </a:p>
                </p:txBody>
              </p:sp>
              <p:sp>
                <p:nvSpPr>
                  <p:cNvPr id="37" name="Rectangle 3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2,1</a:t>
                    </a:r>
                    <a:endParaRPr lang="en-US" sz="800" baseline="-25000" dirty="0">
                      <a:solidFill>
                        <a:schemeClr val="tx1"/>
                      </a:solidFill>
                    </a:endParaRPr>
                  </a:p>
                </p:txBody>
              </p:sp>
              <p:sp>
                <p:nvSpPr>
                  <p:cNvPr id="38" name="Rectangle 37"/>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1,1</a:t>
                    </a:r>
                    <a:endParaRPr lang="en-US" sz="800" baseline="-25000" dirty="0">
                      <a:solidFill>
                        <a:schemeClr val="tx1"/>
                      </a:solidFill>
                    </a:endParaRPr>
                  </a:p>
                </p:txBody>
              </p:sp>
            </p:grpSp>
            <p:grpSp>
              <p:nvGrpSpPr>
                <p:cNvPr id="30" name="Group 33"/>
                <p:cNvGrpSpPr/>
                <p:nvPr/>
              </p:nvGrpSpPr>
              <p:grpSpPr>
                <a:xfrm>
                  <a:off x="2362200" y="3657600"/>
                  <a:ext cx="1828800" cy="457200"/>
                  <a:chOff x="762000" y="4191000"/>
                  <a:chExt cx="1828800" cy="457200"/>
                </a:xfrm>
                <a:grpFill/>
              </p:grpSpPr>
              <p:sp>
                <p:nvSpPr>
                  <p:cNvPr id="31" name="Rectangle 30"/>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0,2</a:t>
                    </a:r>
                    <a:endParaRPr lang="en-US" sz="800" baseline="-25000" dirty="0">
                      <a:solidFill>
                        <a:schemeClr val="tx1"/>
                      </a:solidFill>
                    </a:endParaRPr>
                  </a:p>
                </p:txBody>
              </p:sp>
              <p:sp>
                <p:nvSpPr>
                  <p:cNvPr id="32" name="Rectangle 3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3,2</a:t>
                    </a:r>
                    <a:endParaRPr lang="en-US" sz="800" baseline="-25000" dirty="0">
                      <a:solidFill>
                        <a:schemeClr val="tx1"/>
                      </a:solidFill>
                    </a:endParaRPr>
                  </a:p>
                </p:txBody>
              </p:sp>
              <p:sp>
                <p:nvSpPr>
                  <p:cNvPr id="33" name="Rectangle 3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2,2</a:t>
                    </a:r>
                    <a:endParaRPr lang="en-US" sz="800" baseline="-25000" dirty="0">
                      <a:solidFill>
                        <a:schemeClr val="tx1"/>
                      </a:solidFill>
                    </a:endParaRPr>
                  </a:p>
                </p:txBody>
              </p:sp>
              <p:sp>
                <p:nvSpPr>
                  <p:cNvPr id="34" name="Rectangle 33"/>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1,2</a:t>
                    </a:r>
                    <a:endParaRPr lang="en-US" sz="800" baseline="-25000" dirty="0">
                      <a:solidFill>
                        <a:schemeClr val="tx1"/>
                      </a:solidFill>
                    </a:endParaRPr>
                  </a:p>
                </p:txBody>
              </p:sp>
            </p:grpSp>
          </p:grpSp>
          <p:sp>
            <p:nvSpPr>
              <p:cNvPr id="111" name="Rectangle 110"/>
              <p:cNvSpPr/>
              <p:nvPr/>
            </p:nvSpPr>
            <p:spPr>
              <a:xfrm>
                <a:off x="2667000" y="2133600"/>
                <a:ext cx="45719"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2" name="TextBox 111"/>
              <p:cNvSpPr txBox="1"/>
              <p:nvPr/>
            </p:nvSpPr>
            <p:spPr>
              <a:xfrm>
                <a:off x="2438400" y="1828800"/>
                <a:ext cx="304800" cy="215444"/>
              </a:xfrm>
              <a:prstGeom prst="rect">
                <a:avLst/>
              </a:prstGeom>
              <a:noFill/>
            </p:spPr>
            <p:txBody>
              <a:bodyPr wrap="square" rtlCol="0">
                <a:spAutoFit/>
              </a:bodyPr>
              <a:lstStyle/>
              <a:p>
                <a:endParaRPr lang="en-US" sz="800" b="1" dirty="0">
                  <a:solidFill>
                    <a:schemeClr val="accent1"/>
                  </a:solidFill>
                </a:endParaRPr>
              </a:p>
            </p:txBody>
          </p:sp>
        </p:grpSp>
        <p:sp>
          <p:nvSpPr>
            <p:cNvPr id="346" name="TextBox 345"/>
            <p:cNvSpPr txBox="1"/>
            <p:nvPr/>
          </p:nvSpPr>
          <p:spPr>
            <a:xfrm>
              <a:off x="304800" y="1524000"/>
              <a:ext cx="473206" cy="338554"/>
            </a:xfrm>
            <a:prstGeom prst="rect">
              <a:avLst/>
            </a:prstGeom>
            <a:noFill/>
          </p:spPr>
          <p:txBody>
            <a:bodyPr wrap="none" rtlCol="0">
              <a:spAutoFit/>
            </a:bodyPr>
            <a:lstStyle/>
            <a:p>
              <a:r>
                <a:rPr lang="en-US" sz="1600" b="1" dirty="0"/>
                <a:t>B</a:t>
              </a:r>
              <a:r>
                <a:rPr lang="sr-Latn-RS" sz="1600" b="1" baseline="-25000" dirty="0"/>
                <a:t>0,</a:t>
              </a:r>
              <a:r>
                <a:rPr lang="en-US" sz="1600" b="1" baseline="-25000" dirty="0"/>
                <a:t>0</a:t>
              </a:r>
              <a:endParaRPr lang="en-US" sz="1600" b="1" dirty="0"/>
            </a:p>
          </p:txBody>
        </p:sp>
      </p:grpSp>
      <p:grpSp>
        <p:nvGrpSpPr>
          <p:cNvPr id="349" name="Group 348"/>
          <p:cNvGrpSpPr/>
          <p:nvPr/>
        </p:nvGrpSpPr>
        <p:grpSpPr>
          <a:xfrm>
            <a:off x="346361" y="4123730"/>
            <a:ext cx="3460178" cy="1828800"/>
            <a:chOff x="273622" y="3810000"/>
            <a:chExt cx="3460178" cy="1828800"/>
          </a:xfrm>
        </p:grpSpPr>
        <p:grpSp>
          <p:nvGrpSpPr>
            <p:cNvPr id="175" name="Group 174"/>
            <p:cNvGrpSpPr/>
            <p:nvPr/>
          </p:nvGrpSpPr>
          <p:grpSpPr>
            <a:xfrm>
              <a:off x="457200" y="3962400"/>
              <a:ext cx="3276600" cy="1676400"/>
              <a:chOff x="457200" y="1828800"/>
              <a:chExt cx="3276600" cy="1676400"/>
            </a:xfrm>
          </p:grpSpPr>
          <p:grpSp>
            <p:nvGrpSpPr>
              <p:cNvPr id="176" name="Group 115"/>
              <p:cNvGrpSpPr/>
              <p:nvPr/>
            </p:nvGrpSpPr>
            <p:grpSpPr>
              <a:xfrm>
                <a:off x="457200" y="2133600"/>
                <a:ext cx="1676400" cy="1371600"/>
                <a:chOff x="457200" y="2133600"/>
                <a:chExt cx="1676400" cy="1371600"/>
              </a:xfrm>
            </p:grpSpPr>
            <p:grpSp>
              <p:nvGrpSpPr>
                <p:cNvPr id="202"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212" name="Group 22"/>
                  <p:cNvGrpSpPr/>
                  <p:nvPr/>
                </p:nvGrpSpPr>
                <p:grpSpPr>
                  <a:xfrm>
                    <a:off x="2362200" y="2743200"/>
                    <a:ext cx="1828800" cy="457200"/>
                    <a:chOff x="762000" y="4191000"/>
                    <a:chExt cx="1828800" cy="457200"/>
                  </a:xfrm>
                  <a:grpFill/>
                </p:grpSpPr>
                <p:sp>
                  <p:nvSpPr>
                    <p:cNvPr id="228" name="Rectangle 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0,0</a:t>
                      </a:r>
                      <a:endParaRPr lang="en-US" sz="800" baseline="-25000" dirty="0">
                        <a:solidFill>
                          <a:schemeClr val="tx1"/>
                        </a:solidFill>
                      </a:endParaRPr>
                    </a:p>
                  </p:txBody>
                </p:sp>
                <p:sp>
                  <p:nvSpPr>
                    <p:cNvPr id="229" name="Rectangle 22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3,0</a:t>
                      </a:r>
                      <a:endParaRPr lang="en-US" sz="800" baseline="-25000" dirty="0">
                        <a:solidFill>
                          <a:schemeClr val="tx1"/>
                        </a:solidFill>
                      </a:endParaRPr>
                    </a:p>
                  </p:txBody>
                </p:sp>
                <p:sp>
                  <p:nvSpPr>
                    <p:cNvPr id="230" name="Rectangle 22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2,0</a:t>
                      </a:r>
                      <a:endParaRPr lang="en-US" sz="800" baseline="-25000" dirty="0">
                        <a:solidFill>
                          <a:schemeClr val="tx1"/>
                        </a:solidFill>
                      </a:endParaRPr>
                    </a:p>
                  </p:txBody>
                </p:sp>
                <p:sp>
                  <p:nvSpPr>
                    <p:cNvPr id="231" name="Rectangle 230"/>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1,0</a:t>
                      </a:r>
                      <a:endParaRPr lang="en-US" sz="800" baseline="-25000" dirty="0">
                        <a:solidFill>
                          <a:schemeClr val="tx1"/>
                        </a:solidFill>
                      </a:endParaRPr>
                    </a:p>
                  </p:txBody>
                </p:sp>
              </p:grpSp>
              <p:grpSp>
                <p:nvGrpSpPr>
                  <p:cNvPr id="213" name="Group 23"/>
                  <p:cNvGrpSpPr/>
                  <p:nvPr/>
                </p:nvGrpSpPr>
                <p:grpSpPr>
                  <a:xfrm>
                    <a:off x="2362200" y="4114800"/>
                    <a:ext cx="1828800" cy="457200"/>
                    <a:chOff x="762000" y="4191000"/>
                    <a:chExt cx="1828800" cy="457200"/>
                  </a:xfrm>
                  <a:grpFill/>
                </p:grpSpPr>
                <p:sp>
                  <p:nvSpPr>
                    <p:cNvPr id="224" name="Rectangle 223"/>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0,3</a:t>
                      </a:r>
                      <a:endParaRPr lang="en-US" sz="800" baseline="-25000" dirty="0">
                        <a:solidFill>
                          <a:schemeClr val="tx1"/>
                        </a:solidFill>
                      </a:endParaRPr>
                    </a:p>
                  </p:txBody>
                </p:sp>
                <p:sp>
                  <p:nvSpPr>
                    <p:cNvPr id="225" name="Rectangle 22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3,3</a:t>
                      </a:r>
                      <a:endParaRPr lang="en-US" sz="800" baseline="-25000" dirty="0">
                        <a:solidFill>
                          <a:schemeClr val="tx1"/>
                        </a:solidFill>
                      </a:endParaRPr>
                    </a:p>
                  </p:txBody>
                </p:sp>
                <p:sp>
                  <p:nvSpPr>
                    <p:cNvPr id="226" name="Rectangle 22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2,3</a:t>
                      </a:r>
                      <a:endParaRPr lang="en-US" sz="800" baseline="-25000" dirty="0">
                        <a:solidFill>
                          <a:schemeClr val="tx1"/>
                        </a:solidFill>
                      </a:endParaRPr>
                    </a:p>
                  </p:txBody>
                </p:sp>
                <p:sp>
                  <p:nvSpPr>
                    <p:cNvPr id="227" name="Rectangle 226"/>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1,3</a:t>
                      </a:r>
                      <a:endParaRPr lang="en-US" sz="800" baseline="-25000" dirty="0">
                        <a:solidFill>
                          <a:schemeClr val="tx1"/>
                        </a:solidFill>
                      </a:endParaRPr>
                    </a:p>
                  </p:txBody>
                </p:sp>
              </p:grpSp>
              <p:grpSp>
                <p:nvGrpSpPr>
                  <p:cNvPr id="214" name="Group 28"/>
                  <p:cNvGrpSpPr/>
                  <p:nvPr/>
                </p:nvGrpSpPr>
                <p:grpSpPr>
                  <a:xfrm>
                    <a:off x="2362200" y="3200400"/>
                    <a:ext cx="1828800" cy="457200"/>
                    <a:chOff x="762000" y="4191000"/>
                    <a:chExt cx="1828800" cy="457200"/>
                  </a:xfrm>
                  <a:grpFill/>
                </p:grpSpPr>
                <p:sp>
                  <p:nvSpPr>
                    <p:cNvPr id="220" name="Rectangle 219"/>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0,1</a:t>
                      </a:r>
                      <a:endParaRPr lang="en-US" sz="800" baseline="-25000" dirty="0">
                        <a:solidFill>
                          <a:schemeClr val="tx1"/>
                        </a:solidFill>
                      </a:endParaRPr>
                    </a:p>
                  </p:txBody>
                </p:sp>
                <p:sp>
                  <p:nvSpPr>
                    <p:cNvPr id="221" name="Rectangle 22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3,1</a:t>
                      </a:r>
                      <a:endParaRPr lang="en-US" sz="800" baseline="-25000" dirty="0">
                        <a:solidFill>
                          <a:schemeClr val="tx1"/>
                        </a:solidFill>
                      </a:endParaRPr>
                    </a:p>
                  </p:txBody>
                </p:sp>
                <p:sp>
                  <p:nvSpPr>
                    <p:cNvPr id="222" name="Rectangle 22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2,1</a:t>
                      </a:r>
                      <a:endParaRPr lang="en-US" sz="800" baseline="-25000" dirty="0">
                        <a:solidFill>
                          <a:schemeClr val="tx1"/>
                        </a:solidFill>
                      </a:endParaRPr>
                    </a:p>
                  </p:txBody>
                </p:sp>
                <p:sp>
                  <p:nvSpPr>
                    <p:cNvPr id="223" name="Rectangle 222"/>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1,1</a:t>
                      </a:r>
                      <a:endParaRPr lang="en-US" sz="800" baseline="-25000" dirty="0">
                        <a:solidFill>
                          <a:schemeClr val="tx1"/>
                        </a:solidFill>
                      </a:endParaRPr>
                    </a:p>
                  </p:txBody>
                </p:sp>
              </p:grpSp>
              <p:grpSp>
                <p:nvGrpSpPr>
                  <p:cNvPr id="215" name="Group 33"/>
                  <p:cNvGrpSpPr/>
                  <p:nvPr/>
                </p:nvGrpSpPr>
                <p:grpSpPr>
                  <a:xfrm>
                    <a:off x="2362200" y="3657600"/>
                    <a:ext cx="1828800" cy="457200"/>
                    <a:chOff x="762000" y="4191000"/>
                    <a:chExt cx="1828800" cy="457200"/>
                  </a:xfrm>
                  <a:grpFill/>
                </p:grpSpPr>
                <p:sp>
                  <p:nvSpPr>
                    <p:cNvPr id="216" name="Rectangle 215"/>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0,2</a:t>
                      </a:r>
                      <a:endParaRPr lang="en-US" sz="800" baseline="-25000" dirty="0">
                        <a:solidFill>
                          <a:schemeClr val="tx1"/>
                        </a:solidFill>
                      </a:endParaRPr>
                    </a:p>
                  </p:txBody>
                </p:sp>
                <p:sp>
                  <p:nvSpPr>
                    <p:cNvPr id="217" name="Rectangle 216"/>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3,2</a:t>
                      </a:r>
                      <a:endParaRPr lang="en-US" sz="800" baseline="-25000" dirty="0">
                        <a:solidFill>
                          <a:schemeClr val="tx1"/>
                        </a:solidFill>
                      </a:endParaRPr>
                    </a:p>
                  </p:txBody>
                </p:sp>
                <p:sp>
                  <p:nvSpPr>
                    <p:cNvPr id="218" name="Rectangle 217"/>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2,2</a:t>
                      </a:r>
                      <a:endParaRPr lang="en-US" sz="800" baseline="-25000" dirty="0">
                        <a:solidFill>
                          <a:schemeClr val="tx1"/>
                        </a:solidFill>
                      </a:endParaRPr>
                    </a:p>
                  </p:txBody>
                </p:sp>
                <p:sp>
                  <p:nvSpPr>
                    <p:cNvPr id="219" name="Rectangle 218"/>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1,2</a:t>
                      </a:r>
                      <a:endParaRPr lang="en-US" sz="800" baseline="-25000" dirty="0">
                        <a:solidFill>
                          <a:schemeClr val="tx1"/>
                        </a:solidFill>
                      </a:endParaRPr>
                    </a:p>
                  </p:txBody>
                </p:sp>
              </p:grpSp>
            </p:grpSp>
            <p:grpSp>
              <p:nvGrpSpPr>
                <p:cNvPr id="203" name="Group 98"/>
                <p:cNvGrpSpPr/>
                <p:nvPr/>
              </p:nvGrpSpPr>
              <p:grpSpPr>
                <a:xfrm>
                  <a:off x="457200" y="2438400"/>
                  <a:ext cx="990600" cy="444044"/>
                  <a:chOff x="457200" y="2438400"/>
                  <a:chExt cx="990600" cy="444044"/>
                </a:xfrm>
              </p:grpSpPr>
              <p:sp>
                <p:nvSpPr>
                  <p:cNvPr id="211" name="TextBox 210"/>
                  <p:cNvSpPr txBox="1"/>
                  <p:nvPr/>
                </p:nvSpPr>
                <p:spPr>
                  <a:xfrm>
                    <a:off x="457200" y="2667000"/>
                    <a:ext cx="184731" cy="215444"/>
                  </a:xfrm>
                  <a:prstGeom prst="rect">
                    <a:avLst/>
                  </a:prstGeom>
                  <a:noFill/>
                </p:spPr>
                <p:txBody>
                  <a:bodyPr wrap="none" rtlCol="0">
                    <a:spAutoFit/>
                  </a:bodyPr>
                  <a:lstStyle/>
                  <a:p>
                    <a:endParaRPr lang="en-US" sz="800" b="1" dirty="0">
                      <a:solidFill>
                        <a:schemeClr val="accent1"/>
                      </a:solidFill>
                    </a:endParaRPr>
                  </a:p>
                </p:txBody>
              </p:sp>
              <p:sp>
                <p:nvSpPr>
                  <p:cNvPr id="205" name="Rectangle 204"/>
                  <p:cNvSpPr/>
                  <p:nvPr/>
                </p:nvSpPr>
                <p:spPr>
                  <a:xfrm>
                    <a:off x="762000" y="24384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grpSp>
            <p:nvGrpSpPr>
              <p:cNvPr id="177" name="Group 113"/>
              <p:cNvGrpSpPr/>
              <p:nvPr/>
            </p:nvGrpSpPr>
            <p:grpSpPr>
              <a:xfrm>
                <a:off x="2362200" y="1828800"/>
                <a:ext cx="1371600" cy="1676400"/>
                <a:chOff x="2362200" y="1828800"/>
                <a:chExt cx="1371600" cy="1676400"/>
              </a:xfrm>
            </p:grpSpPr>
            <p:grpSp>
              <p:nvGrpSpPr>
                <p:cNvPr id="178"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182" name="Group 22"/>
                  <p:cNvGrpSpPr/>
                  <p:nvPr/>
                </p:nvGrpSpPr>
                <p:grpSpPr>
                  <a:xfrm>
                    <a:off x="2362200" y="2743200"/>
                    <a:ext cx="1828800" cy="457200"/>
                    <a:chOff x="762000" y="4191000"/>
                    <a:chExt cx="1828800" cy="457200"/>
                  </a:xfrm>
                  <a:grpFill/>
                </p:grpSpPr>
                <p:sp>
                  <p:nvSpPr>
                    <p:cNvPr id="198"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0,0</a:t>
                      </a:r>
                      <a:endParaRPr lang="en-US" sz="800" baseline="-25000" dirty="0">
                        <a:solidFill>
                          <a:schemeClr val="tx1"/>
                        </a:solidFill>
                      </a:endParaRPr>
                    </a:p>
                  </p:txBody>
                </p:sp>
                <p:sp>
                  <p:nvSpPr>
                    <p:cNvPr id="199" name="Rectangle 198"/>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3,0</a:t>
                      </a:r>
                      <a:endParaRPr lang="en-US" sz="800" baseline="-25000" dirty="0">
                        <a:solidFill>
                          <a:schemeClr val="tx1"/>
                        </a:solidFill>
                      </a:endParaRPr>
                    </a:p>
                  </p:txBody>
                </p:sp>
                <p:sp>
                  <p:nvSpPr>
                    <p:cNvPr id="200" name="Rectangle 199"/>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2,0</a:t>
                      </a:r>
                      <a:endParaRPr lang="en-US" sz="800" baseline="-25000" dirty="0">
                        <a:solidFill>
                          <a:schemeClr val="tx1"/>
                        </a:solidFill>
                      </a:endParaRPr>
                    </a:p>
                  </p:txBody>
                </p:sp>
                <p:sp>
                  <p:nvSpPr>
                    <p:cNvPr id="201" name="Rectangle 200"/>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1,0</a:t>
                      </a:r>
                      <a:endParaRPr lang="en-US" sz="800" baseline="-25000" dirty="0">
                        <a:solidFill>
                          <a:schemeClr val="tx1"/>
                        </a:solidFill>
                      </a:endParaRPr>
                    </a:p>
                  </p:txBody>
                </p:sp>
              </p:grpSp>
              <p:grpSp>
                <p:nvGrpSpPr>
                  <p:cNvPr id="183" name="Group 23"/>
                  <p:cNvGrpSpPr/>
                  <p:nvPr/>
                </p:nvGrpSpPr>
                <p:grpSpPr>
                  <a:xfrm>
                    <a:off x="2362200" y="4114800"/>
                    <a:ext cx="1828800" cy="457200"/>
                    <a:chOff x="762000" y="4191000"/>
                    <a:chExt cx="1828800" cy="457200"/>
                  </a:xfrm>
                  <a:grpFill/>
                </p:grpSpPr>
                <p:sp>
                  <p:nvSpPr>
                    <p:cNvPr id="194" name="Rectangle 193"/>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0,3</a:t>
                      </a:r>
                      <a:endParaRPr lang="en-US" sz="800" baseline="-25000" dirty="0">
                        <a:solidFill>
                          <a:schemeClr val="tx1"/>
                        </a:solidFill>
                      </a:endParaRPr>
                    </a:p>
                  </p:txBody>
                </p:sp>
                <p:sp>
                  <p:nvSpPr>
                    <p:cNvPr id="195" name="Rectangle 19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3,3</a:t>
                      </a:r>
                      <a:endParaRPr lang="en-US" sz="800" baseline="-25000" dirty="0">
                        <a:solidFill>
                          <a:schemeClr val="tx1"/>
                        </a:solidFill>
                      </a:endParaRPr>
                    </a:p>
                  </p:txBody>
                </p:sp>
                <p:sp>
                  <p:nvSpPr>
                    <p:cNvPr id="196" name="Rectangle 19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2,3</a:t>
                      </a:r>
                      <a:endParaRPr lang="en-US" sz="800" baseline="-25000" dirty="0">
                        <a:solidFill>
                          <a:schemeClr val="tx1"/>
                        </a:solidFill>
                      </a:endParaRPr>
                    </a:p>
                  </p:txBody>
                </p:sp>
                <p:sp>
                  <p:nvSpPr>
                    <p:cNvPr id="197" name="Rectangle 196"/>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1,3</a:t>
                      </a:r>
                      <a:endParaRPr lang="en-US" sz="800" baseline="-25000" dirty="0">
                        <a:solidFill>
                          <a:schemeClr val="tx1"/>
                        </a:solidFill>
                      </a:endParaRPr>
                    </a:p>
                  </p:txBody>
                </p:sp>
              </p:grpSp>
              <p:grpSp>
                <p:nvGrpSpPr>
                  <p:cNvPr id="184" name="Group 28"/>
                  <p:cNvGrpSpPr/>
                  <p:nvPr/>
                </p:nvGrpSpPr>
                <p:grpSpPr>
                  <a:xfrm>
                    <a:off x="2362200" y="3200400"/>
                    <a:ext cx="1828800" cy="457200"/>
                    <a:chOff x="762000" y="4191000"/>
                    <a:chExt cx="1828800" cy="457200"/>
                  </a:xfrm>
                  <a:grpFill/>
                </p:grpSpPr>
                <p:sp>
                  <p:nvSpPr>
                    <p:cNvPr id="190" name="Rectangle 189"/>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0,1</a:t>
                      </a:r>
                      <a:endParaRPr lang="en-US" sz="800" baseline="-25000" dirty="0">
                        <a:solidFill>
                          <a:schemeClr val="tx1"/>
                        </a:solidFill>
                      </a:endParaRPr>
                    </a:p>
                  </p:txBody>
                </p:sp>
                <p:sp>
                  <p:nvSpPr>
                    <p:cNvPr id="191" name="Rectangle 190"/>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3,1</a:t>
                      </a:r>
                      <a:endParaRPr lang="en-US" sz="800" baseline="-25000" dirty="0">
                        <a:solidFill>
                          <a:schemeClr val="tx1"/>
                        </a:solidFill>
                      </a:endParaRPr>
                    </a:p>
                  </p:txBody>
                </p:sp>
                <p:sp>
                  <p:nvSpPr>
                    <p:cNvPr id="192" name="Rectangle 191"/>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2,1</a:t>
                      </a:r>
                      <a:endParaRPr lang="en-US" sz="800" baseline="-25000" dirty="0">
                        <a:solidFill>
                          <a:schemeClr val="tx1"/>
                        </a:solidFill>
                      </a:endParaRPr>
                    </a:p>
                  </p:txBody>
                </p:sp>
                <p:sp>
                  <p:nvSpPr>
                    <p:cNvPr id="193" name="Rectangle 19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1,1</a:t>
                      </a:r>
                      <a:endParaRPr lang="en-US" sz="800" baseline="-25000" dirty="0">
                        <a:solidFill>
                          <a:schemeClr val="tx1"/>
                        </a:solidFill>
                      </a:endParaRPr>
                    </a:p>
                  </p:txBody>
                </p:sp>
              </p:grpSp>
              <p:grpSp>
                <p:nvGrpSpPr>
                  <p:cNvPr id="185" name="Group 33"/>
                  <p:cNvGrpSpPr/>
                  <p:nvPr/>
                </p:nvGrpSpPr>
                <p:grpSpPr>
                  <a:xfrm>
                    <a:off x="2362200" y="3657600"/>
                    <a:ext cx="1828800" cy="457200"/>
                    <a:chOff x="762000" y="4191000"/>
                    <a:chExt cx="1828800" cy="457200"/>
                  </a:xfrm>
                  <a:grpFill/>
                </p:grpSpPr>
                <p:sp>
                  <p:nvSpPr>
                    <p:cNvPr id="186" name="Rectangle 185"/>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0,2</a:t>
                      </a:r>
                      <a:endParaRPr lang="en-US" sz="800" baseline="-25000" dirty="0">
                        <a:solidFill>
                          <a:schemeClr val="tx1"/>
                        </a:solidFill>
                      </a:endParaRPr>
                    </a:p>
                  </p:txBody>
                </p:sp>
                <p:sp>
                  <p:nvSpPr>
                    <p:cNvPr id="187" name="Rectangle 186"/>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3,2</a:t>
                      </a:r>
                      <a:endParaRPr lang="en-US" sz="800" baseline="-25000" dirty="0">
                        <a:solidFill>
                          <a:schemeClr val="tx1"/>
                        </a:solidFill>
                      </a:endParaRPr>
                    </a:p>
                  </p:txBody>
                </p:sp>
                <p:sp>
                  <p:nvSpPr>
                    <p:cNvPr id="188" name="Rectangle 187"/>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2,2</a:t>
                      </a:r>
                      <a:endParaRPr lang="en-US" sz="800" baseline="-25000" dirty="0">
                        <a:solidFill>
                          <a:schemeClr val="tx1"/>
                        </a:solidFill>
                      </a:endParaRPr>
                    </a:p>
                  </p:txBody>
                </p:sp>
                <p:sp>
                  <p:nvSpPr>
                    <p:cNvPr id="189" name="Rectangle 188"/>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1,2</a:t>
                      </a:r>
                      <a:endParaRPr lang="en-US" sz="800" baseline="-25000" dirty="0">
                        <a:solidFill>
                          <a:schemeClr val="tx1"/>
                        </a:solidFill>
                      </a:endParaRPr>
                    </a:p>
                  </p:txBody>
                </p:sp>
              </p:grpSp>
            </p:grpSp>
            <p:sp>
              <p:nvSpPr>
                <p:cNvPr id="179" name="Rectangle 178"/>
                <p:cNvSpPr/>
                <p:nvPr/>
              </p:nvSpPr>
              <p:spPr>
                <a:xfrm>
                  <a:off x="3352800" y="2133600"/>
                  <a:ext cx="45719"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81" name="TextBox 180"/>
                <p:cNvSpPr txBox="1"/>
                <p:nvPr/>
              </p:nvSpPr>
              <p:spPr>
                <a:xfrm>
                  <a:off x="3352800" y="1828800"/>
                  <a:ext cx="381000" cy="215444"/>
                </a:xfrm>
                <a:prstGeom prst="rect">
                  <a:avLst/>
                </a:prstGeom>
                <a:noFill/>
              </p:spPr>
              <p:txBody>
                <a:bodyPr wrap="square" rtlCol="0">
                  <a:spAutoFit/>
                </a:bodyPr>
                <a:lstStyle/>
                <a:p>
                  <a:endParaRPr lang="en-US" sz="800" b="1" dirty="0">
                    <a:solidFill>
                      <a:schemeClr val="accent1"/>
                    </a:solidFill>
                  </a:endParaRPr>
                </a:p>
              </p:txBody>
            </p:sp>
          </p:grpSp>
        </p:grpSp>
        <p:sp>
          <p:nvSpPr>
            <p:cNvPr id="348" name="TextBox 347"/>
            <p:cNvSpPr txBox="1"/>
            <p:nvPr/>
          </p:nvSpPr>
          <p:spPr>
            <a:xfrm>
              <a:off x="273622" y="3810000"/>
              <a:ext cx="473206" cy="338554"/>
            </a:xfrm>
            <a:prstGeom prst="rect">
              <a:avLst/>
            </a:prstGeom>
            <a:noFill/>
          </p:spPr>
          <p:txBody>
            <a:bodyPr wrap="none" rtlCol="0">
              <a:spAutoFit/>
            </a:bodyPr>
            <a:lstStyle/>
            <a:p>
              <a:r>
                <a:rPr lang="en-US" sz="1600" b="1" dirty="0"/>
                <a:t>B</a:t>
              </a:r>
              <a:r>
                <a:rPr lang="en-US" sz="1600" b="1" baseline="-25000" dirty="0"/>
                <a:t>1</a:t>
              </a:r>
              <a:r>
                <a:rPr lang="sr-Latn-RS" sz="1600" b="1" baseline="-25000" dirty="0"/>
                <a:t>,</a:t>
              </a:r>
              <a:r>
                <a:rPr lang="en-US" sz="1600" b="1" baseline="-25000" dirty="0"/>
                <a:t>0</a:t>
              </a:r>
              <a:endParaRPr lang="en-US" sz="1600" b="1" dirty="0"/>
            </a:p>
          </p:txBody>
        </p:sp>
      </p:grpSp>
      <p:grpSp>
        <p:nvGrpSpPr>
          <p:cNvPr id="414" name="Group 413"/>
          <p:cNvGrpSpPr/>
          <p:nvPr/>
        </p:nvGrpSpPr>
        <p:grpSpPr>
          <a:xfrm>
            <a:off x="4572000" y="4150876"/>
            <a:ext cx="3505200" cy="1828800"/>
            <a:chOff x="4648200" y="3962400"/>
            <a:chExt cx="3505200" cy="1828800"/>
          </a:xfrm>
        </p:grpSpPr>
        <p:grpSp>
          <p:nvGrpSpPr>
            <p:cNvPr id="356" name="Group 355"/>
            <p:cNvGrpSpPr/>
            <p:nvPr/>
          </p:nvGrpSpPr>
          <p:grpSpPr>
            <a:xfrm>
              <a:off x="4648200" y="3962400"/>
              <a:ext cx="1905000" cy="1828800"/>
              <a:chOff x="4572000" y="1600200"/>
              <a:chExt cx="1905000" cy="1828800"/>
            </a:xfrm>
          </p:grpSpPr>
          <p:grpSp>
            <p:nvGrpSpPr>
              <p:cNvPr id="357" name="Group 353"/>
              <p:cNvGrpSpPr/>
              <p:nvPr/>
            </p:nvGrpSpPr>
            <p:grpSpPr>
              <a:xfrm>
                <a:off x="5105400" y="2057400"/>
                <a:ext cx="1371600" cy="1371600"/>
                <a:chOff x="5105400" y="2057400"/>
                <a:chExt cx="1371600" cy="1371600"/>
              </a:xfrm>
            </p:grpSpPr>
            <p:grpSp>
              <p:nvGrpSpPr>
                <p:cNvPr id="359" name="Group 67"/>
                <p:cNvGrpSpPr/>
                <p:nvPr/>
              </p:nvGrpSpPr>
              <p:grpSpPr>
                <a:xfrm>
                  <a:off x="5105400" y="2057400"/>
                  <a:ext cx="1371600" cy="1371600"/>
                  <a:chOff x="2362200" y="2743200"/>
                  <a:chExt cx="1828800" cy="1828800"/>
                </a:xfrm>
                <a:solidFill>
                  <a:schemeClr val="accent5">
                    <a:lumMod val="20000"/>
                    <a:lumOff val="80000"/>
                  </a:schemeClr>
                </a:solidFill>
              </p:grpSpPr>
              <p:grpSp>
                <p:nvGrpSpPr>
                  <p:cNvPr id="369" name="Group 22"/>
                  <p:cNvGrpSpPr/>
                  <p:nvPr/>
                </p:nvGrpSpPr>
                <p:grpSpPr>
                  <a:xfrm>
                    <a:off x="2362200" y="2743200"/>
                    <a:ext cx="1828800" cy="457200"/>
                    <a:chOff x="762000" y="4191000"/>
                    <a:chExt cx="1828800" cy="457200"/>
                  </a:xfrm>
                  <a:grpFill/>
                </p:grpSpPr>
                <p:sp>
                  <p:nvSpPr>
                    <p:cNvPr id="385"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0,0</a:t>
                      </a:r>
                      <a:endParaRPr lang="en-US" sz="800" baseline="-25000" dirty="0">
                        <a:solidFill>
                          <a:schemeClr val="tx1"/>
                        </a:solidFill>
                      </a:endParaRPr>
                    </a:p>
                  </p:txBody>
                </p:sp>
                <p:sp>
                  <p:nvSpPr>
                    <p:cNvPr id="386" name="Rectangle 38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3,0</a:t>
                      </a:r>
                      <a:endParaRPr lang="en-US" sz="800" baseline="-25000" dirty="0">
                        <a:solidFill>
                          <a:schemeClr val="tx1"/>
                        </a:solidFill>
                      </a:endParaRPr>
                    </a:p>
                  </p:txBody>
                </p:sp>
                <p:sp>
                  <p:nvSpPr>
                    <p:cNvPr id="387" name="Rectangle 38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2,0</a:t>
                      </a:r>
                      <a:endParaRPr lang="en-US" sz="800" baseline="-25000" dirty="0">
                        <a:solidFill>
                          <a:schemeClr val="tx1"/>
                        </a:solidFill>
                      </a:endParaRPr>
                    </a:p>
                  </p:txBody>
                </p:sp>
                <p:sp>
                  <p:nvSpPr>
                    <p:cNvPr id="388" name="Rectangle 38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1,0</a:t>
                      </a:r>
                      <a:endParaRPr lang="en-US" sz="800" baseline="-25000" dirty="0">
                        <a:solidFill>
                          <a:schemeClr val="tx1"/>
                        </a:solidFill>
                      </a:endParaRPr>
                    </a:p>
                  </p:txBody>
                </p:sp>
              </p:grpSp>
              <p:grpSp>
                <p:nvGrpSpPr>
                  <p:cNvPr id="370" name="Group 23"/>
                  <p:cNvGrpSpPr/>
                  <p:nvPr/>
                </p:nvGrpSpPr>
                <p:grpSpPr>
                  <a:xfrm>
                    <a:off x="2362200" y="4114800"/>
                    <a:ext cx="1828800" cy="457200"/>
                    <a:chOff x="762000" y="4191000"/>
                    <a:chExt cx="1828800" cy="457200"/>
                  </a:xfrm>
                  <a:grpFill/>
                </p:grpSpPr>
                <p:sp>
                  <p:nvSpPr>
                    <p:cNvPr id="381" name="Rectangle 380"/>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0,3</a:t>
                      </a:r>
                      <a:endParaRPr lang="en-US" sz="800" baseline="-25000" dirty="0">
                        <a:solidFill>
                          <a:schemeClr val="tx1"/>
                        </a:solidFill>
                      </a:endParaRPr>
                    </a:p>
                  </p:txBody>
                </p:sp>
                <p:sp>
                  <p:nvSpPr>
                    <p:cNvPr id="382" name="Rectangle 38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3,3</a:t>
                      </a:r>
                      <a:endParaRPr lang="en-US" sz="800" baseline="-25000" dirty="0">
                        <a:solidFill>
                          <a:schemeClr val="tx1"/>
                        </a:solidFill>
                      </a:endParaRPr>
                    </a:p>
                  </p:txBody>
                </p:sp>
                <p:sp>
                  <p:nvSpPr>
                    <p:cNvPr id="383" name="Rectangle 38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2,3</a:t>
                      </a:r>
                      <a:endParaRPr lang="en-US" sz="800" baseline="-25000" dirty="0">
                        <a:solidFill>
                          <a:schemeClr val="tx1"/>
                        </a:solidFill>
                      </a:endParaRPr>
                    </a:p>
                  </p:txBody>
                </p:sp>
                <p:sp>
                  <p:nvSpPr>
                    <p:cNvPr id="384" name="Rectangle 383"/>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1,3</a:t>
                      </a:r>
                      <a:endParaRPr lang="en-US" sz="800" baseline="-25000" dirty="0">
                        <a:solidFill>
                          <a:schemeClr val="tx1"/>
                        </a:solidFill>
                      </a:endParaRPr>
                    </a:p>
                  </p:txBody>
                </p:sp>
              </p:grpSp>
              <p:grpSp>
                <p:nvGrpSpPr>
                  <p:cNvPr id="371" name="Group 28"/>
                  <p:cNvGrpSpPr/>
                  <p:nvPr/>
                </p:nvGrpSpPr>
                <p:grpSpPr>
                  <a:xfrm>
                    <a:off x="2362200" y="3200400"/>
                    <a:ext cx="1828800" cy="457200"/>
                    <a:chOff x="762000" y="4191000"/>
                    <a:chExt cx="1828800" cy="457200"/>
                  </a:xfrm>
                  <a:grpFill/>
                </p:grpSpPr>
                <p:sp>
                  <p:nvSpPr>
                    <p:cNvPr id="377" name="Rectangle 376"/>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0,1</a:t>
                      </a:r>
                      <a:endParaRPr lang="en-US" sz="800" baseline="-25000" dirty="0">
                        <a:solidFill>
                          <a:schemeClr val="tx1"/>
                        </a:solidFill>
                      </a:endParaRPr>
                    </a:p>
                  </p:txBody>
                </p:sp>
                <p:sp>
                  <p:nvSpPr>
                    <p:cNvPr id="378" name="Rectangle 377"/>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3,1</a:t>
                      </a:r>
                      <a:endParaRPr lang="en-US" sz="800" baseline="-25000" dirty="0">
                        <a:solidFill>
                          <a:schemeClr val="tx1"/>
                        </a:solidFill>
                      </a:endParaRPr>
                    </a:p>
                  </p:txBody>
                </p:sp>
                <p:sp>
                  <p:nvSpPr>
                    <p:cNvPr id="379" name="Rectangle 378"/>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2,1</a:t>
                      </a:r>
                      <a:endParaRPr lang="en-US" sz="800" baseline="-25000" dirty="0">
                        <a:solidFill>
                          <a:schemeClr val="tx1"/>
                        </a:solidFill>
                      </a:endParaRPr>
                    </a:p>
                  </p:txBody>
                </p:sp>
                <p:sp>
                  <p:nvSpPr>
                    <p:cNvPr id="380" name="Rectangle 379"/>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1,1</a:t>
                      </a:r>
                      <a:endParaRPr lang="en-US" sz="800" baseline="-25000" dirty="0">
                        <a:solidFill>
                          <a:schemeClr val="tx1"/>
                        </a:solidFill>
                      </a:endParaRPr>
                    </a:p>
                  </p:txBody>
                </p:sp>
              </p:grpSp>
              <p:grpSp>
                <p:nvGrpSpPr>
                  <p:cNvPr id="372" name="Group 33"/>
                  <p:cNvGrpSpPr/>
                  <p:nvPr/>
                </p:nvGrpSpPr>
                <p:grpSpPr>
                  <a:xfrm>
                    <a:off x="2362200" y="3657600"/>
                    <a:ext cx="1828800" cy="457200"/>
                    <a:chOff x="762000" y="4191000"/>
                    <a:chExt cx="1828800" cy="457200"/>
                  </a:xfrm>
                  <a:grpFill/>
                </p:grpSpPr>
                <p:sp>
                  <p:nvSpPr>
                    <p:cNvPr id="373" name="Rectangle 372"/>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0,2</a:t>
                      </a:r>
                      <a:endParaRPr lang="en-US" sz="800" baseline="-25000" dirty="0">
                        <a:solidFill>
                          <a:schemeClr val="tx1"/>
                        </a:solidFill>
                      </a:endParaRPr>
                    </a:p>
                  </p:txBody>
                </p:sp>
                <p:sp>
                  <p:nvSpPr>
                    <p:cNvPr id="374" name="Rectangle 37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3,2</a:t>
                      </a:r>
                      <a:endParaRPr lang="en-US" sz="800" baseline="-25000" dirty="0">
                        <a:solidFill>
                          <a:schemeClr val="tx1"/>
                        </a:solidFill>
                      </a:endParaRPr>
                    </a:p>
                  </p:txBody>
                </p:sp>
                <p:sp>
                  <p:nvSpPr>
                    <p:cNvPr id="375" name="Rectangle 37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2,2</a:t>
                      </a:r>
                      <a:endParaRPr lang="en-US" sz="800" baseline="-25000" dirty="0">
                        <a:solidFill>
                          <a:schemeClr val="tx1"/>
                        </a:solidFill>
                      </a:endParaRPr>
                    </a:p>
                  </p:txBody>
                </p:sp>
                <p:sp>
                  <p:nvSpPr>
                    <p:cNvPr id="376" name="Rectangle 375"/>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1,2</a:t>
                      </a:r>
                      <a:endParaRPr lang="en-US" sz="800" baseline="-25000" dirty="0">
                        <a:solidFill>
                          <a:schemeClr val="tx1"/>
                        </a:solidFill>
                      </a:endParaRPr>
                    </a:p>
                  </p:txBody>
                </p:sp>
              </p:grpSp>
            </p:grpSp>
            <p:sp>
              <p:nvSpPr>
                <p:cNvPr id="362" name="Rectangle 361"/>
                <p:cNvSpPr/>
                <p:nvPr/>
              </p:nvSpPr>
              <p:spPr>
                <a:xfrm>
                  <a:off x="5105400" y="3059668"/>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358" name="TextBox 357"/>
              <p:cNvSpPr txBox="1"/>
              <p:nvPr/>
            </p:nvSpPr>
            <p:spPr>
              <a:xfrm>
                <a:off x="4572000" y="1600200"/>
                <a:ext cx="473206" cy="338554"/>
              </a:xfrm>
              <a:prstGeom prst="rect">
                <a:avLst/>
              </a:prstGeom>
              <a:noFill/>
            </p:spPr>
            <p:txBody>
              <a:bodyPr wrap="none" rtlCol="0">
                <a:spAutoFit/>
              </a:bodyPr>
              <a:lstStyle/>
              <a:p>
                <a:r>
                  <a:rPr lang="en-US" sz="1600" b="1" dirty="0"/>
                  <a:t>B</a:t>
                </a:r>
                <a:r>
                  <a:rPr lang="en-US" sz="1600" b="1" baseline="-25000" dirty="0"/>
                  <a:t>1</a:t>
                </a:r>
                <a:r>
                  <a:rPr lang="sr-Latn-RS" sz="1600" b="1" baseline="-25000" dirty="0"/>
                  <a:t>,</a:t>
                </a:r>
                <a:r>
                  <a:rPr lang="en-US" sz="1600" b="1" baseline="-25000" dirty="0"/>
                  <a:t>1</a:t>
                </a:r>
                <a:endParaRPr lang="en-US" sz="1600" b="1" dirty="0"/>
              </a:p>
            </p:txBody>
          </p:sp>
        </p:grpSp>
        <p:grpSp>
          <p:nvGrpSpPr>
            <p:cNvPr id="389" name="Group 113"/>
            <p:cNvGrpSpPr/>
            <p:nvPr/>
          </p:nvGrpSpPr>
          <p:grpSpPr>
            <a:xfrm>
              <a:off x="6781800" y="4419600"/>
              <a:ext cx="1371600" cy="1371600"/>
              <a:chOff x="2362200" y="2133600"/>
              <a:chExt cx="1371600" cy="1371600"/>
            </a:xfrm>
          </p:grpSpPr>
          <p:grpSp>
            <p:nvGrpSpPr>
              <p:cNvPr id="390"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394" name="Group 22"/>
                <p:cNvGrpSpPr/>
                <p:nvPr/>
              </p:nvGrpSpPr>
              <p:grpSpPr>
                <a:xfrm>
                  <a:off x="2362200" y="2743200"/>
                  <a:ext cx="1828800" cy="457200"/>
                  <a:chOff x="762000" y="4191000"/>
                  <a:chExt cx="1828800" cy="457200"/>
                </a:xfrm>
                <a:grpFill/>
              </p:grpSpPr>
              <p:sp>
                <p:nvSpPr>
                  <p:cNvPr id="410"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0,0</a:t>
                    </a:r>
                    <a:endParaRPr lang="en-US" sz="800" baseline="-25000" dirty="0">
                      <a:solidFill>
                        <a:schemeClr val="tx1"/>
                      </a:solidFill>
                    </a:endParaRPr>
                  </a:p>
                </p:txBody>
              </p:sp>
              <p:sp>
                <p:nvSpPr>
                  <p:cNvPr id="411" name="Rectangle 410"/>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3,0</a:t>
                    </a:r>
                    <a:endParaRPr lang="en-US" sz="800" baseline="-25000" dirty="0">
                      <a:solidFill>
                        <a:schemeClr val="tx1"/>
                      </a:solidFill>
                    </a:endParaRPr>
                  </a:p>
                </p:txBody>
              </p:sp>
              <p:sp>
                <p:nvSpPr>
                  <p:cNvPr id="412" name="Rectangle 411"/>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2,0</a:t>
                    </a:r>
                    <a:endParaRPr lang="en-US" sz="800" baseline="-25000" dirty="0">
                      <a:solidFill>
                        <a:schemeClr val="tx1"/>
                      </a:solidFill>
                    </a:endParaRPr>
                  </a:p>
                </p:txBody>
              </p:sp>
              <p:sp>
                <p:nvSpPr>
                  <p:cNvPr id="413" name="Rectangle 41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1,0</a:t>
                    </a:r>
                    <a:endParaRPr lang="en-US" sz="800" baseline="-25000" dirty="0">
                      <a:solidFill>
                        <a:schemeClr val="tx1"/>
                      </a:solidFill>
                    </a:endParaRPr>
                  </a:p>
                </p:txBody>
              </p:sp>
            </p:grpSp>
            <p:grpSp>
              <p:nvGrpSpPr>
                <p:cNvPr id="395" name="Group 23"/>
                <p:cNvGrpSpPr/>
                <p:nvPr/>
              </p:nvGrpSpPr>
              <p:grpSpPr>
                <a:xfrm>
                  <a:off x="2362200" y="4114800"/>
                  <a:ext cx="1828800" cy="457200"/>
                  <a:chOff x="762000" y="4191000"/>
                  <a:chExt cx="1828800" cy="457200"/>
                </a:xfrm>
                <a:grpFill/>
              </p:grpSpPr>
              <p:sp>
                <p:nvSpPr>
                  <p:cNvPr id="406" name="Rectangle 405"/>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0,3</a:t>
                    </a:r>
                    <a:endParaRPr lang="en-US" sz="800" baseline="-25000" dirty="0">
                      <a:solidFill>
                        <a:schemeClr val="tx1"/>
                      </a:solidFill>
                    </a:endParaRPr>
                  </a:p>
                </p:txBody>
              </p:sp>
              <p:sp>
                <p:nvSpPr>
                  <p:cNvPr id="407" name="Rectangle 406"/>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3,3</a:t>
                    </a:r>
                    <a:endParaRPr lang="en-US" sz="800" baseline="-25000" dirty="0">
                      <a:solidFill>
                        <a:schemeClr val="tx1"/>
                      </a:solidFill>
                    </a:endParaRPr>
                  </a:p>
                </p:txBody>
              </p:sp>
              <p:sp>
                <p:nvSpPr>
                  <p:cNvPr id="408" name="Rectangle 407"/>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2,3</a:t>
                    </a:r>
                    <a:endParaRPr lang="en-US" sz="800" baseline="-25000" dirty="0">
                      <a:solidFill>
                        <a:schemeClr val="tx1"/>
                      </a:solidFill>
                    </a:endParaRPr>
                  </a:p>
                </p:txBody>
              </p:sp>
              <p:sp>
                <p:nvSpPr>
                  <p:cNvPr id="409" name="Rectangle 408"/>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1,3</a:t>
                    </a:r>
                    <a:endParaRPr lang="en-US" sz="800" baseline="-25000" dirty="0">
                      <a:solidFill>
                        <a:schemeClr val="tx1"/>
                      </a:solidFill>
                    </a:endParaRPr>
                  </a:p>
                </p:txBody>
              </p:sp>
            </p:grpSp>
            <p:grpSp>
              <p:nvGrpSpPr>
                <p:cNvPr id="396" name="Group 28"/>
                <p:cNvGrpSpPr/>
                <p:nvPr/>
              </p:nvGrpSpPr>
              <p:grpSpPr>
                <a:xfrm>
                  <a:off x="2362200" y="3200400"/>
                  <a:ext cx="1828800" cy="457200"/>
                  <a:chOff x="762000" y="4191000"/>
                  <a:chExt cx="1828800" cy="457200"/>
                </a:xfrm>
                <a:grpFill/>
              </p:grpSpPr>
              <p:sp>
                <p:nvSpPr>
                  <p:cNvPr id="402" name="Rectangle 401"/>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0,1</a:t>
                    </a:r>
                    <a:endParaRPr lang="en-US" sz="800" baseline="-25000" dirty="0">
                      <a:solidFill>
                        <a:schemeClr val="tx1"/>
                      </a:solidFill>
                    </a:endParaRPr>
                  </a:p>
                </p:txBody>
              </p:sp>
              <p:sp>
                <p:nvSpPr>
                  <p:cNvPr id="403" name="Rectangle 402"/>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3,1</a:t>
                    </a:r>
                    <a:endParaRPr lang="en-US" sz="800" baseline="-25000" dirty="0">
                      <a:solidFill>
                        <a:schemeClr val="tx1"/>
                      </a:solidFill>
                    </a:endParaRPr>
                  </a:p>
                </p:txBody>
              </p:sp>
              <p:sp>
                <p:nvSpPr>
                  <p:cNvPr id="404" name="Rectangle 403"/>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2,1</a:t>
                    </a:r>
                    <a:endParaRPr lang="en-US" sz="800" baseline="-25000" dirty="0">
                      <a:solidFill>
                        <a:schemeClr val="tx1"/>
                      </a:solidFill>
                    </a:endParaRPr>
                  </a:p>
                </p:txBody>
              </p:sp>
              <p:sp>
                <p:nvSpPr>
                  <p:cNvPr id="405" name="Rectangle 404"/>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1,1</a:t>
                    </a:r>
                    <a:endParaRPr lang="en-US" sz="800" baseline="-25000" dirty="0">
                      <a:solidFill>
                        <a:schemeClr val="tx1"/>
                      </a:solidFill>
                    </a:endParaRPr>
                  </a:p>
                </p:txBody>
              </p:sp>
            </p:grpSp>
            <p:grpSp>
              <p:nvGrpSpPr>
                <p:cNvPr id="397" name="Group 33"/>
                <p:cNvGrpSpPr/>
                <p:nvPr/>
              </p:nvGrpSpPr>
              <p:grpSpPr>
                <a:xfrm>
                  <a:off x="2362200" y="3657600"/>
                  <a:ext cx="1828800" cy="457200"/>
                  <a:chOff x="762000" y="4191000"/>
                  <a:chExt cx="1828800" cy="457200"/>
                </a:xfrm>
                <a:grpFill/>
              </p:grpSpPr>
              <p:sp>
                <p:nvSpPr>
                  <p:cNvPr id="398" name="Rectangle 397"/>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0,2</a:t>
                    </a:r>
                    <a:endParaRPr lang="en-US" sz="800" baseline="-25000" dirty="0">
                      <a:solidFill>
                        <a:schemeClr val="tx1"/>
                      </a:solidFill>
                    </a:endParaRPr>
                  </a:p>
                </p:txBody>
              </p:sp>
              <p:sp>
                <p:nvSpPr>
                  <p:cNvPr id="399" name="Rectangle 39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3,2</a:t>
                    </a:r>
                    <a:endParaRPr lang="en-US" sz="800" baseline="-25000" dirty="0">
                      <a:solidFill>
                        <a:schemeClr val="tx1"/>
                      </a:solidFill>
                    </a:endParaRPr>
                  </a:p>
                </p:txBody>
              </p:sp>
              <p:sp>
                <p:nvSpPr>
                  <p:cNvPr id="400" name="Rectangle 39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2,2</a:t>
                    </a:r>
                    <a:endParaRPr lang="en-US" sz="800" baseline="-25000" dirty="0">
                      <a:solidFill>
                        <a:schemeClr val="tx1"/>
                      </a:solidFill>
                    </a:endParaRPr>
                  </a:p>
                </p:txBody>
              </p:sp>
              <p:sp>
                <p:nvSpPr>
                  <p:cNvPr id="401" name="Rectangle 400"/>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1,2</a:t>
                    </a:r>
                    <a:endParaRPr lang="en-US" sz="800" baseline="-25000" dirty="0">
                      <a:solidFill>
                        <a:schemeClr val="tx1"/>
                      </a:solidFill>
                    </a:endParaRPr>
                  </a:p>
                </p:txBody>
              </p:sp>
            </p:grpSp>
          </p:grpSp>
          <p:sp>
            <p:nvSpPr>
              <p:cNvPr id="391" name="Rectangle 390"/>
              <p:cNvSpPr/>
              <p:nvPr/>
            </p:nvSpPr>
            <p:spPr>
              <a:xfrm>
                <a:off x="3352800" y="2133600"/>
                <a:ext cx="45719"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grpSp>
        <p:nvGrpSpPr>
          <p:cNvPr id="497" name="Group 496"/>
          <p:cNvGrpSpPr/>
          <p:nvPr/>
        </p:nvGrpSpPr>
        <p:grpSpPr>
          <a:xfrm>
            <a:off x="4527285" y="2074902"/>
            <a:ext cx="3505200" cy="1828800"/>
            <a:chOff x="4572000" y="1600200"/>
            <a:chExt cx="3505200" cy="1828800"/>
          </a:xfrm>
        </p:grpSpPr>
        <p:grpSp>
          <p:nvGrpSpPr>
            <p:cNvPr id="355" name="Group 354"/>
            <p:cNvGrpSpPr/>
            <p:nvPr/>
          </p:nvGrpSpPr>
          <p:grpSpPr>
            <a:xfrm>
              <a:off x="4572000" y="1600200"/>
              <a:ext cx="1905000" cy="1828800"/>
              <a:chOff x="4572000" y="1600200"/>
              <a:chExt cx="1905000" cy="1828800"/>
            </a:xfrm>
          </p:grpSpPr>
          <p:grpSp>
            <p:nvGrpSpPr>
              <p:cNvPr id="354" name="Group 353"/>
              <p:cNvGrpSpPr/>
              <p:nvPr/>
            </p:nvGrpSpPr>
            <p:grpSpPr>
              <a:xfrm>
                <a:off x="5105400" y="2057400"/>
                <a:ext cx="1371600" cy="1371600"/>
                <a:chOff x="5105400" y="2057400"/>
                <a:chExt cx="1371600" cy="1371600"/>
              </a:xfrm>
            </p:grpSpPr>
            <p:grpSp>
              <p:nvGrpSpPr>
                <p:cNvPr id="259" name="Group 67"/>
                <p:cNvGrpSpPr/>
                <p:nvPr/>
              </p:nvGrpSpPr>
              <p:grpSpPr>
                <a:xfrm>
                  <a:off x="5105400" y="2057400"/>
                  <a:ext cx="1371600" cy="1371600"/>
                  <a:chOff x="2362200" y="2743200"/>
                  <a:chExt cx="1828800" cy="1828800"/>
                </a:xfrm>
                <a:solidFill>
                  <a:schemeClr val="accent5">
                    <a:lumMod val="20000"/>
                    <a:lumOff val="80000"/>
                  </a:schemeClr>
                </a:solidFill>
              </p:grpSpPr>
              <p:grpSp>
                <p:nvGrpSpPr>
                  <p:cNvPr id="269" name="Group 22"/>
                  <p:cNvGrpSpPr/>
                  <p:nvPr/>
                </p:nvGrpSpPr>
                <p:grpSpPr>
                  <a:xfrm>
                    <a:off x="2362200" y="2743200"/>
                    <a:ext cx="1828800" cy="457200"/>
                    <a:chOff x="762000" y="4191000"/>
                    <a:chExt cx="1828800" cy="457200"/>
                  </a:xfrm>
                  <a:grpFill/>
                </p:grpSpPr>
                <p:sp>
                  <p:nvSpPr>
                    <p:cNvPr id="285"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0,0</a:t>
                      </a:r>
                      <a:endParaRPr lang="en-US" sz="800" baseline="-25000" dirty="0">
                        <a:solidFill>
                          <a:schemeClr val="tx1"/>
                        </a:solidFill>
                      </a:endParaRPr>
                    </a:p>
                  </p:txBody>
                </p:sp>
                <p:sp>
                  <p:nvSpPr>
                    <p:cNvPr id="286" name="Rectangle 28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3,0</a:t>
                      </a:r>
                      <a:endParaRPr lang="en-US" sz="800" baseline="-25000" dirty="0">
                        <a:solidFill>
                          <a:schemeClr val="tx1"/>
                        </a:solidFill>
                      </a:endParaRPr>
                    </a:p>
                  </p:txBody>
                </p:sp>
                <p:sp>
                  <p:nvSpPr>
                    <p:cNvPr id="287" name="Rectangle 28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2,0</a:t>
                      </a:r>
                      <a:endParaRPr lang="en-US" sz="800" baseline="-25000" dirty="0">
                        <a:solidFill>
                          <a:schemeClr val="tx1"/>
                        </a:solidFill>
                      </a:endParaRPr>
                    </a:p>
                  </p:txBody>
                </p:sp>
                <p:sp>
                  <p:nvSpPr>
                    <p:cNvPr id="288" name="Rectangle 28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1,0</a:t>
                      </a:r>
                      <a:endParaRPr lang="en-US" sz="800" baseline="-25000" dirty="0">
                        <a:solidFill>
                          <a:schemeClr val="tx1"/>
                        </a:solidFill>
                      </a:endParaRPr>
                    </a:p>
                  </p:txBody>
                </p:sp>
              </p:grpSp>
              <p:grpSp>
                <p:nvGrpSpPr>
                  <p:cNvPr id="270" name="Group 23"/>
                  <p:cNvGrpSpPr/>
                  <p:nvPr/>
                </p:nvGrpSpPr>
                <p:grpSpPr>
                  <a:xfrm>
                    <a:off x="2362200" y="4114800"/>
                    <a:ext cx="1828800" cy="457200"/>
                    <a:chOff x="762000" y="4191000"/>
                    <a:chExt cx="1828800" cy="457200"/>
                  </a:xfrm>
                  <a:grpFill/>
                </p:grpSpPr>
                <p:sp>
                  <p:nvSpPr>
                    <p:cNvPr id="281" name="Rectangle 280"/>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0,3</a:t>
                      </a:r>
                      <a:endParaRPr lang="en-US" sz="800" baseline="-25000" dirty="0">
                        <a:solidFill>
                          <a:schemeClr val="tx1"/>
                        </a:solidFill>
                      </a:endParaRPr>
                    </a:p>
                  </p:txBody>
                </p:sp>
                <p:sp>
                  <p:nvSpPr>
                    <p:cNvPr id="282" name="Rectangle 28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3,3</a:t>
                      </a:r>
                      <a:endParaRPr lang="en-US" sz="800" baseline="-25000" dirty="0">
                        <a:solidFill>
                          <a:schemeClr val="tx1"/>
                        </a:solidFill>
                      </a:endParaRPr>
                    </a:p>
                  </p:txBody>
                </p:sp>
                <p:sp>
                  <p:nvSpPr>
                    <p:cNvPr id="283" name="Rectangle 28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2,3</a:t>
                      </a:r>
                      <a:endParaRPr lang="en-US" sz="800" baseline="-25000" dirty="0">
                        <a:solidFill>
                          <a:schemeClr val="tx1"/>
                        </a:solidFill>
                      </a:endParaRPr>
                    </a:p>
                  </p:txBody>
                </p:sp>
                <p:sp>
                  <p:nvSpPr>
                    <p:cNvPr id="284" name="Rectangle 283"/>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1,3</a:t>
                      </a:r>
                      <a:endParaRPr lang="en-US" sz="800" baseline="-25000" dirty="0">
                        <a:solidFill>
                          <a:schemeClr val="tx1"/>
                        </a:solidFill>
                      </a:endParaRPr>
                    </a:p>
                  </p:txBody>
                </p:sp>
              </p:grpSp>
              <p:grpSp>
                <p:nvGrpSpPr>
                  <p:cNvPr id="271" name="Group 28"/>
                  <p:cNvGrpSpPr/>
                  <p:nvPr/>
                </p:nvGrpSpPr>
                <p:grpSpPr>
                  <a:xfrm>
                    <a:off x="2362200" y="3200400"/>
                    <a:ext cx="1828800" cy="457200"/>
                    <a:chOff x="762000" y="4191000"/>
                    <a:chExt cx="1828800" cy="457200"/>
                  </a:xfrm>
                  <a:grpFill/>
                </p:grpSpPr>
                <p:sp>
                  <p:nvSpPr>
                    <p:cNvPr id="277" name="Rectangle 276"/>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0,1</a:t>
                      </a:r>
                      <a:endParaRPr lang="en-US" sz="800" baseline="-25000" dirty="0">
                        <a:solidFill>
                          <a:schemeClr val="tx1"/>
                        </a:solidFill>
                      </a:endParaRPr>
                    </a:p>
                  </p:txBody>
                </p:sp>
                <p:sp>
                  <p:nvSpPr>
                    <p:cNvPr id="278" name="Rectangle 277"/>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3,1</a:t>
                      </a:r>
                      <a:endParaRPr lang="en-US" sz="800" baseline="-25000" dirty="0">
                        <a:solidFill>
                          <a:schemeClr val="tx1"/>
                        </a:solidFill>
                      </a:endParaRPr>
                    </a:p>
                  </p:txBody>
                </p:sp>
                <p:sp>
                  <p:nvSpPr>
                    <p:cNvPr id="279" name="Rectangle 278"/>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2,1</a:t>
                      </a:r>
                      <a:endParaRPr lang="en-US" sz="800" baseline="-25000" dirty="0">
                        <a:solidFill>
                          <a:schemeClr val="tx1"/>
                        </a:solidFill>
                      </a:endParaRPr>
                    </a:p>
                  </p:txBody>
                </p:sp>
                <p:sp>
                  <p:nvSpPr>
                    <p:cNvPr id="280" name="Rectangle 279"/>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1,1</a:t>
                      </a:r>
                      <a:endParaRPr lang="en-US" sz="800" baseline="-25000" dirty="0">
                        <a:solidFill>
                          <a:schemeClr val="tx1"/>
                        </a:solidFill>
                      </a:endParaRPr>
                    </a:p>
                  </p:txBody>
                </p:sp>
              </p:grpSp>
              <p:grpSp>
                <p:nvGrpSpPr>
                  <p:cNvPr id="272" name="Group 33"/>
                  <p:cNvGrpSpPr/>
                  <p:nvPr/>
                </p:nvGrpSpPr>
                <p:grpSpPr>
                  <a:xfrm>
                    <a:off x="2362200" y="3657600"/>
                    <a:ext cx="1828800" cy="457200"/>
                    <a:chOff x="762000" y="4191000"/>
                    <a:chExt cx="1828800" cy="457200"/>
                  </a:xfrm>
                  <a:grpFill/>
                </p:grpSpPr>
                <p:sp>
                  <p:nvSpPr>
                    <p:cNvPr id="273" name="Rectangle 272"/>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0,2</a:t>
                      </a:r>
                      <a:endParaRPr lang="en-US" sz="800" baseline="-25000" dirty="0">
                        <a:solidFill>
                          <a:schemeClr val="tx1"/>
                        </a:solidFill>
                      </a:endParaRPr>
                    </a:p>
                  </p:txBody>
                </p:sp>
                <p:sp>
                  <p:nvSpPr>
                    <p:cNvPr id="274" name="Rectangle 27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3,2</a:t>
                      </a:r>
                      <a:endParaRPr lang="en-US" sz="800" baseline="-25000" dirty="0">
                        <a:solidFill>
                          <a:schemeClr val="tx1"/>
                        </a:solidFill>
                      </a:endParaRPr>
                    </a:p>
                  </p:txBody>
                </p:sp>
                <p:sp>
                  <p:nvSpPr>
                    <p:cNvPr id="275" name="Rectangle 27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2,2</a:t>
                      </a:r>
                      <a:endParaRPr lang="en-US" sz="800" baseline="-25000" dirty="0">
                        <a:solidFill>
                          <a:schemeClr val="tx1"/>
                        </a:solidFill>
                      </a:endParaRPr>
                    </a:p>
                  </p:txBody>
                </p:sp>
                <p:sp>
                  <p:nvSpPr>
                    <p:cNvPr id="276" name="Rectangle 275"/>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1,2</a:t>
                      </a:r>
                      <a:endParaRPr lang="en-US" sz="800" baseline="-25000" dirty="0">
                        <a:solidFill>
                          <a:schemeClr val="tx1"/>
                        </a:solidFill>
                      </a:endParaRPr>
                    </a:p>
                  </p:txBody>
                </p:sp>
              </p:grpSp>
            </p:grpSp>
            <p:sp>
              <p:nvSpPr>
                <p:cNvPr id="262" name="Rectangle 261"/>
                <p:cNvSpPr/>
                <p:nvPr/>
              </p:nvSpPr>
              <p:spPr>
                <a:xfrm>
                  <a:off x="5105400" y="3059668"/>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350" name="TextBox 349"/>
              <p:cNvSpPr txBox="1"/>
              <p:nvPr/>
            </p:nvSpPr>
            <p:spPr>
              <a:xfrm>
                <a:off x="4572000" y="1600200"/>
                <a:ext cx="473206" cy="338554"/>
              </a:xfrm>
              <a:prstGeom prst="rect">
                <a:avLst/>
              </a:prstGeom>
              <a:noFill/>
            </p:spPr>
            <p:txBody>
              <a:bodyPr wrap="none" rtlCol="0">
                <a:spAutoFit/>
              </a:bodyPr>
              <a:lstStyle/>
              <a:p>
                <a:r>
                  <a:rPr lang="en-US" sz="1600" b="1" dirty="0"/>
                  <a:t>B</a:t>
                </a:r>
                <a:r>
                  <a:rPr lang="sr-Latn-RS" sz="1600" b="1" baseline="-25000" dirty="0"/>
                  <a:t>0,</a:t>
                </a:r>
                <a:r>
                  <a:rPr lang="en-US" sz="1600" b="1" baseline="-25000" dirty="0"/>
                  <a:t>1</a:t>
                </a:r>
                <a:endParaRPr lang="en-US" sz="1600" b="1" dirty="0"/>
              </a:p>
            </p:txBody>
          </p:sp>
        </p:grpSp>
        <p:grpSp>
          <p:nvGrpSpPr>
            <p:cNvPr id="471" name="Group 470"/>
            <p:cNvGrpSpPr/>
            <p:nvPr/>
          </p:nvGrpSpPr>
          <p:grpSpPr>
            <a:xfrm>
              <a:off x="6705600" y="1752600"/>
              <a:ext cx="1371600" cy="1676400"/>
              <a:chOff x="2362200" y="1828800"/>
              <a:chExt cx="1371600" cy="1676400"/>
            </a:xfrm>
          </p:grpSpPr>
          <p:grpSp>
            <p:nvGrpSpPr>
              <p:cNvPr id="472"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476" name="Group 22"/>
                <p:cNvGrpSpPr/>
                <p:nvPr/>
              </p:nvGrpSpPr>
              <p:grpSpPr>
                <a:xfrm>
                  <a:off x="2362200" y="2743200"/>
                  <a:ext cx="1828800" cy="457200"/>
                  <a:chOff x="762000" y="4191000"/>
                  <a:chExt cx="1828800" cy="457200"/>
                </a:xfrm>
                <a:grpFill/>
              </p:grpSpPr>
              <p:sp>
                <p:nvSpPr>
                  <p:cNvPr id="492" name="Rectangle 4"/>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0,0</a:t>
                    </a:r>
                    <a:endParaRPr lang="en-US" sz="800" baseline="-25000" dirty="0">
                      <a:solidFill>
                        <a:schemeClr val="tx1"/>
                      </a:solidFill>
                    </a:endParaRPr>
                  </a:p>
                </p:txBody>
              </p:sp>
              <p:sp>
                <p:nvSpPr>
                  <p:cNvPr id="493" name="Rectangle 492"/>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3,0</a:t>
                    </a:r>
                    <a:endParaRPr lang="en-US" sz="800" baseline="-25000" dirty="0">
                      <a:solidFill>
                        <a:schemeClr val="tx1"/>
                      </a:solidFill>
                    </a:endParaRPr>
                  </a:p>
                </p:txBody>
              </p:sp>
              <p:sp>
                <p:nvSpPr>
                  <p:cNvPr id="494" name="Rectangle 493"/>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2,0</a:t>
                    </a:r>
                    <a:endParaRPr lang="en-US" sz="800" baseline="-25000" dirty="0">
                      <a:solidFill>
                        <a:schemeClr val="tx1"/>
                      </a:solidFill>
                    </a:endParaRPr>
                  </a:p>
                </p:txBody>
              </p:sp>
              <p:sp>
                <p:nvSpPr>
                  <p:cNvPr id="495" name="Rectangle 494"/>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1,0</a:t>
                    </a:r>
                    <a:endParaRPr lang="en-US" sz="800" baseline="-25000" dirty="0">
                      <a:solidFill>
                        <a:schemeClr val="tx1"/>
                      </a:solidFill>
                    </a:endParaRPr>
                  </a:p>
                </p:txBody>
              </p:sp>
            </p:grpSp>
            <p:grpSp>
              <p:nvGrpSpPr>
                <p:cNvPr id="477" name="Group 23"/>
                <p:cNvGrpSpPr/>
                <p:nvPr/>
              </p:nvGrpSpPr>
              <p:grpSpPr>
                <a:xfrm>
                  <a:off x="2362200" y="4114800"/>
                  <a:ext cx="1828800" cy="457200"/>
                  <a:chOff x="762000" y="4191000"/>
                  <a:chExt cx="1828800" cy="457200"/>
                </a:xfrm>
                <a:grpFill/>
              </p:grpSpPr>
              <p:sp>
                <p:nvSpPr>
                  <p:cNvPr id="488" name="Rectangle 487"/>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0,3</a:t>
                    </a:r>
                    <a:endParaRPr lang="en-US" sz="800" baseline="-25000" dirty="0">
                      <a:solidFill>
                        <a:schemeClr val="tx1"/>
                      </a:solidFill>
                    </a:endParaRPr>
                  </a:p>
                </p:txBody>
              </p:sp>
              <p:sp>
                <p:nvSpPr>
                  <p:cNvPr id="489" name="Rectangle 48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3,3</a:t>
                    </a:r>
                    <a:endParaRPr lang="en-US" sz="800" baseline="-25000" dirty="0">
                      <a:solidFill>
                        <a:schemeClr val="tx1"/>
                      </a:solidFill>
                    </a:endParaRPr>
                  </a:p>
                </p:txBody>
              </p:sp>
              <p:sp>
                <p:nvSpPr>
                  <p:cNvPr id="490" name="Rectangle 48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2,3</a:t>
                    </a:r>
                    <a:endParaRPr lang="en-US" sz="800" baseline="-25000" dirty="0">
                      <a:solidFill>
                        <a:schemeClr val="tx1"/>
                      </a:solidFill>
                    </a:endParaRPr>
                  </a:p>
                </p:txBody>
              </p:sp>
              <p:sp>
                <p:nvSpPr>
                  <p:cNvPr id="491" name="Rectangle 490"/>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1,3</a:t>
                    </a:r>
                    <a:endParaRPr lang="en-US" sz="800" baseline="-25000" dirty="0">
                      <a:solidFill>
                        <a:schemeClr val="tx1"/>
                      </a:solidFill>
                    </a:endParaRPr>
                  </a:p>
                </p:txBody>
              </p:sp>
            </p:grpSp>
            <p:grpSp>
              <p:nvGrpSpPr>
                <p:cNvPr id="478" name="Group 28"/>
                <p:cNvGrpSpPr/>
                <p:nvPr/>
              </p:nvGrpSpPr>
              <p:grpSpPr>
                <a:xfrm>
                  <a:off x="2362200" y="3200400"/>
                  <a:ext cx="1828800" cy="457200"/>
                  <a:chOff x="762000" y="4191000"/>
                  <a:chExt cx="1828800" cy="457200"/>
                </a:xfrm>
                <a:grpFill/>
              </p:grpSpPr>
              <p:sp>
                <p:nvSpPr>
                  <p:cNvPr id="484" name="Rectangle 483"/>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0,1</a:t>
                    </a:r>
                    <a:endParaRPr lang="en-US" sz="800" baseline="-25000" dirty="0">
                      <a:solidFill>
                        <a:schemeClr val="tx1"/>
                      </a:solidFill>
                    </a:endParaRPr>
                  </a:p>
                </p:txBody>
              </p:sp>
              <p:sp>
                <p:nvSpPr>
                  <p:cNvPr id="485" name="Rectangle 48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3,1</a:t>
                    </a:r>
                    <a:endParaRPr lang="en-US" sz="800" baseline="-25000" dirty="0">
                      <a:solidFill>
                        <a:schemeClr val="tx1"/>
                      </a:solidFill>
                    </a:endParaRPr>
                  </a:p>
                </p:txBody>
              </p:sp>
              <p:sp>
                <p:nvSpPr>
                  <p:cNvPr id="486" name="Rectangle 48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2,1</a:t>
                    </a:r>
                    <a:endParaRPr lang="en-US" sz="800" baseline="-25000" dirty="0">
                      <a:solidFill>
                        <a:schemeClr val="tx1"/>
                      </a:solidFill>
                    </a:endParaRPr>
                  </a:p>
                </p:txBody>
              </p:sp>
              <p:sp>
                <p:nvSpPr>
                  <p:cNvPr id="487" name="Rectangle 486"/>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1,1</a:t>
                    </a:r>
                    <a:endParaRPr lang="en-US" sz="800" baseline="-25000" dirty="0">
                      <a:solidFill>
                        <a:schemeClr val="tx1"/>
                      </a:solidFill>
                    </a:endParaRPr>
                  </a:p>
                </p:txBody>
              </p:sp>
            </p:grpSp>
            <p:grpSp>
              <p:nvGrpSpPr>
                <p:cNvPr id="479" name="Group 33"/>
                <p:cNvGrpSpPr/>
                <p:nvPr/>
              </p:nvGrpSpPr>
              <p:grpSpPr>
                <a:xfrm>
                  <a:off x="2362200" y="3657600"/>
                  <a:ext cx="1828800" cy="457200"/>
                  <a:chOff x="762000" y="4191000"/>
                  <a:chExt cx="1828800" cy="457200"/>
                </a:xfrm>
                <a:grpFill/>
              </p:grpSpPr>
              <p:sp>
                <p:nvSpPr>
                  <p:cNvPr id="480" name="Rectangle 479"/>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0,2</a:t>
                    </a:r>
                    <a:endParaRPr lang="en-US" sz="800" baseline="-25000" dirty="0">
                      <a:solidFill>
                        <a:schemeClr val="tx1"/>
                      </a:solidFill>
                    </a:endParaRPr>
                  </a:p>
                </p:txBody>
              </p:sp>
              <p:sp>
                <p:nvSpPr>
                  <p:cNvPr id="481" name="Rectangle 48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3,2</a:t>
                    </a:r>
                    <a:endParaRPr lang="en-US" sz="800" baseline="-25000" dirty="0">
                      <a:solidFill>
                        <a:schemeClr val="tx1"/>
                      </a:solidFill>
                    </a:endParaRPr>
                  </a:p>
                </p:txBody>
              </p:sp>
              <p:sp>
                <p:nvSpPr>
                  <p:cNvPr id="482" name="Rectangle 48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2,2</a:t>
                    </a:r>
                    <a:endParaRPr lang="en-US" sz="800" baseline="-25000" dirty="0">
                      <a:solidFill>
                        <a:schemeClr val="tx1"/>
                      </a:solidFill>
                    </a:endParaRPr>
                  </a:p>
                </p:txBody>
              </p:sp>
              <p:sp>
                <p:nvSpPr>
                  <p:cNvPr id="483" name="Rectangle 482"/>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1,2</a:t>
                    </a:r>
                    <a:endParaRPr lang="en-US" sz="800" baseline="-25000" dirty="0">
                      <a:solidFill>
                        <a:schemeClr val="tx1"/>
                      </a:solidFill>
                    </a:endParaRPr>
                  </a:p>
                </p:txBody>
              </p:sp>
            </p:grpSp>
          </p:grpSp>
          <p:sp>
            <p:nvSpPr>
              <p:cNvPr id="473" name="Rectangle 472"/>
              <p:cNvSpPr/>
              <p:nvPr/>
            </p:nvSpPr>
            <p:spPr>
              <a:xfrm>
                <a:off x="2667000" y="2133600"/>
                <a:ext cx="45719"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75" name="TextBox 474"/>
              <p:cNvSpPr txBox="1"/>
              <p:nvPr/>
            </p:nvSpPr>
            <p:spPr>
              <a:xfrm>
                <a:off x="2667000" y="1828800"/>
                <a:ext cx="381000" cy="215444"/>
              </a:xfrm>
              <a:prstGeom prst="rect">
                <a:avLst/>
              </a:prstGeom>
              <a:noFill/>
            </p:spPr>
            <p:txBody>
              <a:bodyPr wrap="square" rtlCol="0">
                <a:spAutoFit/>
              </a:bodyPr>
              <a:lstStyle/>
              <a:p>
                <a:endParaRPr lang="en-US" sz="800" b="1" dirty="0">
                  <a:solidFill>
                    <a:schemeClr val="accent1"/>
                  </a:solidFill>
                </a:endParaRPr>
              </a:p>
            </p:txBody>
          </p:sp>
        </p:grpSp>
      </p:grpSp>
      <p:sp>
        <p:nvSpPr>
          <p:cNvPr id="5" name="TextBox 4"/>
          <p:cNvSpPr txBox="1"/>
          <p:nvPr/>
        </p:nvSpPr>
        <p:spPr>
          <a:xfrm>
            <a:off x="528929" y="1447800"/>
            <a:ext cx="3078728" cy="369332"/>
          </a:xfrm>
          <a:prstGeom prst="rect">
            <a:avLst/>
          </a:prstGeom>
          <a:noFill/>
        </p:spPr>
        <p:txBody>
          <a:bodyPr wrap="none" rtlCol="0">
            <a:spAutoFit/>
          </a:bodyPr>
          <a:lstStyle/>
          <a:p>
            <a:r>
              <a:rPr lang="en-US" b="1" dirty="0">
                <a:solidFill>
                  <a:srgbClr val="C00000"/>
                </a:solidFill>
              </a:rPr>
              <a:t>PRVA FAZA, SVI BLOKOVI</a:t>
            </a:r>
            <a:endParaRPr lang="sr-Latn-RS" b="1" dirty="0">
              <a:solidFill>
                <a:srgbClr val="C00000"/>
              </a:solidFill>
            </a:endParaRPr>
          </a:p>
        </p:txBody>
      </p:sp>
      <p:sp>
        <p:nvSpPr>
          <p:cNvPr id="3" name="Slide Number Placeholder 2"/>
          <p:cNvSpPr>
            <a:spLocks noGrp="1"/>
          </p:cNvSpPr>
          <p:nvPr>
            <p:ph type="sldNum" sz="quarter" idx="12"/>
          </p:nvPr>
        </p:nvSpPr>
        <p:spPr/>
        <p:txBody>
          <a:bodyPr/>
          <a:lstStyle/>
          <a:p>
            <a:fld id="{036081D1-8380-407A-ABF3-D12854566F9D}" type="slidenum">
              <a:rPr lang="en-US" smtClean="0"/>
              <a:pPr/>
              <a:t>133</a:t>
            </a:fld>
            <a:endParaRPr lang="en-US" dirty="0"/>
          </a:p>
        </p:txBody>
      </p:sp>
    </p:spTree>
    <p:extLst>
      <p:ext uri="{BB962C8B-B14F-4D97-AF65-F5344CB8AC3E}">
        <p14:creationId xmlns:p14="http://schemas.microsoft.com/office/powerpoint/2010/main" val="36087307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(6)</a:t>
            </a:r>
            <a:endParaRPr lang="en-US" dirty="0">
              <a:solidFill>
                <a:srgbClr val="FF0000"/>
              </a:solidFill>
            </a:endParaRPr>
          </a:p>
        </p:txBody>
      </p:sp>
      <p:grpSp>
        <p:nvGrpSpPr>
          <p:cNvPr id="3" name="Group 495"/>
          <p:cNvGrpSpPr/>
          <p:nvPr/>
        </p:nvGrpSpPr>
        <p:grpSpPr>
          <a:xfrm>
            <a:off x="381000" y="2013466"/>
            <a:ext cx="3429000" cy="1828800"/>
            <a:chOff x="304800" y="1524000"/>
            <a:chExt cx="3429000" cy="1828800"/>
          </a:xfrm>
        </p:grpSpPr>
        <p:grpSp>
          <p:nvGrpSpPr>
            <p:cNvPr id="5" name="Group 115"/>
            <p:cNvGrpSpPr/>
            <p:nvPr/>
          </p:nvGrpSpPr>
          <p:grpSpPr>
            <a:xfrm>
              <a:off x="762000" y="1981200"/>
              <a:ext cx="1371600" cy="1371600"/>
              <a:chOff x="762000" y="2133600"/>
              <a:chExt cx="1371600" cy="1371600"/>
            </a:xfrm>
          </p:grpSpPr>
          <p:grpSp>
            <p:nvGrpSpPr>
              <p:cNvPr id="6"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7" name="Group 22"/>
                <p:cNvGrpSpPr/>
                <p:nvPr/>
              </p:nvGrpSpPr>
              <p:grpSpPr>
                <a:xfrm>
                  <a:off x="2362200" y="2743200"/>
                  <a:ext cx="1828800" cy="457200"/>
                  <a:chOff x="762000" y="4191000"/>
                  <a:chExt cx="1828800" cy="457200"/>
                </a:xfrm>
                <a:grpFill/>
              </p:grpSpPr>
              <p:sp>
                <p:nvSpPr>
                  <p:cNvPr id="85"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0,0</a:t>
                    </a:r>
                    <a:endParaRPr lang="en-US" sz="800" baseline="-25000" dirty="0">
                      <a:solidFill>
                        <a:schemeClr val="tx1"/>
                      </a:solidFill>
                    </a:endParaRPr>
                  </a:p>
                </p:txBody>
              </p:sp>
              <p:sp>
                <p:nvSpPr>
                  <p:cNvPr id="86" name="Rectangle 85"/>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3,0</a:t>
                    </a:r>
                    <a:endParaRPr lang="en-US" sz="800" baseline="-25000" dirty="0">
                      <a:solidFill>
                        <a:schemeClr val="tx1"/>
                      </a:solidFill>
                    </a:endParaRPr>
                  </a:p>
                </p:txBody>
              </p:sp>
              <p:sp>
                <p:nvSpPr>
                  <p:cNvPr id="87" name="Rectangle 86"/>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2,0</a:t>
                    </a:r>
                    <a:endParaRPr lang="en-US" sz="800" baseline="-25000" dirty="0">
                      <a:solidFill>
                        <a:schemeClr val="tx1"/>
                      </a:solidFill>
                    </a:endParaRPr>
                  </a:p>
                </p:txBody>
              </p:sp>
              <p:sp>
                <p:nvSpPr>
                  <p:cNvPr id="88" name="Rectangle 8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1,0</a:t>
                    </a:r>
                    <a:endParaRPr lang="en-US" sz="800" baseline="-25000" dirty="0">
                      <a:solidFill>
                        <a:schemeClr val="tx1"/>
                      </a:solidFill>
                    </a:endParaRPr>
                  </a:p>
                </p:txBody>
              </p:sp>
            </p:grpSp>
            <p:grpSp>
              <p:nvGrpSpPr>
                <p:cNvPr id="8" name="Group 23"/>
                <p:cNvGrpSpPr/>
                <p:nvPr/>
              </p:nvGrpSpPr>
              <p:grpSpPr>
                <a:xfrm>
                  <a:off x="2362200" y="4114800"/>
                  <a:ext cx="1828800" cy="457200"/>
                  <a:chOff x="762000" y="4191000"/>
                  <a:chExt cx="1828800" cy="457200"/>
                </a:xfrm>
                <a:grpFill/>
              </p:grpSpPr>
              <p:sp>
                <p:nvSpPr>
                  <p:cNvPr id="81" name="Rectangle 80"/>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0,3</a:t>
                    </a:r>
                    <a:endParaRPr lang="en-US" sz="800" baseline="-25000" dirty="0">
                      <a:solidFill>
                        <a:schemeClr val="tx1"/>
                      </a:solidFill>
                    </a:endParaRPr>
                  </a:p>
                </p:txBody>
              </p:sp>
              <p:sp>
                <p:nvSpPr>
                  <p:cNvPr id="82" name="Rectangle 8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3,3</a:t>
                    </a:r>
                    <a:endParaRPr lang="en-US" sz="800" baseline="-25000" dirty="0">
                      <a:solidFill>
                        <a:schemeClr val="tx1"/>
                      </a:solidFill>
                    </a:endParaRPr>
                  </a:p>
                </p:txBody>
              </p:sp>
              <p:sp>
                <p:nvSpPr>
                  <p:cNvPr id="83" name="Rectangle 8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2,3</a:t>
                    </a:r>
                    <a:endParaRPr lang="en-US" sz="800" baseline="-25000" dirty="0">
                      <a:solidFill>
                        <a:schemeClr val="tx1"/>
                      </a:solidFill>
                    </a:endParaRPr>
                  </a:p>
                </p:txBody>
              </p:sp>
              <p:sp>
                <p:nvSpPr>
                  <p:cNvPr id="84" name="Rectangle 83"/>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1,3</a:t>
                    </a:r>
                    <a:endParaRPr lang="en-US" sz="800" baseline="-25000" dirty="0">
                      <a:solidFill>
                        <a:schemeClr val="tx1"/>
                      </a:solidFill>
                    </a:endParaRPr>
                  </a:p>
                </p:txBody>
              </p:sp>
            </p:grpSp>
            <p:grpSp>
              <p:nvGrpSpPr>
                <p:cNvPr id="9" name="Group 28"/>
                <p:cNvGrpSpPr/>
                <p:nvPr/>
              </p:nvGrpSpPr>
              <p:grpSpPr>
                <a:xfrm>
                  <a:off x="2362200" y="3200400"/>
                  <a:ext cx="1828800" cy="457200"/>
                  <a:chOff x="762000" y="4191000"/>
                  <a:chExt cx="1828800" cy="457200"/>
                </a:xfrm>
                <a:grpFill/>
              </p:grpSpPr>
              <p:sp>
                <p:nvSpPr>
                  <p:cNvPr id="77" name="Rectangle 76"/>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0,1</a:t>
                    </a:r>
                    <a:endParaRPr lang="en-US" sz="800" baseline="-25000" dirty="0">
                      <a:solidFill>
                        <a:schemeClr val="tx1"/>
                      </a:solidFill>
                    </a:endParaRPr>
                  </a:p>
                </p:txBody>
              </p:sp>
              <p:sp>
                <p:nvSpPr>
                  <p:cNvPr id="78" name="Rectangle 77"/>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3,1</a:t>
                    </a:r>
                    <a:endParaRPr lang="en-US" sz="800" baseline="-25000" dirty="0">
                      <a:solidFill>
                        <a:schemeClr val="tx1"/>
                      </a:solidFill>
                    </a:endParaRPr>
                  </a:p>
                </p:txBody>
              </p:sp>
              <p:sp>
                <p:nvSpPr>
                  <p:cNvPr id="79" name="Rectangle 78"/>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2,1</a:t>
                    </a:r>
                    <a:endParaRPr lang="en-US" sz="800" baseline="-25000" dirty="0">
                      <a:solidFill>
                        <a:schemeClr val="tx1"/>
                      </a:solidFill>
                    </a:endParaRPr>
                  </a:p>
                </p:txBody>
              </p:sp>
              <p:sp>
                <p:nvSpPr>
                  <p:cNvPr id="80" name="Rectangle 79"/>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1,1</a:t>
                    </a:r>
                    <a:endParaRPr lang="en-US" sz="800" baseline="-25000" dirty="0">
                      <a:solidFill>
                        <a:schemeClr val="tx1"/>
                      </a:solidFill>
                    </a:endParaRPr>
                  </a:p>
                </p:txBody>
              </p:sp>
            </p:grpSp>
            <p:grpSp>
              <p:nvGrpSpPr>
                <p:cNvPr id="10" name="Group 33"/>
                <p:cNvGrpSpPr/>
                <p:nvPr/>
              </p:nvGrpSpPr>
              <p:grpSpPr>
                <a:xfrm>
                  <a:off x="2362200" y="3657600"/>
                  <a:ext cx="1828800" cy="457200"/>
                  <a:chOff x="762000" y="4191000"/>
                  <a:chExt cx="1828800" cy="457200"/>
                </a:xfrm>
                <a:grpFill/>
              </p:grpSpPr>
              <p:sp>
                <p:nvSpPr>
                  <p:cNvPr id="73" name="Rectangle 72"/>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0,2</a:t>
                    </a:r>
                    <a:endParaRPr lang="en-US" sz="800" baseline="-25000" dirty="0">
                      <a:solidFill>
                        <a:schemeClr val="tx1"/>
                      </a:solidFill>
                    </a:endParaRPr>
                  </a:p>
                </p:txBody>
              </p:sp>
              <p:sp>
                <p:nvSpPr>
                  <p:cNvPr id="74" name="Rectangle 7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3,2</a:t>
                    </a:r>
                    <a:endParaRPr lang="en-US" sz="800" baseline="-25000" dirty="0">
                      <a:solidFill>
                        <a:schemeClr val="tx1"/>
                      </a:solidFill>
                    </a:endParaRPr>
                  </a:p>
                </p:txBody>
              </p:sp>
              <p:sp>
                <p:nvSpPr>
                  <p:cNvPr id="75" name="Rectangle 7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2,2</a:t>
                    </a:r>
                    <a:endParaRPr lang="en-US" sz="800" baseline="-25000" dirty="0">
                      <a:solidFill>
                        <a:schemeClr val="tx1"/>
                      </a:solidFill>
                    </a:endParaRPr>
                  </a:p>
                </p:txBody>
              </p:sp>
              <p:sp>
                <p:nvSpPr>
                  <p:cNvPr id="76" name="Rectangle 75"/>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1,2</a:t>
                    </a:r>
                    <a:endParaRPr lang="en-US" sz="800" baseline="-25000" dirty="0">
                      <a:solidFill>
                        <a:schemeClr val="tx1"/>
                      </a:solidFill>
                    </a:endParaRPr>
                  </a:p>
                </p:txBody>
              </p:sp>
            </p:grpSp>
          </p:grpSp>
          <p:sp>
            <p:nvSpPr>
              <p:cNvPr id="95" name="Rectangle 94"/>
              <p:cNvSpPr/>
              <p:nvPr/>
            </p:nvSpPr>
            <p:spPr>
              <a:xfrm>
                <a:off x="1447800" y="24384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15" name="Group 113"/>
            <p:cNvGrpSpPr/>
            <p:nvPr/>
          </p:nvGrpSpPr>
          <p:grpSpPr>
            <a:xfrm>
              <a:off x="2362200" y="1981200"/>
              <a:ext cx="1371600" cy="1371600"/>
              <a:chOff x="2362200" y="2133600"/>
              <a:chExt cx="1371600" cy="1371600"/>
            </a:xfrm>
          </p:grpSpPr>
          <p:grpSp>
            <p:nvGrpSpPr>
              <p:cNvPr id="16"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17" name="Group 22"/>
                <p:cNvGrpSpPr/>
                <p:nvPr/>
              </p:nvGrpSpPr>
              <p:grpSpPr>
                <a:xfrm>
                  <a:off x="2362200" y="2743200"/>
                  <a:ext cx="1828800" cy="457200"/>
                  <a:chOff x="762000" y="4191000"/>
                  <a:chExt cx="1828800" cy="457200"/>
                </a:xfrm>
                <a:grpFill/>
              </p:grpSpPr>
              <p:sp>
                <p:nvSpPr>
                  <p:cNvPr id="43"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0,0</a:t>
                    </a:r>
                    <a:endParaRPr lang="en-US" sz="800" baseline="-25000" dirty="0">
                      <a:solidFill>
                        <a:schemeClr val="tx1"/>
                      </a:solidFill>
                    </a:endParaRPr>
                  </a:p>
                </p:txBody>
              </p:sp>
              <p:sp>
                <p:nvSpPr>
                  <p:cNvPr id="44" name="Rectangle 43"/>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3,0</a:t>
                    </a:r>
                    <a:endParaRPr lang="en-US" sz="800" baseline="-25000" dirty="0">
                      <a:solidFill>
                        <a:schemeClr val="tx1"/>
                      </a:solidFill>
                    </a:endParaRPr>
                  </a:p>
                </p:txBody>
              </p:sp>
              <p:sp>
                <p:nvSpPr>
                  <p:cNvPr id="45" name="Rectangle 44"/>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2,0</a:t>
                    </a:r>
                    <a:endParaRPr lang="en-US" sz="800" baseline="-25000" dirty="0">
                      <a:solidFill>
                        <a:schemeClr val="tx1"/>
                      </a:solidFill>
                    </a:endParaRPr>
                  </a:p>
                </p:txBody>
              </p:sp>
              <p:sp>
                <p:nvSpPr>
                  <p:cNvPr id="46" name="Rectangle 45"/>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1,0</a:t>
                    </a:r>
                    <a:endParaRPr lang="en-US" sz="800" baseline="-25000" dirty="0">
                      <a:solidFill>
                        <a:schemeClr val="tx1"/>
                      </a:solidFill>
                    </a:endParaRPr>
                  </a:p>
                </p:txBody>
              </p:sp>
            </p:grpSp>
            <p:grpSp>
              <p:nvGrpSpPr>
                <p:cNvPr id="18" name="Group 23"/>
                <p:cNvGrpSpPr/>
                <p:nvPr/>
              </p:nvGrpSpPr>
              <p:grpSpPr>
                <a:xfrm>
                  <a:off x="2362200" y="4114800"/>
                  <a:ext cx="1828800" cy="457200"/>
                  <a:chOff x="762000" y="4191000"/>
                  <a:chExt cx="1828800" cy="457200"/>
                </a:xfrm>
                <a:grpFill/>
              </p:grpSpPr>
              <p:sp>
                <p:nvSpPr>
                  <p:cNvPr id="39" name="Rectangle 38"/>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0,3</a:t>
                    </a:r>
                    <a:endParaRPr lang="en-US" sz="800" baseline="-25000" dirty="0">
                      <a:solidFill>
                        <a:schemeClr val="tx1"/>
                      </a:solidFill>
                    </a:endParaRPr>
                  </a:p>
                </p:txBody>
              </p:sp>
              <p:sp>
                <p:nvSpPr>
                  <p:cNvPr id="40" name="Rectangle 39"/>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3,3</a:t>
                    </a:r>
                    <a:endParaRPr lang="en-US" sz="800" baseline="-25000" dirty="0">
                      <a:solidFill>
                        <a:schemeClr val="tx1"/>
                      </a:solidFill>
                    </a:endParaRPr>
                  </a:p>
                </p:txBody>
              </p:sp>
              <p:sp>
                <p:nvSpPr>
                  <p:cNvPr id="41" name="Rectangle 40"/>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2,3</a:t>
                    </a:r>
                    <a:endParaRPr lang="en-US" sz="800" baseline="-25000" dirty="0">
                      <a:solidFill>
                        <a:schemeClr val="tx1"/>
                      </a:solidFill>
                    </a:endParaRPr>
                  </a:p>
                </p:txBody>
              </p:sp>
              <p:sp>
                <p:nvSpPr>
                  <p:cNvPr id="42" name="Rectangle 41"/>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1,3</a:t>
                    </a:r>
                    <a:endParaRPr lang="en-US" sz="800" baseline="-25000" dirty="0">
                      <a:solidFill>
                        <a:schemeClr val="tx1"/>
                      </a:solidFill>
                    </a:endParaRPr>
                  </a:p>
                </p:txBody>
              </p:sp>
            </p:grpSp>
            <p:grpSp>
              <p:nvGrpSpPr>
                <p:cNvPr id="19" name="Group 28"/>
                <p:cNvGrpSpPr/>
                <p:nvPr/>
              </p:nvGrpSpPr>
              <p:grpSpPr>
                <a:xfrm>
                  <a:off x="2362200" y="3200400"/>
                  <a:ext cx="1828800" cy="457200"/>
                  <a:chOff x="762000" y="4191000"/>
                  <a:chExt cx="1828800" cy="457200"/>
                </a:xfrm>
                <a:grpFill/>
              </p:grpSpPr>
              <p:sp>
                <p:nvSpPr>
                  <p:cNvPr id="35" name="Rectangle 3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0,1</a:t>
                    </a:r>
                    <a:endParaRPr lang="en-US" sz="800" baseline="-25000" dirty="0">
                      <a:solidFill>
                        <a:schemeClr val="tx1"/>
                      </a:solidFill>
                    </a:endParaRPr>
                  </a:p>
                </p:txBody>
              </p:sp>
              <p:sp>
                <p:nvSpPr>
                  <p:cNvPr id="36" name="Rectangle 3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3,1</a:t>
                    </a:r>
                    <a:endParaRPr lang="en-US" sz="800" baseline="-25000" dirty="0">
                      <a:solidFill>
                        <a:schemeClr val="tx1"/>
                      </a:solidFill>
                    </a:endParaRPr>
                  </a:p>
                </p:txBody>
              </p:sp>
              <p:sp>
                <p:nvSpPr>
                  <p:cNvPr id="37" name="Rectangle 3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2,1</a:t>
                    </a:r>
                    <a:endParaRPr lang="en-US" sz="800" baseline="-25000" dirty="0">
                      <a:solidFill>
                        <a:schemeClr val="tx1"/>
                      </a:solidFill>
                    </a:endParaRPr>
                  </a:p>
                </p:txBody>
              </p:sp>
              <p:sp>
                <p:nvSpPr>
                  <p:cNvPr id="38" name="Rectangle 3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1,1</a:t>
                    </a:r>
                    <a:endParaRPr lang="en-US" sz="800" baseline="-25000" dirty="0">
                      <a:solidFill>
                        <a:schemeClr val="tx1"/>
                      </a:solidFill>
                    </a:endParaRPr>
                  </a:p>
                </p:txBody>
              </p:sp>
            </p:grpSp>
            <p:grpSp>
              <p:nvGrpSpPr>
                <p:cNvPr id="20" name="Group 33"/>
                <p:cNvGrpSpPr/>
                <p:nvPr/>
              </p:nvGrpSpPr>
              <p:grpSpPr>
                <a:xfrm>
                  <a:off x="2362200" y="3657600"/>
                  <a:ext cx="1828800" cy="457200"/>
                  <a:chOff x="762000" y="4191000"/>
                  <a:chExt cx="1828800" cy="457200"/>
                </a:xfrm>
                <a:grpFill/>
              </p:grpSpPr>
              <p:sp>
                <p:nvSpPr>
                  <p:cNvPr id="31" name="Rectangle 30"/>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0,2</a:t>
                    </a:r>
                    <a:endParaRPr lang="en-US" sz="800" baseline="-25000" dirty="0">
                      <a:solidFill>
                        <a:schemeClr val="tx1"/>
                      </a:solidFill>
                    </a:endParaRPr>
                  </a:p>
                </p:txBody>
              </p:sp>
              <p:sp>
                <p:nvSpPr>
                  <p:cNvPr id="32" name="Rectangle 31"/>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3,2</a:t>
                    </a:r>
                    <a:endParaRPr lang="en-US" sz="800" baseline="-25000" dirty="0">
                      <a:solidFill>
                        <a:schemeClr val="tx1"/>
                      </a:solidFill>
                    </a:endParaRPr>
                  </a:p>
                </p:txBody>
              </p:sp>
              <p:sp>
                <p:nvSpPr>
                  <p:cNvPr id="33" name="Rectangle 32"/>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2,2</a:t>
                    </a:r>
                    <a:endParaRPr lang="en-US" sz="800" baseline="-25000" dirty="0">
                      <a:solidFill>
                        <a:schemeClr val="tx1"/>
                      </a:solidFill>
                    </a:endParaRPr>
                  </a:p>
                </p:txBody>
              </p:sp>
              <p:sp>
                <p:nvSpPr>
                  <p:cNvPr id="34" name="Rectangle 33"/>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1,2</a:t>
                    </a:r>
                    <a:endParaRPr lang="en-US" sz="800" baseline="-25000" dirty="0">
                      <a:solidFill>
                        <a:schemeClr val="tx1"/>
                      </a:solidFill>
                    </a:endParaRPr>
                  </a:p>
                </p:txBody>
              </p:sp>
            </p:grpSp>
          </p:grpSp>
          <p:sp>
            <p:nvSpPr>
              <p:cNvPr id="111" name="Rectangle 110"/>
              <p:cNvSpPr/>
              <p:nvPr/>
            </p:nvSpPr>
            <p:spPr>
              <a:xfrm>
                <a:off x="2667000" y="2819400"/>
                <a:ext cx="76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346" name="TextBox 345"/>
            <p:cNvSpPr txBox="1"/>
            <p:nvPr/>
          </p:nvSpPr>
          <p:spPr>
            <a:xfrm>
              <a:off x="304800" y="1524000"/>
              <a:ext cx="473206" cy="338554"/>
            </a:xfrm>
            <a:prstGeom prst="rect">
              <a:avLst/>
            </a:prstGeom>
            <a:noFill/>
          </p:spPr>
          <p:txBody>
            <a:bodyPr wrap="none" rtlCol="0">
              <a:spAutoFit/>
            </a:bodyPr>
            <a:lstStyle/>
            <a:p>
              <a:r>
                <a:rPr lang="en-US" sz="1600" b="1" dirty="0"/>
                <a:t>B</a:t>
              </a:r>
              <a:r>
                <a:rPr lang="sr-Latn-RS" sz="1600" b="1" baseline="-25000" dirty="0"/>
                <a:t>0,</a:t>
              </a:r>
              <a:r>
                <a:rPr lang="en-US" sz="1600" b="1" baseline="-25000" dirty="0"/>
                <a:t>0</a:t>
              </a:r>
              <a:endParaRPr lang="en-US" sz="1600" b="1" dirty="0"/>
            </a:p>
          </p:txBody>
        </p:sp>
      </p:grpSp>
      <p:grpSp>
        <p:nvGrpSpPr>
          <p:cNvPr id="239" name="Group 495"/>
          <p:cNvGrpSpPr/>
          <p:nvPr/>
        </p:nvGrpSpPr>
        <p:grpSpPr>
          <a:xfrm>
            <a:off x="360114" y="4026932"/>
            <a:ext cx="3429000" cy="1828800"/>
            <a:chOff x="304800" y="1524000"/>
            <a:chExt cx="3429000" cy="1828800"/>
          </a:xfrm>
        </p:grpSpPr>
        <p:grpSp>
          <p:nvGrpSpPr>
            <p:cNvPr id="240" name="Group 115"/>
            <p:cNvGrpSpPr/>
            <p:nvPr/>
          </p:nvGrpSpPr>
          <p:grpSpPr>
            <a:xfrm>
              <a:off x="762000" y="1981200"/>
              <a:ext cx="1371600" cy="1371600"/>
              <a:chOff x="762000" y="2133600"/>
              <a:chExt cx="1371600" cy="1371600"/>
            </a:xfrm>
          </p:grpSpPr>
          <p:grpSp>
            <p:nvGrpSpPr>
              <p:cNvPr id="272"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290" name="Group 22"/>
                <p:cNvGrpSpPr/>
                <p:nvPr/>
              </p:nvGrpSpPr>
              <p:grpSpPr>
                <a:xfrm>
                  <a:off x="2362200" y="2743200"/>
                  <a:ext cx="1828800" cy="457200"/>
                  <a:chOff x="762000" y="4191000"/>
                  <a:chExt cx="1828800" cy="457200"/>
                </a:xfrm>
                <a:grpFill/>
              </p:grpSpPr>
              <p:sp>
                <p:nvSpPr>
                  <p:cNvPr id="306"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0,0</a:t>
                    </a:r>
                    <a:endParaRPr lang="en-US" sz="800" baseline="-25000" dirty="0">
                      <a:solidFill>
                        <a:schemeClr val="tx1"/>
                      </a:solidFill>
                    </a:endParaRPr>
                  </a:p>
                </p:txBody>
              </p:sp>
              <p:sp>
                <p:nvSpPr>
                  <p:cNvPr id="307" name="Rectangle 306"/>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3,0</a:t>
                    </a:r>
                    <a:endParaRPr lang="en-US" sz="800" baseline="-25000" dirty="0">
                      <a:solidFill>
                        <a:schemeClr val="tx1"/>
                      </a:solidFill>
                    </a:endParaRPr>
                  </a:p>
                </p:txBody>
              </p:sp>
              <p:sp>
                <p:nvSpPr>
                  <p:cNvPr id="308" name="Rectangle 307"/>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2,0</a:t>
                    </a:r>
                    <a:endParaRPr lang="en-US" sz="800" baseline="-25000" dirty="0">
                      <a:solidFill>
                        <a:schemeClr val="tx1"/>
                      </a:solidFill>
                    </a:endParaRPr>
                  </a:p>
                </p:txBody>
              </p:sp>
              <p:sp>
                <p:nvSpPr>
                  <p:cNvPr id="309" name="Rectangle 308"/>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1,0</a:t>
                    </a:r>
                    <a:endParaRPr lang="en-US" sz="800" baseline="-25000" dirty="0">
                      <a:solidFill>
                        <a:schemeClr val="tx1"/>
                      </a:solidFill>
                    </a:endParaRPr>
                  </a:p>
                </p:txBody>
              </p:sp>
            </p:grpSp>
            <p:grpSp>
              <p:nvGrpSpPr>
                <p:cNvPr id="291" name="Group 23"/>
                <p:cNvGrpSpPr/>
                <p:nvPr/>
              </p:nvGrpSpPr>
              <p:grpSpPr>
                <a:xfrm>
                  <a:off x="2362200" y="4114800"/>
                  <a:ext cx="1828800" cy="457200"/>
                  <a:chOff x="762000" y="4191000"/>
                  <a:chExt cx="1828800" cy="457200"/>
                </a:xfrm>
                <a:grpFill/>
              </p:grpSpPr>
              <p:sp>
                <p:nvSpPr>
                  <p:cNvPr id="302" name="Rectangle 301"/>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0,3</a:t>
                    </a:r>
                    <a:endParaRPr lang="en-US" sz="800" baseline="-25000" dirty="0">
                      <a:solidFill>
                        <a:schemeClr val="tx1"/>
                      </a:solidFill>
                    </a:endParaRPr>
                  </a:p>
                </p:txBody>
              </p:sp>
              <p:sp>
                <p:nvSpPr>
                  <p:cNvPr id="303" name="Rectangle 302"/>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3,3</a:t>
                    </a:r>
                    <a:endParaRPr lang="en-US" sz="800" baseline="-25000" dirty="0">
                      <a:solidFill>
                        <a:schemeClr val="tx1"/>
                      </a:solidFill>
                    </a:endParaRPr>
                  </a:p>
                </p:txBody>
              </p:sp>
              <p:sp>
                <p:nvSpPr>
                  <p:cNvPr id="304" name="Rectangle 303"/>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2,3</a:t>
                    </a:r>
                    <a:endParaRPr lang="en-US" sz="800" baseline="-25000" dirty="0">
                      <a:solidFill>
                        <a:schemeClr val="tx1"/>
                      </a:solidFill>
                    </a:endParaRPr>
                  </a:p>
                </p:txBody>
              </p:sp>
              <p:sp>
                <p:nvSpPr>
                  <p:cNvPr id="305" name="Rectangle 304"/>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1,3</a:t>
                    </a:r>
                    <a:endParaRPr lang="en-US" sz="800" baseline="-25000" dirty="0">
                      <a:solidFill>
                        <a:schemeClr val="tx1"/>
                      </a:solidFill>
                    </a:endParaRPr>
                  </a:p>
                </p:txBody>
              </p:sp>
            </p:grpSp>
            <p:grpSp>
              <p:nvGrpSpPr>
                <p:cNvPr id="292" name="Group 28"/>
                <p:cNvGrpSpPr/>
                <p:nvPr/>
              </p:nvGrpSpPr>
              <p:grpSpPr>
                <a:xfrm>
                  <a:off x="2362200" y="3200400"/>
                  <a:ext cx="1828800" cy="457200"/>
                  <a:chOff x="762000" y="4191000"/>
                  <a:chExt cx="1828800" cy="457200"/>
                </a:xfrm>
                <a:grpFill/>
              </p:grpSpPr>
              <p:sp>
                <p:nvSpPr>
                  <p:cNvPr id="298" name="Rectangle 297"/>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0,1</a:t>
                    </a:r>
                    <a:endParaRPr lang="en-US" sz="800" baseline="-25000" dirty="0">
                      <a:solidFill>
                        <a:schemeClr val="tx1"/>
                      </a:solidFill>
                    </a:endParaRPr>
                  </a:p>
                </p:txBody>
              </p:sp>
              <p:sp>
                <p:nvSpPr>
                  <p:cNvPr id="299" name="Rectangle 298"/>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3,1</a:t>
                    </a:r>
                    <a:endParaRPr lang="en-US" sz="800" baseline="-25000" dirty="0">
                      <a:solidFill>
                        <a:schemeClr val="tx1"/>
                      </a:solidFill>
                    </a:endParaRPr>
                  </a:p>
                </p:txBody>
              </p:sp>
              <p:sp>
                <p:nvSpPr>
                  <p:cNvPr id="300" name="Rectangle 299"/>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2,1</a:t>
                    </a:r>
                    <a:endParaRPr lang="en-US" sz="800" baseline="-25000" dirty="0">
                      <a:solidFill>
                        <a:schemeClr val="tx1"/>
                      </a:solidFill>
                    </a:endParaRPr>
                  </a:p>
                </p:txBody>
              </p:sp>
              <p:sp>
                <p:nvSpPr>
                  <p:cNvPr id="301" name="Rectangle 300"/>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1,1</a:t>
                    </a:r>
                    <a:endParaRPr lang="en-US" sz="800" baseline="-25000" dirty="0">
                      <a:solidFill>
                        <a:schemeClr val="tx1"/>
                      </a:solidFill>
                    </a:endParaRPr>
                  </a:p>
                </p:txBody>
              </p:sp>
            </p:grpSp>
            <p:grpSp>
              <p:nvGrpSpPr>
                <p:cNvPr id="293" name="Group 33"/>
                <p:cNvGrpSpPr/>
                <p:nvPr/>
              </p:nvGrpSpPr>
              <p:grpSpPr>
                <a:xfrm>
                  <a:off x="2362200" y="3657600"/>
                  <a:ext cx="1828800" cy="457200"/>
                  <a:chOff x="762000" y="4191000"/>
                  <a:chExt cx="1828800" cy="457200"/>
                </a:xfrm>
                <a:grpFill/>
              </p:grpSpPr>
              <p:sp>
                <p:nvSpPr>
                  <p:cNvPr id="294" name="Rectangle 293"/>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0,2</a:t>
                    </a:r>
                    <a:endParaRPr lang="en-US" sz="800" baseline="-25000" dirty="0">
                      <a:solidFill>
                        <a:schemeClr val="tx1"/>
                      </a:solidFill>
                    </a:endParaRPr>
                  </a:p>
                </p:txBody>
              </p:sp>
              <p:sp>
                <p:nvSpPr>
                  <p:cNvPr id="295" name="Rectangle 29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3,2</a:t>
                    </a:r>
                    <a:endParaRPr lang="en-US" sz="800" baseline="-25000" dirty="0">
                      <a:solidFill>
                        <a:schemeClr val="tx1"/>
                      </a:solidFill>
                    </a:endParaRPr>
                  </a:p>
                </p:txBody>
              </p:sp>
              <p:sp>
                <p:nvSpPr>
                  <p:cNvPr id="296" name="Rectangle 29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2,2</a:t>
                    </a:r>
                    <a:endParaRPr lang="en-US" sz="800" baseline="-25000" dirty="0">
                      <a:solidFill>
                        <a:schemeClr val="tx1"/>
                      </a:solidFill>
                    </a:endParaRPr>
                  </a:p>
                </p:txBody>
              </p:sp>
              <p:sp>
                <p:nvSpPr>
                  <p:cNvPr id="297" name="Rectangle 296"/>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1,2</a:t>
                    </a:r>
                    <a:endParaRPr lang="en-US" sz="800" baseline="-25000" dirty="0">
                      <a:solidFill>
                        <a:schemeClr val="tx1"/>
                      </a:solidFill>
                    </a:endParaRPr>
                  </a:p>
                </p:txBody>
              </p:sp>
            </p:grpSp>
          </p:grpSp>
          <p:sp>
            <p:nvSpPr>
              <p:cNvPr id="289" name="Rectangle 288"/>
              <p:cNvSpPr/>
              <p:nvPr/>
            </p:nvSpPr>
            <p:spPr>
              <a:xfrm>
                <a:off x="1447800" y="24384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241" name="Group 113"/>
            <p:cNvGrpSpPr/>
            <p:nvPr/>
          </p:nvGrpSpPr>
          <p:grpSpPr>
            <a:xfrm>
              <a:off x="2362200" y="1981200"/>
              <a:ext cx="1371600" cy="1371600"/>
              <a:chOff x="2362200" y="2133600"/>
              <a:chExt cx="1371600" cy="1371600"/>
            </a:xfrm>
          </p:grpSpPr>
          <p:grpSp>
            <p:nvGrpSpPr>
              <p:cNvPr id="243"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247" name="Group 22"/>
                <p:cNvGrpSpPr/>
                <p:nvPr/>
              </p:nvGrpSpPr>
              <p:grpSpPr>
                <a:xfrm>
                  <a:off x="2362200" y="2743200"/>
                  <a:ext cx="1828800" cy="457200"/>
                  <a:chOff x="762000" y="4191000"/>
                  <a:chExt cx="1828800" cy="457200"/>
                </a:xfrm>
                <a:grpFill/>
              </p:grpSpPr>
              <p:sp>
                <p:nvSpPr>
                  <p:cNvPr id="264"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0,0</a:t>
                    </a:r>
                    <a:endParaRPr lang="en-US" sz="800" baseline="-25000" dirty="0">
                      <a:solidFill>
                        <a:schemeClr val="tx1"/>
                      </a:solidFill>
                    </a:endParaRPr>
                  </a:p>
                </p:txBody>
              </p:sp>
              <p:sp>
                <p:nvSpPr>
                  <p:cNvPr id="269" name="Rectangle 26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3,0</a:t>
                    </a:r>
                    <a:endParaRPr lang="en-US" sz="800" baseline="-25000" dirty="0">
                      <a:solidFill>
                        <a:schemeClr val="tx1"/>
                      </a:solidFill>
                    </a:endParaRPr>
                  </a:p>
                </p:txBody>
              </p:sp>
              <p:sp>
                <p:nvSpPr>
                  <p:cNvPr id="270" name="Rectangle 26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2,0</a:t>
                    </a:r>
                    <a:endParaRPr lang="en-US" sz="800" baseline="-25000" dirty="0">
                      <a:solidFill>
                        <a:schemeClr val="tx1"/>
                      </a:solidFill>
                    </a:endParaRPr>
                  </a:p>
                </p:txBody>
              </p:sp>
              <p:sp>
                <p:nvSpPr>
                  <p:cNvPr id="271" name="Rectangle 270"/>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1,0</a:t>
                    </a:r>
                    <a:endParaRPr lang="en-US" sz="800" baseline="-25000" dirty="0">
                      <a:solidFill>
                        <a:schemeClr val="tx1"/>
                      </a:solidFill>
                    </a:endParaRPr>
                  </a:p>
                </p:txBody>
              </p:sp>
            </p:grpSp>
            <p:grpSp>
              <p:nvGrpSpPr>
                <p:cNvPr id="248" name="Group 23"/>
                <p:cNvGrpSpPr/>
                <p:nvPr/>
              </p:nvGrpSpPr>
              <p:grpSpPr>
                <a:xfrm>
                  <a:off x="2362200" y="4114800"/>
                  <a:ext cx="1828800" cy="457200"/>
                  <a:chOff x="762000" y="4191000"/>
                  <a:chExt cx="1828800" cy="457200"/>
                </a:xfrm>
                <a:grpFill/>
              </p:grpSpPr>
              <p:sp>
                <p:nvSpPr>
                  <p:cNvPr id="259" name="Rectangle 258"/>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0,3</a:t>
                    </a:r>
                    <a:endParaRPr lang="en-US" sz="800" baseline="-25000" dirty="0">
                      <a:solidFill>
                        <a:schemeClr val="tx1"/>
                      </a:solidFill>
                    </a:endParaRPr>
                  </a:p>
                </p:txBody>
              </p:sp>
              <p:sp>
                <p:nvSpPr>
                  <p:cNvPr id="260" name="Rectangle 259"/>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3,3</a:t>
                    </a:r>
                    <a:endParaRPr lang="en-US" sz="800" baseline="-25000" dirty="0">
                      <a:solidFill>
                        <a:schemeClr val="tx1"/>
                      </a:solidFill>
                    </a:endParaRPr>
                  </a:p>
                </p:txBody>
              </p:sp>
              <p:sp>
                <p:nvSpPr>
                  <p:cNvPr id="261" name="Rectangle 260"/>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2,3</a:t>
                    </a:r>
                    <a:endParaRPr lang="en-US" sz="800" baseline="-25000" dirty="0">
                      <a:solidFill>
                        <a:schemeClr val="tx1"/>
                      </a:solidFill>
                    </a:endParaRPr>
                  </a:p>
                </p:txBody>
              </p:sp>
              <p:sp>
                <p:nvSpPr>
                  <p:cNvPr id="263" name="Rectangle 26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1,3</a:t>
                    </a:r>
                    <a:endParaRPr lang="en-US" sz="800" baseline="-25000" dirty="0">
                      <a:solidFill>
                        <a:schemeClr val="tx1"/>
                      </a:solidFill>
                    </a:endParaRPr>
                  </a:p>
                </p:txBody>
              </p:sp>
            </p:grpSp>
            <p:grpSp>
              <p:nvGrpSpPr>
                <p:cNvPr id="249" name="Group 28"/>
                <p:cNvGrpSpPr/>
                <p:nvPr/>
              </p:nvGrpSpPr>
              <p:grpSpPr>
                <a:xfrm>
                  <a:off x="2362200" y="3200400"/>
                  <a:ext cx="1828800" cy="457200"/>
                  <a:chOff x="762000" y="4191000"/>
                  <a:chExt cx="1828800" cy="457200"/>
                </a:xfrm>
                <a:grpFill/>
              </p:grpSpPr>
              <p:sp>
                <p:nvSpPr>
                  <p:cNvPr id="255" name="Rectangle 25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0,1</a:t>
                    </a:r>
                    <a:endParaRPr lang="en-US" sz="800" baseline="-25000" dirty="0">
                      <a:solidFill>
                        <a:schemeClr val="tx1"/>
                      </a:solidFill>
                    </a:endParaRPr>
                  </a:p>
                </p:txBody>
              </p:sp>
              <p:sp>
                <p:nvSpPr>
                  <p:cNvPr id="256" name="Rectangle 255"/>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3,1</a:t>
                    </a:r>
                    <a:endParaRPr lang="en-US" sz="800" baseline="-25000" dirty="0">
                      <a:solidFill>
                        <a:schemeClr val="tx1"/>
                      </a:solidFill>
                    </a:endParaRPr>
                  </a:p>
                </p:txBody>
              </p:sp>
              <p:sp>
                <p:nvSpPr>
                  <p:cNvPr id="257" name="Rectangle 256"/>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2,1</a:t>
                    </a:r>
                    <a:endParaRPr lang="en-US" sz="800" baseline="-25000" dirty="0">
                      <a:solidFill>
                        <a:schemeClr val="tx1"/>
                      </a:solidFill>
                    </a:endParaRPr>
                  </a:p>
                </p:txBody>
              </p:sp>
              <p:sp>
                <p:nvSpPr>
                  <p:cNvPr id="258" name="Rectangle 257"/>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1,1</a:t>
                    </a:r>
                    <a:endParaRPr lang="en-US" sz="800" baseline="-25000" dirty="0">
                      <a:solidFill>
                        <a:schemeClr val="tx1"/>
                      </a:solidFill>
                    </a:endParaRPr>
                  </a:p>
                </p:txBody>
              </p:sp>
            </p:grpSp>
            <p:grpSp>
              <p:nvGrpSpPr>
                <p:cNvPr id="250" name="Group 33"/>
                <p:cNvGrpSpPr/>
                <p:nvPr/>
              </p:nvGrpSpPr>
              <p:grpSpPr>
                <a:xfrm>
                  <a:off x="2362200" y="3657600"/>
                  <a:ext cx="1828800" cy="457200"/>
                  <a:chOff x="762000" y="4191000"/>
                  <a:chExt cx="1828800" cy="457200"/>
                </a:xfrm>
                <a:grpFill/>
              </p:grpSpPr>
              <p:sp>
                <p:nvSpPr>
                  <p:cNvPr id="251" name="Rectangle 250"/>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0,2</a:t>
                    </a:r>
                    <a:endParaRPr lang="en-US" sz="800" baseline="-25000" dirty="0">
                      <a:solidFill>
                        <a:schemeClr val="tx1"/>
                      </a:solidFill>
                    </a:endParaRPr>
                  </a:p>
                </p:txBody>
              </p:sp>
              <p:sp>
                <p:nvSpPr>
                  <p:cNvPr id="252" name="Rectangle 251"/>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3,2</a:t>
                    </a:r>
                    <a:endParaRPr lang="en-US" sz="800" baseline="-25000" dirty="0">
                      <a:solidFill>
                        <a:schemeClr val="tx1"/>
                      </a:solidFill>
                    </a:endParaRPr>
                  </a:p>
                </p:txBody>
              </p:sp>
              <p:sp>
                <p:nvSpPr>
                  <p:cNvPr id="253" name="Rectangle 252"/>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2,2</a:t>
                    </a:r>
                    <a:endParaRPr lang="en-US" sz="800" baseline="-25000" dirty="0">
                      <a:solidFill>
                        <a:schemeClr val="tx1"/>
                      </a:solidFill>
                    </a:endParaRPr>
                  </a:p>
                </p:txBody>
              </p:sp>
              <p:sp>
                <p:nvSpPr>
                  <p:cNvPr id="254" name="Rectangle 253"/>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1,2</a:t>
                    </a:r>
                    <a:endParaRPr lang="en-US" sz="800" baseline="-25000" dirty="0">
                      <a:solidFill>
                        <a:schemeClr val="tx1"/>
                      </a:solidFill>
                    </a:endParaRPr>
                  </a:p>
                </p:txBody>
              </p:sp>
            </p:grpSp>
          </p:grpSp>
          <p:sp>
            <p:nvSpPr>
              <p:cNvPr id="244" name="Rectangle 243"/>
              <p:cNvSpPr/>
              <p:nvPr/>
            </p:nvSpPr>
            <p:spPr>
              <a:xfrm>
                <a:off x="3352800" y="2819400"/>
                <a:ext cx="76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242" name="TextBox 241"/>
            <p:cNvSpPr txBox="1"/>
            <p:nvPr/>
          </p:nvSpPr>
          <p:spPr>
            <a:xfrm>
              <a:off x="304800" y="1524000"/>
              <a:ext cx="473206" cy="338554"/>
            </a:xfrm>
            <a:prstGeom prst="rect">
              <a:avLst/>
            </a:prstGeom>
            <a:noFill/>
          </p:spPr>
          <p:txBody>
            <a:bodyPr wrap="none" rtlCol="0">
              <a:spAutoFit/>
            </a:bodyPr>
            <a:lstStyle/>
            <a:p>
              <a:r>
                <a:rPr lang="en-US" sz="1600" b="1" dirty="0"/>
                <a:t>B</a:t>
              </a:r>
              <a:r>
                <a:rPr lang="en-US" sz="1600" b="1" baseline="-25000" dirty="0"/>
                <a:t>1</a:t>
              </a:r>
              <a:r>
                <a:rPr lang="sr-Latn-RS" sz="1600" b="1" baseline="-25000" dirty="0"/>
                <a:t>,</a:t>
              </a:r>
              <a:r>
                <a:rPr lang="en-US" sz="1600" b="1" baseline="-25000" dirty="0"/>
                <a:t>0</a:t>
              </a:r>
              <a:endParaRPr lang="en-US" sz="1600" b="1" dirty="0"/>
            </a:p>
          </p:txBody>
        </p:sp>
      </p:grpSp>
      <p:grpSp>
        <p:nvGrpSpPr>
          <p:cNvPr id="369" name="Group 495"/>
          <p:cNvGrpSpPr/>
          <p:nvPr/>
        </p:nvGrpSpPr>
        <p:grpSpPr>
          <a:xfrm>
            <a:off x="4485132" y="2070616"/>
            <a:ext cx="3429000" cy="1828800"/>
            <a:chOff x="304800" y="1524000"/>
            <a:chExt cx="3429000" cy="1828800"/>
          </a:xfrm>
        </p:grpSpPr>
        <p:grpSp>
          <p:nvGrpSpPr>
            <p:cNvPr id="370" name="Group 115"/>
            <p:cNvGrpSpPr/>
            <p:nvPr/>
          </p:nvGrpSpPr>
          <p:grpSpPr>
            <a:xfrm>
              <a:off x="762000" y="1981200"/>
              <a:ext cx="1371600" cy="1371600"/>
              <a:chOff x="762000" y="2133600"/>
              <a:chExt cx="1371600" cy="1371600"/>
            </a:xfrm>
          </p:grpSpPr>
          <p:grpSp>
            <p:nvGrpSpPr>
              <p:cNvPr id="432"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434" name="Group 22"/>
                <p:cNvGrpSpPr/>
                <p:nvPr/>
              </p:nvGrpSpPr>
              <p:grpSpPr>
                <a:xfrm>
                  <a:off x="2362200" y="2743200"/>
                  <a:ext cx="1828800" cy="457200"/>
                  <a:chOff x="762000" y="4191000"/>
                  <a:chExt cx="1828800" cy="457200"/>
                </a:xfrm>
                <a:grpFill/>
              </p:grpSpPr>
              <p:sp>
                <p:nvSpPr>
                  <p:cNvPr id="450"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0,0</a:t>
                    </a:r>
                    <a:endParaRPr lang="en-US" sz="800" baseline="-25000" dirty="0">
                      <a:solidFill>
                        <a:schemeClr val="tx1"/>
                      </a:solidFill>
                    </a:endParaRPr>
                  </a:p>
                </p:txBody>
              </p:sp>
              <p:sp>
                <p:nvSpPr>
                  <p:cNvPr id="451" name="Rectangle 450"/>
                  <p:cNvSpPr/>
                  <p:nvPr/>
                </p:nvSpPr>
                <p:spPr>
                  <a:xfrm>
                    <a:off x="21336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3,0</a:t>
                    </a:r>
                    <a:endParaRPr lang="en-US" sz="800" baseline="-25000" dirty="0">
                      <a:solidFill>
                        <a:schemeClr val="tx1"/>
                      </a:solidFill>
                    </a:endParaRPr>
                  </a:p>
                </p:txBody>
              </p:sp>
              <p:sp>
                <p:nvSpPr>
                  <p:cNvPr id="452" name="Rectangle 451"/>
                  <p:cNvSpPr/>
                  <p:nvPr/>
                </p:nvSpPr>
                <p:spPr>
                  <a:xfrm>
                    <a:off x="16764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2,0</a:t>
                    </a:r>
                    <a:endParaRPr lang="en-US" sz="800" baseline="-25000" dirty="0">
                      <a:solidFill>
                        <a:schemeClr val="tx1"/>
                      </a:solidFill>
                    </a:endParaRPr>
                  </a:p>
                </p:txBody>
              </p:sp>
              <p:sp>
                <p:nvSpPr>
                  <p:cNvPr id="453" name="Rectangle 45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1,0</a:t>
                    </a:r>
                    <a:endParaRPr lang="en-US" sz="800" baseline="-25000" dirty="0">
                      <a:solidFill>
                        <a:schemeClr val="tx1"/>
                      </a:solidFill>
                    </a:endParaRPr>
                  </a:p>
                </p:txBody>
              </p:sp>
            </p:grpSp>
            <p:grpSp>
              <p:nvGrpSpPr>
                <p:cNvPr id="435" name="Group 23"/>
                <p:cNvGrpSpPr/>
                <p:nvPr/>
              </p:nvGrpSpPr>
              <p:grpSpPr>
                <a:xfrm>
                  <a:off x="2362200" y="4114800"/>
                  <a:ext cx="1828800" cy="457200"/>
                  <a:chOff x="762000" y="4191000"/>
                  <a:chExt cx="1828800" cy="457200"/>
                </a:xfrm>
                <a:grpFill/>
              </p:grpSpPr>
              <p:sp>
                <p:nvSpPr>
                  <p:cNvPr id="446" name="Rectangle 445"/>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0,3</a:t>
                    </a:r>
                    <a:endParaRPr lang="en-US" sz="800" baseline="-25000" dirty="0">
                      <a:solidFill>
                        <a:schemeClr val="tx1"/>
                      </a:solidFill>
                    </a:endParaRPr>
                  </a:p>
                </p:txBody>
              </p:sp>
              <p:sp>
                <p:nvSpPr>
                  <p:cNvPr id="447" name="Rectangle 446"/>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3,3</a:t>
                    </a:r>
                    <a:endParaRPr lang="en-US" sz="800" baseline="-25000" dirty="0">
                      <a:solidFill>
                        <a:schemeClr val="tx1"/>
                      </a:solidFill>
                    </a:endParaRPr>
                  </a:p>
                </p:txBody>
              </p:sp>
              <p:sp>
                <p:nvSpPr>
                  <p:cNvPr id="448" name="Rectangle 447"/>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2,3</a:t>
                    </a:r>
                    <a:endParaRPr lang="en-US" sz="800" baseline="-25000" dirty="0">
                      <a:solidFill>
                        <a:schemeClr val="tx1"/>
                      </a:solidFill>
                    </a:endParaRPr>
                  </a:p>
                </p:txBody>
              </p:sp>
              <p:sp>
                <p:nvSpPr>
                  <p:cNvPr id="449" name="Rectangle 448"/>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1,3</a:t>
                    </a:r>
                    <a:endParaRPr lang="en-US" sz="800" baseline="-25000" dirty="0">
                      <a:solidFill>
                        <a:schemeClr val="tx1"/>
                      </a:solidFill>
                    </a:endParaRPr>
                  </a:p>
                </p:txBody>
              </p:sp>
            </p:grpSp>
            <p:grpSp>
              <p:nvGrpSpPr>
                <p:cNvPr id="436" name="Group 28"/>
                <p:cNvGrpSpPr/>
                <p:nvPr/>
              </p:nvGrpSpPr>
              <p:grpSpPr>
                <a:xfrm>
                  <a:off x="2362200" y="3200400"/>
                  <a:ext cx="1828800" cy="457200"/>
                  <a:chOff x="762000" y="4191000"/>
                  <a:chExt cx="1828800" cy="457200"/>
                </a:xfrm>
                <a:grpFill/>
              </p:grpSpPr>
              <p:sp>
                <p:nvSpPr>
                  <p:cNvPr id="442" name="Rectangle 441"/>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0,1</a:t>
                    </a:r>
                    <a:endParaRPr lang="en-US" sz="800" baseline="-25000" dirty="0">
                      <a:solidFill>
                        <a:schemeClr val="tx1"/>
                      </a:solidFill>
                    </a:endParaRPr>
                  </a:p>
                </p:txBody>
              </p:sp>
              <p:sp>
                <p:nvSpPr>
                  <p:cNvPr id="443" name="Rectangle 442"/>
                  <p:cNvSpPr/>
                  <p:nvPr/>
                </p:nvSpPr>
                <p:spPr>
                  <a:xfrm>
                    <a:off x="21336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3,1</a:t>
                    </a:r>
                    <a:endParaRPr lang="en-US" sz="800" baseline="-25000" dirty="0">
                      <a:solidFill>
                        <a:schemeClr val="tx1"/>
                      </a:solidFill>
                    </a:endParaRPr>
                  </a:p>
                </p:txBody>
              </p:sp>
              <p:sp>
                <p:nvSpPr>
                  <p:cNvPr id="444" name="Rectangle 443"/>
                  <p:cNvSpPr/>
                  <p:nvPr/>
                </p:nvSpPr>
                <p:spPr>
                  <a:xfrm>
                    <a:off x="16764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2,1</a:t>
                    </a:r>
                    <a:endParaRPr lang="en-US" sz="800" baseline="-25000" dirty="0">
                      <a:solidFill>
                        <a:schemeClr val="tx1"/>
                      </a:solidFill>
                    </a:endParaRPr>
                  </a:p>
                </p:txBody>
              </p:sp>
              <p:sp>
                <p:nvSpPr>
                  <p:cNvPr id="445" name="Rectangle 444"/>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1,1</a:t>
                    </a:r>
                    <a:endParaRPr lang="en-US" sz="800" baseline="-25000" dirty="0">
                      <a:solidFill>
                        <a:schemeClr val="tx1"/>
                      </a:solidFill>
                    </a:endParaRPr>
                  </a:p>
                </p:txBody>
              </p:sp>
            </p:grpSp>
            <p:grpSp>
              <p:nvGrpSpPr>
                <p:cNvPr id="437" name="Group 33"/>
                <p:cNvGrpSpPr/>
                <p:nvPr/>
              </p:nvGrpSpPr>
              <p:grpSpPr>
                <a:xfrm>
                  <a:off x="2362200" y="3657600"/>
                  <a:ext cx="1828800" cy="457200"/>
                  <a:chOff x="762000" y="4191000"/>
                  <a:chExt cx="1828800" cy="457200"/>
                </a:xfrm>
                <a:grpFill/>
              </p:grpSpPr>
              <p:sp>
                <p:nvSpPr>
                  <p:cNvPr id="438" name="Rectangle 437"/>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0,2</a:t>
                    </a:r>
                    <a:endParaRPr lang="en-US" sz="800" baseline="-25000" dirty="0">
                      <a:solidFill>
                        <a:schemeClr val="tx1"/>
                      </a:solidFill>
                    </a:endParaRPr>
                  </a:p>
                </p:txBody>
              </p:sp>
              <p:sp>
                <p:nvSpPr>
                  <p:cNvPr id="439" name="Rectangle 438"/>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3,2</a:t>
                    </a:r>
                    <a:endParaRPr lang="en-US" sz="800" baseline="-25000" dirty="0">
                      <a:solidFill>
                        <a:schemeClr val="tx1"/>
                      </a:solidFill>
                    </a:endParaRPr>
                  </a:p>
                </p:txBody>
              </p:sp>
              <p:sp>
                <p:nvSpPr>
                  <p:cNvPr id="440" name="Rectangle 439"/>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2,2</a:t>
                    </a:r>
                    <a:endParaRPr lang="en-US" sz="800" baseline="-25000" dirty="0">
                      <a:solidFill>
                        <a:schemeClr val="tx1"/>
                      </a:solidFill>
                    </a:endParaRPr>
                  </a:p>
                </p:txBody>
              </p:sp>
              <p:sp>
                <p:nvSpPr>
                  <p:cNvPr id="441" name="Rectangle 440"/>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1,2</a:t>
                    </a:r>
                    <a:endParaRPr lang="en-US" sz="800" baseline="-25000" dirty="0">
                      <a:solidFill>
                        <a:schemeClr val="tx1"/>
                      </a:solidFill>
                    </a:endParaRPr>
                  </a:p>
                </p:txBody>
              </p:sp>
            </p:grpSp>
          </p:grpSp>
          <p:sp>
            <p:nvSpPr>
              <p:cNvPr id="433" name="Rectangle 432"/>
              <p:cNvSpPr/>
              <p:nvPr/>
            </p:nvSpPr>
            <p:spPr>
              <a:xfrm>
                <a:off x="1447800" y="31242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371" name="Group 113"/>
            <p:cNvGrpSpPr/>
            <p:nvPr/>
          </p:nvGrpSpPr>
          <p:grpSpPr>
            <a:xfrm>
              <a:off x="2362200" y="1981200"/>
              <a:ext cx="1371600" cy="1371600"/>
              <a:chOff x="2362200" y="2133600"/>
              <a:chExt cx="1371600" cy="1371600"/>
            </a:xfrm>
          </p:grpSpPr>
          <p:grpSp>
            <p:nvGrpSpPr>
              <p:cNvPr id="389"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396" name="Group 22"/>
                <p:cNvGrpSpPr/>
                <p:nvPr/>
              </p:nvGrpSpPr>
              <p:grpSpPr>
                <a:xfrm>
                  <a:off x="2362200" y="2743200"/>
                  <a:ext cx="1828800" cy="457200"/>
                  <a:chOff x="762000" y="4191000"/>
                  <a:chExt cx="1828800" cy="457200"/>
                </a:xfrm>
                <a:grpFill/>
              </p:grpSpPr>
              <p:sp>
                <p:nvSpPr>
                  <p:cNvPr id="428"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0,0</a:t>
                    </a:r>
                    <a:endParaRPr lang="en-US" sz="800" baseline="-25000" dirty="0">
                      <a:solidFill>
                        <a:schemeClr val="tx1"/>
                      </a:solidFill>
                    </a:endParaRPr>
                  </a:p>
                </p:txBody>
              </p:sp>
              <p:sp>
                <p:nvSpPr>
                  <p:cNvPr id="429" name="Rectangle 428"/>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3,0</a:t>
                    </a:r>
                    <a:endParaRPr lang="en-US" sz="800" baseline="-25000" dirty="0">
                      <a:solidFill>
                        <a:schemeClr val="tx1"/>
                      </a:solidFill>
                    </a:endParaRPr>
                  </a:p>
                </p:txBody>
              </p:sp>
              <p:sp>
                <p:nvSpPr>
                  <p:cNvPr id="430" name="Rectangle 429"/>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2,0</a:t>
                    </a:r>
                    <a:endParaRPr lang="en-US" sz="800" baseline="-25000" dirty="0">
                      <a:solidFill>
                        <a:schemeClr val="tx1"/>
                      </a:solidFill>
                    </a:endParaRPr>
                  </a:p>
                </p:txBody>
              </p:sp>
              <p:sp>
                <p:nvSpPr>
                  <p:cNvPr id="431" name="Rectangle 430"/>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1,0</a:t>
                    </a:r>
                    <a:endParaRPr lang="en-US" sz="800" baseline="-25000" dirty="0">
                      <a:solidFill>
                        <a:schemeClr val="tx1"/>
                      </a:solidFill>
                    </a:endParaRPr>
                  </a:p>
                </p:txBody>
              </p:sp>
            </p:grpSp>
            <p:grpSp>
              <p:nvGrpSpPr>
                <p:cNvPr id="397" name="Group 23"/>
                <p:cNvGrpSpPr/>
                <p:nvPr/>
              </p:nvGrpSpPr>
              <p:grpSpPr>
                <a:xfrm>
                  <a:off x="2362200" y="4114800"/>
                  <a:ext cx="1828800" cy="457200"/>
                  <a:chOff x="762000" y="4191000"/>
                  <a:chExt cx="1828800" cy="457200"/>
                </a:xfrm>
                <a:grpFill/>
              </p:grpSpPr>
              <p:sp>
                <p:nvSpPr>
                  <p:cNvPr id="424" name="Rectangle 423"/>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0,3</a:t>
                    </a:r>
                    <a:endParaRPr lang="en-US" sz="800" baseline="-25000" dirty="0">
                      <a:solidFill>
                        <a:schemeClr val="tx1"/>
                      </a:solidFill>
                    </a:endParaRPr>
                  </a:p>
                </p:txBody>
              </p:sp>
              <p:sp>
                <p:nvSpPr>
                  <p:cNvPr id="425" name="Rectangle 424"/>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3,3</a:t>
                    </a:r>
                    <a:endParaRPr lang="en-US" sz="800" baseline="-25000" dirty="0">
                      <a:solidFill>
                        <a:schemeClr val="tx1"/>
                      </a:solidFill>
                    </a:endParaRPr>
                  </a:p>
                </p:txBody>
              </p:sp>
              <p:sp>
                <p:nvSpPr>
                  <p:cNvPr id="426" name="Rectangle 425"/>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2,3</a:t>
                    </a:r>
                    <a:endParaRPr lang="en-US" sz="800" baseline="-25000" dirty="0">
                      <a:solidFill>
                        <a:schemeClr val="tx1"/>
                      </a:solidFill>
                    </a:endParaRPr>
                  </a:p>
                </p:txBody>
              </p:sp>
              <p:sp>
                <p:nvSpPr>
                  <p:cNvPr id="427" name="Rectangle 426"/>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1,3</a:t>
                    </a:r>
                    <a:endParaRPr lang="en-US" sz="800" baseline="-25000" dirty="0">
                      <a:solidFill>
                        <a:schemeClr val="tx1"/>
                      </a:solidFill>
                    </a:endParaRPr>
                  </a:p>
                </p:txBody>
              </p:sp>
            </p:grpSp>
            <p:grpSp>
              <p:nvGrpSpPr>
                <p:cNvPr id="414" name="Group 28"/>
                <p:cNvGrpSpPr/>
                <p:nvPr/>
              </p:nvGrpSpPr>
              <p:grpSpPr>
                <a:xfrm>
                  <a:off x="2362200" y="3200400"/>
                  <a:ext cx="1828800" cy="457200"/>
                  <a:chOff x="762000" y="4191000"/>
                  <a:chExt cx="1828800" cy="457200"/>
                </a:xfrm>
                <a:grpFill/>
              </p:grpSpPr>
              <p:sp>
                <p:nvSpPr>
                  <p:cNvPr id="420" name="Rectangle 419"/>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0,1</a:t>
                    </a:r>
                    <a:endParaRPr lang="en-US" sz="800" baseline="-25000" dirty="0">
                      <a:solidFill>
                        <a:schemeClr val="tx1"/>
                      </a:solidFill>
                    </a:endParaRPr>
                  </a:p>
                </p:txBody>
              </p:sp>
              <p:sp>
                <p:nvSpPr>
                  <p:cNvPr id="421" name="Rectangle 42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3,1</a:t>
                    </a:r>
                    <a:endParaRPr lang="en-US" sz="800" baseline="-25000" dirty="0">
                      <a:solidFill>
                        <a:schemeClr val="tx1"/>
                      </a:solidFill>
                    </a:endParaRPr>
                  </a:p>
                </p:txBody>
              </p:sp>
              <p:sp>
                <p:nvSpPr>
                  <p:cNvPr id="422" name="Rectangle 42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2,1</a:t>
                    </a:r>
                    <a:endParaRPr lang="en-US" sz="800" baseline="-25000" dirty="0">
                      <a:solidFill>
                        <a:schemeClr val="tx1"/>
                      </a:solidFill>
                    </a:endParaRPr>
                  </a:p>
                </p:txBody>
              </p:sp>
              <p:sp>
                <p:nvSpPr>
                  <p:cNvPr id="423" name="Rectangle 422"/>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1,1</a:t>
                    </a:r>
                    <a:endParaRPr lang="en-US" sz="800" baseline="-25000" dirty="0">
                      <a:solidFill>
                        <a:schemeClr val="tx1"/>
                      </a:solidFill>
                    </a:endParaRPr>
                  </a:p>
                </p:txBody>
              </p:sp>
            </p:grpSp>
            <p:grpSp>
              <p:nvGrpSpPr>
                <p:cNvPr id="415" name="Group 33"/>
                <p:cNvGrpSpPr/>
                <p:nvPr/>
              </p:nvGrpSpPr>
              <p:grpSpPr>
                <a:xfrm>
                  <a:off x="2362200" y="3657600"/>
                  <a:ext cx="1828800" cy="457200"/>
                  <a:chOff x="762000" y="4191000"/>
                  <a:chExt cx="1828800" cy="457200"/>
                </a:xfrm>
                <a:grpFill/>
              </p:grpSpPr>
              <p:sp>
                <p:nvSpPr>
                  <p:cNvPr id="416" name="Rectangle 415"/>
                  <p:cNvSpPr/>
                  <p:nvPr/>
                </p:nvSpPr>
                <p:spPr>
                  <a:xfrm>
                    <a:off x="7620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0,2</a:t>
                    </a:r>
                    <a:endParaRPr lang="en-US" sz="800" baseline="-25000" dirty="0">
                      <a:solidFill>
                        <a:schemeClr val="tx1"/>
                      </a:solidFill>
                    </a:endParaRPr>
                  </a:p>
                </p:txBody>
              </p:sp>
              <p:sp>
                <p:nvSpPr>
                  <p:cNvPr id="417" name="Rectangle 416"/>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3,2</a:t>
                    </a:r>
                    <a:endParaRPr lang="en-US" sz="800" baseline="-25000" dirty="0">
                      <a:solidFill>
                        <a:schemeClr val="tx1"/>
                      </a:solidFill>
                    </a:endParaRPr>
                  </a:p>
                </p:txBody>
              </p:sp>
              <p:sp>
                <p:nvSpPr>
                  <p:cNvPr id="418" name="Rectangle 417"/>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2,2</a:t>
                    </a:r>
                    <a:endParaRPr lang="en-US" sz="800" baseline="-25000" dirty="0">
                      <a:solidFill>
                        <a:schemeClr val="tx1"/>
                      </a:solidFill>
                    </a:endParaRPr>
                  </a:p>
                </p:txBody>
              </p:sp>
              <p:sp>
                <p:nvSpPr>
                  <p:cNvPr id="419" name="Rectangle 418"/>
                  <p:cNvSpPr/>
                  <p:nvPr/>
                </p:nvSpPr>
                <p:spPr>
                  <a:xfrm>
                    <a:off x="12192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1,2</a:t>
                    </a:r>
                    <a:endParaRPr lang="en-US" sz="800" baseline="-25000" dirty="0">
                      <a:solidFill>
                        <a:schemeClr val="tx1"/>
                      </a:solidFill>
                    </a:endParaRPr>
                  </a:p>
                </p:txBody>
              </p:sp>
            </p:grpSp>
          </p:grpSp>
          <p:sp>
            <p:nvSpPr>
              <p:cNvPr id="390" name="Rectangle 389"/>
              <p:cNvSpPr/>
              <p:nvPr/>
            </p:nvSpPr>
            <p:spPr>
              <a:xfrm>
                <a:off x="2667000" y="2819400"/>
                <a:ext cx="76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372" name="TextBox 371"/>
            <p:cNvSpPr txBox="1"/>
            <p:nvPr/>
          </p:nvSpPr>
          <p:spPr>
            <a:xfrm>
              <a:off x="304800" y="1524000"/>
              <a:ext cx="473206" cy="338554"/>
            </a:xfrm>
            <a:prstGeom prst="rect">
              <a:avLst/>
            </a:prstGeom>
            <a:noFill/>
          </p:spPr>
          <p:txBody>
            <a:bodyPr wrap="none" rtlCol="0">
              <a:spAutoFit/>
            </a:bodyPr>
            <a:lstStyle/>
            <a:p>
              <a:r>
                <a:rPr lang="en-US" sz="1600" b="1" dirty="0"/>
                <a:t>B</a:t>
              </a:r>
              <a:r>
                <a:rPr lang="sr-Latn-RS" sz="1600" b="1" baseline="-25000" dirty="0"/>
                <a:t>0,</a:t>
              </a:r>
              <a:r>
                <a:rPr lang="en-US" sz="1600" b="1" baseline="-25000" dirty="0"/>
                <a:t>1</a:t>
              </a:r>
              <a:endParaRPr lang="en-US" sz="1600" b="1" dirty="0"/>
            </a:p>
          </p:txBody>
        </p:sp>
      </p:grpSp>
      <p:grpSp>
        <p:nvGrpSpPr>
          <p:cNvPr id="454" name="Group 495"/>
          <p:cNvGrpSpPr/>
          <p:nvPr/>
        </p:nvGrpSpPr>
        <p:grpSpPr>
          <a:xfrm>
            <a:off x="4572000" y="4114800"/>
            <a:ext cx="3429000" cy="1828800"/>
            <a:chOff x="304800" y="1524000"/>
            <a:chExt cx="3429000" cy="1828800"/>
          </a:xfrm>
        </p:grpSpPr>
        <p:grpSp>
          <p:nvGrpSpPr>
            <p:cNvPr id="455" name="Group 115"/>
            <p:cNvGrpSpPr/>
            <p:nvPr/>
          </p:nvGrpSpPr>
          <p:grpSpPr>
            <a:xfrm>
              <a:off x="762000" y="1981200"/>
              <a:ext cx="1371600" cy="1371600"/>
              <a:chOff x="762000" y="2133600"/>
              <a:chExt cx="1371600" cy="1371600"/>
            </a:xfrm>
          </p:grpSpPr>
          <p:grpSp>
            <p:nvGrpSpPr>
              <p:cNvPr id="501" name="Group 67"/>
              <p:cNvGrpSpPr/>
              <p:nvPr/>
            </p:nvGrpSpPr>
            <p:grpSpPr>
              <a:xfrm>
                <a:off x="762000" y="2133600"/>
                <a:ext cx="1371600" cy="1371600"/>
                <a:chOff x="2362200" y="2743200"/>
                <a:chExt cx="1828800" cy="1828800"/>
              </a:xfrm>
              <a:solidFill>
                <a:schemeClr val="accent5">
                  <a:lumMod val="20000"/>
                  <a:lumOff val="80000"/>
                </a:schemeClr>
              </a:solidFill>
            </p:grpSpPr>
            <p:grpSp>
              <p:nvGrpSpPr>
                <p:cNvPr id="503" name="Group 22"/>
                <p:cNvGrpSpPr/>
                <p:nvPr/>
              </p:nvGrpSpPr>
              <p:grpSpPr>
                <a:xfrm>
                  <a:off x="2362200" y="2743200"/>
                  <a:ext cx="1828800" cy="457200"/>
                  <a:chOff x="762000" y="4191000"/>
                  <a:chExt cx="1828800" cy="457200"/>
                </a:xfrm>
                <a:grpFill/>
              </p:grpSpPr>
              <p:sp>
                <p:nvSpPr>
                  <p:cNvPr id="519"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0,0</a:t>
                    </a:r>
                    <a:endParaRPr lang="en-US" sz="800" baseline="-25000" dirty="0">
                      <a:solidFill>
                        <a:schemeClr val="tx1"/>
                      </a:solidFill>
                    </a:endParaRPr>
                  </a:p>
                </p:txBody>
              </p:sp>
              <p:sp>
                <p:nvSpPr>
                  <p:cNvPr id="520" name="Rectangle 519"/>
                  <p:cNvSpPr/>
                  <p:nvPr/>
                </p:nvSpPr>
                <p:spPr>
                  <a:xfrm>
                    <a:off x="21336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3,0</a:t>
                    </a:r>
                    <a:endParaRPr lang="en-US" sz="800" baseline="-25000" dirty="0">
                      <a:solidFill>
                        <a:schemeClr val="tx1"/>
                      </a:solidFill>
                    </a:endParaRPr>
                  </a:p>
                </p:txBody>
              </p:sp>
              <p:sp>
                <p:nvSpPr>
                  <p:cNvPr id="521" name="Rectangle 520"/>
                  <p:cNvSpPr/>
                  <p:nvPr/>
                </p:nvSpPr>
                <p:spPr>
                  <a:xfrm>
                    <a:off x="16764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2,0</a:t>
                    </a:r>
                    <a:endParaRPr lang="en-US" sz="800" baseline="-25000" dirty="0">
                      <a:solidFill>
                        <a:schemeClr val="tx1"/>
                      </a:solidFill>
                    </a:endParaRPr>
                  </a:p>
                </p:txBody>
              </p:sp>
              <p:sp>
                <p:nvSpPr>
                  <p:cNvPr id="522" name="Rectangle 521"/>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1,0</a:t>
                    </a:r>
                    <a:endParaRPr lang="en-US" sz="800" baseline="-25000" dirty="0">
                      <a:solidFill>
                        <a:schemeClr val="tx1"/>
                      </a:solidFill>
                    </a:endParaRPr>
                  </a:p>
                </p:txBody>
              </p:sp>
            </p:grpSp>
            <p:grpSp>
              <p:nvGrpSpPr>
                <p:cNvPr id="504" name="Group 23"/>
                <p:cNvGrpSpPr/>
                <p:nvPr/>
              </p:nvGrpSpPr>
              <p:grpSpPr>
                <a:xfrm>
                  <a:off x="2362200" y="4114800"/>
                  <a:ext cx="1828800" cy="457200"/>
                  <a:chOff x="762000" y="4191000"/>
                  <a:chExt cx="1828800" cy="457200"/>
                </a:xfrm>
                <a:grpFill/>
              </p:grpSpPr>
              <p:sp>
                <p:nvSpPr>
                  <p:cNvPr id="515" name="Rectangle 514"/>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0,3</a:t>
                    </a:r>
                    <a:endParaRPr lang="en-US" sz="800" baseline="-25000" dirty="0">
                      <a:solidFill>
                        <a:schemeClr val="tx1"/>
                      </a:solidFill>
                    </a:endParaRPr>
                  </a:p>
                </p:txBody>
              </p:sp>
              <p:sp>
                <p:nvSpPr>
                  <p:cNvPr id="516" name="Rectangle 515"/>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3,3</a:t>
                    </a:r>
                    <a:endParaRPr lang="en-US" sz="800" baseline="-25000" dirty="0">
                      <a:solidFill>
                        <a:schemeClr val="tx1"/>
                      </a:solidFill>
                    </a:endParaRPr>
                  </a:p>
                </p:txBody>
              </p:sp>
              <p:sp>
                <p:nvSpPr>
                  <p:cNvPr id="517" name="Rectangle 516"/>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2,3</a:t>
                    </a:r>
                    <a:endParaRPr lang="en-US" sz="800" baseline="-25000" dirty="0">
                      <a:solidFill>
                        <a:schemeClr val="tx1"/>
                      </a:solidFill>
                    </a:endParaRPr>
                  </a:p>
                </p:txBody>
              </p:sp>
              <p:sp>
                <p:nvSpPr>
                  <p:cNvPr id="518" name="Rectangle 517"/>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1,3</a:t>
                    </a:r>
                    <a:endParaRPr lang="en-US" sz="800" baseline="-25000" dirty="0">
                      <a:solidFill>
                        <a:schemeClr val="tx1"/>
                      </a:solidFill>
                    </a:endParaRPr>
                  </a:p>
                </p:txBody>
              </p:sp>
            </p:grpSp>
            <p:grpSp>
              <p:nvGrpSpPr>
                <p:cNvPr id="505" name="Group 28"/>
                <p:cNvGrpSpPr/>
                <p:nvPr/>
              </p:nvGrpSpPr>
              <p:grpSpPr>
                <a:xfrm>
                  <a:off x="2362200" y="3200400"/>
                  <a:ext cx="1828800" cy="457200"/>
                  <a:chOff x="762000" y="4191000"/>
                  <a:chExt cx="1828800" cy="457200"/>
                </a:xfrm>
                <a:grpFill/>
              </p:grpSpPr>
              <p:sp>
                <p:nvSpPr>
                  <p:cNvPr id="511" name="Rectangle 510"/>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0,1</a:t>
                    </a:r>
                    <a:endParaRPr lang="en-US" sz="800" baseline="-25000" dirty="0">
                      <a:solidFill>
                        <a:schemeClr val="tx1"/>
                      </a:solidFill>
                    </a:endParaRPr>
                  </a:p>
                </p:txBody>
              </p:sp>
              <p:sp>
                <p:nvSpPr>
                  <p:cNvPr id="512" name="Rectangle 511"/>
                  <p:cNvSpPr/>
                  <p:nvPr/>
                </p:nvSpPr>
                <p:spPr>
                  <a:xfrm>
                    <a:off x="21336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3,1</a:t>
                    </a:r>
                    <a:endParaRPr lang="en-US" sz="800" baseline="-25000" dirty="0">
                      <a:solidFill>
                        <a:schemeClr val="tx1"/>
                      </a:solidFill>
                    </a:endParaRPr>
                  </a:p>
                </p:txBody>
              </p:sp>
              <p:sp>
                <p:nvSpPr>
                  <p:cNvPr id="513" name="Rectangle 512"/>
                  <p:cNvSpPr/>
                  <p:nvPr/>
                </p:nvSpPr>
                <p:spPr>
                  <a:xfrm>
                    <a:off x="16764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2,1</a:t>
                    </a:r>
                    <a:endParaRPr lang="en-US" sz="800" baseline="-25000" dirty="0">
                      <a:solidFill>
                        <a:schemeClr val="tx1"/>
                      </a:solidFill>
                    </a:endParaRPr>
                  </a:p>
                </p:txBody>
              </p:sp>
              <p:sp>
                <p:nvSpPr>
                  <p:cNvPr id="514" name="Rectangle 513"/>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1,1</a:t>
                    </a:r>
                    <a:endParaRPr lang="en-US" sz="800" baseline="-25000" dirty="0">
                      <a:solidFill>
                        <a:schemeClr val="tx1"/>
                      </a:solidFill>
                    </a:endParaRPr>
                  </a:p>
                </p:txBody>
              </p:sp>
            </p:grpSp>
            <p:grpSp>
              <p:nvGrpSpPr>
                <p:cNvPr id="506" name="Group 33"/>
                <p:cNvGrpSpPr/>
                <p:nvPr/>
              </p:nvGrpSpPr>
              <p:grpSpPr>
                <a:xfrm>
                  <a:off x="2362200" y="3657600"/>
                  <a:ext cx="1828800" cy="457200"/>
                  <a:chOff x="762000" y="4191000"/>
                  <a:chExt cx="1828800" cy="457200"/>
                </a:xfrm>
                <a:grpFill/>
              </p:grpSpPr>
              <p:sp>
                <p:nvSpPr>
                  <p:cNvPr id="507" name="Rectangle 506"/>
                  <p:cNvSpPr/>
                  <p:nvPr/>
                </p:nvSpPr>
                <p:spPr>
                  <a:xfrm>
                    <a:off x="7620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0,2</a:t>
                    </a:r>
                    <a:endParaRPr lang="en-US" sz="800" baseline="-25000" dirty="0">
                      <a:solidFill>
                        <a:schemeClr val="tx1"/>
                      </a:solidFill>
                    </a:endParaRPr>
                  </a:p>
                </p:txBody>
              </p:sp>
              <p:sp>
                <p:nvSpPr>
                  <p:cNvPr id="508" name="Rectangle 507"/>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3,2</a:t>
                    </a:r>
                    <a:endParaRPr lang="en-US" sz="800" baseline="-25000" dirty="0">
                      <a:solidFill>
                        <a:schemeClr val="tx1"/>
                      </a:solidFill>
                    </a:endParaRPr>
                  </a:p>
                </p:txBody>
              </p:sp>
              <p:sp>
                <p:nvSpPr>
                  <p:cNvPr id="509" name="Rectangle 508"/>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2,2</a:t>
                    </a:r>
                    <a:endParaRPr lang="en-US" sz="800" baseline="-25000" dirty="0">
                      <a:solidFill>
                        <a:schemeClr val="tx1"/>
                      </a:solidFill>
                    </a:endParaRPr>
                  </a:p>
                </p:txBody>
              </p:sp>
              <p:sp>
                <p:nvSpPr>
                  <p:cNvPr id="510" name="Rectangle 509"/>
                  <p:cNvSpPr/>
                  <p:nvPr/>
                </p:nvSpPr>
                <p:spPr>
                  <a:xfrm>
                    <a:off x="12192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800" dirty="0">
                        <a:solidFill>
                          <a:schemeClr val="tx1"/>
                        </a:solidFill>
                      </a:rPr>
                      <a:t>Md 1,2</a:t>
                    </a:r>
                    <a:endParaRPr lang="en-US" sz="800" baseline="-25000" dirty="0">
                      <a:solidFill>
                        <a:schemeClr val="tx1"/>
                      </a:solidFill>
                    </a:endParaRPr>
                  </a:p>
                </p:txBody>
              </p:sp>
            </p:grpSp>
          </p:grpSp>
          <p:sp>
            <p:nvSpPr>
              <p:cNvPr id="502" name="Rectangle 501"/>
              <p:cNvSpPr/>
              <p:nvPr/>
            </p:nvSpPr>
            <p:spPr>
              <a:xfrm>
                <a:off x="1447800" y="3124200"/>
                <a:ext cx="6858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456" name="Group 113"/>
            <p:cNvGrpSpPr/>
            <p:nvPr/>
          </p:nvGrpSpPr>
          <p:grpSpPr>
            <a:xfrm>
              <a:off x="2362200" y="1981200"/>
              <a:ext cx="1371600" cy="1371600"/>
              <a:chOff x="2362200" y="2133600"/>
              <a:chExt cx="1371600" cy="1371600"/>
            </a:xfrm>
          </p:grpSpPr>
          <p:grpSp>
            <p:nvGrpSpPr>
              <p:cNvPr id="458" name="Group 25"/>
              <p:cNvGrpSpPr/>
              <p:nvPr/>
            </p:nvGrpSpPr>
            <p:grpSpPr>
              <a:xfrm>
                <a:off x="2362200" y="2133600"/>
                <a:ext cx="1371600" cy="1371600"/>
                <a:chOff x="2362200" y="2743200"/>
                <a:chExt cx="1828800" cy="1828800"/>
              </a:xfrm>
              <a:solidFill>
                <a:schemeClr val="accent5">
                  <a:lumMod val="20000"/>
                  <a:lumOff val="80000"/>
                </a:schemeClr>
              </a:solidFill>
            </p:grpSpPr>
            <p:grpSp>
              <p:nvGrpSpPr>
                <p:cNvPr id="462" name="Group 22"/>
                <p:cNvGrpSpPr/>
                <p:nvPr/>
              </p:nvGrpSpPr>
              <p:grpSpPr>
                <a:xfrm>
                  <a:off x="2362200" y="2743200"/>
                  <a:ext cx="1828800" cy="457200"/>
                  <a:chOff x="762000" y="4191000"/>
                  <a:chExt cx="1828800" cy="457200"/>
                </a:xfrm>
                <a:grpFill/>
              </p:grpSpPr>
              <p:sp>
                <p:nvSpPr>
                  <p:cNvPr id="497" name="Rectangle 4"/>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0,0</a:t>
                    </a:r>
                    <a:endParaRPr lang="en-US" sz="800" baseline="-25000" dirty="0">
                      <a:solidFill>
                        <a:schemeClr val="tx1"/>
                      </a:solidFill>
                    </a:endParaRPr>
                  </a:p>
                </p:txBody>
              </p:sp>
              <p:sp>
                <p:nvSpPr>
                  <p:cNvPr id="498" name="Rectangle 497"/>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3,0</a:t>
                    </a:r>
                    <a:endParaRPr lang="en-US" sz="800" baseline="-25000" dirty="0">
                      <a:solidFill>
                        <a:schemeClr val="tx1"/>
                      </a:solidFill>
                    </a:endParaRPr>
                  </a:p>
                </p:txBody>
              </p:sp>
              <p:sp>
                <p:nvSpPr>
                  <p:cNvPr id="499" name="Rectangle 498"/>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2,0</a:t>
                    </a:r>
                    <a:endParaRPr lang="en-US" sz="800" baseline="-25000" dirty="0">
                      <a:solidFill>
                        <a:schemeClr val="tx1"/>
                      </a:solidFill>
                    </a:endParaRPr>
                  </a:p>
                </p:txBody>
              </p:sp>
              <p:sp>
                <p:nvSpPr>
                  <p:cNvPr id="500" name="Rectangle 499"/>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1,0</a:t>
                    </a:r>
                    <a:endParaRPr lang="en-US" sz="800" baseline="-25000" dirty="0">
                      <a:solidFill>
                        <a:schemeClr val="tx1"/>
                      </a:solidFill>
                    </a:endParaRPr>
                  </a:p>
                </p:txBody>
              </p:sp>
            </p:grpSp>
            <p:grpSp>
              <p:nvGrpSpPr>
                <p:cNvPr id="463" name="Group 23"/>
                <p:cNvGrpSpPr/>
                <p:nvPr/>
              </p:nvGrpSpPr>
              <p:grpSpPr>
                <a:xfrm>
                  <a:off x="2362200" y="4114800"/>
                  <a:ext cx="1828800" cy="457200"/>
                  <a:chOff x="762000" y="4191000"/>
                  <a:chExt cx="1828800" cy="457200"/>
                </a:xfrm>
                <a:grpFill/>
              </p:grpSpPr>
              <p:sp>
                <p:nvSpPr>
                  <p:cNvPr id="477" name="Rectangle 476"/>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0,3</a:t>
                    </a:r>
                    <a:endParaRPr lang="en-US" sz="800" baseline="-25000" dirty="0">
                      <a:solidFill>
                        <a:schemeClr val="tx1"/>
                      </a:solidFill>
                    </a:endParaRPr>
                  </a:p>
                </p:txBody>
              </p:sp>
              <p:sp>
                <p:nvSpPr>
                  <p:cNvPr id="478" name="Rectangle 477"/>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3,3</a:t>
                    </a:r>
                    <a:endParaRPr lang="en-US" sz="800" baseline="-25000" dirty="0">
                      <a:solidFill>
                        <a:schemeClr val="tx1"/>
                      </a:solidFill>
                    </a:endParaRPr>
                  </a:p>
                </p:txBody>
              </p:sp>
              <p:sp>
                <p:nvSpPr>
                  <p:cNvPr id="479" name="Rectangle 478"/>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2,3</a:t>
                    </a:r>
                    <a:endParaRPr lang="en-US" sz="800" baseline="-25000" dirty="0">
                      <a:solidFill>
                        <a:schemeClr val="tx1"/>
                      </a:solidFill>
                    </a:endParaRPr>
                  </a:p>
                </p:txBody>
              </p:sp>
              <p:sp>
                <p:nvSpPr>
                  <p:cNvPr id="496" name="Rectangle 495"/>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1,3</a:t>
                    </a:r>
                    <a:endParaRPr lang="en-US" sz="800" baseline="-25000" dirty="0">
                      <a:solidFill>
                        <a:schemeClr val="tx1"/>
                      </a:solidFill>
                    </a:endParaRPr>
                  </a:p>
                </p:txBody>
              </p:sp>
            </p:grpSp>
            <p:grpSp>
              <p:nvGrpSpPr>
                <p:cNvPr id="464" name="Group 28"/>
                <p:cNvGrpSpPr/>
                <p:nvPr/>
              </p:nvGrpSpPr>
              <p:grpSpPr>
                <a:xfrm>
                  <a:off x="2362200" y="3200400"/>
                  <a:ext cx="1828800" cy="457200"/>
                  <a:chOff x="762000" y="4191000"/>
                  <a:chExt cx="1828800" cy="457200"/>
                </a:xfrm>
                <a:grpFill/>
              </p:grpSpPr>
              <p:sp>
                <p:nvSpPr>
                  <p:cNvPr id="470" name="Rectangle 469"/>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0,1</a:t>
                    </a:r>
                    <a:endParaRPr lang="en-US" sz="800" baseline="-25000" dirty="0">
                      <a:solidFill>
                        <a:schemeClr val="tx1"/>
                      </a:solidFill>
                    </a:endParaRPr>
                  </a:p>
                </p:txBody>
              </p:sp>
              <p:sp>
                <p:nvSpPr>
                  <p:cNvPr id="471" name="Rectangle 470"/>
                  <p:cNvSpPr/>
                  <p:nvPr/>
                </p:nvSpPr>
                <p:spPr>
                  <a:xfrm>
                    <a:off x="21336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3,1</a:t>
                    </a:r>
                    <a:endParaRPr lang="en-US" sz="800" baseline="-25000" dirty="0">
                      <a:solidFill>
                        <a:schemeClr val="tx1"/>
                      </a:solidFill>
                    </a:endParaRPr>
                  </a:p>
                </p:txBody>
              </p:sp>
              <p:sp>
                <p:nvSpPr>
                  <p:cNvPr id="472" name="Rectangle 471"/>
                  <p:cNvSpPr/>
                  <p:nvPr/>
                </p:nvSpPr>
                <p:spPr>
                  <a:xfrm>
                    <a:off x="1676400" y="4191000"/>
                    <a:ext cx="457200" cy="4572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2,1</a:t>
                    </a:r>
                    <a:endParaRPr lang="en-US" sz="800" baseline="-25000" dirty="0">
                      <a:solidFill>
                        <a:schemeClr val="tx1"/>
                      </a:solidFill>
                    </a:endParaRPr>
                  </a:p>
                </p:txBody>
              </p:sp>
              <p:sp>
                <p:nvSpPr>
                  <p:cNvPr id="476" name="Rectangle 475"/>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1,1</a:t>
                    </a:r>
                    <a:endParaRPr lang="en-US" sz="800" baseline="-25000" dirty="0">
                      <a:solidFill>
                        <a:schemeClr val="tx1"/>
                      </a:solidFill>
                    </a:endParaRPr>
                  </a:p>
                </p:txBody>
              </p:sp>
            </p:grpSp>
            <p:grpSp>
              <p:nvGrpSpPr>
                <p:cNvPr id="465" name="Group 33"/>
                <p:cNvGrpSpPr/>
                <p:nvPr/>
              </p:nvGrpSpPr>
              <p:grpSpPr>
                <a:xfrm>
                  <a:off x="2362200" y="3657600"/>
                  <a:ext cx="1828800" cy="457200"/>
                  <a:chOff x="762000" y="4191000"/>
                  <a:chExt cx="1828800" cy="457200"/>
                </a:xfrm>
                <a:grpFill/>
              </p:grpSpPr>
              <p:sp>
                <p:nvSpPr>
                  <p:cNvPr id="466" name="Rectangle 465"/>
                  <p:cNvSpPr/>
                  <p:nvPr/>
                </p:nvSpPr>
                <p:spPr>
                  <a:xfrm>
                    <a:off x="7620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0,2</a:t>
                    </a:r>
                    <a:endParaRPr lang="en-US" sz="800" baseline="-25000" dirty="0">
                      <a:solidFill>
                        <a:schemeClr val="tx1"/>
                      </a:solidFill>
                    </a:endParaRPr>
                  </a:p>
                </p:txBody>
              </p:sp>
              <p:sp>
                <p:nvSpPr>
                  <p:cNvPr id="467" name="Rectangle 466"/>
                  <p:cNvSpPr/>
                  <p:nvPr/>
                </p:nvSpPr>
                <p:spPr>
                  <a:xfrm>
                    <a:off x="21336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3,2</a:t>
                    </a:r>
                    <a:endParaRPr lang="en-US" sz="800" baseline="-25000" dirty="0">
                      <a:solidFill>
                        <a:schemeClr val="tx1"/>
                      </a:solidFill>
                    </a:endParaRPr>
                  </a:p>
                </p:txBody>
              </p:sp>
              <p:sp>
                <p:nvSpPr>
                  <p:cNvPr id="468" name="Rectangle 467"/>
                  <p:cNvSpPr/>
                  <p:nvPr/>
                </p:nvSpPr>
                <p:spPr>
                  <a:xfrm>
                    <a:off x="1676400" y="4191000"/>
                    <a:ext cx="457200" cy="457200"/>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2,2</a:t>
                    </a:r>
                    <a:endParaRPr lang="en-US" sz="800" baseline="-25000" dirty="0">
                      <a:solidFill>
                        <a:schemeClr val="tx1"/>
                      </a:solidFill>
                    </a:endParaRPr>
                  </a:p>
                </p:txBody>
              </p:sp>
              <p:sp>
                <p:nvSpPr>
                  <p:cNvPr id="469" name="Rectangle 468"/>
                  <p:cNvSpPr/>
                  <p:nvPr/>
                </p:nvSpPr>
                <p:spPr>
                  <a:xfrm>
                    <a:off x="1219200" y="4191000"/>
                    <a:ext cx="457200" cy="4572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Nd</a:t>
                    </a:r>
                    <a:r>
                      <a:rPr lang="en-US" sz="800" dirty="0">
                        <a:solidFill>
                          <a:schemeClr val="tx1"/>
                        </a:solidFill>
                      </a:rPr>
                      <a:t> 1,2</a:t>
                    </a:r>
                    <a:endParaRPr lang="en-US" sz="800" baseline="-25000" dirty="0">
                      <a:solidFill>
                        <a:schemeClr val="tx1"/>
                      </a:solidFill>
                    </a:endParaRPr>
                  </a:p>
                </p:txBody>
              </p:sp>
            </p:grpSp>
          </p:grpSp>
          <p:sp>
            <p:nvSpPr>
              <p:cNvPr id="459" name="Rectangle 458"/>
              <p:cNvSpPr/>
              <p:nvPr/>
            </p:nvSpPr>
            <p:spPr>
              <a:xfrm>
                <a:off x="3352800" y="2819400"/>
                <a:ext cx="76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457" name="TextBox 456"/>
            <p:cNvSpPr txBox="1"/>
            <p:nvPr/>
          </p:nvSpPr>
          <p:spPr>
            <a:xfrm>
              <a:off x="304800" y="1524000"/>
              <a:ext cx="473206" cy="338554"/>
            </a:xfrm>
            <a:prstGeom prst="rect">
              <a:avLst/>
            </a:prstGeom>
            <a:noFill/>
          </p:spPr>
          <p:txBody>
            <a:bodyPr wrap="none" rtlCol="0">
              <a:spAutoFit/>
            </a:bodyPr>
            <a:lstStyle/>
            <a:p>
              <a:r>
                <a:rPr lang="en-US" sz="1600" b="1" dirty="0"/>
                <a:t>B</a:t>
              </a:r>
              <a:r>
                <a:rPr lang="en-US" sz="1600" b="1" baseline="-25000" dirty="0"/>
                <a:t>1</a:t>
              </a:r>
              <a:r>
                <a:rPr lang="sr-Latn-RS" sz="1600" b="1" baseline="-25000" dirty="0"/>
                <a:t>,</a:t>
              </a:r>
              <a:r>
                <a:rPr lang="en-US" sz="1600" b="1" baseline="-25000" dirty="0"/>
                <a:t>1</a:t>
              </a:r>
              <a:endParaRPr lang="en-US" sz="1600" b="1" dirty="0"/>
            </a:p>
          </p:txBody>
        </p:sp>
      </p:grpSp>
      <p:sp>
        <p:nvSpPr>
          <p:cNvPr id="196" name="TextBox 195"/>
          <p:cNvSpPr txBox="1"/>
          <p:nvPr/>
        </p:nvSpPr>
        <p:spPr>
          <a:xfrm>
            <a:off x="528929" y="1447800"/>
            <a:ext cx="3305200" cy="369332"/>
          </a:xfrm>
          <a:prstGeom prst="rect">
            <a:avLst/>
          </a:prstGeom>
          <a:noFill/>
        </p:spPr>
        <p:txBody>
          <a:bodyPr wrap="none" rtlCol="0">
            <a:spAutoFit/>
          </a:bodyPr>
          <a:lstStyle/>
          <a:p>
            <a:r>
              <a:rPr lang="en-US" b="1" dirty="0">
                <a:solidFill>
                  <a:srgbClr val="C00000"/>
                </a:solidFill>
              </a:rPr>
              <a:t>DRUGA FAZA, SVI BLOKOVI</a:t>
            </a:r>
            <a:endParaRPr lang="sr-Latn-RS" b="1" dirty="0">
              <a:solidFill>
                <a:srgbClr val="C00000"/>
              </a:solidFill>
            </a:endParaRPr>
          </a:p>
        </p:txBody>
      </p:sp>
      <p:sp>
        <p:nvSpPr>
          <p:cNvPr id="11" name="Slide Number Placeholder 10"/>
          <p:cNvSpPr>
            <a:spLocks noGrp="1"/>
          </p:cNvSpPr>
          <p:nvPr>
            <p:ph type="sldNum" sz="quarter" idx="12"/>
          </p:nvPr>
        </p:nvSpPr>
        <p:spPr/>
        <p:txBody>
          <a:bodyPr/>
          <a:lstStyle/>
          <a:p>
            <a:fld id="{036081D1-8380-407A-ABF3-D12854566F9D}" type="slidenum">
              <a:rPr lang="en-US" smtClean="0"/>
              <a:pPr/>
              <a:t>134</a:t>
            </a:fld>
            <a:endParaRPr lang="en-US" dirty="0"/>
          </a:p>
        </p:txBody>
      </p:sp>
    </p:spTree>
    <p:extLst>
      <p:ext uri="{BB962C8B-B14F-4D97-AF65-F5344CB8AC3E}">
        <p14:creationId xmlns:p14="http://schemas.microsoft.com/office/powerpoint/2010/main" val="661846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(7)</a:t>
            </a:r>
          </a:p>
        </p:txBody>
      </p:sp>
      <p:sp>
        <p:nvSpPr>
          <p:cNvPr id="3" name="Content Placeholder 2"/>
          <p:cNvSpPr>
            <a:spLocks noGrp="1"/>
          </p:cNvSpPr>
          <p:nvPr>
            <p:ph idx="1"/>
          </p:nvPr>
        </p:nvSpPr>
        <p:spPr/>
        <p:txBody>
          <a:bodyPr/>
          <a:lstStyle/>
          <a:p>
            <a:r>
              <a:rPr lang="en-US" b="1" dirty="0">
                <a:solidFill>
                  <a:srgbClr val="C00000"/>
                </a:solidFill>
              </a:rPr>
              <a:t>BLOK (0,0) </a:t>
            </a:r>
          </a:p>
          <a:p>
            <a:endParaRPr lang="sr-Latn-RS" b="1" dirty="0">
              <a:solidFill>
                <a:srgbClr val="C00000"/>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28" y="2057400"/>
            <a:ext cx="8077200" cy="461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36081D1-8380-407A-ABF3-D12854566F9D}" type="slidenum">
              <a:rPr lang="en-US" smtClean="0"/>
              <a:pPr/>
              <a:t>135</a:t>
            </a:fld>
            <a:endParaRPr lang="en-US" dirty="0"/>
          </a:p>
        </p:txBody>
      </p:sp>
    </p:spTree>
    <p:extLst>
      <p:ext uri="{BB962C8B-B14F-4D97-AF65-F5344CB8AC3E}">
        <p14:creationId xmlns:p14="http://schemas.microsoft.com/office/powerpoint/2010/main" val="28014122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(8)</a:t>
            </a:r>
            <a:endParaRPr lang="en-US" dirty="0"/>
          </a:p>
        </p:txBody>
      </p:sp>
      <p:sp>
        <p:nvSpPr>
          <p:cNvPr id="3" name="Content Placeholder 2"/>
          <p:cNvSpPr>
            <a:spLocks noGrp="1"/>
          </p:cNvSpPr>
          <p:nvPr>
            <p:ph idx="1"/>
          </p:nvPr>
        </p:nvSpPr>
        <p:spPr/>
        <p:txBody>
          <a:bodyPr>
            <a:normAutofit/>
          </a:bodyPr>
          <a:lstStyle/>
          <a:p>
            <a:r>
              <a:rPr lang="sr-Latn-RS" dirty="0"/>
              <a:t>Mds čuva elemente Md koji su u S</a:t>
            </a:r>
            <a:r>
              <a:rPr lang="en-US" dirty="0"/>
              <a:t>H</a:t>
            </a:r>
            <a:r>
              <a:rPr lang="sr-Latn-RS" dirty="0"/>
              <a:t>M, Nds čuva elemente Nd koji su u SM</a:t>
            </a:r>
          </a:p>
          <a:p>
            <a:r>
              <a:rPr lang="sr-Latn-RS" dirty="0"/>
              <a:t>Na početku faze 1, 4 niti bloka B</a:t>
            </a:r>
            <a:r>
              <a:rPr lang="sr-Latn-RS" sz="2000" dirty="0"/>
              <a:t>00</a:t>
            </a:r>
            <a:r>
              <a:rPr lang="sr-Latn-RS" dirty="0"/>
              <a:t> učitavaju elemente u Mds </a:t>
            </a:r>
          </a:p>
          <a:p>
            <a:r>
              <a:rPr lang="sr-Latn-RS" dirty="0"/>
              <a:t>T</a:t>
            </a:r>
            <a:r>
              <a:rPr lang="sr-Latn-RS" sz="2000" dirty="0"/>
              <a:t>00</a:t>
            </a:r>
            <a:r>
              <a:rPr lang="en-US" dirty="0"/>
              <a:t>: Mds</a:t>
            </a:r>
            <a:r>
              <a:rPr lang="en-US" sz="2000" dirty="0"/>
              <a:t>00 &lt;- </a:t>
            </a:r>
            <a:r>
              <a:rPr lang="en-US" dirty="0"/>
              <a:t>Md</a:t>
            </a:r>
            <a:r>
              <a:rPr lang="en-US" sz="2000" dirty="0"/>
              <a:t>00</a:t>
            </a:r>
          </a:p>
          <a:p>
            <a:r>
              <a:rPr lang="en-US" dirty="0"/>
              <a:t>T</a:t>
            </a:r>
            <a:r>
              <a:rPr lang="en-US" sz="2000" dirty="0"/>
              <a:t>10</a:t>
            </a:r>
            <a:r>
              <a:rPr lang="en-US" dirty="0"/>
              <a:t>: Mds</a:t>
            </a:r>
            <a:r>
              <a:rPr lang="en-US" sz="2000" dirty="0"/>
              <a:t>10 &lt;- </a:t>
            </a:r>
            <a:r>
              <a:rPr lang="en-US" dirty="0"/>
              <a:t>Md</a:t>
            </a:r>
            <a:r>
              <a:rPr lang="en-US" sz="2000" dirty="0"/>
              <a:t>10</a:t>
            </a:r>
            <a:endParaRPr lang="sr-Latn-RS" sz="2000" dirty="0"/>
          </a:p>
          <a:p>
            <a:r>
              <a:rPr lang="en-US" dirty="0"/>
              <a:t>T</a:t>
            </a:r>
            <a:r>
              <a:rPr lang="en-US" sz="2000" dirty="0"/>
              <a:t>01</a:t>
            </a:r>
            <a:r>
              <a:rPr lang="en-US" dirty="0"/>
              <a:t>: Mds</a:t>
            </a:r>
            <a:r>
              <a:rPr lang="en-US" sz="2000" dirty="0"/>
              <a:t>01 &lt;- </a:t>
            </a:r>
            <a:r>
              <a:rPr lang="en-US" dirty="0"/>
              <a:t>Md</a:t>
            </a:r>
            <a:r>
              <a:rPr lang="en-US" sz="2000" dirty="0"/>
              <a:t>01</a:t>
            </a:r>
          </a:p>
          <a:p>
            <a:r>
              <a:rPr lang="en-US" dirty="0"/>
              <a:t>T</a:t>
            </a:r>
            <a:r>
              <a:rPr lang="en-US" sz="2000" dirty="0"/>
              <a:t>11</a:t>
            </a:r>
            <a:r>
              <a:rPr lang="en-US" dirty="0"/>
              <a:t>: Mds</a:t>
            </a:r>
            <a:r>
              <a:rPr lang="en-US" sz="2000" dirty="0"/>
              <a:t>11 &lt;</a:t>
            </a:r>
            <a:r>
              <a:rPr lang="en-US" dirty="0"/>
              <a:t>- Md</a:t>
            </a:r>
            <a:r>
              <a:rPr lang="en-US" sz="2000" dirty="0"/>
              <a:t>11</a:t>
            </a:r>
          </a:p>
          <a:p>
            <a:r>
              <a:rPr lang="en-US" dirty="0"/>
              <a:t>Na </a:t>
            </a:r>
            <a:r>
              <a:rPr lang="en-US" dirty="0" err="1"/>
              <a:t>sli</a:t>
            </a:r>
            <a:r>
              <a:rPr lang="sr-Latn-RS" dirty="0"/>
              <a:t>č</a:t>
            </a:r>
            <a:r>
              <a:rPr lang="en-US" dirty="0"/>
              <a:t>an </a:t>
            </a:r>
            <a:r>
              <a:rPr lang="en-US" dirty="0" err="1"/>
              <a:t>na</a:t>
            </a:r>
            <a:r>
              <a:rPr lang="sr-Latn-RS" dirty="0"/>
              <a:t>č</a:t>
            </a:r>
            <a:r>
              <a:rPr lang="en-US" dirty="0"/>
              <a:t>in se u</a:t>
            </a:r>
            <a:r>
              <a:rPr lang="sr-Latn-RS" dirty="0"/>
              <a:t>č</a:t>
            </a:r>
            <a:r>
              <a:rPr lang="en-US" dirty="0" err="1"/>
              <a:t>itavaju</a:t>
            </a:r>
            <a:r>
              <a:rPr lang="en-US" dirty="0"/>
              <a:t> </a:t>
            </a:r>
            <a:r>
              <a:rPr lang="en-US" dirty="0" err="1"/>
              <a:t>elementi</a:t>
            </a:r>
            <a:r>
              <a:rPr lang="en-US" dirty="0"/>
              <a:t> </a:t>
            </a:r>
            <a:r>
              <a:rPr lang="sr-Latn-RS" dirty="0"/>
              <a:t>matrice Nd u Nds</a:t>
            </a:r>
          </a:p>
          <a:p>
            <a:r>
              <a:rPr lang="sr-Latn-RS" dirty="0"/>
              <a:t>Zatim se izračunavaju odgovarajući </a:t>
            </a:r>
            <a:r>
              <a:rPr lang="en-US" dirty="0" err="1"/>
              <a:t>skalarni</a:t>
            </a:r>
            <a:r>
              <a:rPr lang="en-US" dirty="0"/>
              <a:t> </a:t>
            </a:r>
            <a:r>
              <a:rPr lang="sr-Latn-RS" dirty="0"/>
              <a:t>proizvodi</a:t>
            </a:r>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136</a:t>
            </a:fld>
            <a:endParaRPr lang="en-US" dirty="0"/>
          </a:p>
        </p:txBody>
      </p:sp>
    </p:spTree>
    <p:extLst>
      <p:ext uri="{BB962C8B-B14F-4D97-AF65-F5344CB8AC3E}">
        <p14:creationId xmlns:p14="http://schemas.microsoft.com/office/powerpoint/2010/main" val="229402895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(9)</a:t>
            </a:r>
            <a:endParaRPr lang="en-US" dirty="0"/>
          </a:p>
        </p:txBody>
      </p:sp>
      <p:sp>
        <p:nvSpPr>
          <p:cNvPr id="3" name="Content Placeholder 2"/>
          <p:cNvSpPr>
            <a:spLocks noGrp="1"/>
          </p:cNvSpPr>
          <p:nvPr>
            <p:ph idx="1"/>
          </p:nvPr>
        </p:nvSpPr>
        <p:spPr/>
        <p:txBody>
          <a:bodyPr>
            <a:normAutofit/>
          </a:bodyPr>
          <a:lstStyle/>
          <a:p>
            <a:r>
              <a:rPr lang="sr-Latn-RS" dirty="0"/>
              <a:t>Svaka vrednost u S</a:t>
            </a:r>
            <a:r>
              <a:rPr lang="en-US" dirty="0"/>
              <a:t>H</a:t>
            </a:r>
            <a:r>
              <a:rPr lang="sr-Latn-RS" dirty="0"/>
              <a:t>M se koristi 2 puta</a:t>
            </a:r>
          </a:p>
          <a:p>
            <a:pPr lvl="1"/>
            <a:r>
              <a:rPr lang="sr-Latn-RS" dirty="0"/>
              <a:t>Npr. i T</a:t>
            </a:r>
            <a:r>
              <a:rPr lang="sr-Latn-RS" sz="1800" dirty="0"/>
              <a:t>01</a:t>
            </a:r>
            <a:r>
              <a:rPr lang="sr-Latn-RS" dirty="0"/>
              <a:t> i T11 koriste vrednost Mds11</a:t>
            </a:r>
          </a:p>
          <a:p>
            <a:r>
              <a:rPr lang="sr-Latn-RS" dirty="0"/>
              <a:t>Na taj način smanjuje se pristup memoriji dva puta</a:t>
            </a:r>
          </a:p>
          <a:p>
            <a:r>
              <a:rPr lang="sr-Latn-RS" dirty="0"/>
              <a:t>Izračunavanje svakog vektorskog proizvoda se za ovaj primer odvija u 2 faze. </a:t>
            </a:r>
          </a:p>
          <a:p>
            <a:r>
              <a:rPr lang="sr-Latn-RS" dirty="0"/>
              <a:t>U opštem slučaju</a:t>
            </a:r>
            <a:r>
              <a:rPr lang="en-US" dirty="0"/>
              <a:t>,</a:t>
            </a:r>
            <a:r>
              <a:rPr lang="sr-Latn-RS" dirty="0"/>
              <a:t> za matrice reda N i veličinu t</a:t>
            </a:r>
            <a:r>
              <a:rPr lang="en-US" dirty="0" err="1"/>
              <a:t>ajla</a:t>
            </a:r>
            <a:r>
              <a:rPr lang="sr-Latn-RS" dirty="0"/>
              <a:t> TILE</a:t>
            </a:r>
            <a:r>
              <a:rPr lang="en-US" dirty="0"/>
              <a:t>_WIDTH, </a:t>
            </a:r>
            <a:r>
              <a:rPr lang="en-US" dirty="0" err="1"/>
              <a:t>potrebno</a:t>
            </a:r>
            <a:r>
              <a:rPr lang="en-US" dirty="0"/>
              <a:t> je </a:t>
            </a:r>
            <a:r>
              <a:rPr lang="sr-Latn-RS" b="1" dirty="0">
                <a:solidFill>
                  <a:srgbClr val="C00000"/>
                </a:solidFill>
              </a:rPr>
              <a:t>N</a:t>
            </a:r>
            <a:r>
              <a:rPr lang="en-US" b="1" dirty="0">
                <a:solidFill>
                  <a:srgbClr val="C00000"/>
                </a:solidFill>
              </a:rPr>
              <a:t>/</a:t>
            </a:r>
            <a:r>
              <a:rPr lang="sr-Latn-RS" b="1" dirty="0">
                <a:solidFill>
                  <a:srgbClr val="C00000"/>
                </a:solidFill>
              </a:rPr>
              <a:t>TILE</a:t>
            </a:r>
            <a:r>
              <a:rPr lang="en-US" b="1" dirty="0">
                <a:solidFill>
                  <a:srgbClr val="C00000"/>
                </a:solidFill>
              </a:rPr>
              <a:t>_WIDTH </a:t>
            </a:r>
            <a:r>
              <a:rPr lang="en-US" dirty="0" err="1"/>
              <a:t>faza</a:t>
            </a:r>
            <a:r>
              <a:rPr lang="en-US" dirty="0"/>
              <a:t> </a:t>
            </a:r>
          </a:p>
          <a:p>
            <a:r>
              <a:rPr lang="en-US" dirty="0"/>
              <a:t>U </a:t>
            </a:r>
            <a:r>
              <a:rPr lang="en-US" dirty="0" err="1"/>
              <a:t>svakoj</a:t>
            </a:r>
            <a:r>
              <a:rPr lang="en-US" dirty="0"/>
              <a:t> </a:t>
            </a:r>
            <a:r>
              <a:rPr lang="en-US" dirty="0" err="1"/>
              <a:t>fazi</a:t>
            </a:r>
            <a:r>
              <a:rPr lang="en-US" dirty="0"/>
              <a:t>, </a:t>
            </a:r>
            <a:r>
              <a:rPr lang="en-US" b="1" dirty="0" err="1"/>
              <a:t>isti</a:t>
            </a:r>
            <a:r>
              <a:rPr lang="en-US" dirty="0"/>
              <a:t> </a:t>
            </a:r>
            <a:r>
              <a:rPr lang="en-US" dirty="0" err="1"/>
              <a:t>Mds</a:t>
            </a:r>
            <a:r>
              <a:rPr lang="en-US" dirty="0"/>
              <a:t> </a:t>
            </a:r>
            <a:r>
              <a:rPr lang="en-US" dirty="0" err="1"/>
              <a:t>i</a:t>
            </a:r>
            <a:r>
              <a:rPr lang="en-US" dirty="0"/>
              <a:t> </a:t>
            </a:r>
            <a:r>
              <a:rPr lang="en-US" dirty="0" err="1"/>
              <a:t>Nds</a:t>
            </a:r>
            <a:r>
              <a:rPr lang="en-US" dirty="0"/>
              <a:t> se </a:t>
            </a:r>
            <a:r>
              <a:rPr lang="en-US" dirty="0" err="1"/>
              <a:t>koriste</a:t>
            </a:r>
            <a:r>
              <a:rPr lang="en-US" dirty="0"/>
              <a:t> </a:t>
            </a:r>
            <a:r>
              <a:rPr lang="sr-Latn-RS" dirty="0"/>
              <a:t>da čuvaju delove Md i Nd matrica korišćenih u toj fazi</a:t>
            </a:r>
          </a:p>
          <a:p>
            <a:r>
              <a:rPr lang="sr-Latn-RS" dirty="0"/>
              <a:t>Ovo omogućava da mala S</a:t>
            </a:r>
            <a:r>
              <a:rPr lang="en-US" dirty="0"/>
              <a:t>H</a:t>
            </a:r>
            <a:r>
              <a:rPr lang="sr-Latn-RS" dirty="0"/>
              <a:t>M služi za većinu pristupa za koje </a:t>
            </a:r>
            <a:r>
              <a:rPr lang="en-US" dirty="0"/>
              <a:t>je </a:t>
            </a:r>
            <a:r>
              <a:rPr lang="sr-Latn-RS" dirty="0"/>
              <a:t>korišćena GM </a:t>
            </a:r>
            <a:r>
              <a:rPr lang="en-US" dirty="0"/>
              <a:t> </a:t>
            </a:r>
          </a:p>
          <a:p>
            <a:endParaRPr lang="en-US" dirty="0"/>
          </a:p>
          <a:p>
            <a:endParaRPr lang="sr-Latn-RS" dirty="0"/>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137</a:t>
            </a:fld>
            <a:endParaRPr lang="en-US" dirty="0"/>
          </a:p>
        </p:txBody>
      </p:sp>
    </p:spTree>
    <p:extLst>
      <p:ext uri="{BB962C8B-B14F-4D97-AF65-F5344CB8AC3E}">
        <p14:creationId xmlns:p14="http://schemas.microsoft.com/office/powerpoint/2010/main" val="39758654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a:t>1</a:t>
            </a:r>
            <a:r>
              <a:rPr lang="sr-Latn-RS" dirty="0"/>
              <a:t>0)</a:t>
            </a:r>
            <a:endParaRPr lang="en-US" dirty="0"/>
          </a:p>
        </p:txBody>
      </p:sp>
      <p:sp>
        <p:nvSpPr>
          <p:cNvPr id="3" name="Content Placeholder 2"/>
          <p:cNvSpPr>
            <a:spLocks noGrp="1"/>
          </p:cNvSpPr>
          <p:nvPr>
            <p:ph idx="1"/>
          </p:nvPr>
        </p:nvSpPr>
        <p:spPr/>
        <p:txBody>
          <a:bodyPr>
            <a:normAutofit/>
          </a:bodyPr>
          <a:lstStyle/>
          <a:p>
            <a:r>
              <a:rPr lang="sr-Latn-RS" dirty="0"/>
              <a:t>To je zato što svaka faza fokusirana na mali podskup elemenata ulazne matrice, što predstavlja lokalnost pri pristupu</a:t>
            </a:r>
          </a:p>
          <a:p>
            <a:r>
              <a:rPr lang="sr-Latn-RS" dirty="0"/>
              <a:t>Lokalnost pristupa omogućava korišćenje malih brzih memorija koje opslužuju većinu pristupa i smanjuju pris</a:t>
            </a:r>
            <a:r>
              <a:rPr lang="en-US" dirty="0"/>
              <a:t>t</a:t>
            </a:r>
            <a:r>
              <a:rPr lang="sr-Latn-RS" dirty="0"/>
              <a:t>up sporoj GM</a:t>
            </a:r>
          </a:p>
          <a:p>
            <a:r>
              <a:rPr lang="sr-Latn-RS" dirty="0"/>
              <a:t>Lokalnost je važna za postizanje visokih performansi</a:t>
            </a:r>
          </a:p>
          <a:p>
            <a:endParaRPr lang="sr-Latn-RS" dirty="0"/>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138</a:t>
            </a:fld>
            <a:endParaRPr lang="en-US" dirty="0"/>
          </a:p>
        </p:txBody>
      </p:sp>
    </p:spTree>
    <p:extLst>
      <p:ext uri="{BB962C8B-B14F-4D97-AF65-F5344CB8AC3E}">
        <p14:creationId xmlns:p14="http://schemas.microsoft.com/office/powerpoint/2010/main" val="26648987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a:t>1</a:t>
            </a:r>
            <a:r>
              <a:rPr lang="sr-Latn-RS" dirty="0"/>
              <a:t>1)</a:t>
            </a:r>
            <a:endParaRPr lang="en-US" dirty="0"/>
          </a:p>
        </p:txBody>
      </p:sp>
      <p:sp>
        <p:nvSpPr>
          <p:cNvPr id="5" name="Content Placeholder 4"/>
          <p:cNvSpPr>
            <a:spLocks noGrp="1"/>
          </p:cNvSpPr>
          <p:nvPr>
            <p:ph idx="1"/>
          </p:nvPr>
        </p:nvSpPr>
        <p:spPr/>
        <p:txBody>
          <a:bodyPr/>
          <a:lstStyle/>
          <a:p>
            <a:pPr marL="0" indent="0">
              <a:buNone/>
            </a:pPr>
            <a:r>
              <a:rPr lang="en-US" b="1" dirty="0">
                <a:solidFill>
                  <a:srgbClr val="C00000"/>
                </a:solidFill>
              </a:rPr>
              <a:t>POZIV KERNELA</a:t>
            </a:r>
          </a:p>
        </p:txBody>
      </p:sp>
      <p:pic>
        <p:nvPicPr>
          <p:cNvPr id="3074" name="Picture 2"/>
          <p:cNvPicPr>
            <a:picLocks noChangeAspect="1" noChangeArrowheads="1"/>
          </p:cNvPicPr>
          <p:nvPr/>
        </p:nvPicPr>
        <p:blipFill>
          <a:blip r:embed="rId3"/>
          <a:srcRect/>
          <a:stretch>
            <a:fillRect/>
          </a:stretch>
        </p:blipFill>
        <p:spPr bwMode="auto">
          <a:xfrm>
            <a:off x="457200" y="2117817"/>
            <a:ext cx="8550420" cy="2554964"/>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36081D1-8380-407A-ABF3-D12854566F9D}" type="slidenum">
              <a:rPr lang="en-US" smtClean="0"/>
              <a:pPr/>
              <a:t>139</a:t>
            </a:fld>
            <a:endParaRPr lang="en-US" dirty="0"/>
          </a:p>
        </p:txBody>
      </p:sp>
    </p:spTree>
    <p:extLst>
      <p:ext uri="{BB962C8B-B14F-4D97-AF65-F5344CB8AC3E}">
        <p14:creationId xmlns:p14="http://schemas.microsoft.com/office/powerpoint/2010/main" val="210361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Softverski pogled (2)</a:t>
            </a:r>
            <a:endParaRPr lang="en-US" dirty="0"/>
          </a:p>
        </p:txBody>
      </p:sp>
      <p:sp>
        <p:nvSpPr>
          <p:cNvPr id="3" name="Content Placeholder 2"/>
          <p:cNvSpPr>
            <a:spLocks noGrp="1"/>
          </p:cNvSpPr>
          <p:nvPr>
            <p:ph idx="1"/>
          </p:nvPr>
        </p:nvSpPr>
        <p:spPr/>
        <p:txBody>
          <a:bodyPr/>
          <a:lstStyle/>
          <a:p>
            <a:r>
              <a:rPr lang="sr-Latn-RS"/>
              <a:t>Na visokom </a:t>
            </a:r>
            <a:r>
              <a:rPr lang="sr-Latn-RS" dirty="0"/>
              <a:t>nivou</a:t>
            </a:r>
            <a:r>
              <a:rPr lang="en-US"/>
              <a:t>, </a:t>
            </a:r>
            <a:r>
              <a:rPr lang="sr-Latn-RS"/>
              <a:t>master </a:t>
            </a:r>
            <a:r>
              <a:rPr lang="sr-Latn-RS" dirty="0"/>
              <a:t>proces koji se izvršava na CPU  vrši sledeće:</a:t>
            </a:r>
          </a:p>
          <a:p>
            <a:pPr marL="731520" lvl="1" indent="-457200">
              <a:buFont typeface="+mj-lt"/>
              <a:buAutoNum type="arabicPeriod"/>
            </a:pPr>
            <a:r>
              <a:rPr lang="en-US" dirty="0"/>
              <a:t>I</a:t>
            </a:r>
            <a:r>
              <a:rPr lang="sr-Latn-RS" dirty="0"/>
              <a:t>nicijalizacija kartice</a:t>
            </a:r>
          </a:p>
          <a:p>
            <a:pPr marL="731520" lvl="1" indent="-457200">
              <a:buFont typeface="+mj-lt"/>
              <a:buAutoNum type="arabicPeriod"/>
            </a:pPr>
            <a:r>
              <a:rPr lang="en-US" dirty="0"/>
              <a:t>A</a:t>
            </a:r>
            <a:r>
              <a:rPr lang="sr-Latn-RS"/>
              <a:t>lokacija memorije </a:t>
            </a:r>
            <a:r>
              <a:rPr lang="sr-Latn-RS" dirty="0"/>
              <a:t>na hostu i device-u</a:t>
            </a:r>
          </a:p>
          <a:p>
            <a:pPr marL="731520" lvl="1" indent="-457200">
              <a:buFont typeface="+mj-lt"/>
              <a:buAutoNum type="arabicPeriod"/>
            </a:pPr>
            <a:r>
              <a:rPr lang="sr-Latn-RS" dirty="0"/>
              <a:t>Kopira</a:t>
            </a:r>
            <a:r>
              <a:rPr lang="en-US" dirty="0" err="1"/>
              <a:t>nje</a:t>
            </a:r>
            <a:r>
              <a:rPr lang="sr-Latn-RS" dirty="0"/>
              <a:t> podat</a:t>
            </a:r>
            <a:r>
              <a:rPr lang="en-US" dirty="0"/>
              <a:t>a</a:t>
            </a:r>
            <a:r>
              <a:rPr lang="sr-Latn-RS" dirty="0"/>
              <a:t>k</a:t>
            </a:r>
            <a:r>
              <a:rPr lang="en-US" dirty="0"/>
              <a:t>a</a:t>
            </a:r>
            <a:r>
              <a:rPr lang="sr-Latn-RS" dirty="0"/>
              <a:t> </a:t>
            </a:r>
            <a:r>
              <a:rPr lang="sr-Latn-RS"/>
              <a:t>iz memorije </a:t>
            </a:r>
            <a:r>
              <a:rPr lang="sr-Latn-RS" dirty="0"/>
              <a:t>hosta </a:t>
            </a:r>
            <a:r>
              <a:rPr lang="sr-Latn-RS"/>
              <a:t>u memoriju </a:t>
            </a:r>
            <a:r>
              <a:rPr lang="sr-Latn-RS" dirty="0"/>
              <a:t>device-a</a:t>
            </a:r>
          </a:p>
          <a:p>
            <a:pPr marL="731520" lvl="1" indent="-457200">
              <a:buFont typeface="+mj-lt"/>
              <a:buAutoNum type="arabicPeriod"/>
            </a:pPr>
            <a:r>
              <a:rPr lang="sr-Latn-RS" dirty="0"/>
              <a:t>Pokre</a:t>
            </a:r>
            <a:r>
              <a:rPr lang="en-US" dirty="0" err="1"/>
              <a:t>tanje</a:t>
            </a:r>
            <a:r>
              <a:rPr lang="sr-Latn-RS" dirty="0"/>
              <a:t> već</a:t>
            </a:r>
            <a:r>
              <a:rPr lang="en-US" dirty="0" err="1"/>
              <a:t>eg</a:t>
            </a:r>
            <a:r>
              <a:rPr lang="sr-Latn-RS" dirty="0"/>
              <a:t> broj</a:t>
            </a:r>
            <a:r>
              <a:rPr lang="en-US" dirty="0"/>
              <a:t>a</a:t>
            </a:r>
            <a:r>
              <a:rPr lang="sr-Latn-RS" dirty="0"/>
              <a:t> </a:t>
            </a:r>
            <a:r>
              <a:rPr lang="en-US" dirty="0" err="1"/>
              <a:t>blokova</a:t>
            </a:r>
            <a:r>
              <a:rPr lang="en-US" dirty="0"/>
              <a:t> </a:t>
            </a:r>
            <a:r>
              <a:rPr lang="sr-Latn-RS" dirty="0"/>
              <a:t>na device-u</a:t>
            </a:r>
          </a:p>
          <a:p>
            <a:pPr marL="731520" lvl="1" indent="-457200">
              <a:buFont typeface="+mj-lt"/>
              <a:buAutoNum type="arabicPeriod"/>
            </a:pPr>
            <a:r>
              <a:rPr lang="sr-Latn-RS" dirty="0"/>
              <a:t>Kopira</a:t>
            </a:r>
            <a:r>
              <a:rPr lang="en-US" dirty="0" err="1"/>
              <a:t>nje</a:t>
            </a:r>
            <a:r>
              <a:rPr lang="sr-Latn-RS" dirty="0"/>
              <a:t> podat</a:t>
            </a:r>
            <a:r>
              <a:rPr lang="en-US" dirty="0"/>
              <a:t>a</a:t>
            </a:r>
            <a:r>
              <a:rPr lang="sr-Latn-RS" dirty="0"/>
              <a:t>k</a:t>
            </a:r>
            <a:r>
              <a:rPr lang="en-US" dirty="0"/>
              <a:t>a</a:t>
            </a:r>
            <a:r>
              <a:rPr lang="sr-Latn-RS" dirty="0"/>
              <a:t> i</a:t>
            </a:r>
            <a:r>
              <a:rPr lang="en-US"/>
              <a:t>z</a:t>
            </a:r>
            <a:r>
              <a:rPr lang="sr-Latn-RS"/>
              <a:t> memorije </a:t>
            </a:r>
            <a:r>
              <a:rPr lang="sr-Latn-RS" dirty="0"/>
              <a:t>device-a </a:t>
            </a:r>
            <a:r>
              <a:rPr lang="sr-Latn-RS"/>
              <a:t>u memoriju </a:t>
            </a:r>
            <a:r>
              <a:rPr lang="sr-Latn-RS" dirty="0"/>
              <a:t>hosta</a:t>
            </a:r>
          </a:p>
          <a:p>
            <a:pPr marL="731520" lvl="1" indent="-457200">
              <a:buFont typeface="+mj-lt"/>
              <a:buAutoNum type="arabicPeriod"/>
            </a:pPr>
            <a:r>
              <a:rPr lang="sr-Latn-RS" dirty="0"/>
              <a:t>Ponavlja</a:t>
            </a:r>
            <a:r>
              <a:rPr lang="en-US" dirty="0" err="1"/>
              <a:t>nje</a:t>
            </a:r>
            <a:r>
              <a:rPr lang="sr-Latn-RS" dirty="0"/>
              <a:t> 3-5 po potrebi</a:t>
            </a:r>
          </a:p>
          <a:p>
            <a:pPr marL="731520" lvl="1" indent="-457200">
              <a:buFont typeface="+mj-lt"/>
              <a:buAutoNum type="arabicPeriod"/>
            </a:pPr>
            <a:r>
              <a:rPr lang="en-US" dirty="0" err="1"/>
              <a:t>Osloba</a:t>
            </a:r>
            <a:r>
              <a:rPr lang="sr-Latn-RS"/>
              <a:t>đanje memorije </a:t>
            </a:r>
            <a:r>
              <a:rPr lang="sr-Latn-RS" dirty="0"/>
              <a:t>i </a:t>
            </a:r>
            <a:r>
              <a:rPr lang="sr-Latn-RS"/>
              <a:t>završavanje programa</a:t>
            </a:r>
            <a:endParaRPr lang="sr-Latn-RS" dirty="0"/>
          </a:p>
          <a:p>
            <a:pPr lvl="1"/>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a:t>1</a:t>
            </a:r>
            <a:r>
              <a:rPr lang="sr-Latn-RS" dirty="0"/>
              <a:t>2)</a:t>
            </a:r>
            <a:endParaRPr lang="en-US" dirty="0"/>
          </a:p>
        </p:txBody>
      </p:sp>
      <p:pic>
        <p:nvPicPr>
          <p:cNvPr id="1027" name="Picture 3"/>
          <p:cNvPicPr>
            <a:picLocks noChangeAspect="1" noChangeArrowheads="1"/>
          </p:cNvPicPr>
          <p:nvPr/>
        </p:nvPicPr>
        <p:blipFill>
          <a:blip r:embed="rId3"/>
          <a:srcRect/>
          <a:stretch>
            <a:fillRect/>
          </a:stretch>
        </p:blipFill>
        <p:spPr bwMode="auto">
          <a:xfrm>
            <a:off x="694944" y="2057400"/>
            <a:ext cx="7716960" cy="4388341"/>
          </a:xfrm>
          <a:prstGeom prst="rect">
            <a:avLst/>
          </a:prstGeom>
          <a:noFill/>
          <a:ln w="9525">
            <a:noFill/>
            <a:miter lim="800000"/>
            <a:headEnd/>
            <a:tailEnd/>
          </a:ln>
          <a:effectLst/>
        </p:spPr>
      </p:pic>
      <p:sp>
        <p:nvSpPr>
          <p:cNvPr id="3" name="TextBox 2"/>
          <p:cNvSpPr txBox="1"/>
          <p:nvPr/>
        </p:nvSpPr>
        <p:spPr>
          <a:xfrm>
            <a:off x="694944" y="1600200"/>
            <a:ext cx="1475725" cy="369332"/>
          </a:xfrm>
          <a:prstGeom prst="rect">
            <a:avLst/>
          </a:prstGeom>
          <a:noFill/>
        </p:spPr>
        <p:txBody>
          <a:bodyPr wrap="none" rtlCol="0">
            <a:spAutoFit/>
          </a:bodyPr>
          <a:lstStyle/>
          <a:p>
            <a:r>
              <a:rPr lang="en-US" b="1" dirty="0">
                <a:solidFill>
                  <a:srgbClr val="C00000"/>
                </a:solidFill>
              </a:rPr>
              <a:t>KERNEL (1)</a:t>
            </a:r>
            <a:endParaRPr lang="sr-Latn-RS" b="1" dirty="0">
              <a:solidFill>
                <a:srgbClr val="C00000"/>
              </a:solidFill>
            </a:endParaRPr>
          </a:p>
        </p:txBody>
      </p:sp>
      <p:sp>
        <p:nvSpPr>
          <p:cNvPr id="5" name="Slide Number Placeholder 4"/>
          <p:cNvSpPr>
            <a:spLocks noGrp="1"/>
          </p:cNvSpPr>
          <p:nvPr>
            <p:ph type="sldNum" sz="quarter" idx="12"/>
          </p:nvPr>
        </p:nvSpPr>
        <p:spPr/>
        <p:txBody>
          <a:bodyPr/>
          <a:lstStyle/>
          <a:p>
            <a:fld id="{036081D1-8380-407A-ABF3-D12854566F9D}" type="slidenum">
              <a:rPr lang="en-US" smtClean="0"/>
              <a:pPr/>
              <a:t>140</a:t>
            </a:fld>
            <a:endParaRPr lang="en-US" dirty="0"/>
          </a:p>
        </p:txBody>
      </p:sp>
    </p:spTree>
    <p:extLst>
      <p:ext uri="{BB962C8B-B14F-4D97-AF65-F5344CB8AC3E}">
        <p14:creationId xmlns:p14="http://schemas.microsoft.com/office/powerpoint/2010/main" val="20604104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a:t>1</a:t>
            </a:r>
            <a:r>
              <a:rPr lang="sr-Latn-RS" dirty="0"/>
              <a:t>3)</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 y="2057400"/>
            <a:ext cx="8495540" cy="4600575"/>
          </a:xfrm>
          <a:prstGeom prst="rect">
            <a:avLst/>
          </a:prstGeom>
          <a:noFill/>
          <a:ln w="9525">
            <a:noFill/>
            <a:miter lim="800000"/>
            <a:headEnd/>
            <a:tailEnd/>
          </a:ln>
          <a:effectLst/>
        </p:spPr>
      </p:pic>
      <p:sp>
        <p:nvSpPr>
          <p:cNvPr id="5" name="TextBox 4"/>
          <p:cNvSpPr txBox="1"/>
          <p:nvPr/>
        </p:nvSpPr>
        <p:spPr>
          <a:xfrm>
            <a:off x="533400" y="1447800"/>
            <a:ext cx="1475725" cy="369332"/>
          </a:xfrm>
          <a:prstGeom prst="rect">
            <a:avLst/>
          </a:prstGeom>
          <a:noFill/>
        </p:spPr>
        <p:txBody>
          <a:bodyPr wrap="none" rtlCol="0">
            <a:spAutoFit/>
          </a:bodyPr>
          <a:lstStyle/>
          <a:p>
            <a:r>
              <a:rPr lang="en-US" b="1" dirty="0">
                <a:solidFill>
                  <a:srgbClr val="C00000"/>
                </a:solidFill>
              </a:rPr>
              <a:t>KERNEL (2)</a:t>
            </a:r>
            <a:endParaRPr lang="sr-Latn-RS" b="1" dirty="0">
              <a:solidFill>
                <a:srgbClr val="C00000"/>
              </a:solidFill>
            </a:endParaRPr>
          </a:p>
        </p:txBody>
      </p:sp>
      <p:sp>
        <p:nvSpPr>
          <p:cNvPr id="3" name="Slide Number Placeholder 2"/>
          <p:cNvSpPr>
            <a:spLocks noGrp="1"/>
          </p:cNvSpPr>
          <p:nvPr>
            <p:ph type="sldNum" sz="quarter" idx="12"/>
          </p:nvPr>
        </p:nvSpPr>
        <p:spPr/>
        <p:txBody>
          <a:bodyPr/>
          <a:lstStyle/>
          <a:p>
            <a:fld id="{036081D1-8380-407A-ABF3-D12854566F9D}" type="slidenum">
              <a:rPr lang="en-US" smtClean="0"/>
              <a:pPr/>
              <a:t>141</a:t>
            </a:fld>
            <a:endParaRPr lang="en-US" dirty="0"/>
          </a:p>
        </p:txBody>
      </p:sp>
    </p:spTree>
    <p:extLst>
      <p:ext uri="{BB962C8B-B14F-4D97-AF65-F5344CB8AC3E}">
        <p14:creationId xmlns:p14="http://schemas.microsoft.com/office/powerpoint/2010/main" val="16526877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a:t>1</a:t>
            </a:r>
            <a:r>
              <a:rPr lang="sr-Latn-RS" dirty="0"/>
              <a:t>4)</a:t>
            </a:r>
            <a:endParaRPr lang="en-US" dirty="0"/>
          </a:p>
        </p:txBody>
      </p:sp>
      <p:sp>
        <p:nvSpPr>
          <p:cNvPr id="3" name="Content Placeholder 2"/>
          <p:cNvSpPr>
            <a:spLocks noGrp="1"/>
          </p:cNvSpPr>
          <p:nvPr>
            <p:ph idx="1"/>
          </p:nvPr>
        </p:nvSpPr>
        <p:spPr/>
        <p:txBody>
          <a:bodyPr>
            <a:normAutofit/>
          </a:bodyPr>
          <a:lstStyle/>
          <a:p>
            <a:r>
              <a:rPr lang="sr-Latn-RS" i="1" dirty="0"/>
              <a:t>Mds</a:t>
            </a:r>
            <a:r>
              <a:rPr lang="sr-Latn-RS" dirty="0"/>
              <a:t> i </a:t>
            </a:r>
            <a:r>
              <a:rPr lang="sr-Latn-RS" i="1" dirty="0"/>
              <a:t>Nds</a:t>
            </a:r>
            <a:r>
              <a:rPr lang="sr-Latn-RS" dirty="0"/>
              <a:t> su promenljive </a:t>
            </a:r>
            <a:r>
              <a:rPr lang="en-US" dirty="0"/>
              <a:t>u </a:t>
            </a:r>
            <a:r>
              <a:rPr lang="sr-Latn-RS" dirty="0"/>
              <a:t>S</a:t>
            </a:r>
            <a:r>
              <a:rPr lang="en-US" dirty="0"/>
              <a:t>H</a:t>
            </a:r>
            <a:r>
              <a:rPr lang="sr-Latn-RS" dirty="0"/>
              <a:t>M i njihova oblast važenja su niti u okviru bloka</a:t>
            </a:r>
          </a:p>
          <a:p>
            <a:r>
              <a:rPr lang="sr-Latn-RS" dirty="0"/>
              <a:t>Promenljive </a:t>
            </a:r>
            <a:r>
              <a:rPr lang="sr-Latn-RS" i="1" dirty="0"/>
              <a:t>bx</a:t>
            </a:r>
            <a:r>
              <a:rPr lang="sr-Latn-RS" dirty="0"/>
              <a:t>, </a:t>
            </a:r>
            <a:r>
              <a:rPr lang="sr-Latn-RS" i="1" dirty="0"/>
              <a:t>by</a:t>
            </a:r>
            <a:r>
              <a:rPr lang="sr-Latn-RS" dirty="0"/>
              <a:t>, </a:t>
            </a:r>
            <a:r>
              <a:rPr lang="sr-Latn-RS" i="1" dirty="0"/>
              <a:t>tx</a:t>
            </a:r>
            <a:r>
              <a:rPr lang="sr-Latn-RS" dirty="0"/>
              <a:t> i </a:t>
            </a:r>
            <a:r>
              <a:rPr lang="sr-Latn-RS" i="1" dirty="0"/>
              <a:t>ty</a:t>
            </a:r>
            <a:r>
              <a:rPr lang="sr-Latn-RS" dirty="0"/>
              <a:t> su automatske skalarne promenljive i smeštene su u registrima. </a:t>
            </a:r>
          </a:p>
          <a:p>
            <a:pPr lvl="1"/>
            <a:r>
              <a:rPr lang="sr-Latn-RS" dirty="0"/>
              <a:t>Njihova oblast važenja je nit i postoji privatna kopija za svaku nit</a:t>
            </a:r>
          </a:p>
          <a:p>
            <a:r>
              <a:rPr lang="sr-Latn-RS" dirty="0"/>
              <a:t>Promenljive </a:t>
            </a:r>
            <a:r>
              <a:rPr lang="sr-Latn-RS" i="1" dirty="0"/>
              <a:t>Row</a:t>
            </a:r>
            <a:r>
              <a:rPr lang="sr-Latn-RS" dirty="0"/>
              <a:t> i </a:t>
            </a:r>
            <a:r>
              <a:rPr lang="sr-Latn-RS" i="1" dirty="0"/>
              <a:t>Col</a:t>
            </a:r>
            <a:r>
              <a:rPr lang="sr-Latn-RS" dirty="0"/>
              <a:t> s</a:t>
            </a:r>
            <a:r>
              <a:rPr lang="en-US" dirty="0"/>
              <a:t>u</a:t>
            </a:r>
            <a:r>
              <a:rPr lang="sr-Latn-RS" dirty="0"/>
              <a:t> indeksi vrste i kolone rezultujućeg Pd elementa</a:t>
            </a:r>
          </a:p>
          <a:p>
            <a:r>
              <a:rPr lang="sr-Latn-RS" i="1" dirty="0"/>
              <a:t>Pvalue</a:t>
            </a:r>
            <a:r>
              <a:rPr lang="sr-Latn-RS" dirty="0"/>
              <a:t> je promenljiva u kojoj se čuvaju privremene vrednosti rezultujućeg elementa P</a:t>
            </a:r>
            <a:r>
              <a:rPr lang="en-US" dirty="0"/>
              <a:t>D</a:t>
            </a:r>
            <a:endParaRPr lang="sr-Latn-RS" dirty="0"/>
          </a:p>
          <a:p>
            <a:endParaRPr lang="sr-Latn-RS" dirty="0"/>
          </a:p>
          <a:p>
            <a:endParaRPr lang="sr-Latn-RS" dirty="0"/>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142</a:t>
            </a:fld>
            <a:endParaRPr lang="en-US" dirty="0"/>
          </a:p>
        </p:txBody>
      </p:sp>
    </p:spTree>
    <p:extLst>
      <p:ext uri="{BB962C8B-B14F-4D97-AF65-F5344CB8AC3E}">
        <p14:creationId xmlns:p14="http://schemas.microsoft.com/office/powerpoint/2010/main" val="356235040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a:t>1</a:t>
            </a:r>
            <a:r>
              <a:rPr lang="sr-Latn-RS" dirty="0"/>
              <a:t>5)</a:t>
            </a:r>
            <a:endParaRPr lang="en-US" dirty="0"/>
          </a:p>
        </p:txBody>
      </p:sp>
      <p:sp>
        <p:nvSpPr>
          <p:cNvPr id="3" name="Content Placeholder 2"/>
          <p:cNvSpPr>
            <a:spLocks noGrp="1"/>
          </p:cNvSpPr>
          <p:nvPr>
            <p:ph idx="1"/>
          </p:nvPr>
        </p:nvSpPr>
        <p:spPr/>
        <p:txBody>
          <a:bodyPr>
            <a:normAutofit/>
          </a:bodyPr>
          <a:lstStyle/>
          <a:p>
            <a:r>
              <a:rPr lang="sr-Latn-RS" dirty="0"/>
              <a:t>U svakoj fazi izračunavanja, svaka nit u nekom bloku učitava po jedan element matrice Md u S</a:t>
            </a:r>
            <a:r>
              <a:rPr lang="en-US" dirty="0"/>
              <a:t>H</a:t>
            </a:r>
            <a:r>
              <a:rPr lang="sr-Latn-RS" dirty="0"/>
              <a:t>M</a:t>
            </a:r>
          </a:p>
          <a:p>
            <a:r>
              <a:rPr lang="sr-Latn-RS" dirty="0"/>
              <a:t>TILE</a:t>
            </a:r>
            <a:r>
              <a:rPr lang="en-US" dirty="0"/>
              <a:t>_WIDTH</a:t>
            </a:r>
            <a:r>
              <a:rPr lang="en-US" baseline="30000" dirty="0"/>
              <a:t>2  </a:t>
            </a:r>
            <a:r>
              <a:rPr lang="en-US" dirty="0" err="1"/>
              <a:t>niti</a:t>
            </a:r>
            <a:r>
              <a:rPr lang="en-US" dirty="0"/>
              <a:t> </a:t>
            </a:r>
            <a:r>
              <a:rPr lang="en-US" dirty="0" err="1"/>
              <a:t>sara</a:t>
            </a:r>
            <a:r>
              <a:rPr lang="sr-Latn-RS" dirty="0"/>
              <a:t>đuju u učitavanju TILE</a:t>
            </a:r>
            <a:r>
              <a:rPr lang="en-US" dirty="0"/>
              <a:t>_WIDTH</a:t>
            </a:r>
            <a:r>
              <a:rPr lang="en-US" baseline="30000" dirty="0"/>
              <a:t>2 </a:t>
            </a:r>
            <a:r>
              <a:rPr lang="sr-Latn-RS" dirty="0"/>
              <a:t>različitih vrednosti matrice Md u SM</a:t>
            </a:r>
          </a:p>
          <a:p>
            <a:r>
              <a:rPr lang="sr-Latn-RS" dirty="0"/>
              <a:t>Slično važi i za elemente matrice Nd</a:t>
            </a:r>
          </a:p>
          <a:p>
            <a:r>
              <a:rPr lang="sr-Latn-RS" dirty="0"/>
              <a:t>Da bi se obezbedilo da sve niti u okviru istog bloka matrice kompletiraju učitavanje vrednosti u Mds i Nds pre izvođenja izračunavanja dela </a:t>
            </a:r>
            <a:r>
              <a:rPr lang="en-US" dirty="0" err="1"/>
              <a:t>skalarnog</a:t>
            </a:r>
            <a:r>
              <a:rPr lang="en-US" dirty="0"/>
              <a:t> </a:t>
            </a:r>
            <a:r>
              <a:rPr lang="sr-Latn-RS" dirty="0"/>
              <a:t>proizvoda koristi se poziv </a:t>
            </a:r>
            <a:r>
              <a:rPr lang="sr-Latn-RS" b="1" i="1" dirty="0">
                <a:solidFill>
                  <a:srgbClr val="C00000"/>
                </a:solidFill>
              </a:rPr>
              <a:t>syncthreads()</a:t>
            </a:r>
            <a:endParaRPr lang="sr-Latn-RS" dirty="0"/>
          </a:p>
          <a:p>
            <a:endParaRPr lang="sr-Latn-RS" dirty="0"/>
          </a:p>
          <a:p>
            <a:endParaRPr lang="sr-Latn-RS" dirty="0"/>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143</a:t>
            </a:fld>
            <a:endParaRPr lang="en-US" dirty="0"/>
          </a:p>
        </p:txBody>
      </p:sp>
    </p:spTree>
    <p:extLst>
      <p:ext uri="{BB962C8B-B14F-4D97-AF65-F5344CB8AC3E}">
        <p14:creationId xmlns:p14="http://schemas.microsoft.com/office/powerpoint/2010/main" val="8962786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Množenje matrica - deljiva memorija (</a:t>
            </a:r>
            <a:r>
              <a:rPr lang="en-US" dirty="0"/>
              <a:t>20</a:t>
            </a:r>
            <a:r>
              <a:rPr lang="sr-Latn-RS" dirty="0"/>
              <a:t>)</a:t>
            </a:r>
            <a:endParaRPr lang="en-US" dirty="0"/>
          </a:p>
        </p:txBody>
      </p:sp>
      <p:sp>
        <p:nvSpPr>
          <p:cNvPr id="3" name="Content Placeholder 2"/>
          <p:cNvSpPr>
            <a:spLocks noGrp="1"/>
          </p:cNvSpPr>
          <p:nvPr>
            <p:ph idx="1"/>
          </p:nvPr>
        </p:nvSpPr>
        <p:spPr/>
        <p:txBody>
          <a:bodyPr>
            <a:normAutofit/>
          </a:bodyPr>
          <a:lstStyle/>
          <a:p>
            <a:r>
              <a:rPr lang="sr-Latn-RS" dirty="0"/>
              <a:t>Nakon toga, moguće je otpočeti izračunavanje gde svaka nit u K petlji izvodi izračunavanje jednog dela svog </a:t>
            </a:r>
            <a:r>
              <a:rPr lang="en-US" dirty="0" err="1"/>
              <a:t>skalarnog</a:t>
            </a:r>
            <a:r>
              <a:rPr lang="en-US" dirty="0"/>
              <a:t> </a:t>
            </a:r>
            <a:r>
              <a:rPr lang="sr-Latn-RS" dirty="0"/>
              <a:t>proizvoda</a:t>
            </a:r>
          </a:p>
          <a:p>
            <a:r>
              <a:rPr lang="sr-Latn-RS" dirty="0"/>
              <a:t>Nakon izvršenja </a:t>
            </a:r>
            <a:r>
              <a:rPr lang="en-US" dirty="0"/>
              <a:t>K</a:t>
            </a:r>
            <a:r>
              <a:rPr lang="sr-Latn-RS" dirty="0"/>
              <a:t> petlje, neophodan je još jedan poziv </a:t>
            </a:r>
            <a:r>
              <a:rPr lang="sr-Latn-RS" b="1" i="1" dirty="0">
                <a:solidFill>
                  <a:srgbClr val="C00000"/>
                </a:solidFill>
              </a:rPr>
              <a:t>syncthreads()  </a:t>
            </a:r>
            <a:r>
              <a:rPr lang="sr-Latn-RS" dirty="0"/>
              <a:t>funkcije koja sad obezbeđuje da su sve niti u okviru nekog bloka završile sa korišćenjem sadržaja Mds i Nds pre nego što započne sledeća faza i učitaju se novi elementi u Mds i Nds</a:t>
            </a:r>
          </a:p>
          <a:p>
            <a:endParaRPr lang="sr-Latn-RS" dirty="0"/>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144</a:t>
            </a:fld>
            <a:endParaRPr lang="en-US" dirty="0"/>
          </a:p>
        </p:txBody>
      </p:sp>
    </p:spTree>
    <p:extLst>
      <p:ext uri="{BB962C8B-B14F-4D97-AF65-F5344CB8AC3E}">
        <p14:creationId xmlns:p14="http://schemas.microsoft.com/office/powerpoint/2010/main" val="10806950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Množenje matrica-</a:t>
            </a:r>
            <a:r>
              <a:rPr lang="en-US" dirty="0" err="1"/>
              <a:t>performanse</a:t>
            </a:r>
            <a:endParaRPr lang="en-US" dirty="0"/>
          </a:p>
        </p:txBody>
      </p:sp>
      <p:sp>
        <p:nvSpPr>
          <p:cNvPr id="3" name="Content Placeholder 2"/>
          <p:cNvSpPr>
            <a:spLocks noGrp="1"/>
          </p:cNvSpPr>
          <p:nvPr>
            <p:ph idx="1"/>
          </p:nvPr>
        </p:nvSpPr>
        <p:spPr/>
        <p:txBody>
          <a:bodyPr>
            <a:normAutofit/>
          </a:bodyPr>
          <a:lstStyle/>
          <a:p>
            <a:r>
              <a:rPr lang="sr-Latn-RS" dirty="0"/>
              <a:t>Prilikom opisanog množenja matrica, pristip GM je smanjen TILE</a:t>
            </a:r>
            <a:r>
              <a:rPr lang="en-US" dirty="0"/>
              <a:t>_WIDTH </a:t>
            </a:r>
            <a:r>
              <a:rPr lang="en-US" dirty="0" err="1"/>
              <a:t>puta</a:t>
            </a:r>
            <a:endParaRPr lang="en-US" dirty="0"/>
          </a:p>
          <a:p>
            <a:pPr lvl="1"/>
            <a:r>
              <a:rPr lang="en-US" dirty="0" err="1"/>
              <a:t>Ako</a:t>
            </a:r>
            <a:r>
              <a:rPr lang="en-US" dirty="0"/>
              <a:t> se </a:t>
            </a:r>
            <a:r>
              <a:rPr lang="en-US" dirty="0" err="1"/>
              <a:t>koriste</a:t>
            </a:r>
            <a:r>
              <a:rPr lang="en-US" dirty="0"/>
              <a:t> 16x16 </a:t>
            </a:r>
            <a:r>
              <a:rPr lang="en-US" dirty="0" err="1"/>
              <a:t>blokovi</a:t>
            </a:r>
            <a:r>
              <a:rPr lang="en-US" dirty="0"/>
              <a:t>, </a:t>
            </a:r>
            <a:r>
              <a:rPr lang="en-US" dirty="0" err="1"/>
              <a:t>pristup</a:t>
            </a:r>
            <a:r>
              <a:rPr lang="en-US" dirty="0"/>
              <a:t> se </a:t>
            </a:r>
            <a:r>
              <a:rPr lang="en-US" dirty="0" err="1"/>
              <a:t>smanjuje</a:t>
            </a:r>
            <a:r>
              <a:rPr lang="en-US" dirty="0"/>
              <a:t> 16 </a:t>
            </a:r>
            <a:r>
              <a:rPr lang="en-US" dirty="0" err="1"/>
              <a:t>puta</a:t>
            </a:r>
            <a:r>
              <a:rPr lang="en-US" dirty="0"/>
              <a:t> </a:t>
            </a:r>
            <a:r>
              <a:rPr lang="sr-Latn-RS" dirty="0"/>
              <a:t> </a:t>
            </a:r>
            <a:endParaRPr lang="en-US" dirty="0"/>
          </a:p>
          <a:p>
            <a:r>
              <a:rPr lang="en-US" dirty="0" err="1"/>
              <a:t>Prednosti</a:t>
            </a:r>
            <a:r>
              <a:rPr lang="en-US" dirty="0"/>
              <a:t> </a:t>
            </a:r>
            <a:r>
              <a:rPr lang="en-US" dirty="0" err="1"/>
              <a:t>korišćenja</a:t>
            </a:r>
            <a:r>
              <a:rPr lang="en-US" dirty="0"/>
              <a:t> </a:t>
            </a:r>
            <a:r>
              <a:rPr lang="en-US" dirty="0" err="1"/>
              <a:t>deljene</a:t>
            </a:r>
            <a:r>
              <a:rPr lang="en-US" dirty="0"/>
              <a:t> </a:t>
            </a:r>
            <a:r>
              <a:rPr lang="en-US" dirty="0" err="1"/>
              <a:t>memorije</a:t>
            </a:r>
            <a:r>
              <a:rPr lang="en-US" dirty="0"/>
              <a:t>:</a:t>
            </a:r>
          </a:p>
          <a:p>
            <a:pPr lvl="1"/>
            <a:r>
              <a:rPr lang="en-US" dirty="0" err="1"/>
              <a:t>Svaki</a:t>
            </a:r>
            <a:r>
              <a:rPr lang="en-US" dirty="0"/>
              <a:t> </a:t>
            </a:r>
            <a:r>
              <a:rPr lang="en-US" dirty="0" err="1"/>
              <a:t>blok</a:t>
            </a:r>
            <a:r>
              <a:rPr lang="en-US" dirty="0"/>
              <a:t> </a:t>
            </a:r>
            <a:r>
              <a:rPr lang="en-US" dirty="0" err="1"/>
              <a:t>niti</a:t>
            </a:r>
            <a:r>
              <a:rPr lang="en-US" dirty="0"/>
              <a:t> </a:t>
            </a:r>
            <a:r>
              <a:rPr lang="en-US" dirty="0" err="1"/>
              <a:t>treba</a:t>
            </a:r>
            <a:r>
              <a:rPr lang="en-US" dirty="0"/>
              <a:t> </a:t>
            </a:r>
            <a:r>
              <a:rPr lang="en-US" dirty="0" err="1"/>
              <a:t>da</a:t>
            </a:r>
            <a:r>
              <a:rPr lang="en-US" dirty="0"/>
              <a:t> </a:t>
            </a:r>
            <a:r>
              <a:rPr lang="en-US" dirty="0" err="1"/>
              <a:t>ima</a:t>
            </a:r>
            <a:r>
              <a:rPr lang="en-US" dirty="0"/>
              <a:t> </a:t>
            </a:r>
            <a:r>
              <a:rPr lang="en-US" dirty="0" err="1"/>
              <a:t>veliki</a:t>
            </a:r>
            <a:r>
              <a:rPr lang="en-US" dirty="0"/>
              <a:t> </a:t>
            </a:r>
            <a:r>
              <a:rPr lang="en-US" dirty="0" err="1"/>
              <a:t>broj</a:t>
            </a:r>
            <a:r>
              <a:rPr lang="en-US" dirty="0"/>
              <a:t> </a:t>
            </a:r>
            <a:r>
              <a:rPr lang="en-US" dirty="0" err="1"/>
              <a:t>niti</a:t>
            </a:r>
            <a:endParaRPr lang="en-US" dirty="0"/>
          </a:p>
          <a:p>
            <a:pPr lvl="1"/>
            <a:r>
              <a:rPr lang="en-US" dirty="0"/>
              <a:t>TILE_WIDTH ne bi </a:t>
            </a:r>
            <a:r>
              <a:rPr lang="en-US" dirty="0" err="1"/>
              <a:t>trebalo</a:t>
            </a:r>
            <a:r>
              <a:rPr lang="en-US" dirty="0"/>
              <a:t> </a:t>
            </a:r>
            <a:r>
              <a:rPr lang="en-US" dirty="0" err="1"/>
              <a:t>da</a:t>
            </a:r>
            <a:r>
              <a:rPr lang="en-US" dirty="0"/>
              <a:t> </a:t>
            </a:r>
            <a:r>
              <a:rPr lang="en-US" dirty="0" err="1"/>
              <a:t>bude</a:t>
            </a:r>
            <a:r>
              <a:rPr lang="en-US" dirty="0"/>
              <a:t> </a:t>
            </a:r>
            <a:r>
              <a:rPr lang="en-US" dirty="0" err="1"/>
              <a:t>manje</a:t>
            </a:r>
            <a:r>
              <a:rPr lang="en-US" dirty="0"/>
              <a:t> </a:t>
            </a:r>
            <a:r>
              <a:rPr lang="en-US" dirty="0" err="1"/>
              <a:t>od</a:t>
            </a:r>
            <a:r>
              <a:rPr lang="en-US" dirty="0"/>
              <a:t> 16</a:t>
            </a:r>
          </a:p>
          <a:p>
            <a:pPr lvl="2"/>
            <a:r>
              <a:rPr lang="pl-PL" dirty="0"/>
              <a:t>16 x 16 = 256 niti po bloku</a:t>
            </a:r>
          </a:p>
          <a:p>
            <a:pPr lvl="1"/>
            <a:r>
              <a:rPr lang="en-US" dirty="0" err="1"/>
              <a:t>Treba</a:t>
            </a:r>
            <a:r>
              <a:rPr lang="en-US" dirty="0"/>
              <a:t> </a:t>
            </a:r>
            <a:r>
              <a:rPr lang="en-US" dirty="0" err="1"/>
              <a:t>da</a:t>
            </a:r>
            <a:r>
              <a:rPr lang="en-US" dirty="0"/>
              <a:t> </a:t>
            </a:r>
            <a:r>
              <a:rPr lang="en-US" dirty="0" err="1"/>
              <a:t>bude</a:t>
            </a:r>
            <a:r>
              <a:rPr lang="en-US" dirty="0"/>
              <a:t> </a:t>
            </a:r>
            <a:r>
              <a:rPr lang="en-US" dirty="0" err="1"/>
              <a:t>veliki</a:t>
            </a:r>
            <a:r>
              <a:rPr lang="en-US" dirty="0"/>
              <a:t> </a:t>
            </a:r>
            <a:r>
              <a:rPr lang="en-US" dirty="0" err="1"/>
              <a:t>broj</a:t>
            </a:r>
            <a:r>
              <a:rPr lang="en-US" dirty="0"/>
              <a:t> </a:t>
            </a:r>
            <a:r>
              <a:rPr lang="en-US" dirty="0" err="1"/>
              <a:t>blokova</a:t>
            </a:r>
            <a:r>
              <a:rPr lang="en-US" dirty="0"/>
              <a:t> </a:t>
            </a:r>
            <a:r>
              <a:rPr lang="en-US" dirty="0" err="1"/>
              <a:t>niti</a:t>
            </a:r>
            <a:endParaRPr lang="en-US" dirty="0"/>
          </a:p>
          <a:p>
            <a:pPr lvl="2"/>
            <a:r>
              <a:rPr lang="en-US" dirty="0" err="1"/>
              <a:t>Rezultujuća</a:t>
            </a:r>
            <a:r>
              <a:rPr lang="en-US" dirty="0"/>
              <a:t> </a:t>
            </a:r>
            <a:r>
              <a:rPr lang="en-US" dirty="0" err="1"/>
              <a:t>matrica</a:t>
            </a:r>
            <a:r>
              <a:rPr lang="en-US" dirty="0"/>
              <a:t> </a:t>
            </a:r>
            <a:r>
              <a:rPr lang="en-US" dirty="0" err="1"/>
              <a:t>veličine</a:t>
            </a:r>
            <a:r>
              <a:rPr lang="en-US" dirty="0"/>
              <a:t> 1024 x 1024 </a:t>
            </a:r>
            <a:r>
              <a:rPr lang="en-US" dirty="0" err="1"/>
              <a:t>daje</a:t>
            </a:r>
            <a:r>
              <a:rPr lang="en-US" dirty="0"/>
              <a:t> 64 x 64 = 4096 </a:t>
            </a:r>
            <a:r>
              <a:rPr lang="en-US" dirty="0" err="1"/>
              <a:t>blokova</a:t>
            </a:r>
            <a:r>
              <a:rPr lang="en-US" dirty="0"/>
              <a:t> </a:t>
            </a:r>
            <a:r>
              <a:rPr lang="en-US" dirty="0" err="1"/>
              <a:t>niti</a:t>
            </a:r>
            <a:endParaRPr lang="en-US" dirty="0"/>
          </a:p>
          <a:p>
            <a:endParaRPr lang="sr-Latn-RS" dirty="0"/>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145</a:t>
            </a:fld>
            <a:endParaRPr lang="en-US" dirty="0"/>
          </a:p>
        </p:txBody>
      </p:sp>
    </p:spTree>
    <p:extLst>
      <p:ext uri="{BB962C8B-B14F-4D97-AF65-F5344CB8AC3E}">
        <p14:creationId xmlns:p14="http://schemas.microsoft.com/office/powerpoint/2010/main" val="181466178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Množenje matrica-</a:t>
            </a:r>
            <a:r>
              <a:rPr lang="en-US" dirty="0" err="1"/>
              <a:t>performanse</a:t>
            </a:r>
            <a:endParaRPr lang="en-US" dirty="0"/>
          </a:p>
        </p:txBody>
      </p:sp>
      <p:sp>
        <p:nvSpPr>
          <p:cNvPr id="3" name="Content Placeholder 2"/>
          <p:cNvSpPr>
            <a:spLocks noGrp="1"/>
          </p:cNvSpPr>
          <p:nvPr>
            <p:ph idx="1"/>
          </p:nvPr>
        </p:nvSpPr>
        <p:spPr/>
        <p:txBody>
          <a:bodyPr>
            <a:normAutofit/>
          </a:bodyPr>
          <a:lstStyle/>
          <a:p>
            <a:r>
              <a:rPr lang="en-US" dirty="0"/>
              <a:t>U </a:t>
            </a:r>
            <a:r>
              <a:rPr lang="en-US" dirty="0" err="1"/>
              <a:t>takvom</a:t>
            </a:r>
            <a:r>
              <a:rPr lang="en-US" dirty="0"/>
              <a:t> </a:t>
            </a:r>
            <a:r>
              <a:rPr lang="en-US" dirty="0" err="1"/>
              <a:t>slučaju</a:t>
            </a:r>
            <a:r>
              <a:rPr lang="en-US" dirty="0"/>
              <a:t>, </a:t>
            </a:r>
            <a:r>
              <a:rPr lang="en-US" dirty="0" err="1"/>
              <a:t>svaki</a:t>
            </a:r>
            <a:r>
              <a:rPr lang="en-US" dirty="0"/>
              <a:t> </a:t>
            </a:r>
            <a:r>
              <a:rPr lang="en-US" dirty="0" err="1"/>
              <a:t>blok</a:t>
            </a:r>
            <a:r>
              <a:rPr lang="en-US" dirty="0"/>
              <a:t> </a:t>
            </a:r>
            <a:r>
              <a:rPr lang="en-US" dirty="0" err="1"/>
              <a:t>niti</a:t>
            </a:r>
            <a:r>
              <a:rPr lang="en-US" dirty="0"/>
              <a:t> </a:t>
            </a:r>
            <a:r>
              <a:rPr lang="en-US" dirty="0" err="1"/>
              <a:t>ima</a:t>
            </a:r>
            <a:r>
              <a:rPr lang="en-US" dirty="0"/>
              <a:t> 2 x 256 = 512 </a:t>
            </a:r>
            <a:r>
              <a:rPr lang="en-US" dirty="0" err="1"/>
              <a:t>pristupa</a:t>
            </a:r>
            <a:r>
              <a:rPr lang="en-US" dirty="0"/>
              <a:t> (</a:t>
            </a:r>
            <a:r>
              <a:rPr lang="en-US" dirty="0" err="1"/>
              <a:t>čitanja</a:t>
            </a:r>
            <a:r>
              <a:rPr lang="en-US" dirty="0"/>
              <a:t>) </a:t>
            </a:r>
            <a:r>
              <a:rPr lang="en-US" dirty="0" err="1"/>
              <a:t>iz</a:t>
            </a:r>
            <a:r>
              <a:rPr lang="en-US" dirty="0"/>
              <a:t> </a:t>
            </a:r>
            <a:r>
              <a:rPr lang="en-US" dirty="0" err="1"/>
              <a:t>globalne</a:t>
            </a:r>
            <a:r>
              <a:rPr lang="en-US" dirty="0"/>
              <a:t> </a:t>
            </a:r>
            <a:r>
              <a:rPr lang="en-US" dirty="0" err="1"/>
              <a:t>memorije</a:t>
            </a:r>
            <a:endParaRPr lang="en-US" dirty="0"/>
          </a:p>
          <a:p>
            <a:r>
              <a:rPr lang="en-US" dirty="0" err="1"/>
              <a:t>Zatim</a:t>
            </a:r>
            <a:r>
              <a:rPr lang="en-US" dirty="0"/>
              <a:t> se </a:t>
            </a:r>
            <a:r>
              <a:rPr lang="en-US" dirty="0" err="1"/>
              <a:t>vrši</a:t>
            </a:r>
            <a:r>
              <a:rPr lang="en-US" dirty="0"/>
              <a:t> 256 x (2 x 16) = 8192 </a:t>
            </a:r>
            <a:r>
              <a:rPr lang="en-US" dirty="0" err="1"/>
              <a:t>operacija</a:t>
            </a:r>
            <a:r>
              <a:rPr lang="en-US" dirty="0"/>
              <a:t> </a:t>
            </a:r>
            <a:r>
              <a:rPr lang="en-US" dirty="0" err="1"/>
              <a:t>množenja</a:t>
            </a:r>
            <a:r>
              <a:rPr lang="en-US" dirty="0"/>
              <a:t> </a:t>
            </a:r>
            <a:r>
              <a:rPr lang="en-US" dirty="0" err="1"/>
              <a:t>i</a:t>
            </a:r>
            <a:r>
              <a:rPr lang="en-US" dirty="0"/>
              <a:t> </a:t>
            </a:r>
            <a:r>
              <a:rPr lang="en-US" dirty="0" err="1"/>
              <a:t>sabiranja</a:t>
            </a:r>
            <a:endParaRPr lang="en-US" dirty="0"/>
          </a:p>
          <a:p>
            <a:r>
              <a:rPr lang="en-US" dirty="0"/>
              <a:t>U </a:t>
            </a:r>
            <a:r>
              <a:rPr lang="en-US" dirty="0" err="1"/>
              <a:t>takvom</a:t>
            </a:r>
            <a:r>
              <a:rPr lang="en-US" dirty="0"/>
              <a:t> </a:t>
            </a:r>
            <a:r>
              <a:rPr lang="en-US" dirty="0" err="1"/>
              <a:t>slučaju</a:t>
            </a:r>
            <a:r>
              <a:rPr lang="en-US" dirty="0"/>
              <a:t> </a:t>
            </a:r>
            <a:r>
              <a:rPr lang="en-US" dirty="0" err="1"/>
              <a:t>memorijski</a:t>
            </a:r>
            <a:r>
              <a:rPr lang="en-US" dirty="0"/>
              <a:t> </a:t>
            </a:r>
            <a:r>
              <a:rPr lang="en-US" dirty="0" err="1"/>
              <a:t>propusni</a:t>
            </a:r>
            <a:r>
              <a:rPr lang="en-US" dirty="0"/>
              <a:t> </a:t>
            </a:r>
            <a:r>
              <a:rPr lang="en-US" dirty="0" err="1"/>
              <a:t>opseg</a:t>
            </a:r>
            <a:r>
              <a:rPr lang="en-US" dirty="0"/>
              <a:t> </a:t>
            </a:r>
            <a:r>
              <a:rPr lang="en-US" dirty="0" err="1"/>
              <a:t>više</a:t>
            </a:r>
            <a:r>
              <a:rPr lang="en-US" dirty="0"/>
              <a:t> </a:t>
            </a:r>
            <a:r>
              <a:rPr lang="en-US" dirty="0" err="1"/>
              <a:t>nije</a:t>
            </a:r>
            <a:r>
              <a:rPr lang="en-US" dirty="0"/>
              <a:t> </a:t>
            </a:r>
            <a:r>
              <a:rPr lang="en-US" dirty="0" err="1"/>
              <a:t>limitirajući</a:t>
            </a:r>
            <a:r>
              <a:rPr lang="en-US" dirty="0"/>
              <a:t> </a:t>
            </a:r>
            <a:r>
              <a:rPr lang="en-US" dirty="0" err="1"/>
              <a:t>faktor</a:t>
            </a:r>
            <a:endParaRPr lang="en-US" dirty="0"/>
          </a:p>
          <a:p>
            <a:r>
              <a:rPr lang="en-US" b="1" dirty="0" err="1">
                <a:solidFill>
                  <a:srgbClr val="C00000"/>
                </a:solidFill>
              </a:rPr>
              <a:t>Broj</a:t>
            </a:r>
            <a:r>
              <a:rPr lang="en-US" b="1" dirty="0">
                <a:solidFill>
                  <a:srgbClr val="C00000"/>
                </a:solidFill>
              </a:rPr>
              <a:t> </a:t>
            </a:r>
            <a:r>
              <a:rPr lang="en-US" b="1" dirty="0" err="1">
                <a:solidFill>
                  <a:srgbClr val="C00000"/>
                </a:solidFill>
              </a:rPr>
              <a:t>računskih</a:t>
            </a:r>
            <a:r>
              <a:rPr lang="en-US" b="1" dirty="0">
                <a:solidFill>
                  <a:srgbClr val="C00000"/>
                </a:solidFill>
              </a:rPr>
              <a:t> </a:t>
            </a:r>
            <a:r>
              <a:rPr lang="en-US" b="1" dirty="0" err="1">
                <a:solidFill>
                  <a:srgbClr val="C00000"/>
                </a:solidFill>
              </a:rPr>
              <a:t>operacija</a:t>
            </a:r>
            <a:r>
              <a:rPr lang="en-US" b="1" dirty="0">
                <a:solidFill>
                  <a:srgbClr val="C00000"/>
                </a:solidFill>
              </a:rPr>
              <a:t> </a:t>
            </a:r>
            <a:r>
              <a:rPr lang="en-US" b="1" dirty="0" err="1">
                <a:solidFill>
                  <a:srgbClr val="C00000"/>
                </a:solidFill>
              </a:rPr>
              <a:t>mnogo</a:t>
            </a:r>
            <a:r>
              <a:rPr lang="en-US" b="1" dirty="0">
                <a:solidFill>
                  <a:srgbClr val="C00000"/>
                </a:solidFill>
              </a:rPr>
              <a:t> </a:t>
            </a:r>
            <a:r>
              <a:rPr lang="en-US" b="1" dirty="0" err="1">
                <a:solidFill>
                  <a:srgbClr val="C00000"/>
                </a:solidFill>
              </a:rPr>
              <a:t>veći</a:t>
            </a:r>
            <a:r>
              <a:rPr lang="en-US" b="1" dirty="0">
                <a:solidFill>
                  <a:srgbClr val="C00000"/>
                </a:solidFill>
              </a:rPr>
              <a:t> od </a:t>
            </a:r>
            <a:r>
              <a:rPr lang="en-US" b="1" dirty="0" err="1">
                <a:solidFill>
                  <a:srgbClr val="C00000"/>
                </a:solidFill>
              </a:rPr>
              <a:t>broja</a:t>
            </a:r>
            <a:r>
              <a:rPr lang="en-US" b="1" dirty="0">
                <a:solidFill>
                  <a:srgbClr val="C00000"/>
                </a:solidFill>
              </a:rPr>
              <a:t> </a:t>
            </a:r>
            <a:r>
              <a:rPr lang="en-US" b="1" dirty="0" err="1">
                <a:solidFill>
                  <a:srgbClr val="C00000"/>
                </a:solidFill>
              </a:rPr>
              <a:t>pristupa</a:t>
            </a:r>
            <a:r>
              <a:rPr lang="en-US" b="1" dirty="0">
                <a:solidFill>
                  <a:srgbClr val="C00000"/>
                </a:solidFill>
              </a:rPr>
              <a:t> </a:t>
            </a:r>
            <a:r>
              <a:rPr lang="en-US" b="1" dirty="0" err="1">
                <a:solidFill>
                  <a:srgbClr val="C00000"/>
                </a:solidFill>
              </a:rPr>
              <a:t>memoriji</a:t>
            </a:r>
            <a:endParaRPr lang="en-US" b="1" dirty="0">
              <a:solidFill>
                <a:srgbClr val="C00000"/>
              </a:solidFill>
            </a:endParaRPr>
          </a:p>
          <a:p>
            <a:pPr lvl="1"/>
            <a:r>
              <a:rPr lang="en-US" dirty="0"/>
              <a:t>8192 &gt;&gt; 512 </a:t>
            </a:r>
          </a:p>
          <a:p>
            <a:endParaRPr lang="sr-Latn-RS" dirty="0"/>
          </a:p>
          <a:p>
            <a:endParaRPr lang="sr-Latn-R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146</a:t>
            </a:fld>
            <a:endParaRPr lang="en-US" dirty="0"/>
          </a:p>
        </p:txBody>
      </p:sp>
    </p:spTree>
    <p:extLst>
      <p:ext uri="{BB962C8B-B14F-4D97-AF65-F5344CB8AC3E}">
        <p14:creationId xmlns:p14="http://schemas.microsoft.com/office/powerpoint/2010/main" val="138233638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648200"/>
            <a:ext cx="8229600" cy="990600"/>
          </a:xfrm>
        </p:spPr>
        <p:txBody>
          <a:bodyPr/>
          <a:lstStyle/>
          <a:p>
            <a:r>
              <a:rPr lang="sr-Latn-RS" b="1" dirty="0">
                <a:solidFill>
                  <a:srgbClr val="C00000"/>
                </a:solidFill>
              </a:rPr>
              <a:t>Atomične operacije</a:t>
            </a:r>
          </a:p>
        </p:txBody>
      </p:sp>
      <p:sp>
        <p:nvSpPr>
          <p:cNvPr id="2" name="Slide Number Placeholder 1"/>
          <p:cNvSpPr>
            <a:spLocks noGrp="1"/>
          </p:cNvSpPr>
          <p:nvPr>
            <p:ph type="sldNum" sz="quarter" idx="12"/>
          </p:nvPr>
        </p:nvSpPr>
        <p:spPr/>
        <p:txBody>
          <a:bodyPr/>
          <a:lstStyle/>
          <a:p>
            <a:fld id="{036081D1-8380-407A-ABF3-D12854566F9D}" type="slidenum">
              <a:rPr lang="en-US" smtClean="0"/>
              <a:pPr/>
              <a:t>147</a:t>
            </a:fld>
            <a:endParaRPr lang="en-US" dirty="0"/>
          </a:p>
        </p:txBody>
      </p:sp>
    </p:spTree>
    <p:extLst>
      <p:ext uri="{BB962C8B-B14F-4D97-AF65-F5344CB8AC3E}">
        <p14:creationId xmlns:p14="http://schemas.microsoft.com/office/powerpoint/2010/main" val="13164949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Atomične operacije</a:t>
            </a:r>
            <a:endParaRPr lang="en-US" dirty="0"/>
          </a:p>
        </p:txBody>
      </p:sp>
      <p:sp>
        <p:nvSpPr>
          <p:cNvPr id="4" name="Content Placeholder 3"/>
          <p:cNvSpPr>
            <a:spLocks noGrp="1"/>
          </p:cNvSpPr>
          <p:nvPr>
            <p:ph idx="1"/>
          </p:nvPr>
        </p:nvSpPr>
        <p:spPr/>
        <p:txBody>
          <a:bodyPr/>
          <a:lstStyle/>
          <a:p>
            <a:r>
              <a:rPr lang="en-US" dirty="0"/>
              <a:t>x</a:t>
            </a:r>
            <a:r>
              <a:rPr lang="sr-Latn-RS" dirty="0"/>
              <a:t>++</a:t>
            </a:r>
          </a:p>
          <a:p>
            <a:endParaRPr lang="sr-Latn-RS" dirty="0"/>
          </a:p>
          <a:p>
            <a:r>
              <a:rPr lang="sr-Latn-RS" dirty="0"/>
              <a:t>Čitanje vrednosti x</a:t>
            </a:r>
          </a:p>
          <a:p>
            <a:r>
              <a:rPr lang="en-US" dirty="0"/>
              <a:t>I</a:t>
            </a:r>
            <a:r>
              <a:rPr lang="sr-Latn-RS" dirty="0"/>
              <a:t>nkrementiranje pročitane vrednosti</a:t>
            </a:r>
          </a:p>
          <a:p>
            <a:r>
              <a:rPr lang="sr-Latn-RS" dirty="0"/>
              <a:t>Upis rezultata u x</a:t>
            </a:r>
          </a:p>
          <a:p>
            <a:endParaRPr lang="sr-Latn-RS" dirty="0"/>
          </a:p>
          <a:p>
            <a:pPr>
              <a:buNone/>
            </a:pPr>
            <a:r>
              <a:rPr lang="sr-Latn-RS" i="1" dirty="0">
                <a:solidFill>
                  <a:srgbClr val="159B1B"/>
                </a:solidFill>
              </a:rPr>
              <a:t>read-modify-write</a:t>
            </a:r>
            <a:r>
              <a:rPr lang="sr-Latn-RS" dirty="0">
                <a:solidFill>
                  <a:srgbClr val="159B1B"/>
                </a:solidFill>
              </a:rPr>
              <a:t> operacija</a:t>
            </a:r>
            <a:endParaRPr lang="en-US" dirty="0">
              <a:solidFill>
                <a:srgbClr val="159B1B"/>
              </a:solidFill>
            </a:endParaRPr>
          </a:p>
        </p:txBody>
      </p:sp>
      <p:sp>
        <p:nvSpPr>
          <p:cNvPr id="5" name="Slide Number Placeholder 4"/>
          <p:cNvSpPr>
            <a:spLocks noGrp="1"/>
          </p:cNvSpPr>
          <p:nvPr>
            <p:ph type="sldNum" sz="quarter" idx="12"/>
          </p:nvPr>
        </p:nvSpPr>
        <p:spPr/>
        <p:txBody>
          <a:bodyPr/>
          <a:lstStyle/>
          <a:p>
            <a:fld id="{036081D1-8380-407A-ABF3-D12854566F9D}" type="slidenum">
              <a:rPr lang="en-US" smtClean="0"/>
              <a:pPr/>
              <a:t>148</a:t>
            </a:fld>
            <a:endParaRPr lang="en-US" dirty="0"/>
          </a:p>
        </p:txBody>
      </p:sp>
    </p:spTree>
    <p:extLst>
      <p:ext uri="{BB962C8B-B14F-4D97-AF65-F5344CB8AC3E}">
        <p14:creationId xmlns:p14="http://schemas.microsoft.com/office/powerpoint/2010/main" val="19959550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RS" dirty="0"/>
              <a:t>Atomične operacije – dve niti</a:t>
            </a:r>
            <a:endParaRPr lang="en-US" dirty="0"/>
          </a:p>
        </p:txBody>
      </p:sp>
      <p:sp>
        <p:nvSpPr>
          <p:cNvPr id="14" name="Text Placeholder 13"/>
          <p:cNvSpPr>
            <a:spLocks noGrp="1"/>
          </p:cNvSpPr>
          <p:nvPr>
            <p:ph type="body" idx="1"/>
          </p:nvPr>
        </p:nvSpPr>
        <p:spPr>
          <a:xfrm>
            <a:off x="228600" y="1295400"/>
            <a:ext cx="3931920" cy="639762"/>
          </a:xfrm>
        </p:spPr>
        <p:txBody>
          <a:bodyPr/>
          <a:lstStyle/>
          <a:p>
            <a:r>
              <a:rPr lang="en-US" dirty="0"/>
              <a:t>X</a:t>
            </a:r>
            <a:r>
              <a:rPr lang="sr-Latn-RS" dirty="0"/>
              <a:t> = 7, Niti A i B inkremetiraju X</a:t>
            </a:r>
            <a:endParaRPr lang="en-US" dirty="0"/>
          </a:p>
        </p:txBody>
      </p:sp>
      <p:graphicFrame>
        <p:nvGraphicFramePr>
          <p:cNvPr id="12" name="Content Placeholder 11"/>
          <p:cNvGraphicFramePr>
            <a:graphicFrameLocks noGrp="1"/>
          </p:cNvGraphicFramePr>
          <p:nvPr>
            <p:ph sz="half" idx="2"/>
          </p:nvPr>
        </p:nvGraphicFramePr>
        <p:xfrm>
          <a:off x="304800" y="2087880"/>
          <a:ext cx="3932237" cy="4770120"/>
        </p:xfrm>
        <a:graphic>
          <a:graphicData uri="http://schemas.openxmlformats.org/drawingml/2006/table">
            <a:tbl>
              <a:tblPr firstRow="1" bandRow="1">
                <a:tableStyleId>{5C22544A-7EE6-4342-B048-85BDC9FD1C3A}</a:tableStyleId>
              </a:tblPr>
              <a:tblGrid>
                <a:gridCol w="2003215">
                  <a:extLst>
                    <a:ext uri="{9D8B030D-6E8A-4147-A177-3AD203B41FA5}">
                      <a16:colId xmlns:a16="http://schemas.microsoft.com/office/drawing/2014/main" val="20000"/>
                    </a:ext>
                  </a:extLst>
                </a:gridCol>
                <a:gridCol w="1929022">
                  <a:extLst>
                    <a:ext uri="{9D8B030D-6E8A-4147-A177-3AD203B41FA5}">
                      <a16:colId xmlns:a16="http://schemas.microsoft.com/office/drawing/2014/main" val="20001"/>
                    </a:ext>
                  </a:extLst>
                </a:gridCol>
              </a:tblGrid>
              <a:tr h="370840">
                <a:tc>
                  <a:txBody>
                    <a:bodyPr/>
                    <a:lstStyle/>
                    <a:p>
                      <a:r>
                        <a:rPr lang="sr-Latn-RS" dirty="0"/>
                        <a:t>Korak</a:t>
                      </a:r>
                      <a:endParaRPr lang="en-US" dirty="0"/>
                    </a:p>
                  </a:txBody>
                  <a:tcPr marL="89032" marR="89032"/>
                </a:tc>
                <a:tc>
                  <a:txBody>
                    <a:bodyPr/>
                    <a:lstStyle/>
                    <a:p>
                      <a:r>
                        <a:rPr lang="en-US" dirty="0"/>
                        <a:t>P</a:t>
                      </a:r>
                      <a:r>
                        <a:rPr lang="sr-Latn-RS" dirty="0"/>
                        <a:t>rimer</a:t>
                      </a:r>
                      <a:endParaRPr lang="en-US" dirty="0"/>
                    </a:p>
                  </a:txBody>
                  <a:tcPr marL="89032" marR="89032"/>
                </a:tc>
                <a:extLst>
                  <a:ext uri="{0D108BD9-81ED-4DB2-BD59-A6C34878D82A}">
                    <a16:rowId xmlns:a16="http://schemas.microsoft.com/office/drawing/2014/main" val="10000"/>
                  </a:ext>
                </a:extLst>
              </a:tr>
              <a:tr h="370840">
                <a:tc>
                  <a:txBody>
                    <a:bodyPr/>
                    <a:lstStyle/>
                    <a:p>
                      <a:r>
                        <a:rPr lang="sr-Latn-RS" dirty="0"/>
                        <a:t>1. Nit</a:t>
                      </a:r>
                      <a:r>
                        <a:rPr lang="sr-Latn-RS" baseline="0" dirty="0"/>
                        <a:t> A čita x</a:t>
                      </a:r>
                      <a:endParaRPr lang="en-US" dirty="0"/>
                    </a:p>
                  </a:txBody>
                  <a:tcPr marL="89032" marR="89032"/>
                </a:tc>
                <a:tc>
                  <a:txBody>
                    <a:bodyPr/>
                    <a:lstStyle/>
                    <a:p>
                      <a:r>
                        <a:rPr lang="sr-Latn-RS" dirty="0"/>
                        <a:t>A čita vrednost 7</a:t>
                      </a:r>
                      <a:endParaRPr lang="en-US" dirty="0"/>
                    </a:p>
                  </a:txBody>
                  <a:tcPr marL="89032" marR="89032"/>
                </a:tc>
                <a:extLst>
                  <a:ext uri="{0D108BD9-81ED-4DB2-BD59-A6C34878D82A}">
                    <a16:rowId xmlns:a16="http://schemas.microsoft.com/office/drawing/2014/main" val="10001"/>
                  </a:ext>
                </a:extLst>
              </a:tr>
              <a:tr h="370840">
                <a:tc>
                  <a:txBody>
                    <a:bodyPr/>
                    <a:lstStyle/>
                    <a:p>
                      <a:r>
                        <a:rPr lang="sr-Latn-RS" dirty="0"/>
                        <a:t>2. Nit A</a:t>
                      </a:r>
                      <a:r>
                        <a:rPr lang="sr-Latn-RS" baseline="0" dirty="0"/>
                        <a:t> inkrementira pročitanu vrednost</a:t>
                      </a:r>
                      <a:endParaRPr lang="en-US" dirty="0"/>
                    </a:p>
                  </a:txBody>
                  <a:tcPr marL="89032" marR="89032"/>
                </a:tc>
                <a:tc>
                  <a:txBody>
                    <a:bodyPr/>
                    <a:lstStyle/>
                    <a:p>
                      <a:r>
                        <a:rPr lang="sr-Latn-RS" dirty="0"/>
                        <a:t>A računa 8</a:t>
                      </a:r>
                      <a:endParaRPr lang="en-US" dirty="0"/>
                    </a:p>
                  </a:txBody>
                  <a:tcPr marL="89032" marR="89032"/>
                </a:tc>
                <a:extLst>
                  <a:ext uri="{0D108BD9-81ED-4DB2-BD59-A6C34878D82A}">
                    <a16:rowId xmlns:a16="http://schemas.microsoft.com/office/drawing/2014/main" val="10002"/>
                  </a:ext>
                </a:extLst>
              </a:tr>
              <a:tr h="370840">
                <a:tc>
                  <a:txBody>
                    <a:bodyPr/>
                    <a:lstStyle/>
                    <a:p>
                      <a:r>
                        <a:rPr lang="sr-Latn-RS" dirty="0"/>
                        <a:t>3. A upisuje rezultat u x</a:t>
                      </a:r>
                      <a:endParaRPr lang="en-US" dirty="0"/>
                    </a:p>
                  </a:txBody>
                  <a:tcPr marL="89032" marR="89032"/>
                </a:tc>
                <a:tc>
                  <a:txBody>
                    <a:bodyPr/>
                    <a:lstStyle/>
                    <a:p>
                      <a:r>
                        <a:rPr lang="en-US" dirty="0"/>
                        <a:t>x</a:t>
                      </a:r>
                      <a:r>
                        <a:rPr lang="sr-Latn-RS" dirty="0"/>
                        <a:t> ← 8</a:t>
                      </a:r>
                      <a:endParaRPr lang="en-US" dirty="0"/>
                    </a:p>
                  </a:txBody>
                  <a:tcPr marL="89032" marR="89032"/>
                </a:tc>
                <a:extLst>
                  <a:ext uri="{0D108BD9-81ED-4DB2-BD59-A6C34878D82A}">
                    <a16:rowId xmlns:a16="http://schemas.microsoft.com/office/drawing/2014/main" val="10003"/>
                  </a:ext>
                </a:extLst>
              </a:tr>
              <a:tr h="370840">
                <a:tc>
                  <a:txBody>
                    <a:bodyPr/>
                    <a:lstStyle/>
                    <a:p>
                      <a:r>
                        <a:rPr lang="sr-Latn-RS" dirty="0"/>
                        <a:t>4. Nit</a:t>
                      </a:r>
                      <a:r>
                        <a:rPr lang="sr-Latn-RS" baseline="0" dirty="0"/>
                        <a:t> B čita x</a:t>
                      </a:r>
                      <a:endParaRPr lang="en-US" dirty="0"/>
                    </a:p>
                  </a:txBody>
                  <a:tcPr marL="89032" marR="89032"/>
                </a:tc>
                <a:tc>
                  <a:txBody>
                    <a:bodyPr/>
                    <a:lstStyle/>
                    <a:p>
                      <a:r>
                        <a:rPr lang="sr-Latn-RS" dirty="0"/>
                        <a:t>B čita vrednost 8</a:t>
                      </a:r>
                      <a:endParaRPr lang="en-US" dirty="0"/>
                    </a:p>
                  </a:txBody>
                  <a:tcPr marL="89032" marR="89032"/>
                </a:tc>
                <a:extLst>
                  <a:ext uri="{0D108BD9-81ED-4DB2-BD59-A6C34878D82A}">
                    <a16:rowId xmlns:a16="http://schemas.microsoft.com/office/drawing/2014/main" val="10004"/>
                  </a:ext>
                </a:extLst>
              </a:tr>
              <a:tr h="370840">
                <a:tc>
                  <a:txBody>
                    <a:bodyPr/>
                    <a:lstStyle/>
                    <a:p>
                      <a:r>
                        <a:rPr lang="sr-Latn-RS" dirty="0"/>
                        <a:t>5. Nit B</a:t>
                      </a:r>
                      <a:r>
                        <a:rPr lang="sr-Latn-RS" baseline="0" dirty="0"/>
                        <a:t> inkrementira pročitanu vrednost</a:t>
                      </a:r>
                      <a:endParaRPr lang="en-US" dirty="0"/>
                    </a:p>
                  </a:txBody>
                  <a:tcPr marL="89032" marR="89032"/>
                </a:tc>
                <a:tc>
                  <a:txBody>
                    <a:bodyPr/>
                    <a:lstStyle/>
                    <a:p>
                      <a:r>
                        <a:rPr lang="sr-Latn-RS" dirty="0"/>
                        <a:t>B računa 9</a:t>
                      </a:r>
                      <a:endParaRPr lang="en-US" dirty="0"/>
                    </a:p>
                  </a:txBody>
                  <a:tcPr marL="89032" marR="89032"/>
                </a:tc>
                <a:extLst>
                  <a:ext uri="{0D108BD9-81ED-4DB2-BD59-A6C34878D82A}">
                    <a16:rowId xmlns:a16="http://schemas.microsoft.com/office/drawing/2014/main" val="10005"/>
                  </a:ext>
                </a:extLst>
              </a:tr>
              <a:tr h="370840">
                <a:tc>
                  <a:txBody>
                    <a:bodyPr/>
                    <a:lstStyle/>
                    <a:p>
                      <a:r>
                        <a:rPr lang="sr-Latn-RS" dirty="0"/>
                        <a:t>6. B upisuje rezultat u x</a:t>
                      </a:r>
                      <a:endParaRPr lang="en-US" dirty="0"/>
                    </a:p>
                  </a:txBody>
                  <a:tcPr marL="89032" marR="8903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t>
                      </a:r>
                      <a:r>
                        <a:rPr lang="sr-Latn-RS" dirty="0"/>
                        <a:t> ← 9</a:t>
                      </a:r>
                      <a:endParaRPr lang="en-US" dirty="0"/>
                    </a:p>
                  </a:txBody>
                  <a:tcPr marL="89032" marR="89032"/>
                </a:tc>
                <a:extLst>
                  <a:ext uri="{0D108BD9-81ED-4DB2-BD59-A6C34878D82A}">
                    <a16:rowId xmlns:a16="http://schemas.microsoft.com/office/drawing/2014/main" val="10006"/>
                  </a:ext>
                </a:extLst>
              </a:tr>
            </a:tbl>
          </a:graphicData>
        </a:graphic>
      </p:graphicFrame>
      <p:sp>
        <p:nvSpPr>
          <p:cNvPr id="16" name="Content Placeholder 15"/>
          <p:cNvSpPr>
            <a:spLocks noGrp="1"/>
          </p:cNvSpPr>
          <p:nvPr>
            <p:ph sz="quarter" idx="4"/>
          </p:nvPr>
        </p:nvSpPr>
        <p:spPr/>
        <p:txBody>
          <a:bodyPr/>
          <a:lstStyle/>
          <a:p>
            <a:endParaRPr lang="en-US"/>
          </a:p>
        </p:txBody>
      </p:sp>
      <p:graphicFrame>
        <p:nvGraphicFramePr>
          <p:cNvPr id="13" name="Content Placeholder 11"/>
          <p:cNvGraphicFramePr>
            <a:graphicFrameLocks/>
          </p:cNvGraphicFramePr>
          <p:nvPr/>
        </p:nvGraphicFramePr>
        <p:xfrm>
          <a:off x="4876800" y="2087880"/>
          <a:ext cx="4038600" cy="477012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70840">
                <a:tc>
                  <a:txBody>
                    <a:bodyPr/>
                    <a:lstStyle/>
                    <a:p>
                      <a:r>
                        <a:rPr lang="sr-Latn-RS" dirty="0"/>
                        <a:t>Korak</a:t>
                      </a:r>
                      <a:endParaRPr lang="en-US" dirty="0"/>
                    </a:p>
                  </a:txBody>
                  <a:tcPr/>
                </a:tc>
                <a:tc>
                  <a:txBody>
                    <a:bodyPr/>
                    <a:lstStyle/>
                    <a:p>
                      <a:r>
                        <a:rPr lang="en-US" dirty="0"/>
                        <a:t>P</a:t>
                      </a:r>
                      <a:r>
                        <a:rPr lang="sr-Latn-RS" dirty="0"/>
                        <a:t>rimer</a:t>
                      </a:r>
                      <a:endParaRPr lang="en-US" dirty="0"/>
                    </a:p>
                  </a:txBody>
                  <a:tcPr/>
                </a:tc>
                <a:extLst>
                  <a:ext uri="{0D108BD9-81ED-4DB2-BD59-A6C34878D82A}">
                    <a16:rowId xmlns:a16="http://schemas.microsoft.com/office/drawing/2014/main" val="10000"/>
                  </a:ext>
                </a:extLst>
              </a:tr>
              <a:tr h="370840">
                <a:tc>
                  <a:txBody>
                    <a:bodyPr/>
                    <a:lstStyle/>
                    <a:p>
                      <a:r>
                        <a:rPr lang="sr-Latn-RS" dirty="0"/>
                        <a:t>1. Nit</a:t>
                      </a:r>
                      <a:r>
                        <a:rPr lang="sr-Latn-RS" baseline="0" dirty="0"/>
                        <a:t> A čita x</a:t>
                      </a:r>
                      <a:endParaRPr lang="en-US" dirty="0"/>
                    </a:p>
                  </a:txBody>
                  <a:tcPr/>
                </a:tc>
                <a:tc>
                  <a:txBody>
                    <a:bodyPr/>
                    <a:lstStyle/>
                    <a:p>
                      <a:r>
                        <a:rPr lang="sr-Latn-RS" dirty="0"/>
                        <a:t>A čita vrednost 7</a:t>
                      </a:r>
                      <a:endParaRPr lang="en-US" dirty="0"/>
                    </a:p>
                  </a:txBody>
                  <a:tcPr/>
                </a:tc>
                <a:extLst>
                  <a:ext uri="{0D108BD9-81ED-4DB2-BD59-A6C34878D82A}">
                    <a16:rowId xmlns:a16="http://schemas.microsoft.com/office/drawing/2014/main" val="10001"/>
                  </a:ext>
                </a:extLst>
              </a:tr>
              <a:tr h="370840">
                <a:tc>
                  <a:txBody>
                    <a:bodyPr/>
                    <a:lstStyle/>
                    <a:p>
                      <a:r>
                        <a:rPr lang="sr-Latn-RS" dirty="0"/>
                        <a:t>2. Nit</a:t>
                      </a:r>
                      <a:r>
                        <a:rPr lang="sr-Latn-RS" baseline="0" dirty="0"/>
                        <a:t> B čita x</a:t>
                      </a:r>
                      <a:endParaRPr lang="en-US" dirty="0"/>
                    </a:p>
                  </a:txBody>
                  <a:tcPr/>
                </a:tc>
                <a:tc>
                  <a:txBody>
                    <a:bodyPr/>
                    <a:lstStyle/>
                    <a:p>
                      <a:r>
                        <a:rPr lang="sr-Latn-RS" dirty="0"/>
                        <a:t>B čita vrednost 7</a:t>
                      </a:r>
                      <a:endParaRPr lang="en-US" dirty="0"/>
                    </a:p>
                  </a:txBody>
                  <a:tcPr/>
                </a:tc>
                <a:extLst>
                  <a:ext uri="{0D108BD9-81ED-4DB2-BD59-A6C34878D82A}">
                    <a16:rowId xmlns:a16="http://schemas.microsoft.com/office/drawing/2014/main" val="10002"/>
                  </a:ext>
                </a:extLst>
              </a:tr>
              <a:tr h="370840">
                <a:tc>
                  <a:txBody>
                    <a:bodyPr/>
                    <a:lstStyle/>
                    <a:p>
                      <a:r>
                        <a:rPr lang="sr-Latn-RS" dirty="0"/>
                        <a:t>2. Nit A</a:t>
                      </a:r>
                      <a:r>
                        <a:rPr lang="sr-Latn-RS" baseline="0" dirty="0"/>
                        <a:t> inkrementira pročitanu vrednost</a:t>
                      </a:r>
                      <a:endParaRPr lang="en-US" dirty="0"/>
                    </a:p>
                  </a:txBody>
                  <a:tcPr/>
                </a:tc>
                <a:tc>
                  <a:txBody>
                    <a:bodyPr/>
                    <a:lstStyle/>
                    <a:p>
                      <a:r>
                        <a:rPr lang="sr-Latn-RS" dirty="0"/>
                        <a:t>A računa 8</a:t>
                      </a:r>
                      <a:endParaRPr lang="en-US" dirty="0"/>
                    </a:p>
                  </a:txBody>
                  <a:tcPr/>
                </a:tc>
                <a:extLst>
                  <a:ext uri="{0D108BD9-81ED-4DB2-BD59-A6C34878D82A}">
                    <a16:rowId xmlns:a16="http://schemas.microsoft.com/office/drawing/2014/main" val="10003"/>
                  </a:ext>
                </a:extLst>
              </a:tr>
              <a:tr h="370840">
                <a:tc>
                  <a:txBody>
                    <a:bodyPr/>
                    <a:lstStyle/>
                    <a:p>
                      <a:r>
                        <a:rPr lang="sr-Latn-RS" dirty="0"/>
                        <a:t>5. Nit B</a:t>
                      </a:r>
                      <a:r>
                        <a:rPr lang="sr-Latn-RS" baseline="0" dirty="0"/>
                        <a:t> inkrementira pročitanu vrednost</a:t>
                      </a:r>
                      <a:endParaRPr lang="en-US" dirty="0"/>
                    </a:p>
                  </a:txBody>
                  <a:tcPr/>
                </a:tc>
                <a:tc>
                  <a:txBody>
                    <a:bodyPr/>
                    <a:lstStyle/>
                    <a:p>
                      <a:r>
                        <a:rPr lang="sr-Latn-RS" dirty="0"/>
                        <a:t>B računa 8</a:t>
                      </a:r>
                      <a:endParaRPr lang="en-US" dirty="0"/>
                    </a:p>
                  </a:txBody>
                  <a:tcPr/>
                </a:tc>
                <a:extLst>
                  <a:ext uri="{0D108BD9-81ED-4DB2-BD59-A6C34878D82A}">
                    <a16:rowId xmlns:a16="http://schemas.microsoft.com/office/drawing/2014/main" val="10004"/>
                  </a:ext>
                </a:extLst>
              </a:tr>
              <a:tr h="370840">
                <a:tc>
                  <a:txBody>
                    <a:bodyPr/>
                    <a:lstStyle/>
                    <a:p>
                      <a:r>
                        <a:rPr lang="sr-Latn-RS" dirty="0"/>
                        <a:t>3. A upisuje rezultat u x</a:t>
                      </a:r>
                      <a:endParaRPr lang="en-US" dirty="0"/>
                    </a:p>
                  </a:txBody>
                  <a:tcPr/>
                </a:tc>
                <a:tc>
                  <a:txBody>
                    <a:bodyPr/>
                    <a:lstStyle/>
                    <a:p>
                      <a:r>
                        <a:rPr lang="en-US" dirty="0"/>
                        <a:t>x</a:t>
                      </a:r>
                      <a:r>
                        <a:rPr lang="sr-Latn-RS" dirty="0"/>
                        <a:t> ← 8</a:t>
                      </a:r>
                      <a:endParaRPr lang="en-US" dirty="0"/>
                    </a:p>
                  </a:txBody>
                  <a:tcPr/>
                </a:tc>
                <a:extLst>
                  <a:ext uri="{0D108BD9-81ED-4DB2-BD59-A6C34878D82A}">
                    <a16:rowId xmlns:a16="http://schemas.microsoft.com/office/drawing/2014/main" val="10005"/>
                  </a:ext>
                </a:extLst>
              </a:tr>
              <a:tr h="370840">
                <a:tc>
                  <a:txBody>
                    <a:bodyPr/>
                    <a:lstStyle/>
                    <a:p>
                      <a:r>
                        <a:rPr lang="sr-Latn-RS" dirty="0"/>
                        <a:t>6. B upisuje rezultat u 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t>
                      </a:r>
                      <a:r>
                        <a:rPr lang="sr-Latn-RS" dirty="0"/>
                        <a:t> ← 8</a:t>
                      </a:r>
                      <a:endParaRPr lang="en-US" dirty="0"/>
                    </a:p>
                  </a:txBody>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036081D1-8380-407A-ABF3-D12854566F9D}" type="slidenum">
              <a:rPr lang="en-US" smtClean="0"/>
              <a:pPr/>
              <a:t>149</a:t>
            </a:fld>
            <a:endParaRPr lang="en-US" dirty="0"/>
          </a:p>
        </p:txBody>
      </p:sp>
    </p:spTree>
    <p:extLst>
      <p:ext uri="{BB962C8B-B14F-4D97-AF65-F5344CB8AC3E}">
        <p14:creationId xmlns:p14="http://schemas.microsoft.com/office/powerpoint/2010/main" val="40165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Softverski pogled (3)</a:t>
            </a:r>
            <a:endParaRPr lang="en-US" dirty="0"/>
          </a:p>
        </p:txBody>
      </p:sp>
      <p:sp>
        <p:nvSpPr>
          <p:cNvPr id="3" name="Content Placeholder 2"/>
          <p:cNvSpPr>
            <a:spLocks noGrp="1"/>
          </p:cNvSpPr>
          <p:nvPr>
            <p:ph idx="1"/>
          </p:nvPr>
        </p:nvSpPr>
        <p:spPr/>
        <p:txBody>
          <a:bodyPr>
            <a:normAutofit/>
          </a:bodyPr>
          <a:lstStyle/>
          <a:p>
            <a:r>
              <a:rPr lang="sr-Latn-RS"/>
              <a:t>Na nižem </a:t>
            </a:r>
            <a:r>
              <a:rPr lang="sr-Latn-RS" dirty="0"/>
              <a:t>nivou (GPU):</a:t>
            </a:r>
          </a:p>
          <a:p>
            <a:pPr marL="731520" lvl="1" indent="-457200">
              <a:buFont typeface="+mj-lt"/>
              <a:buAutoNum type="arabicPeriod"/>
            </a:pPr>
            <a:r>
              <a:rPr lang="sr-Latn-RS" dirty="0"/>
              <a:t>Svak</a:t>
            </a:r>
            <a:r>
              <a:rPr lang="en-US" dirty="0" err="1"/>
              <a:t>i</a:t>
            </a:r>
            <a:r>
              <a:rPr lang="en-US" dirty="0"/>
              <a:t> </a:t>
            </a:r>
            <a:r>
              <a:rPr lang="en-US" dirty="0" err="1"/>
              <a:t>blok</a:t>
            </a:r>
            <a:r>
              <a:rPr lang="en-US" dirty="0"/>
              <a:t> </a:t>
            </a:r>
            <a:r>
              <a:rPr lang="sr-Latn-RS" dirty="0"/>
              <a:t>se izvršava </a:t>
            </a:r>
            <a:r>
              <a:rPr lang="sr-Latn-RS"/>
              <a:t>na SM</a:t>
            </a:r>
            <a:endParaRPr lang="sr-Latn-RS" dirty="0"/>
          </a:p>
          <a:p>
            <a:pPr marL="731520" lvl="1" indent="-457200">
              <a:buFont typeface="+mj-lt"/>
              <a:buAutoNum type="arabicPeriod"/>
            </a:pPr>
            <a:r>
              <a:rPr lang="sr-Latn-RS" dirty="0"/>
              <a:t>Ako je broj </a:t>
            </a:r>
            <a:r>
              <a:rPr lang="en-US" dirty="0" err="1"/>
              <a:t>blokova</a:t>
            </a:r>
            <a:r>
              <a:rPr lang="en-US" dirty="0"/>
              <a:t> </a:t>
            </a:r>
            <a:r>
              <a:rPr lang="sr-Latn-RS" dirty="0"/>
              <a:t>veći od </a:t>
            </a:r>
            <a:r>
              <a:rPr lang="sr-Latn-RS"/>
              <a:t>broja SM, na svakom SM </a:t>
            </a:r>
            <a:r>
              <a:rPr lang="sr-Latn-RS" dirty="0"/>
              <a:t>će se izvršavati više od jednog </a:t>
            </a:r>
            <a:r>
              <a:rPr lang="en-US" dirty="0" err="1"/>
              <a:t>bloka</a:t>
            </a:r>
            <a:r>
              <a:rPr lang="sr-Latn-RS" dirty="0"/>
              <a:t> </a:t>
            </a:r>
            <a:r>
              <a:rPr lang="sr-Latn-RS"/>
              <a:t>ako ima </a:t>
            </a:r>
            <a:r>
              <a:rPr lang="sr-Latn-RS" dirty="0"/>
              <a:t>dovoljno registara i </a:t>
            </a:r>
            <a:r>
              <a:rPr lang="sr-Latn-RS"/>
              <a:t>deljive memorije</a:t>
            </a:r>
            <a:r>
              <a:rPr lang="sr-Latn-RS" dirty="0"/>
              <a:t>, dok će osta</a:t>
            </a:r>
            <a:r>
              <a:rPr lang="en-US" dirty="0"/>
              <a:t>li</a:t>
            </a:r>
            <a:r>
              <a:rPr lang="sr-Latn-RS" dirty="0"/>
              <a:t> čekati u redu i biti izvršeni kasnije</a:t>
            </a:r>
          </a:p>
          <a:p>
            <a:pPr marL="731520" lvl="1" indent="-457200">
              <a:buFont typeface="+mj-lt"/>
              <a:buAutoNum type="arabicPeriod"/>
            </a:pPr>
            <a:r>
              <a:rPr lang="sr-Latn-RS" dirty="0"/>
              <a:t>Sve niti u okviru </a:t>
            </a:r>
            <a:r>
              <a:rPr lang="en-US" dirty="0" err="1"/>
              <a:t>jednog</a:t>
            </a:r>
            <a:r>
              <a:rPr lang="en-US" dirty="0"/>
              <a:t> </a:t>
            </a:r>
            <a:r>
              <a:rPr lang="en-US" err="1"/>
              <a:t>bloka</a:t>
            </a:r>
            <a:r>
              <a:rPr lang="en-US"/>
              <a:t> </a:t>
            </a:r>
            <a:r>
              <a:rPr lang="sr-Latn-RS"/>
              <a:t>mogu </a:t>
            </a:r>
            <a:r>
              <a:rPr lang="sr-Latn-RS" dirty="0"/>
              <a:t>pristupati lokalnoj </a:t>
            </a:r>
            <a:r>
              <a:rPr lang="sr-Latn-RS"/>
              <a:t>deljivoj memoriji</a:t>
            </a:r>
            <a:r>
              <a:rPr lang="sr-Latn-RS" dirty="0"/>
              <a:t>, ali </a:t>
            </a:r>
            <a:r>
              <a:rPr lang="sr-Latn-RS"/>
              <a:t>ne mogu </a:t>
            </a:r>
            <a:r>
              <a:rPr lang="sr-Latn-RS" dirty="0"/>
              <a:t>videti šta drug</a:t>
            </a:r>
            <a:r>
              <a:rPr lang="en-US" dirty="0" err="1"/>
              <a:t>i</a:t>
            </a:r>
            <a:r>
              <a:rPr lang="en-US" dirty="0"/>
              <a:t> </a:t>
            </a:r>
            <a:r>
              <a:rPr lang="en-US" dirty="0" err="1"/>
              <a:t>blokovi</a:t>
            </a:r>
            <a:r>
              <a:rPr lang="sr-Latn-RS" dirty="0"/>
              <a:t> rade (čak i kada su </a:t>
            </a:r>
            <a:r>
              <a:rPr lang="sr-Latn-RS"/>
              <a:t>na istom SM)</a:t>
            </a:r>
            <a:endParaRPr lang="sr-Latn-RS" dirty="0"/>
          </a:p>
          <a:p>
            <a:pPr marL="731520" lvl="1" indent="-457200">
              <a:buFont typeface="+mj-lt"/>
              <a:buAutoNum type="arabicPeriod"/>
            </a:pPr>
            <a:r>
              <a:rPr lang="sr-Latn-RS" dirty="0"/>
              <a:t>Ne postoje garancije za </a:t>
            </a:r>
            <a:r>
              <a:rPr lang="sr-Latn-RS"/>
              <a:t>redosled kojim </a:t>
            </a:r>
            <a:r>
              <a:rPr lang="sr-Latn-RS" dirty="0"/>
              <a:t>se </a:t>
            </a:r>
            <a:r>
              <a:rPr lang="en-US" dirty="0" err="1"/>
              <a:t>blokovi</a:t>
            </a:r>
            <a:r>
              <a:rPr lang="en-US" dirty="0"/>
              <a:t> </a:t>
            </a:r>
            <a:r>
              <a:rPr lang="sr-Latn-RS" dirty="0"/>
              <a:t>izvršavaju</a:t>
            </a:r>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Compute capability</a:t>
            </a:r>
          </a:p>
        </p:txBody>
      </p:sp>
      <p:sp>
        <p:nvSpPr>
          <p:cNvPr id="8" name="Content Placeholder 7"/>
          <p:cNvSpPr>
            <a:spLocks noGrp="1"/>
          </p:cNvSpPr>
          <p:nvPr>
            <p:ph idx="1"/>
          </p:nvPr>
        </p:nvSpPr>
        <p:spPr/>
        <p:txBody>
          <a:bodyPr/>
          <a:lstStyle/>
          <a:p>
            <a:r>
              <a:rPr lang="sr-Latn-RS" dirty="0"/>
              <a:t>Sve operacije koje smo dosad naveli su podržane od strane svake CUDA-capable grafičke kartice</a:t>
            </a:r>
          </a:p>
          <a:p>
            <a:r>
              <a:rPr lang="sr-Latn-RS" dirty="0"/>
              <a:t>Kao što postoje različiti setovi instrukcija za CPU (MMX, SSE, SSE2), postoje različiti setovi instrukcija i za GPU</a:t>
            </a:r>
          </a:p>
          <a:p>
            <a:r>
              <a:rPr lang="sr-Latn-RS" dirty="0"/>
              <a:t>NVIDIA funkcionalnosti i mogućnosti grafičkih kartica obeležava sa </a:t>
            </a:r>
            <a:r>
              <a:rPr lang="sr-Latn-RS" b="1" i="1" dirty="0">
                <a:solidFill>
                  <a:srgbClr val="C00000"/>
                </a:solidFill>
              </a:rPr>
              <a:t>compute capability</a:t>
            </a:r>
          </a:p>
          <a:p>
            <a:r>
              <a:rPr lang="sr-Latn-RS" dirty="0"/>
              <a:t>Na primer, atomične operacije su podržane tek od </a:t>
            </a:r>
            <a:r>
              <a:rPr lang="sr-Latn-RS" i="1" dirty="0"/>
              <a:t>compute capability </a:t>
            </a:r>
            <a:r>
              <a:rPr lang="sr-Latn-RS" dirty="0"/>
              <a:t>1.1 pa naviše</a:t>
            </a:r>
            <a:endParaRPr lang="en-US" dirty="0"/>
          </a:p>
        </p:txBody>
      </p:sp>
      <p:sp>
        <p:nvSpPr>
          <p:cNvPr id="2" name="Slide Number Placeholder 1"/>
          <p:cNvSpPr>
            <a:spLocks noGrp="1"/>
          </p:cNvSpPr>
          <p:nvPr>
            <p:ph type="sldNum" sz="quarter" idx="12"/>
          </p:nvPr>
        </p:nvSpPr>
        <p:spPr/>
        <p:txBody>
          <a:bodyPr/>
          <a:lstStyle/>
          <a:p>
            <a:fld id="{036081D1-8380-407A-ABF3-D12854566F9D}" type="slidenum">
              <a:rPr lang="en-US" smtClean="0"/>
              <a:pPr/>
              <a:t>150</a:t>
            </a:fld>
            <a:endParaRPr lang="en-US" dirty="0"/>
          </a:p>
        </p:txBody>
      </p:sp>
    </p:spTree>
    <p:extLst>
      <p:ext uri="{BB962C8B-B14F-4D97-AF65-F5344CB8AC3E}">
        <p14:creationId xmlns:p14="http://schemas.microsoft.com/office/powerpoint/2010/main" val="35458120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Compute capability</a:t>
            </a:r>
            <a:r>
              <a:rPr lang="sr-Latn-RS" dirty="0"/>
              <a:t> - kompajliranje</a:t>
            </a:r>
            <a:endParaRPr lang="en-US" dirty="0"/>
          </a:p>
        </p:txBody>
      </p:sp>
      <p:sp>
        <p:nvSpPr>
          <p:cNvPr id="8" name="Content Placeholder 7"/>
          <p:cNvSpPr>
            <a:spLocks noGrp="1"/>
          </p:cNvSpPr>
          <p:nvPr>
            <p:ph idx="1"/>
          </p:nvPr>
        </p:nvSpPr>
        <p:spPr/>
        <p:txBody>
          <a:bodyPr/>
          <a:lstStyle/>
          <a:p>
            <a:r>
              <a:rPr lang="sr-Latn-RS" dirty="0"/>
              <a:t>Da bi se kompajlirao CUDA kod, potrebno je naznačiti koji je minimalni compute capability.</a:t>
            </a:r>
          </a:p>
          <a:p>
            <a:r>
              <a:rPr lang="sr-Latn-RS" dirty="0"/>
              <a:t>Navođenjem istog, kompajleru se daje mogućnost i za dodatne optimizacije.</a:t>
            </a:r>
          </a:p>
          <a:p>
            <a:endParaRPr lang="sr-Latn-RS" dirty="0"/>
          </a:p>
          <a:p>
            <a:pPr>
              <a:buNone/>
            </a:pPr>
            <a:r>
              <a:rPr lang="sr-Latn-RS" dirty="0">
                <a:solidFill>
                  <a:srgbClr val="C00000"/>
                </a:solidFill>
              </a:rPr>
              <a:t> 		</a:t>
            </a:r>
            <a:r>
              <a:rPr lang="en-US" dirty="0" err="1">
                <a:solidFill>
                  <a:srgbClr val="C00000"/>
                </a:solidFill>
              </a:rPr>
              <a:t>nvcc</a:t>
            </a:r>
            <a:r>
              <a:rPr lang="sr-Latn-RS" dirty="0">
                <a:solidFill>
                  <a:srgbClr val="C00000"/>
                </a:solidFill>
              </a:rPr>
              <a:t> –arch=sm_11</a:t>
            </a:r>
            <a:endParaRPr lang="en-US" dirty="0">
              <a:solidFill>
                <a:srgbClr val="C00000"/>
              </a:solidFill>
            </a:endParaRPr>
          </a:p>
        </p:txBody>
      </p:sp>
      <p:sp>
        <p:nvSpPr>
          <p:cNvPr id="2" name="Slide Number Placeholder 1"/>
          <p:cNvSpPr>
            <a:spLocks noGrp="1"/>
          </p:cNvSpPr>
          <p:nvPr>
            <p:ph type="sldNum" sz="quarter" idx="12"/>
          </p:nvPr>
        </p:nvSpPr>
        <p:spPr/>
        <p:txBody>
          <a:bodyPr/>
          <a:lstStyle/>
          <a:p>
            <a:fld id="{036081D1-8380-407A-ABF3-D12854566F9D}" type="slidenum">
              <a:rPr lang="en-US" smtClean="0"/>
              <a:pPr/>
              <a:t>151</a:t>
            </a:fld>
            <a:endParaRPr lang="en-US" dirty="0"/>
          </a:p>
        </p:txBody>
      </p:sp>
    </p:spTree>
    <p:extLst>
      <p:ext uri="{BB962C8B-B14F-4D97-AF65-F5344CB8AC3E}">
        <p14:creationId xmlns:p14="http://schemas.microsoft.com/office/powerpoint/2010/main" val="416487595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r-Latn-RS" dirty="0"/>
              <a:t>Race conditions</a:t>
            </a:r>
            <a:endParaRPr lang="en-US" dirty="0"/>
          </a:p>
        </p:txBody>
      </p:sp>
      <p:sp>
        <p:nvSpPr>
          <p:cNvPr id="8" name="Content Placeholder 7"/>
          <p:cNvSpPr>
            <a:spLocks noGrp="1"/>
          </p:cNvSpPr>
          <p:nvPr>
            <p:ph idx="1"/>
          </p:nvPr>
        </p:nvSpPr>
        <p:spPr/>
        <p:txBody>
          <a:bodyPr/>
          <a:lstStyle/>
          <a:p>
            <a:r>
              <a:rPr lang="sr-Latn-RS" dirty="0"/>
              <a:t>Hazard koji se javlja kada rezultat izvršenja zavisi od trenutka u kom se dešavaju događaji nad kojima nemamo kontrolu</a:t>
            </a:r>
          </a:p>
          <a:p>
            <a:pPr lvl="1"/>
            <a:r>
              <a:rPr lang="sr-Latn-RS" dirty="0"/>
              <a:t>Redosled izvršenja niti</a:t>
            </a:r>
          </a:p>
          <a:p>
            <a:r>
              <a:rPr lang="sr-Latn-RS" dirty="0"/>
              <a:t>Problemi nastaju kada se naruši SIMD paradigma</a:t>
            </a:r>
          </a:p>
          <a:p>
            <a:r>
              <a:rPr lang="sr-Latn-RS" dirty="0"/>
              <a:t>Atomične operacije su </a:t>
            </a:r>
            <a:r>
              <a:rPr lang="sr-Latn-RS" i="1" dirty="0"/>
              <a:t>brute force</a:t>
            </a:r>
            <a:r>
              <a:rPr lang="sr-Latn-RS" dirty="0"/>
              <a:t> način da se ovi problemi zaobiđu</a:t>
            </a:r>
          </a:p>
          <a:p>
            <a:pPr lvl="1"/>
            <a:r>
              <a:rPr lang="en-US" dirty="0"/>
              <a:t>A</a:t>
            </a:r>
            <a:r>
              <a:rPr lang="sr-Latn-RS" dirty="0"/>
              <a:t>tomics, locks, and mutex</a:t>
            </a:r>
            <a:endParaRPr lang="en-US" dirty="0"/>
          </a:p>
        </p:txBody>
      </p:sp>
      <p:sp>
        <p:nvSpPr>
          <p:cNvPr id="2" name="Slide Number Placeholder 1"/>
          <p:cNvSpPr>
            <a:spLocks noGrp="1"/>
          </p:cNvSpPr>
          <p:nvPr>
            <p:ph type="sldNum" sz="quarter" idx="12"/>
          </p:nvPr>
        </p:nvSpPr>
        <p:spPr/>
        <p:txBody>
          <a:bodyPr/>
          <a:lstStyle/>
          <a:p>
            <a:fld id="{036081D1-8380-407A-ABF3-D12854566F9D}" type="slidenum">
              <a:rPr lang="en-US" smtClean="0"/>
              <a:pPr/>
              <a:t>152</a:t>
            </a:fld>
            <a:endParaRPr lang="en-US" dirty="0"/>
          </a:p>
        </p:txBody>
      </p:sp>
    </p:spTree>
    <p:extLst>
      <p:ext uri="{BB962C8B-B14F-4D97-AF65-F5344CB8AC3E}">
        <p14:creationId xmlns:p14="http://schemas.microsoft.com/office/powerpoint/2010/main" val="22080056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r-Latn-RS" dirty="0"/>
              <a:t>Atomici</a:t>
            </a:r>
            <a:endParaRPr lang="en-US" dirty="0"/>
          </a:p>
        </p:txBody>
      </p:sp>
      <p:sp>
        <p:nvSpPr>
          <p:cNvPr id="8" name="Content Placeholder 7"/>
          <p:cNvSpPr>
            <a:spLocks noGrp="1"/>
          </p:cNvSpPr>
          <p:nvPr>
            <p:ph idx="1"/>
          </p:nvPr>
        </p:nvSpPr>
        <p:spPr/>
        <p:txBody>
          <a:bodyPr/>
          <a:lstStyle/>
          <a:p>
            <a:r>
              <a:rPr lang="en-US" dirty="0" err="1"/>
              <a:t>atomicAdd</a:t>
            </a:r>
            <a:r>
              <a:rPr lang="en-US" dirty="0"/>
              <a:t>() </a:t>
            </a:r>
            <a:endParaRPr lang="sr-Latn-RS" dirty="0"/>
          </a:p>
          <a:p>
            <a:r>
              <a:rPr lang="en-US" dirty="0" err="1"/>
              <a:t>atomicSub</a:t>
            </a:r>
            <a:r>
              <a:rPr lang="en-US" dirty="0"/>
              <a:t>() </a:t>
            </a:r>
            <a:endParaRPr lang="sr-Latn-RS" dirty="0"/>
          </a:p>
          <a:p>
            <a:r>
              <a:rPr lang="en-US" dirty="0" err="1"/>
              <a:t>atomicMin</a:t>
            </a:r>
            <a:r>
              <a:rPr lang="en-US" dirty="0"/>
              <a:t>() </a:t>
            </a:r>
            <a:endParaRPr lang="sr-Latn-RS" dirty="0"/>
          </a:p>
          <a:p>
            <a:r>
              <a:rPr lang="en-US" dirty="0" err="1"/>
              <a:t>atomicMax</a:t>
            </a:r>
            <a:r>
              <a:rPr lang="en-US" dirty="0"/>
              <a:t>() </a:t>
            </a:r>
            <a:endParaRPr lang="sr-Latn-RS" dirty="0"/>
          </a:p>
          <a:p>
            <a:r>
              <a:rPr lang="en-US" dirty="0" err="1"/>
              <a:t>atomicInc</a:t>
            </a:r>
            <a:r>
              <a:rPr lang="en-US" dirty="0"/>
              <a:t>() </a:t>
            </a:r>
            <a:endParaRPr lang="sr-Latn-RS" dirty="0"/>
          </a:p>
          <a:p>
            <a:r>
              <a:rPr lang="en-US" dirty="0" err="1"/>
              <a:t>atomicDec</a:t>
            </a:r>
            <a:r>
              <a:rPr lang="en-US" dirty="0"/>
              <a:t>() </a:t>
            </a:r>
            <a:endParaRPr lang="sr-Latn-RS" dirty="0"/>
          </a:p>
          <a:p>
            <a:r>
              <a:rPr lang="en-US" dirty="0" err="1"/>
              <a:t>atomicExch</a:t>
            </a:r>
            <a:r>
              <a:rPr lang="en-US" dirty="0"/>
              <a:t>() </a:t>
            </a:r>
            <a:endParaRPr lang="sr-Latn-RS" dirty="0"/>
          </a:p>
          <a:p>
            <a:r>
              <a:rPr lang="en-US" dirty="0" err="1"/>
              <a:t>atomicCAS</a:t>
            </a:r>
            <a:r>
              <a:rPr lang="en-US" dirty="0"/>
              <a:t>() </a:t>
            </a:r>
            <a:endParaRPr lang="sr-Latn-RS" dirty="0"/>
          </a:p>
          <a:p>
            <a:r>
              <a:rPr lang="en-US" dirty="0" err="1"/>
              <a:t>atomicAnd</a:t>
            </a:r>
            <a:r>
              <a:rPr lang="en-US" dirty="0"/>
              <a:t>() </a:t>
            </a:r>
            <a:endParaRPr lang="sr-Latn-RS" dirty="0"/>
          </a:p>
          <a:p>
            <a:r>
              <a:rPr lang="en-US" dirty="0" err="1"/>
              <a:t>atomicOr</a:t>
            </a:r>
            <a:r>
              <a:rPr lang="en-US" dirty="0"/>
              <a:t>() </a:t>
            </a:r>
            <a:endParaRPr lang="sr-Latn-RS" dirty="0"/>
          </a:p>
          <a:p>
            <a:r>
              <a:rPr lang="en-US" dirty="0" err="1"/>
              <a:t>atomicXor</a:t>
            </a:r>
            <a:r>
              <a:rPr lang="en-US" dirty="0"/>
              <a:t>()</a:t>
            </a:r>
            <a:endParaRPr lang="sr-Latn-RS" dirty="0"/>
          </a:p>
        </p:txBody>
      </p:sp>
      <p:sp>
        <p:nvSpPr>
          <p:cNvPr id="2" name="Slide Number Placeholder 1"/>
          <p:cNvSpPr>
            <a:spLocks noGrp="1"/>
          </p:cNvSpPr>
          <p:nvPr>
            <p:ph type="sldNum" sz="quarter" idx="12"/>
          </p:nvPr>
        </p:nvSpPr>
        <p:spPr/>
        <p:txBody>
          <a:bodyPr/>
          <a:lstStyle/>
          <a:p>
            <a:fld id="{036081D1-8380-407A-ABF3-D12854566F9D}" type="slidenum">
              <a:rPr lang="en-US" smtClean="0"/>
              <a:pPr/>
              <a:t>153</a:t>
            </a:fld>
            <a:endParaRPr lang="en-US" dirty="0"/>
          </a:p>
        </p:txBody>
      </p:sp>
    </p:spTree>
    <p:extLst>
      <p:ext uri="{BB962C8B-B14F-4D97-AF65-F5344CB8AC3E}">
        <p14:creationId xmlns:p14="http://schemas.microsoft.com/office/powerpoint/2010/main" val="13332577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 and </a:t>
            </a:r>
            <a:r>
              <a:rPr lang="en-US" dirty="0" err="1"/>
              <a:t>mutex</a:t>
            </a:r>
            <a:endParaRPr lang="en-US" dirty="0"/>
          </a:p>
        </p:txBody>
      </p:sp>
      <p:sp>
        <p:nvSpPr>
          <p:cNvPr id="3" name="Content Placeholder 2"/>
          <p:cNvSpPr>
            <a:spLocks noGrp="1"/>
          </p:cNvSpPr>
          <p:nvPr>
            <p:ph idx="1"/>
          </p:nvPr>
        </p:nvSpPr>
        <p:spPr/>
        <p:txBody>
          <a:bodyPr/>
          <a:lstStyle/>
          <a:p>
            <a:r>
              <a:rPr lang="en-US" dirty="0"/>
              <a:t>Lock:</a:t>
            </a:r>
            <a:endParaRPr lang="sr-Latn-RS" dirty="0"/>
          </a:p>
          <a:p>
            <a:pPr lvl="1"/>
            <a:r>
              <a:rPr lang="en-US" dirty="0"/>
              <a:t>M</a:t>
            </a:r>
            <a:r>
              <a:rPr lang="sr-Latn-RS" dirty="0"/>
              <a:t>ehanizam u paralelnom programiranju kojim se obezbeđuje da ceo segment koda bude izvršen atomično</a:t>
            </a:r>
          </a:p>
          <a:p>
            <a:r>
              <a:rPr lang="sr-Latn-RS" dirty="0"/>
              <a:t>M</a:t>
            </a:r>
            <a:r>
              <a:rPr lang="en-US" dirty="0" err="1"/>
              <a:t>utex</a:t>
            </a:r>
            <a:r>
              <a:rPr lang="en-US" dirty="0"/>
              <a:t> </a:t>
            </a:r>
            <a:endParaRPr lang="sr-Latn-RS" dirty="0"/>
          </a:p>
          <a:p>
            <a:pPr lvl="1"/>
            <a:r>
              <a:rPr lang="sr-Latn-RS" dirty="0"/>
              <a:t>- </a:t>
            </a:r>
            <a:r>
              <a:rPr lang="en-US" dirty="0"/>
              <a:t> “mutual exclusion”, </a:t>
            </a:r>
            <a:r>
              <a:rPr lang="sr-Latn-RS" dirty="0"/>
              <a:t>princip koji stoji iza lock-ova</a:t>
            </a:r>
            <a:r>
              <a:rPr lang="en-US" dirty="0"/>
              <a:t>. </a:t>
            </a:r>
            <a:endParaRPr lang="sr-Latn-RS" dirty="0"/>
          </a:p>
          <a:p>
            <a:pPr lvl="1"/>
            <a:r>
              <a:rPr lang="sr-Latn-RS" dirty="0"/>
              <a:t>Dok jedna nit izvršava deo koda unutar lock-a, mutex se drži zaklučanim tako da nijedna druga nit ne može da ga otključa</a:t>
            </a:r>
          </a:p>
          <a:p>
            <a:pPr lvl="1"/>
            <a:endParaRPr lang="en-US" dirty="0"/>
          </a:p>
        </p:txBody>
      </p:sp>
      <p:sp>
        <p:nvSpPr>
          <p:cNvPr id="4" name="Slide Number Placeholder 3"/>
          <p:cNvSpPr>
            <a:spLocks noGrp="1"/>
          </p:cNvSpPr>
          <p:nvPr>
            <p:ph type="sldNum" sz="quarter" idx="12"/>
          </p:nvPr>
        </p:nvSpPr>
        <p:spPr/>
        <p:txBody>
          <a:bodyPr/>
          <a:lstStyle/>
          <a:p>
            <a:fld id="{036081D1-8380-407A-ABF3-D12854566F9D}" type="slidenum">
              <a:rPr lang="en-US" smtClean="0"/>
              <a:pPr/>
              <a:t>154</a:t>
            </a:fld>
            <a:endParaRPr lang="en-US" dirty="0"/>
          </a:p>
        </p:txBody>
      </p:sp>
    </p:spTree>
    <p:extLst>
      <p:ext uri="{BB962C8B-B14F-4D97-AF65-F5344CB8AC3E}">
        <p14:creationId xmlns:p14="http://schemas.microsoft.com/office/powerpoint/2010/main" val="212072007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 and </a:t>
            </a:r>
            <a:r>
              <a:rPr lang="en-US" dirty="0" err="1"/>
              <a:t>mutex</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990600" y="2133600"/>
            <a:ext cx="7393707" cy="3367087"/>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36081D1-8380-407A-ABF3-D12854566F9D}" type="slidenum">
              <a:rPr lang="en-US" smtClean="0"/>
              <a:pPr/>
              <a:t>155</a:t>
            </a:fld>
            <a:endParaRPr lang="en-US" dirty="0"/>
          </a:p>
        </p:txBody>
      </p:sp>
    </p:spTree>
    <p:extLst>
      <p:ext uri="{BB962C8B-B14F-4D97-AF65-F5344CB8AC3E}">
        <p14:creationId xmlns:p14="http://schemas.microsoft.com/office/powerpoint/2010/main" val="34266774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a:t>Primer: Računanje histograma</a:t>
            </a:r>
            <a:endParaRPr lang="en-US" dirty="0"/>
          </a:p>
        </p:txBody>
      </p:sp>
      <p:sp>
        <p:nvSpPr>
          <p:cNvPr id="7" name="Content Placeholder 6"/>
          <p:cNvSpPr>
            <a:spLocks noGrp="1"/>
          </p:cNvSpPr>
          <p:nvPr>
            <p:ph idx="1"/>
          </p:nvPr>
        </p:nvSpPr>
        <p:spPr/>
        <p:txBody>
          <a:bodyPr/>
          <a:lstStyle/>
          <a:p>
            <a:r>
              <a:rPr lang="en-US" dirty="0" err="1"/>
              <a:t>Jedan</a:t>
            </a:r>
            <a:r>
              <a:rPr lang="en-US" dirty="0"/>
              <a:t> </a:t>
            </a:r>
            <a:r>
              <a:rPr lang="en-US" dirty="0" err="1"/>
              <a:t>od</a:t>
            </a:r>
            <a:r>
              <a:rPr lang="en-US" dirty="0"/>
              <a:t> </a:t>
            </a:r>
            <a:r>
              <a:rPr lang="sr-Latn-RS" dirty="0"/>
              <a:t>čestih zadataka jeste računanje histograma za dati set podataka</a:t>
            </a:r>
          </a:p>
          <a:p>
            <a:r>
              <a:rPr lang="sr-Latn-RS" dirty="0"/>
              <a:t>Histogramom se predstavlja broj pojavljivanja svakog elementa u datom skupu</a:t>
            </a:r>
          </a:p>
          <a:p>
            <a:r>
              <a:rPr lang="sr-Latn-RS" dirty="0"/>
              <a:t>Primer: </a:t>
            </a:r>
          </a:p>
          <a:p>
            <a:pPr>
              <a:buNone/>
            </a:pPr>
            <a:r>
              <a:rPr lang="sr-Latn-RS" dirty="0"/>
              <a:t>  Skup podataka: </a:t>
            </a:r>
            <a:r>
              <a:rPr lang="en-US" b="1" i="1" dirty="0">
                <a:solidFill>
                  <a:srgbClr val="92D050"/>
                </a:solidFill>
              </a:rPr>
              <a:t>P</a:t>
            </a:r>
            <a:r>
              <a:rPr lang="sr-Latn-RS" b="1" i="1" dirty="0">
                <a:solidFill>
                  <a:srgbClr val="92D050"/>
                </a:solidFill>
              </a:rPr>
              <a:t>aralelni sistemi i CUDA C</a:t>
            </a:r>
            <a:endParaRPr lang="sr-Latn-RS" b="1" dirty="0">
              <a:solidFill>
                <a:srgbClr val="92D050"/>
              </a:solidFill>
            </a:endParaRPr>
          </a:p>
          <a:p>
            <a:pPr>
              <a:buNone/>
            </a:pPr>
            <a:r>
              <a:rPr lang="sr-Latn-RS" dirty="0"/>
              <a:t>  </a:t>
            </a:r>
            <a:r>
              <a:rPr lang="en-US" dirty="0"/>
              <a:t>H</a:t>
            </a:r>
            <a:r>
              <a:rPr lang="sr-Latn-RS" dirty="0"/>
              <a:t>istogram:</a:t>
            </a:r>
          </a:p>
          <a:p>
            <a:pPr>
              <a:buNone/>
            </a:pPr>
            <a:br>
              <a:rPr lang="en-US" dirty="0"/>
            </a:br>
            <a:endParaRPr lang="sr-Latn-RS" dirty="0"/>
          </a:p>
        </p:txBody>
      </p:sp>
      <p:graphicFrame>
        <p:nvGraphicFramePr>
          <p:cNvPr id="8" name="Table 7"/>
          <p:cNvGraphicFramePr>
            <a:graphicFrameLocks noGrp="1"/>
          </p:cNvGraphicFramePr>
          <p:nvPr/>
        </p:nvGraphicFramePr>
        <p:xfrm>
          <a:off x="2514600" y="4191000"/>
          <a:ext cx="4661644" cy="741680"/>
        </p:xfrm>
        <a:graphic>
          <a:graphicData uri="http://schemas.openxmlformats.org/drawingml/2006/table">
            <a:tbl>
              <a:tblPr firstRow="1" bandRow="1">
                <a:tableStyleId>{5C22544A-7EE6-4342-B048-85BDC9FD1C3A}</a:tableStyleId>
              </a:tblPr>
              <a:tblGrid>
                <a:gridCol w="358588">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358588">
                  <a:extLst>
                    <a:ext uri="{9D8B030D-6E8A-4147-A177-3AD203B41FA5}">
                      <a16:colId xmlns:a16="http://schemas.microsoft.com/office/drawing/2014/main" val="20011"/>
                    </a:ext>
                  </a:extLst>
                </a:gridCol>
                <a:gridCol w="358588">
                  <a:extLst>
                    <a:ext uri="{9D8B030D-6E8A-4147-A177-3AD203B41FA5}">
                      <a16:colId xmlns:a16="http://schemas.microsoft.com/office/drawing/2014/main" val="20012"/>
                    </a:ext>
                  </a:extLst>
                </a:gridCol>
              </a:tblGrid>
              <a:tr h="370840">
                <a:tc>
                  <a:txBody>
                    <a:bodyPr/>
                    <a:lstStyle/>
                    <a:p>
                      <a:pPr algn="ctr"/>
                      <a:r>
                        <a:rPr lang="sr-Latn-RS" dirty="0"/>
                        <a:t>3</a:t>
                      </a:r>
                      <a:endParaRPr lang="en-US" dirty="0"/>
                    </a:p>
                  </a:txBody>
                  <a:tcPr/>
                </a:tc>
                <a:tc>
                  <a:txBody>
                    <a:bodyPr/>
                    <a:lstStyle/>
                    <a:p>
                      <a:pPr algn="ctr"/>
                      <a:r>
                        <a:rPr lang="sr-Latn-RS" dirty="0"/>
                        <a:t>2</a:t>
                      </a:r>
                      <a:endParaRPr lang="en-US" dirty="0"/>
                    </a:p>
                  </a:txBody>
                  <a:tcPr/>
                </a:tc>
                <a:tc>
                  <a:txBody>
                    <a:bodyPr/>
                    <a:lstStyle/>
                    <a:p>
                      <a:pPr algn="ctr"/>
                      <a:r>
                        <a:rPr lang="sr-Latn-RS" dirty="0"/>
                        <a:t>1</a:t>
                      </a:r>
                      <a:endParaRPr lang="en-US" dirty="0"/>
                    </a:p>
                  </a:txBody>
                  <a:tcPr/>
                </a:tc>
                <a:tc>
                  <a:txBody>
                    <a:bodyPr/>
                    <a:lstStyle/>
                    <a:p>
                      <a:pPr algn="ctr"/>
                      <a:r>
                        <a:rPr lang="sr-Latn-RS" dirty="0"/>
                        <a:t>2</a:t>
                      </a:r>
                      <a:endParaRPr lang="en-US" dirty="0"/>
                    </a:p>
                  </a:txBody>
                  <a:tcPr/>
                </a:tc>
                <a:tc>
                  <a:txBody>
                    <a:bodyPr/>
                    <a:lstStyle/>
                    <a:p>
                      <a:pPr algn="ctr"/>
                      <a:r>
                        <a:rPr lang="sr-Latn-RS" dirty="0"/>
                        <a:t>4</a:t>
                      </a:r>
                      <a:endParaRPr lang="en-US" dirty="0"/>
                    </a:p>
                  </a:txBody>
                  <a:tcPr/>
                </a:tc>
                <a:tc>
                  <a:txBody>
                    <a:bodyPr/>
                    <a:lstStyle/>
                    <a:p>
                      <a:pPr algn="ctr"/>
                      <a:r>
                        <a:rPr lang="sr-Latn-RS" dirty="0"/>
                        <a:t>2</a:t>
                      </a:r>
                      <a:endParaRPr lang="en-US" dirty="0"/>
                    </a:p>
                  </a:txBody>
                  <a:tcPr/>
                </a:tc>
                <a:tc>
                  <a:txBody>
                    <a:bodyPr/>
                    <a:lstStyle/>
                    <a:p>
                      <a:pPr algn="ctr"/>
                      <a:r>
                        <a:rPr lang="sr-Latn-RS" dirty="0"/>
                        <a:t>1</a:t>
                      </a:r>
                      <a:endParaRPr lang="en-US" dirty="0"/>
                    </a:p>
                  </a:txBody>
                  <a:tcPr/>
                </a:tc>
                <a:tc>
                  <a:txBody>
                    <a:bodyPr/>
                    <a:lstStyle/>
                    <a:p>
                      <a:pPr algn="ctr"/>
                      <a:r>
                        <a:rPr lang="sr-Latn-RS" dirty="0"/>
                        <a:t>1</a:t>
                      </a:r>
                      <a:endParaRPr lang="en-US" dirty="0"/>
                    </a:p>
                  </a:txBody>
                  <a:tcPr/>
                </a:tc>
                <a:tc>
                  <a:txBody>
                    <a:bodyPr/>
                    <a:lstStyle/>
                    <a:p>
                      <a:pPr algn="ctr"/>
                      <a:r>
                        <a:rPr lang="sr-Latn-RS" dirty="0"/>
                        <a:t>1</a:t>
                      </a:r>
                      <a:endParaRPr lang="en-US" dirty="0"/>
                    </a:p>
                  </a:txBody>
                  <a:tcPr/>
                </a:tc>
                <a:tc>
                  <a:txBody>
                    <a:bodyPr/>
                    <a:lstStyle/>
                    <a:p>
                      <a:pPr algn="ctr"/>
                      <a:r>
                        <a:rPr lang="sr-Latn-RS" dirty="0"/>
                        <a:t>1</a:t>
                      </a:r>
                      <a:endParaRPr lang="en-US" dirty="0"/>
                    </a:p>
                  </a:txBody>
                  <a:tcPr/>
                </a:tc>
                <a:tc>
                  <a:txBody>
                    <a:bodyPr/>
                    <a:lstStyle/>
                    <a:p>
                      <a:pPr algn="ctr"/>
                      <a:r>
                        <a:rPr lang="sr-Latn-RS" dirty="0"/>
                        <a:t>2</a:t>
                      </a:r>
                      <a:endParaRPr lang="en-US" dirty="0"/>
                    </a:p>
                  </a:txBody>
                  <a:tcPr/>
                </a:tc>
                <a:tc>
                  <a:txBody>
                    <a:bodyPr/>
                    <a:lstStyle/>
                    <a:p>
                      <a:pPr algn="ctr"/>
                      <a:r>
                        <a:rPr lang="sr-Latn-RS" dirty="0"/>
                        <a:t>1</a:t>
                      </a:r>
                      <a:endParaRPr lang="en-US" dirty="0"/>
                    </a:p>
                  </a:txBody>
                  <a:tcPr/>
                </a:tc>
                <a:tc>
                  <a:txBody>
                    <a:bodyPr/>
                    <a:lstStyle/>
                    <a:p>
                      <a:pPr algn="ctr"/>
                      <a:r>
                        <a:rPr lang="sr-Latn-RS" dirty="0"/>
                        <a:t>1</a:t>
                      </a:r>
                      <a:endParaRPr lang="en-US" dirty="0"/>
                    </a:p>
                  </a:txBody>
                  <a:tcPr/>
                </a:tc>
                <a:extLst>
                  <a:ext uri="{0D108BD9-81ED-4DB2-BD59-A6C34878D82A}">
                    <a16:rowId xmlns:a16="http://schemas.microsoft.com/office/drawing/2014/main" val="10000"/>
                  </a:ext>
                </a:extLst>
              </a:tr>
              <a:tr h="370840">
                <a:tc>
                  <a:txBody>
                    <a:bodyPr/>
                    <a:lstStyle/>
                    <a:p>
                      <a:pPr algn="ctr"/>
                      <a:r>
                        <a:rPr lang="sr-Latn-RS" dirty="0"/>
                        <a:t>A</a:t>
                      </a:r>
                      <a:endParaRPr lang="en-US" dirty="0"/>
                    </a:p>
                  </a:txBody>
                  <a:tcPr/>
                </a:tc>
                <a:tc>
                  <a:txBody>
                    <a:bodyPr/>
                    <a:lstStyle/>
                    <a:p>
                      <a:pPr algn="ctr"/>
                      <a:r>
                        <a:rPr lang="sr-Latn-RS" dirty="0"/>
                        <a:t>C</a:t>
                      </a:r>
                      <a:endParaRPr lang="en-US" dirty="0"/>
                    </a:p>
                  </a:txBody>
                  <a:tcPr/>
                </a:tc>
                <a:tc>
                  <a:txBody>
                    <a:bodyPr/>
                    <a:lstStyle/>
                    <a:p>
                      <a:pPr algn="ctr"/>
                      <a:r>
                        <a:rPr lang="sr-Latn-RS" dirty="0"/>
                        <a:t>D</a:t>
                      </a:r>
                      <a:endParaRPr lang="en-US" dirty="0"/>
                    </a:p>
                  </a:txBody>
                  <a:tcPr/>
                </a:tc>
                <a:tc>
                  <a:txBody>
                    <a:bodyPr/>
                    <a:lstStyle/>
                    <a:p>
                      <a:pPr algn="ctr"/>
                      <a:r>
                        <a:rPr lang="sr-Latn-RS" dirty="0"/>
                        <a:t>E</a:t>
                      </a:r>
                      <a:endParaRPr lang="en-US" dirty="0"/>
                    </a:p>
                  </a:txBody>
                  <a:tcPr/>
                </a:tc>
                <a:tc>
                  <a:txBody>
                    <a:bodyPr/>
                    <a:lstStyle/>
                    <a:p>
                      <a:pPr algn="ctr"/>
                      <a:r>
                        <a:rPr lang="sr-Latn-RS" dirty="0"/>
                        <a:t>I</a:t>
                      </a:r>
                      <a:endParaRPr lang="en-US" dirty="0"/>
                    </a:p>
                  </a:txBody>
                  <a:tcPr/>
                </a:tc>
                <a:tc>
                  <a:txBody>
                    <a:bodyPr/>
                    <a:lstStyle/>
                    <a:p>
                      <a:pPr algn="ctr"/>
                      <a:r>
                        <a:rPr lang="sr-Latn-RS" dirty="0"/>
                        <a:t>L</a:t>
                      </a:r>
                      <a:endParaRPr lang="en-US" dirty="0"/>
                    </a:p>
                  </a:txBody>
                  <a:tcPr/>
                </a:tc>
                <a:tc>
                  <a:txBody>
                    <a:bodyPr/>
                    <a:lstStyle/>
                    <a:p>
                      <a:pPr algn="ctr"/>
                      <a:r>
                        <a:rPr lang="sr-Latn-RS" dirty="0"/>
                        <a:t>M</a:t>
                      </a:r>
                      <a:endParaRPr lang="en-US" dirty="0"/>
                    </a:p>
                  </a:txBody>
                  <a:tcPr/>
                </a:tc>
                <a:tc>
                  <a:txBody>
                    <a:bodyPr/>
                    <a:lstStyle/>
                    <a:p>
                      <a:pPr algn="ctr"/>
                      <a:r>
                        <a:rPr lang="sr-Latn-RS" dirty="0"/>
                        <a:t>N</a:t>
                      </a:r>
                      <a:endParaRPr lang="en-US" dirty="0"/>
                    </a:p>
                  </a:txBody>
                  <a:tcPr/>
                </a:tc>
                <a:tc>
                  <a:txBody>
                    <a:bodyPr/>
                    <a:lstStyle/>
                    <a:p>
                      <a:pPr algn="ctr"/>
                      <a:r>
                        <a:rPr lang="sr-Latn-RS" dirty="0"/>
                        <a:t>P</a:t>
                      </a:r>
                      <a:endParaRPr lang="en-US" dirty="0"/>
                    </a:p>
                  </a:txBody>
                  <a:tcPr/>
                </a:tc>
                <a:tc>
                  <a:txBody>
                    <a:bodyPr/>
                    <a:lstStyle/>
                    <a:p>
                      <a:pPr algn="ctr"/>
                      <a:r>
                        <a:rPr lang="sr-Latn-RS" dirty="0"/>
                        <a:t>R</a:t>
                      </a:r>
                      <a:endParaRPr lang="en-US" dirty="0"/>
                    </a:p>
                  </a:txBody>
                  <a:tcPr/>
                </a:tc>
                <a:tc>
                  <a:txBody>
                    <a:bodyPr/>
                    <a:lstStyle/>
                    <a:p>
                      <a:pPr algn="ctr"/>
                      <a:r>
                        <a:rPr lang="sr-Latn-RS" dirty="0"/>
                        <a:t>S</a:t>
                      </a:r>
                      <a:endParaRPr lang="en-US" dirty="0"/>
                    </a:p>
                  </a:txBody>
                  <a:tcPr/>
                </a:tc>
                <a:tc>
                  <a:txBody>
                    <a:bodyPr/>
                    <a:lstStyle/>
                    <a:p>
                      <a:pPr algn="ctr"/>
                      <a:r>
                        <a:rPr lang="sr-Latn-RS" dirty="0"/>
                        <a:t>T</a:t>
                      </a:r>
                      <a:endParaRPr lang="en-US" dirty="0"/>
                    </a:p>
                  </a:txBody>
                  <a:tcPr/>
                </a:tc>
                <a:tc>
                  <a:txBody>
                    <a:bodyPr/>
                    <a:lstStyle/>
                    <a:p>
                      <a:pPr algn="ctr"/>
                      <a:r>
                        <a:rPr lang="sr-Latn-RS" dirty="0"/>
                        <a:t>U</a:t>
                      </a:r>
                      <a:endParaRPr lang="en-US" dirty="0"/>
                    </a:p>
                  </a:txBody>
                  <a:tcPr/>
                </a:tc>
                <a:extLst>
                  <a:ext uri="{0D108BD9-81ED-4DB2-BD59-A6C34878D82A}">
                    <a16:rowId xmlns:a16="http://schemas.microsoft.com/office/drawing/2014/main" val="10001"/>
                  </a:ext>
                </a:extLst>
              </a:tr>
            </a:tbl>
          </a:graphicData>
        </a:graphic>
      </p:graphicFrame>
      <p:graphicFrame>
        <p:nvGraphicFramePr>
          <p:cNvPr id="10" name="Chart 9"/>
          <p:cNvGraphicFramePr/>
          <p:nvPr/>
        </p:nvGraphicFramePr>
        <p:xfrm>
          <a:off x="2209800" y="5029200"/>
          <a:ext cx="5181600" cy="16002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p:cNvSpPr>
            <a:spLocks noGrp="1"/>
          </p:cNvSpPr>
          <p:nvPr>
            <p:ph type="sldNum" sz="quarter" idx="12"/>
          </p:nvPr>
        </p:nvSpPr>
        <p:spPr/>
        <p:txBody>
          <a:bodyPr/>
          <a:lstStyle/>
          <a:p>
            <a:fld id="{036081D1-8380-407A-ABF3-D12854566F9D}" type="slidenum">
              <a:rPr lang="en-US" smtClean="0"/>
              <a:pPr/>
              <a:t>156</a:t>
            </a:fld>
            <a:endParaRPr lang="en-US" dirty="0"/>
          </a:p>
        </p:txBody>
      </p:sp>
    </p:spTree>
    <p:extLst>
      <p:ext uri="{BB962C8B-B14F-4D97-AF65-F5344CB8AC3E}">
        <p14:creationId xmlns:p14="http://schemas.microsoft.com/office/powerpoint/2010/main" val="17622047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a:t>Računanje histograma – CPU (1)</a:t>
            </a:r>
            <a:endParaRPr lang="en-US" dirty="0"/>
          </a:p>
        </p:txBody>
      </p:sp>
      <p:sp>
        <p:nvSpPr>
          <p:cNvPr id="7" name="Content Placeholder 6"/>
          <p:cNvSpPr>
            <a:spLocks noGrp="1"/>
          </p:cNvSpPr>
          <p:nvPr>
            <p:ph idx="1"/>
          </p:nvPr>
        </p:nvSpPr>
        <p:spPr/>
        <p:txBody>
          <a:bodyPr>
            <a:normAutofit/>
          </a:bodyPr>
          <a:lstStyle/>
          <a:p>
            <a:pPr>
              <a:buNone/>
            </a:pPr>
            <a:r>
              <a:rPr lang="en-US" sz="2000" dirty="0">
                <a:solidFill>
                  <a:srgbClr val="000000"/>
                </a:solidFill>
                <a:highlight>
                  <a:srgbClr val="FFFFFF"/>
                </a:highlight>
                <a:latin typeface="Consolas"/>
              </a:rPr>
              <a:t>#define SIZE (100*1024*1024)</a:t>
            </a:r>
            <a:endParaRPr lang="sr-Latn-RS" sz="2000" dirty="0">
              <a:solidFill>
                <a:srgbClr val="000000"/>
              </a:solidFill>
              <a:highlight>
                <a:srgbClr val="FFFFFF"/>
              </a:highlight>
              <a:latin typeface="Consolas"/>
            </a:endParaRPr>
          </a:p>
          <a:p>
            <a:pPr>
              <a:buNone/>
            </a:pP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i</a:t>
            </a:r>
            <a:r>
              <a:rPr lang="en-US" sz="2000" dirty="0" err="1">
                <a:solidFill>
                  <a:srgbClr val="000000"/>
                </a:solidFill>
                <a:highlight>
                  <a:srgbClr val="FFFFFF"/>
                </a:highlight>
                <a:latin typeface="Consolas"/>
              </a:rPr>
              <a:t>nt</a:t>
            </a:r>
            <a:r>
              <a:rPr lang="en-US" sz="2000" dirty="0">
                <a:solidFill>
                  <a:srgbClr val="000000"/>
                </a:solidFill>
                <a:highlight>
                  <a:srgbClr val="FFFFFF"/>
                </a:highlight>
                <a:latin typeface="Consolas"/>
              </a:rPr>
              <a:t> main(void)</a:t>
            </a:r>
            <a:endParaRPr lang="sr-Latn-RS" sz="2000" dirty="0">
              <a:solidFill>
                <a:srgbClr val="000000"/>
              </a:solidFill>
              <a:highlight>
                <a:srgbClr val="FFFFFF"/>
              </a:highlight>
              <a:latin typeface="Consolas"/>
            </a:endParaRPr>
          </a:p>
          <a:p>
            <a:pPr>
              <a:buNone/>
            </a:pP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r>
              <a:rPr lang="sr-Latn-RS" sz="2000" dirty="0">
                <a:solidFill>
                  <a:srgbClr val="92D050"/>
                </a:solidFill>
                <a:highlight>
                  <a:srgbClr val="FFFFFF"/>
                </a:highlight>
                <a:latin typeface="Consolas"/>
              </a:rPr>
              <a:t>    //kreiranje random niza</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unsigned char *buffer = (unsigned </a:t>
            </a:r>
            <a:r>
              <a:rPr lang="sr-Latn-RS" sz="2000" dirty="0">
                <a:solidFill>
                  <a:srgbClr val="000000"/>
                </a:solidFill>
                <a:highlight>
                  <a:srgbClr val="FFFFFF"/>
                </a:highlight>
                <a:latin typeface="Consolas"/>
              </a:rPr>
              <a:t>c</a:t>
            </a:r>
            <a:r>
              <a:rPr lang="en-US" sz="2000" dirty="0" err="1">
                <a:solidFill>
                  <a:srgbClr val="000000"/>
                </a:solidFill>
                <a:highlight>
                  <a:srgbClr val="FFFFFF"/>
                </a:highlight>
                <a:latin typeface="Consolas"/>
              </a:rPr>
              <a:t>har</a:t>
            </a:r>
            <a:r>
              <a:rPr lang="en-US" sz="2000" dirty="0">
                <a:solidFill>
                  <a:srgbClr val="000000"/>
                </a:solidFill>
                <a:highlight>
                  <a:srgbClr val="FFFFFF"/>
                </a:highlight>
                <a:latin typeface="Consolas"/>
              </a:rPr>
              <a:t>*)</a:t>
            </a:r>
            <a:r>
              <a:rPr lang="sr-Latn-R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big_random_block</a:t>
            </a:r>
            <a:r>
              <a:rPr lang="en-US" sz="2000" dirty="0">
                <a:solidFill>
                  <a:srgbClr val="000000"/>
                </a:solidFill>
                <a:highlight>
                  <a:srgbClr val="FFFFFF"/>
                </a:highlight>
                <a:latin typeface="Consolas"/>
              </a:rPr>
              <a:t>(SIZE);</a:t>
            </a:r>
            <a:endParaRPr lang="sr-Latn-RS" sz="2000" dirty="0">
              <a:solidFill>
                <a:srgbClr val="000000"/>
              </a:solidFill>
              <a:highlight>
                <a:srgbClr val="FFFFFF"/>
              </a:highlight>
              <a:latin typeface="Consolas"/>
            </a:endParaRPr>
          </a:p>
          <a:p>
            <a:pPr>
              <a:buNone/>
            </a:pPr>
            <a:r>
              <a:rPr lang="sr-Latn-RS" sz="2000" dirty="0">
                <a:solidFill>
                  <a:srgbClr val="92D050"/>
                </a:solidFill>
                <a:highlight>
                  <a:srgbClr val="FFFFFF"/>
                </a:highlight>
                <a:latin typeface="Consolas"/>
              </a:rPr>
              <a:t>    //kreiranje histograma i inicijalizacija na 0</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unsigned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histo</a:t>
            </a:r>
            <a:r>
              <a:rPr lang="en-US" sz="2000" dirty="0">
                <a:solidFill>
                  <a:srgbClr val="000000"/>
                </a:solidFill>
                <a:highlight>
                  <a:srgbClr val="FFFFFF"/>
                </a:highlight>
                <a:latin typeface="Consolas"/>
              </a:rPr>
              <a:t>[256];</a:t>
            </a: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for(</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=0; </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&lt;256; </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histo</a:t>
            </a:r>
            <a:r>
              <a:rPr lang="en-US" sz="2000" dirty="0">
                <a:solidFill>
                  <a:srgbClr val="000000"/>
                </a:solidFill>
                <a:highlight>
                  <a:srgbClr val="FFFFFF"/>
                </a:highlight>
                <a:latin typeface="Consolas"/>
              </a:rPr>
              <a:t>[</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 = 0;</a:t>
            </a:r>
            <a:endParaRPr lang="sr-Latn-RS" sz="2000" dirty="0">
              <a:solidFill>
                <a:srgbClr val="000000"/>
              </a:solidFill>
              <a:highlight>
                <a:srgbClr val="FFFFFF"/>
              </a:highlight>
              <a:latin typeface="Consolas"/>
            </a:endParaRPr>
          </a:p>
          <a:p>
            <a:pPr>
              <a:buNone/>
            </a:pP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a:t>
            </a:r>
            <a:endParaRPr lang="sr-Latn-RS" dirty="0"/>
          </a:p>
        </p:txBody>
      </p:sp>
      <p:sp>
        <p:nvSpPr>
          <p:cNvPr id="2" name="Slide Number Placeholder 1"/>
          <p:cNvSpPr>
            <a:spLocks noGrp="1"/>
          </p:cNvSpPr>
          <p:nvPr>
            <p:ph type="sldNum" sz="quarter" idx="12"/>
          </p:nvPr>
        </p:nvSpPr>
        <p:spPr/>
        <p:txBody>
          <a:bodyPr/>
          <a:lstStyle/>
          <a:p>
            <a:fld id="{036081D1-8380-407A-ABF3-D12854566F9D}" type="slidenum">
              <a:rPr lang="en-US" smtClean="0"/>
              <a:pPr/>
              <a:t>157</a:t>
            </a:fld>
            <a:endParaRPr lang="en-US" dirty="0"/>
          </a:p>
        </p:txBody>
      </p:sp>
    </p:spTree>
    <p:extLst>
      <p:ext uri="{BB962C8B-B14F-4D97-AF65-F5344CB8AC3E}">
        <p14:creationId xmlns:p14="http://schemas.microsoft.com/office/powerpoint/2010/main" val="15331484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a:t>Računanje histograma – CPU (2)</a:t>
            </a:r>
            <a:endParaRPr lang="en-US" dirty="0"/>
          </a:p>
        </p:txBody>
      </p:sp>
      <p:sp>
        <p:nvSpPr>
          <p:cNvPr id="7" name="Content Placeholder 6"/>
          <p:cNvSpPr>
            <a:spLocks noGrp="1"/>
          </p:cNvSpPr>
          <p:nvPr>
            <p:ph idx="1"/>
          </p:nvPr>
        </p:nvSpPr>
        <p:spPr>
          <a:xfrm>
            <a:off x="457200" y="1600200"/>
            <a:ext cx="8229600" cy="5029200"/>
          </a:xfrm>
        </p:spPr>
        <p:txBody>
          <a:bodyPr>
            <a:normAutofit fontScale="85000" lnSpcReduction="10000"/>
          </a:bodyPr>
          <a:lstStyle/>
          <a:p>
            <a:pPr>
              <a:buNone/>
            </a:pPr>
            <a:r>
              <a:rPr lang="sr-Latn-RS" sz="2000" dirty="0">
                <a:solidFill>
                  <a:srgbClr val="000000"/>
                </a:solidFill>
                <a:highlight>
                  <a:srgbClr val="FFFFFF"/>
                </a:highlight>
                <a:latin typeface="Consolas"/>
              </a:rPr>
              <a:t>...</a:t>
            </a:r>
          </a:p>
          <a:p>
            <a:pPr>
              <a:buNone/>
            </a:pPr>
            <a:r>
              <a:rPr lang="en-US" sz="2000" dirty="0">
                <a:solidFill>
                  <a:srgbClr val="92D050"/>
                </a:solidFill>
                <a:highlight>
                  <a:srgbClr val="FFFFFF"/>
                </a:highlight>
                <a:latin typeface="Consolas"/>
              </a:rPr>
              <a:t>//</a:t>
            </a:r>
            <a:r>
              <a:rPr lang="sr-Latn-R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ideja</a:t>
            </a:r>
            <a:r>
              <a:rPr lang="en-US" sz="2000" dirty="0">
                <a:solidFill>
                  <a:srgbClr val="92D050"/>
                </a:solidFill>
                <a:highlight>
                  <a:srgbClr val="FFFFFF"/>
                </a:highlight>
                <a:latin typeface="Consolas"/>
              </a:rPr>
              <a:t> je </a:t>
            </a:r>
            <a:r>
              <a:rPr lang="en-US" sz="2000" dirty="0" err="1">
                <a:solidFill>
                  <a:srgbClr val="92D050"/>
                </a:solidFill>
                <a:highlight>
                  <a:srgbClr val="FFFFFF"/>
                </a:highlight>
                <a:latin typeface="Consolas"/>
              </a:rPr>
              <a:t>da</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kad</a:t>
            </a:r>
            <a:r>
              <a:rPr lang="en-US" sz="2000" dirty="0">
                <a:solidFill>
                  <a:srgbClr val="92D050"/>
                </a:solidFill>
                <a:highlight>
                  <a:srgbClr val="FFFFFF"/>
                </a:highlight>
                <a:latin typeface="Consolas"/>
              </a:rPr>
              <a:t> god </a:t>
            </a:r>
            <a:r>
              <a:rPr lang="en-US" sz="2000" dirty="0" err="1">
                <a:solidFill>
                  <a:srgbClr val="92D050"/>
                </a:solidFill>
                <a:highlight>
                  <a:srgbClr val="FFFFFF"/>
                </a:highlight>
                <a:latin typeface="Consolas"/>
              </a:rPr>
              <a:t>vidimo</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neku</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vrednost</a:t>
            </a:r>
            <a:r>
              <a:rPr lang="en-US" sz="2000" dirty="0">
                <a:solidFill>
                  <a:srgbClr val="92D050"/>
                </a:solidFill>
                <a:highlight>
                  <a:srgbClr val="FFFFFF"/>
                </a:highlight>
                <a:latin typeface="Consolas"/>
              </a:rPr>
              <a:t> </a:t>
            </a:r>
            <a:r>
              <a:rPr lang="en-US" sz="2000" b="1" i="1" dirty="0">
                <a:solidFill>
                  <a:srgbClr val="92D050"/>
                </a:solidFill>
                <a:highlight>
                  <a:srgbClr val="FFFFFF"/>
                </a:highlight>
                <a:latin typeface="Consolas"/>
              </a:rPr>
              <a:t>z</a:t>
            </a:r>
            <a:r>
              <a:rPr lang="en-US" sz="2000" dirty="0">
                <a:solidFill>
                  <a:srgbClr val="92D050"/>
                </a:solidFill>
                <a:highlight>
                  <a:srgbClr val="FFFFFF"/>
                </a:highlight>
                <a:latin typeface="Consolas"/>
              </a:rPr>
              <a:t> u</a:t>
            </a:r>
            <a:endParaRPr lang="sr-Latn-RS" sz="2000" dirty="0">
              <a:solidFill>
                <a:srgbClr val="92D050"/>
              </a:solidFill>
              <a:highlight>
                <a:srgbClr val="FFFFFF"/>
              </a:highlight>
              <a:latin typeface="Consolas"/>
            </a:endParaRPr>
          </a:p>
          <a:p>
            <a:pPr>
              <a:buNone/>
            </a:pPr>
            <a:r>
              <a:rPr lang="sr-Latn-R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nizu</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inkrementiramo</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vrednost</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bina</a:t>
            </a:r>
            <a:r>
              <a:rPr lang="en-US" sz="2000" dirty="0">
                <a:solidFill>
                  <a:srgbClr val="92D050"/>
                </a:solidFill>
                <a:highlight>
                  <a:srgbClr val="FFFFFF"/>
                </a:highlight>
                <a:latin typeface="Consolas"/>
              </a:rPr>
              <a:t> </a:t>
            </a:r>
            <a:r>
              <a:rPr lang="en-US" sz="2000" b="1" i="1" dirty="0">
                <a:solidFill>
                  <a:srgbClr val="92D050"/>
                </a:solidFill>
                <a:highlight>
                  <a:srgbClr val="FFFFFF"/>
                </a:highlight>
                <a:latin typeface="Consolas"/>
              </a:rPr>
              <a:t>z</a:t>
            </a:r>
            <a:r>
              <a:rPr lang="en-US" sz="2000" dirty="0">
                <a:solidFill>
                  <a:srgbClr val="92D050"/>
                </a:solidFill>
                <a:highlight>
                  <a:srgbClr val="FFFFFF"/>
                </a:highlight>
                <a:latin typeface="Consolas"/>
              </a:rPr>
              <a:t> u </a:t>
            </a:r>
            <a:r>
              <a:rPr lang="en-US" sz="2000" dirty="0" err="1">
                <a:solidFill>
                  <a:srgbClr val="92D050"/>
                </a:solidFill>
                <a:highlight>
                  <a:srgbClr val="FFFFFF"/>
                </a:highlight>
                <a:latin typeface="Consolas"/>
              </a:rPr>
              <a:t>histogramu</a:t>
            </a:r>
            <a:r>
              <a:rPr lang="en-US" sz="2000" dirty="0">
                <a:solidFill>
                  <a:srgbClr val="92D050"/>
                </a:solidFill>
                <a:highlight>
                  <a:srgbClr val="FFFFFF"/>
                </a:highlight>
                <a:latin typeface="Consolas"/>
              </a:rPr>
              <a:t>. Na </a:t>
            </a:r>
            <a:r>
              <a:rPr lang="en-US" sz="2000" dirty="0" err="1">
                <a:solidFill>
                  <a:srgbClr val="92D050"/>
                </a:solidFill>
                <a:highlight>
                  <a:srgbClr val="FFFFFF"/>
                </a:highlight>
                <a:latin typeface="Consolas"/>
              </a:rPr>
              <a:t>taj</a:t>
            </a:r>
            <a:endParaRPr lang="sr-Latn-RS" sz="2000" dirty="0">
              <a:solidFill>
                <a:srgbClr val="92D050"/>
              </a:solidFill>
              <a:highlight>
                <a:srgbClr val="FFFFFF"/>
              </a:highlight>
              <a:latin typeface="Consolas"/>
            </a:endParaRPr>
          </a:p>
          <a:p>
            <a:pPr>
              <a:buNone/>
            </a:pPr>
            <a:r>
              <a:rPr lang="sr-Latn-R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način</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brojimo</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broj</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ponavljanja</a:t>
            </a:r>
            <a:r>
              <a:rPr lang="en-US" sz="2000" dirty="0">
                <a:solidFill>
                  <a:srgbClr val="92D050"/>
                </a:solidFill>
                <a:highlight>
                  <a:srgbClr val="FFFFFF"/>
                </a:highlight>
                <a:latin typeface="Consolas"/>
              </a:rPr>
              <a:t> </a:t>
            </a:r>
            <a:r>
              <a:rPr lang="en-US" sz="2000" dirty="0" err="1">
                <a:solidFill>
                  <a:srgbClr val="92D050"/>
                </a:solidFill>
                <a:highlight>
                  <a:srgbClr val="FFFFFF"/>
                </a:highlight>
                <a:latin typeface="Consolas"/>
              </a:rPr>
              <a:t>elementa</a:t>
            </a:r>
            <a:r>
              <a:rPr lang="en-US" sz="2000" dirty="0">
                <a:solidFill>
                  <a:srgbClr val="92D050"/>
                </a:solidFill>
                <a:highlight>
                  <a:srgbClr val="FFFFFF"/>
                </a:highlight>
                <a:latin typeface="Consolas"/>
              </a:rPr>
              <a:t> </a:t>
            </a:r>
            <a:r>
              <a:rPr lang="en-US" sz="2000" b="1" i="1" dirty="0">
                <a:solidFill>
                  <a:srgbClr val="92D050"/>
                </a:solidFill>
                <a:highlight>
                  <a:srgbClr val="FFFFFF"/>
                </a:highlight>
                <a:latin typeface="Consolas"/>
              </a:rPr>
              <a:t>z</a:t>
            </a:r>
            <a:r>
              <a:rPr lang="en-US" sz="2000" dirty="0">
                <a:solidFill>
                  <a:srgbClr val="92D050"/>
                </a:solidFill>
                <a:highlight>
                  <a:srgbClr val="FFFFFF"/>
                </a:highlight>
                <a:latin typeface="Consolas"/>
              </a:rPr>
              <a:t> u </a:t>
            </a:r>
            <a:r>
              <a:rPr lang="en-US" sz="2000" dirty="0" err="1">
                <a:solidFill>
                  <a:srgbClr val="92D050"/>
                </a:solidFill>
                <a:highlight>
                  <a:srgbClr val="FFFFFF"/>
                </a:highlight>
                <a:latin typeface="Consolas"/>
              </a:rPr>
              <a:t>nizu</a:t>
            </a:r>
            <a:r>
              <a:rPr lang="en-US" sz="2000" dirty="0">
                <a:solidFill>
                  <a:srgbClr val="92D050"/>
                </a:solidFill>
                <a:highlight>
                  <a:srgbClr val="FFFFFF"/>
                </a:highlight>
                <a:latin typeface="Consolas"/>
              </a:rPr>
              <a:t> </a:t>
            </a:r>
            <a:endParaRPr lang="sr-Latn-RS" sz="2000" dirty="0"/>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for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=0; </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&lt;SIZE; </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histo</a:t>
            </a:r>
            <a:r>
              <a:rPr lang="en-US" sz="2000" dirty="0">
                <a:solidFill>
                  <a:srgbClr val="000000"/>
                </a:solidFill>
                <a:highlight>
                  <a:srgbClr val="FFFFFF"/>
                </a:highlight>
                <a:latin typeface="Consolas"/>
              </a:rPr>
              <a:t>[buffer[</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r>
              <a:rPr lang="sr-Latn-RS" sz="2000" dirty="0">
                <a:solidFill>
                  <a:srgbClr val="92D050"/>
                </a:solidFill>
                <a:highlight>
                  <a:srgbClr val="FFFFFF"/>
                </a:highlight>
                <a:latin typeface="Consolas"/>
              </a:rPr>
              <a:t>// provera tačnosti</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long </a:t>
            </a:r>
            <a:r>
              <a:rPr lang="en-US" sz="2000" dirty="0" err="1">
                <a:solidFill>
                  <a:srgbClr val="000000"/>
                </a:solidFill>
                <a:highlight>
                  <a:srgbClr val="FFFFFF"/>
                </a:highlight>
                <a:latin typeface="Consolas"/>
              </a:rPr>
              <a:t>histoCount</a:t>
            </a:r>
            <a:r>
              <a:rPr lang="en-US" sz="2000" dirty="0">
                <a:solidFill>
                  <a:srgbClr val="000000"/>
                </a:solidFill>
                <a:highlight>
                  <a:srgbClr val="FFFFFF"/>
                </a:highlight>
                <a:latin typeface="Consolas"/>
              </a:rPr>
              <a:t> = 0;</a:t>
            </a: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for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=0; </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&lt;256; </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a:t>
            </a:r>
            <a:br>
              <a:rPr lang="en-US" sz="2000" dirty="0">
                <a:solidFill>
                  <a:srgbClr val="000000"/>
                </a:solidFill>
                <a:highlight>
                  <a:srgbClr val="FFFFFF"/>
                </a:highlight>
                <a:latin typeface="Consolas"/>
              </a:rPr>
            </a:br>
            <a:r>
              <a:rPr lang="sr-Latn-R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histoCount</a:t>
            </a:r>
            <a:r>
              <a:rPr lang="en-US" sz="2000" dirty="0">
                <a:solidFill>
                  <a:srgbClr val="000000"/>
                </a:solidFill>
                <a:highlight>
                  <a:srgbClr val="FFFFFF"/>
                </a:highlight>
                <a:latin typeface="Consolas"/>
              </a:rPr>
              <a:t> += </a:t>
            </a:r>
            <a:r>
              <a:rPr lang="en-US" sz="2000" dirty="0" err="1">
                <a:solidFill>
                  <a:srgbClr val="000000"/>
                </a:solidFill>
                <a:highlight>
                  <a:srgbClr val="FFFFFF"/>
                </a:highlight>
                <a:latin typeface="Consolas"/>
              </a:rPr>
              <a:t>histo</a:t>
            </a:r>
            <a:r>
              <a:rPr lang="en-US" sz="2000" dirty="0">
                <a:solidFill>
                  <a:srgbClr val="000000"/>
                </a:solidFill>
                <a:highlight>
                  <a:srgbClr val="FFFFFF"/>
                </a:highlight>
                <a:latin typeface="Consolas"/>
              </a:rPr>
              <a:t>[</a:t>
            </a:r>
            <a:r>
              <a:rPr lang="en-US" sz="2000" dirty="0" err="1">
                <a:solidFill>
                  <a:srgbClr val="000000"/>
                </a:solidFill>
                <a:highlight>
                  <a:srgbClr val="FFFFFF"/>
                </a:highlight>
                <a:latin typeface="Consolas"/>
              </a:rPr>
              <a:t>i</a:t>
            </a: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a:t>
            </a:r>
          </a:p>
          <a:p>
            <a:pPr>
              <a:buNone/>
            </a:pP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printf</a:t>
            </a:r>
            <a:r>
              <a:rPr lang="en-US" sz="2000" dirty="0">
                <a:solidFill>
                  <a:srgbClr val="000000"/>
                </a:solidFill>
                <a:highlight>
                  <a:srgbClr val="FFFFFF"/>
                </a:highlight>
                <a:latin typeface="Consolas"/>
              </a:rPr>
              <a:t>("Histogram Sum: %ld\n", </a:t>
            </a:r>
            <a:r>
              <a:rPr lang="en-US" sz="2000" dirty="0" err="1">
                <a:solidFill>
                  <a:srgbClr val="000000"/>
                </a:solidFill>
                <a:highlight>
                  <a:srgbClr val="FFFFFF"/>
                </a:highlight>
                <a:latin typeface="Consolas"/>
              </a:rPr>
              <a:t>histoCount</a:t>
            </a: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free(buffer);</a:t>
            </a:r>
            <a:br>
              <a:rPr lang="en-US" sz="2000" dirty="0">
                <a:solidFill>
                  <a:srgbClr val="000000"/>
                </a:solidFill>
                <a:highlight>
                  <a:srgbClr val="FFFFFF"/>
                </a:highlight>
                <a:latin typeface="Consolas"/>
              </a:rPr>
            </a:b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return 0;</a:t>
            </a:r>
            <a:br>
              <a:rPr lang="en-US" sz="2000" dirty="0">
                <a:solidFill>
                  <a:srgbClr val="000000"/>
                </a:solidFill>
                <a:highlight>
                  <a:srgbClr val="FFFFFF"/>
                </a:highlight>
                <a:latin typeface="Consolas"/>
              </a:rPr>
            </a:b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p:txBody>
      </p:sp>
      <p:sp>
        <p:nvSpPr>
          <p:cNvPr id="2" name="Slide Number Placeholder 1"/>
          <p:cNvSpPr>
            <a:spLocks noGrp="1"/>
          </p:cNvSpPr>
          <p:nvPr>
            <p:ph type="sldNum" sz="quarter" idx="12"/>
          </p:nvPr>
        </p:nvSpPr>
        <p:spPr/>
        <p:txBody>
          <a:bodyPr/>
          <a:lstStyle/>
          <a:p>
            <a:fld id="{036081D1-8380-407A-ABF3-D12854566F9D}" type="slidenum">
              <a:rPr lang="en-US" smtClean="0"/>
              <a:pPr/>
              <a:t>158</a:t>
            </a:fld>
            <a:endParaRPr lang="en-US" dirty="0"/>
          </a:p>
        </p:txBody>
      </p:sp>
    </p:spTree>
    <p:extLst>
      <p:ext uri="{BB962C8B-B14F-4D97-AF65-F5344CB8AC3E}">
        <p14:creationId xmlns:p14="http://schemas.microsoft.com/office/powerpoint/2010/main" val="15594554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a:t>Računanje histograma – GPU (1)</a:t>
            </a:r>
            <a:endParaRPr lang="en-US" dirty="0"/>
          </a:p>
        </p:txBody>
      </p:sp>
      <p:sp>
        <p:nvSpPr>
          <p:cNvPr id="7" name="Content Placeholder 6"/>
          <p:cNvSpPr>
            <a:spLocks noGrp="1"/>
          </p:cNvSpPr>
          <p:nvPr>
            <p:ph idx="1"/>
          </p:nvPr>
        </p:nvSpPr>
        <p:spPr>
          <a:xfrm>
            <a:off x="0" y="1600200"/>
            <a:ext cx="9144000" cy="5029200"/>
          </a:xfrm>
        </p:spPr>
        <p:txBody>
          <a:bodyPr>
            <a:normAutofit fontScale="85000" lnSpcReduction="10000"/>
          </a:bodyPr>
          <a:lstStyle/>
          <a:p>
            <a:pPr>
              <a:buNone/>
            </a:pPr>
            <a:r>
              <a:rPr lang="en-US" sz="2000" dirty="0">
                <a:solidFill>
                  <a:srgbClr val="000000"/>
                </a:solidFill>
                <a:highlight>
                  <a:srgbClr val="FFFFFF"/>
                </a:highlight>
                <a:latin typeface="Consolas"/>
              </a:rPr>
              <a:t>#define SIZE (100*1024*1024)</a:t>
            </a:r>
            <a:endParaRPr lang="sr-Latn-RS" sz="2000" dirty="0">
              <a:solidFill>
                <a:srgbClr val="000000"/>
              </a:solidFill>
              <a:highlight>
                <a:srgbClr val="FFFFFF"/>
              </a:highlight>
              <a:latin typeface="Consolas"/>
            </a:endParaRPr>
          </a:p>
          <a:p>
            <a:pPr>
              <a:buNone/>
            </a:pPr>
            <a:endParaRPr lang="sr-Latn-R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i</a:t>
            </a:r>
            <a:r>
              <a:rPr lang="en-US" sz="2000" dirty="0" err="1">
                <a:solidFill>
                  <a:srgbClr val="000000"/>
                </a:solidFill>
                <a:highlight>
                  <a:srgbClr val="FFFFFF"/>
                </a:highlight>
                <a:latin typeface="Consolas"/>
              </a:rPr>
              <a:t>nt</a:t>
            </a:r>
            <a:r>
              <a:rPr lang="en-US" sz="2000" dirty="0">
                <a:solidFill>
                  <a:srgbClr val="000000"/>
                </a:solidFill>
                <a:highlight>
                  <a:srgbClr val="FFFFFF"/>
                </a:highlight>
                <a:latin typeface="Consolas"/>
              </a:rPr>
              <a:t> main(void)</a:t>
            </a:r>
            <a:endParaRPr lang="sr-Latn-RS" sz="2000" dirty="0">
              <a:solidFill>
                <a:srgbClr val="000000"/>
              </a:solidFill>
              <a:highlight>
                <a:srgbClr val="FFFFFF"/>
              </a:highlight>
              <a:latin typeface="Consolas"/>
            </a:endParaRPr>
          </a:p>
          <a:p>
            <a:pPr>
              <a:buNone/>
            </a:pP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r>
              <a:rPr lang="sr-Latn-RS" sz="2000" dirty="0">
                <a:solidFill>
                  <a:srgbClr val="92D050"/>
                </a:solidFill>
                <a:highlight>
                  <a:srgbClr val="FFFFFF"/>
                </a:highlight>
                <a:latin typeface="Consolas"/>
              </a:rPr>
              <a:t>    //kreiranje random niza</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unsigned char *buffer = (unsigned </a:t>
            </a:r>
            <a:r>
              <a:rPr lang="sr-Latn-RS" sz="2000" dirty="0">
                <a:solidFill>
                  <a:srgbClr val="000000"/>
                </a:solidFill>
                <a:highlight>
                  <a:srgbClr val="FFFFFF"/>
                </a:highlight>
                <a:latin typeface="Consolas"/>
              </a:rPr>
              <a:t>c</a:t>
            </a:r>
            <a:r>
              <a:rPr lang="en-US" sz="2000" dirty="0" err="1">
                <a:solidFill>
                  <a:srgbClr val="000000"/>
                </a:solidFill>
                <a:highlight>
                  <a:srgbClr val="FFFFFF"/>
                </a:highlight>
                <a:latin typeface="Consolas"/>
              </a:rPr>
              <a:t>har</a:t>
            </a:r>
            <a:r>
              <a:rPr lang="en-US" sz="2000" dirty="0">
                <a:solidFill>
                  <a:srgbClr val="000000"/>
                </a:solidFill>
                <a:highlight>
                  <a:srgbClr val="FFFFFF"/>
                </a:highlight>
                <a:latin typeface="Consolas"/>
              </a:rPr>
              <a:t>*)</a:t>
            </a:r>
            <a:r>
              <a:rPr lang="sr-Latn-R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big_random_block</a:t>
            </a:r>
            <a:r>
              <a:rPr lang="en-US" sz="2000" dirty="0">
                <a:solidFill>
                  <a:srgbClr val="000000"/>
                </a:solidFill>
                <a:highlight>
                  <a:srgbClr val="FFFFFF"/>
                </a:highlight>
                <a:latin typeface="Consolas"/>
              </a:rPr>
              <a:t>(SIZE);</a:t>
            </a:r>
          </a:p>
          <a:p>
            <a:pPr>
              <a:buNone/>
            </a:pPr>
            <a:endParaRPr lang="en-US" sz="2000" dirty="0">
              <a:solidFill>
                <a:srgbClr val="000000"/>
              </a:solidFill>
              <a:highlight>
                <a:srgbClr val="FFFFFF"/>
              </a:highlight>
              <a:latin typeface="Consolas"/>
            </a:endParaRPr>
          </a:p>
          <a:p>
            <a:pPr>
              <a:buNone/>
            </a:pPr>
            <a:r>
              <a:rPr lang="en-US" sz="2100" dirty="0">
                <a:solidFill>
                  <a:srgbClr val="92D050"/>
                </a:solidFill>
                <a:highlight>
                  <a:srgbClr val="FFFFFF"/>
                </a:highlight>
                <a:latin typeface="Consolas"/>
              </a:rPr>
              <a:t>// </a:t>
            </a:r>
            <a:r>
              <a:rPr lang="en-US" sz="2100" dirty="0" err="1">
                <a:solidFill>
                  <a:srgbClr val="92D050"/>
                </a:solidFill>
                <a:highlight>
                  <a:srgbClr val="FFFFFF"/>
                </a:highlight>
                <a:latin typeface="Consolas"/>
              </a:rPr>
              <a:t>alociranje</a:t>
            </a:r>
            <a:r>
              <a:rPr lang="en-US" sz="2100" dirty="0">
                <a:solidFill>
                  <a:srgbClr val="92D050"/>
                </a:solidFill>
                <a:highlight>
                  <a:srgbClr val="FFFFFF"/>
                </a:highlight>
                <a:latin typeface="Consolas"/>
              </a:rPr>
              <a:t> </a:t>
            </a:r>
            <a:r>
              <a:rPr lang="en-US" sz="2100" dirty="0" err="1">
                <a:solidFill>
                  <a:srgbClr val="92D050"/>
                </a:solidFill>
                <a:highlight>
                  <a:srgbClr val="FFFFFF"/>
                </a:highlight>
                <a:latin typeface="Consolas"/>
              </a:rPr>
              <a:t>memorije</a:t>
            </a:r>
            <a:r>
              <a:rPr lang="en-US" sz="2100" dirty="0">
                <a:solidFill>
                  <a:srgbClr val="92D050"/>
                </a:solidFill>
                <a:highlight>
                  <a:srgbClr val="FFFFFF"/>
                </a:highlight>
                <a:latin typeface="Consolas"/>
              </a:rPr>
              <a:t> </a:t>
            </a:r>
            <a:r>
              <a:rPr lang="en-US" sz="2100" dirty="0" err="1">
                <a:solidFill>
                  <a:srgbClr val="92D050"/>
                </a:solidFill>
                <a:highlight>
                  <a:srgbClr val="FFFFFF"/>
                </a:highlight>
                <a:latin typeface="Consolas"/>
              </a:rPr>
              <a:t>na</a:t>
            </a:r>
            <a:r>
              <a:rPr lang="en-US" sz="2100" dirty="0">
                <a:solidFill>
                  <a:srgbClr val="92D050"/>
                </a:solidFill>
                <a:highlight>
                  <a:srgbClr val="FFFFFF"/>
                </a:highlight>
                <a:latin typeface="Consolas"/>
              </a:rPr>
              <a:t> GPU </a:t>
            </a:r>
            <a:r>
              <a:rPr lang="en-US" sz="2100" dirty="0" err="1">
                <a:solidFill>
                  <a:srgbClr val="92D050"/>
                </a:solidFill>
                <a:highlight>
                  <a:srgbClr val="FFFFFF"/>
                </a:highlight>
                <a:latin typeface="Consolas"/>
              </a:rPr>
              <a:t>i</a:t>
            </a:r>
            <a:r>
              <a:rPr lang="en-US" sz="2100" dirty="0">
                <a:solidFill>
                  <a:srgbClr val="92D050"/>
                </a:solidFill>
                <a:highlight>
                  <a:srgbClr val="FFFFFF"/>
                </a:highlight>
                <a:latin typeface="Consolas"/>
              </a:rPr>
              <a:t> </a:t>
            </a:r>
            <a:r>
              <a:rPr lang="en-US" sz="2100" dirty="0" err="1">
                <a:solidFill>
                  <a:srgbClr val="92D050"/>
                </a:solidFill>
                <a:highlight>
                  <a:srgbClr val="FFFFFF"/>
                </a:highlight>
                <a:latin typeface="Consolas"/>
              </a:rPr>
              <a:t>prenos</a:t>
            </a:r>
            <a:r>
              <a:rPr lang="en-US" sz="2100" dirty="0">
                <a:solidFill>
                  <a:srgbClr val="92D050"/>
                </a:solidFill>
                <a:highlight>
                  <a:srgbClr val="FFFFFF"/>
                </a:highlight>
                <a:latin typeface="Consolas"/>
              </a:rPr>
              <a:t> </a:t>
            </a:r>
            <a:r>
              <a:rPr lang="en-US" sz="2100" dirty="0" err="1">
                <a:solidFill>
                  <a:srgbClr val="92D050"/>
                </a:solidFill>
                <a:highlight>
                  <a:srgbClr val="FFFFFF"/>
                </a:highlight>
                <a:latin typeface="Consolas"/>
              </a:rPr>
              <a:t>podataka</a:t>
            </a:r>
            <a:br>
              <a:rPr lang="en-US" sz="1600" i="1" dirty="0"/>
            </a:br>
            <a:r>
              <a:rPr lang="en-US" sz="2000" i="1" dirty="0">
                <a:solidFill>
                  <a:srgbClr val="000000"/>
                </a:solidFill>
                <a:highlight>
                  <a:srgbClr val="FFFFFF"/>
                </a:highlight>
                <a:latin typeface="Consolas"/>
              </a:rPr>
              <a:t> </a:t>
            </a:r>
            <a:r>
              <a:rPr lang="en-US" sz="2000" dirty="0">
                <a:solidFill>
                  <a:srgbClr val="000000"/>
                </a:solidFill>
                <a:highlight>
                  <a:srgbClr val="FFFFFF"/>
                </a:highlight>
                <a:latin typeface="Consolas"/>
              </a:rPr>
              <a:t>unsigned char *</a:t>
            </a:r>
            <a:r>
              <a:rPr lang="en-US" sz="2000" dirty="0" err="1">
                <a:solidFill>
                  <a:srgbClr val="000000"/>
                </a:solidFill>
                <a:highlight>
                  <a:srgbClr val="FFFFFF"/>
                </a:highlight>
                <a:latin typeface="Consolas"/>
              </a:rPr>
              <a:t>dev_buffer</a:t>
            </a:r>
            <a:r>
              <a:rPr lang="en-US" sz="2000" dirty="0">
                <a:solidFill>
                  <a:srgbClr val="000000"/>
                </a:solidFill>
                <a:highlight>
                  <a:srgbClr val="FFFFFF"/>
                </a:highlight>
                <a:latin typeface="Consolas"/>
              </a:rPr>
              <a:t>;</a:t>
            </a:r>
          </a:p>
          <a:p>
            <a:pPr>
              <a:buNone/>
            </a:pPr>
            <a:r>
              <a:rPr lang="en-US" sz="2000" dirty="0">
                <a:solidFill>
                  <a:srgbClr val="000000"/>
                </a:solidFill>
                <a:highlight>
                  <a:srgbClr val="FFFFFF"/>
                </a:highlight>
                <a:latin typeface="Consolas"/>
              </a:rPr>
              <a:t>	 unsigned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dev_histo</a:t>
            </a:r>
            <a:r>
              <a:rPr lang="en-US" sz="2000" dirty="0">
                <a:solidFill>
                  <a:srgbClr val="000000"/>
                </a:solidFill>
                <a:highlight>
                  <a:srgbClr val="FFFFFF"/>
                </a:highlight>
                <a:latin typeface="Consolas"/>
              </a:rPr>
              <a:t>; </a:t>
            </a:r>
          </a:p>
          <a:p>
            <a:pPr>
              <a:buNone/>
            </a:pPr>
            <a:r>
              <a:rPr lang="en-US" sz="2000" dirty="0">
                <a:solidFill>
                  <a:srgbClr val="000000"/>
                </a:solidFill>
                <a:highlight>
                  <a:srgbClr val="FFFFFF"/>
                </a:highlight>
                <a:latin typeface="Consolas"/>
              </a:rPr>
              <a:t>	 HANDLE_ERROR(</a:t>
            </a:r>
            <a:r>
              <a:rPr lang="en-US" sz="2000" dirty="0" err="1">
                <a:solidFill>
                  <a:srgbClr val="000000"/>
                </a:solidFill>
                <a:highlight>
                  <a:srgbClr val="FFFFFF"/>
                </a:highlight>
                <a:latin typeface="Consolas"/>
              </a:rPr>
              <a:t>cudaMalloc</a:t>
            </a:r>
            <a:r>
              <a:rPr lang="en-US" sz="2000" dirty="0">
                <a:solidFill>
                  <a:srgbClr val="000000"/>
                </a:solidFill>
                <a:highlight>
                  <a:srgbClr val="FFFFFF"/>
                </a:highlight>
                <a:latin typeface="Consolas"/>
              </a:rPr>
              <a:t>((void**)&amp;</a:t>
            </a:r>
            <a:r>
              <a:rPr lang="en-US" sz="2000" dirty="0" err="1">
                <a:solidFill>
                  <a:srgbClr val="000000"/>
                </a:solidFill>
                <a:highlight>
                  <a:srgbClr val="FFFFFF"/>
                </a:highlight>
                <a:latin typeface="Consolas"/>
              </a:rPr>
              <a:t>dev_buffer</a:t>
            </a:r>
            <a:r>
              <a:rPr lang="en-US" sz="2000" dirty="0">
                <a:solidFill>
                  <a:srgbClr val="000000"/>
                </a:solidFill>
                <a:highlight>
                  <a:srgbClr val="FFFFFF"/>
                </a:highlight>
                <a:latin typeface="Consolas"/>
              </a:rPr>
              <a:t>, SIZE));</a:t>
            </a:r>
          </a:p>
          <a:p>
            <a:pPr>
              <a:buNone/>
            </a:pPr>
            <a:r>
              <a:rPr lang="en-US" sz="2000" dirty="0">
                <a:solidFill>
                  <a:srgbClr val="000000"/>
                </a:solidFill>
                <a:highlight>
                  <a:srgbClr val="FFFFFF"/>
                </a:highlight>
                <a:latin typeface="Consolas"/>
              </a:rPr>
              <a:t>	 HANDLE_ERROR(</a:t>
            </a:r>
            <a:r>
              <a:rPr lang="en-US" sz="2000" dirty="0" err="1">
                <a:solidFill>
                  <a:srgbClr val="000000"/>
                </a:solidFill>
                <a:highlight>
                  <a:srgbClr val="FFFFFF"/>
                </a:highlight>
                <a:latin typeface="Consolas"/>
              </a:rPr>
              <a:t>cudaMemcpy</a:t>
            </a:r>
            <a:r>
              <a:rPr lang="en-US" sz="2000" dirty="0">
                <a:solidFill>
                  <a:srgbClr val="000000"/>
                </a:solidFill>
                <a:highlight>
                  <a:srgbClr val="FFFFFF"/>
                </a:highlight>
                <a:latin typeface="Consolas"/>
              </a:rPr>
              <a:t>(</a:t>
            </a:r>
            <a:r>
              <a:rPr lang="en-US" sz="2000" dirty="0" err="1">
                <a:solidFill>
                  <a:srgbClr val="000000"/>
                </a:solidFill>
                <a:highlight>
                  <a:srgbClr val="FFFFFF"/>
                </a:highlight>
                <a:latin typeface="Consolas"/>
              </a:rPr>
              <a:t>dev_buffer,buffer,SIZE,cudaMemcpyHostToDevice</a:t>
            </a:r>
            <a:r>
              <a:rPr lang="en-US" sz="2000" dirty="0">
                <a:solidFill>
                  <a:srgbClr val="000000"/>
                </a:solidFill>
                <a:highlight>
                  <a:srgbClr val="FFFFFF"/>
                </a:highlight>
                <a:latin typeface="Consolas"/>
              </a:rPr>
              <a:t>));</a:t>
            </a:r>
          </a:p>
          <a:p>
            <a:pPr>
              <a:buNone/>
            </a:pPr>
            <a:r>
              <a:rPr lang="en-US" sz="2000" dirty="0">
                <a:solidFill>
                  <a:srgbClr val="000000"/>
                </a:solidFill>
                <a:highlight>
                  <a:srgbClr val="FFFFFF"/>
                </a:highlight>
                <a:latin typeface="Consolas"/>
              </a:rPr>
              <a:t>	 HANDLE_ERROR(</a:t>
            </a:r>
            <a:r>
              <a:rPr lang="en-US" sz="2000" dirty="0" err="1">
                <a:solidFill>
                  <a:srgbClr val="000000"/>
                </a:solidFill>
                <a:highlight>
                  <a:srgbClr val="FFFFFF"/>
                </a:highlight>
                <a:latin typeface="Consolas"/>
              </a:rPr>
              <a:t>cudaMalloc</a:t>
            </a:r>
            <a:r>
              <a:rPr lang="en-US" sz="2000" dirty="0">
                <a:solidFill>
                  <a:srgbClr val="000000"/>
                </a:solidFill>
                <a:highlight>
                  <a:srgbClr val="FFFFFF"/>
                </a:highlight>
                <a:latin typeface="Consolas"/>
              </a:rPr>
              <a:t>( (void**)&amp;</a:t>
            </a:r>
            <a:r>
              <a:rPr lang="en-US" sz="2000" dirty="0" err="1">
                <a:solidFill>
                  <a:srgbClr val="000000"/>
                </a:solidFill>
                <a:highlight>
                  <a:srgbClr val="FFFFFF"/>
                </a:highlight>
                <a:latin typeface="Consolas"/>
              </a:rPr>
              <a:t>dev_histo</a:t>
            </a:r>
            <a:r>
              <a:rPr lang="en-US" sz="2000" dirty="0">
                <a:solidFill>
                  <a:srgbClr val="000000"/>
                </a:solidFill>
                <a:highlight>
                  <a:srgbClr val="FFFFFF"/>
                </a:highlight>
                <a:latin typeface="Consolas"/>
              </a:rPr>
              <a:t>, 256 * </a:t>
            </a:r>
            <a:r>
              <a:rPr lang="en-US" sz="2000" dirty="0" err="1">
                <a:solidFill>
                  <a:srgbClr val="000000"/>
                </a:solidFill>
                <a:highlight>
                  <a:srgbClr val="FFFFFF"/>
                </a:highlight>
                <a:latin typeface="Consolas"/>
              </a:rPr>
              <a:t>sizeof</a:t>
            </a:r>
            <a:r>
              <a:rPr lang="en-US" sz="2000" dirty="0">
                <a:solidFill>
                  <a:srgbClr val="000000"/>
                </a:solidFill>
                <a:highlight>
                  <a:srgbClr val="FFFFFF"/>
                </a:highlight>
                <a:latin typeface="Consolas"/>
              </a:rPr>
              <a:t>(long)));</a:t>
            </a:r>
          </a:p>
          <a:p>
            <a:pPr>
              <a:buNone/>
            </a:pPr>
            <a:endParaRPr lang="en-US" sz="2000" dirty="0">
              <a:solidFill>
                <a:srgbClr val="000000"/>
              </a:solidFill>
              <a:highlight>
                <a:srgbClr val="FFFFFF"/>
              </a:highlight>
              <a:latin typeface="Consolas"/>
            </a:endParaRPr>
          </a:p>
          <a:p>
            <a:pPr>
              <a:buNone/>
            </a:pPr>
            <a:r>
              <a:rPr lang="en-US" sz="2000" dirty="0">
                <a:solidFill>
                  <a:srgbClr val="000000"/>
                </a:solidFill>
                <a:highlight>
                  <a:srgbClr val="FFFFFF"/>
                </a:highlight>
                <a:latin typeface="Consolas"/>
              </a:rPr>
              <a:t>	 HANDLE_ERROR(</a:t>
            </a:r>
            <a:r>
              <a:rPr lang="en-US" sz="2000" dirty="0" err="1">
                <a:solidFill>
                  <a:srgbClr val="000000"/>
                </a:solidFill>
                <a:highlight>
                  <a:srgbClr val="FFFFFF"/>
                </a:highlight>
                <a:latin typeface="Consolas"/>
              </a:rPr>
              <a:t>cudaMemset</a:t>
            </a:r>
            <a:r>
              <a:rPr lang="en-US" sz="2000" dirty="0">
                <a:solidFill>
                  <a:srgbClr val="000000"/>
                </a:solidFill>
                <a:highlight>
                  <a:srgbClr val="FFFFFF"/>
                </a:highlight>
                <a:latin typeface="Consolas"/>
              </a:rPr>
              <a:t>(</a:t>
            </a:r>
            <a:r>
              <a:rPr lang="en-US" sz="2000" dirty="0" err="1">
                <a:solidFill>
                  <a:srgbClr val="000000"/>
                </a:solidFill>
                <a:highlight>
                  <a:srgbClr val="FFFFFF"/>
                </a:highlight>
                <a:latin typeface="Consolas"/>
              </a:rPr>
              <a:t>dev_histo</a:t>
            </a:r>
            <a:r>
              <a:rPr lang="en-US" sz="2000" dirty="0">
                <a:solidFill>
                  <a:srgbClr val="000000"/>
                </a:solidFill>
                <a:highlight>
                  <a:srgbClr val="FFFFFF"/>
                </a:highlight>
                <a:latin typeface="Consolas"/>
              </a:rPr>
              <a:t>, 0, 256 * </a:t>
            </a:r>
            <a:r>
              <a:rPr lang="en-US" sz="2000" dirty="0" err="1">
                <a:solidFill>
                  <a:srgbClr val="000000"/>
                </a:solidFill>
                <a:highlight>
                  <a:srgbClr val="FFFFFF"/>
                </a:highlight>
                <a:latin typeface="Consolas"/>
              </a:rPr>
              <a:t>sizeof</a:t>
            </a:r>
            <a:r>
              <a:rPr lang="en-US" sz="2000" dirty="0">
                <a:solidFill>
                  <a:srgbClr val="000000"/>
                </a:solidFill>
                <a:highlight>
                  <a:srgbClr val="FFFFFF"/>
                </a:highlight>
                <a:latin typeface="Consolas"/>
              </a:rPr>
              <a:t>(</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a:t>
            </a:r>
          </a:p>
          <a:p>
            <a:pPr>
              <a:buNone/>
            </a:pP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p:txBody>
      </p:sp>
      <p:sp>
        <p:nvSpPr>
          <p:cNvPr id="2" name="Slide Number Placeholder 1"/>
          <p:cNvSpPr>
            <a:spLocks noGrp="1"/>
          </p:cNvSpPr>
          <p:nvPr>
            <p:ph type="sldNum" sz="quarter" idx="12"/>
          </p:nvPr>
        </p:nvSpPr>
        <p:spPr/>
        <p:txBody>
          <a:bodyPr/>
          <a:lstStyle/>
          <a:p>
            <a:fld id="{036081D1-8380-407A-ABF3-D12854566F9D}" type="slidenum">
              <a:rPr lang="en-US" smtClean="0"/>
              <a:pPr/>
              <a:t>159</a:t>
            </a:fld>
            <a:endParaRPr lang="en-US" dirty="0"/>
          </a:p>
        </p:txBody>
      </p:sp>
    </p:spTree>
    <p:extLst>
      <p:ext uri="{BB962C8B-B14F-4D97-AF65-F5344CB8AC3E}">
        <p14:creationId xmlns:p14="http://schemas.microsoft.com/office/powerpoint/2010/main" val="1047419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Programski model </a:t>
            </a:r>
            <a:r>
              <a:rPr lang="sr-Latn-RS" dirty="0"/>
              <a:t>(1)</a:t>
            </a:r>
            <a:endParaRPr lang="en-US" dirty="0"/>
          </a:p>
        </p:txBody>
      </p:sp>
      <p:sp>
        <p:nvSpPr>
          <p:cNvPr id="3" name="Content Placeholder 2"/>
          <p:cNvSpPr>
            <a:spLocks noGrp="1"/>
          </p:cNvSpPr>
          <p:nvPr>
            <p:ph idx="1"/>
          </p:nvPr>
        </p:nvSpPr>
        <p:spPr/>
        <p:txBody>
          <a:bodyPr>
            <a:normAutofit/>
          </a:bodyPr>
          <a:lstStyle/>
          <a:p>
            <a:r>
              <a:rPr lang="vi-VN" dirty="0"/>
              <a:t>Grafički procesor se posmatra</a:t>
            </a:r>
            <a:r>
              <a:rPr lang="sr-Latn-RS" dirty="0"/>
              <a:t> </a:t>
            </a:r>
            <a:r>
              <a:rPr lang="vi-VN" dirty="0"/>
              <a:t>kao koprocesor (uređaj, </a:t>
            </a:r>
            <a:r>
              <a:rPr lang="sr-Latn-RS" dirty="0"/>
              <a:t>c</a:t>
            </a:r>
            <a:r>
              <a:rPr lang="vi-VN" dirty="0"/>
              <a:t>ompute device)</a:t>
            </a:r>
            <a:r>
              <a:rPr lang="sr-Latn-RS" dirty="0"/>
              <a:t> </a:t>
            </a:r>
            <a:r>
              <a:rPr lang="vi-VN" dirty="0"/>
              <a:t>u odnosu na centralni procesor (domaćin, host)</a:t>
            </a:r>
            <a:endParaRPr lang="sr-Latn-RS" dirty="0"/>
          </a:p>
          <a:p>
            <a:pPr lvl="1"/>
            <a:r>
              <a:rPr lang="vi-VN" dirty="0"/>
              <a:t>Izvršava računski intenzivan deo aplikacije</a:t>
            </a:r>
            <a:endParaRPr lang="sr-Latn-RS" dirty="0"/>
          </a:p>
          <a:p>
            <a:pPr lvl="1"/>
            <a:r>
              <a:rPr lang="vi-VN" dirty="0"/>
              <a:t>Izvršava jako veliki broj niti u paraleli</a:t>
            </a:r>
            <a:endParaRPr lang="sr-Latn-RS" dirty="0"/>
          </a:p>
          <a:p>
            <a:pPr lvl="1"/>
            <a:r>
              <a:rPr lang="vi-VN" dirty="0"/>
              <a:t>Poseduje svoju sopstvenu DRAM memoriju</a:t>
            </a:r>
            <a:endParaRPr lang="sr-Latn-RS" dirty="0"/>
          </a:p>
          <a:p>
            <a:r>
              <a:rPr lang="vi-VN" dirty="0"/>
              <a:t>Deo aplikacije koji vrši obradu nad podacima izvršava se</a:t>
            </a:r>
            <a:r>
              <a:rPr lang="sr-Latn-RS" dirty="0"/>
              <a:t> </a:t>
            </a:r>
            <a:r>
              <a:rPr lang="vi-VN" dirty="0"/>
              <a:t>u vidu jezgra (kernel) koristeći veliki broj niti</a:t>
            </a:r>
            <a:endParaRPr lang="sr-Latn-RS" dirty="0"/>
          </a:p>
          <a:p>
            <a:pPr lvl="1"/>
            <a:r>
              <a:rPr lang="vi-VN" dirty="0"/>
              <a:t>GPU niti su lake (lightweight)</a:t>
            </a:r>
            <a:endParaRPr lang="sr-Latn-RS" dirty="0"/>
          </a:p>
          <a:p>
            <a:pPr lvl="2"/>
            <a:r>
              <a:rPr lang="vi-VN" dirty="0"/>
              <a:t>Imaju veoma mali režijski trošak prilikom stvaranja</a:t>
            </a:r>
            <a:endParaRPr lang="sr-Latn-RS" dirty="0"/>
          </a:p>
          <a:p>
            <a:pPr lvl="1"/>
            <a:r>
              <a:rPr lang="vi-VN" dirty="0"/>
              <a:t>GPU</a:t>
            </a:r>
            <a:r>
              <a:rPr lang="en-US" dirty="0"/>
              <a:t>-u</a:t>
            </a:r>
            <a:r>
              <a:rPr lang="vi-VN" dirty="0"/>
              <a:t> su potrebne hiljade niti za punu efikasnost</a:t>
            </a:r>
            <a:endParaRPr lang="sr-Latn-RS" dirty="0"/>
          </a:p>
          <a:p>
            <a:pPr lvl="2"/>
            <a:r>
              <a:rPr lang="vi-VN" dirty="0"/>
              <a:t>Višejezgarnom procesoru je potrebno samo nekoliko</a:t>
            </a:r>
            <a:br>
              <a:rPr lang="vi-VN" dirty="0"/>
            </a:br>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a:t>Računanje histograma – GPU (</a:t>
            </a:r>
            <a:r>
              <a:rPr lang="en-US" dirty="0"/>
              <a:t>2</a:t>
            </a:r>
            <a:r>
              <a:rPr lang="sr-Latn-RS" dirty="0"/>
              <a:t>)</a:t>
            </a:r>
            <a:endParaRPr lang="en-US" dirty="0"/>
          </a:p>
        </p:txBody>
      </p:sp>
      <p:sp>
        <p:nvSpPr>
          <p:cNvPr id="7" name="Content Placeholder 6"/>
          <p:cNvSpPr>
            <a:spLocks noGrp="1"/>
          </p:cNvSpPr>
          <p:nvPr>
            <p:ph idx="1"/>
          </p:nvPr>
        </p:nvSpPr>
        <p:spPr>
          <a:xfrm>
            <a:off x="457200" y="1600200"/>
            <a:ext cx="8229600" cy="5029200"/>
          </a:xfrm>
        </p:spPr>
        <p:txBody>
          <a:bodyPr>
            <a:noAutofit/>
          </a:bodyPr>
          <a:lstStyle/>
          <a:p>
            <a:pPr>
              <a:buNone/>
            </a:pPr>
            <a:r>
              <a:rPr lang="en-US" sz="1400" dirty="0">
                <a:solidFill>
                  <a:srgbClr val="000000"/>
                </a:solidFill>
                <a:highlight>
                  <a:srgbClr val="FFFFFF"/>
                </a:highlight>
                <a:latin typeface="Consolas"/>
              </a:rPr>
              <a:t>…</a:t>
            </a:r>
          </a:p>
          <a:p>
            <a:pPr>
              <a:buNone/>
            </a:pPr>
            <a:r>
              <a:rPr lang="sr-Latn-R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cudaDeviceProp</a:t>
            </a:r>
            <a:r>
              <a:rPr lang="en-US" sz="1400" dirty="0">
                <a:solidFill>
                  <a:srgbClr val="000000"/>
                </a:solidFill>
                <a:highlight>
                  <a:srgbClr val="FFFFFF"/>
                </a:highlight>
                <a:latin typeface="Consolas"/>
              </a:rPr>
              <a:t> prop;</a:t>
            </a:r>
          </a:p>
          <a:p>
            <a:pPr>
              <a:buNone/>
            </a:pPr>
            <a:r>
              <a:rPr lang="sr-Latn-RS" sz="1400" dirty="0">
                <a:solidFill>
                  <a:srgbClr val="000000"/>
                </a:solidFill>
                <a:highlight>
                  <a:srgbClr val="FFFFFF"/>
                </a:highlight>
                <a:latin typeface="Consolas"/>
              </a:rPr>
              <a:t>	</a:t>
            </a:r>
            <a:r>
              <a:rPr lang="en-US" sz="1400" dirty="0">
                <a:solidFill>
                  <a:srgbClr val="000000"/>
                </a:solidFill>
                <a:highlight>
                  <a:srgbClr val="FFFFFF"/>
                </a:highlight>
                <a:latin typeface="Consolas"/>
              </a:rPr>
              <a:t>HANDLE_ERROR( </a:t>
            </a:r>
            <a:r>
              <a:rPr lang="en-US" sz="1400" dirty="0" err="1">
                <a:solidFill>
                  <a:srgbClr val="000000"/>
                </a:solidFill>
                <a:highlight>
                  <a:srgbClr val="FFFFFF"/>
                </a:highlight>
                <a:latin typeface="Consolas"/>
              </a:rPr>
              <a:t>cudaGetDeviceProperties</a:t>
            </a:r>
            <a:r>
              <a:rPr lang="en-US" sz="1400" dirty="0">
                <a:solidFill>
                  <a:srgbClr val="000000"/>
                </a:solidFill>
                <a:highlight>
                  <a:srgbClr val="FFFFFF"/>
                </a:highlight>
                <a:latin typeface="Consolas"/>
              </a:rPr>
              <a:t>( &amp;prop, 0 ) );</a:t>
            </a:r>
          </a:p>
          <a:p>
            <a:pPr>
              <a:buNone/>
            </a:pPr>
            <a:r>
              <a:rPr lang="sr-Latn-R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int</a:t>
            </a:r>
            <a:r>
              <a:rPr lang="en-US" sz="1400" dirty="0">
                <a:solidFill>
                  <a:srgbClr val="000000"/>
                </a:solidFill>
                <a:highlight>
                  <a:srgbClr val="FFFFFF"/>
                </a:highlight>
                <a:latin typeface="Consolas"/>
              </a:rPr>
              <a:t> blocks = </a:t>
            </a:r>
            <a:r>
              <a:rPr lang="en-US" sz="1400" dirty="0" err="1">
                <a:solidFill>
                  <a:srgbClr val="000000"/>
                </a:solidFill>
                <a:highlight>
                  <a:srgbClr val="FFFFFF"/>
                </a:highlight>
                <a:latin typeface="Consolas"/>
              </a:rPr>
              <a:t>prop.multiProcessorCount</a:t>
            </a:r>
            <a:r>
              <a:rPr lang="en-US" sz="1400" dirty="0">
                <a:solidFill>
                  <a:srgbClr val="000000"/>
                </a:solidFill>
                <a:highlight>
                  <a:srgbClr val="FFFFFF"/>
                </a:highlight>
                <a:latin typeface="Consolas"/>
              </a:rPr>
              <a:t>;</a:t>
            </a:r>
          </a:p>
          <a:p>
            <a:pPr>
              <a:buNone/>
            </a:pPr>
            <a:r>
              <a:rPr lang="sr-Latn-R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histo_kernel</a:t>
            </a:r>
            <a:r>
              <a:rPr lang="en-US" sz="1400" dirty="0">
                <a:solidFill>
                  <a:srgbClr val="000000"/>
                </a:solidFill>
                <a:highlight>
                  <a:srgbClr val="FFFFFF"/>
                </a:highlight>
                <a:latin typeface="Consolas"/>
              </a:rPr>
              <a:t>&lt;&lt;&lt;blocks*2,256&gt;&gt;&gt;( </a:t>
            </a:r>
            <a:r>
              <a:rPr lang="en-US" sz="1400" dirty="0" err="1">
                <a:solidFill>
                  <a:srgbClr val="000000"/>
                </a:solidFill>
                <a:highlight>
                  <a:srgbClr val="FFFFFF"/>
                </a:highlight>
                <a:latin typeface="Consolas"/>
              </a:rPr>
              <a:t>dev_buffer</a:t>
            </a:r>
            <a:r>
              <a:rPr lang="en-US" sz="1400" dirty="0">
                <a:solidFill>
                  <a:srgbClr val="000000"/>
                </a:solidFill>
                <a:highlight>
                  <a:srgbClr val="FFFFFF"/>
                </a:highlight>
                <a:latin typeface="Consolas"/>
              </a:rPr>
              <a:t>, SIZE, </a:t>
            </a:r>
            <a:r>
              <a:rPr lang="en-US" sz="1400" dirty="0" err="1">
                <a:solidFill>
                  <a:srgbClr val="000000"/>
                </a:solidFill>
                <a:highlight>
                  <a:srgbClr val="FFFFFF"/>
                </a:highlight>
                <a:latin typeface="Consolas"/>
              </a:rPr>
              <a:t>dev_histo</a:t>
            </a:r>
            <a:r>
              <a:rPr lang="en-US" sz="1400" dirty="0">
                <a:solidFill>
                  <a:srgbClr val="000000"/>
                </a:solidFill>
                <a:highlight>
                  <a:srgbClr val="FFFFFF"/>
                </a:highlight>
                <a:latin typeface="Consolas"/>
              </a:rPr>
              <a:t> );</a:t>
            </a:r>
          </a:p>
          <a:p>
            <a:pPr>
              <a:buNone/>
            </a:pPr>
            <a:endParaRPr lang="en-US" sz="1400" dirty="0">
              <a:solidFill>
                <a:srgbClr val="000000"/>
              </a:solidFill>
              <a:highlight>
                <a:srgbClr val="FFFFFF"/>
              </a:highlight>
              <a:latin typeface="Consolas"/>
            </a:endParaRPr>
          </a:p>
          <a:p>
            <a:pPr>
              <a:buNone/>
            </a:pPr>
            <a:r>
              <a:rPr lang="sr-Latn-RS" sz="1400" dirty="0">
                <a:solidFill>
                  <a:srgbClr val="000000"/>
                </a:solidFill>
                <a:highlight>
                  <a:srgbClr val="FFFFFF"/>
                </a:highlight>
                <a:latin typeface="Consolas"/>
              </a:rPr>
              <a:t>	</a:t>
            </a:r>
            <a:r>
              <a:rPr lang="en-US" sz="1400" dirty="0">
                <a:solidFill>
                  <a:srgbClr val="000000"/>
                </a:solidFill>
                <a:highlight>
                  <a:srgbClr val="FFFFFF"/>
                </a:highlight>
                <a:latin typeface="Consolas"/>
              </a:rPr>
              <a:t>unsigned </a:t>
            </a:r>
            <a:r>
              <a:rPr lang="en-US" sz="1400" dirty="0" err="1">
                <a:solidFill>
                  <a:srgbClr val="000000"/>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histo</a:t>
            </a:r>
            <a:r>
              <a:rPr lang="en-US" sz="1400" dirty="0">
                <a:solidFill>
                  <a:srgbClr val="000000"/>
                </a:solidFill>
                <a:highlight>
                  <a:srgbClr val="FFFFFF"/>
                </a:highlight>
                <a:latin typeface="Consolas"/>
              </a:rPr>
              <a:t>[256];</a:t>
            </a:r>
          </a:p>
          <a:p>
            <a:pPr>
              <a:buNone/>
            </a:pPr>
            <a:r>
              <a:rPr lang="sr-Latn-RS" sz="1400" dirty="0">
                <a:solidFill>
                  <a:srgbClr val="000000"/>
                </a:solidFill>
                <a:highlight>
                  <a:srgbClr val="FFFFFF"/>
                </a:highlight>
                <a:latin typeface="Consolas"/>
              </a:rPr>
              <a:t>	</a:t>
            </a:r>
            <a:r>
              <a:rPr lang="en-US" sz="1400" dirty="0">
                <a:solidFill>
                  <a:srgbClr val="000000"/>
                </a:solidFill>
                <a:highlight>
                  <a:srgbClr val="FFFFFF"/>
                </a:highlight>
                <a:latin typeface="Consolas"/>
              </a:rPr>
              <a:t>HANDLE_ERROR( </a:t>
            </a:r>
            <a:r>
              <a:rPr lang="en-US" sz="1400" dirty="0" err="1">
                <a:solidFill>
                  <a:srgbClr val="000000"/>
                </a:solidFill>
                <a:highlight>
                  <a:srgbClr val="FFFFFF"/>
                </a:highlight>
                <a:latin typeface="Consolas"/>
              </a:rPr>
              <a:t>cudaMemcpy</a:t>
            </a:r>
            <a:r>
              <a:rPr lang="en-US" sz="1400" dirty="0">
                <a:solidFill>
                  <a:srgbClr val="000000"/>
                </a:solidFill>
                <a:highlight>
                  <a:srgbClr val="FFFFFF"/>
                </a:highlight>
                <a:latin typeface="Consolas"/>
              </a:rPr>
              <a:t>(</a:t>
            </a:r>
            <a:r>
              <a:rPr lang="en-US" sz="1400" dirty="0" err="1">
                <a:solidFill>
                  <a:srgbClr val="000000"/>
                </a:solidFill>
                <a:highlight>
                  <a:srgbClr val="FFFFFF"/>
                </a:highlight>
                <a:latin typeface="Consolas"/>
              </a:rPr>
              <a:t>histo</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dev_histo</a:t>
            </a:r>
            <a:r>
              <a:rPr lang="en-US" sz="1400" dirty="0">
                <a:solidFill>
                  <a:srgbClr val="000000"/>
                </a:solidFill>
                <a:highlight>
                  <a:srgbClr val="FFFFFF"/>
                </a:highlight>
                <a:latin typeface="Consolas"/>
              </a:rPr>
              <a:t>, 256 * </a:t>
            </a:r>
            <a:r>
              <a:rPr lang="en-US" sz="1400" dirty="0" err="1">
                <a:solidFill>
                  <a:srgbClr val="000000"/>
                </a:solidFill>
                <a:highlight>
                  <a:srgbClr val="FFFFFF"/>
                </a:highlight>
                <a:latin typeface="Consolas"/>
              </a:rPr>
              <a:t>sizeof</a:t>
            </a:r>
            <a:r>
              <a:rPr lang="en-US" sz="1400" dirty="0">
                <a:solidFill>
                  <a:srgbClr val="000000"/>
                </a:solidFill>
                <a:highlight>
                  <a:srgbClr val="FFFFFF"/>
                </a:highlight>
                <a:latin typeface="Consolas"/>
              </a:rPr>
              <a:t>(</a:t>
            </a:r>
            <a:r>
              <a:rPr lang="en-US" sz="1400" dirty="0" err="1">
                <a:solidFill>
                  <a:srgbClr val="000000"/>
                </a:solidFill>
                <a:highlight>
                  <a:srgbClr val="FFFFFF"/>
                </a:highlight>
                <a:latin typeface="Consolas"/>
              </a:rPr>
              <a:t>int</a:t>
            </a:r>
            <a:r>
              <a:rPr lang="en-US" sz="1400" dirty="0">
                <a:solidFill>
                  <a:srgbClr val="000000"/>
                </a:solidFill>
                <a:highlight>
                  <a:srgbClr val="FFFFFF"/>
                </a:highlight>
                <a:latin typeface="Consolas"/>
              </a:rPr>
              <a:t>),</a:t>
            </a:r>
            <a:r>
              <a:rPr lang="en-US" sz="1400" dirty="0" err="1">
                <a:solidFill>
                  <a:srgbClr val="000000"/>
                </a:solidFill>
                <a:highlight>
                  <a:srgbClr val="FFFFFF"/>
                </a:highlight>
                <a:latin typeface="Consolas"/>
              </a:rPr>
              <a:t>cudaMemcpyDeviceToHost</a:t>
            </a:r>
            <a:r>
              <a:rPr lang="en-US" sz="1400" dirty="0">
                <a:solidFill>
                  <a:srgbClr val="000000"/>
                </a:solidFill>
                <a:highlight>
                  <a:srgbClr val="FFFFFF"/>
                </a:highlight>
                <a:latin typeface="Consolas"/>
              </a:rPr>
              <a:t>));</a:t>
            </a:r>
          </a:p>
          <a:p>
            <a:pPr>
              <a:buNone/>
            </a:pPr>
            <a:endParaRPr lang="en-US" sz="1400" dirty="0">
              <a:solidFill>
                <a:srgbClr val="000000"/>
              </a:solidFill>
              <a:highlight>
                <a:srgbClr val="FFFFFF"/>
              </a:highlight>
              <a:latin typeface="Consolas"/>
            </a:endParaRPr>
          </a:p>
          <a:p>
            <a:pPr>
              <a:buNone/>
            </a:pPr>
            <a:r>
              <a:rPr lang="sr-Latn-RS" sz="1400" dirty="0">
                <a:solidFill>
                  <a:srgbClr val="000000"/>
                </a:solidFill>
                <a:highlight>
                  <a:srgbClr val="FFFFFF"/>
                </a:highlight>
                <a:latin typeface="Consolas"/>
              </a:rPr>
              <a:t>	</a:t>
            </a:r>
            <a:r>
              <a:rPr lang="en-US" sz="1400" dirty="0">
                <a:solidFill>
                  <a:srgbClr val="000000"/>
                </a:solidFill>
                <a:highlight>
                  <a:srgbClr val="FFFFFF"/>
                </a:highlight>
                <a:latin typeface="Consolas"/>
              </a:rPr>
              <a:t>long </a:t>
            </a:r>
            <a:r>
              <a:rPr lang="en-US" sz="1400" dirty="0" err="1">
                <a:solidFill>
                  <a:srgbClr val="000000"/>
                </a:solidFill>
                <a:highlight>
                  <a:srgbClr val="FFFFFF"/>
                </a:highlight>
                <a:latin typeface="Consolas"/>
              </a:rPr>
              <a:t>histoCount</a:t>
            </a:r>
            <a:r>
              <a:rPr lang="en-US" sz="1400" dirty="0">
                <a:solidFill>
                  <a:srgbClr val="000000"/>
                </a:solidFill>
                <a:highlight>
                  <a:srgbClr val="FFFFFF"/>
                </a:highlight>
                <a:latin typeface="Consolas"/>
              </a:rPr>
              <a:t> = 0;</a:t>
            </a:r>
          </a:p>
          <a:p>
            <a:pPr>
              <a:buNone/>
            </a:pPr>
            <a:r>
              <a:rPr lang="sr-Latn-RS" sz="1400" dirty="0">
                <a:solidFill>
                  <a:srgbClr val="000000"/>
                </a:solidFill>
                <a:highlight>
                  <a:srgbClr val="FFFFFF"/>
                </a:highlight>
                <a:latin typeface="Consolas"/>
              </a:rPr>
              <a:t>	</a:t>
            </a:r>
            <a:r>
              <a:rPr lang="en-US" sz="1400" dirty="0">
                <a:solidFill>
                  <a:srgbClr val="000000"/>
                </a:solidFill>
                <a:highlight>
                  <a:srgbClr val="FFFFFF"/>
                </a:highlight>
                <a:latin typeface="Consolas"/>
              </a:rPr>
              <a:t>for (</a:t>
            </a:r>
            <a:r>
              <a:rPr lang="en-US" sz="1400" dirty="0" err="1">
                <a:solidFill>
                  <a:srgbClr val="000000"/>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i</a:t>
            </a:r>
            <a:r>
              <a:rPr lang="en-US" sz="1400" dirty="0">
                <a:solidFill>
                  <a:srgbClr val="000000"/>
                </a:solidFill>
                <a:highlight>
                  <a:srgbClr val="FFFFFF"/>
                </a:highlight>
                <a:latin typeface="Consolas"/>
              </a:rPr>
              <a:t>=0; </a:t>
            </a:r>
            <a:r>
              <a:rPr lang="en-US" sz="1400" dirty="0" err="1">
                <a:solidFill>
                  <a:srgbClr val="000000"/>
                </a:solidFill>
                <a:highlight>
                  <a:srgbClr val="FFFFFF"/>
                </a:highlight>
                <a:latin typeface="Consolas"/>
              </a:rPr>
              <a:t>i</a:t>
            </a:r>
            <a:r>
              <a:rPr lang="en-US" sz="1400" dirty="0">
                <a:solidFill>
                  <a:srgbClr val="000000"/>
                </a:solidFill>
                <a:highlight>
                  <a:srgbClr val="FFFFFF"/>
                </a:highlight>
                <a:latin typeface="Consolas"/>
              </a:rPr>
              <a:t>&lt;256; </a:t>
            </a:r>
            <a:r>
              <a:rPr lang="en-US" sz="1400" dirty="0" err="1">
                <a:solidFill>
                  <a:srgbClr val="000000"/>
                </a:solidFill>
                <a:highlight>
                  <a:srgbClr val="FFFFFF"/>
                </a:highlight>
                <a:latin typeface="Consolas"/>
              </a:rPr>
              <a:t>i</a:t>
            </a:r>
            <a:r>
              <a:rPr lang="en-US" sz="1400" dirty="0">
                <a:solidFill>
                  <a:srgbClr val="000000"/>
                </a:solidFill>
                <a:highlight>
                  <a:srgbClr val="FFFFFF"/>
                </a:highlight>
                <a:latin typeface="Consolas"/>
              </a:rPr>
              <a:t>++) </a:t>
            </a:r>
          </a:p>
          <a:p>
            <a:pPr>
              <a:buNone/>
            </a:pPr>
            <a:r>
              <a:rPr lang="sr-Latn-R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histoCount</a:t>
            </a:r>
            <a:r>
              <a:rPr lang="en-US" sz="1400" dirty="0">
                <a:solidFill>
                  <a:srgbClr val="000000"/>
                </a:solidFill>
                <a:highlight>
                  <a:srgbClr val="FFFFFF"/>
                </a:highlight>
                <a:latin typeface="Consolas"/>
              </a:rPr>
              <a:t> += </a:t>
            </a:r>
            <a:r>
              <a:rPr lang="en-US" sz="1400" dirty="0" err="1">
                <a:solidFill>
                  <a:srgbClr val="000000"/>
                </a:solidFill>
                <a:highlight>
                  <a:srgbClr val="FFFFFF"/>
                </a:highlight>
                <a:latin typeface="Consolas"/>
              </a:rPr>
              <a:t>histo</a:t>
            </a:r>
            <a:r>
              <a:rPr lang="en-US" sz="1400" dirty="0">
                <a:solidFill>
                  <a:srgbClr val="000000"/>
                </a:solidFill>
                <a:highlight>
                  <a:srgbClr val="FFFFFF"/>
                </a:highlight>
                <a:latin typeface="Consolas"/>
              </a:rPr>
              <a:t>[</a:t>
            </a:r>
            <a:r>
              <a:rPr lang="en-US" sz="1400" dirty="0" err="1">
                <a:solidFill>
                  <a:srgbClr val="000000"/>
                </a:solidFill>
                <a:highlight>
                  <a:srgbClr val="FFFFFF"/>
                </a:highlight>
                <a:latin typeface="Consolas"/>
              </a:rPr>
              <a:t>i</a:t>
            </a:r>
            <a:r>
              <a:rPr lang="en-US" sz="1400" dirty="0">
                <a:solidFill>
                  <a:srgbClr val="000000"/>
                </a:solidFill>
                <a:highlight>
                  <a:srgbClr val="FFFFFF"/>
                </a:highlight>
                <a:latin typeface="Consolas"/>
              </a:rPr>
              <a:t>];</a:t>
            </a:r>
          </a:p>
          <a:p>
            <a:pPr>
              <a:buNone/>
            </a:pPr>
            <a:r>
              <a:rPr lang="sr-Latn-R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printf</a:t>
            </a:r>
            <a:r>
              <a:rPr lang="en-US" sz="1400" dirty="0">
                <a:solidFill>
                  <a:srgbClr val="000000"/>
                </a:solidFill>
                <a:highlight>
                  <a:srgbClr val="FFFFFF"/>
                </a:highlight>
                <a:latin typeface="Consolas"/>
              </a:rPr>
              <a:t>( "Histogram Sum: %ld\n", </a:t>
            </a:r>
            <a:r>
              <a:rPr lang="en-US" sz="1400" dirty="0" err="1">
                <a:solidFill>
                  <a:srgbClr val="000000"/>
                </a:solidFill>
                <a:highlight>
                  <a:srgbClr val="FFFFFF"/>
                </a:highlight>
                <a:latin typeface="Consolas"/>
              </a:rPr>
              <a:t>histoCount</a:t>
            </a:r>
            <a:r>
              <a:rPr lang="en-US" sz="1400" dirty="0">
                <a:solidFill>
                  <a:srgbClr val="000000"/>
                </a:solidFill>
                <a:highlight>
                  <a:srgbClr val="FFFFFF"/>
                </a:highlight>
                <a:latin typeface="Consolas"/>
              </a:rPr>
              <a:t> );</a:t>
            </a:r>
          </a:p>
          <a:p>
            <a:pPr>
              <a:buNone/>
            </a:pPr>
            <a:r>
              <a:rPr lang="sr-Latn-RS" sz="1400" dirty="0">
                <a:solidFill>
                  <a:srgbClr val="000000"/>
                </a:solidFill>
                <a:highlight>
                  <a:srgbClr val="FFFFFF"/>
                </a:highlight>
                <a:latin typeface="Consolas"/>
              </a:rPr>
              <a:t>	</a:t>
            </a:r>
            <a:r>
              <a:rPr lang="en-US" sz="1400" dirty="0">
                <a:solidFill>
                  <a:srgbClr val="92D050"/>
                </a:solidFill>
                <a:highlight>
                  <a:srgbClr val="FFFFFF"/>
                </a:highlight>
                <a:latin typeface="Consolas"/>
              </a:rPr>
              <a:t>//TODO&gt; </a:t>
            </a:r>
            <a:r>
              <a:rPr lang="en-US" sz="1400" dirty="0" err="1">
                <a:solidFill>
                  <a:srgbClr val="92D050"/>
                </a:solidFill>
                <a:highlight>
                  <a:srgbClr val="FFFFFF"/>
                </a:highlight>
                <a:latin typeface="Consolas"/>
              </a:rPr>
              <a:t>provera</a:t>
            </a:r>
            <a:r>
              <a:rPr lang="en-US" sz="1400" dirty="0">
                <a:solidFill>
                  <a:srgbClr val="92D050"/>
                </a:solidFill>
                <a:highlight>
                  <a:srgbClr val="FFFFFF"/>
                </a:highlight>
                <a:latin typeface="Consolas"/>
              </a:rPr>
              <a:t> </a:t>
            </a:r>
            <a:r>
              <a:rPr lang="en-US" sz="1400" dirty="0" err="1">
                <a:solidFill>
                  <a:srgbClr val="92D050"/>
                </a:solidFill>
                <a:highlight>
                  <a:srgbClr val="FFFFFF"/>
                </a:highlight>
                <a:latin typeface="Consolas"/>
              </a:rPr>
              <a:t>ta</a:t>
            </a:r>
            <a:r>
              <a:rPr lang="sr-Latn-RS" sz="1400" dirty="0">
                <a:solidFill>
                  <a:srgbClr val="92D050"/>
                </a:solidFill>
                <a:highlight>
                  <a:srgbClr val="FFFFFF"/>
                </a:highlight>
                <a:latin typeface="Consolas"/>
              </a:rPr>
              <a:t>čnosti</a:t>
            </a:r>
          </a:p>
          <a:p>
            <a:pPr>
              <a:buNone/>
            </a:pPr>
            <a:r>
              <a:rPr lang="sr-Latn-R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cudaFree</a:t>
            </a:r>
            <a:r>
              <a:rPr lang="en-US" sz="1400" dirty="0">
                <a:solidFill>
                  <a:srgbClr val="000000"/>
                </a:solidFill>
                <a:highlight>
                  <a:srgbClr val="FFFFFF"/>
                </a:highlight>
                <a:latin typeface="Consolas"/>
              </a:rPr>
              <a:t>(</a:t>
            </a:r>
            <a:r>
              <a:rPr lang="en-US" sz="1400" dirty="0" err="1">
                <a:solidFill>
                  <a:srgbClr val="000000"/>
                </a:solidFill>
                <a:highlight>
                  <a:srgbClr val="FFFFFF"/>
                </a:highlight>
                <a:latin typeface="Consolas"/>
              </a:rPr>
              <a:t>dev_histo</a:t>
            </a:r>
            <a:r>
              <a:rPr lang="en-US" sz="1400" dirty="0">
                <a:solidFill>
                  <a:srgbClr val="000000"/>
                </a:solidFill>
                <a:highlight>
                  <a:srgbClr val="FFFFFF"/>
                </a:highlight>
                <a:latin typeface="Consolas"/>
              </a:rPr>
              <a:t>);</a:t>
            </a:r>
          </a:p>
          <a:p>
            <a:pPr>
              <a:buNone/>
            </a:pPr>
            <a:r>
              <a:rPr lang="sr-Latn-R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cudaFree</a:t>
            </a:r>
            <a:r>
              <a:rPr lang="sr-Latn-RS" sz="1400" dirty="0">
                <a:solidFill>
                  <a:srgbClr val="000000"/>
                </a:solidFill>
                <a:highlight>
                  <a:srgbClr val="FFFFFF"/>
                </a:highlight>
                <a:latin typeface="Consolas"/>
              </a:rPr>
              <a:t>(</a:t>
            </a:r>
            <a:r>
              <a:rPr lang="en-US" sz="1400" dirty="0" err="1">
                <a:solidFill>
                  <a:srgbClr val="000000"/>
                </a:solidFill>
                <a:highlight>
                  <a:srgbClr val="FFFFFF"/>
                </a:highlight>
                <a:latin typeface="Consolas"/>
              </a:rPr>
              <a:t>dev_buffer</a:t>
            </a:r>
            <a:r>
              <a:rPr lang="en-US" sz="1400" dirty="0">
                <a:solidFill>
                  <a:srgbClr val="000000"/>
                </a:solidFill>
                <a:highlight>
                  <a:srgbClr val="FFFFFF"/>
                </a:highlight>
                <a:latin typeface="Consolas"/>
              </a:rPr>
              <a:t>);</a:t>
            </a:r>
          </a:p>
          <a:p>
            <a:pPr>
              <a:buNone/>
            </a:pPr>
            <a:r>
              <a:rPr lang="sr-Latn-RS" sz="1400" dirty="0">
                <a:solidFill>
                  <a:srgbClr val="000000"/>
                </a:solidFill>
                <a:highlight>
                  <a:srgbClr val="FFFFFF"/>
                </a:highlight>
                <a:latin typeface="Consolas"/>
              </a:rPr>
              <a:t>	</a:t>
            </a:r>
            <a:r>
              <a:rPr lang="en-US" sz="1400">
                <a:solidFill>
                  <a:srgbClr val="000000"/>
                </a:solidFill>
                <a:highlight>
                  <a:srgbClr val="FFFFFF"/>
                </a:highlight>
                <a:latin typeface="Consolas"/>
              </a:rPr>
              <a:t>free(buffer);</a:t>
            </a:r>
            <a:endParaRPr lang="en-US" sz="1400" dirty="0">
              <a:solidFill>
                <a:srgbClr val="000000"/>
              </a:solidFill>
              <a:highlight>
                <a:srgbClr val="FFFFFF"/>
              </a:highlight>
              <a:latin typeface="Consolas"/>
            </a:endParaRPr>
          </a:p>
          <a:p>
            <a:pPr>
              <a:buNone/>
            </a:pPr>
            <a:r>
              <a:rPr lang="sr-Latn-RS" sz="1400" dirty="0">
                <a:solidFill>
                  <a:srgbClr val="000000"/>
                </a:solidFill>
                <a:highlight>
                  <a:srgbClr val="FFFFFF"/>
                </a:highlight>
                <a:latin typeface="Consolas"/>
              </a:rPr>
              <a:t>	</a:t>
            </a:r>
            <a:r>
              <a:rPr lang="en-US" sz="1400" dirty="0">
                <a:solidFill>
                  <a:srgbClr val="000000"/>
                </a:solidFill>
                <a:highlight>
                  <a:srgbClr val="FFFFFF"/>
                </a:highlight>
                <a:latin typeface="Consolas"/>
              </a:rPr>
              <a:t>return 0;</a:t>
            </a:r>
          </a:p>
          <a:p>
            <a:pPr>
              <a:buNone/>
            </a:pPr>
            <a:r>
              <a:rPr lang="en-US" sz="1400" dirty="0">
                <a:solidFill>
                  <a:srgbClr val="000000"/>
                </a:solidFill>
                <a:highlight>
                  <a:srgbClr val="FFFFFF"/>
                </a:highlight>
                <a:latin typeface="Consolas"/>
              </a:rPr>
              <a:t>}</a:t>
            </a:r>
            <a:endParaRPr lang="sr-Latn-RS" sz="1400" dirty="0">
              <a:solidFill>
                <a:srgbClr val="000000"/>
              </a:solidFill>
              <a:highlight>
                <a:srgbClr val="FFFFFF"/>
              </a:highlight>
              <a:latin typeface="Consolas"/>
            </a:endParaRPr>
          </a:p>
        </p:txBody>
      </p:sp>
      <p:sp>
        <p:nvSpPr>
          <p:cNvPr id="2" name="Slide Number Placeholder 1"/>
          <p:cNvSpPr>
            <a:spLocks noGrp="1"/>
          </p:cNvSpPr>
          <p:nvPr>
            <p:ph type="sldNum" sz="quarter" idx="12"/>
          </p:nvPr>
        </p:nvSpPr>
        <p:spPr/>
        <p:txBody>
          <a:bodyPr/>
          <a:lstStyle/>
          <a:p>
            <a:fld id="{036081D1-8380-407A-ABF3-D12854566F9D}" type="slidenum">
              <a:rPr lang="en-US" smtClean="0"/>
              <a:pPr/>
              <a:t>160</a:t>
            </a:fld>
            <a:endParaRPr lang="en-US" dirty="0"/>
          </a:p>
        </p:txBody>
      </p:sp>
    </p:spTree>
    <p:extLst>
      <p:ext uri="{BB962C8B-B14F-4D97-AF65-F5344CB8AC3E}">
        <p14:creationId xmlns:p14="http://schemas.microsoft.com/office/powerpoint/2010/main" val="10021428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a:t>Računanje histograma – GPU (</a:t>
            </a:r>
            <a:r>
              <a:rPr lang="en-US" dirty="0"/>
              <a:t>2</a:t>
            </a:r>
            <a:r>
              <a:rPr lang="sr-Latn-RS" dirty="0"/>
              <a:t>)</a:t>
            </a:r>
            <a:endParaRPr lang="en-US" dirty="0"/>
          </a:p>
        </p:txBody>
      </p:sp>
      <p:sp>
        <p:nvSpPr>
          <p:cNvPr id="7" name="Content Placeholder 6"/>
          <p:cNvSpPr>
            <a:spLocks noGrp="1"/>
          </p:cNvSpPr>
          <p:nvPr>
            <p:ph idx="1"/>
          </p:nvPr>
        </p:nvSpPr>
        <p:spPr>
          <a:xfrm>
            <a:off x="457200" y="1600200"/>
            <a:ext cx="8229600" cy="5029200"/>
          </a:xfrm>
        </p:spPr>
        <p:txBody>
          <a:bodyPr>
            <a:normAutofit/>
          </a:bodyPr>
          <a:lstStyle/>
          <a:p>
            <a:pPr>
              <a:buNone/>
            </a:pPr>
            <a:br>
              <a:rPr lang="en-US" sz="2000" dirty="0"/>
            </a:br>
            <a:r>
              <a:rPr lang="en-US" sz="1700" dirty="0">
                <a:solidFill>
                  <a:srgbClr val="000000"/>
                </a:solidFill>
                <a:highlight>
                  <a:srgbClr val="FFFFFF"/>
                </a:highlight>
                <a:latin typeface="Consolas"/>
              </a:rPr>
              <a:t>#define SIZE (100*1024*1024)</a:t>
            </a:r>
            <a:br>
              <a:rPr lang="en-US" sz="1700" dirty="0">
                <a:solidFill>
                  <a:srgbClr val="000000"/>
                </a:solidFill>
                <a:highlight>
                  <a:srgbClr val="FFFFFF"/>
                </a:highlight>
                <a:latin typeface="Consolas"/>
              </a:rPr>
            </a:br>
            <a:r>
              <a:rPr lang="en-US" sz="1700" dirty="0">
                <a:solidFill>
                  <a:srgbClr val="000000"/>
                </a:solidFill>
                <a:highlight>
                  <a:srgbClr val="FFFFFF"/>
                </a:highlight>
                <a:latin typeface="Consolas"/>
              </a:rPr>
              <a:t>__global__ void </a:t>
            </a:r>
            <a:r>
              <a:rPr lang="en-US" sz="1700" dirty="0" err="1">
                <a:solidFill>
                  <a:srgbClr val="000000"/>
                </a:solidFill>
                <a:highlight>
                  <a:srgbClr val="FFFFFF"/>
                </a:highlight>
                <a:latin typeface="Consolas"/>
              </a:rPr>
              <a:t>histo_kernel</a:t>
            </a:r>
            <a:r>
              <a:rPr lang="en-US" sz="1700" dirty="0">
                <a:solidFill>
                  <a:srgbClr val="000000"/>
                </a:solidFill>
                <a:highlight>
                  <a:srgbClr val="FFFFFF"/>
                </a:highlight>
                <a:latin typeface="Consolas"/>
              </a:rPr>
              <a:t>(unsigned char *buffer,</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long size,</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unsigned </a:t>
            </a:r>
            <a:r>
              <a:rPr lang="en-US" sz="1700" dirty="0" err="1">
                <a:solidFill>
                  <a:srgbClr val="000000"/>
                </a:solidFill>
                <a:highlight>
                  <a:srgbClr val="FFFFFF"/>
                </a:highlight>
                <a:latin typeface="Consolas"/>
              </a:rPr>
              <a:t>int</a:t>
            </a:r>
            <a:r>
              <a:rPr lang="en-U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histo</a:t>
            </a:r>
            <a:r>
              <a:rPr lang="en-US" sz="1700" dirty="0">
                <a:solidFill>
                  <a:srgbClr val="000000"/>
                </a:solidFill>
                <a:highlight>
                  <a:srgbClr val="FFFFFF"/>
                </a:highlight>
                <a:latin typeface="Consolas"/>
              </a:rPr>
              <a:t>)</a:t>
            </a:r>
            <a:endParaRPr lang="sr-Latn-RS" sz="1700" dirty="0">
              <a:solidFill>
                <a:srgbClr val="000000"/>
              </a:solidFill>
              <a:highlight>
                <a:srgbClr val="FFFFFF"/>
              </a:highlight>
              <a:latin typeface="Consolas"/>
            </a:endParaRPr>
          </a:p>
          <a:p>
            <a:pPr>
              <a:buNone/>
            </a:pPr>
            <a:r>
              <a:rPr lang="en-US" sz="1700" dirty="0">
                <a:solidFill>
                  <a:srgbClr val="000000"/>
                </a:solidFill>
                <a:highlight>
                  <a:srgbClr val="FFFFFF"/>
                </a:highlight>
                <a:latin typeface="Consolas"/>
              </a:rPr>
              <a:t>{</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int</a:t>
            </a:r>
            <a:r>
              <a:rPr lang="en-U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i</a:t>
            </a:r>
            <a:r>
              <a:rPr lang="en-US" sz="1700" dirty="0">
                <a:solidFill>
                  <a:srgbClr val="000000"/>
                </a:solidFill>
                <a:highlight>
                  <a:srgbClr val="FFFFFF"/>
                </a:highlight>
                <a:latin typeface="Consolas"/>
              </a:rPr>
              <a:t> = </a:t>
            </a:r>
            <a:r>
              <a:rPr lang="en-US" sz="1700" dirty="0" err="1">
                <a:solidFill>
                  <a:srgbClr val="000000"/>
                </a:solidFill>
                <a:highlight>
                  <a:srgbClr val="FFFFFF"/>
                </a:highlight>
                <a:latin typeface="Consolas"/>
              </a:rPr>
              <a:t>threadIdx.x</a:t>
            </a:r>
            <a:r>
              <a:rPr lang="en-US" sz="1700" dirty="0">
                <a:solidFill>
                  <a:srgbClr val="000000"/>
                </a:solidFill>
                <a:highlight>
                  <a:srgbClr val="FFFFFF"/>
                </a:highlight>
                <a:latin typeface="Consolas"/>
              </a:rPr>
              <a:t> + </a:t>
            </a:r>
            <a:r>
              <a:rPr lang="en-US" sz="1700" dirty="0" err="1">
                <a:solidFill>
                  <a:srgbClr val="000000"/>
                </a:solidFill>
                <a:highlight>
                  <a:srgbClr val="FFFFFF"/>
                </a:highlight>
                <a:latin typeface="Consolas"/>
              </a:rPr>
              <a:t>blockIdx.x</a:t>
            </a:r>
            <a:r>
              <a:rPr lang="en-US" sz="1700" dirty="0">
                <a:solidFill>
                  <a:srgbClr val="000000"/>
                </a:solidFill>
                <a:highlight>
                  <a:srgbClr val="FFFFFF"/>
                </a:highlight>
                <a:latin typeface="Consolas"/>
              </a:rPr>
              <a:t> * </a:t>
            </a:r>
            <a:r>
              <a:rPr lang="en-US" sz="1700" dirty="0" err="1">
                <a:solidFill>
                  <a:srgbClr val="000000"/>
                </a:solidFill>
                <a:highlight>
                  <a:srgbClr val="FFFFFF"/>
                </a:highlight>
                <a:latin typeface="Consolas"/>
              </a:rPr>
              <a:t>blockDim.x</a:t>
            </a:r>
            <a:r>
              <a:rPr lang="en-US" sz="1700" dirty="0">
                <a:solidFill>
                  <a:srgbClr val="000000"/>
                </a:solidFill>
                <a:highlight>
                  <a:srgbClr val="FFFFFF"/>
                </a:highlight>
                <a:latin typeface="Consolas"/>
              </a:rPr>
              <a:t>;</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int</a:t>
            </a:r>
            <a:r>
              <a:rPr lang="en-US" sz="1700" dirty="0">
                <a:solidFill>
                  <a:srgbClr val="000000"/>
                </a:solidFill>
                <a:highlight>
                  <a:srgbClr val="FFFFFF"/>
                </a:highlight>
                <a:latin typeface="Consolas"/>
              </a:rPr>
              <a:t> stride = </a:t>
            </a:r>
            <a:r>
              <a:rPr lang="en-US" sz="1700" dirty="0" err="1">
                <a:solidFill>
                  <a:srgbClr val="000000"/>
                </a:solidFill>
                <a:highlight>
                  <a:srgbClr val="FFFFFF"/>
                </a:highlight>
                <a:latin typeface="Consolas"/>
              </a:rPr>
              <a:t>blockDim.x</a:t>
            </a:r>
            <a:r>
              <a:rPr lang="en-US" sz="1700" dirty="0">
                <a:solidFill>
                  <a:srgbClr val="000000"/>
                </a:solidFill>
                <a:highlight>
                  <a:srgbClr val="FFFFFF"/>
                </a:highlight>
                <a:latin typeface="Consolas"/>
              </a:rPr>
              <a:t> * </a:t>
            </a:r>
            <a:r>
              <a:rPr lang="en-US" sz="1700" dirty="0" err="1">
                <a:solidFill>
                  <a:srgbClr val="000000"/>
                </a:solidFill>
                <a:highlight>
                  <a:srgbClr val="FFFFFF"/>
                </a:highlight>
                <a:latin typeface="Consolas"/>
              </a:rPr>
              <a:t>gridDim.x</a:t>
            </a:r>
            <a:r>
              <a:rPr lang="en-US" sz="1700" dirty="0">
                <a:solidFill>
                  <a:srgbClr val="000000"/>
                </a:solidFill>
                <a:highlight>
                  <a:srgbClr val="FFFFFF"/>
                </a:highlight>
                <a:latin typeface="Consolas"/>
              </a:rPr>
              <a:t>;</a:t>
            </a:r>
            <a:endParaRPr lang="sr-Latn-RS" sz="1700" dirty="0">
              <a:solidFill>
                <a:srgbClr val="000000"/>
              </a:solidFill>
              <a:highlight>
                <a:srgbClr val="FFFFFF"/>
              </a:highlight>
              <a:latin typeface="Consolas"/>
            </a:endParaRPr>
          </a:p>
          <a:p>
            <a:pPr>
              <a:buNone/>
            </a:pP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while (</a:t>
            </a:r>
            <a:r>
              <a:rPr lang="en-US" sz="1700" dirty="0" err="1">
                <a:solidFill>
                  <a:srgbClr val="000000"/>
                </a:solidFill>
                <a:highlight>
                  <a:srgbClr val="FFFFFF"/>
                </a:highlight>
                <a:latin typeface="Consolas"/>
              </a:rPr>
              <a:t>i</a:t>
            </a:r>
            <a:r>
              <a:rPr lang="en-US" sz="1700" dirty="0">
                <a:solidFill>
                  <a:srgbClr val="000000"/>
                </a:solidFill>
                <a:highlight>
                  <a:srgbClr val="FFFFFF"/>
                </a:highlight>
                <a:latin typeface="Consolas"/>
              </a:rPr>
              <a:t> &lt; size) </a:t>
            </a:r>
            <a:endParaRPr lang="sr-Latn-RS" sz="1700" dirty="0">
              <a:solidFill>
                <a:srgbClr val="000000"/>
              </a:solidFill>
              <a:highlight>
                <a:srgbClr val="FFFFFF"/>
              </a:highlight>
              <a:latin typeface="Consolas"/>
            </a:endParaRPr>
          </a:p>
          <a:p>
            <a:pPr>
              <a:buNone/>
            </a:pP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b="1" dirty="0" err="1">
                <a:solidFill>
                  <a:srgbClr val="000000"/>
                </a:solidFill>
                <a:highlight>
                  <a:srgbClr val="FFFFFF"/>
                </a:highlight>
                <a:latin typeface="Consolas"/>
              </a:rPr>
              <a:t>atomicAdd</a:t>
            </a:r>
            <a:r>
              <a:rPr lang="en-US" sz="1700" dirty="0">
                <a:solidFill>
                  <a:srgbClr val="000000"/>
                </a:solidFill>
                <a:highlight>
                  <a:srgbClr val="FFFFFF"/>
                </a:highlight>
                <a:latin typeface="Consolas"/>
              </a:rPr>
              <a:t>( &amp;(</a:t>
            </a:r>
            <a:r>
              <a:rPr lang="en-US" sz="1700" dirty="0" err="1">
                <a:solidFill>
                  <a:srgbClr val="000000"/>
                </a:solidFill>
                <a:highlight>
                  <a:srgbClr val="FFFFFF"/>
                </a:highlight>
                <a:latin typeface="Consolas"/>
              </a:rPr>
              <a:t>histo</a:t>
            </a:r>
            <a:r>
              <a:rPr lang="en-US" sz="1700" dirty="0">
                <a:solidFill>
                  <a:srgbClr val="000000"/>
                </a:solidFill>
                <a:highlight>
                  <a:srgbClr val="FFFFFF"/>
                </a:highlight>
                <a:latin typeface="Consolas"/>
              </a:rPr>
              <a:t>[buffer[</a:t>
            </a:r>
            <a:r>
              <a:rPr lang="en-US" sz="1700" dirty="0" err="1">
                <a:solidFill>
                  <a:srgbClr val="000000"/>
                </a:solidFill>
                <a:highlight>
                  <a:srgbClr val="FFFFFF"/>
                </a:highlight>
                <a:latin typeface="Consolas"/>
              </a:rPr>
              <a:t>i</a:t>
            </a:r>
            <a:r>
              <a:rPr lang="en-US" sz="1700" dirty="0">
                <a:solidFill>
                  <a:srgbClr val="000000"/>
                </a:solidFill>
                <a:highlight>
                  <a:srgbClr val="FFFFFF"/>
                </a:highlight>
                <a:latin typeface="Consolas"/>
              </a:rPr>
              <a:t>]]), 1 );</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i</a:t>
            </a:r>
            <a:r>
              <a:rPr lang="en-US" sz="1700" dirty="0">
                <a:solidFill>
                  <a:srgbClr val="000000"/>
                </a:solidFill>
                <a:highlight>
                  <a:srgbClr val="FFFFFF"/>
                </a:highlight>
                <a:latin typeface="Consolas"/>
              </a:rPr>
              <a:t> += stride;</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a:t>
            </a:r>
            <a:endParaRPr lang="sr-Latn-RS" sz="1700" dirty="0">
              <a:solidFill>
                <a:srgbClr val="000000"/>
              </a:solidFill>
              <a:highlight>
                <a:srgbClr val="FFFFFF"/>
              </a:highlight>
              <a:latin typeface="Consolas"/>
            </a:endParaRPr>
          </a:p>
          <a:p>
            <a:pPr>
              <a:buNone/>
            </a:pPr>
            <a:r>
              <a:rPr lang="en-US" sz="1700" dirty="0">
                <a:solidFill>
                  <a:srgbClr val="000000"/>
                </a:solidFill>
                <a:highlight>
                  <a:srgbClr val="FFFFFF"/>
                </a:highlight>
                <a:latin typeface="Consolas"/>
              </a:rPr>
              <a:t>} </a:t>
            </a:r>
            <a:br>
              <a:rPr lang="en-US" sz="2000" dirty="0"/>
            </a:br>
            <a:endParaRPr lang="sr-Latn-RS" sz="2000" dirty="0">
              <a:solidFill>
                <a:srgbClr val="000000"/>
              </a:solidFill>
              <a:highlight>
                <a:srgbClr val="FFFFFF"/>
              </a:highlight>
              <a:latin typeface="Consolas"/>
            </a:endParaRPr>
          </a:p>
        </p:txBody>
      </p:sp>
      <p:sp>
        <p:nvSpPr>
          <p:cNvPr id="8" name="TextBox 7"/>
          <p:cNvSpPr txBox="1"/>
          <p:nvPr/>
        </p:nvSpPr>
        <p:spPr>
          <a:xfrm>
            <a:off x="457200" y="1524000"/>
            <a:ext cx="2792175" cy="369332"/>
          </a:xfrm>
          <a:prstGeom prst="rect">
            <a:avLst/>
          </a:prstGeom>
          <a:noFill/>
        </p:spPr>
        <p:txBody>
          <a:bodyPr wrap="none" rtlCol="0">
            <a:spAutoFit/>
          </a:bodyPr>
          <a:lstStyle/>
          <a:p>
            <a:r>
              <a:rPr lang="sr-Latn-RS" b="1" dirty="0">
                <a:solidFill>
                  <a:srgbClr val="C00000"/>
                </a:solidFill>
              </a:rPr>
              <a:t>GLOBALNA MEMORIJA</a:t>
            </a:r>
            <a:endParaRPr lang="en-US" b="1" dirty="0">
              <a:solidFill>
                <a:srgbClr val="C00000"/>
              </a:solidFill>
            </a:endParaRPr>
          </a:p>
        </p:txBody>
      </p:sp>
      <p:sp>
        <p:nvSpPr>
          <p:cNvPr id="2" name="Slide Number Placeholder 1"/>
          <p:cNvSpPr>
            <a:spLocks noGrp="1"/>
          </p:cNvSpPr>
          <p:nvPr>
            <p:ph type="sldNum" sz="quarter" idx="12"/>
          </p:nvPr>
        </p:nvSpPr>
        <p:spPr/>
        <p:txBody>
          <a:bodyPr/>
          <a:lstStyle/>
          <a:p>
            <a:fld id="{036081D1-8380-407A-ABF3-D12854566F9D}" type="slidenum">
              <a:rPr lang="en-US" smtClean="0"/>
              <a:pPr/>
              <a:t>161</a:t>
            </a:fld>
            <a:endParaRPr lang="en-US" dirty="0"/>
          </a:p>
        </p:txBody>
      </p:sp>
    </p:spTree>
    <p:extLst>
      <p:ext uri="{BB962C8B-B14F-4D97-AF65-F5344CB8AC3E}">
        <p14:creationId xmlns:p14="http://schemas.microsoft.com/office/powerpoint/2010/main" val="37562522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r-Latn-RS" dirty="0"/>
              <a:t>Računanje histograma – GPU (</a:t>
            </a:r>
            <a:r>
              <a:rPr lang="en-US" dirty="0"/>
              <a:t>2</a:t>
            </a:r>
            <a:r>
              <a:rPr lang="sr-Latn-RS" dirty="0"/>
              <a:t>)</a:t>
            </a:r>
            <a:endParaRPr lang="en-US" dirty="0"/>
          </a:p>
        </p:txBody>
      </p:sp>
      <p:sp>
        <p:nvSpPr>
          <p:cNvPr id="7" name="Content Placeholder 6"/>
          <p:cNvSpPr>
            <a:spLocks noGrp="1"/>
          </p:cNvSpPr>
          <p:nvPr>
            <p:ph idx="1"/>
          </p:nvPr>
        </p:nvSpPr>
        <p:spPr>
          <a:xfrm>
            <a:off x="457200" y="1600200"/>
            <a:ext cx="8229600" cy="5029200"/>
          </a:xfrm>
        </p:spPr>
        <p:txBody>
          <a:bodyPr>
            <a:normAutofit fontScale="92500" lnSpcReduction="20000"/>
          </a:bodyPr>
          <a:lstStyle/>
          <a:p>
            <a:pPr>
              <a:buNone/>
            </a:pPr>
            <a:br>
              <a:rPr lang="en-US" sz="2000" dirty="0"/>
            </a:br>
            <a:r>
              <a:rPr lang="en-US" sz="1800" b="1" dirty="0"/>
              <a:t> </a:t>
            </a:r>
            <a:r>
              <a:rPr lang="en-US" sz="1700" dirty="0">
                <a:solidFill>
                  <a:srgbClr val="000000"/>
                </a:solidFill>
                <a:highlight>
                  <a:srgbClr val="FFFFFF"/>
                </a:highlight>
                <a:latin typeface="Consolas"/>
              </a:rPr>
              <a:t>__global__ void </a:t>
            </a:r>
            <a:r>
              <a:rPr lang="en-US" sz="1700" dirty="0" err="1">
                <a:solidFill>
                  <a:srgbClr val="000000"/>
                </a:solidFill>
                <a:highlight>
                  <a:srgbClr val="FFFFFF"/>
                </a:highlight>
                <a:latin typeface="Consolas"/>
              </a:rPr>
              <a:t>histo_kernel</a:t>
            </a:r>
            <a:r>
              <a:rPr lang="en-US" sz="1700" dirty="0">
                <a:solidFill>
                  <a:srgbClr val="000000"/>
                </a:solidFill>
                <a:highlight>
                  <a:srgbClr val="FFFFFF"/>
                </a:highlight>
                <a:latin typeface="Consolas"/>
              </a:rPr>
              <a:t>(unsigned char *buffer,</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long size,</a:t>
            </a:r>
            <a:endParaRPr lang="sr-Latn-RS" sz="1700" dirty="0">
              <a:solidFill>
                <a:srgbClr val="000000"/>
              </a:solidFill>
              <a:highlight>
                <a:srgbClr val="FFFFFF"/>
              </a:highlight>
              <a:latin typeface="Consolas"/>
            </a:endParaRPr>
          </a:p>
          <a:p>
            <a:pPr>
              <a:buNone/>
            </a:pP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unsigned </a:t>
            </a:r>
            <a:r>
              <a:rPr lang="en-US" sz="1700" dirty="0" err="1">
                <a:solidFill>
                  <a:srgbClr val="000000"/>
                </a:solidFill>
                <a:highlight>
                  <a:srgbClr val="FFFFFF"/>
                </a:highlight>
                <a:latin typeface="Consolas"/>
              </a:rPr>
              <a:t>int</a:t>
            </a:r>
            <a:r>
              <a:rPr lang="en-U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histo</a:t>
            </a:r>
            <a:r>
              <a:rPr lang="en-US" sz="1700" dirty="0">
                <a:solidFill>
                  <a:srgbClr val="000000"/>
                </a:solidFill>
                <a:highlight>
                  <a:srgbClr val="FFFFFF"/>
                </a:highlight>
                <a:latin typeface="Consolas"/>
              </a:rPr>
              <a:t>)</a:t>
            </a:r>
            <a:endParaRPr lang="sr-Latn-RS" sz="1700" dirty="0">
              <a:solidFill>
                <a:srgbClr val="000000"/>
              </a:solidFill>
              <a:highlight>
                <a:srgbClr val="FFFFFF"/>
              </a:highlight>
              <a:latin typeface="Consolas"/>
            </a:endParaRPr>
          </a:p>
          <a:p>
            <a:pPr>
              <a:buNone/>
            </a:pPr>
            <a:r>
              <a:rPr lang="en-US" sz="1700" dirty="0">
                <a:solidFill>
                  <a:srgbClr val="000000"/>
                </a:solidFill>
                <a:highlight>
                  <a:srgbClr val="FFFFFF"/>
                </a:highlight>
                <a:latin typeface="Consolas"/>
              </a:rPr>
              <a:t>{</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__shared__ unsigned </a:t>
            </a:r>
            <a:r>
              <a:rPr lang="en-US" sz="1700" dirty="0" err="1">
                <a:solidFill>
                  <a:srgbClr val="000000"/>
                </a:solidFill>
                <a:highlight>
                  <a:srgbClr val="FFFFFF"/>
                </a:highlight>
                <a:latin typeface="Consolas"/>
              </a:rPr>
              <a:t>int</a:t>
            </a:r>
            <a:r>
              <a:rPr lang="en-US" sz="1700" dirty="0">
                <a:solidFill>
                  <a:srgbClr val="000000"/>
                </a:solidFill>
                <a:highlight>
                  <a:srgbClr val="FFFFFF"/>
                </a:highlight>
                <a:latin typeface="Consolas"/>
              </a:rPr>
              <a:t> temp[256];</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temp[</a:t>
            </a:r>
            <a:r>
              <a:rPr lang="en-US" sz="1700" dirty="0" err="1">
                <a:solidFill>
                  <a:srgbClr val="000000"/>
                </a:solidFill>
                <a:highlight>
                  <a:srgbClr val="FFFFFF"/>
                </a:highlight>
                <a:latin typeface="Consolas"/>
              </a:rPr>
              <a:t>threadIdx.x</a:t>
            </a:r>
            <a:r>
              <a:rPr lang="en-US" sz="1700" dirty="0">
                <a:solidFill>
                  <a:srgbClr val="000000"/>
                </a:solidFill>
                <a:highlight>
                  <a:srgbClr val="FFFFFF"/>
                </a:highlight>
                <a:latin typeface="Consolas"/>
              </a:rPr>
              <a:t>] = 0;</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__</a:t>
            </a:r>
            <a:r>
              <a:rPr lang="en-US" sz="1700" dirty="0" err="1">
                <a:solidFill>
                  <a:srgbClr val="000000"/>
                </a:solidFill>
                <a:highlight>
                  <a:srgbClr val="FFFFFF"/>
                </a:highlight>
                <a:latin typeface="Consolas"/>
              </a:rPr>
              <a:t>syncthreads</a:t>
            </a:r>
            <a:r>
              <a:rPr lang="en-US" sz="1700" dirty="0">
                <a:solidFill>
                  <a:srgbClr val="000000"/>
                </a:solidFill>
                <a:highlight>
                  <a:srgbClr val="FFFFFF"/>
                </a:highlight>
                <a:latin typeface="Consolas"/>
              </a:rPr>
              <a:t>();</a:t>
            </a:r>
            <a:r>
              <a:rPr lang="sr-Latn-RS" sz="1700" dirty="0">
                <a:solidFill>
                  <a:srgbClr val="000000"/>
                </a:solidFill>
                <a:highlight>
                  <a:srgbClr val="FFFFFF"/>
                </a:highlight>
                <a:latin typeface="Consolas"/>
              </a:rPr>
              <a:t> </a:t>
            </a:r>
            <a:r>
              <a:rPr lang="sr-Latn-RS" sz="1700" dirty="0">
                <a:solidFill>
                  <a:srgbClr val="92D050"/>
                </a:solidFill>
                <a:highlight>
                  <a:srgbClr val="FFFFFF"/>
                </a:highlight>
                <a:latin typeface="Consolas"/>
              </a:rPr>
              <a:t>// inicijalizacija na 0</a:t>
            </a:r>
          </a:p>
          <a:p>
            <a:pPr>
              <a:buNone/>
            </a:pP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int</a:t>
            </a:r>
            <a:r>
              <a:rPr lang="en-U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i</a:t>
            </a:r>
            <a:r>
              <a:rPr lang="en-US" sz="1700" dirty="0">
                <a:solidFill>
                  <a:srgbClr val="000000"/>
                </a:solidFill>
                <a:highlight>
                  <a:srgbClr val="FFFFFF"/>
                </a:highlight>
                <a:latin typeface="Consolas"/>
              </a:rPr>
              <a:t> = </a:t>
            </a:r>
            <a:r>
              <a:rPr lang="en-US" sz="1700" dirty="0" err="1">
                <a:solidFill>
                  <a:srgbClr val="000000"/>
                </a:solidFill>
                <a:highlight>
                  <a:srgbClr val="FFFFFF"/>
                </a:highlight>
                <a:latin typeface="Consolas"/>
              </a:rPr>
              <a:t>threadIdx.x</a:t>
            </a:r>
            <a:r>
              <a:rPr lang="en-US" sz="1700" dirty="0">
                <a:solidFill>
                  <a:srgbClr val="000000"/>
                </a:solidFill>
                <a:highlight>
                  <a:srgbClr val="FFFFFF"/>
                </a:highlight>
                <a:latin typeface="Consolas"/>
              </a:rPr>
              <a:t> + </a:t>
            </a:r>
            <a:r>
              <a:rPr lang="en-US" sz="1700" dirty="0" err="1">
                <a:solidFill>
                  <a:srgbClr val="000000"/>
                </a:solidFill>
                <a:highlight>
                  <a:srgbClr val="FFFFFF"/>
                </a:highlight>
                <a:latin typeface="Consolas"/>
              </a:rPr>
              <a:t>blockIdx.x</a:t>
            </a:r>
            <a:r>
              <a:rPr lang="en-US" sz="1700" dirty="0">
                <a:solidFill>
                  <a:srgbClr val="000000"/>
                </a:solidFill>
                <a:highlight>
                  <a:srgbClr val="FFFFFF"/>
                </a:highlight>
                <a:latin typeface="Consolas"/>
              </a:rPr>
              <a:t> * </a:t>
            </a:r>
            <a:r>
              <a:rPr lang="en-US" sz="1700" dirty="0" err="1">
                <a:solidFill>
                  <a:srgbClr val="000000"/>
                </a:solidFill>
                <a:highlight>
                  <a:srgbClr val="FFFFFF"/>
                </a:highlight>
                <a:latin typeface="Consolas"/>
              </a:rPr>
              <a:t>blockDim.x</a:t>
            </a:r>
            <a:r>
              <a:rPr lang="en-US" sz="1700" dirty="0">
                <a:solidFill>
                  <a:srgbClr val="000000"/>
                </a:solidFill>
                <a:highlight>
                  <a:srgbClr val="FFFFFF"/>
                </a:highlight>
                <a:latin typeface="Consolas"/>
              </a:rPr>
              <a:t>;</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int</a:t>
            </a:r>
            <a:r>
              <a:rPr lang="en-US" sz="1700" dirty="0">
                <a:solidFill>
                  <a:srgbClr val="000000"/>
                </a:solidFill>
                <a:highlight>
                  <a:srgbClr val="FFFFFF"/>
                </a:highlight>
                <a:latin typeface="Consolas"/>
              </a:rPr>
              <a:t> offset = </a:t>
            </a:r>
            <a:r>
              <a:rPr lang="en-US" sz="1700" dirty="0" err="1">
                <a:solidFill>
                  <a:srgbClr val="000000"/>
                </a:solidFill>
                <a:highlight>
                  <a:srgbClr val="FFFFFF"/>
                </a:highlight>
                <a:latin typeface="Consolas"/>
              </a:rPr>
              <a:t>blockDim.x</a:t>
            </a:r>
            <a:r>
              <a:rPr lang="en-US" sz="1700" dirty="0">
                <a:solidFill>
                  <a:srgbClr val="000000"/>
                </a:solidFill>
                <a:highlight>
                  <a:srgbClr val="FFFFFF"/>
                </a:highlight>
                <a:latin typeface="Consolas"/>
              </a:rPr>
              <a:t> * </a:t>
            </a:r>
            <a:r>
              <a:rPr lang="en-US" sz="1700" dirty="0" err="1">
                <a:solidFill>
                  <a:srgbClr val="000000"/>
                </a:solidFill>
                <a:highlight>
                  <a:srgbClr val="FFFFFF"/>
                </a:highlight>
                <a:latin typeface="Consolas"/>
              </a:rPr>
              <a:t>gridDim.x</a:t>
            </a:r>
            <a:r>
              <a:rPr lang="en-US" sz="1700" dirty="0">
                <a:solidFill>
                  <a:srgbClr val="000000"/>
                </a:solidFill>
                <a:highlight>
                  <a:srgbClr val="FFFFFF"/>
                </a:highlight>
                <a:latin typeface="Consolas"/>
              </a:rPr>
              <a:t>;</a:t>
            </a:r>
            <a:br>
              <a:rPr lang="en-US" sz="1700" dirty="0">
                <a:solidFill>
                  <a:srgbClr val="000000"/>
                </a:solidFill>
                <a:highlight>
                  <a:srgbClr val="FFFFFF"/>
                </a:highlight>
                <a:latin typeface="Consolas"/>
              </a:rPr>
            </a:br>
            <a:endParaRPr lang="sr-Latn-RS" sz="1700" dirty="0">
              <a:solidFill>
                <a:srgbClr val="000000"/>
              </a:solidFill>
              <a:highlight>
                <a:srgbClr val="FFFFFF"/>
              </a:highlight>
              <a:latin typeface="Consolas"/>
            </a:endParaRPr>
          </a:p>
          <a:p>
            <a:pPr>
              <a:buNone/>
            </a:pP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while (</a:t>
            </a:r>
            <a:r>
              <a:rPr lang="en-US" sz="1700" dirty="0" err="1">
                <a:solidFill>
                  <a:srgbClr val="000000"/>
                </a:solidFill>
                <a:highlight>
                  <a:srgbClr val="FFFFFF"/>
                </a:highlight>
                <a:latin typeface="Consolas"/>
              </a:rPr>
              <a:t>i</a:t>
            </a:r>
            <a:r>
              <a:rPr lang="en-US" sz="1700" dirty="0">
                <a:solidFill>
                  <a:srgbClr val="000000"/>
                </a:solidFill>
                <a:highlight>
                  <a:srgbClr val="FFFFFF"/>
                </a:highlight>
                <a:latin typeface="Consolas"/>
              </a:rPr>
              <a:t> &lt; size) </a:t>
            </a:r>
            <a:endParaRPr lang="sr-Latn-RS" sz="1700" dirty="0">
              <a:solidFill>
                <a:srgbClr val="000000"/>
              </a:solidFill>
              <a:highlight>
                <a:srgbClr val="FFFFFF"/>
              </a:highlight>
              <a:latin typeface="Consolas"/>
            </a:endParaRPr>
          </a:p>
          <a:p>
            <a:pPr>
              <a:buNone/>
            </a:pP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atomicAdd</a:t>
            </a:r>
            <a:r>
              <a:rPr lang="en-US" sz="1700" dirty="0">
                <a:solidFill>
                  <a:srgbClr val="000000"/>
                </a:solidFill>
                <a:highlight>
                  <a:srgbClr val="FFFFFF"/>
                </a:highlight>
                <a:latin typeface="Consolas"/>
              </a:rPr>
              <a:t>( &amp;temp[buffer[</a:t>
            </a:r>
            <a:r>
              <a:rPr lang="en-US" sz="1700" dirty="0" err="1">
                <a:solidFill>
                  <a:srgbClr val="000000"/>
                </a:solidFill>
                <a:highlight>
                  <a:srgbClr val="FFFFFF"/>
                </a:highlight>
                <a:latin typeface="Consolas"/>
              </a:rPr>
              <a:t>i</a:t>
            </a:r>
            <a:r>
              <a:rPr lang="en-US" sz="1700" dirty="0">
                <a:solidFill>
                  <a:srgbClr val="000000"/>
                </a:solidFill>
                <a:highlight>
                  <a:srgbClr val="FFFFFF"/>
                </a:highlight>
                <a:latin typeface="Consolas"/>
              </a:rPr>
              <a:t>]], 1);</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i</a:t>
            </a:r>
            <a:r>
              <a:rPr lang="en-US" sz="1700" dirty="0">
                <a:solidFill>
                  <a:srgbClr val="000000"/>
                </a:solidFill>
                <a:highlight>
                  <a:srgbClr val="FFFFFF"/>
                </a:highlight>
                <a:latin typeface="Consolas"/>
              </a:rPr>
              <a:t> += offset;</a:t>
            </a:r>
            <a:br>
              <a:rPr lang="en-US" sz="1700" dirty="0">
                <a:solidFill>
                  <a:srgbClr val="000000"/>
                </a:solidFill>
                <a:highlight>
                  <a:srgbClr val="FFFFFF"/>
                </a:highlight>
                <a:latin typeface="Consolas"/>
              </a:rPr>
            </a:b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a:t>
            </a:r>
            <a:br>
              <a:rPr lang="en-US" sz="1700" dirty="0">
                <a:solidFill>
                  <a:srgbClr val="000000"/>
                </a:solidFill>
                <a:highlight>
                  <a:srgbClr val="FFFFFF"/>
                </a:highlight>
                <a:latin typeface="Consolas"/>
              </a:rPr>
            </a:br>
            <a:endParaRPr lang="sr-Latn-RS" sz="1700" dirty="0">
              <a:solidFill>
                <a:srgbClr val="000000"/>
              </a:solidFill>
              <a:highlight>
                <a:srgbClr val="FFFFFF"/>
              </a:highlight>
              <a:latin typeface="Consolas"/>
            </a:endParaRPr>
          </a:p>
          <a:p>
            <a:pPr>
              <a:buNone/>
            </a:pPr>
            <a:r>
              <a:rPr lang="sr-Latn-RS" sz="1700" dirty="0">
                <a:solidFill>
                  <a:srgbClr val="000000"/>
                </a:solidFill>
                <a:highlight>
                  <a:srgbClr val="FFFFFF"/>
                </a:highlight>
                <a:latin typeface="Consolas"/>
              </a:rPr>
              <a:t>		</a:t>
            </a:r>
            <a:r>
              <a:rPr lang="en-US" sz="1700" dirty="0">
                <a:solidFill>
                  <a:srgbClr val="000000"/>
                </a:solidFill>
                <a:highlight>
                  <a:srgbClr val="FFFFFF"/>
                </a:highlight>
                <a:latin typeface="Consolas"/>
              </a:rPr>
              <a:t>__</a:t>
            </a:r>
            <a:r>
              <a:rPr lang="en-US" sz="1700" dirty="0" err="1">
                <a:solidFill>
                  <a:srgbClr val="000000"/>
                </a:solidFill>
                <a:highlight>
                  <a:srgbClr val="FFFFFF"/>
                </a:highlight>
                <a:latin typeface="Consolas"/>
              </a:rPr>
              <a:t>syncthreads</a:t>
            </a:r>
            <a:r>
              <a:rPr lang="en-US" sz="1700" dirty="0">
                <a:solidFill>
                  <a:srgbClr val="000000"/>
                </a:solidFill>
                <a:highlight>
                  <a:srgbClr val="FFFFFF"/>
                </a:highlight>
                <a:latin typeface="Consolas"/>
              </a:rPr>
              <a:t>();</a:t>
            </a:r>
            <a:endParaRPr lang="sr-Latn-RS" sz="1700" dirty="0">
              <a:solidFill>
                <a:srgbClr val="000000"/>
              </a:solidFill>
              <a:highlight>
                <a:srgbClr val="FFFFFF"/>
              </a:highlight>
              <a:latin typeface="Consolas"/>
            </a:endParaRPr>
          </a:p>
          <a:p>
            <a:pPr>
              <a:buNone/>
            </a:pPr>
            <a:r>
              <a:rPr lang="sr-Latn-RS" sz="1700" dirty="0">
                <a:solidFill>
                  <a:srgbClr val="000000"/>
                </a:solidFill>
                <a:highlight>
                  <a:srgbClr val="FFFFFF"/>
                </a:highlight>
                <a:latin typeface="Consolas"/>
              </a:rPr>
              <a:t>		</a:t>
            </a:r>
            <a:r>
              <a:rPr lang="en-US" sz="1700" dirty="0" err="1">
                <a:solidFill>
                  <a:srgbClr val="000000"/>
                </a:solidFill>
                <a:highlight>
                  <a:srgbClr val="FFFFFF"/>
                </a:highlight>
                <a:latin typeface="Consolas"/>
              </a:rPr>
              <a:t>atomicAdd</a:t>
            </a:r>
            <a:r>
              <a:rPr lang="en-US" sz="1700" dirty="0">
                <a:solidFill>
                  <a:srgbClr val="000000"/>
                </a:solidFill>
                <a:highlight>
                  <a:srgbClr val="FFFFFF"/>
                </a:highlight>
                <a:latin typeface="Consolas"/>
              </a:rPr>
              <a:t>( &amp;(</a:t>
            </a:r>
            <a:r>
              <a:rPr lang="en-US" sz="1700" dirty="0" err="1">
                <a:solidFill>
                  <a:srgbClr val="000000"/>
                </a:solidFill>
                <a:highlight>
                  <a:srgbClr val="FFFFFF"/>
                </a:highlight>
                <a:latin typeface="Consolas"/>
              </a:rPr>
              <a:t>histo</a:t>
            </a:r>
            <a:r>
              <a:rPr lang="en-US" sz="1700" dirty="0">
                <a:solidFill>
                  <a:srgbClr val="000000"/>
                </a:solidFill>
                <a:highlight>
                  <a:srgbClr val="FFFFFF"/>
                </a:highlight>
                <a:latin typeface="Consolas"/>
              </a:rPr>
              <a:t>[</a:t>
            </a:r>
            <a:r>
              <a:rPr lang="en-US" sz="1700" dirty="0" err="1">
                <a:solidFill>
                  <a:srgbClr val="000000"/>
                </a:solidFill>
                <a:highlight>
                  <a:srgbClr val="FFFFFF"/>
                </a:highlight>
                <a:latin typeface="Consolas"/>
              </a:rPr>
              <a:t>threadIdx.x</a:t>
            </a:r>
            <a:r>
              <a:rPr lang="en-US" sz="1700" dirty="0">
                <a:solidFill>
                  <a:srgbClr val="000000"/>
                </a:solidFill>
                <a:highlight>
                  <a:srgbClr val="FFFFFF"/>
                </a:highlight>
                <a:latin typeface="Consolas"/>
              </a:rPr>
              <a:t>]), temp[</a:t>
            </a:r>
            <a:r>
              <a:rPr lang="en-US" sz="1700" dirty="0" err="1">
                <a:solidFill>
                  <a:srgbClr val="000000"/>
                </a:solidFill>
                <a:highlight>
                  <a:srgbClr val="FFFFFF"/>
                </a:highlight>
                <a:latin typeface="Consolas"/>
              </a:rPr>
              <a:t>threadIdx.x</a:t>
            </a:r>
            <a:r>
              <a:rPr lang="en-US" sz="1700" dirty="0">
                <a:solidFill>
                  <a:srgbClr val="000000"/>
                </a:solidFill>
                <a:highlight>
                  <a:srgbClr val="FFFFFF"/>
                </a:highlight>
                <a:latin typeface="Consolas"/>
              </a:rPr>
              <a:t>] );</a:t>
            </a:r>
            <a:br>
              <a:rPr lang="en-US" sz="1700" dirty="0">
                <a:solidFill>
                  <a:srgbClr val="000000"/>
                </a:solidFill>
                <a:highlight>
                  <a:srgbClr val="FFFFFF"/>
                </a:highlight>
                <a:latin typeface="Consolas"/>
              </a:rPr>
            </a:br>
            <a:r>
              <a:rPr lang="en-US" sz="1700" dirty="0">
                <a:solidFill>
                  <a:srgbClr val="000000"/>
                </a:solidFill>
                <a:highlight>
                  <a:srgbClr val="FFFFFF"/>
                </a:highlight>
                <a:latin typeface="Consolas"/>
              </a:rPr>
              <a:t>} </a:t>
            </a:r>
            <a:br>
              <a:rPr lang="en-US" sz="1800" dirty="0"/>
            </a:br>
            <a:r>
              <a:rPr lang="en-US" sz="1800" dirty="0"/>
              <a:t> </a:t>
            </a:r>
            <a:br>
              <a:rPr lang="en-US" sz="2000" dirty="0"/>
            </a:br>
            <a:endParaRPr lang="sr-Latn-RS" sz="2000" dirty="0">
              <a:solidFill>
                <a:srgbClr val="000000"/>
              </a:solidFill>
              <a:highlight>
                <a:srgbClr val="FFFFFF"/>
              </a:highlight>
              <a:latin typeface="Consolas"/>
            </a:endParaRPr>
          </a:p>
        </p:txBody>
      </p:sp>
      <p:sp>
        <p:nvSpPr>
          <p:cNvPr id="8" name="TextBox 7"/>
          <p:cNvSpPr txBox="1"/>
          <p:nvPr/>
        </p:nvSpPr>
        <p:spPr>
          <a:xfrm>
            <a:off x="457200" y="1524000"/>
            <a:ext cx="3933449" cy="369332"/>
          </a:xfrm>
          <a:prstGeom prst="rect">
            <a:avLst/>
          </a:prstGeom>
          <a:noFill/>
        </p:spPr>
        <p:txBody>
          <a:bodyPr wrap="none" rtlCol="0">
            <a:spAutoFit/>
          </a:bodyPr>
          <a:lstStyle/>
          <a:p>
            <a:r>
              <a:rPr lang="sr-Latn-RS" b="1" dirty="0">
                <a:solidFill>
                  <a:srgbClr val="C00000"/>
                </a:solidFill>
              </a:rPr>
              <a:t>GLOBALNA I DELJIVA MEMORIJA</a:t>
            </a:r>
            <a:endParaRPr lang="en-US" b="1" dirty="0">
              <a:solidFill>
                <a:srgbClr val="C00000"/>
              </a:solidFill>
            </a:endParaRPr>
          </a:p>
        </p:txBody>
      </p:sp>
      <p:sp>
        <p:nvSpPr>
          <p:cNvPr id="2" name="Slide Number Placeholder 1"/>
          <p:cNvSpPr>
            <a:spLocks noGrp="1"/>
          </p:cNvSpPr>
          <p:nvPr>
            <p:ph type="sldNum" sz="quarter" idx="12"/>
          </p:nvPr>
        </p:nvSpPr>
        <p:spPr/>
        <p:txBody>
          <a:bodyPr/>
          <a:lstStyle/>
          <a:p>
            <a:fld id="{036081D1-8380-407A-ABF3-D12854566F9D}" type="slidenum">
              <a:rPr lang="en-US" smtClean="0"/>
              <a:pPr/>
              <a:t>162</a:t>
            </a:fld>
            <a:endParaRPr lang="en-US" dirty="0"/>
          </a:p>
        </p:txBody>
      </p:sp>
    </p:spTree>
    <p:extLst>
      <p:ext uri="{BB962C8B-B14F-4D97-AF65-F5344CB8AC3E}">
        <p14:creationId xmlns:p14="http://schemas.microsoft.com/office/powerpoint/2010/main" val="357041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Programski model </a:t>
            </a:r>
            <a:r>
              <a:rPr lang="sr-Latn-RS" dirty="0"/>
              <a:t>(2)</a:t>
            </a:r>
            <a:endParaRPr lang="en-US" dirty="0"/>
          </a:p>
        </p:txBody>
      </p:sp>
      <p:sp>
        <p:nvSpPr>
          <p:cNvPr id="3" name="Content Placeholder 2"/>
          <p:cNvSpPr>
            <a:spLocks noGrp="1"/>
          </p:cNvSpPr>
          <p:nvPr>
            <p:ph idx="1"/>
          </p:nvPr>
        </p:nvSpPr>
        <p:spPr/>
        <p:txBody>
          <a:bodyPr>
            <a:normAutofit fontScale="92500" lnSpcReduction="10000"/>
          </a:bodyPr>
          <a:lstStyle/>
          <a:p>
            <a:r>
              <a:rPr lang="en-US" dirty="0"/>
              <a:t>CUDA program </a:t>
            </a:r>
            <a:r>
              <a:rPr lang="en-US" dirty="0" err="1"/>
              <a:t>čine</a:t>
            </a:r>
            <a:r>
              <a:rPr lang="en-US" dirty="0"/>
              <a:t> </a:t>
            </a:r>
            <a:r>
              <a:rPr lang="en-US" dirty="0" err="1"/>
              <a:t>integrisani</a:t>
            </a:r>
            <a:r>
              <a:rPr lang="en-US" dirty="0"/>
              <a:t> </a:t>
            </a:r>
            <a:r>
              <a:rPr lang="en-US" dirty="0" err="1"/>
              <a:t>delovi</a:t>
            </a:r>
            <a:r>
              <a:rPr lang="en-US" dirty="0"/>
              <a:t> </a:t>
            </a:r>
            <a:r>
              <a:rPr lang="en-US" dirty="0" err="1"/>
              <a:t>koda</a:t>
            </a:r>
            <a:br>
              <a:rPr lang="en-US" dirty="0"/>
            </a:br>
            <a:r>
              <a:rPr lang="en-US" dirty="0" err="1"/>
              <a:t>za</a:t>
            </a:r>
            <a:r>
              <a:rPr lang="en-US" dirty="0"/>
              <a:t> </a:t>
            </a:r>
            <a:r>
              <a:rPr lang="en-US" dirty="0" err="1"/>
              <a:t>centralni</a:t>
            </a:r>
            <a:r>
              <a:rPr lang="en-US" dirty="0"/>
              <a:t> </a:t>
            </a:r>
            <a:r>
              <a:rPr lang="en-US" dirty="0" err="1"/>
              <a:t>i</a:t>
            </a:r>
            <a:r>
              <a:rPr lang="en-US" dirty="0"/>
              <a:t> </a:t>
            </a:r>
            <a:r>
              <a:rPr lang="en-US" dirty="0" err="1"/>
              <a:t>grafički</a:t>
            </a:r>
            <a:r>
              <a:rPr lang="en-US" dirty="0"/>
              <a:t> </a:t>
            </a:r>
            <a:r>
              <a:rPr lang="en-US" dirty="0" err="1"/>
              <a:t>procesor</a:t>
            </a:r>
            <a:endParaRPr lang="sr-Latn-RS" dirty="0"/>
          </a:p>
          <a:p>
            <a:pPr>
              <a:buNone/>
            </a:pPr>
            <a:br>
              <a:rPr lang="en-US" dirty="0"/>
            </a:br>
            <a:r>
              <a:rPr lang="en-US" dirty="0">
                <a:solidFill>
                  <a:srgbClr val="0070C0"/>
                </a:solidFill>
              </a:rPr>
              <a:t>Serial Code (host)</a:t>
            </a:r>
            <a:br>
              <a:rPr lang="en-US" dirty="0">
                <a:solidFill>
                  <a:srgbClr val="0070C0"/>
                </a:solidFill>
              </a:rPr>
            </a:br>
            <a:br>
              <a:rPr lang="en-US" dirty="0">
                <a:solidFill>
                  <a:srgbClr val="00B050"/>
                </a:solidFill>
              </a:rPr>
            </a:br>
            <a:r>
              <a:rPr lang="en-US" dirty="0">
                <a:solidFill>
                  <a:srgbClr val="00B050"/>
                </a:solidFill>
              </a:rPr>
              <a:t>Parallel Kernel (device)</a:t>
            </a:r>
            <a:br>
              <a:rPr lang="en-US" dirty="0">
                <a:solidFill>
                  <a:srgbClr val="00B050"/>
                </a:solidFill>
              </a:rPr>
            </a:br>
            <a:r>
              <a:rPr lang="en-US" dirty="0" err="1">
                <a:solidFill>
                  <a:srgbClr val="00B050"/>
                </a:solidFill>
              </a:rPr>
              <a:t>KernelA</a:t>
            </a:r>
            <a:r>
              <a:rPr lang="en-US" dirty="0">
                <a:solidFill>
                  <a:srgbClr val="00B050"/>
                </a:solidFill>
              </a:rPr>
              <a:t>&lt;&lt;&lt; </a:t>
            </a:r>
            <a:r>
              <a:rPr lang="en-US" dirty="0" err="1">
                <a:solidFill>
                  <a:srgbClr val="00B050"/>
                </a:solidFill>
              </a:rPr>
              <a:t>nBlk</a:t>
            </a:r>
            <a:r>
              <a:rPr lang="en-US" dirty="0">
                <a:solidFill>
                  <a:srgbClr val="00B050"/>
                </a:solidFill>
              </a:rPr>
              <a:t>, </a:t>
            </a:r>
            <a:r>
              <a:rPr lang="en-US" dirty="0" err="1">
                <a:solidFill>
                  <a:srgbClr val="00B050"/>
                </a:solidFill>
              </a:rPr>
              <a:t>nTid</a:t>
            </a:r>
            <a:r>
              <a:rPr lang="en-US" dirty="0">
                <a:solidFill>
                  <a:srgbClr val="00B050"/>
                </a:solidFill>
              </a:rPr>
              <a:t> &gt;&gt;&gt;(</a:t>
            </a:r>
            <a:r>
              <a:rPr lang="en-US" dirty="0" err="1">
                <a:solidFill>
                  <a:srgbClr val="00B050"/>
                </a:solidFill>
              </a:rPr>
              <a:t>args</a:t>
            </a:r>
            <a:r>
              <a:rPr lang="en-US" dirty="0">
                <a:solidFill>
                  <a:srgbClr val="00B050"/>
                </a:solidFill>
              </a:rPr>
              <a:t>);</a:t>
            </a:r>
            <a:endParaRPr lang="sr-Latn-RS" dirty="0">
              <a:solidFill>
                <a:srgbClr val="00B050"/>
              </a:solidFill>
            </a:endParaRPr>
          </a:p>
          <a:p>
            <a:pPr>
              <a:buNone/>
            </a:pPr>
            <a:br>
              <a:rPr lang="en-US" dirty="0">
                <a:solidFill>
                  <a:srgbClr val="00B050"/>
                </a:solidFill>
              </a:rPr>
            </a:br>
            <a:r>
              <a:rPr lang="en-US" dirty="0">
                <a:solidFill>
                  <a:srgbClr val="0070C0"/>
                </a:solidFill>
              </a:rPr>
              <a:t>Serial Code (host)</a:t>
            </a:r>
            <a:br>
              <a:rPr lang="en-US" dirty="0">
                <a:solidFill>
                  <a:srgbClr val="00B050"/>
                </a:solidFill>
              </a:rPr>
            </a:br>
            <a:endParaRPr lang="sr-Latn-RS" dirty="0">
              <a:solidFill>
                <a:srgbClr val="00B050"/>
              </a:solidFill>
            </a:endParaRPr>
          </a:p>
          <a:p>
            <a:pPr>
              <a:buNone/>
            </a:pPr>
            <a:r>
              <a:rPr lang="sr-Latn-RS" dirty="0">
                <a:solidFill>
                  <a:srgbClr val="00B050"/>
                </a:solidFill>
              </a:rPr>
              <a:t>  </a:t>
            </a:r>
            <a:r>
              <a:rPr lang="en-US" dirty="0">
                <a:solidFill>
                  <a:srgbClr val="00B050"/>
                </a:solidFill>
              </a:rPr>
              <a:t>Parallel Kernel (device)</a:t>
            </a:r>
            <a:br>
              <a:rPr lang="en-US" dirty="0">
                <a:solidFill>
                  <a:srgbClr val="00B050"/>
                </a:solidFill>
              </a:rPr>
            </a:br>
            <a:r>
              <a:rPr lang="en-US" dirty="0" err="1">
                <a:solidFill>
                  <a:srgbClr val="00B050"/>
                </a:solidFill>
              </a:rPr>
              <a:t>KernelB</a:t>
            </a:r>
            <a:r>
              <a:rPr lang="en-US" dirty="0">
                <a:solidFill>
                  <a:srgbClr val="00B050"/>
                </a:solidFill>
              </a:rPr>
              <a:t>&lt;&lt;&lt; </a:t>
            </a:r>
            <a:r>
              <a:rPr lang="en-US" dirty="0" err="1">
                <a:solidFill>
                  <a:srgbClr val="00B050"/>
                </a:solidFill>
              </a:rPr>
              <a:t>nBlk</a:t>
            </a:r>
            <a:r>
              <a:rPr lang="en-US" dirty="0">
                <a:solidFill>
                  <a:srgbClr val="00B050"/>
                </a:solidFill>
              </a:rPr>
              <a:t>, </a:t>
            </a:r>
            <a:r>
              <a:rPr lang="en-US" dirty="0" err="1">
                <a:solidFill>
                  <a:srgbClr val="00B050"/>
                </a:solidFill>
              </a:rPr>
              <a:t>nTid</a:t>
            </a:r>
            <a:r>
              <a:rPr lang="en-US" dirty="0">
                <a:solidFill>
                  <a:srgbClr val="00B050"/>
                </a:solidFill>
              </a:rPr>
              <a:t> &gt;&gt;&gt;(</a:t>
            </a:r>
            <a:r>
              <a:rPr lang="en-US" dirty="0" err="1">
                <a:solidFill>
                  <a:srgbClr val="00B050"/>
                </a:solidFill>
              </a:rPr>
              <a:t>args</a:t>
            </a:r>
            <a:r>
              <a:rPr lang="en-US" dirty="0">
                <a:solidFill>
                  <a:srgbClr val="00B050"/>
                </a:solidFill>
              </a:rPr>
              <a:t>); </a:t>
            </a:r>
            <a:br>
              <a:rPr lang="en-US" dirty="0"/>
            </a:br>
            <a:r>
              <a:rPr lang="en-US" dirty="0"/>
              <a:t> </a:t>
            </a:r>
            <a:br>
              <a:rPr lang="vi-VN" dirty="0"/>
            </a:br>
            <a:endParaRPr lang="en-US" dirty="0"/>
          </a:p>
        </p:txBody>
      </p:sp>
      <p:pic>
        <p:nvPicPr>
          <p:cNvPr id="2054" name="Picture 6"/>
          <p:cNvPicPr>
            <a:picLocks noChangeAspect="1" noChangeArrowheads="1"/>
          </p:cNvPicPr>
          <p:nvPr/>
        </p:nvPicPr>
        <p:blipFill>
          <a:blip r:embed="rId3" cstate="print"/>
          <a:srcRect/>
          <a:stretch>
            <a:fillRect/>
          </a:stretch>
        </p:blipFill>
        <p:spPr bwMode="auto">
          <a:xfrm>
            <a:off x="5181600" y="2286000"/>
            <a:ext cx="3743325" cy="346710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a:t>Programski model </a:t>
            </a:r>
            <a:r>
              <a:rPr lang="sr-Latn-RS" dirty="0"/>
              <a:t>(</a:t>
            </a:r>
            <a:r>
              <a:rPr lang="en-US" dirty="0"/>
              <a:t>3</a:t>
            </a:r>
            <a:r>
              <a:rPr lang="sr-Latn-RS" dirty="0"/>
              <a:t>)</a:t>
            </a:r>
            <a:endParaRPr lang="en-US" dirty="0"/>
          </a:p>
        </p:txBody>
      </p:sp>
      <p:sp>
        <p:nvSpPr>
          <p:cNvPr id="3" name="Content Placeholder 2"/>
          <p:cNvSpPr>
            <a:spLocks noGrp="1"/>
          </p:cNvSpPr>
          <p:nvPr>
            <p:ph idx="1"/>
          </p:nvPr>
        </p:nvSpPr>
        <p:spPr/>
        <p:txBody>
          <a:bodyPr>
            <a:normAutofit/>
          </a:bodyPr>
          <a:lstStyle/>
          <a:p>
            <a:r>
              <a:rPr lang="sr-Latn-RS"/>
              <a:t>Najjednostavnija forma </a:t>
            </a:r>
            <a:r>
              <a:rPr lang="sr-Latn-RS" dirty="0"/>
              <a:t>kernela:</a:t>
            </a:r>
          </a:p>
          <a:p>
            <a:pPr>
              <a:buNone/>
            </a:pPr>
            <a:r>
              <a:rPr lang="sr-Latn-RS" dirty="0">
                <a:solidFill>
                  <a:srgbClr val="00B050"/>
                </a:solidFill>
              </a:rPr>
              <a:t>		</a:t>
            </a:r>
            <a:r>
              <a:rPr lang="en-US" dirty="0" err="1">
                <a:solidFill>
                  <a:srgbClr val="00B050"/>
                </a:solidFill>
              </a:rPr>
              <a:t>kernel_routine</a:t>
            </a:r>
            <a:r>
              <a:rPr lang="en-US">
                <a:solidFill>
                  <a:srgbClr val="00B050"/>
                </a:solidFill>
              </a:rPr>
              <a:t>&lt;&lt;&lt;gridDim, blockDim&gt;&gt;&gt;(</a:t>
            </a:r>
            <a:r>
              <a:rPr lang="en-US" dirty="0" err="1">
                <a:solidFill>
                  <a:srgbClr val="00B050"/>
                </a:solidFill>
              </a:rPr>
              <a:t>args</a:t>
            </a:r>
            <a:r>
              <a:rPr lang="en-US" dirty="0">
                <a:solidFill>
                  <a:srgbClr val="00B050"/>
                </a:solidFill>
              </a:rPr>
              <a:t>)</a:t>
            </a:r>
            <a:r>
              <a:rPr lang="sr-Latn-RS" dirty="0">
                <a:solidFill>
                  <a:srgbClr val="00B050"/>
                </a:solidFill>
              </a:rPr>
              <a:t>;</a:t>
            </a:r>
          </a:p>
          <a:p>
            <a:endParaRPr lang="sr-Latn-RS" dirty="0"/>
          </a:p>
          <a:p>
            <a:r>
              <a:rPr lang="en-US" i="1"/>
              <a:t>gridDim</a:t>
            </a:r>
            <a:r>
              <a:rPr lang="sr-Latn-RS" i="1"/>
              <a:t> </a:t>
            </a:r>
            <a:r>
              <a:rPr lang="sr-Latn-RS" i="1" dirty="0"/>
              <a:t>– broj </a:t>
            </a:r>
            <a:r>
              <a:rPr lang="en-US" i="1" dirty="0" err="1"/>
              <a:t>blokova</a:t>
            </a:r>
            <a:r>
              <a:rPr lang="en-US" i="1" dirty="0"/>
              <a:t> </a:t>
            </a:r>
            <a:r>
              <a:rPr lang="sr-Latn-RS" i="1" dirty="0"/>
              <a:t>(veličina “grida”)</a:t>
            </a:r>
          </a:p>
          <a:p>
            <a:r>
              <a:rPr lang="en-US" i="1"/>
              <a:t>blockDim </a:t>
            </a:r>
            <a:r>
              <a:rPr lang="sr-Latn-RS" i="1"/>
              <a:t>– broj </a:t>
            </a:r>
            <a:r>
              <a:rPr lang="sr-Latn-RS" i="1" dirty="0"/>
              <a:t>niti unutar svak</a:t>
            </a:r>
            <a:r>
              <a:rPr lang="en-US" i="1" dirty="0" err="1"/>
              <a:t>og</a:t>
            </a:r>
            <a:r>
              <a:rPr lang="en-US" i="1" dirty="0"/>
              <a:t> </a:t>
            </a:r>
            <a:r>
              <a:rPr lang="en-US" i="1" dirty="0" err="1"/>
              <a:t>bloka</a:t>
            </a:r>
            <a:r>
              <a:rPr lang="sr-Latn-RS" i="1" dirty="0"/>
              <a:t>(veličina bloka)</a:t>
            </a:r>
          </a:p>
          <a:p>
            <a:r>
              <a:rPr lang="en-US" i="1" dirty="0" err="1"/>
              <a:t>args</a:t>
            </a:r>
            <a:r>
              <a:rPr lang="sr-Latn-RS" i="1" dirty="0"/>
              <a:t> </a:t>
            </a:r>
            <a:r>
              <a:rPr lang="sr-Latn-RS" i="1"/>
              <a:t>– limitirani broj argumenata</a:t>
            </a:r>
            <a:r>
              <a:rPr lang="sr-Latn-RS" i="1" dirty="0"/>
              <a:t>, najčešće </a:t>
            </a:r>
            <a:r>
              <a:rPr lang="en-US" i="1" dirty="0" err="1"/>
              <a:t>pokaziva</a:t>
            </a:r>
            <a:r>
              <a:rPr lang="sr-Latn-RS" i="1" dirty="0"/>
              <a:t>ča na nizove na GPU, i konstante koje se kopiraju po vrednosti</a:t>
            </a:r>
          </a:p>
          <a:p>
            <a:endParaRPr lang="sr-Latn-RS" i="1" dirty="0"/>
          </a:p>
          <a:p>
            <a:r>
              <a:rPr lang="sr-Latn-RS"/>
              <a:t>Generalnija forma </a:t>
            </a:r>
            <a:r>
              <a:rPr lang="sr-Latn-RS" dirty="0"/>
              <a:t>dozvoljava </a:t>
            </a:r>
            <a:r>
              <a:rPr lang="sr-Latn-RS"/>
              <a:t>da </a:t>
            </a:r>
            <a:r>
              <a:rPr lang="en-US" i="1"/>
              <a:t>gridDim</a:t>
            </a:r>
            <a:r>
              <a:rPr lang="en-US"/>
              <a:t> </a:t>
            </a:r>
            <a:r>
              <a:rPr lang="sr-Latn-RS"/>
              <a:t>i </a:t>
            </a:r>
            <a:r>
              <a:rPr lang="en-US" i="1"/>
              <a:t>blockDim</a:t>
            </a:r>
            <a:r>
              <a:rPr lang="en-US"/>
              <a:t> </a:t>
            </a:r>
            <a:r>
              <a:rPr lang="sr-Latn-RS" dirty="0"/>
              <a:t>budu 2D ili 3D kako bi se pojednostavilo </a:t>
            </a:r>
            <a:r>
              <a:rPr lang="sr-Latn-RS"/>
              <a:t>pisanje programa</a:t>
            </a:r>
            <a:br>
              <a:rPr lang="en-US" dirty="0"/>
            </a:b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Programski model </a:t>
            </a:r>
            <a:r>
              <a:rPr lang="sr-Latn-RS" dirty="0"/>
              <a:t>(</a:t>
            </a:r>
            <a:r>
              <a:rPr lang="en-US" dirty="0"/>
              <a:t>4</a:t>
            </a:r>
            <a:r>
              <a:rPr lang="sr-Latn-RS" dirty="0"/>
              <a:t>)</a:t>
            </a:r>
            <a:endParaRPr lang="en-US" dirty="0"/>
          </a:p>
        </p:txBody>
      </p:sp>
      <p:sp>
        <p:nvSpPr>
          <p:cNvPr id="3" name="Content Placeholder 2"/>
          <p:cNvSpPr>
            <a:spLocks noGrp="1"/>
          </p:cNvSpPr>
          <p:nvPr>
            <p:ph idx="1"/>
          </p:nvPr>
        </p:nvSpPr>
        <p:spPr/>
        <p:txBody>
          <a:bodyPr>
            <a:normAutofit fontScale="92500"/>
          </a:bodyPr>
          <a:lstStyle/>
          <a:p>
            <a:r>
              <a:rPr lang="sr-Latn-RS" sz="2600" dirty="0"/>
              <a:t>Na nižem nivou, kada se pokrene </a:t>
            </a:r>
            <a:r>
              <a:rPr lang="en-US" sz="2600" dirty="0" err="1"/>
              <a:t>jedan</a:t>
            </a:r>
            <a:r>
              <a:rPr lang="en-US" sz="2600" dirty="0"/>
              <a:t> </a:t>
            </a:r>
            <a:r>
              <a:rPr lang="en-US" sz="2600" dirty="0" err="1"/>
              <a:t>blok</a:t>
            </a:r>
            <a:r>
              <a:rPr lang="en-US" sz="2600" dirty="0"/>
              <a:t> </a:t>
            </a:r>
            <a:r>
              <a:rPr lang="sr-Latn-RS" sz="2600" dirty="0"/>
              <a:t>na SM, nj</a:t>
            </a:r>
            <a:r>
              <a:rPr lang="en-US" sz="2600" dirty="0" err="1"/>
              <a:t>ega</a:t>
            </a:r>
            <a:r>
              <a:rPr lang="sr-Latn-RS" sz="2600" dirty="0"/>
              <a:t> izvršava veći broj niti koje imaju pristup:</a:t>
            </a:r>
          </a:p>
          <a:p>
            <a:pPr lvl="1"/>
            <a:r>
              <a:rPr lang="en-US" sz="2200" dirty="0"/>
              <a:t>P</a:t>
            </a:r>
            <a:r>
              <a:rPr lang="sr-Latn-RS" sz="2200" dirty="0"/>
              <a:t>romenljivama koje su prosleđene kao argumenti</a:t>
            </a:r>
          </a:p>
          <a:p>
            <a:pPr lvl="1"/>
            <a:r>
              <a:rPr lang="en-US" sz="2200" dirty="0"/>
              <a:t>P</a:t>
            </a:r>
            <a:r>
              <a:rPr lang="sr-Latn-RS" sz="2200" dirty="0"/>
              <a:t>okazivačima na nizove na device-u</a:t>
            </a:r>
          </a:p>
          <a:p>
            <a:pPr lvl="1"/>
            <a:r>
              <a:rPr lang="sr-Latn-RS" sz="2200" dirty="0"/>
              <a:t>Globalnim konstantama u memoriji device-a</a:t>
            </a:r>
          </a:p>
          <a:p>
            <a:pPr lvl="1"/>
            <a:r>
              <a:rPr lang="sr-Latn-RS" sz="2200" dirty="0"/>
              <a:t>Deljivoj memoriji i privatnim registrima/lokalnim promenljivama</a:t>
            </a:r>
          </a:p>
          <a:p>
            <a:pPr lvl="1"/>
            <a:r>
              <a:rPr lang="sr-Latn-RS" sz="2200" dirty="0"/>
              <a:t>Specijalnim promenljivama:</a:t>
            </a:r>
          </a:p>
          <a:p>
            <a:pPr lvl="2"/>
            <a:r>
              <a:rPr lang="en-US" i="1" dirty="0" err="1"/>
              <a:t>gridDim</a:t>
            </a:r>
            <a:r>
              <a:rPr lang="sr-Latn-RS" dirty="0"/>
              <a:t> – veličina (dimenzije) </a:t>
            </a:r>
            <a:r>
              <a:rPr lang="sr-Latn-RS"/>
              <a:t>grida blokova (broj blokova u gridu)</a:t>
            </a:r>
            <a:endParaRPr lang="sr-Latn-RS" dirty="0"/>
          </a:p>
          <a:p>
            <a:pPr lvl="2"/>
            <a:r>
              <a:rPr lang="en-US" i="1" dirty="0" err="1"/>
              <a:t>blockDim</a:t>
            </a:r>
            <a:r>
              <a:rPr lang="en-US" dirty="0"/>
              <a:t> </a:t>
            </a:r>
            <a:r>
              <a:rPr lang="sr-Latn-RS" dirty="0"/>
              <a:t>– veličina (dimenzije) svakog </a:t>
            </a:r>
            <a:r>
              <a:rPr lang="sr-Latn-RS"/>
              <a:t>od blokova (broj niti u bloku)</a:t>
            </a:r>
            <a:endParaRPr lang="sr-Latn-RS" dirty="0"/>
          </a:p>
          <a:p>
            <a:pPr lvl="2"/>
            <a:r>
              <a:rPr lang="en-US" i="1" dirty="0" err="1"/>
              <a:t>blockIdx</a:t>
            </a:r>
            <a:r>
              <a:rPr lang="en-US" dirty="0"/>
              <a:t> </a:t>
            </a:r>
            <a:r>
              <a:rPr lang="sr-Latn-RS" dirty="0"/>
              <a:t>– indeks (ili 2D/3D indeksi) bloka</a:t>
            </a:r>
          </a:p>
          <a:p>
            <a:pPr lvl="2"/>
            <a:r>
              <a:rPr lang="en-US" i="1" dirty="0" err="1"/>
              <a:t>threadIdx</a:t>
            </a:r>
            <a:r>
              <a:rPr lang="en-US" dirty="0"/>
              <a:t> </a:t>
            </a:r>
            <a:r>
              <a:rPr lang="sr-Latn-RS" dirty="0"/>
              <a:t>– indeks (ili 2D/3D indeksi) niti</a:t>
            </a:r>
          </a:p>
          <a:p>
            <a:pPr lvl="2"/>
            <a:r>
              <a:rPr lang="en-US" i="1" dirty="0" err="1"/>
              <a:t>warpSize</a:t>
            </a:r>
            <a:r>
              <a:rPr lang="en-US" dirty="0"/>
              <a:t> </a:t>
            </a:r>
            <a:r>
              <a:rPr lang="sr-Latn-RS" dirty="0"/>
              <a:t>– uvek 32 za sada, ali može biti promenjen u budućnosti</a:t>
            </a:r>
            <a:br>
              <a:rPr lang="en-US" dirty="0"/>
            </a:br>
            <a:br>
              <a:rPr lang="en-US" dirty="0"/>
            </a:b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Literatura</a:t>
            </a:r>
            <a:endParaRPr lang="sr-Latn-RS" dirty="0"/>
          </a:p>
        </p:txBody>
      </p:sp>
      <p:sp>
        <p:nvSpPr>
          <p:cNvPr id="3" name="Content Placeholder 2"/>
          <p:cNvSpPr>
            <a:spLocks noGrp="1"/>
          </p:cNvSpPr>
          <p:nvPr>
            <p:ph idx="1"/>
          </p:nvPr>
        </p:nvSpPr>
        <p:spPr/>
        <p:txBody>
          <a:bodyPr/>
          <a:lstStyle/>
          <a:p>
            <a:r>
              <a:rPr lang="en-GB"/>
              <a:t>[1] </a:t>
            </a:r>
            <a:r>
              <a:rPr lang="sr-Latn-RS"/>
              <a:t>David </a:t>
            </a:r>
            <a:r>
              <a:rPr lang="sr-Latn-RS" dirty="0"/>
              <a:t>Kirk, Wen-mei Hwu:</a:t>
            </a:r>
            <a:br>
              <a:rPr lang="sr-Latn-RS" dirty="0"/>
            </a:br>
            <a:r>
              <a:rPr lang="sr-Latn-RS" i="1" dirty="0"/>
              <a:t>Programming Massively Parallel Processors: A Hands-on Approach</a:t>
            </a:r>
            <a:r>
              <a:rPr lang="sr-Latn-RS" dirty="0"/>
              <a:t>, Morgan Kaufmann</a:t>
            </a:r>
            <a:endParaRPr lang="en-US" dirty="0"/>
          </a:p>
          <a:p>
            <a:r>
              <a:rPr lang="en-US"/>
              <a:t>[2] Jason </a:t>
            </a:r>
            <a:r>
              <a:rPr lang="en-US" dirty="0"/>
              <a:t>Sanders, Edward </a:t>
            </a:r>
            <a:r>
              <a:rPr lang="en-US" dirty="0" err="1"/>
              <a:t>Kandrot</a:t>
            </a:r>
            <a:r>
              <a:rPr lang="en-US" dirty="0"/>
              <a:t>: </a:t>
            </a:r>
            <a:r>
              <a:rPr lang="en-US" i="1" dirty="0"/>
              <a:t>CUDA by example: an introduction to general-purpose GPU programming</a:t>
            </a:r>
            <a:r>
              <a:rPr lang="en-US" dirty="0"/>
              <a:t>, </a:t>
            </a:r>
            <a:r>
              <a:rPr lang="sr-Latn-RS" dirty="0"/>
              <a:t> Addison-Wesley </a:t>
            </a:r>
            <a:r>
              <a:rPr lang="sr-Latn-RS"/>
              <a:t>Professional.</a:t>
            </a:r>
            <a:endParaRPr lang="en-GB"/>
          </a:p>
          <a:p>
            <a:endParaRPr lang="en-GB"/>
          </a:p>
          <a:p>
            <a:pPr>
              <a:buFont typeface="Wingdings" panose="05000000000000000000" pitchFamily="2" charset="2"/>
              <a:buChar char="v"/>
            </a:pPr>
            <a:r>
              <a:rPr lang="en-GB"/>
              <a:t> </a:t>
            </a:r>
            <a:r>
              <a:rPr lang="en-GB">
                <a:solidFill>
                  <a:srgbClr val="FF0000"/>
                </a:solidFill>
              </a:rPr>
              <a:t>Obratite pa</a:t>
            </a:r>
            <a:r>
              <a:rPr lang="sr-Latn-RS">
                <a:solidFill>
                  <a:srgbClr val="FF0000"/>
                </a:solidFill>
              </a:rPr>
              <a:t>žnju na beleške ispod slajdova! U njima se nalaze dodatna detaljnija objašnjenja slajdova i</a:t>
            </a:r>
            <a:r>
              <a:rPr lang="en-GB">
                <a:solidFill>
                  <a:srgbClr val="FF0000"/>
                </a:solidFill>
              </a:rPr>
              <a:t>/ili</a:t>
            </a:r>
            <a:r>
              <a:rPr lang="sr-Latn-RS">
                <a:solidFill>
                  <a:srgbClr val="FF0000"/>
                </a:solidFill>
              </a:rPr>
              <a:t> reference na poglavlja iz </a:t>
            </a:r>
            <a:r>
              <a:rPr lang="en-GB">
                <a:solidFill>
                  <a:srgbClr val="FF0000"/>
                </a:solidFill>
              </a:rPr>
              <a:t>[1] i [2], u cilju boljeg razumevanja.</a:t>
            </a:r>
            <a:endParaRPr lang="en-US" dirty="0">
              <a:solidFill>
                <a:srgbClr val="FF0000"/>
              </a:solidFill>
            </a:endParaRPr>
          </a:p>
          <a:p>
            <a:endParaRPr lang="sr-Latn-R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extLst>
      <p:ext uri="{BB962C8B-B14F-4D97-AF65-F5344CB8AC3E}">
        <p14:creationId xmlns:p14="http://schemas.microsoft.com/office/powerpoint/2010/main" val="356190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Programski model </a:t>
            </a:r>
            <a:r>
              <a:rPr lang="sr-Latn-RS" dirty="0"/>
              <a:t>(</a:t>
            </a:r>
            <a:r>
              <a:rPr lang="en-US" dirty="0"/>
              <a:t>5</a:t>
            </a:r>
            <a:r>
              <a:rPr lang="sr-Latn-RS" dirty="0"/>
              <a:t>)</a:t>
            </a:r>
            <a:endParaRPr lang="en-US" dirty="0"/>
          </a:p>
        </p:txBody>
      </p:sp>
      <p:sp>
        <p:nvSpPr>
          <p:cNvPr id="3" name="Content Placeholder 2"/>
          <p:cNvSpPr>
            <a:spLocks noGrp="1"/>
          </p:cNvSpPr>
          <p:nvPr>
            <p:ph idx="1"/>
          </p:nvPr>
        </p:nvSpPr>
        <p:spPr/>
        <p:txBody>
          <a:bodyPr>
            <a:normAutofit/>
          </a:bodyPr>
          <a:lstStyle/>
          <a:p>
            <a:r>
              <a:rPr lang="sr-Latn-RS" dirty="0"/>
              <a:t>Kernel kod:</a:t>
            </a:r>
          </a:p>
          <a:p>
            <a:pPr lvl="1"/>
            <a:r>
              <a:rPr lang="sr-Latn-RS" dirty="0"/>
              <a:t>Napisan je iz ugla jedne niti</a:t>
            </a:r>
          </a:p>
          <a:p>
            <a:pPr lvl="2"/>
            <a:r>
              <a:rPr lang="sr-Latn-RS" dirty="0"/>
              <a:t>Razlikuje se od OpenMP multithreading-a</a:t>
            </a:r>
          </a:p>
          <a:p>
            <a:pPr lvl="2"/>
            <a:r>
              <a:rPr lang="sr-Latn-RS" dirty="0"/>
              <a:t>Sličan je modelu koji ima MPI gde se “rank” koristi za identifikaciju MPI procesa</a:t>
            </a:r>
          </a:p>
          <a:p>
            <a:pPr lvl="2"/>
            <a:r>
              <a:rPr lang="en-US" dirty="0"/>
              <a:t>S</a:t>
            </a:r>
            <a:r>
              <a:rPr lang="sr-Latn-RS" dirty="0"/>
              <a:t>ve lokalne promenljive su privatne za nit</a:t>
            </a:r>
          </a:p>
          <a:p>
            <a:pPr lvl="1"/>
            <a:r>
              <a:rPr lang="sr-Latn-RS" dirty="0"/>
              <a:t>Potrebno je obratiti pažnju na to gde svaka od promenljivih “živi”:</a:t>
            </a:r>
          </a:p>
          <a:p>
            <a:pPr lvl="2"/>
            <a:r>
              <a:rPr lang="sr-Latn-RS" dirty="0"/>
              <a:t>Svaka operacija koja uključuje podatke koji se nalaze u memoriji uređaja zahteva da isti budu prebačeni u/iz GPU registara</a:t>
            </a:r>
          </a:p>
          <a:p>
            <a:pPr lvl="2"/>
            <a:r>
              <a:rPr lang="sr-Latn-RS" dirty="0"/>
              <a:t>Često je bolje kopirati vrednost u lokalnu registarsku promenljivu</a:t>
            </a:r>
            <a:br>
              <a:rPr lang="en-US" dirty="0"/>
            </a:br>
            <a:r>
              <a:rPr lang="en-US" dirty="0"/>
              <a:t> </a:t>
            </a:r>
            <a:br>
              <a:rPr lang="en-US" dirty="0"/>
            </a:br>
            <a:br>
              <a:rPr lang="en-US" dirty="0"/>
            </a:b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Izvršni model </a:t>
            </a:r>
            <a:r>
              <a:rPr lang="sr-Latn-RS" dirty="0"/>
              <a:t>(1)</a:t>
            </a:r>
            <a:endParaRPr lang="en-US" dirty="0"/>
          </a:p>
        </p:txBody>
      </p:sp>
      <p:sp>
        <p:nvSpPr>
          <p:cNvPr id="3" name="Content Placeholder 2"/>
          <p:cNvSpPr>
            <a:spLocks noGrp="1"/>
          </p:cNvSpPr>
          <p:nvPr>
            <p:ph idx="1"/>
          </p:nvPr>
        </p:nvSpPr>
        <p:spPr/>
        <p:txBody>
          <a:bodyPr/>
          <a:lstStyle/>
          <a:p>
            <a:r>
              <a:rPr lang="vi-VN" dirty="0"/>
              <a:t>CUDA jezgro se </a:t>
            </a:r>
            <a:r>
              <a:rPr lang="vi-VN"/>
              <a:t>izvršava pomoću </a:t>
            </a:r>
            <a:r>
              <a:rPr lang="vi-VN" dirty="0"/>
              <a:t>niza niti</a:t>
            </a:r>
            <a:br>
              <a:rPr lang="vi-VN" dirty="0"/>
            </a:br>
            <a:r>
              <a:rPr lang="vi-VN" dirty="0"/>
              <a:t>raspoređenih u odgovarajuću rešetku (grid)</a:t>
            </a:r>
            <a:endParaRPr lang="sr-Latn-RS" dirty="0"/>
          </a:p>
          <a:p>
            <a:pPr lvl="1"/>
            <a:r>
              <a:rPr lang="vi-VN" dirty="0"/>
              <a:t>Sve niti izvršavaju isti kod</a:t>
            </a:r>
            <a:endParaRPr lang="sr-Latn-RS" dirty="0"/>
          </a:p>
          <a:p>
            <a:pPr lvl="2"/>
            <a:r>
              <a:rPr lang="vi-VN"/>
              <a:t>SIMD/SPMD/SIMT model </a:t>
            </a:r>
            <a:r>
              <a:rPr lang="vi-VN" dirty="0"/>
              <a:t>izvršavanja</a:t>
            </a:r>
            <a:endParaRPr lang="sr-Latn-RS" dirty="0"/>
          </a:p>
          <a:p>
            <a:pPr lvl="1"/>
            <a:r>
              <a:rPr lang="vi-VN" dirty="0"/>
              <a:t> Svaka </a:t>
            </a:r>
            <a:r>
              <a:rPr lang="vi-VN"/>
              <a:t>nit ima </a:t>
            </a:r>
            <a:r>
              <a:rPr lang="vi-VN" dirty="0"/>
              <a:t>jedinstveni identifikator (indeks) koji koristi</a:t>
            </a:r>
            <a:br>
              <a:rPr lang="vi-VN" dirty="0"/>
            </a:br>
            <a:r>
              <a:rPr lang="vi-VN" dirty="0"/>
              <a:t>da bi vršila </a:t>
            </a:r>
            <a:r>
              <a:rPr lang="vi-VN"/>
              <a:t>pristup memoriji </a:t>
            </a:r>
            <a:r>
              <a:rPr lang="vi-VN" dirty="0"/>
              <a:t>i donosila odluke </a:t>
            </a:r>
            <a:br>
              <a:rPr lang="vi-VN" dirty="0"/>
            </a:br>
            <a:endParaRPr lang="en-US" dirty="0"/>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pic>
        <p:nvPicPr>
          <p:cNvPr id="1028" name="Picture 4"/>
          <p:cNvPicPr>
            <a:picLocks noChangeAspect="1" noChangeArrowheads="1"/>
          </p:cNvPicPr>
          <p:nvPr/>
        </p:nvPicPr>
        <p:blipFill>
          <a:blip r:embed="rId2" cstate="print"/>
          <a:srcRect/>
          <a:stretch>
            <a:fillRect/>
          </a:stretch>
        </p:blipFill>
        <p:spPr bwMode="auto">
          <a:xfrm>
            <a:off x="5105400" y="3886200"/>
            <a:ext cx="3533775" cy="27051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Izvršni model </a:t>
            </a:r>
            <a:r>
              <a:rPr lang="sr-Latn-RS" dirty="0"/>
              <a:t>(2)</a:t>
            </a:r>
            <a:endParaRPr lang="en-US" dirty="0"/>
          </a:p>
        </p:txBody>
      </p:sp>
      <p:sp>
        <p:nvSpPr>
          <p:cNvPr id="3" name="Content Placeholder 2"/>
          <p:cNvSpPr>
            <a:spLocks noGrp="1"/>
          </p:cNvSpPr>
          <p:nvPr>
            <p:ph idx="1"/>
          </p:nvPr>
        </p:nvSpPr>
        <p:spPr/>
        <p:txBody>
          <a:bodyPr/>
          <a:lstStyle/>
          <a:p>
            <a:r>
              <a:rPr lang="vi-VN" dirty="0"/>
              <a:t>Niti unutar rešetke su podeljene u nezavisne blokov</a:t>
            </a:r>
            <a:r>
              <a:rPr lang="sr-Latn-RS" dirty="0"/>
              <a:t>e</a:t>
            </a:r>
          </a:p>
          <a:p>
            <a:pPr lvl="1"/>
            <a:r>
              <a:rPr lang="vi-VN" dirty="0"/>
              <a:t>Svaki </a:t>
            </a:r>
            <a:r>
              <a:rPr lang="vi-VN"/>
              <a:t>blok ima </a:t>
            </a:r>
            <a:r>
              <a:rPr lang="vi-VN" dirty="0"/>
              <a:t>jedinstven identifikator unutar rešetke</a:t>
            </a:r>
            <a:endParaRPr lang="sr-Latn-RS" dirty="0"/>
          </a:p>
          <a:p>
            <a:pPr lvl="1"/>
            <a:r>
              <a:rPr lang="vi-VN" dirty="0"/>
              <a:t>Niti unutar istog </a:t>
            </a:r>
            <a:r>
              <a:rPr lang="vi-VN"/>
              <a:t>bloka mogu </a:t>
            </a:r>
            <a:r>
              <a:rPr lang="vi-VN" dirty="0"/>
              <a:t>da sarađuju</a:t>
            </a:r>
            <a:endParaRPr lang="sr-Latn-RS" dirty="0"/>
          </a:p>
          <a:p>
            <a:pPr lvl="2"/>
            <a:r>
              <a:rPr lang="vi-VN" dirty="0"/>
              <a:t>Koristeći sinhronizaciju</a:t>
            </a:r>
            <a:r>
              <a:rPr lang="vi-VN"/>
              <a:t>, atomske </a:t>
            </a:r>
            <a:r>
              <a:rPr lang="vi-VN" dirty="0"/>
              <a:t>operacije i </a:t>
            </a:r>
            <a:r>
              <a:rPr lang="vi-VN"/>
              <a:t>deljenu memoriju</a:t>
            </a:r>
            <a:endParaRPr lang="sr-Latn-RS" dirty="0"/>
          </a:p>
          <a:p>
            <a:pPr lvl="1"/>
            <a:r>
              <a:rPr lang="vi-VN" dirty="0"/>
              <a:t>Niti iz različitih blokova </a:t>
            </a:r>
            <a:r>
              <a:rPr lang="vi-VN"/>
              <a:t>ne mogu </a:t>
            </a:r>
            <a:r>
              <a:rPr lang="vi-VN" dirty="0"/>
              <a:t>da sarađuju </a:t>
            </a:r>
            <a:endParaRPr lang="sr-Latn-RS" dirty="0"/>
          </a:p>
          <a:p>
            <a:pPr lvl="1"/>
            <a:r>
              <a:rPr lang="sr-Latn-RS" dirty="0"/>
              <a:t>Na ovaj način </a:t>
            </a:r>
            <a:r>
              <a:rPr lang="sr-Latn-RS"/>
              <a:t>se omogućava </a:t>
            </a:r>
            <a:r>
              <a:rPr lang="sr-Latn-RS" dirty="0"/>
              <a:t>transparentno skaliranje na bilo koji broj procesora</a:t>
            </a:r>
            <a:br>
              <a:rPr lang="vi-VN" dirty="0"/>
            </a:br>
            <a:r>
              <a:rPr lang="vi-VN" dirty="0"/>
              <a:t> </a:t>
            </a:r>
            <a:br>
              <a:rPr lang="vi-VN" dirty="0"/>
            </a:br>
            <a:endParaRPr lang="en-US" dirty="0"/>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pic>
        <p:nvPicPr>
          <p:cNvPr id="2050" name="Picture 2"/>
          <p:cNvPicPr>
            <a:picLocks noChangeAspect="1" noChangeArrowheads="1"/>
          </p:cNvPicPr>
          <p:nvPr/>
        </p:nvPicPr>
        <p:blipFill>
          <a:blip r:embed="rId2" cstate="print"/>
          <a:srcRect/>
          <a:stretch>
            <a:fillRect/>
          </a:stretch>
        </p:blipFill>
        <p:spPr bwMode="auto">
          <a:xfrm>
            <a:off x="838200" y="4152900"/>
            <a:ext cx="7429500" cy="23241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Skalabilnost </a:t>
            </a:r>
            <a:endParaRPr lang="en-US" dirty="0"/>
          </a:p>
        </p:txBody>
      </p:sp>
      <p:sp>
        <p:nvSpPr>
          <p:cNvPr id="3" name="Content Placeholder 2"/>
          <p:cNvSpPr>
            <a:spLocks noGrp="1"/>
          </p:cNvSpPr>
          <p:nvPr>
            <p:ph idx="1"/>
          </p:nvPr>
        </p:nvSpPr>
        <p:spPr>
          <a:xfrm>
            <a:off x="533400" y="1600200"/>
            <a:ext cx="8229600" cy="4876800"/>
          </a:xfrm>
        </p:spPr>
        <p:txBody>
          <a:bodyPr/>
          <a:lstStyle/>
          <a:p>
            <a:r>
              <a:rPr lang="vi-VN" dirty="0"/>
              <a:t>Blokovi mogu izvršiti u bilo kojem redu u odnosu na druge blokove.</a:t>
            </a:r>
            <a:br>
              <a:rPr lang="vi-VN" dirty="0"/>
            </a:br>
            <a:r>
              <a:rPr lang="vi-VN" dirty="0"/>
              <a:t>Novi uređaj može izvršiti više </a:t>
            </a:r>
            <a:r>
              <a:rPr lang="sr-Latn-RS" dirty="0"/>
              <a:t>blokova </a:t>
            </a:r>
            <a:r>
              <a:rPr lang="vi-VN" dirty="0"/>
              <a:t>paralelno </a:t>
            </a:r>
            <a:r>
              <a:rPr lang="sr-Latn-RS" dirty="0"/>
              <a:t>obezbeđujući </a:t>
            </a:r>
            <a:r>
              <a:rPr lang="vi-VN" dirty="0"/>
              <a:t>bolje performanse.</a:t>
            </a:r>
            <a:endParaRPr lang="en-US" dirty="0"/>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grpSp>
        <p:nvGrpSpPr>
          <p:cNvPr id="5" name="Group 57"/>
          <p:cNvGrpSpPr/>
          <p:nvPr/>
        </p:nvGrpSpPr>
        <p:grpSpPr>
          <a:xfrm>
            <a:off x="304800" y="3428999"/>
            <a:ext cx="8686800" cy="2819401"/>
            <a:chOff x="381000" y="3352800"/>
            <a:chExt cx="8686800" cy="2819401"/>
          </a:xfrm>
        </p:grpSpPr>
        <p:grpSp>
          <p:nvGrpSpPr>
            <p:cNvPr id="8" name="Group 53"/>
            <p:cNvGrpSpPr/>
            <p:nvPr/>
          </p:nvGrpSpPr>
          <p:grpSpPr>
            <a:xfrm>
              <a:off x="2362200" y="3352800"/>
              <a:ext cx="2667000" cy="1524000"/>
              <a:chOff x="2362200" y="3352800"/>
              <a:chExt cx="2667000" cy="1524000"/>
            </a:xfrm>
          </p:grpSpPr>
          <p:grpSp>
            <p:nvGrpSpPr>
              <p:cNvPr id="10" name="Group 24"/>
              <p:cNvGrpSpPr/>
              <p:nvPr/>
            </p:nvGrpSpPr>
            <p:grpSpPr>
              <a:xfrm>
                <a:off x="2743200" y="3352800"/>
                <a:ext cx="1905000" cy="1524000"/>
                <a:chOff x="2971800" y="3352800"/>
                <a:chExt cx="1905000" cy="1524000"/>
              </a:xfrm>
            </p:grpSpPr>
            <p:sp>
              <p:nvSpPr>
                <p:cNvPr id="20" name="Rectangle 19"/>
                <p:cNvSpPr/>
                <p:nvPr/>
              </p:nvSpPr>
              <p:spPr>
                <a:xfrm>
                  <a:off x="2971800" y="3352800"/>
                  <a:ext cx="1905000" cy="1524000"/>
                </a:xfrm>
                <a:prstGeom prst="rect">
                  <a:avLst/>
                </a:prstGeom>
                <a:gradFill flip="none" rotWithShape="1">
                  <a:gsLst>
                    <a:gs pos="0">
                      <a:srgbClr val="009900">
                        <a:tint val="66000"/>
                        <a:satMod val="160000"/>
                      </a:srgbClr>
                    </a:gs>
                    <a:gs pos="50000">
                      <a:srgbClr val="009900">
                        <a:tint val="44500"/>
                        <a:satMod val="160000"/>
                      </a:srgbClr>
                    </a:gs>
                    <a:gs pos="100000">
                      <a:srgbClr val="009900">
                        <a:tint val="23500"/>
                        <a:satMod val="160000"/>
                      </a:srgbClr>
                    </a:gs>
                  </a:gsLst>
                  <a:path path="circle">
                    <a:fillToRect l="50000" t="50000" r="50000" b="50000"/>
                  </a:path>
                  <a:tileRect/>
                </a:gradFill>
              </p:spPr>
              <p:style>
                <a:lnRef idx="1">
                  <a:schemeClr val="accent5"/>
                </a:lnRef>
                <a:fillRef idx="2">
                  <a:schemeClr val="accent5"/>
                </a:fillRef>
                <a:effectRef idx="1">
                  <a:schemeClr val="accent5"/>
                </a:effectRef>
                <a:fontRef idx="minor">
                  <a:schemeClr val="dk1"/>
                </a:fontRef>
              </p:style>
              <p:txBody>
                <a:bodyPr rtlCol="0" anchor="t"/>
                <a:lstStyle/>
                <a:p>
                  <a:r>
                    <a:rPr lang="sr-Latn-RS" dirty="0">
                      <a:solidFill>
                        <a:schemeClr val="accent5">
                          <a:lumMod val="50000"/>
                        </a:schemeClr>
                      </a:solidFill>
                    </a:rPr>
                    <a:t>Kernel Grid</a:t>
                  </a:r>
                  <a:endParaRPr lang="en-US" dirty="0">
                    <a:solidFill>
                      <a:schemeClr val="accent5">
                        <a:lumMod val="50000"/>
                      </a:schemeClr>
                    </a:solidFill>
                  </a:endParaRPr>
                </a:p>
              </p:txBody>
            </p:sp>
            <p:sp>
              <p:nvSpPr>
                <p:cNvPr id="21" name="Rectangle 20"/>
                <p:cNvSpPr/>
                <p:nvPr/>
              </p:nvSpPr>
              <p:spPr>
                <a:xfrm>
                  <a:off x="30480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1</a:t>
                  </a:r>
                  <a:endParaRPr lang="en-US" dirty="0">
                    <a:solidFill>
                      <a:schemeClr val="accent5">
                        <a:lumMod val="75000"/>
                      </a:schemeClr>
                    </a:solidFill>
                  </a:endParaRPr>
                </a:p>
              </p:txBody>
            </p:sp>
            <p:sp>
              <p:nvSpPr>
                <p:cNvPr id="22" name="Rectangle 21"/>
                <p:cNvSpPr/>
                <p:nvPr/>
              </p:nvSpPr>
              <p:spPr>
                <a:xfrm>
                  <a:off x="39624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2</a:t>
                  </a:r>
                  <a:endParaRPr lang="en-US" dirty="0">
                    <a:solidFill>
                      <a:schemeClr val="accent5">
                        <a:lumMod val="75000"/>
                      </a:schemeClr>
                    </a:solidFill>
                  </a:endParaRPr>
                </a:p>
              </p:txBody>
            </p:sp>
            <p:sp>
              <p:nvSpPr>
                <p:cNvPr id="23" name="Rectangle 22"/>
                <p:cNvSpPr/>
                <p:nvPr/>
              </p:nvSpPr>
              <p:spPr>
                <a:xfrm>
                  <a:off x="3048000" y="43434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3</a:t>
                  </a:r>
                  <a:endParaRPr lang="en-US" dirty="0">
                    <a:solidFill>
                      <a:schemeClr val="accent5">
                        <a:lumMod val="75000"/>
                      </a:schemeClr>
                    </a:solidFill>
                  </a:endParaRPr>
                </a:p>
              </p:txBody>
            </p:sp>
            <p:sp>
              <p:nvSpPr>
                <p:cNvPr id="24" name="Rectangle 23"/>
                <p:cNvSpPr/>
                <p:nvPr/>
              </p:nvSpPr>
              <p:spPr>
                <a:xfrm>
                  <a:off x="3962400" y="43434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4</a:t>
                  </a:r>
                  <a:endParaRPr lang="en-US" dirty="0">
                    <a:solidFill>
                      <a:schemeClr val="accent5">
                        <a:lumMod val="75000"/>
                      </a:schemeClr>
                    </a:solidFill>
                  </a:endParaRPr>
                </a:p>
              </p:txBody>
            </p:sp>
          </p:grpSp>
          <p:sp>
            <p:nvSpPr>
              <p:cNvPr id="32" name="Right Arrow 31"/>
              <p:cNvSpPr/>
              <p:nvPr/>
            </p:nvSpPr>
            <p:spPr>
              <a:xfrm rot="10800000">
                <a:off x="2362200" y="4419599"/>
                <a:ext cx="304800" cy="76201"/>
              </a:xfrm>
              <a:prstGeom prst="rightArrow">
                <a:avLst>
                  <a:gd name="adj1" fmla="val 50000"/>
                  <a:gd name="adj2" fmla="val 96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ight Arrow 33"/>
              <p:cNvSpPr/>
              <p:nvPr/>
            </p:nvSpPr>
            <p:spPr>
              <a:xfrm>
                <a:off x="4724400" y="4419600"/>
                <a:ext cx="304800" cy="76201"/>
              </a:xfrm>
              <a:prstGeom prst="rightArrow">
                <a:avLst>
                  <a:gd name="adj1" fmla="val 50000"/>
                  <a:gd name="adj2" fmla="val 96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11" name="Group 55"/>
            <p:cNvGrpSpPr/>
            <p:nvPr/>
          </p:nvGrpSpPr>
          <p:grpSpPr>
            <a:xfrm>
              <a:off x="381000" y="4038600"/>
              <a:ext cx="2666999" cy="2133601"/>
              <a:chOff x="381000" y="4038600"/>
              <a:chExt cx="2666999" cy="2133601"/>
            </a:xfrm>
          </p:grpSpPr>
          <p:grpSp>
            <p:nvGrpSpPr>
              <p:cNvPr id="13" name="Group 25"/>
              <p:cNvGrpSpPr/>
              <p:nvPr/>
            </p:nvGrpSpPr>
            <p:grpSpPr>
              <a:xfrm>
                <a:off x="381000" y="4038600"/>
                <a:ext cx="1905000" cy="838200"/>
                <a:chOff x="533400" y="3886200"/>
                <a:chExt cx="1905000" cy="838200"/>
              </a:xfrm>
            </p:grpSpPr>
            <p:sp>
              <p:nvSpPr>
                <p:cNvPr id="6" name="Rectangle 5"/>
                <p:cNvSpPr/>
                <p:nvPr/>
              </p:nvSpPr>
              <p:spPr>
                <a:xfrm>
                  <a:off x="533400" y="3886200"/>
                  <a:ext cx="1905000" cy="838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sr-Latn-RS" dirty="0"/>
                    <a:t>Stariji uređaj</a:t>
                  </a:r>
                </a:p>
                <a:p>
                  <a:pPr algn="ctr"/>
                  <a:endParaRPr lang="sr-Latn-RS" dirty="0"/>
                </a:p>
                <a:p>
                  <a:endParaRPr lang="en-US" dirty="0"/>
                </a:p>
              </p:txBody>
            </p:sp>
            <p:sp>
              <p:nvSpPr>
                <p:cNvPr id="7" name="Rectangle 6"/>
                <p:cNvSpPr/>
                <p:nvPr/>
              </p:nvSpPr>
              <p:spPr>
                <a:xfrm>
                  <a:off x="609600" y="42672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a:solidFill>
                        <a:schemeClr val="accent5">
                          <a:lumMod val="75000"/>
                        </a:schemeClr>
                      </a:solidFill>
                    </a:rPr>
                    <a:t>SM 1</a:t>
                  </a:r>
                  <a:endParaRPr lang="en-US" dirty="0">
                    <a:solidFill>
                      <a:schemeClr val="accent5">
                        <a:lumMod val="75000"/>
                      </a:schemeClr>
                    </a:solidFill>
                  </a:endParaRPr>
                </a:p>
              </p:txBody>
            </p:sp>
            <p:sp>
              <p:nvSpPr>
                <p:cNvPr id="9" name="Rectangle 8"/>
                <p:cNvSpPr/>
                <p:nvPr/>
              </p:nvSpPr>
              <p:spPr>
                <a:xfrm>
                  <a:off x="1524000" y="42672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a:solidFill>
                        <a:schemeClr val="accent5">
                          <a:lumMod val="75000"/>
                        </a:schemeClr>
                      </a:solidFill>
                    </a:rPr>
                    <a:t>SM 2</a:t>
                  </a:r>
                  <a:endParaRPr lang="en-US" dirty="0">
                    <a:solidFill>
                      <a:schemeClr val="accent5">
                        <a:lumMod val="75000"/>
                      </a:schemeClr>
                    </a:solidFill>
                  </a:endParaRPr>
                </a:p>
              </p:txBody>
            </p:sp>
          </p:grpSp>
          <p:grpSp>
            <p:nvGrpSpPr>
              <p:cNvPr id="14" name="Group 54"/>
              <p:cNvGrpSpPr/>
              <p:nvPr/>
            </p:nvGrpSpPr>
            <p:grpSpPr>
              <a:xfrm>
                <a:off x="381000" y="5029200"/>
                <a:ext cx="2666999" cy="1143001"/>
                <a:chOff x="381000" y="5029200"/>
                <a:chExt cx="2666999" cy="1143001"/>
              </a:xfrm>
            </p:grpSpPr>
            <p:grpSp>
              <p:nvGrpSpPr>
                <p:cNvPr id="19" name="Group 34"/>
                <p:cNvGrpSpPr/>
                <p:nvPr/>
              </p:nvGrpSpPr>
              <p:grpSpPr>
                <a:xfrm>
                  <a:off x="381000" y="5029200"/>
                  <a:ext cx="1905000" cy="1143000"/>
                  <a:chOff x="2971800" y="3733800"/>
                  <a:chExt cx="1905000" cy="1143000"/>
                </a:xfrm>
              </p:grpSpPr>
              <p:sp>
                <p:nvSpPr>
                  <p:cNvPr id="36" name="Rectangle 35"/>
                  <p:cNvSpPr/>
                  <p:nvPr/>
                </p:nvSpPr>
                <p:spPr>
                  <a:xfrm>
                    <a:off x="2971800" y="3733800"/>
                    <a:ext cx="1905000" cy="1143000"/>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endParaRPr lang="en-US" dirty="0">
                      <a:solidFill>
                        <a:schemeClr val="accent5">
                          <a:lumMod val="50000"/>
                        </a:schemeClr>
                      </a:solidFill>
                    </a:endParaRPr>
                  </a:p>
                </p:txBody>
              </p:sp>
              <p:sp>
                <p:nvSpPr>
                  <p:cNvPr id="37" name="Rectangle 36"/>
                  <p:cNvSpPr/>
                  <p:nvPr/>
                </p:nvSpPr>
                <p:spPr>
                  <a:xfrm>
                    <a:off x="30480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1</a:t>
                    </a:r>
                    <a:endParaRPr lang="en-US" dirty="0">
                      <a:solidFill>
                        <a:schemeClr val="accent5">
                          <a:lumMod val="75000"/>
                        </a:schemeClr>
                      </a:solidFill>
                    </a:endParaRPr>
                  </a:p>
                </p:txBody>
              </p:sp>
              <p:sp>
                <p:nvSpPr>
                  <p:cNvPr id="38" name="Rectangle 37"/>
                  <p:cNvSpPr/>
                  <p:nvPr/>
                </p:nvSpPr>
                <p:spPr>
                  <a:xfrm>
                    <a:off x="39624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2</a:t>
                    </a:r>
                    <a:endParaRPr lang="en-US" dirty="0">
                      <a:solidFill>
                        <a:schemeClr val="accent5">
                          <a:lumMod val="75000"/>
                        </a:schemeClr>
                      </a:solidFill>
                    </a:endParaRPr>
                  </a:p>
                </p:txBody>
              </p:sp>
              <p:sp>
                <p:nvSpPr>
                  <p:cNvPr id="39" name="Rectangle 38"/>
                  <p:cNvSpPr/>
                  <p:nvPr/>
                </p:nvSpPr>
                <p:spPr>
                  <a:xfrm>
                    <a:off x="3048000" y="43434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3</a:t>
                    </a:r>
                    <a:endParaRPr lang="en-US" dirty="0">
                      <a:solidFill>
                        <a:schemeClr val="accent5">
                          <a:lumMod val="75000"/>
                        </a:schemeClr>
                      </a:solidFill>
                    </a:endParaRPr>
                  </a:p>
                </p:txBody>
              </p:sp>
              <p:sp>
                <p:nvSpPr>
                  <p:cNvPr id="40" name="Rectangle 39"/>
                  <p:cNvSpPr/>
                  <p:nvPr/>
                </p:nvSpPr>
                <p:spPr>
                  <a:xfrm>
                    <a:off x="3962400" y="43434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4</a:t>
                    </a:r>
                    <a:endParaRPr lang="en-US" dirty="0">
                      <a:solidFill>
                        <a:schemeClr val="accent5">
                          <a:lumMod val="75000"/>
                        </a:schemeClr>
                      </a:solidFill>
                    </a:endParaRPr>
                  </a:p>
                </p:txBody>
              </p:sp>
            </p:grpSp>
            <p:grpSp>
              <p:nvGrpSpPr>
                <p:cNvPr id="25" name="Group 42"/>
                <p:cNvGrpSpPr/>
                <p:nvPr/>
              </p:nvGrpSpPr>
              <p:grpSpPr>
                <a:xfrm>
                  <a:off x="2362199" y="5029200"/>
                  <a:ext cx="685800" cy="1143001"/>
                  <a:chOff x="2362199" y="5029200"/>
                  <a:chExt cx="685800" cy="1143001"/>
                </a:xfrm>
              </p:grpSpPr>
              <p:sp>
                <p:nvSpPr>
                  <p:cNvPr id="41" name="Right Arrow 40"/>
                  <p:cNvSpPr/>
                  <p:nvPr/>
                </p:nvSpPr>
                <p:spPr>
                  <a:xfrm rot="5400000">
                    <a:off x="1828799" y="5562601"/>
                    <a:ext cx="1143001" cy="76200"/>
                  </a:xfrm>
                  <a:prstGeom prst="rightArrow">
                    <a:avLst>
                      <a:gd name="adj1" fmla="val 50000"/>
                      <a:gd name="adj2" fmla="val 96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2" name="TextBox 41"/>
                  <p:cNvSpPr txBox="1"/>
                  <p:nvPr/>
                </p:nvSpPr>
                <p:spPr>
                  <a:xfrm flipH="1">
                    <a:off x="2362199" y="5410200"/>
                    <a:ext cx="685800" cy="261610"/>
                  </a:xfrm>
                  <a:prstGeom prst="rect">
                    <a:avLst/>
                  </a:prstGeom>
                  <a:noFill/>
                </p:spPr>
                <p:txBody>
                  <a:bodyPr wrap="square" rtlCol="0">
                    <a:spAutoFit/>
                  </a:bodyPr>
                  <a:lstStyle/>
                  <a:p>
                    <a:r>
                      <a:rPr lang="en-US" sz="1100" dirty="0" err="1"/>
                      <a:t>vreme</a:t>
                    </a:r>
                    <a:endParaRPr lang="en-US" sz="1100" dirty="0"/>
                  </a:p>
                </p:txBody>
              </p:sp>
            </p:grpSp>
          </p:grpSp>
        </p:grpSp>
        <p:grpSp>
          <p:nvGrpSpPr>
            <p:cNvPr id="26" name="Group 56"/>
            <p:cNvGrpSpPr/>
            <p:nvPr/>
          </p:nvGrpSpPr>
          <p:grpSpPr>
            <a:xfrm>
              <a:off x="4572000" y="4038600"/>
              <a:ext cx="4495800" cy="1600202"/>
              <a:chOff x="4572000" y="4038600"/>
              <a:chExt cx="4495800" cy="1600202"/>
            </a:xfrm>
          </p:grpSpPr>
          <p:grpSp>
            <p:nvGrpSpPr>
              <p:cNvPr id="27" name="Group 27"/>
              <p:cNvGrpSpPr/>
              <p:nvPr/>
            </p:nvGrpSpPr>
            <p:grpSpPr>
              <a:xfrm>
                <a:off x="5105400" y="4038600"/>
                <a:ext cx="3962400" cy="838200"/>
                <a:chOff x="5105400" y="3810000"/>
                <a:chExt cx="3962400" cy="838200"/>
              </a:xfrm>
            </p:grpSpPr>
            <p:sp>
              <p:nvSpPr>
                <p:cNvPr id="12" name="Rectangle 11"/>
                <p:cNvSpPr/>
                <p:nvPr/>
              </p:nvSpPr>
              <p:spPr>
                <a:xfrm>
                  <a:off x="5105400" y="3810000"/>
                  <a:ext cx="3962400" cy="838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sr-Latn-RS" dirty="0"/>
                    <a:t>Noviji uređaj</a:t>
                  </a:r>
                </a:p>
                <a:p>
                  <a:pPr algn="ctr"/>
                  <a:endParaRPr lang="sr-Latn-RS" dirty="0"/>
                </a:p>
                <a:p>
                  <a:endParaRPr lang="en-US" dirty="0"/>
                </a:p>
              </p:txBody>
            </p:sp>
            <p:grpSp>
              <p:nvGrpSpPr>
                <p:cNvPr id="28" name="Group 26"/>
                <p:cNvGrpSpPr/>
                <p:nvPr/>
              </p:nvGrpSpPr>
              <p:grpSpPr>
                <a:xfrm>
                  <a:off x="5181600" y="4191000"/>
                  <a:ext cx="3810000" cy="381000"/>
                  <a:chOff x="5181600" y="4191000"/>
                  <a:chExt cx="3810000" cy="381000"/>
                </a:xfrm>
              </p:grpSpPr>
              <p:sp>
                <p:nvSpPr>
                  <p:cNvPr id="15" name="Rectangle 14"/>
                  <p:cNvSpPr/>
                  <p:nvPr/>
                </p:nvSpPr>
                <p:spPr>
                  <a:xfrm>
                    <a:off x="5181600" y="41910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a:solidFill>
                          <a:schemeClr val="accent5">
                            <a:lumMod val="75000"/>
                          </a:schemeClr>
                        </a:solidFill>
                      </a:rPr>
                      <a:t>SM 1</a:t>
                    </a:r>
                    <a:endParaRPr lang="en-US" dirty="0">
                      <a:solidFill>
                        <a:schemeClr val="accent5">
                          <a:lumMod val="75000"/>
                        </a:schemeClr>
                      </a:solidFill>
                    </a:endParaRPr>
                  </a:p>
                </p:txBody>
              </p:sp>
              <p:sp>
                <p:nvSpPr>
                  <p:cNvPr id="16" name="Rectangle 15"/>
                  <p:cNvSpPr/>
                  <p:nvPr/>
                </p:nvSpPr>
                <p:spPr>
                  <a:xfrm>
                    <a:off x="6172200" y="41910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a:solidFill>
                          <a:schemeClr val="accent5">
                            <a:lumMod val="75000"/>
                          </a:schemeClr>
                        </a:solidFill>
                      </a:rPr>
                      <a:t>SM 2</a:t>
                    </a:r>
                    <a:endParaRPr lang="en-US" dirty="0">
                      <a:solidFill>
                        <a:schemeClr val="accent5">
                          <a:lumMod val="75000"/>
                        </a:schemeClr>
                      </a:solidFill>
                    </a:endParaRPr>
                  </a:p>
                </p:txBody>
              </p:sp>
              <p:sp>
                <p:nvSpPr>
                  <p:cNvPr id="17" name="Rectangle 16"/>
                  <p:cNvSpPr/>
                  <p:nvPr/>
                </p:nvSpPr>
                <p:spPr>
                  <a:xfrm>
                    <a:off x="7162800" y="41910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a:solidFill>
                          <a:schemeClr val="accent5">
                            <a:lumMod val="75000"/>
                          </a:schemeClr>
                        </a:solidFill>
                      </a:rPr>
                      <a:t>SM 3</a:t>
                    </a:r>
                    <a:endParaRPr lang="en-US" dirty="0">
                      <a:solidFill>
                        <a:schemeClr val="accent5">
                          <a:lumMod val="75000"/>
                        </a:schemeClr>
                      </a:solidFill>
                    </a:endParaRPr>
                  </a:p>
                </p:txBody>
              </p:sp>
              <p:sp>
                <p:nvSpPr>
                  <p:cNvPr id="18" name="Rectangle 17"/>
                  <p:cNvSpPr/>
                  <p:nvPr/>
                </p:nvSpPr>
                <p:spPr>
                  <a:xfrm>
                    <a:off x="8153400" y="41910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a:solidFill>
                          <a:schemeClr val="accent5">
                            <a:lumMod val="75000"/>
                          </a:schemeClr>
                        </a:solidFill>
                      </a:rPr>
                      <a:t>SM 4</a:t>
                    </a:r>
                    <a:endParaRPr lang="en-US" dirty="0">
                      <a:solidFill>
                        <a:schemeClr val="accent5">
                          <a:lumMod val="75000"/>
                        </a:schemeClr>
                      </a:solidFill>
                    </a:endParaRPr>
                  </a:p>
                </p:txBody>
              </p:sp>
            </p:grpSp>
          </p:grpSp>
          <p:grpSp>
            <p:nvGrpSpPr>
              <p:cNvPr id="29" name="Group 52"/>
              <p:cNvGrpSpPr/>
              <p:nvPr/>
            </p:nvGrpSpPr>
            <p:grpSpPr>
              <a:xfrm>
                <a:off x="4572000" y="5029200"/>
                <a:ext cx="4419600" cy="609602"/>
                <a:chOff x="4572000" y="5029200"/>
                <a:chExt cx="4419600" cy="609602"/>
              </a:xfrm>
            </p:grpSpPr>
            <p:grpSp>
              <p:nvGrpSpPr>
                <p:cNvPr id="30" name="Group 43"/>
                <p:cNvGrpSpPr/>
                <p:nvPr/>
              </p:nvGrpSpPr>
              <p:grpSpPr>
                <a:xfrm>
                  <a:off x="4572000" y="5029201"/>
                  <a:ext cx="685800" cy="609601"/>
                  <a:chOff x="1859281" y="5029201"/>
                  <a:chExt cx="685800" cy="609601"/>
                </a:xfrm>
              </p:grpSpPr>
              <p:sp>
                <p:nvSpPr>
                  <p:cNvPr id="45" name="Right Arrow 44"/>
                  <p:cNvSpPr/>
                  <p:nvPr/>
                </p:nvSpPr>
                <p:spPr>
                  <a:xfrm rot="5400000">
                    <a:off x="2095499" y="5295902"/>
                    <a:ext cx="609601" cy="76200"/>
                  </a:xfrm>
                  <a:prstGeom prst="rightArrow">
                    <a:avLst>
                      <a:gd name="adj1" fmla="val 50000"/>
                      <a:gd name="adj2" fmla="val 96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6" name="TextBox 45"/>
                  <p:cNvSpPr txBox="1"/>
                  <p:nvPr/>
                </p:nvSpPr>
                <p:spPr>
                  <a:xfrm flipH="1">
                    <a:off x="1859281" y="5224790"/>
                    <a:ext cx="685800" cy="261610"/>
                  </a:xfrm>
                  <a:prstGeom prst="rect">
                    <a:avLst/>
                  </a:prstGeom>
                  <a:noFill/>
                </p:spPr>
                <p:txBody>
                  <a:bodyPr wrap="square" rtlCol="0">
                    <a:spAutoFit/>
                  </a:bodyPr>
                  <a:lstStyle/>
                  <a:p>
                    <a:r>
                      <a:rPr lang="en-US" sz="1100" dirty="0" err="1"/>
                      <a:t>vreme</a:t>
                    </a:r>
                    <a:endParaRPr lang="en-US" sz="1100" dirty="0"/>
                  </a:p>
                </p:txBody>
              </p:sp>
            </p:grpSp>
            <p:grpSp>
              <p:nvGrpSpPr>
                <p:cNvPr id="31" name="Group 46"/>
                <p:cNvGrpSpPr/>
                <p:nvPr/>
              </p:nvGrpSpPr>
              <p:grpSpPr>
                <a:xfrm>
                  <a:off x="5257800" y="5029200"/>
                  <a:ext cx="3733800" cy="609600"/>
                  <a:chOff x="2971800" y="3733800"/>
                  <a:chExt cx="3733800" cy="609600"/>
                </a:xfrm>
              </p:grpSpPr>
              <p:sp>
                <p:nvSpPr>
                  <p:cNvPr id="48" name="Rectangle 47"/>
                  <p:cNvSpPr/>
                  <p:nvPr/>
                </p:nvSpPr>
                <p:spPr>
                  <a:xfrm>
                    <a:off x="2971800" y="3733800"/>
                    <a:ext cx="3733800" cy="609600"/>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endParaRPr lang="en-US" dirty="0">
                      <a:solidFill>
                        <a:schemeClr val="accent5">
                          <a:lumMod val="50000"/>
                        </a:schemeClr>
                      </a:solidFill>
                    </a:endParaRPr>
                  </a:p>
                </p:txBody>
              </p:sp>
              <p:sp>
                <p:nvSpPr>
                  <p:cNvPr id="49" name="Rectangle 48"/>
                  <p:cNvSpPr/>
                  <p:nvPr/>
                </p:nvSpPr>
                <p:spPr>
                  <a:xfrm>
                    <a:off x="30480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1</a:t>
                    </a:r>
                    <a:endParaRPr lang="en-US" dirty="0">
                      <a:solidFill>
                        <a:schemeClr val="accent5">
                          <a:lumMod val="75000"/>
                        </a:schemeClr>
                      </a:solidFill>
                    </a:endParaRPr>
                  </a:p>
                </p:txBody>
              </p:sp>
              <p:sp>
                <p:nvSpPr>
                  <p:cNvPr id="50" name="Rectangle 49"/>
                  <p:cNvSpPr/>
                  <p:nvPr/>
                </p:nvSpPr>
                <p:spPr>
                  <a:xfrm>
                    <a:off x="39624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2</a:t>
                    </a:r>
                    <a:endParaRPr lang="en-US" dirty="0">
                      <a:solidFill>
                        <a:schemeClr val="accent5">
                          <a:lumMod val="75000"/>
                        </a:schemeClr>
                      </a:solidFill>
                    </a:endParaRPr>
                  </a:p>
                </p:txBody>
              </p:sp>
              <p:sp>
                <p:nvSpPr>
                  <p:cNvPr id="51" name="Rectangle 50"/>
                  <p:cNvSpPr/>
                  <p:nvPr/>
                </p:nvSpPr>
                <p:spPr>
                  <a:xfrm>
                    <a:off x="57912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4</a:t>
                    </a:r>
                    <a:endParaRPr lang="en-US" dirty="0">
                      <a:solidFill>
                        <a:schemeClr val="accent5">
                          <a:lumMod val="75000"/>
                        </a:schemeClr>
                      </a:solidFill>
                    </a:endParaRPr>
                  </a:p>
                </p:txBody>
              </p:sp>
              <p:sp>
                <p:nvSpPr>
                  <p:cNvPr id="52" name="Rectangle 51"/>
                  <p:cNvSpPr/>
                  <p:nvPr/>
                </p:nvSpPr>
                <p:spPr>
                  <a:xfrm>
                    <a:off x="48768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a:solidFill>
                          <a:schemeClr val="accent5">
                            <a:lumMod val="75000"/>
                          </a:schemeClr>
                        </a:solidFill>
                      </a:rPr>
                      <a:t>Blok 3</a:t>
                    </a:r>
                    <a:endParaRPr lang="en-US" dirty="0">
                      <a:solidFill>
                        <a:schemeClr val="accent5">
                          <a:lumMod val="75000"/>
                        </a:schemeClr>
                      </a:solidFill>
                    </a:endParaRPr>
                  </a:p>
                </p:txBody>
              </p:sp>
            </p:grpSp>
          </p:gr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Izvršni model </a:t>
            </a:r>
            <a:r>
              <a:rPr lang="sr-Latn-RS" dirty="0"/>
              <a:t>(3)</a:t>
            </a:r>
          </a:p>
        </p:txBody>
      </p:sp>
      <p:sp>
        <p:nvSpPr>
          <p:cNvPr id="3" name="Content Placeholder 2"/>
          <p:cNvSpPr>
            <a:spLocks noGrp="1"/>
          </p:cNvSpPr>
          <p:nvPr>
            <p:ph idx="1"/>
          </p:nvPr>
        </p:nvSpPr>
        <p:spPr/>
        <p:txBody>
          <a:bodyPr/>
          <a:lstStyle/>
          <a:p>
            <a:r>
              <a:rPr lang="en-US" dirty="0" err="1"/>
              <a:t>Jezgro</a:t>
            </a:r>
            <a:r>
              <a:rPr lang="en-US" dirty="0"/>
              <a:t> se </a:t>
            </a:r>
            <a:r>
              <a:rPr lang="en-US" dirty="0" err="1"/>
              <a:t>konfiguriše</a:t>
            </a:r>
            <a:br>
              <a:rPr lang="en-US" dirty="0"/>
            </a:br>
            <a:r>
              <a:rPr lang="en-US" dirty="0" err="1"/>
              <a:t>prilikom</a:t>
            </a:r>
            <a:r>
              <a:rPr lang="en-US" dirty="0"/>
              <a:t> </a:t>
            </a:r>
            <a:r>
              <a:rPr lang="en-US" dirty="0" err="1"/>
              <a:t>svakog</a:t>
            </a:r>
            <a:r>
              <a:rPr lang="en-US" dirty="0"/>
              <a:t> </a:t>
            </a:r>
            <a:r>
              <a:rPr lang="en-US" dirty="0" err="1"/>
              <a:t>poziva</a:t>
            </a:r>
            <a:endParaRPr lang="sr-Latn-RS" dirty="0"/>
          </a:p>
          <a:p>
            <a:pPr lvl="1"/>
            <a:r>
              <a:rPr lang="en-US" dirty="0" err="1"/>
              <a:t>Zadaju</a:t>
            </a:r>
            <a:r>
              <a:rPr lang="en-US" dirty="0"/>
              <a:t> se </a:t>
            </a:r>
            <a:r>
              <a:rPr lang="en-US" dirty="0" err="1"/>
              <a:t>dimenzije</a:t>
            </a:r>
            <a:br>
              <a:rPr lang="en-US" dirty="0"/>
            </a:br>
            <a:r>
              <a:rPr lang="en-US" dirty="0" err="1"/>
              <a:t>bloka</a:t>
            </a:r>
            <a:r>
              <a:rPr lang="en-US" dirty="0"/>
              <a:t> </a:t>
            </a:r>
            <a:r>
              <a:rPr lang="en-US" dirty="0" err="1"/>
              <a:t>i</a:t>
            </a:r>
            <a:r>
              <a:rPr lang="en-US" dirty="0"/>
              <a:t> </a:t>
            </a:r>
            <a:r>
              <a:rPr lang="en-US" dirty="0" err="1"/>
              <a:t>rešetke</a:t>
            </a:r>
            <a:endParaRPr lang="sr-Latn-RS" dirty="0"/>
          </a:p>
          <a:p>
            <a:pPr lvl="1"/>
            <a:r>
              <a:rPr lang="en-US" dirty="0"/>
              <a:t>Blok </a:t>
            </a:r>
            <a:r>
              <a:rPr lang="en-US" dirty="0" err="1"/>
              <a:t>i</a:t>
            </a:r>
            <a:r>
              <a:rPr lang="en-US" dirty="0"/>
              <a:t> </a:t>
            </a:r>
            <a:r>
              <a:rPr lang="en-US" dirty="0" err="1"/>
              <a:t>rešetka</a:t>
            </a:r>
            <a:r>
              <a:rPr lang="en-US" dirty="0"/>
              <a:t> </a:t>
            </a:r>
            <a:r>
              <a:rPr lang="en-US" dirty="0" err="1"/>
              <a:t>mogu</a:t>
            </a:r>
            <a:r>
              <a:rPr lang="en-US" dirty="0"/>
              <a:t> </a:t>
            </a:r>
            <a:r>
              <a:rPr lang="en-US" dirty="0" err="1"/>
              <a:t>biti</a:t>
            </a:r>
            <a:br>
              <a:rPr lang="en-US" dirty="0"/>
            </a:br>
            <a:r>
              <a:rPr lang="en-US" dirty="0" err="1"/>
              <a:t>višedimenzionalni</a:t>
            </a:r>
            <a:endParaRPr lang="sr-Latn-RS" dirty="0"/>
          </a:p>
          <a:p>
            <a:pPr lvl="2"/>
            <a:r>
              <a:rPr lang="en-US" dirty="0"/>
              <a:t>1D, 2D </a:t>
            </a:r>
            <a:r>
              <a:rPr lang="en-US" dirty="0" err="1"/>
              <a:t>ili</a:t>
            </a:r>
            <a:r>
              <a:rPr lang="en-US" dirty="0"/>
              <a:t> 3D</a:t>
            </a:r>
            <a:endParaRPr lang="sr-Latn-RS" dirty="0"/>
          </a:p>
          <a:p>
            <a:r>
              <a:rPr lang="en-US" dirty="0" err="1"/>
              <a:t>Niti</a:t>
            </a:r>
            <a:r>
              <a:rPr lang="en-US" dirty="0"/>
              <a:t> </a:t>
            </a:r>
            <a:r>
              <a:rPr lang="en-US" dirty="0" err="1"/>
              <a:t>i</a:t>
            </a:r>
            <a:r>
              <a:rPr lang="en-US" dirty="0"/>
              <a:t> </a:t>
            </a:r>
            <a:r>
              <a:rPr lang="en-US" dirty="0" err="1"/>
              <a:t>blokovi</a:t>
            </a:r>
            <a:r>
              <a:rPr lang="en-US" dirty="0"/>
              <a:t> </a:t>
            </a:r>
            <a:r>
              <a:rPr lang="en-US" dirty="0" err="1"/>
              <a:t>imaju</a:t>
            </a:r>
            <a:r>
              <a:rPr lang="sr-Latn-RS" dirty="0"/>
              <a:t> </a:t>
            </a:r>
            <a:r>
              <a:rPr lang="en-US" dirty="0" err="1"/>
              <a:t>identifikatore</a:t>
            </a:r>
            <a:endParaRPr lang="sr-Latn-RS" dirty="0"/>
          </a:p>
          <a:p>
            <a:pPr>
              <a:buNone/>
            </a:pPr>
            <a:r>
              <a:rPr lang="sr-Latn-RS" dirty="0"/>
              <a:t>   	(</a:t>
            </a:r>
            <a:r>
              <a:rPr lang="en-US" dirty="0" err="1"/>
              <a:t>indekse</a:t>
            </a:r>
            <a:r>
              <a:rPr lang="en-US" dirty="0"/>
              <a:t>)</a:t>
            </a:r>
            <a:endParaRPr lang="sr-Latn-RS" dirty="0"/>
          </a:p>
          <a:p>
            <a:pPr lvl="1"/>
            <a:r>
              <a:rPr lang="en-US" dirty="0" err="1"/>
              <a:t>Tako</a:t>
            </a:r>
            <a:r>
              <a:rPr lang="en-US" dirty="0"/>
              <a:t> </a:t>
            </a:r>
            <a:r>
              <a:rPr lang="en-US" dirty="0" err="1"/>
              <a:t>da</a:t>
            </a:r>
            <a:r>
              <a:rPr lang="en-US" dirty="0"/>
              <a:t> </a:t>
            </a:r>
            <a:r>
              <a:rPr lang="en-US" dirty="0" err="1"/>
              <a:t>mogu</a:t>
            </a:r>
            <a:r>
              <a:rPr lang="en-US" dirty="0"/>
              <a:t> </a:t>
            </a:r>
            <a:r>
              <a:rPr lang="en-US" dirty="0" err="1"/>
              <a:t>da</a:t>
            </a:r>
            <a:r>
              <a:rPr lang="en-US" dirty="0"/>
              <a:t> </a:t>
            </a:r>
            <a:r>
              <a:rPr lang="en-US" dirty="0" err="1"/>
              <a:t>odluče</a:t>
            </a:r>
            <a:br>
              <a:rPr lang="en-US" dirty="0"/>
            </a:br>
            <a:r>
              <a:rPr lang="en-US" dirty="0" err="1"/>
              <a:t>nad</a:t>
            </a:r>
            <a:r>
              <a:rPr lang="en-US" dirty="0"/>
              <a:t> </a:t>
            </a:r>
            <a:r>
              <a:rPr lang="en-US" dirty="0" err="1"/>
              <a:t>kojim</a:t>
            </a:r>
            <a:r>
              <a:rPr lang="en-US" dirty="0"/>
              <a:t> </a:t>
            </a:r>
            <a:r>
              <a:rPr lang="en-US" dirty="0" err="1"/>
              <a:t>podacima</a:t>
            </a:r>
            <a:r>
              <a:rPr lang="en-US" dirty="0"/>
              <a:t> </a:t>
            </a:r>
            <a:r>
              <a:rPr lang="en-US" dirty="0" err="1"/>
              <a:t>da</a:t>
            </a:r>
            <a:r>
              <a:rPr lang="en-US" dirty="0"/>
              <a:t> </a:t>
            </a:r>
            <a:r>
              <a:rPr lang="en-US" dirty="0" err="1"/>
              <a:t>rade</a:t>
            </a:r>
            <a:r>
              <a:rPr lang="en-US" dirty="0"/>
              <a:t> </a:t>
            </a:r>
            <a:br>
              <a:rPr lang="en-US" dirty="0"/>
            </a:br>
            <a:endParaRPr lang="sr-Latn-RS" dirty="0"/>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181600" y="1219200"/>
            <a:ext cx="3400425" cy="5020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319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Izvršni model </a:t>
            </a:r>
            <a:r>
              <a:rPr lang="sr-Latn-RS" dirty="0"/>
              <a:t>(4)</a:t>
            </a:r>
          </a:p>
        </p:txBody>
      </p:sp>
      <p:sp>
        <p:nvSpPr>
          <p:cNvPr id="3" name="Content Placeholder 2"/>
          <p:cNvSpPr>
            <a:spLocks noGrp="1"/>
          </p:cNvSpPr>
          <p:nvPr>
            <p:ph idx="1"/>
          </p:nvPr>
        </p:nvSpPr>
        <p:spPr/>
        <p:txBody>
          <a:bodyPr>
            <a:normAutofit fontScale="92500" lnSpcReduction="10000"/>
          </a:bodyPr>
          <a:lstStyle/>
          <a:p>
            <a:r>
              <a:rPr lang="en-US" dirty="0" err="1"/>
              <a:t>Za</a:t>
            </a:r>
            <a:r>
              <a:rPr lang="en-US" dirty="0"/>
              <a:t> </a:t>
            </a:r>
            <a:r>
              <a:rPr lang="en-US" dirty="0" err="1"/>
              <a:t>svaki</a:t>
            </a:r>
            <a:r>
              <a:rPr lang="en-US" dirty="0"/>
              <a:t> </a:t>
            </a:r>
            <a:r>
              <a:rPr lang="en-US" dirty="0" err="1"/>
              <a:t>blok</a:t>
            </a:r>
            <a:r>
              <a:rPr lang="en-US" dirty="0"/>
              <a:t> </a:t>
            </a:r>
            <a:r>
              <a:rPr lang="en-US"/>
              <a:t>se može </a:t>
            </a:r>
            <a:r>
              <a:rPr lang="en-US" dirty="0" err="1"/>
              <a:t>odrediti</a:t>
            </a:r>
            <a:br>
              <a:rPr lang="en-US" dirty="0"/>
            </a:br>
            <a:r>
              <a:rPr lang="en-US" dirty="0" err="1"/>
              <a:t>indeks</a:t>
            </a:r>
            <a:r>
              <a:rPr lang="en-US" dirty="0"/>
              <a:t> </a:t>
            </a:r>
            <a:r>
              <a:rPr lang="en-US" dirty="0" err="1"/>
              <a:t>unutar</a:t>
            </a:r>
            <a:r>
              <a:rPr lang="en-US" dirty="0"/>
              <a:t> </a:t>
            </a:r>
            <a:r>
              <a:rPr lang="en-US" dirty="0" err="1"/>
              <a:t>rešetke</a:t>
            </a:r>
            <a:endParaRPr lang="sr-Latn-RS" dirty="0"/>
          </a:p>
          <a:p>
            <a:pPr lvl="1"/>
            <a:r>
              <a:rPr lang="en-US" dirty="0"/>
              <a:t> Block ID: 1D, 2D, 3D</a:t>
            </a:r>
            <a:endParaRPr lang="sr-Latn-RS" dirty="0"/>
          </a:p>
          <a:p>
            <a:pPr lvl="1"/>
            <a:r>
              <a:rPr lang="en-US" dirty="0"/>
              <a:t> </a:t>
            </a:r>
            <a:r>
              <a:rPr lang="en-US" b="1" i="1" err="1"/>
              <a:t>blockIdx</a:t>
            </a:r>
            <a:r>
              <a:rPr lang="en-US"/>
              <a:t> promenljiva</a:t>
            </a:r>
            <a:endParaRPr lang="sr-Latn-RS" dirty="0"/>
          </a:p>
          <a:p>
            <a:r>
              <a:rPr lang="en-US" dirty="0" err="1"/>
              <a:t>Za</a:t>
            </a:r>
            <a:r>
              <a:rPr lang="en-US" dirty="0"/>
              <a:t> </a:t>
            </a:r>
            <a:r>
              <a:rPr lang="en-US" dirty="0" err="1"/>
              <a:t>svaku</a:t>
            </a:r>
            <a:r>
              <a:rPr lang="en-US" dirty="0"/>
              <a:t> nit </a:t>
            </a:r>
            <a:r>
              <a:rPr lang="en-US"/>
              <a:t>se može </a:t>
            </a:r>
            <a:r>
              <a:rPr lang="en-US" dirty="0" err="1"/>
              <a:t>odrediti</a:t>
            </a:r>
            <a:br>
              <a:rPr lang="en-US" dirty="0"/>
            </a:br>
            <a:r>
              <a:rPr lang="en-US" dirty="0" err="1"/>
              <a:t>indeks</a:t>
            </a:r>
            <a:r>
              <a:rPr lang="en-US" dirty="0"/>
              <a:t> </a:t>
            </a:r>
            <a:r>
              <a:rPr lang="en-US" dirty="0" err="1"/>
              <a:t>unutar</a:t>
            </a:r>
            <a:r>
              <a:rPr lang="en-US" dirty="0"/>
              <a:t> </a:t>
            </a:r>
            <a:r>
              <a:rPr lang="en-US" dirty="0" err="1"/>
              <a:t>bloka</a:t>
            </a:r>
            <a:endParaRPr lang="sr-Latn-RS" dirty="0"/>
          </a:p>
          <a:p>
            <a:pPr lvl="1"/>
            <a:r>
              <a:rPr lang="en-US" dirty="0"/>
              <a:t>Thread ID: 1D, 2D, 3D</a:t>
            </a:r>
            <a:endParaRPr lang="sr-Latn-RS" dirty="0"/>
          </a:p>
          <a:p>
            <a:pPr lvl="1"/>
            <a:r>
              <a:rPr lang="en-US" b="1" i="1" err="1"/>
              <a:t>threadIdx</a:t>
            </a:r>
            <a:r>
              <a:rPr lang="en-US"/>
              <a:t> promenljiva</a:t>
            </a:r>
            <a:endParaRPr lang="sr-Latn-RS" dirty="0"/>
          </a:p>
          <a:p>
            <a:r>
              <a:rPr lang="en-US" dirty="0"/>
              <a:t> </a:t>
            </a:r>
            <a:r>
              <a:rPr lang="en-US" dirty="0" err="1"/>
              <a:t>Pojednostavljuje</a:t>
            </a:r>
            <a:r>
              <a:rPr lang="en-US" dirty="0"/>
              <a:t> </a:t>
            </a:r>
            <a:r>
              <a:rPr lang="en-US" dirty="0" err="1"/>
              <a:t>pristup</a:t>
            </a:r>
            <a:br>
              <a:rPr lang="en-US"/>
            </a:br>
            <a:r>
              <a:rPr lang="en-US"/>
              <a:t>memoriji </a:t>
            </a:r>
            <a:r>
              <a:rPr lang="en-US" dirty="0" err="1"/>
              <a:t>pri</a:t>
            </a:r>
            <a:r>
              <a:rPr lang="en-US" dirty="0"/>
              <a:t> </a:t>
            </a:r>
            <a:r>
              <a:rPr lang="en-US" dirty="0" err="1"/>
              <a:t>obradi</a:t>
            </a:r>
            <a:br>
              <a:rPr lang="en-US"/>
            </a:br>
            <a:r>
              <a:rPr lang="en-US"/>
              <a:t>višedimenzionalnih </a:t>
            </a:r>
            <a:r>
              <a:rPr lang="en-US" dirty="0" err="1"/>
              <a:t>struktura</a:t>
            </a:r>
            <a:endParaRPr lang="sr-Latn-RS" dirty="0"/>
          </a:p>
          <a:p>
            <a:pPr lvl="1"/>
            <a:r>
              <a:rPr lang="en-US" dirty="0" err="1"/>
              <a:t>Obrada</a:t>
            </a:r>
            <a:r>
              <a:rPr lang="en-US" dirty="0"/>
              <a:t> </a:t>
            </a:r>
            <a:r>
              <a:rPr lang="en-US" dirty="0" err="1"/>
              <a:t>slika</a:t>
            </a:r>
            <a:r>
              <a:rPr lang="en-US" dirty="0"/>
              <a:t> </a:t>
            </a:r>
            <a:r>
              <a:rPr lang="en-US" dirty="0" err="1"/>
              <a:t>i</a:t>
            </a:r>
            <a:r>
              <a:rPr lang="en-US" dirty="0"/>
              <a:t> </a:t>
            </a:r>
            <a:r>
              <a:rPr lang="en-US" dirty="0" err="1"/>
              <a:t>sl</a:t>
            </a:r>
            <a:r>
              <a:rPr lang="sr-Latn-RS" dirty="0"/>
              <a:t>.</a:t>
            </a:r>
            <a:br>
              <a:rPr lang="en-US" dirty="0"/>
            </a:br>
            <a:r>
              <a:rPr lang="en-US" dirty="0"/>
              <a:t> </a:t>
            </a:r>
            <a:br>
              <a:rPr lang="en-US" dirty="0"/>
            </a:br>
            <a:endParaRPr lang="sr-Latn-RS" dirty="0"/>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953000" y="1600200"/>
            <a:ext cx="3400425" cy="5020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319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648200"/>
            <a:ext cx="8229600" cy="990600"/>
          </a:xfrm>
        </p:spPr>
        <p:txBody>
          <a:bodyPr/>
          <a:lstStyle/>
          <a:p>
            <a:r>
              <a:rPr lang="sr-Latn-RS" dirty="0"/>
              <a:t>Razvoj CUDA aplikacija</a:t>
            </a:r>
          </a:p>
        </p:txBody>
      </p:sp>
      <p:sp>
        <p:nvSpPr>
          <p:cNvPr id="6" name="Footer Placeholder 5"/>
          <p:cNvSpPr>
            <a:spLocks noGrp="1"/>
          </p:cNvSpPr>
          <p:nvPr>
            <p:ph type="ftr" sz="quarter" idx="11"/>
          </p:nvPr>
        </p:nvSpPr>
        <p:spPr/>
        <p:txBody>
          <a:bodyPr/>
          <a:lstStyle/>
          <a:p>
            <a:r>
              <a:rPr lang="en-US" dirty="0" err="1"/>
              <a:t>Paralelni</a:t>
            </a:r>
            <a:r>
              <a:rPr lang="en-US" dirty="0"/>
              <a:t> </a:t>
            </a:r>
            <a:r>
              <a:rPr lang="en-US" dirty="0" err="1"/>
              <a:t>sitemi</a:t>
            </a:r>
            <a:r>
              <a:rPr lang="en-US" dirty="0"/>
              <a:t> - CUDA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Razvoj CUDA aplikacija</a:t>
            </a:r>
            <a:endParaRPr lang="en-US" dirty="0"/>
          </a:p>
        </p:txBody>
      </p:sp>
      <p:sp>
        <p:nvSpPr>
          <p:cNvPr id="4" name="Content Placeholder 3"/>
          <p:cNvSpPr>
            <a:spLocks noGrp="1"/>
          </p:cNvSpPr>
          <p:nvPr>
            <p:ph idx="1"/>
          </p:nvPr>
        </p:nvSpPr>
        <p:spPr/>
        <p:txBody>
          <a:bodyPr/>
          <a:lstStyle/>
          <a:p>
            <a:r>
              <a:rPr lang="en-US" dirty="0" err="1"/>
              <a:t>Alokacija</a:t>
            </a:r>
            <a:r>
              <a:rPr lang="sr-Latn-RS" dirty="0"/>
              <a:t> memorije i prenos podataka između GPU i CPU</a:t>
            </a:r>
          </a:p>
          <a:p>
            <a:pPr lvl="1"/>
            <a:r>
              <a:rPr lang="en-US" dirty="0"/>
              <a:t>A</a:t>
            </a:r>
            <a:r>
              <a:rPr lang="sr-Latn-RS" dirty="0"/>
              <a:t>lokacija memorije</a:t>
            </a:r>
          </a:p>
          <a:p>
            <a:pPr lvl="1"/>
            <a:r>
              <a:rPr lang="sr-Latn-RS" dirty="0"/>
              <a:t>Memorijski transferi</a:t>
            </a:r>
          </a:p>
          <a:p>
            <a:r>
              <a:rPr lang="sr-Latn-RS" dirty="0"/>
              <a:t>CUDA ekstenzije</a:t>
            </a:r>
          </a:p>
          <a:p>
            <a:pPr lvl="1"/>
            <a:r>
              <a:rPr lang="en-US" dirty="0"/>
              <a:t>K</a:t>
            </a:r>
            <a:r>
              <a:rPr lang="sr-Latn-RS" dirty="0"/>
              <a:t>arakteristike funkcija koje se izvršavaju na hostu i uređaju</a:t>
            </a:r>
          </a:p>
          <a:p>
            <a:pPr lvl="2"/>
            <a:r>
              <a:rPr lang="sr-Latn-RS" dirty="0"/>
              <a:t>global, host &amp; device funkcije</a:t>
            </a:r>
          </a:p>
          <a:p>
            <a:pPr lvl="1"/>
            <a:r>
              <a:rPr lang="sr-Latn-RS" dirty="0"/>
              <a:t>Izgled CUDA aplikacije</a:t>
            </a:r>
          </a:p>
          <a:p>
            <a:pPr lvl="2"/>
            <a:r>
              <a:rPr lang="en-US" dirty="0"/>
              <a:t>O</a:t>
            </a:r>
            <a:r>
              <a:rPr lang="sr-Latn-RS" dirty="0"/>
              <a:t>snovni koraci</a:t>
            </a:r>
          </a:p>
        </p:txBody>
      </p:sp>
      <p:sp>
        <p:nvSpPr>
          <p:cNvPr id="3" name="Footer Placeholder 2"/>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Alokacija memorije i prenos podataka </a:t>
            </a:r>
            <a:endParaRPr lang="en-US" dirty="0"/>
          </a:p>
        </p:txBody>
      </p:sp>
      <p:sp>
        <p:nvSpPr>
          <p:cNvPr id="3" name="Content Placeholder 2"/>
          <p:cNvSpPr>
            <a:spLocks noGrp="1"/>
          </p:cNvSpPr>
          <p:nvPr>
            <p:ph idx="1"/>
          </p:nvPr>
        </p:nvSpPr>
        <p:spPr/>
        <p:txBody>
          <a:bodyPr>
            <a:normAutofit lnSpcReduction="10000"/>
          </a:bodyPr>
          <a:lstStyle/>
          <a:p>
            <a:r>
              <a:rPr lang="sr-Latn-RS" dirty="0"/>
              <a:t>Alokacija memorije na strani domaćina se vrši statički ili standardnim C pozivima</a:t>
            </a:r>
          </a:p>
          <a:p>
            <a:r>
              <a:rPr lang="sr-Latn-RS" dirty="0"/>
              <a:t>Alokacija memorije na uređaju se vrši putem odgovarajućih poziva API funkcija</a:t>
            </a:r>
          </a:p>
          <a:p>
            <a:pPr marL="182880" lvl="1"/>
            <a:r>
              <a:rPr lang="en-US" sz="2400" b="1" dirty="0" err="1"/>
              <a:t>cudaMalloc</a:t>
            </a:r>
            <a:r>
              <a:rPr lang="en-US" b="1" dirty="0"/>
              <a:t>()</a:t>
            </a:r>
          </a:p>
          <a:p>
            <a:pPr lvl="1"/>
            <a:r>
              <a:rPr lang="vi-VN" dirty="0"/>
              <a:t>Alocira objekat u globalnoj memoriji uređaja</a:t>
            </a:r>
          </a:p>
          <a:p>
            <a:pPr lvl="1"/>
            <a:r>
              <a:rPr lang="en-US" dirty="0" err="1"/>
              <a:t>Zahteva</a:t>
            </a:r>
            <a:r>
              <a:rPr lang="en-US" dirty="0"/>
              <a:t> </a:t>
            </a:r>
            <a:r>
              <a:rPr lang="en-US" dirty="0" err="1"/>
              <a:t>dva</a:t>
            </a:r>
            <a:r>
              <a:rPr lang="en-US" dirty="0"/>
              <a:t> </a:t>
            </a:r>
            <a:r>
              <a:rPr lang="en-US" dirty="0" err="1"/>
              <a:t>parametra</a:t>
            </a:r>
            <a:endParaRPr lang="en-US" dirty="0"/>
          </a:p>
          <a:p>
            <a:pPr lvl="2"/>
            <a:r>
              <a:rPr lang="pl-PL" dirty="0"/>
              <a:t>Adresu pointera na alocirani objekat</a:t>
            </a:r>
          </a:p>
          <a:p>
            <a:pPr lvl="2"/>
            <a:r>
              <a:rPr lang="en-US" dirty="0" err="1"/>
              <a:t>Veličinu</a:t>
            </a:r>
            <a:r>
              <a:rPr lang="en-US" dirty="0"/>
              <a:t> </a:t>
            </a:r>
            <a:r>
              <a:rPr lang="en-US" dirty="0" err="1"/>
              <a:t>alociranog</a:t>
            </a:r>
            <a:r>
              <a:rPr lang="en-US" dirty="0"/>
              <a:t> </a:t>
            </a:r>
            <a:r>
              <a:rPr lang="en-US" dirty="0" err="1"/>
              <a:t>objekta</a:t>
            </a:r>
            <a:r>
              <a:rPr lang="en-US" dirty="0"/>
              <a:t> u </a:t>
            </a:r>
            <a:r>
              <a:rPr lang="en-US" dirty="0" err="1"/>
              <a:t>bajtovima</a:t>
            </a:r>
            <a:endParaRPr lang="sr-Latn-RS" dirty="0"/>
          </a:p>
          <a:p>
            <a:pPr lvl="2"/>
            <a:r>
              <a:rPr lang="en-US" dirty="0" err="1">
                <a:solidFill>
                  <a:srgbClr val="00B050"/>
                </a:solidFill>
              </a:rPr>
              <a:t>cudaMalloc</a:t>
            </a:r>
            <a:r>
              <a:rPr lang="en-US" dirty="0">
                <a:solidFill>
                  <a:srgbClr val="00B050"/>
                </a:solidFill>
              </a:rPr>
              <a:t>((void **)&amp;d</a:t>
            </a:r>
            <a:r>
              <a:rPr lang="sr-Latn-RS" dirty="0">
                <a:solidFill>
                  <a:srgbClr val="00B050"/>
                </a:solidFill>
              </a:rPr>
              <a:t>_</a:t>
            </a:r>
            <a:r>
              <a:rPr lang="en-US" dirty="0">
                <a:solidFill>
                  <a:srgbClr val="00B050"/>
                </a:solidFill>
              </a:rPr>
              <a:t>x, </a:t>
            </a:r>
            <a:r>
              <a:rPr lang="en-US" dirty="0" err="1">
                <a:solidFill>
                  <a:srgbClr val="00B050"/>
                </a:solidFill>
              </a:rPr>
              <a:t>nbytes</a:t>
            </a:r>
            <a:r>
              <a:rPr lang="en-US" dirty="0">
                <a:solidFill>
                  <a:srgbClr val="00B050"/>
                </a:solidFill>
              </a:rPr>
              <a:t>);</a:t>
            </a:r>
          </a:p>
          <a:p>
            <a:r>
              <a:rPr lang="en-US" b="1" dirty="0" err="1"/>
              <a:t>cudaFree</a:t>
            </a:r>
            <a:r>
              <a:rPr lang="en-US" b="1" dirty="0"/>
              <a:t>()</a:t>
            </a:r>
          </a:p>
          <a:p>
            <a:pPr lvl="1"/>
            <a:r>
              <a:rPr lang="vi-VN" dirty="0"/>
              <a:t>Oslobađa objekat iz memorije uređaja</a:t>
            </a:r>
          </a:p>
          <a:p>
            <a:pPr lvl="1"/>
            <a:r>
              <a:rPr lang="en-US" dirty="0" err="1"/>
              <a:t>Zahteva</a:t>
            </a:r>
            <a:r>
              <a:rPr lang="en-US" dirty="0"/>
              <a:t> </a:t>
            </a:r>
            <a:r>
              <a:rPr lang="sr-Latn-RS" dirty="0"/>
              <a:t>pokazivač </a:t>
            </a:r>
            <a:r>
              <a:rPr lang="en-US" dirty="0" err="1"/>
              <a:t>na</a:t>
            </a:r>
            <a:r>
              <a:rPr lang="en-US" dirty="0"/>
              <a:t> </a:t>
            </a:r>
            <a:r>
              <a:rPr lang="en-US" dirty="0" err="1"/>
              <a:t>objekat</a:t>
            </a:r>
            <a:endParaRPr lang="sr-Latn-RS" dirty="0"/>
          </a:p>
          <a:p>
            <a:pPr lvl="1"/>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a:t>Memorijski </a:t>
            </a:r>
            <a:r>
              <a:rPr lang="sr-Latn-RS" dirty="0"/>
              <a:t>transferi</a:t>
            </a:r>
            <a:endParaRPr lang="en-US" dirty="0"/>
          </a:p>
        </p:txBody>
      </p:sp>
      <p:sp>
        <p:nvSpPr>
          <p:cNvPr id="6" name="Content Placeholder 5"/>
          <p:cNvSpPr>
            <a:spLocks noGrp="1"/>
          </p:cNvSpPr>
          <p:nvPr>
            <p:ph idx="1"/>
          </p:nvPr>
        </p:nvSpPr>
        <p:spPr/>
        <p:txBody>
          <a:bodyPr>
            <a:normAutofit fontScale="85000" lnSpcReduction="20000"/>
          </a:bodyPr>
          <a:lstStyle/>
          <a:p>
            <a:r>
              <a:rPr lang="vi-VN" dirty="0"/>
              <a:t>Za prenos podataka između domaćina i uređaja, kao i unutar samog uređaja postoje odgovarajući pozivi</a:t>
            </a:r>
          </a:p>
          <a:p>
            <a:r>
              <a:rPr lang="en-US" dirty="0" err="1"/>
              <a:t>cudaMemcpy</a:t>
            </a:r>
            <a:r>
              <a:rPr lang="en-US" dirty="0"/>
              <a:t>()</a:t>
            </a:r>
          </a:p>
          <a:p>
            <a:pPr lvl="1"/>
            <a:r>
              <a:rPr lang="en-US" dirty="0" err="1"/>
              <a:t>Obavlja</a:t>
            </a:r>
            <a:r>
              <a:rPr lang="en-US" dirty="0"/>
              <a:t> </a:t>
            </a:r>
            <a:r>
              <a:rPr lang="en-US" dirty="0" err="1"/>
              <a:t>memorijske</a:t>
            </a:r>
            <a:r>
              <a:rPr lang="en-US" dirty="0"/>
              <a:t> </a:t>
            </a:r>
            <a:r>
              <a:rPr lang="en-US" dirty="0" err="1"/>
              <a:t>transfere</a:t>
            </a:r>
            <a:endParaRPr lang="en-US" dirty="0"/>
          </a:p>
          <a:p>
            <a:pPr lvl="1"/>
            <a:r>
              <a:rPr lang="en-US" dirty="0" err="1"/>
              <a:t>Zahteva</a:t>
            </a:r>
            <a:r>
              <a:rPr lang="en-US" dirty="0"/>
              <a:t> </a:t>
            </a:r>
            <a:r>
              <a:rPr lang="en-US" dirty="0" err="1"/>
              <a:t>četiri</a:t>
            </a:r>
            <a:r>
              <a:rPr lang="en-US" dirty="0"/>
              <a:t> </a:t>
            </a:r>
            <a:r>
              <a:rPr lang="en-US" dirty="0" err="1"/>
              <a:t>parametra</a:t>
            </a:r>
            <a:r>
              <a:rPr lang="en-US" dirty="0"/>
              <a:t>:</a:t>
            </a:r>
          </a:p>
          <a:p>
            <a:pPr lvl="2"/>
            <a:r>
              <a:rPr lang="en-US" dirty="0" err="1"/>
              <a:t>Pokazivač</a:t>
            </a:r>
            <a:r>
              <a:rPr lang="en-US" dirty="0"/>
              <a:t> </a:t>
            </a:r>
            <a:r>
              <a:rPr lang="en-US" dirty="0" err="1"/>
              <a:t>na</a:t>
            </a:r>
            <a:r>
              <a:rPr lang="en-US" dirty="0"/>
              <a:t> </a:t>
            </a:r>
            <a:r>
              <a:rPr lang="en-US" dirty="0" err="1"/>
              <a:t>odredište</a:t>
            </a:r>
            <a:endParaRPr lang="en-US" dirty="0"/>
          </a:p>
          <a:p>
            <a:pPr lvl="2"/>
            <a:r>
              <a:rPr lang="en-US" dirty="0" err="1"/>
              <a:t>Pokazivač</a:t>
            </a:r>
            <a:r>
              <a:rPr lang="en-US" dirty="0"/>
              <a:t> </a:t>
            </a:r>
            <a:r>
              <a:rPr lang="en-US" dirty="0" err="1"/>
              <a:t>na</a:t>
            </a:r>
            <a:r>
              <a:rPr lang="en-US" dirty="0"/>
              <a:t> </a:t>
            </a:r>
            <a:r>
              <a:rPr lang="en-US" dirty="0" err="1"/>
              <a:t>izvor</a:t>
            </a:r>
            <a:endParaRPr lang="en-US" dirty="0"/>
          </a:p>
          <a:p>
            <a:pPr lvl="2"/>
            <a:r>
              <a:rPr lang="en-US" dirty="0" err="1"/>
              <a:t>Veličinu</a:t>
            </a:r>
            <a:r>
              <a:rPr lang="en-US" dirty="0"/>
              <a:t> </a:t>
            </a:r>
            <a:r>
              <a:rPr lang="en-US" dirty="0" err="1"/>
              <a:t>podataka</a:t>
            </a:r>
            <a:r>
              <a:rPr lang="en-US" dirty="0"/>
              <a:t> </a:t>
            </a:r>
            <a:r>
              <a:rPr lang="en-US" dirty="0" err="1"/>
              <a:t>koji</a:t>
            </a:r>
            <a:r>
              <a:rPr lang="en-US" dirty="0"/>
              <a:t> se </a:t>
            </a:r>
            <a:r>
              <a:rPr lang="en-US" dirty="0" err="1"/>
              <a:t>prenose</a:t>
            </a:r>
            <a:r>
              <a:rPr lang="en-US" dirty="0"/>
              <a:t> u </a:t>
            </a:r>
            <a:r>
              <a:rPr lang="en-US" dirty="0" err="1"/>
              <a:t>bajtovima</a:t>
            </a:r>
            <a:endParaRPr lang="en-US" dirty="0"/>
          </a:p>
          <a:p>
            <a:pPr lvl="2"/>
            <a:r>
              <a:rPr lang="en-US" dirty="0"/>
              <a:t>Tip </a:t>
            </a:r>
            <a:r>
              <a:rPr lang="en-US" dirty="0" err="1"/>
              <a:t>transfera</a:t>
            </a:r>
            <a:endParaRPr lang="sr-Latn-RS" dirty="0"/>
          </a:p>
          <a:p>
            <a:pPr lvl="2"/>
            <a:r>
              <a:rPr lang="en-US" dirty="0" err="1">
                <a:solidFill>
                  <a:srgbClr val="00B050"/>
                </a:solidFill>
              </a:rPr>
              <a:t>cudaMemcpy</a:t>
            </a:r>
            <a:r>
              <a:rPr lang="en-US" dirty="0">
                <a:solidFill>
                  <a:srgbClr val="00B050"/>
                </a:solidFill>
              </a:rPr>
              <a:t>(h</a:t>
            </a:r>
            <a:r>
              <a:rPr lang="sr-Latn-RS" dirty="0">
                <a:solidFill>
                  <a:srgbClr val="00B050"/>
                </a:solidFill>
              </a:rPr>
              <a:t>_</a:t>
            </a:r>
            <a:r>
              <a:rPr lang="en-US" dirty="0">
                <a:solidFill>
                  <a:srgbClr val="00B050"/>
                </a:solidFill>
              </a:rPr>
              <a:t>x,</a:t>
            </a:r>
            <a:r>
              <a:rPr lang="sr-Latn-RS" dirty="0">
                <a:solidFill>
                  <a:srgbClr val="00B050"/>
                </a:solidFill>
              </a:rPr>
              <a:t> </a:t>
            </a:r>
            <a:r>
              <a:rPr lang="en-US" dirty="0">
                <a:solidFill>
                  <a:srgbClr val="00B050"/>
                </a:solidFill>
              </a:rPr>
              <a:t>d</a:t>
            </a:r>
            <a:r>
              <a:rPr lang="sr-Latn-RS" dirty="0">
                <a:solidFill>
                  <a:srgbClr val="00B050"/>
                </a:solidFill>
              </a:rPr>
              <a:t>_</a:t>
            </a:r>
            <a:r>
              <a:rPr lang="en-US" dirty="0">
                <a:solidFill>
                  <a:srgbClr val="00B050"/>
                </a:solidFill>
              </a:rPr>
              <a:t>x,</a:t>
            </a:r>
            <a:r>
              <a:rPr lang="sr-Latn-RS" dirty="0">
                <a:solidFill>
                  <a:srgbClr val="00B050"/>
                </a:solidFill>
              </a:rPr>
              <a:t> </a:t>
            </a:r>
            <a:r>
              <a:rPr lang="en-US" dirty="0" err="1">
                <a:solidFill>
                  <a:srgbClr val="00B050"/>
                </a:solidFill>
              </a:rPr>
              <a:t>nbytes</a:t>
            </a:r>
            <a:r>
              <a:rPr lang="en-US" dirty="0">
                <a:solidFill>
                  <a:srgbClr val="00B050"/>
                </a:solidFill>
              </a:rPr>
              <a:t>,</a:t>
            </a:r>
            <a:r>
              <a:rPr lang="sr-Latn-RS" dirty="0">
                <a:solidFill>
                  <a:srgbClr val="00B050"/>
                </a:solidFill>
              </a:rPr>
              <a:t> </a:t>
            </a:r>
            <a:r>
              <a:rPr lang="en-US" dirty="0" err="1">
                <a:solidFill>
                  <a:srgbClr val="00B050"/>
                </a:solidFill>
              </a:rPr>
              <a:t>cudaMemcpyDeviceToHost</a:t>
            </a:r>
            <a:r>
              <a:rPr lang="en-US" dirty="0">
                <a:solidFill>
                  <a:srgbClr val="00B050"/>
                </a:solidFill>
              </a:rPr>
              <a:t>);</a:t>
            </a:r>
            <a:endParaRPr lang="en-US" dirty="0"/>
          </a:p>
          <a:p>
            <a:r>
              <a:rPr lang="en-US" dirty="0" err="1"/>
              <a:t>Tipovi</a:t>
            </a:r>
            <a:r>
              <a:rPr lang="en-US" dirty="0"/>
              <a:t> </a:t>
            </a:r>
            <a:r>
              <a:rPr lang="en-US" dirty="0" err="1"/>
              <a:t>transfera</a:t>
            </a:r>
            <a:endParaRPr lang="en-US" dirty="0"/>
          </a:p>
          <a:p>
            <a:pPr lvl="1"/>
            <a:r>
              <a:rPr lang="en-US" dirty="0"/>
              <a:t>Host to Host(</a:t>
            </a:r>
            <a:r>
              <a:rPr lang="en-US" dirty="0" err="1"/>
              <a:t>cudaMemcpyHostToHost</a:t>
            </a:r>
            <a:r>
              <a:rPr lang="en-US" dirty="0"/>
              <a:t>)</a:t>
            </a:r>
          </a:p>
          <a:p>
            <a:pPr lvl="1"/>
            <a:r>
              <a:rPr lang="en-US" dirty="0"/>
              <a:t>Host to Device(</a:t>
            </a:r>
            <a:r>
              <a:rPr lang="en-US" dirty="0" err="1"/>
              <a:t>cudaMemcpyHostToDevice</a:t>
            </a:r>
            <a:r>
              <a:rPr lang="en-US" dirty="0"/>
              <a:t>)</a:t>
            </a:r>
          </a:p>
          <a:p>
            <a:pPr lvl="1"/>
            <a:r>
              <a:rPr lang="en-US" dirty="0"/>
              <a:t>Device to Host(</a:t>
            </a:r>
            <a:r>
              <a:rPr lang="en-US" dirty="0" err="1"/>
              <a:t>cudaMemcpyDeviceToHost</a:t>
            </a:r>
            <a:r>
              <a:rPr lang="en-US" dirty="0"/>
              <a:t>)</a:t>
            </a:r>
          </a:p>
          <a:p>
            <a:pPr lvl="1"/>
            <a:r>
              <a:rPr lang="en-US" dirty="0"/>
              <a:t>Device to Device(</a:t>
            </a:r>
            <a:r>
              <a:rPr lang="en-US" dirty="0" err="1"/>
              <a:t>cudaMemcpyDeviceToDevice</a:t>
            </a:r>
            <a:r>
              <a:rPr lang="en-US" dirty="0"/>
              <a:t>) </a:t>
            </a:r>
          </a:p>
          <a:p>
            <a:r>
              <a:rPr lang="sr-Latn-RS" dirty="0"/>
              <a:t>Poziv </a:t>
            </a:r>
            <a:r>
              <a:rPr lang="en-US" dirty="0" err="1"/>
              <a:t>cudaMemcpy</a:t>
            </a:r>
            <a:r>
              <a:rPr lang="en-US" dirty="0"/>
              <a:t>()</a:t>
            </a:r>
            <a:r>
              <a:rPr lang="sr-Latn-RS" dirty="0"/>
              <a:t> je sinhron</a:t>
            </a:r>
          </a:p>
          <a:p>
            <a:pPr lvl="1"/>
            <a:r>
              <a:rPr lang="sr-Latn-RS" dirty="0"/>
              <a:t>Kontrola se vraća CPU nakon što se kopiranje završi</a:t>
            </a:r>
          </a:p>
          <a:p>
            <a:pPr lvl="1"/>
            <a:r>
              <a:rPr lang="en-US" dirty="0"/>
              <a:t>K</a:t>
            </a:r>
            <a:r>
              <a:rPr lang="sr-Latn-RS" dirty="0"/>
              <a:t>opiranje startuje nakon što svi prethodni CUDA pozivi budu kompletiran</a:t>
            </a:r>
          </a:p>
          <a:p>
            <a:endParaRPr lang="en-US" dirty="0"/>
          </a:p>
        </p:txBody>
      </p:sp>
      <p:sp>
        <p:nvSpPr>
          <p:cNvPr id="8" name="Footer Placeholder 7"/>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3200" dirty="0"/>
              <a:t>CUDA </a:t>
            </a:r>
            <a:r>
              <a:rPr lang="sr-Latn-RS" sz="3200"/>
              <a:t>- Compute </a:t>
            </a:r>
            <a:r>
              <a:rPr lang="sr-Latn-RS" sz="3200" dirty="0"/>
              <a:t>Unified Device Architecture</a:t>
            </a:r>
            <a:endParaRPr lang="en-US" sz="3200" dirty="0"/>
          </a:p>
        </p:txBody>
      </p:sp>
      <p:sp>
        <p:nvSpPr>
          <p:cNvPr id="3" name="Content Placeholder 2"/>
          <p:cNvSpPr>
            <a:spLocks noGrp="1"/>
          </p:cNvSpPr>
          <p:nvPr>
            <p:ph idx="1"/>
          </p:nvPr>
        </p:nvSpPr>
        <p:spPr/>
        <p:txBody>
          <a:bodyPr/>
          <a:lstStyle/>
          <a:p>
            <a:r>
              <a:rPr lang="sr-Latn-RS" dirty="0"/>
              <a:t>Arhitektura za upravljanje izračunavanjem opš</a:t>
            </a:r>
            <a:r>
              <a:rPr lang="en-US" dirty="0"/>
              <a:t>t</a:t>
            </a:r>
            <a:r>
              <a:rPr lang="sr-Latn-RS" dirty="0"/>
              <a:t>e namene na grafičkim procesorskim jedinicama, dostupna na NVIDIA grafičkim karticama serije 8000 i novije</a:t>
            </a:r>
          </a:p>
          <a:p>
            <a:r>
              <a:rPr lang="sr-Latn-RS" dirty="0"/>
              <a:t>Dolazi sa softverskim okruženjem koje omogućava developerima da koriste C kao viši programski jezik. </a:t>
            </a:r>
          </a:p>
          <a:p>
            <a:r>
              <a:rPr lang="sr-Latn-RS" dirty="0"/>
              <a:t>Podržani su i drugi jezici, API i </a:t>
            </a:r>
            <a:r>
              <a:rPr lang="en-US" dirty="0"/>
              <a:t>“</a:t>
            </a:r>
            <a:r>
              <a:rPr lang="sr-Latn-RS" dirty="0"/>
              <a:t>directives-based</a:t>
            </a:r>
            <a:r>
              <a:rPr lang="en-US" dirty="0"/>
              <a:t>”</a:t>
            </a:r>
            <a:r>
              <a:rPr lang="sr-Latn-RS" dirty="0"/>
              <a:t> pristupi</a:t>
            </a:r>
          </a:p>
          <a:p>
            <a:endParaRPr lang="sr-Latn-RS" dirty="0"/>
          </a:p>
          <a:p>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181600" y="4419600"/>
            <a:ext cx="28575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sr-Latn-RS" dirty="0"/>
              <a:t>CUDA ekstenzije - funkcije</a:t>
            </a:r>
            <a:endParaRPr lang="en-US" dirty="0"/>
          </a:p>
        </p:txBody>
      </p:sp>
      <p:sp>
        <p:nvSpPr>
          <p:cNvPr id="5" name="Content Placeholder 4"/>
          <p:cNvSpPr>
            <a:spLocks noGrp="1"/>
          </p:cNvSpPr>
          <p:nvPr>
            <p:ph idx="1"/>
          </p:nvPr>
        </p:nvSpPr>
        <p:spPr/>
        <p:txBody>
          <a:bodyPr>
            <a:normAutofit/>
          </a:bodyPr>
          <a:lstStyle/>
          <a:p>
            <a:r>
              <a:rPr lang="sr-Latn-RS" dirty="0"/>
              <a:t>CUDA program čine integrisani delovi koda za centralni i grafički procesor</a:t>
            </a:r>
          </a:p>
          <a:p>
            <a:r>
              <a:rPr lang="sr-Latn-RS" dirty="0"/>
              <a:t>Kako prepoznati koja se funkcija gde izvršava?</a:t>
            </a:r>
          </a:p>
          <a:p>
            <a:pPr lvl="1"/>
            <a:r>
              <a:rPr lang="sv-SE" dirty="0"/>
              <a:t>Kvalifikator </a:t>
            </a:r>
            <a:r>
              <a:rPr lang="sv-SE" b="1" dirty="0"/>
              <a:t>__global__ </a:t>
            </a:r>
            <a:r>
              <a:rPr lang="sv-SE" dirty="0"/>
              <a:t>ozna</a:t>
            </a:r>
            <a:r>
              <a:rPr lang="sr-Latn-RS" dirty="0"/>
              <a:t>čava kernel funkcije</a:t>
            </a:r>
            <a:endParaRPr lang="sv-SE" b="1" dirty="0"/>
          </a:p>
          <a:p>
            <a:pPr lvl="1"/>
            <a:r>
              <a:rPr lang="en-US" dirty="0" err="1"/>
              <a:t>Kvalifikator</a:t>
            </a:r>
            <a:r>
              <a:rPr lang="en-US" dirty="0"/>
              <a:t> </a:t>
            </a:r>
            <a:r>
              <a:rPr lang="en-US" b="1" dirty="0"/>
              <a:t>__host__</a:t>
            </a:r>
            <a:r>
              <a:rPr lang="sr-Latn-RS" b="1" dirty="0"/>
              <a:t> </a:t>
            </a:r>
            <a:r>
              <a:rPr lang="en-US" dirty="0" err="1"/>
              <a:t>označava</a:t>
            </a:r>
            <a:r>
              <a:rPr lang="en-US" dirty="0"/>
              <a:t> </a:t>
            </a:r>
            <a:r>
              <a:rPr lang="en-US" dirty="0" err="1"/>
              <a:t>funkcije</a:t>
            </a:r>
            <a:r>
              <a:rPr lang="en-US" dirty="0"/>
              <a:t> </a:t>
            </a:r>
            <a:r>
              <a:rPr lang="en-US" dirty="0" err="1"/>
              <a:t>koje</a:t>
            </a:r>
            <a:r>
              <a:rPr lang="en-US" dirty="0"/>
              <a:t> se </a:t>
            </a:r>
            <a:r>
              <a:rPr lang="en-US" dirty="0" err="1"/>
              <a:t>izvršavaju</a:t>
            </a:r>
            <a:r>
              <a:rPr lang="en-US" dirty="0"/>
              <a:t> </a:t>
            </a:r>
            <a:r>
              <a:rPr lang="en-US" dirty="0" err="1"/>
              <a:t>samo</a:t>
            </a:r>
            <a:r>
              <a:rPr lang="en-US" dirty="0"/>
              <a:t> </a:t>
            </a:r>
            <a:r>
              <a:rPr lang="en-US" dirty="0" err="1"/>
              <a:t>na</a:t>
            </a:r>
            <a:r>
              <a:rPr lang="en-US" dirty="0"/>
              <a:t> </a:t>
            </a:r>
            <a:r>
              <a:rPr lang="en-US" dirty="0" err="1"/>
              <a:t>strani</a:t>
            </a:r>
            <a:r>
              <a:rPr lang="en-US" dirty="0"/>
              <a:t> </a:t>
            </a:r>
            <a:r>
              <a:rPr lang="en-US" dirty="0" err="1"/>
              <a:t>domaćina</a:t>
            </a:r>
            <a:endParaRPr lang="en-US" dirty="0"/>
          </a:p>
          <a:p>
            <a:pPr lvl="1"/>
            <a:r>
              <a:rPr lang="vi-VN" dirty="0"/>
              <a:t>Kvalifikator </a:t>
            </a:r>
            <a:r>
              <a:rPr lang="vi-VN" b="1" dirty="0"/>
              <a:t>__device__</a:t>
            </a:r>
            <a:r>
              <a:rPr lang="sr-Latn-RS" b="1" dirty="0"/>
              <a:t> </a:t>
            </a:r>
            <a:r>
              <a:rPr lang="vi-VN" dirty="0"/>
              <a:t>označava funkcije koje se izvršavaju samo na strani uređaja</a:t>
            </a:r>
          </a:p>
          <a:p>
            <a:endParaRPr lang="en-US" dirty="0"/>
          </a:p>
          <a:p>
            <a:pPr>
              <a:buNone/>
            </a:pPr>
            <a:endParaRPr lang="en-US" dirty="0"/>
          </a:p>
        </p:txBody>
      </p:sp>
      <p:sp>
        <p:nvSpPr>
          <p:cNvPr id="8" name="Footer Placeholder 7"/>
          <p:cNvSpPr>
            <a:spLocks noGrp="1"/>
          </p:cNvSpPr>
          <p:nvPr>
            <p:ph type="ftr" sz="quarter" idx="11"/>
          </p:nvPr>
        </p:nvSpPr>
        <p:spPr/>
        <p:txBody>
          <a:bodyPr/>
          <a:lstStyle/>
          <a:p>
            <a:r>
              <a:rPr lang="en-US" err="1"/>
              <a:t>Paralelni</a:t>
            </a:r>
            <a:r>
              <a:rPr lang="en-US"/>
              <a:t> sitemi </a:t>
            </a:r>
            <a:r>
              <a:rPr lang="en-US" dirty="0"/>
              <a:t>- CUDA</a:t>
            </a:r>
          </a:p>
        </p:txBody>
      </p:sp>
      <p:graphicFrame>
        <p:nvGraphicFramePr>
          <p:cNvPr id="7" name="Table 6"/>
          <p:cNvGraphicFramePr>
            <a:graphicFrameLocks noGrp="1"/>
          </p:cNvGraphicFramePr>
          <p:nvPr/>
        </p:nvGraphicFramePr>
        <p:xfrm>
          <a:off x="304800" y="4876800"/>
          <a:ext cx="8458200" cy="1483360"/>
        </p:xfrm>
        <a:graphic>
          <a:graphicData uri="http://schemas.openxmlformats.org/drawingml/2006/table">
            <a:tbl>
              <a:tblPr firstRow="1" bandRow="1">
                <a:tableStyleId>{69CF1AB2-1976-4502-BF36-3FF5EA218861}</a:tableStyleId>
              </a:tblPr>
              <a:tblGrid>
                <a:gridCol w="4343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sr-Latn-RS" dirty="0"/>
                        <a:t>Izvšava:</a:t>
                      </a:r>
                      <a:endParaRPr lang="en-US" dirty="0"/>
                    </a:p>
                  </a:txBody>
                  <a:tcPr/>
                </a:tc>
                <a:tc>
                  <a:txBody>
                    <a:bodyPr/>
                    <a:lstStyle/>
                    <a:p>
                      <a:r>
                        <a:rPr lang="sr-Latn-RS" dirty="0"/>
                        <a:t>Poziva:</a:t>
                      </a:r>
                      <a:endParaRPr lang="en-US" dirty="0"/>
                    </a:p>
                  </a:txBody>
                  <a:tcPr/>
                </a:tc>
                <a:extLst>
                  <a:ext uri="{0D108BD9-81ED-4DB2-BD59-A6C34878D82A}">
                    <a16:rowId xmlns:a16="http://schemas.microsoft.com/office/drawing/2014/main" val="10000"/>
                  </a:ext>
                </a:extLst>
              </a:tr>
              <a:tr h="370840">
                <a:tc>
                  <a:txBody>
                    <a:bodyPr/>
                    <a:lstStyle/>
                    <a:p>
                      <a:r>
                        <a:rPr lang="sr-Latn-RS" dirty="0"/>
                        <a:t>__device__   float deviceFunc()</a:t>
                      </a:r>
                      <a:endParaRPr lang="en-US" dirty="0"/>
                    </a:p>
                  </a:txBody>
                  <a:tcPr/>
                </a:tc>
                <a:tc>
                  <a:txBody>
                    <a:bodyPr/>
                    <a:lstStyle/>
                    <a:p>
                      <a:r>
                        <a:rPr lang="sr-Latn-RS" dirty="0"/>
                        <a:t>uređaj</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a:t>uređaj</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a:t>__global__    void kernelFunc()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a:t>uređaj</a:t>
                      </a:r>
                      <a:endParaRPr lang="en-US" dirty="0"/>
                    </a:p>
                  </a:txBody>
                  <a:tcPr/>
                </a:tc>
                <a:tc>
                  <a:txBody>
                    <a:bodyPr/>
                    <a:lstStyle/>
                    <a:p>
                      <a:r>
                        <a:rPr lang="en-US"/>
                        <a:t>domaćin</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a:t>__host__       float </a:t>
                      </a:r>
                      <a:r>
                        <a:rPr lang="en-US" dirty="0"/>
                        <a:t>host</a:t>
                      </a:r>
                      <a:r>
                        <a:rPr lang="sr-Latn-RS" dirty="0"/>
                        <a:t>Func()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domaćin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domaćin</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a:t>CUDA funkcije – kernel (1)</a:t>
            </a:r>
            <a:endParaRPr lang="en-US" dirty="0"/>
          </a:p>
        </p:txBody>
      </p:sp>
      <p:sp>
        <p:nvSpPr>
          <p:cNvPr id="5" name="Content Placeholder 4"/>
          <p:cNvSpPr>
            <a:spLocks noGrp="1"/>
          </p:cNvSpPr>
          <p:nvPr>
            <p:ph idx="1"/>
          </p:nvPr>
        </p:nvSpPr>
        <p:spPr/>
        <p:txBody>
          <a:bodyPr>
            <a:normAutofit/>
          </a:bodyPr>
          <a:lstStyle/>
          <a:p>
            <a:r>
              <a:rPr lang="pl-PL" dirty="0"/>
              <a:t>Funkcije kernela imaju sledeće osobine</a:t>
            </a:r>
          </a:p>
          <a:p>
            <a:pPr lvl="1"/>
            <a:r>
              <a:rPr lang="en-US" sz="2400" dirty="0" err="1"/>
              <a:t>Definišu</a:t>
            </a:r>
            <a:r>
              <a:rPr lang="en-US" sz="2400" dirty="0"/>
              <a:t> se </a:t>
            </a:r>
            <a:r>
              <a:rPr lang="en-US" sz="2400" dirty="0" err="1"/>
              <a:t>kvalifikatorom</a:t>
            </a:r>
            <a:r>
              <a:rPr lang="en-US" sz="2400" dirty="0"/>
              <a:t> </a:t>
            </a:r>
            <a:r>
              <a:rPr lang="en-US" sz="2400" b="1" dirty="0"/>
              <a:t>__global__</a:t>
            </a:r>
          </a:p>
          <a:p>
            <a:pPr lvl="1"/>
            <a:r>
              <a:rPr lang="en-US" sz="2400" dirty="0" err="1"/>
              <a:t>Moraju</a:t>
            </a:r>
            <a:r>
              <a:rPr lang="en-US" sz="2400" dirty="0"/>
              <a:t> </a:t>
            </a:r>
            <a:r>
              <a:rPr lang="en-US" sz="2400" dirty="0" err="1"/>
              <a:t>biti</a:t>
            </a:r>
            <a:r>
              <a:rPr lang="en-US" sz="2400" dirty="0"/>
              <a:t> </a:t>
            </a:r>
            <a:r>
              <a:rPr lang="en-US" sz="2400" b="1" dirty="0"/>
              <a:t>void</a:t>
            </a:r>
            <a:r>
              <a:rPr lang="sr-Latn-RS" sz="2400" b="1" dirty="0"/>
              <a:t> </a:t>
            </a:r>
            <a:r>
              <a:rPr lang="en-US" sz="2400" b="1" dirty="0" err="1"/>
              <a:t>funkcije</a:t>
            </a:r>
            <a:endParaRPr lang="en-US" sz="2400" b="1" dirty="0"/>
          </a:p>
          <a:p>
            <a:pPr lvl="1"/>
            <a:r>
              <a:rPr lang="vi-VN" sz="2400" dirty="0"/>
              <a:t>Parametri jezgra mogu biti skalarni podaci ili pokazivači na podatke alocirane na uređaju </a:t>
            </a:r>
          </a:p>
          <a:p>
            <a:endParaRPr lang="en-US" dirty="0"/>
          </a:p>
          <a:p>
            <a:pPr>
              <a:buNone/>
            </a:pPr>
            <a:r>
              <a:rPr lang="en-US" b="1" dirty="0">
                <a:solidFill>
                  <a:srgbClr val="00B050"/>
                </a:solidFill>
              </a:rPr>
              <a:t>__global__ </a:t>
            </a:r>
          </a:p>
          <a:p>
            <a:pPr>
              <a:buNone/>
            </a:pPr>
            <a:r>
              <a:rPr lang="en-US" b="1" dirty="0">
                <a:solidFill>
                  <a:srgbClr val="00B050"/>
                </a:solidFill>
              </a:rPr>
              <a:t>void </a:t>
            </a:r>
            <a:r>
              <a:rPr lang="en-US" b="1" dirty="0" err="1">
                <a:solidFill>
                  <a:srgbClr val="00B050"/>
                </a:solidFill>
              </a:rPr>
              <a:t>vecAdd</a:t>
            </a:r>
            <a:r>
              <a:rPr lang="en-US" b="1" dirty="0">
                <a:solidFill>
                  <a:srgbClr val="00B050"/>
                </a:solidFill>
              </a:rPr>
              <a:t>(</a:t>
            </a:r>
            <a:r>
              <a:rPr lang="sr-Latn-RS" b="1" dirty="0">
                <a:solidFill>
                  <a:srgbClr val="00B050"/>
                </a:solidFill>
              </a:rPr>
              <a:t> </a:t>
            </a:r>
            <a:r>
              <a:rPr lang="en-US" b="1" dirty="0" err="1">
                <a:solidFill>
                  <a:srgbClr val="00B050"/>
                </a:solidFill>
              </a:rPr>
              <a:t>int</a:t>
            </a:r>
            <a:r>
              <a:rPr lang="en-US" b="1" dirty="0">
                <a:solidFill>
                  <a:srgbClr val="00B050"/>
                </a:solidFill>
              </a:rPr>
              <a:t> *</a:t>
            </a:r>
            <a:r>
              <a:rPr lang="en-US" b="1" dirty="0" err="1">
                <a:solidFill>
                  <a:srgbClr val="00B050"/>
                </a:solidFill>
              </a:rPr>
              <a:t>devA</a:t>
            </a:r>
            <a:r>
              <a:rPr lang="en-US" b="1" dirty="0">
                <a:solidFill>
                  <a:srgbClr val="00B050"/>
                </a:solidFill>
              </a:rPr>
              <a:t>, </a:t>
            </a:r>
            <a:r>
              <a:rPr lang="en-US" b="1" dirty="0" err="1">
                <a:solidFill>
                  <a:srgbClr val="00B050"/>
                </a:solidFill>
              </a:rPr>
              <a:t>int</a:t>
            </a:r>
            <a:r>
              <a:rPr lang="en-US" b="1" dirty="0">
                <a:solidFill>
                  <a:srgbClr val="00B050"/>
                </a:solidFill>
              </a:rPr>
              <a:t> *</a:t>
            </a:r>
            <a:r>
              <a:rPr lang="en-US" b="1" dirty="0" err="1">
                <a:solidFill>
                  <a:srgbClr val="00B050"/>
                </a:solidFill>
              </a:rPr>
              <a:t>devB</a:t>
            </a:r>
            <a:r>
              <a:rPr lang="en-US" b="1" dirty="0">
                <a:solidFill>
                  <a:srgbClr val="00B050"/>
                </a:solidFill>
              </a:rPr>
              <a:t>, </a:t>
            </a:r>
            <a:r>
              <a:rPr lang="en-US" b="1" dirty="0" err="1">
                <a:solidFill>
                  <a:srgbClr val="00B050"/>
                </a:solidFill>
              </a:rPr>
              <a:t>int</a:t>
            </a:r>
            <a:r>
              <a:rPr lang="en-US" b="1" dirty="0">
                <a:solidFill>
                  <a:srgbClr val="00B050"/>
                </a:solidFill>
              </a:rPr>
              <a:t> *</a:t>
            </a:r>
            <a:r>
              <a:rPr lang="en-US" b="1" dirty="0" err="1">
                <a:solidFill>
                  <a:srgbClr val="00B050"/>
                </a:solidFill>
              </a:rPr>
              <a:t>devC</a:t>
            </a:r>
            <a:r>
              <a:rPr lang="en-US" b="1" dirty="0">
                <a:solidFill>
                  <a:srgbClr val="00B050"/>
                </a:solidFill>
              </a:rPr>
              <a:t>, </a:t>
            </a:r>
            <a:r>
              <a:rPr lang="en-US" b="1" dirty="0" err="1">
                <a:solidFill>
                  <a:srgbClr val="00B050"/>
                </a:solidFill>
              </a:rPr>
              <a:t>int</a:t>
            </a:r>
            <a:r>
              <a:rPr lang="en-US" b="1" dirty="0">
                <a:solidFill>
                  <a:srgbClr val="00B050"/>
                </a:solidFill>
              </a:rPr>
              <a:t> n);</a:t>
            </a:r>
            <a:endParaRPr lang="sr-Latn-RS" dirty="0">
              <a:solidFill>
                <a:srgbClr val="00B050"/>
              </a:solidFill>
            </a:endParaRPr>
          </a:p>
          <a:p>
            <a:endParaRPr lang="en-US" dirty="0"/>
          </a:p>
        </p:txBody>
      </p:sp>
      <p:sp>
        <p:nvSpPr>
          <p:cNvPr id="8" name="Footer Placeholder 7"/>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a:t>CUDA funkcije – kernel (2)</a:t>
            </a:r>
            <a:endParaRPr lang="en-US" dirty="0"/>
          </a:p>
        </p:txBody>
      </p:sp>
      <p:sp>
        <p:nvSpPr>
          <p:cNvPr id="5" name="Content Placeholder 4"/>
          <p:cNvSpPr>
            <a:spLocks noGrp="1"/>
          </p:cNvSpPr>
          <p:nvPr>
            <p:ph idx="1"/>
          </p:nvPr>
        </p:nvSpPr>
        <p:spPr/>
        <p:txBody>
          <a:bodyPr>
            <a:normAutofit lnSpcReduction="10000"/>
          </a:bodyPr>
          <a:lstStyle/>
          <a:p>
            <a:r>
              <a:rPr lang="pl-PL" dirty="0"/>
              <a:t>Kernel mora biti pozvan pomoću odgovarajuće izvršne konfiguracije</a:t>
            </a:r>
          </a:p>
          <a:p>
            <a:pPr lvl="1"/>
            <a:r>
              <a:rPr lang="pl-PL" dirty="0"/>
              <a:t>Zadaje se pomoću sintaksne ekstenzije jezika C, pomoću trostrukih zagrada &lt;&lt;&lt; i &gt;&gt;&gt; </a:t>
            </a:r>
          </a:p>
          <a:p>
            <a:pPr lvl="2">
              <a:buNone/>
            </a:pPr>
            <a:r>
              <a:rPr lang="pl-PL" dirty="0">
                <a:solidFill>
                  <a:srgbClr val="00B050"/>
                </a:solidFill>
              </a:rPr>
              <a:t>myKernel&lt;&lt;&lt; n, m &gt;&gt;&gt;(arg1, … );</a:t>
            </a:r>
          </a:p>
          <a:p>
            <a:r>
              <a:rPr lang="pl-PL" dirty="0"/>
              <a:t>Parametri n i m definišu organizaciju blokova niti na nivou grida i niti na nivou bloka</a:t>
            </a:r>
          </a:p>
          <a:p>
            <a:r>
              <a:rPr lang="pl-PL" dirty="0"/>
              <a:t>Postoje još dva opciona parametra</a:t>
            </a:r>
          </a:p>
          <a:p>
            <a:pPr lvl="1"/>
            <a:r>
              <a:rPr lang="pl-PL" dirty="0"/>
              <a:t>Za eksplicitno rezervisanje deljene memorije na nivou bloka</a:t>
            </a:r>
          </a:p>
          <a:p>
            <a:pPr lvl="1"/>
            <a:r>
              <a:rPr lang="pl-PL" dirty="0"/>
              <a:t>Za upravljanje tokovima (streams)</a:t>
            </a:r>
          </a:p>
          <a:p>
            <a:r>
              <a:rPr lang="pl-PL" dirty="0"/>
              <a:t>Svaki poziv jezgru je asinhron</a:t>
            </a:r>
          </a:p>
          <a:p>
            <a:pPr lvl="1"/>
            <a:r>
              <a:rPr lang="pl-PL" dirty="0"/>
              <a:t>Kontrola se odmah vraća centralnom procesoru</a:t>
            </a:r>
            <a:endParaRPr lang="en-US" dirty="0"/>
          </a:p>
          <a:p>
            <a:pPr lvl="1"/>
            <a:r>
              <a:rPr lang="en-US" dirty="0"/>
              <a:t>K</a:t>
            </a:r>
            <a:r>
              <a:rPr lang="sr-Latn-RS" dirty="0"/>
              <a:t>ernel se izvršava nakon što su svi prethodni CUDA pozivi kompletirani</a:t>
            </a:r>
          </a:p>
          <a:p>
            <a:pPr lvl="1"/>
            <a:endParaRPr lang="en-US" dirty="0"/>
          </a:p>
        </p:txBody>
      </p:sp>
      <p:sp>
        <p:nvSpPr>
          <p:cNvPr id="8" name="Footer Placeholder 7"/>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a:t>CUDA funkcije - ograničenja</a:t>
            </a:r>
            <a:endParaRPr lang="en-US" dirty="0"/>
          </a:p>
        </p:txBody>
      </p:sp>
      <p:sp>
        <p:nvSpPr>
          <p:cNvPr id="5" name="Content Placeholder 4"/>
          <p:cNvSpPr>
            <a:spLocks noGrp="1"/>
          </p:cNvSpPr>
          <p:nvPr>
            <p:ph idx="1"/>
          </p:nvPr>
        </p:nvSpPr>
        <p:spPr>
          <a:xfrm>
            <a:off x="457200" y="1600200"/>
            <a:ext cx="8229600" cy="4648200"/>
          </a:xfrm>
        </p:spPr>
        <p:txBody>
          <a:bodyPr>
            <a:normAutofit/>
          </a:bodyPr>
          <a:lstStyle/>
          <a:p>
            <a:r>
              <a:rPr lang="vi-VN" b="1" dirty="0"/>
              <a:t>__device__ </a:t>
            </a:r>
            <a:r>
              <a:rPr lang="vi-VN" dirty="0"/>
              <a:t>funkcijama se ne može uzeti adresa</a:t>
            </a:r>
          </a:p>
          <a:p>
            <a:pPr lvl="1"/>
            <a:r>
              <a:rPr lang="vi-VN" dirty="0"/>
              <a:t>One se najčešće implementiraju kao inline funkcije</a:t>
            </a:r>
          </a:p>
          <a:p>
            <a:r>
              <a:rPr lang="vi-VN" dirty="0"/>
              <a:t>Za funkcije koje se izvršavaju na uređaju:</a:t>
            </a:r>
          </a:p>
          <a:p>
            <a:pPr lvl="1"/>
            <a:r>
              <a:rPr lang="vi-VN" dirty="0"/>
              <a:t>Ograničeno dozvoljena rekurzija</a:t>
            </a:r>
          </a:p>
          <a:p>
            <a:pPr lvl="2"/>
            <a:r>
              <a:rPr lang="vi-VN" dirty="0"/>
              <a:t>Hardversko ograničenje – stek u deljenoj memoriji</a:t>
            </a:r>
          </a:p>
          <a:p>
            <a:pPr lvl="2"/>
            <a:r>
              <a:rPr lang="vi-VN" dirty="0"/>
              <a:t>Od Fermi arhitekture GPU-ova</a:t>
            </a:r>
          </a:p>
          <a:p>
            <a:r>
              <a:rPr lang="vi-VN" dirty="0"/>
              <a:t>Nije dozvoljeno deklarisanje</a:t>
            </a:r>
            <a:r>
              <a:rPr lang="sr-Latn-RS" dirty="0"/>
              <a:t> </a:t>
            </a:r>
            <a:r>
              <a:rPr lang="vi-VN" dirty="0"/>
              <a:t>statičkih promenljivih unutar funkcije</a:t>
            </a:r>
          </a:p>
          <a:p>
            <a:r>
              <a:rPr lang="vi-VN" dirty="0"/>
              <a:t>Nisu dozvoljene funkcije</a:t>
            </a:r>
            <a:r>
              <a:rPr lang="sr-Latn-RS" dirty="0"/>
              <a:t> </a:t>
            </a:r>
            <a:r>
              <a:rPr lang="vi-VN" dirty="0"/>
              <a:t>sa varijabilnim brojem</a:t>
            </a:r>
            <a:r>
              <a:rPr lang="sr-Latn-RS" dirty="0"/>
              <a:t> </a:t>
            </a:r>
            <a:r>
              <a:rPr lang="vi-VN" dirty="0"/>
              <a:t>argumenata</a:t>
            </a:r>
          </a:p>
          <a:p>
            <a:pPr lvl="1"/>
            <a:r>
              <a:rPr lang="vi-VN" dirty="0"/>
              <a:t>Funkcije poput printf(...)</a:t>
            </a:r>
            <a:endParaRPr lang="en-US" dirty="0"/>
          </a:p>
        </p:txBody>
      </p:sp>
      <p:sp>
        <p:nvSpPr>
          <p:cNvPr id="8" name="Footer Placeholder 7"/>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Say Hello to CUDA (1)</a:t>
            </a:r>
          </a:p>
        </p:txBody>
      </p:sp>
      <p:sp>
        <p:nvSpPr>
          <p:cNvPr id="3" name="Content Placeholder 2"/>
          <p:cNvSpPr>
            <a:spLocks noGrp="1"/>
          </p:cNvSpPr>
          <p:nvPr>
            <p:ph idx="1"/>
          </p:nvPr>
        </p:nvSpPr>
        <p:spPr/>
        <p:txBody>
          <a:bodyPr/>
          <a:lstStyle/>
          <a:p>
            <a:pPr>
              <a:buNone/>
            </a:pPr>
            <a:r>
              <a:rPr lang="en-US" b="1" dirty="0">
                <a:latin typeface="Consolas" pitchFamily="49" charset="0"/>
                <a:cs typeface="Consolas" pitchFamily="49" charset="0"/>
              </a:rPr>
              <a:t> </a:t>
            </a:r>
          </a:p>
          <a:p>
            <a:pPr>
              <a:buNone/>
            </a:pPr>
            <a:br>
              <a:rPr lang="en-US" dirty="0">
                <a:latin typeface="Consolas" pitchFamily="49" charset="0"/>
                <a:cs typeface="Consolas" pitchFamily="49" charset="0"/>
              </a:rPr>
            </a:b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dirty="0">
                <a:latin typeface="Consolas" pitchFamily="49" charset="0"/>
                <a:cs typeface="Consolas" pitchFamily="49" charset="0"/>
              </a:rPr>
              <a:t>main( </a:t>
            </a:r>
            <a:r>
              <a:rPr lang="en-US" b="1" dirty="0">
                <a:latin typeface="Consolas" pitchFamily="49" charset="0"/>
                <a:cs typeface="Consolas" pitchFamily="49" charset="0"/>
              </a:rPr>
              <a:t>void </a:t>
            </a:r>
            <a:r>
              <a:rPr lang="en-US" dirty="0">
                <a:latin typeface="Consolas" pitchFamily="49" charset="0"/>
                <a:cs typeface="Consolas" pitchFamily="49" charset="0"/>
              </a:rPr>
              <a:t>) </a:t>
            </a:r>
          </a:p>
          <a:p>
            <a:pPr>
              <a:buNone/>
            </a:pP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printf</a:t>
            </a:r>
            <a:r>
              <a:rPr lang="en-US" dirty="0">
                <a:latin typeface="Consolas" pitchFamily="49" charset="0"/>
                <a:cs typeface="Consolas" pitchFamily="49" charset="0"/>
              </a:rPr>
              <a:t>( "Hello, World!\n" );</a:t>
            </a:r>
            <a:br>
              <a:rPr lang="en-US" dirty="0">
                <a:latin typeface="Consolas" pitchFamily="49" charset="0"/>
                <a:cs typeface="Consolas" pitchFamily="49" charset="0"/>
              </a:rPr>
            </a:br>
            <a:r>
              <a:rPr lang="en-US" dirty="0">
                <a:latin typeface="Consolas" pitchFamily="49" charset="0"/>
                <a:cs typeface="Consolas" pitchFamily="49" charset="0"/>
              </a:rPr>
              <a:t>    </a:t>
            </a:r>
            <a:r>
              <a:rPr lang="en-US" b="1" dirty="0">
                <a:latin typeface="Consolas" pitchFamily="49" charset="0"/>
                <a:cs typeface="Consolas" pitchFamily="49" charset="0"/>
              </a:rPr>
              <a:t>return </a:t>
            </a:r>
            <a:r>
              <a:rPr lang="en-US" dirty="0">
                <a:latin typeface="Consolas" pitchFamily="49" charset="0"/>
                <a:cs typeface="Consolas" pitchFamily="49" charset="0"/>
              </a:rPr>
              <a:t>0;</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b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Say Hello to CUDA (2)</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 </a:t>
            </a:r>
            <a:r>
              <a:rPr lang="en-US" sz="1800" b="1" dirty="0">
                <a:solidFill>
                  <a:schemeClr val="bg1">
                    <a:lumMod val="50000"/>
                  </a:schemeClr>
                </a:solidFill>
                <a:latin typeface="Consolas" pitchFamily="49" charset="0"/>
                <a:cs typeface="Consolas" pitchFamily="49" charset="0"/>
              </a:rPr>
              <a:t>#include </a:t>
            </a:r>
            <a:r>
              <a:rPr lang="en-US" sz="1800" dirty="0">
                <a:solidFill>
                  <a:schemeClr val="bg1">
                    <a:lumMod val="50000"/>
                  </a:schemeClr>
                </a:solidFill>
                <a:latin typeface="Consolas" pitchFamily="49" charset="0"/>
                <a:cs typeface="Consolas" pitchFamily="49" charset="0"/>
              </a:rPr>
              <a:t>"</a:t>
            </a:r>
            <a:r>
              <a:rPr lang="sr-Latn-RS" sz="1800" dirty="0">
                <a:solidFill>
                  <a:schemeClr val="bg1">
                    <a:lumMod val="50000"/>
                  </a:schemeClr>
                </a:solidFill>
                <a:latin typeface="Consolas" pitchFamily="49" charset="0"/>
                <a:cs typeface="Consolas" pitchFamily="49" charset="0"/>
              </a:rPr>
              <a:t>book.h</a:t>
            </a:r>
            <a:r>
              <a:rPr lang="en-US" sz="1800" dirty="0">
                <a:solidFill>
                  <a:schemeClr val="bg1">
                    <a:lumMod val="50000"/>
                  </a:schemeClr>
                </a:solidFill>
                <a:latin typeface="Consolas" pitchFamily="49" charset="0"/>
                <a:cs typeface="Consolas" pitchFamily="49" charset="0"/>
              </a:rPr>
              <a:t>“</a:t>
            </a:r>
          </a:p>
          <a:p>
            <a:pPr>
              <a:buNone/>
            </a:pPr>
            <a:endParaRPr lang="en-US" sz="1800" dirty="0">
              <a:solidFill>
                <a:schemeClr val="bg1">
                  <a:lumMod val="50000"/>
                </a:schemeClr>
              </a:solidFill>
              <a:latin typeface="Consolas" pitchFamily="49" charset="0"/>
              <a:cs typeface="Consolas" pitchFamily="49" charset="0"/>
            </a:endParaRPr>
          </a:p>
          <a:p>
            <a:pPr>
              <a:buNone/>
            </a:pPr>
            <a:r>
              <a:rPr lang="en-US" sz="1800" b="1" dirty="0">
                <a:solidFill>
                  <a:schemeClr val="bg1">
                    <a:lumMod val="50000"/>
                  </a:schemeClr>
                </a:solidFill>
              </a:rPr>
              <a:t>  </a:t>
            </a:r>
            <a:r>
              <a:rPr lang="en-US" sz="1800" b="1" dirty="0"/>
              <a:t>__global__ void kernel( void )  {}</a:t>
            </a:r>
            <a:r>
              <a:rPr lang="en-US" sz="1800" dirty="0"/>
              <a:t> </a:t>
            </a:r>
            <a:br>
              <a:rPr lang="en-US" sz="1800" dirty="0"/>
            </a:br>
            <a:endParaRPr lang="sr-Latn-RS" sz="1800" dirty="0">
              <a:solidFill>
                <a:schemeClr val="bg1">
                  <a:lumMod val="50000"/>
                </a:schemeClr>
              </a:solidFill>
              <a:latin typeface="Consolas" pitchFamily="49" charset="0"/>
              <a:cs typeface="Consolas" pitchFamily="49" charset="0"/>
            </a:endParaRPr>
          </a:p>
          <a:p>
            <a:pPr>
              <a:buNone/>
            </a:pPr>
            <a:r>
              <a:rPr lang="sr-Latn-RS" sz="1800" b="1" dirty="0">
                <a:solidFill>
                  <a:schemeClr val="bg1">
                    <a:lumMod val="50000"/>
                  </a:schemeClr>
                </a:solidFill>
                <a:latin typeface="Consolas" pitchFamily="49" charset="0"/>
                <a:cs typeface="Consolas" pitchFamily="49" charset="0"/>
              </a:rPr>
              <a:t> </a:t>
            </a:r>
            <a:r>
              <a:rPr lang="en-US" sz="1800" b="1" dirty="0" err="1">
                <a:solidFill>
                  <a:schemeClr val="bg1">
                    <a:lumMod val="50000"/>
                  </a:schemeClr>
                </a:solidFill>
                <a:latin typeface="Consolas" pitchFamily="49" charset="0"/>
                <a:cs typeface="Consolas" pitchFamily="49" charset="0"/>
              </a:rPr>
              <a:t>int</a:t>
            </a:r>
            <a:r>
              <a:rPr lang="en-US" sz="1800" b="1" dirty="0">
                <a:solidFill>
                  <a:schemeClr val="bg1">
                    <a:lumMod val="50000"/>
                  </a:schemeClr>
                </a:solidFill>
                <a:latin typeface="Consolas" pitchFamily="49" charset="0"/>
                <a:cs typeface="Consolas" pitchFamily="49" charset="0"/>
              </a:rPr>
              <a:t> </a:t>
            </a:r>
            <a:r>
              <a:rPr lang="en-US" sz="1800" dirty="0">
                <a:solidFill>
                  <a:schemeClr val="bg1">
                    <a:lumMod val="50000"/>
                  </a:schemeClr>
                </a:solidFill>
                <a:latin typeface="Consolas" pitchFamily="49" charset="0"/>
                <a:cs typeface="Consolas" pitchFamily="49" charset="0"/>
              </a:rPr>
              <a:t>main( </a:t>
            </a:r>
            <a:r>
              <a:rPr lang="en-US" sz="1800" b="1" dirty="0">
                <a:solidFill>
                  <a:schemeClr val="bg1">
                    <a:lumMod val="50000"/>
                  </a:schemeClr>
                </a:solidFill>
                <a:latin typeface="Consolas" pitchFamily="49" charset="0"/>
                <a:cs typeface="Consolas" pitchFamily="49" charset="0"/>
              </a:rPr>
              <a:t>void </a:t>
            </a:r>
            <a:r>
              <a:rPr lang="en-US" sz="1800" dirty="0">
                <a:solidFill>
                  <a:schemeClr val="bg1">
                    <a:lumMod val="50000"/>
                  </a:schemeClr>
                </a:solidFill>
                <a:latin typeface="Consolas" pitchFamily="49" charset="0"/>
                <a:cs typeface="Consolas" pitchFamily="49" charset="0"/>
              </a:rPr>
              <a:t>) </a:t>
            </a:r>
          </a:p>
          <a:p>
            <a:pPr>
              <a:buNone/>
            </a:pPr>
            <a:r>
              <a:rPr lang="en-US" sz="1800" dirty="0">
                <a:solidFill>
                  <a:schemeClr val="bg1">
                    <a:lumMod val="50000"/>
                  </a:schemeClr>
                </a:solidFill>
                <a:latin typeface="Consolas" pitchFamily="49" charset="0"/>
                <a:cs typeface="Consolas" pitchFamily="49" charset="0"/>
              </a:rPr>
              <a:t> {</a:t>
            </a:r>
          </a:p>
          <a:p>
            <a:pPr>
              <a:buNone/>
            </a:pPr>
            <a:r>
              <a:rPr lang="en-US" sz="1800" b="1" dirty="0">
                <a:solidFill>
                  <a:schemeClr val="bg1">
                    <a:lumMod val="50000"/>
                  </a:schemeClr>
                </a:solidFill>
              </a:rPr>
              <a:t>          </a:t>
            </a:r>
            <a:r>
              <a:rPr lang="en-US" sz="1800" b="1" dirty="0"/>
              <a:t>kernel&lt;&lt;&lt;1,1&gt;&gt;&gt;();</a:t>
            </a:r>
            <a:r>
              <a:rPr lang="en-US" sz="1800" dirty="0"/>
              <a:t> </a:t>
            </a:r>
            <a:br>
              <a:rPr lang="en-US" sz="1800" dirty="0">
                <a:solidFill>
                  <a:schemeClr val="bg1">
                    <a:lumMod val="50000"/>
                  </a:schemeClr>
                </a:solidFill>
                <a:latin typeface="Consolas" pitchFamily="49" charset="0"/>
                <a:cs typeface="Consolas" pitchFamily="49" charset="0"/>
              </a:rPr>
            </a:br>
            <a:r>
              <a:rPr lang="en-US" sz="1800" dirty="0">
                <a:solidFill>
                  <a:schemeClr val="bg1">
                    <a:lumMod val="50000"/>
                  </a:schemeClr>
                </a:solidFill>
                <a:latin typeface="Consolas" pitchFamily="49" charset="0"/>
                <a:cs typeface="Consolas" pitchFamily="49" charset="0"/>
              </a:rPr>
              <a:t>    </a:t>
            </a:r>
            <a:r>
              <a:rPr lang="en-US" sz="1800" dirty="0" err="1">
                <a:solidFill>
                  <a:schemeClr val="bg1">
                    <a:lumMod val="50000"/>
                  </a:schemeClr>
                </a:solidFill>
                <a:latin typeface="Consolas" pitchFamily="49" charset="0"/>
                <a:cs typeface="Consolas" pitchFamily="49" charset="0"/>
              </a:rPr>
              <a:t>printf</a:t>
            </a:r>
            <a:r>
              <a:rPr lang="en-US" sz="1800" dirty="0">
                <a:solidFill>
                  <a:schemeClr val="bg1">
                    <a:lumMod val="50000"/>
                  </a:schemeClr>
                </a:solidFill>
                <a:latin typeface="Consolas" pitchFamily="49" charset="0"/>
                <a:cs typeface="Consolas" pitchFamily="49" charset="0"/>
              </a:rPr>
              <a:t>( "Hello, World!\n" );</a:t>
            </a:r>
            <a:br>
              <a:rPr lang="en-US" sz="1800" dirty="0">
                <a:solidFill>
                  <a:schemeClr val="bg1">
                    <a:lumMod val="50000"/>
                  </a:schemeClr>
                </a:solidFill>
                <a:latin typeface="Consolas" pitchFamily="49" charset="0"/>
                <a:cs typeface="Consolas" pitchFamily="49" charset="0"/>
              </a:rPr>
            </a:br>
            <a:r>
              <a:rPr lang="en-US" sz="1800" dirty="0">
                <a:solidFill>
                  <a:schemeClr val="bg1">
                    <a:lumMod val="50000"/>
                  </a:schemeClr>
                </a:solidFill>
                <a:latin typeface="Consolas" pitchFamily="49" charset="0"/>
                <a:cs typeface="Consolas" pitchFamily="49" charset="0"/>
              </a:rPr>
              <a:t>    </a:t>
            </a:r>
            <a:r>
              <a:rPr lang="en-US" sz="1800" b="1" dirty="0">
                <a:solidFill>
                  <a:schemeClr val="bg1">
                    <a:lumMod val="50000"/>
                  </a:schemeClr>
                </a:solidFill>
                <a:latin typeface="Consolas" pitchFamily="49" charset="0"/>
                <a:cs typeface="Consolas" pitchFamily="49" charset="0"/>
              </a:rPr>
              <a:t>return </a:t>
            </a:r>
            <a:r>
              <a:rPr lang="en-US" sz="1800" dirty="0">
                <a:solidFill>
                  <a:schemeClr val="bg1">
                    <a:lumMod val="50000"/>
                  </a:schemeClr>
                </a:solidFill>
                <a:latin typeface="Consolas" pitchFamily="49" charset="0"/>
                <a:cs typeface="Consolas" pitchFamily="49" charset="0"/>
              </a:rPr>
              <a:t>0;</a:t>
            </a:r>
            <a:br>
              <a:rPr lang="en-US" sz="1800" dirty="0">
                <a:solidFill>
                  <a:schemeClr val="bg1">
                    <a:lumMod val="50000"/>
                  </a:schemeClr>
                </a:solidFill>
                <a:latin typeface="Consolas" pitchFamily="49" charset="0"/>
                <a:cs typeface="Consolas" pitchFamily="49" charset="0"/>
              </a:rPr>
            </a:br>
            <a:r>
              <a:rPr lang="en-US" sz="1800" dirty="0">
                <a:solidFill>
                  <a:schemeClr val="bg1">
                    <a:lumMod val="50000"/>
                  </a:schemeClr>
                </a:solidFill>
                <a:latin typeface="Consolas" pitchFamily="49" charset="0"/>
                <a:cs typeface="Consolas" pitchFamily="49" charset="0"/>
              </a:rPr>
              <a:t>} </a:t>
            </a:r>
            <a:br>
              <a:rPr lang="en-US" dirty="0"/>
            </a:br>
            <a:endParaRPr lang="en-US" dirty="0"/>
          </a:p>
          <a:p>
            <a:r>
              <a:rPr lang="en-US" dirty="0" err="1"/>
              <a:t>Prazna</a:t>
            </a:r>
            <a:r>
              <a:rPr lang="en-US" dirty="0"/>
              <a:t> </a:t>
            </a:r>
            <a:r>
              <a:rPr lang="sr-Latn-RS" dirty="0"/>
              <a:t>funkcija nazvana kernel(), sa kvantifikatorom __global__</a:t>
            </a:r>
          </a:p>
          <a:p>
            <a:r>
              <a:rPr lang="sr-Latn-RS" dirty="0"/>
              <a:t>Poziv ove funkcije, dekorisan sa </a:t>
            </a:r>
            <a:r>
              <a:rPr lang="en-US" dirty="0"/>
              <a:t>&lt;&lt;&lt;1,1&gt;&gt;&gt; </a:t>
            </a:r>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Say Hello to CUDA (</a:t>
            </a:r>
            <a:r>
              <a:rPr lang="sr-Latn-RS" dirty="0"/>
              <a:t>3</a:t>
            </a:r>
            <a:r>
              <a:rPr lang="en-US" dirty="0"/>
              <a:t>)</a:t>
            </a:r>
          </a:p>
        </p:txBody>
      </p:sp>
      <p:sp>
        <p:nvSpPr>
          <p:cNvPr id="3" name="Content Placeholder 2"/>
          <p:cNvSpPr>
            <a:spLocks noGrp="1"/>
          </p:cNvSpPr>
          <p:nvPr>
            <p:ph idx="1"/>
          </p:nvPr>
        </p:nvSpPr>
        <p:spPr>
          <a:xfrm>
            <a:off x="3276600" y="1371600"/>
            <a:ext cx="5867400" cy="5181600"/>
          </a:xfrm>
        </p:spPr>
        <p:txBody>
          <a:bodyPr>
            <a:noAutofit/>
          </a:bodyPr>
          <a:lstStyle/>
          <a:p>
            <a:pPr>
              <a:buNone/>
            </a:pPr>
            <a:r>
              <a:rPr lang="en-US" sz="1400" b="1" dirty="0">
                <a:solidFill>
                  <a:schemeClr val="bg1">
                    <a:lumMod val="50000"/>
                  </a:schemeClr>
                </a:solidFill>
                <a:latin typeface="Consolas" pitchFamily="49" charset="0"/>
                <a:cs typeface="Consolas" pitchFamily="49" charset="0"/>
              </a:rPr>
              <a:t>#include </a:t>
            </a:r>
            <a:r>
              <a:rPr lang="en-US" sz="1400" dirty="0">
                <a:solidFill>
                  <a:schemeClr val="bg1">
                    <a:lumMod val="50000"/>
                  </a:schemeClr>
                </a:solidFill>
                <a:latin typeface="Consolas" pitchFamily="49" charset="0"/>
                <a:cs typeface="Consolas" pitchFamily="49" charset="0"/>
              </a:rPr>
              <a:t>&lt;</a:t>
            </a:r>
            <a:r>
              <a:rPr lang="en-US" sz="1400" dirty="0" err="1">
                <a:solidFill>
                  <a:schemeClr val="bg1">
                    <a:lumMod val="50000"/>
                  </a:schemeClr>
                </a:solidFill>
                <a:latin typeface="Consolas" pitchFamily="49" charset="0"/>
                <a:cs typeface="Consolas" pitchFamily="49" charset="0"/>
              </a:rPr>
              <a:t>iostream</a:t>
            </a:r>
            <a:r>
              <a:rPr lang="en-US" sz="1400" dirty="0">
                <a:solidFill>
                  <a:schemeClr val="bg1">
                    <a:lumMod val="50000"/>
                  </a:schemeClr>
                </a:solidFill>
                <a:latin typeface="Consolas" pitchFamily="49" charset="0"/>
                <a:cs typeface="Consolas" pitchFamily="49" charset="0"/>
              </a:rPr>
              <a:t>&gt;</a:t>
            </a:r>
            <a:endParaRPr lang="sr-Latn-RS" sz="1400" dirty="0">
              <a:solidFill>
                <a:schemeClr val="bg1">
                  <a:lumMod val="50000"/>
                </a:schemeClr>
              </a:solidFill>
              <a:latin typeface="Consolas" pitchFamily="49" charset="0"/>
              <a:cs typeface="Consolas" pitchFamily="49" charset="0"/>
            </a:endParaRPr>
          </a:p>
          <a:p>
            <a:pPr>
              <a:buNone/>
            </a:pPr>
            <a:r>
              <a:rPr lang="en-US" sz="1400" b="1" dirty="0">
                <a:solidFill>
                  <a:schemeClr val="bg1">
                    <a:lumMod val="50000"/>
                  </a:schemeClr>
                </a:solidFill>
                <a:latin typeface="Consolas" pitchFamily="49" charset="0"/>
                <a:cs typeface="Consolas" pitchFamily="49" charset="0"/>
              </a:rPr>
              <a:t>#include </a:t>
            </a:r>
            <a:r>
              <a:rPr lang="en-US" sz="1400" dirty="0">
                <a:solidFill>
                  <a:schemeClr val="bg1">
                    <a:lumMod val="50000"/>
                  </a:schemeClr>
                </a:solidFill>
                <a:latin typeface="Consolas" pitchFamily="49" charset="0"/>
                <a:cs typeface="Consolas" pitchFamily="49" charset="0"/>
              </a:rPr>
              <a:t>"</a:t>
            </a:r>
            <a:r>
              <a:rPr lang="en-US" sz="1400" dirty="0" err="1">
                <a:solidFill>
                  <a:schemeClr val="bg1">
                    <a:lumMod val="50000"/>
                  </a:schemeClr>
                </a:solidFill>
                <a:latin typeface="Consolas" pitchFamily="49" charset="0"/>
                <a:cs typeface="Consolas" pitchFamily="49" charset="0"/>
              </a:rPr>
              <a:t>book.h</a:t>
            </a:r>
            <a:r>
              <a:rPr lang="en-US" sz="1400" dirty="0">
                <a:solidFill>
                  <a:schemeClr val="bg1">
                    <a:lumMod val="50000"/>
                  </a:schemeClr>
                </a:solidFill>
                <a:latin typeface="Consolas" pitchFamily="49" charset="0"/>
                <a:cs typeface="Consolas" pitchFamily="49" charset="0"/>
              </a:rPr>
              <a:t>“</a:t>
            </a:r>
            <a:endParaRPr lang="sr-Latn-RS" sz="1400" dirty="0">
              <a:solidFill>
                <a:schemeClr val="bg1">
                  <a:lumMod val="50000"/>
                </a:schemeClr>
              </a:solidFill>
              <a:latin typeface="Consolas" pitchFamily="49" charset="0"/>
              <a:cs typeface="Consolas" pitchFamily="49" charset="0"/>
            </a:endParaRPr>
          </a:p>
          <a:p>
            <a:pPr>
              <a:buNone/>
            </a:pPr>
            <a:endParaRPr lang="sr-Latn-RS" sz="1400" b="1" dirty="0">
              <a:solidFill>
                <a:schemeClr val="bg1">
                  <a:lumMod val="50000"/>
                </a:schemeClr>
              </a:solidFill>
              <a:latin typeface="Consolas" pitchFamily="49" charset="0"/>
              <a:cs typeface="Consolas" pitchFamily="49" charset="0"/>
            </a:endParaRPr>
          </a:p>
          <a:p>
            <a:pPr>
              <a:buNone/>
            </a:pPr>
            <a:r>
              <a:rPr lang="en-US" sz="1400" b="1" dirty="0">
                <a:latin typeface="Consolas" pitchFamily="49" charset="0"/>
                <a:cs typeface="Consolas" pitchFamily="49" charset="0"/>
              </a:rPr>
              <a:t>__global__ void add(</a:t>
            </a: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 a, </a:t>
            </a: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 b, </a:t>
            </a: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a:t>
            </a:r>
            <a:r>
              <a:rPr lang="sr-Latn-RS" sz="1400" b="1" dirty="0">
                <a:latin typeface="Consolas" pitchFamily="49" charset="0"/>
                <a:cs typeface="Consolas" pitchFamily="49" charset="0"/>
              </a:rPr>
              <a:t> </a:t>
            </a:r>
            <a:r>
              <a:rPr lang="en-US" sz="1400" b="1" dirty="0">
                <a:latin typeface="Consolas" pitchFamily="49" charset="0"/>
                <a:cs typeface="Consolas" pitchFamily="49" charset="0"/>
              </a:rPr>
              <a:t>c) </a:t>
            </a:r>
            <a:endParaRPr lang="sr-Latn-RS" sz="1400" b="1" dirty="0">
              <a:latin typeface="Consolas" pitchFamily="49" charset="0"/>
              <a:cs typeface="Consolas" pitchFamily="49" charset="0"/>
            </a:endParaRPr>
          </a:p>
          <a:p>
            <a:pPr>
              <a:buNone/>
            </a:pPr>
            <a:r>
              <a:rPr lang="en-US" sz="1100" b="1" dirty="0">
                <a:latin typeface="Consolas" pitchFamily="49" charset="0"/>
                <a:cs typeface="Consolas" pitchFamily="49" charset="0"/>
              </a:rPr>
              <a:t>{</a:t>
            </a:r>
            <a:endParaRPr lang="sr-Latn-RS" sz="1100" b="1" dirty="0">
              <a:latin typeface="Consolas" pitchFamily="49" charset="0"/>
              <a:cs typeface="Consolas" pitchFamily="49" charset="0"/>
            </a:endParaRPr>
          </a:p>
          <a:p>
            <a:pPr>
              <a:buNone/>
            </a:pPr>
            <a:r>
              <a:rPr lang="sr-Latn-RS" sz="1400" b="1" dirty="0">
                <a:latin typeface="Consolas" pitchFamily="49" charset="0"/>
                <a:cs typeface="Consolas" pitchFamily="49" charset="0"/>
              </a:rPr>
              <a:t>    </a:t>
            </a:r>
            <a:r>
              <a:rPr lang="en-US" sz="1400" b="1" dirty="0">
                <a:latin typeface="Consolas" pitchFamily="49" charset="0"/>
                <a:cs typeface="Consolas" pitchFamily="49" charset="0"/>
              </a:rPr>
              <a:t>*c = a + b;</a:t>
            </a:r>
            <a:endParaRPr lang="sr-Latn-RS" sz="1400" b="1" dirty="0">
              <a:latin typeface="Consolas" pitchFamily="49" charset="0"/>
              <a:cs typeface="Consolas" pitchFamily="49" charset="0"/>
            </a:endParaRPr>
          </a:p>
          <a:p>
            <a:pPr>
              <a:buNone/>
            </a:pPr>
            <a:r>
              <a:rPr lang="en-US" sz="1100" b="1" dirty="0">
                <a:latin typeface="Consolas" pitchFamily="49" charset="0"/>
                <a:cs typeface="Consolas" pitchFamily="49" charset="0"/>
              </a:rPr>
              <a:t>}</a:t>
            </a:r>
            <a:endParaRPr lang="sr-Latn-RS" sz="1100" b="1" dirty="0">
              <a:latin typeface="Consolas" pitchFamily="49" charset="0"/>
              <a:cs typeface="Consolas" pitchFamily="49" charset="0"/>
            </a:endParaRPr>
          </a:p>
          <a:p>
            <a:pPr>
              <a:buNone/>
            </a:pPr>
            <a:endParaRPr lang="sr-Latn-RS" sz="1050" b="1" dirty="0">
              <a:solidFill>
                <a:schemeClr val="bg1">
                  <a:lumMod val="50000"/>
                </a:schemeClr>
              </a:solidFill>
              <a:latin typeface="Consolas" pitchFamily="49" charset="0"/>
              <a:cs typeface="Consolas" pitchFamily="49" charset="0"/>
            </a:endParaRPr>
          </a:p>
          <a:p>
            <a:pPr>
              <a:buNone/>
            </a:pP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a:t>
            </a:r>
            <a:r>
              <a:rPr lang="en-US" sz="1400" dirty="0">
                <a:solidFill>
                  <a:schemeClr val="bg1">
                    <a:lumMod val="50000"/>
                  </a:schemeClr>
                </a:solidFill>
                <a:latin typeface="Consolas" pitchFamily="49" charset="0"/>
                <a:cs typeface="Consolas" pitchFamily="49" charset="0"/>
              </a:rPr>
              <a:t>main( void ) </a:t>
            </a:r>
            <a:endParaRPr lang="sr-Latn-RS" sz="1400" dirty="0">
              <a:solidFill>
                <a:schemeClr val="bg1">
                  <a:lumMod val="50000"/>
                </a:schemeClr>
              </a:solidFill>
              <a:latin typeface="Consolas" pitchFamily="49" charset="0"/>
              <a:cs typeface="Consolas" pitchFamily="49" charset="0"/>
            </a:endParaRPr>
          </a:p>
          <a:p>
            <a:pPr>
              <a:buNone/>
            </a:pPr>
            <a:r>
              <a:rPr lang="en-US" sz="1050" dirty="0">
                <a:solidFill>
                  <a:schemeClr val="bg1">
                    <a:lumMod val="50000"/>
                  </a:schemeClr>
                </a:solidFill>
                <a:latin typeface="Consolas" pitchFamily="49" charset="0"/>
                <a:cs typeface="Consolas" pitchFamily="49" charset="0"/>
              </a:rPr>
              <a:t>{</a:t>
            </a:r>
            <a:br>
              <a:rPr lang="en-US" sz="1400" dirty="0">
                <a:solidFill>
                  <a:schemeClr val="bg1">
                    <a:lumMod val="50000"/>
                  </a:schemeClr>
                </a:solidFill>
                <a:latin typeface="Consolas" pitchFamily="49" charset="0"/>
                <a:cs typeface="Consolas" pitchFamily="49" charset="0"/>
              </a:rPr>
            </a:b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 </a:t>
            </a:r>
            <a:r>
              <a:rPr lang="en-US" sz="1400" dirty="0">
                <a:latin typeface="Consolas" pitchFamily="49" charset="0"/>
                <a:cs typeface="Consolas" pitchFamily="49" charset="0"/>
              </a:rPr>
              <a:t>c;</a:t>
            </a:r>
            <a:br>
              <a:rPr lang="en-US" sz="1400" dirty="0">
                <a:latin typeface="Consolas" pitchFamily="49" charset="0"/>
                <a:cs typeface="Consolas" pitchFamily="49" charset="0"/>
              </a:rPr>
            </a:b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err="1">
                <a:latin typeface="Consolas" pitchFamily="49" charset="0"/>
                <a:cs typeface="Consolas" pitchFamily="49" charset="0"/>
              </a:rPr>
              <a:t>dev_c</a:t>
            </a:r>
            <a:r>
              <a:rPr lang="en-US" sz="1400" dirty="0">
                <a:latin typeface="Consolas" pitchFamily="49" charset="0"/>
                <a:cs typeface="Consolas" pitchFamily="49" charset="0"/>
              </a:rPr>
              <a:t>;</a:t>
            </a:r>
            <a:br>
              <a:rPr lang="en-US" sz="1400" dirty="0">
                <a:solidFill>
                  <a:schemeClr val="bg1">
                    <a:lumMod val="50000"/>
                  </a:schemeClr>
                </a:solidFill>
                <a:latin typeface="Consolas" pitchFamily="49" charset="0"/>
                <a:cs typeface="Consolas" pitchFamily="49" charset="0"/>
              </a:rPr>
            </a:br>
            <a:endParaRPr lang="sr-Latn-RS" sz="1400"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solidFill>
                  <a:schemeClr val="bg1">
                    <a:lumMod val="50000"/>
                  </a:schemeClr>
                </a:solidFill>
                <a:latin typeface="Consolas" pitchFamily="49" charset="0"/>
                <a:cs typeface="Consolas" pitchFamily="49" charset="0"/>
              </a:rPr>
              <a:t>HANDLE_ERROR(</a:t>
            </a:r>
            <a:r>
              <a:rPr lang="en-US" sz="1400" b="1" dirty="0" err="1">
                <a:solidFill>
                  <a:schemeClr val="bg1">
                    <a:lumMod val="50000"/>
                  </a:schemeClr>
                </a:solidFill>
                <a:latin typeface="Consolas" pitchFamily="49" charset="0"/>
                <a:cs typeface="Consolas" pitchFamily="49" charset="0"/>
              </a:rPr>
              <a:t>cudaMalloc</a:t>
            </a:r>
            <a:r>
              <a:rPr lang="en-US" sz="1400" b="1" dirty="0">
                <a:solidFill>
                  <a:schemeClr val="bg1">
                    <a:lumMod val="50000"/>
                  </a:schemeClr>
                </a:solidFill>
                <a:latin typeface="Consolas" pitchFamily="49" charset="0"/>
                <a:cs typeface="Consolas" pitchFamily="49" charset="0"/>
              </a:rPr>
              <a:t>((void**)&amp;</a:t>
            </a: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dev_c</a:t>
            </a:r>
            <a:r>
              <a:rPr lang="en-U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sizeof</a:t>
            </a:r>
            <a:r>
              <a:rPr lang="en-US" sz="1400" b="1" dirty="0">
                <a:solidFill>
                  <a:schemeClr val="bg1">
                    <a:lumMod val="50000"/>
                  </a:schemeClr>
                </a:solidFill>
                <a:latin typeface="Consolas" pitchFamily="49" charset="0"/>
                <a:cs typeface="Consolas" pitchFamily="49" charset="0"/>
              </a:rPr>
              <a:t>(</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a:t>
            </a:r>
            <a:br>
              <a:rPr lang="en-US" sz="1400" b="1" dirty="0">
                <a:solidFill>
                  <a:schemeClr val="bg1">
                    <a:lumMod val="50000"/>
                  </a:schemeClr>
                </a:solidFill>
                <a:latin typeface="Consolas" pitchFamily="49" charset="0"/>
                <a:cs typeface="Consolas" pitchFamily="49" charset="0"/>
              </a:rPr>
            </a:br>
            <a:endParaRPr lang="sr-Latn-RS" sz="14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latin typeface="Consolas" pitchFamily="49" charset="0"/>
                <a:cs typeface="Consolas" pitchFamily="49" charset="0"/>
              </a:rPr>
              <a:t>add&lt;&lt;&lt;1,1&gt;&gt;&gt;(2, 7, </a:t>
            </a:r>
            <a:r>
              <a:rPr lang="en-US" sz="1400" b="1" dirty="0" err="1">
                <a:latin typeface="Consolas" pitchFamily="49" charset="0"/>
                <a:cs typeface="Consolas" pitchFamily="49" charset="0"/>
              </a:rPr>
              <a:t>dev_c</a:t>
            </a:r>
            <a:r>
              <a:rPr lang="en-US" sz="1400" b="1" dirty="0">
                <a:latin typeface="Consolas" pitchFamily="49" charset="0"/>
                <a:cs typeface="Consolas" pitchFamily="49" charset="0"/>
              </a:rPr>
              <a:t>);</a:t>
            </a:r>
            <a:br>
              <a:rPr lang="en-US" sz="1400" b="1" dirty="0">
                <a:solidFill>
                  <a:schemeClr val="bg1">
                    <a:lumMod val="50000"/>
                  </a:schemeClr>
                </a:solidFill>
                <a:latin typeface="Consolas" pitchFamily="49" charset="0"/>
                <a:cs typeface="Consolas" pitchFamily="49" charset="0"/>
              </a:rPr>
            </a:br>
            <a:endParaRPr lang="sr-Latn-RS" sz="14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solidFill>
                  <a:schemeClr val="bg1">
                    <a:lumMod val="50000"/>
                  </a:schemeClr>
                </a:solidFill>
                <a:latin typeface="Consolas" pitchFamily="49" charset="0"/>
                <a:cs typeface="Consolas" pitchFamily="49" charset="0"/>
              </a:rPr>
              <a:t>HANDLE_ERROR(</a:t>
            </a:r>
            <a:r>
              <a:rPr lang="en-US" sz="1400" b="1" dirty="0" err="1">
                <a:solidFill>
                  <a:schemeClr val="bg1">
                    <a:lumMod val="50000"/>
                  </a:schemeClr>
                </a:solidFill>
                <a:latin typeface="Consolas" pitchFamily="49" charset="0"/>
                <a:cs typeface="Consolas" pitchFamily="49" charset="0"/>
              </a:rPr>
              <a:t>cudaMemcpy</a:t>
            </a:r>
            <a:r>
              <a:rPr lang="en-US" sz="1400" b="1" dirty="0">
                <a:solidFill>
                  <a:schemeClr val="bg1">
                    <a:lumMod val="50000"/>
                  </a:schemeClr>
                </a:solidFill>
                <a:latin typeface="Consolas" pitchFamily="49" charset="0"/>
                <a:cs typeface="Consolas" pitchFamily="49" charset="0"/>
              </a:rPr>
              <a:t>(&amp;c,</a:t>
            </a: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dev_c</a:t>
            </a:r>
            <a:r>
              <a:rPr lang="en-US" sz="1400" b="1" dirty="0">
                <a:solidFill>
                  <a:schemeClr val="bg1">
                    <a:lumMod val="50000"/>
                  </a:schemeClr>
                </a:solidFill>
                <a:latin typeface="Consolas" pitchFamily="49" charset="0"/>
                <a:cs typeface="Consolas" pitchFamily="49" charset="0"/>
              </a:rPr>
              <a:t>,</a:t>
            </a: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sizeof</a:t>
            </a:r>
            <a:r>
              <a:rPr lang="en-US" sz="1400" b="1" dirty="0">
                <a:solidFill>
                  <a:schemeClr val="bg1">
                    <a:lumMod val="50000"/>
                  </a:schemeClr>
                </a:solidFill>
                <a:latin typeface="Consolas" pitchFamily="49" charset="0"/>
                <a:cs typeface="Consolas" pitchFamily="49" charset="0"/>
              </a:rPr>
              <a:t>(</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a:t>
            </a: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cudaMemcpyDeviceToHost</a:t>
            </a:r>
            <a:r>
              <a:rPr lang="en-US" sz="1400" b="1" dirty="0">
                <a:solidFill>
                  <a:schemeClr val="bg1">
                    <a:lumMod val="50000"/>
                  </a:schemeClr>
                </a:solidFill>
                <a:latin typeface="Consolas" pitchFamily="49" charset="0"/>
                <a:cs typeface="Consolas" pitchFamily="49" charset="0"/>
              </a:rPr>
              <a:t>));</a:t>
            </a:r>
            <a:br>
              <a:rPr lang="en-US" sz="1400" b="1" dirty="0">
                <a:solidFill>
                  <a:schemeClr val="bg1">
                    <a:lumMod val="50000"/>
                  </a:schemeClr>
                </a:solidFill>
                <a:latin typeface="Consolas" pitchFamily="49" charset="0"/>
                <a:cs typeface="Consolas" pitchFamily="49" charset="0"/>
              </a:rPr>
            </a:br>
            <a:endParaRPr lang="sr-Latn-RS" sz="10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printf</a:t>
            </a:r>
            <a:r>
              <a:rPr lang="en-US" sz="1400" b="1" dirty="0">
                <a:solidFill>
                  <a:schemeClr val="bg1">
                    <a:lumMod val="50000"/>
                  </a:schemeClr>
                </a:solidFill>
                <a:latin typeface="Consolas" pitchFamily="49" charset="0"/>
                <a:cs typeface="Consolas" pitchFamily="49" charset="0"/>
              </a:rPr>
              <a:t>("2 + 7 = %d\n", c);</a:t>
            </a:r>
            <a:br>
              <a:rPr lang="en-US" sz="1400" b="1" dirty="0">
                <a:solidFill>
                  <a:schemeClr val="bg1">
                    <a:lumMod val="50000"/>
                  </a:schemeClr>
                </a:solidFill>
                <a:latin typeface="Consolas" pitchFamily="49" charset="0"/>
                <a:cs typeface="Consolas" pitchFamily="49" charset="0"/>
              </a:rPr>
            </a:br>
            <a:r>
              <a:rPr lang="en-US" sz="1400" b="1" dirty="0" err="1">
                <a:solidFill>
                  <a:schemeClr val="bg1">
                    <a:lumMod val="50000"/>
                  </a:schemeClr>
                </a:solidFill>
                <a:latin typeface="Consolas" pitchFamily="49" charset="0"/>
                <a:cs typeface="Consolas" pitchFamily="49" charset="0"/>
              </a:rPr>
              <a:t>cudaFree</a:t>
            </a:r>
            <a:r>
              <a:rPr lang="en-U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dev_c</a:t>
            </a:r>
            <a:r>
              <a:rPr lang="en-US" sz="1400" b="1" dirty="0">
                <a:solidFill>
                  <a:schemeClr val="bg1">
                    <a:lumMod val="50000"/>
                  </a:schemeClr>
                </a:solidFill>
                <a:latin typeface="Consolas" pitchFamily="49" charset="0"/>
                <a:cs typeface="Consolas" pitchFamily="49" charset="0"/>
              </a:rPr>
              <a:t> );</a:t>
            </a:r>
            <a:br>
              <a:rPr lang="en-US" sz="1400" b="1" dirty="0">
                <a:solidFill>
                  <a:schemeClr val="bg1">
                    <a:lumMod val="50000"/>
                  </a:schemeClr>
                </a:solidFill>
                <a:latin typeface="Consolas" pitchFamily="49" charset="0"/>
                <a:cs typeface="Consolas" pitchFamily="49" charset="0"/>
              </a:rPr>
            </a:br>
            <a:r>
              <a:rPr lang="en-US" sz="1400" b="1" dirty="0">
                <a:solidFill>
                  <a:schemeClr val="bg1">
                    <a:lumMod val="50000"/>
                  </a:schemeClr>
                </a:solidFill>
                <a:latin typeface="Consolas" pitchFamily="49" charset="0"/>
                <a:cs typeface="Consolas" pitchFamily="49" charset="0"/>
              </a:rPr>
              <a:t>return </a:t>
            </a:r>
            <a:r>
              <a:rPr lang="en-US" sz="1400" dirty="0">
                <a:solidFill>
                  <a:schemeClr val="bg1">
                    <a:lumMod val="50000"/>
                  </a:schemeClr>
                </a:solidFill>
                <a:latin typeface="Consolas" pitchFamily="49" charset="0"/>
                <a:cs typeface="Consolas" pitchFamily="49" charset="0"/>
              </a:rPr>
              <a:t>0;</a:t>
            </a:r>
            <a:endParaRPr lang="sr-Latn-RS" sz="1400" dirty="0">
              <a:solidFill>
                <a:schemeClr val="bg1">
                  <a:lumMod val="50000"/>
                </a:schemeClr>
              </a:solidFill>
              <a:latin typeface="Consolas" pitchFamily="49" charset="0"/>
              <a:cs typeface="Consolas" pitchFamily="49" charset="0"/>
            </a:endParaRPr>
          </a:p>
          <a:p>
            <a:pPr>
              <a:buNone/>
            </a:pPr>
            <a:r>
              <a:rPr lang="en-US" sz="1100" dirty="0">
                <a:solidFill>
                  <a:schemeClr val="bg1">
                    <a:lumMod val="50000"/>
                  </a:schemeClr>
                </a:solidFill>
                <a:latin typeface="Consolas" pitchFamily="49" charset="0"/>
                <a:cs typeface="Consolas" pitchFamily="49" charset="0"/>
              </a:rPr>
              <a:t>}</a:t>
            </a:r>
            <a:r>
              <a:rPr lang="en-US" sz="1400" dirty="0">
                <a:solidFill>
                  <a:schemeClr val="bg1">
                    <a:lumMod val="50000"/>
                  </a:schemeClr>
                </a:solidFill>
                <a:latin typeface="Consolas" pitchFamily="49" charset="0"/>
                <a:cs typeface="Consolas" pitchFamily="49" charset="0"/>
              </a:rPr>
              <a:t> </a:t>
            </a:r>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5" name="Rectangle 4"/>
          <p:cNvSpPr/>
          <p:nvPr/>
        </p:nvSpPr>
        <p:spPr>
          <a:xfrm>
            <a:off x="381000" y="1752600"/>
            <a:ext cx="2743200" cy="3139321"/>
          </a:xfrm>
          <a:prstGeom prst="rect">
            <a:avLst/>
          </a:prstGeom>
        </p:spPr>
        <p:txBody>
          <a:bodyPr wrap="square">
            <a:spAutoFit/>
          </a:bodyPr>
          <a:lstStyle/>
          <a:p>
            <a:r>
              <a:rPr lang="sr-Latn-RS" dirty="0"/>
              <a:t>Kernel funkcija sa parametrima</a:t>
            </a:r>
          </a:p>
          <a:p>
            <a:endParaRPr lang="sr-Latn-RS" dirty="0">
              <a:solidFill>
                <a:schemeClr val="bg1">
                  <a:lumMod val="50000"/>
                </a:schemeClr>
              </a:solidFill>
            </a:endParaRPr>
          </a:p>
          <a:p>
            <a:r>
              <a:rPr lang="sr-Latn-RS" dirty="0">
                <a:solidFill>
                  <a:schemeClr val="bg1">
                    <a:lumMod val="50000"/>
                  </a:schemeClr>
                </a:solidFill>
              </a:rPr>
              <a:t>Alokacija</a:t>
            </a:r>
          </a:p>
          <a:p>
            <a:endParaRPr lang="sr-Latn-RS" dirty="0">
              <a:solidFill>
                <a:schemeClr val="bg1">
                  <a:lumMod val="50000"/>
                </a:schemeClr>
              </a:solidFill>
            </a:endParaRPr>
          </a:p>
          <a:p>
            <a:r>
              <a:rPr lang="sr-Latn-RS" dirty="0"/>
              <a:t>Poziv kernela</a:t>
            </a:r>
          </a:p>
          <a:p>
            <a:endParaRPr lang="sr-Latn-RS" dirty="0">
              <a:solidFill>
                <a:schemeClr val="bg1">
                  <a:lumMod val="50000"/>
                </a:schemeClr>
              </a:solidFill>
            </a:endParaRPr>
          </a:p>
          <a:p>
            <a:r>
              <a:rPr lang="sr-Latn-RS" dirty="0">
                <a:solidFill>
                  <a:schemeClr val="bg1">
                    <a:lumMod val="50000"/>
                  </a:schemeClr>
                </a:solidFill>
              </a:rPr>
              <a:t>Pribavljanje i štampanje rezultata</a:t>
            </a:r>
          </a:p>
          <a:p>
            <a:endParaRPr lang="sr-Latn-RS" dirty="0">
              <a:solidFill>
                <a:schemeClr val="bg1">
                  <a:lumMod val="50000"/>
                </a:schemeClr>
              </a:solidFill>
            </a:endParaRPr>
          </a:p>
          <a:p>
            <a:r>
              <a:rPr lang="sr-Latn-RS" dirty="0">
                <a:solidFill>
                  <a:schemeClr val="bg1">
                    <a:lumMod val="50000"/>
                  </a:schemeClr>
                </a:solidFill>
              </a:rPr>
              <a:t>Dealokacija</a:t>
            </a:r>
            <a:endParaRPr lang="en-US" dirty="0">
              <a:solidFill>
                <a:schemeClr val="bg1">
                  <a:lumMod val="50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Say Hello to CUDA (</a:t>
            </a:r>
            <a:r>
              <a:rPr lang="sr-Latn-RS" dirty="0"/>
              <a:t>4</a:t>
            </a:r>
            <a:r>
              <a:rPr lang="en-US" dirty="0"/>
              <a:t>)</a:t>
            </a:r>
          </a:p>
        </p:txBody>
      </p:sp>
      <p:sp>
        <p:nvSpPr>
          <p:cNvPr id="3" name="Content Placeholder 2"/>
          <p:cNvSpPr>
            <a:spLocks noGrp="1"/>
          </p:cNvSpPr>
          <p:nvPr>
            <p:ph idx="1"/>
          </p:nvPr>
        </p:nvSpPr>
        <p:spPr>
          <a:xfrm>
            <a:off x="3276600" y="1371600"/>
            <a:ext cx="5867400" cy="5181600"/>
          </a:xfrm>
        </p:spPr>
        <p:txBody>
          <a:bodyPr>
            <a:noAutofit/>
          </a:bodyPr>
          <a:lstStyle/>
          <a:p>
            <a:pPr>
              <a:buNone/>
            </a:pPr>
            <a:r>
              <a:rPr lang="en-US" sz="1400" b="1" dirty="0">
                <a:solidFill>
                  <a:schemeClr val="bg1">
                    <a:lumMod val="50000"/>
                  </a:schemeClr>
                </a:solidFill>
                <a:latin typeface="Consolas" pitchFamily="49" charset="0"/>
                <a:cs typeface="Consolas" pitchFamily="49" charset="0"/>
              </a:rPr>
              <a:t>#include </a:t>
            </a:r>
            <a:r>
              <a:rPr lang="en-US" sz="1400" dirty="0">
                <a:solidFill>
                  <a:schemeClr val="bg1">
                    <a:lumMod val="50000"/>
                  </a:schemeClr>
                </a:solidFill>
                <a:latin typeface="Consolas" pitchFamily="49" charset="0"/>
                <a:cs typeface="Consolas" pitchFamily="49" charset="0"/>
              </a:rPr>
              <a:t>&lt;</a:t>
            </a:r>
            <a:r>
              <a:rPr lang="en-US" sz="1400" dirty="0" err="1">
                <a:solidFill>
                  <a:schemeClr val="bg1">
                    <a:lumMod val="50000"/>
                  </a:schemeClr>
                </a:solidFill>
                <a:latin typeface="Consolas" pitchFamily="49" charset="0"/>
                <a:cs typeface="Consolas" pitchFamily="49" charset="0"/>
              </a:rPr>
              <a:t>iostream</a:t>
            </a:r>
            <a:r>
              <a:rPr lang="en-US" sz="1400" dirty="0">
                <a:solidFill>
                  <a:schemeClr val="bg1">
                    <a:lumMod val="50000"/>
                  </a:schemeClr>
                </a:solidFill>
                <a:latin typeface="Consolas" pitchFamily="49" charset="0"/>
                <a:cs typeface="Consolas" pitchFamily="49" charset="0"/>
              </a:rPr>
              <a:t>&gt;</a:t>
            </a:r>
            <a:endParaRPr lang="sr-Latn-RS" sz="1400" dirty="0">
              <a:solidFill>
                <a:schemeClr val="bg1">
                  <a:lumMod val="50000"/>
                </a:schemeClr>
              </a:solidFill>
              <a:latin typeface="Consolas" pitchFamily="49" charset="0"/>
              <a:cs typeface="Consolas" pitchFamily="49" charset="0"/>
            </a:endParaRPr>
          </a:p>
          <a:p>
            <a:pPr>
              <a:buNone/>
            </a:pPr>
            <a:r>
              <a:rPr lang="en-US" sz="1400" b="1" dirty="0">
                <a:solidFill>
                  <a:schemeClr val="bg1">
                    <a:lumMod val="50000"/>
                  </a:schemeClr>
                </a:solidFill>
                <a:latin typeface="Consolas" pitchFamily="49" charset="0"/>
                <a:cs typeface="Consolas" pitchFamily="49" charset="0"/>
              </a:rPr>
              <a:t>#include </a:t>
            </a:r>
            <a:r>
              <a:rPr lang="en-US" sz="1400" dirty="0">
                <a:solidFill>
                  <a:schemeClr val="bg1">
                    <a:lumMod val="50000"/>
                  </a:schemeClr>
                </a:solidFill>
                <a:latin typeface="Consolas" pitchFamily="49" charset="0"/>
                <a:cs typeface="Consolas" pitchFamily="49" charset="0"/>
              </a:rPr>
              <a:t>"</a:t>
            </a:r>
            <a:r>
              <a:rPr lang="en-US" sz="1400" dirty="0" err="1">
                <a:solidFill>
                  <a:schemeClr val="bg1">
                    <a:lumMod val="50000"/>
                  </a:schemeClr>
                </a:solidFill>
                <a:latin typeface="Consolas" pitchFamily="49" charset="0"/>
                <a:cs typeface="Consolas" pitchFamily="49" charset="0"/>
              </a:rPr>
              <a:t>book.h</a:t>
            </a:r>
            <a:r>
              <a:rPr lang="en-US" sz="1400" dirty="0">
                <a:solidFill>
                  <a:schemeClr val="bg1">
                    <a:lumMod val="50000"/>
                  </a:schemeClr>
                </a:solidFill>
                <a:latin typeface="Consolas" pitchFamily="49" charset="0"/>
                <a:cs typeface="Consolas" pitchFamily="49" charset="0"/>
              </a:rPr>
              <a:t>“</a:t>
            </a:r>
            <a:endParaRPr lang="sr-Latn-RS" sz="1400" dirty="0">
              <a:solidFill>
                <a:schemeClr val="bg1">
                  <a:lumMod val="50000"/>
                </a:schemeClr>
              </a:solidFill>
              <a:latin typeface="Consolas" pitchFamily="49" charset="0"/>
              <a:cs typeface="Consolas" pitchFamily="49" charset="0"/>
            </a:endParaRPr>
          </a:p>
          <a:p>
            <a:pPr>
              <a:buNone/>
            </a:pPr>
            <a:endParaRPr lang="sr-Latn-RS" sz="1400" b="1" dirty="0">
              <a:solidFill>
                <a:schemeClr val="bg1">
                  <a:lumMod val="50000"/>
                </a:schemeClr>
              </a:solidFill>
              <a:latin typeface="Consolas" pitchFamily="49" charset="0"/>
              <a:cs typeface="Consolas" pitchFamily="49" charset="0"/>
            </a:endParaRPr>
          </a:p>
          <a:p>
            <a:pPr>
              <a:buNone/>
            </a:pPr>
            <a:r>
              <a:rPr lang="en-US" sz="1400" b="1" dirty="0">
                <a:solidFill>
                  <a:schemeClr val="bg1">
                    <a:lumMod val="50000"/>
                  </a:schemeClr>
                </a:solidFill>
                <a:latin typeface="Consolas" pitchFamily="49" charset="0"/>
                <a:cs typeface="Consolas" pitchFamily="49" charset="0"/>
              </a:rPr>
              <a:t>__global__ void add(</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a, </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b, </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*c) </a:t>
            </a:r>
            <a:endParaRPr lang="sr-Latn-RS" sz="1400" b="1" dirty="0">
              <a:solidFill>
                <a:schemeClr val="bg1">
                  <a:lumMod val="50000"/>
                </a:schemeClr>
              </a:solidFill>
              <a:latin typeface="Consolas" pitchFamily="49" charset="0"/>
              <a:cs typeface="Consolas" pitchFamily="49" charset="0"/>
            </a:endParaRPr>
          </a:p>
          <a:p>
            <a:pPr>
              <a:buNone/>
            </a:pPr>
            <a:r>
              <a:rPr lang="en-US" sz="1100" b="1" dirty="0">
                <a:solidFill>
                  <a:schemeClr val="bg1">
                    <a:lumMod val="50000"/>
                  </a:schemeClr>
                </a:solidFill>
                <a:latin typeface="Consolas" pitchFamily="49" charset="0"/>
                <a:cs typeface="Consolas" pitchFamily="49" charset="0"/>
              </a:rPr>
              <a:t>{</a:t>
            </a:r>
            <a:endParaRPr lang="sr-Latn-RS" sz="11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solidFill>
                  <a:schemeClr val="bg1">
                    <a:lumMod val="50000"/>
                  </a:schemeClr>
                </a:solidFill>
                <a:latin typeface="Consolas" pitchFamily="49" charset="0"/>
                <a:cs typeface="Consolas" pitchFamily="49" charset="0"/>
              </a:rPr>
              <a:t>*c = a + b;</a:t>
            </a:r>
            <a:endParaRPr lang="sr-Latn-RS" sz="1400" b="1" dirty="0">
              <a:solidFill>
                <a:schemeClr val="bg1">
                  <a:lumMod val="50000"/>
                </a:schemeClr>
              </a:solidFill>
              <a:latin typeface="Consolas" pitchFamily="49" charset="0"/>
              <a:cs typeface="Consolas" pitchFamily="49" charset="0"/>
            </a:endParaRPr>
          </a:p>
          <a:p>
            <a:pPr>
              <a:buNone/>
            </a:pPr>
            <a:r>
              <a:rPr lang="en-US" sz="1100" b="1" dirty="0">
                <a:solidFill>
                  <a:schemeClr val="bg1">
                    <a:lumMod val="50000"/>
                  </a:schemeClr>
                </a:solidFill>
                <a:latin typeface="Consolas" pitchFamily="49" charset="0"/>
                <a:cs typeface="Consolas" pitchFamily="49" charset="0"/>
              </a:rPr>
              <a:t>}</a:t>
            </a:r>
            <a:endParaRPr lang="sr-Latn-RS" sz="1100" b="1" dirty="0">
              <a:solidFill>
                <a:schemeClr val="bg1">
                  <a:lumMod val="50000"/>
                </a:schemeClr>
              </a:solidFill>
              <a:latin typeface="Consolas" pitchFamily="49" charset="0"/>
              <a:cs typeface="Consolas" pitchFamily="49" charset="0"/>
            </a:endParaRPr>
          </a:p>
          <a:p>
            <a:pPr>
              <a:buNone/>
            </a:pPr>
            <a:endParaRPr lang="sr-Latn-RS" sz="1050" b="1" dirty="0">
              <a:solidFill>
                <a:schemeClr val="bg1">
                  <a:lumMod val="50000"/>
                </a:schemeClr>
              </a:solidFill>
              <a:latin typeface="Consolas" pitchFamily="49" charset="0"/>
              <a:cs typeface="Consolas" pitchFamily="49" charset="0"/>
            </a:endParaRPr>
          </a:p>
          <a:p>
            <a:pPr>
              <a:buNone/>
            </a:pP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a:t>
            </a:r>
            <a:r>
              <a:rPr lang="en-US" sz="1400" dirty="0">
                <a:solidFill>
                  <a:schemeClr val="bg1">
                    <a:lumMod val="50000"/>
                  </a:schemeClr>
                </a:solidFill>
                <a:latin typeface="Consolas" pitchFamily="49" charset="0"/>
                <a:cs typeface="Consolas" pitchFamily="49" charset="0"/>
              </a:rPr>
              <a:t>main( void ) </a:t>
            </a:r>
            <a:endParaRPr lang="sr-Latn-RS" sz="1400" dirty="0">
              <a:solidFill>
                <a:schemeClr val="bg1">
                  <a:lumMod val="50000"/>
                </a:schemeClr>
              </a:solidFill>
              <a:latin typeface="Consolas" pitchFamily="49" charset="0"/>
              <a:cs typeface="Consolas" pitchFamily="49" charset="0"/>
            </a:endParaRPr>
          </a:p>
          <a:p>
            <a:pPr>
              <a:buNone/>
            </a:pPr>
            <a:r>
              <a:rPr lang="en-US" sz="1050" dirty="0">
                <a:solidFill>
                  <a:schemeClr val="bg1">
                    <a:lumMod val="50000"/>
                  </a:schemeClr>
                </a:solidFill>
                <a:latin typeface="Consolas" pitchFamily="49" charset="0"/>
                <a:cs typeface="Consolas" pitchFamily="49" charset="0"/>
              </a:rPr>
              <a:t>{</a:t>
            </a:r>
            <a:br>
              <a:rPr lang="en-US" sz="1400" dirty="0">
                <a:solidFill>
                  <a:schemeClr val="bg1">
                    <a:lumMod val="50000"/>
                  </a:schemeClr>
                </a:solidFill>
                <a:latin typeface="Consolas" pitchFamily="49" charset="0"/>
                <a:cs typeface="Consolas" pitchFamily="49" charset="0"/>
              </a:rPr>
            </a:b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a:t>
            </a:r>
            <a:r>
              <a:rPr lang="en-US" sz="1400" dirty="0">
                <a:solidFill>
                  <a:schemeClr val="bg1">
                    <a:lumMod val="50000"/>
                  </a:schemeClr>
                </a:solidFill>
                <a:latin typeface="Consolas" pitchFamily="49" charset="0"/>
                <a:cs typeface="Consolas" pitchFamily="49" charset="0"/>
              </a:rPr>
              <a:t>c;</a:t>
            </a:r>
            <a:br>
              <a:rPr lang="en-US" sz="1400" dirty="0">
                <a:solidFill>
                  <a:schemeClr val="bg1">
                    <a:lumMod val="50000"/>
                  </a:schemeClr>
                </a:solidFill>
                <a:latin typeface="Consolas" pitchFamily="49" charset="0"/>
                <a:cs typeface="Consolas" pitchFamily="49" charset="0"/>
              </a:rPr>
            </a:br>
            <a:r>
              <a:rPr lang="en-US" sz="1400" b="1" dirty="0" err="1">
                <a:solidFill>
                  <a:schemeClr val="bg1">
                    <a:lumMod val="50000"/>
                  </a:schemeClr>
                </a:solidFill>
                <a:latin typeface="Consolas" pitchFamily="49" charset="0"/>
                <a:cs typeface="Consolas" pitchFamily="49" charset="0"/>
              </a:rPr>
              <a:t>int</a:t>
            </a:r>
            <a:r>
              <a:rPr lang="en-US" sz="1400" dirty="0">
                <a:solidFill>
                  <a:schemeClr val="bg1">
                    <a:lumMod val="50000"/>
                  </a:schemeClr>
                </a:solidFill>
                <a:latin typeface="Consolas" pitchFamily="49" charset="0"/>
                <a:cs typeface="Consolas" pitchFamily="49" charset="0"/>
              </a:rPr>
              <a:t>*</a:t>
            </a:r>
            <a:r>
              <a:rPr lang="sr-Latn-RS" sz="1400" dirty="0">
                <a:solidFill>
                  <a:schemeClr val="bg1">
                    <a:lumMod val="50000"/>
                  </a:schemeClr>
                </a:solidFill>
                <a:latin typeface="Consolas" pitchFamily="49" charset="0"/>
                <a:cs typeface="Consolas" pitchFamily="49" charset="0"/>
              </a:rPr>
              <a:t> </a:t>
            </a:r>
            <a:r>
              <a:rPr lang="en-US" sz="1400" dirty="0" err="1">
                <a:solidFill>
                  <a:schemeClr val="bg1">
                    <a:lumMod val="50000"/>
                  </a:schemeClr>
                </a:solidFill>
                <a:latin typeface="Consolas" pitchFamily="49" charset="0"/>
                <a:cs typeface="Consolas" pitchFamily="49" charset="0"/>
              </a:rPr>
              <a:t>dev_c</a:t>
            </a:r>
            <a:r>
              <a:rPr lang="en-US" sz="1400" dirty="0">
                <a:solidFill>
                  <a:schemeClr val="bg1">
                    <a:lumMod val="50000"/>
                  </a:schemeClr>
                </a:solidFill>
                <a:latin typeface="Consolas" pitchFamily="49" charset="0"/>
                <a:cs typeface="Consolas" pitchFamily="49" charset="0"/>
              </a:rPr>
              <a:t>;</a:t>
            </a:r>
            <a:br>
              <a:rPr lang="en-US" sz="1400" dirty="0">
                <a:solidFill>
                  <a:schemeClr val="bg1">
                    <a:lumMod val="50000"/>
                  </a:schemeClr>
                </a:solidFill>
                <a:latin typeface="Consolas" pitchFamily="49" charset="0"/>
                <a:cs typeface="Consolas" pitchFamily="49" charset="0"/>
              </a:rPr>
            </a:br>
            <a:endParaRPr lang="sr-Latn-RS" sz="1400"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latin typeface="Consolas" pitchFamily="49" charset="0"/>
                <a:cs typeface="Consolas" pitchFamily="49" charset="0"/>
              </a:rPr>
              <a:t>HANDLE_ERROR(</a:t>
            </a:r>
            <a:r>
              <a:rPr lang="en-US" sz="1400" b="1" dirty="0" err="1">
                <a:latin typeface="Consolas" pitchFamily="49" charset="0"/>
                <a:cs typeface="Consolas" pitchFamily="49" charset="0"/>
              </a:rPr>
              <a:t>cudaMalloc</a:t>
            </a:r>
            <a:r>
              <a:rPr lang="en-US" sz="1400" b="1" dirty="0">
                <a:latin typeface="Consolas" pitchFamily="49" charset="0"/>
                <a:cs typeface="Consolas" pitchFamily="49" charset="0"/>
              </a:rPr>
              <a:t>((void**)&amp;</a:t>
            </a:r>
            <a:r>
              <a:rPr lang="sr-Latn-RS" sz="1400" b="1" dirty="0">
                <a:latin typeface="Consolas" pitchFamily="49" charset="0"/>
                <a:cs typeface="Consolas" pitchFamily="49" charset="0"/>
              </a:rPr>
              <a:t> </a:t>
            </a:r>
            <a:r>
              <a:rPr lang="en-US" sz="1400" b="1" dirty="0" err="1">
                <a:latin typeface="Consolas" pitchFamily="49" charset="0"/>
                <a:cs typeface="Consolas" pitchFamily="49" charset="0"/>
              </a:rPr>
              <a:t>dev_c</a:t>
            </a:r>
            <a:r>
              <a:rPr lang="en-US" sz="1400" b="1" dirty="0">
                <a:latin typeface="Consolas" pitchFamily="49" charset="0"/>
                <a:cs typeface="Consolas" pitchFamily="49" charset="0"/>
              </a:rPr>
              <a:t>, </a:t>
            </a:r>
            <a:r>
              <a:rPr lang="en-US" sz="1400" b="1" dirty="0" err="1">
                <a:latin typeface="Consolas" pitchFamily="49" charset="0"/>
                <a:cs typeface="Consolas" pitchFamily="49" charset="0"/>
              </a:rPr>
              <a:t>sizeof</a:t>
            </a:r>
            <a:r>
              <a:rPr lang="en-US" sz="1400" b="1" dirty="0">
                <a:latin typeface="Consolas" pitchFamily="49" charset="0"/>
                <a:cs typeface="Consolas" pitchFamily="49" charset="0"/>
              </a:rPr>
              <a:t>(</a:t>
            </a: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a:t>
            </a:r>
            <a:br>
              <a:rPr lang="en-US" sz="1400" b="1" dirty="0">
                <a:solidFill>
                  <a:schemeClr val="bg1">
                    <a:lumMod val="50000"/>
                  </a:schemeClr>
                </a:solidFill>
                <a:latin typeface="Consolas" pitchFamily="49" charset="0"/>
                <a:cs typeface="Consolas" pitchFamily="49" charset="0"/>
              </a:rPr>
            </a:br>
            <a:endParaRPr lang="sr-Latn-RS" sz="14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solidFill>
                  <a:schemeClr val="bg1">
                    <a:lumMod val="50000"/>
                  </a:schemeClr>
                </a:solidFill>
                <a:latin typeface="Consolas" pitchFamily="49" charset="0"/>
                <a:cs typeface="Consolas" pitchFamily="49" charset="0"/>
              </a:rPr>
              <a:t>add&lt;&lt;&lt;1,1&gt;&gt;&gt;(2, 7, </a:t>
            </a:r>
            <a:r>
              <a:rPr lang="en-US" sz="1400" b="1" dirty="0" err="1">
                <a:solidFill>
                  <a:schemeClr val="bg1">
                    <a:lumMod val="50000"/>
                  </a:schemeClr>
                </a:solidFill>
                <a:latin typeface="Consolas" pitchFamily="49" charset="0"/>
                <a:cs typeface="Consolas" pitchFamily="49" charset="0"/>
              </a:rPr>
              <a:t>dev_c</a:t>
            </a:r>
            <a:r>
              <a:rPr lang="en-US" sz="1400" b="1" dirty="0">
                <a:solidFill>
                  <a:schemeClr val="bg1">
                    <a:lumMod val="50000"/>
                  </a:schemeClr>
                </a:solidFill>
                <a:latin typeface="Consolas" pitchFamily="49" charset="0"/>
                <a:cs typeface="Consolas" pitchFamily="49" charset="0"/>
              </a:rPr>
              <a:t>);</a:t>
            </a:r>
            <a:br>
              <a:rPr lang="en-US" sz="1400" b="1" dirty="0">
                <a:solidFill>
                  <a:schemeClr val="bg1">
                    <a:lumMod val="50000"/>
                  </a:schemeClr>
                </a:solidFill>
                <a:latin typeface="Consolas" pitchFamily="49" charset="0"/>
                <a:cs typeface="Consolas" pitchFamily="49" charset="0"/>
              </a:rPr>
            </a:br>
            <a:endParaRPr lang="sr-Latn-RS" sz="14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solidFill>
                  <a:schemeClr val="bg1">
                    <a:lumMod val="50000"/>
                  </a:schemeClr>
                </a:solidFill>
                <a:latin typeface="Consolas" pitchFamily="49" charset="0"/>
                <a:cs typeface="Consolas" pitchFamily="49" charset="0"/>
              </a:rPr>
              <a:t>HANDLE_ERROR(</a:t>
            </a:r>
            <a:r>
              <a:rPr lang="en-US" sz="1400" b="1" dirty="0" err="1">
                <a:solidFill>
                  <a:schemeClr val="bg1">
                    <a:lumMod val="50000"/>
                  </a:schemeClr>
                </a:solidFill>
                <a:latin typeface="Consolas" pitchFamily="49" charset="0"/>
                <a:cs typeface="Consolas" pitchFamily="49" charset="0"/>
              </a:rPr>
              <a:t>cudaMemcpy</a:t>
            </a:r>
            <a:r>
              <a:rPr lang="en-US" sz="1400" b="1" dirty="0">
                <a:solidFill>
                  <a:schemeClr val="bg1">
                    <a:lumMod val="50000"/>
                  </a:schemeClr>
                </a:solidFill>
                <a:latin typeface="Consolas" pitchFamily="49" charset="0"/>
                <a:cs typeface="Consolas" pitchFamily="49" charset="0"/>
              </a:rPr>
              <a:t>(&amp;c,</a:t>
            </a: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dev_c</a:t>
            </a:r>
            <a:r>
              <a:rPr lang="en-US" sz="1400" b="1" dirty="0">
                <a:solidFill>
                  <a:schemeClr val="bg1">
                    <a:lumMod val="50000"/>
                  </a:schemeClr>
                </a:solidFill>
                <a:latin typeface="Consolas" pitchFamily="49" charset="0"/>
                <a:cs typeface="Consolas" pitchFamily="49" charset="0"/>
              </a:rPr>
              <a:t>,</a:t>
            </a: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sizeof</a:t>
            </a:r>
            <a:r>
              <a:rPr lang="en-US" sz="1400" b="1" dirty="0">
                <a:solidFill>
                  <a:schemeClr val="bg1">
                    <a:lumMod val="50000"/>
                  </a:schemeClr>
                </a:solidFill>
                <a:latin typeface="Consolas" pitchFamily="49" charset="0"/>
                <a:cs typeface="Consolas" pitchFamily="49" charset="0"/>
              </a:rPr>
              <a:t>(</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a:t>
            </a: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cudaMemcpyDeviceToHost</a:t>
            </a:r>
            <a:r>
              <a:rPr lang="en-US" sz="1400" b="1" dirty="0">
                <a:solidFill>
                  <a:schemeClr val="bg1">
                    <a:lumMod val="50000"/>
                  </a:schemeClr>
                </a:solidFill>
                <a:latin typeface="Consolas" pitchFamily="49" charset="0"/>
                <a:cs typeface="Consolas" pitchFamily="49" charset="0"/>
              </a:rPr>
              <a:t>));</a:t>
            </a:r>
            <a:br>
              <a:rPr lang="en-US" sz="1400" b="1" dirty="0">
                <a:solidFill>
                  <a:schemeClr val="bg1">
                    <a:lumMod val="50000"/>
                  </a:schemeClr>
                </a:solidFill>
                <a:latin typeface="Consolas" pitchFamily="49" charset="0"/>
                <a:cs typeface="Consolas" pitchFamily="49" charset="0"/>
              </a:rPr>
            </a:br>
            <a:endParaRPr lang="sr-Latn-RS" sz="10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printf</a:t>
            </a:r>
            <a:r>
              <a:rPr lang="en-US" sz="1400" b="1" dirty="0">
                <a:solidFill>
                  <a:schemeClr val="bg1">
                    <a:lumMod val="50000"/>
                  </a:schemeClr>
                </a:solidFill>
                <a:latin typeface="Consolas" pitchFamily="49" charset="0"/>
                <a:cs typeface="Consolas" pitchFamily="49" charset="0"/>
              </a:rPr>
              <a:t>("2 + 7 = %d\n", c);</a:t>
            </a:r>
            <a:br>
              <a:rPr lang="en-US" sz="1400" b="1" dirty="0">
                <a:solidFill>
                  <a:schemeClr val="bg1">
                    <a:lumMod val="50000"/>
                  </a:schemeClr>
                </a:solidFill>
                <a:latin typeface="Consolas" pitchFamily="49" charset="0"/>
                <a:cs typeface="Consolas" pitchFamily="49" charset="0"/>
              </a:rPr>
            </a:br>
            <a:r>
              <a:rPr lang="en-US" sz="1400" b="1" dirty="0" err="1">
                <a:latin typeface="Consolas" pitchFamily="49" charset="0"/>
                <a:cs typeface="Consolas" pitchFamily="49" charset="0"/>
              </a:rPr>
              <a:t>cudaFree</a:t>
            </a:r>
            <a:r>
              <a:rPr lang="en-US" sz="1400" b="1" dirty="0">
                <a:latin typeface="Consolas" pitchFamily="49" charset="0"/>
                <a:cs typeface="Consolas" pitchFamily="49" charset="0"/>
              </a:rPr>
              <a:t>( </a:t>
            </a:r>
            <a:r>
              <a:rPr lang="en-US" sz="1400" b="1" dirty="0" err="1">
                <a:latin typeface="Consolas" pitchFamily="49" charset="0"/>
                <a:cs typeface="Consolas" pitchFamily="49" charset="0"/>
              </a:rPr>
              <a:t>dev_c</a:t>
            </a:r>
            <a:r>
              <a:rPr lang="en-US" sz="1400" b="1" dirty="0">
                <a:latin typeface="Consolas" pitchFamily="49" charset="0"/>
                <a:cs typeface="Consolas" pitchFamily="49" charset="0"/>
              </a:rPr>
              <a:t> );</a:t>
            </a:r>
            <a:br>
              <a:rPr lang="en-US" sz="1400" b="1" dirty="0">
                <a:solidFill>
                  <a:schemeClr val="bg1">
                    <a:lumMod val="50000"/>
                  </a:schemeClr>
                </a:solidFill>
                <a:latin typeface="Consolas" pitchFamily="49" charset="0"/>
                <a:cs typeface="Consolas" pitchFamily="49" charset="0"/>
              </a:rPr>
            </a:br>
            <a:r>
              <a:rPr lang="en-US" sz="1400" b="1" dirty="0">
                <a:solidFill>
                  <a:schemeClr val="bg1">
                    <a:lumMod val="50000"/>
                  </a:schemeClr>
                </a:solidFill>
                <a:latin typeface="Consolas" pitchFamily="49" charset="0"/>
                <a:cs typeface="Consolas" pitchFamily="49" charset="0"/>
              </a:rPr>
              <a:t>return </a:t>
            </a:r>
            <a:r>
              <a:rPr lang="en-US" sz="1400" dirty="0">
                <a:solidFill>
                  <a:schemeClr val="bg1">
                    <a:lumMod val="50000"/>
                  </a:schemeClr>
                </a:solidFill>
                <a:latin typeface="Consolas" pitchFamily="49" charset="0"/>
                <a:cs typeface="Consolas" pitchFamily="49" charset="0"/>
              </a:rPr>
              <a:t>0;</a:t>
            </a:r>
            <a:endParaRPr lang="sr-Latn-RS" sz="1400" dirty="0">
              <a:solidFill>
                <a:schemeClr val="bg1">
                  <a:lumMod val="50000"/>
                </a:schemeClr>
              </a:solidFill>
              <a:latin typeface="Consolas" pitchFamily="49" charset="0"/>
              <a:cs typeface="Consolas" pitchFamily="49" charset="0"/>
            </a:endParaRPr>
          </a:p>
          <a:p>
            <a:pPr>
              <a:buNone/>
            </a:pPr>
            <a:r>
              <a:rPr lang="en-US" sz="1050" dirty="0">
                <a:solidFill>
                  <a:schemeClr val="bg1">
                    <a:lumMod val="50000"/>
                  </a:schemeClr>
                </a:solidFill>
                <a:latin typeface="Consolas" pitchFamily="49" charset="0"/>
                <a:cs typeface="Consolas" pitchFamily="49" charset="0"/>
              </a:rPr>
              <a:t>} </a:t>
            </a:r>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5" name="Rectangle 4"/>
          <p:cNvSpPr/>
          <p:nvPr/>
        </p:nvSpPr>
        <p:spPr>
          <a:xfrm>
            <a:off x="381000" y="1752600"/>
            <a:ext cx="2743200" cy="3139321"/>
          </a:xfrm>
          <a:prstGeom prst="rect">
            <a:avLst/>
          </a:prstGeom>
        </p:spPr>
        <p:txBody>
          <a:bodyPr wrap="square">
            <a:spAutoFit/>
          </a:bodyPr>
          <a:lstStyle/>
          <a:p>
            <a:r>
              <a:rPr lang="sr-Latn-RS" dirty="0">
                <a:solidFill>
                  <a:schemeClr val="bg1">
                    <a:lumMod val="50000"/>
                  </a:schemeClr>
                </a:solidFill>
              </a:rPr>
              <a:t>Kernel funkcija sa parametrima</a:t>
            </a:r>
          </a:p>
          <a:p>
            <a:endParaRPr lang="sr-Latn-RS" dirty="0">
              <a:solidFill>
                <a:schemeClr val="bg1">
                  <a:lumMod val="50000"/>
                </a:schemeClr>
              </a:solidFill>
            </a:endParaRPr>
          </a:p>
          <a:p>
            <a:r>
              <a:rPr lang="sr-Latn-RS" dirty="0"/>
              <a:t>Alokacija</a:t>
            </a:r>
          </a:p>
          <a:p>
            <a:endParaRPr lang="sr-Latn-RS" dirty="0">
              <a:solidFill>
                <a:schemeClr val="bg1">
                  <a:lumMod val="50000"/>
                </a:schemeClr>
              </a:solidFill>
            </a:endParaRPr>
          </a:p>
          <a:p>
            <a:r>
              <a:rPr lang="sr-Latn-RS" dirty="0">
                <a:solidFill>
                  <a:schemeClr val="bg1">
                    <a:lumMod val="50000"/>
                  </a:schemeClr>
                </a:solidFill>
              </a:rPr>
              <a:t>Poziv kernela</a:t>
            </a:r>
          </a:p>
          <a:p>
            <a:endParaRPr lang="sr-Latn-RS" dirty="0">
              <a:solidFill>
                <a:schemeClr val="bg1">
                  <a:lumMod val="50000"/>
                </a:schemeClr>
              </a:solidFill>
            </a:endParaRPr>
          </a:p>
          <a:p>
            <a:r>
              <a:rPr lang="sr-Latn-RS" dirty="0">
                <a:solidFill>
                  <a:schemeClr val="bg1">
                    <a:lumMod val="50000"/>
                  </a:schemeClr>
                </a:solidFill>
              </a:rPr>
              <a:t>Pribavljanje i štampanje rezultata</a:t>
            </a:r>
          </a:p>
          <a:p>
            <a:endParaRPr lang="sr-Latn-RS" dirty="0">
              <a:solidFill>
                <a:schemeClr val="bg1">
                  <a:lumMod val="50000"/>
                </a:schemeClr>
              </a:solidFill>
            </a:endParaRPr>
          </a:p>
          <a:p>
            <a:r>
              <a:rPr lang="sr-Latn-RS" dirty="0"/>
              <a:t>Dealokacija</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Say Hello to CUDA (</a:t>
            </a:r>
            <a:r>
              <a:rPr lang="sr-Latn-RS" dirty="0"/>
              <a:t>4</a:t>
            </a:r>
            <a:r>
              <a:rPr lang="en-US" dirty="0"/>
              <a:t>)</a:t>
            </a:r>
          </a:p>
        </p:txBody>
      </p:sp>
      <p:sp>
        <p:nvSpPr>
          <p:cNvPr id="3" name="Content Placeholder 2"/>
          <p:cNvSpPr>
            <a:spLocks noGrp="1"/>
          </p:cNvSpPr>
          <p:nvPr>
            <p:ph idx="1"/>
          </p:nvPr>
        </p:nvSpPr>
        <p:spPr>
          <a:xfrm>
            <a:off x="3276600" y="1371600"/>
            <a:ext cx="5867400" cy="5181600"/>
          </a:xfrm>
        </p:spPr>
        <p:txBody>
          <a:bodyPr>
            <a:noAutofit/>
          </a:bodyPr>
          <a:lstStyle/>
          <a:p>
            <a:pPr>
              <a:buNone/>
            </a:pPr>
            <a:r>
              <a:rPr lang="en-US" sz="1400" b="1" dirty="0">
                <a:solidFill>
                  <a:schemeClr val="bg1">
                    <a:lumMod val="50000"/>
                  </a:schemeClr>
                </a:solidFill>
                <a:latin typeface="Consolas" pitchFamily="49" charset="0"/>
                <a:cs typeface="Consolas" pitchFamily="49" charset="0"/>
              </a:rPr>
              <a:t>#include </a:t>
            </a:r>
            <a:r>
              <a:rPr lang="en-US" sz="1400" dirty="0">
                <a:solidFill>
                  <a:schemeClr val="bg1">
                    <a:lumMod val="50000"/>
                  </a:schemeClr>
                </a:solidFill>
                <a:latin typeface="Consolas" pitchFamily="49" charset="0"/>
                <a:cs typeface="Consolas" pitchFamily="49" charset="0"/>
              </a:rPr>
              <a:t>&lt;</a:t>
            </a:r>
            <a:r>
              <a:rPr lang="en-US" sz="1400" dirty="0" err="1">
                <a:solidFill>
                  <a:schemeClr val="bg1">
                    <a:lumMod val="50000"/>
                  </a:schemeClr>
                </a:solidFill>
                <a:latin typeface="Consolas" pitchFamily="49" charset="0"/>
                <a:cs typeface="Consolas" pitchFamily="49" charset="0"/>
              </a:rPr>
              <a:t>iostream</a:t>
            </a:r>
            <a:r>
              <a:rPr lang="en-US" sz="1400" dirty="0">
                <a:solidFill>
                  <a:schemeClr val="bg1">
                    <a:lumMod val="50000"/>
                  </a:schemeClr>
                </a:solidFill>
                <a:latin typeface="Consolas" pitchFamily="49" charset="0"/>
                <a:cs typeface="Consolas" pitchFamily="49" charset="0"/>
              </a:rPr>
              <a:t>&gt;</a:t>
            </a:r>
            <a:endParaRPr lang="sr-Latn-RS" sz="1400" dirty="0">
              <a:solidFill>
                <a:schemeClr val="bg1">
                  <a:lumMod val="50000"/>
                </a:schemeClr>
              </a:solidFill>
              <a:latin typeface="Consolas" pitchFamily="49" charset="0"/>
              <a:cs typeface="Consolas" pitchFamily="49" charset="0"/>
            </a:endParaRPr>
          </a:p>
          <a:p>
            <a:pPr>
              <a:buNone/>
            </a:pPr>
            <a:r>
              <a:rPr lang="en-US" sz="1400" b="1" dirty="0">
                <a:solidFill>
                  <a:schemeClr val="bg1">
                    <a:lumMod val="50000"/>
                  </a:schemeClr>
                </a:solidFill>
                <a:latin typeface="Consolas" pitchFamily="49" charset="0"/>
                <a:cs typeface="Consolas" pitchFamily="49" charset="0"/>
              </a:rPr>
              <a:t>#include </a:t>
            </a:r>
            <a:r>
              <a:rPr lang="en-US" sz="1400" dirty="0">
                <a:solidFill>
                  <a:schemeClr val="bg1">
                    <a:lumMod val="50000"/>
                  </a:schemeClr>
                </a:solidFill>
                <a:latin typeface="Consolas" pitchFamily="49" charset="0"/>
                <a:cs typeface="Consolas" pitchFamily="49" charset="0"/>
              </a:rPr>
              <a:t>"</a:t>
            </a:r>
            <a:r>
              <a:rPr lang="en-US" sz="1400" dirty="0" err="1">
                <a:solidFill>
                  <a:schemeClr val="bg1">
                    <a:lumMod val="50000"/>
                  </a:schemeClr>
                </a:solidFill>
                <a:latin typeface="Consolas" pitchFamily="49" charset="0"/>
                <a:cs typeface="Consolas" pitchFamily="49" charset="0"/>
              </a:rPr>
              <a:t>book.h</a:t>
            </a:r>
            <a:r>
              <a:rPr lang="en-US" sz="1400" dirty="0">
                <a:solidFill>
                  <a:schemeClr val="bg1">
                    <a:lumMod val="50000"/>
                  </a:schemeClr>
                </a:solidFill>
                <a:latin typeface="Consolas" pitchFamily="49" charset="0"/>
                <a:cs typeface="Consolas" pitchFamily="49" charset="0"/>
              </a:rPr>
              <a:t>“</a:t>
            </a:r>
            <a:endParaRPr lang="sr-Latn-RS" sz="1400" dirty="0">
              <a:solidFill>
                <a:schemeClr val="bg1">
                  <a:lumMod val="50000"/>
                </a:schemeClr>
              </a:solidFill>
              <a:latin typeface="Consolas" pitchFamily="49" charset="0"/>
              <a:cs typeface="Consolas" pitchFamily="49" charset="0"/>
            </a:endParaRPr>
          </a:p>
          <a:p>
            <a:pPr>
              <a:buNone/>
            </a:pPr>
            <a:endParaRPr lang="sr-Latn-RS" sz="1400" b="1" dirty="0">
              <a:solidFill>
                <a:schemeClr val="bg1">
                  <a:lumMod val="50000"/>
                </a:schemeClr>
              </a:solidFill>
              <a:latin typeface="Consolas" pitchFamily="49" charset="0"/>
              <a:cs typeface="Consolas" pitchFamily="49" charset="0"/>
            </a:endParaRPr>
          </a:p>
          <a:p>
            <a:pPr>
              <a:buNone/>
            </a:pPr>
            <a:r>
              <a:rPr lang="en-US" sz="1400" b="1" dirty="0">
                <a:solidFill>
                  <a:schemeClr val="bg1">
                    <a:lumMod val="50000"/>
                  </a:schemeClr>
                </a:solidFill>
                <a:latin typeface="Consolas" pitchFamily="49" charset="0"/>
                <a:cs typeface="Consolas" pitchFamily="49" charset="0"/>
              </a:rPr>
              <a:t>__global__ void add(</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a, </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b, </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*c) </a:t>
            </a:r>
            <a:endParaRPr lang="sr-Latn-RS" sz="1400" b="1" dirty="0">
              <a:solidFill>
                <a:schemeClr val="bg1">
                  <a:lumMod val="50000"/>
                </a:schemeClr>
              </a:solidFill>
              <a:latin typeface="Consolas" pitchFamily="49" charset="0"/>
              <a:cs typeface="Consolas" pitchFamily="49" charset="0"/>
            </a:endParaRPr>
          </a:p>
          <a:p>
            <a:pPr>
              <a:buNone/>
            </a:pPr>
            <a:r>
              <a:rPr lang="en-US" sz="1100" b="1" dirty="0">
                <a:solidFill>
                  <a:schemeClr val="bg1">
                    <a:lumMod val="50000"/>
                  </a:schemeClr>
                </a:solidFill>
                <a:latin typeface="Consolas" pitchFamily="49" charset="0"/>
                <a:cs typeface="Consolas" pitchFamily="49" charset="0"/>
              </a:rPr>
              <a:t>{</a:t>
            </a:r>
            <a:endParaRPr lang="sr-Latn-RS" sz="11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solidFill>
                  <a:schemeClr val="bg1">
                    <a:lumMod val="50000"/>
                  </a:schemeClr>
                </a:solidFill>
                <a:latin typeface="Consolas" pitchFamily="49" charset="0"/>
                <a:cs typeface="Consolas" pitchFamily="49" charset="0"/>
              </a:rPr>
              <a:t>*c = a + b;</a:t>
            </a:r>
            <a:endParaRPr lang="sr-Latn-RS" sz="1400" b="1" dirty="0">
              <a:solidFill>
                <a:schemeClr val="bg1">
                  <a:lumMod val="50000"/>
                </a:schemeClr>
              </a:solidFill>
              <a:latin typeface="Consolas" pitchFamily="49" charset="0"/>
              <a:cs typeface="Consolas" pitchFamily="49" charset="0"/>
            </a:endParaRPr>
          </a:p>
          <a:p>
            <a:pPr>
              <a:buNone/>
            </a:pPr>
            <a:r>
              <a:rPr lang="en-US" sz="1100" b="1" dirty="0">
                <a:solidFill>
                  <a:schemeClr val="bg1">
                    <a:lumMod val="50000"/>
                  </a:schemeClr>
                </a:solidFill>
                <a:latin typeface="Consolas" pitchFamily="49" charset="0"/>
                <a:cs typeface="Consolas" pitchFamily="49" charset="0"/>
              </a:rPr>
              <a:t>}</a:t>
            </a:r>
            <a:endParaRPr lang="sr-Latn-RS" sz="1100" b="1" dirty="0">
              <a:solidFill>
                <a:schemeClr val="bg1">
                  <a:lumMod val="50000"/>
                </a:schemeClr>
              </a:solidFill>
              <a:latin typeface="Consolas" pitchFamily="49" charset="0"/>
              <a:cs typeface="Consolas" pitchFamily="49" charset="0"/>
            </a:endParaRPr>
          </a:p>
          <a:p>
            <a:pPr>
              <a:buNone/>
            </a:pPr>
            <a:endParaRPr lang="sr-Latn-RS" sz="1050" b="1" dirty="0">
              <a:solidFill>
                <a:schemeClr val="bg1">
                  <a:lumMod val="50000"/>
                </a:schemeClr>
              </a:solidFill>
              <a:latin typeface="Consolas" pitchFamily="49" charset="0"/>
              <a:cs typeface="Consolas" pitchFamily="49" charset="0"/>
            </a:endParaRPr>
          </a:p>
          <a:p>
            <a:pPr>
              <a:buNone/>
            </a:pP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a:t>
            </a:r>
            <a:r>
              <a:rPr lang="en-US" sz="1400" dirty="0">
                <a:solidFill>
                  <a:schemeClr val="bg1">
                    <a:lumMod val="50000"/>
                  </a:schemeClr>
                </a:solidFill>
                <a:latin typeface="Consolas" pitchFamily="49" charset="0"/>
                <a:cs typeface="Consolas" pitchFamily="49" charset="0"/>
              </a:rPr>
              <a:t>main( void ) </a:t>
            </a:r>
            <a:endParaRPr lang="sr-Latn-RS" sz="1400" dirty="0">
              <a:solidFill>
                <a:schemeClr val="bg1">
                  <a:lumMod val="50000"/>
                </a:schemeClr>
              </a:solidFill>
              <a:latin typeface="Consolas" pitchFamily="49" charset="0"/>
              <a:cs typeface="Consolas" pitchFamily="49" charset="0"/>
            </a:endParaRPr>
          </a:p>
          <a:p>
            <a:pPr>
              <a:buNone/>
            </a:pPr>
            <a:r>
              <a:rPr lang="en-US" sz="1050" dirty="0">
                <a:solidFill>
                  <a:schemeClr val="bg1">
                    <a:lumMod val="50000"/>
                  </a:schemeClr>
                </a:solidFill>
                <a:latin typeface="Consolas" pitchFamily="49" charset="0"/>
                <a:cs typeface="Consolas" pitchFamily="49" charset="0"/>
              </a:rPr>
              <a:t>{</a:t>
            </a:r>
            <a:br>
              <a:rPr lang="en-US" sz="1400" dirty="0">
                <a:solidFill>
                  <a:schemeClr val="bg1">
                    <a:lumMod val="50000"/>
                  </a:schemeClr>
                </a:solidFill>
                <a:latin typeface="Consolas" pitchFamily="49" charset="0"/>
                <a:cs typeface="Consolas" pitchFamily="49" charset="0"/>
              </a:rPr>
            </a:b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 </a:t>
            </a:r>
            <a:r>
              <a:rPr lang="en-US" sz="1400" dirty="0">
                <a:solidFill>
                  <a:schemeClr val="bg1">
                    <a:lumMod val="50000"/>
                  </a:schemeClr>
                </a:solidFill>
                <a:latin typeface="Consolas" pitchFamily="49" charset="0"/>
                <a:cs typeface="Consolas" pitchFamily="49" charset="0"/>
              </a:rPr>
              <a:t>c;</a:t>
            </a:r>
            <a:br>
              <a:rPr lang="en-US" sz="1400" dirty="0">
                <a:solidFill>
                  <a:schemeClr val="bg1">
                    <a:lumMod val="50000"/>
                  </a:schemeClr>
                </a:solidFill>
                <a:latin typeface="Consolas" pitchFamily="49" charset="0"/>
                <a:cs typeface="Consolas" pitchFamily="49" charset="0"/>
              </a:rPr>
            </a:br>
            <a:r>
              <a:rPr lang="en-US" sz="1400" b="1" dirty="0" err="1">
                <a:solidFill>
                  <a:schemeClr val="bg1">
                    <a:lumMod val="50000"/>
                  </a:schemeClr>
                </a:solidFill>
                <a:latin typeface="Consolas" pitchFamily="49" charset="0"/>
                <a:cs typeface="Consolas" pitchFamily="49" charset="0"/>
              </a:rPr>
              <a:t>int</a:t>
            </a:r>
            <a:r>
              <a:rPr lang="en-US" sz="1400" dirty="0">
                <a:solidFill>
                  <a:schemeClr val="bg1">
                    <a:lumMod val="50000"/>
                  </a:schemeClr>
                </a:solidFill>
                <a:latin typeface="Consolas" pitchFamily="49" charset="0"/>
                <a:cs typeface="Consolas" pitchFamily="49" charset="0"/>
              </a:rPr>
              <a:t>*</a:t>
            </a:r>
            <a:r>
              <a:rPr lang="sr-Latn-RS" sz="1400" dirty="0">
                <a:solidFill>
                  <a:schemeClr val="bg1">
                    <a:lumMod val="50000"/>
                  </a:schemeClr>
                </a:solidFill>
                <a:latin typeface="Consolas" pitchFamily="49" charset="0"/>
                <a:cs typeface="Consolas" pitchFamily="49" charset="0"/>
              </a:rPr>
              <a:t> </a:t>
            </a:r>
            <a:r>
              <a:rPr lang="en-US" sz="1400" dirty="0" err="1">
                <a:solidFill>
                  <a:schemeClr val="bg1">
                    <a:lumMod val="50000"/>
                  </a:schemeClr>
                </a:solidFill>
                <a:latin typeface="Consolas" pitchFamily="49" charset="0"/>
                <a:cs typeface="Consolas" pitchFamily="49" charset="0"/>
              </a:rPr>
              <a:t>dev_c</a:t>
            </a:r>
            <a:r>
              <a:rPr lang="en-US" sz="1400" dirty="0">
                <a:solidFill>
                  <a:schemeClr val="bg1">
                    <a:lumMod val="50000"/>
                  </a:schemeClr>
                </a:solidFill>
                <a:latin typeface="Consolas" pitchFamily="49" charset="0"/>
                <a:cs typeface="Consolas" pitchFamily="49" charset="0"/>
              </a:rPr>
              <a:t>;</a:t>
            </a:r>
            <a:br>
              <a:rPr lang="en-US" sz="1400" dirty="0">
                <a:solidFill>
                  <a:schemeClr val="bg1">
                    <a:lumMod val="50000"/>
                  </a:schemeClr>
                </a:solidFill>
                <a:latin typeface="Consolas" pitchFamily="49" charset="0"/>
                <a:cs typeface="Consolas" pitchFamily="49" charset="0"/>
              </a:rPr>
            </a:br>
            <a:endParaRPr lang="sr-Latn-RS" sz="1400"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solidFill>
                  <a:schemeClr val="bg1">
                    <a:lumMod val="50000"/>
                  </a:schemeClr>
                </a:solidFill>
                <a:latin typeface="Consolas" pitchFamily="49" charset="0"/>
                <a:cs typeface="Consolas" pitchFamily="49" charset="0"/>
              </a:rPr>
              <a:t>HANDLE_ERROR(</a:t>
            </a:r>
            <a:r>
              <a:rPr lang="en-US" sz="1400" b="1" dirty="0" err="1">
                <a:solidFill>
                  <a:schemeClr val="bg1">
                    <a:lumMod val="50000"/>
                  </a:schemeClr>
                </a:solidFill>
                <a:latin typeface="Consolas" pitchFamily="49" charset="0"/>
                <a:cs typeface="Consolas" pitchFamily="49" charset="0"/>
              </a:rPr>
              <a:t>cudaMalloc</a:t>
            </a:r>
            <a:r>
              <a:rPr lang="en-US" sz="1400" b="1" dirty="0">
                <a:solidFill>
                  <a:schemeClr val="bg1">
                    <a:lumMod val="50000"/>
                  </a:schemeClr>
                </a:solidFill>
                <a:latin typeface="Consolas" pitchFamily="49" charset="0"/>
                <a:cs typeface="Consolas" pitchFamily="49" charset="0"/>
              </a:rPr>
              <a:t>((void**)&amp;</a:t>
            </a:r>
            <a:r>
              <a:rPr lang="sr-Latn-R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dev_c</a:t>
            </a:r>
            <a:r>
              <a:rPr lang="en-U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sizeof</a:t>
            </a:r>
            <a:r>
              <a:rPr lang="en-US" sz="1400" b="1" dirty="0">
                <a:solidFill>
                  <a:schemeClr val="bg1">
                    <a:lumMod val="50000"/>
                  </a:schemeClr>
                </a:solidFill>
                <a:latin typeface="Consolas" pitchFamily="49" charset="0"/>
                <a:cs typeface="Consolas" pitchFamily="49" charset="0"/>
              </a:rPr>
              <a:t>(</a:t>
            </a:r>
            <a:r>
              <a:rPr lang="en-US" sz="1400" b="1" dirty="0" err="1">
                <a:solidFill>
                  <a:schemeClr val="bg1">
                    <a:lumMod val="50000"/>
                  </a:schemeClr>
                </a:solidFill>
                <a:latin typeface="Consolas" pitchFamily="49" charset="0"/>
                <a:cs typeface="Consolas" pitchFamily="49" charset="0"/>
              </a:rPr>
              <a:t>int</a:t>
            </a:r>
            <a:r>
              <a:rPr lang="en-US" sz="1400" b="1" dirty="0">
                <a:solidFill>
                  <a:schemeClr val="bg1">
                    <a:lumMod val="50000"/>
                  </a:schemeClr>
                </a:solidFill>
                <a:latin typeface="Consolas" pitchFamily="49" charset="0"/>
                <a:cs typeface="Consolas" pitchFamily="49" charset="0"/>
              </a:rPr>
              <a:t>)));</a:t>
            </a:r>
            <a:br>
              <a:rPr lang="en-US" sz="1400" b="1" dirty="0">
                <a:solidFill>
                  <a:schemeClr val="bg1">
                    <a:lumMod val="50000"/>
                  </a:schemeClr>
                </a:solidFill>
                <a:latin typeface="Consolas" pitchFamily="49" charset="0"/>
                <a:cs typeface="Consolas" pitchFamily="49" charset="0"/>
              </a:rPr>
            </a:br>
            <a:endParaRPr lang="sr-Latn-RS" sz="14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solidFill>
                  <a:schemeClr val="bg1">
                    <a:lumMod val="50000"/>
                  </a:schemeClr>
                </a:solidFill>
                <a:latin typeface="Consolas" pitchFamily="49" charset="0"/>
                <a:cs typeface="Consolas" pitchFamily="49" charset="0"/>
              </a:rPr>
              <a:t>add&lt;&lt;&lt;1,1&gt;&gt;&gt;(2, 7, </a:t>
            </a:r>
            <a:r>
              <a:rPr lang="en-US" sz="1400" b="1" dirty="0" err="1">
                <a:solidFill>
                  <a:schemeClr val="bg1">
                    <a:lumMod val="50000"/>
                  </a:schemeClr>
                </a:solidFill>
                <a:latin typeface="Consolas" pitchFamily="49" charset="0"/>
                <a:cs typeface="Consolas" pitchFamily="49" charset="0"/>
              </a:rPr>
              <a:t>dev_c</a:t>
            </a:r>
            <a:r>
              <a:rPr lang="en-US" sz="1400" b="1" dirty="0">
                <a:solidFill>
                  <a:schemeClr val="bg1">
                    <a:lumMod val="50000"/>
                  </a:schemeClr>
                </a:solidFill>
                <a:latin typeface="Consolas" pitchFamily="49" charset="0"/>
                <a:cs typeface="Consolas" pitchFamily="49" charset="0"/>
              </a:rPr>
              <a:t>);</a:t>
            </a:r>
            <a:br>
              <a:rPr lang="en-US" sz="1400" b="1" dirty="0">
                <a:solidFill>
                  <a:schemeClr val="bg1">
                    <a:lumMod val="50000"/>
                  </a:schemeClr>
                </a:solidFill>
                <a:latin typeface="Consolas" pitchFamily="49" charset="0"/>
                <a:cs typeface="Consolas" pitchFamily="49" charset="0"/>
              </a:rPr>
            </a:br>
            <a:endParaRPr lang="sr-Latn-RS" sz="14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a:latin typeface="Consolas" pitchFamily="49" charset="0"/>
                <a:cs typeface="Consolas" pitchFamily="49" charset="0"/>
              </a:rPr>
              <a:t>HANDLE_ERROR(</a:t>
            </a:r>
            <a:r>
              <a:rPr lang="en-US" sz="1400" b="1" dirty="0" err="1">
                <a:latin typeface="Consolas" pitchFamily="49" charset="0"/>
                <a:cs typeface="Consolas" pitchFamily="49" charset="0"/>
              </a:rPr>
              <a:t>cudaMemcpy</a:t>
            </a:r>
            <a:r>
              <a:rPr lang="en-US" sz="1400" b="1" dirty="0">
                <a:latin typeface="Consolas" pitchFamily="49" charset="0"/>
                <a:cs typeface="Consolas" pitchFamily="49" charset="0"/>
              </a:rPr>
              <a:t>(&amp;c,</a:t>
            </a:r>
            <a:r>
              <a:rPr lang="sr-Latn-RS" sz="1400" b="1" dirty="0">
                <a:latin typeface="Consolas" pitchFamily="49" charset="0"/>
                <a:cs typeface="Consolas" pitchFamily="49" charset="0"/>
              </a:rPr>
              <a:t> </a:t>
            </a:r>
            <a:r>
              <a:rPr lang="en-US" sz="1400" b="1" dirty="0" err="1">
                <a:latin typeface="Consolas" pitchFamily="49" charset="0"/>
                <a:cs typeface="Consolas" pitchFamily="49" charset="0"/>
              </a:rPr>
              <a:t>dev_c</a:t>
            </a:r>
            <a:r>
              <a:rPr lang="en-US" sz="1400" b="1" dirty="0">
                <a:latin typeface="Consolas" pitchFamily="49" charset="0"/>
                <a:cs typeface="Consolas" pitchFamily="49" charset="0"/>
              </a:rPr>
              <a:t>,</a:t>
            </a:r>
            <a:r>
              <a:rPr lang="sr-Latn-RS" sz="1400" b="1" dirty="0">
                <a:latin typeface="Consolas" pitchFamily="49" charset="0"/>
                <a:cs typeface="Consolas" pitchFamily="49" charset="0"/>
              </a:rPr>
              <a:t> </a:t>
            </a:r>
            <a:r>
              <a:rPr lang="en-US" sz="1400" b="1" dirty="0" err="1">
                <a:latin typeface="Consolas" pitchFamily="49" charset="0"/>
                <a:cs typeface="Consolas" pitchFamily="49" charset="0"/>
              </a:rPr>
              <a:t>sizeof</a:t>
            </a:r>
            <a:r>
              <a:rPr lang="en-US" sz="1400" b="1" dirty="0">
                <a:latin typeface="Consolas" pitchFamily="49" charset="0"/>
                <a:cs typeface="Consolas" pitchFamily="49" charset="0"/>
              </a:rPr>
              <a:t>(</a:t>
            </a: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a:t>
            </a:r>
            <a:r>
              <a:rPr lang="sr-Latn-RS" sz="1400" b="1" dirty="0">
                <a:latin typeface="Consolas" pitchFamily="49" charset="0"/>
                <a:cs typeface="Consolas" pitchFamily="49" charset="0"/>
              </a:rPr>
              <a:t>  				</a:t>
            </a:r>
            <a:r>
              <a:rPr lang="en-US" sz="1400" b="1" dirty="0" err="1">
                <a:latin typeface="Consolas" pitchFamily="49" charset="0"/>
                <a:cs typeface="Consolas" pitchFamily="49" charset="0"/>
              </a:rPr>
              <a:t>cudaMemcpyDeviceToHost</a:t>
            </a:r>
            <a:r>
              <a:rPr lang="en-US" sz="1400" b="1" dirty="0">
                <a:latin typeface="Consolas" pitchFamily="49" charset="0"/>
                <a:cs typeface="Consolas" pitchFamily="49" charset="0"/>
              </a:rPr>
              <a:t>));</a:t>
            </a:r>
            <a:br>
              <a:rPr lang="en-US" sz="1400" b="1" dirty="0">
                <a:solidFill>
                  <a:schemeClr val="bg1">
                    <a:lumMod val="50000"/>
                  </a:schemeClr>
                </a:solidFill>
                <a:latin typeface="Consolas" pitchFamily="49" charset="0"/>
                <a:cs typeface="Consolas" pitchFamily="49" charset="0"/>
              </a:rPr>
            </a:br>
            <a:endParaRPr lang="sr-Latn-RS" sz="1000" b="1" dirty="0">
              <a:solidFill>
                <a:schemeClr val="bg1">
                  <a:lumMod val="50000"/>
                </a:schemeClr>
              </a:solidFill>
              <a:latin typeface="Consolas" pitchFamily="49" charset="0"/>
              <a:cs typeface="Consolas" pitchFamily="49" charset="0"/>
            </a:endParaRPr>
          </a:p>
          <a:p>
            <a:pPr>
              <a:buNone/>
            </a:pPr>
            <a:r>
              <a:rPr lang="sr-Latn-RS" sz="1400" b="1" dirty="0">
                <a:solidFill>
                  <a:schemeClr val="bg1">
                    <a:lumMod val="50000"/>
                  </a:schemeClr>
                </a:solidFill>
                <a:latin typeface="Consolas" pitchFamily="49" charset="0"/>
                <a:cs typeface="Consolas" pitchFamily="49" charset="0"/>
              </a:rPr>
              <a:t>  </a:t>
            </a:r>
            <a:r>
              <a:rPr lang="en-US" sz="1400" b="1" dirty="0" err="1">
                <a:latin typeface="Consolas" pitchFamily="49" charset="0"/>
                <a:cs typeface="Consolas" pitchFamily="49" charset="0"/>
              </a:rPr>
              <a:t>printf</a:t>
            </a:r>
            <a:r>
              <a:rPr lang="en-US" sz="1400" b="1" dirty="0">
                <a:latin typeface="Consolas" pitchFamily="49" charset="0"/>
                <a:cs typeface="Consolas" pitchFamily="49" charset="0"/>
              </a:rPr>
              <a:t>("2 + 7 = %d\n", c);</a:t>
            </a:r>
            <a:br>
              <a:rPr lang="en-US" sz="1400" b="1" dirty="0">
                <a:solidFill>
                  <a:schemeClr val="bg1">
                    <a:lumMod val="50000"/>
                  </a:schemeClr>
                </a:solidFill>
                <a:latin typeface="Consolas" pitchFamily="49" charset="0"/>
                <a:cs typeface="Consolas" pitchFamily="49" charset="0"/>
              </a:rPr>
            </a:br>
            <a:r>
              <a:rPr lang="en-US" sz="1400" b="1" dirty="0" err="1">
                <a:solidFill>
                  <a:schemeClr val="bg1">
                    <a:lumMod val="50000"/>
                  </a:schemeClr>
                </a:solidFill>
                <a:latin typeface="Consolas" pitchFamily="49" charset="0"/>
                <a:cs typeface="Consolas" pitchFamily="49" charset="0"/>
              </a:rPr>
              <a:t>cudaFree</a:t>
            </a:r>
            <a:r>
              <a:rPr lang="en-US" sz="1400" b="1" dirty="0">
                <a:solidFill>
                  <a:schemeClr val="bg1">
                    <a:lumMod val="50000"/>
                  </a:schemeClr>
                </a:solidFill>
                <a:latin typeface="Consolas" pitchFamily="49" charset="0"/>
                <a:cs typeface="Consolas" pitchFamily="49" charset="0"/>
              </a:rPr>
              <a:t>( </a:t>
            </a:r>
            <a:r>
              <a:rPr lang="en-US" sz="1400" b="1" dirty="0" err="1">
                <a:solidFill>
                  <a:schemeClr val="bg1">
                    <a:lumMod val="50000"/>
                  </a:schemeClr>
                </a:solidFill>
                <a:latin typeface="Consolas" pitchFamily="49" charset="0"/>
                <a:cs typeface="Consolas" pitchFamily="49" charset="0"/>
              </a:rPr>
              <a:t>dev_c</a:t>
            </a:r>
            <a:r>
              <a:rPr lang="en-US" sz="1400" b="1" dirty="0">
                <a:solidFill>
                  <a:schemeClr val="bg1">
                    <a:lumMod val="50000"/>
                  </a:schemeClr>
                </a:solidFill>
                <a:latin typeface="Consolas" pitchFamily="49" charset="0"/>
                <a:cs typeface="Consolas" pitchFamily="49" charset="0"/>
              </a:rPr>
              <a:t> );</a:t>
            </a:r>
            <a:br>
              <a:rPr lang="en-US" sz="1400" b="1" dirty="0">
                <a:solidFill>
                  <a:schemeClr val="bg1">
                    <a:lumMod val="50000"/>
                  </a:schemeClr>
                </a:solidFill>
                <a:latin typeface="Consolas" pitchFamily="49" charset="0"/>
                <a:cs typeface="Consolas" pitchFamily="49" charset="0"/>
              </a:rPr>
            </a:br>
            <a:r>
              <a:rPr lang="en-US" sz="1400" b="1" dirty="0">
                <a:solidFill>
                  <a:schemeClr val="bg1">
                    <a:lumMod val="50000"/>
                  </a:schemeClr>
                </a:solidFill>
                <a:latin typeface="Consolas" pitchFamily="49" charset="0"/>
                <a:cs typeface="Consolas" pitchFamily="49" charset="0"/>
              </a:rPr>
              <a:t>return </a:t>
            </a:r>
            <a:r>
              <a:rPr lang="en-US" sz="1400" dirty="0">
                <a:solidFill>
                  <a:schemeClr val="bg1">
                    <a:lumMod val="50000"/>
                  </a:schemeClr>
                </a:solidFill>
                <a:latin typeface="Consolas" pitchFamily="49" charset="0"/>
                <a:cs typeface="Consolas" pitchFamily="49" charset="0"/>
              </a:rPr>
              <a:t>0;</a:t>
            </a:r>
            <a:endParaRPr lang="sr-Latn-RS" sz="1400" dirty="0">
              <a:solidFill>
                <a:schemeClr val="bg1">
                  <a:lumMod val="50000"/>
                </a:schemeClr>
              </a:solidFill>
              <a:latin typeface="Consolas" pitchFamily="49" charset="0"/>
              <a:cs typeface="Consolas" pitchFamily="49" charset="0"/>
            </a:endParaRPr>
          </a:p>
          <a:p>
            <a:pPr>
              <a:buNone/>
            </a:pPr>
            <a:r>
              <a:rPr lang="en-US" sz="1050" dirty="0">
                <a:solidFill>
                  <a:schemeClr val="bg1">
                    <a:lumMod val="50000"/>
                  </a:schemeClr>
                </a:solidFill>
                <a:latin typeface="Consolas" pitchFamily="49" charset="0"/>
                <a:cs typeface="Consolas" pitchFamily="49" charset="0"/>
              </a:rPr>
              <a:t>} </a:t>
            </a:r>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5" name="Rectangle 4"/>
          <p:cNvSpPr/>
          <p:nvPr/>
        </p:nvSpPr>
        <p:spPr>
          <a:xfrm>
            <a:off x="381000" y="1752600"/>
            <a:ext cx="2743200" cy="3139321"/>
          </a:xfrm>
          <a:prstGeom prst="rect">
            <a:avLst/>
          </a:prstGeom>
        </p:spPr>
        <p:txBody>
          <a:bodyPr wrap="square">
            <a:spAutoFit/>
          </a:bodyPr>
          <a:lstStyle/>
          <a:p>
            <a:r>
              <a:rPr lang="sr-Latn-RS" dirty="0">
                <a:solidFill>
                  <a:schemeClr val="bg1">
                    <a:lumMod val="50000"/>
                  </a:schemeClr>
                </a:solidFill>
              </a:rPr>
              <a:t>Kernel funkcija sa parametrima</a:t>
            </a:r>
          </a:p>
          <a:p>
            <a:endParaRPr lang="sr-Latn-RS" dirty="0">
              <a:solidFill>
                <a:schemeClr val="bg1">
                  <a:lumMod val="50000"/>
                </a:schemeClr>
              </a:solidFill>
            </a:endParaRPr>
          </a:p>
          <a:p>
            <a:r>
              <a:rPr lang="sr-Latn-RS" dirty="0">
                <a:solidFill>
                  <a:schemeClr val="bg1">
                    <a:lumMod val="50000"/>
                  </a:schemeClr>
                </a:solidFill>
              </a:rPr>
              <a:t>Alokacija</a:t>
            </a:r>
          </a:p>
          <a:p>
            <a:endParaRPr lang="sr-Latn-RS" dirty="0">
              <a:solidFill>
                <a:schemeClr val="bg1">
                  <a:lumMod val="50000"/>
                </a:schemeClr>
              </a:solidFill>
            </a:endParaRPr>
          </a:p>
          <a:p>
            <a:r>
              <a:rPr lang="sr-Latn-RS" dirty="0">
                <a:solidFill>
                  <a:schemeClr val="bg1">
                    <a:lumMod val="50000"/>
                  </a:schemeClr>
                </a:solidFill>
              </a:rPr>
              <a:t>Poziv kernela</a:t>
            </a:r>
          </a:p>
          <a:p>
            <a:endParaRPr lang="sr-Latn-RS" dirty="0">
              <a:solidFill>
                <a:schemeClr val="bg1">
                  <a:lumMod val="50000"/>
                </a:schemeClr>
              </a:solidFill>
            </a:endParaRPr>
          </a:p>
          <a:p>
            <a:r>
              <a:rPr lang="sr-Latn-RS" dirty="0"/>
              <a:t>Pribavljanje i štampanje rezultata</a:t>
            </a:r>
          </a:p>
          <a:p>
            <a:endParaRPr lang="sr-Latn-RS" dirty="0">
              <a:solidFill>
                <a:schemeClr val="bg1">
                  <a:lumMod val="50000"/>
                </a:schemeClr>
              </a:solidFill>
            </a:endParaRPr>
          </a:p>
          <a:p>
            <a:r>
              <a:rPr lang="sr-Latn-RS" dirty="0">
                <a:solidFill>
                  <a:schemeClr val="bg1">
                    <a:lumMod val="50000"/>
                  </a:schemeClr>
                </a:solidFill>
              </a:rPr>
              <a:t>Dealokacija</a:t>
            </a:r>
            <a:endParaRPr lang="en-US" dirty="0">
              <a:solidFill>
                <a:schemeClr val="bg1">
                  <a:lumMod val="50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Sabiranje vektora – Tradicionalni C kod</a:t>
            </a:r>
            <a:endParaRPr lang="en-US" dirty="0"/>
          </a:p>
        </p:txBody>
      </p:sp>
      <p:sp>
        <p:nvSpPr>
          <p:cNvPr id="3" name="Content Placeholder 2"/>
          <p:cNvSpPr>
            <a:spLocks noGrp="1"/>
          </p:cNvSpPr>
          <p:nvPr>
            <p:ph idx="1"/>
          </p:nvPr>
        </p:nvSpPr>
        <p:spPr>
          <a:xfrm>
            <a:off x="304800" y="1295400"/>
            <a:ext cx="8229600" cy="5486400"/>
          </a:xfrm>
        </p:spPr>
        <p:txBody>
          <a:bodyPr>
            <a:noAutofit/>
          </a:bodyPr>
          <a:lstStyle/>
          <a:p>
            <a:pPr>
              <a:buNone/>
            </a:pPr>
            <a:r>
              <a:rPr lang="en-US" sz="1400" b="1" dirty="0">
                <a:latin typeface="Consolas" pitchFamily="49" charset="0"/>
                <a:cs typeface="Consolas" pitchFamily="49" charset="0"/>
              </a:rPr>
              <a:t>#include </a:t>
            </a:r>
            <a:r>
              <a:rPr lang="en-US" sz="1400" dirty="0">
                <a:latin typeface="Consolas" pitchFamily="49" charset="0"/>
                <a:cs typeface="Consolas" pitchFamily="49" charset="0"/>
              </a:rPr>
              <a:t>"</a:t>
            </a:r>
            <a:r>
              <a:rPr lang="en-US" sz="1400" dirty="0" err="1">
                <a:latin typeface="Consolas" pitchFamily="49" charset="0"/>
                <a:cs typeface="Consolas" pitchFamily="49" charset="0"/>
              </a:rPr>
              <a:t>book.h</a:t>
            </a:r>
            <a:r>
              <a:rPr lang="en-US" sz="1400" dirty="0">
                <a:latin typeface="Consolas" pitchFamily="49" charset="0"/>
                <a:cs typeface="Consolas" pitchFamily="49" charset="0"/>
              </a:rPr>
              <a:t>“</a:t>
            </a:r>
            <a:endParaRPr lang="sr-Latn-RS" sz="1400" dirty="0">
              <a:latin typeface="Consolas" pitchFamily="49" charset="0"/>
              <a:cs typeface="Consolas" pitchFamily="49" charset="0"/>
            </a:endParaRPr>
          </a:p>
          <a:p>
            <a:pPr>
              <a:buNone/>
            </a:pPr>
            <a:r>
              <a:rPr lang="en-US" sz="1400" b="1" dirty="0">
                <a:latin typeface="Consolas" pitchFamily="49" charset="0"/>
                <a:cs typeface="Consolas" pitchFamily="49" charset="0"/>
              </a:rPr>
              <a:t>#define </a:t>
            </a:r>
            <a:r>
              <a:rPr lang="en-US" sz="1400" dirty="0">
                <a:latin typeface="Consolas" pitchFamily="49" charset="0"/>
                <a:cs typeface="Consolas" pitchFamily="49" charset="0"/>
              </a:rPr>
              <a:t>N 10</a:t>
            </a:r>
            <a:endParaRPr lang="sr-Latn-RS" sz="1400" dirty="0">
              <a:latin typeface="Consolas" pitchFamily="49" charset="0"/>
              <a:cs typeface="Consolas" pitchFamily="49" charset="0"/>
            </a:endParaRPr>
          </a:p>
          <a:p>
            <a:pPr>
              <a:buNone/>
            </a:pPr>
            <a:endParaRPr lang="sr-Latn-RS" sz="1100" b="1" dirty="0">
              <a:latin typeface="Consolas" pitchFamily="49" charset="0"/>
              <a:cs typeface="Consolas" pitchFamily="49" charset="0"/>
            </a:endParaRPr>
          </a:p>
          <a:p>
            <a:pPr>
              <a:buNone/>
            </a:pPr>
            <a:r>
              <a:rPr lang="en-US" sz="1400" b="1" dirty="0">
                <a:latin typeface="Consolas" pitchFamily="49" charset="0"/>
                <a:cs typeface="Consolas" pitchFamily="49" charset="0"/>
              </a:rPr>
              <a:t>void </a:t>
            </a:r>
            <a:r>
              <a:rPr lang="en-US" sz="1400" dirty="0">
                <a:latin typeface="Consolas" pitchFamily="49" charset="0"/>
                <a:cs typeface="Consolas" pitchFamily="49" charset="0"/>
              </a:rPr>
              <a:t>add(</a:t>
            </a: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a:latin typeface="Consolas" pitchFamily="49" charset="0"/>
                <a:cs typeface="Consolas" pitchFamily="49" charset="0"/>
              </a:rPr>
              <a:t>a, </a:t>
            </a: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a:latin typeface="Consolas" pitchFamily="49" charset="0"/>
                <a:cs typeface="Consolas" pitchFamily="49" charset="0"/>
              </a:rPr>
              <a:t>b, </a:t>
            </a: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a:latin typeface="Consolas" pitchFamily="49" charset="0"/>
                <a:cs typeface="Consolas" pitchFamily="49" charset="0"/>
              </a:rPr>
              <a:t>c)</a:t>
            </a:r>
            <a:r>
              <a:rPr lang="sr-Latn-RS" sz="1400" dirty="0">
                <a:latin typeface="Consolas" pitchFamily="49" charset="0"/>
                <a:cs typeface="Consolas" pitchFamily="49" charset="0"/>
              </a:rPr>
              <a:t>;</a:t>
            </a:r>
          </a:p>
          <a:p>
            <a:pPr>
              <a:buNone/>
            </a:pPr>
            <a:endParaRPr lang="sr-Latn-RS" sz="900" b="1" dirty="0">
              <a:latin typeface="Consolas" pitchFamily="49" charset="0"/>
              <a:cs typeface="Consolas" pitchFamily="49" charset="0"/>
            </a:endParaRPr>
          </a:p>
          <a:p>
            <a:pPr>
              <a:buNone/>
            </a:pP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 </a:t>
            </a:r>
            <a:r>
              <a:rPr lang="en-US" sz="1400" dirty="0">
                <a:latin typeface="Consolas" pitchFamily="49" charset="0"/>
                <a:cs typeface="Consolas" pitchFamily="49" charset="0"/>
              </a:rPr>
              <a:t>main( void ) </a:t>
            </a:r>
            <a:endParaRPr lang="sr-Latn-RS" sz="1400" dirty="0">
              <a:latin typeface="Consolas" pitchFamily="49" charset="0"/>
              <a:cs typeface="Consolas" pitchFamily="49" charset="0"/>
            </a:endParaRPr>
          </a:p>
          <a:p>
            <a:pPr>
              <a:buNone/>
            </a:pPr>
            <a:r>
              <a:rPr lang="en-US" sz="1100" dirty="0">
                <a:latin typeface="Consolas" pitchFamily="49" charset="0"/>
                <a:cs typeface="Consolas" pitchFamily="49" charset="0"/>
              </a:rPr>
              <a:t>{</a:t>
            </a:r>
            <a:endParaRPr lang="sr-Latn-RS" sz="1100" dirty="0">
              <a:latin typeface="Consolas" pitchFamily="49" charset="0"/>
              <a:cs typeface="Consolas" pitchFamily="49" charset="0"/>
            </a:endParaRPr>
          </a:p>
          <a:p>
            <a:pPr>
              <a:buNone/>
            </a:pPr>
            <a:r>
              <a:rPr lang="sr-Latn-RS" sz="1400" b="1" dirty="0">
                <a:latin typeface="Consolas" pitchFamily="49" charset="0"/>
                <a:cs typeface="Consolas" pitchFamily="49" charset="0"/>
              </a:rPr>
              <a:t>    </a:t>
            </a: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 </a:t>
            </a:r>
            <a:r>
              <a:rPr lang="en-US" sz="1400" dirty="0">
                <a:latin typeface="Consolas" pitchFamily="49" charset="0"/>
                <a:cs typeface="Consolas" pitchFamily="49" charset="0"/>
              </a:rPr>
              <a:t>a[N], b[N], c[N];</a:t>
            </a:r>
            <a:endParaRPr lang="sr-Latn-RS" sz="1400" dirty="0">
              <a:latin typeface="Consolas" pitchFamily="49" charset="0"/>
              <a:cs typeface="Consolas" pitchFamily="49" charset="0"/>
            </a:endParaRPr>
          </a:p>
          <a:p>
            <a:pPr>
              <a:buNone/>
            </a:pPr>
            <a:r>
              <a:rPr lang="sr-Latn-RS" sz="1100" i="1" dirty="0">
                <a:latin typeface="Consolas" pitchFamily="49" charset="0"/>
                <a:cs typeface="Consolas" pitchFamily="49" charset="0"/>
              </a:rPr>
              <a:t> </a:t>
            </a:r>
          </a:p>
          <a:p>
            <a:pPr>
              <a:buNone/>
            </a:pPr>
            <a:r>
              <a:rPr lang="sr-Latn-RS" sz="1400" i="1" dirty="0">
                <a:latin typeface="Consolas" pitchFamily="49" charset="0"/>
                <a:cs typeface="Consolas" pitchFamily="49" charset="0"/>
              </a:rPr>
              <a:t>    </a:t>
            </a:r>
            <a:r>
              <a:rPr lang="en-US" sz="1400" i="1" dirty="0">
                <a:solidFill>
                  <a:srgbClr val="92D050"/>
                </a:solidFill>
                <a:latin typeface="Consolas" pitchFamily="49" charset="0"/>
                <a:cs typeface="Consolas" pitchFamily="49" charset="0"/>
              </a:rPr>
              <a:t>// </a:t>
            </a:r>
            <a:r>
              <a:rPr lang="sr-Latn-RS" sz="1400" i="1" dirty="0">
                <a:solidFill>
                  <a:srgbClr val="92D050"/>
                </a:solidFill>
                <a:latin typeface="Consolas" pitchFamily="49" charset="0"/>
                <a:cs typeface="Consolas" pitchFamily="49" charset="0"/>
              </a:rPr>
              <a:t>popunjavanje nizova</a:t>
            </a:r>
          </a:p>
          <a:p>
            <a:pPr>
              <a:buNone/>
            </a:pPr>
            <a:r>
              <a:rPr lang="sr-Latn-RS" sz="1400" b="1" i="1" dirty="0">
                <a:latin typeface="Consolas" pitchFamily="49" charset="0"/>
                <a:cs typeface="Consolas" pitchFamily="49" charset="0"/>
              </a:rPr>
              <a:t>    </a:t>
            </a:r>
            <a:r>
              <a:rPr lang="en-US" sz="1400" b="1" dirty="0">
                <a:latin typeface="Consolas" pitchFamily="49" charset="0"/>
                <a:cs typeface="Consolas" pitchFamily="49" charset="0"/>
              </a:rPr>
              <a:t>for </a:t>
            </a:r>
            <a:r>
              <a:rPr lang="en-US" sz="1400" dirty="0">
                <a:latin typeface="Consolas" pitchFamily="49" charset="0"/>
                <a:cs typeface="Consolas" pitchFamily="49" charset="0"/>
              </a:rPr>
              <a:t>(</a:t>
            </a: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=0; </a:t>
            </a:r>
            <a:r>
              <a:rPr lang="en-US" sz="1400" dirty="0" err="1">
                <a:latin typeface="Consolas" pitchFamily="49" charset="0"/>
                <a:cs typeface="Consolas" pitchFamily="49" charset="0"/>
              </a:rPr>
              <a:t>i</a:t>
            </a:r>
            <a:r>
              <a:rPr lang="en-US" sz="1400" dirty="0">
                <a:latin typeface="Consolas" pitchFamily="49" charset="0"/>
                <a:cs typeface="Consolas" pitchFamily="49" charset="0"/>
              </a:rPr>
              <a:t>&lt;N;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p>
          <a:p>
            <a:pPr>
              <a:buNone/>
            </a:pPr>
            <a:r>
              <a:rPr lang="sr-Latn-RS" sz="1100" dirty="0">
                <a:latin typeface="Consolas" pitchFamily="49" charset="0"/>
                <a:cs typeface="Consolas" pitchFamily="49" charset="0"/>
              </a:rPr>
              <a:t>     </a:t>
            </a:r>
            <a:r>
              <a:rPr lang="en-US" sz="1050" dirty="0">
                <a:latin typeface="Consolas" pitchFamily="49" charset="0"/>
                <a:cs typeface="Consolas" pitchFamily="49" charset="0"/>
              </a:rPr>
              <a:t>{</a:t>
            </a:r>
            <a:endParaRPr lang="sr-Latn-RS" sz="1100" dirty="0">
              <a:latin typeface="Consolas" pitchFamily="49" charset="0"/>
              <a:cs typeface="Consolas" pitchFamily="49" charset="0"/>
            </a:endParaRPr>
          </a:p>
          <a:p>
            <a:pPr>
              <a:buNone/>
            </a:pPr>
            <a:r>
              <a:rPr lang="sr-Latn-RS" sz="1400" dirty="0">
                <a:latin typeface="Consolas" pitchFamily="49" charset="0"/>
                <a:cs typeface="Consolas" pitchFamily="49" charset="0"/>
              </a:rPr>
              <a:t>         </a:t>
            </a:r>
            <a:r>
              <a:rPr lang="en-US" sz="1400" dirty="0">
                <a:latin typeface="Consolas" pitchFamily="49" charset="0"/>
                <a:cs typeface="Consolas" pitchFamily="49" charset="0"/>
              </a:rPr>
              <a:t>a[</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endParaRPr lang="sr-Latn-RS" sz="1400" dirty="0">
              <a:latin typeface="Consolas" pitchFamily="49" charset="0"/>
              <a:cs typeface="Consolas" pitchFamily="49" charset="0"/>
            </a:endParaRPr>
          </a:p>
          <a:p>
            <a:pPr>
              <a:buNone/>
            </a:pPr>
            <a:r>
              <a:rPr lang="sr-Latn-RS" sz="1400" dirty="0">
                <a:latin typeface="Consolas" pitchFamily="49" charset="0"/>
                <a:cs typeface="Consolas" pitchFamily="49" charset="0"/>
              </a:rPr>
              <a:t>         </a:t>
            </a:r>
            <a:r>
              <a:rPr lang="en-US" sz="1400" dirty="0">
                <a:latin typeface="Consolas" pitchFamily="49" charset="0"/>
                <a:cs typeface="Consolas" pitchFamily="49" charset="0"/>
              </a:rPr>
              <a:t>b[</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br>
              <a:rPr lang="en-US" sz="1400" dirty="0">
                <a:latin typeface="Consolas" pitchFamily="49" charset="0"/>
                <a:cs typeface="Consolas" pitchFamily="49" charset="0"/>
              </a:rPr>
            </a:br>
            <a:r>
              <a:rPr lang="sr-Latn-RS" sz="1200" dirty="0">
                <a:latin typeface="Consolas" pitchFamily="49" charset="0"/>
                <a:cs typeface="Consolas" pitchFamily="49" charset="0"/>
              </a:rPr>
              <a:t>  </a:t>
            </a:r>
            <a:r>
              <a:rPr lang="en-US" sz="1050" dirty="0">
                <a:latin typeface="Consolas" pitchFamily="49" charset="0"/>
                <a:cs typeface="Consolas" pitchFamily="49" charset="0"/>
              </a:rPr>
              <a:t>}</a:t>
            </a:r>
            <a:endParaRPr lang="sr-Latn-RS" sz="1400" dirty="0">
              <a:latin typeface="Consolas" pitchFamily="49" charset="0"/>
              <a:cs typeface="Consolas" pitchFamily="49" charset="0"/>
            </a:endParaRPr>
          </a:p>
          <a:p>
            <a:pPr>
              <a:buNone/>
            </a:pPr>
            <a:r>
              <a:rPr lang="sr-Latn-RS" sz="1400" dirty="0">
                <a:latin typeface="Consolas" pitchFamily="49" charset="0"/>
                <a:cs typeface="Consolas" pitchFamily="49" charset="0"/>
              </a:rPr>
              <a:t>    </a:t>
            </a:r>
            <a:r>
              <a:rPr lang="en-US" sz="1400" dirty="0">
                <a:latin typeface="Consolas" pitchFamily="49" charset="0"/>
                <a:cs typeface="Consolas" pitchFamily="49" charset="0"/>
              </a:rPr>
              <a:t>add( a, b, c );</a:t>
            </a:r>
            <a:endParaRPr lang="sr-Latn-RS" sz="1400" dirty="0">
              <a:latin typeface="Consolas" pitchFamily="49" charset="0"/>
              <a:cs typeface="Consolas" pitchFamily="49" charset="0"/>
            </a:endParaRPr>
          </a:p>
          <a:p>
            <a:pPr>
              <a:buNone/>
            </a:pPr>
            <a:r>
              <a:rPr lang="sr-Latn-RS" sz="1400" i="1" dirty="0">
                <a:latin typeface="Consolas" pitchFamily="49" charset="0"/>
                <a:cs typeface="Consolas" pitchFamily="49" charset="0"/>
              </a:rPr>
              <a:t>    </a:t>
            </a:r>
            <a:r>
              <a:rPr lang="sr-Latn-RS" sz="1400" i="1" dirty="0">
                <a:solidFill>
                  <a:srgbClr val="92D050"/>
                </a:solidFill>
                <a:latin typeface="Consolas" pitchFamily="49" charset="0"/>
                <a:cs typeface="Consolas" pitchFamily="49" charset="0"/>
              </a:rPr>
              <a:t>// štampanje rezultata</a:t>
            </a:r>
            <a:br>
              <a:rPr lang="en-US" sz="1400" i="1" dirty="0">
                <a:latin typeface="Consolas" pitchFamily="49" charset="0"/>
                <a:cs typeface="Consolas" pitchFamily="49" charset="0"/>
              </a:rPr>
            </a:br>
            <a:r>
              <a:rPr lang="sr-Latn-RS" sz="1400" i="1" dirty="0">
                <a:latin typeface="Consolas" pitchFamily="49" charset="0"/>
                <a:cs typeface="Consolas" pitchFamily="49" charset="0"/>
              </a:rPr>
              <a:t>  </a:t>
            </a:r>
            <a:r>
              <a:rPr lang="en-US" sz="1400" b="1" dirty="0">
                <a:latin typeface="Consolas" pitchFamily="49" charset="0"/>
                <a:cs typeface="Consolas" pitchFamily="49" charset="0"/>
              </a:rPr>
              <a:t>for </a:t>
            </a:r>
            <a:r>
              <a:rPr lang="en-US" sz="1400" dirty="0">
                <a:latin typeface="Consolas" pitchFamily="49" charset="0"/>
                <a:cs typeface="Consolas" pitchFamily="49" charset="0"/>
              </a:rPr>
              <a:t>(</a:t>
            </a: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=0; </a:t>
            </a:r>
            <a:r>
              <a:rPr lang="en-US" sz="1400" dirty="0" err="1">
                <a:latin typeface="Consolas" pitchFamily="49" charset="0"/>
                <a:cs typeface="Consolas" pitchFamily="49" charset="0"/>
              </a:rPr>
              <a:t>i</a:t>
            </a:r>
            <a:r>
              <a:rPr lang="en-US" sz="1400" dirty="0">
                <a:latin typeface="Consolas" pitchFamily="49" charset="0"/>
                <a:cs typeface="Consolas" pitchFamily="49" charset="0"/>
              </a:rPr>
              <a:t>&lt;N; </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endParaRPr lang="sr-Latn-RS" sz="1400" dirty="0">
              <a:latin typeface="Consolas" pitchFamily="49" charset="0"/>
              <a:cs typeface="Consolas" pitchFamily="49" charset="0"/>
            </a:endParaRPr>
          </a:p>
          <a:p>
            <a:pPr>
              <a:buNone/>
            </a:pPr>
            <a:r>
              <a:rPr lang="sr-Latn-RS" sz="1100" dirty="0">
                <a:latin typeface="Consolas" pitchFamily="49" charset="0"/>
                <a:cs typeface="Consolas" pitchFamily="49" charset="0"/>
              </a:rPr>
              <a:t>     </a:t>
            </a:r>
            <a:r>
              <a:rPr lang="en-US" sz="1100" dirty="0">
                <a:latin typeface="Consolas" pitchFamily="49" charset="0"/>
                <a:cs typeface="Consolas" pitchFamily="49" charset="0"/>
              </a:rPr>
              <a:t>{</a:t>
            </a:r>
            <a:br>
              <a:rPr lang="en-US" sz="1400" dirty="0">
                <a:latin typeface="Consolas" pitchFamily="49" charset="0"/>
                <a:cs typeface="Consolas" pitchFamily="49" charset="0"/>
              </a:rPr>
            </a:br>
            <a:r>
              <a:rPr lang="sr-Latn-RS" sz="1400" dirty="0">
                <a:latin typeface="Consolas" pitchFamily="49" charset="0"/>
                <a:cs typeface="Consolas" pitchFamily="49" charset="0"/>
              </a:rPr>
              <a:t>      </a:t>
            </a:r>
            <a:r>
              <a:rPr lang="en-US" sz="1400" dirty="0" err="1">
                <a:latin typeface="Consolas" pitchFamily="49" charset="0"/>
                <a:cs typeface="Consolas" pitchFamily="49" charset="0"/>
              </a:rPr>
              <a:t>printf</a:t>
            </a:r>
            <a:r>
              <a:rPr lang="en-US" sz="1400" dirty="0">
                <a:latin typeface="Consolas" pitchFamily="49" charset="0"/>
                <a:cs typeface="Consolas" pitchFamily="49" charset="0"/>
              </a:rPr>
              <a:t>( "%d + %d = %d\n", a[</a:t>
            </a:r>
            <a:r>
              <a:rPr lang="en-US" sz="1400" dirty="0" err="1">
                <a:latin typeface="Consolas" pitchFamily="49" charset="0"/>
                <a:cs typeface="Consolas" pitchFamily="49" charset="0"/>
              </a:rPr>
              <a:t>i</a:t>
            </a:r>
            <a:r>
              <a:rPr lang="en-US" sz="1400" dirty="0">
                <a:latin typeface="Consolas" pitchFamily="49" charset="0"/>
                <a:cs typeface="Consolas" pitchFamily="49" charset="0"/>
              </a:rPr>
              <a:t>], b[</a:t>
            </a:r>
            <a:r>
              <a:rPr lang="en-US" sz="1400" dirty="0" err="1">
                <a:latin typeface="Consolas" pitchFamily="49" charset="0"/>
                <a:cs typeface="Consolas" pitchFamily="49" charset="0"/>
              </a:rPr>
              <a:t>i</a:t>
            </a:r>
            <a:r>
              <a:rPr lang="en-US" sz="1400" dirty="0">
                <a:latin typeface="Consolas" pitchFamily="49" charset="0"/>
                <a:cs typeface="Consolas" pitchFamily="49" charset="0"/>
              </a:rPr>
              <a:t>], c[</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sr-Latn-RS" sz="1100" dirty="0">
                <a:latin typeface="Consolas" pitchFamily="49" charset="0"/>
                <a:cs typeface="Consolas" pitchFamily="49" charset="0"/>
              </a:rPr>
              <a:t>   </a:t>
            </a:r>
            <a:r>
              <a:rPr lang="en-US" sz="1100" dirty="0">
                <a:latin typeface="Consolas" pitchFamily="49" charset="0"/>
                <a:cs typeface="Consolas" pitchFamily="49" charset="0"/>
              </a:rPr>
              <a:t>}</a:t>
            </a:r>
            <a:endParaRPr lang="sr-Latn-RS" sz="1100" dirty="0">
              <a:latin typeface="Consolas" pitchFamily="49" charset="0"/>
              <a:cs typeface="Consolas" pitchFamily="49" charset="0"/>
            </a:endParaRPr>
          </a:p>
          <a:p>
            <a:pPr>
              <a:buNone/>
            </a:pPr>
            <a:endParaRPr lang="sr-Latn-RS" sz="1100" b="1" dirty="0">
              <a:latin typeface="Consolas" pitchFamily="49" charset="0"/>
              <a:cs typeface="Consolas" pitchFamily="49" charset="0"/>
            </a:endParaRPr>
          </a:p>
          <a:p>
            <a:pPr>
              <a:buNone/>
            </a:pPr>
            <a:r>
              <a:rPr lang="sr-Latn-RS" sz="1400" b="1" dirty="0">
                <a:latin typeface="Consolas" pitchFamily="49" charset="0"/>
                <a:cs typeface="Consolas" pitchFamily="49" charset="0"/>
              </a:rPr>
              <a:t>    </a:t>
            </a:r>
            <a:r>
              <a:rPr lang="en-US" sz="1400" b="1" dirty="0">
                <a:latin typeface="Consolas" pitchFamily="49" charset="0"/>
                <a:cs typeface="Consolas" pitchFamily="49" charset="0"/>
              </a:rPr>
              <a:t>return </a:t>
            </a:r>
            <a:r>
              <a:rPr lang="en-US" sz="1400" dirty="0">
                <a:latin typeface="Consolas" pitchFamily="49" charset="0"/>
                <a:cs typeface="Consolas" pitchFamily="49" charset="0"/>
              </a:rPr>
              <a:t>0;</a:t>
            </a:r>
            <a:endParaRPr lang="sr-Latn-RS" sz="1400" dirty="0">
              <a:latin typeface="Consolas" pitchFamily="49" charset="0"/>
              <a:cs typeface="Consolas" pitchFamily="49" charset="0"/>
            </a:endParaRPr>
          </a:p>
          <a:p>
            <a:pPr>
              <a:buNone/>
            </a:pPr>
            <a:r>
              <a:rPr lang="en-US" sz="1100" dirty="0">
                <a:latin typeface="Consolas" pitchFamily="49" charset="0"/>
                <a:cs typeface="Consolas" pitchFamily="49" charset="0"/>
              </a:rPr>
              <a:t>} </a:t>
            </a:r>
            <a:endParaRPr lang="en-US" sz="1100" dirty="0"/>
          </a:p>
        </p:txBody>
      </p:sp>
      <p:sp>
        <p:nvSpPr>
          <p:cNvPr id="4" name="Footer Placeholder 3"/>
          <p:cNvSpPr>
            <a:spLocks noGrp="1"/>
          </p:cNvSpPr>
          <p:nvPr>
            <p:ph type="ftr" sz="quarter" idx="11"/>
          </p:nvPr>
        </p:nvSpPr>
        <p:spPr/>
        <p:txBody>
          <a:bodyPr/>
          <a:lstStyle/>
          <a:p>
            <a:r>
              <a:rPr lang="en-US"/>
              <a:t>Paralelni sitemi - CUDA</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953000" y="2590800"/>
            <a:ext cx="2990850" cy="19526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CUDA komponente</a:t>
            </a:r>
            <a:endParaRPr lang="en-US" dirty="0"/>
          </a:p>
        </p:txBody>
      </p:sp>
      <p:sp>
        <p:nvSpPr>
          <p:cNvPr id="3" name="Content Placeholder 2"/>
          <p:cNvSpPr>
            <a:spLocks noGrp="1"/>
          </p:cNvSpPr>
          <p:nvPr>
            <p:ph idx="1"/>
          </p:nvPr>
        </p:nvSpPr>
        <p:spPr/>
        <p:txBody>
          <a:bodyPr>
            <a:normAutofit/>
          </a:bodyPr>
          <a:lstStyle/>
          <a:p>
            <a:r>
              <a:rPr lang="sr-Latn-RS" dirty="0"/>
              <a:t>Driver</a:t>
            </a:r>
          </a:p>
          <a:p>
            <a:pPr lvl="1"/>
            <a:r>
              <a:rPr lang="en-US" dirty="0"/>
              <a:t>L</a:t>
            </a:r>
            <a:r>
              <a:rPr lang="sr-Latn-RS" dirty="0"/>
              <a:t>ow-level softver koji kontroliše grafičku karticu</a:t>
            </a:r>
          </a:p>
          <a:p>
            <a:r>
              <a:rPr lang="sr-Latn-RS" dirty="0"/>
              <a:t>Toolkit</a:t>
            </a:r>
          </a:p>
          <a:p>
            <a:pPr lvl="1"/>
            <a:r>
              <a:rPr lang="en-US" dirty="0"/>
              <a:t>N</a:t>
            </a:r>
            <a:r>
              <a:rPr lang="sr-Latn-RS" dirty="0"/>
              <a:t>vcc CUDA kompajler</a:t>
            </a:r>
          </a:p>
          <a:p>
            <a:pPr lvl="1"/>
            <a:r>
              <a:rPr lang="sr-Latn-RS" dirty="0"/>
              <a:t>Nsight IDE plugin za Eclipse ili Visual Studio</a:t>
            </a:r>
          </a:p>
          <a:p>
            <a:pPr lvl="1"/>
            <a:r>
              <a:rPr lang="en-US" dirty="0"/>
              <a:t>A</a:t>
            </a:r>
            <a:r>
              <a:rPr lang="sr-Latn-RS" dirty="0"/>
              <a:t>lati za profajliranje i deb</a:t>
            </a:r>
            <a:r>
              <a:rPr lang="en-US" dirty="0" err="1"/>
              <a:t>ug</a:t>
            </a:r>
            <a:r>
              <a:rPr lang="sr-Latn-RS" dirty="0"/>
              <a:t>ging</a:t>
            </a:r>
          </a:p>
          <a:p>
            <a:pPr lvl="1"/>
            <a:r>
              <a:rPr lang="sr-Latn-RS" dirty="0"/>
              <a:t>Različite biblioteke</a:t>
            </a:r>
          </a:p>
          <a:p>
            <a:r>
              <a:rPr lang="sr-Latn-RS" dirty="0"/>
              <a:t>SDK</a:t>
            </a:r>
          </a:p>
          <a:p>
            <a:pPr lvl="1"/>
            <a:r>
              <a:rPr lang="en-US" dirty="0"/>
              <a:t>M</a:t>
            </a:r>
            <a:r>
              <a:rPr lang="sr-Latn-RS" dirty="0"/>
              <a:t>nogo primera</a:t>
            </a:r>
          </a:p>
          <a:p>
            <a:pPr lvl="1"/>
            <a:r>
              <a:rPr lang="sr-Latn-RS" dirty="0"/>
              <a:t>Error-checking </a:t>
            </a:r>
          </a:p>
          <a:p>
            <a:pPr lvl="1"/>
            <a:r>
              <a:rPr lang="sr-Latn-RS" dirty="0"/>
              <a:t>Zvanično nije podržan od NVIDIA</a:t>
            </a:r>
          </a:p>
          <a:p>
            <a:pPr lvl="1"/>
            <a:r>
              <a:rPr lang="sr-Latn-RS" dirty="0"/>
              <a:t>Skoro pa bez dokumentacije</a:t>
            </a:r>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Sabiranje vektora – Tradicionalni C kod</a:t>
            </a:r>
            <a:endParaRPr lang="en-US" dirty="0"/>
          </a:p>
        </p:txBody>
      </p:sp>
      <p:sp>
        <p:nvSpPr>
          <p:cNvPr id="3" name="Content Placeholder 2"/>
          <p:cNvSpPr>
            <a:spLocks noGrp="1"/>
          </p:cNvSpPr>
          <p:nvPr>
            <p:ph idx="1"/>
          </p:nvPr>
        </p:nvSpPr>
        <p:spPr>
          <a:xfrm>
            <a:off x="304800" y="1295400"/>
            <a:ext cx="8229600" cy="5486400"/>
          </a:xfrm>
        </p:spPr>
        <p:txBody>
          <a:bodyPr>
            <a:noAutofit/>
          </a:bodyPr>
          <a:lstStyle/>
          <a:p>
            <a:pPr>
              <a:buNone/>
            </a:pPr>
            <a:r>
              <a:rPr lang="en-US" sz="1400" b="1" dirty="0">
                <a:latin typeface="Consolas" pitchFamily="49" charset="0"/>
                <a:cs typeface="Consolas" pitchFamily="49" charset="0"/>
              </a:rPr>
              <a:t>#include “</a:t>
            </a:r>
            <a:r>
              <a:rPr lang="en-US" sz="1400" dirty="0" err="1">
                <a:latin typeface="Consolas" pitchFamily="49" charset="0"/>
                <a:cs typeface="Consolas" pitchFamily="49" charset="0"/>
              </a:rPr>
              <a:t>book.h</a:t>
            </a:r>
            <a:r>
              <a:rPr lang="en-US" sz="1400" dirty="0">
                <a:latin typeface="Consolas" pitchFamily="49" charset="0"/>
                <a:cs typeface="Consolas" pitchFamily="49" charset="0"/>
              </a:rPr>
              <a:t>”</a:t>
            </a:r>
            <a:endParaRPr lang="sr-Latn-RS" sz="1400" dirty="0">
              <a:latin typeface="Consolas" pitchFamily="49" charset="0"/>
              <a:cs typeface="Consolas" pitchFamily="49" charset="0"/>
            </a:endParaRPr>
          </a:p>
          <a:p>
            <a:pPr>
              <a:buNone/>
            </a:pPr>
            <a:r>
              <a:rPr lang="en-US" sz="1400" b="1" dirty="0">
                <a:latin typeface="Consolas" pitchFamily="49" charset="0"/>
                <a:cs typeface="Consolas" pitchFamily="49" charset="0"/>
              </a:rPr>
              <a:t>#define </a:t>
            </a:r>
            <a:r>
              <a:rPr lang="en-US" sz="1400" dirty="0">
                <a:latin typeface="Consolas" pitchFamily="49" charset="0"/>
                <a:cs typeface="Consolas" pitchFamily="49" charset="0"/>
              </a:rPr>
              <a:t>N 10</a:t>
            </a:r>
            <a:endParaRPr lang="sr-Latn-RS" sz="1400" dirty="0">
              <a:latin typeface="Consolas" pitchFamily="49" charset="0"/>
              <a:cs typeface="Consolas" pitchFamily="49" charset="0"/>
            </a:endParaRPr>
          </a:p>
          <a:p>
            <a:pPr>
              <a:buNone/>
            </a:pPr>
            <a:endParaRPr lang="sr-Latn-RS" sz="1400" dirty="0">
              <a:latin typeface="Consolas" pitchFamily="49" charset="0"/>
              <a:cs typeface="Consolas" pitchFamily="49" charset="0"/>
            </a:endParaRPr>
          </a:p>
          <a:p>
            <a:pPr>
              <a:buNone/>
            </a:pPr>
            <a:r>
              <a:rPr lang="en-US" sz="1400" b="1" dirty="0">
                <a:latin typeface="Consolas" pitchFamily="49" charset="0"/>
                <a:cs typeface="Consolas" pitchFamily="49" charset="0"/>
              </a:rPr>
              <a:t>void </a:t>
            </a:r>
            <a:r>
              <a:rPr lang="en-US" sz="1400" dirty="0">
                <a:latin typeface="Consolas" pitchFamily="49" charset="0"/>
                <a:cs typeface="Consolas" pitchFamily="49" charset="0"/>
              </a:rPr>
              <a:t>add(</a:t>
            </a: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a:latin typeface="Consolas" pitchFamily="49" charset="0"/>
                <a:cs typeface="Consolas" pitchFamily="49" charset="0"/>
              </a:rPr>
              <a:t>a, </a:t>
            </a: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a:latin typeface="Consolas" pitchFamily="49" charset="0"/>
                <a:cs typeface="Consolas" pitchFamily="49" charset="0"/>
              </a:rPr>
              <a:t>b, </a:t>
            </a: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a:latin typeface="Consolas" pitchFamily="49" charset="0"/>
                <a:cs typeface="Consolas" pitchFamily="49" charset="0"/>
              </a:rPr>
              <a:t>c) </a:t>
            </a:r>
            <a:endParaRPr lang="sr-Latn-RS" sz="1400" dirty="0">
              <a:latin typeface="Consolas" pitchFamily="49" charset="0"/>
              <a:cs typeface="Consolas" pitchFamily="49" charset="0"/>
            </a:endParaRPr>
          </a:p>
          <a:p>
            <a:pPr>
              <a:buNone/>
            </a:pPr>
            <a:r>
              <a:rPr lang="en-US" sz="1200" dirty="0">
                <a:latin typeface="Consolas" pitchFamily="49" charset="0"/>
                <a:cs typeface="Consolas" pitchFamily="49" charset="0"/>
              </a:rPr>
              <a:t>{</a:t>
            </a:r>
            <a:endParaRPr lang="sr-Latn-RS" sz="1200" dirty="0">
              <a:latin typeface="Consolas" pitchFamily="49" charset="0"/>
              <a:cs typeface="Consolas" pitchFamily="49" charset="0"/>
            </a:endParaRPr>
          </a:p>
          <a:p>
            <a:pPr>
              <a:buNone/>
            </a:pPr>
            <a:r>
              <a:rPr lang="sr-Latn-RS" sz="1400" dirty="0">
                <a:latin typeface="Consolas" pitchFamily="49" charset="0"/>
                <a:cs typeface="Consolas" pitchFamily="49" charset="0"/>
              </a:rPr>
              <a:t>   </a:t>
            </a:r>
            <a:r>
              <a:rPr lang="nn-NO" sz="1400" b="1" dirty="0">
                <a:latin typeface="Consolas" pitchFamily="49" charset="0"/>
                <a:cs typeface="Consolas" pitchFamily="49" charset="0"/>
              </a:rPr>
              <a:t>for</a:t>
            </a:r>
            <a:r>
              <a:rPr lang="nn-NO" sz="1400" dirty="0">
                <a:latin typeface="Consolas" pitchFamily="49" charset="0"/>
                <a:cs typeface="Consolas" pitchFamily="49" charset="0"/>
              </a:rPr>
              <a:t> (i=0; i &lt; N; i++) </a:t>
            </a:r>
            <a:endParaRPr lang="sr-Latn-RS" sz="1400" dirty="0">
              <a:latin typeface="Consolas" pitchFamily="49" charset="0"/>
              <a:cs typeface="Consolas" pitchFamily="49" charset="0"/>
            </a:endParaRPr>
          </a:p>
          <a:p>
            <a:pPr>
              <a:buNone/>
            </a:pPr>
            <a:r>
              <a:rPr lang="sr-Latn-RS" sz="1100" dirty="0">
                <a:latin typeface="Consolas" pitchFamily="49" charset="0"/>
                <a:cs typeface="Consolas" pitchFamily="49" charset="0"/>
              </a:rPr>
              <a:t>    </a:t>
            </a:r>
            <a:r>
              <a:rPr lang="nn-NO" sz="1100" dirty="0">
                <a:latin typeface="Consolas" pitchFamily="49" charset="0"/>
                <a:cs typeface="Consolas" pitchFamily="49" charset="0"/>
              </a:rPr>
              <a:t>{</a:t>
            </a:r>
            <a:br>
              <a:rPr lang="nn-NO" sz="1400" dirty="0">
                <a:latin typeface="Consolas" pitchFamily="49" charset="0"/>
                <a:cs typeface="Consolas" pitchFamily="49" charset="0"/>
              </a:rPr>
            </a:br>
            <a:r>
              <a:rPr lang="sr-Latn-RS" sz="1400" dirty="0">
                <a:latin typeface="Consolas" pitchFamily="49" charset="0"/>
                <a:cs typeface="Consolas" pitchFamily="49" charset="0"/>
              </a:rPr>
              <a:t>       </a:t>
            </a:r>
            <a:r>
              <a:rPr lang="nn-NO" sz="1400" dirty="0">
                <a:latin typeface="Consolas" pitchFamily="49" charset="0"/>
                <a:cs typeface="Consolas" pitchFamily="49" charset="0"/>
              </a:rPr>
              <a:t>c[i] = a[i] + b[i];</a:t>
            </a:r>
            <a:endParaRPr lang="sr-Latn-RS" sz="1400" dirty="0">
              <a:latin typeface="Consolas" pitchFamily="49" charset="0"/>
              <a:cs typeface="Consolas" pitchFamily="49" charset="0"/>
            </a:endParaRPr>
          </a:p>
          <a:p>
            <a:pPr>
              <a:buNone/>
            </a:pPr>
            <a:r>
              <a:rPr lang="sr-Latn-RS" sz="1100" dirty="0">
                <a:latin typeface="Consolas" pitchFamily="49" charset="0"/>
                <a:cs typeface="Consolas" pitchFamily="49" charset="0"/>
              </a:rPr>
              <a:t>    </a:t>
            </a:r>
            <a:r>
              <a:rPr lang="nn-NO" sz="1100" dirty="0">
                <a:latin typeface="Consolas" pitchFamily="49" charset="0"/>
                <a:cs typeface="Consolas" pitchFamily="49" charset="0"/>
              </a:rPr>
              <a:t>}</a:t>
            </a:r>
            <a:endParaRPr lang="sr-Latn-RS" sz="1100" dirty="0">
              <a:latin typeface="Consolas" pitchFamily="49" charset="0"/>
              <a:cs typeface="Consolas" pitchFamily="49" charset="0"/>
            </a:endParaRPr>
          </a:p>
          <a:p>
            <a:pPr>
              <a:buNone/>
            </a:pPr>
            <a:r>
              <a:rPr lang="en-US" sz="1100" dirty="0">
                <a:latin typeface="Consolas" pitchFamily="49" charset="0"/>
                <a:cs typeface="Consolas" pitchFamily="49" charset="0"/>
              </a:rPr>
              <a:t>} </a:t>
            </a:r>
            <a:endParaRPr lang="en-US" sz="1100" dirty="0"/>
          </a:p>
          <a:p>
            <a:pPr>
              <a:buNone/>
            </a:pPr>
            <a:r>
              <a:rPr lang="sr-Latn-RS" sz="1400" dirty="0">
                <a:solidFill>
                  <a:srgbClr val="92D050"/>
                </a:solidFill>
                <a:latin typeface="Consolas" pitchFamily="49" charset="0"/>
                <a:cs typeface="Consolas" pitchFamily="49" charset="0"/>
              </a:rPr>
              <a:t>// šta ako na raspolaganju imamo više CPUova?</a:t>
            </a:r>
          </a:p>
          <a:p>
            <a:pPr>
              <a:buNone/>
            </a:pPr>
            <a:r>
              <a:rPr lang="en-US" sz="1400" b="1" dirty="0">
                <a:latin typeface="Consolas" pitchFamily="49" charset="0"/>
                <a:cs typeface="Consolas" pitchFamily="49" charset="0"/>
              </a:rPr>
              <a:t>void </a:t>
            </a:r>
            <a:r>
              <a:rPr lang="en-US" sz="1400" dirty="0">
                <a:latin typeface="Consolas" pitchFamily="49" charset="0"/>
                <a:cs typeface="Consolas" pitchFamily="49" charset="0"/>
              </a:rPr>
              <a:t>add</a:t>
            </a:r>
            <a:r>
              <a:rPr lang="sr-Latn-RS" sz="1400" dirty="0">
                <a:latin typeface="Consolas" pitchFamily="49" charset="0"/>
                <a:cs typeface="Consolas" pitchFamily="49" charset="0"/>
              </a:rPr>
              <a:t>2</a:t>
            </a:r>
            <a:r>
              <a:rPr lang="en-US" sz="1400" dirty="0">
                <a:latin typeface="Consolas" pitchFamily="49" charset="0"/>
                <a:cs typeface="Consolas" pitchFamily="49" charset="0"/>
              </a:rPr>
              <a:t>(</a:t>
            </a: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a:latin typeface="Consolas" pitchFamily="49" charset="0"/>
                <a:cs typeface="Consolas" pitchFamily="49" charset="0"/>
              </a:rPr>
              <a:t>a, </a:t>
            </a: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a:latin typeface="Consolas" pitchFamily="49" charset="0"/>
                <a:cs typeface="Consolas" pitchFamily="49" charset="0"/>
              </a:rPr>
              <a:t>b, </a:t>
            </a:r>
            <a:r>
              <a:rPr lang="en-US" sz="1400" b="1" dirty="0" err="1">
                <a:latin typeface="Consolas" pitchFamily="49" charset="0"/>
                <a:cs typeface="Consolas" pitchFamily="49" charset="0"/>
              </a:rPr>
              <a:t>int</a:t>
            </a:r>
            <a:r>
              <a:rPr lang="en-US" sz="1400" dirty="0">
                <a:latin typeface="Consolas" pitchFamily="49" charset="0"/>
                <a:cs typeface="Consolas" pitchFamily="49" charset="0"/>
              </a:rPr>
              <a:t>*</a:t>
            </a:r>
            <a:r>
              <a:rPr lang="sr-Latn-RS" sz="1400" dirty="0">
                <a:latin typeface="Consolas" pitchFamily="49" charset="0"/>
                <a:cs typeface="Consolas" pitchFamily="49" charset="0"/>
              </a:rPr>
              <a:t> </a:t>
            </a:r>
            <a:r>
              <a:rPr lang="en-US" sz="1400" dirty="0">
                <a:latin typeface="Consolas" pitchFamily="49" charset="0"/>
                <a:cs typeface="Consolas" pitchFamily="49" charset="0"/>
              </a:rPr>
              <a:t>c) </a:t>
            </a:r>
            <a:endParaRPr lang="sr-Latn-RS" sz="1400" dirty="0">
              <a:latin typeface="Consolas" pitchFamily="49" charset="0"/>
              <a:cs typeface="Consolas" pitchFamily="49" charset="0"/>
            </a:endParaRPr>
          </a:p>
          <a:p>
            <a:pPr>
              <a:buNone/>
            </a:pPr>
            <a:r>
              <a:rPr lang="en-US" sz="1400" dirty="0">
                <a:latin typeface="Consolas" pitchFamily="49" charset="0"/>
                <a:cs typeface="Consolas" pitchFamily="49" charset="0"/>
              </a:rPr>
              <a:t>{</a:t>
            </a:r>
            <a:endParaRPr lang="sr-Latn-RS" sz="1400" dirty="0">
              <a:latin typeface="Consolas" pitchFamily="49" charset="0"/>
              <a:cs typeface="Consolas" pitchFamily="49" charset="0"/>
            </a:endParaRPr>
          </a:p>
          <a:p>
            <a:pPr>
              <a:buNone/>
            </a:pPr>
            <a:r>
              <a:rPr lang="sr-Latn-RS" sz="1400" b="1" dirty="0">
                <a:latin typeface="Consolas" pitchFamily="49" charset="0"/>
                <a:cs typeface="Consolas" pitchFamily="49" charset="0"/>
              </a:rPr>
              <a:t>    </a:t>
            </a:r>
            <a:r>
              <a:rPr lang="en-US" sz="1400" b="1" dirty="0" err="1">
                <a:latin typeface="Consolas" pitchFamily="49" charset="0"/>
                <a:cs typeface="Consolas" pitchFamily="49" charset="0"/>
              </a:rPr>
              <a:t>int</a:t>
            </a:r>
            <a:r>
              <a:rPr lang="en-US" sz="1400" b="1" dirty="0">
                <a:latin typeface="Consolas" pitchFamily="49" charset="0"/>
                <a:cs typeface="Consolas" pitchFamily="49" charset="0"/>
              </a:rPr>
              <a:t> </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0; </a:t>
            </a:r>
            <a:r>
              <a:rPr lang="en-US" sz="1400" i="1" dirty="0">
                <a:solidFill>
                  <a:srgbClr val="92D050"/>
                </a:solidFill>
                <a:latin typeface="Consolas" pitchFamily="49" charset="0"/>
                <a:cs typeface="Consolas" pitchFamily="49" charset="0"/>
              </a:rPr>
              <a:t>// CPU </a:t>
            </a:r>
            <a:r>
              <a:rPr lang="sr-Latn-RS" sz="1400" i="1" dirty="0">
                <a:solidFill>
                  <a:srgbClr val="92D050"/>
                </a:solidFill>
                <a:latin typeface="Consolas" pitchFamily="49" charset="0"/>
                <a:cs typeface="Consolas" pitchFamily="49" charset="0"/>
              </a:rPr>
              <a:t>0</a:t>
            </a:r>
            <a:r>
              <a:rPr lang="en-US" sz="1400" i="1" dirty="0">
                <a:solidFill>
                  <a:srgbClr val="92D050"/>
                </a:solidFill>
                <a:latin typeface="Consolas" pitchFamily="49" charset="0"/>
                <a:cs typeface="Consolas" pitchFamily="49" charset="0"/>
              </a:rPr>
              <a:t> </a:t>
            </a:r>
            <a:br>
              <a:rPr lang="en-US" sz="1400" i="1" dirty="0">
                <a:latin typeface="Consolas" pitchFamily="49" charset="0"/>
                <a:cs typeface="Consolas" pitchFamily="49" charset="0"/>
              </a:rPr>
            </a:br>
            <a:endParaRPr lang="sr-Latn-RS" sz="1400" i="1" dirty="0">
              <a:latin typeface="Consolas" pitchFamily="49" charset="0"/>
              <a:cs typeface="Consolas" pitchFamily="49" charset="0"/>
            </a:endParaRPr>
          </a:p>
          <a:p>
            <a:pPr>
              <a:buNone/>
            </a:pPr>
            <a:r>
              <a:rPr lang="sr-Latn-RS" sz="1400" b="1" i="1" dirty="0">
                <a:latin typeface="Consolas" pitchFamily="49" charset="0"/>
                <a:cs typeface="Consolas" pitchFamily="49" charset="0"/>
              </a:rPr>
              <a:t>    </a:t>
            </a:r>
            <a:r>
              <a:rPr lang="en-US" sz="1400" b="1" dirty="0">
                <a:latin typeface="Consolas" pitchFamily="49" charset="0"/>
                <a:cs typeface="Consolas" pitchFamily="49" charset="0"/>
              </a:rPr>
              <a:t>while </a:t>
            </a:r>
            <a:r>
              <a:rPr lang="en-US" sz="1400" dirty="0">
                <a:latin typeface="Consolas" pitchFamily="49" charset="0"/>
                <a:cs typeface="Consolas" pitchFamily="49" charset="0"/>
              </a:rPr>
              <a:t>(</a:t>
            </a:r>
            <a:r>
              <a:rPr lang="en-US" sz="1400" dirty="0" err="1">
                <a:latin typeface="Consolas" pitchFamily="49" charset="0"/>
                <a:cs typeface="Consolas" pitchFamily="49" charset="0"/>
              </a:rPr>
              <a:t>tid</a:t>
            </a:r>
            <a:r>
              <a:rPr lang="en-US" sz="1400" dirty="0">
                <a:latin typeface="Consolas" pitchFamily="49" charset="0"/>
                <a:cs typeface="Consolas" pitchFamily="49" charset="0"/>
              </a:rPr>
              <a:t> &lt; N) </a:t>
            </a:r>
            <a:endParaRPr lang="sr-Latn-RS" sz="1400" dirty="0">
              <a:latin typeface="Consolas" pitchFamily="49" charset="0"/>
              <a:cs typeface="Consolas" pitchFamily="49" charset="0"/>
            </a:endParaRPr>
          </a:p>
          <a:p>
            <a:pPr>
              <a:buNone/>
            </a:pPr>
            <a:r>
              <a:rPr lang="sr-Latn-RS" sz="1400" dirty="0">
                <a:latin typeface="Consolas" pitchFamily="49" charset="0"/>
                <a:cs typeface="Consolas" pitchFamily="49" charset="0"/>
              </a:rPr>
              <a:t>    </a:t>
            </a:r>
            <a:r>
              <a:rPr lang="en-US" sz="1400" dirty="0">
                <a:latin typeface="Consolas" pitchFamily="49" charset="0"/>
                <a:cs typeface="Consolas" pitchFamily="49" charset="0"/>
              </a:rPr>
              <a:t>{</a:t>
            </a:r>
            <a:endParaRPr lang="sr-Latn-RS" sz="1400" dirty="0">
              <a:latin typeface="Consolas" pitchFamily="49" charset="0"/>
              <a:cs typeface="Consolas" pitchFamily="49" charset="0"/>
            </a:endParaRPr>
          </a:p>
          <a:p>
            <a:pPr>
              <a:buNone/>
            </a:pPr>
            <a:r>
              <a:rPr lang="sr-Latn-RS" sz="1400" dirty="0">
                <a:latin typeface="Consolas" pitchFamily="49" charset="0"/>
                <a:cs typeface="Consolas" pitchFamily="49" charset="0"/>
              </a:rPr>
              <a:t>        </a:t>
            </a:r>
            <a:r>
              <a:rPr lang="en-US" sz="1400" dirty="0">
                <a:latin typeface="Consolas" pitchFamily="49" charset="0"/>
                <a:cs typeface="Consolas" pitchFamily="49" charset="0"/>
              </a:rPr>
              <a:t>c[</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a[</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b[</a:t>
            </a:r>
            <a:r>
              <a:rPr lang="en-US" sz="1400" dirty="0" err="1">
                <a:latin typeface="Consolas" pitchFamily="49" charset="0"/>
                <a:cs typeface="Consolas" pitchFamily="49" charset="0"/>
              </a:rPr>
              <a:t>tid</a:t>
            </a:r>
            <a:r>
              <a:rPr lang="en-US" sz="1400" dirty="0">
                <a:latin typeface="Consolas" pitchFamily="49" charset="0"/>
                <a:cs typeface="Consolas" pitchFamily="49" charset="0"/>
              </a:rPr>
              <a:t>];</a:t>
            </a:r>
            <a:endParaRPr lang="sr-Latn-RS" sz="1400" dirty="0">
              <a:latin typeface="Consolas" pitchFamily="49" charset="0"/>
              <a:cs typeface="Consolas" pitchFamily="49" charset="0"/>
            </a:endParaRPr>
          </a:p>
          <a:p>
            <a:pPr>
              <a:buNone/>
            </a:pPr>
            <a:r>
              <a:rPr lang="sr-Latn-RS" sz="1400" dirty="0">
                <a:latin typeface="Consolas" pitchFamily="49" charset="0"/>
                <a:cs typeface="Consolas" pitchFamily="49" charset="0"/>
              </a:rPr>
              <a:t>        </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a:t>
            </a:r>
            <a:r>
              <a:rPr lang="sr-Latn-RS" sz="1400" dirty="0">
                <a:latin typeface="Consolas" pitchFamily="49" charset="0"/>
                <a:cs typeface="Consolas" pitchFamily="49" charset="0"/>
              </a:rPr>
              <a:t>BROJ_CPUova</a:t>
            </a:r>
            <a:r>
              <a:rPr lang="en-US" sz="1400" dirty="0">
                <a:latin typeface="Consolas" pitchFamily="49" charset="0"/>
                <a:cs typeface="Consolas" pitchFamily="49" charset="0"/>
              </a:rPr>
              <a:t>; </a:t>
            </a:r>
            <a:r>
              <a:rPr lang="en-US" sz="1400" i="1" dirty="0">
                <a:solidFill>
                  <a:srgbClr val="92D050"/>
                </a:solidFill>
                <a:latin typeface="Consolas" pitchFamily="49" charset="0"/>
                <a:cs typeface="Consolas" pitchFamily="49" charset="0"/>
              </a:rPr>
              <a:t>// </a:t>
            </a:r>
            <a:r>
              <a:rPr lang="sr-Latn-RS" sz="1400" i="1" dirty="0">
                <a:solidFill>
                  <a:srgbClr val="92D050"/>
                </a:solidFill>
                <a:latin typeface="Consolas" pitchFamily="49" charset="0"/>
                <a:cs typeface="Consolas" pitchFamily="49" charset="0"/>
              </a:rPr>
              <a:t>ako imamo samo jedan CPU - ide +1</a:t>
            </a:r>
          </a:p>
          <a:p>
            <a:pPr>
              <a:buNone/>
            </a:pPr>
            <a:r>
              <a:rPr lang="sr-Latn-RS" sz="1400" i="1" dirty="0">
                <a:latin typeface="Consolas" pitchFamily="49" charset="0"/>
                <a:cs typeface="Consolas" pitchFamily="49" charset="0"/>
              </a:rPr>
              <a:t>    </a:t>
            </a:r>
            <a:r>
              <a:rPr lang="en-US" sz="1400" dirty="0">
                <a:latin typeface="Consolas" pitchFamily="49" charset="0"/>
                <a:cs typeface="Consolas" pitchFamily="49" charset="0"/>
              </a:rPr>
              <a:t>}</a:t>
            </a:r>
            <a:endParaRPr lang="sr-Latn-RS" sz="1400" dirty="0">
              <a:latin typeface="Consolas" pitchFamily="49" charset="0"/>
              <a:cs typeface="Consolas" pitchFamily="49" charset="0"/>
            </a:endParaRPr>
          </a:p>
          <a:p>
            <a:pPr>
              <a:buNone/>
            </a:pPr>
            <a:r>
              <a:rPr lang="en-US" sz="1400" dirty="0">
                <a:latin typeface="Consolas" pitchFamily="49" charset="0"/>
                <a:cs typeface="Consolas" pitchFamily="49" charset="0"/>
              </a:rPr>
              <a:t>} </a:t>
            </a:r>
            <a:endParaRPr lang="en-US" sz="1400" dirty="0"/>
          </a:p>
          <a:p>
            <a:pPr>
              <a:buNone/>
            </a:pPr>
            <a:endParaRPr lang="sr-Latn-RS" sz="1400" b="1" dirty="0">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a:t>Paralelni sitemi - CUDA</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953000" y="2590800"/>
            <a:ext cx="2990850" cy="19526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blinds(horizontal)">
                                      <p:cBhvr>
                                        <p:cTn id="10" dur="500"/>
                                        <p:tgtEl>
                                          <p:spTgt spid="3">
                                            <p:txEl>
                                              <p:pRg st="11" end="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blinds(horizontal)">
                                      <p:cBhvr>
                                        <p:cTn id="13" dur="500"/>
                                        <p:tgtEl>
                                          <p:spTgt spid="3">
                                            <p:txEl>
                                              <p:pRg st="12" end="1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blinds(horizontal)">
                                      <p:cBhvr>
                                        <p:cTn id="16" dur="500"/>
                                        <p:tgtEl>
                                          <p:spTgt spid="3">
                                            <p:txEl>
                                              <p:pRg st="13" end="1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Effect transition="in" filter="blinds(horizontal)">
                                      <p:cBhvr>
                                        <p:cTn id="19" dur="500"/>
                                        <p:tgtEl>
                                          <p:spTgt spid="3">
                                            <p:txEl>
                                              <p:pRg st="14" end="1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15" end="15"/>
                                            </p:txEl>
                                          </p:spTgt>
                                        </p:tgtEl>
                                        <p:attrNameLst>
                                          <p:attrName>style.visibility</p:attrName>
                                        </p:attrNameLst>
                                      </p:cBhvr>
                                      <p:to>
                                        <p:strVal val="visible"/>
                                      </p:to>
                                    </p:set>
                                    <p:animEffect transition="in" filter="blinds(horizontal)">
                                      <p:cBhvr>
                                        <p:cTn id="22" dur="500"/>
                                        <p:tgtEl>
                                          <p:spTgt spid="3">
                                            <p:txEl>
                                              <p:pRg st="15" end="1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animEffect transition="in" filter="blinds(horizontal)">
                                      <p:cBhvr>
                                        <p:cTn id="25" dur="500"/>
                                        <p:tgtEl>
                                          <p:spTgt spid="3">
                                            <p:txEl>
                                              <p:pRg st="16" end="1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7" end="17"/>
                                            </p:txEl>
                                          </p:spTgt>
                                        </p:tgtEl>
                                        <p:attrNameLst>
                                          <p:attrName>style.visibility</p:attrName>
                                        </p:attrNameLst>
                                      </p:cBhvr>
                                      <p:to>
                                        <p:strVal val="visible"/>
                                      </p:to>
                                    </p:set>
                                    <p:animEffect transition="in" filter="blinds(horizontal)">
                                      <p:cBhvr>
                                        <p:cTn id="28" dur="500"/>
                                        <p:tgtEl>
                                          <p:spTgt spid="3">
                                            <p:txEl>
                                              <p:pRg st="17" end="1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animEffect transition="in" filter="blinds(horizontal)">
                                      <p:cBhvr>
                                        <p:cTn id="31"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Sabiranje vektora – Tradicionalni C kod</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2590800" y="4419600"/>
            <a:ext cx="2990850" cy="1952625"/>
          </a:xfrm>
          <a:prstGeom prst="rect">
            <a:avLst/>
          </a:prstGeom>
          <a:noFill/>
          <a:ln w="9525">
            <a:noFill/>
            <a:miter lim="800000"/>
            <a:headEnd/>
            <a:tailEnd/>
          </a:ln>
          <a:effectLst/>
        </p:spPr>
      </p:pic>
      <p:pic>
        <p:nvPicPr>
          <p:cNvPr id="2050" name="Picture 2"/>
          <p:cNvPicPr>
            <a:picLocks noGrp="1" noChangeAspect="1" noChangeArrowheads="1"/>
          </p:cNvPicPr>
          <p:nvPr>
            <p:ph idx="1"/>
          </p:nvPr>
        </p:nvPicPr>
        <p:blipFill>
          <a:blip r:embed="rId4" cstate="print"/>
          <a:srcRect/>
          <a:stretch>
            <a:fillRect/>
          </a:stretch>
        </p:blipFill>
        <p:spPr bwMode="auto">
          <a:xfrm>
            <a:off x="381000" y="1600199"/>
            <a:ext cx="7924800" cy="256215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Sabiranje vektora – GPU kod (1)</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6" name="Content Placeholder 5"/>
          <p:cNvSpPr>
            <a:spLocks noGrp="1"/>
          </p:cNvSpPr>
          <p:nvPr>
            <p:ph idx="1"/>
          </p:nvPr>
        </p:nvSpPr>
        <p:spPr>
          <a:xfrm>
            <a:off x="381000" y="1447800"/>
            <a:ext cx="8229600" cy="5029200"/>
          </a:xfrm>
        </p:spPr>
        <p:txBody>
          <a:bodyPr>
            <a:normAutofit fontScale="62500" lnSpcReduction="20000"/>
          </a:bodyPr>
          <a:lstStyle/>
          <a:p>
            <a:pPr>
              <a:buNone/>
            </a:pPr>
            <a:r>
              <a:rPr lang="en-US" b="1" dirty="0">
                <a:latin typeface="Consolas" pitchFamily="49" charset="0"/>
                <a:cs typeface="Consolas" pitchFamily="49" charset="0"/>
              </a:rPr>
              <a:t>#include </a:t>
            </a:r>
            <a:r>
              <a:rPr lang="en-US" dirty="0">
                <a:latin typeface="Consolas" pitchFamily="49" charset="0"/>
                <a:cs typeface="Consolas" pitchFamily="49" charset="0"/>
              </a:rPr>
              <a:t>"</a:t>
            </a:r>
            <a:r>
              <a:rPr lang="en-US" dirty="0" err="1">
                <a:latin typeface="Consolas" pitchFamily="49" charset="0"/>
                <a:cs typeface="Consolas" pitchFamily="49" charset="0"/>
              </a:rPr>
              <a:t>book.h</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en-US" b="1" dirty="0">
                <a:latin typeface="Consolas" pitchFamily="49" charset="0"/>
                <a:cs typeface="Consolas" pitchFamily="49" charset="0"/>
              </a:rPr>
              <a:t>#define </a:t>
            </a:r>
            <a:r>
              <a:rPr lang="en-US" dirty="0">
                <a:latin typeface="Consolas" pitchFamily="49" charset="0"/>
                <a:cs typeface="Consolas" pitchFamily="49" charset="0"/>
              </a:rPr>
              <a:t>N 10</a:t>
            </a:r>
            <a:endParaRPr lang="sr-Latn-RS" dirty="0">
              <a:latin typeface="Consolas" pitchFamily="49" charset="0"/>
              <a:cs typeface="Consolas" pitchFamily="49" charset="0"/>
            </a:endParaRPr>
          </a:p>
          <a:p>
            <a:pPr>
              <a:buNone/>
            </a:pP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dirty="0">
                <a:latin typeface="Consolas" pitchFamily="49" charset="0"/>
                <a:cs typeface="Consolas" pitchFamily="49" charset="0"/>
              </a:rPr>
              <a:t>main( </a:t>
            </a:r>
            <a:r>
              <a:rPr lang="en-US" b="1" dirty="0">
                <a:latin typeface="Consolas" pitchFamily="49" charset="0"/>
                <a:cs typeface="Consolas" pitchFamily="49" charset="0"/>
              </a:rPr>
              <a:t>void </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b="1" dirty="0">
                <a:latin typeface="Consolas" pitchFamily="49" charset="0"/>
                <a:cs typeface="Consolas" pitchFamily="49" charset="0"/>
              </a:rPr>
              <a:t>  </a:t>
            </a: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dirty="0">
                <a:latin typeface="Consolas" pitchFamily="49" charset="0"/>
                <a:cs typeface="Consolas" pitchFamily="49" charset="0"/>
              </a:rPr>
              <a:t>a[N]</a:t>
            </a:r>
            <a:r>
              <a:rPr lang="sr-Latn-RS" dirty="0">
                <a:latin typeface="Consolas" pitchFamily="49" charset="0"/>
                <a:cs typeface="Consolas" pitchFamily="49" charset="0"/>
              </a:rPr>
              <a:t>;</a:t>
            </a:r>
          </a:p>
          <a:p>
            <a:pPr>
              <a:buNone/>
            </a:pPr>
            <a:r>
              <a:rPr lang="sr-Latn-RS" dirty="0">
                <a:latin typeface="Consolas" pitchFamily="49" charset="0"/>
                <a:cs typeface="Consolas" pitchFamily="49" charset="0"/>
              </a:rPr>
              <a:t>  </a:t>
            </a:r>
            <a:r>
              <a:rPr lang="sr-Latn-RS" b="1" dirty="0">
                <a:latin typeface="Consolas" pitchFamily="49" charset="0"/>
                <a:cs typeface="Consolas" pitchFamily="49" charset="0"/>
              </a:rPr>
              <a:t>int</a:t>
            </a:r>
            <a:r>
              <a:rPr lang="en-US" dirty="0">
                <a:latin typeface="Consolas" pitchFamily="49" charset="0"/>
                <a:cs typeface="Consolas" pitchFamily="49" charset="0"/>
              </a:rPr>
              <a:t> b[N]</a:t>
            </a:r>
            <a:r>
              <a:rPr lang="sr-Latn-RS" dirty="0">
                <a:latin typeface="Consolas" pitchFamily="49" charset="0"/>
                <a:cs typeface="Consolas" pitchFamily="49" charset="0"/>
              </a:rPr>
              <a:t>;</a:t>
            </a:r>
          </a:p>
          <a:p>
            <a:pPr>
              <a:buNone/>
            </a:pPr>
            <a:r>
              <a:rPr lang="sr-Latn-RS" dirty="0">
                <a:latin typeface="Consolas" pitchFamily="49" charset="0"/>
                <a:cs typeface="Consolas" pitchFamily="49" charset="0"/>
              </a:rPr>
              <a:t>  </a:t>
            </a:r>
            <a:r>
              <a:rPr lang="sr-Latn-RS" b="1" dirty="0">
                <a:latin typeface="Consolas" pitchFamily="49" charset="0"/>
                <a:cs typeface="Consolas" pitchFamily="49" charset="0"/>
              </a:rPr>
              <a:t>int</a:t>
            </a:r>
            <a:r>
              <a:rPr lang="en-US" dirty="0">
                <a:latin typeface="Consolas" pitchFamily="49" charset="0"/>
                <a:cs typeface="Consolas" pitchFamily="49" charset="0"/>
              </a:rPr>
              <a:t> c[N]</a:t>
            </a:r>
            <a:r>
              <a:rPr lang="sr-Latn-RS" dirty="0">
                <a:latin typeface="Consolas" pitchFamily="49" charset="0"/>
                <a:cs typeface="Consolas" pitchFamily="49" charset="0"/>
              </a:rPr>
              <a:t>;</a:t>
            </a:r>
          </a:p>
          <a:p>
            <a:pPr>
              <a:buNone/>
            </a:pPr>
            <a:r>
              <a:rPr lang="sr-Latn-RS" b="1" dirty="0">
                <a:latin typeface="Consolas" pitchFamily="49" charset="0"/>
                <a:cs typeface="Consolas" pitchFamily="49" charset="0"/>
              </a:rPr>
              <a:t>  </a:t>
            </a:r>
            <a:r>
              <a:rPr lang="en-US" b="1"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dev_a</a:t>
            </a:r>
            <a:r>
              <a:rPr lang="sr-Latn-RS" dirty="0">
                <a:latin typeface="Consolas" pitchFamily="49" charset="0"/>
                <a:cs typeface="Consolas" pitchFamily="49" charset="0"/>
              </a:rPr>
              <a:t>;</a:t>
            </a:r>
          </a:p>
          <a:p>
            <a:pPr>
              <a:buNone/>
            </a:pPr>
            <a:r>
              <a:rPr lang="sr-Latn-RS" b="1" dirty="0">
                <a:latin typeface="Consolas" pitchFamily="49" charset="0"/>
                <a:cs typeface="Consolas" pitchFamily="49" charset="0"/>
              </a:rPr>
              <a:t>  </a:t>
            </a:r>
            <a:r>
              <a:rPr lang="en-US" b="1"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dev_b</a:t>
            </a:r>
            <a:r>
              <a:rPr lang="sr-Latn-RS" dirty="0">
                <a:latin typeface="Consolas" pitchFamily="49" charset="0"/>
                <a:cs typeface="Consolas" pitchFamily="49" charset="0"/>
              </a:rPr>
              <a:t>;</a:t>
            </a:r>
          </a:p>
          <a:p>
            <a:pPr>
              <a:buNone/>
            </a:pPr>
            <a:r>
              <a:rPr lang="sr-Latn-RS" b="1" dirty="0">
                <a:latin typeface="Consolas" pitchFamily="49" charset="0"/>
                <a:cs typeface="Consolas" pitchFamily="49" charset="0"/>
              </a:rPr>
              <a:t>  </a:t>
            </a:r>
            <a:r>
              <a:rPr lang="en-US" b="1"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dev_c</a:t>
            </a:r>
            <a:r>
              <a:rPr lang="en-US" dirty="0">
                <a:latin typeface="Consolas" pitchFamily="49" charset="0"/>
                <a:cs typeface="Consolas" pitchFamily="49" charset="0"/>
              </a:rPr>
              <a:t>;</a:t>
            </a:r>
            <a:br>
              <a:rPr lang="en-US" dirty="0">
                <a:latin typeface="Consolas" pitchFamily="49" charset="0"/>
                <a:cs typeface="Consolas" pitchFamily="49" charset="0"/>
              </a:rPr>
            </a:br>
            <a:endParaRPr lang="sr-Latn-RS"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alokacija memorije na GPU</a:t>
            </a:r>
            <a:br>
              <a:rPr lang="en-US" i="1" dirty="0">
                <a:latin typeface="Consolas" pitchFamily="49" charset="0"/>
                <a:cs typeface="Consolas" pitchFamily="49" charset="0"/>
              </a:rPr>
            </a:br>
            <a:r>
              <a:rPr lang="en-US" dirty="0">
                <a:latin typeface="Consolas" pitchFamily="49" charset="0"/>
                <a:cs typeface="Consolas" pitchFamily="49" charset="0"/>
              </a:rPr>
              <a:t>HANDLE_ERROR(</a:t>
            </a:r>
            <a:r>
              <a:rPr lang="en-US" dirty="0" err="1">
                <a:latin typeface="Consolas" pitchFamily="49" charset="0"/>
                <a:cs typeface="Consolas" pitchFamily="49" charset="0"/>
              </a:rPr>
              <a:t>cudaMalloc</a:t>
            </a:r>
            <a:r>
              <a:rPr lang="en-US" dirty="0">
                <a:latin typeface="Consolas" pitchFamily="49" charset="0"/>
                <a:cs typeface="Consolas" pitchFamily="49" charset="0"/>
              </a:rPr>
              <a:t>((</a:t>
            </a:r>
            <a:r>
              <a:rPr lang="en-US" b="1" dirty="0">
                <a:latin typeface="Consolas" pitchFamily="49" charset="0"/>
                <a:cs typeface="Consolas" pitchFamily="49" charset="0"/>
              </a:rPr>
              <a:t>void</a:t>
            </a:r>
            <a:r>
              <a:rPr lang="en-US" dirty="0">
                <a:latin typeface="Consolas" pitchFamily="49" charset="0"/>
                <a:cs typeface="Consolas" pitchFamily="49" charset="0"/>
              </a:rPr>
              <a:t>**)&amp;</a:t>
            </a:r>
            <a:r>
              <a:rPr lang="sr-Latn-RS" dirty="0">
                <a:latin typeface="Consolas" pitchFamily="49" charset="0"/>
                <a:cs typeface="Consolas" pitchFamily="49" charset="0"/>
              </a:rPr>
              <a:t> </a:t>
            </a:r>
            <a:r>
              <a:rPr lang="en-US" dirty="0" err="1">
                <a:latin typeface="Consolas" pitchFamily="49" charset="0"/>
                <a:cs typeface="Consolas" pitchFamily="49" charset="0"/>
              </a:rPr>
              <a:t>dev_a</a:t>
            </a:r>
            <a:r>
              <a:rPr lang="en-US" dirty="0">
                <a:latin typeface="Consolas" pitchFamily="49" charset="0"/>
                <a:cs typeface="Consolas" pitchFamily="49" charset="0"/>
              </a:rPr>
              <a:t>, N</a:t>
            </a:r>
            <a:r>
              <a:rPr lang="sr-Latn-RS" dirty="0">
                <a:latin typeface="Consolas" pitchFamily="49" charset="0"/>
                <a:cs typeface="Consolas" pitchFamily="49" charset="0"/>
              </a:rPr>
              <a:t> </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sr-Latn-RS" b="1" dirty="0">
                <a:latin typeface="Consolas" pitchFamily="49" charset="0"/>
                <a:cs typeface="Consolas" pitchFamily="49" charset="0"/>
              </a:rPr>
              <a:t>)</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HANDLE_ERROR(</a:t>
            </a:r>
            <a:r>
              <a:rPr lang="en-US" dirty="0" err="1">
                <a:latin typeface="Consolas" pitchFamily="49" charset="0"/>
                <a:cs typeface="Consolas" pitchFamily="49" charset="0"/>
              </a:rPr>
              <a:t>cudaMalloc</a:t>
            </a:r>
            <a:r>
              <a:rPr lang="en-US" dirty="0">
                <a:latin typeface="Consolas" pitchFamily="49" charset="0"/>
                <a:cs typeface="Consolas" pitchFamily="49" charset="0"/>
              </a:rPr>
              <a:t>((</a:t>
            </a:r>
            <a:r>
              <a:rPr lang="en-US" b="1" dirty="0">
                <a:latin typeface="Consolas" pitchFamily="49" charset="0"/>
                <a:cs typeface="Consolas" pitchFamily="49" charset="0"/>
              </a:rPr>
              <a:t>void</a:t>
            </a:r>
            <a:r>
              <a:rPr lang="en-US" dirty="0">
                <a:latin typeface="Consolas" pitchFamily="49" charset="0"/>
                <a:cs typeface="Consolas" pitchFamily="49" charset="0"/>
              </a:rPr>
              <a:t>**)&amp;</a:t>
            </a:r>
            <a:r>
              <a:rPr lang="sr-Latn-RS" dirty="0">
                <a:latin typeface="Consolas" pitchFamily="49" charset="0"/>
                <a:cs typeface="Consolas" pitchFamily="49" charset="0"/>
              </a:rPr>
              <a:t> </a:t>
            </a:r>
            <a:r>
              <a:rPr lang="en-US" dirty="0" err="1">
                <a:latin typeface="Consolas" pitchFamily="49" charset="0"/>
                <a:cs typeface="Consolas" pitchFamily="49" charset="0"/>
              </a:rPr>
              <a:t>dev_b</a:t>
            </a:r>
            <a:r>
              <a:rPr lang="en-US" dirty="0">
                <a:latin typeface="Consolas" pitchFamily="49" charset="0"/>
                <a:cs typeface="Consolas" pitchFamily="49" charset="0"/>
              </a:rPr>
              <a:t>, N</a:t>
            </a:r>
            <a:r>
              <a:rPr lang="sr-Latn-RS" dirty="0">
                <a:latin typeface="Consolas" pitchFamily="49" charset="0"/>
                <a:cs typeface="Consolas" pitchFamily="49" charset="0"/>
              </a:rPr>
              <a:t> </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HANDLE_ERROR(</a:t>
            </a:r>
            <a:r>
              <a:rPr lang="en-US" dirty="0" err="1">
                <a:latin typeface="Consolas" pitchFamily="49" charset="0"/>
                <a:cs typeface="Consolas" pitchFamily="49" charset="0"/>
              </a:rPr>
              <a:t>cudaMalloc</a:t>
            </a:r>
            <a:r>
              <a:rPr lang="en-US" dirty="0">
                <a:latin typeface="Consolas" pitchFamily="49" charset="0"/>
                <a:cs typeface="Consolas" pitchFamily="49" charset="0"/>
              </a:rPr>
              <a:t>((</a:t>
            </a:r>
            <a:r>
              <a:rPr lang="en-US" b="1" dirty="0">
                <a:latin typeface="Consolas" pitchFamily="49" charset="0"/>
                <a:cs typeface="Consolas" pitchFamily="49" charset="0"/>
              </a:rPr>
              <a:t>void</a:t>
            </a:r>
            <a:r>
              <a:rPr lang="en-US" dirty="0">
                <a:latin typeface="Consolas" pitchFamily="49" charset="0"/>
                <a:cs typeface="Consolas" pitchFamily="49" charset="0"/>
              </a:rPr>
              <a:t>**)&amp;</a:t>
            </a:r>
            <a:r>
              <a:rPr lang="sr-Latn-RS" dirty="0">
                <a:latin typeface="Consolas" pitchFamily="49" charset="0"/>
                <a:cs typeface="Consolas" pitchFamily="49" charset="0"/>
              </a:rPr>
              <a:t> </a:t>
            </a:r>
            <a:r>
              <a:rPr lang="en-US" dirty="0" err="1">
                <a:latin typeface="Consolas" pitchFamily="49" charset="0"/>
                <a:cs typeface="Consolas" pitchFamily="49" charset="0"/>
              </a:rPr>
              <a:t>dev_c</a:t>
            </a:r>
            <a:r>
              <a:rPr lang="en-US" dirty="0">
                <a:latin typeface="Consolas" pitchFamily="49" charset="0"/>
                <a:cs typeface="Consolas" pitchFamily="49" charset="0"/>
              </a:rPr>
              <a:t>, N</a:t>
            </a:r>
            <a:r>
              <a:rPr lang="sr-Latn-RS" dirty="0">
                <a:latin typeface="Consolas" pitchFamily="49" charset="0"/>
                <a:cs typeface="Consolas" pitchFamily="49" charset="0"/>
              </a:rPr>
              <a:t> </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br>
              <a:rPr lang="en-US" dirty="0">
                <a:latin typeface="Consolas" pitchFamily="49" charset="0"/>
                <a:cs typeface="Consolas" pitchFamily="49" charset="0"/>
              </a:rPr>
            </a:br>
            <a:endParaRPr lang="sr-Latn-RS"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inicijalizacija nizova a i b, na CPU</a:t>
            </a:r>
            <a:br>
              <a:rPr lang="en-US" i="1" dirty="0">
                <a:latin typeface="Consolas" pitchFamily="49" charset="0"/>
                <a:cs typeface="Consolas" pitchFamily="49" charset="0"/>
              </a:rPr>
            </a:br>
            <a:r>
              <a:rPr lang="en-US" b="1" dirty="0">
                <a:latin typeface="Consolas" pitchFamily="49" charset="0"/>
                <a:cs typeface="Consolas" pitchFamily="49" charset="0"/>
              </a:rPr>
              <a:t>for </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dirty="0" err="1">
                <a:latin typeface="Consolas" pitchFamily="49" charset="0"/>
                <a:cs typeface="Consolas" pitchFamily="49" charset="0"/>
              </a:rPr>
              <a:t>i</a:t>
            </a:r>
            <a:r>
              <a:rPr lang="en-US" dirty="0">
                <a:latin typeface="Consolas" pitchFamily="49" charset="0"/>
                <a:cs typeface="Consolas" pitchFamily="49" charset="0"/>
              </a:rPr>
              <a:t>=0; </a:t>
            </a:r>
            <a:r>
              <a:rPr lang="en-US" dirty="0" err="1">
                <a:latin typeface="Consolas" pitchFamily="49" charset="0"/>
                <a:cs typeface="Consolas" pitchFamily="49" charset="0"/>
              </a:rPr>
              <a:t>i</a:t>
            </a:r>
            <a:r>
              <a:rPr lang="en-US" dirty="0">
                <a:latin typeface="Consolas" pitchFamily="49" charset="0"/>
                <a:cs typeface="Consolas" pitchFamily="49" charset="0"/>
              </a:rPr>
              <a:t>&lt;N; </a:t>
            </a:r>
            <a:r>
              <a:rPr lang="en-US" dirty="0" err="1">
                <a:latin typeface="Consolas" pitchFamily="49" charset="0"/>
                <a:cs typeface="Consolas" pitchFamily="49" charset="0"/>
              </a:rPr>
              <a:t>i</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a:t>
            </a:r>
            <a:br>
              <a:rPr lang="en-US" dirty="0">
                <a:latin typeface="Consolas" pitchFamily="49" charset="0"/>
                <a:cs typeface="Consolas" pitchFamily="49" charset="0"/>
              </a:rPr>
            </a:br>
            <a:r>
              <a:rPr lang="sr-Latn-RS" dirty="0">
                <a:latin typeface="Consolas" pitchFamily="49" charset="0"/>
                <a:cs typeface="Consolas" pitchFamily="49" charset="0"/>
              </a:rPr>
              <a:t>    </a:t>
            </a:r>
            <a:r>
              <a:rPr lang="en-US" dirty="0">
                <a:latin typeface="Consolas" pitchFamily="49" charset="0"/>
                <a:cs typeface="Consolas" pitchFamily="49" charset="0"/>
              </a:rPr>
              <a:t>a[</a:t>
            </a:r>
            <a:r>
              <a:rPr lang="en-US" dirty="0" err="1">
                <a:latin typeface="Consolas" pitchFamily="49" charset="0"/>
                <a:cs typeface="Consolas" pitchFamily="49" charset="0"/>
              </a:rPr>
              <a:t>i</a:t>
            </a:r>
            <a:r>
              <a:rPr lang="en-US" dirty="0">
                <a:latin typeface="Consolas" pitchFamily="49" charset="0"/>
                <a:cs typeface="Consolas" pitchFamily="49" charset="0"/>
              </a:rPr>
              <a:t>] = -</a:t>
            </a:r>
            <a:r>
              <a:rPr lang="en-US" dirty="0" err="1">
                <a:latin typeface="Consolas" pitchFamily="49" charset="0"/>
                <a:cs typeface="Consolas" pitchFamily="49" charset="0"/>
              </a:rPr>
              <a:t>i</a:t>
            </a:r>
            <a:r>
              <a:rPr lang="en-US" dirty="0">
                <a:latin typeface="Consolas" pitchFamily="49" charset="0"/>
                <a:cs typeface="Consolas" pitchFamily="49" charset="0"/>
              </a:rPr>
              <a:t>;</a:t>
            </a:r>
            <a:br>
              <a:rPr lang="en-US" dirty="0">
                <a:latin typeface="Consolas" pitchFamily="49" charset="0"/>
                <a:cs typeface="Consolas" pitchFamily="49" charset="0"/>
              </a:rPr>
            </a:br>
            <a:r>
              <a:rPr lang="sr-Latn-RS" dirty="0">
                <a:latin typeface="Consolas" pitchFamily="49" charset="0"/>
                <a:cs typeface="Consolas" pitchFamily="49" charset="0"/>
              </a:rPr>
              <a:t>    </a:t>
            </a:r>
            <a:r>
              <a:rPr lang="en-US" dirty="0">
                <a:latin typeface="Consolas" pitchFamily="49" charset="0"/>
                <a:cs typeface="Consolas" pitchFamily="49" charset="0"/>
              </a:rPr>
              <a:t>b[</a:t>
            </a:r>
            <a:r>
              <a:rPr lang="en-US" dirty="0" err="1">
                <a:latin typeface="Consolas" pitchFamily="49" charset="0"/>
                <a:cs typeface="Consolas" pitchFamily="49" charset="0"/>
              </a:rPr>
              <a:t>i</a:t>
            </a:r>
            <a:r>
              <a:rPr lang="en-US" dirty="0">
                <a:latin typeface="Consolas" pitchFamily="49" charset="0"/>
                <a:cs typeface="Consolas" pitchFamily="49" charset="0"/>
              </a:rPr>
              <a:t>] = </a:t>
            </a:r>
            <a:r>
              <a:rPr lang="en-US" dirty="0" err="1">
                <a:latin typeface="Consolas" pitchFamily="49" charset="0"/>
                <a:cs typeface="Consolas" pitchFamily="49" charset="0"/>
              </a:rPr>
              <a:t>i</a:t>
            </a:r>
            <a:r>
              <a:rPr lang="en-US" dirty="0">
                <a:latin typeface="Consolas" pitchFamily="49" charset="0"/>
                <a:cs typeface="Consolas" pitchFamily="49" charset="0"/>
              </a:rPr>
              <a:t> * </a:t>
            </a:r>
            <a:r>
              <a:rPr lang="en-US" dirty="0" err="1">
                <a:latin typeface="Consolas" pitchFamily="49" charset="0"/>
                <a:cs typeface="Consolas" pitchFamily="49" charset="0"/>
              </a:rPr>
              <a:t>i</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Sabiranje vektora – GPU kod (2)</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fontScale="62500" lnSpcReduction="20000"/>
          </a:bodyPr>
          <a:lstStyle/>
          <a:p>
            <a:pPr>
              <a:buNone/>
            </a:pPr>
            <a:r>
              <a:rPr lang="sr-Latn-RS" i="1" dirty="0">
                <a:latin typeface="Consolas" pitchFamily="49" charset="0"/>
                <a:cs typeface="Consolas" pitchFamily="49" charset="0"/>
              </a:rPr>
              <a:t>    ... </a:t>
            </a: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kopiranje nizova a i b na GPU</a:t>
            </a:r>
          </a:p>
          <a:p>
            <a:pPr>
              <a:buNone/>
            </a:pPr>
            <a:r>
              <a:rPr lang="sr-Latn-RS" i="1" dirty="0">
                <a:latin typeface="Consolas" pitchFamily="49" charset="0"/>
                <a:cs typeface="Consolas" pitchFamily="49" charset="0"/>
              </a:rPr>
              <a:t>    </a:t>
            </a:r>
            <a:r>
              <a:rPr lang="en-US" dirty="0">
                <a:latin typeface="Consolas" pitchFamily="49" charset="0"/>
                <a:cs typeface="Consolas" pitchFamily="49" charset="0"/>
              </a:rPr>
              <a:t>HANDLE_ERROR(</a:t>
            </a:r>
            <a:r>
              <a:rPr lang="en-US" dirty="0" err="1">
                <a:latin typeface="Consolas" pitchFamily="49" charset="0"/>
                <a:cs typeface="Consolas" pitchFamily="49" charset="0"/>
              </a:rPr>
              <a:t>cudaMemcpy</a:t>
            </a:r>
            <a:r>
              <a:rPr lang="en-US" dirty="0">
                <a:latin typeface="Consolas" pitchFamily="49" charset="0"/>
                <a:cs typeface="Consolas" pitchFamily="49" charset="0"/>
              </a:rPr>
              <a:t>(</a:t>
            </a:r>
            <a:r>
              <a:rPr lang="en-US" dirty="0" err="1">
                <a:latin typeface="Consolas" pitchFamily="49" charset="0"/>
                <a:cs typeface="Consolas" pitchFamily="49" charset="0"/>
              </a:rPr>
              <a:t>dev_a</a:t>
            </a:r>
            <a:r>
              <a:rPr lang="en-US" dirty="0">
                <a:latin typeface="Consolas" pitchFamily="49" charset="0"/>
                <a:cs typeface="Consolas" pitchFamily="49" charset="0"/>
              </a:rPr>
              <a:t>, a, N *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cudaMemcpyHostToDevice</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HANDLE_ERROR(</a:t>
            </a:r>
            <a:r>
              <a:rPr lang="en-US" dirty="0" err="1">
                <a:latin typeface="Consolas" pitchFamily="49" charset="0"/>
                <a:cs typeface="Consolas" pitchFamily="49" charset="0"/>
              </a:rPr>
              <a:t>cudaMemcpy</a:t>
            </a:r>
            <a:r>
              <a:rPr lang="en-US" dirty="0">
                <a:latin typeface="Consolas" pitchFamily="49" charset="0"/>
                <a:cs typeface="Consolas" pitchFamily="49" charset="0"/>
              </a:rPr>
              <a:t>(</a:t>
            </a:r>
            <a:r>
              <a:rPr lang="en-US" dirty="0" err="1">
                <a:latin typeface="Consolas" pitchFamily="49" charset="0"/>
                <a:cs typeface="Consolas" pitchFamily="49" charset="0"/>
              </a:rPr>
              <a:t>dev_b</a:t>
            </a:r>
            <a:r>
              <a:rPr lang="en-US" dirty="0">
                <a:latin typeface="Consolas" pitchFamily="49" charset="0"/>
                <a:cs typeface="Consolas" pitchFamily="49" charset="0"/>
              </a:rPr>
              <a:t>, b, N *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cudaMemcpyHostToDevice</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endParaRPr lang="sr-Latn-RS" dirty="0">
              <a:latin typeface="Consolas" pitchFamily="49" charset="0"/>
              <a:cs typeface="Consolas" pitchFamily="49" charset="0"/>
            </a:endParaRPr>
          </a:p>
          <a:p>
            <a:pPr>
              <a:buNone/>
            </a:pPr>
            <a:r>
              <a:rPr lang="sr-Latn-RS" b="1" dirty="0">
                <a:solidFill>
                  <a:srgbClr val="00B050"/>
                </a:solidFill>
                <a:latin typeface="Consolas" pitchFamily="49" charset="0"/>
                <a:cs typeface="Consolas" pitchFamily="49" charset="0"/>
              </a:rPr>
              <a:t>    </a:t>
            </a:r>
            <a:r>
              <a:rPr lang="en-US" b="1" dirty="0">
                <a:solidFill>
                  <a:srgbClr val="00B050"/>
                </a:solidFill>
                <a:latin typeface="Consolas" pitchFamily="49" charset="0"/>
                <a:cs typeface="Consolas" pitchFamily="49" charset="0"/>
              </a:rPr>
              <a:t>add&lt;&lt;&lt;</a:t>
            </a:r>
            <a:r>
              <a:rPr lang="en-US" b="1" dirty="0">
                <a:solidFill>
                  <a:srgbClr val="214736"/>
                </a:solidFill>
                <a:latin typeface="Consolas" pitchFamily="49" charset="0"/>
                <a:cs typeface="Consolas" pitchFamily="49" charset="0"/>
              </a:rPr>
              <a:t>N,1</a:t>
            </a:r>
            <a:r>
              <a:rPr lang="en-US" b="1" dirty="0">
                <a:solidFill>
                  <a:srgbClr val="00B050"/>
                </a:solidFill>
                <a:latin typeface="Consolas" pitchFamily="49" charset="0"/>
                <a:cs typeface="Consolas" pitchFamily="49" charset="0"/>
              </a:rPr>
              <a:t>&gt;&gt;&gt;(</a:t>
            </a:r>
            <a:r>
              <a:rPr lang="en-US" b="1" dirty="0" err="1">
                <a:solidFill>
                  <a:srgbClr val="00B050"/>
                </a:solidFill>
                <a:latin typeface="Consolas" pitchFamily="49" charset="0"/>
                <a:cs typeface="Consolas" pitchFamily="49" charset="0"/>
              </a:rPr>
              <a:t>dev_a</a:t>
            </a:r>
            <a:r>
              <a:rPr lang="en-US" b="1" dirty="0">
                <a:solidFill>
                  <a:srgbClr val="00B050"/>
                </a:solidFill>
                <a:latin typeface="Consolas" pitchFamily="49" charset="0"/>
                <a:cs typeface="Consolas" pitchFamily="49" charset="0"/>
              </a:rPr>
              <a:t>, </a:t>
            </a:r>
            <a:r>
              <a:rPr lang="en-US" b="1" dirty="0" err="1">
                <a:solidFill>
                  <a:srgbClr val="00B050"/>
                </a:solidFill>
                <a:latin typeface="Consolas" pitchFamily="49" charset="0"/>
                <a:cs typeface="Consolas" pitchFamily="49" charset="0"/>
              </a:rPr>
              <a:t>dev_b</a:t>
            </a:r>
            <a:r>
              <a:rPr lang="en-US" b="1" dirty="0">
                <a:solidFill>
                  <a:srgbClr val="00B050"/>
                </a:solidFill>
                <a:latin typeface="Consolas" pitchFamily="49" charset="0"/>
                <a:cs typeface="Consolas" pitchFamily="49" charset="0"/>
              </a:rPr>
              <a:t>, </a:t>
            </a:r>
            <a:r>
              <a:rPr lang="en-US" b="1" dirty="0" err="1">
                <a:solidFill>
                  <a:srgbClr val="00B050"/>
                </a:solidFill>
                <a:latin typeface="Consolas" pitchFamily="49" charset="0"/>
                <a:cs typeface="Consolas" pitchFamily="49" charset="0"/>
              </a:rPr>
              <a:t>dev_c</a:t>
            </a:r>
            <a:r>
              <a:rPr lang="en-US" b="1" dirty="0">
                <a:solidFill>
                  <a:srgbClr val="00B050"/>
                </a:solidFill>
                <a:latin typeface="Consolas" pitchFamily="49" charset="0"/>
                <a:cs typeface="Consolas" pitchFamily="49" charset="0"/>
              </a:rPr>
              <a:t>);</a:t>
            </a:r>
            <a:endParaRPr lang="sr-Latn-RS" b="1" dirty="0">
              <a:solidFill>
                <a:srgbClr val="00B050"/>
              </a:solidFill>
              <a:latin typeface="Consolas" pitchFamily="49" charset="0"/>
              <a:cs typeface="Consolas" pitchFamily="49" charset="0"/>
            </a:endParaRPr>
          </a:p>
          <a:p>
            <a:pPr>
              <a:buNone/>
            </a:pPr>
            <a:endParaRPr lang="sr-Latn-RS" i="1"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kopiranje niza c sa GPU na CPU</a:t>
            </a:r>
          </a:p>
          <a:p>
            <a:pPr>
              <a:buNone/>
            </a:pPr>
            <a:r>
              <a:rPr lang="sr-Latn-RS" i="1" dirty="0">
                <a:latin typeface="Consolas" pitchFamily="49" charset="0"/>
                <a:cs typeface="Consolas" pitchFamily="49" charset="0"/>
              </a:rPr>
              <a:t>    </a:t>
            </a:r>
            <a:r>
              <a:rPr lang="en-US" dirty="0">
                <a:latin typeface="Consolas" pitchFamily="49" charset="0"/>
                <a:cs typeface="Consolas" pitchFamily="49" charset="0"/>
              </a:rPr>
              <a:t>HANDLE_ERROR(</a:t>
            </a:r>
            <a:r>
              <a:rPr lang="en-US" dirty="0" err="1">
                <a:latin typeface="Consolas" pitchFamily="49" charset="0"/>
                <a:cs typeface="Consolas" pitchFamily="49" charset="0"/>
              </a:rPr>
              <a:t>cudaMemcpy</a:t>
            </a:r>
            <a:r>
              <a:rPr lang="en-US" dirty="0">
                <a:latin typeface="Consolas" pitchFamily="49" charset="0"/>
                <a:cs typeface="Consolas" pitchFamily="49" charset="0"/>
              </a:rPr>
              <a:t>(c, </a:t>
            </a:r>
            <a:r>
              <a:rPr lang="en-US" dirty="0" err="1">
                <a:latin typeface="Consolas" pitchFamily="49" charset="0"/>
                <a:cs typeface="Consolas" pitchFamily="49" charset="0"/>
              </a:rPr>
              <a:t>dev_c</a:t>
            </a:r>
            <a:r>
              <a:rPr lang="en-US" dirty="0">
                <a:latin typeface="Consolas" pitchFamily="49" charset="0"/>
                <a:cs typeface="Consolas" pitchFamily="49" charset="0"/>
              </a:rPr>
              <a:t>, N *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cudaMemcpyDeviceToHost</a:t>
            </a:r>
            <a:r>
              <a:rPr lang="en-US" dirty="0">
                <a:latin typeface="Consolas" pitchFamily="49" charset="0"/>
                <a:cs typeface="Consolas" pitchFamily="49" charset="0"/>
              </a:rPr>
              <a:t>));</a:t>
            </a:r>
            <a:br>
              <a:rPr lang="en-US" dirty="0">
                <a:latin typeface="Consolas" pitchFamily="49" charset="0"/>
                <a:cs typeface="Consolas" pitchFamily="49" charset="0"/>
              </a:rPr>
            </a:br>
            <a:endParaRPr lang="sr-Latn-RS"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prikaz rezultata</a:t>
            </a:r>
          </a:p>
          <a:p>
            <a:pPr>
              <a:buNone/>
            </a:pPr>
            <a:r>
              <a:rPr lang="sr-Latn-RS" b="1" i="1" dirty="0">
                <a:latin typeface="Consolas" pitchFamily="49" charset="0"/>
                <a:cs typeface="Consolas" pitchFamily="49" charset="0"/>
              </a:rPr>
              <a:t>    </a:t>
            </a:r>
            <a:r>
              <a:rPr lang="en-US" b="1" dirty="0">
                <a:latin typeface="Consolas" pitchFamily="49" charset="0"/>
                <a:cs typeface="Consolas" pitchFamily="49" charset="0"/>
              </a:rPr>
              <a:t>for </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dirty="0" err="1">
                <a:latin typeface="Consolas" pitchFamily="49" charset="0"/>
                <a:cs typeface="Consolas" pitchFamily="49" charset="0"/>
              </a:rPr>
              <a:t>i</a:t>
            </a:r>
            <a:r>
              <a:rPr lang="en-US" dirty="0">
                <a:latin typeface="Consolas" pitchFamily="49" charset="0"/>
                <a:cs typeface="Consolas" pitchFamily="49" charset="0"/>
              </a:rPr>
              <a:t>=0; </a:t>
            </a:r>
            <a:r>
              <a:rPr lang="en-US" dirty="0" err="1">
                <a:latin typeface="Consolas" pitchFamily="49" charset="0"/>
                <a:cs typeface="Consolas" pitchFamily="49" charset="0"/>
              </a:rPr>
              <a:t>i</a:t>
            </a:r>
            <a:r>
              <a:rPr lang="en-US" dirty="0">
                <a:latin typeface="Consolas" pitchFamily="49" charset="0"/>
                <a:cs typeface="Consolas" pitchFamily="49" charset="0"/>
              </a:rPr>
              <a:t>&lt;N; </a:t>
            </a:r>
            <a:r>
              <a:rPr lang="en-US" dirty="0" err="1">
                <a:latin typeface="Consolas" pitchFamily="49" charset="0"/>
                <a:cs typeface="Consolas" pitchFamily="49" charset="0"/>
              </a:rPr>
              <a:t>i</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err="1">
                <a:latin typeface="Consolas" pitchFamily="49" charset="0"/>
                <a:cs typeface="Consolas" pitchFamily="49" charset="0"/>
              </a:rPr>
              <a:t>printf</a:t>
            </a:r>
            <a:r>
              <a:rPr lang="en-US" dirty="0">
                <a:latin typeface="Consolas" pitchFamily="49" charset="0"/>
                <a:cs typeface="Consolas" pitchFamily="49" charset="0"/>
              </a:rPr>
              <a:t>( "%d + %d = %d\n", a[</a:t>
            </a:r>
            <a:r>
              <a:rPr lang="en-US" dirty="0" err="1">
                <a:latin typeface="Consolas" pitchFamily="49" charset="0"/>
                <a:cs typeface="Consolas" pitchFamily="49" charset="0"/>
              </a:rPr>
              <a:t>i</a:t>
            </a:r>
            <a:r>
              <a:rPr lang="en-US" dirty="0">
                <a:latin typeface="Consolas" pitchFamily="49" charset="0"/>
                <a:cs typeface="Consolas" pitchFamily="49" charset="0"/>
              </a:rPr>
              <a:t>], b[</a:t>
            </a:r>
            <a:r>
              <a:rPr lang="en-US" dirty="0" err="1">
                <a:latin typeface="Consolas" pitchFamily="49" charset="0"/>
                <a:cs typeface="Consolas" pitchFamily="49" charset="0"/>
              </a:rPr>
              <a:t>i</a:t>
            </a:r>
            <a:r>
              <a:rPr lang="en-US" dirty="0">
                <a:latin typeface="Consolas" pitchFamily="49" charset="0"/>
                <a:cs typeface="Consolas" pitchFamily="49" charset="0"/>
              </a:rPr>
              <a:t>], c[</a:t>
            </a:r>
            <a:r>
              <a:rPr lang="en-US" dirty="0" err="1">
                <a:latin typeface="Consolas" pitchFamily="49" charset="0"/>
                <a:cs typeface="Consolas" pitchFamily="49" charset="0"/>
              </a:rPr>
              <a:t>i</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a:t>
            </a:r>
            <a:br>
              <a:rPr lang="en-US" dirty="0">
                <a:latin typeface="Consolas" pitchFamily="49" charset="0"/>
                <a:cs typeface="Consolas" pitchFamily="49" charset="0"/>
              </a:rPr>
            </a:br>
            <a:endParaRPr lang="sr-Latn-RS"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oslobađanje GPU memorije</a:t>
            </a:r>
          </a:p>
          <a:p>
            <a:pPr>
              <a:buNone/>
            </a:pPr>
            <a:r>
              <a:rPr lang="sr-Latn-RS" i="1" dirty="0">
                <a:latin typeface="Consolas" pitchFamily="49" charset="0"/>
                <a:cs typeface="Consolas" pitchFamily="49" charset="0"/>
              </a:rPr>
              <a:t>    </a:t>
            </a:r>
            <a:r>
              <a:rPr lang="en-US" dirty="0" err="1">
                <a:latin typeface="Consolas" pitchFamily="49" charset="0"/>
                <a:cs typeface="Consolas" pitchFamily="49" charset="0"/>
              </a:rPr>
              <a:t>cudaFree</a:t>
            </a:r>
            <a:r>
              <a:rPr lang="en-US" dirty="0">
                <a:latin typeface="Consolas" pitchFamily="49" charset="0"/>
                <a:cs typeface="Consolas" pitchFamily="49" charset="0"/>
              </a:rPr>
              <a:t>( </a:t>
            </a:r>
            <a:r>
              <a:rPr lang="en-US" dirty="0" err="1">
                <a:latin typeface="Consolas" pitchFamily="49" charset="0"/>
                <a:cs typeface="Consolas" pitchFamily="49" charset="0"/>
              </a:rPr>
              <a:t>dev_a</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err="1">
                <a:latin typeface="Consolas" pitchFamily="49" charset="0"/>
                <a:cs typeface="Consolas" pitchFamily="49" charset="0"/>
              </a:rPr>
              <a:t>cudaFree</a:t>
            </a:r>
            <a:r>
              <a:rPr lang="en-US" dirty="0">
                <a:latin typeface="Consolas" pitchFamily="49" charset="0"/>
                <a:cs typeface="Consolas" pitchFamily="49" charset="0"/>
              </a:rPr>
              <a:t>( </a:t>
            </a:r>
            <a:r>
              <a:rPr lang="en-US" dirty="0" err="1">
                <a:latin typeface="Consolas" pitchFamily="49" charset="0"/>
                <a:cs typeface="Consolas" pitchFamily="49" charset="0"/>
              </a:rPr>
              <a:t>dev_b</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err="1">
                <a:latin typeface="Consolas" pitchFamily="49" charset="0"/>
                <a:cs typeface="Consolas" pitchFamily="49" charset="0"/>
              </a:rPr>
              <a:t>cudaFree</a:t>
            </a:r>
            <a:r>
              <a:rPr lang="en-US" dirty="0">
                <a:latin typeface="Consolas" pitchFamily="49" charset="0"/>
                <a:cs typeface="Consolas" pitchFamily="49" charset="0"/>
              </a:rPr>
              <a:t>( </a:t>
            </a:r>
            <a:r>
              <a:rPr lang="en-US" dirty="0" err="1">
                <a:latin typeface="Consolas" pitchFamily="49" charset="0"/>
                <a:cs typeface="Consolas" pitchFamily="49" charset="0"/>
              </a:rPr>
              <a:t>dev_c</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b="1" dirty="0">
                <a:latin typeface="Consolas" pitchFamily="49" charset="0"/>
                <a:cs typeface="Consolas" pitchFamily="49" charset="0"/>
              </a:rPr>
              <a:t>    </a:t>
            </a:r>
            <a:r>
              <a:rPr lang="en-US" b="1" dirty="0">
                <a:latin typeface="Consolas" pitchFamily="49" charset="0"/>
                <a:cs typeface="Consolas" pitchFamily="49" charset="0"/>
              </a:rPr>
              <a:t>return </a:t>
            </a:r>
            <a:r>
              <a:rPr lang="en-US" dirty="0">
                <a:latin typeface="Consolas" pitchFamily="49" charset="0"/>
                <a:cs typeface="Consolas" pitchFamily="49" charset="0"/>
              </a:rPr>
              <a:t>0;</a:t>
            </a:r>
            <a:br>
              <a:rPr lang="en-US" dirty="0">
                <a:latin typeface="Consolas" pitchFamily="49" charset="0"/>
                <a:cs typeface="Consolas" pitchFamily="49" charset="0"/>
              </a:rPr>
            </a:br>
            <a:r>
              <a:rPr lang="en-US" dirty="0">
                <a:latin typeface="Consolas" pitchFamily="49" charset="0"/>
                <a:cs typeface="Consolas" pitchFamily="49" charset="0"/>
              </a:rPr>
              <a: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Sabiranje vektora – GPU kod (3)</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a:bodyPr>
          <a:lstStyle/>
          <a:p>
            <a:pPr>
              <a:buNone/>
            </a:pPr>
            <a:r>
              <a:rPr lang="en-US" sz="1800" b="1" dirty="0">
                <a:latin typeface="Consolas" pitchFamily="49" charset="0"/>
                <a:cs typeface="Consolas" pitchFamily="49" charset="0"/>
              </a:rPr>
              <a:t>__global__ void </a:t>
            </a:r>
            <a:r>
              <a:rPr lang="en-US" sz="1800" dirty="0">
                <a:latin typeface="Consolas" pitchFamily="49" charset="0"/>
                <a:cs typeface="Consolas" pitchFamily="49" charset="0"/>
              </a:rPr>
              <a:t>add(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a:t>
            </a:r>
            <a:r>
              <a:rPr lang="en-US" sz="1800" dirty="0">
                <a:latin typeface="Consolas" pitchFamily="49" charset="0"/>
                <a:cs typeface="Consolas" pitchFamily="49" charset="0"/>
              </a:rPr>
              <a:t>*a,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a:t>
            </a:r>
            <a:r>
              <a:rPr lang="en-US" sz="1800" dirty="0">
                <a:latin typeface="Consolas" pitchFamily="49" charset="0"/>
                <a:cs typeface="Consolas" pitchFamily="49" charset="0"/>
              </a:rPr>
              <a:t>*b,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a:t>
            </a:r>
            <a:r>
              <a:rPr lang="en-US" sz="1800" dirty="0">
                <a:latin typeface="Consolas" pitchFamily="49" charset="0"/>
                <a:cs typeface="Consolas" pitchFamily="49" charset="0"/>
              </a:rPr>
              <a:t>*c ) </a:t>
            </a:r>
            <a:endParaRPr lang="sr-Latn-RS" sz="1800" dirty="0">
              <a:latin typeface="Consolas" pitchFamily="49" charset="0"/>
              <a:cs typeface="Consolas" pitchFamily="49" charset="0"/>
            </a:endParaRPr>
          </a:p>
          <a:p>
            <a:pPr>
              <a:buNone/>
            </a:pPr>
            <a:r>
              <a:rPr lang="en-US" sz="1800" dirty="0">
                <a:latin typeface="Consolas" pitchFamily="49" charset="0"/>
                <a:cs typeface="Consolas" pitchFamily="49" charset="0"/>
              </a:rPr>
              <a:t>{</a:t>
            </a:r>
            <a:endParaRPr lang="sr-Latn-RS" sz="1800" dirty="0">
              <a:latin typeface="Consolas" pitchFamily="49" charset="0"/>
              <a:cs typeface="Consolas" pitchFamily="49" charset="0"/>
            </a:endParaRPr>
          </a:p>
          <a:p>
            <a:pPr>
              <a:buNone/>
            </a:pPr>
            <a:r>
              <a:rPr lang="sr-Latn-RS" sz="1800" i="1" dirty="0">
                <a:solidFill>
                  <a:srgbClr val="92D050"/>
                </a:solidFill>
                <a:latin typeface="Consolas" pitchFamily="49" charset="0"/>
                <a:cs typeface="Consolas" pitchFamily="49" charset="0"/>
              </a:rPr>
              <a:t>   </a:t>
            </a:r>
            <a:r>
              <a:rPr lang="en-US" sz="1800" i="1" dirty="0">
                <a:solidFill>
                  <a:srgbClr val="92D050"/>
                </a:solidFill>
                <a:latin typeface="Consolas" pitchFamily="49" charset="0"/>
                <a:cs typeface="Consolas" pitchFamily="49" charset="0"/>
              </a:rPr>
              <a:t>// </a:t>
            </a:r>
            <a:r>
              <a:rPr lang="sr-Latn-RS" sz="1800" i="1" dirty="0">
                <a:solidFill>
                  <a:srgbClr val="92D050"/>
                </a:solidFill>
                <a:latin typeface="Consolas" pitchFamily="49" charset="0"/>
                <a:cs typeface="Consolas" pitchFamily="49" charset="0"/>
              </a:rPr>
              <a:t>Obrada podataka sa </a:t>
            </a:r>
            <a:r>
              <a:rPr lang="sr-Latn-RS" sz="1800" b="1" i="1" dirty="0">
                <a:solidFill>
                  <a:srgbClr val="92D050"/>
                </a:solidFill>
                <a:latin typeface="Consolas" pitchFamily="49" charset="0"/>
                <a:cs typeface="Consolas" pitchFamily="49" charset="0"/>
              </a:rPr>
              <a:t>tid</a:t>
            </a:r>
            <a:r>
              <a:rPr lang="sr-Latn-RS" sz="1800" i="1" dirty="0">
                <a:solidFill>
                  <a:srgbClr val="92D050"/>
                </a:solidFill>
                <a:latin typeface="Consolas" pitchFamily="49" charset="0"/>
                <a:cs typeface="Consolas" pitchFamily="49" charset="0"/>
              </a:rPr>
              <a:t> indeksom</a:t>
            </a:r>
            <a:endParaRPr lang="sr-Latn-RS" sz="1800" dirty="0">
              <a:solidFill>
                <a:srgbClr val="92D050"/>
              </a:solidFill>
              <a:latin typeface="Consolas" pitchFamily="49" charset="0"/>
              <a:cs typeface="Consolas" pitchFamily="49" charset="0"/>
            </a:endParaRPr>
          </a:p>
          <a:p>
            <a:pPr>
              <a:buNone/>
            </a:pPr>
            <a:r>
              <a:rPr lang="sr-Latn-RS" sz="1800" b="1" dirty="0">
                <a:latin typeface="Consolas" pitchFamily="49" charset="0"/>
                <a:cs typeface="Consolas" pitchFamily="49" charset="0"/>
              </a:rPr>
              <a:t>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a:t>
            </a:r>
            <a:r>
              <a:rPr lang="en-US" sz="1800" dirty="0" err="1">
                <a:latin typeface="Consolas" pitchFamily="49" charset="0"/>
                <a:cs typeface="Consolas" pitchFamily="49" charset="0"/>
              </a:rPr>
              <a:t>tid</a:t>
            </a:r>
            <a:r>
              <a:rPr lang="en-US" sz="1800" dirty="0">
                <a:latin typeface="Consolas" pitchFamily="49" charset="0"/>
                <a:cs typeface="Consolas" pitchFamily="49" charset="0"/>
              </a:rPr>
              <a:t> = </a:t>
            </a:r>
            <a:r>
              <a:rPr lang="en-US" sz="1800" dirty="0" err="1">
                <a:latin typeface="Consolas" pitchFamily="49" charset="0"/>
                <a:cs typeface="Consolas" pitchFamily="49" charset="0"/>
              </a:rPr>
              <a:t>blockIdx.x</a:t>
            </a:r>
            <a:r>
              <a:rPr lang="en-US" sz="1800" dirty="0">
                <a:latin typeface="Consolas" pitchFamily="49" charset="0"/>
                <a:cs typeface="Consolas" pitchFamily="49" charset="0"/>
              </a:rPr>
              <a:t>; </a:t>
            </a:r>
            <a:endParaRPr lang="sr-Latn-RS" sz="1800" i="1" dirty="0">
              <a:latin typeface="Consolas" pitchFamily="49" charset="0"/>
              <a:cs typeface="Consolas" pitchFamily="49" charset="0"/>
            </a:endParaRPr>
          </a:p>
          <a:p>
            <a:pPr>
              <a:buNone/>
            </a:pPr>
            <a:endParaRPr lang="sr-Latn-RS" sz="1800" b="1" i="1" dirty="0">
              <a:latin typeface="Consolas" pitchFamily="49" charset="0"/>
              <a:cs typeface="Consolas" pitchFamily="49" charset="0"/>
            </a:endParaRPr>
          </a:p>
          <a:p>
            <a:pPr>
              <a:buNone/>
            </a:pPr>
            <a:r>
              <a:rPr lang="sr-Latn-RS" sz="1800" b="1" i="1" dirty="0">
                <a:latin typeface="Consolas" pitchFamily="49" charset="0"/>
                <a:cs typeface="Consolas" pitchFamily="49" charset="0"/>
              </a:rPr>
              <a:t>   </a:t>
            </a:r>
            <a:r>
              <a:rPr lang="en-US" sz="1800" b="1" dirty="0">
                <a:latin typeface="Consolas" pitchFamily="49" charset="0"/>
                <a:cs typeface="Consolas" pitchFamily="49" charset="0"/>
              </a:rPr>
              <a:t>if </a:t>
            </a:r>
            <a:r>
              <a:rPr lang="en-US" sz="1800" dirty="0">
                <a:latin typeface="Consolas" pitchFamily="49" charset="0"/>
                <a:cs typeface="Consolas" pitchFamily="49" charset="0"/>
              </a:rPr>
              <a:t>(</a:t>
            </a:r>
            <a:r>
              <a:rPr lang="en-US" sz="1800" dirty="0" err="1">
                <a:latin typeface="Consolas" pitchFamily="49" charset="0"/>
                <a:cs typeface="Consolas" pitchFamily="49" charset="0"/>
              </a:rPr>
              <a:t>tid</a:t>
            </a:r>
            <a:r>
              <a:rPr lang="en-US" sz="1800" dirty="0">
                <a:latin typeface="Consolas" pitchFamily="49" charset="0"/>
                <a:cs typeface="Consolas" pitchFamily="49" charset="0"/>
              </a:rPr>
              <a:t> &lt; N)</a:t>
            </a:r>
            <a:endParaRPr lang="sr-Latn-RS" sz="1800" dirty="0">
              <a:latin typeface="Consolas" pitchFamily="49" charset="0"/>
              <a:cs typeface="Consolas" pitchFamily="49" charset="0"/>
            </a:endParaRPr>
          </a:p>
          <a:p>
            <a:pPr>
              <a:buNone/>
            </a:pPr>
            <a:r>
              <a:rPr lang="sr-Latn-RS" sz="1800" dirty="0">
                <a:latin typeface="Consolas" pitchFamily="49" charset="0"/>
                <a:cs typeface="Consolas" pitchFamily="49" charset="0"/>
              </a:rPr>
              <a:t>       </a:t>
            </a:r>
            <a:r>
              <a:rPr lang="en-US" sz="1800" dirty="0">
                <a:latin typeface="Consolas" pitchFamily="49" charset="0"/>
                <a:cs typeface="Consolas" pitchFamily="49" charset="0"/>
              </a:rPr>
              <a:t>c[</a:t>
            </a:r>
            <a:r>
              <a:rPr lang="en-US" sz="1800" dirty="0" err="1">
                <a:latin typeface="Consolas" pitchFamily="49" charset="0"/>
                <a:cs typeface="Consolas" pitchFamily="49" charset="0"/>
              </a:rPr>
              <a:t>tid</a:t>
            </a:r>
            <a:r>
              <a:rPr lang="en-US" sz="1800" dirty="0">
                <a:latin typeface="Consolas" pitchFamily="49" charset="0"/>
                <a:cs typeface="Consolas" pitchFamily="49" charset="0"/>
              </a:rPr>
              <a:t>] = a[</a:t>
            </a:r>
            <a:r>
              <a:rPr lang="en-US" sz="1800" dirty="0" err="1">
                <a:latin typeface="Consolas" pitchFamily="49" charset="0"/>
                <a:cs typeface="Consolas" pitchFamily="49" charset="0"/>
              </a:rPr>
              <a:t>tid</a:t>
            </a:r>
            <a:r>
              <a:rPr lang="en-US" sz="1800" dirty="0">
                <a:latin typeface="Consolas" pitchFamily="49" charset="0"/>
                <a:cs typeface="Consolas" pitchFamily="49" charset="0"/>
              </a:rPr>
              <a:t>] + b[</a:t>
            </a:r>
            <a:r>
              <a:rPr lang="en-US" sz="1800" dirty="0" err="1">
                <a:latin typeface="Consolas" pitchFamily="49" charset="0"/>
                <a:cs typeface="Consolas" pitchFamily="49" charset="0"/>
              </a:rPr>
              <a:t>tid</a:t>
            </a:r>
            <a:r>
              <a:rPr lang="en-US" sz="1800" dirty="0">
                <a:latin typeface="Consolas" pitchFamily="49" charset="0"/>
                <a:cs typeface="Consolas" pitchFamily="49" charset="0"/>
              </a:rPr>
              <a:t>];</a:t>
            </a:r>
            <a:endParaRPr lang="sr-Latn-RS" sz="1800" dirty="0">
              <a:latin typeface="Consolas" pitchFamily="49" charset="0"/>
              <a:cs typeface="Consolas" pitchFamily="49" charset="0"/>
            </a:endParaRPr>
          </a:p>
          <a:p>
            <a:pPr>
              <a:buNone/>
            </a:pPr>
            <a:r>
              <a:rPr lang="en-US" sz="1800" dirty="0">
                <a:latin typeface="Consolas" pitchFamily="49" charset="0"/>
                <a:cs typeface="Consolas" pitchFamily="49" charset="0"/>
              </a:rPr>
              <a:t>} </a:t>
            </a:r>
            <a:br>
              <a:rPr lang="en-US" dirty="0"/>
            </a:br>
            <a:endParaRPr lang="sr-Latn-RS" dirty="0"/>
          </a:p>
          <a:p>
            <a:r>
              <a:rPr lang="en-US" dirty="0"/>
              <a:t>I</a:t>
            </a:r>
            <a:r>
              <a:rPr lang="sr-Latn-RS" dirty="0"/>
              <a:t>zvršavanje kernela - broj</a:t>
            </a:r>
          </a:p>
          <a:p>
            <a:r>
              <a:rPr lang="en-US" dirty="0"/>
              <a:t>P</a:t>
            </a:r>
            <a:r>
              <a:rPr lang="sr-Latn-RS" dirty="0"/>
              <a:t>redefinisane promenljive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Sabiranje vektora – GPU kod (4)</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838200" y="1447800"/>
            <a:ext cx="7520724" cy="494417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Sabiranje vektora – 1 blok, više niti (1)</a:t>
            </a:r>
            <a:endParaRPr lang="en-US" dirty="0"/>
          </a:p>
        </p:txBody>
      </p:sp>
      <p:sp>
        <p:nvSpPr>
          <p:cNvPr id="5" name="Content Placeholder 4"/>
          <p:cNvSpPr>
            <a:spLocks noGrp="1"/>
          </p:cNvSpPr>
          <p:nvPr>
            <p:ph idx="1"/>
          </p:nvPr>
        </p:nvSpPr>
        <p:spPr/>
        <p:txBody>
          <a:bodyPr/>
          <a:lstStyle/>
          <a:p>
            <a:pPr>
              <a:buNone/>
            </a:pPr>
            <a:r>
              <a:rPr lang="sr-Latn-RS" dirty="0"/>
              <a:t>Izmene:</a:t>
            </a:r>
          </a:p>
          <a:p>
            <a:r>
              <a:rPr lang="sr-Latn-RS" dirty="0"/>
              <a:t>Blokovi i niti</a:t>
            </a:r>
          </a:p>
          <a:p>
            <a:pPr lvl="1"/>
            <a:r>
              <a:rPr lang="sr-Latn-RS" dirty="0"/>
              <a:t>Ranije smo kreirali N blokova, svaki sa 1 niti</a:t>
            </a:r>
          </a:p>
          <a:p>
            <a:pPr lvl="2"/>
            <a:r>
              <a:rPr lang="pt-BR" dirty="0">
                <a:solidFill>
                  <a:srgbClr val="00B050"/>
                </a:solidFill>
              </a:rPr>
              <a:t>add&lt;&lt;&lt;N,1&gt;&gt;&gt;( dev _ a, dev _ b, dev _ c ); </a:t>
            </a:r>
            <a:endParaRPr lang="sr-Latn-RS" dirty="0">
              <a:solidFill>
                <a:srgbClr val="00B050"/>
              </a:solidFill>
            </a:endParaRPr>
          </a:p>
          <a:p>
            <a:pPr lvl="1"/>
            <a:r>
              <a:rPr lang="sr-Latn-RS" dirty="0"/>
              <a:t>Sad hoćemo 1 blok, svaki sa po N niti</a:t>
            </a:r>
          </a:p>
          <a:p>
            <a:pPr lvl="2"/>
            <a:r>
              <a:rPr lang="pt-BR">
                <a:solidFill>
                  <a:srgbClr val="00B050"/>
                </a:solidFill>
              </a:rPr>
              <a:t>add&lt;&lt;&lt;1,N&gt;&gt;&gt;( dev _ a, dev _ b, dev _ c ); </a:t>
            </a:r>
            <a:endParaRPr lang="sr-Latn-RS">
              <a:solidFill>
                <a:srgbClr val="00B050"/>
              </a:solidFill>
            </a:endParaRPr>
          </a:p>
          <a:p>
            <a:r>
              <a:rPr lang="sr-Latn-RS"/>
              <a:t>Indeksiranje </a:t>
            </a:r>
            <a:r>
              <a:rPr lang="sr-Latn-RS" dirty="0"/>
              <a:t>podataka</a:t>
            </a:r>
          </a:p>
          <a:p>
            <a:pPr lvl="1"/>
            <a:r>
              <a:rPr lang="sr-Latn-RS" dirty="0"/>
              <a:t>Koristili smo </a:t>
            </a:r>
            <a:r>
              <a:rPr lang="sr-Latn-RS" i="1" dirty="0"/>
              <a:t>blockIdx</a:t>
            </a:r>
          </a:p>
          <a:p>
            <a:pPr lvl="2"/>
            <a:r>
              <a:rPr lang="en-US" b="1" dirty="0" err="1">
                <a:solidFill>
                  <a:srgbClr val="00B050"/>
                </a:solidFill>
              </a:rPr>
              <a:t>int</a:t>
            </a:r>
            <a:r>
              <a:rPr lang="en-US" b="1" dirty="0">
                <a:solidFill>
                  <a:srgbClr val="00B050"/>
                </a:solidFill>
              </a:rPr>
              <a:t> </a:t>
            </a:r>
            <a:r>
              <a:rPr lang="en-US" dirty="0" err="1">
                <a:solidFill>
                  <a:srgbClr val="00B050"/>
                </a:solidFill>
              </a:rPr>
              <a:t>tid</a:t>
            </a:r>
            <a:r>
              <a:rPr lang="en-US" dirty="0">
                <a:solidFill>
                  <a:srgbClr val="00B050"/>
                </a:solidFill>
              </a:rPr>
              <a:t> = </a:t>
            </a:r>
            <a:r>
              <a:rPr lang="en-US" dirty="0" err="1">
                <a:solidFill>
                  <a:srgbClr val="00B050"/>
                </a:solidFill>
              </a:rPr>
              <a:t>blockIdx.x</a:t>
            </a:r>
            <a:r>
              <a:rPr lang="en-US" dirty="0">
                <a:solidFill>
                  <a:srgbClr val="00B050"/>
                </a:solidFill>
              </a:rPr>
              <a:t>; </a:t>
            </a:r>
            <a:endParaRPr lang="sr-Latn-RS" i="1" dirty="0">
              <a:solidFill>
                <a:srgbClr val="00B050"/>
              </a:solidFill>
            </a:endParaRPr>
          </a:p>
          <a:p>
            <a:pPr lvl="1"/>
            <a:r>
              <a:rPr lang="sr-Latn-RS" dirty="0"/>
              <a:t>Sada je vrednost </a:t>
            </a:r>
            <a:r>
              <a:rPr lang="sr-Latn-RS" i="1" dirty="0"/>
              <a:t>blockIdx </a:t>
            </a:r>
            <a:r>
              <a:rPr lang="sr-Latn-RS" dirty="0"/>
              <a:t>ista za svaku nit, pa koristimo </a:t>
            </a:r>
            <a:r>
              <a:rPr lang="sr-Latn-RS" i="1" dirty="0"/>
              <a:t>threadIdx</a:t>
            </a:r>
          </a:p>
          <a:p>
            <a:pPr lvl="2"/>
            <a:r>
              <a:rPr lang="en-US" b="1" dirty="0" err="1"/>
              <a:t>int</a:t>
            </a:r>
            <a:r>
              <a:rPr lang="en-US" b="1" dirty="0"/>
              <a:t> </a:t>
            </a:r>
            <a:r>
              <a:rPr lang="en-US" dirty="0" err="1"/>
              <a:t>tid</a:t>
            </a:r>
            <a:r>
              <a:rPr lang="en-US" dirty="0"/>
              <a:t> = </a:t>
            </a:r>
            <a:r>
              <a:rPr lang="en-US" dirty="0" err="1"/>
              <a:t>threadIdx.x</a:t>
            </a:r>
            <a:r>
              <a:rPr lang="en-US" dirty="0"/>
              <a:t>; </a:t>
            </a:r>
            <a:br>
              <a:rPr lang="en-US" dirty="0"/>
            </a:br>
            <a:endParaRPr lang="sr-Latn-RS" i="1" dirty="0"/>
          </a:p>
          <a:p>
            <a:pPr lvl="1"/>
            <a:endParaRPr lang="en-US" dirty="0"/>
          </a:p>
        </p:txBody>
      </p:sp>
      <p:sp>
        <p:nvSpPr>
          <p:cNvPr id="3" name="Footer Placeholder 2"/>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Sabiranje vektora – 1 blok, više niti (2)</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6" name="Content Placeholder 5"/>
          <p:cNvSpPr>
            <a:spLocks noGrp="1"/>
          </p:cNvSpPr>
          <p:nvPr>
            <p:ph idx="1"/>
          </p:nvPr>
        </p:nvSpPr>
        <p:spPr>
          <a:xfrm>
            <a:off x="381000" y="1447800"/>
            <a:ext cx="8229600" cy="5029200"/>
          </a:xfrm>
        </p:spPr>
        <p:txBody>
          <a:bodyPr>
            <a:normAutofit fontScale="62500" lnSpcReduction="20000"/>
          </a:bodyPr>
          <a:lstStyle/>
          <a:p>
            <a:pPr>
              <a:buNone/>
            </a:pPr>
            <a:r>
              <a:rPr lang="en-US" b="1" dirty="0">
                <a:latin typeface="Consolas" pitchFamily="49" charset="0"/>
                <a:cs typeface="Consolas" pitchFamily="49" charset="0"/>
              </a:rPr>
              <a:t>#include </a:t>
            </a:r>
            <a:r>
              <a:rPr lang="en-US" dirty="0">
                <a:latin typeface="Consolas" pitchFamily="49" charset="0"/>
                <a:cs typeface="Consolas" pitchFamily="49" charset="0"/>
              </a:rPr>
              <a:t>"../common/</a:t>
            </a:r>
            <a:r>
              <a:rPr lang="en-US" dirty="0" err="1">
                <a:latin typeface="Consolas" pitchFamily="49" charset="0"/>
                <a:cs typeface="Consolas" pitchFamily="49" charset="0"/>
              </a:rPr>
              <a:t>book.h</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en-US" b="1" dirty="0">
                <a:latin typeface="Consolas" pitchFamily="49" charset="0"/>
                <a:cs typeface="Consolas" pitchFamily="49" charset="0"/>
              </a:rPr>
              <a:t>#define </a:t>
            </a:r>
            <a:r>
              <a:rPr lang="en-US" dirty="0">
                <a:latin typeface="Consolas" pitchFamily="49" charset="0"/>
                <a:cs typeface="Consolas" pitchFamily="49" charset="0"/>
              </a:rPr>
              <a:t>N 10</a:t>
            </a:r>
            <a:endParaRPr lang="sr-Latn-RS" dirty="0">
              <a:latin typeface="Consolas" pitchFamily="49" charset="0"/>
              <a:cs typeface="Consolas" pitchFamily="49" charset="0"/>
            </a:endParaRPr>
          </a:p>
          <a:p>
            <a:pPr>
              <a:buNone/>
            </a:pP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dirty="0">
                <a:latin typeface="Consolas" pitchFamily="49" charset="0"/>
                <a:cs typeface="Consolas" pitchFamily="49" charset="0"/>
              </a:rPr>
              <a:t>main( </a:t>
            </a:r>
            <a:r>
              <a:rPr lang="en-US" b="1" dirty="0">
                <a:latin typeface="Consolas" pitchFamily="49" charset="0"/>
                <a:cs typeface="Consolas" pitchFamily="49" charset="0"/>
              </a:rPr>
              <a:t>void </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b="1" dirty="0">
                <a:latin typeface="Consolas" pitchFamily="49" charset="0"/>
                <a:cs typeface="Consolas" pitchFamily="49" charset="0"/>
              </a:rPr>
              <a:t>  </a:t>
            </a: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dirty="0">
                <a:latin typeface="Consolas" pitchFamily="49" charset="0"/>
                <a:cs typeface="Consolas" pitchFamily="49" charset="0"/>
              </a:rPr>
              <a:t>a[N]</a:t>
            </a:r>
            <a:r>
              <a:rPr lang="sr-Latn-RS" dirty="0">
                <a:latin typeface="Consolas" pitchFamily="49" charset="0"/>
                <a:cs typeface="Consolas" pitchFamily="49" charset="0"/>
              </a:rPr>
              <a:t>;</a:t>
            </a:r>
          </a:p>
          <a:p>
            <a:pPr>
              <a:buNone/>
            </a:pPr>
            <a:r>
              <a:rPr lang="sr-Latn-RS" dirty="0">
                <a:latin typeface="Consolas" pitchFamily="49" charset="0"/>
                <a:cs typeface="Consolas" pitchFamily="49" charset="0"/>
              </a:rPr>
              <a:t>  </a:t>
            </a:r>
            <a:r>
              <a:rPr lang="sr-Latn-RS" b="1" dirty="0">
                <a:latin typeface="Consolas" pitchFamily="49" charset="0"/>
                <a:cs typeface="Consolas" pitchFamily="49" charset="0"/>
              </a:rPr>
              <a:t>int</a:t>
            </a:r>
            <a:r>
              <a:rPr lang="en-US" dirty="0">
                <a:latin typeface="Consolas" pitchFamily="49" charset="0"/>
                <a:cs typeface="Consolas" pitchFamily="49" charset="0"/>
              </a:rPr>
              <a:t> b[N]</a:t>
            </a:r>
            <a:r>
              <a:rPr lang="sr-Latn-RS" dirty="0">
                <a:latin typeface="Consolas" pitchFamily="49" charset="0"/>
                <a:cs typeface="Consolas" pitchFamily="49" charset="0"/>
              </a:rPr>
              <a:t>;</a:t>
            </a:r>
          </a:p>
          <a:p>
            <a:pPr>
              <a:buNone/>
            </a:pPr>
            <a:r>
              <a:rPr lang="sr-Latn-RS" dirty="0">
                <a:latin typeface="Consolas" pitchFamily="49" charset="0"/>
                <a:cs typeface="Consolas" pitchFamily="49" charset="0"/>
              </a:rPr>
              <a:t>  </a:t>
            </a:r>
            <a:r>
              <a:rPr lang="sr-Latn-RS" b="1" dirty="0">
                <a:latin typeface="Consolas" pitchFamily="49" charset="0"/>
                <a:cs typeface="Consolas" pitchFamily="49" charset="0"/>
              </a:rPr>
              <a:t>int</a:t>
            </a:r>
            <a:r>
              <a:rPr lang="en-US" dirty="0">
                <a:latin typeface="Consolas" pitchFamily="49" charset="0"/>
                <a:cs typeface="Consolas" pitchFamily="49" charset="0"/>
              </a:rPr>
              <a:t> c[N]</a:t>
            </a:r>
            <a:r>
              <a:rPr lang="sr-Latn-RS" dirty="0">
                <a:latin typeface="Consolas" pitchFamily="49" charset="0"/>
                <a:cs typeface="Consolas" pitchFamily="49" charset="0"/>
              </a:rPr>
              <a:t>;</a:t>
            </a:r>
          </a:p>
          <a:p>
            <a:pPr>
              <a:buNone/>
            </a:pPr>
            <a:r>
              <a:rPr lang="sr-Latn-RS" b="1" dirty="0">
                <a:latin typeface="Consolas" pitchFamily="49" charset="0"/>
                <a:cs typeface="Consolas" pitchFamily="49" charset="0"/>
              </a:rPr>
              <a:t>  </a:t>
            </a:r>
            <a:r>
              <a:rPr lang="en-US" b="1"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dev_a</a:t>
            </a:r>
            <a:r>
              <a:rPr lang="sr-Latn-RS" dirty="0">
                <a:latin typeface="Consolas" pitchFamily="49" charset="0"/>
                <a:cs typeface="Consolas" pitchFamily="49" charset="0"/>
              </a:rPr>
              <a:t>;</a:t>
            </a:r>
          </a:p>
          <a:p>
            <a:pPr>
              <a:buNone/>
            </a:pPr>
            <a:r>
              <a:rPr lang="sr-Latn-RS" b="1" dirty="0">
                <a:latin typeface="Consolas" pitchFamily="49" charset="0"/>
                <a:cs typeface="Consolas" pitchFamily="49" charset="0"/>
              </a:rPr>
              <a:t>  </a:t>
            </a:r>
            <a:r>
              <a:rPr lang="en-US" b="1"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dev_b</a:t>
            </a:r>
            <a:r>
              <a:rPr lang="sr-Latn-RS" dirty="0">
                <a:latin typeface="Consolas" pitchFamily="49" charset="0"/>
                <a:cs typeface="Consolas" pitchFamily="49" charset="0"/>
              </a:rPr>
              <a:t>;</a:t>
            </a:r>
          </a:p>
          <a:p>
            <a:pPr>
              <a:buNone/>
            </a:pPr>
            <a:r>
              <a:rPr lang="sr-Latn-RS" b="1" dirty="0">
                <a:latin typeface="Consolas" pitchFamily="49" charset="0"/>
                <a:cs typeface="Consolas" pitchFamily="49" charset="0"/>
              </a:rPr>
              <a:t>  </a:t>
            </a:r>
            <a:r>
              <a:rPr lang="en-US" b="1"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dev_c</a:t>
            </a:r>
            <a:r>
              <a:rPr lang="en-US" dirty="0">
                <a:latin typeface="Consolas" pitchFamily="49" charset="0"/>
                <a:cs typeface="Consolas" pitchFamily="49" charset="0"/>
              </a:rPr>
              <a:t>;</a:t>
            </a:r>
            <a:br>
              <a:rPr lang="en-US" dirty="0">
                <a:latin typeface="Consolas" pitchFamily="49" charset="0"/>
                <a:cs typeface="Consolas" pitchFamily="49" charset="0"/>
              </a:rPr>
            </a:br>
            <a:endParaRPr lang="sr-Latn-RS"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alokacija memorije na GPU</a:t>
            </a:r>
            <a:br>
              <a:rPr lang="en-US" i="1" dirty="0">
                <a:latin typeface="Consolas" pitchFamily="49" charset="0"/>
                <a:cs typeface="Consolas" pitchFamily="49" charset="0"/>
              </a:rPr>
            </a:br>
            <a:r>
              <a:rPr lang="en-US" dirty="0">
                <a:latin typeface="Consolas" pitchFamily="49" charset="0"/>
                <a:cs typeface="Consolas" pitchFamily="49" charset="0"/>
              </a:rPr>
              <a:t>HANDLE_ERROR(</a:t>
            </a:r>
            <a:r>
              <a:rPr lang="en-US" dirty="0" err="1">
                <a:latin typeface="Consolas" pitchFamily="49" charset="0"/>
                <a:cs typeface="Consolas" pitchFamily="49" charset="0"/>
              </a:rPr>
              <a:t>cudaMalloc</a:t>
            </a:r>
            <a:r>
              <a:rPr lang="en-US" dirty="0">
                <a:latin typeface="Consolas" pitchFamily="49" charset="0"/>
                <a:cs typeface="Consolas" pitchFamily="49" charset="0"/>
              </a:rPr>
              <a:t>((</a:t>
            </a:r>
            <a:r>
              <a:rPr lang="en-US" b="1" dirty="0">
                <a:latin typeface="Consolas" pitchFamily="49" charset="0"/>
                <a:cs typeface="Consolas" pitchFamily="49" charset="0"/>
              </a:rPr>
              <a:t>void</a:t>
            </a:r>
            <a:r>
              <a:rPr lang="en-US" dirty="0">
                <a:latin typeface="Consolas" pitchFamily="49" charset="0"/>
                <a:cs typeface="Consolas" pitchFamily="49" charset="0"/>
              </a:rPr>
              <a:t>**)&amp;</a:t>
            </a:r>
            <a:r>
              <a:rPr lang="sr-Latn-RS" dirty="0">
                <a:latin typeface="Consolas" pitchFamily="49" charset="0"/>
                <a:cs typeface="Consolas" pitchFamily="49" charset="0"/>
              </a:rPr>
              <a:t> </a:t>
            </a:r>
            <a:r>
              <a:rPr lang="en-US" dirty="0" err="1">
                <a:latin typeface="Consolas" pitchFamily="49" charset="0"/>
                <a:cs typeface="Consolas" pitchFamily="49" charset="0"/>
              </a:rPr>
              <a:t>dev_a</a:t>
            </a:r>
            <a:r>
              <a:rPr lang="en-US" dirty="0">
                <a:latin typeface="Consolas" pitchFamily="49" charset="0"/>
                <a:cs typeface="Consolas" pitchFamily="49" charset="0"/>
              </a:rPr>
              <a:t>, N</a:t>
            </a:r>
            <a:r>
              <a:rPr lang="sr-Latn-RS" dirty="0">
                <a:latin typeface="Consolas" pitchFamily="49" charset="0"/>
                <a:cs typeface="Consolas" pitchFamily="49" charset="0"/>
              </a:rPr>
              <a:t> </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sr-Latn-RS" b="1" dirty="0">
                <a:latin typeface="Consolas" pitchFamily="49" charset="0"/>
                <a:cs typeface="Consolas" pitchFamily="49" charset="0"/>
              </a:rPr>
              <a:t>)</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HANDLE_ERROR(</a:t>
            </a:r>
            <a:r>
              <a:rPr lang="en-US" dirty="0" err="1">
                <a:latin typeface="Consolas" pitchFamily="49" charset="0"/>
                <a:cs typeface="Consolas" pitchFamily="49" charset="0"/>
              </a:rPr>
              <a:t>cudaMalloc</a:t>
            </a:r>
            <a:r>
              <a:rPr lang="en-US" dirty="0">
                <a:latin typeface="Consolas" pitchFamily="49" charset="0"/>
                <a:cs typeface="Consolas" pitchFamily="49" charset="0"/>
              </a:rPr>
              <a:t>((</a:t>
            </a:r>
            <a:r>
              <a:rPr lang="en-US" b="1" dirty="0">
                <a:latin typeface="Consolas" pitchFamily="49" charset="0"/>
                <a:cs typeface="Consolas" pitchFamily="49" charset="0"/>
              </a:rPr>
              <a:t>void</a:t>
            </a:r>
            <a:r>
              <a:rPr lang="en-US" dirty="0">
                <a:latin typeface="Consolas" pitchFamily="49" charset="0"/>
                <a:cs typeface="Consolas" pitchFamily="49" charset="0"/>
              </a:rPr>
              <a:t>**)&amp;</a:t>
            </a:r>
            <a:r>
              <a:rPr lang="sr-Latn-RS" dirty="0">
                <a:latin typeface="Consolas" pitchFamily="49" charset="0"/>
                <a:cs typeface="Consolas" pitchFamily="49" charset="0"/>
              </a:rPr>
              <a:t> </a:t>
            </a:r>
            <a:r>
              <a:rPr lang="en-US" dirty="0" err="1">
                <a:latin typeface="Consolas" pitchFamily="49" charset="0"/>
                <a:cs typeface="Consolas" pitchFamily="49" charset="0"/>
              </a:rPr>
              <a:t>dev_b</a:t>
            </a:r>
            <a:r>
              <a:rPr lang="en-US" dirty="0">
                <a:latin typeface="Consolas" pitchFamily="49" charset="0"/>
                <a:cs typeface="Consolas" pitchFamily="49" charset="0"/>
              </a:rPr>
              <a:t>, N</a:t>
            </a:r>
            <a:r>
              <a:rPr lang="sr-Latn-RS" dirty="0">
                <a:latin typeface="Consolas" pitchFamily="49" charset="0"/>
                <a:cs typeface="Consolas" pitchFamily="49" charset="0"/>
              </a:rPr>
              <a:t> </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HANDLE_ERROR(</a:t>
            </a:r>
            <a:r>
              <a:rPr lang="en-US" dirty="0" err="1">
                <a:latin typeface="Consolas" pitchFamily="49" charset="0"/>
                <a:cs typeface="Consolas" pitchFamily="49" charset="0"/>
              </a:rPr>
              <a:t>cudaMalloc</a:t>
            </a:r>
            <a:r>
              <a:rPr lang="en-US" dirty="0">
                <a:latin typeface="Consolas" pitchFamily="49" charset="0"/>
                <a:cs typeface="Consolas" pitchFamily="49" charset="0"/>
              </a:rPr>
              <a:t>((</a:t>
            </a:r>
            <a:r>
              <a:rPr lang="en-US" b="1" dirty="0">
                <a:latin typeface="Consolas" pitchFamily="49" charset="0"/>
                <a:cs typeface="Consolas" pitchFamily="49" charset="0"/>
              </a:rPr>
              <a:t>void</a:t>
            </a:r>
            <a:r>
              <a:rPr lang="en-US" dirty="0">
                <a:latin typeface="Consolas" pitchFamily="49" charset="0"/>
                <a:cs typeface="Consolas" pitchFamily="49" charset="0"/>
              </a:rPr>
              <a:t>**)&amp;</a:t>
            </a:r>
            <a:r>
              <a:rPr lang="sr-Latn-RS" dirty="0">
                <a:latin typeface="Consolas" pitchFamily="49" charset="0"/>
                <a:cs typeface="Consolas" pitchFamily="49" charset="0"/>
              </a:rPr>
              <a:t> </a:t>
            </a:r>
            <a:r>
              <a:rPr lang="en-US" dirty="0" err="1">
                <a:latin typeface="Consolas" pitchFamily="49" charset="0"/>
                <a:cs typeface="Consolas" pitchFamily="49" charset="0"/>
              </a:rPr>
              <a:t>dev_c</a:t>
            </a:r>
            <a:r>
              <a:rPr lang="en-US" dirty="0">
                <a:latin typeface="Consolas" pitchFamily="49" charset="0"/>
                <a:cs typeface="Consolas" pitchFamily="49" charset="0"/>
              </a:rPr>
              <a:t>, N</a:t>
            </a:r>
            <a:r>
              <a:rPr lang="sr-Latn-RS" dirty="0">
                <a:latin typeface="Consolas" pitchFamily="49" charset="0"/>
                <a:cs typeface="Consolas" pitchFamily="49" charset="0"/>
              </a:rPr>
              <a:t> </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br>
              <a:rPr lang="en-US" dirty="0">
                <a:latin typeface="Consolas" pitchFamily="49" charset="0"/>
                <a:cs typeface="Consolas" pitchFamily="49" charset="0"/>
              </a:rPr>
            </a:br>
            <a:endParaRPr lang="sr-Latn-RS"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inicijalizacija nizova a i b, na CPU</a:t>
            </a:r>
            <a:br>
              <a:rPr lang="en-US" i="1" dirty="0">
                <a:latin typeface="Consolas" pitchFamily="49" charset="0"/>
                <a:cs typeface="Consolas" pitchFamily="49" charset="0"/>
              </a:rPr>
            </a:br>
            <a:r>
              <a:rPr lang="en-US" b="1" dirty="0">
                <a:latin typeface="Consolas" pitchFamily="49" charset="0"/>
                <a:cs typeface="Consolas" pitchFamily="49" charset="0"/>
              </a:rPr>
              <a:t>for </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dirty="0" err="1">
                <a:latin typeface="Consolas" pitchFamily="49" charset="0"/>
                <a:cs typeface="Consolas" pitchFamily="49" charset="0"/>
              </a:rPr>
              <a:t>i</a:t>
            </a:r>
            <a:r>
              <a:rPr lang="en-US" dirty="0">
                <a:latin typeface="Consolas" pitchFamily="49" charset="0"/>
                <a:cs typeface="Consolas" pitchFamily="49" charset="0"/>
              </a:rPr>
              <a:t>=0; </a:t>
            </a:r>
            <a:r>
              <a:rPr lang="en-US" dirty="0" err="1">
                <a:latin typeface="Consolas" pitchFamily="49" charset="0"/>
                <a:cs typeface="Consolas" pitchFamily="49" charset="0"/>
              </a:rPr>
              <a:t>i</a:t>
            </a:r>
            <a:r>
              <a:rPr lang="en-US" dirty="0">
                <a:latin typeface="Consolas" pitchFamily="49" charset="0"/>
                <a:cs typeface="Consolas" pitchFamily="49" charset="0"/>
              </a:rPr>
              <a:t>&lt;N; </a:t>
            </a:r>
            <a:r>
              <a:rPr lang="en-US" dirty="0" err="1">
                <a:latin typeface="Consolas" pitchFamily="49" charset="0"/>
                <a:cs typeface="Consolas" pitchFamily="49" charset="0"/>
              </a:rPr>
              <a:t>i</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a:t>
            </a:r>
            <a:br>
              <a:rPr lang="en-US" dirty="0">
                <a:latin typeface="Consolas" pitchFamily="49" charset="0"/>
                <a:cs typeface="Consolas" pitchFamily="49" charset="0"/>
              </a:rPr>
            </a:br>
            <a:r>
              <a:rPr lang="sr-Latn-RS" dirty="0">
                <a:latin typeface="Consolas" pitchFamily="49" charset="0"/>
                <a:cs typeface="Consolas" pitchFamily="49" charset="0"/>
              </a:rPr>
              <a:t>    </a:t>
            </a:r>
            <a:r>
              <a:rPr lang="en-US" dirty="0">
                <a:latin typeface="Consolas" pitchFamily="49" charset="0"/>
                <a:cs typeface="Consolas" pitchFamily="49" charset="0"/>
              </a:rPr>
              <a:t>a[</a:t>
            </a:r>
            <a:r>
              <a:rPr lang="en-US" dirty="0" err="1">
                <a:latin typeface="Consolas" pitchFamily="49" charset="0"/>
                <a:cs typeface="Consolas" pitchFamily="49" charset="0"/>
              </a:rPr>
              <a:t>i</a:t>
            </a:r>
            <a:r>
              <a:rPr lang="en-US" dirty="0">
                <a:latin typeface="Consolas" pitchFamily="49" charset="0"/>
                <a:cs typeface="Consolas" pitchFamily="49" charset="0"/>
              </a:rPr>
              <a:t>] = -</a:t>
            </a:r>
            <a:r>
              <a:rPr lang="en-US" dirty="0" err="1">
                <a:latin typeface="Consolas" pitchFamily="49" charset="0"/>
                <a:cs typeface="Consolas" pitchFamily="49" charset="0"/>
              </a:rPr>
              <a:t>i</a:t>
            </a:r>
            <a:r>
              <a:rPr lang="en-US" dirty="0">
                <a:latin typeface="Consolas" pitchFamily="49" charset="0"/>
                <a:cs typeface="Consolas" pitchFamily="49" charset="0"/>
              </a:rPr>
              <a:t>;</a:t>
            </a:r>
            <a:br>
              <a:rPr lang="en-US" dirty="0">
                <a:latin typeface="Consolas" pitchFamily="49" charset="0"/>
                <a:cs typeface="Consolas" pitchFamily="49" charset="0"/>
              </a:rPr>
            </a:br>
            <a:r>
              <a:rPr lang="sr-Latn-RS" dirty="0">
                <a:latin typeface="Consolas" pitchFamily="49" charset="0"/>
                <a:cs typeface="Consolas" pitchFamily="49" charset="0"/>
              </a:rPr>
              <a:t>    </a:t>
            </a:r>
            <a:r>
              <a:rPr lang="en-US" dirty="0">
                <a:latin typeface="Consolas" pitchFamily="49" charset="0"/>
                <a:cs typeface="Consolas" pitchFamily="49" charset="0"/>
              </a:rPr>
              <a:t>b[</a:t>
            </a:r>
            <a:r>
              <a:rPr lang="en-US" dirty="0" err="1">
                <a:latin typeface="Consolas" pitchFamily="49" charset="0"/>
                <a:cs typeface="Consolas" pitchFamily="49" charset="0"/>
              </a:rPr>
              <a:t>i</a:t>
            </a:r>
            <a:r>
              <a:rPr lang="en-US" dirty="0">
                <a:latin typeface="Consolas" pitchFamily="49" charset="0"/>
                <a:cs typeface="Consolas" pitchFamily="49" charset="0"/>
              </a:rPr>
              <a:t>] = </a:t>
            </a:r>
            <a:r>
              <a:rPr lang="en-US" dirty="0" err="1">
                <a:latin typeface="Consolas" pitchFamily="49" charset="0"/>
                <a:cs typeface="Consolas" pitchFamily="49" charset="0"/>
              </a:rPr>
              <a:t>i</a:t>
            </a:r>
            <a:r>
              <a:rPr lang="en-US" dirty="0">
                <a:latin typeface="Consolas" pitchFamily="49" charset="0"/>
                <a:cs typeface="Consolas" pitchFamily="49" charset="0"/>
              </a:rPr>
              <a:t> * </a:t>
            </a:r>
            <a:r>
              <a:rPr lang="en-US" dirty="0" err="1">
                <a:latin typeface="Consolas" pitchFamily="49" charset="0"/>
                <a:cs typeface="Consolas" pitchFamily="49" charset="0"/>
              </a:rPr>
              <a:t>i</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Sabiranje vektora – 1 blok, više niti (3)</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fontScale="62500" lnSpcReduction="20000"/>
          </a:bodyPr>
          <a:lstStyle/>
          <a:p>
            <a:pPr>
              <a:buNone/>
            </a:pPr>
            <a:r>
              <a:rPr lang="sr-Latn-RS" i="1" dirty="0">
                <a:latin typeface="Consolas" pitchFamily="49" charset="0"/>
                <a:cs typeface="Consolas" pitchFamily="49" charset="0"/>
              </a:rPr>
              <a:t>    ... </a:t>
            </a: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kopiranje nizova a i b na GPU</a:t>
            </a:r>
          </a:p>
          <a:p>
            <a:pPr>
              <a:buNone/>
            </a:pPr>
            <a:r>
              <a:rPr lang="sr-Latn-RS" i="1" dirty="0">
                <a:latin typeface="Consolas" pitchFamily="49" charset="0"/>
                <a:cs typeface="Consolas" pitchFamily="49" charset="0"/>
              </a:rPr>
              <a:t>    </a:t>
            </a:r>
            <a:r>
              <a:rPr lang="en-US" dirty="0">
                <a:latin typeface="Consolas" pitchFamily="49" charset="0"/>
                <a:cs typeface="Consolas" pitchFamily="49" charset="0"/>
              </a:rPr>
              <a:t>HANDLE_ERROR(</a:t>
            </a:r>
            <a:r>
              <a:rPr lang="en-US" dirty="0" err="1">
                <a:latin typeface="Consolas" pitchFamily="49" charset="0"/>
                <a:cs typeface="Consolas" pitchFamily="49" charset="0"/>
              </a:rPr>
              <a:t>cudaMemcpy</a:t>
            </a:r>
            <a:r>
              <a:rPr lang="en-US" dirty="0">
                <a:latin typeface="Consolas" pitchFamily="49" charset="0"/>
                <a:cs typeface="Consolas" pitchFamily="49" charset="0"/>
              </a:rPr>
              <a:t>(</a:t>
            </a:r>
            <a:r>
              <a:rPr lang="en-US" dirty="0" err="1">
                <a:latin typeface="Consolas" pitchFamily="49" charset="0"/>
                <a:cs typeface="Consolas" pitchFamily="49" charset="0"/>
              </a:rPr>
              <a:t>dev_a</a:t>
            </a:r>
            <a:r>
              <a:rPr lang="en-US" dirty="0">
                <a:latin typeface="Consolas" pitchFamily="49" charset="0"/>
                <a:cs typeface="Consolas" pitchFamily="49" charset="0"/>
              </a:rPr>
              <a:t>, a, N *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cudaMemcpyHostToDevice</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HANDLE_ERROR(</a:t>
            </a:r>
            <a:r>
              <a:rPr lang="en-US" dirty="0" err="1">
                <a:latin typeface="Consolas" pitchFamily="49" charset="0"/>
                <a:cs typeface="Consolas" pitchFamily="49" charset="0"/>
              </a:rPr>
              <a:t>cudaMemcpy</a:t>
            </a:r>
            <a:r>
              <a:rPr lang="en-US" dirty="0">
                <a:latin typeface="Consolas" pitchFamily="49" charset="0"/>
                <a:cs typeface="Consolas" pitchFamily="49" charset="0"/>
              </a:rPr>
              <a:t>(</a:t>
            </a:r>
            <a:r>
              <a:rPr lang="en-US" dirty="0" err="1">
                <a:latin typeface="Consolas" pitchFamily="49" charset="0"/>
                <a:cs typeface="Consolas" pitchFamily="49" charset="0"/>
              </a:rPr>
              <a:t>dev_b</a:t>
            </a:r>
            <a:r>
              <a:rPr lang="en-US" dirty="0">
                <a:latin typeface="Consolas" pitchFamily="49" charset="0"/>
                <a:cs typeface="Consolas" pitchFamily="49" charset="0"/>
              </a:rPr>
              <a:t>, b, N *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cudaMemcpyHostToDevice</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endParaRPr lang="sr-Latn-RS" dirty="0">
              <a:latin typeface="Consolas" pitchFamily="49" charset="0"/>
              <a:cs typeface="Consolas" pitchFamily="49" charset="0"/>
            </a:endParaRPr>
          </a:p>
          <a:p>
            <a:pPr>
              <a:buNone/>
            </a:pPr>
            <a:r>
              <a:rPr lang="sr-Latn-RS" sz="2600" b="1" dirty="0">
                <a:solidFill>
                  <a:srgbClr val="00B050"/>
                </a:solidFill>
                <a:latin typeface="Consolas" pitchFamily="49" charset="0"/>
                <a:cs typeface="Consolas" pitchFamily="49" charset="0"/>
              </a:rPr>
              <a:t>    </a:t>
            </a:r>
            <a:r>
              <a:rPr lang="en-US" sz="2600" b="1" dirty="0">
                <a:solidFill>
                  <a:srgbClr val="00B050"/>
                </a:solidFill>
                <a:latin typeface="Consolas" pitchFamily="49" charset="0"/>
                <a:cs typeface="Consolas" pitchFamily="49" charset="0"/>
              </a:rPr>
              <a:t>add&lt;&lt;&lt;</a:t>
            </a:r>
            <a:r>
              <a:rPr lang="sr-Latn-RS" sz="2600" b="1" dirty="0">
                <a:solidFill>
                  <a:srgbClr val="214736"/>
                </a:solidFill>
                <a:latin typeface="Consolas" pitchFamily="49" charset="0"/>
                <a:cs typeface="Consolas" pitchFamily="49" charset="0"/>
              </a:rPr>
              <a:t>1,</a:t>
            </a:r>
            <a:r>
              <a:rPr lang="en-US" sz="2600" b="1" dirty="0">
                <a:solidFill>
                  <a:srgbClr val="214736"/>
                </a:solidFill>
                <a:latin typeface="Consolas" pitchFamily="49" charset="0"/>
                <a:cs typeface="Consolas" pitchFamily="49" charset="0"/>
              </a:rPr>
              <a:t>N</a:t>
            </a:r>
            <a:r>
              <a:rPr lang="en-US" sz="2600" b="1" dirty="0">
                <a:solidFill>
                  <a:srgbClr val="00B050"/>
                </a:solidFill>
                <a:latin typeface="Consolas" pitchFamily="49" charset="0"/>
                <a:cs typeface="Consolas" pitchFamily="49" charset="0"/>
              </a:rPr>
              <a:t>&gt;&gt;&gt;(</a:t>
            </a:r>
            <a:r>
              <a:rPr lang="en-US" sz="2600" b="1" dirty="0" err="1">
                <a:solidFill>
                  <a:srgbClr val="00B050"/>
                </a:solidFill>
                <a:latin typeface="Consolas" pitchFamily="49" charset="0"/>
                <a:cs typeface="Consolas" pitchFamily="49" charset="0"/>
              </a:rPr>
              <a:t>dev_a</a:t>
            </a:r>
            <a:r>
              <a:rPr lang="en-US" sz="2600" b="1" dirty="0">
                <a:solidFill>
                  <a:srgbClr val="00B050"/>
                </a:solidFill>
                <a:latin typeface="Consolas" pitchFamily="49" charset="0"/>
                <a:cs typeface="Consolas" pitchFamily="49" charset="0"/>
              </a:rPr>
              <a:t>, </a:t>
            </a:r>
            <a:r>
              <a:rPr lang="en-US" sz="2600" b="1" dirty="0" err="1">
                <a:solidFill>
                  <a:srgbClr val="00B050"/>
                </a:solidFill>
                <a:latin typeface="Consolas" pitchFamily="49" charset="0"/>
                <a:cs typeface="Consolas" pitchFamily="49" charset="0"/>
              </a:rPr>
              <a:t>dev_b</a:t>
            </a:r>
            <a:r>
              <a:rPr lang="en-US" sz="2600" b="1" dirty="0">
                <a:solidFill>
                  <a:srgbClr val="00B050"/>
                </a:solidFill>
                <a:latin typeface="Consolas" pitchFamily="49" charset="0"/>
                <a:cs typeface="Consolas" pitchFamily="49" charset="0"/>
              </a:rPr>
              <a:t>, </a:t>
            </a:r>
            <a:r>
              <a:rPr lang="en-US" sz="2600" b="1" dirty="0" err="1">
                <a:solidFill>
                  <a:srgbClr val="00B050"/>
                </a:solidFill>
                <a:latin typeface="Consolas" pitchFamily="49" charset="0"/>
                <a:cs typeface="Consolas" pitchFamily="49" charset="0"/>
              </a:rPr>
              <a:t>dev_c</a:t>
            </a:r>
            <a:r>
              <a:rPr lang="en-US" sz="2600" b="1" dirty="0">
                <a:solidFill>
                  <a:srgbClr val="00B050"/>
                </a:solidFill>
                <a:latin typeface="Consolas" pitchFamily="49" charset="0"/>
                <a:cs typeface="Consolas" pitchFamily="49" charset="0"/>
              </a:rPr>
              <a:t>);</a:t>
            </a:r>
            <a:endParaRPr lang="sr-Latn-RS" sz="2600" b="1" dirty="0">
              <a:solidFill>
                <a:srgbClr val="00B050"/>
              </a:solidFill>
              <a:latin typeface="Consolas" pitchFamily="49" charset="0"/>
              <a:cs typeface="Consolas" pitchFamily="49" charset="0"/>
            </a:endParaRPr>
          </a:p>
          <a:p>
            <a:pPr>
              <a:buNone/>
            </a:pPr>
            <a:endParaRPr lang="sr-Latn-RS" i="1"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kopiranje niza c sa GPU na CPU</a:t>
            </a:r>
          </a:p>
          <a:p>
            <a:pPr>
              <a:buNone/>
            </a:pPr>
            <a:r>
              <a:rPr lang="sr-Latn-RS" i="1" dirty="0">
                <a:latin typeface="Consolas" pitchFamily="49" charset="0"/>
                <a:cs typeface="Consolas" pitchFamily="49" charset="0"/>
              </a:rPr>
              <a:t>    </a:t>
            </a:r>
            <a:r>
              <a:rPr lang="en-US" dirty="0">
                <a:latin typeface="Consolas" pitchFamily="49" charset="0"/>
                <a:cs typeface="Consolas" pitchFamily="49" charset="0"/>
              </a:rPr>
              <a:t>HANDLE_ERROR(</a:t>
            </a:r>
            <a:r>
              <a:rPr lang="en-US" dirty="0" err="1">
                <a:latin typeface="Consolas" pitchFamily="49" charset="0"/>
                <a:cs typeface="Consolas" pitchFamily="49" charset="0"/>
              </a:rPr>
              <a:t>cudaMemcpy</a:t>
            </a:r>
            <a:r>
              <a:rPr lang="en-US" dirty="0">
                <a:latin typeface="Consolas" pitchFamily="49" charset="0"/>
                <a:cs typeface="Consolas" pitchFamily="49" charset="0"/>
              </a:rPr>
              <a:t>(c, </a:t>
            </a:r>
            <a:r>
              <a:rPr lang="en-US" dirty="0" err="1">
                <a:latin typeface="Consolas" pitchFamily="49" charset="0"/>
                <a:cs typeface="Consolas" pitchFamily="49" charset="0"/>
              </a:rPr>
              <a:t>dev_c</a:t>
            </a:r>
            <a:r>
              <a:rPr lang="en-US" dirty="0">
                <a:latin typeface="Consolas" pitchFamily="49" charset="0"/>
                <a:cs typeface="Consolas" pitchFamily="49" charset="0"/>
              </a:rPr>
              <a:t>, N * </a:t>
            </a:r>
            <a:r>
              <a:rPr lang="en-US" b="1" dirty="0" err="1">
                <a:latin typeface="Consolas" pitchFamily="49" charset="0"/>
                <a:cs typeface="Consolas" pitchFamily="49" charset="0"/>
              </a:rPr>
              <a:t>sizeof</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cudaMemcpyDeviceToHost</a:t>
            </a:r>
            <a:r>
              <a:rPr lang="en-US" dirty="0">
                <a:latin typeface="Consolas" pitchFamily="49" charset="0"/>
                <a:cs typeface="Consolas" pitchFamily="49" charset="0"/>
              </a:rPr>
              <a:t>));</a:t>
            </a:r>
            <a:br>
              <a:rPr lang="en-US" dirty="0">
                <a:latin typeface="Consolas" pitchFamily="49" charset="0"/>
                <a:cs typeface="Consolas" pitchFamily="49" charset="0"/>
              </a:rPr>
            </a:br>
            <a:endParaRPr lang="sr-Latn-RS"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prikaz rezultata</a:t>
            </a:r>
          </a:p>
          <a:p>
            <a:pPr>
              <a:buNone/>
            </a:pPr>
            <a:r>
              <a:rPr lang="sr-Latn-RS" b="1" i="1" dirty="0">
                <a:latin typeface="Consolas" pitchFamily="49" charset="0"/>
                <a:cs typeface="Consolas" pitchFamily="49" charset="0"/>
              </a:rPr>
              <a:t>    </a:t>
            </a:r>
            <a:r>
              <a:rPr lang="en-US" b="1" dirty="0">
                <a:latin typeface="Consolas" pitchFamily="49" charset="0"/>
                <a:cs typeface="Consolas" pitchFamily="49" charset="0"/>
              </a:rPr>
              <a:t>for </a:t>
            </a:r>
            <a:r>
              <a:rPr lang="en-US"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 </a:t>
            </a:r>
            <a:r>
              <a:rPr lang="en-US" dirty="0" err="1">
                <a:latin typeface="Consolas" pitchFamily="49" charset="0"/>
                <a:cs typeface="Consolas" pitchFamily="49" charset="0"/>
              </a:rPr>
              <a:t>i</a:t>
            </a:r>
            <a:r>
              <a:rPr lang="en-US" dirty="0">
                <a:latin typeface="Consolas" pitchFamily="49" charset="0"/>
                <a:cs typeface="Consolas" pitchFamily="49" charset="0"/>
              </a:rPr>
              <a:t>=0; </a:t>
            </a:r>
            <a:r>
              <a:rPr lang="en-US" dirty="0" err="1">
                <a:latin typeface="Consolas" pitchFamily="49" charset="0"/>
                <a:cs typeface="Consolas" pitchFamily="49" charset="0"/>
              </a:rPr>
              <a:t>i</a:t>
            </a:r>
            <a:r>
              <a:rPr lang="en-US" dirty="0">
                <a:latin typeface="Consolas" pitchFamily="49" charset="0"/>
                <a:cs typeface="Consolas" pitchFamily="49" charset="0"/>
              </a:rPr>
              <a:t>&lt;N; </a:t>
            </a:r>
            <a:r>
              <a:rPr lang="en-US" dirty="0" err="1">
                <a:latin typeface="Consolas" pitchFamily="49" charset="0"/>
                <a:cs typeface="Consolas" pitchFamily="49" charset="0"/>
              </a:rPr>
              <a:t>i</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err="1">
                <a:latin typeface="Consolas" pitchFamily="49" charset="0"/>
                <a:cs typeface="Consolas" pitchFamily="49" charset="0"/>
              </a:rPr>
              <a:t>printf</a:t>
            </a:r>
            <a:r>
              <a:rPr lang="en-US" dirty="0">
                <a:latin typeface="Consolas" pitchFamily="49" charset="0"/>
                <a:cs typeface="Consolas" pitchFamily="49" charset="0"/>
              </a:rPr>
              <a:t>( "%d + %d = %d\n", a[</a:t>
            </a:r>
            <a:r>
              <a:rPr lang="en-US" dirty="0" err="1">
                <a:latin typeface="Consolas" pitchFamily="49" charset="0"/>
                <a:cs typeface="Consolas" pitchFamily="49" charset="0"/>
              </a:rPr>
              <a:t>i</a:t>
            </a:r>
            <a:r>
              <a:rPr lang="en-US" dirty="0">
                <a:latin typeface="Consolas" pitchFamily="49" charset="0"/>
                <a:cs typeface="Consolas" pitchFamily="49" charset="0"/>
              </a:rPr>
              <a:t>], b[</a:t>
            </a:r>
            <a:r>
              <a:rPr lang="en-US" dirty="0" err="1">
                <a:latin typeface="Consolas" pitchFamily="49" charset="0"/>
                <a:cs typeface="Consolas" pitchFamily="49" charset="0"/>
              </a:rPr>
              <a:t>i</a:t>
            </a:r>
            <a:r>
              <a:rPr lang="en-US" dirty="0">
                <a:latin typeface="Consolas" pitchFamily="49" charset="0"/>
                <a:cs typeface="Consolas" pitchFamily="49" charset="0"/>
              </a:rPr>
              <a:t>], c[</a:t>
            </a:r>
            <a:r>
              <a:rPr lang="en-US" dirty="0" err="1">
                <a:latin typeface="Consolas" pitchFamily="49" charset="0"/>
                <a:cs typeface="Consolas" pitchFamily="49" charset="0"/>
              </a:rPr>
              <a:t>i</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i="1" dirty="0">
                <a:solidFill>
                  <a:srgbClr val="92D050"/>
                </a:solidFill>
                <a:latin typeface="Consolas" pitchFamily="49" charset="0"/>
                <a:cs typeface="Consolas" pitchFamily="49" charset="0"/>
              </a:rPr>
              <a:t>    </a:t>
            </a:r>
            <a:r>
              <a:rPr lang="en-US" i="1" dirty="0">
                <a:solidFill>
                  <a:srgbClr val="92D050"/>
                </a:solidFill>
                <a:latin typeface="Consolas" pitchFamily="49" charset="0"/>
                <a:cs typeface="Consolas" pitchFamily="49" charset="0"/>
              </a:rPr>
              <a:t>// </a:t>
            </a:r>
            <a:r>
              <a:rPr lang="sr-Latn-RS" i="1" dirty="0">
                <a:solidFill>
                  <a:srgbClr val="92D050"/>
                </a:solidFill>
                <a:latin typeface="Consolas" pitchFamily="49" charset="0"/>
                <a:cs typeface="Consolas" pitchFamily="49" charset="0"/>
              </a:rPr>
              <a:t>oslobađanje GPU memorije</a:t>
            </a:r>
          </a:p>
          <a:p>
            <a:pPr>
              <a:buNone/>
            </a:pPr>
            <a:r>
              <a:rPr lang="sr-Latn-RS" i="1" dirty="0">
                <a:latin typeface="Consolas" pitchFamily="49" charset="0"/>
                <a:cs typeface="Consolas" pitchFamily="49" charset="0"/>
              </a:rPr>
              <a:t>    </a:t>
            </a:r>
            <a:r>
              <a:rPr lang="en-US" dirty="0" err="1">
                <a:latin typeface="Consolas" pitchFamily="49" charset="0"/>
                <a:cs typeface="Consolas" pitchFamily="49" charset="0"/>
              </a:rPr>
              <a:t>cudaFree</a:t>
            </a:r>
            <a:r>
              <a:rPr lang="en-US" dirty="0">
                <a:latin typeface="Consolas" pitchFamily="49" charset="0"/>
                <a:cs typeface="Consolas" pitchFamily="49" charset="0"/>
              </a:rPr>
              <a:t>( </a:t>
            </a:r>
            <a:r>
              <a:rPr lang="en-US" dirty="0" err="1">
                <a:latin typeface="Consolas" pitchFamily="49" charset="0"/>
                <a:cs typeface="Consolas" pitchFamily="49" charset="0"/>
              </a:rPr>
              <a:t>dev_a</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err="1">
                <a:latin typeface="Consolas" pitchFamily="49" charset="0"/>
                <a:cs typeface="Consolas" pitchFamily="49" charset="0"/>
              </a:rPr>
              <a:t>cudaFree</a:t>
            </a:r>
            <a:r>
              <a:rPr lang="en-US" dirty="0">
                <a:latin typeface="Consolas" pitchFamily="49" charset="0"/>
                <a:cs typeface="Consolas" pitchFamily="49" charset="0"/>
              </a:rPr>
              <a:t>( </a:t>
            </a:r>
            <a:r>
              <a:rPr lang="en-US" dirty="0" err="1">
                <a:latin typeface="Consolas" pitchFamily="49" charset="0"/>
                <a:cs typeface="Consolas" pitchFamily="49" charset="0"/>
              </a:rPr>
              <a:t>dev_b</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err="1">
                <a:latin typeface="Consolas" pitchFamily="49" charset="0"/>
                <a:cs typeface="Consolas" pitchFamily="49" charset="0"/>
              </a:rPr>
              <a:t>cudaFree</a:t>
            </a:r>
            <a:r>
              <a:rPr lang="en-US" dirty="0">
                <a:latin typeface="Consolas" pitchFamily="49" charset="0"/>
                <a:cs typeface="Consolas" pitchFamily="49" charset="0"/>
              </a:rPr>
              <a:t>( </a:t>
            </a:r>
            <a:r>
              <a:rPr lang="en-US" dirty="0" err="1">
                <a:latin typeface="Consolas" pitchFamily="49" charset="0"/>
                <a:cs typeface="Consolas" pitchFamily="49" charset="0"/>
              </a:rPr>
              <a:t>dev_c</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a:buNone/>
            </a:pPr>
            <a:r>
              <a:rPr lang="sr-Latn-RS" b="1" dirty="0">
                <a:latin typeface="Consolas" pitchFamily="49" charset="0"/>
                <a:cs typeface="Consolas" pitchFamily="49" charset="0"/>
              </a:rPr>
              <a:t>    </a:t>
            </a:r>
            <a:r>
              <a:rPr lang="en-US" b="1" dirty="0">
                <a:latin typeface="Consolas" pitchFamily="49" charset="0"/>
                <a:cs typeface="Consolas" pitchFamily="49" charset="0"/>
              </a:rPr>
              <a:t>return </a:t>
            </a:r>
            <a:r>
              <a:rPr lang="en-US" dirty="0">
                <a:latin typeface="Consolas" pitchFamily="49" charset="0"/>
                <a:cs typeface="Consolas" pitchFamily="49" charset="0"/>
              </a:rPr>
              <a:t>0;</a:t>
            </a:r>
            <a:br>
              <a:rPr lang="en-US" dirty="0">
                <a:latin typeface="Consolas" pitchFamily="49" charset="0"/>
                <a:cs typeface="Consolas" pitchFamily="49" charset="0"/>
              </a:rPr>
            </a:br>
            <a:r>
              <a:rPr lang="en-US" dirty="0">
                <a:latin typeface="Consolas" pitchFamily="49" charset="0"/>
                <a:cs typeface="Consolas" pitchFamily="49" charset="0"/>
              </a:rPr>
              <a: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Sabiranje vektora – 1 blok, više niti (4)</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a:bodyPr>
          <a:lstStyle/>
          <a:p>
            <a:pPr>
              <a:buNone/>
            </a:pPr>
            <a:r>
              <a:rPr lang="en-US" sz="1800" b="1" dirty="0">
                <a:latin typeface="Consolas" pitchFamily="49" charset="0"/>
                <a:cs typeface="Consolas" pitchFamily="49" charset="0"/>
              </a:rPr>
              <a:t>__global__ void </a:t>
            </a:r>
            <a:r>
              <a:rPr lang="en-US" sz="1800" dirty="0">
                <a:latin typeface="Consolas" pitchFamily="49" charset="0"/>
                <a:cs typeface="Consolas" pitchFamily="49" charset="0"/>
              </a:rPr>
              <a:t>add(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a:t>
            </a:r>
            <a:r>
              <a:rPr lang="en-US" sz="1800" dirty="0">
                <a:latin typeface="Consolas" pitchFamily="49" charset="0"/>
                <a:cs typeface="Consolas" pitchFamily="49" charset="0"/>
              </a:rPr>
              <a:t>*a,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a:t>
            </a:r>
            <a:r>
              <a:rPr lang="en-US" sz="1800" dirty="0">
                <a:latin typeface="Consolas" pitchFamily="49" charset="0"/>
                <a:cs typeface="Consolas" pitchFamily="49" charset="0"/>
              </a:rPr>
              <a:t>*b,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a:t>
            </a:r>
            <a:r>
              <a:rPr lang="en-US" sz="1800" dirty="0">
                <a:latin typeface="Consolas" pitchFamily="49" charset="0"/>
                <a:cs typeface="Consolas" pitchFamily="49" charset="0"/>
              </a:rPr>
              <a:t>*c ) </a:t>
            </a:r>
            <a:endParaRPr lang="sr-Latn-RS" sz="1800" dirty="0">
              <a:latin typeface="Consolas" pitchFamily="49" charset="0"/>
              <a:cs typeface="Consolas" pitchFamily="49" charset="0"/>
            </a:endParaRPr>
          </a:p>
          <a:p>
            <a:pPr>
              <a:buNone/>
            </a:pPr>
            <a:r>
              <a:rPr lang="en-US" sz="1800" dirty="0">
                <a:latin typeface="Consolas" pitchFamily="49" charset="0"/>
                <a:cs typeface="Consolas" pitchFamily="49" charset="0"/>
              </a:rPr>
              <a:t>{</a:t>
            </a:r>
            <a:endParaRPr lang="sr-Latn-RS" sz="1800" dirty="0">
              <a:latin typeface="Consolas" pitchFamily="49" charset="0"/>
              <a:cs typeface="Consolas" pitchFamily="49" charset="0"/>
            </a:endParaRPr>
          </a:p>
          <a:p>
            <a:pPr>
              <a:buNone/>
            </a:pPr>
            <a:r>
              <a:rPr lang="sr-Latn-RS" sz="1800" i="1" dirty="0">
                <a:solidFill>
                  <a:srgbClr val="92D050"/>
                </a:solidFill>
                <a:latin typeface="Consolas" pitchFamily="49" charset="0"/>
                <a:cs typeface="Consolas" pitchFamily="49" charset="0"/>
              </a:rPr>
              <a:t>   </a:t>
            </a:r>
            <a:r>
              <a:rPr lang="en-US" sz="1800" i="1" dirty="0">
                <a:solidFill>
                  <a:srgbClr val="92D050"/>
                </a:solidFill>
                <a:latin typeface="Consolas" pitchFamily="49" charset="0"/>
                <a:cs typeface="Consolas" pitchFamily="49" charset="0"/>
              </a:rPr>
              <a:t>// </a:t>
            </a:r>
            <a:r>
              <a:rPr lang="sr-Latn-RS" sz="1800" i="1" dirty="0">
                <a:solidFill>
                  <a:srgbClr val="92D050"/>
                </a:solidFill>
                <a:latin typeface="Consolas" pitchFamily="49" charset="0"/>
                <a:cs typeface="Consolas" pitchFamily="49" charset="0"/>
              </a:rPr>
              <a:t>Obrada podataka sa tid indeksom</a:t>
            </a:r>
            <a:endParaRPr lang="sr-Latn-RS" sz="1800" dirty="0">
              <a:solidFill>
                <a:srgbClr val="92D050"/>
              </a:solidFill>
              <a:latin typeface="Consolas" pitchFamily="49" charset="0"/>
              <a:cs typeface="Consolas" pitchFamily="49" charset="0"/>
            </a:endParaRPr>
          </a:p>
          <a:p>
            <a:pPr>
              <a:buNone/>
            </a:pPr>
            <a:r>
              <a:rPr lang="sr-Latn-RS" sz="1800" b="1" dirty="0">
                <a:latin typeface="Consolas" pitchFamily="49" charset="0"/>
                <a:cs typeface="Consolas" pitchFamily="49" charset="0"/>
              </a:rPr>
              <a:t>   </a:t>
            </a:r>
            <a:r>
              <a:rPr lang="en-US" sz="2000" b="1" dirty="0" err="1">
                <a:solidFill>
                  <a:srgbClr val="00B050"/>
                </a:solidFill>
                <a:latin typeface="Consolas" pitchFamily="49" charset="0"/>
                <a:cs typeface="Consolas" pitchFamily="49" charset="0"/>
              </a:rPr>
              <a:t>int</a:t>
            </a:r>
            <a:r>
              <a:rPr lang="en-US" sz="2000" b="1" dirty="0">
                <a:solidFill>
                  <a:srgbClr val="00B050"/>
                </a:solidFill>
                <a:latin typeface="Consolas" pitchFamily="49" charset="0"/>
                <a:cs typeface="Consolas" pitchFamily="49" charset="0"/>
              </a:rPr>
              <a:t> </a:t>
            </a:r>
            <a:r>
              <a:rPr lang="en-US" sz="2000" b="1" dirty="0" err="1">
                <a:solidFill>
                  <a:srgbClr val="00B050"/>
                </a:solidFill>
                <a:latin typeface="Consolas" pitchFamily="49" charset="0"/>
                <a:cs typeface="Consolas" pitchFamily="49" charset="0"/>
              </a:rPr>
              <a:t>tid</a:t>
            </a:r>
            <a:r>
              <a:rPr lang="en-US" sz="2000" b="1" dirty="0">
                <a:solidFill>
                  <a:srgbClr val="00B050"/>
                </a:solidFill>
                <a:latin typeface="Consolas" pitchFamily="49" charset="0"/>
                <a:cs typeface="Consolas" pitchFamily="49" charset="0"/>
              </a:rPr>
              <a:t> = </a:t>
            </a:r>
            <a:r>
              <a:rPr lang="sr-Latn-RS" sz="2000" b="1" dirty="0">
                <a:solidFill>
                  <a:srgbClr val="00B050"/>
                </a:solidFill>
                <a:latin typeface="Consolas" pitchFamily="49" charset="0"/>
                <a:cs typeface="Consolas" pitchFamily="49" charset="0"/>
              </a:rPr>
              <a:t>threadIdx.x</a:t>
            </a:r>
            <a:r>
              <a:rPr lang="en-US" sz="2000" b="1" dirty="0">
                <a:solidFill>
                  <a:srgbClr val="00B050"/>
                </a:solidFill>
                <a:latin typeface="Consolas" pitchFamily="49" charset="0"/>
                <a:cs typeface="Consolas" pitchFamily="49" charset="0"/>
              </a:rPr>
              <a:t>; </a:t>
            </a:r>
            <a:endParaRPr lang="sr-Latn-RS" sz="1800" b="1" i="1" dirty="0">
              <a:solidFill>
                <a:srgbClr val="00B050"/>
              </a:solidFill>
              <a:latin typeface="Consolas" pitchFamily="49" charset="0"/>
              <a:cs typeface="Consolas" pitchFamily="49" charset="0"/>
            </a:endParaRPr>
          </a:p>
          <a:p>
            <a:pPr>
              <a:buNone/>
            </a:pPr>
            <a:endParaRPr lang="sr-Latn-RS" sz="1800" b="1" i="1" dirty="0">
              <a:latin typeface="Consolas" pitchFamily="49" charset="0"/>
              <a:cs typeface="Consolas" pitchFamily="49" charset="0"/>
            </a:endParaRPr>
          </a:p>
          <a:p>
            <a:pPr>
              <a:buNone/>
            </a:pPr>
            <a:r>
              <a:rPr lang="sr-Latn-RS" sz="1800" b="1" i="1" dirty="0">
                <a:latin typeface="Consolas" pitchFamily="49" charset="0"/>
                <a:cs typeface="Consolas" pitchFamily="49" charset="0"/>
              </a:rPr>
              <a:t>   </a:t>
            </a:r>
            <a:r>
              <a:rPr lang="en-US" sz="1800" b="1" dirty="0">
                <a:latin typeface="Consolas" pitchFamily="49" charset="0"/>
                <a:cs typeface="Consolas" pitchFamily="49" charset="0"/>
              </a:rPr>
              <a:t>if </a:t>
            </a:r>
            <a:r>
              <a:rPr lang="en-US" sz="1800" dirty="0">
                <a:latin typeface="Consolas" pitchFamily="49" charset="0"/>
                <a:cs typeface="Consolas" pitchFamily="49" charset="0"/>
              </a:rPr>
              <a:t>(</a:t>
            </a:r>
            <a:r>
              <a:rPr lang="en-US" sz="1800" dirty="0" err="1">
                <a:latin typeface="Consolas" pitchFamily="49" charset="0"/>
                <a:cs typeface="Consolas" pitchFamily="49" charset="0"/>
              </a:rPr>
              <a:t>tid</a:t>
            </a:r>
            <a:r>
              <a:rPr lang="en-US" sz="1800" dirty="0">
                <a:latin typeface="Consolas" pitchFamily="49" charset="0"/>
                <a:cs typeface="Consolas" pitchFamily="49" charset="0"/>
              </a:rPr>
              <a:t> &lt; N)</a:t>
            </a:r>
            <a:endParaRPr lang="sr-Latn-RS" sz="1800" dirty="0">
              <a:latin typeface="Consolas" pitchFamily="49" charset="0"/>
              <a:cs typeface="Consolas" pitchFamily="49" charset="0"/>
            </a:endParaRPr>
          </a:p>
          <a:p>
            <a:pPr>
              <a:buNone/>
            </a:pPr>
            <a:r>
              <a:rPr lang="sr-Latn-RS" sz="1800" dirty="0">
                <a:latin typeface="Consolas" pitchFamily="49" charset="0"/>
                <a:cs typeface="Consolas" pitchFamily="49" charset="0"/>
              </a:rPr>
              <a:t>       </a:t>
            </a:r>
            <a:r>
              <a:rPr lang="en-US" sz="1800" dirty="0">
                <a:latin typeface="Consolas" pitchFamily="49" charset="0"/>
                <a:cs typeface="Consolas" pitchFamily="49" charset="0"/>
              </a:rPr>
              <a:t>c[</a:t>
            </a:r>
            <a:r>
              <a:rPr lang="en-US" sz="1800" dirty="0" err="1">
                <a:latin typeface="Consolas" pitchFamily="49" charset="0"/>
                <a:cs typeface="Consolas" pitchFamily="49" charset="0"/>
              </a:rPr>
              <a:t>tid</a:t>
            </a:r>
            <a:r>
              <a:rPr lang="en-US" sz="1800" dirty="0">
                <a:latin typeface="Consolas" pitchFamily="49" charset="0"/>
                <a:cs typeface="Consolas" pitchFamily="49" charset="0"/>
              </a:rPr>
              <a:t>] = a[</a:t>
            </a:r>
            <a:r>
              <a:rPr lang="en-US" sz="1800" dirty="0" err="1">
                <a:latin typeface="Consolas" pitchFamily="49" charset="0"/>
                <a:cs typeface="Consolas" pitchFamily="49" charset="0"/>
              </a:rPr>
              <a:t>tid</a:t>
            </a:r>
            <a:r>
              <a:rPr lang="en-US" sz="1800" dirty="0">
                <a:latin typeface="Consolas" pitchFamily="49" charset="0"/>
                <a:cs typeface="Consolas" pitchFamily="49" charset="0"/>
              </a:rPr>
              <a:t>] + b[</a:t>
            </a:r>
            <a:r>
              <a:rPr lang="en-US" sz="1800" dirty="0" err="1">
                <a:latin typeface="Consolas" pitchFamily="49" charset="0"/>
                <a:cs typeface="Consolas" pitchFamily="49" charset="0"/>
              </a:rPr>
              <a:t>tid</a:t>
            </a:r>
            <a:r>
              <a:rPr lang="en-US" sz="1800" dirty="0">
                <a:latin typeface="Consolas" pitchFamily="49" charset="0"/>
                <a:cs typeface="Consolas" pitchFamily="49" charset="0"/>
              </a:rPr>
              <a:t>];</a:t>
            </a:r>
            <a:endParaRPr lang="sr-Latn-RS" sz="1800" dirty="0">
              <a:latin typeface="Consolas" pitchFamily="49" charset="0"/>
              <a:cs typeface="Consolas" pitchFamily="49" charset="0"/>
            </a:endParaRPr>
          </a:p>
          <a:p>
            <a:pPr>
              <a:buNone/>
            </a:pPr>
            <a:r>
              <a:rPr lang="en-US" sz="1800" dirty="0">
                <a:latin typeface="Consolas" pitchFamily="49" charset="0"/>
                <a:cs typeface="Consolas" pitchFamily="49" charset="0"/>
              </a:rPr>
              <a:t>} </a:t>
            </a:r>
            <a:br>
              <a:rPr lang="en-US" dirty="0"/>
            </a:br>
            <a:endParaRPr lang="sr-Latn-RS" dirty="0"/>
          </a:p>
          <a:p>
            <a:r>
              <a:rPr lang="en-US" dirty="0"/>
              <a:t>I</a:t>
            </a:r>
            <a:r>
              <a:rPr lang="sr-Latn-RS" dirty="0"/>
              <a:t>zvršavanje kernela - broj</a:t>
            </a:r>
          </a:p>
          <a:p>
            <a:r>
              <a:rPr lang="en-US" dirty="0"/>
              <a:t>P</a:t>
            </a:r>
            <a:r>
              <a:rPr lang="sr-Latn-RS" dirty="0"/>
              <a:t>redefinisane promenljive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CUDA program</a:t>
            </a:r>
            <a:endParaRPr lang="en-US" dirty="0"/>
          </a:p>
        </p:txBody>
      </p:sp>
      <p:sp>
        <p:nvSpPr>
          <p:cNvPr id="3" name="Content Placeholder 2"/>
          <p:cNvSpPr>
            <a:spLocks noGrp="1"/>
          </p:cNvSpPr>
          <p:nvPr>
            <p:ph idx="1"/>
          </p:nvPr>
        </p:nvSpPr>
        <p:spPr/>
        <p:txBody>
          <a:bodyPr/>
          <a:lstStyle/>
          <a:p>
            <a:r>
              <a:rPr lang="sr-Latn-RS" dirty="0"/>
              <a:t>CUDA program čine integrisani delovi koda za centralni i grafički procesor</a:t>
            </a:r>
          </a:p>
          <a:p>
            <a:pPr lvl="1"/>
            <a:r>
              <a:rPr lang="sr-Latn-RS" dirty="0"/>
              <a:t>Izvorni kod sadrži CUDA ekstenzije kojima se specificira koji delovi koda se kako i gde izvršavaju</a:t>
            </a:r>
          </a:p>
          <a:p>
            <a:r>
              <a:rPr lang="sr-Latn-RS" dirty="0"/>
              <a:t>Prevođenje CUDA programa zahteva i prevodioca koji je u stanju da generiše kod koji se izvršava na centralnom procesoru i kod koji se izvršava na grafičkom procesoru</a:t>
            </a:r>
          </a:p>
          <a:p>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Sabiranje vektora – nedostaci</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a:bodyPr>
          <a:lstStyle/>
          <a:p>
            <a:r>
              <a:rPr lang="sr-Latn-RS" dirty="0"/>
              <a:t>Broj blokova koje je moguće pokrenuti u jedno</a:t>
            </a:r>
            <a:r>
              <a:rPr lang="en-US" dirty="0"/>
              <a:t>j </a:t>
            </a:r>
            <a:r>
              <a:rPr lang="en-US" dirty="0" err="1"/>
              <a:t>dimenziji</a:t>
            </a:r>
            <a:r>
              <a:rPr lang="en-US" dirty="0"/>
              <a:t> u</a:t>
            </a:r>
            <a:r>
              <a:rPr lang="sr-Latn-RS" dirty="0"/>
              <a:t> pozivu je hardverski ograničen na 65 535. </a:t>
            </a:r>
          </a:p>
          <a:p>
            <a:r>
              <a:rPr lang="sr-Latn-RS" dirty="0"/>
              <a:t>Broj niti u bloku je takođe ograničen  - 1024</a:t>
            </a:r>
          </a:p>
          <a:p>
            <a:r>
              <a:rPr lang="sr-Latn-RS" dirty="0"/>
              <a:t>Kako sabrati vektore koji su mnogo veći?</a:t>
            </a:r>
          </a:p>
          <a:p>
            <a:pPr lvl="1"/>
            <a:r>
              <a:rPr lang="sr-Latn-RS" dirty="0"/>
              <a:t>Kombinacija blokova i niti</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990600"/>
          </a:xfrm>
        </p:spPr>
        <p:txBody>
          <a:bodyPr>
            <a:normAutofit fontScale="90000"/>
          </a:bodyPr>
          <a:lstStyle/>
          <a:p>
            <a:r>
              <a:rPr lang="sr-Latn-RS" dirty="0"/>
              <a:t>Sabiranje vektora – više blokova, više niti</a:t>
            </a:r>
            <a:r>
              <a:rPr lang="en-US" dirty="0"/>
              <a:t> </a:t>
            </a:r>
            <a:r>
              <a:rPr lang="sr-Latn-RS" dirty="0"/>
              <a:t>(4)</a:t>
            </a:r>
            <a:endParaRPr lang="en-US" dirty="0"/>
          </a:p>
        </p:txBody>
      </p:sp>
      <p:sp>
        <p:nvSpPr>
          <p:cNvPr id="4" name="Footer Placeholder 3"/>
          <p:cNvSpPr>
            <a:spLocks noGrp="1"/>
          </p:cNvSpPr>
          <p:nvPr>
            <p:ph type="ftr" sz="quarter" idx="11"/>
          </p:nvPr>
        </p:nvSpPr>
        <p:spPr/>
        <p:txBody>
          <a:bodyPr/>
          <a:lstStyle/>
          <a:p>
            <a:r>
              <a:rPr lang="en-US" dirty="0" err="1"/>
              <a:t>Paralelni</a:t>
            </a:r>
            <a:r>
              <a:rPr lang="en-US" dirty="0"/>
              <a:t> </a:t>
            </a:r>
            <a:r>
              <a:rPr lang="en-US" dirty="0" err="1"/>
              <a:t>sitemi</a:t>
            </a:r>
            <a:r>
              <a:rPr lang="en-US" dirty="0"/>
              <a:t> - CUDA</a:t>
            </a:r>
          </a:p>
        </p:txBody>
      </p:sp>
      <p:sp>
        <p:nvSpPr>
          <p:cNvPr id="6" name="Content Placeholder 5"/>
          <p:cNvSpPr>
            <a:spLocks noGrp="1"/>
          </p:cNvSpPr>
          <p:nvPr>
            <p:ph idx="1"/>
          </p:nvPr>
        </p:nvSpPr>
        <p:spPr>
          <a:xfrm>
            <a:off x="228600" y="1447800"/>
            <a:ext cx="8763000" cy="5029200"/>
          </a:xfrm>
        </p:spPr>
        <p:txBody>
          <a:bodyPr>
            <a:normAutofit lnSpcReduction="10000"/>
          </a:bodyPr>
          <a:lstStyle/>
          <a:p>
            <a:pPr>
              <a:buNone/>
            </a:pPr>
            <a:r>
              <a:rPr lang="sr-Latn-RS" dirty="0"/>
              <a:t>Izmene:</a:t>
            </a:r>
          </a:p>
          <a:p>
            <a:r>
              <a:rPr lang="sr-Latn-RS" dirty="0"/>
              <a:t>Blokovi i niti</a:t>
            </a:r>
          </a:p>
          <a:p>
            <a:pPr lvl="1"/>
            <a:r>
              <a:rPr lang="sr-Latn-RS" dirty="0"/>
              <a:t>Sad imamo više blokova i više niti</a:t>
            </a:r>
          </a:p>
          <a:p>
            <a:pPr lvl="1"/>
            <a:r>
              <a:rPr lang="sr-Latn-RS" dirty="0"/>
              <a:t>Idalje nam treba N niti, ali ih je potrebno podeliti u više blokova </a:t>
            </a:r>
          </a:p>
          <a:p>
            <a:pPr lvl="1"/>
            <a:r>
              <a:rPr lang="sr-Latn-RS" dirty="0"/>
              <a:t>Proizvoljno, možemo uzeti 128 niti po bloku (bitno da bude manje od maksimalnog broja niti po bloku)</a:t>
            </a:r>
          </a:p>
          <a:p>
            <a:pPr lvl="2"/>
            <a:r>
              <a:rPr lang="pt-BR" dirty="0">
                <a:solidFill>
                  <a:srgbClr val="00B050"/>
                </a:solidFill>
              </a:rPr>
              <a:t>add&lt;&lt;&lt;</a:t>
            </a:r>
            <a:r>
              <a:rPr lang="en-US" dirty="0">
                <a:solidFill>
                  <a:srgbClr val="00B050"/>
                </a:solidFill>
              </a:rPr>
              <a:t>(N+127)/128</a:t>
            </a:r>
            <a:r>
              <a:rPr lang="pt-BR" dirty="0">
                <a:solidFill>
                  <a:srgbClr val="00B050"/>
                </a:solidFill>
              </a:rPr>
              <a:t>,</a:t>
            </a:r>
            <a:r>
              <a:rPr lang="sr-Latn-RS" dirty="0">
                <a:solidFill>
                  <a:srgbClr val="00B050"/>
                </a:solidFill>
              </a:rPr>
              <a:t>128</a:t>
            </a:r>
            <a:r>
              <a:rPr lang="pt-BR" dirty="0">
                <a:solidFill>
                  <a:srgbClr val="00B050"/>
                </a:solidFill>
              </a:rPr>
              <a:t>&gt;&gt;&gt;(dev _ a, dev _ b, dev _ c); </a:t>
            </a:r>
            <a:endParaRPr lang="sr-Latn-RS" dirty="0">
              <a:solidFill>
                <a:srgbClr val="00B050"/>
              </a:solidFill>
            </a:endParaRPr>
          </a:p>
          <a:p>
            <a:pPr lvl="2"/>
            <a:r>
              <a:rPr lang="sr-Latn-RS" dirty="0"/>
              <a:t>Ovakav poziv pokrece više niti nego što je potrebno</a:t>
            </a:r>
            <a:endParaRPr lang="sr-Latn-RS" dirty="0">
              <a:solidFill>
                <a:srgbClr val="00B050"/>
              </a:solidFill>
            </a:endParaRPr>
          </a:p>
          <a:p>
            <a:r>
              <a:rPr lang="sr-Latn-RS" dirty="0"/>
              <a:t>Indeksiranje podataka</a:t>
            </a:r>
          </a:p>
          <a:p>
            <a:pPr lvl="1"/>
            <a:r>
              <a:rPr lang="sr-Latn-RS" dirty="0"/>
              <a:t>Koristili smo </a:t>
            </a:r>
            <a:r>
              <a:rPr lang="sr-Latn-RS" i="1" dirty="0"/>
              <a:t>blockIdx, </a:t>
            </a:r>
            <a:r>
              <a:rPr lang="sr-Latn-RS" dirty="0"/>
              <a:t>i </a:t>
            </a:r>
            <a:r>
              <a:rPr lang="sr-Latn-RS" i="1" dirty="0"/>
              <a:t>threadIdx</a:t>
            </a:r>
          </a:p>
          <a:p>
            <a:pPr lvl="1"/>
            <a:r>
              <a:rPr lang="sr-Latn-RS" dirty="0"/>
              <a:t>Sada indeksiranje izgleda kao konverzija dvodimenzionalnog indeksa u jednodimenzionalni:</a:t>
            </a:r>
            <a:endParaRPr lang="sr-Latn-RS" i="1" dirty="0"/>
          </a:p>
          <a:p>
            <a:pPr lvl="2"/>
            <a:r>
              <a:rPr lang="en-US" dirty="0" err="1">
                <a:solidFill>
                  <a:srgbClr val="00B050"/>
                </a:solidFill>
              </a:rPr>
              <a:t>int</a:t>
            </a:r>
            <a:r>
              <a:rPr lang="en-US" dirty="0">
                <a:solidFill>
                  <a:srgbClr val="00B050"/>
                </a:solidFill>
              </a:rPr>
              <a:t> </a:t>
            </a:r>
            <a:r>
              <a:rPr lang="en-US" dirty="0" err="1">
                <a:solidFill>
                  <a:srgbClr val="00B050"/>
                </a:solidFill>
              </a:rPr>
              <a:t>tid</a:t>
            </a:r>
            <a:r>
              <a:rPr lang="en-US" dirty="0">
                <a:solidFill>
                  <a:srgbClr val="00B050"/>
                </a:solidFill>
              </a:rPr>
              <a:t> = </a:t>
            </a:r>
            <a:r>
              <a:rPr lang="en-US" dirty="0" err="1">
                <a:solidFill>
                  <a:srgbClr val="00B050"/>
                </a:solidFill>
              </a:rPr>
              <a:t>threadIdx.x</a:t>
            </a:r>
            <a:r>
              <a:rPr lang="en-US" dirty="0">
                <a:solidFill>
                  <a:srgbClr val="00B050"/>
                </a:solidFill>
              </a:rPr>
              <a:t> + </a:t>
            </a:r>
            <a:r>
              <a:rPr lang="en-US" dirty="0" err="1">
                <a:solidFill>
                  <a:srgbClr val="00B050"/>
                </a:solidFill>
              </a:rPr>
              <a:t>blockIdx.x</a:t>
            </a:r>
            <a:r>
              <a:rPr lang="en-US" dirty="0">
                <a:solidFill>
                  <a:srgbClr val="00B050"/>
                </a:solidFill>
              </a:rPr>
              <a:t> * </a:t>
            </a:r>
            <a:r>
              <a:rPr lang="en-US" dirty="0" err="1">
                <a:solidFill>
                  <a:srgbClr val="00B050"/>
                </a:solidFill>
              </a:rPr>
              <a:t>blockDim.x</a:t>
            </a:r>
            <a:r>
              <a:rPr lang="en-US" dirty="0">
                <a:solidFill>
                  <a:srgbClr val="00B050"/>
                </a:solidFill>
              </a:rPr>
              <a:t>; </a:t>
            </a:r>
            <a:endParaRPr lang="sr-Latn-RS" dirty="0">
              <a:solidFill>
                <a:srgbClr val="00B050"/>
              </a:solidFill>
            </a:endParaRPr>
          </a:p>
          <a:p>
            <a:pPr lvl="1"/>
            <a:r>
              <a:rPr lang="sr-Latn-RS" dirty="0"/>
              <a:t>Varijabla </a:t>
            </a:r>
            <a:r>
              <a:rPr lang="sr-Latn-RS" i="1" dirty="0"/>
              <a:t>blockDim </a:t>
            </a:r>
            <a:r>
              <a:rPr lang="sr-Latn-RS" dirty="0"/>
              <a:t>čuva broj niti po svakoj dimenziji u bloku</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Sabiranje vektora – nedostaci</a:t>
            </a:r>
            <a:endParaRPr lang="en-US" dirty="0"/>
          </a:p>
        </p:txBody>
      </p:sp>
      <p:sp>
        <p:nvSpPr>
          <p:cNvPr id="3" name="Content Placeholder 2"/>
          <p:cNvSpPr>
            <a:spLocks noGrp="1"/>
          </p:cNvSpPr>
          <p:nvPr>
            <p:ph idx="1"/>
          </p:nvPr>
        </p:nvSpPr>
        <p:spPr/>
        <p:txBody>
          <a:bodyPr/>
          <a:lstStyle/>
          <a:p>
            <a:r>
              <a:rPr lang="sr-Latn-RS" dirty="0"/>
              <a:t>Šta kada je broj potrebnih niti veći od maksimalnog broja niti?</a:t>
            </a:r>
          </a:p>
          <a:p>
            <a:pPr lvl="1"/>
            <a:r>
              <a:rPr lang="sr-Latn-RS" dirty="0"/>
              <a:t>max_broj_niti = max_broj_blokova * max_broj_niti_u_bloku</a:t>
            </a:r>
          </a:p>
          <a:p>
            <a:r>
              <a:rPr lang="sr-Latn-RS" dirty="0"/>
              <a:t>Rad sa toliko velikim nizovima nije neuobičajen: današnje kartice imaju dovoljno memorije</a:t>
            </a:r>
          </a:p>
          <a:p>
            <a:pPr lvl="1"/>
            <a:r>
              <a:rPr lang="en-US" sz="2400" dirty="0" err="1"/>
              <a:t>GeForce</a:t>
            </a:r>
            <a:r>
              <a:rPr lang="en-US" sz="2400" dirty="0"/>
              <a:t> GTX 1080</a:t>
            </a:r>
            <a:r>
              <a:rPr lang="sr-Latn-RS" sz="2400" dirty="0"/>
              <a:t> ima 8GB</a:t>
            </a:r>
          </a:p>
          <a:p>
            <a:endParaRPr lang="sr-Latn-RS" sz="2800" dirty="0"/>
          </a:p>
          <a:p>
            <a:r>
              <a:rPr lang="sr-Latn-RS" sz="2800" dirty="0"/>
              <a:t>Neophodna je izmena kernela</a:t>
            </a:r>
            <a:endParaRPr lang="en-US" sz="2800"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Sabiranje vektora – veliki vektori</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latin typeface="Consolas" pitchFamily="49" charset="0"/>
                <a:cs typeface="Consolas" pitchFamily="49" charset="0"/>
              </a:rPr>
              <a:t>__global__ void add(</a:t>
            </a:r>
            <a:r>
              <a:rPr lang="en-US"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a:latin typeface="Consolas" pitchFamily="49" charset="0"/>
                <a:cs typeface="Consolas" pitchFamily="49" charset="0"/>
              </a:rPr>
              <a:t>a, </a:t>
            </a:r>
            <a:r>
              <a:rPr lang="en-US"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a:latin typeface="Consolas" pitchFamily="49" charset="0"/>
                <a:cs typeface="Consolas" pitchFamily="49" charset="0"/>
              </a:rPr>
              <a:t>b, </a:t>
            </a:r>
            <a:r>
              <a:rPr lang="en-US"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a:latin typeface="Consolas" pitchFamily="49" charset="0"/>
                <a:cs typeface="Consolas" pitchFamily="49" charset="0"/>
              </a:rPr>
              <a:t>c) </a:t>
            </a:r>
            <a:endParaRPr lang="sr-Latn-RS" dirty="0">
              <a:latin typeface="Consolas" pitchFamily="49" charset="0"/>
              <a:cs typeface="Consolas" pitchFamily="49" charset="0"/>
            </a:endParaRPr>
          </a:p>
          <a:p>
            <a:pPr>
              <a:buNone/>
            </a:pP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tid</a:t>
            </a:r>
            <a:r>
              <a:rPr lang="en-US" dirty="0">
                <a:latin typeface="Consolas" pitchFamily="49" charset="0"/>
                <a:cs typeface="Consolas" pitchFamily="49" charset="0"/>
              </a:rPr>
              <a:t> = </a:t>
            </a:r>
            <a:r>
              <a:rPr lang="en-US" dirty="0" err="1">
                <a:latin typeface="Consolas" pitchFamily="49" charset="0"/>
                <a:cs typeface="Consolas" pitchFamily="49" charset="0"/>
              </a:rPr>
              <a:t>threadIdx.x</a:t>
            </a:r>
            <a:r>
              <a:rPr lang="en-US" dirty="0">
                <a:latin typeface="Consolas" pitchFamily="49" charset="0"/>
                <a:cs typeface="Consolas" pitchFamily="49" charset="0"/>
              </a:rPr>
              <a:t> +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err="1">
                <a:latin typeface="Consolas" pitchFamily="49" charset="0"/>
                <a:cs typeface="Consolas" pitchFamily="49" charset="0"/>
              </a:rPr>
              <a:t>blockIdx.x</a:t>
            </a:r>
            <a:r>
              <a:rPr lang="en-US" dirty="0">
                <a:latin typeface="Consolas" pitchFamily="49" charset="0"/>
                <a:cs typeface="Consolas" pitchFamily="49" charset="0"/>
              </a:rPr>
              <a:t> *</a:t>
            </a:r>
            <a:r>
              <a:rPr lang="sr-Latn-RS" dirty="0">
                <a:latin typeface="Consolas" pitchFamily="49" charset="0"/>
                <a:cs typeface="Consolas" pitchFamily="49" charset="0"/>
              </a:rPr>
              <a:t> </a:t>
            </a:r>
            <a:r>
              <a:rPr lang="en-US" dirty="0" err="1">
                <a:latin typeface="Consolas" pitchFamily="49" charset="0"/>
                <a:cs typeface="Consolas" pitchFamily="49" charset="0"/>
              </a:rPr>
              <a:t>blockDim.x</a:t>
            </a:r>
            <a:r>
              <a:rPr lang="en-US" dirty="0">
                <a:latin typeface="Consolas" pitchFamily="49" charset="0"/>
                <a:cs typeface="Consolas" pitchFamily="49" charset="0"/>
              </a:rPr>
              <a:t>;</a:t>
            </a:r>
            <a:br>
              <a:rPr lang="en-US" dirty="0">
                <a:latin typeface="Consolas" pitchFamily="49" charset="0"/>
                <a:cs typeface="Consolas" pitchFamily="49" charset="0"/>
              </a:rPr>
            </a:b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while (</a:t>
            </a:r>
            <a:r>
              <a:rPr lang="en-US" dirty="0" err="1">
                <a:latin typeface="Consolas" pitchFamily="49" charset="0"/>
                <a:cs typeface="Consolas" pitchFamily="49" charset="0"/>
              </a:rPr>
              <a:t>tid</a:t>
            </a:r>
            <a:r>
              <a:rPr lang="en-US" dirty="0">
                <a:latin typeface="Consolas" pitchFamily="49" charset="0"/>
                <a:cs typeface="Consolas" pitchFamily="49" charset="0"/>
              </a:rPr>
              <a:t> &lt; N) </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dirty="0">
                <a:latin typeface="Consolas" pitchFamily="49" charset="0"/>
                <a:cs typeface="Consolas" pitchFamily="49" charset="0"/>
              </a:rPr>
              <a:t>        </a:t>
            </a:r>
            <a:r>
              <a:rPr lang="en-US" dirty="0">
                <a:latin typeface="Consolas" pitchFamily="49" charset="0"/>
                <a:cs typeface="Consolas" pitchFamily="49" charset="0"/>
              </a:rPr>
              <a:t>c[</a:t>
            </a:r>
            <a:r>
              <a:rPr lang="en-US" dirty="0" err="1">
                <a:latin typeface="Consolas" pitchFamily="49" charset="0"/>
                <a:cs typeface="Consolas" pitchFamily="49" charset="0"/>
              </a:rPr>
              <a:t>tid</a:t>
            </a:r>
            <a:r>
              <a:rPr lang="en-US" dirty="0">
                <a:latin typeface="Consolas" pitchFamily="49" charset="0"/>
                <a:cs typeface="Consolas" pitchFamily="49" charset="0"/>
              </a:rPr>
              <a:t>] = a[</a:t>
            </a:r>
            <a:r>
              <a:rPr lang="en-US" dirty="0" err="1">
                <a:latin typeface="Consolas" pitchFamily="49" charset="0"/>
                <a:cs typeface="Consolas" pitchFamily="49" charset="0"/>
              </a:rPr>
              <a:t>tid</a:t>
            </a:r>
            <a:r>
              <a:rPr lang="en-US" dirty="0">
                <a:latin typeface="Consolas" pitchFamily="49" charset="0"/>
                <a:cs typeface="Consolas" pitchFamily="49" charset="0"/>
              </a:rPr>
              <a:t>] + b[</a:t>
            </a:r>
            <a:r>
              <a:rPr lang="en-US" dirty="0" err="1">
                <a:latin typeface="Consolas" pitchFamily="49" charset="0"/>
                <a:cs typeface="Consolas" pitchFamily="49" charset="0"/>
              </a:rPr>
              <a:t>tid</a:t>
            </a:r>
            <a:r>
              <a:rPr lang="en-US" dirty="0">
                <a:latin typeface="Consolas" pitchFamily="49" charset="0"/>
                <a:cs typeface="Consolas" pitchFamily="49" charset="0"/>
              </a:rPr>
              <a:t>];</a:t>
            </a:r>
            <a:br>
              <a:rPr lang="en-US" dirty="0">
                <a:latin typeface="Consolas" pitchFamily="49" charset="0"/>
                <a:cs typeface="Consolas" pitchFamily="49" charset="0"/>
              </a:rPr>
            </a:br>
            <a:r>
              <a:rPr lang="sr-Latn-RS" dirty="0">
                <a:latin typeface="Consolas" pitchFamily="49" charset="0"/>
                <a:cs typeface="Consolas" pitchFamily="49" charset="0"/>
              </a:rPr>
              <a:t>       </a:t>
            </a:r>
            <a:r>
              <a:rPr lang="en-US" dirty="0" err="1">
                <a:latin typeface="Consolas" pitchFamily="49" charset="0"/>
                <a:cs typeface="Consolas" pitchFamily="49" charset="0"/>
              </a:rPr>
              <a:t>tid</a:t>
            </a:r>
            <a:r>
              <a:rPr lang="en-US" dirty="0">
                <a:latin typeface="Consolas" pitchFamily="49" charset="0"/>
                <a:cs typeface="Consolas" pitchFamily="49" charset="0"/>
              </a:rPr>
              <a:t> += </a:t>
            </a:r>
            <a:r>
              <a:rPr lang="en-US" dirty="0" err="1">
                <a:latin typeface="Consolas" pitchFamily="49" charset="0"/>
                <a:cs typeface="Consolas" pitchFamily="49" charset="0"/>
              </a:rPr>
              <a:t>blockDim.x</a:t>
            </a:r>
            <a:r>
              <a:rPr lang="en-US" dirty="0">
                <a:latin typeface="Consolas" pitchFamily="49" charset="0"/>
                <a:cs typeface="Consolas" pitchFamily="49" charset="0"/>
              </a:rPr>
              <a:t> * </a:t>
            </a:r>
            <a:r>
              <a:rPr lang="en-US" dirty="0" err="1">
                <a:latin typeface="Consolas" pitchFamily="49" charset="0"/>
                <a:cs typeface="Consolas" pitchFamily="49" charset="0"/>
              </a:rPr>
              <a:t>gridDim.x</a:t>
            </a:r>
            <a:r>
              <a:rPr lang="en-US" dirty="0">
                <a:latin typeface="Consolas" pitchFamily="49" charset="0"/>
                <a:cs typeface="Consolas" pitchFamily="49" charset="0"/>
              </a:rPr>
              <a:t>;</a:t>
            </a:r>
            <a:br>
              <a:rPr lang="en-US" dirty="0">
                <a:latin typeface="Consolas" pitchFamily="49" charset="0"/>
                <a:cs typeface="Consolas" pitchFamily="49" charset="0"/>
              </a:rPr>
            </a:br>
            <a:r>
              <a:rPr lang="sr-Latn-RS" dirty="0">
                <a:latin typeface="Consolas" pitchFamily="49" charset="0"/>
                <a:cs typeface="Consolas" pitchFamily="49" charset="0"/>
              </a:rPr>
              <a:t>   </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en-US" dirty="0">
                <a:latin typeface="Consolas" pitchFamily="49" charset="0"/>
                <a:cs typeface="Consolas" pitchFamily="49" charset="0"/>
              </a:rPr>
              <a:t>}</a:t>
            </a:r>
            <a:endParaRPr lang="sr-Latn-RS" dirty="0">
              <a:latin typeface="Consolas" pitchFamily="49" charset="0"/>
              <a:cs typeface="Consolas" pitchFamily="49" charset="0"/>
            </a:endParaRPr>
          </a:p>
          <a:p>
            <a:pPr>
              <a:buNone/>
            </a:pPr>
            <a:r>
              <a:rPr lang="sr-Latn-RS" sz="2800" dirty="0">
                <a:solidFill>
                  <a:srgbClr val="00B050"/>
                </a:solidFill>
                <a:latin typeface="Consolas" pitchFamily="49" charset="0"/>
                <a:cs typeface="Consolas" pitchFamily="49" charset="0"/>
              </a:rPr>
              <a:t>Sličnosti sa CPU implementacijom?</a:t>
            </a:r>
          </a:p>
          <a:p>
            <a:pPr>
              <a:buNone/>
            </a:pPr>
            <a:r>
              <a:rPr lang="en-US" sz="2800" b="1" dirty="0" err="1">
                <a:solidFill>
                  <a:srgbClr val="00B050"/>
                </a:solidFill>
                <a:latin typeface="Consolas" pitchFamily="49" charset="0"/>
                <a:cs typeface="Consolas" pitchFamily="49" charset="0"/>
              </a:rPr>
              <a:t>blockDim.x</a:t>
            </a:r>
            <a:r>
              <a:rPr lang="en-US" sz="2800" b="1" dirty="0">
                <a:solidFill>
                  <a:srgbClr val="00B050"/>
                </a:solidFill>
                <a:latin typeface="Consolas" pitchFamily="49" charset="0"/>
                <a:cs typeface="Consolas" pitchFamily="49" charset="0"/>
              </a:rPr>
              <a:t> * </a:t>
            </a:r>
            <a:r>
              <a:rPr lang="en-US" sz="2800" b="1" dirty="0" err="1">
                <a:solidFill>
                  <a:srgbClr val="00B050"/>
                </a:solidFill>
                <a:latin typeface="Consolas" pitchFamily="49" charset="0"/>
                <a:cs typeface="Consolas" pitchFamily="49" charset="0"/>
              </a:rPr>
              <a:t>gridDim.x</a:t>
            </a:r>
            <a:r>
              <a:rPr lang="sr-Latn-RS" sz="2800" b="1" dirty="0">
                <a:solidFill>
                  <a:srgbClr val="00B050"/>
                </a:solidFill>
                <a:latin typeface="Consolas" pitchFamily="49" charset="0"/>
                <a:cs typeface="Consolas" pitchFamily="49" charset="0"/>
              </a:rPr>
              <a:t> </a:t>
            </a:r>
            <a:r>
              <a:rPr lang="sr-Latn-RS" sz="2800" dirty="0">
                <a:solidFill>
                  <a:srgbClr val="00B050"/>
                </a:solidFill>
                <a:latin typeface="Consolas" pitchFamily="49" charset="0"/>
                <a:cs typeface="Consolas" pitchFamily="49" charset="0"/>
              </a:rPr>
              <a:t>– broj niti</a:t>
            </a:r>
            <a:endParaRPr lang="en-US" sz="2800" dirty="0">
              <a:solidFill>
                <a:srgbClr val="00B050"/>
              </a:solidFill>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Sabiranje vektora – veliki vektori</a:t>
            </a:r>
            <a:endParaRPr lang="en-US" dirty="0"/>
          </a:p>
        </p:txBody>
      </p:sp>
      <p:sp>
        <p:nvSpPr>
          <p:cNvPr id="3" name="Content Placeholder 2"/>
          <p:cNvSpPr>
            <a:spLocks noGrp="1"/>
          </p:cNvSpPr>
          <p:nvPr>
            <p:ph idx="1"/>
          </p:nvPr>
        </p:nvSpPr>
        <p:spPr/>
        <p:txBody>
          <a:bodyPr>
            <a:normAutofit/>
          </a:bodyPr>
          <a:lstStyle/>
          <a:p>
            <a:r>
              <a:rPr lang="sr-Latn-RS" sz="2800" dirty="0"/>
              <a:t>Da bi se izbeglo pokretanje više blokova nego što je neophodno, potrebno je razumno ograničiti broj blokova</a:t>
            </a:r>
          </a:p>
          <a:p>
            <a:pPr>
              <a:buNone/>
            </a:pPr>
            <a:endParaRPr lang="sr-Latn-RS" sz="2000" dirty="0">
              <a:solidFill>
                <a:srgbClr val="00B050"/>
              </a:solidFill>
            </a:endParaRPr>
          </a:p>
          <a:p>
            <a:pPr>
              <a:buNone/>
            </a:pPr>
            <a:r>
              <a:rPr lang="sr-Latn-RS" sz="2000" dirty="0">
                <a:solidFill>
                  <a:srgbClr val="00B050"/>
                </a:solidFill>
              </a:rPr>
              <a:t>		</a:t>
            </a:r>
            <a:r>
              <a:rPr lang="en-US" sz="2000" dirty="0">
                <a:solidFill>
                  <a:srgbClr val="00B050"/>
                </a:solidFill>
              </a:rPr>
              <a:t>add&lt;&lt;&lt;128,128&gt;&gt;&gt;( dev _ a, dev _ b, dev _ c ); </a:t>
            </a:r>
            <a:endParaRPr lang="sr-Latn-RS" sz="2000" dirty="0">
              <a:solidFill>
                <a:srgbClr val="00B050"/>
              </a:solidFill>
            </a:endParaRPr>
          </a:p>
          <a:p>
            <a:pPr>
              <a:buNone/>
            </a:pPr>
            <a:endParaRPr lang="sr-Latn-RS" sz="2000" dirty="0">
              <a:solidFill>
                <a:srgbClr val="00B050"/>
              </a:solidFill>
            </a:endParaRPr>
          </a:p>
          <a:p>
            <a:r>
              <a:rPr lang="sr-Latn-RS" sz="2800" dirty="0"/>
              <a:t>Koji je sada limit za broj elemenata u vektoru?</a:t>
            </a:r>
            <a:br>
              <a:rPr lang="en-US" dirty="0"/>
            </a:b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Pribavljanje</a:t>
            </a:r>
            <a:r>
              <a:rPr lang="en-US" dirty="0"/>
              <a:t> </a:t>
            </a:r>
            <a:r>
              <a:rPr lang="en-US" dirty="0" err="1"/>
              <a:t>informacija</a:t>
            </a:r>
            <a:r>
              <a:rPr lang="en-US" dirty="0"/>
              <a:t> o </a:t>
            </a:r>
            <a:r>
              <a:rPr lang="en-US" dirty="0" err="1"/>
              <a:t>ure</a:t>
            </a:r>
            <a:r>
              <a:rPr lang="sr-Latn-RS" dirty="0"/>
              <a:t>đaju</a:t>
            </a:r>
            <a:endParaRPr lang="en-US" dirty="0"/>
          </a:p>
        </p:txBody>
      </p:sp>
      <p:sp>
        <p:nvSpPr>
          <p:cNvPr id="3" name="Content Placeholder 2"/>
          <p:cNvSpPr>
            <a:spLocks noGrp="1"/>
          </p:cNvSpPr>
          <p:nvPr>
            <p:ph sz="half" idx="1"/>
          </p:nvPr>
        </p:nvSpPr>
        <p:spPr>
          <a:xfrm>
            <a:off x="457200" y="1673352"/>
            <a:ext cx="5257800" cy="4718304"/>
          </a:xfrm>
        </p:spPr>
        <p:txBody>
          <a:bodyPr>
            <a:normAutofit fontScale="47500" lnSpcReduction="20000"/>
          </a:bodyPr>
          <a:lstStyle/>
          <a:p>
            <a:pPr lvl="1">
              <a:buNone/>
            </a:pPr>
            <a:r>
              <a:rPr lang="en-US" sz="4200" b="1" dirty="0" err="1"/>
              <a:t>Kako</a:t>
            </a:r>
            <a:r>
              <a:rPr lang="sr-Latn-RS" sz="4200" b="1" dirty="0"/>
              <a:t> odabrati broj blokova i niti?</a:t>
            </a:r>
          </a:p>
          <a:p>
            <a:pPr lvl="1"/>
            <a:endParaRPr lang="sr-Latn-RS" sz="4200" dirty="0"/>
          </a:p>
          <a:p>
            <a:pPr lvl="1"/>
            <a:r>
              <a:rPr lang="sr-Latn-RS" sz="4200" dirty="0"/>
              <a:t>Da bi razvili što optimalnije aplikacije, neophodno je da znamo karakteristike uređaja na kom se aplikacija izvršava</a:t>
            </a:r>
          </a:p>
          <a:p>
            <a:pPr lvl="1"/>
            <a:r>
              <a:rPr lang="sr-Latn-RS" sz="4200" dirty="0"/>
              <a:t>U slučajevima kada postoji više uređaja, potreban je način za identifikaciju i selekciju</a:t>
            </a:r>
          </a:p>
          <a:p>
            <a:pPr lvl="1">
              <a:buNone/>
            </a:pPr>
            <a:endParaRPr lang="sr-Latn-RS" sz="4200" b="1" dirty="0">
              <a:latin typeface="Consolas" pitchFamily="49" charset="0"/>
              <a:cs typeface="Consolas" pitchFamily="49" charset="0"/>
            </a:endParaRPr>
          </a:p>
          <a:p>
            <a:pPr lvl="1">
              <a:buNone/>
            </a:pPr>
            <a:r>
              <a:rPr lang="en-US" sz="5100" b="1" dirty="0" err="1">
                <a:latin typeface="Consolas" pitchFamily="49" charset="0"/>
                <a:cs typeface="Consolas" pitchFamily="49" charset="0"/>
              </a:rPr>
              <a:t>int</a:t>
            </a:r>
            <a:r>
              <a:rPr lang="en-US" sz="5100" b="1" dirty="0">
                <a:latin typeface="Consolas" pitchFamily="49" charset="0"/>
                <a:cs typeface="Consolas" pitchFamily="49" charset="0"/>
              </a:rPr>
              <a:t> </a:t>
            </a:r>
            <a:r>
              <a:rPr lang="en-US" sz="5100" dirty="0">
                <a:latin typeface="Consolas" pitchFamily="49" charset="0"/>
                <a:cs typeface="Consolas" pitchFamily="49" charset="0"/>
              </a:rPr>
              <a:t>count;</a:t>
            </a:r>
            <a:endParaRPr lang="sr-Latn-RS" sz="5100" dirty="0">
              <a:latin typeface="Consolas" pitchFamily="49" charset="0"/>
              <a:cs typeface="Consolas" pitchFamily="49" charset="0"/>
            </a:endParaRPr>
          </a:p>
          <a:p>
            <a:pPr lvl="1">
              <a:buNone/>
            </a:pPr>
            <a:r>
              <a:rPr lang="en-US" sz="5100" dirty="0" err="1">
                <a:latin typeface="Consolas" pitchFamily="49" charset="0"/>
                <a:cs typeface="Consolas" pitchFamily="49" charset="0"/>
              </a:rPr>
              <a:t>cudaGetDeviceCount</a:t>
            </a:r>
            <a:r>
              <a:rPr lang="en-US" sz="5100" dirty="0">
                <a:latin typeface="Consolas" pitchFamily="49" charset="0"/>
                <a:cs typeface="Consolas" pitchFamily="49" charset="0"/>
              </a:rPr>
              <a:t>(&amp;count)); </a:t>
            </a:r>
            <a:endParaRPr lang="sr-Latn-RS" sz="5100" dirty="0">
              <a:latin typeface="Consolas" pitchFamily="49" charset="0"/>
              <a:cs typeface="Consolas" pitchFamily="49" charset="0"/>
            </a:endParaRPr>
          </a:p>
          <a:p>
            <a:pPr lvl="1">
              <a:buNone/>
            </a:pPr>
            <a:endParaRPr lang="sr-Latn-RS" sz="3400" dirty="0">
              <a:latin typeface="Consolas" pitchFamily="49" charset="0"/>
              <a:cs typeface="Consolas" pitchFamily="49" charset="0"/>
            </a:endParaRPr>
          </a:p>
          <a:p>
            <a:pPr lvl="1">
              <a:buNone/>
            </a:pPr>
            <a:br>
              <a:rPr lang="en-US" dirty="0"/>
            </a:br>
            <a:endParaRPr lang="en-US" dirty="0"/>
          </a:p>
        </p:txBody>
      </p:sp>
      <p:sp>
        <p:nvSpPr>
          <p:cNvPr id="5" name="Content Placeholder 4"/>
          <p:cNvSpPr>
            <a:spLocks noGrp="1"/>
          </p:cNvSpPr>
          <p:nvPr>
            <p:ph sz="half" idx="2"/>
          </p:nvPr>
        </p:nvSpPr>
        <p:spPr>
          <a:xfrm>
            <a:off x="5867400" y="1673352"/>
            <a:ext cx="2819400" cy="4718304"/>
          </a:xfrm>
        </p:spPr>
        <p:txBody>
          <a:bodyPr>
            <a:normAutofit fontScale="47500" lnSpcReduction="20000"/>
          </a:bodyPr>
          <a:lstStyle/>
          <a:p>
            <a:pPr>
              <a:buNone/>
            </a:pPr>
            <a:r>
              <a:rPr lang="en-US" dirty="0" err="1"/>
              <a:t>struct</a:t>
            </a:r>
            <a:r>
              <a:rPr lang="en-US" dirty="0"/>
              <a:t> </a:t>
            </a:r>
            <a:r>
              <a:rPr lang="en-US" dirty="0" err="1"/>
              <a:t>cudaDeviceProp</a:t>
            </a:r>
            <a:r>
              <a:rPr lang="en-US" dirty="0"/>
              <a:t> </a:t>
            </a:r>
            <a:r>
              <a:rPr lang="sr-Latn-RS" dirty="0"/>
              <a:t> </a:t>
            </a:r>
            <a:r>
              <a:rPr lang="en-US" dirty="0"/>
              <a:t>{ </a:t>
            </a:r>
            <a:endParaRPr lang="sr-Latn-RS" dirty="0"/>
          </a:p>
          <a:p>
            <a:pPr lvl="1">
              <a:buNone/>
            </a:pPr>
            <a:r>
              <a:rPr lang="en-US" dirty="0"/>
              <a:t>char name[256];</a:t>
            </a:r>
            <a:endParaRPr lang="sr-Latn-RS" dirty="0"/>
          </a:p>
          <a:p>
            <a:pPr lvl="1">
              <a:buNone/>
            </a:pPr>
            <a:r>
              <a:rPr lang="en-US" dirty="0"/>
              <a:t> </a:t>
            </a:r>
            <a:r>
              <a:rPr lang="en-US" dirty="0" err="1"/>
              <a:t>size_t</a:t>
            </a:r>
            <a:r>
              <a:rPr lang="en-US" dirty="0"/>
              <a:t> </a:t>
            </a:r>
            <a:r>
              <a:rPr lang="en-US" dirty="0" err="1"/>
              <a:t>totalGlobalMem</a:t>
            </a:r>
            <a:r>
              <a:rPr lang="en-US" dirty="0"/>
              <a:t>;</a:t>
            </a:r>
            <a:endParaRPr lang="sr-Latn-RS" dirty="0"/>
          </a:p>
          <a:p>
            <a:pPr lvl="1">
              <a:buNone/>
            </a:pPr>
            <a:r>
              <a:rPr lang="en-US" dirty="0"/>
              <a:t> </a:t>
            </a:r>
            <a:r>
              <a:rPr lang="en-US" dirty="0" err="1"/>
              <a:t>size_t</a:t>
            </a:r>
            <a:r>
              <a:rPr lang="en-US" dirty="0"/>
              <a:t> </a:t>
            </a:r>
            <a:r>
              <a:rPr lang="en-US" dirty="0" err="1"/>
              <a:t>sharedMemPerBlock</a:t>
            </a:r>
            <a:r>
              <a:rPr lang="en-US" dirty="0"/>
              <a:t>;</a:t>
            </a:r>
            <a:endParaRPr lang="sr-Latn-RS" dirty="0"/>
          </a:p>
          <a:p>
            <a:pPr lvl="1">
              <a:buNone/>
            </a:pPr>
            <a:r>
              <a:rPr lang="en-US" dirty="0"/>
              <a:t> </a:t>
            </a:r>
            <a:r>
              <a:rPr lang="en-US" dirty="0" err="1"/>
              <a:t>int</a:t>
            </a:r>
            <a:r>
              <a:rPr lang="en-US" dirty="0"/>
              <a:t> </a:t>
            </a:r>
            <a:r>
              <a:rPr lang="en-US" dirty="0" err="1"/>
              <a:t>regsPerBlock</a:t>
            </a:r>
            <a:r>
              <a:rPr lang="en-US" dirty="0"/>
              <a:t>;</a:t>
            </a:r>
            <a:endParaRPr lang="sr-Latn-RS" dirty="0"/>
          </a:p>
          <a:p>
            <a:pPr lvl="1">
              <a:buNone/>
            </a:pPr>
            <a:r>
              <a:rPr lang="en-US" dirty="0"/>
              <a:t> </a:t>
            </a:r>
            <a:r>
              <a:rPr lang="en-US" dirty="0" err="1"/>
              <a:t>int</a:t>
            </a:r>
            <a:r>
              <a:rPr lang="en-US" dirty="0"/>
              <a:t> </a:t>
            </a:r>
            <a:r>
              <a:rPr lang="en-US" dirty="0" err="1"/>
              <a:t>warpSize</a:t>
            </a:r>
            <a:r>
              <a:rPr lang="en-US" dirty="0"/>
              <a:t>; </a:t>
            </a:r>
            <a:endParaRPr lang="sr-Latn-RS" dirty="0"/>
          </a:p>
          <a:p>
            <a:pPr lvl="1">
              <a:buNone/>
            </a:pPr>
            <a:r>
              <a:rPr lang="en-US" dirty="0" err="1"/>
              <a:t>size_t</a:t>
            </a:r>
            <a:r>
              <a:rPr lang="en-US" dirty="0"/>
              <a:t> </a:t>
            </a:r>
            <a:r>
              <a:rPr lang="en-US" dirty="0" err="1"/>
              <a:t>memPitch</a:t>
            </a:r>
            <a:r>
              <a:rPr lang="en-US" dirty="0"/>
              <a:t>;</a:t>
            </a:r>
            <a:endParaRPr lang="sr-Latn-RS" dirty="0"/>
          </a:p>
          <a:p>
            <a:pPr lvl="1">
              <a:buNone/>
            </a:pPr>
            <a:r>
              <a:rPr lang="en-US" dirty="0"/>
              <a:t> </a:t>
            </a:r>
            <a:r>
              <a:rPr lang="en-US" dirty="0" err="1"/>
              <a:t>int</a:t>
            </a:r>
            <a:r>
              <a:rPr lang="en-US" dirty="0"/>
              <a:t> </a:t>
            </a:r>
            <a:r>
              <a:rPr lang="en-US" dirty="0" err="1"/>
              <a:t>maxThreadsPerBlock</a:t>
            </a:r>
            <a:r>
              <a:rPr lang="en-US" dirty="0"/>
              <a:t>;</a:t>
            </a:r>
            <a:endParaRPr lang="sr-Latn-RS" dirty="0"/>
          </a:p>
          <a:p>
            <a:pPr lvl="1">
              <a:buNone/>
            </a:pPr>
            <a:r>
              <a:rPr lang="en-US" dirty="0"/>
              <a:t> </a:t>
            </a:r>
            <a:r>
              <a:rPr lang="en-US" dirty="0" err="1"/>
              <a:t>int</a:t>
            </a:r>
            <a:r>
              <a:rPr lang="en-US" dirty="0"/>
              <a:t> </a:t>
            </a:r>
            <a:r>
              <a:rPr lang="en-US" dirty="0" err="1"/>
              <a:t>maxThreadsDim</a:t>
            </a:r>
            <a:r>
              <a:rPr lang="en-US" dirty="0"/>
              <a:t>[3];</a:t>
            </a:r>
            <a:endParaRPr lang="sr-Latn-RS" dirty="0"/>
          </a:p>
          <a:p>
            <a:pPr lvl="1">
              <a:buNone/>
            </a:pPr>
            <a:r>
              <a:rPr lang="en-US" dirty="0"/>
              <a:t> </a:t>
            </a:r>
            <a:r>
              <a:rPr lang="en-US" dirty="0" err="1"/>
              <a:t>int</a:t>
            </a:r>
            <a:r>
              <a:rPr lang="en-US" dirty="0"/>
              <a:t> </a:t>
            </a:r>
            <a:r>
              <a:rPr lang="en-US" dirty="0" err="1"/>
              <a:t>maxGridSize</a:t>
            </a:r>
            <a:r>
              <a:rPr lang="en-US" dirty="0"/>
              <a:t>[3];</a:t>
            </a:r>
            <a:endParaRPr lang="sr-Latn-RS" dirty="0"/>
          </a:p>
          <a:p>
            <a:pPr lvl="1">
              <a:buNone/>
            </a:pPr>
            <a:r>
              <a:rPr lang="en-US" dirty="0"/>
              <a:t> </a:t>
            </a:r>
            <a:r>
              <a:rPr lang="en-US" dirty="0" err="1"/>
              <a:t>size_t</a:t>
            </a:r>
            <a:r>
              <a:rPr lang="en-US" dirty="0"/>
              <a:t> </a:t>
            </a:r>
            <a:r>
              <a:rPr lang="en-US" dirty="0" err="1"/>
              <a:t>totalConstMem</a:t>
            </a:r>
            <a:r>
              <a:rPr lang="en-US" dirty="0"/>
              <a:t>;</a:t>
            </a:r>
            <a:endParaRPr lang="sr-Latn-RS" dirty="0"/>
          </a:p>
          <a:p>
            <a:pPr lvl="1">
              <a:buNone/>
            </a:pPr>
            <a:r>
              <a:rPr lang="en-US" dirty="0"/>
              <a:t> </a:t>
            </a:r>
            <a:r>
              <a:rPr lang="en-US" dirty="0" err="1"/>
              <a:t>int</a:t>
            </a:r>
            <a:r>
              <a:rPr lang="en-US" dirty="0"/>
              <a:t> major;</a:t>
            </a:r>
            <a:endParaRPr lang="sr-Latn-RS" dirty="0"/>
          </a:p>
          <a:p>
            <a:pPr lvl="1">
              <a:buNone/>
            </a:pPr>
            <a:r>
              <a:rPr lang="en-US" dirty="0"/>
              <a:t> </a:t>
            </a:r>
            <a:r>
              <a:rPr lang="en-US" dirty="0" err="1"/>
              <a:t>int</a:t>
            </a:r>
            <a:r>
              <a:rPr lang="en-US" dirty="0"/>
              <a:t> minor;</a:t>
            </a:r>
            <a:endParaRPr lang="sr-Latn-RS" dirty="0"/>
          </a:p>
          <a:p>
            <a:pPr lvl="1">
              <a:buNone/>
            </a:pPr>
            <a:r>
              <a:rPr lang="en-US" dirty="0"/>
              <a:t> </a:t>
            </a:r>
            <a:r>
              <a:rPr lang="en-US" dirty="0" err="1"/>
              <a:t>int</a:t>
            </a:r>
            <a:r>
              <a:rPr lang="en-US" dirty="0"/>
              <a:t> </a:t>
            </a:r>
            <a:r>
              <a:rPr lang="en-US" dirty="0" err="1"/>
              <a:t>clockRate</a:t>
            </a:r>
            <a:r>
              <a:rPr lang="en-US" dirty="0"/>
              <a:t>;</a:t>
            </a:r>
            <a:endParaRPr lang="sr-Latn-RS" dirty="0"/>
          </a:p>
          <a:p>
            <a:pPr lvl="1">
              <a:buNone/>
            </a:pPr>
            <a:r>
              <a:rPr lang="en-US" dirty="0"/>
              <a:t> </a:t>
            </a:r>
            <a:r>
              <a:rPr lang="en-US" dirty="0" err="1"/>
              <a:t>size_t</a:t>
            </a:r>
            <a:r>
              <a:rPr lang="en-US" dirty="0"/>
              <a:t> </a:t>
            </a:r>
            <a:r>
              <a:rPr lang="en-US" dirty="0" err="1"/>
              <a:t>textureAlignment</a:t>
            </a:r>
            <a:r>
              <a:rPr lang="en-US" dirty="0"/>
              <a:t>;</a:t>
            </a:r>
            <a:endParaRPr lang="sr-Latn-RS" dirty="0"/>
          </a:p>
          <a:p>
            <a:pPr lvl="1">
              <a:buNone/>
            </a:pPr>
            <a:r>
              <a:rPr lang="en-US" dirty="0"/>
              <a:t> </a:t>
            </a:r>
            <a:r>
              <a:rPr lang="en-US" dirty="0" err="1"/>
              <a:t>int</a:t>
            </a:r>
            <a:r>
              <a:rPr lang="en-US" dirty="0"/>
              <a:t> </a:t>
            </a:r>
            <a:r>
              <a:rPr lang="en-US" dirty="0" err="1"/>
              <a:t>deviceOverlap</a:t>
            </a:r>
            <a:r>
              <a:rPr lang="en-US" dirty="0"/>
              <a:t>;</a:t>
            </a:r>
            <a:endParaRPr lang="sr-Latn-RS" dirty="0"/>
          </a:p>
          <a:p>
            <a:pPr lvl="1">
              <a:buNone/>
            </a:pPr>
            <a:r>
              <a:rPr lang="en-US" dirty="0"/>
              <a:t> </a:t>
            </a:r>
            <a:r>
              <a:rPr lang="en-US" dirty="0" err="1"/>
              <a:t>int</a:t>
            </a:r>
            <a:r>
              <a:rPr lang="en-US" dirty="0"/>
              <a:t> </a:t>
            </a:r>
            <a:r>
              <a:rPr lang="en-US" dirty="0" err="1"/>
              <a:t>multiProcessorCount</a:t>
            </a:r>
            <a:r>
              <a:rPr lang="en-US" dirty="0"/>
              <a:t>;</a:t>
            </a:r>
            <a:endParaRPr lang="sr-Latn-RS" dirty="0"/>
          </a:p>
          <a:p>
            <a:pPr lvl="1">
              <a:buNone/>
            </a:pPr>
            <a:r>
              <a:rPr lang="en-US" dirty="0"/>
              <a:t> </a:t>
            </a:r>
            <a:r>
              <a:rPr lang="en-US" dirty="0" err="1"/>
              <a:t>int</a:t>
            </a:r>
            <a:r>
              <a:rPr lang="en-US" dirty="0"/>
              <a:t> </a:t>
            </a:r>
            <a:r>
              <a:rPr lang="en-US" dirty="0" err="1"/>
              <a:t>kernelExecTimeoutEnabled</a:t>
            </a:r>
            <a:r>
              <a:rPr lang="en-US" dirty="0"/>
              <a:t>;</a:t>
            </a:r>
            <a:endParaRPr lang="sr-Latn-RS" dirty="0"/>
          </a:p>
          <a:p>
            <a:pPr lvl="1">
              <a:buNone/>
            </a:pPr>
            <a:r>
              <a:rPr lang="en-US" dirty="0"/>
              <a:t> </a:t>
            </a:r>
            <a:r>
              <a:rPr lang="en-US" dirty="0" err="1"/>
              <a:t>int</a:t>
            </a:r>
            <a:r>
              <a:rPr lang="en-US" dirty="0"/>
              <a:t> integrated;</a:t>
            </a:r>
            <a:endParaRPr lang="sr-Latn-RS" dirty="0"/>
          </a:p>
          <a:p>
            <a:pPr lvl="1">
              <a:buNone/>
            </a:pPr>
            <a:r>
              <a:rPr lang="en-US" dirty="0"/>
              <a:t> </a:t>
            </a:r>
            <a:r>
              <a:rPr lang="en-US" dirty="0" err="1"/>
              <a:t>int</a:t>
            </a:r>
            <a:r>
              <a:rPr lang="en-US" dirty="0"/>
              <a:t> </a:t>
            </a:r>
            <a:r>
              <a:rPr lang="en-US" dirty="0" err="1"/>
              <a:t>canMapHostMemory</a:t>
            </a:r>
            <a:r>
              <a:rPr lang="en-US" dirty="0"/>
              <a:t>;</a:t>
            </a:r>
            <a:endParaRPr lang="sr-Latn-RS" dirty="0"/>
          </a:p>
          <a:p>
            <a:pPr lvl="1">
              <a:buNone/>
            </a:pPr>
            <a:r>
              <a:rPr lang="en-US" dirty="0"/>
              <a:t> </a:t>
            </a:r>
            <a:r>
              <a:rPr lang="en-US" dirty="0" err="1"/>
              <a:t>int</a:t>
            </a:r>
            <a:r>
              <a:rPr lang="en-US" dirty="0"/>
              <a:t> </a:t>
            </a:r>
            <a:r>
              <a:rPr lang="en-US" dirty="0" err="1"/>
              <a:t>computeMode</a:t>
            </a:r>
            <a:r>
              <a:rPr lang="en-US" dirty="0"/>
              <a:t>;</a:t>
            </a:r>
            <a:endParaRPr lang="sr-Latn-RS" dirty="0"/>
          </a:p>
          <a:p>
            <a:pPr lvl="1">
              <a:buNone/>
            </a:pPr>
            <a:r>
              <a:rPr lang="en-US" dirty="0"/>
              <a:t> </a:t>
            </a:r>
            <a:r>
              <a:rPr lang="en-US" dirty="0" err="1"/>
              <a:t>int</a:t>
            </a:r>
            <a:r>
              <a:rPr lang="en-US" dirty="0"/>
              <a:t> </a:t>
            </a:r>
            <a:r>
              <a:rPr lang="en-US" dirty="0" err="1"/>
              <a:t>concurrentKernels</a:t>
            </a:r>
            <a:r>
              <a:rPr lang="en-US" dirty="0"/>
              <a:t>;</a:t>
            </a:r>
            <a:endParaRPr lang="sr-Latn-RS" dirty="0"/>
          </a:p>
          <a:p>
            <a:pPr lvl="1">
              <a:buNone/>
            </a:pPr>
            <a:r>
              <a:rPr lang="en-US" dirty="0"/>
              <a:t> </a:t>
            </a:r>
            <a:r>
              <a:rPr lang="en-US" dirty="0" err="1"/>
              <a:t>int</a:t>
            </a:r>
            <a:r>
              <a:rPr lang="en-US" dirty="0"/>
              <a:t> </a:t>
            </a:r>
            <a:r>
              <a:rPr lang="en-US" dirty="0" err="1"/>
              <a:t>ECCEnabled</a:t>
            </a:r>
            <a:r>
              <a:rPr lang="en-US" dirty="0"/>
              <a:t>; </a:t>
            </a:r>
            <a:endParaRPr lang="sr-Latn-RS" dirty="0"/>
          </a:p>
          <a:p>
            <a:pPr lvl="1">
              <a:buNone/>
            </a:pPr>
            <a:r>
              <a:rPr lang="en-US" dirty="0" err="1"/>
              <a:t>int</a:t>
            </a:r>
            <a:r>
              <a:rPr lang="en-US" dirty="0"/>
              <a:t> </a:t>
            </a:r>
            <a:r>
              <a:rPr lang="en-US" dirty="0" err="1"/>
              <a:t>pciBusID</a:t>
            </a:r>
            <a:r>
              <a:rPr lang="en-US" dirty="0"/>
              <a:t>; </a:t>
            </a:r>
            <a:endParaRPr lang="sr-Latn-RS" dirty="0"/>
          </a:p>
          <a:p>
            <a:pPr lvl="1">
              <a:buNone/>
            </a:pPr>
            <a:r>
              <a:rPr lang="en-US" dirty="0" err="1"/>
              <a:t>int</a:t>
            </a:r>
            <a:r>
              <a:rPr lang="en-US" dirty="0"/>
              <a:t> </a:t>
            </a:r>
            <a:r>
              <a:rPr lang="en-US" dirty="0" err="1"/>
              <a:t>pciDeviceID</a:t>
            </a:r>
            <a:r>
              <a:rPr lang="en-US" dirty="0"/>
              <a:t>;</a:t>
            </a:r>
            <a:endParaRPr lang="sr-Latn-RS" dirty="0"/>
          </a:p>
          <a:p>
            <a:pPr lvl="1">
              <a:buNone/>
            </a:pPr>
            <a:r>
              <a:rPr lang="en-US" dirty="0"/>
              <a:t> </a:t>
            </a:r>
            <a:r>
              <a:rPr lang="en-US" dirty="0" err="1"/>
              <a:t>int</a:t>
            </a:r>
            <a:r>
              <a:rPr lang="en-US" dirty="0"/>
              <a:t> </a:t>
            </a:r>
            <a:r>
              <a:rPr lang="en-US" dirty="0" err="1"/>
              <a:t>tccDriver</a:t>
            </a:r>
            <a:r>
              <a:rPr lang="en-US" dirty="0"/>
              <a:t>; </a:t>
            </a:r>
            <a:endParaRPr lang="sr-Latn-RS" dirty="0"/>
          </a:p>
          <a:p>
            <a:pPr>
              <a:buNone/>
            </a:pPr>
            <a:r>
              <a:rPr lang="en-US" dirty="0"/>
              <a:t>}</a:t>
            </a:r>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Izbor uređaja</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200" b="1" dirty="0" err="1">
                <a:latin typeface="Consolas" pitchFamily="49" charset="0"/>
                <a:cs typeface="Consolas" pitchFamily="49" charset="0"/>
              </a:rPr>
              <a:t>int</a:t>
            </a:r>
            <a:r>
              <a:rPr lang="en-US" sz="2200" b="1" dirty="0">
                <a:latin typeface="Consolas" pitchFamily="49" charset="0"/>
                <a:cs typeface="Consolas" pitchFamily="49" charset="0"/>
              </a:rPr>
              <a:t> </a:t>
            </a:r>
            <a:r>
              <a:rPr lang="en-US" sz="2200" dirty="0">
                <a:latin typeface="Consolas" pitchFamily="49" charset="0"/>
                <a:cs typeface="Consolas" pitchFamily="49" charset="0"/>
              </a:rPr>
              <a:t>main( void ) </a:t>
            </a:r>
            <a:endParaRPr lang="sr-Latn-RS" sz="2200" dirty="0">
              <a:latin typeface="Consolas" pitchFamily="49" charset="0"/>
              <a:cs typeface="Consolas" pitchFamily="49" charset="0"/>
            </a:endParaRPr>
          </a:p>
          <a:p>
            <a:pPr>
              <a:buNone/>
            </a:pPr>
            <a:r>
              <a:rPr lang="en-US" sz="2200" dirty="0">
                <a:latin typeface="Consolas" pitchFamily="49" charset="0"/>
                <a:cs typeface="Consolas" pitchFamily="49" charset="0"/>
              </a:rPr>
              <a:t>{</a:t>
            </a:r>
            <a:endParaRPr lang="sr-Latn-RS" sz="2200" dirty="0">
              <a:latin typeface="Consolas" pitchFamily="49" charset="0"/>
              <a:cs typeface="Consolas" pitchFamily="49" charset="0"/>
            </a:endParaRPr>
          </a:p>
          <a:p>
            <a:pPr lvl="1">
              <a:buNone/>
            </a:pPr>
            <a:r>
              <a:rPr lang="en-US" sz="2200" dirty="0" err="1">
                <a:latin typeface="Consolas" pitchFamily="49" charset="0"/>
                <a:cs typeface="Consolas" pitchFamily="49" charset="0"/>
              </a:rPr>
              <a:t>cudaDeviceProp</a:t>
            </a:r>
            <a:r>
              <a:rPr lang="en-US" sz="2200" dirty="0">
                <a:latin typeface="Consolas" pitchFamily="49" charset="0"/>
                <a:cs typeface="Consolas" pitchFamily="49" charset="0"/>
              </a:rPr>
              <a:t> prop;</a:t>
            </a:r>
            <a:endParaRPr lang="sr-Latn-RS" sz="2200" dirty="0">
              <a:latin typeface="Consolas" pitchFamily="49" charset="0"/>
              <a:cs typeface="Consolas" pitchFamily="49" charset="0"/>
            </a:endParaRPr>
          </a:p>
          <a:p>
            <a:pPr lvl="1">
              <a:buNone/>
            </a:pPr>
            <a:r>
              <a:rPr lang="en-US" sz="2200" dirty="0" err="1">
                <a:latin typeface="Consolas" pitchFamily="49" charset="0"/>
                <a:cs typeface="Consolas" pitchFamily="49" charset="0"/>
              </a:rPr>
              <a:t>int</a:t>
            </a:r>
            <a:r>
              <a:rPr lang="en-US" sz="2200" b="1" dirty="0">
                <a:latin typeface="Consolas" pitchFamily="49" charset="0"/>
                <a:cs typeface="Consolas" pitchFamily="49" charset="0"/>
              </a:rPr>
              <a:t> </a:t>
            </a:r>
            <a:r>
              <a:rPr lang="en-US" sz="2200" dirty="0">
                <a:latin typeface="Consolas" pitchFamily="49" charset="0"/>
                <a:cs typeface="Consolas" pitchFamily="49" charset="0"/>
              </a:rPr>
              <a:t>dev;</a:t>
            </a:r>
            <a:endParaRPr lang="sr-Latn-RS" sz="2200" dirty="0">
              <a:latin typeface="Consolas" pitchFamily="49" charset="0"/>
              <a:cs typeface="Consolas" pitchFamily="49" charset="0"/>
            </a:endParaRPr>
          </a:p>
          <a:p>
            <a:pPr lvl="1">
              <a:buNone/>
            </a:pPr>
            <a:r>
              <a:rPr lang="en-US" sz="2200" dirty="0">
                <a:latin typeface="Consolas" pitchFamily="49" charset="0"/>
                <a:cs typeface="Consolas" pitchFamily="49" charset="0"/>
              </a:rPr>
              <a:t>HANDLE_ERROR(</a:t>
            </a:r>
            <a:r>
              <a:rPr lang="en-US" sz="2200" dirty="0" err="1">
                <a:latin typeface="Consolas" pitchFamily="49" charset="0"/>
                <a:cs typeface="Consolas" pitchFamily="49" charset="0"/>
              </a:rPr>
              <a:t>cudaGetDevice</a:t>
            </a:r>
            <a:r>
              <a:rPr lang="en-US" sz="2200" dirty="0">
                <a:latin typeface="Consolas" pitchFamily="49" charset="0"/>
                <a:cs typeface="Consolas" pitchFamily="49" charset="0"/>
              </a:rPr>
              <a:t>(&amp;dev</a:t>
            </a:r>
            <a:r>
              <a:rPr lang="sr-Latn-RS" sz="2200" dirty="0">
                <a:latin typeface="Consolas" pitchFamily="49" charset="0"/>
                <a:cs typeface="Consolas" pitchFamily="49" charset="0"/>
              </a:rPr>
              <a:t>)</a:t>
            </a:r>
            <a:r>
              <a:rPr lang="en-US" sz="2200" dirty="0">
                <a:latin typeface="Consolas" pitchFamily="49" charset="0"/>
                <a:cs typeface="Consolas" pitchFamily="49" charset="0"/>
              </a:rPr>
              <a:t>);</a:t>
            </a:r>
            <a:endParaRPr lang="sr-Latn-RS" sz="2200" dirty="0">
              <a:latin typeface="Consolas" pitchFamily="49" charset="0"/>
              <a:cs typeface="Consolas" pitchFamily="49" charset="0"/>
            </a:endParaRPr>
          </a:p>
          <a:p>
            <a:pPr lvl="1">
              <a:buNone/>
            </a:pPr>
            <a:r>
              <a:rPr lang="en-US" sz="2200" dirty="0" err="1">
                <a:latin typeface="Consolas" pitchFamily="49" charset="0"/>
                <a:cs typeface="Consolas" pitchFamily="49" charset="0"/>
              </a:rPr>
              <a:t>printf</a:t>
            </a:r>
            <a:r>
              <a:rPr lang="en-US" sz="2200" dirty="0">
                <a:latin typeface="Consolas" pitchFamily="49" charset="0"/>
                <a:cs typeface="Consolas" pitchFamily="49" charset="0"/>
              </a:rPr>
              <a:t>("ID of current CUDA device: %d\n", dev);</a:t>
            </a:r>
            <a:endParaRPr lang="sr-Latn-RS" sz="2200" dirty="0">
              <a:latin typeface="Consolas" pitchFamily="49" charset="0"/>
              <a:cs typeface="Consolas" pitchFamily="49" charset="0"/>
            </a:endParaRPr>
          </a:p>
          <a:p>
            <a:pPr lvl="1">
              <a:buNone/>
            </a:pPr>
            <a:r>
              <a:rPr lang="en-US" sz="2200" dirty="0" err="1">
                <a:latin typeface="Consolas" pitchFamily="49" charset="0"/>
                <a:cs typeface="Consolas" pitchFamily="49" charset="0"/>
              </a:rPr>
              <a:t>memset</a:t>
            </a:r>
            <a:r>
              <a:rPr lang="en-US" sz="2200" dirty="0">
                <a:latin typeface="Consolas" pitchFamily="49" charset="0"/>
                <a:cs typeface="Consolas" pitchFamily="49" charset="0"/>
              </a:rPr>
              <a:t>( &amp;prop, 0, </a:t>
            </a:r>
            <a:r>
              <a:rPr lang="en-US" sz="2200" dirty="0" err="1">
                <a:latin typeface="Consolas" pitchFamily="49" charset="0"/>
                <a:cs typeface="Consolas" pitchFamily="49" charset="0"/>
              </a:rPr>
              <a:t>sizeof</a:t>
            </a:r>
            <a:r>
              <a:rPr lang="en-US" sz="2200" dirty="0">
                <a:latin typeface="Consolas" pitchFamily="49" charset="0"/>
                <a:cs typeface="Consolas" pitchFamily="49" charset="0"/>
              </a:rPr>
              <a:t>(</a:t>
            </a:r>
            <a:r>
              <a:rPr lang="en-US" sz="2200" dirty="0" err="1">
                <a:latin typeface="Consolas" pitchFamily="49" charset="0"/>
                <a:cs typeface="Consolas" pitchFamily="49" charset="0"/>
              </a:rPr>
              <a:t>cudaDeviceProp</a:t>
            </a:r>
            <a:r>
              <a:rPr lang="en-US" sz="2200" dirty="0">
                <a:latin typeface="Consolas" pitchFamily="49" charset="0"/>
                <a:cs typeface="Consolas" pitchFamily="49" charset="0"/>
              </a:rPr>
              <a:t>));</a:t>
            </a:r>
            <a:endParaRPr lang="sr-Latn-RS" sz="2200" dirty="0">
              <a:latin typeface="Consolas" pitchFamily="49" charset="0"/>
              <a:cs typeface="Consolas" pitchFamily="49" charset="0"/>
            </a:endParaRPr>
          </a:p>
          <a:p>
            <a:pPr lvl="1">
              <a:buNone/>
            </a:pPr>
            <a:r>
              <a:rPr lang="en-US" sz="2200" dirty="0" err="1">
                <a:latin typeface="Consolas" pitchFamily="49" charset="0"/>
                <a:cs typeface="Consolas" pitchFamily="49" charset="0"/>
              </a:rPr>
              <a:t>prop.major</a:t>
            </a:r>
            <a:r>
              <a:rPr lang="en-US" sz="2200" dirty="0">
                <a:latin typeface="Consolas" pitchFamily="49" charset="0"/>
                <a:cs typeface="Consolas" pitchFamily="49" charset="0"/>
              </a:rPr>
              <a:t> = 1;</a:t>
            </a:r>
            <a:endParaRPr lang="sr-Latn-RS" sz="2200" dirty="0">
              <a:latin typeface="Consolas" pitchFamily="49" charset="0"/>
              <a:cs typeface="Consolas" pitchFamily="49" charset="0"/>
            </a:endParaRPr>
          </a:p>
          <a:p>
            <a:pPr lvl="1">
              <a:buNone/>
            </a:pPr>
            <a:r>
              <a:rPr lang="en-US" sz="2200" dirty="0" err="1">
                <a:latin typeface="Consolas" pitchFamily="49" charset="0"/>
                <a:cs typeface="Consolas" pitchFamily="49" charset="0"/>
              </a:rPr>
              <a:t>prop.minor</a:t>
            </a:r>
            <a:r>
              <a:rPr lang="en-US" sz="2200" dirty="0">
                <a:latin typeface="Consolas" pitchFamily="49" charset="0"/>
                <a:cs typeface="Consolas" pitchFamily="49" charset="0"/>
              </a:rPr>
              <a:t> = 3;</a:t>
            </a:r>
            <a:endParaRPr lang="sr-Latn-RS" sz="2200" dirty="0">
              <a:latin typeface="Consolas" pitchFamily="49" charset="0"/>
              <a:cs typeface="Consolas" pitchFamily="49" charset="0"/>
            </a:endParaRPr>
          </a:p>
          <a:p>
            <a:pPr lvl="1">
              <a:buNone/>
            </a:pPr>
            <a:r>
              <a:rPr lang="en-US" sz="2200" dirty="0">
                <a:latin typeface="Consolas" pitchFamily="49" charset="0"/>
                <a:cs typeface="Consolas" pitchFamily="49" charset="0"/>
              </a:rPr>
              <a:t>HANDLE_ERROR( </a:t>
            </a:r>
            <a:r>
              <a:rPr lang="en-US" sz="2200" dirty="0" err="1">
                <a:latin typeface="Consolas" pitchFamily="49" charset="0"/>
                <a:cs typeface="Consolas" pitchFamily="49" charset="0"/>
              </a:rPr>
              <a:t>cudaChooseDevice</a:t>
            </a:r>
            <a:r>
              <a:rPr lang="en-US" sz="2200" dirty="0">
                <a:latin typeface="Consolas" pitchFamily="49" charset="0"/>
                <a:cs typeface="Consolas" pitchFamily="49" charset="0"/>
              </a:rPr>
              <a:t>(&amp;dev, &amp;prop));</a:t>
            </a:r>
            <a:endParaRPr lang="sr-Latn-RS" sz="2200" dirty="0">
              <a:latin typeface="Consolas" pitchFamily="49" charset="0"/>
              <a:cs typeface="Consolas" pitchFamily="49" charset="0"/>
            </a:endParaRPr>
          </a:p>
          <a:p>
            <a:pPr lvl="1">
              <a:buNone/>
            </a:pPr>
            <a:r>
              <a:rPr lang="en-US" sz="2200" dirty="0" err="1">
                <a:latin typeface="Consolas" pitchFamily="49" charset="0"/>
                <a:cs typeface="Consolas" pitchFamily="49" charset="0"/>
              </a:rPr>
              <a:t>printf</a:t>
            </a:r>
            <a:r>
              <a:rPr lang="en-US" sz="2200" dirty="0">
                <a:latin typeface="Consolas" pitchFamily="49" charset="0"/>
                <a:cs typeface="Consolas" pitchFamily="49" charset="0"/>
              </a:rPr>
              <a:t>("ID of CUDA device closest to revision 1.3: </a:t>
            </a:r>
            <a:r>
              <a:rPr lang="sr-Latn-RS" sz="2200" dirty="0">
                <a:latin typeface="Consolas" pitchFamily="49" charset="0"/>
                <a:cs typeface="Consolas" pitchFamily="49" charset="0"/>
              </a:rPr>
              <a:t>						</a:t>
            </a:r>
            <a:r>
              <a:rPr lang="en-US" sz="2200" dirty="0">
                <a:latin typeface="Consolas" pitchFamily="49" charset="0"/>
                <a:cs typeface="Consolas" pitchFamily="49" charset="0"/>
              </a:rPr>
              <a:t>%d\n", dev);</a:t>
            </a:r>
            <a:endParaRPr lang="sr-Latn-RS" sz="2200" dirty="0">
              <a:latin typeface="Consolas" pitchFamily="49" charset="0"/>
              <a:cs typeface="Consolas" pitchFamily="49" charset="0"/>
            </a:endParaRPr>
          </a:p>
          <a:p>
            <a:pPr lvl="1">
              <a:buNone/>
            </a:pPr>
            <a:r>
              <a:rPr lang="en-US" sz="2200" dirty="0">
                <a:latin typeface="Consolas" pitchFamily="49" charset="0"/>
                <a:cs typeface="Consolas" pitchFamily="49" charset="0"/>
              </a:rPr>
              <a:t>HANDLE_ERROR(</a:t>
            </a:r>
            <a:r>
              <a:rPr lang="en-US" sz="2200" dirty="0" err="1">
                <a:latin typeface="Consolas" pitchFamily="49" charset="0"/>
                <a:cs typeface="Consolas" pitchFamily="49" charset="0"/>
              </a:rPr>
              <a:t>cudaSetDevice</a:t>
            </a:r>
            <a:r>
              <a:rPr lang="en-US" sz="2200" dirty="0">
                <a:latin typeface="Consolas" pitchFamily="49" charset="0"/>
                <a:cs typeface="Consolas" pitchFamily="49" charset="0"/>
              </a:rPr>
              <a:t>(dev));</a:t>
            </a:r>
            <a:endParaRPr lang="sr-Latn-RS" sz="2200" dirty="0">
              <a:latin typeface="Consolas" pitchFamily="49" charset="0"/>
              <a:cs typeface="Consolas" pitchFamily="49" charset="0"/>
            </a:endParaRPr>
          </a:p>
          <a:p>
            <a:pPr>
              <a:buNone/>
            </a:pPr>
            <a:r>
              <a:rPr lang="en-US" sz="2200" dirty="0">
                <a:latin typeface="Consolas" pitchFamily="49" charset="0"/>
                <a:cs typeface="Consolas" pitchFamily="49" charset="0"/>
              </a:rPr>
              <a:t>} </a:t>
            </a: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457200"/>
            <a:ext cx="8229600" cy="990600"/>
          </a:xfrm>
        </p:spPr>
        <p:txBody>
          <a:bodyPr>
            <a:normAutofit/>
          </a:bodyPr>
          <a:lstStyle/>
          <a:p>
            <a:r>
              <a:rPr lang="sr-Latn-RS" dirty="0">
                <a:ea typeface="ＭＳ Ｐゴシック" charset="-128"/>
              </a:rPr>
              <a:t>Primer: Pretraživanje niza cifara</a:t>
            </a:r>
            <a:endParaRPr lang="en-US" dirty="0">
              <a:ea typeface="ＭＳ Ｐゴシック" charset="-128"/>
            </a:endParaRPr>
          </a:p>
        </p:txBody>
      </p:sp>
      <p:sp>
        <p:nvSpPr>
          <p:cNvPr id="29699" name="Content Placeholder 2"/>
          <p:cNvSpPr>
            <a:spLocks noGrp="1"/>
          </p:cNvSpPr>
          <p:nvPr>
            <p:ph idx="1"/>
          </p:nvPr>
        </p:nvSpPr>
        <p:spPr>
          <a:xfrm>
            <a:off x="457200" y="1600200"/>
            <a:ext cx="8077200" cy="2819400"/>
          </a:xfrm>
        </p:spPr>
        <p:txBody>
          <a:bodyPr>
            <a:noAutofit/>
          </a:bodyPr>
          <a:lstStyle/>
          <a:p>
            <a:r>
              <a:rPr lang="sr-Latn-RS" dirty="0">
                <a:ea typeface="ＭＳ Ｐゴシック" charset="-128"/>
              </a:rPr>
              <a:t>Koliko puta se javlja </a:t>
            </a:r>
            <a:r>
              <a:rPr lang="en-US" b="1" dirty="0">
                <a:ea typeface="ＭＳ Ｐゴシック" charset="-128"/>
              </a:rPr>
              <a:t>“</a:t>
            </a:r>
            <a:r>
              <a:rPr lang="sr-Latn-RS" b="1" dirty="0">
                <a:ea typeface="ＭＳ Ｐゴシック" charset="-128"/>
              </a:rPr>
              <a:t>6</a:t>
            </a:r>
            <a:r>
              <a:rPr lang="en-US" b="1" dirty="0">
                <a:ea typeface="ＭＳ Ｐゴシック" charset="-128"/>
              </a:rPr>
              <a:t>”</a:t>
            </a:r>
            <a:r>
              <a:rPr lang="en-US" dirty="0">
                <a:ea typeface="ＭＳ Ｐゴシック" charset="-128"/>
              </a:rPr>
              <a:t>?</a:t>
            </a:r>
          </a:p>
          <a:p>
            <a:r>
              <a:rPr lang="sr-Latn-RS" dirty="0">
                <a:ea typeface="ＭＳ Ｐゴシック" charset="-128"/>
              </a:rPr>
              <a:t>Niz od 16 elemenata, svaka nit ispituje 4 elementa, jedan blok u gridu</a:t>
            </a:r>
          </a:p>
          <a:p>
            <a:r>
              <a:rPr lang="sr-Latn-RS" dirty="0">
                <a:ea typeface="ＭＳ Ｐゴシック" charset="-128"/>
              </a:rPr>
              <a:t>Ključno: </a:t>
            </a:r>
          </a:p>
          <a:p>
            <a:pPr lvl="1"/>
            <a:r>
              <a:rPr lang="sr-Latn-RS" dirty="0">
                <a:ea typeface="ＭＳ Ｐゴシック" charset="-128"/>
              </a:rPr>
              <a:t>organizacija koda</a:t>
            </a:r>
          </a:p>
          <a:p>
            <a:pPr lvl="1"/>
            <a:r>
              <a:rPr lang="sr-Latn-RS" i="1" dirty="0">
                <a:ea typeface="ＭＳ Ｐゴシック" charset="-128"/>
              </a:rPr>
              <a:t>global</a:t>
            </a:r>
            <a:r>
              <a:rPr lang="sr-Latn-RS" dirty="0">
                <a:ea typeface="ＭＳ Ｐゴシック" charset="-128"/>
              </a:rPr>
              <a:t>, </a:t>
            </a:r>
            <a:r>
              <a:rPr lang="sr-Latn-RS" i="1" dirty="0">
                <a:ea typeface="ＭＳ Ｐゴシック" charset="-128"/>
              </a:rPr>
              <a:t>host</a:t>
            </a:r>
            <a:r>
              <a:rPr lang="sr-Latn-RS" dirty="0">
                <a:ea typeface="ＭＳ Ｐゴシック" charset="-128"/>
              </a:rPr>
              <a:t> i </a:t>
            </a:r>
            <a:r>
              <a:rPr lang="sr-Latn-RS" i="1" dirty="0">
                <a:ea typeface="ＭＳ Ｐゴシック" charset="-128"/>
              </a:rPr>
              <a:t>device</a:t>
            </a:r>
            <a:r>
              <a:rPr lang="sr-Latn-RS" dirty="0">
                <a:ea typeface="ＭＳ Ｐゴシック" charset="-128"/>
              </a:rPr>
              <a:t> funkcije</a:t>
            </a:r>
            <a:endParaRPr lang="en-US" dirty="0">
              <a:ea typeface="ＭＳ Ｐゴシック" charset="-128"/>
            </a:endParaRPr>
          </a:p>
        </p:txBody>
      </p:sp>
      <p:grpSp>
        <p:nvGrpSpPr>
          <p:cNvPr id="2" name="Group 48"/>
          <p:cNvGrpSpPr>
            <a:grpSpLocks/>
          </p:cNvGrpSpPr>
          <p:nvPr/>
        </p:nvGrpSpPr>
        <p:grpSpPr bwMode="auto">
          <a:xfrm>
            <a:off x="228600" y="4648200"/>
            <a:ext cx="8610600" cy="457200"/>
            <a:chOff x="228600" y="4343400"/>
            <a:chExt cx="8610600" cy="457200"/>
          </a:xfrm>
        </p:grpSpPr>
        <p:grpSp>
          <p:nvGrpSpPr>
            <p:cNvPr id="3" name="Group 14"/>
            <p:cNvGrpSpPr>
              <a:grpSpLocks/>
            </p:cNvGrpSpPr>
            <p:nvPr/>
          </p:nvGrpSpPr>
          <p:grpSpPr bwMode="auto">
            <a:xfrm>
              <a:off x="228600" y="4343400"/>
              <a:ext cx="2057400" cy="457200"/>
              <a:chOff x="609600" y="4724400"/>
              <a:chExt cx="2286000" cy="457200"/>
            </a:xfrm>
          </p:grpSpPr>
          <p:sp>
            <p:nvSpPr>
              <p:cNvPr id="29720" name="Cube 1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r>
                  <a:rPr lang="en-US" dirty="0">
                    <a:solidFill>
                      <a:schemeClr val="bg1"/>
                    </a:solidFill>
                  </a:rPr>
                  <a:t>3</a:t>
                </a:r>
              </a:p>
            </p:txBody>
          </p:sp>
          <p:sp>
            <p:nvSpPr>
              <p:cNvPr id="29721" name="Cube 16"/>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r>
                  <a:rPr lang="en-US">
                    <a:solidFill>
                      <a:srgbClr val="FFFFFF"/>
                    </a:solidFill>
                  </a:rPr>
                  <a:t>6</a:t>
                </a:r>
              </a:p>
            </p:txBody>
          </p:sp>
          <p:sp>
            <p:nvSpPr>
              <p:cNvPr id="29722" name="Cube 1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r>
                  <a:rPr lang="en-US" dirty="0">
                    <a:solidFill>
                      <a:srgbClr val="FFFFFF"/>
                    </a:solidFill>
                  </a:rPr>
                  <a:t>5</a:t>
                </a:r>
              </a:p>
            </p:txBody>
          </p:sp>
          <p:sp>
            <p:nvSpPr>
              <p:cNvPr id="29723" name="Cube 18"/>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r>
                  <a:rPr lang="en-US">
                    <a:solidFill>
                      <a:srgbClr val="FFFFFF"/>
                    </a:solidFill>
                  </a:rPr>
                  <a:t>7</a:t>
                </a:r>
              </a:p>
            </p:txBody>
          </p:sp>
        </p:grpSp>
        <p:grpSp>
          <p:nvGrpSpPr>
            <p:cNvPr id="4" name="Group 29"/>
            <p:cNvGrpSpPr>
              <a:grpSpLocks/>
            </p:cNvGrpSpPr>
            <p:nvPr/>
          </p:nvGrpSpPr>
          <p:grpSpPr bwMode="auto">
            <a:xfrm>
              <a:off x="2438400" y="4343400"/>
              <a:ext cx="2057400" cy="457200"/>
              <a:chOff x="609600" y="4724400"/>
              <a:chExt cx="2286000" cy="457200"/>
            </a:xfrm>
          </p:grpSpPr>
          <p:sp>
            <p:nvSpPr>
              <p:cNvPr id="29716" name="Cube 30"/>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r>
                  <a:rPr lang="en-US" dirty="0">
                    <a:solidFill>
                      <a:srgbClr val="FFFFFF"/>
                    </a:solidFill>
                  </a:rPr>
                  <a:t>3</a:t>
                </a:r>
              </a:p>
            </p:txBody>
          </p:sp>
          <p:sp>
            <p:nvSpPr>
              <p:cNvPr id="29717" name="Cube 3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r>
                  <a:rPr lang="en-US" dirty="0">
                    <a:solidFill>
                      <a:srgbClr val="FFFFFF"/>
                    </a:solidFill>
                  </a:rPr>
                  <a:t>5</a:t>
                </a:r>
              </a:p>
            </p:txBody>
          </p:sp>
          <p:sp>
            <p:nvSpPr>
              <p:cNvPr id="29718" name="Cube 32"/>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r>
                  <a:rPr lang="en-US">
                    <a:solidFill>
                      <a:srgbClr val="FFFFFF"/>
                    </a:solidFill>
                  </a:rPr>
                  <a:t>2</a:t>
                </a:r>
              </a:p>
            </p:txBody>
          </p:sp>
          <p:sp>
            <p:nvSpPr>
              <p:cNvPr id="29719" name="Cube 3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r>
                  <a:rPr lang="en-US">
                    <a:solidFill>
                      <a:srgbClr val="FFFFFF"/>
                    </a:solidFill>
                  </a:rPr>
                  <a:t>6</a:t>
                </a:r>
              </a:p>
            </p:txBody>
          </p:sp>
        </p:grpSp>
        <p:grpSp>
          <p:nvGrpSpPr>
            <p:cNvPr id="5" name="Group 34"/>
            <p:cNvGrpSpPr>
              <a:grpSpLocks/>
            </p:cNvGrpSpPr>
            <p:nvPr/>
          </p:nvGrpSpPr>
          <p:grpSpPr bwMode="auto">
            <a:xfrm>
              <a:off x="6781800" y="4343400"/>
              <a:ext cx="2057400" cy="457200"/>
              <a:chOff x="609600" y="4724400"/>
              <a:chExt cx="2286000" cy="457200"/>
            </a:xfrm>
          </p:grpSpPr>
          <p:sp>
            <p:nvSpPr>
              <p:cNvPr id="29712" name="Cube 3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r>
                  <a:rPr lang="en-US">
                    <a:solidFill>
                      <a:srgbClr val="FFFFFF"/>
                    </a:solidFill>
                  </a:rPr>
                  <a:t>0</a:t>
                </a:r>
              </a:p>
            </p:txBody>
          </p:sp>
          <p:sp>
            <p:nvSpPr>
              <p:cNvPr id="29713" name="Cube 36"/>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r>
                  <a:rPr lang="en-US">
                    <a:solidFill>
                      <a:srgbClr val="FFFFFF"/>
                    </a:solidFill>
                  </a:rPr>
                  <a:t>9</a:t>
                </a:r>
              </a:p>
            </p:txBody>
          </p:sp>
          <p:sp>
            <p:nvSpPr>
              <p:cNvPr id="29714" name="Cube 3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r>
                  <a:rPr lang="en-US">
                    <a:solidFill>
                      <a:srgbClr val="FFFFFF"/>
                    </a:solidFill>
                  </a:rPr>
                  <a:t>6</a:t>
                </a:r>
              </a:p>
            </p:txBody>
          </p:sp>
          <p:sp>
            <p:nvSpPr>
              <p:cNvPr id="29715" name="Cube 38"/>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r>
                  <a:rPr lang="en-US">
                    <a:solidFill>
                      <a:srgbClr val="FFFFFF"/>
                    </a:solidFill>
                  </a:rPr>
                  <a:t>3</a:t>
                </a:r>
              </a:p>
            </p:txBody>
          </p:sp>
        </p:grpSp>
        <p:grpSp>
          <p:nvGrpSpPr>
            <p:cNvPr id="6" name="Group 39"/>
            <p:cNvGrpSpPr>
              <a:grpSpLocks/>
            </p:cNvGrpSpPr>
            <p:nvPr/>
          </p:nvGrpSpPr>
          <p:grpSpPr bwMode="auto">
            <a:xfrm>
              <a:off x="4572000" y="4343400"/>
              <a:ext cx="2057400" cy="457200"/>
              <a:chOff x="609600" y="4724400"/>
              <a:chExt cx="2286000" cy="457200"/>
            </a:xfrm>
          </p:grpSpPr>
          <p:sp>
            <p:nvSpPr>
              <p:cNvPr id="29708" name="Cube 40"/>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r>
                  <a:rPr lang="en-US">
                    <a:solidFill>
                      <a:srgbClr val="FFFFFF"/>
                    </a:solidFill>
                  </a:rPr>
                  <a:t>9</a:t>
                </a:r>
              </a:p>
            </p:txBody>
          </p:sp>
          <p:sp>
            <p:nvSpPr>
              <p:cNvPr id="29709" name="Cube 4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r>
                  <a:rPr lang="en-US">
                    <a:solidFill>
                      <a:srgbClr val="FFFFFF"/>
                    </a:solidFill>
                  </a:rPr>
                  <a:t>1</a:t>
                </a:r>
              </a:p>
            </p:txBody>
          </p:sp>
          <p:sp>
            <p:nvSpPr>
              <p:cNvPr id="29710" name="Cube 42"/>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r>
                  <a:rPr lang="en-US">
                    <a:solidFill>
                      <a:srgbClr val="FFFFFF"/>
                    </a:solidFill>
                  </a:rPr>
                  <a:t>7</a:t>
                </a:r>
              </a:p>
            </p:txBody>
          </p:sp>
          <p:sp>
            <p:nvSpPr>
              <p:cNvPr id="29711" name="Cube 4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r>
                  <a:rPr lang="en-US">
                    <a:solidFill>
                      <a:srgbClr val="FFFFFF"/>
                    </a:solidFill>
                  </a:rPr>
                  <a:t>2</a:t>
                </a:r>
              </a:p>
            </p:txBody>
          </p:sp>
        </p:grpSp>
      </p:grpSp>
      <p:sp>
        <p:nvSpPr>
          <p:cNvPr id="46" name="TextBox 45"/>
          <p:cNvSpPr txBox="1">
            <a:spLocks noChangeArrowheads="1"/>
          </p:cNvSpPr>
          <p:nvPr/>
        </p:nvSpPr>
        <p:spPr bwMode="auto">
          <a:xfrm>
            <a:off x="402077" y="5231248"/>
            <a:ext cx="6220164" cy="1323439"/>
          </a:xfrm>
          <a:prstGeom prst="rect">
            <a:avLst/>
          </a:prstGeom>
          <a:noFill/>
          <a:ln w="9525">
            <a:noFill/>
            <a:miter lim="800000"/>
            <a:headEnd/>
            <a:tailEnd/>
          </a:ln>
        </p:spPr>
        <p:txBody>
          <a:bodyPr wrap="none">
            <a:spAutoFit/>
          </a:bodyPr>
          <a:lstStyle/>
          <a:p>
            <a:r>
              <a:rPr lang="en-US" sz="2000" dirty="0" err="1">
                <a:solidFill>
                  <a:srgbClr val="008000"/>
                </a:solidFill>
              </a:rPr>
              <a:t>threadIdx.x</a:t>
            </a:r>
            <a:r>
              <a:rPr lang="en-US" sz="2000" dirty="0">
                <a:solidFill>
                  <a:srgbClr val="008000"/>
                </a:solidFill>
              </a:rPr>
              <a:t> = 0 </a:t>
            </a:r>
            <a:r>
              <a:rPr lang="sr-Latn-RS" sz="2000" dirty="0">
                <a:solidFill>
                  <a:srgbClr val="008000"/>
                </a:solidFill>
              </a:rPr>
              <a:t>ispituje</a:t>
            </a:r>
            <a:r>
              <a:rPr lang="en-US" sz="2000" dirty="0">
                <a:solidFill>
                  <a:srgbClr val="008000"/>
                </a:solidFill>
              </a:rPr>
              <a:t> </a:t>
            </a:r>
            <a:r>
              <a:rPr lang="en-US" sz="2000" dirty="0" err="1">
                <a:solidFill>
                  <a:srgbClr val="008000"/>
                </a:solidFill>
              </a:rPr>
              <a:t>in_array</a:t>
            </a:r>
            <a:r>
              <a:rPr lang="en-US" sz="2000" dirty="0">
                <a:solidFill>
                  <a:srgbClr val="008000"/>
                </a:solidFill>
              </a:rPr>
              <a:t> element</a:t>
            </a:r>
            <a:r>
              <a:rPr lang="sr-Latn-RS" sz="2000" dirty="0">
                <a:solidFill>
                  <a:srgbClr val="008000"/>
                </a:solidFill>
              </a:rPr>
              <a:t>e</a:t>
            </a:r>
            <a:r>
              <a:rPr lang="en-US" sz="2000" dirty="0">
                <a:solidFill>
                  <a:srgbClr val="008000"/>
                </a:solidFill>
              </a:rPr>
              <a:t> 0, 4, 8, 12</a:t>
            </a:r>
          </a:p>
          <a:p>
            <a:r>
              <a:rPr lang="en-US" sz="2000" dirty="0" err="1">
                <a:solidFill>
                  <a:srgbClr val="333399"/>
                </a:solidFill>
              </a:rPr>
              <a:t>threadIdx.x</a:t>
            </a:r>
            <a:r>
              <a:rPr lang="en-US" sz="2000" dirty="0">
                <a:solidFill>
                  <a:srgbClr val="333399"/>
                </a:solidFill>
              </a:rPr>
              <a:t> = 1 </a:t>
            </a:r>
            <a:r>
              <a:rPr lang="sr-Latn-RS" sz="2000" dirty="0">
                <a:solidFill>
                  <a:srgbClr val="333399"/>
                </a:solidFill>
              </a:rPr>
              <a:t>ispituje</a:t>
            </a:r>
            <a:r>
              <a:rPr lang="en-US" sz="2000" dirty="0">
                <a:solidFill>
                  <a:srgbClr val="333399"/>
                </a:solidFill>
              </a:rPr>
              <a:t> </a:t>
            </a:r>
            <a:r>
              <a:rPr lang="en-US" sz="2000" dirty="0" err="1">
                <a:solidFill>
                  <a:srgbClr val="333399"/>
                </a:solidFill>
              </a:rPr>
              <a:t>in_array</a:t>
            </a:r>
            <a:r>
              <a:rPr lang="en-US" sz="2000" dirty="0">
                <a:solidFill>
                  <a:srgbClr val="333399"/>
                </a:solidFill>
              </a:rPr>
              <a:t> element</a:t>
            </a:r>
            <a:r>
              <a:rPr lang="sr-Latn-RS" sz="2000" dirty="0">
                <a:solidFill>
                  <a:srgbClr val="333399"/>
                </a:solidFill>
              </a:rPr>
              <a:t>e</a:t>
            </a:r>
            <a:r>
              <a:rPr lang="en-US" sz="2000" dirty="0">
                <a:solidFill>
                  <a:srgbClr val="333399"/>
                </a:solidFill>
              </a:rPr>
              <a:t> 1, 5, 9, 13</a:t>
            </a:r>
          </a:p>
          <a:p>
            <a:r>
              <a:rPr lang="en-US" sz="2000" dirty="0" err="1">
                <a:solidFill>
                  <a:srgbClr val="FF9900"/>
                </a:solidFill>
              </a:rPr>
              <a:t>threadIdx.x</a:t>
            </a:r>
            <a:r>
              <a:rPr lang="en-US" sz="2000" dirty="0">
                <a:solidFill>
                  <a:srgbClr val="FF9900"/>
                </a:solidFill>
              </a:rPr>
              <a:t> = 2 </a:t>
            </a:r>
            <a:r>
              <a:rPr lang="sr-Latn-RS" sz="2000" dirty="0">
                <a:solidFill>
                  <a:srgbClr val="FF9900"/>
                </a:solidFill>
              </a:rPr>
              <a:t>ispituje</a:t>
            </a:r>
            <a:r>
              <a:rPr lang="en-US" sz="2000" dirty="0">
                <a:solidFill>
                  <a:srgbClr val="FF9900"/>
                </a:solidFill>
              </a:rPr>
              <a:t> </a:t>
            </a:r>
            <a:r>
              <a:rPr lang="en-US" sz="2000" dirty="0" err="1">
                <a:solidFill>
                  <a:srgbClr val="FF9900"/>
                </a:solidFill>
              </a:rPr>
              <a:t>in_array</a:t>
            </a:r>
            <a:r>
              <a:rPr lang="en-US" sz="2000" dirty="0">
                <a:solidFill>
                  <a:srgbClr val="FF9900"/>
                </a:solidFill>
              </a:rPr>
              <a:t> element</a:t>
            </a:r>
            <a:r>
              <a:rPr lang="sr-Latn-RS" sz="2000" dirty="0">
                <a:solidFill>
                  <a:srgbClr val="FF9900"/>
                </a:solidFill>
              </a:rPr>
              <a:t>e</a:t>
            </a:r>
            <a:r>
              <a:rPr lang="en-US" sz="2000" dirty="0">
                <a:solidFill>
                  <a:srgbClr val="FF9900"/>
                </a:solidFill>
              </a:rPr>
              <a:t> 2, 6, 10, 14</a:t>
            </a:r>
          </a:p>
          <a:p>
            <a:r>
              <a:rPr lang="en-US" sz="2000" dirty="0" err="1">
                <a:solidFill>
                  <a:srgbClr val="CC3300"/>
                </a:solidFill>
              </a:rPr>
              <a:t>threadIdx.x</a:t>
            </a:r>
            <a:r>
              <a:rPr lang="en-US" sz="2000" dirty="0">
                <a:solidFill>
                  <a:srgbClr val="CC3300"/>
                </a:solidFill>
              </a:rPr>
              <a:t> = 3 </a:t>
            </a:r>
            <a:r>
              <a:rPr lang="sr-Latn-RS" sz="2000" dirty="0">
                <a:solidFill>
                  <a:srgbClr val="CC3300"/>
                </a:solidFill>
              </a:rPr>
              <a:t>ispituje</a:t>
            </a:r>
            <a:r>
              <a:rPr lang="en-US" sz="2000" dirty="0">
                <a:solidFill>
                  <a:srgbClr val="CC3300"/>
                </a:solidFill>
              </a:rPr>
              <a:t> </a:t>
            </a:r>
            <a:r>
              <a:rPr lang="en-US" sz="2000" dirty="0" err="1">
                <a:solidFill>
                  <a:srgbClr val="CC3300"/>
                </a:solidFill>
              </a:rPr>
              <a:t>in_array</a:t>
            </a:r>
            <a:r>
              <a:rPr lang="en-US" sz="2000" dirty="0">
                <a:solidFill>
                  <a:srgbClr val="CC3300"/>
                </a:solidFill>
              </a:rPr>
              <a:t> element</a:t>
            </a:r>
            <a:r>
              <a:rPr lang="sr-Latn-RS" sz="2000" dirty="0">
                <a:solidFill>
                  <a:srgbClr val="CC3300"/>
                </a:solidFill>
              </a:rPr>
              <a:t>e</a:t>
            </a:r>
            <a:r>
              <a:rPr lang="en-US" sz="2000" dirty="0">
                <a:solidFill>
                  <a:srgbClr val="CC3300"/>
                </a:solidFill>
              </a:rPr>
              <a:t> 3, 7, 11, 15</a:t>
            </a:r>
          </a:p>
        </p:txBody>
      </p:sp>
      <p:sp>
        <p:nvSpPr>
          <p:cNvPr id="47" name="TextBox 46"/>
          <p:cNvSpPr txBox="1">
            <a:spLocks noChangeArrowheads="1"/>
          </p:cNvSpPr>
          <p:nvPr/>
        </p:nvSpPr>
        <p:spPr bwMode="auto">
          <a:xfrm>
            <a:off x="6629400" y="4953000"/>
            <a:ext cx="595313" cy="1570038"/>
          </a:xfrm>
          <a:prstGeom prst="rect">
            <a:avLst/>
          </a:prstGeom>
          <a:noFill/>
          <a:ln w="9525">
            <a:noFill/>
            <a:miter lim="800000"/>
            <a:headEnd/>
            <a:tailEnd/>
          </a:ln>
        </p:spPr>
        <p:txBody>
          <a:bodyPr wrap="none">
            <a:spAutoFit/>
          </a:bodyPr>
          <a:lstStyle/>
          <a:p>
            <a:r>
              <a:rPr lang="en-US" sz="9600" dirty="0">
                <a:solidFill>
                  <a:srgbClr val="000090"/>
                </a:solidFill>
              </a:rPr>
              <a:t>}</a:t>
            </a:r>
          </a:p>
        </p:txBody>
      </p:sp>
      <p:sp>
        <p:nvSpPr>
          <p:cNvPr id="48" name="TextBox 47"/>
          <p:cNvSpPr txBox="1">
            <a:spLocks noChangeArrowheads="1"/>
          </p:cNvSpPr>
          <p:nvPr/>
        </p:nvSpPr>
        <p:spPr bwMode="auto">
          <a:xfrm>
            <a:off x="7315200" y="5385137"/>
            <a:ext cx="1468672" cy="1015663"/>
          </a:xfrm>
          <a:prstGeom prst="rect">
            <a:avLst/>
          </a:prstGeom>
          <a:noFill/>
          <a:ln w="9525">
            <a:noFill/>
            <a:miter lim="800000"/>
            <a:headEnd/>
            <a:tailEnd/>
          </a:ln>
        </p:spPr>
        <p:txBody>
          <a:bodyPr wrap="none">
            <a:spAutoFit/>
          </a:bodyPr>
          <a:lstStyle/>
          <a:p>
            <a:r>
              <a:rPr lang="sr-Latn-RS" sz="2000" dirty="0">
                <a:solidFill>
                  <a:srgbClr val="000090"/>
                </a:solidFill>
              </a:rPr>
              <a:t>Ciklična </a:t>
            </a:r>
          </a:p>
          <a:p>
            <a:r>
              <a:rPr lang="sr-Latn-RS" sz="2000" dirty="0">
                <a:solidFill>
                  <a:srgbClr val="000090"/>
                </a:solidFill>
              </a:rPr>
              <a:t>distribucija </a:t>
            </a:r>
          </a:p>
          <a:p>
            <a:r>
              <a:rPr lang="sr-Latn-RS" sz="2000" dirty="0">
                <a:solidFill>
                  <a:srgbClr val="000090"/>
                </a:solidFill>
              </a:rPr>
              <a:t>podataka</a:t>
            </a:r>
            <a:endParaRPr lang="en-US" sz="2000" dirty="0">
              <a:solidFill>
                <a:srgbClr val="000090"/>
              </a:solidFill>
            </a:endParaRPr>
          </a:p>
        </p:txBody>
      </p:sp>
    </p:spTree>
    <p:extLst>
      <p:ext uri="{BB962C8B-B14F-4D97-AF65-F5344CB8AC3E}">
        <p14:creationId xmlns:p14="http://schemas.microsoft.com/office/powerpoint/2010/main" val="298516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28600"/>
            <a:ext cx="8229600" cy="990600"/>
          </a:xfrm>
        </p:spPr>
        <p:txBody>
          <a:bodyPr/>
          <a:lstStyle/>
          <a:p>
            <a:r>
              <a:rPr lang="en-US" dirty="0">
                <a:ea typeface="ＭＳ Ｐゴシック" charset="-128"/>
              </a:rPr>
              <a:t>CUDA Pseudo-</a:t>
            </a:r>
            <a:r>
              <a:rPr lang="sr-Latn-RS" dirty="0">
                <a:ea typeface="ＭＳ Ｐゴシック" charset="-128"/>
              </a:rPr>
              <a:t>kod</a:t>
            </a:r>
            <a:endParaRPr lang="en-US" dirty="0">
              <a:ea typeface="ＭＳ Ｐゴシック" charset="-128"/>
            </a:endParaRPr>
          </a:p>
        </p:txBody>
      </p:sp>
      <p:sp>
        <p:nvSpPr>
          <p:cNvPr id="3" name="Content Placeholder 2"/>
          <p:cNvSpPr>
            <a:spLocks noGrp="1"/>
          </p:cNvSpPr>
          <p:nvPr>
            <p:ph idx="1"/>
          </p:nvPr>
        </p:nvSpPr>
        <p:spPr>
          <a:xfrm>
            <a:off x="152400" y="990600"/>
            <a:ext cx="4495800" cy="4038600"/>
          </a:xfrm>
        </p:spPr>
        <p:txBody>
          <a:bodyPr>
            <a:noAutofit/>
          </a:bodyPr>
          <a:lstStyle/>
          <a:p>
            <a:pPr>
              <a:buFontTx/>
              <a:buNone/>
            </a:pPr>
            <a:r>
              <a:rPr lang="sr-Latn-RS" b="1" dirty="0">
                <a:solidFill>
                  <a:srgbClr val="005400"/>
                </a:solidFill>
              </a:rPr>
              <a:t>GLAVNI</a:t>
            </a:r>
            <a:r>
              <a:rPr lang="en-US" b="1" dirty="0">
                <a:solidFill>
                  <a:srgbClr val="005400"/>
                </a:solidFill>
              </a:rPr>
              <a:t> PROGRAM:</a:t>
            </a:r>
          </a:p>
          <a:p>
            <a:pPr>
              <a:spcBef>
                <a:spcPts val="1500"/>
              </a:spcBef>
              <a:buFont typeface="Wingdings" pitchFamily="2" charset="2"/>
              <a:buChar char="Ø"/>
            </a:pPr>
            <a:r>
              <a:rPr lang="sr-Latn-RS" sz="2000" dirty="0"/>
              <a:t>Inicijalizacija</a:t>
            </a:r>
            <a:endParaRPr lang="en-US" sz="2000" dirty="0"/>
          </a:p>
          <a:p>
            <a:pPr lvl="1">
              <a:spcBef>
                <a:spcPts val="900"/>
              </a:spcBef>
              <a:buFont typeface="Wingdings" pitchFamily="2" charset="2"/>
              <a:buChar char="Ø"/>
            </a:pPr>
            <a:r>
              <a:rPr lang="sr-Latn-RS" sz="1600" dirty="0"/>
              <a:t>Alokacija memorije na hostu za ulaze i izlaze podatke</a:t>
            </a:r>
            <a:endParaRPr lang="en-US" sz="1600" dirty="0"/>
          </a:p>
          <a:p>
            <a:pPr lvl="1">
              <a:spcBef>
                <a:spcPts val="900"/>
              </a:spcBef>
              <a:buFont typeface="Wingdings" pitchFamily="2" charset="2"/>
              <a:buChar char="Ø"/>
            </a:pPr>
            <a:r>
              <a:rPr lang="sr-Latn-RS" sz="1600" dirty="0"/>
              <a:t>Dodela vrednosti ulaznom nizu</a:t>
            </a:r>
            <a:endParaRPr lang="en-US" sz="1600" dirty="0"/>
          </a:p>
          <a:p>
            <a:pPr>
              <a:spcBef>
                <a:spcPts val="1200"/>
              </a:spcBef>
              <a:buFont typeface="Wingdings" pitchFamily="2" charset="2"/>
              <a:buChar char="Ø"/>
            </a:pPr>
            <a:r>
              <a:rPr lang="sr-Latn-RS" sz="2000" dirty="0"/>
              <a:t>Poziv</a:t>
            </a:r>
            <a:r>
              <a:rPr lang="en-US" sz="2000" dirty="0"/>
              <a:t> host fun</a:t>
            </a:r>
            <a:r>
              <a:rPr lang="sr-Latn-RS" sz="2000" dirty="0"/>
              <a:t>kcije</a:t>
            </a:r>
            <a:endParaRPr lang="en-US" sz="2000" dirty="0"/>
          </a:p>
          <a:p>
            <a:pPr>
              <a:spcBef>
                <a:spcPts val="1200"/>
              </a:spcBef>
              <a:buFont typeface="Wingdings" pitchFamily="2" charset="2"/>
              <a:buChar char="Ø"/>
            </a:pPr>
            <a:r>
              <a:rPr lang="sr-Latn-RS" sz="2000" dirty="0"/>
              <a:t>Izračunavanje konačnog rezultata na osnovu rezultata pojedinačnih niti</a:t>
            </a:r>
            <a:endParaRPr lang="en-US" sz="2000" dirty="0"/>
          </a:p>
          <a:p>
            <a:pPr>
              <a:spcBef>
                <a:spcPts val="1200"/>
              </a:spcBef>
              <a:buFont typeface="Wingdings" pitchFamily="2" charset="2"/>
              <a:buChar char="Ø"/>
            </a:pPr>
            <a:r>
              <a:rPr lang="sr-Latn-RS" sz="2000" dirty="0"/>
              <a:t>Prikaz rezultata </a:t>
            </a:r>
            <a:endParaRPr lang="en-US" sz="2000" dirty="0"/>
          </a:p>
        </p:txBody>
      </p:sp>
      <p:sp>
        <p:nvSpPr>
          <p:cNvPr id="5" name="Content Placeholder 2"/>
          <p:cNvSpPr txBox="1">
            <a:spLocks/>
          </p:cNvSpPr>
          <p:nvPr/>
        </p:nvSpPr>
        <p:spPr bwMode="auto">
          <a:xfrm>
            <a:off x="5105400" y="685800"/>
            <a:ext cx="3886200" cy="3598421"/>
          </a:xfrm>
          <a:prstGeom prst="rect">
            <a:avLst/>
          </a:prstGeom>
          <a:noFill/>
          <a:ln w="9525">
            <a:noFill/>
            <a:miter lim="800000"/>
            <a:headEnd/>
            <a:tailEnd/>
          </a:ln>
        </p:spPr>
        <p:txBody>
          <a:bodyPr lIns="63500" tIns="25400" rIns="63500" bIns="25400">
            <a:spAutoFit/>
          </a:bodyPr>
          <a:lstStyle/>
          <a:p>
            <a:pPr marL="203200" indent="-203200">
              <a:lnSpc>
                <a:spcPct val="75000"/>
              </a:lnSpc>
              <a:spcBef>
                <a:spcPct val="65000"/>
              </a:spcBef>
              <a:buSzPct val="100000"/>
            </a:pPr>
            <a:r>
              <a:rPr lang="en-US" sz="2400" b="1" dirty="0">
                <a:solidFill>
                  <a:srgbClr val="005400"/>
                </a:solidFill>
              </a:rPr>
              <a:t>HOST FUN</a:t>
            </a:r>
            <a:r>
              <a:rPr lang="sr-Latn-RS" sz="2400" b="1" dirty="0">
                <a:solidFill>
                  <a:srgbClr val="005400"/>
                </a:solidFill>
              </a:rPr>
              <a:t>KCIJA</a:t>
            </a:r>
            <a:r>
              <a:rPr lang="en-US" sz="2400" b="1" dirty="0">
                <a:solidFill>
                  <a:srgbClr val="005400"/>
                </a:solidFill>
              </a:rPr>
              <a:t>:</a:t>
            </a:r>
          </a:p>
          <a:p>
            <a:pPr marL="182880" indent="-182880">
              <a:lnSpc>
                <a:spcPct val="75000"/>
              </a:lnSpc>
              <a:spcBef>
                <a:spcPts val="1500"/>
              </a:spcBef>
              <a:buClr>
                <a:schemeClr val="accent1"/>
              </a:buClr>
              <a:buSzPct val="85000"/>
              <a:buFont typeface="Wingdings" pitchFamily="2" charset="2"/>
              <a:buChar char="Ø"/>
            </a:pPr>
            <a:r>
              <a:rPr lang="sr-Latn-RS" sz="2000" dirty="0"/>
              <a:t>Alociranje memorije na uređaju za kopiranje ulaza i izlaza</a:t>
            </a:r>
            <a:endParaRPr lang="en-US" sz="2000" dirty="0"/>
          </a:p>
          <a:p>
            <a:pPr marL="182880" indent="-182880">
              <a:lnSpc>
                <a:spcPct val="75000"/>
              </a:lnSpc>
              <a:spcBef>
                <a:spcPct val="65000"/>
              </a:spcBef>
              <a:buClr>
                <a:schemeClr val="accent1"/>
              </a:buClr>
              <a:buSzPct val="85000"/>
              <a:buFont typeface="Wingdings" pitchFamily="2" charset="2"/>
              <a:buChar char="Ø"/>
            </a:pPr>
            <a:r>
              <a:rPr lang="sr-Latn-RS" sz="2000" dirty="0"/>
              <a:t>Kopiranje ulaza na uređaj</a:t>
            </a:r>
            <a:endParaRPr lang="en-US" sz="2000" dirty="0"/>
          </a:p>
          <a:p>
            <a:pPr marL="182880" indent="-182880">
              <a:lnSpc>
                <a:spcPct val="75000"/>
              </a:lnSpc>
              <a:spcBef>
                <a:spcPct val="65000"/>
              </a:spcBef>
              <a:buClr>
                <a:schemeClr val="accent1"/>
              </a:buClr>
              <a:buSzPct val="85000"/>
              <a:buFont typeface="Wingdings" pitchFamily="2" charset="2"/>
              <a:buChar char="Ø"/>
            </a:pPr>
            <a:r>
              <a:rPr lang="sr-Latn-RS" sz="2000" dirty="0"/>
              <a:t>Postavlj</a:t>
            </a:r>
            <a:r>
              <a:rPr lang="en-US" sz="2000" dirty="0"/>
              <a:t>a</a:t>
            </a:r>
            <a:r>
              <a:rPr lang="sr-Latn-RS" sz="2000" dirty="0"/>
              <a:t>nje</a:t>
            </a:r>
            <a:r>
              <a:rPr lang="en-US" sz="2000" dirty="0"/>
              <a:t> </a:t>
            </a:r>
            <a:r>
              <a:rPr lang="en-US" sz="2000" dirty="0" err="1"/>
              <a:t>grida</a:t>
            </a:r>
            <a:r>
              <a:rPr lang="en-US" sz="2000" dirty="0"/>
              <a:t>/</a:t>
            </a:r>
            <a:r>
              <a:rPr lang="en-US" sz="2000" dirty="0" err="1"/>
              <a:t>bloka</a:t>
            </a:r>
            <a:endParaRPr lang="en-US" sz="2000" dirty="0"/>
          </a:p>
          <a:p>
            <a:pPr marL="182880" indent="-182880">
              <a:lnSpc>
                <a:spcPct val="75000"/>
              </a:lnSpc>
              <a:spcBef>
                <a:spcPct val="65000"/>
              </a:spcBef>
              <a:buClr>
                <a:schemeClr val="accent1"/>
              </a:buClr>
              <a:buSzPct val="85000"/>
              <a:buFont typeface="Wingdings" pitchFamily="2" charset="2"/>
              <a:buChar char="Ø"/>
            </a:pPr>
            <a:r>
              <a:rPr lang="sr-Latn-RS" sz="2000" dirty="0"/>
              <a:t>Poziv </a:t>
            </a:r>
            <a:r>
              <a:rPr lang="en-US" sz="2000" dirty="0"/>
              <a:t>global fun</a:t>
            </a:r>
            <a:r>
              <a:rPr lang="sr-Latn-RS" sz="2000" dirty="0"/>
              <a:t>kcije</a:t>
            </a:r>
            <a:endParaRPr lang="en-US" sz="2000" dirty="0"/>
          </a:p>
          <a:p>
            <a:pPr marL="182880" indent="-182880">
              <a:lnSpc>
                <a:spcPct val="75000"/>
              </a:lnSpc>
              <a:spcBef>
                <a:spcPct val="65000"/>
              </a:spcBef>
              <a:buClr>
                <a:schemeClr val="accent1"/>
              </a:buClr>
              <a:buSzPct val="85000"/>
              <a:buFont typeface="Wingdings" pitchFamily="2" charset="2"/>
              <a:buChar char="Ø"/>
            </a:pPr>
            <a:r>
              <a:rPr lang="sr-Latn-RS" sz="2000" dirty="0"/>
              <a:t>Sinhronizacija posle kompletiranja</a:t>
            </a:r>
            <a:endParaRPr lang="en-US" sz="2000" dirty="0"/>
          </a:p>
          <a:p>
            <a:pPr marL="182880" indent="-182880">
              <a:lnSpc>
                <a:spcPct val="75000"/>
              </a:lnSpc>
              <a:spcBef>
                <a:spcPct val="65000"/>
              </a:spcBef>
              <a:buClr>
                <a:schemeClr val="accent1"/>
              </a:buClr>
              <a:buSzPct val="85000"/>
              <a:buFont typeface="Wingdings" pitchFamily="2" charset="2"/>
              <a:buChar char="Ø"/>
            </a:pPr>
            <a:r>
              <a:rPr lang="sr-Latn-RS" sz="2000" dirty="0"/>
              <a:t>Kopiranje izlaza uređaja na host</a:t>
            </a:r>
            <a:endParaRPr lang="en-US" sz="2000" dirty="0"/>
          </a:p>
        </p:txBody>
      </p:sp>
      <p:sp>
        <p:nvSpPr>
          <p:cNvPr id="6" name="TextBox 5"/>
          <p:cNvSpPr txBox="1">
            <a:spLocks noChangeArrowheads="1"/>
          </p:cNvSpPr>
          <p:nvPr/>
        </p:nvSpPr>
        <p:spPr bwMode="auto">
          <a:xfrm>
            <a:off x="152400" y="4888974"/>
            <a:ext cx="5257800" cy="1892826"/>
          </a:xfrm>
          <a:prstGeom prst="rect">
            <a:avLst/>
          </a:prstGeom>
          <a:noFill/>
          <a:ln w="9525">
            <a:noFill/>
            <a:miter lim="800000"/>
            <a:headEnd/>
            <a:tailEnd/>
          </a:ln>
        </p:spPr>
        <p:txBody>
          <a:bodyPr wrap="square">
            <a:spAutoFit/>
          </a:bodyPr>
          <a:lstStyle/>
          <a:p>
            <a:pPr marL="203200" indent="-203200">
              <a:lnSpc>
                <a:spcPct val="75000"/>
              </a:lnSpc>
              <a:spcBef>
                <a:spcPct val="65000"/>
              </a:spcBef>
              <a:buSzPct val="100000"/>
            </a:pPr>
            <a:r>
              <a:rPr lang="en-US" sz="2400" b="1" dirty="0">
                <a:solidFill>
                  <a:srgbClr val="005400"/>
                </a:solidFill>
              </a:rPr>
              <a:t>GLOBAL FUN</a:t>
            </a:r>
            <a:r>
              <a:rPr lang="sr-Latn-RS" sz="2400" b="1" dirty="0">
                <a:solidFill>
                  <a:srgbClr val="005400"/>
                </a:solidFill>
              </a:rPr>
              <a:t>KCIJA</a:t>
            </a:r>
            <a:r>
              <a:rPr lang="en-US" sz="2400" b="1" dirty="0">
                <a:solidFill>
                  <a:srgbClr val="005400"/>
                </a:solidFill>
              </a:rPr>
              <a:t>:</a:t>
            </a:r>
          </a:p>
          <a:p>
            <a:pPr marL="182880" indent="-182880">
              <a:lnSpc>
                <a:spcPct val="75000"/>
              </a:lnSpc>
              <a:spcBef>
                <a:spcPct val="65000"/>
              </a:spcBef>
              <a:buClr>
                <a:schemeClr val="accent1"/>
              </a:buClr>
              <a:buSzPct val="85000"/>
              <a:buFont typeface="Wingdings" pitchFamily="2" charset="2"/>
              <a:buChar char="Ø"/>
            </a:pPr>
            <a:r>
              <a:rPr lang="sr-Latn-RS" sz="2000" dirty="0"/>
              <a:t>Nit vrši obilazak svog podskupa niza elemenata</a:t>
            </a:r>
          </a:p>
          <a:p>
            <a:pPr marL="182880" indent="-182880">
              <a:lnSpc>
                <a:spcPct val="75000"/>
              </a:lnSpc>
              <a:spcBef>
                <a:spcPct val="65000"/>
              </a:spcBef>
              <a:buClr>
                <a:schemeClr val="accent1"/>
              </a:buClr>
              <a:buSzPct val="85000"/>
              <a:buFont typeface="Wingdings" pitchFamily="2" charset="2"/>
              <a:buChar char="Ø"/>
            </a:pPr>
            <a:r>
              <a:rPr lang="sr-Latn-RS" sz="2000" dirty="0"/>
              <a:t>Poziv </a:t>
            </a:r>
            <a:r>
              <a:rPr lang="en-US" sz="2000" dirty="0"/>
              <a:t>device fun</a:t>
            </a:r>
            <a:r>
              <a:rPr lang="sr-Latn-RS" sz="2000" dirty="0"/>
              <a:t>kcije</a:t>
            </a:r>
            <a:r>
              <a:rPr lang="en-US" sz="2000" dirty="0"/>
              <a:t> </a:t>
            </a:r>
            <a:r>
              <a:rPr lang="sr-Latn-RS" sz="2000" dirty="0"/>
              <a:t>za poređenje sa </a:t>
            </a:r>
            <a:r>
              <a:rPr lang="en-US" sz="2000" dirty="0"/>
              <a:t>“6”</a:t>
            </a:r>
          </a:p>
          <a:p>
            <a:pPr marL="182880" indent="-182880">
              <a:lnSpc>
                <a:spcPct val="75000"/>
              </a:lnSpc>
              <a:spcBef>
                <a:spcPct val="65000"/>
              </a:spcBef>
              <a:buClr>
                <a:schemeClr val="accent1"/>
              </a:buClr>
              <a:buSzPct val="85000"/>
              <a:buFont typeface="Wingdings" pitchFamily="2" charset="2"/>
              <a:buChar char="Ø"/>
            </a:pPr>
            <a:r>
              <a:rPr lang="sr-Latn-RS" sz="2000" dirty="0"/>
              <a:t>Izračunavanje lokalnih rezultata </a:t>
            </a:r>
            <a:endParaRPr lang="en-US" sz="2000" dirty="0"/>
          </a:p>
        </p:txBody>
      </p:sp>
      <p:sp>
        <p:nvSpPr>
          <p:cNvPr id="7" name="TextBox 6"/>
          <p:cNvSpPr txBox="1">
            <a:spLocks noChangeArrowheads="1"/>
          </p:cNvSpPr>
          <p:nvPr/>
        </p:nvSpPr>
        <p:spPr bwMode="auto">
          <a:xfrm>
            <a:off x="5105400" y="4724400"/>
            <a:ext cx="3406775" cy="1969770"/>
          </a:xfrm>
          <a:prstGeom prst="rect">
            <a:avLst/>
          </a:prstGeom>
          <a:noFill/>
          <a:ln w="9525">
            <a:noFill/>
            <a:miter lim="800000"/>
            <a:headEnd/>
            <a:tailEnd/>
          </a:ln>
        </p:spPr>
        <p:txBody>
          <a:bodyPr wrap="square">
            <a:spAutoFit/>
          </a:bodyPr>
          <a:lstStyle/>
          <a:p>
            <a:pPr marL="203200" indent="-203200">
              <a:lnSpc>
                <a:spcPct val="75000"/>
              </a:lnSpc>
              <a:spcBef>
                <a:spcPct val="65000"/>
              </a:spcBef>
              <a:buSzPct val="100000"/>
            </a:pPr>
            <a:r>
              <a:rPr lang="en-US" sz="2400" b="1" dirty="0">
                <a:solidFill>
                  <a:srgbClr val="005400"/>
                </a:solidFill>
                <a:latin typeface="+mj-lt"/>
              </a:rPr>
              <a:t>DEVICE FUN</a:t>
            </a:r>
            <a:r>
              <a:rPr lang="sr-Latn-RS" sz="2400" b="1" dirty="0">
                <a:solidFill>
                  <a:srgbClr val="005400"/>
                </a:solidFill>
                <a:latin typeface="+mj-lt"/>
              </a:rPr>
              <a:t>KCIJA</a:t>
            </a:r>
            <a:r>
              <a:rPr lang="en-US" sz="2400" b="1" dirty="0">
                <a:solidFill>
                  <a:srgbClr val="005400"/>
                </a:solidFill>
                <a:latin typeface="+mj-lt"/>
              </a:rPr>
              <a:t>:</a:t>
            </a:r>
          </a:p>
          <a:p>
            <a:pPr marL="182880" indent="-182880">
              <a:lnSpc>
                <a:spcPct val="75000"/>
              </a:lnSpc>
              <a:spcBef>
                <a:spcPct val="65000"/>
              </a:spcBef>
              <a:buClr>
                <a:schemeClr val="accent1"/>
              </a:buClr>
              <a:buSzPct val="85000"/>
              <a:buFont typeface="Wingdings" pitchFamily="2" charset="2"/>
              <a:buChar char="Ø"/>
            </a:pPr>
            <a:r>
              <a:rPr lang="sr-Latn-RS" sz="2000" dirty="0"/>
              <a:t>Upoređivanje tekućeg elementa sa</a:t>
            </a:r>
            <a:r>
              <a:rPr lang="en-US" sz="2000" dirty="0"/>
              <a:t> “6”</a:t>
            </a:r>
          </a:p>
          <a:p>
            <a:pPr marL="182880" indent="-182880">
              <a:lnSpc>
                <a:spcPct val="75000"/>
              </a:lnSpc>
              <a:spcBef>
                <a:spcPct val="65000"/>
              </a:spcBef>
              <a:buClr>
                <a:schemeClr val="accent1"/>
              </a:buClr>
              <a:buSzPct val="85000"/>
              <a:buFont typeface="Wingdings" pitchFamily="2" charset="2"/>
              <a:buChar char="Ø"/>
            </a:pPr>
            <a:r>
              <a:rPr lang="sr-Latn-RS" sz="2000" dirty="0"/>
              <a:t>Vrati</a:t>
            </a:r>
            <a:r>
              <a:rPr lang="en-US" sz="2000" dirty="0"/>
              <a:t> 1 </a:t>
            </a:r>
            <a:r>
              <a:rPr lang="sr-Latn-RS" sz="2000" dirty="0"/>
              <a:t>ako su isti,</a:t>
            </a:r>
            <a:r>
              <a:rPr lang="en-US" sz="2000" dirty="0"/>
              <a:t> </a:t>
            </a:r>
            <a:r>
              <a:rPr lang="sr-Latn-RS" sz="2000" dirty="0"/>
              <a:t>u suprotnom</a:t>
            </a:r>
            <a:r>
              <a:rPr lang="en-US" sz="2000" dirty="0"/>
              <a:t> 0</a:t>
            </a:r>
          </a:p>
          <a:p>
            <a:pPr marL="203200" indent="-203200"/>
            <a:endParaRPr lang="en-US" dirty="0">
              <a:latin typeface="+mj-lt"/>
            </a:endParaRPr>
          </a:p>
        </p:txBody>
      </p:sp>
    </p:spTree>
    <p:extLst>
      <p:ext uri="{BB962C8B-B14F-4D97-AF65-F5344CB8AC3E}">
        <p14:creationId xmlns:p14="http://schemas.microsoft.com/office/powerpoint/2010/main" val="39074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304800"/>
            <a:ext cx="8229600" cy="990600"/>
          </a:xfrm>
        </p:spPr>
        <p:txBody>
          <a:bodyPr/>
          <a:lstStyle/>
          <a:p>
            <a:r>
              <a:rPr lang="sr-Latn-RS" dirty="0">
                <a:ea typeface="ＭＳ Ｐゴシック" charset="-128"/>
              </a:rPr>
              <a:t>Glavni p</a:t>
            </a:r>
            <a:r>
              <a:rPr lang="en-US" dirty="0" err="1">
                <a:ea typeface="ＭＳ Ｐゴシック" charset="-128"/>
              </a:rPr>
              <a:t>rogram</a:t>
            </a:r>
            <a:r>
              <a:rPr lang="en-US" dirty="0">
                <a:ea typeface="ＭＳ Ｐゴシック" charset="-128"/>
              </a:rPr>
              <a:t>: </a:t>
            </a:r>
            <a:r>
              <a:rPr lang="en-US" dirty="0" err="1">
                <a:ea typeface="ＭＳ Ｐゴシック" charset="-128"/>
              </a:rPr>
              <a:t>Prelimina</a:t>
            </a:r>
            <a:r>
              <a:rPr lang="sr-Latn-RS" dirty="0">
                <a:ea typeface="ＭＳ Ｐゴシック" charset="-128"/>
              </a:rPr>
              <a:t>rni</a:t>
            </a:r>
            <a:endParaRPr lang="en-US" dirty="0">
              <a:ea typeface="ＭＳ Ｐゴシック" charset="-128"/>
            </a:endParaRPr>
          </a:p>
        </p:txBody>
      </p:sp>
      <p:sp>
        <p:nvSpPr>
          <p:cNvPr id="7" name="Content Placeholder 2"/>
          <p:cNvSpPr txBox="1">
            <a:spLocks/>
          </p:cNvSpPr>
          <p:nvPr/>
        </p:nvSpPr>
        <p:spPr bwMode="auto">
          <a:xfrm>
            <a:off x="4419600" y="1905000"/>
            <a:ext cx="4572000" cy="3444533"/>
          </a:xfrm>
          <a:prstGeom prst="rect">
            <a:avLst/>
          </a:prstGeom>
          <a:noFill/>
          <a:ln w="9525">
            <a:noFill/>
            <a:miter lim="800000"/>
            <a:headEnd/>
            <a:tailEnd/>
          </a:ln>
        </p:spPr>
        <p:txBody>
          <a:bodyPr wrap="square" lIns="63500" tIns="25400" rIns="63500" bIns="25400">
            <a:spAutoFit/>
          </a:bodyPr>
          <a:lstStyle/>
          <a:p>
            <a:pPr marL="203200" indent="-203200">
              <a:lnSpc>
                <a:spcPct val="75000"/>
              </a:lnSpc>
              <a:spcBef>
                <a:spcPts val="900"/>
              </a:spcBef>
              <a:buSzPct val="100000"/>
            </a:pPr>
            <a:r>
              <a:rPr lang="en-US" sz="2000" dirty="0">
                <a:solidFill>
                  <a:srgbClr val="000000"/>
                </a:solidFill>
                <a:highlight>
                  <a:srgbClr val="FFFFFF"/>
                </a:highlight>
                <a:latin typeface="Consolas"/>
              </a:rPr>
              <a:t>#include &lt;</a:t>
            </a:r>
            <a:r>
              <a:rPr lang="en-US" sz="2000" dirty="0" err="1">
                <a:solidFill>
                  <a:srgbClr val="000000"/>
                </a:solidFill>
                <a:highlight>
                  <a:srgbClr val="FFFFFF"/>
                </a:highlight>
                <a:latin typeface="Consolas"/>
              </a:rPr>
              <a:t>stdio.h</a:t>
            </a:r>
            <a:r>
              <a:rPr lang="en-US" sz="2000" dirty="0">
                <a:solidFill>
                  <a:srgbClr val="000000"/>
                </a:solidFill>
                <a:highlight>
                  <a:srgbClr val="FFFFFF"/>
                </a:highlight>
                <a:latin typeface="Consolas"/>
              </a:rPr>
              <a:t>&gt;</a:t>
            </a:r>
          </a:p>
          <a:p>
            <a:pPr marL="203200" indent="-203200">
              <a:lnSpc>
                <a:spcPct val="75000"/>
              </a:lnSpc>
              <a:spcBef>
                <a:spcPts val="900"/>
              </a:spcBef>
              <a:buSzPct val="100000"/>
            </a:pPr>
            <a:r>
              <a:rPr lang="en-US" sz="2000" dirty="0">
                <a:solidFill>
                  <a:srgbClr val="000000"/>
                </a:solidFill>
                <a:highlight>
                  <a:srgbClr val="FFFFFF"/>
                </a:highlight>
                <a:latin typeface="Consolas"/>
              </a:rPr>
              <a:t>#define SIZE 16</a:t>
            </a:r>
          </a:p>
          <a:p>
            <a:pPr marL="203200" indent="-203200">
              <a:lnSpc>
                <a:spcPct val="75000"/>
              </a:lnSpc>
              <a:spcBef>
                <a:spcPts val="900"/>
              </a:spcBef>
              <a:buSzPct val="100000"/>
            </a:pPr>
            <a:r>
              <a:rPr lang="en-US" sz="2000" dirty="0">
                <a:solidFill>
                  <a:srgbClr val="000000"/>
                </a:solidFill>
                <a:highlight>
                  <a:srgbClr val="FFFFFF"/>
                </a:highlight>
                <a:latin typeface="Consolas"/>
              </a:rPr>
              <a:t>#define BLOCKSIZE 4</a:t>
            </a:r>
          </a:p>
          <a:p>
            <a:pPr marL="203200" indent="-203200">
              <a:lnSpc>
                <a:spcPct val="75000"/>
              </a:lnSpc>
              <a:spcBef>
                <a:spcPts val="900"/>
              </a:spcBef>
              <a:buSzPct val="100000"/>
            </a:pPr>
            <a:endParaRPr lang="en-US" sz="2000" dirty="0">
              <a:solidFill>
                <a:srgbClr val="000000"/>
              </a:solidFill>
              <a:highlight>
                <a:srgbClr val="FFFFFF"/>
              </a:highlight>
              <a:latin typeface="Consolas"/>
            </a:endParaRPr>
          </a:p>
          <a:p>
            <a:pPr marL="203200" indent="-203200">
              <a:lnSpc>
                <a:spcPct val="75000"/>
              </a:lnSpc>
              <a:spcBef>
                <a:spcPts val="900"/>
              </a:spcBef>
              <a:buSzPct val="100000"/>
            </a:pP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main(</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argc</a:t>
            </a:r>
            <a:r>
              <a:rPr lang="en-US" sz="2000" dirty="0">
                <a:solidFill>
                  <a:srgbClr val="000000"/>
                </a:solidFill>
                <a:highlight>
                  <a:srgbClr val="FFFFFF"/>
                </a:highlight>
                <a:latin typeface="Consolas"/>
              </a:rPr>
              <a:t>, char **</a:t>
            </a:r>
            <a:r>
              <a:rPr lang="en-US" sz="2000" dirty="0" err="1">
                <a:solidFill>
                  <a:srgbClr val="000000"/>
                </a:solidFill>
                <a:highlight>
                  <a:srgbClr val="FFFFFF"/>
                </a:highlight>
                <a:latin typeface="Consolas"/>
              </a:rPr>
              <a:t>argv</a:t>
            </a:r>
            <a:r>
              <a:rPr lang="en-US" sz="2000" dirty="0">
                <a:solidFill>
                  <a:srgbClr val="000000"/>
                </a:solidFill>
                <a:highlight>
                  <a:srgbClr val="FFFFFF"/>
                </a:highlight>
                <a:latin typeface="Consolas"/>
              </a:rPr>
              <a:t>)</a:t>
            </a:r>
          </a:p>
          <a:p>
            <a:pPr marL="203200" indent="-203200">
              <a:lnSpc>
                <a:spcPct val="75000"/>
              </a:lnSpc>
              <a:spcBef>
                <a:spcPts val="900"/>
              </a:spcBef>
              <a:buSzPct val="100000"/>
            </a:pPr>
            <a:r>
              <a:rPr lang="en-US" sz="2000" dirty="0">
                <a:solidFill>
                  <a:srgbClr val="000000"/>
                </a:solidFill>
                <a:highlight>
                  <a:srgbClr val="FFFFFF"/>
                </a:highlight>
                <a:latin typeface="Consolas"/>
              </a:rPr>
              <a:t>{</a:t>
            </a:r>
          </a:p>
          <a:p>
            <a:pPr marL="203200" indent="-203200">
              <a:lnSpc>
                <a:spcPct val="75000"/>
              </a:lnSpc>
              <a:spcBef>
                <a:spcPts val="900"/>
              </a:spcBef>
              <a:buSzPct val="100000"/>
            </a:pP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in_array</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out_array</a:t>
            </a:r>
            <a:r>
              <a:rPr lang="en-US" sz="2000" dirty="0">
                <a:solidFill>
                  <a:srgbClr val="000000"/>
                </a:solidFill>
                <a:highlight>
                  <a:srgbClr val="FFFFFF"/>
                </a:highlight>
                <a:latin typeface="Consolas"/>
              </a:rPr>
              <a:t>;</a:t>
            </a:r>
          </a:p>
          <a:p>
            <a:pPr marL="203200" indent="-203200">
              <a:lnSpc>
                <a:spcPct val="75000"/>
              </a:lnSpc>
              <a:spcBef>
                <a:spcPts val="900"/>
              </a:spcBef>
              <a:buSzPct val="100000"/>
            </a:pPr>
            <a:r>
              <a:rPr lang="en-US" sz="2000" dirty="0">
                <a:solidFill>
                  <a:srgbClr val="000000"/>
                </a:solidFill>
                <a:highlight>
                  <a:srgbClr val="FFFFFF"/>
                </a:highlight>
                <a:latin typeface="Consolas"/>
              </a:rPr>
              <a:t>  …</a:t>
            </a:r>
          </a:p>
          <a:p>
            <a:pPr marL="203200" indent="-203200">
              <a:lnSpc>
                <a:spcPct val="75000"/>
              </a:lnSpc>
              <a:spcBef>
                <a:spcPts val="900"/>
              </a:spcBef>
              <a:buSzPct val="100000"/>
            </a:pPr>
            <a:r>
              <a:rPr lang="en-US" sz="2000" dirty="0">
                <a:solidFill>
                  <a:srgbClr val="000000"/>
                </a:solidFill>
                <a:highlight>
                  <a:srgbClr val="FFFFFF"/>
                </a:highlight>
                <a:latin typeface="Consolas"/>
              </a:rPr>
              <a:t>}</a:t>
            </a:r>
          </a:p>
          <a:p>
            <a:pPr marL="203200" indent="-203200">
              <a:lnSpc>
                <a:spcPct val="75000"/>
              </a:lnSpc>
              <a:spcBef>
                <a:spcPts val="900"/>
              </a:spcBef>
              <a:buSzPct val="100000"/>
            </a:pPr>
            <a:endParaRPr lang="en-US" sz="2400" dirty="0">
              <a:solidFill>
                <a:srgbClr val="005400"/>
              </a:solidFill>
              <a:latin typeface="Comic Sans MS" charset="0"/>
            </a:endParaRPr>
          </a:p>
        </p:txBody>
      </p:sp>
      <p:sp>
        <p:nvSpPr>
          <p:cNvPr id="6" name="Content Placeholder 2"/>
          <p:cNvSpPr>
            <a:spLocks noGrp="1"/>
          </p:cNvSpPr>
          <p:nvPr>
            <p:ph idx="1"/>
          </p:nvPr>
        </p:nvSpPr>
        <p:spPr>
          <a:xfrm>
            <a:off x="228600" y="1676400"/>
            <a:ext cx="4495800" cy="4419600"/>
          </a:xfrm>
        </p:spPr>
        <p:txBody>
          <a:bodyPr>
            <a:noAutofit/>
          </a:bodyPr>
          <a:lstStyle/>
          <a:p>
            <a:pPr>
              <a:buFontTx/>
              <a:buNone/>
            </a:pPr>
            <a:r>
              <a:rPr lang="sr-Latn-RS" sz="2800" b="1" dirty="0">
                <a:solidFill>
                  <a:srgbClr val="005400"/>
                </a:solidFill>
              </a:rPr>
              <a:t>GLAVNI</a:t>
            </a:r>
            <a:r>
              <a:rPr lang="en-US" sz="2800" b="1" dirty="0">
                <a:solidFill>
                  <a:srgbClr val="005400"/>
                </a:solidFill>
              </a:rPr>
              <a:t> PROGRAM:</a:t>
            </a:r>
          </a:p>
          <a:p>
            <a:pPr>
              <a:spcBef>
                <a:spcPts val="1500"/>
              </a:spcBef>
              <a:buFont typeface="Wingdings" pitchFamily="2" charset="2"/>
              <a:buChar char="Ø"/>
            </a:pPr>
            <a:r>
              <a:rPr lang="sr-Latn-RS" dirty="0">
                <a:solidFill>
                  <a:schemeClr val="bg1">
                    <a:lumMod val="65000"/>
                  </a:schemeClr>
                </a:solidFill>
              </a:rPr>
              <a:t>Inicijalizacija</a:t>
            </a:r>
            <a:endParaRPr lang="en-US" dirty="0"/>
          </a:p>
          <a:p>
            <a:pPr lvl="1">
              <a:spcBef>
                <a:spcPts val="900"/>
              </a:spcBef>
              <a:buFont typeface="Wingdings" pitchFamily="2" charset="2"/>
              <a:buChar char="Ø"/>
            </a:pPr>
            <a:r>
              <a:rPr lang="sr-Latn-RS" sz="1800" dirty="0">
                <a:solidFill>
                  <a:schemeClr val="bg1">
                    <a:lumMod val="65000"/>
                  </a:schemeClr>
                </a:solidFill>
              </a:rPr>
              <a:t>Alokacija memorije na hostu za ulazne i izlazne podatke</a:t>
            </a:r>
            <a:endParaRPr lang="en-US" sz="1800" dirty="0">
              <a:solidFill>
                <a:schemeClr val="bg1">
                  <a:lumMod val="65000"/>
                </a:schemeClr>
              </a:solidFill>
            </a:endParaRPr>
          </a:p>
          <a:p>
            <a:pPr lvl="1">
              <a:spcBef>
                <a:spcPts val="900"/>
              </a:spcBef>
              <a:buFont typeface="Wingdings" pitchFamily="2" charset="2"/>
              <a:buChar char="Ø"/>
            </a:pPr>
            <a:r>
              <a:rPr lang="sr-Latn-RS" sz="1800" dirty="0">
                <a:solidFill>
                  <a:schemeClr val="bg1">
                    <a:lumMod val="65000"/>
                  </a:schemeClr>
                </a:solidFill>
              </a:rPr>
              <a:t>Dodela vrednosti ulaznom nizu</a:t>
            </a:r>
            <a:endParaRPr lang="en-US" sz="1800" dirty="0">
              <a:solidFill>
                <a:schemeClr val="bg1">
                  <a:lumMod val="65000"/>
                </a:schemeClr>
              </a:solidFill>
            </a:endParaRPr>
          </a:p>
          <a:p>
            <a:pPr>
              <a:spcBef>
                <a:spcPts val="1200"/>
              </a:spcBef>
              <a:buFont typeface="Wingdings" pitchFamily="2" charset="2"/>
              <a:buChar char="Ø"/>
            </a:pPr>
            <a:r>
              <a:rPr lang="sr-Latn-RS" dirty="0">
                <a:solidFill>
                  <a:schemeClr val="bg1">
                    <a:lumMod val="65000"/>
                  </a:schemeClr>
                </a:solidFill>
              </a:rPr>
              <a:t>Poziv</a:t>
            </a:r>
            <a:r>
              <a:rPr lang="en-US" dirty="0">
                <a:solidFill>
                  <a:schemeClr val="bg1">
                    <a:lumMod val="65000"/>
                  </a:schemeClr>
                </a:solidFill>
              </a:rPr>
              <a:t> host fun</a:t>
            </a:r>
            <a:r>
              <a:rPr lang="sr-Latn-RS" dirty="0">
                <a:solidFill>
                  <a:schemeClr val="bg1">
                    <a:lumMod val="65000"/>
                  </a:schemeClr>
                </a:solidFill>
              </a:rPr>
              <a:t>kcije</a:t>
            </a:r>
            <a:endParaRPr lang="en-US" dirty="0">
              <a:solidFill>
                <a:schemeClr val="bg1">
                  <a:lumMod val="65000"/>
                </a:schemeClr>
              </a:solidFill>
            </a:endParaRPr>
          </a:p>
          <a:p>
            <a:pPr>
              <a:spcBef>
                <a:spcPts val="1200"/>
              </a:spcBef>
              <a:buFont typeface="Wingdings" pitchFamily="2" charset="2"/>
              <a:buChar char="Ø"/>
            </a:pPr>
            <a:r>
              <a:rPr lang="sr-Latn-RS" dirty="0">
                <a:solidFill>
                  <a:schemeClr val="bg1">
                    <a:lumMod val="65000"/>
                  </a:schemeClr>
                </a:solidFill>
              </a:rPr>
              <a:t>Izračunavanje konačnog rezultata na osnovu rezultata pojedinačnih niti</a:t>
            </a:r>
            <a:endParaRPr lang="en-US" dirty="0">
              <a:solidFill>
                <a:schemeClr val="bg1">
                  <a:lumMod val="65000"/>
                </a:schemeClr>
              </a:solidFill>
            </a:endParaRPr>
          </a:p>
          <a:p>
            <a:pPr>
              <a:spcBef>
                <a:spcPts val="1200"/>
              </a:spcBef>
              <a:buFont typeface="Wingdings" pitchFamily="2" charset="2"/>
              <a:buChar char="Ø"/>
            </a:pPr>
            <a:r>
              <a:rPr lang="sr-Latn-RS" dirty="0">
                <a:solidFill>
                  <a:schemeClr val="bg1">
                    <a:lumMod val="65000"/>
                  </a:schemeClr>
                </a:solidFill>
              </a:rPr>
              <a:t>Prikaz rezultata </a:t>
            </a:r>
            <a:endParaRPr lang="en-US" dirty="0">
              <a:solidFill>
                <a:schemeClr val="bg1">
                  <a:lumMod val="65000"/>
                </a:schemeClr>
              </a:solidFill>
            </a:endParaRPr>
          </a:p>
        </p:txBody>
      </p:sp>
    </p:spTree>
    <p:extLst>
      <p:ext uri="{BB962C8B-B14F-4D97-AF65-F5344CB8AC3E}">
        <p14:creationId xmlns:p14="http://schemas.microsoft.com/office/powerpoint/2010/main" val="916674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Prevođenje </a:t>
            </a:r>
            <a:r>
              <a:rPr lang="sr-Latn-RS"/>
              <a:t>CUDA programa </a:t>
            </a:r>
            <a:r>
              <a:rPr lang="sr-Latn-RS" dirty="0"/>
              <a:t>(1)</a:t>
            </a:r>
            <a:endParaRPr lang="en-US" dirty="0"/>
          </a:p>
        </p:txBody>
      </p:sp>
      <p:sp>
        <p:nvSpPr>
          <p:cNvPr id="3" name="Content Placeholder 2"/>
          <p:cNvSpPr>
            <a:spLocks noGrp="1"/>
          </p:cNvSpPr>
          <p:nvPr>
            <p:ph idx="1"/>
          </p:nvPr>
        </p:nvSpPr>
        <p:spPr/>
        <p:txBody>
          <a:bodyPr>
            <a:normAutofit fontScale="92500" lnSpcReduction="10000"/>
          </a:bodyPr>
          <a:lstStyle/>
          <a:p>
            <a:r>
              <a:rPr lang="vi-VN" dirty="0"/>
              <a:t>Bilo koji izvorni kod koji sadrži CUDA </a:t>
            </a:r>
            <a:r>
              <a:rPr lang="vi-VN"/>
              <a:t>ekstenzije mora </a:t>
            </a:r>
            <a:r>
              <a:rPr lang="vi-VN" dirty="0"/>
              <a:t>se</a:t>
            </a:r>
            <a:br>
              <a:rPr lang="vi-VN" dirty="0"/>
            </a:br>
            <a:r>
              <a:rPr lang="vi-VN"/>
              <a:t>prevesti pomoću </a:t>
            </a:r>
            <a:r>
              <a:rPr lang="vi-VN" dirty="0"/>
              <a:t>nvcc prevodioca</a:t>
            </a:r>
            <a:endParaRPr lang="sr-Latn-RS" dirty="0"/>
          </a:p>
          <a:p>
            <a:r>
              <a:rPr lang="vi-VN" dirty="0"/>
              <a:t>NVCC </a:t>
            </a:r>
            <a:r>
              <a:rPr lang="vi-VN"/>
              <a:t>je prevodilac-omotač (compiler </a:t>
            </a:r>
            <a:r>
              <a:rPr lang="vi-VN" dirty="0"/>
              <a:t>driver)</a:t>
            </a:r>
            <a:endParaRPr lang="sr-Latn-RS" dirty="0"/>
          </a:p>
          <a:p>
            <a:pPr lvl="1"/>
            <a:r>
              <a:rPr lang="vi-VN" dirty="0"/>
              <a:t>Radi tako što poziva sve nepohodne alate i prevodioc</a:t>
            </a:r>
            <a:r>
              <a:rPr lang="sr-Latn-RS" dirty="0"/>
              <a:t>e</a:t>
            </a:r>
          </a:p>
          <a:p>
            <a:pPr lvl="2"/>
            <a:r>
              <a:rPr lang="vi-VN" dirty="0"/>
              <a:t>cudacc, g++, cl, ...</a:t>
            </a:r>
            <a:endParaRPr lang="sr-Latn-RS" dirty="0"/>
          </a:p>
          <a:p>
            <a:r>
              <a:rPr lang="vi-VN" dirty="0"/>
              <a:t> Izlazi NVCC prevodioca su:</a:t>
            </a:r>
            <a:endParaRPr lang="sr-Latn-RS" dirty="0"/>
          </a:p>
          <a:p>
            <a:pPr lvl="1"/>
            <a:r>
              <a:rPr lang="vi-VN" dirty="0"/>
              <a:t>C kod koji se izvršava na </a:t>
            </a:r>
            <a:r>
              <a:rPr lang="vi-VN"/>
              <a:t>strani domaćina </a:t>
            </a:r>
            <a:r>
              <a:rPr lang="vi-VN" dirty="0"/>
              <a:t>(CPU kod) i koji </a:t>
            </a:r>
            <a:r>
              <a:rPr lang="vi-VN"/>
              <a:t>se</a:t>
            </a:r>
            <a:r>
              <a:rPr lang="sr-Latn-RS"/>
              <a:t> </a:t>
            </a:r>
            <a:r>
              <a:rPr lang="vi-VN"/>
              <a:t>mora </a:t>
            </a:r>
            <a:r>
              <a:rPr lang="vi-VN" dirty="0"/>
              <a:t>dalje </a:t>
            </a:r>
            <a:r>
              <a:rPr lang="vi-VN"/>
              <a:t>prevesti odgovarajućim prevodiocem</a:t>
            </a:r>
            <a:endParaRPr lang="sr-Latn-RS" dirty="0"/>
          </a:p>
          <a:p>
            <a:pPr lvl="1"/>
            <a:r>
              <a:rPr lang="vi-VN" dirty="0"/>
              <a:t>PTX (Parallel Thread eXecution) kod</a:t>
            </a:r>
            <a:endParaRPr lang="sr-Latn-RS" dirty="0"/>
          </a:p>
          <a:p>
            <a:pPr lvl="2"/>
            <a:r>
              <a:rPr lang="vi-VN" dirty="0"/>
              <a:t>Predstavlja neku </a:t>
            </a:r>
            <a:r>
              <a:rPr lang="vi-VN"/>
              <a:t>vrstu međukoda </a:t>
            </a:r>
            <a:r>
              <a:rPr lang="vi-VN" dirty="0"/>
              <a:t>za grafički procesor</a:t>
            </a:r>
            <a:endParaRPr lang="sr-Latn-RS" dirty="0"/>
          </a:p>
          <a:p>
            <a:r>
              <a:rPr lang="vi-VN" dirty="0"/>
              <a:t>Bilo </a:t>
            </a:r>
            <a:r>
              <a:rPr lang="vi-VN"/>
              <a:t>koji program </a:t>
            </a:r>
            <a:r>
              <a:rPr lang="vi-VN" dirty="0"/>
              <a:t>koji sadrži CUDA pozive, zahteva</a:t>
            </a:r>
            <a:r>
              <a:rPr lang="sr-Latn-RS" dirty="0"/>
              <a:t> </a:t>
            </a:r>
            <a:r>
              <a:rPr lang="vi-VN" dirty="0"/>
              <a:t>sledeće </a:t>
            </a:r>
            <a:r>
              <a:rPr lang="vi-VN"/>
              <a:t>dve dinamičke </a:t>
            </a:r>
            <a:r>
              <a:rPr lang="vi-VN" dirty="0"/>
              <a:t>bilioteke:</a:t>
            </a:r>
            <a:endParaRPr lang="sr-Latn-RS" dirty="0"/>
          </a:p>
          <a:p>
            <a:pPr lvl="1"/>
            <a:r>
              <a:rPr lang="vi-VN"/>
              <a:t>CUDA runtime </a:t>
            </a:r>
            <a:r>
              <a:rPr lang="vi-VN" dirty="0"/>
              <a:t>biblioteku (</a:t>
            </a:r>
            <a:r>
              <a:rPr lang="vi-VN" b="1" dirty="0"/>
              <a:t>cudart</a:t>
            </a:r>
            <a:r>
              <a:rPr lang="vi-VN" dirty="0"/>
              <a:t>)</a:t>
            </a:r>
            <a:endParaRPr lang="sr-Latn-RS" dirty="0"/>
          </a:p>
          <a:p>
            <a:pPr lvl="1"/>
            <a:r>
              <a:rPr lang="vi-VN" dirty="0"/>
              <a:t>CUDA core biblioteku (</a:t>
            </a:r>
            <a:r>
              <a:rPr lang="vi-VN" b="1" dirty="0"/>
              <a:t>cuda</a:t>
            </a:r>
            <a:r>
              <a:rPr lang="vi-VN" dirty="0"/>
              <a:t>) </a:t>
            </a:r>
            <a:br>
              <a:rPr lang="vi-VN" dirty="0"/>
            </a:br>
            <a:endParaRPr lang="en-US" dirty="0"/>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304800"/>
            <a:ext cx="8229600" cy="990600"/>
          </a:xfrm>
        </p:spPr>
        <p:txBody>
          <a:bodyPr>
            <a:normAutofit fontScale="90000"/>
          </a:bodyPr>
          <a:lstStyle/>
          <a:p>
            <a:r>
              <a:rPr lang="sr-Latn-RS" dirty="0">
                <a:ea typeface="ＭＳ Ｐゴシック" charset="-128"/>
              </a:rPr>
              <a:t>Glavni </a:t>
            </a:r>
            <a:r>
              <a:rPr lang="sr-Latn-RS">
                <a:ea typeface="ＭＳ Ｐゴシック" charset="-128"/>
              </a:rPr>
              <a:t>p</a:t>
            </a:r>
            <a:r>
              <a:rPr lang="en-US">
                <a:ea typeface="ＭＳ Ｐゴシック" charset="-128"/>
              </a:rPr>
              <a:t>rogram: </a:t>
            </a:r>
            <a:r>
              <a:rPr lang="en-US" dirty="0">
                <a:ea typeface="ＭＳ Ｐゴシック" charset="-128"/>
              </a:rPr>
              <a:t>P</a:t>
            </a:r>
            <a:r>
              <a:rPr lang="sr-Latn-RS" dirty="0">
                <a:ea typeface="ＭＳ Ｐゴシック" charset="-128"/>
              </a:rPr>
              <a:t>oziv globalne funkcije</a:t>
            </a:r>
            <a:endParaRPr lang="en-US" dirty="0">
              <a:ea typeface="ＭＳ Ｐゴシック" charset="-128"/>
            </a:endParaRPr>
          </a:p>
        </p:txBody>
      </p:sp>
      <p:sp>
        <p:nvSpPr>
          <p:cNvPr id="7" name="Content Placeholder 2"/>
          <p:cNvSpPr txBox="1">
            <a:spLocks/>
          </p:cNvSpPr>
          <p:nvPr/>
        </p:nvSpPr>
        <p:spPr bwMode="auto">
          <a:xfrm>
            <a:off x="4572000" y="1371600"/>
            <a:ext cx="4572000" cy="5075172"/>
          </a:xfrm>
          <a:prstGeom prst="rect">
            <a:avLst/>
          </a:prstGeom>
          <a:noFill/>
          <a:ln w="9525">
            <a:noFill/>
            <a:miter lim="800000"/>
            <a:headEnd/>
            <a:tailEnd/>
          </a:ln>
        </p:spPr>
        <p:txBody>
          <a:bodyPr lIns="63500" tIns="25400" rIns="63500" bIns="25400">
            <a:spAutoFit/>
          </a:bodyPr>
          <a:lstStyle/>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#include &lt;</a:t>
            </a:r>
            <a:r>
              <a:rPr lang="en-US" dirty="0" err="1">
                <a:solidFill>
                  <a:schemeClr val="bg1">
                    <a:lumMod val="65000"/>
                  </a:schemeClr>
                </a:solidFill>
                <a:latin typeface="Consolas" pitchFamily="49" charset="0"/>
                <a:cs typeface="Consolas" pitchFamily="49" charset="0"/>
              </a:rPr>
              <a:t>stdio.h</a:t>
            </a:r>
            <a:r>
              <a:rPr lang="en-US" dirty="0">
                <a:solidFill>
                  <a:schemeClr val="bg1">
                    <a:lumMod val="65000"/>
                  </a:schemeClr>
                </a:solidFill>
                <a:latin typeface="Consolas" pitchFamily="49" charset="0"/>
                <a:cs typeface="Consolas" pitchFamily="49" charset="0"/>
              </a:rPr>
              <a:t>&gt;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#define SIZE 16</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#define BLOCKSIZE 4</a:t>
            </a:r>
          </a:p>
          <a:p>
            <a:pPr marL="203200" indent="-203200">
              <a:lnSpc>
                <a:spcPct val="75000"/>
              </a:lnSpc>
              <a:spcBef>
                <a:spcPts val="900"/>
              </a:spcBef>
              <a:buSzPct val="100000"/>
            </a:pPr>
            <a:r>
              <a:rPr lang="en-US" dirty="0">
                <a:solidFill>
                  <a:srgbClr val="000000"/>
                </a:solidFill>
                <a:latin typeface="Consolas" pitchFamily="49" charset="0"/>
                <a:cs typeface="Consolas" pitchFamily="49" charset="0"/>
              </a:rPr>
              <a:t>__host__ void </a:t>
            </a:r>
            <a:r>
              <a:rPr lang="en-US" dirty="0" err="1">
                <a:solidFill>
                  <a:srgbClr val="000000"/>
                </a:solidFill>
                <a:latin typeface="Consolas" pitchFamily="49" charset="0"/>
                <a:cs typeface="Consolas" pitchFamily="49" charset="0"/>
              </a:rPr>
              <a:t>outer_compute</a:t>
            </a:r>
            <a:r>
              <a:rPr lang="en-US" dirty="0">
                <a:solidFill>
                  <a:srgbClr val="000000"/>
                </a:solidFill>
                <a:latin typeface="Consolas" pitchFamily="49" charset="0"/>
                <a:cs typeface="Consolas" pitchFamily="49" charset="0"/>
              </a:rPr>
              <a:t>(</a:t>
            </a:r>
            <a:endParaRPr lang="sr-Latn-RS" dirty="0">
              <a:solidFill>
                <a:srgbClr val="000000"/>
              </a:solidFill>
              <a:latin typeface="Consolas" pitchFamily="49" charset="0"/>
              <a:cs typeface="Consolas" pitchFamily="49" charset="0"/>
            </a:endParaRPr>
          </a:p>
          <a:p>
            <a:pPr marL="203200" indent="-203200">
              <a:lnSpc>
                <a:spcPct val="75000"/>
              </a:lnSpc>
              <a:spcBef>
                <a:spcPts val="900"/>
              </a:spcBef>
              <a:buSzPct val="100000"/>
            </a:pP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in_arr</a:t>
            </a: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out_arr</a:t>
            </a:r>
            <a:r>
              <a:rPr lang="en-US" dirty="0">
                <a:solidFill>
                  <a:srgbClr val="000000"/>
                </a:solidFill>
                <a:latin typeface="Consolas" pitchFamily="49" charset="0"/>
                <a:cs typeface="Consolas" pitchFamily="49" charset="0"/>
              </a:rPr>
              <a:t>);</a:t>
            </a:r>
            <a:endParaRPr lang="sr-Latn-RS" dirty="0">
              <a:solidFill>
                <a:srgbClr val="000000"/>
              </a:solidFill>
              <a:latin typeface="Consolas" pitchFamily="49" charset="0"/>
              <a:cs typeface="Consolas" pitchFamily="49" charset="0"/>
            </a:endParaRPr>
          </a:p>
          <a:p>
            <a:pPr marL="203200" indent="-203200">
              <a:lnSpc>
                <a:spcPct val="75000"/>
              </a:lnSpc>
              <a:spcBef>
                <a:spcPts val="900"/>
              </a:spcBef>
              <a:buSzPct val="100000"/>
            </a:pPr>
            <a:endParaRPr lang="en-US" dirty="0">
              <a:solidFill>
                <a:schemeClr val="bg2"/>
              </a:solidFill>
              <a:latin typeface="Consolas" pitchFamily="49" charset="0"/>
              <a:cs typeface="Consolas" pitchFamily="49" charset="0"/>
            </a:endParaRPr>
          </a:p>
          <a:p>
            <a:pPr marL="203200" indent="-203200">
              <a:lnSpc>
                <a:spcPct val="75000"/>
              </a:lnSpc>
              <a:spcBef>
                <a:spcPts val="1500"/>
              </a:spcBef>
              <a:buSzPct val="100000"/>
            </a:pP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main(</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argc</a:t>
            </a:r>
            <a:r>
              <a:rPr lang="en-US" dirty="0">
                <a:solidFill>
                  <a:schemeClr val="bg1">
                    <a:lumMod val="65000"/>
                  </a:schemeClr>
                </a:solidFill>
                <a:latin typeface="Consolas" pitchFamily="49" charset="0"/>
                <a:cs typeface="Consolas" pitchFamily="49" charset="0"/>
              </a:rPr>
              <a:t>, char **</a:t>
            </a:r>
            <a:r>
              <a:rPr lang="en-US" dirty="0" err="1">
                <a:solidFill>
                  <a:schemeClr val="bg1">
                    <a:lumMod val="65000"/>
                  </a:schemeClr>
                </a:solidFill>
                <a:latin typeface="Consolas" pitchFamily="49" charset="0"/>
                <a:cs typeface="Consolas" pitchFamily="49" charset="0"/>
              </a:rPr>
              <a:t>argv</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in_array</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out_array</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endParaRPr lang="sr-Latn-RS" dirty="0">
              <a:solidFill>
                <a:schemeClr val="bg2"/>
              </a:solidFill>
              <a:latin typeface="Consolas" pitchFamily="49" charset="0"/>
              <a:cs typeface="Consolas" pitchFamily="49" charset="0"/>
            </a:endParaRPr>
          </a:p>
          <a:p>
            <a:pPr marL="203200" indent="-203200">
              <a:lnSpc>
                <a:spcPct val="75000"/>
              </a:lnSpc>
              <a:spcBef>
                <a:spcPts val="900"/>
              </a:spcBef>
              <a:buSzPct val="100000"/>
            </a:pPr>
            <a:r>
              <a:rPr lang="en-US" dirty="0">
                <a:solidFill>
                  <a:schemeClr val="bg2"/>
                </a:solidFill>
                <a:latin typeface="Consolas" pitchFamily="49" charset="0"/>
                <a:cs typeface="Consolas" pitchFamily="49" charset="0"/>
              </a:rPr>
              <a:t>  </a:t>
            </a: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inicijalizacija</a:t>
            </a:r>
            <a:r>
              <a:rPr lang="en-US" dirty="0">
                <a:solidFill>
                  <a:srgbClr val="000000"/>
                </a:solidFill>
                <a:latin typeface="Consolas" pitchFamily="49" charset="0"/>
                <a:cs typeface="Consolas" pitchFamily="49" charset="0"/>
              </a:rPr>
              <a:t> */ </a:t>
            </a:r>
            <a:endParaRPr lang="sr-Latn-RS" dirty="0">
              <a:solidFill>
                <a:srgbClr val="000000"/>
              </a:solidFill>
              <a:latin typeface="Consolas" pitchFamily="49" charset="0"/>
              <a:cs typeface="Consolas" pitchFamily="49" charset="0"/>
            </a:endParaRPr>
          </a:p>
          <a:p>
            <a:pPr marL="203200" indent="-203200">
              <a:lnSpc>
                <a:spcPct val="75000"/>
              </a:lnSpc>
              <a:spcBef>
                <a:spcPts val="900"/>
              </a:spcBef>
              <a:buSzPct val="100000"/>
            </a:pPr>
            <a:r>
              <a:rPr lang="sr-Latn-RS" dirty="0">
                <a:solidFill>
                  <a:srgbClr val="000000"/>
                </a:solidFill>
                <a:latin typeface="Consolas" pitchFamily="49" charset="0"/>
                <a:cs typeface="Consolas" pitchFamily="49" charset="0"/>
              </a:rPr>
              <a:t>  </a:t>
            </a: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2"/>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outer_compute</a:t>
            </a:r>
            <a:r>
              <a:rPr lang="en-US" dirty="0">
                <a:solidFill>
                  <a:srgbClr val="000000"/>
                </a:solidFill>
                <a:latin typeface="Consolas" pitchFamily="49" charset="0"/>
                <a:cs typeface="Consolas" pitchFamily="49" charset="0"/>
              </a:rPr>
              <a:t>(</a:t>
            </a:r>
            <a:r>
              <a:rPr lang="en-US" dirty="0" err="1">
                <a:solidFill>
                  <a:srgbClr val="000000"/>
                </a:solidFill>
                <a:latin typeface="Consolas" pitchFamily="49" charset="0"/>
                <a:cs typeface="Consolas" pitchFamily="49" charset="0"/>
              </a:rPr>
              <a:t>in_array</a:t>
            </a: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out_array</a:t>
            </a: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   …</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a:t>
            </a:r>
            <a:endParaRPr lang="en-US" sz="2000" dirty="0">
              <a:solidFill>
                <a:srgbClr val="005400"/>
              </a:solidFill>
              <a:latin typeface="Comic Sans MS" charset="0"/>
            </a:endParaRPr>
          </a:p>
        </p:txBody>
      </p:sp>
      <p:sp>
        <p:nvSpPr>
          <p:cNvPr id="10" name="Content Placeholder 2"/>
          <p:cNvSpPr txBox="1">
            <a:spLocks/>
          </p:cNvSpPr>
          <p:nvPr/>
        </p:nvSpPr>
        <p:spPr>
          <a:xfrm>
            <a:off x="228600" y="1676400"/>
            <a:ext cx="4495800" cy="4419600"/>
          </a:xfrm>
          <a:prstGeom prst="rect">
            <a:avLst/>
          </a:prstGeom>
        </p:spPr>
        <p:txBody>
          <a:bodyPr vert="horz" lIns="91440" tIns="45720" rIns="91440" bIns="45720" rtlCol="0">
            <a:no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sr-Latn-RS" sz="2800" b="1" i="0" u="none" strike="noStrike" kern="1200" cap="none" spc="0" normalizeH="0" baseline="0" noProof="0" dirty="0">
                <a:ln>
                  <a:noFill/>
                </a:ln>
                <a:solidFill>
                  <a:srgbClr val="005400"/>
                </a:solidFill>
                <a:effectLst/>
                <a:uLnTx/>
                <a:uFillTx/>
                <a:latin typeface="+mn-lt"/>
                <a:ea typeface="+mn-ea"/>
                <a:cs typeface="+mn-cs"/>
              </a:rPr>
              <a:t>GLAVNI</a:t>
            </a:r>
            <a:r>
              <a:rPr kumimoji="0" lang="en-US" sz="2800" b="1" i="0" u="none" strike="noStrike" kern="1200" cap="none" spc="0" normalizeH="0" baseline="0" noProof="0" dirty="0">
                <a:ln>
                  <a:noFill/>
                </a:ln>
                <a:solidFill>
                  <a:srgbClr val="005400"/>
                </a:solidFill>
                <a:effectLst/>
                <a:uLnTx/>
                <a:uFillTx/>
                <a:latin typeface="+mn-lt"/>
                <a:ea typeface="+mn-ea"/>
                <a:cs typeface="+mn-cs"/>
              </a:rPr>
              <a:t> PROGRAM:</a:t>
            </a:r>
          </a:p>
          <a:p>
            <a:pPr marL="182880" marR="0" lvl="0" indent="-182880" algn="l" defTabSz="914400" rtl="0" eaLnBrk="1" fontAlgn="auto" latinLnBrk="0" hangingPunct="1">
              <a:lnSpc>
                <a:spcPct val="100000"/>
              </a:lnSpc>
              <a:spcBef>
                <a:spcPts val="1500"/>
              </a:spcBef>
              <a:spcAft>
                <a:spcPts val="0"/>
              </a:spcAft>
              <a:buClr>
                <a:schemeClr val="accent1"/>
              </a:buClr>
              <a:buSzPct val="85000"/>
              <a:buFont typeface="Wingdings" pitchFamily="2" charset="2"/>
              <a:buChar char="Ø"/>
              <a:tabLst/>
              <a:defRPr/>
            </a:pPr>
            <a:r>
              <a:rPr kumimoji="0" lang="sr-Latn-RS" sz="2400" b="0" i="0" u="none" strike="noStrike" kern="1200" cap="none" spc="0" normalizeH="0" baseline="0" noProof="0" dirty="0">
                <a:ln>
                  <a:noFill/>
                </a:ln>
                <a:solidFill>
                  <a:schemeClr val="bg1">
                    <a:lumMod val="65000"/>
                  </a:schemeClr>
                </a:solidFill>
                <a:effectLst/>
                <a:uLnTx/>
                <a:uFillTx/>
                <a:latin typeface="+mn-lt"/>
                <a:ea typeface="+mn-ea"/>
                <a:cs typeface="+mn-cs"/>
              </a:rPr>
              <a:t>Inicijalizacija </a:t>
            </a:r>
            <a:r>
              <a:rPr kumimoji="0" lang="sr-Latn-RS" sz="2400" b="0" i="0" u="none" strike="noStrike" kern="1200" cap="none" spc="0" normalizeH="0" baseline="0" noProof="0" dirty="0">
                <a:ln>
                  <a:noFill/>
                </a:ln>
                <a:solidFill>
                  <a:schemeClr val="accent1">
                    <a:lumMod val="75000"/>
                  </a:schemeClr>
                </a:solidFill>
                <a:effectLst/>
                <a:uLnTx/>
                <a:uFillTx/>
                <a:latin typeface="+mn-lt"/>
                <a:ea typeface="+mn-ea"/>
                <a:cs typeface="+mn-cs"/>
              </a:rPr>
              <a:t>(preskočeno)</a:t>
            </a:r>
            <a:endPar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457200" marR="0" lvl="1" indent="-182880" algn="l" defTabSz="914400" rtl="0" eaLnBrk="1" fontAlgn="auto" latinLnBrk="0" hangingPunct="1">
              <a:lnSpc>
                <a:spcPct val="100000"/>
              </a:lnSpc>
              <a:spcBef>
                <a:spcPts val="900"/>
              </a:spcBef>
              <a:spcAft>
                <a:spcPts val="0"/>
              </a:spcAft>
              <a:buClr>
                <a:schemeClr val="accent1"/>
              </a:buClr>
              <a:buSzPct val="85000"/>
              <a:buFont typeface="Wingdings" pitchFamily="2" charset="2"/>
              <a:buChar char="Ø"/>
              <a:tabLst/>
              <a:defRPr/>
            </a:pPr>
            <a:r>
              <a:rPr kumimoji="0" lang="sr-Latn-RS" sz="1800" b="0" i="0" u="none" strike="noStrike" kern="1200" cap="none" spc="0" normalizeH="0" baseline="0" noProof="0" dirty="0">
                <a:ln>
                  <a:noFill/>
                </a:ln>
                <a:solidFill>
                  <a:schemeClr val="bg1">
                    <a:lumMod val="65000"/>
                  </a:schemeClr>
                </a:solidFill>
                <a:effectLst/>
                <a:uLnTx/>
                <a:uFillTx/>
                <a:latin typeface="+mn-lt"/>
                <a:ea typeface="+mn-ea"/>
                <a:cs typeface="+mn-cs"/>
              </a:rPr>
              <a:t>Alokacija memorije na hostu za ulazne i izlazne podatke</a:t>
            </a:r>
            <a:endParaRPr kumimoji="0" lang="en-US" sz="18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457200" marR="0" lvl="1" indent="-182880" algn="l" defTabSz="914400" rtl="0" eaLnBrk="1" fontAlgn="auto" latinLnBrk="0" hangingPunct="1">
              <a:lnSpc>
                <a:spcPct val="100000"/>
              </a:lnSpc>
              <a:spcBef>
                <a:spcPts val="900"/>
              </a:spcBef>
              <a:spcAft>
                <a:spcPts val="0"/>
              </a:spcAft>
              <a:buClr>
                <a:schemeClr val="accent1"/>
              </a:buClr>
              <a:buSzPct val="85000"/>
              <a:buFont typeface="Wingdings" pitchFamily="2" charset="2"/>
              <a:buChar char="Ø"/>
              <a:tabLst/>
              <a:defRPr/>
            </a:pPr>
            <a:r>
              <a:rPr kumimoji="0" lang="sr-Latn-RS" sz="1800" b="0" i="0" u="none" strike="noStrike" kern="1200" cap="none" spc="0" normalizeH="0" baseline="0" noProof="0" dirty="0">
                <a:ln>
                  <a:noFill/>
                </a:ln>
                <a:solidFill>
                  <a:schemeClr val="bg1">
                    <a:lumMod val="65000"/>
                  </a:schemeClr>
                </a:solidFill>
                <a:effectLst/>
                <a:uLnTx/>
                <a:uFillTx/>
                <a:latin typeface="+mn-lt"/>
                <a:ea typeface="+mn-ea"/>
                <a:cs typeface="+mn-cs"/>
              </a:rPr>
              <a:t>Dodela vrednosti ulaznom nizu</a:t>
            </a:r>
            <a:endParaRPr kumimoji="0" lang="en-US" sz="18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182880" marR="0" lvl="0" indent="-182880" algn="l" defTabSz="914400" rtl="0" eaLnBrk="1" fontAlgn="auto" latinLnBrk="0" hangingPunct="1">
              <a:lnSpc>
                <a:spcPct val="100000"/>
              </a:lnSpc>
              <a:spcBef>
                <a:spcPts val="1200"/>
              </a:spcBef>
              <a:spcAft>
                <a:spcPts val="0"/>
              </a:spcAft>
              <a:buClr>
                <a:schemeClr val="accent1"/>
              </a:buClr>
              <a:buSzPct val="85000"/>
              <a:buFont typeface="Wingdings" pitchFamily="2" charset="2"/>
              <a:buChar char="Ø"/>
              <a:tabLst/>
              <a:defRPr/>
            </a:pPr>
            <a:r>
              <a:rPr kumimoji="0" lang="sr-Latn-RS" sz="2400" b="0" i="0" u="none" strike="noStrike" kern="1200" cap="none" spc="0" normalizeH="0" baseline="0" noProof="0" dirty="0">
                <a:ln>
                  <a:noFill/>
                </a:ln>
                <a:solidFill>
                  <a:schemeClr val="accent1">
                    <a:lumMod val="75000"/>
                  </a:schemeClr>
                </a:solidFill>
                <a:effectLst/>
                <a:uLnTx/>
                <a:uFillTx/>
                <a:latin typeface="+mn-lt"/>
                <a:ea typeface="+mn-ea"/>
                <a:cs typeface="+mn-cs"/>
              </a:rPr>
              <a:t>Poziv</a:t>
            </a:r>
            <a:r>
              <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rPr>
              <a:t> host fun</a:t>
            </a:r>
            <a:r>
              <a:rPr kumimoji="0" lang="sr-Latn-RS" sz="2400" b="0" i="0" u="none" strike="noStrike" kern="1200" cap="none" spc="0" normalizeH="0" baseline="0" noProof="0" dirty="0">
                <a:ln>
                  <a:noFill/>
                </a:ln>
                <a:solidFill>
                  <a:schemeClr val="accent1">
                    <a:lumMod val="75000"/>
                  </a:schemeClr>
                </a:solidFill>
                <a:effectLst/>
                <a:uLnTx/>
                <a:uFillTx/>
                <a:latin typeface="+mn-lt"/>
                <a:ea typeface="+mn-ea"/>
                <a:cs typeface="+mn-cs"/>
              </a:rPr>
              <a:t>kcije</a:t>
            </a:r>
            <a:endPar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182880" marR="0" lvl="0" indent="-182880" algn="l" defTabSz="914400" rtl="0" eaLnBrk="1" fontAlgn="auto" latinLnBrk="0" hangingPunct="1">
              <a:lnSpc>
                <a:spcPct val="100000"/>
              </a:lnSpc>
              <a:spcBef>
                <a:spcPts val="1200"/>
              </a:spcBef>
              <a:spcAft>
                <a:spcPts val="0"/>
              </a:spcAft>
              <a:buClr>
                <a:schemeClr val="accent1"/>
              </a:buClr>
              <a:buSzPct val="85000"/>
              <a:buFont typeface="Wingdings" pitchFamily="2" charset="2"/>
              <a:buChar char="Ø"/>
              <a:tabLst/>
              <a:defRPr/>
            </a:pPr>
            <a:r>
              <a:rPr kumimoji="0" lang="sr-Latn-RS" sz="2400" b="0" i="0" u="none" strike="noStrike" kern="1200" cap="none" spc="0" normalizeH="0" baseline="0" noProof="0" dirty="0">
                <a:ln>
                  <a:noFill/>
                </a:ln>
                <a:solidFill>
                  <a:schemeClr val="bg1">
                    <a:lumMod val="65000"/>
                  </a:schemeClr>
                </a:solidFill>
                <a:effectLst/>
                <a:uLnTx/>
                <a:uFillTx/>
                <a:latin typeface="+mn-lt"/>
                <a:ea typeface="+mn-ea"/>
                <a:cs typeface="+mn-cs"/>
              </a:rPr>
              <a:t>Izračunavanje konačnog rezultata na osnovu rezultata pojedinačnih niti</a:t>
            </a:r>
            <a:endParaRPr kumimoji="0" lang="en-US" sz="24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182880" marR="0" lvl="0" indent="-182880" algn="l" defTabSz="914400" rtl="0" eaLnBrk="1" fontAlgn="auto" latinLnBrk="0" hangingPunct="1">
              <a:lnSpc>
                <a:spcPct val="100000"/>
              </a:lnSpc>
              <a:spcBef>
                <a:spcPts val="1200"/>
              </a:spcBef>
              <a:spcAft>
                <a:spcPts val="0"/>
              </a:spcAft>
              <a:buClr>
                <a:schemeClr val="accent1"/>
              </a:buClr>
              <a:buSzPct val="85000"/>
              <a:buFont typeface="Wingdings" pitchFamily="2" charset="2"/>
              <a:buChar char="Ø"/>
              <a:tabLst/>
              <a:defRPr/>
            </a:pPr>
            <a:r>
              <a:rPr kumimoji="0" lang="sr-Latn-RS" sz="2400" b="0" i="0" u="none" strike="noStrike" kern="1200" cap="none" spc="0" normalizeH="0" baseline="0" noProof="0" dirty="0">
                <a:ln>
                  <a:noFill/>
                </a:ln>
                <a:solidFill>
                  <a:schemeClr val="bg1">
                    <a:lumMod val="65000"/>
                  </a:schemeClr>
                </a:solidFill>
                <a:effectLst/>
                <a:uLnTx/>
                <a:uFillTx/>
                <a:latin typeface="+mn-lt"/>
                <a:ea typeface="+mn-ea"/>
                <a:cs typeface="+mn-cs"/>
              </a:rPr>
              <a:t>Prikaz rezultata </a:t>
            </a:r>
            <a:endParaRPr kumimoji="0" lang="en-US" sz="24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extLst>
      <p:ext uri="{BB962C8B-B14F-4D97-AF65-F5344CB8AC3E}">
        <p14:creationId xmlns:p14="http://schemas.microsoft.com/office/powerpoint/2010/main" val="3805095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4343400" y="1371600"/>
            <a:ext cx="4800600" cy="5506636"/>
          </a:xfrm>
          <a:prstGeom prst="rect">
            <a:avLst/>
          </a:prstGeom>
          <a:noFill/>
          <a:ln w="9525">
            <a:noFill/>
            <a:miter lim="800000"/>
            <a:headEnd/>
            <a:tailEnd/>
          </a:ln>
        </p:spPr>
        <p:txBody>
          <a:bodyPr wrap="square" lIns="63500" tIns="25400" rIns="63500" bIns="25400">
            <a:spAutoFit/>
          </a:bodyPr>
          <a:lstStyle/>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#include &lt;</a:t>
            </a:r>
            <a:r>
              <a:rPr lang="en-US" dirty="0" err="1">
                <a:solidFill>
                  <a:schemeClr val="bg1">
                    <a:lumMod val="65000"/>
                  </a:schemeClr>
                </a:solidFill>
                <a:latin typeface="Consolas" pitchFamily="49" charset="0"/>
                <a:cs typeface="Consolas" pitchFamily="49" charset="0"/>
              </a:rPr>
              <a:t>stdio.h</a:t>
            </a:r>
            <a:r>
              <a:rPr lang="en-US" dirty="0">
                <a:solidFill>
                  <a:schemeClr val="bg1">
                    <a:lumMod val="65000"/>
                  </a:schemeClr>
                </a:solidFill>
                <a:latin typeface="Consolas" pitchFamily="49" charset="0"/>
                <a:cs typeface="Consolas" pitchFamily="49" charset="0"/>
              </a:rPr>
              <a:t>&gt;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#define SIZE 16</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#define BLOCKSIZE 4</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__host__ void </a:t>
            </a:r>
            <a:r>
              <a:rPr lang="en-US" dirty="0" err="1">
                <a:solidFill>
                  <a:schemeClr val="bg1">
                    <a:lumMod val="65000"/>
                  </a:schemeClr>
                </a:solidFill>
                <a:latin typeface="Consolas" pitchFamily="49" charset="0"/>
                <a:cs typeface="Consolas" pitchFamily="49" charset="0"/>
              </a:rPr>
              <a:t>outer_compute</a:t>
            </a:r>
            <a:r>
              <a:rPr lang="en-US" dirty="0">
                <a:solidFill>
                  <a:schemeClr val="bg1">
                    <a:lumMod val="65000"/>
                  </a:schemeClr>
                </a:solidFill>
                <a:latin typeface="Consolas" pitchFamily="49" charset="0"/>
                <a:cs typeface="Consolas" pitchFamily="49" charset="0"/>
              </a:rPr>
              <a:t>(</a:t>
            </a:r>
            <a:endParaRPr lang="sr-Latn-RS" dirty="0">
              <a:solidFill>
                <a:schemeClr val="bg1">
                  <a:lumMod val="65000"/>
                </a:schemeClr>
              </a:solidFill>
              <a:latin typeface="Consolas" pitchFamily="49" charset="0"/>
              <a:cs typeface="Consolas" pitchFamily="49" charset="0"/>
            </a:endParaRPr>
          </a:p>
          <a:p>
            <a:pPr marL="203200" indent="-203200">
              <a:lnSpc>
                <a:spcPct val="75000"/>
              </a:lnSpc>
              <a:spcBef>
                <a:spcPts val="900"/>
              </a:spcBef>
              <a:buSzPct val="100000"/>
            </a:pP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in_arr</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out_arr</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1500"/>
              </a:spcBef>
              <a:buSzPct val="100000"/>
            </a:pP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main(</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argc</a:t>
            </a:r>
            <a:r>
              <a:rPr lang="en-US" dirty="0">
                <a:solidFill>
                  <a:schemeClr val="bg1">
                    <a:lumMod val="65000"/>
                  </a:schemeClr>
                </a:solidFill>
                <a:latin typeface="Consolas" pitchFamily="49" charset="0"/>
                <a:cs typeface="Consolas" pitchFamily="49" charset="0"/>
              </a:rPr>
              <a:t>, char **</a:t>
            </a:r>
            <a:r>
              <a:rPr lang="en-US" dirty="0" err="1">
                <a:solidFill>
                  <a:schemeClr val="bg1">
                    <a:lumMod val="65000"/>
                  </a:schemeClr>
                </a:solidFill>
                <a:latin typeface="Consolas" pitchFamily="49" charset="0"/>
                <a:cs typeface="Consolas" pitchFamily="49" charset="0"/>
              </a:rPr>
              <a:t>argv</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in_array</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out_array</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rgbClr val="919191"/>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 sum = 0;</a:t>
            </a:r>
          </a:p>
          <a:p>
            <a:pPr marL="203200" indent="-203200">
              <a:lnSpc>
                <a:spcPct val="75000"/>
              </a:lnSpc>
              <a:spcBef>
                <a:spcPts val="900"/>
              </a:spcBef>
              <a:buSzPct val="100000"/>
            </a:pPr>
            <a:r>
              <a:rPr lang="en-US" dirty="0">
                <a:solidFill>
                  <a:srgbClr val="919191"/>
                </a:solidFill>
                <a:latin typeface="Consolas" pitchFamily="49" charset="0"/>
                <a:cs typeface="Consolas" pitchFamily="49" charset="0"/>
              </a:rPr>
              <a:t>  </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inicijalizacija</a:t>
            </a:r>
            <a:r>
              <a:rPr lang="en-US" dirty="0">
                <a:solidFill>
                  <a:schemeClr val="bg1">
                    <a:lumMod val="65000"/>
                  </a:schemeClr>
                </a:solidFill>
                <a:latin typeface="Consolas" pitchFamily="49" charset="0"/>
                <a:cs typeface="Consolas" pitchFamily="49" charset="0"/>
              </a:rPr>
              <a:t> */ …</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outer_compute</a:t>
            </a:r>
            <a:r>
              <a:rPr lang="en-US" dirty="0">
                <a:solidFill>
                  <a:schemeClr val="bg1">
                    <a:lumMod val="65000"/>
                  </a:schemeClr>
                </a:solidFill>
                <a:latin typeface="Consolas" pitchFamily="49" charset="0"/>
                <a:cs typeface="Consolas" pitchFamily="49" charset="0"/>
              </a:rPr>
              <a:t>(</a:t>
            </a:r>
            <a:r>
              <a:rPr lang="en-US" dirty="0" err="1">
                <a:solidFill>
                  <a:schemeClr val="bg1">
                    <a:lumMod val="65000"/>
                  </a:schemeClr>
                </a:solidFill>
                <a:latin typeface="Consolas" pitchFamily="49" charset="0"/>
                <a:cs typeface="Consolas" pitchFamily="49" charset="0"/>
              </a:rPr>
              <a:t>in_array</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out_array</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rgbClr val="000000"/>
                </a:solidFill>
                <a:latin typeface="Consolas" pitchFamily="49" charset="0"/>
                <a:cs typeface="Consolas" pitchFamily="49" charset="0"/>
              </a:rPr>
              <a:t>  for (</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i</a:t>
            </a:r>
            <a:r>
              <a:rPr lang="en-US" dirty="0">
                <a:solidFill>
                  <a:srgbClr val="000000"/>
                </a:solidFill>
                <a:latin typeface="Consolas" pitchFamily="49" charset="0"/>
                <a:cs typeface="Consolas" pitchFamily="49" charset="0"/>
              </a:rPr>
              <a:t>=0; </a:t>
            </a:r>
            <a:r>
              <a:rPr lang="en-US" dirty="0" err="1">
                <a:solidFill>
                  <a:srgbClr val="000000"/>
                </a:solidFill>
                <a:latin typeface="Consolas" pitchFamily="49" charset="0"/>
                <a:cs typeface="Consolas" pitchFamily="49" charset="0"/>
              </a:rPr>
              <a:t>i</a:t>
            </a:r>
            <a:r>
              <a:rPr lang="en-US" dirty="0">
                <a:solidFill>
                  <a:srgbClr val="000000"/>
                </a:solidFill>
                <a:latin typeface="Consolas" pitchFamily="49" charset="0"/>
                <a:cs typeface="Consolas" pitchFamily="49" charset="0"/>
              </a:rPr>
              <a:t>&lt;BLOCKSIZE; </a:t>
            </a:r>
            <a:r>
              <a:rPr lang="en-US" dirty="0" err="1">
                <a:solidFill>
                  <a:srgbClr val="000000"/>
                </a:solidFill>
                <a:latin typeface="Consolas" pitchFamily="49" charset="0"/>
                <a:cs typeface="Consolas" pitchFamily="49" charset="0"/>
              </a:rPr>
              <a:t>i</a:t>
            </a:r>
            <a:r>
              <a:rPr lang="en-US" dirty="0">
                <a:solidFill>
                  <a:srgbClr val="000000"/>
                </a:solidFill>
                <a:latin typeface="Consolas" pitchFamily="49" charset="0"/>
                <a:cs typeface="Consolas" pitchFamily="49" charset="0"/>
              </a:rPr>
              <a:t>++) </a:t>
            </a:r>
            <a:endParaRPr lang="sr-Latn-RS" dirty="0">
              <a:solidFill>
                <a:srgbClr val="000000"/>
              </a:solidFill>
              <a:latin typeface="Consolas" pitchFamily="49" charset="0"/>
              <a:cs typeface="Consolas" pitchFamily="49" charset="0"/>
            </a:endParaRPr>
          </a:p>
          <a:p>
            <a:pPr marL="203200" indent="-203200">
              <a:lnSpc>
                <a:spcPct val="75000"/>
              </a:lnSpc>
              <a:spcBef>
                <a:spcPts val="900"/>
              </a:spcBef>
              <a:buSzPct val="100000"/>
            </a:pPr>
            <a:r>
              <a:rPr lang="sr-Latn-RS" dirty="0">
                <a:solidFill>
                  <a:srgbClr val="000000"/>
                </a:solidFill>
                <a:latin typeface="Consolas" pitchFamily="49" charset="0"/>
                <a:cs typeface="Consolas" pitchFamily="49" charset="0"/>
              </a:rPr>
              <a:t>  </a:t>
            </a: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r>
              <a:rPr lang="en-US">
                <a:solidFill>
                  <a:srgbClr val="000000"/>
                </a:solidFill>
                <a:latin typeface="Consolas" pitchFamily="49" charset="0"/>
                <a:cs typeface="Consolas" pitchFamily="49" charset="0"/>
              </a:rPr>
              <a:t>    sum+=out_array[i];</a:t>
            </a:r>
          </a:p>
          <a:p>
            <a:pPr marL="203200" indent="-203200">
              <a:lnSpc>
                <a:spcPct val="75000"/>
              </a:lnSpc>
              <a:spcBef>
                <a:spcPts val="900"/>
              </a:spcBef>
              <a:buSzPct val="100000"/>
            </a:pPr>
            <a:r>
              <a:rPr lang="en-US">
                <a:solidFill>
                  <a:srgbClr val="000000"/>
                </a:solidFill>
                <a:latin typeface="Consolas" pitchFamily="49" charset="0"/>
                <a:cs typeface="Consolas" pitchFamily="49" charset="0"/>
              </a:rPr>
              <a:t>  }</a:t>
            </a:r>
          </a:p>
          <a:p>
            <a:pPr marL="203200" indent="-203200">
              <a:lnSpc>
                <a:spcPct val="75000"/>
              </a:lnSpc>
              <a:spcBef>
                <a:spcPts val="900"/>
              </a:spcBef>
              <a:buSzPct val="100000"/>
            </a:pPr>
            <a:r>
              <a:rPr lang="en-US">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printf</a:t>
            </a:r>
            <a:r>
              <a:rPr lang="en-US" dirty="0">
                <a:solidFill>
                  <a:srgbClr val="000000"/>
                </a:solidFill>
                <a:latin typeface="Consolas" pitchFamily="49" charset="0"/>
                <a:cs typeface="Consolas" pitchFamily="49" charset="0"/>
              </a:rPr>
              <a:t> (”Result = %d\</a:t>
            </a:r>
            <a:r>
              <a:rPr lang="en-US" dirty="0" err="1">
                <a:solidFill>
                  <a:srgbClr val="000000"/>
                </a:solidFill>
                <a:latin typeface="Consolas" pitchFamily="49" charset="0"/>
                <a:cs typeface="Consolas" pitchFamily="49" charset="0"/>
              </a:rPr>
              <a:t>n",sum</a:t>
            </a: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a:t>
            </a:r>
            <a:endParaRPr lang="en-US" sz="2000" dirty="0">
              <a:solidFill>
                <a:schemeClr val="bg1">
                  <a:lumMod val="65000"/>
                </a:schemeClr>
              </a:solidFill>
              <a:latin typeface="Consolas" pitchFamily="49" charset="0"/>
              <a:cs typeface="Consolas" pitchFamily="49" charset="0"/>
            </a:endParaRPr>
          </a:p>
        </p:txBody>
      </p:sp>
      <p:sp>
        <p:nvSpPr>
          <p:cNvPr id="9" name="Content Placeholder 2"/>
          <p:cNvSpPr txBox="1">
            <a:spLocks/>
          </p:cNvSpPr>
          <p:nvPr/>
        </p:nvSpPr>
        <p:spPr>
          <a:xfrm>
            <a:off x="228600" y="1676400"/>
            <a:ext cx="4267200" cy="4419600"/>
          </a:xfrm>
          <a:prstGeom prst="rect">
            <a:avLst/>
          </a:prstGeom>
        </p:spPr>
        <p:txBody>
          <a:bodyPr vert="horz" lIns="91440" tIns="45720" rIns="91440" bIns="45720" rtlCol="0">
            <a:no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sr-Latn-RS" sz="2800" b="1" i="0" u="none" strike="noStrike" kern="1200" cap="none" spc="0" normalizeH="0" baseline="0" noProof="0" dirty="0">
                <a:ln>
                  <a:noFill/>
                </a:ln>
                <a:solidFill>
                  <a:srgbClr val="005400"/>
                </a:solidFill>
                <a:effectLst/>
                <a:uLnTx/>
                <a:uFillTx/>
                <a:latin typeface="+mn-lt"/>
                <a:ea typeface="+mn-ea"/>
                <a:cs typeface="+mn-cs"/>
              </a:rPr>
              <a:t>GLAVNI</a:t>
            </a:r>
            <a:r>
              <a:rPr kumimoji="0" lang="en-US" sz="2800" b="1" i="0" u="none" strike="noStrike" kern="1200" cap="none" spc="0" normalizeH="0" baseline="0" noProof="0" dirty="0">
                <a:ln>
                  <a:noFill/>
                </a:ln>
                <a:solidFill>
                  <a:srgbClr val="005400"/>
                </a:solidFill>
                <a:effectLst/>
                <a:uLnTx/>
                <a:uFillTx/>
                <a:latin typeface="+mn-lt"/>
                <a:ea typeface="+mn-ea"/>
                <a:cs typeface="+mn-cs"/>
              </a:rPr>
              <a:t> PROGRAM:</a:t>
            </a:r>
          </a:p>
          <a:p>
            <a:pPr marL="182880" marR="0" lvl="0" indent="-182880" algn="l" defTabSz="914400" rtl="0" eaLnBrk="1" fontAlgn="auto" latinLnBrk="0" hangingPunct="1">
              <a:lnSpc>
                <a:spcPct val="100000"/>
              </a:lnSpc>
              <a:spcBef>
                <a:spcPts val="1500"/>
              </a:spcBef>
              <a:spcAft>
                <a:spcPts val="0"/>
              </a:spcAft>
              <a:buClr>
                <a:schemeClr val="accent1"/>
              </a:buClr>
              <a:buSzPct val="85000"/>
              <a:buFont typeface="Wingdings" pitchFamily="2" charset="2"/>
              <a:buChar char="Ø"/>
              <a:tabLst/>
              <a:defRPr/>
            </a:pPr>
            <a:r>
              <a:rPr kumimoji="0" lang="sr-Latn-RS" sz="2400" b="0" i="0" u="none" strike="noStrike" kern="1200" cap="none" spc="0" normalizeH="0" baseline="0" noProof="0" dirty="0">
                <a:ln>
                  <a:noFill/>
                </a:ln>
                <a:solidFill>
                  <a:schemeClr val="bg1">
                    <a:lumMod val="65000"/>
                  </a:schemeClr>
                </a:solidFill>
                <a:effectLst/>
                <a:uLnTx/>
                <a:uFillTx/>
                <a:latin typeface="+mn-lt"/>
                <a:ea typeface="+mn-ea"/>
                <a:cs typeface="+mn-cs"/>
              </a:rPr>
              <a:t>Inicijalizacija (preskočeno)</a:t>
            </a:r>
            <a:endParaRPr kumimoji="0" lang="en-US" sz="24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457200" marR="0" lvl="1" indent="-182880" algn="l" defTabSz="914400" rtl="0" eaLnBrk="1" fontAlgn="auto" latinLnBrk="0" hangingPunct="1">
              <a:lnSpc>
                <a:spcPct val="100000"/>
              </a:lnSpc>
              <a:spcBef>
                <a:spcPts val="900"/>
              </a:spcBef>
              <a:spcAft>
                <a:spcPts val="0"/>
              </a:spcAft>
              <a:buClr>
                <a:schemeClr val="accent1"/>
              </a:buClr>
              <a:buSzPct val="85000"/>
              <a:buFont typeface="Wingdings" pitchFamily="2" charset="2"/>
              <a:buChar char="Ø"/>
              <a:tabLst/>
              <a:defRPr/>
            </a:pPr>
            <a:r>
              <a:rPr kumimoji="0" lang="sr-Latn-RS" sz="1800" b="0" i="0" u="none" strike="noStrike" kern="1200" cap="none" spc="0" normalizeH="0" baseline="0" noProof="0" dirty="0">
                <a:ln>
                  <a:noFill/>
                </a:ln>
                <a:solidFill>
                  <a:schemeClr val="bg1">
                    <a:lumMod val="65000"/>
                  </a:schemeClr>
                </a:solidFill>
                <a:effectLst/>
                <a:uLnTx/>
                <a:uFillTx/>
                <a:latin typeface="+mn-lt"/>
                <a:ea typeface="+mn-ea"/>
                <a:cs typeface="+mn-cs"/>
              </a:rPr>
              <a:t>Alokacija memorije na hostu za ulazne i izlazne podatke</a:t>
            </a:r>
            <a:endParaRPr kumimoji="0" lang="en-US" sz="18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457200" marR="0" lvl="1" indent="-182880" algn="l" defTabSz="914400" rtl="0" eaLnBrk="1" fontAlgn="auto" latinLnBrk="0" hangingPunct="1">
              <a:lnSpc>
                <a:spcPct val="100000"/>
              </a:lnSpc>
              <a:spcBef>
                <a:spcPts val="900"/>
              </a:spcBef>
              <a:spcAft>
                <a:spcPts val="0"/>
              </a:spcAft>
              <a:buClr>
                <a:schemeClr val="accent1"/>
              </a:buClr>
              <a:buSzPct val="85000"/>
              <a:buFont typeface="Wingdings" pitchFamily="2" charset="2"/>
              <a:buChar char="Ø"/>
              <a:tabLst/>
              <a:defRPr/>
            </a:pPr>
            <a:r>
              <a:rPr kumimoji="0" lang="sr-Latn-RS" sz="1800" b="0" i="0" u="none" strike="noStrike" kern="1200" cap="none" spc="0" normalizeH="0" baseline="0" noProof="0" dirty="0">
                <a:ln>
                  <a:noFill/>
                </a:ln>
                <a:solidFill>
                  <a:schemeClr val="bg1">
                    <a:lumMod val="65000"/>
                  </a:schemeClr>
                </a:solidFill>
                <a:effectLst/>
                <a:uLnTx/>
                <a:uFillTx/>
                <a:latin typeface="+mn-lt"/>
                <a:ea typeface="+mn-ea"/>
                <a:cs typeface="+mn-cs"/>
              </a:rPr>
              <a:t>Dodela vrednosti ulaznom nizu</a:t>
            </a:r>
            <a:endParaRPr kumimoji="0" lang="en-US" sz="18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182880" marR="0" lvl="0" indent="-182880" algn="l" defTabSz="914400" rtl="0" eaLnBrk="1" fontAlgn="auto" latinLnBrk="0" hangingPunct="1">
              <a:lnSpc>
                <a:spcPct val="100000"/>
              </a:lnSpc>
              <a:spcBef>
                <a:spcPts val="1200"/>
              </a:spcBef>
              <a:spcAft>
                <a:spcPts val="0"/>
              </a:spcAft>
              <a:buClr>
                <a:schemeClr val="accent1"/>
              </a:buClr>
              <a:buSzPct val="85000"/>
              <a:buFont typeface="Wingdings" pitchFamily="2" charset="2"/>
              <a:buChar char="Ø"/>
              <a:tabLst/>
              <a:defRPr/>
            </a:pPr>
            <a:r>
              <a:rPr kumimoji="0" lang="sr-Latn-RS" sz="2400" b="0" i="0" u="none" strike="noStrike" kern="1200" cap="none" spc="0" normalizeH="0" baseline="0" noProof="0" dirty="0">
                <a:ln>
                  <a:noFill/>
                </a:ln>
                <a:solidFill>
                  <a:schemeClr val="bg1">
                    <a:lumMod val="65000"/>
                  </a:schemeClr>
                </a:solidFill>
                <a:effectLst/>
                <a:uLnTx/>
                <a:uFillTx/>
                <a:latin typeface="+mn-lt"/>
                <a:ea typeface="+mn-ea"/>
                <a:cs typeface="+mn-cs"/>
              </a:rPr>
              <a:t>Poziv</a:t>
            </a:r>
            <a:r>
              <a:rPr kumimoji="0" lang="en-US" sz="2400" b="0" i="0" u="none" strike="noStrike" kern="1200" cap="none" spc="0" normalizeH="0" baseline="0" noProof="0" dirty="0">
                <a:ln>
                  <a:noFill/>
                </a:ln>
                <a:solidFill>
                  <a:schemeClr val="bg1">
                    <a:lumMod val="65000"/>
                  </a:schemeClr>
                </a:solidFill>
                <a:effectLst/>
                <a:uLnTx/>
                <a:uFillTx/>
                <a:latin typeface="+mn-lt"/>
                <a:ea typeface="+mn-ea"/>
                <a:cs typeface="+mn-cs"/>
              </a:rPr>
              <a:t> host fun</a:t>
            </a:r>
            <a:r>
              <a:rPr kumimoji="0" lang="sr-Latn-RS" sz="2400" b="0" i="0" u="none" strike="noStrike" kern="1200" cap="none" spc="0" normalizeH="0" baseline="0" noProof="0" dirty="0">
                <a:ln>
                  <a:noFill/>
                </a:ln>
                <a:solidFill>
                  <a:schemeClr val="bg1">
                    <a:lumMod val="65000"/>
                  </a:schemeClr>
                </a:solidFill>
                <a:effectLst/>
                <a:uLnTx/>
                <a:uFillTx/>
                <a:latin typeface="+mn-lt"/>
                <a:ea typeface="+mn-ea"/>
                <a:cs typeface="+mn-cs"/>
              </a:rPr>
              <a:t>kcije</a:t>
            </a:r>
            <a:endParaRPr kumimoji="0" lang="en-US" sz="2400" b="0" i="0" u="none" strike="noStrike" kern="1200" cap="none" spc="0" normalizeH="0" baseline="0" noProof="0" dirty="0">
              <a:ln>
                <a:noFill/>
              </a:ln>
              <a:solidFill>
                <a:schemeClr val="bg1">
                  <a:lumMod val="65000"/>
                </a:schemeClr>
              </a:solidFill>
              <a:effectLst/>
              <a:uLnTx/>
              <a:uFillTx/>
              <a:latin typeface="+mn-lt"/>
              <a:ea typeface="+mn-ea"/>
              <a:cs typeface="+mn-cs"/>
            </a:endParaRPr>
          </a:p>
          <a:p>
            <a:pPr marL="182880" marR="0" lvl="0" indent="-182880" algn="l" defTabSz="914400" rtl="0" eaLnBrk="1" fontAlgn="auto" latinLnBrk="0" hangingPunct="1">
              <a:lnSpc>
                <a:spcPct val="100000"/>
              </a:lnSpc>
              <a:spcBef>
                <a:spcPts val="1200"/>
              </a:spcBef>
              <a:spcAft>
                <a:spcPts val="0"/>
              </a:spcAft>
              <a:buClr>
                <a:schemeClr val="accent1"/>
              </a:buClr>
              <a:buSzPct val="85000"/>
              <a:buFont typeface="Wingdings" pitchFamily="2" charset="2"/>
              <a:buChar char="Ø"/>
              <a:tabLst/>
              <a:defRPr/>
            </a:pPr>
            <a:r>
              <a:rPr kumimoji="0" lang="sr-Latn-RS" sz="2400" b="0" i="0" u="none" strike="noStrike" kern="1200" cap="none" spc="0" normalizeH="0" baseline="0" noProof="0" dirty="0">
                <a:ln>
                  <a:noFill/>
                </a:ln>
                <a:solidFill>
                  <a:schemeClr val="accent1">
                    <a:lumMod val="75000"/>
                  </a:schemeClr>
                </a:solidFill>
                <a:effectLst/>
                <a:uLnTx/>
                <a:uFillTx/>
                <a:latin typeface="+mn-lt"/>
                <a:ea typeface="+mn-ea"/>
                <a:cs typeface="+mn-cs"/>
              </a:rPr>
              <a:t>Izračunavanje konačnog rezultata na osnovu rezultata pojedinačnih niti</a:t>
            </a:r>
            <a:endPar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182880" marR="0" lvl="0" indent="-182880" algn="l" defTabSz="914400" rtl="0" eaLnBrk="1" fontAlgn="auto" latinLnBrk="0" hangingPunct="1">
              <a:lnSpc>
                <a:spcPct val="100000"/>
              </a:lnSpc>
              <a:spcBef>
                <a:spcPts val="1200"/>
              </a:spcBef>
              <a:spcAft>
                <a:spcPts val="0"/>
              </a:spcAft>
              <a:buClr>
                <a:schemeClr val="accent1"/>
              </a:buClr>
              <a:buSzPct val="85000"/>
              <a:buFont typeface="Wingdings" pitchFamily="2" charset="2"/>
              <a:buChar char="Ø"/>
              <a:tabLst/>
              <a:defRPr/>
            </a:pPr>
            <a:r>
              <a:rPr kumimoji="0" lang="sr-Latn-RS" sz="2400" b="0" i="0" u="none" strike="noStrike" kern="1200" cap="none" spc="0" normalizeH="0" baseline="0" noProof="0" dirty="0">
                <a:ln>
                  <a:noFill/>
                </a:ln>
                <a:solidFill>
                  <a:schemeClr val="accent1">
                    <a:lumMod val="75000"/>
                  </a:schemeClr>
                </a:solidFill>
                <a:effectLst/>
                <a:uLnTx/>
                <a:uFillTx/>
                <a:latin typeface="+mn-lt"/>
                <a:ea typeface="+mn-ea"/>
                <a:cs typeface="+mn-cs"/>
              </a:rPr>
              <a:t>Prikaz rezultata </a:t>
            </a:r>
            <a:endParaRPr kumimoji="0" lang="en-US" sz="2400" b="0"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sp>
        <p:nvSpPr>
          <p:cNvPr id="10" name="Title 9"/>
          <p:cNvSpPr>
            <a:spLocks noGrp="1"/>
          </p:cNvSpPr>
          <p:nvPr>
            <p:ph type="title"/>
          </p:nvPr>
        </p:nvSpPr>
        <p:spPr/>
        <p:txBody>
          <a:bodyPr>
            <a:normAutofit fontScale="90000"/>
          </a:bodyPr>
          <a:lstStyle/>
          <a:p>
            <a:r>
              <a:rPr lang="sr-Latn-RS" dirty="0">
                <a:ea typeface="ＭＳ Ｐゴシック" charset="-128"/>
              </a:rPr>
              <a:t>Glavni </a:t>
            </a:r>
            <a:r>
              <a:rPr lang="sr-Latn-RS">
                <a:ea typeface="ＭＳ Ｐゴシック" charset="-128"/>
              </a:rPr>
              <a:t>p</a:t>
            </a:r>
            <a:r>
              <a:rPr lang="en-US">
                <a:ea typeface="ＭＳ Ｐゴシック" charset="-128"/>
              </a:rPr>
              <a:t>rogram: </a:t>
            </a:r>
            <a:r>
              <a:rPr lang="sr-Latn-RS" dirty="0">
                <a:ea typeface="ＭＳ Ｐゴシック" charset="-128"/>
              </a:rPr>
              <a:t>Izračunavanje i prikaz rezultata</a:t>
            </a:r>
            <a:endParaRPr lang="en-US" dirty="0"/>
          </a:p>
        </p:txBody>
      </p:sp>
    </p:spTree>
    <p:extLst>
      <p:ext uri="{BB962C8B-B14F-4D97-AF65-F5344CB8AC3E}">
        <p14:creationId xmlns:p14="http://schemas.microsoft.com/office/powerpoint/2010/main" val="393467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dirty="0">
                <a:ea typeface="ＭＳ Ｐゴシック" charset="-128"/>
              </a:rPr>
              <a:t>Host </a:t>
            </a:r>
            <a:r>
              <a:rPr lang="sr-Latn-RS" dirty="0">
                <a:ea typeface="ＭＳ Ｐゴシック" charset="-128"/>
              </a:rPr>
              <a:t>funkcija: Inicijalizacija</a:t>
            </a:r>
            <a:endParaRPr lang="en-US" dirty="0">
              <a:ea typeface="ＭＳ Ｐゴシック" charset="-128"/>
            </a:endParaRPr>
          </a:p>
        </p:txBody>
      </p:sp>
      <p:sp>
        <p:nvSpPr>
          <p:cNvPr id="6" name="Content Placeholder 2"/>
          <p:cNvSpPr txBox="1">
            <a:spLocks/>
          </p:cNvSpPr>
          <p:nvPr/>
        </p:nvSpPr>
        <p:spPr bwMode="auto">
          <a:xfrm>
            <a:off x="4267200" y="1676400"/>
            <a:ext cx="4876800" cy="2227789"/>
          </a:xfrm>
          <a:prstGeom prst="rect">
            <a:avLst/>
          </a:prstGeom>
          <a:noFill/>
          <a:ln w="9525">
            <a:noFill/>
            <a:miter lim="800000"/>
            <a:headEnd/>
            <a:tailEnd/>
          </a:ln>
        </p:spPr>
        <p:txBody>
          <a:bodyPr lIns="63500" tIns="25400" rIns="63500" bIns="25400">
            <a:spAutoFit/>
          </a:bodyPr>
          <a:lstStyle/>
          <a:p>
            <a:pPr marL="203200" indent="-203200">
              <a:lnSpc>
                <a:spcPct val="75000"/>
              </a:lnSpc>
              <a:spcBef>
                <a:spcPts val="900"/>
              </a:spcBef>
              <a:buSzPct val="100000"/>
            </a:pPr>
            <a:r>
              <a:rPr lang="en-US" dirty="0">
                <a:latin typeface="Consolas" pitchFamily="49" charset="0"/>
                <a:cs typeface="Consolas" pitchFamily="49" charset="0"/>
              </a:rPr>
              <a:t>__host__ void </a:t>
            </a:r>
            <a:r>
              <a:rPr lang="en-US" dirty="0" err="1">
                <a:latin typeface="Consolas" pitchFamily="49" charset="0"/>
                <a:cs typeface="Consolas" pitchFamily="49" charset="0"/>
              </a:rPr>
              <a:t>outer_compute</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marL="203200" indent="-203200">
              <a:lnSpc>
                <a:spcPct val="75000"/>
              </a:lnSpc>
              <a:spcBef>
                <a:spcPts val="900"/>
              </a:spcBef>
              <a:buSzPct val="100000"/>
            </a:pPr>
            <a:r>
              <a:rPr lang="sr-Latn-R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h_in_array</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marL="203200" indent="-203200">
              <a:lnSpc>
                <a:spcPct val="75000"/>
              </a:lnSpc>
              <a:spcBef>
                <a:spcPts val="900"/>
              </a:spcBef>
              <a:buSzPct val="100000"/>
            </a:pPr>
            <a:r>
              <a:rPr lang="sr-Latn-R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a:t>
            </a:r>
            <a:r>
              <a:rPr lang="sr-Latn-RS" dirty="0">
                <a:latin typeface="Consolas" pitchFamily="49" charset="0"/>
                <a:cs typeface="Consolas" pitchFamily="49" charset="0"/>
              </a:rPr>
              <a:t> </a:t>
            </a:r>
            <a:r>
              <a:rPr lang="en-US" dirty="0" err="1">
                <a:latin typeface="Consolas" pitchFamily="49" charset="0"/>
                <a:cs typeface="Consolas" pitchFamily="49" charset="0"/>
              </a:rPr>
              <a:t>h_out_array</a:t>
            </a:r>
            <a:r>
              <a:rPr lang="en-US" dirty="0">
                <a:latin typeface="Consolas" pitchFamily="49" charset="0"/>
                <a:cs typeface="Consolas" pitchFamily="49" charset="0"/>
              </a:rPr>
              <a:t>) </a:t>
            </a:r>
            <a:endParaRPr lang="sr-Latn-RS" dirty="0">
              <a:latin typeface="Consolas" pitchFamily="49" charset="0"/>
              <a:cs typeface="Consolas" pitchFamily="49" charset="0"/>
            </a:endParaRPr>
          </a:p>
          <a:p>
            <a:pPr marL="203200" indent="-203200">
              <a:lnSpc>
                <a:spcPct val="75000"/>
              </a:lnSpc>
              <a:spcBef>
                <a:spcPts val="900"/>
              </a:spcBef>
              <a:buSzPct val="100000"/>
            </a:pPr>
            <a:r>
              <a:rPr lang="en-US" dirty="0">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latin typeface="Consolas" pitchFamily="49" charset="0"/>
                <a:cs typeface="Consolas" pitchFamily="49" charset="0"/>
              </a:rPr>
              <a:t>}</a:t>
            </a:r>
          </a:p>
          <a:p>
            <a:pPr marL="203200" indent="-203200">
              <a:lnSpc>
                <a:spcPct val="75000"/>
              </a:lnSpc>
              <a:spcBef>
                <a:spcPts val="900"/>
              </a:spcBef>
              <a:buSzPct val="100000"/>
            </a:pPr>
            <a:endParaRPr lang="en-US" sz="2000" dirty="0">
              <a:solidFill>
                <a:srgbClr val="919191"/>
              </a:solidFill>
              <a:latin typeface="Comic Sans MS" charset="0"/>
            </a:endParaRPr>
          </a:p>
        </p:txBody>
      </p:sp>
      <p:sp>
        <p:nvSpPr>
          <p:cNvPr id="7" name="Content Placeholder 2"/>
          <p:cNvSpPr txBox="1">
            <a:spLocks/>
          </p:cNvSpPr>
          <p:nvPr/>
        </p:nvSpPr>
        <p:spPr bwMode="auto">
          <a:xfrm>
            <a:off x="228600" y="1676400"/>
            <a:ext cx="3886200" cy="4490973"/>
          </a:xfrm>
          <a:prstGeom prst="rect">
            <a:avLst/>
          </a:prstGeom>
          <a:noFill/>
          <a:ln w="9525">
            <a:noFill/>
            <a:miter lim="800000"/>
            <a:headEnd/>
            <a:tailEnd/>
          </a:ln>
        </p:spPr>
        <p:txBody>
          <a:bodyPr lIns="63500" tIns="25400" rIns="63500" bIns="25400">
            <a:spAutoFit/>
          </a:bodyPr>
          <a:lstStyle/>
          <a:p>
            <a:pPr marL="203200" indent="-203200">
              <a:lnSpc>
                <a:spcPct val="75000"/>
              </a:lnSpc>
              <a:spcBef>
                <a:spcPct val="65000"/>
              </a:spcBef>
              <a:buSzPct val="100000"/>
            </a:pPr>
            <a:r>
              <a:rPr lang="en-US" sz="2400" b="1" dirty="0">
                <a:solidFill>
                  <a:srgbClr val="005400"/>
                </a:solidFill>
              </a:rPr>
              <a:t>HOST FUN</a:t>
            </a:r>
            <a:r>
              <a:rPr lang="sr-Latn-RS" sz="2400" b="1" dirty="0">
                <a:solidFill>
                  <a:srgbClr val="005400"/>
                </a:solidFill>
              </a:rPr>
              <a:t>KCIJA</a:t>
            </a:r>
            <a:r>
              <a:rPr lang="en-US" sz="2400" b="1" dirty="0">
                <a:solidFill>
                  <a:srgbClr val="005400"/>
                </a:solidFill>
              </a:rPr>
              <a:t>:</a:t>
            </a:r>
          </a:p>
          <a:p>
            <a:pPr marL="182880" indent="-182880">
              <a:lnSpc>
                <a:spcPct val="75000"/>
              </a:lnSpc>
              <a:spcBef>
                <a:spcPts val="1500"/>
              </a:spcBef>
              <a:buClr>
                <a:schemeClr val="accent1"/>
              </a:buClr>
              <a:buSzPct val="85000"/>
              <a:buFont typeface="Wingdings" pitchFamily="2" charset="2"/>
              <a:buChar char="Ø"/>
            </a:pPr>
            <a:r>
              <a:rPr lang="sr-Latn-RS" sz="2400" dirty="0">
                <a:solidFill>
                  <a:schemeClr val="bg1">
                    <a:lumMod val="65000"/>
                  </a:schemeClr>
                </a:solidFill>
              </a:rPr>
              <a:t>Alociranje memorije na uređaju za kopiranje ulaza i izlaza</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Kopiranje ulaza na uređaj</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Postavlj</a:t>
            </a:r>
            <a:r>
              <a:rPr lang="en-US" sz="2400" dirty="0">
                <a:solidFill>
                  <a:schemeClr val="bg1">
                    <a:lumMod val="65000"/>
                  </a:schemeClr>
                </a:solidFill>
              </a:rPr>
              <a:t>a</a:t>
            </a:r>
            <a:r>
              <a:rPr lang="sr-Latn-RS" sz="2400" dirty="0">
                <a:solidFill>
                  <a:schemeClr val="bg1">
                    <a:lumMod val="65000"/>
                  </a:schemeClr>
                </a:solidFill>
              </a:rPr>
              <a:t>nje</a:t>
            </a:r>
            <a:r>
              <a:rPr lang="en-US" sz="2400" dirty="0">
                <a:solidFill>
                  <a:schemeClr val="bg1">
                    <a:lumMod val="65000"/>
                  </a:schemeClr>
                </a:solidFill>
              </a:rPr>
              <a:t> </a:t>
            </a:r>
            <a:r>
              <a:rPr lang="en-US" sz="2400" dirty="0" err="1">
                <a:solidFill>
                  <a:schemeClr val="bg1">
                    <a:lumMod val="65000"/>
                  </a:schemeClr>
                </a:solidFill>
              </a:rPr>
              <a:t>grida</a:t>
            </a:r>
            <a:r>
              <a:rPr lang="en-US" sz="2400" dirty="0">
                <a:solidFill>
                  <a:schemeClr val="bg1">
                    <a:lumMod val="65000"/>
                  </a:schemeClr>
                </a:solidFill>
              </a:rPr>
              <a:t>/</a:t>
            </a:r>
            <a:r>
              <a:rPr lang="en-US" sz="2400" dirty="0" err="1">
                <a:solidFill>
                  <a:schemeClr val="bg1">
                    <a:lumMod val="65000"/>
                  </a:schemeClr>
                </a:solidFill>
              </a:rPr>
              <a:t>bloka</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Poziv </a:t>
            </a:r>
            <a:r>
              <a:rPr lang="en-US" sz="2400" dirty="0">
                <a:solidFill>
                  <a:schemeClr val="bg1">
                    <a:lumMod val="65000"/>
                  </a:schemeClr>
                </a:solidFill>
              </a:rPr>
              <a:t>global fun</a:t>
            </a:r>
            <a:r>
              <a:rPr lang="sr-Latn-RS" sz="2400" dirty="0">
                <a:solidFill>
                  <a:schemeClr val="bg1">
                    <a:lumMod val="65000"/>
                  </a:schemeClr>
                </a:solidFill>
              </a:rPr>
              <a:t>kcije</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Sinhronizacija posle kompletiranja</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Kopiranje izlaza uređaja na host</a:t>
            </a:r>
            <a:endParaRPr lang="en-US" sz="2400" dirty="0">
              <a:solidFill>
                <a:schemeClr val="bg1">
                  <a:lumMod val="65000"/>
                </a:schemeClr>
              </a:solidFill>
            </a:endParaRPr>
          </a:p>
        </p:txBody>
      </p:sp>
    </p:spTree>
    <p:extLst>
      <p:ext uri="{BB962C8B-B14F-4D97-AF65-F5344CB8AC3E}">
        <p14:creationId xmlns:p14="http://schemas.microsoft.com/office/powerpoint/2010/main" val="3074661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dirty="0">
                <a:ea typeface="ＭＳ Ｐゴシック" charset="-128"/>
              </a:rPr>
              <a:t>Host </a:t>
            </a:r>
            <a:r>
              <a:rPr lang="sr-Latn-RS" dirty="0">
                <a:ea typeface="ＭＳ Ｐゴシック" charset="-128"/>
              </a:rPr>
              <a:t>funkcija: Inicijalizacija</a:t>
            </a:r>
            <a:endParaRPr lang="en-US" dirty="0">
              <a:ea typeface="ＭＳ Ｐゴシック" charset="-128"/>
            </a:endParaRPr>
          </a:p>
        </p:txBody>
      </p:sp>
      <p:sp>
        <p:nvSpPr>
          <p:cNvPr id="6" name="Content Placeholder 2"/>
          <p:cNvSpPr txBox="1">
            <a:spLocks/>
          </p:cNvSpPr>
          <p:nvPr/>
        </p:nvSpPr>
        <p:spPr bwMode="auto">
          <a:xfrm>
            <a:off x="4267200" y="1676400"/>
            <a:ext cx="4876800" cy="4006225"/>
          </a:xfrm>
          <a:prstGeom prst="rect">
            <a:avLst/>
          </a:prstGeom>
          <a:noFill/>
          <a:ln w="9525">
            <a:noFill/>
            <a:miter lim="800000"/>
            <a:headEnd/>
            <a:tailEnd/>
          </a:ln>
        </p:spPr>
        <p:txBody>
          <a:bodyPr lIns="63500" tIns="25400" rIns="63500" bIns="25400">
            <a:spAutoFit/>
          </a:bodyPr>
          <a:lstStyle/>
          <a:p>
            <a:pPr marL="203200" indent="-203200">
              <a:lnSpc>
                <a:spcPct val="75000"/>
              </a:lnSpc>
              <a:spcBef>
                <a:spcPts val="900"/>
              </a:spcBef>
              <a:buSzPct val="100000"/>
            </a:pPr>
            <a:r>
              <a:rPr lang="en-US" dirty="0">
                <a:solidFill>
                  <a:srgbClr val="000000"/>
                </a:solidFill>
                <a:latin typeface="Consolas" pitchFamily="49" charset="0"/>
                <a:cs typeface="Consolas" pitchFamily="49" charset="0"/>
              </a:rPr>
              <a:t>__host__ void </a:t>
            </a:r>
            <a:r>
              <a:rPr lang="en-US" dirty="0" err="1">
                <a:solidFill>
                  <a:srgbClr val="000000"/>
                </a:solidFill>
                <a:latin typeface="Consolas" pitchFamily="49" charset="0"/>
                <a:cs typeface="Consolas" pitchFamily="49" charset="0"/>
              </a:rPr>
              <a:t>outer_compute</a:t>
            </a:r>
            <a:r>
              <a:rPr lang="en-US" dirty="0">
                <a:solidFill>
                  <a:srgbClr val="000000"/>
                </a:solidFill>
                <a:latin typeface="Consolas" pitchFamily="49" charset="0"/>
                <a:cs typeface="Consolas" pitchFamily="49" charset="0"/>
              </a:rPr>
              <a:t>(</a:t>
            </a:r>
            <a:endParaRPr lang="sr-Latn-RS" dirty="0">
              <a:solidFill>
                <a:srgbClr val="000000"/>
              </a:solidFill>
              <a:latin typeface="Consolas" pitchFamily="49" charset="0"/>
              <a:cs typeface="Consolas" pitchFamily="49" charset="0"/>
            </a:endParaRPr>
          </a:p>
          <a:p>
            <a:pPr marL="203200" indent="-203200">
              <a:lnSpc>
                <a:spcPct val="75000"/>
              </a:lnSpc>
              <a:spcBef>
                <a:spcPts val="900"/>
              </a:spcBef>
              <a:buSzPct val="100000"/>
            </a:pP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h_in_array</a:t>
            </a:r>
            <a:r>
              <a:rPr lang="en-US" dirty="0">
                <a:solidFill>
                  <a:srgbClr val="000000"/>
                </a:solidFill>
                <a:latin typeface="Consolas" pitchFamily="49" charset="0"/>
                <a:cs typeface="Consolas" pitchFamily="49" charset="0"/>
              </a:rPr>
              <a:t>, </a:t>
            </a:r>
            <a:endParaRPr lang="sr-Latn-RS" dirty="0">
              <a:solidFill>
                <a:srgbClr val="000000"/>
              </a:solidFill>
              <a:latin typeface="Consolas" pitchFamily="49" charset="0"/>
              <a:cs typeface="Consolas" pitchFamily="49" charset="0"/>
            </a:endParaRPr>
          </a:p>
          <a:p>
            <a:pPr marL="203200" indent="-203200">
              <a:lnSpc>
                <a:spcPct val="75000"/>
              </a:lnSpc>
              <a:spcBef>
                <a:spcPts val="900"/>
              </a:spcBef>
              <a:buSzPct val="100000"/>
            </a:pP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h_out_array</a:t>
            </a:r>
            <a:r>
              <a:rPr lang="en-US" dirty="0">
                <a:solidFill>
                  <a:srgbClr val="000000"/>
                </a:solidFill>
                <a:latin typeface="Consolas" pitchFamily="49" charset="0"/>
                <a:cs typeface="Consolas" pitchFamily="49" charset="0"/>
              </a:rPr>
              <a:t>) </a:t>
            </a:r>
            <a:endParaRPr lang="sr-Latn-RS" dirty="0">
              <a:solidFill>
                <a:srgbClr val="000000"/>
              </a:solidFill>
              <a:latin typeface="Consolas" pitchFamily="49" charset="0"/>
              <a:cs typeface="Consolas" pitchFamily="49" charset="0"/>
            </a:endParaRPr>
          </a:p>
          <a:p>
            <a:pPr marL="203200" indent="-203200">
              <a:lnSpc>
                <a:spcPct val="75000"/>
              </a:lnSpc>
              <a:spcBef>
                <a:spcPts val="900"/>
              </a:spcBef>
              <a:buSzPct val="100000"/>
            </a:pP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d_in_array</a:t>
            </a: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d_out_array</a:t>
            </a: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endParaRPr lang="en-US" dirty="0">
              <a:solidFill>
                <a:srgbClr val="000000"/>
              </a:solidFill>
              <a:latin typeface="Consolas" pitchFamily="49" charset="0"/>
              <a:cs typeface="Consolas" pitchFamily="49" charset="0"/>
            </a:endParaRPr>
          </a:p>
          <a:p>
            <a:pPr marL="203200" indent="-203200">
              <a:lnSpc>
                <a:spcPct val="75000"/>
              </a:lnSpc>
              <a:spcBef>
                <a:spcPts val="900"/>
              </a:spcBef>
              <a:buSzPct val="100000"/>
            </a:pP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cudaMalloc</a:t>
            </a:r>
            <a:r>
              <a:rPr lang="en-US" dirty="0">
                <a:solidFill>
                  <a:srgbClr val="000000"/>
                </a:solidFill>
                <a:latin typeface="Consolas" pitchFamily="49" charset="0"/>
                <a:cs typeface="Consolas" pitchFamily="49" charset="0"/>
              </a:rPr>
              <a:t>((void **)&amp;</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d_in_array</a:t>
            </a:r>
            <a:r>
              <a:rPr lang="en-US" dirty="0">
                <a:solidFill>
                  <a:srgbClr val="000000"/>
                </a:solidFill>
                <a:latin typeface="Consolas" pitchFamily="49" charset="0"/>
                <a:cs typeface="Consolas" pitchFamily="49" charset="0"/>
              </a:rPr>
              <a:t>, 	SIZE*</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sizeof</a:t>
            </a:r>
            <a:r>
              <a:rPr lang="en-US" dirty="0">
                <a:solidFill>
                  <a:srgbClr val="000000"/>
                </a:solidFill>
                <a:latin typeface="Consolas" pitchFamily="49" charset="0"/>
                <a:cs typeface="Consolas" pitchFamily="49" charset="0"/>
              </a:rPr>
              <a:t>(</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a:t>
            </a:r>
          </a:p>
          <a:p>
            <a:pPr marL="203200" indent="-203200">
              <a:lnSpc>
                <a:spcPct val="75000"/>
              </a:lnSpc>
              <a:spcBef>
                <a:spcPts val="1500"/>
              </a:spcBef>
              <a:buSzPct val="100000"/>
            </a:pP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cudaMalloc</a:t>
            </a:r>
            <a:r>
              <a:rPr lang="en-US" dirty="0">
                <a:solidFill>
                  <a:srgbClr val="000000"/>
                </a:solidFill>
                <a:latin typeface="Consolas" pitchFamily="49" charset="0"/>
                <a:cs typeface="Consolas" pitchFamily="49" charset="0"/>
              </a:rPr>
              <a:t>((void **)&amp;</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d_out_array</a:t>
            </a:r>
            <a:r>
              <a:rPr lang="en-US" dirty="0">
                <a:solidFill>
                  <a:srgbClr val="000000"/>
                </a:solidFill>
                <a:latin typeface="Consolas" pitchFamily="49" charset="0"/>
                <a:cs typeface="Consolas" pitchFamily="49" charset="0"/>
              </a:rPr>
              <a:t>, 	BLOCKSIZE*</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sizeof</a:t>
            </a:r>
            <a:r>
              <a:rPr lang="en-US" dirty="0">
                <a:solidFill>
                  <a:srgbClr val="000000"/>
                </a:solidFill>
                <a:latin typeface="Consolas" pitchFamily="49" charset="0"/>
                <a:cs typeface="Consolas" pitchFamily="49" charset="0"/>
              </a:rPr>
              <a:t>(</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r>
              <a:rPr lang="en-US" dirty="0">
                <a:solidFill>
                  <a:srgbClr val="000000"/>
                </a:solidFill>
                <a:latin typeface="Consolas" pitchFamily="49" charset="0"/>
                <a:cs typeface="Consolas" pitchFamily="49" charset="0"/>
              </a:rPr>
              <a:t>   </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endParaRPr lang="en-US" sz="2000" dirty="0">
              <a:solidFill>
                <a:srgbClr val="919191"/>
              </a:solidFill>
              <a:latin typeface="Comic Sans MS" charset="0"/>
            </a:endParaRPr>
          </a:p>
        </p:txBody>
      </p:sp>
      <p:sp>
        <p:nvSpPr>
          <p:cNvPr id="7" name="Content Placeholder 2"/>
          <p:cNvSpPr txBox="1">
            <a:spLocks/>
          </p:cNvSpPr>
          <p:nvPr/>
        </p:nvSpPr>
        <p:spPr bwMode="auto">
          <a:xfrm>
            <a:off x="228600" y="1676400"/>
            <a:ext cx="3886200" cy="4490973"/>
          </a:xfrm>
          <a:prstGeom prst="rect">
            <a:avLst/>
          </a:prstGeom>
          <a:noFill/>
          <a:ln w="9525">
            <a:noFill/>
            <a:miter lim="800000"/>
            <a:headEnd/>
            <a:tailEnd/>
          </a:ln>
        </p:spPr>
        <p:txBody>
          <a:bodyPr lIns="63500" tIns="25400" rIns="63500" bIns="25400">
            <a:spAutoFit/>
          </a:bodyPr>
          <a:lstStyle/>
          <a:p>
            <a:pPr marL="203200" indent="-203200">
              <a:lnSpc>
                <a:spcPct val="75000"/>
              </a:lnSpc>
              <a:spcBef>
                <a:spcPct val="65000"/>
              </a:spcBef>
              <a:buSzPct val="100000"/>
            </a:pPr>
            <a:r>
              <a:rPr lang="en-US" sz="2400" b="1" dirty="0">
                <a:solidFill>
                  <a:srgbClr val="005400"/>
                </a:solidFill>
              </a:rPr>
              <a:t>HOST FUN</a:t>
            </a:r>
            <a:r>
              <a:rPr lang="sr-Latn-RS" sz="2400" b="1" dirty="0">
                <a:solidFill>
                  <a:srgbClr val="005400"/>
                </a:solidFill>
              </a:rPr>
              <a:t>KCIJA</a:t>
            </a:r>
            <a:r>
              <a:rPr lang="en-US" sz="2400" b="1" dirty="0">
                <a:solidFill>
                  <a:srgbClr val="005400"/>
                </a:solidFill>
              </a:rPr>
              <a:t>:</a:t>
            </a:r>
          </a:p>
          <a:p>
            <a:pPr marL="182880" indent="-182880">
              <a:lnSpc>
                <a:spcPct val="75000"/>
              </a:lnSpc>
              <a:spcBef>
                <a:spcPts val="1500"/>
              </a:spcBef>
              <a:buClr>
                <a:schemeClr val="accent1"/>
              </a:buClr>
              <a:buSzPct val="85000"/>
              <a:buFont typeface="Wingdings" pitchFamily="2" charset="2"/>
              <a:buChar char="Ø"/>
            </a:pPr>
            <a:r>
              <a:rPr lang="sr-Latn-RS" sz="2400" dirty="0">
                <a:solidFill>
                  <a:schemeClr val="accent1">
                    <a:lumMod val="75000"/>
                  </a:schemeClr>
                </a:solidFill>
              </a:rPr>
              <a:t>Alociranje memorije na uređaju za kopiranje ulaza i izlaza</a:t>
            </a:r>
            <a:endParaRPr lang="en-US" sz="2400" dirty="0">
              <a:solidFill>
                <a:schemeClr val="accent1">
                  <a:lumMod val="7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Kopiranje ulaza na uređaj</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Postavlj</a:t>
            </a:r>
            <a:r>
              <a:rPr lang="en-US" sz="2400" dirty="0">
                <a:solidFill>
                  <a:schemeClr val="bg1">
                    <a:lumMod val="65000"/>
                  </a:schemeClr>
                </a:solidFill>
              </a:rPr>
              <a:t>a</a:t>
            </a:r>
            <a:r>
              <a:rPr lang="sr-Latn-RS" sz="2400" dirty="0">
                <a:solidFill>
                  <a:schemeClr val="bg1">
                    <a:lumMod val="65000"/>
                  </a:schemeClr>
                </a:solidFill>
              </a:rPr>
              <a:t>nje</a:t>
            </a:r>
            <a:r>
              <a:rPr lang="en-US" sz="2400" dirty="0">
                <a:solidFill>
                  <a:schemeClr val="bg1">
                    <a:lumMod val="65000"/>
                  </a:schemeClr>
                </a:solidFill>
              </a:rPr>
              <a:t> </a:t>
            </a:r>
            <a:r>
              <a:rPr lang="en-US" sz="2400" dirty="0" err="1">
                <a:solidFill>
                  <a:schemeClr val="bg1">
                    <a:lumMod val="65000"/>
                  </a:schemeClr>
                </a:solidFill>
              </a:rPr>
              <a:t>grida</a:t>
            </a:r>
            <a:r>
              <a:rPr lang="en-US" sz="2400" dirty="0">
                <a:solidFill>
                  <a:schemeClr val="bg1">
                    <a:lumMod val="65000"/>
                  </a:schemeClr>
                </a:solidFill>
              </a:rPr>
              <a:t>/</a:t>
            </a:r>
            <a:r>
              <a:rPr lang="en-US" sz="2400" dirty="0" err="1">
                <a:solidFill>
                  <a:schemeClr val="bg1">
                    <a:lumMod val="65000"/>
                  </a:schemeClr>
                </a:solidFill>
              </a:rPr>
              <a:t>bloka</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Poziv </a:t>
            </a:r>
            <a:r>
              <a:rPr lang="en-US" sz="2400" dirty="0">
                <a:solidFill>
                  <a:schemeClr val="bg1">
                    <a:lumMod val="65000"/>
                  </a:schemeClr>
                </a:solidFill>
              </a:rPr>
              <a:t>global fun</a:t>
            </a:r>
            <a:r>
              <a:rPr lang="sr-Latn-RS" sz="2400" dirty="0">
                <a:solidFill>
                  <a:schemeClr val="bg1">
                    <a:lumMod val="65000"/>
                  </a:schemeClr>
                </a:solidFill>
              </a:rPr>
              <a:t>kcije</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Sinhronizacija posle kompletiranja</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Kopiranje izlaza uređaja na host</a:t>
            </a:r>
            <a:endParaRPr lang="en-US" sz="2400" dirty="0">
              <a:solidFill>
                <a:schemeClr val="bg1">
                  <a:lumMod val="65000"/>
                </a:schemeClr>
              </a:solidFill>
            </a:endParaRPr>
          </a:p>
        </p:txBody>
      </p:sp>
    </p:spTree>
    <p:extLst>
      <p:ext uri="{BB962C8B-B14F-4D97-AF65-F5344CB8AC3E}">
        <p14:creationId xmlns:p14="http://schemas.microsoft.com/office/powerpoint/2010/main" val="382464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dirty="0">
                <a:ea typeface="ＭＳ Ｐゴシック" charset="-128"/>
              </a:rPr>
              <a:t>Host </a:t>
            </a:r>
            <a:r>
              <a:rPr lang="sr-Latn-RS" dirty="0">
                <a:ea typeface="ＭＳ Ｐゴシック" charset="-128"/>
              </a:rPr>
              <a:t>funkcija: Kopiranje podataka </a:t>
            </a:r>
            <a:endParaRPr lang="en-US" dirty="0">
              <a:ea typeface="ＭＳ Ｐゴシック" charset="-128"/>
            </a:endParaRPr>
          </a:p>
        </p:txBody>
      </p:sp>
      <p:sp>
        <p:nvSpPr>
          <p:cNvPr id="6" name="Content Placeholder 2"/>
          <p:cNvSpPr txBox="1">
            <a:spLocks/>
          </p:cNvSpPr>
          <p:nvPr/>
        </p:nvSpPr>
        <p:spPr bwMode="auto">
          <a:xfrm>
            <a:off x="4267200" y="1676400"/>
            <a:ext cx="5105400" cy="5137304"/>
          </a:xfrm>
          <a:prstGeom prst="rect">
            <a:avLst/>
          </a:prstGeom>
          <a:noFill/>
          <a:ln w="9525">
            <a:noFill/>
            <a:miter lim="800000"/>
            <a:headEnd/>
            <a:tailEnd/>
          </a:ln>
        </p:spPr>
        <p:txBody>
          <a:bodyPr wrap="square" lIns="63500" tIns="25400" rIns="63500" bIns="25400">
            <a:spAutoFit/>
          </a:bodyPr>
          <a:lstStyle/>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__host__ void </a:t>
            </a:r>
            <a:r>
              <a:rPr lang="en-US" dirty="0" err="1">
                <a:solidFill>
                  <a:schemeClr val="bg1">
                    <a:lumMod val="65000"/>
                  </a:schemeClr>
                </a:solidFill>
                <a:latin typeface="Consolas" pitchFamily="49" charset="0"/>
                <a:cs typeface="Consolas" pitchFamily="49" charset="0"/>
              </a:rPr>
              <a:t>outer_compute</a:t>
            </a:r>
            <a:r>
              <a:rPr lang="en-US" dirty="0">
                <a:solidFill>
                  <a:schemeClr val="bg1">
                    <a:lumMod val="65000"/>
                  </a:schemeClr>
                </a:solidFill>
                <a:latin typeface="Consolas" pitchFamily="49" charset="0"/>
                <a:cs typeface="Consolas" pitchFamily="49" charset="0"/>
              </a:rPr>
              <a:t>(</a:t>
            </a:r>
            <a:endParaRPr lang="sr-Latn-RS" dirty="0">
              <a:solidFill>
                <a:schemeClr val="bg1">
                  <a:lumMod val="65000"/>
                </a:schemeClr>
              </a:solidFill>
              <a:latin typeface="Consolas" pitchFamily="49" charset="0"/>
              <a:cs typeface="Consolas" pitchFamily="49" charset="0"/>
            </a:endParaRPr>
          </a:p>
          <a:p>
            <a:pPr marL="203200" indent="-203200">
              <a:lnSpc>
                <a:spcPct val="75000"/>
              </a:lnSpc>
              <a:spcBef>
                <a:spcPts val="900"/>
              </a:spcBef>
              <a:buSzPct val="100000"/>
            </a:pP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h_in_array</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h_out_array</a:t>
            </a:r>
            <a:r>
              <a:rPr lang="en-US" dirty="0">
                <a:solidFill>
                  <a:schemeClr val="bg1">
                    <a:lumMod val="65000"/>
                  </a:schemeClr>
                </a:solidFill>
                <a:latin typeface="Consolas" pitchFamily="49" charset="0"/>
                <a:cs typeface="Consolas" pitchFamily="49" charset="0"/>
              </a:rPr>
              <a:t>) </a:t>
            </a:r>
            <a:endParaRPr lang="sr-Latn-RS" dirty="0">
              <a:solidFill>
                <a:schemeClr val="bg1">
                  <a:lumMod val="65000"/>
                </a:schemeClr>
              </a:solidFill>
              <a:latin typeface="Consolas" pitchFamily="49" charset="0"/>
              <a:cs typeface="Consolas" pitchFamily="49" charset="0"/>
            </a:endParaRP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d_in_array</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d_out_array</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endParaRPr lang="en-US" dirty="0">
              <a:solidFill>
                <a:schemeClr val="bg1">
                  <a:lumMod val="65000"/>
                </a:schemeClr>
              </a:solidFill>
              <a:latin typeface="Consolas" pitchFamily="49" charset="0"/>
              <a:cs typeface="Consolas" pitchFamily="49" charset="0"/>
            </a:endParaRP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cudaMalloc</a:t>
            </a:r>
            <a:r>
              <a:rPr lang="en-US" dirty="0">
                <a:solidFill>
                  <a:schemeClr val="bg1">
                    <a:lumMod val="65000"/>
                  </a:schemeClr>
                </a:solidFill>
                <a:latin typeface="Consolas" pitchFamily="49" charset="0"/>
                <a:cs typeface="Consolas" pitchFamily="49" charset="0"/>
              </a:rPr>
              <a:t>((void **)&amp;</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d_in_array</a:t>
            </a:r>
            <a:r>
              <a:rPr lang="en-US" dirty="0">
                <a:solidFill>
                  <a:schemeClr val="bg1">
                    <a:lumMod val="65000"/>
                  </a:schemeClr>
                </a:solidFill>
                <a:latin typeface="Consolas" pitchFamily="49" charset="0"/>
                <a:cs typeface="Consolas" pitchFamily="49" charset="0"/>
              </a:rPr>
              <a:t>, 	SIZE*</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sizeof</a:t>
            </a:r>
            <a:r>
              <a:rPr lang="en-US" dirty="0">
                <a:solidFill>
                  <a:schemeClr val="bg1">
                    <a:lumMod val="65000"/>
                  </a:schemeClr>
                </a:solidFill>
                <a:latin typeface="Consolas" pitchFamily="49" charset="0"/>
                <a:cs typeface="Consolas" pitchFamily="49" charset="0"/>
              </a:rPr>
              <a:t>(</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1500"/>
              </a:spcBef>
              <a:buSzPct val="100000"/>
            </a:pP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cudaMalloc</a:t>
            </a:r>
            <a:r>
              <a:rPr lang="en-US" dirty="0">
                <a:solidFill>
                  <a:schemeClr val="bg1">
                    <a:lumMod val="65000"/>
                  </a:schemeClr>
                </a:solidFill>
                <a:latin typeface="Consolas" pitchFamily="49" charset="0"/>
                <a:cs typeface="Consolas" pitchFamily="49" charset="0"/>
              </a:rPr>
              <a:t>((void **)&amp;</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d_out_array</a:t>
            </a:r>
            <a:r>
              <a:rPr lang="en-US" dirty="0">
                <a:solidFill>
                  <a:schemeClr val="bg1">
                    <a:lumMod val="65000"/>
                  </a:schemeClr>
                </a:solidFill>
                <a:latin typeface="Consolas" pitchFamily="49" charset="0"/>
                <a:cs typeface="Consolas" pitchFamily="49" charset="0"/>
              </a:rPr>
              <a:t>, 	BLOCKSIZE*</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sizeof</a:t>
            </a:r>
            <a:r>
              <a:rPr lang="en-US" dirty="0">
                <a:solidFill>
                  <a:schemeClr val="bg1">
                    <a:lumMod val="65000"/>
                  </a:schemeClr>
                </a:solidFill>
                <a:latin typeface="Consolas" pitchFamily="49" charset="0"/>
                <a:cs typeface="Consolas" pitchFamily="49" charset="0"/>
              </a:rPr>
              <a:t>(</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endParaRPr lang="sr-Latn-RS" dirty="0">
              <a:solidFill>
                <a:schemeClr val="bg1">
                  <a:lumMod val="65000"/>
                </a:schemeClr>
              </a:solidFill>
              <a:latin typeface="Consolas" pitchFamily="49" charset="0"/>
              <a:cs typeface="Consolas" pitchFamily="49" charset="0"/>
            </a:endParaRPr>
          </a:p>
          <a:p>
            <a:pPr marL="203200" indent="-203200">
              <a:lnSpc>
                <a:spcPct val="75000"/>
              </a:lnSpc>
              <a:spcBef>
                <a:spcPts val="900"/>
              </a:spcBef>
              <a:buSzPct val="100000"/>
            </a:pPr>
            <a:r>
              <a:rPr lang="en-US" dirty="0">
                <a:latin typeface="Comic Sans MS" charset="0"/>
              </a:rPr>
              <a:t> </a:t>
            </a:r>
            <a:r>
              <a:rPr lang="sr-Latn-RS" dirty="0">
                <a:latin typeface="Comic Sans MS" charset="0"/>
              </a:rPr>
              <a:t>    </a:t>
            </a:r>
            <a:r>
              <a:rPr lang="en-US" dirty="0" err="1">
                <a:solidFill>
                  <a:srgbClr val="000000"/>
                </a:solidFill>
                <a:latin typeface="Consolas" pitchFamily="49" charset="0"/>
                <a:cs typeface="Consolas" pitchFamily="49" charset="0"/>
              </a:rPr>
              <a:t>cudaMemcpy</a:t>
            </a:r>
            <a:r>
              <a:rPr lang="en-US" dirty="0">
                <a:solidFill>
                  <a:srgbClr val="000000"/>
                </a:solidFill>
                <a:latin typeface="Consolas" pitchFamily="49" charset="0"/>
                <a:cs typeface="Consolas" pitchFamily="49" charset="0"/>
              </a:rPr>
              <a:t>(</a:t>
            </a:r>
            <a:r>
              <a:rPr lang="en-US" dirty="0" err="1">
                <a:solidFill>
                  <a:srgbClr val="000000"/>
                </a:solidFill>
                <a:latin typeface="Consolas" pitchFamily="49" charset="0"/>
                <a:cs typeface="Consolas" pitchFamily="49" charset="0"/>
              </a:rPr>
              <a:t>d_in_array</a:t>
            </a: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h_in_array</a:t>
            </a:r>
            <a:r>
              <a:rPr lang="en-US" dirty="0">
                <a:solidFill>
                  <a:srgbClr val="000000"/>
                </a:solidFill>
                <a:latin typeface="Consolas" pitchFamily="49" charset="0"/>
                <a:cs typeface="Consolas" pitchFamily="49" charset="0"/>
              </a:rPr>
              <a:t>,   	SIZE*</a:t>
            </a:r>
            <a:r>
              <a:rPr lang="en-US" dirty="0" err="1">
                <a:solidFill>
                  <a:srgbClr val="000000"/>
                </a:solidFill>
                <a:latin typeface="Consolas" pitchFamily="49" charset="0"/>
                <a:cs typeface="Consolas" pitchFamily="49" charset="0"/>
              </a:rPr>
              <a:t>sizeof</a:t>
            </a:r>
            <a:r>
              <a:rPr lang="en-US" dirty="0">
                <a:solidFill>
                  <a:srgbClr val="000000"/>
                </a:solidFill>
                <a:latin typeface="Consolas" pitchFamily="49" charset="0"/>
                <a:cs typeface="Consolas" pitchFamily="49" charset="0"/>
              </a:rPr>
              <a:t>(</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cudaMemcpyHostToDevice</a:t>
            </a: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   … do computation …</a:t>
            </a:r>
            <a:r>
              <a:rPr lang="en-US" dirty="0">
                <a:solidFill>
                  <a:srgbClr val="000000"/>
                </a:solidFill>
                <a:latin typeface="Consolas" pitchFamily="49" charset="0"/>
                <a:cs typeface="Consolas" pitchFamily="49" charset="0"/>
              </a:rPr>
              <a:t> </a:t>
            </a:r>
            <a:endParaRPr lang="sr-Latn-RS" dirty="0">
              <a:solidFill>
                <a:srgbClr val="000000"/>
              </a:solidFill>
              <a:latin typeface="Consolas" pitchFamily="49" charset="0"/>
              <a:cs typeface="Consolas" pitchFamily="49" charset="0"/>
            </a:endParaRPr>
          </a:p>
          <a:p>
            <a:pPr marL="203200" indent="-203200">
              <a:lnSpc>
                <a:spcPct val="75000"/>
              </a:lnSpc>
              <a:spcBef>
                <a:spcPts val="900"/>
              </a:spcBef>
              <a:buSzPct val="100000"/>
            </a:pP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cudaMemcpy</a:t>
            </a:r>
            <a:r>
              <a:rPr lang="en-US" dirty="0">
                <a:solidFill>
                  <a:srgbClr val="000000"/>
                </a:solidFill>
                <a:latin typeface="Consolas" pitchFamily="49" charset="0"/>
                <a:cs typeface="Consolas" pitchFamily="49" charset="0"/>
              </a:rPr>
              <a:t>(</a:t>
            </a:r>
            <a:r>
              <a:rPr lang="en-US" dirty="0" err="1">
                <a:solidFill>
                  <a:srgbClr val="000000"/>
                </a:solidFill>
                <a:latin typeface="Consolas" pitchFamily="49" charset="0"/>
                <a:cs typeface="Consolas" pitchFamily="49" charset="0"/>
              </a:rPr>
              <a:t>h_out_array</a:t>
            </a:r>
            <a:r>
              <a:rPr lang="en-US" dirty="0">
                <a:solidFill>
                  <a:srgbClr val="000000"/>
                </a:solidFill>
                <a:latin typeface="Consolas" pitchFamily="49" charset="0"/>
                <a:cs typeface="Consolas" pitchFamily="49" charset="0"/>
              </a:rPr>
              <a:t>,</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d_out_array</a:t>
            </a:r>
            <a:r>
              <a:rPr lang="en-US" dirty="0">
                <a:solidFill>
                  <a:srgbClr val="000000"/>
                </a:solidFill>
                <a:latin typeface="Consolas" pitchFamily="49" charset="0"/>
                <a:cs typeface="Consolas" pitchFamily="49" charset="0"/>
              </a:rPr>
              <a:t>, </a:t>
            </a:r>
            <a:r>
              <a:rPr lang="sr-Latn-RS" dirty="0">
                <a:solidFill>
                  <a:srgbClr val="000000"/>
                </a:solidFill>
                <a:latin typeface="Consolas" pitchFamily="49" charset="0"/>
                <a:cs typeface="Consolas" pitchFamily="49" charset="0"/>
              </a:rPr>
              <a:t>    </a:t>
            </a:r>
            <a:r>
              <a:rPr lang="en-US" dirty="0">
                <a:solidFill>
                  <a:srgbClr val="000000"/>
                </a:solidFill>
                <a:latin typeface="Consolas" pitchFamily="49" charset="0"/>
                <a:cs typeface="Consolas" pitchFamily="49" charset="0"/>
              </a:rPr>
              <a:t>	</a:t>
            </a:r>
            <a:r>
              <a:rPr lang="sr-Latn-RS" dirty="0">
                <a:solidFill>
                  <a:srgbClr val="000000"/>
                </a:solidFill>
                <a:latin typeface="Consolas" pitchFamily="49" charset="0"/>
                <a:cs typeface="Consolas" pitchFamily="49" charset="0"/>
              </a:rPr>
              <a:t>   	       	</a:t>
            </a:r>
            <a:r>
              <a:rPr lang="en-US" dirty="0">
                <a:solidFill>
                  <a:srgbClr val="000000"/>
                </a:solidFill>
                <a:latin typeface="Consolas" pitchFamily="49" charset="0"/>
                <a:cs typeface="Consolas" pitchFamily="49" charset="0"/>
              </a:rPr>
              <a:t>BLOCKSIZE*</a:t>
            </a:r>
            <a:r>
              <a:rPr lang="en-US" dirty="0" err="1">
                <a:solidFill>
                  <a:srgbClr val="000000"/>
                </a:solidFill>
                <a:latin typeface="Consolas" pitchFamily="49" charset="0"/>
                <a:cs typeface="Consolas" pitchFamily="49" charset="0"/>
              </a:rPr>
              <a:t>sizeof</a:t>
            </a:r>
            <a:r>
              <a:rPr lang="en-US" dirty="0">
                <a:solidFill>
                  <a:srgbClr val="000000"/>
                </a:solidFill>
                <a:latin typeface="Consolas" pitchFamily="49" charset="0"/>
                <a:cs typeface="Consolas" pitchFamily="49" charset="0"/>
              </a:rPr>
              <a:t>(</a:t>
            </a:r>
            <a:r>
              <a:rPr lang="en-US" dirty="0" err="1">
                <a:solidFill>
                  <a:srgbClr val="000000"/>
                </a:solidFill>
                <a:latin typeface="Consolas" pitchFamily="49" charset="0"/>
                <a:cs typeface="Consolas" pitchFamily="49" charset="0"/>
              </a:rPr>
              <a:t>int</a:t>
            </a:r>
            <a:r>
              <a:rPr lang="en-US" dirty="0">
                <a:solidFill>
                  <a:srgbClr val="000000"/>
                </a:solidFill>
                <a:latin typeface="Consolas" pitchFamily="49" charset="0"/>
                <a:cs typeface="Consolas" pitchFamily="49" charset="0"/>
              </a:rPr>
              <a:t>), </a:t>
            </a:r>
            <a:r>
              <a:rPr lang="sr-Latn-RS" dirty="0">
                <a:solidFill>
                  <a:srgbClr val="000000"/>
                </a:solidFill>
                <a:latin typeface="Consolas" pitchFamily="49" charset="0"/>
                <a:cs typeface="Consolas" pitchFamily="49" charset="0"/>
              </a:rPr>
              <a:t>    	       	</a:t>
            </a:r>
            <a:r>
              <a:rPr lang="en-US" dirty="0" err="1">
                <a:solidFill>
                  <a:srgbClr val="000000"/>
                </a:solidFill>
                <a:latin typeface="Consolas" pitchFamily="49" charset="0"/>
                <a:cs typeface="Consolas" pitchFamily="49" charset="0"/>
              </a:rPr>
              <a:t>cudaMemcpyDeviceToHost</a:t>
            </a:r>
            <a:r>
              <a:rPr lang="en-US" dirty="0">
                <a:solidFill>
                  <a:srgbClr val="000000"/>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a:t>
            </a:r>
            <a:endParaRPr lang="en-US" sz="2000" dirty="0">
              <a:solidFill>
                <a:schemeClr val="bg1">
                  <a:lumMod val="65000"/>
                </a:schemeClr>
              </a:solidFill>
              <a:latin typeface="Comic Sans MS" charset="0"/>
            </a:endParaRPr>
          </a:p>
        </p:txBody>
      </p:sp>
      <p:sp>
        <p:nvSpPr>
          <p:cNvPr id="7" name="Content Placeholder 2"/>
          <p:cNvSpPr txBox="1">
            <a:spLocks/>
          </p:cNvSpPr>
          <p:nvPr/>
        </p:nvSpPr>
        <p:spPr bwMode="auto">
          <a:xfrm>
            <a:off x="228600" y="1676400"/>
            <a:ext cx="3886200" cy="4490973"/>
          </a:xfrm>
          <a:prstGeom prst="rect">
            <a:avLst/>
          </a:prstGeom>
          <a:noFill/>
          <a:ln w="9525">
            <a:noFill/>
            <a:miter lim="800000"/>
            <a:headEnd/>
            <a:tailEnd/>
          </a:ln>
        </p:spPr>
        <p:txBody>
          <a:bodyPr lIns="63500" tIns="25400" rIns="63500" bIns="25400">
            <a:spAutoFit/>
          </a:bodyPr>
          <a:lstStyle/>
          <a:p>
            <a:pPr marL="203200" indent="-203200">
              <a:lnSpc>
                <a:spcPct val="75000"/>
              </a:lnSpc>
              <a:spcBef>
                <a:spcPct val="65000"/>
              </a:spcBef>
              <a:buSzPct val="100000"/>
            </a:pPr>
            <a:r>
              <a:rPr lang="en-US" sz="2400" b="1" dirty="0">
                <a:solidFill>
                  <a:srgbClr val="005400"/>
                </a:solidFill>
              </a:rPr>
              <a:t>HOST FUN</a:t>
            </a:r>
            <a:r>
              <a:rPr lang="sr-Latn-RS" sz="2400" b="1" dirty="0">
                <a:solidFill>
                  <a:srgbClr val="005400"/>
                </a:solidFill>
              </a:rPr>
              <a:t>KCIJA</a:t>
            </a:r>
            <a:r>
              <a:rPr lang="en-US" sz="2400" b="1" dirty="0">
                <a:solidFill>
                  <a:srgbClr val="005400"/>
                </a:solidFill>
              </a:rPr>
              <a:t>:</a:t>
            </a:r>
          </a:p>
          <a:p>
            <a:pPr marL="182880" indent="-182880">
              <a:lnSpc>
                <a:spcPct val="75000"/>
              </a:lnSpc>
              <a:spcBef>
                <a:spcPts val="1500"/>
              </a:spcBef>
              <a:buClr>
                <a:schemeClr val="accent1"/>
              </a:buClr>
              <a:buSzPct val="85000"/>
              <a:buFont typeface="Wingdings" pitchFamily="2" charset="2"/>
              <a:buChar char="Ø"/>
            </a:pPr>
            <a:r>
              <a:rPr lang="sr-Latn-RS" sz="2400" dirty="0">
                <a:solidFill>
                  <a:schemeClr val="bg1">
                    <a:lumMod val="65000"/>
                  </a:schemeClr>
                </a:solidFill>
              </a:rPr>
              <a:t>Alociranje memorije na uređaju za kopiranje ulaza i izlaza</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accent1">
                    <a:lumMod val="75000"/>
                  </a:schemeClr>
                </a:solidFill>
              </a:rPr>
              <a:t>Kopiranje ulaza na uređaj</a:t>
            </a:r>
            <a:endParaRPr lang="en-US" sz="2400" dirty="0">
              <a:solidFill>
                <a:schemeClr val="accent1">
                  <a:lumMod val="7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Postavlj</a:t>
            </a:r>
            <a:r>
              <a:rPr lang="en-US" sz="2400" dirty="0">
                <a:solidFill>
                  <a:schemeClr val="bg1">
                    <a:lumMod val="65000"/>
                  </a:schemeClr>
                </a:solidFill>
              </a:rPr>
              <a:t>a</a:t>
            </a:r>
            <a:r>
              <a:rPr lang="sr-Latn-RS" sz="2400" dirty="0">
                <a:solidFill>
                  <a:schemeClr val="bg1">
                    <a:lumMod val="65000"/>
                  </a:schemeClr>
                </a:solidFill>
              </a:rPr>
              <a:t>nje</a:t>
            </a:r>
            <a:r>
              <a:rPr lang="en-US" sz="2400" dirty="0">
                <a:solidFill>
                  <a:schemeClr val="bg1">
                    <a:lumMod val="65000"/>
                  </a:schemeClr>
                </a:solidFill>
              </a:rPr>
              <a:t> </a:t>
            </a:r>
            <a:r>
              <a:rPr lang="en-US" sz="2400" dirty="0" err="1">
                <a:solidFill>
                  <a:schemeClr val="bg1">
                    <a:lumMod val="65000"/>
                  </a:schemeClr>
                </a:solidFill>
              </a:rPr>
              <a:t>grida</a:t>
            </a:r>
            <a:r>
              <a:rPr lang="en-US" sz="2400" dirty="0">
                <a:solidFill>
                  <a:schemeClr val="bg1">
                    <a:lumMod val="65000"/>
                  </a:schemeClr>
                </a:solidFill>
              </a:rPr>
              <a:t>/</a:t>
            </a:r>
            <a:r>
              <a:rPr lang="en-US" sz="2400" dirty="0" err="1">
                <a:solidFill>
                  <a:schemeClr val="bg1">
                    <a:lumMod val="65000"/>
                  </a:schemeClr>
                </a:solidFill>
              </a:rPr>
              <a:t>bloka</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Poziv </a:t>
            </a:r>
            <a:r>
              <a:rPr lang="en-US" sz="2400" dirty="0">
                <a:solidFill>
                  <a:schemeClr val="bg1">
                    <a:lumMod val="65000"/>
                  </a:schemeClr>
                </a:solidFill>
              </a:rPr>
              <a:t>global fun</a:t>
            </a:r>
            <a:r>
              <a:rPr lang="sr-Latn-RS" sz="2400" dirty="0">
                <a:solidFill>
                  <a:schemeClr val="bg1">
                    <a:lumMod val="65000"/>
                  </a:schemeClr>
                </a:solidFill>
              </a:rPr>
              <a:t>kcije</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Sinhronizacija posle kompletiranja</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accent1">
                    <a:lumMod val="75000"/>
                  </a:schemeClr>
                </a:solidFill>
              </a:rPr>
              <a:t>Kopiranje izlaza uređaja na host</a:t>
            </a:r>
            <a:endParaRPr lang="en-US" sz="2400" dirty="0">
              <a:solidFill>
                <a:schemeClr val="accent1">
                  <a:lumMod val="75000"/>
                </a:schemeClr>
              </a:solidFill>
            </a:endParaRPr>
          </a:p>
        </p:txBody>
      </p:sp>
    </p:spTree>
    <p:extLst>
      <p:ext uri="{BB962C8B-B14F-4D97-AF65-F5344CB8AC3E}">
        <p14:creationId xmlns:p14="http://schemas.microsoft.com/office/powerpoint/2010/main" val="38174048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r>
              <a:rPr lang="en-US" dirty="0">
                <a:ea typeface="ＭＳ Ｐゴシック" charset="-128"/>
              </a:rPr>
              <a:t>Host </a:t>
            </a:r>
            <a:r>
              <a:rPr lang="sr-Latn-RS" dirty="0">
                <a:ea typeface="ＭＳ Ｐゴシック" charset="-128"/>
              </a:rPr>
              <a:t>funkcija: Podešavanja i poziv globalne funkcije</a:t>
            </a:r>
            <a:endParaRPr lang="en-US" dirty="0">
              <a:ea typeface="ＭＳ Ｐゴシック" charset="-128"/>
            </a:endParaRPr>
          </a:p>
        </p:txBody>
      </p:sp>
      <p:sp>
        <p:nvSpPr>
          <p:cNvPr id="6" name="Content Placeholder 2"/>
          <p:cNvSpPr txBox="1">
            <a:spLocks/>
          </p:cNvSpPr>
          <p:nvPr/>
        </p:nvSpPr>
        <p:spPr bwMode="auto">
          <a:xfrm>
            <a:off x="4267200" y="1189782"/>
            <a:ext cx="4876800" cy="5668218"/>
          </a:xfrm>
          <a:prstGeom prst="rect">
            <a:avLst/>
          </a:prstGeom>
          <a:noFill/>
          <a:ln w="9525">
            <a:noFill/>
            <a:miter lim="800000"/>
            <a:headEnd/>
            <a:tailEnd/>
          </a:ln>
        </p:spPr>
        <p:txBody>
          <a:bodyPr wrap="square" lIns="63500" tIns="25400" rIns="63500" bIns="25400">
            <a:spAutoFit/>
          </a:bodyPr>
          <a:lstStyle/>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__host__ void </a:t>
            </a:r>
            <a:endParaRPr lang="sr-Latn-RS" dirty="0">
              <a:solidFill>
                <a:schemeClr val="bg1">
                  <a:lumMod val="65000"/>
                </a:schemeClr>
              </a:solidFill>
              <a:latin typeface="Consolas" pitchFamily="49" charset="0"/>
              <a:cs typeface="Consolas" pitchFamily="49" charset="0"/>
            </a:endParaRPr>
          </a:p>
          <a:p>
            <a:pPr marL="203200" indent="-203200">
              <a:lnSpc>
                <a:spcPct val="75000"/>
              </a:lnSpc>
              <a:spcBef>
                <a:spcPts val="900"/>
              </a:spcBef>
              <a:buSzPct val="100000"/>
            </a:pPr>
            <a:r>
              <a:rPr lang="en-US" dirty="0" err="1">
                <a:solidFill>
                  <a:schemeClr val="bg1">
                    <a:lumMod val="65000"/>
                  </a:schemeClr>
                </a:solidFill>
                <a:latin typeface="Consolas" pitchFamily="49" charset="0"/>
                <a:cs typeface="Consolas" pitchFamily="49" charset="0"/>
              </a:rPr>
              <a:t>outer_compute</a:t>
            </a:r>
            <a:r>
              <a:rPr lang="en-US" dirty="0">
                <a:solidFill>
                  <a:schemeClr val="bg1">
                    <a:lumMod val="65000"/>
                  </a:schemeClr>
                </a:solidFill>
                <a:latin typeface="Consolas" pitchFamily="49" charset="0"/>
                <a:cs typeface="Consolas" pitchFamily="49" charset="0"/>
              </a:rPr>
              <a:t>(</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h_in_array</a:t>
            </a:r>
            <a:r>
              <a:rPr lang="en-US" dirty="0">
                <a:solidFill>
                  <a:schemeClr val="bg1">
                    <a:lumMod val="65000"/>
                  </a:schemeClr>
                </a:solidFill>
                <a:latin typeface="Consolas" pitchFamily="49" charset="0"/>
                <a:cs typeface="Consolas" pitchFamily="49" charset="0"/>
              </a:rPr>
              <a:t>,</a:t>
            </a:r>
            <a:endParaRPr lang="sr-Latn-RS" dirty="0">
              <a:solidFill>
                <a:schemeClr val="bg1">
                  <a:lumMod val="65000"/>
                </a:schemeClr>
              </a:solidFill>
              <a:latin typeface="Consolas" pitchFamily="49" charset="0"/>
              <a:cs typeface="Consolas" pitchFamily="49" charset="0"/>
            </a:endParaRPr>
          </a:p>
          <a:p>
            <a:pPr marL="203200" indent="-203200">
              <a:lnSpc>
                <a:spcPct val="75000"/>
              </a:lnSpc>
              <a:spcBef>
                <a:spcPts val="900"/>
              </a:spcBef>
              <a:buSzPct val="100000"/>
            </a:pPr>
            <a:r>
              <a:rPr lang="sr-Latn-RS" dirty="0">
                <a:solidFill>
                  <a:schemeClr val="bg1">
                    <a:lumMod val="65000"/>
                  </a:schemeClr>
                </a:solidFill>
                <a:latin typeface="Consolas" pitchFamily="49" charset="0"/>
                <a:cs typeface="Consolas" pitchFamily="49" charset="0"/>
              </a:rPr>
              <a:t>              </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h_out_array</a:t>
            </a:r>
            <a:r>
              <a:rPr lang="en-US" dirty="0">
                <a:solidFill>
                  <a:schemeClr val="bg1">
                    <a:lumMod val="65000"/>
                  </a:schemeClr>
                </a:solidFill>
                <a:latin typeface="Consolas" pitchFamily="49" charset="0"/>
                <a:cs typeface="Consolas" pitchFamily="49" charset="0"/>
              </a:rPr>
              <a:t>) </a:t>
            </a:r>
            <a:endParaRPr lang="sr-Latn-RS" dirty="0">
              <a:solidFill>
                <a:schemeClr val="bg1">
                  <a:lumMod val="65000"/>
                </a:schemeClr>
              </a:solidFill>
              <a:latin typeface="Consolas" pitchFamily="49" charset="0"/>
              <a:cs typeface="Consolas" pitchFamily="49" charset="0"/>
            </a:endParaRP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d_in_array</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d_out_array</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cudaMalloc</a:t>
            </a:r>
            <a:r>
              <a:rPr lang="en-US" dirty="0">
                <a:solidFill>
                  <a:schemeClr val="bg1">
                    <a:lumMod val="65000"/>
                  </a:schemeClr>
                </a:solidFill>
                <a:latin typeface="Consolas" pitchFamily="49" charset="0"/>
                <a:cs typeface="Consolas" pitchFamily="49" charset="0"/>
              </a:rPr>
              <a:t>((void **)&amp;</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d_in_array</a:t>
            </a:r>
            <a:r>
              <a:rPr lang="en-US" dirty="0">
                <a:solidFill>
                  <a:schemeClr val="bg1">
                    <a:lumMod val="65000"/>
                  </a:schemeClr>
                </a:solidFill>
                <a:latin typeface="Consolas" pitchFamily="49" charset="0"/>
                <a:cs typeface="Consolas" pitchFamily="49" charset="0"/>
              </a:rPr>
              <a:t>, 	SIZE*</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sizeof</a:t>
            </a:r>
            <a:r>
              <a:rPr lang="en-US" dirty="0">
                <a:solidFill>
                  <a:schemeClr val="bg1">
                    <a:lumMod val="65000"/>
                  </a:schemeClr>
                </a:solidFill>
                <a:latin typeface="Consolas" pitchFamily="49" charset="0"/>
                <a:cs typeface="Consolas" pitchFamily="49" charset="0"/>
              </a:rPr>
              <a:t>(</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1500"/>
              </a:spcBef>
              <a:buSzPct val="100000"/>
            </a:pP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cudaMalloc</a:t>
            </a:r>
            <a:r>
              <a:rPr lang="en-US" dirty="0">
                <a:solidFill>
                  <a:schemeClr val="bg1">
                    <a:lumMod val="65000"/>
                  </a:schemeClr>
                </a:solidFill>
                <a:latin typeface="Consolas" pitchFamily="49" charset="0"/>
                <a:cs typeface="Consolas" pitchFamily="49" charset="0"/>
              </a:rPr>
              <a:t>((void **)&amp;</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d_out_array</a:t>
            </a:r>
            <a:r>
              <a:rPr lang="en-US" dirty="0">
                <a:solidFill>
                  <a:schemeClr val="bg1">
                    <a:lumMod val="65000"/>
                  </a:schemeClr>
                </a:solidFill>
                <a:latin typeface="Consolas" pitchFamily="49" charset="0"/>
                <a:cs typeface="Consolas" pitchFamily="49" charset="0"/>
              </a:rPr>
              <a:t>, 	BLOCKSIZE*</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sizeof</a:t>
            </a:r>
            <a:r>
              <a:rPr lang="en-US" dirty="0">
                <a:solidFill>
                  <a:schemeClr val="bg1">
                    <a:lumMod val="65000"/>
                  </a:schemeClr>
                </a:solidFill>
                <a:latin typeface="Consolas" pitchFamily="49" charset="0"/>
                <a:cs typeface="Consolas" pitchFamily="49" charset="0"/>
              </a:rPr>
              <a:t>(</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a:t>
            </a:r>
            <a:endParaRPr lang="sr-Latn-RS" dirty="0">
              <a:solidFill>
                <a:schemeClr val="bg1">
                  <a:lumMod val="65000"/>
                </a:schemeClr>
              </a:solidFill>
              <a:latin typeface="Consolas" pitchFamily="49" charset="0"/>
              <a:cs typeface="Consolas" pitchFamily="49" charset="0"/>
            </a:endParaRPr>
          </a:p>
          <a:p>
            <a:pPr marL="203200" indent="-203200">
              <a:lnSpc>
                <a:spcPct val="75000"/>
              </a:lnSpc>
              <a:spcBef>
                <a:spcPts val="900"/>
              </a:spcBef>
              <a:buSzPct val="100000"/>
            </a:pPr>
            <a:r>
              <a:rPr lang="en-US" dirty="0">
                <a:solidFill>
                  <a:schemeClr val="bg1">
                    <a:lumMod val="65000"/>
                  </a:schemeClr>
                </a:solidFill>
                <a:latin typeface="Comic Sans MS" charset="0"/>
              </a:rPr>
              <a:t> </a:t>
            </a:r>
            <a:r>
              <a:rPr lang="sr-Latn-RS" dirty="0">
                <a:solidFill>
                  <a:schemeClr val="bg1">
                    <a:lumMod val="65000"/>
                  </a:schemeClr>
                </a:solidFill>
                <a:latin typeface="Comic Sans MS" charset="0"/>
              </a:rPr>
              <a:t>    </a:t>
            </a:r>
            <a:r>
              <a:rPr lang="en-US" dirty="0" err="1">
                <a:solidFill>
                  <a:schemeClr val="bg1">
                    <a:lumMod val="65000"/>
                  </a:schemeClr>
                </a:solidFill>
                <a:latin typeface="Consolas" pitchFamily="49" charset="0"/>
                <a:cs typeface="Consolas" pitchFamily="49" charset="0"/>
              </a:rPr>
              <a:t>cudaMemcpy</a:t>
            </a:r>
            <a:r>
              <a:rPr lang="en-US" dirty="0">
                <a:solidFill>
                  <a:schemeClr val="bg1">
                    <a:lumMod val="65000"/>
                  </a:schemeClr>
                </a:solidFill>
                <a:latin typeface="Consolas" pitchFamily="49" charset="0"/>
                <a:cs typeface="Consolas" pitchFamily="49" charset="0"/>
              </a:rPr>
              <a:t>(</a:t>
            </a:r>
            <a:r>
              <a:rPr lang="en-US" dirty="0" err="1">
                <a:solidFill>
                  <a:schemeClr val="bg1">
                    <a:lumMod val="65000"/>
                  </a:schemeClr>
                </a:solidFill>
                <a:latin typeface="Consolas" pitchFamily="49" charset="0"/>
                <a:cs typeface="Consolas" pitchFamily="49" charset="0"/>
              </a:rPr>
              <a:t>d_in_array</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h_in_array</a:t>
            </a:r>
            <a:r>
              <a:rPr lang="en-US" dirty="0">
                <a:solidFill>
                  <a:schemeClr val="bg1">
                    <a:lumMod val="65000"/>
                  </a:schemeClr>
                </a:solidFill>
                <a:latin typeface="Consolas" pitchFamily="49" charset="0"/>
                <a:cs typeface="Consolas" pitchFamily="49" charset="0"/>
              </a:rPr>
              <a:t>,   	SIZE*</a:t>
            </a:r>
            <a:r>
              <a:rPr lang="en-US" dirty="0" err="1">
                <a:solidFill>
                  <a:schemeClr val="bg1">
                    <a:lumMod val="65000"/>
                  </a:schemeClr>
                </a:solidFill>
                <a:latin typeface="Consolas" pitchFamily="49" charset="0"/>
                <a:cs typeface="Consolas" pitchFamily="49" charset="0"/>
              </a:rPr>
              <a:t>sizeof</a:t>
            </a:r>
            <a:r>
              <a:rPr lang="en-US" dirty="0">
                <a:solidFill>
                  <a:schemeClr val="bg1">
                    <a:lumMod val="65000"/>
                  </a:schemeClr>
                </a:solidFill>
                <a:latin typeface="Consolas" pitchFamily="49" charset="0"/>
                <a:cs typeface="Consolas" pitchFamily="49" charset="0"/>
              </a:rPr>
              <a:t>(</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cudaMemcpyHostToDevice</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latin typeface="Consolas" pitchFamily="49" charset="0"/>
                <a:cs typeface="Consolas" pitchFamily="49" charset="0"/>
              </a:rPr>
              <a:t>   compute&lt;&lt;&lt;(1,BLOCKSIZE)&gt;&gt;&gt; </a:t>
            </a:r>
            <a:r>
              <a:rPr lang="sr-Latn-RS" dirty="0">
                <a:latin typeface="Consolas" pitchFamily="49" charset="0"/>
                <a:cs typeface="Consolas" pitchFamily="49" charset="0"/>
              </a:rPr>
              <a:t>		</a:t>
            </a:r>
            <a:r>
              <a:rPr lang="en-US" dirty="0">
                <a:latin typeface="Consolas" pitchFamily="49" charset="0"/>
                <a:cs typeface="Consolas" pitchFamily="49" charset="0"/>
              </a:rPr>
              <a:t>(</a:t>
            </a:r>
            <a:r>
              <a:rPr lang="en-US" dirty="0" err="1">
                <a:latin typeface="Consolas" pitchFamily="49" charset="0"/>
                <a:cs typeface="Consolas" pitchFamily="49" charset="0"/>
              </a:rPr>
              <a:t>d_in_array</a:t>
            </a:r>
            <a:r>
              <a:rPr lang="en-US" dirty="0">
                <a:latin typeface="Consolas" pitchFamily="49" charset="0"/>
                <a:cs typeface="Consolas" pitchFamily="49" charset="0"/>
              </a:rPr>
              <a:t>, </a:t>
            </a:r>
            <a:r>
              <a:rPr lang="en-US" dirty="0" err="1">
                <a:latin typeface="Consolas" pitchFamily="49" charset="0"/>
                <a:cs typeface="Consolas" pitchFamily="49" charset="0"/>
              </a:rPr>
              <a:t>d_out_array</a:t>
            </a:r>
            <a:r>
              <a:rPr lang="en-US" dirty="0">
                <a:latin typeface="Consolas" pitchFamily="49" charset="0"/>
                <a:cs typeface="Consolas" pitchFamily="49" charset="0"/>
              </a:rPr>
              <a:t>);</a:t>
            </a:r>
          </a:p>
          <a:p>
            <a:pPr marL="203200" indent="-203200">
              <a:lnSpc>
                <a:spcPct val="75000"/>
              </a:lnSpc>
              <a:spcBef>
                <a:spcPts val="900"/>
              </a:spcBef>
              <a:buSzPct val="100000"/>
            </a:pPr>
            <a:r>
              <a:rPr lang="sr-Latn-RS" dirty="0">
                <a:latin typeface="Consolas" pitchFamily="49" charset="0"/>
                <a:cs typeface="Consolas" pitchFamily="49" charset="0"/>
              </a:rPr>
              <a:t>   </a:t>
            </a:r>
            <a:r>
              <a:rPr lang="en-US" dirty="0" err="1">
                <a:latin typeface="Consolas" pitchFamily="49" charset="0"/>
                <a:cs typeface="Consolas" pitchFamily="49" charset="0"/>
              </a:rPr>
              <a:t>cudaThreadSynchronize</a:t>
            </a:r>
            <a:r>
              <a:rPr lang="en-US" dirty="0">
                <a:latin typeface="Consolas" pitchFamily="49" charset="0"/>
                <a:cs typeface="Consolas" pitchFamily="49" charset="0"/>
              </a:rPr>
              <a:t>();</a:t>
            </a:r>
            <a:endParaRPr lang="sr-Latn-RS" dirty="0">
              <a:latin typeface="Consolas" pitchFamily="49" charset="0"/>
              <a:cs typeface="Consolas" pitchFamily="49" charset="0"/>
            </a:endParaRPr>
          </a:p>
          <a:p>
            <a:pPr marL="203200" indent="-203200">
              <a:lnSpc>
                <a:spcPct val="75000"/>
              </a:lnSpc>
              <a:spcBef>
                <a:spcPts val="900"/>
              </a:spcBef>
              <a:buSzPct val="100000"/>
            </a:pP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cudaMemcpy</a:t>
            </a:r>
            <a:r>
              <a:rPr lang="en-US" dirty="0">
                <a:solidFill>
                  <a:schemeClr val="bg1">
                    <a:lumMod val="65000"/>
                  </a:schemeClr>
                </a:solidFill>
                <a:latin typeface="Consolas" pitchFamily="49" charset="0"/>
                <a:cs typeface="Consolas" pitchFamily="49" charset="0"/>
              </a:rPr>
              <a:t>(</a:t>
            </a:r>
            <a:r>
              <a:rPr lang="en-US" dirty="0" err="1">
                <a:solidFill>
                  <a:schemeClr val="bg1">
                    <a:lumMod val="65000"/>
                  </a:schemeClr>
                </a:solidFill>
                <a:latin typeface="Consolas" pitchFamily="49" charset="0"/>
                <a:cs typeface="Consolas" pitchFamily="49" charset="0"/>
              </a:rPr>
              <a:t>h_out_array</a:t>
            </a:r>
            <a:r>
              <a:rPr lang="en-US" dirty="0">
                <a:solidFill>
                  <a:schemeClr val="bg1">
                    <a:lumMod val="65000"/>
                  </a:schemeClr>
                </a:solidFill>
                <a:latin typeface="Consolas" pitchFamily="49" charset="0"/>
                <a:cs typeface="Consolas" pitchFamily="49" charset="0"/>
              </a:rPr>
              <a:t>,</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d_out_array</a:t>
            </a:r>
            <a:r>
              <a:rPr lang="en-US" dirty="0">
                <a:solidFill>
                  <a:schemeClr val="bg1">
                    <a:lumMod val="65000"/>
                  </a:schemeClr>
                </a:solidFill>
                <a:latin typeface="Consolas" pitchFamily="49" charset="0"/>
                <a:cs typeface="Consolas" pitchFamily="49" charset="0"/>
              </a:rPr>
              <a:t>, </a:t>
            </a:r>
            <a:r>
              <a:rPr lang="sr-Latn-RS" dirty="0">
                <a:solidFill>
                  <a:schemeClr val="bg1">
                    <a:lumMod val="65000"/>
                  </a:schemeClr>
                </a:solidFill>
                <a:latin typeface="Consolas" pitchFamily="49" charset="0"/>
                <a:cs typeface="Consolas" pitchFamily="49" charset="0"/>
              </a:rPr>
              <a:t>    </a:t>
            </a:r>
            <a:r>
              <a:rPr lang="en-US" dirty="0">
                <a:solidFill>
                  <a:schemeClr val="bg1">
                    <a:lumMod val="65000"/>
                  </a:schemeClr>
                </a:solidFill>
                <a:latin typeface="Consolas" pitchFamily="49" charset="0"/>
                <a:cs typeface="Consolas" pitchFamily="49" charset="0"/>
              </a:rPr>
              <a:t>	</a:t>
            </a:r>
            <a:r>
              <a:rPr lang="sr-Latn-RS" dirty="0">
                <a:solidFill>
                  <a:schemeClr val="bg1">
                    <a:lumMod val="65000"/>
                  </a:schemeClr>
                </a:solidFill>
                <a:latin typeface="Consolas" pitchFamily="49" charset="0"/>
                <a:cs typeface="Consolas" pitchFamily="49" charset="0"/>
              </a:rPr>
              <a:t>   	       	</a:t>
            </a:r>
            <a:r>
              <a:rPr lang="en-US" dirty="0">
                <a:solidFill>
                  <a:schemeClr val="bg1">
                    <a:lumMod val="65000"/>
                  </a:schemeClr>
                </a:solidFill>
                <a:latin typeface="Consolas" pitchFamily="49" charset="0"/>
                <a:cs typeface="Consolas" pitchFamily="49" charset="0"/>
              </a:rPr>
              <a:t>BLOCKSIZE*</a:t>
            </a:r>
            <a:r>
              <a:rPr lang="en-US" dirty="0" err="1">
                <a:solidFill>
                  <a:schemeClr val="bg1">
                    <a:lumMod val="65000"/>
                  </a:schemeClr>
                </a:solidFill>
                <a:latin typeface="Consolas" pitchFamily="49" charset="0"/>
                <a:cs typeface="Consolas" pitchFamily="49" charset="0"/>
              </a:rPr>
              <a:t>sizeof</a:t>
            </a:r>
            <a:r>
              <a:rPr lang="en-US" dirty="0">
                <a:solidFill>
                  <a:schemeClr val="bg1">
                    <a:lumMod val="65000"/>
                  </a:schemeClr>
                </a:solidFill>
                <a:latin typeface="Consolas" pitchFamily="49" charset="0"/>
                <a:cs typeface="Consolas" pitchFamily="49" charset="0"/>
              </a:rPr>
              <a:t>(</a:t>
            </a:r>
            <a:r>
              <a:rPr lang="en-US" dirty="0" err="1">
                <a:solidFill>
                  <a:schemeClr val="bg1">
                    <a:lumMod val="65000"/>
                  </a:schemeClr>
                </a:solidFill>
                <a:latin typeface="Consolas" pitchFamily="49" charset="0"/>
                <a:cs typeface="Consolas" pitchFamily="49" charset="0"/>
              </a:rPr>
              <a:t>int</a:t>
            </a:r>
            <a:r>
              <a:rPr lang="en-US" dirty="0">
                <a:solidFill>
                  <a:schemeClr val="bg1">
                    <a:lumMod val="65000"/>
                  </a:schemeClr>
                </a:solidFill>
                <a:latin typeface="Consolas" pitchFamily="49" charset="0"/>
                <a:cs typeface="Consolas" pitchFamily="49" charset="0"/>
              </a:rPr>
              <a:t>), </a:t>
            </a:r>
            <a:r>
              <a:rPr lang="sr-Latn-RS" dirty="0">
                <a:solidFill>
                  <a:schemeClr val="bg1">
                    <a:lumMod val="65000"/>
                  </a:schemeClr>
                </a:solidFill>
                <a:latin typeface="Consolas" pitchFamily="49" charset="0"/>
                <a:cs typeface="Consolas" pitchFamily="49" charset="0"/>
              </a:rPr>
              <a:t>    	       	</a:t>
            </a:r>
            <a:r>
              <a:rPr lang="en-US" dirty="0" err="1">
                <a:solidFill>
                  <a:schemeClr val="bg1">
                    <a:lumMod val="65000"/>
                  </a:schemeClr>
                </a:solidFill>
                <a:latin typeface="Consolas" pitchFamily="49" charset="0"/>
                <a:cs typeface="Consolas" pitchFamily="49" charset="0"/>
              </a:rPr>
              <a:t>cudaMemcpyDeviceToHost</a:t>
            </a:r>
            <a:r>
              <a:rPr lang="en-US" dirty="0">
                <a:solidFill>
                  <a:schemeClr val="bg1">
                    <a:lumMod val="65000"/>
                  </a:schemeClr>
                </a:solidFill>
                <a:latin typeface="Consolas" pitchFamily="49" charset="0"/>
                <a:cs typeface="Consolas" pitchFamily="49" charset="0"/>
              </a:rPr>
              <a:t>);</a:t>
            </a:r>
          </a:p>
          <a:p>
            <a:pPr marL="203200" indent="-203200">
              <a:lnSpc>
                <a:spcPct val="75000"/>
              </a:lnSpc>
              <a:spcBef>
                <a:spcPts val="900"/>
              </a:spcBef>
              <a:buSzPct val="100000"/>
            </a:pPr>
            <a:r>
              <a:rPr lang="en-US" dirty="0">
                <a:solidFill>
                  <a:schemeClr val="bg1">
                    <a:lumMod val="65000"/>
                  </a:schemeClr>
                </a:solidFill>
                <a:latin typeface="Consolas" pitchFamily="49" charset="0"/>
                <a:cs typeface="Consolas" pitchFamily="49" charset="0"/>
              </a:rPr>
              <a:t>}</a:t>
            </a:r>
            <a:endParaRPr lang="en-US" sz="2000" dirty="0">
              <a:solidFill>
                <a:schemeClr val="bg1">
                  <a:lumMod val="65000"/>
                </a:schemeClr>
              </a:solidFill>
              <a:latin typeface="Comic Sans MS" charset="0"/>
            </a:endParaRPr>
          </a:p>
        </p:txBody>
      </p:sp>
      <p:sp>
        <p:nvSpPr>
          <p:cNvPr id="7" name="Content Placeholder 2"/>
          <p:cNvSpPr txBox="1">
            <a:spLocks/>
          </p:cNvSpPr>
          <p:nvPr/>
        </p:nvSpPr>
        <p:spPr bwMode="auto">
          <a:xfrm>
            <a:off x="228600" y="1676400"/>
            <a:ext cx="3886200" cy="4490973"/>
          </a:xfrm>
          <a:prstGeom prst="rect">
            <a:avLst/>
          </a:prstGeom>
          <a:noFill/>
          <a:ln w="9525">
            <a:noFill/>
            <a:miter lim="800000"/>
            <a:headEnd/>
            <a:tailEnd/>
          </a:ln>
        </p:spPr>
        <p:txBody>
          <a:bodyPr lIns="63500" tIns="25400" rIns="63500" bIns="25400">
            <a:spAutoFit/>
          </a:bodyPr>
          <a:lstStyle/>
          <a:p>
            <a:pPr marL="203200" indent="-203200">
              <a:lnSpc>
                <a:spcPct val="75000"/>
              </a:lnSpc>
              <a:spcBef>
                <a:spcPct val="65000"/>
              </a:spcBef>
              <a:buSzPct val="100000"/>
            </a:pPr>
            <a:r>
              <a:rPr lang="en-US" sz="2400" b="1" dirty="0">
                <a:solidFill>
                  <a:srgbClr val="005400"/>
                </a:solidFill>
              </a:rPr>
              <a:t>HOST FUN</a:t>
            </a:r>
            <a:r>
              <a:rPr lang="sr-Latn-RS" sz="2400" b="1" dirty="0">
                <a:solidFill>
                  <a:srgbClr val="005400"/>
                </a:solidFill>
              </a:rPr>
              <a:t>KCIJA</a:t>
            </a:r>
            <a:r>
              <a:rPr lang="en-US" sz="2400" b="1" dirty="0">
                <a:solidFill>
                  <a:srgbClr val="005400"/>
                </a:solidFill>
              </a:rPr>
              <a:t>:</a:t>
            </a:r>
          </a:p>
          <a:p>
            <a:pPr marL="182880" indent="-182880">
              <a:lnSpc>
                <a:spcPct val="75000"/>
              </a:lnSpc>
              <a:spcBef>
                <a:spcPts val="1500"/>
              </a:spcBef>
              <a:buClr>
                <a:schemeClr val="accent1"/>
              </a:buClr>
              <a:buSzPct val="85000"/>
              <a:buFont typeface="Wingdings" pitchFamily="2" charset="2"/>
              <a:buChar char="Ø"/>
            </a:pPr>
            <a:r>
              <a:rPr lang="sr-Latn-RS" sz="2400" dirty="0">
                <a:solidFill>
                  <a:schemeClr val="bg1">
                    <a:lumMod val="65000"/>
                  </a:schemeClr>
                </a:solidFill>
              </a:rPr>
              <a:t>Alociranje memorije na uređaju za kopiranje ulaza i izlaza</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Kopiranje ulaza na uređaj</a:t>
            </a:r>
            <a:endParaRPr lang="en-US" sz="2400" dirty="0">
              <a:solidFill>
                <a:schemeClr val="bg1">
                  <a:lumMod val="6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accent1">
                    <a:lumMod val="75000"/>
                  </a:schemeClr>
                </a:solidFill>
              </a:rPr>
              <a:t>Postavlj</a:t>
            </a:r>
            <a:r>
              <a:rPr lang="en-US" sz="2400" dirty="0">
                <a:solidFill>
                  <a:schemeClr val="accent1">
                    <a:lumMod val="75000"/>
                  </a:schemeClr>
                </a:solidFill>
              </a:rPr>
              <a:t>a</a:t>
            </a:r>
            <a:r>
              <a:rPr lang="sr-Latn-RS" sz="2400" dirty="0">
                <a:solidFill>
                  <a:schemeClr val="accent1">
                    <a:lumMod val="75000"/>
                  </a:schemeClr>
                </a:solidFill>
              </a:rPr>
              <a:t>nje</a:t>
            </a:r>
            <a:r>
              <a:rPr lang="en-US" sz="2400" dirty="0">
                <a:solidFill>
                  <a:schemeClr val="accent1">
                    <a:lumMod val="75000"/>
                  </a:schemeClr>
                </a:solidFill>
              </a:rPr>
              <a:t> </a:t>
            </a:r>
            <a:r>
              <a:rPr lang="en-US" sz="2400" dirty="0" err="1">
                <a:solidFill>
                  <a:schemeClr val="accent1">
                    <a:lumMod val="75000"/>
                  </a:schemeClr>
                </a:solidFill>
              </a:rPr>
              <a:t>grida</a:t>
            </a:r>
            <a:r>
              <a:rPr lang="en-US" sz="2400" dirty="0">
                <a:solidFill>
                  <a:schemeClr val="accent1">
                    <a:lumMod val="75000"/>
                  </a:schemeClr>
                </a:solidFill>
              </a:rPr>
              <a:t>/</a:t>
            </a:r>
            <a:r>
              <a:rPr lang="en-US" sz="2400" dirty="0" err="1">
                <a:solidFill>
                  <a:schemeClr val="accent1">
                    <a:lumMod val="75000"/>
                  </a:schemeClr>
                </a:solidFill>
              </a:rPr>
              <a:t>bloka</a:t>
            </a:r>
            <a:endParaRPr lang="en-US" sz="2400" dirty="0">
              <a:solidFill>
                <a:schemeClr val="accent1">
                  <a:lumMod val="7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accent1">
                    <a:lumMod val="75000"/>
                  </a:schemeClr>
                </a:solidFill>
              </a:rPr>
              <a:t>Poziv </a:t>
            </a:r>
            <a:r>
              <a:rPr lang="en-US" sz="2400" i="1" dirty="0">
                <a:solidFill>
                  <a:srgbClr val="002060"/>
                </a:solidFill>
              </a:rPr>
              <a:t>global</a:t>
            </a:r>
            <a:r>
              <a:rPr lang="en-US" sz="2400" dirty="0">
                <a:solidFill>
                  <a:schemeClr val="accent1">
                    <a:lumMod val="75000"/>
                  </a:schemeClr>
                </a:solidFill>
              </a:rPr>
              <a:t> fun</a:t>
            </a:r>
            <a:r>
              <a:rPr lang="sr-Latn-RS" sz="2400" dirty="0">
                <a:solidFill>
                  <a:schemeClr val="accent1">
                    <a:lumMod val="75000"/>
                  </a:schemeClr>
                </a:solidFill>
              </a:rPr>
              <a:t>kcije</a:t>
            </a:r>
            <a:endParaRPr lang="en-US" sz="2400" dirty="0">
              <a:solidFill>
                <a:schemeClr val="accent1">
                  <a:lumMod val="7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accent1">
                    <a:lumMod val="75000"/>
                  </a:schemeClr>
                </a:solidFill>
              </a:rPr>
              <a:t>Sinhronizacija posle kompletiranja</a:t>
            </a:r>
            <a:endParaRPr lang="en-US" sz="2400" dirty="0">
              <a:solidFill>
                <a:schemeClr val="accent1">
                  <a:lumMod val="75000"/>
                </a:schemeClr>
              </a:solidFill>
            </a:endParaRPr>
          </a:p>
          <a:p>
            <a:pPr marL="182880" indent="-182880">
              <a:lnSpc>
                <a:spcPct val="75000"/>
              </a:lnSpc>
              <a:spcBef>
                <a:spcPct val="65000"/>
              </a:spcBef>
              <a:buClr>
                <a:schemeClr val="accent1"/>
              </a:buClr>
              <a:buSzPct val="85000"/>
              <a:buFont typeface="Wingdings" pitchFamily="2" charset="2"/>
              <a:buChar char="Ø"/>
            </a:pPr>
            <a:r>
              <a:rPr lang="sr-Latn-RS" sz="2400" dirty="0">
                <a:solidFill>
                  <a:schemeClr val="bg1">
                    <a:lumMod val="65000"/>
                  </a:schemeClr>
                </a:solidFill>
              </a:rPr>
              <a:t>Kopiranje izlaza uređaja na host</a:t>
            </a:r>
            <a:endParaRPr lang="en-US" sz="2400" dirty="0">
              <a:solidFill>
                <a:schemeClr val="bg1">
                  <a:lumMod val="65000"/>
                </a:schemeClr>
              </a:solidFill>
            </a:endParaRPr>
          </a:p>
        </p:txBody>
      </p:sp>
    </p:spTree>
    <p:extLst>
      <p:ext uri="{BB962C8B-B14F-4D97-AF65-F5344CB8AC3E}">
        <p14:creationId xmlns:p14="http://schemas.microsoft.com/office/powerpoint/2010/main" val="1555348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sr-Latn-RS" dirty="0">
                <a:ea typeface="ＭＳ Ｐゴシック" charset="-128"/>
              </a:rPr>
              <a:t>Globalna funkcija</a:t>
            </a:r>
            <a:endParaRPr lang="en-US" dirty="0">
              <a:ea typeface="ＭＳ Ｐゴシック" charset="-128"/>
            </a:endParaRPr>
          </a:p>
        </p:txBody>
      </p:sp>
      <p:sp>
        <p:nvSpPr>
          <p:cNvPr id="6" name="TextBox 5"/>
          <p:cNvSpPr txBox="1">
            <a:spLocks noChangeArrowheads="1"/>
          </p:cNvSpPr>
          <p:nvPr/>
        </p:nvSpPr>
        <p:spPr bwMode="auto">
          <a:xfrm>
            <a:off x="3505200" y="1878413"/>
            <a:ext cx="5562600" cy="3379387"/>
          </a:xfrm>
          <a:prstGeom prst="rect">
            <a:avLst/>
          </a:prstGeom>
          <a:noFill/>
          <a:ln w="9525">
            <a:noFill/>
            <a:miter lim="800000"/>
            <a:headEnd/>
            <a:tailEnd/>
          </a:ln>
        </p:spPr>
        <p:txBody>
          <a:bodyPr wrap="square">
            <a:spAutoFit/>
          </a:bodyPr>
          <a:lstStyle/>
          <a:p>
            <a:pPr marL="203200" indent="-203200">
              <a:lnSpc>
                <a:spcPct val="75000"/>
              </a:lnSpc>
              <a:spcBef>
                <a:spcPct val="65000"/>
              </a:spcBef>
              <a:buSzPct val="100000"/>
            </a:pPr>
            <a:r>
              <a:rPr lang="en-US" sz="1600" dirty="0">
                <a:latin typeface="Consolas" pitchFamily="49" charset="0"/>
                <a:cs typeface="Consolas" pitchFamily="49" charset="0"/>
              </a:rPr>
              <a:t>__global__ void compute(</a:t>
            </a:r>
            <a:r>
              <a:rPr lang="en-US" sz="1600" dirty="0" err="1">
                <a:latin typeface="Consolas" pitchFamily="49" charset="0"/>
                <a:cs typeface="Consolas" pitchFamily="49" charset="0"/>
              </a:rPr>
              <a:t>int</a:t>
            </a:r>
            <a:r>
              <a:rPr lang="en-US" sz="1600" dirty="0">
                <a:latin typeface="Consolas" pitchFamily="49" charset="0"/>
                <a:cs typeface="Consolas" pitchFamily="49" charset="0"/>
              </a:rPr>
              <a:t>*</a:t>
            </a:r>
            <a:r>
              <a:rPr lang="sr-Latn-RS" sz="1600" dirty="0">
                <a:latin typeface="Consolas" pitchFamily="49" charset="0"/>
                <a:cs typeface="Consolas" pitchFamily="49" charset="0"/>
              </a:rPr>
              <a:t> </a:t>
            </a:r>
            <a:r>
              <a:rPr lang="en-US" sz="1600" dirty="0" err="1">
                <a:latin typeface="Consolas" pitchFamily="49" charset="0"/>
                <a:cs typeface="Consolas" pitchFamily="49" charset="0"/>
              </a:rPr>
              <a:t>d_in</a:t>
            </a:r>
            <a:r>
              <a:rPr lang="en-US" sz="1600" dirty="0">
                <a:latin typeface="Consolas" pitchFamily="49" charset="0"/>
                <a:cs typeface="Consolas" pitchFamily="49" charset="0"/>
              </a:rPr>
              <a:t>,</a:t>
            </a:r>
            <a:r>
              <a:rPr lang="sr-Latn-R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a:t>
            </a:r>
            <a:r>
              <a:rPr lang="sr-Latn-RS" sz="1600" dirty="0">
                <a:latin typeface="Consolas" pitchFamily="49" charset="0"/>
                <a:cs typeface="Consolas" pitchFamily="49" charset="0"/>
              </a:rPr>
              <a:t> </a:t>
            </a:r>
            <a:r>
              <a:rPr lang="en-US" sz="1600" dirty="0" err="1">
                <a:latin typeface="Consolas" pitchFamily="49" charset="0"/>
                <a:cs typeface="Consolas" pitchFamily="49" charset="0"/>
              </a:rPr>
              <a:t>d_out</a:t>
            </a:r>
            <a:r>
              <a:rPr lang="en-US" sz="1600" dirty="0">
                <a:latin typeface="Consolas" pitchFamily="49" charset="0"/>
                <a:cs typeface="Consolas" pitchFamily="49" charset="0"/>
              </a:rPr>
              <a:t>) </a:t>
            </a:r>
            <a:endParaRPr lang="sr-Latn-RS" sz="1600" dirty="0">
              <a:latin typeface="Consolas" pitchFamily="49" charset="0"/>
              <a:cs typeface="Consolas" pitchFamily="49" charset="0"/>
            </a:endParaRPr>
          </a:p>
          <a:p>
            <a:pPr marL="203200" indent="-203200">
              <a:lnSpc>
                <a:spcPct val="75000"/>
              </a:lnSpc>
              <a:spcBef>
                <a:spcPct val="65000"/>
              </a:spcBef>
              <a:buSzPct val="100000"/>
            </a:pPr>
            <a:r>
              <a:rPr lang="en-US" sz="1600" dirty="0">
                <a:latin typeface="Consolas" pitchFamily="49" charset="0"/>
                <a:cs typeface="Consolas" pitchFamily="49" charset="0"/>
              </a:rPr>
              <a:t>{</a:t>
            </a:r>
          </a:p>
          <a:p>
            <a:pPr marL="203200" indent="-203200">
              <a:lnSpc>
                <a:spcPct val="75000"/>
              </a:lnSpc>
              <a:spcBef>
                <a:spcPct val="65000"/>
              </a:spcBef>
              <a:buSzPct val="100000"/>
            </a:pPr>
            <a:r>
              <a:rPr lang="en-US" sz="1600" dirty="0">
                <a:latin typeface="Consolas" pitchFamily="49" charset="0"/>
                <a:cs typeface="Consolas" pitchFamily="49" charset="0"/>
              </a:rPr>
              <a:t>  </a:t>
            </a:r>
            <a:r>
              <a:rPr lang="en-US" sz="1600" dirty="0" err="1">
                <a:latin typeface="Consolas" pitchFamily="49" charset="0"/>
                <a:cs typeface="Consolas" pitchFamily="49" charset="0"/>
              </a:rPr>
              <a:t>d_out</a:t>
            </a:r>
            <a:r>
              <a:rPr lang="en-US" sz="1600" dirty="0">
                <a:latin typeface="Consolas" pitchFamily="49" charset="0"/>
                <a:cs typeface="Consolas" pitchFamily="49" charset="0"/>
              </a:rPr>
              <a:t>[</a:t>
            </a:r>
            <a:r>
              <a:rPr lang="en-US" sz="1600" dirty="0" err="1">
                <a:latin typeface="Consolas" pitchFamily="49" charset="0"/>
                <a:cs typeface="Consolas" pitchFamily="49" charset="0"/>
              </a:rPr>
              <a:t>threadIdx.x</a:t>
            </a:r>
            <a:r>
              <a:rPr lang="en-US" sz="1600" dirty="0">
                <a:latin typeface="Consolas" pitchFamily="49" charset="0"/>
                <a:cs typeface="Consolas" pitchFamily="49" charset="0"/>
              </a:rPr>
              <a:t>] = 0;</a:t>
            </a:r>
            <a:endParaRPr lang="sr-Latn-RS" sz="1600" dirty="0">
              <a:latin typeface="Consolas" pitchFamily="49" charset="0"/>
              <a:cs typeface="Consolas" pitchFamily="49" charset="0"/>
            </a:endParaRPr>
          </a:p>
          <a:p>
            <a:pPr marL="203200" indent="-203200">
              <a:lnSpc>
                <a:spcPct val="75000"/>
              </a:lnSpc>
              <a:spcBef>
                <a:spcPct val="65000"/>
              </a:spcBef>
              <a:buSzPct val="100000"/>
            </a:pPr>
            <a:endParaRPr lang="en-US" sz="1600" dirty="0">
              <a:latin typeface="Consolas" pitchFamily="49" charset="0"/>
              <a:cs typeface="Consolas" pitchFamily="49" charset="0"/>
            </a:endParaRPr>
          </a:p>
          <a:p>
            <a:pPr marL="203200" indent="-203200">
              <a:lnSpc>
                <a:spcPct val="75000"/>
              </a:lnSpc>
              <a:spcBef>
                <a:spcPct val="65000"/>
              </a:spcBef>
              <a:buSzPct val="100000"/>
            </a:pPr>
            <a:r>
              <a:rPr lang="en-US" sz="1600" dirty="0">
                <a:latin typeface="Consolas" pitchFamily="49" charset="0"/>
                <a:cs typeface="Consolas" pitchFamily="49" charset="0"/>
              </a:rPr>
              <a:t>  for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i</a:t>
            </a:r>
            <a:r>
              <a:rPr lang="en-US" sz="1600" dirty="0">
                <a:latin typeface="Consolas" pitchFamily="49" charset="0"/>
                <a:cs typeface="Consolas" pitchFamily="49" charset="0"/>
              </a:rPr>
              <a:t>=0; </a:t>
            </a:r>
            <a:r>
              <a:rPr lang="en-US" sz="1600" dirty="0" err="1">
                <a:latin typeface="Consolas" pitchFamily="49" charset="0"/>
                <a:cs typeface="Consolas" pitchFamily="49" charset="0"/>
              </a:rPr>
              <a:t>i</a:t>
            </a:r>
            <a:r>
              <a:rPr lang="en-US" sz="1600" dirty="0">
                <a:latin typeface="Consolas" pitchFamily="49" charset="0"/>
                <a:cs typeface="Consolas" pitchFamily="49" charset="0"/>
              </a:rPr>
              <a:t>&lt;SIZE/BLOCKSIZE; </a:t>
            </a:r>
            <a:r>
              <a:rPr lang="en-US" sz="1600" dirty="0" err="1">
                <a:latin typeface="Consolas" pitchFamily="49" charset="0"/>
                <a:cs typeface="Consolas" pitchFamily="49" charset="0"/>
              </a:rPr>
              <a:t>i</a:t>
            </a:r>
            <a:r>
              <a:rPr lang="en-US" sz="1600" dirty="0">
                <a:latin typeface="Consolas" pitchFamily="49" charset="0"/>
                <a:cs typeface="Consolas" pitchFamily="49" charset="0"/>
              </a:rPr>
              <a:t>++) </a:t>
            </a:r>
          </a:p>
          <a:p>
            <a:pPr marL="203200" indent="-203200">
              <a:lnSpc>
                <a:spcPct val="75000"/>
              </a:lnSpc>
              <a:spcBef>
                <a:spcPct val="65000"/>
              </a:spcBef>
              <a:buSzPct val="100000"/>
            </a:pPr>
            <a:r>
              <a:rPr lang="en-US" sz="1600" dirty="0">
                <a:latin typeface="Consolas" pitchFamily="49" charset="0"/>
                <a:cs typeface="Consolas" pitchFamily="49" charset="0"/>
              </a:rPr>
              <a:t>  {</a:t>
            </a:r>
          </a:p>
          <a:p>
            <a:pPr marL="203200" indent="-203200">
              <a:lnSpc>
                <a:spcPct val="75000"/>
              </a:lnSpc>
              <a:spcBef>
                <a:spcPct val="65000"/>
              </a:spcBef>
              <a:buSzPct val="100000"/>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val</a:t>
            </a:r>
            <a:r>
              <a:rPr lang="en-US" sz="1600" dirty="0">
                <a:latin typeface="Consolas" pitchFamily="49" charset="0"/>
                <a:cs typeface="Consolas" pitchFamily="49" charset="0"/>
              </a:rPr>
              <a:t> = </a:t>
            </a:r>
            <a:r>
              <a:rPr lang="en-US" sz="1600" dirty="0" err="1">
                <a:latin typeface="Consolas" pitchFamily="49" charset="0"/>
                <a:cs typeface="Consolas" pitchFamily="49" charset="0"/>
              </a:rPr>
              <a:t>d_in</a:t>
            </a:r>
            <a:r>
              <a:rPr lang="en-US" sz="1600" dirty="0">
                <a:latin typeface="Consolas" pitchFamily="49" charset="0"/>
                <a:cs typeface="Consolas" pitchFamily="49" charset="0"/>
              </a:rPr>
              <a:t>[</a:t>
            </a:r>
            <a:r>
              <a:rPr lang="en-US" sz="1600" dirty="0" err="1">
                <a:latin typeface="Consolas" pitchFamily="49" charset="0"/>
                <a:cs typeface="Consolas" pitchFamily="49" charset="0"/>
              </a:rPr>
              <a:t>i</a:t>
            </a:r>
            <a:r>
              <a:rPr lang="en-US" sz="1600" dirty="0">
                <a:latin typeface="Consolas" pitchFamily="49" charset="0"/>
                <a:cs typeface="Consolas" pitchFamily="49" charset="0"/>
              </a:rPr>
              <a:t>*BLOCKSIZE +</a:t>
            </a:r>
            <a:r>
              <a:rPr lang="sr-Latn-RS" sz="1600" dirty="0">
                <a:latin typeface="Consolas" pitchFamily="49" charset="0"/>
                <a:cs typeface="Consolas" pitchFamily="49" charset="0"/>
              </a:rPr>
              <a:t> </a:t>
            </a:r>
            <a:r>
              <a:rPr lang="en-US" sz="1600" dirty="0" err="1">
                <a:latin typeface="Consolas" pitchFamily="49" charset="0"/>
                <a:cs typeface="Consolas" pitchFamily="49" charset="0"/>
              </a:rPr>
              <a:t>threadIdx.x</a:t>
            </a:r>
            <a:r>
              <a:rPr lang="en-US" sz="1600" dirty="0">
                <a:latin typeface="Consolas" pitchFamily="49" charset="0"/>
                <a:cs typeface="Consolas" pitchFamily="49" charset="0"/>
              </a:rPr>
              <a:t>];  </a:t>
            </a:r>
          </a:p>
          <a:p>
            <a:pPr marL="203200" indent="-203200">
              <a:lnSpc>
                <a:spcPct val="75000"/>
              </a:lnSpc>
              <a:spcBef>
                <a:spcPct val="65000"/>
              </a:spcBef>
              <a:buSzPct val="100000"/>
            </a:pPr>
            <a:r>
              <a:rPr lang="en-US" sz="1600" dirty="0">
                <a:latin typeface="Consolas" pitchFamily="49" charset="0"/>
                <a:cs typeface="Consolas" pitchFamily="49" charset="0"/>
              </a:rPr>
              <a:t>     </a:t>
            </a:r>
            <a:r>
              <a:rPr lang="en-US" sz="1600" dirty="0" err="1">
                <a:latin typeface="Consolas" pitchFamily="49" charset="0"/>
                <a:cs typeface="Consolas" pitchFamily="49" charset="0"/>
              </a:rPr>
              <a:t>d_out</a:t>
            </a:r>
            <a:r>
              <a:rPr lang="en-US" sz="1600" dirty="0">
                <a:latin typeface="Consolas" pitchFamily="49" charset="0"/>
                <a:cs typeface="Consolas" pitchFamily="49" charset="0"/>
              </a:rPr>
              <a:t>[</a:t>
            </a:r>
            <a:r>
              <a:rPr lang="en-US" sz="1600" dirty="0" err="1">
                <a:latin typeface="Consolas" pitchFamily="49" charset="0"/>
                <a:cs typeface="Consolas" pitchFamily="49" charset="0"/>
              </a:rPr>
              <a:t>threadIdx.x</a:t>
            </a:r>
            <a:r>
              <a:rPr lang="en-US" sz="1600" dirty="0">
                <a:latin typeface="Consolas" pitchFamily="49" charset="0"/>
                <a:cs typeface="Consolas" pitchFamily="49" charset="0"/>
              </a:rPr>
              <a:t>] +=</a:t>
            </a:r>
            <a:r>
              <a:rPr lang="sr-Latn-RS" sz="1600" dirty="0">
                <a:latin typeface="Consolas" pitchFamily="49" charset="0"/>
                <a:cs typeface="Consolas" pitchFamily="49" charset="0"/>
              </a:rPr>
              <a:t> </a:t>
            </a:r>
            <a:r>
              <a:rPr lang="en-US" sz="1600" dirty="0">
                <a:latin typeface="Consolas" pitchFamily="49" charset="0"/>
                <a:cs typeface="Consolas" pitchFamily="49" charset="0"/>
              </a:rPr>
              <a:t>compare(</a:t>
            </a:r>
            <a:r>
              <a:rPr lang="en-US" sz="1600" dirty="0" err="1">
                <a:latin typeface="Consolas" pitchFamily="49" charset="0"/>
                <a:cs typeface="Consolas" pitchFamily="49" charset="0"/>
              </a:rPr>
              <a:t>val</a:t>
            </a:r>
            <a:r>
              <a:rPr lang="en-US" sz="1600" dirty="0">
                <a:latin typeface="Consolas" pitchFamily="49" charset="0"/>
                <a:cs typeface="Consolas" pitchFamily="49" charset="0"/>
              </a:rPr>
              <a:t>, 6);</a:t>
            </a:r>
          </a:p>
          <a:p>
            <a:pPr marL="203200" indent="-203200">
              <a:lnSpc>
                <a:spcPct val="75000"/>
              </a:lnSpc>
              <a:spcBef>
                <a:spcPct val="65000"/>
              </a:spcBef>
              <a:buSzPct val="100000"/>
            </a:pPr>
            <a:r>
              <a:rPr lang="en-US" sz="1600" dirty="0">
                <a:latin typeface="Consolas" pitchFamily="49" charset="0"/>
                <a:cs typeface="Consolas" pitchFamily="49" charset="0"/>
              </a:rPr>
              <a:t>  }</a:t>
            </a:r>
          </a:p>
          <a:p>
            <a:pPr marL="203200" indent="-203200">
              <a:lnSpc>
                <a:spcPct val="75000"/>
              </a:lnSpc>
              <a:spcBef>
                <a:spcPct val="65000"/>
              </a:spcBef>
              <a:buSzPct val="100000"/>
            </a:pPr>
            <a:r>
              <a:rPr lang="en-US" sz="1600" dirty="0">
                <a:latin typeface="Consolas" pitchFamily="49" charset="0"/>
                <a:cs typeface="Consolas" pitchFamily="49" charset="0"/>
              </a:rPr>
              <a:t>}</a:t>
            </a:r>
          </a:p>
        </p:txBody>
      </p:sp>
      <p:sp>
        <p:nvSpPr>
          <p:cNvPr id="7" name="TextBox 6"/>
          <p:cNvSpPr txBox="1">
            <a:spLocks noChangeArrowheads="1"/>
          </p:cNvSpPr>
          <p:nvPr/>
        </p:nvSpPr>
        <p:spPr bwMode="auto">
          <a:xfrm>
            <a:off x="304800" y="1905000"/>
            <a:ext cx="3733800" cy="2631490"/>
          </a:xfrm>
          <a:prstGeom prst="rect">
            <a:avLst/>
          </a:prstGeom>
          <a:noFill/>
          <a:ln w="9525">
            <a:noFill/>
            <a:miter lim="800000"/>
            <a:headEnd/>
            <a:tailEnd/>
          </a:ln>
        </p:spPr>
        <p:txBody>
          <a:bodyPr wrap="square">
            <a:spAutoFit/>
          </a:bodyPr>
          <a:lstStyle/>
          <a:p>
            <a:pPr marL="203200" indent="-203200">
              <a:lnSpc>
                <a:spcPct val="75000"/>
              </a:lnSpc>
              <a:spcBef>
                <a:spcPct val="65000"/>
              </a:spcBef>
              <a:buSzPct val="100000"/>
            </a:pPr>
            <a:r>
              <a:rPr lang="en-US" sz="2400" b="1" dirty="0">
                <a:solidFill>
                  <a:srgbClr val="005400"/>
                </a:solidFill>
              </a:rPr>
              <a:t>GLOBAL FUN</a:t>
            </a:r>
            <a:r>
              <a:rPr lang="sr-Latn-RS" sz="2400" b="1" dirty="0">
                <a:solidFill>
                  <a:srgbClr val="005400"/>
                </a:solidFill>
              </a:rPr>
              <a:t>KCIJA</a:t>
            </a:r>
            <a:r>
              <a:rPr lang="en-US" sz="2400" b="1" dirty="0">
                <a:solidFill>
                  <a:srgbClr val="005400"/>
                </a:solidFill>
              </a:rPr>
              <a:t>:</a:t>
            </a:r>
          </a:p>
          <a:p>
            <a:pPr marL="182880" indent="-182880">
              <a:lnSpc>
                <a:spcPct val="75000"/>
              </a:lnSpc>
              <a:spcBef>
                <a:spcPct val="65000"/>
              </a:spcBef>
              <a:buClr>
                <a:schemeClr val="accent1"/>
              </a:buClr>
              <a:buSzPct val="85000"/>
              <a:buFont typeface="Wingdings" pitchFamily="2" charset="2"/>
              <a:buChar char="Ø"/>
            </a:pPr>
            <a:r>
              <a:rPr lang="sr-Latn-RS" sz="2000" dirty="0"/>
              <a:t>Nit vrši obilazak svog podskupa niza elemenata</a:t>
            </a:r>
          </a:p>
          <a:p>
            <a:pPr marL="182880" indent="-182880">
              <a:lnSpc>
                <a:spcPct val="75000"/>
              </a:lnSpc>
              <a:spcBef>
                <a:spcPct val="65000"/>
              </a:spcBef>
              <a:buClr>
                <a:schemeClr val="accent1"/>
              </a:buClr>
              <a:buSzPct val="85000"/>
              <a:buFont typeface="Wingdings" pitchFamily="2" charset="2"/>
              <a:buChar char="Ø"/>
            </a:pPr>
            <a:r>
              <a:rPr lang="sr-Latn-RS" sz="2000" dirty="0"/>
              <a:t>Poziv </a:t>
            </a:r>
            <a:r>
              <a:rPr lang="en-US" sz="2000" dirty="0"/>
              <a:t>device fun</a:t>
            </a:r>
            <a:r>
              <a:rPr lang="sr-Latn-RS" sz="2000" dirty="0"/>
              <a:t>kcije</a:t>
            </a:r>
            <a:r>
              <a:rPr lang="en-US" sz="2000" dirty="0"/>
              <a:t> </a:t>
            </a:r>
            <a:r>
              <a:rPr lang="sr-Latn-RS" sz="2000" dirty="0"/>
              <a:t>za poređenje sa </a:t>
            </a:r>
            <a:r>
              <a:rPr lang="en-US" sz="2000" dirty="0"/>
              <a:t>“6”</a:t>
            </a:r>
          </a:p>
          <a:p>
            <a:pPr marL="182880" indent="-182880">
              <a:lnSpc>
                <a:spcPct val="75000"/>
              </a:lnSpc>
              <a:spcBef>
                <a:spcPct val="65000"/>
              </a:spcBef>
              <a:buClr>
                <a:schemeClr val="accent1"/>
              </a:buClr>
              <a:buSzPct val="85000"/>
              <a:buFont typeface="Wingdings" pitchFamily="2" charset="2"/>
              <a:buChar char="Ø"/>
            </a:pPr>
            <a:r>
              <a:rPr lang="sr-Latn-RS" sz="2000" dirty="0"/>
              <a:t>Izračunavanje lokalnih rezultata </a:t>
            </a:r>
            <a:endParaRPr lang="en-US" sz="2000" dirty="0"/>
          </a:p>
          <a:p>
            <a:pPr marL="203200" indent="-203200"/>
            <a:endParaRPr lang="en-US" dirty="0"/>
          </a:p>
        </p:txBody>
      </p:sp>
    </p:spTree>
    <p:extLst>
      <p:ext uri="{BB962C8B-B14F-4D97-AF65-F5344CB8AC3E}">
        <p14:creationId xmlns:p14="http://schemas.microsoft.com/office/powerpoint/2010/main" val="4021328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ea typeface="ＭＳ Ｐゴシック" charset="-128"/>
              </a:rPr>
              <a:t>Device </a:t>
            </a:r>
            <a:r>
              <a:rPr lang="sr-Latn-RS" dirty="0">
                <a:ea typeface="ＭＳ Ｐゴシック" charset="-128"/>
              </a:rPr>
              <a:t>funkcija</a:t>
            </a:r>
            <a:endParaRPr lang="en-US" dirty="0">
              <a:ea typeface="ＭＳ Ｐゴシック" charset="-128"/>
            </a:endParaRPr>
          </a:p>
        </p:txBody>
      </p:sp>
      <p:sp>
        <p:nvSpPr>
          <p:cNvPr id="6" name="TextBox 5"/>
          <p:cNvSpPr txBox="1">
            <a:spLocks noChangeArrowheads="1"/>
          </p:cNvSpPr>
          <p:nvPr/>
        </p:nvSpPr>
        <p:spPr bwMode="auto">
          <a:xfrm>
            <a:off x="3581400" y="1842564"/>
            <a:ext cx="5181600" cy="2043636"/>
          </a:xfrm>
          <a:prstGeom prst="rect">
            <a:avLst/>
          </a:prstGeom>
          <a:noFill/>
          <a:ln w="9525">
            <a:noFill/>
            <a:miter lim="800000"/>
            <a:headEnd/>
            <a:tailEnd/>
          </a:ln>
        </p:spPr>
        <p:txBody>
          <a:bodyPr wrap="square">
            <a:spAutoFit/>
          </a:bodyPr>
          <a:lstStyle/>
          <a:p>
            <a:pPr marL="203200" indent="-203200">
              <a:lnSpc>
                <a:spcPct val="75000"/>
              </a:lnSpc>
              <a:spcBef>
                <a:spcPct val="65000"/>
              </a:spcBef>
              <a:buSzPct val="100000"/>
            </a:pPr>
            <a:r>
              <a:rPr lang="en-US" sz="1600" dirty="0">
                <a:latin typeface="Consolas" pitchFamily="49" charset="0"/>
                <a:cs typeface="Consolas" pitchFamily="49" charset="0"/>
              </a:rPr>
              <a:t>__device__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compare(</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b) </a:t>
            </a:r>
            <a:endParaRPr lang="sr-Latn-RS" sz="1600" dirty="0">
              <a:latin typeface="Consolas" pitchFamily="49" charset="0"/>
              <a:cs typeface="Consolas" pitchFamily="49" charset="0"/>
            </a:endParaRPr>
          </a:p>
          <a:p>
            <a:pPr marL="203200" indent="-203200">
              <a:lnSpc>
                <a:spcPct val="75000"/>
              </a:lnSpc>
              <a:spcBef>
                <a:spcPct val="65000"/>
              </a:spcBef>
              <a:buSzPct val="100000"/>
            </a:pPr>
            <a:r>
              <a:rPr lang="en-US" sz="1600" dirty="0">
                <a:latin typeface="Consolas" pitchFamily="49" charset="0"/>
                <a:cs typeface="Consolas" pitchFamily="49" charset="0"/>
              </a:rPr>
              <a:t>{</a:t>
            </a:r>
          </a:p>
          <a:p>
            <a:pPr marL="203200" indent="-203200">
              <a:lnSpc>
                <a:spcPct val="75000"/>
              </a:lnSpc>
              <a:spcBef>
                <a:spcPct val="65000"/>
              </a:spcBef>
              <a:buSzPct val="100000"/>
            </a:pPr>
            <a:r>
              <a:rPr lang="en-US" sz="1600" dirty="0">
                <a:latin typeface="Consolas" pitchFamily="49" charset="0"/>
                <a:cs typeface="Consolas" pitchFamily="49" charset="0"/>
              </a:rPr>
              <a:t>  if (a == b) </a:t>
            </a:r>
            <a:endParaRPr lang="sr-Latn-RS" sz="1600" dirty="0">
              <a:latin typeface="Consolas" pitchFamily="49" charset="0"/>
              <a:cs typeface="Consolas" pitchFamily="49" charset="0"/>
            </a:endParaRPr>
          </a:p>
          <a:p>
            <a:pPr marL="203200" indent="-203200">
              <a:lnSpc>
                <a:spcPct val="75000"/>
              </a:lnSpc>
              <a:spcBef>
                <a:spcPct val="65000"/>
              </a:spcBef>
              <a:buSzPct val="100000"/>
            </a:pPr>
            <a:r>
              <a:rPr lang="sr-Latn-RS" sz="1600" dirty="0">
                <a:latin typeface="Consolas" pitchFamily="49" charset="0"/>
                <a:cs typeface="Consolas" pitchFamily="49" charset="0"/>
              </a:rPr>
              <a:t>	    </a:t>
            </a:r>
            <a:r>
              <a:rPr lang="en-US" sz="1600" dirty="0">
                <a:latin typeface="Consolas" pitchFamily="49" charset="0"/>
                <a:cs typeface="Consolas" pitchFamily="49" charset="0"/>
              </a:rPr>
              <a:t>return 1;</a:t>
            </a:r>
          </a:p>
          <a:p>
            <a:pPr marL="203200" indent="-203200">
              <a:lnSpc>
                <a:spcPct val="75000"/>
              </a:lnSpc>
              <a:spcBef>
                <a:spcPct val="65000"/>
              </a:spcBef>
              <a:buSzPct val="100000"/>
            </a:pPr>
            <a:r>
              <a:rPr lang="en-US" sz="1600" dirty="0">
                <a:latin typeface="Consolas" pitchFamily="49" charset="0"/>
                <a:cs typeface="Consolas" pitchFamily="49" charset="0"/>
              </a:rPr>
              <a:t>  return 0;</a:t>
            </a:r>
          </a:p>
          <a:p>
            <a:pPr marL="203200" indent="-203200">
              <a:lnSpc>
                <a:spcPct val="75000"/>
              </a:lnSpc>
              <a:spcBef>
                <a:spcPct val="65000"/>
              </a:spcBef>
              <a:buSzPct val="100000"/>
            </a:pPr>
            <a:r>
              <a:rPr lang="en-US" sz="1600" dirty="0">
                <a:latin typeface="Consolas" pitchFamily="49" charset="0"/>
                <a:cs typeface="Consolas" pitchFamily="49" charset="0"/>
              </a:rPr>
              <a:t>}</a:t>
            </a:r>
          </a:p>
        </p:txBody>
      </p:sp>
      <p:sp>
        <p:nvSpPr>
          <p:cNvPr id="7" name="TextBox 6"/>
          <p:cNvSpPr txBox="1">
            <a:spLocks noChangeArrowheads="1"/>
          </p:cNvSpPr>
          <p:nvPr/>
        </p:nvSpPr>
        <p:spPr bwMode="auto">
          <a:xfrm>
            <a:off x="304800" y="1916430"/>
            <a:ext cx="3406775" cy="1969770"/>
          </a:xfrm>
          <a:prstGeom prst="rect">
            <a:avLst/>
          </a:prstGeom>
          <a:noFill/>
          <a:ln w="9525">
            <a:noFill/>
            <a:miter lim="800000"/>
            <a:headEnd/>
            <a:tailEnd/>
          </a:ln>
        </p:spPr>
        <p:txBody>
          <a:bodyPr>
            <a:spAutoFit/>
          </a:bodyPr>
          <a:lstStyle/>
          <a:p>
            <a:pPr marL="203200" indent="-203200">
              <a:lnSpc>
                <a:spcPct val="75000"/>
              </a:lnSpc>
              <a:spcBef>
                <a:spcPct val="65000"/>
              </a:spcBef>
              <a:buSzPct val="100000"/>
            </a:pPr>
            <a:r>
              <a:rPr lang="en-US" sz="2400" b="1" dirty="0">
                <a:solidFill>
                  <a:srgbClr val="005400"/>
                </a:solidFill>
                <a:latin typeface="+mj-lt"/>
              </a:rPr>
              <a:t>DEVICE FUN</a:t>
            </a:r>
            <a:r>
              <a:rPr lang="sr-Latn-RS" sz="2400" b="1" dirty="0">
                <a:solidFill>
                  <a:srgbClr val="005400"/>
                </a:solidFill>
                <a:latin typeface="+mj-lt"/>
              </a:rPr>
              <a:t>KCIJA</a:t>
            </a:r>
            <a:r>
              <a:rPr lang="en-US" sz="2400" b="1" dirty="0">
                <a:solidFill>
                  <a:srgbClr val="005400"/>
                </a:solidFill>
                <a:latin typeface="+mj-lt"/>
              </a:rPr>
              <a:t>:</a:t>
            </a:r>
          </a:p>
          <a:p>
            <a:pPr marL="182880" indent="-182880">
              <a:lnSpc>
                <a:spcPct val="75000"/>
              </a:lnSpc>
              <a:spcBef>
                <a:spcPct val="65000"/>
              </a:spcBef>
              <a:buClr>
                <a:schemeClr val="accent1"/>
              </a:buClr>
              <a:buSzPct val="85000"/>
              <a:buFont typeface="Wingdings" pitchFamily="2" charset="2"/>
              <a:buChar char="Ø"/>
            </a:pPr>
            <a:r>
              <a:rPr lang="sr-Latn-RS" sz="2000" dirty="0"/>
              <a:t>Upoređivanje </a:t>
            </a:r>
            <a:r>
              <a:rPr lang="sr-Latn-RS" sz="2000"/>
              <a:t>tekućeg elementa </a:t>
            </a:r>
            <a:r>
              <a:rPr lang="sr-Latn-RS" sz="2000" dirty="0"/>
              <a:t>sa</a:t>
            </a:r>
            <a:r>
              <a:rPr lang="en-US" sz="2000" dirty="0"/>
              <a:t> “6”</a:t>
            </a:r>
          </a:p>
          <a:p>
            <a:pPr marL="182880" indent="-182880">
              <a:lnSpc>
                <a:spcPct val="75000"/>
              </a:lnSpc>
              <a:spcBef>
                <a:spcPct val="65000"/>
              </a:spcBef>
              <a:buClr>
                <a:schemeClr val="accent1"/>
              </a:buClr>
              <a:buSzPct val="85000"/>
              <a:buFont typeface="Wingdings" pitchFamily="2" charset="2"/>
              <a:buChar char="Ø"/>
            </a:pPr>
            <a:r>
              <a:rPr lang="sr-Latn-RS" sz="2000" dirty="0"/>
              <a:t>Vrati</a:t>
            </a:r>
            <a:r>
              <a:rPr lang="en-US" sz="2000" dirty="0"/>
              <a:t> 1 </a:t>
            </a:r>
            <a:r>
              <a:rPr lang="sr-Latn-RS" sz="2000" dirty="0"/>
              <a:t>ako su isti,</a:t>
            </a:r>
            <a:r>
              <a:rPr lang="en-US" sz="2000" dirty="0"/>
              <a:t> </a:t>
            </a:r>
            <a:r>
              <a:rPr lang="sr-Latn-RS" sz="2000"/>
              <a:t>u suprotnom</a:t>
            </a:r>
            <a:r>
              <a:rPr lang="en-US" sz="2000"/>
              <a:t> </a:t>
            </a:r>
            <a:r>
              <a:rPr lang="en-US" sz="2000" dirty="0"/>
              <a:t>0</a:t>
            </a:r>
          </a:p>
          <a:p>
            <a:pPr marL="203200" indent="-203200"/>
            <a:endParaRPr lang="en-US" dirty="0">
              <a:latin typeface="+mj-lt"/>
            </a:endParaRPr>
          </a:p>
        </p:txBody>
      </p:sp>
    </p:spTree>
    <p:extLst>
      <p:ext uri="{BB962C8B-B14F-4D97-AF65-F5344CB8AC3E}">
        <p14:creationId xmlns:p14="http://schemas.microsoft.com/office/powerpoint/2010/main" val="22381771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648200"/>
            <a:ext cx="8229600" cy="990600"/>
          </a:xfrm>
        </p:spPr>
        <p:txBody>
          <a:bodyPr/>
          <a:lstStyle/>
          <a:p>
            <a:r>
              <a:rPr lang="sr-Latn-RS"/>
              <a:t>Tipovi promenljivih i memorija</a:t>
            </a: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8994770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Memorija</a:t>
            </a:r>
            <a:endParaRPr lang="en-US" dirty="0"/>
          </a:p>
        </p:txBody>
      </p:sp>
      <p:sp>
        <p:nvSpPr>
          <p:cNvPr id="3" name="Content Placeholder 2"/>
          <p:cNvSpPr>
            <a:spLocks noGrp="1"/>
          </p:cNvSpPr>
          <p:nvPr>
            <p:ph idx="1"/>
          </p:nvPr>
        </p:nvSpPr>
        <p:spPr/>
        <p:txBody>
          <a:bodyPr>
            <a:normAutofit/>
          </a:bodyPr>
          <a:lstStyle/>
          <a:p>
            <a:r>
              <a:rPr lang="sr-Latn-RS" dirty="0"/>
              <a:t>Jedan od najvećih izazova u modernim računarskim arhitekturama</a:t>
            </a:r>
          </a:p>
          <a:p>
            <a:pPr lvl="1"/>
            <a:r>
              <a:rPr lang="sr-Latn-RS" dirty="0"/>
              <a:t>Brza izračunavanja gube poentu ukoliko nije moguće dovoljno brzo prebacivanje podataka</a:t>
            </a:r>
          </a:p>
          <a:p>
            <a:pPr lvl="1"/>
            <a:r>
              <a:rPr lang="sr-Latn-RS" dirty="0"/>
              <a:t>Kompleksne aplikacije zahtevaju mnogo memorije</a:t>
            </a:r>
          </a:p>
          <a:p>
            <a:pPr lvl="1"/>
            <a:r>
              <a:rPr lang="sr-Latn-RS" dirty="0"/>
              <a:t>Brze memorije su skupe</a:t>
            </a:r>
          </a:p>
          <a:p>
            <a:pPr lvl="1"/>
            <a:r>
              <a:rPr lang="sr-Latn-RS" dirty="0"/>
              <a:t>Uvodi se hijerarhijski dizajn memorije</a:t>
            </a:r>
          </a:p>
          <a:p>
            <a:r>
              <a:rPr lang="sr-Latn-RS" dirty="0"/>
              <a:t>Brzina izvršavanja se oslanja na lokalnost podataka</a:t>
            </a:r>
          </a:p>
          <a:p>
            <a:pPr lvl="1"/>
            <a:r>
              <a:rPr lang="sr-Latn-RS" dirty="0"/>
              <a:t>Temporalna lokalnost</a:t>
            </a:r>
          </a:p>
          <a:p>
            <a:pPr lvl="1"/>
            <a:r>
              <a:rPr lang="sr-Latn-RS" dirty="0"/>
              <a:t>Prostorna lokalnost</a:t>
            </a:r>
            <a:br>
              <a:rPr lang="en-US" dirty="0"/>
            </a:br>
            <a:br>
              <a:rPr lang="en-US" dirty="0"/>
            </a:br>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315937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solidFill>
                  <a:srgbClr val="92D050"/>
                </a:solidFill>
              </a:rPr>
              <a:t>Prevođenje </a:t>
            </a:r>
            <a:r>
              <a:rPr lang="sr-Latn-RS">
                <a:solidFill>
                  <a:srgbClr val="92D050"/>
                </a:solidFill>
              </a:rPr>
              <a:t>CUDA programa </a:t>
            </a:r>
            <a:r>
              <a:rPr lang="sr-Latn-RS" dirty="0">
                <a:solidFill>
                  <a:srgbClr val="92D050"/>
                </a:solidFill>
              </a:rPr>
              <a:t>(2)</a:t>
            </a:r>
            <a:endParaRPr lang="en-US" dirty="0">
              <a:solidFill>
                <a:srgbClr val="92D050"/>
              </a:solidFill>
            </a:endParaRPr>
          </a:p>
        </p:txBody>
      </p:sp>
      <p:sp>
        <p:nvSpPr>
          <p:cNvPr id="4" name="Footer Placeholder 3"/>
          <p:cNvSpPr>
            <a:spLocks noGrp="1"/>
          </p:cNvSpPr>
          <p:nvPr>
            <p:ph type="ftr" sz="quarter" idx="11"/>
          </p:nvPr>
        </p:nvSpPr>
        <p:spPr/>
        <p:txBody>
          <a:bodyPr/>
          <a:lstStyle/>
          <a:p>
            <a:r>
              <a:rPr lang="en-US" err="1"/>
              <a:t>Paralelni</a:t>
            </a:r>
            <a:r>
              <a:rPr lang="en-US"/>
              <a:t> sitemi </a:t>
            </a:r>
            <a:r>
              <a:rPr lang="en-US" dirty="0"/>
              <a:t>- CUDA</a:t>
            </a:r>
          </a:p>
        </p:txBody>
      </p:sp>
      <p:grpSp>
        <p:nvGrpSpPr>
          <p:cNvPr id="47" name="Group 46"/>
          <p:cNvGrpSpPr/>
          <p:nvPr/>
        </p:nvGrpSpPr>
        <p:grpSpPr>
          <a:xfrm>
            <a:off x="1219200" y="1600200"/>
            <a:ext cx="6705600" cy="4961930"/>
            <a:chOff x="1219200" y="1752600"/>
            <a:chExt cx="6705600" cy="4961930"/>
          </a:xfrm>
        </p:grpSpPr>
        <p:grpSp>
          <p:nvGrpSpPr>
            <p:cNvPr id="43" name="Group 42"/>
            <p:cNvGrpSpPr/>
            <p:nvPr/>
          </p:nvGrpSpPr>
          <p:grpSpPr>
            <a:xfrm>
              <a:off x="1219200" y="1752600"/>
              <a:ext cx="4572000" cy="4961930"/>
              <a:chOff x="3886200" y="1600200"/>
              <a:chExt cx="4572000" cy="4961930"/>
            </a:xfrm>
          </p:grpSpPr>
          <p:sp>
            <p:nvSpPr>
              <p:cNvPr id="9" name="Rectangle 8"/>
              <p:cNvSpPr/>
              <p:nvPr/>
            </p:nvSpPr>
            <p:spPr>
              <a:xfrm>
                <a:off x="4800600" y="16002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a:t>CUDA C </a:t>
                </a:r>
                <a:r>
                  <a:rPr lang="en-US" dirty="0" err="1"/>
                  <a:t>Aplikacija</a:t>
                </a:r>
                <a:endParaRPr lang="en-US" dirty="0"/>
              </a:p>
            </p:txBody>
          </p:sp>
          <p:sp>
            <p:nvSpPr>
              <p:cNvPr id="10" name="Rectangle 9"/>
              <p:cNvSpPr/>
              <p:nvPr/>
            </p:nvSpPr>
            <p:spPr>
              <a:xfrm>
                <a:off x="4800600" y="2438400"/>
                <a:ext cx="1447800" cy="369332"/>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a:t>NVCC</a:t>
                </a:r>
              </a:p>
            </p:txBody>
          </p:sp>
          <p:cxnSp>
            <p:nvCxnSpPr>
              <p:cNvPr id="12" name="Straight Arrow Connector 11"/>
              <p:cNvCxnSpPr>
                <a:stCxn id="9" idx="2"/>
                <a:endCxn id="10" idx="0"/>
              </p:cNvCxnSpPr>
              <p:nvPr/>
            </p:nvCxnSpPr>
            <p:spPr>
              <a:xfrm rot="5400000">
                <a:off x="5428566" y="2342465"/>
                <a:ext cx="19186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886200" y="30480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a:t>CUDA C </a:t>
                </a:r>
                <a:r>
                  <a:rPr lang="en-US" dirty="0" err="1"/>
                  <a:t>kerneli</a:t>
                </a:r>
                <a:endParaRPr lang="en-US" dirty="0"/>
              </a:p>
            </p:txBody>
          </p:sp>
          <p:sp>
            <p:nvSpPr>
              <p:cNvPr id="14" name="Rectangle 13"/>
              <p:cNvSpPr/>
              <p:nvPr/>
            </p:nvSpPr>
            <p:spPr>
              <a:xfrm>
                <a:off x="5715000" y="30480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err="1"/>
                  <a:t>Ostatak</a:t>
                </a:r>
                <a:r>
                  <a:rPr lang="en-US" dirty="0"/>
                  <a:t> C </a:t>
                </a:r>
                <a:r>
                  <a:rPr lang="en-US" dirty="0" err="1"/>
                  <a:t>aplikacije</a:t>
                </a:r>
                <a:endParaRPr lang="en-US" dirty="0"/>
              </a:p>
            </p:txBody>
          </p:sp>
          <p:cxnSp>
            <p:nvCxnSpPr>
              <p:cNvPr id="16" name="Elbow Connector 15"/>
              <p:cNvCxnSpPr>
                <a:stCxn id="10" idx="1"/>
                <a:endCxn id="13" idx="0"/>
              </p:cNvCxnSpPr>
              <p:nvPr/>
            </p:nvCxnSpPr>
            <p:spPr>
              <a:xfrm rot="10800000" flipV="1">
                <a:off x="4610100" y="2623066"/>
                <a:ext cx="190500" cy="42493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0" name="Shape 19"/>
              <p:cNvCxnSpPr>
                <a:stCxn id="10" idx="3"/>
                <a:endCxn id="14" idx="0"/>
              </p:cNvCxnSpPr>
              <p:nvPr/>
            </p:nvCxnSpPr>
            <p:spPr>
              <a:xfrm>
                <a:off x="6248400" y="2623066"/>
                <a:ext cx="190500" cy="42493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3886200" y="3962400"/>
                <a:ext cx="1447800" cy="369332"/>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a:t>CUDACC</a:t>
                </a:r>
              </a:p>
            </p:txBody>
          </p:sp>
          <p:sp>
            <p:nvSpPr>
              <p:cNvPr id="24" name="Rectangle 23"/>
              <p:cNvSpPr/>
              <p:nvPr/>
            </p:nvSpPr>
            <p:spPr>
              <a:xfrm>
                <a:off x="5715000" y="3810000"/>
                <a:ext cx="14478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a:t>CPU kompajler</a:t>
                </a:r>
                <a:endParaRPr lang="en-US" dirty="0"/>
              </a:p>
            </p:txBody>
          </p:sp>
          <p:cxnSp>
            <p:nvCxnSpPr>
              <p:cNvPr id="26" name="Straight Arrow Connector 25"/>
              <p:cNvCxnSpPr>
                <a:stCxn id="13" idx="2"/>
                <a:endCxn id="23" idx="0"/>
              </p:cNvCxnSpPr>
              <p:nvPr/>
            </p:nvCxnSpPr>
            <p:spPr>
              <a:xfrm rot="5400000">
                <a:off x="4476066" y="3828365"/>
                <a:ext cx="26806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4" idx="2"/>
                <a:endCxn id="24" idx="0"/>
              </p:cNvCxnSpPr>
              <p:nvPr/>
            </p:nvCxnSpPr>
            <p:spPr>
              <a:xfrm rot="5400000">
                <a:off x="6381066" y="3752165"/>
                <a:ext cx="11566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3886200" y="46482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a:t>CUDA object </a:t>
                </a:r>
                <a:r>
                  <a:rPr lang="en-US" dirty="0" err="1"/>
                  <a:t>fajlovi</a:t>
                </a:r>
                <a:endParaRPr lang="en-US" dirty="0"/>
              </a:p>
            </p:txBody>
          </p:sp>
          <p:sp>
            <p:nvSpPr>
              <p:cNvPr id="30" name="Rectangle 29"/>
              <p:cNvSpPr/>
              <p:nvPr/>
            </p:nvSpPr>
            <p:spPr>
              <a:xfrm>
                <a:off x="5715000" y="46482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a:t>CPU object </a:t>
                </a:r>
                <a:r>
                  <a:rPr lang="en-US" dirty="0" err="1"/>
                  <a:t>fajlovi</a:t>
                </a:r>
                <a:endParaRPr lang="en-US" dirty="0"/>
              </a:p>
            </p:txBody>
          </p:sp>
          <p:sp>
            <p:nvSpPr>
              <p:cNvPr id="31" name="Rectangle 30"/>
              <p:cNvSpPr/>
              <p:nvPr/>
            </p:nvSpPr>
            <p:spPr>
              <a:xfrm>
                <a:off x="4876800" y="5562600"/>
                <a:ext cx="1447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dirty="0"/>
                  <a:t>Linker</a:t>
                </a:r>
              </a:p>
            </p:txBody>
          </p:sp>
          <p:cxnSp>
            <p:nvCxnSpPr>
              <p:cNvPr id="33" name="Straight Arrow Connector 32"/>
              <p:cNvCxnSpPr>
                <a:stCxn id="23" idx="2"/>
                <a:endCxn id="29" idx="0"/>
              </p:cNvCxnSpPr>
              <p:nvPr/>
            </p:nvCxnSpPr>
            <p:spPr>
              <a:xfrm rot="5400000">
                <a:off x="4451866" y="4489966"/>
                <a:ext cx="31646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24" idx="2"/>
                <a:endCxn id="30" idx="0"/>
              </p:cNvCxnSpPr>
              <p:nvPr/>
            </p:nvCxnSpPr>
            <p:spPr>
              <a:xfrm rot="5400000">
                <a:off x="6342966" y="4552265"/>
                <a:ext cx="19186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hape 36"/>
              <p:cNvCxnSpPr>
                <a:stCxn id="29" idx="2"/>
                <a:endCxn id="31" idx="1"/>
              </p:cNvCxnSpPr>
              <p:nvPr/>
            </p:nvCxnSpPr>
            <p:spPr>
              <a:xfrm rot="16200000" flipH="1">
                <a:off x="4517083" y="5387548"/>
                <a:ext cx="452735" cy="2667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9" name="Shape 38"/>
              <p:cNvCxnSpPr>
                <a:stCxn id="30" idx="2"/>
                <a:endCxn id="31" idx="3"/>
              </p:cNvCxnSpPr>
              <p:nvPr/>
            </p:nvCxnSpPr>
            <p:spPr>
              <a:xfrm rot="5400000">
                <a:off x="6155383" y="5463748"/>
                <a:ext cx="452735" cy="114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0" name="Rectangle 39"/>
              <p:cNvSpPr/>
              <p:nvPr/>
            </p:nvSpPr>
            <p:spPr>
              <a:xfrm>
                <a:off x="7010400" y="5638800"/>
                <a:ext cx="1447800" cy="923330"/>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a:t>CPU-GPU </a:t>
                </a:r>
                <a:r>
                  <a:rPr lang="en-US" dirty="0" err="1"/>
                  <a:t>izvr</a:t>
                </a:r>
                <a:r>
                  <a:rPr lang="sr-Latn-RS" dirty="0"/>
                  <a:t>š</a:t>
                </a:r>
                <a:r>
                  <a:rPr lang="en-US" dirty="0" err="1"/>
                  <a:t>na</a:t>
                </a:r>
                <a:r>
                  <a:rPr lang="en-US" dirty="0"/>
                  <a:t> </a:t>
                </a:r>
                <a:r>
                  <a:rPr lang="en-US" dirty="0" err="1"/>
                  <a:t>datoteka</a:t>
                </a:r>
                <a:endParaRPr lang="en-US" dirty="0"/>
              </a:p>
            </p:txBody>
          </p:sp>
          <p:cxnSp>
            <p:nvCxnSpPr>
              <p:cNvPr id="42" name="Shape 41"/>
              <p:cNvCxnSpPr>
                <a:stCxn id="31" idx="2"/>
                <a:endCxn id="40" idx="1"/>
              </p:cNvCxnSpPr>
              <p:nvPr/>
            </p:nvCxnSpPr>
            <p:spPr>
              <a:xfrm rot="16200000" flipH="1">
                <a:off x="6221284" y="5311348"/>
                <a:ext cx="168533" cy="1409700"/>
              </a:xfrm>
              <a:prstGeom prst="bentConnector2">
                <a:avLst/>
              </a:prstGeom>
              <a:ln>
                <a:tailEnd type="arrow"/>
              </a:ln>
            </p:spPr>
            <p:style>
              <a:lnRef idx="1">
                <a:schemeClr val="dk1"/>
              </a:lnRef>
              <a:fillRef idx="0">
                <a:schemeClr val="dk1"/>
              </a:fillRef>
              <a:effectRef idx="0">
                <a:schemeClr val="dk1"/>
              </a:effectRef>
              <a:fontRef idx="minor">
                <a:schemeClr val="tx1"/>
              </a:fontRef>
            </p:style>
          </p:cxnSp>
        </p:grpSp>
        <p:grpSp>
          <p:nvGrpSpPr>
            <p:cNvPr id="46" name="Group 45"/>
            <p:cNvGrpSpPr/>
            <p:nvPr/>
          </p:nvGrpSpPr>
          <p:grpSpPr>
            <a:xfrm>
              <a:off x="3810000" y="1905000"/>
              <a:ext cx="4114800" cy="369332"/>
              <a:chOff x="3810000" y="1905000"/>
              <a:chExt cx="4114800" cy="369332"/>
            </a:xfrm>
          </p:grpSpPr>
          <p:sp>
            <p:nvSpPr>
              <p:cNvPr id="44" name="Rectangle 43"/>
              <p:cNvSpPr/>
              <p:nvPr/>
            </p:nvSpPr>
            <p:spPr>
              <a:xfrm>
                <a:off x="4648200" y="1905000"/>
                <a:ext cx="32766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sr-Latn-RS"/>
                  <a:t>Kombinovani </a:t>
                </a:r>
                <a:r>
                  <a:rPr lang="sr-Latn-RS" dirty="0"/>
                  <a:t>CPU-GPU kod</a:t>
                </a:r>
                <a:endParaRPr lang="en-US" dirty="0"/>
              </a:p>
            </p:txBody>
          </p:sp>
          <p:sp>
            <p:nvSpPr>
              <p:cNvPr id="45" name="Right Arrow 44"/>
              <p:cNvSpPr/>
              <p:nvPr/>
            </p:nvSpPr>
            <p:spPr>
              <a:xfrm rot="10800000">
                <a:off x="3810000" y="1981200"/>
                <a:ext cx="685800" cy="152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Memorija</a:t>
            </a:r>
            <a:endParaRPr lang="en-US" dirty="0"/>
          </a:p>
        </p:txBody>
      </p:sp>
      <p:sp>
        <p:nvSpPr>
          <p:cNvPr id="4" name="Text Placeholder 3"/>
          <p:cNvSpPr>
            <a:spLocks noGrp="1"/>
          </p:cNvSpPr>
          <p:nvPr>
            <p:ph type="body" idx="1"/>
          </p:nvPr>
        </p:nvSpPr>
        <p:spPr/>
        <p:txBody>
          <a:bodyPr/>
          <a:lstStyle/>
          <a:p>
            <a:r>
              <a:rPr lang="sr-Latn-RS" dirty="0"/>
              <a:t>CPU</a:t>
            </a:r>
          </a:p>
        </p:txBody>
      </p:sp>
      <p:sp>
        <p:nvSpPr>
          <p:cNvPr id="6" name="Text Placeholder 5"/>
          <p:cNvSpPr>
            <a:spLocks noGrp="1"/>
          </p:cNvSpPr>
          <p:nvPr>
            <p:ph type="body" sz="quarter" idx="3"/>
          </p:nvPr>
        </p:nvSpPr>
        <p:spPr/>
        <p:txBody>
          <a:bodyPr/>
          <a:lstStyle/>
          <a:p>
            <a:r>
              <a:rPr lang="sr-Latn-RS" dirty="0"/>
              <a:t>GPU</a:t>
            </a:r>
          </a:p>
        </p:txBody>
      </p:sp>
      <p:pic>
        <p:nvPicPr>
          <p:cNvPr id="9"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4647343" y="2514600"/>
            <a:ext cx="4496657" cy="262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76200" y="2514599"/>
            <a:ext cx="4419600" cy="284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10"/>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10753393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Primer </a:t>
            </a:r>
            <a:r>
              <a:rPr lang="sr-Latn-RS" dirty="0"/>
              <a:t>1.</a:t>
            </a:r>
            <a:endParaRPr lang="en-US" dirty="0"/>
          </a:p>
        </p:txBody>
      </p:sp>
      <p:sp>
        <p:nvSpPr>
          <p:cNvPr id="4" name="Content Placeholder 3"/>
          <p:cNvSpPr>
            <a:spLocks noGrp="1"/>
          </p:cNvSpPr>
          <p:nvPr>
            <p:ph idx="1"/>
          </p:nvPr>
        </p:nvSpPr>
        <p:spPr/>
        <p:txBody>
          <a:bodyPr/>
          <a:lstStyle/>
          <a:p>
            <a:pPr marL="0" indent="0">
              <a:buNone/>
            </a:pPr>
            <a:r>
              <a:rPr lang="sr-Latn-RS" sz="2000" dirty="0">
                <a:solidFill>
                  <a:srgbClr val="000000"/>
                </a:solidFill>
                <a:highlight>
                  <a:srgbClr val="FFFFFF"/>
                </a:highlight>
                <a:latin typeface="Consolas"/>
              </a:rPr>
              <a:t>__global__ void good_kernel(float *x)</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    int tid = threadIdx.x + blockDim.x*blockIdx.x;</a:t>
            </a:r>
          </a:p>
          <a:p>
            <a:pPr marL="0" indent="0">
              <a:buNone/>
            </a:pPr>
            <a:r>
              <a:rPr lang="sr-Latn-RS" sz="2000" dirty="0">
                <a:solidFill>
                  <a:srgbClr val="000000"/>
                </a:solidFill>
                <a:highlight>
                  <a:srgbClr val="FFFFFF"/>
                </a:highlight>
                <a:latin typeface="Consolas"/>
              </a:rPr>
              <a:t>    x[tid] = threadIdx.x;</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a:t>
            </a:r>
            <a:br>
              <a:rPr lang="sr-Latn-RS" dirty="0"/>
            </a:br>
            <a:endParaRPr lang="sr-Latn-RS" dirty="0"/>
          </a:p>
          <a:p>
            <a:r>
              <a:rPr lang="sr-Latn-RS" dirty="0"/>
              <a:t>32 niti u warpu će adresirati susedne elemente niza x</a:t>
            </a:r>
          </a:p>
          <a:p>
            <a:r>
              <a:rPr lang="sr-Latn-RS" dirty="0"/>
              <a:t>Ako su podaci ispravno poravnati (aligned) tako da je x</a:t>
            </a:r>
            <a:r>
              <a:rPr lang="en-US" dirty="0"/>
              <a:t>[0] </a:t>
            </a:r>
            <a:r>
              <a:rPr lang="en-US" dirty="0" err="1"/>
              <a:t>na</a:t>
            </a:r>
            <a:r>
              <a:rPr lang="en-US" dirty="0"/>
              <a:t> </a:t>
            </a:r>
            <a:r>
              <a:rPr lang="en-US" dirty="0" err="1"/>
              <a:t>po</a:t>
            </a:r>
            <a:r>
              <a:rPr lang="sr-Latn-RS" dirty="0"/>
              <a:t>četku keš linije, onda će i x</a:t>
            </a:r>
            <a:r>
              <a:rPr lang="en-US" dirty="0"/>
              <a:t>[0] </a:t>
            </a:r>
            <a:r>
              <a:rPr lang="sr-Latn-RS" dirty="0"/>
              <a:t>- x</a:t>
            </a:r>
            <a:r>
              <a:rPr lang="en-US" dirty="0"/>
              <a:t>[</a:t>
            </a:r>
            <a:r>
              <a:rPr lang="sr-Latn-RS" dirty="0"/>
              <a:t>31</a:t>
            </a:r>
            <a:r>
              <a:rPr lang="en-US" dirty="0"/>
              <a:t>]</a:t>
            </a:r>
            <a:r>
              <a:rPr lang="sr-Latn-RS" dirty="0"/>
              <a:t> biti u istoj keš liniji (“</a:t>
            </a:r>
            <a:r>
              <a:rPr lang="sr-Latn-RS" i="1" dirty="0"/>
              <a:t>coalesced</a:t>
            </a:r>
            <a:r>
              <a:rPr lang="sr-Latn-RS" dirty="0"/>
              <a:t>” transfer)</a:t>
            </a:r>
            <a:r>
              <a:rPr lang="en-US" dirty="0"/>
              <a:t> </a:t>
            </a:r>
            <a:endParaRPr lang="sr-Latn-RS" dirty="0"/>
          </a:p>
          <a:p>
            <a:r>
              <a:rPr lang="sr-Latn-RS" dirty="0"/>
              <a:t>Na ovaj način dobija se savršena prostorna lokalost</a:t>
            </a:r>
            <a:br>
              <a:rPr lang="sr-Latn-RS" dirty="0"/>
            </a:br>
            <a:endParaRPr lang="sr-Latn-RS" dirty="0"/>
          </a:p>
        </p:txBody>
      </p:sp>
      <p:sp>
        <p:nvSpPr>
          <p:cNvPr id="7" name="Footer Placeholder 6"/>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40385889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Primer </a:t>
            </a:r>
            <a:r>
              <a:rPr lang="sr-Latn-RS" dirty="0"/>
              <a:t>2.</a:t>
            </a:r>
            <a:endParaRPr lang="en-US" dirty="0"/>
          </a:p>
        </p:txBody>
      </p:sp>
      <p:sp>
        <p:nvSpPr>
          <p:cNvPr id="3" name="Content Placeholder 2"/>
          <p:cNvSpPr>
            <a:spLocks noGrp="1"/>
          </p:cNvSpPr>
          <p:nvPr>
            <p:ph idx="1"/>
          </p:nvPr>
        </p:nvSpPr>
        <p:spPr/>
        <p:txBody>
          <a:bodyPr/>
          <a:lstStyle/>
          <a:p>
            <a:pPr marL="0" indent="0">
              <a:buNone/>
            </a:pPr>
            <a:r>
              <a:rPr lang="sr-Latn-RS" sz="2000" dirty="0">
                <a:solidFill>
                  <a:srgbClr val="000000"/>
                </a:solidFill>
                <a:highlight>
                  <a:srgbClr val="FFFFFF"/>
                </a:highlight>
                <a:latin typeface="Consolas"/>
              </a:rPr>
              <a:t>__global__ void bad_kernel(float *x)</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    int tid = threadIdx.x + blockDim.x*blockIdx.x;</a:t>
            </a:r>
          </a:p>
          <a:p>
            <a:pPr marL="0" indent="0">
              <a:buNone/>
            </a:pPr>
            <a:r>
              <a:rPr lang="sr-Latn-RS" sz="2000" dirty="0">
                <a:solidFill>
                  <a:srgbClr val="000000"/>
                </a:solidFill>
                <a:highlight>
                  <a:srgbClr val="FFFFFF"/>
                </a:highlight>
                <a:latin typeface="Consolas"/>
              </a:rPr>
              <a:t>    x[1000*tid] = threadIdx.x;</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a:t>
            </a:r>
          </a:p>
          <a:p>
            <a:endParaRPr lang="sr-Latn-RS" dirty="0"/>
          </a:p>
          <a:p>
            <a:r>
              <a:rPr lang="sr-Latn-RS" dirty="0"/>
              <a:t>U ovom slučaju, različite niti iz istog warpa pristupaju ne-susednim elementima niza x („strided“ array access)</a:t>
            </a:r>
          </a:p>
          <a:p>
            <a:r>
              <a:rPr lang="sr-Latn-RS" dirty="0"/>
              <a:t>Svaki pristup uključuje različitu keš liniju, što se negativno odražava na performanse</a:t>
            </a:r>
            <a:br>
              <a:rPr lang="sr-Latn-RS" dirty="0"/>
            </a:br>
            <a:br>
              <a:rPr lang="sr-Latn-RS" dirty="0"/>
            </a:br>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2351029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Globalni nizovi</a:t>
            </a:r>
          </a:p>
        </p:txBody>
      </p:sp>
      <p:sp>
        <p:nvSpPr>
          <p:cNvPr id="3" name="Content Placeholder 2"/>
          <p:cNvSpPr>
            <a:spLocks noGrp="1"/>
          </p:cNvSpPr>
          <p:nvPr>
            <p:ph idx="1"/>
          </p:nvPr>
        </p:nvSpPr>
        <p:spPr/>
        <p:txBody>
          <a:bodyPr/>
          <a:lstStyle/>
          <a:p>
            <a:r>
              <a:rPr lang="sr-Latn-RS" dirty="0"/>
              <a:t>Čuvaju se u „velikoj</a:t>
            </a:r>
            <a:r>
              <a:rPr lang="sr-Latn-RS"/>
              <a:t>“ memoriji </a:t>
            </a:r>
            <a:r>
              <a:rPr lang="sr-Latn-RS" dirty="0"/>
              <a:t>device-a</a:t>
            </a:r>
          </a:p>
          <a:p>
            <a:r>
              <a:rPr lang="sr-Latn-RS" dirty="0"/>
              <a:t>Alocira ih host kod</a:t>
            </a:r>
          </a:p>
          <a:p>
            <a:r>
              <a:rPr lang="sr-Latn-RS" dirty="0"/>
              <a:t>Pokazivače čuva host kod i prosleđuje </a:t>
            </a:r>
            <a:r>
              <a:rPr lang="sr-Latn-RS"/>
              <a:t>ih kernelima</a:t>
            </a:r>
            <a:endParaRPr lang="sr-Latn-RS" dirty="0"/>
          </a:p>
          <a:p>
            <a:r>
              <a:rPr lang="sr-Latn-RS" dirty="0"/>
              <a:t>Postoje sve dok ih host kod ne oslobodi</a:t>
            </a:r>
          </a:p>
          <a:p>
            <a:r>
              <a:rPr lang="sr-Latn-RS" dirty="0"/>
              <a:t>Pošto se blokovi izvršavaju </a:t>
            </a:r>
            <a:r>
              <a:rPr lang="sr-Latn-RS"/>
              <a:t>u proizvoljnom </a:t>
            </a:r>
            <a:r>
              <a:rPr lang="sr-Latn-RS" dirty="0"/>
              <a:t>redosledu, ako jedan </a:t>
            </a:r>
            <a:r>
              <a:rPr lang="sr-Latn-RS"/>
              <a:t>blok modifikuje elemenat </a:t>
            </a:r>
            <a:r>
              <a:rPr lang="sr-Latn-RS" dirty="0"/>
              <a:t>niza, nijedan drugi blok ne treba čitati </a:t>
            </a:r>
            <a:r>
              <a:rPr lang="sr-Latn-RS"/>
              <a:t>ili modifikovati </a:t>
            </a:r>
            <a:r>
              <a:rPr lang="sr-Latn-RS" dirty="0"/>
              <a:t>taj </a:t>
            </a:r>
            <a:r>
              <a:rPr lang="sr-Latn-RS"/>
              <a:t>isti element </a:t>
            </a: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39040770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Globalne promenljive</a:t>
            </a:r>
            <a:endParaRPr lang="sr-Latn-RS" dirty="0"/>
          </a:p>
        </p:txBody>
      </p:sp>
      <p:sp>
        <p:nvSpPr>
          <p:cNvPr id="3" name="Content Placeholder 2"/>
          <p:cNvSpPr>
            <a:spLocks noGrp="1"/>
          </p:cNvSpPr>
          <p:nvPr>
            <p:ph idx="1"/>
          </p:nvPr>
        </p:nvSpPr>
        <p:spPr/>
        <p:txBody>
          <a:bodyPr>
            <a:normAutofit fontScale="92500" lnSpcReduction="10000"/>
          </a:bodyPr>
          <a:lstStyle/>
          <a:p>
            <a:r>
              <a:rPr lang="sr-Latn-RS"/>
              <a:t>Globalne promenljive </a:t>
            </a:r>
            <a:r>
              <a:rPr lang="sr-Latn-RS" dirty="0"/>
              <a:t>se </a:t>
            </a:r>
            <a:r>
              <a:rPr lang="sr-Latn-RS"/>
              <a:t>takođe mogu kreirati deklaracijom sa globalnim scope-om </a:t>
            </a:r>
            <a:r>
              <a:rPr lang="sr-Latn-RS" dirty="0"/>
              <a:t>unutar fajla sa </a:t>
            </a:r>
            <a:r>
              <a:rPr lang="sr-Latn-RS"/>
              <a:t>kernel kodom:</a:t>
            </a:r>
            <a:endParaRPr lang="sr-Latn-RS" dirty="0"/>
          </a:p>
          <a:p>
            <a:pPr marL="0" indent="0">
              <a:buNone/>
            </a:pP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__device int reduction_lock=0; </a:t>
            </a:r>
          </a:p>
          <a:p>
            <a:pPr marL="0" indent="0">
              <a:buNone/>
            </a:pPr>
            <a:endParaRPr lang="sr-Latn-RS" sz="2000" dirty="0">
              <a:solidFill>
                <a:srgbClr val="000000"/>
              </a:solidFill>
              <a:highlight>
                <a:srgbClr val="FFFFFF"/>
              </a:highlight>
              <a:latin typeface="Consolas"/>
            </a:endParaRPr>
          </a:p>
          <a:p>
            <a:pPr marL="0" indent="0">
              <a:buNone/>
            </a:pPr>
            <a:r>
              <a:rPr lang="sr-Latn-RS" sz="2000" dirty="0">
                <a:solidFill>
                  <a:srgbClr val="000000"/>
                </a:solidFill>
                <a:highlight>
                  <a:srgbClr val="FFFFFF"/>
                </a:highlight>
                <a:latin typeface="Consolas"/>
              </a:rPr>
              <a:t>__global__ void kernel_1(...) </a:t>
            </a:r>
          </a:p>
          <a:p>
            <a:pPr marL="0" indent="0">
              <a:buNone/>
            </a:pPr>
            <a:r>
              <a:rPr lang="sr-Latn-RS" sz="2000" dirty="0">
                <a:solidFill>
                  <a:srgbClr val="000000"/>
                </a:solidFill>
                <a:highlight>
                  <a:srgbClr val="FFFFFF"/>
                </a:highlight>
                <a:latin typeface="Consolas"/>
              </a:rPr>
              <a:t>{</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a:t>
            </a:r>
          </a:p>
          <a:p>
            <a:pPr marL="0" indent="0">
              <a:buNone/>
            </a:pP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__global__ void kernel_2(...) </a:t>
            </a:r>
          </a:p>
          <a:p>
            <a:pPr marL="0" indent="0">
              <a:buNone/>
            </a:pPr>
            <a:r>
              <a:rPr lang="sr-Latn-RS" sz="2000" dirty="0">
                <a:solidFill>
                  <a:srgbClr val="000000"/>
                </a:solidFill>
                <a:highlight>
                  <a:srgbClr val="FFFFFF"/>
                </a:highlight>
                <a:latin typeface="Consolas"/>
              </a:rPr>
              <a:t>{</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a:t>
            </a:r>
            <a:br>
              <a:rPr lang="sr-Latn-RS" sz="2000" dirty="0">
                <a:solidFill>
                  <a:srgbClr val="000000"/>
                </a:solidFill>
                <a:highlight>
                  <a:srgbClr val="FFFFFF"/>
                </a:highlight>
                <a:latin typeface="Consolas"/>
              </a:rPr>
            </a:br>
            <a:r>
              <a:rPr lang="sr-Latn-RS" sz="2000" dirty="0">
                <a:solidFill>
                  <a:srgbClr val="000000"/>
                </a:solidFill>
                <a:highlight>
                  <a:srgbClr val="FFFFFF"/>
                </a:highlight>
                <a:latin typeface="Consolas"/>
              </a:rPr>
              <a:t>}</a:t>
            </a:r>
            <a:br>
              <a:rPr lang="sr-Latn-RS" dirty="0"/>
            </a:br>
            <a:br>
              <a:rPr lang="sr-Latn-RS" dirty="0"/>
            </a:b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7886358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Globalne promenljive</a:t>
            </a:r>
            <a:endParaRPr lang="sr-Latn-RS" dirty="0"/>
          </a:p>
        </p:txBody>
      </p:sp>
      <p:sp>
        <p:nvSpPr>
          <p:cNvPr id="3" name="Content Placeholder 2"/>
          <p:cNvSpPr>
            <a:spLocks noGrp="1"/>
          </p:cNvSpPr>
          <p:nvPr>
            <p:ph idx="1"/>
          </p:nvPr>
        </p:nvSpPr>
        <p:spPr/>
        <p:txBody>
          <a:bodyPr>
            <a:normAutofit/>
          </a:bodyPr>
          <a:lstStyle/>
          <a:p>
            <a:r>
              <a:rPr lang="en-US" dirty="0">
                <a:solidFill>
                  <a:srgbClr val="000000"/>
                </a:solidFill>
                <a:highlight>
                  <a:srgbClr val="FFFFFF"/>
                </a:highlight>
                <a:latin typeface="Consolas"/>
              </a:rPr>
              <a:t>__device__ </a:t>
            </a:r>
            <a:r>
              <a:rPr lang="sr-Latn-RS" dirty="0"/>
              <a:t>prefiks kaže nvcc-u da se radi o </a:t>
            </a:r>
            <a:r>
              <a:rPr lang="sr-Latn-RS"/>
              <a:t>globalnoj promenljivoj </a:t>
            </a:r>
            <a:r>
              <a:rPr lang="sr-Latn-RS" dirty="0"/>
              <a:t>na GPU, ne na CPU</a:t>
            </a:r>
          </a:p>
          <a:p>
            <a:r>
              <a:rPr lang="sr-Latn-RS"/>
              <a:t>Promenljivu može </a:t>
            </a:r>
            <a:r>
              <a:rPr lang="sr-Latn-RS" dirty="0"/>
              <a:t>da čita </a:t>
            </a:r>
            <a:r>
              <a:rPr lang="sr-Latn-RS"/>
              <a:t>i modifikuje </a:t>
            </a:r>
            <a:r>
              <a:rPr lang="sr-Latn-RS" dirty="0"/>
              <a:t>bilo koji kernel</a:t>
            </a:r>
          </a:p>
          <a:p>
            <a:r>
              <a:rPr lang="sr-Latn-RS" dirty="0"/>
              <a:t>Životni vek joj je isti kao životni vek aplikacije</a:t>
            </a:r>
          </a:p>
          <a:p>
            <a:r>
              <a:rPr lang="sr-Latn-RS"/>
              <a:t>Moguće </a:t>
            </a:r>
            <a:r>
              <a:rPr lang="sr-Latn-RS" dirty="0"/>
              <a:t>je deklarisati i nizove fiksne dužine</a:t>
            </a:r>
          </a:p>
          <a:p>
            <a:r>
              <a:rPr lang="sr-Latn-RS"/>
              <a:t>Moguće </a:t>
            </a:r>
            <a:r>
              <a:rPr lang="sr-Latn-RS" dirty="0"/>
              <a:t>je čitanje </a:t>
            </a:r>
            <a:r>
              <a:rPr lang="sr-Latn-RS"/>
              <a:t>i modifikacija </a:t>
            </a:r>
            <a:r>
              <a:rPr lang="sr-Latn-RS" dirty="0"/>
              <a:t>od strane host </a:t>
            </a:r>
            <a:r>
              <a:rPr lang="sr-Latn-RS"/>
              <a:t>koda korišćenjem </a:t>
            </a:r>
            <a:r>
              <a:rPr lang="sr-Latn-RS" dirty="0"/>
              <a:t>specijalnih </a:t>
            </a:r>
            <a:r>
              <a:rPr lang="sr-Latn-RS"/>
              <a:t>rutina </a:t>
            </a:r>
            <a:r>
              <a:rPr lang="en-US">
                <a:solidFill>
                  <a:srgbClr val="000000"/>
                </a:solidFill>
                <a:highlight>
                  <a:srgbClr val="FFFFFF"/>
                </a:highlight>
                <a:latin typeface="Consolas"/>
              </a:rPr>
              <a:t>cudaMemcpyToSymbol</a:t>
            </a:r>
            <a:r>
              <a:rPr lang="en-US"/>
              <a:t>, </a:t>
            </a:r>
            <a:r>
              <a:rPr lang="en-US">
                <a:solidFill>
                  <a:srgbClr val="000000"/>
                </a:solidFill>
                <a:highlight>
                  <a:srgbClr val="FFFFFF"/>
                </a:highlight>
                <a:latin typeface="Consolas"/>
              </a:rPr>
              <a:t>cudaMemcpyFromSymbol</a:t>
            </a:r>
            <a:r>
              <a:rPr lang="sr-Latn-RS"/>
              <a:t> </a:t>
            </a:r>
            <a:r>
              <a:rPr lang="sr-Latn-RS" dirty="0"/>
              <a:t>ili </a:t>
            </a:r>
            <a:r>
              <a:rPr lang="sr-Latn-RS"/>
              <a:t>standardne </a:t>
            </a:r>
            <a:r>
              <a:rPr lang="en-US">
                <a:solidFill>
                  <a:srgbClr val="000000"/>
                </a:solidFill>
                <a:highlight>
                  <a:srgbClr val="FFFFFF"/>
                </a:highlight>
                <a:latin typeface="Consolas"/>
              </a:rPr>
              <a:t>cudaMemcpy</a:t>
            </a:r>
            <a:r>
              <a:rPr lang="en-US"/>
              <a:t> </a:t>
            </a:r>
            <a:r>
              <a:rPr lang="sr-Latn-RS"/>
              <a:t>u kombinaciji sa </a:t>
            </a:r>
            <a:r>
              <a:rPr lang="en-US">
                <a:solidFill>
                  <a:srgbClr val="000000"/>
                </a:solidFill>
                <a:highlight>
                  <a:srgbClr val="FFFFFF"/>
                </a:highlight>
                <a:latin typeface="Consolas"/>
              </a:rPr>
              <a:t>cudaGetSymbolAddress</a:t>
            </a:r>
            <a:br>
              <a:rPr lang="sr-Latn-RS" dirty="0"/>
            </a:br>
            <a:br>
              <a:rPr lang="sr-Latn-RS" dirty="0"/>
            </a:b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18613917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Konstante</a:t>
            </a:r>
          </a:p>
        </p:txBody>
      </p:sp>
      <p:sp>
        <p:nvSpPr>
          <p:cNvPr id="3" name="Content Placeholder 2"/>
          <p:cNvSpPr>
            <a:spLocks noGrp="1"/>
          </p:cNvSpPr>
          <p:nvPr>
            <p:ph idx="1"/>
          </p:nvPr>
        </p:nvSpPr>
        <p:spPr/>
        <p:txBody>
          <a:bodyPr>
            <a:normAutofit fontScale="92500" lnSpcReduction="20000"/>
          </a:bodyPr>
          <a:lstStyle/>
          <a:p>
            <a:r>
              <a:rPr lang="sr-Latn-RS" sz="2800" dirty="0"/>
              <a:t>Jako </a:t>
            </a:r>
            <a:r>
              <a:rPr lang="sr-Latn-RS" sz="2800"/>
              <a:t>slične globalnim promenljivama, osim </a:t>
            </a:r>
            <a:r>
              <a:rPr lang="sr-Latn-RS" sz="2800" dirty="0"/>
              <a:t>što kerneli </a:t>
            </a:r>
            <a:r>
              <a:rPr lang="sr-Latn-RS" sz="2800"/>
              <a:t>ne mogu </a:t>
            </a:r>
            <a:r>
              <a:rPr lang="sr-Latn-RS" sz="2800" dirty="0"/>
              <a:t>da </a:t>
            </a:r>
            <a:r>
              <a:rPr lang="sr-Latn-RS" sz="2800"/>
              <a:t>ih modifikuju</a:t>
            </a:r>
            <a:endParaRPr lang="sr-Latn-RS" sz="2800" dirty="0"/>
          </a:p>
          <a:p>
            <a:pPr lvl="1"/>
            <a:r>
              <a:rPr lang="sr-Latn-RS" sz="2400" dirty="0"/>
              <a:t>Definišu </a:t>
            </a:r>
            <a:r>
              <a:rPr lang="sr-Latn-RS" sz="2400"/>
              <a:t>se globalnim scope-om </a:t>
            </a:r>
            <a:r>
              <a:rPr lang="sr-Latn-RS" sz="2400" dirty="0"/>
              <a:t>unutar kernel </a:t>
            </a:r>
            <a:r>
              <a:rPr lang="sr-Latn-RS" sz="2400"/>
              <a:t>fajla korišćenjem </a:t>
            </a:r>
            <a:r>
              <a:rPr lang="sr-Latn-RS" sz="2400" dirty="0"/>
              <a:t>prefiksa </a:t>
            </a:r>
            <a:r>
              <a:rPr lang="en-US" sz="2400" dirty="0">
                <a:solidFill>
                  <a:srgbClr val="000000"/>
                </a:solidFill>
                <a:highlight>
                  <a:srgbClr val="FFFFFF"/>
                </a:highlight>
                <a:latin typeface="Consolas"/>
              </a:rPr>
              <a:t>__constant__</a:t>
            </a:r>
            <a:endParaRPr lang="sr-Latn-RS" sz="2400" dirty="0">
              <a:solidFill>
                <a:srgbClr val="000000"/>
              </a:solidFill>
              <a:highlight>
                <a:srgbClr val="FFFFFF"/>
              </a:highlight>
              <a:latin typeface="Consolas"/>
            </a:endParaRPr>
          </a:p>
          <a:p>
            <a:pPr lvl="1"/>
            <a:r>
              <a:rPr lang="sr-Latn-RS" sz="2400" dirty="0"/>
              <a:t>Inicijalizuje ih host </a:t>
            </a:r>
            <a:r>
              <a:rPr lang="sr-Latn-RS" sz="2400"/>
              <a:t>kod korišćenjem </a:t>
            </a:r>
            <a:r>
              <a:rPr lang="en-US" sz="2400">
                <a:solidFill>
                  <a:srgbClr val="000000"/>
                </a:solidFill>
                <a:highlight>
                  <a:srgbClr val="FFFFFF"/>
                </a:highlight>
                <a:latin typeface="Consolas"/>
              </a:rPr>
              <a:t>cudaMemcpyToSymbol</a:t>
            </a:r>
            <a:r>
              <a:rPr lang="en-US" sz="2400"/>
              <a:t>, </a:t>
            </a:r>
            <a:r>
              <a:rPr lang="en-US" sz="2400">
                <a:solidFill>
                  <a:srgbClr val="000000"/>
                </a:solidFill>
                <a:highlight>
                  <a:srgbClr val="FFFFFF"/>
                </a:highlight>
                <a:latin typeface="Consolas"/>
              </a:rPr>
              <a:t>cudaMemcpyFromSymbol</a:t>
            </a:r>
            <a:r>
              <a:rPr lang="sr-Latn-RS" sz="2400"/>
              <a:t> ili</a:t>
            </a:r>
            <a:r>
              <a:rPr lang="en-US" sz="2400"/>
              <a:t> </a:t>
            </a:r>
            <a:r>
              <a:rPr lang="en-US" sz="2400">
                <a:solidFill>
                  <a:srgbClr val="000000"/>
                </a:solidFill>
                <a:highlight>
                  <a:srgbClr val="FFFFFF"/>
                </a:highlight>
                <a:latin typeface="Consolas"/>
              </a:rPr>
              <a:t>cudaMemcpy</a:t>
            </a:r>
            <a:r>
              <a:rPr lang="en-US" sz="2400"/>
              <a:t> </a:t>
            </a:r>
            <a:r>
              <a:rPr lang="sr-Latn-RS" sz="2400"/>
              <a:t>u kombinaciji sa </a:t>
            </a:r>
            <a:r>
              <a:rPr lang="en-US" sz="2400">
                <a:solidFill>
                  <a:srgbClr val="000000"/>
                </a:solidFill>
                <a:highlight>
                  <a:srgbClr val="FFFFFF"/>
                </a:highlight>
                <a:latin typeface="Consolas"/>
              </a:rPr>
              <a:t>cudaGetSymbolAddress</a:t>
            </a:r>
            <a:endParaRPr lang="sr-Latn-RS" sz="2400" dirty="0">
              <a:solidFill>
                <a:srgbClr val="000000"/>
              </a:solidFill>
              <a:highlight>
                <a:srgbClr val="FFFFFF"/>
              </a:highlight>
              <a:latin typeface="Consolas"/>
            </a:endParaRPr>
          </a:p>
          <a:p>
            <a:r>
              <a:rPr lang="sr-Latn-RS" sz="2800" dirty="0"/>
              <a:t>Dostupno </a:t>
            </a:r>
            <a:r>
              <a:rPr lang="sr-Latn-RS" sz="2800"/>
              <a:t>je samo </a:t>
            </a:r>
            <a:r>
              <a:rPr lang="en-US" sz="2800"/>
              <a:t>64KB </a:t>
            </a:r>
            <a:r>
              <a:rPr lang="sr-Latn-RS" sz="2800"/>
              <a:t>memorije </a:t>
            </a:r>
            <a:r>
              <a:rPr lang="sr-Latn-RS" sz="2800" dirty="0"/>
              <a:t>za konstante</a:t>
            </a:r>
            <a:r>
              <a:rPr lang="en-US" sz="2800" dirty="0"/>
              <a:t>, </a:t>
            </a:r>
            <a:r>
              <a:rPr lang="sr-Latn-RS" sz="2800" dirty="0"/>
              <a:t>ali </a:t>
            </a:r>
            <a:r>
              <a:rPr lang="sr-Latn-RS" sz="2800"/>
              <a:t>svaki SM ima </a:t>
            </a:r>
            <a:r>
              <a:rPr lang="en-US" sz="2800" dirty="0"/>
              <a:t>8-10KB </a:t>
            </a:r>
            <a:r>
              <a:rPr lang="sr-Latn-RS" sz="2800" dirty="0"/>
              <a:t>keša</a:t>
            </a:r>
          </a:p>
          <a:p>
            <a:pPr lvl="1"/>
            <a:r>
              <a:rPr lang="sr-Latn-RS" sz="2400" dirty="0"/>
              <a:t>Kada sve niti čitaju istu konstantu, brzina čitanja jednaka je brzini čitanja iz registara</a:t>
            </a:r>
          </a:p>
          <a:p>
            <a:pPr lvl="1"/>
            <a:r>
              <a:rPr lang="sr-Latn-RS" sz="2400"/>
              <a:t>Ne zauzima </a:t>
            </a:r>
            <a:r>
              <a:rPr lang="sr-Latn-RS" sz="2400" dirty="0"/>
              <a:t>registre, </a:t>
            </a:r>
            <a:r>
              <a:rPr lang="sr-Latn-RS" sz="2400"/>
              <a:t>pa može </a:t>
            </a:r>
            <a:r>
              <a:rPr lang="sr-Latn-RS" sz="2400" dirty="0"/>
              <a:t>biti od koristi </a:t>
            </a:r>
            <a:r>
              <a:rPr lang="sr-Latn-RS" sz="2400"/>
              <a:t>za minimizaciju </a:t>
            </a:r>
            <a:r>
              <a:rPr lang="sr-Latn-RS" sz="2400" dirty="0"/>
              <a:t>broja potrebnih registara</a:t>
            </a:r>
            <a:br>
              <a:rPr lang="en-US" dirty="0"/>
            </a:br>
            <a:br>
              <a:rPr lang="en-US" dirty="0"/>
            </a:b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42210132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Konstante</a:t>
            </a:r>
          </a:p>
        </p:txBody>
      </p:sp>
      <p:sp>
        <p:nvSpPr>
          <p:cNvPr id="3" name="Content Placeholder 2"/>
          <p:cNvSpPr>
            <a:spLocks noGrp="1"/>
          </p:cNvSpPr>
          <p:nvPr>
            <p:ph idx="1"/>
          </p:nvPr>
        </p:nvSpPr>
        <p:spPr/>
        <p:txBody>
          <a:bodyPr>
            <a:normAutofit/>
          </a:bodyPr>
          <a:lstStyle/>
          <a:p>
            <a:r>
              <a:rPr lang="sr-Latn-RS" dirty="0"/>
              <a:t>Vrednost konstante se postavlja u run-time-u.</a:t>
            </a:r>
          </a:p>
          <a:p>
            <a:r>
              <a:rPr lang="sr-Latn-RS" dirty="0"/>
              <a:t>Kod često sadrži konstante čija se vrednost zna u vremenu kompajliranja:</a:t>
            </a:r>
          </a:p>
          <a:p>
            <a:pPr marL="0" indent="0">
              <a:buNone/>
            </a:pPr>
            <a:r>
              <a:rPr lang="sr-Latn-RS" sz="1900" dirty="0">
                <a:solidFill>
                  <a:srgbClr val="000000"/>
                </a:solidFill>
                <a:highlight>
                  <a:srgbClr val="FFFFFF"/>
                </a:highlight>
                <a:latin typeface="Consolas"/>
              </a:rPr>
              <a:t>     </a:t>
            </a:r>
            <a:r>
              <a:rPr lang="it-IT" sz="1900" dirty="0">
                <a:solidFill>
                  <a:srgbClr val="000000"/>
                </a:solidFill>
                <a:highlight>
                  <a:srgbClr val="FFFFFF"/>
                </a:highlight>
                <a:latin typeface="Consolas"/>
              </a:rPr>
              <a:t>#define PI 3.1415926f</a:t>
            </a:r>
            <a:br>
              <a:rPr lang="it-IT" sz="1900" dirty="0">
                <a:solidFill>
                  <a:srgbClr val="000000"/>
                </a:solidFill>
                <a:highlight>
                  <a:srgbClr val="FFFFFF"/>
                </a:highlight>
                <a:latin typeface="Consolas"/>
              </a:rPr>
            </a:br>
            <a:r>
              <a:rPr lang="sr-Latn-RS" sz="1900" dirty="0">
                <a:solidFill>
                  <a:srgbClr val="000000"/>
                </a:solidFill>
                <a:highlight>
                  <a:srgbClr val="FFFFFF"/>
                </a:highlight>
                <a:latin typeface="Consolas"/>
              </a:rPr>
              <a:t>     </a:t>
            </a:r>
            <a:r>
              <a:rPr lang="it-IT" sz="1900" dirty="0">
                <a:solidFill>
                  <a:srgbClr val="000000"/>
                </a:solidFill>
                <a:highlight>
                  <a:srgbClr val="FFFFFF"/>
                </a:highlight>
                <a:latin typeface="Consolas"/>
              </a:rPr>
              <a:t>a = b / (2.0f * PI);</a:t>
            </a:r>
            <a:endParaRPr lang="sr-Latn-RS" sz="1900" dirty="0">
              <a:solidFill>
                <a:srgbClr val="000000"/>
              </a:solidFill>
              <a:highlight>
                <a:srgbClr val="FFFFFF"/>
              </a:highlight>
              <a:latin typeface="Consolas"/>
            </a:endParaRPr>
          </a:p>
          <a:p>
            <a:r>
              <a:rPr lang="sr-Latn-RS" dirty="0"/>
              <a:t>Ovakve konstante se ugrađuju u executable kod, pa ne zauzimaju registre</a:t>
            </a:r>
          </a:p>
          <a:p>
            <a:r>
              <a:rPr lang="sr-Latn-RS" sz="1900" dirty="0">
                <a:solidFill>
                  <a:srgbClr val="000000"/>
                </a:solidFill>
                <a:highlight>
                  <a:srgbClr val="FFFFFF"/>
                </a:highlight>
                <a:latin typeface="Consolas"/>
              </a:rPr>
              <a:t>f </a:t>
            </a:r>
            <a:r>
              <a:rPr lang="sr-Latn-RS" dirty="0"/>
              <a:t>na kraju se koristi za jednostruku preciznost, jer je u C/C++</a:t>
            </a:r>
            <a:r>
              <a:rPr lang="en-US" dirty="0"/>
              <a:t>:</a:t>
            </a:r>
            <a:r>
              <a:rPr lang="sr-Latn-RS" dirty="0"/>
              <a:t>									single x double = double</a:t>
            </a:r>
            <a:br>
              <a:rPr lang="it-IT" dirty="0"/>
            </a:b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5023840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Registri</a:t>
            </a:r>
            <a:endParaRPr lang="sr-Latn-RS" dirty="0"/>
          </a:p>
        </p:txBody>
      </p:sp>
      <p:sp>
        <p:nvSpPr>
          <p:cNvPr id="3" name="Content Placeholder 2"/>
          <p:cNvSpPr>
            <a:spLocks noGrp="1"/>
          </p:cNvSpPr>
          <p:nvPr>
            <p:ph idx="1"/>
          </p:nvPr>
        </p:nvSpPr>
        <p:spPr/>
        <p:txBody>
          <a:bodyPr>
            <a:normAutofit fontScale="92500"/>
          </a:bodyPr>
          <a:lstStyle/>
          <a:p>
            <a:r>
              <a:rPr lang="en-US" dirty="0"/>
              <a:t>U </a:t>
            </a:r>
            <a:r>
              <a:rPr lang="en-US" dirty="0" err="1"/>
              <a:t>okviru</a:t>
            </a:r>
            <a:r>
              <a:rPr lang="en-US" dirty="0"/>
              <a:t> </a:t>
            </a:r>
            <a:r>
              <a:rPr lang="en-US" dirty="0" err="1"/>
              <a:t>svakog</a:t>
            </a:r>
            <a:r>
              <a:rPr lang="en-US" dirty="0"/>
              <a:t> </a:t>
            </a:r>
            <a:r>
              <a:rPr lang="en-US" dirty="0" err="1"/>
              <a:t>kernela</a:t>
            </a:r>
            <a:r>
              <a:rPr lang="en-US" dirty="0"/>
              <a:t> </a:t>
            </a:r>
            <a:r>
              <a:rPr lang="en-US" dirty="0" err="1"/>
              <a:t>podrazumevano</a:t>
            </a:r>
            <a:r>
              <a:rPr lang="en-US" dirty="0"/>
              <a:t> se </a:t>
            </a:r>
            <a:r>
              <a:rPr lang="en-US" dirty="0" err="1"/>
              <a:t>individualne</a:t>
            </a:r>
            <a:r>
              <a:rPr lang="en-US" dirty="0"/>
              <a:t> </a:t>
            </a:r>
            <a:r>
              <a:rPr lang="en-US" dirty="0" err="1"/>
              <a:t>promenljive</a:t>
            </a:r>
            <a:r>
              <a:rPr lang="en-US" dirty="0"/>
              <a:t> </a:t>
            </a:r>
            <a:r>
              <a:rPr lang="en-US" dirty="0" err="1"/>
              <a:t>sme</a:t>
            </a:r>
            <a:r>
              <a:rPr lang="sr-Latn-RS" dirty="0"/>
              <a:t>štaju u registre:</a:t>
            </a:r>
          </a:p>
          <a:p>
            <a:pPr>
              <a:buNone/>
            </a:pPr>
            <a:r>
              <a:rPr lang="sr-Latn-RS" dirty="0"/>
              <a:t>	</a:t>
            </a:r>
            <a:r>
              <a:rPr lang="en-US" sz="2100" dirty="0">
                <a:solidFill>
                  <a:srgbClr val="000000"/>
                </a:solidFill>
                <a:highlight>
                  <a:srgbClr val="FFFFFF"/>
                </a:highlight>
                <a:latin typeface="Consolas"/>
              </a:rPr>
              <a:t>_</a:t>
            </a:r>
            <a:r>
              <a:rPr lang="sr-Latn-RS" sz="2100" dirty="0">
                <a:solidFill>
                  <a:srgbClr val="000000"/>
                </a:solidFill>
                <a:highlight>
                  <a:srgbClr val="FFFFFF"/>
                </a:highlight>
                <a:latin typeface="Consolas"/>
              </a:rPr>
              <a:t>_</a:t>
            </a:r>
            <a:r>
              <a:rPr lang="en-US" sz="2100" dirty="0">
                <a:solidFill>
                  <a:srgbClr val="000000"/>
                </a:solidFill>
                <a:highlight>
                  <a:srgbClr val="FFFFFF"/>
                </a:highlight>
                <a:latin typeface="Consolas"/>
              </a:rPr>
              <a:t>global__ void lap(</a:t>
            </a:r>
            <a:r>
              <a:rPr lang="en-US" sz="2100" dirty="0" err="1">
                <a:solidFill>
                  <a:srgbClr val="000000"/>
                </a:solidFill>
                <a:highlight>
                  <a:srgbClr val="FFFFFF"/>
                </a:highlight>
                <a:latin typeface="Consolas"/>
              </a:rPr>
              <a:t>int</a:t>
            </a:r>
            <a:r>
              <a:rPr lang="en-US" sz="2100" dirty="0">
                <a:solidFill>
                  <a:srgbClr val="000000"/>
                </a:solidFill>
                <a:highlight>
                  <a:srgbClr val="FFFFFF"/>
                </a:highlight>
                <a:latin typeface="Consolas"/>
              </a:rPr>
              <a:t> I, </a:t>
            </a:r>
            <a:r>
              <a:rPr lang="en-US" sz="2100" dirty="0" err="1">
                <a:solidFill>
                  <a:srgbClr val="000000"/>
                </a:solidFill>
                <a:highlight>
                  <a:srgbClr val="FFFFFF"/>
                </a:highlight>
                <a:latin typeface="Consolas"/>
              </a:rPr>
              <a:t>int</a:t>
            </a:r>
            <a:r>
              <a:rPr lang="en-US" sz="2100" dirty="0">
                <a:solidFill>
                  <a:srgbClr val="000000"/>
                </a:solidFill>
                <a:highlight>
                  <a:srgbClr val="FFFFFF"/>
                </a:highlight>
                <a:latin typeface="Consolas"/>
              </a:rPr>
              <a:t> J,</a:t>
            </a: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float *u1, float *u2) </a:t>
            </a:r>
            <a:endParaRPr lang="sr-Latn-RS" sz="2100" dirty="0">
              <a:solidFill>
                <a:srgbClr val="000000"/>
              </a:solidFill>
              <a:highlight>
                <a:srgbClr val="FFFFFF"/>
              </a:highlight>
              <a:latin typeface="Consolas"/>
            </a:endParaRPr>
          </a:p>
          <a:p>
            <a:pPr>
              <a:buNone/>
            </a:pP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a:t>
            </a:r>
            <a:br>
              <a:rPr lang="en-US" sz="2100" dirty="0">
                <a:solidFill>
                  <a:srgbClr val="000000"/>
                </a:solidFill>
                <a:highlight>
                  <a:srgbClr val="FFFFFF"/>
                </a:highlight>
                <a:latin typeface="Consolas"/>
              </a:rPr>
            </a:br>
            <a:r>
              <a:rPr lang="sr-Latn-RS" sz="2100" dirty="0">
                <a:solidFill>
                  <a:srgbClr val="000000"/>
                </a:solidFill>
                <a:highlight>
                  <a:srgbClr val="FFFFFF"/>
                </a:highlight>
                <a:latin typeface="Consolas"/>
              </a:rPr>
              <a:t>    </a:t>
            </a:r>
            <a:r>
              <a:rPr lang="en-US" sz="2100" dirty="0" err="1">
                <a:solidFill>
                  <a:srgbClr val="000000"/>
                </a:solidFill>
                <a:highlight>
                  <a:srgbClr val="FFFFFF"/>
                </a:highlight>
                <a:latin typeface="Consolas"/>
              </a:rPr>
              <a:t>int</a:t>
            </a:r>
            <a:r>
              <a:rPr lang="en-US" sz="2100" dirty="0">
                <a:solidFill>
                  <a:srgbClr val="000000"/>
                </a:solidFill>
                <a:highlight>
                  <a:srgbClr val="FFFFFF"/>
                </a:highlight>
                <a:latin typeface="Consolas"/>
              </a:rPr>
              <a:t> </a:t>
            </a:r>
            <a:r>
              <a:rPr lang="en-US" sz="2100" dirty="0" err="1">
                <a:solidFill>
                  <a:srgbClr val="000000"/>
                </a:solidFill>
                <a:highlight>
                  <a:srgbClr val="FFFFFF"/>
                </a:highlight>
                <a:latin typeface="Consolas"/>
              </a:rPr>
              <a:t>i</a:t>
            </a:r>
            <a:r>
              <a:rPr lang="en-US" sz="2100" dirty="0">
                <a:solidFill>
                  <a:srgbClr val="000000"/>
                </a:solidFill>
                <a:highlight>
                  <a:srgbClr val="FFFFFF"/>
                </a:highlight>
                <a:latin typeface="Consolas"/>
              </a:rPr>
              <a:t> = </a:t>
            </a:r>
            <a:r>
              <a:rPr lang="en-US" sz="2100" dirty="0" err="1">
                <a:solidFill>
                  <a:srgbClr val="000000"/>
                </a:solidFill>
                <a:highlight>
                  <a:srgbClr val="FFFFFF"/>
                </a:highlight>
                <a:latin typeface="Consolas"/>
              </a:rPr>
              <a:t>threadIdx.x</a:t>
            </a:r>
            <a:r>
              <a:rPr lang="en-US" sz="2100" dirty="0">
                <a:solidFill>
                  <a:srgbClr val="000000"/>
                </a:solidFill>
                <a:highlight>
                  <a:srgbClr val="FFFFFF"/>
                </a:highlight>
                <a:latin typeface="Consolas"/>
              </a:rPr>
              <a:t> + </a:t>
            </a:r>
            <a:r>
              <a:rPr lang="en-US" sz="2100" dirty="0" err="1">
                <a:solidFill>
                  <a:srgbClr val="000000"/>
                </a:solidFill>
                <a:highlight>
                  <a:srgbClr val="FFFFFF"/>
                </a:highlight>
                <a:latin typeface="Consolas"/>
              </a:rPr>
              <a:t>blockIdx.x</a:t>
            </a:r>
            <a:r>
              <a:rPr lang="en-US" sz="2100" dirty="0">
                <a:solidFill>
                  <a:srgbClr val="000000"/>
                </a:solidFill>
                <a:highlight>
                  <a:srgbClr val="FFFFFF"/>
                </a:highlight>
                <a:latin typeface="Consolas"/>
              </a:rPr>
              <a:t>*</a:t>
            </a:r>
            <a:r>
              <a:rPr lang="en-US" sz="2100" dirty="0" err="1">
                <a:solidFill>
                  <a:srgbClr val="000000"/>
                </a:solidFill>
                <a:highlight>
                  <a:srgbClr val="FFFFFF"/>
                </a:highlight>
                <a:latin typeface="Consolas"/>
              </a:rPr>
              <a:t>blockDim.x</a:t>
            </a:r>
            <a:r>
              <a:rPr lang="en-US" sz="2100" dirty="0">
                <a:solidFill>
                  <a:srgbClr val="000000"/>
                </a:solidFill>
                <a:highlight>
                  <a:srgbClr val="FFFFFF"/>
                </a:highlight>
                <a:latin typeface="Consolas"/>
              </a:rPr>
              <a:t>;</a:t>
            </a:r>
            <a:br>
              <a:rPr lang="en-US" sz="2100" dirty="0">
                <a:solidFill>
                  <a:srgbClr val="000000"/>
                </a:solidFill>
                <a:highlight>
                  <a:srgbClr val="FFFFFF"/>
                </a:highlight>
                <a:latin typeface="Consolas"/>
              </a:rPr>
            </a:br>
            <a:r>
              <a:rPr lang="sr-Latn-RS" sz="2100" dirty="0">
                <a:solidFill>
                  <a:srgbClr val="000000"/>
                </a:solidFill>
                <a:highlight>
                  <a:srgbClr val="FFFFFF"/>
                </a:highlight>
                <a:latin typeface="Consolas"/>
              </a:rPr>
              <a:t>    </a:t>
            </a:r>
            <a:r>
              <a:rPr lang="en-US" sz="2100" dirty="0" err="1">
                <a:solidFill>
                  <a:srgbClr val="000000"/>
                </a:solidFill>
                <a:highlight>
                  <a:srgbClr val="FFFFFF"/>
                </a:highlight>
                <a:latin typeface="Consolas"/>
              </a:rPr>
              <a:t>int</a:t>
            </a:r>
            <a:r>
              <a:rPr lang="en-US" sz="2100" dirty="0">
                <a:solidFill>
                  <a:srgbClr val="000000"/>
                </a:solidFill>
                <a:highlight>
                  <a:srgbClr val="FFFFFF"/>
                </a:highlight>
                <a:latin typeface="Consolas"/>
              </a:rPr>
              <a:t> j = </a:t>
            </a:r>
            <a:r>
              <a:rPr lang="en-US" sz="2100" dirty="0" err="1">
                <a:solidFill>
                  <a:srgbClr val="000000"/>
                </a:solidFill>
                <a:highlight>
                  <a:srgbClr val="FFFFFF"/>
                </a:highlight>
                <a:latin typeface="Consolas"/>
              </a:rPr>
              <a:t>threadIdx.y</a:t>
            </a:r>
            <a:r>
              <a:rPr lang="en-US" sz="2100" dirty="0">
                <a:solidFill>
                  <a:srgbClr val="000000"/>
                </a:solidFill>
                <a:highlight>
                  <a:srgbClr val="FFFFFF"/>
                </a:highlight>
                <a:latin typeface="Consolas"/>
              </a:rPr>
              <a:t> + </a:t>
            </a:r>
            <a:r>
              <a:rPr lang="en-US" sz="2100" dirty="0" err="1">
                <a:solidFill>
                  <a:srgbClr val="000000"/>
                </a:solidFill>
                <a:highlight>
                  <a:srgbClr val="FFFFFF"/>
                </a:highlight>
                <a:latin typeface="Consolas"/>
              </a:rPr>
              <a:t>blockIdx.y</a:t>
            </a:r>
            <a:r>
              <a:rPr lang="en-US" sz="2100" dirty="0">
                <a:solidFill>
                  <a:srgbClr val="000000"/>
                </a:solidFill>
                <a:highlight>
                  <a:srgbClr val="FFFFFF"/>
                </a:highlight>
                <a:latin typeface="Consolas"/>
              </a:rPr>
              <a:t>*</a:t>
            </a:r>
            <a:r>
              <a:rPr lang="en-US" sz="2100" dirty="0" err="1">
                <a:solidFill>
                  <a:srgbClr val="000000"/>
                </a:solidFill>
                <a:highlight>
                  <a:srgbClr val="FFFFFF"/>
                </a:highlight>
                <a:latin typeface="Consolas"/>
              </a:rPr>
              <a:t>blockDim.y</a:t>
            </a:r>
            <a:r>
              <a:rPr lang="en-US" sz="2100" dirty="0">
                <a:solidFill>
                  <a:srgbClr val="000000"/>
                </a:solidFill>
                <a:highlight>
                  <a:srgbClr val="FFFFFF"/>
                </a:highlight>
                <a:latin typeface="Consolas"/>
              </a:rPr>
              <a:t>;</a:t>
            </a:r>
            <a:br>
              <a:rPr lang="en-US" sz="2100" dirty="0">
                <a:solidFill>
                  <a:srgbClr val="000000"/>
                </a:solidFill>
                <a:highlight>
                  <a:srgbClr val="FFFFFF"/>
                </a:highlight>
                <a:latin typeface="Consolas"/>
              </a:rPr>
            </a:br>
            <a:r>
              <a:rPr lang="sr-Latn-RS" sz="2100" dirty="0">
                <a:solidFill>
                  <a:srgbClr val="000000"/>
                </a:solidFill>
                <a:highlight>
                  <a:srgbClr val="FFFFFF"/>
                </a:highlight>
                <a:latin typeface="Consolas"/>
              </a:rPr>
              <a:t>    </a:t>
            </a:r>
            <a:r>
              <a:rPr lang="en-US" sz="2100" dirty="0" err="1">
                <a:solidFill>
                  <a:srgbClr val="000000"/>
                </a:solidFill>
                <a:highlight>
                  <a:srgbClr val="FFFFFF"/>
                </a:highlight>
                <a:latin typeface="Consolas"/>
              </a:rPr>
              <a:t>int</a:t>
            </a:r>
            <a:r>
              <a:rPr lang="en-US" sz="2100" dirty="0">
                <a:solidFill>
                  <a:srgbClr val="000000"/>
                </a:solidFill>
                <a:highlight>
                  <a:srgbClr val="FFFFFF"/>
                </a:highlight>
                <a:latin typeface="Consolas"/>
              </a:rPr>
              <a:t> id = </a:t>
            </a:r>
            <a:r>
              <a:rPr lang="en-US" sz="2100" dirty="0" err="1">
                <a:solidFill>
                  <a:srgbClr val="000000"/>
                </a:solidFill>
                <a:highlight>
                  <a:srgbClr val="FFFFFF"/>
                </a:highlight>
                <a:latin typeface="Consolas"/>
              </a:rPr>
              <a:t>i</a:t>
            </a:r>
            <a:r>
              <a:rPr lang="en-US" sz="2100" dirty="0">
                <a:solidFill>
                  <a:srgbClr val="000000"/>
                </a:solidFill>
                <a:highlight>
                  <a:srgbClr val="FFFFFF"/>
                </a:highlight>
                <a:latin typeface="Consolas"/>
              </a:rPr>
              <a:t> + j*I;</a:t>
            </a:r>
            <a:endParaRPr lang="sr-Latn-RS" sz="2100" dirty="0">
              <a:solidFill>
                <a:srgbClr val="000000"/>
              </a:solidFill>
              <a:highlight>
                <a:srgbClr val="FFFFFF"/>
              </a:highlight>
              <a:latin typeface="Consolas"/>
            </a:endParaRPr>
          </a:p>
          <a:p>
            <a:pPr>
              <a:buNone/>
            </a:pPr>
            <a:br>
              <a:rPr lang="en-US" sz="2100" dirty="0">
                <a:solidFill>
                  <a:srgbClr val="000000"/>
                </a:solidFill>
                <a:highlight>
                  <a:srgbClr val="FFFFFF"/>
                </a:highlight>
                <a:latin typeface="Consolas"/>
              </a:rPr>
            </a:b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if (</a:t>
            </a:r>
            <a:r>
              <a:rPr lang="en-US" sz="2100" dirty="0" err="1">
                <a:solidFill>
                  <a:srgbClr val="000000"/>
                </a:solidFill>
                <a:highlight>
                  <a:srgbClr val="FFFFFF"/>
                </a:highlight>
                <a:latin typeface="Consolas"/>
              </a:rPr>
              <a:t>i</a:t>
            </a:r>
            <a:r>
              <a:rPr lang="en-US" sz="2100" dirty="0">
                <a:solidFill>
                  <a:srgbClr val="000000"/>
                </a:solidFill>
                <a:highlight>
                  <a:srgbClr val="FFFFFF"/>
                </a:highlight>
                <a:latin typeface="Consolas"/>
              </a:rPr>
              <a:t>==0 || </a:t>
            </a:r>
            <a:r>
              <a:rPr lang="en-US" sz="2100" dirty="0" err="1">
                <a:solidFill>
                  <a:srgbClr val="000000"/>
                </a:solidFill>
                <a:highlight>
                  <a:srgbClr val="FFFFFF"/>
                </a:highlight>
                <a:latin typeface="Consolas"/>
              </a:rPr>
              <a:t>i</a:t>
            </a:r>
            <a:r>
              <a:rPr lang="en-US" sz="2100" dirty="0">
                <a:solidFill>
                  <a:srgbClr val="000000"/>
                </a:solidFill>
                <a:highlight>
                  <a:srgbClr val="FFFFFF"/>
                </a:highlight>
                <a:latin typeface="Consolas"/>
              </a:rPr>
              <a:t>==I-1 || j==0 || j==J-1) </a:t>
            </a:r>
            <a:br>
              <a:rPr lang="en-US" sz="2100" dirty="0">
                <a:solidFill>
                  <a:srgbClr val="000000"/>
                </a:solidFill>
                <a:highlight>
                  <a:srgbClr val="FFFFFF"/>
                </a:highlight>
                <a:latin typeface="Consolas"/>
              </a:rPr>
            </a:b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u2[id] = u1[id];</a:t>
            </a:r>
            <a:br>
              <a:rPr lang="en-US" sz="2100" dirty="0">
                <a:solidFill>
                  <a:srgbClr val="000000"/>
                </a:solidFill>
                <a:highlight>
                  <a:srgbClr val="FFFFFF"/>
                </a:highlight>
                <a:latin typeface="Consolas"/>
              </a:rPr>
            </a:b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else</a:t>
            </a:r>
            <a:br>
              <a:rPr lang="en-US" sz="2100" dirty="0">
                <a:solidFill>
                  <a:srgbClr val="000000"/>
                </a:solidFill>
                <a:highlight>
                  <a:srgbClr val="FFFFFF"/>
                </a:highlight>
                <a:latin typeface="Consolas"/>
              </a:rPr>
            </a:b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u2[id] = 0.25f </a:t>
            </a:r>
            <a:r>
              <a:rPr lang="en-US" sz="2100">
                <a:solidFill>
                  <a:srgbClr val="000000"/>
                </a:solidFill>
                <a:highlight>
                  <a:srgbClr val="FFFFFF"/>
                </a:highlight>
                <a:latin typeface="Consolas"/>
              </a:rPr>
              <a:t>* (u1[id-1</a:t>
            </a:r>
            <a:r>
              <a:rPr lang="en-US" sz="2100" dirty="0">
                <a:solidFill>
                  <a:srgbClr val="000000"/>
                </a:solidFill>
                <a:highlight>
                  <a:srgbClr val="FFFFFF"/>
                </a:highlight>
                <a:latin typeface="Consolas"/>
              </a:rPr>
              <a:t>] + u1[id+1]</a:t>
            </a: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 u1[id-I] </a:t>
            </a: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 u1[</a:t>
            </a:r>
            <a:r>
              <a:rPr lang="en-US" sz="2100" dirty="0" err="1">
                <a:solidFill>
                  <a:srgbClr val="000000"/>
                </a:solidFill>
                <a:highlight>
                  <a:srgbClr val="FFFFFF"/>
                </a:highlight>
                <a:latin typeface="Consolas"/>
              </a:rPr>
              <a:t>id+I</a:t>
            </a:r>
            <a:r>
              <a:rPr lang="en-US" sz="2100" dirty="0">
                <a:solidFill>
                  <a:srgbClr val="000000"/>
                </a:solidFill>
                <a:highlight>
                  <a:srgbClr val="FFFFFF"/>
                </a:highlight>
                <a:latin typeface="Consolas"/>
              </a:rPr>
              <a:t>]);</a:t>
            </a:r>
            <a:br>
              <a:rPr lang="en-US" sz="2100" dirty="0">
                <a:solidFill>
                  <a:srgbClr val="000000"/>
                </a:solidFill>
                <a:highlight>
                  <a:srgbClr val="FFFFFF"/>
                </a:highlight>
                <a:latin typeface="Consolas"/>
              </a:rPr>
            </a:br>
            <a:r>
              <a:rPr lang="en-US" sz="2100" dirty="0">
                <a:solidFill>
                  <a:srgbClr val="000000"/>
                </a:solidFill>
                <a:highlight>
                  <a:srgbClr val="FFFFFF"/>
                </a:highlight>
                <a:latin typeface="Consolas"/>
              </a:rPr>
              <a:t>} </a:t>
            </a:r>
            <a:br>
              <a:rPr lang="en-US" dirty="0"/>
            </a:b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10486651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Registri</a:t>
            </a:r>
          </a:p>
        </p:txBody>
      </p:sp>
      <p:sp>
        <p:nvSpPr>
          <p:cNvPr id="3" name="Content Placeholder 2"/>
          <p:cNvSpPr>
            <a:spLocks noGrp="1"/>
          </p:cNvSpPr>
          <p:nvPr>
            <p:ph idx="1"/>
          </p:nvPr>
        </p:nvSpPr>
        <p:spPr/>
        <p:txBody>
          <a:bodyPr>
            <a:normAutofit fontScale="92500" lnSpcReduction="10000"/>
          </a:bodyPr>
          <a:lstStyle/>
          <a:p>
            <a:r>
              <a:rPr lang="sr-Latn-RS" dirty="0"/>
              <a:t>64K 32-bit registara </a:t>
            </a:r>
            <a:r>
              <a:rPr lang="sr-Latn-RS"/>
              <a:t>po SM</a:t>
            </a:r>
            <a:endParaRPr lang="sr-Latn-RS" dirty="0"/>
          </a:p>
          <a:p>
            <a:r>
              <a:rPr lang="sr-Latn-RS" dirty="0"/>
              <a:t>Do 255 registara za svaku nit</a:t>
            </a:r>
          </a:p>
          <a:p>
            <a:r>
              <a:rPr lang="sr-Latn-RS" dirty="0"/>
              <a:t>Do 2048 niti (najviše 1024 niti po bloku)</a:t>
            </a:r>
          </a:p>
          <a:p>
            <a:r>
              <a:rPr lang="en-US"/>
              <a:t>M</a:t>
            </a:r>
            <a:r>
              <a:rPr lang="sr-Latn-RS"/>
              <a:t>ax </a:t>
            </a:r>
            <a:r>
              <a:rPr lang="sr-Latn-RS" dirty="0"/>
              <a:t>registara za svaku nit =</a:t>
            </a:r>
            <a:r>
              <a:rPr lang="en-US" dirty="0"/>
              <a:t>&gt;</a:t>
            </a:r>
            <a:r>
              <a:rPr lang="sr-Latn-RS" dirty="0"/>
              <a:t> 256 niti</a:t>
            </a:r>
          </a:p>
          <a:p>
            <a:r>
              <a:rPr lang="sr-Latn-RS"/>
              <a:t>Max </a:t>
            </a:r>
            <a:r>
              <a:rPr lang="sr-Latn-RS" dirty="0"/>
              <a:t>broj niti =</a:t>
            </a:r>
            <a:r>
              <a:rPr lang="en-US" dirty="0"/>
              <a:t>&gt;</a:t>
            </a:r>
            <a:r>
              <a:rPr lang="sr-Latn-RS" dirty="0"/>
              <a:t> 32 registara za svaku nit</a:t>
            </a:r>
          </a:p>
          <a:p>
            <a:r>
              <a:rPr lang="sr-Latn-RS" dirty="0"/>
              <a:t>Postoji velika </a:t>
            </a:r>
            <a:r>
              <a:rPr lang="sr-Latn-RS"/>
              <a:t>razlika između </a:t>
            </a:r>
            <a:r>
              <a:rPr lang="sr-Latn-RS" dirty="0"/>
              <a:t>“fat” i “thin” niti</a:t>
            </a:r>
          </a:p>
          <a:p>
            <a:r>
              <a:rPr lang="sr-Latn-RS" dirty="0"/>
              <a:t>Ako je aplikaciji potrebno više registara, koristi se najpre L1 keš, a posle </a:t>
            </a:r>
            <a:r>
              <a:rPr lang="sr-Latn-RS"/>
              <a:t>i memorija </a:t>
            </a:r>
            <a:r>
              <a:rPr lang="sr-Latn-RS" dirty="0"/>
              <a:t>device-a</a:t>
            </a:r>
          </a:p>
          <a:p>
            <a:r>
              <a:rPr lang="sr-Latn-RS" dirty="0"/>
              <a:t>Nije definisano da li </a:t>
            </a:r>
            <a:r>
              <a:rPr lang="sr-Latn-RS"/>
              <a:t>konkretna promenljiva </a:t>
            </a:r>
            <a:r>
              <a:rPr lang="sr-Latn-RS" dirty="0"/>
              <a:t>postaje niz </a:t>
            </a:r>
            <a:r>
              <a:rPr lang="sr-Latn-RS"/>
              <a:t>sa jednim elementom </a:t>
            </a:r>
            <a:r>
              <a:rPr lang="sr-Latn-RS" dirty="0"/>
              <a:t>na uređaju ili se vrednosti </a:t>
            </a:r>
            <a:r>
              <a:rPr lang="sr-Latn-RS"/>
              <a:t>u registrima </a:t>
            </a:r>
            <a:r>
              <a:rPr lang="sr-Latn-RS" dirty="0"/>
              <a:t>“čuvaju” </a:t>
            </a:r>
            <a:r>
              <a:rPr lang="sr-Latn-RS"/>
              <a:t>u memoriji </a:t>
            </a:r>
            <a:r>
              <a:rPr lang="sr-Latn-RS" dirty="0"/>
              <a:t>device-a, a kasnije se vraćaju</a:t>
            </a:r>
          </a:p>
          <a:p>
            <a:r>
              <a:rPr lang="sr-Latn-RS"/>
              <a:t>U svakom </a:t>
            </a:r>
            <a:r>
              <a:rPr lang="sr-Latn-RS" dirty="0"/>
              <a:t>slučaju, javlja se latenca usled </a:t>
            </a:r>
            <a:r>
              <a:rPr lang="sr-Latn-RS"/>
              <a:t>korišćenja memorije </a:t>
            </a:r>
            <a:r>
              <a:rPr lang="sr-Latn-RS" dirty="0"/>
              <a:t>uređaja</a:t>
            </a:r>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168121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Hardver</a:t>
            </a:r>
            <a:r>
              <a:rPr lang="sr-Latn-RS" dirty="0"/>
              <a:t>ski pogled na GPU (1)</a:t>
            </a:r>
            <a:endParaRPr lang="en-US" dirty="0"/>
          </a:p>
        </p:txBody>
      </p:sp>
      <p:sp>
        <p:nvSpPr>
          <p:cNvPr id="6" name="Content Placeholder 5"/>
          <p:cNvSpPr>
            <a:spLocks noGrp="1"/>
          </p:cNvSpPr>
          <p:nvPr>
            <p:ph idx="1"/>
          </p:nvPr>
        </p:nvSpPr>
        <p:spPr/>
        <p:txBody>
          <a:bodyPr/>
          <a:lstStyle/>
          <a:p>
            <a:r>
              <a:rPr lang="en-US" i="1" dirty="0"/>
              <a:t>Massively-Parallel Many Core Architecture</a:t>
            </a:r>
          </a:p>
          <a:p>
            <a:r>
              <a:rPr lang="en-US" dirty="0" err="1"/>
              <a:t>Podrazumeva</a:t>
            </a:r>
            <a:r>
              <a:rPr lang="en-US" dirty="0"/>
              <a:t> </a:t>
            </a:r>
            <a:r>
              <a:rPr lang="en-US" dirty="0" err="1"/>
              <a:t>veliki</a:t>
            </a:r>
            <a:r>
              <a:rPr lang="en-US" dirty="0"/>
              <a:t> </a:t>
            </a:r>
            <a:r>
              <a:rPr lang="en-US" dirty="0" err="1"/>
              <a:t>broj</a:t>
            </a:r>
            <a:r>
              <a:rPr lang="en-US" dirty="0"/>
              <a:t> </a:t>
            </a:r>
            <a:r>
              <a:rPr lang="en-US" i="1" dirty="0"/>
              <a:t>stream</a:t>
            </a:r>
            <a:r>
              <a:rPr lang="sr-Latn-RS" i="1" dirty="0"/>
              <a:t>ing</a:t>
            </a:r>
            <a:r>
              <a:rPr lang="en-US" dirty="0"/>
              <a:t> </a:t>
            </a:r>
            <a:r>
              <a:rPr lang="sr-Latn-RS" dirty="0"/>
              <a:t>multi</a:t>
            </a:r>
            <a:r>
              <a:rPr lang="en-US" dirty="0" err="1"/>
              <a:t>procesora</a:t>
            </a:r>
            <a:r>
              <a:rPr lang="en-US" dirty="0"/>
              <a:t> </a:t>
            </a:r>
            <a:r>
              <a:rPr lang="sr-Latn-RS" dirty="0"/>
              <a:t>(SM) </a:t>
            </a:r>
            <a:r>
              <a:rPr lang="en-US" dirty="0" err="1"/>
              <a:t>koji</a:t>
            </a:r>
            <a:r>
              <a:rPr lang="en-US" dirty="0"/>
              <a:t> </a:t>
            </a:r>
            <a:r>
              <a:rPr lang="en-US" dirty="0" err="1"/>
              <a:t>sami</a:t>
            </a:r>
            <a:r>
              <a:rPr lang="en-US" dirty="0"/>
              <a:t> </a:t>
            </a:r>
            <a:r>
              <a:rPr lang="en-US" dirty="0" err="1"/>
              <a:t>po</a:t>
            </a:r>
            <a:r>
              <a:rPr lang="en-US" dirty="0"/>
              <a:t> </a:t>
            </a:r>
            <a:r>
              <a:rPr lang="en-US" dirty="0" err="1"/>
              <a:t>sebi</a:t>
            </a:r>
            <a:r>
              <a:rPr lang="en-US" dirty="0"/>
              <a:t> </a:t>
            </a:r>
            <a:r>
              <a:rPr lang="en-US" dirty="0" err="1"/>
              <a:t>nisu</a:t>
            </a:r>
            <a:r>
              <a:rPr lang="en-US" dirty="0"/>
              <a:t> </a:t>
            </a:r>
            <a:r>
              <a:rPr lang="en-US" dirty="0" err="1"/>
              <a:t>preterano</a:t>
            </a:r>
            <a:r>
              <a:rPr lang="en-US" dirty="0"/>
              <a:t> </a:t>
            </a:r>
            <a:r>
              <a:rPr lang="en-US" dirty="0" err="1"/>
              <a:t>moćni</a:t>
            </a:r>
            <a:r>
              <a:rPr lang="en-US" dirty="0"/>
              <a:t>, </a:t>
            </a:r>
            <a:r>
              <a:rPr lang="en-US" dirty="0" err="1"/>
              <a:t>ali</a:t>
            </a:r>
            <a:r>
              <a:rPr lang="en-US" dirty="0"/>
              <a:t> </a:t>
            </a:r>
            <a:r>
              <a:rPr lang="en-US" dirty="0" err="1"/>
              <a:t>kombinovani</a:t>
            </a:r>
            <a:r>
              <a:rPr lang="en-US" dirty="0"/>
              <a:t> </a:t>
            </a:r>
            <a:r>
              <a:rPr lang="en-US" dirty="0" err="1"/>
              <a:t>sa</a:t>
            </a:r>
            <a:r>
              <a:rPr lang="en-US" dirty="0"/>
              <a:t> </a:t>
            </a:r>
            <a:r>
              <a:rPr lang="en-US" dirty="0" err="1"/>
              <a:t>dobro</a:t>
            </a:r>
            <a:r>
              <a:rPr lang="en-US" dirty="0"/>
              <a:t> </a:t>
            </a:r>
            <a:r>
              <a:rPr lang="en-US" dirty="0" err="1"/>
              <a:t>napisanim</a:t>
            </a:r>
            <a:r>
              <a:rPr lang="en-US" dirty="0"/>
              <a:t> </a:t>
            </a:r>
            <a:r>
              <a:rPr lang="en-US" dirty="0" err="1"/>
              <a:t>paralelnim</a:t>
            </a:r>
            <a:r>
              <a:rPr lang="en-US" dirty="0"/>
              <a:t> </a:t>
            </a:r>
            <a:r>
              <a:rPr lang="en-US" dirty="0" err="1"/>
              <a:t>kodom</a:t>
            </a:r>
            <a:r>
              <a:rPr lang="en-US" dirty="0"/>
              <a:t> </a:t>
            </a:r>
            <a:r>
              <a:rPr lang="en-US" dirty="0" err="1"/>
              <a:t>imaju</a:t>
            </a:r>
            <a:r>
              <a:rPr lang="en-US" dirty="0"/>
              <a:t> </a:t>
            </a:r>
            <a:r>
              <a:rPr lang="en-US" dirty="0" err="1"/>
              <a:t>izuzetno</a:t>
            </a:r>
            <a:r>
              <a:rPr lang="en-US" dirty="0"/>
              <a:t> </a:t>
            </a:r>
            <a:r>
              <a:rPr lang="en-US" dirty="0" err="1"/>
              <a:t>veliku</a:t>
            </a:r>
            <a:r>
              <a:rPr lang="en-US" dirty="0"/>
              <a:t> </a:t>
            </a:r>
            <a:r>
              <a:rPr lang="en-US" dirty="0" err="1"/>
              <a:t>moć</a:t>
            </a:r>
            <a:r>
              <a:rPr lang="en-US" dirty="0"/>
              <a:t> </a:t>
            </a:r>
            <a:r>
              <a:rPr lang="en-US" dirty="0" err="1"/>
              <a:t>računanja</a:t>
            </a:r>
            <a:endParaRPr lang="en-US" dirty="0"/>
          </a:p>
        </p:txBody>
      </p:sp>
      <p:pic>
        <p:nvPicPr>
          <p:cNvPr id="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724400" y="3962400"/>
            <a:ext cx="3369455" cy="2066925"/>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Lokalni nizovi</a:t>
            </a:r>
          </a:p>
        </p:txBody>
      </p:sp>
      <p:sp>
        <p:nvSpPr>
          <p:cNvPr id="3" name="Content Placeholder 2"/>
          <p:cNvSpPr>
            <a:spLocks noGrp="1"/>
          </p:cNvSpPr>
          <p:nvPr>
            <p:ph idx="1"/>
          </p:nvPr>
        </p:nvSpPr>
        <p:spPr/>
        <p:txBody>
          <a:bodyPr>
            <a:normAutofit fontScale="92500" lnSpcReduction="10000"/>
          </a:bodyPr>
          <a:lstStyle/>
          <a:p>
            <a:pPr>
              <a:buNone/>
            </a:pPr>
            <a:r>
              <a:rPr lang="sr-Latn-RS" sz="2200" dirty="0"/>
              <a:t>Šta se dešava ako aplikacija koristi nizove </a:t>
            </a:r>
            <a:r>
              <a:rPr lang="sr-Latn-RS" sz="2200"/>
              <a:t>sa malim broj elemenata</a:t>
            </a:r>
            <a:r>
              <a:rPr lang="sr-Latn-RS" sz="2200" dirty="0"/>
              <a:t>?</a:t>
            </a:r>
          </a:p>
          <a:p>
            <a:pPr>
              <a:buNone/>
            </a:pPr>
            <a:endParaRPr lang="sr-Latn-RS" sz="2200" dirty="0"/>
          </a:p>
          <a:p>
            <a:pPr>
              <a:buNone/>
            </a:pPr>
            <a:r>
              <a:rPr lang="en-US" sz="2100" dirty="0">
                <a:solidFill>
                  <a:srgbClr val="000000"/>
                </a:solidFill>
                <a:highlight>
                  <a:srgbClr val="FFFFFF"/>
                </a:highlight>
                <a:latin typeface="Consolas"/>
              </a:rPr>
              <a:t>__global__ void lap(float *u) </a:t>
            </a:r>
            <a:endParaRPr lang="sr-Latn-RS" sz="2100" dirty="0">
              <a:solidFill>
                <a:srgbClr val="000000"/>
              </a:solidFill>
              <a:highlight>
                <a:srgbClr val="FFFFFF"/>
              </a:highlight>
              <a:latin typeface="Consolas"/>
            </a:endParaRPr>
          </a:p>
          <a:p>
            <a:pPr>
              <a:buNone/>
            </a:pPr>
            <a:r>
              <a:rPr lang="en-US" sz="2100" dirty="0">
                <a:solidFill>
                  <a:srgbClr val="000000"/>
                </a:solidFill>
                <a:highlight>
                  <a:srgbClr val="FFFFFF"/>
                </a:highlight>
                <a:latin typeface="Consolas"/>
              </a:rPr>
              <a:t>{</a:t>
            </a:r>
            <a:endParaRPr lang="sr-Latn-RS" sz="2100" dirty="0">
              <a:solidFill>
                <a:srgbClr val="000000"/>
              </a:solidFill>
              <a:highlight>
                <a:srgbClr val="FFFFFF"/>
              </a:highlight>
              <a:latin typeface="Consolas"/>
            </a:endParaRPr>
          </a:p>
          <a:p>
            <a:pPr>
              <a:buNone/>
            </a:pP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float </a:t>
            </a:r>
            <a:r>
              <a:rPr lang="en-US" sz="2100" dirty="0" err="1">
                <a:solidFill>
                  <a:srgbClr val="000000"/>
                </a:solidFill>
                <a:highlight>
                  <a:srgbClr val="FFFFFF"/>
                </a:highlight>
                <a:latin typeface="Consolas"/>
              </a:rPr>
              <a:t>ut</a:t>
            </a:r>
            <a:r>
              <a:rPr lang="en-US" sz="2100" dirty="0">
                <a:solidFill>
                  <a:srgbClr val="000000"/>
                </a:solidFill>
                <a:highlight>
                  <a:srgbClr val="FFFFFF"/>
                </a:highlight>
                <a:latin typeface="Consolas"/>
              </a:rPr>
              <a:t>[3];</a:t>
            </a:r>
            <a:endParaRPr lang="sr-Latn-RS" sz="2100" dirty="0">
              <a:solidFill>
                <a:srgbClr val="000000"/>
              </a:solidFill>
              <a:highlight>
                <a:srgbClr val="FFFFFF"/>
              </a:highlight>
              <a:latin typeface="Consolas"/>
            </a:endParaRPr>
          </a:p>
          <a:p>
            <a:pPr>
              <a:buNone/>
            </a:pPr>
            <a:r>
              <a:rPr lang="sr-Latn-RS" sz="2100" dirty="0">
                <a:solidFill>
                  <a:srgbClr val="000000"/>
                </a:solidFill>
                <a:highlight>
                  <a:srgbClr val="FFFFFF"/>
                </a:highlight>
                <a:latin typeface="Consolas"/>
              </a:rPr>
              <a:t>    </a:t>
            </a:r>
            <a:r>
              <a:rPr lang="en-US" sz="2100" dirty="0" err="1">
                <a:solidFill>
                  <a:srgbClr val="000000"/>
                </a:solidFill>
                <a:highlight>
                  <a:srgbClr val="FFFFFF"/>
                </a:highlight>
                <a:latin typeface="Consolas"/>
              </a:rPr>
              <a:t>int</a:t>
            </a:r>
            <a:r>
              <a:rPr lang="en-US" sz="2100" dirty="0">
                <a:solidFill>
                  <a:srgbClr val="000000"/>
                </a:solidFill>
                <a:highlight>
                  <a:srgbClr val="FFFFFF"/>
                </a:highlight>
                <a:latin typeface="Consolas"/>
              </a:rPr>
              <a:t> </a:t>
            </a:r>
            <a:r>
              <a:rPr lang="en-US" sz="2100" dirty="0" err="1">
                <a:solidFill>
                  <a:srgbClr val="000000"/>
                </a:solidFill>
                <a:highlight>
                  <a:srgbClr val="FFFFFF"/>
                </a:highlight>
                <a:latin typeface="Consolas"/>
              </a:rPr>
              <a:t>tid</a:t>
            </a:r>
            <a:r>
              <a:rPr lang="en-US" sz="2100" dirty="0">
                <a:solidFill>
                  <a:srgbClr val="000000"/>
                </a:solidFill>
                <a:highlight>
                  <a:srgbClr val="FFFFFF"/>
                </a:highlight>
                <a:latin typeface="Consolas"/>
              </a:rPr>
              <a:t> = </a:t>
            </a:r>
            <a:r>
              <a:rPr lang="en-US" sz="2100" dirty="0" err="1">
                <a:solidFill>
                  <a:srgbClr val="000000"/>
                </a:solidFill>
                <a:highlight>
                  <a:srgbClr val="FFFFFF"/>
                </a:highlight>
                <a:latin typeface="Consolas"/>
              </a:rPr>
              <a:t>threadIdx.x</a:t>
            </a:r>
            <a:r>
              <a:rPr lang="en-US" sz="2100" dirty="0">
                <a:solidFill>
                  <a:srgbClr val="000000"/>
                </a:solidFill>
                <a:highlight>
                  <a:srgbClr val="FFFFFF"/>
                </a:highlight>
                <a:latin typeface="Consolas"/>
              </a:rPr>
              <a:t> </a:t>
            </a:r>
            <a:r>
              <a:rPr lang="en-US" sz="2100">
                <a:solidFill>
                  <a:srgbClr val="000000"/>
                </a:solidFill>
                <a:highlight>
                  <a:srgbClr val="FFFFFF"/>
                </a:highlight>
                <a:latin typeface="Consolas"/>
              </a:rPr>
              <a:t>+ blockIdx.x*blockDim.x</a:t>
            </a:r>
            <a:r>
              <a:rPr lang="en-US" sz="2100" dirty="0">
                <a:solidFill>
                  <a:srgbClr val="000000"/>
                </a:solidFill>
                <a:highlight>
                  <a:srgbClr val="FFFFFF"/>
                </a:highlight>
                <a:latin typeface="Consolas"/>
              </a:rPr>
              <a:t>;</a:t>
            </a:r>
            <a:endParaRPr lang="sr-Latn-RS" sz="2100" dirty="0">
              <a:solidFill>
                <a:srgbClr val="000000"/>
              </a:solidFill>
              <a:highlight>
                <a:srgbClr val="FFFFFF"/>
              </a:highlight>
              <a:latin typeface="Consolas"/>
            </a:endParaRPr>
          </a:p>
          <a:p>
            <a:pPr>
              <a:buNone/>
            </a:pPr>
            <a:endParaRPr lang="sr-Latn-RS" sz="2100" dirty="0">
              <a:solidFill>
                <a:srgbClr val="000000"/>
              </a:solidFill>
              <a:highlight>
                <a:srgbClr val="FFFFFF"/>
              </a:highlight>
              <a:latin typeface="Consolas"/>
            </a:endParaRPr>
          </a:p>
          <a:p>
            <a:pPr>
              <a:buNone/>
            </a:pP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for (</a:t>
            </a:r>
            <a:r>
              <a:rPr lang="en-US" sz="2100" dirty="0" err="1">
                <a:solidFill>
                  <a:srgbClr val="000000"/>
                </a:solidFill>
                <a:highlight>
                  <a:srgbClr val="FFFFFF"/>
                </a:highlight>
                <a:latin typeface="Consolas"/>
              </a:rPr>
              <a:t>int</a:t>
            </a:r>
            <a:r>
              <a:rPr lang="en-US" sz="2100" dirty="0">
                <a:solidFill>
                  <a:srgbClr val="000000"/>
                </a:solidFill>
                <a:highlight>
                  <a:srgbClr val="FFFFFF"/>
                </a:highlight>
                <a:latin typeface="Consolas"/>
              </a:rPr>
              <a:t> k=0; k&lt;3; k++)</a:t>
            </a:r>
            <a:endParaRPr lang="sr-Latn-RS" sz="2100" dirty="0">
              <a:solidFill>
                <a:srgbClr val="000000"/>
              </a:solidFill>
              <a:highlight>
                <a:srgbClr val="FFFFFF"/>
              </a:highlight>
              <a:latin typeface="Consolas"/>
            </a:endParaRPr>
          </a:p>
          <a:p>
            <a:pPr>
              <a:buNone/>
            </a:pPr>
            <a:r>
              <a:rPr lang="sr-Latn-RS" sz="2100" dirty="0">
                <a:solidFill>
                  <a:srgbClr val="000000"/>
                </a:solidFill>
                <a:highlight>
                  <a:srgbClr val="FFFFFF"/>
                </a:highlight>
                <a:latin typeface="Consolas"/>
              </a:rPr>
              <a:t>        </a:t>
            </a:r>
            <a:r>
              <a:rPr lang="en-US" sz="2100" dirty="0" err="1">
                <a:solidFill>
                  <a:srgbClr val="000000"/>
                </a:solidFill>
                <a:highlight>
                  <a:srgbClr val="FFFFFF"/>
                </a:highlight>
                <a:latin typeface="Consolas"/>
              </a:rPr>
              <a:t>ut</a:t>
            </a:r>
            <a:r>
              <a:rPr lang="en-US" sz="2100" dirty="0">
                <a:solidFill>
                  <a:srgbClr val="000000"/>
                </a:solidFill>
                <a:highlight>
                  <a:srgbClr val="FFFFFF"/>
                </a:highlight>
                <a:latin typeface="Consolas"/>
              </a:rPr>
              <a:t>[k] </a:t>
            </a:r>
            <a:r>
              <a:rPr lang="en-US" sz="2100">
                <a:solidFill>
                  <a:srgbClr val="000000"/>
                </a:solidFill>
                <a:highlight>
                  <a:srgbClr val="FFFFFF"/>
                </a:highlight>
                <a:latin typeface="Consolas"/>
              </a:rPr>
              <a:t>= u[tid+k*gridDim.x*blockDim.x</a:t>
            </a:r>
            <a:r>
              <a:rPr lang="en-US" sz="2100" dirty="0">
                <a:solidFill>
                  <a:srgbClr val="000000"/>
                </a:solidFill>
                <a:highlight>
                  <a:srgbClr val="FFFFFF"/>
                </a:highlight>
                <a:latin typeface="Consolas"/>
              </a:rPr>
              <a:t>];</a:t>
            </a:r>
            <a:endParaRPr lang="sr-Latn-RS" sz="2100" dirty="0">
              <a:solidFill>
                <a:srgbClr val="000000"/>
              </a:solidFill>
              <a:highlight>
                <a:srgbClr val="FFFFFF"/>
              </a:highlight>
              <a:latin typeface="Consolas"/>
            </a:endParaRPr>
          </a:p>
          <a:p>
            <a:pPr>
              <a:buNone/>
            </a:pPr>
            <a:endParaRPr lang="sr-Latn-RS" sz="2100" dirty="0">
              <a:solidFill>
                <a:srgbClr val="000000"/>
              </a:solidFill>
              <a:highlight>
                <a:srgbClr val="FFFFFF"/>
              </a:highlight>
              <a:latin typeface="Consolas"/>
            </a:endParaRPr>
          </a:p>
          <a:p>
            <a:pPr>
              <a:buNone/>
            </a:pP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for (</a:t>
            </a:r>
            <a:r>
              <a:rPr lang="en-US" sz="2100" dirty="0" err="1">
                <a:solidFill>
                  <a:srgbClr val="000000"/>
                </a:solidFill>
                <a:highlight>
                  <a:srgbClr val="FFFFFF"/>
                </a:highlight>
                <a:latin typeface="Consolas"/>
              </a:rPr>
              <a:t>int</a:t>
            </a:r>
            <a:r>
              <a:rPr lang="en-US" sz="2100" dirty="0">
                <a:solidFill>
                  <a:srgbClr val="000000"/>
                </a:solidFill>
                <a:highlight>
                  <a:srgbClr val="FFFFFF"/>
                </a:highlight>
                <a:latin typeface="Consolas"/>
              </a:rPr>
              <a:t> k=0; k&lt;3; k++)</a:t>
            </a:r>
            <a:endParaRPr lang="sr-Latn-RS" sz="2100" dirty="0">
              <a:solidFill>
                <a:srgbClr val="000000"/>
              </a:solidFill>
              <a:highlight>
                <a:srgbClr val="FFFFFF"/>
              </a:highlight>
              <a:latin typeface="Consolas"/>
            </a:endParaRPr>
          </a:p>
          <a:p>
            <a:pPr>
              <a:buNone/>
            </a:pPr>
            <a:r>
              <a:rPr lang="sr-Latn-RS" sz="2100" dirty="0">
                <a:solidFill>
                  <a:srgbClr val="000000"/>
                </a:solidFill>
                <a:highlight>
                  <a:srgbClr val="FFFFFF"/>
                </a:highlight>
                <a:latin typeface="Consolas"/>
              </a:rPr>
              <a:t>	</a:t>
            </a:r>
            <a:r>
              <a:rPr lang="sr-Latn-RS" sz="2100">
                <a:solidFill>
                  <a:srgbClr val="000000"/>
                </a:solidFill>
                <a:highlight>
                  <a:srgbClr val="FFFFFF"/>
                </a:highlight>
                <a:latin typeface="Consolas"/>
              </a:rPr>
              <a:t>	</a:t>
            </a:r>
            <a:r>
              <a:rPr lang="en-US" sz="2100">
                <a:solidFill>
                  <a:srgbClr val="000000"/>
                </a:solidFill>
                <a:highlight>
                  <a:srgbClr val="FFFFFF"/>
                </a:highlight>
                <a:latin typeface="Consolas"/>
              </a:rPr>
              <a:t>u[tid+k*gridDim.x*blockDim.x</a:t>
            </a:r>
            <a:r>
              <a:rPr lang="en-US" sz="2100" dirty="0">
                <a:solidFill>
                  <a:srgbClr val="000000"/>
                </a:solidFill>
                <a:highlight>
                  <a:srgbClr val="FFFFFF"/>
                </a:highlight>
                <a:latin typeface="Consolas"/>
              </a:rPr>
              <a:t>] =</a:t>
            </a: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A[3*k]*</a:t>
            </a:r>
            <a:r>
              <a:rPr lang="en-US" sz="2100" dirty="0" err="1">
                <a:solidFill>
                  <a:srgbClr val="000000"/>
                </a:solidFill>
                <a:highlight>
                  <a:srgbClr val="FFFFFF"/>
                </a:highlight>
                <a:latin typeface="Consolas"/>
              </a:rPr>
              <a:t>ut</a:t>
            </a:r>
            <a:r>
              <a:rPr lang="en-US" sz="2100" dirty="0">
                <a:solidFill>
                  <a:srgbClr val="000000"/>
                </a:solidFill>
                <a:highlight>
                  <a:srgbClr val="FFFFFF"/>
                </a:highlight>
                <a:latin typeface="Consolas"/>
              </a:rPr>
              <a:t>[0]+A[3*k+1]*</a:t>
            </a:r>
            <a:r>
              <a:rPr lang="en-US" sz="2100" dirty="0" err="1">
                <a:solidFill>
                  <a:srgbClr val="000000"/>
                </a:solidFill>
                <a:highlight>
                  <a:srgbClr val="FFFFFF"/>
                </a:highlight>
                <a:latin typeface="Consolas"/>
              </a:rPr>
              <a:t>ut</a:t>
            </a:r>
            <a:r>
              <a:rPr lang="en-US" sz="2100" dirty="0">
                <a:solidFill>
                  <a:srgbClr val="000000"/>
                </a:solidFill>
                <a:highlight>
                  <a:srgbClr val="FFFFFF"/>
                </a:highlight>
                <a:latin typeface="Consolas"/>
              </a:rPr>
              <a:t>[1]+A[3*k+2]*</a:t>
            </a:r>
            <a:r>
              <a:rPr lang="en-US" sz="2100" dirty="0" err="1">
                <a:solidFill>
                  <a:srgbClr val="000000"/>
                </a:solidFill>
                <a:highlight>
                  <a:srgbClr val="FFFFFF"/>
                </a:highlight>
                <a:latin typeface="Consolas"/>
              </a:rPr>
              <a:t>ut</a:t>
            </a:r>
            <a:r>
              <a:rPr lang="en-US" sz="2100" dirty="0">
                <a:solidFill>
                  <a:srgbClr val="000000"/>
                </a:solidFill>
                <a:highlight>
                  <a:srgbClr val="FFFFFF"/>
                </a:highlight>
                <a:latin typeface="Consolas"/>
              </a:rPr>
              <a:t>[2];</a:t>
            </a:r>
            <a:endParaRPr lang="sr-Latn-RS" sz="2100" dirty="0">
              <a:solidFill>
                <a:srgbClr val="000000"/>
              </a:solidFill>
              <a:highlight>
                <a:srgbClr val="FFFFFF"/>
              </a:highlight>
              <a:latin typeface="Consolas"/>
            </a:endParaRPr>
          </a:p>
          <a:p>
            <a:pPr>
              <a:buNone/>
            </a:pPr>
            <a:r>
              <a:rPr lang="en-US" sz="2100" dirty="0">
                <a:solidFill>
                  <a:srgbClr val="000000"/>
                </a:solidFill>
                <a:highlight>
                  <a:srgbClr val="FFFFFF"/>
                </a:highlight>
                <a:latin typeface="Consolas"/>
              </a:rPr>
              <a:t>} </a:t>
            </a:r>
            <a:br>
              <a:rPr lang="en-US" dirty="0"/>
            </a:br>
            <a:endParaRPr lang="sr-Latn-R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2251811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Lokalni nizovi</a:t>
            </a:r>
            <a:endParaRPr lang="en-US" dirty="0"/>
          </a:p>
        </p:txBody>
      </p:sp>
      <p:sp>
        <p:nvSpPr>
          <p:cNvPr id="3" name="Content Placeholder 2"/>
          <p:cNvSpPr>
            <a:spLocks noGrp="1"/>
          </p:cNvSpPr>
          <p:nvPr>
            <p:ph idx="1"/>
          </p:nvPr>
        </p:nvSpPr>
        <p:spPr/>
        <p:txBody>
          <a:bodyPr>
            <a:normAutofit fontScale="85000" lnSpcReduction="10000"/>
          </a:bodyPr>
          <a:lstStyle/>
          <a:p>
            <a:r>
              <a:rPr lang="sr-Latn-RS"/>
              <a:t>U jednostavnim situacijama </a:t>
            </a:r>
            <a:r>
              <a:rPr lang="sr-Latn-RS" dirty="0"/>
              <a:t>(koje su jako česte</a:t>
            </a:r>
            <a:r>
              <a:rPr lang="sr-Latn-RS"/>
              <a:t>), kompajler </a:t>
            </a:r>
            <a:r>
              <a:rPr lang="sr-Latn-RS" dirty="0"/>
              <a:t>ove nizove konvertuje u skalare </a:t>
            </a:r>
            <a:r>
              <a:rPr lang="sr-Latn-RS"/>
              <a:t>i smešta </a:t>
            </a:r>
            <a:r>
              <a:rPr lang="sr-Latn-RS" dirty="0"/>
              <a:t>ih u registre:</a:t>
            </a:r>
          </a:p>
          <a:p>
            <a:endParaRPr lang="sr-Latn-RS" dirty="0"/>
          </a:p>
          <a:p>
            <a:pPr>
              <a:buNone/>
            </a:pPr>
            <a:r>
              <a:rPr lang="en-US" sz="2000" dirty="0">
                <a:solidFill>
                  <a:srgbClr val="000000"/>
                </a:solidFill>
                <a:highlight>
                  <a:srgbClr val="FFFFFF"/>
                </a:highlight>
                <a:latin typeface="Consolas"/>
              </a:rPr>
              <a:t>__global__ void lap(float*</a:t>
            </a: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u) </a:t>
            </a:r>
            <a:endParaRPr lang="sr-Latn-RS" sz="2000" dirty="0">
              <a:solidFill>
                <a:srgbClr val="000000"/>
              </a:solidFill>
              <a:highlight>
                <a:srgbClr val="FFFFFF"/>
              </a:highlight>
              <a:latin typeface="Consolas"/>
            </a:endParaRPr>
          </a:p>
          <a:p>
            <a:pPr>
              <a:buNone/>
            </a:pPr>
            <a:r>
              <a:rPr lang="en-US" sz="2000" dirty="0">
                <a:solidFill>
                  <a:srgbClr val="000000"/>
                </a:solidFill>
                <a:highlight>
                  <a:srgbClr val="FFFFFF"/>
                </a:highlight>
                <a:latin typeface="Consolas"/>
              </a:rPr>
              <a:t>{</a:t>
            </a:r>
          </a:p>
          <a:p>
            <a:pPr>
              <a:buNone/>
            </a:pPr>
            <a:r>
              <a:rPr lang="sr-Latn-R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int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tid</a:t>
            </a:r>
            <a:r>
              <a:rPr lang="en-US" sz="2000" dirty="0">
                <a:solidFill>
                  <a:srgbClr val="000000"/>
                </a:solidFill>
                <a:highlight>
                  <a:srgbClr val="FFFFFF"/>
                </a:highlight>
                <a:latin typeface="Consolas"/>
              </a:rPr>
              <a:t> = </a:t>
            </a:r>
            <a:r>
              <a:rPr lang="en-US" sz="2000" dirty="0" err="1">
                <a:solidFill>
                  <a:srgbClr val="000000"/>
                </a:solidFill>
                <a:highlight>
                  <a:srgbClr val="FFFFFF"/>
                </a:highlight>
                <a:latin typeface="Consolas"/>
              </a:rPr>
              <a:t>threadIdx.x</a:t>
            </a:r>
            <a:r>
              <a:rPr lang="en-US" sz="2000" dirty="0">
                <a:solidFill>
                  <a:srgbClr val="000000"/>
                </a:solidFill>
                <a:highlight>
                  <a:srgbClr val="FFFFFF"/>
                </a:highlight>
                <a:latin typeface="Consolas"/>
              </a:rPr>
              <a:t> </a:t>
            </a:r>
            <a:r>
              <a:rPr lang="en-US" sz="2000">
                <a:solidFill>
                  <a:srgbClr val="000000"/>
                </a:solidFill>
                <a:highlight>
                  <a:srgbClr val="FFFFFF"/>
                </a:highlight>
                <a:latin typeface="Consolas"/>
              </a:rPr>
              <a:t>+ blockIdx.x*blockDim.x</a:t>
            </a: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endParaRPr lang="en-U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float ut0 = u[</a:t>
            </a:r>
            <a:r>
              <a:rPr lang="en-US" sz="2000" dirty="0" err="1">
                <a:solidFill>
                  <a:srgbClr val="000000"/>
                </a:solidFill>
                <a:highlight>
                  <a:srgbClr val="FFFFFF"/>
                </a:highlight>
                <a:latin typeface="Consolas"/>
              </a:rPr>
              <a:t>tid</a:t>
            </a:r>
            <a:r>
              <a:rPr lang="sr-Latn-RS" sz="2000" dirty="0">
                <a:solidFill>
                  <a:srgbClr val="000000"/>
                </a:solidFill>
                <a:highlight>
                  <a:srgbClr val="FFFFFF"/>
                </a:highlight>
                <a:latin typeface="Consolas"/>
              </a:rPr>
              <a:t> </a:t>
            </a:r>
            <a:r>
              <a:rPr lang="en-US" sz="2000">
                <a:solidFill>
                  <a:srgbClr val="000000"/>
                </a:solidFill>
                <a:highlight>
                  <a:srgbClr val="FFFFFF"/>
                </a:highlight>
                <a:latin typeface="Consolas"/>
              </a:rPr>
              <a:t>+</a:t>
            </a:r>
            <a:r>
              <a:rPr lang="sr-Latn-RS" sz="2000">
                <a:solidFill>
                  <a:srgbClr val="000000"/>
                </a:solidFill>
                <a:highlight>
                  <a:srgbClr val="FFFFFF"/>
                </a:highlight>
                <a:latin typeface="Consolas"/>
              </a:rPr>
              <a:t> </a:t>
            </a:r>
            <a:r>
              <a:rPr lang="en-US" sz="2000">
                <a:solidFill>
                  <a:srgbClr val="000000"/>
                </a:solidFill>
                <a:highlight>
                  <a:srgbClr val="FFFFFF"/>
                </a:highlight>
                <a:latin typeface="Consolas"/>
              </a:rPr>
              <a:t>0*gridDim.x*blockDim.x</a:t>
            </a:r>
            <a:r>
              <a:rPr lang="en-US" sz="2000" dirty="0">
                <a:solidFill>
                  <a:srgbClr val="000000"/>
                </a:solidFill>
                <a:highlight>
                  <a:srgbClr val="FFFFFF"/>
                </a:highlight>
                <a:latin typeface="Consolas"/>
              </a:rPr>
              <a:t>];</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float ut1 = u[</a:t>
            </a:r>
            <a:r>
              <a:rPr lang="en-US" sz="2000" dirty="0" err="1">
                <a:solidFill>
                  <a:srgbClr val="000000"/>
                </a:solidFill>
                <a:highlight>
                  <a:srgbClr val="FFFFFF"/>
                </a:highlight>
                <a:latin typeface="Consolas"/>
              </a:rPr>
              <a:t>tid</a:t>
            </a:r>
            <a:r>
              <a:rPr lang="sr-Latn-RS" sz="2000" dirty="0">
                <a:solidFill>
                  <a:srgbClr val="000000"/>
                </a:solidFill>
                <a:highlight>
                  <a:srgbClr val="FFFFFF"/>
                </a:highlight>
                <a:latin typeface="Consolas"/>
              </a:rPr>
              <a:t> </a:t>
            </a:r>
            <a:r>
              <a:rPr lang="en-US" sz="2000">
                <a:solidFill>
                  <a:srgbClr val="000000"/>
                </a:solidFill>
                <a:highlight>
                  <a:srgbClr val="FFFFFF"/>
                </a:highlight>
                <a:latin typeface="Consolas"/>
              </a:rPr>
              <a:t>+</a:t>
            </a:r>
            <a:r>
              <a:rPr lang="sr-Latn-RS" sz="2000">
                <a:solidFill>
                  <a:srgbClr val="000000"/>
                </a:solidFill>
                <a:highlight>
                  <a:srgbClr val="FFFFFF"/>
                </a:highlight>
                <a:latin typeface="Consolas"/>
              </a:rPr>
              <a:t> </a:t>
            </a:r>
            <a:r>
              <a:rPr lang="en-US" sz="2000">
                <a:solidFill>
                  <a:srgbClr val="000000"/>
                </a:solidFill>
                <a:highlight>
                  <a:srgbClr val="FFFFFF"/>
                </a:highlight>
                <a:latin typeface="Consolas"/>
              </a:rPr>
              <a:t>1*gridDim.x*blockDim.x</a:t>
            </a:r>
            <a:r>
              <a:rPr lang="en-US" sz="2000" dirty="0">
                <a:solidFill>
                  <a:srgbClr val="000000"/>
                </a:solidFill>
                <a:highlight>
                  <a:srgbClr val="FFFFFF"/>
                </a:highlight>
                <a:latin typeface="Consolas"/>
              </a:rPr>
              <a:t>];</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float ut2 = u[</a:t>
            </a:r>
            <a:r>
              <a:rPr lang="en-US" sz="2000" dirty="0" err="1">
                <a:solidFill>
                  <a:srgbClr val="000000"/>
                </a:solidFill>
                <a:highlight>
                  <a:srgbClr val="FFFFFF"/>
                </a:highlight>
                <a:latin typeface="Consolas"/>
              </a:rPr>
              <a:t>tid</a:t>
            </a:r>
            <a:r>
              <a:rPr lang="sr-Latn-RS" sz="2000" dirty="0">
                <a:solidFill>
                  <a:srgbClr val="000000"/>
                </a:solidFill>
                <a:highlight>
                  <a:srgbClr val="FFFFFF"/>
                </a:highlight>
                <a:latin typeface="Consolas"/>
              </a:rPr>
              <a:t> </a:t>
            </a:r>
            <a:r>
              <a:rPr lang="en-US" sz="2000">
                <a:solidFill>
                  <a:srgbClr val="000000"/>
                </a:solidFill>
                <a:highlight>
                  <a:srgbClr val="FFFFFF"/>
                </a:highlight>
                <a:latin typeface="Consolas"/>
              </a:rPr>
              <a:t>+</a:t>
            </a:r>
            <a:r>
              <a:rPr lang="sr-Latn-RS" sz="2000">
                <a:solidFill>
                  <a:srgbClr val="000000"/>
                </a:solidFill>
                <a:highlight>
                  <a:srgbClr val="FFFFFF"/>
                </a:highlight>
                <a:latin typeface="Consolas"/>
              </a:rPr>
              <a:t> </a:t>
            </a:r>
            <a:r>
              <a:rPr lang="en-US" sz="2000">
                <a:solidFill>
                  <a:srgbClr val="000000"/>
                </a:solidFill>
                <a:highlight>
                  <a:srgbClr val="FFFFFF"/>
                </a:highlight>
                <a:latin typeface="Consolas"/>
              </a:rPr>
              <a:t>2*gridDim.x*blockDim.x</a:t>
            </a:r>
            <a:r>
              <a:rPr lang="en-US" sz="2000" dirty="0">
                <a:solidFill>
                  <a:srgbClr val="000000"/>
                </a:solidFill>
                <a:highlight>
                  <a:srgbClr val="FFFFFF"/>
                </a:highlight>
                <a:latin typeface="Consolas"/>
              </a:rPr>
              <a:t>];</a:t>
            </a:r>
            <a:endParaRPr lang="sr-Latn-RS" sz="2000" dirty="0">
              <a:solidFill>
                <a:srgbClr val="000000"/>
              </a:solidFill>
              <a:highlight>
                <a:srgbClr val="FFFFFF"/>
              </a:highlight>
              <a:latin typeface="Consolas"/>
            </a:endParaRPr>
          </a:p>
          <a:p>
            <a:pPr>
              <a:buNone/>
            </a:pPr>
            <a:endParaRPr lang="en-US" sz="2000" dirty="0">
              <a:solidFill>
                <a:srgbClr val="000000"/>
              </a:solidFill>
              <a:highlight>
                <a:srgbClr val="FFFFFF"/>
              </a:highlight>
              <a:latin typeface="Consolas"/>
            </a:endParaRP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u[</a:t>
            </a:r>
            <a:r>
              <a:rPr lang="en-US" sz="2000" dirty="0" err="1">
                <a:solidFill>
                  <a:srgbClr val="000000"/>
                </a:solidFill>
                <a:highlight>
                  <a:srgbClr val="FFFFFF"/>
                </a:highlight>
                <a:latin typeface="Consolas"/>
              </a:rPr>
              <a:t>tid</a:t>
            </a:r>
            <a:r>
              <a:rPr lang="sr-Latn-RS" sz="2000" dirty="0">
                <a:solidFill>
                  <a:srgbClr val="000000"/>
                </a:solidFill>
                <a:highlight>
                  <a:srgbClr val="FFFFFF"/>
                </a:highlight>
                <a:latin typeface="Consolas"/>
              </a:rPr>
              <a:t> </a:t>
            </a:r>
            <a:r>
              <a:rPr lang="en-US" sz="2000">
                <a:solidFill>
                  <a:srgbClr val="000000"/>
                </a:solidFill>
                <a:highlight>
                  <a:srgbClr val="FFFFFF"/>
                </a:highlight>
                <a:latin typeface="Consolas"/>
              </a:rPr>
              <a:t>+</a:t>
            </a:r>
            <a:r>
              <a:rPr lang="sr-Latn-RS" sz="2000">
                <a:solidFill>
                  <a:srgbClr val="000000"/>
                </a:solidFill>
                <a:highlight>
                  <a:srgbClr val="FFFFFF"/>
                </a:highlight>
                <a:latin typeface="Consolas"/>
              </a:rPr>
              <a:t> </a:t>
            </a:r>
            <a:r>
              <a:rPr lang="en-US" sz="2000">
                <a:solidFill>
                  <a:srgbClr val="000000"/>
                </a:solidFill>
                <a:highlight>
                  <a:srgbClr val="FFFFFF"/>
                </a:highlight>
                <a:latin typeface="Consolas"/>
              </a:rPr>
              <a:t>0*gridDim.x*blockDim.x</a:t>
            </a:r>
            <a:r>
              <a:rPr lang="en-US" sz="2000" dirty="0">
                <a:solidFill>
                  <a:srgbClr val="000000"/>
                </a:solidFill>
                <a:highlight>
                  <a:srgbClr val="FFFFFF"/>
                </a:highlight>
                <a:latin typeface="Consolas"/>
              </a:rPr>
              <a:t>] =</a:t>
            </a: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A[0]*ut0 + A[1]*ut1 + A[2]*ut2;</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u[</a:t>
            </a:r>
            <a:r>
              <a:rPr lang="en-US" sz="2000" dirty="0" err="1">
                <a:solidFill>
                  <a:srgbClr val="000000"/>
                </a:solidFill>
                <a:highlight>
                  <a:srgbClr val="FFFFFF"/>
                </a:highlight>
                <a:latin typeface="Consolas"/>
              </a:rPr>
              <a:t>tid</a:t>
            </a:r>
            <a:r>
              <a:rPr lang="sr-Latn-RS" sz="2000" dirty="0">
                <a:solidFill>
                  <a:srgbClr val="000000"/>
                </a:solidFill>
                <a:highlight>
                  <a:srgbClr val="FFFFFF"/>
                </a:highlight>
                <a:latin typeface="Consolas"/>
              </a:rPr>
              <a:t> </a:t>
            </a:r>
            <a:r>
              <a:rPr lang="en-US" sz="2000">
                <a:solidFill>
                  <a:srgbClr val="000000"/>
                </a:solidFill>
                <a:highlight>
                  <a:srgbClr val="FFFFFF"/>
                </a:highlight>
                <a:latin typeface="Consolas"/>
              </a:rPr>
              <a:t>+</a:t>
            </a:r>
            <a:r>
              <a:rPr lang="sr-Latn-RS" sz="2000">
                <a:solidFill>
                  <a:srgbClr val="000000"/>
                </a:solidFill>
                <a:highlight>
                  <a:srgbClr val="FFFFFF"/>
                </a:highlight>
                <a:latin typeface="Consolas"/>
              </a:rPr>
              <a:t> </a:t>
            </a:r>
            <a:r>
              <a:rPr lang="en-US" sz="2000">
                <a:solidFill>
                  <a:srgbClr val="000000"/>
                </a:solidFill>
                <a:highlight>
                  <a:srgbClr val="FFFFFF"/>
                </a:highlight>
                <a:latin typeface="Consolas"/>
              </a:rPr>
              <a:t>1*gridDim.x*blockDim.x</a:t>
            </a:r>
            <a:r>
              <a:rPr lang="en-US" sz="2000" dirty="0">
                <a:solidFill>
                  <a:srgbClr val="000000"/>
                </a:solidFill>
                <a:highlight>
                  <a:srgbClr val="FFFFFF"/>
                </a:highlight>
                <a:latin typeface="Consolas"/>
              </a:rPr>
              <a:t>] =</a:t>
            </a: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A[3]*ut0 + A[4]*ut1 + A[5]*ut2;</a:t>
            </a:r>
          </a:p>
          <a:p>
            <a:pPr>
              <a:buNone/>
            </a:pP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u[</a:t>
            </a:r>
            <a:r>
              <a:rPr lang="en-US" sz="2000" dirty="0" err="1">
                <a:solidFill>
                  <a:srgbClr val="000000"/>
                </a:solidFill>
                <a:highlight>
                  <a:srgbClr val="FFFFFF"/>
                </a:highlight>
                <a:latin typeface="Consolas"/>
              </a:rPr>
              <a:t>tid</a:t>
            </a:r>
            <a:r>
              <a:rPr lang="sr-Latn-RS" sz="2000" dirty="0">
                <a:solidFill>
                  <a:srgbClr val="000000"/>
                </a:solidFill>
                <a:highlight>
                  <a:srgbClr val="FFFFFF"/>
                </a:highlight>
                <a:latin typeface="Consolas"/>
              </a:rPr>
              <a:t> </a:t>
            </a:r>
            <a:r>
              <a:rPr lang="en-US" sz="2000">
                <a:solidFill>
                  <a:srgbClr val="000000"/>
                </a:solidFill>
                <a:highlight>
                  <a:srgbClr val="FFFFFF"/>
                </a:highlight>
                <a:latin typeface="Consolas"/>
              </a:rPr>
              <a:t>+</a:t>
            </a:r>
            <a:r>
              <a:rPr lang="sr-Latn-RS" sz="2000">
                <a:solidFill>
                  <a:srgbClr val="000000"/>
                </a:solidFill>
                <a:highlight>
                  <a:srgbClr val="FFFFFF"/>
                </a:highlight>
                <a:latin typeface="Consolas"/>
              </a:rPr>
              <a:t> </a:t>
            </a:r>
            <a:r>
              <a:rPr lang="en-US" sz="2000">
                <a:solidFill>
                  <a:srgbClr val="000000"/>
                </a:solidFill>
                <a:highlight>
                  <a:srgbClr val="FFFFFF"/>
                </a:highlight>
                <a:latin typeface="Consolas"/>
              </a:rPr>
              <a:t>2*gridDim.x*blockDim.x</a:t>
            </a:r>
            <a:r>
              <a:rPr lang="en-US" sz="2000" dirty="0">
                <a:solidFill>
                  <a:srgbClr val="000000"/>
                </a:solidFill>
                <a:highlight>
                  <a:srgbClr val="FFFFFF"/>
                </a:highlight>
                <a:latin typeface="Consolas"/>
              </a:rPr>
              <a:t>] =</a:t>
            </a:r>
            <a:r>
              <a:rPr lang="sr-Latn-RS" sz="2000" dirty="0">
                <a:solidFill>
                  <a:srgbClr val="000000"/>
                </a:solidFill>
                <a:highlight>
                  <a:srgbClr val="FFFFFF"/>
                </a:highlight>
                <a:latin typeface="Consolas"/>
              </a:rPr>
              <a:t> </a:t>
            </a:r>
            <a:r>
              <a:rPr lang="en-US" sz="2000" dirty="0">
                <a:solidFill>
                  <a:srgbClr val="000000"/>
                </a:solidFill>
                <a:highlight>
                  <a:srgbClr val="FFFFFF"/>
                </a:highlight>
                <a:latin typeface="Consolas"/>
              </a:rPr>
              <a:t>A[6]*ut0 + A[7]*ut1 + A[8]*ut2;</a:t>
            </a:r>
          </a:p>
          <a:p>
            <a:pPr>
              <a:buNone/>
            </a:pPr>
            <a:r>
              <a:rPr lang="en-US" sz="2000" dirty="0">
                <a:solidFill>
                  <a:srgbClr val="000000"/>
                </a:solidFill>
                <a:highlight>
                  <a:srgbClr val="FFFFFF"/>
                </a:highlight>
                <a:latin typeface="Consolas"/>
              </a:rPr>
              <a:t>}</a:t>
            </a:r>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28569758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Lokalni nizovi</a:t>
            </a:r>
            <a:endParaRPr lang="en-US" dirty="0"/>
          </a:p>
        </p:txBody>
      </p:sp>
      <p:sp>
        <p:nvSpPr>
          <p:cNvPr id="3" name="Content Placeholder 2"/>
          <p:cNvSpPr>
            <a:spLocks noGrp="1"/>
          </p:cNvSpPr>
          <p:nvPr>
            <p:ph idx="1"/>
          </p:nvPr>
        </p:nvSpPr>
        <p:spPr/>
        <p:txBody>
          <a:bodyPr/>
          <a:lstStyle/>
          <a:p>
            <a:r>
              <a:rPr lang="sr-Latn-RS"/>
              <a:t>Kod malo komplikovanijih </a:t>
            </a:r>
            <a:r>
              <a:rPr lang="sr-Latn-RS" dirty="0"/>
              <a:t>situacija</a:t>
            </a:r>
            <a:r>
              <a:rPr lang="sr-Latn-RS"/>
              <a:t>, kompajler </a:t>
            </a:r>
            <a:r>
              <a:rPr lang="sr-Latn-RS" dirty="0"/>
              <a:t>stavlja nizove </a:t>
            </a:r>
            <a:r>
              <a:rPr lang="sr-Latn-RS"/>
              <a:t>u memoriju </a:t>
            </a:r>
            <a:r>
              <a:rPr lang="sr-Latn-RS" dirty="0"/>
              <a:t>device-a</a:t>
            </a:r>
          </a:p>
          <a:p>
            <a:pPr lvl="1"/>
            <a:r>
              <a:rPr lang="sr-Latn-RS" dirty="0"/>
              <a:t>Idalje se radi </a:t>
            </a:r>
            <a:r>
              <a:rPr lang="sr-Latn-RS"/>
              <a:t>o lokalnom </a:t>
            </a:r>
            <a:r>
              <a:rPr lang="sr-Latn-RS" dirty="0"/>
              <a:t>nizu jer svaka nit poseduje svoju privatnu kopiju</a:t>
            </a:r>
          </a:p>
          <a:p>
            <a:pPr lvl="1"/>
            <a:r>
              <a:rPr lang="sr-Latn-RS"/>
              <a:t>Podrazumevano </a:t>
            </a:r>
            <a:r>
              <a:rPr lang="sr-Latn-RS" dirty="0"/>
              <a:t>se čuvaju u L1 kešu, i često se dešava da nikad ne </a:t>
            </a:r>
            <a:r>
              <a:rPr lang="sr-Latn-RS"/>
              <a:t>budu premešteni u memoriju </a:t>
            </a:r>
            <a:r>
              <a:rPr lang="sr-Latn-RS" dirty="0"/>
              <a:t>device-a</a:t>
            </a:r>
          </a:p>
          <a:p>
            <a:pPr lvl="1"/>
            <a:r>
              <a:rPr lang="sr-Latn-RS" dirty="0"/>
              <a:t>48kB L1 keša se slika na 12k </a:t>
            </a:r>
            <a:r>
              <a:rPr lang="sr-Latn-RS"/>
              <a:t>32-bitnih promenljivih                        </a:t>
            </a:r>
            <a:r>
              <a:rPr lang="sr-Latn-RS" dirty="0"/>
              <a:t>		=</a:t>
            </a:r>
            <a:r>
              <a:rPr lang="en-US" dirty="0"/>
              <a:t>&gt;</a:t>
            </a:r>
            <a:r>
              <a:rPr lang="sr-Latn-RS" dirty="0"/>
              <a:t> 12 za svaku nit ako se koristi 1024 niti </a:t>
            </a:r>
          </a:p>
          <a:p>
            <a:pPr lvl="1"/>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2763825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Deljena memorija</a:t>
            </a:r>
            <a:endParaRPr lang="en-US" dirty="0"/>
          </a:p>
        </p:txBody>
      </p:sp>
      <p:sp>
        <p:nvSpPr>
          <p:cNvPr id="3" name="Content Placeholder 2"/>
          <p:cNvSpPr>
            <a:spLocks noGrp="1"/>
          </p:cNvSpPr>
          <p:nvPr>
            <p:ph idx="1"/>
          </p:nvPr>
        </p:nvSpPr>
        <p:spPr/>
        <p:txBody>
          <a:bodyPr>
            <a:normAutofit/>
          </a:bodyPr>
          <a:lstStyle/>
          <a:p>
            <a:r>
              <a:rPr lang="sr-Latn-RS">
                <a:solidFill>
                  <a:srgbClr val="000000"/>
                </a:solidFill>
                <a:latin typeface="NimbusSanL-Regu"/>
              </a:rPr>
              <a:t>U kernelima</a:t>
            </a:r>
            <a:r>
              <a:rPr lang="sr-Latn-RS" dirty="0">
                <a:solidFill>
                  <a:srgbClr val="000000"/>
                </a:solidFill>
                <a:latin typeface="NimbusSanL-Regu"/>
              </a:rPr>
              <a:t>, </a:t>
            </a:r>
            <a:r>
              <a:rPr lang="en-US" dirty="0" err="1">
                <a:solidFill>
                  <a:srgbClr val="000000"/>
                </a:solidFill>
                <a:latin typeface="NimbusSanL-Regu"/>
              </a:rPr>
              <a:t>prefi</a:t>
            </a:r>
            <a:r>
              <a:rPr lang="sr-Latn-RS" dirty="0">
                <a:solidFill>
                  <a:srgbClr val="000000"/>
                </a:solidFill>
                <a:latin typeface="NimbusSanL-Regu"/>
              </a:rPr>
              <a:t>ks</a:t>
            </a:r>
            <a:r>
              <a:rPr lang="en-US" dirty="0">
                <a:solidFill>
                  <a:srgbClr val="000000"/>
                </a:solidFill>
                <a:latin typeface="NimbusSanL-Regu"/>
              </a:rPr>
              <a:t> </a:t>
            </a:r>
            <a:r>
              <a:rPr lang="en-US" dirty="0">
                <a:solidFill>
                  <a:srgbClr val="000000"/>
                </a:solidFill>
                <a:latin typeface="NimbusMonL-Regu"/>
              </a:rPr>
              <a:t>__shared__ </a:t>
            </a:r>
            <a:r>
              <a:rPr lang="sr-Latn-RS" dirty="0">
                <a:solidFill>
                  <a:srgbClr val="000000"/>
                </a:solidFill>
                <a:latin typeface="NimbusSanL-Regu"/>
              </a:rPr>
              <a:t> deklariše podatke kao </a:t>
            </a:r>
            <a:r>
              <a:rPr lang="sr-Latn-RS">
                <a:solidFill>
                  <a:srgbClr val="000000"/>
                </a:solidFill>
                <a:latin typeface="NimbusSanL-Regu"/>
              </a:rPr>
              <a:t>deljive između </a:t>
            </a:r>
            <a:r>
              <a:rPr lang="sr-Latn-RS" dirty="0">
                <a:solidFill>
                  <a:srgbClr val="000000"/>
                </a:solidFill>
                <a:latin typeface="NimbusSanL-Regu"/>
              </a:rPr>
              <a:t>svih niti u bloku niti – svaka </a:t>
            </a:r>
            <a:r>
              <a:rPr lang="sr-Latn-RS">
                <a:solidFill>
                  <a:srgbClr val="000000"/>
                </a:solidFill>
                <a:latin typeface="NimbusSanL-Regu"/>
              </a:rPr>
              <a:t>nit može </a:t>
            </a:r>
            <a:r>
              <a:rPr lang="sr-Latn-RS" dirty="0">
                <a:solidFill>
                  <a:srgbClr val="000000"/>
                </a:solidFill>
                <a:latin typeface="NimbusSanL-Regu"/>
              </a:rPr>
              <a:t>čitati </a:t>
            </a:r>
            <a:r>
              <a:rPr lang="sr-Latn-RS">
                <a:solidFill>
                  <a:srgbClr val="000000"/>
                </a:solidFill>
                <a:latin typeface="NimbusSanL-Regu"/>
              </a:rPr>
              <a:t>ili modifikovati </a:t>
            </a:r>
            <a:r>
              <a:rPr lang="sr-Latn-RS" dirty="0">
                <a:solidFill>
                  <a:srgbClr val="000000"/>
                </a:solidFill>
                <a:latin typeface="NimbusSanL-Regu"/>
              </a:rPr>
              <a:t>vrednost:</a:t>
            </a:r>
            <a:br>
              <a:rPr lang="en-US" dirty="0">
                <a:solidFill>
                  <a:srgbClr val="000000"/>
                </a:solidFill>
                <a:latin typeface="NimbusSanL-Regu"/>
              </a:rPr>
            </a:br>
            <a:r>
              <a:rPr lang="en-US" sz="1900" dirty="0">
                <a:solidFill>
                  <a:srgbClr val="000000"/>
                </a:solidFill>
                <a:highlight>
                  <a:srgbClr val="FFFFFF"/>
                </a:highlight>
                <a:latin typeface="Consolas"/>
              </a:rPr>
              <a:t>__shared__ </a:t>
            </a:r>
            <a:r>
              <a:rPr lang="en-US" sz="1900" err="1">
                <a:solidFill>
                  <a:srgbClr val="000000"/>
                </a:solidFill>
                <a:highlight>
                  <a:srgbClr val="FFFFFF"/>
                </a:highlight>
                <a:latin typeface="Consolas"/>
              </a:rPr>
              <a:t>int</a:t>
            </a:r>
            <a:r>
              <a:rPr lang="en-US" sz="1900">
                <a:solidFill>
                  <a:srgbClr val="000000"/>
                </a:solidFill>
                <a:highlight>
                  <a:srgbClr val="FFFFFF"/>
                </a:highlight>
                <a:latin typeface="Consolas"/>
              </a:rPr>
              <a:t> x_dim;</a:t>
            </a:r>
            <a:br>
              <a:rPr lang="en-US" sz="1900" dirty="0">
                <a:solidFill>
                  <a:srgbClr val="000000"/>
                </a:solidFill>
                <a:highlight>
                  <a:srgbClr val="FFFFFF"/>
                </a:highlight>
                <a:latin typeface="Consolas"/>
              </a:rPr>
            </a:br>
            <a:r>
              <a:rPr lang="en-US" sz="1900" dirty="0">
                <a:solidFill>
                  <a:srgbClr val="000000"/>
                </a:solidFill>
                <a:highlight>
                  <a:srgbClr val="FFFFFF"/>
                </a:highlight>
                <a:latin typeface="Consolas"/>
              </a:rPr>
              <a:t>__shared__ float x[128];</a:t>
            </a:r>
            <a:endParaRPr lang="sr-Latn-RS" dirty="0">
              <a:solidFill>
                <a:srgbClr val="000000"/>
              </a:solidFill>
              <a:latin typeface="NimbusSanL-Regu"/>
            </a:endParaRPr>
          </a:p>
          <a:p>
            <a:r>
              <a:rPr lang="sr-Latn-RS" dirty="0">
                <a:solidFill>
                  <a:srgbClr val="000000"/>
                </a:solidFill>
                <a:latin typeface="NimbusSanL-Regu"/>
              </a:rPr>
              <a:t>Ovakvi podaci su neophodni za operacije koje </a:t>
            </a:r>
            <a:r>
              <a:rPr lang="sr-Latn-RS">
                <a:solidFill>
                  <a:srgbClr val="000000"/>
                </a:solidFill>
                <a:latin typeface="NimbusSanL-Regu"/>
              </a:rPr>
              <a:t>zahtevaju komunikaciju između </a:t>
            </a:r>
            <a:r>
              <a:rPr lang="sr-Latn-RS" dirty="0">
                <a:solidFill>
                  <a:srgbClr val="000000"/>
                </a:solidFill>
                <a:latin typeface="NimbusSanL-Regu"/>
              </a:rPr>
              <a:t>niti </a:t>
            </a:r>
          </a:p>
          <a:p>
            <a:r>
              <a:rPr lang="sr-Latn-RS" dirty="0">
                <a:solidFill>
                  <a:srgbClr val="000000"/>
                </a:solidFill>
                <a:latin typeface="NimbusSanL-Regu"/>
              </a:rPr>
              <a:t>Korisni za re-use</a:t>
            </a:r>
          </a:p>
          <a:p>
            <a:r>
              <a:rPr lang="sr-Latn-RS" dirty="0">
                <a:solidFill>
                  <a:srgbClr val="000000"/>
                </a:solidFill>
                <a:latin typeface="NimbusSanL-Regu"/>
              </a:rPr>
              <a:t>Alternativa za lokalne nizove </a:t>
            </a:r>
            <a:r>
              <a:rPr lang="sr-Latn-RS">
                <a:solidFill>
                  <a:srgbClr val="000000"/>
                </a:solidFill>
                <a:latin typeface="NimbusSanL-Regu"/>
              </a:rPr>
              <a:t>u memoriji </a:t>
            </a:r>
            <a:r>
              <a:rPr lang="sr-Latn-RS" dirty="0">
                <a:solidFill>
                  <a:srgbClr val="000000"/>
                </a:solidFill>
                <a:latin typeface="NimbusSanL-Regu"/>
              </a:rPr>
              <a:t>device-a</a:t>
            </a:r>
            <a:br>
              <a:rPr lang="en-US" dirty="0"/>
            </a:br>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35092185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Deljena memorija</a:t>
            </a:r>
            <a:endParaRPr lang="en-US" dirty="0"/>
          </a:p>
        </p:txBody>
      </p:sp>
      <p:sp>
        <p:nvSpPr>
          <p:cNvPr id="3" name="Content Placeholder 2"/>
          <p:cNvSpPr>
            <a:spLocks noGrp="1"/>
          </p:cNvSpPr>
          <p:nvPr>
            <p:ph idx="1"/>
          </p:nvPr>
        </p:nvSpPr>
        <p:spPr/>
        <p:txBody>
          <a:bodyPr>
            <a:normAutofit lnSpcReduction="10000"/>
          </a:bodyPr>
          <a:lstStyle/>
          <a:p>
            <a:r>
              <a:rPr lang="sr-Latn-RS" dirty="0"/>
              <a:t>Ako blok </a:t>
            </a:r>
            <a:r>
              <a:rPr lang="sr-Latn-RS"/>
              <a:t>niti ima </a:t>
            </a:r>
            <a:r>
              <a:rPr lang="sr-Latn-RS" dirty="0"/>
              <a:t>više od jednog warpa, nije definisano kada će koji warp krenuti i završiti</a:t>
            </a:r>
          </a:p>
          <a:p>
            <a:r>
              <a:rPr lang="sr-Latn-RS" dirty="0"/>
              <a:t>Zbog toga je skoro uvek neophodna sinhronizacija niti kako bi se obezbedilo korektno korišćenje </a:t>
            </a:r>
            <a:r>
              <a:rPr lang="sr-Latn-RS"/>
              <a:t>deljive memorije</a:t>
            </a:r>
            <a:endParaRPr lang="sr-Latn-RS" dirty="0"/>
          </a:p>
          <a:p>
            <a:r>
              <a:rPr lang="sr-Latn-RS" dirty="0"/>
              <a:t>Instrukcija </a:t>
            </a:r>
            <a:r>
              <a:rPr lang="en-US" sz="2100" dirty="0">
                <a:solidFill>
                  <a:srgbClr val="000000"/>
                </a:solidFill>
                <a:highlight>
                  <a:srgbClr val="FFFFFF"/>
                </a:highlight>
                <a:latin typeface="Consolas"/>
              </a:rPr>
              <a:t>__</a:t>
            </a:r>
            <a:r>
              <a:rPr lang="en-US" sz="2100" dirty="0" err="1">
                <a:solidFill>
                  <a:srgbClr val="000000"/>
                </a:solidFill>
                <a:highlight>
                  <a:srgbClr val="FFFFFF"/>
                </a:highlight>
                <a:latin typeface="Consolas"/>
              </a:rPr>
              <a:t>syncthreads</a:t>
            </a:r>
            <a:r>
              <a:rPr lang="en-US" sz="2100" dirty="0">
                <a:solidFill>
                  <a:srgbClr val="000000"/>
                </a:solidFill>
                <a:highlight>
                  <a:srgbClr val="FFFFFF"/>
                </a:highlight>
                <a:latin typeface="Consolas"/>
              </a:rPr>
              <a:t>()</a:t>
            </a:r>
            <a:r>
              <a:rPr lang="sr-Latn-RS" sz="2100" dirty="0">
                <a:solidFill>
                  <a:srgbClr val="000000"/>
                </a:solidFill>
                <a:highlight>
                  <a:srgbClr val="FFFFFF"/>
                </a:highlight>
                <a:latin typeface="Consolas"/>
              </a:rPr>
              <a:t> </a:t>
            </a:r>
            <a:r>
              <a:rPr lang="sr-Latn-RS" dirty="0"/>
              <a:t>postavlja “barijeru”: Nijedna nit/warp </a:t>
            </a:r>
            <a:r>
              <a:rPr lang="sr-Latn-RS"/>
              <a:t>ne može </a:t>
            </a:r>
            <a:r>
              <a:rPr lang="sr-Latn-RS" dirty="0"/>
              <a:t>nastaviti izvršenje iza barijere sve dok svi ostali nisu stigli do barijere</a:t>
            </a:r>
          </a:p>
          <a:p>
            <a:r>
              <a:rPr lang="sr-Latn-RS" dirty="0"/>
              <a:t>Pored statički alocirane </a:t>
            </a:r>
            <a:r>
              <a:rPr lang="sr-Latn-RS"/>
              <a:t>deljive memorije, moguće </a:t>
            </a:r>
            <a:r>
              <a:rPr lang="sr-Latn-RS" dirty="0"/>
              <a:t>je i </a:t>
            </a:r>
            <a:r>
              <a:rPr lang="sr-Latn-RS"/>
              <a:t>kreiranje dinamičkih </a:t>
            </a:r>
            <a:r>
              <a:rPr lang="sr-Latn-RS" dirty="0"/>
              <a:t>nizova u </a:t>
            </a:r>
            <a:r>
              <a:rPr lang="sr-Latn-RS"/>
              <a:t>deljivoj memoriji</a:t>
            </a:r>
            <a:endParaRPr lang="sr-Latn-RS" dirty="0"/>
          </a:p>
          <a:p>
            <a:r>
              <a:rPr lang="sr-Latn-RS" dirty="0"/>
              <a:t>Ukupna veličina specificira </a:t>
            </a:r>
            <a:r>
              <a:rPr lang="sr-Latn-RS"/>
              <a:t>se opcionim trećim argumentom </a:t>
            </a:r>
            <a:r>
              <a:rPr lang="sr-Latn-RS" dirty="0"/>
              <a:t>pri pozivu kernela:  		</a:t>
            </a:r>
            <a:r>
              <a:rPr lang="en-US" sz="2100" dirty="0">
                <a:solidFill>
                  <a:srgbClr val="000000"/>
                </a:solidFill>
                <a:highlight>
                  <a:srgbClr val="FFFFFF"/>
                </a:highlight>
                <a:latin typeface="Consolas"/>
              </a:rPr>
              <a:t>kernel&lt;&lt;&lt;blocks,</a:t>
            </a:r>
            <a:r>
              <a:rPr lang="sr-Latn-RS" sz="2100" dirty="0">
                <a:solidFill>
                  <a:srgbClr val="000000"/>
                </a:solidFill>
                <a:highlight>
                  <a:srgbClr val="FFFFFF"/>
                </a:highlight>
                <a:latin typeface="Consolas"/>
              </a:rPr>
              <a:t> </a:t>
            </a:r>
            <a:r>
              <a:rPr lang="en-US" sz="2100" dirty="0">
                <a:solidFill>
                  <a:srgbClr val="000000"/>
                </a:solidFill>
                <a:highlight>
                  <a:srgbClr val="FFFFFF"/>
                </a:highlight>
                <a:latin typeface="Consolas"/>
              </a:rPr>
              <a:t>threads,</a:t>
            </a:r>
            <a:r>
              <a:rPr lang="sr-Latn-RS" sz="2100" dirty="0">
                <a:solidFill>
                  <a:srgbClr val="000000"/>
                </a:solidFill>
                <a:highlight>
                  <a:srgbClr val="FFFFFF"/>
                </a:highlight>
                <a:latin typeface="Consolas"/>
              </a:rPr>
              <a:t> </a:t>
            </a:r>
            <a:r>
              <a:rPr lang="en-US" sz="2100" dirty="0" err="1">
                <a:solidFill>
                  <a:srgbClr val="000000"/>
                </a:solidFill>
                <a:highlight>
                  <a:srgbClr val="FFFFFF"/>
                </a:highlight>
                <a:latin typeface="Consolas"/>
              </a:rPr>
              <a:t>shared_bytes</a:t>
            </a:r>
            <a:r>
              <a:rPr lang="en-US" sz="2100" dirty="0">
                <a:solidFill>
                  <a:srgbClr val="000000"/>
                </a:solidFill>
                <a:highlight>
                  <a:srgbClr val="FFFFFF"/>
                </a:highlight>
                <a:latin typeface="Consolas"/>
              </a:rPr>
              <a:t>&gt;&gt;&gt;(...) </a:t>
            </a:r>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29956812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Read-only nizovi</a:t>
            </a:r>
            <a:endParaRPr lang="en-US" dirty="0"/>
          </a:p>
        </p:txBody>
      </p:sp>
      <p:sp>
        <p:nvSpPr>
          <p:cNvPr id="3" name="Content Placeholder 2"/>
          <p:cNvSpPr>
            <a:spLocks noGrp="1"/>
          </p:cNvSpPr>
          <p:nvPr>
            <p:ph idx="1"/>
          </p:nvPr>
        </p:nvSpPr>
        <p:spPr/>
        <p:txBody>
          <a:bodyPr>
            <a:normAutofit/>
          </a:bodyPr>
          <a:lstStyle/>
          <a:p>
            <a:r>
              <a:rPr lang="sr-Latn-RS" dirty="0"/>
              <a:t>Pri radu </a:t>
            </a:r>
            <a:r>
              <a:rPr lang="sr-Latn-RS"/>
              <a:t>sa konstantama</a:t>
            </a:r>
            <a:r>
              <a:rPr lang="sr-Latn-RS" dirty="0"/>
              <a:t>, svaka nit čita istu vrednost</a:t>
            </a:r>
          </a:p>
          <a:p>
            <a:r>
              <a:rPr lang="sr-Latn-RS"/>
              <a:t>U drugim slučajevima, imamo </a:t>
            </a:r>
            <a:r>
              <a:rPr lang="sr-Latn-RS" dirty="0"/>
              <a:t>nizove čije se </a:t>
            </a:r>
            <a:r>
              <a:rPr lang="sr-Latn-RS"/>
              <a:t>vrednosti elemenata ne menjaju</a:t>
            </a:r>
            <a:r>
              <a:rPr lang="sr-Latn-RS" dirty="0"/>
              <a:t>, ali različite niti čitaju </a:t>
            </a:r>
            <a:r>
              <a:rPr lang="sr-Latn-RS"/>
              <a:t>različite elemente</a:t>
            </a:r>
            <a:endParaRPr lang="sr-Latn-RS" dirty="0"/>
          </a:p>
          <a:p>
            <a:r>
              <a:rPr lang="sr-Latn-RS" dirty="0"/>
              <a:t>Tada je korisno </a:t>
            </a:r>
            <a:r>
              <a:rPr lang="sr-Latn-RS"/>
              <a:t>naglasiti kompajleru </a:t>
            </a:r>
            <a:r>
              <a:rPr lang="sr-Latn-RS" dirty="0"/>
              <a:t>da se radi o read-only nizu:</a:t>
            </a:r>
          </a:p>
          <a:p>
            <a:pPr>
              <a:buNone/>
            </a:pPr>
            <a:r>
              <a:rPr lang="sr-Latn-RS" dirty="0"/>
              <a:t>		</a:t>
            </a:r>
            <a:r>
              <a:rPr lang="en-US" sz="2100" dirty="0">
                <a:solidFill>
                  <a:srgbClr val="000000"/>
                </a:solidFill>
                <a:highlight>
                  <a:srgbClr val="FFFFFF"/>
                </a:highlight>
                <a:latin typeface="Consolas"/>
              </a:rPr>
              <a:t>const </a:t>
            </a:r>
            <a:r>
              <a:rPr lang="sr-Latn-RS" sz="2100" dirty="0">
                <a:solidFill>
                  <a:srgbClr val="000000"/>
                </a:solidFill>
                <a:highlight>
                  <a:srgbClr val="FFFFFF"/>
                </a:highlight>
                <a:latin typeface="Consolas"/>
              </a:rPr>
              <a:t>__</a:t>
            </a:r>
            <a:r>
              <a:rPr lang="en-US" sz="2100" dirty="0">
                <a:solidFill>
                  <a:srgbClr val="000000"/>
                </a:solidFill>
                <a:highlight>
                  <a:srgbClr val="FFFFFF"/>
                </a:highlight>
                <a:latin typeface="Consolas"/>
              </a:rPr>
              <a:t>restrict</a:t>
            </a:r>
            <a:r>
              <a:rPr lang="sr-Latn-RS" sz="2100" dirty="0">
                <a:solidFill>
                  <a:srgbClr val="000000"/>
                </a:solidFill>
                <a:highlight>
                  <a:srgbClr val="FFFFFF"/>
                </a:highlight>
                <a:latin typeface="Consolas"/>
              </a:rPr>
              <a:t>__</a:t>
            </a:r>
            <a:r>
              <a:rPr lang="en-US" sz="2100" dirty="0">
                <a:solidFill>
                  <a:srgbClr val="000000"/>
                </a:solidFill>
                <a:highlight>
                  <a:srgbClr val="FFFFFF"/>
                </a:highlight>
                <a:latin typeface="Consolas"/>
              </a:rPr>
              <a:t> </a:t>
            </a:r>
            <a:endParaRPr lang="sr-Latn-RS" sz="2100" dirty="0">
              <a:solidFill>
                <a:srgbClr val="000000"/>
              </a:solidFill>
              <a:highlight>
                <a:srgbClr val="FFFFFF"/>
              </a:highlight>
              <a:latin typeface="Consolas"/>
            </a:endParaRPr>
          </a:p>
          <a:p>
            <a:r>
              <a:rPr lang="sr-Latn-RS"/>
              <a:t>Na hardeverskom </a:t>
            </a:r>
            <a:r>
              <a:rPr lang="sr-Latn-RS" dirty="0"/>
              <a:t>nivou, koriste se instrukcije koje daju </a:t>
            </a:r>
            <a:r>
              <a:rPr lang="sr-Latn-RS"/>
              <a:t>bolje performanse</a:t>
            </a:r>
            <a:endParaRPr lang="en-US" dirty="0"/>
          </a:p>
        </p:txBody>
      </p:sp>
      <p:sp>
        <p:nvSpPr>
          <p:cNvPr id="6" name="Footer Placeholder 5"/>
          <p:cNvSpPr>
            <a:spLocks noGrp="1"/>
          </p:cNvSpPr>
          <p:nvPr>
            <p:ph type="ftr" sz="quarter" idx="11"/>
          </p:nvPr>
        </p:nvSpPr>
        <p:spPr/>
        <p:txBody>
          <a:bodyPr/>
          <a:lstStyle/>
          <a:p>
            <a:r>
              <a:rPr lang="en-US" err="1"/>
              <a:t>Paralelni</a:t>
            </a:r>
            <a:r>
              <a:rPr lang="en-US"/>
              <a:t> sitemi </a:t>
            </a:r>
            <a:r>
              <a:rPr lang="en-US" dirty="0"/>
              <a:t>- CUDA</a:t>
            </a:r>
          </a:p>
        </p:txBody>
      </p:sp>
    </p:spTree>
    <p:extLst>
      <p:ext uri="{BB962C8B-B14F-4D97-AF65-F5344CB8AC3E}">
        <p14:creationId xmlns:p14="http://schemas.microsoft.com/office/powerpoint/2010/main" val="10057776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a:t>CUDA kvalifikatori promenljivih</a:t>
            </a:r>
            <a:endParaRPr lang="en-US" dirty="0"/>
          </a:p>
        </p:txBody>
      </p:sp>
      <p:sp>
        <p:nvSpPr>
          <p:cNvPr id="5" name="Content Placeholder 4"/>
          <p:cNvSpPr>
            <a:spLocks noGrp="1"/>
          </p:cNvSpPr>
          <p:nvPr>
            <p:ph idx="1"/>
          </p:nvPr>
        </p:nvSpPr>
        <p:spPr/>
        <p:txBody>
          <a:bodyPr>
            <a:normAutofit/>
          </a:bodyPr>
          <a:lstStyle/>
          <a:p>
            <a:r>
              <a:rPr lang="vi-VN" sz="2000" dirty="0"/>
              <a:t>Automatske promenljive bez kvalifikatora se smeštaju u registre</a:t>
            </a:r>
          </a:p>
          <a:p>
            <a:pPr lvl="1"/>
            <a:r>
              <a:rPr lang="vi-VN" sz="1800" dirty="0"/>
              <a:t>Osim velikih struktura i statičkih nizova koji se smeštaju u lokalnu memoriju</a:t>
            </a:r>
          </a:p>
          <a:p>
            <a:r>
              <a:rPr lang="vi-VN" sz="2000" dirty="0"/>
              <a:t>Pokazivači mogu da pokazuju samo na objekte iz globalne memorije:</a:t>
            </a:r>
          </a:p>
          <a:p>
            <a:pPr lvl="1"/>
            <a:r>
              <a:rPr lang="vi-VN" sz="1800" dirty="0"/>
              <a:t>Alocirane na strani domaćina i prosleđene jezgru</a:t>
            </a:r>
          </a:p>
          <a:p>
            <a:pPr lvl="2">
              <a:buNone/>
            </a:pPr>
            <a:r>
              <a:rPr lang="vi-VN" sz="1600" dirty="0">
                <a:solidFill>
                  <a:srgbClr val="00B050"/>
                </a:solidFill>
              </a:rPr>
              <a:t>__global__ void KernelFunc(float* ptr);</a:t>
            </a:r>
          </a:p>
          <a:p>
            <a:pPr lvl="1"/>
            <a:r>
              <a:rPr lang="vi-VN" sz="1800" dirty="0"/>
              <a:t>Statički deklarisane objekte na strani uređaja</a:t>
            </a:r>
          </a:p>
          <a:p>
            <a:pPr lvl="2">
              <a:buNone/>
            </a:pPr>
            <a:r>
              <a:rPr lang="vi-VN" sz="1600" dirty="0">
                <a:solidFill>
                  <a:srgbClr val="00B050"/>
                </a:solidFill>
              </a:rPr>
              <a:t>float* ptr = &amp;globalVar;</a:t>
            </a:r>
          </a:p>
          <a:p>
            <a:r>
              <a:rPr lang="vi-VN" sz="2000" dirty="0"/>
              <a:t>Kvalifikator </a:t>
            </a:r>
            <a:r>
              <a:rPr lang="vi-VN" sz="2000" b="1" dirty="0"/>
              <a:t>__device__ </a:t>
            </a:r>
            <a:r>
              <a:rPr lang="vi-VN" sz="2000" dirty="0"/>
              <a:t>je opcion</a:t>
            </a:r>
            <a:r>
              <a:rPr lang="sr-Latn-RS" sz="2000" dirty="0"/>
              <a:t> </a:t>
            </a:r>
            <a:r>
              <a:rPr lang="vi-VN" sz="2000" dirty="0"/>
              <a:t>ako su navedeni kvalifikatori </a:t>
            </a:r>
            <a:r>
              <a:rPr lang="vi-VN" sz="2000" b="1" dirty="0"/>
              <a:t>__shared__</a:t>
            </a:r>
            <a:r>
              <a:rPr lang="vi-VN" sz="2000" dirty="0"/>
              <a:t> ili </a:t>
            </a:r>
            <a:r>
              <a:rPr lang="vi-VN" sz="2000" b="1" dirty="0"/>
              <a:t>__constant__</a:t>
            </a:r>
            <a:endParaRPr lang="en-US" sz="2000" b="1" dirty="0"/>
          </a:p>
          <a:p>
            <a:pPr>
              <a:buNone/>
            </a:pPr>
            <a:endParaRPr lang="en-US" dirty="0"/>
          </a:p>
        </p:txBody>
      </p:sp>
      <p:sp>
        <p:nvSpPr>
          <p:cNvPr id="8" name="Footer Placeholder 7"/>
          <p:cNvSpPr>
            <a:spLocks noGrp="1"/>
          </p:cNvSpPr>
          <p:nvPr>
            <p:ph type="ftr" sz="quarter" idx="11"/>
          </p:nvPr>
        </p:nvSpPr>
        <p:spPr/>
        <p:txBody>
          <a:bodyPr/>
          <a:lstStyle/>
          <a:p>
            <a:r>
              <a:rPr lang="en-US" err="1"/>
              <a:t>Paralelni</a:t>
            </a:r>
            <a:r>
              <a:rPr lang="en-US"/>
              <a:t> sitemi </a:t>
            </a:r>
            <a:r>
              <a:rPr lang="en-US" dirty="0"/>
              <a:t>- CUDA</a:t>
            </a:r>
          </a:p>
        </p:txBody>
      </p:sp>
      <p:graphicFrame>
        <p:nvGraphicFramePr>
          <p:cNvPr id="7" name="Table 6"/>
          <p:cNvGraphicFramePr>
            <a:graphicFrameLocks noGrp="1"/>
          </p:cNvGraphicFramePr>
          <p:nvPr/>
        </p:nvGraphicFramePr>
        <p:xfrm>
          <a:off x="228600" y="4876800"/>
          <a:ext cx="8763001" cy="1463040"/>
        </p:xfrm>
        <a:graphic>
          <a:graphicData uri="http://schemas.openxmlformats.org/drawingml/2006/table">
            <a:tbl>
              <a:tblPr firstRow="1" bandRow="1">
                <a:tableStyleId>{69CF1AB2-1976-4502-BF36-3FF5EA218861}</a:tableStyleId>
              </a:tblPr>
              <a:tblGrid>
                <a:gridCol w="495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1">
                  <a:extLst>
                    <a:ext uri="{9D8B030D-6E8A-4147-A177-3AD203B41FA5}">
                      <a16:colId xmlns:a16="http://schemas.microsoft.com/office/drawing/2014/main" val="20003"/>
                    </a:ext>
                  </a:extLst>
                </a:gridCol>
              </a:tblGrid>
              <a:tr h="342900">
                <a:tc>
                  <a:txBody>
                    <a:bodyPr/>
                    <a:lstStyle/>
                    <a:p>
                      <a:endParaRPr lang="en-US" dirty="0"/>
                    </a:p>
                  </a:txBody>
                  <a:tcPr/>
                </a:tc>
                <a:tc>
                  <a:txBody>
                    <a:bodyPr/>
                    <a:lstStyle/>
                    <a:p>
                      <a:r>
                        <a:rPr lang="sr-Latn-RS" dirty="0"/>
                        <a:t>Memorija</a:t>
                      </a:r>
                      <a:endParaRPr lang="en-US" dirty="0"/>
                    </a:p>
                  </a:txBody>
                  <a:tcPr/>
                </a:tc>
                <a:tc>
                  <a:txBody>
                    <a:bodyPr/>
                    <a:lstStyle/>
                    <a:p>
                      <a:r>
                        <a:rPr lang="sr-Latn-RS" dirty="0"/>
                        <a:t>Opseg</a:t>
                      </a:r>
                      <a:endParaRPr lang="en-US" dirty="0"/>
                    </a:p>
                  </a:txBody>
                  <a:tcPr/>
                </a:tc>
                <a:tc>
                  <a:txBody>
                    <a:bodyPr/>
                    <a:lstStyle/>
                    <a:p>
                      <a:r>
                        <a:rPr lang="sr-Latn-RS" dirty="0"/>
                        <a:t>Životni vek</a:t>
                      </a:r>
                      <a:endParaRPr lang="en-US" dirty="0"/>
                    </a:p>
                  </a:txBody>
                  <a:tcPr/>
                </a:tc>
                <a:extLst>
                  <a:ext uri="{0D108BD9-81ED-4DB2-BD59-A6C34878D82A}">
                    <a16:rowId xmlns:a16="http://schemas.microsoft.com/office/drawing/2014/main" val="10000"/>
                  </a:ext>
                </a:extLst>
              </a:tr>
              <a:tr h="342900">
                <a:tc>
                  <a:txBody>
                    <a:bodyPr/>
                    <a:lstStyle/>
                    <a:p>
                      <a:r>
                        <a:rPr lang="sr-Latn-RS" dirty="0"/>
                        <a:t>__device__</a:t>
                      </a:r>
                      <a:r>
                        <a:rPr lang="sr-Latn-RS" baseline="0" dirty="0"/>
                        <a:t> __shared__            int SharedVar</a:t>
                      </a:r>
                      <a:endParaRPr lang="en-US" dirty="0"/>
                    </a:p>
                  </a:txBody>
                  <a:tcPr/>
                </a:tc>
                <a:tc>
                  <a:txBody>
                    <a:bodyPr/>
                    <a:lstStyle/>
                    <a:p>
                      <a:r>
                        <a:rPr lang="en-US" dirty="0"/>
                        <a:t>D</a:t>
                      </a:r>
                      <a:r>
                        <a:rPr lang="sr-Latn-RS" dirty="0"/>
                        <a:t>eljena</a:t>
                      </a:r>
                      <a:endParaRPr lang="en-US" dirty="0"/>
                    </a:p>
                  </a:txBody>
                  <a:tcPr/>
                </a:tc>
                <a:tc>
                  <a:txBody>
                    <a:bodyPr/>
                    <a:lstStyle/>
                    <a:p>
                      <a:r>
                        <a:rPr lang="sr-Latn-RS" dirty="0"/>
                        <a:t>Blok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t>
                      </a:r>
                      <a:r>
                        <a:rPr lang="sr-Latn-RS" dirty="0"/>
                        <a:t>lok</a:t>
                      </a:r>
                      <a:endParaRPr lang="en-US" dirty="0"/>
                    </a:p>
                  </a:txBody>
                  <a:tcPr/>
                </a:tc>
                <a:extLst>
                  <a:ext uri="{0D108BD9-81ED-4DB2-BD59-A6C34878D82A}">
                    <a16:rowId xmlns:a16="http://schemas.microsoft.com/office/drawing/2014/main" val="10001"/>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a:t>__device__</a:t>
                      </a:r>
                      <a:r>
                        <a:rPr lang="sr-Latn-RS" baseline="0" dirty="0"/>
                        <a:t>                                int GlobalVar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a:t>
                      </a:r>
                      <a:r>
                        <a:rPr lang="sr-Latn-RS" dirty="0"/>
                        <a:t>lobalna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a:t>Grid</a:t>
                      </a:r>
                      <a:endParaRPr lang="en-US" dirty="0"/>
                    </a:p>
                  </a:txBody>
                  <a:tcPr/>
                </a:tc>
                <a:tc>
                  <a:txBody>
                    <a:bodyPr/>
                    <a:lstStyle/>
                    <a:p>
                      <a:r>
                        <a:rPr lang="sr-Latn-RS" dirty="0"/>
                        <a:t>Aplikacija</a:t>
                      </a:r>
                      <a:endParaRPr lang="en-US" dirty="0"/>
                    </a:p>
                  </a:txBody>
                  <a:tcPr/>
                </a:tc>
                <a:extLst>
                  <a:ext uri="{0D108BD9-81ED-4DB2-BD59-A6C34878D82A}">
                    <a16:rowId xmlns:a16="http://schemas.microsoft.com/office/drawing/2014/main" val="10002"/>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a:t>__device__</a:t>
                      </a:r>
                      <a:r>
                        <a:rPr lang="sr-Latn-RS" baseline="0" dirty="0"/>
                        <a:t>  __constant__        int ConstantVar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a:t>Konstantna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a:t>Grid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a:t>Aplikacija</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082127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Memorija - hijerarhija</a:t>
            </a:r>
          </a:p>
        </p:txBody>
      </p:sp>
      <p:sp>
        <p:nvSpPr>
          <p:cNvPr id="3" name="Content Placeholder 2"/>
          <p:cNvSpPr>
            <a:spLocks noGrp="1"/>
          </p:cNvSpPr>
          <p:nvPr>
            <p:ph idx="1"/>
          </p:nvPr>
        </p:nvSpPr>
        <p:spPr/>
        <p:txBody>
          <a:bodyPr/>
          <a:lstStyle/>
          <a:p>
            <a:r>
              <a:rPr lang="sr-Latn-RS" dirty="0"/>
              <a:t>Globalna memorija (GB)</a:t>
            </a:r>
          </a:p>
          <a:p>
            <a:r>
              <a:rPr lang="sr-Latn-RS" dirty="0"/>
              <a:t>Deljena memorija (kB)</a:t>
            </a:r>
          </a:p>
          <a:p>
            <a:r>
              <a:rPr lang="sr-Latn-RS" dirty="0"/>
              <a:t>Registri</a:t>
            </a:r>
          </a:p>
          <a:p>
            <a:r>
              <a:rPr lang="sr-Latn-RS" dirty="0"/>
              <a:t>Lokalna memorija</a:t>
            </a:r>
          </a:p>
          <a:p>
            <a:r>
              <a:rPr lang="sr-Latn-RS" dirty="0"/>
              <a:t>Constant memorija</a:t>
            </a:r>
          </a:p>
          <a:p>
            <a:r>
              <a:rPr lang="sr-Latn-RS" dirty="0"/>
              <a:t>Texture memorija</a:t>
            </a:r>
          </a:p>
          <a:p>
            <a:pPr marL="274320" lvl="1" indent="0">
              <a:buNone/>
            </a:pPr>
            <a:endParaRPr lang="sr-Latn-R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spTree>
    <p:extLst>
      <p:ext uri="{BB962C8B-B14F-4D97-AF65-F5344CB8AC3E}">
        <p14:creationId xmlns:p14="http://schemas.microsoft.com/office/powerpoint/2010/main" val="7394069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Memorija - hijerarhija</a:t>
            </a:r>
          </a:p>
        </p:txBody>
      </p:sp>
      <p:pic>
        <p:nvPicPr>
          <p:cNvPr id="5" name="Content Placeholder 4"/>
          <p:cNvPicPr>
            <a:picLocks noGrp="1" noChangeAspect="1"/>
          </p:cNvPicPr>
          <p:nvPr>
            <p:ph idx="1"/>
          </p:nvPr>
        </p:nvPicPr>
        <p:blipFill>
          <a:blip r:embed="rId2"/>
          <a:stretch>
            <a:fillRect/>
          </a:stretch>
        </p:blipFill>
        <p:spPr>
          <a:xfrm>
            <a:off x="780879" y="1828800"/>
            <a:ext cx="7884000" cy="3567549"/>
          </a:xfrm>
          <a:prstGeom prst="rect">
            <a:avLst/>
          </a:prstGeom>
        </p:spPr>
      </p:pic>
      <p:sp>
        <p:nvSpPr>
          <p:cNvPr id="4" name="Footer Placeholder 3"/>
          <p:cNvSpPr>
            <a:spLocks noGrp="1"/>
          </p:cNvSpPr>
          <p:nvPr>
            <p:ph type="ftr" sz="quarter" idx="11"/>
          </p:nvPr>
        </p:nvSpPr>
        <p:spPr/>
        <p:txBody>
          <a:bodyPr/>
          <a:lstStyle/>
          <a:p>
            <a:r>
              <a:rPr lang="en-US"/>
              <a:t>Paralelni sitemi - CUDA</a:t>
            </a:r>
            <a:endParaRPr lang="en-US" dirty="0"/>
          </a:p>
        </p:txBody>
      </p:sp>
    </p:spTree>
    <p:extLst>
      <p:ext uri="{BB962C8B-B14F-4D97-AF65-F5344CB8AC3E}">
        <p14:creationId xmlns:p14="http://schemas.microsoft.com/office/powerpoint/2010/main" val="1599345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Memorija - hijerarhija</a:t>
            </a:r>
          </a:p>
        </p:txBody>
      </p:sp>
      <p:sp>
        <p:nvSpPr>
          <p:cNvPr id="4" name="Footer Placeholder 3"/>
          <p:cNvSpPr>
            <a:spLocks noGrp="1"/>
          </p:cNvSpPr>
          <p:nvPr>
            <p:ph type="ftr" sz="quarter" idx="11"/>
          </p:nvPr>
        </p:nvSpPr>
        <p:spPr/>
        <p:txBody>
          <a:bodyPr/>
          <a:lstStyle/>
          <a:p>
            <a:r>
              <a:rPr lang="en-US"/>
              <a:t>Paralelni sitemi - CUDA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371600"/>
            <a:ext cx="7950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038600"/>
            <a:ext cx="4343400" cy="248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93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CPU vs </a:t>
            </a:r>
            <a:r>
              <a:rPr lang="sr-Latn-RS"/>
              <a:t>GPU (2)</a:t>
            </a:r>
            <a:endParaRPr lang="en-US" dirty="0"/>
          </a:p>
        </p:txBody>
      </p:sp>
      <p:sp>
        <p:nvSpPr>
          <p:cNvPr id="3" name="Content Placeholder 2"/>
          <p:cNvSpPr>
            <a:spLocks noGrp="1"/>
          </p:cNvSpPr>
          <p:nvPr>
            <p:ph idx="1"/>
          </p:nvPr>
        </p:nvSpPr>
        <p:spPr/>
        <p:txBody>
          <a:bodyPr/>
          <a:lstStyle/>
          <a:p>
            <a:r>
              <a:rPr lang="sr-Latn-RS" dirty="0"/>
              <a:t>Fundamentalna razlika između CPU i GPU je u njihovom dizajnu:</a:t>
            </a:r>
          </a:p>
          <a:p>
            <a:endParaRPr lang="sr-Latn-RS" dirty="0"/>
          </a:p>
          <a:p>
            <a:endParaRPr lang="sr-Latn-RS" dirty="0"/>
          </a:p>
          <a:p>
            <a:endParaRPr lang="sr-Latn-RS" dirty="0"/>
          </a:p>
          <a:p>
            <a:endParaRPr lang="sr-Latn-RS" dirty="0"/>
          </a:p>
          <a:p>
            <a:endParaRPr lang="sr-Latn-RS" dirty="0"/>
          </a:p>
          <a:p>
            <a:r>
              <a:rPr lang="sr-Latn-RS" dirty="0"/>
              <a:t>CPU je orijentisan ka tradicionalnom izvršenju poslova, a GPU ka obradi podataka</a:t>
            </a:r>
          </a:p>
          <a:p>
            <a:r>
              <a:rPr lang="sr-Latn-RS" dirty="0"/>
              <a:t>Kod GPU mnogo više tranzistora je namenjeno obradi podataka nego keširanju i kontroli toka </a:t>
            </a:r>
          </a:p>
          <a:p>
            <a:endParaRPr lang="sr-Latn-RS" dirty="0"/>
          </a:p>
          <a:p>
            <a:endParaRPr lang="en-US" dirty="0"/>
          </a:p>
        </p:txBody>
      </p:sp>
      <p:pic>
        <p:nvPicPr>
          <p:cNvPr id="6" name="Picture 2"/>
          <p:cNvPicPr>
            <a:picLocks noChangeAspect="1" noChangeArrowheads="1"/>
          </p:cNvPicPr>
          <p:nvPr/>
        </p:nvPicPr>
        <p:blipFill>
          <a:blip r:embed="rId3" cstate="print"/>
          <a:srcRect/>
          <a:stretch>
            <a:fillRect/>
          </a:stretch>
        </p:blipFill>
        <p:spPr bwMode="auto">
          <a:xfrm>
            <a:off x="1904435" y="2362200"/>
            <a:ext cx="5563165" cy="213360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r>
              <a:rPr lang="en-US" err="1"/>
              <a:t>Paralelni</a:t>
            </a:r>
            <a:r>
              <a:rPr lang="en-US"/>
              <a:t> sitemi </a:t>
            </a:r>
            <a:r>
              <a:rPr lang="en-US" dirty="0"/>
              <a:t>- CUDA</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Paralelna memorijska arhitektura (1)</a:t>
            </a:r>
            <a:endParaRPr lang="en-US" dirty="0"/>
          </a:p>
        </p:txBody>
      </p:sp>
      <p:sp>
        <p:nvSpPr>
          <p:cNvPr id="3" name="Content Placeholder 2"/>
          <p:cNvSpPr>
            <a:spLocks noGrp="1"/>
          </p:cNvSpPr>
          <p:nvPr>
            <p:ph sz="half" idx="1"/>
          </p:nvPr>
        </p:nvSpPr>
        <p:spPr>
          <a:xfrm>
            <a:off x="457200" y="1673352"/>
            <a:ext cx="5105400" cy="4718304"/>
          </a:xfrm>
        </p:spPr>
        <p:txBody>
          <a:bodyPr>
            <a:normAutofit fontScale="77500" lnSpcReduction="20000"/>
          </a:bodyPr>
          <a:lstStyle/>
          <a:p>
            <a:r>
              <a:rPr lang="sr-Latn-RS" dirty="0"/>
              <a:t>Kod paralelne mašine, veliki broj niti pristupa memoriji</a:t>
            </a:r>
          </a:p>
          <a:p>
            <a:pPr lvl="1"/>
            <a:r>
              <a:rPr lang="en-US" dirty="0" err="1"/>
              <a:t>Memorija</a:t>
            </a:r>
            <a:r>
              <a:rPr lang="en-US" dirty="0"/>
              <a:t> je </a:t>
            </a:r>
            <a:r>
              <a:rPr lang="en-US" dirty="0" err="1"/>
              <a:t>preklopljena</a:t>
            </a:r>
            <a:r>
              <a:rPr lang="en-US" dirty="0"/>
              <a:t> </a:t>
            </a:r>
            <a:r>
              <a:rPr lang="en-US" dirty="0" err="1"/>
              <a:t>i</a:t>
            </a:r>
            <a:r>
              <a:rPr lang="en-US" dirty="0"/>
              <a:t> </a:t>
            </a:r>
            <a:r>
              <a:rPr lang="en-US" dirty="0" err="1"/>
              <a:t>podeljena</a:t>
            </a:r>
            <a:r>
              <a:rPr lang="en-US" dirty="0"/>
              <a:t> u </a:t>
            </a:r>
            <a:r>
              <a:rPr lang="en-US" dirty="0" err="1"/>
              <a:t>banke</a:t>
            </a:r>
            <a:endParaRPr lang="sr-Latn-RS" dirty="0"/>
          </a:p>
          <a:p>
            <a:pPr lvl="2"/>
            <a:r>
              <a:rPr lang="en-US" dirty="0"/>
              <a:t> I </a:t>
            </a:r>
            <a:r>
              <a:rPr lang="en-US" dirty="0" err="1"/>
              <a:t>globalna</a:t>
            </a:r>
            <a:r>
              <a:rPr lang="en-US" dirty="0"/>
              <a:t> </a:t>
            </a:r>
            <a:r>
              <a:rPr lang="en-US" dirty="0" err="1"/>
              <a:t>i</a:t>
            </a:r>
            <a:r>
              <a:rPr lang="en-US" dirty="0"/>
              <a:t> </a:t>
            </a:r>
            <a:r>
              <a:rPr lang="en-US" dirty="0" err="1"/>
              <a:t>deljena</a:t>
            </a:r>
            <a:r>
              <a:rPr lang="en-US" dirty="0"/>
              <a:t> </a:t>
            </a:r>
            <a:r>
              <a:rPr lang="en-US" dirty="0" err="1"/>
              <a:t>memorija</a:t>
            </a:r>
            <a:endParaRPr lang="sr-Latn-RS" dirty="0"/>
          </a:p>
          <a:p>
            <a:pPr lvl="1"/>
            <a:r>
              <a:rPr lang="en-US" dirty="0" err="1"/>
              <a:t>Vrlo</a:t>
            </a:r>
            <a:r>
              <a:rPr lang="en-US" dirty="0"/>
              <a:t> </a:t>
            </a:r>
            <a:r>
              <a:rPr lang="en-US" dirty="0" err="1"/>
              <a:t>bitno</a:t>
            </a:r>
            <a:r>
              <a:rPr lang="en-US" dirty="0"/>
              <a:t> </a:t>
            </a:r>
            <a:r>
              <a:rPr lang="en-US" dirty="0" err="1"/>
              <a:t>za</a:t>
            </a:r>
            <a:r>
              <a:rPr lang="en-US" dirty="0"/>
              <a:t> </a:t>
            </a:r>
            <a:r>
              <a:rPr lang="en-US" dirty="0" err="1"/>
              <a:t>postizanje</a:t>
            </a:r>
            <a:r>
              <a:rPr lang="en-US" dirty="0"/>
              <a:t> </a:t>
            </a:r>
            <a:r>
              <a:rPr lang="en-US" dirty="0" err="1"/>
              <a:t>velikog</a:t>
            </a:r>
            <a:r>
              <a:rPr lang="en-US" dirty="0"/>
              <a:t> </a:t>
            </a:r>
            <a:r>
              <a:rPr lang="en-US" dirty="0" err="1"/>
              <a:t>propusnog</a:t>
            </a:r>
            <a:r>
              <a:rPr lang="en-US" dirty="0"/>
              <a:t> </a:t>
            </a:r>
            <a:r>
              <a:rPr lang="en-US" dirty="0" err="1"/>
              <a:t>opsega</a:t>
            </a:r>
            <a:endParaRPr lang="sr-Latn-RS" dirty="0"/>
          </a:p>
          <a:p>
            <a:r>
              <a:rPr lang="en-US" dirty="0" err="1"/>
              <a:t>Svaka</a:t>
            </a:r>
            <a:r>
              <a:rPr lang="en-US" dirty="0"/>
              <a:t> </a:t>
            </a:r>
            <a:r>
              <a:rPr lang="en-US" dirty="0" err="1"/>
              <a:t>memorijska</a:t>
            </a:r>
            <a:r>
              <a:rPr lang="en-US" dirty="0"/>
              <a:t> </a:t>
            </a:r>
            <a:r>
              <a:rPr lang="en-US" dirty="0" err="1"/>
              <a:t>banka</a:t>
            </a:r>
            <a:r>
              <a:rPr lang="en-US" dirty="0"/>
              <a:t> </a:t>
            </a:r>
            <a:r>
              <a:rPr lang="en-US" dirty="0" err="1"/>
              <a:t>može</a:t>
            </a:r>
            <a:r>
              <a:rPr lang="sr-Latn-RS" dirty="0"/>
              <a:t> </a:t>
            </a:r>
            <a:r>
              <a:rPr lang="en-US" dirty="0" err="1"/>
              <a:t>da</a:t>
            </a:r>
            <a:r>
              <a:rPr lang="en-US" dirty="0"/>
              <a:t> </a:t>
            </a:r>
            <a:r>
              <a:rPr lang="en-US" dirty="0" err="1"/>
              <a:t>usluži</a:t>
            </a:r>
            <a:r>
              <a:rPr lang="en-US" dirty="0"/>
              <a:t> </a:t>
            </a:r>
            <a:r>
              <a:rPr lang="en-US" dirty="0" err="1"/>
              <a:t>jedan</a:t>
            </a:r>
            <a:r>
              <a:rPr lang="en-US" dirty="0"/>
              <a:t> </a:t>
            </a:r>
            <a:r>
              <a:rPr lang="en-US" dirty="0" err="1"/>
              <a:t>zahtev</a:t>
            </a:r>
            <a:r>
              <a:rPr lang="en-US" dirty="0"/>
              <a:t> u </a:t>
            </a:r>
            <a:r>
              <a:rPr lang="en-US" dirty="0" err="1"/>
              <a:t>jednom</a:t>
            </a:r>
            <a:r>
              <a:rPr lang="en-US" dirty="0"/>
              <a:t> </a:t>
            </a:r>
            <a:r>
              <a:rPr lang="en-US" dirty="0" err="1"/>
              <a:t>ciklusu</a:t>
            </a:r>
            <a:endParaRPr lang="sr-Latn-RS" dirty="0"/>
          </a:p>
          <a:p>
            <a:pPr lvl="1"/>
            <a:r>
              <a:rPr lang="en-US" dirty="0" err="1"/>
              <a:t>Celokupna</a:t>
            </a:r>
            <a:r>
              <a:rPr lang="en-US" dirty="0"/>
              <a:t> </a:t>
            </a:r>
            <a:r>
              <a:rPr lang="en-US" dirty="0" err="1"/>
              <a:t>memorija</a:t>
            </a:r>
            <a:r>
              <a:rPr lang="en-US" dirty="0"/>
              <a:t> </a:t>
            </a:r>
            <a:r>
              <a:rPr lang="en-US" dirty="0" err="1"/>
              <a:t>može</a:t>
            </a:r>
            <a:r>
              <a:rPr lang="en-US" dirty="0"/>
              <a:t> </a:t>
            </a:r>
            <a:r>
              <a:rPr lang="en-US" dirty="0" err="1"/>
              <a:t>simultano</a:t>
            </a:r>
            <a:r>
              <a:rPr lang="en-US" dirty="0"/>
              <a:t> </a:t>
            </a:r>
            <a:r>
              <a:rPr lang="en-US" dirty="0" err="1"/>
              <a:t>da</a:t>
            </a:r>
            <a:r>
              <a:rPr lang="en-US" dirty="0"/>
              <a:t> </a:t>
            </a:r>
            <a:r>
              <a:rPr lang="en-US" dirty="0" err="1"/>
              <a:t>usluži</a:t>
            </a:r>
            <a:r>
              <a:rPr lang="sr-Latn-RS" dirty="0"/>
              <a:t> </a:t>
            </a:r>
            <a:r>
              <a:rPr lang="en-US" dirty="0" err="1"/>
              <a:t>onoliko</a:t>
            </a:r>
            <a:r>
              <a:rPr lang="en-US" dirty="0"/>
              <a:t> </a:t>
            </a:r>
            <a:r>
              <a:rPr lang="en-US" dirty="0" err="1"/>
              <a:t>pristupa</a:t>
            </a:r>
            <a:r>
              <a:rPr lang="en-US" dirty="0"/>
              <a:t> </a:t>
            </a:r>
            <a:r>
              <a:rPr lang="en-US" dirty="0" err="1"/>
              <a:t>koliko</a:t>
            </a:r>
            <a:r>
              <a:rPr lang="en-US" dirty="0"/>
              <a:t> </a:t>
            </a:r>
            <a:r>
              <a:rPr lang="en-US" dirty="0" err="1"/>
              <a:t>ima</a:t>
            </a:r>
            <a:r>
              <a:rPr lang="en-US" dirty="0"/>
              <a:t> </a:t>
            </a:r>
            <a:r>
              <a:rPr lang="en-US" dirty="0" err="1"/>
              <a:t>memorijskih</a:t>
            </a:r>
            <a:r>
              <a:rPr lang="en-US" dirty="0"/>
              <a:t> </a:t>
            </a:r>
            <a:r>
              <a:rPr lang="en-US" dirty="0" err="1"/>
              <a:t>banki</a:t>
            </a:r>
            <a:endParaRPr lang="sr-Latn-RS" dirty="0"/>
          </a:p>
          <a:p>
            <a:r>
              <a:rPr lang="en-US" dirty="0" err="1"/>
              <a:t>Više</a:t>
            </a:r>
            <a:r>
              <a:rPr lang="en-US" dirty="0"/>
              <a:t> </a:t>
            </a:r>
            <a:r>
              <a:rPr lang="en-US" dirty="0" err="1"/>
              <a:t>simultanih</a:t>
            </a:r>
            <a:r>
              <a:rPr lang="en-US" dirty="0"/>
              <a:t> </a:t>
            </a:r>
            <a:r>
              <a:rPr lang="en-US" dirty="0" err="1"/>
              <a:t>pristupa</a:t>
            </a:r>
            <a:r>
              <a:rPr lang="en-US" dirty="0"/>
              <a:t> </a:t>
            </a:r>
            <a:r>
              <a:rPr lang="en-US" dirty="0" err="1"/>
              <a:t>istoj</a:t>
            </a:r>
            <a:r>
              <a:rPr lang="en-US" dirty="0"/>
              <a:t> </a:t>
            </a:r>
            <a:r>
              <a:rPr lang="en-US" dirty="0" err="1"/>
              <a:t>banki</a:t>
            </a:r>
            <a:r>
              <a:rPr lang="sr-Latn-RS" dirty="0"/>
              <a:t> </a:t>
            </a:r>
            <a:r>
              <a:rPr lang="en-US" dirty="0" err="1"/>
              <a:t>dovodi</a:t>
            </a:r>
            <a:r>
              <a:rPr lang="en-US" dirty="0"/>
              <a:t> do </a:t>
            </a:r>
            <a:r>
              <a:rPr lang="en-US" dirty="0" err="1"/>
              <a:t>konflikta</a:t>
            </a:r>
            <a:endParaRPr lang="sr-Latn-RS" dirty="0"/>
          </a:p>
          <a:p>
            <a:pPr lvl="1"/>
            <a:r>
              <a:rPr lang="en-US" dirty="0" err="1"/>
              <a:t>Konfliktni</a:t>
            </a:r>
            <a:r>
              <a:rPr lang="en-US" dirty="0"/>
              <a:t> </a:t>
            </a:r>
            <a:r>
              <a:rPr lang="en-US" dirty="0" err="1"/>
              <a:t>pristupi</a:t>
            </a:r>
            <a:r>
              <a:rPr lang="en-US" dirty="0"/>
              <a:t> se </a:t>
            </a:r>
            <a:r>
              <a:rPr lang="en-US" dirty="0" err="1"/>
              <a:t>serijalizuju</a:t>
            </a:r>
            <a:r>
              <a:rPr lang="en-US" dirty="0"/>
              <a:t> </a:t>
            </a:r>
            <a:br>
              <a:rPr lang="en-US" dirty="0"/>
            </a:b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grpSp>
        <p:nvGrpSpPr>
          <p:cNvPr id="19" name="Group 18"/>
          <p:cNvGrpSpPr/>
          <p:nvPr/>
        </p:nvGrpSpPr>
        <p:grpSpPr>
          <a:xfrm>
            <a:off x="6858000" y="2057400"/>
            <a:ext cx="1524000" cy="3429000"/>
            <a:chOff x="6858000" y="2057400"/>
            <a:chExt cx="1524000" cy="3429000"/>
          </a:xfrm>
        </p:grpSpPr>
        <p:sp>
          <p:nvSpPr>
            <p:cNvPr id="12" name="Cube 11"/>
            <p:cNvSpPr/>
            <p:nvPr/>
          </p:nvSpPr>
          <p:spPr>
            <a:xfrm>
              <a:off x="68580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11" name="Cube 10"/>
            <p:cNvSpPr/>
            <p:nvPr/>
          </p:nvSpPr>
          <p:spPr>
            <a:xfrm>
              <a:off x="6858000" y="3886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6</a:t>
              </a:r>
              <a:endParaRPr lang="en-US" dirty="0"/>
            </a:p>
          </p:txBody>
        </p:sp>
        <p:sp>
          <p:nvSpPr>
            <p:cNvPr id="10" name="Cube 9"/>
            <p:cNvSpPr/>
            <p:nvPr/>
          </p:nvSpPr>
          <p:spPr>
            <a:xfrm>
              <a:off x="6858000" y="3581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5</a:t>
              </a:r>
              <a:endParaRPr lang="en-US" dirty="0"/>
            </a:p>
          </p:txBody>
        </p:sp>
        <p:sp>
          <p:nvSpPr>
            <p:cNvPr id="9" name="Cube 8"/>
            <p:cNvSpPr/>
            <p:nvPr/>
          </p:nvSpPr>
          <p:spPr>
            <a:xfrm>
              <a:off x="68580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4</a:t>
              </a:r>
              <a:endParaRPr lang="en-US" dirty="0"/>
            </a:p>
          </p:txBody>
        </p:sp>
        <p:sp>
          <p:nvSpPr>
            <p:cNvPr id="8" name="Cube 7"/>
            <p:cNvSpPr/>
            <p:nvPr/>
          </p:nvSpPr>
          <p:spPr>
            <a:xfrm>
              <a:off x="68580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3</a:t>
              </a:r>
              <a:endParaRPr lang="en-US" dirty="0"/>
            </a:p>
          </p:txBody>
        </p:sp>
        <p:sp>
          <p:nvSpPr>
            <p:cNvPr id="7" name="Cube 6"/>
            <p:cNvSpPr/>
            <p:nvPr/>
          </p:nvSpPr>
          <p:spPr>
            <a:xfrm>
              <a:off x="68580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6" name="Cube 5"/>
            <p:cNvSpPr/>
            <p:nvPr/>
          </p:nvSpPr>
          <p:spPr>
            <a:xfrm>
              <a:off x="6858000" y="2362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13" name="Cube 12"/>
            <p:cNvSpPr/>
            <p:nvPr/>
          </p:nvSpPr>
          <p:spPr>
            <a:xfrm>
              <a:off x="6858000" y="5105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14" name="Cube 13"/>
            <p:cNvSpPr/>
            <p:nvPr/>
          </p:nvSpPr>
          <p:spPr>
            <a:xfrm>
              <a:off x="6858000" y="2057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18" name="Group 17"/>
            <p:cNvGrpSpPr/>
            <p:nvPr/>
          </p:nvGrpSpPr>
          <p:grpSpPr>
            <a:xfrm>
              <a:off x="7543800" y="4648200"/>
              <a:ext cx="76200" cy="381000"/>
              <a:chOff x="7543800" y="4648200"/>
              <a:chExt cx="76200" cy="381000"/>
            </a:xfrm>
          </p:grpSpPr>
          <p:sp>
            <p:nvSpPr>
              <p:cNvPr id="15" name="Flowchart: Connector 14"/>
              <p:cNvSpPr/>
              <p:nvPr/>
            </p:nvSpPr>
            <p:spPr>
              <a:xfrm>
                <a:off x="7543800" y="46482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7543800" y="48006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7543800" y="49530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685005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Paralelna memorijska arhitektura (2)</a:t>
            </a:r>
            <a:endParaRPr lang="en-US" dirty="0"/>
          </a:p>
        </p:txBody>
      </p:sp>
      <p:sp>
        <p:nvSpPr>
          <p:cNvPr id="3" name="Content Placeholder 2"/>
          <p:cNvSpPr>
            <a:spLocks noGrp="1"/>
          </p:cNvSpPr>
          <p:nvPr>
            <p:ph sz="half" idx="1"/>
          </p:nvPr>
        </p:nvSpPr>
        <p:spPr>
          <a:xfrm>
            <a:off x="457200" y="1673352"/>
            <a:ext cx="5638800" cy="4718304"/>
          </a:xfrm>
        </p:spPr>
        <p:txBody>
          <a:bodyPr>
            <a:normAutofit fontScale="92500" lnSpcReduction="10000"/>
          </a:bodyPr>
          <a:lstStyle/>
          <a:p>
            <a:r>
              <a:rPr lang="en-US" dirty="0"/>
              <a:t>Na </a:t>
            </a:r>
            <a:r>
              <a:rPr lang="en-US" dirty="0" err="1"/>
              <a:t>novijim</a:t>
            </a:r>
            <a:r>
              <a:rPr lang="en-US" dirty="0"/>
              <a:t> </a:t>
            </a:r>
            <a:r>
              <a:rPr lang="en-US" dirty="0" err="1"/>
              <a:t>procesorima</a:t>
            </a:r>
            <a:r>
              <a:rPr lang="en-US" dirty="0"/>
              <a:t>, </a:t>
            </a:r>
            <a:r>
              <a:rPr lang="en-US" dirty="0" err="1"/>
              <a:t>memorija</a:t>
            </a:r>
            <a:r>
              <a:rPr lang="en-US" dirty="0"/>
              <a:t> je</a:t>
            </a:r>
            <a:r>
              <a:rPr lang="sr-Latn-RS" dirty="0"/>
              <a:t> </a:t>
            </a:r>
            <a:r>
              <a:rPr lang="en-US" dirty="0" err="1"/>
              <a:t>podeljena</a:t>
            </a:r>
            <a:r>
              <a:rPr lang="en-US" dirty="0"/>
              <a:t> u 32 </a:t>
            </a:r>
            <a:r>
              <a:rPr lang="en-US" dirty="0" err="1"/>
              <a:t>banke</a:t>
            </a:r>
            <a:endParaRPr lang="sr-Latn-RS" dirty="0"/>
          </a:p>
          <a:p>
            <a:pPr lvl="1"/>
            <a:r>
              <a:rPr lang="en-US" dirty="0" err="1"/>
              <a:t>Uzastopne</a:t>
            </a:r>
            <a:r>
              <a:rPr lang="en-US" dirty="0"/>
              <a:t> 32-bitne </a:t>
            </a:r>
            <a:r>
              <a:rPr lang="en-US" dirty="0" err="1"/>
              <a:t>reči</a:t>
            </a:r>
            <a:r>
              <a:rPr lang="en-US" dirty="0"/>
              <a:t> se </a:t>
            </a:r>
            <a:r>
              <a:rPr lang="en-US" dirty="0" err="1"/>
              <a:t>dodeljuju</a:t>
            </a:r>
            <a:br>
              <a:rPr lang="en-US" dirty="0"/>
            </a:br>
            <a:r>
              <a:rPr lang="en-US" dirty="0" err="1"/>
              <a:t>uzastopnim</a:t>
            </a:r>
            <a:r>
              <a:rPr lang="en-US" dirty="0"/>
              <a:t> </a:t>
            </a:r>
            <a:r>
              <a:rPr lang="en-US" dirty="0" err="1"/>
              <a:t>memorijskim</a:t>
            </a:r>
            <a:r>
              <a:rPr lang="en-US" dirty="0"/>
              <a:t> </a:t>
            </a:r>
            <a:r>
              <a:rPr lang="en-US" dirty="0" err="1"/>
              <a:t>bankama</a:t>
            </a:r>
            <a:endParaRPr lang="sr-Latn-RS" dirty="0"/>
          </a:p>
          <a:p>
            <a:r>
              <a:rPr lang="en-US" dirty="0" err="1"/>
              <a:t>Pristup</a:t>
            </a:r>
            <a:r>
              <a:rPr lang="en-US" dirty="0"/>
              <a:t> </a:t>
            </a:r>
            <a:r>
              <a:rPr lang="en-US" dirty="0" err="1"/>
              <a:t>memoriji</a:t>
            </a:r>
            <a:r>
              <a:rPr lang="en-US" dirty="0"/>
              <a:t> </a:t>
            </a:r>
            <a:r>
              <a:rPr lang="en-US" dirty="0" err="1"/>
              <a:t>na</a:t>
            </a:r>
            <a:r>
              <a:rPr lang="en-US" dirty="0"/>
              <a:t> CUDA se</a:t>
            </a:r>
            <a:br>
              <a:rPr lang="en-US" dirty="0"/>
            </a:br>
            <a:r>
              <a:rPr lang="en-US" dirty="0" err="1"/>
              <a:t>kombinuje</a:t>
            </a:r>
            <a:r>
              <a:rPr lang="en-US" dirty="0"/>
              <a:t> u </a:t>
            </a:r>
            <a:r>
              <a:rPr lang="en-US" dirty="0" err="1"/>
              <a:t>transakcije</a:t>
            </a:r>
            <a:endParaRPr lang="sr-Latn-RS" dirty="0"/>
          </a:p>
          <a:p>
            <a:pPr lvl="1"/>
            <a:r>
              <a:rPr lang="en-US" dirty="0" err="1"/>
              <a:t>Najbolje</a:t>
            </a:r>
            <a:r>
              <a:rPr lang="en-US" dirty="0"/>
              <a:t> </a:t>
            </a:r>
            <a:r>
              <a:rPr lang="en-US" dirty="0" err="1"/>
              <a:t>performanse</a:t>
            </a:r>
            <a:r>
              <a:rPr lang="en-US" dirty="0"/>
              <a:t> se </a:t>
            </a:r>
            <a:r>
              <a:rPr lang="en-US" dirty="0" err="1"/>
              <a:t>dobijaju</a:t>
            </a:r>
            <a:r>
              <a:rPr lang="en-US" dirty="0"/>
              <a:t> </a:t>
            </a:r>
            <a:r>
              <a:rPr lang="en-US" dirty="0" err="1"/>
              <a:t>kada</a:t>
            </a:r>
            <a:br>
              <a:rPr lang="en-US" dirty="0"/>
            </a:br>
            <a:r>
              <a:rPr lang="en-US" dirty="0" err="1"/>
              <a:t>sve</a:t>
            </a:r>
            <a:r>
              <a:rPr lang="en-US" dirty="0"/>
              <a:t> </a:t>
            </a:r>
            <a:r>
              <a:rPr lang="en-US" dirty="0" err="1"/>
              <a:t>niti</a:t>
            </a:r>
            <a:r>
              <a:rPr lang="en-US" dirty="0"/>
              <a:t> </a:t>
            </a:r>
            <a:r>
              <a:rPr lang="en-US" dirty="0" err="1"/>
              <a:t>unutar</a:t>
            </a:r>
            <a:r>
              <a:rPr lang="en-US" dirty="0"/>
              <a:t> warp-a </a:t>
            </a:r>
            <a:r>
              <a:rPr lang="en-US" dirty="0" err="1"/>
              <a:t>pristupaju</a:t>
            </a:r>
            <a:br>
              <a:rPr lang="en-US" dirty="0"/>
            </a:br>
            <a:r>
              <a:rPr lang="en-US" dirty="0" err="1"/>
              <a:t>uzastopnim</a:t>
            </a:r>
            <a:r>
              <a:rPr lang="en-US" dirty="0"/>
              <a:t> </a:t>
            </a:r>
            <a:r>
              <a:rPr lang="en-US" dirty="0" err="1"/>
              <a:t>memorijskim</a:t>
            </a:r>
            <a:r>
              <a:rPr lang="en-US" dirty="0"/>
              <a:t> </a:t>
            </a:r>
            <a:r>
              <a:rPr lang="en-US" dirty="0" err="1"/>
              <a:t>lokacijama</a:t>
            </a:r>
            <a:endParaRPr lang="sr-Latn-RS" dirty="0"/>
          </a:p>
          <a:p>
            <a:pPr lvl="2"/>
            <a:r>
              <a:rPr lang="en-US" dirty="0"/>
              <a:t>Tada </a:t>
            </a:r>
            <a:r>
              <a:rPr lang="en-US" dirty="0" err="1"/>
              <a:t>nema</a:t>
            </a:r>
            <a:r>
              <a:rPr lang="en-US" dirty="0"/>
              <a:t> </a:t>
            </a:r>
            <a:r>
              <a:rPr lang="en-US" dirty="0" err="1"/>
              <a:t>konflikata</a:t>
            </a:r>
            <a:endParaRPr lang="sr-Latn-RS" dirty="0"/>
          </a:p>
          <a:p>
            <a:pPr lvl="1"/>
            <a:r>
              <a:rPr lang="en-US" dirty="0" err="1"/>
              <a:t>Konflikti</a:t>
            </a:r>
            <a:r>
              <a:rPr lang="en-US" dirty="0"/>
              <a:t> </a:t>
            </a:r>
            <a:r>
              <a:rPr lang="en-US" dirty="0" err="1"/>
              <a:t>su</a:t>
            </a:r>
            <a:r>
              <a:rPr lang="en-US" dirty="0"/>
              <a:t> </a:t>
            </a:r>
            <a:r>
              <a:rPr lang="en-US" dirty="0" err="1"/>
              <a:t>mogući</a:t>
            </a:r>
            <a:r>
              <a:rPr lang="sr-Latn-RS" dirty="0"/>
              <a:t> </a:t>
            </a:r>
            <a:r>
              <a:rPr lang="en-US" dirty="0" err="1"/>
              <a:t>jedino</a:t>
            </a:r>
            <a:r>
              <a:rPr lang="en-US" dirty="0"/>
              <a:t> </a:t>
            </a:r>
            <a:r>
              <a:rPr lang="en-US" dirty="0" err="1"/>
              <a:t>unutar</a:t>
            </a:r>
            <a:r>
              <a:rPr lang="en-US" dirty="0"/>
              <a:t> warp-a </a:t>
            </a:r>
            <a:br>
              <a:rPr lang="en-US" dirty="0"/>
            </a:br>
            <a:r>
              <a:rPr lang="en-US" dirty="0"/>
              <a:t> </a:t>
            </a:r>
            <a:br>
              <a:rPr lang="en-US" dirty="0"/>
            </a:br>
            <a:endParaRPr lang="en-US" dirty="0"/>
          </a:p>
        </p:txBody>
      </p:sp>
      <p:sp>
        <p:nvSpPr>
          <p:cNvPr id="4" name="Footer Placeholder 3"/>
          <p:cNvSpPr>
            <a:spLocks noGrp="1"/>
          </p:cNvSpPr>
          <p:nvPr>
            <p:ph type="ftr" sz="quarter" idx="11"/>
          </p:nvPr>
        </p:nvSpPr>
        <p:spPr/>
        <p:txBody>
          <a:bodyPr/>
          <a:lstStyle/>
          <a:p>
            <a:r>
              <a:rPr lang="en-US"/>
              <a:t>Paralelni sitemi - CUDA</a:t>
            </a:r>
            <a:endParaRPr lang="en-US" dirty="0"/>
          </a:p>
        </p:txBody>
      </p:sp>
      <p:pic>
        <p:nvPicPr>
          <p:cNvPr id="142338" name="Picture 2"/>
          <p:cNvPicPr>
            <a:picLocks noChangeAspect="1" noChangeArrowheads="1"/>
          </p:cNvPicPr>
          <p:nvPr/>
        </p:nvPicPr>
        <p:blipFill>
          <a:blip r:embed="rId2" cstate="print"/>
          <a:srcRect/>
          <a:stretch>
            <a:fillRect/>
          </a:stretch>
        </p:blipFill>
        <p:spPr bwMode="auto">
          <a:xfrm>
            <a:off x="6096000" y="2057400"/>
            <a:ext cx="2686050" cy="3248025"/>
          </a:xfrm>
          <a:prstGeom prst="rect">
            <a:avLst/>
          </a:prstGeom>
          <a:noFill/>
          <a:ln w="9525">
            <a:noFill/>
            <a:miter lim="800000"/>
            <a:headEnd/>
            <a:tailEnd/>
          </a:ln>
          <a:effectLst/>
        </p:spPr>
      </p:pic>
    </p:spTree>
    <p:extLst>
      <p:ext uri="{BB962C8B-B14F-4D97-AF65-F5344CB8AC3E}">
        <p14:creationId xmlns:p14="http://schemas.microsoft.com/office/powerpoint/2010/main" val="13933154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Primeri pristupa memoriji (1)</a:t>
            </a:r>
            <a:endParaRPr lang="en-US" dirty="0"/>
          </a:p>
        </p:txBody>
      </p:sp>
      <p:sp>
        <p:nvSpPr>
          <p:cNvPr id="6" name="Text Placeholder 5"/>
          <p:cNvSpPr>
            <a:spLocks noGrp="1"/>
          </p:cNvSpPr>
          <p:nvPr>
            <p:ph type="body" idx="1"/>
          </p:nvPr>
        </p:nvSpPr>
        <p:spPr/>
        <p:txBody>
          <a:bodyPr>
            <a:normAutofit fontScale="92500" lnSpcReduction="20000"/>
          </a:bodyPr>
          <a:lstStyle/>
          <a:p>
            <a:r>
              <a:rPr lang="sr-Latn-RS" dirty="0"/>
              <a:t>Nema konflikata </a:t>
            </a:r>
          </a:p>
          <a:p>
            <a:r>
              <a:rPr lang="sr-Latn-RS" dirty="0"/>
              <a:t>Linearno adresiranje, stride =1</a:t>
            </a:r>
            <a:endParaRPr lang="en-US" dirty="0"/>
          </a:p>
        </p:txBody>
      </p:sp>
      <p:sp>
        <p:nvSpPr>
          <p:cNvPr id="8" name="Text Placeholder 7"/>
          <p:cNvSpPr>
            <a:spLocks noGrp="1"/>
          </p:cNvSpPr>
          <p:nvPr>
            <p:ph type="body" sz="quarter" idx="3"/>
          </p:nvPr>
        </p:nvSpPr>
        <p:spPr/>
        <p:txBody>
          <a:bodyPr>
            <a:normAutofit fontScale="92500" lnSpcReduction="20000"/>
          </a:bodyPr>
          <a:lstStyle/>
          <a:p>
            <a:r>
              <a:rPr lang="sr-Latn-RS" dirty="0"/>
              <a:t>Nema konflikata </a:t>
            </a:r>
          </a:p>
          <a:p>
            <a:r>
              <a:rPr lang="sr-Latn-RS" dirty="0"/>
              <a:t>Slučajan pristup memoriji</a:t>
            </a:r>
            <a:endParaRPr/>
          </a:p>
        </p:txBody>
      </p:sp>
      <p:sp>
        <p:nvSpPr>
          <p:cNvPr id="5" name="Footer Placeholder 4"/>
          <p:cNvSpPr>
            <a:spLocks noGrp="1"/>
          </p:cNvSpPr>
          <p:nvPr>
            <p:ph type="ftr" sz="quarter" idx="11"/>
          </p:nvPr>
        </p:nvSpPr>
        <p:spPr/>
        <p:txBody>
          <a:bodyPr/>
          <a:lstStyle/>
          <a:p>
            <a:r>
              <a:rPr lang="en-US"/>
              <a:t>Paralelni sitemi - CUDA</a:t>
            </a:r>
            <a:endParaRPr lang="en-US" dirty="0"/>
          </a:p>
        </p:txBody>
      </p:sp>
      <p:grpSp>
        <p:nvGrpSpPr>
          <p:cNvPr id="71" name="Group 70"/>
          <p:cNvGrpSpPr/>
          <p:nvPr/>
        </p:nvGrpSpPr>
        <p:grpSpPr>
          <a:xfrm>
            <a:off x="533400" y="2667000"/>
            <a:ext cx="3657600" cy="3429000"/>
            <a:chOff x="533400" y="2667000"/>
            <a:chExt cx="3657600" cy="3429000"/>
          </a:xfrm>
        </p:grpSpPr>
        <p:grpSp>
          <p:nvGrpSpPr>
            <p:cNvPr id="24" name="Group 23"/>
            <p:cNvGrpSpPr/>
            <p:nvPr/>
          </p:nvGrpSpPr>
          <p:grpSpPr>
            <a:xfrm>
              <a:off x="533400" y="2667000"/>
              <a:ext cx="1524000" cy="3429000"/>
              <a:chOff x="6858000" y="2057400"/>
              <a:chExt cx="1524000" cy="3429000"/>
            </a:xfrm>
          </p:grpSpPr>
          <p:sp>
            <p:nvSpPr>
              <p:cNvPr id="25" name="Cube 24"/>
              <p:cNvSpPr/>
              <p:nvPr/>
            </p:nvSpPr>
            <p:spPr>
              <a:xfrm>
                <a:off x="6858000" y="4191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7</a:t>
                </a:r>
                <a:endParaRPr lang="en-US" dirty="0"/>
              </a:p>
            </p:txBody>
          </p:sp>
          <p:sp>
            <p:nvSpPr>
              <p:cNvPr id="26" name="Cube 25"/>
              <p:cNvSpPr/>
              <p:nvPr/>
            </p:nvSpPr>
            <p:spPr>
              <a:xfrm>
                <a:off x="6858000" y="3886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6</a:t>
                </a:r>
                <a:endParaRPr lang="en-US" dirty="0"/>
              </a:p>
            </p:txBody>
          </p:sp>
          <p:sp>
            <p:nvSpPr>
              <p:cNvPr id="27" name="Cube 26"/>
              <p:cNvSpPr/>
              <p:nvPr/>
            </p:nvSpPr>
            <p:spPr>
              <a:xfrm>
                <a:off x="6858000" y="3581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5</a:t>
                </a:r>
                <a:endParaRPr lang="en-US" dirty="0"/>
              </a:p>
            </p:txBody>
          </p:sp>
          <p:sp>
            <p:nvSpPr>
              <p:cNvPr id="28" name="Cube 27"/>
              <p:cNvSpPr/>
              <p:nvPr/>
            </p:nvSpPr>
            <p:spPr>
              <a:xfrm>
                <a:off x="6858000" y="3276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4</a:t>
                </a:r>
                <a:endParaRPr lang="en-US" dirty="0"/>
              </a:p>
            </p:txBody>
          </p:sp>
          <p:sp>
            <p:nvSpPr>
              <p:cNvPr id="29" name="Cube 28"/>
              <p:cNvSpPr/>
              <p:nvPr/>
            </p:nvSpPr>
            <p:spPr>
              <a:xfrm>
                <a:off x="6858000" y="29718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3</a:t>
                </a:r>
                <a:endParaRPr lang="en-US" dirty="0"/>
              </a:p>
            </p:txBody>
          </p:sp>
          <p:sp>
            <p:nvSpPr>
              <p:cNvPr id="30" name="Cube 29"/>
              <p:cNvSpPr/>
              <p:nvPr/>
            </p:nvSpPr>
            <p:spPr>
              <a:xfrm>
                <a:off x="6858000" y="2667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2</a:t>
                </a:r>
                <a:endParaRPr lang="en-US" dirty="0"/>
              </a:p>
            </p:txBody>
          </p:sp>
          <p:sp>
            <p:nvSpPr>
              <p:cNvPr id="31" name="Cube 30"/>
              <p:cNvSpPr/>
              <p:nvPr/>
            </p:nvSpPr>
            <p:spPr>
              <a:xfrm>
                <a:off x="6858000" y="2362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a:t>
                </a:r>
                <a:endParaRPr lang="en-US" dirty="0"/>
              </a:p>
            </p:txBody>
          </p:sp>
          <p:sp>
            <p:nvSpPr>
              <p:cNvPr id="32" name="Cube 31"/>
              <p:cNvSpPr/>
              <p:nvPr/>
            </p:nvSpPr>
            <p:spPr>
              <a:xfrm>
                <a:off x="6858000" y="5105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15</a:t>
                </a:r>
                <a:endParaRPr lang="en-US" dirty="0"/>
              </a:p>
            </p:txBody>
          </p:sp>
          <p:sp>
            <p:nvSpPr>
              <p:cNvPr id="33" name="Cube 32"/>
              <p:cNvSpPr/>
              <p:nvPr/>
            </p:nvSpPr>
            <p:spPr>
              <a:xfrm>
                <a:off x="6858000" y="2057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0</a:t>
                </a:r>
                <a:endParaRPr lang="en-US" dirty="0"/>
              </a:p>
            </p:txBody>
          </p:sp>
          <p:grpSp>
            <p:nvGrpSpPr>
              <p:cNvPr id="34" name="Group 17"/>
              <p:cNvGrpSpPr/>
              <p:nvPr/>
            </p:nvGrpSpPr>
            <p:grpSpPr>
              <a:xfrm>
                <a:off x="7543800" y="4648200"/>
                <a:ext cx="76200" cy="381000"/>
                <a:chOff x="7543800" y="4648200"/>
                <a:chExt cx="76200" cy="381000"/>
              </a:xfrm>
            </p:grpSpPr>
            <p:sp>
              <p:nvSpPr>
                <p:cNvPr id="35" name="Flowchart: Connector 14"/>
                <p:cNvSpPr/>
                <p:nvPr/>
              </p:nvSpPr>
              <p:spPr>
                <a:xfrm>
                  <a:off x="7543800" y="46482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Flowchart: Connector 35"/>
                <p:cNvSpPr/>
                <p:nvPr/>
              </p:nvSpPr>
              <p:spPr>
                <a:xfrm>
                  <a:off x="7543800" y="48006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Flowchart: Connector 36"/>
                <p:cNvSpPr/>
                <p:nvPr/>
              </p:nvSpPr>
              <p:spPr>
                <a:xfrm>
                  <a:off x="7543800" y="49530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grpSp>
          <p:nvGrpSpPr>
            <p:cNvPr id="38" name="Group 37"/>
            <p:cNvGrpSpPr/>
            <p:nvPr/>
          </p:nvGrpSpPr>
          <p:grpSpPr>
            <a:xfrm>
              <a:off x="2667000" y="2667000"/>
              <a:ext cx="1524000" cy="3429000"/>
              <a:chOff x="6858000" y="2057400"/>
              <a:chExt cx="1524000" cy="3429000"/>
            </a:xfrm>
          </p:grpSpPr>
          <p:sp>
            <p:nvSpPr>
              <p:cNvPr id="39" name="Cube 38"/>
              <p:cNvSpPr/>
              <p:nvPr/>
            </p:nvSpPr>
            <p:spPr>
              <a:xfrm>
                <a:off x="68580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40" name="Cube 39"/>
              <p:cNvSpPr/>
              <p:nvPr/>
            </p:nvSpPr>
            <p:spPr>
              <a:xfrm>
                <a:off x="6858000" y="3886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6</a:t>
                </a:r>
                <a:endParaRPr lang="en-US" dirty="0"/>
              </a:p>
            </p:txBody>
          </p:sp>
          <p:sp>
            <p:nvSpPr>
              <p:cNvPr id="41" name="Cube 40"/>
              <p:cNvSpPr/>
              <p:nvPr/>
            </p:nvSpPr>
            <p:spPr>
              <a:xfrm>
                <a:off x="6858000" y="3581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5</a:t>
                </a:r>
                <a:endParaRPr lang="en-US" dirty="0"/>
              </a:p>
            </p:txBody>
          </p:sp>
          <p:sp>
            <p:nvSpPr>
              <p:cNvPr id="42" name="Cube 41"/>
              <p:cNvSpPr/>
              <p:nvPr/>
            </p:nvSpPr>
            <p:spPr>
              <a:xfrm>
                <a:off x="68580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4</a:t>
                </a:r>
                <a:endParaRPr lang="en-US" dirty="0"/>
              </a:p>
            </p:txBody>
          </p:sp>
          <p:sp>
            <p:nvSpPr>
              <p:cNvPr id="43" name="Cube 42"/>
              <p:cNvSpPr/>
              <p:nvPr/>
            </p:nvSpPr>
            <p:spPr>
              <a:xfrm>
                <a:off x="68580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3</a:t>
                </a:r>
                <a:endParaRPr lang="en-US" dirty="0"/>
              </a:p>
            </p:txBody>
          </p:sp>
          <p:sp>
            <p:nvSpPr>
              <p:cNvPr id="44" name="Cube 43"/>
              <p:cNvSpPr/>
              <p:nvPr/>
            </p:nvSpPr>
            <p:spPr>
              <a:xfrm>
                <a:off x="68580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45" name="Cube 44"/>
              <p:cNvSpPr/>
              <p:nvPr/>
            </p:nvSpPr>
            <p:spPr>
              <a:xfrm>
                <a:off x="6858000" y="2362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46" name="Cube 45"/>
              <p:cNvSpPr/>
              <p:nvPr/>
            </p:nvSpPr>
            <p:spPr>
              <a:xfrm>
                <a:off x="6858000" y="5105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47" name="Cube 46"/>
              <p:cNvSpPr/>
              <p:nvPr/>
            </p:nvSpPr>
            <p:spPr>
              <a:xfrm>
                <a:off x="6858000" y="2057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48" name="Group 17"/>
              <p:cNvGrpSpPr/>
              <p:nvPr/>
            </p:nvGrpSpPr>
            <p:grpSpPr>
              <a:xfrm>
                <a:off x="7543800" y="4648200"/>
                <a:ext cx="76200" cy="381000"/>
                <a:chOff x="7543800" y="4648200"/>
                <a:chExt cx="76200" cy="381000"/>
              </a:xfrm>
            </p:grpSpPr>
            <p:sp>
              <p:nvSpPr>
                <p:cNvPr id="49"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0" name="Flowchart: Connector 49"/>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1" name="Flowchart: Connector 50"/>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grpSp>
          <p:nvGrpSpPr>
            <p:cNvPr id="70" name="Group 69"/>
            <p:cNvGrpSpPr/>
            <p:nvPr/>
          </p:nvGrpSpPr>
          <p:grpSpPr>
            <a:xfrm>
              <a:off x="1962150" y="2905125"/>
              <a:ext cx="704850" cy="3049588"/>
              <a:chOff x="1962150" y="2905125"/>
              <a:chExt cx="704850" cy="3049588"/>
            </a:xfrm>
          </p:grpSpPr>
          <p:cxnSp>
            <p:nvCxnSpPr>
              <p:cNvPr id="53" name="Straight Arrow Connector 52"/>
              <p:cNvCxnSpPr>
                <a:stCxn id="33" idx="4"/>
                <a:endCxn id="47" idx="2"/>
              </p:cNvCxnSpPr>
              <p:nvPr/>
            </p:nvCxnSpPr>
            <p:spPr>
              <a:xfrm>
                <a:off x="1962150" y="2905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31" idx="4"/>
                <a:endCxn id="45" idx="2"/>
              </p:cNvCxnSpPr>
              <p:nvPr/>
            </p:nvCxnSpPr>
            <p:spPr>
              <a:xfrm>
                <a:off x="1962150" y="32099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30" idx="4"/>
                <a:endCxn id="44" idx="2"/>
              </p:cNvCxnSpPr>
              <p:nvPr/>
            </p:nvCxnSpPr>
            <p:spPr>
              <a:xfrm>
                <a:off x="1962150" y="35147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9" idx="4"/>
                <a:endCxn id="43" idx="2"/>
              </p:cNvCxnSpPr>
              <p:nvPr/>
            </p:nvCxnSpPr>
            <p:spPr>
              <a:xfrm>
                <a:off x="1962150" y="38195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28" idx="4"/>
                <a:endCxn id="42" idx="2"/>
              </p:cNvCxnSpPr>
              <p:nvPr/>
            </p:nvCxnSpPr>
            <p:spPr>
              <a:xfrm>
                <a:off x="1962150" y="41243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27" idx="4"/>
                <a:endCxn id="41" idx="2"/>
              </p:cNvCxnSpPr>
              <p:nvPr/>
            </p:nvCxnSpPr>
            <p:spPr>
              <a:xfrm>
                <a:off x="1962150" y="4429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26" idx="4"/>
                <a:endCxn id="40" idx="2"/>
              </p:cNvCxnSpPr>
              <p:nvPr/>
            </p:nvCxnSpPr>
            <p:spPr>
              <a:xfrm>
                <a:off x="1962150" y="47339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25" idx="4"/>
                <a:endCxn id="39" idx="2"/>
              </p:cNvCxnSpPr>
              <p:nvPr/>
            </p:nvCxnSpPr>
            <p:spPr>
              <a:xfrm>
                <a:off x="1962150" y="50387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32" idx="4"/>
                <a:endCxn id="46" idx="2"/>
              </p:cNvCxnSpPr>
              <p:nvPr/>
            </p:nvCxnSpPr>
            <p:spPr>
              <a:xfrm>
                <a:off x="1962150" y="5953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grpSp>
        <p:nvGrpSpPr>
          <p:cNvPr id="169" name="Group 168"/>
          <p:cNvGrpSpPr/>
          <p:nvPr/>
        </p:nvGrpSpPr>
        <p:grpSpPr>
          <a:xfrm>
            <a:off x="4876800" y="2667000"/>
            <a:ext cx="3657600" cy="3429000"/>
            <a:chOff x="4876800" y="2667000"/>
            <a:chExt cx="3657600" cy="3429000"/>
          </a:xfrm>
        </p:grpSpPr>
        <p:grpSp>
          <p:nvGrpSpPr>
            <p:cNvPr id="112" name="Group 23"/>
            <p:cNvGrpSpPr/>
            <p:nvPr/>
          </p:nvGrpSpPr>
          <p:grpSpPr>
            <a:xfrm>
              <a:off x="4876800" y="2667000"/>
              <a:ext cx="1524000" cy="3429000"/>
              <a:chOff x="6858000" y="2057400"/>
              <a:chExt cx="1524000" cy="3429000"/>
            </a:xfrm>
          </p:grpSpPr>
          <p:sp>
            <p:nvSpPr>
              <p:cNvPr id="137" name="Cube 136"/>
              <p:cNvSpPr/>
              <p:nvPr/>
            </p:nvSpPr>
            <p:spPr>
              <a:xfrm>
                <a:off x="6858000" y="4191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7</a:t>
                </a:r>
                <a:endParaRPr lang="en-US" dirty="0"/>
              </a:p>
            </p:txBody>
          </p:sp>
          <p:sp>
            <p:nvSpPr>
              <p:cNvPr id="138" name="Cube 137"/>
              <p:cNvSpPr/>
              <p:nvPr/>
            </p:nvSpPr>
            <p:spPr>
              <a:xfrm>
                <a:off x="6858000" y="3886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6</a:t>
                </a:r>
                <a:endParaRPr lang="en-US" dirty="0"/>
              </a:p>
            </p:txBody>
          </p:sp>
          <p:sp>
            <p:nvSpPr>
              <p:cNvPr id="139" name="Cube 138"/>
              <p:cNvSpPr/>
              <p:nvPr/>
            </p:nvSpPr>
            <p:spPr>
              <a:xfrm>
                <a:off x="6858000" y="3581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5</a:t>
                </a:r>
                <a:endParaRPr lang="en-US" dirty="0"/>
              </a:p>
            </p:txBody>
          </p:sp>
          <p:sp>
            <p:nvSpPr>
              <p:cNvPr id="140" name="Cube 139"/>
              <p:cNvSpPr/>
              <p:nvPr/>
            </p:nvSpPr>
            <p:spPr>
              <a:xfrm>
                <a:off x="6858000" y="3276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4</a:t>
                </a:r>
                <a:endParaRPr lang="en-US" dirty="0"/>
              </a:p>
            </p:txBody>
          </p:sp>
          <p:sp>
            <p:nvSpPr>
              <p:cNvPr id="141" name="Cube 140"/>
              <p:cNvSpPr/>
              <p:nvPr/>
            </p:nvSpPr>
            <p:spPr>
              <a:xfrm>
                <a:off x="6858000" y="29718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3</a:t>
                </a:r>
                <a:endParaRPr lang="en-US" dirty="0"/>
              </a:p>
            </p:txBody>
          </p:sp>
          <p:sp>
            <p:nvSpPr>
              <p:cNvPr id="142" name="Cube 141"/>
              <p:cNvSpPr/>
              <p:nvPr/>
            </p:nvSpPr>
            <p:spPr>
              <a:xfrm>
                <a:off x="6858000" y="2667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2</a:t>
                </a:r>
                <a:endParaRPr lang="en-US" dirty="0"/>
              </a:p>
            </p:txBody>
          </p:sp>
          <p:sp>
            <p:nvSpPr>
              <p:cNvPr id="143" name="Cube 142"/>
              <p:cNvSpPr/>
              <p:nvPr/>
            </p:nvSpPr>
            <p:spPr>
              <a:xfrm>
                <a:off x="6858000" y="2362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a:t>
                </a:r>
                <a:endParaRPr lang="en-US" dirty="0"/>
              </a:p>
            </p:txBody>
          </p:sp>
          <p:sp>
            <p:nvSpPr>
              <p:cNvPr id="144" name="Cube 143"/>
              <p:cNvSpPr/>
              <p:nvPr/>
            </p:nvSpPr>
            <p:spPr>
              <a:xfrm>
                <a:off x="6858000" y="5105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15</a:t>
                </a:r>
                <a:endParaRPr lang="en-US" dirty="0"/>
              </a:p>
            </p:txBody>
          </p:sp>
          <p:sp>
            <p:nvSpPr>
              <p:cNvPr id="145" name="Cube 144"/>
              <p:cNvSpPr/>
              <p:nvPr/>
            </p:nvSpPr>
            <p:spPr>
              <a:xfrm>
                <a:off x="6858000" y="2057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0</a:t>
                </a:r>
                <a:endParaRPr lang="en-US" dirty="0"/>
              </a:p>
            </p:txBody>
          </p:sp>
          <p:grpSp>
            <p:nvGrpSpPr>
              <p:cNvPr id="146" name="Group 17"/>
              <p:cNvGrpSpPr/>
              <p:nvPr/>
            </p:nvGrpSpPr>
            <p:grpSpPr>
              <a:xfrm>
                <a:off x="7543800" y="4648200"/>
                <a:ext cx="76200" cy="381000"/>
                <a:chOff x="7543800" y="4648200"/>
                <a:chExt cx="76200" cy="381000"/>
              </a:xfrm>
            </p:grpSpPr>
            <p:sp>
              <p:nvSpPr>
                <p:cNvPr id="147" name="Flowchart: Connector 14"/>
                <p:cNvSpPr/>
                <p:nvPr/>
              </p:nvSpPr>
              <p:spPr>
                <a:xfrm>
                  <a:off x="7543800" y="46482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8" name="Flowchart: Connector 147"/>
                <p:cNvSpPr/>
                <p:nvPr/>
              </p:nvSpPr>
              <p:spPr>
                <a:xfrm>
                  <a:off x="7543800" y="48006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9" name="Flowchart: Connector 36"/>
                <p:cNvSpPr/>
                <p:nvPr/>
              </p:nvSpPr>
              <p:spPr>
                <a:xfrm>
                  <a:off x="7543800" y="49530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grpSp>
          <p:nvGrpSpPr>
            <p:cNvPr id="113" name="Group 37"/>
            <p:cNvGrpSpPr/>
            <p:nvPr/>
          </p:nvGrpSpPr>
          <p:grpSpPr>
            <a:xfrm>
              <a:off x="7010400" y="2667000"/>
              <a:ext cx="1524000" cy="3429000"/>
              <a:chOff x="6858000" y="2057400"/>
              <a:chExt cx="1524000" cy="3429000"/>
            </a:xfrm>
          </p:grpSpPr>
          <p:sp>
            <p:nvSpPr>
              <p:cNvPr id="124" name="Cube 123"/>
              <p:cNvSpPr/>
              <p:nvPr/>
            </p:nvSpPr>
            <p:spPr>
              <a:xfrm>
                <a:off x="68580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125" name="Cube 124"/>
              <p:cNvSpPr/>
              <p:nvPr/>
            </p:nvSpPr>
            <p:spPr>
              <a:xfrm>
                <a:off x="6858000" y="3886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6</a:t>
                </a:r>
                <a:endParaRPr lang="en-US" dirty="0"/>
              </a:p>
            </p:txBody>
          </p:sp>
          <p:sp>
            <p:nvSpPr>
              <p:cNvPr id="126" name="Cube 125"/>
              <p:cNvSpPr/>
              <p:nvPr/>
            </p:nvSpPr>
            <p:spPr>
              <a:xfrm>
                <a:off x="6858000" y="3581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5</a:t>
                </a:r>
                <a:endParaRPr lang="en-US" dirty="0"/>
              </a:p>
            </p:txBody>
          </p:sp>
          <p:sp>
            <p:nvSpPr>
              <p:cNvPr id="127" name="Cube 126"/>
              <p:cNvSpPr/>
              <p:nvPr/>
            </p:nvSpPr>
            <p:spPr>
              <a:xfrm>
                <a:off x="68580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4</a:t>
                </a:r>
                <a:endParaRPr lang="en-US" dirty="0"/>
              </a:p>
            </p:txBody>
          </p:sp>
          <p:sp>
            <p:nvSpPr>
              <p:cNvPr id="128" name="Cube 127"/>
              <p:cNvSpPr/>
              <p:nvPr/>
            </p:nvSpPr>
            <p:spPr>
              <a:xfrm>
                <a:off x="68580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3</a:t>
                </a:r>
                <a:endParaRPr lang="en-US" dirty="0"/>
              </a:p>
            </p:txBody>
          </p:sp>
          <p:sp>
            <p:nvSpPr>
              <p:cNvPr id="129" name="Cube 128"/>
              <p:cNvSpPr/>
              <p:nvPr/>
            </p:nvSpPr>
            <p:spPr>
              <a:xfrm>
                <a:off x="68580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130" name="Cube 129"/>
              <p:cNvSpPr/>
              <p:nvPr/>
            </p:nvSpPr>
            <p:spPr>
              <a:xfrm>
                <a:off x="6858000" y="2362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131" name="Cube 130"/>
              <p:cNvSpPr/>
              <p:nvPr/>
            </p:nvSpPr>
            <p:spPr>
              <a:xfrm>
                <a:off x="6858000" y="5105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132" name="Cube 131"/>
              <p:cNvSpPr/>
              <p:nvPr/>
            </p:nvSpPr>
            <p:spPr>
              <a:xfrm>
                <a:off x="6858000" y="2057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133" name="Group 17"/>
              <p:cNvGrpSpPr/>
              <p:nvPr/>
            </p:nvGrpSpPr>
            <p:grpSpPr>
              <a:xfrm>
                <a:off x="7543800" y="4648200"/>
                <a:ext cx="76200" cy="381000"/>
                <a:chOff x="7543800" y="4648200"/>
                <a:chExt cx="76200" cy="381000"/>
              </a:xfrm>
            </p:grpSpPr>
            <p:sp>
              <p:nvSpPr>
                <p:cNvPr id="134"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5" name="Flowchart: Connector 134"/>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6" name="Flowchart: Connector 135"/>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grpSp>
          <p:nvGrpSpPr>
            <p:cNvPr id="168" name="Group 167"/>
            <p:cNvGrpSpPr/>
            <p:nvPr/>
          </p:nvGrpSpPr>
          <p:grpSpPr>
            <a:xfrm>
              <a:off x="6305550" y="2905125"/>
              <a:ext cx="704850" cy="3048000"/>
              <a:chOff x="6305550" y="2905125"/>
              <a:chExt cx="704850" cy="3048000"/>
            </a:xfrm>
          </p:grpSpPr>
          <p:cxnSp>
            <p:nvCxnSpPr>
              <p:cNvPr id="151" name="Straight Arrow Connector 150"/>
              <p:cNvCxnSpPr>
                <a:stCxn id="145" idx="4"/>
                <a:endCxn id="130" idx="2"/>
              </p:cNvCxnSpPr>
              <p:nvPr/>
            </p:nvCxnSpPr>
            <p:spPr>
              <a:xfrm>
                <a:off x="6305550" y="29051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3" name="Straight Arrow Connector 152"/>
              <p:cNvCxnSpPr>
                <a:stCxn id="143" idx="4"/>
                <a:endCxn id="126" idx="2"/>
              </p:cNvCxnSpPr>
              <p:nvPr/>
            </p:nvCxnSpPr>
            <p:spPr>
              <a:xfrm>
                <a:off x="6305550" y="3209925"/>
                <a:ext cx="70485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5" name="Straight Arrow Connector 154"/>
              <p:cNvCxnSpPr>
                <a:stCxn id="142" idx="4"/>
                <a:endCxn id="129" idx="2"/>
              </p:cNvCxnSpPr>
              <p:nvPr/>
            </p:nvCxnSpPr>
            <p:spPr>
              <a:xfrm>
                <a:off x="6305550" y="35147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7" name="Straight Arrow Connector 156"/>
              <p:cNvCxnSpPr>
                <a:stCxn id="141" idx="4"/>
                <a:endCxn id="132" idx="2"/>
              </p:cNvCxnSpPr>
              <p:nvPr/>
            </p:nvCxnSpPr>
            <p:spPr>
              <a:xfrm flipV="1">
                <a:off x="6305550" y="2905125"/>
                <a:ext cx="70485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140" idx="4"/>
                <a:endCxn id="128" idx="2"/>
              </p:cNvCxnSpPr>
              <p:nvPr/>
            </p:nvCxnSpPr>
            <p:spPr>
              <a:xfrm flipV="1">
                <a:off x="6305550" y="38195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1" name="Straight Arrow Connector 160"/>
              <p:cNvCxnSpPr>
                <a:stCxn id="139" idx="4"/>
                <a:endCxn id="124" idx="2"/>
              </p:cNvCxnSpPr>
              <p:nvPr/>
            </p:nvCxnSpPr>
            <p:spPr>
              <a:xfrm>
                <a:off x="6305550" y="4429125"/>
                <a:ext cx="70485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3" name="Straight Arrow Connector 162"/>
              <p:cNvCxnSpPr>
                <a:stCxn id="138" idx="4"/>
                <a:endCxn id="125" idx="2"/>
              </p:cNvCxnSpPr>
              <p:nvPr/>
            </p:nvCxnSpPr>
            <p:spPr>
              <a:xfrm>
                <a:off x="6305550" y="47339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5" name="Straight Arrow Connector 164"/>
              <p:cNvCxnSpPr>
                <a:stCxn id="137" idx="4"/>
                <a:endCxn id="131" idx="2"/>
              </p:cNvCxnSpPr>
              <p:nvPr/>
            </p:nvCxnSpPr>
            <p:spPr>
              <a:xfrm>
                <a:off x="6305550" y="5038725"/>
                <a:ext cx="70485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7" name="Straight Arrow Connector 166"/>
              <p:cNvCxnSpPr>
                <a:stCxn id="144" idx="4"/>
                <a:endCxn id="127" idx="2"/>
              </p:cNvCxnSpPr>
              <p:nvPr/>
            </p:nvCxnSpPr>
            <p:spPr>
              <a:xfrm flipV="1">
                <a:off x="6305550" y="4124325"/>
                <a:ext cx="704850" cy="1828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358326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Primeri pristupa memoriji (2)</a:t>
            </a:r>
            <a:endParaRPr lang="en-US" dirty="0"/>
          </a:p>
        </p:txBody>
      </p:sp>
      <p:sp>
        <p:nvSpPr>
          <p:cNvPr id="6" name="Text Placeholder 5"/>
          <p:cNvSpPr>
            <a:spLocks noGrp="1"/>
          </p:cNvSpPr>
          <p:nvPr>
            <p:ph type="body" idx="1"/>
          </p:nvPr>
        </p:nvSpPr>
        <p:spPr/>
        <p:txBody>
          <a:bodyPr>
            <a:normAutofit fontScale="92500" lnSpcReduction="20000"/>
          </a:bodyPr>
          <a:lstStyle/>
          <a:p>
            <a:r>
              <a:rPr lang="sr-Latn-RS" dirty="0"/>
              <a:t>Dvostruki konflikt</a:t>
            </a:r>
          </a:p>
          <a:p>
            <a:r>
              <a:rPr lang="sr-Latn-RS" dirty="0"/>
              <a:t>Linearno adresiranje, stride = 2</a:t>
            </a:r>
            <a:endParaRPr lang="en-US" dirty="0"/>
          </a:p>
        </p:txBody>
      </p:sp>
      <p:sp>
        <p:nvSpPr>
          <p:cNvPr id="8" name="Text Placeholder 7"/>
          <p:cNvSpPr>
            <a:spLocks noGrp="1"/>
          </p:cNvSpPr>
          <p:nvPr>
            <p:ph type="body" sz="quarter" idx="3"/>
          </p:nvPr>
        </p:nvSpPr>
        <p:spPr/>
        <p:txBody>
          <a:bodyPr>
            <a:normAutofit fontScale="92500" lnSpcReduction="20000"/>
          </a:bodyPr>
          <a:lstStyle/>
          <a:p>
            <a:r>
              <a:rPr lang="sr-Latn-RS" dirty="0"/>
              <a:t>8-struki konflikt</a:t>
            </a:r>
          </a:p>
          <a:p>
            <a:r>
              <a:rPr lang="sr-Latn-RS" dirty="0"/>
              <a:t>Linearno adresiranje, stride = 8</a:t>
            </a:r>
            <a:endParaRPr/>
          </a:p>
        </p:txBody>
      </p:sp>
      <p:sp>
        <p:nvSpPr>
          <p:cNvPr id="5" name="Footer Placeholder 4"/>
          <p:cNvSpPr>
            <a:spLocks noGrp="1"/>
          </p:cNvSpPr>
          <p:nvPr>
            <p:ph type="ftr" sz="quarter" idx="11"/>
          </p:nvPr>
        </p:nvSpPr>
        <p:spPr/>
        <p:txBody>
          <a:bodyPr/>
          <a:lstStyle/>
          <a:p>
            <a:r>
              <a:rPr lang="en-US"/>
              <a:t>Paralelni sitemi - CUDA</a:t>
            </a:r>
            <a:endParaRPr lang="en-US" dirty="0"/>
          </a:p>
        </p:txBody>
      </p:sp>
      <p:grpSp>
        <p:nvGrpSpPr>
          <p:cNvPr id="106" name="Group 105"/>
          <p:cNvGrpSpPr/>
          <p:nvPr/>
        </p:nvGrpSpPr>
        <p:grpSpPr>
          <a:xfrm>
            <a:off x="533400" y="2667000"/>
            <a:ext cx="3657600" cy="3429000"/>
            <a:chOff x="533400" y="2667000"/>
            <a:chExt cx="3657600" cy="3429000"/>
          </a:xfrm>
        </p:grpSpPr>
        <p:grpSp>
          <p:nvGrpSpPr>
            <p:cNvPr id="96" name="Group 95"/>
            <p:cNvGrpSpPr/>
            <p:nvPr/>
          </p:nvGrpSpPr>
          <p:grpSpPr>
            <a:xfrm>
              <a:off x="533400" y="2667000"/>
              <a:ext cx="1524000" cy="3429000"/>
              <a:chOff x="533400" y="2667000"/>
              <a:chExt cx="1524000" cy="3429000"/>
            </a:xfrm>
          </p:grpSpPr>
          <p:sp>
            <p:nvSpPr>
              <p:cNvPr id="32" name="Cube 31"/>
              <p:cNvSpPr/>
              <p:nvPr/>
            </p:nvSpPr>
            <p:spPr>
              <a:xfrm>
                <a:off x="533400" y="5715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11</a:t>
                </a:r>
                <a:endParaRPr lang="en-US" dirty="0"/>
              </a:p>
            </p:txBody>
          </p:sp>
          <p:sp>
            <p:nvSpPr>
              <p:cNvPr id="25" name="Cube 24"/>
              <p:cNvSpPr/>
              <p:nvPr/>
            </p:nvSpPr>
            <p:spPr>
              <a:xfrm>
                <a:off x="533400" y="5410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10</a:t>
                </a:r>
                <a:endParaRPr lang="en-US" dirty="0"/>
              </a:p>
            </p:txBody>
          </p:sp>
          <p:sp>
            <p:nvSpPr>
              <p:cNvPr id="26" name="Cube 25"/>
              <p:cNvSpPr/>
              <p:nvPr/>
            </p:nvSpPr>
            <p:spPr>
              <a:xfrm>
                <a:off x="533400" y="5105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9</a:t>
                </a:r>
                <a:endParaRPr lang="en-US" dirty="0"/>
              </a:p>
            </p:txBody>
          </p:sp>
          <p:sp>
            <p:nvSpPr>
              <p:cNvPr id="27" name="Cube 26"/>
              <p:cNvSpPr/>
              <p:nvPr/>
            </p:nvSpPr>
            <p:spPr>
              <a:xfrm>
                <a:off x="533400" y="4800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8</a:t>
                </a:r>
                <a:endParaRPr lang="en-US" dirty="0"/>
              </a:p>
            </p:txBody>
          </p:sp>
          <p:sp>
            <p:nvSpPr>
              <p:cNvPr id="28" name="Cube 27"/>
              <p:cNvSpPr/>
              <p:nvPr/>
            </p:nvSpPr>
            <p:spPr>
              <a:xfrm>
                <a:off x="533400" y="3886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4</a:t>
                </a:r>
                <a:endParaRPr lang="en-US" dirty="0"/>
              </a:p>
            </p:txBody>
          </p:sp>
          <p:sp>
            <p:nvSpPr>
              <p:cNvPr id="29" name="Cube 28"/>
              <p:cNvSpPr/>
              <p:nvPr/>
            </p:nvSpPr>
            <p:spPr>
              <a:xfrm>
                <a:off x="533400" y="3581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3</a:t>
                </a:r>
                <a:endParaRPr lang="en-US" dirty="0"/>
              </a:p>
            </p:txBody>
          </p:sp>
          <p:sp>
            <p:nvSpPr>
              <p:cNvPr id="30" name="Cube 29"/>
              <p:cNvSpPr/>
              <p:nvPr/>
            </p:nvSpPr>
            <p:spPr>
              <a:xfrm>
                <a:off x="533400" y="3276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2</a:t>
                </a:r>
                <a:endParaRPr lang="en-US" dirty="0"/>
              </a:p>
            </p:txBody>
          </p:sp>
          <p:sp>
            <p:nvSpPr>
              <p:cNvPr id="31" name="Cube 30"/>
              <p:cNvSpPr/>
              <p:nvPr/>
            </p:nvSpPr>
            <p:spPr>
              <a:xfrm>
                <a:off x="533400" y="29718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a:t>
                </a:r>
                <a:endParaRPr lang="en-US" dirty="0"/>
              </a:p>
            </p:txBody>
          </p:sp>
          <p:sp>
            <p:nvSpPr>
              <p:cNvPr id="33" name="Cube 32"/>
              <p:cNvSpPr/>
              <p:nvPr/>
            </p:nvSpPr>
            <p:spPr>
              <a:xfrm>
                <a:off x="533400" y="2667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0</a:t>
                </a:r>
                <a:endParaRPr lang="en-US" dirty="0"/>
              </a:p>
            </p:txBody>
          </p:sp>
          <p:grpSp>
            <p:nvGrpSpPr>
              <p:cNvPr id="7" name="Group 17"/>
              <p:cNvGrpSpPr/>
              <p:nvPr/>
            </p:nvGrpSpPr>
            <p:grpSpPr>
              <a:xfrm>
                <a:off x="1143000" y="4343400"/>
                <a:ext cx="76200" cy="381000"/>
                <a:chOff x="7543800" y="4648200"/>
                <a:chExt cx="76200" cy="381000"/>
              </a:xfrm>
            </p:grpSpPr>
            <p:sp>
              <p:nvSpPr>
                <p:cNvPr id="35" name="Flowchart: Connector 14"/>
                <p:cNvSpPr/>
                <p:nvPr/>
              </p:nvSpPr>
              <p:spPr>
                <a:xfrm>
                  <a:off x="7543800" y="46482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Flowchart: Connector 35"/>
                <p:cNvSpPr/>
                <p:nvPr/>
              </p:nvSpPr>
              <p:spPr>
                <a:xfrm>
                  <a:off x="7543800" y="48006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Flowchart: Connector 36"/>
                <p:cNvSpPr/>
                <p:nvPr/>
              </p:nvSpPr>
              <p:spPr>
                <a:xfrm>
                  <a:off x="7543800" y="49530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grpSp>
          <p:nvGrpSpPr>
            <p:cNvPr id="9" name="Group 37"/>
            <p:cNvGrpSpPr/>
            <p:nvPr/>
          </p:nvGrpSpPr>
          <p:grpSpPr>
            <a:xfrm>
              <a:off x="2667000" y="2667000"/>
              <a:ext cx="1524000" cy="3429000"/>
              <a:chOff x="6858000" y="2057400"/>
              <a:chExt cx="1524000" cy="3429000"/>
            </a:xfrm>
          </p:grpSpPr>
          <p:sp>
            <p:nvSpPr>
              <p:cNvPr id="39" name="Cube 38"/>
              <p:cNvSpPr/>
              <p:nvPr/>
            </p:nvSpPr>
            <p:spPr>
              <a:xfrm>
                <a:off x="68580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40" name="Cube 39"/>
              <p:cNvSpPr/>
              <p:nvPr/>
            </p:nvSpPr>
            <p:spPr>
              <a:xfrm>
                <a:off x="6858000" y="3886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6</a:t>
                </a:r>
                <a:endParaRPr lang="en-US" dirty="0"/>
              </a:p>
            </p:txBody>
          </p:sp>
          <p:sp>
            <p:nvSpPr>
              <p:cNvPr id="41" name="Cube 40"/>
              <p:cNvSpPr/>
              <p:nvPr/>
            </p:nvSpPr>
            <p:spPr>
              <a:xfrm>
                <a:off x="6858000" y="3581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5</a:t>
                </a:r>
                <a:endParaRPr lang="en-US" dirty="0"/>
              </a:p>
            </p:txBody>
          </p:sp>
          <p:sp>
            <p:nvSpPr>
              <p:cNvPr id="42" name="Cube 41"/>
              <p:cNvSpPr/>
              <p:nvPr/>
            </p:nvSpPr>
            <p:spPr>
              <a:xfrm>
                <a:off x="68580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4</a:t>
                </a:r>
                <a:endParaRPr lang="en-US" dirty="0"/>
              </a:p>
            </p:txBody>
          </p:sp>
          <p:sp>
            <p:nvSpPr>
              <p:cNvPr id="43" name="Cube 42"/>
              <p:cNvSpPr/>
              <p:nvPr/>
            </p:nvSpPr>
            <p:spPr>
              <a:xfrm>
                <a:off x="68580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3</a:t>
                </a:r>
                <a:endParaRPr lang="en-US" dirty="0"/>
              </a:p>
            </p:txBody>
          </p:sp>
          <p:sp>
            <p:nvSpPr>
              <p:cNvPr id="44" name="Cube 43"/>
              <p:cNvSpPr/>
              <p:nvPr/>
            </p:nvSpPr>
            <p:spPr>
              <a:xfrm>
                <a:off x="68580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45" name="Cube 44"/>
              <p:cNvSpPr/>
              <p:nvPr/>
            </p:nvSpPr>
            <p:spPr>
              <a:xfrm>
                <a:off x="6858000" y="23622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46" name="Cube 45"/>
              <p:cNvSpPr/>
              <p:nvPr/>
            </p:nvSpPr>
            <p:spPr>
              <a:xfrm>
                <a:off x="6858000" y="5105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47" name="Cube 46"/>
              <p:cNvSpPr/>
              <p:nvPr/>
            </p:nvSpPr>
            <p:spPr>
              <a:xfrm>
                <a:off x="6858000" y="20574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10" name="Group 17"/>
              <p:cNvGrpSpPr/>
              <p:nvPr/>
            </p:nvGrpSpPr>
            <p:grpSpPr>
              <a:xfrm>
                <a:off x="7543800" y="4648200"/>
                <a:ext cx="76200" cy="381000"/>
                <a:chOff x="7543800" y="4648200"/>
                <a:chExt cx="76200" cy="381000"/>
              </a:xfrm>
            </p:grpSpPr>
            <p:sp>
              <p:nvSpPr>
                <p:cNvPr id="49"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0" name="Flowchart: Connector 49"/>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1" name="Flowchart: Connector 50"/>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grpSp>
          <p:nvGrpSpPr>
            <p:cNvPr id="105" name="Group 104"/>
            <p:cNvGrpSpPr/>
            <p:nvPr/>
          </p:nvGrpSpPr>
          <p:grpSpPr>
            <a:xfrm>
              <a:off x="1962150" y="2905125"/>
              <a:ext cx="704850" cy="3048000"/>
              <a:chOff x="1962150" y="2905125"/>
              <a:chExt cx="704850" cy="3048000"/>
            </a:xfrm>
          </p:grpSpPr>
          <p:cxnSp>
            <p:nvCxnSpPr>
              <p:cNvPr id="85" name="Straight Arrow Connector 84"/>
              <p:cNvCxnSpPr>
                <a:stCxn id="33" idx="4"/>
                <a:endCxn id="47" idx="2"/>
              </p:cNvCxnSpPr>
              <p:nvPr/>
            </p:nvCxnSpPr>
            <p:spPr>
              <a:xfrm>
                <a:off x="1962150" y="2905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31" idx="4"/>
                <a:endCxn id="44" idx="2"/>
              </p:cNvCxnSpPr>
              <p:nvPr/>
            </p:nvCxnSpPr>
            <p:spPr>
              <a:xfrm>
                <a:off x="1962150" y="32099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a:stCxn id="30" idx="4"/>
                <a:endCxn id="42" idx="2"/>
              </p:cNvCxnSpPr>
              <p:nvPr/>
            </p:nvCxnSpPr>
            <p:spPr>
              <a:xfrm>
                <a:off x="1962150" y="3514725"/>
                <a:ext cx="70485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Straight Arrow Connector 90"/>
              <p:cNvCxnSpPr>
                <a:stCxn id="29" idx="4"/>
                <a:endCxn id="40" idx="2"/>
              </p:cNvCxnSpPr>
              <p:nvPr/>
            </p:nvCxnSpPr>
            <p:spPr>
              <a:xfrm>
                <a:off x="1962150" y="3819525"/>
                <a:ext cx="70485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28" idx="4"/>
              </p:cNvCxnSpPr>
              <p:nvPr/>
            </p:nvCxnSpPr>
            <p:spPr>
              <a:xfrm>
                <a:off x="1962150" y="4124325"/>
                <a:ext cx="628650" cy="12096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27" idx="4"/>
                <a:endCxn id="47" idx="2"/>
              </p:cNvCxnSpPr>
              <p:nvPr/>
            </p:nvCxnSpPr>
            <p:spPr>
              <a:xfrm flipV="1">
                <a:off x="1962150" y="2905125"/>
                <a:ext cx="704850" cy="2133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26" idx="4"/>
                <a:endCxn id="44" idx="2"/>
              </p:cNvCxnSpPr>
              <p:nvPr/>
            </p:nvCxnSpPr>
            <p:spPr>
              <a:xfrm flipV="1">
                <a:off x="1962150" y="3514725"/>
                <a:ext cx="704850" cy="1828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25" idx="4"/>
                <a:endCxn id="42" idx="2"/>
              </p:cNvCxnSpPr>
              <p:nvPr/>
            </p:nvCxnSpPr>
            <p:spPr>
              <a:xfrm flipV="1">
                <a:off x="1962150" y="4124325"/>
                <a:ext cx="704850" cy="1524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32" idx="4"/>
                <a:endCxn id="40" idx="2"/>
              </p:cNvCxnSpPr>
              <p:nvPr/>
            </p:nvCxnSpPr>
            <p:spPr>
              <a:xfrm flipV="1">
                <a:off x="1962150" y="4733925"/>
                <a:ext cx="70485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grpSp>
        <p:nvGrpSpPr>
          <p:cNvPr id="166" name="Group 165"/>
          <p:cNvGrpSpPr/>
          <p:nvPr/>
        </p:nvGrpSpPr>
        <p:grpSpPr>
          <a:xfrm>
            <a:off x="4876800" y="2667000"/>
            <a:ext cx="3657600" cy="3429000"/>
            <a:chOff x="4876800" y="2667000"/>
            <a:chExt cx="3657600" cy="3429000"/>
          </a:xfrm>
        </p:grpSpPr>
        <p:grpSp>
          <p:nvGrpSpPr>
            <p:cNvPr id="13" name="Group 23"/>
            <p:cNvGrpSpPr/>
            <p:nvPr/>
          </p:nvGrpSpPr>
          <p:grpSpPr>
            <a:xfrm>
              <a:off x="4876800" y="2667000"/>
              <a:ext cx="1524000" cy="3429000"/>
              <a:chOff x="6858000" y="2057400"/>
              <a:chExt cx="1524000" cy="3429000"/>
            </a:xfrm>
          </p:grpSpPr>
          <p:sp>
            <p:nvSpPr>
              <p:cNvPr id="137" name="Cube 136"/>
              <p:cNvSpPr/>
              <p:nvPr/>
            </p:nvSpPr>
            <p:spPr>
              <a:xfrm>
                <a:off x="6858000" y="4191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7</a:t>
                </a:r>
                <a:endParaRPr lang="en-US" dirty="0"/>
              </a:p>
            </p:txBody>
          </p:sp>
          <p:sp>
            <p:nvSpPr>
              <p:cNvPr id="138" name="Cube 137"/>
              <p:cNvSpPr/>
              <p:nvPr/>
            </p:nvSpPr>
            <p:spPr>
              <a:xfrm>
                <a:off x="6858000" y="3886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6</a:t>
                </a:r>
                <a:endParaRPr lang="en-US" dirty="0"/>
              </a:p>
            </p:txBody>
          </p:sp>
          <p:sp>
            <p:nvSpPr>
              <p:cNvPr id="139" name="Cube 138"/>
              <p:cNvSpPr/>
              <p:nvPr/>
            </p:nvSpPr>
            <p:spPr>
              <a:xfrm>
                <a:off x="6858000" y="3581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5</a:t>
                </a:r>
                <a:endParaRPr lang="en-US" dirty="0"/>
              </a:p>
            </p:txBody>
          </p:sp>
          <p:sp>
            <p:nvSpPr>
              <p:cNvPr id="140" name="Cube 139"/>
              <p:cNvSpPr/>
              <p:nvPr/>
            </p:nvSpPr>
            <p:spPr>
              <a:xfrm>
                <a:off x="6858000" y="32766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4</a:t>
                </a:r>
                <a:endParaRPr lang="en-US" dirty="0"/>
              </a:p>
            </p:txBody>
          </p:sp>
          <p:sp>
            <p:nvSpPr>
              <p:cNvPr id="141" name="Cube 140"/>
              <p:cNvSpPr/>
              <p:nvPr/>
            </p:nvSpPr>
            <p:spPr>
              <a:xfrm>
                <a:off x="6858000" y="29718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3</a:t>
                </a:r>
                <a:endParaRPr lang="en-US" dirty="0"/>
              </a:p>
            </p:txBody>
          </p:sp>
          <p:sp>
            <p:nvSpPr>
              <p:cNvPr id="142" name="Cube 141"/>
              <p:cNvSpPr/>
              <p:nvPr/>
            </p:nvSpPr>
            <p:spPr>
              <a:xfrm>
                <a:off x="6858000" y="26670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2</a:t>
                </a:r>
                <a:endParaRPr lang="en-US" dirty="0"/>
              </a:p>
            </p:txBody>
          </p:sp>
          <p:sp>
            <p:nvSpPr>
              <p:cNvPr id="143" name="Cube 142"/>
              <p:cNvSpPr/>
              <p:nvPr/>
            </p:nvSpPr>
            <p:spPr>
              <a:xfrm>
                <a:off x="6858000" y="23622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a:t>
                </a:r>
                <a:endParaRPr lang="en-US" dirty="0"/>
              </a:p>
            </p:txBody>
          </p:sp>
          <p:sp>
            <p:nvSpPr>
              <p:cNvPr id="144" name="Cube 143"/>
              <p:cNvSpPr/>
              <p:nvPr/>
            </p:nvSpPr>
            <p:spPr>
              <a:xfrm>
                <a:off x="6858000" y="5105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15</a:t>
                </a:r>
                <a:endParaRPr lang="en-US" dirty="0"/>
              </a:p>
            </p:txBody>
          </p:sp>
          <p:sp>
            <p:nvSpPr>
              <p:cNvPr id="145" name="Cube 144"/>
              <p:cNvSpPr/>
              <p:nvPr/>
            </p:nvSpPr>
            <p:spPr>
              <a:xfrm>
                <a:off x="6858000" y="2057400"/>
                <a:ext cx="1524000" cy="3810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r-Latn-RS" dirty="0"/>
                  <a:t>Nit 0</a:t>
                </a:r>
                <a:endParaRPr lang="en-US" dirty="0"/>
              </a:p>
            </p:txBody>
          </p:sp>
          <p:grpSp>
            <p:nvGrpSpPr>
              <p:cNvPr id="14" name="Group 17"/>
              <p:cNvGrpSpPr/>
              <p:nvPr/>
            </p:nvGrpSpPr>
            <p:grpSpPr>
              <a:xfrm>
                <a:off x="7543800" y="4648200"/>
                <a:ext cx="76200" cy="381000"/>
                <a:chOff x="7543800" y="4648200"/>
                <a:chExt cx="76200" cy="381000"/>
              </a:xfrm>
            </p:grpSpPr>
            <p:sp>
              <p:nvSpPr>
                <p:cNvPr id="147" name="Flowchart: Connector 14"/>
                <p:cNvSpPr/>
                <p:nvPr/>
              </p:nvSpPr>
              <p:spPr>
                <a:xfrm>
                  <a:off x="7543800" y="46482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8" name="Flowchart: Connector 147"/>
                <p:cNvSpPr/>
                <p:nvPr/>
              </p:nvSpPr>
              <p:spPr>
                <a:xfrm>
                  <a:off x="7543800" y="48006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9" name="Flowchart: Connector 36"/>
                <p:cNvSpPr/>
                <p:nvPr/>
              </p:nvSpPr>
              <p:spPr>
                <a:xfrm>
                  <a:off x="7543800" y="4953000"/>
                  <a:ext cx="76200" cy="762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grpSp>
          <p:nvGrpSpPr>
            <p:cNvPr id="164" name="Group 163"/>
            <p:cNvGrpSpPr/>
            <p:nvPr/>
          </p:nvGrpSpPr>
          <p:grpSpPr>
            <a:xfrm>
              <a:off x="7010400" y="2667000"/>
              <a:ext cx="1524000" cy="3429000"/>
              <a:chOff x="7010400" y="2667000"/>
              <a:chExt cx="1524000" cy="3429000"/>
            </a:xfrm>
          </p:grpSpPr>
          <p:sp>
            <p:nvSpPr>
              <p:cNvPr id="124" name="Cube 123"/>
              <p:cNvSpPr/>
              <p:nvPr/>
            </p:nvSpPr>
            <p:spPr>
              <a:xfrm>
                <a:off x="7010400" y="4800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9</a:t>
                </a:r>
                <a:endParaRPr lang="en-US" dirty="0"/>
              </a:p>
            </p:txBody>
          </p:sp>
          <p:sp>
            <p:nvSpPr>
              <p:cNvPr id="125" name="Cube 124"/>
              <p:cNvSpPr/>
              <p:nvPr/>
            </p:nvSpPr>
            <p:spPr>
              <a:xfrm>
                <a:off x="7010400" y="4495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8</a:t>
                </a:r>
                <a:endParaRPr lang="en-US" dirty="0"/>
              </a:p>
            </p:txBody>
          </p:sp>
          <p:sp>
            <p:nvSpPr>
              <p:cNvPr id="126" name="Cube 125"/>
              <p:cNvSpPr/>
              <p:nvPr/>
            </p:nvSpPr>
            <p:spPr>
              <a:xfrm>
                <a:off x="7010400" y="4191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7</a:t>
                </a:r>
                <a:endParaRPr lang="en-US" dirty="0"/>
              </a:p>
            </p:txBody>
          </p:sp>
          <p:sp>
            <p:nvSpPr>
              <p:cNvPr id="129" name="Cube 128"/>
              <p:cNvSpPr/>
              <p:nvPr/>
            </p:nvSpPr>
            <p:spPr>
              <a:xfrm>
                <a:off x="7010400" y="32766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2</a:t>
                </a:r>
                <a:endParaRPr lang="en-US" dirty="0"/>
              </a:p>
            </p:txBody>
          </p:sp>
          <p:sp>
            <p:nvSpPr>
              <p:cNvPr id="130" name="Cube 129"/>
              <p:cNvSpPr/>
              <p:nvPr/>
            </p:nvSpPr>
            <p:spPr>
              <a:xfrm>
                <a:off x="7010400" y="29718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a:t>
                </a:r>
                <a:endParaRPr lang="en-US" dirty="0"/>
              </a:p>
            </p:txBody>
          </p:sp>
          <p:sp>
            <p:nvSpPr>
              <p:cNvPr id="131" name="Cube 130"/>
              <p:cNvSpPr/>
              <p:nvPr/>
            </p:nvSpPr>
            <p:spPr>
              <a:xfrm>
                <a:off x="7010400" y="5715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15</a:t>
                </a:r>
                <a:endParaRPr lang="en-US" dirty="0"/>
              </a:p>
            </p:txBody>
          </p:sp>
          <p:sp>
            <p:nvSpPr>
              <p:cNvPr id="132" name="Cube 131"/>
              <p:cNvSpPr/>
              <p:nvPr/>
            </p:nvSpPr>
            <p:spPr>
              <a:xfrm>
                <a:off x="7010400" y="2667000"/>
                <a:ext cx="1524000" cy="3810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a:t>
                </a:r>
                <a:r>
                  <a:rPr lang="sr-Latn-RS" dirty="0"/>
                  <a:t>anka 0</a:t>
                </a:r>
                <a:endParaRPr lang="en-US" dirty="0"/>
              </a:p>
            </p:txBody>
          </p:sp>
          <p:grpSp>
            <p:nvGrpSpPr>
              <p:cNvPr id="16" name="Group 17"/>
              <p:cNvGrpSpPr/>
              <p:nvPr/>
            </p:nvGrpSpPr>
            <p:grpSpPr>
              <a:xfrm>
                <a:off x="7696200" y="5257800"/>
                <a:ext cx="76200" cy="381000"/>
                <a:chOff x="7543800" y="4648200"/>
                <a:chExt cx="76200" cy="381000"/>
              </a:xfrm>
            </p:grpSpPr>
            <p:sp>
              <p:nvSpPr>
                <p:cNvPr id="134"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5" name="Flowchart: Connector 134"/>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6" name="Flowchart: Connector 135"/>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109" name="Group 17"/>
              <p:cNvGrpSpPr/>
              <p:nvPr/>
            </p:nvGrpSpPr>
            <p:grpSpPr>
              <a:xfrm>
                <a:off x="7696200" y="3733800"/>
                <a:ext cx="76200" cy="381000"/>
                <a:chOff x="7543800" y="4648200"/>
                <a:chExt cx="76200" cy="381000"/>
              </a:xfrm>
            </p:grpSpPr>
            <p:sp>
              <p:nvSpPr>
                <p:cNvPr id="110" name="Flowchart: Connector 14"/>
                <p:cNvSpPr/>
                <p:nvPr/>
              </p:nvSpPr>
              <p:spPr>
                <a:xfrm>
                  <a:off x="7543800" y="46482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1" name="Flowchart: Connector 110"/>
                <p:cNvSpPr/>
                <p:nvPr/>
              </p:nvSpPr>
              <p:spPr>
                <a:xfrm>
                  <a:off x="7543800" y="48006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2" name="Flowchart: Connector 111"/>
                <p:cNvSpPr/>
                <p:nvPr/>
              </p:nvSpPr>
              <p:spPr>
                <a:xfrm>
                  <a:off x="7543800" y="4953000"/>
                  <a:ext cx="76200" cy="76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grpSp>
          <p:nvGrpSpPr>
            <p:cNvPr id="156" name="Group 155"/>
            <p:cNvGrpSpPr/>
            <p:nvPr/>
          </p:nvGrpSpPr>
          <p:grpSpPr>
            <a:xfrm>
              <a:off x="6305550" y="2905125"/>
              <a:ext cx="704850" cy="3048000"/>
              <a:chOff x="6305550" y="2905125"/>
              <a:chExt cx="704850" cy="3048000"/>
            </a:xfrm>
          </p:grpSpPr>
          <p:cxnSp>
            <p:nvCxnSpPr>
              <p:cNvPr id="108" name="Straight Arrow Connector 107"/>
              <p:cNvCxnSpPr>
                <a:stCxn id="145" idx="4"/>
                <a:endCxn id="132" idx="2"/>
              </p:cNvCxnSpPr>
              <p:nvPr/>
            </p:nvCxnSpPr>
            <p:spPr>
              <a:xfrm>
                <a:off x="6305550" y="2905125"/>
                <a:ext cx="70485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42" idx="4"/>
                <a:endCxn id="132" idx="2"/>
              </p:cNvCxnSpPr>
              <p:nvPr/>
            </p:nvCxnSpPr>
            <p:spPr>
              <a:xfrm flipV="1">
                <a:off x="6305550" y="2905125"/>
                <a:ext cx="70485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140" idx="4"/>
                <a:endCxn id="132" idx="2"/>
              </p:cNvCxnSpPr>
              <p:nvPr/>
            </p:nvCxnSpPr>
            <p:spPr>
              <a:xfrm flipV="1">
                <a:off x="6305550" y="2905125"/>
                <a:ext cx="70485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38" idx="4"/>
                <a:endCxn id="132" idx="2"/>
              </p:cNvCxnSpPr>
              <p:nvPr/>
            </p:nvCxnSpPr>
            <p:spPr>
              <a:xfrm flipV="1">
                <a:off x="6305550" y="2905125"/>
                <a:ext cx="704850" cy="1828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43" idx="4"/>
                <a:endCxn id="125" idx="2"/>
              </p:cNvCxnSpPr>
              <p:nvPr/>
            </p:nvCxnSpPr>
            <p:spPr>
              <a:xfrm>
                <a:off x="6305550" y="3209925"/>
                <a:ext cx="704850" cy="1524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41" idx="4"/>
                <a:endCxn id="125" idx="2"/>
              </p:cNvCxnSpPr>
              <p:nvPr/>
            </p:nvCxnSpPr>
            <p:spPr>
              <a:xfrm>
                <a:off x="6305550" y="3819525"/>
                <a:ext cx="70485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3" name="Straight Arrow Connector 132"/>
              <p:cNvCxnSpPr>
                <a:stCxn id="139" idx="4"/>
                <a:endCxn id="125" idx="2"/>
              </p:cNvCxnSpPr>
              <p:nvPr/>
            </p:nvCxnSpPr>
            <p:spPr>
              <a:xfrm>
                <a:off x="6305550" y="44291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0" name="Straight Arrow Connector 149"/>
              <p:cNvCxnSpPr>
                <a:stCxn id="137" idx="4"/>
                <a:endCxn id="125" idx="2"/>
              </p:cNvCxnSpPr>
              <p:nvPr/>
            </p:nvCxnSpPr>
            <p:spPr>
              <a:xfrm flipV="1">
                <a:off x="6305550" y="4733925"/>
                <a:ext cx="70485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4" name="Straight Arrow Connector 153"/>
              <p:cNvCxnSpPr>
                <a:stCxn id="144" idx="4"/>
                <a:endCxn id="125" idx="2"/>
              </p:cNvCxnSpPr>
              <p:nvPr/>
            </p:nvCxnSpPr>
            <p:spPr>
              <a:xfrm flipV="1">
                <a:off x="6305550" y="4733925"/>
                <a:ext cx="70485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sp>
        <p:nvSpPr>
          <p:cNvPr id="160" name="TextBox 159"/>
          <p:cNvSpPr txBox="1"/>
          <p:nvPr/>
        </p:nvSpPr>
        <p:spPr>
          <a:xfrm>
            <a:off x="6712780" y="2664023"/>
            <a:ext cx="346570" cy="276999"/>
          </a:xfrm>
          <a:prstGeom prst="rect">
            <a:avLst/>
          </a:prstGeom>
          <a:noFill/>
        </p:spPr>
        <p:txBody>
          <a:bodyPr wrap="none" rtlCol="0">
            <a:spAutoFit/>
          </a:bodyPr>
          <a:lstStyle/>
          <a:p>
            <a:r>
              <a:rPr lang="sr-Latn-RS" sz="1200" dirty="0"/>
              <a:t>x8</a:t>
            </a:r>
            <a:endParaRPr lang="en-US" sz="1200" dirty="0"/>
          </a:p>
        </p:txBody>
      </p:sp>
      <p:sp>
        <p:nvSpPr>
          <p:cNvPr id="162" name="TextBox 161"/>
          <p:cNvSpPr txBox="1"/>
          <p:nvPr/>
        </p:nvSpPr>
        <p:spPr>
          <a:xfrm>
            <a:off x="6740030" y="4980801"/>
            <a:ext cx="346570" cy="276999"/>
          </a:xfrm>
          <a:prstGeom prst="rect">
            <a:avLst/>
          </a:prstGeom>
          <a:noFill/>
        </p:spPr>
        <p:txBody>
          <a:bodyPr wrap="none" rtlCol="0">
            <a:spAutoFit/>
          </a:bodyPr>
          <a:lstStyle/>
          <a:p>
            <a:r>
              <a:rPr lang="sr-Latn-RS" sz="1200" dirty="0"/>
              <a:t>x8</a:t>
            </a:r>
            <a:endParaRPr lang="en-US" sz="1200" dirty="0"/>
          </a:p>
        </p:txBody>
      </p:sp>
    </p:spTree>
    <p:extLst>
      <p:ext uri="{BB962C8B-B14F-4D97-AF65-F5344CB8AC3E}">
        <p14:creationId xmlns:p14="http://schemas.microsoft.com/office/powerpoint/2010/main" val="7746129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Adresiranje niti – 1D</a:t>
            </a:r>
            <a:endParaRPr lang="en-US" dirty="0"/>
          </a:p>
        </p:txBody>
      </p:sp>
      <p:sp>
        <p:nvSpPr>
          <p:cNvPr id="3" name="Content Placeholder 2"/>
          <p:cNvSpPr>
            <a:spLocks noGrp="1"/>
          </p:cNvSpPr>
          <p:nvPr>
            <p:ph idx="1"/>
          </p:nvPr>
        </p:nvSpPr>
        <p:spPr/>
        <p:txBody>
          <a:bodyPr/>
          <a:lstStyle/>
          <a:p>
            <a:pPr marL="0" indent="0">
              <a:buNone/>
            </a:pPr>
            <a:r>
              <a:rPr lang="en-US" sz="1800" dirty="0"/>
              <a:t>__global__ void kernel1(float *</a:t>
            </a:r>
            <a:r>
              <a:rPr lang="en-US" sz="1800" dirty="0" err="1"/>
              <a:t>idata</a:t>
            </a:r>
            <a:r>
              <a:rPr lang="en-US" sz="1800" dirty="0"/>
              <a:t>, float *</a:t>
            </a:r>
            <a:r>
              <a:rPr lang="en-US" sz="1800" dirty="0" err="1"/>
              <a:t>odata</a:t>
            </a:r>
            <a:r>
              <a:rPr lang="en-US" sz="1800" dirty="0"/>
              <a:t>)</a:t>
            </a:r>
            <a:r>
              <a:rPr lang="sr-Latn-RS" sz="1800" dirty="0"/>
              <a:t> </a:t>
            </a:r>
          </a:p>
          <a:p>
            <a:pPr marL="0" indent="0">
              <a:buNone/>
            </a:pPr>
            <a:r>
              <a:rPr lang="en-US" sz="1800" dirty="0"/>
              <a:t>{</a:t>
            </a:r>
          </a:p>
          <a:p>
            <a:pPr marL="0" indent="0">
              <a:buNone/>
            </a:pPr>
            <a:r>
              <a:rPr lang="en-US" sz="1800" dirty="0"/>
              <a:t> </a:t>
            </a:r>
            <a:r>
              <a:rPr lang="sr-Latn-RS" sz="1800" dirty="0"/>
              <a:t>	</a:t>
            </a:r>
            <a:r>
              <a:rPr lang="en-US" sz="1800" dirty="0" err="1"/>
              <a:t>int</a:t>
            </a:r>
            <a:r>
              <a:rPr lang="en-US" sz="1800" dirty="0"/>
              <a:t> </a:t>
            </a:r>
            <a:r>
              <a:rPr lang="en-US" sz="1800" dirty="0" err="1"/>
              <a:t>i</a:t>
            </a:r>
            <a:r>
              <a:rPr lang="en-US" sz="1800" dirty="0"/>
              <a:t>;</a:t>
            </a:r>
          </a:p>
          <a:p>
            <a:pPr marL="0" indent="0">
              <a:buNone/>
            </a:pPr>
            <a:r>
              <a:rPr lang="en-US" sz="1800" dirty="0"/>
              <a:t> </a:t>
            </a:r>
            <a:r>
              <a:rPr lang="sr-Latn-RS" sz="1800" dirty="0"/>
              <a:t>	</a:t>
            </a:r>
            <a:r>
              <a:rPr lang="en-US" sz="1800" dirty="0" err="1"/>
              <a:t>i</a:t>
            </a:r>
            <a:r>
              <a:rPr lang="en-US" sz="1800" dirty="0"/>
              <a:t> = </a:t>
            </a:r>
            <a:r>
              <a:rPr lang="en-US" sz="1800" dirty="0" err="1"/>
              <a:t>blockIdx.x</a:t>
            </a:r>
            <a:r>
              <a:rPr lang="en-US" sz="1800" dirty="0"/>
              <a:t> * </a:t>
            </a:r>
            <a:r>
              <a:rPr lang="en-US" sz="1800" dirty="0" err="1"/>
              <a:t>blockDim.x</a:t>
            </a:r>
            <a:r>
              <a:rPr lang="en-US" sz="1800" dirty="0"/>
              <a:t> + </a:t>
            </a:r>
            <a:r>
              <a:rPr lang="en-US" sz="1800" dirty="0" err="1"/>
              <a:t>threadIdx.x</a:t>
            </a:r>
            <a:r>
              <a:rPr lang="en-US" sz="1800" dirty="0"/>
              <a:t>;</a:t>
            </a:r>
          </a:p>
          <a:p>
            <a:pPr marL="0" indent="0">
              <a:buNone/>
            </a:pPr>
            <a:r>
              <a:rPr lang="en-US" sz="1800" dirty="0"/>
              <a:t> </a:t>
            </a:r>
            <a:r>
              <a:rPr lang="sr-Latn-RS" sz="1800" dirty="0"/>
              <a:t>	</a:t>
            </a:r>
            <a:r>
              <a:rPr lang="en-US" sz="1800" dirty="0" err="1"/>
              <a:t>odata</a:t>
            </a:r>
            <a:r>
              <a:rPr lang="en-US" sz="1800" dirty="0"/>
              <a:t>[</a:t>
            </a:r>
            <a:r>
              <a:rPr lang="en-US" sz="1800" dirty="0" err="1"/>
              <a:t>i</a:t>
            </a:r>
            <a:r>
              <a:rPr lang="en-US" sz="1800" dirty="0"/>
              <a:t>] = </a:t>
            </a:r>
            <a:r>
              <a:rPr lang="en-US" sz="1800" dirty="0" err="1"/>
              <a:t>func</a:t>
            </a:r>
            <a:r>
              <a:rPr lang="en-US" sz="1800" dirty="0"/>
              <a:t>(</a:t>
            </a:r>
            <a:r>
              <a:rPr lang="en-US" sz="1800" dirty="0" err="1"/>
              <a:t>idata</a:t>
            </a:r>
            <a:r>
              <a:rPr lang="en-US" sz="1800" dirty="0"/>
              <a:t>[</a:t>
            </a:r>
            <a:r>
              <a:rPr lang="en-US" sz="1800" dirty="0" err="1"/>
              <a:t>i</a:t>
            </a:r>
            <a:r>
              <a:rPr lang="en-US" sz="1800" dirty="0"/>
              <a:t>]);</a:t>
            </a:r>
          </a:p>
          <a:p>
            <a:pPr marL="0" indent="0">
              <a:buNone/>
            </a:pPr>
            <a:r>
              <a:rPr lang="en-US" sz="1800" dirty="0"/>
              <a:t>}</a:t>
            </a:r>
          </a:p>
          <a:p>
            <a:pPr marL="0" indent="0">
              <a:buNone/>
            </a:pPr>
            <a:r>
              <a:rPr lang="en-US" sz="1800" dirty="0"/>
              <a:t>...</a:t>
            </a:r>
          </a:p>
          <a:p>
            <a:pPr marL="0" indent="0">
              <a:buNone/>
            </a:pPr>
            <a:r>
              <a:rPr lang="en-US" sz="1800" dirty="0"/>
              <a:t>dim3 gridDef1(100,1,1);</a:t>
            </a:r>
          </a:p>
          <a:p>
            <a:pPr marL="0" indent="0">
              <a:buNone/>
            </a:pPr>
            <a:r>
              <a:rPr lang="en-US" sz="1800" dirty="0"/>
              <a:t>dim3 blockDef1(256,1,1);</a:t>
            </a:r>
          </a:p>
          <a:p>
            <a:pPr marL="0" indent="0">
              <a:buNone/>
            </a:pPr>
            <a:r>
              <a:rPr lang="en-US" sz="1800" dirty="0"/>
              <a:t>kernel1&lt;&lt;&lt;gridDef1, blockDef1&gt;&gt;&gt;(</a:t>
            </a:r>
            <a:r>
              <a:rPr lang="en-US" sz="1800" dirty="0" err="1"/>
              <a:t>paramList</a:t>
            </a:r>
            <a:r>
              <a:rPr lang="en-US" sz="1800" dirty="0"/>
              <a:t>); </a:t>
            </a:r>
          </a:p>
          <a:p>
            <a:endParaRPr lang="en-US" dirty="0"/>
          </a:p>
        </p:txBody>
      </p:sp>
      <p:sp>
        <p:nvSpPr>
          <p:cNvPr id="4" name="Slide Number Placeholder 3"/>
          <p:cNvSpPr>
            <a:spLocks noGrp="1"/>
          </p:cNvSpPr>
          <p:nvPr>
            <p:ph type="sldNum" sz="quarter" idx="12"/>
          </p:nvPr>
        </p:nvSpPr>
        <p:spPr/>
        <p:txBody>
          <a:bodyPr/>
          <a:lstStyle/>
          <a:p>
            <a:fld id="{036081D1-8380-407A-ABF3-D12854566F9D}" type="slidenum">
              <a:rPr lang="en-US" smtClean="0"/>
              <a:pPr/>
              <a:t>94</a:t>
            </a:fld>
            <a:endParaRPr lang="en-US" dirty="0"/>
          </a:p>
        </p:txBody>
      </p:sp>
      <p:pic>
        <p:nvPicPr>
          <p:cNvPr id="5" name="Picture 4"/>
          <p:cNvPicPr>
            <a:picLocks noChangeAspect="1"/>
          </p:cNvPicPr>
          <p:nvPr/>
        </p:nvPicPr>
        <p:blipFill>
          <a:blip r:embed="rId2"/>
          <a:stretch>
            <a:fillRect/>
          </a:stretch>
        </p:blipFill>
        <p:spPr>
          <a:xfrm>
            <a:off x="1857375" y="4953000"/>
            <a:ext cx="5762625" cy="1704975"/>
          </a:xfrm>
          <a:prstGeom prst="rect">
            <a:avLst/>
          </a:prstGeom>
        </p:spPr>
      </p:pic>
    </p:spTree>
    <p:extLst>
      <p:ext uri="{BB962C8B-B14F-4D97-AF65-F5344CB8AC3E}">
        <p14:creationId xmlns:p14="http://schemas.microsoft.com/office/powerpoint/2010/main" val="10228437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Adresiranje niti – 2D</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__global__ void kernel2(float *</a:t>
            </a:r>
            <a:r>
              <a:rPr lang="en-US" sz="1800" dirty="0" err="1"/>
              <a:t>idata</a:t>
            </a:r>
            <a:r>
              <a:rPr lang="en-US" sz="1800" dirty="0"/>
              <a:t>, float *</a:t>
            </a:r>
            <a:r>
              <a:rPr lang="en-US" sz="1800" dirty="0" err="1"/>
              <a:t>odata</a:t>
            </a:r>
            <a:r>
              <a:rPr lang="en-US" sz="1800" dirty="0"/>
              <a:t>, </a:t>
            </a:r>
            <a:r>
              <a:rPr lang="en-US" sz="1800" dirty="0" err="1"/>
              <a:t>int</a:t>
            </a:r>
            <a:r>
              <a:rPr lang="en-US" sz="1800" dirty="0"/>
              <a:t> pitch)</a:t>
            </a:r>
          </a:p>
          <a:p>
            <a:pPr marL="0" indent="0">
              <a:buNone/>
            </a:pPr>
            <a:r>
              <a:rPr lang="en-US" sz="1800" dirty="0"/>
              <a:t>{</a:t>
            </a:r>
          </a:p>
          <a:p>
            <a:pPr marL="0" indent="0">
              <a:buNone/>
            </a:pPr>
            <a:r>
              <a:rPr lang="en-US" sz="1800" dirty="0"/>
              <a:t> </a:t>
            </a:r>
            <a:r>
              <a:rPr lang="sr-Latn-RS" sz="1800" dirty="0"/>
              <a:t>	</a:t>
            </a:r>
            <a:r>
              <a:rPr lang="en-US" sz="1800" dirty="0" err="1"/>
              <a:t>int</a:t>
            </a:r>
            <a:r>
              <a:rPr lang="en-US" sz="1800" dirty="0"/>
              <a:t> x, y, </a:t>
            </a:r>
            <a:r>
              <a:rPr lang="en-US" sz="1800" dirty="0" err="1"/>
              <a:t>i</a:t>
            </a:r>
            <a:r>
              <a:rPr lang="en-US" sz="1800" dirty="0"/>
              <a:t>;</a:t>
            </a:r>
          </a:p>
          <a:p>
            <a:pPr marL="0" indent="0">
              <a:buNone/>
            </a:pPr>
            <a:r>
              <a:rPr lang="en-US" sz="1800" dirty="0"/>
              <a:t> </a:t>
            </a:r>
            <a:r>
              <a:rPr lang="sr-Latn-RS" sz="1800" dirty="0"/>
              <a:t>	</a:t>
            </a:r>
            <a:r>
              <a:rPr lang="en-US" sz="1800" dirty="0"/>
              <a:t>x = </a:t>
            </a:r>
            <a:r>
              <a:rPr lang="en-US" sz="1800" dirty="0" err="1"/>
              <a:t>blockIdx.x</a:t>
            </a:r>
            <a:r>
              <a:rPr lang="en-US" sz="1800" dirty="0"/>
              <a:t> * </a:t>
            </a:r>
            <a:r>
              <a:rPr lang="en-US" sz="1800" dirty="0" err="1"/>
              <a:t>blockDim.x</a:t>
            </a:r>
            <a:r>
              <a:rPr lang="en-US" sz="1800" dirty="0"/>
              <a:t> + </a:t>
            </a:r>
            <a:r>
              <a:rPr lang="en-US" sz="1800" dirty="0" err="1"/>
              <a:t>threadIdx.x</a:t>
            </a:r>
            <a:r>
              <a:rPr lang="en-US" sz="1800" dirty="0"/>
              <a:t>;</a:t>
            </a:r>
          </a:p>
          <a:p>
            <a:pPr marL="0" indent="0">
              <a:buNone/>
            </a:pPr>
            <a:r>
              <a:rPr lang="en-US" sz="1800" dirty="0"/>
              <a:t> </a:t>
            </a:r>
            <a:r>
              <a:rPr lang="sr-Latn-RS" sz="1800" dirty="0"/>
              <a:t>	</a:t>
            </a:r>
            <a:r>
              <a:rPr lang="en-US" sz="1800" dirty="0"/>
              <a:t>y = </a:t>
            </a:r>
            <a:r>
              <a:rPr lang="en-US" sz="1800" dirty="0" err="1"/>
              <a:t>blockIdx.y</a:t>
            </a:r>
            <a:r>
              <a:rPr lang="en-US" sz="1800" dirty="0"/>
              <a:t> * </a:t>
            </a:r>
            <a:r>
              <a:rPr lang="en-US" sz="1800" dirty="0" err="1"/>
              <a:t>blockDim.y</a:t>
            </a:r>
            <a:r>
              <a:rPr lang="en-US" sz="1800" dirty="0"/>
              <a:t> + </a:t>
            </a:r>
            <a:r>
              <a:rPr lang="en-US" sz="1800" dirty="0" err="1"/>
              <a:t>threadIdx.y</a:t>
            </a:r>
            <a:r>
              <a:rPr lang="en-US" sz="1800" dirty="0"/>
              <a:t>;</a:t>
            </a:r>
          </a:p>
          <a:p>
            <a:pPr marL="0" indent="0">
              <a:buNone/>
            </a:pPr>
            <a:r>
              <a:rPr lang="en-US" sz="1800" dirty="0"/>
              <a:t> </a:t>
            </a:r>
            <a:r>
              <a:rPr lang="sr-Latn-RS" sz="1800" dirty="0"/>
              <a:t>	</a:t>
            </a:r>
            <a:r>
              <a:rPr lang="en-US" sz="1800" dirty="0" err="1"/>
              <a:t>i</a:t>
            </a:r>
            <a:r>
              <a:rPr lang="en-US" sz="1800" dirty="0"/>
              <a:t> = y * pitch + x;</a:t>
            </a:r>
          </a:p>
          <a:p>
            <a:pPr marL="0" indent="0">
              <a:buNone/>
            </a:pPr>
            <a:r>
              <a:rPr lang="en-US" sz="1800" dirty="0"/>
              <a:t> </a:t>
            </a:r>
            <a:r>
              <a:rPr lang="sr-Latn-RS" sz="1800" dirty="0"/>
              <a:t>	</a:t>
            </a:r>
            <a:r>
              <a:rPr lang="en-US" sz="1800" dirty="0" err="1"/>
              <a:t>odata</a:t>
            </a:r>
            <a:r>
              <a:rPr lang="en-US" sz="1800" dirty="0"/>
              <a:t>[</a:t>
            </a:r>
            <a:r>
              <a:rPr lang="en-US" sz="1800" dirty="0" err="1"/>
              <a:t>i</a:t>
            </a:r>
            <a:r>
              <a:rPr lang="en-US" sz="1800" dirty="0"/>
              <a:t>] = </a:t>
            </a:r>
            <a:r>
              <a:rPr lang="en-US" sz="1800" dirty="0" err="1"/>
              <a:t>func</a:t>
            </a:r>
            <a:r>
              <a:rPr lang="en-US" sz="1800" dirty="0"/>
              <a:t>(</a:t>
            </a:r>
            <a:r>
              <a:rPr lang="en-US" sz="1800" dirty="0" err="1"/>
              <a:t>idata</a:t>
            </a:r>
            <a:r>
              <a:rPr lang="en-US" sz="1800" dirty="0"/>
              <a:t>[</a:t>
            </a:r>
            <a:r>
              <a:rPr lang="en-US" sz="1800" dirty="0" err="1"/>
              <a:t>i</a:t>
            </a:r>
            <a:r>
              <a:rPr lang="en-US" sz="1800" dirty="0"/>
              <a:t>]);</a:t>
            </a:r>
          </a:p>
          <a:p>
            <a:pPr marL="0" indent="0">
              <a:buNone/>
            </a:pPr>
            <a:r>
              <a:rPr lang="en-US" sz="1800" dirty="0"/>
              <a:t>}</a:t>
            </a:r>
          </a:p>
          <a:p>
            <a:pPr marL="0" indent="0">
              <a:buNone/>
            </a:pPr>
            <a:r>
              <a:rPr lang="en-US" sz="1800" dirty="0"/>
              <a:t>...</a:t>
            </a:r>
          </a:p>
          <a:p>
            <a:pPr marL="0" indent="0">
              <a:buNone/>
            </a:pPr>
            <a:r>
              <a:rPr lang="en-US" sz="1800" dirty="0"/>
              <a:t>dim3 gridDef2(</a:t>
            </a:r>
            <a:r>
              <a:rPr lang="sr-Latn-RS" sz="1800" dirty="0"/>
              <a:t>3</a:t>
            </a:r>
            <a:r>
              <a:rPr lang="en-US" sz="1800" dirty="0"/>
              <a:t>,</a:t>
            </a:r>
            <a:r>
              <a:rPr lang="sr-Latn-RS" sz="1800" dirty="0"/>
              <a:t>2</a:t>
            </a:r>
            <a:r>
              <a:rPr lang="en-US" sz="1800" dirty="0"/>
              <a:t>,1);</a:t>
            </a:r>
          </a:p>
          <a:p>
            <a:pPr marL="0" indent="0">
              <a:buNone/>
            </a:pPr>
            <a:r>
              <a:rPr lang="en-US" sz="1800" dirty="0"/>
              <a:t>dim3 blockDef2(</a:t>
            </a:r>
            <a:r>
              <a:rPr lang="sr-Latn-RS" sz="1800" dirty="0"/>
              <a:t>5</a:t>
            </a:r>
            <a:r>
              <a:rPr lang="en-US" sz="1800" dirty="0"/>
              <a:t>,</a:t>
            </a:r>
            <a:r>
              <a:rPr lang="sr-Latn-RS" sz="1800" dirty="0"/>
              <a:t>3</a:t>
            </a:r>
            <a:r>
              <a:rPr lang="en-US" sz="1800" dirty="0"/>
              <a:t>,1);</a:t>
            </a:r>
          </a:p>
          <a:p>
            <a:pPr marL="0" indent="0">
              <a:buNone/>
            </a:pPr>
            <a:r>
              <a:rPr lang="en-US" sz="1800" dirty="0"/>
              <a:t>kernel2&lt;&lt;&lt;gridDef2, blockDef2&gt;&gt;&gt;(</a:t>
            </a:r>
            <a:r>
              <a:rPr lang="en-US" sz="1800" dirty="0" err="1"/>
              <a:t>paramList</a:t>
            </a:r>
            <a:r>
              <a:rPr lang="en-US" sz="1800" dirty="0"/>
              <a:t>); </a:t>
            </a:r>
          </a:p>
        </p:txBody>
      </p:sp>
      <p:sp>
        <p:nvSpPr>
          <p:cNvPr id="4" name="Slide Number Placeholder 3"/>
          <p:cNvSpPr>
            <a:spLocks noGrp="1"/>
          </p:cNvSpPr>
          <p:nvPr>
            <p:ph type="sldNum" sz="quarter" idx="12"/>
          </p:nvPr>
        </p:nvSpPr>
        <p:spPr/>
        <p:txBody>
          <a:bodyPr/>
          <a:lstStyle/>
          <a:p>
            <a:fld id="{036081D1-8380-407A-ABF3-D12854566F9D}" type="slidenum">
              <a:rPr lang="en-US" smtClean="0"/>
              <a:pPr/>
              <a:t>95</a:t>
            </a:fld>
            <a:endParaRPr lang="en-US" dirty="0"/>
          </a:p>
        </p:txBody>
      </p:sp>
      <p:pic>
        <p:nvPicPr>
          <p:cNvPr id="5" name="Picture 4"/>
          <p:cNvPicPr>
            <a:picLocks noChangeAspect="1"/>
          </p:cNvPicPr>
          <p:nvPr/>
        </p:nvPicPr>
        <p:blipFill>
          <a:blip r:embed="rId2"/>
          <a:stretch>
            <a:fillRect/>
          </a:stretch>
        </p:blipFill>
        <p:spPr>
          <a:xfrm>
            <a:off x="5715000" y="2590800"/>
            <a:ext cx="2705100" cy="3810000"/>
          </a:xfrm>
          <a:prstGeom prst="rect">
            <a:avLst/>
          </a:prstGeom>
        </p:spPr>
      </p:pic>
    </p:spTree>
    <p:extLst>
      <p:ext uri="{BB962C8B-B14F-4D97-AF65-F5344CB8AC3E}">
        <p14:creationId xmlns:p14="http://schemas.microsoft.com/office/powerpoint/2010/main" val="21869354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Transponovanje</a:t>
            </a:r>
            <a:r>
              <a:rPr lang="en-US" dirty="0"/>
              <a:t> </a:t>
            </a:r>
            <a:r>
              <a:rPr lang="en-US" dirty="0" err="1"/>
              <a:t>matrica</a:t>
            </a:r>
            <a:endParaRPr lang="en-US" dirty="0"/>
          </a:p>
        </p:txBody>
      </p:sp>
      <p:sp>
        <p:nvSpPr>
          <p:cNvPr id="3" name="Content Placeholder 2"/>
          <p:cNvSpPr>
            <a:spLocks noGrp="1"/>
          </p:cNvSpPr>
          <p:nvPr>
            <p:ph idx="1"/>
          </p:nvPr>
        </p:nvSpPr>
        <p:spPr>
          <a:xfrm>
            <a:off x="457200" y="1629711"/>
            <a:ext cx="8229600" cy="4876800"/>
          </a:xfrm>
        </p:spPr>
        <p:txBody>
          <a:bodyPr/>
          <a:lstStyle/>
          <a:p>
            <a:r>
              <a:rPr lang="en-US" dirty="0" err="1"/>
              <a:t>Vrste</a:t>
            </a:r>
            <a:r>
              <a:rPr lang="en-US" dirty="0"/>
              <a:t> </a:t>
            </a:r>
            <a:r>
              <a:rPr lang="en-US" dirty="0" err="1"/>
              <a:t>ulazne</a:t>
            </a:r>
            <a:r>
              <a:rPr lang="en-US" dirty="0"/>
              <a:t> </a:t>
            </a:r>
            <a:r>
              <a:rPr lang="en-US" dirty="0" err="1"/>
              <a:t>matrice</a:t>
            </a:r>
            <a:r>
              <a:rPr lang="en-US" dirty="0"/>
              <a:t> </a:t>
            </a:r>
            <a:r>
              <a:rPr lang="en-US" dirty="0" err="1"/>
              <a:t>postaju</a:t>
            </a:r>
            <a:r>
              <a:rPr lang="en-US" dirty="0"/>
              <a:t> </a:t>
            </a:r>
            <a:r>
              <a:rPr lang="en-US" dirty="0" err="1"/>
              <a:t>kolone</a:t>
            </a:r>
            <a:r>
              <a:rPr lang="en-US" dirty="0"/>
              <a:t> </a:t>
            </a:r>
            <a:r>
              <a:rPr lang="en-US" dirty="0" err="1"/>
              <a:t>izlazne</a:t>
            </a:r>
            <a:r>
              <a:rPr lang="en-US" dirty="0"/>
              <a:t> </a:t>
            </a:r>
            <a:r>
              <a:rPr lang="en-US" dirty="0" err="1"/>
              <a:t>matrice</a:t>
            </a:r>
            <a:endParaRPr lang="en-US" dirty="0"/>
          </a:p>
        </p:txBody>
      </p:sp>
      <p:grpSp>
        <p:nvGrpSpPr>
          <p:cNvPr id="110" name="Group 109"/>
          <p:cNvGrpSpPr/>
          <p:nvPr/>
        </p:nvGrpSpPr>
        <p:grpSpPr>
          <a:xfrm>
            <a:off x="835760" y="2286000"/>
            <a:ext cx="2508570" cy="2590800"/>
            <a:chOff x="835760" y="2286000"/>
            <a:chExt cx="3050932" cy="3042138"/>
          </a:xfrm>
        </p:grpSpPr>
        <p:grpSp>
          <p:nvGrpSpPr>
            <p:cNvPr id="21" name="Group 20"/>
            <p:cNvGrpSpPr/>
            <p:nvPr/>
          </p:nvGrpSpPr>
          <p:grpSpPr>
            <a:xfrm>
              <a:off x="838200" y="2286000"/>
              <a:ext cx="3047024" cy="381000"/>
              <a:chOff x="838200" y="2286000"/>
              <a:chExt cx="3047024" cy="381000"/>
            </a:xfrm>
          </p:grpSpPr>
          <p:grpSp>
            <p:nvGrpSpPr>
              <p:cNvPr id="18" name="Group 17"/>
              <p:cNvGrpSpPr/>
              <p:nvPr/>
            </p:nvGrpSpPr>
            <p:grpSpPr>
              <a:xfrm>
                <a:off x="838200" y="2286000"/>
                <a:ext cx="2666024" cy="381000"/>
                <a:chOff x="1439008" y="2217615"/>
                <a:chExt cx="2666024" cy="381000"/>
              </a:xfrm>
            </p:grpSpPr>
            <p:sp>
              <p:nvSpPr>
                <p:cNvPr id="4" name="Rectangle 3"/>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 name="Rectangle 4"/>
                <p:cNvSpPr/>
                <p:nvPr/>
              </p:nvSpPr>
              <p:spPr>
                <a:xfrm>
                  <a:off x="1827823"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6" name="Rectangle 5"/>
                <p:cNvSpPr/>
                <p:nvPr/>
              </p:nvSpPr>
              <p:spPr>
                <a:xfrm>
                  <a:off x="2200032"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8" name="Rectangle 7"/>
                <p:cNvSpPr/>
                <p:nvPr/>
              </p:nvSpPr>
              <p:spPr>
                <a:xfrm>
                  <a:off x="2581032"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9" name="Rectangle 8"/>
                <p:cNvSpPr/>
                <p:nvPr/>
              </p:nvSpPr>
              <p:spPr>
                <a:xfrm>
                  <a:off x="2962032"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5</a:t>
                  </a:r>
                </a:p>
              </p:txBody>
            </p:sp>
            <p:sp>
              <p:nvSpPr>
                <p:cNvPr id="16" name="Rectangle 15"/>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p:cNvSpPr/>
                <p:nvPr/>
              </p:nvSpPr>
              <p:spPr>
                <a:xfrm>
                  <a:off x="3343032"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6</a:t>
                  </a:r>
                </a:p>
              </p:txBody>
            </p:sp>
          </p:grpSp>
          <p:sp>
            <p:nvSpPr>
              <p:cNvPr id="19" name="Rectangle 18"/>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2" name="Group 21"/>
            <p:cNvGrpSpPr/>
            <p:nvPr/>
          </p:nvGrpSpPr>
          <p:grpSpPr>
            <a:xfrm>
              <a:off x="838200" y="2667000"/>
              <a:ext cx="3047024" cy="381000"/>
              <a:chOff x="838200" y="2286000"/>
              <a:chExt cx="3047024" cy="381000"/>
            </a:xfrm>
          </p:grpSpPr>
          <p:grpSp>
            <p:nvGrpSpPr>
              <p:cNvPr id="23" name="Group 22"/>
              <p:cNvGrpSpPr/>
              <p:nvPr/>
            </p:nvGrpSpPr>
            <p:grpSpPr>
              <a:xfrm>
                <a:off x="838200" y="2286000"/>
                <a:ext cx="2666024" cy="381000"/>
                <a:chOff x="1439008" y="2217615"/>
                <a:chExt cx="2666024" cy="381000"/>
              </a:xfrm>
            </p:grpSpPr>
            <p:sp>
              <p:nvSpPr>
                <p:cNvPr id="26" name="Rectangle 25"/>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4" name="Rectangle 23"/>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33" name="Group 32"/>
            <p:cNvGrpSpPr/>
            <p:nvPr/>
          </p:nvGrpSpPr>
          <p:grpSpPr>
            <a:xfrm>
              <a:off x="837712" y="3048000"/>
              <a:ext cx="3047024" cy="381000"/>
              <a:chOff x="838200" y="2286000"/>
              <a:chExt cx="3047024" cy="381000"/>
            </a:xfrm>
          </p:grpSpPr>
          <p:grpSp>
            <p:nvGrpSpPr>
              <p:cNvPr id="34" name="Group 33"/>
              <p:cNvGrpSpPr/>
              <p:nvPr/>
            </p:nvGrpSpPr>
            <p:grpSpPr>
              <a:xfrm>
                <a:off x="838200" y="2286000"/>
                <a:ext cx="2666024" cy="381000"/>
                <a:chOff x="1439008" y="2217615"/>
                <a:chExt cx="2666024" cy="381000"/>
              </a:xfrm>
            </p:grpSpPr>
            <p:sp>
              <p:nvSpPr>
                <p:cNvPr id="37" name="Rectangle 36"/>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5" name="Rectangle 34"/>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44" name="Group 43"/>
            <p:cNvGrpSpPr/>
            <p:nvPr/>
          </p:nvGrpSpPr>
          <p:grpSpPr>
            <a:xfrm>
              <a:off x="837224" y="3429000"/>
              <a:ext cx="3047024" cy="381000"/>
              <a:chOff x="838200" y="2286000"/>
              <a:chExt cx="3047024" cy="381000"/>
            </a:xfrm>
          </p:grpSpPr>
          <p:grpSp>
            <p:nvGrpSpPr>
              <p:cNvPr id="45" name="Group 44"/>
              <p:cNvGrpSpPr/>
              <p:nvPr/>
            </p:nvGrpSpPr>
            <p:grpSpPr>
              <a:xfrm>
                <a:off x="838200" y="2286000"/>
                <a:ext cx="2666024" cy="381000"/>
                <a:chOff x="1439008" y="2217615"/>
                <a:chExt cx="2666024" cy="381000"/>
              </a:xfrm>
            </p:grpSpPr>
            <p:sp>
              <p:nvSpPr>
                <p:cNvPr id="48" name="Rectangle 47"/>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6" name="Rectangle 45"/>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55" name="Group 54"/>
            <p:cNvGrpSpPr/>
            <p:nvPr/>
          </p:nvGrpSpPr>
          <p:grpSpPr>
            <a:xfrm>
              <a:off x="836736" y="3811954"/>
              <a:ext cx="3047024" cy="381000"/>
              <a:chOff x="838200" y="2286000"/>
              <a:chExt cx="3047024" cy="381000"/>
            </a:xfrm>
          </p:grpSpPr>
          <p:grpSp>
            <p:nvGrpSpPr>
              <p:cNvPr id="56" name="Group 55"/>
              <p:cNvGrpSpPr/>
              <p:nvPr/>
            </p:nvGrpSpPr>
            <p:grpSpPr>
              <a:xfrm>
                <a:off x="838200" y="2286000"/>
                <a:ext cx="2666024" cy="381000"/>
                <a:chOff x="1439008" y="2217615"/>
                <a:chExt cx="2666024" cy="381000"/>
              </a:xfrm>
            </p:grpSpPr>
            <p:sp>
              <p:nvSpPr>
                <p:cNvPr id="59" name="Rectangle 58"/>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57" name="Rectangle 56"/>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66" name="Group 65"/>
            <p:cNvGrpSpPr/>
            <p:nvPr/>
          </p:nvGrpSpPr>
          <p:grpSpPr>
            <a:xfrm>
              <a:off x="836248" y="4191000"/>
              <a:ext cx="3047024" cy="381000"/>
              <a:chOff x="838200" y="2286000"/>
              <a:chExt cx="3047024" cy="381000"/>
            </a:xfrm>
          </p:grpSpPr>
          <p:grpSp>
            <p:nvGrpSpPr>
              <p:cNvPr id="67" name="Group 66"/>
              <p:cNvGrpSpPr/>
              <p:nvPr/>
            </p:nvGrpSpPr>
            <p:grpSpPr>
              <a:xfrm>
                <a:off x="838200" y="2286000"/>
                <a:ext cx="2666024" cy="381000"/>
                <a:chOff x="1439008" y="2217615"/>
                <a:chExt cx="2666024" cy="381000"/>
              </a:xfrm>
            </p:grpSpPr>
            <p:sp>
              <p:nvSpPr>
                <p:cNvPr id="70" name="Rectangle 69"/>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8" name="Rectangle 67"/>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7" name="Group 76"/>
            <p:cNvGrpSpPr/>
            <p:nvPr/>
          </p:nvGrpSpPr>
          <p:grpSpPr>
            <a:xfrm>
              <a:off x="835760" y="4570046"/>
              <a:ext cx="3047024" cy="381000"/>
              <a:chOff x="838200" y="2286000"/>
              <a:chExt cx="3047024" cy="381000"/>
            </a:xfrm>
          </p:grpSpPr>
          <p:grpSp>
            <p:nvGrpSpPr>
              <p:cNvPr id="78" name="Group 77"/>
              <p:cNvGrpSpPr/>
              <p:nvPr/>
            </p:nvGrpSpPr>
            <p:grpSpPr>
              <a:xfrm>
                <a:off x="838200" y="2286000"/>
                <a:ext cx="2666024" cy="381000"/>
                <a:chOff x="1439008" y="2217615"/>
                <a:chExt cx="2666024" cy="381000"/>
              </a:xfrm>
            </p:grpSpPr>
            <p:sp>
              <p:nvSpPr>
                <p:cNvPr id="81" name="Rectangle 80"/>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79" name="Rectangle 78"/>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8" name="Group 87"/>
            <p:cNvGrpSpPr/>
            <p:nvPr/>
          </p:nvGrpSpPr>
          <p:grpSpPr>
            <a:xfrm>
              <a:off x="839668" y="4947138"/>
              <a:ext cx="3047024" cy="381000"/>
              <a:chOff x="838200" y="2286000"/>
              <a:chExt cx="3047024" cy="381000"/>
            </a:xfrm>
          </p:grpSpPr>
          <p:grpSp>
            <p:nvGrpSpPr>
              <p:cNvPr id="89" name="Group 88"/>
              <p:cNvGrpSpPr/>
              <p:nvPr/>
            </p:nvGrpSpPr>
            <p:grpSpPr>
              <a:xfrm>
                <a:off x="838200" y="2286000"/>
                <a:ext cx="2666024" cy="381000"/>
                <a:chOff x="1439008" y="2217615"/>
                <a:chExt cx="2666024" cy="381000"/>
              </a:xfrm>
            </p:grpSpPr>
            <p:sp>
              <p:nvSpPr>
                <p:cNvPr id="92" name="Rectangle 91"/>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0" name="Rectangle 89"/>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grpSp>
        <p:nvGrpSpPr>
          <p:cNvPr id="111" name="Group 110"/>
          <p:cNvGrpSpPr/>
          <p:nvPr/>
        </p:nvGrpSpPr>
        <p:grpSpPr>
          <a:xfrm>
            <a:off x="5239070" y="3256926"/>
            <a:ext cx="2508570" cy="2590800"/>
            <a:chOff x="835760" y="2286000"/>
            <a:chExt cx="3050932" cy="3042138"/>
          </a:xfrm>
        </p:grpSpPr>
        <p:grpSp>
          <p:nvGrpSpPr>
            <p:cNvPr id="112" name="Group 111"/>
            <p:cNvGrpSpPr/>
            <p:nvPr/>
          </p:nvGrpSpPr>
          <p:grpSpPr>
            <a:xfrm>
              <a:off x="838200" y="2286000"/>
              <a:ext cx="3047024" cy="381000"/>
              <a:chOff x="838200" y="2286000"/>
              <a:chExt cx="3047024" cy="381000"/>
            </a:xfrm>
          </p:grpSpPr>
          <p:grpSp>
            <p:nvGrpSpPr>
              <p:cNvPr id="190" name="Group 189"/>
              <p:cNvGrpSpPr/>
              <p:nvPr/>
            </p:nvGrpSpPr>
            <p:grpSpPr>
              <a:xfrm>
                <a:off x="838200" y="2286000"/>
                <a:ext cx="2666024" cy="381000"/>
                <a:chOff x="1439008" y="2217615"/>
                <a:chExt cx="2666024" cy="381000"/>
              </a:xfrm>
            </p:grpSpPr>
            <p:sp>
              <p:nvSpPr>
                <p:cNvPr id="193" name="Rectangle 192"/>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194" name="Rectangle 193"/>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91" name="Rectangle 190"/>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13" name="Group 112"/>
            <p:cNvGrpSpPr/>
            <p:nvPr/>
          </p:nvGrpSpPr>
          <p:grpSpPr>
            <a:xfrm>
              <a:off x="838200" y="2667000"/>
              <a:ext cx="3047024" cy="381000"/>
              <a:chOff x="838200" y="2286000"/>
              <a:chExt cx="3047024" cy="381000"/>
            </a:xfrm>
          </p:grpSpPr>
          <p:grpSp>
            <p:nvGrpSpPr>
              <p:cNvPr id="180" name="Group 179"/>
              <p:cNvGrpSpPr/>
              <p:nvPr/>
            </p:nvGrpSpPr>
            <p:grpSpPr>
              <a:xfrm>
                <a:off x="838200" y="2286000"/>
                <a:ext cx="2666024" cy="381000"/>
                <a:chOff x="1439008" y="2217615"/>
                <a:chExt cx="2666024" cy="381000"/>
              </a:xfrm>
            </p:grpSpPr>
            <p:sp>
              <p:nvSpPr>
                <p:cNvPr id="183" name="Rectangle 182"/>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184" name="Rectangle 183"/>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81" name="Rectangle 180"/>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14" name="Group 113"/>
            <p:cNvGrpSpPr/>
            <p:nvPr/>
          </p:nvGrpSpPr>
          <p:grpSpPr>
            <a:xfrm>
              <a:off x="837712" y="3048000"/>
              <a:ext cx="3047024" cy="381000"/>
              <a:chOff x="838200" y="2286000"/>
              <a:chExt cx="3047024" cy="381000"/>
            </a:xfrm>
          </p:grpSpPr>
          <p:grpSp>
            <p:nvGrpSpPr>
              <p:cNvPr id="170" name="Group 169"/>
              <p:cNvGrpSpPr/>
              <p:nvPr/>
            </p:nvGrpSpPr>
            <p:grpSpPr>
              <a:xfrm>
                <a:off x="838200" y="2286000"/>
                <a:ext cx="2666024" cy="381000"/>
                <a:chOff x="1439008" y="2217615"/>
                <a:chExt cx="2666024" cy="381000"/>
              </a:xfrm>
            </p:grpSpPr>
            <p:sp>
              <p:nvSpPr>
                <p:cNvPr id="173" name="Rectangle 172"/>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174" name="Rectangle 173"/>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71" name="Rectangle 170"/>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15" name="Group 114"/>
            <p:cNvGrpSpPr/>
            <p:nvPr/>
          </p:nvGrpSpPr>
          <p:grpSpPr>
            <a:xfrm>
              <a:off x="837224" y="3429000"/>
              <a:ext cx="3047024" cy="381000"/>
              <a:chOff x="838200" y="2286000"/>
              <a:chExt cx="3047024" cy="381000"/>
            </a:xfrm>
          </p:grpSpPr>
          <p:grpSp>
            <p:nvGrpSpPr>
              <p:cNvPr id="160" name="Group 159"/>
              <p:cNvGrpSpPr/>
              <p:nvPr/>
            </p:nvGrpSpPr>
            <p:grpSpPr>
              <a:xfrm>
                <a:off x="838200" y="2286000"/>
                <a:ext cx="2666024" cy="381000"/>
                <a:chOff x="1439008" y="2217615"/>
                <a:chExt cx="2666024" cy="381000"/>
              </a:xfrm>
            </p:grpSpPr>
            <p:sp>
              <p:nvSpPr>
                <p:cNvPr id="163" name="Rectangle 162"/>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164" name="Rectangle 163"/>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61" name="Rectangle 160"/>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16" name="Group 115"/>
            <p:cNvGrpSpPr/>
            <p:nvPr/>
          </p:nvGrpSpPr>
          <p:grpSpPr>
            <a:xfrm>
              <a:off x="836736" y="3811954"/>
              <a:ext cx="3047024" cy="381000"/>
              <a:chOff x="838200" y="2286000"/>
              <a:chExt cx="3047024" cy="381000"/>
            </a:xfrm>
          </p:grpSpPr>
          <p:grpSp>
            <p:nvGrpSpPr>
              <p:cNvPr id="150" name="Group 149"/>
              <p:cNvGrpSpPr/>
              <p:nvPr/>
            </p:nvGrpSpPr>
            <p:grpSpPr>
              <a:xfrm>
                <a:off x="838200" y="2286000"/>
                <a:ext cx="2666024" cy="381000"/>
                <a:chOff x="1439008" y="2217615"/>
                <a:chExt cx="2666024" cy="381000"/>
              </a:xfrm>
            </p:grpSpPr>
            <p:sp>
              <p:nvSpPr>
                <p:cNvPr id="153" name="Rectangle 152"/>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5</a:t>
                  </a:r>
                </a:p>
              </p:txBody>
            </p:sp>
            <p:sp>
              <p:nvSpPr>
                <p:cNvPr id="154" name="Rectangle 153"/>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51" name="Rectangle 150"/>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17" name="Group 116"/>
            <p:cNvGrpSpPr/>
            <p:nvPr/>
          </p:nvGrpSpPr>
          <p:grpSpPr>
            <a:xfrm>
              <a:off x="836248" y="4191000"/>
              <a:ext cx="3047024" cy="381000"/>
              <a:chOff x="838200" y="2286000"/>
              <a:chExt cx="3047024" cy="381000"/>
            </a:xfrm>
          </p:grpSpPr>
          <p:grpSp>
            <p:nvGrpSpPr>
              <p:cNvPr id="140" name="Group 139"/>
              <p:cNvGrpSpPr/>
              <p:nvPr/>
            </p:nvGrpSpPr>
            <p:grpSpPr>
              <a:xfrm>
                <a:off x="838200" y="2286000"/>
                <a:ext cx="2666024" cy="381000"/>
                <a:chOff x="1439008" y="2217615"/>
                <a:chExt cx="2666024" cy="381000"/>
              </a:xfrm>
            </p:grpSpPr>
            <p:sp>
              <p:nvSpPr>
                <p:cNvPr id="143" name="Rectangle 142"/>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6</a:t>
                  </a:r>
                </a:p>
              </p:txBody>
            </p:sp>
            <p:sp>
              <p:nvSpPr>
                <p:cNvPr id="144" name="Rectangle 143"/>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41" name="Rectangle 140"/>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18" name="Group 117"/>
            <p:cNvGrpSpPr/>
            <p:nvPr/>
          </p:nvGrpSpPr>
          <p:grpSpPr>
            <a:xfrm>
              <a:off x="835760" y="4570046"/>
              <a:ext cx="3047024" cy="381000"/>
              <a:chOff x="838200" y="2286000"/>
              <a:chExt cx="3047024" cy="381000"/>
            </a:xfrm>
          </p:grpSpPr>
          <p:grpSp>
            <p:nvGrpSpPr>
              <p:cNvPr id="130" name="Group 129"/>
              <p:cNvGrpSpPr/>
              <p:nvPr/>
            </p:nvGrpSpPr>
            <p:grpSpPr>
              <a:xfrm>
                <a:off x="838200" y="2286000"/>
                <a:ext cx="2666024" cy="381000"/>
                <a:chOff x="1439008" y="2217615"/>
                <a:chExt cx="2666024" cy="381000"/>
              </a:xfrm>
            </p:grpSpPr>
            <p:sp>
              <p:nvSpPr>
                <p:cNvPr id="133" name="Rectangle 132"/>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31" name="Rectangle 130"/>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19" name="Group 118"/>
            <p:cNvGrpSpPr/>
            <p:nvPr/>
          </p:nvGrpSpPr>
          <p:grpSpPr>
            <a:xfrm>
              <a:off x="839668" y="4947138"/>
              <a:ext cx="3047024" cy="381000"/>
              <a:chOff x="838200" y="2286000"/>
              <a:chExt cx="3047024" cy="381000"/>
            </a:xfrm>
          </p:grpSpPr>
          <p:grpSp>
            <p:nvGrpSpPr>
              <p:cNvPr id="120" name="Group 119"/>
              <p:cNvGrpSpPr/>
              <p:nvPr/>
            </p:nvGrpSpPr>
            <p:grpSpPr>
              <a:xfrm>
                <a:off x="838200" y="2286000"/>
                <a:ext cx="2666024" cy="381000"/>
                <a:chOff x="1439008" y="2217615"/>
                <a:chExt cx="2666024" cy="381000"/>
              </a:xfrm>
            </p:grpSpPr>
            <p:sp>
              <p:nvSpPr>
                <p:cNvPr id="123" name="Rectangle 122"/>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21" name="Rectangle 120"/>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cxnSp>
        <p:nvCxnSpPr>
          <p:cNvPr id="201" name="Straight Arrow Connector 200"/>
          <p:cNvCxnSpPr>
            <a:stCxn id="26" idx="0"/>
            <a:endCxn id="193" idx="1"/>
          </p:cNvCxnSpPr>
          <p:nvPr/>
        </p:nvCxnSpPr>
        <p:spPr>
          <a:xfrm>
            <a:off x="994401" y="2610474"/>
            <a:ext cx="4246675" cy="80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5" idx="2"/>
            <a:endCxn id="183" idx="1"/>
          </p:cNvCxnSpPr>
          <p:nvPr/>
        </p:nvCxnSpPr>
        <p:spPr>
          <a:xfrm>
            <a:off x="1314097" y="2610474"/>
            <a:ext cx="3926979" cy="113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28" idx="0"/>
            <a:endCxn id="173" idx="1"/>
          </p:cNvCxnSpPr>
          <p:nvPr/>
        </p:nvCxnSpPr>
        <p:spPr>
          <a:xfrm>
            <a:off x="1620138" y="2610474"/>
            <a:ext cx="3620537" cy="1457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8" idx="2"/>
            <a:endCxn id="163" idx="1"/>
          </p:cNvCxnSpPr>
          <p:nvPr/>
        </p:nvCxnSpPr>
        <p:spPr>
          <a:xfrm>
            <a:off x="1933408" y="2610474"/>
            <a:ext cx="3306866" cy="178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30" idx="0"/>
            <a:endCxn id="153" idx="1"/>
          </p:cNvCxnSpPr>
          <p:nvPr/>
        </p:nvCxnSpPr>
        <p:spPr>
          <a:xfrm>
            <a:off x="2246678" y="2610474"/>
            <a:ext cx="2993194" cy="2108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17" idx="2"/>
            <a:endCxn id="143" idx="1"/>
          </p:cNvCxnSpPr>
          <p:nvPr/>
        </p:nvCxnSpPr>
        <p:spPr>
          <a:xfrm>
            <a:off x="2559948" y="2610474"/>
            <a:ext cx="2679523" cy="243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036081D1-8380-407A-ABF3-D12854566F9D}" type="slidenum">
              <a:rPr lang="en-US" smtClean="0"/>
              <a:pPr/>
              <a:t>96</a:t>
            </a:fld>
            <a:endParaRPr lang="en-US" dirty="0"/>
          </a:p>
        </p:txBody>
      </p:sp>
    </p:spTree>
    <p:extLst>
      <p:ext uri="{BB962C8B-B14F-4D97-AF65-F5344CB8AC3E}">
        <p14:creationId xmlns:p14="http://schemas.microsoft.com/office/powerpoint/2010/main" val="8795013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Jednostavno</a:t>
            </a:r>
            <a:r>
              <a:rPr lang="en-US" dirty="0"/>
              <a:t> re</a:t>
            </a:r>
            <a:r>
              <a:rPr lang="sr-Latn-RS" dirty="0"/>
              <a:t>šenje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__global__ void </a:t>
            </a:r>
            <a:r>
              <a:rPr lang="en-US" dirty="0" err="1"/>
              <a:t>transpose_naive</a:t>
            </a:r>
            <a:r>
              <a:rPr lang="en-US" dirty="0"/>
              <a:t>(</a:t>
            </a:r>
            <a:endParaRPr lang="sr-Latn-RS" dirty="0"/>
          </a:p>
          <a:p>
            <a:pPr marL="0" indent="0">
              <a:buNone/>
            </a:pPr>
            <a:r>
              <a:rPr lang="sr-Latn-RS" dirty="0"/>
              <a:t>			</a:t>
            </a:r>
            <a:r>
              <a:rPr lang="en-US" dirty="0"/>
              <a:t>float *</a:t>
            </a:r>
            <a:r>
              <a:rPr lang="en-US" dirty="0" err="1"/>
              <a:t>odata</a:t>
            </a:r>
            <a:r>
              <a:rPr lang="en-US" dirty="0"/>
              <a:t>, float *</a:t>
            </a:r>
            <a:r>
              <a:rPr lang="en-US" dirty="0" err="1"/>
              <a:t>idata</a:t>
            </a:r>
            <a:r>
              <a:rPr lang="en-US" dirty="0"/>
              <a:t>, </a:t>
            </a:r>
            <a:r>
              <a:rPr lang="en-US" dirty="0" err="1"/>
              <a:t>int</a:t>
            </a:r>
            <a:r>
              <a:rPr lang="en-US" dirty="0"/>
              <a:t> </a:t>
            </a:r>
            <a:r>
              <a:rPr lang="en-US" dirty="0" err="1"/>
              <a:t>width,int</a:t>
            </a:r>
            <a:r>
              <a:rPr lang="en-US" dirty="0"/>
              <a:t> height) </a:t>
            </a:r>
            <a:endParaRPr lang="sr-Latn-RS" dirty="0"/>
          </a:p>
          <a:p>
            <a:pPr marL="0" indent="0">
              <a:buNone/>
            </a:pPr>
            <a:r>
              <a:rPr lang="en-US" dirty="0"/>
              <a:t>{ </a:t>
            </a:r>
            <a:endParaRPr lang="sr-Latn-RS" dirty="0"/>
          </a:p>
          <a:p>
            <a:pPr marL="0" indent="0">
              <a:buNone/>
            </a:pPr>
            <a:r>
              <a:rPr lang="sr-Latn-RS" dirty="0"/>
              <a:t>	</a:t>
            </a:r>
            <a:r>
              <a:rPr lang="en-US" dirty="0" err="1"/>
              <a:t>int</a:t>
            </a:r>
            <a:r>
              <a:rPr lang="en-US" dirty="0"/>
              <a:t> </a:t>
            </a:r>
            <a:r>
              <a:rPr lang="en-US" dirty="0" err="1"/>
              <a:t>xIndex</a:t>
            </a:r>
            <a:r>
              <a:rPr lang="en-US" dirty="0"/>
              <a:t>, </a:t>
            </a:r>
            <a:r>
              <a:rPr lang="en-US" dirty="0" err="1"/>
              <a:t>yIndex</a:t>
            </a:r>
            <a:r>
              <a:rPr lang="en-US" dirty="0"/>
              <a:t>, </a:t>
            </a:r>
            <a:r>
              <a:rPr lang="en-US" dirty="0" err="1"/>
              <a:t>index_in</a:t>
            </a:r>
            <a:r>
              <a:rPr lang="en-US" dirty="0"/>
              <a:t>, </a:t>
            </a:r>
            <a:r>
              <a:rPr lang="en-US" dirty="0" err="1"/>
              <a:t>index_out</a:t>
            </a:r>
            <a:r>
              <a:rPr lang="en-US" dirty="0"/>
              <a:t>; </a:t>
            </a:r>
            <a:endParaRPr lang="sr-Latn-RS" dirty="0"/>
          </a:p>
          <a:p>
            <a:pPr marL="0" indent="0">
              <a:buNone/>
            </a:pPr>
            <a:endParaRPr lang="sr-Latn-RS" dirty="0"/>
          </a:p>
          <a:p>
            <a:pPr marL="0" indent="0">
              <a:buNone/>
            </a:pPr>
            <a:r>
              <a:rPr lang="sr-Latn-RS" dirty="0"/>
              <a:t>	</a:t>
            </a:r>
            <a:r>
              <a:rPr lang="en-US" dirty="0" err="1"/>
              <a:t>xIndex</a:t>
            </a:r>
            <a:r>
              <a:rPr lang="en-US" dirty="0"/>
              <a:t> = </a:t>
            </a:r>
            <a:r>
              <a:rPr lang="en-US" dirty="0" err="1"/>
              <a:t>blockDim.x</a:t>
            </a:r>
            <a:r>
              <a:rPr lang="en-US" dirty="0"/>
              <a:t> * </a:t>
            </a:r>
            <a:r>
              <a:rPr lang="en-US" dirty="0" err="1"/>
              <a:t>blockIdx.x</a:t>
            </a:r>
            <a:r>
              <a:rPr lang="en-US" dirty="0"/>
              <a:t> + </a:t>
            </a:r>
            <a:r>
              <a:rPr lang="en-US" dirty="0" err="1"/>
              <a:t>threadIdx.x</a:t>
            </a:r>
            <a:r>
              <a:rPr lang="en-US" dirty="0"/>
              <a:t>; </a:t>
            </a:r>
            <a:r>
              <a:rPr lang="sr-Latn-RS" dirty="0"/>
              <a:t>	</a:t>
            </a:r>
          </a:p>
          <a:p>
            <a:pPr marL="0" indent="0">
              <a:buNone/>
            </a:pPr>
            <a:r>
              <a:rPr lang="sr-Latn-RS" dirty="0"/>
              <a:t>	</a:t>
            </a:r>
            <a:r>
              <a:rPr lang="en-US" dirty="0" err="1"/>
              <a:t>yIndex</a:t>
            </a:r>
            <a:r>
              <a:rPr lang="en-US" dirty="0"/>
              <a:t> = </a:t>
            </a:r>
            <a:r>
              <a:rPr lang="en-US" dirty="0" err="1"/>
              <a:t>blockDim.y</a:t>
            </a:r>
            <a:r>
              <a:rPr lang="en-US" dirty="0"/>
              <a:t> * </a:t>
            </a:r>
            <a:r>
              <a:rPr lang="en-US" dirty="0" err="1"/>
              <a:t>blockIdx.y</a:t>
            </a:r>
            <a:r>
              <a:rPr lang="en-US" dirty="0"/>
              <a:t> + </a:t>
            </a:r>
            <a:r>
              <a:rPr lang="en-US" dirty="0" err="1"/>
              <a:t>threadIdx.y</a:t>
            </a:r>
            <a:r>
              <a:rPr lang="en-US" dirty="0"/>
              <a:t>;</a:t>
            </a:r>
            <a:endParaRPr lang="sr-Latn-RS" dirty="0"/>
          </a:p>
          <a:p>
            <a:pPr marL="0" indent="0">
              <a:buNone/>
            </a:pPr>
            <a:endParaRPr lang="sr-Latn-RS" dirty="0"/>
          </a:p>
          <a:p>
            <a:pPr marL="0" indent="0">
              <a:buNone/>
            </a:pPr>
            <a:r>
              <a:rPr lang="sr-Latn-RS" dirty="0"/>
              <a:t>	</a:t>
            </a:r>
            <a:r>
              <a:rPr lang="en-US" dirty="0"/>
              <a:t> if (</a:t>
            </a:r>
            <a:r>
              <a:rPr lang="en-US" dirty="0" err="1"/>
              <a:t>xIndex</a:t>
            </a:r>
            <a:r>
              <a:rPr lang="en-US" dirty="0"/>
              <a:t> &lt; width &amp;&amp; </a:t>
            </a:r>
            <a:r>
              <a:rPr lang="en-US" dirty="0" err="1"/>
              <a:t>yIndex</a:t>
            </a:r>
            <a:r>
              <a:rPr lang="en-US" dirty="0"/>
              <a:t> &lt; height) </a:t>
            </a:r>
            <a:endParaRPr lang="sr-Latn-RS" dirty="0"/>
          </a:p>
          <a:p>
            <a:pPr marL="0" indent="0">
              <a:buNone/>
            </a:pPr>
            <a:r>
              <a:rPr lang="sr-Latn-RS" dirty="0"/>
              <a:t>	</a:t>
            </a:r>
            <a:r>
              <a:rPr lang="en-US" dirty="0"/>
              <a:t>{</a:t>
            </a:r>
            <a:endParaRPr lang="sr-Latn-RS" dirty="0"/>
          </a:p>
          <a:p>
            <a:pPr marL="0" indent="0">
              <a:buNone/>
            </a:pPr>
            <a:r>
              <a:rPr lang="en-US" dirty="0"/>
              <a:t> </a:t>
            </a:r>
            <a:r>
              <a:rPr lang="sr-Latn-RS" dirty="0"/>
              <a:t>		</a:t>
            </a:r>
            <a:r>
              <a:rPr lang="en-US" dirty="0" err="1"/>
              <a:t>index_in</a:t>
            </a:r>
            <a:r>
              <a:rPr lang="en-US" dirty="0"/>
              <a:t> = </a:t>
            </a:r>
            <a:r>
              <a:rPr lang="en-US" dirty="0" err="1"/>
              <a:t>xIndex</a:t>
            </a:r>
            <a:r>
              <a:rPr lang="en-US" dirty="0"/>
              <a:t> + width * </a:t>
            </a:r>
            <a:r>
              <a:rPr lang="en-US" dirty="0" err="1"/>
              <a:t>yIndex</a:t>
            </a:r>
            <a:r>
              <a:rPr lang="en-US" dirty="0"/>
              <a:t>;</a:t>
            </a:r>
            <a:endParaRPr lang="sr-Latn-RS" dirty="0"/>
          </a:p>
          <a:p>
            <a:pPr marL="0" indent="0">
              <a:buNone/>
            </a:pPr>
            <a:r>
              <a:rPr lang="sr-Latn-RS" dirty="0"/>
              <a:t>		</a:t>
            </a:r>
            <a:r>
              <a:rPr lang="en-US" dirty="0" err="1"/>
              <a:t>index_out</a:t>
            </a:r>
            <a:r>
              <a:rPr lang="en-US" dirty="0"/>
              <a:t> = </a:t>
            </a:r>
            <a:r>
              <a:rPr lang="en-US" dirty="0" err="1"/>
              <a:t>yIndex</a:t>
            </a:r>
            <a:r>
              <a:rPr lang="en-US" dirty="0"/>
              <a:t> + height * </a:t>
            </a:r>
            <a:r>
              <a:rPr lang="en-US" dirty="0" err="1"/>
              <a:t>xIndex</a:t>
            </a:r>
            <a:r>
              <a:rPr lang="en-US" dirty="0"/>
              <a:t>; </a:t>
            </a:r>
            <a:r>
              <a:rPr lang="sr-Latn-RS" dirty="0"/>
              <a:t>				</a:t>
            </a:r>
            <a:r>
              <a:rPr lang="en-US" dirty="0" err="1"/>
              <a:t>odata</a:t>
            </a:r>
            <a:r>
              <a:rPr lang="en-US" dirty="0"/>
              <a:t>[</a:t>
            </a:r>
            <a:r>
              <a:rPr lang="en-US" dirty="0" err="1"/>
              <a:t>index_out</a:t>
            </a:r>
            <a:r>
              <a:rPr lang="en-US" dirty="0"/>
              <a:t>] = </a:t>
            </a:r>
            <a:r>
              <a:rPr lang="en-US" dirty="0" err="1"/>
              <a:t>idata</a:t>
            </a:r>
            <a:r>
              <a:rPr lang="en-US" dirty="0"/>
              <a:t>[</a:t>
            </a:r>
            <a:r>
              <a:rPr lang="en-US" dirty="0" err="1"/>
              <a:t>index_in</a:t>
            </a:r>
            <a:r>
              <a:rPr lang="en-US" dirty="0"/>
              <a:t>]; </a:t>
            </a:r>
            <a:endParaRPr lang="sr-Latn-RS" dirty="0"/>
          </a:p>
          <a:p>
            <a:pPr marL="0" indent="0">
              <a:buNone/>
            </a:pPr>
            <a:r>
              <a:rPr lang="sr-Latn-RS" dirty="0"/>
              <a:t>	</a:t>
            </a:r>
            <a:r>
              <a:rPr lang="en-US" dirty="0"/>
              <a:t>}</a:t>
            </a:r>
            <a:endParaRPr lang="sr-Latn-RS" dirty="0"/>
          </a:p>
          <a:p>
            <a:pPr marL="0" indent="0">
              <a:buNone/>
            </a:pPr>
            <a:r>
              <a:rPr lang="en-US" dirty="0"/>
              <a:t>}</a:t>
            </a:r>
          </a:p>
        </p:txBody>
      </p:sp>
      <p:sp>
        <p:nvSpPr>
          <p:cNvPr id="4" name="Slide Number Placeholder 3"/>
          <p:cNvSpPr>
            <a:spLocks noGrp="1"/>
          </p:cNvSpPr>
          <p:nvPr>
            <p:ph type="sldNum" sz="quarter" idx="12"/>
          </p:nvPr>
        </p:nvSpPr>
        <p:spPr/>
        <p:txBody>
          <a:bodyPr/>
          <a:lstStyle/>
          <a:p>
            <a:fld id="{036081D1-8380-407A-ABF3-D12854566F9D}" type="slidenum">
              <a:rPr lang="en-US" smtClean="0"/>
              <a:pPr/>
              <a:t>97</a:t>
            </a:fld>
            <a:endParaRPr lang="en-US" dirty="0"/>
          </a:p>
        </p:txBody>
      </p:sp>
    </p:spTree>
    <p:extLst>
      <p:ext uri="{BB962C8B-B14F-4D97-AF65-F5344CB8AC3E}">
        <p14:creationId xmlns:p14="http://schemas.microsoft.com/office/powerpoint/2010/main" val="3747775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Jednostavno</a:t>
            </a:r>
            <a:r>
              <a:rPr lang="en-US" dirty="0"/>
              <a:t> re</a:t>
            </a:r>
            <a:r>
              <a:rPr lang="sr-Latn-RS" dirty="0"/>
              <a:t>šenje - problemi</a:t>
            </a:r>
            <a:endParaRPr lang="en-US" dirty="0"/>
          </a:p>
        </p:txBody>
      </p:sp>
      <p:sp>
        <p:nvSpPr>
          <p:cNvPr id="3" name="Content Placeholder 2"/>
          <p:cNvSpPr>
            <a:spLocks noGrp="1"/>
          </p:cNvSpPr>
          <p:nvPr>
            <p:ph idx="1"/>
          </p:nvPr>
        </p:nvSpPr>
        <p:spPr/>
        <p:txBody>
          <a:bodyPr/>
          <a:lstStyle/>
          <a:p>
            <a:endParaRPr lang="en-US" dirty="0"/>
          </a:p>
        </p:txBody>
      </p:sp>
      <p:cxnSp>
        <p:nvCxnSpPr>
          <p:cNvPr id="167" name="Straight Arrow Connector 166"/>
          <p:cNvCxnSpPr>
            <a:stCxn id="78" idx="2"/>
            <a:endCxn id="159" idx="0"/>
          </p:cNvCxnSpPr>
          <p:nvPr/>
        </p:nvCxnSpPr>
        <p:spPr>
          <a:xfrm>
            <a:off x="614391" y="2589846"/>
            <a:ext cx="15809" cy="16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79" idx="2"/>
            <a:endCxn id="150" idx="0"/>
          </p:cNvCxnSpPr>
          <p:nvPr/>
        </p:nvCxnSpPr>
        <p:spPr>
          <a:xfrm>
            <a:off x="876900" y="2589846"/>
            <a:ext cx="1839199" cy="1617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80" idx="2"/>
            <a:endCxn id="141" idx="0"/>
          </p:cNvCxnSpPr>
          <p:nvPr/>
        </p:nvCxnSpPr>
        <p:spPr>
          <a:xfrm>
            <a:off x="1128197" y="2589846"/>
            <a:ext cx="3687483" cy="1617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81" idx="2"/>
            <a:endCxn id="132" idx="0"/>
          </p:cNvCxnSpPr>
          <p:nvPr/>
        </p:nvCxnSpPr>
        <p:spPr>
          <a:xfrm>
            <a:off x="1385430" y="2589846"/>
            <a:ext cx="5518578" cy="1617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2" name="Group 181"/>
          <p:cNvGrpSpPr/>
          <p:nvPr/>
        </p:nvGrpSpPr>
        <p:grpSpPr>
          <a:xfrm>
            <a:off x="485774" y="2351262"/>
            <a:ext cx="8210546" cy="238584"/>
            <a:chOff x="837407" y="2286001"/>
            <a:chExt cx="8210546" cy="238584"/>
          </a:xfrm>
        </p:grpSpPr>
        <p:grpSp>
          <p:nvGrpSpPr>
            <p:cNvPr id="5" name="Group 4"/>
            <p:cNvGrpSpPr/>
            <p:nvPr/>
          </p:nvGrpSpPr>
          <p:grpSpPr>
            <a:xfrm>
              <a:off x="837407" y="2286001"/>
              <a:ext cx="2057202" cy="238584"/>
              <a:chOff x="838200" y="2286000"/>
              <a:chExt cx="3047024" cy="381000"/>
            </a:xfrm>
          </p:grpSpPr>
          <p:grpSp>
            <p:nvGrpSpPr>
              <p:cNvPr id="76" name="Group 75"/>
              <p:cNvGrpSpPr/>
              <p:nvPr/>
            </p:nvGrpSpPr>
            <p:grpSpPr>
              <a:xfrm>
                <a:off x="838200" y="2286000"/>
                <a:ext cx="2666024" cy="381000"/>
                <a:chOff x="1439008" y="2217615"/>
                <a:chExt cx="2666024" cy="381000"/>
              </a:xfrm>
            </p:grpSpPr>
            <p:sp>
              <p:nvSpPr>
                <p:cNvPr id="78" name="Rectangle 77"/>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1</a:t>
                  </a:r>
                </a:p>
              </p:txBody>
            </p:sp>
            <p:sp>
              <p:nvSpPr>
                <p:cNvPr id="79" name="Rectangle 78"/>
                <p:cNvSpPr/>
                <p:nvPr/>
              </p:nvSpPr>
              <p:spPr>
                <a:xfrm>
                  <a:off x="1827823"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2</a:t>
                  </a:r>
                </a:p>
              </p:txBody>
            </p:sp>
            <p:sp>
              <p:nvSpPr>
                <p:cNvPr id="80" name="Rectangle 79"/>
                <p:cNvSpPr/>
                <p:nvPr/>
              </p:nvSpPr>
              <p:spPr>
                <a:xfrm>
                  <a:off x="2200032"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3</a:t>
                  </a:r>
                </a:p>
              </p:txBody>
            </p:sp>
            <p:sp>
              <p:nvSpPr>
                <p:cNvPr id="81" name="Rectangle 80"/>
                <p:cNvSpPr/>
                <p:nvPr/>
              </p:nvSpPr>
              <p:spPr>
                <a:xfrm>
                  <a:off x="2581032"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4</a:t>
                  </a:r>
                </a:p>
              </p:txBody>
            </p:sp>
            <p:sp>
              <p:nvSpPr>
                <p:cNvPr id="82" name="Rectangle 81"/>
                <p:cNvSpPr/>
                <p:nvPr/>
              </p:nvSpPr>
              <p:spPr>
                <a:xfrm>
                  <a:off x="2962032"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5</a:t>
                  </a:r>
                </a:p>
              </p:txBody>
            </p:sp>
            <p:sp>
              <p:nvSpPr>
                <p:cNvPr id="83" name="Rectangle 82"/>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4" name="Rectangle 83"/>
                <p:cNvSpPr/>
                <p:nvPr/>
              </p:nvSpPr>
              <p:spPr>
                <a:xfrm>
                  <a:off x="3343032"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6</a:t>
                  </a:r>
                </a:p>
              </p:txBody>
            </p:sp>
          </p:grpSp>
          <p:sp>
            <p:nvSpPr>
              <p:cNvPr id="77" name="Rectangle 76"/>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grpSp>
          <p:nvGrpSpPr>
            <p:cNvPr id="6" name="Group 5"/>
            <p:cNvGrpSpPr/>
            <p:nvPr/>
          </p:nvGrpSpPr>
          <p:grpSpPr>
            <a:xfrm>
              <a:off x="2923306" y="2286001"/>
              <a:ext cx="2057202" cy="238584"/>
              <a:chOff x="838200" y="2286000"/>
              <a:chExt cx="3047024" cy="381000"/>
            </a:xfrm>
          </p:grpSpPr>
          <p:grpSp>
            <p:nvGrpSpPr>
              <p:cNvPr id="67" name="Group 66"/>
              <p:cNvGrpSpPr/>
              <p:nvPr/>
            </p:nvGrpSpPr>
            <p:grpSpPr>
              <a:xfrm>
                <a:off x="838200" y="2286000"/>
                <a:ext cx="2666024" cy="381000"/>
                <a:chOff x="1439008" y="2217615"/>
                <a:chExt cx="2666024" cy="381000"/>
              </a:xfrm>
            </p:grpSpPr>
            <p:sp>
              <p:nvSpPr>
                <p:cNvPr id="69" name="Rectangle 68"/>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0" name="Rectangle 69"/>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1" name="Rectangle 70"/>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2" name="Rectangle 71"/>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3" name="Rectangle 72"/>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4" name="Rectangle 73"/>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5" name="Rectangle 74"/>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sp>
            <p:nvSpPr>
              <p:cNvPr id="68" name="Rectangle 67"/>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grpSp>
          <p:nvGrpSpPr>
            <p:cNvPr id="7" name="Group 6"/>
            <p:cNvGrpSpPr/>
            <p:nvPr/>
          </p:nvGrpSpPr>
          <p:grpSpPr>
            <a:xfrm>
              <a:off x="5016505" y="2286001"/>
              <a:ext cx="2057202" cy="238584"/>
              <a:chOff x="838200" y="2286000"/>
              <a:chExt cx="3047024" cy="381000"/>
            </a:xfrm>
          </p:grpSpPr>
          <p:grpSp>
            <p:nvGrpSpPr>
              <p:cNvPr id="58" name="Group 57"/>
              <p:cNvGrpSpPr/>
              <p:nvPr/>
            </p:nvGrpSpPr>
            <p:grpSpPr>
              <a:xfrm>
                <a:off x="838200" y="2286000"/>
                <a:ext cx="2666024" cy="381000"/>
                <a:chOff x="1439008" y="2217615"/>
                <a:chExt cx="2666024" cy="381000"/>
              </a:xfrm>
            </p:grpSpPr>
            <p:sp>
              <p:nvSpPr>
                <p:cNvPr id="60" name="Rectangle 59"/>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1" name="Rectangle 60"/>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2" name="Rectangle 61"/>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3" name="Rectangle 62"/>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4" name="Rectangle 63"/>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5" name="Rectangle 64"/>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6" name="Rectangle 65"/>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sp>
            <p:nvSpPr>
              <p:cNvPr id="59" name="Rectangle 58"/>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grpSp>
          <p:nvGrpSpPr>
            <p:cNvPr id="49" name="Group 48"/>
            <p:cNvGrpSpPr/>
            <p:nvPr/>
          </p:nvGrpSpPr>
          <p:grpSpPr>
            <a:xfrm>
              <a:off x="7112863" y="2286001"/>
              <a:ext cx="1542736" cy="238584"/>
              <a:chOff x="1439008" y="2217615"/>
              <a:chExt cx="2285024" cy="381000"/>
            </a:xfrm>
          </p:grpSpPr>
          <p:sp>
            <p:nvSpPr>
              <p:cNvPr id="51" name="Rectangle 50"/>
              <p:cNvSpPr/>
              <p:nvPr/>
            </p:nvSpPr>
            <p:spPr>
              <a:xfrm>
                <a:off x="1439008"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2" name="Rectangle 51"/>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3" name="Rectangle 52"/>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4" name="Rectangle 53"/>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5" name="Rectangle 54"/>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7" name="Rectangle 56"/>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grpSp>
          <p:nvGrpSpPr>
            <p:cNvPr id="177" name="Group 176"/>
            <p:cNvGrpSpPr/>
            <p:nvPr/>
          </p:nvGrpSpPr>
          <p:grpSpPr>
            <a:xfrm>
              <a:off x="8749309" y="2382433"/>
              <a:ext cx="298644" cy="45719"/>
              <a:chOff x="1865678" y="5105400"/>
              <a:chExt cx="298644" cy="45719"/>
            </a:xfrm>
          </p:grpSpPr>
          <p:sp>
            <p:nvSpPr>
              <p:cNvPr id="174" name="Oval 173"/>
              <p:cNvSpPr/>
              <p:nvPr/>
            </p:nvSpPr>
            <p:spPr>
              <a:xfrm>
                <a:off x="1865678"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1994294"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2118603"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3" name="Group 182"/>
          <p:cNvGrpSpPr/>
          <p:nvPr/>
        </p:nvGrpSpPr>
        <p:grpSpPr>
          <a:xfrm>
            <a:off x="501748" y="4207203"/>
            <a:ext cx="8185052" cy="231388"/>
            <a:chOff x="840042" y="4113920"/>
            <a:chExt cx="8185052" cy="231388"/>
          </a:xfrm>
        </p:grpSpPr>
        <p:grpSp>
          <p:nvGrpSpPr>
            <p:cNvPr id="86" name="Group 85"/>
            <p:cNvGrpSpPr/>
            <p:nvPr/>
          </p:nvGrpSpPr>
          <p:grpSpPr>
            <a:xfrm>
              <a:off x="840042" y="4116268"/>
              <a:ext cx="2054567" cy="229040"/>
              <a:chOff x="838200" y="2286000"/>
              <a:chExt cx="3047024" cy="381000"/>
            </a:xfrm>
          </p:grpSpPr>
          <p:grpSp>
            <p:nvGrpSpPr>
              <p:cNvPr id="157" name="Group 156"/>
              <p:cNvGrpSpPr/>
              <p:nvPr/>
            </p:nvGrpSpPr>
            <p:grpSpPr>
              <a:xfrm>
                <a:off x="838200" y="2286000"/>
                <a:ext cx="2666024" cy="381000"/>
                <a:chOff x="1439008" y="2217615"/>
                <a:chExt cx="2666024" cy="381000"/>
              </a:xfrm>
            </p:grpSpPr>
            <p:sp>
              <p:nvSpPr>
                <p:cNvPr id="159" name="Rectangle 158"/>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1</a:t>
                  </a:r>
                </a:p>
              </p:txBody>
            </p:sp>
            <p:sp>
              <p:nvSpPr>
                <p:cNvPr id="160" name="Rectangle 159"/>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61" name="Rectangle 160"/>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62" name="Rectangle 161"/>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63" name="Rectangle 162"/>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64" name="Rectangle 163"/>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65" name="Rectangle 164"/>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sp>
            <p:nvSpPr>
              <p:cNvPr id="158" name="Rectangle 157"/>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grpSp>
          <p:nvGrpSpPr>
            <p:cNvPr id="87" name="Group 86"/>
            <p:cNvGrpSpPr/>
            <p:nvPr/>
          </p:nvGrpSpPr>
          <p:grpSpPr>
            <a:xfrm>
              <a:off x="2925941" y="4113920"/>
              <a:ext cx="2054567" cy="229040"/>
              <a:chOff x="838200" y="2286000"/>
              <a:chExt cx="3047024" cy="381000"/>
            </a:xfrm>
          </p:grpSpPr>
          <p:grpSp>
            <p:nvGrpSpPr>
              <p:cNvPr id="148" name="Group 147"/>
              <p:cNvGrpSpPr/>
              <p:nvPr/>
            </p:nvGrpSpPr>
            <p:grpSpPr>
              <a:xfrm>
                <a:off x="838200" y="2286000"/>
                <a:ext cx="2666024" cy="381000"/>
                <a:chOff x="1439008" y="2217615"/>
                <a:chExt cx="2666024" cy="381000"/>
              </a:xfrm>
            </p:grpSpPr>
            <p:sp>
              <p:nvSpPr>
                <p:cNvPr id="150" name="Rectangle 149"/>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2</a:t>
                  </a:r>
                </a:p>
              </p:txBody>
            </p:sp>
            <p:sp>
              <p:nvSpPr>
                <p:cNvPr id="151" name="Rectangle 150"/>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52" name="Rectangle 151"/>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53" name="Rectangle 152"/>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54" name="Rectangle 153"/>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55" name="Rectangle 154"/>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56" name="Rectangle 155"/>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sp>
            <p:nvSpPr>
              <p:cNvPr id="149" name="Rectangle 148"/>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grpSp>
          <p:nvGrpSpPr>
            <p:cNvPr id="88" name="Group 87"/>
            <p:cNvGrpSpPr/>
            <p:nvPr/>
          </p:nvGrpSpPr>
          <p:grpSpPr>
            <a:xfrm>
              <a:off x="5025522" y="4113920"/>
              <a:ext cx="2054567" cy="229040"/>
              <a:chOff x="838200" y="2286000"/>
              <a:chExt cx="3047024" cy="381000"/>
            </a:xfrm>
          </p:grpSpPr>
          <p:grpSp>
            <p:nvGrpSpPr>
              <p:cNvPr id="139" name="Group 138"/>
              <p:cNvGrpSpPr/>
              <p:nvPr/>
            </p:nvGrpSpPr>
            <p:grpSpPr>
              <a:xfrm>
                <a:off x="838200" y="2286000"/>
                <a:ext cx="2666024" cy="381000"/>
                <a:chOff x="1439008" y="2217615"/>
                <a:chExt cx="2666024" cy="381000"/>
              </a:xfrm>
            </p:grpSpPr>
            <p:sp>
              <p:nvSpPr>
                <p:cNvPr id="141" name="Rectangle 140"/>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3</a:t>
                  </a:r>
                </a:p>
              </p:txBody>
            </p:sp>
            <p:sp>
              <p:nvSpPr>
                <p:cNvPr id="142" name="Rectangle 141"/>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43" name="Rectangle 142"/>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44" name="Rectangle 143"/>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45" name="Rectangle 144"/>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46" name="Rectangle 145"/>
                <p:cNvSpPr/>
                <p:nvPr/>
              </p:nvSpPr>
              <p:spPr>
                <a:xfrm>
                  <a:off x="3724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47" name="Rectangle 146"/>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sp>
            <p:nvSpPr>
              <p:cNvPr id="140" name="Rectangle 139"/>
              <p:cNvSpPr/>
              <p:nvPr/>
            </p:nvSpPr>
            <p:spPr>
              <a:xfrm>
                <a:off x="3504224" y="22860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grpSp>
          <p:nvGrpSpPr>
            <p:cNvPr id="130" name="Group 129"/>
            <p:cNvGrpSpPr/>
            <p:nvPr/>
          </p:nvGrpSpPr>
          <p:grpSpPr>
            <a:xfrm>
              <a:off x="7113850" y="4113920"/>
              <a:ext cx="1540761" cy="229040"/>
              <a:chOff x="1439008" y="2217615"/>
              <a:chExt cx="2285024" cy="381000"/>
            </a:xfrm>
          </p:grpSpPr>
          <p:sp>
            <p:nvSpPr>
              <p:cNvPr id="132" name="Rectangle 131"/>
              <p:cNvSpPr/>
              <p:nvPr/>
            </p:nvSpPr>
            <p:spPr>
              <a:xfrm>
                <a:off x="1439008" y="2217615"/>
                <a:ext cx="381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4</a:t>
                </a:r>
              </a:p>
            </p:txBody>
          </p:sp>
          <p:sp>
            <p:nvSpPr>
              <p:cNvPr id="133" name="Rectangle 132"/>
              <p:cNvSpPr/>
              <p:nvPr/>
            </p:nvSpPr>
            <p:spPr>
              <a:xfrm>
                <a:off x="1827823"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34" name="Rectangle 133"/>
              <p:cNvSpPr/>
              <p:nvPr/>
            </p:nvSpPr>
            <p:spPr>
              <a:xfrm>
                <a:off x="2200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35" name="Rectangle 134"/>
              <p:cNvSpPr/>
              <p:nvPr/>
            </p:nvSpPr>
            <p:spPr>
              <a:xfrm>
                <a:off x="2581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36" name="Rectangle 135"/>
              <p:cNvSpPr/>
              <p:nvPr/>
            </p:nvSpPr>
            <p:spPr>
              <a:xfrm>
                <a:off x="2962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38" name="Rectangle 137"/>
              <p:cNvSpPr/>
              <p:nvPr/>
            </p:nvSpPr>
            <p:spPr>
              <a:xfrm>
                <a:off x="3343032" y="2217615"/>
                <a:ext cx="381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grpSp>
        <p:grpSp>
          <p:nvGrpSpPr>
            <p:cNvPr id="178" name="Group 177"/>
            <p:cNvGrpSpPr/>
            <p:nvPr/>
          </p:nvGrpSpPr>
          <p:grpSpPr>
            <a:xfrm>
              <a:off x="8726450" y="4205580"/>
              <a:ext cx="298644" cy="45719"/>
              <a:chOff x="1865678" y="5105400"/>
              <a:chExt cx="298644" cy="45719"/>
            </a:xfrm>
          </p:grpSpPr>
          <p:sp>
            <p:nvSpPr>
              <p:cNvPr id="179" name="Oval 178"/>
              <p:cNvSpPr/>
              <p:nvPr/>
            </p:nvSpPr>
            <p:spPr>
              <a:xfrm>
                <a:off x="1865678"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1994294"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118603"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Slide Number Placeholder 3"/>
          <p:cNvSpPr>
            <a:spLocks noGrp="1"/>
          </p:cNvSpPr>
          <p:nvPr>
            <p:ph type="sldNum" sz="quarter" idx="12"/>
          </p:nvPr>
        </p:nvSpPr>
        <p:spPr/>
        <p:txBody>
          <a:bodyPr/>
          <a:lstStyle/>
          <a:p>
            <a:fld id="{036081D1-8380-407A-ABF3-D12854566F9D}" type="slidenum">
              <a:rPr lang="en-US" smtClean="0"/>
              <a:pPr/>
              <a:t>98</a:t>
            </a:fld>
            <a:endParaRPr lang="en-US" dirty="0"/>
          </a:p>
        </p:txBody>
      </p:sp>
    </p:spTree>
    <p:extLst>
      <p:ext uri="{BB962C8B-B14F-4D97-AF65-F5344CB8AC3E}">
        <p14:creationId xmlns:p14="http://schemas.microsoft.com/office/powerpoint/2010/main" val="36370833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Moguće rešenje</a:t>
            </a:r>
            <a:endParaRPr lang="en-US" dirty="0"/>
          </a:p>
        </p:txBody>
      </p:sp>
      <p:sp>
        <p:nvSpPr>
          <p:cNvPr id="3" name="Content Placeholder 2"/>
          <p:cNvSpPr>
            <a:spLocks noGrp="1"/>
          </p:cNvSpPr>
          <p:nvPr>
            <p:ph idx="1"/>
          </p:nvPr>
        </p:nvSpPr>
        <p:spPr/>
        <p:txBody>
          <a:bodyPr/>
          <a:lstStyle/>
          <a:p>
            <a:r>
              <a:rPr lang="sr-Latn-RS" dirty="0"/>
              <a:t>Navedeni problem može biti adresiran korišćenjem deljive memorije uređaja</a:t>
            </a:r>
          </a:p>
          <a:p>
            <a:r>
              <a:rPr lang="sr-Latn-RS" dirty="0"/>
              <a:t>Svaki SM na GPU ima svoju deljivu memoriju</a:t>
            </a:r>
          </a:p>
          <a:p>
            <a:r>
              <a:rPr lang="sr-Latn-RS" dirty="0"/>
              <a:t>Niti u okviru jednog bloka mogu da komuniciraju putem deljive memorije</a:t>
            </a:r>
          </a:p>
          <a:p>
            <a:r>
              <a:rPr lang="sr-Latn-RS" dirty="0"/>
              <a:t>Svaka nit u okviru bloka ima R/W pristup deljivoj memoriji koja je alocirana bloku</a:t>
            </a:r>
          </a:p>
          <a:p>
            <a:r>
              <a:rPr lang="sr-Latn-RS" dirty="0"/>
              <a:t>Niti se mogu sinhronizovati pomoću </a:t>
            </a:r>
            <a:r>
              <a:rPr lang="en-US" dirty="0"/>
              <a:t>__</a:t>
            </a:r>
            <a:r>
              <a:rPr lang="en-US" dirty="0" err="1"/>
              <a:t>syncthreads</a:t>
            </a:r>
            <a:r>
              <a:rPr lang="en-US" dirty="0"/>
              <a:t>();</a:t>
            </a:r>
            <a:endParaRPr lang="sr-Latn-RS" dirty="0"/>
          </a:p>
          <a:p>
            <a:endParaRPr lang="en-US" dirty="0"/>
          </a:p>
        </p:txBody>
      </p:sp>
      <p:sp>
        <p:nvSpPr>
          <p:cNvPr id="4" name="Slide Number Placeholder 3"/>
          <p:cNvSpPr>
            <a:spLocks noGrp="1"/>
          </p:cNvSpPr>
          <p:nvPr>
            <p:ph type="sldNum" sz="quarter" idx="12"/>
          </p:nvPr>
        </p:nvSpPr>
        <p:spPr/>
        <p:txBody>
          <a:bodyPr/>
          <a:lstStyle/>
          <a:p>
            <a:fld id="{036081D1-8380-407A-ABF3-D12854566F9D}" type="slidenum">
              <a:rPr lang="en-US" smtClean="0"/>
              <a:pPr/>
              <a:t>99</a:t>
            </a:fld>
            <a:endParaRPr lang="en-US" dirty="0"/>
          </a:p>
        </p:txBody>
      </p:sp>
    </p:spTree>
    <p:extLst>
      <p:ext uri="{BB962C8B-B14F-4D97-AF65-F5344CB8AC3E}">
        <p14:creationId xmlns:p14="http://schemas.microsoft.com/office/powerpoint/2010/main" val="1252623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ema">
  <a:themeElements>
    <a:clrScheme name="Kancelarij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arij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arij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12033</TotalTime>
  <Words>16787</Words>
  <Application>Microsoft Office PowerPoint</Application>
  <PresentationFormat>On-screen Show (4:3)</PresentationFormat>
  <Paragraphs>2491</Paragraphs>
  <Slides>162</Slides>
  <Notes>105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162</vt:i4>
      </vt:variant>
    </vt:vector>
  </HeadingPairs>
  <TitlesOfParts>
    <vt:vector size="170" baseType="lpstr">
      <vt:lpstr>Arial</vt:lpstr>
      <vt:lpstr>Calibri</vt:lpstr>
      <vt:lpstr>Comic Sans MS</vt:lpstr>
      <vt:lpstr>Consolas</vt:lpstr>
      <vt:lpstr>NimbusMonL-Regu</vt:lpstr>
      <vt:lpstr>NimbusSanL-Regu</vt:lpstr>
      <vt:lpstr>Wingdings</vt:lpstr>
      <vt:lpstr>Clarity</vt:lpstr>
      <vt:lpstr>Paralelni sistemi:  CUDA</vt:lpstr>
      <vt:lpstr>Literatura</vt:lpstr>
      <vt:lpstr>CUDA - Compute Unified Device Architecture</vt:lpstr>
      <vt:lpstr>CUDA komponente</vt:lpstr>
      <vt:lpstr>CUDA program</vt:lpstr>
      <vt:lpstr>Prevođenje CUDA programa (1)</vt:lpstr>
      <vt:lpstr>Prevođenje CUDA programa (2)</vt:lpstr>
      <vt:lpstr>Hardverski pogled na GPU (1)</vt:lpstr>
      <vt:lpstr>CPU vs GPU (2)</vt:lpstr>
      <vt:lpstr>Hardverski pogled na GPU (2)</vt:lpstr>
      <vt:lpstr>Softverski pogled na GPU (1)</vt:lpstr>
      <vt:lpstr>Preslikavanje HW → SW</vt:lpstr>
      <vt:lpstr>HW → SW</vt:lpstr>
      <vt:lpstr>Softverski pogled (2)</vt:lpstr>
      <vt:lpstr>Softverski pogled (3)</vt:lpstr>
      <vt:lpstr>Programski model (1)</vt:lpstr>
      <vt:lpstr>Programski model (2)</vt:lpstr>
      <vt:lpstr>Programski model (3)</vt:lpstr>
      <vt:lpstr>Programski model (4)</vt:lpstr>
      <vt:lpstr>Programski model (5)</vt:lpstr>
      <vt:lpstr>Izvršni model (1)</vt:lpstr>
      <vt:lpstr>Izvršni model (2)</vt:lpstr>
      <vt:lpstr>Skalabilnost </vt:lpstr>
      <vt:lpstr>Izvršni model (3)</vt:lpstr>
      <vt:lpstr>Izvršni model (4)</vt:lpstr>
      <vt:lpstr>Razvoj CUDA aplikacija</vt:lpstr>
      <vt:lpstr>Razvoj CUDA aplikacija</vt:lpstr>
      <vt:lpstr>Alokacija memorije i prenos podataka </vt:lpstr>
      <vt:lpstr>Memorijski transferi</vt:lpstr>
      <vt:lpstr>CUDA ekstenzije - funkcije</vt:lpstr>
      <vt:lpstr>CUDA funkcije – kernel (1)</vt:lpstr>
      <vt:lpstr>CUDA funkcije – kernel (2)</vt:lpstr>
      <vt:lpstr>CUDA funkcije - ograničenja</vt:lpstr>
      <vt:lpstr>Say Hello to CUDA (1)</vt:lpstr>
      <vt:lpstr>Say Hello to CUDA (2)</vt:lpstr>
      <vt:lpstr>Say Hello to CUDA (3)</vt:lpstr>
      <vt:lpstr>Say Hello to CUDA (4)</vt:lpstr>
      <vt:lpstr>Say Hello to CUDA (4)</vt:lpstr>
      <vt:lpstr>Sabiranje vektora – Tradicionalni C kod</vt:lpstr>
      <vt:lpstr>Sabiranje vektora – Tradicionalni C kod</vt:lpstr>
      <vt:lpstr>Sabiranje vektora – Tradicionalni C kod</vt:lpstr>
      <vt:lpstr>Sabiranje vektora – GPU kod (1)</vt:lpstr>
      <vt:lpstr>Sabiranje vektora – GPU kod (2)</vt:lpstr>
      <vt:lpstr>Sabiranje vektora – GPU kod (3)</vt:lpstr>
      <vt:lpstr>Sabiranje vektora – GPU kod (4)</vt:lpstr>
      <vt:lpstr>Sabiranje vektora – 1 blok, više niti (1)</vt:lpstr>
      <vt:lpstr>Sabiranje vektora – 1 blok, više niti (2)</vt:lpstr>
      <vt:lpstr>Sabiranje vektora – 1 blok, više niti (3)</vt:lpstr>
      <vt:lpstr>Sabiranje vektora – 1 blok, više niti (4)</vt:lpstr>
      <vt:lpstr>Sabiranje vektora – nedostaci</vt:lpstr>
      <vt:lpstr>Sabiranje vektora – više blokova, više niti (4)</vt:lpstr>
      <vt:lpstr>Sabiranje vektora – nedostaci</vt:lpstr>
      <vt:lpstr>Sabiranje vektora – veliki vektori</vt:lpstr>
      <vt:lpstr>Sabiranje vektora – veliki vektori</vt:lpstr>
      <vt:lpstr>Pribavljanje informacija o uređaju</vt:lpstr>
      <vt:lpstr>Izbor uređaja</vt:lpstr>
      <vt:lpstr>Primer: Pretraživanje niza cifara</vt:lpstr>
      <vt:lpstr>CUDA Pseudo-kod</vt:lpstr>
      <vt:lpstr>Glavni program: Preliminarni</vt:lpstr>
      <vt:lpstr>Glavni program: Poziv globalne funkcije</vt:lpstr>
      <vt:lpstr>Glavni program: Izračunavanje i prikaz rezultata</vt:lpstr>
      <vt:lpstr>Host funkcija: Inicijalizacija</vt:lpstr>
      <vt:lpstr>Host funkcija: Inicijalizacija</vt:lpstr>
      <vt:lpstr>Host funkcija: Kopiranje podataka </vt:lpstr>
      <vt:lpstr>Host funkcija: Podešavanja i poziv globalne funkcije</vt:lpstr>
      <vt:lpstr>Globalna funkcija</vt:lpstr>
      <vt:lpstr>Device funkcija</vt:lpstr>
      <vt:lpstr>Tipovi promenljivih i memorija</vt:lpstr>
      <vt:lpstr>Memorija</vt:lpstr>
      <vt:lpstr>Memorija</vt:lpstr>
      <vt:lpstr>Primer 1.</vt:lpstr>
      <vt:lpstr>Primer 2.</vt:lpstr>
      <vt:lpstr>Globalni nizovi</vt:lpstr>
      <vt:lpstr>Globalne promenljive</vt:lpstr>
      <vt:lpstr>Globalne promenljive</vt:lpstr>
      <vt:lpstr>Konstante</vt:lpstr>
      <vt:lpstr>Konstante</vt:lpstr>
      <vt:lpstr>Registri</vt:lpstr>
      <vt:lpstr>Registri</vt:lpstr>
      <vt:lpstr>Lokalni nizovi</vt:lpstr>
      <vt:lpstr>Lokalni nizovi</vt:lpstr>
      <vt:lpstr>Lokalni nizovi</vt:lpstr>
      <vt:lpstr>Deljena memorija</vt:lpstr>
      <vt:lpstr>Deljena memorija</vt:lpstr>
      <vt:lpstr>Read-only nizovi</vt:lpstr>
      <vt:lpstr>CUDA kvalifikatori promenljivih</vt:lpstr>
      <vt:lpstr>Memorija - hijerarhija</vt:lpstr>
      <vt:lpstr>Memorija - hijerarhija</vt:lpstr>
      <vt:lpstr>Memorija - hijerarhija</vt:lpstr>
      <vt:lpstr>Paralelna memorijska arhitektura (1)</vt:lpstr>
      <vt:lpstr>Paralelna memorijska arhitektura (2)</vt:lpstr>
      <vt:lpstr>Primeri pristupa memoriji (1)</vt:lpstr>
      <vt:lpstr>Primeri pristupa memoriji (2)</vt:lpstr>
      <vt:lpstr>Adresiranje niti – 1D</vt:lpstr>
      <vt:lpstr>Adresiranje niti – 2D</vt:lpstr>
      <vt:lpstr>Transponovanje matrica</vt:lpstr>
      <vt:lpstr>Jednostavno rešenje</vt:lpstr>
      <vt:lpstr>Jednostavno rešenje - problemi</vt:lpstr>
      <vt:lpstr>Moguće rešenje</vt:lpstr>
      <vt:lpstr>Korišćenje deljive memorije</vt:lpstr>
      <vt:lpstr>Optimizovano transponovanje matrica</vt:lpstr>
      <vt:lpstr>Optimizovano transponovanje matrica - 1</vt:lpstr>
      <vt:lpstr>Optimizovano transponovanje matrica</vt:lpstr>
      <vt:lpstr>Paralelna memorijska arhitektura (1)</vt:lpstr>
      <vt:lpstr>Paralelna memorijska arhitektura (2)</vt:lpstr>
      <vt:lpstr>Primeri pristupa memoriji (1)</vt:lpstr>
      <vt:lpstr>Primeri pristupa memoriji (2)</vt:lpstr>
      <vt:lpstr>Transponovanje matrica i konflikti</vt:lpstr>
      <vt:lpstr>Rešenje</vt:lpstr>
      <vt:lpstr>Optimizovano transponovanje matrica - 2</vt:lpstr>
      <vt:lpstr>Optimizovano transponovanje matrica</vt:lpstr>
      <vt:lpstr>Primer: Množenje matrica</vt:lpstr>
      <vt:lpstr>Primer: Množenje matrica (2)</vt:lpstr>
      <vt:lpstr>Primer: Množenje matrica (3)</vt:lpstr>
      <vt:lpstr>Primer: Množenje matrica (4)</vt:lpstr>
      <vt:lpstr>Primer: Množenje matrica (6)</vt:lpstr>
      <vt:lpstr>Primer: Množenje matrica (5)</vt:lpstr>
      <vt:lpstr>Primer: Množenje matrica - Nedostaci (1)</vt:lpstr>
      <vt:lpstr>Množenje matrica – tajlovi (1)</vt:lpstr>
      <vt:lpstr>Množenje matrica – tajlovi (2)</vt:lpstr>
      <vt:lpstr>Množenje matrica – tajlovi (3)</vt:lpstr>
      <vt:lpstr>Množenje matrica – tajlovi (4) </vt:lpstr>
      <vt:lpstr>Množenje matrica – tajlovi (4) </vt:lpstr>
      <vt:lpstr>Množenje matrica - deljiva memorija (1)</vt:lpstr>
      <vt:lpstr>Množenje matrica - deljiva memorija (2)</vt:lpstr>
      <vt:lpstr>Množenje matrica - deljiva memorija (3)</vt:lpstr>
      <vt:lpstr>CUDA device memory types - podsetnik</vt:lpstr>
      <vt:lpstr>Strategija za redukciju broja pristupa globalnoj memoriji</vt:lpstr>
      <vt:lpstr>Množenje matrica - deljiva memorija (1)</vt:lpstr>
      <vt:lpstr>Množenje matrica - deljiva memorija (2)</vt:lpstr>
      <vt:lpstr>Množenje matrica - deljiva memorija (3)</vt:lpstr>
      <vt:lpstr>Množenje matrica - deljiva memorija (4)</vt:lpstr>
      <vt:lpstr>Množenje matrica - deljiva memorija (5)</vt:lpstr>
      <vt:lpstr>Množenje matrica - deljiva memorija (6)</vt:lpstr>
      <vt:lpstr>Množenje matrica - deljiva memorija (7)</vt:lpstr>
      <vt:lpstr>Množenje matrica - deljiva memorija (8)</vt:lpstr>
      <vt:lpstr>Množenje matrica - deljiva memorija (9)</vt:lpstr>
      <vt:lpstr>Množenje matrica - deljiva memorija (10)</vt:lpstr>
      <vt:lpstr>Množenje matrica - deljiva memorija (11)</vt:lpstr>
      <vt:lpstr>Množenje matrica - deljiva memorija (12)</vt:lpstr>
      <vt:lpstr>Množenje matrica - deljiva memorija (13)</vt:lpstr>
      <vt:lpstr>Množenje matrica - deljiva memorija (14)</vt:lpstr>
      <vt:lpstr>Množenje matrica - deljiva memorija (15)</vt:lpstr>
      <vt:lpstr>Množenje matrica - deljiva memorija (20)</vt:lpstr>
      <vt:lpstr>Množenje matrica-performanse</vt:lpstr>
      <vt:lpstr>Množenje matrica-performanse</vt:lpstr>
      <vt:lpstr>Atomične operacije</vt:lpstr>
      <vt:lpstr>Atomične operacije</vt:lpstr>
      <vt:lpstr>Atomične operacije – dve niti</vt:lpstr>
      <vt:lpstr>Compute capability</vt:lpstr>
      <vt:lpstr>Compute capability - kompajliranje</vt:lpstr>
      <vt:lpstr>Race conditions</vt:lpstr>
      <vt:lpstr>Atomici</vt:lpstr>
      <vt:lpstr>Locks and mutex</vt:lpstr>
      <vt:lpstr>Locks and mutex</vt:lpstr>
      <vt:lpstr>Primer: Računanje histograma</vt:lpstr>
      <vt:lpstr>Računanje histograma – CPU (1)</vt:lpstr>
      <vt:lpstr>Računanje histograma – CPU (2)</vt:lpstr>
      <vt:lpstr>Računanje histograma – GPU (1)</vt:lpstr>
      <vt:lpstr>Računanje histograma – GPU (2)</vt:lpstr>
      <vt:lpstr>Računanje histograma – GPU (2)</vt:lpstr>
      <vt:lpstr>Računanje histograma – GPU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Aleksandra Stojnev</dc:creator>
  <cp:lastModifiedBy>Natalija Stojanovic</cp:lastModifiedBy>
  <cp:revision>529</cp:revision>
  <dcterms:created xsi:type="dcterms:W3CDTF">2014-07-07T12:51:20Z</dcterms:created>
  <dcterms:modified xsi:type="dcterms:W3CDTF">2023-05-04T10:52:07Z</dcterms:modified>
</cp:coreProperties>
</file>