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1"/>
  </p:notesMasterIdLst>
  <p:sldIdLst>
    <p:sldId id="268" r:id="rId5"/>
    <p:sldId id="269" r:id="rId6"/>
    <p:sldId id="257" r:id="rId7"/>
    <p:sldId id="259" r:id="rId8"/>
    <p:sldId id="258" r:id="rId9"/>
    <p:sldId id="270" r:id="rId10"/>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間スタイル 2 - アクセント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2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0D9A6C-4B00-4751-9875-4E02F724FAF4}" type="datetimeFigureOut">
              <a:rPr kumimoji="1" lang="ja-JP" altLang="en-US" smtClean="0"/>
              <a:t>2023/8/1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0E9447-D1FE-445B-9F34-965B785478C7}" type="slidenum">
              <a:rPr kumimoji="1" lang="ja-JP" altLang="en-US" smtClean="0"/>
              <a:t>‹#›</a:t>
            </a:fld>
            <a:endParaRPr kumimoji="1" lang="ja-JP" altLang="en-US"/>
          </a:p>
        </p:txBody>
      </p:sp>
    </p:spTree>
    <p:extLst>
      <p:ext uri="{BB962C8B-B14F-4D97-AF65-F5344CB8AC3E}">
        <p14:creationId xmlns:p14="http://schemas.microsoft.com/office/powerpoint/2010/main" val="353121650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5E0E9447-D1FE-445B-9F34-965B785478C7}" type="slidenum">
              <a:rPr kumimoji="1" lang="ja-JP" altLang="en-US" smtClean="0"/>
              <a:t>1</a:t>
            </a:fld>
            <a:endParaRPr kumimoji="1" lang="ja-JP" altLang="en-US"/>
          </a:p>
        </p:txBody>
      </p:sp>
    </p:spTree>
    <p:extLst>
      <p:ext uri="{BB962C8B-B14F-4D97-AF65-F5344CB8AC3E}">
        <p14:creationId xmlns:p14="http://schemas.microsoft.com/office/powerpoint/2010/main" val="1606662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8076449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1265584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8026660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161946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828585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9609102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1207667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2215170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198177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288624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E61B6C87-3B9D-4A08-8758-8530785CB195}" type="datetimeFigureOut">
              <a:rPr kumimoji="1" lang="ja-JP" altLang="en-US" smtClean="0"/>
              <a:t>2023/8/1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32745822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B6C87-3B9D-4A08-8758-8530785CB195}" type="datetimeFigureOut">
              <a:rPr kumimoji="1" lang="ja-JP" altLang="en-US" smtClean="0"/>
              <a:t>2023/8/1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E57E442-85D1-4707-8084-E41DF79E4713}" type="slidenum">
              <a:rPr kumimoji="1" lang="ja-JP" altLang="en-US" smtClean="0"/>
              <a:t>‹#›</a:t>
            </a:fld>
            <a:endParaRPr kumimoji="1" lang="ja-JP" altLang="en-US"/>
          </a:p>
        </p:txBody>
      </p:sp>
    </p:spTree>
    <p:extLst>
      <p:ext uri="{BB962C8B-B14F-4D97-AF65-F5344CB8AC3E}">
        <p14:creationId xmlns:p14="http://schemas.microsoft.com/office/powerpoint/2010/main" val="2547057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 y="35349"/>
            <a:ext cx="7370150" cy="830997"/>
          </a:xfrm>
          <a:prstGeom prst="rect">
            <a:avLst/>
          </a:prstGeom>
          <a:noFill/>
        </p:spPr>
        <p:txBody>
          <a:bodyPr wrap="square" rtlCol="0" anchor="ctr">
            <a:spAutoFit/>
          </a:bodyPr>
          <a:lstStyle/>
          <a:p>
            <a:pPr algn="ctr"/>
            <a:r>
              <a:rPr kumimoji="1" lang="ja-JP" altLang="en-US" sz="4800" u="sng" dirty="0">
                <a:ln w="0"/>
                <a:effectLst>
                  <a:outerShdw blurRad="38100" dist="19050" dir="2700000" algn="tl" rotWithShape="0">
                    <a:schemeClr val="dk1">
                      <a:alpha val="40000"/>
                    </a:schemeClr>
                  </a:outerShdw>
                </a:effectLst>
                <a:latin typeface="UD デジタル 教科書体 NK-B" panose="02020700000000000000" pitchFamily="18" charset="-128"/>
                <a:ea typeface="UD デジタル 教科書体 NK-B" panose="02020700000000000000" pitchFamily="18" charset="-128"/>
              </a:rPr>
              <a:t>夏の１０ｋｍ個人戦開催！</a:t>
            </a:r>
          </a:p>
        </p:txBody>
      </p:sp>
      <p:sp>
        <p:nvSpPr>
          <p:cNvPr id="5" name="テキスト ボックス 4"/>
          <p:cNvSpPr txBox="1"/>
          <p:nvPr/>
        </p:nvSpPr>
        <p:spPr>
          <a:xfrm>
            <a:off x="12654265" y="1266875"/>
            <a:ext cx="11804072" cy="4401205"/>
          </a:xfrm>
          <a:prstGeom prst="rect">
            <a:avLst/>
          </a:prstGeom>
          <a:noFill/>
        </p:spPr>
        <p:txBody>
          <a:bodyPr wrap="square" rtlCol="0" anchor="ctr">
            <a:spAutoFit/>
          </a:bodyPr>
          <a:lstStyle/>
          <a:p>
            <a:r>
              <a:rPr lang="ja-JP" altLang="en-US" sz="2000" dirty="0"/>
              <a:t>日程　：</a:t>
            </a:r>
            <a:r>
              <a:rPr lang="en-US" altLang="ja-JP" sz="2000" b="1" dirty="0"/>
              <a:t>9/3(</a:t>
            </a:r>
            <a:r>
              <a:rPr lang="ja-JP" altLang="en-US" sz="2000" b="1" dirty="0"/>
              <a:t>土</a:t>
            </a:r>
            <a:r>
              <a:rPr lang="en-US" altLang="ja-JP" sz="2000" b="1" dirty="0"/>
              <a:t>)</a:t>
            </a:r>
            <a:r>
              <a:rPr lang="ja-JP" altLang="en-US" sz="2000" b="1" dirty="0"/>
              <a:t>～</a:t>
            </a:r>
            <a:r>
              <a:rPr lang="en-US" altLang="ja-JP" sz="2000" b="1" dirty="0"/>
              <a:t>9/4(</a:t>
            </a:r>
            <a:r>
              <a:rPr lang="ja-JP" altLang="en-US" sz="2000" b="1" dirty="0"/>
              <a:t>日</a:t>
            </a:r>
            <a:r>
              <a:rPr lang="en-US" altLang="ja-JP" sz="2000" b="1" dirty="0"/>
              <a:t>)</a:t>
            </a:r>
            <a:r>
              <a:rPr lang="ja-JP" altLang="en-US" sz="2000" b="1" dirty="0"/>
              <a:t>タイム共有</a:t>
            </a:r>
            <a:endParaRPr lang="en-US" altLang="ja-JP" sz="2000" b="1" dirty="0"/>
          </a:p>
          <a:p>
            <a:r>
              <a:rPr lang="ja-JP" altLang="en-US" sz="2000" dirty="0"/>
              <a:t>　　　　</a:t>
            </a:r>
            <a:r>
              <a:rPr lang="en-US" altLang="ja-JP" sz="2000" dirty="0"/>
              <a:t>※9/3(</a:t>
            </a:r>
            <a:r>
              <a:rPr lang="ja-JP" altLang="en-US" sz="2000" dirty="0"/>
              <a:t>土</a:t>
            </a:r>
            <a:r>
              <a:rPr lang="en-US" altLang="ja-JP" sz="2000" dirty="0"/>
              <a:t>)</a:t>
            </a:r>
            <a:r>
              <a:rPr lang="ja-JP" altLang="en-US" sz="2000" dirty="0"/>
              <a:t>ＡＭにトライアル会予定（</a:t>
            </a:r>
            <a:r>
              <a:rPr lang="en-US" altLang="ja-JP" sz="2000" dirty="0"/>
              <a:t>P4</a:t>
            </a:r>
            <a:r>
              <a:rPr lang="ja-JP" altLang="en-US" sz="2000" dirty="0"/>
              <a:t>）</a:t>
            </a:r>
            <a:endParaRPr lang="en-US" altLang="ja-JP" sz="2000" dirty="0"/>
          </a:p>
          <a:p>
            <a:endParaRPr lang="en-US" altLang="ja-JP" sz="2000" dirty="0"/>
          </a:p>
          <a:p>
            <a:r>
              <a:rPr lang="ja-JP" altLang="en-US" sz="2000" dirty="0"/>
              <a:t>やり方：各人</a:t>
            </a:r>
            <a:r>
              <a:rPr lang="en-US" altLang="ja-JP" sz="2000" dirty="0"/>
              <a:t>10km</a:t>
            </a:r>
            <a:r>
              <a:rPr lang="ja-JP" altLang="en-US" sz="2000" dirty="0"/>
              <a:t>目安に好きな距離（</a:t>
            </a:r>
            <a:r>
              <a:rPr lang="en-US" altLang="ja-JP" sz="2000" dirty="0"/>
              <a:t>P3</a:t>
            </a:r>
            <a:r>
              <a:rPr lang="ja-JP" altLang="en-US" sz="2000" dirty="0"/>
              <a:t>の換算表参照）を</a:t>
            </a:r>
            <a:endParaRPr lang="en-US" altLang="ja-JP" sz="2000" dirty="0"/>
          </a:p>
          <a:p>
            <a:r>
              <a:rPr lang="ja-JP" altLang="en-US" sz="2000" dirty="0"/>
              <a:t>　　　　タイム計測、</a:t>
            </a:r>
            <a:r>
              <a:rPr lang="en-US" altLang="ja-JP" sz="2000" dirty="0"/>
              <a:t>9/3(</a:t>
            </a:r>
            <a:r>
              <a:rPr lang="ja-JP" altLang="en-US" sz="2000" dirty="0"/>
              <a:t>土</a:t>
            </a:r>
            <a:r>
              <a:rPr lang="en-US" altLang="ja-JP" sz="2000" dirty="0"/>
              <a:t>)</a:t>
            </a:r>
            <a:r>
              <a:rPr lang="ja-JP" altLang="en-US" sz="2000" dirty="0"/>
              <a:t>と</a:t>
            </a:r>
            <a:r>
              <a:rPr lang="en-US" altLang="ja-JP" sz="2000" dirty="0"/>
              <a:t>9/4(</a:t>
            </a:r>
            <a:r>
              <a:rPr lang="ja-JP" altLang="en-US" sz="2000" dirty="0"/>
              <a:t>日</a:t>
            </a:r>
            <a:r>
              <a:rPr lang="en-US" altLang="ja-JP" sz="2000" dirty="0"/>
              <a:t>)</a:t>
            </a:r>
            <a:r>
              <a:rPr lang="ja-JP" altLang="en-US" sz="2000" dirty="0"/>
              <a:t>に結果を</a:t>
            </a:r>
            <a:r>
              <a:rPr lang="en-US" altLang="ja-JP" sz="2000" dirty="0"/>
              <a:t>Band</a:t>
            </a:r>
            <a:r>
              <a:rPr lang="ja-JP" altLang="en-US" sz="2000" dirty="0"/>
              <a:t>へアップ</a:t>
            </a:r>
            <a:endParaRPr lang="en-US" altLang="ja-JP" sz="2000" dirty="0"/>
          </a:p>
          <a:p>
            <a:endParaRPr lang="en-US" altLang="ja-JP" sz="2000" dirty="0"/>
          </a:p>
          <a:p>
            <a:r>
              <a:rPr lang="ja-JP" altLang="en-US" sz="2000" dirty="0"/>
              <a:t>順位　：各人仮タイムを設定、自身の仮タイムをどれだけ上回ったかランキング形式で発表</a:t>
            </a:r>
            <a:endParaRPr lang="en-US" altLang="ja-JP" sz="2000" dirty="0"/>
          </a:p>
          <a:p>
            <a:endParaRPr lang="en-US" altLang="ja-JP" sz="2000" dirty="0"/>
          </a:p>
          <a:p>
            <a:r>
              <a:rPr lang="ja-JP" altLang="en-US" sz="2000" b="1" dirty="0"/>
              <a:t>参加資格　</a:t>
            </a:r>
            <a:r>
              <a:rPr lang="en-US" altLang="ja-JP" sz="1600" dirty="0"/>
              <a:t>※</a:t>
            </a:r>
            <a:r>
              <a:rPr lang="ja-JP" altLang="en-US" sz="1600" dirty="0"/>
              <a:t>真夏は熱中症リスクもあるので参加資格を設けさせていただきます</a:t>
            </a:r>
            <a:endParaRPr lang="en-US" altLang="ja-JP" sz="2000" dirty="0"/>
          </a:p>
          <a:p>
            <a:r>
              <a:rPr lang="ja-JP" altLang="en-US" sz="2000" b="1" u="sng" dirty="0">
                <a:solidFill>
                  <a:srgbClr val="FF0000"/>
                </a:solidFill>
              </a:rPr>
              <a:t>下記①</a:t>
            </a:r>
            <a:r>
              <a:rPr lang="en-US" altLang="ja-JP" sz="2000" b="1" u="sng" dirty="0">
                <a:solidFill>
                  <a:srgbClr val="FF0000"/>
                </a:solidFill>
              </a:rPr>
              <a:t>or</a:t>
            </a:r>
            <a:r>
              <a:rPr lang="ja-JP" altLang="en-US" sz="2000" b="1" u="sng" dirty="0">
                <a:solidFill>
                  <a:srgbClr val="FF0000"/>
                </a:solidFill>
              </a:rPr>
              <a:t>②いずれかに該当される方のみ参加可</a:t>
            </a:r>
            <a:r>
              <a:rPr lang="ja-JP" altLang="en-US" sz="2000" dirty="0"/>
              <a:t>とします</a:t>
            </a:r>
            <a:endParaRPr lang="en-US" altLang="ja-JP" sz="2000" dirty="0"/>
          </a:p>
          <a:p>
            <a:endParaRPr lang="en-US" altLang="ja-JP" sz="2000" dirty="0"/>
          </a:p>
          <a:p>
            <a:r>
              <a:rPr lang="ja-JP" altLang="en-US" sz="2000" dirty="0"/>
              <a:t>①最近日常的にランニングをされている方　</a:t>
            </a:r>
            <a:r>
              <a:rPr lang="en-US" altLang="ja-JP" sz="2000" dirty="0"/>
              <a:t>[</a:t>
            </a:r>
            <a:r>
              <a:rPr lang="ja-JP" altLang="en-US" sz="2000" dirty="0"/>
              <a:t>週に１回以上目安</a:t>
            </a:r>
            <a:r>
              <a:rPr lang="en-US" altLang="ja-JP" sz="2000" dirty="0"/>
              <a:t>]</a:t>
            </a:r>
          </a:p>
          <a:p>
            <a:r>
              <a:rPr lang="ja-JP" altLang="en-US" sz="2000" dirty="0"/>
              <a:t>　且つ１年以内で１０ｋｍ以上走った経験がある方</a:t>
            </a:r>
            <a:endParaRPr lang="en-US" altLang="ja-JP" sz="2000" dirty="0"/>
          </a:p>
          <a:p>
            <a:r>
              <a:rPr lang="ja-JP" altLang="en-US" sz="2000" dirty="0"/>
              <a:t>②自分と対話しながら、次ページ（</a:t>
            </a:r>
            <a:r>
              <a:rPr lang="en-US" altLang="ja-JP" sz="2000" dirty="0"/>
              <a:t>P2</a:t>
            </a:r>
            <a:r>
              <a:rPr lang="ja-JP" altLang="en-US" sz="2000" dirty="0"/>
              <a:t>）の注意を守り、無理せずトライができる方</a:t>
            </a:r>
            <a:endParaRPr lang="en-US" altLang="ja-JP" sz="2000" dirty="0"/>
          </a:p>
        </p:txBody>
      </p:sp>
      <p:sp>
        <p:nvSpPr>
          <p:cNvPr id="7" name="テキスト ボックス 6"/>
          <p:cNvSpPr txBox="1"/>
          <p:nvPr/>
        </p:nvSpPr>
        <p:spPr>
          <a:xfrm>
            <a:off x="13255913" y="6086853"/>
            <a:ext cx="4038660" cy="2073284"/>
          </a:xfrm>
          <a:prstGeom prst="cloud">
            <a:avLst/>
          </a:prstGeom>
          <a:noFill/>
          <a:ln>
            <a:solidFill>
              <a:schemeClr val="tx1">
                <a:lumMod val="50000"/>
                <a:lumOff val="50000"/>
              </a:schemeClr>
            </a:solidFill>
          </a:ln>
          <a:effectLst/>
        </p:spPr>
        <p:style>
          <a:lnRef idx="0">
            <a:schemeClr val="accent5"/>
          </a:lnRef>
          <a:fillRef idx="3">
            <a:schemeClr val="accent5"/>
          </a:fillRef>
          <a:effectRef idx="3">
            <a:schemeClr val="accent5"/>
          </a:effectRef>
          <a:fontRef idx="minor">
            <a:schemeClr val="lt1"/>
          </a:fontRef>
        </p:style>
        <p:txBody>
          <a:bodyPr wrap="square" lIns="0" tIns="0" rIns="0" bIns="0" rtlCol="0" anchor="ctr">
            <a:noAutofit/>
          </a:bodyPr>
          <a:lstStyle/>
          <a:p>
            <a:endParaRPr lang="en-US" altLang="ja-JP" sz="1400" dirty="0">
              <a:solidFill>
                <a:schemeClr val="tx1">
                  <a:lumMod val="50000"/>
                  <a:lumOff val="50000"/>
                </a:schemeClr>
              </a:solidFill>
              <a:latin typeface="Meiryo UI" panose="020B0604030504040204" pitchFamily="50" charset="-128"/>
              <a:ea typeface="Meiryo UI" panose="020B0604030504040204" pitchFamily="50" charset="-128"/>
            </a:endParaRPr>
          </a:p>
        </p:txBody>
      </p:sp>
      <p:pic>
        <p:nvPicPr>
          <p:cNvPr id="2" name="図 1">
            <a:extLst>
              <a:ext uri="{FF2B5EF4-FFF2-40B4-BE49-F238E27FC236}">
                <a16:creationId xmlns:a16="http://schemas.microsoft.com/office/drawing/2014/main" id="{D0D68425-16E2-2A45-A80E-B9AC9FC3E848}"/>
              </a:ext>
            </a:extLst>
          </p:cNvPr>
          <p:cNvPicPr>
            <a:picLocks noChangeAspect="1"/>
          </p:cNvPicPr>
          <p:nvPr/>
        </p:nvPicPr>
        <p:blipFill>
          <a:blip r:embed="rId3"/>
          <a:stretch>
            <a:fillRect/>
          </a:stretch>
        </p:blipFill>
        <p:spPr>
          <a:xfrm>
            <a:off x="7588859" y="0"/>
            <a:ext cx="657994" cy="870874"/>
          </a:xfrm>
          <a:prstGeom prst="rect">
            <a:avLst/>
          </a:prstGeom>
        </p:spPr>
      </p:pic>
      <p:sp>
        <p:nvSpPr>
          <p:cNvPr id="11" name="テキスト ボックス 10">
            <a:extLst>
              <a:ext uri="{FF2B5EF4-FFF2-40B4-BE49-F238E27FC236}">
                <a16:creationId xmlns:a16="http://schemas.microsoft.com/office/drawing/2014/main" id="{1DFE3AE0-EE86-1886-A375-E5F59E0C2CA6}"/>
              </a:ext>
            </a:extLst>
          </p:cNvPr>
          <p:cNvSpPr txBox="1"/>
          <p:nvPr/>
        </p:nvSpPr>
        <p:spPr>
          <a:xfrm>
            <a:off x="130100" y="1770767"/>
            <a:ext cx="12061899" cy="3785652"/>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r>
              <a:rPr kumimoji="1"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＜概要＞</a:t>
            </a:r>
            <a:endParaRPr kumimoji="1" lang="en-US" altLang="ja-JP" sz="2400" dirty="0">
              <a:solidFill>
                <a:schemeClr val="tx1"/>
              </a:solidFill>
              <a:latin typeface="UD デジタル 教科書体 NK-B" panose="02020700000000000000" pitchFamily="18" charset="-128"/>
              <a:ea typeface="UD デジタル 教科書体 NK-B" panose="02020700000000000000" pitchFamily="18" charset="-128"/>
            </a:endParaRPr>
          </a:p>
          <a:p>
            <a:r>
              <a:rPr lang="ja-JP" altLang="en-US" sz="2400" u="sng" dirty="0">
                <a:solidFill>
                  <a:srgbClr val="FF0000"/>
                </a:solidFill>
                <a:latin typeface="UD デジタル 教科書体 NK-B" panose="02020700000000000000" pitchFamily="18" charset="-128"/>
                <a:ea typeface="UD デジタル 教科書体 NK-B" panose="02020700000000000000" pitchFamily="18" charset="-128"/>
              </a:rPr>
              <a:t>・５ｋｍ以上</a:t>
            </a:r>
            <a:r>
              <a:rPr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の距離を走っていただき１０ｋｍタイムに換算（</a:t>
            </a:r>
            <a:r>
              <a:rPr lang="en-US" altLang="ja-JP" sz="2400" dirty="0">
                <a:solidFill>
                  <a:schemeClr val="tx1"/>
                </a:solidFill>
                <a:latin typeface="UD デジタル 教科書体 NK-B" panose="02020700000000000000" pitchFamily="18" charset="-128"/>
                <a:ea typeface="UD デジタル 教科書体 NK-B" panose="02020700000000000000" pitchFamily="18" charset="-128"/>
              </a:rPr>
              <a:t>P5</a:t>
            </a:r>
            <a:r>
              <a:rPr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参照）して個人戦で競います</a:t>
            </a:r>
            <a:endParaRPr lang="en-US" altLang="ja-JP" sz="2400" dirty="0">
              <a:solidFill>
                <a:schemeClr val="tx1"/>
              </a:solidFill>
              <a:latin typeface="UD デジタル 教科書体 NK-B" panose="02020700000000000000" pitchFamily="18" charset="-128"/>
              <a:ea typeface="UD デジタル 教科書体 NK-B" panose="02020700000000000000" pitchFamily="18" charset="-128"/>
            </a:endParaRPr>
          </a:p>
          <a:p>
            <a:r>
              <a:rPr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　（タイム絶対値以外にも、</a:t>
            </a:r>
            <a:r>
              <a:rPr lang="en-US" altLang="ja-JP" sz="2400" dirty="0">
                <a:solidFill>
                  <a:schemeClr val="tx1"/>
                </a:solidFill>
                <a:latin typeface="UD デジタル 教科書体 NK-B" panose="02020700000000000000" pitchFamily="18" charset="-128"/>
                <a:ea typeface="UD デジタル 教科書体 NK-B" panose="02020700000000000000" pitchFamily="18" charset="-128"/>
              </a:rPr>
              <a:t>2.4km</a:t>
            </a:r>
            <a:r>
              <a:rPr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との比率や頑張り度合い等様々な観点で表彰予定）</a:t>
            </a:r>
            <a:endParaRPr lang="en-US" altLang="ja-JP" sz="2400" dirty="0">
              <a:solidFill>
                <a:schemeClr val="tx1"/>
              </a:solidFill>
              <a:latin typeface="UD デジタル 教科書体 NK-B" panose="02020700000000000000" pitchFamily="18" charset="-128"/>
              <a:ea typeface="UD デジタル 教科書体 NK-B" panose="02020700000000000000" pitchFamily="18" charset="-128"/>
            </a:endParaRPr>
          </a:p>
          <a:p>
            <a:endParaRPr kumimoji="1" lang="en-US" altLang="ja-JP" sz="2400" dirty="0">
              <a:solidFill>
                <a:schemeClr val="tx1"/>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＜参加資格＞</a:t>
            </a:r>
            <a:endParaRPr lang="en-US" altLang="ja-JP" sz="2400" dirty="0">
              <a:solidFill>
                <a:schemeClr val="tx1"/>
              </a:solidFill>
              <a:latin typeface="UD デジタル 教科書体 NK-B" panose="02020700000000000000" pitchFamily="18" charset="-128"/>
              <a:ea typeface="UD デジタル 教科書体 NK-B" panose="02020700000000000000" pitchFamily="18" charset="-128"/>
            </a:endParaRPr>
          </a:p>
          <a:p>
            <a:r>
              <a:rPr lang="en-US" altLang="ja-JP" sz="2400" dirty="0">
                <a:solidFill>
                  <a:schemeClr val="tx1"/>
                </a:solidFill>
                <a:latin typeface="UD デジタル 教科書体 NK-B" panose="02020700000000000000" pitchFamily="18" charset="-128"/>
                <a:ea typeface="UD デジタル 教科書体 NK-B" panose="02020700000000000000" pitchFamily="18" charset="-128"/>
              </a:rPr>
              <a:t>P3</a:t>
            </a:r>
            <a:r>
              <a:rPr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の注意事項を守って安全最優先に</a:t>
            </a:r>
            <a:endParaRPr lang="en-US" altLang="ja-JP" sz="2400" dirty="0">
              <a:solidFill>
                <a:schemeClr val="tx1"/>
              </a:solidFill>
              <a:latin typeface="UD デジタル 教科書体 NK-B" panose="02020700000000000000" pitchFamily="18" charset="-128"/>
              <a:ea typeface="UD デジタル 教科書体 NK-B" panose="02020700000000000000" pitchFamily="18" charset="-128"/>
            </a:endParaRPr>
          </a:p>
          <a:p>
            <a:r>
              <a:rPr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トライアルできる方</a:t>
            </a:r>
            <a:endParaRPr lang="en-US" altLang="ja-JP" sz="2400" dirty="0">
              <a:solidFill>
                <a:schemeClr val="tx1"/>
              </a:solidFill>
              <a:latin typeface="UD デジタル 教科書体 NK-B" panose="02020700000000000000" pitchFamily="18" charset="-128"/>
              <a:ea typeface="UD デジタル 教科書体 NK-B" panose="02020700000000000000" pitchFamily="18" charset="-128"/>
            </a:endParaRPr>
          </a:p>
          <a:p>
            <a:endParaRPr lang="en-US" altLang="ja-JP" sz="2400" dirty="0">
              <a:solidFill>
                <a:schemeClr val="tx1"/>
              </a:solidFill>
              <a:latin typeface="UD デジタル 教科書体 NK-B" panose="02020700000000000000" pitchFamily="18" charset="-128"/>
              <a:ea typeface="UD デジタル 教科書体 NK-B" panose="02020700000000000000" pitchFamily="18" charset="-128"/>
            </a:endParaRPr>
          </a:p>
          <a:p>
            <a:r>
              <a:rPr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＜日程＞</a:t>
            </a:r>
            <a:endParaRPr lang="en-US" altLang="ja-JP" sz="2400" dirty="0">
              <a:solidFill>
                <a:schemeClr val="tx1"/>
              </a:solidFill>
              <a:latin typeface="UD デジタル 教科書体 NK-B" panose="02020700000000000000" pitchFamily="18" charset="-128"/>
              <a:ea typeface="UD デジタル 教科書体 NK-B" panose="02020700000000000000" pitchFamily="18" charset="-128"/>
            </a:endParaRPr>
          </a:p>
          <a:p>
            <a:r>
              <a:rPr kumimoji="1"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結果共有　：９</a:t>
            </a:r>
            <a:r>
              <a:rPr kumimoji="1" lang="en-US" altLang="ja-JP" sz="2400" dirty="0">
                <a:solidFill>
                  <a:schemeClr val="tx1"/>
                </a:solidFill>
                <a:latin typeface="UD デジタル 教科書体 NK-B" panose="02020700000000000000" pitchFamily="18" charset="-128"/>
                <a:ea typeface="UD デジタル 教科書体 NK-B" panose="02020700000000000000" pitchFamily="18" charset="-128"/>
              </a:rPr>
              <a:t>/</a:t>
            </a:r>
            <a:r>
              <a:rPr kumimoji="1"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２</a:t>
            </a:r>
            <a:r>
              <a:rPr kumimoji="1" lang="en-US" altLang="ja-JP" sz="2400" dirty="0">
                <a:solidFill>
                  <a:schemeClr val="tx1"/>
                </a:solidFill>
                <a:latin typeface="UD デジタル 教科書体 NK-B" panose="02020700000000000000" pitchFamily="18" charset="-128"/>
                <a:ea typeface="UD デジタル 教科書体 NK-B" panose="02020700000000000000" pitchFamily="18" charset="-128"/>
              </a:rPr>
              <a:t>(</a:t>
            </a:r>
            <a:r>
              <a:rPr kumimoji="1"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土</a:t>
            </a:r>
            <a:r>
              <a:rPr kumimoji="1" lang="en-US" altLang="ja-JP" sz="2400" dirty="0">
                <a:solidFill>
                  <a:schemeClr val="tx1"/>
                </a:solidFill>
                <a:latin typeface="UD デジタル 教科書体 NK-B" panose="02020700000000000000" pitchFamily="18" charset="-128"/>
                <a:ea typeface="UD デジタル 教科書体 NK-B" panose="02020700000000000000" pitchFamily="18" charset="-128"/>
              </a:rPr>
              <a:t>)</a:t>
            </a:r>
            <a:r>
              <a:rPr kumimoji="1"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a:t>
            </a:r>
            <a:r>
              <a:rPr kumimoji="1" lang="en-US" altLang="ja-JP" sz="2400" dirty="0">
                <a:solidFill>
                  <a:schemeClr val="tx1"/>
                </a:solidFill>
                <a:latin typeface="UD デジタル 教科書体 NK-B" panose="02020700000000000000" pitchFamily="18" charset="-128"/>
                <a:ea typeface="UD デジタル 教科書体 NK-B" panose="02020700000000000000" pitchFamily="18" charset="-128"/>
              </a:rPr>
              <a:t>3</a:t>
            </a:r>
            <a:r>
              <a:rPr kumimoji="1"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（日）</a:t>
            </a:r>
            <a:r>
              <a:rPr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　　　　出欠締切　：</a:t>
            </a:r>
            <a:r>
              <a:rPr lang="en-US" altLang="ja-JP" sz="2400" dirty="0">
                <a:solidFill>
                  <a:schemeClr val="tx1"/>
                </a:solidFill>
                <a:latin typeface="UD デジタル 教科書体 NK-B" panose="02020700000000000000" pitchFamily="18" charset="-128"/>
                <a:ea typeface="UD デジタル 教科書体 NK-B" panose="02020700000000000000" pitchFamily="18" charset="-128"/>
              </a:rPr>
              <a:t>8/6(</a:t>
            </a:r>
            <a:r>
              <a:rPr lang="ja-JP" altLang="en-US" sz="2400" dirty="0">
                <a:solidFill>
                  <a:schemeClr val="tx1"/>
                </a:solidFill>
                <a:latin typeface="UD デジタル 教科書体 NK-B" panose="02020700000000000000" pitchFamily="18" charset="-128"/>
                <a:ea typeface="UD デジタル 教科書体 NK-B" panose="02020700000000000000" pitchFamily="18" charset="-128"/>
              </a:rPr>
              <a:t>日</a:t>
            </a:r>
            <a:r>
              <a:rPr lang="en-US" altLang="ja-JP" sz="2400" dirty="0">
                <a:solidFill>
                  <a:schemeClr val="tx1"/>
                </a:solidFill>
                <a:latin typeface="UD デジタル 教科書体 NK-B" panose="02020700000000000000" pitchFamily="18" charset="-128"/>
                <a:ea typeface="UD デジタル 教科書体 NK-B" panose="02020700000000000000" pitchFamily="18" charset="-128"/>
              </a:rPr>
              <a:t>)</a:t>
            </a:r>
          </a:p>
        </p:txBody>
      </p:sp>
      <p:sp>
        <p:nvSpPr>
          <p:cNvPr id="12" name="角丸四角形吹き出し 11"/>
          <p:cNvSpPr/>
          <p:nvPr/>
        </p:nvSpPr>
        <p:spPr>
          <a:xfrm>
            <a:off x="8335462" y="74333"/>
            <a:ext cx="3856537" cy="428676"/>
          </a:xfrm>
          <a:prstGeom prst="wedgeRoundRectCallout">
            <a:avLst>
              <a:gd name="adj1" fmla="val -58016"/>
              <a:gd name="adj2" fmla="val 48385"/>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ja-JP" altLang="en-US" sz="2000" dirty="0">
                <a:solidFill>
                  <a:schemeClr val="tx1"/>
                </a:solidFill>
                <a:latin typeface="UD デジタル 教科書体 NK-B" panose="02020700000000000000" pitchFamily="18" charset="-128"/>
                <a:ea typeface="UD デジタル 教科書体 NK-B" panose="02020700000000000000" pitchFamily="18" charset="-128"/>
              </a:rPr>
              <a:t>夏の長距離ランは良い事沢山！</a:t>
            </a:r>
            <a:endParaRPr lang="en-US" altLang="ja-JP" sz="2000"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3" name="テキスト ボックス 2">
            <a:extLst>
              <a:ext uri="{FF2B5EF4-FFF2-40B4-BE49-F238E27FC236}">
                <a16:creationId xmlns:a16="http://schemas.microsoft.com/office/drawing/2014/main" id="{22730A85-8E65-4B2C-6160-C6EBEFDFAEEA}"/>
              </a:ext>
            </a:extLst>
          </p:cNvPr>
          <p:cNvSpPr txBox="1"/>
          <p:nvPr/>
        </p:nvSpPr>
        <p:spPr>
          <a:xfrm>
            <a:off x="8530610" y="657878"/>
            <a:ext cx="3596338" cy="1077218"/>
          </a:xfrm>
          <a:prstGeom prst="rect">
            <a:avLst/>
          </a:prstGeom>
          <a:noFill/>
          <a:ln>
            <a:noFill/>
          </a:ln>
          <a:effectLst/>
        </p:spPr>
        <p:style>
          <a:lnRef idx="0">
            <a:schemeClr val="accent5"/>
          </a:lnRef>
          <a:fillRef idx="3">
            <a:schemeClr val="accent5"/>
          </a:fillRef>
          <a:effectRef idx="3">
            <a:schemeClr val="accent5"/>
          </a:effectRef>
          <a:fontRef idx="minor">
            <a:schemeClr val="lt1"/>
          </a:fontRef>
        </p:style>
        <p:txBody>
          <a:bodyPr wrap="square" lIns="0" tIns="0" rIns="0" bIns="0" rtlCol="0" anchor="ctr">
            <a:spAutoFit/>
          </a:bodyPr>
          <a:lstStyle/>
          <a:p>
            <a:r>
              <a:rPr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・夏バテ解消！（自立神経整え・良い睡眠）</a:t>
            </a:r>
            <a:endParaRPr lang="en-US" altLang="ja-JP" sz="1400" dirty="0">
              <a:solidFill>
                <a:schemeClr val="tx1"/>
              </a:solidFill>
              <a:latin typeface="UD デジタル 教科書体 NK-B" panose="02020700000000000000" pitchFamily="18" charset="-128"/>
              <a:ea typeface="UD デジタル 教科書体 NK-B" panose="02020700000000000000" pitchFamily="18" charset="-128"/>
            </a:endParaRPr>
          </a:p>
          <a:p>
            <a:r>
              <a:rPr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・ダイエット！（走った後も代謝高い状態継続）</a:t>
            </a:r>
            <a:endParaRPr lang="en-US" altLang="ja-JP" sz="1400" dirty="0">
              <a:solidFill>
                <a:schemeClr val="tx1"/>
              </a:solidFill>
              <a:latin typeface="UD デジタル 教科書体 NK-B" panose="02020700000000000000" pitchFamily="18" charset="-128"/>
              <a:ea typeface="UD デジタル 教科書体 NK-B" panose="02020700000000000000" pitchFamily="18" charset="-128"/>
            </a:endParaRPr>
          </a:p>
          <a:p>
            <a:r>
              <a:rPr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・走力向上！（冬より循環機能や疲労耐性</a:t>
            </a:r>
            <a:r>
              <a:rPr lang="en-US" altLang="ja-JP" sz="1400" dirty="0">
                <a:solidFill>
                  <a:schemeClr val="tx1"/>
                </a:solidFill>
                <a:latin typeface="UD デジタル 教科書体 NK-B" panose="02020700000000000000" pitchFamily="18" charset="-128"/>
                <a:ea typeface="UD デジタル 教科書体 NK-B" panose="02020700000000000000" pitchFamily="18" charset="-128"/>
              </a:rPr>
              <a:t>up</a:t>
            </a:r>
            <a:r>
              <a:rPr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a:t>
            </a:r>
            <a:endParaRPr lang="en-US" altLang="ja-JP" sz="1400" dirty="0">
              <a:solidFill>
                <a:schemeClr val="tx1"/>
              </a:solidFill>
              <a:latin typeface="UD デジタル 教科書体 NK-B" panose="02020700000000000000" pitchFamily="18" charset="-128"/>
              <a:ea typeface="UD デジタル 教科書体 NK-B" panose="02020700000000000000" pitchFamily="18" charset="-128"/>
            </a:endParaRPr>
          </a:p>
          <a:p>
            <a:r>
              <a:rPr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・充実感！（頑張った自分を褒められる！）</a:t>
            </a:r>
            <a:endParaRPr lang="en-US" altLang="ja-JP" sz="1400" dirty="0">
              <a:solidFill>
                <a:schemeClr val="tx1"/>
              </a:solidFill>
              <a:latin typeface="UD デジタル 教科書体 NK-B" panose="02020700000000000000" pitchFamily="18" charset="-128"/>
              <a:ea typeface="UD デジタル 教科書体 NK-B" panose="02020700000000000000" pitchFamily="18" charset="-128"/>
            </a:endParaRPr>
          </a:p>
          <a:p>
            <a:r>
              <a:rPr lang="ja-JP" altLang="en-US" sz="1400" dirty="0">
                <a:solidFill>
                  <a:schemeClr val="tx1"/>
                </a:solidFill>
                <a:latin typeface="UD デジタル 教科書体 NK-B" panose="02020700000000000000" pitchFamily="18" charset="-128"/>
                <a:ea typeface="UD デジタル 教科書体 NK-B" panose="02020700000000000000" pitchFamily="18" charset="-128"/>
              </a:rPr>
              <a:t>・ごはんお酒がおいしくなる！</a:t>
            </a:r>
            <a:endParaRPr lang="en-US" altLang="ja-JP" sz="1400"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19" name="矢印: 下 18">
            <a:extLst>
              <a:ext uri="{FF2B5EF4-FFF2-40B4-BE49-F238E27FC236}">
                <a16:creationId xmlns:a16="http://schemas.microsoft.com/office/drawing/2014/main" id="{6FC0768A-DC48-D6C5-713E-7BFAA0F8A99D}"/>
              </a:ext>
            </a:extLst>
          </p:cNvPr>
          <p:cNvSpPr/>
          <p:nvPr/>
        </p:nvSpPr>
        <p:spPr>
          <a:xfrm>
            <a:off x="5543909" y="6478438"/>
            <a:ext cx="1104181" cy="37956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6143EA95-E99D-B789-5503-6044B6788506}"/>
              </a:ext>
            </a:extLst>
          </p:cNvPr>
          <p:cNvSpPr txBox="1"/>
          <p:nvPr/>
        </p:nvSpPr>
        <p:spPr>
          <a:xfrm>
            <a:off x="2829464" y="6086853"/>
            <a:ext cx="6334134"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ja-JP" altLang="en-US" sz="2000" dirty="0">
                <a:solidFill>
                  <a:schemeClr val="tx1"/>
                </a:solidFill>
                <a:latin typeface="UD デジタル 教科書体 NK-B" panose="02020700000000000000" pitchFamily="18" charset="-128"/>
                <a:ea typeface="UD デジタル 教科書体 NK-B" panose="02020700000000000000" pitchFamily="18" charset="-128"/>
              </a:rPr>
              <a:t>細かい説明は次ページ以降をご覧ください</a:t>
            </a:r>
            <a:endParaRPr lang="en-US" altLang="ja-JP" sz="2000"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21" name="吹き出し: 四角形 20">
            <a:extLst>
              <a:ext uri="{FF2B5EF4-FFF2-40B4-BE49-F238E27FC236}">
                <a16:creationId xmlns:a16="http://schemas.microsoft.com/office/drawing/2014/main" id="{75427CC3-459A-7700-8517-3A959705C7A3}"/>
              </a:ext>
            </a:extLst>
          </p:cNvPr>
          <p:cNvSpPr/>
          <p:nvPr/>
        </p:nvSpPr>
        <p:spPr>
          <a:xfrm>
            <a:off x="8782055" y="3328280"/>
            <a:ext cx="2963350" cy="2599176"/>
          </a:xfrm>
          <a:prstGeom prst="wedgeRectCallout">
            <a:avLst>
              <a:gd name="adj1" fmla="val -31630"/>
              <a:gd name="adj2" fmla="val -22843"/>
            </a:avLst>
          </a:prstGeom>
          <a:solidFill>
            <a:schemeClr val="accent2">
              <a:lumMod val="20000"/>
              <a:lumOff val="80000"/>
            </a:schemeClr>
          </a:solidFill>
          <a:ln w="38100">
            <a:solidFill>
              <a:schemeClr val="accent2">
                <a:lumMod val="20000"/>
                <a:lumOff val="80000"/>
              </a:schemeClr>
            </a:solidFill>
          </a:ln>
        </p:spPr>
        <p:style>
          <a:lnRef idx="1">
            <a:schemeClr val="accent5"/>
          </a:lnRef>
          <a:fillRef idx="2">
            <a:schemeClr val="accent5"/>
          </a:fillRef>
          <a:effectRef idx="1">
            <a:schemeClr val="accent5"/>
          </a:effectRef>
          <a:fontRef idx="minor">
            <a:schemeClr val="dk1"/>
          </a:fontRef>
        </p:style>
        <p:txBody>
          <a:bodyPr rtlCol="0" anchor="t"/>
          <a:lstStyle/>
          <a:p>
            <a:pPr algn="ctr"/>
            <a:r>
              <a:rPr kumimoji="1" lang="ja-JP" altLang="en-US" sz="2800" b="1" u="sng" dirty="0">
                <a:solidFill>
                  <a:schemeClr val="tx1"/>
                </a:solidFill>
                <a:latin typeface="UD デジタル 教科書体 NK-B" panose="02020700000000000000" pitchFamily="18" charset="-128"/>
                <a:ea typeface="UD デジタル 教科書体 NK-B" panose="02020700000000000000" pitchFamily="18" charset="-128"/>
              </a:rPr>
              <a:t>出欠回答はこちら</a:t>
            </a:r>
          </a:p>
        </p:txBody>
      </p:sp>
      <p:sp>
        <p:nvSpPr>
          <p:cNvPr id="22" name="テキスト ボックス 21">
            <a:extLst>
              <a:ext uri="{FF2B5EF4-FFF2-40B4-BE49-F238E27FC236}">
                <a16:creationId xmlns:a16="http://schemas.microsoft.com/office/drawing/2014/main" id="{CC568A43-2DEC-CBD9-DB68-1631FE3EE9FA}"/>
              </a:ext>
            </a:extLst>
          </p:cNvPr>
          <p:cNvSpPr txBox="1"/>
          <p:nvPr/>
        </p:nvSpPr>
        <p:spPr>
          <a:xfrm>
            <a:off x="8914884" y="5927456"/>
            <a:ext cx="2830522" cy="584775"/>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kumimoji="1" lang="en-US" altLang="ja-JP" sz="1600" dirty="0">
                <a:solidFill>
                  <a:schemeClr val="tx1"/>
                </a:solidFill>
                <a:latin typeface="UD デジタル 教科書体 NK-B" panose="02020700000000000000" pitchFamily="18" charset="-128"/>
                <a:ea typeface="UD デジタル 教科書体 NK-B" panose="02020700000000000000" pitchFamily="18" charset="-128"/>
              </a:rPr>
              <a:t>※</a:t>
            </a:r>
            <a:r>
              <a:rPr kumimoji="1" lang="ja-JP" altLang="en-US" sz="1600" dirty="0">
                <a:solidFill>
                  <a:schemeClr val="tx1"/>
                </a:solidFill>
                <a:latin typeface="UD デジタル 教科書体 NK-B" panose="02020700000000000000" pitchFamily="18" charset="-128"/>
                <a:ea typeface="UD デジタル 教科書体 NK-B" panose="02020700000000000000" pitchFamily="18" charset="-128"/>
              </a:rPr>
              <a:t>第</a:t>
            </a:r>
            <a:r>
              <a:rPr kumimoji="1" lang="en-US" altLang="ja-JP" sz="1600" dirty="0">
                <a:solidFill>
                  <a:schemeClr val="tx1"/>
                </a:solidFill>
                <a:latin typeface="UD デジタル 教科書体 NK-B" panose="02020700000000000000" pitchFamily="18" charset="-128"/>
                <a:ea typeface="UD デジタル 教科書体 NK-B" panose="02020700000000000000" pitchFamily="18" charset="-128"/>
              </a:rPr>
              <a:t>3</a:t>
            </a:r>
            <a:r>
              <a:rPr kumimoji="1" lang="ja-JP" altLang="en-US" sz="1600" dirty="0">
                <a:solidFill>
                  <a:schemeClr val="tx1"/>
                </a:solidFill>
                <a:latin typeface="UD デジタル 教科書体 NK-B" panose="02020700000000000000" pitchFamily="18" charset="-128"/>
                <a:ea typeface="UD デジタル 教科書体 NK-B" panose="02020700000000000000" pitchFamily="18" charset="-128"/>
              </a:rPr>
              <a:t>回オンライン駅伝出欠と合体してます</a:t>
            </a:r>
            <a:endParaRPr lang="en-US" altLang="ja-JP" sz="1600" dirty="0">
              <a:solidFill>
                <a:schemeClr val="tx1"/>
              </a:solidFill>
              <a:latin typeface="UD デジタル 教科書体 NK-B" panose="02020700000000000000" pitchFamily="18" charset="-128"/>
              <a:ea typeface="UD デジタル 教科書体 NK-B" panose="02020700000000000000" pitchFamily="18" charset="-128"/>
            </a:endParaRPr>
          </a:p>
        </p:txBody>
      </p:sp>
      <p:pic>
        <p:nvPicPr>
          <p:cNvPr id="6" name="図 5">
            <a:extLst>
              <a:ext uri="{FF2B5EF4-FFF2-40B4-BE49-F238E27FC236}">
                <a16:creationId xmlns:a16="http://schemas.microsoft.com/office/drawing/2014/main" id="{1DFA08D9-4219-3E88-3574-9A7142FAA1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09030" y="3809309"/>
            <a:ext cx="2039497" cy="2039497"/>
          </a:xfrm>
          <a:prstGeom prst="rect">
            <a:avLst/>
          </a:prstGeom>
        </p:spPr>
      </p:pic>
    </p:spTree>
    <p:extLst>
      <p:ext uri="{BB962C8B-B14F-4D97-AF65-F5344CB8AC3E}">
        <p14:creationId xmlns:p14="http://schemas.microsoft.com/office/powerpoint/2010/main" val="951923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4758B440-0358-EBCF-CA69-FBD11FB2DC52}"/>
              </a:ext>
            </a:extLst>
          </p:cNvPr>
          <p:cNvSpPr txBox="1"/>
          <p:nvPr/>
        </p:nvSpPr>
        <p:spPr>
          <a:xfrm>
            <a:off x="1094509" y="92376"/>
            <a:ext cx="10002982" cy="707886"/>
          </a:xfrm>
          <a:prstGeom prst="rect">
            <a:avLst/>
          </a:prstGeom>
          <a:noFill/>
        </p:spPr>
        <p:txBody>
          <a:bodyPr wrap="square" rtlCol="0" anchor="ctr">
            <a:spAutoFit/>
          </a:bodyPr>
          <a:lstStyle/>
          <a:p>
            <a:pPr algn="ctr"/>
            <a:r>
              <a:rPr lang="ja-JP" altLang="en-US" sz="4000" dirty="0">
                <a:latin typeface="UD デジタル 教科書体 NK-B" panose="02020700000000000000" pitchFamily="18" charset="-128"/>
                <a:ea typeface="UD デジタル 教科書体 NK-B" panose="02020700000000000000" pitchFamily="18" charset="-128"/>
              </a:rPr>
              <a:t>参加～共有までの流れ</a:t>
            </a:r>
            <a:endParaRPr kumimoji="1" lang="ja-JP" altLang="en-US" sz="4000" dirty="0">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a:extLst>
              <a:ext uri="{FF2B5EF4-FFF2-40B4-BE49-F238E27FC236}">
                <a16:creationId xmlns:a16="http://schemas.microsoft.com/office/drawing/2014/main" id="{9B90A7DD-9F18-94F9-96A5-AF9F93E1A723}"/>
              </a:ext>
            </a:extLst>
          </p:cNvPr>
          <p:cNvSpPr txBox="1"/>
          <p:nvPr/>
        </p:nvSpPr>
        <p:spPr>
          <a:xfrm>
            <a:off x="12672619" y="874967"/>
            <a:ext cx="12070080" cy="1200329"/>
          </a:xfrm>
          <a:prstGeom prst="rect">
            <a:avLst/>
          </a:prstGeom>
          <a:noFill/>
        </p:spPr>
        <p:txBody>
          <a:bodyPr wrap="square" rtlCol="0" anchor="ctr">
            <a:spAutoFit/>
          </a:bodyPr>
          <a:lstStyle/>
          <a:p>
            <a:r>
              <a:rPr lang="ja-JP" altLang="en-US" dirty="0">
                <a:latin typeface="UD デジタル 教科書体 NK-B" panose="02020700000000000000" pitchFamily="18" charset="-128"/>
                <a:ea typeface="UD デジタル 教科書体 NK-B" panose="02020700000000000000" pitchFamily="18" charset="-128"/>
              </a:rPr>
              <a:t>①</a:t>
            </a:r>
            <a:r>
              <a:rPr lang="en-US" altLang="ja-JP" dirty="0">
                <a:latin typeface="UD デジタル 教科書体 NK-B" panose="02020700000000000000" pitchFamily="18" charset="-128"/>
                <a:ea typeface="UD デジタル 教科書体 NK-B" panose="02020700000000000000" pitchFamily="18" charset="-128"/>
              </a:rPr>
              <a:t>8/6(</a:t>
            </a:r>
            <a:r>
              <a:rPr lang="ja-JP" altLang="en-US" dirty="0">
                <a:latin typeface="UD デジタル 教科書体 NK-B" panose="02020700000000000000" pitchFamily="18" charset="-128"/>
                <a:ea typeface="UD デジタル 教科書体 NK-B" panose="02020700000000000000" pitchFamily="18" charset="-128"/>
              </a:rPr>
              <a:t>日</a:t>
            </a:r>
            <a:r>
              <a:rPr lang="en-US" altLang="ja-JP" dirty="0">
                <a:latin typeface="UD デジタル 教科書体 NK-B" panose="02020700000000000000" pitchFamily="18" charset="-128"/>
                <a:ea typeface="UD デジタル 教科書体 NK-B" panose="02020700000000000000" pitchFamily="18" charset="-128"/>
              </a:rPr>
              <a:t>)</a:t>
            </a:r>
            <a:r>
              <a:rPr lang="ja-JP" altLang="en-US" dirty="0">
                <a:latin typeface="UD デジタル 教科書体 NK-B" panose="02020700000000000000" pitchFamily="18" charset="-128"/>
                <a:ea typeface="UD デジタル 教科書体 NK-B" panose="02020700000000000000" pitchFamily="18" charset="-128"/>
              </a:rPr>
              <a:t>までに</a:t>
            </a:r>
            <a:r>
              <a:rPr lang="en-US" altLang="ja-JP" dirty="0">
                <a:latin typeface="UD デジタル 教科書体 NK-B" panose="02020700000000000000" pitchFamily="18" charset="-128"/>
                <a:ea typeface="UD デジタル 教科書体 NK-B" panose="02020700000000000000" pitchFamily="18" charset="-128"/>
              </a:rPr>
              <a:t>BAND</a:t>
            </a:r>
            <a:r>
              <a:rPr lang="ja-JP" altLang="en-US" dirty="0">
                <a:latin typeface="UD デジタル 教科書体 NK-B" panose="02020700000000000000" pitchFamily="18" charset="-128"/>
                <a:ea typeface="UD デジタル 教科書体 NK-B" panose="02020700000000000000" pitchFamily="18" charset="-128"/>
              </a:rPr>
              <a:t>にて「参加」回答下さい</a:t>
            </a:r>
            <a:endParaRPr lang="en-US" altLang="ja-JP" dirty="0">
              <a:latin typeface="UD デジタル 教科書体 NK-B" panose="02020700000000000000" pitchFamily="18" charset="-128"/>
              <a:ea typeface="UD デジタル 教科書体 NK-B" panose="02020700000000000000" pitchFamily="18" charset="-128"/>
            </a:endParaRPr>
          </a:p>
          <a:p>
            <a:r>
              <a:rPr kumimoji="1" lang="ja-JP" altLang="en-US" dirty="0">
                <a:latin typeface="UD デジタル 教科書体 NK-B" panose="02020700000000000000" pitchFamily="18" charset="-128"/>
                <a:ea typeface="UD デジタル 教科書体 NK-B" panose="02020700000000000000" pitchFamily="18" charset="-128"/>
              </a:rPr>
              <a:t>②</a:t>
            </a:r>
            <a:r>
              <a:rPr kumimoji="1" lang="en-US" altLang="ja-JP" dirty="0">
                <a:latin typeface="UD デジタル 教科書体 NK-B" panose="02020700000000000000" pitchFamily="18" charset="-128"/>
                <a:ea typeface="UD デジタル 教科書体 NK-B" panose="02020700000000000000" pitchFamily="18" charset="-128"/>
              </a:rPr>
              <a:t>9/2</a:t>
            </a:r>
            <a:r>
              <a:rPr kumimoji="1" lang="ja-JP" altLang="en-US" dirty="0">
                <a:latin typeface="UD デジタル 教科書体 NK-B" panose="02020700000000000000" pitchFamily="18" charset="-128"/>
                <a:ea typeface="UD デジタル 教科書体 NK-B" panose="02020700000000000000" pitchFamily="18" charset="-128"/>
              </a:rPr>
              <a:t>（土）までの間に、各自ランニングアプリを用いて</a:t>
            </a:r>
            <a:endParaRPr kumimoji="1" lang="en-US" altLang="ja-JP" dirty="0">
              <a:latin typeface="UD デジタル 教科書体 NK-B" panose="02020700000000000000" pitchFamily="18" charset="-128"/>
              <a:ea typeface="UD デジタル 教科書体 NK-B" panose="02020700000000000000" pitchFamily="18" charset="-128"/>
            </a:endParaRPr>
          </a:p>
          <a:p>
            <a:r>
              <a:rPr lang="ja-JP" altLang="en-US" dirty="0">
                <a:latin typeface="UD デジタル 教科書体 NK-B" panose="02020700000000000000" pitchFamily="18" charset="-128"/>
                <a:ea typeface="UD デジタル 教科書体 NK-B" panose="02020700000000000000" pitchFamily="18" charset="-128"/>
              </a:rPr>
              <a:t>　　</a:t>
            </a:r>
            <a:r>
              <a:rPr kumimoji="1" lang="en-US" altLang="ja-JP" dirty="0">
                <a:latin typeface="UD デジタル 教科書体 NK-B" panose="02020700000000000000" pitchFamily="18" charset="-128"/>
                <a:ea typeface="UD デジタル 教科書体 NK-B" panose="02020700000000000000" pitchFamily="18" charset="-128"/>
              </a:rPr>
              <a:t>5km</a:t>
            </a:r>
            <a:r>
              <a:rPr kumimoji="1" lang="ja-JP" altLang="en-US" dirty="0">
                <a:latin typeface="UD デジタル 教科書体 NK-B" panose="02020700000000000000" pitchFamily="18" charset="-128"/>
                <a:ea typeface="UD デジタル 教科書体 NK-B" panose="02020700000000000000" pitchFamily="18" charset="-128"/>
              </a:rPr>
              <a:t>以上の距離を</a:t>
            </a:r>
            <a:r>
              <a:rPr lang="en-US" altLang="ja-JP" dirty="0">
                <a:latin typeface="UD デジタル 教科書体 NK-B" panose="02020700000000000000" pitchFamily="18" charset="-128"/>
                <a:ea typeface="UD デジタル 教科書体 NK-B" panose="02020700000000000000" pitchFamily="18" charset="-128"/>
              </a:rPr>
              <a:t>2</a:t>
            </a:r>
            <a:r>
              <a:rPr lang="ja-JP" altLang="en-US" dirty="0">
                <a:latin typeface="UD デジタル 教科書体 NK-B" panose="02020700000000000000" pitchFamily="18" charset="-128"/>
                <a:ea typeface="UD デジタル 教科書体 NK-B" panose="02020700000000000000" pitchFamily="18" charset="-128"/>
              </a:rPr>
              <a:t>回以上</a:t>
            </a:r>
            <a:r>
              <a:rPr kumimoji="1" lang="ja-JP" altLang="en-US" dirty="0">
                <a:latin typeface="UD デジタル 教科書体 NK-B" panose="02020700000000000000" pitchFamily="18" charset="-128"/>
                <a:ea typeface="UD デジタル 教科書体 NK-B" panose="02020700000000000000" pitchFamily="18" charset="-128"/>
              </a:rPr>
              <a:t>（最低でも</a:t>
            </a:r>
            <a:r>
              <a:rPr kumimoji="1" lang="en-US" altLang="ja-JP" dirty="0">
                <a:latin typeface="UD デジタル 教科書体 NK-B" panose="02020700000000000000" pitchFamily="18" charset="-128"/>
                <a:ea typeface="UD デジタル 教科書体 NK-B" panose="02020700000000000000" pitchFamily="18" charset="-128"/>
              </a:rPr>
              <a:t>1</a:t>
            </a:r>
            <a:r>
              <a:rPr kumimoji="1" lang="ja-JP" altLang="en-US" dirty="0">
                <a:latin typeface="UD デジタル 教科書体 NK-B" panose="02020700000000000000" pitchFamily="18" charset="-128"/>
                <a:ea typeface="UD デジタル 教科書体 NK-B" panose="02020700000000000000" pitchFamily="18" charset="-128"/>
              </a:rPr>
              <a:t>回）トライアル下さい</a:t>
            </a:r>
            <a:endParaRPr kumimoji="1" lang="en-US" altLang="ja-JP" dirty="0">
              <a:latin typeface="UD デジタル 教科書体 NK-B" panose="02020700000000000000" pitchFamily="18" charset="-128"/>
              <a:ea typeface="UD デジタル 教科書体 NK-B" panose="02020700000000000000" pitchFamily="18" charset="-128"/>
            </a:endParaRPr>
          </a:p>
          <a:p>
            <a:r>
              <a:rPr lang="ja-JP" altLang="en-US" dirty="0">
                <a:latin typeface="UD デジタル 教科書体 NK-B" panose="02020700000000000000" pitchFamily="18" charset="-128"/>
                <a:ea typeface="UD デジタル 教科書体 NK-B" panose="02020700000000000000" pitchFamily="18" charset="-128"/>
              </a:rPr>
              <a:t>③</a:t>
            </a:r>
            <a:r>
              <a:rPr lang="en-US" altLang="ja-JP" dirty="0">
                <a:latin typeface="UD デジタル 教科書体 NK-B" panose="02020700000000000000" pitchFamily="18" charset="-128"/>
                <a:ea typeface="UD デジタル 教科書体 NK-B" panose="02020700000000000000" pitchFamily="18" charset="-128"/>
              </a:rPr>
              <a:t>9/2</a:t>
            </a:r>
            <a:r>
              <a:rPr lang="ja-JP" altLang="en-US" dirty="0">
                <a:latin typeface="UD デジタル 教科書体 NK-B" panose="02020700000000000000" pitchFamily="18" charset="-128"/>
                <a:ea typeface="UD デジタル 教科書体 NK-B" panose="02020700000000000000" pitchFamily="18" charset="-128"/>
              </a:rPr>
              <a:t>か</a:t>
            </a:r>
            <a:r>
              <a:rPr lang="en-US" altLang="ja-JP" dirty="0">
                <a:latin typeface="UD デジタル 教科書体 NK-B" panose="02020700000000000000" pitchFamily="18" charset="-128"/>
                <a:ea typeface="UD デジタル 教科書体 NK-B" panose="02020700000000000000" pitchFamily="18" charset="-128"/>
              </a:rPr>
              <a:t>9/3</a:t>
            </a:r>
            <a:r>
              <a:rPr lang="ja-JP" altLang="en-US" dirty="0">
                <a:latin typeface="UD デジタル 教科書体 NK-B" panose="02020700000000000000" pitchFamily="18" charset="-128"/>
                <a:ea typeface="UD デジタル 教科書体 NK-B" panose="02020700000000000000" pitchFamily="18" charset="-128"/>
              </a:rPr>
              <a:t>に</a:t>
            </a:r>
            <a:r>
              <a:rPr lang="en-US" altLang="ja-JP" dirty="0">
                <a:latin typeface="UD デジタル 教科書体 NK-B" panose="02020700000000000000" pitchFamily="18" charset="-128"/>
                <a:ea typeface="UD デジタル 教科書体 NK-B" panose="02020700000000000000" pitchFamily="18" charset="-128"/>
              </a:rPr>
              <a:t>BAND</a:t>
            </a:r>
            <a:r>
              <a:rPr lang="ja-JP" altLang="en-US" dirty="0">
                <a:latin typeface="UD デジタル 教科書体 NK-B" panose="02020700000000000000" pitchFamily="18" charset="-128"/>
                <a:ea typeface="UD デジタル 教科書体 NK-B" panose="02020700000000000000" pitchFamily="18" charset="-128"/>
              </a:rPr>
              <a:t>にて結果（スクショ）と一言感想を投稿下さい</a:t>
            </a:r>
            <a:endParaRPr kumimoji="1" lang="ja-JP" altLang="en-US" dirty="0">
              <a:latin typeface="UD デジタル 教科書体 NK-B" panose="02020700000000000000" pitchFamily="18" charset="-128"/>
              <a:ea typeface="UD デジタル 教科書体 NK-B" panose="02020700000000000000" pitchFamily="18" charset="-128"/>
            </a:endParaRPr>
          </a:p>
        </p:txBody>
      </p:sp>
      <p:graphicFrame>
        <p:nvGraphicFramePr>
          <p:cNvPr id="6" name="表 6">
            <a:extLst>
              <a:ext uri="{FF2B5EF4-FFF2-40B4-BE49-F238E27FC236}">
                <a16:creationId xmlns:a16="http://schemas.microsoft.com/office/drawing/2014/main" id="{8E36B47B-B6AA-1DEC-32AD-EB6F0017A365}"/>
              </a:ext>
            </a:extLst>
          </p:cNvPr>
          <p:cNvGraphicFramePr>
            <a:graphicFrameLocks noGrp="1"/>
          </p:cNvGraphicFramePr>
          <p:nvPr>
            <p:extLst>
              <p:ext uri="{D42A27DB-BD31-4B8C-83A1-F6EECF244321}">
                <p14:modId xmlns:p14="http://schemas.microsoft.com/office/powerpoint/2010/main" val="1266517736"/>
              </p:ext>
            </p:extLst>
          </p:nvPr>
        </p:nvGraphicFramePr>
        <p:xfrm>
          <a:off x="214964" y="1161805"/>
          <a:ext cx="11762071" cy="4925048"/>
        </p:xfrm>
        <a:graphic>
          <a:graphicData uri="http://schemas.openxmlformats.org/drawingml/2006/table">
            <a:tbl>
              <a:tblPr firstRow="1" bandRow="1">
                <a:tableStyleId>{5940675A-B579-460E-94D1-54222C63F5DA}</a:tableStyleId>
              </a:tblPr>
              <a:tblGrid>
                <a:gridCol w="433985">
                  <a:extLst>
                    <a:ext uri="{9D8B030D-6E8A-4147-A177-3AD203B41FA5}">
                      <a16:colId xmlns:a16="http://schemas.microsoft.com/office/drawing/2014/main" val="3947329330"/>
                    </a:ext>
                  </a:extLst>
                </a:gridCol>
                <a:gridCol w="433985">
                  <a:extLst>
                    <a:ext uri="{9D8B030D-6E8A-4147-A177-3AD203B41FA5}">
                      <a16:colId xmlns:a16="http://schemas.microsoft.com/office/drawing/2014/main" val="2324999686"/>
                    </a:ext>
                  </a:extLst>
                </a:gridCol>
                <a:gridCol w="433985">
                  <a:extLst>
                    <a:ext uri="{9D8B030D-6E8A-4147-A177-3AD203B41FA5}">
                      <a16:colId xmlns:a16="http://schemas.microsoft.com/office/drawing/2014/main" val="2651146097"/>
                    </a:ext>
                  </a:extLst>
                </a:gridCol>
                <a:gridCol w="433985">
                  <a:extLst>
                    <a:ext uri="{9D8B030D-6E8A-4147-A177-3AD203B41FA5}">
                      <a16:colId xmlns:a16="http://schemas.microsoft.com/office/drawing/2014/main" val="275521617"/>
                    </a:ext>
                  </a:extLst>
                </a:gridCol>
                <a:gridCol w="433985">
                  <a:extLst>
                    <a:ext uri="{9D8B030D-6E8A-4147-A177-3AD203B41FA5}">
                      <a16:colId xmlns:a16="http://schemas.microsoft.com/office/drawing/2014/main" val="1736644863"/>
                    </a:ext>
                  </a:extLst>
                </a:gridCol>
                <a:gridCol w="433985">
                  <a:extLst>
                    <a:ext uri="{9D8B030D-6E8A-4147-A177-3AD203B41FA5}">
                      <a16:colId xmlns:a16="http://schemas.microsoft.com/office/drawing/2014/main" val="3304344522"/>
                    </a:ext>
                  </a:extLst>
                </a:gridCol>
                <a:gridCol w="433985">
                  <a:extLst>
                    <a:ext uri="{9D8B030D-6E8A-4147-A177-3AD203B41FA5}">
                      <a16:colId xmlns:a16="http://schemas.microsoft.com/office/drawing/2014/main" val="1226555324"/>
                    </a:ext>
                  </a:extLst>
                </a:gridCol>
                <a:gridCol w="433985">
                  <a:extLst>
                    <a:ext uri="{9D8B030D-6E8A-4147-A177-3AD203B41FA5}">
                      <a16:colId xmlns:a16="http://schemas.microsoft.com/office/drawing/2014/main" val="183752447"/>
                    </a:ext>
                  </a:extLst>
                </a:gridCol>
                <a:gridCol w="433985">
                  <a:extLst>
                    <a:ext uri="{9D8B030D-6E8A-4147-A177-3AD203B41FA5}">
                      <a16:colId xmlns:a16="http://schemas.microsoft.com/office/drawing/2014/main" val="3117543081"/>
                    </a:ext>
                  </a:extLst>
                </a:gridCol>
                <a:gridCol w="433985">
                  <a:extLst>
                    <a:ext uri="{9D8B030D-6E8A-4147-A177-3AD203B41FA5}">
                      <a16:colId xmlns:a16="http://schemas.microsoft.com/office/drawing/2014/main" val="3442598196"/>
                    </a:ext>
                  </a:extLst>
                </a:gridCol>
                <a:gridCol w="433985">
                  <a:extLst>
                    <a:ext uri="{9D8B030D-6E8A-4147-A177-3AD203B41FA5}">
                      <a16:colId xmlns:a16="http://schemas.microsoft.com/office/drawing/2014/main" val="4282958946"/>
                    </a:ext>
                  </a:extLst>
                </a:gridCol>
                <a:gridCol w="433985">
                  <a:extLst>
                    <a:ext uri="{9D8B030D-6E8A-4147-A177-3AD203B41FA5}">
                      <a16:colId xmlns:a16="http://schemas.microsoft.com/office/drawing/2014/main" val="114823941"/>
                    </a:ext>
                  </a:extLst>
                </a:gridCol>
                <a:gridCol w="433985">
                  <a:extLst>
                    <a:ext uri="{9D8B030D-6E8A-4147-A177-3AD203B41FA5}">
                      <a16:colId xmlns:a16="http://schemas.microsoft.com/office/drawing/2014/main" val="1014384438"/>
                    </a:ext>
                  </a:extLst>
                </a:gridCol>
                <a:gridCol w="433985">
                  <a:extLst>
                    <a:ext uri="{9D8B030D-6E8A-4147-A177-3AD203B41FA5}">
                      <a16:colId xmlns:a16="http://schemas.microsoft.com/office/drawing/2014/main" val="1635916384"/>
                    </a:ext>
                  </a:extLst>
                </a:gridCol>
                <a:gridCol w="433985">
                  <a:extLst>
                    <a:ext uri="{9D8B030D-6E8A-4147-A177-3AD203B41FA5}">
                      <a16:colId xmlns:a16="http://schemas.microsoft.com/office/drawing/2014/main" val="1055176771"/>
                    </a:ext>
                  </a:extLst>
                </a:gridCol>
                <a:gridCol w="433985">
                  <a:extLst>
                    <a:ext uri="{9D8B030D-6E8A-4147-A177-3AD203B41FA5}">
                      <a16:colId xmlns:a16="http://schemas.microsoft.com/office/drawing/2014/main" val="1601567562"/>
                    </a:ext>
                  </a:extLst>
                </a:gridCol>
                <a:gridCol w="478461">
                  <a:extLst>
                    <a:ext uri="{9D8B030D-6E8A-4147-A177-3AD203B41FA5}">
                      <a16:colId xmlns:a16="http://schemas.microsoft.com/office/drawing/2014/main" val="2927059401"/>
                    </a:ext>
                  </a:extLst>
                </a:gridCol>
                <a:gridCol w="433985">
                  <a:extLst>
                    <a:ext uri="{9D8B030D-6E8A-4147-A177-3AD203B41FA5}">
                      <a16:colId xmlns:a16="http://schemas.microsoft.com/office/drawing/2014/main" val="3202394626"/>
                    </a:ext>
                  </a:extLst>
                </a:gridCol>
                <a:gridCol w="433985">
                  <a:extLst>
                    <a:ext uri="{9D8B030D-6E8A-4147-A177-3AD203B41FA5}">
                      <a16:colId xmlns:a16="http://schemas.microsoft.com/office/drawing/2014/main" val="297550533"/>
                    </a:ext>
                  </a:extLst>
                </a:gridCol>
                <a:gridCol w="433985">
                  <a:extLst>
                    <a:ext uri="{9D8B030D-6E8A-4147-A177-3AD203B41FA5}">
                      <a16:colId xmlns:a16="http://schemas.microsoft.com/office/drawing/2014/main" val="2088627455"/>
                    </a:ext>
                  </a:extLst>
                </a:gridCol>
                <a:gridCol w="433985">
                  <a:extLst>
                    <a:ext uri="{9D8B030D-6E8A-4147-A177-3AD203B41FA5}">
                      <a16:colId xmlns:a16="http://schemas.microsoft.com/office/drawing/2014/main" val="3517112953"/>
                    </a:ext>
                  </a:extLst>
                </a:gridCol>
                <a:gridCol w="433985">
                  <a:extLst>
                    <a:ext uri="{9D8B030D-6E8A-4147-A177-3AD203B41FA5}">
                      <a16:colId xmlns:a16="http://schemas.microsoft.com/office/drawing/2014/main" val="1054522968"/>
                    </a:ext>
                  </a:extLst>
                </a:gridCol>
                <a:gridCol w="433985">
                  <a:extLst>
                    <a:ext uri="{9D8B030D-6E8A-4147-A177-3AD203B41FA5}">
                      <a16:colId xmlns:a16="http://schemas.microsoft.com/office/drawing/2014/main" val="2708396389"/>
                    </a:ext>
                  </a:extLst>
                </a:gridCol>
                <a:gridCol w="433985">
                  <a:extLst>
                    <a:ext uri="{9D8B030D-6E8A-4147-A177-3AD203B41FA5}">
                      <a16:colId xmlns:a16="http://schemas.microsoft.com/office/drawing/2014/main" val="4144126235"/>
                    </a:ext>
                  </a:extLst>
                </a:gridCol>
                <a:gridCol w="433985">
                  <a:extLst>
                    <a:ext uri="{9D8B030D-6E8A-4147-A177-3AD203B41FA5}">
                      <a16:colId xmlns:a16="http://schemas.microsoft.com/office/drawing/2014/main" val="3638568095"/>
                    </a:ext>
                  </a:extLst>
                </a:gridCol>
                <a:gridCol w="433985">
                  <a:extLst>
                    <a:ext uri="{9D8B030D-6E8A-4147-A177-3AD203B41FA5}">
                      <a16:colId xmlns:a16="http://schemas.microsoft.com/office/drawing/2014/main" val="2665560495"/>
                    </a:ext>
                  </a:extLst>
                </a:gridCol>
                <a:gridCol w="433985">
                  <a:extLst>
                    <a:ext uri="{9D8B030D-6E8A-4147-A177-3AD203B41FA5}">
                      <a16:colId xmlns:a16="http://schemas.microsoft.com/office/drawing/2014/main" val="3009781541"/>
                    </a:ext>
                  </a:extLst>
                </a:gridCol>
              </a:tblGrid>
              <a:tr h="387913">
                <a:tc>
                  <a:txBody>
                    <a:bodyPr/>
                    <a:lstStyle/>
                    <a:p>
                      <a:pPr algn="ctr"/>
                      <a:r>
                        <a:rPr kumimoji="1" lang="en-US" altLang="ja-JP" sz="1400" b="0" dirty="0">
                          <a:latin typeface="+mn-lt"/>
                        </a:rPr>
                        <a:t>8/1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3</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4</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5</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6</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7</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8</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9</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10</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11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rowSpan="3">
                  <a:txBody>
                    <a:bodyPr/>
                    <a:lstStyle/>
                    <a:p>
                      <a:pPr algn="l"/>
                      <a:r>
                        <a:rPr kumimoji="1" lang="ja-JP" altLang="en-US" sz="1400" b="0" dirty="0">
                          <a:latin typeface="+mn-lt"/>
                          <a:ea typeface="UD デジタル 教科書体 NK-B" panose="02020700000000000000" pitchFamily="18" charset="-128"/>
                        </a:rPr>
                        <a:t>夏休み</a:t>
                      </a:r>
                    </a:p>
                  </a:txBody>
                  <a:tcPr marL="0" marR="0" marT="0" marB="0" vert="eaVert"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a:r>
                        <a:rPr kumimoji="1" lang="en-US" altLang="ja-JP" sz="1400" b="0" dirty="0">
                          <a:latin typeface="+mn-lt"/>
                        </a:rPr>
                        <a:t>21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22</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23</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rPr>
                        <a:t>24</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25</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26</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27</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28</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29</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30</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31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9/1</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2</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3</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en-US" altLang="ja-JP" sz="1400" b="0" dirty="0">
                          <a:latin typeface="+mn-lt"/>
                          <a:ea typeface="UD デジタル 教科書体 NK-B" panose="02020700000000000000" pitchFamily="18" charset="-128"/>
                        </a:rPr>
                        <a:t>4</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extLst>
                  <a:ext uri="{0D108BD9-81ED-4DB2-BD59-A6C34878D82A}">
                    <a16:rowId xmlns:a16="http://schemas.microsoft.com/office/drawing/2014/main" val="3243937088"/>
                  </a:ext>
                </a:extLst>
              </a:tr>
              <a:tr h="387913">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水</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木</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金</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土</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水</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木</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金</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vMerge="1">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水</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木</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金</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土</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火</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水</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木</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金</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土</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日</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tc>
                  <a:txBody>
                    <a:bodyPr/>
                    <a:lstStyle/>
                    <a:p>
                      <a:pPr algn="ctr"/>
                      <a:r>
                        <a:rPr kumimoji="1" lang="ja-JP" altLang="en-US" sz="1400" b="0" dirty="0">
                          <a:latin typeface="+mn-lt"/>
                        </a:rPr>
                        <a:t>月</a:t>
                      </a: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tcPr>
                </a:tc>
                <a:extLst>
                  <a:ext uri="{0D108BD9-81ED-4DB2-BD59-A6C34878D82A}">
                    <a16:rowId xmlns:a16="http://schemas.microsoft.com/office/drawing/2014/main" val="2506149798"/>
                  </a:ext>
                </a:extLst>
              </a:tr>
              <a:tr h="4149222">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vMerge="1">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bg2"/>
                    </a:solidFill>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algn="ctr"/>
                      <a:endParaRPr kumimoji="1" lang="ja-JP" altLang="en-US" sz="1400" b="0" dirty="0">
                        <a:latin typeface="+mn-lt"/>
                        <a:ea typeface="UD デジタル 教科書体 NK-B" panose="02020700000000000000" pitchFamily="18" charset="-128"/>
                      </a:endParaRPr>
                    </a:p>
                  </a:txBody>
                  <a:tcPr marL="0" marR="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51191863"/>
                  </a:ext>
                </a:extLst>
              </a:tr>
            </a:tbl>
          </a:graphicData>
        </a:graphic>
      </p:graphicFrame>
      <p:sp>
        <p:nvSpPr>
          <p:cNvPr id="7" name="矢印: 左右 6">
            <a:extLst>
              <a:ext uri="{FF2B5EF4-FFF2-40B4-BE49-F238E27FC236}">
                <a16:creationId xmlns:a16="http://schemas.microsoft.com/office/drawing/2014/main" id="{0DB0D6CB-D287-C6BA-E2DE-35ACFB8B3451}"/>
              </a:ext>
            </a:extLst>
          </p:cNvPr>
          <p:cNvSpPr/>
          <p:nvPr/>
        </p:nvSpPr>
        <p:spPr>
          <a:xfrm>
            <a:off x="214963" y="2676701"/>
            <a:ext cx="2705436" cy="493290"/>
          </a:xfrm>
          <a:prstGeom prst="leftRightArrow">
            <a:avLst>
              <a:gd name="adj1" fmla="val 70996"/>
              <a:gd name="adj2" fmla="val 23750"/>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kumimoji="1" lang="ja-JP" altLang="en-US" sz="1600" dirty="0">
                <a:latin typeface="UD デジタル 教科書体 NK-B" panose="02020700000000000000" pitchFamily="18" charset="-128"/>
                <a:ea typeface="UD デジタル 教科書体 NK-B" panose="02020700000000000000" pitchFamily="18" charset="-128"/>
              </a:rPr>
              <a:t>①出欠入力</a:t>
            </a:r>
            <a:r>
              <a:rPr lang="ja-JP" altLang="en-US" sz="1600" dirty="0">
                <a:latin typeface="UD デジタル 教科書体 NK-B" panose="02020700000000000000" pitchFamily="18" charset="-128"/>
                <a:ea typeface="UD デジタル 教科書体 NK-B" panose="02020700000000000000" pitchFamily="18" charset="-128"/>
              </a:rPr>
              <a:t>＠</a:t>
            </a:r>
            <a:r>
              <a:rPr lang="en-US" altLang="ja-JP" sz="1600" dirty="0">
                <a:latin typeface="UD デジタル 教科書体 NK-B" panose="02020700000000000000" pitchFamily="18" charset="-128"/>
                <a:ea typeface="UD デジタル 教科書体 NK-B" panose="02020700000000000000" pitchFamily="18" charset="-128"/>
              </a:rPr>
              <a:t>BAND</a:t>
            </a:r>
            <a:endParaRPr kumimoji="1" lang="ja-JP" altLang="en-US" sz="1600" dirty="0">
              <a:latin typeface="UD デジタル 教科書体 NK-B" panose="02020700000000000000" pitchFamily="18" charset="-128"/>
              <a:ea typeface="UD デジタル 教科書体 NK-B" panose="02020700000000000000" pitchFamily="18" charset="-128"/>
            </a:endParaRPr>
          </a:p>
        </p:txBody>
      </p:sp>
      <p:sp>
        <p:nvSpPr>
          <p:cNvPr id="8" name="矢印: 左右 7">
            <a:extLst>
              <a:ext uri="{FF2B5EF4-FFF2-40B4-BE49-F238E27FC236}">
                <a16:creationId xmlns:a16="http://schemas.microsoft.com/office/drawing/2014/main" id="{87782059-C609-4FA6-BDA0-D95529E75E06}"/>
              </a:ext>
            </a:extLst>
          </p:cNvPr>
          <p:cNvSpPr/>
          <p:nvPr/>
        </p:nvSpPr>
        <p:spPr>
          <a:xfrm>
            <a:off x="206560" y="1718662"/>
            <a:ext cx="11277990" cy="673690"/>
          </a:xfrm>
          <a:prstGeom prst="leftRightArrow">
            <a:avLst>
              <a:gd name="adj1" fmla="val 50000"/>
              <a:gd name="adj2" fmla="val 23750"/>
            </a:avLst>
          </a:prstGeom>
          <a:solidFill>
            <a:schemeClr val="tx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600" dirty="0">
                <a:solidFill>
                  <a:schemeClr val="bg1"/>
                </a:solidFill>
                <a:latin typeface="UD デジタル 教科書体 NK-B" panose="02020700000000000000" pitchFamily="18" charset="-128"/>
                <a:ea typeface="UD デジタル 教科書体 NK-B" panose="02020700000000000000" pitchFamily="18" charset="-128"/>
              </a:rPr>
              <a:t>②各自タイムトライアル</a:t>
            </a:r>
          </a:p>
        </p:txBody>
      </p:sp>
      <p:sp>
        <p:nvSpPr>
          <p:cNvPr id="9" name="矢印: 左右 8">
            <a:extLst>
              <a:ext uri="{FF2B5EF4-FFF2-40B4-BE49-F238E27FC236}">
                <a16:creationId xmlns:a16="http://schemas.microsoft.com/office/drawing/2014/main" id="{259F4B54-E8FB-D6B1-F91B-A860BF8AB6E4}"/>
              </a:ext>
            </a:extLst>
          </p:cNvPr>
          <p:cNvSpPr/>
          <p:nvPr/>
        </p:nvSpPr>
        <p:spPr>
          <a:xfrm>
            <a:off x="10692875" y="2259962"/>
            <a:ext cx="773368" cy="926523"/>
          </a:xfrm>
          <a:prstGeom prst="leftRightArrow">
            <a:avLst>
              <a:gd name="adj1" fmla="val 70996"/>
              <a:gd name="adj2" fmla="val 23750"/>
            </a:avLst>
          </a:prstGeom>
        </p:spPr>
        <p:style>
          <a:lnRef idx="2">
            <a:schemeClr val="dk1">
              <a:shade val="50000"/>
            </a:schemeClr>
          </a:lnRef>
          <a:fillRef idx="1">
            <a:schemeClr val="dk1"/>
          </a:fillRef>
          <a:effectRef idx="0">
            <a:schemeClr val="dk1"/>
          </a:effectRef>
          <a:fontRef idx="minor">
            <a:schemeClr val="lt1"/>
          </a:fontRef>
        </p:style>
        <p:txBody>
          <a:bodyPr lIns="0" tIns="0" rIns="0" bIns="0" rtlCol="0" anchor="ctr"/>
          <a:lstStyle/>
          <a:p>
            <a:pPr algn="ctr"/>
            <a:r>
              <a:rPr kumimoji="1" lang="ja-JP" altLang="en-US" sz="1600" dirty="0">
                <a:latin typeface="UD デジタル 教科書体 NK-B" panose="02020700000000000000" pitchFamily="18" charset="-128"/>
                <a:ea typeface="UD デジタル 教科書体 NK-B" panose="02020700000000000000" pitchFamily="18" charset="-128"/>
              </a:rPr>
              <a:t>③</a:t>
            </a:r>
            <a:endParaRPr kumimoji="1" lang="en-US" altLang="ja-JP" sz="1600" dirty="0">
              <a:latin typeface="UD デジタル 教科書体 NK-B" panose="02020700000000000000" pitchFamily="18" charset="-128"/>
              <a:ea typeface="UD デジタル 教科書体 NK-B" panose="02020700000000000000" pitchFamily="18" charset="-128"/>
            </a:endParaRPr>
          </a:p>
          <a:p>
            <a:pPr algn="ctr"/>
            <a:r>
              <a:rPr kumimoji="1" lang="ja-JP" altLang="en-US" sz="1600" dirty="0">
                <a:latin typeface="UD デジタル 教科書体 NK-B" panose="02020700000000000000" pitchFamily="18" charset="-128"/>
                <a:ea typeface="UD デジタル 教科書体 NK-B" panose="02020700000000000000" pitchFamily="18" charset="-128"/>
              </a:rPr>
              <a:t>結果共有</a:t>
            </a:r>
          </a:p>
        </p:txBody>
      </p:sp>
      <p:sp>
        <p:nvSpPr>
          <p:cNvPr id="11" name="矢印: 左右 10">
            <a:extLst>
              <a:ext uri="{FF2B5EF4-FFF2-40B4-BE49-F238E27FC236}">
                <a16:creationId xmlns:a16="http://schemas.microsoft.com/office/drawing/2014/main" id="{32469A14-C609-A3D7-60A4-0B96081887CC}"/>
              </a:ext>
            </a:extLst>
          </p:cNvPr>
          <p:cNvSpPr/>
          <p:nvPr/>
        </p:nvSpPr>
        <p:spPr>
          <a:xfrm>
            <a:off x="7643257" y="2544752"/>
            <a:ext cx="3017201" cy="673690"/>
          </a:xfrm>
          <a:prstGeom prst="leftRightArrow">
            <a:avLst>
              <a:gd name="adj1" fmla="val 50000"/>
              <a:gd name="adj2" fmla="val 23750"/>
            </a:avLst>
          </a:prstGeom>
          <a:solidFill>
            <a:schemeClr val="bg1"/>
          </a:solidFill>
          <a:ln>
            <a:solidFill>
              <a:schemeClr val="bg1">
                <a:lumMod val="65000"/>
              </a:schemeClr>
            </a:solidFill>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400" dirty="0">
                <a:solidFill>
                  <a:schemeClr val="bg1">
                    <a:lumMod val="75000"/>
                  </a:schemeClr>
                </a:solidFill>
                <a:latin typeface="UD デジタル 教科書体 NK-B" panose="02020700000000000000" pitchFamily="18" charset="-128"/>
                <a:ea typeface="UD デジタル 教科書体 NK-B" panose="02020700000000000000" pitchFamily="18" charset="-128"/>
              </a:rPr>
              <a:t>（参考）オンライン駅伝</a:t>
            </a:r>
            <a:r>
              <a:rPr lang="ja-JP" altLang="en-US" sz="1400" dirty="0">
                <a:solidFill>
                  <a:schemeClr val="bg1">
                    <a:lumMod val="75000"/>
                  </a:schemeClr>
                </a:solidFill>
                <a:latin typeface="UD デジタル 教科書体 NK-B" panose="02020700000000000000" pitchFamily="18" charset="-128"/>
                <a:ea typeface="UD デジタル 教科書体 NK-B" panose="02020700000000000000" pitchFamily="18" charset="-128"/>
              </a:rPr>
              <a:t>第３回</a:t>
            </a:r>
            <a:endParaRPr kumimoji="1" lang="ja-JP" altLang="en-US" sz="1400" dirty="0">
              <a:solidFill>
                <a:schemeClr val="bg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2" name="テキスト ボックス 11">
            <a:extLst>
              <a:ext uri="{FF2B5EF4-FFF2-40B4-BE49-F238E27FC236}">
                <a16:creationId xmlns:a16="http://schemas.microsoft.com/office/drawing/2014/main" id="{CF1F7FCD-93AC-2645-BC97-EBCCE2A1D5E7}"/>
              </a:ext>
            </a:extLst>
          </p:cNvPr>
          <p:cNvSpPr txBox="1"/>
          <p:nvPr/>
        </p:nvSpPr>
        <p:spPr>
          <a:xfrm>
            <a:off x="7643258" y="3224238"/>
            <a:ext cx="2554936" cy="584775"/>
          </a:xfrm>
          <a:prstGeom prst="rect">
            <a:avLst/>
          </a:prstGeom>
          <a:noFill/>
        </p:spPr>
        <p:txBody>
          <a:bodyPr wrap="square" rtlCol="0">
            <a:spAutoFit/>
          </a:bodyPr>
          <a:lstStyle/>
          <a:p>
            <a:r>
              <a:rPr kumimoji="1" lang="ja-JP" altLang="en-US" sz="1600" dirty="0">
                <a:solidFill>
                  <a:schemeClr val="bg1">
                    <a:lumMod val="75000"/>
                  </a:schemeClr>
                </a:solidFill>
                <a:latin typeface="UD デジタル 教科書体 NK-B" panose="02020700000000000000" pitchFamily="18" charset="-128"/>
                <a:ea typeface="UD デジタル 教科書体 NK-B" panose="02020700000000000000" pitchFamily="18" charset="-128"/>
              </a:rPr>
              <a:t>★第</a:t>
            </a:r>
            <a:r>
              <a:rPr kumimoji="1" lang="en-US" altLang="ja-JP" sz="1600" dirty="0">
                <a:solidFill>
                  <a:schemeClr val="bg1">
                    <a:lumMod val="75000"/>
                  </a:schemeClr>
                </a:solidFill>
                <a:latin typeface="UD デジタル 教科書体 NK-B" panose="02020700000000000000" pitchFamily="18" charset="-128"/>
                <a:ea typeface="UD デジタル 教科書体 NK-B" panose="02020700000000000000" pitchFamily="18" charset="-128"/>
              </a:rPr>
              <a:t>3</a:t>
            </a:r>
            <a:r>
              <a:rPr kumimoji="1" lang="ja-JP" altLang="en-US" sz="1600" dirty="0">
                <a:solidFill>
                  <a:schemeClr val="bg1">
                    <a:lumMod val="75000"/>
                  </a:schemeClr>
                </a:solidFill>
                <a:latin typeface="UD デジタル 教科書体 NK-B" panose="02020700000000000000" pitchFamily="18" charset="-128"/>
                <a:ea typeface="UD デジタル 教科書体 NK-B" panose="02020700000000000000" pitchFamily="18" charset="-128"/>
              </a:rPr>
              <a:t>回リアルの部</a:t>
            </a:r>
            <a:endParaRPr kumimoji="1" lang="en-US" altLang="ja-JP" sz="1600" dirty="0">
              <a:solidFill>
                <a:schemeClr val="bg1">
                  <a:lumMod val="75000"/>
                </a:schemeClr>
              </a:solidFill>
              <a:latin typeface="UD デジタル 教科書体 NK-B" panose="02020700000000000000" pitchFamily="18" charset="-128"/>
              <a:ea typeface="UD デジタル 教科書体 NK-B" panose="02020700000000000000" pitchFamily="18" charset="-128"/>
            </a:endParaRPr>
          </a:p>
          <a:p>
            <a:r>
              <a:rPr lang="ja-JP" altLang="en-US" sz="1600" dirty="0">
                <a:solidFill>
                  <a:schemeClr val="bg1">
                    <a:lumMod val="75000"/>
                  </a:schemeClr>
                </a:solidFill>
                <a:latin typeface="UD デジタル 教科書体 NK-B" panose="02020700000000000000" pitchFamily="18" charset="-128"/>
                <a:ea typeface="UD デジタル 教科書体 NK-B" panose="02020700000000000000" pitchFamily="18" charset="-128"/>
              </a:rPr>
              <a:t>　</a:t>
            </a:r>
            <a:r>
              <a:rPr lang="ja-JP" altLang="en-US" sz="1200" dirty="0">
                <a:solidFill>
                  <a:schemeClr val="bg1">
                    <a:lumMod val="75000"/>
                  </a:schemeClr>
                </a:solidFill>
                <a:latin typeface="UD デジタル 教科書体 NK-B" panose="02020700000000000000" pitchFamily="18" charset="-128"/>
                <a:ea typeface="UD デジタル 教科書体 NK-B" panose="02020700000000000000" pitchFamily="18" charset="-128"/>
              </a:rPr>
              <a:t>　スポセン</a:t>
            </a:r>
            <a:endParaRPr kumimoji="1" lang="ja-JP" altLang="en-US" sz="1600" dirty="0">
              <a:solidFill>
                <a:schemeClr val="bg1">
                  <a:lumMod val="75000"/>
                </a:schemeClr>
              </a:solidFill>
              <a:latin typeface="UD デジタル 教科書体 NK-B" panose="02020700000000000000" pitchFamily="18" charset="-128"/>
              <a:ea typeface="UD デジタル 教科書体 NK-B" panose="02020700000000000000" pitchFamily="18" charset="-128"/>
            </a:endParaRPr>
          </a:p>
        </p:txBody>
      </p:sp>
      <p:sp>
        <p:nvSpPr>
          <p:cNvPr id="13" name="テキスト ボックス 12">
            <a:extLst>
              <a:ext uri="{FF2B5EF4-FFF2-40B4-BE49-F238E27FC236}">
                <a16:creationId xmlns:a16="http://schemas.microsoft.com/office/drawing/2014/main" id="{374F7390-3B73-7F58-49A6-BFAE1B844495}"/>
              </a:ext>
            </a:extLst>
          </p:cNvPr>
          <p:cNvSpPr txBox="1"/>
          <p:nvPr/>
        </p:nvSpPr>
        <p:spPr>
          <a:xfrm>
            <a:off x="10660458" y="3224238"/>
            <a:ext cx="1531542" cy="584775"/>
          </a:xfrm>
          <a:prstGeom prst="rect">
            <a:avLst/>
          </a:prstGeom>
          <a:noFill/>
        </p:spPr>
        <p:txBody>
          <a:bodyPr wrap="square" rtlCol="0">
            <a:spAutoFit/>
          </a:bodyPr>
          <a:lstStyle/>
          <a:p>
            <a:r>
              <a:rPr kumimoji="1" lang="ja-JP" altLang="en-US" sz="1600" dirty="0">
                <a:latin typeface="UD デジタル 教科書体 NK-B" panose="02020700000000000000" pitchFamily="18" charset="-128"/>
                <a:ea typeface="UD デジタル 教科書体 NK-B" panose="02020700000000000000" pitchFamily="18" charset="-128"/>
              </a:rPr>
              <a:t>★リアルの部</a:t>
            </a:r>
            <a:endParaRPr kumimoji="1" lang="en-US" altLang="ja-JP" sz="1600" dirty="0">
              <a:latin typeface="UD デジタル 教科書体 NK-B" panose="02020700000000000000" pitchFamily="18" charset="-128"/>
              <a:ea typeface="UD デジタル 教科書体 NK-B" panose="02020700000000000000" pitchFamily="18" charset="-128"/>
            </a:endParaRPr>
          </a:p>
          <a:p>
            <a:r>
              <a:rPr lang="ja-JP" altLang="en-US" sz="1600" dirty="0">
                <a:latin typeface="UD デジタル 教科書体 NK-B" panose="02020700000000000000" pitchFamily="18" charset="-128"/>
                <a:ea typeface="UD デジタル 教科書体 NK-B" panose="02020700000000000000" pitchFamily="18" charset="-128"/>
              </a:rPr>
              <a:t>　</a:t>
            </a:r>
            <a:r>
              <a:rPr lang="ja-JP" altLang="en-US" sz="1200" dirty="0">
                <a:latin typeface="UD デジタル 教科書体 NK-B" panose="02020700000000000000" pitchFamily="18" charset="-128"/>
                <a:ea typeface="UD デジタル 教科書体 NK-B" panose="02020700000000000000" pitchFamily="18" charset="-128"/>
              </a:rPr>
              <a:t>　本社</a:t>
            </a:r>
            <a:r>
              <a:rPr lang="en-US" altLang="ja-JP" sz="1200" dirty="0">
                <a:latin typeface="UD デジタル 教科書体 NK-B" panose="02020700000000000000" pitchFamily="18" charset="-128"/>
                <a:ea typeface="UD デジタル 教科書体 NK-B" panose="02020700000000000000" pitchFamily="18" charset="-128"/>
              </a:rPr>
              <a:t>G</a:t>
            </a:r>
            <a:endParaRPr kumimoji="1" lang="ja-JP" altLang="en-US" sz="1600" dirty="0">
              <a:latin typeface="UD デジタル 教科書体 NK-B" panose="02020700000000000000" pitchFamily="18" charset="-128"/>
              <a:ea typeface="UD デジタル 教科書体 NK-B" panose="02020700000000000000" pitchFamily="18" charset="-128"/>
            </a:endParaRPr>
          </a:p>
        </p:txBody>
      </p:sp>
      <p:sp>
        <p:nvSpPr>
          <p:cNvPr id="15" name="矢印: 下 14">
            <a:extLst>
              <a:ext uri="{FF2B5EF4-FFF2-40B4-BE49-F238E27FC236}">
                <a16:creationId xmlns:a16="http://schemas.microsoft.com/office/drawing/2014/main" id="{C8EF128F-61DB-550D-F114-FF4050DC72CB}"/>
              </a:ext>
            </a:extLst>
          </p:cNvPr>
          <p:cNvSpPr/>
          <p:nvPr/>
        </p:nvSpPr>
        <p:spPr>
          <a:xfrm>
            <a:off x="5543909" y="6478438"/>
            <a:ext cx="1104181" cy="379562"/>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27754B05-EA82-7E28-CC18-C3FE416E76A3}"/>
              </a:ext>
            </a:extLst>
          </p:cNvPr>
          <p:cNvSpPr txBox="1"/>
          <p:nvPr/>
        </p:nvSpPr>
        <p:spPr>
          <a:xfrm>
            <a:off x="2829464" y="6086853"/>
            <a:ext cx="6334134" cy="400110"/>
          </a:xfrm>
          <a:prstGeom prst="rect">
            <a:avLst/>
          </a:prstGeom>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ja-JP" altLang="en-US" sz="2000" dirty="0">
                <a:solidFill>
                  <a:schemeClr val="tx1"/>
                </a:solidFill>
                <a:latin typeface="UD デジタル 教科書体 NK-B" panose="02020700000000000000" pitchFamily="18" charset="-128"/>
                <a:ea typeface="UD デジタル 教科書体 NK-B" panose="02020700000000000000" pitchFamily="18" charset="-128"/>
              </a:rPr>
              <a:t>次ページの注意事項は必ず一読お願いします</a:t>
            </a:r>
            <a:endParaRPr lang="en-US" altLang="ja-JP" sz="2000" dirty="0">
              <a:solidFill>
                <a:schemeClr val="tx1"/>
              </a:solidFill>
              <a:latin typeface="UD デジタル 教科書体 NK-B" panose="02020700000000000000" pitchFamily="18" charset="-128"/>
              <a:ea typeface="UD デジタル 教科書体 NK-B" panose="02020700000000000000" pitchFamily="18" charset="-128"/>
            </a:endParaRPr>
          </a:p>
        </p:txBody>
      </p:sp>
      <p:sp>
        <p:nvSpPr>
          <p:cNvPr id="19" name="吹き出し: 四角形 18">
            <a:extLst>
              <a:ext uri="{FF2B5EF4-FFF2-40B4-BE49-F238E27FC236}">
                <a16:creationId xmlns:a16="http://schemas.microsoft.com/office/drawing/2014/main" id="{BA895B34-D709-3025-C687-ADCF56DD6A3C}"/>
              </a:ext>
            </a:extLst>
          </p:cNvPr>
          <p:cNvSpPr/>
          <p:nvPr/>
        </p:nvSpPr>
        <p:spPr>
          <a:xfrm>
            <a:off x="326515" y="3531533"/>
            <a:ext cx="2502949" cy="2262341"/>
          </a:xfrm>
          <a:prstGeom prst="wedgeRectCallout">
            <a:avLst>
              <a:gd name="adj1" fmla="val -26802"/>
              <a:gd name="adj2" fmla="val -67952"/>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pPr algn="ctr"/>
            <a:r>
              <a:rPr lang="en-US" altLang="ja-JP" sz="1800" dirty="0">
                <a:latin typeface="UD デジタル 教科書体 NK-B" panose="02020700000000000000" pitchFamily="18" charset="-128"/>
                <a:ea typeface="UD デジタル 教科書体 NK-B" panose="02020700000000000000" pitchFamily="18" charset="-128"/>
              </a:rPr>
              <a:t>8/6(</a:t>
            </a:r>
            <a:r>
              <a:rPr lang="ja-JP" altLang="en-US" sz="1800" dirty="0">
                <a:latin typeface="UD デジタル 教科書体 NK-B" panose="02020700000000000000" pitchFamily="18" charset="-128"/>
                <a:ea typeface="UD デジタル 教科書体 NK-B" panose="02020700000000000000" pitchFamily="18" charset="-128"/>
              </a:rPr>
              <a:t>日</a:t>
            </a:r>
            <a:r>
              <a:rPr lang="en-US" altLang="ja-JP" sz="1800" dirty="0">
                <a:latin typeface="UD デジタル 教科書体 NK-B" panose="02020700000000000000" pitchFamily="18" charset="-128"/>
                <a:ea typeface="UD デジタル 教科書体 NK-B" panose="02020700000000000000" pitchFamily="18" charset="-128"/>
              </a:rPr>
              <a:t>)</a:t>
            </a:r>
            <a:r>
              <a:rPr lang="ja-JP" altLang="en-US" sz="1800" dirty="0">
                <a:latin typeface="UD デジタル 教科書体 NK-B" panose="02020700000000000000" pitchFamily="18" charset="-128"/>
                <a:ea typeface="UD デジタル 教科書体 NK-B" panose="02020700000000000000" pitchFamily="18" charset="-128"/>
              </a:rPr>
              <a:t>までに</a:t>
            </a:r>
            <a:r>
              <a:rPr lang="en-US" altLang="ja-JP" sz="1800" dirty="0">
                <a:latin typeface="UD デジタル 教科書体 NK-B" panose="02020700000000000000" pitchFamily="18" charset="-128"/>
                <a:ea typeface="UD デジタル 教科書体 NK-B" panose="02020700000000000000" pitchFamily="18" charset="-128"/>
              </a:rPr>
              <a:t>BAND</a:t>
            </a:r>
            <a:r>
              <a:rPr lang="ja-JP" altLang="en-US" sz="1800" dirty="0">
                <a:latin typeface="UD デジタル 教科書体 NK-B" panose="02020700000000000000" pitchFamily="18" charset="-128"/>
                <a:ea typeface="UD デジタル 教科書体 NK-B" panose="02020700000000000000" pitchFamily="18" charset="-128"/>
              </a:rPr>
              <a:t>にて「参加」回答下さい</a:t>
            </a:r>
            <a:endParaRPr kumimoji="1" lang="ja-JP" altLang="en-US" dirty="0"/>
          </a:p>
        </p:txBody>
      </p:sp>
      <p:sp>
        <p:nvSpPr>
          <p:cNvPr id="20" name="吹き出し: 四角形 19">
            <a:extLst>
              <a:ext uri="{FF2B5EF4-FFF2-40B4-BE49-F238E27FC236}">
                <a16:creationId xmlns:a16="http://schemas.microsoft.com/office/drawing/2014/main" id="{A63D51C9-2ACE-FD5D-F4A2-29B53A6D1995}"/>
              </a:ext>
            </a:extLst>
          </p:cNvPr>
          <p:cNvSpPr/>
          <p:nvPr/>
        </p:nvSpPr>
        <p:spPr>
          <a:xfrm>
            <a:off x="4545684" y="2550973"/>
            <a:ext cx="2705436" cy="667470"/>
          </a:xfrm>
          <a:prstGeom prst="wedgeRectCallout">
            <a:avLst>
              <a:gd name="adj1" fmla="val -11980"/>
              <a:gd name="adj2" fmla="val -92628"/>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kumimoji="1" lang="en-US" altLang="ja-JP" dirty="0">
                <a:latin typeface="UD デジタル 教科書体 NK-B" panose="02020700000000000000" pitchFamily="18" charset="-128"/>
                <a:ea typeface="UD デジタル 教科書体 NK-B" panose="02020700000000000000" pitchFamily="18" charset="-128"/>
              </a:rPr>
              <a:t>5km</a:t>
            </a:r>
            <a:r>
              <a:rPr kumimoji="1" lang="ja-JP" altLang="en-US" dirty="0">
                <a:latin typeface="UD デジタル 教科書体 NK-B" panose="02020700000000000000" pitchFamily="18" charset="-128"/>
                <a:ea typeface="UD デジタル 教科書体 NK-B" panose="02020700000000000000" pitchFamily="18" charset="-128"/>
              </a:rPr>
              <a:t>以上の距離をトライアル下さい</a:t>
            </a:r>
            <a:endParaRPr kumimoji="1" lang="en-US" altLang="ja-JP" dirty="0">
              <a:latin typeface="UD デジタル 教科書体 NK-B" panose="02020700000000000000" pitchFamily="18" charset="-128"/>
              <a:ea typeface="UD デジタル 教科書体 NK-B" panose="02020700000000000000" pitchFamily="18" charset="-128"/>
            </a:endParaRPr>
          </a:p>
        </p:txBody>
      </p:sp>
      <p:sp>
        <p:nvSpPr>
          <p:cNvPr id="21" name="吹き出し: 四角形 20">
            <a:extLst>
              <a:ext uri="{FF2B5EF4-FFF2-40B4-BE49-F238E27FC236}">
                <a16:creationId xmlns:a16="http://schemas.microsoft.com/office/drawing/2014/main" id="{34E059A2-7530-59AE-A6DF-E0A61E6AFC41}"/>
              </a:ext>
            </a:extLst>
          </p:cNvPr>
          <p:cNvSpPr/>
          <p:nvPr/>
        </p:nvSpPr>
        <p:spPr>
          <a:xfrm>
            <a:off x="8179223" y="4030073"/>
            <a:ext cx="2293245" cy="1069341"/>
          </a:xfrm>
          <a:prstGeom prst="wedgeRectCallout">
            <a:avLst>
              <a:gd name="adj1" fmla="val 62935"/>
              <a:gd name="adj2" fmla="val -147797"/>
            </a:avLst>
          </a:prstGeom>
          <a:solidFill>
            <a:srgbClr val="FFFF00"/>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kumimoji="1" lang="en-US" altLang="ja-JP" dirty="0">
                <a:latin typeface="UD デジタル 教科書体 NK-B" panose="02020700000000000000" pitchFamily="18" charset="-128"/>
                <a:ea typeface="UD デジタル 教科書体 NK-B" panose="02020700000000000000" pitchFamily="18" charset="-128"/>
              </a:rPr>
              <a:t>BAND</a:t>
            </a:r>
            <a:r>
              <a:rPr kumimoji="1" lang="ja-JP" altLang="en-US" dirty="0">
                <a:latin typeface="UD デジタル 教科書体 NK-B" panose="02020700000000000000" pitchFamily="18" charset="-128"/>
                <a:ea typeface="UD デジタル 教科書体 NK-B" panose="02020700000000000000" pitchFamily="18" charset="-128"/>
              </a:rPr>
              <a:t>にて結果</a:t>
            </a:r>
            <a:endParaRPr kumimoji="1" lang="en-US" altLang="ja-JP" dirty="0">
              <a:latin typeface="UD デジタル 教科書体 NK-B" panose="02020700000000000000" pitchFamily="18" charset="-128"/>
              <a:ea typeface="UD デジタル 教科書体 NK-B" panose="02020700000000000000" pitchFamily="18" charset="-128"/>
            </a:endParaRPr>
          </a:p>
          <a:p>
            <a:r>
              <a:rPr kumimoji="1" lang="ja-JP" altLang="en-US" dirty="0">
                <a:latin typeface="UD デジタル 教科書体 NK-B" panose="02020700000000000000" pitchFamily="18" charset="-128"/>
                <a:ea typeface="UD デジタル 教科書体 NK-B" panose="02020700000000000000" pitchFamily="18" charset="-128"/>
              </a:rPr>
              <a:t>（スクショ）と感想を投稿ください。</a:t>
            </a:r>
            <a:endParaRPr kumimoji="1" lang="en-US" altLang="ja-JP" dirty="0">
              <a:latin typeface="UD デジタル 教科書体 NK-B" panose="02020700000000000000" pitchFamily="18" charset="-128"/>
              <a:ea typeface="UD デジタル 教科書体 NK-B" panose="02020700000000000000" pitchFamily="18" charset="-128"/>
            </a:endParaRPr>
          </a:p>
        </p:txBody>
      </p:sp>
      <p:sp>
        <p:nvSpPr>
          <p:cNvPr id="22" name="吹き出し: 四角形 21">
            <a:extLst>
              <a:ext uri="{FF2B5EF4-FFF2-40B4-BE49-F238E27FC236}">
                <a16:creationId xmlns:a16="http://schemas.microsoft.com/office/drawing/2014/main" id="{D77A0C4E-F349-E184-6606-93168AA097AB}"/>
              </a:ext>
            </a:extLst>
          </p:cNvPr>
          <p:cNvSpPr/>
          <p:nvPr/>
        </p:nvSpPr>
        <p:spPr>
          <a:xfrm>
            <a:off x="10660458" y="4186553"/>
            <a:ext cx="1428128" cy="1069341"/>
          </a:xfrm>
          <a:prstGeom prst="wedgeRectCallout">
            <a:avLst>
              <a:gd name="adj1" fmla="val -10758"/>
              <a:gd name="adj2" fmla="val -91328"/>
            </a:avLst>
          </a:prstGeom>
          <a:solidFill>
            <a:schemeClr val="bg1"/>
          </a:solidFill>
          <a:ln>
            <a:solidFill>
              <a:schemeClr val="tx1"/>
            </a:solidFill>
          </a:ln>
        </p:spPr>
        <p:style>
          <a:lnRef idx="2">
            <a:schemeClr val="accent6"/>
          </a:lnRef>
          <a:fillRef idx="1">
            <a:schemeClr val="lt1"/>
          </a:fillRef>
          <a:effectRef idx="0">
            <a:schemeClr val="accent6"/>
          </a:effectRef>
          <a:fontRef idx="minor">
            <a:schemeClr val="dk1"/>
          </a:fontRef>
        </p:style>
        <p:txBody>
          <a:bodyPr rtlCol="0" anchor="t"/>
          <a:lstStyle/>
          <a:p>
            <a:r>
              <a:rPr kumimoji="1" lang="ja-JP" altLang="en-US" dirty="0">
                <a:latin typeface="UD デジタル 教科書体 NK-B" panose="02020700000000000000" pitchFamily="18" charset="-128"/>
                <a:ea typeface="UD デジタル 教科書体 NK-B" panose="02020700000000000000" pitchFamily="18" charset="-128"/>
              </a:rPr>
              <a:t>リアルの部も</a:t>
            </a:r>
            <a:endParaRPr kumimoji="1" lang="en-US" altLang="ja-JP" dirty="0">
              <a:latin typeface="UD デジタル 教科書体 NK-B" panose="02020700000000000000" pitchFamily="18" charset="-128"/>
              <a:ea typeface="UD デジタル 教科書体 NK-B" panose="02020700000000000000" pitchFamily="18" charset="-128"/>
            </a:endParaRPr>
          </a:p>
          <a:p>
            <a:r>
              <a:rPr lang="ja-JP" altLang="en-US" dirty="0">
                <a:latin typeface="UD デジタル 教科書体 NK-B" panose="02020700000000000000" pitchFamily="18" charset="-128"/>
                <a:ea typeface="UD デジタル 教科書体 NK-B" panose="02020700000000000000" pitchFamily="18" charset="-128"/>
              </a:rPr>
              <a:t>あります！</a:t>
            </a:r>
            <a:endParaRPr kumimoji="1" lang="en-US" altLang="ja-JP" dirty="0">
              <a:latin typeface="UD デジタル 教科書体 NK-B" panose="02020700000000000000" pitchFamily="18" charset="-128"/>
              <a:ea typeface="UD デジタル 教科書体 NK-B" panose="02020700000000000000" pitchFamily="18" charset="-128"/>
            </a:endParaRPr>
          </a:p>
          <a:p>
            <a:r>
              <a:rPr kumimoji="1" lang="ja-JP" altLang="en-US" dirty="0">
                <a:latin typeface="UD デジタル 教科書体 NK-B" panose="02020700000000000000" pitchFamily="18" charset="-128"/>
                <a:ea typeface="UD デジタル 教科書体 NK-B" panose="02020700000000000000" pitchFamily="18" charset="-128"/>
              </a:rPr>
              <a:t>（</a:t>
            </a:r>
            <a:r>
              <a:rPr kumimoji="1" lang="en-US" altLang="ja-JP" dirty="0">
                <a:latin typeface="UD デジタル 教科書体 NK-B" panose="02020700000000000000" pitchFamily="18" charset="-128"/>
                <a:ea typeface="UD デジタル 教科書体 NK-B" panose="02020700000000000000" pitchFamily="18" charset="-128"/>
              </a:rPr>
              <a:t>P4</a:t>
            </a:r>
            <a:r>
              <a:rPr kumimoji="1" lang="ja-JP" altLang="en-US" dirty="0">
                <a:latin typeface="UD デジタル 教科書体 NK-B" panose="02020700000000000000" pitchFamily="18" charset="-128"/>
                <a:ea typeface="UD デジタル 教科書体 NK-B" panose="02020700000000000000" pitchFamily="18" charset="-128"/>
              </a:rPr>
              <a:t>参照）</a:t>
            </a:r>
            <a:endParaRPr kumimoji="1" lang="en-US" altLang="ja-JP" dirty="0">
              <a:latin typeface="UD デジタル 教科書体 NK-B" panose="02020700000000000000" pitchFamily="18" charset="-128"/>
              <a:ea typeface="UD デジタル 教科書体 NK-B" panose="02020700000000000000" pitchFamily="18" charset="-128"/>
            </a:endParaRPr>
          </a:p>
        </p:txBody>
      </p:sp>
      <p:pic>
        <p:nvPicPr>
          <p:cNvPr id="2" name="図 1">
            <a:extLst>
              <a:ext uri="{FF2B5EF4-FFF2-40B4-BE49-F238E27FC236}">
                <a16:creationId xmlns:a16="http://schemas.microsoft.com/office/drawing/2014/main" id="{1DFA08D9-4219-3E88-3574-9A7142FAA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4599" y="4237467"/>
            <a:ext cx="1473917" cy="1473917"/>
          </a:xfrm>
          <a:prstGeom prst="rect">
            <a:avLst/>
          </a:prstGeom>
        </p:spPr>
      </p:pic>
    </p:spTree>
    <p:extLst>
      <p:ext uri="{BB962C8B-B14F-4D97-AF65-F5344CB8AC3E}">
        <p14:creationId xmlns:p14="http://schemas.microsoft.com/office/powerpoint/2010/main" val="3580008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346243" y="720566"/>
            <a:ext cx="11984181" cy="5324535"/>
          </a:xfrm>
          <a:prstGeom prst="rect">
            <a:avLst/>
          </a:prstGeom>
          <a:noFill/>
        </p:spPr>
        <p:txBody>
          <a:bodyPr wrap="square" rtlCol="0">
            <a:spAutoFit/>
          </a:bodyPr>
          <a:lstStyle/>
          <a:p>
            <a:r>
              <a:rPr kumimoji="1" lang="ja-JP" altLang="en-US" sz="2000" b="1" u="sng" dirty="0">
                <a:latin typeface="UD デジタル 教科書体 NK-B" panose="02020700000000000000" pitchFamily="18" charset="-128"/>
                <a:ea typeface="UD デジタル 教科書体 NK-B" panose="02020700000000000000" pitchFamily="18" charset="-128"/>
              </a:rPr>
              <a:t>時間・場所選び時</a:t>
            </a:r>
            <a:endParaRPr kumimoji="1" lang="en-US" altLang="ja-JP" sz="2000" b="1" u="sng" dirty="0">
              <a:latin typeface="UD デジタル 教科書体 NK-B" panose="02020700000000000000" pitchFamily="18" charset="-128"/>
              <a:ea typeface="UD デジタル 教科書体 NK-B" panose="02020700000000000000" pitchFamily="18" charset="-128"/>
            </a:endParaRPr>
          </a:p>
          <a:p>
            <a:r>
              <a:rPr kumimoji="1" lang="ja-JP" altLang="en-US" sz="2000" dirty="0">
                <a:latin typeface="UD デジタル 教科書体 NK-B" panose="02020700000000000000" pitchFamily="18" charset="-128"/>
                <a:ea typeface="UD デジタル 教科書体 NK-B" panose="02020700000000000000" pitchFamily="18" charset="-128"/>
              </a:rPr>
              <a:t>■涼しい時間帯（早朝・夜）を選ぶ</a:t>
            </a:r>
            <a:endParaRPr kumimoji="1"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■日陰が多いコースを選ぶ</a:t>
            </a:r>
            <a:endParaRPr lang="en-US" altLang="ja-JP" sz="2000" dirty="0">
              <a:latin typeface="UD デジタル 教科書体 NK-B" panose="02020700000000000000" pitchFamily="18" charset="-128"/>
              <a:ea typeface="UD デジタル 教科書体 NK-B" panose="02020700000000000000" pitchFamily="18" charset="-128"/>
            </a:endParaRPr>
          </a:p>
          <a:p>
            <a:r>
              <a:rPr kumimoji="1" lang="ja-JP" altLang="en-US" sz="2000" dirty="0">
                <a:latin typeface="UD デジタル 教科書体 NK-B" panose="02020700000000000000" pitchFamily="18" charset="-128"/>
                <a:ea typeface="UD デジタル 教科書体 NK-B" panose="02020700000000000000" pitchFamily="18" charset="-128"/>
              </a:rPr>
              <a:t>■短めの距離の周回コースにする（途中で異変を感じても帰ってこられるように）</a:t>
            </a:r>
            <a:endParaRPr kumimoji="1" lang="en-US" altLang="ja-JP" sz="2000" dirty="0">
              <a:latin typeface="UD デジタル 教科書体 NK-B" panose="02020700000000000000" pitchFamily="18" charset="-128"/>
              <a:ea typeface="UD デジタル 教科書体 NK-B" panose="02020700000000000000" pitchFamily="18" charset="-128"/>
            </a:endParaRPr>
          </a:p>
          <a:p>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b="1" u="sng" dirty="0">
                <a:latin typeface="UD デジタル 教科書体 NK-B" panose="02020700000000000000" pitchFamily="18" charset="-128"/>
                <a:ea typeface="UD デジタル 教科書体 NK-B" panose="02020700000000000000" pitchFamily="18" charset="-128"/>
              </a:rPr>
              <a:t>実施前</a:t>
            </a:r>
            <a:endParaRPr lang="en-US" altLang="ja-JP" sz="2000" b="1" u="sng"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■スポーツドリンクを多めに準備する（塩分も必要なので水だけは</a:t>
            </a:r>
            <a:r>
              <a:rPr lang="en-US" altLang="ja-JP" sz="2000" dirty="0">
                <a:latin typeface="UD デジタル 教科書体 NK-B" panose="02020700000000000000" pitchFamily="18" charset="-128"/>
                <a:ea typeface="UD デジタル 教科書体 NK-B" panose="02020700000000000000" pitchFamily="18" charset="-128"/>
              </a:rPr>
              <a:t>×</a:t>
            </a:r>
            <a:r>
              <a:rPr lang="ja-JP" altLang="en-US" sz="2000" dirty="0">
                <a:latin typeface="UD デジタル 教科書体 NK-B" panose="02020700000000000000" pitchFamily="18" charset="-128"/>
                <a:ea typeface="UD デジタル 教科書体 NK-B" panose="02020700000000000000" pitchFamily="18" charset="-128"/>
              </a:rPr>
              <a:t>）</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■体調悪い／疲労度高い／炎天下に長時間いた等の場合はやめておきましょう</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■淡い色系長袖、日焼け止め、帽子等で肌を守る（焼けた肌は発汗減少し体温調節機能低下）</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■異変があった時助けを呼べるようにスマホを持って行く</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■周回コースではない場合等はいざという時コンビニ・自販機で給水できるようお金を持って行く</a:t>
            </a:r>
            <a:endParaRPr lang="en-US" altLang="ja-JP" sz="2000" dirty="0">
              <a:latin typeface="UD デジタル 教科書体 NK-B" panose="02020700000000000000" pitchFamily="18" charset="-128"/>
              <a:ea typeface="UD デジタル 教科書体 NK-B" panose="02020700000000000000" pitchFamily="18" charset="-128"/>
            </a:endParaRPr>
          </a:p>
          <a:p>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b="1" u="sng" dirty="0">
                <a:latin typeface="UD デジタル 教科書体 NK-B" panose="02020700000000000000" pitchFamily="18" charset="-128"/>
                <a:ea typeface="UD デジタル 教科書体 NK-B" panose="02020700000000000000" pitchFamily="18" charset="-128"/>
              </a:rPr>
              <a:t>実施中</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■余裕をもったペースで絶対に無理しない。（特に運動慣れてない人、涼しい室内にいる事が多い人）</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■距離も冬に走れた</a:t>
            </a:r>
            <a:r>
              <a:rPr lang="en-US" altLang="ja-JP" sz="2000" dirty="0">
                <a:latin typeface="UD デジタル 教科書体 NK-B" panose="02020700000000000000" pitchFamily="18" charset="-128"/>
                <a:ea typeface="UD デジタル 教科書体 NK-B" panose="02020700000000000000" pitchFamily="18" charset="-128"/>
              </a:rPr>
              <a:t>MAX</a:t>
            </a:r>
            <a:r>
              <a:rPr lang="ja-JP" altLang="en-US" sz="2000" dirty="0">
                <a:latin typeface="UD デジタル 教科書体 NK-B" panose="02020700000000000000" pitchFamily="18" charset="-128"/>
                <a:ea typeface="UD デジタル 教科書体 NK-B" panose="02020700000000000000" pitchFamily="18" charset="-128"/>
              </a:rPr>
              <a:t>距離の半分以下で</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■準備しておいたスポーツドリンクをこまめに補給</a:t>
            </a:r>
            <a:r>
              <a:rPr kumimoji="1" lang="ja-JP" altLang="en-US" sz="2000" dirty="0">
                <a:latin typeface="UD デジタル 教科書体 NK-B" panose="02020700000000000000" pitchFamily="18" charset="-128"/>
                <a:ea typeface="UD デジタル 教科書体 NK-B" panose="02020700000000000000" pitchFamily="18" charset="-128"/>
              </a:rPr>
              <a:t>（のど渇く前にちょっとずつ補給）</a:t>
            </a:r>
            <a:endParaRPr kumimoji="1"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■異変に敏感に</a:t>
            </a:r>
            <a:r>
              <a:rPr kumimoji="1" lang="ja-JP" altLang="en-US" sz="2000" dirty="0">
                <a:latin typeface="UD デジタル 教科書体 NK-B" panose="02020700000000000000" pitchFamily="18" charset="-128"/>
                <a:ea typeface="UD デジタル 教科書体 NK-B" panose="02020700000000000000" pitchFamily="18" charset="-128"/>
              </a:rPr>
              <a:t>（めまい、ほてり、だるさ、吐き気、急な筋肉痛、尿の色が濃い　等）</a:t>
            </a:r>
            <a:endParaRPr kumimoji="1" lang="en-US" altLang="ja-JP" sz="2000" dirty="0">
              <a:latin typeface="UD デジタル 教科書体 NK-B" panose="02020700000000000000" pitchFamily="18" charset="-128"/>
              <a:ea typeface="UD デジタル 教科書体 NK-B" panose="02020700000000000000" pitchFamily="18" charset="-128"/>
            </a:endParaRPr>
          </a:p>
        </p:txBody>
      </p:sp>
      <p:sp>
        <p:nvSpPr>
          <p:cNvPr id="5" name="正方形/長方形 4"/>
          <p:cNvSpPr/>
          <p:nvPr/>
        </p:nvSpPr>
        <p:spPr>
          <a:xfrm>
            <a:off x="2735569" y="0"/>
            <a:ext cx="6955750" cy="830997"/>
          </a:xfrm>
          <a:prstGeom prst="rect">
            <a:avLst/>
          </a:prstGeom>
          <a:noFill/>
        </p:spPr>
        <p:txBody>
          <a:bodyPr wrap="none" lIns="91440" tIns="45720" rIns="91440" bIns="45720">
            <a:spAutoFit/>
          </a:bodyPr>
          <a:lstStyle/>
          <a:p>
            <a:pPr algn="ctr"/>
            <a:r>
              <a:rPr lang="ja-JP" altLang="en-US" sz="4800" b="1" cap="none" spc="0" dirty="0">
                <a:ln w="22225">
                  <a:solidFill>
                    <a:schemeClr val="accent2"/>
                  </a:solidFill>
                  <a:prstDash val="solid"/>
                </a:ln>
                <a:solidFill>
                  <a:schemeClr val="accent2">
                    <a:lumMod val="40000"/>
                    <a:lumOff val="60000"/>
                  </a:schemeClr>
                </a:solidFill>
                <a:effectLst/>
              </a:rPr>
              <a:t>注意事項（熱中症対策）</a:t>
            </a:r>
          </a:p>
        </p:txBody>
      </p:sp>
      <p:sp>
        <p:nvSpPr>
          <p:cNvPr id="2" name="正方形/長方形 1">
            <a:extLst>
              <a:ext uri="{FF2B5EF4-FFF2-40B4-BE49-F238E27FC236}">
                <a16:creationId xmlns:a16="http://schemas.microsoft.com/office/drawing/2014/main" id="{26F6F0A8-AC9F-E129-BE41-6F46F922180A}"/>
              </a:ext>
            </a:extLst>
          </p:cNvPr>
          <p:cNvSpPr/>
          <p:nvPr/>
        </p:nvSpPr>
        <p:spPr>
          <a:xfrm>
            <a:off x="581133" y="6060833"/>
            <a:ext cx="11264622" cy="830997"/>
          </a:xfrm>
          <a:prstGeom prst="rect">
            <a:avLst/>
          </a:prstGeom>
          <a:noFill/>
        </p:spPr>
        <p:txBody>
          <a:bodyPr wrap="none" lIns="91440" tIns="45720" rIns="91440" bIns="45720">
            <a:spAutoFit/>
          </a:bodyPr>
          <a:lstStyle/>
          <a:p>
            <a:pPr algn="ctr"/>
            <a:r>
              <a:rPr lang="ja-JP" altLang="en-US" sz="4800" b="1" cap="none" spc="0" dirty="0">
                <a:ln w="22225">
                  <a:solidFill>
                    <a:schemeClr val="accent2"/>
                  </a:solidFill>
                  <a:prstDash val="solid"/>
                </a:ln>
                <a:solidFill>
                  <a:schemeClr val="accent2">
                    <a:lumMod val="40000"/>
                    <a:lumOff val="60000"/>
                  </a:schemeClr>
                </a:solidFill>
                <a:effectLst/>
              </a:rPr>
              <a:t>熱中症を甘く見ない！とにかく安全に！</a:t>
            </a:r>
          </a:p>
        </p:txBody>
      </p:sp>
    </p:spTree>
    <p:extLst>
      <p:ext uri="{BB962C8B-B14F-4D97-AF65-F5344CB8AC3E}">
        <p14:creationId xmlns:p14="http://schemas.microsoft.com/office/powerpoint/2010/main" val="2441926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1094509" y="92376"/>
            <a:ext cx="10002982" cy="707886"/>
          </a:xfrm>
          <a:prstGeom prst="rect">
            <a:avLst/>
          </a:prstGeom>
          <a:noFill/>
        </p:spPr>
        <p:txBody>
          <a:bodyPr wrap="square" rtlCol="0" anchor="ctr">
            <a:spAutoFit/>
          </a:bodyPr>
          <a:lstStyle/>
          <a:p>
            <a:pPr algn="ctr"/>
            <a:r>
              <a:rPr lang="ja-JP" altLang="en-US" sz="4000" dirty="0">
                <a:latin typeface="UD デジタル 教科書体 NK-B" panose="02020700000000000000" pitchFamily="18" charset="-128"/>
                <a:ea typeface="UD デジタル 教科書体 NK-B" panose="02020700000000000000" pitchFamily="18" charset="-128"/>
              </a:rPr>
              <a:t>リアルの部　ご案内</a:t>
            </a:r>
            <a:endParaRPr kumimoji="1" lang="ja-JP" altLang="en-US" sz="4000" dirty="0">
              <a:latin typeface="UD デジタル 教科書体 NK-B" panose="02020700000000000000" pitchFamily="18" charset="-128"/>
              <a:ea typeface="UD デジタル 教科書体 NK-B" panose="02020700000000000000" pitchFamily="18" charset="-128"/>
            </a:endParaRPr>
          </a:p>
        </p:txBody>
      </p:sp>
      <p:graphicFrame>
        <p:nvGraphicFramePr>
          <p:cNvPr id="5" name="表 4"/>
          <p:cNvGraphicFramePr>
            <a:graphicFrameLocks noGrp="1"/>
          </p:cNvGraphicFramePr>
          <p:nvPr>
            <p:extLst>
              <p:ext uri="{D42A27DB-BD31-4B8C-83A1-F6EECF244321}">
                <p14:modId xmlns:p14="http://schemas.microsoft.com/office/powerpoint/2010/main" val="851940898"/>
              </p:ext>
            </p:extLst>
          </p:nvPr>
        </p:nvGraphicFramePr>
        <p:xfrm>
          <a:off x="321921" y="800262"/>
          <a:ext cx="11548157" cy="4238630"/>
        </p:xfrm>
        <a:graphic>
          <a:graphicData uri="http://schemas.openxmlformats.org/drawingml/2006/table">
            <a:tbl>
              <a:tblPr firstRow="1" bandRow="1">
                <a:tableStyleId>{5940675A-B579-460E-94D1-54222C63F5DA}</a:tableStyleId>
              </a:tblPr>
              <a:tblGrid>
                <a:gridCol w="931917">
                  <a:extLst>
                    <a:ext uri="{9D8B030D-6E8A-4147-A177-3AD203B41FA5}">
                      <a16:colId xmlns:a16="http://schemas.microsoft.com/office/drawing/2014/main" val="359755830"/>
                    </a:ext>
                  </a:extLst>
                </a:gridCol>
                <a:gridCol w="5802570">
                  <a:extLst>
                    <a:ext uri="{9D8B030D-6E8A-4147-A177-3AD203B41FA5}">
                      <a16:colId xmlns:a16="http://schemas.microsoft.com/office/drawing/2014/main" val="2826039255"/>
                    </a:ext>
                  </a:extLst>
                </a:gridCol>
                <a:gridCol w="4813670">
                  <a:extLst>
                    <a:ext uri="{9D8B030D-6E8A-4147-A177-3AD203B41FA5}">
                      <a16:colId xmlns:a16="http://schemas.microsoft.com/office/drawing/2014/main" val="1391388313"/>
                    </a:ext>
                  </a:extLst>
                </a:gridCol>
              </a:tblGrid>
              <a:tr h="632864">
                <a:tc>
                  <a:txBody>
                    <a:bodyPr/>
                    <a:lstStyle/>
                    <a:p>
                      <a:pPr algn="ctr"/>
                      <a:endParaRPr kumimoji="1" lang="ja-JP" altLang="en-US" sz="2400" dirty="0">
                        <a:latin typeface="UD デジタル 教科書体 NK-B" panose="02020700000000000000" pitchFamily="18" charset="-128"/>
                        <a:ea typeface="UD デジタル 教科書体 NK-B" panose="02020700000000000000" pitchFamily="18" charset="-128"/>
                      </a:endParaRPr>
                    </a:p>
                  </a:txBody>
                  <a:tcPr anchor="ctr"/>
                </a:tc>
                <a:tc>
                  <a:txBody>
                    <a:bodyP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概要</a:t>
                      </a:r>
                    </a:p>
                  </a:txBody>
                  <a:tcPr anchor="ctr"/>
                </a:tc>
                <a:tc>
                  <a:txBody>
                    <a:bodyP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ポイント！</a:t>
                      </a:r>
                    </a:p>
                  </a:txBody>
                  <a:tcPr anchor="ctr"/>
                </a:tc>
                <a:extLst>
                  <a:ext uri="{0D108BD9-81ED-4DB2-BD59-A6C34878D82A}">
                    <a16:rowId xmlns:a16="http://schemas.microsoft.com/office/drawing/2014/main" val="79196495"/>
                  </a:ext>
                </a:extLst>
              </a:tr>
              <a:tr h="1273144">
                <a:tc>
                  <a:txBody>
                    <a:bodyPr/>
                    <a:lstStyle/>
                    <a:p>
                      <a:r>
                        <a:rPr kumimoji="1" lang="ja-JP" altLang="en-US" sz="2400" dirty="0">
                          <a:latin typeface="UD デジタル 教科書体 NK-B" panose="02020700000000000000" pitchFamily="18" charset="-128"/>
                          <a:ea typeface="UD デジタル 教科書体 NK-B" panose="02020700000000000000" pitchFamily="18" charset="-128"/>
                        </a:rPr>
                        <a:t>日時</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1" dirty="0">
                          <a:solidFill>
                            <a:srgbClr val="FF0000"/>
                          </a:solidFill>
                          <a:latin typeface="UD デジタル 教科書体 NK-B" panose="02020700000000000000" pitchFamily="18" charset="-128"/>
                          <a:ea typeface="UD デジタル 教科書体 NK-B" panose="02020700000000000000" pitchFamily="18" charset="-128"/>
                        </a:rPr>
                        <a:t>９月２日（土）　</a:t>
                      </a:r>
                      <a:r>
                        <a:rPr kumimoji="1" lang="en-US" altLang="ja-JP" sz="2400" b="1" dirty="0">
                          <a:solidFill>
                            <a:srgbClr val="FF0000"/>
                          </a:solidFill>
                          <a:latin typeface="UD デジタル 教科書体 NK-B" panose="02020700000000000000" pitchFamily="18" charset="-128"/>
                          <a:ea typeface="UD デジタル 教科書体 NK-B" panose="02020700000000000000" pitchFamily="18" charset="-128"/>
                        </a:rPr>
                        <a:t>7</a:t>
                      </a:r>
                      <a:r>
                        <a:rPr kumimoji="1" lang="ja-JP" altLang="en-US" sz="2400" b="1" dirty="0">
                          <a:solidFill>
                            <a:srgbClr val="FF0000"/>
                          </a:solidFill>
                          <a:latin typeface="UD デジタル 教科書体 NK-B" panose="02020700000000000000" pitchFamily="18" charset="-128"/>
                          <a:ea typeface="UD デジタル 教科書体 NK-B" panose="02020700000000000000" pitchFamily="18" charset="-128"/>
                        </a:rPr>
                        <a:t>：</a:t>
                      </a:r>
                      <a:r>
                        <a:rPr kumimoji="1" lang="en-US" altLang="ja-JP" sz="2400" b="1" dirty="0">
                          <a:solidFill>
                            <a:srgbClr val="FF0000"/>
                          </a:solidFill>
                          <a:latin typeface="UD デジタル 教科書体 NK-B" panose="02020700000000000000" pitchFamily="18" charset="-128"/>
                          <a:ea typeface="UD デジタル 教科書体 NK-B" panose="02020700000000000000" pitchFamily="18" charset="-128"/>
                        </a:rPr>
                        <a:t>00</a:t>
                      </a:r>
                      <a:r>
                        <a:rPr kumimoji="1" lang="ja-JP" altLang="en-US" sz="2400" b="1" dirty="0">
                          <a:solidFill>
                            <a:srgbClr val="FF0000"/>
                          </a:solidFill>
                          <a:latin typeface="UD デジタル 教科書体 NK-B" panose="02020700000000000000" pitchFamily="18" charset="-128"/>
                          <a:ea typeface="UD デジタル 教科書体 NK-B" panose="02020700000000000000" pitchFamily="18" charset="-128"/>
                        </a:rPr>
                        <a:t>集合</a:t>
                      </a:r>
                      <a:endParaRPr kumimoji="1" lang="en-US" altLang="ja-JP" sz="2400" b="1" dirty="0">
                        <a:solidFill>
                          <a:srgbClr val="FF0000"/>
                        </a:solidFill>
                        <a:latin typeface="UD デジタル 教科書体 NK-B" panose="02020700000000000000" pitchFamily="18" charset="-128"/>
                        <a:ea typeface="UD デジタル 教科書体 NK-B" panose="02020700000000000000" pitchFamily="18"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0" dirty="0">
                          <a:solidFill>
                            <a:schemeClr val="tx1"/>
                          </a:solidFill>
                          <a:latin typeface="UD デジタル 教科書体 NK-B" panose="02020700000000000000" pitchFamily="18" charset="-128"/>
                          <a:ea typeface="UD デジタル 教科書体 NK-B" panose="02020700000000000000" pitchFamily="18" charset="-128"/>
                        </a:rPr>
                        <a:t>※</a:t>
                      </a:r>
                      <a:r>
                        <a:rPr kumimoji="1" lang="ja-JP" altLang="en-US" sz="2400" b="0" dirty="0">
                          <a:solidFill>
                            <a:schemeClr val="tx1"/>
                          </a:solidFill>
                          <a:latin typeface="UD デジタル 教科書体 NK-B" panose="02020700000000000000" pitchFamily="18" charset="-128"/>
                          <a:ea typeface="UD デジタル 教科書体 NK-B" panose="02020700000000000000" pitchFamily="18" charset="-128"/>
                        </a:rPr>
                        <a:t>各自ダウン後流れ解散可</a:t>
                      </a:r>
                      <a:endParaRPr kumimoji="1" lang="en-US" altLang="ja-JP" sz="2400" b="0" dirty="0">
                        <a:solidFill>
                          <a:schemeClr val="tx1"/>
                        </a:solidFill>
                        <a:latin typeface="UD デジタル 教科書体 NK-B" panose="02020700000000000000" pitchFamily="18" charset="-128"/>
                        <a:ea typeface="UD デジタル 教科書体 NK-B" panose="02020700000000000000" pitchFamily="18" charset="-128"/>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chemeClr val="tx1"/>
                          </a:solidFill>
                          <a:latin typeface="UD デジタル 教科書体 NK-B" panose="02020700000000000000" pitchFamily="18" charset="-128"/>
                          <a:ea typeface="UD デジタル 教科書体 NK-B" panose="02020700000000000000" pitchFamily="18" charset="-128"/>
                        </a:rPr>
                        <a:t>暑さが本格化する前の</a:t>
                      </a:r>
                      <a:endParaRPr kumimoji="1" lang="en-US" altLang="ja-JP" sz="2400" b="0" dirty="0">
                        <a:solidFill>
                          <a:schemeClr val="tx1"/>
                        </a:solidFill>
                        <a:latin typeface="UD デジタル 教科書体 NK-B" panose="02020700000000000000" pitchFamily="18" charset="-128"/>
                        <a:ea typeface="UD デジタル 教科書体 NK-B" panose="02020700000000000000" pitchFamily="18"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400" b="0" dirty="0">
                          <a:solidFill>
                            <a:schemeClr val="tx1"/>
                          </a:solidFill>
                          <a:latin typeface="UD デジタル 教科書体 NK-B" panose="02020700000000000000" pitchFamily="18" charset="-128"/>
                          <a:ea typeface="UD デジタル 教科書体 NK-B" panose="02020700000000000000" pitchFamily="18" charset="-128"/>
                        </a:rPr>
                        <a:t>超早朝にやりましょう！</a:t>
                      </a:r>
                      <a:endParaRPr kumimoji="1" lang="en-US" altLang="ja-JP" sz="2400" b="0" dirty="0">
                        <a:solidFill>
                          <a:schemeClr val="tx1"/>
                        </a:solidFill>
                        <a:latin typeface="UD デジタル 教科書体 NK-B" panose="02020700000000000000" pitchFamily="18" charset="-128"/>
                        <a:ea typeface="UD デジタル 教科書体 NK-B" panose="02020700000000000000" pitchFamily="18" charset="-128"/>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1400" b="0" dirty="0">
                          <a:solidFill>
                            <a:schemeClr val="tx1"/>
                          </a:solidFill>
                          <a:latin typeface="UD デジタル 教科書体 NK-B" panose="02020700000000000000" pitchFamily="18" charset="-128"/>
                          <a:ea typeface="UD デジタル 教科書体 NK-B" panose="02020700000000000000" pitchFamily="18" charset="-128"/>
                        </a:rPr>
                        <a:t>（９時に終われて一日長く使えます！）</a:t>
                      </a:r>
                      <a:endParaRPr kumimoji="1" lang="en-US" altLang="ja-JP" sz="1400" b="0" dirty="0">
                        <a:solidFill>
                          <a:schemeClr val="tx1"/>
                        </a:solidFill>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1728627631"/>
                  </a:ext>
                </a:extLst>
              </a:tr>
              <a:tr h="754831">
                <a:tc>
                  <a:txBody>
                    <a:bodyPr/>
                    <a:lstStyle/>
                    <a:p>
                      <a:r>
                        <a:rPr kumimoji="1" lang="ja-JP" altLang="en-US" sz="2400" dirty="0">
                          <a:latin typeface="UD デジタル 教科書体 NK-B" panose="02020700000000000000" pitchFamily="18" charset="-128"/>
                          <a:ea typeface="UD デジタル 教科書体 NK-B" panose="02020700000000000000" pitchFamily="18" charset="-128"/>
                        </a:rPr>
                        <a:t>場所</a:t>
                      </a:r>
                    </a:p>
                  </a:txBody>
                  <a:tcPr anchor="ctr"/>
                </a:tc>
                <a:tc>
                  <a:txBody>
                    <a:bodyPr/>
                    <a:lstStyle/>
                    <a:p>
                      <a:pPr algn="ctr"/>
                      <a:r>
                        <a:rPr kumimoji="1" lang="ja-JP" altLang="en-US" sz="2400" b="1" dirty="0">
                          <a:solidFill>
                            <a:srgbClr val="FF0000"/>
                          </a:solidFill>
                          <a:latin typeface="UD デジタル 教科書体 NK-B" panose="02020700000000000000" pitchFamily="18" charset="-128"/>
                          <a:ea typeface="UD デジタル 教科書体 NK-B" panose="02020700000000000000" pitchFamily="18" charset="-128"/>
                        </a:rPr>
                        <a:t>本社</a:t>
                      </a:r>
                      <a:r>
                        <a:rPr kumimoji="1" lang="en-US" altLang="ja-JP" sz="2400" b="1" dirty="0">
                          <a:solidFill>
                            <a:srgbClr val="FF0000"/>
                          </a:solidFill>
                          <a:latin typeface="UD デジタル 教科書体 NK-B" panose="02020700000000000000" pitchFamily="18" charset="-128"/>
                          <a:ea typeface="UD デジタル 教科書体 NK-B" panose="02020700000000000000" pitchFamily="18" charset="-128"/>
                        </a:rPr>
                        <a:t>G</a:t>
                      </a:r>
                    </a:p>
                  </a:txBody>
                  <a:tcPr anchor="ctr"/>
                </a:tc>
                <a:tc>
                  <a:txBody>
                    <a:bodyP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スポセンみたいな坂なし！</a:t>
                      </a:r>
                      <a:endParaRPr kumimoji="1" lang="en-US" altLang="ja-JP" sz="2400" dirty="0">
                        <a:latin typeface="UD デジタル 教科書体 NK-B" panose="02020700000000000000" pitchFamily="18" charset="-128"/>
                        <a:ea typeface="UD デジタル 教科書体 NK-B" panose="02020700000000000000" pitchFamily="18" charset="-128"/>
                      </a:endParaRPr>
                    </a:p>
                  </a:txBody>
                  <a:tcPr anchor="ctr"/>
                </a:tc>
                <a:extLst>
                  <a:ext uri="{0D108BD9-81ED-4DB2-BD59-A6C34878D82A}">
                    <a16:rowId xmlns:a16="http://schemas.microsoft.com/office/drawing/2014/main" val="190813787"/>
                  </a:ext>
                </a:extLst>
              </a:tr>
              <a:tr h="754831">
                <a:tc>
                  <a:txBody>
                    <a:bodyPr/>
                    <a:lstStyle/>
                    <a:p>
                      <a:r>
                        <a:rPr kumimoji="1" lang="ja-JP" altLang="en-US" sz="2400" dirty="0">
                          <a:latin typeface="UD デジタル 教科書体 NK-B" panose="02020700000000000000" pitchFamily="18" charset="-128"/>
                          <a:ea typeface="UD デジタル 教科書体 NK-B" panose="02020700000000000000" pitchFamily="18" charset="-128"/>
                        </a:rPr>
                        <a:t>距離</a:t>
                      </a:r>
                    </a:p>
                  </a:txBody>
                  <a:tcPr anchor="ctr"/>
                </a:tc>
                <a:tc>
                  <a:txBody>
                    <a:bodyP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各人５ｋｍ以上で好きな距離をチョイス</a:t>
                      </a:r>
                    </a:p>
                  </a:txBody>
                  <a:tcPr anchor="ctr"/>
                </a:tc>
                <a:tc>
                  <a:txBody>
                    <a:bodyP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その日の調子に合わせられる！</a:t>
                      </a:r>
                    </a:p>
                  </a:txBody>
                  <a:tcPr anchor="ctr"/>
                </a:tc>
                <a:extLst>
                  <a:ext uri="{0D108BD9-81ED-4DB2-BD59-A6C34878D82A}">
                    <a16:rowId xmlns:a16="http://schemas.microsoft.com/office/drawing/2014/main" val="403787120"/>
                  </a:ext>
                </a:extLst>
              </a:tr>
              <a:tr h="775263">
                <a:tc>
                  <a:txBody>
                    <a:bodyPr/>
                    <a:lstStyle/>
                    <a:p>
                      <a:r>
                        <a:rPr kumimoji="1" lang="ja-JP" altLang="en-US" sz="2400" dirty="0">
                          <a:latin typeface="UD デジタル 教科書体 NK-B" panose="02020700000000000000" pitchFamily="18" charset="-128"/>
                          <a:ea typeface="UD デジタル 教科書体 NK-B" panose="02020700000000000000" pitchFamily="18" charset="-128"/>
                        </a:rPr>
                        <a:t>出欠</a:t>
                      </a:r>
                    </a:p>
                  </a:txBody>
                  <a:tcPr anchor="ctr"/>
                </a:tc>
                <a:tc>
                  <a:txBody>
                    <a:bodyP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別途作成する</a:t>
                      </a:r>
                      <a:r>
                        <a:rPr kumimoji="1" lang="en-US" altLang="ja-JP" sz="2400" dirty="0">
                          <a:latin typeface="UD デジタル 教科書体 NK-B" panose="02020700000000000000" pitchFamily="18" charset="-128"/>
                          <a:ea typeface="UD デジタル 教科書体 NK-B" panose="02020700000000000000" pitchFamily="18" charset="-128"/>
                        </a:rPr>
                        <a:t>BAND</a:t>
                      </a:r>
                      <a:r>
                        <a:rPr kumimoji="1" lang="ja-JP" altLang="en-US" sz="2400" dirty="0">
                          <a:latin typeface="UD デジタル 教科書体 NK-B" panose="02020700000000000000" pitchFamily="18" charset="-128"/>
                          <a:ea typeface="UD デジタル 教科書体 NK-B" panose="02020700000000000000" pitchFamily="18" charset="-128"/>
                        </a:rPr>
                        <a:t>カレンダーの</a:t>
                      </a:r>
                      <a:endParaRPr kumimoji="1" lang="en-US" altLang="ja-JP" sz="2400" dirty="0">
                        <a:latin typeface="UD デジタル 教科書体 NK-B" panose="02020700000000000000" pitchFamily="18" charset="-128"/>
                        <a:ea typeface="UD デジタル 教科書体 NK-B" panose="02020700000000000000" pitchFamily="18" charset="-128"/>
                      </a:endParaRPr>
                    </a:p>
                    <a:p>
                      <a:pPr algn="ctr"/>
                      <a:r>
                        <a:rPr kumimoji="1" lang="ja-JP" altLang="en-US" sz="2400" dirty="0">
                          <a:latin typeface="UD デジタル 教科書体 NK-B" panose="02020700000000000000" pitchFamily="18" charset="-128"/>
                          <a:ea typeface="UD デジタル 教科書体 NK-B" panose="02020700000000000000" pitchFamily="18" charset="-128"/>
                        </a:rPr>
                        <a:t>出欠入力で「参加する」と回答ください</a:t>
                      </a:r>
                    </a:p>
                  </a:txBody>
                  <a:tcPr anchor="ctr"/>
                </a:tc>
                <a:tc>
                  <a:txBody>
                    <a:bodyPr/>
                    <a:lstStyle/>
                    <a:p>
                      <a:pPr algn="ctr"/>
                      <a:r>
                        <a:rPr kumimoji="1" lang="ja-JP" altLang="en-US" sz="2400" dirty="0">
                          <a:latin typeface="UD デジタル 教科書体 NK-B" panose="02020700000000000000" pitchFamily="18" charset="-128"/>
                          <a:ea typeface="UD デジタル 教科書体 NK-B" panose="02020700000000000000" pitchFamily="18" charset="-128"/>
                        </a:rPr>
                        <a:t>奮ってのご参加を！！</a:t>
                      </a:r>
                    </a:p>
                  </a:txBody>
                  <a:tcPr anchor="ctr"/>
                </a:tc>
                <a:extLst>
                  <a:ext uri="{0D108BD9-81ED-4DB2-BD59-A6C34878D82A}">
                    <a16:rowId xmlns:a16="http://schemas.microsoft.com/office/drawing/2014/main" val="4143602275"/>
                  </a:ext>
                </a:extLst>
              </a:tr>
            </a:tbl>
          </a:graphicData>
        </a:graphic>
      </p:graphicFrame>
      <p:pic>
        <p:nvPicPr>
          <p:cNvPr id="7" name="図 6"/>
          <p:cNvPicPr>
            <a:picLocks noChangeAspect="1"/>
          </p:cNvPicPr>
          <p:nvPr/>
        </p:nvPicPr>
        <p:blipFill>
          <a:blip r:embed="rId2"/>
          <a:stretch>
            <a:fillRect/>
          </a:stretch>
        </p:blipFill>
        <p:spPr>
          <a:xfrm>
            <a:off x="596457" y="5345606"/>
            <a:ext cx="1442387" cy="1297385"/>
          </a:xfrm>
          <a:prstGeom prst="rect">
            <a:avLst/>
          </a:prstGeom>
        </p:spPr>
      </p:pic>
      <p:sp>
        <p:nvSpPr>
          <p:cNvPr id="8" name="角丸四角形吹き出し 7"/>
          <p:cNvSpPr/>
          <p:nvPr/>
        </p:nvSpPr>
        <p:spPr>
          <a:xfrm>
            <a:off x="2731991" y="5658929"/>
            <a:ext cx="8787148" cy="787878"/>
          </a:xfrm>
          <a:prstGeom prst="wedgeRoundRectCallout">
            <a:avLst>
              <a:gd name="adj1" fmla="val -55470"/>
              <a:gd name="adj2" fmla="val 3279"/>
              <a:gd name="adj3" fmla="val 16667"/>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US" altLang="ja-JP" dirty="0"/>
              <a:t>10km</a:t>
            </a:r>
            <a:r>
              <a:rPr lang="ja-JP" altLang="en-US" dirty="0"/>
              <a:t>と聞いて驚いたけど、トライアル会に参加すれば、みんなと頑張れそう！</a:t>
            </a:r>
            <a:endParaRPr lang="en-US" altLang="ja-JP" dirty="0"/>
          </a:p>
        </p:txBody>
      </p:sp>
    </p:spTree>
    <p:extLst>
      <p:ext uri="{BB962C8B-B14F-4D97-AF65-F5344CB8AC3E}">
        <p14:creationId xmlns:p14="http://schemas.microsoft.com/office/powerpoint/2010/main" val="1660744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1111933" y="-74326"/>
            <a:ext cx="10002982" cy="707886"/>
          </a:xfrm>
          <a:prstGeom prst="rect">
            <a:avLst/>
          </a:prstGeom>
          <a:noFill/>
        </p:spPr>
        <p:txBody>
          <a:bodyPr wrap="square" rtlCol="0" anchor="ctr">
            <a:spAutoFit/>
          </a:bodyPr>
          <a:lstStyle/>
          <a:p>
            <a:pPr algn="ctr"/>
            <a:r>
              <a:rPr kumimoji="1" lang="ja-JP" altLang="en-US" sz="4000" dirty="0">
                <a:latin typeface="UD デジタル 教科書体 NK-B" panose="02020700000000000000" pitchFamily="18" charset="-128"/>
                <a:ea typeface="UD デジタル 教科書体 NK-B" panose="02020700000000000000" pitchFamily="18" charset="-128"/>
              </a:rPr>
              <a:t>走った距離ごとの</a:t>
            </a:r>
            <a:r>
              <a:rPr kumimoji="1" lang="en-US" altLang="ja-JP" sz="4000" dirty="0">
                <a:latin typeface="UD デジタル 教科書体 NK-B" panose="02020700000000000000" pitchFamily="18" charset="-128"/>
                <a:ea typeface="UD デジタル 教科書体 NK-B" panose="02020700000000000000" pitchFamily="18" charset="-128"/>
              </a:rPr>
              <a:t>10km</a:t>
            </a:r>
            <a:r>
              <a:rPr kumimoji="1" lang="ja-JP" altLang="en-US" sz="4000" dirty="0">
                <a:latin typeface="UD デジタル 教科書体 NK-B" panose="02020700000000000000" pitchFamily="18" charset="-128"/>
                <a:ea typeface="UD デジタル 教科書体 NK-B" panose="02020700000000000000" pitchFamily="18" charset="-128"/>
              </a:rPr>
              <a:t>に直す時の換算表</a:t>
            </a:r>
          </a:p>
        </p:txBody>
      </p:sp>
      <p:graphicFrame>
        <p:nvGraphicFramePr>
          <p:cNvPr id="6" name="表 5"/>
          <p:cNvGraphicFramePr>
            <a:graphicFrameLocks noGrp="1"/>
          </p:cNvGraphicFramePr>
          <p:nvPr/>
        </p:nvGraphicFramePr>
        <p:xfrm>
          <a:off x="2059708" y="633560"/>
          <a:ext cx="8303491" cy="4023360"/>
        </p:xfrm>
        <a:graphic>
          <a:graphicData uri="http://schemas.openxmlformats.org/drawingml/2006/table">
            <a:tbl>
              <a:tblPr firstRow="1" bandRow="1">
                <a:tableStyleId>{5C22544A-7EE6-4342-B048-85BDC9FD1C3A}</a:tableStyleId>
              </a:tblPr>
              <a:tblGrid>
                <a:gridCol w="3274292">
                  <a:extLst>
                    <a:ext uri="{9D8B030D-6E8A-4147-A177-3AD203B41FA5}">
                      <a16:colId xmlns:a16="http://schemas.microsoft.com/office/drawing/2014/main" val="1157228967"/>
                    </a:ext>
                  </a:extLst>
                </a:gridCol>
                <a:gridCol w="5029199">
                  <a:extLst>
                    <a:ext uri="{9D8B030D-6E8A-4147-A177-3AD203B41FA5}">
                      <a16:colId xmlns:a16="http://schemas.microsoft.com/office/drawing/2014/main" val="3705051958"/>
                    </a:ext>
                  </a:extLst>
                </a:gridCol>
              </a:tblGrid>
              <a:tr h="277158">
                <a:tc>
                  <a:txBody>
                    <a:bodyPr/>
                    <a:lstStyle/>
                    <a:p>
                      <a:pPr algn="ctr"/>
                      <a:r>
                        <a:rPr kumimoji="1" lang="ja-JP" altLang="en-US" dirty="0"/>
                        <a:t>走った距離</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換算方法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260439"/>
                  </a:ext>
                </a:extLst>
              </a:tr>
              <a:tr h="277158">
                <a:tc>
                  <a:txBody>
                    <a:bodyPr/>
                    <a:lstStyle/>
                    <a:p>
                      <a:pPr algn="ctr"/>
                      <a:r>
                        <a:rPr kumimoji="1" lang="en-US" altLang="ja-JP" dirty="0"/>
                        <a:t>5km</a:t>
                      </a:r>
                      <a:r>
                        <a:rPr kumimoji="1" lang="ja-JP" altLang="en-US" dirty="0"/>
                        <a:t>未満は記録無し扱い</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err="1"/>
                        <a:t>ー</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358364"/>
                  </a:ext>
                </a:extLst>
              </a:tr>
              <a:tr h="344671">
                <a:tc>
                  <a:txBody>
                    <a:bodyPr/>
                    <a:lstStyle/>
                    <a:p>
                      <a:pPr algn="ctr"/>
                      <a:r>
                        <a:rPr kumimoji="1" lang="en-US" altLang="ja-JP" dirty="0"/>
                        <a:t>5km</a:t>
                      </a:r>
                      <a:r>
                        <a:rPr kumimoji="1" lang="ja-JP" altLang="en-US" dirty="0"/>
                        <a:t>～</a:t>
                      </a:r>
                      <a:r>
                        <a:rPr kumimoji="1" lang="en-US" altLang="ja-JP" dirty="0"/>
                        <a:t>8km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11.0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492715"/>
                  </a:ext>
                </a:extLst>
              </a:tr>
              <a:tr h="344671">
                <a:tc>
                  <a:txBody>
                    <a:bodyPr/>
                    <a:lstStyle/>
                    <a:p>
                      <a:pPr algn="ctr"/>
                      <a:r>
                        <a:rPr kumimoji="1" lang="en-US" altLang="ja-JP" dirty="0"/>
                        <a:t>8km</a:t>
                      </a:r>
                      <a:r>
                        <a:rPr kumimoji="1" lang="ja-JP" altLang="en-US" dirty="0"/>
                        <a:t>～</a:t>
                      </a:r>
                      <a:r>
                        <a:rPr kumimoji="1" lang="en-US" altLang="ja-JP" dirty="0"/>
                        <a:t>9km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10.5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6123453"/>
                  </a:ext>
                </a:extLst>
              </a:tr>
              <a:tr h="344671">
                <a:tc>
                  <a:txBody>
                    <a:bodyPr/>
                    <a:lstStyle/>
                    <a:p>
                      <a:pPr algn="ctr"/>
                      <a:r>
                        <a:rPr kumimoji="1" lang="en-US" altLang="ja-JP" dirty="0"/>
                        <a:t>10km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10.0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76563602"/>
                  </a:ext>
                </a:extLst>
              </a:tr>
              <a:tr h="344671">
                <a:tc>
                  <a:txBody>
                    <a:bodyPr/>
                    <a:lstStyle/>
                    <a:p>
                      <a:pPr algn="ctr"/>
                      <a:r>
                        <a:rPr kumimoji="1" lang="en-US" altLang="ja-JP" dirty="0"/>
                        <a:t>11km</a:t>
                      </a:r>
                      <a:r>
                        <a:rPr kumimoji="1" lang="ja-JP" altLang="en-US" dirty="0"/>
                        <a:t>～</a:t>
                      </a:r>
                      <a:r>
                        <a:rPr kumimoji="1" lang="en-US" altLang="ja-JP" dirty="0"/>
                        <a:t>12km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9.8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3380507"/>
                  </a:ext>
                </a:extLst>
              </a:tr>
              <a:tr h="277158">
                <a:tc>
                  <a:txBody>
                    <a:bodyPr/>
                    <a:lstStyle/>
                    <a:p>
                      <a:pPr algn="ctr"/>
                      <a:r>
                        <a:rPr kumimoji="1" lang="en-US" altLang="ja-JP" dirty="0"/>
                        <a:t>13km</a:t>
                      </a:r>
                      <a:r>
                        <a:rPr kumimoji="1" lang="ja-JP" altLang="en-US" dirty="0"/>
                        <a:t>～</a:t>
                      </a:r>
                      <a:r>
                        <a:rPr kumimoji="1" lang="en-US" altLang="ja-JP" dirty="0"/>
                        <a:t>14km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9.6</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6313787"/>
                  </a:ext>
                </a:extLst>
              </a:tr>
              <a:tr h="277158">
                <a:tc>
                  <a:txBody>
                    <a:bodyPr/>
                    <a:lstStyle/>
                    <a:p>
                      <a:pPr algn="ctr"/>
                      <a:r>
                        <a:rPr kumimoji="1" lang="en-US" altLang="ja-JP" dirty="0"/>
                        <a:t>15km</a:t>
                      </a:r>
                      <a:r>
                        <a:rPr kumimoji="1" lang="ja-JP" altLang="en-US" dirty="0"/>
                        <a:t>～</a:t>
                      </a:r>
                      <a:r>
                        <a:rPr kumimoji="1" lang="en-US" altLang="ja-JP" dirty="0"/>
                        <a:t>16km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9.3</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08395707"/>
                  </a:ext>
                </a:extLst>
              </a:tr>
              <a:tr h="277158">
                <a:tc>
                  <a:txBody>
                    <a:bodyPr/>
                    <a:lstStyle/>
                    <a:p>
                      <a:pPr algn="ctr"/>
                      <a:r>
                        <a:rPr kumimoji="1" lang="en-US" altLang="ja-JP" dirty="0"/>
                        <a:t>17km</a:t>
                      </a:r>
                      <a:r>
                        <a:rPr kumimoji="1" lang="ja-JP" altLang="en-US" dirty="0"/>
                        <a:t>～</a:t>
                      </a:r>
                      <a:r>
                        <a:rPr kumimoji="1" lang="en-US" altLang="ja-JP" dirty="0"/>
                        <a:t>18km</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9.0</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4865654"/>
                  </a:ext>
                </a:extLst>
              </a:tr>
              <a:tr h="277158">
                <a:tc>
                  <a:txBody>
                    <a:bodyPr/>
                    <a:lstStyle/>
                    <a:p>
                      <a:pPr algn="ctr"/>
                      <a:r>
                        <a:rPr kumimoji="1" lang="en-US" altLang="ja-JP" dirty="0"/>
                        <a:t>19km</a:t>
                      </a:r>
                      <a:r>
                        <a:rPr kumimoji="1" lang="ja-JP" altLang="en-US" dirty="0"/>
                        <a:t>～</a:t>
                      </a:r>
                      <a:r>
                        <a:rPr kumimoji="1" lang="en-US" altLang="ja-JP" dirty="0"/>
                        <a:t>20km</a:t>
                      </a:r>
                      <a:r>
                        <a:rPr kumimoji="1" lang="ja-JP" altLang="en-US" dirty="0"/>
                        <a:t>未満</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8.7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1236306"/>
                  </a:ext>
                </a:extLst>
              </a:tr>
              <a:tr h="277158">
                <a:tc>
                  <a:txBody>
                    <a:bodyPr/>
                    <a:lstStyle/>
                    <a:p>
                      <a:pPr algn="ctr"/>
                      <a:r>
                        <a:rPr kumimoji="1" lang="en-US" altLang="ja-JP" dirty="0"/>
                        <a:t>20km</a:t>
                      </a:r>
                      <a:r>
                        <a:rPr kumimoji="1" lang="ja-JP" altLang="en-US" dirty="0"/>
                        <a:t>以上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8.5</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7053218"/>
                  </a:ext>
                </a:extLst>
              </a:tr>
            </a:tbl>
          </a:graphicData>
        </a:graphic>
      </p:graphicFrame>
      <p:sp>
        <p:nvSpPr>
          <p:cNvPr id="8" name="テキスト ボックス 7"/>
          <p:cNvSpPr txBox="1"/>
          <p:nvPr/>
        </p:nvSpPr>
        <p:spPr>
          <a:xfrm>
            <a:off x="987243" y="4656920"/>
            <a:ext cx="10002982" cy="707886"/>
          </a:xfrm>
          <a:prstGeom prst="rect">
            <a:avLst/>
          </a:prstGeom>
          <a:noFill/>
        </p:spPr>
        <p:txBody>
          <a:bodyPr wrap="square" rtlCol="0" anchor="ctr">
            <a:spAutoFit/>
          </a:bodyPr>
          <a:lstStyle/>
          <a:p>
            <a:pPr algn="ctr"/>
            <a:r>
              <a:rPr lang="ja-JP" altLang="en-US" sz="4000" dirty="0">
                <a:latin typeface="UD デジタル 教科書体 NK-B" panose="02020700000000000000" pitchFamily="18" charset="-128"/>
                <a:ea typeface="UD デジタル 教科書体 NK-B" panose="02020700000000000000" pitchFamily="18" charset="-128"/>
              </a:rPr>
              <a:t>他坂道補正</a:t>
            </a:r>
            <a:endParaRPr lang="en-US" altLang="ja-JP" sz="4000" dirty="0">
              <a:latin typeface="UD デジタル 教科書体 NK-B" panose="02020700000000000000" pitchFamily="18" charset="-128"/>
              <a:ea typeface="UD デジタル 教科書体 NK-B" panose="02020700000000000000" pitchFamily="18" charset="-128"/>
            </a:endParaRPr>
          </a:p>
        </p:txBody>
      </p:sp>
      <p:graphicFrame>
        <p:nvGraphicFramePr>
          <p:cNvPr id="9" name="表 8"/>
          <p:cNvGraphicFramePr>
            <a:graphicFrameLocks noGrp="1"/>
          </p:cNvGraphicFramePr>
          <p:nvPr/>
        </p:nvGraphicFramePr>
        <p:xfrm>
          <a:off x="1961678" y="5364806"/>
          <a:ext cx="8303491" cy="1463040"/>
        </p:xfrm>
        <a:graphic>
          <a:graphicData uri="http://schemas.openxmlformats.org/drawingml/2006/table">
            <a:tbl>
              <a:tblPr firstRow="1" bandRow="1">
                <a:tableStyleId>{5C22544A-7EE6-4342-B048-85BDC9FD1C3A}</a:tableStyleId>
              </a:tblPr>
              <a:tblGrid>
                <a:gridCol w="3274292">
                  <a:extLst>
                    <a:ext uri="{9D8B030D-6E8A-4147-A177-3AD203B41FA5}">
                      <a16:colId xmlns:a16="http://schemas.microsoft.com/office/drawing/2014/main" val="1157228967"/>
                    </a:ext>
                  </a:extLst>
                </a:gridCol>
                <a:gridCol w="5029199">
                  <a:extLst>
                    <a:ext uri="{9D8B030D-6E8A-4147-A177-3AD203B41FA5}">
                      <a16:colId xmlns:a16="http://schemas.microsoft.com/office/drawing/2014/main" val="3705051958"/>
                    </a:ext>
                  </a:extLst>
                </a:gridCol>
              </a:tblGrid>
              <a:tr h="277158">
                <a:tc>
                  <a:txBody>
                    <a:bodyPr/>
                    <a:lstStyle/>
                    <a:p>
                      <a:pPr algn="ctr"/>
                      <a:r>
                        <a:rPr kumimoji="1" lang="ja-JP" altLang="en-US" dirty="0"/>
                        <a:t>コース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換算方法</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21260439"/>
                  </a:ext>
                </a:extLst>
              </a:tr>
              <a:tr h="277158">
                <a:tc>
                  <a:txBody>
                    <a:bodyPr/>
                    <a:lstStyle/>
                    <a:p>
                      <a:pPr algn="ctr"/>
                      <a:r>
                        <a:rPr kumimoji="1" lang="ja-JP" altLang="en-US" dirty="0"/>
                        <a:t>スポセン</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ja-JP" altLang="en-US" dirty="0"/>
                        <a:t>キロ当たりペース　</a:t>
                      </a:r>
                      <a:r>
                        <a:rPr kumimoji="1" lang="en-US" altLang="ja-JP" dirty="0"/>
                        <a:t>×</a:t>
                      </a:r>
                      <a:r>
                        <a:rPr kumimoji="1" lang="ja-JP" altLang="en-US" dirty="0"/>
                        <a:t>　</a:t>
                      </a:r>
                      <a:r>
                        <a:rPr kumimoji="1" lang="en-US" altLang="ja-JP" dirty="0"/>
                        <a:t>0.98</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2358364"/>
                  </a:ext>
                </a:extLst>
              </a:tr>
              <a:tr h="344671">
                <a:tc>
                  <a:txBody>
                    <a:bodyPr/>
                    <a:lstStyle/>
                    <a:p>
                      <a:pPr algn="ctr"/>
                      <a:r>
                        <a:rPr kumimoji="1" lang="ja-JP" altLang="en-US" dirty="0"/>
                        <a:t>岡崎中総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0.94</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492715"/>
                  </a:ext>
                </a:extLst>
              </a:tr>
              <a:tr h="344671">
                <a:tc>
                  <a:txBody>
                    <a:bodyPr/>
                    <a:lstStyle/>
                    <a:p>
                      <a:pPr algn="ctr"/>
                      <a:r>
                        <a:rPr kumimoji="1" lang="ja-JP" altLang="en-US" dirty="0"/>
                        <a:t>猿投山（上り）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dirty="0"/>
                        <a:t>キロ当たりペース　</a:t>
                      </a:r>
                      <a:r>
                        <a:rPr kumimoji="1" lang="en-US" altLang="ja-JP" dirty="0"/>
                        <a:t>×</a:t>
                      </a:r>
                      <a:r>
                        <a:rPr kumimoji="1" lang="ja-JP" altLang="en-US" dirty="0"/>
                        <a:t>　</a:t>
                      </a:r>
                      <a:r>
                        <a:rPr kumimoji="1" lang="en-US" altLang="ja-JP" dirty="0"/>
                        <a:t>0.7</a:t>
                      </a:r>
                      <a:endParaRPr kumimoji="1" lang="ja-JP"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66123453"/>
                  </a:ext>
                </a:extLst>
              </a:tr>
            </a:tbl>
          </a:graphicData>
        </a:graphic>
      </p:graphicFrame>
    </p:spTree>
    <p:extLst>
      <p:ext uri="{BB962C8B-B14F-4D97-AF65-F5344CB8AC3E}">
        <p14:creationId xmlns:p14="http://schemas.microsoft.com/office/powerpoint/2010/main" val="17591970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BB4768EF-304F-BFAB-3405-5436A62BDE71}"/>
              </a:ext>
            </a:extLst>
          </p:cNvPr>
          <p:cNvSpPr txBox="1"/>
          <p:nvPr/>
        </p:nvSpPr>
        <p:spPr>
          <a:xfrm>
            <a:off x="1111933" y="-74326"/>
            <a:ext cx="10002982" cy="707886"/>
          </a:xfrm>
          <a:prstGeom prst="rect">
            <a:avLst/>
          </a:prstGeom>
          <a:noFill/>
        </p:spPr>
        <p:txBody>
          <a:bodyPr wrap="square" rtlCol="0" anchor="ctr">
            <a:spAutoFit/>
          </a:bodyPr>
          <a:lstStyle/>
          <a:p>
            <a:pPr algn="ctr"/>
            <a:r>
              <a:rPr kumimoji="1" lang="en-US" altLang="ja-JP" sz="4000" dirty="0">
                <a:latin typeface="UD デジタル 教科書体 NK-B" panose="02020700000000000000" pitchFamily="18" charset="-128"/>
                <a:ea typeface="UD デジタル 教科書体 NK-B" panose="02020700000000000000" pitchFamily="18" charset="-128"/>
              </a:rPr>
              <a:t>Q&amp;A</a:t>
            </a:r>
            <a:endParaRPr kumimoji="1" lang="ja-JP" altLang="en-US" sz="4000" dirty="0">
              <a:latin typeface="UD デジタル 教科書体 NK-B" panose="02020700000000000000" pitchFamily="18" charset="-128"/>
              <a:ea typeface="UD デジタル 教科書体 NK-B" panose="02020700000000000000" pitchFamily="18" charset="-128"/>
            </a:endParaRPr>
          </a:p>
        </p:txBody>
      </p:sp>
      <p:sp>
        <p:nvSpPr>
          <p:cNvPr id="5" name="テキスト ボックス 4">
            <a:extLst>
              <a:ext uri="{FF2B5EF4-FFF2-40B4-BE49-F238E27FC236}">
                <a16:creationId xmlns:a16="http://schemas.microsoft.com/office/drawing/2014/main" id="{46970302-E0BB-66BC-80BC-3FE55A41FB18}"/>
              </a:ext>
            </a:extLst>
          </p:cNvPr>
          <p:cNvSpPr txBox="1"/>
          <p:nvPr/>
        </p:nvSpPr>
        <p:spPr>
          <a:xfrm>
            <a:off x="166255" y="1307267"/>
            <a:ext cx="11571316" cy="4708981"/>
          </a:xfrm>
          <a:prstGeom prst="rect">
            <a:avLst/>
          </a:prstGeom>
          <a:noFill/>
        </p:spPr>
        <p:txBody>
          <a:bodyPr wrap="square" rtlCol="0" anchor="ctr">
            <a:spAutoFit/>
          </a:bodyPr>
          <a:lstStyle/>
          <a:p>
            <a:r>
              <a:rPr lang="en-US" altLang="ja-JP" sz="2000" dirty="0">
                <a:latin typeface="UD デジタル 教科書体 NK-B" panose="02020700000000000000" pitchFamily="18" charset="-128"/>
                <a:ea typeface="UD デジタル 教科書体 NK-B" panose="02020700000000000000" pitchFamily="18" charset="-128"/>
              </a:rPr>
              <a:t>Q</a:t>
            </a:r>
            <a:r>
              <a:rPr lang="ja-JP" altLang="en-US" sz="2000" dirty="0">
                <a:latin typeface="UD デジタル 教科書体 NK-B" panose="02020700000000000000" pitchFamily="18" charset="-128"/>
                <a:ea typeface="UD デジタル 教科書体 NK-B" panose="02020700000000000000" pitchFamily="18" charset="-128"/>
              </a:rPr>
              <a:t>：測定コースや方法は？</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en-US" altLang="ja-JP" sz="2000" dirty="0">
                <a:latin typeface="UD デジタル 教科書体 NK-B" panose="02020700000000000000" pitchFamily="18" charset="-128"/>
                <a:ea typeface="UD デジタル 教科書体 NK-B" panose="02020700000000000000" pitchFamily="18" charset="-128"/>
              </a:rPr>
              <a:t>A</a:t>
            </a:r>
            <a:r>
              <a:rPr lang="ja-JP" altLang="en-US" sz="2000" dirty="0">
                <a:latin typeface="UD デジタル 教科書体 NK-B" panose="02020700000000000000" pitchFamily="18" charset="-128"/>
                <a:ea typeface="UD デジタル 教科書体 NK-B" panose="02020700000000000000" pitchFamily="18" charset="-128"/>
              </a:rPr>
              <a:t>：いつものオンライン駅伝と変わりなく、好きなコースで</a:t>
            </a:r>
            <a:r>
              <a:rPr lang="en-US" altLang="ja-JP" sz="2000" dirty="0">
                <a:latin typeface="UD デジタル 教科書体 NK-B" panose="02020700000000000000" pitchFamily="18" charset="-128"/>
                <a:ea typeface="UD デジタル 教科書体 NK-B" panose="02020700000000000000" pitchFamily="18" charset="-128"/>
              </a:rPr>
              <a:t>OK</a:t>
            </a:r>
            <a:r>
              <a:rPr lang="ja-JP" altLang="en-US" sz="2000" dirty="0">
                <a:latin typeface="UD デジタル 教科書体 NK-B" panose="02020700000000000000" pitchFamily="18" charset="-128"/>
                <a:ea typeface="UD デジタル 教科書体 NK-B" panose="02020700000000000000" pitchFamily="18" charset="-128"/>
              </a:rPr>
              <a:t>、アプリでタイム計測をお願いします。</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　　　距離だけ５ｋｍ以上というのが違いなだけです</a:t>
            </a:r>
            <a:endParaRPr lang="en-US" altLang="ja-JP" sz="2000" dirty="0">
              <a:latin typeface="UD デジタル 教科書体 NK-B" panose="02020700000000000000" pitchFamily="18" charset="-128"/>
              <a:ea typeface="UD デジタル 教科書体 NK-B" panose="02020700000000000000" pitchFamily="18" charset="-128"/>
            </a:endParaRPr>
          </a:p>
          <a:p>
            <a:endParaRPr lang="en-US" altLang="ja-JP" sz="2000" dirty="0">
              <a:latin typeface="UD デジタル 教科書体 NK-B" panose="02020700000000000000" pitchFamily="18" charset="-128"/>
              <a:ea typeface="UD デジタル 教科書体 NK-B" panose="02020700000000000000" pitchFamily="18" charset="-128"/>
            </a:endParaRPr>
          </a:p>
          <a:p>
            <a:r>
              <a:rPr lang="en-US" altLang="ja-JP" sz="2000" dirty="0">
                <a:latin typeface="UD デジタル 教科書体 NK-B" panose="02020700000000000000" pitchFamily="18" charset="-128"/>
                <a:ea typeface="UD デジタル 教科書体 NK-B" panose="02020700000000000000" pitchFamily="18" charset="-128"/>
              </a:rPr>
              <a:t>Q</a:t>
            </a:r>
            <a:r>
              <a:rPr lang="ja-JP" altLang="en-US" sz="2000" dirty="0">
                <a:latin typeface="UD デジタル 教科書体 NK-B" panose="02020700000000000000" pitchFamily="18" charset="-128"/>
                <a:ea typeface="UD デジタル 教科書体 NK-B" panose="02020700000000000000" pitchFamily="18" charset="-128"/>
              </a:rPr>
              <a:t>：２回以上トライアルしてもいいの？その場合２回分乗せると平均取られたりしない？</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en-US" altLang="ja-JP" sz="2000" dirty="0">
                <a:latin typeface="UD デジタル 教科書体 NK-B" panose="02020700000000000000" pitchFamily="18" charset="-128"/>
                <a:ea typeface="UD デジタル 教科書体 NK-B" panose="02020700000000000000" pitchFamily="18" charset="-128"/>
              </a:rPr>
              <a:t>A</a:t>
            </a:r>
            <a:r>
              <a:rPr lang="ja-JP" altLang="en-US" sz="2000" dirty="0">
                <a:latin typeface="UD デジタル 教科書体 NK-B" panose="02020700000000000000" pitchFamily="18" charset="-128"/>
                <a:ea typeface="UD デジタル 教科書体 NK-B" panose="02020700000000000000" pitchFamily="18" charset="-128"/>
              </a:rPr>
              <a:t>：２回以上大歓迎です！良い方のタイム採用しますので何回でもトライ・投稿ください。</a:t>
            </a:r>
            <a:endParaRPr lang="en-US" altLang="ja-JP" sz="2000" dirty="0">
              <a:latin typeface="UD デジタル 教科書体 NK-B" panose="02020700000000000000" pitchFamily="18" charset="-128"/>
              <a:ea typeface="UD デジタル 教科書体 NK-B" panose="02020700000000000000" pitchFamily="18" charset="-128"/>
            </a:endParaRPr>
          </a:p>
          <a:p>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Ｑ：５ｋｍ以上じゃないとダメ？ギリギリ</a:t>
            </a:r>
            <a:r>
              <a:rPr lang="en-US" altLang="ja-JP" sz="2000" dirty="0">
                <a:latin typeface="UD デジタル 教科書体 NK-B" panose="02020700000000000000" pitchFamily="18" charset="-128"/>
                <a:ea typeface="UD デジタル 教科書体 NK-B" panose="02020700000000000000" pitchFamily="18" charset="-128"/>
              </a:rPr>
              <a:t>4.9</a:t>
            </a:r>
            <a:r>
              <a:rPr lang="ja-JP" altLang="en-US" sz="2000" dirty="0">
                <a:latin typeface="UD デジタル 教科書体 NK-B" panose="02020700000000000000" pitchFamily="18" charset="-128"/>
                <a:ea typeface="UD デジタル 教科書体 NK-B" panose="02020700000000000000" pitchFamily="18" charset="-128"/>
              </a:rPr>
              <a:t>ｋｍでリタイアしてしまった。。。</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Ａ：今回は達成感のためあえて５ｋｍという関門にしてます。ので公式には認めない形になります、</a:t>
            </a:r>
            <a:endParaRPr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　　ただせっかくの頑張りもったいないので、参考記録扱いになりますが、一応投稿ください。</a:t>
            </a:r>
            <a:endParaRPr lang="en-US" altLang="ja-JP" sz="2000" dirty="0">
              <a:latin typeface="UD デジタル 教科書体 NK-B" panose="02020700000000000000" pitchFamily="18" charset="-128"/>
              <a:ea typeface="UD デジタル 教科書体 NK-B" panose="02020700000000000000" pitchFamily="18" charset="-128"/>
            </a:endParaRPr>
          </a:p>
          <a:p>
            <a:endParaRPr lang="en-US" altLang="ja-JP" sz="2000" dirty="0">
              <a:latin typeface="UD デジタル 教科書体 NK-B" panose="02020700000000000000" pitchFamily="18" charset="-128"/>
              <a:ea typeface="UD デジタル 教科書体 NK-B" panose="02020700000000000000" pitchFamily="18" charset="-128"/>
            </a:endParaRPr>
          </a:p>
          <a:p>
            <a:r>
              <a:rPr kumimoji="1" lang="en-US" altLang="ja-JP" sz="2000" dirty="0">
                <a:latin typeface="UD デジタル 教科書体 NK-B" panose="02020700000000000000" pitchFamily="18" charset="-128"/>
                <a:ea typeface="UD デジタル 教科書体 NK-B" panose="02020700000000000000" pitchFamily="18" charset="-128"/>
              </a:rPr>
              <a:t>Q</a:t>
            </a:r>
            <a:r>
              <a:rPr kumimoji="1" lang="ja-JP" altLang="en-US" sz="2000" dirty="0">
                <a:latin typeface="UD デジタル 教科書体 NK-B" panose="02020700000000000000" pitchFamily="18" charset="-128"/>
                <a:ea typeface="UD デジタル 教科書体 NK-B" panose="02020700000000000000" pitchFamily="18" charset="-128"/>
              </a:rPr>
              <a:t>：</a:t>
            </a:r>
            <a:r>
              <a:rPr lang="ja-JP" altLang="en-US" sz="2000" dirty="0">
                <a:latin typeface="UD デジタル 教科書体 NK-B" panose="02020700000000000000" pitchFamily="18" charset="-128"/>
                <a:ea typeface="UD デジタル 教科書体 NK-B" panose="02020700000000000000" pitchFamily="18" charset="-128"/>
              </a:rPr>
              <a:t>個人戦という事で、自分はタイム遅いのでどうせ下位で表彰は無い？</a:t>
            </a:r>
            <a:endParaRPr lang="en-US" altLang="ja-JP" sz="2000" dirty="0">
              <a:latin typeface="UD デジタル 教科書体 NK-B" panose="02020700000000000000" pitchFamily="18" charset="-128"/>
              <a:ea typeface="UD デジタル 教科書体 NK-B" panose="02020700000000000000" pitchFamily="18" charset="-128"/>
            </a:endParaRPr>
          </a:p>
          <a:p>
            <a:r>
              <a:rPr kumimoji="1" lang="en-US" altLang="ja-JP" sz="2000" dirty="0">
                <a:latin typeface="UD デジタル 教科書体 NK-B" panose="02020700000000000000" pitchFamily="18" charset="-128"/>
                <a:ea typeface="UD デジタル 教科書体 NK-B" panose="02020700000000000000" pitchFamily="18" charset="-128"/>
              </a:rPr>
              <a:t>A</a:t>
            </a:r>
            <a:r>
              <a:rPr kumimoji="1" lang="ja-JP" altLang="en-US" sz="2000" dirty="0">
                <a:latin typeface="UD デジタル 教科書体 NK-B" panose="02020700000000000000" pitchFamily="18" charset="-128"/>
                <a:ea typeface="UD デジタル 教科書体 NK-B" panose="02020700000000000000" pitchFamily="18" charset="-128"/>
              </a:rPr>
              <a:t>：表彰は様々な観点で行います、タイムも勿論ありますが、忙しい中でも努力された方、伸びている方、</a:t>
            </a:r>
            <a:endParaRPr kumimoji="1"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　　　沢山回数トライアルした方、</a:t>
            </a:r>
            <a:r>
              <a:rPr kumimoji="1" lang="en-US" altLang="ja-JP" sz="2000" dirty="0">
                <a:latin typeface="UD デジタル 教科書体 NK-B" panose="02020700000000000000" pitchFamily="18" charset="-128"/>
                <a:ea typeface="UD デジタル 教科書体 NK-B" panose="02020700000000000000" pitchFamily="18" charset="-128"/>
              </a:rPr>
              <a:t>2.4km</a:t>
            </a:r>
            <a:r>
              <a:rPr kumimoji="1" lang="ja-JP" altLang="en-US" sz="2000" dirty="0">
                <a:latin typeface="UD デジタル 教科書体 NK-B" panose="02020700000000000000" pitchFamily="18" charset="-128"/>
                <a:ea typeface="UD デジタル 教科書体 NK-B" panose="02020700000000000000" pitchFamily="18" charset="-128"/>
              </a:rPr>
              <a:t>と比べて持久係数が高い方などなど</a:t>
            </a:r>
            <a:endParaRPr kumimoji="1" lang="en-US" altLang="ja-JP" sz="2000" dirty="0">
              <a:latin typeface="UD デジタル 教科書体 NK-B" panose="02020700000000000000" pitchFamily="18" charset="-128"/>
              <a:ea typeface="UD デジタル 教科書体 NK-B" panose="02020700000000000000" pitchFamily="18" charset="-128"/>
            </a:endParaRPr>
          </a:p>
          <a:p>
            <a:r>
              <a:rPr lang="ja-JP" altLang="en-US" sz="2000" dirty="0">
                <a:latin typeface="UD デジタル 教科書体 NK-B" panose="02020700000000000000" pitchFamily="18" charset="-128"/>
                <a:ea typeface="UD デジタル 教科書体 NK-B" panose="02020700000000000000" pitchFamily="18" charset="-128"/>
              </a:rPr>
              <a:t>　　　</a:t>
            </a:r>
            <a:r>
              <a:rPr kumimoji="1" lang="ja-JP" altLang="en-US" sz="2000" dirty="0">
                <a:latin typeface="UD デジタル 教科書体 NK-B" panose="02020700000000000000" pitchFamily="18" charset="-128"/>
                <a:ea typeface="UD デジタル 教科書体 NK-B" panose="02020700000000000000" pitchFamily="18" charset="-128"/>
              </a:rPr>
              <a:t>拾いたいと思いますので</a:t>
            </a:r>
            <a:r>
              <a:rPr kumimoji="1" lang="en-US" altLang="ja-JP" sz="2000" dirty="0">
                <a:latin typeface="UD デジタル 教科書体 NK-B" panose="02020700000000000000" pitchFamily="18" charset="-128"/>
                <a:ea typeface="UD デジタル 教科書体 NK-B" panose="02020700000000000000" pitchFamily="18" charset="-128"/>
              </a:rPr>
              <a:t>BAND</a:t>
            </a:r>
            <a:r>
              <a:rPr kumimoji="1" lang="ja-JP" altLang="en-US" sz="2000" dirty="0">
                <a:latin typeface="UD デジタル 教科書体 NK-B" panose="02020700000000000000" pitchFamily="18" charset="-128"/>
                <a:ea typeface="UD デジタル 教科書体 NK-B" panose="02020700000000000000" pitchFamily="18" charset="-128"/>
              </a:rPr>
              <a:t>投稿時に</a:t>
            </a:r>
            <a:r>
              <a:rPr lang="ja-JP" altLang="en-US" sz="2000" dirty="0">
                <a:latin typeface="UD デジタル 教科書体 NK-B" panose="02020700000000000000" pitchFamily="18" charset="-128"/>
                <a:ea typeface="UD デジタル 教科書体 NK-B" panose="02020700000000000000" pitchFamily="18" charset="-128"/>
              </a:rPr>
              <a:t>是非頑張り等をアピールしてください～</a:t>
            </a:r>
            <a:endParaRPr lang="en-US" altLang="ja-JP" sz="2000" dirty="0">
              <a:latin typeface="UD デジタル 教科書体 NK-B" panose="02020700000000000000" pitchFamily="18" charset="-128"/>
              <a:ea typeface="UD デジタル 教科書体 NK-B" panose="02020700000000000000" pitchFamily="18" charset="-128"/>
            </a:endParaRPr>
          </a:p>
        </p:txBody>
      </p:sp>
    </p:spTree>
    <p:extLst>
      <p:ext uri="{BB962C8B-B14F-4D97-AF65-F5344CB8AC3E}">
        <p14:creationId xmlns:p14="http://schemas.microsoft.com/office/powerpoint/2010/main" val="245874915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DA43775712445F4F82775BB460FB3292" ma:contentTypeVersion="18" ma:contentTypeDescription="新しいドキュメントを作成します。" ma:contentTypeScope="" ma:versionID="8e42fe8b183222c4c117a6db4a25b6c1">
  <xsd:schema xmlns:xsd="http://www.w3.org/2001/XMLSchema" xmlns:xs="http://www.w3.org/2001/XMLSchema" xmlns:p="http://schemas.microsoft.com/office/2006/metadata/properties" xmlns:ns2="6e9d908a-9f95-4997-80f1-3523e6bc2e19" xmlns:ns3="25ec1c44-e65e-43e7-94fb-6edd69e0929a" targetNamespace="http://schemas.microsoft.com/office/2006/metadata/properties" ma:root="true" ma:fieldsID="9e20836c3aff8573ef6390666352d87a" ns2:_="" ns3:_="">
    <xsd:import namespace="6e9d908a-9f95-4997-80f1-3523e6bc2e19"/>
    <xsd:import namespace="25ec1c44-e65e-43e7-94fb-6edd69e0929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3:SharedWithUsers" minOccurs="0"/>
                <xsd:element ref="ns3:SharedWithDetails" minOccurs="0"/>
                <xsd:element ref="ns2:MediaLengthInSeconds" minOccurs="0"/>
                <xsd:element ref="ns2:MediaServiceDateTaken" minOccurs="0"/>
                <xsd:element ref="ns2:MediaServiceOCR" minOccurs="0"/>
                <xsd:element ref="ns2:MediaServiceAutoKeyPoints" minOccurs="0"/>
                <xsd:element ref="ns2:MediaServiceKeyPoints" minOccurs="0"/>
                <xsd:element ref="ns2:lcf76f155ced4ddcb4097134ff3c332f" minOccurs="0"/>
                <xsd:element ref="ns3:TaxCatchAll"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9d908a-9f95-4997-80f1-3523e6bc2e1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6" nillable="true" ma:displayName="MediaServiceDateTaken" ma:hidden="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画像タグ" ma:readOnly="false" ma:fieldId="{5cf76f15-5ced-4ddc-b409-7134ff3c332f}" ma:taxonomyMulti="true" ma:sspId="401df557-eeb5-435c-8d7c-77a7fa12a9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ternalName="MediaServiceLocation" ma:readOnly="true">
      <xsd:simpleType>
        <xsd:restriction base="dms:Text"/>
      </xsd:simple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5ec1c44-e65e-43e7-94fb-6edd69e0929a" elementFormDefault="qualified">
    <xsd:import namespace="http://schemas.microsoft.com/office/2006/documentManagement/types"/>
    <xsd:import namespace="http://schemas.microsoft.com/office/infopath/2007/PartnerControls"/>
    <xsd:element name="SharedWithUsers" ma:index="13"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共有相手の詳細情報" ma:internalName="SharedWithDetails" ma:readOnly="true">
      <xsd:simpleType>
        <xsd:restriction base="dms:Note">
          <xsd:maxLength value="255"/>
        </xsd:restriction>
      </xsd:simpleType>
    </xsd:element>
    <xsd:element name="TaxCatchAll" ma:index="22" nillable="true" ma:displayName="Taxonomy Catch All Column" ma:hidden="true" ma:list="{07a44d82-081a-4791-bff5-ed16b6724170}" ma:internalName="TaxCatchAll" ma:showField="CatchAllData" ma:web="25ec1c44-e65e-43e7-94fb-6edd69e0929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25ec1c44-e65e-43e7-94fb-6edd69e0929a" xsi:nil="true"/>
    <lcf76f155ced4ddcb4097134ff3c332f xmlns="6e9d908a-9f95-4997-80f1-3523e6bc2e19">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1EA4F66-1FBB-486F-B83B-D9ED8C5E46FF}">
  <ds:schemaRefs>
    <ds:schemaRef ds:uri="http://schemas.microsoft.com/sharepoint/v3/contenttype/forms"/>
  </ds:schemaRefs>
</ds:datastoreItem>
</file>

<file path=customXml/itemProps2.xml><?xml version="1.0" encoding="utf-8"?>
<ds:datastoreItem xmlns:ds="http://schemas.openxmlformats.org/officeDocument/2006/customXml" ds:itemID="{D57437C6-E567-4F4C-98B1-DA069D339DE1}"/>
</file>

<file path=customXml/itemProps3.xml><?xml version="1.0" encoding="utf-8"?>
<ds:datastoreItem xmlns:ds="http://schemas.openxmlformats.org/officeDocument/2006/customXml" ds:itemID="{AD3E31DE-0D32-4D8E-A15D-6A9D4922546D}">
  <ds:schemaRefs>
    <ds:schemaRef ds:uri="http://schemas.microsoft.com/office/2006/metadata/properties"/>
    <ds:schemaRef ds:uri="450a31e9-a354-4329-8cca-15cd43babd3a"/>
    <ds:schemaRef ds:uri="http://www.w3.org/XML/1998/namespace"/>
    <ds:schemaRef ds:uri="b236f73f-cd6d-46e1-a0ce-7cef09e8675f"/>
    <ds:schemaRef ds:uri="http://schemas.microsoft.com/office/2006/documentManagement/types"/>
    <ds:schemaRef ds:uri="http://schemas.openxmlformats.org/package/2006/metadata/core-properties"/>
    <ds:schemaRef ds:uri="http://purl.org/dc/elements/1.1/"/>
    <ds:schemaRef ds:uri="http://purl.org/dc/terms/"/>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848</TotalTime>
  <Words>1224</Words>
  <Application>Microsoft Office PowerPoint</Application>
  <PresentationFormat>ワイド画面</PresentationFormat>
  <Paragraphs>197</Paragraphs>
  <Slides>6</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Meiryo UI</vt:lpstr>
      <vt:lpstr>UD デジタル 教科書体 NK-B</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龍太 和田</dc:creator>
  <cp:lastModifiedBy>Wada, Ryuta/和田 龍太</cp:lastModifiedBy>
  <cp:revision>66</cp:revision>
  <dcterms:created xsi:type="dcterms:W3CDTF">2022-08-01T23:46:52Z</dcterms:created>
  <dcterms:modified xsi:type="dcterms:W3CDTF">2023-08-01T04:03:56Z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0x010100DA43775712445F4F82775BB460FB3292</vt:lpwstr>
  </property>
</Properties>
</file>