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9" r:id="rId5"/>
    <p:sldId id="258"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85BE7F-612E-4A99-ADC6-3337D66DD122}" v="86" dt="2024-01-24T03:11:57.33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p:scale>
          <a:sx n="100" d="100"/>
          <a:sy n="100" d="100"/>
        </p:scale>
        <p:origin x="100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59E870-165A-AFA1-DF4F-5B7D80E019B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435CE60-2EC3-68AF-B6E1-AB92783E54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2B4D7AD-8DBA-27C5-A554-922D71A7218D}"/>
              </a:ext>
            </a:extLst>
          </p:cNvPr>
          <p:cNvSpPr>
            <a:spLocks noGrp="1"/>
          </p:cNvSpPr>
          <p:nvPr>
            <p:ph type="dt" sz="half" idx="10"/>
          </p:nvPr>
        </p:nvSpPr>
        <p:spPr/>
        <p:txBody>
          <a:bodyPr/>
          <a:lstStyle/>
          <a:p>
            <a:fld id="{AA4D7A3F-280C-420B-9193-3867CC1B851E}"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2339A9DE-9716-8220-E8DD-E0BCCB19D3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D8485F0-0EFD-C62F-A2B8-C352B5522CF5}"/>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1784124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AB3CC-1D3B-F1FE-78AD-4B22E1A1E1C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661E06B-F441-0BBA-3C6D-F721EE873F2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C0C6D1-9517-F3F0-E510-2FB162D4E982}"/>
              </a:ext>
            </a:extLst>
          </p:cNvPr>
          <p:cNvSpPr>
            <a:spLocks noGrp="1"/>
          </p:cNvSpPr>
          <p:nvPr>
            <p:ph type="dt" sz="half" idx="10"/>
          </p:nvPr>
        </p:nvSpPr>
        <p:spPr/>
        <p:txBody>
          <a:bodyPr/>
          <a:lstStyle/>
          <a:p>
            <a:fld id="{AA4D7A3F-280C-420B-9193-3867CC1B851E}"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D3F1706A-AA10-1F27-55AF-AE37764F845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F026CA-F298-D16E-87BA-D010C5CA1B08}"/>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863802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7F76685-8EB4-E520-CFB1-7D3F6C2BF4A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DD6160D-67EF-506F-E3FA-0F06E9B3CB5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1A11A1-4C3D-5A08-D189-6517913AEE1F}"/>
              </a:ext>
            </a:extLst>
          </p:cNvPr>
          <p:cNvSpPr>
            <a:spLocks noGrp="1"/>
          </p:cNvSpPr>
          <p:nvPr>
            <p:ph type="dt" sz="half" idx="10"/>
          </p:nvPr>
        </p:nvSpPr>
        <p:spPr/>
        <p:txBody>
          <a:bodyPr/>
          <a:lstStyle/>
          <a:p>
            <a:fld id="{AA4D7A3F-280C-420B-9193-3867CC1B851E}"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657BD71A-F986-1FA5-3F9D-5F03A93C42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B23CF16-DF14-E4DB-BF1A-73155A886F4D}"/>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1310268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3662E3-3CB4-2109-107C-D7CCF7BDC8C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DF0D94-9410-3555-53A7-0F22B1984B6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EF898D-33E9-E4BB-AF8C-4EA0FB6A5AAB}"/>
              </a:ext>
            </a:extLst>
          </p:cNvPr>
          <p:cNvSpPr>
            <a:spLocks noGrp="1"/>
          </p:cNvSpPr>
          <p:nvPr>
            <p:ph type="dt" sz="half" idx="10"/>
          </p:nvPr>
        </p:nvSpPr>
        <p:spPr/>
        <p:txBody>
          <a:bodyPr/>
          <a:lstStyle/>
          <a:p>
            <a:fld id="{AA4D7A3F-280C-420B-9193-3867CC1B851E}"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B4A8A211-FAA4-BF19-835E-E9FC5707BC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DFB114-1012-68C2-97F2-4468C16553E6}"/>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2002279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7A22FD-E5EA-4E92-4985-2CD0A7163BB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B398B2-05CA-A740-F110-51F926988D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EEA1F61-1D34-9A1E-3158-3352D900A2B7}"/>
              </a:ext>
            </a:extLst>
          </p:cNvPr>
          <p:cNvSpPr>
            <a:spLocks noGrp="1"/>
          </p:cNvSpPr>
          <p:nvPr>
            <p:ph type="dt" sz="half" idx="10"/>
          </p:nvPr>
        </p:nvSpPr>
        <p:spPr/>
        <p:txBody>
          <a:bodyPr/>
          <a:lstStyle/>
          <a:p>
            <a:fld id="{AA4D7A3F-280C-420B-9193-3867CC1B851E}"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838A3975-91CC-FBFD-57D0-E5A34615A9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073DCA-F477-8B47-D3C8-078EC2FAA1DB}"/>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3681950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438D14-449C-6DE1-9FA2-04DEEE7FD4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E688F1-F4FD-4A7C-E85C-752A3F12EF3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9AE74DD-409A-C577-F4FE-4354739AD53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6C77A4C-4C70-5FB3-073A-589EA1481070}"/>
              </a:ext>
            </a:extLst>
          </p:cNvPr>
          <p:cNvSpPr>
            <a:spLocks noGrp="1"/>
          </p:cNvSpPr>
          <p:nvPr>
            <p:ph type="dt" sz="half" idx="10"/>
          </p:nvPr>
        </p:nvSpPr>
        <p:spPr/>
        <p:txBody>
          <a:bodyPr/>
          <a:lstStyle/>
          <a:p>
            <a:fld id="{AA4D7A3F-280C-420B-9193-3867CC1B851E}" type="datetimeFigureOut">
              <a:rPr kumimoji="1" lang="ja-JP" altLang="en-US" smtClean="0"/>
              <a:t>2024/7/19</a:t>
            </a:fld>
            <a:endParaRPr kumimoji="1" lang="ja-JP" altLang="en-US"/>
          </a:p>
        </p:txBody>
      </p:sp>
      <p:sp>
        <p:nvSpPr>
          <p:cNvPr id="6" name="フッター プレースホルダー 5">
            <a:extLst>
              <a:ext uri="{FF2B5EF4-FFF2-40B4-BE49-F238E27FC236}">
                <a16:creationId xmlns:a16="http://schemas.microsoft.com/office/drawing/2014/main" id="{5A718CE3-FABE-9856-211F-8784209C41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83C1615-585E-6D85-BC62-F986C83AD2DC}"/>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414244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F3AC7A-7B2B-9EEC-C906-3F6D1C802A7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D1F110D-CAD3-BBE0-96D3-291B7E688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C886650-AA06-F303-DBA2-EBFF3B20A45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6D9AE-A2FD-72D8-F0C0-8B50465A84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EA65C5C-DBE2-2972-73B4-26AD0587ED1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07BDF48-A497-0ECB-4428-A523ED89A3E8}"/>
              </a:ext>
            </a:extLst>
          </p:cNvPr>
          <p:cNvSpPr>
            <a:spLocks noGrp="1"/>
          </p:cNvSpPr>
          <p:nvPr>
            <p:ph type="dt" sz="half" idx="10"/>
          </p:nvPr>
        </p:nvSpPr>
        <p:spPr/>
        <p:txBody>
          <a:bodyPr/>
          <a:lstStyle/>
          <a:p>
            <a:fld id="{AA4D7A3F-280C-420B-9193-3867CC1B851E}" type="datetimeFigureOut">
              <a:rPr kumimoji="1" lang="ja-JP" altLang="en-US" smtClean="0"/>
              <a:t>2024/7/19</a:t>
            </a:fld>
            <a:endParaRPr kumimoji="1" lang="ja-JP" altLang="en-US"/>
          </a:p>
        </p:txBody>
      </p:sp>
      <p:sp>
        <p:nvSpPr>
          <p:cNvPr id="8" name="フッター プレースホルダー 7">
            <a:extLst>
              <a:ext uri="{FF2B5EF4-FFF2-40B4-BE49-F238E27FC236}">
                <a16:creationId xmlns:a16="http://schemas.microsoft.com/office/drawing/2014/main" id="{51558CB7-9965-AE30-29E7-2A8EBCDA680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DFF372E-27F6-9207-BE70-176AE3160525}"/>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3561958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EF75A2-0535-8749-2CB7-C49E1B3A229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691750F-BACE-96E8-458A-B64956AF37A4}"/>
              </a:ext>
            </a:extLst>
          </p:cNvPr>
          <p:cNvSpPr>
            <a:spLocks noGrp="1"/>
          </p:cNvSpPr>
          <p:nvPr>
            <p:ph type="dt" sz="half" idx="10"/>
          </p:nvPr>
        </p:nvSpPr>
        <p:spPr/>
        <p:txBody>
          <a:bodyPr/>
          <a:lstStyle/>
          <a:p>
            <a:fld id="{AA4D7A3F-280C-420B-9193-3867CC1B851E}" type="datetimeFigureOut">
              <a:rPr kumimoji="1" lang="ja-JP" altLang="en-US" smtClean="0"/>
              <a:t>2024/7/19</a:t>
            </a:fld>
            <a:endParaRPr kumimoji="1" lang="ja-JP" altLang="en-US"/>
          </a:p>
        </p:txBody>
      </p:sp>
      <p:sp>
        <p:nvSpPr>
          <p:cNvPr id="4" name="フッター プレースホルダー 3">
            <a:extLst>
              <a:ext uri="{FF2B5EF4-FFF2-40B4-BE49-F238E27FC236}">
                <a16:creationId xmlns:a16="http://schemas.microsoft.com/office/drawing/2014/main" id="{C69CE283-2994-305D-DAAE-A334B5A4F72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FBD0A8F-9B20-A36B-2379-1ABC6B95D39A}"/>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4020081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A5F005E-6460-A254-9EC4-8E677BD566D2}"/>
              </a:ext>
            </a:extLst>
          </p:cNvPr>
          <p:cNvSpPr>
            <a:spLocks noGrp="1"/>
          </p:cNvSpPr>
          <p:nvPr>
            <p:ph type="dt" sz="half" idx="10"/>
          </p:nvPr>
        </p:nvSpPr>
        <p:spPr/>
        <p:txBody>
          <a:bodyPr/>
          <a:lstStyle/>
          <a:p>
            <a:fld id="{AA4D7A3F-280C-420B-9193-3867CC1B851E}" type="datetimeFigureOut">
              <a:rPr kumimoji="1" lang="ja-JP" altLang="en-US" smtClean="0"/>
              <a:t>2024/7/19</a:t>
            </a:fld>
            <a:endParaRPr kumimoji="1" lang="ja-JP" altLang="en-US"/>
          </a:p>
        </p:txBody>
      </p:sp>
      <p:sp>
        <p:nvSpPr>
          <p:cNvPr id="3" name="フッター プレースホルダー 2">
            <a:extLst>
              <a:ext uri="{FF2B5EF4-FFF2-40B4-BE49-F238E27FC236}">
                <a16:creationId xmlns:a16="http://schemas.microsoft.com/office/drawing/2014/main" id="{E9E34B71-E148-35AD-D33F-E06FE920D51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A6B119E-D5DA-D45F-7B8E-DFA47B4E411E}"/>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121410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58556B-A263-3B2A-D54E-291DA7955D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05317E9-8C53-A726-E9D1-91E97B96B9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17FF051-9BDA-D6FB-FFED-54C10559C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1A83BCA-C3C2-72E7-D1E8-FB380F8D075E}"/>
              </a:ext>
            </a:extLst>
          </p:cNvPr>
          <p:cNvSpPr>
            <a:spLocks noGrp="1"/>
          </p:cNvSpPr>
          <p:nvPr>
            <p:ph type="dt" sz="half" idx="10"/>
          </p:nvPr>
        </p:nvSpPr>
        <p:spPr/>
        <p:txBody>
          <a:bodyPr/>
          <a:lstStyle/>
          <a:p>
            <a:fld id="{AA4D7A3F-280C-420B-9193-3867CC1B851E}" type="datetimeFigureOut">
              <a:rPr kumimoji="1" lang="ja-JP" altLang="en-US" smtClean="0"/>
              <a:t>2024/7/19</a:t>
            </a:fld>
            <a:endParaRPr kumimoji="1" lang="ja-JP" altLang="en-US"/>
          </a:p>
        </p:txBody>
      </p:sp>
      <p:sp>
        <p:nvSpPr>
          <p:cNvPr id="6" name="フッター プレースホルダー 5">
            <a:extLst>
              <a:ext uri="{FF2B5EF4-FFF2-40B4-BE49-F238E27FC236}">
                <a16:creationId xmlns:a16="http://schemas.microsoft.com/office/drawing/2014/main" id="{1FB88CC0-08D6-BB93-97B7-7E5B25930B1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A96DC0-7A5C-B56D-C4DD-2842F8A822D8}"/>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3923342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E49D8B-D359-D5BB-BD0D-3F342204642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B38CB28-7669-DE03-10C4-67D907378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46680A1-EEB5-2362-D89E-7B08B86A79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773F15-2535-1FB3-161D-36ACD2CEB471}"/>
              </a:ext>
            </a:extLst>
          </p:cNvPr>
          <p:cNvSpPr>
            <a:spLocks noGrp="1"/>
          </p:cNvSpPr>
          <p:nvPr>
            <p:ph type="dt" sz="half" idx="10"/>
          </p:nvPr>
        </p:nvSpPr>
        <p:spPr/>
        <p:txBody>
          <a:bodyPr/>
          <a:lstStyle/>
          <a:p>
            <a:fld id="{AA4D7A3F-280C-420B-9193-3867CC1B851E}" type="datetimeFigureOut">
              <a:rPr kumimoji="1" lang="ja-JP" altLang="en-US" smtClean="0"/>
              <a:t>2024/7/19</a:t>
            </a:fld>
            <a:endParaRPr kumimoji="1" lang="ja-JP" altLang="en-US"/>
          </a:p>
        </p:txBody>
      </p:sp>
      <p:sp>
        <p:nvSpPr>
          <p:cNvPr id="6" name="フッター プレースホルダー 5">
            <a:extLst>
              <a:ext uri="{FF2B5EF4-FFF2-40B4-BE49-F238E27FC236}">
                <a16:creationId xmlns:a16="http://schemas.microsoft.com/office/drawing/2014/main" id="{C6F65AD8-913B-5B38-469A-A02DF93B84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64DBB1-B38C-C971-A984-FBD1039279DA}"/>
              </a:ext>
            </a:extLst>
          </p:cNvPr>
          <p:cNvSpPr>
            <a:spLocks noGrp="1"/>
          </p:cNvSpPr>
          <p:nvPr>
            <p:ph type="sldNum" sz="quarter" idx="12"/>
          </p:nvPr>
        </p:nvSpPr>
        <p:spPr/>
        <p:txBody>
          <a:body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107625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C05E079-7B7E-2D98-14E1-19EDF43324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6EF64B1-C863-6608-9943-F79AD0DC32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054B6FB-2648-8ED2-C6B9-1313584DCE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D7A3F-280C-420B-9193-3867CC1B851E}" type="datetimeFigureOut">
              <a:rPr kumimoji="1" lang="ja-JP" altLang="en-US" smtClean="0"/>
              <a:t>2024/7/19</a:t>
            </a:fld>
            <a:endParaRPr kumimoji="1" lang="ja-JP" altLang="en-US"/>
          </a:p>
        </p:txBody>
      </p:sp>
      <p:sp>
        <p:nvSpPr>
          <p:cNvPr id="5" name="フッター プレースホルダー 4">
            <a:extLst>
              <a:ext uri="{FF2B5EF4-FFF2-40B4-BE49-F238E27FC236}">
                <a16:creationId xmlns:a16="http://schemas.microsoft.com/office/drawing/2014/main" id="{69FB012D-86F1-4430-5829-5F5628351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E381774-87AA-4FCA-87E2-4F5EE9352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2B5513-BADB-4DEF-B810-FB540C4C024F}" type="slidenum">
              <a:rPr kumimoji="1" lang="ja-JP" altLang="en-US" smtClean="0"/>
              <a:t>‹#›</a:t>
            </a:fld>
            <a:endParaRPr kumimoji="1" lang="ja-JP" altLang="en-US"/>
          </a:p>
        </p:txBody>
      </p:sp>
    </p:spTree>
    <p:extLst>
      <p:ext uri="{BB962C8B-B14F-4D97-AF65-F5344CB8AC3E}">
        <p14:creationId xmlns:p14="http://schemas.microsoft.com/office/powerpoint/2010/main" val="3956725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3">
            <a:extLst>
              <a:ext uri="{FF2B5EF4-FFF2-40B4-BE49-F238E27FC236}">
                <a16:creationId xmlns:a16="http://schemas.microsoft.com/office/drawing/2014/main" id="{DB4A97C1-7F93-44E9-DE1A-71D233603C41}"/>
              </a:ext>
            </a:extLst>
          </p:cNvPr>
          <p:cNvGraphicFramePr>
            <a:graphicFrameLocks noGrp="1"/>
          </p:cNvGraphicFramePr>
          <p:nvPr>
            <p:extLst>
              <p:ext uri="{D42A27DB-BD31-4B8C-83A1-F6EECF244321}">
                <p14:modId xmlns:p14="http://schemas.microsoft.com/office/powerpoint/2010/main" val="3365021275"/>
              </p:ext>
            </p:extLst>
          </p:nvPr>
        </p:nvGraphicFramePr>
        <p:xfrm>
          <a:off x="512412" y="1086877"/>
          <a:ext cx="11541072" cy="4790440"/>
        </p:xfrm>
        <a:graphic>
          <a:graphicData uri="http://schemas.openxmlformats.org/drawingml/2006/table">
            <a:tbl>
              <a:tblPr firstRow="1" bandRow="1">
                <a:tableStyleId>{5940675A-B579-460E-94D1-54222C63F5DA}</a:tableStyleId>
              </a:tblPr>
              <a:tblGrid>
                <a:gridCol w="1171186">
                  <a:extLst>
                    <a:ext uri="{9D8B030D-6E8A-4147-A177-3AD203B41FA5}">
                      <a16:colId xmlns:a16="http://schemas.microsoft.com/office/drawing/2014/main" val="3978625494"/>
                    </a:ext>
                  </a:extLst>
                </a:gridCol>
                <a:gridCol w="10369886">
                  <a:extLst>
                    <a:ext uri="{9D8B030D-6E8A-4147-A177-3AD203B41FA5}">
                      <a16:colId xmlns:a16="http://schemas.microsoft.com/office/drawing/2014/main" val="1447526593"/>
                    </a:ext>
                  </a:extLst>
                </a:gridCol>
              </a:tblGrid>
              <a:tr h="370840">
                <a:tc>
                  <a:txBody>
                    <a:bodyPr/>
                    <a:lstStyle/>
                    <a:p>
                      <a:pPr algn="ctr"/>
                      <a:r>
                        <a:rPr kumimoji="1" lang="ja-JP" altLang="en-US" sz="1800" dirty="0">
                          <a:latin typeface="UD デジタル 教科書体 NK-B" panose="02020700000000000000" pitchFamily="18" charset="-128"/>
                          <a:ea typeface="UD デジタル 教科書体 NK-B" panose="02020700000000000000" pitchFamily="18" charset="-128"/>
                        </a:rPr>
                        <a:t>目的</a:t>
                      </a:r>
                      <a:endParaRPr kumimoji="1" lang="en-US" altLang="ja-JP" sz="18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ja-JP" altLang="en-US" sz="1800" dirty="0">
                          <a:latin typeface="UD デジタル 教科書体 NK-B" panose="02020700000000000000" pitchFamily="18" charset="-128"/>
                          <a:ea typeface="UD デジタル 教科書体 NK-B" panose="02020700000000000000" pitchFamily="18" charset="-128"/>
                        </a:rPr>
                        <a:t>・</a:t>
                      </a:r>
                      <a:r>
                        <a:rPr kumimoji="1" lang="ja-JP" altLang="en-US" sz="1800" u="none" dirty="0">
                          <a:solidFill>
                            <a:schemeClr val="tx1"/>
                          </a:solidFill>
                          <a:latin typeface="UD デジタル 教科書体 NK-B" panose="02020700000000000000" pitchFamily="18" charset="-128"/>
                          <a:ea typeface="UD デジタル 教科書体 NK-B" panose="02020700000000000000" pitchFamily="18" charset="-128"/>
                        </a:rPr>
                        <a:t>初心者</a:t>
                      </a:r>
                      <a:r>
                        <a:rPr kumimoji="1" lang="ja-JP" altLang="en-US" sz="1800" u="none">
                          <a:solidFill>
                            <a:schemeClr val="tx1"/>
                          </a:solidFill>
                          <a:latin typeface="UD デジタル 教科書体 NK-B" panose="02020700000000000000" pitchFamily="18" charset="-128"/>
                          <a:ea typeface="UD デジタル 教科書体 NK-B" panose="02020700000000000000" pitchFamily="18" charset="-128"/>
                        </a:rPr>
                        <a:t>やなかなか歩きや走りが続かない方のきっかけづくり</a:t>
                      </a:r>
                      <a:endParaRPr kumimoji="1" lang="en-US" altLang="ja-JP" sz="1800" u="none" dirty="0">
                        <a:solidFill>
                          <a:schemeClr val="tx1"/>
                        </a:solidFill>
                        <a:latin typeface="UD デジタル 教科書体 NK-B" panose="02020700000000000000" pitchFamily="18" charset="-128"/>
                        <a:ea typeface="UD デジタル 教科書体 NK-B" panose="02020700000000000000" pitchFamily="18" charset="-128"/>
                      </a:endParaRPr>
                    </a:p>
                    <a:p>
                      <a:r>
                        <a:rPr kumimoji="1" lang="ja-JP" altLang="en-US" sz="1800" dirty="0">
                          <a:latin typeface="UD デジタル 教科書体 NK-B" panose="02020700000000000000" pitchFamily="18" charset="-128"/>
                          <a:ea typeface="UD デジタル 教科書体 NK-B" panose="02020700000000000000" pitchFamily="18" charset="-128"/>
                        </a:rPr>
                        <a:t>・中級～上級者の方は自身の頑張りを自慢して、更なるやる気向上</a:t>
                      </a:r>
                    </a:p>
                  </a:txBody>
                  <a:tcPr/>
                </a:tc>
                <a:extLst>
                  <a:ext uri="{0D108BD9-81ED-4DB2-BD59-A6C34878D82A}">
                    <a16:rowId xmlns:a16="http://schemas.microsoft.com/office/drawing/2014/main" val="2425532651"/>
                  </a:ext>
                </a:extLst>
              </a:tr>
              <a:tr h="370840">
                <a:tc>
                  <a:txBody>
                    <a:bodyPr/>
                    <a:lstStyle/>
                    <a:p>
                      <a:pPr algn="ctr"/>
                      <a:r>
                        <a:rPr kumimoji="1" lang="ja-JP" altLang="en-US" sz="1800" dirty="0">
                          <a:latin typeface="UD デジタル 教科書体 NK-B" panose="02020700000000000000" pitchFamily="18" charset="-128"/>
                          <a:ea typeface="UD デジタル 教科書体 NK-B" panose="02020700000000000000" pitchFamily="18" charset="-128"/>
                        </a:rPr>
                        <a:t>期間</a:t>
                      </a:r>
                      <a:endParaRPr kumimoji="1" lang="en-US" altLang="ja-JP" sz="18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ja-JP" altLang="en-US" sz="1800">
                          <a:latin typeface="UD デジタル 教科書体 NK-B" panose="02020700000000000000" pitchFamily="18" charset="-128"/>
                          <a:ea typeface="UD デジタル 教科書体 NK-B" panose="02020700000000000000" pitchFamily="18" charset="-128"/>
                        </a:rPr>
                        <a:t>８</a:t>
                      </a:r>
                      <a:r>
                        <a:rPr kumimoji="1" lang="en-US" altLang="ja-JP" sz="1800" dirty="0">
                          <a:latin typeface="UD デジタル 教科書体 NK-B" panose="02020700000000000000" pitchFamily="18" charset="-128"/>
                          <a:ea typeface="UD デジタル 教科書体 NK-B" panose="02020700000000000000" pitchFamily="18" charset="-128"/>
                        </a:rPr>
                        <a:t>/1(</a:t>
                      </a:r>
                      <a:r>
                        <a:rPr kumimoji="1" lang="ja-JP" altLang="en-US" sz="1800" dirty="0">
                          <a:latin typeface="UD デジタル 教科書体 NK-B" panose="02020700000000000000" pitchFamily="18" charset="-128"/>
                          <a:ea typeface="UD デジタル 教科書体 NK-B" panose="02020700000000000000" pitchFamily="18" charset="-128"/>
                        </a:rPr>
                        <a:t>木</a:t>
                      </a:r>
                      <a:r>
                        <a:rPr kumimoji="1" lang="en-US" altLang="ja-JP" sz="1800" dirty="0">
                          <a:latin typeface="UD デジタル 教科書体 NK-B" panose="02020700000000000000" pitchFamily="18" charset="-128"/>
                          <a:ea typeface="UD デジタル 教科書体 NK-B" panose="02020700000000000000" pitchFamily="18" charset="-128"/>
                        </a:rPr>
                        <a:t>)</a:t>
                      </a:r>
                      <a:r>
                        <a:rPr kumimoji="1" lang="ja-JP" altLang="en-US" sz="1800">
                          <a:latin typeface="UD デジタル 教科書体 NK-B" panose="02020700000000000000" pitchFamily="18" charset="-128"/>
                          <a:ea typeface="UD デジタル 教科書体 NK-B" panose="02020700000000000000" pitchFamily="18" charset="-128"/>
                        </a:rPr>
                        <a:t>～８</a:t>
                      </a:r>
                      <a:r>
                        <a:rPr kumimoji="1" lang="en-US" altLang="ja-JP" sz="1800" dirty="0">
                          <a:latin typeface="UD デジタル 教科書体 NK-B" panose="02020700000000000000" pitchFamily="18" charset="-128"/>
                          <a:ea typeface="UD デジタル 教科書体 NK-B" panose="02020700000000000000" pitchFamily="18" charset="-128"/>
                        </a:rPr>
                        <a:t>/</a:t>
                      </a:r>
                      <a:r>
                        <a:rPr kumimoji="1" lang="ja-JP" altLang="en-US" sz="1800">
                          <a:latin typeface="UD デジタル 教科書体 NK-B" panose="02020700000000000000" pitchFamily="18" charset="-128"/>
                          <a:ea typeface="UD デジタル 教科書体 NK-B" panose="02020700000000000000" pitchFamily="18" charset="-128"/>
                        </a:rPr>
                        <a:t>３１</a:t>
                      </a:r>
                      <a:r>
                        <a:rPr kumimoji="1" lang="en-US" altLang="ja-JP" sz="1800" dirty="0">
                          <a:latin typeface="UD デジタル 教科書体 NK-B" panose="02020700000000000000" pitchFamily="18" charset="-128"/>
                          <a:ea typeface="UD デジタル 教科書体 NK-B" panose="02020700000000000000" pitchFamily="18" charset="-128"/>
                        </a:rPr>
                        <a:t>(</a:t>
                      </a:r>
                      <a:r>
                        <a:rPr kumimoji="1" lang="ja-JP" altLang="en-US" sz="1800" dirty="0">
                          <a:latin typeface="UD デジタル 教科書体 NK-B" panose="02020700000000000000" pitchFamily="18" charset="-128"/>
                          <a:ea typeface="UD デジタル 教科書体 NK-B" panose="02020700000000000000" pitchFamily="18" charset="-128"/>
                        </a:rPr>
                        <a:t>金</a:t>
                      </a:r>
                      <a:r>
                        <a:rPr kumimoji="1" lang="en-US" altLang="ja-JP" sz="1800" dirty="0">
                          <a:latin typeface="UD デジタル 教科書体 NK-B" panose="02020700000000000000" pitchFamily="18" charset="-128"/>
                          <a:ea typeface="UD デジタル 教科書体 NK-B" panose="02020700000000000000" pitchFamily="18" charset="-128"/>
                        </a:rPr>
                        <a:t>)</a:t>
                      </a:r>
                      <a:r>
                        <a:rPr kumimoji="1" lang="ja-JP" altLang="en-US" sz="1800">
                          <a:latin typeface="UD デジタル 教科書体 NK-B" panose="02020700000000000000" pitchFamily="18" charset="-128"/>
                          <a:ea typeface="UD デジタル 教科書体 NK-B" panose="02020700000000000000" pitchFamily="18" charset="-128"/>
                        </a:rPr>
                        <a:t>　３１日間　</a:t>
                      </a:r>
                      <a:endParaRPr kumimoji="1" lang="ja-JP" altLang="en-US" sz="18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1281893081"/>
                  </a:ext>
                </a:extLst>
              </a:tr>
              <a:tr h="370840">
                <a:tc>
                  <a:txBody>
                    <a:bodyPr/>
                    <a:lstStyle/>
                    <a:p>
                      <a:pPr algn="ctr"/>
                      <a:r>
                        <a:rPr kumimoji="1" lang="ja-JP" altLang="en-US" sz="1800">
                          <a:latin typeface="UD デジタル 教科書体 NK-B" panose="02020700000000000000" pitchFamily="18" charset="-128"/>
                          <a:ea typeface="UD デジタル 教科書体 NK-B" panose="02020700000000000000" pitchFamily="18" charset="-128"/>
                        </a:rPr>
                        <a:t>開催部門</a:t>
                      </a:r>
                      <a:endParaRPr kumimoji="1" lang="ja-JP" altLang="en-US" sz="18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en-US" altLang="ja-JP" sz="1800" dirty="0">
                          <a:latin typeface="UD デジタル 教科書体 NK-B" panose="02020700000000000000" pitchFamily="18" charset="-128"/>
                          <a:ea typeface="UD デジタル 教科書体 NK-B" panose="02020700000000000000" pitchFamily="18" charset="-128"/>
                        </a:rPr>
                        <a:t>①</a:t>
                      </a:r>
                      <a:r>
                        <a:rPr kumimoji="1" lang="ja-JP" altLang="en-US" sz="1800">
                          <a:latin typeface="UD デジタル 教科書体 NK-B" panose="02020700000000000000" pitchFamily="18" charset="-128"/>
                          <a:ea typeface="UD デジタル 教科書体 NK-B" panose="02020700000000000000" pitchFamily="18" charset="-128"/>
                        </a:rPr>
                        <a:t>ランニング部門　　：１ヶ月の合計走行距離を競います（歩行距離は入れない）</a:t>
                      </a:r>
                      <a:endParaRPr kumimoji="1" lang="en-US" altLang="ja-JP" sz="1800" dirty="0">
                        <a:latin typeface="UD デジタル 教科書体 NK-B" panose="02020700000000000000" pitchFamily="18" charset="-128"/>
                        <a:ea typeface="UD デジタル 教科書体 NK-B" panose="02020700000000000000" pitchFamily="18" charset="-128"/>
                      </a:endParaRPr>
                    </a:p>
                    <a:p>
                      <a:r>
                        <a:rPr kumimoji="1" lang="en-US" altLang="ja-JP" sz="1800" dirty="0">
                          <a:latin typeface="UD デジタル 教科書体 NK-B" panose="02020700000000000000" pitchFamily="18" charset="-128"/>
                          <a:ea typeface="UD デジタル 教科書体 NK-B" panose="02020700000000000000" pitchFamily="18" charset="-128"/>
                        </a:rPr>
                        <a:t>②</a:t>
                      </a:r>
                      <a:r>
                        <a:rPr kumimoji="1" lang="ja-JP" altLang="en-US" sz="1800">
                          <a:latin typeface="UD デジタル 教科書体 NK-B" panose="02020700000000000000" pitchFamily="18" charset="-128"/>
                          <a:ea typeface="UD デジタル 教科書体 NK-B" panose="02020700000000000000" pitchFamily="18" charset="-128"/>
                        </a:rPr>
                        <a:t>ウォーキング部門　：１ヶ月の合計歩数を競います（日常生活全ての歩数）</a:t>
                      </a:r>
                      <a:endParaRPr kumimoji="1" lang="en-US" altLang="ja-JP" sz="1800" b="1" baseline="30000" dirty="0">
                        <a:solidFill>
                          <a:srgbClr val="FF0000"/>
                        </a:solidFill>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1707343156"/>
                  </a:ext>
                </a:extLst>
              </a:tr>
              <a:tr h="370840">
                <a:tc>
                  <a:txBody>
                    <a:bodyPr/>
                    <a:lstStyle/>
                    <a:p>
                      <a:pPr algn="ctr"/>
                      <a:r>
                        <a:rPr kumimoji="1" lang="ja-JP" altLang="en-US" sz="1800" dirty="0">
                          <a:latin typeface="UD デジタル 教科書体 NK-B" panose="02020700000000000000" pitchFamily="18" charset="-128"/>
                          <a:ea typeface="UD デジタル 教科書体 NK-B" panose="02020700000000000000" pitchFamily="18" charset="-128"/>
                        </a:rPr>
                        <a:t>参加方法</a:t>
                      </a:r>
                    </a:p>
                  </a:txBody>
                  <a:tcPr anchor="ctr"/>
                </a:tc>
                <a:tc>
                  <a:txBody>
                    <a:bodyPr/>
                    <a:lstStyle/>
                    <a:p>
                      <a:r>
                        <a:rPr kumimoji="1" lang="en-US" altLang="ja-JP" sz="1800" u="sng" dirty="0">
                          <a:solidFill>
                            <a:srgbClr val="FF0000"/>
                          </a:solidFill>
                          <a:latin typeface="UD デジタル 教科書体 NK-B" panose="02020700000000000000" pitchFamily="18" charset="-128"/>
                          <a:ea typeface="UD デジタル 教科書体 NK-B" panose="02020700000000000000" pitchFamily="18" charset="-128"/>
                        </a:rPr>
                        <a:t>BAND</a:t>
                      </a:r>
                      <a:r>
                        <a:rPr kumimoji="1" lang="ja-JP" altLang="en-US" sz="1800" u="sng" dirty="0">
                          <a:solidFill>
                            <a:srgbClr val="FF0000"/>
                          </a:solidFill>
                          <a:latin typeface="UD デジタル 教科書体 NK-B" panose="02020700000000000000" pitchFamily="18" charset="-128"/>
                          <a:ea typeface="UD デジタル 教科書体 NK-B" panose="02020700000000000000" pitchFamily="18" charset="-128"/>
                        </a:rPr>
                        <a:t>の参加募集投稿（右</a:t>
                      </a:r>
                      <a:r>
                        <a:rPr kumimoji="1" lang="en-US" altLang="ja-JP" sz="1800" u="sng" dirty="0">
                          <a:solidFill>
                            <a:srgbClr val="FF0000"/>
                          </a:solidFill>
                          <a:latin typeface="UD デジタル 教科書体 NK-B" panose="02020700000000000000" pitchFamily="18" charset="-128"/>
                          <a:ea typeface="UD デジタル 教科書体 NK-B" panose="02020700000000000000" pitchFamily="18" charset="-128"/>
                        </a:rPr>
                        <a:t>QR</a:t>
                      </a:r>
                      <a:r>
                        <a:rPr kumimoji="1" lang="ja-JP" altLang="en-US" sz="1800" u="sng" dirty="0">
                          <a:solidFill>
                            <a:srgbClr val="FF0000"/>
                          </a:solidFill>
                          <a:latin typeface="UD デジタル 教科書体 NK-B" panose="02020700000000000000" pitchFamily="18" charset="-128"/>
                          <a:ea typeface="UD デジタル 教科書体 NK-B" panose="02020700000000000000" pitchFamily="18" charset="-128"/>
                        </a:rPr>
                        <a:t>）</a:t>
                      </a:r>
                      <a:r>
                        <a:rPr kumimoji="1" lang="ja-JP" altLang="en-US" sz="1800" u="sng">
                          <a:solidFill>
                            <a:srgbClr val="FF0000"/>
                          </a:solidFill>
                          <a:latin typeface="UD デジタル 教科書体 NK-B" panose="02020700000000000000" pitchFamily="18" charset="-128"/>
                          <a:ea typeface="UD デジタル 教科書体 NK-B" panose="02020700000000000000" pitchFamily="18" charset="-128"/>
                        </a:rPr>
                        <a:t>に「</a:t>
                      </a:r>
                      <a:r>
                        <a:rPr kumimoji="1" lang="en-US" altLang="ja-JP" sz="1800" u="sng" dirty="0">
                          <a:solidFill>
                            <a:srgbClr val="FF0000"/>
                          </a:solidFill>
                          <a:latin typeface="UD デジタル 教科書体 NK-B" panose="02020700000000000000" pitchFamily="18" charset="-128"/>
                          <a:ea typeface="UD デジタル 教科書体 NK-B" panose="02020700000000000000" pitchFamily="18" charset="-128"/>
                        </a:rPr>
                        <a:t>①</a:t>
                      </a:r>
                      <a:r>
                        <a:rPr kumimoji="1" lang="ja-JP" altLang="en-US" sz="1800" u="sng">
                          <a:solidFill>
                            <a:srgbClr val="FF0000"/>
                          </a:solidFill>
                          <a:latin typeface="UD デジタル 教科書体 NK-B" panose="02020700000000000000" pitchFamily="18" charset="-128"/>
                          <a:ea typeface="UD デジタル 教科書体 NK-B" panose="02020700000000000000" pitchFamily="18" charset="-128"/>
                        </a:rPr>
                        <a:t>ランニング部門参加！</a:t>
                      </a:r>
                      <a:r>
                        <a:rPr kumimoji="1" lang="ja-JP" altLang="en-US" sz="1800" u="sng" dirty="0">
                          <a:solidFill>
                            <a:srgbClr val="FF0000"/>
                          </a:solidFill>
                          <a:latin typeface="UD デジタル 教科書体 NK-B" panose="02020700000000000000" pitchFamily="18" charset="-128"/>
                          <a:ea typeface="UD デジタル 教科書体 NK-B" panose="02020700000000000000" pitchFamily="18" charset="-128"/>
                        </a:rPr>
                        <a:t>目標距離＊＊ｋｍ</a:t>
                      </a:r>
                      <a:r>
                        <a:rPr kumimoji="1" lang="ja-JP" altLang="en-US" sz="1800" u="sng">
                          <a:solidFill>
                            <a:srgbClr val="FF0000"/>
                          </a:solidFill>
                          <a:latin typeface="UD デジタル 教科書体 NK-B" panose="02020700000000000000" pitchFamily="18" charset="-128"/>
                          <a:ea typeface="UD デジタル 教科書体 NK-B" panose="02020700000000000000" pitchFamily="18" charset="-128"/>
                        </a:rPr>
                        <a:t>！」</a:t>
                      </a:r>
                      <a:endParaRPr kumimoji="1" lang="en-US" altLang="ja-JP" sz="1800" u="sng" dirty="0">
                        <a:solidFill>
                          <a:srgbClr val="FF0000"/>
                        </a:solidFill>
                        <a:latin typeface="UD デジタル 教科書体 NK-B" panose="02020700000000000000" pitchFamily="18" charset="-128"/>
                        <a:ea typeface="UD デジタル 教科書体 NK-B" panose="02020700000000000000" pitchFamily="18" charset="-128"/>
                      </a:endParaRPr>
                    </a:p>
                    <a:p>
                      <a:r>
                        <a:rPr kumimoji="1" lang="ja-JP" altLang="en-US" sz="1800" u="sng">
                          <a:solidFill>
                            <a:srgbClr val="FF0000"/>
                          </a:solidFill>
                          <a:latin typeface="UD デジタル 教科書体 NK-B" panose="02020700000000000000" pitchFamily="18" charset="-128"/>
                          <a:ea typeface="UD デジタル 教科書体 NK-B" panose="02020700000000000000" pitchFamily="18" charset="-128"/>
                        </a:rPr>
                        <a:t>もしくは「</a:t>
                      </a:r>
                      <a:r>
                        <a:rPr kumimoji="1" lang="en-US" altLang="ja-JP" sz="1800" u="sng" dirty="0">
                          <a:solidFill>
                            <a:srgbClr val="FF0000"/>
                          </a:solidFill>
                          <a:latin typeface="UD デジタル 教科書体 NK-B" panose="02020700000000000000" pitchFamily="18" charset="-128"/>
                          <a:ea typeface="UD デジタル 教科書体 NK-B" panose="02020700000000000000" pitchFamily="18" charset="-128"/>
                        </a:rPr>
                        <a:t>②</a:t>
                      </a:r>
                      <a:r>
                        <a:rPr kumimoji="1" lang="ja-JP" altLang="en-US" sz="1800" u="sng">
                          <a:solidFill>
                            <a:srgbClr val="FF0000"/>
                          </a:solidFill>
                          <a:latin typeface="UD デジタル 教科書体 NK-B" panose="02020700000000000000" pitchFamily="18" charset="-128"/>
                          <a:ea typeface="UD デジタル 教科書体 NK-B" panose="02020700000000000000" pitchFamily="18" charset="-128"/>
                        </a:rPr>
                        <a:t>ウォーキング部門参加！目標＊＊歩！」と返信下さい</a:t>
                      </a:r>
                      <a:endParaRPr kumimoji="1" lang="en-US" altLang="ja-JP" sz="1800" u="sng" dirty="0">
                        <a:solidFill>
                          <a:srgbClr val="FF0000"/>
                        </a:solidFill>
                        <a:latin typeface="UD デジタル 教科書体 NK-B" panose="02020700000000000000" pitchFamily="18" charset="-128"/>
                        <a:ea typeface="UD デジタル 教科書体 NK-B" panose="02020700000000000000" pitchFamily="18" charset="-128"/>
                      </a:endParaRPr>
                    </a:p>
                    <a:p>
                      <a:r>
                        <a:rPr kumimoji="1" lang="ja-JP" altLang="en-US" sz="1400">
                          <a:latin typeface="UD デジタル 教科書体 NK-B" panose="02020700000000000000" pitchFamily="18" charset="-128"/>
                          <a:ea typeface="UD デジタル 教科書体 NK-B" panose="02020700000000000000" pitchFamily="18" charset="-128"/>
                        </a:rPr>
                        <a:t>目標は何ｋｍ</a:t>
                      </a:r>
                      <a:r>
                        <a:rPr kumimoji="1" lang="en-US" altLang="ja-JP" sz="1400" dirty="0">
                          <a:latin typeface="UD デジタル 教科書体 NK-B" panose="02020700000000000000" pitchFamily="18" charset="-128"/>
                          <a:ea typeface="UD デジタル 教科書体 NK-B" panose="02020700000000000000" pitchFamily="18" charset="-128"/>
                        </a:rPr>
                        <a:t> or </a:t>
                      </a:r>
                      <a:r>
                        <a:rPr kumimoji="1" lang="ja-JP" altLang="en-US" sz="1400">
                          <a:latin typeface="UD デジタル 教科書体 NK-B" panose="02020700000000000000" pitchFamily="18" charset="-128"/>
                          <a:ea typeface="UD デジタル 教科書体 NK-B" panose="02020700000000000000" pitchFamily="18" charset="-128"/>
                        </a:rPr>
                        <a:t>何歩でも</a:t>
                      </a:r>
                      <a:r>
                        <a:rPr kumimoji="1" lang="ja-JP" altLang="en-US" sz="1400" dirty="0">
                          <a:latin typeface="UD デジタル 教科書体 NK-B" panose="02020700000000000000" pitchFamily="18" charset="-128"/>
                          <a:ea typeface="UD デジタル 教科書体 NK-B" panose="02020700000000000000" pitchFamily="18" charset="-128"/>
                        </a:rPr>
                        <a:t>ＯＫ！達成したい距離にしましょう！</a:t>
                      </a:r>
                      <a:endParaRPr kumimoji="1" lang="en-US" altLang="ja-JP" sz="14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1860233430"/>
                  </a:ext>
                </a:extLst>
              </a:tr>
              <a:tr h="370840">
                <a:tc>
                  <a:txBody>
                    <a:bodyPr/>
                    <a:lstStyle/>
                    <a:p>
                      <a:pPr algn="ctr"/>
                      <a:r>
                        <a:rPr kumimoji="1" lang="ja-JP" altLang="en-US" sz="1800">
                          <a:latin typeface="UD デジタル 教科書体 NK-B" panose="02020700000000000000" pitchFamily="18" charset="-128"/>
                          <a:ea typeface="UD デジタル 教科書体 NK-B" panose="02020700000000000000" pitchFamily="18" charset="-128"/>
                        </a:rPr>
                        <a:t>開催中のやり方</a:t>
                      </a:r>
                      <a:endParaRPr kumimoji="1" lang="en-US" altLang="ja-JP" sz="1800" dirty="0">
                        <a:latin typeface="UD デジタル 教科書体 NK-B" panose="02020700000000000000" pitchFamily="18" charset="-128"/>
                        <a:ea typeface="UD デジタル 教科書体 NK-B" panose="02020700000000000000" pitchFamily="18" charset="-128"/>
                      </a:endParaRPr>
                    </a:p>
                    <a:p>
                      <a:pPr algn="ctr"/>
                      <a:r>
                        <a:rPr kumimoji="1" lang="ja-JP" altLang="en-US" sz="1800">
                          <a:latin typeface="UD デジタル 教科書体 NK-B" panose="02020700000000000000" pitchFamily="18" charset="-128"/>
                          <a:ea typeface="UD デジタル 教科書体 NK-B" panose="02020700000000000000" pitchFamily="18" charset="-128"/>
                        </a:rPr>
                        <a:t>詳細</a:t>
                      </a:r>
                      <a:endParaRPr kumimoji="1" lang="en-US" altLang="ja-JP" sz="18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ja-JP" altLang="en-US" sz="1800">
                          <a:latin typeface="UD デジタル 教科書体 NK-B" panose="02020700000000000000" pitchFamily="18" charset="-128"/>
                          <a:ea typeface="UD デジタル 教科書体 NK-B" panose="02020700000000000000" pitchFamily="18" charset="-128"/>
                        </a:rPr>
                        <a:t>①ランニングの部</a:t>
                      </a:r>
                      <a:endParaRPr kumimoji="1" lang="en-US" altLang="ja-JP" sz="1800" dirty="0">
                        <a:latin typeface="UD デジタル 教科書体 NK-B" panose="02020700000000000000" pitchFamily="18" charset="-128"/>
                        <a:ea typeface="UD デジタル 教科書体 NK-B" panose="02020700000000000000" pitchFamily="18" charset="-128"/>
                      </a:endParaRPr>
                    </a:p>
                    <a:p>
                      <a:r>
                        <a:rPr kumimoji="1" lang="ja-JP" altLang="en-US" sz="1800">
                          <a:latin typeface="UD デジタル 教科書体 NK-B" panose="02020700000000000000" pitchFamily="18" charset="-128"/>
                          <a:ea typeface="UD デジタル 教科書体 NK-B" panose="02020700000000000000" pitchFamily="18" charset="-128"/>
                        </a:rPr>
                        <a:t>　　→日々のランニングをアプリで計測し、</a:t>
                      </a:r>
                      <a:r>
                        <a:rPr kumimoji="1" lang="ja-JP" altLang="en-US" sz="1800" u="sng">
                          <a:latin typeface="UD デジタル 教科書体 NK-B" panose="02020700000000000000" pitchFamily="18" charset="-128"/>
                          <a:ea typeface="UD デジタル 教科書体 NK-B" panose="02020700000000000000" pitchFamily="18" charset="-128"/>
                        </a:rPr>
                        <a:t>毎週月曜にその時点での８月合計走行距離を教えてください</a:t>
                      </a:r>
                      <a:endParaRPr kumimoji="1" lang="en-US" altLang="ja-JP" sz="1800" u="sng" dirty="0">
                        <a:latin typeface="UD デジタル 教科書体 NK-B" panose="02020700000000000000" pitchFamily="18" charset="-128"/>
                        <a:ea typeface="UD デジタル 教科書体 NK-B" panose="02020700000000000000" pitchFamily="18" charset="-128"/>
                      </a:endParaRPr>
                    </a:p>
                    <a:p>
                      <a:r>
                        <a:rPr kumimoji="1" lang="ja-JP" altLang="en-US" sz="1800">
                          <a:latin typeface="UD デジタル 教科書体 NK-B" panose="02020700000000000000" pitchFamily="18" charset="-128"/>
                          <a:ea typeface="UD デジタル 教科書体 NK-B" panose="02020700000000000000" pitchFamily="18" charset="-128"/>
                        </a:rPr>
                        <a:t>　　　　（アプリの集計画面のスクショを</a:t>
                      </a:r>
                      <a:r>
                        <a:rPr kumimoji="1" lang="en-US" altLang="ja-JP" sz="1800" dirty="0">
                          <a:latin typeface="UD デジタル 教科書体 NK-B" panose="02020700000000000000" pitchFamily="18" charset="-128"/>
                          <a:ea typeface="UD デジタル 教科書体 NK-B" panose="02020700000000000000" pitchFamily="18" charset="-128"/>
                        </a:rPr>
                        <a:t>BAND</a:t>
                      </a:r>
                      <a:r>
                        <a:rPr kumimoji="1" lang="ja-JP" altLang="en-US" sz="1800">
                          <a:latin typeface="UD デジタル 教科書体 NK-B" panose="02020700000000000000" pitchFamily="18" charset="-128"/>
                          <a:ea typeface="UD デジタル 教科書体 NK-B" panose="02020700000000000000" pitchFamily="18" charset="-128"/>
                        </a:rPr>
                        <a:t>に投稿するか、個別に距離だけ教えていただく等）</a:t>
                      </a:r>
                      <a:endParaRPr kumimoji="1" lang="en-US" altLang="ja-JP" sz="1800" dirty="0">
                        <a:latin typeface="UD デジタル 教科書体 NK-B" panose="02020700000000000000" pitchFamily="18" charset="-128"/>
                        <a:ea typeface="UD デジタル 教科書体 NK-B" panose="02020700000000000000" pitchFamily="18" charset="-128"/>
                      </a:endParaRPr>
                    </a:p>
                    <a:p>
                      <a:r>
                        <a:rPr kumimoji="1" lang="ja-JP" altLang="en-US" sz="1800">
                          <a:latin typeface="UD デジタル 教科書体 NK-B" panose="02020700000000000000" pitchFamily="18" charset="-128"/>
                          <a:ea typeface="UD デジタル 教科書体 NK-B" panose="02020700000000000000" pitchFamily="18" charset="-128"/>
                        </a:rPr>
                        <a:t>　　　　</a:t>
                      </a:r>
                      <a:r>
                        <a:rPr kumimoji="1" lang="en-US" altLang="ja-JP" sz="1800" dirty="0">
                          <a:latin typeface="UD デジタル 教科書体 NK-B" panose="02020700000000000000" pitchFamily="18" charset="-128"/>
                          <a:ea typeface="UD デジタル 教科書体 NK-B" panose="02020700000000000000" pitchFamily="18" charset="-128"/>
                        </a:rPr>
                        <a:t>※</a:t>
                      </a:r>
                      <a:r>
                        <a:rPr kumimoji="1" lang="ja-JP" altLang="en-US" sz="1800">
                          <a:latin typeface="UD デジタル 教科書体 NK-B" panose="02020700000000000000" pitchFamily="18" charset="-128"/>
                          <a:ea typeface="UD デジタル 教科書体 NK-B" panose="02020700000000000000" pitchFamily="18" charset="-128"/>
                        </a:rPr>
                        <a:t>ランニング以外のカウントは</a:t>
                      </a:r>
                      <a:r>
                        <a:rPr kumimoji="1" lang="en-US" altLang="ja-JP" sz="1800" dirty="0">
                          <a:latin typeface="UD デジタル 教科書体 NK-B" panose="02020700000000000000" pitchFamily="18" charset="-128"/>
                          <a:ea typeface="UD デジタル 教科書体 NK-B" panose="02020700000000000000" pitchFamily="18" charset="-128"/>
                        </a:rPr>
                        <a:t>NG</a:t>
                      </a:r>
                      <a:r>
                        <a:rPr kumimoji="1" lang="ja-JP" altLang="en-US" sz="1800">
                          <a:latin typeface="UD デジタル 教科書体 NK-B" panose="02020700000000000000" pitchFamily="18" charset="-128"/>
                          <a:ea typeface="UD デジタル 教科書体 NK-B" panose="02020700000000000000" pitchFamily="18" charset="-128"/>
                        </a:rPr>
                        <a:t>（ウォーキングなど）</a:t>
                      </a:r>
                      <a:endParaRPr kumimoji="1" lang="en-US" altLang="ja-JP" sz="1800" dirty="0">
                        <a:latin typeface="UD デジタル 教科書体 NK-B" panose="02020700000000000000" pitchFamily="18" charset="-128"/>
                        <a:ea typeface="UD デジタル 教科書体 NK-B" panose="02020700000000000000" pitchFamily="18" charset="-128"/>
                      </a:endParaRPr>
                    </a:p>
                    <a:p>
                      <a:r>
                        <a:rPr kumimoji="1" lang="ja-JP" altLang="en-US" sz="1800">
                          <a:latin typeface="UD デジタル 教科書体 NK-B" panose="02020700000000000000" pitchFamily="18" charset="-128"/>
                          <a:ea typeface="UD デジタル 教科書体 NK-B" panose="02020700000000000000" pitchFamily="18" charset="-128"/>
                        </a:rPr>
                        <a:t>②ウォーキングの部</a:t>
                      </a:r>
                      <a:endParaRPr kumimoji="1" lang="en-US" altLang="ja-JP" sz="1800" dirty="0">
                        <a:latin typeface="UD デジタル 教科書体 NK-B" panose="02020700000000000000" pitchFamily="18" charset="-128"/>
                        <a:ea typeface="UD デジタル 教科書体 NK-B" panose="02020700000000000000" pitchFamily="18" charset="-128"/>
                      </a:endParaRPr>
                    </a:p>
                    <a:p>
                      <a:r>
                        <a:rPr kumimoji="1" lang="ja-JP" altLang="en-US" sz="1800">
                          <a:latin typeface="UD デジタル 教科書体 NK-B" panose="02020700000000000000" pitchFamily="18" charset="-128"/>
                          <a:ea typeface="UD デジタル 教科書体 NK-B" panose="02020700000000000000" pitchFamily="18" charset="-128"/>
                        </a:rPr>
                        <a:t>　　→日々のウォーキングをアプリで計測し、</a:t>
                      </a:r>
                      <a:r>
                        <a:rPr kumimoji="1" lang="ja-JP" altLang="en-US" sz="1800" u="sng">
                          <a:latin typeface="UD デジタル 教科書体 NK-B" panose="02020700000000000000" pitchFamily="18" charset="-128"/>
                          <a:ea typeface="UD デジタル 教科書体 NK-B" panose="02020700000000000000" pitchFamily="18" charset="-128"/>
                        </a:rPr>
                        <a:t>毎週月曜にその時点での８月合計歩数を教えてください。</a:t>
                      </a:r>
                      <a:endParaRPr kumimoji="1" lang="en-US" altLang="ja-JP" sz="1800" u="sng" dirty="0">
                        <a:latin typeface="UD デジタル 教科書体 NK-B" panose="02020700000000000000" pitchFamily="18" charset="-128"/>
                        <a:ea typeface="UD デジタル 教科書体 NK-B" panose="02020700000000000000" pitchFamily="18"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latin typeface="UD デジタル 教科書体 NK-B" panose="02020700000000000000" pitchFamily="18" charset="-128"/>
                          <a:ea typeface="UD デジタル 教科書体 NK-B" panose="02020700000000000000" pitchFamily="18" charset="-128"/>
                        </a:rPr>
                        <a:t>　　　　（アプリの集計画面のスクショを</a:t>
                      </a:r>
                      <a:r>
                        <a:rPr kumimoji="1" lang="en-US" altLang="ja-JP" sz="1800" dirty="0">
                          <a:latin typeface="UD デジタル 教科書体 NK-B" panose="02020700000000000000" pitchFamily="18" charset="-128"/>
                          <a:ea typeface="UD デジタル 教科書体 NK-B" panose="02020700000000000000" pitchFamily="18" charset="-128"/>
                        </a:rPr>
                        <a:t>BAND</a:t>
                      </a:r>
                      <a:r>
                        <a:rPr kumimoji="1" lang="ja-JP" altLang="en-US" sz="1800">
                          <a:latin typeface="UD デジタル 教科書体 NK-B" panose="02020700000000000000" pitchFamily="18" charset="-128"/>
                          <a:ea typeface="UD デジタル 教科書体 NK-B" panose="02020700000000000000" pitchFamily="18" charset="-128"/>
                        </a:rPr>
                        <a:t>に投稿するか、個別に歩数だけ教えていただく等）</a:t>
                      </a:r>
                      <a:endParaRPr kumimoji="1" lang="en-US" altLang="ja-JP" sz="1800" dirty="0">
                        <a:latin typeface="UD デジタル 教科書体 NK-B" panose="02020700000000000000" pitchFamily="18" charset="-128"/>
                        <a:ea typeface="UD デジタル 教科書体 NK-B" panose="02020700000000000000" pitchFamily="18" charset="-128"/>
                      </a:endParaRPr>
                    </a:p>
                    <a:p>
                      <a:r>
                        <a:rPr kumimoji="1" lang="ja-JP" altLang="en-US" sz="1800">
                          <a:latin typeface="UD デジタル 教科書体 NK-B" panose="02020700000000000000" pitchFamily="18" charset="-128"/>
                          <a:ea typeface="UD デジタル 教科書体 NK-B" panose="02020700000000000000" pitchFamily="18" charset="-128"/>
                        </a:rPr>
                        <a:t>　　　　</a:t>
                      </a:r>
                      <a:r>
                        <a:rPr kumimoji="1" lang="en-US" altLang="ja-JP" sz="1800" dirty="0">
                          <a:latin typeface="UD デジタル 教科書体 NK-B" panose="02020700000000000000" pitchFamily="18" charset="-128"/>
                          <a:ea typeface="UD デジタル 教科書体 NK-B" panose="02020700000000000000" pitchFamily="18" charset="-128"/>
                        </a:rPr>
                        <a:t>※</a:t>
                      </a:r>
                      <a:r>
                        <a:rPr kumimoji="1" lang="ja-JP" altLang="en-US" sz="1800">
                          <a:latin typeface="UD デジタル 教科書体 NK-B" panose="02020700000000000000" pitchFamily="18" charset="-128"/>
                          <a:ea typeface="UD デジタル 教科書体 NK-B" panose="02020700000000000000" pitchFamily="18" charset="-128"/>
                        </a:rPr>
                        <a:t>日常生活全ての歩数カウント</a:t>
                      </a:r>
                      <a:r>
                        <a:rPr kumimoji="1" lang="en-US" altLang="ja-JP" sz="1800" dirty="0">
                          <a:latin typeface="UD デジタル 教科書体 NK-B" panose="02020700000000000000" pitchFamily="18" charset="-128"/>
                          <a:ea typeface="UD デジタル 教科書体 NK-B" panose="02020700000000000000" pitchFamily="18" charset="-128"/>
                        </a:rPr>
                        <a:t>OK</a:t>
                      </a:r>
                      <a:r>
                        <a:rPr kumimoji="1" lang="ja-JP" altLang="en-US" sz="1800">
                          <a:latin typeface="UD デジタル 教科書体 NK-B" panose="02020700000000000000" pitchFamily="18" charset="-128"/>
                          <a:ea typeface="UD デジタル 教科書体 NK-B" panose="02020700000000000000" pitchFamily="18" charset="-128"/>
                        </a:rPr>
                        <a:t>です</a:t>
                      </a:r>
                      <a:endParaRPr kumimoji="1" lang="en-US" altLang="ja-JP" sz="1800"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836986805"/>
                  </a:ext>
                </a:extLst>
              </a:tr>
            </a:tbl>
          </a:graphicData>
        </a:graphic>
      </p:graphicFrame>
      <p:sp>
        <p:nvSpPr>
          <p:cNvPr id="11" name="テキスト ボックス 10">
            <a:extLst>
              <a:ext uri="{FF2B5EF4-FFF2-40B4-BE49-F238E27FC236}">
                <a16:creationId xmlns:a16="http://schemas.microsoft.com/office/drawing/2014/main" id="{A15F1A12-2277-7CB3-8DA7-F0221F2E7074}"/>
              </a:ext>
            </a:extLst>
          </p:cNvPr>
          <p:cNvSpPr txBox="1"/>
          <p:nvPr/>
        </p:nvSpPr>
        <p:spPr>
          <a:xfrm>
            <a:off x="371864" y="103216"/>
            <a:ext cx="6170450" cy="707886"/>
          </a:xfrm>
          <a:prstGeom prst="rect">
            <a:avLst/>
          </a:prstGeom>
          <a:noFill/>
        </p:spPr>
        <p:txBody>
          <a:bodyPr wrap="square" rtlCol="0">
            <a:spAutoFit/>
          </a:bodyPr>
          <a:lstStyle/>
          <a:p>
            <a:r>
              <a:rPr kumimoji="1" lang="en-US" altLang="ja-JP" sz="2400" dirty="0">
                <a:latin typeface="UD デジタル 教科書体 NK-B" panose="02020700000000000000" pitchFamily="18" charset="-128"/>
                <a:ea typeface="UD デジタル 教科書体 NK-B" panose="02020700000000000000" pitchFamily="18" charset="-128"/>
              </a:rPr>
              <a:t>【</a:t>
            </a:r>
            <a:r>
              <a:rPr kumimoji="1" lang="ja-JP" altLang="en-US" sz="2400" dirty="0">
                <a:latin typeface="UD デジタル 教科書体 NK-B" panose="02020700000000000000" pitchFamily="18" charset="-128"/>
                <a:ea typeface="UD デジタル 教科書体 NK-B" panose="02020700000000000000" pitchFamily="18" charset="-128"/>
              </a:rPr>
              <a:t>参加</a:t>
            </a:r>
            <a:r>
              <a:rPr kumimoji="1" lang="ja-JP" altLang="en-US" sz="2400">
                <a:latin typeface="UD デジタル 教科書体 NK-B" panose="02020700000000000000" pitchFamily="18" charset="-128"/>
                <a:ea typeface="UD デジタル 教科書体 NK-B" panose="02020700000000000000" pitchFamily="18" charset="-128"/>
              </a:rPr>
              <a:t>募集</a:t>
            </a:r>
            <a:r>
              <a:rPr kumimoji="1" lang="en-US" altLang="ja-JP" sz="2400" dirty="0">
                <a:latin typeface="UD デジタル 教科書体 NK-B" panose="02020700000000000000" pitchFamily="18" charset="-128"/>
                <a:ea typeface="UD デジタル 教科書体 NK-B" panose="02020700000000000000" pitchFamily="18" charset="-128"/>
              </a:rPr>
              <a:t>】</a:t>
            </a:r>
            <a:r>
              <a:rPr lang="ja-JP" altLang="en-US" sz="2400">
                <a:latin typeface="UD デジタル 教科書体 NK-B" panose="02020700000000000000" pitchFamily="18" charset="-128"/>
                <a:ea typeface="UD デジタル 教科書体 NK-B" panose="02020700000000000000" pitchFamily="18" charset="-128"/>
              </a:rPr>
              <a:t>８</a:t>
            </a:r>
            <a:r>
              <a:rPr kumimoji="1" lang="ja-JP" altLang="en-US" sz="2400">
                <a:latin typeface="UD デジタル 教科書体 NK-B" panose="02020700000000000000" pitchFamily="18" charset="-128"/>
                <a:ea typeface="UD デジタル 教科書体 NK-B" panose="02020700000000000000" pitchFamily="18" charset="-128"/>
              </a:rPr>
              <a:t>月走行・歩行距離</a:t>
            </a:r>
            <a:r>
              <a:rPr kumimoji="1" lang="ja-JP" altLang="en-US" sz="2400" dirty="0">
                <a:latin typeface="UD デジタル 教科書体 NK-B" panose="02020700000000000000" pitchFamily="18" charset="-128"/>
                <a:ea typeface="UD デジタル 教科書体 NK-B" panose="02020700000000000000" pitchFamily="18" charset="-128"/>
              </a:rPr>
              <a:t>共有イベント！　</a:t>
            </a:r>
            <a:endParaRPr kumimoji="1" lang="en-US" altLang="ja-JP" sz="2400" dirty="0">
              <a:latin typeface="UD デジタル 教科書体 NK-B" panose="02020700000000000000" pitchFamily="18" charset="-128"/>
              <a:ea typeface="UD デジタル 教科書体 NK-B" panose="02020700000000000000" pitchFamily="18" charset="-128"/>
            </a:endParaRPr>
          </a:p>
          <a:p>
            <a:r>
              <a:rPr lang="ja-JP" altLang="en-US" sz="1600" dirty="0">
                <a:latin typeface="UD デジタル 教科書体 NK-B" panose="02020700000000000000" pitchFamily="18" charset="-128"/>
                <a:ea typeface="UD デジタル 教科書体 NK-B" panose="02020700000000000000" pitchFamily="18" charset="-128"/>
              </a:rPr>
              <a:t>（合計走行距離の宣言・共有をしていつもより多くはしろう！）</a:t>
            </a:r>
            <a:endParaRPr kumimoji="1" lang="ja-JP" altLang="en-US" sz="1600" dirty="0">
              <a:latin typeface="UD デジタル 教科書体 NK-B" panose="02020700000000000000" pitchFamily="18" charset="-128"/>
              <a:ea typeface="UD デジタル 教科書体 NK-B" panose="02020700000000000000" pitchFamily="18" charset="-128"/>
            </a:endParaRPr>
          </a:p>
        </p:txBody>
      </p:sp>
      <p:sp>
        <p:nvSpPr>
          <p:cNvPr id="17" name="正方形/長方形 16">
            <a:extLst>
              <a:ext uri="{FF2B5EF4-FFF2-40B4-BE49-F238E27FC236}">
                <a16:creationId xmlns:a16="http://schemas.microsoft.com/office/drawing/2014/main" id="{F3E1300F-4637-F41F-863E-B3FB33B0782D}"/>
              </a:ext>
            </a:extLst>
          </p:cNvPr>
          <p:cNvSpPr/>
          <p:nvPr/>
        </p:nvSpPr>
        <p:spPr>
          <a:xfrm>
            <a:off x="9869429" y="953584"/>
            <a:ext cx="2081271" cy="22595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a:solidFill>
                  <a:schemeClr val="tx1"/>
                </a:solidFill>
                <a:latin typeface="UD デジタル 教科書体 NK-B" panose="02020700000000000000" pitchFamily="18" charset="-128"/>
                <a:ea typeface="UD デジタル 教科書体 NK-B" panose="02020700000000000000" pitchFamily="18" charset="-128"/>
              </a:rPr>
              <a:t>参加投稿</a:t>
            </a:r>
            <a:r>
              <a:rPr kumimoji="1" lang="en-US" altLang="ja-JP" dirty="0">
                <a:solidFill>
                  <a:schemeClr val="tx1"/>
                </a:solidFill>
                <a:latin typeface="UD デジタル 教科書体 NK-B" panose="02020700000000000000" pitchFamily="18" charset="-128"/>
                <a:ea typeface="UD デジタル 教科書体 NK-B" panose="02020700000000000000" pitchFamily="18" charset="-128"/>
              </a:rPr>
              <a:t>QR</a:t>
            </a:r>
            <a:endParaRPr kumimoji="1" lang="ja-JP" altLang="en-US" dirty="0">
              <a:solidFill>
                <a:schemeClr val="tx1"/>
              </a:solidFill>
              <a:latin typeface="UD デジタル 教科書体 NK-B" panose="02020700000000000000" pitchFamily="18" charset="-128"/>
              <a:ea typeface="UD デジタル 教科書体 NK-B" panose="02020700000000000000" pitchFamily="18" charset="-128"/>
            </a:endParaRPr>
          </a:p>
        </p:txBody>
      </p:sp>
      <p:pic>
        <p:nvPicPr>
          <p:cNvPr id="9" name="図 8">
            <a:extLst>
              <a:ext uri="{FF2B5EF4-FFF2-40B4-BE49-F238E27FC236}">
                <a16:creationId xmlns:a16="http://schemas.microsoft.com/office/drawing/2014/main" id="{ACDD8C40-A526-18D6-F0E3-802812ED6FFF}"/>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0009294" y="1321926"/>
            <a:ext cx="1789005" cy="1782124"/>
          </a:xfrm>
          <a:prstGeom prst="rect">
            <a:avLst/>
          </a:prstGeom>
        </p:spPr>
      </p:pic>
    </p:spTree>
    <p:extLst>
      <p:ext uri="{BB962C8B-B14F-4D97-AF65-F5344CB8AC3E}">
        <p14:creationId xmlns:p14="http://schemas.microsoft.com/office/powerpoint/2010/main" val="331221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1AF848E-AD93-33AA-92BE-84044C184FD1}"/>
              </a:ext>
            </a:extLst>
          </p:cNvPr>
          <p:cNvSpPr txBox="1"/>
          <p:nvPr/>
        </p:nvSpPr>
        <p:spPr>
          <a:xfrm>
            <a:off x="9248229" y="1575332"/>
            <a:ext cx="981456" cy="338554"/>
          </a:xfrm>
          <a:prstGeom prst="rect">
            <a:avLst/>
          </a:prstGeom>
          <a:noFill/>
        </p:spPr>
        <p:txBody>
          <a:bodyPr wrap="square" rtlCol="0">
            <a:spAutoFit/>
          </a:bodyPr>
          <a:lstStyle/>
          <a:p>
            <a:r>
              <a:rPr kumimoji="1" lang="en-US" altLang="ja-JP" sz="1600" dirty="0" err="1">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Germin</a:t>
            </a:r>
            <a:endParaRPr kumimoji="1" lang="ja-JP" altLang="en-US"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endParaRPr>
          </a:p>
        </p:txBody>
      </p:sp>
      <p:pic>
        <p:nvPicPr>
          <p:cNvPr id="5" name="図 4" descr="グラフ, ヒストグラム&#10;&#10;自動的に生成された説明">
            <a:extLst>
              <a:ext uri="{FF2B5EF4-FFF2-40B4-BE49-F238E27FC236}">
                <a16:creationId xmlns:a16="http://schemas.microsoft.com/office/drawing/2014/main" id="{AAEB67C2-C921-C711-F67C-2E73EA9DE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6069" y="1840216"/>
            <a:ext cx="1322908" cy="2269368"/>
          </a:xfrm>
          <a:prstGeom prst="rect">
            <a:avLst/>
          </a:prstGeom>
        </p:spPr>
      </p:pic>
      <p:pic>
        <p:nvPicPr>
          <p:cNvPr id="6" name="図 5">
            <a:extLst>
              <a:ext uri="{FF2B5EF4-FFF2-40B4-BE49-F238E27FC236}">
                <a16:creationId xmlns:a16="http://schemas.microsoft.com/office/drawing/2014/main" id="{46E2F212-92D1-4FAB-09EC-3D2720524BA5}"/>
              </a:ext>
            </a:extLst>
          </p:cNvPr>
          <p:cNvPicPr>
            <a:picLocks noChangeAspect="1"/>
          </p:cNvPicPr>
          <p:nvPr/>
        </p:nvPicPr>
        <p:blipFill>
          <a:blip r:embed="rId3"/>
          <a:stretch>
            <a:fillRect/>
          </a:stretch>
        </p:blipFill>
        <p:spPr>
          <a:xfrm>
            <a:off x="10522636" y="1840216"/>
            <a:ext cx="1218146" cy="2294394"/>
          </a:xfrm>
          <a:prstGeom prst="rect">
            <a:avLst/>
          </a:prstGeom>
        </p:spPr>
      </p:pic>
      <p:sp>
        <p:nvSpPr>
          <p:cNvPr id="7" name="テキスト ボックス 6">
            <a:extLst>
              <a:ext uri="{FF2B5EF4-FFF2-40B4-BE49-F238E27FC236}">
                <a16:creationId xmlns:a16="http://schemas.microsoft.com/office/drawing/2014/main" id="{3540563C-73BA-F0F7-5249-292597159FE4}"/>
              </a:ext>
            </a:extLst>
          </p:cNvPr>
          <p:cNvSpPr txBox="1"/>
          <p:nvPr/>
        </p:nvSpPr>
        <p:spPr>
          <a:xfrm>
            <a:off x="10633859" y="1575332"/>
            <a:ext cx="981456" cy="338554"/>
          </a:xfrm>
          <a:prstGeom prst="rect">
            <a:avLst/>
          </a:prstGeom>
          <a:noFill/>
        </p:spPr>
        <p:txBody>
          <a:bodyPr wrap="square" rtlCol="0">
            <a:spAutoFit/>
          </a:bodyPr>
          <a:lstStyle/>
          <a:p>
            <a:r>
              <a:rPr kumimoji="1" lang="en-US" altLang="ja-JP"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TATTA</a:t>
            </a:r>
            <a:endParaRPr kumimoji="1" lang="ja-JP" altLang="en-US" sz="1600"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endParaRPr>
          </a:p>
        </p:txBody>
      </p:sp>
      <p:sp>
        <p:nvSpPr>
          <p:cNvPr id="8" name="テキスト ボックス 7">
            <a:extLst>
              <a:ext uri="{FF2B5EF4-FFF2-40B4-BE49-F238E27FC236}">
                <a16:creationId xmlns:a16="http://schemas.microsoft.com/office/drawing/2014/main" id="{B173E0B9-F077-BB16-6D47-3FA8F276F021}"/>
              </a:ext>
            </a:extLst>
          </p:cNvPr>
          <p:cNvSpPr txBox="1"/>
          <p:nvPr/>
        </p:nvSpPr>
        <p:spPr>
          <a:xfrm>
            <a:off x="8820967" y="1321173"/>
            <a:ext cx="2935799" cy="338554"/>
          </a:xfrm>
          <a:prstGeom prst="rect">
            <a:avLst/>
          </a:prstGeom>
          <a:noFill/>
        </p:spPr>
        <p:txBody>
          <a:bodyPr wrap="square" rtlCol="0">
            <a:spAutoFit/>
          </a:bodyPr>
          <a:lstStyle/>
          <a:p>
            <a:r>
              <a:rPr kumimoji="1" lang="en-US" altLang="ja-JP" sz="1600" b="1" u="sng"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a:t>
            </a:r>
            <a:r>
              <a:rPr kumimoji="1" lang="ja-JP" altLang="en-US" sz="1600" b="1" u="sng">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月間</a:t>
            </a:r>
            <a:r>
              <a:rPr kumimoji="1" lang="ja-JP" altLang="en-US" sz="1600" b="1" u="sng" dirty="0">
                <a:solidFill>
                  <a:schemeClr val="tx1">
                    <a:lumMod val="65000"/>
                    <a:lumOff val="35000"/>
                  </a:schemeClr>
                </a:solidFill>
                <a:latin typeface="UD デジタル 教科書体 NK-B" panose="02020700000000000000" pitchFamily="18" charset="-128"/>
                <a:ea typeface="UD デジタル 教科書体 NK-B" panose="02020700000000000000" pitchFamily="18" charset="-128"/>
              </a:rPr>
              <a:t>走行距離の画面例</a:t>
            </a:r>
          </a:p>
        </p:txBody>
      </p:sp>
      <p:sp>
        <p:nvSpPr>
          <p:cNvPr id="9" name="楕円 5">
            <a:extLst>
              <a:ext uri="{FF2B5EF4-FFF2-40B4-BE49-F238E27FC236}">
                <a16:creationId xmlns:a16="http://schemas.microsoft.com/office/drawing/2014/main" id="{0EA6BCBF-7DA1-DAF0-A74F-E34B3B75C649}"/>
              </a:ext>
            </a:extLst>
          </p:cNvPr>
          <p:cNvSpPr/>
          <p:nvPr/>
        </p:nvSpPr>
        <p:spPr>
          <a:xfrm>
            <a:off x="751852" y="2113161"/>
            <a:ext cx="638175" cy="2122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10" name="楕円 9">
            <a:extLst>
              <a:ext uri="{FF2B5EF4-FFF2-40B4-BE49-F238E27FC236}">
                <a16:creationId xmlns:a16="http://schemas.microsoft.com/office/drawing/2014/main" id="{714CF5D8-3553-D62D-8160-8568B564C70B}"/>
              </a:ext>
            </a:extLst>
          </p:cNvPr>
          <p:cNvSpPr/>
          <p:nvPr/>
        </p:nvSpPr>
        <p:spPr>
          <a:xfrm>
            <a:off x="2544121" y="2149539"/>
            <a:ext cx="674706" cy="1255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65000"/>
                  <a:lumOff val="35000"/>
                </a:schemeClr>
              </a:solidFill>
            </a:endParaRPr>
          </a:p>
        </p:txBody>
      </p:sp>
      <p:sp>
        <p:nvSpPr>
          <p:cNvPr id="11" name="テキスト ボックス 10">
            <a:extLst>
              <a:ext uri="{FF2B5EF4-FFF2-40B4-BE49-F238E27FC236}">
                <a16:creationId xmlns:a16="http://schemas.microsoft.com/office/drawing/2014/main" id="{C0CDA8A0-57C2-7CF2-A856-90FC9936CADA}"/>
              </a:ext>
            </a:extLst>
          </p:cNvPr>
          <p:cNvSpPr txBox="1"/>
          <p:nvPr/>
        </p:nvSpPr>
        <p:spPr>
          <a:xfrm>
            <a:off x="65314" y="78985"/>
            <a:ext cx="12061371" cy="923330"/>
          </a:xfrm>
          <a:prstGeom prst="rect">
            <a:avLst/>
          </a:prstGeom>
          <a:noFill/>
        </p:spPr>
        <p:txBody>
          <a:bodyPr wrap="square" rtlCol="0">
            <a:spAutoFit/>
          </a:bodyPr>
          <a:lstStyle/>
          <a:p>
            <a:r>
              <a:rPr kumimoji="1" lang="ja-JP" altLang="en-US" b="1"/>
              <a:t>アプリについて</a:t>
            </a:r>
            <a:endParaRPr lang="en-US" altLang="ja-JP" b="1" dirty="0"/>
          </a:p>
          <a:p>
            <a:r>
              <a:rPr lang="en-US" altLang="ja-JP" b="1" dirty="0"/>
              <a:t>①</a:t>
            </a:r>
            <a:r>
              <a:rPr lang="ja-JP" altLang="en-US" b="1"/>
              <a:t>ランニング部門：ランニングが測定・集計できるアプリならなんでも結構です。</a:t>
            </a:r>
            <a:endParaRPr lang="en-US" altLang="ja-JP" b="1" dirty="0"/>
          </a:p>
          <a:p>
            <a:r>
              <a:rPr lang="ja-JP" altLang="en-US" b="1"/>
              <a:t>　　　　　　　　　わからない方は例えば下記があります</a:t>
            </a:r>
            <a:endParaRPr kumimoji="1" lang="ja-JP" altLang="en-US" b="1"/>
          </a:p>
        </p:txBody>
      </p:sp>
      <p:pic>
        <p:nvPicPr>
          <p:cNvPr id="12" name="Picture 2" descr="7a3c0234-1225-4744-b3f7-d3763e710798@jpnprd01">
            <a:extLst>
              <a:ext uri="{FF2B5EF4-FFF2-40B4-BE49-F238E27FC236}">
                <a16:creationId xmlns:a16="http://schemas.microsoft.com/office/drawing/2014/main" id="{946DBB06-9E1A-E35C-6CC3-20E1EB142CC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3383" y="1917434"/>
            <a:ext cx="1127267" cy="2005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図 12">
            <a:extLst>
              <a:ext uri="{FF2B5EF4-FFF2-40B4-BE49-F238E27FC236}">
                <a16:creationId xmlns:a16="http://schemas.microsoft.com/office/drawing/2014/main" id="{FD4765B6-B332-817A-2137-4B0580B7C72C}"/>
              </a:ext>
            </a:extLst>
          </p:cNvPr>
          <p:cNvPicPr>
            <a:picLocks noChangeAspect="1"/>
          </p:cNvPicPr>
          <p:nvPr/>
        </p:nvPicPr>
        <p:blipFill>
          <a:blip r:embed="rId5"/>
          <a:stretch>
            <a:fillRect/>
          </a:stretch>
        </p:blipFill>
        <p:spPr>
          <a:xfrm>
            <a:off x="2226451" y="1840823"/>
            <a:ext cx="1757454" cy="2081644"/>
          </a:xfrm>
          <a:prstGeom prst="rect">
            <a:avLst/>
          </a:prstGeom>
          <a:ln>
            <a:solidFill>
              <a:schemeClr val="tx1"/>
            </a:solidFill>
          </a:ln>
        </p:spPr>
      </p:pic>
      <p:pic>
        <p:nvPicPr>
          <p:cNvPr id="14" name="図 13">
            <a:extLst>
              <a:ext uri="{FF2B5EF4-FFF2-40B4-BE49-F238E27FC236}">
                <a16:creationId xmlns:a16="http://schemas.microsoft.com/office/drawing/2014/main" id="{0F8EAA4C-C442-93E3-636C-394F99598127}"/>
              </a:ext>
            </a:extLst>
          </p:cNvPr>
          <p:cNvPicPr>
            <a:picLocks noChangeAspect="1"/>
          </p:cNvPicPr>
          <p:nvPr/>
        </p:nvPicPr>
        <p:blipFill>
          <a:blip r:embed="rId6"/>
          <a:stretch>
            <a:fillRect/>
          </a:stretch>
        </p:blipFill>
        <p:spPr>
          <a:xfrm>
            <a:off x="4861559" y="1913558"/>
            <a:ext cx="927100" cy="2012783"/>
          </a:xfrm>
          <a:prstGeom prst="rect">
            <a:avLst/>
          </a:prstGeom>
          <a:ln>
            <a:solidFill>
              <a:schemeClr val="tx1"/>
            </a:solidFill>
          </a:ln>
        </p:spPr>
      </p:pic>
      <p:sp>
        <p:nvSpPr>
          <p:cNvPr id="15" name="テキスト ボックス 14">
            <a:extLst>
              <a:ext uri="{FF2B5EF4-FFF2-40B4-BE49-F238E27FC236}">
                <a16:creationId xmlns:a16="http://schemas.microsoft.com/office/drawing/2014/main" id="{A45750D1-2757-AA00-BAEA-97B2E8B8FE0A}"/>
              </a:ext>
            </a:extLst>
          </p:cNvPr>
          <p:cNvSpPr txBox="1"/>
          <p:nvPr/>
        </p:nvSpPr>
        <p:spPr>
          <a:xfrm>
            <a:off x="413383" y="1548102"/>
            <a:ext cx="1498600" cy="369332"/>
          </a:xfrm>
          <a:prstGeom prst="rect">
            <a:avLst/>
          </a:prstGeom>
          <a:noFill/>
        </p:spPr>
        <p:txBody>
          <a:bodyPr wrap="square" rtlCol="0">
            <a:spAutoFit/>
          </a:bodyPr>
          <a:lstStyle/>
          <a:p>
            <a:r>
              <a:rPr kumimoji="1" lang="en-US" altLang="ja-JP"/>
              <a:t>TATTA</a:t>
            </a:r>
            <a:endParaRPr kumimoji="1" lang="ja-JP" altLang="en-US"/>
          </a:p>
        </p:txBody>
      </p:sp>
      <p:sp>
        <p:nvSpPr>
          <p:cNvPr id="16" name="テキスト ボックス 15">
            <a:extLst>
              <a:ext uri="{FF2B5EF4-FFF2-40B4-BE49-F238E27FC236}">
                <a16:creationId xmlns:a16="http://schemas.microsoft.com/office/drawing/2014/main" id="{4C426D6F-A00D-D45F-378A-CC06C8815CA7}"/>
              </a:ext>
            </a:extLst>
          </p:cNvPr>
          <p:cNvSpPr txBox="1"/>
          <p:nvPr/>
        </p:nvSpPr>
        <p:spPr>
          <a:xfrm>
            <a:off x="2597784" y="1490450"/>
            <a:ext cx="1498600" cy="369332"/>
          </a:xfrm>
          <a:prstGeom prst="rect">
            <a:avLst/>
          </a:prstGeom>
          <a:noFill/>
        </p:spPr>
        <p:txBody>
          <a:bodyPr wrap="square" rtlCol="0">
            <a:spAutoFit/>
          </a:bodyPr>
          <a:lstStyle/>
          <a:p>
            <a:r>
              <a:rPr kumimoji="1" lang="en-US" altLang="ja-JP" err="1"/>
              <a:t>Strava</a:t>
            </a:r>
            <a:endParaRPr kumimoji="1" lang="ja-JP" altLang="en-US"/>
          </a:p>
        </p:txBody>
      </p:sp>
      <p:sp>
        <p:nvSpPr>
          <p:cNvPr id="17" name="テキスト ボックス 16">
            <a:extLst>
              <a:ext uri="{FF2B5EF4-FFF2-40B4-BE49-F238E27FC236}">
                <a16:creationId xmlns:a16="http://schemas.microsoft.com/office/drawing/2014/main" id="{2C24BF37-191C-B590-8615-B169A205FFF0}"/>
              </a:ext>
            </a:extLst>
          </p:cNvPr>
          <p:cNvSpPr txBox="1"/>
          <p:nvPr/>
        </p:nvSpPr>
        <p:spPr>
          <a:xfrm>
            <a:off x="4891814" y="1490450"/>
            <a:ext cx="1498600" cy="369332"/>
          </a:xfrm>
          <a:prstGeom prst="rect">
            <a:avLst/>
          </a:prstGeom>
          <a:noFill/>
        </p:spPr>
        <p:txBody>
          <a:bodyPr wrap="square" rtlCol="0">
            <a:spAutoFit/>
          </a:bodyPr>
          <a:lstStyle/>
          <a:p>
            <a:r>
              <a:rPr kumimoji="1" lang="en-US" altLang="ja-JP"/>
              <a:t>Nike</a:t>
            </a:r>
            <a:endParaRPr kumimoji="1" lang="ja-JP" altLang="en-US"/>
          </a:p>
        </p:txBody>
      </p:sp>
      <p:pic>
        <p:nvPicPr>
          <p:cNvPr id="18" name="図 17">
            <a:extLst>
              <a:ext uri="{FF2B5EF4-FFF2-40B4-BE49-F238E27FC236}">
                <a16:creationId xmlns:a16="http://schemas.microsoft.com/office/drawing/2014/main" id="{428DA499-4C52-A167-FE5C-37B12C8F8704}"/>
              </a:ext>
            </a:extLst>
          </p:cNvPr>
          <p:cNvPicPr>
            <a:picLocks noChangeAspect="1"/>
          </p:cNvPicPr>
          <p:nvPr/>
        </p:nvPicPr>
        <p:blipFill rotWithShape="1">
          <a:blip r:embed="rId7"/>
          <a:srcRect t="24980"/>
          <a:stretch/>
        </p:blipFill>
        <p:spPr>
          <a:xfrm>
            <a:off x="6547576" y="1913558"/>
            <a:ext cx="1514475" cy="2272324"/>
          </a:xfrm>
          <a:prstGeom prst="rect">
            <a:avLst/>
          </a:prstGeom>
          <a:ln>
            <a:solidFill>
              <a:schemeClr val="tx1"/>
            </a:solidFill>
          </a:ln>
        </p:spPr>
      </p:pic>
      <p:sp>
        <p:nvSpPr>
          <p:cNvPr id="19" name="テキスト ボックス 18">
            <a:extLst>
              <a:ext uri="{FF2B5EF4-FFF2-40B4-BE49-F238E27FC236}">
                <a16:creationId xmlns:a16="http://schemas.microsoft.com/office/drawing/2014/main" id="{1ADC1117-981A-78B2-9EA7-920FF41B5507}"/>
              </a:ext>
            </a:extLst>
          </p:cNvPr>
          <p:cNvSpPr txBox="1"/>
          <p:nvPr/>
        </p:nvSpPr>
        <p:spPr>
          <a:xfrm>
            <a:off x="6733242" y="1538790"/>
            <a:ext cx="1143142" cy="369332"/>
          </a:xfrm>
          <a:prstGeom prst="rect">
            <a:avLst/>
          </a:prstGeom>
          <a:noFill/>
        </p:spPr>
        <p:txBody>
          <a:bodyPr wrap="square" rtlCol="0">
            <a:spAutoFit/>
          </a:bodyPr>
          <a:lstStyle/>
          <a:p>
            <a:r>
              <a:rPr kumimoji="1" lang="en-US" altLang="ja-JP"/>
              <a:t>Adidas</a:t>
            </a:r>
            <a:endParaRPr kumimoji="1" lang="ja-JP" altLang="en-US"/>
          </a:p>
        </p:txBody>
      </p:sp>
      <p:sp>
        <p:nvSpPr>
          <p:cNvPr id="20" name="テキスト ボックス 19">
            <a:extLst>
              <a:ext uri="{FF2B5EF4-FFF2-40B4-BE49-F238E27FC236}">
                <a16:creationId xmlns:a16="http://schemas.microsoft.com/office/drawing/2014/main" id="{08A9ED43-AF9B-1036-953C-C93FA3BC7A8D}"/>
              </a:ext>
            </a:extLst>
          </p:cNvPr>
          <p:cNvSpPr txBox="1"/>
          <p:nvPr/>
        </p:nvSpPr>
        <p:spPr>
          <a:xfrm>
            <a:off x="262946" y="1096191"/>
            <a:ext cx="2334838" cy="369332"/>
          </a:xfrm>
          <a:prstGeom prst="rect">
            <a:avLst/>
          </a:prstGeom>
          <a:noFill/>
        </p:spPr>
        <p:txBody>
          <a:bodyPr wrap="square" rtlCol="0">
            <a:spAutoFit/>
          </a:bodyPr>
          <a:lstStyle/>
          <a:p>
            <a:r>
              <a:rPr kumimoji="1" lang="ja-JP" altLang="en-US" u="sng"/>
              <a:t>アプリの例）</a:t>
            </a:r>
          </a:p>
        </p:txBody>
      </p:sp>
      <p:sp>
        <p:nvSpPr>
          <p:cNvPr id="21" name="テキスト ボックス 20">
            <a:extLst>
              <a:ext uri="{FF2B5EF4-FFF2-40B4-BE49-F238E27FC236}">
                <a16:creationId xmlns:a16="http://schemas.microsoft.com/office/drawing/2014/main" id="{DB8F57F8-3BEC-F323-FD1A-327CEFE2E316}"/>
              </a:ext>
            </a:extLst>
          </p:cNvPr>
          <p:cNvSpPr txBox="1"/>
          <p:nvPr/>
        </p:nvSpPr>
        <p:spPr>
          <a:xfrm>
            <a:off x="130629" y="4601202"/>
            <a:ext cx="12061371" cy="1200329"/>
          </a:xfrm>
          <a:prstGeom prst="rect">
            <a:avLst/>
          </a:prstGeom>
          <a:noFill/>
        </p:spPr>
        <p:txBody>
          <a:bodyPr wrap="square" rtlCol="0">
            <a:spAutoFit/>
          </a:bodyPr>
          <a:lstStyle/>
          <a:p>
            <a:r>
              <a:rPr kumimoji="1" lang="en-US" altLang="ja-JP" b="1" dirty="0"/>
              <a:t>②</a:t>
            </a:r>
            <a:r>
              <a:rPr kumimoji="1" lang="ja-JP" altLang="en-US" b="1"/>
              <a:t>ウォーキング部門：ウォーキング</a:t>
            </a:r>
            <a:r>
              <a:rPr lang="ja-JP" altLang="en-US" b="1"/>
              <a:t>が測定・集計できるアプリならなんでも結構です。</a:t>
            </a:r>
            <a:endParaRPr lang="en-US" altLang="ja-JP" b="1" dirty="0"/>
          </a:p>
          <a:p>
            <a:r>
              <a:rPr lang="ja-JP" altLang="en-US" b="1"/>
              <a:t>　　　　　　　　　　（ヘルスケア、</a:t>
            </a:r>
            <a:r>
              <a:rPr lang="en-US" altLang="ja-JP" b="1" dirty="0" err="1"/>
              <a:t>WellGO</a:t>
            </a:r>
            <a:r>
              <a:rPr lang="ja-JP" altLang="en-US" b="1"/>
              <a:t>は測定はできますが平均歩数しか出ないようです、</a:t>
            </a:r>
            <a:endParaRPr lang="en-US" altLang="ja-JP" b="1" dirty="0"/>
          </a:p>
          <a:p>
            <a:r>
              <a:rPr lang="ja-JP" altLang="en-US" b="1"/>
              <a:t>　　　　　　　　　　　そういう場合は日数で掛け算します）</a:t>
            </a:r>
            <a:endParaRPr lang="en-US" altLang="ja-JP" b="1" dirty="0"/>
          </a:p>
          <a:p>
            <a:r>
              <a:rPr kumimoji="1" lang="ja-JP" altLang="en-US" b="1"/>
              <a:t>　　　　　　　　　　</a:t>
            </a:r>
          </a:p>
        </p:txBody>
      </p:sp>
    </p:spTree>
    <p:extLst>
      <p:ext uri="{BB962C8B-B14F-4D97-AF65-F5344CB8AC3E}">
        <p14:creationId xmlns:p14="http://schemas.microsoft.com/office/powerpoint/2010/main" val="73037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4">
            <a:extLst>
              <a:ext uri="{FF2B5EF4-FFF2-40B4-BE49-F238E27FC236}">
                <a16:creationId xmlns:a16="http://schemas.microsoft.com/office/drawing/2014/main" id="{E751F792-7FC1-B34C-CFD2-631E8E973A02}"/>
              </a:ext>
            </a:extLst>
          </p:cNvPr>
          <p:cNvGraphicFramePr>
            <a:graphicFrameLocks noGrp="1"/>
          </p:cNvGraphicFramePr>
          <p:nvPr>
            <p:extLst>
              <p:ext uri="{D42A27DB-BD31-4B8C-83A1-F6EECF244321}">
                <p14:modId xmlns:p14="http://schemas.microsoft.com/office/powerpoint/2010/main" val="3268483832"/>
              </p:ext>
            </p:extLst>
          </p:nvPr>
        </p:nvGraphicFramePr>
        <p:xfrm>
          <a:off x="187630" y="2765159"/>
          <a:ext cx="11819279" cy="3291840"/>
        </p:xfrm>
        <a:graphic>
          <a:graphicData uri="http://schemas.openxmlformats.org/drawingml/2006/table">
            <a:tbl>
              <a:tblPr firstRow="1" bandRow="1">
                <a:tableStyleId>{5940675A-B579-460E-94D1-54222C63F5DA}</a:tableStyleId>
              </a:tblPr>
              <a:tblGrid>
                <a:gridCol w="983310">
                  <a:extLst>
                    <a:ext uri="{9D8B030D-6E8A-4147-A177-3AD203B41FA5}">
                      <a16:colId xmlns:a16="http://schemas.microsoft.com/office/drawing/2014/main" val="2036039979"/>
                    </a:ext>
                  </a:extLst>
                </a:gridCol>
                <a:gridCol w="619760">
                  <a:extLst>
                    <a:ext uri="{9D8B030D-6E8A-4147-A177-3AD203B41FA5}">
                      <a16:colId xmlns:a16="http://schemas.microsoft.com/office/drawing/2014/main" val="2746388272"/>
                    </a:ext>
                  </a:extLst>
                </a:gridCol>
                <a:gridCol w="778909">
                  <a:extLst>
                    <a:ext uri="{9D8B030D-6E8A-4147-A177-3AD203B41FA5}">
                      <a16:colId xmlns:a16="http://schemas.microsoft.com/office/drawing/2014/main" val="2182142580"/>
                    </a:ext>
                  </a:extLst>
                </a:gridCol>
                <a:gridCol w="906112">
                  <a:extLst>
                    <a:ext uri="{9D8B030D-6E8A-4147-A177-3AD203B41FA5}">
                      <a16:colId xmlns:a16="http://schemas.microsoft.com/office/drawing/2014/main" val="216278186"/>
                    </a:ext>
                  </a:extLst>
                </a:gridCol>
                <a:gridCol w="906112">
                  <a:extLst>
                    <a:ext uri="{9D8B030D-6E8A-4147-A177-3AD203B41FA5}">
                      <a16:colId xmlns:a16="http://schemas.microsoft.com/office/drawing/2014/main" val="160897670"/>
                    </a:ext>
                  </a:extLst>
                </a:gridCol>
                <a:gridCol w="906112">
                  <a:extLst>
                    <a:ext uri="{9D8B030D-6E8A-4147-A177-3AD203B41FA5}">
                      <a16:colId xmlns:a16="http://schemas.microsoft.com/office/drawing/2014/main" val="2457058338"/>
                    </a:ext>
                  </a:extLst>
                </a:gridCol>
                <a:gridCol w="906112">
                  <a:extLst>
                    <a:ext uri="{9D8B030D-6E8A-4147-A177-3AD203B41FA5}">
                      <a16:colId xmlns:a16="http://schemas.microsoft.com/office/drawing/2014/main" val="770120431"/>
                    </a:ext>
                  </a:extLst>
                </a:gridCol>
                <a:gridCol w="906112">
                  <a:extLst>
                    <a:ext uri="{9D8B030D-6E8A-4147-A177-3AD203B41FA5}">
                      <a16:colId xmlns:a16="http://schemas.microsoft.com/office/drawing/2014/main" val="2934101392"/>
                    </a:ext>
                  </a:extLst>
                </a:gridCol>
                <a:gridCol w="906112">
                  <a:extLst>
                    <a:ext uri="{9D8B030D-6E8A-4147-A177-3AD203B41FA5}">
                      <a16:colId xmlns:a16="http://schemas.microsoft.com/office/drawing/2014/main" val="499069907"/>
                    </a:ext>
                  </a:extLst>
                </a:gridCol>
                <a:gridCol w="906112">
                  <a:extLst>
                    <a:ext uri="{9D8B030D-6E8A-4147-A177-3AD203B41FA5}">
                      <a16:colId xmlns:a16="http://schemas.microsoft.com/office/drawing/2014/main" val="1676055398"/>
                    </a:ext>
                  </a:extLst>
                </a:gridCol>
                <a:gridCol w="906112">
                  <a:extLst>
                    <a:ext uri="{9D8B030D-6E8A-4147-A177-3AD203B41FA5}">
                      <a16:colId xmlns:a16="http://schemas.microsoft.com/office/drawing/2014/main" val="684177033"/>
                    </a:ext>
                  </a:extLst>
                </a:gridCol>
                <a:gridCol w="906112">
                  <a:extLst>
                    <a:ext uri="{9D8B030D-6E8A-4147-A177-3AD203B41FA5}">
                      <a16:colId xmlns:a16="http://schemas.microsoft.com/office/drawing/2014/main" val="635844511"/>
                    </a:ext>
                  </a:extLst>
                </a:gridCol>
                <a:gridCol w="1282292">
                  <a:extLst>
                    <a:ext uri="{9D8B030D-6E8A-4147-A177-3AD203B41FA5}">
                      <a16:colId xmlns:a16="http://schemas.microsoft.com/office/drawing/2014/main" val="1075178768"/>
                    </a:ext>
                  </a:extLst>
                </a:gridCol>
              </a:tblGrid>
              <a:tr h="370840">
                <a:tc rowSpan="2">
                  <a:txBody>
                    <a:bodyPr/>
                    <a:lstStyle/>
                    <a:p>
                      <a:r>
                        <a:rPr kumimoji="1" lang="ja-JP" altLang="en-US" sz="1200" dirty="0">
                          <a:solidFill>
                            <a:schemeClr val="tx1"/>
                          </a:solidFill>
                          <a:latin typeface="UD デジタル 教科書体 NK-B" panose="02020700000000000000" pitchFamily="18" charset="-128"/>
                          <a:ea typeface="UD デジタル 教科書体 NK-B" panose="02020700000000000000" pitchFamily="18" charset="-128"/>
                        </a:rPr>
                        <a:t>名前</a:t>
                      </a:r>
                    </a:p>
                  </a:txBody>
                  <a:tcPr>
                    <a:lnB w="12700" cap="flat" cmpd="sng" algn="ctr">
                      <a:solidFill>
                        <a:schemeClr val="tx1"/>
                      </a:solidFill>
                      <a:prstDash val="solid"/>
                      <a:round/>
                      <a:headEnd type="none" w="med" len="med"/>
                      <a:tailEnd type="none" w="med" len="med"/>
                    </a:lnB>
                    <a:solidFill>
                      <a:schemeClr val="bg1">
                        <a:lumMod val="95000"/>
                      </a:schemeClr>
                    </a:solidFill>
                  </a:tcPr>
                </a:tc>
                <a:tc rowSpan="2">
                  <a:txBody>
                    <a:bodyPr/>
                    <a:lstStyle/>
                    <a:p>
                      <a:pPr algn="ctr"/>
                      <a:r>
                        <a:rPr kumimoji="1" lang="ja-JP" altLang="en-US" sz="1200" b="1">
                          <a:solidFill>
                            <a:schemeClr val="tx1"/>
                          </a:solidFill>
                          <a:latin typeface="UD デジタル 教科書体 NK-B" panose="02020700000000000000" pitchFamily="18" charset="-128"/>
                          <a:ea typeface="UD デジタル 教科書体 NK-B" panose="02020700000000000000" pitchFamily="18" charset="-128"/>
                        </a:rPr>
                        <a:t>月間目標</a:t>
                      </a:r>
                      <a:endParaRPr kumimoji="1" lang="ja-JP" altLang="en-US" sz="1200" b="1" dirty="0">
                        <a:solidFill>
                          <a:schemeClr val="tx1"/>
                        </a:solidFill>
                        <a:latin typeface="UD デジタル 教科書体 NK-B" panose="02020700000000000000" pitchFamily="18" charset="-128"/>
                        <a:ea typeface="UD デジタル 教科書体 NK-B" panose="02020700000000000000" pitchFamily="18" charset="-128"/>
                      </a:endParaRPr>
                    </a:p>
                  </a:txBody>
                  <a:tcPr>
                    <a:lnB w="12700" cap="flat" cmpd="sng" algn="ctr">
                      <a:solidFill>
                        <a:schemeClr val="tx1"/>
                      </a:solidFill>
                      <a:prstDash val="solid"/>
                      <a:round/>
                      <a:headEnd type="none" w="med" len="med"/>
                      <a:tailEnd type="none" w="med" len="med"/>
                    </a:lnB>
                    <a:solidFill>
                      <a:schemeClr val="bg1">
                        <a:lumMod val="95000"/>
                      </a:schemeClr>
                    </a:solidFill>
                  </a:tcPr>
                </a:tc>
                <a:tc gridSpan="2">
                  <a:txBody>
                    <a:bodyPr/>
                    <a:lstStyle/>
                    <a:p>
                      <a:r>
                        <a:rPr kumimoji="1" lang="en-US" altLang="ja-JP" sz="1400">
                          <a:solidFill>
                            <a:schemeClr val="tx1"/>
                          </a:solidFill>
                          <a:latin typeface="UD デジタル 教科書体 NK-B" panose="02020700000000000000" pitchFamily="18" charset="-128"/>
                          <a:ea typeface="UD デジタル 教科書体 NK-B" panose="02020700000000000000" pitchFamily="18" charset="-128"/>
                        </a:rPr>
                        <a:t>8/1-8/4(4</a:t>
                      </a:r>
                      <a:r>
                        <a:rPr kumimoji="1" lang="ja-JP" altLang="en-US" sz="1400">
                          <a:solidFill>
                            <a:schemeClr val="tx1"/>
                          </a:solidFill>
                          <a:latin typeface="UD デジタル 教科書体 NK-B" panose="02020700000000000000" pitchFamily="18" charset="-128"/>
                          <a:ea typeface="UD デジタル 教科書体 NK-B" panose="02020700000000000000" pitchFamily="18" charset="-128"/>
                        </a:rPr>
                        <a:t>日</a:t>
                      </a:r>
                      <a:r>
                        <a:rPr kumimoji="1" lang="en-US" altLang="ja-JP" sz="1400">
                          <a:solidFill>
                            <a:schemeClr val="tx1"/>
                          </a:solidFill>
                          <a:latin typeface="UD デジタル 教科書体 NK-B" panose="02020700000000000000" pitchFamily="18" charset="-128"/>
                          <a:ea typeface="UD デジタル 教科書体 NK-B" panose="02020700000000000000" pitchFamily="18" charset="-128"/>
                        </a:rPr>
                        <a:t>)</a:t>
                      </a:r>
                      <a:endParaRPr kumimoji="1" lang="ja-JP" altLang="en-US"/>
                    </a:p>
                  </a:txBody>
                  <a:tcPr>
                    <a:solidFill>
                      <a:schemeClr val="bg1">
                        <a:lumMod val="95000"/>
                      </a:schemeClr>
                    </a:solidFill>
                  </a:tcPr>
                </a:tc>
                <a:tc hMerge="1">
                  <a:txBody>
                    <a:bodyPr/>
                    <a:lstStyle/>
                    <a:p>
                      <a:endParaRPr kumimoji="1" lang="ja-JP" altLang="en-US" dirty="0"/>
                    </a:p>
                  </a:txBody>
                  <a:tcPr/>
                </a:tc>
                <a:tc gridSpan="2">
                  <a:txBody>
                    <a:bodyPr/>
                    <a:lstStyle/>
                    <a:p>
                      <a:pPr algn="ct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8/5-8/11(7</a:t>
                      </a:r>
                      <a:r>
                        <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rPr>
                        <a:t>日</a:t>
                      </a: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endParaRPr>
                    </a:p>
                  </a:txBody>
                  <a:tcPr>
                    <a:solidFill>
                      <a:schemeClr val="bg1">
                        <a:lumMod val="95000"/>
                      </a:schemeClr>
                    </a:solidFill>
                  </a:tcPr>
                </a:tc>
                <a:tc hMerge="1">
                  <a:txBody>
                    <a:bodyPr/>
                    <a:lstStyle/>
                    <a:p>
                      <a:endParaRPr kumimoji="1" lang="ja-JP" altLang="en-US" dirty="0"/>
                    </a:p>
                  </a:txBody>
                  <a:tcPr/>
                </a:tc>
                <a:tc gridSpan="2">
                  <a:txBody>
                    <a:bodyPr/>
                    <a:lstStyle/>
                    <a:p>
                      <a:pPr algn="ct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8/12-8/18(7</a:t>
                      </a:r>
                      <a:r>
                        <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rPr>
                        <a:t>日</a:t>
                      </a: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endParaRPr>
                    </a:p>
                  </a:txBody>
                  <a:tcPr>
                    <a:solidFill>
                      <a:schemeClr val="bg1">
                        <a:lumMod val="95000"/>
                      </a:schemeClr>
                    </a:solidFill>
                  </a:tcPr>
                </a:tc>
                <a:tc hMerge="1">
                  <a:txBody>
                    <a:bodyPr/>
                    <a:lstStyle/>
                    <a:p>
                      <a:endParaRPr kumimoji="1" lang="ja-JP" altLang="en-US" dirty="0"/>
                    </a:p>
                  </a:txBody>
                  <a:tcPr/>
                </a:tc>
                <a:tc gridSpan="2">
                  <a:txBody>
                    <a:bodyPr/>
                    <a:lstStyle/>
                    <a:p>
                      <a:pPr algn="ct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8/19-8/25(7</a:t>
                      </a:r>
                      <a:r>
                        <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rPr>
                        <a:t>日</a:t>
                      </a: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endParaRPr>
                    </a:p>
                  </a:txBody>
                  <a:tcPr>
                    <a:solidFill>
                      <a:schemeClr val="bg1">
                        <a:lumMod val="95000"/>
                      </a:schemeClr>
                    </a:solidFill>
                  </a:tcPr>
                </a:tc>
                <a:tc hMerge="1">
                  <a:txBody>
                    <a:bodyPr/>
                    <a:lstStyle/>
                    <a:p>
                      <a:endParaRPr kumimoji="1" lang="ja-JP" altLang="en-US"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8/26-8/31(6</a:t>
                      </a:r>
                      <a:r>
                        <a:rPr kumimoji="1" lang="ja-JP" altLang="en-US" sz="1400">
                          <a:solidFill>
                            <a:schemeClr val="tx1"/>
                          </a:solidFill>
                          <a:latin typeface="UD デジタル 教科書体 NK-B" panose="02020700000000000000" pitchFamily="18" charset="-128"/>
                          <a:ea typeface="UD デジタル 教科書体 NK-B" panose="02020700000000000000" pitchFamily="18" charset="-128"/>
                        </a:rPr>
                        <a:t>日</a:t>
                      </a:r>
                      <a:r>
                        <a:rPr kumimoji="1"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a:t>
                      </a:r>
                      <a:endPar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endParaRPr>
                    </a:p>
                  </a:txBody>
                  <a:tcPr>
                    <a:solidFill>
                      <a:schemeClr val="bg1">
                        <a:lumMod val="95000"/>
                      </a:schemeClr>
                    </a:solidFill>
                  </a:tcPr>
                </a:tc>
                <a:tc hMerge="1">
                  <a:txBody>
                    <a:bodyPr/>
                    <a:lstStyle/>
                    <a:p>
                      <a:endParaRPr kumimoji="1" lang="ja-JP" altLang="en-US"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UD デジタル 教科書体 NK-B" panose="02020700000000000000" pitchFamily="18" charset="-128"/>
                          <a:ea typeface="UD デジタル 教科書体 NK-B" panose="02020700000000000000" pitchFamily="18" charset="-128"/>
                        </a:rPr>
                        <a:t>目標達成率</a:t>
                      </a:r>
                    </a:p>
                  </a:txBody>
                  <a:tcPr>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10938469"/>
                  </a:ext>
                </a:extLst>
              </a:tr>
              <a:tr h="197137">
                <a:tc vMerge="1">
                  <a:txBody>
                    <a:bodyPr/>
                    <a:lstStyle/>
                    <a:p>
                      <a:endParaRPr kumimoji="1" lang="en-US" altLang="ja-JP" sz="1600" dirty="0"/>
                    </a:p>
                  </a:txBody>
                  <a:tcPr/>
                </a:tc>
                <a:tc vMerge="1">
                  <a:txBody>
                    <a:bodyPr/>
                    <a:lstStyle/>
                    <a:p>
                      <a:endParaRPr kumimoji="1" lang="ja-JP" altLang="en-US"/>
                    </a:p>
                  </a:txBody>
                  <a:tcPr/>
                </a:tc>
                <a:tc>
                  <a:txBody>
                    <a:bodyPr/>
                    <a:lstStyle/>
                    <a:p>
                      <a:pPr algn="ctr"/>
                      <a:r>
                        <a:rPr kumimoji="1" lang="ja-JP" altLang="en-US" sz="1400">
                          <a:latin typeface="UD デジタル 教科書体 NK-B" panose="02020700000000000000" pitchFamily="18" charset="-128"/>
                          <a:ea typeface="UD デジタル 教科書体 NK-B" panose="02020700000000000000" pitchFamily="18" charset="-128"/>
                        </a:rPr>
                        <a:t>週合計</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月合計</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週合計</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月合計</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週合計</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月合計</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週合計</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月合計</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週合計</a:t>
                      </a:r>
                    </a:p>
                  </a:txBody>
                  <a:tcP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月合計</a:t>
                      </a:r>
                    </a:p>
                  </a:txBody>
                  <a:tcPr>
                    <a:lnB w="12700" cap="flat" cmpd="sng" algn="ctr">
                      <a:solidFill>
                        <a:schemeClr val="tx1"/>
                      </a:solidFill>
                      <a:prstDash val="solid"/>
                      <a:round/>
                      <a:headEnd type="none" w="med" len="med"/>
                      <a:tailEnd type="none" w="med" len="med"/>
                    </a:lnB>
                    <a:solidFill>
                      <a:schemeClr val="bg1">
                        <a:lumMod val="95000"/>
                      </a:schemeClr>
                    </a:solidFill>
                  </a:tcPr>
                </a:tc>
                <a:tc vMerge="1">
                  <a:txBody>
                    <a:bodyPr/>
                    <a:lstStyle/>
                    <a:p>
                      <a:pPr algn="ctr"/>
                      <a:endParaRPr kumimoji="1" lang="ja-JP" altLang="en-US" sz="1600" dirty="0"/>
                    </a:p>
                  </a:txBody>
                  <a:tcPr/>
                </a:tc>
                <a:extLst>
                  <a:ext uri="{0D108BD9-81ED-4DB2-BD59-A6C34878D82A}">
                    <a16:rowId xmlns:a16="http://schemas.microsoft.com/office/drawing/2014/main" val="2438703907"/>
                  </a:ext>
                </a:extLst>
              </a:tr>
              <a:tr h="0">
                <a:tc gridSpan="13">
                  <a:txBody>
                    <a:bodyPr/>
                    <a:lstStyle/>
                    <a:p>
                      <a:pPr algn="ctr"/>
                      <a:endParaRPr kumimoji="1" lang="ja-JP" altLang="en-US" sz="300" b="1" dirty="0">
                        <a:solidFill>
                          <a:schemeClr val="tx1"/>
                        </a:solidFill>
                        <a:latin typeface="UD デジタル 教科書体 NK-B" panose="02020700000000000000" pitchFamily="18" charset="-128"/>
                        <a:ea typeface="UD デジタル 教科書体 NK-B" panose="02020700000000000000" pitchFamily="18" charset="-128"/>
                      </a:endParaRPr>
                    </a:p>
                  </a:txBody>
                  <a:tcPr marL="0" marR="0" marT="0" marB="0">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endParaRPr kumimoji="1" lang="ja-JP" altLang="en-US"/>
                    </a:p>
                  </a:txBody>
                  <a:tcPr>
                    <a:lnT w="12700" cap="flat" cmpd="sng" algn="ctr">
                      <a:solidFill>
                        <a:schemeClr val="tx1"/>
                      </a:solidFill>
                      <a:prstDash val="solid"/>
                      <a:round/>
                      <a:headEnd type="none" w="med" len="med"/>
                      <a:tailEnd type="none" w="med" len="med"/>
                    </a:lnT>
                  </a:tcPr>
                </a:tc>
                <a:tc hMerge="1">
                  <a:txBody>
                    <a:bodyPr/>
                    <a:lstStyle/>
                    <a:p>
                      <a:endParaRPr kumimoji="1" lang="ja-JP" altLang="en-US"/>
                    </a:p>
                  </a:txBody>
                  <a:tcPr>
                    <a:lnT w="12700" cap="flat" cmpd="sng" algn="ctr">
                      <a:solidFill>
                        <a:schemeClr val="tx1"/>
                      </a:solidFill>
                      <a:prstDash val="solid"/>
                      <a:round/>
                      <a:headEnd type="none" w="med" len="med"/>
                      <a:tailEnd type="none" w="med" len="med"/>
                    </a:lnT>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algn="ctr"/>
                      <a:endParaRPr kumimoji="1" lang="ja-JP" altLang="en-US" sz="1600" b="1" dirty="0"/>
                    </a:p>
                  </a:txBody>
                  <a:tcPr>
                    <a:lnT w="12700" cap="flat" cmpd="sng" algn="ctr">
                      <a:solidFill>
                        <a:schemeClr val="tx1"/>
                      </a:solidFill>
                      <a:prstDash val="solid"/>
                      <a:round/>
                      <a:headEnd type="none" w="med" len="med"/>
                      <a:tailEnd type="none" w="med" len="med"/>
                    </a:lnT>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724611470"/>
                  </a:ext>
                </a:extLst>
              </a:tr>
              <a:tr h="370840">
                <a:tc>
                  <a:txBody>
                    <a:bodyPr/>
                    <a:lstStyle/>
                    <a:p>
                      <a:r>
                        <a:rPr kumimoji="1" lang="en-US" altLang="ja-JP" sz="1200" dirty="0">
                          <a:latin typeface="UD デジタル 教科書体 NK-B" panose="02020700000000000000" pitchFamily="18" charset="-128"/>
                          <a:ea typeface="UD デジタル 教科書体 NK-B" panose="02020700000000000000" pitchFamily="18" charset="-128"/>
                        </a:rPr>
                        <a:t>A</a:t>
                      </a:r>
                      <a:r>
                        <a:rPr kumimoji="1" lang="ja-JP" altLang="en-US" sz="1200">
                          <a:latin typeface="UD デジタル 教科書体 NK-B" panose="02020700000000000000" pitchFamily="18" charset="-128"/>
                          <a:ea typeface="UD デジタル 教科書体 NK-B" panose="02020700000000000000" pitchFamily="18" charset="-128"/>
                        </a:rPr>
                        <a:t>さん</a:t>
                      </a:r>
                      <a:endParaRPr kumimoji="1" lang="en-US" altLang="ja-JP" sz="1200" dirty="0">
                        <a:latin typeface="UD デジタル 教科書体 NK-B" panose="02020700000000000000" pitchFamily="18" charset="-128"/>
                        <a:ea typeface="UD デジタル 教科書体 NK-B" panose="02020700000000000000" pitchFamily="18" charset="-128"/>
                      </a:endParaRPr>
                    </a:p>
                    <a:p>
                      <a:r>
                        <a:rPr kumimoji="1" lang="ja-JP" altLang="en-US" sz="1200">
                          <a:latin typeface="UD デジタル 教科書体 NK-B" panose="02020700000000000000" pitchFamily="18" charset="-128"/>
                          <a:ea typeface="UD デジタル 教科書体 NK-B" panose="02020700000000000000" pitchFamily="18" charset="-128"/>
                        </a:rPr>
                        <a:t>（ラン）</a:t>
                      </a:r>
                      <a:endParaRPr kumimoji="1" lang="en-US" altLang="ja-JP" sz="12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200" b="1">
                          <a:latin typeface="UD デジタル 教科書体 NK-B" panose="02020700000000000000" pitchFamily="18" charset="-128"/>
                          <a:ea typeface="UD デジタル 教科書体 NK-B" panose="02020700000000000000" pitchFamily="18" charset="-128"/>
                        </a:rPr>
                        <a:t>150k</a:t>
                      </a:r>
                      <a:endParaRPr kumimoji="1" lang="en-US" altLang="ja-JP" sz="1200" b="1"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a:latin typeface="UD デジタル 教科書体 NK-B" panose="02020700000000000000" pitchFamily="18" charset="-128"/>
                          <a:ea typeface="UD デジタル 教科書体 NK-B" panose="02020700000000000000" pitchFamily="18" charset="-128"/>
                        </a:rPr>
                        <a:t>30.5</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b="1" dirty="0">
                          <a:solidFill>
                            <a:srgbClr val="00B050"/>
                          </a:solidFill>
                          <a:latin typeface="UD デジタル 教科書体 NK-B" panose="02020700000000000000" pitchFamily="18" charset="-128"/>
                          <a:ea typeface="UD デジタル 教科書体 NK-B" panose="02020700000000000000" pitchFamily="18" charset="-128"/>
                        </a:rPr>
                        <a:t>30.5</a:t>
                      </a:r>
                      <a:endParaRPr kumimoji="1" lang="ja-JP" altLang="en-US" sz="1400" b="1" dirty="0">
                        <a:solidFill>
                          <a:srgbClr val="00B05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0</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b="1" dirty="0">
                          <a:solidFill>
                            <a:schemeClr val="accent2"/>
                          </a:solidFill>
                          <a:latin typeface="UD デジタル 教科書体 NK-B" panose="02020700000000000000" pitchFamily="18" charset="-128"/>
                          <a:ea typeface="UD デジタル 教科書体 NK-B" panose="02020700000000000000" pitchFamily="18" charset="-128"/>
                        </a:rPr>
                        <a:t>30.5</a:t>
                      </a:r>
                      <a:endParaRPr kumimoji="1" lang="ja-JP" altLang="en-US" sz="1400" b="1" dirty="0">
                        <a:solidFill>
                          <a:schemeClr val="accent2"/>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rgbClr val="00B050"/>
                          </a:solidFill>
                          <a:latin typeface="UD デジタル 教科書体 NK-B" panose="02020700000000000000" pitchFamily="18" charset="-128"/>
                          <a:ea typeface="UD デジタル 教科書体 NK-B" panose="02020700000000000000" pitchFamily="18" charset="-128"/>
                        </a:rPr>
                        <a:t>170.2</a:t>
                      </a:r>
                      <a:endParaRPr kumimoji="1" lang="ja-JP" altLang="en-US" sz="1400" b="1" dirty="0">
                        <a:solidFill>
                          <a:srgbClr val="00B05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UD デジタル 教科書体 NK-B" panose="02020700000000000000" pitchFamily="18" charset="-128"/>
                          <a:ea typeface="UD デジタル 教科書体 NK-B" panose="02020700000000000000" pitchFamily="18" charset="-128"/>
                        </a:rPr>
                        <a:t>113%</a:t>
                      </a: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508501246"/>
                  </a:ext>
                </a:extLst>
              </a:tr>
              <a:tr h="370840">
                <a:tc>
                  <a:txBody>
                    <a:bodyPr/>
                    <a:lstStyle/>
                    <a:p>
                      <a:r>
                        <a:rPr kumimoji="1" lang="en-US" altLang="ja-JP" sz="1200" dirty="0">
                          <a:latin typeface="UD デジタル 教科書体 NK-B" panose="02020700000000000000" pitchFamily="18" charset="-128"/>
                          <a:ea typeface="UD デジタル 教科書体 NK-B" panose="02020700000000000000" pitchFamily="18" charset="-128"/>
                        </a:rPr>
                        <a:t>B</a:t>
                      </a:r>
                      <a:r>
                        <a:rPr kumimoji="1" lang="ja-JP" altLang="en-US" sz="1200">
                          <a:latin typeface="UD デジタル 教科書体 NK-B" panose="02020700000000000000" pitchFamily="18" charset="-128"/>
                          <a:ea typeface="UD デジタル 教科書体 NK-B" panose="02020700000000000000" pitchFamily="18" charset="-128"/>
                        </a:rPr>
                        <a:t>さん</a:t>
                      </a:r>
                      <a:endParaRPr kumimoji="1" lang="en-US" altLang="ja-JP" sz="1200" dirty="0">
                        <a:latin typeface="UD デジタル 教科書体 NK-B" panose="02020700000000000000" pitchFamily="18" charset="-128"/>
                        <a:ea typeface="UD デジタル 教科書体 NK-B" panose="02020700000000000000" pitchFamily="18" charset="-128"/>
                      </a:endParaRPr>
                    </a:p>
                    <a:p>
                      <a:r>
                        <a:rPr kumimoji="1" lang="ja-JP" altLang="en-US" sz="1200">
                          <a:latin typeface="UD デジタル 教科書体 NK-B" panose="02020700000000000000" pitchFamily="18" charset="-128"/>
                          <a:ea typeface="UD デジタル 教科書体 NK-B" panose="02020700000000000000" pitchFamily="18" charset="-128"/>
                        </a:rPr>
                        <a:t>（ラン）</a:t>
                      </a:r>
                      <a:endParaRPr kumimoji="1" lang="ja-JP" altLang="en-US" sz="12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ja-JP" altLang="en-US" sz="1200" b="1">
                          <a:latin typeface="UD デジタル 教科書体 NK-B" panose="02020700000000000000" pitchFamily="18" charset="-128"/>
                          <a:ea typeface="UD デジタル 教科書体 NK-B" panose="02020700000000000000" pitchFamily="18" charset="-128"/>
                        </a:rPr>
                        <a:t>１</a:t>
                      </a:r>
                      <a:r>
                        <a:rPr kumimoji="1" lang="en-US" altLang="ja-JP" sz="1200" b="1">
                          <a:latin typeface="UD デジタル 教科書体 NK-B" panose="02020700000000000000" pitchFamily="18" charset="-128"/>
                          <a:ea typeface="UD デジタル 教科書体 NK-B" panose="02020700000000000000" pitchFamily="18" charset="-128"/>
                        </a:rPr>
                        <a:t>0k</a:t>
                      </a:r>
                      <a:endParaRPr kumimoji="1" lang="ja-JP" altLang="en-US" sz="1200" b="1"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a:latin typeface="UD デジタル 教科書体 NK-B" panose="02020700000000000000" pitchFamily="18" charset="-128"/>
                          <a:ea typeface="UD デジタル 教科書体 NK-B" panose="02020700000000000000" pitchFamily="18" charset="-128"/>
                        </a:rPr>
                        <a:t>14.4</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b="1" dirty="0">
                          <a:solidFill>
                            <a:srgbClr val="00B050"/>
                          </a:solidFill>
                          <a:latin typeface="UD デジタル 教科書体 NK-B" panose="02020700000000000000" pitchFamily="18" charset="-128"/>
                          <a:ea typeface="UD デジタル 教科書体 NK-B" panose="02020700000000000000" pitchFamily="18" charset="-128"/>
                        </a:rPr>
                        <a:t>14.4</a:t>
                      </a:r>
                      <a:endParaRPr kumimoji="1" lang="ja-JP" altLang="en-US" sz="1400" b="1" dirty="0">
                        <a:solidFill>
                          <a:srgbClr val="00B05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0</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b="1" dirty="0">
                          <a:solidFill>
                            <a:srgbClr val="00B050"/>
                          </a:solidFill>
                          <a:latin typeface="UD デジタル 教科書体 NK-B" panose="02020700000000000000" pitchFamily="18" charset="-128"/>
                          <a:ea typeface="UD デジタル 教科書体 NK-B" panose="02020700000000000000" pitchFamily="18" charset="-128"/>
                        </a:rPr>
                        <a:t>14.4</a:t>
                      </a:r>
                      <a:endParaRPr kumimoji="1" lang="ja-JP" altLang="en-US" sz="1400" b="1" dirty="0">
                        <a:solidFill>
                          <a:srgbClr val="00B05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rgbClr val="00B050"/>
                          </a:solidFill>
                          <a:latin typeface="UD デジタル 教科書体 NK-B" panose="02020700000000000000" pitchFamily="18" charset="-128"/>
                          <a:ea typeface="UD デジタル 教科書体 NK-B" panose="02020700000000000000" pitchFamily="18" charset="-128"/>
                        </a:rPr>
                        <a:t>14.4</a:t>
                      </a:r>
                      <a:endParaRPr kumimoji="1" lang="ja-JP" altLang="en-US" sz="1400" b="1" dirty="0">
                        <a:solidFill>
                          <a:srgbClr val="00B05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UD デジタル 教科書体 NK-B" panose="02020700000000000000" pitchFamily="18" charset="-128"/>
                          <a:ea typeface="UD デジタル 教科書体 NK-B" panose="02020700000000000000" pitchFamily="18" charset="-128"/>
                        </a:rPr>
                        <a:t>144%</a:t>
                      </a: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2005502667"/>
                  </a:ext>
                </a:extLst>
              </a:tr>
              <a:tr h="370840">
                <a:tc>
                  <a:txBody>
                    <a:bodyPr/>
                    <a:lstStyle/>
                    <a:p>
                      <a:r>
                        <a:rPr kumimoji="1" lang="en-US" altLang="ja-JP" sz="1200" dirty="0">
                          <a:latin typeface="UD デジタル 教科書体 NK-B" panose="02020700000000000000" pitchFamily="18" charset="-128"/>
                          <a:ea typeface="UD デジタル 教科書体 NK-B" panose="02020700000000000000" pitchFamily="18" charset="-128"/>
                        </a:rPr>
                        <a:t>C</a:t>
                      </a:r>
                      <a:r>
                        <a:rPr kumimoji="1" lang="ja-JP" altLang="en-US" sz="1200">
                          <a:latin typeface="UD デジタル 教科書体 NK-B" panose="02020700000000000000" pitchFamily="18" charset="-128"/>
                          <a:ea typeface="UD デジタル 教科書体 NK-B" panose="02020700000000000000" pitchFamily="18" charset="-128"/>
                        </a:rPr>
                        <a:t>さん</a:t>
                      </a:r>
                      <a:endParaRPr kumimoji="1" lang="en-US" altLang="ja-JP" sz="1200" dirty="0">
                        <a:latin typeface="UD デジタル 教科書体 NK-B" panose="02020700000000000000" pitchFamily="18" charset="-128"/>
                        <a:ea typeface="UD デジタル 教科書体 NK-B" panose="02020700000000000000" pitchFamily="18" charset="-128"/>
                      </a:endParaRPr>
                    </a:p>
                    <a:p>
                      <a:r>
                        <a:rPr kumimoji="1" lang="ja-JP" altLang="en-US" sz="1200">
                          <a:latin typeface="UD デジタル 教科書体 NK-B" panose="02020700000000000000" pitchFamily="18" charset="-128"/>
                          <a:ea typeface="UD デジタル 教科書体 NK-B" panose="02020700000000000000" pitchFamily="18" charset="-128"/>
                        </a:rPr>
                        <a:t>（ウォーク）</a:t>
                      </a:r>
                      <a:endParaRPr kumimoji="1" lang="ja-JP" altLang="en-US" sz="12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200" b="1" dirty="0">
                          <a:latin typeface="UD デジタル 教科書体 NK-B" panose="02020700000000000000" pitchFamily="18" charset="-128"/>
                          <a:ea typeface="UD デジタル 教科書体 NK-B" panose="02020700000000000000" pitchFamily="18" charset="-128"/>
                        </a:rPr>
                        <a:t>30</a:t>
                      </a:r>
                      <a:r>
                        <a:rPr kumimoji="1" lang="ja-JP" altLang="en-US" sz="1200" b="1">
                          <a:latin typeface="UD デジタル 教科書体 NK-B" panose="02020700000000000000" pitchFamily="18" charset="-128"/>
                          <a:ea typeface="UD デジタル 教科書体 NK-B" panose="02020700000000000000" pitchFamily="18" charset="-128"/>
                        </a:rPr>
                        <a:t>万歩</a:t>
                      </a:r>
                      <a:endParaRPr kumimoji="1" lang="ja-JP" altLang="en-US" sz="1200" b="1"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a:latin typeface="UD デジタル 教科書体 NK-B" panose="02020700000000000000" pitchFamily="18" charset="-128"/>
                          <a:ea typeface="UD デジタル 教科書体 NK-B" panose="02020700000000000000" pitchFamily="18" charset="-128"/>
                        </a:rPr>
                        <a:t>2.0</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b="1" dirty="0">
                          <a:solidFill>
                            <a:srgbClr val="FF0000"/>
                          </a:solidFill>
                          <a:latin typeface="UD デジタル 教科書体 NK-B" panose="02020700000000000000" pitchFamily="18" charset="-128"/>
                          <a:ea typeface="UD デジタル 教科書体 NK-B" panose="02020700000000000000" pitchFamily="18" charset="-128"/>
                        </a:rPr>
                        <a:t>2.0</a:t>
                      </a:r>
                      <a:endParaRPr kumimoji="1" lang="ja-JP" altLang="en-US" sz="1400" b="1" dirty="0">
                        <a:solidFill>
                          <a:srgbClr val="FF000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12.0</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b="1" dirty="0">
                          <a:solidFill>
                            <a:srgbClr val="00B050"/>
                          </a:solidFill>
                          <a:latin typeface="UD デジタル 教科書体 NK-B" panose="02020700000000000000" pitchFamily="18" charset="-128"/>
                          <a:ea typeface="UD デジタル 教科書体 NK-B" panose="02020700000000000000" pitchFamily="18" charset="-128"/>
                        </a:rPr>
                        <a:t>14.0</a:t>
                      </a:r>
                      <a:endParaRPr kumimoji="1" lang="ja-JP" altLang="en-US" sz="1400" b="1" dirty="0">
                        <a:solidFill>
                          <a:srgbClr val="00B05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rgbClr val="00B050"/>
                          </a:solidFill>
                          <a:latin typeface="UD デジタル 教科書体 NK-B" panose="02020700000000000000" pitchFamily="18" charset="-128"/>
                          <a:ea typeface="UD デジタル 教科書体 NK-B" panose="02020700000000000000" pitchFamily="18" charset="-128"/>
                        </a:rPr>
                        <a:t>40.0</a:t>
                      </a:r>
                      <a:endParaRPr kumimoji="1" lang="ja-JP" altLang="en-US" sz="1400" b="1" dirty="0">
                        <a:solidFill>
                          <a:srgbClr val="00B05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UD デジタル 教科書体 NK-B" panose="02020700000000000000" pitchFamily="18" charset="-128"/>
                          <a:ea typeface="UD デジタル 教科書体 NK-B" panose="02020700000000000000" pitchFamily="18" charset="-128"/>
                        </a:rPr>
                        <a:t>133%</a:t>
                      </a: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755460329"/>
                  </a:ext>
                </a:extLst>
              </a:tr>
              <a:tr h="370840">
                <a:tc>
                  <a:txBody>
                    <a:bodyPr/>
                    <a:lstStyle/>
                    <a:p>
                      <a:r>
                        <a:rPr kumimoji="1" lang="en-US" altLang="ja-JP" sz="1200" dirty="0">
                          <a:latin typeface="UD デジタル 教科書体 NK-B" panose="02020700000000000000" pitchFamily="18" charset="-128"/>
                          <a:ea typeface="UD デジタル 教科書体 NK-B" panose="02020700000000000000" pitchFamily="18" charset="-128"/>
                        </a:rPr>
                        <a:t>D</a:t>
                      </a:r>
                      <a:r>
                        <a:rPr kumimoji="1" lang="ja-JP" altLang="en-US" sz="1200">
                          <a:latin typeface="UD デジタル 教科書体 NK-B" panose="02020700000000000000" pitchFamily="18" charset="-128"/>
                          <a:ea typeface="UD デジタル 教科書体 NK-B" panose="02020700000000000000" pitchFamily="18" charset="-128"/>
                        </a:rPr>
                        <a:t>さん</a:t>
                      </a:r>
                      <a:endParaRPr kumimoji="1" lang="en-US" altLang="ja-JP" sz="1200" dirty="0">
                        <a:latin typeface="UD デジタル 教科書体 NK-B" panose="02020700000000000000" pitchFamily="18" charset="-128"/>
                        <a:ea typeface="UD デジタル 教科書体 NK-B" panose="02020700000000000000" pitchFamily="18" charset="-128"/>
                      </a:endParaRPr>
                    </a:p>
                    <a:p>
                      <a:r>
                        <a:rPr kumimoji="1" lang="ja-JP" altLang="en-US" sz="1200">
                          <a:latin typeface="UD デジタル 教科書体 NK-B" panose="02020700000000000000" pitchFamily="18" charset="-128"/>
                          <a:ea typeface="UD デジタル 教科書体 NK-B" panose="02020700000000000000" pitchFamily="18" charset="-128"/>
                        </a:rPr>
                        <a:t>（ウォーク）</a:t>
                      </a:r>
                      <a:endParaRPr kumimoji="1" lang="ja-JP" altLang="en-US" sz="12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ja-JP" altLang="en-US" sz="1200" b="1">
                          <a:latin typeface="UD デジタル 教科書体 NK-B" panose="02020700000000000000" pitchFamily="18" charset="-128"/>
                          <a:ea typeface="UD デジタル 教科書体 NK-B" panose="02020700000000000000" pitchFamily="18" charset="-128"/>
                        </a:rPr>
                        <a:t>１</a:t>
                      </a:r>
                      <a:r>
                        <a:rPr kumimoji="1" lang="en-US" altLang="ja-JP" sz="1200" b="1" dirty="0">
                          <a:latin typeface="UD デジタル 教科書体 NK-B" panose="02020700000000000000" pitchFamily="18" charset="-128"/>
                          <a:ea typeface="UD デジタル 教科書体 NK-B" panose="02020700000000000000" pitchFamily="18" charset="-128"/>
                        </a:rPr>
                        <a:t>0</a:t>
                      </a:r>
                      <a:r>
                        <a:rPr kumimoji="1" lang="ja-JP" altLang="en-US" sz="1200" b="1">
                          <a:latin typeface="UD デジタル 教科書体 NK-B" panose="02020700000000000000" pitchFamily="18" charset="-128"/>
                          <a:ea typeface="UD デジタル 教科書体 NK-B" panose="02020700000000000000" pitchFamily="18" charset="-128"/>
                        </a:rPr>
                        <a:t>万歩</a:t>
                      </a:r>
                      <a:endParaRPr kumimoji="1" lang="ja-JP" altLang="en-US" sz="1200" b="1"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a:latin typeface="UD デジタル 教科書体 NK-B" panose="02020700000000000000" pitchFamily="18" charset="-128"/>
                          <a:ea typeface="UD デジタル 教科書体 NK-B" panose="02020700000000000000" pitchFamily="18" charset="-128"/>
                        </a:rPr>
                        <a:t>1.0</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b="1" dirty="0">
                          <a:solidFill>
                            <a:srgbClr val="00B050"/>
                          </a:solidFill>
                          <a:latin typeface="UD デジタル 教科書体 NK-B" panose="02020700000000000000" pitchFamily="18" charset="-128"/>
                          <a:ea typeface="UD デジタル 教科書体 NK-B" panose="02020700000000000000" pitchFamily="18" charset="-128"/>
                        </a:rPr>
                        <a:t>1.0</a:t>
                      </a:r>
                      <a:endParaRPr kumimoji="1" lang="ja-JP" altLang="en-US" sz="1400" b="1" dirty="0">
                        <a:solidFill>
                          <a:srgbClr val="00B05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2.5</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b="1" dirty="0">
                          <a:solidFill>
                            <a:srgbClr val="00B050"/>
                          </a:solidFill>
                          <a:latin typeface="UD デジタル 教科書体 NK-B" panose="02020700000000000000" pitchFamily="18" charset="-128"/>
                          <a:ea typeface="UD デジタル 教科書体 NK-B" panose="02020700000000000000" pitchFamily="18" charset="-128"/>
                        </a:rPr>
                        <a:t>3.5</a:t>
                      </a:r>
                      <a:endParaRPr kumimoji="1" lang="ja-JP" altLang="en-US" sz="1400" b="1" dirty="0">
                        <a:solidFill>
                          <a:srgbClr val="00B050"/>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r>
                        <a:rPr kumimoji="1" lang="en-US" altLang="ja-JP" sz="1400" dirty="0">
                          <a:latin typeface="UD デジタル 教科書体 NK-B" panose="02020700000000000000" pitchFamily="18" charset="-128"/>
                          <a:ea typeface="UD デジタル 教科書体 NK-B" panose="02020700000000000000" pitchFamily="18" charset="-128"/>
                        </a:rPr>
                        <a:t>***</a:t>
                      </a:r>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solidFill>
                            <a:schemeClr val="accent2"/>
                          </a:solidFill>
                          <a:latin typeface="UD デジタル 教科書体 NK-B" panose="02020700000000000000" pitchFamily="18" charset="-128"/>
                          <a:ea typeface="UD デジタル 教科書体 NK-B" panose="02020700000000000000" pitchFamily="18" charset="-128"/>
                        </a:rPr>
                        <a:t>8.0</a:t>
                      </a:r>
                      <a:endParaRPr kumimoji="1" lang="ja-JP" altLang="en-US" sz="1400" b="1" dirty="0">
                        <a:solidFill>
                          <a:schemeClr val="accent2"/>
                        </a:solidFill>
                        <a:latin typeface="UD デジタル 教科書体 NK-B" panose="02020700000000000000" pitchFamily="18" charset="-128"/>
                        <a:ea typeface="UD デジタル 教科書体 NK-B" panose="02020700000000000000" pitchFamily="18" charset="-128"/>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UD デジタル 教科書体 NK-B" panose="02020700000000000000" pitchFamily="18" charset="-128"/>
                          <a:ea typeface="UD デジタル 教科書体 NK-B" panose="02020700000000000000" pitchFamily="18" charset="-128"/>
                        </a:rPr>
                        <a:t>80%</a:t>
                      </a: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3779662739"/>
                  </a:ext>
                </a:extLst>
              </a:tr>
              <a:tr h="370840">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a:t>
                      </a:r>
                    </a:p>
                  </a:txBody>
                  <a:tcPr/>
                </a:tc>
                <a:tc>
                  <a:txBody>
                    <a:bodyPr/>
                    <a:lstStyle/>
                    <a:p>
                      <a:pPr algn="ct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1537945856"/>
                  </a:ext>
                </a:extLst>
              </a:tr>
              <a:tr h="370840">
                <a:tc>
                  <a:txBody>
                    <a:bodyPr/>
                    <a:lstStyle/>
                    <a:p>
                      <a:pPr algn="ctr"/>
                      <a:r>
                        <a:rPr kumimoji="1" lang="ja-JP" altLang="en-US" sz="1400" dirty="0">
                          <a:latin typeface="UD デジタル 教科書体 NK-B" panose="02020700000000000000" pitchFamily="18" charset="-128"/>
                          <a:ea typeface="UD デジタル 教科書体 NK-B" panose="02020700000000000000" pitchFamily="18" charset="-128"/>
                        </a:rPr>
                        <a:t>・</a:t>
                      </a:r>
                    </a:p>
                  </a:txBody>
                  <a:tcPr/>
                </a:tc>
                <a:tc>
                  <a:txBody>
                    <a:bodyPr/>
                    <a:lstStyle/>
                    <a:p>
                      <a:pPr algn="ct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dirty="0">
                        <a:latin typeface="UD デジタル 教科書体 NK-B" panose="02020700000000000000" pitchFamily="18" charset="-128"/>
                        <a:ea typeface="UD デジタル 教科書体 NK-B" panose="02020700000000000000" pitchFamily="18" charset="-128"/>
                      </a:endParaRPr>
                    </a:p>
                  </a:txBody>
                  <a:tcPr/>
                </a:tc>
                <a:tc>
                  <a:txBody>
                    <a:bodyPr/>
                    <a:lstStyle/>
                    <a:p>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tc>
                  <a:txBody>
                    <a:bodyPr/>
                    <a:lstStyle/>
                    <a:p>
                      <a:pPr algn="ctr"/>
                      <a:endParaRPr kumimoji="1" lang="ja-JP" altLang="en-US" sz="1400" b="1" dirty="0">
                        <a:latin typeface="UD デジタル 教科書体 NK-B" panose="02020700000000000000" pitchFamily="18" charset="-128"/>
                        <a:ea typeface="UD デジタル 教科書体 NK-B" panose="02020700000000000000" pitchFamily="18" charset="-128"/>
                      </a:endParaRPr>
                    </a:p>
                  </a:txBody>
                  <a:tcPr/>
                </a:tc>
                <a:extLst>
                  <a:ext uri="{0D108BD9-81ED-4DB2-BD59-A6C34878D82A}">
                    <a16:rowId xmlns:a16="http://schemas.microsoft.com/office/drawing/2014/main" val="654336534"/>
                  </a:ext>
                </a:extLst>
              </a:tr>
            </a:tbl>
          </a:graphicData>
        </a:graphic>
      </p:graphicFrame>
      <p:sp>
        <p:nvSpPr>
          <p:cNvPr id="5" name="テキスト ボックス 4">
            <a:extLst>
              <a:ext uri="{FF2B5EF4-FFF2-40B4-BE49-F238E27FC236}">
                <a16:creationId xmlns:a16="http://schemas.microsoft.com/office/drawing/2014/main" id="{6AC79178-6D6D-81EE-BEC1-ADA1AEF31E30}"/>
              </a:ext>
            </a:extLst>
          </p:cNvPr>
          <p:cNvSpPr txBox="1"/>
          <p:nvPr/>
        </p:nvSpPr>
        <p:spPr>
          <a:xfrm>
            <a:off x="7381259" y="1095582"/>
            <a:ext cx="4623110" cy="1077218"/>
          </a:xfrm>
          <a:prstGeom prst="rect">
            <a:avLst/>
          </a:prstGeom>
          <a:noFill/>
        </p:spPr>
        <p:txBody>
          <a:bodyPr wrap="square" rtlCol="0">
            <a:spAutoFit/>
          </a:bodyPr>
          <a:lstStyle/>
          <a:p>
            <a:r>
              <a:rPr lang="ja-JP" altLang="en-US" sz="1600" dirty="0">
                <a:solidFill>
                  <a:srgbClr val="00B050"/>
                </a:solidFill>
                <a:latin typeface="UD デジタル 教科書体 NK-B" panose="02020700000000000000" pitchFamily="18" charset="-128"/>
                <a:ea typeface="UD デジタル 教科書体 NK-B" panose="02020700000000000000" pitchFamily="18" charset="-128"/>
              </a:rPr>
              <a:t>緑：目標大幅達成ペース！</a:t>
            </a:r>
            <a:r>
              <a:rPr lang="en-US" altLang="ja-JP" sz="1600" dirty="0">
                <a:solidFill>
                  <a:srgbClr val="00B050"/>
                </a:solidFill>
                <a:latin typeface="UD デジタル 教科書体 NK-B" panose="02020700000000000000" pitchFamily="18" charset="-128"/>
                <a:ea typeface="UD デジタル 教科書体 NK-B" panose="02020700000000000000" pitchFamily="18" charset="-128"/>
              </a:rPr>
              <a:t>or</a:t>
            </a:r>
            <a:r>
              <a:rPr lang="ja-JP" altLang="en-US" sz="1600" dirty="0">
                <a:solidFill>
                  <a:srgbClr val="00B050"/>
                </a:solidFill>
                <a:latin typeface="UD デジタル 教科書体 NK-B" panose="02020700000000000000" pitchFamily="18" charset="-128"/>
                <a:ea typeface="UD デジタル 教科書体 NK-B" panose="02020700000000000000" pitchFamily="18" charset="-128"/>
              </a:rPr>
              <a:t>達成済み！</a:t>
            </a:r>
            <a:endParaRPr lang="en-US" altLang="ja-JP" sz="1600" dirty="0">
              <a:solidFill>
                <a:srgbClr val="00B050"/>
              </a:solidFill>
              <a:latin typeface="UD デジタル 教科書体 NK-B" panose="02020700000000000000" pitchFamily="18" charset="-128"/>
              <a:ea typeface="UD デジタル 教科書体 NK-B" panose="02020700000000000000" pitchFamily="18" charset="-128"/>
            </a:endParaRPr>
          </a:p>
          <a:p>
            <a:r>
              <a:rPr lang="ja-JP" altLang="en-US" sz="1600" dirty="0">
                <a:solidFill>
                  <a:srgbClr val="00B0F0"/>
                </a:solidFill>
                <a:latin typeface="UD デジタル 教科書体 NK-B" panose="02020700000000000000" pitchFamily="18" charset="-128"/>
                <a:ea typeface="UD デジタル 教科書体 NK-B" panose="02020700000000000000" pitchFamily="18" charset="-128"/>
              </a:rPr>
              <a:t>水：このままいけば目標達成ペース！</a:t>
            </a:r>
            <a:endParaRPr lang="en-US" altLang="ja-JP" sz="1600" dirty="0">
              <a:solidFill>
                <a:srgbClr val="00B0F0"/>
              </a:solidFill>
              <a:latin typeface="UD デジタル 教科書体 NK-B" panose="02020700000000000000" pitchFamily="18" charset="-128"/>
              <a:ea typeface="UD デジタル 教科書体 NK-B" panose="02020700000000000000" pitchFamily="18" charset="-128"/>
            </a:endParaRPr>
          </a:p>
          <a:p>
            <a:r>
              <a:rPr lang="ja-JP" altLang="en-US" sz="1600" dirty="0">
                <a:solidFill>
                  <a:schemeClr val="accent2"/>
                </a:solidFill>
                <a:latin typeface="UD デジタル 教科書体 NK-B" panose="02020700000000000000" pitchFamily="18" charset="-128"/>
                <a:ea typeface="UD デジタル 教科書体 NK-B" panose="02020700000000000000" pitchFamily="18" charset="-128"/>
              </a:rPr>
              <a:t>オレンジ：ちょっとだけ足りてないペース！</a:t>
            </a:r>
            <a:endParaRPr lang="en-US" altLang="ja-JP" sz="1600" dirty="0">
              <a:solidFill>
                <a:schemeClr val="accent2"/>
              </a:solidFill>
              <a:latin typeface="UD デジタル 教科書体 NK-B" panose="02020700000000000000" pitchFamily="18" charset="-128"/>
              <a:ea typeface="UD デジタル 教科書体 NK-B" panose="02020700000000000000" pitchFamily="18" charset="-128"/>
            </a:endParaRPr>
          </a:p>
          <a:p>
            <a:r>
              <a:rPr kumimoji="1" lang="ja-JP" altLang="en-US" sz="1600" dirty="0">
                <a:solidFill>
                  <a:srgbClr val="FF0000"/>
                </a:solidFill>
                <a:latin typeface="UD デジタル 教科書体 NK-B" panose="02020700000000000000" pitchFamily="18" charset="-128"/>
                <a:ea typeface="UD デジタル 教科書体 NK-B" panose="02020700000000000000" pitchFamily="18" charset="-128"/>
              </a:rPr>
              <a:t>赤：ちょっと目標達成アブナイ？ペース！</a:t>
            </a:r>
          </a:p>
        </p:txBody>
      </p:sp>
      <p:sp>
        <p:nvSpPr>
          <p:cNvPr id="6" name="テキスト ボックス 5">
            <a:extLst>
              <a:ext uri="{FF2B5EF4-FFF2-40B4-BE49-F238E27FC236}">
                <a16:creationId xmlns:a16="http://schemas.microsoft.com/office/drawing/2014/main" id="{3E725D0E-4912-2B12-967B-1DCD420C75A3}"/>
              </a:ext>
            </a:extLst>
          </p:cNvPr>
          <p:cNvSpPr txBox="1"/>
          <p:nvPr/>
        </p:nvSpPr>
        <p:spPr>
          <a:xfrm>
            <a:off x="187630" y="158299"/>
            <a:ext cx="2979175" cy="830997"/>
          </a:xfrm>
          <a:prstGeom prst="rect">
            <a:avLst/>
          </a:prstGeom>
          <a:noFill/>
        </p:spPr>
        <p:txBody>
          <a:bodyPr wrap="square" rtlCol="0">
            <a:spAutoFit/>
          </a:bodyPr>
          <a:lstStyle/>
          <a:p>
            <a:r>
              <a:rPr lang="ja-JP" altLang="en-US" sz="2400" b="1" dirty="0">
                <a:latin typeface="UD デジタル 教科書体 NK-B" panose="02020700000000000000" pitchFamily="18" charset="-128"/>
                <a:ea typeface="UD デジタル 教科書体 NK-B" panose="02020700000000000000" pitchFamily="18" charset="-128"/>
              </a:rPr>
              <a:t>結果表のイメージ</a:t>
            </a:r>
            <a:endParaRPr lang="en-US" altLang="ja-JP" sz="2400" b="1" dirty="0">
              <a:latin typeface="UD デジタル 教科書体 NK-B" panose="02020700000000000000" pitchFamily="18" charset="-128"/>
              <a:ea typeface="UD デジタル 教科書体 NK-B" panose="02020700000000000000" pitchFamily="18" charset="-128"/>
            </a:endParaRPr>
          </a:p>
          <a:p>
            <a:r>
              <a:rPr kumimoji="1" lang="ja-JP" altLang="en-US" sz="2400" b="1" dirty="0">
                <a:latin typeface="UD デジタル 教科書体 NK-B" panose="02020700000000000000" pitchFamily="18" charset="-128"/>
                <a:ea typeface="UD デジタル 教科書体 NK-B" panose="02020700000000000000" pitchFamily="18" charset="-128"/>
              </a:rPr>
              <a:t>（別途作成します）</a:t>
            </a:r>
          </a:p>
        </p:txBody>
      </p:sp>
      <p:sp>
        <p:nvSpPr>
          <p:cNvPr id="7" name="正方形/長方形 6">
            <a:extLst>
              <a:ext uri="{FF2B5EF4-FFF2-40B4-BE49-F238E27FC236}">
                <a16:creationId xmlns:a16="http://schemas.microsoft.com/office/drawing/2014/main" id="{39B5C693-7F60-FCA8-E340-A6D4A3CFA6BC}"/>
              </a:ext>
            </a:extLst>
          </p:cNvPr>
          <p:cNvSpPr/>
          <p:nvPr/>
        </p:nvSpPr>
        <p:spPr>
          <a:xfrm>
            <a:off x="187630" y="1121747"/>
            <a:ext cx="1995132" cy="11283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参加表明の際に目標宣言お願いします</a:t>
            </a:r>
          </a:p>
        </p:txBody>
      </p:sp>
      <p:sp>
        <p:nvSpPr>
          <p:cNvPr id="8" name="正方形/長方形 7">
            <a:extLst>
              <a:ext uri="{FF2B5EF4-FFF2-40B4-BE49-F238E27FC236}">
                <a16:creationId xmlns:a16="http://schemas.microsoft.com/office/drawing/2014/main" id="{D7866F2D-8FE1-619F-15AF-B750DA5CA1EF}"/>
              </a:ext>
            </a:extLst>
          </p:cNvPr>
          <p:cNvSpPr/>
          <p:nvPr/>
        </p:nvSpPr>
        <p:spPr>
          <a:xfrm>
            <a:off x="2340895" y="1121747"/>
            <a:ext cx="2979175" cy="112837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a:latin typeface="UD デジタル 教科書体 NK-B" panose="02020700000000000000" pitchFamily="18" charset="-128"/>
                <a:ea typeface="UD デジタル 教科書体 NK-B" panose="02020700000000000000" pitchFamily="18" charset="-128"/>
              </a:rPr>
              <a:t>毎週週明け（日曜夜か月曜朝）時点で</a:t>
            </a:r>
            <a:r>
              <a:rPr kumimoji="1" lang="ja-JP" altLang="en-US">
                <a:latin typeface="UD デジタル 教科書体 NK-B" panose="02020700000000000000" pitchFamily="18" charset="-128"/>
                <a:ea typeface="UD デジタル 教科書体 NK-B" panose="02020700000000000000" pitchFamily="18" charset="-128"/>
              </a:rPr>
              <a:t>の合計距離か歩数を</a:t>
            </a:r>
            <a:r>
              <a:rPr kumimoji="1" lang="ja-JP" altLang="en-US" dirty="0">
                <a:latin typeface="UD デジタル 教科書体 NK-B" panose="02020700000000000000" pitchFamily="18" charset="-128"/>
                <a:ea typeface="UD デジタル 教科書体 NK-B" panose="02020700000000000000" pitchFamily="18" charset="-128"/>
              </a:rPr>
              <a:t>共有ください</a:t>
            </a:r>
          </a:p>
        </p:txBody>
      </p:sp>
      <p:cxnSp>
        <p:nvCxnSpPr>
          <p:cNvPr id="10" name="直線矢印コネクタ 9">
            <a:extLst>
              <a:ext uri="{FF2B5EF4-FFF2-40B4-BE49-F238E27FC236}">
                <a16:creationId xmlns:a16="http://schemas.microsoft.com/office/drawing/2014/main" id="{5CB13781-7F74-FD3B-7944-CF44A79E1D67}"/>
              </a:ext>
            </a:extLst>
          </p:cNvPr>
          <p:cNvCxnSpPr>
            <a:stCxn id="7" idx="2"/>
          </p:cNvCxnSpPr>
          <p:nvPr/>
        </p:nvCxnSpPr>
        <p:spPr>
          <a:xfrm>
            <a:off x="1185196" y="2250120"/>
            <a:ext cx="38920" cy="45589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B1401FB-E5C4-1BA2-9D4B-8F6391195E64}"/>
              </a:ext>
            </a:extLst>
          </p:cNvPr>
          <p:cNvCxnSpPr>
            <a:cxnSpLocks/>
            <a:stCxn id="8" idx="2"/>
          </p:cNvCxnSpPr>
          <p:nvPr/>
        </p:nvCxnSpPr>
        <p:spPr>
          <a:xfrm flipH="1">
            <a:off x="3338460" y="2250120"/>
            <a:ext cx="492023" cy="8162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4D4AE6AB-AC19-B73D-C22A-747935FC56D7}"/>
              </a:ext>
            </a:extLst>
          </p:cNvPr>
          <p:cNvCxnSpPr>
            <a:cxnSpLocks/>
          </p:cNvCxnSpPr>
          <p:nvPr/>
        </p:nvCxnSpPr>
        <p:spPr>
          <a:xfrm>
            <a:off x="3338460" y="2081369"/>
            <a:ext cx="1499011" cy="5291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34174BF-B908-122B-87E6-142061E6E569}"/>
              </a:ext>
            </a:extLst>
          </p:cNvPr>
          <p:cNvCxnSpPr>
            <a:cxnSpLocks/>
            <a:stCxn id="8" idx="2"/>
          </p:cNvCxnSpPr>
          <p:nvPr/>
        </p:nvCxnSpPr>
        <p:spPr>
          <a:xfrm>
            <a:off x="3830483" y="2250120"/>
            <a:ext cx="2754058" cy="5516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C6B36F8A-1729-E0BF-9FD0-C3BD72054EBB}"/>
              </a:ext>
            </a:extLst>
          </p:cNvPr>
          <p:cNvCxnSpPr>
            <a:cxnSpLocks/>
            <a:stCxn id="8" idx="2"/>
          </p:cNvCxnSpPr>
          <p:nvPr/>
        </p:nvCxnSpPr>
        <p:spPr>
          <a:xfrm>
            <a:off x="3830483" y="2250120"/>
            <a:ext cx="4623109" cy="51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2E73B740-D40F-C788-89DD-DC471B520EAC}"/>
              </a:ext>
            </a:extLst>
          </p:cNvPr>
          <p:cNvCxnSpPr>
            <a:cxnSpLocks/>
            <a:stCxn id="8" idx="2"/>
          </p:cNvCxnSpPr>
          <p:nvPr/>
        </p:nvCxnSpPr>
        <p:spPr>
          <a:xfrm>
            <a:off x="3830483" y="2250120"/>
            <a:ext cx="6270829" cy="4589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a:extLst>
              <a:ext uri="{FF2B5EF4-FFF2-40B4-BE49-F238E27FC236}">
                <a16:creationId xmlns:a16="http://schemas.microsoft.com/office/drawing/2014/main" id="{A79C8E09-D467-58E6-57C7-690E35F1AB59}"/>
              </a:ext>
            </a:extLst>
          </p:cNvPr>
          <p:cNvSpPr/>
          <p:nvPr/>
        </p:nvSpPr>
        <p:spPr>
          <a:xfrm>
            <a:off x="3646319" y="5858815"/>
            <a:ext cx="3122386" cy="43912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solidFill>
                  <a:schemeClr val="tx1"/>
                </a:solidFill>
                <a:latin typeface="UD デジタル 教科書体 NK-B" panose="02020700000000000000" pitchFamily="18" charset="-128"/>
                <a:ea typeface="UD デジタル 教科書体 NK-B" panose="02020700000000000000" pitchFamily="18" charset="-128"/>
              </a:rPr>
              <a:t>週合計は当方で計算</a:t>
            </a:r>
            <a:r>
              <a:rPr lang="ja-JP" altLang="en-US">
                <a:solidFill>
                  <a:schemeClr val="tx1"/>
                </a:solidFill>
                <a:latin typeface="UD デジタル 教科書体 NK-B" panose="02020700000000000000" pitchFamily="18" charset="-128"/>
                <a:ea typeface="UD デジタル 教科書体 NK-B" panose="02020700000000000000" pitchFamily="18" charset="-128"/>
              </a:rPr>
              <a:t>して記入</a:t>
            </a:r>
            <a:endParaRPr kumimoji="1" lang="ja-JP" altLang="en-US" dirty="0">
              <a:solidFill>
                <a:schemeClr val="tx1"/>
              </a:solidFill>
              <a:latin typeface="UD デジタル 教科書体 NK-B" panose="02020700000000000000" pitchFamily="18" charset="-128"/>
              <a:ea typeface="UD デジタル 教科書体 NK-B" panose="02020700000000000000" pitchFamily="18" charset="-128"/>
            </a:endParaRPr>
          </a:p>
        </p:txBody>
      </p:sp>
      <p:cxnSp>
        <p:nvCxnSpPr>
          <p:cNvPr id="3" name="直線矢印コネクタ 2">
            <a:extLst>
              <a:ext uri="{FF2B5EF4-FFF2-40B4-BE49-F238E27FC236}">
                <a16:creationId xmlns:a16="http://schemas.microsoft.com/office/drawing/2014/main" id="{AF059A39-F794-9D56-C0AA-2C1032978A0A}"/>
              </a:ext>
            </a:extLst>
          </p:cNvPr>
          <p:cNvCxnSpPr>
            <a:cxnSpLocks/>
          </p:cNvCxnSpPr>
          <p:nvPr/>
        </p:nvCxnSpPr>
        <p:spPr>
          <a:xfrm flipH="1" flipV="1">
            <a:off x="2182762" y="5314251"/>
            <a:ext cx="2977309" cy="6093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AE12D94D-536A-0E95-36B2-483537031E25}"/>
              </a:ext>
            </a:extLst>
          </p:cNvPr>
          <p:cNvCxnSpPr>
            <a:cxnSpLocks/>
          </p:cNvCxnSpPr>
          <p:nvPr/>
        </p:nvCxnSpPr>
        <p:spPr>
          <a:xfrm flipH="1" flipV="1">
            <a:off x="3894315" y="5179064"/>
            <a:ext cx="1146734" cy="74451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0D2E948-8212-D857-70BD-83BF2039A6A2}"/>
              </a:ext>
            </a:extLst>
          </p:cNvPr>
          <p:cNvCxnSpPr>
            <a:cxnSpLocks/>
          </p:cNvCxnSpPr>
          <p:nvPr/>
        </p:nvCxnSpPr>
        <p:spPr>
          <a:xfrm flipV="1">
            <a:off x="5041049" y="5122964"/>
            <a:ext cx="632878" cy="8006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A66D9F30-32A7-898C-EDF2-CE3F24B7F377}"/>
              </a:ext>
            </a:extLst>
          </p:cNvPr>
          <p:cNvCxnSpPr>
            <a:cxnSpLocks/>
          </p:cNvCxnSpPr>
          <p:nvPr/>
        </p:nvCxnSpPr>
        <p:spPr>
          <a:xfrm flipV="1">
            <a:off x="5100560" y="5012082"/>
            <a:ext cx="2347708" cy="87500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606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415B2FC-67F4-DEC1-69C0-7B6F2941C609}"/>
              </a:ext>
            </a:extLst>
          </p:cNvPr>
          <p:cNvSpPr txBox="1"/>
          <p:nvPr/>
        </p:nvSpPr>
        <p:spPr>
          <a:xfrm>
            <a:off x="401053" y="0"/>
            <a:ext cx="11261558" cy="830997"/>
          </a:xfrm>
          <a:prstGeom prst="rect">
            <a:avLst/>
          </a:prstGeom>
          <a:noFill/>
        </p:spPr>
        <p:txBody>
          <a:bodyPr wrap="square" rtlCol="0">
            <a:spAutoFit/>
          </a:bodyPr>
          <a:lstStyle/>
          <a:p>
            <a:r>
              <a:rPr kumimoji="1" lang="ja-JP" altLang="en-US" sz="2400" b="1" u="sng">
                <a:latin typeface="UD デジタル 教科書体 NK-B" panose="02020700000000000000" pitchFamily="18" charset="-128"/>
                <a:ea typeface="UD デジタル 教科書体 NK-B" panose="02020700000000000000" pitchFamily="18" charset="-128"/>
              </a:rPr>
              <a:t>ランニング部門の方向け推奨目標距離目安（分からない</a:t>
            </a:r>
            <a:r>
              <a:rPr kumimoji="1" lang="ja-JP" altLang="en-US" sz="2400" b="1" u="sng" dirty="0">
                <a:latin typeface="UD デジタル 教科書体 NK-B" panose="02020700000000000000" pitchFamily="18" charset="-128"/>
                <a:ea typeface="UD デジタル 教科書体 NK-B" panose="02020700000000000000" pitchFamily="18" charset="-128"/>
              </a:rPr>
              <a:t>方は目安にしてください）</a:t>
            </a:r>
            <a:endParaRPr kumimoji="1" lang="en-US" altLang="ja-JP" sz="2400" b="1" u="sng" dirty="0">
              <a:latin typeface="UD デジタル 教科書体 NK-B" panose="02020700000000000000" pitchFamily="18" charset="-128"/>
              <a:ea typeface="UD デジタル 教科書体 NK-B" panose="02020700000000000000" pitchFamily="18" charset="-128"/>
            </a:endParaRPr>
          </a:p>
          <a:p>
            <a:r>
              <a:rPr kumimoji="1" lang="en-US" altLang="ja-JP" sz="2400" b="1" dirty="0">
                <a:latin typeface="UD デジタル 教科書体 NK-B" panose="02020700000000000000" pitchFamily="18" charset="-128"/>
                <a:ea typeface="UD デジタル 教科書体 NK-B" panose="02020700000000000000" pitchFamily="18" charset="-128"/>
              </a:rPr>
              <a:t>※</a:t>
            </a:r>
            <a:r>
              <a:rPr kumimoji="1" lang="ja-JP" altLang="en-US" sz="2400" b="1" dirty="0">
                <a:latin typeface="UD デジタル 教科書体 NK-B" panose="02020700000000000000" pitchFamily="18" charset="-128"/>
                <a:ea typeface="UD デジタル 教科書体 NK-B" panose="02020700000000000000" pitchFamily="18" charset="-128"/>
              </a:rPr>
              <a:t>勿論これに従わなくて</a:t>
            </a:r>
            <a:r>
              <a:rPr kumimoji="1" lang="en-US" altLang="ja-JP" sz="2400" b="1" dirty="0">
                <a:latin typeface="UD デジタル 教科書体 NK-B" panose="02020700000000000000" pitchFamily="18" charset="-128"/>
                <a:ea typeface="UD デジタル 教科書体 NK-B" panose="02020700000000000000" pitchFamily="18" charset="-128"/>
              </a:rPr>
              <a:t>OK</a:t>
            </a:r>
            <a:r>
              <a:rPr kumimoji="1" lang="ja-JP" altLang="en-US" sz="2400" b="1" dirty="0">
                <a:latin typeface="UD デジタル 教科書体 NK-B" panose="02020700000000000000" pitchFamily="18" charset="-128"/>
                <a:ea typeface="UD デジタル 教科書体 NK-B" panose="02020700000000000000" pitchFamily="18" charset="-128"/>
              </a:rPr>
              <a:t>！</a:t>
            </a:r>
          </a:p>
        </p:txBody>
      </p:sp>
      <p:graphicFrame>
        <p:nvGraphicFramePr>
          <p:cNvPr id="5" name="表 5">
            <a:extLst>
              <a:ext uri="{FF2B5EF4-FFF2-40B4-BE49-F238E27FC236}">
                <a16:creationId xmlns:a16="http://schemas.microsoft.com/office/drawing/2014/main" id="{498A3A8B-FE56-0CA6-79A3-A09CF5679DFB}"/>
              </a:ext>
            </a:extLst>
          </p:cNvPr>
          <p:cNvGraphicFramePr>
            <a:graphicFrameLocks noGrp="1"/>
          </p:cNvGraphicFramePr>
          <p:nvPr>
            <p:extLst>
              <p:ext uri="{D42A27DB-BD31-4B8C-83A1-F6EECF244321}">
                <p14:modId xmlns:p14="http://schemas.microsoft.com/office/powerpoint/2010/main" val="1701056891"/>
              </p:ext>
            </p:extLst>
          </p:nvPr>
        </p:nvGraphicFramePr>
        <p:xfrm>
          <a:off x="569234" y="1029615"/>
          <a:ext cx="11389894" cy="5568001"/>
        </p:xfrm>
        <a:graphic>
          <a:graphicData uri="http://schemas.openxmlformats.org/drawingml/2006/table">
            <a:tbl>
              <a:tblPr firstRow="1" bandRow="1">
                <a:tableStyleId>{5940675A-B579-460E-94D1-54222C63F5DA}</a:tableStyleId>
              </a:tblPr>
              <a:tblGrid>
                <a:gridCol w="1042737">
                  <a:extLst>
                    <a:ext uri="{9D8B030D-6E8A-4147-A177-3AD203B41FA5}">
                      <a16:colId xmlns:a16="http://schemas.microsoft.com/office/drawing/2014/main" val="1619177915"/>
                    </a:ext>
                  </a:extLst>
                </a:gridCol>
                <a:gridCol w="6176211">
                  <a:extLst>
                    <a:ext uri="{9D8B030D-6E8A-4147-A177-3AD203B41FA5}">
                      <a16:colId xmlns:a16="http://schemas.microsoft.com/office/drawing/2014/main" val="29266290"/>
                    </a:ext>
                  </a:extLst>
                </a:gridCol>
                <a:gridCol w="1636295">
                  <a:extLst>
                    <a:ext uri="{9D8B030D-6E8A-4147-A177-3AD203B41FA5}">
                      <a16:colId xmlns:a16="http://schemas.microsoft.com/office/drawing/2014/main" val="1568485670"/>
                    </a:ext>
                  </a:extLst>
                </a:gridCol>
                <a:gridCol w="2534651">
                  <a:extLst>
                    <a:ext uri="{9D8B030D-6E8A-4147-A177-3AD203B41FA5}">
                      <a16:colId xmlns:a16="http://schemas.microsoft.com/office/drawing/2014/main" val="1372013820"/>
                    </a:ext>
                  </a:extLst>
                </a:gridCol>
              </a:tblGrid>
              <a:tr h="30553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latin typeface="UD デジタル 教科書体 NK-B" panose="02020700000000000000" pitchFamily="18" charset="-128"/>
                          <a:ea typeface="UD デジタル 教科書体 NK-B" panose="02020700000000000000" pitchFamily="18" charset="-128"/>
                        </a:rPr>
                        <a:t>状況</a:t>
                      </a:r>
                    </a:p>
                  </a:txBody>
                  <a:tcPr anchor="c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latin typeface="UD デジタル 教科書体 NK-B" panose="02020700000000000000" pitchFamily="18" charset="-128"/>
                          <a:ea typeface="UD デジタル 教科書体 NK-B" panose="02020700000000000000" pitchFamily="18" charset="-128"/>
                        </a:rPr>
                        <a:t>目標</a:t>
                      </a:r>
                    </a:p>
                  </a:txBody>
                  <a:tcPr anchor="ctr">
                    <a:solidFill>
                      <a:schemeClr val="bg1">
                        <a:lumMod val="85000"/>
                      </a:schemeClr>
                    </a:solidFill>
                  </a:tcPr>
                </a:tc>
                <a:tc>
                  <a:txBody>
                    <a:bodyPr/>
                    <a:lstStyle/>
                    <a:p>
                      <a:pPr algn="ctr"/>
                      <a:r>
                        <a:rPr kumimoji="1" lang="ja-JP" altLang="en-US" dirty="0">
                          <a:latin typeface="UD デジタル 教科書体 NK-B" panose="02020700000000000000" pitchFamily="18" charset="-128"/>
                          <a:ea typeface="UD デジタル 教科書体 NK-B" panose="02020700000000000000" pitchFamily="18" charset="-128"/>
                        </a:rPr>
                        <a:t>推奨目標距離</a:t>
                      </a:r>
                    </a:p>
                  </a:txBody>
                  <a:tcPr anchor="ctr">
                    <a:solidFill>
                      <a:schemeClr val="bg1">
                        <a:lumMod val="85000"/>
                      </a:schemeClr>
                    </a:solidFill>
                  </a:tcPr>
                </a:tc>
                <a:tc>
                  <a:txBody>
                    <a:bodyPr/>
                    <a:lstStyle/>
                    <a:p>
                      <a:pPr algn="ctr"/>
                      <a:r>
                        <a:rPr kumimoji="1" lang="ja-JP" altLang="en-US" dirty="0">
                          <a:latin typeface="UD デジタル 教科書体 NK-B" panose="02020700000000000000" pitchFamily="18" charset="-128"/>
                          <a:ea typeface="UD デジタル 教科書体 NK-B" panose="02020700000000000000" pitchFamily="18" charset="-128"/>
                        </a:rPr>
                        <a:t>達成のイメージ</a:t>
                      </a:r>
                    </a:p>
                  </a:txBody>
                  <a:tcPr anchor="ctr">
                    <a:solidFill>
                      <a:schemeClr val="bg1">
                        <a:lumMod val="85000"/>
                      </a:schemeClr>
                    </a:solidFill>
                  </a:tcPr>
                </a:tc>
                <a:extLst>
                  <a:ext uri="{0D108BD9-81ED-4DB2-BD59-A6C34878D82A}">
                    <a16:rowId xmlns:a16="http://schemas.microsoft.com/office/drawing/2014/main" val="2646428582"/>
                  </a:ext>
                </a:extLst>
              </a:tr>
              <a:tr h="472931">
                <a:tc rowSpan="3">
                  <a:txBody>
                    <a:bodyPr/>
                    <a:lstStyle/>
                    <a:p>
                      <a:r>
                        <a:rPr kumimoji="1" lang="ja-JP" altLang="en-US" dirty="0">
                          <a:latin typeface="UD デジタル 教科書体 NK-B" panose="02020700000000000000" pitchFamily="18" charset="-128"/>
                          <a:ea typeface="UD デジタル 教科書体 NK-B" panose="02020700000000000000" pitchFamily="18" charset="-128"/>
                        </a:rPr>
                        <a:t>全く走ってない</a:t>
                      </a:r>
                    </a:p>
                  </a:txBody>
                  <a:tcPr anchor="ctr"/>
                </a:tc>
                <a:tc>
                  <a:txBody>
                    <a:bodyPr/>
                    <a:lstStyle/>
                    <a:p>
                      <a:r>
                        <a:rPr kumimoji="1" lang="ja-JP" altLang="en-US" dirty="0">
                          <a:latin typeface="UD デジタル 教科書体 NK-B" panose="02020700000000000000" pitchFamily="18" charset="-128"/>
                          <a:ea typeface="UD デジタル 教科書体 NK-B" panose="02020700000000000000" pitchFamily="18" charset="-128"/>
                        </a:rPr>
                        <a:t>記念参加</a:t>
                      </a:r>
                    </a:p>
                  </a:txBody>
                  <a:tcPr anchor="ctr"/>
                </a:tc>
                <a:tc>
                  <a:txBody>
                    <a:bodyPr/>
                    <a:lstStyle/>
                    <a:p>
                      <a:pPr algn="ctr"/>
                      <a:r>
                        <a:rPr kumimoji="1" lang="en-US" altLang="ja-JP" dirty="0">
                          <a:latin typeface="UD デジタル 教科書体 NK-B" panose="02020700000000000000" pitchFamily="18" charset="-128"/>
                          <a:ea typeface="UD デジタル 教科書体 NK-B" panose="02020700000000000000" pitchFamily="18" charset="-128"/>
                        </a:rPr>
                        <a:t>10km</a:t>
                      </a:r>
                      <a:r>
                        <a:rPr kumimoji="1" lang="ja-JP" altLang="en-US" dirty="0">
                          <a:latin typeface="UD デジタル 教科書体 NK-B" panose="02020700000000000000" pitchFamily="18" charset="-128"/>
                          <a:ea typeface="UD デジタル 教科書体 NK-B" panose="02020700000000000000" pitchFamily="18" charset="-128"/>
                        </a:rPr>
                        <a:t>以上</a:t>
                      </a:r>
                    </a:p>
                  </a:txBody>
                  <a:tcPr anchor="ctr"/>
                </a:tc>
                <a:tc>
                  <a:txBody>
                    <a:bodyPr/>
                    <a:lstStyle/>
                    <a:p>
                      <a:pPr algn="ctr"/>
                      <a:r>
                        <a:rPr kumimoji="1" lang="en-US" altLang="ja-JP" dirty="0">
                          <a:latin typeface="UD デジタル 教科書体 NK-B" panose="02020700000000000000" pitchFamily="18" charset="-128"/>
                          <a:ea typeface="UD デジタル 教科書体 NK-B" panose="02020700000000000000" pitchFamily="18" charset="-128"/>
                        </a:rPr>
                        <a:t>5km</a:t>
                      </a:r>
                      <a:r>
                        <a:rPr kumimoji="1" lang="ja-JP" altLang="en-US" dirty="0">
                          <a:latin typeface="UD デジタル 教科書体 NK-B" panose="02020700000000000000" pitchFamily="18" charset="-128"/>
                          <a:ea typeface="UD デジタル 教科書体 NK-B" panose="02020700000000000000" pitchFamily="18" charset="-128"/>
                        </a:rPr>
                        <a:t>を２週に１回くらい</a:t>
                      </a:r>
                    </a:p>
                  </a:txBody>
                  <a:tcPr anchor="ctr"/>
                </a:tc>
                <a:extLst>
                  <a:ext uri="{0D108BD9-81ED-4DB2-BD59-A6C34878D82A}">
                    <a16:rowId xmlns:a16="http://schemas.microsoft.com/office/drawing/2014/main" val="1063603233"/>
                  </a:ext>
                </a:extLst>
              </a:tr>
              <a:tr h="472931">
                <a:tc vMerge="1">
                  <a:txBody>
                    <a:bodyPr/>
                    <a:lstStyle/>
                    <a:p>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ja-JP" altLang="en-US" dirty="0">
                          <a:latin typeface="UD デジタル 教科書体 NK-B" panose="02020700000000000000" pitchFamily="18" charset="-128"/>
                          <a:ea typeface="UD デジタル 教科書体 NK-B" panose="02020700000000000000" pitchFamily="18" charset="-128"/>
                        </a:rPr>
                        <a:t>運動のきっかけを作りたい、減量したい</a:t>
                      </a:r>
                    </a:p>
                  </a:txBody>
                  <a:tcPr anchor="ctr"/>
                </a:tc>
                <a:tc>
                  <a:txBody>
                    <a:bodyPr/>
                    <a:lstStyle/>
                    <a:p>
                      <a:pPr algn="ctr"/>
                      <a:r>
                        <a:rPr kumimoji="1" lang="en-US" altLang="ja-JP" dirty="0">
                          <a:latin typeface="UD デジタル 教科書体 NK-B" panose="02020700000000000000" pitchFamily="18" charset="-128"/>
                          <a:ea typeface="UD デジタル 教科書体 NK-B" panose="02020700000000000000" pitchFamily="18" charset="-128"/>
                        </a:rPr>
                        <a:t>30km</a:t>
                      </a:r>
                      <a:r>
                        <a:rPr kumimoji="1" lang="ja-JP" altLang="en-US" dirty="0">
                          <a:latin typeface="UD デジタル 教科書体 NK-B" panose="02020700000000000000" pitchFamily="18" charset="-128"/>
                          <a:ea typeface="UD デジタル 教科書体 NK-B" panose="02020700000000000000" pitchFamily="18" charset="-128"/>
                        </a:rPr>
                        <a:t>以上</a:t>
                      </a:r>
                    </a:p>
                  </a:txBody>
                  <a:tcPr anchor="ctr"/>
                </a:tc>
                <a:tc>
                  <a:txBody>
                    <a:bodyPr/>
                    <a:lstStyle/>
                    <a:p>
                      <a:pPr algn="ctr"/>
                      <a:r>
                        <a:rPr kumimoji="1" lang="en-US" altLang="ja-JP" dirty="0">
                          <a:latin typeface="UD デジタル 教科書体 NK-B" panose="02020700000000000000" pitchFamily="18" charset="-128"/>
                          <a:ea typeface="UD デジタル 教科書体 NK-B" panose="02020700000000000000" pitchFamily="18" charset="-128"/>
                        </a:rPr>
                        <a:t>6-7km</a:t>
                      </a:r>
                      <a:r>
                        <a:rPr kumimoji="1" lang="ja-JP" altLang="en-US" dirty="0">
                          <a:latin typeface="UD デジタル 教科書体 NK-B" panose="02020700000000000000" pitchFamily="18" charset="-128"/>
                          <a:ea typeface="UD デジタル 教科書体 NK-B" panose="02020700000000000000" pitchFamily="18" charset="-128"/>
                        </a:rPr>
                        <a:t>を週１回くらい</a:t>
                      </a:r>
                    </a:p>
                  </a:txBody>
                  <a:tcPr anchor="ctr"/>
                </a:tc>
                <a:extLst>
                  <a:ext uri="{0D108BD9-81ED-4DB2-BD59-A6C34878D82A}">
                    <a16:rowId xmlns:a16="http://schemas.microsoft.com/office/drawing/2014/main" val="939286385"/>
                  </a:ext>
                </a:extLst>
              </a:tr>
              <a:tr h="472931">
                <a:tc vMerge="1">
                  <a:txBody>
                    <a:bodyPr/>
                    <a:lstStyle/>
                    <a:p>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ja-JP" altLang="en-US" dirty="0">
                          <a:latin typeface="UD デジタル 教科書体 NK-B" panose="02020700000000000000" pitchFamily="18" charset="-128"/>
                          <a:ea typeface="UD デジタル 教科書体 NK-B" panose="02020700000000000000" pitchFamily="18" charset="-128"/>
                        </a:rPr>
                        <a:t>今年の全社駅伝で笑顔で完走目指す（シニア女性）</a:t>
                      </a:r>
                    </a:p>
                  </a:txBody>
                  <a:tcPr anchor="ctr"/>
                </a:tc>
                <a:tc>
                  <a:txBody>
                    <a:bodyPr/>
                    <a:lstStyle/>
                    <a:p>
                      <a:pPr algn="ctr"/>
                      <a:r>
                        <a:rPr kumimoji="1" lang="ja-JP" altLang="en-US" dirty="0">
                          <a:latin typeface="UD デジタル 教科書体 NK-B" panose="02020700000000000000" pitchFamily="18" charset="-128"/>
                          <a:ea typeface="UD デジタル 教科書体 NK-B" panose="02020700000000000000" pitchFamily="18" charset="-128"/>
                        </a:rPr>
                        <a:t>↑</a:t>
                      </a:r>
                    </a:p>
                  </a:txBody>
                  <a:tcPr anchor="ctr"/>
                </a:tc>
                <a:tc>
                  <a:txBody>
                    <a:bodyPr/>
                    <a:lstStyle/>
                    <a:p>
                      <a:pPr algn="ctr"/>
                      <a:r>
                        <a:rPr kumimoji="1" lang="ja-JP" altLang="en-US" dirty="0">
                          <a:latin typeface="UD デジタル 教科書体 NK-B" panose="02020700000000000000" pitchFamily="18" charset="-128"/>
                          <a:ea typeface="UD デジタル 教科書体 NK-B" panose="02020700000000000000" pitchFamily="18" charset="-128"/>
                        </a:rPr>
                        <a:t>↑</a:t>
                      </a:r>
                    </a:p>
                  </a:txBody>
                  <a:tcPr anchor="ctr"/>
                </a:tc>
                <a:extLst>
                  <a:ext uri="{0D108BD9-81ED-4DB2-BD59-A6C34878D82A}">
                    <a16:rowId xmlns:a16="http://schemas.microsoft.com/office/drawing/2014/main" val="526201734"/>
                  </a:ext>
                </a:extLst>
              </a:tr>
              <a:tr h="472931">
                <a:tc rowSpan="6">
                  <a:txBody>
                    <a:bodyPr/>
                    <a:lstStyle/>
                    <a:p>
                      <a:r>
                        <a:rPr kumimoji="1" lang="ja-JP" altLang="en-US" dirty="0">
                          <a:latin typeface="UD デジタル 教科書体 NK-B" panose="02020700000000000000" pitchFamily="18" charset="-128"/>
                          <a:ea typeface="UD デジタル 教科書体 NK-B" panose="02020700000000000000" pitchFamily="18" charset="-128"/>
                        </a:rPr>
                        <a:t>月１以上くらいは走ってる</a:t>
                      </a:r>
                    </a:p>
                  </a:txBody>
                  <a:tcPr anchor="ctr"/>
                </a:tc>
                <a:tc>
                  <a:txBody>
                    <a:bodyPr/>
                    <a:lstStyle/>
                    <a:p>
                      <a:r>
                        <a:rPr kumimoji="1" lang="ja-JP" altLang="en-US" dirty="0">
                          <a:latin typeface="UD デジタル 教科書体 NK-B" panose="02020700000000000000" pitchFamily="18" charset="-128"/>
                          <a:ea typeface="UD デジタル 教科書体 NK-B" panose="02020700000000000000" pitchFamily="18" charset="-128"/>
                        </a:rPr>
                        <a:t>運動継続したい、より減量したい</a:t>
                      </a:r>
                    </a:p>
                  </a:txBody>
                  <a:tcPr anchor="ctr"/>
                </a:tc>
                <a:tc>
                  <a:txBody>
                    <a:bodyPr/>
                    <a:lstStyle/>
                    <a:p>
                      <a:pPr algn="ctr"/>
                      <a:r>
                        <a:rPr kumimoji="1" lang="en-US" altLang="ja-JP" dirty="0">
                          <a:latin typeface="UD デジタル 教科書体 NK-B" panose="02020700000000000000" pitchFamily="18" charset="-128"/>
                          <a:ea typeface="UD デジタル 教科書体 NK-B" panose="02020700000000000000" pitchFamily="18" charset="-128"/>
                        </a:rPr>
                        <a:t>50km</a:t>
                      </a:r>
                      <a:r>
                        <a:rPr kumimoji="1" lang="ja-JP" altLang="en-US" dirty="0">
                          <a:latin typeface="UD デジタル 教科書体 NK-B" panose="02020700000000000000" pitchFamily="18" charset="-128"/>
                          <a:ea typeface="UD デジタル 教科書体 NK-B" panose="02020700000000000000" pitchFamily="18" charset="-128"/>
                        </a:rPr>
                        <a:t>以上</a:t>
                      </a:r>
                    </a:p>
                  </a:txBody>
                  <a:tcPr anchor="ctr"/>
                </a:tc>
                <a:tc>
                  <a:txBody>
                    <a:bodyPr/>
                    <a:lstStyle/>
                    <a:p>
                      <a:pPr algn="ctr"/>
                      <a:r>
                        <a:rPr kumimoji="1" lang="en-US" altLang="ja-JP" dirty="0">
                          <a:latin typeface="UD デジタル 教科書体 NK-B" panose="02020700000000000000" pitchFamily="18" charset="-128"/>
                          <a:ea typeface="UD デジタル 教科書体 NK-B" panose="02020700000000000000" pitchFamily="18" charset="-128"/>
                        </a:rPr>
                        <a:t>5-6km</a:t>
                      </a:r>
                      <a:r>
                        <a:rPr kumimoji="1" lang="ja-JP" altLang="en-US" dirty="0">
                          <a:latin typeface="UD デジタル 教科書体 NK-B" panose="02020700000000000000" pitchFamily="18" charset="-128"/>
                          <a:ea typeface="UD デジタル 教科書体 NK-B" panose="02020700000000000000" pitchFamily="18" charset="-128"/>
                        </a:rPr>
                        <a:t>を週</a:t>
                      </a:r>
                      <a:r>
                        <a:rPr kumimoji="1" lang="en-US" altLang="ja-JP" dirty="0">
                          <a:latin typeface="UD デジタル 教科書体 NK-B" panose="02020700000000000000" pitchFamily="18" charset="-128"/>
                          <a:ea typeface="UD デジタル 教科書体 NK-B" panose="02020700000000000000" pitchFamily="18" charset="-128"/>
                        </a:rPr>
                        <a:t>2</a:t>
                      </a:r>
                      <a:r>
                        <a:rPr kumimoji="1" lang="ja-JP" altLang="en-US" dirty="0">
                          <a:latin typeface="UD デジタル 教科書体 NK-B" panose="02020700000000000000" pitchFamily="18" charset="-128"/>
                          <a:ea typeface="UD デジタル 教科書体 NK-B" panose="02020700000000000000" pitchFamily="18" charset="-128"/>
                        </a:rPr>
                        <a:t>回くらい</a:t>
                      </a:r>
                    </a:p>
                  </a:txBody>
                  <a:tcPr anchor="ctr"/>
                </a:tc>
                <a:extLst>
                  <a:ext uri="{0D108BD9-81ED-4DB2-BD59-A6C34878D82A}">
                    <a16:rowId xmlns:a16="http://schemas.microsoft.com/office/drawing/2014/main" val="2520906784"/>
                  </a:ext>
                </a:extLst>
              </a:tr>
              <a:tr h="47293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UD デジタル 教科書体 NK-B" panose="02020700000000000000" pitchFamily="18" charset="-128"/>
                          <a:ea typeface="UD デジタル 教科書体 NK-B" panose="02020700000000000000" pitchFamily="18" charset="-128"/>
                        </a:rPr>
                        <a:t>今年の全社駅伝をいい記録目指す（シニア女性）</a:t>
                      </a:r>
                    </a:p>
                  </a:txBody>
                  <a:tcPr anchor="ctr"/>
                </a:tc>
                <a:tc>
                  <a:txBody>
                    <a:bodyPr/>
                    <a:lstStyle/>
                    <a:p>
                      <a:pPr algn="ctr"/>
                      <a:r>
                        <a:rPr kumimoji="1" lang="ja-JP" altLang="en-US" dirty="0">
                          <a:latin typeface="UD デジタル 教科書体 NK-B" panose="02020700000000000000" pitchFamily="18" charset="-128"/>
                          <a:ea typeface="UD デジタル 教科書体 NK-B" panose="02020700000000000000" pitchFamily="18" charset="-128"/>
                        </a:rPr>
                        <a:t>↑</a:t>
                      </a:r>
                    </a:p>
                  </a:txBody>
                  <a:tcPr anchor="ctr"/>
                </a:tc>
                <a:tc>
                  <a:txBody>
                    <a:bodyPr/>
                    <a:lstStyle/>
                    <a:p>
                      <a:pPr algn="ctr"/>
                      <a:r>
                        <a:rPr kumimoji="1" lang="ja-JP" altLang="en-US" dirty="0">
                          <a:latin typeface="UD デジタル 教科書体 NK-B" panose="02020700000000000000" pitchFamily="18" charset="-128"/>
                          <a:ea typeface="UD デジタル 教科書体 NK-B" panose="02020700000000000000" pitchFamily="18" charset="-128"/>
                        </a:rPr>
                        <a:t>↑</a:t>
                      </a:r>
                    </a:p>
                  </a:txBody>
                  <a:tcPr anchor="ctr"/>
                </a:tc>
                <a:extLst>
                  <a:ext uri="{0D108BD9-81ED-4DB2-BD59-A6C34878D82A}">
                    <a16:rowId xmlns:a16="http://schemas.microsoft.com/office/drawing/2014/main" val="3457760491"/>
                  </a:ext>
                </a:extLst>
              </a:tr>
              <a:tr h="472931">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latin typeface="UD デジタル 教科書体 NK-B" panose="02020700000000000000" pitchFamily="18" charset="-128"/>
                          <a:ea typeface="UD デジタル 教科書体 NK-B" panose="02020700000000000000" pitchFamily="18" charset="-128"/>
                        </a:rPr>
                        <a:t>大幅に減量したい！</a:t>
                      </a:r>
                      <a:r>
                        <a:rPr kumimoji="1" lang="en-US" altLang="ja-JP" dirty="0">
                          <a:latin typeface="UD デジタル 教科書体 NK-B" panose="02020700000000000000" pitchFamily="18" charset="-128"/>
                          <a:ea typeface="UD デジタル 教科書体 NK-B" panose="02020700000000000000" pitchFamily="18" charset="-128"/>
                        </a:rPr>
                        <a:t>or</a:t>
                      </a:r>
                      <a:r>
                        <a:rPr kumimoji="1" lang="ja-JP" altLang="en-US" dirty="0">
                          <a:latin typeface="UD デジタル 教科書体 NK-B" panose="02020700000000000000" pitchFamily="18" charset="-128"/>
                          <a:ea typeface="UD デジタル 教科書体 NK-B" panose="02020700000000000000" pitchFamily="18" charset="-128"/>
                        </a:rPr>
                        <a:t>マラソン出場したい</a:t>
                      </a:r>
                    </a:p>
                  </a:txBody>
                  <a:tcPr anchor="ctr"/>
                </a:tc>
                <a:tc>
                  <a:txBody>
                    <a:bodyPr/>
                    <a:lstStyle/>
                    <a:p>
                      <a:pPr algn="ctr"/>
                      <a:r>
                        <a:rPr kumimoji="1" lang="ja-JP" altLang="en-US" dirty="0">
                          <a:latin typeface="UD デジタル 教科書体 NK-B" panose="02020700000000000000" pitchFamily="18" charset="-128"/>
                          <a:ea typeface="UD デジタル 教科書体 NK-B" panose="02020700000000000000" pitchFamily="18" charset="-128"/>
                        </a:rPr>
                        <a:t>１０</a:t>
                      </a:r>
                      <a:r>
                        <a:rPr kumimoji="1" lang="en-US" altLang="ja-JP" dirty="0">
                          <a:latin typeface="UD デジタル 教科書体 NK-B" panose="02020700000000000000" pitchFamily="18" charset="-128"/>
                          <a:ea typeface="UD デジタル 教科書体 NK-B" panose="02020700000000000000" pitchFamily="18" charset="-128"/>
                        </a:rPr>
                        <a:t>0km</a:t>
                      </a:r>
                      <a:r>
                        <a:rPr kumimoji="1" lang="ja-JP" altLang="en-US" dirty="0">
                          <a:latin typeface="UD デジタル 教科書体 NK-B" panose="02020700000000000000" pitchFamily="18" charset="-128"/>
                          <a:ea typeface="UD デジタル 教科書体 NK-B" panose="02020700000000000000" pitchFamily="18" charset="-128"/>
                        </a:rPr>
                        <a:t>以上</a:t>
                      </a:r>
                    </a:p>
                  </a:txBody>
                  <a:tcPr anchor="ctr"/>
                </a:tc>
                <a:tc>
                  <a:txBody>
                    <a:bodyPr/>
                    <a:lstStyle/>
                    <a:p>
                      <a:pPr algn="ctr"/>
                      <a:r>
                        <a:rPr kumimoji="1" lang="en-US" altLang="ja-JP" dirty="0">
                          <a:latin typeface="UD デジタル 教科書体 NK-B" panose="02020700000000000000" pitchFamily="18" charset="-128"/>
                          <a:ea typeface="UD デジタル 教科書体 NK-B" panose="02020700000000000000" pitchFamily="18" charset="-128"/>
                        </a:rPr>
                        <a:t>7-8km</a:t>
                      </a:r>
                      <a:r>
                        <a:rPr kumimoji="1" lang="ja-JP" altLang="en-US" dirty="0">
                          <a:latin typeface="UD デジタル 教科書体 NK-B" panose="02020700000000000000" pitchFamily="18" charset="-128"/>
                          <a:ea typeface="UD デジタル 教科書体 NK-B" panose="02020700000000000000" pitchFamily="18" charset="-128"/>
                        </a:rPr>
                        <a:t>を週</a:t>
                      </a:r>
                      <a:r>
                        <a:rPr kumimoji="1" lang="en-US" altLang="ja-JP" dirty="0">
                          <a:latin typeface="UD デジタル 教科書体 NK-B" panose="02020700000000000000" pitchFamily="18" charset="-128"/>
                          <a:ea typeface="UD デジタル 教科書体 NK-B" panose="02020700000000000000" pitchFamily="18" charset="-128"/>
                        </a:rPr>
                        <a:t>3</a:t>
                      </a:r>
                      <a:r>
                        <a:rPr kumimoji="1" lang="ja-JP" altLang="en-US" dirty="0">
                          <a:latin typeface="UD デジタル 教科書体 NK-B" panose="02020700000000000000" pitchFamily="18" charset="-128"/>
                          <a:ea typeface="UD デジタル 教科書体 NK-B" panose="02020700000000000000" pitchFamily="18" charset="-128"/>
                        </a:rPr>
                        <a:t>回くらい</a:t>
                      </a:r>
                    </a:p>
                  </a:txBody>
                  <a:tcPr anchor="ctr"/>
                </a:tc>
                <a:extLst>
                  <a:ext uri="{0D108BD9-81ED-4DB2-BD59-A6C34878D82A}">
                    <a16:rowId xmlns:a16="http://schemas.microsoft.com/office/drawing/2014/main" val="3215105673"/>
                  </a:ext>
                </a:extLst>
              </a:tr>
              <a:tr h="472931">
                <a:tc vMerge="1">
                  <a:txBody>
                    <a:bodyPr/>
                    <a:lstStyle/>
                    <a:p>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ja-JP" altLang="en-US" dirty="0">
                          <a:latin typeface="UD デジタル 教科書体 NK-B" panose="02020700000000000000" pitchFamily="18" charset="-128"/>
                          <a:ea typeface="UD デジタル 教科書体 NK-B" panose="02020700000000000000" pitchFamily="18" charset="-128"/>
                        </a:rPr>
                        <a:t>一般ロングで全社駅伝出場目指す</a:t>
                      </a:r>
                    </a:p>
                  </a:txBody>
                  <a:tcPr anchor="ctr"/>
                </a:tc>
                <a:tc>
                  <a:txBody>
                    <a:bodyPr/>
                    <a:lstStyle/>
                    <a:p>
                      <a:pPr algn="ctr"/>
                      <a:r>
                        <a:rPr kumimoji="1" lang="en-US" altLang="ja-JP" dirty="0">
                          <a:latin typeface="UD デジタル 教科書体 NK-B" panose="02020700000000000000" pitchFamily="18" charset="-128"/>
                          <a:ea typeface="UD デジタル 教科書体 NK-B" panose="02020700000000000000" pitchFamily="18" charset="-128"/>
                        </a:rPr>
                        <a:t>200km</a:t>
                      </a:r>
                      <a:r>
                        <a:rPr kumimoji="1" lang="ja-JP" altLang="en-US" dirty="0">
                          <a:latin typeface="UD デジタル 教科書体 NK-B" panose="02020700000000000000" pitchFamily="18" charset="-128"/>
                          <a:ea typeface="UD デジタル 教科書体 NK-B" panose="02020700000000000000" pitchFamily="18" charset="-128"/>
                        </a:rPr>
                        <a:t>以上</a:t>
                      </a:r>
                    </a:p>
                  </a:txBody>
                  <a:tcPr anchor="ctr"/>
                </a:tc>
                <a:tc>
                  <a:txBody>
                    <a:bodyPr/>
                    <a:lstStyle/>
                    <a:p>
                      <a:pPr algn="ctr"/>
                      <a:r>
                        <a:rPr kumimoji="1" lang="en-US" altLang="ja-JP" dirty="0">
                          <a:latin typeface="UD デジタル 教科書体 NK-B" panose="02020700000000000000" pitchFamily="18" charset="-128"/>
                          <a:ea typeface="UD デジタル 教科書体 NK-B" panose="02020700000000000000" pitchFamily="18" charset="-128"/>
                        </a:rPr>
                        <a:t>10-15km</a:t>
                      </a:r>
                      <a:r>
                        <a:rPr kumimoji="1" lang="ja-JP" altLang="en-US" dirty="0">
                          <a:latin typeface="UD デジタル 教科書体 NK-B" panose="02020700000000000000" pitchFamily="18" charset="-128"/>
                          <a:ea typeface="UD デジタル 教科書体 NK-B" panose="02020700000000000000" pitchFamily="18" charset="-128"/>
                        </a:rPr>
                        <a:t>を週</a:t>
                      </a:r>
                      <a:r>
                        <a:rPr kumimoji="1" lang="en-US" altLang="ja-JP" dirty="0">
                          <a:latin typeface="UD デジタル 教科書体 NK-B" panose="02020700000000000000" pitchFamily="18" charset="-128"/>
                          <a:ea typeface="UD デジタル 教科書体 NK-B" panose="02020700000000000000" pitchFamily="18" charset="-128"/>
                        </a:rPr>
                        <a:t>4</a:t>
                      </a:r>
                      <a:r>
                        <a:rPr kumimoji="1" lang="ja-JP" altLang="en-US" dirty="0">
                          <a:latin typeface="UD デジタル 教科書体 NK-B" panose="02020700000000000000" pitchFamily="18" charset="-128"/>
                          <a:ea typeface="UD デジタル 教科書体 NK-B" panose="02020700000000000000" pitchFamily="18" charset="-128"/>
                        </a:rPr>
                        <a:t>くらい</a:t>
                      </a:r>
                    </a:p>
                  </a:txBody>
                  <a:tcPr anchor="ctr"/>
                </a:tc>
                <a:extLst>
                  <a:ext uri="{0D108BD9-81ED-4DB2-BD59-A6C34878D82A}">
                    <a16:rowId xmlns:a16="http://schemas.microsoft.com/office/drawing/2014/main" val="2912831084"/>
                  </a:ext>
                </a:extLst>
              </a:tr>
              <a:tr h="472931">
                <a:tc vMerge="1">
                  <a:txBody>
                    <a:bodyPr/>
                    <a:lstStyle/>
                    <a:p>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ja-JP" altLang="en-US" dirty="0">
                          <a:latin typeface="UD デジタル 教科書体 NK-B" panose="02020700000000000000" pitchFamily="18" charset="-128"/>
                          <a:ea typeface="UD デジタル 教科書体 NK-B" panose="02020700000000000000" pitchFamily="18" charset="-128"/>
                        </a:rPr>
                        <a:t>中級市民ランナー（マラソン男子４ｈ、女性５ｈ）を目指す！</a:t>
                      </a:r>
                    </a:p>
                  </a:txBody>
                  <a:tcPr anchor="ctr"/>
                </a:tc>
                <a:tc>
                  <a:txBody>
                    <a:bodyPr/>
                    <a:lstStyle/>
                    <a:p>
                      <a:pPr algn="ctr"/>
                      <a:r>
                        <a:rPr kumimoji="1" lang="ja-JP" altLang="en-US" dirty="0">
                          <a:latin typeface="UD デジタル 教科書体 NK-B" panose="02020700000000000000" pitchFamily="18" charset="-128"/>
                          <a:ea typeface="UD デジタル 教科書体 NK-B" panose="02020700000000000000" pitchFamily="18" charset="-128"/>
                        </a:rPr>
                        <a:t>↑</a:t>
                      </a:r>
                    </a:p>
                  </a:txBody>
                  <a:tcPr anchor="ctr"/>
                </a:tc>
                <a:tc>
                  <a:txBody>
                    <a:bodyPr/>
                    <a:lstStyle/>
                    <a:p>
                      <a:pPr algn="ctr"/>
                      <a:r>
                        <a:rPr kumimoji="1" lang="ja-JP" altLang="en-US" dirty="0">
                          <a:latin typeface="UD デジタル 教科書体 NK-B" panose="02020700000000000000" pitchFamily="18" charset="-128"/>
                          <a:ea typeface="UD デジタル 教科書体 NK-B" panose="02020700000000000000" pitchFamily="18" charset="-128"/>
                        </a:rPr>
                        <a:t>↑</a:t>
                      </a:r>
                    </a:p>
                  </a:txBody>
                  <a:tcPr anchor="ctr"/>
                </a:tc>
                <a:extLst>
                  <a:ext uri="{0D108BD9-81ED-4DB2-BD59-A6C34878D82A}">
                    <a16:rowId xmlns:a16="http://schemas.microsoft.com/office/drawing/2014/main" val="1804609674"/>
                  </a:ext>
                </a:extLst>
              </a:tr>
              <a:tr h="472931">
                <a:tc vMerge="1">
                  <a:txBody>
                    <a:bodyPr/>
                    <a:lstStyle/>
                    <a:p>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ja-JP" altLang="en-US" dirty="0">
                          <a:latin typeface="UD デジタル 教科書体 NK-B" panose="02020700000000000000" pitchFamily="18" charset="-128"/>
                          <a:ea typeface="UD デジタル 教科書体 NK-B" panose="02020700000000000000" pitchFamily="18" charset="-128"/>
                        </a:rPr>
                        <a:t>超超減量したい！達成感を得たい！</a:t>
                      </a:r>
                    </a:p>
                  </a:txBody>
                  <a:tcPr anchor="ctr"/>
                </a:tc>
                <a:tc>
                  <a:txBody>
                    <a:bodyPr/>
                    <a:lstStyle/>
                    <a:p>
                      <a:pPr algn="ctr"/>
                      <a:r>
                        <a:rPr kumimoji="1" lang="ja-JP" altLang="en-US" dirty="0">
                          <a:latin typeface="UD デジタル 教科書体 NK-B" panose="02020700000000000000" pitchFamily="18" charset="-128"/>
                          <a:ea typeface="UD デジタル 教科書体 NK-B" panose="02020700000000000000" pitchFamily="18" charset="-128"/>
                        </a:rPr>
                        <a:t>↑</a:t>
                      </a:r>
                    </a:p>
                  </a:txBody>
                  <a:tcPr anchor="ctr"/>
                </a:tc>
                <a:tc>
                  <a:txBody>
                    <a:bodyPr/>
                    <a:lstStyle/>
                    <a:p>
                      <a:pPr algn="ctr"/>
                      <a:r>
                        <a:rPr kumimoji="1" lang="ja-JP" altLang="en-US" dirty="0">
                          <a:latin typeface="UD デジタル 教科書体 NK-B" panose="02020700000000000000" pitchFamily="18" charset="-128"/>
                          <a:ea typeface="UD デジタル 教科書体 NK-B" panose="02020700000000000000" pitchFamily="18" charset="-128"/>
                        </a:rPr>
                        <a:t>↑</a:t>
                      </a:r>
                    </a:p>
                  </a:txBody>
                  <a:tcPr anchor="ctr"/>
                </a:tc>
                <a:extLst>
                  <a:ext uri="{0D108BD9-81ED-4DB2-BD59-A6C34878D82A}">
                    <a16:rowId xmlns:a16="http://schemas.microsoft.com/office/drawing/2014/main" val="1279233711"/>
                  </a:ext>
                </a:extLst>
              </a:tr>
              <a:tr h="472931">
                <a:tc rowSpan="2">
                  <a:txBody>
                    <a:bodyPr/>
                    <a:lstStyle/>
                    <a:p>
                      <a:r>
                        <a:rPr kumimoji="1" lang="ja-JP" altLang="en-US" dirty="0">
                          <a:latin typeface="UD デジタル 教科書体 NK-B" panose="02020700000000000000" pitchFamily="18" charset="-128"/>
                          <a:ea typeface="UD デジタル 教科書体 NK-B" panose="02020700000000000000" pitchFamily="18" charset="-128"/>
                        </a:rPr>
                        <a:t>週１以上は走っている</a:t>
                      </a:r>
                      <a:endParaRPr kumimoji="1" lang="en-US" altLang="ja-JP"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ja-JP" altLang="en-US" dirty="0">
                          <a:latin typeface="UD デジタル 教科書体 NK-B" panose="02020700000000000000" pitchFamily="18" charset="-128"/>
                          <a:ea typeface="UD デジタル 教科書体 NK-B" panose="02020700000000000000" pitchFamily="18" charset="-128"/>
                        </a:rPr>
                        <a:t>上級市民ランナー（マラソン男子</a:t>
                      </a:r>
                      <a:r>
                        <a:rPr kumimoji="1" lang="en-US" altLang="ja-JP" dirty="0">
                          <a:latin typeface="UD デジタル 教科書体 NK-B" panose="02020700000000000000" pitchFamily="18" charset="-128"/>
                          <a:ea typeface="UD デジタル 教科書体 NK-B" panose="02020700000000000000" pitchFamily="18" charset="-128"/>
                        </a:rPr>
                        <a:t>3.5h</a:t>
                      </a:r>
                      <a:r>
                        <a:rPr kumimoji="1" lang="ja-JP" altLang="en-US" dirty="0">
                          <a:latin typeface="UD デジタル 教科書体 NK-B" panose="02020700000000000000" pitchFamily="18" charset="-128"/>
                          <a:ea typeface="UD デジタル 教科書体 NK-B" panose="02020700000000000000" pitchFamily="18" charset="-128"/>
                        </a:rPr>
                        <a:t>、女性</a:t>
                      </a:r>
                      <a:r>
                        <a:rPr kumimoji="1" lang="en-US" altLang="ja-JP" dirty="0">
                          <a:latin typeface="UD デジタル 教科書体 NK-B" panose="02020700000000000000" pitchFamily="18" charset="-128"/>
                          <a:ea typeface="UD デジタル 教科書体 NK-B" panose="02020700000000000000" pitchFamily="18" charset="-128"/>
                        </a:rPr>
                        <a:t>4h</a:t>
                      </a:r>
                      <a:r>
                        <a:rPr kumimoji="1" lang="ja-JP" altLang="en-US" dirty="0">
                          <a:latin typeface="UD デジタル 教科書体 NK-B" panose="02020700000000000000" pitchFamily="18" charset="-128"/>
                          <a:ea typeface="UD デジタル 教科書体 NK-B" panose="02020700000000000000" pitchFamily="18" charset="-128"/>
                        </a:rPr>
                        <a:t>）を目指す！</a:t>
                      </a:r>
                      <a:endParaRPr kumimoji="1" lang="en-US" altLang="ja-JP"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en-US" altLang="ja-JP" dirty="0">
                          <a:latin typeface="UD デジタル 教科書体 NK-B" panose="02020700000000000000" pitchFamily="18" charset="-128"/>
                          <a:ea typeface="UD デジタル 教科書体 NK-B" panose="02020700000000000000" pitchFamily="18" charset="-128"/>
                        </a:rPr>
                        <a:t>300km</a:t>
                      </a:r>
                      <a:r>
                        <a:rPr kumimoji="1" lang="ja-JP" altLang="en-US" dirty="0">
                          <a:latin typeface="UD デジタル 教科書体 NK-B" panose="02020700000000000000" pitchFamily="18" charset="-128"/>
                          <a:ea typeface="UD デジタル 教科書体 NK-B" panose="02020700000000000000" pitchFamily="18" charset="-128"/>
                        </a:rPr>
                        <a:t>以上</a:t>
                      </a:r>
                    </a:p>
                  </a:txBody>
                  <a:tcPr anchor="ctr"/>
                </a:tc>
                <a:tc>
                  <a:txBody>
                    <a:bodyPr/>
                    <a:lstStyle/>
                    <a:p>
                      <a:pPr algn="ctr"/>
                      <a:r>
                        <a:rPr kumimoji="1" lang="en-US" altLang="ja-JP" dirty="0">
                          <a:latin typeface="UD デジタル 教科書体 NK-B" panose="02020700000000000000" pitchFamily="18" charset="-128"/>
                          <a:ea typeface="UD デジタル 教科書体 NK-B" panose="02020700000000000000" pitchFamily="18" charset="-128"/>
                        </a:rPr>
                        <a:t>10-20km</a:t>
                      </a:r>
                      <a:r>
                        <a:rPr kumimoji="1" lang="ja-JP" altLang="en-US" dirty="0">
                          <a:latin typeface="UD デジタル 教科書体 NK-B" panose="02020700000000000000" pitchFamily="18" charset="-128"/>
                          <a:ea typeface="UD デジタル 教科書体 NK-B" panose="02020700000000000000" pitchFamily="18" charset="-128"/>
                        </a:rPr>
                        <a:t>を週</a:t>
                      </a:r>
                      <a:r>
                        <a:rPr kumimoji="1" lang="en-US" altLang="ja-JP" dirty="0">
                          <a:latin typeface="UD デジタル 教科書体 NK-B" panose="02020700000000000000" pitchFamily="18" charset="-128"/>
                          <a:ea typeface="UD デジタル 教科書体 NK-B" panose="02020700000000000000" pitchFamily="18" charset="-128"/>
                        </a:rPr>
                        <a:t>5-6</a:t>
                      </a:r>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3624018032"/>
                  </a:ext>
                </a:extLst>
              </a:tr>
              <a:tr h="472931">
                <a:tc vMerge="1">
                  <a:txBody>
                    <a:bodyPr/>
                    <a:lstStyle/>
                    <a:p>
                      <a:endParaRPr kumimoji="1" lang="ja-JP" altLang="en-US"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r>
                        <a:rPr kumimoji="1" lang="ja-JP" altLang="en-US" dirty="0">
                          <a:latin typeface="UD デジタル 教科書体 NK-B" panose="02020700000000000000" pitchFamily="18" charset="-128"/>
                          <a:ea typeface="UD デジタル 教科書体 NK-B" panose="02020700000000000000" pitchFamily="18" charset="-128"/>
                        </a:rPr>
                        <a:t>箱根選手並みのトップランナーを目指す！</a:t>
                      </a:r>
                    </a:p>
                  </a:txBody>
                  <a:tcPr anchor="ctr"/>
                </a:tc>
                <a:tc>
                  <a:txBody>
                    <a:bodyPr/>
                    <a:lstStyle/>
                    <a:p>
                      <a:pPr algn="ctr"/>
                      <a:r>
                        <a:rPr kumimoji="1" lang="en-US" altLang="ja-JP" dirty="0">
                          <a:latin typeface="UD デジタル 教科書体 NK-B" panose="02020700000000000000" pitchFamily="18" charset="-128"/>
                          <a:ea typeface="UD デジタル 教科書体 NK-B" panose="02020700000000000000" pitchFamily="18" charset="-128"/>
                        </a:rPr>
                        <a:t>1000km</a:t>
                      </a:r>
                      <a:r>
                        <a:rPr kumimoji="1" lang="ja-JP" altLang="en-US" dirty="0">
                          <a:latin typeface="UD デジタル 教科書体 NK-B" panose="02020700000000000000" pitchFamily="18" charset="-128"/>
                          <a:ea typeface="UD デジタル 教科書体 NK-B" panose="02020700000000000000" pitchFamily="18" charset="-128"/>
                        </a:rPr>
                        <a:t>以上</a:t>
                      </a:r>
                    </a:p>
                  </a:txBody>
                  <a:tcPr anchor="ctr"/>
                </a:tc>
                <a:tc>
                  <a:txBody>
                    <a:bodyPr/>
                    <a:lstStyle/>
                    <a:p>
                      <a:pPr algn="ctr"/>
                      <a:r>
                        <a:rPr kumimoji="1" lang="en-US" altLang="ja-JP" dirty="0">
                          <a:latin typeface="UD デジタル 教科書体 NK-B" panose="02020700000000000000" pitchFamily="18" charset="-128"/>
                          <a:ea typeface="UD デジタル 教科書体 NK-B" panose="02020700000000000000" pitchFamily="18" charset="-128"/>
                        </a:rPr>
                        <a:t>15-30k</a:t>
                      </a:r>
                      <a:r>
                        <a:rPr kumimoji="1" lang="ja-JP" altLang="en-US" dirty="0">
                          <a:latin typeface="UD デジタル 教科書体 NK-B" panose="02020700000000000000" pitchFamily="18" charset="-128"/>
                          <a:ea typeface="UD デジタル 教科書体 NK-B" panose="02020700000000000000" pitchFamily="18" charset="-128"/>
                        </a:rPr>
                        <a:t>を毎日</a:t>
                      </a:r>
                      <a:r>
                        <a:rPr kumimoji="1" lang="en-US" altLang="ja-JP" dirty="0">
                          <a:latin typeface="UD デジタル 教科書体 NK-B" panose="02020700000000000000" pitchFamily="18" charset="-128"/>
                          <a:ea typeface="UD デジタル 教科書体 NK-B" panose="02020700000000000000" pitchFamily="18" charset="-128"/>
                        </a:rPr>
                        <a:t>2-3</a:t>
                      </a:r>
                      <a:r>
                        <a:rPr kumimoji="1" lang="ja-JP" altLang="en-US" dirty="0">
                          <a:latin typeface="UD デジタル 教科書体 NK-B" panose="02020700000000000000" pitchFamily="18" charset="-128"/>
                          <a:ea typeface="UD デジタル 教科書体 NK-B" panose="02020700000000000000" pitchFamily="18" charset="-128"/>
                        </a:rPr>
                        <a:t>回</a:t>
                      </a:r>
                    </a:p>
                  </a:txBody>
                  <a:tcPr anchor="ctr"/>
                </a:tc>
                <a:extLst>
                  <a:ext uri="{0D108BD9-81ED-4DB2-BD59-A6C34878D82A}">
                    <a16:rowId xmlns:a16="http://schemas.microsoft.com/office/drawing/2014/main" val="689250047"/>
                  </a:ext>
                </a:extLst>
              </a:tr>
            </a:tbl>
          </a:graphicData>
        </a:graphic>
      </p:graphicFrame>
    </p:spTree>
    <p:extLst>
      <p:ext uri="{BB962C8B-B14F-4D97-AF65-F5344CB8AC3E}">
        <p14:creationId xmlns:p14="http://schemas.microsoft.com/office/powerpoint/2010/main" val="4225642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6C1A12B-F6AF-12B8-E21C-877E4AE21667}"/>
              </a:ext>
            </a:extLst>
          </p:cNvPr>
          <p:cNvSpPr txBox="1"/>
          <p:nvPr/>
        </p:nvSpPr>
        <p:spPr>
          <a:xfrm>
            <a:off x="168581" y="0"/>
            <a:ext cx="1183970" cy="461665"/>
          </a:xfrm>
          <a:prstGeom prst="rect">
            <a:avLst/>
          </a:prstGeom>
          <a:noFill/>
        </p:spPr>
        <p:txBody>
          <a:bodyPr wrap="square" rtlCol="0">
            <a:spAutoFit/>
          </a:bodyPr>
          <a:lstStyle/>
          <a:p>
            <a:r>
              <a:rPr kumimoji="1" lang="en-US" altLang="ja-JP" sz="2400" b="1" u="sng" dirty="0">
                <a:latin typeface="UD デジタル 教科書体 NK-B" panose="02020700000000000000" pitchFamily="18" charset="-128"/>
                <a:ea typeface="UD デジタル 教科書体 NK-B" panose="02020700000000000000" pitchFamily="18" charset="-128"/>
              </a:rPr>
              <a:t>Q&amp;A</a:t>
            </a:r>
            <a:endParaRPr kumimoji="1" lang="ja-JP" altLang="en-US" sz="2400" b="1" u="sng" dirty="0">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a:extLst>
              <a:ext uri="{FF2B5EF4-FFF2-40B4-BE49-F238E27FC236}">
                <a16:creationId xmlns:a16="http://schemas.microsoft.com/office/drawing/2014/main" id="{C2F7902B-7B32-FDC6-C7A7-043918D72B48}"/>
              </a:ext>
            </a:extLst>
          </p:cNvPr>
          <p:cNvSpPr txBox="1"/>
          <p:nvPr/>
        </p:nvSpPr>
        <p:spPr>
          <a:xfrm>
            <a:off x="179540" y="674400"/>
            <a:ext cx="11832919" cy="5509200"/>
          </a:xfrm>
          <a:prstGeom prst="rect">
            <a:avLst/>
          </a:prstGeom>
          <a:noFill/>
        </p:spPr>
        <p:txBody>
          <a:bodyPr wrap="square" rtlCol="0">
            <a:spAutoFit/>
          </a:bodyPr>
          <a:lstStyle/>
          <a:p>
            <a:r>
              <a:rPr kumimoji="1" lang="en-US" altLang="ja-JP" sz="1600" b="1" u="sng" dirty="0">
                <a:latin typeface="UD デジタル 教科書体 NK-B" panose="02020700000000000000" pitchFamily="18" charset="-128"/>
                <a:ea typeface="UD デジタル 教科書体 NK-B" panose="02020700000000000000" pitchFamily="18" charset="-128"/>
              </a:rPr>
              <a:t>Q</a:t>
            </a:r>
            <a:r>
              <a:rPr kumimoji="1" lang="ja-JP" altLang="en-US" sz="1600" b="1" u="sng">
                <a:latin typeface="UD デジタル 教科書体 NK-B" panose="02020700000000000000" pitchFamily="18" charset="-128"/>
                <a:ea typeface="UD デジタル 教科書体 NK-B" panose="02020700000000000000" pitchFamily="18" charset="-128"/>
              </a:rPr>
              <a:t>：ランニング部門はハードル高い？月</a:t>
            </a:r>
            <a:r>
              <a:rPr kumimoji="1" lang="ja-JP" altLang="en-US" sz="1600" b="1" u="sng" dirty="0">
                <a:latin typeface="UD デジタル 教科書体 NK-B" panose="02020700000000000000" pitchFamily="18" charset="-128"/>
                <a:ea typeface="UD デジタル 教科書体 NK-B" panose="02020700000000000000" pitchFamily="18" charset="-128"/>
              </a:rPr>
              <a:t>１０ｋｍ目標とかでいい？みんなレベル高そうで恥ずかしいんだけど</a:t>
            </a:r>
            <a:endParaRPr kumimoji="1" lang="en-US" altLang="ja-JP" sz="1600" b="1" u="sng"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⇒過去の自分と比較して頑張るというコンセプトですので多い少ない気にせず堂々と宣言下さい！</a:t>
            </a:r>
            <a:endParaRPr lang="en-US" altLang="ja-JP" sz="1600" b="1" dirty="0">
              <a:latin typeface="UD デジタル 教科書体 NK-B" panose="02020700000000000000" pitchFamily="18" charset="-128"/>
              <a:ea typeface="UD デジタル 教科書体 NK-B" panose="02020700000000000000" pitchFamily="18" charset="-128"/>
            </a:endParaRPr>
          </a:p>
          <a:p>
            <a:endParaRPr kumimoji="1" lang="en-US" altLang="ja-JP" sz="1600" b="1" dirty="0">
              <a:latin typeface="UD デジタル 教科書体 NK-B" panose="02020700000000000000" pitchFamily="18" charset="-128"/>
              <a:ea typeface="UD デジタル 教科書体 NK-B" panose="02020700000000000000" pitchFamily="18" charset="-128"/>
            </a:endParaRPr>
          </a:p>
          <a:p>
            <a:r>
              <a:rPr lang="en-US" altLang="ja-JP" sz="1600" b="1" u="sng" dirty="0">
                <a:latin typeface="UD デジタル 教科書体 NK-B" panose="02020700000000000000" pitchFamily="18" charset="-128"/>
                <a:ea typeface="UD デジタル 教科書体 NK-B" panose="02020700000000000000" pitchFamily="18" charset="-128"/>
              </a:rPr>
              <a:t>Q</a:t>
            </a:r>
            <a:r>
              <a:rPr lang="ja-JP" altLang="en-US" sz="1600" b="1" u="sng">
                <a:latin typeface="UD デジタル 教科書体 NK-B" panose="02020700000000000000" pitchFamily="18" charset="-128"/>
                <a:ea typeface="UD デジタル 教科書体 NK-B" panose="02020700000000000000" pitchFamily="18" charset="-128"/>
              </a:rPr>
              <a:t>：８月</a:t>
            </a:r>
            <a:r>
              <a:rPr lang="ja-JP" altLang="en-US" sz="1600" b="1" u="sng" dirty="0">
                <a:latin typeface="UD デジタル 教科書体 NK-B" panose="02020700000000000000" pitchFamily="18" charset="-128"/>
                <a:ea typeface="UD デジタル 教科書体 NK-B" panose="02020700000000000000" pitchFamily="18" charset="-128"/>
              </a:rPr>
              <a:t>は忙しそうで</a:t>
            </a:r>
            <a:r>
              <a:rPr lang="ja-JP" altLang="en-US" sz="1600" b="1" u="sng">
                <a:latin typeface="UD デジタル 教科書体 NK-B" panose="02020700000000000000" pitchFamily="18" charset="-128"/>
                <a:ea typeface="UD デジタル 教科書体 NK-B" panose="02020700000000000000" pitchFamily="18" charset="-128"/>
              </a:rPr>
              <a:t>逆に７月より</a:t>
            </a:r>
            <a:r>
              <a:rPr lang="ja-JP" altLang="en-US" sz="1600" b="1" u="sng" dirty="0">
                <a:latin typeface="UD デジタル 教科書体 NK-B" panose="02020700000000000000" pitchFamily="18" charset="-128"/>
                <a:ea typeface="UD デジタル 教科書体 NK-B" panose="02020700000000000000" pitchFamily="18" charset="-128"/>
              </a:rPr>
              <a:t>少ない宣言になってしまうかも</a:t>
            </a:r>
            <a:endParaRPr lang="en-US" altLang="ja-JP" sz="1600" b="1" u="sng"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⇒ＯＫ、各人事情はそれぞれですので、それを踏まえて自身には多少チャレンジャブルなくらいの設定で！</a:t>
            </a:r>
            <a:endParaRPr lang="en-US" altLang="ja-JP" sz="1600" b="1" dirty="0">
              <a:latin typeface="UD デジタル 教科書体 NK-B" panose="02020700000000000000" pitchFamily="18" charset="-128"/>
              <a:ea typeface="UD デジタル 教科書体 NK-B" panose="02020700000000000000" pitchFamily="18" charset="-128"/>
            </a:endParaRPr>
          </a:p>
          <a:p>
            <a:endParaRPr kumimoji="1" lang="en-US" altLang="ja-JP" sz="1600" b="1" dirty="0">
              <a:latin typeface="UD デジタル 教科書体 NK-B" panose="02020700000000000000" pitchFamily="18" charset="-128"/>
              <a:ea typeface="UD デジタル 教科書体 NK-B" panose="02020700000000000000" pitchFamily="18" charset="-128"/>
            </a:endParaRPr>
          </a:p>
          <a:p>
            <a:r>
              <a:rPr lang="en-US" altLang="ja-JP" sz="1600" b="1" u="sng" dirty="0">
                <a:latin typeface="UD デジタル 教科書体 NK-B" panose="02020700000000000000" pitchFamily="18" charset="-128"/>
                <a:ea typeface="UD デジタル 教科書体 NK-B" panose="02020700000000000000" pitchFamily="18" charset="-128"/>
              </a:rPr>
              <a:t>Q:</a:t>
            </a:r>
            <a:r>
              <a:rPr lang="ja-JP" altLang="en-US" sz="1600" b="1" u="sng" dirty="0">
                <a:latin typeface="UD デジタル 教科書体 NK-B" panose="02020700000000000000" pitchFamily="18" charset="-128"/>
                <a:ea typeface="UD デジタル 教科書体 NK-B" panose="02020700000000000000" pitchFamily="18" charset="-128"/>
              </a:rPr>
              <a:t>自身</a:t>
            </a:r>
            <a:r>
              <a:rPr lang="ja-JP" altLang="en-US" sz="1600" b="1" u="sng">
                <a:latin typeface="UD デジタル 教科書体 NK-B" panose="02020700000000000000" pitchFamily="18" charset="-128"/>
                <a:ea typeface="UD デジタル 教科書体 NK-B" panose="02020700000000000000" pitchFamily="18" charset="-128"/>
              </a:rPr>
              <a:t>のアプリで距離・歩数の月合計の見方がわ</a:t>
            </a:r>
            <a:r>
              <a:rPr lang="ja-JP" altLang="en-US" sz="1600" b="1" u="sng" dirty="0">
                <a:latin typeface="UD デジタル 教科書体 NK-B" panose="02020700000000000000" pitchFamily="18" charset="-128"/>
                <a:ea typeface="UD デジタル 教科書体 NK-B" panose="02020700000000000000" pitchFamily="18" charset="-128"/>
              </a:rPr>
              <a:t>からない</a:t>
            </a:r>
            <a:endParaRPr lang="en-US" altLang="ja-JP" sz="1600" b="1" u="sng"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⇒ネットで調べてみても分からなければ、日々の距離を手動</a:t>
            </a:r>
            <a:r>
              <a:rPr lang="ja-JP" altLang="en-US" sz="1600" b="1">
                <a:latin typeface="UD デジタル 教科書体 NK-B" panose="02020700000000000000" pitchFamily="18" charset="-128"/>
                <a:ea typeface="UD デジタル 教科書体 NK-B" panose="02020700000000000000" pitchFamily="18" charset="-128"/>
              </a:rPr>
              <a:t>で足し算などでも</a:t>
            </a:r>
            <a:r>
              <a:rPr lang="en-US" altLang="ja-JP" sz="1600" b="1" dirty="0">
                <a:latin typeface="UD デジタル 教科書体 NK-B" panose="02020700000000000000" pitchFamily="18" charset="-128"/>
                <a:ea typeface="UD デジタル 教科書体 NK-B" panose="02020700000000000000" pitchFamily="18" charset="-128"/>
              </a:rPr>
              <a:t>OK</a:t>
            </a:r>
          </a:p>
          <a:p>
            <a:endParaRPr lang="en-US" altLang="ja-JP" sz="1600" b="1" dirty="0">
              <a:latin typeface="UD デジタル 教科書体 NK-B" panose="02020700000000000000" pitchFamily="18" charset="-128"/>
              <a:ea typeface="UD デジタル 教科書体 NK-B" panose="02020700000000000000" pitchFamily="18" charset="-128"/>
            </a:endParaRPr>
          </a:p>
          <a:p>
            <a:r>
              <a:rPr lang="en-US" altLang="ja-JP" sz="1600" b="1" u="sng" dirty="0">
                <a:latin typeface="UD デジタル 教科書体 NK-B" panose="02020700000000000000" pitchFamily="18" charset="-128"/>
                <a:ea typeface="UD デジタル 教科書体 NK-B" panose="02020700000000000000" pitchFamily="18" charset="-128"/>
              </a:rPr>
              <a:t>Q</a:t>
            </a:r>
            <a:r>
              <a:rPr lang="ja-JP" altLang="en-US" sz="1600" b="1" u="sng" dirty="0">
                <a:latin typeface="UD デジタル 教科書体 NK-B" panose="02020700000000000000" pitchFamily="18" charset="-128"/>
                <a:ea typeface="UD デジタル 教科書体 NK-B" panose="02020700000000000000" pitchFamily="18" charset="-128"/>
              </a:rPr>
              <a:t>：計測し忘れてしまった分を手動で足しても</a:t>
            </a:r>
            <a:r>
              <a:rPr lang="en-US" altLang="ja-JP" sz="1600" b="1" u="sng" dirty="0">
                <a:latin typeface="UD デジタル 教科書体 NK-B" panose="02020700000000000000" pitchFamily="18" charset="-128"/>
                <a:ea typeface="UD デジタル 教科書体 NK-B" panose="02020700000000000000" pitchFamily="18" charset="-128"/>
              </a:rPr>
              <a:t>OK</a:t>
            </a:r>
            <a:r>
              <a:rPr lang="ja-JP" altLang="en-US" sz="1600" b="1" u="sng" dirty="0">
                <a:latin typeface="UD デジタル 教科書体 NK-B" panose="02020700000000000000" pitchFamily="18" charset="-128"/>
                <a:ea typeface="UD デジタル 教科書体 NK-B" panose="02020700000000000000" pitchFamily="18" charset="-128"/>
              </a:rPr>
              <a:t>？</a:t>
            </a:r>
            <a:endParaRPr lang="en-US" altLang="ja-JP" sz="1600" b="1" u="sng"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a:t>
            </a:r>
            <a:r>
              <a:rPr lang="en-US" altLang="ja-JP" sz="1600" b="1" dirty="0">
                <a:latin typeface="UD デジタル 教科書体 NK-B" panose="02020700000000000000" pitchFamily="18" charset="-128"/>
                <a:ea typeface="UD デジタル 教科書体 NK-B" panose="02020700000000000000" pitchFamily="18" charset="-128"/>
              </a:rPr>
              <a:t>OK</a:t>
            </a:r>
            <a:r>
              <a:rPr lang="ja-JP" altLang="en-US" sz="1600" b="1" dirty="0">
                <a:latin typeface="UD デジタル 教科書体 NK-B" panose="02020700000000000000" pitchFamily="18" charset="-128"/>
                <a:ea typeface="UD デジタル 教科書体 NK-B" panose="02020700000000000000" pitchFamily="18" charset="-128"/>
              </a:rPr>
              <a:t>です</a:t>
            </a:r>
            <a:endParaRPr lang="en-US" altLang="ja-JP" sz="1600" b="1" dirty="0">
              <a:latin typeface="UD デジタル 教科書体 NK-B" panose="02020700000000000000" pitchFamily="18" charset="-128"/>
              <a:ea typeface="UD デジタル 教科書体 NK-B" panose="02020700000000000000" pitchFamily="18" charset="-128"/>
            </a:endParaRPr>
          </a:p>
          <a:p>
            <a:endParaRPr kumimoji="1" lang="en-US" altLang="ja-JP" sz="1600" b="1" dirty="0">
              <a:latin typeface="UD デジタル 教科書体 NK-B" panose="02020700000000000000" pitchFamily="18" charset="-128"/>
              <a:ea typeface="UD デジタル 教科書体 NK-B" panose="02020700000000000000" pitchFamily="18" charset="-128"/>
            </a:endParaRPr>
          </a:p>
          <a:p>
            <a:r>
              <a:rPr kumimoji="1" lang="ja-JP" altLang="en-US" sz="1600" b="1" u="sng">
                <a:latin typeface="UD デジタル 教科書体 NK-B" panose="02020700000000000000" pitchFamily="18" charset="-128"/>
                <a:ea typeface="UD デジタル 教科書体 NK-B" panose="02020700000000000000" pitchFamily="18" charset="-128"/>
              </a:rPr>
              <a:t>Ｑ：ランニング部門について、なん</a:t>
            </a:r>
            <a:r>
              <a:rPr kumimoji="1" lang="ja-JP" altLang="en-US" sz="1600" b="1" u="sng" dirty="0">
                <a:latin typeface="UD デジタル 教科書体 NK-B" panose="02020700000000000000" pitchFamily="18" charset="-128"/>
                <a:ea typeface="UD デジタル 教科書体 NK-B" panose="02020700000000000000" pitchFamily="18" charset="-128"/>
              </a:rPr>
              <a:t>で走行距離なの？自身はスピード練習が多く強度も大事だと思うけど</a:t>
            </a:r>
            <a:endParaRPr kumimoji="1" lang="en-US" altLang="ja-JP" sz="1600" b="1" u="sng"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⇒勿論強度も大事！ただ今回のコンセプトは初級～中級向けの基礎力アップが目的。とにかく距離さえ踏めば伸びることを実感</a:t>
            </a:r>
            <a:endParaRPr lang="en-US" altLang="ja-JP" sz="1600" b="1"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いただきたく、距離偏重にしてます。上級者でスピードメインの方はそれを中心にこなしつつ距離も増やしてみると壁を破れるかも～？</a:t>
            </a:r>
            <a:endParaRPr lang="en-US" altLang="ja-JP" sz="1600" b="1" dirty="0">
              <a:latin typeface="UD デジタル 教科書体 NK-B" panose="02020700000000000000" pitchFamily="18" charset="-128"/>
              <a:ea typeface="UD デジタル 教科書体 NK-B" panose="02020700000000000000" pitchFamily="18" charset="-128"/>
            </a:endParaRPr>
          </a:p>
          <a:p>
            <a:endParaRPr lang="en-US" altLang="ja-JP" sz="1600" b="1" dirty="0">
              <a:latin typeface="UD デジタル 教科書体 NK-B" panose="02020700000000000000" pitchFamily="18" charset="-128"/>
              <a:ea typeface="UD デジタル 教科書体 NK-B" panose="02020700000000000000" pitchFamily="18" charset="-128"/>
            </a:endParaRPr>
          </a:p>
          <a:p>
            <a:r>
              <a:rPr lang="en-US" altLang="ja-JP" sz="1600" b="1" u="sng" dirty="0">
                <a:latin typeface="UD デジタル 教科書体 NK-B" panose="02020700000000000000" pitchFamily="18" charset="-128"/>
                <a:ea typeface="UD デジタル 教科書体 NK-B" panose="02020700000000000000" pitchFamily="18" charset="-128"/>
              </a:rPr>
              <a:t>Q</a:t>
            </a:r>
            <a:r>
              <a:rPr lang="ja-JP" altLang="en-US" sz="1600" b="1" u="sng">
                <a:latin typeface="UD デジタル 教科書体 NK-B" panose="02020700000000000000" pitchFamily="18" charset="-128"/>
                <a:ea typeface="UD デジタル 教科書体 NK-B" panose="02020700000000000000" pitchFamily="18" charset="-128"/>
                <a:sym typeface="Wingdings" panose="05000000000000000000" pitchFamily="2" charset="2"/>
              </a:rPr>
              <a:t>：ランニング部門について、</a:t>
            </a:r>
            <a:r>
              <a:rPr lang="ja-JP" altLang="en-US" sz="1600" b="1" u="sng">
                <a:latin typeface="UD デジタル 教科書体 NK-B" panose="02020700000000000000" pitchFamily="18" charset="-128"/>
                <a:ea typeface="UD デジタル 教科書体 NK-B" panose="02020700000000000000" pitchFamily="18" charset="-128"/>
              </a:rPr>
              <a:t>距離踏もうすると</a:t>
            </a:r>
            <a:r>
              <a:rPr lang="ja-JP" altLang="en-US" sz="1600" b="1" u="sng" dirty="0">
                <a:latin typeface="UD デジタル 教科書体 NK-B" panose="02020700000000000000" pitchFamily="18" charset="-128"/>
                <a:ea typeface="UD デジタル 教科書体 NK-B" panose="02020700000000000000" pitchFamily="18" charset="-128"/>
              </a:rPr>
              <a:t>毎度超ゆっくりになってしまいそうで、トレーニング効果としてどうかなと思ってしまうけど？</a:t>
            </a:r>
            <a:endParaRPr lang="en-US" altLang="ja-JP" sz="1600" b="1" u="sng"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⇒上記</a:t>
            </a:r>
            <a:r>
              <a:rPr lang="en-US" altLang="ja-JP" sz="1600" b="1" dirty="0">
                <a:latin typeface="UD デジタル 教科書体 NK-B" panose="02020700000000000000" pitchFamily="18" charset="-128"/>
                <a:ea typeface="UD デジタル 教科書体 NK-B" panose="02020700000000000000" pitchFamily="18" charset="-128"/>
              </a:rPr>
              <a:t>Q</a:t>
            </a:r>
            <a:r>
              <a:rPr lang="ja-JP" altLang="en-US" sz="1600" b="1" dirty="0">
                <a:latin typeface="UD デジタル 教科書体 NK-B" panose="02020700000000000000" pitchFamily="18" charset="-128"/>
                <a:ea typeface="UD デジタル 教科書体 NK-B" panose="02020700000000000000" pitchFamily="18" charset="-128"/>
              </a:rPr>
              <a:t>と同じで中級以上になるとゆっくりジョグだけでは伸びないのは事実、そういった方は、強度高い練習は今まで通りこなし</a:t>
            </a:r>
            <a:endParaRPr lang="en-US" altLang="ja-JP" sz="1600" b="1"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つつ、さらにジョグの距離を伸ばしてみる形で頑張ってみましょう！</a:t>
            </a:r>
            <a:endParaRPr lang="en-US" altLang="ja-JP" sz="1600" b="1" dirty="0">
              <a:latin typeface="UD デジタル 教科書体 NK-B" panose="02020700000000000000" pitchFamily="18" charset="-128"/>
              <a:ea typeface="UD デジタル 教科書体 NK-B" panose="02020700000000000000" pitchFamily="18" charset="-128"/>
            </a:endParaRPr>
          </a:p>
          <a:p>
            <a:endParaRPr lang="en-US" altLang="ja-JP" sz="1600" b="1" dirty="0">
              <a:latin typeface="UD デジタル 教科書体 NK-B" panose="02020700000000000000" pitchFamily="18" charset="-128"/>
              <a:ea typeface="UD デジタル 教科書体 NK-B" panose="02020700000000000000" pitchFamily="18" charset="-128"/>
            </a:endParaRPr>
          </a:p>
          <a:p>
            <a:r>
              <a:rPr lang="en-US" altLang="ja-JP" sz="1600" b="1" u="sng" dirty="0">
                <a:latin typeface="UD デジタル 教科書体 NK-B" panose="02020700000000000000" pitchFamily="18" charset="-128"/>
                <a:ea typeface="UD デジタル 教科書体 NK-B" panose="02020700000000000000" pitchFamily="18" charset="-128"/>
              </a:rPr>
              <a:t>Q</a:t>
            </a:r>
            <a:r>
              <a:rPr lang="ja-JP" altLang="en-US" sz="1600" b="1" u="sng">
                <a:latin typeface="UD デジタル 教科書体 NK-B" panose="02020700000000000000" pitchFamily="18" charset="-128"/>
                <a:ea typeface="UD デジタル 教科書体 NK-B" panose="02020700000000000000" pitchFamily="18" charset="-128"/>
              </a:rPr>
              <a:t>：ランニング部門について、推奨</a:t>
            </a:r>
            <a:r>
              <a:rPr lang="ja-JP" altLang="en-US" sz="1600" b="1" u="sng" dirty="0">
                <a:latin typeface="UD デジタル 教科書体 NK-B" panose="02020700000000000000" pitchFamily="18" charset="-128"/>
                <a:ea typeface="UD デジタル 教科書体 NK-B" panose="02020700000000000000" pitchFamily="18" charset="-128"/>
              </a:rPr>
              <a:t>目標距離じゃないとだめ？</a:t>
            </a:r>
            <a:endParaRPr lang="en-US" altLang="ja-JP" sz="1600" b="1" u="sng" dirty="0">
              <a:latin typeface="UD デジタル 教科書体 NK-B" panose="02020700000000000000" pitchFamily="18" charset="-128"/>
              <a:ea typeface="UD デジタル 教科書体 NK-B" panose="02020700000000000000" pitchFamily="18" charset="-128"/>
            </a:endParaRPr>
          </a:p>
          <a:p>
            <a:r>
              <a:rPr lang="ja-JP" altLang="en-US" sz="1600" b="1" dirty="0">
                <a:latin typeface="UD デジタル 教科書体 NK-B" panose="02020700000000000000" pitchFamily="18" charset="-128"/>
                <a:ea typeface="UD デジタル 教科書体 NK-B" panose="02020700000000000000" pitchFamily="18" charset="-128"/>
              </a:rPr>
              <a:t>　　⇒人それぞれですので、推奨目標距離でなくても勿論</a:t>
            </a:r>
            <a:r>
              <a:rPr lang="en-US" altLang="ja-JP" sz="1600" b="1" dirty="0">
                <a:latin typeface="UD デジタル 教科書体 NK-B" panose="02020700000000000000" pitchFamily="18" charset="-128"/>
                <a:ea typeface="UD デジタル 教科書体 NK-B" panose="02020700000000000000" pitchFamily="18" charset="-128"/>
              </a:rPr>
              <a:t>Ok</a:t>
            </a:r>
            <a:r>
              <a:rPr lang="ja-JP" altLang="en-US" sz="1600" b="1" dirty="0">
                <a:latin typeface="UD デジタル 教科書体 NK-B" panose="02020700000000000000" pitchFamily="18" charset="-128"/>
                <a:ea typeface="UD デジタル 教科書体 NK-B" panose="02020700000000000000" pitchFamily="18" charset="-128"/>
              </a:rPr>
              <a:t>！</a:t>
            </a:r>
            <a:endParaRPr lang="en-US" altLang="ja-JP" sz="1600" b="1" dirty="0">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30400773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1219</TotalTime>
  <Words>1134</Words>
  <Application>Microsoft Macintosh PowerPoint</Application>
  <PresentationFormat>ワイド画面</PresentationFormat>
  <Paragraphs>190</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UD デジタル 教科書体 NK-B</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Wada, Ryuta/和田 龍太</dc:creator>
  <cp:lastModifiedBy>龍太自宅携帯 和田</cp:lastModifiedBy>
  <cp:revision>8</cp:revision>
  <dcterms:created xsi:type="dcterms:W3CDTF">2024-01-12T05:48:35Z</dcterms:created>
  <dcterms:modified xsi:type="dcterms:W3CDTF">2024-07-19T09:18:45Z</dcterms:modified>
</cp:coreProperties>
</file>