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68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D9A6C-4B00-4751-9875-4E02F724FAF4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E9447-D1FE-445B-9F34-965B785478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21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E9447-D1FE-445B-9F34-965B785478C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404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6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58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6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4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585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1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766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7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62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2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6C87-3B9D-4A08-8758-8530785CB195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E442-85D1-4707-8084-E41DF79E47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05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0" y="63011"/>
            <a:ext cx="961752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ja-JP" alt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帰ってきたオンライン駅伝＆ウォーク</a:t>
            </a:r>
            <a:endParaRPr kumimoji="1" lang="ja-JP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ABFF7E1-2BE2-4594-A672-3F7CA848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12378"/>
              </p:ext>
            </p:extLst>
          </p:nvPr>
        </p:nvGraphicFramePr>
        <p:xfrm>
          <a:off x="275123" y="2576776"/>
          <a:ext cx="11641753" cy="34636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03">
                  <a:extLst>
                    <a:ext uri="{9D8B030D-6E8A-4147-A177-3AD203B41FA5}">
                      <a16:colId xmlns:a16="http://schemas.microsoft.com/office/drawing/2014/main" val="3947329330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324999686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651146097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75521617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736644863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304344522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226555324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83752447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117543081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442598196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4282958946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14823941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950005687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805174658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561274807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480225625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222705465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499771998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763831640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4042594240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014384438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635916384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055176771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601567562"/>
                    </a:ext>
                  </a:extLst>
                </a:gridCol>
                <a:gridCol w="412663">
                  <a:extLst>
                    <a:ext uri="{9D8B030D-6E8A-4147-A177-3AD203B41FA5}">
                      <a16:colId xmlns:a16="http://schemas.microsoft.com/office/drawing/2014/main" val="2927059401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202394626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97550533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088627455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3517112953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1054522968"/>
                    </a:ext>
                  </a:extLst>
                </a:gridCol>
                <a:gridCol w="374303">
                  <a:extLst>
                    <a:ext uri="{9D8B030D-6E8A-4147-A177-3AD203B41FA5}">
                      <a16:colId xmlns:a16="http://schemas.microsoft.com/office/drawing/2014/main" val="2708396389"/>
                    </a:ext>
                  </a:extLst>
                </a:gridCol>
              </a:tblGrid>
              <a:tr h="189149">
                <a:tc gridSpan="22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latin typeface="+mn-lt"/>
                          <a:ea typeface="UD デジタル 教科書体 NK-B" panose="02020700000000000000" pitchFamily="18" charset="-128"/>
                        </a:rPr>
                        <a:t>３月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latin typeface="+mn-lt"/>
                          <a:ea typeface="UD デジタル 教科書体 NK-B" panose="02020700000000000000" pitchFamily="18" charset="-128"/>
                        </a:rPr>
                        <a:t>４月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0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06912099"/>
                  </a:ext>
                </a:extLst>
              </a:tr>
              <a:tr h="953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11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12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15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16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17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18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19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21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22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23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24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25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26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27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28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29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30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31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</a:t>
                      </a:r>
                      <a:endParaRPr kumimoji="1" lang="ja-JP" altLang="en-US" sz="1400" b="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43937088"/>
                  </a:ext>
                </a:extLst>
              </a:tr>
              <a:tr h="9302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木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金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土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月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火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6149798"/>
                  </a:ext>
                </a:extLst>
              </a:tr>
              <a:tr h="2732173"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b="0" dirty="0">
                        <a:latin typeface="+mn-lt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191863"/>
                  </a:ext>
                </a:extLst>
              </a:tr>
            </a:tbl>
          </a:graphicData>
        </a:graphic>
      </p:graphicFrame>
      <p:sp>
        <p:nvSpPr>
          <p:cNvPr id="7" name="矢印: 左右 6">
            <a:extLst>
              <a:ext uri="{FF2B5EF4-FFF2-40B4-BE49-F238E27FC236}">
                <a16:creationId xmlns:a16="http://schemas.microsoft.com/office/drawing/2014/main" id="{45D2B06D-678C-4201-85B4-B8386C676339}"/>
              </a:ext>
            </a:extLst>
          </p:cNvPr>
          <p:cNvSpPr/>
          <p:nvPr/>
        </p:nvSpPr>
        <p:spPr>
          <a:xfrm>
            <a:off x="275120" y="4031189"/>
            <a:ext cx="1802256" cy="1015663"/>
          </a:xfrm>
          <a:prstGeom prst="leftRightArrow">
            <a:avLst>
              <a:gd name="adj1" fmla="val 70996"/>
              <a:gd name="adj2" fmla="val 141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参加募集</a:t>
            </a:r>
            <a:r>
              <a:rPr lang="en-US" altLang="ja-JP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BAND or </a:t>
            </a:r>
          </a:p>
          <a:p>
            <a:pPr algn="ctr"/>
            <a:r>
              <a:rPr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和田へ連絡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548AC62F-CC14-48EB-890A-7868C78B3757}"/>
              </a:ext>
            </a:extLst>
          </p:cNvPr>
          <p:cNvSpPr/>
          <p:nvPr/>
        </p:nvSpPr>
        <p:spPr>
          <a:xfrm>
            <a:off x="288797" y="3359941"/>
            <a:ext cx="8207133" cy="673690"/>
          </a:xfrm>
          <a:prstGeom prst="leftRightArrow">
            <a:avLst>
              <a:gd name="adj1" fmla="val 50000"/>
              <a:gd name="adj2" fmla="val 237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ラン：各自タイム計測　</a:t>
            </a:r>
            <a:r>
              <a:rPr lang="ja-JP" altLang="en-US" sz="16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／　ウォーク：</a:t>
            </a:r>
            <a:r>
              <a:rPr kumimoji="1" lang="ja-JP" altLang="en-US" sz="1600" dirty="0">
                <a:solidFill>
                  <a:schemeClr val="bg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歩数計測（提出は上位５日分のみ）</a:t>
            </a:r>
          </a:p>
        </p:txBody>
      </p:sp>
      <p:sp>
        <p:nvSpPr>
          <p:cNvPr id="17" name="矢印: 左右 16">
            <a:extLst>
              <a:ext uri="{FF2B5EF4-FFF2-40B4-BE49-F238E27FC236}">
                <a16:creationId xmlns:a16="http://schemas.microsoft.com/office/drawing/2014/main" id="{75052A38-1E84-4635-9B5E-AAB5D9C6A232}"/>
              </a:ext>
            </a:extLst>
          </p:cNvPr>
          <p:cNvSpPr/>
          <p:nvPr/>
        </p:nvSpPr>
        <p:spPr>
          <a:xfrm>
            <a:off x="8495929" y="3387997"/>
            <a:ext cx="3407273" cy="612000"/>
          </a:xfrm>
          <a:prstGeom prst="leftRightArrow">
            <a:avLst>
              <a:gd name="adj1" fmla="val 56598"/>
              <a:gd name="adj2" fmla="val 2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結果共有</a:t>
            </a: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9E104549-1D8E-4D6D-97F9-FE31E92FFC66}"/>
              </a:ext>
            </a:extLst>
          </p:cNvPr>
          <p:cNvSpPr/>
          <p:nvPr/>
        </p:nvSpPr>
        <p:spPr>
          <a:xfrm>
            <a:off x="143691" y="5213198"/>
            <a:ext cx="3331685" cy="2283487"/>
          </a:xfrm>
          <a:prstGeom prst="wedgeRectCallout">
            <a:avLst>
              <a:gd name="adj1" fmla="val -21139"/>
              <a:gd name="adj2" fmla="val -65174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BAND</a:t>
            </a:r>
            <a:r>
              <a:rPr kumimoji="1" lang="ja-JP" altLang="en-US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の場合はこの</a:t>
            </a:r>
            <a:r>
              <a:rPr kumimoji="1" lang="en-US" altLang="ja-JP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QR</a:t>
            </a:r>
            <a:r>
              <a:rPr kumimoji="1" lang="ja-JP" altLang="en-US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読んで回答してください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8D7309-94FA-4B61-B86A-BAA177DA4AE2}"/>
              </a:ext>
            </a:extLst>
          </p:cNvPr>
          <p:cNvSpPr txBox="1"/>
          <p:nvPr/>
        </p:nvSpPr>
        <p:spPr>
          <a:xfrm>
            <a:off x="83244" y="746425"/>
            <a:ext cx="3331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１．日程と出欠方法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87D9CC-9FFB-49EF-A557-A1BE23F14864}"/>
              </a:ext>
            </a:extLst>
          </p:cNvPr>
          <p:cNvSpPr txBox="1"/>
          <p:nvPr/>
        </p:nvSpPr>
        <p:spPr>
          <a:xfrm>
            <a:off x="143691" y="1263265"/>
            <a:ext cx="4411039" cy="101566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結果共有　：４</a:t>
            </a:r>
            <a:r>
              <a:rPr kumimoji="1" lang="en-US" altLang="ja-JP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</a:t>
            </a:r>
            <a:r>
              <a:rPr kumimoji="1" lang="en-US" altLang="ja-JP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火</a:t>
            </a:r>
            <a:r>
              <a:rPr kumimoji="1" lang="en-US" altLang="ja-JP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  <a:r>
              <a:rPr kumimoji="1"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kumimoji="1" lang="en-US" altLang="ja-JP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9</a:t>
            </a:r>
            <a:r>
              <a:rPr kumimoji="1"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（水）</a:t>
            </a:r>
            <a:endParaRPr kumimoji="1" lang="en-US" altLang="ja-JP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計測期間　：～</a:t>
            </a:r>
            <a:r>
              <a:rPr lang="en-US" altLang="ja-JP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3/31</a:t>
            </a:r>
            <a:r>
              <a:rPr lang="ja-JP" altLang="en-US" sz="2000" dirty="0">
                <a:solidFill>
                  <a:schemeClr val="tx1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（月）</a:t>
            </a:r>
            <a:endParaRPr kumimoji="1" lang="en-US" altLang="ja-JP" sz="2000" dirty="0">
              <a:solidFill>
                <a:schemeClr val="tx1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000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参加募集締切　：３</a:t>
            </a:r>
            <a:r>
              <a:rPr lang="en-US" altLang="ja-JP" sz="2000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/14(</a:t>
            </a:r>
            <a:r>
              <a:rPr lang="ja-JP" altLang="en-US" sz="2000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金</a:t>
            </a:r>
            <a:r>
              <a:rPr lang="en-US" altLang="ja-JP" sz="2000" u="sng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)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C33638F-AAC7-B31E-9377-F1299D33D79E}"/>
              </a:ext>
            </a:extLst>
          </p:cNvPr>
          <p:cNvSpPr/>
          <p:nvPr/>
        </p:nvSpPr>
        <p:spPr>
          <a:xfrm>
            <a:off x="6235034" y="922676"/>
            <a:ext cx="4035872" cy="1108868"/>
          </a:xfrm>
          <a:prstGeom prst="wedgeRectCallout">
            <a:avLst>
              <a:gd name="adj1" fmla="val 62368"/>
              <a:gd name="adj2" fmla="val 26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ライトなイベントです！</a:t>
            </a:r>
            <a:endParaRPr lang="en-US" altLang="ja-JP" sz="14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ランの人はトライアルをどこかで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回</a:t>
            </a:r>
            <a:endParaRPr lang="en-US" altLang="ja-JP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ウォークの方はどこか５日間だけ頑張って歩いて</a:t>
            </a:r>
            <a:endParaRPr lang="en-US" altLang="ja-JP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楽しく競いましょう！　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概要は次のページ見てね</a:t>
            </a:r>
            <a:endParaRPr kumimoji="1" lang="ja-JP" altLang="en-US" sz="1400" dirty="0">
              <a:solidFill>
                <a:srgbClr val="FF0000"/>
              </a:solidFill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1C185E29-4E61-92BB-292D-51E8AD5D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615" y="843379"/>
            <a:ext cx="767390" cy="1015663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5418D9-A1AF-9358-C538-0C337F77A72F}"/>
              </a:ext>
            </a:extLst>
          </p:cNvPr>
          <p:cNvSpPr txBox="1"/>
          <p:nvPr/>
        </p:nvSpPr>
        <p:spPr>
          <a:xfrm>
            <a:off x="9883196" y="1863388"/>
            <a:ext cx="23088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中山大臣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（オンライン駅伝実況のスペシャリスト）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843624-3E22-13A2-A0C2-EE41E84F2191}"/>
              </a:ext>
            </a:extLst>
          </p:cNvPr>
          <p:cNvSpPr txBox="1"/>
          <p:nvPr/>
        </p:nvSpPr>
        <p:spPr>
          <a:xfrm>
            <a:off x="3619156" y="4175708"/>
            <a:ext cx="237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★チーム</a:t>
            </a:r>
            <a:r>
              <a:rPr kumimoji="1" lang="en-US" altLang="ja-JP" dirty="0"/>
              <a:t>/</a:t>
            </a:r>
            <a:r>
              <a:rPr kumimoji="1" lang="ja-JP" altLang="en-US" dirty="0"/>
              <a:t>区間発表</a:t>
            </a:r>
          </a:p>
        </p:txBody>
      </p:sp>
      <p:sp>
        <p:nvSpPr>
          <p:cNvPr id="29" name="矢印: 左右 28">
            <a:extLst>
              <a:ext uri="{FF2B5EF4-FFF2-40B4-BE49-F238E27FC236}">
                <a16:creationId xmlns:a16="http://schemas.microsoft.com/office/drawing/2014/main" id="{37E58B48-DA83-E1A6-6D82-F5FFA22DA3EB}"/>
              </a:ext>
            </a:extLst>
          </p:cNvPr>
          <p:cNvSpPr/>
          <p:nvPr/>
        </p:nvSpPr>
        <p:spPr>
          <a:xfrm>
            <a:off x="9259408" y="4031189"/>
            <a:ext cx="3407273" cy="612000"/>
          </a:xfrm>
          <a:prstGeom prst="leftRightArrow">
            <a:avLst>
              <a:gd name="adj1" fmla="val 56598"/>
              <a:gd name="adj2" fmla="val 23750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結果発表（１区間ずつ）</a:t>
            </a: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AC51A818-346D-6AC6-45C4-16F36901EA54}"/>
              </a:ext>
            </a:extLst>
          </p:cNvPr>
          <p:cNvSpPr/>
          <p:nvPr/>
        </p:nvSpPr>
        <p:spPr>
          <a:xfrm>
            <a:off x="8016537" y="63011"/>
            <a:ext cx="3409468" cy="473293"/>
          </a:xfrm>
          <a:prstGeom prst="wedgeRectCallout">
            <a:avLst>
              <a:gd name="adj1" fmla="val -56028"/>
              <a:gd name="adj2" fmla="val 1560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参加賞・賞品準備予定！</a:t>
            </a:r>
            <a:endParaRPr kumimoji="1" lang="en-US" altLang="ja-JP" b="1" dirty="0"/>
          </a:p>
          <a:p>
            <a:pPr algn="ctr"/>
            <a:r>
              <a:rPr kumimoji="1" lang="ja-JP" altLang="en-US" sz="1050" b="1" dirty="0"/>
              <a:t>社内の方のみですが・・・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97E413-4264-FA1C-EF8B-D5E20AF2C53B}"/>
              </a:ext>
            </a:extLst>
          </p:cNvPr>
          <p:cNvSpPr txBox="1"/>
          <p:nvPr/>
        </p:nvSpPr>
        <p:spPr>
          <a:xfrm>
            <a:off x="1003177" y="6187736"/>
            <a:ext cx="852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57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ACE0C2-B1BE-4B3B-BA25-4D58FA90422D}"/>
              </a:ext>
            </a:extLst>
          </p:cNvPr>
          <p:cNvSpPr txBox="1"/>
          <p:nvPr/>
        </p:nvSpPr>
        <p:spPr>
          <a:xfrm>
            <a:off x="0" y="199613"/>
            <a:ext cx="12810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２</a:t>
            </a:r>
            <a:r>
              <a:rPr kumimoji="1" lang="ja-JP" altLang="en-US" sz="2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．やり方・距離等</a:t>
            </a:r>
            <a:endParaRPr kumimoji="1" lang="en-US" altLang="ja-JP" sz="2400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■チーム戦で駅伝のように合計タイム競います！ランとウォーク両方で参加可能です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■過去実績を基に仮タイム／仮歩数を算出して実力差がでない公平なチーム分けにします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5B3F27C-3747-C21A-47DF-D60C7A22F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65544"/>
              </p:ext>
            </p:extLst>
          </p:nvPr>
        </p:nvGraphicFramePr>
        <p:xfrm>
          <a:off x="387165" y="1485188"/>
          <a:ext cx="11417670" cy="22256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934">
                  <a:extLst>
                    <a:ext uri="{9D8B030D-6E8A-4147-A177-3AD203B41FA5}">
                      <a16:colId xmlns:a16="http://schemas.microsoft.com/office/drawing/2014/main" val="2123240367"/>
                    </a:ext>
                  </a:extLst>
                </a:gridCol>
                <a:gridCol w="970132">
                  <a:extLst>
                    <a:ext uri="{9D8B030D-6E8A-4147-A177-3AD203B41FA5}">
                      <a16:colId xmlns:a16="http://schemas.microsoft.com/office/drawing/2014/main" val="2323790605"/>
                    </a:ext>
                  </a:extLst>
                </a:gridCol>
                <a:gridCol w="1755313">
                  <a:extLst>
                    <a:ext uri="{9D8B030D-6E8A-4147-A177-3AD203B41FA5}">
                      <a16:colId xmlns:a16="http://schemas.microsoft.com/office/drawing/2014/main" val="1665993666"/>
                    </a:ext>
                  </a:extLst>
                </a:gridCol>
                <a:gridCol w="1005642">
                  <a:extLst>
                    <a:ext uri="{9D8B030D-6E8A-4147-A177-3AD203B41FA5}">
                      <a16:colId xmlns:a16="http://schemas.microsoft.com/office/drawing/2014/main" val="1427551665"/>
                    </a:ext>
                  </a:extLst>
                </a:gridCol>
                <a:gridCol w="2503503">
                  <a:extLst>
                    <a:ext uri="{9D8B030D-6E8A-4147-A177-3AD203B41FA5}">
                      <a16:colId xmlns:a16="http://schemas.microsoft.com/office/drawing/2014/main" val="3270339357"/>
                    </a:ext>
                  </a:extLst>
                </a:gridCol>
                <a:gridCol w="4525146">
                  <a:extLst>
                    <a:ext uri="{9D8B030D-6E8A-4147-A177-3AD203B41FA5}">
                      <a16:colId xmlns:a16="http://schemas.microsoft.com/office/drawing/2014/main" val="1736137644"/>
                    </a:ext>
                  </a:extLst>
                </a:gridCol>
              </a:tblGrid>
              <a:tr h="3378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種類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いつ計測？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何を計測？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いつ提出？</a:t>
                      </a: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何を提出？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どう反映される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212536"/>
                  </a:ext>
                </a:extLst>
              </a:tr>
              <a:tr h="9023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ラン</a:t>
                      </a:r>
                    </a:p>
                  </a:txBody>
                  <a:tcPr vert="eaVert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３月中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2.5km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5km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のタイム</a:t>
                      </a:r>
                      <a:endParaRPr kumimoji="1" lang="en-US" altLang="ja-JP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4/1</a:t>
                      </a:r>
                    </a:p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4/9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区間ごと日付指定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タイム計測結果</a:t>
                      </a:r>
                      <a:endParaRPr kumimoji="1" lang="en-US" altLang="ja-JP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（アプリ画面スクショも）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スポセン外周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周のタイムに換算（次ページ参照）した結果を区間記録として反映します。</a:t>
                      </a:r>
                      <a:endParaRPr kumimoji="1" lang="en-US" altLang="ja-JP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1695189"/>
                  </a:ext>
                </a:extLst>
              </a:tr>
              <a:tr h="94293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ウォーク</a:t>
                      </a:r>
                    </a:p>
                  </a:txBody>
                  <a:tcPr vert="eaVert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↑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毎日の歩数</a:t>
                      </a:r>
                      <a:endParaRPr kumimoji="1" lang="en-US" altLang="ja-JP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sz="10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張り切るのは</a:t>
                      </a:r>
                      <a:r>
                        <a:rPr kumimoji="1" lang="en-US" altLang="ja-JP" sz="10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r>
                        <a:rPr kumimoji="1" lang="ja-JP" altLang="en-US" sz="10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日間だけで</a:t>
                      </a:r>
                      <a:r>
                        <a:rPr kumimoji="1" lang="en-US" altLang="ja-JP" sz="10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OK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↑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歩数上位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日分の平均</a:t>
                      </a:r>
                      <a:endParaRPr kumimoji="1" lang="en-US" altLang="ja-JP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（アプリ画面スクショも）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その区間で平均歩数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÷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１００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[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秒</a:t>
                      </a:r>
                      <a:r>
                        <a:rPr kumimoji="1" lang="en-US" altLang="ja-JP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]</a:t>
                      </a:r>
                      <a:r>
                        <a:rPr kumimoji="1" lang="ja-JP" altLang="en-US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をチームタイムから差し引きます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7256910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92E6E7-E18A-ED0D-7096-98D33D1CA267}"/>
              </a:ext>
            </a:extLst>
          </p:cNvPr>
          <p:cNvSpPr txBox="1"/>
          <p:nvPr/>
        </p:nvSpPr>
        <p:spPr>
          <a:xfrm>
            <a:off x="124286" y="4047296"/>
            <a:ext cx="918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ランとウォークを組み合わせて駅伝をやるイメージ</a:t>
            </a:r>
            <a:r>
              <a:rPr kumimoji="1" lang="ja-JP" altLang="en-US" sz="16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kumimoji="1" lang="en-US" altLang="ja-JP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※</a:t>
            </a:r>
            <a:r>
              <a:rPr kumimoji="1" lang="ja-JP" altLang="en-US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走</a:t>
            </a:r>
            <a:r>
              <a:rPr kumimoji="1" lang="en-US" altLang="ja-JP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歩者やタイム</a:t>
            </a:r>
            <a:r>
              <a:rPr kumimoji="1" lang="en-US" altLang="ja-JP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/</a:t>
            </a:r>
            <a:r>
              <a:rPr kumimoji="1" lang="ja-JP" altLang="en-US" sz="10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歩数は仮です、区間やチーム数も参加人数次第です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6C346CA-701C-6E93-8F67-C45542BB0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28466"/>
              </p:ext>
            </p:extLst>
          </p:nvPr>
        </p:nvGraphicFramePr>
        <p:xfrm>
          <a:off x="532660" y="4475482"/>
          <a:ext cx="8300623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786">
                  <a:extLst>
                    <a:ext uri="{9D8B030D-6E8A-4147-A177-3AD203B41FA5}">
                      <a16:colId xmlns:a16="http://schemas.microsoft.com/office/drawing/2014/main" val="3410176000"/>
                    </a:ext>
                  </a:extLst>
                </a:gridCol>
                <a:gridCol w="1111179">
                  <a:extLst>
                    <a:ext uri="{9D8B030D-6E8A-4147-A177-3AD203B41FA5}">
                      <a16:colId xmlns:a16="http://schemas.microsoft.com/office/drawing/2014/main" val="114020345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1931985650"/>
                    </a:ext>
                  </a:extLst>
                </a:gridCol>
                <a:gridCol w="2114945">
                  <a:extLst>
                    <a:ext uri="{9D8B030D-6E8A-4147-A177-3AD203B41FA5}">
                      <a16:colId xmlns:a16="http://schemas.microsoft.com/office/drawing/2014/main" val="248591901"/>
                    </a:ext>
                  </a:extLst>
                </a:gridCol>
                <a:gridCol w="1302276">
                  <a:extLst>
                    <a:ext uri="{9D8B030D-6E8A-4147-A177-3AD203B41FA5}">
                      <a16:colId xmlns:a16="http://schemas.microsoft.com/office/drawing/2014/main" val="1793060210"/>
                    </a:ext>
                  </a:extLst>
                </a:gridCol>
                <a:gridCol w="1438866">
                  <a:extLst>
                    <a:ext uri="{9D8B030D-6E8A-4147-A177-3AD203B41FA5}">
                      <a16:colId xmlns:a16="http://schemas.microsoft.com/office/drawing/2014/main" val="2368308671"/>
                    </a:ext>
                  </a:extLst>
                </a:gridCol>
              </a:tblGrid>
              <a:tr h="172412">
                <a:tc rowSpan="2" gridSpan="2">
                  <a:txBody>
                    <a:bodyPr/>
                    <a:lstStyle/>
                    <a:p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区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区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区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総合計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30428176"/>
                  </a:ext>
                </a:extLst>
              </a:tr>
              <a:tr h="172412">
                <a:tc gridSpan="2"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45720" marR="45720"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rgbClr val="00B0F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ラン区間</a:t>
                      </a:r>
                      <a:endParaRPr kumimoji="1" lang="en-US" altLang="ja-JP" sz="1200" b="1" dirty="0">
                        <a:solidFill>
                          <a:srgbClr val="00B0F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4/1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共有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rgbClr val="FF000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ウォーク区間</a:t>
                      </a:r>
                      <a:endParaRPr kumimoji="1" lang="en-US" altLang="ja-JP" sz="1200" b="1" dirty="0">
                        <a:solidFill>
                          <a:srgbClr val="FF000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4/2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共有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1" dirty="0">
                          <a:solidFill>
                            <a:srgbClr val="00B0F0"/>
                          </a:solidFill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ラン区間</a:t>
                      </a:r>
                      <a:endParaRPr kumimoji="1" lang="en-US" altLang="ja-JP" sz="1200" b="1" dirty="0">
                        <a:solidFill>
                          <a:srgbClr val="00B0F0"/>
                        </a:solidFill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4/3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共有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0062423"/>
                  </a:ext>
                </a:extLst>
              </a:tr>
              <a:tr h="172412">
                <a:tc rowSpan="3"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チーム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A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走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歩者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尾野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加藤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令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源馬</a:t>
                      </a:r>
                    </a:p>
                  </a:txBody>
                  <a:tcPr marL="45720" marR="4572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14:00</a:t>
                      </a:r>
                    </a:p>
                    <a:p>
                      <a:pPr algn="ctr"/>
                      <a:r>
                        <a:rPr kumimoji="1" lang="en-US" altLang="ja-JP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</a:t>
                      </a:r>
                      <a:r>
                        <a:rPr kumimoji="1" lang="ja-JP" altLang="en-US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位！）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74616783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タイム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歩数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8:30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10000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(-100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秒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7:10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62579707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合計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8:30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6:50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14:00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3794443"/>
                  </a:ext>
                </a:extLst>
              </a:tr>
              <a:tr h="17241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チーム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B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走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歩者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藤川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小谷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和田</a:t>
                      </a:r>
                    </a:p>
                  </a:txBody>
                  <a:tcPr marL="45720" marR="45720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13:50</a:t>
                      </a:r>
                    </a:p>
                    <a:p>
                      <a:pPr algn="ctr"/>
                      <a:r>
                        <a:rPr kumimoji="1" lang="ja-JP" altLang="en-US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</a:t>
                      </a:r>
                      <a:r>
                        <a:rPr kumimoji="1" lang="en-US" altLang="ja-JP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kumimoji="1" lang="ja-JP" altLang="en-US" sz="1600" b="1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位！）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03250849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タイム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/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歩数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9:20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20000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歩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(-200</a:t>
                      </a:r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秒</a:t>
                      </a:r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)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7:50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6368615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合計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9:20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6:00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13:50</a:t>
                      </a:r>
                      <a:endParaRPr kumimoji="1" lang="ja-JP" altLang="en-US" sz="1200" dirty="0"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90017649"/>
                  </a:ext>
                </a:extLst>
              </a:tr>
            </a:tbl>
          </a:graphicData>
        </a:graphic>
      </p:graphicFrame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91A3060-96EE-5CF0-14DA-8B2C13A29792}"/>
              </a:ext>
            </a:extLst>
          </p:cNvPr>
          <p:cNvSpPr/>
          <p:nvPr/>
        </p:nvSpPr>
        <p:spPr>
          <a:xfrm>
            <a:off x="2787588" y="7121981"/>
            <a:ext cx="4989251" cy="603682"/>
          </a:xfrm>
          <a:prstGeom prst="wedgeRectCallout">
            <a:avLst>
              <a:gd name="adj1" fmla="val -11775"/>
              <a:gd name="adj2" fmla="val -889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ウォーク区間は全員ウォーク申込の方のみで、歩数に応じたタイム差し引き区間になります</a:t>
            </a:r>
          </a:p>
        </p:txBody>
      </p:sp>
    </p:spTree>
    <p:extLst>
      <p:ext uri="{BB962C8B-B14F-4D97-AF65-F5344CB8AC3E}">
        <p14:creationId xmlns:p14="http://schemas.microsoft.com/office/powerpoint/2010/main" val="181433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255957-E8DF-EAE2-A222-6E7B869C5203}"/>
              </a:ext>
            </a:extLst>
          </p:cNvPr>
          <p:cNvSpPr txBox="1"/>
          <p:nvPr/>
        </p:nvSpPr>
        <p:spPr>
          <a:xfrm>
            <a:off x="142043" y="75326"/>
            <a:ext cx="11949343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（参考）ランの部換算ルール</a:t>
            </a:r>
            <a:endParaRPr lang="en-US" altLang="ja-JP" sz="2400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■計測結果をキロ当たりペースに直し、コースごと係数をかけてスポセン外周タイムに換算。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■シニアは０．９倍</a:t>
            </a:r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（ロング候補除く）</a:t>
            </a:r>
            <a:r>
              <a:rPr kumimoji="1"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、女性は０．８倍のハンデあり</a:t>
            </a:r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■計測できなかった場合は仮タイムを使用します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■ガチの方向け</a:t>
            </a:r>
            <a:endParaRPr kumimoji="1"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⇒トライアルで練習計画を崩したくない方はインターバルやビルドアップや変化走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超長距離走等も本気で走ったものであれば換算可能です。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（少し不利目にはなるかもですがご了承ください）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5E1137F-E940-75E5-8904-034B14DFB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90309"/>
              </p:ext>
            </p:extLst>
          </p:nvPr>
        </p:nvGraphicFramePr>
        <p:xfrm>
          <a:off x="540859" y="1275655"/>
          <a:ext cx="3303172" cy="29032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47234">
                  <a:extLst>
                    <a:ext uri="{9D8B030D-6E8A-4147-A177-3AD203B41FA5}">
                      <a16:colId xmlns:a16="http://schemas.microsoft.com/office/drawing/2014/main" val="2251136872"/>
                    </a:ext>
                  </a:extLst>
                </a:gridCol>
                <a:gridCol w="683580">
                  <a:extLst>
                    <a:ext uri="{9D8B030D-6E8A-4147-A177-3AD203B41FA5}">
                      <a16:colId xmlns:a16="http://schemas.microsoft.com/office/drawing/2014/main" val="2770920691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230116689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コース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距離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係数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370827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スポセン外周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2.35 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2.35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911134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スポセン外周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4.70 </a:t>
                      </a:r>
                      <a:endParaRPr lang="en-US" altLang="ja-JP" sz="1400" b="1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2.148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1973646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技術部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3.10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2.288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45578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技術部</a:t>
                      </a:r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6.20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2.052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790149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猿投山</a:t>
                      </a:r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</a:t>
                      </a:r>
                      <a:r>
                        <a:rPr 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km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5.00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1.585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810195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中総</a:t>
                      </a:r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</a:t>
                      </a:r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2.30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2.221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127898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中総</a:t>
                      </a:r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</a:t>
                      </a:r>
                      <a:r>
                        <a:rPr lang="ja-JP" altLang="en-US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周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ja-JP" sz="1400" u="none" strike="noStrike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4.60 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2.276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682343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他コース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(2.5</a:t>
                      </a:r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5km)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2.390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9189453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他コース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(5</a:t>
                      </a:r>
                      <a:r>
                        <a:rPr lang="ja-JP" altLang="en-US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～</a:t>
                      </a:r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10km)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2.210 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236296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その他特殊なもの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  <a:p>
                      <a:pPr algn="l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（超長距離、トレイル等）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ー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D デジタル 教科書体 NK-B" panose="02020700000000000000" pitchFamily="18" charset="-128"/>
                          <a:ea typeface="UD デジタル 教科書体 NK-B" panose="02020700000000000000" pitchFamily="18" charset="-128"/>
                        </a:rPr>
                        <a:t>別途検討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UD デジタル 教科書体 NK-B" panose="02020700000000000000" pitchFamily="18" charset="-128"/>
                        <a:ea typeface="UD デジタル 教科書体 NK-B" panose="02020700000000000000" pitchFamily="18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9868545"/>
                  </a:ext>
                </a:extLst>
              </a:tr>
            </a:tbl>
          </a:graphicData>
        </a:graphic>
      </p:graphicFrame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CDFB89DC-6D5B-9B87-34A5-228D9E4FB900}"/>
              </a:ext>
            </a:extLst>
          </p:cNvPr>
          <p:cNvSpPr/>
          <p:nvPr/>
        </p:nvSpPr>
        <p:spPr>
          <a:xfrm>
            <a:off x="4242847" y="3071673"/>
            <a:ext cx="3444537" cy="843379"/>
          </a:xfrm>
          <a:prstGeom prst="wedgeRectCallout">
            <a:avLst>
              <a:gd name="adj1" fmla="val -63164"/>
              <a:gd name="adj2" fmla="val -104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例）自宅周辺で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3km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計測して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16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秒だった</a:t>
            </a:r>
            <a:endParaRPr kumimoji="1"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⇒キロ当たりペースは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  <a:endParaRPr kumimoji="1"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⇒他コース（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2.5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～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5km)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に該当するので</a:t>
            </a:r>
            <a:endParaRPr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30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×2.39= </a:t>
            </a:r>
            <a:r>
              <a:rPr kumimoji="1" lang="en-US" altLang="ja-JP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13</a:t>
            </a:r>
            <a:r>
              <a:rPr kumimoji="1" lang="ja-JP" altLang="en-US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en-US" altLang="ja-JP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09</a:t>
            </a:r>
            <a:r>
              <a:rPr kumimoji="1" lang="ja-JP" altLang="en-US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FFFA70B-9A1D-B22F-8639-340B13D9C40D}"/>
              </a:ext>
            </a:extLst>
          </p:cNvPr>
          <p:cNvSpPr/>
          <p:nvPr/>
        </p:nvSpPr>
        <p:spPr>
          <a:xfrm>
            <a:off x="4242846" y="1713389"/>
            <a:ext cx="3444537" cy="843379"/>
          </a:xfrm>
          <a:prstGeom prst="wedgeRectCallout">
            <a:avLst>
              <a:gd name="adj1" fmla="val -63164"/>
              <a:gd name="adj2" fmla="val 632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例）猿投山ロード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5km 35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秒だった</a:t>
            </a:r>
            <a:endParaRPr kumimoji="1"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⇒キロ当たり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  <a:endParaRPr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⇒猿投山</a:t>
            </a:r>
            <a:r>
              <a:rPr kumimoji="1"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5km</a:t>
            </a:r>
            <a:r>
              <a:rPr kumimoji="1"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に該当するので</a:t>
            </a:r>
            <a:endParaRPr kumimoji="1" lang="en-US" altLang="ja-JP" sz="12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　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7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00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  <a:r>
              <a:rPr lang="en-US" altLang="ja-JP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×1.585=</a:t>
            </a:r>
            <a:r>
              <a:rPr lang="ja-JP" altLang="en-US" sz="1200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</a:t>
            </a:r>
            <a:r>
              <a:rPr lang="en-US" altLang="ja-JP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11</a:t>
            </a:r>
            <a:r>
              <a:rPr lang="ja-JP" altLang="en-US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分</a:t>
            </a:r>
            <a:r>
              <a:rPr lang="en-US" altLang="ja-JP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06</a:t>
            </a:r>
            <a:r>
              <a:rPr lang="ja-JP" altLang="en-US" sz="1200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秒</a:t>
            </a:r>
            <a:endParaRPr kumimoji="1" lang="ja-JP" altLang="en-US" sz="1200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BFC1BB-5BE8-9EA2-BEB2-5E6B4661D0AB}"/>
              </a:ext>
            </a:extLst>
          </p:cNvPr>
          <p:cNvSpPr txBox="1"/>
          <p:nvPr/>
        </p:nvSpPr>
        <p:spPr>
          <a:xfrm>
            <a:off x="3844031" y="105470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主催者が勝手にやるので皆様は何もしなくて大丈夫です！</a:t>
            </a:r>
          </a:p>
        </p:txBody>
      </p:sp>
    </p:spTree>
    <p:extLst>
      <p:ext uri="{BB962C8B-B14F-4D97-AF65-F5344CB8AC3E}">
        <p14:creationId xmlns:p14="http://schemas.microsoft.com/office/powerpoint/2010/main" val="93767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255957-E8DF-EAE2-A222-6E7B869C5203}"/>
              </a:ext>
            </a:extLst>
          </p:cNvPr>
          <p:cNvSpPr txBox="1"/>
          <p:nvPr/>
        </p:nvSpPr>
        <p:spPr>
          <a:xfrm>
            <a:off x="142043" y="75326"/>
            <a:ext cx="11949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（参考）チーム決め方法</a:t>
            </a:r>
            <a:endParaRPr lang="en-US" altLang="ja-JP" sz="2400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■参加者の方に過去実績基にランの部：仮タイム／ウォークの部：仮歩数を割り当てます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2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■仮タイムと仮歩数を基に均等になるように組み合わせてチーム決めします</a:t>
            </a:r>
            <a:endParaRPr lang="en-US" altLang="ja-JP" sz="2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E1A6D8-3EC1-553C-8AEB-6E221625E2FD}"/>
              </a:ext>
            </a:extLst>
          </p:cNvPr>
          <p:cNvSpPr txBox="1"/>
          <p:nvPr/>
        </p:nvSpPr>
        <p:spPr>
          <a:xfrm>
            <a:off x="142043" y="4501477"/>
            <a:ext cx="8735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ランの部仮タイム</a:t>
            </a:r>
            <a:endParaRPr lang="en-US" altLang="ja-JP" sz="1400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■昨年の記録がある方はその記録＋３０秒程を目安に設定します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（記録の古さや最近のコンディション次第で上下します）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■初参加の方は運動状況ヒヤリングさせていただいた上でえいや！できめます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ウォークの部仮歩数</a:t>
            </a:r>
            <a:endParaRPr lang="en-US" altLang="ja-JP" sz="1400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■昨年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12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月の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日間平均イベント参加者はその結果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０．８倍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■↑参加していない方は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月月間平均イベントの結果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１．８倍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■初参加の方はアプリ記録されている月間平均歩数</a:t>
            </a:r>
            <a:r>
              <a:rPr lang="en-US" altLang="ja-JP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</a:t>
            </a:r>
            <a:r>
              <a:rPr lang="ja-JP" altLang="en-US" sz="14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１．８倍</a:t>
            </a:r>
            <a:endParaRPr lang="en-US" altLang="ja-JP" sz="14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AE896F8-9682-2ADA-515A-2BFDE610FD69}"/>
              </a:ext>
            </a:extLst>
          </p:cNvPr>
          <p:cNvSpPr/>
          <p:nvPr/>
        </p:nvSpPr>
        <p:spPr>
          <a:xfrm>
            <a:off x="6480699" y="4465262"/>
            <a:ext cx="2396971" cy="785807"/>
          </a:xfrm>
          <a:prstGeom prst="wedgeRectCallout">
            <a:avLst>
              <a:gd name="adj1" fmla="val -66411"/>
              <a:gd name="adj2" fmla="val 82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例）源馬君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昨年換算最高タイムが</a:t>
            </a:r>
            <a:r>
              <a:rPr lang="en-US" altLang="ja-JP" sz="1200" dirty="0"/>
              <a:t>7</a:t>
            </a:r>
            <a:r>
              <a:rPr lang="ja-JP" altLang="en-US" sz="1200" dirty="0"/>
              <a:t>分</a:t>
            </a:r>
            <a:r>
              <a:rPr lang="en-US" altLang="ja-JP" sz="1200" dirty="0"/>
              <a:t>05</a:t>
            </a:r>
            <a:r>
              <a:rPr lang="ja-JP" altLang="en-US" sz="1200" dirty="0"/>
              <a:t>秒なので仮タイムは</a:t>
            </a:r>
            <a:r>
              <a:rPr lang="en-US" altLang="ja-JP" sz="1200" dirty="0"/>
              <a:t>7</a:t>
            </a:r>
            <a:r>
              <a:rPr lang="ja-JP" altLang="en-US" sz="1200" dirty="0"/>
              <a:t>分</a:t>
            </a:r>
            <a:r>
              <a:rPr lang="en-US" altLang="ja-JP" sz="1200" dirty="0"/>
              <a:t>35</a:t>
            </a:r>
            <a:r>
              <a:rPr lang="ja-JP" altLang="en-US" sz="1200" dirty="0"/>
              <a:t>秒</a:t>
            </a:r>
            <a:endParaRPr kumimoji="1" lang="en-US" altLang="ja-JP" sz="12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13984E2-5182-0C90-A461-5735D40C689C}"/>
              </a:ext>
            </a:extLst>
          </p:cNvPr>
          <p:cNvSpPr/>
          <p:nvPr/>
        </p:nvSpPr>
        <p:spPr>
          <a:xfrm>
            <a:off x="6497339" y="5908843"/>
            <a:ext cx="2396971" cy="785807"/>
          </a:xfrm>
          <a:prstGeom prst="wedgeRectCallout">
            <a:avLst>
              <a:gd name="adj1" fmla="val -77522"/>
              <a:gd name="adj2" fmla="val -301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例）</a:t>
            </a:r>
            <a:r>
              <a:rPr lang="ja-JP" altLang="en-US" sz="1200" dirty="0"/>
              <a:t>小谷さん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昨年</a:t>
            </a:r>
            <a:r>
              <a:rPr lang="en-US" altLang="ja-JP" sz="1200" dirty="0"/>
              <a:t>12</a:t>
            </a:r>
            <a:r>
              <a:rPr lang="ja-JP" altLang="en-US" sz="1200" dirty="0"/>
              <a:t>月イベント</a:t>
            </a:r>
            <a:r>
              <a:rPr lang="en-US" altLang="ja-JP" sz="1200" dirty="0"/>
              <a:t>5</a:t>
            </a:r>
            <a:r>
              <a:rPr lang="ja-JP" altLang="en-US" sz="1200" dirty="0"/>
              <a:t>日平均</a:t>
            </a:r>
            <a:r>
              <a:rPr lang="en-US" altLang="ja-JP" sz="1200" dirty="0"/>
              <a:t>21000</a:t>
            </a:r>
            <a:r>
              <a:rPr lang="ja-JP" altLang="en-US" sz="1200" dirty="0"/>
              <a:t>歩⇒仮歩数</a:t>
            </a:r>
            <a:r>
              <a:rPr lang="en-US" altLang="ja-JP" sz="1200" dirty="0"/>
              <a:t>16800</a:t>
            </a:r>
            <a:endParaRPr kumimoji="1" lang="en-US" altLang="ja-JP" sz="1200" dirty="0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15653ADB-FFFF-6C60-50E4-319AEE33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939893"/>
              </p:ext>
            </p:extLst>
          </p:nvPr>
        </p:nvGraphicFramePr>
        <p:xfrm>
          <a:off x="276323" y="1670023"/>
          <a:ext cx="741950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9941">
                  <a:extLst>
                    <a:ext uri="{9D8B030D-6E8A-4147-A177-3AD203B41FA5}">
                      <a16:colId xmlns:a16="http://schemas.microsoft.com/office/drawing/2014/main" val="3410176000"/>
                    </a:ext>
                  </a:extLst>
                </a:gridCol>
                <a:gridCol w="1201499">
                  <a:extLst>
                    <a:ext uri="{9D8B030D-6E8A-4147-A177-3AD203B41FA5}">
                      <a16:colId xmlns:a16="http://schemas.microsoft.com/office/drawing/2014/main" val="114020345"/>
                    </a:ext>
                  </a:extLst>
                </a:gridCol>
                <a:gridCol w="1603079">
                  <a:extLst>
                    <a:ext uri="{9D8B030D-6E8A-4147-A177-3AD203B41FA5}">
                      <a16:colId xmlns:a16="http://schemas.microsoft.com/office/drawing/2014/main" val="1931985650"/>
                    </a:ext>
                  </a:extLst>
                </a:gridCol>
                <a:gridCol w="2286854">
                  <a:extLst>
                    <a:ext uri="{9D8B030D-6E8A-4147-A177-3AD203B41FA5}">
                      <a16:colId xmlns:a16="http://schemas.microsoft.com/office/drawing/2014/main" val="248591901"/>
                    </a:ext>
                  </a:extLst>
                </a:gridCol>
                <a:gridCol w="1408129">
                  <a:extLst>
                    <a:ext uri="{9D8B030D-6E8A-4147-A177-3AD203B41FA5}">
                      <a16:colId xmlns:a16="http://schemas.microsoft.com/office/drawing/2014/main" val="1793060210"/>
                    </a:ext>
                  </a:extLst>
                </a:gridCol>
              </a:tblGrid>
              <a:tr h="172412">
                <a:tc rowSpan="2" gridSpan="2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tc rowSpan="2"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区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r>
                        <a:rPr kumimoji="1" lang="ja-JP" altLang="en-US" sz="1200" dirty="0"/>
                        <a:t>区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区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130428176"/>
                  </a:ext>
                </a:extLst>
              </a:tr>
              <a:tr h="172412">
                <a:tc gridSpan="2" v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45720" marR="45720"/>
                </a:tc>
                <a:tc hMerge="1"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ラン区間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4/1</a:t>
                      </a:r>
                      <a:r>
                        <a:rPr kumimoji="1" lang="ja-JP" altLang="en-US" sz="1200" dirty="0"/>
                        <a:t>共有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ウォーク区間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4/2</a:t>
                      </a:r>
                      <a:r>
                        <a:rPr kumimoji="1" lang="ja-JP" altLang="en-US" sz="1200" dirty="0"/>
                        <a:t>共有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ラン区間</a:t>
                      </a:r>
                      <a:endParaRPr kumimoji="1" lang="en-US" altLang="ja-JP" sz="1200" dirty="0"/>
                    </a:p>
                    <a:p>
                      <a:pPr algn="ctr"/>
                      <a:r>
                        <a:rPr kumimoji="1" lang="en-US" altLang="ja-JP" sz="1200" dirty="0"/>
                        <a:t>4/3</a:t>
                      </a:r>
                      <a:r>
                        <a:rPr kumimoji="1" lang="ja-JP" altLang="en-US" sz="1200" dirty="0"/>
                        <a:t>共有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0062423"/>
                  </a:ext>
                </a:extLst>
              </a:tr>
              <a:tr h="172412">
                <a:tc rowSpan="3">
                  <a:txBody>
                    <a:bodyPr/>
                    <a:lstStyle/>
                    <a:p>
                      <a:r>
                        <a:rPr kumimoji="1" lang="ja-JP" altLang="en-US" sz="1200" dirty="0"/>
                        <a:t>チーム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走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歩者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尾野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加藤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令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源馬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74616783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仮タイム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歩数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9:00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8000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歩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(-80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秒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7:35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62579707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仮タイム合計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9:00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7:40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15:15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53794443"/>
                  </a:ext>
                </a:extLst>
              </a:tr>
              <a:tr h="172412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チーム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走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歩者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藤川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小谷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和田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03250849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タイム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歩数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9:20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16800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歩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(-168</a:t>
                      </a:r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秒</a:t>
                      </a:r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8:40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516368615"/>
                  </a:ext>
                </a:extLst>
              </a:tr>
              <a:tr h="172412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仮タイム合計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9:20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6:32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15:12</a:t>
                      </a:r>
                      <a:endParaRPr kumimoji="1" lang="ja-JP" altLang="en-US" sz="12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89001764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E38CFB3-5619-A62C-6C89-B636ED203CC4}"/>
              </a:ext>
            </a:extLst>
          </p:cNvPr>
          <p:cNvSpPr txBox="1"/>
          <p:nvPr/>
        </p:nvSpPr>
        <p:spPr>
          <a:xfrm>
            <a:off x="142043" y="1364432"/>
            <a:ext cx="91883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仮タイムと仮歩数を足してチームを検討するイメージ</a:t>
            </a:r>
            <a:endParaRPr kumimoji="1" lang="ja-JP" altLang="en-US" sz="1600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352E2DB-E137-C59C-20A5-6B29135A608D}"/>
              </a:ext>
            </a:extLst>
          </p:cNvPr>
          <p:cNvCxnSpPr>
            <a:cxnSpLocks/>
          </p:cNvCxnSpPr>
          <p:nvPr/>
        </p:nvCxnSpPr>
        <p:spPr>
          <a:xfrm flipH="1">
            <a:off x="7439487" y="3643958"/>
            <a:ext cx="1109709" cy="315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6D7B09F-3187-6230-1EF6-3952AB810BE7}"/>
              </a:ext>
            </a:extLst>
          </p:cNvPr>
          <p:cNvCxnSpPr>
            <a:cxnSpLocks/>
          </p:cNvCxnSpPr>
          <p:nvPr/>
        </p:nvCxnSpPr>
        <p:spPr>
          <a:xfrm flipH="1" flipV="1">
            <a:off x="7403419" y="3084990"/>
            <a:ext cx="1145777" cy="341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8783CA-7479-077D-588D-965B745EC72B}"/>
              </a:ext>
            </a:extLst>
          </p:cNvPr>
          <p:cNvSpPr txBox="1"/>
          <p:nvPr/>
        </p:nvSpPr>
        <p:spPr>
          <a:xfrm>
            <a:off x="8549195" y="3242855"/>
            <a:ext cx="22904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solidFill>
                  <a:srgbClr val="0070C0"/>
                </a:solidFill>
              </a:rPr>
              <a:t>この組み合わせなら仮タイムを足し合わせるといい勝負しそう！</a:t>
            </a:r>
            <a:endParaRPr lang="en-US" altLang="ja-JP" sz="1200" dirty="0">
              <a:solidFill>
                <a:srgbClr val="0070C0"/>
              </a:solidFill>
            </a:endParaRPr>
          </a:p>
          <a:p>
            <a:endParaRPr kumimoji="1" lang="en-US" altLang="ja-JP" sz="1200" dirty="0">
              <a:solidFill>
                <a:srgbClr val="0070C0"/>
              </a:solidFill>
            </a:endParaRPr>
          </a:p>
          <a:p>
            <a:r>
              <a:rPr lang="ja-JP" altLang="en-US" sz="1200" dirty="0">
                <a:solidFill>
                  <a:srgbClr val="0070C0"/>
                </a:solidFill>
              </a:rPr>
              <a:t>って感じにチーム考えます</a:t>
            </a:r>
            <a:endParaRPr kumimoji="1" lang="en-US" altLang="ja-JP" sz="1200" dirty="0">
              <a:solidFill>
                <a:srgbClr val="0070C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0721E6-A5A2-76CB-BCA5-38EBE9988326}"/>
              </a:ext>
            </a:extLst>
          </p:cNvPr>
          <p:cNvSpPr txBox="1"/>
          <p:nvPr/>
        </p:nvSpPr>
        <p:spPr>
          <a:xfrm>
            <a:off x="3844031" y="105470"/>
            <a:ext cx="635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主催者が勝手にやるので皆様は何もしなくて大丈夫です！</a:t>
            </a:r>
          </a:p>
        </p:txBody>
      </p:sp>
    </p:spTree>
    <p:extLst>
      <p:ext uri="{BB962C8B-B14F-4D97-AF65-F5344CB8AC3E}">
        <p14:creationId xmlns:p14="http://schemas.microsoft.com/office/powerpoint/2010/main" val="3204928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59A14A-2DDA-9C16-3AA3-C4752472B2EF}"/>
              </a:ext>
            </a:extLst>
          </p:cNvPr>
          <p:cNvSpPr txBox="1"/>
          <p:nvPr/>
        </p:nvSpPr>
        <p:spPr>
          <a:xfrm>
            <a:off x="121328" y="53076"/>
            <a:ext cx="11949343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Q&amp;A</a:t>
            </a: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：結局ウォーキング参加したい場合は何すればいいの？駅伝しなきゃいけないの？？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月の歩数計測し上位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日のデータを指定の日に提出で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OK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（結果をコチラで駅伝風に集計するだけなので、実際に駅伝しなくて大丈夫です）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：提出方法は？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⇒できれば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BAND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投稿お願いします！難しい方は和田まで個別でもいいです。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：ウォーキングの提出方法のイメージがわからない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⇒上位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5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日分歩数表示画面のスクショください。ヘルスケアアプリだと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日ずつしか歩数表示できずこんな感じ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トヨタ推奨の</a:t>
            </a:r>
            <a:r>
              <a:rPr lang="en-US" altLang="ja-JP" b="1" dirty="0" err="1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wellgo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であれば表で毎日の歩数あるのでこんな感じ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：提出日が指定されてるってどういうこと？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⇒せっかくなので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区間ずつ実況しながら順位入れ替わり等を楽しんで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いただきたいので、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日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区間ずつ更新していくスタイルにしたいため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区は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4/1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、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区は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4/2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というように指定の提出日に提出をお願いします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：ランの部で記録測定できなかった！ウォークの部に途中変更できない？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⇒すいませんが変動激しくなるので途中変更は</a:t>
            </a:r>
            <a:r>
              <a:rPr lang="en-US" altLang="ja-JP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×</a:t>
            </a:r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です。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　測定できなかった時は仮タイムを採用します。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en-US" altLang="ja-JP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Q</a:t>
            </a:r>
            <a:r>
              <a:rPr lang="ja-JP" altLang="en-US" b="1" u="sng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：仮タイムより遅かった／仮歩数より少なかった、、、仮タイム／仮歩数採用できる？</a:t>
            </a:r>
            <a:endParaRPr lang="en-US" altLang="ja-JP" b="1" u="sng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⇒仮より悪かったとしても実タイム／実歩数でお願いします。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r>
              <a:rPr lang="ja-JP" altLang="en-US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　　　（仮タイムは測定できなかった時のみ採用可）</a:t>
            </a:r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  <a:p>
            <a:endParaRPr lang="en-US" altLang="ja-JP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9CD3DC-F47E-8F7B-8EF3-46A2E99A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670" y="184164"/>
            <a:ext cx="2908716" cy="1838528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477BFD-6907-060F-A1D2-F82A1B63E050}"/>
              </a:ext>
            </a:extLst>
          </p:cNvPr>
          <p:cNvCxnSpPr>
            <a:cxnSpLocks/>
          </p:cNvCxnSpPr>
          <p:nvPr/>
        </p:nvCxnSpPr>
        <p:spPr>
          <a:xfrm flipV="1">
            <a:off x="10070651" y="2086252"/>
            <a:ext cx="0" cy="45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AAF0DCA-338B-6A16-3D7C-B5134183A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205" y="3112444"/>
            <a:ext cx="1507625" cy="179951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1A6591-5831-EEF6-33BA-CC3A06488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5947" y="2838066"/>
            <a:ext cx="1507625" cy="2345789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99D994F-137A-10BD-F2CC-D1883D356CB4}"/>
              </a:ext>
            </a:extLst>
          </p:cNvPr>
          <p:cNvCxnSpPr>
            <a:cxnSpLocks/>
          </p:cNvCxnSpPr>
          <p:nvPr/>
        </p:nvCxnSpPr>
        <p:spPr>
          <a:xfrm>
            <a:off x="7128769" y="2956264"/>
            <a:ext cx="1633491" cy="2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53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43775712445F4F82775BB460FB3292" ma:contentTypeVersion="16" ma:contentTypeDescription="新しいドキュメントを作成します。" ma:contentTypeScope="" ma:versionID="26b55358970001b7d1bf79435a7e8142">
  <xsd:schema xmlns:xsd="http://www.w3.org/2001/XMLSchema" xmlns:xs="http://www.w3.org/2001/XMLSchema" xmlns:p="http://schemas.microsoft.com/office/2006/metadata/properties" xmlns:ns2="6e9d908a-9f95-4997-80f1-3523e6bc2e19" xmlns:ns3="25ec1c44-e65e-43e7-94fb-6edd69e0929a" targetNamespace="http://schemas.microsoft.com/office/2006/metadata/properties" ma:root="true" ma:fieldsID="cd596dd3fdd89eba6b386c9b55381957" ns2:_="" ns3:_="">
    <xsd:import namespace="6e9d908a-9f95-4997-80f1-3523e6bc2e19"/>
    <xsd:import namespace="25ec1c44-e65e-43e7-94fb-6edd69e092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d908a-9f95-4997-80f1-3523e6bc2e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401df557-eeb5-435c-8d7c-77a7fa12a9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c1c44-e65e-43e7-94fb-6edd69e0929a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7a44d82-081a-4791-bff5-ed16b6724170}" ma:internalName="TaxCatchAll" ma:showField="CatchAllData" ma:web="25ec1c44-e65e-43e7-94fb-6edd69e092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5ec1c44-e65e-43e7-94fb-6edd69e0929a" xsi:nil="true"/>
    <lcf76f155ced4ddcb4097134ff3c332f xmlns="6e9d908a-9f95-4997-80f1-3523e6bc2e1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723094-8DE9-458E-ABCA-C067A69770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9d908a-9f95-4997-80f1-3523e6bc2e19"/>
    <ds:schemaRef ds:uri="25ec1c44-e65e-43e7-94fb-6edd69e092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EA4F66-1FBB-486F-B83B-D9ED8C5E4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3E31DE-0D32-4D8E-A15D-6A9D4922546D}">
  <ds:schemaRefs>
    <ds:schemaRef ds:uri="http://purl.org/dc/terms/"/>
    <ds:schemaRef ds:uri="25ec1c44-e65e-43e7-94fb-6edd69e0929a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e9d908a-9f95-4997-80f1-3523e6bc2e19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1348</Words>
  <Application>Microsoft Office PowerPoint</Application>
  <PresentationFormat>ワイド画面</PresentationFormat>
  <Paragraphs>295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HG丸ｺﾞｼｯｸM-PRO</vt:lpstr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龍太 和田</dc:creator>
  <cp:lastModifiedBy>Wada, Ryuta/和田 龍太</cp:lastModifiedBy>
  <cp:revision>51</cp:revision>
  <dcterms:created xsi:type="dcterms:W3CDTF">2022-08-01T23:46:52Z</dcterms:created>
  <dcterms:modified xsi:type="dcterms:W3CDTF">2025-03-06T21:26:07Z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0x010100DA43775712445F4F82775BB460FB3292</vt:lpwstr>
  </property>
  <property fmtid="{D5CDD505-2E9C-101B-9397-08002B2CF9AE}" pid="3" name="Order">
    <vt:r8>618800</vt:r8>
  </property>
</Properties>
</file>