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5" r:id="rId4"/>
    <p:sldId id="258" r:id="rId5"/>
    <p:sldId id="259" r:id="rId6"/>
    <p:sldId id="260" r:id="rId7"/>
    <p:sldId id="264" r:id="rId8"/>
    <p:sldId id="263" r:id="rId9"/>
    <p:sldId id="266" r:id="rId10"/>
    <p:sldId id="261" r:id="rId11"/>
    <p:sldId id="262"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81" name="Google Shape;81;p1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6"/>
          <p:cNvSpPr>
            <a:spLocks noGrp="1"/>
          </p:cNvSpPr>
          <p:nvPr>
            <p:ph type="pic" idx="2"/>
          </p:nvPr>
        </p:nvSpPr>
        <p:spPr>
          <a:xfrm>
            <a:off x="3887391" y="987426"/>
            <a:ext cx="4629300" cy="4873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43" name="Google Shape;43;p6"/>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49" name="Google Shape;49;p7"/>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50" name="Google Shape;50;p7"/>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65" name="Google Shape;65;p10"/>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67" name="Google Shape;67;p10"/>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perliedman/geojson-path-finder" TargetMode="External" /><Relationship Id="rId3" Type="http://schemas.openxmlformats.org/officeDocument/2006/relationships/hyperlink" Target="https://developer.mozilla.org/en-US/docs/Web/JavaScript" TargetMode="External" /><Relationship Id="rId7" Type="http://schemas.openxmlformats.org/officeDocument/2006/relationships/hyperlink" Target="https://github.com/mburst/dijkstras-algorithm" TargetMode="External" /><Relationship Id="rId2" Type="http://schemas.openxmlformats.org/officeDocument/2006/relationships/hyperlink" Target="https://devdocs.io/html/" TargetMode="External" /><Relationship Id="rId1" Type="http://schemas.openxmlformats.org/officeDocument/2006/relationships/slideLayout" Target="../slideLayouts/slideLayout2.xml" /><Relationship Id="rId6" Type="http://schemas.openxmlformats.org/officeDocument/2006/relationships/hyperlink" Target="https://www.programiz.com/dsa/dijkstra-algorithm" TargetMode="External" /><Relationship Id="rId5" Type="http://schemas.openxmlformats.org/officeDocument/2006/relationships/hyperlink" Target="https://www.geeksforgeeks.org/dijkstras-shortest-path-algorithm-greedy-algo-7/" TargetMode="External" /><Relationship Id="rId10" Type="http://schemas.openxmlformats.org/officeDocument/2006/relationships/hyperlink" Target="https://github.com/wnmunirah/path" TargetMode="External" /><Relationship Id="rId4" Type="http://schemas.openxmlformats.org/officeDocument/2006/relationships/hyperlink" Target="https://www.w3schools.com/cssref/" TargetMode="External" /><Relationship Id="rId9" Type="http://schemas.openxmlformats.org/officeDocument/2006/relationships/hyperlink" Target="https://github.com/andrew128/ShortestPathFinder"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0" y="1295400"/>
            <a:ext cx="9144000" cy="5562600"/>
          </a:xfrm>
          <a:prstGeom prst="rect">
            <a:avLst/>
          </a:prstGeom>
          <a:blipFill rotWithShape="1">
            <a:blip r:embed="rId3">
              <a:alphaModFix amt="40000"/>
            </a:blip>
            <a:stretch>
              <a:fillRect/>
            </a:stretch>
          </a:blip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9" name="Google Shape;89;p13"/>
          <p:cNvSpPr txBox="1">
            <a:spLocks noGrp="1"/>
          </p:cNvSpPr>
          <p:nvPr>
            <p:ph type="ctrTitle"/>
          </p:nvPr>
        </p:nvSpPr>
        <p:spPr>
          <a:xfrm>
            <a:off x="22225" y="2694000"/>
            <a:ext cx="9061500" cy="1470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D0D0D"/>
              </a:buClr>
              <a:buSzPts val="4500"/>
              <a:buFont typeface="Cambria"/>
              <a:buNone/>
            </a:pPr>
            <a:r>
              <a:rPr lang="en-US" sz="4500" b="1" i="0" u="none" dirty="0">
                <a:solidFill>
                  <a:srgbClr val="0D0D0D"/>
                </a:solidFill>
                <a:latin typeface="Cambria"/>
                <a:ea typeface="Cambria"/>
                <a:cs typeface="Cambria"/>
                <a:sym typeface="Cambria"/>
              </a:rPr>
              <a:t>Shortest Wiring Plan</a:t>
            </a:r>
            <a:endParaRPr dirty="0"/>
          </a:p>
        </p:txBody>
      </p:sp>
      <p:sp>
        <p:nvSpPr>
          <p:cNvPr id="90" name="Google Shape;90;p13"/>
          <p:cNvSpPr txBox="1">
            <a:spLocks noGrp="1"/>
          </p:cNvSpPr>
          <p:nvPr>
            <p:ph type="subTitle" idx="1"/>
          </p:nvPr>
        </p:nvSpPr>
        <p:spPr>
          <a:xfrm>
            <a:off x="-38227" y="4262237"/>
            <a:ext cx="9121800" cy="841500"/>
          </a:xfrm>
          <a:prstGeom prst="rect">
            <a:avLst/>
          </a:prstGeom>
          <a:noFill/>
          <a:ln>
            <a:noFill/>
          </a:ln>
        </p:spPr>
        <p:txBody>
          <a:bodyPr spcFirstLastPara="1" wrap="square" lIns="91425" tIns="45700" rIns="91425" bIns="45700" anchor="t" anchorCtr="0">
            <a:noAutofit/>
          </a:bodyPr>
          <a:lstStyle/>
          <a:p>
            <a:r>
              <a:rPr lang="en-US" b="1" dirty="0"/>
              <a:t>Rishi Varman RT (18C080)</a:t>
            </a:r>
            <a:endParaRPr lang="en-IN" b="1" dirty="0"/>
          </a:p>
          <a:p>
            <a:r>
              <a:rPr lang="en-US" b="1" dirty="0"/>
              <a:t>Adithya Akilesh Kumar KA (18C004)</a:t>
            </a:r>
            <a:endParaRPr lang="en-IN" b="1" dirty="0"/>
          </a:p>
          <a:p>
            <a:r>
              <a:rPr lang="en-US" b="1" dirty="0"/>
              <a:t>Shailesh Babu SV (18C094)</a:t>
            </a:r>
            <a:endParaRPr lang="en-IN" b="1" dirty="0"/>
          </a:p>
          <a:p>
            <a:r>
              <a:rPr lang="en-US" b="1" dirty="0"/>
              <a:t>Yudhish Kumar A (18C125)</a:t>
            </a:r>
            <a:endParaRPr lang="en-IN" b="1" dirty="0"/>
          </a:p>
          <a:p>
            <a:r>
              <a:rPr lang="en-US" b="1" dirty="0"/>
              <a:t>Shree Shylesh N (18C096)</a:t>
            </a:r>
            <a:endParaRPr lang="en-IN" b="1" dirty="0"/>
          </a:p>
          <a:p>
            <a:r>
              <a:rPr lang="en-US" b="1" dirty="0"/>
              <a:t>Ritik Singh Jamwal (18C081)</a:t>
            </a:r>
            <a:endParaRPr lang="en-IN" b="1" dirty="0"/>
          </a:p>
          <a:p>
            <a:pPr marL="0" lvl="0" indent="0" algn="ctr" rtl="0">
              <a:lnSpc>
                <a:spcPct val="90000"/>
              </a:lnSpc>
              <a:spcBef>
                <a:spcPts val="0"/>
              </a:spcBef>
              <a:spcAft>
                <a:spcPts val="0"/>
              </a:spcAft>
              <a:buClr>
                <a:schemeClr val="dk1"/>
              </a:buClr>
              <a:buSzPts val="1800"/>
              <a:buNone/>
            </a:pPr>
            <a:endParaRPr dirty="0"/>
          </a:p>
        </p:txBody>
      </p:sp>
      <p:sp>
        <p:nvSpPr>
          <p:cNvPr id="91" name="Google Shape;91;p13"/>
          <p:cNvSpPr txBox="1"/>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a:t>
            </a:r>
            <a:endParaRPr/>
          </a:p>
        </p:txBody>
      </p:sp>
      <p:sp>
        <p:nvSpPr>
          <p:cNvPr id="92" name="Google Shape;92;p13"/>
          <p:cNvSpPr txBox="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&lt;Department Name&gt;</a:t>
            </a:r>
            <a:endParaRPr/>
          </a:p>
        </p:txBody>
      </p:sp>
      <p:sp>
        <p:nvSpPr>
          <p:cNvPr id="93" name="Google Shape;93;p1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a:t>
            </a:fld>
            <a:endParaRPr/>
          </a:p>
        </p:txBody>
      </p:sp>
      <p:grpSp>
        <p:nvGrpSpPr>
          <p:cNvPr id="94" name="Google Shape;94;p13"/>
          <p:cNvGrpSpPr/>
          <p:nvPr/>
        </p:nvGrpSpPr>
        <p:grpSpPr>
          <a:xfrm>
            <a:off x="22225" y="152407"/>
            <a:ext cx="9061348" cy="984309"/>
            <a:chOff x="21771" y="152400"/>
            <a:chExt cx="9062255" cy="984900"/>
          </a:xfrm>
        </p:grpSpPr>
        <p:pic>
          <p:nvPicPr>
            <p:cNvPr id="95" name="Google Shape;95;p13" descr="Description: Description: Tce 61 years logo.JPG"/>
            <p:cNvPicPr preferRelativeResize="0"/>
            <p:nvPr/>
          </p:nvPicPr>
          <p:blipFill rotWithShape="1">
            <a:blip r:embed="rId4">
              <a:alphaModFix/>
            </a:blip>
            <a:srcRect/>
            <a:stretch/>
          </p:blipFill>
          <p:spPr>
            <a:xfrm>
              <a:off x="7917987" y="235808"/>
              <a:ext cx="1166039" cy="818067"/>
            </a:xfrm>
            <a:prstGeom prst="rect">
              <a:avLst/>
            </a:prstGeom>
            <a:noFill/>
            <a:ln>
              <a:noFill/>
            </a:ln>
          </p:spPr>
        </p:pic>
        <p:pic>
          <p:nvPicPr>
            <p:cNvPr id="96" name="Google Shape;96;p13" descr="Description: Description: tce_logo.png"/>
            <p:cNvPicPr preferRelativeResize="0"/>
            <p:nvPr/>
          </p:nvPicPr>
          <p:blipFill rotWithShape="1">
            <a:blip r:embed="rId5">
              <a:alphaModFix/>
            </a:blip>
            <a:srcRect b="2912"/>
            <a:stretch/>
          </p:blipFill>
          <p:spPr>
            <a:xfrm>
              <a:off x="21771" y="152400"/>
              <a:ext cx="983411" cy="914400"/>
            </a:xfrm>
            <a:prstGeom prst="rect">
              <a:avLst/>
            </a:prstGeom>
            <a:noFill/>
            <a:ln>
              <a:noFill/>
            </a:ln>
          </p:spPr>
        </p:pic>
        <p:sp>
          <p:nvSpPr>
            <p:cNvPr id="97" name="Google Shape;97;p13"/>
            <p:cNvSpPr txBox="1"/>
            <p:nvPr/>
          </p:nvSpPr>
          <p:spPr>
            <a:xfrm>
              <a:off x="838199" y="152400"/>
              <a:ext cx="7086600" cy="9849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Cambria"/>
                <a:buNone/>
              </a:pPr>
              <a:r>
                <a:rPr lang="en-US" sz="2000" b="1" i="0" u="none">
                  <a:solidFill>
                    <a:schemeClr val="dk1"/>
                  </a:solidFill>
                  <a:latin typeface="Cambria"/>
                  <a:ea typeface="Cambria"/>
                  <a:cs typeface="Cambria"/>
                  <a:sym typeface="Cambria"/>
                </a:rPr>
                <a:t>THIAGARAJAR COLLEGE OF ENGINEERING, MADURAI-15</a:t>
              </a:r>
              <a:endParaRPr sz="2000" b="0" i="0" u="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chemeClr val="dk1"/>
                </a:buClr>
                <a:buSzPts val="1800"/>
                <a:buFont typeface="Cambria"/>
                <a:buNone/>
              </a:pPr>
              <a:r>
                <a:rPr lang="en-US" sz="1800" b="0" i="0" u="none">
                  <a:solidFill>
                    <a:schemeClr val="dk1"/>
                  </a:solidFill>
                  <a:latin typeface="Cambria"/>
                  <a:ea typeface="Cambria"/>
                  <a:cs typeface="Cambria"/>
                  <a:sym typeface="Cambria"/>
                </a:rPr>
                <a:t>(A Govt. Aided Autonomous Institution affiliated to Anna University)</a:t>
              </a:r>
              <a:endParaRPr/>
            </a:p>
            <a:p>
              <a:pPr marL="0" marR="0" lvl="0" indent="0" algn="ctr" rtl="0">
                <a:lnSpc>
                  <a:spcPct val="100000"/>
                </a:lnSpc>
                <a:spcBef>
                  <a:spcPts val="0"/>
                </a:spcBef>
                <a:spcAft>
                  <a:spcPts val="0"/>
                </a:spcAft>
                <a:buClr>
                  <a:schemeClr val="dk1"/>
                </a:buClr>
                <a:buSzPts val="2000"/>
                <a:buFont typeface="Cambria"/>
                <a:buNone/>
              </a:pPr>
              <a:r>
                <a:rPr lang="en-US" sz="2000" b="1" i="1" u="none">
                  <a:solidFill>
                    <a:schemeClr val="dk1"/>
                  </a:solidFill>
                  <a:latin typeface="Cambria"/>
                  <a:ea typeface="Cambria"/>
                  <a:cs typeface="Cambria"/>
                  <a:sym typeface="Cambria"/>
                </a:rPr>
                <a:t>                            - where quality and ethics matter</a:t>
              </a:r>
              <a:r>
                <a:rPr lang="en-US" sz="2000" b="0" i="0" u="none">
                  <a:solidFill>
                    <a:schemeClr val="dk1"/>
                  </a:solidFill>
                  <a:latin typeface="Cambria"/>
                  <a:ea typeface="Cambria"/>
                  <a:cs typeface="Cambria"/>
                  <a:sym typeface="Cambria"/>
                </a:rPr>
                <a:t> </a:t>
              </a:r>
              <a:endParaRPr/>
            </a:p>
          </p:txBody>
        </p:sp>
      </p:grpSp>
      <p:cxnSp>
        <p:nvCxnSpPr>
          <p:cNvPr id="98" name="Google Shape;98;p13"/>
          <p:cNvCxnSpPr/>
          <p:nvPr/>
        </p:nvCxnSpPr>
        <p:spPr>
          <a:xfrm>
            <a:off x="0" y="1295400"/>
            <a:ext cx="9144000" cy="0"/>
          </a:xfrm>
          <a:prstGeom prst="straightConnector1">
            <a:avLst/>
          </a:prstGeom>
          <a:noFill/>
          <a:ln w="12700" cap="flat" cmpd="sng">
            <a:solidFill>
              <a:schemeClr val="dk1"/>
            </a:solidFill>
            <a:prstDash val="solid"/>
            <a:miter lim="800000"/>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5E20-A86C-4CEA-8F9B-136D2DEA71AD}"/>
              </a:ext>
            </a:extLst>
          </p:cNvPr>
          <p:cNvSpPr>
            <a:spLocks noGrp="1"/>
          </p:cNvSpPr>
          <p:nvPr>
            <p:ph type="title"/>
          </p:nvPr>
        </p:nvSpPr>
        <p:spPr/>
        <p:txBody>
          <a:bodyPr/>
          <a:lstStyle/>
          <a:p>
            <a:r>
              <a:rPr lang="en-IN" dirty="0"/>
              <a:t>Conclusion and Future work</a:t>
            </a:r>
          </a:p>
        </p:txBody>
      </p:sp>
      <p:sp>
        <p:nvSpPr>
          <p:cNvPr id="8" name="Text Placeholder 7">
            <a:extLst>
              <a:ext uri="{FF2B5EF4-FFF2-40B4-BE49-F238E27FC236}">
                <a16:creationId xmlns:a16="http://schemas.microsoft.com/office/drawing/2014/main" id="{5077378C-A954-49DD-BAE5-0D77A88FE682}"/>
              </a:ext>
            </a:extLst>
          </p:cNvPr>
          <p:cNvSpPr>
            <a:spLocks noGrp="1"/>
          </p:cNvSpPr>
          <p:nvPr>
            <p:ph type="body" idx="1"/>
          </p:nvPr>
        </p:nvSpPr>
        <p:spPr>
          <a:xfrm>
            <a:off x="628650" y="1990173"/>
            <a:ext cx="7305386" cy="3821552"/>
          </a:xfrm>
        </p:spPr>
        <p:txBody>
          <a:bodyPr/>
          <a:lstStyle/>
          <a:p>
            <a:pPr marL="114300" indent="0">
              <a:buNone/>
            </a:pPr>
            <a:r>
              <a:rPr lang="en-US" dirty="0"/>
              <a:t>We have considered a simple model of a house for the application. In future we will improve our application so that it is useful for much bigger buildings such as apartments, schools, colleges etc.</a:t>
            </a:r>
            <a:endParaRPr lang="en-IN" dirty="0"/>
          </a:p>
          <a:p>
            <a:endParaRPr lang="en-IN" dirty="0"/>
          </a:p>
        </p:txBody>
      </p:sp>
      <p:sp>
        <p:nvSpPr>
          <p:cNvPr id="7" name="Slide Number Placeholder 6">
            <a:extLst>
              <a:ext uri="{FF2B5EF4-FFF2-40B4-BE49-F238E27FC236}">
                <a16:creationId xmlns:a16="http://schemas.microsoft.com/office/drawing/2014/main" id="{3148D11D-0D9C-4BA9-8208-DD29D1AB8F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032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CB15-5F70-44D5-954A-BCDD13E2E2B8}"/>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72CC46A0-0416-4DD8-AFBE-27C5DDCF8AA6}"/>
              </a:ext>
            </a:extLst>
          </p:cNvPr>
          <p:cNvSpPr>
            <a:spLocks noGrp="1"/>
          </p:cNvSpPr>
          <p:nvPr>
            <p:ph type="body" idx="1"/>
          </p:nvPr>
        </p:nvSpPr>
        <p:spPr/>
        <p:txBody>
          <a:bodyPr/>
          <a:lstStyle/>
          <a:p>
            <a:r>
              <a:rPr lang="en-IN" dirty="0">
                <a:hlinkClick r:id="rId2"/>
              </a:rPr>
              <a:t>https://devdocs.io/html/</a:t>
            </a:r>
            <a:endParaRPr lang="en-IN" dirty="0"/>
          </a:p>
          <a:p>
            <a:r>
              <a:rPr lang="en-IN" dirty="0">
                <a:hlinkClick r:id="rId3"/>
              </a:rPr>
              <a:t>https://developer.mozilla.org/en-US/docs/Web/JavaScript</a:t>
            </a:r>
            <a:endParaRPr lang="en-IN" dirty="0"/>
          </a:p>
          <a:p>
            <a:r>
              <a:rPr lang="en-IN" dirty="0">
                <a:hlinkClick r:id="rId4"/>
              </a:rPr>
              <a:t>https://www.w3schools.com/cssref/</a:t>
            </a:r>
            <a:endParaRPr lang="en-IN" dirty="0"/>
          </a:p>
          <a:p>
            <a:r>
              <a:rPr lang="en-IN" dirty="0">
                <a:hlinkClick r:id="rId5"/>
              </a:rPr>
              <a:t>https://www.geeksforgeeks.org/dijkstras-shortest-path-algorithm-greedy-algo-7/</a:t>
            </a:r>
            <a:endParaRPr lang="en-IN" dirty="0"/>
          </a:p>
          <a:p>
            <a:r>
              <a:rPr lang="en-IN" dirty="0">
                <a:hlinkClick r:id="rId6"/>
              </a:rPr>
              <a:t>https://www.programiz.com/dsa/dijkstra-algorithm</a:t>
            </a:r>
            <a:endParaRPr lang="en-IN" dirty="0"/>
          </a:p>
          <a:p>
            <a:r>
              <a:rPr lang="en-IN" dirty="0">
                <a:hlinkClick r:id="rId7"/>
              </a:rPr>
              <a:t>https://github.com/mburst/dijkstras-algorithm</a:t>
            </a:r>
            <a:endParaRPr lang="en-IN" dirty="0"/>
          </a:p>
          <a:p>
            <a:r>
              <a:rPr lang="en-IN" dirty="0">
                <a:hlinkClick r:id="rId8"/>
              </a:rPr>
              <a:t>https://github.com/perliedman/geojson-path-finder</a:t>
            </a:r>
            <a:endParaRPr lang="en-IN" dirty="0"/>
          </a:p>
          <a:p>
            <a:r>
              <a:rPr lang="en-IN" dirty="0">
                <a:hlinkClick r:id="rId9"/>
              </a:rPr>
              <a:t>https://github.com/andrew128/ShortestPathFinder</a:t>
            </a:r>
            <a:endParaRPr lang="en-IN" dirty="0"/>
          </a:p>
          <a:p>
            <a:r>
              <a:rPr lang="en-IN">
                <a:hlinkClick r:id="rId10"/>
              </a:rPr>
              <a:t>https://github.com/wnmunirah/path</a:t>
            </a:r>
            <a:endParaRPr lang="en-IN" dirty="0"/>
          </a:p>
        </p:txBody>
      </p:sp>
      <p:sp>
        <p:nvSpPr>
          <p:cNvPr id="4" name="Slide Number Placeholder 3">
            <a:extLst>
              <a:ext uri="{FF2B5EF4-FFF2-40B4-BE49-F238E27FC236}">
                <a16:creationId xmlns:a16="http://schemas.microsoft.com/office/drawing/2014/main" id="{25A1D7E9-F56A-42A7-9702-41FDAEA7C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9432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lvl="0">
              <a:buSzPts val="3300"/>
            </a:pPr>
            <a:r>
              <a:rPr lang="en-IN" dirty="0"/>
              <a:t>Introduction</a:t>
            </a:r>
            <a:endParaRPr sz="3300" dirty="0">
              <a:solidFill>
                <a:schemeClr val="dk1"/>
              </a:solidFill>
              <a:latin typeface="Calibri"/>
              <a:ea typeface="Calibri"/>
              <a:cs typeface="Calibri"/>
              <a:sym typeface="Calibri"/>
            </a:endParaRPr>
          </a:p>
        </p:txBody>
      </p:sp>
      <p:sp>
        <p:nvSpPr>
          <p:cNvPr id="104" name="Google Shape;104;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indent="-38100">
              <a:spcBef>
                <a:spcPts val="0"/>
              </a:spcBef>
              <a:buSzPts val="2100"/>
              <a:buNone/>
            </a:pPr>
            <a:r>
              <a:rPr lang="en-US" dirty="0"/>
              <a:t>Due to the growing architecture and engineering, buildings now have complex interiors. In such buildings the electrical connections to the rooms should be done in an efficient way so that the any problem in the circuits can be easily identified. So, we developed an application which can suggest shortest routes to lay the wiring from the power source to the interior of a building.</a:t>
            </a:r>
            <a:endParaRPr lang="en-IN" dirty="0"/>
          </a:p>
          <a:p>
            <a:pPr marL="171450" marR="0" lvl="0" indent="-38100" algn="l" rtl="0">
              <a:lnSpc>
                <a:spcPct val="90000"/>
              </a:lnSpc>
              <a:spcBef>
                <a:spcPts val="0"/>
              </a:spcBef>
              <a:spcAft>
                <a:spcPts val="0"/>
              </a:spcAft>
              <a:buClr>
                <a:schemeClr val="dk1"/>
              </a:buClr>
              <a:buSzPts val="2100"/>
              <a:buFont typeface="Arial"/>
              <a:buNone/>
            </a:pPr>
            <a:endParaRPr sz="2100" dirty="0">
              <a:solidFill>
                <a:schemeClr val="dk1"/>
              </a:solidFill>
              <a:latin typeface="Calibri"/>
              <a:ea typeface="Calibri"/>
              <a:cs typeface="Calibri"/>
              <a:sym typeface="Calibri"/>
            </a:endParaRPr>
          </a:p>
        </p:txBody>
      </p:sp>
      <p:sp>
        <p:nvSpPr>
          <p:cNvPr id="105" name="Google Shape;105;p14"/>
          <p:cNvSpPr txBox="1"/>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a:t>
            </a:r>
            <a:endParaRPr/>
          </a:p>
        </p:txBody>
      </p:sp>
      <p:sp>
        <p:nvSpPr>
          <p:cNvPr id="106" name="Google Shape;106;p14"/>
          <p:cNvSpPr txBox="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&lt;Department Name&gt;</a:t>
            </a:r>
            <a:endParaRPr/>
          </a:p>
        </p:txBody>
      </p:sp>
      <p:sp>
        <p:nvSpPr>
          <p:cNvPr id="107" name="Google Shape;107;p14"/>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Arial"/>
              <a:buNone/>
            </a:pPr>
            <a:fld id="{00000000-1234-1234-1234-123412341234}" type="slidenum">
              <a:rPr lang="en-US" sz="900" b="0" i="0" u="none">
                <a:solidFill>
                  <a:srgbClr val="898989"/>
                </a:solidFill>
                <a:latin typeface="Arial"/>
                <a:ea typeface="Arial"/>
                <a:cs typeface="Arial"/>
                <a:sym typeface="Arial"/>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9BB0-09BA-40B3-A55F-1B060A438DF7}"/>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0E2F8701-064F-4046-8E0C-2FC0EE3F3FF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3D0A68E-7CA5-401A-93BE-C6C6F6DC81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aphicFrame>
        <p:nvGraphicFramePr>
          <p:cNvPr id="5" name="Table 5">
            <a:extLst>
              <a:ext uri="{FF2B5EF4-FFF2-40B4-BE49-F238E27FC236}">
                <a16:creationId xmlns:a16="http://schemas.microsoft.com/office/drawing/2014/main" id="{08E8EF15-E708-4BBC-9CAC-24C2802F4AA8}"/>
              </a:ext>
            </a:extLst>
          </p:cNvPr>
          <p:cNvGraphicFramePr>
            <a:graphicFrameLocks noGrp="1"/>
          </p:cNvGraphicFramePr>
          <p:nvPr>
            <p:extLst>
              <p:ext uri="{D42A27DB-BD31-4B8C-83A1-F6EECF244321}">
                <p14:modId xmlns:p14="http://schemas.microsoft.com/office/powerpoint/2010/main" val="3615748037"/>
              </p:ext>
            </p:extLst>
          </p:nvPr>
        </p:nvGraphicFramePr>
        <p:xfrm>
          <a:off x="0" y="1532586"/>
          <a:ext cx="9144000" cy="12192000"/>
        </p:xfrm>
        <a:graphic>
          <a:graphicData uri="http://schemas.openxmlformats.org/drawingml/2006/table">
            <a:tbl>
              <a:tblPr firstRow="1" bandRow="1">
                <a:tableStyleId>{073A0DAA-6AF3-43AB-8588-CEC1D06C72B9}</a:tableStyleId>
              </a:tblPr>
              <a:tblGrid>
                <a:gridCol w="1828800">
                  <a:extLst>
                    <a:ext uri="{9D8B030D-6E8A-4147-A177-3AD203B41FA5}">
                      <a16:colId xmlns:a16="http://schemas.microsoft.com/office/drawing/2014/main" val="3589650120"/>
                    </a:ext>
                  </a:extLst>
                </a:gridCol>
                <a:gridCol w="1828800">
                  <a:extLst>
                    <a:ext uri="{9D8B030D-6E8A-4147-A177-3AD203B41FA5}">
                      <a16:colId xmlns:a16="http://schemas.microsoft.com/office/drawing/2014/main" val="1999866785"/>
                    </a:ext>
                  </a:extLst>
                </a:gridCol>
                <a:gridCol w="1828800">
                  <a:extLst>
                    <a:ext uri="{9D8B030D-6E8A-4147-A177-3AD203B41FA5}">
                      <a16:colId xmlns:a16="http://schemas.microsoft.com/office/drawing/2014/main" val="309946739"/>
                    </a:ext>
                  </a:extLst>
                </a:gridCol>
                <a:gridCol w="1828800">
                  <a:extLst>
                    <a:ext uri="{9D8B030D-6E8A-4147-A177-3AD203B41FA5}">
                      <a16:colId xmlns:a16="http://schemas.microsoft.com/office/drawing/2014/main" val="689883902"/>
                    </a:ext>
                  </a:extLst>
                </a:gridCol>
                <a:gridCol w="1828800">
                  <a:extLst>
                    <a:ext uri="{9D8B030D-6E8A-4147-A177-3AD203B41FA5}">
                      <a16:colId xmlns:a16="http://schemas.microsoft.com/office/drawing/2014/main" val="1400723760"/>
                    </a:ext>
                  </a:extLst>
                </a:gridCol>
              </a:tblGrid>
              <a:tr h="540913">
                <a:tc>
                  <a:txBody>
                    <a:bodyPr/>
                    <a:lstStyle/>
                    <a:p>
                      <a:r>
                        <a:rPr lang="en-GB" sz="2800" dirty="0" err="1"/>
                        <a:t>S.No</a:t>
                      </a:r>
                      <a:endParaRPr lang="en-IN" sz="2800" dirty="0"/>
                    </a:p>
                  </a:txBody>
                  <a:tcPr/>
                </a:tc>
                <a:tc>
                  <a:txBody>
                    <a:bodyPr/>
                    <a:lstStyle/>
                    <a:p>
                      <a:r>
                        <a:rPr lang="en-GB" sz="2800" dirty="0"/>
                        <a:t>Title</a:t>
                      </a:r>
                      <a:endParaRPr lang="en-IN" sz="2800" dirty="0"/>
                    </a:p>
                  </a:txBody>
                  <a:tcPr/>
                </a:tc>
                <a:tc>
                  <a:txBody>
                    <a:bodyPr/>
                    <a:lstStyle/>
                    <a:p>
                      <a:r>
                        <a:rPr lang="en-GB" sz="2400" dirty="0"/>
                        <a:t>Author Name</a:t>
                      </a:r>
                      <a:endParaRPr lang="en-IN" sz="2400" dirty="0"/>
                    </a:p>
                  </a:txBody>
                  <a:tcPr/>
                </a:tc>
                <a:tc>
                  <a:txBody>
                    <a:bodyPr/>
                    <a:lstStyle/>
                    <a:p>
                      <a:r>
                        <a:rPr lang="en-GB" sz="2000" dirty="0"/>
                        <a:t>Name of Journal</a:t>
                      </a:r>
                      <a:endParaRPr lang="en-IN" sz="2000" dirty="0"/>
                    </a:p>
                  </a:txBody>
                  <a:tcPr/>
                </a:tc>
                <a:tc>
                  <a:txBody>
                    <a:bodyPr/>
                    <a:lstStyle/>
                    <a:p>
                      <a:r>
                        <a:rPr lang="en-GB" sz="2100" dirty="0"/>
                        <a:t>Contribution</a:t>
                      </a:r>
                      <a:endParaRPr lang="en-IN" sz="2100" dirty="0"/>
                    </a:p>
                  </a:txBody>
                  <a:tcPr/>
                </a:tc>
                <a:extLst>
                  <a:ext uri="{0D108BD9-81ED-4DB2-BD59-A6C34878D82A}">
                    <a16:rowId xmlns:a16="http://schemas.microsoft.com/office/drawing/2014/main" val="871152331"/>
                  </a:ext>
                </a:extLst>
              </a:tr>
              <a:tr h="1331354">
                <a:tc>
                  <a:txBody>
                    <a:bodyPr/>
                    <a:lstStyle/>
                    <a:p>
                      <a:r>
                        <a:rPr lang="en-GB"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mn-lt"/>
                          <a:ea typeface="+mn-ea"/>
                          <a:cs typeface="+mn-cs"/>
                          <a:sym typeface="Arial"/>
                        </a:rPr>
                        <a:t>The Improved Dijkstra's Shortest Path Algorithm and Its Application</a:t>
                      </a:r>
                    </a:p>
                    <a:p>
                      <a:endParaRPr lang="en-IN" dirty="0"/>
                    </a:p>
                  </a:txBody>
                  <a:tcPr/>
                </a:tc>
                <a:tc>
                  <a:txBody>
                    <a:bodyPr/>
                    <a:lstStyle/>
                    <a:p>
                      <a:r>
                        <a:rPr lang="en-GB" sz="1400" b="0" i="0" u="none" strike="noStrike" cap="none" dirty="0" err="1">
                          <a:solidFill>
                            <a:schemeClr val="dk1"/>
                          </a:solidFill>
                          <a:effectLst/>
                          <a:latin typeface="+mn-lt"/>
                          <a:ea typeface="+mn-ea"/>
                          <a:cs typeface="+mn-cs"/>
                          <a:sym typeface="Arial"/>
                        </a:rPr>
                        <a:t>WangShu</a:t>
                      </a:r>
                      <a:r>
                        <a:rPr lang="en-GB" sz="1400" b="0" i="0" u="none" strike="noStrike" cap="none" dirty="0">
                          <a:solidFill>
                            <a:schemeClr val="dk1"/>
                          </a:solidFill>
                          <a:effectLst/>
                          <a:latin typeface="+mn-lt"/>
                          <a:ea typeface="+mn-ea"/>
                          <a:cs typeface="+mn-cs"/>
                          <a:sym typeface="Arial"/>
                        </a:rPr>
                        <a:t>-Xi</a:t>
                      </a:r>
                      <a:endParaRPr lang="en-IN" dirty="0"/>
                    </a:p>
                  </a:txBody>
                  <a:tcPr/>
                </a:tc>
                <a:tc>
                  <a:txBody>
                    <a:bodyPr/>
                    <a:lstStyle/>
                    <a:p>
                      <a:r>
                        <a:rPr lang="en-GB" sz="1400" b="0" i="0" u="none" strike="noStrike" cap="none" dirty="0">
                          <a:solidFill>
                            <a:schemeClr val="dk1"/>
                          </a:solidFill>
                          <a:effectLst/>
                          <a:latin typeface="+mn-lt"/>
                          <a:ea typeface="+mn-ea"/>
                          <a:cs typeface="+mn-cs"/>
                          <a:sym typeface="Arial"/>
                        </a:rPr>
                        <a:t>School of Information Technology</a:t>
                      </a:r>
                    </a:p>
                    <a:p>
                      <a:r>
                        <a:rPr lang="en-GB" sz="1400" b="0" i="0" u="none" strike="noStrike" cap="none" dirty="0">
                          <a:solidFill>
                            <a:schemeClr val="dk1"/>
                          </a:solidFill>
                          <a:effectLst/>
                          <a:latin typeface="+mn-lt"/>
                          <a:ea typeface="+mn-ea"/>
                          <a:cs typeface="+mn-cs"/>
                          <a:sym typeface="Arial"/>
                        </a:rPr>
                        <a:t>The University of International Business and Economics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tx1"/>
                          </a:solidFill>
                        </a:rPr>
                        <a:t>Efficient implementations of Dijkstra's shortest path algorithm are investigated. A new data structure, called the radix heap, is proposed for use in this algorithm</a:t>
                      </a:r>
                      <a:endParaRPr lang="en-GB" sz="1400" dirty="0">
                        <a:solidFill>
                          <a:schemeClr val="tx1"/>
                        </a:solidFill>
                        <a:highlight>
                          <a:schemeClr val="dk1"/>
                        </a:highlight>
                      </a:endParaRPr>
                    </a:p>
                  </a:txBody>
                  <a:tcPr/>
                </a:tc>
                <a:extLst>
                  <a:ext uri="{0D108BD9-81ED-4DB2-BD59-A6C34878D82A}">
                    <a16:rowId xmlns:a16="http://schemas.microsoft.com/office/drawing/2014/main" val="512951408"/>
                  </a:ext>
                </a:extLst>
              </a:tr>
              <a:tr h="1331354">
                <a:tc>
                  <a:txBody>
                    <a:bodyPr/>
                    <a:lstStyle/>
                    <a:p>
                      <a:r>
                        <a:rPr lang="en-GB" dirty="0"/>
                        <a:t>2</a:t>
                      </a:r>
                      <a:endParaRPr lang="en-IN" dirty="0"/>
                    </a:p>
                  </a:txBody>
                  <a:tcPr/>
                </a:tc>
                <a:tc>
                  <a:txBody>
                    <a:bodyPr/>
                    <a:lstStyle/>
                    <a:p>
                      <a:r>
                        <a:rPr lang="en-GB" sz="1400" b="0" i="0" u="none" strike="noStrike" cap="none" dirty="0">
                          <a:solidFill>
                            <a:schemeClr val="dk1"/>
                          </a:solidFill>
                          <a:effectLst/>
                          <a:latin typeface="+mn-lt"/>
                          <a:ea typeface="+mn-ea"/>
                          <a:cs typeface="+mn-cs"/>
                          <a:sym typeface="Arial"/>
                        </a:rPr>
                        <a:t>The Design and Analysis of Computer Algorithms</a:t>
                      </a:r>
                      <a:endParaRPr lang="en-IN" dirty="0"/>
                    </a:p>
                  </a:txBody>
                  <a:tcPr/>
                </a:tc>
                <a:tc>
                  <a:txBody>
                    <a:bodyPr/>
                    <a:lstStyle/>
                    <a:p>
                      <a:r>
                        <a:rPr lang="en-GB" sz="1400" b="0" i="0" u="none" strike="noStrike" cap="none" dirty="0">
                          <a:solidFill>
                            <a:schemeClr val="dk1"/>
                          </a:solidFill>
                          <a:effectLst/>
                          <a:latin typeface="+mn-lt"/>
                          <a:ea typeface="+mn-ea"/>
                          <a:cs typeface="+mn-cs"/>
                          <a:sym typeface="Arial"/>
                        </a:rPr>
                        <a:t>AHO, A. V., HOPCROFT, J. E., AND ULLMAN, J. D.</a:t>
                      </a:r>
                      <a:endParaRPr lang="en-IN" dirty="0"/>
                    </a:p>
                  </a:txBody>
                  <a:tcPr/>
                </a:tc>
                <a:tc>
                  <a:txBody>
                    <a:bodyPr/>
                    <a:lstStyle/>
                    <a:p>
                      <a:r>
                        <a:rPr lang="en-GB" dirty="0"/>
                        <a:t>Journal of the ACM</a:t>
                      </a:r>
                      <a:endParaRPr lang="en-IN" dirty="0"/>
                    </a:p>
                  </a:txBody>
                  <a:tcPr/>
                </a:tc>
                <a:tc>
                  <a:txBody>
                    <a:bodyPr/>
                    <a:lstStyle/>
                    <a:p>
                      <a:r>
                        <a:rPr lang="en-GB" sz="1400" b="0" i="0" u="none" strike="noStrike" cap="none" dirty="0">
                          <a:solidFill>
                            <a:schemeClr val="dk1"/>
                          </a:solidFill>
                          <a:effectLst/>
                          <a:latin typeface="+mn-lt"/>
                          <a:ea typeface="+mn-ea"/>
                          <a:cs typeface="+mn-cs"/>
                          <a:sym typeface="Arial"/>
                        </a:rPr>
                        <a:t>A two-level form of radix heap gives a bound of </a:t>
                      </a:r>
                      <a:r>
                        <a:rPr lang="en-GB" sz="1400" b="0" i="1" u="none" strike="noStrike" cap="none" dirty="0">
                          <a:solidFill>
                            <a:schemeClr val="dk1"/>
                          </a:solidFill>
                          <a:effectLst/>
                          <a:latin typeface="+mn-lt"/>
                          <a:ea typeface="+mn-ea"/>
                          <a:cs typeface="+mn-cs"/>
                          <a:sym typeface="Arial"/>
                        </a:rPr>
                        <a:t>O</a:t>
                      </a:r>
                      <a:r>
                        <a:rPr lang="en-GB" sz="1400" b="0" i="0" u="none" strike="noStrike" cap="none" dirty="0">
                          <a:solidFill>
                            <a:schemeClr val="dk1"/>
                          </a:solidFill>
                          <a:effectLst/>
                          <a:latin typeface="+mn-lt"/>
                          <a:ea typeface="+mn-ea"/>
                          <a:cs typeface="+mn-cs"/>
                          <a:sym typeface="Arial"/>
                        </a:rPr>
                        <a:t>(</a:t>
                      </a:r>
                      <a:r>
                        <a:rPr lang="en-GB" sz="1400" b="0" i="1" u="none" strike="noStrike" cap="none" dirty="0">
                          <a:solidFill>
                            <a:schemeClr val="dk1"/>
                          </a:solidFill>
                          <a:effectLst/>
                          <a:latin typeface="+mn-lt"/>
                          <a:ea typeface="+mn-ea"/>
                          <a:cs typeface="+mn-cs"/>
                          <a:sym typeface="Arial"/>
                        </a:rPr>
                        <a:t>m</a:t>
                      </a:r>
                      <a:r>
                        <a:rPr lang="en-GB" sz="1400" b="0" i="0" u="none" strike="noStrike" cap="none" dirty="0">
                          <a:solidFill>
                            <a:schemeClr val="dk1"/>
                          </a:solidFill>
                          <a:effectLst/>
                          <a:latin typeface="+mn-lt"/>
                          <a:ea typeface="+mn-ea"/>
                          <a:cs typeface="+mn-cs"/>
                          <a:sym typeface="Arial"/>
                        </a:rPr>
                        <a:t> + </a:t>
                      </a:r>
                      <a:r>
                        <a:rPr lang="en-GB" sz="1400" b="0" i="1" u="none" strike="noStrike" cap="none" dirty="0">
                          <a:solidFill>
                            <a:schemeClr val="dk1"/>
                          </a:solidFill>
                          <a:effectLst/>
                          <a:latin typeface="+mn-lt"/>
                          <a:ea typeface="+mn-ea"/>
                          <a:cs typeface="+mn-cs"/>
                          <a:sym typeface="Arial"/>
                        </a:rPr>
                        <a:t>n</a:t>
                      </a:r>
                      <a:r>
                        <a:rPr lang="en-GB" sz="1400" b="0" i="0" u="none" strike="noStrike" cap="none" dirty="0">
                          <a:solidFill>
                            <a:schemeClr val="dk1"/>
                          </a:solidFill>
                          <a:effectLst/>
                          <a:latin typeface="+mn-lt"/>
                          <a:ea typeface="+mn-ea"/>
                          <a:cs typeface="+mn-cs"/>
                          <a:sym typeface="Arial"/>
                        </a:rPr>
                        <a:t> log </a:t>
                      </a:r>
                      <a:r>
                        <a:rPr lang="en-GB" sz="1400" b="0" i="1" u="none" strike="noStrike" cap="none" dirty="0">
                          <a:solidFill>
                            <a:schemeClr val="dk1"/>
                          </a:solidFill>
                          <a:effectLst/>
                          <a:latin typeface="+mn-lt"/>
                          <a:ea typeface="+mn-ea"/>
                          <a:cs typeface="+mn-cs"/>
                          <a:sym typeface="Arial"/>
                        </a:rPr>
                        <a:t>C</a:t>
                      </a:r>
                      <a:r>
                        <a:rPr lang="en-GB" sz="1400" b="0" i="0" u="none" strike="noStrike" cap="none" dirty="0">
                          <a:solidFill>
                            <a:schemeClr val="dk1"/>
                          </a:solidFill>
                          <a:effectLst/>
                          <a:latin typeface="+mn-lt"/>
                          <a:ea typeface="+mn-ea"/>
                          <a:cs typeface="+mn-cs"/>
                          <a:sym typeface="Arial"/>
                        </a:rPr>
                        <a:t>/log </a:t>
                      </a:r>
                      <a:r>
                        <a:rPr lang="en-GB" sz="1400" b="0" i="0" u="none" strike="noStrike" cap="none" dirty="0" err="1">
                          <a:solidFill>
                            <a:schemeClr val="dk1"/>
                          </a:solidFill>
                          <a:effectLst/>
                          <a:latin typeface="+mn-lt"/>
                          <a:ea typeface="+mn-ea"/>
                          <a:cs typeface="+mn-cs"/>
                          <a:sym typeface="Arial"/>
                        </a:rPr>
                        <a:t>log</a:t>
                      </a:r>
                      <a:r>
                        <a:rPr lang="en-GB" sz="1400" b="0" i="0" u="none" strike="noStrike" cap="none" dirty="0">
                          <a:solidFill>
                            <a:schemeClr val="dk1"/>
                          </a:solidFill>
                          <a:effectLst/>
                          <a:latin typeface="+mn-lt"/>
                          <a:ea typeface="+mn-ea"/>
                          <a:cs typeface="+mn-cs"/>
                          <a:sym typeface="Arial"/>
                        </a:rPr>
                        <a:t> </a:t>
                      </a:r>
                      <a:r>
                        <a:rPr lang="en-GB" sz="1400" b="0" i="1" u="none" strike="noStrike" cap="none" dirty="0">
                          <a:solidFill>
                            <a:schemeClr val="dk1"/>
                          </a:solidFill>
                          <a:effectLst/>
                          <a:latin typeface="+mn-lt"/>
                          <a:ea typeface="+mn-ea"/>
                          <a:cs typeface="+mn-cs"/>
                          <a:sym typeface="Arial"/>
                        </a:rPr>
                        <a:t>C</a:t>
                      </a:r>
                      <a:r>
                        <a:rPr lang="en-GB" sz="1400" b="0" i="0" u="none" strike="noStrike" cap="none" dirty="0">
                          <a:solidFill>
                            <a:schemeClr val="dk1"/>
                          </a:solidFill>
                          <a:effectLst/>
                          <a:latin typeface="+mn-lt"/>
                          <a:ea typeface="+mn-ea"/>
                          <a:cs typeface="+mn-cs"/>
                          <a:sym typeface="Arial"/>
                        </a:rPr>
                        <a:t>). A combination of a radix heap and a previously known data structure called a </a:t>
                      </a:r>
                      <a:r>
                        <a:rPr lang="en-GB" sz="1400" b="0" i="1" u="none" strike="noStrike" cap="none" dirty="0">
                          <a:solidFill>
                            <a:schemeClr val="dk1"/>
                          </a:solidFill>
                          <a:effectLst/>
                          <a:latin typeface="+mn-lt"/>
                          <a:ea typeface="+mn-ea"/>
                          <a:cs typeface="+mn-cs"/>
                          <a:sym typeface="Arial"/>
                        </a:rPr>
                        <a:t>Fibonacci heap</a:t>
                      </a:r>
                      <a:r>
                        <a:rPr lang="en-GB" sz="1400" b="0" i="0" u="none" strike="noStrike" cap="none" dirty="0">
                          <a:solidFill>
                            <a:schemeClr val="dk1"/>
                          </a:solidFill>
                          <a:effectLst/>
                          <a:latin typeface="+mn-lt"/>
                          <a:ea typeface="+mn-ea"/>
                          <a:cs typeface="+mn-cs"/>
                          <a:sym typeface="Arial"/>
                        </a:rPr>
                        <a:t> gives a bound of </a:t>
                      </a:r>
                      <a:r>
                        <a:rPr lang="en-GB" sz="1400" b="0" i="1" u="none" strike="noStrike" cap="none" dirty="0">
                          <a:solidFill>
                            <a:schemeClr val="dk1"/>
                          </a:solidFill>
                          <a:effectLst/>
                          <a:latin typeface="+mn-lt"/>
                          <a:ea typeface="+mn-ea"/>
                          <a:cs typeface="+mn-cs"/>
                          <a:sym typeface="Arial"/>
                        </a:rPr>
                        <a:t>O</a:t>
                      </a:r>
                      <a:r>
                        <a:rPr lang="en-GB" sz="1400" b="0" i="0" u="none" strike="noStrike" cap="none" dirty="0">
                          <a:solidFill>
                            <a:schemeClr val="dk1"/>
                          </a:solidFill>
                          <a:effectLst/>
                          <a:latin typeface="+mn-lt"/>
                          <a:ea typeface="+mn-ea"/>
                          <a:cs typeface="+mn-cs"/>
                          <a:sym typeface="Arial"/>
                        </a:rPr>
                        <a:t>(</a:t>
                      </a:r>
                      <a:r>
                        <a:rPr lang="en-GB" sz="1400" b="0" i="1" u="none" strike="noStrike" cap="none" dirty="0">
                          <a:solidFill>
                            <a:schemeClr val="dk1"/>
                          </a:solidFill>
                          <a:effectLst/>
                          <a:latin typeface="+mn-lt"/>
                          <a:ea typeface="+mn-ea"/>
                          <a:cs typeface="+mn-cs"/>
                          <a:sym typeface="Arial"/>
                        </a:rPr>
                        <a:t>m</a:t>
                      </a:r>
                      <a:r>
                        <a:rPr lang="en-GB" sz="1400" b="0" i="0" u="none" strike="noStrike" cap="none" dirty="0">
                          <a:solidFill>
                            <a:schemeClr val="dk1"/>
                          </a:solidFill>
                          <a:effectLst/>
                          <a:latin typeface="+mn-lt"/>
                          <a:ea typeface="+mn-ea"/>
                          <a:cs typeface="+mn-cs"/>
                          <a:sym typeface="Arial"/>
                        </a:rPr>
                        <a:t> + </a:t>
                      </a:r>
                      <a:r>
                        <a:rPr lang="en-GB" sz="1400" b="0" i="1" u="none" strike="noStrike" cap="none" dirty="0" err="1">
                          <a:solidFill>
                            <a:schemeClr val="dk1"/>
                          </a:solidFill>
                          <a:effectLst/>
                          <a:latin typeface="+mn-lt"/>
                          <a:ea typeface="+mn-ea"/>
                          <a:cs typeface="+mn-cs"/>
                          <a:sym typeface="Arial"/>
                        </a:rPr>
                        <a:t>n</a:t>
                      </a:r>
                      <a:r>
                        <a:rPr lang="en-GB" sz="1400" b="0" i="0" u="none" strike="noStrike" cap="none" dirty="0" err="1">
                          <a:solidFill>
                            <a:schemeClr val="dk1"/>
                          </a:solidFill>
                          <a:effectLst/>
                          <a:latin typeface="+mn-lt"/>
                          <a:ea typeface="+mn-ea"/>
                          <a:cs typeface="+mn-cs"/>
                          <a:sym typeface="Arial"/>
                        </a:rPr>
                        <a:t>a</a:t>
                      </a:r>
                      <a:r>
                        <a:rPr lang="en-GB" sz="1400" b="0" i="0" u="none" strike="noStrike" cap="none" dirty="0">
                          <a:solidFill>
                            <a:schemeClr val="dk1"/>
                          </a:solidFill>
                          <a:effectLst/>
                          <a:latin typeface="+mn-lt"/>
                          <a:ea typeface="+mn-ea"/>
                          <a:cs typeface="+mn-cs"/>
                          <a:sym typeface="Arial"/>
                        </a:rPr>
                        <a:t> @@@@log </a:t>
                      </a:r>
                      <a:r>
                        <a:rPr lang="en-GB" sz="1400" b="0" i="1" u="none" strike="noStrike" cap="none" dirty="0">
                          <a:solidFill>
                            <a:schemeClr val="dk1"/>
                          </a:solidFill>
                          <a:effectLst/>
                          <a:latin typeface="+mn-lt"/>
                          <a:ea typeface="+mn-ea"/>
                          <a:cs typeface="+mn-cs"/>
                          <a:sym typeface="Arial"/>
                        </a:rPr>
                        <a:t>C</a:t>
                      </a:r>
                      <a:r>
                        <a:rPr lang="en-GB" sz="1400" b="0" i="0" u="none" strike="noStrike" cap="none" dirty="0">
                          <a:solidFill>
                            <a:schemeClr val="dk1"/>
                          </a:solidFill>
                          <a:effectLst/>
                          <a:latin typeface="+mn-lt"/>
                          <a:ea typeface="+mn-ea"/>
                          <a:cs typeface="+mn-cs"/>
                          <a:sym typeface="Arial"/>
                        </a:rPr>
                        <a:t>). The best previously known bounds are </a:t>
                      </a:r>
                      <a:r>
                        <a:rPr lang="en-GB" sz="1400" b="0" i="1" u="none" strike="noStrike" cap="none" dirty="0">
                          <a:solidFill>
                            <a:schemeClr val="dk1"/>
                          </a:solidFill>
                          <a:effectLst/>
                          <a:latin typeface="+mn-lt"/>
                          <a:ea typeface="+mn-ea"/>
                          <a:cs typeface="+mn-cs"/>
                          <a:sym typeface="Arial"/>
                        </a:rPr>
                        <a:t>O</a:t>
                      </a:r>
                      <a:r>
                        <a:rPr lang="en-GB" sz="1400" b="0" i="0" u="none" strike="noStrike" cap="none" dirty="0">
                          <a:solidFill>
                            <a:schemeClr val="dk1"/>
                          </a:solidFill>
                          <a:effectLst/>
                          <a:latin typeface="+mn-lt"/>
                          <a:ea typeface="+mn-ea"/>
                          <a:cs typeface="+mn-cs"/>
                          <a:sym typeface="Arial"/>
                        </a:rPr>
                        <a:t>(</a:t>
                      </a:r>
                      <a:r>
                        <a:rPr lang="en-GB" sz="1400" b="0" i="1" u="none" strike="noStrike" cap="none" dirty="0">
                          <a:solidFill>
                            <a:schemeClr val="dk1"/>
                          </a:solidFill>
                          <a:effectLst/>
                          <a:latin typeface="+mn-lt"/>
                          <a:ea typeface="+mn-ea"/>
                          <a:cs typeface="+mn-cs"/>
                          <a:sym typeface="Arial"/>
                        </a:rPr>
                        <a:t>m</a:t>
                      </a:r>
                      <a:r>
                        <a:rPr lang="en-GB" sz="1400" b="0" i="0" u="none" strike="noStrike" cap="none" dirty="0">
                          <a:solidFill>
                            <a:schemeClr val="dk1"/>
                          </a:solidFill>
                          <a:effectLst/>
                          <a:latin typeface="+mn-lt"/>
                          <a:ea typeface="+mn-ea"/>
                          <a:cs typeface="+mn-cs"/>
                          <a:sym typeface="Arial"/>
                        </a:rPr>
                        <a:t> + </a:t>
                      </a:r>
                      <a:r>
                        <a:rPr lang="en-GB" sz="1400" b="0" i="1" u="none" strike="noStrike" cap="none" dirty="0">
                          <a:solidFill>
                            <a:schemeClr val="dk1"/>
                          </a:solidFill>
                          <a:effectLst/>
                          <a:latin typeface="+mn-lt"/>
                          <a:ea typeface="+mn-ea"/>
                          <a:cs typeface="+mn-cs"/>
                          <a:sym typeface="Arial"/>
                        </a:rPr>
                        <a:t>n</a:t>
                      </a:r>
                      <a:r>
                        <a:rPr lang="en-GB" sz="1400" b="0" i="0" u="none" strike="noStrike" cap="none" dirty="0">
                          <a:solidFill>
                            <a:schemeClr val="dk1"/>
                          </a:solidFill>
                          <a:effectLst/>
                          <a:latin typeface="+mn-lt"/>
                          <a:ea typeface="+mn-ea"/>
                          <a:cs typeface="+mn-cs"/>
                          <a:sym typeface="Arial"/>
                        </a:rPr>
                        <a:t> log </a:t>
                      </a:r>
                      <a:r>
                        <a:rPr lang="en-GB" sz="1400" b="0" i="1" u="none" strike="noStrike" cap="none" dirty="0">
                          <a:solidFill>
                            <a:schemeClr val="dk1"/>
                          </a:solidFill>
                          <a:effectLst/>
                          <a:latin typeface="+mn-lt"/>
                          <a:ea typeface="+mn-ea"/>
                          <a:cs typeface="+mn-cs"/>
                          <a:sym typeface="Arial"/>
                        </a:rPr>
                        <a:t>n</a:t>
                      </a:r>
                      <a:r>
                        <a:rPr lang="en-GB" sz="1400" b="0" i="0" u="none" strike="noStrike" cap="none" dirty="0">
                          <a:solidFill>
                            <a:schemeClr val="dk1"/>
                          </a:solidFill>
                          <a:effectLst/>
                          <a:latin typeface="+mn-lt"/>
                          <a:ea typeface="+mn-ea"/>
                          <a:cs typeface="+mn-cs"/>
                          <a:sym typeface="Arial"/>
                        </a:rPr>
                        <a:t>) using Fibonacci heaps alone and </a:t>
                      </a:r>
                      <a:r>
                        <a:rPr lang="en-GB" sz="1400" b="0" i="1" u="none" strike="noStrike" cap="none" dirty="0">
                          <a:solidFill>
                            <a:schemeClr val="dk1"/>
                          </a:solidFill>
                          <a:effectLst/>
                          <a:latin typeface="+mn-lt"/>
                          <a:ea typeface="+mn-ea"/>
                          <a:cs typeface="+mn-cs"/>
                          <a:sym typeface="Arial"/>
                        </a:rPr>
                        <a:t>O</a:t>
                      </a:r>
                      <a:r>
                        <a:rPr lang="en-GB" sz="1400" b="0" i="0" u="none" strike="noStrike" cap="none" dirty="0">
                          <a:solidFill>
                            <a:schemeClr val="dk1"/>
                          </a:solidFill>
                          <a:effectLst/>
                          <a:latin typeface="+mn-lt"/>
                          <a:ea typeface="+mn-ea"/>
                          <a:cs typeface="+mn-cs"/>
                          <a:sym typeface="Arial"/>
                        </a:rPr>
                        <a:t>(</a:t>
                      </a:r>
                      <a:r>
                        <a:rPr lang="en-GB" sz="1400" b="0" i="1" u="none" strike="noStrike" cap="none" dirty="0">
                          <a:solidFill>
                            <a:schemeClr val="dk1"/>
                          </a:solidFill>
                          <a:effectLst/>
                          <a:latin typeface="+mn-lt"/>
                          <a:ea typeface="+mn-ea"/>
                          <a:cs typeface="+mn-cs"/>
                          <a:sym typeface="Arial"/>
                        </a:rPr>
                        <a:t>m</a:t>
                      </a:r>
                      <a:r>
                        <a:rPr lang="en-GB" sz="1400" b="0" i="0" u="none" strike="noStrike" cap="none" dirty="0">
                          <a:solidFill>
                            <a:schemeClr val="dk1"/>
                          </a:solidFill>
                          <a:effectLst/>
                          <a:latin typeface="+mn-lt"/>
                          <a:ea typeface="+mn-ea"/>
                          <a:cs typeface="+mn-cs"/>
                          <a:sym typeface="Arial"/>
                        </a:rPr>
                        <a:t> log </a:t>
                      </a:r>
                      <a:r>
                        <a:rPr lang="en-GB" sz="1400" b="0" i="0" u="none" strike="noStrike" cap="none" dirty="0" err="1">
                          <a:solidFill>
                            <a:schemeClr val="dk1"/>
                          </a:solidFill>
                          <a:effectLst/>
                          <a:latin typeface="+mn-lt"/>
                          <a:ea typeface="+mn-ea"/>
                          <a:cs typeface="+mn-cs"/>
                          <a:sym typeface="Arial"/>
                        </a:rPr>
                        <a:t>log</a:t>
                      </a:r>
                      <a:r>
                        <a:rPr lang="en-GB" sz="1400" b="0" i="0" u="none" strike="noStrike" cap="none" dirty="0">
                          <a:solidFill>
                            <a:schemeClr val="dk1"/>
                          </a:solidFill>
                          <a:effectLst/>
                          <a:latin typeface="+mn-lt"/>
                          <a:ea typeface="+mn-ea"/>
                          <a:cs typeface="+mn-cs"/>
                          <a:sym typeface="Arial"/>
                        </a:rPr>
                        <a:t> </a:t>
                      </a:r>
                      <a:r>
                        <a:rPr lang="en-GB" sz="1400" b="0" i="1" u="none" strike="noStrike" cap="none" dirty="0">
                          <a:solidFill>
                            <a:schemeClr val="dk1"/>
                          </a:solidFill>
                          <a:effectLst/>
                          <a:latin typeface="+mn-lt"/>
                          <a:ea typeface="+mn-ea"/>
                          <a:cs typeface="+mn-cs"/>
                          <a:sym typeface="Arial"/>
                        </a:rPr>
                        <a:t>C</a:t>
                      </a:r>
                      <a:r>
                        <a:rPr lang="en-GB" sz="1400" b="0" i="0" u="none" strike="noStrike" cap="none" dirty="0">
                          <a:solidFill>
                            <a:schemeClr val="dk1"/>
                          </a:solidFill>
                          <a:effectLst/>
                          <a:latin typeface="+mn-lt"/>
                          <a:ea typeface="+mn-ea"/>
                          <a:cs typeface="+mn-cs"/>
                          <a:sym typeface="Arial"/>
                        </a:rPr>
                        <a:t>) using the priority queue structure</a:t>
                      </a:r>
                      <a:endParaRPr lang="en-IN" dirty="0"/>
                    </a:p>
                  </a:txBody>
                  <a:tcPr/>
                </a:tc>
                <a:extLst>
                  <a:ext uri="{0D108BD9-81ED-4DB2-BD59-A6C34878D82A}">
                    <a16:rowId xmlns:a16="http://schemas.microsoft.com/office/drawing/2014/main" val="2750629090"/>
                  </a:ext>
                </a:extLst>
              </a:tr>
              <a:tr h="1331354">
                <a:tc>
                  <a:txBody>
                    <a:bodyPr/>
                    <a:lstStyle/>
                    <a:p>
                      <a:r>
                        <a:rPr lang="en-GB" dirty="0"/>
                        <a:t>3</a:t>
                      </a:r>
                      <a:endParaRPr lang="en-IN" dirty="0"/>
                    </a:p>
                  </a:txBody>
                  <a:tcPr/>
                </a:tc>
                <a:tc>
                  <a:txBody>
                    <a:bodyPr/>
                    <a:lstStyle/>
                    <a:p>
                      <a:r>
                        <a:rPr lang="en-GB" dirty="0"/>
                        <a:t>Research Articles in Simplified HTML: a Web-first format for HTML-based scholarly articles </a:t>
                      </a:r>
                      <a:endParaRPr lang="en-IN" dirty="0"/>
                    </a:p>
                  </a:txBody>
                  <a:tcPr/>
                </a:tc>
                <a:tc>
                  <a:txBody>
                    <a:bodyPr/>
                    <a:lstStyle/>
                    <a:p>
                      <a:r>
                        <a:rPr lang="en-IN" dirty="0"/>
                        <a:t>Silvio Peroni</a:t>
                      </a:r>
                    </a:p>
                    <a:p>
                      <a:r>
                        <a:rPr lang="en-IN" dirty="0"/>
                        <a:t>Francesco Osborne</a:t>
                      </a:r>
                    </a:p>
                    <a:p>
                      <a:r>
                        <a:rPr lang="en-IN" dirty="0"/>
                        <a:t>Angelo Di </a:t>
                      </a:r>
                      <a:r>
                        <a:rPr lang="en-IN" dirty="0" err="1"/>
                        <a:t>Iorio</a:t>
                      </a:r>
                      <a:endParaRPr lang="en-IN" dirty="0"/>
                    </a:p>
                    <a:p>
                      <a:r>
                        <a:rPr lang="en-IN" dirty="0"/>
                        <a:t>Andrea Giovanni </a:t>
                      </a:r>
                      <a:r>
                        <a:rPr lang="en-IN" dirty="0" err="1"/>
                        <a:t>Nuzzolese</a:t>
                      </a:r>
                      <a:endParaRPr lang="en-IN" dirty="0"/>
                    </a:p>
                  </a:txBody>
                  <a:tcPr/>
                </a:tc>
                <a:tc>
                  <a:txBody>
                    <a:bodyPr/>
                    <a:lstStyle/>
                    <a:p>
                      <a:r>
                        <a:rPr lang="it-IT" dirty="0"/>
                        <a:t>Peroni et al. (2017), PeerJ Comput. Science.</a:t>
                      </a:r>
                      <a:endParaRPr lang="en-IN" dirty="0"/>
                    </a:p>
                  </a:txBody>
                  <a:tcPr/>
                </a:tc>
                <a:tc>
                  <a:txBody>
                    <a:bodyPr/>
                    <a:lstStyle/>
                    <a:p>
                      <a:r>
                        <a:rPr lang="en-GB" dirty="0"/>
                        <a:t>e. This paper introduces the Research Articles in Simplified HTML (or RASH), which is a Web-first format for writing HTML-based scholarly papers; it is accompanied by the RASH Framework, a set of tools for interacting with RASH-based articles. The paper also presents an evaluation that involved authors and reviewers of RASH articles submitted to the SAVE-SD 2015 and SAVE-SD 2016 workshops</a:t>
                      </a:r>
                      <a:endParaRPr lang="en-IN" dirty="0"/>
                    </a:p>
                  </a:txBody>
                  <a:tcPr/>
                </a:tc>
                <a:extLst>
                  <a:ext uri="{0D108BD9-81ED-4DB2-BD59-A6C34878D82A}">
                    <a16:rowId xmlns:a16="http://schemas.microsoft.com/office/drawing/2014/main" val="4199199263"/>
                  </a:ext>
                </a:extLst>
              </a:tr>
            </a:tbl>
          </a:graphicData>
        </a:graphic>
      </p:graphicFrame>
    </p:spTree>
    <p:extLst>
      <p:ext uri="{BB962C8B-B14F-4D97-AF65-F5344CB8AC3E}">
        <p14:creationId xmlns:p14="http://schemas.microsoft.com/office/powerpoint/2010/main" val="149366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C9B4-529B-4F72-9592-59F77A3B849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B983116B-2890-48D1-9A0A-9FA1598B3174}"/>
              </a:ext>
            </a:extLst>
          </p:cNvPr>
          <p:cNvSpPr>
            <a:spLocks noGrp="1"/>
          </p:cNvSpPr>
          <p:nvPr>
            <p:ph type="body" idx="1"/>
          </p:nvPr>
        </p:nvSpPr>
        <p:spPr/>
        <p:txBody>
          <a:bodyPr/>
          <a:lstStyle/>
          <a:p>
            <a:pPr marL="114300" indent="0">
              <a:buNone/>
            </a:pPr>
            <a:r>
              <a:rPr lang="en-US" dirty="0"/>
              <a:t>During the designing of the model of buildings like houses, apartments or schools the electrical wires should be laid and connected from the power source to each room in an optimum manner such that they reach the destination from the main in the shortest route as possible. This activity becomes tedious in case of a complex building.</a:t>
            </a:r>
            <a:endParaRPr lang="en-IN" dirty="0"/>
          </a:p>
          <a:p>
            <a:endParaRPr lang="en-IN" dirty="0"/>
          </a:p>
        </p:txBody>
      </p:sp>
      <p:sp>
        <p:nvSpPr>
          <p:cNvPr id="4" name="Slide Number Placeholder 3">
            <a:extLst>
              <a:ext uri="{FF2B5EF4-FFF2-40B4-BE49-F238E27FC236}">
                <a16:creationId xmlns:a16="http://schemas.microsoft.com/office/drawing/2014/main" id="{8F6829AE-027B-41A9-BB9A-74F5781E0F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36062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76B8-5FDE-4472-9467-62A7673F7855}"/>
              </a:ext>
            </a:extLst>
          </p:cNvPr>
          <p:cNvSpPr>
            <a:spLocks noGrp="1"/>
          </p:cNvSpPr>
          <p:nvPr>
            <p:ph type="title"/>
          </p:nvPr>
        </p:nvSpPr>
        <p:spPr>
          <a:xfrm>
            <a:off x="628650" y="499925"/>
            <a:ext cx="7886700" cy="1325700"/>
          </a:xfrm>
        </p:spPr>
        <p:txBody>
          <a:bodyPr/>
          <a:lstStyle/>
          <a:p>
            <a:r>
              <a:rPr lang="en-IN" dirty="0"/>
              <a:t>Objective</a:t>
            </a:r>
          </a:p>
        </p:txBody>
      </p:sp>
      <p:sp>
        <p:nvSpPr>
          <p:cNvPr id="3" name="Text Placeholder 2">
            <a:extLst>
              <a:ext uri="{FF2B5EF4-FFF2-40B4-BE49-F238E27FC236}">
                <a16:creationId xmlns:a16="http://schemas.microsoft.com/office/drawing/2014/main" id="{4DA905D8-3196-4FEF-837A-EF972D2BFC51}"/>
              </a:ext>
            </a:extLst>
          </p:cNvPr>
          <p:cNvSpPr>
            <a:spLocks noGrp="1"/>
          </p:cNvSpPr>
          <p:nvPr>
            <p:ph type="body" idx="1"/>
          </p:nvPr>
        </p:nvSpPr>
        <p:spPr/>
        <p:txBody>
          <a:bodyPr/>
          <a:lstStyle/>
          <a:p>
            <a:pPr marL="114300" indent="0">
              <a:buNone/>
            </a:pPr>
            <a:r>
              <a:rPr lang="en-US" dirty="0"/>
              <a:t>To take a real model of a house or building and estimate the optimum wiring distance. </a:t>
            </a:r>
            <a:endParaRPr lang="en-IN" dirty="0"/>
          </a:p>
          <a:p>
            <a:pPr marL="114300" indent="0">
              <a:buNone/>
            </a:pPr>
            <a:r>
              <a:rPr lang="en-US" dirty="0"/>
              <a:t>The basic objective is to find the shortest path between two rooms in a building. To create a web application which takes two inputs a source (power main or any room) and destination (any room) and outputs the shortest path to reach the destination from the source. </a:t>
            </a:r>
          </a:p>
          <a:p>
            <a:pPr marL="114300" indent="0">
              <a:buNone/>
            </a:pPr>
            <a:endParaRPr lang="en-US" dirty="0"/>
          </a:p>
          <a:p>
            <a:pPr marL="114300" indent="0">
              <a:buNone/>
            </a:pPr>
            <a:endParaRPr lang="en-IN" dirty="0"/>
          </a:p>
        </p:txBody>
      </p:sp>
      <p:sp>
        <p:nvSpPr>
          <p:cNvPr id="4" name="Slide Number Placeholder 3">
            <a:extLst>
              <a:ext uri="{FF2B5EF4-FFF2-40B4-BE49-F238E27FC236}">
                <a16:creationId xmlns:a16="http://schemas.microsoft.com/office/drawing/2014/main" id="{01672D85-770E-4B28-862B-695E98E60C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3099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E06-1B9B-412D-9C2C-2D8A95501580}"/>
              </a:ext>
            </a:extLst>
          </p:cNvPr>
          <p:cNvSpPr>
            <a:spLocks noGrp="1"/>
          </p:cNvSpPr>
          <p:nvPr>
            <p:ph type="title"/>
          </p:nvPr>
        </p:nvSpPr>
        <p:spPr/>
        <p:txBody>
          <a:bodyPr/>
          <a:lstStyle/>
          <a:p>
            <a:r>
              <a:rPr lang="en-IN" dirty="0"/>
              <a:t>Methodologies</a:t>
            </a:r>
          </a:p>
        </p:txBody>
      </p:sp>
      <p:sp>
        <p:nvSpPr>
          <p:cNvPr id="3" name="Text Placeholder 2">
            <a:extLst>
              <a:ext uri="{FF2B5EF4-FFF2-40B4-BE49-F238E27FC236}">
                <a16:creationId xmlns:a16="http://schemas.microsoft.com/office/drawing/2014/main" id="{AFA6DCE0-E2D2-4DDA-BC80-74B03DBC55BB}"/>
              </a:ext>
            </a:extLst>
          </p:cNvPr>
          <p:cNvSpPr>
            <a:spLocks noGrp="1"/>
          </p:cNvSpPr>
          <p:nvPr>
            <p:ph type="body" idx="1"/>
          </p:nvPr>
        </p:nvSpPr>
        <p:spPr>
          <a:xfrm>
            <a:off x="398421" y="2193618"/>
            <a:ext cx="8116929" cy="2245605"/>
          </a:xfrm>
        </p:spPr>
        <p:txBody>
          <a:bodyPr>
            <a:normAutofit lnSpcReduction="10000"/>
          </a:bodyPr>
          <a:lstStyle/>
          <a:p>
            <a:pPr marL="114300" indent="0">
              <a:buNone/>
            </a:pPr>
            <a:r>
              <a:rPr lang="en-US" sz="2000" b="0" dirty="0"/>
              <a:t>The algorithm used here is Dijkstra’s algorithm. </a:t>
            </a:r>
          </a:p>
          <a:p>
            <a:pPr marL="114300" indent="0">
              <a:buNone/>
            </a:pPr>
            <a:endParaRPr lang="en-US" sz="2000" b="0" dirty="0"/>
          </a:p>
          <a:p>
            <a:pPr marL="114300" indent="0">
              <a:buNone/>
            </a:pPr>
            <a:r>
              <a:rPr lang="en-US" sz="2000" b="0" dirty="0"/>
              <a:t>The workflow goes by:</a:t>
            </a:r>
            <a:endParaRPr lang="en-IN" sz="2000" b="0" dirty="0"/>
          </a:p>
          <a:p>
            <a:pPr lvl="0"/>
            <a:r>
              <a:rPr lang="en-US" sz="2000" b="0" dirty="0"/>
              <a:t>Get the source</a:t>
            </a:r>
            <a:endParaRPr lang="en-IN" sz="2000" b="0" dirty="0"/>
          </a:p>
          <a:p>
            <a:pPr lvl="0"/>
            <a:r>
              <a:rPr lang="en-US" sz="2000" b="0" dirty="0"/>
              <a:t>Get the destination</a:t>
            </a:r>
            <a:endParaRPr lang="en-IN" sz="2000" b="0" dirty="0"/>
          </a:p>
          <a:p>
            <a:pPr lvl="0"/>
            <a:r>
              <a:rPr lang="en-US" sz="2000" b="0" dirty="0"/>
              <a:t>The shortest route to lay the wire is displayed</a:t>
            </a:r>
            <a:endParaRPr lang="en-IN" sz="2000" b="0" dirty="0"/>
          </a:p>
          <a:p>
            <a:endParaRPr lang="en-IN" dirty="0"/>
          </a:p>
        </p:txBody>
      </p:sp>
      <p:sp>
        <p:nvSpPr>
          <p:cNvPr id="4" name="Slide Number Placeholder 3">
            <a:extLst>
              <a:ext uri="{FF2B5EF4-FFF2-40B4-BE49-F238E27FC236}">
                <a16:creationId xmlns:a16="http://schemas.microsoft.com/office/drawing/2014/main" id="{6D8DE152-FA72-4A1A-ACBA-1760815E9A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20521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8D79FCD-DF05-4FB4-AC4F-CF7B7E93013E}"/>
              </a:ext>
            </a:extLst>
          </p:cNvPr>
          <p:cNvSpPr>
            <a:spLocks noGrp="1"/>
          </p:cNvSpPr>
          <p:nvPr>
            <p:ph type="title"/>
          </p:nvPr>
        </p:nvSpPr>
        <p:spPr/>
        <p:txBody>
          <a:bodyPr/>
          <a:lstStyle/>
          <a:p>
            <a:r>
              <a:rPr lang="en-IN" dirty="0"/>
              <a:t>Algorithm</a:t>
            </a:r>
          </a:p>
        </p:txBody>
      </p:sp>
      <p:sp>
        <p:nvSpPr>
          <p:cNvPr id="9" name="Text Placeholder 8">
            <a:extLst>
              <a:ext uri="{FF2B5EF4-FFF2-40B4-BE49-F238E27FC236}">
                <a16:creationId xmlns:a16="http://schemas.microsoft.com/office/drawing/2014/main" id="{3D275798-4597-4F13-A0D3-9261EF94CA82}"/>
              </a:ext>
            </a:extLst>
          </p:cNvPr>
          <p:cNvSpPr>
            <a:spLocks noGrp="1"/>
          </p:cNvSpPr>
          <p:nvPr>
            <p:ph type="body" idx="1"/>
          </p:nvPr>
        </p:nvSpPr>
        <p:spPr>
          <a:xfrm>
            <a:off x="628650" y="1690825"/>
            <a:ext cx="7886700" cy="4486000"/>
          </a:xfrm>
        </p:spPr>
        <p:txBody>
          <a:bodyPr>
            <a:normAutofit fontScale="77500" lnSpcReduction="20000"/>
          </a:bodyPr>
          <a:lstStyle/>
          <a:p>
            <a:pPr marL="114300" indent="0">
              <a:buNone/>
            </a:pPr>
            <a:r>
              <a:rPr lang="en-US" dirty="0"/>
              <a:t>function Dijkstra (Graph, source):</a:t>
            </a:r>
            <a:endParaRPr lang="en-IN" dirty="0"/>
          </a:p>
          <a:p>
            <a:pPr marL="114300" indent="0">
              <a:buNone/>
            </a:pPr>
            <a:r>
              <a:rPr lang="en-US" dirty="0"/>
              <a:t>        create vertex set Q</a:t>
            </a:r>
            <a:endParaRPr lang="en-IN" dirty="0"/>
          </a:p>
          <a:p>
            <a:pPr marL="114300" indent="0">
              <a:buNone/>
            </a:pPr>
            <a:r>
              <a:rPr lang="en-US" dirty="0"/>
              <a:t>        for each vertex v in Graph:             </a:t>
            </a:r>
            <a:endParaRPr lang="en-IN" dirty="0"/>
          </a:p>
          <a:p>
            <a:pPr marL="114300" indent="0">
              <a:buNone/>
            </a:pPr>
            <a:r>
              <a:rPr lang="en-US" dirty="0"/>
              <a:t>           </a:t>
            </a:r>
            <a:r>
              <a:rPr lang="en-US" dirty="0" err="1"/>
              <a:t>dist</a:t>
            </a:r>
            <a:r>
              <a:rPr lang="en-US" dirty="0"/>
              <a:t>[v] ← INFINITY                  </a:t>
            </a:r>
            <a:endParaRPr lang="en-IN" dirty="0"/>
          </a:p>
          <a:p>
            <a:pPr marL="114300" indent="0">
              <a:buNone/>
            </a:pPr>
            <a:r>
              <a:rPr lang="en-US" dirty="0"/>
              <a:t>           </a:t>
            </a:r>
            <a:r>
              <a:rPr lang="en-US" dirty="0" err="1"/>
              <a:t>prev</a:t>
            </a:r>
            <a:r>
              <a:rPr lang="en-US" dirty="0"/>
              <a:t>[v] ← UNDEFINED                 </a:t>
            </a:r>
            <a:endParaRPr lang="en-IN" dirty="0"/>
          </a:p>
          <a:p>
            <a:pPr marL="114300" indent="0">
              <a:buNone/>
            </a:pPr>
            <a:r>
              <a:rPr lang="en-US" dirty="0"/>
              <a:t>           add v to Q                      </a:t>
            </a:r>
            <a:endParaRPr lang="en-IN" dirty="0"/>
          </a:p>
          <a:p>
            <a:pPr marL="114300" indent="0">
              <a:buNone/>
            </a:pPr>
            <a:r>
              <a:rPr lang="en-US" dirty="0"/>
              <a:t>      </a:t>
            </a:r>
            <a:r>
              <a:rPr lang="en-US" dirty="0" err="1"/>
              <a:t>dist</a:t>
            </a:r>
            <a:r>
              <a:rPr lang="en-US" dirty="0"/>
              <a:t>[source] ← 0                        </a:t>
            </a:r>
            <a:endParaRPr lang="en-IN" dirty="0"/>
          </a:p>
          <a:p>
            <a:pPr marL="114300" indent="0">
              <a:buNone/>
            </a:pPr>
            <a:r>
              <a:rPr lang="en-US" dirty="0"/>
              <a:t>          while Q is not empty:</a:t>
            </a:r>
            <a:endParaRPr lang="en-IN" dirty="0"/>
          </a:p>
          <a:p>
            <a:pPr marL="114300" indent="0">
              <a:buNone/>
            </a:pPr>
            <a:r>
              <a:rPr lang="en-US" dirty="0"/>
              <a:t>          u ← vertex in Q with min </a:t>
            </a:r>
            <a:r>
              <a:rPr lang="en-US" dirty="0" err="1"/>
              <a:t>dist</a:t>
            </a:r>
            <a:r>
              <a:rPr lang="en-US" dirty="0"/>
              <a:t>[u]    </a:t>
            </a:r>
            <a:endParaRPr lang="en-IN" dirty="0"/>
          </a:p>
          <a:p>
            <a:pPr marL="114300" indent="0">
              <a:buNone/>
            </a:pPr>
            <a:r>
              <a:rPr lang="en-US" dirty="0"/>
              <a:t>           remove u from Q </a:t>
            </a:r>
            <a:endParaRPr lang="en-IN" dirty="0"/>
          </a:p>
          <a:p>
            <a:pPr marL="114300" indent="0">
              <a:buNone/>
            </a:pPr>
            <a:r>
              <a:rPr lang="en-US" dirty="0"/>
              <a:t>             for each neighbor v of u:           // only v that are still in Q</a:t>
            </a:r>
            <a:endParaRPr lang="en-IN" dirty="0"/>
          </a:p>
          <a:p>
            <a:pPr marL="114300" indent="0">
              <a:buNone/>
            </a:pPr>
            <a:r>
              <a:rPr lang="en-US" dirty="0"/>
              <a:t>              alt ← </a:t>
            </a:r>
            <a:r>
              <a:rPr lang="en-US" dirty="0" err="1"/>
              <a:t>dist</a:t>
            </a:r>
            <a:r>
              <a:rPr lang="en-US" dirty="0"/>
              <a:t>[u] + length(u, v)</a:t>
            </a:r>
            <a:endParaRPr lang="en-IN" dirty="0"/>
          </a:p>
          <a:p>
            <a:pPr marL="114300" indent="0">
              <a:buNone/>
            </a:pPr>
            <a:r>
              <a:rPr lang="en-US" dirty="0"/>
              <a:t>              if alt &lt; </a:t>
            </a:r>
            <a:r>
              <a:rPr lang="en-US" dirty="0" err="1"/>
              <a:t>dist</a:t>
            </a:r>
            <a:r>
              <a:rPr lang="en-US" dirty="0"/>
              <a:t>[v]:               </a:t>
            </a:r>
            <a:endParaRPr lang="en-IN" dirty="0"/>
          </a:p>
          <a:p>
            <a:pPr marL="114300" indent="0">
              <a:buNone/>
            </a:pPr>
            <a:r>
              <a:rPr lang="en-US" dirty="0"/>
              <a:t>                  </a:t>
            </a:r>
            <a:r>
              <a:rPr lang="en-US" dirty="0" err="1"/>
              <a:t>dist</a:t>
            </a:r>
            <a:r>
              <a:rPr lang="en-US" dirty="0"/>
              <a:t>[v] ← alt </a:t>
            </a:r>
            <a:endParaRPr lang="en-IN" dirty="0"/>
          </a:p>
          <a:p>
            <a:pPr marL="114300" indent="0">
              <a:buNone/>
            </a:pPr>
            <a:r>
              <a:rPr lang="en-US" dirty="0"/>
              <a:t>                  </a:t>
            </a:r>
            <a:r>
              <a:rPr lang="en-US" dirty="0" err="1"/>
              <a:t>prev</a:t>
            </a:r>
            <a:r>
              <a:rPr lang="en-US" dirty="0"/>
              <a:t>[v] ← u </a:t>
            </a:r>
            <a:endParaRPr lang="en-IN" dirty="0"/>
          </a:p>
          <a:p>
            <a:pPr marL="114300" indent="0">
              <a:buNone/>
            </a:pPr>
            <a:r>
              <a:rPr lang="en-US" dirty="0"/>
              <a:t>     return </a:t>
            </a:r>
            <a:r>
              <a:rPr lang="en-US" dirty="0" err="1"/>
              <a:t>dist</a:t>
            </a:r>
            <a:r>
              <a:rPr lang="en-US" dirty="0"/>
              <a:t>[], </a:t>
            </a:r>
            <a:r>
              <a:rPr lang="en-US" dirty="0" err="1"/>
              <a:t>prev</a:t>
            </a:r>
            <a:r>
              <a:rPr lang="en-US" dirty="0"/>
              <a:t>[]</a:t>
            </a:r>
            <a:endParaRPr lang="en-IN" dirty="0"/>
          </a:p>
          <a:p>
            <a:pPr marL="114300" indent="0">
              <a:buNone/>
            </a:pPr>
            <a:endParaRPr lang="en-IN" dirty="0"/>
          </a:p>
        </p:txBody>
      </p:sp>
      <p:sp>
        <p:nvSpPr>
          <p:cNvPr id="7" name="Slide Number Placeholder 6">
            <a:extLst>
              <a:ext uri="{FF2B5EF4-FFF2-40B4-BE49-F238E27FC236}">
                <a16:creationId xmlns:a16="http://schemas.microsoft.com/office/drawing/2014/main" id="{47AF00AC-08D6-4B7A-9CD9-6021969931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45375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3105-36E5-48A4-AFAA-15CF355E70C2}"/>
              </a:ext>
            </a:extLst>
          </p:cNvPr>
          <p:cNvSpPr>
            <a:spLocks noGrp="1"/>
          </p:cNvSpPr>
          <p:nvPr>
            <p:ph type="title"/>
          </p:nvPr>
        </p:nvSpPr>
        <p:spPr/>
        <p:txBody>
          <a:bodyPr/>
          <a:lstStyle/>
          <a:p>
            <a:r>
              <a:rPr lang="en-IN" dirty="0"/>
              <a:t>Contribution</a:t>
            </a:r>
          </a:p>
        </p:txBody>
      </p:sp>
      <p:sp>
        <p:nvSpPr>
          <p:cNvPr id="3" name="Text Placeholder 2">
            <a:extLst>
              <a:ext uri="{FF2B5EF4-FFF2-40B4-BE49-F238E27FC236}">
                <a16:creationId xmlns:a16="http://schemas.microsoft.com/office/drawing/2014/main" id="{B2804660-8C85-41BF-9DD8-576FC0E81BC6}"/>
              </a:ext>
            </a:extLst>
          </p:cNvPr>
          <p:cNvSpPr>
            <a:spLocks noGrp="1"/>
          </p:cNvSpPr>
          <p:nvPr>
            <p:ph type="body" idx="1"/>
          </p:nvPr>
        </p:nvSpPr>
        <p:spPr/>
        <p:txBody>
          <a:bodyPr/>
          <a:lstStyle/>
          <a:p>
            <a:r>
              <a:rPr lang="en-GB" dirty="0"/>
              <a:t>Adithya </a:t>
            </a:r>
            <a:r>
              <a:rPr lang="en-GB"/>
              <a:t>Akilesh Kumar</a:t>
            </a:r>
            <a:r>
              <a:rPr lang="en-IN"/>
              <a:t> and Shree Shylesh</a:t>
            </a:r>
            <a:r>
              <a:rPr lang="en-GB"/>
              <a:t> </a:t>
            </a:r>
            <a:r>
              <a:rPr lang="en-GB" dirty="0"/>
              <a:t>– Creating Gif and linking it with the webpage</a:t>
            </a:r>
          </a:p>
          <a:p>
            <a:r>
              <a:rPr lang="en-GB" dirty="0"/>
              <a:t>Rishi </a:t>
            </a:r>
            <a:r>
              <a:rPr lang="en-GB"/>
              <a:t>Varman </a:t>
            </a:r>
            <a:r>
              <a:rPr lang="en-IN"/>
              <a:t>and Yudhish Kumar</a:t>
            </a:r>
            <a:r>
              <a:rPr lang="en-GB"/>
              <a:t>– </a:t>
            </a:r>
            <a:r>
              <a:rPr lang="en-GB" dirty="0"/>
              <a:t>Coding the </a:t>
            </a:r>
            <a:r>
              <a:rPr lang="en-GB" dirty="0" err="1"/>
              <a:t>javascript</a:t>
            </a:r>
            <a:r>
              <a:rPr lang="en-GB" dirty="0"/>
              <a:t> code for the algorithm to </a:t>
            </a:r>
            <a:r>
              <a:rPr lang="en-GB"/>
              <a:t>be implemented</a:t>
            </a:r>
            <a:endParaRPr lang="en-GB" dirty="0"/>
          </a:p>
          <a:p>
            <a:r>
              <a:rPr lang="en-IN"/>
              <a:t>Shailesh Babu and Rithik Sing Jamal </a:t>
            </a:r>
            <a:r>
              <a:rPr lang="en-IN" dirty="0"/>
              <a:t>– Designing the webpage</a:t>
            </a:r>
          </a:p>
          <a:p>
            <a:pPr marL="114300" indent="0">
              <a:buNone/>
            </a:pPr>
            <a:endParaRPr lang="en-IN"/>
          </a:p>
          <a:p>
            <a:pPr marL="114300" indent="0">
              <a:buNone/>
            </a:pPr>
            <a:endParaRPr lang="en-IN" dirty="0"/>
          </a:p>
          <a:p>
            <a:endParaRPr lang="en-IN" dirty="0"/>
          </a:p>
        </p:txBody>
      </p:sp>
      <p:sp>
        <p:nvSpPr>
          <p:cNvPr id="4" name="Slide Number Placeholder 3">
            <a:extLst>
              <a:ext uri="{FF2B5EF4-FFF2-40B4-BE49-F238E27FC236}">
                <a16:creationId xmlns:a16="http://schemas.microsoft.com/office/drawing/2014/main" id="{39F4DB23-A3D1-40ED-9384-24ECE23933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55601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4295-C042-43B7-B104-5470226C833E}"/>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9219682C-A231-4A85-9002-24B5A0DAB9C6}"/>
              </a:ext>
            </a:extLst>
          </p:cNvPr>
          <p:cNvSpPr>
            <a:spLocks noGrp="1"/>
          </p:cNvSpPr>
          <p:nvPr>
            <p:ph type="body" idx="1"/>
          </p:nvPr>
        </p:nvSpPr>
        <p:spPr>
          <a:xfrm>
            <a:off x="628650" y="1585480"/>
            <a:ext cx="2631786" cy="5018520"/>
          </a:xfrm>
        </p:spPr>
        <p:txBody>
          <a:bodyPr>
            <a:normAutofit/>
          </a:bodyPr>
          <a:lstStyle/>
          <a:p>
            <a:pPr marL="114300" indent="0">
              <a:buNone/>
            </a:pPr>
            <a:r>
              <a:rPr lang="en-US" dirty="0"/>
              <a:t>Thus we built a web application which provides the shortest path between two rooms in a building. It will help the people who design the building models to plan the wiring path easily and efficiently.</a:t>
            </a:r>
            <a:endParaRPr lang="en-IN" dirty="0"/>
          </a:p>
          <a:p>
            <a:endParaRPr lang="en-IN" dirty="0"/>
          </a:p>
        </p:txBody>
      </p:sp>
      <p:sp>
        <p:nvSpPr>
          <p:cNvPr id="4" name="Slide Number Placeholder 3">
            <a:extLst>
              <a:ext uri="{FF2B5EF4-FFF2-40B4-BE49-F238E27FC236}">
                <a16:creationId xmlns:a16="http://schemas.microsoft.com/office/drawing/2014/main" id="{43AA8A6A-AC98-42BE-96CE-E6059C7976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03DBBD15-3340-443B-89DB-9DF4C0FBC4B7}"/>
              </a:ext>
            </a:extLst>
          </p:cNvPr>
          <p:cNvPicPr>
            <a:picLocks noChangeAspect="1"/>
          </p:cNvPicPr>
          <p:nvPr/>
        </p:nvPicPr>
        <p:blipFill rotWithShape="1">
          <a:blip r:embed="rId2"/>
          <a:srcRect l="27751" t="6965" r="25113" b="19409"/>
          <a:stretch/>
        </p:blipFill>
        <p:spPr>
          <a:xfrm>
            <a:off x="4218109" y="3050623"/>
            <a:ext cx="4042410" cy="3553377"/>
          </a:xfrm>
          <a:prstGeom prst="rect">
            <a:avLst/>
          </a:prstGeom>
        </p:spPr>
      </p:pic>
      <p:pic>
        <p:nvPicPr>
          <p:cNvPr id="6" name="Picture 5">
            <a:extLst>
              <a:ext uri="{FF2B5EF4-FFF2-40B4-BE49-F238E27FC236}">
                <a16:creationId xmlns:a16="http://schemas.microsoft.com/office/drawing/2014/main" id="{01FEF112-6D6D-4B8D-B1F3-1B218DA6F584}"/>
              </a:ext>
            </a:extLst>
          </p:cNvPr>
          <p:cNvPicPr>
            <a:picLocks noChangeAspect="1"/>
          </p:cNvPicPr>
          <p:nvPr/>
        </p:nvPicPr>
        <p:blipFill>
          <a:blip r:embed="rId3"/>
          <a:stretch>
            <a:fillRect/>
          </a:stretch>
        </p:blipFill>
        <p:spPr>
          <a:xfrm>
            <a:off x="3641800" y="210216"/>
            <a:ext cx="5195028" cy="2542248"/>
          </a:xfrm>
          <a:prstGeom prst="rect">
            <a:avLst/>
          </a:prstGeom>
        </p:spPr>
      </p:pic>
    </p:spTree>
    <p:extLst>
      <p:ext uri="{BB962C8B-B14F-4D97-AF65-F5344CB8AC3E}">
        <p14:creationId xmlns:p14="http://schemas.microsoft.com/office/powerpoint/2010/main" val="3094832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935</Words>
  <Application>Microsoft Office PowerPoint</Application>
  <PresentationFormat>On-screen Show (4:3)</PresentationFormat>
  <Paragraphs>102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Shortest Wiring Plan</vt:lpstr>
      <vt:lpstr>Introduction</vt:lpstr>
      <vt:lpstr>Literature Review</vt:lpstr>
      <vt:lpstr>Problem Statement</vt:lpstr>
      <vt:lpstr>Objective</vt:lpstr>
      <vt:lpstr>Methodologies</vt:lpstr>
      <vt:lpstr>Algorithm</vt:lpstr>
      <vt:lpstr>Contribution</vt:lpstr>
      <vt:lpstr>Results</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Wiring Plan</dc:title>
  <cp:lastModifiedBy>Unknown User</cp:lastModifiedBy>
  <cp:revision>10</cp:revision>
  <dcterms:modified xsi:type="dcterms:W3CDTF">2020-07-29T13:54:25Z</dcterms:modified>
</cp:coreProperties>
</file>