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57" r:id="rId5"/>
    <p:sldId id="258" r:id="rId6"/>
    <p:sldId id="259" r:id="rId7"/>
    <p:sldId id="261" r:id="rId8"/>
    <p:sldId id="262" r:id="rId9"/>
    <p:sldId id="263" r:id="rId10"/>
    <p:sldId id="264" r:id="rId11"/>
    <p:sldId id="265"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7/24/2023</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7/24/2023</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7/24/2023</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7/24/2023</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7/24/2023</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1020431"/>
            <a:ext cx="10993549" cy="1475013"/>
          </a:xfrm>
        </p:spPr>
        <p:txBody>
          <a:bodyPr>
            <a:normAutofit/>
          </a:bodyPr>
          <a:lstStyle/>
          <a:p>
            <a:r>
              <a:rPr lang="en-GB" sz="3600"/>
              <a:t>Student </a:t>
            </a:r>
            <a:r>
              <a:rPr lang="en-GB"/>
              <a:t>Details</a:t>
            </a:r>
            <a:endParaRPr lang="en-US"/>
          </a:p>
        </p:txBody>
      </p:sp>
      <p:sp>
        <p:nvSpPr>
          <p:cNvPr id="3" name="Subtitle 2"/>
          <p:cNvSpPr>
            <a:spLocks noGrp="1"/>
          </p:cNvSpPr>
          <p:nvPr>
            <p:ph type="subTitle" idx="1"/>
          </p:nvPr>
        </p:nvSpPr>
        <p:spPr>
          <a:xfrm>
            <a:off x="581026" y="2495550"/>
            <a:ext cx="10993550" cy="3138334"/>
          </a:xfrm>
        </p:spPr>
        <p:txBody>
          <a:bodyPr>
            <a:normAutofit fontScale="97500"/>
          </a:bodyPr>
          <a:lstStyle/>
          <a:p>
            <a:r>
              <a:rPr lang="en-IN" altLang="en-GB" sz="1800" cap="none" dirty="0">
                <a:solidFill>
                  <a:schemeClr val="tx1"/>
                </a:solidFill>
                <a:latin typeface="Times New Roman" panose="02020603050405020304" pitchFamily="18" charset="0"/>
                <a:cs typeface="Times New Roman" panose="02020603050405020304" pitchFamily="18" charset="0"/>
              </a:rPr>
              <a:t>Name :</a:t>
            </a:r>
            <a:r>
              <a:rPr lang="en-IN" altLang="en-GB" sz="1800" cap="none" dirty="0" err="1">
                <a:solidFill>
                  <a:schemeClr val="tx1"/>
                </a:solidFill>
                <a:latin typeface="Times New Roman" panose="02020603050405020304" pitchFamily="18" charset="0"/>
                <a:cs typeface="Times New Roman" panose="02020603050405020304" pitchFamily="18" charset="0"/>
              </a:rPr>
              <a:t>Riswal</a:t>
            </a:r>
            <a:r>
              <a:rPr lang="en-IN" altLang="en-GB" sz="1800" cap="none" dirty="0">
                <a:solidFill>
                  <a:schemeClr val="tx1"/>
                </a:solidFill>
                <a:latin typeface="Times New Roman" panose="02020603050405020304" pitchFamily="18" charset="0"/>
                <a:cs typeface="Times New Roman" panose="02020603050405020304" pitchFamily="18" charset="0"/>
              </a:rPr>
              <a:t> Anil </a:t>
            </a:r>
            <a:r>
              <a:rPr lang="en-IN" altLang="en-GB" sz="1800" cap="none" dirty="0" err="1">
                <a:solidFill>
                  <a:schemeClr val="tx1"/>
                </a:solidFill>
                <a:latin typeface="Times New Roman" panose="02020603050405020304" pitchFamily="18" charset="0"/>
                <a:cs typeface="Times New Roman" panose="02020603050405020304" pitchFamily="18" charset="0"/>
              </a:rPr>
              <a:t>Sukhlal</a:t>
            </a:r>
            <a:endParaRPr lang="en-IN" altLang="en-GB" sz="1800" cap="none" dirty="0">
              <a:solidFill>
                <a:schemeClr val="tx1"/>
              </a:solidFill>
              <a:latin typeface="Times New Roman" panose="02020603050405020304" pitchFamily="18" charset="0"/>
              <a:cs typeface="Times New Roman" panose="02020603050405020304" pitchFamily="18" charset="0"/>
            </a:endParaRPr>
          </a:p>
          <a:p>
            <a:r>
              <a:rPr lang="en-IN" altLang="en-GB" sz="1800" cap="none" dirty="0" err="1">
                <a:solidFill>
                  <a:schemeClr val="tx1"/>
                </a:solidFill>
                <a:latin typeface="Times New Roman" panose="02020603050405020304" pitchFamily="18" charset="0"/>
                <a:cs typeface="Times New Roman" panose="02020603050405020304" pitchFamily="18" charset="0"/>
              </a:rPr>
              <a:t>SkillBuild</a:t>
            </a:r>
            <a:r>
              <a:rPr lang="en-IN" altLang="en-GB" sz="1800" cap="none" dirty="0">
                <a:solidFill>
                  <a:schemeClr val="tx1"/>
                </a:solidFill>
                <a:latin typeface="Times New Roman" panose="02020603050405020304" pitchFamily="18" charset="0"/>
                <a:cs typeface="Times New Roman" panose="02020603050405020304" pitchFamily="18" charset="0"/>
              </a:rPr>
              <a:t> Email ID :anilriswal2017@gmail.Com</a:t>
            </a:r>
          </a:p>
          <a:p>
            <a:r>
              <a:rPr lang="en-IN" altLang="en-GB" sz="1800" cap="none" dirty="0">
                <a:solidFill>
                  <a:schemeClr val="tx1"/>
                </a:solidFill>
                <a:latin typeface="Times New Roman" panose="02020603050405020304" pitchFamily="18" charset="0"/>
                <a:cs typeface="Times New Roman" panose="02020603050405020304" pitchFamily="18" charset="0"/>
              </a:rPr>
              <a:t>College name:	CSMSS </a:t>
            </a:r>
            <a:r>
              <a:rPr lang="en-IN" altLang="en-GB" sz="1800" cap="none" dirty="0" err="1">
                <a:solidFill>
                  <a:schemeClr val="tx1"/>
                </a:solidFill>
                <a:latin typeface="Times New Roman" panose="02020603050405020304" pitchFamily="18" charset="0"/>
                <a:cs typeface="Times New Roman" panose="02020603050405020304" pitchFamily="18" charset="0"/>
              </a:rPr>
              <a:t>Chh</a:t>
            </a:r>
            <a:r>
              <a:rPr lang="en-IN" altLang="en-GB" sz="1800" cap="none" dirty="0">
                <a:solidFill>
                  <a:schemeClr val="tx1"/>
                </a:solidFill>
                <a:latin typeface="Times New Roman" panose="02020603050405020304" pitchFamily="18" charset="0"/>
                <a:cs typeface="Times New Roman" panose="02020603050405020304" pitchFamily="18" charset="0"/>
              </a:rPr>
              <a:t> Shahu College Of Engineering </a:t>
            </a:r>
            <a:r>
              <a:rPr lang="en-IN" altLang="en-GB" sz="1800" cap="none" dirty="0" err="1">
                <a:solidFill>
                  <a:schemeClr val="tx1"/>
                </a:solidFill>
                <a:latin typeface="Times New Roman" panose="02020603050405020304" pitchFamily="18" charset="0"/>
                <a:cs typeface="Times New Roman" panose="02020603050405020304" pitchFamily="18" charset="0"/>
              </a:rPr>
              <a:t>Kanchawadi</a:t>
            </a:r>
            <a:r>
              <a:rPr lang="en-IN" altLang="en-GB" sz="1800" cap="none" dirty="0">
                <a:solidFill>
                  <a:schemeClr val="tx1"/>
                </a:solidFill>
                <a:latin typeface="Times New Roman" panose="02020603050405020304" pitchFamily="18" charset="0"/>
                <a:cs typeface="Times New Roman" panose="02020603050405020304" pitchFamily="18" charset="0"/>
              </a:rPr>
              <a:t> </a:t>
            </a:r>
            <a:r>
              <a:rPr lang="en-IN" altLang="en-GB" sz="1800" cap="none" dirty="0" err="1">
                <a:solidFill>
                  <a:schemeClr val="tx1"/>
                </a:solidFill>
                <a:latin typeface="Times New Roman" panose="02020603050405020304" pitchFamily="18" charset="0"/>
                <a:cs typeface="Times New Roman" panose="02020603050405020304" pitchFamily="18" charset="0"/>
              </a:rPr>
              <a:t>Chh</a:t>
            </a:r>
            <a:r>
              <a:rPr lang="en-IN" altLang="en-GB" sz="1800" cap="none" dirty="0">
                <a:solidFill>
                  <a:schemeClr val="tx1"/>
                </a:solidFill>
                <a:latin typeface="Times New Roman" panose="02020603050405020304" pitchFamily="18" charset="0"/>
                <a:cs typeface="Times New Roman" panose="02020603050405020304" pitchFamily="18" charset="0"/>
              </a:rPr>
              <a:t> 												</a:t>
            </a:r>
            <a:r>
              <a:rPr lang="en-IN" altLang="en-GB" sz="1800" cap="none" dirty="0" err="1">
                <a:solidFill>
                  <a:schemeClr val="tx1"/>
                </a:solidFill>
                <a:latin typeface="Times New Roman" panose="02020603050405020304" pitchFamily="18" charset="0"/>
                <a:cs typeface="Times New Roman" panose="02020603050405020304" pitchFamily="18" charset="0"/>
              </a:rPr>
              <a:t>Sambhajinagar</a:t>
            </a:r>
            <a:endParaRPr lang="en-IN" altLang="en-GB" sz="1800" cap="none" dirty="0">
              <a:solidFill>
                <a:schemeClr val="tx1"/>
              </a:solidFill>
              <a:latin typeface="Times New Roman" panose="02020603050405020304" pitchFamily="18" charset="0"/>
              <a:cs typeface="Times New Roman" panose="02020603050405020304" pitchFamily="18" charset="0"/>
            </a:endParaRPr>
          </a:p>
          <a:p>
            <a:r>
              <a:rPr lang="en-IN" altLang="en-GB" sz="1800" cap="none" dirty="0">
                <a:solidFill>
                  <a:schemeClr val="tx1"/>
                </a:solidFill>
                <a:latin typeface="Times New Roman" panose="02020603050405020304" pitchFamily="18" charset="0"/>
                <a:cs typeface="Times New Roman" panose="02020603050405020304" pitchFamily="18" charset="0"/>
              </a:rPr>
              <a:t>College State:	Maharashtra </a:t>
            </a:r>
          </a:p>
          <a:p>
            <a:r>
              <a:rPr lang="en-IN" altLang="en-GB" sz="1800" cap="none" dirty="0">
                <a:solidFill>
                  <a:schemeClr val="tx1"/>
                </a:solidFill>
                <a:latin typeface="Times New Roman" panose="02020603050405020304" pitchFamily="18" charset="0"/>
                <a:cs typeface="Times New Roman" panose="02020603050405020304" pitchFamily="18" charset="0"/>
              </a:rPr>
              <a:t>Internship Domain : Artificial Intelligence </a:t>
            </a:r>
          </a:p>
          <a:p>
            <a:endParaRPr lang="en-IN" altLang="en-GB" dirty="0">
              <a:latin typeface="Times New Roman" panose="02020603050405020304" pitchFamily="18" charset="0"/>
              <a:cs typeface="Times New Roman" panose="02020603050405020304" pitchFamily="18" charset="0"/>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pic>
        <p:nvPicPr>
          <p:cNvPr id="5" name="Content Placeholder 4">
            <a:extLst>
              <a:ext uri="{FF2B5EF4-FFF2-40B4-BE49-F238E27FC236}">
                <a16:creationId xmlns:a16="http://schemas.microsoft.com/office/drawing/2014/main" id="{5F66CFC6-0442-CD2F-3308-C0492F48E716}"/>
              </a:ext>
            </a:extLst>
          </p:cNvPr>
          <p:cNvPicPr>
            <a:picLocks noGrp="1" noChangeAspect="1"/>
          </p:cNvPicPr>
          <p:nvPr>
            <p:ph idx="1"/>
          </p:nvPr>
        </p:nvPicPr>
        <p:blipFill>
          <a:blip r:embed="rId2"/>
          <a:stretch>
            <a:fillRect/>
          </a:stretch>
        </p:blipFill>
        <p:spPr>
          <a:xfrm>
            <a:off x="743882" y="2534265"/>
            <a:ext cx="9545113" cy="3161280"/>
          </a:xfrm>
        </p:spPr>
      </p:pic>
      <p:sp>
        <p:nvSpPr>
          <p:cNvPr id="7" name="TextBox 6">
            <a:extLst>
              <a:ext uri="{FF2B5EF4-FFF2-40B4-BE49-F238E27FC236}">
                <a16:creationId xmlns:a16="http://schemas.microsoft.com/office/drawing/2014/main" id="{9ECAB6C6-F957-22C6-3C44-AB18D3C9BFC4}"/>
              </a:ext>
            </a:extLst>
          </p:cNvPr>
          <p:cNvSpPr txBox="1"/>
          <p:nvPr/>
        </p:nvSpPr>
        <p:spPr>
          <a:xfrm>
            <a:off x="581190" y="1586269"/>
            <a:ext cx="9870499" cy="369332"/>
          </a:xfrm>
          <a:prstGeom prst="rect">
            <a:avLst/>
          </a:prstGeom>
          <a:noFill/>
        </p:spPr>
        <p:txBody>
          <a:bodyPr wrap="square">
            <a:spAutoFit/>
          </a:bodyPr>
          <a:lstStyle/>
          <a:p>
            <a:r>
              <a:rPr lang="en-IN" dirty="0"/>
              <a:t>as shown  in the image there is average of 7.27643801 base on given new data to predicate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PROJECT TITLE/Problem Statement</a:t>
            </a:r>
            <a:br>
              <a:rPr lang="en-GB" dirty="0"/>
            </a:br>
            <a:endParaRPr lang="en-US" dirty="0"/>
          </a:p>
        </p:txBody>
      </p:sp>
      <p:sp>
        <p:nvSpPr>
          <p:cNvPr id="3" name="Content Placeholder 2"/>
          <p:cNvSpPr>
            <a:spLocks noGrp="1"/>
          </p:cNvSpPr>
          <p:nvPr>
            <p:ph idx="1"/>
          </p:nvPr>
        </p:nvSpPr>
        <p:spPr>
          <a:xfrm>
            <a:off x="675845" y="2394857"/>
            <a:ext cx="11029615" cy="2272937"/>
          </a:xfrm>
        </p:spPr>
        <p:txBody>
          <a:bodyPr/>
          <a:lstStyle/>
          <a:p>
            <a:r>
              <a:rPr lang="en-US" dirty="0">
                <a:solidFill>
                  <a:schemeClr val="tx1"/>
                </a:solidFill>
                <a:latin typeface="Times New Roman" panose="02020603050405020304" pitchFamily="18" charset="0"/>
                <a:cs typeface="Times New Roman" panose="02020603050405020304" pitchFamily="18" charset="0"/>
              </a:rPr>
              <a:t>In today's world, stress and anxiety have become very common, which can have a negative impact on our cognitive abilities. To tackle this issue, the Mental Fitness Tracker has been introduced. It is a tool that can help individuals measure, track, and enhance their cognitive resilience. This model provides a mental fitness and its benefits</a:t>
            </a:r>
          </a:p>
        </p:txBody>
      </p:sp>
      <p:sp>
        <p:nvSpPr>
          <p:cNvPr id="5" name="TextBox 4">
            <a:extLst>
              <a:ext uri="{FF2B5EF4-FFF2-40B4-BE49-F238E27FC236}">
                <a16:creationId xmlns:a16="http://schemas.microsoft.com/office/drawing/2014/main" id="{28E413CD-00D8-00F3-2566-91777781FE0B}"/>
              </a:ext>
            </a:extLst>
          </p:cNvPr>
          <p:cNvSpPr txBox="1"/>
          <p:nvPr/>
        </p:nvSpPr>
        <p:spPr>
          <a:xfrm>
            <a:off x="675845" y="1890876"/>
            <a:ext cx="10840308" cy="646331"/>
          </a:xfrm>
          <a:prstGeom prst="rect">
            <a:avLst/>
          </a:prstGeom>
          <a:noFill/>
        </p:spPr>
        <p:txBody>
          <a:bodyPr wrap="square">
            <a:spAutoFit/>
          </a:bodyPr>
          <a:lstStyle/>
          <a:p>
            <a:pPr marL="571500" indent="-571500">
              <a:buFont typeface="Wingdings" panose="05000000000000000000" pitchFamily="2" charset="2"/>
              <a:buChar char="v"/>
            </a:pPr>
            <a:r>
              <a:rPr lang="en-IN" sz="3600" dirty="0"/>
              <a:t>Mental Health Tracker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AGENDA</a:t>
            </a:r>
          </a:p>
        </p:txBody>
      </p:sp>
      <p:sp>
        <p:nvSpPr>
          <p:cNvPr id="3" name="Content Placeholder 2"/>
          <p:cNvSpPr>
            <a:spLocks noGrp="1"/>
          </p:cNvSpPr>
          <p:nvPr>
            <p:ph idx="1"/>
          </p:nvPr>
        </p:nvSpPr>
        <p:spPr>
          <a:xfrm>
            <a:off x="581193" y="1809641"/>
            <a:ext cx="11029615" cy="3634486"/>
          </a:xfrm>
        </p:spPr>
        <p:txBody>
          <a:bodyPr>
            <a:normAutofit/>
          </a:bodyPr>
          <a:lstStyle/>
          <a:p>
            <a:pPr marL="342900" indent="-342900">
              <a:buAutoNum type="arabicPeriod"/>
            </a:pPr>
            <a:r>
              <a:rPr lang="en-US" dirty="0">
                <a:solidFill>
                  <a:schemeClr val="tx1"/>
                </a:solidFill>
                <a:latin typeface="Times New Roman" panose="02020603050405020304" pitchFamily="18" charset="0"/>
                <a:cs typeface="Times New Roman" panose="02020603050405020304" pitchFamily="18" charset="0"/>
                <a:sym typeface="+mn-ea"/>
              </a:rPr>
              <a:t>PROJECT  OVERVIEW</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chemeClr val="tx1"/>
                </a:solidFill>
                <a:latin typeface="Times New Roman" panose="02020603050405020304" pitchFamily="18" charset="0"/>
                <a:cs typeface="Times New Roman" panose="02020603050405020304" pitchFamily="18" charset="0"/>
                <a:sym typeface="+mn-ea"/>
              </a:rPr>
              <a:t>WHO ARE THE END USERS of this project?</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chemeClr val="tx1"/>
                </a:solidFill>
                <a:latin typeface="Times New Roman" panose="02020603050405020304" pitchFamily="18" charset="0"/>
                <a:cs typeface="Times New Roman" panose="02020603050405020304" pitchFamily="18" charset="0"/>
                <a:sym typeface="+mn-ea"/>
              </a:rPr>
              <a:t>SOLUTION AND ITS VALUE PROPOSITION</a:t>
            </a:r>
            <a:r>
              <a:rPr lang="en-IN" altLang="en-US" dirty="0">
                <a:solidFill>
                  <a:schemeClr val="tx1"/>
                </a:solidFill>
                <a:latin typeface="Times New Roman" panose="02020603050405020304" pitchFamily="18" charset="0"/>
                <a:cs typeface="Times New Roman" panose="02020603050405020304" pitchFamily="18" charset="0"/>
                <a:sym typeface="+mn-ea"/>
              </a:rPr>
              <a:t>.</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en-IN" altLang="en-US" dirty="0">
                <a:solidFill>
                  <a:schemeClr val="tx1"/>
                </a:solidFill>
                <a:latin typeface="Times New Roman" panose="02020603050405020304" pitchFamily="18" charset="0"/>
                <a:cs typeface="Times New Roman" panose="02020603050405020304" pitchFamily="18" charset="0"/>
                <a:sym typeface="+mn-ea"/>
              </a:rPr>
              <a:t>C</a:t>
            </a:r>
            <a:r>
              <a:rPr lang="en-US" dirty="0" err="1">
                <a:solidFill>
                  <a:schemeClr val="tx1"/>
                </a:solidFill>
                <a:latin typeface="Times New Roman" panose="02020603050405020304" pitchFamily="18" charset="0"/>
                <a:cs typeface="Times New Roman" panose="02020603050405020304" pitchFamily="18" charset="0"/>
                <a:sym typeface="+mn-ea"/>
              </a:rPr>
              <a:t>ustomization</a:t>
            </a:r>
            <a:r>
              <a:rPr lang="en-IN" altLang="en-US" dirty="0">
                <a:solidFill>
                  <a:schemeClr val="tx1"/>
                </a:solidFill>
                <a:latin typeface="Times New Roman" panose="02020603050405020304" pitchFamily="18" charset="0"/>
                <a:cs typeface="Times New Roman" panose="02020603050405020304" pitchFamily="18" charset="0"/>
                <a:sym typeface="+mn-ea"/>
              </a:rPr>
              <a:t> of</a:t>
            </a:r>
            <a:r>
              <a:rPr lang="en-US" dirty="0">
                <a:solidFill>
                  <a:schemeClr val="tx1"/>
                </a:solidFill>
                <a:latin typeface="Times New Roman" panose="02020603050405020304" pitchFamily="18" charset="0"/>
                <a:cs typeface="Times New Roman" panose="02020603050405020304" pitchFamily="18" charset="0"/>
                <a:sym typeface="+mn-ea"/>
              </a:rPr>
              <a:t> the project</a:t>
            </a:r>
            <a:r>
              <a:rPr lang="en-IN" altLang="en-US" dirty="0">
                <a:solidFill>
                  <a:schemeClr val="tx1"/>
                </a:solidFill>
                <a:latin typeface="Times New Roman" panose="02020603050405020304" pitchFamily="18" charset="0"/>
                <a:cs typeface="Times New Roman" panose="02020603050405020304" pitchFamily="18" charset="0"/>
                <a:sym typeface="+mn-ea"/>
              </a:rPr>
              <a:t>.</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en-IN" altLang="en-GB" dirty="0">
                <a:solidFill>
                  <a:schemeClr val="tx1"/>
                </a:solidFill>
                <a:latin typeface="Times New Roman" panose="02020603050405020304" pitchFamily="18" charset="0"/>
                <a:cs typeface="Times New Roman" panose="02020603050405020304" pitchFamily="18" charset="0"/>
                <a:sym typeface="+mn-ea"/>
              </a:rPr>
              <a:t>Modelling.</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en-GB" dirty="0">
                <a:solidFill>
                  <a:schemeClr val="tx1"/>
                </a:solidFill>
                <a:latin typeface="Times New Roman" panose="02020603050405020304" pitchFamily="18" charset="0"/>
                <a:cs typeface="Times New Roman" panose="02020603050405020304" pitchFamily="18" charset="0"/>
                <a:sym typeface="+mn-ea"/>
              </a:rPr>
              <a:t>Results</a:t>
            </a:r>
            <a:r>
              <a:rPr lang="en-IN" altLang="en-GB" dirty="0">
                <a:solidFill>
                  <a:schemeClr val="tx1"/>
                </a:solidFill>
                <a:latin typeface="Times New Roman" panose="02020603050405020304" pitchFamily="18" charset="0"/>
                <a:cs typeface="Times New Roman" panose="02020603050405020304" pitchFamily="18" charset="0"/>
                <a:sym typeface="+mn-ea"/>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p>
        </p:txBody>
      </p:sp>
      <p:sp>
        <p:nvSpPr>
          <p:cNvPr id="3" name="Content Placeholder 2"/>
          <p:cNvSpPr>
            <a:spLocks noGrp="1"/>
          </p:cNvSpPr>
          <p:nvPr>
            <p:ph idx="1"/>
          </p:nvPr>
        </p:nvSpPr>
        <p:spPr>
          <a:xfrm>
            <a:off x="581193" y="1890876"/>
            <a:ext cx="11029615" cy="3634486"/>
          </a:xfrm>
        </p:spPr>
        <p:txBody>
          <a:bodyPr>
            <a:normAutofit/>
          </a:bodyPr>
          <a:lstStyle/>
          <a:p>
            <a:r>
              <a:rPr lang="en-IN" altLang="en-US" b="1" dirty="0">
                <a:latin typeface="Times New Roman" panose="02020603050405020304" pitchFamily="18" charset="0"/>
                <a:cs typeface="Times New Roman" panose="02020603050405020304" pitchFamily="18" charset="0"/>
              </a:rPr>
              <a:t>Purpose</a:t>
            </a:r>
            <a:r>
              <a:rPr lang="en-IN" altLang="en-US" dirty="0">
                <a:latin typeface="Times New Roman" panose="02020603050405020304" pitchFamily="18" charset="0"/>
                <a:cs typeface="Times New Roman" panose="02020603050405020304" pitchFamily="18" charset="0"/>
              </a:rPr>
              <a:t>: </a:t>
            </a:r>
            <a:r>
              <a:rPr lang="en-IN" altLang="en-US" dirty="0">
                <a:solidFill>
                  <a:schemeClr val="tx1"/>
                </a:solidFill>
                <a:latin typeface="Times New Roman" panose="02020603050405020304" pitchFamily="18" charset="0"/>
                <a:cs typeface="Times New Roman" panose="02020603050405020304" pitchFamily="18" charset="0"/>
              </a:rPr>
              <a:t>The purpose of this project is to develop a comprehensive and user-friendly mental fitness tracker that empowers individuals to monitor, assess, and improve their mental well-being effectively. The project aims to promote self-awareness, early detection of mental health issues, and the adoption of healthy coping mechanisms, contributing to better overall mental health and a higher quality of life for users.</a:t>
            </a:r>
          </a:p>
          <a:p>
            <a:r>
              <a:rPr lang="en-IN" altLang="en-US" b="1" dirty="0">
                <a:latin typeface="Times New Roman" panose="02020603050405020304" pitchFamily="18" charset="0"/>
                <a:cs typeface="Times New Roman" panose="02020603050405020304" pitchFamily="18" charset="0"/>
              </a:rPr>
              <a:t>Scope</a:t>
            </a:r>
            <a:r>
              <a:rPr lang="en-IN" altLang="en-US" dirty="0">
                <a:latin typeface="Times New Roman" panose="02020603050405020304" pitchFamily="18" charset="0"/>
                <a:cs typeface="Times New Roman" panose="02020603050405020304" pitchFamily="18" charset="0"/>
              </a:rPr>
              <a:t>: </a:t>
            </a:r>
            <a:r>
              <a:rPr lang="en-IN" altLang="en-US" dirty="0">
                <a:solidFill>
                  <a:schemeClr val="tx1"/>
                </a:solidFill>
                <a:latin typeface="Times New Roman" panose="02020603050405020304" pitchFamily="18" charset="0"/>
                <a:cs typeface="Times New Roman" panose="02020603050405020304" pitchFamily="18" charset="0"/>
              </a:rPr>
              <a:t>Develop a user-friendly mental fitness tracker with mood tracking, stress assessment, guided meditation, cognitive exercises, wearable device integration, data visualization, and strong emphasis on user privacy.</a:t>
            </a:r>
          </a:p>
          <a:p>
            <a:r>
              <a:rPr lang="en-IN" altLang="en-US" dirty="0">
                <a:solidFill>
                  <a:schemeClr val="tx1"/>
                </a:solidFill>
                <a:latin typeface="Times New Roman" panose="02020603050405020304" pitchFamily="18" charset="0"/>
                <a:cs typeface="Times New Roman" panose="02020603050405020304" pitchFamily="18" charset="0"/>
              </a:rPr>
              <a:t>The scope of this project includes: Mood Tracking and Analysis, Stress Level Assessment, Meditation and Mindfulness Guidance, Cognitive Exercises and Brain Training, Integration with Wearable Devices, Data Visualization </a:t>
            </a:r>
          </a:p>
          <a:p>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p:txBody>
          <a:bodyPr>
            <a:normAutofit fontScale="87500" lnSpcReduction="10000"/>
          </a:bodyPr>
          <a:lstStyle/>
          <a:p>
            <a:r>
              <a:rPr lang="en-US" b="1" dirty="0">
                <a:solidFill>
                  <a:schemeClr val="tx1"/>
                </a:solidFill>
                <a:latin typeface="Times New Roman" panose="02020603050405020304" pitchFamily="18" charset="0"/>
                <a:cs typeface="Times New Roman" panose="02020603050405020304" pitchFamily="18" charset="0"/>
              </a:rPr>
              <a:t>General Users</a:t>
            </a:r>
            <a:r>
              <a:rPr lang="en-US" dirty="0">
                <a:solidFill>
                  <a:schemeClr val="tx1"/>
                </a:solidFill>
                <a:latin typeface="Times New Roman" panose="02020603050405020304" pitchFamily="18" charset="0"/>
                <a:cs typeface="Times New Roman" panose="02020603050405020304" pitchFamily="18" charset="0"/>
              </a:rPr>
              <a:t>: People from all walks of life who want to track and manage their mood, stress levels, and emotional well-being to lead a healthier and more balanced life.</a:t>
            </a:r>
          </a:p>
          <a:p>
            <a:r>
              <a:rPr lang="en-US" b="1" dirty="0">
                <a:solidFill>
                  <a:schemeClr val="tx1"/>
                </a:solidFill>
                <a:latin typeface="Times New Roman" panose="02020603050405020304" pitchFamily="18" charset="0"/>
                <a:cs typeface="Times New Roman" panose="02020603050405020304" pitchFamily="18" charset="0"/>
              </a:rPr>
              <a:t>Stress Management Seekers</a:t>
            </a:r>
            <a:r>
              <a:rPr lang="en-US" dirty="0">
                <a:solidFill>
                  <a:schemeClr val="tx1"/>
                </a:solidFill>
                <a:latin typeface="Times New Roman" panose="02020603050405020304" pitchFamily="18" charset="0"/>
                <a:cs typeface="Times New Roman" panose="02020603050405020304" pitchFamily="18" charset="0"/>
              </a:rPr>
              <a:t>: Individuals dealing with stress-related issues, such as work-related stress, academic stress, or personal challenges, who wish to find effective ways to manage and reduce their stress levels.</a:t>
            </a:r>
          </a:p>
          <a:p>
            <a:r>
              <a:rPr lang="en-US" b="1" dirty="0">
                <a:solidFill>
                  <a:schemeClr val="tx1"/>
                </a:solidFill>
                <a:latin typeface="Times New Roman" panose="02020603050405020304" pitchFamily="18" charset="0"/>
                <a:cs typeface="Times New Roman" panose="02020603050405020304" pitchFamily="18" charset="0"/>
              </a:rPr>
              <a:t>Meditation and Mindfulness Practitioners</a:t>
            </a:r>
            <a:r>
              <a:rPr lang="en-US" dirty="0">
                <a:solidFill>
                  <a:schemeClr val="tx1"/>
                </a:solidFill>
                <a:latin typeface="Times New Roman" panose="02020603050405020304" pitchFamily="18" charset="0"/>
                <a:cs typeface="Times New Roman" panose="02020603050405020304" pitchFamily="18" charset="0"/>
              </a:rPr>
              <a:t>: Individuals interested in incorporating meditation and mindfulness practices into their daily routine to improve focus, relaxation, and emotional stability.</a:t>
            </a:r>
          </a:p>
          <a:p>
            <a:r>
              <a:rPr lang="en-US" b="1" dirty="0">
                <a:solidFill>
                  <a:schemeClr val="tx1"/>
                </a:solidFill>
                <a:latin typeface="Times New Roman" panose="02020603050405020304" pitchFamily="18" charset="0"/>
                <a:cs typeface="Times New Roman" panose="02020603050405020304" pitchFamily="18" charset="0"/>
              </a:rPr>
              <a:t>Cognitive Enhancement Enthusiasts</a:t>
            </a:r>
            <a:r>
              <a:rPr lang="en-US" dirty="0">
                <a:solidFill>
                  <a:schemeClr val="tx1"/>
                </a:solidFill>
                <a:latin typeface="Times New Roman" panose="02020603050405020304" pitchFamily="18" charset="0"/>
                <a:cs typeface="Times New Roman" panose="02020603050405020304" pitchFamily="18" charset="0"/>
              </a:rPr>
              <a:t>: People looking to boost their cognitive abilities, memory, and mental agility through interactive cognitive exercises and brain training activities.</a:t>
            </a:r>
          </a:p>
          <a:p>
            <a:r>
              <a:rPr lang="en-US" b="1" dirty="0">
                <a:solidFill>
                  <a:schemeClr val="tx1"/>
                </a:solidFill>
                <a:latin typeface="Times New Roman" panose="02020603050405020304" pitchFamily="18" charset="0"/>
                <a:cs typeface="Times New Roman" panose="02020603050405020304" pitchFamily="18" charset="0"/>
              </a:rPr>
              <a:t>Mental Health Conscious Individuals</a:t>
            </a:r>
            <a:r>
              <a:rPr lang="en-US" dirty="0">
                <a:solidFill>
                  <a:schemeClr val="tx1"/>
                </a:solidFill>
                <a:latin typeface="Times New Roman" panose="02020603050405020304" pitchFamily="18" charset="0"/>
                <a:cs typeface="Times New Roman" panose="02020603050405020304" pitchFamily="18" charset="0"/>
              </a:rPr>
              <a:t>: Individuals who are proactive about their mental health and want to stay informed about their emotional well-being to detect early signs of potential mental health issues.</a:t>
            </a:r>
          </a:p>
          <a:p>
            <a:r>
              <a:rPr lang="en-US" b="1" dirty="0">
                <a:solidFill>
                  <a:schemeClr val="tx1"/>
                </a:solidFill>
                <a:latin typeface="Times New Roman" panose="02020603050405020304" pitchFamily="18" charset="0"/>
                <a:cs typeface="Times New Roman" panose="02020603050405020304" pitchFamily="18" charset="0"/>
              </a:rPr>
              <a:t>Fitness and Wellness Enthusiasts</a:t>
            </a:r>
            <a:r>
              <a:rPr lang="en-US" dirty="0">
                <a:solidFill>
                  <a:schemeClr val="tx1"/>
                </a:solidFill>
                <a:latin typeface="Times New Roman" panose="02020603050405020304" pitchFamily="18" charset="0"/>
                <a:cs typeface="Times New Roman" panose="02020603050405020304" pitchFamily="18" charset="0"/>
              </a:rPr>
              <a:t>: Individuals who prioritize overall well-being and are interested in integrating mental fitness tracking alongside their physical fitness tracking to achieve holistic health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p:cNvSpPr>
            <a:spLocks noGrp="1"/>
          </p:cNvSpPr>
          <p:nvPr>
            <p:ph idx="1"/>
          </p:nvPr>
        </p:nvSpPr>
        <p:spPr>
          <a:xfrm>
            <a:off x="581191" y="2074646"/>
            <a:ext cx="11029615" cy="3634486"/>
          </a:xfrm>
        </p:spPr>
        <p:txBody>
          <a:bodyPr/>
          <a:lstStyle/>
          <a:p>
            <a:r>
              <a:rPr lang="en-US" b="1" dirty="0">
                <a:solidFill>
                  <a:schemeClr val="tx1"/>
                </a:solidFill>
                <a:latin typeface="Times New Roman" panose="02020603050405020304" pitchFamily="18" charset="0"/>
                <a:cs typeface="Times New Roman" panose="02020603050405020304" pitchFamily="18" charset="0"/>
              </a:rPr>
              <a:t>Solution</a:t>
            </a:r>
            <a:r>
              <a:rPr lang="en-US" dirty="0">
                <a:solidFill>
                  <a:schemeClr val="tx1"/>
                </a:solidFill>
                <a:latin typeface="Times New Roman" panose="02020603050405020304" pitchFamily="18" charset="0"/>
                <a:cs typeface="Times New Roman" panose="02020603050405020304" pitchFamily="18" charset="0"/>
              </a:rPr>
              <a:t>:</a:t>
            </a:r>
            <a:r>
              <a:rPr lang="en-IN" altLang="en-US" dirty="0">
                <a:solidFill>
                  <a:schemeClr val="tx1"/>
                </a:solidFill>
                <a:latin typeface="Times New Roman" panose="02020603050405020304" pitchFamily="18" charset="0"/>
                <a:cs typeface="Times New Roman" panose="02020603050405020304" pitchFamily="18" charset="0"/>
              </a:rPr>
              <a:t> </a:t>
            </a:r>
            <a:r>
              <a:rPr lang="en-GB" dirty="0">
                <a:solidFill>
                  <a:schemeClr val="tx1"/>
                </a:solidFill>
                <a:latin typeface="Times New Roman" panose="02020603050405020304" pitchFamily="18" charset="0"/>
                <a:cs typeface="Times New Roman" panose="02020603050405020304" pitchFamily="18" charset="0"/>
              </a:rPr>
              <a:t>The Mental Fitness Tracker utilizes advanced machine learning algorithms to comprehensively track and analyse the prevalence and impact of various mental health disorders, including Schizophrenia, Bipolar Disorder, Eating Disorder, Anxiety, Drug Usage, Depression, and Alcohol-related issues. By offering data-driven insights and personalized support, this innovative tool aims to foster holistic mental wellness and enable early detection of potential challenges in these mental health domains.</a:t>
            </a:r>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Value Proposition</a:t>
            </a:r>
            <a:r>
              <a:rPr lang="en-US" dirty="0">
                <a:solidFill>
                  <a:schemeClr val="tx1"/>
                </a:solidFill>
                <a:latin typeface="Times New Roman" panose="02020603050405020304" pitchFamily="18" charset="0"/>
                <a:cs typeface="Times New Roman" panose="02020603050405020304" pitchFamily="18" charset="0"/>
              </a:rPr>
              <a:t>:</a:t>
            </a:r>
            <a:r>
              <a:rPr lang="en-IN" altLang="en-US" dirty="0">
                <a:solidFill>
                  <a:schemeClr val="tx1"/>
                </a:solidFill>
                <a:latin typeface="Times New Roman" panose="02020603050405020304" pitchFamily="18" charset="0"/>
                <a:cs typeface="Times New Roman" panose="02020603050405020304" pitchFamily="18" charset="0"/>
              </a:rPr>
              <a:t> </a:t>
            </a:r>
            <a:r>
              <a:rPr lang="en-GB" dirty="0">
                <a:solidFill>
                  <a:schemeClr val="tx1"/>
                </a:solidFill>
                <a:latin typeface="Times New Roman" panose="02020603050405020304" pitchFamily="18" charset="0"/>
                <a:cs typeface="Times New Roman" panose="02020603050405020304" pitchFamily="18" charset="0"/>
              </a:rPr>
              <a:t>The Mental Fitness Tracker is a cutting-edge solution that empowers individuals to proactively prioritize their mental health by providing personalized guidance for holistic well-being. By seamlessly integrating physical and mental health data, the tracker facilitates early detection of potential issues, enabling timely intervention and support. Rest assured, user privacy is of utmost importance, ensuring a secure and confidential experience. Embrace the Mental Fitness Tracker for a healthier, balanced life, where mental well-being takes </a:t>
            </a:r>
            <a:r>
              <a:rPr lang="en-GB" dirty="0" err="1">
                <a:solidFill>
                  <a:schemeClr val="tx1"/>
                </a:solidFill>
                <a:latin typeface="Times New Roman" panose="02020603050405020304" pitchFamily="18" charset="0"/>
                <a:cs typeface="Times New Roman" panose="02020603050405020304" pitchFamily="18" charset="0"/>
              </a:rPr>
              <a:t>center</a:t>
            </a:r>
            <a:r>
              <a:rPr lang="en-GB" dirty="0">
                <a:solidFill>
                  <a:schemeClr val="tx1"/>
                </a:solidFill>
                <a:latin typeface="Times New Roman" panose="02020603050405020304" pitchFamily="18" charset="0"/>
                <a:cs typeface="Times New Roman" panose="02020603050405020304" pitchFamily="18" charset="0"/>
              </a:rPr>
              <a:t> stage.</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p:cNvSpPr>
            <a:spLocks noGrp="1"/>
          </p:cNvSpPr>
          <p:nvPr>
            <p:ph idx="1"/>
          </p:nvPr>
        </p:nvSpPr>
        <p:spPr>
          <a:xfrm>
            <a:off x="581191" y="2074646"/>
            <a:ext cx="11029615" cy="3634486"/>
          </a:xfrm>
        </p:spPr>
        <p:txBody>
          <a:bodyPr/>
          <a:lstStyle/>
          <a:p>
            <a:r>
              <a:rPr lang="en-US" sz="2000" b="1" dirty="0">
                <a:solidFill>
                  <a:schemeClr val="tx1"/>
                </a:solidFill>
                <a:latin typeface="Times New Roman" panose="02020603050405020304" pitchFamily="18" charset="0"/>
                <a:cs typeface="Times New Roman" panose="02020603050405020304" pitchFamily="18" charset="0"/>
              </a:rPr>
              <a:t>Personalization and AI-driven Insights</a:t>
            </a:r>
            <a:r>
              <a:rPr lang="en-US" sz="2000" dirty="0">
                <a:solidFill>
                  <a:schemeClr val="tx1"/>
                </a:solidFill>
                <a:latin typeface="Times New Roman" panose="02020603050405020304" pitchFamily="18" charset="0"/>
                <a:cs typeface="Times New Roman" panose="02020603050405020304" pitchFamily="18" charset="0"/>
              </a:rPr>
              <a:t>: Implement advanced artificial intelligence algorithms to provide personalized recommendations, insights, and mental health assessments based on individual user data. This AI-driven approach can adapt to each user's unique needs, making the tracker highly innovative and effective.</a:t>
            </a:r>
          </a:p>
          <a:p>
            <a:pPr marL="0" indent="0">
              <a:buNone/>
            </a:pPr>
            <a:endParaRPr lang="en-IN" alt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191" y="1328287"/>
            <a:ext cx="11029615" cy="4725380"/>
          </a:xfrm>
        </p:spPr>
        <p:txBody>
          <a:bodyPr>
            <a:normAutofit/>
          </a:bodyPr>
          <a:lstStyle/>
          <a:p>
            <a:r>
              <a:rPr lang="en-GB" b="0" i="0" dirty="0">
                <a:solidFill>
                  <a:schemeClr val="tx1"/>
                </a:solidFill>
                <a:effectLst/>
                <a:latin typeface="Söhne"/>
              </a:rPr>
              <a:t>For the building of a machine learning model, I have trained on two models: "LINEAR REGRESSION" And "RANDOM FOREST regression," respectively. The random forest regression works well on both datasets as well as testing, where the MSE is 0.0048, the RMSE is 0.069, and the R2 score is 0.99.</a:t>
            </a:r>
          </a:p>
          <a:p>
            <a:r>
              <a:rPr lang="en-GB" b="0" i="0" dirty="0">
                <a:solidFill>
                  <a:schemeClr val="tx1"/>
                </a:solidFill>
                <a:effectLst/>
                <a:latin typeface="Söhne"/>
              </a:rPr>
              <a:t>Here brief about Random forest: Random Forest Regressor is a powerful machine learning algorithm used for regression tasks. It combines multiple decision trees to create a robust and accurate prediction model. With its ability to handle non-linearity, feature importance ranking, and reduced overfitting, it is widely applied in predictive analytics, recommender systems, risk assessment, and more. The algorithm's versatility and high accuracy make it a valuable tool for various industries seeking reliable predictions.</a:t>
            </a:r>
          </a:p>
          <a:p>
            <a:pPr>
              <a:lnSpc>
                <a:spcPct val="100000"/>
              </a:lnSpc>
            </a:pPr>
            <a:r>
              <a:rPr lang="en-GB" dirty="0">
                <a:solidFill>
                  <a:schemeClr val="tx1"/>
                </a:solidFill>
              </a:rPr>
              <a:t>Key Features:</a:t>
            </a:r>
          </a:p>
          <a:p>
            <a:pPr lvl="1"/>
            <a:r>
              <a:rPr lang="en-GB" dirty="0">
                <a:solidFill>
                  <a:schemeClr val="tx1"/>
                </a:solidFill>
              </a:rPr>
              <a:t>Ensemble Learning</a:t>
            </a:r>
          </a:p>
          <a:p>
            <a:pPr lvl="1"/>
            <a:r>
              <a:rPr lang="en-GB" dirty="0">
                <a:solidFill>
                  <a:schemeClr val="tx1"/>
                </a:solidFill>
              </a:rPr>
              <a:t>Feature Importance</a:t>
            </a:r>
          </a:p>
          <a:p>
            <a:pPr lvl="1"/>
            <a:r>
              <a:rPr lang="en-GB" dirty="0">
                <a:solidFill>
                  <a:schemeClr val="tx1"/>
                </a:solidFill>
              </a:rPr>
              <a:t>Reduced Overfitting</a:t>
            </a:r>
          </a:p>
          <a:p>
            <a:pPr lvl="1"/>
            <a:r>
              <a:rPr lang="en-GB" dirty="0">
                <a:solidFill>
                  <a:schemeClr val="tx1"/>
                </a:solidFill>
              </a:rPr>
              <a:t>Handling Non-linearity</a:t>
            </a: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D405-EF3B-7EF6-4607-C18C21ECAA5B}"/>
              </a:ext>
            </a:extLst>
          </p:cNvPr>
          <p:cNvSpPr>
            <a:spLocks noGrp="1"/>
          </p:cNvSpPr>
          <p:nvPr>
            <p:ph type="title"/>
          </p:nvPr>
        </p:nvSpPr>
        <p:spPr>
          <a:xfrm>
            <a:off x="581192" y="702156"/>
            <a:ext cx="11029616" cy="501002"/>
          </a:xfrm>
        </p:spPr>
        <p:txBody>
          <a:bodyPr>
            <a:normAutofit fontScale="90000"/>
          </a:bodyPr>
          <a:lstStyle/>
          <a:p>
            <a:r>
              <a:rPr lang="en-IN" dirty="0"/>
              <a:t>EXPLORATORY ANALYSIS</a:t>
            </a:r>
          </a:p>
        </p:txBody>
      </p:sp>
      <p:pic>
        <p:nvPicPr>
          <p:cNvPr id="5" name="Content Placeholder 4">
            <a:extLst>
              <a:ext uri="{FF2B5EF4-FFF2-40B4-BE49-F238E27FC236}">
                <a16:creationId xmlns:a16="http://schemas.microsoft.com/office/drawing/2014/main" id="{1D57B1B6-1D50-160A-37DC-F4390032FEBC}"/>
              </a:ext>
            </a:extLst>
          </p:cNvPr>
          <p:cNvPicPr>
            <a:picLocks noGrp="1" noChangeAspect="1"/>
          </p:cNvPicPr>
          <p:nvPr>
            <p:ph idx="1"/>
          </p:nvPr>
        </p:nvPicPr>
        <p:blipFill>
          <a:blip r:embed="rId2"/>
          <a:stretch>
            <a:fillRect/>
          </a:stretch>
        </p:blipFill>
        <p:spPr>
          <a:xfrm>
            <a:off x="6678796" y="1203158"/>
            <a:ext cx="4749600" cy="4772025"/>
          </a:xfrm>
        </p:spPr>
      </p:pic>
      <p:sp>
        <p:nvSpPr>
          <p:cNvPr id="7" name="TextBox 6">
            <a:extLst>
              <a:ext uri="{FF2B5EF4-FFF2-40B4-BE49-F238E27FC236}">
                <a16:creationId xmlns:a16="http://schemas.microsoft.com/office/drawing/2014/main" id="{67E2E2DC-AAAE-E736-F449-6F6C2FA6FB3E}"/>
              </a:ext>
            </a:extLst>
          </p:cNvPr>
          <p:cNvSpPr txBox="1"/>
          <p:nvPr/>
        </p:nvSpPr>
        <p:spPr>
          <a:xfrm>
            <a:off x="581192" y="1397675"/>
            <a:ext cx="6493844" cy="2031325"/>
          </a:xfrm>
          <a:prstGeom prst="rect">
            <a:avLst/>
          </a:prstGeom>
          <a:noFill/>
        </p:spPr>
        <p:txBody>
          <a:bodyPr wrap="square">
            <a:spAutoFit/>
          </a:bodyPr>
          <a:lstStyle/>
          <a:p>
            <a:r>
              <a:rPr lang="en-IN" dirty="0" err="1"/>
              <a:t>numeric_columns</a:t>
            </a:r>
            <a:r>
              <a:rPr lang="en-IN" dirty="0"/>
              <a:t> = ['</a:t>
            </a:r>
            <a:r>
              <a:rPr lang="en-IN" dirty="0" err="1"/>
              <a:t>Year','Schizophrenia</a:t>
            </a:r>
            <a:r>
              <a:rPr lang="en-IN" dirty="0"/>
              <a:t>', '</a:t>
            </a:r>
            <a:r>
              <a:rPr lang="en-IN" dirty="0" err="1"/>
              <a:t>Bipolar_disorder</a:t>
            </a:r>
            <a:r>
              <a:rPr lang="en-IN" dirty="0"/>
              <a:t>', '</a:t>
            </a:r>
            <a:r>
              <a:rPr lang="en-IN" dirty="0" err="1"/>
              <a:t>Eating_disorder</a:t>
            </a:r>
            <a:r>
              <a:rPr lang="en-IN" dirty="0"/>
              <a:t>', 'Anxiety', '</a:t>
            </a:r>
            <a:r>
              <a:rPr lang="en-IN" dirty="0" err="1"/>
              <a:t>drug_usage</a:t>
            </a:r>
            <a:r>
              <a:rPr lang="en-IN" dirty="0"/>
              <a:t>', 'depression', 'alcohol', '</a:t>
            </a:r>
            <a:r>
              <a:rPr lang="en-IN" dirty="0" err="1"/>
              <a:t>mental_fitness</a:t>
            </a:r>
            <a:r>
              <a:rPr lang="en-IN" dirty="0"/>
              <a:t>']</a:t>
            </a:r>
          </a:p>
          <a:p>
            <a:r>
              <a:rPr lang="en-IN" dirty="0" err="1"/>
              <a:t>numeric_data</a:t>
            </a:r>
            <a:r>
              <a:rPr lang="en-IN" dirty="0"/>
              <a:t> = data[</a:t>
            </a:r>
            <a:r>
              <a:rPr lang="en-IN" dirty="0" err="1"/>
              <a:t>numeric_columns</a:t>
            </a:r>
            <a:r>
              <a:rPr lang="en-IN" dirty="0"/>
              <a:t>]</a:t>
            </a:r>
          </a:p>
          <a:p>
            <a:r>
              <a:rPr lang="en-IN" dirty="0" err="1"/>
              <a:t>plt.figure</a:t>
            </a:r>
            <a:r>
              <a:rPr lang="en-IN" dirty="0"/>
              <a:t>(</a:t>
            </a:r>
            <a:r>
              <a:rPr lang="en-IN" dirty="0" err="1"/>
              <a:t>figsize</a:t>
            </a:r>
            <a:r>
              <a:rPr lang="en-IN" dirty="0"/>
              <a:t>=(12, 6))</a:t>
            </a:r>
          </a:p>
          <a:p>
            <a:r>
              <a:rPr lang="en-IN" dirty="0" err="1"/>
              <a:t>sns.heatmap</a:t>
            </a:r>
            <a:r>
              <a:rPr lang="en-IN" dirty="0"/>
              <a:t>(</a:t>
            </a:r>
            <a:r>
              <a:rPr lang="en-IN" dirty="0" err="1"/>
              <a:t>numeric_data.corr</a:t>
            </a:r>
            <a:r>
              <a:rPr lang="en-IN" dirty="0"/>
              <a:t>(), </a:t>
            </a:r>
            <a:r>
              <a:rPr lang="en-IN" dirty="0" err="1"/>
              <a:t>annot</a:t>
            </a:r>
            <a:r>
              <a:rPr lang="en-IN" dirty="0"/>
              <a:t>=True, </a:t>
            </a:r>
            <a:r>
              <a:rPr lang="en-IN" dirty="0" err="1"/>
              <a:t>cmap</a:t>
            </a:r>
            <a:r>
              <a:rPr lang="en-IN" dirty="0"/>
              <a:t>='Blues')</a:t>
            </a:r>
          </a:p>
          <a:p>
            <a:r>
              <a:rPr lang="en-IN" dirty="0" err="1"/>
              <a:t>plt.show</a:t>
            </a:r>
            <a:r>
              <a:rPr lang="en-IN" dirty="0"/>
              <a:t>()</a:t>
            </a:r>
          </a:p>
        </p:txBody>
      </p:sp>
      <p:sp>
        <p:nvSpPr>
          <p:cNvPr id="9" name="TextBox 8">
            <a:extLst>
              <a:ext uri="{FF2B5EF4-FFF2-40B4-BE49-F238E27FC236}">
                <a16:creationId xmlns:a16="http://schemas.microsoft.com/office/drawing/2014/main" id="{2412F45A-1FCB-205A-4D28-D62191801D08}"/>
              </a:ext>
            </a:extLst>
          </p:cNvPr>
          <p:cNvSpPr txBox="1"/>
          <p:nvPr/>
        </p:nvSpPr>
        <p:spPr>
          <a:xfrm>
            <a:off x="581192" y="3589170"/>
            <a:ext cx="6097604" cy="1477328"/>
          </a:xfrm>
          <a:prstGeom prst="rect">
            <a:avLst/>
          </a:prstGeom>
          <a:noFill/>
        </p:spPr>
        <p:txBody>
          <a:bodyPr wrap="square">
            <a:spAutoFit/>
          </a:bodyPr>
          <a:lstStyle/>
          <a:p>
            <a:endParaRPr lang="en-GB" dirty="0"/>
          </a:p>
          <a:p>
            <a:r>
              <a:rPr lang="en-GB" dirty="0"/>
              <a:t>This code performs a correlation analysis between numeric columns in a given dataset and visualizes the results using a heatmap. It uses Python's seaborn and matplotlib libraries for data visualization.</a:t>
            </a:r>
            <a:endParaRPr lang="en-IN" dirty="0"/>
          </a:p>
        </p:txBody>
      </p:sp>
    </p:spTree>
    <p:extLst>
      <p:ext uri="{BB962C8B-B14F-4D97-AF65-F5344CB8AC3E}">
        <p14:creationId xmlns:p14="http://schemas.microsoft.com/office/powerpoint/2010/main" val="38160061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354</TotalTime>
  <Words>992</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Franklin Gothic Book</vt:lpstr>
      <vt:lpstr>Franklin Gothic Demi</vt:lpstr>
      <vt:lpstr>Söhne</vt:lpstr>
      <vt:lpstr>Times New Roman</vt:lpstr>
      <vt:lpstr>Wingdings</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EXPLORATORY ANALYSIS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cp:lastModifiedBy>
  <cp:revision>30</cp:revision>
  <dcterms:created xsi:type="dcterms:W3CDTF">2021-05-26T16:50:00Z</dcterms:created>
  <dcterms:modified xsi:type="dcterms:W3CDTF">2023-07-24T16:39:18Z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BCE42CFF26E445CBB014D94ED5E0466E_12</vt:lpwstr>
  </property>
  <property fmtid="{D5CDD505-2E9C-101B-9397-08002B2CF9AE}" pid="4" name="KSOProductBuildVer">
    <vt:lpwstr>1033-12.2.0.13085</vt:lpwstr>
  </property>
</Properties>
</file>