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osmic Octo Medium" charset="1" panose="00000600000000000000"/>
      <p:regular r:id="rId13"/>
    </p:embeddedFont>
    <p:embeddedFont>
      <p:font typeface="Cosmic Octo Bold" charset="1" panose="00000800000000000000"/>
      <p:regular r:id="rId14"/>
    </p:embeddedFont>
    <p:embeddedFont>
      <p:font typeface="Inter" charset="1" panose="020B050203000000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04325"/>
            <a:chOff x="0" y="0"/>
            <a:chExt cx="21640800" cy="1093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189292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189292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375213" y="0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375213" y="5798819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254376" y="4811470"/>
            <a:ext cx="3779248" cy="993268"/>
            <a:chOff x="0" y="0"/>
            <a:chExt cx="893281" cy="2347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93281" cy="234773"/>
            </a:xfrm>
            <a:custGeom>
              <a:avLst/>
              <a:gdLst/>
              <a:ahLst/>
              <a:cxnLst/>
              <a:rect r="r" b="b" t="t" l="l"/>
              <a:pathLst>
                <a:path h="234773" w="893281">
                  <a:moveTo>
                    <a:pt x="117387" y="0"/>
                  </a:moveTo>
                  <a:lnTo>
                    <a:pt x="775894" y="0"/>
                  </a:lnTo>
                  <a:cubicBezTo>
                    <a:pt x="840725" y="0"/>
                    <a:pt x="893281" y="52556"/>
                    <a:pt x="893281" y="117387"/>
                  </a:cubicBezTo>
                  <a:lnTo>
                    <a:pt x="893281" y="117387"/>
                  </a:lnTo>
                  <a:cubicBezTo>
                    <a:pt x="893281" y="148520"/>
                    <a:pt x="880913" y="178377"/>
                    <a:pt x="858899" y="200392"/>
                  </a:cubicBezTo>
                  <a:cubicBezTo>
                    <a:pt x="836885" y="222406"/>
                    <a:pt x="807027" y="234773"/>
                    <a:pt x="775894" y="234773"/>
                  </a:cubicBezTo>
                  <a:lnTo>
                    <a:pt x="117387" y="234773"/>
                  </a:lnTo>
                  <a:cubicBezTo>
                    <a:pt x="52556" y="234773"/>
                    <a:pt x="0" y="182218"/>
                    <a:pt x="0" y="117387"/>
                  </a:cubicBezTo>
                  <a:lnTo>
                    <a:pt x="0" y="117387"/>
                  </a:lnTo>
                  <a:cubicBezTo>
                    <a:pt x="0" y="52556"/>
                    <a:pt x="52556" y="0"/>
                    <a:pt x="117387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93281" cy="282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680481" y="4811470"/>
            <a:ext cx="1353143" cy="1018413"/>
            <a:chOff x="0" y="0"/>
            <a:chExt cx="467886" cy="3521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7886" cy="352144"/>
            </a:xfrm>
            <a:custGeom>
              <a:avLst/>
              <a:gdLst/>
              <a:ahLst/>
              <a:cxnLst/>
              <a:rect r="r" b="b" t="t" l="l"/>
              <a:pathLst>
                <a:path h="352144" w="467886">
                  <a:moveTo>
                    <a:pt x="264686" y="0"/>
                  </a:moveTo>
                  <a:cubicBezTo>
                    <a:pt x="376910" y="0"/>
                    <a:pt x="467886" y="78830"/>
                    <a:pt x="467886" y="176072"/>
                  </a:cubicBezTo>
                  <a:cubicBezTo>
                    <a:pt x="467886" y="273314"/>
                    <a:pt x="376910" y="352144"/>
                    <a:pt x="264686" y="352144"/>
                  </a:cubicBezTo>
                  <a:lnTo>
                    <a:pt x="203200" y="352144"/>
                  </a:lnTo>
                  <a:cubicBezTo>
                    <a:pt x="90976" y="352144"/>
                    <a:pt x="0" y="273314"/>
                    <a:pt x="0" y="176072"/>
                  </a:cubicBezTo>
                  <a:cubicBezTo>
                    <a:pt x="0" y="7883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67886" cy="399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987198" y="5058948"/>
            <a:ext cx="698762" cy="556389"/>
          </a:xfrm>
          <a:custGeom>
            <a:avLst/>
            <a:gdLst/>
            <a:ahLst/>
            <a:cxnLst/>
            <a:rect r="r" b="b" t="t" l="l"/>
            <a:pathLst>
              <a:path h="556389" w="698762">
                <a:moveTo>
                  <a:pt x="0" y="0"/>
                </a:moveTo>
                <a:lnTo>
                  <a:pt x="698762" y="0"/>
                </a:lnTo>
                <a:lnTo>
                  <a:pt x="698762" y="556389"/>
                </a:lnTo>
                <a:lnTo>
                  <a:pt x="0" y="556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440462">
            <a:off x="12877821" y="4541552"/>
            <a:ext cx="3717080" cy="4056337"/>
          </a:xfrm>
          <a:custGeom>
            <a:avLst/>
            <a:gdLst/>
            <a:ahLst/>
            <a:cxnLst/>
            <a:rect r="r" b="b" t="t" l="l"/>
            <a:pathLst>
              <a:path h="4056337" w="3717080">
                <a:moveTo>
                  <a:pt x="0" y="0"/>
                </a:moveTo>
                <a:lnTo>
                  <a:pt x="3717080" y="0"/>
                </a:lnTo>
                <a:lnTo>
                  <a:pt x="3717080" y="4056337"/>
                </a:lnTo>
                <a:lnTo>
                  <a:pt x="0" y="40563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839436">
            <a:off x="-93473" y="5465706"/>
            <a:ext cx="5172142" cy="3594639"/>
          </a:xfrm>
          <a:custGeom>
            <a:avLst/>
            <a:gdLst/>
            <a:ahLst/>
            <a:cxnLst/>
            <a:rect r="r" b="b" t="t" l="l"/>
            <a:pathLst>
              <a:path h="3594639" w="5172142">
                <a:moveTo>
                  <a:pt x="0" y="0"/>
                </a:moveTo>
                <a:lnTo>
                  <a:pt x="5172142" y="0"/>
                </a:lnTo>
                <a:lnTo>
                  <a:pt x="5172142" y="3594639"/>
                </a:lnTo>
                <a:lnTo>
                  <a:pt x="0" y="35946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2417455">
            <a:off x="2566557" y="3362758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1" y="0"/>
                </a:lnTo>
                <a:lnTo>
                  <a:pt x="973481" y="585858"/>
                </a:lnTo>
                <a:lnTo>
                  <a:pt x="0" y="5858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1601097">
            <a:off x="15805455" y="461683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0"/>
                </a:moveTo>
                <a:lnTo>
                  <a:pt x="2237781" y="0"/>
                </a:lnTo>
                <a:lnTo>
                  <a:pt x="2237781" y="858749"/>
                </a:lnTo>
                <a:lnTo>
                  <a:pt x="0" y="85874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true" rot="5083277">
            <a:off x="-519565" y="2072664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858749"/>
                </a:moveTo>
                <a:lnTo>
                  <a:pt x="2237781" y="858749"/>
                </a:lnTo>
                <a:lnTo>
                  <a:pt x="2237781" y="0"/>
                </a:lnTo>
                <a:lnTo>
                  <a:pt x="0" y="0"/>
                </a:lnTo>
                <a:lnTo>
                  <a:pt x="0" y="858749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7379361" y="8311033"/>
            <a:ext cx="3175385" cy="4033399"/>
          </a:xfrm>
          <a:custGeom>
            <a:avLst/>
            <a:gdLst/>
            <a:ahLst/>
            <a:cxnLst/>
            <a:rect r="r" b="b" t="t" l="l"/>
            <a:pathLst>
              <a:path h="4033399" w="3175385">
                <a:moveTo>
                  <a:pt x="0" y="0"/>
                </a:moveTo>
                <a:lnTo>
                  <a:pt x="3175385" y="0"/>
                </a:lnTo>
                <a:lnTo>
                  <a:pt x="3175385" y="4033399"/>
                </a:lnTo>
                <a:lnTo>
                  <a:pt x="0" y="4033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621319" y="1960147"/>
            <a:ext cx="11045362" cy="3098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b="true" sz="8000">
                <a:solidFill>
                  <a:srgbClr val="0B0727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SERVICE-BASED ARCHITECTURE</a:t>
            </a:r>
          </a:p>
          <a:p>
            <a:pPr algn="ctr">
              <a:lnSpc>
                <a:spcPts val="8000"/>
              </a:lnSpc>
            </a:pPr>
          </a:p>
        </p:txBody>
      </p:sp>
      <p:sp>
        <p:nvSpPr>
          <p:cNvPr name="Freeform 23" id="23"/>
          <p:cNvSpPr/>
          <p:nvPr/>
        </p:nvSpPr>
        <p:spPr>
          <a:xfrm flipH="false" flipV="false" rot="-2700000">
            <a:off x="15038913" y="2598633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1" y="0"/>
                </a:lnTo>
                <a:lnTo>
                  <a:pt x="973481" y="585859"/>
                </a:lnTo>
                <a:lnTo>
                  <a:pt x="0" y="58585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721037" y="4278481"/>
            <a:ext cx="615326" cy="615326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359018" y="721037"/>
            <a:ext cx="615326" cy="615326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3071988" y="724295"/>
            <a:ext cx="12144024" cy="1640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7"/>
              </a:lnSpc>
            </a:pPr>
            <a:r>
              <a:rPr lang="en-US" sz="3134" b="true">
                <a:solidFill>
                  <a:srgbClr val="000000"/>
                </a:solidFill>
                <a:latin typeface="Cosmic Octo Bold"/>
                <a:ea typeface="Cosmic Octo Bold"/>
                <a:cs typeface="Cosmic Octo Bold"/>
                <a:sym typeface="Cosmic Octo Bold"/>
              </a:rPr>
              <a:t>MAKALAH</a:t>
            </a:r>
          </a:p>
          <a:p>
            <a:pPr algn="ctr">
              <a:lnSpc>
                <a:spcPts val="4387"/>
              </a:lnSpc>
            </a:pPr>
            <a:r>
              <a:rPr lang="en-US" sz="3134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ARSITEKTUR PERANGKAT LUNAK</a:t>
            </a:r>
          </a:p>
          <a:p>
            <a:pPr algn="ctr">
              <a:lnSpc>
                <a:spcPts val="4387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5008541" y="4155785"/>
            <a:ext cx="8270918" cy="60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2"/>
              </a:lnSpc>
            </a:pPr>
            <a:r>
              <a:rPr lang="en-US" sz="1723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Dosen Pengampuh : Mardiyyah Hasnawi. S.Kom., M.T., MTA.</a:t>
            </a:r>
          </a:p>
          <a:p>
            <a:pPr algn="ctr">
              <a:lnSpc>
                <a:spcPts val="2412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4421172" y="5152026"/>
            <a:ext cx="8270918" cy="299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2"/>
              </a:lnSpc>
              <a:spcBef>
                <a:spcPct val="0"/>
              </a:spcBef>
            </a:pPr>
            <a:r>
              <a:rPr lang="en-US" sz="1723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Disusun oleh :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7123568" y="6125158"/>
            <a:ext cx="3910056" cy="2052525"/>
            <a:chOff x="0" y="0"/>
            <a:chExt cx="924199" cy="48514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24199" cy="485144"/>
            </a:xfrm>
            <a:custGeom>
              <a:avLst/>
              <a:gdLst/>
              <a:ahLst/>
              <a:cxnLst/>
              <a:rect r="r" b="b" t="t" l="l"/>
              <a:pathLst>
                <a:path h="485144" w="924199">
                  <a:moveTo>
                    <a:pt x="198000" y="0"/>
                  </a:moveTo>
                  <a:lnTo>
                    <a:pt x="726199" y="0"/>
                  </a:lnTo>
                  <a:cubicBezTo>
                    <a:pt x="778712" y="0"/>
                    <a:pt x="829074" y="20861"/>
                    <a:pt x="866206" y="57993"/>
                  </a:cubicBezTo>
                  <a:cubicBezTo>
                    <a:pt x="903338" y="95125"/>
                    <a:pt x="924199" y="145487"/>
                    <a:pt x="924199" y="198000"/>
                  </a:cubicBezTo>
                  <a:lnTo>
                    <a:pt x="924199" y="287144"/>
                  </a:lnTo>
                  <a:cubicBezTo>
                    <a:pt x="924199" y="339657"/>
                    <a:pt x="903338" y="390019"/>
                    <a:pt x="866206" y="427151"/>
                  </a:cubicBezTo>
                  <a:cubicBezTo>
                    <a:pt x="829074" y="464284"/>
                    <a:pt x="778712" y="485144"/>
                    <a:pt x="726199" y="485144"/>
                  </a:cubicBezTo>
                  <a:lnTo>
                    <a:pt x="198000" y="485144"/>
                  </a:lnTo>
                  <a:cubicBezTo>
                    <a:pt x="145487" y="485144"/>
                    <a:pt x="95125" y="464284"/>
                    <a:pt x="57993" y="427151"/>
                  </a:cubicBezTo>
                  <a:cubicBezTo>
                    <a:pt x="20861" y="390019"/>
                    <a:pt x="0" y="339657"/>
                    <a:pt x="0" y="287144"/>
                  </a:cubicBezTo>
                  <a:lnTo>
                    <a:pt x="0" y="198000"/>
                  </a:lnTo>
                  <a:cubicBezTo>
                    <a:pt x="0" y="145487"/>
                    <a:pt x="20861" y="95125"/>
                    <a:pt x="57993" y="57993"/>
                  </a:cubicBezTo>
                  <a:cubicBezTo>
                    <a:pt x="95125" y="20861"/>
                    <a:pt x="145487" y="0"/>
                    <a:pt x="198000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47625"/>
              <a:ext cx="924199" cy="5327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6554989" y="6550670"/>
            <a:ext cx="4367093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1. M. Rizwan 13020230100</a:t>
            </a:r>
          </a:p>
          <a:p>
            <a:pPr algn="ctr">
              <a:lnSpc>
                <a:spcPts val="1679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7300515" y="6760220"/>
            <a:ext cx="368697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2. Muh. Fajar Natsir 13020230171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235111" y="6986915"/>
            <a:ext cx="3686970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3. Malik Salahuddin 13020230037</a:t>
            </a:r>
          </a:p>
          <a:p>
            <a:pPr algn="ctr">
              <a:lnSpc>
                <a:spcPts val="1679"/>
              </a:lnSpc>
            </a:pPr>
          </a:p>
          <a:p>
            <a:pPr algn="ctr">
              <a:lnSpc>
                <a:spcPts val="1679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7123568" y="7234565"/>
            <a:ext cx="368697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4. Hamdani Sideng 13020200152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300515" y="7461260"/>
            <a:ext cx="3686970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>
                <a:solidFill>
                  <a:srgbClr val="000000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5. Muh Ridha Fahrezi 13020230256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04325"/>
            <a:chOff x="0" y="0"/>
            <a:chExt cx="21640800" cy="1093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189292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189292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375213" y="0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375213" y="5798819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791228" y="6701381"/>
            <a:ext cx="19870456" cy="3974301"/>
            <a:chOff x="0" y="0"/>
            <a:chExt cx="4696674" cy="93938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96674" cy="939384"/>
            </a:xfrm>
            <a:custGeom>
              <a:avLst/>
              <a:gdLst/>
              <a:ahLst/>
              <a:cxnLst/>
              <a:rect r="r" b="b" t="t" l="l"/>
              <a:pathLst>
                <a:path h="939384" w="4696674">
                  <a:moveTo>
                    <a:pt x="0" y="0"/>
                  </a:moveTo>
                  <a:lnTo>
                    <a:pt x="4696674" y="0"/>
                  </a:lnTo>
                  <a:lnTo>
                    <a:pt x="4696674" y="939384"/>
                  </a:lnTo>
                  <a:lnTo>
                    <a:pt x="0" y="939384"/>
                  </a:lnTo>
                  <a:close/>
                </a:path>
              </a:pathLst>
            </a:custGeom>
            <a:solidFill>
              <a:srgbClr val="EDEDED"/>
            </a:solidFill>
            <a:ln w="38100" cap="sq">
              <a:solidFill>
                <a:srgbClr val="76141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696674" cy="987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491627" y="8166074"/>
            <a:ext cx="3086100" cy="786260"/>
            <a:chOff x="0" y="0"/>
            <a:chExt cx="812800" cy="20708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207081"/>
            </a:xfrm>
            <a:custGeom>
              <a:avLst/>
              <a:gdLst/>
              <a:ahLst/>
              <a:cxnLst/>
              <a:rect r="r" b="b" t="t" l="l"/>
              <a:pathLst>
                <a:path h="207081" w="812800">
                  <a:moveTo>
                    <a:pt x="406400" y="0"/>
                  </a:moveTo>
                  <a:cubicBezTo>
                    <a:pt x="181951" y="0"/>
                    <a:pt x="0" y="46357"/>
                    <a:pt x="0" y="103540"/>
                  </a:cubicBezTo>
                  <a:cubicBezTo>
                    <a:pt x="0" y="160724"/>
                    <a:pt x="181951" y="207081"/>
                    <a:pt x="406400" y="207081"/>
                  </a:cubicBezTo>
                  <a:cubicBezTo>
                    <a:pt x="630849" y="207081"/>
                    <a:pt x="812800" y="160724"/>
                    <a:pt x="812800" y="103540"/>
                  </a:cubicBezTo>
                  <a:cubicBezTo>
                    <a:pt x="812800" y="46357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B0727">
                <a:alpha val="4000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-28211"/>
              <a:ext cx="660400" cy="215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2003793" y="1619885"/>
            <a:ext cx="4061767" cy="7047230"/>
          </a:xfrm>
          <a:custGeom>
            <a:avLst/>
            <a:gdLst/>
            <a:ahLst/>
            <a:cxnLst/>
            <a:rect r="r" b="b" t="t" l="l"/>
            <a:pathLst>
              <a:path h="7047230" w="4061767">
                <a:moveTo>
                  <a:pt x="0" y="0"/>
                </a:moveTo>
                <a:lnTo>
                  <a:pt x="4061768" y="0"/>
                </a:lnTo>
                <a:lnTo>
                  <a:pt x="4061768" y="7047230"/>
                </a:lnTo>
                <a:lnTo>
                  <a:pt x="0" y="70472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929373" y="3855561"/>
            <a:ext cx="8588809" cy="4832970"/>
            <a:chOff x="0" y="0"/>
            <a:chExt cx="2030091" cy="11423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0091" cy="1142343"/>
            </a:xfrm>
            <a:custGeom>
              <a:avLst/>
              <a:gdLst/>
              <a:ahLst/>
              <a:cxnLst/>
              <a:rect r="r" b="b" t="t" l="l"/>
              <a:pathLst>
                <a:path h="1142343" w="2030091">
                  <a:moveTo>
                    <a:pt x="27042" y="0"/>
                  </a:moveTo>
                  <a:lnTo>
                    <a:pt x="2003049" y="0"/>
                  </a:lnTo>
                  <a:cubicBezTo>
                    <a:pt x="2017984" y="0"/>
                    <a:pt x="2030091" y="12107"/>
                    <a:pt x="2030091" y="27042"/>
                  </a:cubicBezTo>
                  <a:lnTo>
                    <a:pt x="2030091" y="1115301"/>
                  </a:lnTo>
                  <a:cubicBezTo>
                    <a:pt x="2030091" y="1130236"/>
                    <a:pt x="2017984" y="1142343"/>
                    <a:pt x="2003049" y="1142343"/>
                  </a:cubicBezTo>
                  <a:lnTo>
                    <a:pt x="27042" y="1142343"/>
                  </a:lnTo>
                  <a:cubicBezTo>
                    <a:pt x="12107" y="1142343"/>
                    <a:pt x="0" y="1130236"/>
                    <a:pt x="0" y="1115301"/>
                  </a:cubicBezTo>
                  <a:lnTo>
                    <a:pt x="0" y="27042"/>
                  </a:lnTo>
                  <a:cubicBezTo>
                    <a:pt x="0" y="12107"/>
                    <a:pt x="12107" y="0"/>
                    <a:pt x="27042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030091" cy="1189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2846331">
            <a:off x="10965743" y="3698536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1" y="0"/>
                </a:lnTo>
                <a:lnTo>
                  <a:pt x="973481" y="585859"/>
                </a:lnTo>
                <a:lnTo>
                  <a:pt x="0" y="585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10521283">
            <a:off x="10334735" y="9433230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0"/>
                </a:moveTo>
                <a:lnTo>
                  <a:pt x="2237782" y="0"/>
                </a:lnTo>
                <a:lnTo>
                  <a:pt x="2237782" y="858748"/>
                </a:lnTo>
                <a:lnTo>
                  <a:pt x="0" y="8587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439717" y="2023478"/>
            <a:ext cx="7863920" cy="16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 b="true">
                <a:solidFill>
                  <a:srgbClr val="0B0727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Latar Belakang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79545" y="4061548"/>
            <a:ext cx="8232660" cy="460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2"/>
              </a:lnSpc>
            </a:pPr>
            <a:r>
              <a:rPr lang="en-US" sz="232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Perkembangan teknologi komunikasi mendorong kebutuhan jaringan yang cepat, andal, dan fleksibel. Generasi kelima (5G) menghadirkan Service-Based Architecture (SBA) sebagai fondasi baru pada core network.</a:t>
            </a:r>
          </a:p>
          <a:p>
            <a:pPr algn="l">
              <a:lnSpc>
                <a:spcPts val="3022"/>
              </a:lnSpc>
            </a:pPr>
            <a:r>
              <a:rPr lang="en-US" sz="232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SBA memecah fungsi jaringan menjadi layanan mandiri (Network Functions) yang dapat berkomunikasi lewat protokol berbasis layanan seperti HTTP/2 dan REST API.</a:t>
            </a:r>
          </a:p>
          <a:p>
            <a:pPr algn="l">
              <a:lnSpc>
                <a:spcPts val="3022"/>
              </a:lnSpc>
            </a:pPr>
            <a:r>
              <a:rPr lang="en-US" sz="232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Pendekatan ini menggantikan sistem monolitik menjadi arsitektur yang modular, elastis, dan berbasis cloud-native.</a:t>
            </a:r>
          </a:p>
          <a:p>
            <a:pPr algn="l" marL="0" indent="0" lvl="0">
              <a:lnSpc>
                <a:spcPts val="3022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-1058263" y="5643118"/>
            <a:ext cx="2116526" cy="211652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838097" y="487975"/>
            <a:ext cx="1421203" cy="1421203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63840" y="1028700"/>
            <a:ext cx="3795460" cy="4141871"/>
          </a:xfrm>
          <a:custGeom>
            <a:avLst/>
            <a:gdLst/>
            <a:ahLst/>
            <a:cxnLst/>
            <a:rect r="r" b="b" t="t" l="l"/>
            <a:pathLst>
              <a:path h="4141871" w="3795460">
                <a:moveTo>
                  <a:pt x="0" y="0"/>
                </a:moveTo>
                <a:lnTo>
                  <a:pt x="3795460" y="0"/>
                </a:lnTo>
                <a:lnTo>
                  <a:pt x="3795460" y="4141871"/>
                </a:lnTo>
                <a:lnTo>
                  <a:pt x="0" y="41418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73462" y="1028700"/>
            <a:ext cx="3879449" cy="7460479"/>
          </a:xfrm>
          <a:custGeom>
            <a:avLst/>
            <a:gdLst/>
            <a:ahLst/>
            <a:cxnLst/>
            <a:rect r="r" b="b" t="t" l="l"/>
            <a:pathLst>
              <a:path h="7460479" w="3879449">
                <a:moveTo>
                  <a:pt x="0" y="0"/>
                </a:moveTo>
                <a:lnTo>
                  <a:pt x="3879450" y="0"/>
                </a:lnTo>
                <a:lnTo>
                  <a:pt x="3879450" y="7460479"/>
                </a:lnTo>
                <a:lnTo>
                  <a:pt x="0" y="7460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413633" y="4267985"/>
            <a:ext cx="19115265" cy="6434579"/>
            <a:chOff x="0" y="0"/>
            <a:chExt cx="4518173" cy="15209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8173" cy="1520907"/>
            </a:xfrm>
            <a:custGeom>
              <a:avLst/>
              <a:gdLst/>
              <a:ahLst/>
              <a:cxnLst/>
              <a:rect r="r" b="b" t="t" l="l"/>
              <a:pathLst>
                <a:path h="1520907" w="4518173">
                  <a:moveTo>
                    <a:pt x="0" y="0"/>
                  </a:moveTo>
                  <a:lnTo>
                    <a:pt x="4518173" y="0"/>
                  </a:lnTo>
                  <a:lnTo>
                    <a:pt x="4518173" y="1520907"/>
                  </a:lnTo>
                  <a:lnTo>
                    <a:pt x="0" y="1520907"/>
                  </a:lnTo>
                  <a:close/>
                </a:path>
              </a:pathLst>
            </a:custGeom>
            <a:solidFill>
              <a:srgbClr val="EDEDED"/>
            </a:solidFill>
            <a:ln w="38100" cap="sq">
              <a:solidFill>
                <a:srgbClr val="76141B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18173" cy="1568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2700000">
            <a:off x="541959" y="6605647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2" y="0"/>
                </a:lnTo>
                <a:lnTo>
                  <a:pt x="973482" y="585859"/>
                </a:lnTo>
                <a:lnTo>
                  <a:pt x="0" y="5858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680466" y="5712250"/>
            <a:ext cx="7334528" cy="3546050"/>
            <a:chOff x="0" y="0"/>
            <a:chExt cx="1733623" cy="83816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3623" cy="838161"/>
            </a:xfrm>
            <a:custGeom>
              <a:avLst/>
              <a:gdLst/>
              <a:ahLst/>
              <a:cxnLst/>
              <a:rect r="r" b="b" t="t" l="l"/>
              <a:pathLst>
                <a:path h="838161" w="1733623">
                  <a:moveTo>
                    <a:pt x="31666" y="0"/>
                  </a:moveTo>
                  <a:lnTo>
                    <a:pt x="1701957" y="0"/>
                  </a:lnTo>
                  <a:cubicBezTo>
                    <a:pt x="1710355" y="0"/>
                    <a:pt x="1718410" y="3336"/>
                    <a:pt x="1724348" y="9275"/>
                  </a:cubicBezTo>
                  <a:cubicBezTo>
                    <a:pt x="1730287" y="15213"/>
                    <a:pt x="1733623" y="23268"/>
                    <a:pt x="1733623" y="31666"/>
                  </a:cubicBezTo>
                  <a:lnTo>
                    <a:pt x="1733623" y="806495"/>
                  </a:lnTo>
                  <a:cubicBezTo>
                    <a:pt x="1733623" y="814893"/>
                    <a:pt x="1730287" y="822948"/>
                    <a:pt x="1724348" y="828886"/>
                  </a:cubicBezTo>
                  <a:cubicBezTo>
                    <a:pt x="1718410" y="834825"/>
                    <a:pt x="1710355" y="838161"/>
                    <a:pt x="1701957" y="838161"/>
                  </a:cubicBezTo>
                  <a:lnTo>
                    <a:pt x="31666" y="838161"/>
                  </a:lnTo>
                  <a:cubicBezTo>
                    <a:pt x="23268" y="838161"/>
                    <a:pt x="15213" y="834825"/>
                    <a:pt x="9275" y="828886"/>
                  </a:cubicBezTo>
                  <a:cubicBezTo>
                    <a:pt x="3336" y="822948"/>
                    <a:pt x="0" y="814893"/>
                    <a:pt x="0" y="806495"/>
                  </a:cubicBezTo>
                  <a:lnTo>
                    <a:pt x="0" y="31666"/>
                  </a:lnTo>
                  <a:cubicBezTo>
                    <a:pt x="0" y="23268"/>
                    <a:pt x="3336" y="15213"/>
                    <a:pt x="9275" y="9275"/>
                  </a:cubicBezTo>
                  <a:cubicBezTo>
                    <a:pt x="15213" y="3336"/>
                    <a:pt x="23268" y="0"/>
                    <a:pt x="31666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733623" cy="885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05479" y="6394450"/>
            <a:ext cx="5884501" cy="286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Menjelaskan konsep, sejarah, dan penerapan SBA.</a:t>
            </a:r>
          </a:p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Mengidentifikasi masalah dan solusi dalam implementasi SBA.</a:t>
            </a:r>
          </a:p>
          <a:p>
            <a:pPr algn="l" marL="539749" indent="-269875" lvl="1">
              <a:lnSpc>
                <a:spcPts val="3249"/>
              </a:lnSpc>
              <a:buFont typeface="Arial"/>
              <a:buChar char="•"/>
            </a:pPr>
            <a:r>
              <a:rPr lang="en-US" sz="2499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Menilai kelebihan, kekurangan, dan studi kasus penerapannya.</a:t>
            </a:r>
          </a:p>
          <a:p>
            <a:pPr algn="l" marL="0" indent="0" lvl="0">
              <a:lnSpc>
                <a:spcPts val="324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929841" y="2338202"/>
            <a:ext cx="7234072" cy="16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>
                <a:solidFill>
                  <a:srgbClr val="0B0727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Tujuan dan Definisi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303966" y="5712250"/>
            <a:ext cx="7334528" cy="3546050"/>
            <a:chOff x="0" y="0"/>
            <a:chExt cx="1733623" cy="8381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33623" cy="838161"/>
            </a:xfrm>
            <a:custGeom>
              <a:avLst/>
              <a:gdLst/>
              <a:ahLst/>
              <a:cxnLst/>
              <a:rect r="r" b="b" t="t" l="l"/>
              <a:pathLst>
                <a:path h="838161" w="1733623">
                  <a:moveTo>
                    <a:pt x="31666" y="0"/>
                  </a:moveTo>
                  <a:lnTo>
                    <a:pt x="1701957" y="0"/>
                  </a:lnTo>
                  <a:cubicBezTo>
                    <a:pt x="1710355" y="0"/>
                    <a:pt x="1718410" y="3336"/>
                    <a:pt x="1724348" y="9275"/>
                  </a:cubicBezTo>
                  <a:cubicBezTo>
                    <a:pt x="1730287" y="15213"/>
                    <a:pt x="1733623" y="23268"/>
                    <a:pt x="1733623" y="31666"/>
                  </a:cubicBezTo>
                  <a:lnTo>
                    <a:pt x="1733623" y="806495"/>
                  </a:lnTo>
                  <a:cubicBezTo>
                    <a:pt x="1733623" y="814893"/>
                    <a:pt x="1730287" y="822948"/>
                    <a:pt x="1724348" y="828886"/>
                  </a:cubicBezTo>
                  <a:cubicBezTo>
                    <a:pt x="1718410" y="834825"/>
                    <a:pt x="1710355" y="838161"/>
                    <a:pt x="1701957" y="838161"/>
                  </a:cubicBezTo>
                  <a:lnTo>
                    <a:pt x="31666" y="838161"/>
                  </a:lnTo>
                  <a:cubicBezTo>
                    <a:pt x="23268" y="838161"/>
                    <a:pt x="15213" y="834825"/>
                    <a:pt x="9275" y="828886"/>
                  </a:cubicBezTo>
                  <a:cubicBezTo>
                    <a:pt x="3336" y="822948"/>
                    <a:pt x="0" y="814893"/>
                    <a:pt x="0" y="806495"/>
                  </a:cubicBezTo>
                  <a:lnTo>
                    <a:pt x="0" y="31666"/>
                  </a:lnTo>
                  <a:cubicBezTo>
                    <a:pt x="0" y="23268"/>
                    <a:pt x="3336" y="15213"/>
                    <a:pt x="9275" y="9275"/>
                  </a:cubicBezTo>
                  <a:cubicBezTo>
                    <a:pt x="15213" y="3336"/>
                    <a:pt x="23268" y="0"/>
                    <a:pt x="31666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733623" cy="885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04442" y="5143500"/>
            <a:ext cx="6133575" cy="1137499"/>
            <a:chOff x="0" y="0"/>
            <a:chExt cx="1449760" cy="26886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49760" cy="268865"/>
            </a:xfrm>
            <a:custGeom>
              <a:avLst/>
              <a:gdLst/>
              <a:ahLst/>
              <a:cxnLst/>
              <a:rect r="r" b="b" t="t" l="l"/>
              <a:pathLst>
                <a:path h="268865" w="1449760">
                  <a:moveTo>
                    <a:pt x="126222" y="0"/>
                  </a:moveTo>
                  <a:lnTo>
                    <a:pt x="1323538" y="0"/>
                  </a:lnTo>
                  <a:cubicBezTo>
                    <a:pt x="1393249" y="0"/>
                    <a:pt x="1449760" y="56512"/>
                    <a:pt x="1449760" y="126222"/>
                  </a:cubicBezTo>
                  <a:lnTo>
                    <a:pt x="1449760" y="142643"/>
                  </a:lnTo>
                  <a:cubicBezTo>
                    <a:pt x="1449760" y="176119"/>
                    <a:pt x="1436462" y="208224"/>
                    <a:pt x="1412791" y="231895"/>
                  </a:cubicBezTo>
                  <a:cubicBezTo>
                    <a:pt x="1389120" y="255566"/>
                    <a:pt x="1357015" y="268865"/>
                    <a:pt x="1323538" y="268865"/>
                  </a:cubicBezTo>
                  <a:lnTo>
                    <a:pt x="126222" y="268865"/>
                  </a:lnTo>
                  <a:cubicBezTo>
                    <a:pt x="56512" y="268865"/>
                    <a:pt x="0" y="212353"/>
                    <a:pt x="0" y="142643"/>
                  </a:cubicBezTo>
                  <a:lnTo>
                    <a:pt x="0" y="126222"/>
                  </a:lnTo>
                  <a:cubicBezTo>
                    <a:pt x="0" y="56512"/>
                    <a:pt x="56512" y="0"/>
                    <a:pt x="126222" y="0"/>
                  </a:cubicBezTo>
                  <a:close/>
                </a:path>
              </a:pathLst>
            </a:custGeom>
            <a:solidFill>
              <a:srgbClr val="76141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449760" cy="316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5756068">
            <a:off x="16683166" y="7671638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0"/>
                </a:moveTo>
                <a:lnTo>
                  <a:pt x="2237781" y="0"/>
                </a:lnTo>
                <a:lnTo>
                  <a:pt x="2237781" y="858748"/>
                </a:lnTo>
                <a:lnTo>
                  <a:pt x="0" y="8587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477390" y="458566"/>
            <a:ext cx="1526600" cy="15266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8A4D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true" flipV="false" rot="-319308">
            <a:off x="4546408" y="72459"/>
            <a:ext cx="1925678" cy="738979"/>
          </a:xfrm>
          <a:custGeom>
            <a:avLst/>
            <a:gdLst/>
            <a:ahLst/>
            <a:cxnLst/>
            <a:rect r="r" b="b" t="t" l="l"/>
            <a:pathLst>
              <a:path h="738979" w="1925678">
                <a:moveTo>
                  <a:pt x="1925678" y="0"/>
                </a:moveTo>
                <a:lnTo>
                  <a:pt x="0" y="0"/>
                </a:lnTo>
                <a:lnTo>
                  <a:pt x="0" y="738979"/>
                </a:lnTo>
                <a:lnTo>
                  <a:pt x="1925678" y="738979"/>
                </a:lnTo>
                <a:lnTo>
                  <a:pt x="192567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2328586">
            <a:off x="8481638" y="1489051"/>
            <a:ext cx="865798" cy="521053"/>
          </a:xfrm>
          <a:custGeom>
            <a:avLst/>
            <a:gdLst/>
            <a:ahLst/>
            <a:cxnLst/>
            <a:rect r="r" b="b" t="t" l="l"/>
            <a:pathLst>
              <a:path h="521053" w="865798">
                <a:moveTo>
                  <a:pt x="0" y="0"/>
                </a:moveTo>
                <a:lnTo>
                  <a:pt x="865799" y="0"/>
                </a:lnTo>
                <a:lnTo>
                  <a:pt x="865799" y="521053"/>
                </a:lnTo>
                <a:lnTo>
                  <a:pt x="0" y="52105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2280943" y="5143500"/>
            <a:ext cx="6133575" cy="1137499"/>
            <a:chOff x="0" y="0"/>
            <a:chExt cx="1449760" cy="26886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9760" cy="268865"/>
            </a:xfrm>
            <a:custGeom>
              <a:avLst/>
              <a:gdLst/>
              <a:ahLst/>
              <a:cxnLst/>
              <a:rect r="r" b="b" t="t" l="l"/>
              <a:pathLst>
                <a:path h="268865" w="1449760">
                  <a:moveTo>
                    <a:pt x="126222" y="0"/>
                  </a:moveTo>
                  <a:lnTo>
                    <a:pt x="1323538" y="0"/>
                  </a:lnTo>
                  <a:cubicBezTo>
                    <a:pt x="1393249" y="0"/>
                    <a:pt x="1449760" y="56512"/>
                    <a:pt x="1449760" y="126222"/>
                  </a:cubicBezTo>
                  <a:lnTo>
                    <a:pt x="1449760" y="142643"/>
                  </a:lnTo>
                  <a:cubicBezTo>
                    <a:pt x="1449760" y="176119"/>
                    <a:pt x="1436462" y="208224"/>
                    <a:pt x="1412791" y="231895"/>
                  </a:cubicBezTo>
                  <a:cubicBezTo>
                    <a:pt x="1389120" y="255566"/>
                    <a:pt x="1357015" y="268865"/>
                    <a:pt x="1323538" y="268865"/>
                  </a:cubicBezTo>
                  <a:lnTo>
                    <a:pt x="126222" y="268865"/>
                  </a:lnTo>
                  <a:cubicBezTo>
                    <a:pt x="56512" y="268865"/>
                    <a:pt x="0" y="212353"/>
                    <a:pt x="0" y="142643"/>
                  </a:cubicBezTo>
                  <a:lnTo>
                    <a:pt x="0" y="126222"/>
                  </a:lnTo>
                  <a:cubicBezTo>
                    <a:pt x="0" y="56512"/>
                    <a:pt x="56512" y="0"/>
                    <a:pt x="126222" y="0"/>
                  </a:cubicBezTo>
                  <a:close/>
                </a:path>
              </a:pathLst>
            </a:custGeom>
            <a:solidFill>
              <a:srgbClr val="76141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1449760" cy="316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2643387" y="5495080"/>
            <a:ext cx="540868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Tujuan Penulisan: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456352" y="6328217"/>
            <a:ext cx="5029755" cy="28113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77"/>
              </a:lnSpc>
            </a:pPr>
            <a:r>
              <a:rPr lang="en-US" sz="2136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SBA adalah pendekatan arsitektur jaringan 5G di mana setiap fungsi inti direalisasikan sebagai layanan terpisah yang saling berkomunikasi melalui antarmuka berbasis layanan.</a:t>
            </a:r>
          </a:p>
          <a:p>
            <a:pPr algn="l" marL="0" indent="0" lvl="0">
              <a:lnSpc>
                <a:spcPts val="2777"/>
              </a:lnSpc>
            </a:pPr>
            <a:r>
              <a:rPr lang="en-US" sz="2136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Setiap Network Function (NF) dapat menjadi penyedia maupun pengguna layanan secara dinamis.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66887" y="5495080"/>
            <a:ext cx="5408685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Definisi: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04325"/>
            <a:chOff x="0" y="0"/>
            <a:chExt cx="21640800" cy="1093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189292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189292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375213" y="0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375213" y="5798819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467002" y="4635730"/>
            <a:ext cx="9086072" cy="4964243"/>
            <a:chOff x="0" y="0"/>
            <a:chExt cx="2147626" cy="11733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7626" cy="1173372"/>
            </a:xfrm>
            <a:custGeom>
              <a:avLst/>
              <a:gdLst/>
              <a:ahLst/>
              <a:cxnLst/>
              <a:rect r="r" b="b" t="t" l="l"/>
              <a:pathLst>
                <a:path h="1173372" w="2147626">
                  <a:moveTo>
                    <a:pt x="25562" y="0"/>
                  </a:moveTo>
                  <a:lnTo>
                    <a:pt x="2122064" y="0"/>
                  </a:lnTo>
                  <a:cubicBezTo>
                    <a:pt x="2136182" y="0"/>
                    <a:pt x="2147626" y="11444"/>
                    <a:pt x="2147626" y="25562"/>
                  </a:cubicBezTo>
                  <a:lnTo>
                    <a:pt x="2147626" y="1147810"/>
                  </a:lnTo>
                  <a:cubicBezTo>
                    <a:pt x="2147626" y="1161927"/>
                    <a:pt x="2136182" y="1173372"/>
                    <a:pt x="2122064" y="1173372"/>
                  </a:cubicBezTo>
                  <a:lnTo>
                    <a:pt x="25562" y="1173372"/>
                  </a:lnTo>
                  <a:cubicBezTo>
                    <a:pt x="18782" y="1173372"/>
                    <a:pt x="12281" y="1170679"/>
                    <a:pt x="7487" y="1165885"/>
                  </a:cubicBezTo>
                  <a:cubicBezTo>
                    <a:pt x="2693" y="1161091"/>
                    <a:pt x="0" y="1154589"/>
                    <a:pt x="0" y="1147810"/>
                  </a:cubicBezTo>
                  <a:lnTo>
                    <a:pt x="0" y="25562"/>
                  </a:lnTo>
                  <a:cubicBezTo>
                    <a:pt x="0" y="11444"/>
                    <a:pt x="11444" y="0"/>
                    <a:pt x="25562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147626" cy="12209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914131" y="5315684"/>
            <a:ext cx="8373478" cy="3917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5"/>
              </a:lnSpc>
            </a:pPr>
            <a:r>
              <a:rPr lang="en-US" sz="23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Pada jaringan 4G, fungsi-fungsi inti masih saling terikat (</a:t>
            </a:r>
            <a:r>
              <a:rPr lang="en-US" sz="23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tightly coupled) sehingga sulit diperbarui dan diskalakan.</a:t>
            </a:r>
          </a:p>
          <a:p>
            <a:pPr algn="l">
              <a:lnSpc>
                <a:spcPts val="3085"/>
              </a:lnSpc>
            </a:pPr>
            <a:r>
              <a:rPr lang="en-US" sz="23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5G memperkenalkan Service-Based Core yang berbasis cloud-native dengan komponen seperti NRF dan SCP.</a:t>
            </a:r>
          </a:p>
          <a:p>
            <a:pPr algn="l">
              <a:lnSpc>
                <a:spcPts val="3085"/>
              </a:lnSpc>
            </a:pPr>
            <a:r>
              <a:rPr lang="en-US" sz="23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Perkembangan 3GPP Release-15 hingga Release-18 terus menyempurnakan SBA, bahkan menuju konsep Service-Based RAN (SBA-RAN) untuk 6G.</a:t>
            </a:r>
          </a:p>
          <a:p>
            <a:pPr algn="l" marL="0" indent="0" lvl="0">
              <a:lnSpc>
                <a:spcPts val="3085"/>
              </a:lnSpc>
            </a:pPr>
            <a:r>
              <a:rPr lang="en-US" sz="23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Konteks utama penerapan SBA adalah menjawab kebutuhan IoT, edge computing, dan network slicing di era digital.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14131" y="1815982"/>
            <a:ext cx="8191813" cy="16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0B0727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Sejarah dan Konteks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8104119" y="4066980"/>
            <a:ext cx="7811836" cy="1137499"/>
            <a:chOff x="0" y="0"/>
            <a:chExt cx="1846442" cy="2688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846442" cy="268865"/>
            </a:xfrm>
            <a:custGeom>
              <a:avLst/>
              <a:gdLst/>
              <a:ahLst/>
              <a:cxnLst/>
              <a:rect r="r" b="b" t="t" l="l"/>
              <a:pathLst>
                <a:path h="268865" w="1846442">
                  <a:moveTo>
                    <a:pt x="99105" y="0"/>
                  </a:moveTo>
                  <a:lnTo>
                    <a:pt x="1747337" y="0"/>
                  </a:lnTo>
                  <a:cubicBezTo>
                    <a:pt x="1773621" y="0"/>
                    <a:pt x="1798829" y="10441"/>
                    <a:pt x="1817415" y="29027"/>
                  </a:cubicBezTo>
                  <a:cubicBezTo>
                    <a:pt x="1836001" y="47613"/>
                    <a:pt x="1846442" y="72821"/>
                    <a:pt x="1846442" y="99105"/>
                  </a:cubicBezTo>
                  <a:lnTo>
                    <a:pt x="1846442" y="169760"/>
                  </a:lnTo>
                  <a:cubicBezTo>
                    <a:pt x="1846442" y="196044"/>
                    <a:pt x="1836001" y="221252"/>
                    <a:pt x="1817415" y="239837"/>
                  </a:cubicBezTo>
                  <a:cubicBezTo>
                    <a:pt x="1798829" y="258423"/>
                    <a:pt x="1773621" y="268865"/>
                    <a:pt x="1747337" y="268865"/>
                  </a:cubicBezTo>
                  <a:lnTo>
                    <a:pt x="99105" y="268865"/>
                  </a:lnTo>
                  <a:cubicBezTo>
                    <a:pt x="44371" y="268865"/>
                    <a:pt x="0" y="224494"/>
                    <a:pt x="0" y="169760"/>
                  </a:cubicBezTo>
                  <a:lnTo>
                    <a:pt x="0" y="99105"/>
                  </a:lnTo>
                  <a:cubicBezTo>
                    <a:pt x="0" y="72821"/>
                    <a:pt x="10441" y="47613"/>
                    <a:pt x="29027" y="29027"/>
                  </a:cubicBezTo>
                  <a:cubicBezTo>
                    <a:pt x="47613" y="10441"/>
                    <a:pt x="72821" y="0"/>
                    <a:pt x="99105" y="0"/>
                  </a:cubicBezTo>
                  <a:close/>
                </a:path>
              </a:pathLst>
            </a:custGeom>
            <a:solidFill>
              <a:srgbClr val="76141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846442" cy="316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528722" y="4418560"/>
            <a:ext cx="6962631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Sejarah dan Konteks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924374">
            <a:off x="1250564" y="4437837"/>
            <a:ext cx="5204555" cy="6610867"/>
          </a:xfrm>
          <a:custGeom>
            <a:avLst/>
            <a:gdLst/>
            <a:ahLst/>
            <a:cxnLst/>
            <a:rect r="r" b="b" t="t" l="l"/>
            <a:pathLst>
              <a:path h="6610867" w="5204555">
                <a:moveTo>
                  <a:pt x="0" y="0"/>
                </a:moveTo>
                <a:lnTo>
                  <a:pt x="5204555" y="0"/>
                </a:lnTo>
                <a:lnTo>
                  <a:pt x="5204555" y="6610866"/>
                </a:lnTo>
                <a:lnTo>
                  <a:pt x="0" y="6610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9909545">
            <a:off x="435335" y="-450178"/>
            <a:ext cx="6018931" cy="4183157"/>
          </a:xfrm>
          <a:custGeom>
            <a:avLst/>
            <a:gdLst/>
            <a:ahLst/>
            <a:cxnLst/>
            <a:rect r="r" b="b" t="t" l="l"/>
            <a:pathLst>
              <a:path h="4183157" w="6018931">
                <a:moveTo>
                  <a:pt x="0" y="0"/>
                </a:moveTo>
                <a:lnTo>
                  <a:pt x="6018931" y="0"/>
                </a:lnTo>
                <a:lnTo>
                  <a:pt x="6018931" y="4183157"/>
                </a:lnTo>
                <a:lnTo>
                  <a:pt x="0" y="41831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1601097">
            <a:off x="15805455" y="461683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0"/>
                </a:moveTo>
                <a:lnTo>
                  <a:pt x="2237781" y="0"/>
                </a:lnTo>
                <a:lnTo>
                  <a:pt x="2237781" y="858749"/>
                </a:lnTo>
                <a:lnTo>
                  <a:pt x="0" y="8587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1620074">
            <a:off x="5851551" y="3741873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1" y="0"/>
                </a:lnTo>
                <a:lnTo>
                  <a:pt x="973481" y="585858"/>
                </a:lnTo>
                <a:lnTo>
                  <a:pt x="0" y="5858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28700" y="4516786"/>
            <a:ext cx="814007" cy="8140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-10493819">
            <a:off x="11296017" y="9426087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0"/>
                </a:moveTo>
                <a:lnTo>
                  <a:pt x="2237782" y="0"/>
                </a:lnTo>
                <a:lnTo>
                  <a:pt x="2237782" y="858749"/>
                </a:lnTo>
                <a:lnTo>
                  <a:pt x="0" y="8587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6105944" y="6932598"/>
            <a:ext cx="1113230" cy="1113230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8A4DE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04325"/>
            <a:chOff x="0" y="0"/>
            <a:chExt cx="21640800" cy="1093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189292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189292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375213" y="0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375213" y="5798819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791228" y="7669840"/>
            <a:ext cx="19870456" cy="3005842"/>
            <a:chOff x="0" y="0"/>
            <a:chExt cx="4696674" cy="710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96674" cy="710475"/>
            </a:xfrm>
            <a:custGeom>
              <a:avLst/>
              <a:gdLst/>
              <a:ahLst/>
              <a:cxnLst/>
              <a:rect r="r" b="b" t="t" l="l"/>
              <a:pathLst>
                <a:path h="710475" w="4696674">
                  <a:moveTo>
                    <a:pt x="0" y="0"/>
                  </a:moveTo>
                  <a:lnTo>
                    <a:pt x="4696674" y="0"/>
                  </a:lnTo>
                  <a:lnTo>
                    <a:pt x="4696674" y="710475"/>
                  </a:lnTo>
                  <a:lnTo>
                    <a:pt x="0" y="710475"/>
                  </a:lnTo>
                  <a:close/>
                </a:path>
              </a:pathLst>
            </a:custGeom>
            <a:solidFill>
              <a:srgbClr val="EDEDED"/>
            </a:solidFill>
            <a:ln w="38100" cap="sq">
              <a:solidFill>
                <a:srgbClr val="76141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696674" cy="758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84843" y="1919605"/>
            <a:ext cx="9816104" cy="3601928"/>
            <a:chOff x="0" y="0"/>
            <a:chExt cx="2320180" cy="8513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20180" cy="851369"/>
            </a:xfrm>
            <a:custGeom>
              <a:avLst/>
              <a:gdLst/>
              <a:ahLst/>
              <a:cxnLst/>
              <a:rect r="r" b="b" t="t" l="l"/>
              <a:pathLst>
                <a:path h="851369" w="2320180">
                  <a:moveTo>
                    <a:pt x="23661" y="0"/>
                  </a:moveTo>
                  <a:lnTo>
                    <a:pt x="2296519" y="0"/>
                  </a:lnTo>
                  <a:cubicBezTo>
                    <a:pt x="2309587" y="0"/>
                    <a:pt x="2320180" y="10593"/>
                    <a:pt x="2320180" y="23661"/>
                  </a:cubicBezTo>
                  <a:lnTo>
                    <a:pt x="2320180" y="827708"/>
                  </a:lnTo>
                  <a:cubicBezTo>
                    <a:pt x="2320180" y="833983"/>
                    <a:pt x="2317687" y="840001"/>
                    <a:pt x="2313250" y="844438"/>
                  </a:cubicBezTo>
                  <a:cubicBezTo>
                    <a:pt x="2308813" y="848876"/>
                    <a:pt x="2302795" y="851369"/>
                    <a:pt x="2296519" y="851369"/>
                  </a:cubicBezTo>
                  <a:lnTo>
                    <a:pt x="23661" y="851369"/>
                  </a:lnTo>
                  <a:cubicBezTo>
                    <a:pt x="17386" y="851369"/>
                    <a:pt x="11367" y="848876"/>
                    <a:pt x="6930" y="844438"/>
                  </a:cubicBezTo>
                  <a:cubicBezTo>
                    <a:pt x="2493" y="840001"/>
                    <a:pt x="0" y="833983"/>
                    <a:pt x="0" y="827708"/>
                  </a:cubicBezTo>
                  <a:lnTo>
                    <a:pt x="0" y="23661"/>
                  </a:lnTo>
                  <a:cubicBezTo>
                    <a:pt x="0" y="17386"/>
                    <a:pt x="2493" y="11367"/>
                    <a:pt x="6930" y="6930"/>
                  </a:cubicBezTo>
                  <a:cubicBezTo>
                    <a:pt x="11367" y="2493"/>
                    <a:pt x="17386" y="0"/>
                    <a:pt x="23661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320180" cy="898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4843" y="1663645"/>
            <a:ext cx="9816104" cy="1044254"/>
            <a:chOff x="0" y="0"/>
            <a:chExt cx="2320180" cy="2468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320180" cy="246825"/>
            </a:xfrm>
            <a:custGeom>
              <a:avLst/>
              <a:gdLst/>
              <a:ahLst/>
              <a:cxnLst/>
              <a:rect r="r" b="b" t="t" l="l"/>
              <a:pathLst>
                <a:path h="246825" w="2320180">
                  <a:moveTo>
                    <a:pt x="23661" y="0"/>
                  </a:moveTo>
                  <a:lnTo>
                    <a:pt x="2296519" y="0"/>
                  </a:lnTo>
                  <a:cubicBezTo>
                    <a:pt x="2309587" y="0"/>
                    <a:pt x="2320180" y="10593"/>
                    <a:pt x="2320180" y="23661"/>
                  </a:cubicBezTo>
                  <a:lnTo>
                    <a:pt x="2320180" y="223164"/>
                  </a:lnTo>
                  <a:cubicBezTo>
                    <a:pt x="2320180" y="236231"/>
                    <a:pt x="2309587" y="246825"/>
                    <a:pt x="2296519" y="246825"/>
                  </a:cubicBezTo>
                  <a:lnTo>
                    <a:pt x="23661" y="246825"/>
                  </a:lnTo>
                  <a:cubicBezTo>
                    <a:pt x="17386" y="246825"/>
                    <a:pt x="11367" y="244332"/>
                    <a:pt x="6930" y="239895"/>
                  </a:cubicBezTo>
                  <a:cubicBezTo>
                    <a:pt x="2493" y="235457"/>
                    <a:pt x="0" y="229439"/>
                    <a:pt x="0" y="223164"/>
                  </a:cubicBezTo>
                  <a:lnTo>
                    <a:pt x="0" y="23661"/>
                  </a:lnTo>
                  <a:cubicBezTo>
                    <a:pt x="0" y="17386"/>
                    <a:pt x="2493" y="11367"/>
                    <a:pt x="6930" y="6930"/>
                  </a:cubicBezTo>
                  <a:cubicBezTo>
                    <a:pt x="11367" y="2493"/>
                    <a:pt x="17386" y="0"/>
                    <a:pt x="23661" y="0"/>
                  </a:cubicBezTo>
                  <a:close/>
                </a:path>
              </a:pathLst>
            </a:custGeom>
            <a:solidFill>
              <a:srgbClr val="76141B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2320180" cy="294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84843" y="6026620"/>
            <a:ext cx="9816104" cy="3832762"/>
            <a:chOff x="0" y="0"/>
            <a:chExt cx="2320180" cy="9059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320180" cy="905929"/>
            </a:xfrm>
            <a:custGeom>
              <a:avLst/>
              <a:gdLst/>
              <a:ahLst/>
              <a:cxnLst/>
              <a:rect r="r" b="b" t="t" l="l"/>
              <a:pathLst>
                <a:path h="905929" w="2320180">
                  <a:moveTo>
                    <a:pt x="23661" y="0"/>
                  </a:moveTo>
                  <a:lnTo>
                    <a:pt x="2296519" y="0"/>
                  </a:lnTo>
                  <a:cubicBezTo>
                    <a:pt x="2309587" y="0"/>
                    <a:pt x="2320180" y="10593"/>
                    <a:pt x="2320180" y="23661"/>
                  </a:cubicBezTo>
                  <a:lnTo>
                    <a:pt x="2320180" y="882269"/>
                  </a:lnTo>
                  <a:cubicBezTo>
                    <a:pt x="2320180" y="888544"/>
                    <a:pt x="2317687" y="894562"/>
                    <a:pt x="2313250" y="898999"/>
                  </a:cubicBezTo>
                  <a:cubicBezTo>
                    <a:pt x="2308813" y="903437"/>
                    <a:pt x="2302795" y="905929"/>
                    <a:pt x="2296519" y="905929"/>
                  </a:cubicBezTo>
                  <a:lnTo>
                    <a:pt x="23661" y="905929"/>
                  </a:lnTo>
                  <a:cubicBezTo>
                    <a:pt x="17386" y="905929"/>
                    <a:pt x="11367" y="903437"/>
                    <a:pt x="6930" y="898999"/>
                  </a:cubicBezTo>
                  <a:cubicBezTo>
                    <a:pt x="2493" y="894562"/>
                    <a:pt x="0" y="888544"/>
                    <a:pt x="0" y="882269"/>
                  </a:cubicBezTo>
                  <a:lnTo>
                    <a:pt x="0" y="23661"/>
                  </a:lnTo>
                  <a:cubicBezTo>
                    <a:pt x="0" y="17386"/>
                    <a:pt x="2493" y="11367"/>
                    <a:pt x="6930" y="6930"/>
                  </a:cubicBezTo>
                  <a:cubicBezTo>
                    <a:pt x="11367" y="2493"/>
                    <a:pt x="17386" y="0"/>
                    <a:pt x="23661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2320180" cy="953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84843" y="5688611"/>
            <a:ext cx="9816104" cy="1000154"/>
            <a:chOff x="0" y="0"/>
            <a:chExt cx="2320180" cy="23640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20180" cy="236401"/>
            </a:xfrm>
            <a:custGeom>
              <a:avLst/>
              <a:gdLst/>
              <a:ahLst/>
              <a:cxnLst/>
              <a:rect r="r" b="b" t="t" l="l"/>
              <a:pathLst>
                <a:path h="236401" w="2320180">
                  <a:moveTo>
                    <a:pt x="23661" y="0"/>
                  </a:moveTo>
                  <a:lnTo>
                    <a:pt x="2296519" y="0"/>
                  </a:lnTo>
                  <a:cubicBezTo>
                    <a:pt x="2309587" y="0"/>
                    <a:pt x="2320180" y="10593"/>
                    <a:pt x="2320180" y="23661"/>
                  </a:cubicBezTo>
                  <a:lnTo>
                    <a:pt x="2320180" y="212740"/>
                  </a:lnTo>
                  <a:cubicBezTo>
                    <a:pt x="2320180" y="219015"/>
                    <a:pt x="2317687" y="225034"/>
                    <a:pt x="2313250" y="229471"/>
                  </a:cubicBezTo>
                  <a:cubicBezTo>
                    <a:pt x="2308813" y="233908"/>
                    <a:pt x="2302795" y="236401"/>
                    <a:pt x="2296519" y="236401"/>
                  </a:cubicBezTo>
                  <a:lnTo>
                    <a:pt x="23661" y="236401"/>
                  </a:lnTo>
                  <a:cubicBezTo>
                    <a:pt x="17386" y="236401"/>
                    <a:pt x="11367" y="233908"/>
                    <a:pt x="6930" y="229471"/>
                  </a:cubicBezTo>
                  <a:cubicBezTo>
                    <a:pt x="2493" y="225034"/>
                    <a:pt x="0" y="219015"/>
                    <a:pt x="0" y="212740"/>
                  </a:cubicBezTo>
                  <a:lnTo>
                    <a:pt x="0" y="23661"/>
                  </a:lnTo>
                  <a:cubicBezTo>
                    <a:pt x="0" y="17386"/>
                    <a:pt x="2493" y="11367"/>
                    <a:pt x="6930" y="6930"/>
                  </a:cubicBezTo>
                  <a:cubicBezTo>
                    <a:pt x="11367" y="2493"/>
                    <a:pt x="17386" y="0"/>
                    <a:pt x="23661" y="0"/>
                  </a:cubicBezTo>
                  <a:close/>
                </a:path>
              </a:pathLst>
            </a:custGeom>
            <a:solidFill>
              <a:srgbClr val="76141B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2320180" cy="2840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1601097">
            <a:off x="15805455" y="461683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0"/>
                </a:moveTo>
                <a:lnTo>
                  <a:pt x="2237781" y="0"/>
                </a:lnTo>
                <a:lnTo>
                  <a:pt x="2237781" y="858749"/>
                </a:lnTo>
                <a:lnTo>
                  <a:pt x="0" y="8587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772559" y="6395836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2" y="0"/>
                </a:lnTo>
                <a:lnTo>
                  <a:pt x="973482" y="585858"/>
                </a:lnTo>
                <a:lnTo>
                  <a:pt x="0" y="5858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2488582" y="1539272"/>
            <a:ext cx="3879449" cy="7460479"/>
          </a:xfrm>
          <a:custGeom>
            <a:avLst/>
            <a:gdLst/>
            <a:ahLst/>
            <a:cxnLst/>
            <a:rect r="r" b="b" t="t" l="l"/>
            <a:pathLst>
              <a:path h="7460479" w="3879449">
                <a:moveTo>
                  <a:pt x="0" y="0"/>
                </a:moveTo>
                <a:lnTo>
                  <a:pt x="3879449" y="0"/>
                </a:lnTo>
                <a:lnTo>
                  <a:pt x="3879449" y="7460479"/>
                </a:lnTo>
                <a:lnTo>
                  <a:pt x="0" y="74604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2038260" y="578378"/>
            <a:ext cx="900643" cy="90064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-5201205">
            <a:off x="-465799" y="7312079"/>
            <a:ext cx="1666256" cy="639426"/>
          </a:xfrm>
          <a:custGeom>
            <a:avLst/>
            <a:gdLst/>
            <a:ahLst/>
            <a:cxnLst/>
            <a:rect r="r" b="b" t="t" l="l"/>
            <a:pathLst>
              <a:path h="639426" w="1666256">
                <a:moveTo>
                  <a:pt x="0" y="0"/>
                </a:moveTo>
                <a:lnTo>
                  <a:pt x="1666256" y="0"/>
                </a:lnTo>
                <a:lnTo>
                  <a:pt x="1666256" y="639426"/>
                </a:lnTo>
                <a:lnTo>
                  <a:pt x="0" y="639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785051" y="1915579"/>
            <a:ext cx="8815689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Masalah utama penerapan SBA: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84843" y="3034238"/>
            <a:ext cx="10243182" cy="2235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2769" indent="-296385" lvl="1">
              <a:lnSpc>
                <a:spcPts val="3569"/>
              </a:lnSpc>
              <a:buFont typeface="Arial"/>
              <a:buChar char="•"/>
            </a:pPr>
            <a:r>
              <a:rPr lang="en-US" sz="274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Kompleksitas komunikasi antar NF meningkat.</a:t>
            </a:r>
          </a:p>
          <a:p>
            <a:pPr algn="l" marL="592769" indent="-296385" lvl="1">
              <a:lnSpc>
                <a:spcPts val="3569"/>
              </a:lnSpc>
              <a:buFont typeface="Arial"/>
              <a:buChar char="•"/>
            </a:pPr>
            <a:r>
              <a:rPr lang="en-US" sz="274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Keamanan antar layanan masih rentan.</a:t>
            </a:r>
          </a:p>
          <a:p>
            <a:pPr algn="l" marL="592769" indent="-296385" lvl="1">
              <a:lnSpc>
                <a:spcPts val="3569"/>
              </a:lnSpc>
              <a:buFont typeface="Arial"/>
              <a:buChar char="•"/>
            </a:pPr>
            <a:r>
              <a:rPr lang="en-US" sz="274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Ketergantungan tinggi pada infrastruktur cloud-native.</a:t>
            </a:r>
          </a:p>
          <a:p>
            <a:pPr algn="l" marL="592769" indent="-296385" lvl="1">
              <a:lnSpc>
                <a:spcPts val="3569"/>
              </a:lnSpc>
              <a:buFont typeface="Arial"/>
              <a:buChar char="•"/>
            </a:pPr>
            <a:r>
              <a:rPr lang="en-US" sz="2745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Integrasi antar vendor berbeda sering sulit dilakukan.</a:t>
            </a:r>
          </a:p>
          <a:p>
            <a:pPr algn="l" marL="0" indent="0" lvl="0">
              <a:lnSpc>
                <a:spcPts val="3569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2561436" y="5884026"/>
            <a:ext cx="726291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Solusi: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56634" y="6798814"/>
            <a:ext cx="9244106" cy="332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9132" indent="-274566" lvl="1">
              <a:lnSpc>
                <a:spcPts val="3306"/>
              </a:lnSpc>
              <a:buFont typeface="Arial"/>
              <a:buChar char="•"/>
            </a:pPr>
            <a:r>
              <a:rPr lang="en-US" sz="254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NRF (Network Repository Function): pusat registrasi &amp; penemuan layanan.</a:t>
            </a:r>
          </a:p>
          <a:p>
            <a:pPr algn="l" marL="549132" indent="-274566" lvl="1">
              <a:lnSpc>
                <a:spcPts val="3306"/>
              </a:lnSpc>
              <a:buFont typeface="Arial"/>
              <a:buChar char="•"/>
            </a:pPr>
            <a:r>
              <a:rPr lang="en-US" sz="254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SCP (Service Communication Proxy): pengatur lalu lintas komunikasi.</a:t>
            </a:r>
          </a:p>
          <a:p>
            <a:pPr algn="l" marL="549132" indent="-274566" lvl="1">
              <a:lnSpc>
                <a:spcPts val="3306"/>
              </a:lnSpc>
              <a:buFont typeface="Arial"/>
              <a:buChar char="•"/>
            </a:pPr>
            <a:r>
              <a:rPr lang="en-US" sz="254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PKI &amp; TLS: menjamin autentikasi dan keamanan data.</a:t>
            </a:r>
          </a:p>
          <a:p>
            <a:pPr algn="l" marL="549132" indent="-274566" lvl="1">
              <a:lnSpc>
                <a:spcPts val="3306"/>
              </a:lnSpc>
              <a:buFont typeface="Arial"/>
              <a:buChar char="•"/>
            </a:pPr>
            <a:r>
              <a:rPr lang="en-US" sz="254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Migrasi bertahap (NSA → SA): mengurangi risiko &amp; biaya transisi.</a:t>
            </a:r>
          </a:p>
          <a:p>
            <a:pPr algn="l" marL="0" indent="0" lvl="0">
              <a:lnSpc>
                <a:spcPts val="3306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-467808" y="586137"/>
            <a:ext cx="13321406" cy="85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0B0727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Masalah dan Solusi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04325"/>
            <a:chOff x="0" y="0"/>
            <a:chExt cx="21640800" cy="1093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189292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189292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375213" y="0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375213" y="5798819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791228" y="7172577"/>
            <a:ext cx="19870456" cy="3503105"/>
            <a:chOff x="0" y="0"/>
            <a:chExt cx="4696674" cy="8280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696674" cy="828010"/>
            </a:xfrm>
            <a:custGeom>
              <a:avLst/>
              <a:gdLst/>
              <a:ahLst/>
              <a:cxnLst/>
              <a:rect r="r" b="b" t="t" l="l"/>
              <a:pathLst>
                <a:path h="828010" w="4696674">
                  <a:moveTo>
                    <a:pt x="0" y="0"/>
                  </a:moveTo>
                  <a:lnTo>
                    <a:pt x="4696674" y="0"/>
                  </a:lnTo>
                  <a:lnTo>
                    <a:pt x="4696674" y="828010"/>
                  </a:lnTo>
                  <a:lnTo>
                    <a:pt x="0" y="828010"/>
                  </a:lnTo>
                  <a:close/>
                </a:path>
              </a:pathLst>
            </a:custGeom>
            <a:solidFill>
              <a:srgbClr val="EDEDED"/>
            </a:solidFill>
            <a:ln w="38100" cap="sq">
              <a:solidFill>
                <a:srgbClr val="76141B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696674" cy="8756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960034" y="4517292"/>
            <a:ext cx="6475454" cy="4176553"/>
            <a:chOff x="0" y="0"/>
            <a:chExt cx="1705469" cy="10999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05469" cy="1099998"/>
            </a:xfrm>
            <a:custGeom>
              <a:avLst/>
              <a:gdLst/>
              <a:ahLst/>
              <a:cxnLst/>
              <a:rect r="r" b="b" t="t" l="l"/>
              <a:pathLst>
                <a:path h="1099998" w="1705469">
                  <a:moveTo>
                    <a:pt x="35867" y="0"/>
                  </a:moveTo>
                  <a:lnTo>
                    <a:pt x="1669602" y="0"/>
                  </a:lnTo>
                  <a:cubicBezTo>
                    <a:pt x="1679115" y="0"/>
                    <a:pt x="1688238" y="3779"/>
                    <a:pt x="1694964" y="10505"/>
                  </a:cubicBezTo>
                  <a:cubicBezTo>
                    <a:pt x="1701691" y="17232"/>
                    <a:pt x="1705469" y="26355"/>
                    <a:pt x="1705469" y="35867"/>
                  </a:cubicBezTo>
                  <a:lnTo>
                    <a:pt x="1705469" y="1064130"/>
                  </a:lnTo>
                  <a:cubicBezTo>
                    <a:pt x="1705469" y="1083939"/>
                    <a:pt x="1689411" y="1099998"/>
                    <a:pt x="1669602" y="1099998"/>
                  </a:cubicBezTo>
                  <a:lnTo>
                    <a:pt x="35867" y="1099998"/>
                  </a:lnTo>
                  <a:cubicBezTo>
                    <a:pt x="26355" y="1099998"/>
                    <a:pt x="17232" y="1096219"/>
                    <a:pt x="10505" y="1089492"/>
                  </a:cubicBezTo>
                  <a:cubicBezTo>
                    <a:pt x="3779" y="1082766"/>
                    <a:pt x="0" y="1073643"/>
                    <a:pt x="0" y="1064130"/>
                  </a:cubicBezTo>
                  <a:lnTo>
                    <a:pt x="0" y="35867"/>
                  </a:lnTo>
                  <a:cubicBezTo>
                    <a:pt x="0" y="26355"/>
                    <a:pt x="3779" y="17232"/>
                    <a:pt x="10505" y="10505"/>
                  </a:cubicBezTo>
                  <a:cubicBezTo>
                    <a:pt x="17232" y="3779"/>
                    <a:pt x="26355" y="0"/>
                    <a:pt x="35867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705469" cy="1147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195497" y="5715252"/>
            <a:ext cx="5404055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0587" indent="-23029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Modular, mudah diperbarui, dan dikembangkan.</a:t>
            </a:r>
          </a:p>
          <a:p>
            <a:pPr algn="l" marL="460587" indent="-23029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Skalabilitas fleksibel sesuai kebutuhan trafik.</a:t>
            </a:r>
          </a:p>
          <a:p>
            <a:pPr algn="l" marL="460587" indent="-23029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Mendukung virtualisasi, network slicing, dan integrasi API terbuka.</a:t>
            </a:r>
          </a:p>
          <a:p>
            <a:pPr algn="l" marL="460587" indent="-230293" lvl="1">
              <a:lnSpc>
                <a:spcPts val="2560"/>
              </a:lnSpc>
              <a:buFont typeface="Arial"/>
              <a:buChar char="•"/>
            </a:pPr>
            <a:r>
              <a:rPr lang="en-US" sz="213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Operasi otomatis berbasis cloud-native.</a:t>
            </a:r>
          </a:p>
          <a:p>
            <a:pPr algn="l" marL="0" indent="0" lvl="0">
              <a:lnSpc>
                <a:spcPts val="2560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4751671" y="1764605"/>
            <a:ext cx="8784657" cy="16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9"/>
              </a:lnSpc>
            </a:pPr>
            <a:r>
              <a:rPr lang="en-US" sz="6399">
                <a:solidFill>
                  <a:srgbClr val="0B0727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Kelebihan dan Kekurangan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760503" y="4517292"/>
            <a:ext cx="6491881" cy="4176553"/>
            <a:chOff x="0" y="0"/>
            <a:chExt cx="1709796" cy="109999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09796" cy="1099998"/>
            </a:xfrm>
            <a:custGeom>
              <a:avLst/>
              <a:gdLst/>
              <a:ahLst/>
              <a:cxnLst/>
              <a:rect r="r" b="b" t="t" l="l"/>
              <a:pathLst>
                <a:path h="1099998" w="1709796">
                  <a:moveTo>
                    <a:pt x="35777" y="0"/>
                  </a:moveTo>
                  <a:lnTo>
                    <a:pt x="1674019" y="0"/>
                  </a:lnTo>
                  <a:cubicBezTo>
                    <a:pt x="1683508" y="0"/>
                    <a:pt x="1692608" y="3769"/>
                    <a:pt x="1699317" y="10479"/>
                  </a:cubicBezTo>
                  <a:cubicBezTo>
                    <a:pt x="1706026" y="17188"/>
                    <a:pt x="1709796" y="26288"/>
                    <a:pt x="1709796" y="35777"/>
                  </a:cubicBezTo>
                  <a:lnTo>
                    <a:pt x="1709796" y="1064221"/>
                  </a:lnTo>
                  <a:cubicBezTo>
                    <a:pt x="1709796" y="1083980"/>
                    <a:pt x="1693778" y="1099998"/>
                    <a:pt x="1674019" y="1099998"/>
                  </a:cubicBezTo>
                  <a:lnTo>
                    <a:pt x="35777" y="1099998"/>
                  </a:lnTo>
                  <a:cubicBezTo>
                    <a:pt x="16018" y="1099998"/>
                    <a:pt x="0" y="1083980"/>
                    <a:pt x="0" y="1064221"/>
                  </a:cubicBezTo>
                  <a:lnTo>
                    <a:pt x="0" y="35777"/>
                  </a:lnTo>
                  <a:cubicBezTo>
                    <a:pt x="0" y="16018"/>
                    <a:pt x="16018" y="0"/>
                    <a:pt x="35777" y="0"/>
                  </a:cubicBezTo>
                  <a:close/>
                </a:path>
              </a:pathLst>
            </a:custGeom>
            <a:solidFill>
              <a:srgbClr val="F9F7D5"/>
            </a:solidFill>
            <a:ln w="38100" cap="rnd">
              <a:solidFill>
                <a:srgbClr val="76141B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709796" cy="1147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008946" y="5724777"/>
            <a:ext cx="5994996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Komunikasi antar layanan kompleks.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Keamanan memerlukan pengelolaan sertifikat &amp; enkripsi kuat.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Ketergantungan tinggi pada SDN/NFV dan SDM ahli.</a:t>
            </a:r>
          </a:p>
          <a:p>
            <a:pPr algn="l" marL="518160" indent="-259080" lvl="1">
              <a:lnSpc>
                <a:spcPts val="2879"/>
              </a:lnSpc>
              <a:buFont typeface="Arial"/>
              <a:buChar char="•"/>
            </a:pPr>
            <a:r>
              <a:rPr lang="en-US" sz="2400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Orkestrasi RAN SBA menuntut latensi sangat rendah.</a:t>
            </a:r>
          </a:p>
          <a:p>
            <a:pPr algn="l" marL="0" indent="0" lvl="0">
              <a:lnSpc>
                <a:spcPts val="2879"/>
              </a:lnSpc>
            </a:pPr>
          </a:p>
        </p:txBody>
      </p:sp>
      <p:sp>
        <p:nvSpPr>
          <p:cNvPr name="Freeform 21" id="21"/>
          <p:cNvSpPr/>
          <p:nvPr/>
        </p:nvSpPr>
        <p:spPr>
          <a:xfrm flipH="false" flipV="false" rot="-9210958">
            <a:off x="14916326" y="-435014"/>
            <a:ext cx="3717080" cy="4056337"/>
          </a:xfrm>
          <a:custGeom>
            <a:avLst/>
            <a:gdLst/>
            <a:ahLst/>
            <a:cxnLst/>
            <a:rect r="r" b="b" t="t" l="l"/>
            <a:pathLst>
              <a:path h="4056337" w="3717080">
                <a:moveTo>
                  <a:pt x="0" y="0"/>
                </a:moveTo>
                <a:lnTo>
                  <a:pt x="3717080" y="0"/>
                </a:lnTo>
                <a:lnTo>
                  <a:pt x="3717080" y="4056338"/>
                </a:lnTo>
                <a:lnTo>
                  <a:pt x="0" y="40563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8812959">
            <a:off x="-859044" y="-1918515"/>
            <a:ext cx="4274232" cy="5429163"/>
          </a:xfrm>
          <a:custGeom>
            <a:avLst/>
            <a:gdLst/>
            <a:ahLst/>
            <a:cxnLst/>
            <a:rect r="r" b="b" t="t" l="l"/>
            <a:pathLst>
              <a:path h="5429163" w="4274232">
                <a:moveTo>
                  <a:pt x="0" y="0"/>
                </a:moveTo>
                <a:lnTo>
                  <a:pt x="4274231" y="0"/>
                </a:lnTo>
                <a:lnTo>
                  <a:pt x="4274231" y="5429162"/>
                </a:lnTo>
                <a:lnTo>
                  <a:pt x="0" y="54291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8780110">
            <a:off x="541959" y="3139186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2" y="0"/>
                </a:lnTo>
                <a:lnTo>
                  <a:pt x="973482" y="585858"/>
                </a:lnTo>
                <a:lnTo>
                  <a:pt x="0" y="5858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-457805" y="6713071"/>
            <a:ext cx="919013" cy="91901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577399" y="4680259"/>
            <a:ext cx="1421203" cy="142120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4985021">
            <a:off x="13553154" y="781753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1" y="0"/>
                </a:lnTo>
                <a:lnTo>
                  <a:pt x="973481" y="585858"/>
                </a:lnTo>
                <a:lnTo>
                  <a:pt x="0" y="5858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1903291" y="4517292"/>
            <a:ext cx="6588942" cy="984358"/>
            <a:chOff x="0" y="0"/>
            <a:chExt cx="1557393" cy="23266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557393" cy="232667"/>
            </a:xfrm>
            <a:custGeom>
              <a:avLst/>
              <a:gdLst/>
              <a:ahLst/>
              <a:cxnLst/>
              <a:rect r="r" b="b" t="t" l="l"/>
              <a:pathLst>
                <a:path h="232667" w="1557393">
                  <a:moveTo>
                    <a:pt x="35250" y="0"/>
                  </a:moveTo>
                  <a:lnTo>
                    <a:pt x="1522143" y="0"/>
                  </a:lnTo>
                  <a:cubicBezTo>
                    <a:pt x="1541611" y="0"/>
                    <a:pt x="1557393" y="15782"/>
                    <a:pt x="1557393" y="35250"/>
                  </a:cubicBezTo>
                  <a:lnTo>
                    <a:pt x="1557393" y="197418"/>
                  </a:lnTo>
                  <a:cubicBezTo>
                    <a:pt x="1557393" y="206767"/>
                    <a:pt x="1553679" y="215732"/>
                    <a:pt x="1547069" y="222343"/>
                  </a:cubicBezTo>
                  <a:cubicBezTo>
                    <a:pt x="1540458" y="228954"/>
                    <a:pt x="1531492" y="232667"/>
                    <a:pt x="1522143" y="232667"/>
                  </a:cubicBezTo>
                  <a:lnTo>
                    <a:pt x="35250" y="232667"/>
                  </a:lnTo>
                  <a:cubicBezTo>
                    <a:pt x="15782" y="232667"/>
                    <a:pt x="0" y="216886"/>
                    <a:pt x="0" y="197418"/>
                  </a:cubicBezTo>
                  <a:lnTo>
                    <a:pt x="0" y="35250"/>
                  </a:lnTo>
                  <a:cubicBezTo>
                    <a:pt x="0" y="15782"/>
                    <a:pt x="15782" y="0"/>
                    <a:pt x="35250" y="0"/>
                  </a:cubicBezTo>
                  <a:close/>
                </a:path>
              </a:pathLst>
            </a:custGeom>
            <a:solidFill>
              <a:srgbClr val="76141B"/>
            </a:solidFill>
            <a:ln cap="rnd">
              <a:noFill/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1557393" cy="28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711973" y="4517292"/>
            <a:ext cx="6588942" cy="984358"/>
            <a:chOff x="0" y="0"/>
            <a:chExt cx="1557393" cy="23266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57393" cy="232667"/>
            </a:xfrm>
            <a:custGeom>
              <a:avLst/>
              <a:gdLst/>
              <a:ahLst/>
              <a:cxnLst/>
              <a:rect r="r" b="b" t="t" l="l"/>
              <a:pathLst>
                <a:path h="232667" w="1557393">
                  <a:moveTo>
                    <a:pt x="35250" y="0"/>
                  </a:moveTo>
                  <a:lnTo>
                    <a:pt x="1522143" y="0"/>
                  </a:lnTo>
                  <a:cubicBezTo>
                    <a:pt x="1541611" y="0"/>
                    <a:pt x="1557393" y="15782"/>
                    <a:pt x="1557393" y="35250"/>
                  </a:cubicBezTo>
                  <a:lnTo>
                    <a:pt x="1557393" y="197418"/>
                  </a:lnTo>
                  <a:cubicBezTo>
                    <a:pt x="1557393" y="206767"/>
                    <a:pt x="1553679" y="215732"/>
                    <a:pt x="1547069" y="222343"/>
                  </a:cubicBezTo>
                  <a:cubicBezTo>
                    <a:pt x="1540458" y="228954"/>
                    <a:pt x="1531492" y="232667"/>
                    <a:pt x="1522143" y="232667"/>
                  </a:cubicBezTo>
                  <a:lnTo>
                    <a:pt x="35250" y="232667"/>
                  </a:lnTo>
                  <a:cubicBezTo>
                    <a:pt x="15782" y="232667"/>
                    <a:pt x="0" y="216886"/>
                    <a:pt x="0" y="197418"/>
                  </a:cubicBezTo>
                  <a:lnTo>
                    <a:pt x="0" y="35250"/>
                  </a:lnTo>
                  <a:cubicBezTo>
                    <a:pt x="0" y="15782"/>
                    <a:pt x="15782" y="0"/>
                    <a:pt x="35250" y="0"/>
                  </a:cubicBezTo>
                  <a:close/>
                </a:path>
              </a:pathLst>
            </a:custGeom>
            <a:solidFill>
              <a:srgbClr val="76141B"/>
            </a:solidFill>
            <a:ln cap="rnd">
              <a:noFill/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557393" cy="280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716446" y="4797523"/>
            <a:ext cx="6962631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Kelebihan: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525128" y="4825956"/>
            <a:ext cx="6962631" cy="424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3200">
                <a:solidFill>
                  <a:srgbClr val="FFFFFF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Kekurangan: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04325"/>
            <a:chOff x="0" y="0"/>
            <a:chExt cx="21640800" cy="10939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0189292" y="0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0189292" y="5885509"/>
              <a:ext cx="9209278" cy="5053591"/>
            </a:xfrm>
            <a:custGeom>
              <a:avLst/>
              <a:gdLst/>
              <a:ahLst/>
              <a:cxnLst/>
              <a:rect r="r" b="b" t="t" l="l"/>
              <a:pathLst>
                <a:path h="5053591" w="9209278">
                  <a:moveTo>
                    <a:pt x="0" y="0"/>
                  </a:moveTo>
                  <a:lnTo>
                    <a:pt x="9209278" y="0"/>
                  </a:lnTo>
                  <a:lnTo>
                    <a:pt x="9209278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0375213" y="0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0375213" y="5798819"/>
              <a:ext cx="1265587" cy="5053591"/>
            </a:xfrm>
            <a:custGeom>
              <a:avLst/>
              <a:gdLst/>
              <a:ahLst/>
              <a:cxnLst/>
              <a:rect r="r" b="b" t="t" l="l"/>
              <a:pathLst>
                <a:path h="5053591" w="1265587">
                  <a:moveTo>
                    <a:pt x="0" y="0"/>
                  </a:moveTo>
                  <a:lnTo>
                    <a:pt x="1265587" y="0"/>
                  </a:lnTo>
                  <a:lnTo>
                    <a:pt x="1265587" y="5053591"/>
                  </a:lnTo>
                  <a:lnTo>
                    <a:pt x="0" y="50535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627668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7730655" y="1711026"/>
            <a:ext cx="9183686" cy="166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6399">
                <a:solidFill>
                  <a:srgbClr val="0B0727"/>
                </a:solidFill>
                <a:latin typeface="Cosmic Octo Medium"/>
                <a:ea typeface="Cosmic Octo Medium"/>
                <a:cs typeface="Cosmic Octo Medium"/>
                <a:sym typeface="Cosmic Octo Medium"/>
              </a:rPr>
              <a:t>Studi Kasus dan Kesimpulan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53081" y="3545097"/>
            <a:ext cx="9979815" cy="473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0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Studi Kasus:</a:t>
            </a:r>
          </a:p>
          <a:p>
            <a:pPr algn="l">
              <a:lnSpc>
                <a:spcPts val="3109"/>
              </a:lnSpc>
            </a:pPr>
            <a:r>
              <a:rPr lang="en-US" sz="20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NTT DOCOMO (Jepang) berhasil menerapkan SBA penuh pada jaringan 5G Standalone.</a:t>
            </a:r>
          </a:p>
          <a:p>
            <a:pPr algn="l">
              <a:lnSpc>
                <a:spcPts val="3109"/>
              </a:lnSpc>
            </a:pPr>
            <a:r>
              <a:rPr lang="en-US" sz="20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Semua fungsi jaringan dijalankan sebagai microservices berbasis cloud, memungkinkan fleksibilitas tinggi dan edge computing.</a:t>
            </a:r>
          </a:p>
          <a:p>
            <a:pPr algn="l">
              <a:lnSpc>
                <a:spcPts val="3109"/>
              </a:lnSpc>
            </a:pPr>
            <a:r>
              <a:rPr lang="en-US" sz="20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Namun, transisi memerlukan investasi besar serta peningkatan keamanan dan keahlian teknis.</a:t>
            </a:r>
          </a:p>
          <a:p>
            <a:pPr algn="l">
              <a:lnSpc>
                <a:spcPts val="3109"/>
              </a:lnSpc>
            </a:pPr>
            <a:r>
              <a:rPr lang="en-US" sz="20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Kesimpulan:</a:t>
            </a:r>
          </a:p>
          <a:p>
            <a:pPr algn="l">
              <a:lnSpc>
                <a:spcPts val="3109"/>
              </a:lnSpc>
            </a:pPr>
            <a:r>
              <a:rPr lang="en-US" sz="20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SBA menjadikan jaringan 5G lebih fleksibel, modular, dan siap menuju 6G.</a:t>
            </a:r>
          </a:p>
          <a:p>
            <a:pPr algn="l">
              <a:lnSpc>
                <a:spcPts val="3109"/>
              </a:lnSpc>
            </a:pPr>
            <a:r>
              <a:rPr lang="en-US" sz="2073">
                <a:solidFill>
                  <a:srgbClr val="121212"/>
                </a:solidFill>
                <a:latin typeface="Inter"/>
                <a:ea typeface="Inter"/>
                <a:cs typeface="Inter"/>
                <a:sym typeface="Inter"/>
              </a:rPr>
              <a:t>Meskipun kompleks, SBA adalah fondasi penting bagi jaringan masa depan yang cerdas, efisien, dan adaptif terhadap berbagai kebutuhan industri.</a:t>
            </a:r>
          </a:p>
          <a:p>
            <a:pPr algn="l" marL="0" indent="0" lvl="0">
              <a:lnSpc>
                <a:spcPts val="3109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-791228" y="8736048"/>
            <a:ext cx="19870456" cy="1949159"/>
            <a:chOff x="0" y="0"/>
            <a:chExt cx="4696674" cy="4607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96674" cy="460712"/>
            </a:xfrm>
            <a:custGeom>
              <a:avLst/>
              <a:gdLst/>
              <a:ahLst/>
              <a:cxnLst/>
              <a:rect r="r" b="b" t="t" l="l"/>
              <a:pathLst>
                <a:path h="460712" w="4696674">
                  <a:moveTo>
                    <a:pt x="0" y="0"/>
                  </a:moveTo>
                  <a:lnTo>
                    <a:pt x="4696674" y="0"/>
                  </a:lnTo>
                  <a:lnTo>
                    <a:pt x="4696674" y="460712"/>
                  </a:lnTo>
                  <a:lnTo>
                    <a:pt x="0" y="460712"/>
                  </a:lnTo>
                  <a:close/>
                </a:path>
              </a:pathLst>
            </a:custGeom>
            <a:solidFill>
              <a:srgbClr val="EDEDED"/>
            </a:solidFill>
            <a:ln w="38100" cap="sq">
              <a:solidFill>
                <a:srgbClr val="76141B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696674" cy="5083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1672926"/>
            <a:ext cx="5971758" cy="7585374"/>
          </a:xfrm>
          <a:custGeom>
            <a:avLst/>
            <a:gdLst/>
            <a:ahLst/>
            <a:cxnLst/>
            <a:rect r="r" b="b" t="t" l="l"/>
            <a:pathLst>
              <a:path h="7585374" w="5971758">
                <a:moveTo>
                  <a:pt x="0" y="0"/>
                </a:moveTo>
                <a:lnTo>
                  <a:pt x="5971758" y="0"/>
                </a:lnTo>
                <a:lnTo>
                  <a:pt x="5971758" y="7585374"/>
                </a:lnTo>
                <a:lnTo>
                  <a:pt x="0" y="7585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379729">
            <a:off x="5952050" y="2461545"/>
            <a:ext cx="973481" cy="585859"/>
          </a:xfrm>
          <a:custGeom>
            <a:avLst/>
            <a:gdLst/>
            <a:ahLst/>
            <a:cxnLst/>
            <a:rect r="r" b="b" t="t" l="l"/>
            <a:pathLst>
              <a:path h="585859" w="973481">
                <a:moveTo>
                  <a:pt x="0" y="0"/>
                </a:moveTo>
                <a:lnTo>
                  <a:pt x="973481" y="0"/>
                </a:lnTo>
                <a:lnTo>
                  <a:pt x="973481" y="585858"/>
                </a:lnTo>
                <a:lnTo>
                  <a:pt x="0" y="5858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10521283">
            <a:off x="10334735" y="9433230"/>
            <a:ext cx="2237782" cy="858749"/>
          </a:xfrm>
          <a:custGeom>
            <a:avLst/>
            <a:gdLst/>
            <a:ahLst/>
            <a:cxnLst/>
            <a:rect r="r" b="b" t="t" l="l"/>
            <a:pathLst>
              <a:path h="858749" w="2237782">
                <a:moveTo>
                  <a:pt x="0" y="0"/>
                </a:moveTo>
                <a:lnTo>
                  <a:pt x="2237782" y="0"/>
                </a:lnTo>
                <a:lnTo>
                  <a:pt x="2237782" y="858748"/>
                </a:lnTo>
                <a:lnTo>
                  <a:pt x="0" y="8587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-791228" y="-519801"/>
            <a:ext cx="2738105" cy="273810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785704" y="2674104"/>
            <a:ext cx="947193" cy="94719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6141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DAG3EMgQ-EQ</dc:identifier>
  <dcterms:modified xsi:type="dcterms:W3CDTF">2011-08-01T06:04:30Z</dcterms:modified>
  <cp:revision>1</cp:revision>
  <dc:title>Warna Warni Ilustrasi Robot Lucu Presentasi Privasi dan Aksesibilitas</dc:title>
</cp:coreProperties>
</file>