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38"/>
  </p:notesMasterIdLst>
  <p:sldIdLst>
    <p:sldId id="256" r:id="rId2"/>
    <p:sldId id="262" r:id="rId3"/>
    <p:sldId id="299" r:id="rId4"/>
    <p:sldId id="300" r:id="rId5"/>
    <p:sldId id="324" r:id="rId6"/>
    <p:sldId id="301" r:id="rId7"/>
    <p:sldId id="354" r:id="rId8"/>
    <p:sldId id="317" r:id="rId9"/>
    <p:sldId id="304" r:id="rId10"/>
    <p:sldId id="305" r:id="rId11"/>
    <p:sldId id="318" r:id="rId12"/>
    <p:sldId id="326" r:id="rId13"/>
    <p:sldId id="306" r:id="rId14"/>
    <p:sldId id="348" r:id="rId15"/>
    <p:sldId id="333" r:id="rId16"/>
    <p:sldId id="332" r:id="rId17"/>
    <p:sldId id="349" r:id="rId18"/>
    <p:sldId id="350" r:id="rId19"/>
    <p:sldId id="351" r:id="rId20"/>
    <p:sldId id="302" r:id="rId21"/>
    <p:sldId id="311" r:id="rId22"/>
    <p:sldId id="334" r:id="rId23"/>
    <p:sldId id="353" r:id="rId24"/>
    <p:sldId id="315" r:id="rId25"/>
    <p:sldId id="323" r:id="rId26"/>
    <p:sldId id="335" r:id="rId27"/>
    <p:sldId id="355" r:id="rId28"/>
    <p:sldId id="340" r:id="rId29"/>
    <p:sldId id="356" r:id="rId30"/>
    <p:sldId id="346" r:id="rId31"/>
    <p:sldId id="322" r:id="rId32"/>
    <p:sldId id="345" r:id="rId33"/>
    <p:sldId id="344" r:id="rId34"/>
    <p:sldId id="343" r:id="rId35"/>
    <p:sldId id="352" r:id="rId36"/>
    <p:sldId id="357" r:id="rId37"/>
  </p:sldIdLst>
  <p:sldSz cx="12192000" cy="6858000"/>
  <p:notesSz cx="6997700" cy="9283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DCFE"/>
    <a:srgbClr val="CA8E76"/>
    <a:srgbClr val="DCDCAA"/>
    <a:srgbClr val="4DC3AB"/>
    <a:srgbClr val="569AD3"/>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7F04C1-B366-43E2-8EC5-B9A86E1A4905}" v="419" dt="2023-02-25T03:04:42.4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266" autoAdjust="0"/>
  </p:normalViewPr>
  <p:slideViewPr>
    <p:cSldViewPr snapToGrid="0">
      <p:cViewPr varScale="1">
        <p:scale>
          <a:sx n="69" d="100"/>
          <a:sy n="69" d="100"/>
        </p:scale>
        <p:origin x="1108" y="60"/>
      </p:cViewPr>
      <p:guideLst/>
    </p:cSldViewPr>
  </p:slideViewPr>
  <p:notesTextViewPr>
    <p:cViewPr>
      <p:scale>
        <a:sx n="1" d="1"/>
        <a:sy n="1" d="1"/>
      </p:scale>
      <p:origin x="0" y="-96"/>
    </p:cViewPr>
  </p:notesTextViewPr>
  <p:notesViewPr>
    <p:cSldViewPr snapToGrid="0">
      <p:cViewPr varScale="1">
        <p:scale>
          <a:sx n="79" d="100"/>
          <a:sy n="79" d="100"/>
        </p:scale>
        <p:origin x="276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B22355-3644-4C35-BF7E-B2205F4C04C5}"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5638A621-9D8E-4AD9-B204-AD5F33EC6D6F}">
      <dgm:prSet/>
      <dgm:spPr/>
      <dgm:t>
        <a:bodyPr/>
        <a:lstStyle/>
        <a:p>
          <a:r>
            <a:rPr lang="en-US"/>
            <a:t>Theorem proving</a:t>
          </a:r>
        </a:p>
      </dgm:t>
    </dgm:pt>
    <dgm:pt modelId="{7BDFD9E6-CF38-4CA3-B156-A00A26CA1F6F}" type="parTrans" cxnId="{B02EDBE6-EA38-48EB-8157-90D66851E0BF}">
      <dgm:prSet/>
      <dgm:spPr/>
      <dgm:t>
        <a:bodyPr/>
        <a:lstStyle/>
        <a:p>
          <a:endParaRPr lang="en-US"/>
        </a:p>
      </dgm:t>
    </dgm:pt>
    <dgm:pt modelId="{AE78AA7F-13A4-4AA6-A7C2-390193B71E8F}" type="sibTrans" cxnId="{B02EDBE6-EA38-48EB-8157-90D66851E0BF}">
      <dgm:prSet/>
      <dgm:spPr/>
      <dgm:t>
        <a:bodyPr/>
        <a:lstStyle/>
        <a:p>
          <a:endParaRPr lang="en-US"/>
        </a:p>
      </dgm:t>
    </dgm:pt>
    <dgm:pt modelId="{B4F6D318-4BA5-4C84-8541-2BC87637EBE4}">
      <dgm:prSet/>
      <dgm:spPr/>
      <dgm:t>
        <a:bodyPr/>
        <a:lstStyle/>
        <a:p>
          <a:r>
            <a:rPr lang="en-US"/>
            <a:t>SMT solving</a:t>
          </a:r>
        </a:p>
      </dgm:t>
    </dgm:pt>
    <dgm:pt modelId="{A260E16A-2540-4B25-8B95-FAF7FBC863E8}" type="parTrans" cxnId="{AE222519-276E-4219-89C1-835F81898F52}">
      <dgm:prSet/>
      <dgm:spPr/>
      <dgm:t>
        <a:bodyPr/>
        <a:lstStyle/>
        <a:p>
          <a:endParaRPr lang="en-US"/>
        </a:p>
      </dgm:t>
    </dgm:pt>
    <dgm:pt modelId="{9D5B958F-F406-48EF-A0CF-16026AC5D12E}" type="sibTrans" cxnId="{AE222519-276E-4219-89C1-835F81898F52}">
      <dgm:prSet/>
      <dgm:spPr/>
      <dgm:t>
        <a:bodyPr/>
        <a:lstStyle/>
        <a:p>
          <a:endParaRPr lang="en-US"/>
        </a:p>
      </dgm:t>
    </dgm:pt>
    <dgm:pt modelId="{E1F8B4DC-B89C-4522-BE8B-E80270F98116}">
      <dgm:prSet/>
      <dgm:spPr/>
      <dgm:t>
        <a:bodyPr/>
        <a:lstStyle/>
        <a:p>
          <a:r>
            <a:rPr lang="en-US"/>
            <a:t>Optimization</a:t>
          </a:r>
        </a:p>
      </dgm:t>
    </dgm:pt>
    <dgm:pt modelId="{7C320084-EBF6-4736-8B8D-29420C828916}" type="parTrans" cxnId="{7FA9B156-23AB-4210-AB33-1FB3FE564636}">
      <dgm:prSet/>
      <dgm:spPr/>
      <dgm:t>
        <a:bodyPr/>
        <a:lstStyle/>
        <a:p>
          <a:endParaRPr lang="en-US"/>
        </a:p>
      </dgm:t>
    </dgm:pt>
    <dgm:pt modelId="{26076B16-15E2-4DC6-938E-2421BED6E0F8}" type="sibTrans" cxnId="{7FA9B156-23AB-4210-AB33-1FB3FE564636}">
      <dgm:prSet/>
      <dgm:spPr/>
      <dgm:t>
        <a:bodyPr/>
        <a:lstStyle/>
        <a:p>
          <a:endParaRPr lang="en-US"/>
        </a:p>
      </dgm:t>
    </dgm:pt>
    <dgm:pt modelId="{413DAF1A-3037-40C7-949F-B20CFD782DE3}">
      <dgm:prSet/>
      <dgm:spPr/>
      <dgm:t>
        <a:bodyPr/>
        <a:lstStyle/>
        <a:p>
          <a:r>
            <a:rPr lang="en-US"/>
            <a:t>Translation validation</a:t>
          </a:r>
        </a:p>
      </dgm:t>
    </dgm:pt>
    <dgm:pt modelId="{1B041B22-295F-4587-8B68-3205CCE88E56}" type="parTrans" cxnId="{53CABD84-0939-4E2D-BCBF-B363F44548DB}">
      <dgm:prSet/>
      <dgm:spPr/>
      <dgm:t>
        <a:bodyPr/>
        <a:lstStyle/>
        <a:p>
          <a:endParaRPr lang="en-US"/>
        </a:p>
      </dgm:t>
    </dgm:pt>
    <dgm:pt modelId="{F1E9B772-6153-44E4-B04A-A3A3BD7DAA6F}" type="sibTrans" cxnId="{53CABD84-0939-4E2D-BCBF-B363F44548DB}">
      <dgm:prSet/>
      <dgm:spPr/>
      <dgm:t>
        <a:bodyPr/>
        <a:lstStyle/>
        <a:p>
          <a:endParaRPr lang="en-US"/>
        </a:p>
      </dgm:t>
    </dgm:pt>
    <dgm:pt modelId="{AB6C5BF1-FC55-4904-B654-449C40205A1E}">
      <dgm:prSet/>
      <dgm:spPr/>
      <dgm:t>
        <a:bodyPr/>
        <a:lstStyle/>
        <a:p>
          <a:r>
            <a:rPr lang="en-US"/>
            <a:t>Compilation</a:t>
          </a:r>
        </a:p>
      </dgm:t>
    </dgm:pt>
    <dgm:pt modelId="{229B8DFC-1948-41AD-9B82-55BE48FB6360}" type="parTrans" cxnId="{51650255-66B4-4152-BC6C-EE8E07BD1177}">
      <dgm:prSet/>
      <dgm:spPr/>
      <dgm:t>
        <a:bodyPr/>
        <a:lstStyle/>
        <a:p>
          <a:endParaRPr lang="en-US"/>
        </a:p>
      </dgm:t>
    </dgm:pt>
    <dgm:pt modelId="{D977B956-4CD7-41DA-AF9E-FA062230B500}" type="sibTrans" cxnId="{51650255-66B4-4152-BC6C-EE8E07BD1177}">
      <dgm:prSet/>
      <dgm:spPr/>
      <dgm:t>
        <a:bodyPr/>
        <a:lstStyle/>
        <a:p>
          <a:endParaRPr lang="en-US"/>
        </a:p>
      </dgm:t>
    </dgm:pt>
    <dgm:pt modelId="{A76E93E4-F698-44F4-B3E6-A470649B4E30}">
      <dgm:prSet/>
      <dgm:spPr/>
      <dgm:t>
        <a:bodyPr/>
        <a:lstStyle/>
        <a:p>
          <a:r>
            <a:rPr lang="en-US"/>
            <a:t>Synthesis</a:t>
          </a:r>
        </a:p>
      </dgm:t>
    </dgm:pt>
    <dgm:pt modelId="{1990B649-42A7-4B25-AD20-DD9CA49730DC}" type="parTrans" cxnId="{F79DA03D-4569-4BFC-97C9-33BA65909BFC}">
      <dgm:prSet/>
      <dgm:spPr/>
      <dgm:t>
        <a:bodyPr/>
        <a:lstStyle/>
        <a:p>
          <a:endParaRPr lang="en-US"/>
        </a:p>
      </dgm:t>
    </dgm:pt>
    <dgm:pt modelId="{81BEF272-2BA8-4593-8FF5-2034AF524A53}" type="sibTrans" cxnId="{F79DA03D-4569-4BFC-97C9-33BA65909BFC}">
      <dgm:prSet/>
      <dgm:spPr/>
      <dgm:t>
        <a:bodyPr/>
        <a:lstStyle/>
        <a:p>
          <a:endParaRPr lang="en-US"/>
        </a:p>
      </dgm:t>
    </dgm:pt>
    <dgm:pt modelId="{C3903829-085F-4E25-8BC0-6C7CA5935999}" type="pres">
      <dgm:prSet presAssocID="{67B22355-3644-4C35-BF7E-B2205F4C04C5}" presName="vert0" presStyleCnt="0">
        <dgm:presLayoutVars>
          <dgm:dir/>
          <dgm:animOne val="branch"/>
          <dgm:animLvl val="lvl"/>
        </dgm:presLayoutVars>
      </dgm:prSet>
      <dgm:spPr/>
    </dgm:pt>
    <dgm:pt modelId="{5B25E5F7-F2C2-4D1B-A495-9816B4316346}" type="pres">
      <dgm:prSet presAssocID="{5638A621-9D8E-4AD9-B204-AD5F33EC6D6F}" presName="thickLine" presStyleLbl="alignNode1" presStyleIdx="0" presStyleCnt="6"/>
      <dgm:spPr/>
    </dgm:pt>
    <dgm:pt modelId="{3B32EB40-4453-48A8-8D7C-BDC112F4E00F}" type="pres">
      <dgm:prSet presAssocID="{5638A621-9D8E-4AD9-B204-AD5F33EC6D6F}" presName="horz1" presStyleCnt="0"/>
      <dgm:spPr/>
    </dgm:pt>
    <dgm:pt modelId="{9B231F8F-2F6D-46AB-9ED0-CB2AFBFA0331}" type="pres">
      <dgm:prSet presAssocID="{5638A621-9D8E-4AD9-B204-AD5F33EC6D6F}" presName="tx1" presStyleLbl="revTx" presStyleIdx="0" presStyleCnt="6"/>
      <dgm:spPr/>
    </dgm:pt>
    <dgm:pt modelId="{0CB21F79-5249-4D83-B0F9-219B3EFD709A}" type="pres">
      <dgm:prSet presAssocID="{5638A621-9D8E-4AD9-B204-AD5F33EC6D6F}" presName="vert1" presStyleCnt="0"/>
      <dgm:spPr/>
    </dgm:pt>
    <dgm:pt modelId="{8B11B691-A7A3-4066-8AE8-D393CF570582}" type="pres">
      <dgm:prSet presAssocID="{B4F6D318-4BA5-4C84-8541-2BC87637EBE4}" presName="thickLine" presStyleLbl="alignNode1" presStyleIdx="1" presStyleCnt="6"/>
      <dgm:spPr/>
    </dgm:pt>
    <dgm:pt modelId="{5760231F-D09A-4F5C-A451-F3C43083695C}" type="pres">
      <dgm:prSet presAssocID="{B4F6D318-4BA5-4C84-8541-2BC87637EBE4}" presName="horz1" presStyleCnt="0"/>
      <dgm:spPr/>
    </dgm:pt>
    <dgm:pt modelId="{0CFC4A07-AA68-4FED-9A32-B5537DE68E4D}" type="pres">
      <dgm:prSet presAssocID="{B4F6D318-4BA5-4C84-8541-2BC87637EBE4}" presName="tx1" presStyleLbl="revTx" presStyleIdx="1" presStyleCnt="6"/>
      <dgm:spPr/>
    </dgm:pt>
    <dgm:pt modelId="{B8A8A8A6-622B-42C4-BB1B-601DC852A66B}" type="pres">
      <dgm:prSet presAssocID="{B4F6D318-4BA5-4C84-8541-2BC87637EBE4}" presName="vert1" presStyleCnt="0"/>
      <dgm:spPr/>
    </dgm:pt>
    <dgm:pt modelId="{30948A38-1A29-42F8-A11C-98A5A39D7462}" type="pres">
      <dgm:prSet presAssocID="{E1F8B4DC-B89C-4522-BE8B-E80270F98116}" presName="thickLine" presStyleLbl="alignNode1" presStyleIdx="2" presStyleCnt="6"/>
      <dgm:spPr/>
    </dgm:pt>
    <dgm:pt modelId="{F080F8D2-CC62-426F-A8B0-1FF60F4BD7C4}" type="pres">
      <dgm:prSet presAssocID="{E1F8B4DC-B89C-4522-BE8B-E80270F98116}" presName="horz1" presStyleCnt="0"/>
      <dgm:spPr/>
    </dgm:pt>
    <dgm:pt modelId="{47BD7B3D-092E-4900-87E8-7AC8A30A0F9B}" type="pres">
      <dgm:prSet presAssocID="{E1F8B4DC-B89C-4522-BE8B-E80270F98116}" presName="tx1" presStyleLbl="revTx" presStyleIdx="2" presStyleCnt="6"/>
      <dgm:spPr/>
    </dgm:pt>
    <dgm:pt modelId="{359AF37A-17BC-4BE0-AA50-BBCF633AE534}" type="pres">
      <dgm:prSet presAssocID="{E1F8B4DC-B89C-4522-BE8B-E80270F98116}" presName="vert1" presStyleCnt="0"/>
      <dgm:spPr/>
    </dgm:pt>
    <dgm:pt modelId="{0C8B6655-0C0C-4706-811A-CC97492E2988}" type="pres">
      <dgm:prSet presAssocID="{413DAF1A-3037-40C7-949F-B20CFD782DE3}" presName="thickLine" presStyleLbl="alignNode1" presStyleIdx="3" presStyleCnt="6"/>
      <dgm:spPr/>
    </dgm:pt>
    <dgm:pt modelId="{C5234588-26EF-4658-B62B-E6AF0BBD2431}" type="pres">
      <dgm:prSet presAssocID="{413DAF1A-3037-40C7-949F-B20CFD782DE3}" presName="horz1" presStyleCnt="0"/>
      <dgm:spPr/>
    </dgm:pt>
    <dgm:pt modelId="{EDCF2CDD-ED23-4441-942D-3F3C5571B551}" type="pres">
      <dgm:prSet presAssocID="{413DAF1A-3037-40C7-949F-B20CFD782DE3}" presName="tx1" presStyleLbl="revTx" presStyleIdx="3" presStyleCnt="6"/>
      <dgm:spPr/>
    </dgm:pt>
    <dgm:pt modelId="{9A4A79C7-1768-4CF6-90D0-5D67943CDEE2}" type="pres">
      <dgm:prSet presAssocID="{413DAF1A-3037-40C7-949F-B20CFD782DE3}" presName="vert1" presStyleCnt="0"/>
      <dgm:spPr/>
    </dgm:pt>
    <dgm:pt modelId="{B7B106A7-61EC-4EF0-8FD6-4AFACF3EDA92}" type="pres">
      <dgm:prSet presAssocID="{AB6C5BF1-FC55-4904-B654-449C40205A1E}" presName="thickLine" presStyleLbl="alignNode1" presStyleIdx="4" presStyleCnt="6"/>
      <dgm:spPr/>
    </dgm:pt>
    <dgm:pt modelId="{BD6F1896-AE68-4282-B587-C918015AF83E}" type="pres">
      <dgm:prSet presAssocID="{AB6C5BF1-FC55-4904-B654-449C40205A1E}" presName="horz1" presStyleCnt="0"/>
      <dgm:spPr/>
    </dgm:pt>
    <dgm:pt modelId="{1526246D-DC65-4ABF-86FE-5232CC453C10}" type="pres">
      <dgm:prSet presAssocID="{AB6C5BF1-FC55-4904-B654-449C40205A1E}" presName="tx1" presStyleLbl="revTx" presStyleIdx="4" presStyleCnt="6"/>
      <dgm:spPr/>
    </dgm:pt>
    <dgm:pt modelId="{A68E441A-D008-4CA6-B9CF-6712E12B4AF9}" type="pres">
      <dgm:prSet presAssocID="{AB6C5BF1-FC55-4904-B654-449C40205A1E}" presName="vert1" presStyleCnt="0"/>
      <dgm:spPr/>
    </dgm:pt>
    <dgm:pt modelId="{DA2A4741-0349-4BE9-8029-14B1E9D25ED2}" type="pres">
      <dgm:prSet presAssocID="{A76E93E4-F698-44F4-B3E6-A470649B4E30}" presName="thickLine" presStyleLbl="alignNode1" presStyleIdx="5" presStyleCnt="6"/>
      <dgm:spPr/>
    </dgm:pt>
    <dgm:pt modelId="{5551374E-5CBB-4AA7-805F-D7AA80E9604D}" type="pres">
      <dgm:prSet presAssocID="{A76E93E4-F698-44F4-B3E6-A470649B4E30}" presName="horz1" presStyleCnt="0"/>
      <dgm:spPr/>
    </dgm:pt>
    <dgm:pt modelId="{D75200D6-0871-4B0B-A993-B94A2EA1CBA5}" type="pres">
      <dgm:prSet presAssocID="{A76E93E4-F698-44F4-B3E6-A470649B4E30}" presName="tx1" presStyleLbl="revTx" presStyleIdx="5" presStyleCnt="6"/>
      <dgm:spPr/>
    </dgm:pt>
    <dgm:pt modelId="{0518AAFF-33C8-4C30-BE9E-DCF7DB90283B}" type="pres">
      <dgm:prSet presAssocID="{A76E93E4-F698-44F4-B3E6-A470649B4E30}" presName="vert1" presStyleCnt="0"/>
      <dgm:spPr/>
    </dgm:pt>
  </dgm:ptLst>
  <dgm:cxnLst>
    <dgm:cxn modelId="{AE222519-276E-4219-89C1-835F81898F52}" srcId="{67B22355-3644-4C35-BF7E-B2205F4C04C5}" destId="{B4F6D318-4BA5-4C84-8541-2BC87637EBE4}" srcOrd="1" destOrd="0" parTransId="{A260E16A-2540-4B25-8B95-FAF7FBC863E8}" sibTransId="{9D5B958F-F406-48EF-A0CF-16026AC5D12E}"/>
    <dgm:cxn modelId="{E2F0B219-1727-4C75-907A-EAAD02350752}" type="presOf" srcId="{AB6C5BF1-FC55-4904-B654-449C40205A1E}" destId="{1526246D-DC65-4ABF-86FE-5232CC453C10}" srcOrd="0" destOrd="0" presId="urn:microsoft.com/office/officeart/2008/layout/LinedList"/>
    <dgm:cxn modelId="{9C81813C-58A8-43DD-B6D7-4ED943297FC5}" type="presOf" srcId="{E1F8B4DC-B89C-4522-BE8B-E80270F98116}" destId="{47BD7B3D-092E-4900-87E8-7AC8A30A0F9B}" srcOrd="0" destOrd="0" presId="urn:microsoft.com/office/officeart/2008/layout/LinedList"/>
    <dgm:cxn modelId="{F79DA03D-4569-4BFC-97C9-33BA65909BFC}" srcId="{67B22355-3644-4C35-BF7E-B2205F4C04C5}" destId="{A76E93E4-F698-44F4-B3E6-A470649B4E30}" srcOrd="5" destOrd="0" parTransId="{1990B649-42A7-4B25-AD20-DD9CA49730DC}" sibTransId="{81BEF272-2BA8-4593-8FF5-2034AF524A53}"/>
    <dgm:cxn modelId="{51650255-66B4-4152-BC6C-EE8E07BD1177}" srcId="{67B22355-3644-4C35-BF7E-B2205F4C04C5}" destId="{AB6C5BF1-FC55-4904-B654-449C40205A1E}" srcOrd="4" destOrd="0" parTransId="{229B8DFC-1948-41AD-9B82-55BE48FB6360}" sibTransId="{D977B956-4CD7-41DA-AF9E-FA062230B500}"/>
    <dgm:cxn modelId="{7FA9B156-23AB-4210-AB33-1FB3FE564636}" srcId="{67B22355-3644-4C35-BF7E-B2205F4C04C5}" destId="{E1F8B4DC-B89C-4522-BE8B-E80270F98116}" srcOrd="2" destOrd="0" parTransId="{7C320084-EBF6-4736-8B8D-29420C828916}" sibTransId="{26076B16-15E2-4DC6-938E-2421BED6E0F8}"/>
    <dgm:cxn modelId="{53CABD84-0939-4E2D-BCBF-B363F44548DB}" srcId="{67B22355-3644-4C35-BF7E-B2205F4C04C5}" destId="{413DAF1A-3037-40C7-949F-B20CFD782DE3}" srcOrd="3" destOrd="0" parTransId="{1B041B22-295F-4587-8B68-3205CCE88E56}" sibTransId="{F1E9B772-6153-44E4-B04A-A3A3BD7DAA6F}"/>
    <dgm:cxn modelId="{4AF94887-5560-461E-A57E-588A6DA3045C}" type="presOf" srcId="{A76E93E4-F698-44F4-B3E6-A470649B4E30}" destId="{D75200D6-0871-4B0B-A993-B94A2EA1CBA5}" srcOrd="0" destOrd="0" presId="urn:microsoft.com/office/officeart/2008/layout/LinedList"/>
    <dgm:cxn modelId="{B4E9DFAB-7542-47A6-9C98-2DBA38E832F2}" type="presOf" srcId="{67B22355-3644-4C35-BF7E-B2205F4C04C5}" destId="{C3903829-085F-4E25-8BC0-6C7CA5935999}" srcOrd="0" destOrd="0" presId="urn:microsoft.com/office/officeart/2008/layout/LinedList"/>
    <dgm:cxn modelId="{B03C4EC7-BCD2-4A0B-9B3D-284B9D03CD3C}" type="presOf" srcId="{B4F6D318-4BA5-4C84-8541-2BC87637EBE4}" destId="{0CFC4A07-AA68-4FED-9A32-B5537DE68E4D}" srcOrd="0" destOrd="0" presId="urn:microsoft.com/office/officeart/2008/layout/LinedList"/>
    <dgm:cxn modelId="{B02EDBE6-EA38-48EB-8157-90D66851E0BF}" srcId="{67B22355-3644-4C35-BF7E-B2205F4C04C5}" destId="{5638A621-9D8E-4AD9-B204-AD5F33EC6D6F}" srcOrd="0" destOrd="0" parTransId="{7BDFD9E6-CF38-4CA3-B156-A00A26CA1F6F}" sibTransId="{AE78AA7F-13A4-4AA6-A7C2-390193B71E8F}"/>
    <dgm:cxn modelId="{4D34BAF5-44FB-4AC3-987A-513063BA3EDF}" type="presOf" srcId="{413DAF1A-3037-40C7-949F-B20CFD782DE3}" destId="{EDCF2CDD-ED23-4441-942D-3F3C5571B551}" srcOrd="0" destOrd="0" presId="urn:microsoft.com/office/officeart/2008/layout/LinedList"/>
    <dgm:cxn modelId="{C27F1EF9-11C7-4F3F-AE9E-D2DA4EB873E1}" type="presOf" srcId="{5638A621-9D8E-4AD9-B204-AD5F33EC6D6F}" destId="{9B231F8F-2F6D-46AB-9ED0-CB2AFBFA0331}" srcOrd="0" destOrd="0" presId="urn:microsoft.com/office/officeart/2008/layout/LinedList"/>
    <dgm:cxn modelId="{F39F8A02-BFF7-4563-9D6E-3F80B5AC39F4}" type="presParOf" srcId="{C3903829-085F-4E25-8BC0-6C7CA5935999}" destId="{5B25E5F7-F2C2-4D1B-A495-9816B4316346}" srcOrd="0" destOrd="0" presId="urn:microsoft.com/office/officeart/2008/layout/LinedList"/>
    <dgm:cxn modelId="{447A7DF8-FE46-47EA-98D8-3D1CB5478C49}" type="presParOf" srcId="{C3903829-085F-4E25-8BC0-6C7CA5935999}" destId="{3B32EB40-4453-48A8-8D7C-BDC112F4E00F}" srcOrd="1" destOrd="0" presId="urn:microsoft.com/office/officeart/2008/layout/LinedList"/>
    <dgm:cxn modelId="{7EF51C6F-810C-4B96-BE00-7308E095225E}" type="presParOf" srcId="{3B32EB40-4453-48A8-8D7C-BDC112F4E00F}" destId="{9B231F8F-2F6D-46AB-9ED0-CB2AFBFA0331}" srcOrd="0" destOrd="0" presId="urn:microsoft.com/office/officeart/2008/layout/LinedList"/>
    <dgm:cxn modelId="{7ED3590D-4206-4D58-8985-FB776A313E6A}" type="presParOf" srcId="{3B32EB40-4453-48A8-8D7C-BDC112F4E00F}" destId="{0CB21F79-5249-4D83-B0F9-219B3EFD709A}" srcOrd="1" destOrd="0" presId="urn:microsoft.com/office/officeart/2008/layout/LinedList"/>
    <dgm:cxn modelId="{3700437C-4CA7-4B52-A53C-7308AB3659F2}" type="presParOf" srcId="{C3903829-085F-4E25-8BC0-6C7CA5935999}" destId="{8B11B691-A7A3-4066-8AE8-D393CF570582}" srcOrd="2" destOrd="0" presId="urn:microsoft.com/office/officeart/2008/layout/LinedList"/>
    <dgm:cxn modelId="{F3EE340B-FA45-4B49-BE04-135F137BA3DF}" type="presParOf" srcId="{C3903829-085F-4E25-8BC0-6C7CA5935999}" destId="{5760231F-D09A-4F5C-A451-F3C43083695C}" srcOrd="3" destOrd="0" presId="urn:microsoft.com/office/officeart/2008/layout/LinedList"/>
    <dgm:cxn modelId="{87BE87F8-D56E-4562-91A9-80CC4DCB7FA4}" type="presParOf" srcId="{5760231F-D09A-4F5C-A451-F3C43083695C}" destId="{0CFC4A07-AA68-4FED-9A32-B5537DE68E4D}" srcOrd="0" destOrd="0" presId="urn:microsoft.com/office/officeart/2008/layout/LinedList"/>
    <dgm:cxn modelId="{4A295020-0A7B-4F01-BE97-94EEC74B7450}" type="presParOf" srcId="{5760231F-D09A-4F5C-A451-F3C43083695C}" destId="{B8A8A8A6-622B-42C4-BB1B-601DC852A66B}" srcOrd="1" destOrd="0" presId="urn:microsoft.com/office/officeart/2008/layout/LinedList"/>
    <dgm:cxn modelId="{C4520CF4-FA03-4E44-B643-3306FEDE3529}" type="presParOf" srcId="{C3903829-085F-4E25-8BC0-6C7CA5935999}" destId="{30948A38-1A29-42F8-A11C-98A5A39D7462}" srcOrd="4" destOrd="0" presId="urn:microsoft.com/office/officeart/2008/layout/LinedList"/>
    <dgm:cxn modelId="{583E228D-27CE-417C-92B2-2EA56A73E15F}" type="presParOf" srcId="{C3903829-085F-4E25-8BC0-6C7CA5935999}" destId="{F080F8D2-CC62-426F-A8B0-1FF60F4BD7C4}" srcOrd="5" destOrd="0" presId="urn:microsoft.com/office/officeart/2008/layout/LinedList"/>
    <dgm:cxn modelId="{6831152D-9120-4A2C-8F5E-C66632201197}" type="presParOf" srcId="{F080F8D2-CC62-426F-A8B0-1FF60F4BD7C4}" destId="{47BD7B3D-092E-4900-87E8-7AC8A30A0F9B}" srcOrd="0" destOrd="0" presId="urn:microsoft.com/office/officeart/2008/layout/LinedList"/>
    <dgm:cxn modelId="{2294C78C-8DA5-4D5C-9D67-586A46A47F7D}" type="presParOf" srcId="{F080F8D2-CC62-426F-A8B0-1FF60F4BD7C4}" destId="{359AF37A-17BC-4BE0-AA50-BBCF633AE534}" srcOrd="1" destOrd="0" presId="urn:microsoft.com/office/officeart/2008/layout/LinedList"/>
    <dgm:cxn modelId="{16085373-53F9-4BC0-A24A-74A5B7E4AD11}" type="presParOf" srcId="{C3903829-085F-4E25-8BC0-6C7CA5935999}" destId="{0C8B6655-0C0C-4706-811A-CC97492E2988}" srcOrd="6" destOrd="0" presId="urn:microsoft.com/office/officeart/2008/layout/LinedList"/>
    <dgm:cxn modelId="{81375930-BFDC-4D13-A3D9-E4D5BB3EC12D}" type="presParOf" srcId="{C3903829-085F-4E25-8BC0-6C7CA5935999}" destId="{C5234588-26EF-4658-B62B-E6AF0BBD2431}" srcOrd="7" destOrd="0" presId="urn:microsoft.com/office/officeart/2008/layout/LinedList"/>
    <dgm:cxn modelId="{A017EB76-2318-4150-BB07-25D3315FB5F5}" type="presParOf" srcId="{C5234588-26EF-4658-B62B-E6AF0BBD2431}" destId="{EDCF2CDD-ED23-4441-942D-3F3C5571B551}" srcOrd="0" destOrd="0" presId="urn:microsoft.com/office/officeart/2008/layout/LinedList"/>
    <dgm:cxn modelId="{82793F8F-00F4-4FA1-86E9-0D628C6DDD39}" type="presParOf" srcId="{C5234588-26EF-4658-B62B-E6AF0BBD2431}" destId="{9A4A79C7-1768-4CF6-90D0-5D67943CDEE2}" srcOrd="1" destOrd="0" presId="urn:microsoft.com/office/officeart/2008/layout/LinedList"/>
    <dgm:cxn modelId="{85177553-EFE1-4F4E-AFD5-5588684A462C}" type="presParOf" srcId="{C3903829-085F-4E25-8BC0-6C7CA5935999}" destId="{B7B106A7-61EC-4EF0-8FD6-4AFACF3EDA92}" srcOrd="8" destOrd="0" presId="urn:microsoft.com/office/officeart/2008/layout/LinedList"/>
    <dgm:cxn modelId="{E8D04810-AFD2-4E56-B85C-17EE648803C1}" type="presParOf" srcId="{C3903829-085F-4E25-8BC0-6C7CA5935999}" destId="{BD6F1896-AE68-4282-B587-C918015AF83E}" srcOrd="9" destOrd="0" presId="urn:microsoft.com/office/officeart/2008/layout/LinedList"/>
    <dgm:cxn modelId="{56307A12-FB4B-4004-A188-86F76D5DAC21}" type="presParOf" srcId="{BD6F1896-AE68-4282-B587-C918015AF83E}" destId="{1526246D-DC65-4ABF-86FE-5232CC453C10}" srcOrd="0" destOrd="0" presId="urn:microsoft.com/office/officeart/2008/layout/LinedList"/>
    <dgm:cxn modelId="{277D3A90-25C0-4BB8-BEC5-6851F85EE434}" type="presParOf" srcId="{BD6F1896-AE68-4282-B587-C918015AF83E}" destId="{A68E441A-D008-4CA6-B9CF-6712E12B4AF9}" srcOrd="1" destOrd="0" presId="urn:microsoft.com/office/officeart/2008/layout/LinedList"/>
    <dgm:cxn modelId="{1B838E5E-9A77-4781-BF07-9A485C6A0C62}" type="presParOf" srcId="{C3903829-085F-4E25-8BC0-6C7CA5935999}" destId="{DA2A4741-0349-4BE9-8029-14B1E9D25ED2}" srcOrd="10" destOrd="0" presId="urn:microsoft.com/office/officeart/2008/layout/LinedList"/>
    <dgm:cxn modelId="{CBAE9B82-268D-482A-9111-7D0DB2E680E4}" type="presParOf" srcId="{C3903829-085F-4E25-8BC0-6C7CA5935999}" destId="{5551374E-5CBB-4AA7-805F-D7AA80E9604D}" srcOrd="11" destOrd="0" presId="urn:microsoft.com/office/officeart/2008/layout/LinedList"/>
    <dgm:cxn modelId="{4F6D930F-2EE8-4C71-8857-6E91B088952F}" type="presParOf" srcId="{5551374E-5CBB-4AA7-805F-D7AA80E9604D}" destId="{D75200D6-0871-4B0B-A993-B94A2EA1CBA5}" srcOrd="0" destOrd="0" presId="urn:microsoft.com/office/officeart/2008/layout/LinedList"/>
    <dgm:cxn modelId="{BAF3D6BE-B888-4534-A7F7-99475ABEFF52}" type="presParOf" srcId="{5551374E-5CBB-4AA7-805F-D7AA80E9604D}" destId="{0518AAFF-33C8-4C30-BE9E-DCF7DB90283B}"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6AD463-8B07-4210-ADCD-170FB08082D7}"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AF0C00B7-E3EC-4170-AE23-D53CAFD6C9FA}">
      <dgm:prSet phldrT="[Text]"/>
      <dgm:spPr>
        <a:solidFill>
          <a:schemeClr val="accent3"/>
        </a:solidFill>
      </dgm:spPr>
      <dgm:t>
        <a:bodyPr/>
        <a:lstStyle/>
        <a:p>
          <a:r>
            <a:rPr lang="en-US" dirty="0">
              <a:solidFill>
                <a:schemeClr val="bg2"/>
              </a:solidFill>
            </a:rPr>
            <a:t>e-graph</a:t>
          </a:r>
        </a:p>
      </dgm:t>
    </dgm:pt>
    <dgm:pt modelId="{4A281E1F-7DCA-47ED-BEC3-6BF5D27D2659}" type="parTrans" cxnId="{44680DF2-B1F4-4CDA-839B-E38612DBF05F}">
      <dgm:prSet/>
      <dgm:spPr/>
      <dgm:t>
        <a:bodyPr/>
        <a:lstStyle/>
        <a:p>
          <a:endParaRPr lang="en-US"/>
        </a:p>
      </dgm:t>
    </dgm:pt>
    <dgm:pt modelId="{170E7A2E-EAC6-42F5-B37E-7C7FBD24F069}" type="sibTrans" cxnId="{44680DF2-B1F4-4CDA-839B-E38612DBF05F}">
      <dgm:prSet/>
      <dgm:spPr>
        <a:ln>
          <a:solidFill>
            <a:schemeClr val="tx1"/>
          </a:solidFill>
        </a:ln>
      </dgm:spPr>
      <dgm:t>
        <a:bodyPr/>
        <a:lstStyle/>
        <a:p>
          <a:endParaRPr lang="en-US"/>
        </a:p>
      </dgm:t>
    </dgm:pt>
    <dgm:pt modelId="{3C7E3BD7-8A5C-4626-AC9A-AD7CBD8FA6D1}">
      <dgm:prSet phldrT="[Text]"/>
      <dgm:spPr>
        <a:solidFill>
          <a:schemeClr val="accent3"/>
        </a:solidFill>
      </dgm:spPr>
      <dgm:t>
        <a:bodyPr/>
        <a:lstStyle/>
        <a:p>
          <a:r>
            <a:rPr lang="en-US" dirty="0">
              <a:solidFill>
                <a:schemeClr val="bg2"/>
              </a:solidFill>
            </a:rPr>
            <a:t>find patterns</a:t>
          </a:r>
        </a:p>
      </dgm:t>
    </dgm:pt>
    <dgm:pt modelId="{5C5F457C-2D05-444B-9D67-5A92BB49D768}" type="parTrans" cxnId="{5BC537E0-39C7-48A2-AA9E-19EFFADFFA90}">
      <dgm:prSet/>
      <dgm:spPr/>
      <dgm:t>
        <a:bodyPr/>
        <a:lstStyle/>
        <a:p>
          <a:endParaRPr lang="en-US"/>
        </a:p>
      </dgm:t>
    </dgm:pt>
    <dgm:pt modelId="{2DC8E2B9-A527-4176-AABF-801CC237AF75}" type="sibTrans" cxnId="{5BC537E0-39C7-48A2-AA9E-19EFFADFFA90}">
      <dgm:prSet/>
      <dgm:spPr>
        <a:ln>
          <a:solidFill>
            <a:schemeClr val="tx1"/>
          </a:solidFill>
        </a:ln>
      </dgm:spPr>
      <dgm:t>
        <a:bodyPr/>
        <a:lstStyle/>
        <a:p>
          <a:endParaRPr lang="en-US"/>
        </a:p>
      </dgm:t>
    </dgm:pt>
    <dgm:pt modelId="{C4CC35E5-EBCC-487B-AA37-5479E516573F}">
      <dgm:prSet phldrT="[Text]"/>
      <dgm:spPr>
        <a:solidFill>
          <a:schemeClr val="accent3"/>
        </a:solidFill>
      </dgm:spPr>
      <dgm:t>
        <a:bodyPr/>
        <a:lstStyle/>
        <a:p>
          <a:r>
            <a:rPr lang="en-US" dirty="0">
              <a:solidFill>
                <a:schemeClr val="bg2"/>
              </a:solidFill>
            </a:rPr>
            <a:t>apply matches</a:t>
          </a:r>
        </a:p>
      </dgm:t>
    </dgm:pt>
    <dgm:pt modelId="{2EE9C458-7561-4309-85D5-6FCF052BDC4B}" type="parTrans" cxnId="{C3BC58D1-F76B-4DA2-B933-BC1C40CF7DA4}">
      <dgm:prSet/>
      <dgm:spPr/>
      <dgm:t>
        <a:bodyPr/>
        <a:lstStyle/>
        <a:p>
          <a:endParaRPr lang="en-US"/>
        </a:p>
      </dgm:t>
    </dgm:pt>
    <dgm:pt modelId="{73518A0E-1095-4CAE-B5A0-C281ADF0CD20}" type="sibTrans" cxnId="{C3BC58D1-F76B-4DA2-B933-BC1C40CF7DA4}">
      <dgm:prSet/>
      <dgm:spPr>
        <a:ln>
          <a:solidFill>
            <a:schemeClr val="tx1"/>
          </a:solidFill>
        </a:ln>
      </dgm:spPr>
      <dgm:t>
        <a:bodyPr/>
        <a:lstStyle/>
        <a:p>
          <a:endParaRPr lang="en-US"/>
        </a:p>
      </dgm:t>
    </dgm:pt>
    <dgm:pt modelId="{DF0B0244-01AB-4224-AB20-0DF93ADC90A1}">
      <dgm:prSet phldrT="[Text]"/>
      <dgm:spPr>
        <a:solidFill>
          <a:schemeClr val="accent3"/>
        </a:solidFill>
      </dgm:spPr>
      <dgm:t>
        <a:bodyPr/>
        <a:lstStyle/>
        <a:p>
          <a:r>
            <a:rPr lang="en-US" dirty="0">
              <a:solidFill>
                <a:schemeClr val="bg2"/>
              </a:solidFill>
            </a:rPr>
            <a:t>restore invariants</a:t>
          </a:r>
        </a:p>
      </dgm:t>
    </dgm:pt>
    <dgm:pt modelId="{DB9A4353-B2E9-4234-8524-5D356473DA93}" type="parTrans" cxnId="{73C39C74-2264-4EB5-95B4-1E108C433BB1}">
      <dgm:prSet/>
      <dgm:spPr/>
      <dgm:t>
        <a:bodyPr/>
        <a:lstStyle/>
        <a:p>
          <a:endParaRPr lang="en-US"/>
        </a:p>
      </dgm:t>
    </dgm:pt>
    <dgm:pt modelId="{961E2D70-14AD-4D87-A51C-6AF635D17A0D}" type="sibTrans" cxnId="{73C39C74-2264-4EB5-95B4-1E108C433BB1}">
      <dgm:prSet/>
      <dgm:spPr>
        <a:ln>
          <a:solidFill>
            <a:schemeClr val="tx1"/>
          </a:solidFill>
        </a:ln>
      </dgm:spPr>
      <dgm:t>
        <a:bodyPr/>
        <a:lstStyle/>
        <a:p>
          <a:endParaRPr lang="en-US"/>
        </a:p>
      </dgm:t>
    </dgm:pt>
    <dgm:pt modelId="{77B2FBE0-3B43-4158-9C76-9CBBC843E331}" type="pres">
      <dgm:prSet presAssocID="{466AD463-8B07-4210-ADCD-170FB08082D7}" presName="cycle" presStyleCnt="0">
        <dgm:presLayoutVars>
          <dgm:dir/>
          <dgm:resizeHandles val="exact"/>
        </dgm:presLayoutVars>
      </dgm:prSet>
      <dgm:spPr/>
    </dgm:pt>
    <dgm:pt modelId="{1CA7577C-0C63-4314-8F28-60DB4810D0B1}" type="pres">
      <dgm:prSet presAssocID="{AF0C00B7-E3EC-4170-AE23-D53CAFD6C9FA}" presName="node" presStyleLbl="node1" presStyleIdx="0" presStyleCnt="4" custScaleX="175944" custScaleY="105567" custRadScaleRad="74557">
        <dgm:presLayoutVars>
          <dgm:bulletEnabled val="1"/>
        </dgm:presLayoutVars>
      </dgm:prSet>
      <dgm:spPr/>
    </dgm:pt>
    <dgm:pt modelId="{B8C182AD-90E1-41B3-8D95-A40BB2E2BB4C}" type="pres">
      <dgm:prSet presAssocID="{170E7A2E-EAC6-42F5-B37E-7C7FBD24F069}" presName="sibTrans" presStyleLbl="sibTrans2D1" presStyleIdx="0" presStyleCnt="4"/>
      <dgm:spPr/>
    </dgm:pt>
    <dgm:pt modelId="{6F2753E3-09F7-423E-8145-19C9BF27715F}" type="pres">
      <dgm:prSet presAssocID="{170E7A2E-EAC6-42F5-B37E-7C7FBD24F069}" presName="connectorText" presStyleLbl="sibTrans2D1" presStyleIdx="0" presStyleCnt="4"/>
      <dgm:spPr/>
    </dgm:pt>
    <dgm:pt modelId="{5B8DC68F-B483-4A43-9548-58DE8991886B}" type="pres">
      <dgm:prSet presAssocID="{3C7E3BD7-8A5C-4626-AC9A-AD7CBD8FA6D1}" presName="node" presStyleLbl="node1" presStyleIdx="1" presStyleCnt="4" custScaleX="175944" custScaleY="105567" custRadScaleRad="206362" custRadScaleInc="15422">
        <dgm:presLayoutVars>
          <dgm:bulletEnabled val="1"/>
        </dgm:presLayoutVars>
      </dgm:prSet>
      <dgm:spPr/>
    </dgm:pt>
    <dgm:pt modelId="{4895F392-92C0-4EC5-9A62-C0E20F73630E}" type="pres">
      <dgm:prSet presAssocID="{2DC8E2B9-A527-4176-AABF-801CC237AF75}" presName="sibTrans" presStyleLbl="sibTrans2D1" presStyleIdx="1" presStyleCnt="4"/>
      <dgm:spPr/>
    </dgm:pt>
    <dgm:pt modelId="{885E7035-614F-43AF-906D-D912C0542A0F}" type="pres">
      <dgm:prSet presAssocID="{2DC8E2B9-A527-4176-AABF-801CC237AF75}" presName="connectorText" presStyleLbl="sibTrans2D1" presStyleIdx="1" presStyleCnt="4"/>
      <dgm:spPr/>
    </dgm:pt>
    <dgm:pt modelId="{D8D070D5-6204-4268-BC04-4CE5883DD56E}" type="pres">
      <dgm:prSet presAssocID="{C4CC35E5-EBCC-487B-AA37-5479E516573F}" presName="node" presStyleLbl="node1" presStyleIdx="2" presStyleCnt="4" custScaleX="175944" custScaleY="105567" custRadScaleRad="129951">
        <dgm:presLayoutVars>
          <dgm:bulletEnabled val="1"/>
        </dgm:presLayoutVars>
      </dgm:prSet>
      <dgm:spPr/>
    </dgm:pt>
    <dgm:pt modelId="{020A4475-EA69-42B1-B749-E26B307E0CD8}" type="pres">
      <dgm:prSet presAssocID="{73518A0E-1095-4CAE-B5A0-C281ADF0CD20}" presName="sibTrans" presStyleLbl="sibTrans2D1" presStyleIdx="2" presStyleCnt="4"/>
      <dgm:spPr/>
    </dgm:pt>
    <dgm:pt modelId="{9BD856EE-C5D6-4362-8A83-A3CC504F1AD2}" type="pres">
      <dgm:prSet presAssocID="{73518A0E-1095-4CAE-B5A0-C281ADF0CD20}" presName="connectorText" presStyleLbl="sibTrans2D1" presStyleIdx="2" presStyleCnt="4"/>
      <dgm:spPr/>
    </dgm:pt>
    <dgm:pt modelId="{D0BF9FE0-7CD1-438C-A9EA-8350A4313D14}" type="pres">
      <dgm:prSet presAssocID="{DF0B0244-01AB-4224-AB20-0DF93ADC90A1}" presName="node" presStyleLbl="node1" presStyleIdx="3" presStyleCnt="4" custScaleX="175944" custScaleY="105567" custRadScaleRad="211170" custRadScaleInc="-15069">
        <dgm:presLayoutVars>
          <dgm:bulletEnabled val="1"/>
        </dgm:presLayoutVars>
      </dgm:prSet>
      <dgm:spPr/>
    </dgm:pt>
    <dgm:pt modelId="{F3AEFD55-6144-45C3-A47E-8545F9073D40}" type="pres">
      <dgm:prSet presAssocID="{961E2D70-14AD-4D87-A51C-6AF635D17A0D}" presName="sibTrans" presStyleLbl="sibTrans2D1" presStyleIdx="3" presStyleCnt="4"/>
      <dgm:spPr/>
    </dgm:pt>
    <dgm:pt modelId="{FD968F17-0B74-4F40-A75E-77828E947C5F}" type="pres">
      <dgm:prSet presAssocID="{961E2D70-14AD-4D87-A51C-6AF635D17A0D}" presName="connectorText" presStyleLbl="sibTrans2D1" presStyleIdx="3" presStyleCnt="4"/>
      <dgm:spPr/>
    </dgm:pt>
  </dgm:ptLst>
  <dgm:cxnLst>
    <dgm:cxn modelId="{2D541D04-B733-47A9-B53E-6E07302F1B1D}" type="presOf" srcId="{170E7A2E-EAC6-42F5-B37E-7C7FBD24F069}" destId="{B8C182AD-90E1-41B3-8D95-A40BB2E2BB4C}" srcOrd="0" destOrd="0" presId="urn:microsoft.com/office/officeart/2005/8/layout/cycle2"/>
    <dgm:cxn modelId="{D837E207-0233-4E4F-B2DC-6EF4E60C3377}" type="presOf" srcId="{2DC8E2B9-A527-4176-AABF-801CC237AF75}" destId="{885E7035-614F-43AF-906D-D912C0542A0F}" srcOrd="1" destOrd="0" presId="urn:microsoft.com/office/officeart/2005/8/layout/cycle2"/>
    <dgm:cxn modelId="{5BD9922D-7C6F-42AB-B708-74365BA8AB82}" type="presOf" srcId="{961E2D70-14AD-4D87-A51C-6AF635D17A0D}" destId="{FD968F17-0B74-4F40-A75E-77828E947C5F}" srcOrd="1" destOrd="0" presId="urn:microsoft.com/office/officeart/2005/8/layout/cycle2"/>
    <dgm:cxn modelId="{80C9C530-0E03-4B42-9E0C-1B181BBFD84B}" type="presOf" srcId="{466AD463-8B07-4210-ADCD-170FB08082D7}" destId="{77B2FBE0-3B43-4158-9C76-9CBBC843E331}" srcOrd="0" destOrd="0" presId="urn:microsoft.com/office/officeart/2005/8/layout/cycle2"/>
    <dgm:cxn modelId="{8407836A-BDCA-4B8B-B88B-75CD2BA8AD60}" type="presOf" srcId="{961E2D70-14AD-4D87-A51C-6AF635D17A0D}" destId="{F3AEFD55-6144-45C3-A47E-8545F9073D40}" srcOrd="0" destOrd="0" presId="urn:microsoft.com/office/officeart/2005/8/layout/cycle2"/>
    <dgm:cxn modelId="{73C39C74-2264-4EB5-95B4-1E108C433BB1}" srcId="{466AD463-8B07-4210-ADCD-170FB08082D7}" destId="{DF0B0244-01AB-4224-AB20-0DF93ADC90A1}" srcOrd="3" destOrd="0" parTransId="{DB9A4353-B2E9-4234-8524-5D356473DA93}" sibTransId="{961E2D70-14AD-4D87-A51C-6AF635D17A0D}"/>
    <dgm:cxn modelId="{DE75457C-C8C7-497F-AF51-8E3E510A8C7E}" type="presOf" srcId="{73518A0E-1095-4CAE-B5A0-C281ADF0CD20}" destId="{020A4475-EA69-42B1-B749-E26B307E0CD8}" srcOrd="0" destOrd="0" presId="urn:microsoft.com/office/officeart/2005/8/layout/cycle2"/>
    <dgm:cxn modelId="{B3A70286-B81E-47A9-96E9-D01465DC36BF}" type="presOf" srcId="{3C7E3BD7-8A5C-4626-AC9A-AD7CBD8FA6D1}" destId="{5B8DC68F-B483-4A43-9548-58DE8991886B}" srcOrd="0" destOrd="0" presId="urn:microsoft.com/office/officeart/2005/8/layout/cycle2"/>
    <dgm:cxn modelId="{A78C108D-A11E-470C-A745-A250C502CC23}" type="presOf" srcId="{AF0C00B7-E3EC-4170-AE23-D53CAFD6C9FA}" destId="{1CA7577C-0C63-4314-8F28-60DB4810D0B1}" srcOrd="0" destOrd="0" presId="urn:microsoft.com/office/officeart/2005/8/layout/cycle2"/>
    <dgm:cxn modelId="{12388196-9CFF-45A0-9CAD-380297BCD1B5}" type="presOf" srcId="{170E7A2E-EAC6-42F5-B37E-7C7FBD24F069}" destId="{6F2753E3-09F7-423E-8145-19C9BF27715F}" srcOrd="1" destOrd="0" presId="urn:microsoft.com/office/officeart/2005/8/layout/cycle2"/>
    <dgm:cxn modelId="{6B545AB3-DE3D-406C-8781-2E813CED1969}" type="presOf" srcId="{C4CC35E5-EBCC-487B-AA37-5479E516573F}" destId="{D8D070D5-6204-4268-BC04-4CE5883DD56E}" srcOrd="0" destOrd="0" presId="urn:microsoft.com/office/officeart/2005/8/layout/cycle2"/>
    <dgm:cxn modelId="{F61BA1B5-8410-49BE-B13D-6C0B48D9441B}" type="presOf" srcId="{73518A0E-1095-4CAE-B5A0-C281ADF0CD20}" destId="{9BD856EE-C5D6-4362-8A83-A3CC504F1AD2}" srcOrd="1" destOrd="0" presId="urn:microsoft.com/office/officeart/2005/8/layout/cycle2"/>
    <dgm:cxn modelId="{776834B7-34A8-4067-A99B-799A86A5DCE7}" type="presOf" srcId="{2DC8E2B9-A527-4176-AABF-801CC237AF75}" destId="{4895F392-92C0-4EC5-9A62-C0E20F73630E}" srcOrd="0" destOrd="0" presId="urn:microsoft.com/office/officeart/2005/8/layout/cycle2"/>
    <dgm:cxn modelId="{C3BC58D1-F76B-4DA2-B933-BC1C40CF7DA4}" srcId="{466AD463-8B07-4210-ADCD-170FB08082D7}" destId="{C4CC35E5-EBCC-487B-AA37-5479E516573F}" srcOrd="2" destOrd="0" parTransId="{2EE9C458-7561-4309-85D5-6FCF052BDC4B}" sibTransId="{73518A0E-1095-4CAE-B5A0-C281ADF0CD20}"/>
    <dgm:cxn modelId="{9FC8DED9-7AD4-42A9-97A7-35FD190598B0}" type="presOf" srcId="{DF0B0244-01AB-4224-AB20-0DF93ADC90A1}" destId="{D0BF9FE0-7CD1-438C-A9EA-8350A4313D14}" srcOrd="0" destOrd="0" presId="urn:microsoft.com/office/officeart/2005/8/layout/cycle2"/>
    <dgm:cxn modelId="{5BC537E0-39C7-48A2-AA9E-19EFFADFFA90}" srcId="{466AD463-8B07-4210-ADCD-170FB08082D7}" destId="{3C7E3BD7-8A5C-4626-AC9A-AD7CBD8FA6D1}" srcOrd="1" destOrd="0" parTransId="{5C5F457C-2D05-444B-9D67-5A92BB49D768}" sibTransId="{2DC8E2B9-A527-4176-AABF-801CC237AF75}"/>
    <dgm:cxn modelId="{44680DF2-B1F4-4CDA-839B-E38612DBF05F}" srcId="{466AD463-8B07-4210-ADCD-170FB08082D7}" destId="{AF0C00B7-E3EC-4170-AE23-D53CAFD6C9FA}" srcOrd="0" destOrd="0" parTransId="{4A281E1F-7DCA-47ED-BEC3-6BF5D27D2659}" sibTransId="{170E7A2E-EAC6-42F5-B37E-7C7FBD24F069}"/>
    <dgm:cxn modelId="{7C35F11E-14E2-45F1-804B-EBF459E3D5FE}" type="presParOf" srcId="{77B2FBE0-3B43-4158-9C76-9CBBC843E331}" destId="{1CA7577C-0C63-4314-8F28-60DB4810D0B1}" srcOrd="0" destOrd="0" presId="urn:microsoft.com/office/officeart/2005/8/layout/cycle2"/>
    <dgm:cxn modelId="{C1222F6A-74B3-483C-878B-C5E1ACB1C91B}" type="presParOf" srcId="{77B2FBE0-3B43-4158-9C76-9CBBC843E331}" destId="{B8C182AD-90E1-41B3-8D95-A40BB2E2BB4C}" srcOrd="1" destOrd="0" presId="urn:microsoft.com/office/officeart/2005/8/layout/cycle2"/>
    <dgm:cxn modelId="{2B875EC3-85B5-4234-8C41-2AE7CCE1D679}" type="presParOf" srcId="{B8C182AD-90E1-41B3-8D95-A40BB2E2BB4C}" destId="{6F2753E3-09F7-423E-8145-19C9BF27715F}" srcOrd="0" destOrd="0" presId="urn:microsoft.com/office/officeart/2005/8/layout/cycle2"/>
    <dgm:cxn modelId="{58F15004-F113-4BA9-8940-F125FC834080}" type="presParOf" srcId="{77B2FBE0-3B43-4158-9C76-9CBBC843E331}" destId="{5B8DC68F-B483-4A43-9548-58DE8991886B}" srcOrd="2" destOrd="0" presId="urn:microsoft.com/office/officeart/2005/8/layout/cycle2"/>
    <dgm:cxn modelId="{DC882277-380D-4B63-B7BE-338F11BF7EC2}" type="presParOf" srcId="{77B2FBE0-3B43-4158-9C76-9CBBC843E331}" destId="{4895F392-92C0-4EC5-9A62-C0E20F73630E}" srcOrd="3" destOrd="0" presId="urn:microsoft.com/office/officeart/2005/8/layout/cycle2"/>
    <dgm:cxn modelId="{C8632705-2C11-4527-9FFF-17BAD686261F}" type="presParOf" srcId="{4895F392-92C0-4EC5-9A62-C0E20F73630E}" destId="{885E7035-614F-43AF-906D-D912C0542A0F}" srcOrd="0" destOrd="0" presId="urn:microsoft.com/office/officeart/2005/8/layout/cycle2"/>
    <dgm:cxn modelId="{66906479-BB6C-4CA3-99D1-3316E64A4F28}" type="presParOf" srcId="{77B2FBE0-3B43-4158-9C76-9CBBC843E331}" destId="{D8D070D5-6204-4268-BC04-4CE5883DD56E}" srcOrd="4" destOrd="0" presId="urn:microsoft.com/office/officeart/2005/8/layout/cycle2"/>
    <dgm:cxn modelId="{CC4BA5CF-B7FC-4860-8227-EE750F36348B}" type="presParOf" srcId="{77B2FBE0-3B43-4158-9C76-9CBBC843E331}" destId="{020A4475-EA69-42B1-B749-E26B307E0CD8}" srcOrd="5" destOrd="0" presId="urn:microsoft.com/office/officeart/2005/8/layout/cycle2"/>
    <dgm:cxn modelId="{BA9CA468-9281-4544-A8E5-28F8F3A3BEB8}" type="presParOf" srcId="{020A4475-EA69-42B1-B749-E26B307E0CD8}" destId="{9BD856EE-C5D6-4362-8A83-A3CC504F1AD2}" srcOrd="0" destOrd="0" presId="urn:microsoft.com/office/officeart/2005/8/layout/cycle2"/>
    <dgm:cxn modelId="{6F4E8953-28F3-48C6-8F56-56152241C939}" type="presParOf" srcId="{77B2FBE0-3B43-4158-9C76-9CBBC843E331}" destId="{D0BF9FE0-7CD1-438C-A9EA-8350A4313D14}" srcOrd="6" destOrd="0" presId="urn:microsoft.com/office/officeart/2005/8/layout/cycle2"/>
    <dgm:cxn modelId="{9C41989C-EB70-4B67-A208-475FB999E881}" type="presParOf" srcId="{77B2FBE0-3B43-4158-9C76-9CBBC843E331}" destId="{F3AEFD55-6144-45C3-A47E-8545F9073D40}" srcOrd="7" destOrd="0" presId="urn:microsoft.com/office/officeart/2005/8/layout/cycle2"/>
    <dgm:cxn modelId="{3AD0895A-338D-45F5-B134-B2B037A495D5}" type="presParOf" srcId="{F3AEFD55-6144-45C3-A47E-8545F9073D40}" destId="{FD968F17-0B74-4F40-A75E-77828E947C5F}"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5E5F7-F2C2-4D1B-A495-9816B4316346}">
      <dsp:nvSpPr>
        <dsp:cNvPr id="0" name=""/>
        <dsp:cNvSpPr/>
      </dsp:nvSpPr>
      <dsp:spPr>
        <a:xfrm>
          <a:off x="0" y="2392"/>
          <a:ext cx="6266011"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9B231F8F-2F6D-46AB-9ED0-CB2AFBFA0331}">
      <dsp:nvSpPr>
        <dsp:cNvPr id="0" name=""/>
        <dsp:cNvSpPr/>
      </dsp:nvSpPr>
      <dsp:spPr>
        <a:xfrm>
          <a:off x="0" y="2392"/>
          <a:ext cx="6266011" cy="815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Theorem proving</a:t>
          </a:r>
        </a:p>
      </dsp:txBody>
      <dsp:txXfrm>
        <a:off x="0" y="2392"/>
        <a:ext cx="6266011" cy="815793"/>
      </dsp:txXfrm>
    </dsp:sp>
    <dsp:sp modelId="{8B11B691-A7A3-4066-8AE8-D393CF570582}">
      <dsp:nvSpPr>
        <dsp:cNvPr id="0" name=""/>
        <dsp:cNvSpPr/>
      </dsp:nvSpPr>
      <dsp:spPr>
        <a:xfrm>
          <a:off x="0" y="818186"/>
          <a:ext cx="6266011" cy="0"/>
        </a:xfrm>
        <a:prstGeom prst="line">
          <a:avLst/>
        </a:prstGeom>
        <a:gradFill rotWithShape="0">
          <a:gsLst>
            <a:gs pos="0">
              <a:schemeClr val="accent2">
                <a:hueOff val="1768327"/>
                <a:satOff val="3404"/>
                <a:lumOff val="-3647"/>
                <a:alphaOff val="0"/>
                <a:tint val="96000"/>
                <a:lumMod val="104000"/>
              </a:schemeClr>
            </a:gs>
            <a:gs pos="100000">
              <a:schemeClr val="accent2">
                <a:hueOff val="1768327"/>
                <a:satOff val="3404"/>
                <a:lumOff val="-3647"/>
                <a:alphaOff val="0"/>
                <a:shade val="90000"/>
                <a:lumMod val="90000"/>
              </a:schemeClr>
            </a:gs>
          </a:gsLst>
          <a:lin ang="5400000" scaled="0"/>
        </a:gradFill>
        <a:ln w="9525" cap="rnd" cmpd="sng" algn="ctr">
          <a:solidFill>
            <a:schemeClr val="accent2">
              <a:hueOff val="1768327"/>
              <a:satOff val="3404"/>
              <a:lumOff val="-3647"/>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0CFC4A07-AA68-4FED-9A32-B5537DE68E4D}">
      <dsp:nvSpPr>
        <dsp:cNvPr id="0" name=""/>
        <dsp:cNvSpPr/>
      </dsp:nvSpPr>
      <dsp:spPr>
        <a:xfrm>
          <a:off x="0" y="818186"/>
          <a:ext cx="6266011" cy="815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SMT solving</a:t>
          </a:r>
        </a:p>
      </dsp:txBody>
      <dsp:txXfrm>
        <a:off x="0" y="818186"/>
        <a:ext cx="6266011" cy="815793"/>
      </dsp:txXfrm>
    </dsp:sp>
    <dsp:sp modelId="{30948A38-1A29-42F8-A11C-98A5A39D7462}">
      <dsp:nvSpPr>
        <dsp:cNvPr id="0" name=""/>
        <dsp:cNvSpPr/>
      </dsp:nvSpPr>
      <dsp:spPr>
        <a:xfrm>
          <a:off x="0" y="1633979"/>
          <a:ext cx="6266011" cy="0"/>
        </a:xfrm>
        <a:prstGeom prst="line">
          <a:avLst/>
        </a:prstGeom>
        <a:gradFill rotWithShape="0">
          <a:gsLst>
            <a:gs pos="0">
              <a:schemeClr val="accent2">
                <a:hueOff val="3536654"/>
                <a:satOff val="6808"/>
                <a:lumOff val="-7294"/>
                <a:alphaOff val="0"/>
                <a:tint val="96000"/>
                <a:lumMod val="104000"/>
              </a:schemeClr>
            </a:gs>
            <a:gs pos="100000">
              <a:schemeClr val="accent2">
                <a:hueOff val="3536654"/>
                <a:satOff val="6808"/>
                <a:lumOff val="-7294"/>
                <a:alphaOff val="0"/>
                <a:shade val="90000"/>
                <a:lumMod val="90000"/>
              </a:schemeClr>
            </a:gs>
          </a:gsLst>
          <a:lin ang="5400000" scaled="0"/>
        </a:gradFill>
        <a:ln w="9525" cap="rnd" cmpd="sng" algn="ctr">
          <a:solidFill>
            <a:schemeClr val="accent2">
              <a:hueOff val="3536654"/>
              <a:satOff val="6808"/>
              <a:lumOff val="-7294"/>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47BD7B3D-092E-4900-87E8-7AC8A30A0F9B}">
      <dsp:nvSpPr>
        <dsp:cNvPr id="0" name=""/>
        <dsp:cNvSpPr/>
      </dsp:nvSpPr>
      <dsp:spPr>
        <a:xfrm>
          <a:off x="0" y="1633979"/>
          <a:ext cx="6266011" cy="815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Optimization</a:t>
          </a:r>
        </a:p>
      </dsp:txBody>
      <dsp:txXfrm>
        <a:off x="0" y="1633979"/>
        <a:ext cx="6266011" cy="815793"/>
      </dsp:txXfrm>
    </dsp:sp>
    <dsp:sp modelId="{0C8B6655-0C0C-4706-811A-CC97492E2988}">
      <dsp:nvSpPr>
        <dsp:cNvPr id="0" name=""/>
        <dsp:cNvSpPr/>
      </dsp:nvSpPr>
      <dsp:spPr>
        <a:xfrm>
          <a:off x="0" y="2449773"/>
          <a:ext cx="6266011" cy="0"/>
        </a:xfrm>
        <a:prstGeom prst="line">
          <a:avLst/>
        </a:prstGeom>
        <a:gradFill rotWithShape="0">
          <a:gsLst>
            <a:gs pos="0">
              <a:schemeClr val="accent2">
                <a:hueOff val="5304982"/>
                <a:satOff val="10212"/>
                <a:lumOff val="-10941"/>
                <a:alphaOff val="0"/>
                <a:tint val="96000"/>
                <a:lumMod val="104000"/>
              </a:schemeClr>
            </a:gs>
            <a:gs pos="100000">
              <a:schemeClr val="accent2">
                <a:hueOff val="5304982"/>
                <a:satOff val="10212"/>
                <a:lumOff val="-10941"/>
                <a:alphaOff val="0"/>
                <a:shade val="90000"/>
                <a:lumMod val="90000"/>
              </a:schemeClr>
            </a:gs>
          </a:gsLst>
          <a:lin ang="5400000" scaled="0"/>
        </a:gradFill>
        <a:ln w="9525" cap="rnd" cmpd="sng" algn="ctr">
          <a:solidFill>
            <a:schemeClr val="accent2">
              <a:hueOff val="5304982"/>
              <a:satOff val="10212"/>
              <a:lumOff val="-10941"/>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EDCF2CDD-ED23-4441-942D-3F3C5571B551}">
      <dsp:nvSpPr>
        <dsp:cNvPr id="0" name=""/>
        <dsp:cNvSpPr/>
      </dsp:nvSpPr>
      <dsp:spPr>
        <a:xfrm>
          <a:off x="0" y="2449773"/>
          <a:ext cx="6266011" cy="815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Translation validation</a:t>
          </a:r>
        </a:p>
      </dsp:txBody>
      <dsp:txXfrm>
        <a:off x="0" y="2449773"/>
        <a:ext cx="6266011" cy="815793"/>
      </dsp:txXfrm>
    </dsp:sp>
    <dsp:sp modelId="{B7B106A7-61EC-4EF0-8FD6-4AFACF3EDA92}">
      <dsp:nvSpPr>
        <dsp:cNvPr id="0" name=""/>
        <dsp:cNvSpPr/>
      </dsp:nvSpPr>
      <dsp:spPr>
        <a:xfrm>
          <a:off x="0" y="3265567"/>
          <a:ext cx="6266011" cy="0"/>
        </a:xfrm>
        <a:prstGeom prst="line">
          <a:avLst/>
        </a:prstGeom>
        <a:gradFill rotWithShape="0">
          <a:gsLst>
            <a:gs pos="0">
              <a:schemeClr val="accent2">
                <a:hueOff val="7073309"/>
                <a:satOff val="13616"/>
                <a:lumOff val="-14588"/>
                <a:alphaOff val="0"/>
                <a:tint val="96000"/>
                <a:lumMod val="104000"/>
              </a:schemeClr>
            </a:gs>
            <a:gs pos="100000">
              <a:schemeClr val="accent2">
                <a:hueOff val="7073309"/>
                <a:satOff val="13616"/>
                <a:lumOff val="-14588"/>
                <a:alphaOff val="0"/>
                <a:shade val="90000"/>
                <a:lumMod val="90000"/>
              </a:schemeClr>
            </a:gs>
          </a:gsLst>
          <a:lin ang="5400000" scaled="0"/>
        </a:gradFill>
        <a:ln w="9525" cap="rnd" cmpd="sng" algn="ctr">
          <a:solidFill>
            <a:schemeClr val="accent2">
              <a:hueOff val="7073309"/>
              <a:satOff val="13616"/>
              <a:lumOff val="-14588"/>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1526246D-DC65-4ABF-86FE-5232CC453C10}">
      <dsp:nvSpPr>
        <dsp:cNvPr id="0" name=""/>
        <dsp:cNvSpPr/>
      </dsp:nvSpPr>
      <dsp:spPr>
        <a:xfrm>
          <a:off x="0" y="3265567"/>
          <a:ext cx="6266011" cy="815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Compilation</a:t>
          </a:r>
        </a:p>
      </dsp:txBody>
      <dsp:txXfrm>
        <a:off x="0" y="3265567"/>
        <a:ext cx="6266011" cy="815793"/>
      </dsp:txXfrm>
    </dsp:sp>
    <dsp:sp modelId="{DA2A4741-0349-4BE9-8029-14B1E9D25ED2}">
      <dsp:nvSpPr>
        <dsp:cNvPr id="0" name=""/>
        <dsp:cNvSpPr/>
      </dsp:nvSpPr>
      <dsp:spPr>
        <a:xfrm>
          <a:off x="0" y="4081360"/>
          <a:ext cx="6266011" cy="0"/>
        </a:xfrm>
        <a:prstGeom prst="line">
          <a:avLst/>
        </a:prstGeom>
        <a:gradFill rotWithShape="0">
          <a:gsLst>
            <a:gs pos="0">
              <a:schemeClr val="accent2">
                <a:hueOff val="8841636"/>
                <a:satOff val="17020"/>
                <a:lumOff val="-18235"/>
                <a:alphaOff val="0"/>
                <a:tint val="96000"/>
                <a:lumMod val="104000"/>
              </a:schemeClr>
            </a:gs>
            <a:gs pos="100000">
              <a:schemeClr val="accent2">
                <a:hueOff val="8841636"/>
                <a:satOff val="17020"/>
                <a:lumOff val="-18235"/>
                <a:alphaOff val="0"/>
                <a:shade val="90000"/>
                <a:lumMod val="90000"/>
              </a:schemeClr>
            </a:gs>
          </a:gsLst>
          <a:lin ang="5400000" scaled="0"/>
        </a:gradFill>
        <a:ln w="9525" cap="rnd" cmpd="sng" algn="ctr">
          <a:solidFill>
            <a:schemeClr val="accent2">
              <a:hueOff val="8841636"/>
              <a:satOff val="17020"/>
              <a:lumOff val="-18235"/>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D75200D6-0871-4B0B-A993-B94A2EA1CBA5}">
      <dsp:nvSpPr>
        <dsp:cNvPr id="0" name=""/>
        <dsp:cNvSpPr/>
      </dsp:nvSpPr>
      <dsp:spPr>
        <a:xfrm>
          <a:off x="0" y="4081360"/>
          <a:ext cx="6266011" cy="815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Synthesis</a:t>
          </a:r>
        </a:p>
      </dsp:txBody>
      <dsp:txXfrm>
        <a:off x="0" y="4081360"/>
        <a:ext cx="6266011" cy="8157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A7577C-0C63-4314-8F28-60DB4810D0B1}">
      <dsp:nvSpPr>
        <dsp:cNvPr id="0" name=""/>
        <dsp:cNvSpPr/>
      </dsp:nvSpPr>
      <dsp:spPr>
        <a:xfrm>
          <a:off x="4033882" y="315710"/>
          <a:ext cx="2285997" cy="1371606"/>
        </a:xfrm>
        <a:prstGeom prst="ellipse">
          <a:avLst/>
        </a:prstGeom>
        <a:solidFill>
          <a:schemeClr val="accent3"/>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solidFill>
            </a:rPr>
            <a:t>e-graph</a:t>
          </a:r>
        </a:p>
      </dsp:txBody>
      <dsp:txXfrm>
        <a:off x="4368659" y="516577"/>
        <a:ext cx="1616443" cy="969872"/>
      </dsp:txXfrm>
    </dsp:sp>
    <dsp:sp modelId="{B8C182AD-90E1-41B3-8D95-A40BB2E2BB4C}">
      <dsp:nvSpPr>
        <dsp:cNvPr id="0" name=""/>
        <dsp:cNvSpPr/>
      </dsp:nvSpPr>
      <dsp:spPr>
        <a:xfrm rot="1554292">
          <a:off x="6264699" y="1460437"/>
          <a:ext cx="617059" cy="438505"/>
        </a:xfrm>
        <a:prstGeom prst="rightArrow">
          <a:avLst>
            <a:gd name="adj1" fmla="val 60000"/>
            <a:gd name="adj2" fmla="val 50000"/>
          </a:avLst>
        </a:prstGeom>
        <a:solidFill>
          <a:schemeClr val="accent1">
            <a:tint val="60000"/>
            <a:hueOff val="0"/>
            <a:satOff val="0"/>
            <a:lumOff val="0"/>
            <a:alphaOff val="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271308" y="1519402"/>
        <a:ext cx="485508" cy="263103"/>
      </dsp:txXfrm>
    </dsp:sp>
    <dsp:sp modelId="{5B8DC68F-B483-4A43-9548-58DE8991886B}">
      <dsp:nvSpPr>
        <dsp:cNvPr id="0" name=""/>
        <dsp:cNvSpPr/>
      </dsp:nvSpPr>
      <dsp:spPr>
        <a:xfrm>
          <a:off x="6857996" y="1687323"/>
          <a:ext cx="2285997" cy="1371606"/>
        </a:xfrm>
        <a:prstGeom prst="ellipse">
          <a:avLst/>
        </a:prstGeom>
        <a:solidFill>
          <a:schemeClr val="accent3"/>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solidFill>
            </a:rPr>
            <a:t>find patterns</a:t>
          </a:r>
        </a:p>
      </dsp:txBody>
      <dsp:txXfrm>
        <a:off x="7192773" y="1888190"/>
        <a:ext cx="1616443" cy="969872"/>
      </dsp:txXfrm>
    </dsp:sp>
    <dsp:sp modelId="{4895F392-92C0-4EC5-9A62-C0E20F73630E}">
      <dsp:nvSpPr>
        <dsp:cNvPr id="0" name=""/>
        <dsp:cNvSpPr/>
      </dsp:nvSpPr>
      <dsp:spPr>
        <a:xfrm rot="9592503">
          <a:off x="6355595" y="2666511"/>
          <a:ext cx="492881" cy="438505"/>
        </a:xfrm>
        <a:prstGeom prst="rightArrow">
          <a:avLst>
            <a:gd name="adj1" fmla="val 60000"/>
            <a:gd name="adj2" fmla="val 50000"/>
          </a:avLst>
        </a:prstGeom>
        <a:solidFill>
          <a:schemeClr val="accent1">
            <a:tint val="60000"/>
            <a:hueOff val="0"/>
            <a:satOff val="0"/>
            <a:lumOff val="0"/>
            <a:alphaOff val="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6483130" y="2731581"/>
        <a:ext cx="361330" cy="263103"/>
      </dsp:txXfrm>
    </dsp:sp>
    <dsp:sp modelId="{D8D070D5-6204-4268-BC04-4CE5883DD56E}">
      <dsp:nvSpPr>
        <dsp:cNvPr id="0" name=""/>
        <dsp:cNvSpPr/>
      </dsp:nvSpPr>
      <dsp:spPr>
        <a:xfrm>
          <a:off x="4033882" y="2722197"/>
          <a:ext cx="2285997" cy="1371606"/>
        </a:xfrm>
        <a:prstGeom prst="ellipse">
          <a:avLst/>
        </a:prstGeom>
        <a:solidFill>
          <a:schemeClr val="accent3"/>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solidFill>
            </a:rPr>
            <a:t>apply matches</a:t>
          </a:r>
        </a:p>
      </dsp:txBody>
      <dsp:txXfrm>
        <a:off x="4368659" y="2923064"/>
        <a:ext cx="1616443" cy="969872"/>
      </dsp:txXfrm>
    </dsp:sp>
    <dsp:sp modelId="{020A4475-EA69-42B1-B749-E26B307E0CD8}">
      <dsp:nvSpPr>
        <dsp:cNvPr id="0" name=""/>
        <dsp:cNvSpPr/>
      </dsp:nvSpPr>
      <dsp:spPr>
        <a:xfrm rot="11981783">
          <a:off x="3484229" y="2676290"/>
          <a:ext cx="522257" cy="438505"/>
        </a:xfrm>
        <a:prstGeom prst="rightArrow">
          <a:avLst>
            <a:gd name="adj1" fmla="val 60000"/>
            <a:gd name="adj2" fmla="val 50000"/>
          </a:avLst>
        </a:prstGeom>
        <a:solidFill>
          <a:schemeClr val="accent1">
            <a:tint val="60000"/>
            <a:hueOff val="0"/>
            <a:satOff val="0"/>
            <a:lumOff val="0"/>
            <a:alphaOff val="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3611932" y="2786160"/>
        <a:ext cx="390706" cy="263103"/>
      </dsp:txXfrm>
    </dsp:sp>
    <dsp:sp modelId="{D0BF9FE0-7CD1-438C-A9EA-8350A4313D14}">
      <dsp:nvSpPr>
        <dsp:cNvPr id="0" name=""/>
        <dsp:cNvSpPr/>
      </dsp:nvSpPr>
      <dsp:spPr>
        <a:xfrm>
          <a:off x="1143004" y="1687318"/>
          <a:ext cx="2285997" cy="1371606"/>
        </a:xfrm>
        <a:prstGeom prst="ellipse">
          <a:avLst/>
        </a:prstGeom>
        <a:solidFill>
          <a:schemeClr val="accent3"/>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solidFill>
            </a:rPr>
            <a:t>restore invariants</a:t>
          </a:r>
        </a:p>
      </dsp:txBody>
      <dsp:txXfrm>
        <a:off x="1477781" y="1888185"/>
        <a:ext cx="1616443" cy="969872"/>
      </dsp:txXfrm>
    </dsp:sp>
    <dsp:sp modelId="{F3AEFD55-6144-45C3-A47E-8545F9073D40}">
      <dsp:nvSpPr>
        <dsp:cNvPr id="0" name=""/>
        <dsp:cNvSpPr/>
      </dsp:nvSpPr>
      <dsp:spPr>
        <a:xfrm rot="20077050">
          <a:off x="3392985" y="1475877"/>
          <a:ext cx="643979" cy="438505"/>
        </a:xfrm>
        <a:prstGeom prst="rightArrow">
          <a:avLst>
            <a:gd name="adj1" fmla="val 60000"/>
            <a:gd name="adj2" fmla="val 50000"/>
          </a:avLst>
        </a:prstGeom>
        <a:solidFill>
          <a:schemeClr val="accent1">
            <a:tint val="60000"/>
            <a:hueOff val="0"/>
            <a:satOff val="0"/>
            <a:lumOff val="0"/>
            <a:alphaOff val="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3399335" y="1591773"/>
        <a:ext cx="512428" cy="26310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5797"/>
          </a:xfrm>
          <a:prstGeom prst="rect">
            <a:avLst/>
          </a:prstGeom>
        </p:spPr>
        <p:txBody>
          <a:bodyPr vert="horz" lIns="93031" tIns="46516" rIns="93031" bIns="46516" rtlCol="0"/>
          <a:lstStyle>
            <a:lvl1pPr algn="l">
              <a:defRPr sz="1200"/>
            </a:lvl1pPr>
          </a:lstStyle>
          <a:p>
            <a:endParaRPr lang="en-US"/>
          </a:p>
        </p:txBody>
      </p:sp>
      <p:sp>
        <p:nvSpPr>
          <p:cNvPr id="3" name="Date Placeholder 2"/>
          <p:cNvSpPr>
            <a:spLocks noGrp="1"/>
          </p:cNvSpPr>
          <p:nvPr>
            <p:ph type="dt" idx="1"/>
          </p:nvPr>
        </p:nvSpPr>
        <p:spPr>
          <a:xfrm>
            <a:off x="3963744" y="0"/>
            <a:ext cx="3032337" cy="465797"/>
          </a:xfrm>
          <a:prstGeom prst="rect">
            <a:avLst/>
          </a:prstGeom>
        </p:spPr>
        <p:txBody>
          <a:bodyPr vert="horz" lIns="93031" tIns="46516" rIns="93031" bIns="46516" rtlCol="0"/>
          <a:lstStyle>
            <a:lvl1pPr algn="r">
              <a:defRPr sz="1200"/>
            </a:lvl1pPr>
          </a:lstStyle>
          <a:p>
            <a:fld id="{E7A55924-61AF-4556-81A5-864AFE38C4B7}" type="datetimeFigureOut">
              <a:rPr lang="en-US" smtClean="0"/>
              <a:t>2/25/2023</a:t>
            </a:fld>
            <a:endParaRPr lang="en-US"/>
          </a:p>
        </p:txBody>
      </p:sp>
      <p:sp>
        <p:nvSpPr>
          <p:cNvPr id="4" name="Slide Image Placeholder 3"/>
          <p:cNvSpPr>
            <a:spLocks noGrp="1" noRot="1" noChangeAspect="1"/>
          </p:cNvSpPr>
          <p:nvPr>
            <p:ph type="sldImg" idx="2"/>
          </p:nvPr>
        </p:nvSpPr>
        <p:spPr>
          <a:xfrm>
            <a:off x="712788" y="1160463"/>
            <a:ext cx="5572125" cy="3133725"/>
          </a:xfrm>
          <a:prstGeom prst="rect">
            <a:avLst/>
          </a:prstGeom>
          <a:noFill/>
          <a:ln w="12700">
            <a:solidFill>
              <a:prstClr val="black"/>
            </a:solidFill>
          </a:ln>
        </p:spPr>
        <p:txBody>
          <a:bodyPr vert="horz" lIns="93031" tIns="46516" rIns="93031" bIns="46516" rtlCol="0" anchor="ctr"/>
          <a:lstStyle/>
          <a:p>
            <a:endParaRPr lang="en-US"/>
          </a:p>
        </p:txBody>
      </p:sp>
      <p:sp>
        <p:nvSpPr>
          <p:cNvPr id="5" name="Notes Placeholder 4"/>
          <p:cNvSpPr>
            <a:spLocks noGrp="1"/>
          </p:cNvSpPr>
          <p:nvPr>
            <p:ph type="body" sz="quarter" idx="3"/>
          </p:nvPr>
        </p:nvSpPr>
        <p:spPr>
          <a:xfrm>
            <a:off x="699770" y="4467781"/>
            <a:ext cx="5598160" cy="3655457"/>
          </a:xfrm>
          <a:prstGeom prst="rect">
            <a:avLst/>
          </a:prstGeom>
        </p:spPr>
        <p:txBody>
          <a:bodyPr vert="horz" lIns="93031" tIns="46516" rIns="93031" bIns="4651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32337" cy="465796"/>
          </a:xfrm>
          <a:prstGeom prst="rect">
            <a:avLst/>
          </a:prstGeom>
        </p:spPr>
        <p:txBody>
          <a:bodyPr vert="horz" lIns="93031" tIns="46516" rIns="93031" bIns="46516" rtlCol="0" anchor="b"/>
          <a:lstStyle>
            <a:lvl1pPr algn="l">
              <a:defRPr sz="1200"/>
            </a:lvl1pPr>
          </a:lstStyle>
          <a:p>
            <a:endParaRPr lang="en-US"/>
          </a:p>
        </p:txBody>
      </p:sp>
      <p:sp>
        <p:nvSpPr>
          <p:cNvPr id="7" name="Slide Number Placeholder 6"/>
          <p:cNvSpPr>
            <a:spLocks noGrp="1"/>
          </p:cNvSpPr>
          <p:nvPr>
            <p:ph type="sldNum" sz="quarter" idx="5"/>
          </p:nvPr>
        </p:nvSpPr>
        <p:spPr>
          <a:xfrm>
            <a:off x="3963744" y="8817904"/>
            <a:ext cx="3032337" cy="465796"/>
          </a:xfrm>
          <a:prstGeom prst="rect">
            <a:avLst/>
          </a:prstGeom>
        </p:spPr>
        <p:txBody>
          <a:bodyPr vert="horz" lIns="93031" tIns="46516" rIns="93031" bIns="46516" rtlCol="0" anchor="b"/>
          <a:lstStyle>
            <a:lvl1pPr algn="r">
              <a:defRPr sz="1200"/>
            </a:lvl1pPr>
          </a:lstStyle>
          <a:p>
            <a:fld id="{577329E7-688E-4DFA-9356-3FE3CF5B56F4}" type="slidenum">
              <a:rPr lang="en-US" smtClean="0"/>
              <a:t>‹#›</a:t>
            </a:fld>
            <a:endParaRPr lang="en-US"/>
          </a:p>
        </p:txBody>
      </p:sp>
    </p:spTree>
    <p:extLst>
      <p:ext uri="{BB962C8B-B14F-4D97-AF65-F5344CB8AC3E}">
        <p14:creationId xmlns:p14="http://schemas.microsoft.com/office/powerpoint/2010/main" val="2347480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work on Quiche, which is a Python implementation of e-graphs that includes specialized support for doing term rewriting on Python source code. </a:t>
            </a:r>
          </a:p>
          <a:p>
            <a:endParaRPr lang="en-US" dirty="0"/>
          </a:p>
          <a:p>
            <a:r>
              <a:rPr lang="en-US" dirty="0"/>
              <a:t>So today, I want to introduce you to e-graphs because they’re a really interesting data structure, based on a fairly simple premise, with a lot of really interesting applications!</a:t>
            </a:r>
          </a:p>
        </p:txBody>
      </p:sp>
      <p:sp>
        <p:nvSpPr>
          <p:cNvPr id="4" name="Slide Number Placeholder 3"/>
          <p:cNvSpPr>
            <a:spLocks noGrp="1"/>
          </p:cNvSpPr>
          <p:nvPr>
            <p:ph type="sldNum" sz="quarter" idx="5"/>
          </p:nvPr>
        </p:nvSpPr>
        <p:spPr/>
        <p:txBody>
          <a:bodyPr/>
          <a:lstStyle/>
          <a:p>
            <a:fld id="{577329E7-688E-4DFA-9356-3FE3CF5B56F4}" type="slidenum">
              <a:rPr lang="en-US" smtClean="0"/>
              <a:t>1</a:t>
            </a:fld>
            <a:endParaRPr lang="en-US"/>
          </a:p>
        </p:txBody>
      </p:sp>
    </p:spTree>
    <p:extLst>
      <p:ext uri="{BB962C8B-B14F-4D97-AF65-F5344CB8AC3E}">
        <p14:creationId xmlns:p14="http://schemas.microsoft.com/office/powerpoint/2010/main" val="990778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finally have an interesting e-graph which tracks that a*2 == a&lt;&lt;1. And with this information, we can see not only that a*2 == a&lt;&lt;1, because we have full sharing of e-nodes, we can also see that (a*2)/2 == (a&lt;&lt;1)/2. Is that useful? Maybe, maybe not, but we can go further!</a:t>
            </a:r>
          </a:p>
          <a:p>
            <a:endParaRPr lang="en-US" dirty="0"/>
          </a:p>
          <a:p>
            <a:r>
              <a:rPr lang="en-US" dirty="0"/>
              <a:t>Additional note: If we talk for example about the * and &lt;&lt; in e2, it’s important to keep in mind that these represent specific expressions, not all instances of * or &lt;&lt;. That is, this e-graph isn’t saying that * and &lt;&lt; are equivalent operators. It’s just asserting that this particular instance of a*2 is equivalent to this particular instance of a&lt;&lt;1 (with the same variable a).</a:t>
            </a:r>
          </a:p>
        </p:txBody>
      </p:sp>
      <p:sp>
        <p:nvSpPr>
          <p:cNvPr id="4" name="Slide Number Placeholder 3"/>
          <p:cNvSpPr>
            <a:spLocks noGrp="1"/>
          </p:cNvSpPr>
          <p:nvPr>
            <p:ph type="sldNum" sz="quarter" idx="5"/>
          </p:nvPr>
        </p:nvSpPr>
        <p:spPr/>
        <p:txBody>
          <a:bodyPr/>
          <a:lstStyle/>
          <a:p>
            <a:fld id="{577329E7-688E-4DFA-9356-3FE3CF5B56F4}" type="slidenum">
              <a:rPr lang="en-US" smtClean="0"/>
              <a:t>10</a:t>
            </a:fld>
            <a:endParaRPr lang="en-US"/>
          </a:p>
        </p:txBody>
      </p:sp>
    </p:spTree>
    <p:extLst>
      <p:ext uri="{BB962C8B-B14F-4D97-AF65-F5344CB8AC3E}">
        <p14:creationId xmlns:p14="http://schemas.microsoft.com/office/powerpoint/2010/main" val="1787292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p>
          <a:p>
            <a:endParaRPr lang="en-US" dirty="0"/>
          </a:p>
          <a:p>
            <a:r>
              <a:rPr lang="en-US" dirty="0"/>
              <a:t>2.</a:t>
            </a:r>
          </a:p>
          <a:p>
            <a:endParaRPr lang="en-US" dirty="0"/>
          </a:p>
          <a:p>
            <a:r>
              <a:rPr lang="en-US" dirty="0"/>
              <a:t>3. For efficiency purposes, we *must* manually rebuild after we’re done applying merge. Why? Restoring invariants can be expensive, and under certain circumstances, we can safely apply many add and merge operations without rebuilding. We’ll talk about this a little more when we get to equality saturation, but (inconvenience aside), this can give us huge performance improvements, and this introduction of a separate rebuild() phase was one of the major contributions of the 2021 egg paper discussing algorithmic improvements for faster equality saturation.</a:t>
            </a:r>
          </a:p>
        </p:txBody>
      </p:sp>
      <p:sp>
        <p:nvSpPr>
          <p:cNvPr id="4" name="Slide Number Placeholder 3"/>
          <p:cNvSpPr>
            <a:spLocks noGrp="1"/>
          </p:cNvSpPr>
          <p:nvPr>
            <p:ph type="sldNum" sz="quarter" idx="5"/>
          </p:nvPr>
        </p:nvSpPr>
        <p:spPr/>
        <p:txBody>
          <a:bodyPr/>
          <a:lstStyle/>
          <a:p>
            <a:fld id="{577329E7-688E-4DFA-9356-3FE3CF5B56F4}" type="slidenum">
              <a:rPr lang="en-US" smtClean="0"/>
              <a:t>11</a:t>
            </a:fld>
            <a:endParaRPr lang="en-US"/>
          </a:p>
        </p:txBody>
      </p:sp>
    </p:spTree>
    <p:extLst>
      <p:ext uri="{BB962C8B-B14F-4D97-AF65-F5344CB8AC3E}">
        <p14:creationId xmlns:p14="http://schemas.microsoft.com/office/powerpoint/2010/main" val="4179393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invariants do we have?</a:t>
            </a:r>
          </a:p>
          <a:p>
            <a:endParaRPr lang="en-US" dirty="0"/>
          </a:p>
          <a:p>
            <a:r>
              <a:rPr lang="en-US" dirty="0"/>
              <a:t>We have some bookkeeping invariants:</a:t>
            </a:r>
          </a:p>
          <a:p>
            <a:pPr marL="171450" indent="-171450">
              <a:buFontTx/>
              <a:buChar char="-"/>
            </a:pPr>
            <a:r>
              <a:rPr lang="en-US" dirty="0"/>
              <a:t>We don’t have duplicate e-nodes in different e-classes (maintained during insertion)</a:t>
            </a:r>
          </a:p>
          <a:p>
            <a:pPr marL="171450" indent="-171450">
              <a:buFontTx/>
              <a:buChar char="-"/>
            </a:pPr>
            <a:r>
              <a:rPr lang="en-US" dirty="0"/>
              <a:t>When we merge e-classes, we have some way to “canonicalize” our e-nodes and ensure that they know which e-class they belong to after the merge. The </a:t>
            </a:r>
            <a:r>
              <a:rPr lang="en-US" dirty="0" err="1"/>
              <a:t>hashcons</a:t>
            </a:r>
            <a:r>
              <a:rPr lang="en-US" dirty="0"/>
              <a:t> has to have an updated mapping for all canonicalized e-nodes</a:t>
            </a:r>
          </a:p>
          <a:p>
            <a:endParaRPr lang="en-US" dirty="0"/>
          </a:p>
          <a:p>
            <a:r>
              <a:rPr lang="en-US" dirty="0"/>
              <a:t>The most important is congruence: if two e-nodes for the same operator have corresponding children in the same e-classes, then those e-nodes must also in the same e-class. (More formally, if </a:t>
            </a:r>
            <a:r>
              <a:rPr lang="en-US" dirty="0" err="1"/>
              <a:t>eclass</a:t>
            </a:r>
            <a:r>
              <a:rPr lang="en-US" dirty="0"/>
              <a:t>(i0) = </a:t>
            </a:r>
            <a:r>
              <a:rPr lang="en-US" dirty="0" err="1"/>
              <a:t>eclass</a:t>
            </a:r>
            <a:r>
              <a:rPr lang="en-US" dirty="0"/>
              <a:t>(j0), … </a:t>
            </a:r>
            <a:r>
              <a:rPr lang="en-US" dirty="0" err="1"/>
              <a:t>eclass</a:t>
            </a:r>
            <a:r>
              <a:rPr lang="en-US" dirty="0"/>
              <a:t>(in) = </a:t>
            </a:r>
            <a:r>
              <a:rPr lang="en-US" dirty="0" err="1"/>
              <a:t>eclass</a:t>
            </a:r>
            <a:r>
              <a:rPr lang="en-US" dirty="0"/>
              <a:t>(</a:t>
            </a:r>
            <a:r>
              <a:rPr lang="en-US" dirty="0" err="1"/>
              <a:t>jn</a:t>
            </a:r>
            <a:r>
              <a:rPr lang="en-US" dirty="0"/>
              <a:t>) for 0…n, then the e-nodes f(i0, …, in) and f(j0, …, </a:t>
            </a:r>
            <a:r>
              <a:rPr lang="en-US" dirty="0" err="1"/>
              <a:t>jn</a:t>
            </a:r>
            <a:r>
              <a:rPr lang="en-US" dirty="0"/>
              <a:t>) must be in the same e-class)</a:t>
            </a:r>
          </a:p>
          <a:p>
            <a:endParaRPr lang="en-US" dirty="0"/>
          </a:p>
          <a:p>
            <a:r>
              <a:rPr lang="en-US" dirty="0"/>
              <a:t>Congruence example: negation</a:t>
            </a:r>
          </a:p>
          <a:p>
            <a:r>
              <a:rPr lang="en-US" dirty="0"/>
              <a:t>If a and b are in the same e-class, then –a and –b must also be in the same e-class. This is very important for soundness of term extraction. Basically, if we have two sub-terms in the same e-class, we want to be able to *actually* use them interchangeably</a:t>
            </a:r>
          </a:p>
          <a:p>
            <a:endParaRPr lang="en-US" dirty="0"/>
          </a:p>
        </p:txBody>
      </p:sp>
      <p:sp>
        <p:nvSpPr>
          <p:cNvPr id="4" name="Slide Number Placeholder 3"/>
          <p:cNvSpPr>
            <a:spLocks noGrp="1"/>
          </p:cNvSpPr>
          <p:nvPr>
            <p:ph type="sldNum" sz="quarter" idx="5"/>
          </p:nvPr>
        </p:nvSpPr>
        <p:spPr/>
        <p:txBody>
          <a:bodyPr/>
          <a:lstStyle/>
          <a:p>
            <a:fld id="{577329E7-688E-4DFA-9356-3FE3CF5B56F4}" type="slidenum">
              <a:rPr lang="en-US" smtClean="0"/>
              <a:t>12</a:t>
            </a:fld>
            <a:endParaRPr lang="en-US"/>
          </a:p>
        </p:txBody>
      </p:sp>
    </p:spTree>
    <p:extLst>
      <p:ext uri="{BB962C8B-B14F-4D97-AF65-F5344CB8AC3E}">
        <p14:creationId xmlns:p14="http://schemas.microsoft.com/office/powerpoint/2010/main" val="1484005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5"/>
          </p:nvPr>
        </p:nvSpPr>
        <p:spPr/>
        <p:txBody>
          <a:bodyPr/>
          <a:lstStyle/>
          <a:p>
            <a:fld id="{577329E7-688E-4DFA-9356-3FE3CF5B56F4}" type="slidenum">
              <a:rPr lang="en-US" smtClean="0"/>
              <a:t>14</a:t>
            </a:fld>
            <a:endParaRPr lang="en-US"/>
          </a:p>
        </p:txBody>
      </p:sp>
    </p:spTree>
    <p:extLst>
      <p:ext uri="{BB962C8B-B14F-4D97-AF65-F5344CB8AC3E}">
        <p14:creationId xmlns:p14="http://schemas.microsoft.com/office/powerpoint/2010/main" val="1406697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a:t>
            </a:r>
          </a:p>
          <a:p>
            <a:r>
              <a:rPr lang="en-US" dirty="0"/>
              <a:t>[(e2, {'x': e0})]</a:t>
            </a:r>
          </a:p>
        </p:txBody>
      </p:sp>
      <p:sp>
        <p:nvSpPr>
          <p:cNvPr id="4" name="Slide Number Placeholder 3"/>
          <p:cNvSpPr>
            <a:spLocks noGrp="1"/>
          </p:cNvSpPr>
          <p:nvPr>
            <p:ph type="sldNum" sz="quarter" idx="5"/>
          </p:nvPr>
        </p:nvSpPr>
        <p:spPr/>
        <p:txBody>
          <a:bodyPr/>
          <a:lstStyle/>
          <a:p>
            <a:fld id="{577329E7-688E-4DFA-9356-3FE3CF5B56F4}" type="slidenum">
              <a:rPr lang="en-US" smtClean="0"/>
              <a:t>15</a:t>
            </a:fld>
            <a:endParaRPr lang="en-US"/>
          </a:p>
        </p:txBody>
      </p:sp>
    </p:spTree>
    <p:extLst>
      <p:ext uri="{BB962C8B-B14F-4D97-AF65-F5344CB8AC3E}">
        <p14:creationId xmlns:p14="http://schemas.microsoft.com/office/powerpoint/2010/main" val="341245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We already did this, just a reiteration</a:t>
            </a:r>
          </a:p>
          <a:p>
            <a:r>
              <a:rPr lang="en-US" dirty="0"/>
              <a:t>2. Make a rule asserting that x*2 is equivalent to x&lt;&lt;1</a:t>
            </a:r>
          </a:p>
          <a:p>
            <a:r>
              <a:rPr lang="en-US" dirty="0"/>
              <a:t>3. `</a:t>
            </a:r>
            <a:r>
              <a:rPr lang="en-US" dirty="0" err="1"/>
              <a:t>apply_rules</a:t>
            </a:r>
            <a:r>
              <a:rPr lang="en-US" dirty="0"/>
              <a:t>()` will apply a list of rules to an e-graph and then rebuild after all rules are applied.</a:t>
            </a:r>
          </a:p>
          <a:p>
            <a:r>
              <a:rPr lang="en-US" dirty="0"/>
              <a:t>4. For verification, we can see that the shift term was initially created in e-class ID e5. However, after the rule application, e5 has now merged into a new e-class ID, e2.</a:t>
            </a:r>
          </a:p>
        </p:txBody>
      </p:sp>
      <p:sp>
        <p:nvSpPr>
          <p:cNvPr id="4" name="Slide Number Placeholder 3"/>
          <p:cNvSpPr>
            <a:spLocks noGrp="1"/>
          </p:cNvSpPr>
          <p:nvPr>
            <p:ph type="sldNum" sz="quarter" idx="5"/>
          </p:nvPr>
        </p:nvSpPr>
        <p:spPr/>
        <p:txBody>
          <a:bodyPr/>
          <a:lstStyle/>
          <a:p>
            <a:fld id="{577329E7-688E-4DFA-9356-3FE3CF5B56F4}" type="slidenum">
              <a:rPr lang="en-US" smtClean="0"/>
              <a:t>16</a:t>
            </a:fld>
            <a:endParaRPr lang="en-US"/>
          </a:p>
        </p:txBody>
      </p:sp>
    </p:spTree>
    <p:extLst>
      <p:ext uri="{BB962C8B-B14F-4D97-AF65-F5344CB8AC3E}">
        <p14:creationId xmlns:p14="http://schemas.microsoft.com/office/powerpoint/2010/main" val="2552847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577329E7-688E-4DFA-9356-3FE3CF5B56F4}" type="slidenum">
              <a:rPr lang="en-US" smtClean="0"/>
              <a:t>17</a:t>
            </a:fld>
            <a:endParaRPr lang="en-US"/>
          </a:p>
        </p:txBody>
      </p:sp>
    </p:spTree>
    <p:extLst>
      <p:ext uri="{BB962C8B-B14F-4D97-AF65-F5344CB8AC3E}">
        <p14:creationId xmlns:p14="http://schemas.microsoft.com/office/powerpoint/2010/main" val="1085777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a couple of things:</a:t>
            </a:r>
          </a:p>
          <a:p>
            <a:pPr marL="228600" indent="-228600">
              <a:buAutoNum type="arabicPeriod"/>
            </a:pPr>
            <a:r>
              <a:rPr lang="en-US" dirty="0"/>
              <a:t>We didn’t add any new e-nodes.</a:t>
            </a:r>
          </a:p>
          <a:p>
            <a:pPr marL="228600" indent="-228600">
              <a:buAutoNum type="arabicPeriod"/>
            </a:pPr>
            <a:r>
              <a:rPr lang="en-US" dirty="0"/>
              <a:t>We actually made the e-graph smaller by merging a pair of e-classes!</a:t>
            </a:r>
          </a:p>
          <a:p>
            <a:pPr marL="228600" indent="-228600">
              <a:buAutoNum type="arabicPeriod"/>
            </a:pPr>
            <a:r>
              <a:rPr lang="en-US" dirty="0"/>
              <a:t>You might notice that this rule is unsound if x is 0… (sidebar on soundness here or later?)</a:t>
            </a:r>
          </a:p>
          <a:p>
            <a:endParaRPr lang="en-US" dirty="0"/>
          </a:p>
          <a:p>
            <a:endParaRPr lang="en-US" dirty="0"/>
          </a:p>
          <a:p>
            <a:r>
              <a:rPr lang="en-US" dirty="0"/>
              <a:t>Sidebar on soundness:</a:t>
            </a:r>
          </a:p>
          <a:p>
            <a:r>
              <a:rPr lang="en-US" dirty="0"/>
              <a:t>You might have noticed that this is *not* a universal rule: what happens if x == 0? We have obscured an error! And possibly broken math!</a:t>
            </a:r>
          </a:p>
          <a:p>
            <a:endParaRPr lang="en-US" dirty="0"/>
          </a:p>
          <a:p>
            <a:r>
              <a:rPr lang="en-US" dirty="0"/>
              <a:t>-&gt; E-graphs are allowed to be unsound: you can apply whatever rules you want, so it’s important to be careful about your rules.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 Unsoundness doesn’t have to be bad! EGRAPHS ‘22 workshop talk on what you can do with unsoundness. (Toward a Unified Framework for Program Optimization, Bug-Finding, and Repair) Basically, the authors were exploring ways to generate feedback for student homework by comparing it with the instructor’s solution. They relied on egg’s explanation feature to try to identify instances of unsoundness and trace it back to a concrete expression in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 Also, we can just have conditional rewrites! We want to only apply this rewrite if we know for sure that x != 0… but recall, x is an e-class, so we have to make sure that none of its e-nodes can be 0… this could get expensive to check repeatedly. Later, we will talk about e-class analyses, which provide a mechanism for handling conditional rewrites.</a:t>
            </a:r>
            <a:endParaRPr lang="en-US" b="1" dirty="0"/>
          </a:p>
          <a:p>
            <a:endParaRPr lang="en-US" b="1" dirty="0"/>
          </a:p>
        </p:txBody>
      </p:sp>
      <p:sp>
        <p:nvSpPr>
          <p:cNvPr id="4" name="Slide Number Placeholder 3"/>
          <p:cNvSpPr>
            <a:spLocks noGrp="1"/>
          </p:cNvSpPr>
          <p:nvPr>
            <p:ph type="sldNum" sz="quarter" idx="5"/>
          </p:nvPr>
        </p:nvSpPr>
        <p:spPr/>
        <p:txBody>
          <a:bodyPr/>
          <a:lstStyle/>
          <a:p>
            <a:fld id="{577329E7-688E-4DFA-9356-3FE3CF5B56F4}" type="slidenum">
              <a:rPr lang="en-US" smtClean="0"/>
              <a:t>18</a:t>
            </a:fld>
            <a:endParaRPr lang="en-US"/>
          </a:p>
        </p:txBody>
      </p:sp>
    </p:spTree>
    <p:extLst>
      <p:ext uri="{BB962C8B-B14F-4D97-AF65-F5344CB8AC3E}">
        <p14:creationId xmlns:p14="http://schemas.microsoft.com/office/powerpoint/2010/main" val="271657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Finally, here we’ve merged a with our starting expression. Also note, that we now have a cycle, which represents infinitely many terms: a, a*1, a*1*1, …</a:t>
            </a:r>
          </a:p>
          <a:p>
            <a:endParaRPr lang="en-US" b="0" dirty="0"/>
          </a:p>
          <a:p>
            <a:r>
              <a:rPr lang="en-US" b="0" dirty="0"/>
              <a:t>Before we talk about writing code to do this, we need one more concept…because what we actually want to do is not just apply all of the rules once (then we get back to having to worry about rule ordering, chaining rules, </a:t>
            </a:r>
            <a:r>
              <a:rPr lang="en-US" b="0" dirty="0" err="1"/>
              <a:t>etc</a:t>
            </a:r>
            <a:r>
              <a:rPr lang="en-US" b="0" dirty="0"/>
              <a:t>). We really want to keep applying the rules until none of them apply anymore</a:t>
            </a:r>
          </a:p>
        </p:txBody>
      </p:sp>
      <p:sp>
        <p:nvSpPr>
          <p:cNvPr id="4" name="Slide Number Placeholder 3"/>
          <p:cNvSpPr>
            <a:spLocks noGrp="1"/>
          </p:cNvSpPr>
          <p:nvPr>
            <p:ph type="sldNum" sz="quarter" idx="5"/>
          </p:nvPr>
        </p:nvSpPr>
        <p:spPr/>
        <p:txBody>
          <a:bodyPr/>
          <a:lstStyle/>
          <a:p>
            <a:fld id="{577329E7-688E-4DFA-9356-3FE3CF5B56F4}" type="slidenum">
              <a:rPr lang="en-US" smtClean="0"/>
              <a:t>19</a:t>
            </a:fld>
            <a:endParaRPr lang="en-US"/>
          </a:p>
        </p:txBody>
      </p:sp>
    </p:spTree>
    <p:extLst>
      <p:ext uri="{BB962C8B-B14F-4D97-AF65-F5344CB8AC3E}">
        <p14:creationId xmlns:p14="http://schemas.microsoft.com/office/powerpoint/2010/main" val="1187774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E-Graphs can have problems with scheduling: some rules (especially commutative rules) can trigger an explosion of rewrites. Lot of approaches:</a:t>
            </a:r>
          </a:p>
          <a:p>
            <a:pPr marL="0" indent="0">
              <a:buFontTx/>
              <a:buNone/>
            </a:pPr>
            <a:r>
              <a:rPr lang="en-US" dirty="0"/>
              <a:t>stop after some amount of time, size, iterations, or other condition; attempt to impose rewrite ordering/backoff (pause applying a rewrite that we’ve applied a lot and try applying others first).</a:t>
            </a:r>
          </a:p>
        </p:txBody>
      </p:sp>
      <p:sp>
        <p:nvSpPr>
          <p:cNvPr id="4" name="Slide Number Placeholder 3"/>
          <p:cNvSpPr>
            <a:spLocks noGrp="1"/>
          </p:cNvSpPr>
          <p:nvPr>
            <p:ph type="sldNum" sz="quarter" idx="5"/>
          </p:nvPr>
        </p:nvSpPr>
        <p:spPr/>
        <p:txBody>
          <a:bodyPr/>
          <a:lstStyle/>
          <a:p>
            <a:fld id="{577329E7-688E-4DFA-9356-3FE3CF5B56F4}" type="slidenum">
              <a:rPr lang="en-US" smtClean="0"/>
              <a:t>20</a:t>
            </a:fld>
            <a:endParaRPr lang="en-US"/>
          </a:p>
        </p:txBody>
      </p:sp>
    </p:spTree>
    <p:extLst>
      <p:ext uri="{BB962C8B-B14F-4D97-AF65-F5344CB8AC3E}">
        <p14:creationId xmlns:p14="http://schemas.microsoft.com/office/powerpoint/2010/main" val="1362316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329E7-688E-4DFA-9356-3FE3CF5B56F4}" type="slidenum">
              <a:rPr lang="en-US" smtClean="0"/>
              <a:t>2</a:t>
            </a:fld>
            <a:endParaRPr lang="en-US"/>
          </a:p>
        </p:txBody>
      </p:sp>
    </p:spTree>
    <p:extLst>
      <p:ext uri="{BB962C8B-B14F-4D97-AF65-F5344CB8AC3E}">
        <p14:creationId xmlns:p14="http://schemas.microsoft.com/office/powerpoint/2010/main" val="24312643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329E7-688E-4DFA-9356-3FE3CF5B56F4}" type="slidenum">
              <a:rPr lang="en-US" smtClean="0"/>
              <a:t>21</a:t>
            </a:fld>
            <a:endParaRPr lang="en-US"/>
          </a:p>
        </p:txBody>
      </p:sp>
    </p:spTree>
    <p:extLst>
      <p:ext uri="{BB962C8B-B14F-4D97-AF65-F5344CB8AC3E}">
        <p14:creationId xmlns:p14="http://schemas.microsoft.com/office/powerpoint/2010/main" val="4136273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 Note on “root”: In Quiche, I’ve called this a root, but you shouldn’t take this to mean that e-graphs have a root (they don’t). This is merely a convenient accessor for the root of the *first term* added to the e-graph because this is typically done when the e-graph is constructed, and a constructor can’t return a value, so we have to save it somewhere. There are other ways I could have done this, but I thought this route seemed the most straightforward at the time. (If you strongly disagree, the best thing to do is to go to my repo and file an issue- I’d love to hear your ideas!)</a:t>
            </a:r>
          </a:p>
        </p:txBody>
      </p:sp>
      <p:sp>
        <p:nvSpPr>
          <p:cNvPr id="4" name="Slide Number Placeholder 3"/>
          <p:cNvSpPr>
            <a:spLocks noGrp="1"/>
          </p:cNvSpPr>
          <p:nvPr>
            <p:ph type="sldNum" sz="quarter" idx="5"/>
          </p:nvPr>
        </p:nvSpPr>
        <p:spPr/>
        <p:txBody>
          <a:bodyPr/>
          <a:lstStyle/>
          <a:p>
            <a:fld id="{577329E7-688E-4DFA-9356-3FE3CF5B56F4}" type="slidenum">
              <a:rPr lang="en-US" smtClean="0"/>
              <a:t>22</a:t>
            </a:fld>
            <a:endParaRPr lang="en-US"/>
          </a:p>
        </p:txBody>
      </p:sp>
    </p:spTree>
    <p:extLst>
      <p:ext uri="{BB962C8B-B14F-4D97-AF65-F5344CB8AC3E}">
        <p14:creationId xmlns:p14="http://schemas.microsoft.com/office/powerpoint/2010/main" val="3621675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i="0" dirty="0"/>
              <a:t>Many applications may require specialized reasoning to incorporate domain knowledge, and historically this was handled with ad hoc extensions.</a:t>
            </a:r>
          </a:p>
          <a:p>
            <a:pPr marL="0" indent="0">
              <a:buNone/>
            </a:pPr>
            <a:r>
              <a:rPr lang="en-US" i="0" dirty="0"/>
              <a:t>One of the major contributions of egg was e-class analyses as a standardized interface for incorporating domain knowledge.</a:t>
            </a:r>
          </a:p>
          <a:p>
            <a:pPr marL="0" indent="0">
              <a:buNone/>
            </a:pPr>
            <a:endParaRPr lang="en-US" i="0" dirty="0"/>
          </a:p>
          <a:p>
            <a:pPr marL="228600" indent="-228600">
              <a:buAutoNum type="arabicPeriod"/>
            </a:pPr>
            <a:r>
              <a:rPr lang="en-US" i="0" dirty="0"/>
              <a:t>Whenever we add an e-node, we invoke `make` to set e-class data</a:t>
            </a:r>
          </a:p>
          <a:p>
            <a:pPr marL="228600" indent="-228600">
              <a:buAutoNum type="arabicPeriod"/>
            </a:pPr>
            <a:r>
              <a:rPr lang="en-US" i="0" dirty="0"/>
              <a:t>When we merge e-classes, also join their data</a:t>
            </a:r>
          </a:p>
          <a:p>
            <a:pPr marL="228600" indent="-228600">
              <a:buAutoNum type="arabicPeriod"/>
            </a:pPr>
            <a:r>
              <a:rPr lang="en-US" i="0" dirty="0"/>
              <a:t>If the data on an e-class changes (due to a merge), we have the option to modify the e-class (e.g., by adding a new e-node)</a:t>
            </a:r>
          </a:p>
          <a:p>
            <a:pPr marL="228600" indent="-228600">
              <a:buAutoNum type="arabicPeriod"/>
            </a:pPr>
            <a:r>
              <a:rPr lang="en-US" i="0" dirty="0"/>
              <a:t>Require a join-semilattice in order to maintain e-graph properties (congruence) and ensure that updates terminate</a:t>
            </a:r>
          </a:p>
        </p:txBody>
      </p:sp>
      <p:sp>
        <p:nvSpPr>
          <p:cNvPr id="4" name="Slide Number Placeholder 3"/>
          <p:cNvSpPr>
            <a:spLocks noGrp="1"/>
          </p:cNvSpPr>
          <p:nvPr>
            <p:ph type="sldNum" sz="quarter" idx="5"/>
          </p:nvPr>
        </p:nvSpPr>
        <p:spPr/>
        <p:txBody>
          <a:bodyPr/>
          <a:lstStyle/>
          <a:p>
            <a:fld id="{577329E7-688E-4DFA-9356-3FE3CF5B56F4}" type="slidenum">
              <a:rPr lang="en-US" smtClean="0"/>
              <a:t>23</a:t>
            </a:fld>
            <a:endParaRPr lang="en-US"/>
          </a:p>
        </p:txBody>
      </p:sp>
    </p:spTree>
    <p:extLst>
      <p:ext uri="{BB962C8B-B14F-4D97-AF65-F5344CB8AC3E}">
        <p14:creationId xmlns:p14="http://schemas.microsoft.com/office/powerpoint/2010/main" val="8916157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Classic example of program analysis is constant folding, which we will talk about</a:t>
            </a:r>
          </a:p>
          <a:p>
            <a:r>
              <a:rPr lang="en-US" dirty="0"/>
              <a:t>As I mentioned earlier, we can use conditional rewrites for special rules, like x/x === 1 as long as we know that x != 0</a:t>
            </a:r>
          </a:p>
        </p:txBody>
      </p:sp>
      <p:sp>
        <p:nvSpPr>
          <p:cNvPr id="4" name="Slide Number Placeholder 3"/>
          <p:cNvSpPr>
            <a:spLocks noGrp="1"/>
          </p:cNvSpPr>
          <p:nvPr>
            <p:ph type="sldNum" sz="quarter" idx="5"/>
          </p:nvPr>
        </p:nvSpPr>
        <p:spPr/>
        <p:txBody>
          <a:bodyPr/>
          <a:lstStyle/>
          <a:p>
            <a:fld id="{577329E7-688E-4DFA-9356-3FE3CF5B56F4}" type="slidenum">
              <a:rPr lang="en-US" smtClean="0"/>
              <a:t>24</a:t>
            </a:fld>
            <a:endParaRPr lang="en-US"/>
          </a:p>
        </p:txBody>
      </p:sp>
    </p:spTree>
    <p:extLst>
      <p:ext uri="{BB962C8B-B14F-4D97-AF65-F5344CB8AC3E}">
        <p14:creationId xmlns:p14="http://schemas.microsoft.com/office/powerpoint/2010/main" val="708003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e-class, the data on that e-class is consistent with what we would have if we were to re-run `make` and `join` on all e-nodes in the e-class.</a:t>
            </a:r>
          </a:p>
          <a:p>
            <a:r>
              <a:rPr lang="en-US" dirty="0"/>
              <a:t>Additionally, we require `modify` to be at a fixed-point, i.e., a client viewing the data can be sure that it’s “stable” in the sense that all changes have been applied, and if they recomputed make, modify, or join, the e-graph data wouldn’t be modified further.</a:t>
            </a:r>
          </a:p>
        </p:txBody>
      </p:sp>
      <p:sp>
        <p:nvSpPr>
          <p:cNvPr id="4" name="Slide Number Placeholder 3"/>
          <p:cNvSpPr>
            <a:spLocks noGrp="1"/>
          </p:cNvSpPr>
          <p:nvPr>
            <p:ph type="sldNum" sz="quarter" idx="5"/>
          </p:nvPr>
        </p:nvSpPr>
        <p:spPr/>
        <p:txBody>
          <a:bodyPr/>
          <a:lstStyle/>
          <a:p>
            <a:fld id="{577329E7-688E-4DFA-9356-3FE3CF5B56F4}" type="slidenum">
              <a:rPr lang="en-US" smtClean="0"/>
              <a:t>25</a:t>
            </a:fld>
            <a:endParaRPr lang="en-US"/>
          </a:p>
        </p:txBody>
      </p:sp>
    </p:spTree>
    <p:extLst>
      <p:ext uri="{BB962C8B-B14F-4D97-AF65-F5344CB8AC3E}">
        <p14:creationId xmlns:p14="http://schemas.microsoft.com/office/powerpoint/2010/main" val="25658744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For constant folding, our e-class analysis data is an Optional int (either an int or nothing)</a:t>
            </a:r>
          </a:p>
          <a:p>
            <a:endParaRPr lang="en-US" b="0" dirty="0"/>
          </a:p>
          <a:p>
            <a:r>
              <a:rPr lang="en-US" b="0" dirty="0"/>
              <a:t>Based on a = 4, we know that a*2 = 8 and 8/2 = 4. With the e-class analysis, we can just leave it at this and use the data we have, but we could also have our modify implementation actually insert the numbers into the e-graph (as in the next slide)</a:t>
            </a:r>
          </a:p>
        </p:txBody>
      </p:sp>
      <p:sp>
        <p:nvSpPr>
          <p:cNvPr id="4" name="Slide Number Placeholder 3"/>
          <p:cNvSpPr>
            <a:spLocks noGrp="1"/>
          </p:cNvSpPr>
          <p:nvPr>
            <p:ph type="sldNum" sz="quarter" idx="5"/>
          </p:nvPr>
        </p:nvSpPr>
        <p:spPr/>
        <p:txBody>
          <a:bodyPr/>
          <a:lstStyle/>
          <a:p>
            <a:fld id="{577329E7-688E-4DFA-9356-3FE3CF5B56F4}" type="slidenum">
              <a:rPr lang="en-US" smtClean="0"/>
              <a:t>26</a:t>
            </a:fld>
            <a:endParaRPr lang="en-US"/>
          </a:p>
        </p:txBody>
      </p:sp>
    </p:spTree>
    <p:extLst>
      <p:ext uri="{BB962C8B-B14F-4D97-AF65-F5344CB8AC3E}">
        <p14:creationId xmlns:p14="http://schemas.microsoft.com/office/powerpoint/2010/main" val="967516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Based on a = 4, we know that a*2 = 8 and 8/2 = 4. With the e-class analysis, we can just leave it at this and use the data we have, but we could also have our modify implementation actually insert the numbers into the e-graph</a:t>
            </a:r>
          </a:p>
        </p:txBody>
      </p:sp>
      <p:sp>
        <p:nvSpPr>
          <p:cNvPr id="4" name="Slide Number Placeholder 3"/>
          <p:cNvSpPr>
            <a:spLocks noGrp="1"/>
          </p:cNvSpPr>
          <p:nvPr>
            <p:ph type="sldNum" sz="quarter" idx="5"/>
          </p:nvPr>
        </p:nvSpPr>
        <p:spPr/>
        <p:txBody>
          <a:bodyPr/>
          <a:lstStyle/>
          <a:p>
            <a:fld id="{577329E7-688E-4DFA-9356-3FE3CF5B56F4}" type="slidenum">
              <a:rPr lang="en-US" smtClean="0"/>
              <a:t>27</a:t>
            </a:fld>
            <a:endParaRPr lang="en-US"/>
          </a:p>
        </p:txBody>
      </p:sp>
    </p:spTree>
    <p:extLst>
      <p:ext uri="{BB962C8B-B14F-4D97-AF65-F5344CB8AC3E}">
        <p14:creationId xmlns:p14="http://schemas.microsoft.com/office/powerpoint/2010/main" val="13982208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329E7-688E-4DFA-9356-3FE3CF5B56F4}" type="slidenum">
              <a:rPr lang="en-US" smtClean="0"/>
              <a:t>28</a:t>
            </a:fld>
            <a:endParaRPr lang="en-US"/>
          </a:p>
        </p:txBody>
      </p:sp>
    </p:spTree>
    <p:extLst>
      <p:ext uri="{BB962C8B-B14F-4D97-AF65-F5344CB8AC3E}">
        <p14:creationId xmlns:p14="http://schemas.microsoft.com/office/powerpoint/2010/main" val="35198307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i="0" dirty="0"/>
          </a:p>
        </p:txBody>
      </p:sp>
      <p:sp>
        <p:nvSpPr>
          <p:cNvPr id="4" name="Slide Number Placeholder 3"/>
          <p:cNvSpPr>
            <a:spLocks noGrp="1"/>
          </p:cNvSpPr>
          <p:nvPr>
            <p:ph type="sldNum" sz="quarter" idx="5"/>
          </p:nvPr>
        </p:nvSpPr>
        <p:spPr/>
        <p:txBody>
          <a:bodyPr/>
          <a:lstStyle/>
          <a:p>
            <a:fld id="{577329E7-688E-4DFA-9356-3FE3CF5B56F4}" type="slidenum">
              <a:rPr lang="en-US" smtClean="0"/>
              <a:t>29</a:t>
            </a:fld>
            <a:endParaRPr lang="en-US"/>
          </a:p>
        </p:txBody>
      </p:sp>
    </p:spTree>
    <p:extLst>
      <p:ext uri="{BB962C8B-B14F-4D97-AF65-F5344CB8AC3E}">
        <p14:creationId xmlns:p14="http://schemas.microsoft.com/office/powerpoint/2010/main" val="682696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in this example, we have a table representing our cost model, where we assign costs to all operators and default to 0 for anything else. (The cost model doesn’t have to do this, it just has to be able to assign a cost to an e-node based solely on the e-node operator and possibly its child costs.</a:t>
            </a:r>
          </a:p>
          <a:p>
            <a:endParaRPr lang="en-US" dirty="0"/>
          </a:p>
          <a:p>
            <a:r>
              <a:rPr lang="en-US" dirty="0"/>
              <a:t>We will use this to extract the term at e-class e2. For this we will only compute the costs we need, so we don’t worry about e3 at all.</a:t>
            </a:r>
          </a:p>
          <a:p>
            <a:endParaRPr lang="en-US" dirty="0"/>
          </a:p>
          <a:p>
            <a:r>
              <a:rPr lang="en-US" dirty="0"/>
              <a:t>After we’ve computed our costs, we see that the lowest cost e-node for e2 is a&lt;&lt;1, so we extract that term into an </a:t>
            </a:r>
            <a:r>
              <a:rPr lang="en-US" dirty="0" err="1"/>
              <a:t>ExprTree</a:t>
            </a:r>
            <a:r>
              <a:rPr lang="en-US" dirty="0"/>
              <a:t> </a:t>
            </a:r>
          </a:p>
        </p:txBody>
      </p:sp>
      <p:sp>
        <p:nvSpPr>
          <p:cNvPr id="4" name="Slide Number Placeholder 3"/>
          <p:cNvSpPr>
            <a:spLocks noGrp="1"/>
          </p:cNvSpPr>
          <p:nvPr>
            <p:ph type="sldNum" sz="quarter" idx="5"/>
          </p:nvPr>
        </p:nvSpPr>
        <p:spPr/>
        <p:txBody>
          <a:bodyPr/>
          <a:lstStyle/>
          <a:p>
            <a:fld id="{577329E7-688E-4DFA-9356-3FE3CF5B56F4}" type="slidenum">
              <a:rPr lang="en-US" smtClean="0"/>
              <a:t>30</a:t>
            </a:fld>
            <a:endParaRPr lang="en-US"/>
          </a:p>
        </p:txBody>
      </p:sp>
    </p:spTree>
    <p:extLst>
      <p:ext uri="{BB962C8B-B14F-4D97-AF65-F5344CB8AC3E}">
        <p14:creationId xmlns:p14="http://schemas.microsoft.com/office/powerpoint/2010/main" val="2129034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heart, an e-graph is simply this: a data structure that tracks term equivalences. This may not sound like much, but we can actually get a surprising amount of mileage out of just knowing when terms are equivalent; in particular, any application that relies on </a:t>
            </a:r>
            <a:r>
              <a:rPr lang="en-US" i="1" dirty="0"/>
              <a:t>term rewriting</a:t>
            </a:r>
            <a:r>
              <a:rPr lang="en-US" i="0" dirty="0"/>
              <a:t> can benefit from this.</a:t>
            </a:r>
          </a:p>
          <a:p>
            <a:endParaRPr lang="en-US" i="0" dirty="0"/>
          </a:p>
          <a:p>
            <a:r>
              <a:rPr lang="en-US" i="0" dirty="0"/>
              <a:t>Why are we interested? 2 years ago at POPL ‘21, there was a paper on a system called egg (e-graphs good) that made two major contributions to making term rewriting with e-graphs significantly faster and more extensible. Also, the group doing the work put together an excellent open-source tool for doing this in practice, so a lot of work was able to quickly bootstrap off of their work.</a:t>
            </a:r>
          </a:p>
          <a:p>
            <a:endParaRPr lang="en-US" i="0" dirty="0"/>
          </a:p>
          <a:p>
            <a:r>
              <a:rPr lang="en-US" i="0" dirty="0"/>
              <a:t>So, what are some examples of work being done with e-graphs? (Next slide)</a:t>
            </a:r>
          </a:p>
        </p:txBody>
      </p:sp>
      <p:sp>
        <p:nvSpPr>
          <p:cNvPr id="4" name="Slide Number Placeholder 3"/>
          <p:cNvSpPr>
            <a:spLocks noGrp="1"/>
          </p:cNvSpPr>
          <p:nvPr>
            <p:ph type="sldNum" sz="quarter" idx="5"/>
          </p:nvPr>
        </p:nvSpPr>
        <p:spPr/>
        <p:txBody>
          <a:bodyPr/>
          <a:lstStyle/>
          <a:p>
            <a:fld id="{577329E7-688E-4DFA-9356-3FE3CF5B56F4}" type="slidenum">
              <a:rPr lang="en-US" smtClean="0"/>
              <a:t>3</a:t>
            </a:fld>
            <a:endParaRPr lang="en-US"/>
          </a:p>
        </p:txBody>
      </p:sp>
    </p:spTree>
    <p:extLst>
      <p:ext uri="{BB962C8B-B14F-4D97-AF65-F5344CB8AC3E}">
        <p14:creationId xmlns:p14="http://schemas.microsoft.com/office/powerpoint/2010/main" val="2216098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329E7-688E-4DFA-9356-3FE3CF5B56F4}" type="slidenum">
              <a:rPr lang="en-US" smtClean="0"/>
              <a:t>31</a:t>
            </a:fld>
            <a:endParaRPr lang="en-US"/>
          </a:p>
        </p:txBody>
      </p:sp>
    </p:spTree>
    <p:extLst>
      <p:ext uri="{BB962C8B-B14F-4D97-AF65-F5344CB8AC3E}">
        <p14:creationId xmlns:p14="http://schemas.microsoft.com/office/powerpoint/2010/main" val="8194390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329E7-688E-4DFA-9356-3FE3CF5B56F4}" type="slidenum">
              <a:rPr lang="en-US" smtClean="0"/>
              <a:t>32</a:t>
            </a:fld>
            <a:endParaRPr lang="en-US"/>
          </a:p>
        </p:txBody>
      </p:sp>
    </p:spTree>
    <p:extLst>
      <p:ext uri="{BB962C8B-B14F-4D97-AF65-F5344CB8AC3E}">
        <p14:creationId xmlns:p14="http://schemas.microsoft.com/office/powerpoint/2010/main" val="18850700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Quiche uses a parsed tree (AST) as input, and each node in the tree needs to be able to provide the following:</a:t>
            </a:r>
          </a:p>
          <a:p>
            <a:pPr marL="174433" indent="-174433">
              <a:buFontTx/>
              <a:buChar char="-"/>
            </a:pPr>
            <a:r>
              <a:rPr lang="en-US" dirty="0"/>
              <a:t>value(): what to use as the e-node key for comparisons, must be </a:t>
            </a:r>
            <a:r>
              <a:rPr lang="en-US" dirty="0" err="1"/>
              <a:t>hashable</a:t>
            </a:r>
            <a:r>
              <a:rPr lang="en-US" dirty="0"/>
              <a:t> and comparable (__eq__)</a:t>
            </a:r>
          </a:p>
          <a:p>
            <a:pPr marL="174433" indent="-174433">
              <a:buFontTx/>
              <a:buChar char="-"/>
            </a:pPr>
            <a:r>
              <a:rPr lang="en-US" dirty="0"/>
              <a:t>children(): list of the node’s children (as </a:t>
            </a:r>
            <a:r>
              <a:rPr lang="en-US" dirty="0" err="1"/>
              <a:t>QuicheTrees</a:t>
            </a:r>
            <a:r>
              <a:rPr lang="en-US" dirty="0"/>
              <a:t>)</a:t>
            </a:r>
          </a:p>
          <a:p>
            <a:pPr marL="174433" indent="-174433">
              <a:buFontTx/>
              <a:buChar char="-"/>
            </a:pPr>
            <a:r>
              <a:rPr lang="en-US" dirty="0" err="1"/>
              <a:t>is_pattern_symbol</a:t>
            </a:r>
            <a:r>
              <a:rPr lang="en-US" dirty="0"/>
              <a:t>(): Because it’s “bring your own parser”, we can’t determine a priori what a parser will permit in terms of pattern syntax, so the user has to specify what qualifies as a pattern. In fact, the egg syntax of preceding with “?” is invalid in Python</a:t>
            </a:r>
          </a:p>
          <a:p>
            <a:pPr marL="174433" indent="-174433">
              <a:buFontTx/>
              <a:buChar char="-"/>
            </a:pPr>
            <a:endParaRPr lang="en-US" dirty="0"/>
          </a:p>
        </p:txBody>
      </p:sp>
      <p:sp>
        <p:nvSpPr>
          <p:cNvPr id="4" name="Slide Number Placeholder 3"/>
          <p:cNvSpPr>
            <a:spLocks noGrp="1"/>
          </p:cNvSpPr>
          <p:nvPr>
            <p:ph type="sldNum" sz="quarter" idx="5"/>
          </p:nvPr>
        </p:nvSpPr>
        <p:spPr/>
        <p:txBody>
          <a:bodyPr/>
          <a:lstStyle/>
          <a:p>
            <a:fld id="{577329E7-688E-4DFA-9356-3FE3CF5B56F4}" type="slidenum">
              <a:rPr lang="en-US" smtClean="0"/>
              <a:t>33</a:t>
            </a:fld>
            <a:endParaRPr lang="en-US"/>
          </a:p>
        </p:txBody>
      </p:sp>
    </p:spTree>
    <p:extLst>
      <p:ext uri="{BB962C8B-B14F-4D97-AF65-F5344CB8AC3E}">
        <p14:creationId xmlns:p14="http://schemas.microsoft.com/office/powerpoint/2010/main" val="13201894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The egg website has excellent links to other references, e-graph projects, and also to the public e-graphs </a:t>
            </a:r>
            <a:r>
              <a:rPr lang="en-US" dirty="0" err="1"/>
              <a:t>Zulip</a:t>
            </a:r>
            <a:r>
              <a:rPr lang="en-US" dirty="0"/>
              <a:t>. If you’re interested in more on e-graphs, this is an excellent resource!</a:t>
            </a:r>
          </a:p>
        </p:txBody>
      </p:sp>
      <p:sp>
        <p:nvSpPr>
          <p:cNvPr id="4" name="Slide Number Placeholder 3"/>
          <p:cNvSpPr>
            <a:spLocks noGrp="1"/>
          </p:cNvSpPr>
          <p:nvPr>
            <p:ph type="sldNum" sz="quarter" idx="5"/>
          </p:nvPr>
        </p:nvSpPr>
        <p:spPr/>
        <p:txBody>
          <a:bodyPr/>
          <a:lstStyle/>
          <a:p>
            <a:fld id="{577329E7-688E-4DFA-9356-3FE3CF5B56F4}" type="slidenum">
              <a:rPr lang="en-US" smtClean="0"/>
              <a:t>34</a:t>
            </a:fld>
            <a:endParaRPr lang="en-US"/>
          </a:p>
        </p:txBody>
      </p:sp>
    </p:spTree>
    <p:extLst>
      <p:ext uri="{BB962C8B-B14F-4D97-AF65-F5344CB8AC3E}">
        <p14:creationId xmlns:p14="http://schemas.microsoft.com/office/powerpoint/2010/main" val="19850039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discussed a few papers during the Q&amp;A that people might find interesting, so I’m adding links to those as well. Enjoy!</a:t>
            </a:r>
          </a:p>
          <a:p>
            <a:endParaRPr lang="en-US" dirty="0"/>
          </a:p>
          <a:p>
            <a:r>
              <a:rPr lang="en-US" dirty="0"/>
              <a:t>1. Link to e-graphs </a:t>
            </a:r>
            <a:r>
              <a:rPr lang="en-US" dirty="0" err="1"/>
              <a:t>Zulip</a:t>
            </a:r>
            <a:endParaRPr lang="en-US" dirty="0"/>
          </a:p>
          <a:p>
            <a:pPr marL="0" indent="0">
              <a:buFont typeface="Arial" panose="020B0604020202020204" pitchFamily="34" charset="0"/>
              <a:buNone/>
            </a:pPr>
            <a:r>
              <a:rPr lang="en-US" dirty="0"/>
              <a:t>2, 3. We discussed the RVSDG representation (which can be constructed from a CFG) as a representation that is amenable to doing dataflow analysis. There were discussions about this on the E-Graphs </a:t>
            </a:r>
            <a:r>
              <a:rPr lang="en-US" dirty="0" err="1"/>
              <a:t>Zulip</a:t>
            </a:r>
            <a:r>
              <a:rPr lang="en-US" dirty="0"/>
              <a:t> awhile back, so I’ve linked those as well. There was a lot of group interest at the time, but I haven’t heard of any concrete results coming out yet.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4. There was a question about how e-graphs have been applied to machine learning, and I didn’t have a lot of details, but here’s the </a:t>
            </a:r>
            <a:r>
              <a:rPr lang="en-US" dirty="0" err="1"/>
              <a:t>Tensat</a:t>
            </a:r>
            <a:r>
              <a:rPr lang="en-US" dirty="0"/>
              <a:t> paper with more information if you’re interested in that area!</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5. We talked about whether we have a notion of unification, since we have pattern matching. I mentioned that unification of terms has is essentially the e-graph merge operation. We also talked about unifying pattern variables in e-matching, which is something that e-matchers support. However, it can be inefficient if you have a variable that is reused several times in a matching pattern. The “Relational E-Matching” paper uses a relational database to improve performance on queries with repeated pattern variables.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6. I didn’t think of it during the Q&amp;A, but if others are interested in more about the connections between logic programming and e-graphs, Philip Zucker’s work from EGRAPHS ’22 may be interesting! Page includes links to the talk abstract as well as a demo page, which also includes further links to GitHub repo, talk recording, and additional information.</a:t>
            </a:r>
          </a:p>
        </p:txBody>
      </p:sp>
      <p:sp>
        <p:nvSpPr>
          <p:cNvPr id="4" name="Slide Number Placeholder 3"/>
          <p:cNvSpPr>
            <a:spLocks noGrp="1"/>
          </p:cNvSpPr>
          <p:nvPr>
            <p:ph type="sldNum" sz="quarter" idx="5"/>
          </p:nvPr>
        </p:nvSpPr>
        <p:spPr/>
        <p:txBody>
          <a:bodyPr/>
          <a:lstStyle/>
          <a:p>
            <a:fld id="{577329E7-688E-4DFA-9356-3FE3CF5B56F4}" type="slidenum">
              <a:rPr lang="en-US" smtClean="0"/>
              <a:t>36</a:t>
            </a:fld>
            <a:endParaRPr lang="en-US"/>
          </a:p>
        </p:txBody>
      </p:sp>
    </p:spTree>
    <p:extLst>
      <p:ext uri="{BB962C8B-B14F-4D97-AF65-F5344CB8AC3E}">
        <p14:creationId xmlns:p14="http://schemas.microsoft.com/office/powerpoint/2010/main" val="3631160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Here are some practical areas where e-graphs have been used.</a:t>
            </a:r>
          </a:p>
          <a:p>
            <a:endParaRPr lang="en-US" dirty="0">
              <a:cs typeface="Calibri"/>
            </a:endParaRPr>
          </a:p>
          <a:p>
            <a:r>
              <a:rPr lang="en-US" dirty="0">
                <a:cs typeface="Calibri"/>
              </a:rPr>
              <a:t>Examples</a:t>
            </a:r>
          </a:p>
          <a:p>
            <a:pPr marL="171450" indent="-171450">
              <a:buFont typeface="Arial" panose="020B0604020202020204" pitchFamily="34" charset="0"/>
              <a:buChar char="•"/>
            </a:pPr>
            <a:r>
              <a:rPr lang="en-US" dirty="0">
                <a:cs typeface="Calibri"/>
              </a:rPr>
              <a:t>Simplify theorem prover</a:t>
            </a:r>
          </a:p>
          <a:p>
            <a:pPr marL="171450" indent="-171450">
              <a:buFont typeface="Arial" panose="020B0604020202020204" pitchFamily="34" charset="0"/>
              <a:buChar char="•"/>
            </a:pPr>
            <a:r>
              <a:rPr lang="en-US" dirty="0">
                <a:cs typeface="Calibri"/>
              </a:rPr>
              <a:t>Z3 SMT solver</a:t>
            </a:r>
          </a:p>
          <a:p>
            <a:pPr marL="171450" indent="-171450">
              <a:buFont typeface="Arial" panose="020B0604020202020204" pitchFamily="34" charset="0"/>
              <a:buChar char="•"/>
            </a:pPr>
            <a:r>
              <a:rPr lang="en-US" dirty="0">
                <a:cs typeface="Calibri"/>
              </a:rPr>
              <a:t>Denali </a:t>
            </a:r>
            <a:r>
              <a:rPr lang="en-US" dirty="0" err="1">
                <a:cs typeface="Calibri"/>
              </a:rPr>
              <a:t>superoptimizer</a:t>
            </a:r>
            <a:r>
              <a:rPr lang="en-US" dirty="0">
                <a:cs typeface="Calibri"/>
              </a:rPr>
              <a:t>, deep learning tensor code optimization</a:t>
            </a:r>
          </a:p>
          <a:p>
            <a:pPr marL="171450" indent="-171450">
              <a:buFont typeface="Arial" panose="020B0604020202020204" pitchFamily="34" charset="0"/>
              <a:buChar char="•"/>
            </a:pPr>
            <a:r>
              <a:rPr lang="en-US" dirty="0">
                <a:cs typeface="Calibri"/>
              </a:rPr>
              <a:t>Translation validation of LLVM!</a:t>
            </a:r>
          </a:p>
          <a:p>
            <a:pPr marL="171450" indent="-171450">
              <a:buFont typeface="Arial" panose="020B0604020202020204" pitchFamily="34" charset="0"/>
              <a:buChar char="•"/>
            </a:pPr>
            <a:r>
              <a:rPr lang="en-US" dirty="0" err="1">
                <a:cs typeface="Calibri"/>
              </a:rPr>
              <a:t>Cranelift</a:t>
            </a:r>
            <a:r>
              <a:rPr lang="en-US" dirty="0">
                <a:cs typeface="Calibri"/>
              </a:rPr>
              <a:t> retargetable code gen</a:t>
            </a:r>
          </a:p>
          <a:p>
            <a:pPr marL="171450" indent="-171450">
              <a:buFont typeface="Arial" panose="020B0604020202020204" pitchFamily="34" charset="0"/>
              <a:buChar char="•"/>
            </a:pPr>
            <a:r>
              <a:rPr lang="en-US" dirty="0">
                <a:cs typeface="Calibri"/>
              </a:rPr>
              <a:t>Babble: library learning (learning reusable functions from a program corpus)</a:t>
            </a:r>
          </a:p>
          <a:p>
            <a:pPr marL="0" indent="0">
              <a:buFont typeface="Arial" panose="020B0604020202020204" pitchFamily="34" charset="0"/>
              <a:buNone/>
            </a:pPr>
            <a:endParaRPr lang="en-US" dirty="0">
              <a:cs typeface="Calibri"/>
            </a:endParaRPr>
          </a:p>
          <a:p>
            <a:pPr marL="0" indent="0">
              <a:buFont typeface="Arial" panose="020B0604020202020204" pitchFamily="34" charset="0"/>
              <a:buNone/>
            </a:pPr>
            <a:r>
              <a:rPr lang="en-US" dirty="0">
                <a:cs typeface="Calibri"/>
              </a:rPr>
              <a:t>So, what magic makes all of this possible? Let’s look more at how e-graphs actually work.</a:t>
            </a:r>
          </a:p>
        </p:txBody>
      </p:sp>
      <p:sp>
        <p:nvSpPr>
          <p:cNvPr id="4" name="Slide Number Placeholder 3"/>
          <p:cNvSpPr>
            <a:spLocks noGrp="1"/>
          </p:cNvSpPr>
          <p:nvPr>
            <p:ph type="sldNum" sz="quarter" idx="5"/>
          </p:nvPr>
        </p:nvSpPr>
        <p:spPr/>
        <p:txBody>
          <a:bodyPr/>
          <a:lstStyle/>
          <a:p>
            <a:fld id="{577329E7-688E-4DFA-9356-3FE3CF5B56F4}" type="slidenum">
              <a:rPr lang="en-US" smtClean="0"/>
              <a:t>4</a:t>
            </a:fld>
            <a:endParaRPr lang="en-US"/>
          </a:p>
        </p:txBody>
      </p:sp>
    </p:spTree>
    <p:extLst>
      <p:ext uri="{BB962C8B-B14F-4D97-AF65-F5344CB8AC3E}">
        <p14:creationId xmlns:p14="http://schemas.microsoft.com/office/powerpoint/2010/main" val="2773897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AST = Abstract Syntax Tree</a:t>
            </a:r>
          </a:p>
        </p:txBody>
      </p:sp>
      <p:sp>
        <p:nvSpPr>
          <p:cNvPr id="4" name="Slide Number Placeholder 3"/>
          <p:cNvSpPr>
            <a:spLocks noGrp="1"/>
          </p:cNvSpPr>
          <p:nvPr>
            <p:ph type="sldNum" sz="quarter" idx="5"/>
          </p:nvPr>
        </p:nvSpPr>
        <p:spPr/>
        <p:txBody>
          <a:bodyPr/>
          <a:lstStyle/>
          <a:p>
            <a:fld id="{577329E7-688E-4DFA-9356-3FE3CF5B56F4}" type="slidenum">
              <a:rPr lang="en-US" smtClean="0"/>
              <a:t>5</a:t>
            </a:fld>
            <a:endParaRPr lang="en-US"/>
          </a:p>
        </p:txBody>
      </p:sp>
    </p:spTree>
    <p:extLst>
      <p:ext uri="{BB962C8B-B14F-4D97-AF65-F5344CB8AC3E}">
        <p14:creationId xmlns:p14="http://schemas.microsoft.com/office/powerpoint/2010/main" val="164917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an example of a simple arithmetic expression!</a:t>
            </a:r>
          </a:p>
          <a:p>
            <a:endParaRPr lang="en-US" dirty="0"/>
          </a:p>
          <a:p>
            <a:r>
              <a:rPr lang="en-US" dirty="0"/>
              <a:t>However, this isn’t exactly like a “standard” tree: you can see 3 big differences:</a:t>
            </a:r>
          </a:p>
          <a:p>
            <a:pPr marL="228600" indent="-228600">
              <a:buAutoNum type="arabicPeriod"/>
            </a:pPr>
            <a:r>
              <a:rPr lang="en-US" dirty="0"/>
              <a:t>We have only one node for 2 that’s now shared for the * and /</a:t>
            </a:r>
          </a:p>
          <a:p>
            <a:pPr marL="228600" indent="-228600">
              <a:buAutoNum type="arabicPeriod"/>
            </a:pPr>
            <a:r>
              <a:rPr lang="en-US" dirty="0"/>
              <a:t>In addition to the beige boxes containing our data, we have these dotted boxes</a:t>
            </a:r>
          </a:p>
          <a:p>
            <a:pPr marL="228600" indent="-228600">
              <a:buAutoNum type="arabicPeriod"/>
            </a:pPr>
            <a:r>
              <a:rPr lang="en-US" dirty="0"/>
              <a:t>The pointer arrows are intentionally drawn from the beige boxes to the dotted green containers</a:t>
            </a:r>
          </a:p>
        </p:txBody>
      </p:sp>
      <p:sp>
        <p:nvSpPr>
          <p:cNvPr id="4" name="Slide Number Placeholder 3"/>
          <p:cNvSpPr>
            <a:spLocks noGrp="1"/>
          </p:cNvSpPr>
          <p:nvPr>
            <p:ph type="sldNum" sz="quarter" idx="5"/>
          </p:nvPr>
        </p:nvSpPr>
        <p:spPr/>
        <p:txBody>
          <a:bodyPr/>
          <a:lstStyle/>
          <a:p>
            <a:fld id="{577329E7-688E-4DFA-9356-3FE3CF5B56F4}" type="slidenum">
              <a:rPr lang="en-US" smtClean="0"/>
              <a:t>6</a:t>
            </a:fld>
            <a:endParaRPr lang="en-US"/>
          </a:p>
        </p:txBody>
      </p:sp>
    </p:spTree>
    <p:extLst>
      <p:ext uri="{BB962C8B-B14F-4D97-AF65-F5344CB8AC3E}">
        <p14:creationId xmlns:p14="http://schemas.microsoft.com/office/powerpoint/2010/main" val="575901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In an e-graph, we have 2 kinds of nodes: e-classes and e-nodes.</a:t>
            </a:r>
          </a:p>
          <a:p>
            <a:pPr marL="171450" indent="-171450">
              <a:buFontTx/>
              <a:buChar char="-"/>
            </a:pPr>
            <a:r>
              <a:rPr lang="en-US" dirty="0"/>
              <a:t>Each e-node represents an expression in our language</a:t>
            </a:r>
          </a:p>
          <a:p>
            <a:pPr marL="171450" indent="-171450">
              <a:buFontTx/>
              <a:buChar char="-"/>
            </a:pPr>
            <a:r>
              <a:rPr lang="en-US" dirty="0"/>
              <a:t>Each e-class represents a set of equivalent expressions</a:t>
            </a:r>
          </a:p>
          <a:p>
            <a:pPr marL="0" indent="0">
              <a:buFontTx/>
              <a:buNone/>
            </a:pPr>
            <a:endParaRPr lang="en-US" dirty="0"/>
          </a:p>
          <a:p>
            <a:pPr marL="0" indent="0">
              <a:buFontTx/>
              <a:buNone/>
            </a:pPr>
            <a:r>
              <a:rPr lang="en-US" dirty="0"/>
              <a:t>We also have aggressive sharing: we always reuse e-nodes whenever possible. Whenever we go to add an expression to an e-graph, we always check if it’s already there first (or if any sub-expression is already there)</a:t>
            </a:r>
          </a:p>
          <a:p>
            <a:pPr marL="0" indent="0">
              <a:buFontTx/>
              <a:buNone/>
            </a:pPr>
            <a:endParaRPr lang="en-US" dirty="0"/>
          </a:p>
          <a:p>
            <a:pPr marL="0" indent="0">
              <a:buFontTx/>
              <a:buNone/>
            </a:pPr>
            <a:r>
              <a:rPr lang="en-US" dirty="0"/>
              <a:t>This explains why each e-node’s children are pointers to </a:t>
            </a:r>
            <a:r>
              <a:rPr lang="en-US" i="1" dirty="0"/>
              <a:t>e-classes</a:t>
            </a:r>
            <a:r>
              <a:rPr lang="en-US" dirty="0"/>
              <a:t>, not </a:t>
            </a:r>
            <a:r>
              <a:rPr lang="en-US" i="1" dirty="0"/>
              <a:t>e-nodes</a:t>
            </a:r>
            <a:r>
              <a:rPr lang="en-US" i="0" dirty="0"/>
              <a:t>: the operands we choose for an operator could be any one of several equivalent terms!</a:t>
            </a:r>
            <a:r>
              <a:rPr lang="en-US" dirty="0"/>
              <a:t> </a:t>
            </a:r>
          </a:p>
          <a:p>
            <a:pPr marL="0" indent="0">
              <a:buNone/>
            </a:pPr>
            <a:endParaRPr lang="en-US" dirty="0"/>
          </a:p>
        </p:txBody>
      </p:sp>
      <p:sp>
        <p:nvSpPr>
          <p:cNvPr id="4" name="Slide Number Placeholder 3"/>
          <p:cNvSpPr>
            <a:spLocks noGrp="1"/>
          </p:cNvSpPr>
          <p:nvPr>
            <p:ph type="sldNum" sz="quarter" idx="5"/>
          </p:nvPr>
        </p:nvSpPr>
        <p:spPr/>
        <p:txBody>
          <a:bodyPr/>
          <a:lstStyle/>
          <a:p>
            <a:fld id="{577329E7-688E-4DFA-9356-3FE3CF5B56F4}" type="slidenum">
              <a:rPr lang="en-US" smtClean="0"/>
              <a:t>7</a:t>
            </a:fld>
            <a:endParaRPr lang="en-US"/>
          </a:p>
        </p:txBody>
      </p:sp>
    </p:spTree>
    <p:extLst>
      <p:ext uri="{BB962C8B-B14F-4D97-AF65-F5344CB8AC3E}">
        <p14:creationId xmlns:p14="http://schemas.microsoft.com/office/powerpoint/2010/main" val="257156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will assume we have a class for arithmetic expressions already (code is available on GitHub)</a:t>
            </a:r>
          </a:p>
          <a:p>
            <a:pPr marL="171450" indent="-171450">
              <a:buFontTx/>
              <a:buChar char="-"/>
            </a:pPr>
            <a:r>
              <a:rPr lang="en-US" dirty="0"/>
              <a:t>There’s also an intermediate </a:t>
            </a:r>
            <a:r>
              <a:rPr lang="en-US" dirty="0" err="1"/>
              <a:t>ExprTree</a:t>
            </a:r>
            <a:r>
              <a:rPr lang="en-US" dirty="0"/>
              <a:t> (which is an implementation of </a:t>
            </a:r>
            <a:r>
              <a:rPr lang="en-US" dirty="0" err="1"/>
              <a:t>QuicheTree</a:t>
            </a:r>
            <a:r>
              <a:rPr lang="en-US" dirty="0"/>
              <a:t>) that we need to construct the e-graph. I’ll explain more about that after we cover a little more background on e-graphs.</a:t>
            </a:r>
          </a:p>
        </p:txBody>
      </p:sp>
      <p:sp>
        <p:nvSpPr>
          <p:cNvPr id="4" name="Slide Number Placeholder 3"/>
          <p:cNvSpPr>
            <a:spLocks noGrp="1"/>
          </p:cNvSpPr>
          <p:nvPr>
            <p:ph type="sldNum" sz="quarter" idx="5"/>
          </p:nvPr>
        </p:nvSpPr>
        <p:spPr/>
        <p:txBody>
          <a:bodyPr/>
          <a:lstStyle/>
          <a:p>
            <a:fld id="{577329E7-688E-4DFA-9356-3FE3CF5B56F4}" type="slidenum">
              <a:rPr lang="en-US" smtClean="0"/>
              <a:t>8</a:t>
            </a:fld>
            <a:endParaRPr lang="en-US"/>
          </a:p>
        </p:txBody>
      </p:sp>
    </p:spTree>
    <p:extLst>
      <p:ext uri="{BB962C8B-B14F-4D97-AF65-F5344CB8AC3E}">
        <p14:creationId xmlns:p14="http://schemas.microsoft.com/office/powerpoint/2010/main" val="709033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new operand (&lt;&lt;) and a new operator (1), so we have two new e-classes and e-nodes</a:t>
            </a:r>
          </a:p>
          <a:p>
            <a:r>
              <a:rPr lang="en-US" dirty="0"/>
              <a:t>We’ve reused the “a” that was there before.</a:t>
            </a:r>
          </a:p>
          <a:p>
            <a:endParaRPr lang="en-US" dirty="0"/>
          </a:p>
          <a:p>
            <a:r>
              <a:rPr lang="en-US" dirty="0"/>
              <a:t>But I promised that we would use our e-graph to track equivalent terms, and we haven’t done that yet. So, let’s take a look.</a:t>
            </a:r>
          </a:p>
        </p:txBody>
      </p:sp>
      <p:sp>
        <p:nvSpPr>
          <p:cNvPr id="4" name="Slide Number Placeholder 3"/>
          <p:cNvSpPr>
            <a:spLocks noGrp="1"/>
          </p:cNvSpPr>
          <p:nvPr>
            <p:ph type="sldNum" sz="quarter" idx="5"/>
          </p:nvPr>
        </p:nvSpPr>
        <p:spPr/>
        <p:txBody>
          <a:bodyPr/>
          <a:lstStyle/>
          <a:p>
            <a:fld id="{577329E7-688E-4DFA-9356-3FE3CF5B56F4}" type="slidenum">
              <a:rPr lang="en-US" smtClean="0"/>
              <a:t>9</a:t>
            </a:fld>
            <a:endParaRPr lang="en-US"/>
          </a:p>
        </p:txBody>
      </p:sp>
    </p:spTree>
    <p:extLst>
      <p:ext uri="{BB962C8B-B14F-4D97-AF65-F5344CB8AC3E}">
        <p14:creationId xmlns:p14="http://schemas.microsoft.com/office/powerpoint/2010/main" val="252769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016143-E03C-4CFD-AFDC-14E5BDEA754C}"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18064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676438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766062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59FD0C-5451-4CA0-86AF-E70AE3279989}"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4150372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59FD0C-5451-4CA0-86AF-E70AE3279989}"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7907655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59FD0C-5451-4CA0-86AF-E70AE3279989}"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1169141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59FD0C-5451-4CA0-86AF-E70AE3279989}"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88886217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E59FD0C-5451-4CA0-86AF-E70AE3279989}" type="datetimeFigureOut">
              <a:rPr lang="en-US" smtClean="0"/>
              <a:t>2/25/2023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12464772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E59FD0C-5451-4CA0-86AF-E70AE3279989}" type="datetimeFigureOut">
              <a:rPr lang="en-US" smtClean="0"/>
              <a:t>2/25/2023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42578532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5766048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33049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74032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dirty="0"/>
              <a:t>Click to edit Master title style</a:t>
            </a:r>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143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3" name="Picture 12" descr="Slate-V2-HD-compPhotoInset.png">
            <a:extLst>
              <a:ext uri="{FF2B5EF4-FFF2-40B4-BE49-F238E27FC236}">
                <a16:creationId xmlns:a16="http://schemas.microsoft.com/office/drawing/2014/main" id="{650A6391-96FC-52FF-644C-AC750C9773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
        <p:nvSpPr>
          <p:cNvPr id="11" name="Content Placeholder 3">
            <a:extLst>
              <a:ext uri="{FF2B5EF4-FFF2-40B4-BE49-F238E27FC236}">
                <a16:creationId xmlns:a16="http://schemas.microsoft.com/office/drawing/2014/main" id="{271F39D8-2D0E-D957-89BD-DDBB50C0498E}"/>
              </a:ext>
            </a:extLst>
          </p:cNvPr>
          <p:cNvSpPr>
            <a:spLocks noGrp="1"/>
          </p:cNvSpPr>
          <p:nvPr>
            <p:ph sz="half" idx="13"/>
          </p:nvPr>
        </p:nvSpPr>
        <p:spPr>
          <a:xfrm>
            <a:off x="1005872" y="1837766"/>
            <a:ext cx="4876344" cy="3953434"/>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descr="Slate-V2-HD-compPhotoInset.png">
            <a:extLst>
              <a:ext uri="{FF2B5EF4-FFF2-40B4-BE49-F238E27FC236}">
                <a16:creationId xmlns:a16="http://schemas.microsoft.com/office/drawing/2014/main" id="{1759C690-2922-FB3F-79EE-F969FEF78F9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sp>
        <p:nvSpPr>
          <p:cNvPr id="14" name="Content Placeholder 5">
            <a:extLst>
              <a:ext uri="{FF2B5EF4-FFF2-40B4-BE49-F238E27FC236}">
                <a16:creationId xmlns:a16="http://schemas.microsoft.com/office/drawing/2014/main" id="{3B051174-B0B2-8BDE-8C09-C225ECEF74FC}"/>
              </a:ext>
            </a:extLst>
          </p:cNvPr>
          <p:cNvSpPr>
            <a:spLocks noGrp="1"/>
          </p:cNvSpPr>
          <p:nvPr>
            <p:ph sz="quarter" idx="4"/>
          </p:nvPr>
        </p:nvSpPr>
        <p:spPr>
          <a:xfrm>
            <a:off x="6294967" y="1837767"/>
            <a:ext cx="4895330" cy="3953434"/>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6586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Content Placeholder 4">
            <a:extLst>
              <a:ext uri="{FF2B5EF4-FFF2-40B4-BE49-F238E27FC236}">
                <a16:creationId xmlns:a16="http://schemas.microsoft.com/office/drawing/2014/main" id="{ACE5E017-48DC-692D-3DBB-A27EDBF32ADB}"/>
              </a:ext>
            </a:extLst>
          </p:cNvPr>
          <p:cNvSpPr txBox="1">
            <a:spLocks/>
          </p:cNvSpPr>
          <p:nvPr userDrawn="1"/>
        </p:nvSpPr>
        <p:spPr>
          <a:xfrm>
            <a:off x="5253630" y="1837765"/>
            <a:ext cx="5932498" cy="3953433"/>
          </a:xfrm>
          <a:prstGeom prst="roundRect">
            <a:avLst>
              <a:gd name="adj" fmla="val 6427"/>
            </a:avLst>
          </a:prstGeom>
          <a:solidFill>
            <a:schemeClr val="bg1">
              <a:lumMod val="85000"/>
              <a:lumOff val="15000"/>
            </a:schemeClr>
          </a:solidFill>
          <a:ln w="28575">
            <a:solidFill>
              <a:schemeClr val="bg2">
                <a:lumMod val="75000"/>
                <a:lumOff val="25000"/>
              </a:schemeClr>
            </a:solidFill>
          </a:ln>
          <a:effectLst>
            <a:outerShdw blurRad="63500" sx="102000" sy="102000" algn="ctr" rotWithShape="0">
              <a:prstClr val="black">
                <a:alpha val="40000"/>
              </a:prstClr>
            </a:outerShdw>
          </a:effectLst>
        </p:spPr>
        <p:txBody>
          <a:bodyPr vert="horz" lIns="91440" tIns="45720" rIns="91440" bIns="45720" rtlCol="0" anchor="ctr" anchorCtr="0">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endParaRPr lang="en-US" b="0" dirty="0">
              <a:solidFill>
                <a:srgbClr val="D4D4D4"/>
              </a:solidFill>
              <a:effectLst/>
              <a:latin typeface="Consolas" panose="020B0609020204030204" pitchFamily="49"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
        <p:nvSpPr>
          <p:cNvPr id="11" name="Content Placeholder 3">
            <a:extLst>
              <a:ext uri="{FF2B5EF4-FFF2-40B4-BE49-F238E27FC236}">
                <a16:creationId xmlns:a16="http://schemas.microsoft.com/office/drawing/2014/main" id="{271F39D8-2D0E-D957-89BD-DDBB50C0498E}"/>
              </a:ext>
            </a:extLst>
          </p:cNvPr>
          <p:cNvSpPr>
            <a:spLocks noGrp="1"/>
          </p:cNvSpPr>
          <p:nvPr>
            <p:ph sz="half" idx="13"/>
          </p:nvPr>
        </p:nvSpPr>
        <p:spPr>
          <a:xfrm>
            <a:off x="913796" y="1837766"/>
            <a:ext cx="4169834" cy="3953434"/>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5">
            <a:extLst>
              <a:ext uri="{FF2B5EF4-FFF2-40B4-BE49-F238E27FC236}">
                <a16:creationId xmlns:a16="http://schemas.microsoft.com/office/drawing/2014/main" id="{3B051174-B0B2-8BDE-8C09-C225ECEF74FC}"/>
              </a:ext>
            </a:extLst>
          </p:cNvPr>
          <p:cNvSpPr>
            <a:spLocks noGrp="1"/>
          </p:cNvSpPr>
          <p:nvPr>
            <p:ph sz="quarter" idx="4"/>
          </p:nvPr>
        </p:nvSpPr>
        <p:spPr>
          <a:xfrm>
            <a:off x="5257799" y="1837767"/>
            <a:ext cx="5932497" cy="3953434"/>
          </a:xfrm>
        </p:spPr>
        <p:txBody>
          <a:bodyPr anchor="t">
            <a:normAutofit/>
          </a:bodyPr>
          <a:lstStyle>
            <a:lvl1pPr marL="36900" indent="0">
              <a:buNone/>
              <a:defRPr sz="1800"/>
            </a:lvl1pPr>
            <a:lvl2pPr>
              <a:defRPr sz="1600"/>
            </a:lvl2pPr>
            <a:lvl3pPr>
              <a:defRPr sz="1400"/>
            </a:lvl3pPr>
            <a:lvl4pPr>
              <a:defRPr sz="1200"/>
            </a:lvl4pPr>
            <a:lvl5pPr>
              <a:defRPr sz="1200"/>
            </a:lvl5pPr>
          </a:lstStyle>
          <a:p>
            <a:pPr lvl="0"/>
            <a:endParaRPr lang="en-US" dirty="0"/>
          </a:p>
        </p:txBody>
      </p:sp>
    </p:spTree>
    <p:extLst>
      <p:ext uri="{BB962C8B-B14F-4D97-AF65-F5344CB8AC3E}">
        <p14:creationId xmlns:p14="http://schemas.microsoft.com/office/powerpoint/2010/main" val="228215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2/25/2023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603314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05872" y="2380138"/>
            <a:ext cx="4876344" cy="2551091"/>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8"/>
            <a:ext cx="4895330" cy="2551091"/>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2/25/2023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2" name="Text Placeholder 2">
            <a:extLst>
              <a:ext uri="{FF2B5EF4-FFF2-40B4-BE49-F238E27FC236}">
                <a16:creationId xmlns:a16="http://schemas.microsoft.com/office/drawing/2014/main" id="{8BF2A7E9-DA6D-D82E-FBBD-A8103F5CC869}"/>
              </a:ext>
            </a:extLst>
          </p:cNvPr>
          <p:cNvSpPr>
            <a:spLocks noGrp="1"/>
          </p:cNvSpPr>
          <p:nvPr>
            <p:ph type="body" idx="13"/>
          </p:nvPr>
        </p:nvSpPr>
        <p:spPr>
          <a:xfrm>
            <a:off x="913793" y="5141375"/>
            <a:ext cx="10353761" cy="66947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2234723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2/25/2023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659050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2/25/2023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840040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E59FD0C-5451-4CA0-86AF-E70AE3279989}" type="datetimeFigureOut">
              <a:rPr lang="en-US" smtClean="0"/>
              <a:t>2/25/2023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2256372767"/>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71" r:id="rId5"/>
    <p:sldLayoutId id="2147483857" r:id="rId6"/>
    <p:sldLayoutId id="2147483870"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 id="2147483868" r:id="rId18"/>
    <p:sldLayoutId id="2147483869" r:id="rId19"/>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riswords/quiche" TargetMode="External"/><Relationship Id="rId7" Type="http://schemas.openxmlformats.org/officeDocument/2006/relationships/hyperlink" Target="https://dl.acm.org/doi/10.1145/3571207"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cseweb.ucsd.edu/~rtate/publications/eqsat/eqsat_stepp_cav11.pdf" TargetMode="External"/><Relationship Id="rId5" Type="http://schemas.openxmlformats.org/officeDocument/2006/relationships/hyperlink" Target="https://dl.acm.org/doi/10.1145/3434304" TargetMode="External"/><Relationship Id="rId4" Type="http://schemas.openxmlformats.org/officeDocument/2006/relationships/hyperlink" Target="https://egraphs-good.github.io/"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egraphs.zulipchat.com/" TargetMode="External"/><Relationship Id="rId7" Type="http://schemas.openxmlformats.org/officeDocument/2006/relationships/hyperlink" Target="https://pldi22.sigplan.org/details/egraphs-2022-papers/12/Logging-an-Egg-Datalog-on-E-Graphs"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s://arxiv.org/abs/2101.01332" TargetMode="External"/><Relationship Id="rId5" Type="http://schemas.openxmlformats.org/officeDocument/2006/relationships/hyperlink" Target="https://egraphs.zulipchat.com/#narrow/stream/328976-Program-Optimization/topic/PEGs" TargetMode="External"/><Relationship Id="rId4" Type="http://schemas.openxmlformats.org/officeDocument/2006/relationships/hyperlink" Target="https://dl.acm.org/doi/abs/10.1145/2693261" TargetMode="Externa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E-Graphs</a:t>
            </a:r>
            <a:endParaRPr lang="en-US" dirty="0">
              <a:ln>
                <a:solidFill>
                  <a:prstClr val="black">
                    <a:lumMod val="75000"/>
                    <a:lumOff val="25000"/>
                    <a:alpha val="10000"/>
                  </a:prstClr>
                </a:solidFill>
              </a:ln>
              <a:solidFill>
                <a:schemeClr val="tx1">
                  <a:lumMod val="65000"/>
                </a:schemeClr>
              </a:solidFill>
              <a:effectLst>
                <a:outerShdw blurRad="9525" dist="25400" dir="14640000" algn="tl" rotWithShape="0">
                  <a:prstClr val="black">
                    <a:alpha val="30000"/>
                  </a:prstClr>
                </a:outerShdw>
              </a:effectLst>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dirty="0"/>
              <a:t>Rebecca Swords | Women in Compilers and Tools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382F1-B54D-4364-F6B4-5E72AE40E49C}"/>
              </a:ext>
            </a:extLst>
          </p:cNvPr>
          <p:cNvSpPr>
            <a:spLocks noGrp="1"/>
          </p:cNvSpPr>
          <p:nvPr>
            <p:ph type="title"/>
          </p:nvPr>
        </p:nvSpPr>
        <p:spPr/>
        <p:txBody>
          <a:bodyPr/>
          <a:lstStyle/>
          <a:p>
            <a:r>
              <a:rPr lang="en-US" dirty="0"/>
              <a:t>Merging Equivalent Terms</a:t>
            </a:r>
          </a:p>
        </p:txBody>
      </p:sp>
      <p:sp>
        <p:nvSpPr>
          <p:cNvPr id="59" name="Content Placeholder 2">
            <a:extLst>
              <a:ext uri="{FF2B5EF4-FFF2-40B4-BE49-F238E27FC236}">
                <a16:creationId xmlns:a16="http://schemas.microsoft.com/office/drawing/2014/main" id="{A48E1F62-12AA-923F-C2E4-0CD7155FF716}"/>
              </a:ext>
            </a:extLst>
          </p:cNvPr>
          <p:cNvSpPr>
            <a:spLocks noGrp="1"/>
          </p:cNvSpPr>
          <p:nvPr>
            <p:ph idx="1"/>
          </p:nvPr>
        </p:nvSpPr>
        <p:spPr>
          <a:xfrm>
            <a:off x="6992524" y="1797888"/>
            <a:ext cx="4358226" cy="4409025"/>
          </a:xfrm>
        </p:spPr>
        <p:txBody>
          <a:bodyPr anchor="ctr">
            <a:normAutofit/>
          </a:bodyPr>
          <a:lstStyle/>
          <a:p>
            <a:pPr marL="0" indent="0">
              <a:buNone/>
            </a:pPr>
            <a:r>
              <a:rPr lang="en-US" sz="32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We assert:</a:t>
            </a:r>
          </a:p>
          <a:p>
            <a:pPr marL="0" indent="0">
              <a:buNone/>
            </a:pPr>
            <a:r>
              <a:rPr lang="en-US" sz="32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a*2 === a&lt;&lt;1</a:t>
            </a:r>
          </a:p>
          <a:p>
            <a:pPr marL="0" indent="0">
              <a:buNone/>
            </a:pPr>
            <a:endParaRPr lang="en-US" sz="32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marL="0" indent="0">
              <a:buNone/>
            </a:pPr>
            <a:r>
              <a:rPr lang="en-US" sz="32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It follows that:</a:t>
            </a:r>
          </a:p>
          <a:p>
            <a:pPr marL="0" indent="0">
              <a:buNone/>
            </a:pPr>
            <a:r>
              <a:rPr lang="en-US" sz="32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(a*2)/2 === (a&lt;&lt;1) / 2</a:t>
            </a:r>
          </a:p>
        </p:txBody>
      </p:sp>
      <p:sp>
        <p:nvSpPr>
          <p:cNvPr id="77" name="Rectangle: Rounded Corners 76">
            <a:extLst>
              <a:ext uri="{FF2B5EF4-FFF2-40B4-BE49-F238E27FC236}">
                <a16:creationId xmlns:a16="http://schemas.microsoft.com/office/drawing/2014/main" id="{0A51F24C-EE6B-6CC6-8A40-6B96F42A7283}"/>
              </a:ext>
            </a:extLst>
          </p:cNvPr>
          <p:cNvSpPr/>
          <p:nvPr/>
        </p:nvSpPr>
        <p:spPr>
          <a:xfrm>
            <a:off x="2534070" y="2143468"/>
            <a:ext cx="1477818"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e3</a:t>
            </a:r>
          </a:p>
        </p:txBody>
      </p:sp>
      <p:sp>
        <p:nvSpPr>
          <p:cNvPr id="78" name="Rectangle: Rounded Corners 77">
            <a:extLst>
              <a:ext uri="{FF2B5EF4-FFF2-40B4-BE49-F238E27FC236}">
                <a16:creationId xmlns:a16="http://schemas.microsoft.com/office/drawing/2014/main" id="{B88213D1-6F1A-50FB-76AC-72A017F2602F}"/>
              </a:ext>
            </a:extLst>
          </p:cNvPr>
          <p:cNvSpPr/>
          <p:nvPr/>
        </p:nvSpPr>
        <p:spPr>
          <a:xfrm>
            <a:off x="2966684" y="2340632"/>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t>
            </a:r>
          </a:p>
        </p:txBody>
      </p:sp>
      <p:cxnSp>
        <p:nvCxnSpPr>
          <p:cNvPr id="54" name="Straight Arrow Connector 53">
            <a:extLst>
              <a:ext uri="{FF2B5EF4-FFF2-40B4-BE49-F238E27FC236}">
                <a16:creationId xmlns:a16="http://schemas.microsoft.com/office/drawing/2014/main" id="{09A648F2-B11C-46A4-E3AF-09DA061E66D3}"/>
              </a:ext>
            </a:extLst>
          </p:cNvPr>
          <p:cNvCxnSpPr>
            <a:cxnSpLocks/>
          </p:cNvCxnSpPr>
          <p:nvPr/>
        </p:nvCxnSpPr>
        <p:spPr>
          <a:xfrm flipH="1">
            <a:off x="2600217" y="2771435"/>
            <a:ext cx="530059" cy="812371"/>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75" name="Rectangle: Rounded Corners 74">
            <a:extLst>
              <a:ext uri="{FF2B5EF4-FFF2-40B4-BE49-F238E27FC236}">
                <a16:creationId xmlns:a16="http://schemas.microsoft.com/office/drawing/2014/main" id="{FFF7BC91-A624-F43A-48BF-CF42806A9200}"/>
              </a:ext>
            </a:extLst>
          </p:cNvPr>
          <p:cNvSpPr/>
          <p:nvPr/>
        </p:nvSpPr>
        <p:spPr>
          <a:xfrm>
            <a:off x="1909910" y="3583806"/>
            <a:ext cx="2256221"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e2</a:t>
            </a:r>
          </a:p>
        </p:txBody>
      </p:sp>
      <p:sp>
        <p:nvSpPr>
          <p:cNvPr id="76" name="Rectangle: Rounded Corners 75">
            <a:extLst>
              <a:ext uri="{FF2B5EF4-FFF2-40B4-BE49-F238E27FC236}">
                <a16:creationId xmlns:a16="http://schemas.microsoft.com/office/drawing/2014/main" id="{82703CED-9FBE-8671-C833-1478490D0474}"/>
              </a:ext>
            </a:extLst>
          </p:cNvPr>
          <p:cNvSpPr/>
          <p:nvPr/>
        </p:nvSpPr>
        <p:spPr>
          <a:xfrm>
            <a:off x="2370200" y="3770484"/>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t>
            </a:r>
          </a:p>
        </p:txBody>
      </p:sp>
      <p:sp>
        <p:nvSpPr>
          <p:cNvPr id="73" name="Rectangle: Rounded Corners 72">
            <a:extLst>
              <a:ext uri="{FF2B5EF4-FFF2-40B4-BE49-F238E27FC236}">
                <a16:creationId xmlns:a16="http://schemas.microsoft.com/office/drawing/2014/main" id="{F53BE5F6-6BAB-E5E1-889A-B2039FFAEF5A}"/>
              </a:ext>
            </a:extLst>
          </p:cNvPr>
          <p:cNvSpPr/>
          <p:nvPr/>
        </p:nvSpPr>
        <p:spPr>
          <a:xfrm>
            <a:off x="913795" y="5175609"/>
            <a:ext cx="1477818"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e0</a:t>
            </a:r>
          </a:p>
        </p:txBody>
      </p:sp>
      <p:sp>
        <p:nvSpPr>
          <p:cNvPr id="74" name="Rectangle: Rounded Corners 73">
            <a:extLst>
              <a:ext uri="{FF2B5EF4-FFF2-40B4-BE49-F238E27FC236}">
                <a16:creationId xmlns:a16="http://schemas.microsoft.com/office/drawing/2014/main" id="{FD0E7747-A48D-0C67-3103-623322E0CCFC}"/>
              </a:ext>
            </a:extLst>
          </p:cNvPr>
          <p:cNvSpPr/>
          <p:nvPr/>
        </p:nvSpPr>
        <p:spPr>
          <a:xfrm>
            <a:off x="1346409" y="5375398"/>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a:t>
            </a:r>
          </a:p>
        </p:txBody>
      </p:sp>
      <p:sp>
        <p:nvSpPr>
          <p:cNvPr id="71" name="Rectangle: Rounded Corners 70">
            <a:extLst>
              <a:ext uri="{FF2B5EF4-FFF2-40B4-BE49-F238E27FC236}">
                <a16:creationId xmlns:a16="http://schemas.microsoft.com/office/drawing/2014/main" id="{5AFC66E7-89DD-F18B-2F69-903F6548492D}"/>
              </a:ext>
            </a:extLst>
          </p:cNvPr>
          <p:cNvSpPr/>
          <p:nvPr/>
        </p:nvSpPr>
        <p:spPr>
          <a:xfrm>
            <a:off x="2916674" y="5175610"/>
            <a:ext cx="1477818"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e1</a:t>
            </a:r>
          </a:p>
        </p:txBody>
      </p:sp>
      <p:sp>
        <p:nvSpPr>
          <p:cNvPr id="72" name="Rectangle: Rounded Corners 71">
            <a:extLst>
              <a:ext uri="{FF2B5EF4-FFF2-40B4-BE49-F238E27FC236}">
                <a16:creationId xmlns:a16="http://schemas.microsoft.com/office/drawing/2014/main" id="{83506436-75DE-8FB3-C51F-8EC585E6E75D}"/>
              </a:ext>
            </a:extLst>
          </p:cNvPr>
          <p:cNvSpPr/>
          <p:nvPr/>
        </p:nvSpPr>
        <p:spPr>
          <a:xfrm>
            <a:off x="3349288" y="5375398"/>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2</a:t>
            </a:r>
          </a:p>
        </p:txBody>
      </p:sp>
      <p:cxnSp>
        <p:nvCxnSpPr>
          <p:cNvPr id="60" name="Straight Arrow Connector 59">
            <a:extLst>
              <a:ext uri="{FF2B5EF4-FFF2-40B4-BE49-F238E27FC236}">
                <a16:creationId xmlns:a16="http://schemas.microsoft.com/office/drawing/2014/main" id="{54FD8910-97EE-3489-A96F-6320BC7BDAA5}"/>
              </a:ext>
            </a:extLst>
          </p:cNvPr>
          <p:cNvCxnSpPr>
            <a:cxnSpLocks/>
            <a:endCxn id="71" idx="0"/>
          </p:cNvCxnSpPr>
          <p:nvPr/>
        </p:nvCxnSpPr>
        <p:spPr>
          <a:xfrm>
            <a:off x="2859836" y="4229886"/>
            <a:ext cx="795747" cy="945724"/>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70" name="Rectangle: Rounded Corners 69">
            <a:extLst>
              <a:ext uri="{FF2B5EF4-FFF2-40B4-BE49-F238E27FC236}">
                <a16:creationId xmlns:a16="http://schemas.microsoft.com/office/drawing/2014/main" id="{69971233-2AC6-6E6F-C850-930EC545FE0A}"/>
              </a:ext>
            </a:extLst>
          </p:cNvPr>
          <p:cNvSpPr/>
          <p:nvPr/>
        </p:nvSpPr>
        <p:spPr>
          <a:xfrm>
            <a:off x="3264794" y="3783595"/>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&lt;&lt;</a:t>
            </a:r>
          </a:p>
        </p:txBody>
      </p:sp>
      <p:sp>
        <p:nvSpPr>
          <p:cNvPr id="67" name="Rectangle: Rounded Corners 66">
            <a:extLst>
              <a:ext uri="{FF2B5EF4-FFF2-40B4-BE49-F238E27FC236}">
                <a16:creationId xmlns:a16="http://schemas.microsoft.com/office/drawing/2014/main" id="{DD7A4A1A-4763-5A2A-9C21-AB19B470FF6F}"/>
              </a:ext>
            </a:extLst>
          </p:cNvPr>
          <p:cNvSpPr/>
          <p:nvPr/>
        </p:nvSpPr>
        <p:spPr>
          <a:xfrm>
            <a:off x="4826861" y="5175609"/>
            <a:ext cx="1477818"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e4</a:t>
            </a:r>
          </a:p>
        </p:txBody>
      </p:sp>
      <p:sp>
        <p:nvSpPr>
          <p:cNvPr id="68" name="Rectangle: Rounded Corners 67">
            <a:extLst>
              <a:ext uri="{FF2B5EF4-FFF2-40B4-BE49-F238E27FC236}">
                <a16:creationId xmlns:a16="http://schemas.microsoft.com/office/drawing/2014/main" id="{13BD3804-873A-1257-7703-6C7A657A7B99}"/>
              </a:ext>
            </a:extLst>
          </p:cNvPr>
          <p:cNvSpPr/>
          <p:nvPr/>
        </p:nvSpPr>
        <p:spPr>
          <a:xfrm>
            <a:off x="5259475" y="5375397"/>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1</a:t>
            </a:r>
          </a:p>
        </p:txBody>
      </p:sp>
      <p:cxnSp>
        <p:nvCxnSpPr>
          <p:cNvPr id="64" name="Straight Arrow Connector 63">
            <a:extLst>
              <a:ext uri="{FF2B5EF4-FFF2-40B4-BE49-F238E27FC236}">
                <a16:creationId xmlns:a16="http://schemas.microsoft.com/office/drawing/2014/main" id="{40FF2BBF-9F18-70ED-7C97-205757ADCF6F}"/>
              </a:ext>
            </a:extLst>
          </p:cNvPr>
          <p:cNvCxnSpPr>
            <a:cxnSpLocks/>
          </p:cNvCxnSpPr>
          <p:nvPr/>
        </p:nvCxnSpPr>
        <p:spPr>
          <a:xfrm flipH="1">
            <a:off x="1909910" y="4242997"/>
            <a:ext cx="1472330" cy="929643"/>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65" name="Straight Arrow Connector 64">
            <a:extLst>
              <a:ext uri="{FF2B5EF4-FFF2-40B4-BE49-F238E27FC236}">
                <a16:creationId xmlns:a16="http://schemas.microsoft.com/office/drawing/2014/main" id="{17E02516-CBFE-98A3-6B13-A1A9B7D3B024}"/>
              </a:ext>
            </a:extLst>
          </p:cNvPr>
          <p:cNvCxnSpPr>
            <a:cxnSpLocks/>
            <a:endCxn id="67" idx="0"/>
          </p:cNvCxnSpPr>
          <p:nvPr/>
        </p:nvCxnSpPr>
        <p:spPr>
          <a:xfrm>
            <a:off x="3754430" y="4229886"/>
            <a:ext cx="1811340" cy="945723"/>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66" name="Straight Arrow Connector 65">
            <a:extLst>
              <a:ext uri="{FF2B5EF4-FFF2-40B4-BE49-F238E27FC236}">
                <a16:creationId xmlns:a16="http://schemas.microsoft.com/office/drawing/2014/main" id="{AEDFD7AF-7B64-CBFB-F3C0-0FE5FE0B1214}"/>
              </a:ext>
            </a:extLst>
          </p:cNvPr>
          <p:cNvCxnSpPr>
            <a:cxnSpLocks/>
            <a:endCxn id="73" idx="0"/>
          </p:cNvCxnSpPr>
          <p:nvPr/>
        </p:nvCxnSpPr>
        <p:spPr>
          <a:xfrm flipH="1">
            <a:off x="1652704" y="4242997"/>
            <a:ext cx="871044" cy="932612"/>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98" name="Straight Arrow Connector 97">
            <a:extLst>
              <a:ext uri="{FF2B5EF4-FFF2-40B4-BE49-F238E27FC236}">
                <a16:creationId xmlns:a16="http://schemas.microsoft.com/office/drawing/2014/main" id="{7A4DCBB6-D000-B9FC-194A-CBCE3971129F}"/>
              </a:ext>
            </a:extLst>
          </p:cNvPr>
          <p:cNvCxnSpPr>
            <a:cxnSpLocks/>
          </p:cNvCxnSpPr>
          <p:nvPr/>
        </p:nvCxnSpPr>
        <p:spPr>
          <a:xfrm>
            <a:off x="3877383" y="4787388"/>
            <a:ext cx="0" cy="360495"/>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99" name="Straight Connector 98">
            <a:extLst>
              <a:ext uri="{FF2B5EF4-FFF2-40B4-BE49-F238E27FC236}">
                <a16:creationId xmlns:a16="http://schemas.microsoft.com/office/drawing/2014/main" id="{0609495B-FD07-0058-3CBC-B8B16D132823}"/>
              </a:ext>
            </a:extLst>
          </p:cNvPr>
          <p:cNvCxnSpPr>
            <a:cxnSpLocks/>
          </p:cNvCxnSpPr>
          <p:nvPr/>
        </p:nvCxnSpPr>
        <p:spPr>
          <a:xfrm>
            <a:off x="3358882" y="3295827"/>
            <a:ext cx="1707872" cy="0"/>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100" name="Straight Connector 99">
            <a:extLst>
              <a:ext uri="{FF2B5EF4-FFF2-40B4-BE49-F238E27FC236}">
                <a16:creationId xmlns:a16="http://schemas.microsoft.com/office/drawing/2014/main" id="{598685C0-FEFA-B8F4-9B04-F2A53CBADB91}"/>
              </a:ext>
            </a:extLst>
          </p:cNvPr>
          <p:cNvCxnSpPr>
            <a:cxnSpLocks/>
          </p:cNvCxnSpPr>
          <p:nvPr/>
        </p:nvCxnSpPr>
        <p:spPr>
          <a:xfrm>
            <a:off x="5075990" y="3329411"/>
            <a:ext cx="12918" cy="1461850"/>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101" name="Straight Connector 100">
            <a:extLst>
              <a:ext uri="{FF2B5EF4-FFF2-40B4-BE49-F238E27FC236}">
                <a16:creationId xmlns:a16="http://schemas.microsoft.com/office/drawing/2014/main" id="{684F9032-5417-884C-07A5-D90B494B9803}"/>
              </a:ext>
            </a:extLst>
          </p:cNvPr>
          <p:cNvCxnSpPr>
            <a:cxnSpLocks/>
          </p:cNvCxnSpPr>
          <p:nvPr/>
        </p:nvCxnSpPr>
        <p:spPr>
          <a:xfrm>
            <a:off x="3871876" y="4751810"/>
            <a:ext cx="1217032" cy="39451"/>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102" name="Straight Connector 101">
            <a:extLst>
              <a:ext uri="{FF2B5EF4-FFF2-40B4-BE49-F238E27FC236}">
                <a16:creationId xmlns:a16="http://schemas.microsoft.com/office/drawing/2014/main" id="{BEC24194-1DFE-630C-F77A-A4954D8D75A2}"/>
              </a:ext>
            </a:extLst>
          </p:cNvPr>
          <p:cNvCxnSpPr>
            <a:cxnSpLocks/>
          </p:cNvCxnSpPr>
          <p:nvPr/>
        </p:nvCxnSpPr>
        <p:spPr>
          <a:xfrm>
            <a:off x="3333047" y="2797063"/>
            <a:ext cx="12917" cy="493093"/>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3999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4C0C9-823E-8717-86CD-4A3F837E04D9}"/>
              </a:ext>
            </a:extLst>
          </p:cNvPr>
          <p:cNvSpPr>
            <a:spLocks noGrp="1"/>
          </p:cNvSpPr>
          <p:nvPr>
            <p:ph type="title"/>
          </p:nvPr>
        </p:nvSpPr>
        <p:spPr/>
        <p:txBody>
          <a:bodyPr/>
          <a:lstStyle/>
          <a:p>
            <a:r>
              <a:rPr lang="en-US" dirty="0"/>
              <a:t>Manual Merging in Quiche</a:t>
            </a:r>
          </a:p>
        </p:txBody>
      </p:sp>
      <p:sp>
        <p:nvSpPr>
          <p:cNvPr id="3" name="Content Placeholder 2">
            <a:extLst>
              <a:ext uri="{FF2B5EF4-FFF2-40B4-BE49-F238E27FC236}">
                <a16:creationId xmlns:a16="http://schemas.microsoft.com/office/drawing/2014/main" id="{53052042-DBF5-9AB4-9DB6-F857E3502583}"/>
              </a:ext>
            </a:extLst>
          </p:cNvPr>
          <p:cNvSpPr>
            <a:spLocks noGrp="1"/>
          </p:cNvSpPr>
          <p:nvPr>
            <p:ph idx="1"/>
          </p:nvPr>
        </p:nvSpPr>
        <p:spPr>
          <a:xfrm>
            <a:off x="7897091" y="1978884"/>
            <a:ext cx="3999345" cy="3546764"/>
          </a:xfrm>
        </p:spPr>
        <p:txBody>
          <a:bodyPr anchor="ctr" anchorCtr="0"/>
          <a:lstStyle/>
          <a:p>
            <a:pPr marL="494100" indent="-457200">
              <a:buSzPct val="100000"/>
              <a:buFont typeface="+mj-lt"/>
              <a:buAutoNum type="arabicPeriod"/>
            </a:pPr>
            <a:r>
              <a:rPr lang="en-US" dirty="0"/>
              <a:t>Save e-class IDs for the expressions to be merged</a:t>
            </a:r>
          </a:p>
          <a:p>
            <a:pPr marL="494100" indent="-457200">
              <a:buSzPct val="100000"/>
              <a:buFont typeface="+mj-lt"/>
              <a:buAutoNum type="arabicPeriod"/>
            </a:pPr>
            <a:endParaRPr lang="en-US" dirty="0"/>
          </a:p>
          <a:p>
            <a:pPr marL="494100" indent="-457200">
              <a:buSzPct val="100000"/>
              <a:buFont typeface="+mj-lt"/>
              <a:buAutoNum type="arabicPeriod"/>
            </a:pPr>
            <a:r>
              <a:rPr lang="en-US" dirty="0"/>
              <a:t>Merge the two e-classes together</a:t>
            </a:r>
          </a:p>
          <a:p>
            <a:pPr marL="494100" indent="-457200">
              <a:buSzPct val="100000"/>
              <a:buFont typeface="+mj-lt"/>
              <a:buAutoNum type="arabicPeriod"/>
            </a:pPr>
            <a:endParaRPr lang="en-US" dirty="0"/>
          </a:p>
          <a:p>
            <a:pPr marL="494100" indent="-457200">
              <a:buSzPct val="100000"/>
              <a:buFont typeface="+mj-lt"/>
              <a:buAutoNum type="arabicPeriod"/>
            </a:pPr>
            <a:r>
              <a:rPr lang="en-US" dirty="0"/>
              <a:t>Restore e-graph invariants</a:t>
            </a:r>
          </a:p>
        </p:txBody>
      </p:sp>
      <p:sp>
        <p:nvSpPr>
          <p:cNvPr id="5" name="Content Placeholder 4">
            <a:extLst>
              <a:ext uri="{FF2B5EF4-FFF2-40B4-BE49-F238E27FC236}">
                <a16:creationId xmlns:a16="http://schemas.microsoft.com/office/drawing/2014/main" id="{4159EC2C-1322-B5CD-A18B-8DC845F2346B}"/>
              </a:ext>
            </a:extLst>
          </p:cNvPr>
          <p:cNvSpPr txBox="1">
            <a:spLocks/>
          </p:cNvSpPr>
          <p:nvPr/>
        </p:nvSpPr>
        <p:spPr>
          <a:xfrm>
            <a:off x="544946" y="2172523"/>
            <a:ext cx="7102763" cy="3353125"/>
          </a:xfrm>
          <a:prstGeom prst="roundRect">
            <a:avLst>
              <a:gd name="adj" fmla="val 6427"/>
            </a:avLst>
          </a:prstGeom>
          <a:solidFill>
            <a:schemeClr val="bg1">
              <a:lumMod val="85000"/>
              <a:lumOff val="15000"/>
            </a:schemeClr>
          </a:solidFill>
          <a:ln w="28575">
            <a:solidFill>
              <a:schemeClr val="bg2">
                <a:lumMod val="75000"/>
                <a:lumOff val="25000"/>
              </a:schemeClr>
            </a:solidFill>
          </a:ln>
          <a:effectLst>
            <a:outerShdw blurRad="63500" sx="102000" sy="102000" algn="ctr" rotWithShape="0">
              <a:prstClr val="black">
                <a:alpha val="40000"/>
              </a:prstClr>
            </a:outerShdw>
          </a:effectLst>
        </p:spPr>
        <p:txBody>
          <a:bodyPr vert="horz" lIns="91440" tIns="45720" rIns="91440" bIns="45720" rtlCol="0" anchor="ctr" anchorCtr="0">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b="0" dirty="0" err="1">
                <a:solidFill>
                  <a:srgbClr val="9CDCFE"/>
                </a:solidFill>
                <a:effectLst/>
                <a:latin typeface="Consolas" panose="020B0609020204030204" pitchFamily="49" charset="0"/>
              </a:rPr>
              <a:t>shift_eclass</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egraph</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ExprTree</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shift_expr</a:t>
            </a:r>
            <a:r>
              <a:rPr lang="en-US" b="0" dirty="0">
                <a:solidFill>
                  <a:srgbClr val="D4D4D4"/>
                </a:solidFill>
                <a:effectLst/>
                <a:latin typeface="Consolas" panose="020B0609020204030204" pitchFamily="49" charset="0"/>
              </a:rPr>
              <a:t>))</a:t>
            </a:r>
          </a:p>
          <a:p>
            <a:pPr marL="36900" indent="0">
              <a:buNone/>
            </a:pPr>
            <a:r>
              <a:rPr lang="en-US" b="0" dirty="0" err="1">
                <a:solidFill>
                  <a:srgbClr val="9CDCFE"/>
                </a:solidFill>
                <a:effectLst/>
                <a:latin typeface="Consolas" panose="020B0609020204030204" pitchFamily="49" charset="0"/>
              </a:rPr>
              <a:t>times_node</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ExprNode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a:t>
            </a:r>
            <a:r>
              <a:rPr lang="en-US" b="0" dirty="0">
                <a:solidFill>
                  <a:srgbClr val="D4D4D4"/>
                </a:solidFill>
                <a:effectLst/>
                <a:latin typeface="Consolas" panose="020B0609020204030204" pitchFamily="49" charset="0"/>
              </a:rPr>
              <a:t>, ()) * </a:t>
            </a:r>
            <a:r>
              <a:rPr lang="en-US" b="0" dirty="0">
                <a:solidFill>
                  <a:srgbClr val="B5CEA8"/>
                </a:solidFill>
                <a:effectLst/>
                <a:latin typeface="Consolas" panose="020B0609020204030204" pitchFamily="49" charset="0"/>
              </a:rPr>
              <a:t>2</a:t>
            </a:r>
            <a:endParaRPr lang="en-US" b="0" dirty="0">
              <a:solidFill>
                <a:srgbClr val="D4D4D4"/>
              </a:solidFill>
              <a:effectLst/>
              <a:latin typeface="Consolas" panose="020B0609020204030204" pitchFamily="49" charset="0"/>
            </a:endParaRPr>
          </a:p>
          <a:p>
            <a:pPr marL="36900" indent="0">
              <a:buNone/>
            </a:pPr>
            <a:r>
              <a:rPr lang="en-US" b="0" dirty="0" err="1">
                <a:solidFill>
                  <a:srgbClr val="9CDCFE"/>
                </a:solidFill>
                <a:effectLst/>
                <a:latin typeface="Consolas" panose="020B0609020204030204" pitchFamily="49" charset="0"/>
              </a:rPr>
              <a:t>times_eclass</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egraph</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ExprTree</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times_node</a:t>
            </a:r>
            <a:r>
              <a:rPr lang="en-US" b="0" dirty="0">
                <a:solidFill>
                  <a:srgbClr val="D4D4D4"/>
                </a:solidFill>
                <a:effectLst/>
                <a:latin typeface="Consolas" panose="020B0609020204030204" pitchFamily="49" charset="0"/>
              </a:rPr>
              <a:t>))</a:t>
            </a:r>
          </a:p>
          <a:p>
            <a:pPr marL="36900" indent="0">
              <a:buNone/>
            </a:pPr>
            <a:endParaRPr lang="en-US" b="0" dirty="0">
              <a:solidFill>
                <a:srgbClr val="D4D4D4"/>
              </a:solidFill>
              <a:effectLst/>
              <a:latin typeface="Consolas" panose="020B0609020204030204" pitchFamily="49" charset="0"/>
            </a:endParaRPr>
          </a:p>
          <a:p>
            <a:pPr marL="36900" indent="0">
              <a:buNone/>
            </a:pPr>
            <a:r>
              <a:rPr lang="en-US" b="0" dirty="0" err="1">
                <a:solidFill>
                  <a:srgbClr val="9CDCFE"/>
                </a:solidFill>
                <a:effectLst/>
                <a:latin typeface="Consolas" panose="020B0609020204030204" pitchFamily="49" charset="0"/>
              </a:rPr>
              <a:t>egraph</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merge</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times_eclass</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shift_eclass</a:t>
            </a:r>
            <a:r>
              <a:rPr lang="en-US" b="0" dirty="0">
                <a:solidFill>
                  <a:srgbClr val="D4D4D4"/>
                </a:solidFill>
                <a:effectLst/>
                <a:latin typeface="Consolas" panose="020B0609020204030204" pitchFamily="49" charset="0"/>
              </a:rPr>
              <a:t>)</a:t>
            </a:r>
          </a:p>
          <a:p>
            <a:pPr marL="36900" indent="0">
              <a:buNone/>
            </a:pPr>
            <a:endParaRPr lang="en-US" b="0" dirty="0">
              <a:solidFill>
                <a:srgbClr val="9CDCFE"/>
              </a:solidFill>
              <a:effectLst/>
              <a:latin typeface="Consolas" panose="020B0609020204030204" pitchFamily="49" charset="0"/>
            </a:endParaRPr>
          </a:p>
          <a:p>
            <a:pPr marL="36900" indent="0">
              <a:buNone/>
            </a:pPr>
            <a:r>
              <a:rPr lang="en-US" b="0" dirty="0" err="1">
                <a:solidFill>
                  <a:srgbClr val="9CDCFE"/>
                </a:solidFill>
                <a:effectLst/>
                <a:latin typeface="Consolas" panose="020B0609020204030204" pitchFamily="49" charset="0"/>
              </a:rPr>
              <a:t>egraph</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rebuild</a:t>
            </a:r>
            <a:r>
              <a:rPr lang="en-US" b="0" dirty="0">
                <a:solidFill>
                  <a:srgbClr val="D4D4D4"/>
                </a:solidFill>
                <a:effectLst/>
                <a:latin typeface="Consolas" panose="020B0609020204030204" pitchFamily="49" charset="0"/>
              </a:rPr>
              <a:t>()</a:t>
            </a:r>
          </a:p>
        </p:txBody>
      </p:sp>
      <p:sp>
        <p:nvSpPr>
          <p:cNvPr id="6" name="Rectangle: Rounded Corners 5">
            <a:extLst>
              <a:ext uri="{FF2B5EF4-FFF2-40B4-BE49-F238E27FC236}">
                <a16:creationId xmlns:a16="http://schemas.microsoft.com/office/drawing/2014/main" id="{A643B7CC-B81A-1AFE-5855-ED0CF796237A}"/>
              </a:ext>
            </a:extLst>
          </p:cNvPr>
          <p:cNvSpPr/>
          <p:nvPr/>
        </p:nvSpPr>
        <p:spPr>
          <a:xfrm>
            <a:off x="295564" y="2356528"/>
            <a:ext cx="249382" cy="263235"/>
          </a:xfrm>
          <a:prstGeom prst="roundRect">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1</a:t>
            </a:r>
          </a:p>
        </p:txBody>
      </p:sp>
      <p:sp>
        <p:nvSpPr>
          <p:cNvPr id="7" name="Rectangle: Rounded Corners 6">
            <a:extLst>
              <a:ext uri="{FF2B5EF4-FFF2-40B4-BE49-F238E27FC236}">
                <a16:creationId xmlns:a16="http://schemas.microsoft.com/office/drawing/2014/main" id="{1D4026E8-FA0E-B4A4-502A-A18E20DB474F}"/>
              </a:ext>
            </a:extLst>
          </p:cNvPr>
          <p:cNvSpPr/>
          <p:nvPr/>
        </p:nvSpPr>
        <p:spPr>
          <a:xfrm>
            <a:off x="295564" y="4164962"/>
            <a:ext cx="249382" cy="263235"/>
          </a:xfrm>
          <a:prstGeom prst="roundRect">
            <a:avLst>
              <a:gd name="adj" fmla="val 16667"/>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2</a:t>
            </a:r>
          </a:p>
        </p:txBody>
      </p:sp>
      <p:sp>
        <p:nvSpPr>
          <p:cNvPr id="9" name="Rectangle: Rounded Corners 8">
            <a:extLst>
              <a:ext uri="{FF2B5EF4-FFF2-40B4-BE49-F238E27FC236}">
                <a16:creationId xmlns:a16="http://schemas.microsoft.com/office/drawing/2014/main" id="{31BAB8A9-C5EF-98A9-BB94-8D0C17B1A880}"/>
              </a:ext>
            </a:extLst>
          </p:cNvPr>
          <p:cNvSpPr/>
          <p:nvPr/>
        </p:nvSpPr>
        <p:spPr>
          <a:xfrm>
            <a:off x="295564" y="5020670"/>
            <a:ext cx="249382" cy="263235"/>
          </a:xfrm>
          <a:prstGeom prst="roundRect">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428102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930A2-ECE2-5D63-C5DD-C38705011F61}"/>
              </a:ext>
            </a:extLst>
          </p:cNvPr>
          <p:cNvSpPr>
            <a:spLocks noGrp="1"/>
          </p:cNvSpPr>
          <p:nvPr>
            <p:ph type="title"/>
          </p:nvPr>
        </p:nvSpPr>
        <p:spPr/>
        <p:txBody>
          <a:bodyPr/>
          <a:lstStyle/>
          <a:p>
            <a:r>
              <a:rPr lang="en-US" dirty="0"/>
              <a:t>E-Graphs More Formally</a:t>
            </a:r>
          </a:p>
        </p:txBody>
      </p:sp>
      <p:sp>
        <p:nvSpPr>
          <p:cNvPr id="4" name="Text Placeholder 3">
            <a:extLst>
              <a:ext uri="{FF2B5EF4-FFF2-40B4-BE49-F238E27FC236}">
                <a16:creationId xmlns:a16="http://schemas.microsoft.com/office/drawing/2014/main" id="{78B15D77-020F-145C-5E17-EC8F4E431DC5}"/>
              </a:ext>
            </a:extLst>
          </p:cNvPr>
          <p:cNvSpPr>
            <a:spLocks noGrp="1"/>
          </p:cNvSpPr>
          <p:nvPr>
            <p:ph type="body" idx="1"/>
          </p:nvPr>
        </p:nvSpPr>
        <p:spPr/>
        <p:txBody>
          <a:bodyPr/>
          <a:lstStyle/>
          <a:p>
            <a:r>
              <a:rPr lang="en-US" dirty="0"/>
              <a:t>Structure</a:t>
            </a:r>
          </a:p>
        </p:txBody>
      </p:sp>
      <p:sp>
        <p:nvSpPr>
          <p:cNvPr id="3" name="Content Placeholder 2">
            <a:extLst>
              <a:ext uri="{FF2B5EF4-FFF2-40B4-BE49-F238E27FC236}">
                <a16:creationId xmlns:a16="http://schemas.microsoft.com/office/drawing/2014/main" id="{B1555058-3051-5B59-C116-A04D982FB732}"/>
              </a:ext>
            </a:extLst>
          </p:cNvPr>
          <p:cNvSpPr>
            <a:spLocks noGrp="1"/>
          </p:cNvSpPr>
          <p:nvPr>
            <p:ph sz="half" idx="2"/>
          </p:nvPr>
        </p:nvSpPr>
        <p:spPr/>
        <p:txBody>
          <a:bodyPr/>
          <a:lstStyle/>
          <a:p>
            <a:r>
              <a:rPr lang="en-US" u="sng" dirty="0"/>
              <a:t>E-node</a:t>
            </a:r>
            <a:r>
              <a:rPr lang="en-US" dirty="0"/>
              <a:t>:  an n-</a:t>
            </a:r>
            <a:r>
              <a:rPr lang="en-US" dirty="0" err="1"/>
              <a:t>ary</a:t>
            </a:r>
            <a:r>
              <a:rPr lang="en-US" dirty="0"/>
              <a:t> function symbol and n children (e-class IDs)</a:t>
            </a:r>
          </a:p>
          <a:p>
            <a:r>
              <a:rPr lang="en-US" u="sng" dirty="0"/>
              <a:t>E-class</a:t>
            </a:r>
            <a:r>
              <a:rPr lang="en-US" dirty="0"/>
              <a:t>: set of e-nodes</a:t>
            </a:r>
            <a:endParaRPr lang="en-US" u="sng" dirty="0"/>
          </a:p>
          <a:p>
            <a:r>
              <a:rPr lang="en-US" dirty="0"/>
              <a:t>Union-find over e-classes: </a:t>
            </a:r>
            <a:r>
              <a:rPr lang="en-US" dirty="0">
                <a:latin typeface="Consolas" panose="020B0609020204030204" pitchFamily="49" charset="0"/>
              </a:rPr>
              <a:t>add</a:t>
            </a:r>
            <a:r>
              <a:rPr lang="en-US" dirty="0"/>
              <a:t>, </a:t>
            </a:r>
            <a:r>
              <a:rPr lang="en-US" dirty="0">
                <a:latin typeface="Consolas" panose="020B0609020204030204" pitchFamily="49" charset="0"/>
              </a:rPr>
              <a:t>merge</a:t>
            </a:r>
            <a:r>
              <a:rPr lang="en-US" dirty="0"/>
              <a:t>, </a:t>
            </a:r>
            <a:r>
              <a:rPr lang="en-US" dirty="0">
                <a:latin typeface="Consolas" panose="020B0609020204030204" pitchFamily="49" charset="0"/>
              </a:rPr>
              <a:t>find</a:t>
            </a:r>
            <a:r>
              <a:rPr lang="en-US" dirty="0"/>
              <a:t> operations</a:t>
            </a:r>
          </a:p>
          <a:p>
            <a:r>
              <a:rPr lang="en-US" u="sng" dirty="0"/>
              <a:t>Canonical e-node</a:t>
            </a:r>
            <a:r>
              <a:rPr lang="en-US" dirty="0"/>
              <a:t>: for each child, </a:t>
            </a:r>
            <a:r>
              <a:rPr lang="en-US" dirty="0" err="1"/>
              <a:t>i</a:t>
            </a:r>
            <a:r>
              <a:rPr lang="en-US" dirty="0"/>
              <a:t>, </a:t>
            </a:r>
            <a:r>
              <a:rPr lang="en-US" dirty="0">
                <a:latin typeface="Consolas" panose="020B0609020204030204" pitchFamily="49" charset="0"/>
              </a:rPr>
              <a:t>find(</a:t>
            </a:r>
            <a:r>
              <a:rPr lang="en-US" dirty="0" err="1">
                <a:latin typeface="Consolas" panose="020B0609020204030204" pitchFamily="49" charset="0"/>
              </a:rPr>
              <a:t>i</a:t>
            </a:r>
            <a:r>
              <a:rPr lang="en-US" dirty="0">
                <a:latin typeface="Consolas" panose="020B0609020204030204" pitchFamily="49" charset="0"/>
              </a:rPr>
              <a:t>) = </a:t>
            </a:r>
            <a:r>
              <a:rPr lang="en-US" dirty="0" err="1">
                <a:latin typeface="Consolas" panose="020B0609020204030204" pitchFamily="49" charset="0"/>
              </a:rPr>
              <a:t>i</a:t>
            </a:r>
            <a:endParaRPr lang="en-US" dirty="0">
              <a:latin typeface="Consolas" panose="020B0609020204030204" pitchFamily="49" charset="0"/>
            </a:endParaRPr>
          </a:p>
          <a:p>
            <a:r>
              <a:rPr lang="en-US" dirty="0" err="1"/>
              <a:t>Hashcons</a:t>
            </a:r>
            <a:r>
              <a:rPr lang="en-US" dirty="0"/>
              <a:t>: maps canonical e-nodes to e-classes</a:t>
            </a:r>
          </a:p>
        </p:txBody>
      </p:sp>
      <p:sp>
        <p:nvSpPr>
          <p:cNvPr id="5" name="Text Placeholder 4">
            <a:extLst>
              <a:ext uri="{FF2B5EF4-FFF2-40B4-BE49-F238E27FC236}">
                <a16:creationId xmlns:a16="http://schemas.microsoft.com/office/drawing/2014/main" id="{7147A918-9131-E085-AD77-00374056146E}"/>
              </a:ext>
            </a:extLst>
          </p:cNvPr>
          <p:cNvSpPr>
            <a:spLocks noGrp="1"/>
          </p:cNvSpPr>
          <p:nvPr>
            <p:ph type="body" sz="quarter" idx="3"/>
          </p:nvPr>
        </p:nvSpPr>
        <p:spPr/>
        <p:txBody>
          <a:bodyPr/>
          <a:lstStyle/>
          <a:p>
            <a:r>
              <a:rPr lang="en-US" dirty="0"/>
              <a:t>Invariants</a:t>
            </a:r>
          </a:p>
        </p:txBody>
      </p:sp>
      <p:sp>
        <p:nvSpPr>
          <p:cNvPr id="6" name="Content Placeholder 5">
            <a:extLst>
              <a:ext uri="{FF2B5EF4-FFF2-40B4-BE49-F238E27FC236}">
                <a16:creationId xmlns:a16="http://schemas.microsoft.com/office/drawing/2014/main" id="{DCD7453B-61EF-F0B9-252B-3919902348C5}"/>
              </a:ext>
            </a:extLst>
          </p:cNvPr>
          <p:cNvSpPr>
            <a:spLocks noGrp="1"/>
          </p:cNvSpPr>
          <p:nvPr>
            <p:ph sz="quarter" idx="4"/>
          </p:nvPr>
        </p:nvSpPr>
        <p:spPr/>
        <p:txBody>
          <a:bodyPr/>
          <a:lstStyle/>
          <a:p>
            <a:r>
              <a:rPr lang="en-US" dirty="0" err="1"/>
              <a:t>Hashcons</a:t>
            </a:r>
            <a:r>
              <a:rPr lang="en-US" dirty="0"/>
              <a:t> maps all canonical e-nodes</a:t>
            </a:r>
          </a:p>
          <a:p>
            <a:r>
              <a:rPr lang="en-US" dirty="0"/>
              <a:t>Equivalence closed under congruence, i.e., </a:t>
            </a:r>
            <a:r>
              <a:rPr lang="en-US" dirty="0">
                <a:latin typeface="+mj-lt"/>
              </a:rPr>
              <a:t>congruent e-nodes are in the same e-class</a:t>
            </a:r>
            <a:endParaRPr lang="en-US" dirty="0"/>
          </a:p>
          <a:p>
            <a:pPr marL="450000" lvl="1" indent="0">
              <a:buNone/>
            </a:pPr>
            <a:r>
              <a:rPr lang="en-US" dirty="0">
                <a:latin typeface="Consolas" panose="020B0609020204030204" pitchFamily="49" charset="0"/>
              </a:rPr>
              <a:t>If a = b, then f(a) = f(b)</a:t>
            </a:r>
            <a:endParaRPr lang="en-US" dirty="0">
              <a:latin typeface="+mj-lt"/>
            </a:endParaRPr>
          </a:p>
        </p:txBody>
      </p:sp>
    </p:spTree>
    <p:extLst>
      <p:ext uri="{BB962C8B-B14F-4D97-AF65-F5344CB8AC3E}">
        <p14:creationId xmlns:p14="http://schemas.microsoft.com/office/powerpoint/2010/main" val="3010389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40A2-6822-4BDC-1126-46F93F304008}"/>
              </a:ext>
            </a:extLst>
          </p:cNvPr>
          <p:cNvSpPr>
            <a:spLocks noGrp="1"/>
          </p:cNvSpPr>
          <p:nvPr>
            <p:ph type="title"/>
          </p:nvPr>
        </p:nvSpPr>
        <p:spPr/>
        <p:txBody>
          <a:bodyPr/>
          <a:lstStyle/>
          <a:p>
            <a:r>
              <a:rPr lang="en-US" dirty="0"/>
              <a:t>Why is this good for term rewriting?</a:t>
            </a:r>
          </a:p>
        </p:txBody>
      </p:sp>
      <p:sp>
        <p:nvSpPr>
          <p:cNvPr id="3" name="Content Placeholder 2">
            <a:extLst>
              <a:ext uri="{FF2B5EF4-FFF2-40B4-BE49-F238E27FC236}">
                <a16:creationId xmlns:a16="http://schemas.microsoft.com/office/drawing/2014/main" id="{179A729F-7A2E-E2A7-9049-6DC5B9945F8E}"/>
              </a:ext>
            </a:extLst>
          </p:cNvPr>
          <p:cNvSpPr>
            <a:spLocks noGrp="1"/>
          </p:cNvSpPr>
          <p:nvPr>
            <p:ph idx="1"/>
          </p:nvPr>
        </p:nvSpPr>
        <p:spPr/>
        <p:txBody>
          <a:bodyPr/>
          <a:lstStyle/>
          <a:p>
            <a:pPr marL="36900" indent="0">
              <a:buNone/>
            </a:pPr>
            <a:r>
              <a:rPr lang="en-US" dirty="0"/>
              <a:t>Instead of destructive rewrites, put </a:t>
            </a:r>
            <a:r>
              <a:rPr lang="en-US" i="1" dirty="0"/>
              <a:t>all</a:t>
            </a:r>
            <a:r>
              <a:rPr lang="en-US" dirty="0"/>
              <a:t> equivalent terms in the e-graph</a:t>
            </a:r>
          </a:p>
          <a:p>
            <a:pPr marL="36900" indent="0">
              <a:buNone/>
            </a:pPr>
            <a:endParaRPr lang="en-US" dirty="0"/>
          </a:p>
          <a:p>
            <a:pPr marL="36900" indent="0">
              <a:buNone/>
            </a:pPr>
            <a:r>
              <a:rPr lang="en-US" dirty="0">
                <a:sym typeface="Wingdings" panose="05000000000000000000" pitchFamily="2" charset="2"/>
              </a:rPr>
              <a:t> No worries about phase ordering</a:t>
            </a:r>
          </a:p>
          <a:p>
            <a:pPr marL="36900" indent="0">
              <a:buNone/>
            </a:pPr>
            <a:r>
              <a:rPr lang="en-US" dirty="0">
                <a:sym typeface="Wingdings" panose="05000000000000000000" pitchFamily="2" charset="2"/>
              </a:rPr>
              <a:t> Consider all options and choose the “best” at the end</a:t>
            </a:r>
            <a:endParaRPr lang="en-US" dirty="0"/>
          </a:p>
        </p:txBody>
      </p:sp>
    </p:spTree>
    <p:extLst>
      <p:ext uri="{BB962C8B-B14F-4D97-AF65-F5344CB8AC3E}">
        <p14:creationId xmlns:p14="http://schemas.microsoft.com/office/powerpoint/2010/main" val="4250712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2728A7-BB53-6722-6368-3859D455EED4}"/>
              </a:ext>
            </a:extLst>
          </p:cNvPr>
          <p:cNvSpPr>
            <a:spLocks noGrp="1"/>
          </p:cNvSpPr>
          <p:nvPr>
            <p:ph type="title"/>
          </p:nvPr>
        </p:nvSpPr>
        <p:spPr>
          <a:xfrm>
            <a:off x="834013" y="1115568"/>
            <a:ext cx="3487616" cy="4626864"/>
          </a:xfrm>
        </p:spPr>
        <p:txBody>
          <a:bodyPr>
            <a:normAutofit/>
          </a:bodyPr>
          <a:lstStyle/>
          <a:p>
            <a:pPr algn="l"/>
            <a:r>
              <a:rPr lang="en-US" sz="4000" dirty="0">
                <a:ln>
                  <a:solidFill>
                    <a:prstClr val="black">
                      <a:lumMod val="75000"/>
                      <a:lumOff val="25000"/>
                      <a:alpha val="10000"/>
                    </a:prstClr>
                  </a:solidFill>
                </a:ln>
                <a:effectLst>
                  <a:outerShdw blurRad="9525" dist="25400" dir="14640000" algn="tl" rotWithShape="0">
                    <a:prstClr val="black">
                      <a:alpha val="30000"/>
                    </a:prstClr>
                  </a:outerShdw>
                </a:effectLst>
              </a:rPr>
              <a:t>E-Matching</a:t>
            </a:r>
            <a:br>
              <a:rPr lang="en-US" sz="4000" dirty="0">
                <a:ln>
                  <a:solidFill>
                    <a:prstClr val="black">
                      <a:lumMod val="75000"/>
                      <a:lumOff val="25000"/>
                      <a:alpha val="10000"/>
                    </a:prstClr>
                  </a:solidFill>
                </a:ln>
                <a:effectLst>
                  <a:outerShdw blurRad="9525" dist="25400" dir="14640000" algn="tl" rotWithShape="0">
                    <a:prstClr val="black">
                      <a:alpha val="30000"/>
                    </a:prstClr>
                  </a:outerShdw>
                </a:effectLst>
              </a:rPr>
            </a:br>
            <a:br>
              <a:rPr lang="en-US" sz="4000" dirty="0">
                <a:ln>
                  <a:solidFill>
                    <a:prstClr val="black">
                      <a:lumMod val="75000"/>
                      <a:lumOff val="25000"/>
                      <a:alpha val="10000"/>
                    </a:prstClr>
                  </a:solidFill>
                </a:ln>
                <a:effectLst>
                  <a:outerShdw blurRad="9525" dist="25400" dir="14640000" algn="tl" rotWithShape="0">
                    <a:prstClr val="black">
                      <a:alpha val="30000"/>
                    </a:prstClr>
                  </a:outerShdw>
                </a:effectLst>
              </a:rPr>
            </a:br>
            <a:br>
              <a:rPr lang="en-US" sz="4000" dirty="0">
                <a:ln>
                  <a:solidFill>
                    <a:prstClr val="black">
                      <a:lumMod val="75000"/>
                      <a:lumOff val="25000"/>
                      <a:alpha val="10000"/>
                    </a:prstClr>
                  </a:solidFill>
                </a:ln>
                <a:effectLst>
                  <a:outerShdw blurRad="9525" dist="25400" dir="14640000" algn="tl" rotWithShape="0">
                    <a:prstClr val="black">
                      <a:alpha val="30000"/>
                    </a:prstClr>
                  </a:outerShdw>
                </a:effectLst>
              </a:rPr>
            </a:br>
            <a:r>
              <a:rPr lang="en-US" sz="3600" i="1" dirty="0">
                <a:ea typeface="+mn-lt"/>
                <a:cs typeface="+mn-lt"/>
              </a:rPr>
              <a:t>Pattern matching for e-graphs!</a:t>
            </a:r>
            <a:endParaRPr lang="en-US" sz="3600"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cxnSp>
        <p:nvCxnSpPr>
          <p:cNvPr id="22" name="Straight Connector 21">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547F7D-B374-9B78-6ACC-34538247F6C9}"/>
              </a:ext>
            </a:extLst>
          </p:cNvPr>
          <p:cNvSpPr>
            <a:spLocks noGrp="1"/>
          </p:cNvSpPr>
          <p:nvPr>
            <p:ph idx="1"/>
          </p:nvPr>
        </p:nvSpPr>
        <p:spPr>
          <a:xfrm>
            <a:off x="5105398" y="1115568"/>
            <a:ext cx="6245352" cy="4626864"/>
          </a:xfrm>
        </p:spPr>
        <p:txBody>
          <a:bodyPr anchor="ctr">
            <a:normAutofit fontScale="92500"/>
          </a:bodyPr>
          <a:lstStyle/>
          <a:p>
            <a:pPr marL="0" indent="0">
              <a:buNone/>
            </a:pPr>
            <a:endParaRPr lang="en-US" sz="3200" i="1"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marL="0" indent="0">
              <a:buNone/>
            </a:pPr>
            <a:r>
              <a:rPr lang="en-US" sz="32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sym typeface="Wingdings" panose="05000000000000000000" pitchFamily="2" charset="2"/>
              </a:rPr>
              <a:t> </a:t>
            </a:r>
            <a:r>
              <a:rPr lang="en-US" sz="32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Add pattern variables to language</a:t>
            </a:r>
          </a:p>
          <a:p>
            <a:pPr marL="0" indent="0">
              <a:buNone/>
            </a:pPr>
            <a:endParaRPr lang="en-US" sz="32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marL="0" indent="0">
              <a:buNone/>
            </a:pPr>
            <a:r>
              <a:rPr lang="en-US" sz="32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sym typeface="Wingdings" panose="05000000000000000000" pitchFamily="2" charset="2"/>
              </a:rPr>
              <a:t> </a:t>
            </a:r>
            <a:r>
              <a:rPr lang="en-US" sz="3200" dirty="0" err="1">
                <a:ln>
                  <a:solidFill>
                    <a:prstClr val="black">
                      <a:lumMod val="75000"/>
                      <a:lumOff val="25000"/>
                      <a:alpha val="10000"/>
                    </a:prstClr>
                  </a:solidFill>
                </a:ln>
                <a:effectLst>
                  <a:outerShdw blurRad="9525" dist="25400" dir="14640000" algn="tl" rotWithShape="0">
                    <a:prstClr val="black">
                      <a:alpha val="30000"/>
                    </a:prstClr>
                  </a:outerShdw>
                </a:effectLst>
                <a:latin typeface="Consolas" panose="020B0609020204030204" pitchFamily="49" charset="0"/>
                <a:ea typeface="+mn-lt"/>
                <a:cs typeface="+mn-lt"/>
              </a:rPr>
              <a:t>ematch</a:t>
            </a:r>
            <a:r>
              <a:rPr lang="en-US" sz="32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searches for a pattern and returns:</a:t>
            </a:r>
          </a:p>
          <a:p>
            <a:pPr marL="834300" lvl="1" indent="-457200"/>
            <a:r>
              <a:rPr lang="en-US" sz="30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e-class matching the term</a:t>
            </a:r>
          </a:p>
          <a:p>
            <a:pPr marL="834300" lvl="1" indent="-457200"/>
            <a:r>
              <a:rPr lang="en-US" sz="30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substitution from vars to e-class IDs</a:t>
            </a:r>
          </a:p>
        </p:txBody>
      </p:sp>
    </p:spTree>
    <p:extLst>
      <p:ext uri="{BB962C8B-B14F-4D97-AF65-F5344CB8AC3E}">
        <p14:creationId xmlns:p14="http://schemas.microsoft.com/office/powerpoint/2010/main" val="3484789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12028-D783-883F-EF02-9A4509E27253}"/>
              </a:ext>
            </a:extLst>
          </p:cNvPr>
          <p:cNvSpPr>
            <a:spLocks noGrp="1"/>
          </p:cNvSpPr>
          <p:nvPr>
            <p:ph type="title"/>
          </p:nvPr>
        </p:nvSpPr>
        <p:spPr/>
        <p:txBody>
          <a:bodyPr/>
          <a:lstStyle/>
          <a:p>
            <a:r>
              <a:rPr lang="en-US" dirty="0"/>
              <a:t>E-Matching Example: x * 2</a:t>
            </a:r>
          </a:p>
        </p:txBody>
      </p:sp>
      <p:sp>
        <p:nvSpPr>
          <p:cNvPr id="29" name="Content Placeholder 4">
            <a:extLst>
              <a:ext uri="{FF2B5EF4-FFF2-40B4-BE49-F238E27FC236}">
                <a16:creationId xmlns:a16="http://schemas.microsoft.com/office/drawing/2014/main" id="{78710AA2-90BD-ED55-4BFC-BEC6B2C4D49A}"/>
              </a:ext>
            </a:extLst>
          </p:cNvPr>
          <p:cNvSpPr txBox="1">
            <a:spLocks/>
          </p:cNvSpPr>
          <p:nvPr/>
        </p:nvSpPr>
        <p:spPr>
          <a:xfrm>
            <a:off x="6113377" y="2143468"/>
            <a:ext cx="5597233" cy="2557841"/>
          </a:xfrm>
          <a:prstGeom prst="roundRect">
            <a:avLst>
              <a:gd name="adj" fmla="val 6427"/>
            </a:avLst>
          </a:prstGeom>
          <a:solidFill>
            <a:schemeClr val="bg1">
              <a:lumMod val="85000"/>
              <a:lumOff val="15000"/>
            </a:schemeClr>
          </a:solidFill>
          <a:ln w="28575">
            <a:solidFill>
              <a:schemeClr val="bg2">
                <a:lumMod val="75000"/>
                <a:lumOff val="25000"/>
              </a:schemeClr>
            </a:solidFill>
          </a:ln>
          <a:effectLst>
            <a:outerShdw blurRad="63500" sx="102000" sy="102000" algn="ctr" rotWithShape="0">
              <a:prstClr val="black">
                <a:alpha val="40000"/>
              </a:prstClr>
            </a:outerShdw>
          </a:effectLst>
        </p:spPr>
        <p:txBody>
          <a:bodyPr vert="horz" lIns="91440" tIns="45720" rIns="91440" bIns="45720" rtlCol="0" anchor="ctr" anchorCtr="0">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sz="1800" b="0" dirty="0">
                <a:solidFill>
                  <a:srgbClr val="9CDCFE"/>
                </a:solidFill>
                <a:effectLst/>
                <a:latin typeface="Consolas" panose="020B0609020204030204" pitchFamily="49" charset="0"/>
              </a:rPr>
              <a:t>pattern</a:t>
            </a:r>
            <a:r>
              <a:rPr lang="en-US" sz="1800" b="0" dirty="0">
                <a:solidFill>
                  <a:srgbClr val="D4D4D4"/>
                </a:solidFill>
                <a:effectLst/>
                <a:latin typeface="Consolas" panose="020B0609020204030204" pitchFamily="49" charset="0"/>
              </a:rPr>
              <a:t> = </a:t>
            </a:r>
            <a:r>
              <a:rPr lang="en-US" sz="1800" b="0" dirty="0" err="1">
                <a:solidFill>
                  <a:srgbClr val="4EC9B0"/>
                </a:solidFill>
                <a:effectLst/>
                <a:latin typeface="Consolas" panose="020B0609020204030204" pitchFamily="49" charset="0"/>
              </a:rPr>
              <a:t>ExprTree</a:t>
            </a:r>
            <a:r>
              <a:rPr lang="en-US" sz="1800" b="0" dirty="0">
                <a:solidFill>
                  <a:srgbClr val="D4D4D4"/>
                </a:solidFill>
                <a:effectLst/>
                <a:latin typeface="Consolas" panose="020B0609020204030204" pitchFamily="49" charset="0"/>
              </a:rPr>
              <a:t>(</a:t>
            </a:r>
            <a:r>
              <a:rPr lang="en-US" sz="1800" b="0" dirty="0" err="1">
                <a:solidFill>
                  <a:srgbClr val="4EC9B0"/>
                </a:solidFill>
                <a:effectLst/>
                <a:latin typeface="Consolas" panose="020B0609020204030204" pitchFamily="49" charset="0"/>
              </a:rPr>
              <a:t>ExprNode</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'x'</a:t>
            </a:r>
            <a:r>
              <a:rPr lang="en-US" sz="1800" b="0" dirty="0">
                <a:solidFill>
                  <a:srgbClr val="D4D4D4"/>
                </a:solidFill>
                <a:effectLst/>
                <a:latin typeface="Consolas" panose="020B0609020204030204" pitchFamily="49" charset="0"/>
              </a:rPr>
              <a:t>, ()) * </a:t>
            </a:r>
            <a:r>
              <a:rPr lang="en-US" sz="1800" b="0" dirty="0">
                <a:solidFill>
                  <a:srgbClr val="B5CEA8"/>
                </a:solidFill>
                <a:effectLst/>
                <a:latin typeface="Consolas" panose="020B0609020204030204" pitchFamily="49" charset="0"/>
              </a:rPr>
              <a:t>2</a:t>
            </a:r>
            <a:r>
              <a:rPr lang="en-US" sz="1800" b="0" dirty="0">
                <a:solidFill>
                  <a:srgbClr val="D4D4D4"/>
                </a:solidFill>
                <a:effectLst/>
                <a:latin typeface="Consolas" panose="020B0609020204030204" pitchFamily="49" charset="0"/>
              </a:rPr>
              <a:t>)</a:t>
            </a:r>
            <a:endParaRPr lang="en-US" sz="1800" b="0" dirty="0">
              <a:solidFill>
                <a:srgbClr val="9CDCFE"/>
              </a:solidFill>
              <a:effectLst/>
              <a:latin typeface="Consolas" panose="020B0609020204030204" pitchFamily="49" charset="0"/>
            </a:endParaRPr>
          </a:p>
          <a:p>
            <a:pPr marL="36900" indent="0">
              <a:buNone/>
            </a:pPr>
            <a:endParaRPr lang="en-US" sz="1800" b="0" dirty="0">
              <a:solidFill>
                <a:srgbClr val="9CDCFE"/>
              </a:solidFill>
              <a:effectLst/>
              <a:latin typeface="Consolas" panose="020B0609020204030204" pitchFamily="49" charset="0"/>
            </a:endParaRPr>
          </a:p>
          <a:p>
            <a:pPr marL="36900" indent="0">
              <a:buNone/>
            </a:pPr>
            <a:r>
              <a:rPr lang="en-US" sz="1800" b="0" dirty="0">
                <a:solidFill>
                  <a:srgbClr val="9CDCFE"/>
                </a:solidFill>
                <a:effectLst/>
                <a:latin typeface="Consolas" panose="020B0609020204030204" pitchFamily="49" charset="0"/>
              </a:rPr>
              <a:t>matches</a:t>
            </a:r>
            <a:r>
              <a:rPr lang="en-US" sz="1800" b="0" dirty="0">
                <a:solidFill>
                  <a:srgbClr val="D4D4D4"/>
                </a:solidFill>
                <a:effectLst/>
                <a:latin typeface="Consolas" panose="020B0609020204030204" pitchFamily="49" charset="0"/>
              </a:rPr>
              <a:t> = </a:t>
            </a:r>
            <a:r>
              <a:rPr lang="en-US" sz="1800" b="0" dirty="0" err="1">
                <a:solidFill>
                  <a:srgbClr val="9CDCFE"/>
                </a:solidFill>
                <a:effectLst/>
                <a:latin typeface="Consolas" panose="020B0609020204030204" pitchFamily="49" charset="0"/>
              </a:rPr>
              <a:t>egraph</a:t>
            </a:r>
            <a:r>
              <a:rPr lang="en-US" sz="1800" b="0" dirty="0" err="1">
                <a:solidFill>
                  <a:srgbClr val="D4D4D4"/>
                </a:solidFill>
                <a:effectLst/>
                <a:latin typeface="Consolas" panose="020B0609020204030204" pitchFamily="49" charset="0"/>
              </a:rPr>
              <a:t>.</a:t>
            </a:r>
            <a:r>
              <a:rPr lang="en-US" sz="1800" b="0" dirty="0" err="1">
                <a:solidFill>
                  <a:srgbClr val="DCDCAA"/>
                </a:solidFill>
                <a:effectLst/>
                <a:latin typeface="Consolas" panose="020B0609020204030204" pitchFamily="49" charset="0"/>
              </a:rPr>
              <a:t>ematch</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pattern</a:t>
            </a:r>
            <a:r>
              <a:rPr lang="en-US" sz="1800" b="0" dirty="0">
                <a:solidFill>
                  <a:srgbClr val="D4D4D4"/>
                </a:solidFill>
                <a:effectLst/>
                <a:latin typeface="Consolas" panose="020B0609020204030204" pitchFamily="49" charset="0"/>
              </a:rPr>
              <a:t>,</a:t>
            </a:r>
          </a:p>
          <a:p>
            <a:pPr marL="36900" indent="0">
              <a:buNone/>
            </a:pPr>
            <a:r>
              <a:rPr lang="en-US" sz="1800" b="0" dirty="0">
                <a:solidFill>
                  <a:srgbClr val="D4D4D4"/>
                </a:solidFill>
                <a:effectLst/>
                <a:latin typeface="Consolas" panose="020B0609020204030204" pitchFamily="49" charset="0"/>
              </a:rPr>
              <a:t>    </a:t>
            </a:r>
            <a:r>
              <a:rPr lang="en-US" sz="1800" b="0" dirty="0" err="1">
                <a:solidFill>
                  <a:srgbClr val="9CDCFE"/>
                </a:solidFill>
                <a:effectLst/>
                <a:latin typeface="Consolas" panose="020B0609020204030204" pitchFamily="49" charset="0"/>
              </a:rPr>
              <a:t>egraph</a:t>
            </a:r>
            <a:r>
              <a:rPr lang="en-US" sz="1800" b="0" dirty="0" err="1">
                <a:solidFill>
                  <a:srgbClr val="D4D4D4"/>
                </a:solidFill>
                <a:effectLst/>
                <a:latin typeface="Consolas" panose="020B0609020204030204" pitchFamily="49" charset="0"/>
              </a:rPr>
              <a:t>.</a:t>
            </a:r>
            <a:r>
              <a:rPr lang="en-US" sz="1800" b="0" dirty="0" err="1">
                <a:solidFill>
                  <a:srgbClr val="DCDCAA"/>
                </a:solidFill>
                <a:effectLst/>
                <a:latin typeface="Consolas" panose="020B0609020204030204" pitchFamily="49" charset="0"/>
              </a:rPr>
              <a:t>eclasses</a:t>
            </a:r>
            <a:r>
              <a:rPr lang="en-US" sz="1800" b="0" dirty="0">
                <a:solidFill>
                  <a:srgbClr val="D4D4D4"/>
                </a:solidFill>
                <a:effectLst/>
                <a:latin typeface="Consolas" panose="020B0609020204030204" pitchFamily="49" charset="0"/>
              </a:rPr>
              <a:t>())</a:t>
            </a:r>
          </a:p>
          <a:p>
            <a:pPr marL="36900" indent="0">
              <a:buNone/>
            </a:pPr>
            <a:endParaRPr lang="en-US" sz="1800" b="0" dirty="0">
              <a:solidFill>
                <a:srgbClr val="DCDCAA"/>
              </a:solidFill>
              <a:effectLst/>
              <a:latin typeface="Consolas" panose="020B0609020204030204" pitchFamily="49" charset="0"/>
            </a:endParaRPr>
          </a:p>
          <a:p>
            <a:pPr marL="36900" indent="0">
              <a:buNone/>
            </a:pPr>
            <a:r>
              <a:rPr lang="en-US" sz="1800" b="0" dirty="0">
                <a:solidFill>
                  <a:srgbClr val="DCDCAA"/>
                </a:solidFill>
                <a:effectLst/>
                <a:latin typeface="Consolas" panose="020B0609020204030204" pitchFamily="49" charset="0"/>
              </a:rPr>
              <a:t>print</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matches</a:t>
            </a:r>
            <a:r>
              <a:rPr lang="en-US" sz="1800" b="0" dirty="0">
                <a:solidFill>
                  <a:srgbClr val="D4D4D4"/>
                </a:solidFill>
                <a:effectLst/>
                <a:latin typeface="Consolas" panose="020B0609020204030204" pitchFamily="49" charset="0"/>
              </a:rPr>
              <a:t>)</a:t>
            </a:r>
          </a:p>
        </p:txBody>
      </p:sp>
      <p:sp>
        <p:nvSpPr>
          <p:cNvPr id="35" name="Content Placeholder 4">
            <a:extLst>
              <a:ext uri="{FF2B5EF4-FFF2-40B4-BE49-F238E27FC236}">
                <a16:creationId xmlns:a16="http://schemas.microsoft.com/office/drawing/2014/main" id="{FF163246-8EE5-CB18-51E1-509E8A257AE2}"/>
              </a:ext>
            </a:extLst>
          </p:cNvPr>
          <p:cNvSpPr txBox="1">
            <a:spLocks/>
          </p:cNvSpPr>
          <p:nvPr/>
        </p:nvSpPr>
        <p:spPr>
          <a:xfrm>
            <a:off x="6977440" y="5020114"/>
            <a:ext cx="4733170" cy="858981"/>
          </a:xfrm>
          <a:prstGeom prst="roundRect">
            <a:avLst>
              <a:gd name="adj" fmla="val 6427"/>
            </a:avLst>
          </a:prstGeom>
          <a:solidFill>
            <a:schemeClr val="bg1">
              <a:lumMod val="85000"/>
              <a:lumOff val="15000"/>
            </a:schemeClr>
          </a:solidFill>
          <a:ln w="28575">
            <a:solidFill>
              <a:schemeClr val="bg2">
                <a:lumMod val="75000"/>
                <a:lumOff val="25000"/>
              </a:schemeClr>
            </a:solidFill>
          </a:ln>
          <a:effectLst>
            <a:outerShdw blurRad="63500" sx="102000" sy="102000" algn="ctr" rotWithShape="0">
              <a:prstClr val="black">
                <a:alpha val="40000"/>
              </a:prstClr>
            </a:outerShdw>
          </a:effectLst>
        </p:spPr>
        <p:txBody>
          <a:bodyPr vert="horz" lIns="91440" tIns="45720" rIns="91440" bIns="45720" rtlCol="0" anchor="ctr" anchorCtr="0">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sz="1800" dirty="0"/>
              <a:t>[ (e2, { 'x': e0 }) ]</a:t>
            </a:r>
          </a:p>
        </p:txBody>
      </p:sp>
      <p:sp>
        <p:nvSpPr>
          <p:cNvPr id="71" name="Rectangle: Rounded Corners 70">
            <a:extLst>
              <a:ext uri="{FF2B5EF4-FFF2-40B4-BE49-F238E27FC236}">
                <a16:creationId xmlns:a16="http://schemas.microsoft.com/office/drawing/2014/main" id="{C6048273-5D17-03BF-B537-EB46C854EF2A}"/>
              </a:ext>
            </a:extLst>
          </p:cNvPr>
          <p:cNvSpPr/>
          <p:nvPr/>
        </p:nvSpPr>
        <p:spPr>
          <a:xfrm>
            <a:off x="2391613" y="2143468"/>
            <a:ext cx="1620275"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rPr>
              <a:t>e3</a:t>
            </a:r>
          </a:p>
        </p:txBody>
      </p:sp>
      <p:sp>
        <p:nvSpPr>
          <p:cNvPr id="70" name="Rectangle: Rounded Corners 69">
            <a:extLst>
              <a:ext uri="{FF2B5EF4-FFF2-40B4-BE49-F238E27FC236}">
                <a16:creationId xmlns:a16="http://schemas.microsoft.com/office/drawing/2014/main" id="{080F62BD-C401-DF19-1FDF-F9BC1F12CA2F}"/>
              </a:ext>
            </a:extLst>
          </p:cNvPr>
          <p:cNvSpPr/>
          <p:nvPr/>
        </p:nvSpPr>
        <p:spPr>
          <a:xfrm>
            <a:off x="2966684" y="2340632"/>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t>
            </a:r>
          </a:p>
        </p:txBody>
      </p:sp>
      <p:cxnSp>
        <p:nvCxnSpPr>
          <p:cNvPr id="50" name="Straight Arrow Connector 49">
            <a:extLst>
              <a:ext uri="{FF2B5EF4-FFF2-40B4-BE49-F238E27FC236}">
                <a16:creationId xmlns:a16="http://schemas.microsoft.com/office/drawing/2014/main" id="{6A7B4D8F-5AA5-4266-F54B-C6A76D03ECC9}"/>
              </a:ext>
            </a:extLst>
          </p:cNvPr>
          <p:cNvCxnSpPr>
            <a:cxnSpLocks/>
          </p:cNvCxnSpPr>
          <p:nvPr/>
        </p:nvCxnSpPr>
        <p:spPr>
          <a:xfrm flipH="1">
            <a:off x="2600217" y="2771435"/>
            <a:ext cx="530059" cy="812371"/>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51" name="Rectangle: Rounded Corners 50">
            <a:extLst>
              <a:ext uri="{FF2B5EF4-FFF2-40B4-BE49-F238E27FC236}">
                <a16:creationId xmlns:a16="http://schemas.microsoft.com/office/drawing/2014/main" id="{13D2C44F-90EB-BE05-D491-7CF0DFB0ABC2}"/>
              </a:ext>
            </a:extLst>
          </p:cNvPr>
          <p:cNvSpPr/>
          <p:nvPr/>
        </p:nvSpPr>
        <p:spPr>
          <a:xfrm>
            <a:off x="1652704" y="3583806"/>
            <a:ext cx="2513427"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rPr>
              <a:t>e2</a:t>
            </a:r>
          </a:p>
        </p:txBody>
      </p:sp>
      <p:sp>
        <p:nvSpPr>
          <p:cNvPr id="52" name="Rectangle: Rounded Corners 51">
            <a:extLst>
              <a:ext uri="{FF2B5EF4-FFF2-40B4-BE49-F238E27FC236}">
                <a16:creationId xmlns:a16="http://schemas.microsoft.com/office/drawing/2014/main" id="{5E48DDA6-C24A-ABE2-A0DF-B78F85331DC7}"/>
              </a:ext>
            </a:extLst>
          </p:cNvPr>
          <p:cNvSpPr/>
          <p:nvPr/>
        </p:nvSpPr>
        <p:spPr>
          <a:xfrm>
            <a:off x="2204699" y="3783595"/>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t>
            </a:r>
          </a:p>
        </p:txBody>
      </p:sp>
      <p:sp>
        <p:nvSpPr>
          <p:cNvPr id="67" name="Rectangle: Rounded Corners 66">
            <a:extLst>
              <a:ext uri="{FF2B5EF4-FFF2-40B4-BE49-F238E27FC236}">
                <a16:creationId xmlns:a16="http://schemas.microsoft.com/office/drawing/2014/main" id="{C44A0F79-135F-BE92-E004-4640B19FE614}"/>
              </a:ext>
            </a:extLst>
          </p:cNvPr>
          <p:cNvSpPr/>
          <p:nvPr/>
        </p:nvSpPr>
        <p:spPr>
          <a:xfrm>
            <a:off x="913795" y="5175609"/>
            <a:ext cx="1477818"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e0</a:t>
            </a:r>
          </a:p>
        </p:txBody>
      </p:sp>
      <p:sp>
        <p:nvSpPr>
          <p:cNvPr id="68" name="Rectangle: Rounded Corners 67">
            <a:extLst>
              <a:ext uri="{FF2B5EF4-FFF2-40B4-BE49-F238E27FC236}">
                <a16:creationId xmlns:a16="http://schemas.microsoft.com/office/drawing/2014/main" id="{7E0F62C3-D02B-6A14-B1A8-20FEBFCB3B4E}"/>
              </a:ext>
            </a:extLst>
          </p:cNvPr>
          <p:cNvSpPr/>
          <p:nvPr/>
        </p:nvSpPr>
        <p:spPr>
          <a:xfrm>
            <a:off x="1346409" y="5374708"/>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a:t>
            </a:r>
          </a:p>
        </p:txBody>
      </p:sp>
      <p:sp>
        <p:nvSpPr>
          <p:cNvPr id="65" name="Rectangle: Rounded Corners 64">
            <a:extLst>
              <a:ext uri="{FF2B5EF4-FFF2-40B4-BE49-F238E27FC236}">
                <a16:creationId xmlns:a16="http://schemas.microsoft.com/office/drawing/2014/main" id="{642B0D73-2317-CF14-B9FE-AFE28C769E4F}"/>
              </a:ext>
            </a:extLst>
          </p:cNvPr>
          <p:cNvSpPr/>
          <p:nvPr/>
        </p:nvSpPr>
        <p:spPr>
          <a:xfrm>
            <a:off x="2823982" y="5175610"/>
            <a:ext cx="1570510"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e1</a:t>
            </a:r>
          </a:p>
        </p:txBody>
      </p:sp>
      <p:sp>
        <p:nvSpPr>
          <p:cNvPr id="66" name="Rectangle: Rounded Corners 65">
            <a:extLst>
              <a:ext uri="{FF2B5EF4-FFF2-40B4-BE49-F238E27FC236}">
                <a16:creationId xmlns:a16="http://schemas.microsoft.com/office/drawing/2014/main" id="{82668483-0E3D-1393-EF84-4F5CF7E57D21}"/>
              </a:ext>
            </a:extLst>
          </p:cNvPr>
          <p:cNvSpPr/>
          <p:nvPr/>
        </p:nvSpPr>
        <p:spPr>
          <a:xfrm>
            <a:off x="3299165" y="5372429"/>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2</a:t>
            </a:r>
          </a:p>
        </p:txBody>
      </p:sp>
      <p:cxnSp>
        <p:nvCxnSpPr>
          <p:cNvPr id="55" name="Straight Arrow Connector 54">
            <a:extLst>
              <a:ext uri="{FF2B5EF4-FFF2-40B4-BE49-F238E27FC236}">
                <a16:creationId xmlns:a16="http://schemas.microsoft.com/office/drawing/2014/main" id="{1FE18CA6-18BE-4563-F1C2-405A35CF11AA}"/>
              </a:ext>
            </a:extLst>
          </p:cNvPr>
          <p:cNvCxnSpPr>
            <a:cxnSpLocks/>
            <a:endCxn id="65" idx="0"/>
          </p:cNvCxnSpPr>
          <p:nvPr/>
        </p:nvCxnSpPr>
        <p:spPr>
          <a:xfrm>
            <a:off x="2660747" y="4240372"/>
            <a:ext cx="948490" cy="935238"/>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57" name="Rectangle: Rounded Corners 56">
            <a:extLst>
              <a:ext uri="{FF2B5EF4-FFF2-40B4-BE49-F238E27FC236}">
                <a16:creationId xmlns:a16="http://schemas.microsoft.com/office/drawing/2014/main" id="{2A08113D-2440-08A8-F070-2FDF2344773B}"/>
              </a:ext>
            </a:extLst>
          </p:cNvPr>
          <p:cNvSpPr/>
          <p:nvPr/>
        </p:nvSpPr>
        <p:spPr>
          <a:xfrm>
            <a:off x="3264794" y="3783595"/>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&lt;&lt;</a:t>
            </a:r>
          </a:p>
        </p:txBody>
      </p:sp>
      <p:sp>
        <p:nvSpPr>
          <p:cNvPr id="63" name="Rectangle: Rounded Corners 62">
            <a:extLst>
              <a:ext uri="{FF2B5EF4-FFF2-40B4-BE49-F238E27FC236}">
                <a16:creationId xmlns:a16="http://schemas.microsoft.com/office/drawing/2014/main" id="{D25A96DD-DD11-BA90-792B-934AA5A0C360}"/>
              </a:ext>
            </a:extLst>
          </p:cNvPr>
          <p:cNvSpPr/>
          <p:nvPr/>
        </p:nvSpPr>
        <p:spPr>
          <a:xfrm>
            <a:off x="4826860" y="5175609"/>
            <a:ext cx="1570509"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e4</a:t>
            </a:r>
          </a:p>
        </p:txBody>
      </p:sp>
      <p:sp>
        <p:nvSpPr>
          <p:cNvPr id="64" name="Rectangle: Rounded Corners 63">
            <a:extLst>
              <a:ext uri="{FF2B5EF4-FFF2-40B4-BE49-F238E27FC236}">
                <a16:creationId xmlns:a16="http://schemas.microsoft.com/office/drawing/2014/main" id="{43AA2B18-1379-3726-8E47-B9F3E828CBC7}"/>
              </a:ext>
            </a:extLst>
          </p:cNvPr>
          <p:cNvSpPr/>
          <p:nvPr/>
        </p:nvSpPr>
        <p:spPr>
          <a:xfrm>
            <a:off x="5305819" y="5375398"/>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1</a:t>
            </a:r>
          </a:p>
        </p:txBody>
      </p:sp>
      <p:cxnSp>
        <p:nvCxnSpPr>
          <p:cNvPr id="59" name="Straight Arrow Connector 58">
            <a:extLst>
              <a:ext uri="{FF2B5EF4-FFF2-40B4-BE49-F238E27FC236}">
                <a16:creationId xmlns:a16="http://schemas.microsoft.com/office/drawing/2014/main" id="{1A4C6AE5-E06E-8E64-9A55-1629280D6F80}"/>
              </a:ext>
            </a:extLst>
          </p:cNvPr>
          <p:cNvCxnSpPr>
            <a:cxnSpLocks/>
          </p:cNvCxnSpPr>
          <p:nvPr/>
        </p:nvCxnSpPr>
        <p:spPr>
          <a:xfrm flipH="1">
            <a:off x="1909910" y="4242997"/>
            <a:ext cx="1472330" cy="929643"/>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60" name="Straight Arrow Connector 59">
            <a:extLst>
              <a:ext uri="{FF2B5EF4-FFF2-40B4-BE49-F238E27FC236}">
                <a16:creationId xmlns:a16="http://schemas.microsoft.com/office/drawing/2014/main" id="{AC842D3B-401C-7BEF-E5C1-6EFEB92D78F5}"/>
              </a:ext>
            </a:extLst>
          </p:cNvPr>
          <p:cNvCxnSpPr>
            <a:cxnSpLocks/>
            <a:endCxn id="63" idx="0"/>
          </p:cNvCxnSpPr>
          <p:nvPr/>
        </p:nvCxnSpPr>
        <p:spPr>
          <a:xfrm>
            <a:off x="3754430" y="4229886"/>
            <a:ext cx="1857685" cy="945723"/>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61" name="Straight Arrow Connector 60">
            <a:extLst>
              <a:ext uri="{FF2B5EF4-FFF2-40B4-BE49-F238E27FC236}">
                <a16:creationId xmlns:a16="http://schemas.microsoft.com/office/drawing/2014/main" id="{D65986A5-ECEA-090A-C026-4B73800A74B1}"/>
              </a:ext>
            </a:extLst>
          </p:cNvPr>
          <p:cNvCxnSpPr>
            <a:cxnSpLocks/>
            <a:endCxn id="67" idx="0"/>
          </p:cNvCxnSpPr>
          <p:nvPr/>
        </p:nvCxnSpPr>
        <p:spPr>
          <a:xfrm flipH="1">
            <a:off x="1652704" y="4242997"/>
            <a:ext cx="717496" cy="932612"/>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78" name="Callout: Line 77">
            <a:extLst>
              <a:ext uri="{FF2B5EF4-FFF2-40B4-BE49-F238E27FC236}">
                <a16:creationId xmlns:a16="http://schemas.microsoft.com/office/drawing/2014/main" id="{565AC134-0890-B1CA-EF0E-325C33ED45A3}"/>
              </a:ext>
            </a:extLst>
          </p:cNvPr>
          <p:cNvSpPr/>
          <p:nvPr/>
        </p:nvSpPr>
        <p:spPr>
          <a:xfrm>
            <a:off x="354496" y="3763818"/>
            <a:ext cx="1118598" cy="417219"/>
          </a:xfrm>
          <a:prstGeom prst="borderCallout1">
            <a:avLst>
              <a:gd name="adj1" fmla="val 50794"/>
              <a:gd name="adj2" fmla="val 101492"/>
              <a:gd name="adj3" fmla="val 45843"/>
              <a:gd name="adj4" fmla="val 115271"/>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match</a:t>
            </a:r>
          </a:p>
        </p:txBody>
      </p:sp>
      <p:sp>
        <p:nvSpPr>
          <p:cNvPr id="79" name="Callout: Line 78">
            <a:extLst>
              <a:ext uri="{FF2B5EF4-FFF2-40B4-BE49-F238E27FC236}">
                <a16:creationId xmlns:a16="http://schemas.microsoft.com/office/drawing/2014/main" id="{AE3DAE8A-60F9-FEC9-9AF4-591BB986E7A9}"/>
              </a:ext>
            </a:extLst>
          </p:cNvPr>
          <p:cNvSpPr/>
          <p:nvPr/>
        </p:nvSpPr>
        <p:spPr>
          <a:xfrm>
            <a:off x="281422" y="5227054"/>
            <a:ext cx="456175" cy="461178"/>
          </a:xfrm>
          <a:prstGeom prst="borderCallout1">
            <a:avLst>
              <a:gd name="adj1" fmla="val 50794"/>
              <a:gd name="adj2" fmla="val 101492"/>
              <a:gd name="adj3" fmla="val 49913"/>
              <a:gd name="adj4" fmla="val 134143"/>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80" name="Straight Arrow Connector 79">
            <a:extLst>
              <a:ext uri="{FF2B5EF4-FFF2-40B4-BE49-F238E27FC236}">
                <a16:creationId xmlns:a16="http://schemas.microsoft.com/office/drawing/2014/main" id="{C4CFF6D1-60D0-A108-5435-E99325623B7B}"/>
              </a:ext>
            </a:extLst>
          </p:cNvPr>
          <p:cNvCxnSpPr>
            <a:cxnSpLocks/>
          </p:cNvCxnSpPr>
          <p:nvPr/>
        </p:nvCxnSpPr>
        <p:spPr>
          <a:xfrm>
            <a:off x="3877383" y="4787388"/>
            <a:ext cx="0" cy="360495"/>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81" name="Straight Connector 80">
            <a:extLst>
              <a:ext uri="{FF2B5EF4-FFF2-40B4-BE49-F238E27FC236}">
                <a16:creationId xmlns:a16="http://schemas.microsoft.com/office/drawing/2014/main" id="{83CB280E-E2A6-8C67-F2A5-8ADF1766064B}"/>
              </a:ext>
            </a:extLst>
          </p:cNvPr>
          <p:cNvCxnSpPr>
            <a:cxnSpLocks/>
          </p:cNvCxnSpPr>
          <p:nvPr/>
        </p:nvCxnSpPr>
        <p:spPr>
          <a:xfrm>
            <a:off x="3358882" y="3295827"/>
            <a:ext cx="1707872" cy="0"/>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82" name="Straight Connector 81">
            <a:extLst>
              <a:ext uri="{FF2B5EF4-FFF2-40B4-BE49-F238E27FC236}">
                <a16:creationId xmlns:a16="http://schemas.microsoft.com/office/drawing/2014/main" id="{24F407E3-DF91-B3CD-5A44-CDFD97DD93E2}"/>
              </a:ext>
            </a:extLst>
          </p:cNvPr>
          <p:cNvCxnSpPr>
            <a:cxnSpLocks/>
          </p:cNvCxnSpPr>
          <p:nvPr/>
        </p:nvCxnSpPr>
        <p:spPr>
          <a:xfrm>
            <a:off x="5075990" y="3329411"/>
            <a:ext cx="12918" cy="1461850"/>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83" name="Straight Connector 82">
            <a:extLst>
              <a:ext uri="{FF2B5EF4-FFF2-40B4-BE49-F238E27FC236}">
                <a16:creationId xmlns:a16="http://schemas.microsoft.com/office/drawing/2014/main" id="{173960E2-B9AF-D227-55D7-47C0C7864AA7}"/>
              </a:ext>
            </a:extLst>
          </p:cNvPr>
          <p:cNvCxnSpPr>
            <a:cxnSpLocks/>
          </p:cNvCxnSpPr>
          <p:nvPr/>
        </p:nvCxnSpPr>
        <p:spPr>
          <a:xfrm>
            <a:off x="3871876" y="4751810"/>
            <a:ext cx="1217032" cy="39451"/>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84" name="Straight Connector 83">
            <a:extLst>
              <a:ext uri="{FF2B5EF4-FFF2-40B4-BE49-F238E27FC236}">
                <a16:creationId xmlns:a16="http://schemas.microsoft.com/office/drawing/2014/main" id="{BAE00DDC-0AB3-5628-0C77-72D6FA86DE8F}"/>
              </a:ext>
            </a:extLst>
          </p:cNvPr>
          <p:cNvCxnSpPr>
            <a:cxnSpLocks/>
          </p:cNvCxnSpPr>
          <p:nvPr/>
        </p:nvCxnSpPr>
        <p:spPr>
          <a:xfrm>
            <a:off x="3333047" y="2797063"/>
            <a:ext cx="12917" cy="493093"/>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0655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5" grpId="0" animBg="1"/>
      <p:bldP spid="78" grpId="0" animBg="1"/>
      <p:bldP spid="7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4C0C9-823E-8717-86CD-4A3F837E04D9}"/>
              </a:ext>
            </a:extLst>
          </p:cNvPr>
          <p:cNvSpPr>
            <a:spLocks noGrp="1"/>
          </p:cNvSpPr>
          <p:nvPr>
            <p:ph type="title"/>
          </p:nvPr>
        </p:nvSpPr>
        <p:spPr/>
        <p:txBody>
          <a:bodyPr/>
          <a:lstStyle/>
          <a:p>
            <a:r>
              <a:rPr lang="en-US" dirty="0"/>
              <a:t>Rewriting Rules: Pattern Merges</a:t>
            </a:r>
          </a:p>
        </p:txBody>
      </p:sp>
      <p:sp>
        <p:nvSpPr>
          <p:cNvPr id="3" name="Content Placeholder 2">
            <a:extLst>
              <a:ext uri="{FF2B5EF4-FFF2-40B4-BE49-F238E27FC236}">
                <a16:creationId xmlns:a16="http://schemas.microsoft.com/office/drawing/2014/main" id="{53052042-DBF5-9AB4-9DB6-F857E3502583}"/>
              </a:ext>
            </a:extLst>
          </p:cNvPr>
          <p:cNvSpPr>
            <a:spLocks noGrp="1"/>
          </p:cNvSpPr>
          <p:nvPr>
            <p:ph idx="1"/>
          </p:nvPr>
        </p:nvSpPr>
        <p:spPr>
          <a:xfrm>
            <a:off x="7897091" y="2059709"/>
            <a:ext cx="3999345" cy="3465940"/>
          </a:xfrm>
        </p:spPr>
        <p:txBody>
          <a:bodyPr anchor="ctr" anchorCtr="0"/>
          <a:lstStyle/>
          <a:p>
            <a:pPr marL="494100" indent="-457200">
              <a:buSzPct val="100000"/>
              <a:buFont typeface="+mj-lt"/>
              <a:buAutoNum type="arabicPeriod"/>
            </a:pPr>
            <a:r>
              <a:rPr lang="en-US" dirty="0"/>
              <a:t>Create a rule:</a:t>
            </a:r>
          </a:p>
          <a:p>
            <a:pPr marL="414000" lvl="1" indent="0">
              <a:buSzPct val="100000"/>
              <a:buNone/>
            </a:pPr>
            <a:r>
              <a:rPr lang="en-US" dirty="0">
                <a:latin typeface="Consolas" panose="020B0609020204030204" pitchFamily="49" charset="0"/>
              </a:rPr>
              <a:t>x * 2 === x &lt;&lt; 1</a:t>
            </a:r>
          </a:p>
          <a:p>
            <a:pPr marL="494100" indent="-457200">
              <a:buSzPct val="100000"/>
              <a:buFont typeface="+mj-lt"/>
              <a:buAutoNum type="arabicPeriod"/>
            </a:pPr>
            <a:endParaRPr lang="en-US" dirty="0"/>
          </a:p>
          <a:p>
            <a:pPr marL="494100" indent="-457200">
              <a:buSzPct val="100000"/>
              <a:buFont typeface="+mj-lt"/>
              <a:buAutoNum type="arabicPeriod"/>
            </a:pPr>
            <a:r>
              <a:rPr lang="en-US" dirty="0"/>
              <a:t>Apply all rules to e-graph (and rebuild)</a:t>
            </a:r>
          </a:p>
          <a:p>
            <a:pPr marL="494100" indent="-457200">
              <a:buSzPct val="100000"/>
              <a:buFont typeface="+mj-lt"/>
              <a:buAutoNum type="arabicPeriod"/>
            </a:pPr>
            <a:endParaRPr lang="en-US" dirty="0"/>
          </a:p>
          <a:p>
            <a:pPr marL="494100" indent="-457200">
              <a:spcBef>
                <a:spcPts val="0"/>
              </a:spcBef>
              <a:spcAft>
                <a:spcPts val="0"/>
              </a:spcAft>
              <a:buSzPct val="100000"/>
              <a:buFont typeface="+mj-lt"/>
              <a:buAutoNum type="arabicPeriod"/>
            </a:pPr>
            <a:r>
              <a:rPr lang="en-US" dirty="0"/>
              <a:t>S</a:t>
            </a:r>
            <a:r>
              <a:rPr lang="en-US" dirty="0">
                <a:latin typeface="Consolas" panose="020B0609020204030204" pitchFamily="49" charset="0"/>
              </a:rPr>
              <a:t>hift e-class: e5</a:t>
            </a:r>
          </a:p>
          <a:p>
            <a:pPr marL="36900" indent="0">
              <a:spcBef>
                <a:spcPts val="0"/>
              </a:spcBef>
              <a:spcAft>
                <a:spcPts val="0"/>
              </a:spcAft>
              <a:buSzPct val="100000"/>
              <a:buNone/>
            </a:pPr>
            <a:r>
              <a:rPr lang="en-US" dirty="0"/>
              <a:t>	S</a:t>
            </a:r>
            <a:r>
              <a:rPr lang="en-US" dirty="0">
                <a:latin typeface="Consolas" panose="020B0609020204030204" pitchFamily="49" charset="0"/>
              </a:rPr>
              <a:t>hift e-class find: e2</a:t>
            </a:r>
          </a:p>
        </p:txBody>
      </p:sp>
      <p:sp>
        <p:nvSpPr>
          <p:cNvPr id="5" name="Content Placeholder 4">
            <a:extLst>
              <a:ext uri="{FF2B5EF4-FFF2-40B4-BE49-F238E27FC236}">
                <a16:creationId xmlns:a16="http://schemas.microsoft.com/office/drawing/2014/main" id="{4159EC2C-1322-B5CD-A18B-8DC845F2346B}"/>
              </a:ext>
            </a:extLst>
          </p:cNvPr>
          <p:cNvSpPr txBox="1">
            <a:spLocks/>
          </p:cNvSpPr>
          <p:nvPr/>
        </p:nvSpPr>
        <p:spPr>
          <a:xfrm>
            <a:off x="544946" y="2172523"/>
            <a:ext cx="7102763" cy="3353125"/>
          </a:xfrm>
          <a:prstGeom prst="roundRect">
            <a:avLst>
              <a:gd name="adj" fmla="val 6427"/>
            </a:avLst>
          </a:prstGeom>
          <a:solidFill>
            <a:schemeClr val="bg1">
              <a:lumMod val="85000"/>
              <a:lumOff val="15000"/>
            </a:schemeClr>
          </a:solidFill>
          <a:ln w="28575">
            <a:solidFill>
              <a:schemeClr val="bg2">
                <a:lumMod val="75000"/>
                <a:lumOff val="25000"/>
              </a:schemeClr>
            </a:solidFill>
          </a:ln>
          <a:effectLst>
            <a:outerShdw blurRad="63500" sx="102000" sy="102000" algn="ctr" rotWithShape="0">
              <a:prstClr val="black">
                <a:alpha val="40000"/>
              </a:prstClr>
            </a:outerShdw>
          </a:effectLst>
        </p:spPr>
        <p:txBody>
          <a:bodyPr vert="horz" lIns="91440" tIns="45720" rIns="91440" bIns="45720" rtlCol="0" anchor="ctr" anchorCtr="0">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b="0" dirty="0">
                <a:solidFill>
                  <a:srgbClr val="9CDCFE"/>
                </a:solidFill>
                <a:effectLst/>
                <a:latin typeface="Consolas" panose="020B0609020204030204" pitchFamily="49" charset="0"/>
              </a:rPr>
              <a:t>rule</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ExprTree</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make_rule</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lambda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 </a:t>
            </a:r>
          </a:p>
          <a:p>
            <a:pPr marL="36900" indent="0">
              <a:buNone/>
            </a:pPr>
            <a:r>
              <a:rPr lang="en-US" dirty="0">
                <a:solidFill>
                  <a:srgbClr val="D4D4D4"/>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 &lt;&lt;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p>
          <a:p>
            <a:pPr marL="36900" indent="0">
              <a:buNone/>
            </a:pPr>
            <a:endParaRPr lang="en-US" b="0" dirty="0">
              <a:solidFill>
                <a:srgbClr val="4EC9B0"/>
              </a:solidFill>
              <a:effectLst/>
              <a:latin typeface="Consolas" panose="020B0609020204030204" pitchFamily="49" charset="0"/>
            </a:endParaRPr>
          </a:p>
          <a:p>
            <a:pPr marL="36900" indent="0">
              <a:buNone/>
            </a:pPr>
            <a:r>
              <a:rPr lang="en-US" b="0" dirty="0" err="1">
                <a:solidFill>
                  <a:srgbClr val="4EC9B0"/>
                </a:solidFill>
                <a:effectLst/>
                <a:latin typeface="Consolas" panose="020B0609020204030204" pitchFamily="49" charset="0"/>
              </a:rPr>
              <a:t>Rule</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apply_rules</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rule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egraph</a:t>
            </a:r>
            <a:r>
              <a:rPr lang="en-US" b="0" dirty="0">
                <a:solidFill>
                  <a:srgbClr val="D4D4D4"/>
                </a:solidFill>
                <a:effectLst/>
                <a:latin typeface="Consolas" panose="020B0609020204030204" pitchFamily="49" charset="0"/>
              </a:rPr>
              <a:t>)</a:t>
            </a:r>
          </a:p>
          <a:p>
            <a:pPr marL="36900" indent="0">
              <a:buNone/>
            </a:pPr>
            <a:endParaRPr lang="en-US" b="0" dirty="0">
              <a:solidFill>
                <a:srgbClr val="DCDCAA"/>
              </a:solidFill>
              <a:effectLst/>
              <a:latin typeface="Consolas" panose="020B0609020204030204" pitchFamily="49" charset="0"/>
            </a:endParaRPr>
          </a:p>
          <a:p>
            <a:pPr marL="36900" indent="0">
              <a:buNone/>
            </a:pP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"Shift e-class: "</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shift_eclass</a:t>
            </a:r>
            <a:r>
              <a:rPr lang="en-US" b="0" dirty="0">
                <a:solidFill>
                  <a:srgbClr val="D4D4D4"/>
                </a:solidFill>
                <a:effectLst/>
                <a:latin typeface="Consolas" panose="020B0609020204030204" pitchFamily="49" charset="0"/>
              </a:rPr>
              <a:t>)</a:t>
            </a:r>
          </a:p>
          <a:p>
            <a:pPr marL="36900" indent="0">
              <a:buNone/>
            </a:pP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"Shift e-</a:t>
            </a:r>
            <a:r>
              <a:rPr lang="en-US" b="0" dirty="0" err="1">
                <a:solidFill>
                  <a:srgbClr val="CE9178"/>
                </a:solidFill>
                <a:effectLst/>
                <a:latin typeface="Consolas" panose="020B0609020204030204" pitchFamily="49" charset="0"/>
              </a:rPr>
              <a:t>class.find</a:t>
            </a:r>
            <a:r>
              <a:rPr lang="en-US" b="0" dirty="0">
                <a:solidFill>
                  <a:srgbClr val="CE9178"/>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shift_eclass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find</a:t>
            </a:r>
            <a:r>
              <a:rPr lang="en-US" b="0" dirty="0">
                <a:solidFill>
                  <a:srgbClr val="D4D4D4"/>
                </a:solidFill>
                <a:effectLst/>
                <a:latin typeface="Consolas" panose="020B0609020204030204" pitchFamily="49" charset="0"/>
              </a:rPr>
              <a:t>())</a:t>
            </a:r>
          </a:p>
        </p:txBody>
      </p:sp>
      <p:sp>
        <p:nvSpPr>
          <p:cNvPr id="6" name="Rectangle: Rounded Corners 5">
            <a:extLst>
              <a:ext uri="{FF2B5EF4-FFF2-40B4-BE49-F238E27FC236}">
                <a16:creationId xmlns:a16="http://schemas.microsoft.com/office/drawing/2014/main" id="{A643B7CC-B81A-1AFE-5855-ED0CF796237A}"/>
              </a:ext>
            </a:extLst>
          </p:cNvPr>
          <p:cNvSpPr/>
          <p:nvPr/>
        </p:nvSpPr>
        <p:spPr>
          <a:xfrm>
            <a:off x="295564" y="2356528"/>
            <a:ext cx="249382" cy="263235"/>
          </a:xfrm>
          <a:prstGeom prst="roundRect">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1</a:t>
            </a:r>
          </a:p>
        </p:txBody>
      </p:sp>
      <p:sp>
        <p:nvSpPr>
          <p:cNvPr id="7" name="Rectangle: Rounded Corners 6">
            <a:extLst>
              <a:ext uri="{FF2B5EF4-FFF2-40B4-BE49-F238E27FC236}">
                <a16:creationId xmlns:a16="http://schemas.microsoft.com/office/drawing/2014/main" id="{1D4026E8-FA0E-B4A4-502A-A18E20DB474F}"/>
              </a:ext>
            </a:extLst>
          </p:cNvPr>
          <p:cNvSpPr/>
          <p:nvPr/>
        </p:nvSpPr>
        <p:spPr>
          <a:xfrm>
            <a:off x="295564" y="3560742"/>
            <a:ext cx="249382" cy="263235"/>
          </a:xfrm>
          <a:prstGeom prst="roundRect">
            <a:avLst>
              <a:gd name="adj" fmla="val 16667"/>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2</a:t>
            </a:r>
          </a:p>
        </p:txBody>
      </p:sp>
      <p:sp>
        <p:nvSpPr>
          <p:cNvPr id="9" name="Rectangle: Rounded Corners 8">
            <a:extLst>
              <a:ext uri="{FF2B5EF4-FFF2-40B4-BE49-F238E27FC236}">
                <a16:creationId xmlns:a16="http://schemas.microsoft.com/office/drawing/2014/main" id="{31BAB8A9-C5EF-98A9-BB94-8D0C17B1A880}"/>
              </a:ext>
            </a:extLst>
          </p:cNvPr>
          <p:cNvSpPr/>
          <p:nvPr/>
        </p:nvSpPr>
        <p:spPr>
          <a:xfrm>
            <a:off x="295564" y="4411577"/>
            <a:ext cx="249382" cy="263235"/>
          </a:xfrm>
          <a:prstGeom prst="roundRect">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422543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A624-04B5-7330-0776-D594B0B717F8}"/>
              </a:ext>
            </a:extLst>
          </p:cNvPr>
          <p:cNvSpPr>
            <a:spLocks noGrp="1"/>
          </p:cNvSpPr>
          <p:nvPr>
            <p:ph type="title"/>
          </p:nvPr>
        </p:nvSpPr>
        <p:spPr>
          <a:xfrm>
            <a:off x="834013" y="1115568"/>
            <a:ext cx="3487616" cy="4626864"/>
          </a:xfrm>
        </p:spPr>
        <p:txBody>
          <a:bodyPr>
            <a:normAutofit/>
          </a:bodyPr>
          <a:lstStyle/>
          <a:p>
            <a:r>
              <a:rPr lang="en-US" sz="3600" dirty="0"/>
              <a:t>Another rewrite:</a:t>
            </a:r>
            <a:br>
              <a:rPr lang="en-US" sz="3600" dirty="0"/>
            </a:br>
            <a:br>
              <a:rPr lang="en-US" sz="3600" dirty="0"/>
            </a:br>
            <a:r>
              <a:rPr lang="en-US" sz="3000" dirty="0">
                <a:latin typeface="Consolas" panose="020B0609020204030204" pitchFamily="49" charset="0"/>
              </a:rPr>
              <a:t>(x*y)/z</a:t>
            </a:r>
            <a:br>
              <a:rPr lang="en-US" sz="3000" dirty="0">
                <a:latin typeface="Consolas" panose="020B0609020204030204" pitchFamily="49" charset="0"/>
              </a:rPr>
            </a:br>
            <a:r>
              <a:rPr lang="en-US" sz="3000" dirty="0">
                <a:latin typeface="Consolas" panose="020B0609020204030204" pitchFamily="49" charset="0"/>
              </a:rPr>
              <a:t>===</a:t>
            </a:r>
            <a:br>
              <a:rPr lang="en-US" sz="3000" dirty="0">
                <a:latin typeface="Consolas" panose="020B0609020204030204" pitchFamily="49" charset="0"/>
              </a:rPr>
            </a:br>
            <a:r>
              <a:rPr lang="en-US" sz="3000" dirty="0">
                <a:latin typeface="Consolas" panose="020B0609020204030204" pitchFamily="49" charset="0"/>
              </a:rPr>
              <a:t>x*(y/z)</a:t>
            </a:r>
          </a:p>
        </p:txBody>
      </p:sp>
      <p:sp>
        <p:nvSpPr>
          <p:cNvPr id="39" name="Callout: Line 38">
            <a:extLst>
              <a:ext uri="{FF2B5EF4-FFF2-40B4-BE49-F238E27FC236}">
                <a16:creationId xmlns:a16="http://schemas.microsoft.com/office/drawing/2014/main" id="{CF0814EE-DF20-752D-2402-55052DA1D097}"/>
              </a:ext>
            </a:extLst>
          </p:cNvPr>
          <p:cNvSpPr/>
          <p:nvPr/>
        </p:nvSpPr>
        <p:spPr>
          <a:xfrm>
            <a:off x="5536701" y="1729770"/>
            <a:ext cx="1118598" cy="417219"/>
          </a:xfrm>
          <a:prstGeom prst="borderCallout1">
            <a:avLst>
              <a:gd name="adj1" fmla="val 50794"/>
              <a:gd name="adj2" fmla="val 101492"/>
              <a:gd name="adj3" fmla="val 35328"/>
              <a:gd name="adj4" fmla="val 112381"/>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match</a:t>
            </a:r>
          </a:p>
        </p:txBody>
      </p:sp>
      <p:sp>
        <p:nvSpPr>
          <p:cNvPr id="3" name="Rectangle: Rounded Corners 2">
            <a:extLst>
              <a:ext uri="{FF2B5EF4-FFF2-40B4-BE49-F238E27FC236}">
                <a16:creationId xmlns:a16="http://schemas.microsoft.com/office/drawing/2014/main" id="{6B9CF875-0E7C-B5C0-93CE-14078EECA825}"/>
              </a:ext>
            </a:extLst>
          </p:cNvPr>
          <p:cNvSpPr/>
          <p:nvPr/>
        </p:nvSpPr>
        <p:spPr>
          <a:xfrm>
            <a:off x="6795205" y="1483438"/>
            <a:ext cx="3845085"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e3</a:t>
            </a:r>
          </a:p>
        </p:txBody>
      </p:sp>
      <p:sp>
        <p:nvSpPr>
          <p:cNvPr id="4" name="Rectangle: Rounded Corners 3">
            <a:extLst>
              <a:ext uri="{FF2B5EF4-FFF2-40B4-BE49-F238E27FC236}">
                <a16:creationId xmlns:a16="http://schemas.microsoft.com/office/drawing/2014/main" id="{E7EBC77B-533A-8091-7DA5-F692DB774732}"/>
              </a:ext>
            </a:extLst>
          </p:cNvPr>
          <p:cNvSpPr/>
          <p:nvPr/>
        </p:nvSpPr>
        <p:spPr>
          <a:xfrm>
            <a:off x="7227820" y="1680602"/>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t>
            </a:r>
          </a:p>
        </p:txBody>
      </p:sp>
      <p:cxnSp>
        <p:nvCxnSpPr>
          <p:cNvPr id="5" name="Straight Arrow Connector 4">
            <a:extLst>
              <a:ext uri="{FF2B5EF4-FFF2-40B4-BE49-F238E27FC236}">
                <a16:creationId xmlns:a16="http://schemas.microsoft.com/office/drawing/2014/main" id="{B3F12EBD-104A-FD2C-46CD-32CA3F725578}"/>
              </a:ext>
            </a:extLst>
          </p:cNvPr>
          <p:cNvCxnSpPr>
            <a:cxnSpLocks/>
          </p:cNvCxnSpPr>
          <p:nvPr/>
        </p:nvCxnSpPr>
        <p:spPr>
          <a:xfrm flipH="1">
            <a:off x="6861353" y="2111405"/>
            <a:ext cx="530059" cy="858981"/>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6" name="Rectangle: Rounded Corners 5">
            <a:extLst>
              <a:ext uri="{FF2B5EF4-FFF2-40B4-BE49-F238E27FC236}">
                <a16:creationId xmlns:a16="http://schemas.microsoft.com/office/drawing/2014/main" id="{491C2D7A-5784-8A92-4EF1-0F0AC89C5D01}"/>
              </a:ext>
            </a:extLst>
          </p:cNvPr>
          <p:cNvSpPr/>
          <p:nvPr/>
        </p:nvSpPr>
        <p:spPr>
          <a:xfrm>
            <a:off x="6171045" y="2923776"/>
            <a:ext cx="2791309"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e2</a:t>
            </a:r>
          </a:p>
        </p:txBody>
      </p:sp>
      <p:sp>
        <p:nvSpPr>
          <p:cNvPr id="7" name="Rectangle: Rounded Corners 6">
            <a:extLst>
              <a:ext uri="{FF2B5EF4-FFF2-40B4-BE49-F238E27FC236}">
                <a16:creationId xmlns:a16="http://schemas.microsoft.com/office/drawing/2014/main" id="{A9D0146D-DE6E-AC95-268C-4EF601FF8AEA}"/>
              </a:ext>
            </a:extLst>
          </p:cNvPr>
          <p:cNvSpPr/>
          <p:nvPr/>
        </p:nvSpPr>
        <p:spPr>
          <a:xfrm>
            <a:off x="6603660" y="3123565"/>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t>
            </a:r>
          </a:p>
        </p:txBody>
      </p:sp>
      <p:sp>
        <p:nvSpPr>
          <p:cNvPr id="8" name="Rectangle: Rounded Corners 7">
            <a:extLst>
              <a:ext uri="{FF2B5EF4-FFF2-40B4-BE49-F238E27FC236}">
                <a16:creationId xmlns:a16="http://schemas.microsoft.com/office/drawing/2014/main" id="{DC1A20F1-912D-0C21-C05B-54E717D90CAB}"/>
              </a:ext>
            </a:extLst>
          </p:cNvPr>
          <p:cNvSpPr/>
          <p:nvPr/>
        </p:nvSpPr>
        <p:spPr>
          <a:xfrm>
            <a:off x="5174929" y="4515579"/>
            <a:ext cx="1371600"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e0</a:t>
            </a:r>
          </a:p>
        </p:txBody>
      </p:sp>
      <p:sp>
        <p:nvSpPr>
          <p:cNvPr id="9" name="Rectangle: Rounded Corners 8">
            <a:extLst>
              <a:ext uri="{FF2B5EF4-FFF2-40B4-BE49-F238E27FC236}">
                <a16:creationId xmlns:a16="http://schemas.microsoft.com/office/drawing/2014/main" id="{65D6D1BA-BB2E-2E34-B528-A72A2A9B821C}"/>
              </a:ext>
            </a:extLst>
          </p:cNvPr>
          <p:cNvSpPr/>
          <p:nvPr/>
        </p:nvSpPr>
        <p:spPr>
          <a:xfrm>
            <a:off x="5618544" y="4727061"/>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a:t>
            </a:r>
          </a:p>
        </p:txBody>
      </p:sp>
      <p:sp>
        <p:nvSpPr>
          <p:cNvPr id="11" name="Rectangle: Rounded Corners 10">
            <a:extLst>
              <a:ext uri="{FF2B5EF4-FFF2-40B4-BE49-F238E27FC236}">
                <a16:creationId xmlns:a16="http://schemas.microsoft.com/office/drawing/2014/main" id="{35ABEC18-95E3-47FA-3B23-52205DC27889}"/>
              </a:ext>
            </a:extLst>
          </p:cNvPr>
          <p:cNvSpPr/>
          <p:nvPr/>
        </p:nvSpPr>
        <p:spPr>
          <a:xfrm>
            <a:off x="7227820" y="4720657"/>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2</a:t>
            </a:r>
          </a:p>
        </p:txBody>
      </p:sp>
      <p:cxnSp>
        <p:nvCxnSpPr>
          <p:cNvPr id="12" name="Straight Arrow Connector 11">
            <a:extLst>
              <a:ext uri="{FF2B5EF4-FFF2-40B4-BE49-F238E27FC236}">
                <a16:creationId xmlns:a16="http://schemas.microsoft.com/office/drawing/2014/main" id="{D5BC1C47-66CC-711A-6ED3-F49E4908A7D0}"/>
              </a:ext>
            </a:extLst>
          </p:cNvPr>
          <p:cNvCxnSpPr>
            <a:cxnSpLocks/>
            <a:endCxn id="23" idx="0"/>
          </p:cNvCxnSpPr>
          <p:nvPr/>
        </p:nvCxnSpPr>
        <p:spPr>
          <a:xfrm>
            <a:off x="7085363" y="3582967"/>
            <a:ext cx="379259" cy="929643"/>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3" name="Straight Arrow Connector 12">
            <a:extLst>
              <a:ext uri="{FF2B5EF4-FFF2-40B4-BE49-F238E27FC236}">
                <a16:creationId xmlns:a16="http://schemas.microsoft.com/office/drawing/2014/main" id="{FF720B2C-6E09-C6D8-DB58-785D4D67EF23}"/>
              </a:ext>
            </a:extLst>
          </p:cNvPr>
          <p:cNvCxnSpPr>
            <a:cxnSpLocks/>
          </p:cNvCxnSpPr>
          <p:nvPr/>
        </p:nvCxnSpPr>
        <p:spPr>
          <a:xfrm>
            <a:off x="7599720" y="4152115"/>
            <a:ext cx="0" cy="360495"/>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14" name="Rectangle: Rounded Corners 13">
            <a:extLst>
              <a:ext uri="{FF2B5EF4-FFF2-40B4-BE49-F238E27FC236}">
                <a16:creationId xmlns:a16="http://schemas.microsoft.com/office/drawing/2014/main" id="{8FED3023-772B-CFA5-ABA4-07A147B3FC55}"/>
              </a:ext>
            </a:extLst>
          </p:cNvPr>
          <p:cNvSpPr/>
          <p:nvPr/>
        </p:nvSpPr>
        <p:spPr>
          <a:xfrm>
            <a:off x="7949111" y="3138227"/>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&lt;&lt;</a:t>
            </a:r>
          </a:p>
        </p:txBody>
      </p:sp>
      <p:sp>
        <p:nvSpPr>
          <p:cNvPr id="15" name="Rectangle: Rounded Corners 14">
            <a:extLst>
              <a:ext uri="{FF2B5EF4-FFF2-40B4-BE49-F238E27FC236}">
                <a16:creationId xmlns:a16="http://schemas.microsoft.com/office/drawing/2014/main" id="{221C5B4E-5F6E-2CC9-05F6-5ADEDAC5D989}"/>
              </a:ext>
            </a:extLst>
          </p:cNvPr>
          <p:cNvSpPr/>
          <p:nvPr/>
        </p:nvSpPr>
        <p:spPr>
          <a:xfrm>
            <a:off x="8834164" y="4720657"/>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1</a:t>
            </a:r>
          </a:p>
        </p:txBody>
      </p:sp>
      <p:cxnSp>
        <p:nvCxnSpPr>
          <p:cNvPr id="16" name="Straight Arrow Connector 15">
            <a:extLst>
              <a:ext uri="{FF2B5EF4-FFF2-40B4-BE49-F238E27FC236}">
                <a16:creationId xmlns:a16="http://schemas.microsoft.com/office/drawing/2014/main" id="{0833DB9B-8939-35BE-6B59-EAEE4B8BF749}"/>
              </a:ext>
            </a:extLst>
          </p:cNvPr>
          <p:cNvCxnSpPr>
            <a:cxnSpLocks/>
            <a:stCxn id="14" idx="2"/>
          </p:cNvCxnSpPr>
          <p:nvPr/>
        </p:nvCxnSpPr>
        <p:spPr>
          <a:xfrm flipH="1">
            <a:off x="6171046" y="3597629"/>
            <a:ext cx="2084360" cy="914981"/>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7" name="Straight Arrow Connector 16">
            <a:extLst>
              <a:ext uri="{FF2B5EF4-FFF2-40B4-BE49-F238E27FC236}">
                <a16:creationId xmlns:a16="http://schemas.microsoft.com/office/drawing/2014/main" id="{2851547B-145B-4B24-2DA0-920DBA71CA74}"/>
              </a:ext>
            </a:extLst>
          </p:cNvPr>
          <p:cNvCxnSpPr>
            <a:cxnSpLocks/>
            <a:endCxn id="24" idx="0"/>
          </p:cNvCxnSpPr>
          <p:nvPr/>
        </p:nvCxnSpPr>
        <p:spPr>
          <a:xfrm>
            <a:off x="8434011" y="3582967"/>
            <a:ext cx="633239" cy="949494"/>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8" name="Straight Connector 17">
            <a:extLst>
              <a:ext uri="{FF2B5EF4-FFF2-40B4-BE49-F238E27FC236}">
                <a16:creationId xmlns:a16="http://schemas.microsoft.com/office/drawing/2014/main" id="{0D746011-0F9E-FD86-D121-D254DE3A5BA2}"/>
              </a:ext>
            </a:extLst>
          </p:cNvPr>
          <p:cNvCxnSpPr>
            <a:cxnSpLocks/>
          </p:cNvCxnSpPr>
          <p:nvPr/>
        </p:nvCxnSpPr>
        <p:spPr>
          <a:xfrm>
            <a:off x="7748672" y="2638768"/>
            <a:ext cx="1707872" cy="0"/>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19" name="Straight Connector 18">
            <a:extLst>
              <a:ext uri="{FF2B5EF4-FFF2-40B4-BE49-F238E27FC236}">
                <a16:creationId xmlns:a16="http://schemas.microsoft.com/office/drawing/2014/main" id="{9EDF1222-0164-D430-4A18-B809EAE972D1}"/>
              </a:ext>
            </a:extLst>
          </p:cNvPr>
          <p:cNvCxnSpPr>
            <a:cxnSpLocks/>
          </p:cNvCxnSpPr>
          <p:nvPr/>
        </p:nvCxnSpPr>
        <p:spPr>
          <a:xfrm>
            <a:off x="9465780" y="2672352"/>
            <a:ext cx="12918" cy="1461850"/>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20" name="Straight Connector 19">
            <a:extLst>
              <a:ext uri="{FF2B5EF4-FFF2-40B4-BE49-F238E27FC236}">
                <a16:creationId xmlns:a16="http://schemas.microsoft.com/office/drawing/2014/main" id="{08D9B51B-E58F-7335-FCEC-BA2C8AC05D2F}"/>
              </a:ext>
            </a:extLst>
          </p:cNvPr>
          <p:cNvCxnSpPr>
            <a:cxnSpLocks/>
          </p:cNvCxnSpPr>
          <p:nvPr/>
        </p:nvCxnSpPr>
        <p:spPr>
          <a:xfrm flipV="1">
            <a:off x="7599720" y="4134202"/>
            <a:ext cx="1878978" cy="12019"/>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21" name="Straight Connector 20">
            <a:extLst>
              <a:ext uri="{FF2B5EF4-FFF2-40B4-BE49-F238E27FC236}">
                <a16:creationId xmlns:a16="http://schemas.microsoft.com/office/drawing/2014/main" id="{80ECFE25-3491-2012-AAFA-6DB1DAB3D3D7}"/>
              </a:ext>
            </a:extLst>
          </p:cNvPr>
          <p:cNvCxnSpPr>
            <a:cxnSpLocks/>
          </p:cNvCxnSpPr>
          <p:nvPr/>
        </p:nvCxnSpPr>
        <p:spPr>
          <a:xfrm>
            <a:off x="7722837" y="2140004"/>
            <a:ext cx="12917" cy="493093"/>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sp>
        <p:nvSpPr>
          <p:cNvPr id="22" name="Rectangle: Rounded Corners 21">
            <a:extLst>
              <a:ext uri="{FF2B5EF4-FFF2-40B4-BE49-F238E27FC236}">
                <a16:creationId xmlns:a16="http://schemas.microsoft.com/office/drawing/2014/main" id="{E74990F8-2751-FDFA-25FC-B74C2C429EF5}"/>
              </a:ext>
            </a:extLst>
          </p:cNvPr>
          <p:cNvSpPr/>
          <p:nvPr/>
        </p:nvSpPr>
        <p:spPr>
          <a:xfrm>
            <a:off x="9662821" y="1680602"/>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t>
            </a:r>
          </a:p>
        </p:txBody>
      </p:sp>
      <p:sp>
        <p:nvSpPr>
          <p:cNvPr id="23" name="Rectangle: Rounded Corners 22">
            <a:extLst>
              <a:ext uri="{FF2B5EF4-FFF2-40B4-BE49-F238E27FC236}">
                <a16:creationId xmlns:a16="http://schemas.microsoft.com/office/drawing/2014/main" id="{78794740-B60B-5452-0A58-5DFB391103A6}"/>
              </a:ext>
            </a:extLst>
          </p:cNvPr>
          <p:cNvSpPr/>
          <p:nvPr/>
        </p:nvSpPr>
        <p:spPr>
          <a:xfrm>
            <a:off x="6778822" y="4512610"/>
            <a:ext cx="1371600"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e1</a:t>
            </a:r>
          </a:p>
        </p:txBody>
      </p:sp>
      <p:sp>
        <p:nvSpPr>
          <p:cNvPr id="24" name="Rectangle: Rounded Corners 23">
            <a:extLst>
              <a:ext uri="{FF2B5EF4-FFF2-40B4-BE49-F238E27FC236}">
                <a16:creationId xmlns:a16="http://schemas.microsoft.com/office/drawing/2014/main" id="{D5A849C7-31DF-A167-6D74-FC321048724F}"/>
              </a:ext>
            </a:extLst>
          </p:cNvPr>
          <p:cNvSpPr/>
          <p:nvPr/>
        </p:nvSpPr>
        <p:spPr>
          <a:xfrm>
            <a:off x="8381450" y="4532461"/>
            <a:ext cx="1371600"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e4</a:t>
            </a:r>
          </a:p>
        </p:txBody>
      </p:sp>
      <p:cxnSp>
        <p:nvCxnSpPr>
          <p:cNvPr id="25" name="Straight Arrow Connector 24">
            <a:extLst>
              <a:ext uri="{FF2B5EF4-FFF2-40B4-BE49-F238E27FC236}">
                <a16:creationId xmlns:a16="http://schemas.microsoft.com/office/drawing/2014/main" id="{9552489A-3ACC-2DB6-7668-976FAC04A87C}"/>
              </a:ext>
            </a:extLst>
          </p:cNvPr>
          <p:cNvCxnSpPr>
            <a:cxnSpLocks/>
            <a:endCxn id="8" idx="0"/>
          </p:cNvCxnSpPr>
          <p:nvPr/>
        </p:nvCxnSpPr>
        <p:spPr>
          <a:xfrm flipH="1">
            <a:off x="5860729" y="3482155"/>
            <a:ext cx="934477" cy="1033424"/>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26" name="Straight Connector 25">
            <a:extLst>
              <a:ext uri="{FF2B5EF4-FFF2-40B4-BE49-F238E27FC236}">
                <a16:creationId xmlns:a16="http://schemas.microsoft.com/office/drawing/2014/main" id="{BEA2D52B-EFF1-6AD1-5AC9-69D65CE81B4C}"/>
              </a:ext>
            </a:extLst>
          </p:cNvPr>
          <p:cNvCxnSpPr>
            <a:cxnSpLocks/>
          </p:cNvCxnSpPr>
          <p:nvPr/>
        </p:nvCxnSpPr>
        <p:spPr>
          <a:xfrm>
            <a:off x="9793278" y="2140004"/>
            <a:ext cx="30877" cy="3494178"/>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27" name="Straight Connector 26">
            <a:extLst>
              <a:ext uri="{FF2B5EF4-FFF2-40B4-BE49-F238E27FC236}">
                <a16:creationId xmlns:a16="http://schemas.microsoft.com/office/drawing/2014/main" id="{3915E3C7-BCDC-7304-0FCA-C68681725359}"/>
              </a:ext>
            </a:extLst>
          </p:cNvPr>
          <p:cNvCxnSpPr>
            <a:cxnSpLocks/>
          </p:cNvCxnSpPr>
          <p:nvPr/>
        </p:nvCxnSpPr>
        <p:spPr>
          <a:xfrm>
            <a:off x="5757979" y="5634182"/>
            <a:ext cx="4066176" cy="0"/>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28" name="Straight Arrow Connector 27">
            <a:extLst>
              <a:ext uri="{FF2B5EF4-FFF2-40B4-BE49-F238E27FC236}">
                <a16:creationId xmlns:a16="http://schemas.microsoft.com/office/drawing/2014/main" id="{278CF84C-81EE-4AA0-AF44-3E7BD7E203C6}"/>
              </a:ext>
            </a:extLst>
          </p:cNvPr>
          <p:cNvCxnSpPr>
            <a:cxnSpLocks/>
          </p:cNvCxnSpPr>
          <p:nvPr/>
        </p:nvCxnSpPr>
        <p:spPr>
          <a:xfrm flipV="1">
            <a:off x="5757979" y="5371591"/>
            <a:ext cx="0" cy="262591"/>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29" name="Rectangle: Rounded Corners 28">
            <a:extLst>
              <a:ext uri="{FF2B5EF4-FFF2-40B4-BE49-F238E27FC236}">
                <a16:creationId xmlns:a16="http://schemas.microsoft.com/office/drawing/2014/main" id="{45E36BB5-4811-935C-12BC-896FCA520349}"/>
              </a:ext>
            </a:extLst>
          </p:cNvPr>
          <p:cNvSpPr/>
          <p:nvPr/>
        </p:nvSpPr>
        <p:spPr>
          <a:xfrm>
            <a:off x="10421741" y="4763194"/>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t>
            </a:r>
          </a:p>
        </p:txBody>
      </p:sp>
      <p:sp>
        <p:nvSpPr>
          <p:cNvPr id="30" name="Rectangle: Rounded Corners 29">
            <a:extLst>
              <a:ext uri="{FF2B5EF4-FFF2-40B4-BE49-F238E27FC236}">
                <a16:creationId xmlns:a16="http://schemas.microsoft.com/office/drawing/2014/main" id="{44E94648-2640-FEDC-D59F-A8CB19810CDF}"/>
              </a:ext>
            </a:extLst>
          </p:cNvPr>
          <p:cNvSpPr/>
          <p:nvPr/>
        </p:nvSpPr>
        <p:spPr>
          <a:xfrm>
            <a:off x="9977264" y="4563405"/>
            <a:ext cx="1371600"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e6</a:t>
            </a:r>
          </a:p>
        </p:txBody>
      </p:sp>
      <p:cxnSp>
        <p:nvCxnSpPr>
          <p:cNvPr id="31" name="Straight Connector 30">
            <a:extLst>
              <a:ext uri="{FF2B5EF4-FFF2-40B4-BE49-F238E27FC236}">
                <a16:creationId xmlns:a16="http://schemas.microsoft.com/office/drawing/2014/main" id="{3FD0D2BE-E011-3A98-7D0F-931E59DD6A26}"/>
              </a:ext>
            </a:extLst>
          </p:cNvPr>
          <p:cNvCxnSpPr>
            <a:cxnSpLocks/>
          </p:cNvCxnSpPr>
          <p:nvPr/>
        </p:nvCxnSpPr>
        <p:spPr>
          <a:xfrm>
            <a:off x="10872380" y="5207078"/>
            <a:ext cx="0" cy="920794"/>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32" name="Straight Connector 31">
            <a:extLst>
              <a:ext uri="{FF2B5EF4-FFF2-40B4-BE49-F238E27FC236}">
                <a16:creationId xmlns:a16="http://schemas.microsoft.com/office/drawing/2014/main" id="{29837732-0F72-0BD3-A317-D35984E1336A}"/>
              </a:ext>
            </a:extLst>
          </p:cNvPr>
          <p:cNvCxnSpPr>
            <a:cxnSpLocks/>
          </p:cNvCxnSpPr>
          <p:nvPr/>
        </p:nvCxnSpPr>
        <p:spPr>
          <a:xfrm>
            <a:off x="7403092" y="6127872"/>
            <a:ext cx="3469288" cy="0"/>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33" name="Straight Arrow Connector 32">
            <a:extLst>
              <a:ext uri="{FF2B5EF4-FFF2-40B4-BE49-F238E27FC236}">
                <a16:creationId xmlns:a16="http://schemas.microsoft.com/office/drawing/2014/main" id="{34378BF8-D8CB-7341-9667-23A15B892BC1}"/>
              </a:ext>
            </a:extLst>
          </p:cNvPr>
          <p:cNvCxnSpPr>
            <a:cxnSpLocks/>
          </p:cNvCxnSpPr>
          <p:nvPr/>
        </p:nvCxnSpPr>
        <p:spPr>
          <a:xfrm flipH="1" flipV="1">
            <a:off x="7391412" y="5391442"/>
            <a:ext cx="11680" cy="736430"/>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38FA7E55-851A-C9E1-9583-5F37740595BF}"/>
              </a:ext>
            </a:extLst>
          </p:cNvPr>
          <p:cNvCxnSpPr>
            <a:cxnSpLocks/>
            <a:endCxn id="30" idx="0"/>
          </p:cNvCxnSpPr>
          <p:nvPr/>
        </p:nvCxnSpPr>
        <p:spPr>
          <a:xfrm>
            <a:off x="10108839" y="2188855"/>
            <a:ext cx="554225" cy="2374550"/>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35" name="Straight Connector 34">
            <a:extLst>
              <a:ext uri="{FF2B5EF4-FFF2-40B4-BE49-F238E27FC236}">
                <a16:creationId xmlns:a16="http://schemas.microsoft.com/office/drawing/2014/main" id="{DFF83034-F64A-C011-E717-00F525F275DD}"/>
              </a:ext>
            </a:extLst>
          </p:cNvPr>
          <p:cNvCxnSpPr>
            <a:cxnSpLocks/>
          </p:cNvCxnSpPr>
          <p:nvPr/>
        </p:nvCxnSpPr>
        <p:spPr>
          <a:xfrm>
            <a:off x="10523708" y="5222596"/>
            <a:ext cx="0" cy="651361"/>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45" name="Straight Connector 44">
            <a:extLst>
              <a:ext uri="{FF2B5EF4-FFF2-40B4-BE49-F238E27FC236}">
                <a16:creationId xmlns:a16="http://schemas.microsoft.com/office/drawing/2014/main" id="{705500C1-7613-8AE9-3BBF-45D3E130A9DF}"/>
              </a:ext>
            </a:extLst>
          </p:cNvPr>
          <p:cNvCxnSpPr>
            <a:cxnSpLocks/>
          </p:cNvCxnSpPr>
          <p:nvPr/>
        </p:nvCxnSpPr>
        <p:spPr>
          <a:xfrm>
            <a:off x="7722837" y="5873957"/>
            <a:ext cx="2800871" cy="0"/>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48" name="Straight Arrow Connector 47">
            <a:extLst>
              <a:ext uri="{FF2B5EF4-FFF2-40B4-BE49-F238E27FC236}">
                <a16:creationId xmlns:a16="http://schemas.microsoft.com/office/drawing/2014/main" id="{00262267-765F-5C63-0C32-F6E429AF1FF8}"/>
              </a:ext>
            </a:extLst>
          </p:cNvPr>
          <p:cNvCxnSpPr>
            <a:cxnSpLocks/>
          </p:cNvCxnSpPr>
          <p:nvPr/>
        </p:nvCxnSpPr>
        <p:spPr>
          <a:xfrm flipH="1" flipV="1">
            <a:off x="7680738" y="5397999"/>
            <a:ext cx="7549" cy="475958"/>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50" name="Callout: Line 49">
            <a:extLst>
              <a:ext uri="{FF2B5EF4-FFF2-40B4-BE49-F238E27FC236}">
                <a16:creationId xmlns:a16="http://schemas.microsoft.com/office/drawing/2014/main" id="{4B8750CA-24CF-CB1C-968A-7E8D933F6648}"/>
              </a:ext>
            </a:extLst>
          </p:cNvPr>
          <p:cNvSpPr/>
          <p:nvPr/>
        </p:nvSpPr>
        <p:spPr>
          <a:xfrm>
            <a:off x="4571268" y="4745900"/>
            <a:ext cx="456175" cy="461178"/>
          </a:xfrm>
          <a:prstGeom prst="borderCallout1">
            <a:avLst>
              <a:gd name="adj1" fmla="val 50794"/>
              <a:gd name="adj2" fmla="val 101492"/>
              <a:gd name="adj3" fmla="val 49913"/>
              <a:gd name="adj4" fmla="val 134143"/>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51" name="Callout: Line 50">
            <a:extLst>
              <a:ext uri="{FF2B5EF4-FFF2-40B4-BE49-F238E27FC236}">
                <a16:creationId xmlns:a16="http://schemas.microsoft.com/office/drawing/2014/main" id="{A32E4DB9-FCF0-07E5-01E4-34DCE8294938}"/>
              </a:ext>
            </a:extLst>
          </p:cNvPr>
          <p:cNvSpPr/>
          <p:nvPr/>
        </p:nvSpPr>
        <p:spPr>
          <a:xfrm>
            <a:off x="6118520" y="5771178"/>
            <a:ext cx="456175" cy="461178"/>
          </a:xfrm>
          <a:prstGeom prst="borderCallout1">
            <a:avLst>
              <a:gd name="adj1" fmla="val 17748"/>
              <a:gd name="adj2" fmla="val 101492"/>
              <a:gd name="adj3" fmla="val -79516"/>
              <a:gd name="adj4" fmla="val 181471"/>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sp>
        <p:nvSpPr>
          <p:cNvPr id="52" name="Callout: Line 51">
            <a:extLst>
              <a:ext uri="{FF2B5EF4-FFF2-40B4-BE49-F238E27FC236}">
                <a16:creationId xmlns:a16="http://schemas.microsoft.com/office/drawing/2014/main" id="{13E4C174-ED6E-4C34-7AAC-0CB20894718F}"/>
              </a:ext>
            </a:extLst>
          </p:cNvPr>
          <p:cNvSpPr/>
          <p:nvPr/>
        </p:nvSpPr>
        <p:spPr>
          <a:xfrm>
            <a:off x="6843579" y="5771178"/>
            <a:ext cx="456175" cy="461178"/>
          </a:xfrm>
          <a:prstGeom prst="borderCallout1">
            <a:avLst>
              <a:gd name="adj1" fmla="val -1528"/>
              <a:gd name="adj2" fmla="val 73652"/>
              <a:gd name="adj3" fmla="val -76763"/>
              <a:gd name="adj4" fmla="val 56190"/>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p>
        </p:txBody>
      </p:sp>
    </p:spTree>
    <p:extLst>
      <p:ext uri="{BB962C8B-B14F-4D97-AF65-F5344CB8AC3E}">
        <p14:creationId xmlns:p14="http://schemas.microsoft.com/office/powerpoint/2010/main" val="1353732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A624-04B5-7330-0776-D594B0B717F8}"/>
              </a:ext>
            </a:extLst>
          </p:cNvPr>
          <p:cNvSpPr>
            <a:spLocks noGrp="1"/>
          </p:cNvSpPr>
          <p:nvPr>
            <p:ph type="title"/>
          </p:nvPr>
        </p:nvSpPr>
        <p:spPr>
          <a:xfrm>
            <a:off x="834013" y="1115568"/>
            <a:ext cx="3487616" cy="4626864"/>
          </a:xfrm>
        </p:spPr>
        <p:txBody>
          <a:bodyPr>
            <a:normAutofit/>
          </a:bodyPr>
          <a:lstStyle/>
          <a:p>
            <a:r>
              <a:rPr lang="en-US" sz="3600" dirty="0"/>
              <a:t>And another:</a:t>
            </a:r>
            <a:br>
              <a:rPr lang="en-US" sz="3600" dirty="0"/>
            </a:br>
            <a:br>
              <a:rPr lang="en-US" sz="3600" dirty="0"/>
            </a:br>
            <a:r>
              <a:rPr lang="en-US" sz="3000" dirty="0">
                <a:latin typeface="Consolas" panose="020B0609020204030204" pitchFamily="49" charset="0"/>
              </a:rPr>
              <a:t>x/x</a:t>
            </a:r>
            <a:br>
              <a:rPr lang="en-US" sz="3000" dirty="0">
                <a:latin typeface="Consolas" panose="020B0609020204030204" pitchFamily="49" charset="0"/>
              </a:rPr>
            </a:br>
            <a:r>
              <a:rPr lang="en-US" sz="3000" dirty="0">
                <a:latin typeface="Consolas" panose="020B0609020204030204" pitchFamily="49" charset="0"/>
              </a:rPr>
              <a:t>===</a:t>
            </a:r>
            <a:br>
              <a:rPr lang="en-US" sz="3000" dirty="0">
                <a:latin typeface="Consolas" panose="020B0609020204030204" pitchFamily="49" charset="0"/>
              </a:rPr>
            </a:br>
            <a:r>
              <a:rPr lang="en-US" sz="3000" dirty="0">
                <a:latin typeface="Consolas" panose="020B0609020204030204" pitchFamily="49" charset="0"/>
              </a:rPr>
              <a:t>1</a:t>
            </a:r>
          </a:p>
        </p:txBody>
      </p:sp>
      <p:sp>
        <p:nvSpPr>
          <p:cNvPr id="39" name="Callout: Line 38">
            <a:extLst>
              <a:ext uri="{FF2B5EF4-FFF2-40B4-BE49-F238E27FC236}">
                <a16:creationId xmlns:a16="http://schemas.microsoft.com/office/drawing/2014/main" id="{CF0814EE-DF20-752D-2402-55052DA1D097}"/>
              </a:ext>
            </a:extLst>
          </p:cNvPr>
          <p:cNvSpPr/>
          <p:nvPr/>
        </p:nvSpPr>
        <p:spPr>
          <a:xfrm>
            <a:off x="10769015" y="3538418"/>
            <a:ext cx="1118598" cy="417219"/>
          </a:xfrm>
          <a:prstGeom prst="borderCallout1">
            <a:avLst>
              <a:gd name="adj1" fmla="val 102541"/>
              <a:gd name="adj2" fmla="val 50401"/>
              <a:gd name="adj3" fmla="val 239274"/>
              <a:gd name="adj4" fmla="val 34042"/>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match</a:t>
            </a:r>
          </a:p>
        </p:txBody>
      </p:sp>
      <p:grpSp>
        <p:nvGrpSpPr>
          <p:cNvPr id="43" name="Group 42">
            <a:extLst>
              <a:ext uri="{FF2B5EF4-FFF2-40B4-BE49-F238E27FC236}">
                <a16:creationId xmlns:a16="http://schemas.microsoft.com/office/drawing/2014/main" id="{440F3B2C-3FBE-0543-2354-DDAFB245E533}"/>
              </a:ext>
            </a:extLst>
          </p:cNvPr>
          <p:cNvGrpSpPr/>
          <p:nvPr/>
        </p:nvGrpSpPr>
        <p:grpSpPr>
          <a:xfrm>
            <a:off x="5174929" y="1483438"/>
            <a:ext cx="6183057" cy="4644434"/>
            <a:chOff x="5174929" y="1483438"/>
            <a:chExt cx="6183057" cy="4644434"/>
          </a:xfrm>
        </p:grpSpPr>
        <p:sp>
          <p:nvSpPr>
            <p:cNvPr id="3" name="Rectangle: Rounded Corners 2">
              <a:extLst>
                <a:ext uri="{FF2B5EF4-FFF2-40B4-BE49-F238E27FC236}">
                  <a16:creationId xmlns:a16="http://schemas.microsoft.com/office/drawing/2014/main" id="{6B9CF875-0E7C-B5C0-93CE-14078EECA825}"/>
                </a:ext>
              </a:extLst>
            </p:cNvPr>
            <p:cNvSpPr/>
            <p:nvPr/>
          </p:nvSpPr>
          <p:spPr>
            <a:xfrm>
              <a:off x="6795205" y="1483438"/>
              <a:ext cx="3845085"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e3</a:t>
              </a:r>
            </a:p>
          </p:txBody>
        </p:sp>
        <p:sp>
          <p:nvSpPr>
            <p:cNvPr id="4" name="Rectangle: Rounded Corners 3">
              <a:extLst>
                <a:ext uri="{FF2B5EF4-FFF2-40B4-BE49-F238E27FC236}">
                  <a16:creationId xmlns:a16="http://schemas.microsoft.com/office/drawing/2014/main" id="{E7EBC77B-533A-8091-7DA5-F692DB774732}"/>
                </a:ext>
              </a:extLst>
            </p:cNvPr>
            <p:cNvSpPr/>
            <p:nvPr/>
          </p:nvSpPr>
          <p:spPr>
            <a:xfrm>
              <a:off x="7227820" y="1680602"/>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t>
              </a:r>
            </a:p>
          </p:txBody>
        </p:sp>
        <p:cxnSp>
          <p:nvCxnSpPr>
            <p:cNvPr id="5" name="Straight Arrow Connector 4">
              <a:extLst>
                <a:ext uri="{FF2B5EF4-FFF2-40B4-BE49-F238E27FC236}">
                  <a16:creationId xmlns:a16="http://schemas.microsoft.com/office/drawing/2014/main" id="{B3F12EBD-104A-FD2C-46CD-32CA3F725578}"/>
                </a:ext>
              </a:extLst>
            </p:cNvPr>
            <p:cNvCxnSpPr>
              <a:cxnSpLocks/>
            </p:cNvCxnSpPr>
            <p:nvPr/>
          </p:nvCxnSpPr>
          <p:spPr>
            <a:xfrm flipH="1">
              <a:off x="6861353" y="2111405"/>
              <a:ext cx="530059" cy="858981"/>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6" name="Rectangle: Rounded Corners 5">
              <a:extLst>
                <a:ext uri="{FF2B5EF4-FFF2-40B4-BE49-F238E27FC236}">
                  <a16:creationId xmlns:a16="http://schemas.microsoft.com/office/drawing/2014/main" id="{491C2D7A-5784-8A92-4EF1-0F0AC89C5D01}"/>
                </a:ext>
              </a:extLst>
            </p:cNvPr>
            <p:cNvSpPr/>
            <p:nvPr/>
          </p:nvSpPr>
          <p:spPr>
            <a:xfrm>
              <a:off x="6171045" y="2923776"/>
              <a:ext cx="2791309"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e2</a:t>
              </a:r>
            </a:p>
          </p:txBody>
        </p:sp>
        <p:sp>
          <p:nvSpPr>
            <p:cNvPr id="7" name="Rectangle: Rounded Corners 6">
              <a:extLst>
                <a:ext uri="{FF2B5EF4-FFF2-40B4-BE49-F238E27FC236}">
                  <a16:creationId xmlns:a16="http://schemas.microsoft.com/office/drawing/2014/main" id="{A9D0146D-DE6E-AC95-268C-4EF601FF8AEA}"/>
                </a:ext>
              </a:extLst>
            </p:cNvPr>
            <p:cNvSpPr/>
            <p:nvPr/>
          </p:nvSpPr>
          <p:spPr>
            <a:xfrm>
              <a:off x="6603660" y="3123565"/>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t>
              </a:r>
            </a:p>
          </p:txBody>
        </p:sp>
        <p:sp>
          <p:nvSpPr>
            <p:cNvPr id="8" name="Rectangle: Rounded Corners 7">
              <a:extLst>
                <a:ext uri="{FF2B5EF4-FFF2-40B4-BE49-F238E27FC236}">
                  <a16:creationId xmlns:a16="http://schemas.microsoft.com/office/drawing/2014/main" id="{DC1A20F1-912D-0C21-C05B-54E717D90CAB}"/>
                </a:ext>
              </a:extLst>
            </p:cNvPr>
            <p:cNvSpPr/>
            <p:nvPr/>
          </p:nvSpPr>
          <p:spPr>
            <a:xfrm>
              <a:off x="5174929" y="4515579"/>
              <a:ext cx="1371600"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e0</a:t>
              </a:r>
            </a:p>
          </p:txBody>
        </p:sp>
        <p:sp>
          <p:nvSpPr>
            <p:cNvPr id="9" name="Rectangle: Rounded Corners 8">
              <a:extLst>
                <a:ext uri="{FF2B5EF4-FFF2-40B4-BE49-F238E27FC236}">
                  <a16:creationId xmlns:a16="http://schemas.microsoft.com/office/drawing/2014/main" id="{65D6D1BA-BB2E-2E34-B528-A72A2A9B821C}"/>
                </a:ext>
              </a:extLst>
            </p:cNvPr>
            <p:cNvSpPr/>
            <p:nvPr/>
          </p:nvSpPr>
          <p:spPr>
            <a:xfrm>
              <a:off x="5618544" y="4727061"/>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a:t>
              </a:r>
            </a:p>
          </p:txBody>
        </p:sp>
        <p:sp>
          <p:nvSpPr>
            <p:cNvPr id="11" name="Rectangle: Rounded Corners 10">
              <a:extLst>
                <a:ext uri="{FF2B5EF4-FFF2-40B4-BE49-F238E27FC236}">
                  <a16:creationId xmlns:a16="http://schemas.microsoft.com/office/drawing/2014/main" id="{35ABEC18-95E3-47FA-3B23-52205DC27889}"/>
                </a:ext>
              </a:extLst>
            </p:cNvPr>
            <p:cNvSpPr/>
            <p:nvPr/>
          </p:nvSpPr>
          <p:spPr>
            <a:xfrm>
              <a:off x="7227820" y="4720657"/>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2</a:t>
              </a:r>
            </a:p>
          </p:txBody>
        </p:sp>
        <p:cxnSp>
          <p:nvCxnSpPr>
            <p:cNvPr id="12" name="Straight Arrow Connector 11">
              <a:extLst>
                <a:ext uri="{FF2B5EF4-FFF2-40B4-BE49-F238E27FC236}">
                  <a16:creationId xmlns:a16="http://schemas.microsoft.com/office/drawing/2014/main" id="{D5BC1C47-66CC-711A-6ED3-F49E4908A7D0}"/>
                </a:ext>
              </a:extLst>
            </p:cNvPr>
            <p:cNvCxnSpPr>
              <a:cxnSpLocks/>
              <a:endCxn id="23" idx="0"/>
            </p:cNvCxnSpPr>
            <p:nvPr/>
          </p:nvCxnSpPr>
          <p:spPr>
            <a:xfrm>
              <a:off x="7085363" y="3582967"/>
              <a:ext cx="379259" cy="929643"/>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3" name="Straight Arrow Connector 12">
              <a:extLst>
                <a:ext uri="{FF2B5EF4-FFF2-40B4-BE49-F238E27FC236}">
                  <a16:creationId xmlns:a16="http://schemas.microsoft.com/office/drawing/2014/main" id="{FF720B2C-6E09-C6D8-DB58-785D4D67EF23}"/>
                </a:ext>
              </a:extLst>
            </p:cNvPr>
            <p:cNvCxnSpPr>
              <a:cxnSpLocks/>
            </p:cNvCxnSpPr>
            <p:nvPr/>
          </p:nvCxnSpPr>
          <p:spPr>
            <a:xfrm>
              <a:off x="7599720" y="4152115"/>
              <a:ext cx="0" cy="360495"/>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14" name="Rectangle: Rounded Corners 13">
              <a:extLst>
                <a:ext uri="{FF2B5EF4-FFF2-40B4-BE49-F238E27FC236}">
                  <a16:creationId xmlns:a16="http://schemas.microsoft.com/office/drawing/2014/main" id="{8FED3023-772B-CFA5-ABA4-07A147B3FC55}"/>
                </a:ext>
              </a:extLst>
            </p:cNvPr>
            <p:cNvSpPr/>
            <p:nvPr/>
          </p:nvSpPr>
          <p:spPr>
            <a:xfrm>
              <a:off x="7949111" y="3138227"/>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&lt;&lt;</a:t>
              </a:r>
            </a:p>
          </p:txBody>
        </p:sp>
        <p:sp>
          <p:nvSpPr>
            <p:cNvPr id="15" name="Rectangle: Rounded Corners 14">
              <a:extLst>
                <a:ext uri="{FF2B5EF4-FFF2-40B4-BE49-F238E27FC236}">
                  <a16:creationId xmlns:a16="http://schemas.microsoft.com/office/drawing/2014/main" id="{221C5B4E-5F6E-2CC9-05F6-5ADEDAC5D989}"/>
                </a:ext>
              </a:extLst>
            </p:cNvPr>
            <p:cNvSpPr/>
            <p:nvPr/>
          </p:nvSpPr>
          <p:spPr>
            <a:xfrm>
              <a:off x="8834164" y="4720657"/>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1</a:t>
              </a:r>
            </a:p>
          </p:txBody>
        </p:sp>
        <p:cxnSp>
          <p:nvCxnSpPr>
            <p:cNvPr id="16" name="Straight Arrow Connector 15">
              <a:extLst>
                <a:ext uri="{FF2B5EF4-FFF2-40B4-BE49-F238E27FC236}">
                  <a16:creationId xmlns:a16="http://schemas.microsoft.com/office/drawing/2014/main" id="{0833DB9B-8939-35BE-6B59-EAEE4B8BF749}"/>
                </a:ext>
              </a:extLst>
            </p:cNvPr>
            <p:cNvCxnSpPr>
              <a:cxnSpLocks/>
              <a:stCxn id="14" idx="2"/>
            </p:cNvCxnSpPr>
            <p:nvPr/>
          </p:nvCxnSpPr>
          <p:spPr>
            <a:xfrm flipH="1">
              <a:off x="6171046" y="3597629"/>
              <a:ext cx="2084360" cy="914981"/>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7" name="Straight Arrow Connector 16">
              <a:extLst>
                <a:ext uri="{FF2B5EF4-FFF2-40B4-BE49-F238E27FC236}">
                  <a16:creationId xmlns:a16="http://schemas.microsoft.com/office/drawing/2014/main" id="{2851547B-145B-4B24-2DA0-920DBA71CA74}"/>
                </a:ext>
              </a:extLst>
            </p:cNvPr>
            <p:cNvCxnSpPr>
              <a:cxnSpLocks/>
            </p:cNvCxnSpPr>
            <p:nvPr/>
          </p:nvCxnSpPr>
          <p:spPr>
            <a:xfrm>
              <a:off x="8434011" y="3582967"/>
              <a:ext cx="1166867" cy="929643"/>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8" name="Straight Connector 17">
              <a:extLst>
                <a:ext uri="{FF2B5EF4-FFF2-40B4-BE49-F238E27FC236}">
                  <a16:creationId xmlns:a16="http://schemas.microsoft.com/office/drawing/2014/main" id="{0D746011-0F9E-FD86-D121-D254DE3A5BA2}"/>
                </a:ext>
              </a:extLst>
            </p:cNvPr>
            <p:cNvCxnSpPr>
              <a:cxnSpLocks/>
            </p:cNvCxnSpPr>
            <p:nvPr/>
          </p:nvCxnSpPr>
          <p:spPr>
            <a:xfrm>
              <a:off x="7748672" y="2638768"/>
              <a:ext cx="1707872" cy="0"/>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19" name="Straight Connector 18">
              <a:extLst>
                <a:ext uri="{FF2B5EF4-FFF2-40B4-BE49-F238E27FC236}">
                  <a16:creationId xmlns:a16="http://schemas.microsoft.com/office/drawing/2014/main" id="{9EDF1222-0164-D430-4A18-B809EAE972D1}"/>
                </a:ext>
              </a:extLst>
            </p:cNvPr>
            <p:cNvCxnSpPr>
              <a:cxnSpLocks/>
            </p:cNvCxnSpPr>
            <p:nvPr/>
          </p:nvCxnSpPr>
          <p:spPr>
            <a:xfrm>
              <a:off x="9465780" y="2672352"/>
              <a:ext cx="12918" cy="1461850"/>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20" name="Straight Connector 19">
              <a:extLst>
                <a:ext uri="{FF2B5EF4-FFF2-40B4-BE49-F238E27FC236}">
                  <a16:creationId xmlns:a16="http://schemas.microsoft.com/office/drawing/2014/main" id="{08D9B51B-E58F-7335-FCEC-BA2C8AC05D2F}"/>
                </a:ext>
              </a:extLst>
            </p:cNvPr>
            <p:cNvCxnSpPr>
              <a:cxnSpLocks/>
            </p:cNvCxnSpPr>
            <p:nvPr/>
          </p:nvCxnSpPr>
          <p:spPr>
            <a:xfrm flipV="1">
              <a:off x="7599720" y="4134202"/>
              <a:ext cx="1878978" cy="12019"/>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21" name="Straight Connector 20">
              <a:extLst>
                <a:ext uri="{FF2B5EF4-FFF2-40B4-BE49-F238E27FC236}">
                  <a16:creationId xmlns:a16="http://schemas.microsoft.com/office/drawing/2014/main" id="{80ECFE25-3491-2012-AAFA-6DB1DAB3D3D7}"/>
                </a:ext>
              </a:extLst>
            </p:cNvPr>
            <p:cNvCxnSpPr>
              <a:cxnSpLocks/>
            </p:cNvCxnSpPr>
            <p:nvPr/>
          </p:nvCxnSpPr>
          <p:spPr>
            <a:xfrm>
              <a:off x="7722837" y="2140004"/>
              <a:ext cx="12917" cy="493093"/>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sp>
          <p:nvSpPr>
            <p:cNvPr id="22" name="Rectangle: Rounded Corners 21">
              <a:extLst>
                <a:ext uri="{FF2B5EF4-FFF2-40B4-BE49-F238E27FC236}">
                  <a16:creationId xmlns:a16="http://schemas.microsoft.com/office/drawing/2014/main" id="{E74990F8-2751-FDFA-25FC-B74C2C429EF5}"/>
                </a:ext>
              </a:extLst>
            </p:cNvPr>
            <p:cNvSpPr/>
            <p:nvPr/>
          </p:nvSpPr>
          <p:spPr>
            <a:xfrm>
              <a:off x="9662821" y="1680602"/>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t>
              </a:r>
            </a:p>
          </p:txBody>
        </p:sp>
        <p:sp>
          <p:nvSpPr>
            <p:cNvPr id="23" name="Rectangle: Rounded Corners 22">
              <a:extLst>
                <a:ext uri="{FF2B5EF4-FFF2-40B4-BE49-F238E27FC236}">
                  <a16:creationId xmlns:a16="http://schemas.microsoft.com/office/drawing/2014/main" id="{78794740-B60B-5452-0A58-5DFB391103A6}"/>
                </a:ext>
              </a:extLst>
            </p:cNvPr>
            <p:cNvSpPr/>
            <p:nvPr/>
          </p:nvSpPr>
          <p:spPr>
            <a:xfrm>
              <a:off x="6778822" y="4512610"/>
              <a:ext cx="1371600"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e1</a:t>
              </a:r>
            </a:p>
          </p:txBody>
        </p:sp>
        <p:sp>
          <p:nvSpPr>
            <p:cNvPr id="24" name="Rectangle: Rounded Corners 23">
              <a:extLst>
                <a:ext uri="{FF2B5EF4-FFF2-40B4-BE49-F238E27FC236}">
                  <a16:creationId xmlns:a16="http://schemas.microsoft.com/office/drawing/2014/main" id="{D5A849C7-31DF-A167-6D74-FC321048724F}"/>
                </a:ext>
              </a:extLst>
            </p:cNvPr>
            <p:cNvSpPr/>
            <p:nvPr/>
          </p:nvSpPr>
          <p:spPr>
            <a:xfrm>
              <a:off x="8381449" y="4532461"/>
              <a:ext cx="2976537"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e4</a:t>
              </a:r>
            </a:p>
          </p:txBody>
        </p:sp>
        <p:cxnSp>
          <p:nvCxnSpPr>
            <p:cNvPr id="25" name="Straight Arrow Connector 24">
              <a:extLst>
                <a:ext uri="{FF2B5EF4-FFF2-40B4-BE49-F238E27FC236}">
                  <a16:creationId xmlns:a16="http://schemas.microsoft.com/office/drawing/2014/main" id="{9552489A-3ACC-2DB6-7668-976FAC04A87C}"/>
                </a:ext>
              </a:extLst>
            </p:cNvPr>
            <p:cNvCxnSpPr>
              <a:cxnSpLocks/>
              <a:endCxn id="8" idx="0"/>
            </p:cNvCxnSpPr>
            <p:nvPr/>
          </p:nvCxnSpPr>
          <p:spPr>
            <a:xfrm flipH="1">
              <a:off x="5860729" y="3482155"/>
              <a:ext cx="934477" cy="1033424"/>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26" name="Straight Connector 25">
              <a:extLst>
                <a:ext uri="{FF2B5EF4-FFF2-40B4-BE49-F238E27FC236}">
                  <a16:creationId xmlns:a16="http://schemas.microsoft.com/office/drawing/2014/main" id="{BEA2D52B-EFF1-6AD1-5AC9-69D65CE81B4C}"/>
                </a:ext>
              </a:extLst>
            </p:cNvPr>
            <p:cNvCxnSpPr>
              <a:cxnSpLocks/>
            </p:cNvCxnSpPr>
            <p:nvPr/>
          </p:nvCxnSpPr>
          <p:spPr>
            <a:xfrm>
              <a:off x="9793278" y="2140004"/>
              <a:ext cx="30877" cy="2114496"/>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27" name="Straight Connector 26">
              <a:extLst>
                <a:ext uri="{FF2B5EF4-FFF2-40B4-BE49-F238E27FC236}">
                  <a16:creationId xmlns:a16="http://schemas.microsoft.com/office/drawing/2014/main" id="{3915E3C7-BCDC-7304-0FCA-C68681725359}"/>
                </a:ext>
              </a:extLst>
            </p:cNvPr>
            <p:cNvCxnSpPr>
              <a:cxnSpLocks/>
            </p:cNvCxnSpPr>
            <p:nvPr/>
          </p:nvCxnSpPr>
          <p:spPr>
            <a:xfrm>
              <a:off x="7085363" y="4254500"/>
              <a:ext cx="2738792" cy="0"/>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28" name="Straight Arrow Connector 27">
              <a:extLst>
                <a:ext uri="{FF2B5EF4-FFF2-40B4-BE49-F238E27FC236}">
                  <a16:creationId xmlns:a16="http://schemas.microsoft.com/office/drawing/2014/main" id="{278CF84C-81EE-4AA0-AF44-3E7BD7E203C6}"/>
                </a:ext>
              </a:extLst>
            </p:cNvPr>
            <p:cNvCxnSpPr>
              <a:cxnSpLocks/>
            </p:cNvCxnSpPr>
            <p:nvPr/>
          </p:nvCxnSpPr>
          <p:spPr>
            <a:xfrm flipH="1">
              <a:off x="6426200" y="4254500"/>
              <a:ext cx="659163" cy="308905"/>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29" name="Rectangle: Rounded Corners 28">
              <a:extLst>
                <a:ext uri="{FF2B5EF4-FFF2-40B4-BE49-F238E27FC236}">
                  <a16:creationId xmlns:a16="http://schemas.microsoft.com/office/drawing/2014/main" id="{45E36BB5-4811-935C-12BC-896FCA520349}"/>
                </a:ext>
              </a:extLst>
            </p:cNvPr>
            <p:cNvSpPr/>
            <p:nvPr/>
          </p:nvSpPr>
          <p:spPr>
            <a:xfrm>
              <a:off x="10421741" y="4763194"/>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t>
              </a:r>
            </a:p>
          </p:txBody>
        </p:sp>
        <p:cxnSp>
          <p:nvCxnSpPr>
            <p:cNvPr id="31" name="Straight Connector 30">
              <a:extLst>
                <a:ext uri="{FF2B5EF4-FFF2-40B4-BE49-F238E27FC236}">
                  <a16:creationId xmlns:a16="http://schemas.microsoft.com/office/drawing/2014/main" id="{3FD0D2BE-E011-3A98-7D0F-931E59DD6A26}"/>
                </a:ext>
              </a:extLst>
            </p:cNvPr>
            <p:cNvCxnSpPr>
              <a:cxnSpLocks/>
            </p:cNvCxnSpPr>
            <p:nvPr/>
          </p:nvCxnSpPr>
          <p:spPr>
            <a:xfrm>
              <a:off x="10872380" y="5207078"/>
              <a:ext cx="0" cy="920794"/>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32" name="Straight Connector 31">
              <a:extLst>
                <a:ext uri="{FF2B5EF4-FFF2-40B4-BE49-F238E27FC236}">
                  <a16:creationId xmlns:a16="http://schemas.microsoft.com/office/drawing/2014/main" id="{29837732-0F72-0BD3-A317-D35984E1336A}"/>
                </a:ext>
              </a:extLst>
            </p:cNvPr>
            <p:cNvCxnSpPr>
              <a:cxnSpLocks/>
            </p:cNvCxnSpPr>
            <p:nvPr/>
          </p:nvCxnSpPr>
          <p:spPr>
            <a:xfrm>
              <a:off x="7403092" y="6127872"/>
              <a:ext cx="3469288" cy="0"/>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33" name="Straight Arrow Connector 32">
              <a:extLst>
                <a:ext uri="{FF2B5EF4-FFF2-40B4-BE49-F238E27FC236}">
                  <a16:creationId xmlns:a16="http://schemas.microsoft.com/office/drawing/2014/main" id="{34378BF8-D8CB-7341-9667-23A15B892BC1}"/>
                </a:ext>
              </a:extLst>
            </p:cNvPr>
            <p:cNvCxnSpPr>
              <a:cxnSpLocks/>
            </p:cNvCxnSpPr>
            <p:nvPr/>
          </p:nvCxnSpPr>
          <p:spPr>
            <a:xfrm flipH="1" flipV="1">
              <a:off x="7391412" y="5391442"/>
              <a:ext cx="11680" cy="736430"/>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38FA7E55-851A-C9E1-9583-5F37740595BF}"/>
                </a:ext>
              </a:extLst>
            </p:cNvPr>
            <p:cNvCxnSpPr>
              <a:cxnSpLocks/>
            </p:cNvCxnSpPr>
            <p:nvPr/>
          </p:nvCxnSpPr>
          <p:spPr>
            <a:xfrm>
              <a:off x="10108839" y="2188855"/>
              <a:ext cx="554225" cy="2374550"/>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35" name="Straight Connector 34">
              <a:extLst>
                <a:ext uri="{FF2B5EF4-FFF2-40B4-BE49-F238E27FC236}">
                  <a16:creationId xmlns:a16="http://schemas.microsoft.com/office/drawing/2014/main" id="{DFF83034-F64A-C011-E717-00F525F275DD}"/>
                </a:ext>
              </a:extLst>
            </p:cNvPr>
            <p:cNvCxnSpPr>
              <a:cxnSpLocks/>
            </p:cNvCxnSpPr>
            <p:nvPr/>
          </p:nvCxnSpPr>
          <p:spPr>
            <a:xfrm>
              <a:off x="10523708" y="5222596"/>
              <a:ext cx="0" cy="651361"/>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45" name="Straight Connector 44">
              <a:extLst>
                <a:ext uri="{FF2B5EF4-FFF2-40B4-BE49-F238E27FC236}">
                  <a16:creationId xmlns:a16="http://schemas.microsoft.com/office/drawing/2014/main" id="{705500C1-7613-8AE9-3BBF-45D3E130A9DF}"/>
                </a:ext>
              </a:extLst>
            </p:cNvPr>
            <p:cNvCxnSpPr>
              <a:cxnSpLocks/>
            </p:cNvCxnSpPr>
            <p:nvPr/>
          </p:nvCxnSpPr>
          <p:spPr>
            <a:xfrm>
              <a:off x="7722837" y="5873957"/>
              <a:ext cx="2800871" cy="0"/>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48" name="Straight Arrow Connector 47">
              <a:extLst>
                <a:ext uri="{FF2B5EF4-FFF2-40B4-BE49-F238E27FC236}">
                  <a16:creationId xmlns:a16="http://schemas.microsoft.com/office/drawing/2014/main" id="{00262267-765F-5C63-0C32-F6E429AF1FF8}"/>
                </a:ext>
              </a:extLst>
            </p:cNvPr>
            <p:cNvCxnSpPr>
              <a:cxnSpLocks/>
            </p:cNvCxnSpPr>
            <p:nvPr/>
          </p:nvCxnSpPr>
          <p:spPr>
            <a:xfrm flipH="1" flipV="1">
              <a:off x="7680738" y="5397999"/>
              <a:ext cx="7549" cy="475958"/>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grpSp>
      <p:sp>
        <p:nvSpPr>
          <p:cNvPr id="50" name="Callout: Line 49">
            <a:extLst>
              <a:ext uri="{FF2B5EF4-FFF2-40B4-BE49-F238E27FC236}">
                <a16:creationId xmlns:a16="http://schemas.microsoft.com/office/drawing/2014/main" id="{4B8750CA-24CF-CB1C-968A-7E8D933F6648}"/>
              </a:ext>
            </a:extLst>
          </p:cNvPr>
          <p:cNvSpPr/>
          <p:nvPr/>
        </p:nvSpPr>
        <p:spPr>
          <a:xfrm>
            <a:off x="6704095" y="5813650"/>
            <a:ext cx="456175" cy="461178"/>
          </a:xfrm>
          <a:prstGeom prst="borderCallout1">
            <a:avLst>
              <a:gd name="adj1" fmla="val 50794"/>
              <a:gd name="adj2" fmla="val 101492"/>
              <a:gd name="adj3" fmla="val -96039"/>
              <a:gd name="adj4" fmla="val 100735"/>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Tree>
    <p:extLst>
      <p:ext uri="{BB962C8B-B14F-4D97-AF65-F5344CB8AC3E}">
        <p14:creationId xmlns:p14="http://schemas.microsoft.com/office/powerpoint/2010/main" val="161415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A624-04B5-7330-0776-D594B0B717F8}"/>
              </a:ext>
            </a:extLst>
          </p:cNvPr>
          <p:cNvSpPr>
            <a:spLocks noGrp="1"/>
          </p:cNvSpPr>
          <p:nvPr>
            <p:ph type="title"/>
          </p:nvPr>
        </p:nvSpPr>
        <p:spPr>
          <a:xfrm>
            <a:off x="834013" y="1115568"/>
            <a:ext cx="3487616" cy="4626864"/>
          </a:xfrm>
        </p:spPr>
        <p:txBody>
          <a:bodyPr>
            <a:normAutofit/>
          </a:bodyPr>
          <a:lstStyle/>
          <a:p>
            <a:r>
              <a:rPr lang="en-US" sz="3600" dirty="0"/>
              <a:t>And one more:</a:t>
            </a:r>
            <a:br>
              <a:rPr lang="en-US" sz="3600" dirty="0"/>
            </a:br>
            <a:br>
              <a:rPr lang="en-US" sz="3600" dirty="0"/>
            </a:br>
            <a:r>
              <a:rPr lang="en-US" sz="3000" dirty="0">
                <a:latin typeface="Consolas" panose="020B0609020204030204" pitchFamily="49" charset="0"/>
              </a:rPr>
              <a:t>x*1</a:t>
            </a:r>
            <a:br>
              <a:rPr lang="en-US" sz="3000" dirty="0">
                <a:latin typeface="Consolas" panose="020B0609020204030204" pitchFamily="49" charset="0"/>
              </a:rPr>
            </a:br>
            <a:r>
              <a:rPr lang="en-US" sz="3000" dirty="0">
                <a:latin typeface="Consolas" panose="020B0609020204030204" pitchFamily="49" charset="0"/>
              </a:rPr>
              <a:t>===</a:t>
            </a:r>
            <a:br>
              <a:rPr lang="en-US" sz="3000" dirty="0">
                <a:latin typeface="Consolas" panose="020B0609020204030204" pitchFamily="49" charset="0"/>
              </a:rPr>
            </a:br>
            <a:r>
              <a:rPr lang="en-US" sz="3000" dirty="0">
                <a:latin typeface="Consolas" panose="020B0609020204030204" pitchFamily="49" charset="0"/>
              </a:rPr>
              <a:t>x</a:t>
            </a:r>
          </a:p>
        </p:txBody>
      </p:sp>
      <p:sp>
        <p:nvSpPr>
          <p:cNvPr id="39" name="Callout: Line 38">
            <a:extLst>
              <a:ext uri="{FF2B5EF4-FFF2-40B4-BE49-F238E27FC236}">
                <a16:creationId xmlns:a16="http://schemas.microsoft.com/office/drawing/2014/main" id="{CF0814EE-DF20-752D-2402-55052DA1D097}"/>
              </a:ext>
            </a:extLst>
          </p:cNvPr>
          <p:cNvSpPr/>
          <p:nvPr/>
        </p:nvSpPr>
        <p:spPr>
          <a:xfrm>
            <a:off x="3316663" y="3220390"/>
            <a:ext cx="1118598" cy="417219"/>
          </a:xfrm>
          <a:prstGeom prst="borderCallout1">
            <a:avLst>
              <a:gd name="adj1" fmla="val 2090"/>
              <a:gd name="adj2" fmla="val 74243"/>
              <a:gd name="adj3" fmla="val -74254"/>
              <a:gd name="adj4" fmla="val 114652"/>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match</a:t>
            </a:r>
          </a:p>
        </p:txBody>
      </p:sp>
      <p:sp>
        <p:nvSpPr>
          <p:cNvPr id="4" name="Rectangle: Rounded Corners 3">
            <a:extLst>
              <a:ext uri="{FF2B5EF4-FFF2-40B4-BE49-F238E27FC236}">
                <a16:creationId xmlns:a16="http://schemas.microsoft.com/office/drawing/2014/main" id="{E7EBC77B-533A-8091-7DA5-F692DB774732}"/>
              </a:ext>
            </a:extLst>
          </p:cNvPr>
          <p:cNvSpPr/>
          <p:nvPr/>
        </p:nvSpPr>
        <p:spPr>
          <a:xfrm>
            <a:off x="7227820" y="1680602"/>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t>
            </a:r>
          </a:p>
        </p:txBody>
      </p:sp>
      <p:sp>
        <p:nvSpPr>
          <p:cNvPr id="6" name="Rectangle: Rounded Corners 5">
            <a:extLst>
              <a:ext uri="{FF2B5EF4-FFF2-40B4-BE49-F238E27FC236}">
                <a16:creationId xmlns:a16="http://schemas.microsoft.com/office/drawing/2014/main" id="{491C2D7A-5784-8A92-4EF1-0F0AC89C5D01}"/>
              </a:ext>
            </a:extLst>
          </p:cNvPr>
          <p:cNvSpPr/>
          <p:nvPr/>
        </p:nvSpPr>
        <p:spPr>
          <a:xfrm>
            <a:off x="6171045" y="2923776"/>
            <a:ext cx="2791309"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e2</a:t>
            </a:r>
          </a:p>
        </p:txBody>
      </p:sp>
      <p:sp>
        <p:nvSpPr>
          <p:cNvPr id="7" name="Rectangle: Rounded Corners 6">
            <a:extLst>
              <a:ext uri="{FF2B5EF4-FFF2-40B4-BE49-F238E27FC236}">
                <a16:creationId xmlns:a16="http://schemas.microsoft.com/office/drawing/2014/main" id="{A9D0146D-DE6E-AC95-268C-4EF601FF8AEA}"/>
              </a:ext>
            </a:extLst>
          </p:cNvPr>
          <p:cNvSpPr/>
          <p:nvPr/>
        </p:nvSpPr>
        <p:spPr>
          <a:xfrm>
            <a:off x="6603660" y="3123565"/>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t>
            </a:r>
          </a:p>
        </p:txBody>
      </p:sp>
      <p:sp>
        <p:nvSpPr>
          <p:cNvPr id="9" name="Rectangle: Rounded Corners 8">
            <a:extLst>
              <a:ext uri="{FF2B5EF4-FFF2-40B4-BE49-F238E27FC236}">
                <a16:creationId xmlns:a16="http://schemas.microsoft.com/office/drawing/2014/main" id="{65D6D1BA-BB2E-2E34-B528-A72A2A9B821C}"/>
              </a:ext>
            </a:extLst>
          </p:cNvPr>
          <p:cNvSpPr/>
          <p:nvPr/>
        </p:nvSpPr>
        <p:spPr>
          <a:xfrm>
            <a:off x="4942636" y="4712399"/>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a:t>
            </a:r>
          </a:p>
        </p:txBody>
      </p:sp>
      <p:sp>
        <p:nvSpPr>
          <p:cNvPr id="11" name="Rectangle: Rounded Corners 10">
            <a:extLst>
              <a:ext uri="{FF2B5EF4-FFF2-40B4-BE49-F238E27FC236}">
                <a16:creationId xmlns:a16="http://schemas.microsoft.com/office/drawing/2014/main" id="{35ABEC18-95E3-47FA-3B23-52205DC27889}"/>
              </a:ext>
            </a:extLst>
          </p:cNvPr>
          <p:cNvSpPr/>
          <p:nvPr/>
        </p:nvSpPr>
        <p:spPr>
          <a:xfrm>
            <a:off x="7227820" y="4720657"/>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2</a:t>
            </a:r>
          </a:p>
        </p:txBody>
      </p:sp>
      <p:cxnSp>
        <p:nvCxnSpPr>
          <p:cNvPr id="12" name="Straight Arrow Connector 11">
            <a:extLst>
              <a:ext uri="{FF2B5EF4-FFF2-40B4-BE49-F238E27FC236}">
                <a16:creationId xmlns:a16="http://schemas.microsoft.com/office/drawing/2014/main" id="{D5BC1C47-66CC-711A-6ED3-F49E4908A7D0}"/>
              </a:ext>
            </a:extLst>
          </p:cNvPr>
          <p:cNvCxnSpPr>
            <a:cxnSpLocks/>
            <a:endCxn id="23" idx="0"/>
          </p:cNvCxnSpPr>
          <p:nvPr/>
        </p:nvCxnSpPr>
        <p:spPr>
          <a:xfrm>
            <a:off x="7085363" y="3582967"/>
            <a:ext cx="379259" cy="929643"/>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3" name="Straight Arrow Connector 12">
            <a:extLst>
              <a:ext uri="{FF2B5EF4-FFF2-40B4-BE49-F238E27FC236}">
                <a16:creationId xmlns:a16="http://schemas.microsoft.com/office/drawing/2014/main" id="{FF720B2C-6E09-C6D8-DB58-785D4D67EF23}"/>
              </a:ext>
            </a:extLst>
          </p:cNvPr>
          <p:cNvCxnSpPr>
            <a:cxnSpLocks/>
          </p:cNvCxnSpPr>
          <p:nvPr/>
        </p:nvCxnSpPr>
        <p:spPr>
          <a:xfrm>
            <a:off x="7599720" y="4152115"/>
            <a:ext cx="0" cy="360495"/>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14" name="Rectangle: Rounded Corners 13">
            <a:extLst>
              <a:ext uri="{FF2B5EF4-FFF2-40B4-BE49-F238E27FC236}">
                <a16:creationId xmlns:a16="http://schemas.microsoft.com/office/drawing/2014/main" id="{8FED3023-772B-CFA5-ABA4-07A147B3FC55}"/>
              </a:ext>
            </a:extLst>
          </p:cNvPr>
          <p:cNvSpPr/>
          <p:nvPr/>
        </p:nvSpPr>
        <p:spPr>
          <a:xfrm>
            <a:off x="7949111" y="3138227"/>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&lt;&lt;</a:t>
            </a:r>
          </a:p>
        </p:txBody>
      </p:sp>
      <p:sp>
        <p:nvSpPr>
          <p:cNvPr id="15" name="Rectangle: Rounded Corners 14">
            <a:extLst>
              <a:ext uri="{FF2B5EF4-FFF2-40B4-BE49-F238E27FC236}">
                <a16:creationId xmlns:a16="http://schemas.microsoft.com/office/drawing/2014/main" id="{221C5B4E-5F6E-2CC9-05F6-5ADEDAC5D989}"/>
              </a:ext>
            </a:extLst>
          </p:cNvPr>
          <p:cNvSpPr/>
          <p:nvPr/>
        </p:nvSpPr>
        <p:spPr>
          <a:xfrm>
            <a:off x="8834164" y="4720657"/>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1</a:t>
            </a:r>
          </a:p>
        </p:txBody>
      </p:sp>
      <p:cxnSp>
        <p:nvCxnSpPr>
          <p:cNvPr id="16" name="Straight Arrow Connector 15">
            <a:extLst>
              <a:ext uri="{FF2B5EF4-FFF2-40B4-BE49-F238E27FC236}">
                <a16:creationId xmlns:a16="http://schemas.microsoft.com/office/drawing/2014/main" id="{0833DB9B-8939-35BE-6B59-EAEE4B8BF749}"/>
              </a:ext>
            </a:extLst>
          </p:cNvPr>
          <p:cNvCxnSpPr>
            <a:cxnSpLocks/>
            <a:stCxn id="14" idx="2"/>
          </p:cNvCxnSpPr>
          <p:nvPr/>
        </p:nvCxnSpPr>
        <p:spPr>
          <a:xfrm flipH="1">
            <a:off x="5869747" y="3597629"/>
            <a:ext cx="2385659" cy="1122529"/>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7" name="Straight Arrow Connector 16">
            <a:extLst>
              <a:ext uri="{FF2B5EF4-FFF2-40B4-BE49-F238E27FC236}">
                <a16:creationId xmlns:a16="http://schemas.microsoft.com/office/drawing/2014/main" id="{2851547B-145B-4B24-2DA0-920DBA71CA74}"/>
              </a:ext>
            </a:extLst>
          </p:cNvPr>
          <p:cNvCxnSpPr>
            <a:cxnSpLocks/>
          </p:cNvCxnSpPr>
          <p:nvPr/>
        </p:nvCxnSpPr>
        <p:spPr>
          <a:xfrm>
            <a:off x="8434011" y="3582967"/>
            <a:ext cx="1166867" cy="929643"/>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8" name="Straight Connector 17">
            <a:extLst>
              <a:ext uri="{FF2B5EF4-FFF2-40B4-BE49-F238E27FC236}">
                <a16:creationId xmlns:a16="http://schemas.microsoft.com/office/drawing/2014/main" id="{0D746011-0F9E-FD86-D121-D254DE3A5BA2}"/>
              </a:ext>
            </a:extLst>
          </p:cNvPr>
          <p:cNvCxnSpPr>
            <a:cxnSpLocks/>
          </p:cNvCxnSpPr>
          <p:nvPr/>
        </p:nvCxnSpPr>
        <p:spPr>
          <a:xfrm>
            <a:off x="7748672" y="2638768"/>
            <a:ext cx="1707872" cy="0"/>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19" name="Straight Connector 18">
            <a:extLst>
              <a:ext uri="{FF2B5EF4-FFF2-40B4-BE49-F238E27FC236}">
                <a16:creationId xmlns:a16="http://schemas.microsoft.com/office/drawing/2014/main" id="{9EDF1222-0164-D430-4A18-B809EAE972D1}"/>
              </a:ext>
            </a:extLst>
          </p:cNvPr>
          <p:cNvCxnSpPr>
            <a:cxnSpLocks/>
          </p:cNvCxnSpPr>
          <p:nvPr/>
        </p:nvCxnSpPr>
        <p:spPr>
          <a:xfrm>
            <a:off x="9465780" y="2672352"/>
            <a:ext cx="12918" cy="1461850"/>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20" name="Straight Connector 19">
            <a:extLst>
              <a:ext uri="{FF2B5EF4-FFF2-40B4-BE49-F238E27FC236}">
                <a16:creationId xmlns:a16="http://schemas.microsoft.com/office/drawing/2014/main" id="{08D9B51B-E58F-7335-FCEC-BA2C8AC05D2F}"/>
              </a:ext>
            </a:extLst>
          </p:cNvPr>
          <p:cNvCxnSpPr>
            <a:cxnSpLocks/>
          </p:cNvCxnSpPr>
          <p:nvPr/>
        </p:nvCxnSpPr>
        <p:spPr>
          <a:xfrm flipV="1">
            <a:off x="7599720" y="4134202"/>
            <a:ext cx="1878978" cy="12019"/>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sp>
        <p:nvSpPr>
          <p:cNvPr id="22" name="Rectangle: Rounded Corners 21">
            <a:extLst>
              <a:ext uri="{FF2B5EF4-FFF2-40B4-BE49-F238E27FC236}">
                <a16:creationId xmlns:a16="http://schemas.microsoft.com/office/drawing/2014/main" id="{E74990F8-2751-FDFA-25FC-B74C2C429EF5}"/>
              </a:ext>
            </a:extLst>
          </p:cNvPr>
          <p:cNvSpPr/>
          <p:nvPr/>
        </p:nvSpPr>
        <p:spPr>
          <a:xfrm>
            <a:off x="9662821" y="1680602"/>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t>
            </a:r>
          </a:p>
        </p:txBody>
      </p:sp>
      <p:sp>
        <p:nvSpPr>
          <p:cNvPr id="23" name="Rectangle: Rounded Corners 22">
            <a:extLst>
              <a:ext uri="{FF2B5EF4-FFF2-40B4-BE49-F238E27FC236}">
                <a16:creationId xmlns:a16="http://schemas.microsoft.com/office/drawing/2014/main" id="{78794740-B60B-5452-0A58-5DFB391103A6}"/>
              </a:ext>
            </a:extLst>
          </p:cNvPr>
          <p:cNvSpPr/>
          <p:nvPr/>
        </p:nvSpPr>
        <p:spPr>
          <a:xfrm>
            <a:off x="6778822" y="4512610"/>
            <a:ext cx="1371600"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e1</a:t>
            </a:r>
          </a:p>
        </p:txBody>
      </p:sp>
      <p:sp>
        <p:nvSpPr>
          <p:cNvPr id="24" name="Rectangle: Rounded Corners 23">
            <a:extLst>
              <a:ext uri="{FF2B5EF4-FFF2-40B4-BE49-F238E27FC236}">
                <a16:creationId xmlns:a16="http://schemas.microsoft.com/office/drawing/2014/main" id="{D5A849C7-31DF-A167-6D74-FC321048724F}"/>
              </a:ext>
            </a:extLst>
          </p:cNvPr>
          <p:cNvSpPr/>
          <p:nvPr/>
        </p:nvSpPr>
        <p:spPr>
          <a:xfrm>
            <a:off x="8381449" y="4532461"/>
            <a:ext cx="2976537"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e4</a:t>
            </a:r>
          </a:p>
        </p:txBody>
      </p:sp>
      <p:sp>
        <p:nvSpPr>
          <p:cNvPr id="29" name="Rectangle: Rounded Corners 28">
            <a:extLst>
              <a:ext uri="{FF2B5EF4-FFF2-40B4-BE49-F238E27FC236}">
                <a16:creationId xmlns:a16="http://schemas.microsoft.com/office/drawing/2014/main" id="{45E36BB5-4811-935C-12BC-896FCA520349}"/>
              </a:ext>
            </a:extLst>
          </p:cNvPr>
          <p:cNvSpPr/>
          <p:nvPr/>
        </p:nvSpPr>
        <p:spPr>
          <a:xfrm>
            <a:off x="10421741" y="4763194"/>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t>
            </a:r>
          </a:p>
        </p:txBody>
      </p:sp>
      <p:cxnSp>
        <p:nvCxnSpPr>
          <p:cNvPr id="31" name="Straight Connector 30">
            <a:extLst>
              <a:ext uri="{FF2B5EF4-FFF2-40B4-BE49-F238E27FC236}">
                <a16:creationId xmlns:a16="http://schemas.microsoft.com/office/drawing/2014/main" id="{3FD0D2BE-E011-3A98-7D0F-931E59DD6A26}"/>
              </a:ext>
            </a:extLst>
          </p:cNvPr>
          <p:cNvCxnSpPr>
            <a:cxnSpLocks/>
          </p:cNvCxnSpPr>
          <p:nvPr/>
        </p:nvCxnSpPr>
        <p:spPr>
          <a:xfrm>
            <a:off x="10872380" y="5207078"/>
            <a:ext cx="0" cy="920794"/>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32" name="Straight Connector 31">
            <a:extLst>
              <a:ext uri="{FF2B5EF4-FFF2-40B4-BE49-F238E27FC236}">
                <a16:creationId xmlns:a16="http://schemas.microsoft.com/office/drawing/2014/main" id="{29837732-0F72-0BD3-A317-D35984E1336A}"/>
              </a:ext>
            </a:extLst>
          </p:cNvPr>
          <p:cNvCxnSpPr>
            <a:cxnSpLocks/>
          </p:cNvCxnSpPr>
          <p:nvPr/>
        </p:nvCxnSpPr>
        <p:spPr>
          <a:xfrm>
            <a:off x="7403092" y="6127872"/>
            <a:ext cx="3469288" cy="0"/>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33" name="Straight Arrow Connector 32">
            <a:extLst>
              <a:ext uri="{FF2B5EF4-FFF2-40B4-BE49-F238E27FC236}">
                <a16:creationId xmlns:a16="http://schemas.microsoft.com/office/drawing/2014/main" id="{34378BF8-D8CB-7341-9667-23A15B892BC1}"/>
              </a:ext>
            </a:extLst>
          </p:cNvPr>
          <p:cNvCxnSpPr>
            <a:cxnSpLocks/>
          </p:cNvCxnSpPr>
          <p:nvPr/>
        </p:nvCxnSpPr>
        <p:spPr>
          <a:xfrm flipH="1" flipV="1">
            <a:off x="7391412" y="5391442"/>
            <a:ext cx="11680" cy="736430"/>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35" name="Straight Connector 34">
            <a:extLst>
              <a:ext uri="{FF2B5EF4-FFF2-40B4-BE49-F238E27FC236}">
                <a16:creationId xmlns:a16="http://schemas.microsoft.com/office/drawing/2014/main" id="{DFF83034-F64A-C011-E717-00F525F275DD}"/>
              </a:ext>
            </a:extLst>
          </p:cNvPr>
          <p:cNvCxnSpPr>
            <a:cxnSpLocks/>
          </p:cNvCxnSpPr>
          <p:nvPr/>
        </p:nvCxnSpPr>
        <p:spPr>
          <a:xfrm>
            <a:off x="10523708" y="5222596"/>
            <a:ext cx="0" cy="651361"/>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45" name="Straight Connector 44">
            <a:extLst>
              <a:ext uri="{FF2B5EF4-FFF2-40B4-BE49-F238E27FC236}">
                <a16:creationId xmlns:a16="http://schemas.microsoft.com/office/drawing/2014/main" id="{705500C1-7613-8AE9-3BBF-45D3E130A9DF}"/>
              </a:ext>
            </a:extLst>
          </p:cNvPr>
          <p:cNvCxnSpPr>
            <a:cxnSpLocks/>
          </p:cNvCxnSpPr>
          <p:nvPr/>
        </p:nvCxnSpPr>
        <p:spPr>
          <a:xfrm>
            <a:off x="7722837" y="5873957"/>
            <a:ext cx="2800871" cy="0"/>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48" name="Straight Arrow Connector 47">
            <a:extLst>
              <a:ext uri="{FF2B5EF4-FFF2-40B4-BE49-F238E27FC236}">
                <a16:creationId xmlns:a16="http://schemas.microsoft.com/office/drawing/2014/main" id="{00262267-765F-5C63-0C32-F6E429AF1FF8}"/>
              </a:ext>
            </a:extLst>
          </p:cNvPr>
          <p:cNvCxnSpPr>
            <a:cxnSpLocks/>
          </p:cNvCxnSpPr>
          <p:nvPr/>
        </p:nvCxnSpPr>
        <p:spPr>
          <a:xfrm flipH="1" flipV="1">
            <a:off x="7680738" y="5397999"/>
            <a:ext cx="7549" cy="475958"/>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50" name="Callout: Line 49">
            <a:extLst>
              <a:ext uri="{FF2B5EF4-FFF2-40B4-BE49-F238E27FC236}">
                <a16:creationId xmlns:a16="http://schemas.microsoft.com/office/drawing/2014/main" id="{4B8750CA-24CF-CB1C-968A-7E8D933F6648}"/>
              </a:ext>
            </a:extLst>
          </p:cNvPr>
          <p:cNvSpPr/>
          <p:nvPr/>
        </p:nvSpPr>
        <p:spPr>
          <a:xfrm>
            <a:off x="3894243" y="4497722"/>
            <a:ext cx="456175" cy="461178"/>
          </a:xfrm>
          <a:prstGeom prst="borderCallout1">
            <a:avLst>
              <a:gd name="adj1" fmla="val 50794"/>
              <a:gd name="adj2" fmla="val 101492"/>
              <a:gd name="adj3" fmla="val 33390"/>
              <a:gd name="adj4" fmla="val 150848"/>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30" name="Straight Connector 29">
            <a:extLst>
              <a:ext uri="{FF2B5EF4-FFF2-40B4-BE49-F238E27FC236}">
                <a16:creationId xmlns:a16="http://schemas.microsoft.com/office/drawing/2014/main" id="{AB5C5443-E70A-D0AD-C6E5-DCEB912DBC2C}"/>
              </a:ext>
            </a:extLst>
          </p:cNvPr>
          <p:cNvCxnSpPr>
            <a:cxnSpLocks/>
          </p:cNvCxnSpPr>
          <p:nvPr/>
        </p:nvCxnSpPr>
        <p:spPr>
          <a:xfrm>
            <a:off x="9787960" y="3138227"/>
            <a:ext cx="1303906" cy="0"/>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36" name="Straight Arrow Connector 35">
            <a:extLst>
              <a:ext uri="{FF2B5EF4-FFF2-40B4-BE49-F238E27FC236}">
                <a16:creationId xmlns:a16="http://schemas.microsoft.com/office/drawing/2014/main" id="{FF5D5F0A-E835-272B-B758-83B197A7165A}"/>
              </a:ext>
            </a:extLst>
          </p:cNvPr>
          <p:cNvCxnSpPr>
            <a:cxnSpLocks/>
          </p:cNvCxnSpPr>
          <p:nvPr/>
        </p:nvCxnSpPr>
        <p:spPr>
          <a:xfrm flipH="1">
            <a:off x="10640290" y="1792193"/>
            <a:ext cx="430635" cy="0"/>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37" name="Straight Connector 36">
            <a:extLst>
              <a:ext uri="{FF2B5EF4-FFF2-40B4-BE49-F238E27FC236}">
                <a16:creationId xmlns:a16="http://schemas.microsoft.com/office/drawing/2014/main" id="{F3CC2E09-6D2F-4932-8884-3911E17C8C35}"/>
              </a:ext>
            </a:extLst>
          </p:cNvPr>
          <p:cNvCxnSpPr>
            <a:cxnSpLocks/>
          </p:cNvCxnSpPr>
          <p:nvPr/>
        </p:nvCxnSpPr>
        <p:spPr>
          <a:xfrm>
            <a:off x="11085235" y="1792193"/>
            <a:ext cx="0" cy="1346034"/>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sp>
        <p:nvSpPr>
          <p:cNvPr id="46" name="Freeform: Shape 45">
            <a:extLst>
              <a:ext uri="{FF2B5EF4-FFF2-40B4-BE49-F238E27FC236}">
                <a16:creationId xmlns:a16="http://schemas.microsoft.com/office/drawing/2014/main" id="{8E9F1BD2-C46A-662C-D03B-255C45EEDA9F}"/>
              </a:ext>
            </a:extLst>
          </p:cNvPr>
          <p:cNvSpPr/>
          <p:nvPr/>
        </p:nvSpPr>
        <p:spPr>
          <a:xfrm>
            <a:off x="4595700" y="1308106"/>
            <a:ext cx="6097699" cy="4089394"/>
          </a:xfrm>
          <a:custGeom>
            <a:avLst/>
            <a:gdLst>
              <a:gd name="connsiteX0" fmla="*/ 698500 w 5537200"/>
              <a:gd name="connsiteY0" fmla="*/ 3022600 h 3898900"/>
              <a:gd name="connsiteX1" fmla="*/ 698500 w 5537200"/>
              <a:gd name="connsiteY1" fmla="*/ 3898900 h 3898900"/>
              <a:gd name="connsiteX2" fmla="*/ 76200 w 5537200"/>
              <a:gd name="connsiteY2" fmla="*/ 3898900 h 3898900"/>
              <a:gd name="connsiteX3" fmla="*/ 0 w 5537200"/>
              <a:gd name="connsiteY3" fmla="*/ 3822700 h 3898900"/>
              <a:gd name="connsiteX4" fmla="*/ 0 w 5537200"/>
              <a:gd name="connsiteY4" fmla="*/ 101600 h 3898900"/>
              <a:gd name="connsiteX5" fmla="*/ 101600 w 5537200"/>
              <a:gd name="connsiteY5" fmla="*/ 0 h 3898900"/>
              <a:gd name="connsiteX6" fmla="*/ 5435600 w 5537200"/>
              <a:gd name="connsiteY6" fmla="*/ 0 h 3898900"/>
              <a:gd name="connsiteX7" fmla="*/ 5537200 w 5537200"/>
              <a:gd name="connsiteY7" fmla="*/ 190500 h 3898900"/>
              <a:gd name="connsiteX8" fmla="*/ 5537200 w 5537200"/>
              <a:gd name="connsiteY8" fmla="*/ 787400 h 3898900"/>
              <a:gd name="connsiteX9" fmla="*/ 5435600 w 5537200"/>
              <a:gd name="connsiteY9" fmla="*/ 889000 h 3898900"/>
              <a:gd name="connsiteX10" fmla="*/ 736600 w 5537200"/>
              <a:gd name="connsiteY10" fmla="*/ 889000 h 3898900"/>
              <a:gd name="connsiteX11" fmla="*/ 698500 w 5537200"/>
              <a:gd name="connsiteY11" fmla="*/ 3022600 h 3898900"/>
              <a:gd name="connsiteX0" fmla="*/ 1371600 w 6210300"/>
              <a:gd name="connsiteY0" fmla="*/ 3022600 h 3898900"/>
              <a:gd name="connsiteX1" fmla="*/ 1371600 w 6210300"/>
              <a:gd name="connsiteY1" fmla="*/ 3898900 h 3898900"/>
              <a:gd name="connsiteX2" fmla="*/ 749300 w 6210300"/>
              <a:gd name="connsiteY2" fmla="*/ 3898900 h 3898900"/>
              <a:gd name="connsiteX3" fmla="*/ 0 w 6210300"/>
              <a:gd name="connsiteY3" fmla="*/ 3683000 h 3898900"/>
              <a:gd name="connsiteX4" fmla="*/ 673100 w 6210300"/>
              <a:gd name="connsiteY4" fmla="*/ 101600 h 3898900"/>
              <a:gd name="connsiteX5" fmla="*/ 774700 w 6210300"/>
              <a:gd name="connsiteY5" fmla="*/ 0 h 3898900"/>
              <a:gd name="connsiteX6" fmla="*/ 6108700 w 6210300"/>
              <a:gd name="connsiteY6" fmla="*/ 0 h 3898900"/>
              <a:gd name="connsiteX7" fmla="*/ 6210300 w 6210300"/>
              <a:gd name="connsiteY7" fmla="*/ 190500 h 3898900"/>
              <a:gd name="connsiteX8" fmla="*/ 6210300 w 6210300"/>
              <a:gd name="connsiteY8" fmla="*/ 787400 h 3898900"/>
              <a:gd name="connsiteX9" fmla="*/ 6108700 w 6210300"/>
              <a:gd name="connsiteY9" fmla="*/ 889000 h 3898900"/>
              <a:gd name="connsiteX10" fmla="*/ 1409700 w 6210300"/>
              <a:gd name="connsiteY10" fmla="*/ 889000 h 3898900"/>
              <a:gd name="connsiteX11" fmla="*/ 1371600 w 6210300"/>
              <a:gd name="connsiteY11" fmla="*/ 3022600 h 3898900"/>
              <a:gd name="connsiteX0" fmla="*/ 1587500 w 6426200"/>
              <a:gd name="connsiteY0" fmla="*/ 3022600 h 3898900"/>
              <a:gd name="connsiteX1" fmla="*/ 1587500 w 6426200"/>
              <a:gd name="connsiteY1" fmla="*/ 3898900 h 3898900"/>
              <a:gd name="connsiteX2" fmla="*/ 0 w 6426200"/>
              <a:gd name="connsiteY2" fmla="*/ 3898900 h 3898900"/>
              <a:gd name="connsiteX3" fmla="*/ 215900 w 6426200"/>
              <a:gd name="connsiteY3" fmla="*/ 3683000 h 3898900"/>
              <a:gd name="connsiteX4" fmla="*/ 889000 w 6426200"/>
              <a:gd name="connsiteY4" fmla="*/ 101600 h 3898900"/>
              <a:gd name="connsiteX5" fmla="*/ 990600 w 6426200"/>
              <a:gd name="connsiteY5" fmla="*/ 0 h 3898900"/>
              <a:gd name="connsiteX6" fmla="*/ 6324600 w 6426200"/>
              <a:gd name="connsiteY6" fmla="*/ 0 h 3898900"/>
              <a:gd name="connsiteX7" fmla="*/ 6426200 w 6426200"/>
              <a:gd name="connsiteY7" fmla="*/ 190500 h 3898900"/>
              <a:gd name="connsiteX8" fmla="*/ 6426200 w 6426200"/>
              <a:gd name="connsiteY8" fmla="*/ 787400 h 3898900"/>
              <a:gd name="connsiteX9" fmla="*/ 6324600 w 6426200"/>
              <a:gd name="connsiteY9" fmla="*/ 889000 h 3898900"/>
              <a:gd name="connsiteX10" fmla="*/ 1625600 w 6426200"/>
              <a:gd name="connsiteY10" fmla="*/ 889000 h 3898900"/>
              <a:gd name="connsiteX11" fmla="*/ 1587500 w 6426200"/>
              <a:gd name="connsiteY11" fmla="*/ 3022600 h 3898900"/>
              <a:gd name="connsiteX0" fmla="*/ 1371600 w 6210300"/>
              <a:gd name="connsiteY0" fmla="*/ 3022600 h 3911600"/>
              <a:gd name="connsiteX1" fmla="*/ 1371600 w 6210300"/>
              <a:gd name="connsiteY1" fmla="*/ 3898900 h 3911600"/>
              <a:gd name="connsiteX2" fmla="*/ 304800 w 6210300"/>
              <a:gd name="connsiteY2" fmla="*/ 3911600 h 3911600"/>
              <a:gd name="connsiteX3" fmla="*/ 0 w 6210300"/>
              <a:gd name="connsiteY3" fmla="*/ 3683000 h 3911600"/>
              <a:gd name="connsiteX4" fmla="*/ 673100 w 6210300"/>
              <a:gd name="connsiteY4" fmla="*/ 101600 h 3911600"/>
              <a:gd name="connsiteX5" fmla="*/ 774700 w 6210300"/>
              <a:gd name="connsiteY5" fmla="*/ 0 h 3911600"/>
              <a:gd name="connsiteX6" fmla="*/ 6108700 w 6210300"/>
              <a:gd name="connsiteY6" fmla="*/ 0 h 3911600"/>
              <a:gd name="connsiteX7" fmla="*/ 6210300 w 6210300"/>
              <a:gd name="connsiteY7" fmla="*/ 190500 h 3911600"/>
              <a:gd name="connsiteX8" fmla="*/ 6210300 w 6210300"/>
              <a:gd name="connsiteY8" fmla="*/ 787400 h 3911600"/>
              <a:gd name="connsiteX9" fmla="*/ 6108700 w 6210300"/>
              <a:gd name="connsiteY9" fmla="*/ 889000 h 3911600"/>
              <a:gd name="connsiteX10" fmla="*/ 1409700 w 6210300"/>
              <a:gd name="connsiteY10" fmla="*/ 889000 h 3911600"/>
              <a:gd name="connsiteX11" fmla="*/ 1371600 w 6210300"/>
              <a:gd name="connsiteY11" fmla="*/ 3022600 h 3911600"/>
              <a:gd name="connsiteX0" fmla="*/ 1244600 w 6083300"/>
              <a:gd name="connsiteY0" fmla="*/ 3022600 h 3911600"/>
              <a:gd name="connsiteX1" fmla="*/ 1244600 w 6083300"/>
              <a:gd name="connsiteY1" fmla="*/ 3898900 h 3911600"/>
              <a:gd name="connsiteX2" fmla="*/ 177800 w 6083300"/>
              <a:gd name="connsiteY2" fmla="*/ 3911600 h 3911600"/>
              <a:gd name="connsiteX3" fmla="*/ 0 w 6083300"/>
              <a:gd name="connsiteY3" fmla="*/ 3695700 h 3911600"/>
              <a:gd name="connsiteX4" fmla="*/ 546100 w 6083300"/>
              <a:gd name="connsiteY4" fmla="*/ 101600 h 3911600"/>
              <a:gd name="connsiteX5" fmla="*/ 647700 w 6083300"/>
              <a:gd name="connsiteY5" fmla="*/ 0 h 3911600"/>
              <a:gd name="connsiteX6" fmla="*/ 5981700 w 6083300"/>
              <a:gd name="connsiteY6" fmla="*/ 0 h 3911600"/>
              <a:gd name="connsiteX7" fmla="*/ 6083300 w 6083300"/>
              <a:gd name="connsiteY7" fmla="*/ 190500 h 3911600"/>
              <a:gd name="connsiteX8" fmla="*/ 6083300 w 6083300"/>
              <a:gd name="connsiteY8" fmla="*/ 787400 h 3911600"/>
              <a:gd name="connsiteX9" fmla="*/ 5981700 w 6083300"/>
              <a:gd name="connsiteY9" fmla="*/ 889000 h 3911600"/>
              <a:gd name="connsiteX10" fmla="*/ 1282700 w 6083300"/>
              <a:gd name="connsiteY10" fmla="*/ 889000 h 3911600"/>
              <a:gd name="connsiteX11" fmla="*/ 1244600 w 6083300"/>
              <a:gd name="connsiteY11" fmla="*/ 3022600 h 3911600"/>
              <a:gd name="connsiteX0" fmla="*/ 1244600 w 6083300"/>
              <a:gd name="connsiteY0" fmla="*/ 3022600 h 3911600"/>
              <a:gd name="connsiteX1" fmla="*/ 1244600 w 6083300"/>
              <a:gd name="connsiteY1" fmla="*/ 3898900 h 3911600"/>
              <a:gd name="connsiteX2" fmla="*/ 177800 w 6083300"/>
              <a:gd name="connsiteY2" fmla="*/ 3911600 h 3911600"/>
              <a:gd name="connsiteX3" fmla="*/ 0 w 6083300"/>
              <a:gd name="connsiteY3" fmla="*/ 3695700 h 3911600"/>
              <a:gd name="connsiteX4" fmla="*/ 546100 w 6083300"/>
              <a:gd name="connsiteY4" fmla="*/ 101600 h 3911600"/>
              <a:gd name="connsiteX5" fmla="*/ 647700 w 6083300"/>
              <a:gd name="connsiteY5" fmla="*/ 0 h 3911600"/>
              <a:gd name="connsiteX6" fmla="*/ 5981700 w 6083300"/>
              <a:gd name="connsiteY6" fmla="*/ 0 h 3911600"/>
              <a:gd name="connsiteX7" fmla="*/ 6083300 w 6083300"/>
              <a:gd name="connsiteY7" fmla="*/ 190500 h 3911600"/>
              <a:gd name="connsiteX8" fmla="*/ 6083300 w 6083300"/>
              <a:gd name="connsiteY8" fmla="*/ 787400 h 3911600"/>
              <a:gd name="connsiteX9" fmla="*/ 5981700 w 6083300"/>
              <a:gd name="connsiteY9" fmla="*/ 889000 h 3911600"/>
              <a:gd name="connsiteX10" fmla="*/ 1282700 w 6083300"/>
              <a:gd name="connsiteY10" fmla="*/ 889000 h 3911600"/>
              <a:gd name="connsiteX11" fmla="*/ 1244600 w 6083300"/>
              <a:gd name="connsiteY11" fmla="*/ 3022600 h 3911600"/>
              <a:gd name="connsiteX0" fmla="*/ 1257300 w 6096000"/>
              <a:gd name="connsiteY0" fmla="*/ 3022600 h 3911600"/>
              <a:gd name="connsiteX1" fmla="*/ 1257300 w 6096000"/>
              <a:gd name="connsiteY1" fmla="*/ 3898900 h 3911600"/>
              <a:gd name="connsiteX2" fmla="*/ 190500 w 6096000"/>
              <a:gd name="connsiteY2" fmla="*/ 3911600 h 3911600"/>
              <a:gd name="connsiteX3" fmla="*/ 12700 w 6096000"/>
              <a:gd name="connsiteY3" fmla="*/ 3695700 h 3911600"/>
              <a:gd name="connsiteX4" fmla="*/ 0 w 6096000"/>
              <a:gd name="connsiteY4" fmla="*/ 127000 h 3911600"/>
              <a:gd name="connsiteX5" fmla="*/ 660400 w 6096000"/>
              <a:gd name="connsiteY5" fmla="*/ 0 h 3911600"/>
              <a:gd name="connsiteX6" fmla="*/ 5994400 w 6096000"/>
              <a:gd name="connsiteY6" fmla="*/ 0 h 3911600"/>
              <a:gd name="connsiteX7" fmla="*/ 6096000 w 6096000"/>
              <a:gd name="connsiteY7" fmla="*/ 190500 h 3911600"/>
              <a:gd name="connsiteX8" fmla="*/ 6096000 w 6096000"/>
              <a:gd name="connsiteY8" fmla="*/ 787400 h 3911600"/>
              <a:gd name="connsiteX9" fmla="*/ 5994400 w 6096000"/>
              <a:gd name="connsiteY9" fmla="*/ 889000 h 3911600"/>
              <a:gd name="connsiteX10" fmla="*/ 1295400 w 6096000"/>
              <a:gd name="connsiteY10" fmla="*/ 889000 h 3911600"/>
              <a:gd name="connsiteX11" fmla="*/ 1257300 w 6096000"/>
              <a:gd name="connsiteY11" fmla="*/ 3022600 h 3911600"/>
              <a:gd name="connsiteX0" fmla="*/ 1257300 w 6096000"/>
              <a:gd name="connsiteY0" fmla="*/ 3022600 h 3911600"/>
              <a:gd name="connsiteX1" fmla="*/ 1257300 w 6096000"/>
              <a:gd name="connsiteY1" fmla="*/ 3898900 h 3911600"/>
              <a:gd name="connsiteX2" fmla="*/ 190500 w 6096000"/>
              <a:gd name="connsiteY2" fmla="*/ 3911600 h 3911600"/>
              <a:gd name="connsiteX3" fmla="*/ 12700 w 6096000"/>
              <a:gd name="connsiteY3" fmla="*/ 3695700 h 3911600"/>
              <a:gd name="connsiteX4" fmla="*/ 0 w 6096000"/>
              <a:gd name="connsiteY4" fmla="*/ 127000 h 3911600"/>
              <a:gd name="connsiteX5" fmla="*/ 152400 w 6096000"/>
              <a:gd name="connsiteY5" fmla="*/ 12700 h 3911600"/>
              <a:gd name="connsiteX6" fmla="*/ 5994400 w 6096000"/>
              <a:gd name="connsiteY6" fmla="*/ 0 h 3911600"/>
              <a:gd name="connsiteX7" fmla="*/ 6096000 w 6096000"/>
              <a:gd name="connsiteY7" fmla="*/ 190500 h 3911600"/>
              <a:gd name="connsiteX8" fmla="*/ 6096000 w 6096000"/>
              <a:gd name="connsiteY8" fmla="*/ 787400 h 3911600"/>
              <a:gd name="connsiteX9" fmla="*/ 5994400 w 6096000"/>
              <a:gd name="connsiteY9" fmla="*/ 889000 h 3911600"/>
              <a:gd name="connsiteX10" fmla="*/ 1295400 w 6096000"/>
              <a:gd name="connsiteY10" fmla="*/ 889000 h 3911600"/>
              <a:gd name="connsiteX11" fmla="*/ 1257300 w 6096000"/>
              <a:gd name="connsiteY11" fmla="*/ 3022600 h 3911600"/>
              <a:gd name="connsiteX0" fmla="*/ 1257300 w 6096000"/>
              <a:gd name="connsiteY0" fmla="*/ 3035300 h 3924300"/>
              <a:gd name="connsiteX1" fmla="*/ 1257300 w 6096000"/>
              <a:gd name="connsiteY1" fmla="*/ 3911600 h 3924300"/>
              <a:gd name="connsiteX2" fmla="*/ 190500 w 6096000"/>
              <a:gd name="connsiteY2" fmla="*/ 3924300 h 3924300"/>
              <a:gd name="connsiteX3" fmla="*/ 12700 w 6096000"/>
              <a:gd name="connsiteY3" fmla="*/ 3708400 h 3924300"/>
              <a:gd name="connsiteX4" fmla="*/ 0 w 6096000"/>
              <a:gd name="connsiteY4" fmla="*/ 139700 h 3924300"/>
              <a:gd name="connsiteX5" fmla="*/ 241300 w 6096000"/>
              <a:gd name="connsiteY5" fmla="*/ 0 h 3924300"/>
              <a:gd name="connsiteX6" fmla="*/ 5994400 w 6096000"/>
              <a:gd name="connsiteY6" fmla="*/ 12700 h 3924300"/>
              <a:gd name="connsiteX7" fmla="*/ 6096000 w 6096000"/>
              <a:gd name="connsiteY7" fmla="*/ 203200 h 3924300"/>
              <a:gd name="connsiteX8" fmla="*/ 6096000 w 6096000"/>
              <a:gd name="connsiteY8" fmla="*/ 800100 h 3924300"/>
              <a:gd name="connsiteX9" fmla="*/ 5994400 w 6096000"/>
              <a:gd name="connsiteY9" fmla="*/ 901700 h 3924300"/>
              <a:gd name="connsiteX10" fmla="*/ 1295400 w 6096000"/>
              <a:gd name="connsiteY10" fmla="*/ 901700 h 3924300"/>
              <a:gd name="connsiteX11" fmla="*/ 1257300 w 6096000"/>
              <a:gd name="connsiteY11" fmla="*/ 3035300 h 3924300"/>
              <a:gd name="connsiteX0" fmla="*/ 1257300 w 6096000"/>
              <a:gd name="connsiteY0" fmla="*/ 3035300 h 3924300"/>
              <a:gd name="connsiteX1" fmla="*/ 1257300 w 6096000"/>
              <a:gd name="connsiteY1" fmla="*/ 3911600 h 3924300"/>
              <a:gd name="connsiteX2" fmla="*/ 190500 w 6096000"/>
              <a:gd name="connsiteY2" fmla="*/ 3924300 h 3924300"/>
              <a:gd name="connsiteX3" fmla="*/ 12700 w 6096000"/>
              <a:gd name="connsiteY3" fmla="*/ 3708400 h 3924300"/>
              <a:gd name="connsiteX4" fmla="*/ 0 w 6096000"/>
              <a:gd name="connsiteY4" fmla="*/ 139700 h 3924300"/>
              <a:gd name="connsiteX5" fmla="*/ 241300 w 6096000"/>
              <a:gd name="connsiteY5" fmla="*/ 0 h 3924300"/>
              <a:gd name="connsiteX6" fmla="*/ 5994400 w 6096000"/>
              <a:gd name="connsiteY6" fmla="*/ 12700 h 3924300"/>
              <a:gd name="connsiteX7" fmla="*/ 6096000 w 6096000"/>
              <a:gd name="connsiteY7" fmla="*/ 203200 h 3924300"/>
              <a:gd name="connsiteX8" fmla="*/ 6096000 w 6096000"/>
              <a:gd name="connsiteY8" fmla="*/ 800100 h 3924300"/>
              <a:gd name="connsiteX9" fmla="*/ 5994400 w 6096000"/>
              <a:gd name="connsiteY9" fmla="*/ 901700 h 3924300"/>
              <a:gd name="connsiteX10" fmla="*/ 1295400 w 6096000"/>
              <a:gd name="connsiteY10" fmla="*/ 901700 h 3924300"/>
              <a:gd name="connsiteX11" fmla="*/ 1257300 w 6096000"/>
              <a:gd name="connsiteY11" fmla="*/ 3035300 h 3924300"/>
              <a:gd name="connsiteX0" fmla="*/ 1258999 w 6097699"/>
              <a:gd name="connsiteY0" fmla="*/ 3041777 h 3930777"/>
              <a:gd name="connsiteX1" fmla="*/ 1258999 w 6097699"/>
              <a:gd name="connsiteY1" fmla="*/ 3918077 h 3930777"/>
              <a:gd name="connsiteX2" fmla="*/ 192199 w 6097699"/>
              <a:gd name="connsiteY2" fmla="*/ 3930777 h 3930777"/>
              <a:gd name="connsiteX3" fmla="*/ 14399 w 6097699"/>
              <a:gd name="connsiteY3" fmla="*/ 3714877 h 3930777"/>
              <a:gd name="connsiteX4" fmla="*/ 1699 w 6097699"/>
              <a:gd name="connsiteY4" fmla="*/ 146177 h 3930777"/>
              <a:gd name="connsiteX5" fmla="*/ 242999 w 6097699"/>
              <a:gd name="connsiteY5" fmla="*/ 6477 h 3930777"/>
              <a:gd name="connsiteX6" fmla="*/ 5996099 w 6097699"/>
              <a:gd name="connsiteY6" fmla="*/ 19177 h 3930777"/>
              <a:gd name="connsiteX7" fmla="*/ 6097699 w 6097699"/>
              <a:gd name="connsiteY7" fmla="*/ 209677 h 3930777"/>
              <a:gd name="connsiteX8" fmla="*/ 6097699 w 6097699"/>
              <a:gd name="connsiteY8" fmla="*/ 806577 h 3930777"/>
              <a:gd name="connsiteX9" fmla="*/ 5996099 w 6097699"/>
              <a:gd name="connsiteY9" fmla="*/ 908177 h 3930777"/>
              <a:gd name="connsiteX10" fmla="*/ 1297099 w 6097699"/>
              <a:gd name="connsiteY10" fmla="*/ 908177 h 3930777"/>
              <a:gd name="connsiteX11" fmla="*/ 1258999 w 6097699"/>
              <a:gd name="connsiteY11" fmla="*/ 3041777 h 3930777"/>
              <a:gd name="connsiteX0" fmla="*/ 1258999 w 6097699"/>
              <a:gd name="connsiteY0" fmla="*/ 3041777 h 3930777"/>
              <a:gd name="connsiteX1" fmla="*/ 1258999 w 6097699"/>
              <a:gd name="connsiteY1" fmla="*/ 3918077 h 3930777"/>
              <a:gd name="connsiteX2" fmla="*/ 192199 w 6097699"/>
              <a:gd name="connsiteY2" fmla="*/ 3930777 h 3930777"/>
              <a:gd name="connsiteX3" fmla="*/ 14399 w 6097699"/>
              <a:gd name="connsiteY3" fmla="*/ 3714877 h 3930777"/>
              <a:gd name="connsiteX4" fmla="*/ 1699 w 6097699"/>
              <a:gd name="connsiteY4" fmla="*/ 146177 h 3930777"/>
              <a:gd name="connsiteX5" fmla="*/ 242999 w 6097699"/>
              <a:gd name="connsiteY5" fmla="*/ 6477 h 3930777"/>
              <a:gd name="connsiteX6" fmla="*/ 5996099 w 6097699"/>
              <a:gd name="connsiteY6" fmla="*/ 19177 h 3930777"/>
              <a:gd name="connsiteX7" fmla="*/ 6097699 w 6097699"/>
              <a:gd name="connsiteY7" fmla="*/ 209677 h 3930777"/>
              <a:gd name="connsiteX8" fmla="*/ 6097699 w 6097699"/>
              <a:gd name="connsiteY8" fmla="*/ 806577 h 3930777"/>
              <a:gd name="connsiteX9" fmla="*/ 5996099 w 6097699"/>
              <a:gd name="connsiteY9" fmla="*/ 908177 h 3930777"/>
              <a:gd name="connsiteX10" fmla="*/ 1284399 w 6097699"/>
              <a:gd name="connsiteY10" fmla="*/ 1005836 h 3930777"/>
              <a:gd name="connsiteX11" fmla="*/ 1258999 w 6097699"/>
              <a:gd name="connsiteY11" fmla="*/ 3041777 h 3930777"/>
              <a:gd name="connsiteX0" fmla="*/ 1258999 w 6097699"/>
              <a:gd name="connsiteY0" fmla="*/ 3041777 h 3930777"/>
              <a:gd name="connsiteX1" fmla="*/ 1258999 w 6097699"/>
              <a:gd name="connsiteY1" fmla="*/ 3918077 h 3930777"/>
              <a:gd name="connsiteX2" fmla="*/ 192199 w 6097699"/>
              <a:gd name="connsiteY2" fmla="*/ 3930777 h 3930777"/>
              <a:gd name="connsiteX3" fmla="*/ 14399 w 6097699"/>
              <a:gd name="connsiteY3" fmla="*/ 3714877 h 3930777"/>
              <a:gd name="connsiteX4" fmla="*/ 1699 w 6097699"/>
              <a:gd name="connsiteY4" fmla="*/ 146177 h 3930777"/>
              <a:gd name="connsiteX5" fmla="*/ 242999 w 6097699"/>
              <a:gd name="connsiteY5" fmla="*/ 6477 h 3930777"/>
              <a:gd name="connsiteX6" fmla="*/ 5996099 w 6097699"/>
              <a:gd name="connsiteY6" fmla="*/ 19177 h 3930777"/>
              <a:gd name="connsiteX7" fmla="*/ 6097699 w 6097699"/>
              <a:gd name="connsiteY7" fmla="*/ 209677 h 3930777"/>
              <a:gd name="connsiteX8" fmla="*/ 6097699 w 6097699"/>
              <a:gd name="connsiteY8" fmla="*/ 806577 h 3930777"/>
              <a:gd name="connsiteX9" fmla="*/ 5907199 w 6097699"/>
              <a:gd name="connsiteY9" fmla="*/ 1005836 h 3930777"/>
              <a:gd name="connsiteX10" fmla="*/ 1284399 w 6097699"/>
              <a:gd name="connsiteY10" fmla="*/ 1005836 h 3930777"/>
              <a:gd name="connsiteX11" fmla="*/ 1258999 w 6097699"/>
              <a:gd name="connsiteY11" fmla="*/ 3041777 h 3930777"/>
              <a:gd name="connsiteX0" fmla="*/ 1258999 w 6097699"/>
              <a:gd name="connsiteY0" fmla="*/ 3041777 h 3930777"/>
              <a:gd name="connsiteX1" fmla="*/ 1258999 w 6097699"/>
              <a:gd name="connsiteY1" fmla="*/ 3918077 h 3930777"/>
              <a:gd name="connsiteX2" fmla="*/ 192199 w 6097699"/>
              <a:gd name="connsiteY2" fmla="*/ 3930777 h 3930777"/>
              <a:gd name="connsiteX3" fmla="*/ 14399 w 6097699"/>
              <a:gd name="connsiteY3" fmla="*/ 3714877 h 3930777"/>
              <a:gd name="connsiteX4" fmla="*/ 1699 w 6097699"/>
              <a:gd name="connsiteY4" fmla="*/ 146177 h 3930777"/>
              <a:gd name="connsiteX5" fmla="*/ 242999 w 6097699"/>
              <a:gd name="connsiteY5" fmla="*/ 6477 h 3930777"/>
              <a:gd name="connsiteX6" fmla="*/ 5996099 w 6097699"/>
              <a:gd name="connsiteY6" fmla="*/ 19177 h 3930777"/>
              <a:gd name="connsiteX7" fmla="*/ 6097699 w 6097699"/>
              <a:gd name="connsiteY7" fmla="*/ 209677 h 3930777"/>
              <a:gd name="connsiteX8" fmla="*/ 6097699 w 6097699"/>
              <a:gd name="connsiteY8" fmla="*/ 806577 h 3930777"/>
              <a:gd name="connsiteX9" fmla="*/ 6034199 w 6097699"/>
              <a:gd name="connsiteY9" fmla="*/ 1018043 h 3930777"/>
              <a:gd name="connsiteX10" fmla="*/ 1284399 w 6097699"/>
              <a:gd name="connsiteY10" fmla="*/ 1005836 h 3930777"/>
              <a:gd name="connsiteX11" fmla="*/ 1258999 w 6097699"/>
              <a:gd name="connsiteY11" fmla="*/ 3041777 h 3930777"/>
              <a:gd name="connsiteX0" fmla="*/ 1258999 w 6097699"/>
              <a:gd name="connsiteY0" fmla="*/ 3041777 h 3930777"/>
              <a:gd name="connsiteX1" fmla="*/ 1258999 w 6097699"/>
              <a:gd name="connsiteY1" fmla="*/ 3918077 h 3930777"/>
              <a:gd name="connsiteX2" fmla="*/ 192199 w 6097699"/>
              <a:gd name="connsiteY2" fmla="*/ 3930777 h 3930777"/>
              <a:gd name="connsiteX3" fmla="*/ 14399 w 6097699"/>
              <a:gd name="connsiteY3" fmla="*/ 3714877 h 3930777"/>
              <a:gd name="connsiteX4" fmla="*/ 1699 w 6097699"/>
              <a:gd name="connsiteY4" fmla="*/ 146177 h 3930777"/>
              <a:gd name="connsiteX5" fmla="*/ 242999 w 6097699"/>
              <a:gd name="connsiteY5" fmla="*/ 6477 h 3930777"/>
              <a:gd name="connsiteX6" fmla="*/ 5996099 w 6097699"/>
              <a:gd name="connsiteY6" fmla="*/ 19177 h 3930777"/>
              <a:gd name="connsiteX7" fmla="*/ 6097699 w 6097699"/>
              <a:gd name="connsiteY7" fmla="*/ 209677 h 3930777"/>
              <a:gd name="connsiteX8" fmla="*/ 6097699 w 6097699"/>
              <a:gd name="connsiteY8" fmla="*/ 806577 h 3930777"/>
              <a:gd name="connsiteX9" fmla="*/ 6034199 w 6097699"/>
              <a:gd name="connsiteY9" fmla="*/ 1018043 h 3930777"/>
              <a:gd name="connsiteX10" fmla="*/ 1284399 w 6097699"/>
              <a:gd name="connsiteY10" fmla="*/ 1005836 h 3930777"/>
              <a:gd name="connsiteX11" fmla="*/ 1258999 w 6097699"/>
              <a:gd name="connsiteY11" fmla="*/ 3041777 h 3930777"/>
              <a:gd name="connsiteX0" fmla="*/ 1258999 w 6097699"/>
              <a:gd name="connsiteY0" fmla="*/ 3041777 h 3930777"/>
              <a:gd name="connsiteX1" fmla="*/ 1258999 w 6097699"/>
              <a:gd name="connsiteY1" fmla="*/ 3918077 h 3930777"/>
              <a:gd name="connsiteX2" fmla="*/ 192199 w 6097699"/>
              <a:gd name="connsiteY2" fmla="*/ 3930777 h 3930777"/>
              <a:gd name="connsiteX3" fmla="*/ 14399 w 6097699"/>
              <a:gd name="connsiteY3" fmla="*/ 3714877 h 3930777"/>
              <a:gd name="connsiteX4" fmla="*/ 1699 w 6097699"/>
              <a:gd name="connsiteY4" fmla="*/ 146177 h 3930777"/>
              <a:gd name="connsiteX5" fmla="*/ 242999 w 6097699"/>
              <a:gd name="connsiteY5" fmla="*/ 6477 h 3930777"/>
              <a:gd name="connsiteX6" fmla="*/ 5996099 w 6097699"/>
              <a:gd name="connsiteY6" fmla="*/ 19177 h 3930777"/>
              <a:gd name="connsiteX7" fmla="*/ 6097699 w 6097699"/>
              <a:gd name="connsiteY7" fmla="*/ 209677 h 3930777"/>
              <a:gd name="connsiteX8" fmla="*/ 6097699 w 6097699"/>
              <a:gd name="connsiteY8" fmla="*/ 806577 h 3930777"/>
              <a:gd name="connsiteX9" fmla="*/ 5881799 w 6097699"/>
              <a:gd name="connsiteY9" fmla="*/ 1018043 h 3930777"/>
              <a:gd name="connsiteX10" fmla="*/ 1284399 w 6097699"/>
              <a:gd name="connsiteY10" fmla="*/ 1005836 h 3930777"/>
              <a:gd name="connsiteX11" fmla="*/ 1258999 w 6097699"/>
              <a:gd name="connsiteY11" fmla="*/ 3041777 h 3930777"/>
              <a:gd name="connsiteX0" fmla="*/ 1258999 w 6097699"/>
              <a:gd name="connsiteY0" fmla="*/ 3041777 h 3930777"/>
              <a:gd name="connsiteX1" fmla="*/ 1258999 w 6097699"/>
              <a:gd name="connsiteY1" fmla="*/ 3918077 h 3930777"/>
              <a:gd name="connsiteX2" fmla="*/ 192199 w 6097699"/>
              <a:gd name="connsiteY2" fmla="*/ 3930777 h 3930777"/>
              <a:gd name="connsiteX3" fmla="*/ 14399 w 6097699"/>
              <a:gd name="connsiteY3" fmla="*/ 3714877 h 3930777"/>
              <a:gd name="connsiteX4" fmla="*/ 1699 w 6097699"/>
              <a:gd name="connsiteY4" fmla="*/ 146177 h 3930777"/>
              <a:gd name="connsiteX5" fmla="*/ 242999 w 6097699"/>
              <a:gd name="connsiteY5" fmla="*/ 6477 h 3930777"/>
              <a:gd name="connsiteX6" fmla="*/ 5996099 w 6097699"/>
              <a:gd name="connsiteY6" fmla="*/ 19177 h 3930777"/>
              <a:gd name="connsiteX7" fmla="*/ 6097699 w 6097699"/>
              <a:gd name="connsiteY7" fmla="*/ 209677 h 3930777"/>
              <a:gd name="connsiteX8" fmla="*/ 6097699 w 6097699"/>
              <a:gd name="connsiteY8" fmla="*/ 806577 h 3930777"/>
              <a:gd name="connsiteX9" fmla="*/ 6008799 w 6097699"/>
              <a:gd name="connsiteY9" fmla="*/ 1005836 h 3930777"/>
              <a:gd name="connsiteX10" fmla="*/ 1284399 w 6097699"/>
              <a:gd name="connsiteY10" fmla="*/ 1005836 h 3930777"/>
              <a:gd name="connsiteX11" fmla="*/ 1258999 w 6097699"/>
              <a:gd name="connsiteY11" fmla="*/ 3041777 h 393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97699" h="3930777">
                <a:moveTo>
                  <a:pt x="1258999" y="3041777"/>
                </a:moveTo>
                <a:lnTo>
                  <a:pt x="1258999" y="3918077"/>
                </a:lnTo>
                <a:lnTo>
                  <a:pt x="192199" y="3930777"/>
                </a:lnTo>
                <a:cubicBezTo>
                  <a:pt x="132932" y="3858810"/>
                  <a:pt x="73666" y="3875744"/>
                  <a:pt x="14399" y="3714877"/>
                </a:cubicBezTo>
                <a:cubicBezTo>
                  <a:pt x="10166" y="2525310"/>
                  <a:pt x="5932" y="1335744"/>
                  <a:pt x="1699" y="146177"/>
                </a:cubicBezTo>
                <a:cubicBezTo>
                  <a:pt x="-19468" y="-103590"/>
                  <a:pt x="162566" y="53044"/>
                  <a:pt x="242999" y="6477"/>
                </a:cubicBezTo>
                <a:lnTo>
                  <a:pt x="5996099" y="19177"/>
                </a:lnTo>
                <a:cubicBezTo>
                  <a:pt x="6156966" y="58262"/>
                  <a:pt x="6063832" y="146177"/>
                  <a:pt x="6097699" y="209677"/>
                </a:cubicBezTo>
                <a:lnTo>
                  <a:pt x="6097699" y="806577"/>
                </a:lnTo>
                <a:lnTo>
                  <a:pt x="6008799" y="1005836"/>
                </a:lnTo>
                <a:lnTo>
                  <a:pt x="1284399" y="1005836"/>
                </a:lnTo>
                <a:lnTo>
                  <a:pt x="1258999" y="3041777"/>
                </a:lnTo>
                <a:close/>
              </a:path>
            </a:pathLst>
          </a:cu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e0</a:t>
            </a:r>
          </a:p>
        </p:txBody>
      </p:sp>
      <p:cxnSp>
        <p:nvCxnSpPr>
          <p:cNvPr id="21" name="Straight Connector 20">
            <a:extLst>
              <a:ext uri="{FF2B5EF4-FFF2-40B4-BE49-F238E27FC236}">
                <a16:creationId xmlns:a16="http://schemas.microsoft.com/office/drawing/2014/main" id="{80ECFE25-3491-2012-AAFA-6DB1DAB3D3D7}"/>
              </a:ext>
            </a:extLst>
          </p:cNvPr>
          <p:cNvCxnSpPr>
            <a:cxnSpLocks/>
          </p:cNvCxnSpPr>
          <p:nvPr/>
        </p:nvCxnSpPr>
        <p:spPr>
          <a:xfrm>
            <a:off x="7722837" y="2140004"/>
            <a:ext cx="12917" cy="493093"/>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10" name="Straight Connector 9">
            <a:extLst>
              <a:ext uri="{FF2B5EF4-FFF2-40B4-BE49-F238E27FC236}">
                <a16:creationId xmlns:a16="http://schemas.microsoft.com/office/drawing/2014/main" id="{FFBB9D15-8FEC-9DFA-E76A-DDE94045276D}"/>
              </a:ext>
            </a:extLst>
          </p:cNvPr>
          <p:cNvCxnSpPr>
            <a:cxnSpLocks/>
          </p:cNvCxnSpPr>
          <p:nvPr/>
        </p:nvCxnSpPr>
        <p:spPr>
          <a:xfrm>
            <a:off x="9793278" y="2140004"/>
            <a:ext cx="0" cy="983561"/>
          </a:xfrm>
          <a:prstGeom prst="line">
            <a:avLst/>
          </a:prstGeom>
          <a:ln w="57150">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25" name="Straight Arrow Connector 24">
            <a:extLst>
              <a:ext uri="{FF2B5EF4-FFF2-40B4-BE49-F238E27FC236}">
                <a16:creationId xmlns:a16="http://schemas.microsoft.com/office/drawing/2014/main" id="{9552489A-3ACC-2DB6-7668-976FAC04A87C}"/>
              </a:ext>
            </a:extLst>
          </p:cNvPr>
          <p:cNvCxnSpPr>
            <a:cxnSpLocks/>
          </p:cNvCxnSpPr>
          <p:nvPr/>
        </p:nvCxnSpPr>
        <p:spPr>
          <a:xfrm flipH="1">
            <a:off x="5860729" y="3582967"/>
            <a:ext cx="883703" cy="932612"/>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38FA7E55-851A-C9E1-9583-5F37740595BF}"/>
              </a:ext>
            </a:extLst>
          </p:cNvPr>
          <p:cNvCxnSpPr>
            <a:cxnSpLocks/>
          </p:cNvCxnSpPr>
          <p:nvPr/>
        </p:nvCxnSpPr>
        <p:spPr>
          <a:xfrm>
            <a:off x="10108839" y="2188855"/>
            <a:ext cx="554225" cy="2374550"/>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5" name="Straight Arrow Connector 4">
            <a:extLst>
              <a:ext uri="{FF2B5EF4-FFF2-40B4-BE49-F238E27FC236}">
                <a16:creationId xmlns:a16="http://schemas.microsoft.com/office/drawing/2014/main" id="{B3F12EBD-104A-FD2C-46CD-32CA3F725578}"/>
              </a:ext>
            </a:extLst>
          </p:cNvPr>
          <p:cNvCxnSpPr>
            <a:cxnSpLocks/>
          </p:cNvCxnSpPr>
          <p:nvPr/>
        </p:nvCxnSpPr>
        <p:spPr>
          <a:xfrm flipH="1">
            <a:off x="6861353" y="2111405"/>
            <a:ext cx="530059" cy="858981"/>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402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2728A7-BB53-6722-6368-3859D455EED4}"/>
              </a:ext>
            </a:extLst>
          </p:cNvPr>
          <p:cNvSpPr>
            <a:spLocks noGrp="1"/>
          </p:cNvSpPr>
          <p:nvPr>
            <p:ph type="title"/>
          </p:nvPr>
        </p:nvSpPr>
        <p:spPr>
          <a:xfrm>
            <a:off x="834013" y="1115568"/>
            <a:ext cx="3487616" cy="4626864"/>
          </a:xfrm>
        </p:spPr>
        <p:txBody>
          <a:bodyPr>
            <a:normAutofit/>
          </a:bodyPr>
          <a:lstStyle/>
          <a:p>
            <a:pPr algn="l"/>
            <a:r>
              <a:rPr lang="en-US" sz="3600" dirty="0">
                <a:ln>
                  <a:solidFill>
                    <a:prstClr val="black">
                      <a:lumMod val="75000"/>
                      <a:lumOff val="25000"/>
                      <a:alpha val="10000"/>
                    </a:prstClr>
                  </a:solidFill>
                </a:ln>
                <a:effectLst>
                  <a:outerShdw blurRad="9525" dist="25400" dir="14640000" algn="tl" rotWithShape="0">
                    <a:prstClr val="black">
                      <a:alpha val="30000"/>
                    </a:prstClr>
                  </a:outerShdw>
                </a:effectLst>
              </a:rPr>
              <a:t>Questions</a:t>
            </a:r>
          </a:p>
        </p:txBody>
      </p:sp>
      <p:cxnSp>
        <p:nvCxnSpPr>
          <p:cNvPr id="22" name="Straight Connector 21">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547F7D-B374-9B78-6ACC-34538247F6C9}"/>
              </a:ext>
            </a:extLst>
          </p:cNvPr>
          <p:cNvSpPr>
            <a:spLocks noGrp="1"/>
          </p:cNvSpPr>
          <p:nvPr>
            <p:ph idx="1"/>
          </p:nvPr>
        </p:nvSpPr>
        <p:spPr>
          <a:xfrm>
            <a:off x="5105398" y="1115568"/>
            <a:ext cx="6245352" cy="4626864"/>
          </a:xfrm>
        </p:spPr>
        <p:txBody>
          <a:bodyPr anchor="ctr">
            <a:normAutofit/>
          </a:bodyPr>
          <a:lstStyle/>
          <a:p>
            <a:pPr marL="0" indent="0">
              <a:buNone/>
            </a:pPr>
            <a:r>
              <a:rPr lang="en-US" dirty="0"/>
              <a:t>What are e-graphs?</a:t>
            </a:r>
          </a:p>
          <a:p>
            <a:pPr marL="0" indent="0">
              <a:buNone/>
            </a:pPr>
            <a:endParaRPr lang="en-US"/>
          </a:p>
          <a:p>
            <a:pPr marL="36830" indent="0">
              <a:buNone/>
            </a:pPr>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What are they good for?</a:t>
            </a:r>
          </a:p>
          <a:p>
            <a:pPr marL="36830" indent="0">
              <a:buNone/>
            </a:pP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36830" indent="0">
              <a:buNone/>
            </a:pPr>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How do they work?</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1784713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B482FD-C684-4DAA-AC4C-1739F51A9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680366-D9DE-3737-EDD6-CCC723F8D196}"/>
              </a:ext>
            </a:extLst>
          </p:cNvPr>
          <p:cNvSpPr>
            <a:spLocks noGrp="1"/>
          </p:cNvSpPr>
          <p:nvPr>
            <p:ph type="title"/>
          </p:nvPr>
        </p:nvSpPr>
        <p:spPr>
          <a:xfrm>
            <a:off x="5139236" y="1097280"/>
            <a:ext cx="6043875" cy="4626864"/>
          </a:xfrm>
        </p:spPr>
        <p:txBody>
          <a:bodyPr vert="horz" lIns="91440" tIns="45720" rIns="91440" bIns="45720" rtlCol="0" anchor="ctr">
            <a:normAutofit/>
          </a:bodyPr>
          <a:lstStyle/>
          <a:p>
            <a:r>
              <a:rPr lang="en-US" sz="4400" dirty="0"/>
              <a:t>Equality</a:t>
            </a:r>
            <a:br>
              <a:rPr lang="en-US" sz="4400" dirty="0"/>
            </a:br>
            <a:r>
              <a:rPr lang="en-US" sz="4400" dirty="0"/>
              <a:t>Saturation</a:t>
            </a:r>
          </a:p>
        </p:txBody>
      </p:sp>
      <p:sp>
        <p:nvSpPr>
          <p:cNvPr id="3" name="Content Placeholder 2">
            <a:extLst>
              <a:ext uri="{FF2B5EF4-FFF2-40B4-BE49-F238E27FC236}">
                <a16:creationId xmlns:a16="http://schemas.microsoft.com/office/drawing/2014/main" id="{27F01F3A-9117-756C-E938-E79C48688F90}"/>
              </a:ext>
            </a:extLst>
          </p:cNvPr>
          <p:cNvSpPr>
            <a:spLocks noGrp="1"/>
          </p:cNvSpPr>
          <p:nvPr>
            <p:ph idx="1"/>
          </p:nvPr>
        </p:nvSpPr>
        <p:spPr>
          <a:xfrm>
            <a:off x="600365" y="1097280"/>
            <a:ext cx="3569608" cy="4626863"/>
          </a:xfrm>
        </p:spPr>
        <p:txBody>
          <a:bodyPr vert="horz" lIns="91440" tIns="45720" rIns="91440" bIns="45720" rtlCol="0" anchor="ctr">
            <a:normAutofit/>
          </a:bodyPr>
          <a:lstStyle/>
          <a:p>
            <a:pPr marL="0" indent="0" algn="r">
              <a:buNone/>
            </a:pPr>
            <a:r>
              <a:rPr lang="en-US" sz="2800" dirty="0">
                <a:solidFill>
                  <a:schemeClr val="tx1"/>
                </a:solidFill>
              </a:rPr>
              <a:t>Keep applying rewrite rules until no new changes are made</a:t>
            </a:r>
          </a:p>
        </p:txBody>
      </p:sp>
      <p:cxnSp>
        <p:nvCxnSpPr>
          <p:cNvPr id="17" name="Straight Connector 16">
            <a:extLst>
              <a:ext uri="{FF2B5EF4-FFF2-40B4-BE49-F238E27FC236}">
                <a16:creationId xmlns:a16="http://schemas.microsoft.com/office/drawing/2014/main" id="{2DAA738B-EDF5-4694-B25A-3488245B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4953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274AD-0542-B267-91A0-EC291A859965}"/>
              </a:ext>
            </a:extLst>
          </p:cNvPr>
          <p:cNvSpPr>
            <a:spLocks noGrp="1"/>
          </p:cNvSpPr>
          <p:nvPr>
            <p:ph type="title"/>
          </p:nvPr>
        </p:nvSpPr>
        <p:spPr/>
        <p:txBody>
          <a:bodyPr/>
          <a:lstStyle/>
          <a:p>
            <a:r>
              <a:rPr lang="en-US" dirty="0"/>
              <a:t>Equality Saturation Loop</a:t>
            </a:r>
          </a:p>
        </p:txBody>
      </p:sp>
      <p:graphicFrame>
        <p:nvGraphicFramePr>
          <p:cNvPr id="4" name="Content Placeholder 3">
            <a:extLst>
              <a:ext uri="{FF2B5EF4-FFF2-40B4-BE49-F238E27FC236}">
                <a16:creationId xmlns:a16="http://schemas.microsoft.com/office/drawing/2014/main" id="{838480FB-FC4E-1EFF-D2F5-3575BE218994}"/>
              </a:ext>
            </a:extLst>
          </p:cNvPr>
          <p:cNvGraphicFramePr>
            <a:graphicFrameLocks noGrp="1"/>
          </p:cNvGraphicFramePr>
          <p:nvPr>
            <p:ph idx="1"/>
            <p:extLst>
              <p:ext uri="{D42A27DB-BD31-4B8C-83A1-F6EECF244321}">
                <p14:modId xmlns:p14="http://schemas.microsoft.com/office/powerpoint/2010/main" val="4073488695"/>
              </p:ext>
            </p:extLst>
          </p:nvPr>
        </p:nvGraphicFramePr>
        <p:xfrm>
          <a:off x="913795" y="1741686"/>
          <a:ext cx="10353762" cy="40587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0238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AF6E-3D1D-4D6A-152D-888977F55FCE}"/>
              </a:ext>
            </a:extLst>
          </p:cNvPr>
          <p:cNvSpPr>
            <a:spLocks noGrp="1"/>
          </p:cNvSpPr>
          <p:nvPr>
            <p:ph type="title"/>
          </p:nvPr>
        </p:nvSpPr>
        <p:spPr/>
        <p:txBody>
          <a:bodyPr/>
          <a:lstStyle/>
          <a:p>
            <a:r>
              <a:rPr lang="en-US" dirty="0"/>
              <a:t>Apply Rules Until Saturation</a:t>
            </a:r>
          </a:p>
        </p:txBody>
      </p:sp>
      <p:sp>
        <p:nvSpPr>
          <p:cNvPr id="4" name="Content Placeholder 4">
            <a:extLst>
              <a:ext uri="{FF2B5EF4-FFF2-40B4-BE49-F238E27FC236}">
                <a16:creationId xmlns:a16="http://schemas.microsoft.com/office/drawing/2014/main" id="{91A9B9D5-905F-3636-A577-14F3694E25FD}"/>
              </a:ext>
            </a:extLst>
          </p:cNvPr>
          <p:cNvSpPr txBox="1">
            <a:spLocks/>
          </p:cNvSpPr>
          <p:nvPr/>
        </p:nvSpPr>
        <p:spPr>
          <a:xfrm>
            <a:off x="481446" y="1973942"/>
            <a:ext cx="7102763" cy="4274458"/>
          </a:xfrm>
          <a:prstGeom prst="roundRect">
            <a:avLst>
              <a:gd name="adj" fmla="val 6427"/>
            </a:avLst>
          </a:prstGeom>
          <a:solidFill>
            <a:schemeClr val="bg1">
              <a:lumMod val="85000"/>
              <a:lumOff val="15000"/>
            </a:schemeClr>
          </a:solidFill>
          <a:ln w="28575">
            <a:solidFill>
              <a:schemeClr val="bg2">
                <a:lumMod val="75000"/>
                <a:lumOff val="25000"/>
              </a:schemeClr>
            </a:solidFill>
          </a:ln>
          <a:effectLst>
            <a:outerShdw blurRad="63500" sx="102000" sy="102000" algn="ctr" rotWithShape="0">
              <a:prstClr val="black">
                <a:alpha val="40000"/>
              </a:prstClr>
            </a:outerShdw>
          </a:effectLst>
        </p:spPr>
        <p:txBody>
          <a:bodyPr vert="horz" lIns="91440" tIns="45720" rIns="91440" bIns="45720" rtlCol="0" anchor="ctr" anchorCtr="0">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b="0" dirty="0">
                <a:solidFill>
                  <a:srgbClr val="9CDCFE"/>
                </a:solidFill>
                <a:effectLst/>
                <a:latin typeface="Consolas" panose="020B0609020204030204" pitchFamily="49" charset="0"/>
              </a:rPr>
              <a:t>rules</a:t>
            </a:r>
            <a:r>
              <a:rPr lang="en-US" b="0" dirty="0">
                <a:solidFill>
                  <a:srgbClr val="D4D4D4"/>
                </a:solidFill>
                <a:effectLst/>
                <a:latin typeface="Consolas" panose="020B0609020204030204" pitchFamily="49" charset="0"/>
              </a:rPr>
              <a:t> = [</a:t>
            </a:r>
          </a:p>
          <a:p>
            <a:pPr marL="36900" indent="0">
              <a:buNone/>
            </a:pP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ExprTree</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make_rule</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lambda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y</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z</a:t>
            </a:r>
            <a:r>
              <a:rPr lang="en-US" b="0" dirty="0">
                <a:solidFill>
                  <a:srgbClr val="D4D4D4"/>
                </a:solidFill>
                <a:effectLst/>
                <a:latin typeface="Consolas" panose="020B0609020204030204" pitchFamily="49" charset="0"/>
              </a:rPr>
              <a:t>: </a:t>
            </a:r>
          </a:p>
          <a:p>
            <a:pPr marL="36900" indent="0">
              <a:buNone/>
            </a:pP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y</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z</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y</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z</a:t>
            </a:r>
            <a:r>
              <a:rPr lang="en-US" b="0" dirty="0">
                <a:solidFill>
                  <a:srgbClr val="D4D4D4"/>
                </a:solidFill>
                <a:effectLst/>
                <a:latin typeface="Consolas" panose="020B0609020204030204" pitchFamily="49" charset="0"/>
              </a:rPr>
              <a:t>))),</a:t>
            </a:r>
          </a:p>
          <a:p>
            <a:pPr marL="36900" indent="0">
              <a:buNone/>
            </a:pP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ExprTree</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make_rule</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lambda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 </a:t>
            </a:r>
          </a:p>
          <a:p>
            <a:pPr marL="36900" indent="0">
              <a:buNone/>
            </a:pP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ExprNode</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p>
          <a:p>
            <a:pPr marL="36900" indent="0">
              <a:buNone/>
            </a:pP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ExprTree</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make_rule</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lambda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a:t>
            </a:r>
          </a:p>
          <a:p>
            <a:pPr marL="36900" indent="0">
              <a:buNone/>
            </a:pPr>
            <a:r>
              <a:rPr lang="en-US" b="0" dirty="0">
                <a:solidFill>
                  <a:srgbClr val="D4D4D4"/>
                </a:solidFill>
                <a:effectLst/>
                <a:latin typeface="Consolas" panose="020B0609020204030204" pitchFamily="49" charset="0"/>
              </a:rPr>
              <a:t>]</a:t>
            </a:r>
          </a:p>
          <a:p>
            <a:pPr marL="36900" indent="0">
              <a:buNone/>
            </a:pPr>
            <a:r>
              <a:rPr lang="en-US" b="0" dirty="0">
                <a:solidFill>
                  <a:srgbClr val="C586C0"/>
                </a:solidFill>
                <a:effectLst/>
                <a:latin typeface="Consolas" panose="020B0609020204030204" pitchFamily="49" charset="0"/>
              </a:rPr>
              <a:t>while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not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egraph</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is_saturated</a:t>
            </a:r>
            <a:r>
              <a:rPr lang="en-US" b="0" dirty="0">
                <a:solidFill>
                  <a:srgbClr val="D4D4D4"/>
                </a:solidFill>
                <a:effectLst/>
                <a:latin typeface="Consolas" panose="020B0609020204030204" pitchFamily="49" charset="0"/>
              </a:rPr>
              <a:t>():</a:t>
            </a:r>
          </a:p>
          <a:p>
            <a:pPr marL="36900" indent="0">
              <a:buNone/>
            </a:pP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Rule</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apply_rules</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rules</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egraph</a:t>
            </a:r>
            <a:r>
              <a:rPr lang="en-US" b="0" dirty="0">
                <a:solidFill>
                  <a:srgbClr val="D4D4D4"/>
                </a:solidFill>
                <a:effectLst/>
                <a:latin typeface="Consolas" panose="020B0609020204030204" pitchFamily="49" charset="0"/>
              </a:rPr>
              <a:t>)</a:t>
            </a:r>
          </a:p>
          <a:p>
            <a:pPr marL="36900" indent="0">
              <a:buNone/>
            </a:pPr>
            <a:r>
              <a:rPr lang="en-US" b="0" dirty="0" err="1">
                <a:solidFill>
                  <a:srgbClr val="9CDCFE"/>
                </a:solidFill>
                <a:effectLst/>
                <a:latin typeface="Consolas" panose="020B0609020204030204" pitchFamily="49" charset="0"/>
              </a:rPr>
              <a:t>aeclass</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egraph</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ExprTree</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ExprNode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a:t>
            </a:r>
            <a:r>
              <a:rPr lang="en-US" b="0" dirty="0">
                <a:solidFill>
                  <a:srgbClr val="D4D4D4"/>
                </a:solidFill>
                <a:effectLst/>
                <a:latin typeface="Consolas" panose="020B0609020204030204" pitchFamily="49" charset="0"/>
              </a:rPr>
              <a:t>, ())))</a:t>
            </a:r>
          </a:p>
          <a:p>
            <a:pPr marL="36900" indent="0">
              <a:buNone/>
            </a:pPr>
            <a:r>
              <a:rPr lang="en-US" b="0" dirty="0">
                <a:solidFill>
                  <a:srgbClr val="C586C0"/>
                </a:solidFill>
                <a:effectLst/>
                <a:latin typeface="Consolas" panose="020B0609020204030204" pitchFamily="49" charset="0"/>
              </a:rPr>
              <a:t>assert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aeclass.find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egraph.root.find</a:t>
            </a:r>
            <a:r>
              <a:rPr lang="en-US" b="0" dirty="0">
                <a:solidFill>
                  <a:srgbClr val="D4D4D4"/>
                </a:solidFill>
                <a:effectLst/>
                <a:latin typeface="Consolas" panose="020B0609020204030204" pitchFamily="49" charset="0"/>
              </a:rPr>
              <a:t>()</a:t>
            </a:r>
          </a:p>
        </p:txBody>
      </p:sp>
      <p:sp>
        <p:nvSpPr>
          <p:cNvPr id="5" name="Rectangle: Rounded Corners 4">
            <a:extLst>
              <a:ext uri="{FF2B5EF4-FFF2-40B4-BE49-F238E27FC236}">
                <a16:creationId xmlns:a16="http://schemas.microsoft.com/office/drawing/2014/main" id="{57373997-E983-33BC-7559-D63B9DDBBCDC}"/>
              </a:ext>
            </a:extLst>
          </p:cNvPr>
          <p:cNvSpPr/>
          <p:nvPr/>
        </p:nvSpPr>
        <p:spPr>
          <a:xfrm>
            <a:off x="232064" y="2157947"/>
            <a:ext cx="249382" cy="263235"/>
          </a:xfrm>
          <a:prstGeom prst="roundRect">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1</a:t>
            </a:r>
          </a:p>
        </p:txBody>
      </p:sp>
      <p:sp>
        <p:nvSpPr>
          <p:cNvPr id="6" name="Rectangle: Rounded Corners 5">
            <a:extLst>
              <a:ext uri="{FF2B5EF4-FFF2-40B4-BE49-F238E27FC236}">
                <a16:creationId xmlns:a16="http://schemas.microsoft.com/office/drawing/2014/main" id="{3D0C019A-A1D1-ADD7-53F5-AAB7B0E2806B}"/>
              </a:ext>
            </a:extLst>
          </p:cNvPr>
          <p:cNvSpPr/>
          <p:nvPr/>
        </p:nvSpPr>
        <p:spPr>
          <a:xfrm>
            <a:off x="222828" y="4687558"/>
            <a:ext cx="249382" cy="263235"/>
          </a:xfrm>
          <a:prstGeom prst="roundRect">
            <a:avLst>
              <a:gd name="adj" fmla="val 16667"/>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2</a:t>
            </a:r>
          </a:p>
        </p:txBody>
      </p:sp>
      <p:sp>
        <p:nvSpPr>
          <p:cNvPr id="7" name="Rectangle: Rounded Corners 6">
            <a:extLst>
              <a:ext uri="{FF2B5EF4-FFF2-40B4-BE49-F238E27FC236}">
                <a16:creationId xmlns:a16="http://schemas.microsoft.com/office/drawing/2014/main" id="{2EF5609B-97BA-59DF-E4B4-C0F25F695844}"/>
              </a:ext>
            </a:extLst>
          </p:cNvPr>
          <p:cNvSpPr/>
          <p:nvPr/>
        </p:nvSpPr>
        <p:spPr>
          <a:xfrm>
            <a:off x="232064" y="5446092"/>
            <a:ext cx="249382" cy="263235"/>
          </a:xfrm>
          <a:prstGeom prst="roundRect">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3</a:t>
            </a:r>
          </a:p>
        </p:txBody>
      </p:sp>
      <p:sp>
        <p:nvSpPr>
          <p:cNvPr id="9" name="Content Placeholder 2">
            <a:extLst>
              <a:ext uri="{FF2B5EF4-FFF2-40B4-BE49-F238E27FC236}">
                <a16:creationId xmlns:a16="http://schemas.microsoft.com/office/drawing/2014/main" id="{5BF0B99B-80EA-2D72-0E03-A3EF806AC070}"/>
              </a:ext>
            </a:extLst>
          </p:cNvPr>
          <p:cNvSpPr>
            <a:spLocks noGrp="1"/>
          </p:cNvSpPr>
          <p:nvPr>
            <p:ph idx="1"/>
          </p:nvPr>
        </p:nvSpPr>
        <p:spPr>
          <a:xfrm>
            <a:off x="7833591" y="1861127"/>
            <a:ext cx="3999345" cy="4387273"/>
          </a:xfrm>
        </p:spPr>
        <p:txBody>
          <a:bodyPr anchor="ctr" anchorCtr="0"/>
          <a:lstStyle/>
          <a:p>
            <a:pPr marL="494100" indent="-457200">
              <a:buSzPct val="100000"/>
              <a:buFont typeface="+mj-lt"/>
              <a:buAutoNum type="arabicPeriod"/>
            </a:pPr>
            <a:r>
              <a:rPr lang="en-US" dirty="0"/>
              <a:t>Same 3 rules we just applied</a:t>
            </a:r>
          </a:p>
          <a:p>
            <a:pPr marL="494100" indent="-457200">
              <a:buSzPct val="100000"/>
              <a:buFont typeface="+mj-lt"/>
              <a:buAutoNum type="arabicPeriod"/>
            </a:pPr>
            <a:endParaRPr lang="en-US" dirty="0"/>
          </a:p>
          <a:p>
            <a:pPr marL="494100" indent="-457200">
              <a:buSzPct val="100000"/>
              <a:buFont typeface="+mj-lt"/>
              <a:buAutoNum type="arabicPeriod"/>
            </a:pPr>
            <a:r>
              <a:rPr lang="en-US" dirty="0"/>
              <a:t>Apply rules until the e-graph is saturated</a:t>
            </a:r>
          </a:p>
          <a:p>
            <a:pPr marL="494100" indent="-457200">
              <a:buSzPct val="100000"/>
              <a:buFont typeface="+mj-lt"/>
              <a:buAutoNum type="arabicPeriod"/>
            </a:pPr>
            <a:endParaRPr lang="en-US" dirty="0"/>
          </a:p>
          <a:p>
            <a:pPr marL="494100" indent="-457200">
              <a:buSzPct val="100000"/>
              <a:buFont typeface="+mj-lt"/>
              <a:buAutoNum type="arabicPeriod"/>
            </a:pPr>
            <a:r>
              <a:rPr lang="en-US" dirty="0"/>
              <a:t>Verification: expect </a:t>
            </a:r>
            <a:r>
              <a:rPr lang="en-US" dirty="0">
                <a:latin typeface="Consolas" panose="020B0609020204030204" pitchFamily="49" charset="0"/>
              </a:rPr>
              <a:t>a</a:t>
            </a:r>
            <a:r>
              <a:rPr lang="en-US" dirty="0"/>
              <a:t> to have merged with the “root” e-class</a:t>
            </a:r>
            <a:endParaRPr lang="en-US" dirty="0">
              <a:latin typeface="Consolas" panose="020B0609020204030204" pitchFamily="49" charset="0"/>
            </a:endParaRPr>
          </a:p>
        </p:txBody>
      </p:sp>
    </p:spTree>
    <p:extLst>
      <p:ext uri="{BB962C8B-B14F-4D97-AF65-F5344CB8AC3E}">
        <p14:creationId xmlns:p14="http://schemas.microsoft.com/office/powerpoint/2010/main" val="415066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2728A7-BB53-6722-6368-3859D455EED4}"/>
              </a:ext>
            </a:extLst>
          </p:cNvPr>
          <p:cNvSpPr>
            <a:spLocks noGrp="1"/>
          </p:cNvSpPr>
          <p:nvPr>
            <p:ph type="title"/>
          </p:nvPr>
        </p:nvSpPr>
        <p:spPr>
          <a:xfrm>
            <a:off x="834013" y="1115568"/>
            <a:ext cx="3487616" cy="4626864"/>
          </a:xfrm>
        </p:spPr>
        <p:txBody>
          <a:bodyPr>
            <a:normAutofit/>
          </a:bodyPr>
          <a:lstStyle/>
          <a:p>
            <a:pPr algn="l"/>
            <a:r>
              <a:rPr lang="en-US" sz="4000" dirty="0">
                <a:ln>
                  <a:solidFill>
                    <a:prstClr val="black">
                      <a:lumMod val="75000"/>
                      <a:lumOff val="25000"/>
                      <a:alpha val="10000"/>
                    </a:prstClr>
                  </a:solidFill>
                </a:ln>
                <a:effectLst>
                  <a:outerShdw blurRad="9525" dist="25400" dir="14640000" algn="tl" rotWithShape="0">
                    <a:prstClr val="black">
                      <a:alpha val="30000"/>
                    </a:prstClr>
                  </a:outerShdw>
                </a:effectLst>
              </a:rPr>
              <a:t>E-Class</a:t>
            </a:r>
            <a:br>
              <a:rPr lang="en-US" sz="4000" dirty="0">
                <a:ln>
                  <a:solidFill>
                    <a:prstClr val="black">
                      <a:lumMod val="75000"/>
                      <a:lumOff val="25000"/>
                      <a:alpha val="10000"/>
                    </a:prstClr>
                  </a:solidFill>
                </a:ln>
                <a:effectLst>
                  <a:outerShdw blurRad="9525" dist="25400" dir="14640000" algn="tl" rotWithShape="0">
                    <a:prstClr val="black">
                      <a:alpha val="30000"/>
                    </a:prstClr>
                  </a:outerShdw>
                </a:effectLst>
              </a:rPr>
            </a:br>
            <a:r>
              <a:rPr lang="en-US" sz="4000" dirty="0">
                <a:ln>
                  <a:solidFill>
                    <a:prstClr val="black">
                      <a:lumMod val="75000"/>
                      <a:lumOff val="25000"/>
                      <a:alpha val="10000"/>
                    </a:prstClr>
                  </a:solidFill>
                </a:ln>
                <a:effectLst>
                  <a:outerShdw blurRad="9525" dist="25400" dir="14640000" algn="tl" rotWithShape="0">
                    <a:prstClr val="black">
                      <a:alpha val="30000"/>
                    </a:prstClr>
                  </a:outerShdw>
                </a:effectLst>
              </a:rPr>
              <a:t>Analysis</a:t>
            </a:r>
            <a:br>
              <a:rPr lang="en-US" sz="4000" dirty="0">
                <a:ln>
                  <a:solidFill>
                    <a:prstClr val="black">
                      <a:lumMod val="75000"/>
                      <a:lumOff val="25000"/>
                      <a:alpha val="10000"/>
                    </a:prstClr>
                  </a:solidFill>
                </a:ln>
                <a:effectLst>
                  <a:outerShdw blurRad="9525" dist="25400" dir="14640000" algn="tl" rotWithShape="0">
                    <a:prstClr val="black">
                      <a:alpha val="30000"/>
                    </a:prstClr>
                  </a:outerShdw>
                </a:effectLst>
              </a:rPr>
            </a:br>
            <a:br>
              <a:rPr lang="en-US" sz="3200" dirty="0">
                <a:ln>
                  <a:solidFill>
                    <a:prstClr val="black">
                      <a:lumMod val="75000"/>
                      <a:lumOff val="25000"/>
                      <a:alpha val="10000"/>
                    </a:prstClr>
                  </a:solidFill>
                </a:ln>
                <a:effectLst>
                  <a:outerShdw blurRad="9525" dist="25400" dir="14640000" algn="tl" rotWithShape="0">
                    <a:prstClr val="black">
                      <a:alpha val="30000"/>
                    </a:prstClr>
                  </a:outerShdw>
                </a:effectLst>
              </a:rPr>
            </a:br>
            <a:br>
              <a:rPr lang="en-US" sz="3200" dirty="0">
                <a:ln>
                  <a:solidFill>
                    <a:prstClr val="black">
                      <a:lumMod val="75000"/>
                      <a:lumOff val="25000"/>
                      <a:alpha val="10000"/>
                    </a:prstClr>
                  </a:solidFill>
                </a:ln>
                <a:effectLst>
                  <a:outerShdw blurRad="9525" dist="25400" dir="14640000" algn="tl" rotWithShape="0">
                    <a:prstClr val="black">
                      <a:alpha val="30000"/>
                    </a:prstClr>
                  </a:outerShdw>
                </a:effectLst>
              </a:rPr>
            </a:br>
            <a:r>
              <a:rPr lang="en-US" sz="3200" i="1"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Domain-specific e-graph extensions</a:t>
            </a:r>
            <a:endParaRPr lang="en-US" sz="3200"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cxnSp>
        <p:nvCxnSpPr>
          <p:cNvPr id="22" name="Straight Connector 21">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547F7D-B374-9B78-6ACC-34538247F6C9}"/>
              </a:ext>
            </a:extLst>
          </p:cNvPr>
          <p:cNvSpPr>
            <a:spLocks noGrp="1"/>
          </p:cNvSpPr>
          <p:nvPr>
            <p:ph idx="1"/>
          </p:nvPr>
        </p:nvSpPr>
        <p:spPr>
          <a:xfrm>
            <a:off x="5105398" y="1115568"/>
            <a:ext cx="6245352" cy="4626864"/>
          </a:xfrm>
        </p:spPr>
        <p:txBody>
          <a:bodyPr anchor="ctr">
            <a:normAutofit/>
          </a:bodyPr>
          <a:lstStyle/>
          <a:p>
            <a:pPr marL="457200" indent="-457200"/>
            <a:r>
              <a:rPr lang="en-US" sz="3200" dirty="0"/>
              <a:t>Attach datum to each e-class based on e-nodes: </a:t>
            </a:r>
            <a:r>
              <a:rPr lang="en-US" sz="3200" dirty="0">
                <a:latin typeface="Consolas" panose="020B0609020204030204" pitchFamily="49" charset="0"/>
              </a:rPr>
              <a:t>make</a:t>
            </a:r>
          </a:p>
          <a:p>
            <a:pPr marL="457200" indent="-457200"/>
            <a:r>
              <a:rPr lang="en-US" sz="3200" dirty="0"/>
              <a:t>Merge data when e-classes merge: </a:t>
            </a:r>
            <a:r>
              <a:rPr lang="en-US" sz="3200" dirty="0">
                <a:latin typeface="Consolas" panose="020B0609020204030204" pitchFamily="49" charset="0"/>
              </a:rPr>
              <a:t>join</a:t>
            </a:r>
            <a:endParaRPr lang="en-US" sz="3200" dirty="0"/>
          </a:p>
          <a:p>
            <a:pPr marL="457200" indent="-457200"/>
            <a:r>
              <a:rPr lang="en-US" sz="3200" dirty="0"/>
              <a:t>Update e-class based on datum: </a:t>
            </a:r>
            <a:r>
              <a:rPr lang="en-US" sz="3200" dirty="0">
                <a:latin typeface="Consolas" panose="020B0609020204030204" pitchFamily="49" charset="0"/>
              </a:rPr>
              <a:t>modify</a:t>
            </a:r>
            <a:endParaRPr lang="en-US" sz="3200" i="1"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marL="457200" indent="-457200"/>
            <a:r>
              <a:rPr lang="en-US" sz="32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Form a join-semilattice</a:t>
            </a:r>
            <a:endParaRPr lang="en-US" sz="3200" dirty="0"/>
          </a:p>
        </p:txBody>
      </p:sp>
    </p:spTree>
    <p:extLst>
      <p:ext uri="{BB962C8B-B14F-4D97-AF65-F5344CB8AC3E}">
        <p14:creationId xmlns:p14="http://schemas.microsoft.com/office/powerpoint/2010/main" val="219167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5DDEE-BDF4-12A5-FAEC-FE878A3B2C95}"/>
              </a:ext>
            </a:extLst>
          </p:cNvPr>
          <p:cNvSpPr>
            <a:spLocks noGrp="1"/>
          </p:cNvSpPr>
          <p:nvPr>
            <p:ph type="title"/>
          </p:nvPr>
        </p:nvSpPr>
        <p:spPr/>
        <p:txBody>
          <a:bodyPr/>
          <a:lstStyle/>
          <a:p>
            <a:r>
              <a:rPr lang="en-US" dirty="0"/>
              <a:t>What Can </a:t>
            </a:r>
            <a:r>
              <a:rPr lang="en-US"/>
              <a:t>E-Class </a:t>
            </a:r>
            <a:r>
              <a:rPr lang="en-US" dirty="0"/>
              <a:t>Analyses Do?</a:t>
            </a:r>
          </a:p>
        </p:txBody>
      </p:sp>
      <p:sp>
        <p:nvSpPr>
          <p:cNvPr id="3" name="Content Placeholder 2">
            <a:extLst>
              <a:ext uri="{FF2B5EF4-FFF2-40B4-BE49-F238E27FC236}">
                <a16:creationId xmlns:a16="http://schemas.microsoft.com/office/drawing/2014/main" id="{ACD75B71-9527-F613-8855-B4AA56D93C1B}"/>
              </a:ext>
            </a:extLst>
          </p:cNvPr>
          <p:cNvSpPr>
            <a:spLocks noGrp="1"/>
          </p:cNvSpPr>
          <p:nvPr>
            <p:ph idx="1"/>
          </p:nvPr>
        </p:nvSpPr>
        <p:spPr/>
        <p:txBody>
          <a:bodyPr/>
          <a:lstStyle/>
          <a:p>
            <a:r>
              <a:rPr lang="en-US" dirty="0"/>
              <a:t>Program analysis</a:t>
            </a:r>
          </a:p>
          <a:p>
            <a:r>
              <a:rPr lang="en-US" dirty="0"/>
              <a:t>Conditional or dynamic rewrites</a:t>
            </a:r>
          </a:p>
          <a:p>
            <a:r>
              <a:rPr lang="en-US" dirty="0"/>
              <a:t>Debugging</a:t>
            </a:r>
          </a:p>
          <a:p>
            <a:r>
              <a:rPr lang="en-US" dirty="0"/>
              <a:t>Pruning</a:t>
            </a:r>
          </a:p>
          <a:p>
            <a:r>
              <a:rPr lang="en-US" dirty="0"/>
              <a:t>On-the-fly term extraction</a:t>
            </a:r>
          </a:p>
          <a:p>
            <a:endParaRPr lang="en-US" dirty="0"/>
          </a:p>
          <a:p>
            <a:pPr marL="36900" indent="0">
              <a:buNone/>
            </a:pPr>
            <a:r>
              <a:rPr lang="en-US" sz="2800" b="1" dirty="0"/>
              <a:t>Standardized interface for extending e-graphs!</a:t>
            </a:r>
          </a:p>
        </p:txBody>
      </p:sp>
    </p:spTree>
    <p:extLst>
      <p:ext uri="{BB962C8B-B14F-4D97-AF65-F5344CB8AC3E}">
        <p14:creationId xmlns:p14="http://schemas.microsoft.com/office/powerpoint/2010/main" val="858014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3B1D-0935-8CAF-FA59-10FAD6BFC2C9}"/>
              </a:ext>
            </a:extLst>
          </p:cNvPr>
          <p:cNvSpPr>
            <a:spLocks noGrp="1"/>
          </p:cNvSpPr>
          <p:nvPr>
            <p:ph type="title"/>
          </p:nvPr>
        </p:nvSpPr>
        <p:spPr/>
        <p:txBody>
          <a:bodyPr/>
          <a:lstStyle/>
          <a:p>
            <a:r>
              <a:rPr lang="en-US" dirty="0"/>
              <a:t>Analysis Invariant</a:t>
            </a:r>
          </a:p>
        </p:txBody>
      </p:sp>
      <p:pic>
        <p:nvPicPr>
          <p:cNvPr id="5" name="Picture 4">
            <a:extLst>
              <a:ext uri="{FF2B5EF4-FFF2-40B4-BE49-F238E27FC236}">
                <a16:creationId xmlns:a16="http://schemas.microsoft.com/office/drawing/2014/main" id="{3D866A50-5651-D78F-9EAB-C643C46B0E0D}"/>
              </a:ext>
            </a:extLst>
          </p:cNvPr>
          <p:cNvPicPr>
            <a:picLocks noChangeAspect="1"/>
          </p:cNvPicPr>
          <p:nvPr/>
        </p:nvPicPr>
        <p:blipFill>
          <a:blip r:embed="rId3"/>
          <a:stretch>
            <a:fillRect/>
          </a:stretch>
        </p:blipFill>
        <p:spPr>
          <a:xfrm>
            <a:off x="1933379" y="3189170"/>
            <a:ext cx="8129868" cy="1080320"/>
          </a:xfrm>
          <a:prstGeom prst="rect">
            <a:avLst/>
          </a:prstGeom>
        </p:spPr>
      </p:pic>
      <p:sp>
        <p:nvSpPr>
          <p:cNvPr id="6" name="Rectangle: Rounded Corners 5">
            <a:extLst>
              <a:ext uri="{FF2B5EF4-FFF2-40B4-BE49-F238E27FC236}">
                <a16:creationId xmlns:a16="http://schemas.microsoft.com/office/drawing/2014/main" id="{E903F3BC-2A53-F697-01EB-93A05E59EA1E}"/>
              </a:ext>
            </a:extLst>
          </p:cNvPr>
          <p:cNvSpPr/>
          <p:nvPr/>
        </p:nvSpPr>
        <p:spPr>
          <a:xfrm>
            <a:off x="8694457" y="2028013"/>
            <a:ext cx="2263684" cy="729673"/>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solidFill>
                  <a:schemeClr val="bg2"/>
                </a:solidFill>
              </a:rPr>
              <a:t>fixed point</a:t>
            </a:r>
          </a:p>
        </p:txBody>
      </p:sp>
      <p:sp>
        <p:nvSpPr>
          <p:cNvPr id="7" name="Rectangle: Rounded Corners 6">
            <a:extLst>
              <a:ext uri="{FF2B5EF4-FFF2-40B4-BE49-F238E27FC236}">
                <a16:creationId xmlns:a16="http://schemas.microsoft.com/office/drawing/2014/main" id="{3CC05458-4935-2A2E-FA0B-742EE6C3B7A8}"/>
              </a:ext>
            </a:extLst>
          </p:cNvPr>
          <p:cNvSpPr/>
          <p:nvPr/>
        </p:nvSpPr>
        <p:spPr>
          <a:xfrm>
            <a:off x="3451363" y="4814454"/>
            <a:ext cx="4254826" cy="1177638"/>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solidFill>
                  <a:schemeClr val="bg2"/>
                </a:solidFill>
              </a:rPr>
              <a:t>data is the same as `make`-</a:t>
            </a:r>
            <a:r>
              <a:rPr lang="en-US" sz="2400" dirty="0" err="1">
                <a:solidFill>
                  <a:schemeClr val="bg2"/>
                </a:solidFill>
              </a:rPr>
              <a:t>ing</a:t>
            </a:r>
            <a:r>
              <a:rPr lang="en-US" sz="2400" dirty="0">
                <a:solidFill>
                  <a:schemeClr val="bg2"/>
                </a:solidFill>
              </a:rPr>
              <a:t> data for each e-node and then `join`-</a:t>
            </a:r>
            <a:r>
              <a:rPr lang="en-US" sz="2400" dirty="0" err="1">
                <a:solidFill>
                  <a:schemeClr val="bg2"/>
                </a:solidFill>
              </a:rPr>
              <a:t>ing</a:t>
            </a:r>
            <a:endParaRPr lang="en-US" sz="2400" dirty="0">
              <a:solidFill>
                <a:schemeClr val="bg2"/>
              </a:solidFill>
            </a:endParaRPr>
          </a:p>
        </p:txBody>
      </p:sp>
      <p:sp>
        <p:nvSpPr>
          <p:cNvPr id="12" name="Rectangle: Rounded Corners 11">
            <a:extLst>
              <a:ext uri="{FF2B5EF4-FFF2-40B4-BE49-F238E27FC236}">
                <a16:creationId xmlns:a16="http://schemas.microsoft.com/office/drawing/2014/main" id="{72F1FC53-CF65-A5D1-6B5A-5B31960954B0}"/>
              </a:ext>
            </a:extLst>
          </p:cNvPr>
          <p:cNvSpPr/>
          <p:nvPr/>
        </p:nvSpPr>
        <p:spPr>
          <a:xfrm>
            <a:off x="1187679" y="2028012"/>
            <a:ext cx="2263684" cy="729673"/>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solidFill>
                  <a:schemeClr val="bg2"/>
                </a:solidFill>
              </a:rPr>
              <a:t>for each e-class</a:t>
            </a:r>
          </a:p>
        </p:txBody>
      </p:sp>
      <p:cxnSp>
        <p:nvCxnSpPr>
          <p:cNvPr id="14" name="Straight Arrow Connector 13">
            <a:extLst>
              <a:ext uri="{FF2B5EF4-FFF2-40B4-BE49-F238E27FC236}">
                <a16:creationId xmlns:a16="http://schemas.microsoft.com/office/drawing/2014/main" id="{0DAB6068-A94F-333D-0BC8-22A91898B19F}"/>
              </a:ext>
            </a:extLst>
          </p:cNvPr>
          <p:cNvCxnSpPr>
            <a:cxnSpLocks/>
            <a:stCxn id="6" idx="2"/>
          </p:cNvCxnSpPr>
          <p:nvPr/>
        </p:nvCxnSpPr>
        <p:spPr>
          <a:xfrm flipH="1">
            <a:off x="9230166" y="2757686"/>
            <a:ext cx="596133" cy="705951"/>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A3F55F62-B15B-480B-1271-01124445668E}"/>
              </a:ext>
            </a:extLst>
          </p:cNvPr>
          <p:cNvCxnSpPr>
            <a:cxnSpLocks/>
            <a:stCxn id="12" idx="2"/>
          </p:cNvCxnSpPr>
          <p:nvPr/>
        </p:nvCxnSpPr>
        <p:spPr>
          <a:xfrm>
            <a:off x="2319521" y="2757685"/>
            <a:ext cx="128115" cy="705952"/>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cxnSp>
        <p:nvCxnSpPr>
          <p:cNvPr id="22" name="Straight Arrow Connector 21">
            <a:extLst>
              <a:ext uri="{FF2B5EF4-FFF2-40B4-BE49-F238E27FC236}">
                <a16:creationId xmlns:a16="http://schemas.microsoft.com/office/drawing/2014/main" id="{59EA1267-EBD8-5299-7A54-10C98E9D5172}"/>
              </a:ext>
            </a:extLst>
          </p:cNvPr>
          <p:cNvCxnSpPr>
            <a:cxnSpLocks/>
            <a:stCxn id="7" idx="0"/>
          </p:cNvCxnSpPr>
          <p:nvPr/>
        </p:nvCxnSpPr>
        <p:spPr>
          <a:xfrm flipH="1" flipV="1">
            <a:off x="5153891" y="3970273"/>
            <a:ext cx="424885" cy="844181"/>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561020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A624-04B5-7330-0776-D594B0B717F8}"/>
              </a:ext>
            </a:extLst>
          </p:cNvPr>
          <p:cNvSpPr>
            <a:spLocks noGrp="1"/>
          </p:cNvSpPr>
          <p:nvPr>
            <p:ph type="title"/>
          </p:nvPr>
        </p:nvSpPr>
        <p:spPr>
          <a:xfrm>
            <a:off x="834012" y="1115568"/>
            <a:ext cx="3726851" cy="4626864"/>
          </a:xfrm>
        </p:spPr>
        <p:txBody>
          <a:bodyPr>
            <a:normAutofit/>
          </a:bodyPr>
          <a:lstStyle/>
          <a:p>
            <a:r>
              <a:rPr lang="en-US" sz="3600" dirty="0"/>
              <a:t>Constant Folding</a:t>
            </a:r>
            <a:br>
              <a:rPr lang="en-US" sz="3600" dirty="0"/>
            </a:br>
            <a:r>
              <a:rPr lang="en-US" sz="3600" dirty="0"/>
              <a:t>E-Class Analysis</a:t>
            </a:r>
            <a:br>
              <a:rPr lang="en-US" sz="3600" dirty="0"/>
            </a:br>
            <a:br>
              <a:rPr lang="en-US" sz="3600" dirty="0"/>
            </a:br>
            <a:r>
              <a:rPr lang="en-US" sz="2800" dirty="0"/>
              <a:t>Suppose we learn that a === 4</a:t>
            </a:r>
            <a:endParaRPr lang="en-US" sz="3000" dirty="0">
              <a:latin typeface="Consolas" panose="020B0609020204030204" pitchFamily="49" charset="0"/>
            </a:endParaRPr>
          </a:p>
        </p:txBody>
      </p:sp>
      <p:grpSp>
        <p:nvGrpSpPr>
          <p:cNvPr id="29" name="Group 28">
            <a:extLst>
              <a:ext uri="{FF2B5EF4-FFF2-40B4-BE49-F238E27FC236}">
                <a16:creationId xmlns:a16="http://schemas.microsoft.com/office/drawing/2014/main" id="{DBB1DDE5-1511-77A9-56E6-6860E8104DF5}"/>
              </a:ext>
            </a:extLst>
          </p:cNvPr>
          <p:cNvGrpSpPr/>
          <p:nvPr/>
        </p:nvGrpSpPr>
        <p:grpSpPr>
          <a:xfrm>
            <a:off x="5975927" y="1764564"/>
            <a:ext cx="4607862" cy="3977868"/>
            <a:chOff x="5975927" y="1764564"/>
            <a:chExt cx="4607862" cy="3977868"/>
          </a:xfrm>
        </p:grpSpPr>
        <p:grpSp>
          <p:nvGrpSpPr>
            <p:cNvPr id="26" name="Group 25">
              <a:extLst>
                <a:ext uri="{FF2B5EF4-FFF2-40B4-BE49-F238E27FC236}">
                  <a16:creationId xmlns:a16="http://schemas.microsoft.com/office/drawing/2014/main" id="{F53BE6B4-141F-FEE8-6933-D874A5211178}"/>
                </a:ext>
              </a:extLst>
            </p:cNvPr>
            <p:cNvGrpSpPr/>
            <p:nvPr/>
          </p:nvGrpSpPr>
          <p:grpSpPr>
            <a:xfrm>
              <a:off x="8630920" y="1764564"/>
              <a:ext cx="1477818" cy="858981"/>
              <a:chOff x="8630920" y="1764564"/>
              <a:chExt cx="1477818" cy="858981"/>
            </a:xfrm>
          </p:grpSpPr>
          <p:sp>
            <p:nvSpPr>
              <p:cNvPr id="4" name="Rectangle: Rounded Corners 3">
                <a:extLst>
                  <a:ext uri="{FF2B5EF4-FFF2-40B4-BE49-F238E27FC236}">
                    <a16:creationId xmlns:a16="http://schemas.microsoft.com/office/drawing/2014/main" id="{4965A57D-EE02-B8C6-51A6-CE588A635141}"/>
                  </a:ext>
                </a:extLst>
              </p:cNvPr>
              <p:cNvSpPr/>
              <p:nvPr/>
            </p:nvSpPr>
            <p:spPr>
              <a:xfrm>
                <a:off x="8630920" y="1764564"/>
                <a:ext cx="1477818"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e3</a:t>
                </a:r>
              </a:p>
            </p:txBody>
          </p:sp>
          <p:sp>
            <p:nvSpPr>
              <p:cNvPr id="5" name="Rectangle: Rounded Corners 4">
                <a:extLst>
                  <a:ext uri="{FF2B5EF4-FFF2-40B4-BE49-F238E27FC236}">
                    <a16:creationId xmlns:a16="http://schemas.microsoft.com/office/drawing/2014/main" id="{04363257-58AD-8818-6228-52281DD51001}"/>
                  </a:ext>
                </a:extLst>
              </p:cNvPr>
              <p:cNvSpPr/>
              <p:nvPr/>
            </p:nvSpPr>
            <p:spPr>
              <a:xfrm>
                <a:off x="9063534" y="1961728"/>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t>
                </a:r>
              </a:p>
            </p:txBody>
          </p:sp>
        </p:grpSp>
        <p:cxnSp>
          <p:nvCxnSpPr>
            <p:cNvPr id="6" name="Straight Arrow Connector 5">
              <a:extLst>
                <a:ext uri="{FF2B5EF4-FFF2-40B4-BE49-F238E27FC236}">
                  <a16:creationId xmlns:a16="http://schemas.microsoft.com/office/drawing/2014/main" id="{43A8100A-E1E0-A631-1C87-6231AEAF9CC6}"/>
                </a:ext>
              </a:extLst>
            </p:cNvPr>
            <p:cNvCxnSpPr>
              <a:cxnSpLocks/>
              <a:endCxn id="9" idx="0"/>
            </p:cNvCxnSpPr>
            <p:nvPr/>
          </p:nvCxnSpPr>
          <p:spPr>
            <a:xfrm flipH="1">
              <a:off x="8745669" y="2392531"/>
              <a:ext cx="481457" cy="812371"/>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7" name="Straight Arrow Connector 6">
              <a:extLst>
                <a:ext uri="{FF2B5EF4-FFF2-40B4-BE49-F238E27FC236}">
                  <a16:creationId xmlns:a16="http://schemas.microsoft.com/office/drawing/2014/main" id="{789C95BD-5622-0353-E169-ED8E54D686EC}"/>
                </a:ext>
              </a:extLst>
            </p:cNvPr>
            <p:cNvCxnSpPr>
              <a:cxnSpLocks/>
              <a:endCxn id="12" idx="0"/>
            </p:cNvCxnSpPr>
            <p:nvPr/>
          </p:nvCxnSpPr>
          <p:spPr>
            <a:xfrm flipH="1">
              <a:off x="7232195" y="3763281"/>
              <a:ext cx="1398725" cy="1033424"/>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grpSp>
          <p:nvGrpSpPr>
            <p:cNvPr id="25" name="Group 24">
              <a:extLst>
                <a:ext uri="{FF2B5EF4-FFF2-40B4-BE49-F238E27FC236}">
                  <a16:creationId xmlns:a16="http://schemas.microsoft.com/office/drawing/2014/main" id="{557220DF-625C-42EE-FCF2-61D7A906F8E9}"/>
                </a:ext>
              </a:extLst>
            </p:cNvPr>
            <p:cNvGrpSpPr/>
            <p:nvPr/>
          </p:nvGrpSpPr>
          <p:grpSpPr>
            <a:xfrm>
              <a:off x="8006760" y="3204902"/>
              <a:ext cx="1477818" cy="858981"/>
              <a:chOff x="8006760" y="3204902"/>
              <a:chExt cx="1477818" cy="858981"/>
            </a:xfrm>
          </p:grpSpPr>
          <p:sp>
            <p:nvSpPr>
              <p:cNvPr id="9" name="Rectangle: Rounded Corners 8">
                <a:extLst>
                  <a:ext uri="{FF2B5EF4-FFF2-40B4-BE49-F238E27FC236}">
                    <a16:creationId xmlns:a16="http://schemas.microsoft.com/office/drawing/2014/main" id="{8DAE26CC-E978-C182-7B73-9586F40E5CA0}"/>
                  </a:ext>
                </a:extLst>
              </p:cNvPr>
              <p:cNvSpPr/>
              <p:nvPr/>
            </p:nvSpPr>
            <p:spPr>
              <a:xfrm>
                <a:off x="8006760" y="3204902"/>
                <a:ext cx="1477818"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e2</a:t>
                </a:r>
              </a:p>
            </p:txBody>
          </p:sp>
          <p:sp>
            <p:nvSpPr>
              <p:cNvPr id="11" name="Rectangle: Rounded Corners 10">
                <a:extLst>
                  <a:ext uri="{FF2B5EF4-FFF2-40B4-BE49-F238E27FC236}">
                    <a16:creationId xmlns:a16="http://schemas.microsoft.com/office/drawing/2014/main" id="{2A88C7F1-314F-8B48-439C-7461961D2F76}"/>
                  </a:ext>
                </a:extLst>
              </p:cNvPr>
              <p:cNvSpPr/>
              <p:nvPr/>
            </p:nvSpPr>
            <p:spPr>
              <a:xfrm>
                <a:off x="8439374" y="3404691"/>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t>
                </a:r>
              </a:p>
            </p:txBody>
          </p:sp>
        </p:grpSp>
        <p:sp>
          <p:nvSpPr>
            <p:cNvPr id="12" name="Rectangle: Rounded Corners 11">
              <a:extLst>
                <a:ext uri="{FF2B5EF4-FFF2-40B4-BE49-F238E27FC236}">
                  <a16:creationId xmlns:a16="http://schemas.microsoft.com/office/drawing/2014/main" id="{D4A21888-2DC1-9E85-C5AF-A7B551A9921F}"/>
                </a:ext>
              </a:extLst>
            </p:cNvPr>
            <p:cNvSpPr/>
            <p:nvPr/>
          </p:nvSpPr>
          <p:spPr>
            <a:xfrm>
              <a:off x="5975927" y="4796705"/>
              <a:ext cx="2512535"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e0</a:t>
              </a:r>
            </a:p>
          </p:txBody>
        </p:sp>
        <p:sp>
          <p:nvSpPr>
            <p:cNvPr id="13" name="Rectangle: Rounded Corners 12">
              <a:extLst>
                <a:ext uri="{FF2B5EF4-FFF2-40B4-BE49-F238E27FC236}">
                  <a16:creationId xmlns:a16="http://schemas.microsoft.com/office/drawing/2014/main" id="{38D98753-A905-888D-B2D7-3827FA839F35}"/>
                </a:ext>
              </a:extLst>
            </p:cNvPr>
            <p:cNvSpPr/>
            <p:nvPr/>
          </p:nvSpPr>
          <p:spPr>
            <a:xfrm>
              <a:off x="7443259" y="4996494"/>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4</a:t>
              </a:r>
            </a:p>
          </p:txBody>
        </p:sp>
        <p:grpSp>
          <p:nvGrpSpPr>
            <p:cNvPr id="24" name="Group 23">
              <a:extLst>
                <a:ext uri="{FF2B5EF4-FFF2-40B4-BE49-F238E27FC236}">
                  <a16:creationId xmlns:a16="http://schemas.microsoft.com/office/drawing/2014/main" id="{9AE69B9D-3656-B6D5-061D-3DFBF0484CB7}"/>
                </a:ext>
              </a:extLst>
            </p:cNvPr>
            <p:cNvGrpSpPr/>
            <p:nvPr/>
          </p:nvGrpSpPr>
          <p:grpSpPr>
            <a:xfrm>
              <a:off x="9013524" y="4796706"/>
              <a:ext cx="1477818" cy="858981"/>
              <a:chOff x="9013524" y="4796706"/>
              <a:chExt cx="1477818" cy="858981"/>
            </a:xfrm>
          </p:grpSpPr>
          <p:sp>
            <p:nvSpPr>
              <p:cNvPr id="15" name="Rectangle: Rounded Corners 14">
                <a:extLst>
                  <a:ext uri="{FF2B5EF4-FFF2-40B4-BE49-F238E27FC236}">
                    <a16:creationId xmlns:a16="http://schemas.microsoft.com/office/drawing/2014/main" id="{6B0C73EB-C7D5-3965-74DE-DDB392EB2763}"/>
                  </a:ext>
                </a:extLst>
              </p:cNvPr>
              <p:cNvSpPr/>
              <p:nvPr/>
            </p:nvSpPr>
            <p:spPr>
              <a:xfrm>
                <a:off x="9013524" y="4796706"/>
                <a:ext cx="1477818"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e1</a:t>
                </a:r>
              </a:p>
            </p:txBody>
          </p:sp>
          <p:sp>
            <p:nvSpPr>
              <p:cNvPr id="16" name="Rectangle: Rounded Corners 15">
                <a:extLst>
                  <a:ext uri="{FF2B5EF4-FFF2-40B4-BE49-F238E27FC236}">
                    <a16:creationId xmlns:a16="http://schemas.microsoft.com/office/drawing/2014/main" id="{D3D9E57B-C335-791F-2A51-7B7647BBFFFF}"/>
                  </a:ext>
                </a:extLst>
              </p:cNvPr>
              <p:cNvSpPr/>
              <p:nvPr/>
            </p:nvSpPr>
            <p:spPr>
              <a:xfrm>
                <a:off x="9446138" y="4996494"/>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2</a:t>
                </a:r>
              </a:p>
            </p:txBody>
          </p:sp>
        </p:grpSp>
        <p:cxnSp>
          <p:nvCxnSpPr>
            <p:cNvPr id="17" name="Straight Arrow Connector 16">
              <a:extLst>
                <a:ext uri="{FF2B5EF4-FFF2-40B4-BE49-F238E27FC236}">
                  <a16:creationId xmlns:a16="http://schemas.microsoft.com/office/drawing/2014/main" id="{D8E36E66-427C-F894-0724-08B64BDAD69E}"/>
                </a:ext>
              </a:extLst>
            </p:cNvPr>
            <p:cNvCxnSpPr>
              <a:cxnSpLocks/>
              <a:endCxn id="15" idx="0"/>
            </p:cNvCxnSpPr>
            <p:nvPr/>
          </p:nvCxnSpPr>
          <p:spPr>
            <a:xfrm>
              <a:off x="8921077" y="3864093"/>
              <a:ext cx="831356" cy="932613"/>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id="{8E139A30-5F2D-9DC7-05E4-C23C09DB1B9B}"/>
                </a:ext>
              </a:extLst>
            </p:cNvPr>
            <p:cNvCxnSpPr>
              <a:cxnSpLocks/>
            </p:cNvCxnSpPr>
            <p:nvPr/>
          </p:nvCxnSpPr>
          <p:spPr>
            <a:xfrm>
              <a:off x="9484332" y="2392531"/>
              <a:ext cx="558258" cy="2404172"/>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19" name="Rectangle: Rounded Corners 18">
              <a:extLst>
                <a:ext uri="{FF2B5EF4-FFF2-40B4-BE49-F238E27FC236}">
                  <a16:creationId xmlns:a16="http://schemas.microsoft.com/office/drawing/2014/main" id="{991DC03C-A3C5-DB65-6B83-7F1A1D61A2D2}"/>
                </a:ext>
              </a:extLst>
            </p:cNvPr>
            <p:cNvSpPr/>
            <p:nvPr/>
          </p:nvSpPr>
          <p:spPr>
            <a:xfrm>
              <a:off x="6398055" y="4996494"/>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a:t>
              </a:r>
            </a:p>
          </p:txBody>
        </p:sp>
        <p:sp>
          <p:nvSpPr>
            <p:cNvPr id="20" name="Rectangle: Rounded Corners 19">
              <a:extLst>
                <a:ext uri="{FF2B5EF4-FFF2-40B4-BE49-F238E27FC236}">
                  <a16:creationId xmlns:a16="http://schemas.microsoft.com/office/drawing/2014/main" id="{C147C28F-81D6-06D2-BFC6-0FC97A22641D}"/>
                </a:ext>
              </a:extLst>
            </p:cNvPr>
            <p:cNvSpPr/>
            <p:nvPr/>
          </p:nvSpPr>
          <p:spPr>
            <a:xfrm>
              <a:off x="10181219" y="5356712"/>
              <a:ext cx="402570" cy="385720"/>
            </a:xfrm>
            <a:prstGeom prst="roundRect">
              <a:avLst>
                <a:gd name="adj" fmla="val 16667"/>
              </a:avLst>
            </a:prstGeom>
            <a:solidFill>
              <a:schemeClr val="accent4"/>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2</a:t>
              </a:r>
            </a:p>
          </p:txBody>
        </p:sp>
        <p:sp>
          <p:nvSpPr>
            <p:cNvPr id="21" name="Rectangle: Rounded Corners 20">
              <a:extLst>
                <a:ext uri="{FF2B5EF4-FFF2-40B4-BE49-F238E27FC236}">
                  <a16:creationId xmlns:a16="http://schemas.microsoft.com/office/drawing/2014/main" id="{DEA97263-5B3A-38C4-2014-22CC0588BFE0}"/>
                </a:ext>
              </a:extLst>
            </p:cNvPr>
            <p:cNvSpPr/>
            <p:nvPr/>
          </p:nvSpPr>
          <p:spPr>
            <a:xfrm>
              <a:off x="8112602" y="5355084"/>
              <a:ext cx="402570" cy="385720"/>
            </a:xfrm>
            <a:prstGeom prst="roundRect">
              <a:avLst>
                <a:gd name="adj" fmla="val 16667"/>
              </a:avLst>
            </a:prstGeom>
            <a:solidFill>
              <a:schemeClr val="accent4"/>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4</a:t>
              </a:r>
            </a:p>
          </p:txBody>
        </p:sp>
        <p:sp>
          <p:nvSpPr>
            <p:cNvPr id="22" name="Rectangle: Rounded Corners 21">
              <a:extLst>
                <a:ext uri="{FF2B5EF4-FFF2-40B4-BE49-F238E27FC236}">
                  <a16:creationId xmlns:a16="http://schemas.microsoft.com/office/drawing/2014/main" id="{7004E8E0-09F4-627A-D3C7-758941C51D45}"/>
                </a:ext>
              </a:extLst>
            </p:cNvPr>
            <p:cNvSpPr/>
            <p:nvPr/>
          </p:nvSpPr>
          <p:spPr>
            <a:xfrm>
              <a:off x="9120201" y="3721536"/>
              <a:ext cx="402570" cy="385720"/>
            </a:xfrm>
            <a:prstGeom prst="roundRect">
              <a:avLst>
                <a:gd name="adj" fmla="val 16667"/>
              </a:avLst>
            </a:prstGeom>
            <a:solidFill>
              <a:schemeClr val="accent4"/>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8</a:t>
              </a:r>
            </a:p>
          </p:txBody>
        </p:sp>
        <p:sp>
          <p:nvSpPr>
            <p:cNvPr id="23" name="Rectangle: Rounded Corners 22">
              <a:extLst>
                <a:ext uri="{FF2B5EF4-FFF2-40B4-BE49-F238E27FC236}">
                  <a16:creationId xmlns:a16="http://schemas.microsoft.com/office/drawing/2014/main" id="{9D6F9426-0F8A-0FE0-7748-A42175860009}"/>
                </a:ext>
              </a:extLst>
            </p:cNvPr>
            <p:cNvSpPr/>
            <p:nvPr/>
          </p:nvSpPr>
          <p:spPr>
            <a:xfrm>
              <a:off x="9752432" y="2305786"/>
              <a:ext cx="402570" cy="385720"/>
            </a:xfrm>
            <a:prstGeom prst="roundRect">
              <a:avLst>
                <a:gd name="adj" fmla="val 16667"/>
              </a:avLst>
            </a:prstGeom>
            <a:solidFill>
              <a:schemeClr val="accent4"/>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4</a:t>
              </a:r>
            </a:p>
          </p:txBody>
        </p:sp>
      </p:grpSp>
    </p:spTree>
    <p:extLst>
      <p:ext uri="{BB962C8B-B14F-4D97-AF65-F5344CB8AC3E}">
        <p14:creationId xmlns:p14="http://schemas.microsoft.com/office/powerpoint/2010/main" val="11767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A624-04B5-7330-0776-D594B0B717F8}"/>
              </a:ext>
            </a:extLst>
          </p:cNvPr>
          <p:cNvSpPr>
            <a:spLocks noGrp="1"/>
          </p:cNvSpPr>
          <p:nvPr>
            <p:ph type="title"/>
          </p:nvPr>
        </p:nvSpPr>
        <p:spPr>
          <a:xfrm>
            <a:off x="834012" y="1115568"/>
            <a:ext cx="3726851" cy="4626864"/>
          </a:xfrm>
        </p:spPr>
        <p:txBody>
          <a:bodyPr>
            <a:normAutofit/>
          </a:bodyPr>
          <a:lstStyle/>
          <a:p>
            <a:r>
              <a:rPr lang="en-US" sz="3600" dirty="0"/>
              <a:t>Constant Folding</a:t>
            </a:r>
            <a:br>
              <a:rPr lang="en-US" sz="3600" dirty="0"/>
            </a:br>
            <a:r>
              <a:rPr lang="en-US" sz="3600" dirty="0"/>
              <a:t>E-Class Analysis</a:t>
            </a:r>
            <a:br>
              <a:rPr lang="en-US" sz="3600" dirty="0"/>
            </a:br>
            <a:br>
              <a:rPr lang="en-US" sz="3600" dirty="0"/>
            </a:br>
            <a:r>
              <a:rPr lang="en-US" sz="2800" dirty="0"/>
              <a:t>Suppose we learn that a === 4</a:t>
            </a:r>
            <a:endParaRPr lang="en-US" sz="3000" dirty="0">
              <a:latin typeface="Consolas" panose="020B0609020204030204" pitchFamily="49" charset="0"/>
            </a:endParaRPr>
          </a:p>
        </p:txBody>
      </p:sp>
      <p:grpSp>
        <p:nvGrpSpPr>
          <p:cNvPr id="38" name="Group 37">
            <a:extLst>
              <a:ext uri="{FF2B5EF4-FFF2-40B4-BE49-F238E27FC236}">
                <a16:creationId xmlns:a16="http://schemas.microsoft.com/office/drawing/2014/main" id="{D51EB7A9-507D-DC57-B4B8-5D994A59516F}"/>
              </a:ext>
            </a:extLst>
          </p:cNvPr>
          <p:cNvGrpSpPr/>
          <p:nvPr/>
        </p:nvGrpSpPr>
        <p:grpSpPr>
          <a:xfrm>
            <a:off x="5466322" y="1718584"/>
            <a:ext cx="6097699" cy="4156816"/>
            <a:chOff x="5466322" y="1718584"/>
            <a:chExt cx="6097699" cy="4156816"/>
          </a:xfrm>
        </p:grpSpPr>
        <p:sp>
          <p:nvSpPr>
            <p:cNvPr id="5" name="Rectangle: Rounded Corners 4">
              <a:extLst>
                <a:ext uri="{FF2B5EF4-FFF2-40B4-BE49-F238E27FC236}">
                  <a16:creationId xmlns:a16="http://schemas.microsoft.com/office/drawing/2014/main" id="{04363257-58AD-8818-6228-52281DD51001}"/>
                </a:ext>
              </a:extLst>
            </p:cNvPr>
            <p:cNvSpPr/>
            <p:nvPr/>
          </p:nvSpPr>
          <p:spPr>
            <a:xfrm>
              <a:off x="9063534" y="1961728"/>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t>
              </a:r>
            </a:p>
          </p:txBody>
        </p:sp>
        <p:grpSp>
          <p:nvGrpSpPr>
            <p:cNvPr id="37" name="Group 36">
              <a:extLst>
                <a:ext uri="{FF2B5EF4-FFF2-40B4-BE49-F238E27FC236}">
                  <a16:creationId xmlns:a16="http://schemas.microsoft.com/office/drawing/2014/main" id="{98944D7C-695B-A1DC-4F56-603F93B35176}"/>
                </a:ext>
              </a:extLst>
            </p:cNvPr>
            <p:cNvGrpSpPr/>
            <p:nvPr/>
          </p:nvGrpSpPr>
          <p:grpSpPr>
            <a:xfrm>
              <a:off x="7152664" y="3234811"/>
              <a:ext cx="2433761" cy="858981"/>
              <a:chOff x="7152664" y="3234811"/>
              <a:chExt cx="2433761" cy="858981"/>
            </a:xfrm>
          </p:grpSpPr>
          <p:sp>
            <p:nvSpPr>
              <p:cNvPr id="9" name="Rectangle: Rounded Corners 8">
                <a:extLst>
                  <a:ext uri="{FF2B5EF4-FFF2-40B4-BE49-F238E27FC236}">
                    <a16:creationId xmlns:a16="http://schemas.microsoft.com/office/drawing/2014/main" id="{8DAE26CC-E978-C182-7B73-9586F40E5CA0}"/>
                  </a:ext>
                </a:extLst>
              </p:cNvPr>
              <p:cNvSpPr/>
              <p:nvPr/>
            </p:nvSpPr>
            <p:spPr>
              <a:xfrm>
                <a:off x="7152664" y="3234811"/>
                <a:ext cx="2433761"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e2</a:t>
                </a:r>
              </a:p>
            </p:txBody>
          </p:sp>
          <p:sp>
            <p:nvSpPr>
              <p:cNvPr id="11" name="Rectangle: Rounded Corners 10">
                <a:extLst>
                  <a:ext uri="{FF2B5EF4-FFF2-40B4-BE49-F238E27FC236}">
                    <a16:creationId xmlns:a16="http://schemas.microsoft.com/office/drawing/2014/main" id="{2A88C7F1-314F-8B48-439C-7461961D2F76}"/>
                  </a:ext>
                </a:extLst>
              </p:cNvPr>
              <p:cNvSpPr/>
              <p:nvPr/>
            </p:nvSpPr>
            <p:spPr>
              <a:xfrm>
                <a:off x="7585279" y="3434600"/>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t>
                </a:r>
              </a:p>
            </p:txBody>
          </p:sp>
        </p:grpSp>
        <p:sp>
          <p:nvSpPr>
            <p:cNvPr id="13" name="Rectangle: Rounded Corners 12">
              <a:extLst>
                <a:ext uri="{FF2B5EF4-FFF2-40B4-BE49-F238E27FC236}">
                  <a16:creationId xmlns:a16="http://schemas.microsoft.com/office/drawing/2014/main" id="{38D98753-A905-888D-B2D7-3827FA839F35}"/>
                </a:ext>
              </a:extLst>
            </p:cNvPr>
            <p:cNvSpPr/>
            <p:nvPr/>
          </p:nvSpPr>
          <p:spPr>
            <a:xfrm>
              <a:off x="5793113" y="3721536"/>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4</a:t>
              </a:r>
            </a:p>
          </p:txBody>
        </p:sp>
        <p:grpSp>
          <p:nvGrpSpPr>
            <p:cNvPr id="36" name="Group 35">
              <a:extLst>
                <a:ext uri="{FF2B5EF4-FFF2-40B4-BE49-F238E27FC236}">
                  <a16:creationId xmlns:a16="http://schemas.microsoft.com/office/drawing/2014/main" id="{7219EC19-BF2B-6BB5-581D-AEAA15D77C47}"/>
                </a:ext>
              </a:extLst>
            </p:cNvPr>
            <p:cNvGrpSpPr/>
            <p:nvPr/>
          </p:nvGrpSpPr>
          <p:grpSpPr>
            <a:xfrm>
              <a:off x="9205685" y="4823559"/>
              <a:ext cx="1477818" cy="858981"/>
              <a:chOff x="9205685" y="4823559"/>
              <a:chExt cx="1477818" cy="858981"/>
            </a:xfrm>
          </p:grpSpPr>
          <p:sp>
            <p:nvSpPr>
              <p:cNvPr id="15" name="Rectangle: Rounded Corners 14">
                <a:extLst>
                  <a:ext uri="{FF2B5EF4-FFF2-40B4-BE49-F238E27FC236}">
                    <a16:creationId xmlns:a16="http://schemas.microsoft.com/office/drawing/2014/main" id="{6B0C73EB-C7D5-3965-74DE-DDB392EB2763}"/>
                  </a:ext>
                </a:extLst>
              </p:cNvPr>
              <p:cNvSpPr/>
              <p:nvPr/>
            </p:nvSpPr>
            <p:spPr>
              <a:xfrm>
                <a:off x="9205685" y="4823559"/>
                <a:ext cx="1477818"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e1</a:t>
                </a:r>
              </a:p>
            </p:txBody>
          </p:sp>
          <p:sp>
            <p:nvSpPr>
              <p:cNvPr id="16" name="Rectangle: Rounded Corners 15">
                <a:extLst>
                  <a:ext uri="{FF2B5EF4-FFF2-40B4-BE49-F238E27FC236}">
                    <a16:creationId xmlns:a16="http://schemas.microsoft.com/office/drawing/2014/main" id="{D3D9E57B-C335-791F-2A51-7B7647BBFFFF}"/>
                  </a:ext>
                </a:extLst>
              </p:cNvPr>
              <p:cNvSpPr/>
              <p:nvPr/>
            </p:nvSpPr>
            <p:spPr>
              <a:xfrm>
                <a:off x="9638299" y="5023347"/>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2</a:t>
                </a:r>
              </a:p>
            </p:txBody>
          </p:sp>
        </p:grpSp>
        <p:cxnSp>
          <p:nvCxnSpPr>
            <p:cNvPr id="17" name="Straight Arrow Connector 16">
              <a:extLst>
                <a:ext uri="{FF2B5EF4-FFF2-40B4-BE49-F238E27FC236}">
                  <a16:creationId xmlns:a16="http://schemas.microsoft.com/office/drawing/2014/main" id="{D8E36E66-427C-F894-0724-08B64BDAD69E}"/>
                </a:ext>
              </a:extLst>
            </p:cNvPr>
            <p:cNvCxnSpPr>
              <a:cxnSpLocks/>
            </p:cNvCxnSpPr>
            <p:nvPr/>
          </p:nvCxnSpPr>
          <p:spPr>
            <a:xfrm>
              <a:off x="7995982" y="3915868"/>
              <a:ext cx="1477125" cy="932613"/>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19" name="Rectangle: Rounded Corners 18">
              <a:extLst>
                <a:ext uri="{FF2B5EF4-FFF2-40B4-BE49-F238E27FC236}">
                  <a16:creationId xmlns:a16="http://schemas.microsoft.com/office/drawing/2014/main" id="{991DC03C-A3C5-DB65-6B83-7F1A1D61A2D2}"/>
                </a:ext>
              </a:extLst>
            </p:cNvPr>
            <p:cNvSpPr/>
            <p:nvPr/>
          </p:nvSpPr>
          <p:spPr>
            <a:xfrm>
              <a:off x="5837655" y="4996494"/>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a:t>
              </a:r>
            </a:p>
          </p:txBody>
        </p:sp>
        <p:sp>
          <p:nvSpPr>
            <p:cNvPr id="20" name="Rectangle: Rounded Corners 19">
              <a:extLst>
                <a:ext uri="{FF2B5EF4-FFF2-40B4-BE49-F238E27FC236}">
                  <a16:creationId xmlns:a16="http://schemas.microsoft.com/office/drawing/2014/main" id="{C147C28F-81D6-06D2-BFC6-0FC97A22641D}"/>
                </a:ext>
              </a:extLst>
            </p:cNvPr>
            <p:cNvSpPr/>
            <p:nvPr/>
          </p:nvSpPr>
          <p:spPr>
            <a:xfrm>
              <a:off x="10398979" y="5422258"/>
              <a:ext cx="402570" cy="385720"/>
            </a:xfrm>
            <a:prstGeom prst="roundRect">
              <a:avLst>
                <a:gd name="adj" fmla="val 16667"/>
              </a:avLst>
            </a:prstGeom>
            <a:solidFill>
              <a:schemeClr val="accent4"/>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2</a:t>
              </a:r>
            </a:p>
          </p:txBody>
        </p:sp>
        <p:sp>
          <p:nvSpPr>
            <p:cNvPr id="24" name="Rectangle: Rounded Corners 23">
              <a:extLst>
                <a:ext uri="{FF2B5EF4-FFF2-40B4-BE49-F238E27FC236}">
                  <a16:creationId xmlns:a16="http://schemas.microsoft.com/office/drawing/2014/main" id="{178C32D4-35B2-54B6-AE4D-B76532BFC5DB}"/>
                </a:ext>
              </a:extLst>
            </p:cNvPr>
            <p:cNvSpPr/>
            <p:nvPr/>
          </p:nvSpPr>
          <p:spPr>
            <a:xfrm>
              <a:off x="8551390" y="3434600"/>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8</a:t>
              </a:r>
            </a:p>
          </p:txBody>
        </p:sp>
        <p:sp>
          <p:nvSpPr>
            <p:cNvPr id="22" name="Rectangle: Rounded Corners 21">
              <a:extLst>
                <a:ext uri="{FF2B5EF4-FFF2-40B4-BE49-F238E27FC236}">
                  <a16:creationId xmlns:a16="http://schemas.microsoft.com/office/drawing/2014/main" id="{7004E8E0-09F4-627A-D3C7-758941C51D45}"/>
                </a:ext>
              </a:extLst>
            </p:cNvPr>
            <p:cNvSpPr/>
            <p:nvPr/>
          </p:nvSpPr>
          <p:spPr>
            <a:xfrm>
              <a:off x="9311157" y="3795215"/>
              <a:ext cx="402570" cy="385720"/>
            </a:xfrm>
            <a:prstGeom prst="roundRect">
              <a:avLst>
                <a:gd name="adj" fmla="val 16667"/>
              </a:avLst>
            </a:prstGeom>
            <a:solidFill>
              <a:schemeClr val="accent4"/>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8</a:t>
              </a:r>
            </a:p>
          </p:txBody>
        </p:sp>
        <p:cxnSp>
          <p:nvCxnSpPr>
            <p:cNvPr id="7" name="Straight Arrow Connector 6">
              <a:extLst>
                <a:ext uri="{FF2B5EF4-FFF2-40B4-BE49-F238E27FC236}">
                  <a16:creationId xmlns:a16="http://schemas.microsoft.com/office/drawing/2014/main" id="{789C95BD-5622-0353-E169-ED8E54D686EC}"/>
                </a:ext>
              </a:extLst>
            </p:cNvPr>
            <p:cNvCxnSpPr>
              <a:cxnSpLocks/>
              <a:endCxn id="26" idx="0"/>
            </p:cNvCxnSpPr>
            <p:nvPr/>
          </p:nvCxnSpPr>
          <p:spPr>
            <a:xfrm flipH="1">
              <a:off x="6725321" y="3915868"/>
              <a:ext cx="966845" cy="967237"/>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26" name="Freeform: Shape 25">
              <a:extLst>
                <a:ext uri="{FF2B5EF4-FFF2-40B4-BE49-F238E27FC236}">
                  <a16:creationId xmlns:a16="http://schemas.microsoft.com/office/drawing/2014/main" id="{EB587676-DCDB-A7D9-BA1B-71E02C05F476}"/>
                </a:ext>
              </a:extLst>
            </p:cNvPr>
            <p:cNvSpPr/>
            <p:nvPr/>
          </p:nvSpPr>
          <p:spPr>
            <a:xfrm>
              <a:off x="5466322" y="1718584"/>
              <a:ext cx="6097699" cy="4089394"/>
            </a:xfrm>
            <a:custGeom>
              <a:avLst/>
              <a:gdLst>
                <a:gd name="connsiteX0" fmla="*/ 698500 w 5537200"/>
                <a:gd name="connsiteY0" fmla="*/ 3022600 h 3898900"/>
                <a:gd name="connsiteX1" fmla="*/ 698500 w 5537200"/>
                <a:gd name="connsiteY1" fmla="*/ 3898900 h 3898900"/>
                <a:gd name="connsiteX2" fmla="*/ 76200 w 5537200"/>
                <a:gd name="connsiteY2" fmla="*/ 3898900 h 3898900"/>
                <a:gd name="connsiteX3" fmla="*/ 0 w 5537200"/>
                <a:gd name="connsiteY3" fmla="*/ 3822700 h 3898900"/>
                <a:gd name="connsiteX4" fmla="*/ 0 w 5537200"/>
                <a:gd name="connsiteY4" fmla="*/ 101600 h 3898900"/>
                <a:gd name="connsiteX5" fmla="*/ 101600 w 5537200"/>
                <a:gd name="connsiteY5" fmla="*/ 0 h 3898900"/>
                <a:gd name="connsiteX6" fmla="*/ 5435600 w 5537200"/>
                <a:gd name="connsiteY6" fmla="*/ 0 h 3898900"/>
                <a:gd name="connsiteX7" fmla="*/ 5537200 w 5537200"/>
                <a:gd name="connsiteY7" fmla="*/ 190500 h 3898900"/>
                <a:gd name="connsiteX8" fmla="*/ 5537200 w 5537200"/>
                <a:gd name="connsiteY8" fmla="*/ 787400 h 3898900"/>
                <a:gd name="connsiteX9" fmla="*/ 5435600 w 5537200"/>
                <a:gd name="connsiteY9" fmla="*/ 889000 h 3898900"/>
                <a:gd name="connsiteX10" fmla="*/ 736600 w 5537200"/>
                <a:gd name="connsiteY10" fmla="*/ 889000 h 3898900"/>
                <a:gd name="connsiteX11" fmla="*/ 698500 w 5537200"/>
                <a:gd name="connsiteY11" fmla="*/ 3022600 h 3898900"/>
                <a:gd name="connsiteX0" fmla="*/ 1371600 w 6210300"/>
                <a:gd name="connsiteY0" fmla="*/ 3022600 h 3898900"/>
                <a:gd name="connsiteX1" fmla="*/ 1371600 w 6210300"/>
                <a:gd name="connsiteY1" fmla="*/ 3898900 h 3898900"/>
                <a:gd name="connsiteX2" fmla="*/ 749300 w 6210300"/>
                <a:gd name="connsiteY2" fmla="*/ 3898900 h 3898900"/>
                <a:gd name="connsiteX3" fmla="*/ 0 w 6210300"/>
                <a:gd name="connsiteY3" fmla="*/ 3683000 h 3898900"/>
                <a:gd name="connsiteX4" fmla="*/ 673100 w 6210300"/>
                <a:gd name="connsiteY4" fmla="*/ 101600 h 3898900"/>
                <a:gd name="connsiteX5" fmla="*/ 774700 w 6210300"/>
                <a:gd name="connsiteY5" fmla="*/ 0 h 3898900"/>
                <a:gd name="connsiteX6" fmla="*/ 6108700 w 6210300"/>
                <a:gd name="connsiteY6" fmla="*/ 0 h 3898900"/>
                <a:gd name="connsiteX7" fmla="*/ 6210300 w 6210300"/>
                <a:gd name="connsiteY7" fmla="*/ 190500 h 3898900"/>
                <a:gd name="connsiteX8" fmla="*/ 6210300 w 6210300"/>
                <a:gd name="connsiteY8" fmla="*/ 787400 h 3898900"/>
                <a:gd name="connsiteX9" fmla="*/ 6108700 w 6210300"/>
                <a:gd name="connsiteY9" fmla="*/ 889000 h 3898900"/>
                <a:gd name="connsiteX10" fmla="*/ 1409700 w 6210300"/>
                <a:gd name="connsiteY10" fmla="*/ 889000 h 3898900"/>
                <a:gd name="connsiteX11" fmla="*/ 1371600 w 6210300"/>
                <a:gd name="connsiteY11" fmla="*/ 3022600 h 3898900"/>
                <a:gd name="connsiteX0" fmla="*/ 1587500 w 6426200"/>
                <a:gd name="connsiteY0" fmla="*/ 3022600 h 3898900"/>
                <a:gd name="connsiteX1" fmla="*/ 1587500 w 6426200"/>
                <a:gd name="connsiteY1" fmla="*/ 3898900 h 3898900"/>
                <a:gd name="connsiteX2" fmla="*/ 0 w 6426200"/>
                <a:gd name="connsiteY2" fmla="*/ 3898900 h 3898900"/>
                <a:gd name="connsiteX3" fmla="*/ 215900 w 6426200"/>
                <a:gd name="connsiteY3" fmla="*/ 3683000 h 3898900"/>
                <a:gd name="connsiteX4" fmla="*/ 889000 w 6426200"/>
                <a:gd name="connsiteY4" fmla="*/ 101600 h 3898900"/>
                <a:gd name="connsiteX5" fmla="*/ 990600 w 6426200"/>
                <a:gd name="connsiteY5" fmla="*/ 0 h 3898900"/>
                <a:gd name="connsiteX6" fmla="*/ 6324600 w 6426200"/>
                <a:gd name="connsiteY6" fmla="*/ 0 h 3898900"/>
                <a:gd name="connsiteX7" fmla="*/ 6426200 w 6426200"/>
                <a:gd name="connsiteY7" fmla="*/ 190500 h 3898900"/>
                <a:gd name="connsiteX8" fmla="*/ 6426200 w 6426200"/>
                <a:gd name="connsiteY8" fmla="*/ 787400 h 3898900"/>
                <a:gd name="connsiteX9" fmla="*/ 6324600 w 6426200"/>
                <a:gd name="connsiteY9" fmla="*/ 889000 h 3898900"/>
                <a:gd name="connsiteX10" fmla="*/ 1625600 w 6426200"/>
                <a:gd name="connsiteY10" fmla="*/ 889000 h 3898900"/>
                <a:gd name="connsiteX11" fmla="*/ 1587500 w 6426200"/>
                <a:gd name="connsiteY11" fmla="*/ 3022600 h 3898900"/>
                <a:gd name="connsiteX0" fmla="*/ 1371600 w 6210300"/>
                <a:gd name="connsiteY0" fmla="*/ 3022600 h 3911600"/>
                <a:gd name="connsiteX1" fmla="*/ 1371600 w 6210300"/>
                <a:gd name="connsiteY1" fmla="*/ 3898900 h 3911600"/>
                <a:gd name="connsiteX2" fmla="*/ 304800 w 6210300"/>
                <a:gd name="connsiteY2" fmla="*/ 3911600 h 3911600"/>
                <a:gd name="connsiteX3" fmla="*/ 0 w 6210300"/>
                <a:gd name="connsiteY3" fmla="*/ 3683000 h 3911600"/>
                <a:gd name="connsiteX4" fmla="*/ 673100 w 6210300"/>
                <a:gd name="connsiteY4" fmla="*/ 101600 h 3911600"/>
                <a:gd name="connsiteX5" fmla="*/ 774700 w 6210300"/>
                <a:gd name="connsiteY5" fmla="*/ 0 h 3911600"/>
                <a:gd name="connsiteX6" fmla="*/ 6108700 w 6210300"/>
                <a:gd name="connsiteY6" fmla="*/ 0 h 3911600"/>
                <a:gd name="connsiteX7" fmla="*/ 6210300 w 6210300"/>
                <a:gd name="connsiteY7" fmla="*/ 190500 h 3911600"/>
                <a:gd name="connsiteX8" fmla="*/ 6210300 w 6210300"/>
                <a:gd name="connsiteY8" fmla="*/ 787400 h 3911600"/>
                <a:gd name="connsiteX9" fmla="*/ 6108700 w 6210300"/>
                <a:gd name="connsiteY9" fmla="*/ 889000 h 3911600"/>
                <a:gd name="connsiteX10" fmla="*/ 1409700 w 6210300"/>
                <a:gd name="connsiteY10" fmla="*/ 889000 h 3911600"/>
                <a:gd name="connsiteX11" fmla="*/ 1371600 w 6210300"/>
                <a:gd name="connsiteY11" fmla="*/ 3022600 h 3911600"/>
                <a:gd name="connsiteX0" fmla="*/ 1244600 w 6083300"/>
                <a:gd name="connsiteY0" fmla="*/ 3022600 h 3911600"/>
                <a:gd name="connsiteX1" fmla="*/ 1244600 w 6083300"/>
                <a:gd name="connsiteY1" fmla="*/ 3898900 h 3911600"/>
                <a:gd name="connsiteX2" fmla="*/ 177800 w 6083300"/>
                <a:gd name="connsiteY2" fmla="*/ 3911600 h 3911600"/>
                <a:gd name="connsiteX3" fmla="*/ 0 w 6083300"/>
                <a:gd name="connsiteY3" fmla="*/ 3695700 h 3911600"/>
                <a:gd name="connsiteX4" fmla="*/ 546100 w 6083300"/>
                <a:gd name="connsiteY4" fmla="*/ 101600 h 3911600"/>
                <a:gd name="connsiteX5" fmla="*/ 647700 w 6083300"/>
                <a:gd name="connsiteY5" fmla="*/ 0 h 3911600"/>
                <a:gd name="connsiteX6" fmla="*/ 5981700 w 6083300"/>
                <a:gd name="connsiteY6" fmla="*/ 0 h 3911600"/>
                <a:gd name="connsiteX7" fmla="*/ 6083300 w 6083300"/>
                <a:gd name="connsiteY7" fmla="*/ 190500 h 3911600"/>
                <a:gd name="connsiteX8" fmla="*/ 6083300 w 6083300"/>
                <a:gd name="connsiteY8" fmla="*/ 787400 h 3911600"/>
                <a:gd name="connsiteX9" fmla="*/ 5981700 w 6083300"/>
                <a:gd name="connsiteY9" fmla="*/ 889000 h 3911600"/>
                <a:gd name="connsiteX10" fmla="*/ 1282700 w 6083300"/>
                <a:gd name="connsiteY10" fmla="*/ 889000 h 3911600"/>
                <a:gd name="connsiteX11" fmla="*/ 1244600 w 6083300"/>
                <a:gd name="connsiteY11" fmla="*/ 3022600 h 3911600"/>
                <a:gd name="connsiteX0" fmla="*/ 1244600 w 6083300"/>
                <a:gd name="connsiteY0" fmla="*/ 3022600 h 3911600"/>
                <a:gd name="connsiteX1" fmla="*/ 1244600 w 6083300"/>
                <a:gd name="connsiteY1" fmla="*/ 3898900 h 3911600"/>
                <a:gd name="connsiteX2" fmla="*/ 177800 w 6083300"/>
                <a:gd name="connsiteY2" fmla="*/ 3911600 h 3911600"/>
                <a:gd name="connsiteX3" fmla="*/ 0 w 6083300"/>
                <a:gd name="connsiteY3" fmla="*/ 3695700 h 3911600"/>
                <a:gd name="connsiteX4" fmla="*/ 546100 w 6083300"/>
                <a:gd name="connsiteY4" fmla="*/ 101600 h 3911600"/>
                <a:gd name="connsiteX5" fmla="*/ 647700 w 6083300"/>
                <a:gd name="connsiteY5" fmla="*/ 0 h 3911600"/>
                <a:gd name="connsiteX6" fmla="*/ 5981700 w 6083300"/>
                <a:gd name="connsiteY6" fmla="*/ 0 h 3911600"/>
                <a:gd name="connsiteX7" fmla="*/ 6083300 w 6083300"/>
                <a:gd name="connsiteY7" fmla="*/ 190500 h 3911600"/>
                <a:gd name="connsiteX8" fmla="*/ 6083300 w 6083300"/>
                <a:gd name="connsiteY8" fmla="*/ 787400 h 3911600"/>
                <a:gd name="connsiteX9" fmla="*/ 5981700 w 6083300"/>
                <a:gd name="connsiteY9" fmla="*/ 889000 h 3911600"/>
                <a:gd name="connsiteX10" fmla="*/ 1282700 w 6083300"/>
                <a:gd name="connsiteY10" fmla="*/ 889000 h 3911600"/>
                <a:gd name="connsiteX11" fmla="*/ 1244600 w 6083300"/>
                <a:gd name="connsiteY11" fmla="*/ 3022600 h 3911600"/>
                <a:gd name="connsiteX0" fmla="*/ 1257300 w 6096000"/>
                <a:gd name="connsiteY0" fmla="*/ 3022600 h 3911600"/>
                <a:gd name="connsiteX1" fmla="*/ 1257300 w 6096000"/>
                <a:gd name="connsiteY1" fmla="*/ 3898900 h 3911600"/>
                <a:gd name="connsiteX2" fmla="*/ 190500 w 6096000"/>
                <a:gd name="connsiteY2" fmla="*/ 3911600 h 3911600"/>
                <a:gd name="connsiteX3" fmla="*/ 12700 w 6096000"/>
                <a:gd name="connsiteY3" fmla="*/ 3695700 h 3911600"/>
                <a:gd name="connsiteX4" fmla="*/ 0 w 6096000"/>
                <a:gd name="connsiteY4" fmla="*/ 127000 h 3911600"/>
                <a:gd name="connsiteX5" fmla="*/ 660400 w 6096000"/>
                <a:gd name="connsiteY5" fmla="*/ 0 h 3911600"/>
                <a:gd name="connsiteX6" fmla="*/ 5994400 w 6096000"/>
                <a:gd name="connsiteY6" fmla="*/ 0 h 3911600"/>
                <a:gd name="connsiteX7" fmla="*/ 6096000 w 6096000"/>
                <a:gd name="connsiteY7" fmla="*/ 190500 h 3911600"/>
                <a:gd name="connsiteX8" fmla="*/ 6096000 w 6096000"/>
                <a:gd name="connsiteY8" fmla="*/ 787400 h 3911600"/>
                <a:gd name="connsiteX9" fmla="*/ 5994400 w 6096000"/>
                <a:gd name="connsiteY9" fmla="*/ 889000 h 3911600"/>
                <a:gd name="connsiteX10" fmla="*/ 1295400 w 6096000"/>
                <a:gd name="connsiteY10" fmla="*/ 889000 h 3911600"/>
                <a:gd name="connsiteX11" fmla="*/ 1257300 w 6096000"/>
                <a:gd name="connsiteY11" fmla="*/ 3022600 h 3911600"/>
                <a:gd name="connsiteX0" fmla="*/ 1257300 w 6096000"/>
                <a:gd name="connsiteY0" fmla="*/ 3022600 h 3911600"/>
                <a:gd name="connsiteX1" fmla="*/ 1257300 w 6096000"/>
                <a:gd name="connsiteY1" fmla="*/ 3898900 h 3911600"/>
                <a:gd name="connsiteX2" fmla="*/ 190500 w 6096000"/>
                <a:gd name="connsiteY2" fmla="*/ 3911600 h 3911600"/>
                <a:gd name="connsiteX3" fmla="*/ 12700 w 6096000"/>
                <a:gd name="connsiteY3" fmla="*/ 3695700 h 3911600"/>
                <a:gd name="connsiteX4" fmla="*/ 0 w 6096000"/>
                <a:gd name="connsiteY4" fmla="*/ 127000 h 3911600"/>
                <a:gd name="connsiteX5" fmla="*/ 152400 w 6096000"/>
                <a:gd name="connsiteY5" fmla="*/ 12700 h 3911600"/>
                <a:gd name="connsiteX6" fmla="*/ 5994400 w 6096000"/>
                <a:gd name="connsiteY6" fmla="*/ 0 h 3911600"/>
                <a:gd name="connsiteX7" fmla="*/ 6096000 w 6096000"/>
                <a:gd name="connsiteY7" fmla="*/ 190500 h 3911600"/>
                <a:gd name="connsiteX8" fmla="*/ 6096000 w 6096000"/>
                <a:gd name="connsiteY8" fmla="*/ 787400 h 3911600"/>
                <a:gd name="connsiteX9" fmla="*/ 5994400 w 6096000"/>
                <a:gd name="connsiteY9" fmla="*/ 889000 h 3911600"/>
                <a:gd name="connsiteX10" fmla="*/ 1295400 w 6096000"/>
                <a:gd name="connsiteY10" fmla="*/ 889000 h 3911600"/>
                <a:gd name="connsiteX11" fmla="*/ 1257300 w 6096000"/>
                <a:gd name="connsiteY11" fmla="*/ 3022600 h 3911600"/>
                <a:gd name="connsiteX0" fmla="*/ 1257300 w 6096000"/>
                <a:gd name="connsiteY0" fmla="*/ 3035300 h 3924300"/>
                <a:gd name="connsiteX1" fmla="*/ 1257300 w 6096000"/>
                <a:gd name="connsiteY1" fmla="*/ 3911600 h 3924300"/>
                <a:gd name="connsiteX2" fmla="*/ 190500 w 6096000"/>
                <a:gd name="connsiteY2" fmla="*/ 3924300 h 3924300"/>
                <a:gd name="connsiteX3" fmla="*/ 12700 w 6096000"/>
                <a:gd name="connsiteY3" fmla="*/ 3708400 h 3924300"/>
                <a:gd name="connsiteX4" fmla="*/ 0 w 6096000"/>
                <a:gd name="connsiteY4" fmla="*/ 139700 h 3924300"/>
                <a:gd name="connsiteX5" fmla="*/ 241300 w 6096000"/>
                <a:gd name="connsiteY5" fmla="*/ 0 h 3924300"/>
                <a:gd name="connsiteX6" fmla="*/ 5994400 w 6096000"/>
                <a:gd name="connsiteY6" fmla="*/ 12700 h 3924300"/>
                <a:gd name="connsiteX7" fmla="*/ 6096000 w 6096000"/>
                <a:gd name="connsiteY7" fmla="*/ 203200 h 3924300"/>
                <a:gd name="connsiteX8" fmla="*/ 6096000 w 6096000"/>
                <a:gd name="connsiteY8" fmla="*/ 800100 h 3924300"/>
                <a:gd name="connsiteX9" fmla="*/ 5994400 w 6096000"/>
                <a:gd name="connsiteY9" fmla="*/ 901700 h 3924300"/>
                <a:gd name="connsiteX10" fmla="*/ 1295400 w 6096000"/>
                <a:gd name="connsiteY10" fmla="*/ 901700 h 3924300"/>
                <a:gd name="connsiteX11" fmla="*/ 1257300 w 6096000"/>
                <a:gd name="connsiteY11" fmla="*/ 3035300 h 3924300"/>
                <a:gd name="connsiteX0" fmla="*/ 1257300 w 6096000"/>
                <a:gd name="connsiteY0" fmla="*/ 3035300 h 3924300"/>
                <a:gd name="connsiteX1" fmla="*/ 1257300 w 6096000"/>
                <a:gd name="connsiteY1" fmla="*/ 3911600 h 3924300"/>
                <a:gd name="connsiteX2" fmla="*/ 190500 w 6096000"/>
                <a:gd name="connsiteY2" fmla="*/ 3924300 h 3924300"/>
                <a:gd name="connsiteX3" fmla="*/ 12700 w 6096000"/>
                <a:gd name="connsiteY3" fmla="*/ 3708400 h 3924300"/>
                <a:gd name="connsiteX4" fmla="*/ 0 w 6096000"/>
                <a:gd name="connsiteY4" fmla="*/ 139700 h 3924300"/>
                <a:gd name="connsiteX5" fmla="*/ 241300 w 6096000"/>
                <a:gd name="connsiteY5" fmla="*/ 0 h 3924300"/>
                <a:gd name="connsiteX6" fmla="*/ 5994400 w 6096000"/>
                <a:gd name="connsiteY6" fmla="*/ 12700 h 3924300"/>
                <a:gd name="connsiteX7" fmla="*/ 6096000 w 6096000"/>
                <a:gd name="connsiteY7" fmla="*/ 203200 h 3924300"/>
                <a:gd name="connsiteX8" fmla="*/ 6096000 w 6096000"/>
                <a:gd name="connsiteY8" fmla="*/ 800100 h 3924300"/>
                <a:gd name="connsiteX9" fmla="*/ 5994400 w 6096000"/>
                <a:gd name="connsiteY9" fmla="*/ 901700 h 3924300"/>
                <a:gd name="connsiteX10" fmla="*/ 1295400 w 6096000"/>
                <a:gd name="connsiteY10" fmla="*/ 901700 h 3924300"/>
                <a:gd name="connsiteX11" fmla="*/ 1257300 w 6096000"/>
                <a:gd name="connsiteY11" fmla="*/ 3035300 h 3924300"/>
                <a:gd name="connsiteX0" fmla="*/ 1258999 w 6097699"/>
                <a:gd name="connsiteY0" fmla="*/ 3041777 h 3930777"/>
                <a:gd name="connsiteX1" fmla="*/ 1258999 w 6097699"/>
                <a:gd name="connsiteY1" fmla="*/ 3918077 h 3930777"/>
                <a:gd name="connsiteX2" fmla="*/ 192199 w 6097699"/>
                <a:gd name="connsiteY2" fmla="*/ 3930777 h 3930777"/>
                <a:gd name="connsiteX3" fmla="*/ 14399 w 6097699"/>
                <a:gd name="connsiteY3" fmla="*/ 3714877 h 3930777"/>
                <a:gd name="connsiteX4" fmla="*/ 1699 w 6097699"/>
                <a:gd name="connsiteY4" fmla="*/ 146177 h 3930777"/>
                <a:gd name="connsiteX5" fmla="*/ 242999 w 6097699"/>
                <a:gd name="connsiteY5" fmla="*/ 6477 h 3930777"/>
                <a:gd name="connsiteX6" fmla="*/ 5996099 w 6097699"/>
                <a:gd name="connsiteY6" fmla="*/ 19177 h 3930777"/>
                <a:gd name="connsiteX7" fmla="*/ 6097699 w 6097699"/>
                <a:gd name="connsiteY7" fmla="*/ 209677 h 3930777"/>
                <a:gd name="connsiteX8" fmla="*/ 6097699 w 6097699"/>
                <a:gd name="connsiteY8" fmla="*/ 806577 h 3930777"/>
                <a:gd name="connsiteX9" fmla="*/ 5996099 w 6097699"/>
                <a:gd name="connsiteY9" fmla="*/ 908177 h 3930777"/>
                <a:gd name="connsiteX10" fmla="*/ 1297099 w 6097699"/>
                <a:gd name="connsiteY10" fmla="*/ 908177 h 3930777"/>
                <a:gd name="connsiteX11" fmla="*/ 1258999 w 6097699"/>
                <a:gd name="connsiteY11" fmla="*/ 3041777 h 3930777"/>
                <a:gd name="connsiteX0" fmla="*/ 1258999 w 6097699"/>
                <a:gd name="connsiteY0" fmla="*/ 3041777 h 3930777"/>
                <a:gd name="connsiteX1" fmla="*/ 1258999 w 6097699"/>
                <a:gd name="connsiteY1" fmla="*/ 3918077 h 3930777"/>
                <a:gd name="connsiteX2" fmla="*/ 192199 w 6097699"/>
                <a:gd name="connsiteY2" fmla="*/ 3930777 h 3930777"/>
                <a:gd name="connsiteX3" fmla="*/ 14399 w 6097699"/>
                <a:gd name="connsiteY3" fmla="*/ 3714877 h 3930777"/>
                <a:gd name="connsiteX4" fmla="*/ 1699 w 6097699"/>
                <a:gd name="connsiteY4" fmla="*/ 146177 h 3930777"/>
                <a:gd name="connsiteX5" fmla="*/ 242999 w 6097699"/>
                <a:gd name="connsiteY5" fmla="*/ 6477 h 3930777"/>
                <a:gd name="connsiteX6" fmla="*/ 5996099 w 6097699"/>
                <a:gd name="connsiteY6" fmla="*/ 19177 h 3930777"/>
                <a:gd name="connsiteX7" fmla="*/ 6097699 w 6097699"/>
                <a:gd name="connsiteY7" fmla="*/ 209677 h 3930777"/>
                <a:gd name="connsiteX8" fmla="*/ 6097699 w 6097699"/>
                <a:gd name="connsiteY8" fmla="*/ 806577 h 3930777"/>
                <a:gd name="connsiteX9" fmla="*/ 5996099 w 6097699"/>
                <a:gd name="connsiteY9" fmla="*/ 908177 h 3930777"/>
                <a:gd name="connsiteX10" fmla="*/ 1284399 w 6097699"/>
                <a:gd name="connsiteY10" fmla="*/ 1005836 h 3930777"/>
                <a:gd name="connsiteX11" fmla="*/ 1258999 w 6097699"/>
                <a:gd name="connsiteY11" fmla="*/ 3041777 h 3930777"/>
                <a:gd name="connsiteX0" fmla="*/ 1258999 w 6097699"/>
                <a:gd name="connsiteY0" fmla="*/ 3041777 h 3930777"/>
                <a:gd name="connsiteX1" fmla="*/ 1258999 w 6097699"/>
                <a:gd name="connsiteY1" fmla="*/ 3918077 h 3930777"/>
                <a:gd name="connsiteX2" fmla="*/ 192199 w 6097699"/>
                <a:gd name="connsiteY2" fmla="*/ 3930777 h 3930777"/>
                <a:gd name="connsiteX3" fmla="*/ 14399 w 6097699"/>
                <a:gd name="connsiteY3" fmla="*/ 3714877 h 3930777"/>
                <a:gd name="connsiteX4" fmla="*/ 1699 w 6097699"/>
                <a:gd name="connsiteY4" fmla="*/ 146177 h 3930777"/>
                <a:gd name="connsiteX5" fmla="*/ 242999 w 6097699"/>
                <a:gd name="connsiteY5" fmla="*/ 6477 h 3930777"/>
                <a:gd name="connsiteX6" fmla="*/ 5996099 w 6097699"/>
                <a:gd name="connsiteY6" fmla="*/ 19177 h 3930777"/>
                <a:gd name="connsiteX7" fmla="*/ 6097699 w 6097699"/>
                <a:gd name="connsiteY7" fmla="*/ 209677 h 3930777"/>
                <a:gd name="connsiteX8" fmla="*/ 6097699 w 6097699"/>
                <a:gd name="connsiteY8" fmla="*/ 806577 h 3930777"/>
                <a:gd name="connsiteX9" fmla="*/ 5907199 w 6097699"/>
                <a:gd name="connsiteY9" fmla="*/ 1005836 h 3930777"/>
                <a:gd name="connsiteX10" fmla="*/ 1284399 w 6097699"/>
                <a:gd name="connsiteY10" fmla="*/ 1005836 h 3930777"/>
                <a:gd name="connsiteX11" fmla="*/ 1258999 w 6097699"/>
                <a:gd name="connsiteY11" fmla="*/ 3041777 h 3930777"/>
                <a:gd name="connsiteX0" fmla="*/ 1258999 w 6097699"/>
                <a:gd name="connsiteY0" fmla="*/ 3041777 h 3930777"/>
                <a:gd name="connsiteX1" fmla="*/ 1258999 w 6097699"/>
                <a:gd name="connsiteY1" fmla="*/ 3918077 h 3930777"/>
                <a:gd name="connsiteX2" fmla="*/ 192199 w 6097699"/>
                <a:gd name="connsiteY2" fmla="*/ 3930777 h 3930777"/>
                <a:gd name="connsiteX3" fmla="*/ 14399 w 6097699"/>
                <a:gd name="connsiteY3" fmla="*/ 3714877 h 3930777"/>
                <a:gd name="connsiteX4" fmla="*/ 1699 w 6097699"/>
                <a:gd name="connsiteY4" fmla="*/ 146177 h 3930777"/>
                <a:gd name="connsiteX5" fmla="*/ 242999 w 6097699"/>
                <a:gd name="connsiteY5" fmla="*/ 6477 h 3930777"/>
                <a:gd name="connsiteX6" fmla="*/ 5996099 w 6097699"/>
                <a:gd name="connsiteY6" fmla="*/ 19177 h 3930777"/>
                <a:gd name="connsiteX7" fmla="*/ 6097699 w 6097699"/>
                <a:gd name="connsiteY7" fmla="*/ 209677 h 3930777"/>
                <a:gd name="connsiteX8" fmla="*/ 6097699 w 6097699"/>
                <a:gd name="connsiteY8" fmla="*/ 806577 h 3930777"/>
                <a:gd name="connsiteX9" fmla="*/ 6034199 w 6097699"/>
                <a:gd name="connsiteY9" fmla="*/ 1018043 h 3930777"/>
                <a:gd name="connsiteX10" fmla="*/ 1284399 w 6097699"/>
                <a:gd name="connsiteY10" fmla="*/ 1005836 h 3930777"/>
                <a:gd name="connsiteX11" fmla="*/ 1258999 w 6097699"/>
                <a:gd name="connsiteY11" fmla="*/ 3041777 h 3930777"/>
                <a:gd name="connsiteX0" fmla="*/ 1258999 w 6097699"/>
                <a:gd name="connsiteY0" fmla="*/ 3041777 h 3930777"/>
                <a:gd name="connsiteX1" fmla="*/ 1258999 w 6097699"/>
                <a:gd name="connsiteY1" fmla="*/ 3918077 h 3930777"/>
                <a:gd name="connsiteX2" fmla="*/ 192199 w 6097699"/>
                <a:gd name="connsiteY2" fmla="*/ 3930777 h 3930777"/>
                <a:gd name="connsiteX3" fmla="*/ 14399 w 6097699"/>
                <a:gd name="connsiteY3" fmla="*/ 3714877 h 3930777"/>
                <a:gd name="connsiteX4" fmla="*/ 1699 w 6097699"/>
                <a:gd name="connsiteY4" fmla="*/ 146177 h 3930777"/>
                <a:gd name="connsiteX5" fmla="*/ 242999 w 6097699"/>
                <a:gd name="connsiteY5" fmla="*/ 6477 h 3930777"/>
                <a:gd name="connsiteX6" fmla="*/ 5996099 w 6097699"/>
                <a:gd name="connsiteY6" fmla="*/ 19177 h 3930777"/>
                <a:gd name="connsiteX7" fmla="*/ 6097699 w 6097699"/>
                <a:gd name="connsiteY7" fmla="*/ 209677 h 3930777"/>
                <a:gd name="connsiteX8" fmla="*/ 6097699 w 6097699"/>
                <a:gd name="connsiteY8" fmla="*/ 806577 h 3930777"/>
                <a:gd name="connsiteX9" fmla="*/ 6034199 w 6097699"/>
                <a:gd name="connsiteY9" fmla="*/ 1018043 h 3930777"/>
                <a:gd name="connsiteX10" fmla="*/ 1284399 w 6097699"/>
                <a:gd name="connsiteY10" fmla="*/ 1005836 h 3930777"/>
                <a:gd name="connsiteX11" fmla="*/ 1258999 w 6097699"/>
                <a:gd name="connsiteY11" fmla="*/ 3041777 h 3930777"/>
                <a:gd name="connsiteX0" fmla="*/ 1258999 w 6097699"/>
                <a:gd name="connsiteY0" fmla="*/ 3041777 h 3930777"/>
                <a:gd name="connsiteX1" fmla="*/ 1258999 w 6097699"/>
                <a:gd name="connsiteY1" fmla="*/ 3918077 h 3930777"/>
                <a:gd name="connsiteX2" fmla="*/ 192199 w 6097699"/>
                <a:gd name="connsiteY2" fmla="*/ 3930777 h 3930777"/>
                <a:gd name="connsiteX3" fmla="*/ 14399 w 6097699"/>
                <a:gd name="connsiteY3" fmla="*/ 3714877 h 3930777"/>
                <a:gd name="connsiteX4" fmla="*/ 1699 w 6097699"/>
                <a:gd name="connsiteY4" fmla="*/ 146177 h 3930777"/>
                <a:gd name="connsiteX5" fmla="*/ 242999 w 6097699"/>
                <a:gd name="connsiteY5" fmla="*/ 6477 h 3930777"/>
                <a:gd name="connsiteX6" fmla="*/ 5996099 w 6097699"/>
                <a:gd name="connsiteY6" fmla="*/ 19177 h 3930777"/>
                <a:gd name="connsiteX7" fmla="*/ 6097699 w 6097699"/>
                <a:gd name="connsiteY7" fmla="*/ 209677 h 3930777"/>
                <a:gd name="connsiteX8" fmla="*/ 6097699 w 6097699"/>
                <a:gd name="connsiteY8" fmla="*/ 806577 h 3930777"/>
                <a:gd name="connsiteX9" fmla="*/ 5881799 w 6097699"/>
                <a:gd name="connsiteY9" fmla="*/ 1018043 h 3930777"/>
                <a:gd name="connsiteX10" fmla="*/ 1284399 w 6097699"/>
                <a:gd name="connsiteY10" fmla="*/ 1005836 h 3930777"/>
                <a:gd name="connsiteX11" fmla="*/ 1258999 w 6097699"/>
                <a:gd name="connsiteY11" fmla="*/ 3041777 h 3930777"/>
                <a:gd name="connsiteX0" fmla="*/ 1258999 w 6097699"/>
                <a:gd name="connsiteY0" fmla="*/ 3041777 h 3930777"/>
                <a:gd name="connsiteX1" fmla="*/ 1258999 w 6097699"/>
                <a:gd name="connsiteY1" fmla="*/ 3918077 h 3930777"/>
                <a:gd name="connsiteX2" fmla="*/ 192199 w 6097699"/>
                <a:gd name="connsiteY2" fmla="*/ 3930777 h 3930777"/>
                <a:gd name="connsiteX3" fmla="*/ 14399 w 6097699"/>
                <a:gd name="connsiteY3" fmla="*/ 3714877 h 3930777"/>
                <a:gd name="connsiteX4" fmla="*/ 1699 w 6097699"/>
                <a:gd name="connsiteY4" fmla="*/ 146177 h 3930777"/>
                <a:gd name="connsiteX5" fmla="*/ 242999 w 6097699"/>
                <a:gd name="connsiteY5" fmla="*/ 6477 h 3930777"/>
                <a:gd name="connsiteX6" fmla="*/ 5996099 w 6097699"/>
                <a:gd name="connsiteY6" fmla="*/ 19177 h 3930777"/>
                <a:gd name="connsiteX7" fmla="*/ 6097699 w 6097699"/>
                <a:gd name="connsiteY7" fmla="*/ 209677 h 3930777"/>
                <a:gd name="connsiteX8" fmla="*/ 6097699 w 6097699"/>
                <a:gd name="connsiteY8" fmla="*/ 806577 h 3930777"/>
                <a:gd name="connsiteX9" fmla="*/ 6008799 w 6097699"/>
                <a:gd name="connsiteY9" fmla="*/ 1005836 h 3930777"/>
                <a:gd name="connsiteX10" fmla="*/ 1284399 w 6097699"/>
                <a:gd name="connsiteY10" fmla="*/ 1005836 h 3930777"/>
                <a:gd name="connsiteX11" fmla="*/ 1258999 w 6097699"/>
                <a:gd name="connsiteY11" fmla="*/ 3041777 h 393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97699" h="3930777">
                  <a:moveTo>
                    <a:pt x="1258999" y="3041777"/>
                  </a:moveTo>
                  <a:lnTo>
                    <a:pt x="1258999" y="3918077"/>
                  </a:lnTo>
                  <a:lnTo>
                    <a:pt x="192199" y="3930777"/>
                  </a:lnTo>
                  <a:cubicBezTo>
                    <a:pt x="132932" y="3858810"/>
                    <a:pt x="73666" y="3875744"/>
                    <a:pt x="14399" y="3714877"/>
                  </a:cubicBezTo>
                  <a:cubicBezTo>
                    <a:pt x="10166" y="2525310"/>
                    <a:pt x="5932" y="1335744"/>
                    <a:pt x="1699" y="146177"/>
                  </a:cubicBezTo>
                  <a:cubicBezTo>
                    <a:pt x="-19468" y="-103590"/>
                    <a:pt x="162566" y="53044"/>
                    <a:pt x="242999" y="6477"/>
                  </a:cubicBezTo>
                  <a:lnTo>
                    <a:pt x="5996099" y="19177"/>
                  </a:lnTo>
                  <a:cubicBezTo>
                    <a:pt x="6156966" y="58262"/>
                    <a:pt x="6063832" y="146177"/>
                    <a:pt x="6097699" y="209677"/>
                  </a:cubicBezTo>
                  <a:lnTo>
                    <a:pt x="6097699" y="806577"/>
                  </a:lnTo>
                  <a:lnTo>
                    <a:pt x="6008799" y="1005836"/>
                  </a:lnTo>
                  <a:lnTo>
                    <a:pt x="1284399" y="1005836"/>
                  </a:lnTo>
                  <a:lnTo>
                    <a:pt x="1258999" y="3041777"/>
                  </a:lnTo>
                  <a:close/>
                </a:path>
              </a:pathLst>
            </a:cu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e0</a:t>
              </a:r>
            </a:p>
          </p:txBody>
        </p:sp>
        <p:sp>
          <p:nvSpPr>
            <p:cNvPr id="21" name="Rectangle: Rounded Corners 20">
              <a:extLst>
                <a:ext uri="{FF2B5EF4-FFF2-40B4-BE49-F238E27FC236}">
                  <a16:creationId xmlns:a16="http://schemas.microsoft.com/office/drawing/2014/main" id="{DEA97263-5B3A-38C4-2014-22CC0588BFE0}"/>
                </a:ext>
              </a:extLst>
            </p:cNvPr>
            <p:cNvSpPr/>
            <p:nvPr/>
          </p:nvSpPr>
          <p:spPr>
            <a:xfrm>
              <a:off x="6458331" y="5489680"/>
              <a:ext cx="402570" cy="385720"/>
            </a:xfrm>
            <a:prstGeom prst="roundRect">
              <a:avLst>
                <a:gd name="adj" fmla="val 16667"/>
              </a:avLst>
            </a:prstGeom>
            <a:solidFill>
              <a:schemeClr val="accent4"/>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4</a:t>
              </a:r>
            </a:p>
          </p:txBody>
        </p:sp>
        <p:cxnSp>
          <p:nvCxnSpPr>
            <p:cNvPr id="6" name="Straight Arrow Connector 5">
              <a:extLst>
                <a:ext uri="{FF2B5EF4-FFF2-40B4-BE49-F238E27FC236}">
                  <a16:creationId xmlns:a16="http://schemas.microsoft.com/office/drawing/2014/main" id="{43A8100A-E1E0-A631-1C87-6231AEAF9CC6}"/>
                </a:ext>
              </a:extLst>
            </p:cNvPr>
            <p:cNvCxnSpPr>
              <a:cxnSpLocks/>
              <a:endCxn id="9" idx="0"/>
            </p:cNvCxnSpPr>
            <p:nvPr/>
          </p:nvCxnSpPr>
          <p:spPr>
            <a:xfrm flipH="1">
              <a:off x="8369545" y="2421130"/>
              <a:ext cx="836140" cy="813681"/>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id="{8E139A30-5F2D-9DC7-05E4-C23C09DB1B9B}"/>
                </a:ext>
              </a:extLst>
            </p:cNvPr>
            <p:cNvCxnSpPr>
              <a:cxnSpLocks/>
            </p:cNvCxnSpPr>
            <p:nvPr/>
          </p:nvCxnSpPr>
          <p:spPr>
            <a:xfrm>
              <a:off x="9559207" y="2421130"/>
              <a:ext cx="774180" cy="2427351"/>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2030321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AF6E-3D1D-4D6A-152D-888977F55FCE}"/>
              </a:ext>
            </a:extLst>
          </p:cNvPr>
          <p:cNvSpPr>
            <a:spLocks noGrp="1"/>
          </p:cNvSpPr>
          <p:nvPr>
            <p:ph type="title"/>
          </p:nvPr>
        </p:nvSpPr>
        <p:spPr/>
        <p:txBody>
          <a:bodyPr/>
          <a:lstStyle/>
          <a:p>
            <a:r>
              <a:rPr lang="en-US" dirty="0"/>
              <a:t>Constant Folding: Usage</a:t>
            </a:r>
          </a:p>
        </p:txBody>
      </p:sp>
      <p:sp>
        <p:nvSpPr>
          <p:cNvPr id="4" name="Content Placeholder 4">
            <a:extLst>
              <a:ext uri="{FF2B5EF4-FFF2-40B4-BE49-F238E27FC236}">
                <a16:creationId xmlns:a16="http://schemas.microsoft.com/office/drawing/2014/main" id="{91A9B9D5-905F-3636-A577-14F3694E25FD}"/>
              </a:ext>
            </a:extLst>
          </p:cNvPr>
          <p:cNvSpPr txBox="1">
            <a:spLocks/>
          </p:cNvSpPr>
          <p:nvPr/>
        </p:nvSpPr>
        <p:spPr>
          <a:xfrm>
            <a:off x="544946" y="1547722"/>
            <a:ext cx="8303489" cy="4729017"/>
          </a:xfrm>
          <a:prstGeom prst="roundRect">
            <a:avLst>
              <a:gd name="adj" fmla="val 6427"/>
            </a:avLst>
          </a:prstGeom>
          <a:solidFill>
            <a:schemeClr val="bg1">
              <a:lumMod val="85000"/>
              <a:lumOff val="15000"/>
            </a:schemeClr>
          </a:solidFill>
          <a:ln w="28575">
            <a:solidFill>
              <a:schemeClr val="bg2">
                <a:lumMod val="75000"/>
                <a:lumOff val="25000"/>
              </a:schemeClr>
            </a:solidFill>
          </a:ln>
          <a:effectLst>
            <a:outerShdw blurRad="63500" sx="102000" sy="102000" algn="ctr" rotWithShape="0">
              <a:prstClr val="black">
                <a:alpha val="40000"/>
              </a:prstClr>
            </a:outerShdw>
          </a:effectLst>
        </p:spPr>
        <p:txBody>
          <a:bodyPr vert="horz" lIns="91440" tIns="45720" rIns="91440" bIns="45720" rtlCol="0" anchor="ctr" anchorCtr="0">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b="0" dirty="0">
                <a:solidFill>
                  <a:srgbClr val="9CDCFE"/>
                </a:solidFill>
                <a:effectLst/>
                <a:latin typeface="Consolas" panose="020B0609020204030204" pitchFamily="49" charset="0"/>
              </a:rPr>
              <a:t>expr</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ExprNode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a:t>
            </a:r>
            <a:r>
              <a:rPr lang="en-US" b="0" dirty="0">
                <a:solidFill>
                  <a:srgbClr val="D4D4D4"/>
                </a:solidFill>
                <a:effectLst/>
                <a:latin typeface="Consolas" panose="020B0609020204030204" pitchFamily="49" charset="0"/>
              </a:rPr>
              <a:t>, ()) *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a:t>
            </a:r>
            <a:endParaRPr lang="en-US" b="0" dirty="0">
              <a:solidFill>
                <a:srgbClr val="D4D4D4"/>
              </a:solidFill>
              <a:effectLst/>
              <a:latin typeface="Consolas" panose="020B0609020204030204" pitchFamily="49" charset="0"/>
            </a:endParaRPr>
          </a:p>
          <a:p>
            <a:pPr marL="36900" indent="0">
              <a:buNone/>
            </a:pPr>
            <a:r>
              <a:rPr lang="en-US" b="0" dirty="0" err="1">
                <a:solidFill>
                  <a:srgbClr val="9CDCFE"/>
                </a:solidFill>
                <a:effectLst/>
                <a:latin typeface="Consolas" panose="020B0609020204030204" pitchFamily="49" charset="0"/>
              </a:rPr>
              <a:t>quiche_tree</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ExprTree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expr</a:t>
            </a:r>
            <a:r>
              <a:rPr lang="en-US" b="0" dirty="0">
                <a:solidFill>
                  <a:srgbClr val="D4D4D4"/>
                </a:solidFill>
                <a:effectLst/>
                <a:latin typeface="Consolas" panose="020B0609020204030204" pitchFamily="49" charset="0"/>
              </a:rPr>
              <a:t>)</a:t>
            </a:r>
          </a:p>
          <a:p>
            <a:pPr marL="36900" indent="0">
              <a:buNone/>
            </a:pPr>
            <a:r>
              <a:rPr lang="en-US" b="0" dirty="0" err="1">
                <a:solidFill>
                  <a:srgbClr val="9CDCFE"/>
                </a:solidFill>
                <a:effectLst/>
                <a:latin typeface="Consolas" panose="020B0609020204030204" pitchFamily="49" charset="0"/>
              </a:rPr>
              <a:t>egraph</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EGraph</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quiche_tree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ExprConstantFolding</a:t>
            </a:r>
            <a:r>
              <a:rPr lang="en-US" b="0" dirty="0">
                <a:solidFill>
                  <a:srgbClr val="D4D4D4"/>
                </a:solidFill>
                <a:effectLst/>
                <a:latin typeface="Consolas" panose="020B0609020204030204" pitchFamily="49" charset="0"/>
              </a:rPr>
              <a:t>())</a:t>
            </a:r>
          </a:p>
          <a:p>
            <a:pPr marL="36900" indent="0">
              <a:buNone/>
            </a:pPr>
            <a:r>
              <a:rPr lang="en-US" b="0" dirty="0" err="1">
                <a:solidFill>
                  <a:srgbClr val="9CDCFE"/>
                </a:solidFill>
                <a:effectLst/>
                <a:latin typeface="Consolas" panose="020B0609020204030204" pitchFamily="49" charset="0"/>
              </a:rPr>
              <a:t>four_eclass</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egraph</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ExprTree</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ExprNode</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 ())))</a:t>
            </a:r>
          </a:p>
          <a:p>
            <a:pPr marL="36900" indent="0">
              <a:buNone/>
            </a:pPr>
            <a:r>
              <a:rPr lang="en-US" b="0" dirty="0" err="1">
                <a:solidFill>
                  <a:srgbClr val="9CDCFE"/>
                </a:solidFill>
                <a:effectLst/>
                <a:latin typeface="Consolas" panose="020B0609020204030204" pitchFamily="49" charset="0"/>
              </a:rPr>
              <a:t>a_eclass</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egraph</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ExprTree</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ExprNode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a:t>
            </a:r>
            <a:r>
              <a:rPr lang="en-US" b="0" dirty="0">
                <a:solidFill>
                  <a:srgbClr val="D4D4D4"/>
                </a:solidFill>
                <a:effectLst/>
                <a:latin typeface="Consolas" panose="020B0609020204030204" pitchFamily="49" charset="0"/>
              </a:rPr>
              <a:t>, ())))</a:t>
            </a:r>
          </a:p>
          <a:p>
            <a:pPr marL="36900" indent="0">
              <a:buNone/>
            </a:pPr>
            <a:r>
              <a:rPr lang="en-US" b="0" dirty="0" err="1">
                <a:solidFill>
                  <a:srgbClr val="9CDCFE"/>
                </a:solidFill>
                <a:effectLst/>
                <a:latin typeface="Consolas" panose="020B0609020204030204" pitchFamily="49" charset="0"/>
              </a:rPr>
              <a:t>egraph</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merge</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a_eclass</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four_eclass</a:t>
            </a:r>
            <a:r>
              <a:rPr lang="en-US" b="0" dirty="0">
                <a:solidFill>
                  <a:srgbClr val="D4D4D4"/>
                </a:solidFill>
                <a:effectLst/>
                <a:latin typeface="Consolas" panose="020B0609020204030204" pitchFamily="49" charset="0"/>
              </a:rPr>
              <a:t>)</a:t>
            </a:r>
          </a:p>
          <a:p>
            <a:pPr marL="36900" indent="0">
              <a:buNone/>
            </a:pPr>
            <a:r>
              <a:rPr lang="en-US" b="0" dirty="0" err="1">
                <a:solidFill>
                  <a:srgbClr val="9CDCFE"/>
                </a:solidFill>
                <a:effectLst/>
                <a:latin typeface="Consolas" panose="020B0609020204030204" pitchFamily="49" charset="0"/>
              </a:rPr>
              <a:t>egraph</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rebuild</a:t>
            </a:r>
            <a:r>
              <a:rPr lang="en-US" b="0" dirty="0">
                <a:solidFill>
                  <a:srgbClr val="D4D4D4"/>
                </a:solidFill>
                <a:effectLst/>
                <a:latin typeface="Consolas" panose="020B0609020204030204" pitchFamily="49" charset="0"/>
              </a:rPr>
              <a:t>()</a:t>
            </a:r>
          </a:p>
          <a:p>
            <a:pPr marL="36900" indent="0">
              <a:buNone/>
            </a:pPr>
            <a:r>
              <a:rPr lang="en-US" b="0" dirty="0">
                <a:solidFill>
                  <a:srgbClr val="C586C0"/>
                </a:solidFill>
                <a:effectLst/>
                <a:latin typeface="Consolas" panose="020B0609020204030204" pitchFamily="49" charset="0"/>
              </a:rPr>
              <a:t>assert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egraph.root.data</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4</a:t>
            </a:r>
            <a:endParaRPr lang="en-US" b="0" dirty="0">
              <a:solidFill>
                <a:srgbClr val="D4D4D4"/>
              </a:solidFill>
              <a:effectLst/>
              <a:latin typeface="Consolas" panose="020B0609020204030204" pitchFamily="49" charset="0"/>
            </a:endParaRPr>
          </a:p>
        </p:txBody>
      </p:sp>
      <p:sp>
        <p:nvSpPr>
          <p:cNvPr id="5" name="Rectangle: Rounded Corners 4">
            <a:extLst>
              <a:ext uri="{FF2B5EF4-FFF2-40B4-BE49-F238E27FC236}">
                <a16:creationId xmlns:a16="http://schemas.microsoft.com/office/drawing/2014/main" id="{57373997-E983-33BC-7559-D63B9DDBBCDC}"/>
              </a:ext>
            </a:extLst>
          </p:cNvPr>
          <p:cNvSpPr/>
          <p:nvPr/>
        </p:nvSpPr>
        <p:spPr>
          <a:xfrm>
            <a:off x="277093" y="2194967"/>
            <a:ext cx="249382" cy="263235"/>
          </a:xfrm>
          <a:prstGeom prst="roundRect">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1</a:t>
            </a:r>
          </a:p>
        </p:txBody>
      </p:sp>
      <p:sp>
        <p:nvSpPr>
          <p:cNvPr id="6" name="Rectangle: Rounded Corners 5">
            <a:extLst>
              <a:ext uri="{FF2B5EF4-FFF2-40B4-BE49-F238E27FC236}">
                <a16:creationId xmlns:a16="http://schemas.microsoft.com/office/drawing/2014/main" id="{3D0C019A-A1D1-ADD7-53F5-AAB7B0E2806B}"/>
              </a:ext>
            </a:extLst>
          </p:cNvPr>
          <p:cNvSpPr/>
          <p:nvPr/>
        </p:nvSpPr>
        <p:spPr>
          <a:xfrm>
            <a:off x="277093" y="3553763"/>
            <a:ext cx="249382" cy="263235"/>
          </a:xfrm>
          <a:prstGeom prst="roundRect">
            <a:avLst>
              <a:gd name="adj" fmla="val 16667"/>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2</a:t>
            </a:r>
          </a:p>
        </p:txBody>
      </p:sp>
      <p:sp>
        <p:nvSpPr>
          <p:cNvPr id="7" name="Rectangle: Rounded Corners 6">
            <a:extLst>
              <a:ext uri="{FF2B5EF4-FFF2-40B4-BE49-F238E27FC236}">
                <a16:creationId xmlns:a16="http://schemas.microsoft.com/office/drawing/2014/main" id="{2EF5609B-97BA-59DF-E4B4-C0F25F695844}"/>
              </a:ext>
            </a:extLst>
          </p:cNvPr>
          <p:cNvSpPr/>
          <p:nvPr/>
        </p:nvSpPr>
        <p:spPr>
          <a:xfrm>
            <a:off x="295564" y="4402251"/>
            <a:ext cx="249382" cy="263235"/>
          </a:xfrm>
          <a:prstGeom prst="roundRect">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3</a:t>
            </a:r>
          </a:p>
        </p:txBody>
      </p:sp>
      <p:sp>
        <p:nvSpPr>
          <p:cNvPr id="9" name="Content Placeholder 2">
            <a:extLst>
              <a:ext uri="{FF2B5EF4-FFF2-40B4-BE49-F238E27FC236}">
                <a16:creationId xmlns:a16="http://schemas.microsoft.com/office/drawing/2014/main" id="{5BF0B99B-80EA-2D72-0E03-A3EF806AC070}"/>
              </a:ext>
            </a:extLst>
          </p:cNvPr>
          <p:cNvSpPr>
            <a:spLocks noGrp="1"/>
          </p:cNvSpPr>
          <p:nvPr>
            <p:ph idx="1"/>
          </p:nvPr>
        </p:nvSpPr>
        <p:spPr>
          <a:xfrm>
            <a:off x="8986983" y="1717965"/>
            <a:ext cx="2909454" cy="4530436"/>
          </a:xfrm>
        </p:spPr>
        <p:txBody>
          <a:bodyPr anchor="ctr" anchorCtr="0">
            <a:normAutofit lnSpcReduction="10000"/>
          </a:bodyPr>
          <a:lstStyle/>
          <a:p>
            <a:pPr marL="494100" indent="-457200">
              <a:buSzPct val="100000"/>
              <a:buFont typeface="+mj-lt"/>
              <a:buAutoNum type="arabicPeriod"/>
            </a:pPr>
            <a:r>
              <a:rPr lang="en-US" dirty="0"/>
              <a:t>Create e-graph with constant folding analysis</a:t>
            </a:r>
          </a:p>
          <a:p>
            <a:pPr marL="494100" indent="-457200">
              <a:buSzPct val="100000"/>
              <a:buFont typeface="+mj-lt"/>
              <a:buAutoNum type="arabicPeriod"/>
            </a:pPr>
            <a:endParaRPr lang="en-US" dirty="0"/>
          </a:p>
          <a:p>
            <a:pPr marL="494100" indent="-457200">
              <a:buSzPct val="100000"/>
              <a:buFont typeface="+mj-lt"/>
              <a:buAutoNum type="arabicPeriod"/>
            </a:pPr>
            <a:r>
              <a:rPr lang="en-US" dirty="0"/>
              <a:t>Get e-class IDs</a:t>
            </a:r>
          </a:p>
          <a:p>
            <a:pPr marL="494100" indent="-457200">
              <a:buSzPct val="100000"/>
              <a:buFont typeface="+mj-lt"/>
              <a:buAutoNum type="arabicPeriod"/>
            </a:pPr>
            <a:endParaRPr lang="en-US" dirty="0"/>
          </a:p>
          <a:p>
            <a:pPr marL="494100" indent="-457200">
              <a:buSzPct val="100000"/>
              <a:buFont typeface="+mj-lt"/>
              <a:buAutoNum type="arabicPeriod"/>
            </a:pPr>
            <a:r>
              <a:rPr lang="en-US" dirty="0"/>
              <a:t>Merge </a:t>
            </a:r>
            <a:r>
              <a:rPr lang="en-US" dirty="0">
                <a:latin typeface="Consolas" panose="020B0609020204030204" pitchFamily="49" charset="0"/>
              </a:rPr>
              <a:t>4</a:t>
            </a:r>
            <a:r>
              <a:rPr lang="en-US" dirty="0"/>
              <a:t> with </a:t>
            </a:r>
            <a:r>
              <a:rPr lang="en-US" dirty="0">
                <a:latin typeface="Consolas" panose="020B0609020204030204" pitchFamily="49" charset="0"/>
              </a:rPr>
              <a:t>a</a:t>
            </a:r>
          </a:p>
          <a:p>
            <a:pPr marL="494100" indent="-457200">
              <a:buSzPct val="100000"/>
              <a:buFont typeface="+mj-lt"/>
              <a:buAutoNum type="arabicPeriod"/>
            </a:pPr>
            <a:endParaRPr lang="en-US" dirty="0"/>
          </a:p>
          <a:p>
            <a:pPr marL="494100" indent="-457200">
              <a:buSzPct val="100000"/>
              <a:buFont typeface="+mj-lt"/>
              <a:buAutoNum type="arabicPeriod"/>
            </a:pPr>
            <a:r>
              <a:rPr lang="en-US" dirty="0"/>
              <a:t>Rebuild (update analysis)</a:t>
            </a:r>
          </a:p>
          <a:p>
            <a:pPr marL="494100" indent="-457200">
              <a:buSzPct val="100000"/>
              <a:buFont typeface="+mj-lt"/>
              <a:buAutoNum type="arabicPeriod"/>
            </a:pPr>
            <a:endParaRPr lang="en-US" dirty="0"/>
          </a:p>
          <a:p>
            <a:pPr marL="494100" indent="-457200">
              <a:buSzPct val="100000"/>
              <a:buFont typeface="+mj-lt"/>
              <a:buAutoNum type="arabicPeriod"/>
            </a:pPr>
            <a:r>
              <a:rPr lang="en-US" dirty="0"/>
              <a:t>Verify</a:t>
            </a:r>
          </a:p>
        </p:txBody>
      </p:sp>
      <p:sp>
        <p:nvSpPr>
          <p:cNvPr id="3" name="Rectangle: Rounded Corners 2">
            <a:extLst>
              <a:ext uri="{FF2B5EF4-FFF2-40B4-BE49-F238E27FC236}">
                <a16:creationId xmlns:a16="http://schemas.microsoft.com/office/drawing/2014/main" id="{4E3CCCF2-532F-8AB3-8A75-A3CF4C3AFFE8}"/>
              </a:ext>
            </a:extLst>
          </p:cNvPr>
          <p:cNvSpPr/>
          <p:nvPr/>
        </p:nvSpPr>
        <p:spPr>
          <a:xfrm>
            <a:off x="267856" y="4857491"/>
            <a:ext cx="249382" cy="263235"/>
          </a:xfrm>
          <a:prstGeom prst="roundRect">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4</a:t>
            </a:r>
          </a:p>
        </p:txBody>
      </p:sp>
      <p:sp>
        <p:nvSpPr>
          <p:cNvPr id="8" name="Rectangle: Rounded Corners 7">
            <a:extLst>
              <a:ext uri="{FF2B5EF4-FFF2-40B4-BE49-F238E27FC236}">
                <a16:creationId xmlns:a16="http://schemas.microsoft.com/office/drawing/2014/main" id="{67B9EFA2-EA4F-F22F-7E0D-B0AC28018AFB}"/>
              </a:ext>
            </a:extLst>
          </p:cNvPr>
          <p:cNvSpPr/>
          <p:nvPr/>
        </p:nvSpPr>
        <p:spPr>
          <a:xfrm>
            <a:off x="286329" y="5312731"/>
            <a:ext cx="249382" cy="263235"/>
          </a:xfrm>
          <a:prstGeom prst="roundRect">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183658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uiExpand="1" build="p"/>
      <p:bldP spid="3"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2728A7-BB53-6722-6368-3859D455EED4}"/>
              </a:ext>
            </a:extLst>
          </p:cNvPr>
          <p:cNvSpPr>
            <a:spLocks noGrp="1"/>
          </p:cNvSpPr>
          <p:nvPr>
            <p:ph type="title"/>
          </p:nvPr>
        </p:nvSpPr>
        <p:spPr>
          <a:xfrm>
            <a:off x="834013" y="1115568"/>
            <a:ext cx="3487616" cy="4626864"/>
          </a:xfrm>
        </p:spPr>
        <p:txBody>
          <a:bodyPr>
            <a:normAutofit/>
          </a:bodyPr>
          <a:lstStyle/>
          <a:p>
            <a:pPr algn="l"/>
            <a:r>
              <a:rPr lang="en-US" sz="4000" dirty="0">
                <a:ln>
                  <a:solidFill>
                    <a:prstClr val="black">
                      <a:lumMod val="75000"/>
                      <a:lumOff val="25000"/>
                      <a:alpha val="10000"/>
                    </a:prstClr>
                  </a:solidFill>
                </a:ln>
                <a:effectLst>
                  <a:outerShdw blurRad="9525" dist="25400" dir="14640000" algn="tl" rotWithShape="0">
                    <a:prstClr val="black">
                      <a:alpha val="30000"/>
                    </a:prstClr>
                  </a:outerShdw>
                </a:effectLst>
              </a:rPr>
              <a:t>Term Extraction</a:t>
            </a:r>
            <a:endParaRPr lang="en-US" sz="3200"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cxnSp>
        <p:nvCxnSpPr>
          <p:cNvPr id="22" name="Straight Connector 21">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547F7D-B374-9B78-6ACC-34538247F6C9}"/>
              </a:ext>
            </a:extLst>
          </p:cNvPr>
          <p:cNvSpPr>
            <a:spLocks noGrp="1"/>
          </p:cNvSpPr>
          <p:nvPr>
            <p:ph idx="1"/>
          </p:nvPr>
        </p:nvSpPr>
        <p:spPr>
          <a:xfrm>
            <a:off x="5105398" y="1115568"/>
            <a:ext cx="6245352" cy="4626864"/>
          </a:xfrm>
        </p:spPr>
        <p:txBody>
          <a:bodyPr anchor="ctr">
            <a:normAutofit/>
          </a:bodyPr>
          <a:lstStyle/>
          <a:p>
            <a:r>
              <a:rPr lang="en-US" sz="3200" dirty="0"/>
              <a:t>Pick an e-class to extract</a:t>
            </a:r>
          </a:p>
          <a:p>
            <a:r>
              <a:rPr lang="en-US" sz="3200" dirty="0"/>
              <a:t>Cost model assigns a cost to e-nodes</a:t>
            </a:r>
          </a:p>
          <a:p>
            <a:r>
              <a:rPr lang="en-US" sz="3200" dirty="0"/>
              <a:t>Choose best e-node for each e-class</a:t>
            </a:r>
          </a:p>
          <a:p>
            <a:r>
              <a:rPr lang="en-US" sz="3200" dirty="0"/>
              <a:t>Construct a term by combining the e-node values</a:t>
            </a:r>
          </a:p>
        </p:txBody>
      </p:sp>
    </p:spTree>
    <p:extLst>
      <p:ext uri="{BB962C8B-B14F-4D97-AF65-F5344CB8AC3E}">
        <p14:creationId xmlns:p14="http://schemas.microsoft.com/office/powerpoint/2010/main" val="2920440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2728A7-BB53-6722-6368-3859D455EED4}"/>
              </a:ext>
            </a:extLst>
          </p:cNvPr>
          <p:cNvSpPr>
            <a:spLocks noGrp="1"/>
          </p:cNvSpPr>
          <p:nvPr>
            <p:ph type="title"/>
          </p:nvPr>
        </p:nvSpPr>
        <p:spPr>
          <a:xfrm>
            <a:off x="834013" y="1115568"/>
            <a:ext cx="3487616" cy="4626864"/>
          </a:xfrm>
        </p:spPr>
        <p:txBody>
          <a:bodyPr>
            <a:normAutofit/>
          </a:bodyPr>
          <a:lstStyle/>
          <a:p>
            <a:pPr algn="l"/>
            <a:r>
              <a:rPr lang="en-US" sz="3600" dirty="0">
                <a:ln>
                  <a:solidFill>
                    <a:prstClr val="black">
                      <a:lumMod val="75000"/>
                      <a:lumOff val="25000"/>
                      <a:alpha val="10000"/>
                    </a:prstClr>
                  </a:solidFill>
                </a:ln>
                <a:effectLst>
                  <a:outerShdw blurRad="9525" dist="25400" dir="14640000" algn="tl" rotWithShape="0">
                    <a:prstClr val="black">
                      <a:alpha val="30000"/>
                    </a:prstClr>
                  </a:outerShdw>
                </a:effectLst>
              </a:rPr>
              <a:t>E-Graph</a:t>
            </a:r>
          </a:p>
        </p:txBody>
      </p:sp>
      <p:cxnSp>
        <p:nvCxnSpPr>
          <p:cNvPr id="22" name="Straight Connector 21">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547F7D-B374-9B78-6ACC-34538247F6C9}"/>
              </a:ext>
            </a:extLst>
          </p:cNvPr>
          <p:cNvSpPr>
            <a:spLocks noGrp="1"/>
          </p:cNvSpPr>
          <p:nvPr>
            <p:ph idx="1"/>
          </p:nvPr>
        </p:nvSpPr>
        <p:spPr>
          <a:xfrm>
            <a:off x="5105398" y="1115568"/>
            <a:ext cx="6245352" cy="4626864"/>
          </a:xfrm>
        </p:spPr>
        <p:txBody>
          <a:bodyPr anchor="ctr">
            <a:normAutofit/>
          </a:bodyPr>
          <a:lstStyle/>
          <a:p>
            <a:pPr marL="0" indent="0">
              <a:buNone/>
            </a:pPr>
            <a:r>
              <a:rPr lang="en-US" sz="3200" i="1" dirty="0">
                <a:ea typeface="+mn-lt"/>
                <a:cs typeface="+mn-lt"/>
              </a:rPr>
              <a:t>A data structure representing an</a:t>
            </a:r>
            <a:r>
              <a:rPr lang="en-US" sz="3200" i="1"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sz="3200" i="1" dirty="0">
                <a:ea typeface="+mn-lt"/>
                <a:cs typeface="+mn-lt"/>
              </a:rPr>
              <a:t>equivalence relation over terms</a:t>
            </a:r>
            <a:endParaRPr lang="en-US" sz="3200" i="1"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p:txBody>
      </p:sp>
    </p:spTree>
    <p:extLst>
      <p:ext uri="{BB962C8B-B14F-4D97-AF65-F5344CB8AC3E}">
        <p14:creationId xmlns:p14="http://schemas.microsoft.com/office/powerpoint/2010/main" val="574537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5D75A-7684-053C-3259-0F4D2C2BBC6B}"/>
              </a:ext>
            </a:extLst>
          </p:cNvPr>
          <p:cNvSpPr>
            <a:spLocks noGrp="1"/>
          </p:cNvSpPr>
          <p:nvPr>
            <p:ph type="title"/>
          </p:nvPr>
        </p:nvSpPr>
        <p:spPr/>
        <p:txBody>
          <a:bodyPr/>
          <a:lstStyle/>
          <a:p>
            <a:r>
              <a:rPr lang="en-US" dirty="0"/>
              <a:t>Term Extraction Example</a:t>
            </a:r>
          </a:p>
        </p:txBody>
      </p:sp>
      <p:graphicFrame>
        <p:nvGraphicFramePr>
          <p:cNvPr id="5" name="Table 5">
            <a:extLst>
              <a:ext uri="{FF2B5EF4-FFF2-40B4-BE49-F238E27FC236}">
                <a16:creationId xmlns:a16="http://schemas.microsoft.com/office/drawing/2014/main" id="{F9CE6E50-B486-1FCF-5142-58913E1D4EAC}"/>
              </a:ext>
            </a:extLst>
          </p:cNvPr>
          <p:cNvGraphicFramePr>
            <a:graphicFrameLocks noGrp="1"/>
          </p:cNvGraphicFramePr>
          <p:nvPr>
            <p:ph idx="1"/>
            <p:extLst>
              <p:ext uri="{D42A27DB-BD31-4B8C-83A1-F6EECF244321}">
                <p14:modId xmlns:p14="http://schemas.microsoft.com/office/powerpoint/2010/main" val="2045780029"/>
              </p:ext>
            </p:extLst>
          </p:nvPr>
        </p:nvGraphicFramePr>
        <p:xfrm>
          <a:off x="492002" y="2636086"/>
          <a:ext cx="2490493" cy="2225040"/>
        </p:xfrm>
        <a:graphic>
          <a:graphicData uri="http://schemas.openxmlformats.org/drawingml/2006/table">
            <a:tbl>
              <a:tblPr firstRow="1" bandRow="1">
                <a:tableStyleId>{93296810-A885-4BE3-A3E7-6D5BEEA58F35}</a:tableStyleId>
              </a:tblPr>
              <a:tblGrid>
                <a:gridCol w="1246909">
                  <a:extLst>
                    <a:ext uri="{9D8B030D-6E8A-4147-A177-3AD203B41FA5}">
                      <a16:colId xmlns:a16="http://schemas.microsoft.com/office/drawing/2014/main" val="3958450416"/>
                    </a:ext>
                  </a:extLst>
                </a:gridCol>
                <a:gridCol w="1243584">
                  <a:extLst>
                    <a:ext uri="{9D8B030D-6E8A-4147-A177-3AD203B41FA5}">
                      <a16:colId xmlns:a16="http://schemas.microsoft.com/office/drawing/2014/main" val="2002892341"/>
                    </a:ext>
                  </a:extLst>
                </a:gridCol>
              </a:tblGrid>
              <a:tr h="370840">
                <a:tc>
                  <a:txBody>
                    <a:bodyPr/>
                    <a:lstStyle/>
                    <a:p>
                      <a:pPr algn="ctr"/>
                      <a:r>
                        <a:rPr lang="en-US" dirty="0"/>
                        <a:t>Operator</a:t>
                      </a:r>
                    </a:p>
                  </a:txBody>
                  <a:tcPr/>
                </a:tc>
                <a:tc>
                  <a:txBody>
                    <a:bodyPr/>
                    <a:lstStyle/>
                    <a:p>
                      <a:pPr algn="ctr"/>
                      <a:r>
                        <a:rPr lang="en-US" dirty="0"/>
                        <a:t>Cost</a:t>
                      </a:r>
                    </a:p>
                  </a:txBody>
                  <a:tcPr/>
                </a:tc>
                <a:extLst>
                  <a:ext uri="{0D108BD9-81ED-4DB2-BD59-A6C34878D82A}">
                    <a16:rowId xmlns:a16="http://schemas.microsoft.com/office/drawing/2014/main" val="120018188"/>
                  </a:ext>
                </a:extLst>
              </a:tr>
              <a:tr h="370840">
                <a:tc>
                  <a:txBody>
                    <a:bodyPr/>
                    <a:lstStyle/>
                    <a:p>
                      <a:r>
                        <a:rPr lang="en-US" dirty="0">
                          <a:latin typeface="Consolas" panose="020B0609020204030204" pitchFamily="49" charset="0"/>
                        </a:rPr>
                        <a:t>+</a:t>
                      </a:r>
                    </a:p>
                  </a:txBody>
                  <a:tcPr/>
                </a:tc>
                <a:tc>
                  <a:txBody>
                    <a:bodyPr/>
                    <a:lstStyle/>
                    <a:p>
                      <a:r>
                        <a:rPr lang="en-US" dirty="0">
                          <a:latin typeface="Consolas" panose="020B0609020204030204" pitchFamily="49" charset="0"/>
                        </a:rPr>
                        <a:t>1</a:t>
                      </a:r>
                    </a:p>
                  </a:txBody>
                  <a:tcPr/>
                </a:tc>
                <a:extLst>
                  <a:ext uri="{0D108BD9-81ED-4DB2-BD59-A6C34878D82A}">
                    <a16:rowId xmlns:a16="http://schemas.microsoft.com/office/drawing/2014/main" val="404815477"/>
                  </a:ext>
                </a:extLst>
              </a:tr>
              <a:tr h="370840">
                <a:tc>
                  <a:txBody>
                    <a:bodyPr/>
                    <a:lstStyle/>
                    <a:p>
                      <a:r>
                        <a:rPr lang="en-US" dirty="0">
                          <a:latin typeface="Consolas" panose="020B0609020204030204" pitchFamily="49" charset="0"/>
                        </a:rPr>
                        <a:t>&lt;&lt;</a:t>
                      </a:r>
                    </a:p>
                  </a:txBody>
                  <a:tcPr/>
                </a:tc>
                <a:tc>
                  <a:txBody>
                    <a:bodyPr/>
                    <a:lstStyle/>
                    <a:p>
                      <a:r>
                        <a:rPr lang="en-US" dirty="0">
                          <a:latin typeface="Consolas" panose="020B0609020204030204" pitchFamily="49" charset="0"/>
                        </a:rPr>
                        <a:t>1</a:t>
                      </a:r>
                    </a:p>
                  </a:txBody>
                  <a:tcPr/>
                </a:tc>
                <a:extLst>
                  <a:ext uri="{0D108BD9-81ED-4DB2-BD59-A6C34878D82A}">
                    <a16:rowId xmlns:a16="http://schemas.microsoft.com/office/drawing/2014/main" val="2627783311"/>
                  </a:ext>
                </a:extLst>
              </a:tr>
              <a:tr h="370840">
                <a:tc>
                  <a:txBody>
                    <a:bodyPr/>
                    <a:lstStyle/>
                    <a:p>
                      <a:r>
                        <a:rPr lang="en-US" dirty="0">
                          <a:latin typeface="Consolas" panose="020B0609020204030204" pitchFamily="49" charset="0"/>
                        </a:rPr>
                        <a:t>*</a:t>
                      </a:r>
                    </a:p>
                  </a:txBody>
                  <a:tcPr/>
                </a:tc>
                <a:tc>
                  <a:txBody>
                    <a:bodyPr/>
                    <a:lstStyle/>
                    <a:p>
                      <a:r>
                        <a:rPr lang="en-US" dirty="0">
                          <a:latin typeface="Consolas" panose="020B0609020204030204" pitchFamily="49" charset="0"/>
                        </a:rPr>
                        <a:t>2</a:t>
                      </a:r>
                    </a:p>
                  </a:txBody>
                  <a:tcPr/>
                </a:tc>
                <a:extLst>
                  <a:ext uri="{0D108BD9-81ED-4DB2-BD59-A6C34878D82A}">
                    <a16:rowId xmlns:a16="http://schemas.microsoft.com/office/drawing/2014/main" val="4167167460"/>
                  </a:ext>
                </a:extLst>
              </a:tr>
              <a:tr h="370840">
                <a:tc>
                  <a:txBody>
                    <a:bodyPr/>
                    <a:lstStyle/>
                    <a:p>
                      <a:r>
                        <a:rPr lang="en-US" dirty="0">
                          <a:latin typeface="Consolas" panose="020B0609020204030204" pitchFamily="49" charset="0"/>
                        </a:rPr>
                        <a:t>/</a:t>
                      </a:r>
                    </a:p>
                  </a:txBody>
                  <a:tcPr/>
                </a:tc>
                <a:tc>
                  <a:txBody>
                    <a:bodyPr/>
                    <a:lstStyle/>
                    <a:p>
                      <a:r>
                        <a:rPr lang="en-US" dirty="0">
                          <a:latin typeface="Consolas" panose="020B0609020204030204" pitchFamily="49" charset="0"/>
                        </a:rPr>
                        <a:t>3</a:t>
                      </a:r>
                    </a:p>
                  </a:txBody>
                  <a:tcPr/>
                </a:tc>
                <a:extLst>
                  <a:ext uri="{0D108BD9-81ED-4DB2-BD59-A6C34878D82A}">
                    <a16:rowId xmlns:a16="http://schemas.microsoft.com/office/drawing/2014/main" val="1283894910"/>
                  </a:ext>
                </a:extLst>
              </a:tr>
              <a:tr h="370840">
                <a:tc>
                  <a:txBody>
                    <a:bodyPr/>
                    <a:lstStyle/>
                    <a:p>
                      <a:r>
                        <a:rPr lang="en-US" dirty="0">
                          <a:latin typeface="Consolas" panose="020B0609020204030204" pitchFamily="49" charset="0"/>
                        </a:rPr>
                        <a:t>default</a:t>
                      </a:r>
                    </a:p>
                  </a:txBody>
                  <a:tcPr/>
                </a:tc>
                <a:tc>
                  <a:txBody>
                    <a:bodyPr/>
                    <a:lstStyle/>
                    <a:p>
                      <a:r>
                        <a:rPr lang="en-US" dirty="0">
                          <a:latin typeface="Consolas" panose="020B0609020204030204" pitchFamily="49" charset="0"/>
                        </a:rPr>
                        <a:t>0</a:t>
                      </a:r>
                    </a:p>
                  </a:txBody>
                  <a:tcPr/>
                </a:tc>
                <a:extLst>
                  <a:ext uri="{0D108BD9-81ED-4DB2-BD59-A6C34878D82A}">
                    <a16:rowId xmlns:a16="http://schemas.microsoft.com/office/drawing/2014/main" val="1307110262"/>
                  </a:ext>
                </a:extLst>
              </a:tr>
            </a:tbl>
          </a:graphicData>
        </a:graphic>
      </p:graphicFrame>
      <p:cxnSp>
        <p:nvCxnSpPr>
          <p:cNvPr id="65" name="Straight Arrow Connector 64">
            <a:extLst>
              <a:ext uri="{FF2B5EF4-FFF2-40B4-BE49-F238E27FC236}">
                <a16:creationId xmlns:a16="http://schemas.microsoft.com/office/drawing/2014/main" id="{67004F16-D82E-A616-800F-AB36C34AFAE1}"/>
              </a:ext>
            </a:extLst>
          </p:cNvPr>
          <p:cNvCxnSpPr>
            <a:cxnSpLocks/>
            <a:endCxn id="67" idx="0"/>
          </p:cNvCxnSpPr>
          <p:nvPr/>
        </p:nvCxnSpPr>
        <p:spPr>
          <a:xfrm flipH="1">
            <a:off x="10002402" y="3061938"/>
            <a:ext cx="471815" cy="639754"/>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66" name="Rectangle: Rounded Corners 65">
            <a:extLst>
              <a:ext uri="{FF2B5EF4-FFF2-40B4-BE49-F238E27FC236}">
                <a16:creationId xmlns:a16="http://schemas.microsoft.com/office/drawing/2014/main" id="{CB68C36E-21A9-E3A9-4B82-39546CAC30B7}"/>
              </a:ext>
            </a:extLst>
          </p:cNvPr>
          <p:cNvSpPr/>
          <p:nvPr/>
        </p:nvSpPr>
        <p:spPr>
          <a:xfrm>
            <a:off x="10298808" y="2602536"/>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&lt;&lt;</a:t>
            </a:r>
          </a:p>
        </p:txBody>
      </p:sp>
      <p:sp>
        <p:nvSpPr>
          <p:cNvPr id="67" name="Rectangle: Rounded Corners 66">
            <a:extLst>
              <a:ext uri="{FF2B5EF4-FFF2-40B4-BE49-F238E27FC236}">
                <a16:creationId xmlns:a16="http://schemas.microsoft.com/office/drawing/2014/main" id="{D6796E1E-20D1-315C-E6F8-A7D77D08CD58}"/>
              </a:ext>
            </a:extLst>
          </p:cNvPr>
          <p:cNvSpPr/>
          <p:nvPr/>
        </p:nvSpPr>
        <p:spPr>
          <a:xfrm>
            <a:off x="9696107" y="3701692"/>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a:t>
            </a:r>
          </a:p>
        </p:txBody>
      </p:sp>
      <p:sp>
        <p:nvSpPr>
          <p:cNvPr id="68" name="Rectangle: Rounded Corners 67">
            <a:extLst>
              <a:ext uri="{FF2B5EF4-FFF2-40B4-BE49-F238E27FC236}">
                <a16:creationId xmlns:a16="http://schemas.microsoft.com/office/drawing/2014/main" id="{D772FB95-3A04-033B-2351-E49164A01E84}"/>
              </a:ext>
            </a:extLst>
          </p:cNvPr>
          <p:cNvSpPr/>
          <p:nvPr/>
        </p:nvSpPr>
        <p:spPr>
          <a:xfrm>
            <a:off x="11083155" y="3701692"/>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1</a:t>
            </a:r>
          </a:p>
        </p:txBody>
      </p:sp>
      <p:cxnSp>
        <p:nvCxnSpPr>
          <p:cNvPr id="69" name="Straight Arrow Connector 68">
            <a:extLst>
              <a:ext uri="{FF2B5EF4-FFF2-40B4-BE49-F238E27FC236}">
                <a16:creationId xmlns:a16="http://schemas.microsoft.com/office/drawing/2014/main" id="{F38B825F-B897-D63F-48B6-06E95CCCAE36}"/>
              </a:ext>
            </a:extLst>
          </p:cNvPr>
          <p:cNvCxnSpPr>
            <a:cxnSpLocks/>
            <a:endCxn id="68" idx="0"/>
          </p:cNvCxnSpPr>
          <p:nvPr/>
        </p:nvCxnSpPr>
        <p:spPr>
          <a:xfrm>
            <a:off x="10780511" y="3061938"/>
            <a:ext cx="608939" cy="639754"/>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4" name="Rectangle: Rounded Corners 3">
            <a:extLst>
              <a:ext uri="{FF2B5EF4-FFF2-40B4-BE49-F238E27FC236}">
                <a16:creationId xmlns:a16="http://schemas.microsoft.com/office/drawing/2014/main" id="{9D6EA5B1-F4BF-055B-C1ED-96213A71FD59}"/>
              </a:ext>
            </a:extLst>
          </p:cNvPr>
          <p:cNvSpPr/>
          <p:nvPr/>
        </p:nvSpPr>
        <p:spPr>
          <a:xfrm>
            <a:off x="5376682" y="2028470"/>
            <a:ext cx="1620275"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rPr>
              <a:t>e3</a:t>
            </a:r>
          </a:p>
        </p:txBody>
      </p:sp>
      <p:sp>
        <p:nvSpPr>
          <p:cNvPr id="6" name="Rectangle: Rounded Corners 5">
            <a:extLst>
              <a:ext uri="{FF2B5EF4-FFF2-40B4-BE49-F238E27FC236}">
                <a16:creationId xmlns:a16="http://schemas.microsoft.com/office/drawing/2014/main" id="{15EDF717-BD0D-48A6-2039-6AE4C66981C9}"/>
              </a:ext>
            </a:extLst>
          </p:cNvPr>
          <p:cNvSpPr/>
          <p:nvPr/>
        </p:nvSpPr>
        <p:spPr>
          <a:xfrm>
            <a:off x="5951753" y="2225634"/>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t>
            </a:r>
          </a:p>
        </p:txBody>
      </p:sp>
      <p:cxnSp>
        <p:nvCxnSpPr>
          <p:cNvPr id="7" name="Straight Arrow Connector 6">
            <a:extLst>
              <a:ext uri="{FF2B5EF4-FFF2-40B4-BE49-F238E27FC236}">
                <a16:creationId xmlns:a16="http://schemas.microsoft.com/office/drawing/2014/main" id="{04B2B69E-4617-9996-FAE0-F359ABDC4349}"/>
              </a:ext>
            </a:extLst>
          </p:cNvPr>
          <p:cNvCxnSpPr>
            <a:cxnSpLocks/>
          </p:cNvCxnSpPr>
          <p:nvPr/>
        </p:nvCxnSpPr>
        <p:spPr>
          <a:xfrm flipH="1">
            <a:off x="5585286" y="2656437"/>
            <a:ext cx="530059" cy="812371"/>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8" name="Rectangle: Rounded Corners 7">
            <a:extLst>
              <a:ext uri="{FF2B5EF4-FFF2-40B4-BE49-F238E27FC236}">
                <a16:creationId xmlns:a16="http://schemas.microsoft.com/office/drawing/2014/main" id="{250178F6-2DE0-FA4C-FE21-C3D1BFF09E1B}"/>
              </a:ext>
            </a:extLst>
          </p:cNvPr>
          <p:cNvSpPr/>
          <p:nvPr/>
        </p:nvSpPr>
        <p:spPr>
          <a:xfrm>
            <a:off x="4637773" y="3468808"/>
            <a:ext cx="2513427" cy="858981"/>
          </a:xfrm>
          <a:prstGeom prst="roundRect">
            <a:avLst/>
          </a:prstGeom>
          <a:noFill/>
          <a:ln w="57150">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rPr>
              <a:t>e2</a:t>
            </a:r>
          </a:p>
        </p:txBody>
      </p:sp>
      <p:sp>
        <p:nvSpPr>
          <p:cNvPr id="9" name="Rectangle: Rounded Corners 8">
            <a:extLst>
              <a:ext uri="{FF2B5EF4-FFF2-40B4-BE49-F238E27FC236}">
                <a16:creationId xmlns:a16="http://schemas.microsoft.com/office/drawing/2014/main" id="{B8E7E029-3198-0314-999A-5B5F8E1D7BB3}"/>
              </a:ext>
            </a:extLst>
          </p:cNvPr>
          <p:cNvSpPr/>
          <p:nvPr/>
        </p:nvSpPr>
        <p:spPr>
          <a:xfrm>
            <a:off x="5189768" y="3668597"/>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t>
            </a:r>
          </a:p>
        </p:txBody>
      </p:sp>
      <p:sp>
        <p:nvSpPr>
          <p:cNvPr id="10" name="Rectangle: Rounded Corners 9">
            <a:extLst>
              <a:ext uri="{FF2B5EF4-FFF2-40B4-BE49-F238E27FC236}">
                <a16:creationId xmlns:a16="http://schemas.microsoft.com/office/drawing/2014/main" id="{5FB9E257-B5DB-AA53-4FDF-A9FE78E46D67}"/>
              </a:ext>
            </a:extLst>
          </p:cNvPr>
          <p:cNvSpPr/>
          <p:nvPr/>
        </p:nvSpPr>
        <p:spPr>
          <a:xfrm>
            <a:off x="3898864" y="5060611"/>
            <a:ext cx="1477818"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e0</a:t>
            </a:r>
          </a:p>
        </p:txBody>
      </p:sp>
      <p:sp>
        <p:nvSpPr>
          <p:cNvPr id="11" name="Rectangle: Rounded Corners 10">
            <a:extLst>
              <a:ext uri="{FF2B5EF4-FFF2-40B4-BE49-F238E27FC236}">
                <a16:creationId xmlns:a16="http://schemas.microsoft.com/office/drawing/2014/main" id="{EED58E09-CDD5-338E-9477-9FE3A406D09C}"/>
              </a:ext>
            </a:extLst>
          </p:cNvPr>
          <p:cNvSpPr/>
          <p:nvPr/>
        </p:nvSpPr>
        <p:spPr>
          <a:xfrm>
            <a:off x="4331478" y="5259710"/>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a:t>
            </a:r>
          </a:p>
        </p:txBody>
      </p:sp>
      <p:sp>
        <p:nvSpPr>
          <p:cNvPr id="12" name="Rectangle: Rounded Corners 11">
            <a:extLst>
              <a:ext uri="{FF2B5EF4-FFF2-40B4-BE49-F238E27FC236}">
                <a16:creationId xmlns:a16="http://schemas.microsoft.com/office/drawing/2014/main" id="{234C2F43-A40C-FC03-71E6-DDB2F200D90D}"/>
              </a:ext>
            </a:extLst>
          </p:cNvPr>
          <p:cNvSpPr/>
          <p:nvPr/>
        </p:nvSpPr>
        <p:spPr>
          <a:xfrm>
            <a:off x="5809051" y="5060612"/>
            <a:ext cx="1570510"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e1</a:t>
            </a:r>
          </a:p>
        </p:txBody>
      </p:sp>
      <p:sp>
        <p:nvSpPr>
          <p:cNvPr id="13" name="Rectangle: Rounded Corners 12">
            <a:extLst>
              <a:ext uri="{FF2B5EF4-FFF2-40B4-BE49-F238E27FC236}">
                <a16:creationId xmlns:a16="http://schemas.microsoft.com/office/drawing/2014/main" id="{5417A288-EF05-41CB-425C-1B439BC2D8B9}"/>
              </a:ext>
            </a:extLst>
          </p:cNvPr>
          <p:cNvSpPr/>
          <p:nvPr/>
        </p:nvSpPr>
        <p:spPr>
          <a:xfrm>
            <a:off x="6284234" y="5257431"/>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2</a:t>
            </a:r>
          </a:p>
        </p:txBody>
      </p:sp>
      <p:cxnSp>
        <p:nvCxnSpPr>
          <p:cNvPr id="14" name="Straight Arrow Connector 13">
            <a:extLst>
              <a:ext uri="{FF2B5EF4-FFF2-40B4-BE49-F238E27FC236}">
                <a16:creationId xmlns:a16="http://schemas.microsoft.com/office/drawing/2014/main" id="{A655C8E2-99E4-16A8-BDB9-D3641F0F0FBE}"/>
              </a:ext>
            </a:extLst>
          </p:cNvPr>
          <p:cNvCxnSpPr>
            <a:cxnSpLocks/>
            <a:endCxn id="12" idx="0"/>
          </p:cNvCxnSpPr>
          <p:nvPr/>
        </p:nvCxnSpPr>
        <p:spPr>
          <a:xfrm>
            <a:off x="5645816" y="4125374"/>
            <a:ext cx="948490" cy="935238"/>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5" name="Straight Arrow Connector 14">
            <a:extLst>
              <a:ext uri="{FF2B5EF4-FFF2-40B4-BE49-F238E27FC236}">
                <a16:creationId xmlns:a16="http://schemas.microsoft.com/office/drawing/2014/main" id="{78076E2A-07A4-0CA7-3EAB-03B0F01EC991}"/>
              </a:ext>
            </a:extLst>
          </p:cNvPr>
          <p:cNvCxnSpPr>
            <a:cxnSpLocks/>
          </p:cNvCxnSpPr>
          <p:nvPr/>
        </p:nvCxnSpPr>
        <p:spPr>
          <a:xfrm flipH="1">
            <a:off x="6930809" y="3655486"/>
            <a:ext cx="738664" cy="1405123"/>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16" name="Rectangle: Rounded Corners 15">
            <a:extLst>
              <a:ext uri="{FF2B5EF4-FFF2-40B4-BE49-F238E27FC236}">
                <a16:creationId xmlns:a16="http://schemas.microsoft.com/office/drawing/2014/main" id="{35E9F850-D033-0226-6498-475D92D5F640}"/>
              </a:ext>
            </a:extLst>
          </p:cNvPr>
          <p:cNvSpPr/>
          <p:nvPr/>
        </p:nvSpPr>
        <p:spPr>
          <a:xfrm>
            <a:off x="6249863" y="3668597"/>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&lt;&lt;</a:t>
            </a:r>
          </a:p>
        </p:txBody>
      </p:sp>
      <p:sp>
        <p:nvSpPr>
          <p:cNvPr id="17" name="Rectangle: Rounded Corners 16">
            <a:extLst>
              <a:ext uri="{FF2B5EF4-FFF2-40B4-BE49-F238E27FC236}">
                <a16:creationId xmlns:a16="http://schemas.microsoft.com/office/drawing/2014/main" id="{37AB08DB-1EA3-8181-DFF1-B022B42E2771}"/>
              </a:ext>
            </a:extLst>
          </p:cNvPr>
          <p:cNvSpPr/>
          <p:nvPr/>
        </p:nvSpPr>
        <p:spPr>
          <a:xfrm>
            <a:off x="7811929" y="5060611"/>
            <a:ext cx="1570509"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e4</a:t>
            </a:r>
          </a:p>
        </p:txBody>
      </p:sp>
      <p:sp>
        <p:nvSpPr>
          <p:cNvPr id="18" name="Rectangle: Rounded Corners 17">
            <a:extLst>
              <a:ext uri="{FF2B5EF4-FFF2-40B4-BE49-F238E27FC236}">
                <a16:creationId xmlns:a16="http://schemas.microsoft.com/office/drawing/2014/main" id="{66D6390D-3E11-223A-D34B-6ADDF407F1CD}"/>
              </a:ext>
            </a:extLst>
          </p:cNvPr>
          <p:cNvSpPr/>
          <p:nvPr/>
        </p:nvSpPr>
        <p:spPr>
          <a:xfrm>
            <a:off x="8290888" y="5260400"/>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1</a:t>
            </a:r>
          </a:p>
        </p:txBody>
      </p:sp>
      <p:cxnSp>
        <p:nvCxnSpPr>
          <p:cNvPr id="19" name="Straight Arrow Connector 18">
            <a:extLst>
              <a:ext uri="{FF2B5EF4-FFF2-40B4-BE49-F238E27FC236}">
                <a16:creationId xmlns:a16="http://schemas.microsoft.com/office/drawing/2014/main" id="{932BB265-42E7-D85C-2179-39691F5096C3}"/>
              </a:ext>
            </a:extLst>
          </p:cNvPr>
          <p:cNvCxnSpPr>
            <a:cxnSpLocks/>
          </p:cNvCxnSpPr>
          <p:nvPr/>
        </p:nvCxnSpPr>
        <p:spPr>
          <a:xfrm flipH="1">
            <a:off x="4894979" y="4127999"/>
            <a:ext cx="1472330" cy="929643"/>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20" name="Straight Arrow Connector 19">
            <a:extLst>
              <a:ext uri="{FF2B5EF4-FFF2-40B4-BE49-F238E27FC236}">
                <a16:creationId xmlns:a16="http://schemas.microsoft.com/office/drawing/2014/main" id="{9C927B81-8265-898D-6867-E0468EFA6661}"/>
              </a:ext>
            </a:extLst>
          </p:cNvPr>
          <p:cNvCxnSpPr>
            <a:cxnSpLocks/>
            <a:endCxn id="17" idx="0"/>
          </p:cNvCxnSpPr>
          <p:nvPr/>
        </p:nvCxnSpPr>
        <p:spPr>
          <a:xfrm>
            <a:off x="6739499" y="4114888"/>
            <a:ext cx="1857685" cy="945723"/>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21" name="Straight Arrow Connector 20">
            <a:extLst>
              <a:ext uri="{FF2B5EF4-FFF2-40B4-BE49-F238E27FC236}">
                <a16:creationId xmlns:a16="http://schemas.microsoft.com/office/drawing/2014/main" id="{5D8315CB-52EE-69B5-F4B0-248BE388B26E}"/>
              </a:ext>
            </a:extLst>
          </p:cNvPr>
          <p:cNvCxnSpPr>
            <a:cxnSpLocks/>
            <a:endCxn id="10" idx="0"/>
          </p:cNvCxnSpPr>
          <p:nvPr/>
        </p:nvCxnSpPr>
        <p:spPr>
          <a:xfrm flipH="1">
            <a:off x="4637773" y="4127999"/>
            <a:ext cx="717496" cy="932612"/>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22" name="Straight Connector 21">
            <a:extLst>
              <a:ext uri="{FF2B5EF4-FFF2-40B4-BE49-F238E27FC236}">
                <a16:creationId xmlns:a16="http://schemas.microsoft.com/office/drawing/2014/main" id="{F0BF1CF8-0008-9620-78BC-BF287C93F0F7}"/>
              </a:ext>
            </a:extLst>
          </p:cNvPr>
          <p:cNvCxnSpPr>
            <a:cxnSpLocks/>
          </p:cNvCxnSpPr>
          <p:nvPr/>
        </p:nvCxnSpPr>
        <p:spPr>
          <a:xfrm>
            <a:off x="6367309" y="2685036"/>
            <a:ext cx="1317493" cy="97045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9" name="Rectangle: Rounded Corners 58">
            <a:extLst>
              <a:ext uri="{FF2B5EF4-FFF2-40B4-BE49-F238E27FC236}">
                <a16:creationId xmlns:a16="http://schemas.microsoft.com/office/drawing/2014/main" id="{9D4D947A-EE4E-1189-6C7A-7C6454042B06}"/>
              </a:ext>
            </a:extLst>
          </p:cNvPr>
          <p:cNvSpPr/>
          <p:nvPr/>
        </p:nvSpPr>
        <p:spPr>
          <a:xfrm>
            <a:off x="4931437" y="4008770"/>
            <a:ext cx="402570" cy="385720"/>
          </a:xfrm>
          <a:prstGeom prst="roundRect">
            <a:avLst>
              <a:gd name="adj" fmla="val 16667"/>
            </a:avLst>
          </a:prstGeom>
          <a:solidFill>
            <a:schemeClr val="accent4"/>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2</a:t>
            </a:r>
          </a:p>
        </p:txBody>
      </p:sp>
      <p:sp>
        <p:nvSpPr>
          <p:cNvPr id="60" name="Rectangle: Rounded Corners 59">
            <a:extLst>
              <a:ext uri="{FF2B5EF4-FFF2-40B4-BE49-F238E27FC236}">
                <a16:creationId xmlns:a16="http://schemas.microsoft.com/office/drawing/2014/main" id="{5D334820-D91A-EF9B-3BED-B0FD944ADA74}"/>
              </a:ext>
            </a:extLst>
          </p:cNvPr>
          <p:cNvSpPr/>
          <p:nvPr/>
        </p:nvSpPr>
        <p:spPr>
          <a:xfrm>
            <a:off x="6662754" y="4008770"/>
            <a:ext cx="402570" cy="385720"/>
          </a:xfrm>
          <a:prstGeom prst="roundRect">
            <a:avLst>
              <a:gd name="adj" fmla="val 16667"/>
            </a:avLst>
          </a:prstGeom>
          <a:solidFill>
            <a:schemeClr val="accent4"/>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1</a:t>
            </a:r>
          </a:p>
        </p:txBody>
      </p:sp>
      <p:sp>
        <p:nvSpPr>
          <p:cNvPr id="56" name="Rectangle: Rounded Corners 55">
            <a:extLst>
              <a:ext uri="{FF2B5EF4-FFF2-40B4-BE49-F238E27FC236}">
                <a16:creationId xmlns:a16="http://schemas.microsoft.com/office/drawing/2014/main" id="{684F56CE-1661-C317-FBF2-127F426C01B0}"/>
              </a:ext>
            </a:extLst>
          </p:cNvPr>
          <p:cNvSpPr/>
          <p:nvPr/>
        </p:nvSpPr>
        <p:spPr>
          <a:xfrm>
            <a:off x="4129738" y="5532491"/>
            <a:ext cx="402570" cy="385720"/>
          </a:xfrm>
          <a:prstGeom prst="roundRect">
            <a:avLst>
              <a:gd name="adj" fmla="val 16667"/>
            </a:avLst>
          </a:prstGeom>
          <a:solidFill>
            <a:schemeClr val="accent4"/>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0</a:t>
            </a:r>
          </a:p>
        </p:txBody>
      </p:sp>
      <p:sp>
        <p:nvSpPr>
          <p:cNvPr id="57" name="Rectangle: Rounded Corners 56">
            <a:extLst>
              <a:ext uri="{FF2B5EF4-FFF2-40B4-BE49-F238E27FC236}">
                <a16:creationId xmlns:a16="http://schemas.microsoft.com/office/drawing/2014/main" id="{6B8D7029-8B53-35ED-5CC8-D7507A312093}"/>
              </a:ext>
            </a:extLst>
          </p:cNvPr>
          <p:cNvSpPr/>
          <p:nvPr/>
        </p:nvSpPr>
        <p:spPr>
          <a:xfrm>
            <a:off x="6056762" y="5527932"/>
            <a:ext cx="402570" cy="385720"/>
          </a:xfrm>
          <a:prstGeom prst="roundRect">
            <a:avLst>
              <a:gd name="adj" fmla="val 16667"/>
            </a:avLst>
          </a:prstGeom>
          <a:solidFill>
            <a:schemeClr val="accent4"/>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0</a:t>
            </a:r>
          </a:p>
        </p:txBody>
      </p:sp>
      <p:sp>
        <p:nvSpPr>
          <p:cNvPr id="58" name="Rectangle: Rounded Corners 57">
            <a:extLst>
              <a:ext uri="{FF2B5EF4-FFF2-40B4-BE49-F238E27FC236}">
                <a16:creationId xmlns:a16="http://schemas.microsoft.com/office/drawing/2014/main" id="{38B98F2D-AF9A-7FD2-DEBD-E94D9A28CA5C}"/>
              </a:ext>
            </a:extLst>
          </p:cNvPr>
          <p:cNvSpPr/>
          <p:nvPr/>
        </p:nvSpPr>
        <p:spPr>
          <a:xfrm>
            <a:off x="8089603" y="5532491"/>
            <a:ext cx="402570" cy="385720"/>
          </a:xfrm>
          <a:prstGeom prst="roundRect">
            <a:avLst>
              <a:gd name="adj" fmla="val 16667"/>
            </a:avLst>
          </a:prstGeom>
          <a:solidFill>
            <a:schemeClr val="accent4"/>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0</a:t>
            </a:r>
          </a:p>
        </p:txBody>
      </p:sp>
    </p:spTree>
    <p:extLst>
      <p:ext uri="{BB962C8B-B14F-4D97-AF65-F5344CB8AC3E}">
        <p14:creationId xmlns:p14="http://schemas.microsoft.com/office/powerpoint/2010/main" val="324124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56" grpId="0" animBg="1"/>
      <p:bldP spid="57" grpId="0" animBg="1"/>
      <p:bldP spid="5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B1DE1-C9EA-522A-C3CB-FD52809BC447}"/>
              </a:ext>
            </a:extLst>
          </p:cNvPr>
          <p:cNvSpPr>
            <a:spLocks noGrp="1"/>
          </p:cNvSpPr>
          <p:nvPr>
            <p:ph type="title"/>
          </p:nvPr>
        </p:nvSpPr>
        <p:spPr/>
        <p:txBody>
          <a:bodyPr/>
          <a:lstStyle/>
          <a:p>
            <a:r>
              <a:rPr lang="en-US" dirty="0"/>
              <a:t>Term Extraction Example</a:t>
            </a:r>
          </a:p>
        </p:txBody>
      </p:sp>
      <p:sp>
        <p:nvSpPr>
          <p:cNvPr id="4" name="Content Placeholder 4">
            <a:extLst>
              <a:ext uri="{FF2B5EF4-FFF2-40B4-BE49-F238E27FC236}">
                <a16:creationId xmlns:a16="http://schemas.microsoft.com/office/drawing/2014/main" id="{E63D5BBF-E397-0278-7D15-7C6E682F77D0}"/>
              </a:ext>
            </a:extLst>
          </p:cNvPr>
          <p:cNvSpPr txBox="1">
            <a:spLocks/>
          </p:cNvSpPr>
          <p:nvPr/>
        </p:nvSpPr>
        <p:spPr>
          <a:xfrm>
            <a:off x="544947" y="2281382"/>
            <a:ext cx="6779489" cy="4157518"/>
          </a:xfrm>
          <a:prstGeom prst="roundRect">
            <a:avLst>
              <a:gd name="adj" fmla="val 6427"/>
            </a:avLst>
          </a:prstGeom>
          <a:solidFill>
            <a:schemeClr val="bg1">
              <a:lumMod val="85000"/>
              <a:lumOff val="15000"/>
            </a:schemeClr>
          </a:solidFill>
          <a:ln w="28575">
            <a:solidFill>
              <a:schemeClr val="bg2">
                <a:lumMod val="75000"/>
                <a:lumOff val="25000"/>
              </a:schemeClr>
            </a:solidFill>
          </a:ln>
          <a:effectLst>
            <a:outerShdw blurRad="63500" sx="102000" sy="102000" algn="ctr" rotWithShape="0">
              <a:prstClr val="black">
                <a:alpha val="40000"/>
              </a:prstClr>
            </a:outerShdw>
          </a:effectLst>
        </p:spPr>
        <p:txBody>
          <a:bodyPr vert="horz" lIns="91440" tIns="45720" rIns="91440" bIns="45720" rtlCol="0" anchor="ctr" anchorCtr="0">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b="0" dirty="0" err="1">
                <a:solidFill>
                  <a:srgbClr val="9CDCFE"/>
                </a:solidFill>
                <a:effectLst/>
                <a:latin typeface="Consolas" panose="020B0609020204030204" pitchFamily="49" charset="0"/>
              </a:rPr>
              <a:t>cost_model</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ExprNodeCost</a:t>
            </a:r>
            <a:r>
              <a:rPr lang="en-US" b="0" dirty="0">
                <a:solidFill>
                  <a:srgbClr val="D4D4D4"/>
                </a:solidFill>
                <a:effectLst/>
                <a:latin typeface="Consolas" panose="020B0609020204030204" pitchFamily="49" charset="0"/>
              </a:rPr>
              <a:t>()</a:t>
            </a:r>
          </a:p>
          <a:p>
            <a:pPr marL="36900" indent="0">
              <a:buNone/>
            </a:pPr>
            <a:r>
              <a:rPr lang="en-US" b="0" dirty="0">
                <a:solidFill>
                  <a:srgbClr val="9CDCFE"/>
                </a:solidFill>
                <a:effectLst/>
                <a:latin typeface="Consolas" panose="020B0609020204030204" pitchFamily="49" charset="0"/>
              </a:rPr>
              <a:t>extractor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MinimumCostExtractor</a:t>
            </a:r>
            <a:r>
              <a:rPr lang="en-US" b="0" dirty="0">
                <a:solidFill>
                  <a:srgbClr val="D4D4D4"/>
                </a:solidFill>
                <a:effectLst/>
                <a:latin typeface="Consolas" panose="020B0609020204030204" pitchFamily="49" charset="0"/>
              </a:rPr>
              <a:t>()</a:t>
            </a:r>
          </a:p>
          <a:p>
            <a:pPr marL="36900" indent="0">
              <a:buNone/>
            </a:pPr>
            <a:r>
              <a:rPr lang="en-US" b="0" dirty="0">
                <a:solidFill>
                  <a:srgbClr val="9CDCFE"/>
                </a:solidFill>
                <a:effectLst/>
                <a:latin typeface="Consolas" panose="020B0609020204030204" pitchFamily="49" charset="0"/>
              </a:rPr>
              <a:t>extracted</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extractor</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extract</a:t>
            </a:r>
            <a:r>
              <a:rPr lang="en-US" b="0" dirty="0">
                <a:solidFill>
                  <a:srgbClr val="D4D4D4"/>
                </a:solidFill>
                <a:effectLst/>
                <a:latin typeface="Consolas" panose="020B0609020204030204" pitchFamily="49" charset="0"/>
              </a:rPr>
              <a:t>(</a:t>
            </a:r>
          </a:p>
          <a:p>
            <a:pPr marL="36900" indent="0">
              <a:buNone/>
            </a:pP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cost_model</a:t>
            </a:r>
            <a:r>
              <a:rPr lang="en-US" b="0" dirty="0">
                <a:solidFill>
                  <a:srgbClr val="D4D4D4"/>
                </a:solidFill>
                <a:effectLst/>
                <a:latin typeface="Consolas" panose="020B0609020204030204" pitchFamily="49" charset="0"/>
              </a:rPr>
              <a:t>,</a:t>
            </a:r>
          </a:p>
          <a:p>
            <a:pPr marL="36900" indent="0">
              <a:buNone/>
            </a:pPr>
            <a:r>
              <a:rPr lang="en-US"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egraph</a:t>
            </a:r>
            <a:r>
              <a:rPr lang="en-US" b="0" dirty="0">
                <a:solidFill>
                  <a:srgbClr val="D4D4D4"/>
                </a:solidFill>
                <a:effectLst/>
                <a:latin typeface="Consolas" panose="020B0609020204030204" pitchFamily="49" charset="0"/>
              </a:rPr>
              <a:t>,</a:t>
            </a:r>
          </a:p>
          <a:p>
            <a:pPr marL="36900" indent="0">
              <a:buNone/>
            </a:pPr>
            <a:r>
              <a:rPr lang="en-US"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egraph</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root</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find</a:t>
            </a:r>
            <a:r>
              <a:rPr lang="en-US" b="0" dirty="0">
                <a:solidFill>
                  <a:srgbClr val="D4D4D4"/>
                </a:solidFill>
                <a:effectLst/>
                <a:latin typeface="Consolas" panose="020B0609020204030204" pitchFamily="49" charset="0"/>
              </a:rPr>
              <a:t>(),</a:t>
            </a:r>
          </a:p>
          <a:p>
            <a:pPr marL="36900" indent="0">
              <a:buNone/>
            </a:pPr>
            <a:r>
              <a:rPr lang="en-US"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ExprTree</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make_node</a:t>
            </a:r>
            <a:r>
              <a:rPr lang="en-US" b="0" dirty="0">
                <a:solidFill>
                  <a:srgbClr val="D4D4D4"/>
                </a:solidFill>
                <a:effectLst/>
                <a:latin typeface="Consolas" panose="020B0609020204030204" pitchFamily="49" charset="0"/>
              </a:rPr>
              <a:t>)</a:t>
            </a:r>
          </a:p>
          <a:p>
            <a:pPr marL="36900" indent="0">
              <a:buNone/>
            </a:pPr>
            <a:r>
              <a:rPr lang="en-US" b="0" dirty="0">
                <a:solidFill>
                  <a:srgbClr val="C586C0"/>
                </a:solidFill>
                <a:effectLst/>
                <a:latin typeface="Consolas" panose="020B0609020204030204" pitchFamily="49" charset="0"/>
              </a:rPr>
              <a:t>assert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str</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extracted</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"a"</a:t>
            </a:r>
            <a:endParaRPr lang="en-US" b="0" dirty="0">
              <a:solidFill>
                <a:srgbClr val="D4D4D4"/>
              </a:solidFill>
              <a:effectLst/>
              <a:latin typeface="Consolas" panose="020B0609020204030204" pitchFamily="49" charset="0"/>
            </a:endParaRPr>
          </a:p>
        </p:txBody>
      </p:sp>
      <p:sp>
        <p:nvSpPr>
          <p:cNvPr id="5" name="Content Placeholder 2">
            <a:extLst>
              <a:ext uri="{FF2B5EF4-FFF2-40B4-BE49-F238E27FC236}">
                <a16:creationId xmlns:a16="http://schemas.microsoft.com/office/drawing/2014/main" id="{A1D04924-04E0-65C8-D338-029762249A99}"/>
              </a:ext>
            </a:extLst>
          </p:cNvPr>
          <p:cNvSpPr>
            <a:spLocks noGrp="1"/>
          </p:cNvSpPr>
          <p:nvPr>
            <p:ph idx="1"/>
          </p:nvPr>
        </p:nvSpPr>
        <p:spPr>
          <a:xfrm>
            <a:off x="7607300" y="2281381"/>
            <a:ext cx="4289137" cy="3967019"/>
          </a:xfrm>
        </p:spPr>
        <p:txBody>
          <a:bodyPr anchor="ctr" anchorCtr="0">
            <a:normAutofit/>
          </a:bodyPr>
          <a:lstStyle/>
          <a:p>
            <a:pPr marL="494100" indent="-457200">
              <a:buSzPct val="100000"/>
              <a:buFont typeface="+mj-lt"/>
              <a:buAutoNum type="arabicPeriod"/>
            </a:pPr>
            <a:r>
              <a:rPr lang="en-US" dirty="0"/>
              <a:t>Initialize cost model and extractor</a:t>
            </a:r>
          </a:p>
          <a:p>
            <a:pPr marL="494100" indent="-457200">
              <a:buSzPct val="100000"/>
              <a:buFont typeface="+mj-lt"/>
              <a:buAutoNum type="arabicPeriod"/>
            </a:pPr>
            <a:endParaRPr lang="en-US" dirty="0"/>
          </a:p>
          <a:p>
            <a:pPr marL="494100" indent="-457200">
              <a:buSzPct val="100000"/>
              <a:buFont typeface="+mj-lt"/>
              <a:buAutoNum type="arabicPeriod"/>
            </a:pPr>
            <a:r>
              <a:rPr lang="en-US" dirty="0"/>
              <a:t>Extract the best term</a:t>
            </a:r>
          </a:p>
          <a:p>
            <a:pPr marL="494100" indent="-457200">
              <a:buSzPct val="100000"/>
              <a:buFont typeface="+mj-lt"/>
              <a:buAutoNum type="arabicPeriod"/>
            </a:pPr>
            <a:endParaRPr lang="en-US" dirty="0"/>
          </a:p>
          <a:p>
            <a:pPr marL="494100" indent="-457200">
              <a:buSzPct val="100000"/>
              <a:buFont typeface="+mj-lt"/>
              <a:buAutoNum type="arabicPeriod"/>
            </a:pPr>
            <a:r>
              <a:rPr lang="en-US" dirty="0"/>
              <a:t>Specify which e-class to extract</a:t>
            </a:r>
            <a:endParaRPr lang="en-US" dirty="0">
              <a:latin typeface="Consolas" panose="020B0609020204030204" pitchFamily="49" charset="0"/>
            </a:endParaRPr>
          </a:p>
          <a:p>
            <a:pPr marL="494100" indent="-457200">
              <a:buSzPct val="100000"/>
              <a:buFont typeface="+mj-lt"/>
              <a:buAutoNum type="arabicPeriod"/>
            </a:pPr>
            <a:endParaRPr lang="en-US" dirty="0"/>
          </a:p>
          <a:p>
            <a:pPr marL="494100" indent="-457200">
              <a:buSzPct val="100000"/>
              <a:buFont typeface="+mj-lt"/>
              <a:buAutoNum type="arabicPeriod"/>
            </a:pPr>
            <a:r>
              <a:rPr lang="en-US" dirty="0"/>
              <a:t>Function to construct </a:t>
            </a:r>
            <a:r>
              <a:rPr lang="en-US" dirty="0" err="1"/>
              <a:t>ExprTree</a:t>
            </a:r>
            <a:r>
              <a:rPr lang="en-US" dirty="0"/>
              <a:t> from e-node data</a:t>
            </a:r>
          </a:p>
        </p:txBody>
      </p:sp>
      <p:sp>
        <p:nvSpPr>
          <p:cNvPr id="6" name="Rectangle: Rounded Corners 5">
            <a:extLst>
              <a:ext uri="{FF2B5EF4-FFF2-40B4-BE49-F238E27FC236}">
                <a16:creationId xmlns:a16="http://schemas.microsoft.com/office/drawing/2014/main" id="{3A7A0BF0-2CBD-80A8-2767-6CF4501283B2}"/>
              </a:ext>
            </a:extLst>
          </p:cNvPr>
          <p:cNvSpPr/>
          <p:nvPr/>
        </p:nvSpPr>
        <p:spPr>
          <a:xfrm>
            <a:off x="267856" y="2673521"/>
            <a:ext cx="249382" cy="263235"/>
          </a:xfrm>
          <a:prstGeom prst="roundRect">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1</a:t>
            </a:r>
          </a:p>
        </p:txBody>
      </p:sp>
      <p:sp>
        <p:nvSpPr>
          <p:cNvPr id="7" name="Rectangle: Rounded Corners 6">
            <a:extLst>
              <a:ext uri="{FF2B5EF4-FFF2-40B4-BE49-F238E27FC236}">
                <a16:creationId xmlns:a16="http://schemas.microsoft.com/office/drawing/2014/main" id="{7DC7640F-A615-34CF-8533-168E5EE680E7}"/>
              </a:ext>
            </a:extLst>
          </p:cNvPr>
          <p:cNvSpPr/>
          <p:nvPr/>
        </p:nvSpPr>
        <p:spPr>
          <a:xfrm>
            <a:off x="267856" y="3583433"/>
            <a:ext cx="249382" cy="263235"/>
          </a:xfrm>
          <a:prstGeom prst="roundRect">
            <a:avLst>
              <a:gd name="adj" fmla="val 16667"/>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2</a:t>
            </a:r>
          </a:p>
        </p:txBody>
      </p:sp>
      <p:sp>
        <p:nvSpPr>
          <p:cNvPr id="8" name="Rectangle: Rounded Corners 7">
            <a:extLst>
              <a:ext uri="{FF2B5EF4-FFF2-40B4-BE49-F238E27FC236}">
                <a16:creationId xmlns:a16="http://schemas.microsoft.com/office/drawing/2014/main" id="{11F06260-2F37-0682-01B5-FDE936EAE579}"/>
              </a:ext>
            </a:extLst>
          </p:cNvPr>
          <p:cNvSpPr/>
          <p:nvPr/>
        </p:nvSpPr>
        <p:spPr>
          <a:xfrm>
            <a:off x="270167" y="4902908"/>
            <a:ext cx="249382" cy="263235"/>
          </a:xfrm>
          <a:prstGeom prst="roundRect">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3</a:t>
            </a:r>
          </a:p>
        </p:txBody>
      </p:sp>
      <p:sp>
        <p:nvSpPr>
          <p:cNvPr id="9" name="Rectangle: Rounded Corners 8">
            <a:extLst>
              <a:ext uri="{FF2B5EF4-FFF2-40B4-BE49-F238E27FC236}">
                <a16:creationId xmlns:a16="http://schemas.microsoft.com/office/drawing/2014/main" id="{E57E3ECC-39B6-5BA4-4410-1F86C73EF5F4}"/>
              </a:ext>
            </a:extLst>
          </p:cNvPr>
          <p:cNvSpPr/>
          <p:nvPr/>
        </p:nvSpPr>
        <p:spPr>
          <a:xfrm>
            <a:off x="258620" y="5327057"/>
            <a:ext cx="249382" cy="263235"/>
          </a:xfrm>
          <a:prstGeom prst="roundRect">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76378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4E871-FF82-E434-DD8E-CBDF2E7C89CB}"/>
              </a:ext>
            </a:extLst>
          </p:cNvPr>
          <p:cNvSpPr>
            <a:spLocks noGrp="1"/>
          </p:cNvSpPr>
          <p:nvPr>
            <p:ph type="title"/>
          </p:nvPr>
        </p:nvSpPr>
        <p:spPr/>
        <p:txBody>
          <a:bodyPr/>
          <a:lstStyle/>
          <a:p>
            <a:r>
              <a:rPr lang="en-US" dirty="0"/>
              <a:t>More on Quiche</a:t>
            </a:r>
          </a:p>
        </p:txBody>
      </p:sp>
      <p:sp>
        <p:nvSpPr>
          <p:cNvPr id="3" name="Content Placeholder 2">
            <a:extLst>
              <a:ext uri="{FF2B5EF4-FFF2-40B4-BE49-F238E27FC236}">
                <a16:creationId xmlns:a16="http://schemas.microsoft.com/office/drawing/2014/main" id="{28ED08A8-07E5-FB5B-F8C3-3F170A6AD4B0}"/>
              </a:ext>
            </a:extLst>
          </p:cNvPr>
          <p:cNvSpPr>
            <a:spLocks noGrp="1"/>
          </p:cNvSpPr>
          <p:nvPr>
            <p:ph idx="1"/>
          </p:nvPr>
        </p:nvSpPr>
        <p:spPr/>
        <p:txBody>
          <a:bodyPr/>
          <a:lstStyle/>
          <a:p>
            <a:r>
              <a:rPr lang="en-US" dirty="0"/>
              <a:t>Add your own languages!</a:t>
            </a:r>
          </a:p>
          <a:p>
            <a:pPr lvl="1"/>
            <a:r>
              <a:rPr lang="en-US" dirty="0"/>
              <a:t>Bring your own parser, adapt your AST into a </a:t>
            </a:r>
            <a:r>
              <a:rPr lang="en-US" dirty="0" err="1"/>
              <a:t>QuicheTree</a:t>
            </a:r>
            <a:endParaRPr lang="en-US" dirty="0"/>
          </a:p>
          <a:p>
            <a:r>
              <a:rPr lang="en-US" dirty="0"/>
              <a:t>End-to-end Python rewriting!</a:t>
            </a:r>
          </a:p>
          <a:p>
            <a:pPr lvl="1"/>
            <a:r>
              <a:rPr lang="en-US" dirty="0"/>
              <a:t>Uses native Python parser (v3.7+)</a:t>
            </a:r>
          </a:p>
          <a:p>
            <a:pPr lvl="1"/>
            <a:r>
              <a:rPr lang="en-US" dirty="0"/>
              <a:t>Read/write valid Python files</a:t>
            </a:r>
          </a:p>
          <a:p>
            <a:r>
              <a:rPr lang="en-US" dirty="0"/>
              <a:t>Native Python!</a:t>
            </a:r>
          </a:p>
          <a:p>
            <a:pPr lvl="1"/>
            <a:r>
              <a:rPr lang="en-US" dirty="0"/>
              <a:t>With all its pros and cons</a:t>
            </a:r>
          </a:p>
        </p:txBody>
      </p:sp>
    </p:spTree>
    <p:extLst>
      <p:ext uri="{BB962C8B-B14F-4D97-AF65-F5344CB8AC3E}">
        <p14:creationId xmlns:p14="http://schemas.microsoft.com/office/powerpoint/2010/main" val="3898000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FC8D1-F640-57D9-14DB-C1604F8E14E1}"/>
              </a:ext>
            </a:extLst>
          </p:cNvPr>
          <p:cNvSpPr>
            <a:spLocks noGrp="1"/>
          </p:cNvSpPr>
          <p:nvPr>
            <p:ph type="title"/>
          </p:nvPr>
        </p:nvSpPr>
        <p:spPr/>
        <p:txBody>
          <a:bodyPr/>
          <a:lstStyle/>
          <a:p>
            <a:r>
              <a:rPr lang="en-US" dirty="0" err="1">
                <a:latin typeface="Consolas" panose="020B0609020204030204" pitchFamily="49" charset="0"/>
              </a:rPr>
              <a:t>QuicheTree</a:t>
            </a:r>
            <a:endParaRPr lang="en-US" dirty="0">
              <a:latin typeface="Consolas" panose="020B0609020204030204" pitchFamily="49" charset="0"/>
            </a:endParaRPr>
          </a:p>
        </p:txBody>
      </p:sp>
      <p:sp>
        <p:nvSpPr>
          <p:cNvPr id="6" name="Content Placeholder 5">
            <a:extLst>
              <a:ext uri="{FF2B5EF4-FFF2-40B4-BE49-F238E27FC236}">
                <a16:creationId xmlns:a16="http://schemas.microsoft.com/office/drawing/2014/main" id="{6BE3C3B1-B604-5B03-4ED4-65BDD9ACAE03}"/>
              </a:ext>
            </a:extLst>
          </p:cNvPr>
          <p:cNvSpPr>
            <a:spLocks noGrp="1"/>
          </p:cNvSpPr>
          <p:nvPr>
            <p:ph sz="half" idx="13"/>
          </p:nvPr>
        </p:nvSpPr>
        <p:spPr/>
        <p:txBody>
          <a:bodyPr>
            <a:noAutofit/>
          </a:bodyPr>
          <a:lstStyle/>
          <a:p>
            <a:pPr marL="36900" indent="0">
              <a:spcBef>
                <a:spcPts val="0"/>
              </a:spcBef>
              <a:spcAft>
                <a:spcPts val="200"/>
              </a:spcAft>
              <a:buNone/>
            </a:pPr>
            <a:r>
              <a:rPr lang="en-US" sz="2000" dirty="0"/>
              <a:t>Quiche requires the user to provide a parsed tree that implements </a:t>
            </a:r>
            <a:r>
              <a:rPr lang="en-US" sz="2000" dirty="0" err="1">
                <a:latin typeface="Consolas" panose="020B0609020204030204" pitchFamily="49" charset="0"/>
              </a:rPr>
              <a:t>QuicheTree</a:t>
            </a:r>
            <a:r>
              <a:rPr lang="en-US" sz="2000" dirty="0"/>
              <a:t> (“</a:t>
            </a:r>
            <a:r>
              <a:rPr lang="en-US" sz="2000" i="1" dirty="0"/>
              <a:t>bring your own parser”</a:t>
            </a:r>
            <a:r>
              <a:rPr lang="en-US" sz="2000" dirty="0"/>
              <a:t>).</a:t>
            </a:r>
          </a:p>
          <a:p>
            <a:pPr marL="36900" indent="0">
              <a:spcBef>
                <a:spcPts val="0"/>
              </a:spcBef>
              <a:spcAft>
                <a:spcPts val="200"/>
              </a:spcAft>
              <a:buNone/>
            </a:pPr>
            <a:endParaRPr lang="en-US" sz="1600" dirty="0"/>
          </a:p>
          <a:p>
            <a:pPr marL="36900" indent="0">
              <a:spcBef>
                <a:spcPts val="0"/>
              </a:spcBef>
              <a:spcAft>
                <a:spcPts val="200"/>
              </a:spcAft>
              <a:buNone/>
            </a:pPr>
            <a:r>
              <a:rPr lang="en-US" sz="1600" b="1" dirty="0">
                <a:solidFill>
                  <a:schemeClr val="tx1"/>
                </a:solidFill>
                <a:latin typeface="Consolas" panose="020B0609020204030204" pitchFamily="49" charset="0"/>
              </a:rPr>
              <a:t>value()</a:t>
            </a:r>
            <a:br>
              <a:rPr lang="en-US" sz="1600" b="1" dirty="0">
                <a:solidFill>
                  <a:schemeClr val="tx1"/>
                </a:solidFill>
                <a:latin typeface="Consolas" panose="020B0609020204030204" pitchFamily="49" charset="0"/>
              </a:rPr>
            </a:br>
            <a:r>
              <a:rPr lang="en-US" sz="1600" dirty="0"/>
              <a:t>the e-node key</a:t>
            </a:r>
          </a:p>
          <a:p>
            <a:pPr marL="36900" indent="0">
              <a:spcAft>
                <a:spcPts val="200"/>
              </a:spcAft>
              <a:buNone/>
            </a:pPr>
            <a:endParaRPr lang="en-US" sz="1600" dirty="0"/>
          </a:p>
          <a:p>
            <a:pPr marL="36900" indent="0">
              <a:spcBef>
                <a:spcPts val="0"/>
              </a:spcBef>
              <a:spcAft>
                <a:spcPts val="200"/>
              </a:spcAft>
              <a:buNone/>
            </a:pPr>
            <a:r>
              <a:rPr lang="en-US" sz="1600" b="1" dirty="0">
                <a:solidFill>
                  <a:schemeClr val="tx1"/>
                </a:solidFill>
                <a:latin typeface="Consolas" panose="020B0609020204030204" pitchFamily="49" charset="0"/>
              </a:rPr>
              <a:t>children()</a:t>
            </a:r>
          </a:p>
          <a:p>
            <a:pPr marL="36900" indent="0">
              <a:spcBef>
                <a:spcPts val="0"/>
              </a:spcBef>
              <a:spcAft>
                <a:spcPts val="200"/>
              </a:spcAft>
              <a:buNone/>
            </a:pPr>
            <a:r>
              <a:rPr lang="en-US" sz="1600" dirty="0"/>
              <a:t>list of the node's children</a:t>
            </a:r>
          </a:p>
          <a:p>
            <a:pPr marL="36900" indent="0">
              <a:spcAft>
                <a:spcPts val="200"/>
              </a:spcAft>
              <a:buNone/>
            </a:pPr>
            <a:endParaRPr lang="en-US" sz="1600" dirty="0"/>
          </a:p>
          <a:p>
            <a:pPr marL="36900" indent="0">
              <a:spcBef>
                <a:spcPts val="0"/>
              </a:spcBef>
              <a:spcAft>
                <a:spcPts val="200"/>
              </a:spcAft>
              <a:buNone/>
            </a:pPr>
            <a:r>
              <a:rPr lang="en-US" sz="1600" b="1" dirty="0" err="1">
                <a:solidFill>
                  <a:schemeClr val="tx1"/>
                </a:solidFill>
                <a:latin typeface="Consolas" panose="020B0609020204030204" pitchFamily="49" charset="0"/>
              </a:rPr>
              <a:t>is_pattern_symbol</a:t>
            </a:r>
            <a:r>
              <a:rPr lang="en-US" sz="1600" b="1" dirty="0">
                <a:solidFill>
                  <a:schemeClr val="tx1"/>
                </a:solidFill>
                <a:latin typeface="Consolas" panose="020B0609020204030204" pitchFamily="49" charset="0"/>
              </a:rPr>
              <a:t>()</a:t>
            </a:r>
          </a:p>
          <a:p>
            <a:pPr marL="36900" indent="0">
              <a:spcBef>
                <a:spcPts val="0"/>
              </a:spcBef>
              <a:spcAft>
                <a:spcPts val="200"/>
              </a:spcAft>
              <a:buNone/>
            </a:pPr>
            <a:r>
              <a:rPr lang="en-US" sz="1600" dirty="0"/>
              <a:t>for e-matching; indicates if the node is a pattern</a:t>
            </a:r>
          </a:p>
          <a:p>
            <a:pPr marL="36900" indent="0">
              <a:spcBef>
                <a:spcPts val="0"/>
              </a:spcBef>
              <a:spcAft>
                <a:spcPts val="200"/>
              </a:spcAft>
              <a:buNone/>
            </a:pPr>
            <a:endParaRPr lang="en-US" sz="1600" dirty="0"/>
          </a:p>
        </p:txBody>
      </p:sp>
      <p:sp>
        <p:nvSpPr>
          <p:cNvPr id="5" name="Content Placeholder 13">
            <a:extLst>
              <a:ext uri="{FF2B5EF4-FFF2-40B4-BE49-F238E27FC236}">
                <a16:creationId xmlns:a16="http://schemas.microsoft.com/office/drawing/2014/main" id="{543BA210-47A3-67AF-D27E-29FD1FED86C3}"/>
              </a:ext>
            </a:extLst>
          </p:cNvPr>
          <p:cNvSpPr txBox="1">
            <a:spLocks/>
          </p:cNvSpPr>
          <p:nvPr/>
        </p:nvSpPr>
        <p:spPr>
          <a:xfrm>
            <a:off x="5257800" y="1993691"/>
            <a:ext cx="5910944" cy="379750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marR="0" lvl="0" indent="0" algn="l" defTabSz="457200" rtl="0" eaLnBrk="1" fontAlgn="auto" latinLnBrk="0" hangingPunct="1">
              <a:lnSpc>
                <a:spcPct val="100000"/>
              </a:lnSpc>
              <a:spcBef>
                <a:spcPts val="0"/>
              </a:spcBef>
              <a:spcAft>
                <a:spcPts val="600"/>
              </a:spcAft>
              <a:buClr>
                <a:srgbClr val="DADADA"/>
              </a:buClr>
              <a:buSzPct val="70000"/>
              <a:buFont typeface="Wingdings 2" charset="2"/>
              <a:buNone/>
              <a:tabLst/>
              <a:defRPr/>
            </a:pPr>
            <a:r>
              <a:rPr kumimoji="0" lang="en-US" sz="2200" b="0" i="0" u="none" strike="noStrike" kern="1200" cap="none" spc="0" normalizeH="0" baseline="0" noProof="0" dirty="0">
                <a:ln>
                  <a:solidFill>
                    <a:prstClr val="black">
                      <a:lumMod val="75000"/>
                      <a:lumOff val="25000"/>
                      <a:alpha val="10000"/>
                    </a:prstClr>
                  </a:solidFill>
                </a:ln>
                <a:solidFill>
                  <a:srgbClr val="569CD6"/>
                </a:solidFill>
                <a:effectLst/>
                <a:uLnTx/>
                <a:uFillTx/>
                <a:latin typeface="Consolas" panose="020B0609020204030204" pitchFamily="49" charset="0"/>
                <a:ea typeface="+mn-ea"/>
                <a:cs typeface="+mn-cs"/>
              </a:rPr>
              <a:t>class</a:t>
            </a: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 </a:t>
            </a:r>
            <a:r>
              <a:rPr kumimoji="0" lang="en-US" sz="2200" b="0" i="0" u="none" strike="noStrike" kern="1200" cap="none" spc="0" normalizeH="0" baseline="0" noProof="0" dirty="0" err="1">
                <a:ln>
                  <a:solidFill>
                    <a:prstClr val="black">
                      <a:lumMod val="75000"/>
                      <a:lumOff val="25000"/>
                      <a:alpha val="10000"/>
                    </a:prstClr>
                  </a:solidFill>
                </a:ln>
                <a:solidFill>
                  <a:srgbClr val="4EC9B0"/>
                </a:solidFill>
                <a:effectLst/>
                <a:uLnTx/>
                <a:uFillTx/>
                <a:latin typeface="Consolas" panose="020B0609020204030204" pitchFamily="49" charset="0"/>
                <a:ea typeface="+mn-ea"/>
                <a:cs typeface="+mn-cs"/>
              </a:rPr>
              <a:t>QuicheTree</a:t>
            </a: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a:t>
            </a:r>
            <a:r>
              <a:rPr kumimoji="0" lang="en-US" sz="2200" b="0" i="0" u="none" strike="noStrike" kern="1200" cap="none" spc="0" normalizeH="0" baseline="0" noProof="0" dirty="0">
                <a:ln>
                  <a:solidFill>
                    <a:prstClr val="black">
                      <a:lumMod val="75000"/>
                      <a:lumOff val="25000"/>
                      <a:alpha val="10000"/>
                    </a:prstClr>
                  </a:solidFill>
                </a:ln>
                <a:solidFill>
                  <a:srgbClr val="4EC9B0"/>
                </a:solidFill>
                <a:effectLst/>
                <a:uLnTx/>
                <a:uFillTx/>
                <a:latin typeface="Consolas" panose="020B0609020204030204" pitchFamily="49" charset="0"/>
                <a:ea typeface="+mn-ea"/>
                <a:cs typeface="+mn-cs"/>
              </a:rPr>
              <a:t>ABC</a:t>
            </a: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a:t>
            </a:r>
          </a:p>
          <a:p>
            <a:pPr marL="36900" marR="0" lvl="0" indent="0" algn="l" defTabSz="457200" rtl="0" eaLnBrk="1" fontAlgn="auto" latinLnBrk="0" hangingPunct="1">
              <a:lnSpc>
                <a:spcPct val="100000"/>
              </a:lnSpc>
              <a:spcBef>
                <a:spcPts val="0"/>
              </a:spcBef>
              <a:spcAft>
                <a:spcPts val="600"/>
              </a:spcAft>
              <a:buClr>
                <a:srgbClr val="DADADA"/>
              </a:buClr>
              <a:buSzPct val="70000"/>
              <a:buFont typeface="Wingdings 2" charset="2"/>
              <a:buNone/>
              <a:tabLst/>
              <a:defRPr/>
            </a:pP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  </a:t>
            </a:r>
            <a:r>
              <a:rPr kumimoji="0" lang="en-US" sz="2200" b="0" i="0" u="none" strike="noStrike" kern="1200" cap="none" spc="0" normalizeH="0" baseline="0" noProof="0" dirty="0">
                <a:ln>
                  <a:solidFill>
                    <a:prstClr val="black">
                      <a:lumMod val="75000"/>
                      <a:lumOff val="25000"/>
                      <a:alpha val="10000"/>
                    </a:prstClr>
                  </a:solidFill>
                </a:ln>
                <a:solidFill>
                  <a:srgbClr val="DCDCAA"/>
                </a:solidFill>
                <a:effectLst/>
                <a:uLnTx/>
                <a:uFillTx/>
                <a:latin typeface="Consolas" panose="020B0609020204030204" pitchFamily="49" charset="0"/>
                <a:ea typeface="+mn-ea"/>
                <a:cs typeface="+mn-cs"/>
              </a:rPr>
              <a:t>@abstractmethod</a:t>
            </a:r>
            <a:endPar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endParaRPr>
          </a:p>
          <a:p>
            <a:pPr marL="36900" marR="0" lvl="0" indent="0" algn="l" defTabSz="457200" rtl="0" eaLnBrk="1" fontAlgn="auto" latinLnBrk="0" hangingPunct="1">
              <a:lnSpc>
                <a:spcPct val="100000"/>
              </a:lnSpc>
              <a:spcBef>
                <a:spcPts val="0"/>
              </a:spcBef>
              <a:spcAft>
                <a:spcPts val="600"/>
              </a:spcAft>
              <a:buClr>
                <a:srgbClr val="DADADA"/>
              </a:buClr>
              <a:buSzPct val="70000"/>
              <a:buFont typeface="Wingdings 2" charset="2"/>
              <a:buNone/>
              <a:tabLst/>
              <a:defRPr/>
            </a:pP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  </a:t>
            </a:r>
            <a:r>
              <a:rPr kumimoji="0" lang="en-US" sz="2200" b="0" i="0" u="none" strike="noStrike" kern="1200" cap="none" spc="0" normalizeH="0" baseline="0" noProof="0" dirty="0">
                <a:ln>
                  <a:solidFill>
                    <a:prstClr val="black">
                      <a:lumMod val="75000"/>
                      <a:lumOff val="25000"/>
                      <a:alpha val="10000"/>
                    </a:prstClr>
                  </a:solidFill>
                </a:ln>
                <a:solidFill>
                  <a:srgbClr val="569CD6"/>
                </a:solidFill>
                <a:effectLst/>
                <a:uLnTx/>
                <a:uFillTx/>
                <a:latin typeface="Consolas" panose="020B0609020204030204" pitchFamily="49" charset="0"/>
                <a:ea typeface="+mn-ea"/>
                <a:cs typeface="+mn-cs"/>
              </a:rPr>
              <a:t>def</a:t>
            </a: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 </a:t>
            </a:r>
            <a:r>
              <a:rPr kumimoji="0" lang="en-US" sz="2200" b="0" i="0" u="none" strike="noStrike" kern="1200" cap="none" spc="0" normalizeH="0" baseline="0" noProof="0" dirty="0">
                <a:ln>
                  <a:solidFill>
                    <a:prstClr val="black">
                      <a:lumMod val="75000"/>
                      <a:lumOff val="25000"/>
                      <a:alpha val="10000"/>
                    </a:prstClr>
                  </a:solidFill>
                </a:ln>
                <a:solidFill>
                  <a:srgbClr val="DCDCAA"/>
                </a:solidFill>
                <a:effectLst/>
                <a:uLnTx/>
                <a:uFillTx/>
                <a:latin typeface="Consolas" panose="020B0609020204030204" pitchFamily="49" charset="0"/>
                <a:ea typeface="+mn-ea"/>
                <a:cs typeface="+mn-cs"/>
              </a:rPr>
              <a:t>value</a:t>
            </a: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a:t>
            </a:r>
            <a:r>
              <a:rPr kumimoji="0" lang="en-US" sz="2200" b="0" i="0" u="none" strike="noStrike" kern="1200" cap="none" spc="0" normalizeH="0" baseline="0" noProof="0" dirty="0">
                <a:ln>
                  <a:solidFill>
                    <a:prstClr val="black">
                      <a:lumMod val="75000"/>
                      <a:lumOff val="25000"/>
                      <a:alpha val="10000"/>
                    </a:prstClr>
                  </a:solidFill>
                </a:ln>
                <a:solidFill>
                  <a:srgbClr val="9CDCFE"/>
                </a:solidFill>
                <a:effectLst/>
                <a:uLnTx/>
                <a:uFillTx/>
                <a:latin typeface="Consolas" panose="020B0609020204030204" pitchFamily="49" charset="0"/>
                <a:ea typeface="+mn-ea"/>
                <a:cs typeface="+mn-cs"/>
              </a:rPr>
              <a:t>self</a:t>
            </a: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a:t>
            </a:r>
          </a:p>
          <a:p>
            <a:pPr marL="36900" marR="0" lvl="0" indent="0" algn="l" defTabSz="457200" rtl="0" eaLnBrk="1" fontAlgn="auto" latinLnBrk="0" hangingPunct="1">
              <a:lnSpc>
                <a:spcPct val="100000"/>
              </a:lnSpc>
              <a:spcBef>
                <a:spcPts val="0"/>
              </a:spcBef>
              <a:spcAft>
                <a:spcPts val="600"/>
              </a:spcAft>
              <a:buClr>
                <a:srgbClr val="DADADA"/>
              </a:buClr>
              <a:buSzPct val="70000"/>
              <a:buFont typeface="Wingdings 2" charset="2"/>
              <a:buNone/>
              <a:tabLst/>
              <a:defRPr/>
            </a:pPr>
            <a:b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b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  </a:t>
            </a:r>
            <a:r>
              <a:rPr kumimoji="0" lang="en-US" sz="2200" b="0" i="0" u="none" strike="noStrike" kern="1200" cap="none" spc="0" normalizeH="0" baseline="0" noProof="0" dirty="0">
                <a:ln>
                  <a:solidFill>
                    <a:prstClr val="black">
                      <a:lumMod val="75000"/>
                      <a:lumOff val="25000"/>
                      <a:alpha val="10000"/>
                    </a:prstClr>
                  </a:solidFill>
                </a:ln>
                <a:solidFill>
                  <a:srgbClr val="DCDCAA"/>
                </a:solidFill>
                <a:effectLst/>
                <a:uLnTx/>
                <a:uFillTx/>
                <a:latin typeface="Consolas" panose="020B0609020204030204" pitchFamily="49" charset="0"/>
                <a:ea typeface="+mn-ea"/>
                <a:cs typeface="+mn-cs"/>
              </a:rPr>
              <a:t>@abstractmethod</a:t>
            </a:r>
            <a:endPar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endParaRPr>
          </a:p>
          <a:p>
            <a:pPr marL="36900" marR="0" lvl="0" indent="0" algn="l" defTabSz="457200" rtl="0" eaLnBrk="1" fontAlgn="auto" latinLnBrk="0" hangingPunct="1">
              <a:lnSpc>
                <a:spcPct val="100000"/>
              </a:lnSpc>
              <a:spcBef>
                <a:spcPts val="0"/>
              </a:spcBef>
              <a:spcAft>
                <a:spcPts val="600"/>
              </a:spcAft>
              <a:buClr>
                <a:srgbClr val="DADADA"/>
              </a:buClr>
              <a:buSzPct val="70000"/>
              <a:buFont typeface="Wingdings 2" charset="2"/>
              <a:buNone/>
              <a:tabLst/>
              <a:defRPr/>
            </a:pP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  </a:t>
            </a:r>
            <a:r>
              <a:rPr kumimoji="0" lang="en-US" sz="2200" b="0" i="0" u="none" strike="noStrike" kern="1200" cap="none" spc="0" normalizeH="0" baseline="0" noProof="0" dirty="0">
                <a:ln>
                  <a:solidFill>
                    <a:prstClr val="black">
                      <a:lumMod val="75000"/>
                      <a:lumOff val="25000"/>
                      <a:alpha val="10000"/>
                    </a:prstClr>
                  </a:solidFill>
                </a:ln>
                <a:solidFill>
                  <a:srgbClr val="569CD6"/>
                </a:solidFill>
                <a:effectLst/>
                <a:uLnTx/>
                <a:uFillTx/>
                <a:latin typeface="Consolas" panose="020B0609020204030204" pitchFamily="49" charset="0"/>
                <a:ea typeface="+mn-ea"/>
                <a:cs typeface="+mn-cs"/>
              </a:rPr>
              <a:t>def</a:t>
            </a: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 </a:t>
            </a:r>
            <a:r>
              <a:rPr kumimoji="0" lang="en-US" sz="2200" b="0" i="0" u="none" strike="noStrike" kern="1200" cap="none" spc="0" normalizeH="0" baseline="0" noProof="0" dirty="0">
                <a:ln>
                  <a:solidFill>
                    <a:prstClr val="black">
                      <a:lumMod val="75000"/>
                      <a:lumOff val="25000"/>
                      <a:alpha val="10000"/>
                    </a:prstClr>
                  </a:solidFill>
                </a:ln>
                <a:solidFill>
                  <a:srgbClr val="DCDCAA"/>
                </a:solidFill>
                <a:effectLst/>
                <a:uLnTx/>
                <a:uFillTx/>
                <a:latin typeface="Consolas" panose="020B0609020204030204" pitchFamily="49" charset="0"/>
                <a:ea typeface="+mn-ea"/>
                <a:cs typeface="+mn-cs"/>
              </a:rPr>
              <a:t>children</a:t>
            </a: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a:t>
            </a:r>
            <a:r>
              <a:rPr kumimoji="0" lang="en-US" sz="2200" b="0" i="0" u="none" strike="noStrike" kern="1200" cap="none" spc="0" normalizeH="0" baseline="0" noProof="0" dirty="0">
                <a:ln>
                  <a:solidFill>
                    <a:prstClr val="black">
                      <a:lumMod val="75000"/>
                      <a:lumOff val="25000"/>
                      <a:alpha val="10000"/>
                    </a:prstClr>
                  </a:solidFill>
                </a:ln>
                <a:solidFill>
                  <a:srgbClr val="9CDCFE"/>
                </a:solidFill>
                <a:effectLst/>
                <a:uLnTx/>
                <a:uFillTx/>
                <a:latin typeface="Consolas" panose="020B0609020204030204" pitchFamily="49" charset="0"/>
                <a:ea typeface="+mn-ea"/>
                <a:cs typeface="+mn-cs"/>
              </a:rPr>
              <a:t>self</a:t>
            </a: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a:t>
            </a:r>
          </a:p>
          <a:p>
            <a:pPr marL="36900" marR="0" lvl="0" indent="0" algn="l" defTabSz="457200" rtl="0" eaLnBrk="1" fontAlgn="auto" latinLnBrk="0" hangingPunct="1">
              <a:lnSpc>
                <a:spcPct val="100000"/>
              </a:lnSpc>
              <a:spcBef>
                <a:spcPts val="0"/>
              </a:spcBef>
              <a:spcAft>
                <a:spcPts val="600"/>
              </a:spcAft>
              <a:buClr>
                <a:srgbClr val="DADADA"/>
              </a:buClr>
              <a:buSzPct val="70000"/>
              <a:buFont typeface="Wingdings 2" charset="2"/>
              <a:buNone/>
              <a:tabLst/>
              <a:defRPr/>
            </a:pPr>
            <a:b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b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  </a:t>
            </a:r>
            <a:r>
              <a:rPr kumimoji="0" lang="en-US" sz="2200" b="0" i="0" u="none" strike="noStrike" kern="1200" cap="none" spc="0" normalizeH="0" baseline="0" noProof="0" dirty="0">
                <a:ln>
                  <a:solidFill>
                    <a:prstClr val="black">
                      <a:lumMod val="75000"/>
                      <a:lumOff val="25000"/>
                      <a:alpha val="10000"/>
                    </a:prstClr>
                  </a:solidFill>
                </a:ln>
                <a:solidFill>
                  <a:srgbClr val="DCDCAA"/>
                </a:solidFill>
                <a:effectLst/>
                <a:uLnTx/>
                <a:uFillTx/>
                <a:latin typeface="Consolas" panose="020B0609020204030204" pitchFamily="49" charset="0"/>
                <a:ea typeface="+mn-ea"/>
                <a:cs typeface="+mn-cs"/>
              </a:rPr>
              <a:t>@abstractmethod</a:t>
            </a:r>
            <a:endPar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endParaRPr>
          </a:p>
          <a:p>
            <a:pPr marL="36900" marR="0" lvl="0" indent="0" algn="l" defTabSz="457200" rtl="0" eaLnBrk="1" fontAlgn="auto" latinLnBrk="0" hangingPunct="1">
              <a:lnSpc>
                <a:spcPct val="100000"/>
              </a:lnSpc>
              <a:spcBef>
                <a:spcPts val="0"/>
              </a:spcBef>
              <a:spcAft>
                <a:spcPts val="600"/>
              </a:spcAft>
              <a:buClr>
                <a:srgbClr val="DADADA"/>
              </a:buClr>
              <a:buSzPct val="70000"/>
              <a:buFont typeface="Wingdings 2" charset="2"/>
              <a:buNone/>
              <a:tabLst/>
              <a:defRPr/>
            </a:pP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  </a:t>
            </a:r>
            <a:r>
              <a:rPr kumimoji="0" lang="en-US" sz="2200" b="0" i="0" u="none" strike="noStrike" kern="1200" cap="none" spc="0" normalizeH="0" baseline="0" noProof="0" dirty="0">
                <a:ln>
                  <a:solidFill>
                    <a:prstClr val="black">
                      <a:lumMod val="75000"/>
                      <a:lumOff val="25000"/>
                      <a:alpha val="10000"/>
                    </a:prstClr>
                  </a:solidFill>
                </a:ln>
                <a:solidFill>
                  <a:srgbClr val="569CD6"/>
                </a:solidFill>
                <a:effectLst/>
                <a:uLnTx/>
                <a:uFillTx/>
                <a:latin typeface="Consolas" panose="020B0609020204030204" pitchFamily="49" charset="0"/>
                <a:ea typeface="+mn-ea"/>
                <a:cs typeface="+mn-cs"/>
              </a:rPr>
              <a:t>def</a:t>
            </a: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 </a:t>
            </a:r>
            <a:r>
              <a:rPr kumimoji="0" lang="en-US" sz="2200" b="0" i="0" u="none" strike="noStrike" kern="1200" cap="none" spc="0" normalizeH="0" baseline="0" noProof="0" dirty="0" err="1">
                <a:ln>
                  <a:solidFill>
                    <a:prstClr val="black">
                      <a:lumMod val="75000"/>
                      <a:lumOff val="25000"/>
                      <a:alpha val="10000"/>
                    </a:prstClr>
                  </a:solidFill>
                </a:ln>
                <a:solidFill>
                  <a:srgbClr val="DCDCAA"/>
                </a:solidFill>
                <a:effectLst/>
                <a:uLnTx/>
                <a:uFillTx/>
                <a:latin typeface="Consolas" panose="020B0609020204030204" pitchFamily="49" charset="0"/>
                <a:ea typeface="+mn-ea"/>
                <a:cs typeface="+mn-cs"/>
              </a:rPr>
              <a:t>is_pattern_symbol</a:t>
            </a: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a:t>
            </a:r>
            <a:r>
              <a:rPr kumimoji="0" lang="en-US" sz="2200" b="0" i="0" u="none" strike="noStrike" kern="1200" cap="none" spc="0" normalizeH="0" baseline="0" noProof="0" dirty="0">
                <a:ln>
                  <a:solidFill>
                    <a:prstClr val="black">
                      <a:lumMod val="75000"/>
                      <a:lumOff val="25000"/>
                      <a:alpha val="10000"/>
                    </a:prstClr>
                  </a:solidFill>
                </a:ln>
                <a:solidFill>
                  <a:srgbClr val="9CDCFE"/>
                </a:solidFill>
                <a:effectLst/>
                <a:uLnTx/>
                <a:uFillTx/>
                <a:latin typeface="Consolas" panose="020B0609020204030204" pitchFamily="49" charset="0"/>
                <a:ea typeface="+mn-ea"/>
                <a:cs typeface="+mn-cs"/>
              </a:rPr>
              <a:t>self</a:t>
            </a: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a:t>
            </a:r>
          </a:p>
        </p:txBody>
      </p:sp>
    </p:spTree>
    <p:extLst>
      <p:ext uri="{BB962C8B-B14F-4D97-AF65-F5344CB8AC3E}">
        <p14:creationId xmlns:p14="http://schemas.microsoft.com/office/powerpoint/2010/main" val="135718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612DB-A93A-D3D7-7C11-D1A18674A70B}"/>
              </a:ext>
            </a:extLst>
          </p:cNvPr>
          <p:cNvSpPr>
            <a:spLocks noGrp="1"/>
          </p:cNvSpPr>
          <p:nvPr>
            <p:ph type="title"/>
          </p:nvPr>
        </p:nvSpPr>
        <p:spPr/>
        <p:txBody>
          <a:bodyPr/>
          <a:lstStyle/>
          <a:p>
            <a:r>
              <a:rPr lang="en-US" dirty="0"/>
              <a:t>Links and References</a:t>
            </a:r>
          </a:p>
        </p:txBody>
      </p:sp>
      <p:sp>
        <p:nvSpPr>
          <p:cNvPr id="3" name="Content Placeholder 2">
            <a:extLst>
              <a:ext uri="{FF2B5EF4-FFF2-40B4-BE49-F238E27FC236}">
                <a16:creationId xmlns:a16="http://schemas.microsoft.com/office/drawing/2014/main" id="{BBB096EE-5B15-D688-F1FC-88F22A0C5660}"/>
              </a:ext>
            </a:extLst>
          </p:cNvPr>
          <p:cNvSpPr>
            <a:spLocks noGrp="1"/>
          </p:cNvSpPr>
          <p:nvPr>
            <p:ph idx="1"/>
          </p:nvPr>
        </p:nvSpPr>
        <p:spPr/>
        <p:txBody>
          <a:bodyPr/>
          <a:lstStyle/>
          <a:p>
            <a:r>
              <a:rPr lang="en-US" dirty="0"/>
              <a:t>Quiche repo: </a:t>
            </a:r>
            <a:r>
              <a:rPr lang="en-US" dirty="0">
                <a:hlinkClick r:id="rId3"/>
              </a:rPr>
              <a:t>https://github.com/riswords/quiche</a:t>
            </a:r>
            <a:endParaRPr lang="en-US" dirty="0"/>
          </a:p>
          <a:p>
            <a:r>
              <a:rPr lang="en-US" dirty="0"/>
              <a:t>egg website: </a:t>
            </a:r>
            <a:r>
              <a:rPr lang="en-US" dirty="0">
                <a:hlinkClick r:id="rId4"/>
              </a:rPr>
              <a:t>https://egraphs-good.github.io/</a:t>
            </a:r>
            <a:endParaRPr lang="en-US" dirty="0"/>
          </a:p>
          <a:p>
            <a:r>
              <a:rPr lang="en-US" dirty="0"/>
              <a:t>egg: Fast and extensible equality saturation (POPL ‘21, </a:t>
            </a:r>
            <a:r>
              <a:rPr lang="en-US" dirty="0" err="1"/>
              <a:t>Willsey</a:t>
            </a:r>
            <a:r>
              <a:rPr lang="en-US" dirty="0"/>
              <a:t>, et al.): </a:t>
            </a:r>
            <a:r>
              <a:rPr lang="en-US" dirty="0">
                <a:hlinkClick r:id="rId5"/>
              </a:rPr>
              <a:t>https://dl.acm.org/doi/10.1145/3434304</a:t>
            </a:r>
            <a:endParaRPr lang="en-US" dirty="0"/>
          </a:p>
          <a:p>
            <a:r>
              <a:rPr lang="en-US" dirty="0"/>
              <a:t>Equality-Based Translation Validator for LLVM (CAV ‘11, Stepp, Tate, &amp; Lerner): </a:t>
            </a:r>
            <a:r>
              <a:rPr lang="en-US" dirty="0">
                <a:hlinkClick r:id="rId6"/>
              </a:rPr>
              <a:t>https://cseweb.ucsd.edu/~rtate/publications/eqsat/eqsat_stepp_cav11.pdf</a:t>
            </a:r>
            <a:endParaRPr lang="en-US" dirty="0"/>
          </a:p>
          <a:p>
            <a:r>
              <a:rPr lang="en-US" dirty="0"/>
              <a:t>babble: Learning Better Abstractions with E-Graphs and Anti-Unification (POPL ‘23, Cao, et al.): </a:t>
            </a:r>
            <a:r>
              <a:rPr lang="en-US" dirty="0">
                <a:hlinkClick r:id="rId7"/>
              </a:rPr>
              <a:t>https://dl.acm.org/doi/10.1145/3571207</a:t>
            </a:r>
            <a:endParaRPr lang="en-US" dirty="0"/>
          </a:p>
        </p:txBody>
      </p:sp>
    </p:spTree>
    <p:extLst>
      <p:ext uri="{BB962C8B-B14F-4D97-AF65-F5344CB8AC3E}">
        <p14:creationId xmlns:p14="http://schemas.microsoft.com/office/powerpoint/2010/main" val="34033428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20" name="Picture 3" descr="Question marks in a line and one question mark is lit">
            <a:extLst>
              <a:ext uri="{FF2B5EF4-FFF2-40B4-BE49-F238E27FC236}">
                <a16:creationId xmlns:a16="http://schemas.microsoft.com/office/drawing/2014/main" id="{564C3CF3-FB86-2B70-95B0-C8FE07933EA8}"/>
              </a:ext>
            </a:extLst>
          </p:cNvPr>
          <p:cNvPicPr>
            <a:picLocks noChangeAspect="1"/>
          </p:cNvPicPr>
          <p:nvPr/>
        </p:nvPicPr>
        <p:blipFill rotWithShape="1">
          <a:blip r:embed="rId3">
            <a:alphaModFix amt="35000"/>
          </a:blip>
          <a:srcRect t="2056" b="13674"/>
          <a:stretch/>
        </p:blipFill>
        <p:spPr>
          <a:xfrm>
            <a:off x="20" y="10"/>
            <a:ext cx="12191980" cy="6857990"/>
          </a:xfrm>
          <a:prstGeom prst="rect">
            <a:avLst/>
          </a:prstGeom>
        </p:spPr>
      </p:pic>
      <p:sp>
        <p:nvSpPr>
          <p:cNvPr id="2" name="Title 1">
            <a:extLst>
              <a:ext uri="{FF2B5EF4-FFF2-40B4-BE49-F238E27FC236}">
                <a16:creationId xmlns:a16="http://schemas.microsoft.com/office/drawing/2014/main" id="{55549761-1749-A7E2-F707-5B4F79A0ADF4}"/>
              </a:ext>
            </a:extLst>
          </p:cNvPr>
          <p:cNvSpPr>
            <a:spLocks noGrp="1"/>
          </p:cNvSpPr>
          <p:nvPr>
            <p:ph type="title"/>
          </p:nvPr>
        </p:nvSpPr>
        <p:spPr>
          <a:xfrm>
            <a:off x="1370693" y="1769540"/>
            <a:ext cx="9440034" cy="1828801"/>
          </a:xfrm>
        </p:spPr>
        <p:txBody>
          <a:bodyPr vert="horz" lIns="91440" tIns="45720" rIns="91440" bIns="45720" rtlCol="0" anchor="b">
            <a:normAutofit/>
          </a:bodyPr>
          <a:lstStyle/>
          <a:p>
            <a:r>
              <a:rPr lang="en-US" sz="5400"/>
              <a:t>Questions?</a:t>
            </a:r>
          </a:p>
        </p:txBody>
      </p:sp>
    </p:spTree>
    <p:extLst>
      <p:ext uri="{BB962C8B-B14F-4D97-AF65-F5344CB8AC3E}">
        <p14:creationId xmlns:p14="http://schemas.microsoft.com/office/powerpoint/2010/main" val="454605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94E6A-958E-270B-CFAB-504E1FC0CDB3}"/>
              </a:ext>
            </a:extLst>
          </p:cNvPr>
          <p:cNvSpPr>
            <a:spLocks noGrp="1"/>
          </p:cNvSpPr>
          <p:nvPr>
            <p:ph type="title"/>
          </p:nvPr>
        </p:nvSpPr>
        <p:spPr/>
        <p:txBody>
          <a:bodyPr/>
          <a:lstStyle/>
          <a:p>
            <a:r>
              <a:rPr lang="en-US" dirty="0"/>
              <a:t>Additional References from Q&amp;A</a:t>
            </a:r>
          </a:p>
        </p:txBody>
      </p:sp>
      <p:sp>
        <p:nvSpPr>
          <p:cNvPr id="3" name="Content Placeholder 2">
            <a:extLst>
              <a:ext uri="{FF2B5EF4-FFF2-40B4-BE49-F238E27FC236}">
                <a16:creationId xmlns:a16="http://schemas.microsoft.com/office/drawing/2014/main" id="{EACDB1A6-C877-A3D2-D78E-11C27D19AEC4}"/>
              </a:ext>
            </a:extLst>
          </p:cNvPr>
          <p:cNvSpPr>
            <a:spLocks noGrp="1"/>
          </p:cNvSpPr>
          <p:nvPr>
            <p:ph idx="1"/>
          </p:nvPr>
        </p:nvSpPr>
        <p:spPr/>
        <p:txBody>
          <a:bodyPr/>
          <a:lstStyle/>
          <a:p>
            <a:pPr marL="494100" indent="-457200">
              <a:buSzPct val="100000"/>
              <a:buFont typeface="+mj-lt"/>
              <a:buAutoNum type="arabicPeriod"/>
            </a:pPr>
            <a:r>
              <a:rPr lang="en-US" dirty="0"/>
              <a:t>Link to the public E-Graphs </a:t>
            </a:r>
            <a:r>
              <a:rPr lang="en-US" dirty="0" err="1"/>
              <a:t>Zulip</a:t>
            </a:r>
            <a:r>
              <a:rPr lang="en-US" dirty="0"/>
              <a:t> chat: </a:t>
            </a:r>
            <a:r>
              <a:rPr lang="en-US" dirty="0">
                <a:hlinkClick r:id="rId3"/>
              </a:rPr>
              <a:t>https://egraphs.zulipchat.com/</a:t>
            </a:r>
            <a:endParaRPr lang="en-US" dirty="0"/>
          </a:p>
          <a:p>
            <a:pPr marL="494100" indent="-457200">
              <a:buSzPct val="100000"/>
              <a:buFont typeface="+mj-lt"/>
              <a:buAutoNum type="arabicPeriod"/>
            </a:pPr>
            <a:r>
              <a:rPr lang="en-US" dirty="0"/>
              <a:t>Perfect </a:t>
            </a:r>
            <a:r>
              <a:rPr lang="en-US" dirty="0" err="1"/>
              <a:t>Reconstructability</a:t>
            </a:r>
            <a:r>
              <a:rPr lang="en-US" dirty="0"/>
              <a:t> of Control Flow from Demand Dependence Graphs (</a:t>
            </a:r>
            <a:r>
              <a:rPr lang="en-US" dirty="0" err="1"/>
              <a:t>Bahmann</a:t>
            </a:r>
            <a:r>
              <a:rPr lang="en-US" dirty="0"/>
              <a:t>, et al. 2014) </a:t>
            </a:r>
            <a:r>
              <a:rPr lang="en-US" dirty="0">
                <a:hlinkClick r:id="rId4"/>
              </a:rPr>
              <a:t>https://dl.acm.org/doi/abs/10.1145/2693261</a:t>
            </a:r>
            <a:endParaRPr lang="en-US" dirty="0"/>
          </a:p>
          <a:p>
            <a:pPr marL="494100" indent="-457200">
              <a:buSzPct val="100000"/>
              <a:buFont typeface="+mj-lt"/>
              <a:buAutoNum type="arabicPeriod"/>
            </a:pPr>
            <a:r>
              <a:rPr lang="en-US" dirty="0"/>
              <a:t> E-Graphs </a:t>
            </a:r>
            <a:r>
              <a:rPr lang="en-US" dirty="0" err="1"/>
              <a:t>Zulip</a:t>
            </a:r>
            <a:r>
              <a:rPr lang="en-US" dirty="0"/>
              <a:t> discussion of using RVSDG representation: </a:t>
            </a:r>
            <a:r>
              <a:rPr lang="en-US" dirty="0">
                <a:hlinkClick r:id="rId5"/>
              </a:rPr>
              <a:t>https://egraphs.zulipchat.com/#narrow/stream/328976-Program-Optimization/topic/PEGs</a:t>
            </a:r>
            <a:endParaRPr lang="en-US" dirty="0"/>
          </a:p>
          <a:p>
            <a:pPr marL="494100" indent="-457200">
              <a:buSzPct val="100000"/>
              <a:buFont typeface="+mj-lt"/>
              <a:buAutoNum type="arabicPeriod"/>
            </a:pPr>
            <a:r>
              <a:rPr lang="en-US" dirty="0"/>
              <a:t>Equality Saturation for Tensor Graph </a:t>
            </a:r>
            <a:r>
              <a:rPr lang="en-US" dirty="0" err="1"/>
              <a:t>Superoptimization</a:t>
            </a:r>
            <a:r>
              <a:rPr lang="en-US" dirty="0"/>
              <a:t> (Yang, et al., </a:t>
            </a:r>
            <a:r>
              <a:rPr lang="en-US" dirty="0" err="1"/>
              <a:t>MLSys</a:t>
            </a:r>
            <a:r>
              <a:rPr lang="en-US" dirty="0"/>
              <a:t> 2014): </a:t>
            </a:r>
            <a:r>
              <a:rPr lang="en-US" dirty="0">
                <a:hlinkClick r:id="rId6"/>
              </a:rPr>
              <a:t>https://arxiv.org/abs/2101.01332</a:t>
            </a:r>
            <a:endParaRPr lang="en-US" dirty="0"/>
          </a:p>
          <a:p>
            <a:pPr marL="494100" indent="-457200">
              <a:buSzPct val="100000"/>
              <a:buFont typeface="+mj-lt"/>
              <a:buAutoNum type="arabicPeriod"/>
            </a:pPr>
            <a:r>
              <a:rPr lang="en-US" dirty="0"/>
              <a:t>Relational e-matching (Zhang, et al., POPL 2022)</a:t>
            </a:r>
          </a:p>
          <a:p>
            <a:pPr marL="494100" indent="-457200">
              <a:buSzPct val="100000"/>
              <a:buFont typeface="+mj-lt"/>
              <a:buAutoNum type="arabicPeriod"/>
            </a:pPr>
            <a:r>
              <a:rPr lang="en-US" dirty="0">
                <a:hlinkClick r:id="rId7"/>
              </a:rPr>
              <a:t>Logging an Egg: </a:t>
            </a:r>
            <a:r>
              <a:rPr lang="en-US" dirty="0" err="1">
                <a:hlinkClick r:id="rId7"/>
              </a:rPr>
              <a:t>Datalog</a:t>
            </a:r>
            <a:r>
              <a:rPr lang="en-US" dirty="0">
                <a:hlinkClick r:id="rId7"/>
              </a:rPr>
              <a:t> on E-Graphs (EGRAPHS 2022) - PLDI 2022 (sigplan.org)</a:t>
            </a:r>
            <a:endParaRPr lang="en-US" dirty="0"/>
          </a:p>
          <a:p>
            <a:pPr marL="494100" indent="-457200">
              <a:buSzPct val="100000"/>
              <a:buFont typeface="+mj-lt"/>
              <a:buAutoNum type="arabicPeriod"/>
            </a:pPr>
            <a:endParaRPr lang="en-US" dirty="0"/>
          </a:p>
        </p:txBody>
      </p:sp>
    </p:spTree>
    <p:extLst>
      <p:ext uri="{BB962C8B-B14F-4D97-AF65-F5344CB8AC3E}">
        <p14:creationId xmlns:p14="http://schemas.microsoft.com/office/powerpoint/2010/main" val="3392501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DD4E5-D941-4E49-7F02-C8B7ABC3B4EE}"/>
              </a:ext>
            </a:extLst>
          </p:cNvPr>
          <p:cNvSpPr>
            <a:spLocks noGrp="1"/>
          </p:cNvSpPr>
          <p:nvPr>
            <p:ph type="title"/>
          </p:nvPr>
        </p:nvSpPr>
        <p:spPr>
          <a:xfrm>
            <a:off x="633743" y="609599"/>
            <a:ext cx="3413156" cy="5273675"/>
          </a:xfrm>
        </p:spPr>
        <p:txBody>
          <a:bodyPr>
            <a:normAutofit/>
          </a:bodyPr>
          <a:lstStyle/>
          <a:p>
            <a:r>
              <a:rPr lang="en-US">
                <a:ln>
                  <a:solidFill>
                    <a:prstClr val="black">
                      <a:lumMod val="75000"/>
                      <a:lumOff val="25000"/>
                      <a:alpha val="10000"/>
                    </a:prstClr>
                  </a:solidFill>
                </a:ln>
                <a:effectLst>
                  <a:outerShdw blurRad="9525" dist="25400" dir="14640000" algn="tl" rotWithShape="0">
                    <a:prstClr val="black">
                      <a:alpha val="30000"/>
                    </a:prstClr>
                  </a:outerShdw>
                </a:effectLst>
              </a:rPr>
              <a:t>Practical Applications</a:t>
            </a:r>
            <a:endParaRPr lang="en-US" dirty="0"/>
          </a:p>
        </p:txBody>
      </p:sp>
      <p:pic>
        <p:nvPicPr>
          <p:cNvPr id="24" name="Picture 13">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6" name="Content Placeholder 2">
            <a:extLst>
              <a:ext uri="{FF2B5EF4-FFF2-40B4-BE49-F238E27FC236}">
                <a16:creationId xmlns:a16="http://schemas.microsoft.com/office/drawing/2014/main" id="{A1A68D17-5E9A-7E67-2105-E9B7E2894004}"/>
              </a:ext>
            </a:extLst>
          </p:cNvPr>
          <p:cNvGraphicFramePr>
            <a:graphicFrameLocks noGrp="1"/>
          </p:cNvGraphicFramePr>
          <p:nvPr>
            <p:ph idx="1"/>
            <p:extLst>
              <p:ext uri="{D42A27DB-BD31-4B8C-83A1-F6EECF244321}">
                <p14:modId xmlns:p14="http://schemas.microsoft.com/office/powerpoint/2010/main" val="3129631350"/>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648734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78CBD-F4AF-56B0-365E-115B29263851}"/>
              </a:ext>
            </a:extLst>
          </p:cNvPr>
          <p:cNvSpPr>
            <a:spLocks noGrp="1"/>
          </p:cNvSpPr>
          <p:nvPr>
            <p:ph type="title"/>
          </p:nvPr>
        </p:nvSpPr>
        <p:spPr/>
        <p:txBody>
          <a:bodyPr/>
          <a:lstStyle/>
          <a:p>
            <a:r>
              <a:rPr lang="en-US" dirty="0"/>
              <a:t>Running Example: </a:t>
            </a:r>
            <a:r>
              <a:rPr lang="en-US" dirty="0">
                <a:latin typeface="Consolas" panose="020B0609020204030204" pitchFamily="49" charset="0"/>
              </a:rPr>
              <a:t>(a*2)/2</a:t>
            </a:r>
          </a:p>
        </p:txBody>
      </p:sp>
      <p:grpSp>
        <p:nvGrpSpPr>
          <p:cNvPr id="3" name="Group 2">
            <a:extLst>
              <a:ext uri="{FF2B5EF4-FFF2-40B4-BE49-F238E27FC236}">
                <a16:creationId xmlns:a16="http://schemas.microsoft.com/office/drawing/2014/main" id="{A75E8393-C223-AE0E-71B4-71F1DB8E33AA}"/>
              </a:ext>
            </a:extLst>
          </p:cNvPr>
          <p:cNvGrpSpPr/>
          <p:nvPr/>
        </p:nvGrpSpPr>
        <p:grpSpPr>
          <a:xfrm>
            <a:off x="1301079" y="2214264"/>
            <a:ext cx="3583546" cy="3494168"/>
            <a:chOff x="1301079" y="2214264"/>
            <a:chExt cx="3583546" cy="3494168"/>
          </a:xfrm>
        </p:grpSpPr>
        <p:sp>
          <p:nvSpPr>
            <p:cNvPr id="20" name="Rectangle: Rounded Corners 19">
              <a:extLst>
                <a:ext uri="{FF2B5EF4-FFF2-40B4-BE49-F238E27FC236}">
                  <a16:creationId xmlns:a16="http://schemas.microsoft.com/office/drawing/2014/main" id="{9C7062BD-A5BE-44DE-0701-8570BC59280F}"/>
                </a:ext>
              </a:extLst>
            </p:cNvPr>
            <p:cNvSpPr/>
            <p:nvPr/>
          </p:nvSpPr>
          <p:spPr>
            <a:xfrm>
              <a:off x="2921354" y="2214264"/>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t>
              </a:r>
            </a:p>
          </p:txBody>
        </p:sp>
        <p:cxnSp>
          <p:nvCxnSpPr>
            <p:cNvPr id="6" name="Straight Arrow Connector 5">
              <a:extLst>
                <a:ext uri="{FF2B5EF4-FFF2-40B4-BE49-F238E27FC236}">
                  <a16:creationId xmlns:a16="http://schemas.microsoft.com/office/drawing/2014/main" id="{C76BC534-6307-65F7-F3CA-9700D95420E7}"/>
                </a:ext>
              </a:extLst>
            </p:cNvPr>
            <p:cNvCxnSpPr>
              <a:cxnSpLocks/>
              <a:endCxn id="18" idx="0"/>
            </p:cNvCxnSpPr>
            <p:nvPr/>
          </p:nvCxnSpPr>
          <p:spPr>
            <a:xfrm flipH="1">
              <a:off x="2603489" y="2645067"/>
              <a:ext cx="481457" cy="1012160"/>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7" name="Straight Arrow Connector 6">
              <a:extLst>
                <a:ext uri="{FF2B5EF4-FFF2-40B4-BE49-F238E27FC236}">
                  <a16:creationId xmlns:a16="http://schemas.microsoft.com/office/drawing/2014/main" id="{339D38E5-6E2A-0D55-C20C-4DA4F5B94208}"/>
                </a:ext>
              </a:extLst>
            </p:cNvPr>
            <p:cNvCxnSpPr>
              <a:cxnSpLocks/>
              <a:endCxn id="16" idx="0"/>
            </p:cNvCxnSpPr>
            <p:nvPr/>
          </p:nvCxnSpPr>
          <p:spPr>
            <a:xfrm flipH="1">
              <a:off x="1607374" y="4015817"/>
              <a:ext cx="881366" cy="1233213"/>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18" name="Rectangle: Rounded Corners 17">
              <a:extLst>
                <a:ext uri="{FF2B5EF4-FFF2-40B4-BE49-F238E27FC236}">
                  <a16:creationId xmlns:a16="http://schemas.microsoft.com/office/drawing/2014/main" id="{5EA48BA4-6D9D-0313-F60D-949D78CBFF43}"/>
                </a:ext>
              </a:extLst>
            </p:cNvPr>
            <p:cNvSpPr/>
            <p:nvPr/>
          </p:nvSpPr>
          <p:spPr>
            <a:xfrm>
              <a:off x="2297194" y="3657227"/>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t>
              </a:r>
            </a:p>
          </p:txBody>
        </p:sp>
        <p:sp>
          <p:nvSpPr>
            <p:cNvPr id="16" name="Rectangle: Rounded Corners 15">
              <a:extLst>
                <a:ext uri="{FF2B5EF4-FFF2-40B4-BE49-F238E27FC236}">
                  <a16:creationId xmlns:a16="http://schemas.microsoft.com/office/drawing/2014/main" id="{407C20A9-1344-4C43-AD7B-BB582D8329EA}"/>
                </a:ext>
              </a:extLst>
            </p:cNvPr>
            <p:cNvSpPr/>
            <p:nvPr/>
          </p:nvSpPr>
          <p:spPr>
            <a:xfrm>
              <a:off x="1301079" y="5249030"/>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a:t>
              </a:r>
            </a:p>
          </p:txBody>
        </p:sp>
        <p:sp>
          <p:nvSpPr>
            <p:cNvPr id="14" name="Rectangle: Rounded Corners 13">
              <a:extLst>
                <a:ext uri="{FF2B5EF4-FFF2-40B4-BE49-F238E27FC236}">
                  <a16:creationId xmlns:a16="http://schemas.microsoft.com/office/drawing/2014/main" id="{4BD1DEA6-37C2-F927-0983-C11927A0EEF7}"/>
                </a:ext>
              </a:extLst>
            </p:cNvPr>
            <p:cNvSpPr/>
            <p:nvPr/>
          </p:nvSpPr>
          <p:spPr>
            <a:xfrm>
              <a:off x="3303958" y="5249030"/>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2</a:t>
              </a:r>
            </a:p>
          </p:txBody>
        </p:sp>
        <p:cxnSp>
          <p:nvCxnSpPr>
            <p:cNvPr id="11" name="Straight Arrow Connector 10">
              <a:extLst>
                <a:ext uri="{FF2B5EF4-FFF2-40B4-BE49-F238E27FC236}">
                  <a16:creationId xmlns:a16="http://schemas.microsoft.com/office/drawing/2014/main" id="{56030668-6A58-11D9-1E5D-B90F3A703859}"/>
                </a:ext>
              </a:extLst>
            </p:cNvPr>
            <p:cNvCxnSpPr>
              <a:cxnSpLocks/>
            </p:cNvCxnSpPr>
            <p:nvPr/>
          </p:nvCxnSpPr>
          <p:spPr>
            <a:xfrm>
              <a:off x="2778897" y="4116629"/>
              <a:ext cx="755046" cy="1132401"/>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2" name="Straight Arrow Connector 11">
              <a:extLst>
                <a:ext uri="{FF2B5EF4-FFF2-40B4-BE49-F238E27FC236}">
                  <a16:creationId xmlns:a16="http://schemas.microsoft.com/office/drawing/2014/main" id="{1FB2F8CE-70F9-B825-F2DB-CE77240F3229}"/>
                </a:ext>
              </a:extLst>
            </p:cNvPr>
            <p:cNvCxnSpPr>
              <a:cxnSpLocks/>
            </p:cNvCxnSpPr>
            <p:nvPr/>
          </p:nvCxnSpPr>
          <p:spPr>
            <a:xfrm>
              <a:off x="3342152" y="2645067"/>
              <a:ext cx="1285267" cy="2603963"/>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24" name="Rectangle: Rounded Corners 23">
              <a:extLst>
                <a:ext uri="{FF2B5EF4-FFF2-40B4-BE49-F238E27FC236}">
                  <a16:creationId xmlns:a16="http://schemas.microsoft.com/office/drawing/2014/main" id="{FCA9B148-675E-156E-6EB2-8175AD5B22D0}"/>
                </a:ext>
              </a:extLst>
            </p:cNvPr>
            <p:cNvSpPr/>
            <p:nvPr/>
          </p:nvSpPr>
          <p:spPr>
            <a:xfrm>
              <a:off x="4272036" y="5249030"/>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2</a:t>
              </a:r>
            </a:p>
          </p:txBody>
        </p:sp>
      </p:grpSp>
      <p:sp>
        <p:nvSpPr>
          <p:cNvPr id="26" name="Content Placeholder 2">
            <a:extLst>
              <a:ext uri="{FF2B5EF4-FFF2-40B4-BE49-F238E27FC236}">
                <a16:creationId xmlns:a16="http://schemas.microsoft.com/office/drawing/2014/main" id="{CD1D2BEB-502F-12C5-C64D-E48902FE6000}"/>
              </a:ext>
            </a:extLst>
          </p:cNvPr>
          <p:cNvSpPr>
            <a:spLocks noGrp="1"/>
          </p:cNvSpPr>
          <p:nvPr>
            <p:ph idx="1"/>
          </p:nvPr>
        </p:nvSpPr>
        <p:spPr>
          <a:xfrm>
            <a:off x="5781963" y="2673666"/>
            <a:ext cx="5485593" cy="3117534"/>
          </a:xfrm>
        </p:spPr>
        <p:txBody>
          <a:bodyPr/>
          <a:lstStyle/>
          <a:p>
            <a:pPr marL="37465" indent="0">
              <a:buNone/>
            </a:pPr>
            <a:r>
              <a:rPr lang="en-US" dirty="0">
                <a:ln>
                  <a:solidFill>
                    <a:prstClr val="black">
                      <a:lumMod val="75000"/>
                      <a:lumOff val="25000"/>
                      <a:alpha val="10000"/>
                    </a:prstClr>
                  </a:solidFill>
                </a:ln>
                <a:effectLst>
                  <a:outerShdw blurRad="9525" dist="25400" dir="14640000" algn="tl" rotWithShape="0">
                    <a:prstClr val="black">
                      <a:alpha val="30000"/>
                    </a:prstClr>
                  </a:outerShdw>
                </a:effectLst>
                <a:sym typeface="Wingdings" panose="05000000000000000000" pitchFamily="2" charset="2"/>
              </a:rPr>
              <a:t> T</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his reduces to </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latin typeface="Consolas" panose="020B0609020204030204" pitchFamily="49" charset="0"/>
              </a:rPr>
              <a:t>a</a:t>
            </a:r>
          </a:p>
          <a:p>
            <a:pPr marL="37465" indent="0">
              <a:buNone/>
            </a:pPr>
            <a:r>
              <a:rPr lang="en-US" dirty="0">
                <a:ln>
                  <a:solidFill>
                    <a:prstClr val="black">
                      <a:lumMod val="75000"/>
                      <a:lumOff val="25000"/>
                      <a:alpha val="10000"/>
                    </a:prstClr>
                  </a:solidFill>
                </a:ln>
                <a:effectLst>
                  <a:outerShdw blurRad="9525" dist="25400" dir="14640000" algn="tl" rotWithShape="0">
                    <a:prstClr val="black">
                      <a:alpha val="30000"/>
                    </a:prstClr>
                  </a:outerShdw>
                </a:effectLst>
                <a:latin typeface="Consolas" panose="020B0609020204030204" pitchFamily="49" charset="0"/>
                <a:sym typeface="Wingdings" panose="05000000000000000000" pitchFamily="2" charset="2"/>
              </a:rPr>
              <a:t> </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We can use e-graphs to do it!</a:t>
            </a:r>
          </a:p>
          <a:p>
            <a:pPr marL="37465" indent="0">
              <a:buNone/>
            </a:pP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37465" indent="0">
              <a:buNone/>
            </a:pPr>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Start with this AST</a:t>
            </a:r>
          </a:p>
        </p:txBody>
      </p:sp>
    </p:spTree>
    <p:extLst>
      <p:ext uri="{BB962C8B-B14F-4D97-AF65-F5344CB8AC3E}">
        <p14:creationId xmlns:p14="http://schemas.microsoft.com/office/powerpoint/2010/main" val="2709660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C83E7-A1B8-4343-0E66-5FD57FDC7A9A}"/>
              </a:ext>
            </a:extLst>
          </p:cNvPr>
          <p:cNvSpPr>
            <a:spLocks noGrp="1"/>
          </p:cNvSpPr>
          <p:nvPr>
            <p:ph type="title"/>
          </p:nvPr>
        </p:nvSpPr>
        <p:spPr/>
        <p:txBody>
          <a:bodyPr/>
          <a:lstStyle/>
          <a:p>
            <a:r>
              <a:rPr lang="en-US" dirty="0"/>
              <a:t>Into an E-Graph</a:t>
            </a:r>
          </a:p>
        </p:txBody>
      </p:sp>
      <p:grpSp>
        <p:nvGrpSpPr>
          <p:cNvPr id="57" name="Group 56">
            <a:extLst>
              <a:ext uri="{FF2B5EF4-FFF2-40B4-BE49-F238E27FC236}">
                <a16:creationId xmlns:a16="http://schemas.microsoft.com/office/drawing/2014/main" id="{2AEF6974-1067-DE18-76D3-9020E4156B1A}"/>
              </a:ext>
            </a:extLst>
          </p:cNvPr>
          <p:cNvGrpSpPr/>
          <p:nvPr/>
        </p:nvGrpSpPr>
        <p:grpSpPr>
          <a:xfrm>
            <a:off x="7075301" y="1878554"/>
            <a:ext cx="3480697" cy="3891123"/>
            <a:chOff x="7075301" y="1878554"/>
            <a:chExt cx="3480697" cy="3891123"/>
          </a:xfrm>
        </p:grpSpPr>
        <p:grpSp>
          <p:nvGrpSpPr>
            <p:cNvPr id="54" name="Group 53">
              <a:extLst>
                <a:ext uri="{FF2B5EF4-FFF2-40B4-BE49-F238E27FC236}">
                  <a16:creationId xmlns:a16="http://schemas.microsoft.com/office/drawing/2014/main" id="{0D068A82-A043-5A68-D2DC-430FF93F8B21}"/>
                </a:ext>
              </a:extLst>
            </p:cNvPr>
            <p:cNvGrpSpPr/>
            <p:nvPr/>
          </p:nvGrpSpPr>
          <p:grpSpPr>
            <a:xfrm>
              <a:off x="8071416" y="3318892"/>
              <a:ext cx="1477818" cy="858981"/>
              <a:chOff x="8071416" y="3318892"/>
              <a:chExt cx="1477818" cy="858981"/>
            </a:xfrm>
          </p:grpSpPr>
          <p:sp>
            <p:nvSpPr>
              <p:cNvPr id="5" name="Rectangle: Rounded Corners 4">
                <a:extLst>
                  <a:ext uri="{FF2B5EF4-FFF2-40B4-BE49-F238E27FC236}">
                    <a16:creationId xmlns:a16="http://schemas.microsoft.com/office/drawing/2014/main" id="{C2F08689-E3FE-ED10-1BE1-AE1CE8C43525}"/>
                  </a:ext>
                </a:extLst>
              </p:cNvPr>
              <p:cNvSpPr/>
              <p:nvPr/>
            </p:nvSpPr>
            <p:spPr>
              <a:xfrm>
                <a:off x="8071416" y="3318892"/>
                <a:ext cx="1477818"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e2</a:t>
                </a:r>
              </a:p>
            </p:txBody>
          </p:sp>
          <p:sp>
            <p:nvSpPr>
              <p:cNvPr id="25" name="Rectangle: Rounded Corners 24">
                <a:extLst>
                  <a:ext uri="{FF2B5EF4-FFF2-40B4-BE49-F238E27FC236}">
                    <a16:creationId xmlns:a16="http://schemas.microsoft.com/office/drawing/2014/main" id="{DE924966-96D8-ECAD-6EAA-F505B8DB7A44}"/>
                  </a:ext>
                </a:extLst>
              </p:cNvPr>
              <p:cNvSpPr/>
              <p:nvPr/>
            </p:nvSpPr>
            <p:spPr>
              <a:xfrm>
                <a:off x="8504030" y="3518681"/>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t>
                </a:r>
              </a:p>
            </p:txBody>
          </p:sp>
        </p:grpSp>
        <p:grpSp>
          <p:nvGrpSpPr>
            <p:cNvPr id="52" name="Group 51">
              <a:extLst>
                <a:ext uri="{FF2B5EF4-FFF2-40B4-BE49-F238E27FC236}">
                  <a16:creationId xmlns:a16="http://schemas.microsoft.com/office/drawing/2014/main" id="{B2AB4E00-5969-8E11-875F-D36EEF3F8A1E}"/>
                </a:ext>
              </a:extLst>
            </p:cNvPr>
            <p:cNvGrpSpPr/>
            <p:nvPr/>
          </p:nvGrpSpPr>
          <p:grpSpPr>
            <a:xfrm>
              <a:off x="7075301" y="4910695"/>
              <a:ext cx="1477818" cy="858981"/>
              <a:chOff x="7075301" y="4910695"/>
              <a:chExt cx="1477818" cy="858981"/>
            </a:xfrm>
          </p:grpSpPr>
          <p:sp>
            <p:nvSpPr>
              <p:cNvPr id="6" name="Rectangle: Rounded Corners 5">
                <a:extLst>
                  <a:ext uri="{FF2B5EF4-FFF2-40B4-BE49-F238E27FC236}">
                    <a16:creationId xmlns:a16="http://schemas.microsoft.com/office/drawing/2014/main" id="{6CBA375D-2EE6-E0E4-95A4-90A85A081393}"/>
                  </a:ext>
                </a:extLst>
              </p:cNvPr>
              <p:cNvSpPr/>
              <p:nvPr/>
            </p:nvSpPr>
            <p:spPr>
              <a:xfrm>
                <a:off x="7075301" y="4910695"/>
                <a:ext cx="1477818"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e0</a:t>
                </a:r>
              </a:p>
            </p:txBody>
          </p:sp>
          <p:sp>
            <p:nvSpPr>
              <p:cNvPr id="27" name="Rectangle: Rounded Corners 26">
                <a:extLst>
                  <a:ext uri="{FF2B5EF4-FFF2-40B4-BE49-F238E27FC236}">
                    <a16:creationId xmlns:a16="http://schemas.microsoft.com/office/drawing/2014/main" id="{D0DD4D93-281A-A2CC-4FB3-E841DFC94538}"/>
                  </a:ext>
                </a:extLst>
              </p:cNvPr>
              <p:cNvSpPr/>
              <p:nvPr/>
            </p:nvSpPr>
            <p:spPr>
              <a:xfrm>
                <a:off x="7507915" y="5110484"/>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a:t>
                </a:r>
              </a:p>
            </p:txBody>
          </p:sp>
        </p:grpSp>
        <p:grpSp>
          <p:nvGrpSpPr>
            <p:cNvPr id="53" name="Group 52">
              <a:extLst>
                <a:ext uri="{FF2B5EF4-FFF2-40B4-BE49-F238E27FC236}">
                  <a16:creationId xmlns:a16="http://schemas.microsoft.com/office/drawing/2014/main" id="{16C1BF27-1334-4684-5B53-250DB17D099D}"/>
                </a:ext>
              </a:extLst>
            </p:cNvPr>
            <p:cNvGrpSpPr/>
            <p:nvPr/>
          </p:nvGrpSpPr>
          <p:grpSpPr>
            <a:xfrm>
              <a:off x="9078180" y="4910696"/>
              <a:ext cx="1477818" cy="858981"/>
              <a:chOff x="9078180" y="4910696"/>
              <a:chExt cx="1477818" cy="858981"/>
            </a:xfrm>
          </p:grpSpPr>
          <p:sp>
            <p:nvSpPr>
              <p:cNvPr id="7" name="Rectangle: Rounded Corners 6">
                <a:extLst>
                  <a:ext uri="{FF2B5EF4-FFF2-40B4-BE49-F238E27FC236}">
                    <a16:creationId xmlns:a16="http://schemas.microsoft.com/office/drawing/2014/main" id="{3688761A-117E-5581-AF59-B32ADDA50DFF}"/>
                  </a:ext>
                </a:extLst>
              </p:cNvPr>
              <p:cNvSpPr/>
              <p:nvPr/>
            </p:nvSpPr>
            <p:spPr>
              <a:xfrm>
                <a:off x="9078180" y="4910696"/>
                <a:ext cx="1477818"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e1</a:t>
                </a:r>
              </a:p>
            </p:txBody>
          </p:sp>
          <p:sp>
            <p:nvSpPr>
              <p:cNvPr id="28" name="Rectangle: Rounded Corners 27">
                <a:extLst>
                  <a:ext uri="{FF2B5EF4-FFF2-40B4-BE49-F238E27FC236}">
                    <a16:creationId xmlns:a16="http://schemas.microsoft.com/office/drawing/2014/main" id="{F80FF15D-EB9A-8FE3-6E6A-DE07C0C8195A}"/>
                  </a:ext>
                </a:extLst>
              </p:cNvPr>
              <p:cNvSpPr/>
              <p:nvPr/>
            </p:nvSpPr>
            <p:spPr>
              <a:xfrm>
                <a:off x="9510794" y="5110484"/>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2</a:t>
                </a:r>
              </a:p>
            </p:txBody>
          </p:sp>
        </p:grpSp>
        <p:grpSp>
          <p:nvGrpSpPr>
            <p:cNvPr id="56" name="Group 55">
              <a:extLst>
                <a:ext uri="{FF2B5EF4-FFF2-40B4-BE49-F238E27FC236}">
                  <a16:creationId xmlns:a16="http://schemas.microsoft.com/office/drawing/2014/main" id="{9CA54AB5-8707-E80C-1427-23B15B5BC64A}"/>
                </a:ext>
              </a:extLst>
            </p:cNvPr>
            <p:cNvGrpSpPr/>
            <p:nvPr/>
          </p:nvGrpSpPr>
          <p:grpSpPr>
            <a:xfrm>
              <a:off x="7814210" y="1878554"/>
              <a:ext cx="2359184" cy="3032142"/>
              <a:chOff x="7814210" y="1878554"/>
              <a:chExt cx="2359184" cy="3032142"/>
            </a:xfrm>
          </p:grpSpPr>
          <p:grpSp>
            <p:nvGrpSpPr>
              <p:cNvPr id="55" name="Group 54">
                <a:extLst>
                  <a:ext uri="{FF2B5EF4-FFF2-40B4-BE49-F238E27FC236}">
                    <a16:creationId xmlns:a16="http://schemas.microsoft.com/office/drawing/2014/main" id="{D7F14FD9-77A9-E244-498B-9D03BDC4837D}"/>
                  </a:ext>
                </a:extLst>
              </p:cNvPr>
              <p:cNvGrpSpPr/>
              <p:nvPr/>
            </p:nvGrpSpPr>
            <p:grpSpPr>
              <a:xfrm>
                <a:off x="8695576" y="1878554"/>
                <a:ext cx="1477818" cy="858981"/>
                <a:chOff x="8695576" y="1878554"/>
                <a:chExt cx="1477818" cy="858981"/>
              </a:xfrm>
            </p:grpSpPr>
            <p:sp>
              <p:nvSpPr>
                <p:cNvPr id="4" name="Rectangle: Rounded Corners 3">
                  <a:extLst>
                    <a:ext uri="{FF2B5EF4-FFF2-40B4-BE49-F238E27FC236}">
                      <a16:creationId xmlns:a16="http://schemas.microsoft.com/office/drawing/2014/main" id="{74EDDE93-DF87-4FEC-CC4D-8ACC7D67369D}"/>
                    </a:ext>
                  </a:extLst>
                </p:cNvPr>
                <p:cNvSpPr/>
                <p:nvPr/>
              </p:nvSpPr>
              <p:spPr>
                <a:xfrm>
                  <a:off x="8695576" y="1878554"/>
                  <a:ext cx="1477818"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e3</a:t>
                  </a:r>
                </a:p>
              </p:txBody>
            </p:sp>
            <p:sp>
              <p:nvSpPr>
                <p:cNvPr id="8" name="Rectangle: Rounded Corners 7">
                  <a:extLst>
                    <a:ext uri="{FF2B5EF4-FFF2-40B4-BE49-F238E27FC236}">
                      <a16:creationId xmlns:a16="http://schemas.microsoft.com/office/drawing/2014/main" id="{B1F760BD-9DF8-1607-5336-5ADBF6392010}"/>
                    </a:ext>
                  </a:extLst>
                </p:cNvPr>
                <p:cNvSpPr/>
                <p:nvPr/>
              </p:nvSpPr>
              <p:spPr>
                <a:xfrm>
                  <a:off x="9128190" y="2075718"/>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t>
                  </a:r>
                </a:p>
              </p:txBody>
            </p:sp>
          </p:grpSp>
          <p:cxnSp>
            <p:nvCxnSpPr>
              <p:cNvPr id="17" name="Straight Arrow Connector 16">
                <a:extLst>
                  <a:ext uri="{FF2B5EF4-FFF2-40B4-BE49-F238E27FC236}">
                    <a16:creationId xmlns:a16="http://schemas.microsoft.com/office/drawing/2014/main" id="{06CDC9D3-081B-DDC6-59E7-3AF2DCF32048}"/>
                  </a:ext>
                </a:extLst>
              </p:cNvPr>
              <p:cNvCxnSpPr>
                <a:cxnSpLocks/>
                <a:endCxn id="5" idx="0"/>
              </p:cNvCxnSpPr>
              <p:nvPr/>
            </p:nvCxnSpPr>
            <p:spPr>
              <a:xfrm flipH="1">
                <a:off x="8810325" y="2535120"/>
                <a:ext cx="453748" cy="783772"/>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29" name="Straight Arrow Connector 28">
                <a:extLst>
                  <a:ext uri="{FF2B5EF4-FFF2-40B4-BE49-F238E27FC236}">
                    <a16:creationId xmlns:a16="http://schemas.microsoft.com/office/drawing/2014/main" id="{DA5D0328-7025-CD29-D27A-59947BF9A285}"/>
                  </a:ext>
                </a:extLst>
              </p:cNvPr>
              <p:cNvCxnSpPr>
                <a:cxnSpLocks/>
                <a:endCxn id="7" idx="0"/>
              </p:cNvCxnSpPr>
              <p:nvPr/>
            </p:nvCxnSpPr>
            <p:spPr>
              <a:xfrm>
                <a:off x="8985733" y="3978083"/>
                <a:ext cx="831356" cy="932613"/>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44" name="Straight Arrow Connector 43">
                <a:extLst>
                  <a:ext uri="{FF2B5EF4-FFF2-40B4-BE49-F238E27FC236}">
                    <a16:creationId xmlns:a16="http://schemas.microsoft.com/office/drawing/2014/main" id="{37C2BE42-34E2-9EFB-E40F-A3DF177FAE0C}"/>
                  </a:ext>
                </a:extLst>
              </p:cNvPr>
              <p:cNvCxnSpPr>
                <a:cxnSpLocks/>
              </p:cNvCxnSpPr>
              <p:nvPr/>
            </p:nvCxnSpPr>
            <p:spPr>
              <a:xfrm>
                <a:off x="9615055" y="2535120"/>
                <a:ext cx="492191" cy="2375573"/>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9" name="Straight Arrow Connector 18">
                <a:extLst>
                  <a:ext uri="{FF2B5EF4-FFF2-40B4-BE49-F238E27FC236}">
                    <a16:creationId xmlns:a16="http://schemas.microsoft.com/office/drawing/2014/main" id="{690545D7-92AC-6434-8425-10CAF6EC8249}"/>
                  </a:ext>
                </a:extLst>
              </p:cNvPr>
              <p:cNvCxnSpPr>
                <a:cxnSpLocks/>
                <a:endCxn id="6" idx="0"/>
              </p:cNvCxnSpPr>
              <p:nvPr/>
            </p:nvCxnSpPr>
            <p:spPr>
              <a:xfrm flipH="1">
                <a:off x="7814210" y="3978083"/>
                <a:ext cx="881366" cy="932612"/>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grpSp>
      </p:grpSp>
      <p:grpSp>
        <p:nvGrpSpPr>
          <p:cNvPr id="32" name="Group 31">
            <a:extLst>
              <a:ext uri="{FF2B5EF4-FFF2-40B4-BE49-F238E27FC236}">
                <a16:creationId xmlns:a16="http://schemas.microsoft.com/office/drawing/2014/main" id="{DC6FC402-C8E8-6D30-E898-FD2D77847BD1}"/>
              </a:ext>
            </a:extLst>
          </p:cNvPr>
          <p:cNvGrpSpPr/>
          <p:nvPr/>
        </p:nvGrpSpPr>
        <p:grpSpPr>
          <a:xfrm>
            <a:off x="1301079" y="2214264"/>
            <a:ext cx="3583546" cy="3494168"/>
            <a:chOff x="1301079" y="2214264"/>
            <a:chExt cx="3583546" cy="3494168"/>
          </a:xfrm>
        </p:grpSpPr>
        <p:sp>
          <p:nvSpPr>
            <p:cNvPr id="35" name="Rectangle: Rounded Corners 34">
              <a:extLst>
                <a:ext uri="{FF2B5EF4-FFF2-40B4-BE49-F238E27FC236}">
                  <a16:creationId xmlns:a16="http://schemas.microsoft.com/office/drawing/2014/main" id="{23E520E2-A501-F574-68E4-C981C46A30BC}"/>
                </a:ext>
              </a:extLst>
            </p:cNvPr>
            <p:cNvSpPr/>
            <p:nvPr/>
          </p:nvSpPr>
          <p:spPr>
            <a:xfrm>
              <a:off x="2921354" y="2214264"/>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t>
              </a:r>
            </a:p>
          </p:txBody>
        </p:sp>
        <p:cxnSp>
          <p:nvCxnSpPr>
            <p:cNvPr id="37" name="Straight Arrow Connector 36">
              <a:extLst>
                <a:ext uri="{FF2B5EF4-FFF2-40B4-BE49-F238E27FC236}">
                  <a16:creationId xmlns:a16="http://schemas.microsoft.com/office/drawing/2014/main" id="{4BFB3343-6755-CADF-D33B-767479249738}"/>
                </a:ext>
              </a:extLst>
            </p:cNvPr>
            <p:cNvCxnSpPr>
              <a:cxnSpLocks/>
              <a:endCxn id="43" idx="0"/>
            </p:cNvCxnSpPr>
            <p:nvPr/>
          </p:nvCxnSpPr>
          <p:spPr>
            <a:xfrm flipH="1">
              <a:off x="2603489" y="2645067"/>
              <a:ext cx="481457" cy="1012160"/>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5216DEEA-25BF-6272-F140-1C386BB695E5}"/>
                </a:ext>
              </a:extLst>
            </p:cNvPr>
            <p:cNvCxnSpPr>
              <a:cxnSpLocks/>
              <a:endCxn id="45" idx="0"/>
            </p:cNvCxnSpPr>
            <p:nvPr/>
          </p:nvCxnSpPr>
          <p:spPr>
            <a:xfrm flipH="1">
              <a:off x="1607374" y="4015817"/>
              <a:ext cx="881366" cy="1233213"/>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43" name="Rectangle: Rounded Corners 42">
              <a:extLst>
                <a:ext uri="{FF2B5EF4-FFF2-40B4-BE49-F238E27FC236}">
                  <a16:creationId xmlns:a16="http://schemas.microsoft.com/office/drawing/2014/main" id="{F65DD628-52FF-B33E-FBD7-A9FDE1FEAEF4}"/>
                </a:ext>
              </a:extLst>
            </p:cNvPr>
            <p:cNvSpPr/>
            <p:nvPr/>
          </p:nvSpPr>
          <p:spPr>
            <a:xfrm>
              <a:off x="2297194" y="3657227"/>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t>
              </a:r>
            </a:p>
          </p:txBody>
        </p:sp>
        <p:sp>
          <p:nvSpPr>
            <p:cNvPr id="45" name="Rectangle: Rounded Corners 44">
              <a:extLst>
                <a:ext uri="{FF2B5EF4-FFF2-40B4-BE49-F238E27FC236}">
                  <a16:creationId xmlns:a16="http://schemas.microsoft.com/office/drawing/2014/main" id="{A1813DCF-1739-8545-41E3-A4DDF9CCEFB9}"/>
                </a:ext>
              </a:extLst>
            </p:cNvPr>
            <p:cNvSpPr/>
            <p:nvPr/>
          </p:nvSpPr>
          <p:spPr>
            <a:xfrm>
              <a:off x="1301079" y="5249030"/>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a:t>
              </a:r>
            </a:p>
          </p:txBody>
        </p:sp>
        <p:sp>
          <p:nvSpPr>
            <p:cNvPr id="46" name="Rectangle: Rounded Corners 45">
              <a:extLst>
                <a:ext uri="{FF2B5EF4-FFF2-40B4-BE49-F238E27FC236}">
                  <a16:creationId xmlns:a16="http://schemas.microsoft.com/office/drawing/2014/main" id="{357C8043-8D4E-9FAD-E212-440ABEEAE94B}"/>
                </a:ext>
              </a:extLst>
            </p:cNvPr>
            <p:cNvSpPr/>
            <p:nvPr/>
          </p:nvSpPr>
          <p:spPr>
            <a:xfrm>
              <a:off x="3303958" y="5249030"/>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2</a:t>
              </a:r>
            </a:p>
          </p:txBody>
        </p:sp>
        <p:cxnSp>
          <p:nvCxnSpPr>
            <p:cNvPr id="47" name="Straight Arrow Connector 46">
              <a:extLst>
                <a:ext uri="{FF2B5EF4-FFF2-40B4-BE49-F238E27FC236}">
                  <a16:creationId xmlns:a16="http://schemas.microsoft.com/office/drawing/2014/main" id="{930A9DFE-B34F-BCE4-452D-CD79669EDE2F}"/>
                </a:ext>
              </a:extLst>
            </p:cNvPr>
            <p:cNvCxnSpPr>
              <a:cxnSpLocks/>
            </p:cNvCxnSpPr>
            <p:nvPr/>
          </p:nvCxnSpPr>
          <p:spPr>
            <a:xfrm>
              <a:off x="2778897" y="4116629"/>
              <a:ext cx="755046" cy="1132401"/>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48" name="Straight Arrow Connector 47">
              <a:extLst>
                <a:ext uri="{FF2B5EF4-FFF2-40B4-BE49-F238E27FC236}">
                  <a16:creationId xmlns:a16="http://schemas.microsoft.com/office/drawing/2014/main" id="{CCA2E214-41B5-862A-4D61-ADDEE2D5E05E}"/>
                </a:ext>
              </a:extLst>
            </p:cNvPr>
            <p:cNvCxnSpPr>
              <a:cxnSpLocks/>
            </p:cNvCxnSpPr>
            <p:nvPr/>
          </p:nvCxnSpPr>
          <p:spPr>
            <a:xfrm>
              <a:off x="3342152" y="2645067"/>
              <a:ext cx="1285267" cy="2603963"/>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51" name="Rectangle: Rounded Corners 50">
              <a:extLst>
                <a:ext uri="{FF2B5EF4-FFF2-40B4-BE49-F238E27FC236}">
                  <a16:creationId xmlns:a16="http://schemas.microsoft.com/office/drawing/2014/main" id="{46125C7E-3897-7B3F-F204-1F83D2B4AC3B}"/>
                </a:ext>
              </a:extLst>
            </p:cNvPr>
            <p:cNvSpPr/>
            <p:nvPr/>
          </p:nvSpPr>
          <p:spPr>
            <a:xfrm>
              <a:off x="4272036" y="5249030"/>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2</a:t>
              </a:r>
            </a:p>
          </p:txBody>
        </p:sp>
      </p:grpSp>
    </p:spTree>
    <p:extLst>
      <p:ext uri="{BB962C8B-B14F-4D97-AF65-F5344CB8AC3E}">
        <p14:creationId xmlns:p14="http://schemas.microsoft.com/office/powerpoint/2010/main" val="199539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C83E7-A1B8-4343-0E66-5FD57FDC7A9A}"/>
              </a:ext>
            </a:extLst>
          </p:cNvPr>
          <p:cNvSpPr>
            <a:spLocks noGrp="1"/>
          </p:cNvSpPr>
          <p:nvPr>
            <p:ph type="title"/>
          </p:nvPr>
        </p:nvSpPr>
        <p:spPr/>
        <p:txBody>
          <a:bodyPr/>
          <a:lstStyle/>
          <a:p>
            <a:r>
              <a:rPr lang="en-US" dirty="0"/>
              <a:t>Into an E-Graph</a:t>
            </a:r>
          </a:p>
        </p:txBody>
      </p:sp>
      <p:grpSp>
        <p:nvGrpSpPr>
          <p:cNvPr id="49" name="Group 48">
            <a:extLst>
              <a:ext uri="{FF2B5EF4-FFF2-40B4-BE49-F238E27FC236}">
                <a16:creationId xmlns:a16="http://schemas.microsoft.com/office/drawing/2014/main" id="{304099B7-6EF1-6FAA-5DA5-F1084EE1F55E}"/>
              </a:ext>
            </a:extLst>
          </p:cNvPr>
          <p:cNvGrpSpPr/>
          <p:nvPr/>
        </p:nvGrpSpPr>
        <p:grpSpPr>
          <a:xfrm>
            <a:off x="913795" y="2588334"/>
            <a:ext cx="4895978" cy="2088465"/>
            <a:chOff x="913795" y="2588334"/>
            <a:chExt cx="4895978" cy="2088465"/>
          </a:xfrm>
        </p:grpSpPr>
        <p:sp>
          <p:nvSpPr>
            <p:cNvPr id="38" name="Rectangle: Rounded Corners 37">
              <a:extLst>
                <a:ext uri="{FF2B5EF4-FFF2-40B4-BE49-F238E27FC236}">
                  <a16:creationId xmlns:a16="http://schemas.microsoft.com/office/drawing/2014/main" id="{9A6F4322-2168-A74F-5BC5-4607354B9E33}"/>
                </a:ext>
              </a:extLst>
            </p:cNvPr>
            <p:cNvSpPr/>
            <p:nvPr/>
          </p:nvSpPr>
          <p:spPr>
            <a:xfrm>
              <a:off x="913795" y="2588334"/>
              <a:ext cx="4895978" cy="2088465"/>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3600" dirty="0">
                  <a:solidFill>
                    <a:schemeClr val="tx1"/>
                  </a:solidFill>
                </a:rPr>
                <a:t>e-class</a:t>
              </a:r>
            </a:p>
          </p:txBody>
        </p:sp>
        <p:sp>
          <p:nvSpPr>
            <p:cNvPr id="39" name="Rectangle: Rounded Corners 38">
              <a:extLst>
                <a:ext uri="{FF2B5EF4-FFF2-40B4-BE49-F238E27FC236}">
                  <a16:creationId xmlns:a16="http://schemas.microsoft.com/office/drawing/2014/main" id="{9477C874-7FDA-6E62-8458-CC0B94A9345C}"/>
                </a:ext>
              </a:extLst>
            </p:cNvPr>
            <p:cNvSpPr/>
            <p:nvPr/>
          </p:nvSpPr>
          <p:spPr>
            <a:xfrm>
              <a:off x="1300340" y="3571359"/>
              <a:ext cx="1116600" cy="822625"/>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solidFill>
                    <a:schemeClr val="bg2"/>
                  </a:solidFill>
                  <a:latin typeface="Consolas" panose="020B0609020204030204" pitchFamily="49" charset="0"/>
                </a:rPr>
                <a:t>e-node</a:t>
              </a:r>
            </a:p>
          </p:txBody>
        </p:sp>
        <p:sp>
          <p:nvSpPr>
            <p:cNvPr id="41" name="Rectangle: Rounded Corners 40">
              <a:extLst>
                <a:ext uri="{FF2B5EF4-FFF2-40B4-BE49-F238E27FC236}">
                  <a16:creationId xmlns:a16="http://schemas.microsoft.com/office/drawing/2014/main" id="{952AD9E2-1EC1-91EF-4788-330DAA594FDC}"/>
                </a:ext>
              </a:extLst>
            </p:cNvPr>
            <p:cNvSpPr/>
            <p:nvPr/>
          </p:nvSpPr>
          <p:spPr>
            <a:xfrm>
              <a:off x="2803484" y="3571361"/>
              <a:ext cx="1116600" cy="822625"/>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solidFill>
                    <a:schemeClr val="bg2"/>
                  </a:solidFill>
                  <a:latin typeface="Consolas" panose="020B0609020204030204" pitchFamily="49" charset="0"/>
                </a:rPr>
                <a:t>e-node</a:t>
              </a:r>
            </a:p>
          </p:txBody>
        </p:sp>
        <p:sp>
          <p:nvSpPr>
            <p:cNvPr id="42" name="Rectangle: Rounded Corners 41">
              <a:extLst>
                <a:ext uri="{FF2B5EF4-FFF2-40B4-BE49-F238E27FC236}">
                  <a16:creationId xmlns:a16="http://schemas.microsoft.com/office/drawing/2014/main" id="{3050A1E1-8B37-77B2-2043-B51B3EB9AF5D}"/>
                </a:ext>
              </a:extLst>
            </p:cNvPr>
            <p:cNvSpPr/>
            <p:nvPr/>
          </p:nvSpPr>
          <p:spPr>
            <a:xfrm>
              <a:off x="4306628" y="3571358"/>
              <a:ext cx="1116600" cy="822625"/>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solidFill>
                    <a:schemeClr val="bg2"/>
                  </a:solidFill>
                  <a:latin typeface="Consolas" panose="020B0609020204030204" pitchFamily="49" charset="0"/>
                </a:rPr>
                <a:t>e-node</a:t>
              </a:r>
            </a:p>
          </p:txBody>
        </p:sp>
      </p:grpSp>
      <p:grpSp>
        <p:nvGrpSpPr>
          <p:cNvPr id="37" name="Group 36">
            <a:extLst>
              <a:ext uri="{FF2B5EF4-FFF2-40B4-BE49-F238E27FC236}">
                <a16:creationId xmlns:a16="http://schemas.microsoft.com/office/drawing/2014/main" id="{A7C39D42-54CA-A28C-D9E4-4B0B786C0547}"/>
              </a:ext>
            </a:extLst>
          </p:cNvPr>
          <p:cNvGrpSpPr/>
          <p:nvPr/>
        </p:nvGrpSpPr>
        <p:grpSpPr>
          <a:xfrm>
            <a:off x="7075301" y="1878554"/>
            <a:ext cx="3480697" cy="3891123"/>
            <a:chOff x="7075301" y="1878554"/>
            <a:chExt cx="3480697" cy="3891123"/>
          </a:xfrm>
        </p:grpSpPr>
        <p:grpSp>
          <p:nvGrpSpPr>
            <p:cNvPr id="40" name="Group 39">
              <a:extLst>
                <a:ext uri="{FF2B5EF4-FFF2-40B4-BE49-F238E27FC236}">
                  <a16:creationId xmlns:a16="http://schemas.microsoft.com/office/drawing/2014/main" id="{43BE37EC-085B-C413-5682-E49E1228E0DE}"/>
                </a:ext>
              </a:extLst>
            </p:cNvPr>
            <p:cNvGrpSpPr/>
            <p:nvPr/>
          </p:nvGrpSpPr>
          <p:grpSpPr>
            <a:xfrm>
              <a:off x="8071416" y="3318892"/>
              <a:ext cx="1477818" cy="858981"/>
              <a:chOff x="8071416" y="3318892"/>
              <a:chExt cx="1477818" cy="858981"/>
            </a:xfrm>
          </p:grpSpPr>
          <p:sp>
            <p:nvSpPr>
              <p:cNvPr id="59" name="Rectangle: Rounded Corners 58">
                <a:extLst>
                  <a:ext uri="{FF2B5EF4-FFF2-40B4-BE49-F238E27FC236}">
                    <a16:creationId xmlns:a16="http://schemas.microsoft.com/office/drawing/2014/main" id="{C3521EBB-A31C-3A11-152A-BCCC3D3D0C0F}"/>
                  </a:ext>
                </a:extLst>
              </p:cNvPr>
              <p:cNvSpPr/>
              <p:nvPr/>
            </p:nvSpPr>
            <p:spPr>
              <a:xfrm>
                <a:off x="8071416" y="3318892"/>
                <a:ext cx="1477818"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e2</a:t>
                </a:r>
              </a:p>
            </p:txBody>
          </p:sp>
          <p:sp>
            <p:nvSpPr>
              <p:cNvPr id="60" name="Rectangle: Rounded Corners 59">
                <a:extLst>
                  <a:ext uri="{FF2B5EF4-FFF2-40B4-BE49-F238E27FC236}">
                    <a16:creationId xmlns:a16="http://schemas.microsoft.com/office/drawing/2014/main" id="{874E07A8-8AC8-2CE9-807D-86DDFE32FCD6}"/>
                  </a:ext>
                </a:extLst>
              </p:cNvPr>
              <p:cNvSpPr/>
              <p:nvPr/>
            </p:nvSpPr>
            <p:spPr>
              <a:xfrm>
                <a:off x="8504030" y="3518681"/>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t>
                </a:r>
              </a:p>
            </p:txBody>
          </p:sp>
        </p:grpSp>
        <p:grpSp>
          <p:nvGrpSpPr>
            <p:cNvPr id="43" name="Group 42">
              <a:extLst>
                <a:ext uri="{FF2B5EF4-FFF2-40B4-BE49-F238E27FC236}">
                  <a16:creationId xmlns:a16="http://schemas.microsoft.com/office/drawing/2014/main" id="{5AA17515-757C-8452-90A6-053660BAB28F}"/>
                </a:ext>
              </a:extLst>
            </p:cNvPr>
            <p:cNvGrpSpPr/>
            <p:nvPr/>
          </p:nvGrpSpPr>
          <p:grpSpPr>
            <a:xfrm>
              <a:off x="7075301" y="4910695"/>
              <a:ext cx="1477818" cy="858981"/>
              <a:chOff x="7075301" y="4910695"/>
              <a:chExt cx="1477818" cy="858981"/>
            </a:xfrm>
          </p:grpSpPr>
          <p:sp>
            <p:nvSpPr>
              <p:cNvPr id="57" name="Rectangle: Rounded Corners 56">
                <a:extLst>
                  <a:ext uri="{FF2B5EF4-FFF2-40B4-BE49-F238E27FC236}">
                    <a16:creationId xmlns:a16="http://schemas.microsoft.com/office/drawing/2014/main" id="{5D0CC47C-28F5-2F4E-A107-CEC866ABEEB8}"/>
                  </a:ext>
                </a:extLst>
              </p:cNvPr>
              <p:cNvSpPr/>
              <p:nvPr/>
            </p:nvSpPr>
            <p:spPr>
              <a:xfrm>
                <a:off x="7075301" y="4910695"/>
                <a:ext cx="1477818"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e0</a:t>
                </a:r>
              </a:p>
            </p:txBody>
          </p:sp>
          <p:sp>
            <p:nvSpPr>
              <p:cNvPr id="58" name="Rectangle: Rounded Corners 57">
                <a:extLst>
                  <a:ext uri="{FF2B5EF4-FFF2-40B4-BE49-F238E27FC236}">
                    <a16:creationId xmlns:a16="http://schemas.microsoft.com/office/drawing/2014/main" id="{3443A32D-884C-B2F1-8111-AE81637886CB}"/>
                  </a:ext>
                </a:extLst>
              </p:cNvPr>
              <p:cNvSpPr/>
              <p:nvPr/>
            </p:nvSpPr>
            <p:spPr>
              <a:xfrm>
                <a:off x="7507915" y="5110484"/>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a:t>
                </a:r>
              </a:p>
            </p:txBody>
          </p:sp>
        </p:grpSp>
        <p:grpSp>
          <p:nvGrpSpPr>
            <p:cNvPr id="45" name="Group 44">
              <a:extLst>
                <a:ext uri="{FF2B5EF4-FFF2-40B4-BE49-F238E27FC236}">
                  <a16:creationId xmlns:a16="http://schemas.microsoft.com/office/drawing/2014/main" id="{ABF0CD29-B085-2B12-2E4B-68CDFA70C7B0}"/>
                </a:ext>
              </a:extLst>
            </p:cNvPr>
            <p:cNvGrpSpPr/>
            <p:nvPr/>
          </p:nvGrpSpPr>
          <p:grpSpPr>
            <a:xfrm>
              <a:off x="9078180" y="4910696"/>
              <a:ext cx="1477818" cy="858981"/>
              <a:chOff x="9078180" y="4910696"/>
              <a:chExt cx="1477818" cy="858981"/>
            </a:xfrm>
          </p:grpSpPr>
          <p:sp>
            <p:nvSpPr>
              <p:cNvPr id="55" name="Rectangle: Rounded Corners 54">
                <a:extLst>
                  <a:ext uri="{FF2B5EF4-FFF2-40B4-BE49-F238E27FC236}">
                    <a16:creationId xmlns:a16="http://schemas.microsoft.com/office/drawing/2014/main" id="{D9874EF7-0E52-A9E1-84EB-254B53471D24}"/>
                  </a:ext>
                </a:extLst>
              </p:cNvPr>
              <p:cNvSpPr/>
              <p:nvPr/>
            </p:nvSpPr>
            <p:spPr>
              <a:xfrm>
                <a:off x="9078180" y="4910696"/>
                <a:ext cx="1477818"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e1</a:t>
                </a:r>
              </a:p>
            </p:txBody>
          </p:sp>
          <p:sp>
            <p:nvSpPr>
              <p:cNvPr id="56" name="Rectangle: Rounded Corners 55">
                <a:extLst>
                  <a:ext uri="{FF2B5EF4-FFF2-40B4-BE49-F238E27FC236}">
                    <a16:creationId xmlns:a16="http://schemas.microsoft.com/office/drawing/2014/main" id="{DA57FB3C-6834-980C-73A0-9D3913E2E1DA}"/>
                  </a:ext>
                </a:extLst>
              </p:cNvPr>
              <p:cNvSpPr/>
              <p:nvPr/>
            </p:nvSpPr>
            <p:spPr>
              <a:xfrm>
                <a:off x="9510794" y="5110484"/>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2</a:t>
                </a:r>
              </a:p>
            </p:txBody>
          </p:sp>
        </p:grpSp>
        <p:grpSp>
          <p:nvGrpSpPr>
            <p:cNvPr id="46" name="Group 45">
              <a:extLst>
                <a:ext uri="{FF2B5EF4-FFF2-40B4-BE49-F238E27FC236}">
                  <a16:creationId xmlns:a16="http://schemas.microsoft.com/office/drawing/2014/main" id="{617DA083-3A5F-FAA7-5045-72CB05703A5D}"/>
                </a:ext>
              </a:extLst>
            </p:cNvPr>
            <p:cNvGrpSpPr/>
            <p:nvPr/>
          </p:nvGrpSpPr>
          <p:grpSpPr>
            <a:xfrm>
              <a:off x="7814210" y="1878554"/>
              <a:ext cx="2359184" cy="3032142"/>
              <a:chOff x="7814210" y="1878554"/>
              <a:chExt cx="2359184" cy="3032142"/>
            </a:xfrm>
          </p:grpSpPr>
          <p:grpSp>
            <p:nvGrpSpPr>
              <p:cNvPr id="47" name="Group 46">
                <a:extLst>
                  <a:ext uri="{FF2B5EF4-FFF2-40B4-BE49-F238E27FC236}">
                    <a16:creationId xmlns:a16="http://schemas.microsoft.com/office/drawing/2014/main" id="{5E2CECAE-9E15-489D-8DCD-F14FA7BFC5FD}"/>
                  </a:ext>
                </a:extLst>
              </p:cNvPr>
              <p:cNvGrpSpPr/>
              <p:nvPr/>
            </p:nvGrpSpPr>
            <p:grpSpPr>
              <a:xfrm>
                <a:off x="8695576" y="1878554"/>
                <a:ext cx="1477818" cy="858981"/>
                <a:chOff x="8695576" y="1878554"/>
                <a:chExt cx="1477818" cy="858981"/>
              </a:xfrm>
            </p:grpSpPr>
            <p:sp>
              <p:nvSpPr>
                <p:cNvPr id="53" name="Rectangle: Rounded Corners 52">
                  <a:extLst>
                    <a:ext uri="{FF2B5EF4-FFF2-40B4-BE49-F238E27FC236}">
                      <a16:creationId xmlns:a16="http://schemas.microsoft.com/office/drawing/2014/main" id="{6AF65A03-65AB-16A7-F2A0-CA097BFD6DB8}"/>
                    </a:ext>
                  </a:extLst>
                </p:cNvPr>
                <p:cNvSpPr/>
                <p:nvPr/>
              </p:nvSpPr>
              <p:spPr>
                <a:xfrm>
                  <a:off x="8695576" y="1878554"/>
                  <a:ext cx="1477818"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e3</a:t>
                  </a:r>
                </a:p>
              </p:txBody>
            </p:sp>
            <p:sp>
              <p:nvSpPr>
                <p:cNvPr id="54" name="Rectangle: Rounded Corners 53">
                  <a:extLst>
                    <a:ext uri="{FF2B5EF4-FFF2-40B4-BE49-F238E27FC236}">
                      <a16:creationId xmlns:a16="http://schemas.microsoft.com/office/drawing/2014/main" id="{F9826C22-9E75-7AAC-A6E4-7F3C0F74F6BE}"/>
                    </a:ext>
                  </a:extLst>
                </p:cNvPr>
                <p:cNvSpPr/>
                <p:nvPr/>
              </p:nvSpPr>
              <p:spPr>
                <a:xfrm>
                  <a:off x="9128190" y="2075718"/>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t>
                  </a:r>
                </a:p>
              </p:txBody>
            </p:sp>
          </p:grpSp>
          <p:cxnSp>
            <p:nvCxnSpPr>
              <p:cNvPr id="48" name="Straight Arrow Connector 47">
                <a:extLst>
                  <a:ext uri="{FF2B5EF4-FFF2-40B4-BE49-F238E27FC236}">
                    <a16:creationId xmlns:a16="http://schemas.microsoft.com/office/drawing/2014/main" id="{BEA674FD-081B-7A83-04E8-944D29883D04}"/>
                  </a:ext>
                </a:extLst>
              </p:cNvPr>
              <p:cNvCxnSpPr>
                <a:cxnSpLocks/>
                <a:endCxn id="59" idx="0"/>
              </p:cNvCxnSpPr>
              <p:nvPr/>
            </p:nvCxnSpPr>
            <p:spPr>
              <a:xfrm flipH="1">
                <a:off x="8810325" y="2535120"/>
                <a:ext cx="453748" cy="783772"/>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50" name="Straight Arrow Connector 49">
                <a:extLst>
                  <a:ext uri="{FF2B5EF4-FFF2-40B4-BE49-F238E27FC236}">
                    <a16:creationId xmlns:a16="http://schemas.microsoft.com/office/drawing/2014/main" id="{3DFE65E8-2412-CDD7-698C-B9673B185C16}"/>
                  </a:ext>
                </a:extLst>
              </p:cNvPr>
              <p:cNvCxnSpPr>
                <a:cxnSpLocks/>
                <a:endCxn id="55" idx="0"/>
              </p:cNvCxnSpPr>
              <p:nvPr/>
            </p:nvCxnSpPr>
            <p:spPr>
              <a:xfrm>
                <a:off x="8985733" y="3978083"/>
                <a:ext cx="831356" cy="932613"/>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51" name="Straight Arrow Connector 50">
                <a:extLst>
                  <a:ext uri="{FF2B5EF4-FFF2-40B4-BE49-F238E27FC236}">
                    <a16:creationId xmlns:a16="http://schemas.microsoft.com/office/drawing/2014/main" id="{3DAEE5C4-33FE-BA7D-70FC-1A08323F7DFE}"/>
                  </a:ext>
                </a:extLst>
              </p:cNvPr>
              <p:cNvCxnSpPr>
                <a:cxnSpLocks/>
              </p:cNvCxnSpPr>
              <p:nvPr/>
            </p:nvCxnSpPr>
            <p:spPr>
              <a:xfrm>
                <a:off x="9615055" y="2535120"/>
                <a:ext cx="492191" cy="2375573"/>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52" name="Straight Arrow Connector 51">
                <a:extLst>
                  <a:ext uri="{FF2B5EF4-FFF2-40B4-BE49-F238E27FC236}">
                    <a16:creationId xmlns:a16="http://schemas.microsoft.com/office/drawing/2014/main" id="{012BA9A0-1101-F00D-7742-16FE06888012}"/>
                  </a:ext>
                </a:extLst>
              </p:cNvPr>
              <p:cNvCxnSpPr>
                <a:cxnSpLocks/>
                <a:endCxn id="57" idx="0"/>
              </p:cNvCxnSpPr>
              <p:nvPr/>
            </p:nvCxnSpPr>
            <p:spPr>
              <a:xfrm flipH="1">
                <a:off x="7814210" y="3978083"/>
                <a:ext cx="881366" cy="932612"/>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grpSp>
      </p:grpSp>
    </p:spTree>
    <p:extLst>
      <p:ext uri="{BB962C8B-B14F-4D97-AF65-F5344CB8AC3E}">
        <p14:creationId xmlns:p14="http://schemas.microsoft.com/office/powerpoint/2010/main" val="4200339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D9755-948B-1FB4-1635-227E3BB074C2}"/>
              </a:ext>
            </a:extLst>
          </p:cNvPr>
          <p:cNvSpPr>
            <a:spLocks noGrp="1"/>
          </p:cNvSpPr>
          <p:nvPr>
            <p:ph type="title"/>
          </p:nvPr>
        </p:nvSpPr>
        <p:spPr/>
        <p:txBody>
          <a:bodyPr/>
          <a:lstStyle/>
          <a:p>
            <a:r>
              <a:rPr lang="en-US" dirty="0"/>
              <a:t>Build it with Quiche</a:t>
            </a:r>
          </a:p>
        </p:txBody>
      </p:sp>
      <p:sp>
        <p:nvSpPr>
          <p:cNvPr id="5" name="Content Placeholder 4">
            <a:extLst>
              <a:ext uri="{FF2B5EF4-FFF2-40B4-BE49-F238E27FC236}">
                <a16:creationId xmlns:a16="http://schemas.microsoft.com/office/drawing/2014/main" id="{9EE50E11-C456-4B2D-4D6E-78D0CF91D61A}"/>
              </a:ext>
            </a:extLst>
          </p:cNvPr>
          <p:cNvSpPr>
            <a:spLocks noGrp="1"/>
          </p:cNvSpPr>
          <p:nvPr>
            <p:ph idx="1"/>
          </p:nvPr>
        </p:nvSpPr>
        <p:spPr>
          <a:xfrm>
            <a:off x="766619" y="2112960"/>
            <a:ext cx="5329381" cy="3412691"/>
          </a:xfrm>
          <a:prstGeom prst="roundRect">
            <a:avLst>
              <a:gd name="adj" fmla="val 6427"/>
            </a:avLst>
          </a:prstGeom>
          <a:solidFill>
            <a:schemeClr val="bg1">
              <a:lumMod val="85000"/>
              <a:lumOff val="15000"/>
            </a:schemeClr>
          </a:solidFill>
          <a:ln w="28575">
            <a:solidFill>
              <a:schemeClr val="bg2">
                <a:lumMod val="75000"/>
                <a:lumOff val="25000"/>
              </a:schemeClr>
            </a:solidFill>
          </a:ln>
          <a:effectLst>
            <a:outerShdw blurRad="63500" sx="102000" sy="102000" algn="ctr" rotWithShape="0">
              <a:prstClr val="black">
                <a:alpha val="40000"/>
              </a:prstClr>
            </a:outerShdw>
          </a:effectLst>
        </p:spPr>
        <p:txBody>
          <a:bodyPr anchor="ctr" anchorCtr="0">
            <a:normAutofit/>
          </a:bodyPr>
          <a:lstStyle/>
          <a:p>
            <a:pPr marL="36900" indent="0">
              <a:buNone/>
            </a:pPr>
            <a:r>
              <a:rPr lang="en-US" b="0" dirty="0">
                <a:solidFill>
                  <a:srgbClr val="9CDCFE"/>
                </a:solidFill>
                <a:effectLst/>
                <a:latin typeface="Consolas" panose="020B0609020204030204" pitchFamily="49" charset="0"/>
              </a:rPr>
              <a:t>expr</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ExprNode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a:t>
            </a:r>
            <a:r>
              <a:rPr lang="en-US" b="0" dirty="0">
                <a:solidFill>
                  <a:srgbClr val="D4D4D4"/>
                </a:solidFill>
                <a:effectLst/>
                <a:latin typeface="Consolas" panose="020B0609020204030204" pitchFamily="49" charset="0"/>
              </a:rPr>
              <a:t>, ()) *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a:t>
            </a:r>
          </a:p>
          <a:p>
            <a:pPr marL="36900" indent="0">
              <a:buNone/>
            </a:pPr>
            <a:endParaRPr lang="en-US" b="0" dirty="0">
              <a:solidFill>
                <a:srgbClr val="D4D4D4"/>
              </a:solidFill>
              <a:effectLst/>
              <a:latin typeface="Consolas" panose="020B0609020204030204" pitchFamily="49" charset="0"/>
            </a:endParaRPr>
          </a:p>
          <a:p>
            <a:pPr marL="36900" indent="0">
              <a:buNone/>
            </a:pPr>
            <a:r>
              <a:rPr lang="en-US" b="0" dirty="0" err="1">
                <a:solidFill>
                  <a:srgbClr val="9CDCFE"/>
                </a:solidFill>
                <a:effectLst/>
                <a:latin typeface="Consolas" panose="020B0609020204030204" pitchFamily="49" charset="0"/>
              </a:rPr>
              <a:t>quiche_tree</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ExprTree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expr</a:t>
            </a:r>
            <a:r>
              <a:rPr lang="en-US" b="0" dirty="0">
                <a:solidFill>
                  <a:srgbClr val="D4D4D4"/>
                </a:solidFill>
                <a:effectLst/>
                <a:latin typeface="Consolas" panose="020B0609020204030204" pitchFamily="49" charset="0"/>
              </a:rPr>
              <a:t>)</a:t>
            </a:r>
          </a:p>
          <a:p>
            <a:pPr marL="36900" indent="0">
              <a:buNone/>
            </a:pPr>
            <a:endParaRPr lang="en-US" b="0" dirty="0">
              <a:solidFill>
                <a:srgbClr val="D4D4D4"/>
              </a:solidFill>
              <a:effectLst/>
              <a:latin typeface="Consolas" panose="020B0609020204030204" pitchFamily="49" charset="0"/>
            </a:endParaRPr>
          </a:p>
          <a:p>
            <a:pPr marL="36900" indent="0">
              <a:buNone/>
            </a:pPr>
            <a:r>
              <a:rPr lang="en-US" b="0" dirty="0" err="1">
                <a:solidFill>
                  <a:srgbClr val="9CDCFE"/>
                </a:solidFill>
                <a:effectLst/>
                <a:latin typeface="Consolas" panose="020B0609020204030204" pitchFamily="49" charset="0"/>
              </a:rPr>
              <a:t>egraph</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EGraph</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quiche_tree</a:t>
            </a:r>
            <a:r>
              <a:rPr lang="en-US" b="0" dirty="0">
                <a:solidFill>
                  <a:srgbClr val="D4D4D4"/>
                </a:solidFill>
                <a:effectLst/>
                <a:latin typeface="Consolas" panose="020B0609020204030204" pitchFamily="49" charset="0"/>
              </a:rPr>
              <a:t>)</a:t>
            </a:r>
          </a:p>
        </p:txBody>
      </p:sp>
      <p:sp>
        <p:nvSpPr>
          <p:cNvPr id="6" name="Rectangle: Rounded Corners 5">
            <a:extLst>
              <a:ext uri="{FF2B5EF4-FFF2-40B4-BE49-F238E27FC236}">
                <a16:creationId xmlns:a16="http://schemas.microsoft.com/office/drawing/2014/main" id="{C6664C7F-E3B8-DD24-8126-FFEC7983F5D0}"/>
              </a:ext>
            </a:extLst>
          </p:cNvPr>
          <p:cNvSpPr/>
          <p:nvPr/>
        </p:nvSpPr>
        <p:spPr>
          <a:xfrm>
            <a:off x="544946" y="2856015"/>
            <a:ext cx="249382" cy="263235"/>
          </a:xfrm>
          <a:prstGeom prst="roundRect">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1</a:t>
            </a:r>
          </a:p>
        </p:txBody>
      </p:sp>
      <p:sp>
        <p:nvSpPr>
          <p:cNvPr id="7" name="Rectangle: Rounded Corners 6">
            <a:extLst>
              <a:ext uri="{FF2B5EF4-FFF2-40B4-BE49-F238E27FC236}">
                <a16:creationId xmlns:a16="http://schemas.microsoft.com/office/drawing/2014/main" id="{F671F612-BAA2-C63D-A4D3-09F2A34D5D5D}"/>
              </a:ext>
            </a:extLst>
          </p:cNvPr>
          <p:cNvSpPr/>
          <p:nvPr/>
        </p:nvSpPr>
        <p:spPr>
          <a:xfrm>
            <a:off x="544946" y="3687687"/>
            <a:ext cx="249382" cy="263235"/>
          </a:xfrm>
          <a:prstGeom prst="roundRect">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2</a:t>
            </a:r>
          </a:p>
        </p:txBody>
      </p:sp>
      <p:sp>
        <p:nvSpPr>
          <p:cNvPr id="8" name="Rectangle: Rounded Corners 7">
            <a:extLst>
              <a:ext uri="{FF2B5EF4-FFF2-40B4-BE49-F238E27FC236}">
                <a16:creationId xmlns:a16="http://schemas.microsoft.com/office/drawing/2014/main" id="{DD643EEB-C272-7EC5-0298-CC43CAD2AFB0}"/>
              </a:ext>
            </a:extLst>
          </p:cNvPr>
          <p:cNvSpPr/>
          <p:nvPr/>
        </p:nvSpPr>
        <p:spPr>
          <a:xfrm>
            <a:off x="544946" y="4606669"/>
            <a:ext cx="249382" cy="263235"/>
          </a:xfrm>
          <a:prstGeom prst="roundRect">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3</a:t>
            </a:r>
          </a:p>
        </p:txBody>
      </p:sp>
      <p:sp>
        <p:nvSpPr>
          <p:cNvPr id="10" name="TextBox 9">
            <a:extLst>
              <a:ext uri="{FF2B5EF4-FFF2-40B4-BE49-F238E27FC236}">
                <a16:creationId xmlns:a16="http://schemas.microsoft.com/office/drawing/2014/main" id="{132F749B-4CA4-26CA-6873-6E933B8298CD}"/>
              </a:ext>
            </a:extLst>
          </p:cNvPr>
          <p:cNvSpPr txBox="1"/>
          <p:nvPr/>
        </p:nvSpPr>
        <p:spPr>
          <a:xfrm>
            <a:off x="6603999" y="2112960"/>
            <a:ext cx="5228555" cy="3412691"/>
          </a:xfrm>
          <a:prstGeom prst="rect">
            <a:avLst/>
          </a:prstGeom>
          <a:noFill/>
        </p:spPr>
        <p:txBody>
          <a:bodyPr wrap="square" rtlCol="0" anchor="ctr" anchorCtr="0">
            <a:noAutofit/>
          </a:bodyPr>
          <a:lstStyle/>
          <a:p>
            <a:pPr marL="494100" indent="-457200">
              <a:buSzPct val="100000"/>
              <a:buFont typeface="Wingdings 2" charset="2"/>
              <a:buAutoNum type="arabicPeriod"/>
            </a:pPr>
            <a:r>
              <a:rPr lang="en-US" sz="2000" dirty="0">
                <a:solidFill>
                  <a:srgbClr val="D4D4D4"/>
                </a:solidFill>
                <a:effectLst>
                  <a:outerShdw blurRad="38100" dist="38100" dir="2700000" algn="tl">
                    <a:srgbClr val="000000">
                      <a:alpha val="43137"/>
                    </a:srgbClr>
                  </a:outerShdw>
                </a:effectLst>
              </a:rPr>
              <a:t>Parse term into the arithmetic language structure</a:t>
            </a:r>
          </a:p>
          <a:p>
            <a:pPr marL="494100" indent="-457200">
              <a:buSzPct val="100000"/>
              <a:buFont typeface="Wingdings 2" charset="2"/>
              <a:buAutoNum type="arabicPeriod"/>
            </a:pPr>
            <a:endParaRPr lang="en-US" sz="2000" dirty="0">
              <a:solidFill>
                <a:srgbClr val="D4D4D4"/>
              </a:solidFill>
              <a:effectLst>
                <a:outerShdw blurRad="38100" dist="38100" dir="2700000" algn="tl">
                  <a:srgbClr val="000000">
                    <a:alpha val="43137"/>
                  </a:srgbClr>
                </a:outerShdw>
              </a:effectLst>
            </a:endParaRPr>
          </a:p>
          <a:p>
            <a:pPr marL="494100" indent="-457200">
              <a:buSzPct val="100000"/>
              <a:buFont typeface="Wingdings 2" charset="2"/>
              <a:buAutoNum type="arabicPeriod"/>
            </a:pPr>
            <a:r>
              <a:rPr lang="en-US" sz="2000" dirty="0">
                <a:solidFill>
                  <a:srgbClr val="D4D4D4"/>
                </a:solidFill>
                <a:effectLst>
                  <a:outerShdw blurRad="38100" dist="38100" dir="2700000" algn="tl">
                    <a:srgbClr val="000000">
                      <a:alpha val="43137"/>
                    </a:srgbClr>
                  </a:outerShdw>
                </a:effectLst>
              </a:rPr>
              <a:t>Construct intermediate </a:t>
            </a:r>
            <a:r>
              <a:rPr lang="en-US" sz="2000" dirty="0" err="1">
                <a:solidFill>
                  <a:srgbClr val="D4D4D4"/>
                </a:solidFill>
                <a:effectLst>
                  <a:outerShdw blurRad="38100" dist="38100" dir="2700000" algn="tl">
                    <a:srgbClr val="000000">
                      <a:alpha val="43137"/>
                    </a:srgbClr>
                  </a:outerShdw>
                </a:effectLst>
              </a:rPr>
              <a:t>QuicheTree</a:t>
            </a:r>
            <a:r>
              <a:rPr lang="en-US" sz="2000" dirty="0">
                <a:solidFill>
                  <a:srgbClr val="D4D4D4"/>
                </a:solidFill>
                <a:effectLst>
                  <a:outerShdw blurRad="38100" dist="38100" dir="2700000" algn="tl">
                    <a:srgbClr val="000000">
                      <a:alpha val="43137"/>
                    </a:srgbClr>
                  </a:outerShdw>
                </a:effectLst>
              </a:rPr>
              <a:t> representation</a:t>
            </a:r>
          </a:p>
          <a:p>
            <a:pPr marL="494100" indent="-457200">
              <a:buSzPct val="100000"/>
              <a:buFont typeface="Wingdings 2" charset="2"/>
              <a:buAutoNum type="arabicPeriod"/>
            </a:pPr>
            <a:endParaRPr lang="en-US" sz="2000" dirty="0">
              <a:solidFill>
                <a:srgbClr val="D4D4D4"/>
              </a:solidFill>
              <a:effectLst>
                <a:outerShdw blurRad="38100" dist="38100" dir="2700000" algn="tl">
                  <a:srgbClr val="000000">
                    <a:alpha val="43137"/>
                  </a:srgbClr>
                </a:outerShdw>
              </a:effectLst>
            </a:endParaRPr>
          </a:p>
          <a:p>
            <a:pPr marL="494100" indent="-457200">
              <a:buSzPct val="100000"/>
              <a:buFont typeface="Wingdings 2" charset="2"/>
              <a:buAutoNum type="arabicPeriod"/>
            </a:pPr>
            <a:r>
              <a:rPr lang="en-US" sz="2000" dirty="0">
                <a:solidFill>
                  <a:srgbClr val="D4D4D4"/>
                </a:solidFill>
                <a:effectLst>
                  <a:outerShdw blurRad="38100" dist="38100" dir="2700000" algn="tl">
                    <a:srgbClr val="000000">
                      <a:alpha val="43137"/>
                    </a:srgbClr>
                  </a:outerShdw>
                </a:effectLst>
              </a:rPr>
              <a:t>Create e-graph from </a:t>
            </a:r>
            <a:r>
              <a:rPr lang="en-US" sz="2000" dirty="0" err="1">
                <a:solidFill>
                  <a:srgbClr val="D4D4D4"/>
                </a:solidFill>
                <a:effectLst>
                  <a:outerShdw blurRad="38100" dist="38100" dir="2700000" algn="tl">
                    <a:srgbClr val="000000">
                      <a:alpha val="43137"/>
                    </a:srgbClr>
                  </a:outerShdw>
                </a:effectLst>
              </a:rPr>
              <a:t>QuicheTree</a:t>
            </a:r>
            <a:endParaRPr lang="en-US" sz="2000" dirty="0">
              <a:solidFill>
                <a:srgbClr val="D4D4D4"/>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787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animBg="1"/>
      <p:bldP spid="7" grpId="0" uiExpand="1" animBg="1"/>
      <p:bldP spid="8" grpId="0" animBg="1"/>
      <p:bldP spid="10"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3F00-8CCF-AF46-540A-02823FB987B5}"/>
              </a:ext>
            </a:extLst>
          </p:cNvPr>
          <p:cNvSpPr>
            <a:spLocks noGrp="1"/>
          </p:cNvSpPr>
          <p:nvPr>
            <p:ph type="title"/>
          </p:nvPr>
        </p:nvSpPr>
        <p:spPr/>
        <p:txBody>
          <a:bodyPr/>
          <a:lstStyle/>
          <a:p>
            <a:r>
              <a:rPr lang="en-US" dirty="0"/>
              <a:t>Another Term: a &lt;&lt; 1  </a:t>
            </a:r>
          </a:p>
        </p:txBody>
      </p:sp>
      <p:sp>
        <p:nvSpPr>
          <p:cNvPr id="36" name="Content Placeholder 4">
            <a:extLst>
              <a:ext uri="{FF2B5EF4-FFF2-40B4-BE49-F238E27FC236}">
                <a16:creationId xmlns:a16="http://schemas.microsoft.com/office/drawing/2014/main" id="{2F3B554A-E41F-B841-3C8B-AB826943A0A7}"/>
              </a:ext>
            </a:extLst>
          </p:cNvPr>
          <p:cNvSpPr txBox="1">
            <a:spLocks/>
          </p:cNvSpPr>
          <p:nvPr/>
        </p:nvSpPr>
        <p:spPr>
          <a:xfrm>
            <a:off x="6090676" y="2143248"/>
            <a:ext cx="5440867" cy="1536550"/>
          </a:xfrm>
          <a:prstGeom prst="roundRect">
            <a:avLst>
              <a:gd name="adj" fmla="val 6427"/>
            </a:avLst>
          </a:prstGeom>
          <a:solidFill>
            <a:schemeClr val="bg1">
              <a:lumMod val="85000"/>
              <a:lumOff val="15000"/>
            </a:schemeClr>
          </a:solidFill>
          <a:ln w="28575">
            <a:solidFill>
              <a:schemeClr val="bg2">
                <a:lumMod val="75000"/>
                <a:lumOff val="25000"/>
              </a:schemeClr>
            </a:solidFill>
          </a:ln>
          <a:effectLst>
            <a:outerShdw blurRad="63500" sx="102000" sy="102000" algn="ctr" rotWithShape="0">
              <a:prstClr val="black">
                <a:alpha val="40000"/>
              </a:prstClr>
            </a:outerShdw>
          </a:effectLst>
        </p:spPr>
        <p:txBody>
          <a:bodyPr vert="horz" lIns="91440" tIns="45720" rIns="91440" bIns="45720" rtlCol="0" anchor="ctr" anchorCtr="0">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b="0" dirty="0" err="1">
                <a:solidFill>
                  <a:srgbClr val="9CDCFE"/>
                </a:solidFill>
                <a:effectLst/>
                <a:latin typeface="Consolas" panose="020B0609020204030204" pitchFamily="49" charset="0"/>
              </a:rPr>
              <a:t>shift_expr</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ExprNode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a:t>
            </a:r>
            <a:r>
              <a:rPr lang="en-US" b="0" dirty="0">
                <a:solidFill>
                  <a:srgbClr val="D4D4D4"/>
                </a:solidFill>
                <a:effectLst/>
                <a:latin typeface="Consolas" panose="020B0609020204030204" pitchFamily="49" charset="0"/>
              </a:rPr>
              <a:t>, ()) &lt;&lt; </a:t>
            </a:r>
            <a:r>
              <a:rPr lang="en-US" b="0" dirty="0">
                <a:solidFill>
                  <a:srgbClr val="B5CEA8"/>
                </a:solidFill>
                <a:effectLst/>
                <a:latin typeface="Consolas" panose="020B0609020204030204" pitchFamily="49" charset="0"/>
              </a:rPr>
              <a:t>1</a:t>
            </a:r>
            <a:endParaRPr lang="en-US" b="0" dirty="0">
              <a:solidFill>
                <a:srgbClr val="D4D4D4"/>
              </a:solidFill>
              <a:effectLst/>
              <a:latin typeface="Consolas" panose="020B0609020204030204" pitchFamily="49" charset="0"/>
            </a:endParaRPr>
          </a:p>
          <a:p>
            <a:pPr marL="36900" indent="0">
              <a:buNone/>
            </a:pPr>
            <a:r>
              <a:rPr lang="en-US" b="0" dirty="0" err="1">
                <a:solidFill>
                  <a:srgbClr val="9CDCFE"/>
                </a:solidFill>
                <a:effectLst/>
                <a:latin typeface="Consolas" panose="020B0609020204030204" pitchFamily="49" charset="0"/>
              </a:rPr>
              <a:t>egraph</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ExprTree</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shift_expr</a:t>
            </a:r>
            <a:r>
              <a:rPr lang="en-US" b="0" dirty="0">
                <a:solidFill>
                  <a:srgbClr val="D4D4D4"/>
                </a:solidFill>
                <a:effectLst/>
                <a:latin typeface="Consolas" panose="020B0609020204030204" pitchFamily="49" charset="0"/>
              </a:rPr>
              <a:t>))</a:t>
            </a:r>
          </a:p>
        </p:txBody>
      </p:sp>
      <p:grpSp>
        <p:nvGrpSpPr>
          <p:cNvPr id="39" name="Group 38">
            <a:extLst>
              <a:ext uri="{FF2B5EF4-FFF2-40B4-BE49-F238E27FC236}">
                <a16:creationId xmlns:a16="http://schemas.microsoft.com/office/drawing/2014/main" id="{1506652D-4977-32B7-BF46-C347FEBA0E69}"/>
              </a:ext>
            </a:extLst>
          </p:cNvPr>
          <p:cNvGrpSpPr/>
          <p:nvPr/>
        </p:nvGrpSpPr>
        <p:grpSpPr>
          <a:xfrm>
            <a:off x="913795" y="2143468"/>
            <a:ext cx="5390884" cy="3891123"/>
            <a:chOff x="913795" y="2143468"/>
            <a:chExt cx="5390884" cy="3891123"/>
          </a:xfrm>
        </p:grpSpPr>
        <p:grpSp>
          <p:nvGrpSpPr>
            <p:cNvPr id="33" name="Group 32">
              <a:extLst>
                <a:ext uri="{FF2B5EF4-FFF2-40B4-BE49-F238E27FC236}">
                  <a16:creationId xmlns:a16="http://schemas.microsoft.com/office/drawing/2014/main" id="{44221334-A906-3426-E523-A66D07C28348}"/>
                </a:ext>
              </a:extLst>
            </p:cNvPr>
            <p:cNvGrpSpPr/>
            <p:nvPr/>
          </p:nvGrpSpPr>
          <p:grpSpPr>
            <a:xfrm>
              <a:off x="2534070" y="2143468"/>
              <a:ext cx="1477818" cy="858981"/>
              <a:chOff x="2534070" y="2143468"/>
              <a:chExt cx="1477818" cy="858981"/>
            </a:xfrm>
          </p:grpSpPr>
          <p:sp>
            <p:nvSpPr>
              <p:cNvPr id="19" name="Rectangle: Rounded Corners 18">
                <a:extLst>
                  <a:ext uri="{FF2B5EF4-FFF2-40B4-BE49-F238E27FC236}">
                    <a16:creationId xmlns:a16="http://schemas.microsoft.com/office/drawing/2014/main" id="{A1AA133B-6072-3DE9-09BA-BD936BE56680}"/>
                  </a:ext>
                </a:extLst>
              </p:cNvPr>
              <p:cNvSpPr/>
              <p:nvPr/>
            </p:nvSpPr>
            <p:spPr>
              <a:xfrm>
                <a:off x="2534070" y="2143468"/>
                <a:ext cx="1477818"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e3</a:t>
                </a:r>
              </a:p>
            </p:txBody>
          </p:sp>
          <p:sp>
            <p:nvSpPr>
              <p:cNvPr id="20" name="Rectangle: Rounded Corners 19">
                <a:extLst>
                  <a:ext uri="{FF2B5EF4-FFF2-40B4-BE49-F238E27FC236}">
                    <a16:creationId xmlns:a16="http://schemas.microsoft.com/office/drawing/2014/main" id="{7BBB621F-C99A-1B9D-B596-29BE58199B91}"/>
                  </a:ext>
                </a:extLst>
              </p:cNvPr>
              <p:cNvSpPr/>
              <p:nvPr/>
            </p:nvSpPr>
            <p:spPr>
              <a:xfrm>
                <a:off x="2966684" y="2340632"/>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t>
                </a:r>
              </a:p>
            </p:txBody>
          </p:sp>
        </p:grpSp>
        <p:grpSp>
          <p:nvGrpSpPr>
            <p:cNvPr id="32" name="Group 31">
              <a:extLst>
                <a:ext uri="{FF2B5EF4-FFF2-40B4-BE49-F238E27FC236}">
                  <a16:creationId xmlns:a16="http://schemas.microsoft.com/office/drawing/2014/main" id="{63F26EB0-238F-A109-623F-83A3195AB73F}"/>
                </a:ext>
              </a:extLst>
            </p:cNvPr>
            <p:cNvGrpSpPr/>
            <p:nvPr/>
          </p:nvGrpSpPr>
          <p:grpSpPr>
            <a:xfrm>
              <a:off x="1909910" y="3583806"/>
              <a:ext cx="1477818" cy="858981"/>
              <a:chOff x="1909910" y="3583806"/>
              <a:chExt cx="1477818" cy="858981"/>
            </a:xfrm>
          </p:grpSpPr>
          <p:sp>
            <p:nvSpPr>
              <p:cNvPr id="17" name="Rectangle: Rounded Corners 16">
                <a:extLst>
                  <a:ext uri="{FF2B5EF4-FFF2-40B4-BE49-F238E27FC236}">
                    <a16:creationId xmlns:a16="http://schemas.microsoft.com/office/drawing/2014/main" id="{F150EF92-5AF5-65B3-D673-A44E85B27815}"/>
                  </a:ext>
                </a:extLst>
              </p:cNvPr>
              <p:cNvSpPr/>
              <p:nvPr/>
            </p:nvSpPr>
            <p:spPr>
              <a:xfrm>
                <a:off x="1909910" y="3583806"/>
                <a:ext cx="1477818"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e2</a:t>
                </a:r>
              </a:p>
            </p:txBody>
          </p:sp>
          <p:sp>
            <p:nvSpPr>
              <p:cNvPr id="18" name="Rectangle: Rounded Corners 17">
                <a:extLst>
                  <a:ext uri="{FF2B5EF4-FFF2-40B4-BE49-F238E27FC236}">
                    <a16:creationId xmlns:a16="http://schemas.microsoft.com/office/drawing/2014/main" id="{F65FC72A-F665-26B1-9BB7-6D1F35D76325}"/>
                  </a:ext>
                </a:extLst>
              </p:cNvPr>
              <p:cNvSpPr/>
              <p:nvPr/>
            </p:nvSpPr>
            <p:spPr>
              <a:xfrm>
                <a:off x="2342524" y="3783595"/>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t>
                </a:r>
              </a:p>
            </p:txBody>
          </p:sp>
        </p:grpSp>
        <p:grpSp>
          <p:nvGrpSpPr>
            <p:cNvPr id="31" name="Group 30">
              <a:extLst>
                <a:ext uri="{FF2B5EF4-FFF2-40B4-BE49-F238E27FC236}">
                  <a16:creationId xmlns:a16="http://schemas.microsoft.com/office/drawing/2014/main" id="{85E3BFF6-EECD-3853-31FE-D0570BFD4B66}"/>
                </a:ext>
              </a:extLst>
            </p:cNvPr>
            <p:cNvGrpSpPr/>
            <p:nvPr/>
          </p:nvGrpSpPr>
          <p:grpSpPr>
            <a:xfrm>
              <a:off x="913795" y="5175609"/>
              <a:ext cx="1477818" cy="858981"/>
              <a:chOff x="913795" y="5175609"/>
              <a:chExt cx="1477818" cy="858981"/>
            </a:xfrm>
          </p:grpSpPr>
          <p:sp>
            <p:nvSpPr>
              <p:cNvPr id="15" name="Rectangle: Rounded Corners 14">
                <a:extLst>
                  <a:ext uri="{FF2B5EF4-FFF2-40B4-BE49-F238E27FC236}">
                    <a16:creationId xmlns:a16="http://schemas.microsoft.com/office/drawing/2014/main" id="{74B88EC3-6E01-2BC9-19E7-FCBA19D3D4EE}"/>
                  </a:ext>
                </a:extLst>
              </p:cNvPr>
              <p:cNvSpPr/>
              <p:nvPr/>
            </p:nvSpPr>
            <p:spPr>
              <a:xfrm>
                <a:off x="913795" y="5175609"/>
                <a:ext cx="1477818"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e0</a:t>
                </a:r>
              </a:p>
            </p:txBody>
          </p:sp>
          <p:sp>
            <p:nvSpPr>
              <p:cNvPr id="16" name="Rectangle: Rounded Corners 15">
                <a:extLst>
                  <a:ext uri="{FF2B5EF4-FFF2-40B4-BE49-F238E27FC236}">
                    <a16:creationId xmlns:a16="http://schemas.microsoft.com/office/drawing/2014/main" id="{08960058-B12A-183F-2D62-3F9E9563CC27}"/>
                  </a:ext>
                </a:extLst>
              </p:cNvPr>
              <p:cNvSpPr/>
              <p:nvPr/>
            </p:nvSpPr>
            <p:spPr>
              <a:xfrm>
                <a:off x="1346409" y="5375398"/>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a</a:t>
                </a:r>
              </a:p>
            </p:txBody>
          </p:sp>
        </p:grpSp>
        <p:grpSp>
          <p:nvGrpSpPr>
            <p:cNvPr id="29" name="Group 28">
              <a:extLst>
                <a:ext uri="{FF2B5EF4-FFF2-40B4-BE49-F238E27FC236}">
                  <a16:creationId xmlns:a16="http://schemas.microsoft.com/office/drawing/2014/main" id="{5CF055A7-1FEE-56F5-FFF1-0F1F11C670BF}"/>
                </a:ext>
              </a:extLst>
            </p:cNvPr>
            <p:cNvGrpSpPr/>
            <p:nvPr/>
          </p:nvGrpSpPr>
          <p:grpSpPr>
            <a:xfrm>
              <a:off x="2916674" y="5175610"/>
              <a:ext cx="1477818" cy="858981"/>
              <a:chOff x="2916674" y="5175610"/>
              <a:chExt cx="1477818" cy="858981"/>
            </a:xfrm>
          </p:grpSpPr>
          <p:sp>
            <p:nvSpPr>
              <p:cNvPr id="13" name="Rectangle: Rounded Corners 12">
                <a:extLst>
                  <a:ext uri="{FF2B5EF4-FFF2-40B4-BE49-F238E27FC236}">
                    <a16:creationId xmlns:a16="http://schemas.microsoft.com/office/drawing/2014/main" id="{DBB9E5CE-321B-0AC4-2275-B8280EC13954}"/>
                  </a:ext>
                </a:extLst>
              </p:cNvPr>
              <p:cNvSpPr/>
              <p:nvPr/>
            </p:nvSpPr>
            <p:spPr>
              <a:xfrm>
                <a:off x="2916674" y="5175610"/>
                <a:ext cx="1477818"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e1</a:t>
                </a:r>
              </a:p>
            </p:txBody>
          </p:sp>
          <p:sp>
            <p:nvSpPr>
              <p:cNvPr id="14" name="Rectangle: Rounded Corners 13">
                <a:extLst>
                  <a:ext uri="{FF2B5EF4-FFF2-40B4-BE49-F238E27FC236}">
                    <a16:creationId xmlns:a16="http://schemas.microsoft.com/office/drawing/2014/main" id="{8E6837DC-E646-1509-9ADA-BB1A03B57783}"/>
                  </a:ext>
                </a:extLst>
              </p:cNvPr>
              <p:cNvSpPr/>
              <p:nvPr/>
            </p:nvSpPr>
            <p:spPr>
              <a:xfrm>
                <a:off x="3349288" y="5375398"/>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2</a:t>
                </a:r>
              </a:p>
            </p:txBody>
          </p:sp>
        </p:grpSp>
        <p:grpSp>
          <p:nvGrpSpPr>
            <p:cNvPr id="28" name="Group 27">
              <a:extLst>
                <a:ext uri="{FF2B5EF4-FFF2-40B4-BE49-F238E27FC236}">
                  <a16:creationId xmlns:a16="http://schemas.microsoft.com/office/drawing/2014/main" id="{D9202A23-7E5A-76F4-BC1F-3C0DDC1090D8}"/>
                </a:ext>
              </a:extLst>
            </p:cNvPr>
            <p:cNvGrpSpPr/>
            <p:nvPr/>
          </p:nvGrpSpPr>
          <p:grpSpPr>
            <a:xfrm>
              <a:off x="4202946" y="3586776"/>
              <a:ext cx="1477818" cy="858981"/>
              <a:chOff x="4202946" y="3586776"/>
              <a:chExt cx="1477818" cy="858981"/>
            </a:xfrm>
          </p:grpSpPr>
          <p:sp>
            <p:nvSpPr>
              <p:cNvPr id="22" name="Rectangle: Rounded Corners 21">
                <a:extLst>
                  <a:ext uri="{FF2B5EF4-FFF2-40B4-BE49-F238E27FC236}">
                    <a16:creationId xmlns:a16="http://schemas.microsoft.com/office/drawing/2014/main" id="{1E443BF7-8C8B-B90F-0F5C-EC3C4738FB94}"/>
                  </a:ext>
                </a:extLst>
              </p:cNvPr>
              <p:cNvSpPr/>
              <p:nvPr/>
            </p:nvSpPr>
            <p:spPr>
              <a:xfrm>
                <a:off x="4202946" y="3586776"/>
                <a:ext cx="1477818"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e5</a:t>
                </a:r>
              </a:p>
            </p:txBody>
          </p:sp>
          <p:sp>
            <p:nvSpPr>
              <p:cNvPr id="23" name="Rectangle: Rounded Corners 22">
                <a:extLst>
                  <a:ext uri="{FF2B5EF4-FFF2-40B4-BE49-F238E27FC236}">
                    <a16:creationId xmlns:a16="http://schemas.microsoft.com/office/drawing/2014/main" id="{B56F532D-88C8-04F5-6B7F-6F6235210C00}"/>
                  </a:ext>
                </a:extLst>
              </p:cNvPr>
              <p:cNvSpPr/>
              <p:nvPr/>
            </p:nvSpPr>
            <p:spPr>
              <a:xfrm>
                <a:off x="4635560" y="3786565"/>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&lt;&lt;</a:t>
                </a:r>
              </a:p>
            </p:txBody>
          </p:sp>
        </p:grpSp>
        <p:grpSp>
          <p:nvGrpSpPr>
            <p:cNvPr id="4" name="Group 3">
              <a:extLst>
                <a:ext uri="{FF2B5EF4-FFF2-40B4-BE49-F238E27FC236}">
                  <a16:creationId xmlns:a16="http://schemas.microsoft.com/office/drawing/2014/main" id="{17AC223D-721F-7C8D-FD5B-9F59719CB196}"/>
                </a:ext>
              </a:extLst>
            </p:cNvPr>
            <p:cNvGrpSpPr/>
            <p:nvPr/>
          </p:nvGrpSpPr>
          <p:grpSpPr>
            <a:xfrm>
              <a:off x="4826861" y="5175609"/>
              <a:ext cx="1477818" cy="858981"/>
              <a:chOff x="4826861" y="5175609"/>
              <a:chExt cx="1477818" cy="858981"/>
            </a:xfrm>
          </p:grpSpPr>
          <p:sp>
            <p:nvSpPr>
              <p:cNvPr id="25" name="Rectangle: Rounded Corners 24">
                <a:extLst>
                  <a:ext uri="{FF2B5EF4-FFF2-40B4-BE49-F238E27FC236}">
                    <a16:creationId xmlns:a16="http://schemas.microsoft.com/office/drawing/2014/main" id="{AC0F357B-4455-0492-8EFD-E66900F925F8}"/>
                  </a:ext>
                </a:extLst>
              </p:cNvPr>
              <p:cNvSpPr/>
              <p:nvPr/>
            </p:nvSpPr>
            <p:spPr>
              <a:xfrm>
                <a:off x="4826861" y="5175609"/>
                <a:ext cx="1477818" cy="858981"/>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e4</a:t>
                </a:r>
              </a:p>
            </p:txBody>
          </p:sp>
          <p:sp>
            <p:nvSpPr>
              <p:cNvPr id="26" name="Rectangle: Rounded Corners 25">
                <a:extLst>
                  <a:ext uri="{FF2B5EF4-FFF2-40B4-BE49-F238E27FC236}">
                    <a16:creationId xmlns:a16="http://schemas.microsoft.com/office/drawing/2014/main" id="{8220DEC0-1C0E-2FA9-36BE-B1FB2F41B0DA}"/>
                  </a:ext>
                </a:extLst>
              </p:cNvPr>
              <p:cNvSpPr/>
              <p:nvPr/>
            </p:nvSpPr>
            <p:spPr>
              <a:xfrm>
                <a:off x="5259475" y="5375397"/>
                <a:ext cx="612589" cy="4594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2"/>
                    </a:solidFill>
                    <a:latin typeface="Consolas" panose="020B0609020204030204" pitchFamily="49" charset="0"/>
                  </a:rPr>
                  <a:t>1</a:t>
                </a:r>
              </a:p>
            </p:txBody>
          </p:sp>
        </p:grpSp>
        <p:grpSp>
          <p:nvGrpSpPr>
            <p:cNvPr id="34" name="Group 33">
              <a:extLst>
                <a:ext uri="{FF2B5EF4-FFF2-40B4-BE49-F238E27FC236}">
                  <a16:creationId xmlns:a16="http://schemas.microsoft.com/office/drawing/2014/main" id="{C1F4B9CA-3BA5-3AD4-F2A1-40292ADBAA0D}"/>
                </a:ext>
              </a:extLst>
            </p:cNvPr>
            <p:cNvGrpSpPr/>
            <p:nvPr/>
          </p:nvGrpSpPr>
          <p:grpSpPr>
            <a:xfrm>
              <a:off x="1652704" y="2771435"/>
              <a:ext cx="3913066" cy="2404175"/>
              <a:chOff x="1652704" y="2771435"/>
              <a:chExt cx="3913066" cy="2404175"/>
            </a:xfrm>
          </p:grpSpPr>
          <p:cxnSp>
            <p:nvCxnSpPr>
              <p:cNvPr id="6" name="Straight Arrow Connector 5">
                <a:extLst>
                  <a:ext uri="{FF2B5EF4-FFF2-40B4-BE49-F238E27FC236}">
                    <a16:creationId xmlns:a16="http://schemas.microsoft.com/office/drawing/2014/main" id="{57185BF7-6B63-6A4B-8CAE-D0B7281409A1}"/>
                  </a:ext>
                </a:extLst>
              </p:cNvPr>
              <p:cNvCxnSpPr>
                <a:cxnSpLocks/>
                <a:endCxn id="17" idx="0"/>
              </p:cNvCxnSpPr>
              <p:nvPr/>
            </p:nvCxnSpPr>
            <p:spPr>
              <a:xfrm flipH="1">
                <a:off x="2648819" y="2771435"/>
                <a:ext cx="481457" cy="812371"/>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1" name="Straight Arrow Connector 10">
                <a:extLst>
                  <a:ext uri="{FF2B5EF4-FFF2-40B4-BE49-F238E27FC236}">
                    <a16:creationId xmlns:a16="http://schemas.microsoft.com/office/drawing/2014/main" id="{227FBAD2-9BFD-4865-CA7F-414C66C7F09B}"/>
                  </a:ext>
                </a:extLst>
              </p:cNvPr>
              <p:cNvCxnSpPr>
                <a:cxnSpLocks/>
                <a:endCxn id="13" idx="0"/>
              </p:cNvCxnSpPr>
              <p:nvPr/>
            </p:nvCxnSpPr>
            <p:spPr>
              <a:xfrm>
                <a:off x="2824227" y="4242997"/>
                <a:ext cx="831356" cy="932613"/>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2" name="Straight Arrow Connector 11">
                <a:extLst>
                  <a:ext uri="{FF2B5EF4-FFF2-40B4-BE49-F238E27FC236}">
                    <a16:creationId xmlns:a16="http://schemas.microsoft.com/office/drawing/2014/main" id="{CEC80980-D13F-991A-67CA-AF2EED3C42E3}"/>
                  </a:ext>
                </a:extLst>
              </p:cNvPr>
              <p:cNvCxnSpPr>
                <a:cxnSpLocks/>
              </p:cNvCxnSpPr>
              <p:nvPr/>
            </p:nvCxnSpPr>
            <p:spPr>
              <a:xfrm>
                <a:off x="3387482" y="2771435"/>
                <a:ext cx="558258" cy="2404172"/>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27" name="Straight Arrow Connector 26">
                <a:extLst>
                  <a:ext uri="{FF2B5EF4-FFF2-40B4-BE49-F238E27FC236}">
                    <a16:creationId xmlns:a16="http://schemas.microsoft.com/office/drawing/2014/main" id="{57CB3C3B-48A5-2A86-B3FA-82BBC474C5B3}"/>
                  </a:ext>
                </a:extLst>
              </p:cNvPr>
              <p:cNvCxnSpPr>
                <a:cxnSpLocks/>
              </p:cNvCxnSpPr>
              <p:nvPr/>
            </p:nvCxnSpPr>
            <p:spPr>
              <a:xfrm flipH="1">
                <a:off x="1909910" y="4242997"/>
                <a:ext cx="2881662" cy="929643"/>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30" name="Straight Arrow Connector 29">
                <a:extLst>
                  <a:ext uri="{FF2B5EF4-FFF2-40B4-BE49-F238E27FC236}">
                    <a16:creationId xmlns:a16="http://schemas.microsoft.com/office/drawing/2014/main" id="{F203162A-6544-3341-54A1-781F6308E49A}"/>
                  </a:ext>
                </a:extLst>
              </p:cNvPr>
              <p:cNvCxnSpPr>
                <a:cxnSpLocks/>
                <a:endCxn id="25" idx="0"/>
              </p:cNvCxnSpPr>
              <p:nvPr/>
            </p:nvCxnSpPr>
            <p:spPr>
              <a:xfrm>
                <a:off x="5081729" y="4242997"/>
                <a:ext cx="484041" cy="932612"/>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7" name="Straight Arrow Connector 6">
                <a:extLst>
                  <a:ext uri="{FF2B5EF4-FFF2-40B4-BE49-F238E27FC236}">
                    <a16:creationId xmlns:a16="http://schemas.microsoft.com/office/drawing/2014/main" id="{B34497B3-29F3-39C5-F616-02D5425CEFD1}"/>
                  </a:ext>
                </a:extLst>
              </p:cNvPr>
              <p:cNvCxnSpPr>
                <a:cxnSpLocks/>
                <a:endCxn id="15" idx="0"/>
              </p:cNvCxnSpPr>
              <p:nvPr/>
            </p:nvCxnSpPr>
            <p:spPr>
              <a:xfrm flipH="1">
                <a:off x="1652704" y="4242997"/>
                <a:ext cx="881366" cy="932612"/>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grpSp>
      </p:grpSp>
    </p:spTree>
    <p:extLst>
      <p:ext uri="{BB962C8B-B14F-4D97-AF65-F5344CB8AC3E}">
        <p14:creationId xmlns:p14="http://schemas.microsoft.com/office/powerpoint/2010/main" val="353359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VSCode">
      <a:dk1>
        <a:sysClr val="windowText" lastClr="000000"/>
      </a:dk1>
      <a:lt1>
        <a:sysClr val="window" lastClr="FFFFFF"/>
      </a:lt1>
      <a:dk2>
        <a:srgbClr val="212123"/>
      </a:dk2>
      <a:lt2>
        <a:srgbClr val="DADADA"/>
      </a:lt2>
      <a:accent1>
        <a:srgbClr val="4DC3AB"/>
      </a:accent1>
      <a:accent2>
        <a:srgbClr val="DCDCAA"/>
      </a:accent2>
      <a:accent3>
        <a:srgbClr val="569AD3"/>
      </a:accent3>
      <a:accent4>
        <a:srgbClr val="CA8E76"/>
      </a:accent4>
      <a:accent5>
        <a:srgbClr val="9CDCFE"/>
      </a:accent5>
      <a:accent6>
        <a:srgbClr val="AD9D7B"/>
      </a:accent6>
      <a:hlink>
        <a:srgbClr val="4DC3AB"/>
      </a:hlink>
      <a:folHlink>
        <a:srgbClr val="4DC3A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23593</TotalTime>
  <Words>4375</Words>
  <Application>Microsoft Office PowerPoint</Application>
  <PresentationFormat>Widescreen</PresentationFormat>
  <Paragraphs>572</Paragraphs>
  <Slides>36</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Calisto MT</vt:lpstr>
      <vt:lpstr>Consolas</vt:lpstr>
      <vt:lpstr>Wingdings 2</vt:lpstr>
      <vt:lpstr>Slate</vt:lpstr>
      <vt:lpstr>Introduction to E-Graphs</vt:lpstr>
      <vt:lpstr>Questions</vt:lpstr>
      <vt:lpstr>E-Graph</vt:lpstr>
      <vt:lpstr>Practical Applications</vt:lpstr>
      <vt:lpstr>Running Example: (a*2)/2</vt:lpstr>
      <vt:lpstr>Into an E-Graph</vt:lpstr>
      <vt:lpstr>Into an E-Graph</vt:lpstr>
      <vt:lpstr>Build it with Quiche</vt:lpstr>
      <vt:lpstr>Another Term: a &lt;&lt; 1  </vt:lpstr>
      <vt:lpstr>Merging Equivalent Terms</vt:lpstr>
      <vt:lpstr>Manual Merging in Quiche</vt:lpstr>
      <vt:lpstr>E-Graphs More Formally</vt:lpstr>
      <vt:lpstr>Why is this good for term rewriting?</vt:lpstr>
      <vt:lpstr>E-Matching   Pattern matching for e-graphs!</vt:lpstr>
      <vt:lpstr>E-Matching Example: x * 2</vt:lpstr>
      <vt:lpstr>Rewriting Rules: Pattern Merges</vt:lpstr>
      <vt:lpstr>Another rewrite:  (x*y)/z === x*(y/z)</vt:lpstr>
      <vt:lpstr>And another:  x/x === 1</vt:lpstr>
      <vt:lpstr>And one more:  x*1 === x</vt:lpstr>
      <vt:lpstr>Equality Saturation</vt:lpstr>
      <vt:lpstr>Equality Saturation Loop</vt:lpstr>
      <vt:lpstr>Apply Rules Until Saturation</vt:lpstr>
      <vt:lpstr>E-Class Analysis   Domain-specific e-graph extensions</vt:lpstr>
      <vt:lpstr>What Can E-Class Analyses Do?</vt:lpstr>
      <vt:lpstr>Analysis Invariant</vt:lpstr>
      <vt:lpstr>Constant Folding E-Class Analysis  Suppose we learn that a === 4</vt:lpstr>
      <vt:lpstr>Constant Folding E-Class Analysis  Suppose we learn that a === 4</vt:lpstr>
      <vt:lpstr>Constant Folding: Usage</vt:lpstr>
      <vt:lpstr>Term Extraction</vt:lpstr>
      <vt:lpstr>Term Extraction Example</vt:lpstr>
      <vt:lpstr>Term Extraction Example</vt:lpstr>
      <vt:lpstr>More on Quiche</vt:lpstr>
      <vt:lpstr>QuicheTree</vt:lpstr>
      <vt:lpstr>Links and References</vt:lpstr>
      <vt:lpstr>Questions?</vt:lpstr>
      <vt:lpstr>Additional References from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Bex Swords</dc:creator>
  <cp:lastModifiedBy>Bex S</cp:lastModifiedBy>
  <cp:revision>140</cp:revision>
  <cp:lastPrinted>2022-06-11T21:59:37Z</cp:lastPrinted>
  <dcterms:created xsi:type="dcterms:W3CDTF">2013-07-15T20:26:40Z</dcterms:created>
  <dcterms:modified xsi:type="dcterms:W3CDTF">2023-02-26T07:22:58Z</dcterms:modified>
</cp:coreProperties>
</file>