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8"/>
  </p:notesMasterIdLst>
  <p:sldIdLst>
    <p:sldId id="256" r:id="rId2"/>
    <p:sldId id="262" r:id="rId3"/>
    <p:sldId id="263" r:id="rId4"/>
    <p:sldId id="264" r:id="rId5"/>
    <p:sldId id="261" r:id="rId6"/>
    <p:sldId id="265" r:id="rId7"/>
    <p:sldId id="296" r:id="rId8"/>
    <p:sldId id="267" r:id="rId9"/>
    <p:sldId id="268" r:id="rId10"/>
    <p:sldId id="269" r:id="rId11"/>
    <p:sldId id="270" r:id="rId12"/>
    <p:sldId id="283" r:id="rId13"/>
    <p:sldId id="271" r:id="rId14"/>
    <p:sldId id="272" r:id="rId15"/>
    <p:sldId id="273" r:id="rId16"/>
    <p:sldId id="275" r:id="rId17"/>
    <p:sldId id="287" r:id="rId18"/>
    <p:sldId id="286" r:id="rId19"/>
    <p:sldId id="293" r:id="rId20"/>
    <p:sldId id="297" r:id="rId21"/>
    <p:sldId id="274" r:id="rId22"/>
    <p:sldId id="295" r:id="rId23"/>
    <p:sldId id="281" r:id="rId24"/>
    <p:sldId id="282" r:id="rId25"/>
    <p:sldId id="276" r:id="rId26"/>
    <p:sldId id="277" r:id="rId27"/>
  </p:sldIdLst>
  <p:sldSz cx="12192000" cy="6858000"/>
  <p:notesSz cx="69977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DCFE"/>
    <a:srgbClr val="CA8E76"/>
    <a:srgbClr val="DCDCAA"/>
    <a:srgbClr val="4DC3AB"/>
    <a:srgbClr val="569AD3"/>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E773A4-1C70-4767-B098-312C99555EA0}" v="22" dt="2022-06-13T07:23:46.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266" autoAdjust="0"/>
  </p:normalViewPr>
  <p:slideViewPr>
    <p:cSldViewPr snapToGrid="0">
      <p:cViewPr varScale="1">
        <p:scale>
          <a:sx n="75" d="100"/>
          <a:sy n="75" d="100"/>
        </p:scale>
        <p:origin x="1272" y="72"/>
      </p:cViewPr>
      <p:guideLst/>
    </p:cSldViewPr>
  </p:slideViewPr>
  <p:notesTextViewPr>
    <p:cViewPr>
      <p:scale>
        <a:sx n="1" d="1"/>
        <a:sy n="1" d="1"/>
      </p:scale>
      <p:origin x="0" y="0"/>
    </p:cViewPr>
  </p:notesTextViewPr>
  <p:notesViewPr>
    <p:cSldViewPr snapToGrid="0">
      <p:cViewPr varScale="1">
        <p:scale>
          <a:sx n="79" d="100"/>
          <a:sy n="79" d="100"/>
        </p:scale>
        <p:origin x="276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812546-B510-4449-80A0-ECC952BFBA8D}" type="doc">
      <dgm:prSet loTypeId="urn:microsoft.com/office/officeart/2005/8/layout/vProcess5" loCatId="process" qsTypeId="urn:microsoft.com/office/officeart/2005/8/quickstyle/simple4" qsCatId="simple" csTypeId="urn:microsoft.com/office/officeart/2005/8/colors/accent3_4" csCatId="accent3" phldr="1"/>
      <dgm:spPr/>
    </dgm:pt>
    <dgm:pt modelId="{C9518AFC-BA74-4961-BC9C-B70924207435}">
      <dgm:prSet phldrT="[Text]"/>
      <dgm:spPr/>
      <dgm:t>
        <a:bodyPr/>
        <a:lstStyle/>
        <a:p>
          <a:r>
            <a:rPr lang="en-US"/>
            <a:t>Parse source file</a:t>
          </a:r>
          <a:endParaRPr lang="en-US" dirty="0"/>
        </a:p>
      </dgm:t>
    </dgm:pt>
    <dgm:pt modelId="{2F3E9F36-7499-40D7-8108-418E6419089B}" type="parTrans" cxnId="{F3D54780-1430-40BA-83BE-9CFC728EC529}">
      <dgm:prSet/>
      <dgm:spPr/>
      <dgm:t>
        <a:bodyPr/>
        <a:lstStyle/>
        <a:p>
          <a:endParaRPr lang="en-US"/>
        </a:p>
      </dgm:t>
    </dgm:pt>
    <dgm:pt modelId="{9C0F9AF5-6CFD-4210-92E3-3B208BBA99F7}" type="sibTrans" cxnId="{F3D54780-1430-40BA-83BE-9CFC728EC529}">
      <dgm:prSet/>
      <dgm:spPr/>
      <dgm:t>
        <a:bodyPr/>
        <a:lstStyle/>
        <a:p>
          <a:endParaRPr lang="en-US">
            <a:solidFill>
              <a:schemeClr val="bg1"/>
            </a:solidFill>
          </a:endParaRPr>
        </a:p>
      </dgm:t>
    </dgm:pt>
    <dgm:pt modelId="{D0FF9DFD-8EA4-4B27-B60C-B0504EDD0781}">
      <dgm:prSet phldrT="[Text]"/>
      <dgm:spPr/>
      <dgm:t>
        <a:bodyPr/>
        <a:lstStyle/>
        <a:p>
          <a:r>
            <a:rPr lang="en-US"/>
            <a:t>Lift through Python Abstraction Layer (v3.7 -3.10)</a:t>
          </a:r>
          <a:endParaRPr lang="en-US" dirty="0"/>
        </a:p>
      </dgm:t>
    </dgm:pt>
    <dgm:pt modelId="{F0F842A7-B87A-4D5B-89E8-6ADE5721B228}" type="parTrans" cxnId="{26BC776F-16B8-4353-A4FB-065953626FEB}">
      <dgm:prSet/>
      <dgm:spPr/>
      <dgm:t>
        <a:bodyPr/>
        <a:lstStyle/>
        <a:p>
          <a:endParaRPr lang="en-US"/>
        </a:p>
      </dgm:t>
    </dgm:pt>
    <dgm:pt modelId="{6198D2DD-FD3F-4EB2-B37F-9D35C74F236F}" type="sibTrans" cxnId="{26BC776F-16B8-4353-A4FB-065953626FEB}">
      <dgm:prSet/>
      <dgm:spPr/>
      <dgm:t>
        <a:bodyPr/>
        <a:lstStyle/>
        <a:p>
          <a:endParaRPr lang="en-US">
            <a:solidFill>
              <a:schemeClr val="bg1"/>
            </a:solidFill>
          </a:endParaRPr>
        </a:p>
      </dgm:t>
    </dgm:pt>
    <dgm:pt modelId="{D3730351-49C3-4FB3-8F9E-9984E996E368}">
      <dgm:prSet phldrT="[Text]"/>
      <dgm:spPr/>
      <dgm:t>
        <a:bodyPr/>
        <a:lstStyle/>
        <a:p>
          <a:r>
            <a:rPr lang="en-US"/>
            <a:t>Convert to ASTQuicheTree</a:t>
          </a:r>
          <a:endParaRPr lang="en-US" dirty="0"/>
        </a:p>
      </dgm:t>
    </dgm:pt>
    <dgm:pt modelId="{BAF535E7-FC18-4E34-90AE-22B166364B72}" type="parTrans" cxnId="{B3F37A97-6D1D-4868-A1BD-3992F769ACC6}">
      <dgm:prSet/>
      <dgm:spPr/>
      <dgm:t>
        <a:bodyPr/>
        <a:lstStyle/>
        <a:p>
          <a:endParaRPr lang="en-US"/>
        </a:p>
      </dgm:t>
    </dgm:pt>
    <dgm:pt modelId="{7AA55FFE-C189-4113-9E80-EF8773E9EA08}" type="sibTrans" cxnId="{B3F37A97-6D1D-4868-A1BD-3992F769ACC6}">
      <dgm:prSet/>
      <dgm:spPr/>
      <dgm:t>
        <a:bodyPr/>
        <a:lstStyle/>
        <a:p>
          <a:endParaRPr lang="en-US">
            <a:solidFill>
              <a:schemeClr val="bg1"/>
            </a:solidFill>
          </a:endParaRPr>
        </a:p>
      </dgm:t>
    </dgm:pt>
    <dgm:pt modelId="{9529682D-7354-4AF0-9063-0E73728F6C59}">
      <dgm:prSet phldrT="[Text]"/>
      <dgm:spPr/>
      <dgm:t>
        <a:bodyPr/>
        <a:lstStyle/>
        <a:p>
          <a:r>
            <a:rPr lang="en-US"/>
            <a:t>Extract through PAL, Generate Python</a:t>
          </a:r>
          <a:endParaRPr lang="en-US" dirty="0"/>
        </a:p>
      </dgm:t>
    </dgm:pt>
    <dgm:pt modelId="{CCF56A74-D86B-407D-932D-E4045AE79674}" type="parTrans" cxnId="{7D122323-6E86-464F-85D9-D8E753286C30}">
      <dgm:prSet/>
      <dgm:spPr/>
      <dgm:t>
        <a:bodyPr/>
        <a:lstStyle/>
        <a:p>
          <a:endParaRPr lang="en-US"/>
        </a:p>
      </dgm:t>
    </dgm:pt>
    <dgm:pt modelId="{E08A907E-6499-4E6C-97E6-2AAD8538FEBE}" type="sibTrans" cxnId="{7D122323-6E86-464F-85D9-D8E753286C30}">
      <dgm:prSet/>
      <dgm:spPr/>
      <dgm:t>
        <a:bodyPr/>
        <a:lstStyle/>
        <a:p>
          <a:endParaRPr lang="en-US"/>
        </a:p>
      </dgm:t>
    </dgm:pt>
    <dgm:pt modelId="{5088CC71-A6D4-45C2-9A84-9E005832285E}">
      <dgm:prSet phldrT="[Text]"/>
      <dgm:spPr/>
      <dgm:t>
        <a:bodyPr/>
        <a:lstStyle/>
        <a:p>
          <a:r>
            <a:rPr lang="en-US" dirty="0"/>
            <a:t>Perform E-Graph Operations</a:t>
          </a:r>
        </a:p>
      </dgm:t>
    </dgm:pt>
    <dgm:pt modelId="{3BBF79CE-1054-4AEC-A96E-7E3ABCF9E40F}" type="parTrans" cxnId="{48BA5703-EA14-4879-859E-1CB2FD333DF8}">
      <dgm:prSet/>
      <dgm:spPr/>
      <dgm:t>
        <a:bodyPr/>
        <a:lstStyle/>
        <a:p>
          <a:endParaRPr lang="en-US"/>
        </a:p>
      </dgm:t>
    </dgm:pt>
    <dgm:pt modelId="{BE952B62-7166-480D-A0A0-30338E368EAB}" type="sibTrans" cxnId="{48BA5703-EA14-4879-859E-1CB2FD333DF8}">
      <dgm:prSet/>
      <dgm:spPr/>
      <dgm:t>
        <a:bodyPr/>
        <a:lstStyle/>
        <a:p>
          <a:endParaRPr lang="en-US">
            <a:solidFill>
              <a:schemeClr val="bg1"/>
            </a:solidFill>
          </a:endParaRPr>
        </a:p>
      </dgm:t>
    </dgm:pt>
    <dgm:pt modelId="{936679D9-AF9F-4BA6-8E54-685AB572B976}" type="pres">
      <dgm:prSet presAssocID="{CD812546-B510-4449-80A0-ECC952BFBA8D}" presName="outerComposite" presStyleCnt="0">
        <dgm:presLayoutVars>
          <dgm:chMax val="5"/>
          <dgm:dir/>
          <dgm:resizeHandles val="exact"/>
        </dgm:presLayoutVars>
      </dgm:prSet>
      <dgm:spPr/>
    </dgm:pt>
    <dgm:pt modelId="{A98C9F3F-B93E-4513-9A26-31699902CA64}" type="pres">
      <dgm:prSet presAssocID="{CD812546-B510-4449-80A0-ECC952BFBA8D}" presName="dummyMaxCanvas" presStyleCnt="0">
        <dgm:presLayoutVars/>
      </dgm:prSet>
      <dgm:spPr/>
    </dgm:pt>
    <dgm:pt modelId="{C73D4C98-48C9-494E-A12C-BF67B6A1DF41}" type="pres">
      <dgm:prSet presAssocID="{CD812546-B510-4449-80A0-ECC952BFBA8D}" presName="FiveNodes_1" presStyleLbl="node1" presStyleIdx="0" presStyleCnt="5">
        <dgm:presLayoutVars>
          <dgm:bulletEnabled val="1"/>
        </dgm:presLayoutVars>
      </dgm:prSet>
      <dgm:spPr/>
    </dgm:pt>
    <dgm:pt modelId="{9964DDA5-6AA5-4AD5-842C-F758507681EA}" type="pres">
      <dgm:prSet presAssocID="{CD812546-B510-4449-80A0-ECC952BFBA8D}" presName="FiveNodes_2" presStyleLbl="node1" presStyleIdx="1" presStyleCnt="5">
        <dgm:presLayoutVars>
          <dgm:bulletEnabled val="1"/>
        </dgm:presLayoutVars>
      </dgm:prSet>
      <dgm:spPr/>
    </dgm:pt>
    <dgm:pt modelId="{2214F59E-30E1-4C1C-8D4B-E5465BBAA228}" type="pres">
      <dgm:prSet presAssocID="{CD812546-B510-4449-80A0-ECC952BFBA8D}" presName="FiveNodes_3" presStyleLbl="node1" presStyleIdx="2" presStyleCnt="5">
        <dgm:presLayoutVars>
          <dgm:bulletEnabled val="1"/>
        </dgm:presLayoutVars>
      </dgm:prSet>
      <dgm:spPr/>
    </dgm:pt>
    <dgm:pt modelId="{C3730CD7-2D79-453A-920F-E769459EB028}" type="pres">
      <dgm:prSet presAssocID="{CD812546-B510-4449-80A0-ECC952BFBA8D}" presName="FiveNodes_4" presStyleLbl="node1" presStyleIdx="3" presStyleCnt="5">
        <dgm:presLayoutVars>
          <dgm:bulletEnabled val="1"/>
        </dgm:presLayoutVars>
      </dgm:prSet>
      <dgm:spPr/>
    </dgm:pt>
    <dgm:pt modelId="{A54342C7-B408-46D0-8225-8457A934CC22}" type="pres">
      <dgm:prSet presAssocID="{CD812546-B510-4449-80A0-ECC952BFBA8D}" presName="FiveNodes_5" presStyleLbl="node1" presStyleIdx="4" presStyleCnt="5">
        <dgm:presLayoutVars>
          <dgm:bulletEnabled val="1"/>
        </dgm:presLayoutVars>
      </dgm:prSet>
      <dgm:spPr/>
    </dgm:pt>
    <dgm:pt modelId="{26FA3DD7-67F6-4EBA-8541-14749CADDC2A}" type="pres">
      <dgm:prSet presAssocID="{CD812546-B510-4449-80A0-ECC952BFBA8D}" presName="FiveConn_1-2" presStyleLbl="fgAccFollowNode1" presStyleIdx="0" presStyleCnt="4">
        <dgm:presLayoutVars>
          <dgm:bulletEnabled val="1"/>
        </dgm:presLayoutVars>
      </dgm:prSet>
      <dgm:spPr/>
    </dgm:pt>
    <dgm:pt modelId="{F7C172BF-7303-4A3E-9FAD-3C19ABA22862}" type="pres">
      <dgm:prSet presAssocID="{CD812546-B510-4449-80A0-ECC952BFBA8D}" presName="FiveConn_2-3" presStyleLbl="fgAccFollowNode1" presStyleIdx="1" presStyleCnt="4">
        <dgm:presLayoutVars>
          <dgm:bulletEnabled val="1"/>
        </dgm:presLayoutVars>
      </dgm:prSet>
      <dgm:spPr/>
    </dgm:pt>
    <dgm:pt modelId="{E6E1CC69-7589-43AC-A4AB-6A0E01246DBB}" type="pres">
      <dgm:prSet presAssocID="{CD812546-B510-4449-80A0-ECC952BFBA8D}" presName="FiveConn_3-4" presStyleLbl="fgAccFollowNode1" presStyleIdx="2" presStyleCnt="4">
        <dgm:presLayoutVars>
          <dgm:bulletEnabled val="1"/>
        </dgm:presLayoutVars>
      </dgm:prSet>
      <dgm:spPr/>
    </dgm:pt>
    <dgm:pt modelId="{02661C5E-1A74-4050-8E80-1EF1519C0AC7}" type="pres">
      <dgm:prSet presAssocID="{CD812546-B510-4449-80A0-ECC952BFBA8D}" presName="FiveConn_4-5" presStyleLbl="fgAccFollowNode1" presStyleIdx="3" presStyleCnt="4">
        <dgm:presLayoutVars>
          <dgm:bulletEnabled val="1"/>
        </dgm:presLayoutVars>
      </dgm:prSet>
      <dgm:spPr/>
    </dgm:pt>
    <dgm:pt modelId="{0F44FD85-AAE5-4B48-8B46-27D0F5F64B79}" type="pres">
      <dgm:prSet presAssocID="{CD812546-B510-4449-80A0-ECC952BFBA8D}" presName="FiveNodes_1_text" presStyleLbl="node1" presStyleIdx="4" presStyleCnt="5">
        <dgm:presLayoutVars>
          <dgm:bulletEnabled val="1"/>
        </dgm:presLayoutVars>
      </dgm:prSet>
      <dgm:spPr/>
    </dgm:pt>
    <dgm:pt modelId="{42F4B5FE-7F8D-4D49-A429-CD348DB838C6}" type="pres">
      <dgm:prSet presAssocID="{CD812546-B510-4449-80A0-ECC952BFBA8D}" presName="FiveNodes_2_text" presStyleLbl="node1" presStyleIdx="4" presStyleCnt="5">
        <dgm:presLayoutVars>
          <dgm:bulletEnabled val="1"/>
        </dgm:presLayoutVars>
      </dgm:prSet>
      <dgm:spPr/>
    </dgm:pt>
    <dgm:pt modelId="{DDEE0D96-5B05-4D93-9B45-E8EAD42AE2BE}" type="pres">
      <dgm:prSet presAssocID="{CD812546-B510-4449-80A0-ECC952BFBA8D}" presName="FiveNodes_3_text" presStyleLbl="node1" presStyleIdx="4" presStyleCnt="5">
        <dgm:presLayoutVars>
          <dgm:bulletEnabled val="1"/>
        </dgm:presLayoutVars>
      </dgm:prSet>
      <dgm:spPr/>
    </dgm:pt>
    <dgm:pt modelId="{2E3A38C3-E36A-47FE-B810-DF3494BC88EA}" type="pres">
      <dgm:prSet presAssocID="{CD812546-B510-4449-80A0-ECC952BFBA8D}" presName="FiveNodes_4_text" presStyleLbl="node1" presStyleIdx="4" presStyleCnt="5">
        <dgm:presLayoutVars>
          <dgm:bulletEnabled val="1"/>
        </dgm:presLayoutVars>
      </dgm:prSet>
      <dgm:spPr/>
    </dgm:pt>
    <dgm:pt modelId="{94B54332-4D4A-429F-AD23-609AED3ECDD7}" type="pres">
      <dgm:prSet presAssocID="{CD812546-B510-4449-80A0-ECC952BFBA8D}" presName="FiveNodes_5_text" presStyleLbl="node1" presStyleIdx="4" presStyleCnt="5">
        <dgm:presLayoutVars>
          <dgm:bulletEnabled val="1"/>
        </dgm:presLayoutVars>
      </dgm:prSet>
      <dgm:spPr/>
    </dgm:pt>
  </dgm:ptLst>
  <dgm:cxnLst>
    <dgm:cxn modelId="{48BA5703-EA14-4879-859E-1CB2FD333DF8}" srcId="{CD812546-B510-4449-80A0-ECC952BFBA8D}" destId="{5088CC71-A6D4-45C2-9A84-9E005832285E}" srcOrd="3" destOrd="0" parTransId="{3BBF79CE-1054-4AEC-A96E-7E3ABCF9E40F}" sibTransId="{BE952B62-7166-480D-A0A0-30338E368EAB}"/>
    <dgm:cxn modelId="{97DC151E-B1B2-413E-813E-C48FDF1F0B17}" type="presOf" srcId="{CD812546-B510-4449-80A0-ECC952BFBA8D}" destId="{936679D9-AF9F-4BA6-8E54-685AB572B976}" srcOrd="0" destOrd="0" presId="urn:microsoft.com/office/officeart/2005/8/layout/vProcess5"/>
    <dgm:cxn modelId="{7D122323-6E86-464F-85D9-D8E753286C30}" srcId="{CD812546-B510-4449-80A0-ECC952BFBA8D}" destId="{9529682D-7354-4AF0-9063-0E73728F6C59}" srcOrd="4" destOrd="0" parTransId="{CCF56A74-D86B-407D-932D-E4045AE79674}" sibTransId="{E08A907E-6499-4E6C-97E6-2AAD8538FEBE}"/>
    <dgm:cxn modelId="{37ED7F3A-0C62-4091-89D3-1F9A45F915E8}" type="presOf" srcId="{9529682D-7354-4AF0-9063-0E73728F6C59}" destId="{A54342C7-B408-46D0-8225-8457A934CC22}" srcOrd="0" destOrd="0" presId="urn:microsoft.com/office/officeart/2005/8/layout/vProcess5"/>
    <dgm:cxn modelId="{82D77D5D-38CA-432B-9DD6-A0F010EE4B26}" type="presOf" srcId="{D3730351-49C3-4FB3-8F9E-9984E996E368}" destId="{2214F59E-30E1-4C1C-8D4B-E5465BBAA228}" srcOrd="0" destOrd="0" presId="urn:microsoft.com/office/officeart/2005/8/layout/vProcess5"/>
    <dgm:cxn modelId="{DDB97A60-1A2F-434F-A16A-5CB8E9AB5048}" type="presOf" srcId="{7AA55FFE-C189-4113-9E80-EF8773E9EA08}" destId="{E6E1CC69-7589-43AC-A4AB-6A0E01246DBB}" srcOrd="0" destOrd="0" presId="urn:microsoft.com/office/officeart/2005/8/layout/vProcess5"/>
    <dgm:cxn modelId="{F7663F43-0038-467E-BE27-7DD8CA9D438E}" type="presOf" srcId="{D0FF9DFD-8EA4-4B27-B60C-B0504EDD0781}" destId="{42F4B5FE-7F8D-4D49-A429-CD348DB838C6}" srcOrd="1" destOrd="0" presId="urn:microsoft.com/office/officeart/2005/8/layout/vProcess5"/>
    <dgm:cxn modelId="{E8C8A44B-F994-4EE6-A790-13D9CBECCD40}" type="presOf" srcId="{BE952B62-7166-480D-A0A0-30338E368EAB}" destId="{02661C5E-1A74-4050-8E80-1EF1519C0AC7}" srcOrd="0" destOrd="0" presId="urn:microsoft.com/office/officeart/2005/8/layout/vProcess5"/>
    <dgm:cxn modelId="{26BC776F-16B8-4353-A4FB-065953626FEB}" srcId="{CD812546-B510-4449-80A0-ECC952BFBA8D}" destId="{D0FF9DFD-8EA4-4B27-B60C-B0504EDD0781}" srcOrd="1" destOrd="0" parTransId="{F0F842A7-B87A-4D5B-89E8-6ADE5721B228}" sibTransId="{6198D2DD-FD3F-4EB2-B37F-9D35C74F236F}"/>
    <dgm:cxn modelId="{B7DE8A55-D35B-41FB-95E1-C1E8A92F7CA0}" type="presOf" srcId="{6198D2DD-FD3F-4EB2-B37F-9D35C74F236F}" destId="{F7C172BF-7303-4A3E-9FAD-3C19ABA22862}" srcOrd="0" destOrd="0" presId="urn:microsoft.com/office/officeart/2005/8/layout/vProcess5"/>
    <dgm:cxn modelId="{71CB4580-C860-412B-A821-7E00B190BCBD}" type="presOf" srcId="{D3730351-49C3-4FB3-8F9E-9984E996E368}" destId="{DDEE0D96-5B05-4D93-9B45-E8EAD42AE2BE}" srcOrd="1" destOrd="0" presId="urn:microsoft.com/office/officeart/2005/8/layout/vProcess5"/>
    <dgm:cxn modelId="{F3D54780-1430-40BA-83BE-9CFC728EC529}" srcId="{CD812546-B510-4449-80A0-ECC952BFBA8D}" destId="{C9518AFC-BA74-4961-BC9C-B70924207435}" srcOrd="0" destOrd="0" parTransId="{2F3E9F36-7499-40D7-8108-418E6419089B}" sibTransId="{9C0F9AF5-6CFD-4210-92E3-3B208BBA99F7}"/>
    <dgm:cxn modelId="{C617588C-C4B5-4E38-9F9A-D17AA43C4607}" type="presOf" srcId="{9C0F9AF5-6CFD-4210-92E3-3B208BBA99F7}" destId="{26FA3DD7-67F6-4EBA-8541-14749CADDC2A}" srcOrd="0" destOrd="0" presId="urn:microsoft.com/office/officeart/2005/8/layout/vProcess5"/>
    <dgm:cxn modelId="{B3F37A97-6D1D-4868-A1BD-3992F769ACC6}" srcId="{CD812546-B510-4449-80A0-ECC952BFBA8D}" destId="{D3730351-49C3-4FB3-8F9E-9984E996E368}" srcOrd="2" destOrd="0" parTransId="{BAF535E7-FC18-4E34-90AE-22B166364B72}" sibTransId="{7AA55FFE-C189-4113-9E80-EF8773E9EA08}"/>
    <dgm:cxn modelId="{CABEA7BD-4BF2-4D0D-97E1-4AD9DF5F5692}" type="presOf" srcId="{5088CC71-A6D4-45C2-9A84-9E005832285E}" destId="{2E3A38C3-E36A-47FE-B810-DF3494BC88EA}" srcOrd="1" destOrd="0" presId="urn:microsoft.com/office/officeart/2005/8/layout/vProcess5"/>
    <dgm:cxn modelId="{B0DA81C2-7078-45A1-B533-0376C43CF815}" type="presOf" srcId="{C9518AFC-BA74-4961-BC9C-B70924207435}" destId="{C73D4C98-48C9-494E-A12C-BF67B6A1DF41}" srcOrd="0" destOrd="0" presId="urn:microsoft.com/office/officeart/2005/8/layout/vProcess5"/>
    <dgm:cxn modelId="{987B96CC-DFD6-4E9A-A983-52E816D45494}" type="presOf" srcId="{5088CC71-A6D4-45C2-9A84-9E005832285E}" destId="{C3730CD7-2D79-453A-920F-E769459EB028}" srcOrd="0" destOrd="0" presId="urn:microsoft.com/office/officeart/2005/8/layout/vProcess5"/>
    <dgm:cxn modelId="{804832E4-68B7-45BA-8DAF-ADFA4755C806}" type="presOf" srcId="{9529682D-7354-4AF0-9063-0E73728F6C59}" destId="{94B54332-4D4A-429F-AD23-609AED3ECDD7}" srcOrd="1" destOrd="0" presId="urn:microsoft.com/office/officeart/2005/8/layout/vProcess5"/>
    <dgm:cxn modelId="{B1F7A8E8-98ED-4878-8016-6931BDAC6358}" type="presOf" srcId="{C9518AFC-BA74-4961-BC9C-B70924207435}" destId="{0F44FD85-AAE5-4B48-8B46-27D0F5F64B79}" srcOrd="1" destOrd="0" presId="urn:microsoft.com/office/officeart/2005/8/layout/vProcess5"/>
    <dgm:cxn modelId="{008CE4F4-DB76-405E-A41E-0672676FB955}" type="presOf" srcId="{D0FF9DFD-8EA4-4B27-B60C-B0504EDD0781}" destId="{9964DDA5-6AA5-4AD5-842C-F758507681EA}" srcOrd="0" destOrd="0" presId="urn:microsoft.com/office/officeart/2005/8/layout/vProcess5"/>
    <dgm:cxn modelId="{5B7687ED-2ECF-41EE-8A94-58306924BF83}" type="presParOf" srcId="{936679D9-AF9F-4BA6-8E54-685AB572B976}" destId="{A98C9F3F-B93E-4513-9A26-31699902CA64}" srcOrd="0" destOrd="0" presId="urn:microsoft.com/office/officeart/2005/8/layout/vProcess5"/>
    <dgm:cxn modelId="{490B5614-AB4C-4B52-9947-A78F32EF8D9C}" type="presParOf" srcId="{936679D9-AF9F-4BA6-8E54-685AB572B976}" destId="{C73D4C98-48C9-494E-A12C-BF67B6A1DF41}" srcOrd="1" destOrd="0" presId="urn:microsoft.com/office/officeart/2005/8/layout/vProcess5"/>
    <dgm:cxn modelId="{764AAFF2-0243-41D7-B805-B1DD96897395}" type="presParOf" srcId="{936679D9-AF9F-4BA6-8E54-685AB572B976}" destId="{9964DDA5-6AA5-4AD5-842C-F758507681EA}" srcOrd="2" destOrd="0" presId="urn:microsoft.com/office/officeart/2005/8/layout/vProcess5"/>
    <dgm:cxn modelId="{59D78A2C-5C09-4E04-B753-814A072E0F75}" type="presParOf" srcId="{936679D9-AF9F-4BA6-8E54-685AB572B976}" destId="{2214F59E-30E1-4C1C-8D4B-E5465BBAA228}" srcOrd="3" destOrd="0" presId="urn:microsoft.com/office/officeart/2005/8/layout/vProcess5"/>
    <dgm:cxn modelId="{ACD6D68B-0D29-4277-93F3-74CDA86EC25F}" type="presParOf" srcId="{936679D9-AF9F-4BA6-8E54-685AB572B976}" destId="{C3730CD7-2D79-453A-920F-E769459EB028}" srcOrd="4" destOrd="0" presId="urn:microsoft.com/office/officeart/2005/8/layout/vProcess5"/>
    <dgm:cxn modelId="{C8E983C5-036F-4A11-B5EA-85FA8CE9AE95}" type="presParOf" srcId="{936679D9-AF9F-4BA6-8E54-685AB572B976}" destId="{A54342C7-B408-46D0-8225-8457A934CC22}" srcOrd="5" destOrd="0" presId="urn:microsoft.com/office/officeart/2005/8/layout/vProcess5"/>
    <dgm:cxn modelId="{1807B239-E371-4690-B056-21B5C030E965}" type="presParOf" srcId="{936679D9-AF9F-4BA6-8E54-685AB572B976}" destId="{26FA3DD7-67F6-4EBA-8541-14749CADDC2A}" srcOrd="6" destOrd="0" presId="urn:microsoft.com/office/officeart/2005/8/layout/vProcess5"/>
    <dgm:cxn modelId="{FCE3E90D-E914-4B7D-942E-E050FC904B08}" type="presParOf" srcId="{936679D9-AF9F-4BA6-8E54-685AB572B976}" destId="{F7C172BF-7303-4A3E-9FAD-3C19ABA22862}" srcOrd="7" destOrd="0" presId="urn:microsoft.com/office/officeart/2005/8/layout/vProcess5"/>
    <dgm:cxn modelId="{F6D0E342-53DF-4368-9091-B0EDFAD4AB47}" type="presParOf" srcId="{936679D9-AF9F-4BA6-8E54-685AB572B976}" destId="{E6E1CC69-7589-43AC-A4AB-6A0E01246DBB}" srcOrd="8" destOrd="0" presId="urn:microsoft.com/office/officeart/2005/8/layout/vProcess5"/>
    <dgm:cxn modelId="{0E6569F5-182F-4BF8-942C-FA2DA2E89F90}" type="presParOf" srcId="{936679D9-AF9F-4BA6-8E54-685AB572B976}" destId="{02661C5E-1A74-4050-8E80-1EF1519C0AC7}" srcOrd="9" destOrd="0" presId="urn:microsoft.com/office/officeart/2005/8/layout/vProcess5"/>
    <dgm:cxn modelId="{184EE669-D82D-47A1-BEE2-179E7D6C0DE7}" type="presParOf" srcId="{936679D9-AF9F-4BA6-8E54-685AB572B976}" destId="{0F44FD85-AAE5-4B48-8B46-27D0F5F64B79}" srcOrd="10" destOrd="0" presId="urn:microsoft.com/office/officeart/2005/8/layout/vProcess5"/>
    <dgm:cxn modelId="{690F94F1-5AA4-4434-B4B5-7D0F678554D7}" type="presParOf" srcId="{936679D9-AF9F-4BA6-8E54-685AB572B976}" destId="{42F4B5FE-7F8D-4D49-A429-CD348DB838C6}" srcOrd="11" destOrd="0" presId="urn:microsoft.com/office/officeart/2005/8/layout/vProcess5"/>
    <dgm:cxn modelId="{AE986411-3AF7-44D9-8329-05999CE35BAA}" type="presParOf" srcId="{936679D9-AF9F-4BA6-8E54-685AB572B976}" destId="{DDEE0D96-5B05-4D93-9B45-E8EAD42AE2BE}" srcOrd="12" destOrd="0" presId="urn:microsoft.com/office/officeart/2005/8/layout/vProcess5"/>
    <dgm:cxn modelId="{5042D733-0519-47EF-BB75-86F34BA80A9E}" type="presParOf" srcId="{936679D9-AF9F-4BA6-8E54-685AB572B976}" destId="{2E3A38C3-E36A-47FE-B810-DF3494BC88EA}" srcOrd="13" destOrd="0" presId="urn:microsoft.com/office/officeart/2005/8/layout/vProcess5"/>
    <dgm:cxn modelId="{70E582D1-97D2-47AF-B342-5BD894E4E5F0}" type="presParOf" srcId="{936679D9-AF9F-4BA6-8E54-685AB572B976}" destId="{94B54332-4D4A-429F-AD23-609AED3ECDD7}" srcOrd="14"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9FC464-A869-441B-9588-81A79ACC51F9}"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74D751BE-0BA2-484E-B1E8-AB2D8CAEDA17}">
      <dgm:prSet custT="1"/>
      <dgm:spPr/>
      <dgm:t>
        <a:bodyPr/>
        <a:lstStyle/>
        <a:p>
          <a:pPr>
            <a:lnSpc>
              <a:spcPct val="100000"/>
            </a:lnSpc>
            <a:defRPr b="1"/>
          </a:pPr>
          <a:r>
            <a:rPr lang="en-US" sz="2000" dirty="0"/>
            <a:t>Rebuild </a:t>
          </a:r>
          <a:r>
            <a:rPr lang="en-US" sz="2000" dirty="0" err="1"/>
            <a:t>ASTQuicheTree</a:t>
          </a:r>
          <a:endParaRPr lang="en-US" sz="2000" dirty="0"/>
        </a:p>
      </dgm:t>
    </dgm:pt>
    <dgm:pt modelId="{FD2DB367-272F-4722-980B-A47898C1BC3E}" type="parTrans" cxnId="{C1BF8D2E-8185-4C2D-8C8A-5AD78CBE23AD}">
      <dgm:prSet/>
      <dgm:spPr/>
      <dgm:t>
        <a:bodyPr/>
        <a:lstStyle/>
        <a:p>
          <a:endParaRPr lang="en-US" sz="2000"/>
        </a:p>
      </dgm:t>
    </dgm:pt>
    <dgm:pt modelId="{C692182A-0962-4264-8A5D-36C9D1B3F095}" type="sibTrans" cxnId="{C1BF8D2E-8185-4C2D-8C8A-5AD78CBE23AD}">
      <dgm:prSet/>
      <dgm:spPr/>
      <dgm:t>
        <a:bodyPr/>
        <a:lstStyle/>
        <a:p>
          <a:endParaRPr lang="en-US" sz="2000"/>
        </a:p>
      </dgm:t>
    </dgm:pt>
    <dgm:pt modelId="{08527F25-CD54-432B-B4C3-B5A5BA9F412A}">
      <dgm:prSet custT="1"/>
      <dgm:spPr/>
      <dgm:t>
        <a:bodyPr/>
        <a:lstStyle/>
        <a:p>
          <a:pPr>
            <a:lnSpc>
              <a:spcPct val="100000"/>
            </a:lnSpc>
            <a:defRPr b="1"/>
          </a:pPr>
          <a:r>
            <a:rPr lang="en-US" sz="2000" dirty="0"/>
            <a:t>Extract through PAL</a:t>
          </a:r>
        </a:p>
      </dgm:t>
    </dgm:pt>
    <dgm:pt modelId="{E1880846-A7B7-426D-BBF4-02CDDC2F0F72}" type="parTrans" cxnId="{61D5B9C8-DFF2-43A7-846F-1CEC90E0A6FF}">
      <dgm:prSet/>
      <dgm:spPr/>
      <dgm:t>
        <a:bodyPr/>
        <a:lstStyle/>
        <a:p>
          <a:endParaRPr lang="en-US" sz="2000"/>
        </a:p>
      </dgm:t>
    </dgm:pt>
    <dgm:pt modelId="{715E8061-B6CF-4D6B-9ED1-94C6EAAA81B3}" type="sibTrans" cxnId="{61D5B9C8-DFF2-43A7-846F-1CEC90E0A6FF}">
      <dgm:prSet/>
      <dgm:spPr/>
      <dgm:t>
        <a:bodyPr/>
        <a:lstStyle/>
        <a:p>
          <a:endParaRPr lang="en-US" sz="2000"/>
        </a:p>
      </dgm:t>
    </dgm:pt>
    <dgm:pt modelId="{302A9D30-6AB0-4A5C-9B34-A3F39C662778}">
      <dgm:prSet custT="1"/>
      <dgm:spPr/>
      <dgm:t>
        <a:bodyPr/>
        <a:lstStyle/>
        <a:p>
          <a:pPr>
            <a:lnSpc>
              <a:spcPct val="100000"/>
            </a:lnSpc>
          </a:pPr>
          <a:r>
            <a:rPr lang="en-US" sz="2000" dirty="0"/>
            <a:t>Remove extra blocks</a:t>
          </a:r>
        </a:p>
      </dgm:t>
    </dgm:pt>
    <dgm:pt modelId="{CBA156B9-91ED-4DA6-B6DD-4357D0084B17}" type="parTrans" cxnId="{FC14AF3F-3077-4F63-BD21-92F66C2D436C}">
      <dgm:prSet/>
      <dgm:spPr/>
      <dgm:t>
        <a:bodyPr/>
        <a:lstStyle/>
        <a:p>
          <a:endParaRPr lang="en-US" sz="2000"/>
        </a:p>
      </dgm:t>
    </dgm:pt>
    <dgm:pt modelId="{3C6A61E9-8753-461C-BBF4-B04EAB1CBCC6}" type="sibTrans" cxnId="{FC14AF3F-3077-4F63-BD21-92F66C2D436C}">
      <dgm:prSet/>
      <dgm:spPr/>
      <dgm:t>
        <a:bodyPr/>
        <a:lstStyle/>
        <a:p>
          <a:endParaRPr lang="en-US" sz="2000"/>
        </a:p>
      </dgm:t>
    </dgm:pt>
    <dgm:pt modelId="{05372445-497F-4DC5-AFF4-B54D60F5F985}">
      <dgm:prSet custT="1"/>
      <dgm:spPr/>
      <dgm:t>
        <a:bodyPr/>
        <a:lstStyle/>
        <a:p>
          <a:pPr>
            <a:lnSpc>
              <a:spcPct val="100000"/>
            </a:lnSpc>
          </a:pPr>
          <a:r>
            <a:rPr lang="en-US" sz="2000"/>
            <a:t>Re-expand leaf nodes</a:t>
          </a:r>
        </a:p>
      </dgm:t>
    </dgm:pt>
    <dgm:pt modelId="{39484D8F-3113-4DFE-8BC5-86224B0ABF39}" type="parTrans" cxnId="{C67149FD-DEFB-43AD-B5F6-F506198BB7C0}">
      <dgm:prSet/>
      <dgm:spPr/>
      <dgm:t>
        <a:bodyPr/>
        <a:lstStyle/>
        <a:p>
          <a:endParaRPr lang="en-US" sz="2000"/>
        </a:p>
      </dgm:t>
    </dgm:pt>
    <dgm:pt modelId="{B264ED6E-D787-4C08-A97F-064AA34C2D0D}" type="sibTrans" cxnId="{C67149FD-DEFB-43AD-B5F6-F506198BB7C0}">
      <dgm:prSet/>
      <dgm:spPr/>
      <dgm:t>
        <a:bodyPr/>
        <a:lstStyle/>
        <a:p>
          <a:endParaRPr lang="en-US" sz="2000"/>
        </a:p>
      </dgm:t>
    </dgm:pt>
    <dgm:pt modelId="{F2C82B20-55A6-4851-9285-665C88B42848}">
      <dgm:prSet custT="1"/>
      <dgm:spPr/>
      <dgm:t>
        <a:bodyPr/>
        <a:lstStyle/>
        <a:p>
          <a:pPr>
            <a:lnSpc>
              <a:spcPct val="100000"/>
            </a:lnSpc>
            <a:defRPr b="1"/>
          </a:pPr>
          <a:r>
            <a:rPr lang="en-US" sz="2000" dirty="0"/>
            <a:t>Generate source code with </a:t>
          </a:r>
          <a:r>
            <a:rPr lang="en-US" sz="2000" dirty="0" err="1">
              <a:latin typeface="Consolas" panose="020B0609020204030204" pitchFamily="49" charset="0"/>
            </a:rPr>
            <a:t>astor</a:t>
          </a:r>
          <a:endParaRPr lang="en-US" sz="2000" dirty="0">
            <a:latin typeface="Consolas" panose="020B0609020204030204" pitchFamily="49" charset="0"/>
          </a:endParaRPr>
        </a:p>
      </dgm:t>
    </dgm:pt>
    <dgm:pt modelId="{01B8C475-5291-4431-B242-BE905A659943}" type="parTrans" cxnId="{55CE1699-EC10-4F44-BB22-40D0BDE6B674}">
      <dgm:prSet/>
      <dgm:spPr/>
      <dgm:t>
        <a:bodyPr/>
        <a:lstStyle/>
        <a:p>
          <a:endParaRPr lang="en-US" sz="2000"/>
        </a:p>
      </dgm:t>
    </dgm:pt>
    <dgm:pt modelId="{62D70F0F-C5BB-4249-A92B-F4AF175F0A86}" type="sibTrans" cxnId="{55CE1699-EC10-4F44-BB22-40D0BDE6B674}">
      <dgm:prSet/>
      <dgm:spPr/>
      <dgm:t>
        <a:bodyPr/>
        <a:lstStyle/>
        <a:p>
          <a:endParaRPr lang="en-US" sz="2000"/>
        </a:p>
      </dgm:t>
    </dgm:pt>
    <dgm:pt modelId="{86CAAE84-258B-4864-B22C-0EE243AA91ED}" type="pres">
      <dgm:prSet presAssocID="{539FC464-A869-441B-9588-81A79ACC51F9}" presName="root" presStyleCnt="0">
        <dgm:presLayoutVars>
          <dgm:dir/>
          <dgm:resizeHandles val="exact"/>
        </dgm:presLayoutVars>
      </dgm:prSet>
      <dgm:spPr/>
    </dgm:pt>
    <dgm:pt modelId="{52458496-DF32-451E-B49E-5A08DE13E1E4}" type="pres">
      <dgm:prSet presAssocID="{74D751BE-0BA2-484E-B1E8-AB2D8CAEDA17}" presName="compNode" presStyleCnt="0"/>
      <dgm:spPr/>
    </dgm:pt>
    <dgm:pt modelId="{0EE3E2E2-2530-40BF-AD0B-A04E3B559755}" type="pres">
      <dgm:prSet presAssocID="{74D751BE-0BA2-484E-B1E8-AB2D8CAEDA17}" presName="iconRect" presStyleLbl="node1" presStyleIdx="0" presStyleCnt="3"/>
      <dgm:spPr>
        <a:blipFill rotWithShape="1">
          <a:blip xmlns:r="http://schemas.openxmlformats.org/officeDocument/2006/relationships" r:embed="rId1">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mark"/>
        </a:ext>
      </dgm:extLst>
    </dgm:pt>
    <dgm:pt modelId="{605A1D3E-C8A5-4CD4-9975-0787CF4DE6FF}" type="pres">
      <dgm:prSet presAssocID="{74D751BE-0BA2-484E-B1E8-AB2D8CAEDA17}" presName="iconSpace" presStyleCnt="0"/>
      <dgm:spPr/>
    </dgm:pt>
    <dgm:pt modelId="{3642089E-E2EC-4593-8EEE-D3731C22BC20}" type="pres">
      <dgm:prSet presAssocID="{74D751BE-0BA2-484E-B1E8-AB2D8CAEDA17}" presName="parTx" presStyleLbl="revTx" presStyleIdx="0" presStyleCnt="6">
        <dgm:presLayoutVars>
          <dgm:chMax val="0"/>
          <dgm:chPref val="0"/>
        </dgm:presLayoutVars>
      </dgm:prSet>
      <dgm:spPr/>
    </dgm:pt>
    <dgm:pt modelId="{6CBEF74D-4E9B-4920-9A12-43EB6BC8F743}" type="pres">
      <dgm:prSet presAssocID="{74D751BE-0BA2-484E-B1E8-AB2D8CAEDA17}" presName="txSpace" presStyleCnt="0"/>
      <dgm:spPr/>
    </dgm:pt>
    <dgm:pt modelId="{5750D0C4-34CB-4138-84DA-D12A5B959AB5}" type="pres">
      <dgm:prSet presAssocID="{74D751BE-0BA2-484E-B1E8-AB2D8CAEDA17}" presName="desTx" presStyleLbl="revTx" presStyleIdx="1" presStyleCnt="6">
        <dgm:presLayoutVars/>
      </dgm:prSet>
      <dgm:spPr/>
    </dgm:pt>
    <dgm:pt modelId="{F0EB79BD-954D-4C0F-A1A9-3771FCF7ABD0}" type="pres">
      <dgm:prSet presAssocID="{C692182A-0962-4264-8A5D-36C9D1B3F095}" presName="sibTrans" presStyleCnt="0"/>
      <dgm:spPr/>
    </dgm:pt>
    <dgm:pt modelId="{1795D099-FDC6-42D7-8609-2FA7C2B940AE}" type="pres">
      <dgm:prSet presAssocID="{08527F25-CD54-432B-B4C3-B5A5BA9F412A}" presName="compNode" presStyleCnt="0"/>
      <dgm:spPr/>
    </dgm:pt>
    <dgm:pt modelId="{184285BE-9D31-44E1-90EB-C859A843DFA8}" type="pres">
      <dgm:prSet presAssocID="{08527F25-CD54-432B-B4C3-B5A5BA9F412A}" presName="iconRect" presStyleLbl="node1" presStyleIdx="1" presStyleCnt="3"/>
      <dgm:spPr>
        <a:blipFill rotWithShape="1">
          <a:blip xmlns:r="http://schemas.openxmlformats.org/officeDocument/2006/relationships" r:embed="rId3">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eaf"/>
        </a:ext>
      </dgm:extLst>
    </dgm:pt>
    <dgm:pt modelId="{9D48B0F2-6044-4840-8379-E20B4D67A30A}" type="pres">
      <dgm:prSet presAssocID="{08527F25-CD54-432B-B4C3-B5A5BA9F412A}" presName="iconSpace" presStyleCnt="0"/>
      <dgm:spPr/>
    </dgm:pt>
    <dgm:pt modelId="{F0A400D8-A86C-41CF-B15F-FE96A9DF0558}" type="pres">
      <dgm:prSet presAssocID="{08527F25-CD54-432B-B4C3-B5A5BA9F412A}" presName="parTx" presStyleLbl="revTx" presStyleIdx="2" presStyleCnt="6">
        <dgm:presLayoutVars>
          <dgm:chMax val="0"/>
          <dgm:chPref val="0"/>
        </dgm:presLayoutVars>
      </dgm:prSet>
      <dgm:spPr/>
    </dgm:pt>
    <dgm:pt modelId="{BE0C33BF-80C1-45FB-812C-98460FE8FBE0}" type="pres">
      <dgm:prSet presAssocID="{08527F25-CD54-432B-B4C3-B5A5BA9F412A}" presName="txSpace" presStyleCnt="0"/>
      <dgm:spPr/>
    </dgm:pt>
    <dgm:pt modelId="{13E3791B-837A-4617-8EA6-DD4F4805141C}" type="pres">
      <dgm:prSet presAssocID="{08527F25-CD54-432B-B4C3-B5A5BA9F412A}" presName="desTx" presStyleLbl="revTx" presStyleIdx="3" presStyleCnt="6">
        <dgm:presLayoutVars/>
      </dgm:prSet>
      <dgm:spPr/>
    </dgm:pt>
    <dgm:pt modelId="{3E39DC01-370C-4A9B-8060-0469AF860EC7}" type="pres">
      <dgm:prSet presAssocID="{715E8061-B6CF-4D6B-9ED1-94C6EAAA81B3}" presName="sibTrans" presStyleCnt="0"/>
      <dgm:spPr/>
    </dgm:pt>
    <dgm:pt modelId="{89B2893C-E7F4-4B20-89E1-0CE863F216FE}" type="pres">
      <dgm:prSet presAssocID="{F2C82B20-55A6-4851-9285-665C88B42848}" presName="compNode" presStyleCnt="0"/>
      <dgm:spPr/>
    </dgm:pt>
    <dgm:pt modelId="{94E80952-F9FB-446E-9BBB-703EBAD223C4}" type="pres">
      <dgm:prSet presAssocID="{F2C82B20-55A6-4851-9285-665C88B428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F2E58C58-0BA6-4878-A553-624B7953ADA8}" type="pres">
      <dgm:prSet presAssocID="{F2C82B20-55A6-4851-9285-665C88B42848}" presName="iconSpace" presStyleCnt="0"/>
      <dgm:spPr/>
    </dgm:pt>
    <dgm:pt modelId="{D16DBAD7-180C-4E2B-BCEF-E464BC809078}" type="pres">
      <dgm:prSet presAssocID="{F2C82B20-55A6-4851-9285-665C88B42848}" presName="parTx" presStyleLbl="revTx" presStyleIdx="4" presStyleCnt="6">
        <dgm:presLayoutVars>
          <dgm:chMax val="0"/>
          <dgm:chPref val="0"/>
        </dgm:presLayoutVars>
      </dgm:prSet>
      <dgm:spPr/>
    </dgm:pt>
    <dgm:pt modelId="{F367D7D2-7B4D-4EAC-A23A-D5B02B5BAB0A}" type="pres">
      <dgm:prSet presAssocID="{F2C82B20-55A6-4851-9285-665C88B42848}" presName="txSpace" presStyleCnt="0"/>
      <dgm:spPr/>
    </dgm:pt>
    <dgm:pt modelId="{CB3E12B4-15FB-44B9-937C-3FA4BFB17739}" type="pres">
      <dgm:prSet presAssocID="{F2C82B20-55A6-4851-9285-665C88B42848}" presName="desTx" presStyleLbl="revTx" presStyleIdx="5" presStyleCnt="6">
        <dgm:presLayoutVars/>
      </dgm:prSet>
      <dgm:spPr/>
    </dgm:pt>
  </dgm:ptLst>
  <dgm:cxnLst>
    <dgm:cxn modelId="{7152861C-E33F-4342-A422-B81EDF4527C1}" type="presOf" srcId="{F2C82B20-55A6-4851-9285-665C88B42848}" destId="{D16DBAD7-180C-4E2B-BCEF-E464BC809078}" srcOrd="0" destOrd="0" presId="urn:microsoft.com/office/officeart/2018/5/layout/CenteredIconLabelDescriptionList"/>
    <dgm:cxn modelId="{B0402F20-AAFD-47A9-8D10-D5745103C2AB}" type="presOf" srcId="{05372445-497F-4DC5-AFF4-B54D60F5F985}" destId="{13E3791B-837A-4617-8EA6-DD4F4805141C}" srcOrd="0" destOrd="1" presId="urn:microsoft.com/office/officeart/2018/5/layout/CenteredIconLabelDescriptionList"/>
    <dgm:cxn modelId="{C1BF8D2E-8185-4C2D-8C8A-5AD78CBE23AD}" srcId="{539FC464-A869-441B-9588-81A79ACC51F9}" destId="{74D751BE-0BA2-484E-B1E8-AB2D8CAEDA17}" srcOrd="0" destOrd="0" parTransId="{FD2DB367-272F-4722-980B-A47898C1BC3E}" sibTransId="{C692182A-0962-4264-8A5D-36C9D1B3F095}"/>
    <dgm:cxn modelId="{FC14AF3F-3077-4F63-BD21-92F66C2D436C}" srcId="{08527F25-CD54-432B-B4C3-B5A5BA9F412A}" destId="{302A9D30-6AB0-4A5C-9B34-A3F39C662778}" srcOrd="0" destOrd="0" parTransId="{CBA156B9-91ED-4DA6-B6DD-4357D0084B17}" sibTransId="{3C6A61E9-8753-461C-BBF4-B04EAB1CBCC6}"/>
    <dgm:cxn modelId="{66B3FC6D-86D3-429B-A081-A49701BC8D46}" type="presOf" srcId="{302A9D30-6AB0-4A5C-9B34-A3F39C662778}" destId="{13E3791B-837A-4617-8EA6-DD4F4805141C}" srcOrd="0" destOrd="0" presId="urn:microsoft.com/office/officeart/2018/5/layout/CenteredIconLabelDescriptionList"/>
    <dgm:cxn modelId="{C1A63B55-5779-4DFC-9016-6C018E1B8DAF}" type="presOf" srcId="{539FC464-A869-441B-9588-81A79ACC51F9}" destId="{86CAAE84-258B-4864-B22C-0EE243AA91ED}" srcOrd="0" destOrd="0" presId="urn:microsoft.com/office/officeart/2018/5/layout/CenteredIconLabelDescriptionList"/>
    <dgm:cxn modelId="{55CE1699-EC10-4F44-BB22-40D0BDE6B674}" srcId="{539FC464-A869-441B-9588-81A79ACC51F9}" destId="{F2C82B20-55A6-4851-9285-665C88B42848}" srcOrd="2" destOrd="0" parTransId="{01B8C475-5291-4431-B242-BE905A659943}" sibTransId="{62D70F0F-C5BB-4249-A92B-F4AF175F0A86}"/>
    <dgm:cxn modelId="{718C71B4-8ECA-4C11-9679-B625D355F947}" type="presOf" srcId="{08527F25-CD54-432B-B4C3-B5A5BA9F412A}" destId="{F0A400D8-A86C-41CF-B15F-FE96A9DF0558}" srcOrd="0" destOrd="0" presId="urn:microsoft.com/office/officeart/2018/5/layout/CenteredIconLabelDescriptionList"/>
    <dgm:cxn modelId="{61D5B9C8-DFF2-43A7-846F-1CEC90E0A6FF}" srcId="{539FC464-A869-441B-9588-81A79ACC51F9}" destId="{08527F25-CD54-432B-B4C3-B5A5BA9F412A}" srcOrd="1" destOrd="0" parTransId="{E1880846-A7B7-426D-BBF4-02CDDC2F0F72}" sibTransId="{715E8061-B6CF-4D6B-9ED1-94C6EAAA81B3}"/>
    <dgm:cxn modelId="{667A9FF0-5AEE-435B-BF14-48B5FC36E9EE}" type="presOf" srcId="{74D751BE-0BA2-484E-B1E8-AB2D8CAEDA17}" destId="{3642089E-E2EC-4593-8EEE-D3731C22BC20}" srcOrd="0" destOrd="0" presId="urn:microsoft.com/office/officeart/2018/5/layout/CenteredIconLabelDescriptionList"/>
    <dgm:cxn modelId="{C67149FD-DEFB-43AD-B5F6-F506198BB7C0}" srcId="{08527F25-CD54-432B-B4C3-B5A5BA9F412A}" destId="{05372445-497F-4DC5-AFF4-B54D60F5F985}" srcOrd="1" destOrd="0" parTransId="{39484D8F-3113-4DFE-8BC5-86224B0ABF39}" sibTransId="{B264ED6E-D787-4C08-A97F-064AA34C2D0D}"/>
    <dgm:cxn modelId="{7134C90F-7E36-43FA-A38C-AF31F6E39F84}" type="presParOf" srcId="{86CAAE84-258B-4864-B22C-0EE243AA91ED}" destId="{52458496-DF32-451E-B49E-5A08DE13E1E4}" srcOrd="0" destOrd="0" presId="urn:microsoft.com/office/officeart/2018/5/layout/CenteredIconLabelDescriptionList"/>
    <dgm:cxn modelId="{B2069BD0-A807-4BA3-B26C-D37B3BA456C5}" type="presParOf" srcId="{52458496-DF32-451E-B49E-5A08DE13E1E4}" destId="{0EE3E2E2-2530-40BF-AD0B-A04E3B559755}" srcOrd="0" destOrd="0" presId="urn:microsoft.com/office/officeart/2018/5/layout/CenteredIconLabelDescriptionList"/>
    <dgm:cxn modelId="{BE1C9E8C-23F9-4290-BD89-4544D408D8E3}" type="presParOf" srcId="{52458496-DF32-451E-B49E-5A08DE13E1E4}" destId="{605A1D3E-C8A5-4CD4-9975-0787CF4DE6FF}" srcOrd="1" destOrd="0" presId="urn:microsoft.com/office/officeart/2018/5/layout/CenteredIconLabelDescriptionList"/>
    <dgm:cxn modelId="{8CC00FBC-9225-458A-BA20-B3B884B95573}" type="presParOf" srcId="{52458496-DF32-451E-B49E-5A08DE13E1E4}" destId="{3642089E-E2EC-4593-8EEE-D3731C22BC20}" srcOrd="2" destOrd="0" presId="urn:microsoft.com/office/officeart/2018/5/layout/CenteredIconLabelDescriptionList"/>
    <dgm:cxn modelId="{316DB747-2F38-4087-8993-93A5F3875DB2}" type="presParOf" srcId="{52458496-DF32-451E-B49E-5A08DE13E1E4}" destId="{6CBEF74D-4E9B-4920-9A12-43EB6BC8F743}" srcOrd="3" destOrd="0" presId="urn:microsoft.com/office/officeart/2018/5/layout/CenteredIconLabelDescriptionList"/>
    <dgm:cxn modelId="{A5D911FF-9314-4C51-9A01-59275C187139}" type="presParOf" srcId="{52458496-DF32-451E-B49E-5A08DE13E1E4}" destId="{5750D0C4-34CB-4138-84DA-D12A5B959AB5}" srcOrd="4" destOrd="0" presId="urn:microsoft.com/office/officeart/2018/5/layout/CenteredIconLabelDescriptionList"/>
    <dgm:cxn modelId="{4D83BDFB-776D-467C-B88C-F4BA3E63695E}" type="presParOf" srcId="{86CAAE84-258B-4864-B22C-0EE243AA91ED}" destId="{F0EB79BD-954D-4C0F-A1A9-3771FCF7ABD0}" srcOrd="1" destOrd="0" presId="urn:microsoft.com/office/officeart/2018/5/layout/CenteredIconLabelDescriptionList"/>
    <dgm:cxn modelId="{95E8B48E-3EDE-45DF-990E-48D13F06168F}" type="presParOf" srcId="{86CAAE84-258B-4864-B22C-0EE243AA91ED}" destId="{1795D099-FDC6-42D7-8609-2FA7C2B940AE}" srcOrd="2" destOrd="0" presId="urn:microsoft.com/office/officeart/2018/5/layout/CenteredIconLabelDescriptionList"/>
    <dgm:cxn modelId="{D32CC499-E254-441C-9AC2-30818CE85F17}" type="presParOf" srcId="{1795D099-FDC6-42D7-8609-2FA7C2B940AE}" destId="{184285BE-9D31-44E1-90EB-C859A843DFA8}" srcOrd="0" destOrd="0" presId="urn:microsoft.com/office/officeart/2018/5/layout/CenteredIconLabelDescriptionList"/>
    <dgm:cxn modelId="{ADABABE2-A79F-4FF9-BEA7-F36E6F248C5A}" type="presParOf" srcId="{1795D099-FDC6-42D7-8609-2FA7C2B940AE}" destId="{9D48B0F2-6044-4840-8379-E20B4D67A30A}" srcOrd="1" destOrd="0" presId="urn:microsoft.com/office/officeart/2018/5/layout/CenteredIconLabelDescriptionList"/>
    <dgm:cxn modelId="{248A5D8F-D65A-49FF-9A82-72F8EF24665E}" type="presParOf" srcId="{1795D099-FDC6-42D7-8609-2FA7C2B940AE}" destId="{F0A400D8-A86C-41CF-B15F-FE96A9DF0558}" srcOrd="2" destOrd="0" presId="urn:microsoft.com/office/officeart/2018/5/layout/CenteredIconLabelDescriptionList"/>
    <dgm:cxn modelId="{84909439-B1C1-458C-8AEB-E974E00C5A93}" type="presParOf" srcId="{1795D099-FDC6-42D7-8609-2FA7C2B940AE}" destId="{BE0C33BF-80C1-45FB-812C-98460FE8FBE0}" srcOrd="3" destOrd="0" presId="urn:microsoft.com/office/officeart/2018/5/layout/CenteredIconLabelDescriptionList"/>
    <dgm:cxn modelId="{93233124-7FAB-4385-B805-C30A65C93D20}" type="presParOf" srcId="{1795D099-FDC6-42D7-8609-2FA7C2B940AE}" destId="{13E3791B-837A-4617-8EA6-DD4F4805141C}" srcOrd="4" destOrd="0" presId="urn:microsoft.com/office/officeart/2018/5/layout/CenteredIconLabelDescriptionList"/>
    <dgm:cxn modelId="{4BD85D50-60A8-4BA9-87A3-A687D8DCB141}" type="presParOf" srcId="{86CAAE84-258B-4864-B22C-0EE243AA91ED}" destId="{3E39DC01-370C-4A9B-8060-0469AF860EC7}" srcOrd="3" destOrd="0" presId="urn:microsoft.com/office/officeart/2018/5/layout/CenteredIconLabelDescriptionList"/>
    <dgm:cxn modelId="{2F5E026B-C600-424D-89E6-C63E2EAAF6C6}" type="presParOf" srcId="{86CAAE84-258B-4864-B22C-0EE243AA91ED}" destId="{89B2893C-E7F4-4B20-89E1-0CE863F216FE}" srcOrd="4" destOrd="0" presId="urn:microsoft.com/office/officeart/2018/5/layout/CenteredIconLabelDescriptionList"/>
    <dgm:cxn modelId="{C3225668-B44A-4C26-8904-2C5C70CB39E6}" type="presParOf" srcId="{89B2893C-E7F4-4B20-89E1-0CE863F216FE}" destId="{94E80952-F9FB-446E-9BBB-703EBAD223C4}" srcOrd="0" destOrd="0" presId="urn:microsoft.com/office/officeart/2018/5/layout/CenteredIconLabelDescriptionList"/>
    <dgm:cxn modelId="{FB28654F-75FE-4882-8FE3-DBE5261E26DB}" type="presParOf" srcId="{89B2893C-E7F4-4B20-89E1-0CE863F216FE}" destId="{F2E58C58-0BA6-4878-A553-624B7953ADA8}" srcOrd="1" destOrd="0" presId="urn:microsoft.com/office/officeart/2018/5/layout/CenteredIconLabelDescriptionList"/>
    <dgm:cxn modelId="{7946C076-4656-4910-A8D4-17B912DEC866}" type="presParOf" srcId="{89B2893C-E7F4-4B20-89E1-0CE863F216FE}" destId="{D16DBAD7-180C-4E2B-BCEF-E464BC809078}" srcOrd="2" destOrd="0" presId="urn:microsoft.com/office/officeart/2018/5/layout/CenteredIconLabelDescriptionList"/>
    <dgm:cxn modelId="{0F630F53-ABB4-41B0-B7CA-5DBC703C408F}" type="presParOf" srcId="{89B2893C-E7F4-4B20-89E1-0CE863F216FE}" destId="{F367D7D2-7B4D-4EAC-A23A-D5B02B5BAB0A}" srcOrd="3" destOrd="0" presId="urn:microsoft.com/office/officeart/2018/5/layout/CenteredIconLabelDescriptionList"/>
    <dgm:cxn modelId="{5A489A01-B073-4B44-8434-A925904817EF}" type="presParOf" srcId="{89B2893C-E7F4-4B20-89E1-0CE863F216FE}" destId="{CB3E12B4-15FB-44B9-937C-3FA4BFB17739}"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812546-B510-4449-80A0-ECC952BFBA8D}" type="doc">
      <dgm:prSet loTypeId="urn:microsoft.com/office/officeart/2005/8/layout/vProcess5" loCatId="process" qsTypeId="urn:microsoft.com/office/officeart/2005/8/quickstyle/simple4" qsCatId="simple" csTypeId="urn:microsoft.com/office/officeart/2005/8/colors/accent3_4" csCatId="accent3" phldr="1"/>
      <dgm:spPr/>
    </dgm:pt>
    <dgm:pt modelId="{C9518AFC-BA74-4961-BC9C-B70924207435}">
      <dgm:prSet phldrT="[Text]"/>
      <dgm:spPr/>
      <dgm:t>
        <a:bodyPr/>
        <a:lstStyle/>
        <a:p>
          <a:r>
            <a:rPr lang="en-US"/>
            <a:t>Parse source file</a:t>
          </a:r>
          <a:endParaRPr lang="en-US" dirty="0"/>
        </a:p>
      </dgm:t>
    </dgm:pt>
    <dgm:pt modelId="{2F3E9F36-7499-40D7-8108-418E6419089B}" type="parTrans" cxnId="{F3D54780-1430-40BA-83BE-9CFC728EC529}">
      <dgm:prSet/>
      <dgm:spPr/>
      <dgm:t>
        <a:bodyPr/>
        <a:lstStyle/>
        <a:p>
          <a:endParaRPr lang="en-US"/>
        </a:p>
      </dgm:t>
    </dgm:pt>
    <dgm:pt modelId="{9C0F9AF5-6CFD-4210-92E3-3B208BBA99F7}" type="sibTrans" cxnId="{F3D54780-1430-40BA-83BE-9CFC728EC529}">
      <dgm:prSet/>
      <dgm:spPr/>
      <dgm:t>
        <a:bodyPr/>
        <a:lstStyle/>
        <a:p>
          <a:endParaRPr lang="en-US">
            <a:solidFill>
              <a:schemeClr val="bg1"/>
            </a:solidFill>
          </a:endParaRPr>
        </a:p>
      </dgm:t>
    </dgm:pt>
    <dgm:pt modelId="{D0FF9DFD-8EA4-4B27-B60C-B0504EDD0781}">
      <dgm:prSet phldrT="[Text]"/>
      <dgm:spPr/>
      <dgm:t>
        <a:bodyPr/>
        <a:lstStyle/>
        <a:p>
          <a:r>
            <a:rPr lang="en-US"/>
            <a:t>Lift through Python Abstraction Layer (v3.7 -3.10)</a:t>
          </a:r>
          <a:endParaRPr lang="en-US" dirty="0"/>
        </a:p>
      </dgm:t>
    </dgm:pt>
    <dgm:pt modelId="{F0F842A7-B87A-4D5B-89E8-6ADE5721B228}" type="parTrans" cxnId="{26BC776F-16B8-4353-A4FB-065953626FEB}">
      <dgm:prSet/>
      <dgm:spPr/>
      <dgm:t>
        <a:bodyPr/>
        <a:lstStyle/>
        <a:p>
          <a:endParaRPr lang="en-US"/>
        </a:p>
      </dgm:t>
    </dgm:pt>
    <dgm:pt modelId="{6198D2DD-FD3F-4EB2-B37F-9D35C74F236F}" type="sibTrans" cxnId="{26BC776F-16B8-4353-A4FB-065953626FEB}">
      <dgm:prSet/>
      <dgm:spPr/>
      <dgm:t>
        <a:bodyPr/>
        <a:lstStyle/>
        <a:p>
          <a:endParaRPr lang="en-US">
            <a:solidFill>
              <a:schemeClr val="bg1"/>
            </a:solidFill>
          </a:endParaRPr>
        </a:p>
      </dgm:t>
    </dgm:pt>
    <dgm:pt modelId="{D3730351-49C3-4FB3-8F9E-9984E996E368}">
      <dgm:prSet phldrT="[Text]"/>
      <dgm:spPr/>
      <dgm:t>
        <a:bodyPr/>
        <a:lstStyle/>
        <a:p>
          <a:r>
            <a:rPr lang="en-US"/>
            <a:t>Convert to ASTQuicheTree</a:t>
          </a:r>
          <a:endParaRPr lang="en-US" dirty="0"/>
        </a:p>
      </dgm:t>
    </dgm:pt>
    <dgm:pt modelId="{BAF535E7-FC18-4E34-90AE-22B166364B72}" type="parTrans" cxnId="{B3F37A97-6D1D-4868-A1BD-3992F769ACC6}">
      <dgm:prSet/>
      <dgm:spPr/>
      <dgm:t>
        <a:bodyPr/>
        <a:lstStyle/>
        <a:p>
          <a:endParaRPr lang="en-US"/>
        </a:p>
      </dgm:t>
    </dgm:pt>
    <dgm:pt modelId="{7AA55FFE-C189-4113-9E80-EF8773E9EA08}" type="sibTrans" cxnId="{B3F37A97-6D1D-4868-A1BD-3992F769ACC6}">
      <dgm:prSet/>
      <dgm:spPr/>
      <dgm:t>
        <a:bodyPr/>
        <a:lstStyle/>
        <a:p>
          <a:endParaRPr lang="en-US">
            <a:solidFill>
              <a:schemeClr val="bg1"/>
            </a:solidFill>
          </a:endParaRPr>
        </a:p>
      </dgm:t>
    </dgm:pt>
    <dgm:pt modelId="{9529682D-7354-4AF0-9063-0E73728F6C59}">
      <dgm:prSet phldrT="[Text]"/>
      <dgm:spPr/>
      <dgm:t>
        <a:bodyPr/>
        <a:lstStyle/>
        <a:p>
          <a:r>
            <a:rPr lang="en-US"/>
            <a:t>Extract through PAL, Generate Python</a:t>
          </a:r>
          <a:endParaRPr lang="en-US" dirty="0"/>
        </a:p>
      </dgm:t>
    </dgm:pt>
    <dgm:pt modelId="{CCF56A74-D86B-407D-932D-E4045AE79674}" type="parTrans" cxnId="{7D122323-6E86-464F-85D9-D8E753286C30}">
      <dgm:prSet/>
      <dgm:spPr/>
      <dgm:t>
        <a:bodyPr/>
        <a:lstStyle/>
        <a:p>
          <a:endParaRPr lang="en-US"/>
        </a:p>
      </dgm:t>
    </dgm:pt>
    <dgm:pt modelId="{E08A907E-6499-4E6C-97E6-2AAD8538FEBE}" type="sibTrans" cxnId="{7D122323-6E86-464F-85D9-D8E753286C30}">
      <dgm:prSet/>
      <dgm:spPr/>
      <dgm:t>
        <a:bodyPr/>
        <a:lstStyle/>
        <a:p>
          <a:endParaRPr lang="en-US"/>
        </a:p>
      </dgm:t>
    </dgm:pt>
    <dgm:pt modelId="{5088CC71-A6D4-45C2-9A84-9E005832285E}">
      <dgm:prSet phldrT="[Text]"/>
      <dgm:spPr/>
      <dgm:t>
        <a:bodyPr/>
        <a:lstStyle/>
        <a:p>
          <a:r>
            <a:rPr lang="en-US" dirty="0"/>
            <a:t>Perform E-Graph Operations</a:t>
          </a:r>
        </a:p>
      </dgm:t>
    </dgm:pt>
    <dgm:pt modelId="{3BBF79CE-1054-4AEC-A96E-7E3ABCF9E40F}" type="parTrans" cxnId="{48BA5703-EA14-4879-859E-1CB2FD333DF8}">
      <dgm:prSet/>
      <dgm:spPr/>
      <dgm:t>
        <a:bodyPr/>
        <a:lstStyle/>
        <a:p>
          <a:endParaRPr lang="en-US"/>
        </a:p>
      </dgm:t>
    </dgm:pt>
    <dgm:pt modelId="{BE952B62-7166-480D-A0A0-30338E368EAB}" type="sibTrans" cxnId="{48BA5703-EA14-4879-859E-1CB2FD333DF8}">
      <dgm:prSet/>
      <dgm:spPr/>
      <dgm:t>
        <a:bodyPr/>
        <a:lstStyle/>
        <a:p>
          <a:endParaRPr lang="en-US">
            <a:solidFill>
              <a:schemeClr val="bg1"/>
            </a:solidFill>
          </a:endParaRPr>
        </a:p>
      </dgm:t>
    </dgm:pt>
    <dgm:pt modelId="{936679D9-AF9F-4BA6-8E54-685AB572B976}" type="pres">
      <dgm:prSet presAssocID="{CD812546-B510-4449-80A0-ECC952BFBA8D}" presName="outerComposite" presStyleCnt="0">
        <dgm:presLayoutVars>
          <dgm:chMax val="5"/>
          <dgm:dir/>
          <dgm:resizeHandles val="exact"/>
        </dgm:presLayoutVars>
      </dgm:prSet>
      <dgm:spPr/>
    </dgm:pt>
    <dgm:pt modelId="{A98C9F3F-B93E-4513-9A26-31699902CA64}" type="pres">
      <dgm:prSet presAssocID="{CD812546-B510-4449-80A0-ECC952BFBA8D}" presName="dummyMaxCanvas" presStyleCnt="0">
        <dgm:presLayoutVars/>
      </dgm:prSet>
      <dgm:spPr/>
    </dgm:pt>
    <dgm:pt modelId="{C73D4C98-48C9-494E-A12C-BF67B6A1DF41}" type="pres">
      <dgm:prSet presAssocID="{CD812546-B510-4449-80A0-ECC952BFBA8D}" presName="FiveNodes_1" presStyleLbl="node1" presStyleIdx="0" presStyleCnt="5">
        <dgm:presLayoutVars>
          <dgm:bulletEnabled val="1"/>
        </dgm:presLayoutVars>
      </dgm:prSet>
      <dgm:spPr/>
    </dgm:pt>
    <dgm:pt modelId="{9964DDA5-6AA5-4AD5-842C-F758507681EA}" type="pres">
      <dgm:prSet presAssocID="{CD812546-B510-4449-80A0-ECC952BFBA8D}" presName="FiveNodes_2" presStyleLbl="node1" presStyleIdx="1" presStyleCnt="5">
        <dgm:presLayoutVars>
          <dgm:bulletEnabled val="1"/>
        </dgm:presLayoutVars>
      </dgm:prSet>
      <dgm:spPr/>
    </dgm:pt>
    <dgm:pt modelId="{2214F59E-30E1-4C1C-8D4B-E5465BBAA228}" type="pres">
      <dgm:prSet presAssocID="{CD812546-B510-4449-80A0-ECC952BFBA8D}" presName="FiveNodes_3" presStyleLbl="node1" presStyleIdx="2" presStyleCnt="5">
        <dgm:presLayoutVars>
          <dgm:bulletEnabled val="1"/>
        </dgm:presLayoutVars>
      </dgm:prSet>
      <dgm:spPr/>
    </dgm:pt>
    <dgm:pt modelId="{C3730CD7-2D79-453A-920F-E769459EB028}" type="pres">
      <dgm:prSet presAssocID="{CD812546-B510-4449-80A0-ECC952BFBA8D}" presName="FiveNodes_4" presStyleLbl="node1" presStyleIdx="3" presStyleCnt="5">
        <dgm:presLayoutVars>
          <dgm:bulletEnabled val="1"/>
        </dgm:presLayoutVars>
      </dgm:prSet>
      <dgm:spPr/>
    </dgm:pt>
    <dgm:pt modelId="{A54342C7-B408-46D0-8225-8457A934CC22}" type="pres">
      <dgm:prSet presAssocID="{CD812546-B510-4449-80A0-ECC952BFBA8D}" presName="FiveNodes_5" presStyleLbl="node1" presStyleIdx="4" presStyleCnt="5">
        <dgm:presLayoutVars>
          <dgm:bulletEnabled val="1"/>
        </dgm:presLayoutVars>
      </dgm:prSet>
      <dgm:spPr/>
    </dgm:pt>
    <dgm:pt modelId="{26FA3DD7-67F6-4EBA-8541-14749CADDC2A}" type="pres">
      <dgm:prSet presAssocID="{CD812546-B510-4449-80A0-ECC952BFBA8D}" presName="FiveConn_1-2" presStyleLbl="fgAccFollowNode1" presStyleIdx="0" presStyleCnt="4">
        <dgm:presLayoutVars>
          <dgm:bulletEnabled val="1"/>
        </dgm:presLayoutVars>
      </dgm:prSet>
      <dgm:spPr/>
    </dgm:pt>
    <dgm:pt modelId="{F7C172BF-7303-4A3E-9FAD-3C19ABA22862}" type="pres">
      <dgm:prSet presAssocID="{CD812546-B510-4449-80A0-ECC952BFBA8D}" presName="FiveConn_2-3" presStyleLbl="fgAccFollowNode1" presStyleIdx="1" presStyleCnt="4">
        <dgm:presLayoutVars>
          <dgm:bulletEnabled val="1"/>
        </dgm:presLayoutVars>
      </dgm:prSet>
      <dgm:spPr/>
    </dgm:pt>
    <dgm:pt modelId="{E6E1CC69-7589-43AC-A4AB-6A0E01246DBB}" type="pres">
      <dgm:prSet presAssocID="{CD812546-B510-4449-80A0-ECC952BFBA8D}" presName="FiveConn_3-4" presStyleLbl="fgAccFollowNode1" presStyleIdx="2" presStyleCnt="4">
        <dgm:presLayoutVars>
          <dgm:bulletEnabled val="1"/>
        </dgm:presLayoutVars>
      </dgm:prSet>
      <dgm:spPr/>
    </dgm:pt>
    <dgm:pt modelId="{02661C5E-1A74-4050-8E80-1EF1519C0AC7}" type="pres">
      <dgm:prSet presAssocID="{CD812546-B510-4449-80A0-ECC952BFBA8D}" presName="FiveConn_4-5" presStyleLbl="fgAccFollowNode1" presStyleIdx="3" presStyleCnt="4">
        <dgm:presLayoutVars>
          <dgm:bulletEnabled val="1"/>
        </dgm:presLayoutVars>
      </dgm:prSet>
      <dgm:spPr/>
    </dgm:pt>
    <dgm:pt modelId="{0F44FD85-AAE5-4B48-8B46-27D0F5F64B79}" type="pres">
      <dgm:prSet presAssocID="{CD812546-B510-4449-80A0-ECC952BFBA8D}" presName="FiveNodes_1_text" presStyleLbl="node1" presStyleIdx="4" presStyleCnt="5">
        <dgm:presLayoutVars>
          <dgm:bulletEnabled val="1"/>
        </dgm:presLayoutVars>
      </dgm:prSet>
      <dgm:spPr/>
    </dgm:pt>
    <dgm:pt modelId="{42F4B5FE-7F8D-4D49-A429-CD348DB838C6}" type="pres">
      <dgm:prSet presAssocID="{CD812546-B510-4449-80A0-ECC952BFBA8D}" presName="FiveNodes_2_text" presStyleLbl="node1" presStyleIdx="4" presStyleCnt="5">
        <dgm:presLayoutVars>
          <dgm:bulletEnabled val="1"/>
        </dgm:presLayoutVars>
      </dgm:prSet>
      <dgm:spPr/>
    </dgm:pt>
    <dgm:pt modelId="{DDEE0D96-5B05-4D93-9B45-E8EAD42AE2BE}" type="pres">
      <dgm:prSet presAssocID="{CD812546-B510-4449-80A0-ECC952BFBA8D}" presName="FiveNodes_3_text" presStyleLbl="node1" presStyleIdx="4" presStyleCnt="5">
        <dgm:presLayoutVars>
          <dgm:bulletEnabled val="1"/>
        </dgm:presLayoutVars>
      </dgm:prSet>
      <dgm:spPr/>
    </dgm:pt>
    <dgm:pt modelId="{2E3A38C3-E36A-47FE-B810-DF3494BC88EA}" type="pres">
      <dgm:prSet presAssocID="{CD812546-B510-4449-80A0-ECC952BFBA8D}" presName="FiveNodes_4_text" presStyleLbl="node1" presStyleIdx="4" presStyleCnt="5">
        <dgm:presLayoutVars>
          <dgm:bulletEnabled val="1"/>
        </dgm:presLayoutVars>
      </dgm:prSet>
      <dgm:spPr/>
    </dgm:pt>
    <dgm:pt modelId="{94B54332-4D4A-429F-AD23-609AED3ECDD7}" type="pres">
      <dgm:prSet presAssocID="{CD812546-B510-4449-80A0-ECC952BFBA8D}" presName="FiveNodes_5_text" presStyleLbl="node1" presStyleIdx="4" presStyleCnt="5">
        <dgm:presLayoutVars>
          <dgm:bulletEnabled val="1"/>
        </dgm:presLayoutVars>
      </dgm:prSet>
      <dgm:spPr/>
    </dgm:pt>
  </dgm:ptLst>
  <dgm:cxnLst>
    <dgm:cxn modelId="{48BA5703-EA14-4879-859E-1CB2FD333DF8}" srcId="{CD812546-B510-4449-80A0-ECC952BFBA8D}" destId="{5088CC71-A6D4-45C2-9A84-9E005832285E}" srcOrd="3" destOrd="0" parTransId="{3BBF79CE-1054-4AEC-A96E-7E3ABCF9E40F}" sibTransId="{BE952B62-7166-480D-A0A0-30338E368EAB}"/>
    <dgm:cxn modelId="{97DC151E-B1B2-413E-813E-C48FDF1F0B17}" type="presOf" srcId="{CD812546-B510-4449-80A0-ECC952BFBA8D}" destId="{936679D9-AF9F-4BA6-8E54-685AB572B976}" srcOrd="0" destOrd="0" presId="urn:microsoft.com/office/officeart/2005/8/layout/vProcess5"/>
    <dgm:cxn modelId="{7D122323-6E86-464F-85D9-D8E753286C30}" srcId="{CD812546-B510-4449-80A0-ECC952BFBA8D}" destId="{9529682D-7354-4AF0-9063-0E73728F6C59}" srcOrd="4" destOrd="0" parTransId="{CCF56A74-D86B-407D-932D-E4045AE79674}" sibTransId="{E08A907E-6499-4E6C-97E6-2AAD8538FEBE}"/>
    <dgm:cxn modelId="{37ED7F3A-0C62-4091-89D3-1F9A45F915E8}" type="presOf" srcId="{9529682D-7354-4AF0-9063-0E73728F6C59}" destId="{A54342C7-B408-46D0-8225-8457A934CC22}" srcOrd="0" destOrd="0" presId="urn:microsoft.com/office/officeart/2005/8/layout/vProcess5"/>
    <dgm:cxn modelId="{82D77D5D-38CA-432B-9DD6-A0F010EE4B26}" type="presOf" srcId="{D3730351-49C3-4FB3-8F9E-9984E996E368}" destId="{2214F59E-30E1-4C1C-8D4B-E5465BBAA228}" srcOrd="0" destOrd="0" presId="urn:microsoft.com/office/officeart/2005/8/layout/vProcess5"/>
    <dgm:cxn modelId="{DDB97A60-1A2F-434F-A16A-5CB8E9AB5048}" type="presOf" srcId="{7AA55FFE-C189-4113-9E80-EF8773E9EA08}" destId="{E6E1CC69-7589-43AC-A4AB-6A0E01246DBB}" srcOrd="0" destOrd="0" presId="urn:microsoft.com/office/officeart/2005/8/layout/vProcess5"/>
    <dgm:cxn modelId="{F7663F43-0038-467E-BE27-7DD8CA9D438E}" type="presOf" srcId="{D0FF9DFD-8EA4-4B27-B60C-B0504EDD0781}" destId="{42F4B5FE-7F8D-4D49-A429-CD348DB838C6}" srcOrd="1" destOrd="0" presId="urn:microsoft.com/office/officeart/2005/8/layout/vProcess5"/>
    <dgm:cxn modelId="{E8C8A44B-F994-4EE6-A790-13D9CBECCD40}" type="presOf" srcId="{BE952B62-7166-480D-A0A0-30338E368EAB}" destId="{02661C5E-1A74-4050-8E80-1EF1519C0AC7}" srcOrd="0" destOrd="0" presId="urn:microsoft.com/office/officeart/2005/8/layout/vProcess5"/>
    <dgm:cxn modelId="{26BC776F-16B8-4353-A4FB-065953626FEB}" srcId="{CD812546-B510-4449-80A0-ECC952BFBA8D}" destId="{D0FF9DFD-8EA4-4B27-B60C-B0504EDD0781}" srcOrd="1" destOrd="0" parTransId="{F0F842A7-B87A-4D5B-89E8-6ADE5721B228}" sibTransId="{6198D2DD-FD3F-4EB2-B37F-9D35C74F236F}"/>
    <dgm:cxn modelId="{B7DE8A55-D35B-41FB-95E1-C1E8A92F7CA0}" type="presOf" srcId="{6198D2DD-FD3F-4EB2-B37F-9D35C74F236F}" destId="{F7C172BF-7303-4A3E-9FAD-3C19ABA22862}" srcOrd="0" destOrd="0" presId="urn:microsoft.com/office/officeart/2005/8/layout/vProcess5"/>
    <dgm:cxn modelId="{71CB4580-C860-412B-A821-7E00B190BCBD}" type="presOf" srcId="{D3730351-49C3-4FB3-8F9E-9984E996E368}" destId="{DDEE0D96-5B05-4D93-9B45-E8EAD42AE2BE}" srcOrd="1" destOrd="0" presId="urn:microsoft.com/office/officeart/2005/8/layout/vProcess5"/>
    <dgm:cxn modelId="{F3D54780-1430-40BA-83BE-9CFC728EC529}" srcId="{CD812546-B510-4449-80A0-ECC952BFBA8D}" destId="{C9518AFC-BA74-4961-BC9C-B70924207435}" srcOrd="0" destOrd="0" parTransId="{2F3E9F36-7499-40D7-8108-418E6419089B}" sibTransId="{9C0F9AF5-6CFD-4210-92E3-3B208BBA99F7}"/>
    <dgm:cxn modelId="{C617588C-C4B5-4E38-9F9A-D17AA43C4607}" type="presOf" srcId="{9C0F9AF5-6CFD-4210-92E3-3B208BBA99F7}" destId="{26FA3DD7-67F6-4EBA-8541-14749CADDC2A}" srcOrd="0" destOrd="0" presId="urn:microsoft.com/office/officeart/2005/8/layout/vProcess5"/>
    <dgm:cxn modelId="{B3F37A97-6D1D-4868-A1BD-3992F769ACC6}" srcId="{CD812546-B510-4449-80A0-ECC952BFBA8D}" destId="{D3730351-49C3-4FB3-8F9E-9984E996E368}" srcOrd="2" destOrd="0" parTransId="{BAF535E7-FC18-4E34-90AE-22B166364B72}" sibTransId="{7AA55FFE-C189-4113-9E80-EF8773E9EA08}"/>
    <dgm:cxn modelId="{CABEA7BD-4BF2-4D0D-97E1-4AD9DF5F5692}" type="presOf" srcId="{5088CC71-A6D4-45C2-9A84-9E005832285E}" destId="{2E3A38C3-E36A-47FE-B810-DF3494BC88EA}" srcOrd="1" destOrd="0" presId="urn:microsoft.com/office/officeart/2005/8/layout/vProcess5"/>
    <dgm:cxn modelId="{B0DA81C2-7078-45A1-B533-0376C43CF815}" type="presOf" srcId="{C9518AFC-BA74-4961-BC9C-B70924207435}" destId="{C73D4C98-48C9-494E-A12C-BF67B6A1DF41}" srcOrd="0" destOrd="0" presId="urn:microsoft.com/office/officeart/2005/8/layout/vProcess5"/>
    <dgm:cxn modelId="{987B96CC-DFD6-4E9A-A983-52E816D45494}" type="presOf" srcId="{5088CC71-A6D4-45C2-9A84-9E005832285E}" destId="{C3730CD7-2D79-453A-920F-E769459EB028}" srcOrd="0" destOrd="0" presId="urn:microsoft.com/office/officeart/2005/8/layout/vProcess5"/>
    <dgm:cxn modelId="{804832E4-68B7-45BA-8DAF-ADFA4755C806}" type="presOf" srcId="{9529682D-7354-4AF0-9063-0E73728F6C59}" destId="{94B54332-4D4A-429F-AD23-609AED3ECDD7}" srcOrd="1" destOrd="0" presId="urn:microsoft.com/office/officeart/2005/8/layout/vProcess5"/>
    <dgm:cxn modelId="{B1F7A8E8-98ED-4878-8016-6931BDAC6358}" type="presOf" srcId="{C9518AFC-BA74-4961-BC9C-B70924207435}" destId="{0F44FD85-AAE5-4B48-8B46-27D0F5F64B79}" srcOrd="1" destOrd="0" presId="urn:microsoft.com/office/officeart/2005/8/layout/vProcess5"/>
    <dgm:cxn modelId="{008CE4F4-DB76-405E-A41E-0672676FB955}" type="presOf" srcId="{D0FF9DFD-8EA4-4B27-B60C-B0504EDD0781}" destId="{9964DDA5-6AA5-4AD5-842C-F758507681EA}" srcOrd="0" destOrd="0" presId="urn:microsoft.com/office/officeart/2005/8/layout/vProcess5"/>
    <dgm:cxn modelId="{5B7687ED-2ECF-41EE-8A94-58306924BF83}" type="presParOf" srcId="{936679D9-AF9F-4BA6-8E54-685AB572B976}" destId="{A98C9F3F-B93E-4513-9A26-31699902CA64}" srcOrd="0" destOrd="0" presId="urn:microsoft.com/office/officeart/2005/8/layout/vProcess5"/>
    <dgm:cxn modelId="{490B5614-AB4C-4B52-9947-A78F32EF8D9C}" type="presParOf" srcId="{936679D9-AF9F-4BA6-8E54-685AB572B976}" destId="{C73D4C98-48C9-494E-A12C-BF67B6A1DF41}" srcOrd="1" destOrd="0" presId="urn:microsoft.com/office/officeart/2005/8/layout/vProcess5"/>
    <dgm:cxn modelId="{764AAFF2-0243-41D7-B805-B1DD96897395}" type="presParOf" srcId="{936679D9-AF9F-4BA6-8E54-685AB572B976}" destId="{9964DDA5-6AA5-4AD5-842C-F758507681EA}" srcOrd="2" destOrd="0" presId="urn:microsoft.com/office/officeart/2005/8/layout/vProcess5"/>
    <dgm:cxn modelId="{59D78A2C-5C09-4E04-B753-814A072E0F75}" type="presParOf" srcId="{936679D9-AF9F-4BA6-8E54-685AB572B976}" destId="{2214F59E-30E1-4C1C-8D4B-E5465BBAA228}" srcOrd="3" destOrd="0" presId="urn:microsoft.com/office/officeart/2005/8/layout/vProcess5"/>
    <dgm:cxn modelId="{ACD6D68B-0D29-4277-93F3-74CDA86EC25F}" type="presParOf" srcId="{936679D9-AF9F-4BA6-8E54-685AB572B976}" destId="{C3730CD7-2D79-453A-920F-E769459EB028}" srcOrd="4" destOrd="0" presId="urn:microsoft.com/office/officeart/2005/8/layout/vProcess5"/>
    <dgm:cxn modelId="{C8E983C5-036F-4A11-B5EA-85FA8CE9AE95}" type="presParOf" srcId="{936679D9-AF9F-4BA6-8E54-685AB572B976}" destId="{A54342C7-B408-46D0-8225-8457A934CC22}" srcOrd="5" destOrd="0" presId="urn:microsoft.com/office/officeart/2005/8/layout/vProcess5"/>
    <dgm:cxn modelId="{1807B239-E371-4690-B056-21B5C030E965}" type="presParOf" srcId="{936679D9-AF9F-4BA6-8E54-685AB572B976}" destId="{26FA3DD7-67F6-4EBA-8541-14749CADDC2A}" srcOrd="6" destOrd="0" presId="urn:microsoft.com/office/officeart/2005/8/layout/vProcess5"/>
    <dgm:cxn modelId="{FCE3E90D-E914-4B7D-942E-E050FC904B08}" type="presParOf" srcId="{936679D9-AF9F-4BA6-8E54-685AB572B976}" destId="{F7C172BF-7303-4A3E-9FAD-3C19ABA22862}" srcOrd="7" destOrd="0" presId="urn:microsoft.com/office/officeart/2005/8/layout/vProcess5"/>
    <dgm:cxn modelId="{F6D0E342-53DF-4368-9091-B0EDFAD4AB47}" type="presParOf" srcId="{936679D9-AF9F-4BA6-8E54-685AB572B976}" destId="{E6E1CC69-7589-43AC-A4AB-6A0E01246DBB}" srcOrd="8" destOrd="0" presId="urn:microsoft.com/office/officeart/2005/8/layout/vProcess5"/>
    <dgm:cxn modelId="{0E6569F5-182F-4BF8-942C-FA2DA2E89F90}" type="presParOf" srcId="{936679D9-AF9F-4BA6-8E54-685AB572B976}" destId="{02661C5E-1A74-4050-8E80-1EF1519C0AC7}" srcOrd="9" destOrd="0" presId="urn:microsoft.com/office/officeart/2005/8/layout/vProcess5"/>
    <dgm:cxn modelId="{184EE669-D82D-47A1-BEE2-179E7D6C0DE7}" type="presParOf" srcId="{936679D9-AF9F-4BA6-8E54-685AB572B976}" destId="{0F44FD85-AAE5-4B48-8B46-27D0F5F64B79}" srcOrd="10" destOrd="0" presId="urn:microsoft.com/office/officeart/2005/8/layout/vProcess5"/>
    <dgm:cxn modelId="{690F94F1-5AA4-4434-B4B5-7D0F678554D7}" type="presParOf" srcId="{936679D9-AF9F-4BA6-8E54-685AB572B976}" destId="{42F4B5FE-7F8D-4D49-A429-CD348DB838C6}" srcOrd="11" destOrd="0" presId="urn:microsoft.com/office/officeart/2005/8/layout/vProcess5"/>
    <dgm:cxn modelId="{AE986411-3AF7-44D9-8329-05999CE35BAA}" type="presParOf" srcId="{936679D9-AF9F-4BA6-8E54-685AB572B976}" destId="{DDEE0D96-5B05-4D93-9B45-E8EAD42AE2BE}" srcOrd="12" destOrd="0" presId="urn:microsoft.com/office/officeart/2005/8/layout/vProcess5"/>
    <dgm:cxn modelId="{5042D733-0519-47EF-BB75-86F34BA80A9E}" type="presParOf" srcId="{936679D9-AF9F-4BA6-8E54-685AB572B976}" destId="{2E3A38C3-E36A-47FE-B810-DF3494BC88EA}" srcOrd="13" destOrd="0" presId="urn:microsoft.com/office/officeart/2005/8/layout/vProcess5"/>
    <dgm:cxn modelId="{70E582D1-97D2-47AF-B342-5BD894E4E5F0}" type="presParOf" srcId="{936679D9-AF9F-4BA6-8E54-685AB572B976}" destId="{94B54332-4D4A-429F-AD23-609AED3ECDD7}" srcOrd="14"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812546-B510-4449-80A0-ECC952BFBA8D}" type="doc">
      <dgm:prSet loTypeId="urn:microsoft.com/office/officeart/2005/8/layout/vProcess5" loCatId="process" qsTypeId="urn:microsoft.com/office/officeart/2005/8/quickstyle/simple4" qsCatId="simple" csTypeId="urn:microsoft.com/office/officeart/2005/8/colors/accent3_4" csCatId="accent3" phldr="1"/>
      <dgm:spPr/>
    </dgm:pt>
    <dgm:pt modelId="{C9518AFC-BA74-4961-BC9C-B70924207435}">
      <dgm:prSet phldrT="[Text]"/>
      <dgm:spPr/>
      <dgm:t>
        <a:bodyPr/>
        <a:lstStyle/>
        <a:p>
          <a:r>
            <a:rPr lang="en-US"/>
            <a:t>Parse source file</a:t>
          </a:r>
          <a:endParaRPr lang="en-US" dirty="0"/>
        </a:p>
      </dgm:t>
    </dgm:pt>
    <dgm:pt modelId="{2F3E9F36-7499-40D7-8108-418E6419089B}" type="parTrans" cxnId="{F3D54780-1430-40BA-83BE-9CFC728EC529}">
      <dgm:prSet/>
      <dgm:spPr/>
      <dgm:t>
        <a:bodyPr/>
        <a:lstStyle/>
        <a:p>
          <a:endParaRPr lang="en-US"/>
        </a:p>
      </dgm:t>
    </dgm:pt>
    <dgm:pt modelId="{9C0F9AF5-6CFD-4210-92E3-3B208BBA99F7}" type="sibTrans" cxnId="{F3D54780-1430-40BA-83BE-9CFC728EC529}">
      <dgm:prSet/>
      <dgm:spPr/>
      <dgm:t>
        <a:bodyPr/>
        <a:lstStyle/>
        <a:p>
          <a:endParaRPr lang="en-US">
            <a:solidFill>
              <a:schemeClr val="bg1"/>
            </a:solidFill>
          </a:endParaRPr>
        </a:p>
      </dgm:t>
    </dgm:pt>
    <dgm:pt modelId="{D0FF9DFD-8EA4-4B27-B60C-B0504EDD0781}">
      <dgm:prSet phldrT="[Text]"/>
      <dgm:spPr/>
      <dgm:t>
        <a:bodyPr/>
        <a:lstStyle/>
        <a:p>
          <a:r>
            <a:rPr lang="en-US"/>
            <a:t>Lift through Python Abstraction Layer (v3.7 -3.10)</a:t>
          </a:r>
          <a:endParaRPr lang="en-US" dirty="0"/>
        </a:p>
      </dgm:t>
    </dgm:pt>
    <dgm:pt modelId="{F0F842A7-B87A-4D5B-89E8-6ADE5721B228}" type="parTrans" cxnId="{26BC776F-16B8-4353-A4FB-065953626FEB}">
      <dgm:prSet/>
      <dgm:spPr/>
      <dgm:t>
        <a:bodyPr/>
        <a:lstStyle/>
        <a:p>
          <a:endParaRPr lang="en-US"/>
        </a:p>
      </dgm:t>
    </dgm:pt>
    <dgm:pt modelId="{6198D2DD-FD3F-4EB2-B37F-9D35C74F236F}" type="sibTrans" cxnId="{26BC776F-16B8-4353-A4FB-065953626FEB}">
      <dgm:prSet/>
      <dgm:spPr/>
      <dgm:t>
        <a:bodyPr/>
        <a:lstStyle/>
        <a:p>
          <a:endParaRPr lang="en-US">
            <a:solidFill>
              <a:schemeClr val="bg1"/>
            </a:solidFill>
          </a:endParaRPr>
        </a:p>
      </dgm:t>
    </dgm:pt>
    <dgm:pt modelId="{D3730351-49C3-4FB3-8F9E-9984E996E368}">
      <dgm:prSet phldrT="[Text]"/>
      <dgm:spPr/>
      <dgm:t>
        <a:bodyPr/>
        <a:lstStyle/>
        <a:p>
          <a:r>
            <a:rPr lang="en-US"/>
            <a:t>Convert to ASTQuicheTree</a:t>
          </a:r>
          <a:endParaRPr lang="en-US" dirty="0"/>
        </a:p>
      </dgm:t>
    </dgm:pt>
    <dgm:pt modelId="{BAF535E7-FC18-4E34-90AE-22B166364B72}" type="parTrans" cxnId="{B3F37A97-6D1D-4868-A1BD-3992F769ACC6}">
      <dgm:prSet/>
      <dgm:spPr/>
      <dgm:t>
        <a:bodyPr/>
        <a:lstStyle/>
        <a:p>
          <a:endParaRPr lang="en-US"/>
        </a:p>
      </dgm:t>
    </dgm:pt>
    <dgm:pt modelId="{7AA55FFE-C189-4113-9E80-EF8773E9EA08}" type="sibTrans" cxnId="{B3F37A97-6D1D-4868-A1BD-3992F769ACC6}">
      <dgm:prSet/>
      <dgm:spPr/>
      <dgm:t>
        <a:bodyPr/>
        <a:lstStyle/>
        <a:p>
          <a:endParaRPr lang="en-US">
            <a:solidFill>
              <a:schemeClr val="bg1"/>
            </a:solidFill>
          </a:endParaRPr>
        </a:p>
      </dgm:t>
    </dgm:pt>
    <dgm:pt modelId="{9529682D-7354-4AF0-9063-0E73728F6C59}">
      <dgm:prSet phldrT="[Text]"/>
      <dgm:spPr/>
      <dgm:t>
        <a:bodyPr/>
        <a:lstStyle/>
        <a:p>
          <a:r>
            <a:rPr lang="en-US"/>
            <a:t>Extract through PAL, Generate Python</a:t>
          </a:r>
          <a:endParaRPr lang="en-US" dirty="0"/>
        </a:p>
      </dgm:t>
    </dgm:pt>
    <dgm:pt modelId="{CCF56A74-D86B-407D-932D-E4045AE79674}" type="parTrans" cxnId="{7D122323-6E86-464F-85D9-D8E753286C30}">
      <dgm:prSet/>
      <dgm:spPr/>
      <dgm:t>
        <a:bodyPr/>
        <a:lstStyle/>
        <a:p>
          <a:endParaRPr lang="en-US"/>
        </a:p>
      </dgm:t>
    </dgm:pt>
    <dgm:pt modelId="{E08A907E-6499-4E6C-97E6-2AAD8538FEBE}" type="sibTrans" cxnId="{7D122323-6E86-464F-85D9-D8E753286C30}">
      <dgm:prSet/>
      <dgm:spPr/>
      <dgm:t>
        <a:bodyPr/>
        <a:lstStyle/>
        <a:p>
          <a:endParaRPr lang="en-US"/>
        </a:p>
      </dgm:t>
    </dgm:pt>
    <dgm:pt modelId="{5088CC71-A6D4-45C2-9A84-9E005832285E}">
      <dgm:prSet phldrT="[Text]"/>
      <dgm:spPr/>
      <dgm:t>
        <a:bodyPr/>
        <a:lstStyle/>
        <a:p>
          <a:r>
            <a:rPr lang="en-US" dirty="0"/>
            <a:t>Perform E-Graph Operations</a:t>
          </a:r>
        </a:p>
      </dgm:t>
    </dgm:pt>
    <dgm:pt modelId="{3BBF79CE-1054-4AEC-A96E-7E3ABCF9E40F}" type="parTrans" cxnId="{48BA5703-EA14-4879-859E-1CB2FD333DF8}">
      <dgm:prSet/>
      <dgm:spPr/>
      <dgm:t>
        <a:bodyPr/>
        <a:lstStyle/>
        <a:p>
          <a:endParaRPr lang="en-US"/>
        </a:p>
      </dgm:t>
    </dgm:pt>
    <dgm:pt modelId="{BE952B62-7166-480D-A0A0-30338E368EAB}" type="sibTrans" cxnId="{48BA5703-EA14-4879-859E-1CB2FD333DF8}">
      <dgm:prSet/>
      <dgm:spPr/>
      <dgm:t>
        <a:bodyPr/>
        <a:lstStyle/>
        <a:p>
          <a:endParaRPr lang="en-US">
            <a:solidFill>
              <a:schemeClr val="bg1"/>
            </a:solidFill>
          </a:endParaRPr>
        </a:p>
      </dgm:t>
    </dgm:pt>
    <dgm:pt modelId="{936679D9-AF9F-4BA6-8E54-685AB572B976}" type="pres">
      <dgm:prSet presAssocID="{CD812546-B510-4449-80A0-ECC952BFBA8D}" presName="outerComposite" presStyleCnt="0">
        <dgm:presLayoutVars>
          <dgm:chMax val="5"/>
          <dgm:dir/>
          <dgm:resizeHandles val="exact"/>
        </dgm:presLayoutVars>
      </dgm:prSet>
      <dgm:spPr/>
    </dgm:pt>
    <dgm:pt modelId="{A98C9F3F-B93E-4513-9A26-31699902CA64}" type="pres">
      <dgm:prSet presAssocID="{CD812546-B510-4449-80A0-ECC952BFBA8D}" presName="dummyMaxCanvas" presStyleCnt="0">
        <dgm:presLayoutVars/>
      </dgm:prSet>
      <dgm:spPr/>
    </dgm:pt>
    <dgm:pt modelId="{C73D4C98-48C9-494E-A12C-BF67B6A1DF41}" type="pres">
      <dgm:prSet presAssocID="{CD812546-B510-4449-80A0-ECC952BFBA8D}" presName="FiveNodes_1" presStyleLbl="node1" presStyleIdx="0" presStyleCnt="5">
        <dgm:presLayoutVars>
          <dgm:bulletEnabled val="1"/>
        </dgm:presLayoutVars>
      </dgm:prSet>
      <dgm:spPr/>
    </dgm:pt>
    <dgm:pt modelId="{9964DDA5-6AA5-4AD5-842C-F758507681EA}" type="pres">
      <dgm:prSet presAssocID="{CD812546-B510-4449-80A0-ECC952BFBA8D}" presName="FiveNodes_2" presStyleLbl="node1" presStyleIdx="1" presStyleCnt="5">
        <dgm:presLayoutVars>
          <dgm:bulletEnabled val="1"/>
        </dgm:presLayoutVars>
      </dgm:prSet>
      <dgm:spPr/>
    </dgm:pt>
    <dgm:pt modelId="{2214F59E-30E1-4C1C-8D4B-E5465BBAA228}" type="pres">
      <dgm:prSet presAssocID="{CD812546-B510-4449-80A0-ECC952BFBA8D}" presName="FiveNodes_3" presStyleLbl="node1" presStyleIdx="2" presStyleCnt="5">
        <dgm:presLayoutVars>
          <dgm:bulletEnabled val="1"/>
        </dgm:presLayoutVars>
      </dgm:prSet>
      <dgm:spPr/>
    </dgm:pt>
    <dgm:pt modelId="{C3730CD7-2D79-453A-920F-E769459EB028}" type="pres">
      <dgm:prSet presAssocID="{CD812546-B510-4449-80A0-ECC952BFBA8D}" presName="FiveNodes_4" presStyleLbl="node1" presStyleIdx="3" presStyleCnt="5">
        <dgm:presLayoutVars>
          <dgm:bulletEnabled val="1"/>
        </dgm:presLayoutVars>
      </dgm:prSet>
      <dgm:spPr/>
    </dgm:pt>
    <dgm:pt modelId="{A54342C7-B408-46D0-8225-8457A934CC22}" type="pres">
      <dgm:prSet presAssocID="{CD812546-B510-4449-80A0-ECC952BFBA8D}" presName="FiveNodes_5" presStyleLbl="node1" presStyleIdx="4" presStyleCnt="5">
        <dgm:presLayoutVars>
          <dgm:bulletEnabled val="1"/>
        </dgm:presLayoutVars>
      </dgm:prSet>
      <dgm:spPr/>
    </dgm:pt>
    <dgm:pt modelId="{26FA3DD7-67F6-4EBA-8541-14749CADDC2A}" type="pres">
      <dgm:prSet presAssocID="{CD812546-B510-4449-80A0-ECC952BFBA8D}" presName="FiveConn_1-2" presStyleLbl="fgAccFollowNode1" presStyleIdx="0" presStyleCnt="4">
        <dgm:presLayoutVars>
          <dgm:bulletEnabled val="1"/>
        </dgm:presLayoutVars>
      </dgm:prSet>
      <dgm:spPr/>
    </dgm:pt>
    <dgm:pt modelId="{F7C172BF-7303-4A3E-9FAD-3C19ABA22862}" type="pres">
      <dgm:prSet presAssocID="{CD812546-B510-4449-80A0-ECC952BFBA8D}" presName="FiveConn_2-3" presStyleLbl="fgAccFollowNode1" presStyleIdx="1" presStyleCnt="4">
        <dgm:presLayoutVars>
          <dgm:bulletEnabled val="1"/>
        </dgm:presLayoutVars>
      </dgm:prSet>
      <dgm:spPr/>
    </dgm:pt>
    <dgm:pt modelId="{E6E1CC69-7589-43AC-A4AB-6A0E01246DBB}" type="pres">
      <dgm:prSet presAssocID="{CD812546-B510-4449-80A0-ECC952BFBA8D}" presName="FiveConn_3-4" presStyleLbl="fgAccFollowNode1" presStyleIdx="2" presStyleCnt="4">
        <dgm:presLayoutVars>
          <dgm:bulletEnabled val="1"/>
        </dgm:presLayoutVars>
      </dgm:prSet>
      <dgm:spPr/>
    </dgm:pt>
    <dgm:pt modelId="{02661C5E-1A74-4050-8E80-1EF1519C0AC7}" type="pres">
      <dgm:prSet presAssocID="{CD812546-B510-4449-80A0-ECC952BFBA8D}" presName="FiveConn_4-5" presStyleLbl="fgAccFollowNode1" presStyleIdx="3" presStyleCnt="4">
        <dgm:presLayoutVars>
          <dgm:bulletEnabled val="1"/>
        </dgm:presLayoutVars>
      </dgm:prSet>
      <dgm:spPr/>
    </dgm:pt>
    <dgm:pt modelId="{0F44FD85-AAE5-4B48-8B46-27D0F5F64B79}" type="pres">
      <dgm:prSet presAssocID="{CD812546-B510-4449-80A0-ECC952BFBA8D}" presName="FiveNodes_1_text" presStyleLbl="node1" presStyleIdx="4" presStyleCnt="5">
        <dgm:presLayoutVars>
          <dgm:bulletEnabled val="1"/>
        </dgm:presLayoutVars>
      </dgm:prSet>
      <dgm:spPr/>
    </dgm:pt>
    <dgm:pt modelId="{42F4B5FE-7F8D-4D49-A429-CD348DB838C6}" type="pres">
      <dgm:prSet presAssocID="{CD812546-B510-4449-80A0-ECC952BFBA8D}" presName="FiveNodes_2_text" presStyleLbl="node1" presStyleIdx="4" presStyleCnt="5">
        <dgm:presLayoutVars>
          <dgm:bulletEnabled val="1"/>
        </dgm:presLayoutVars>
      </dgm:prSet>
      <dgm:spPr/>
    </dgm:pt>
    <dgm:pt modelId="{DDEE0D96-5B05-4D93-9B45-E8EAD42AE2BE}" type="pres">
      <dgm:prSet presAssocID="{CD812546-B510-4449-80A0-ECC952BFBA8D}" presName="FiveNodes_3_text" presStyleLbl="node1" presStyleIdx="4" presStyleCnt="5">
        <dgm:presLayoutVars>
          <dgm:bulletEnabled val="1"/>
        </dgm:presLayoutVars>
      </dgm:prSet>
      <dgm:spPr/>
    </dgm:pt>
    <dgm:pt modelId="{2E3A38C3-E36A-47FE-B810-DF3494BC88EA}" type="pres">
      <dgm:prSet presAssocID="{CD812546-B510-4449-80A0-ECC952BFBA8D}" presName="FiveNodes_4_text" presStyleLbl="node1" presStyleIdx="4" presStyleCnt="5">
        <dgm:presLayoutVars>
          <dgm:bulletEnabled val="1"/>
        </dgm:presLayoutVars>
      </dgm:prSet>
      <dgm:spPr/>
    </dgm:pt>
    <dgm:pt modelId="{94B54332-4D4A-429F-AD23-609AED3ECDD7}" type="pres">
      <dgm:prSet presAssocID="{CD812546-B510-4449-80A0-ECC952BFBA8D}" presName="FiveNodes_5_text" presStyleLbl="node1" presStyleIdx="4" presStyleCnt="5">
        <dgm:presLayoutVars>
          <dgm:bulletEnabled val="1"/>
        </dgm:presLayoutVars>
      </dgm:prSet>
      <dgm:spPr/>
    </dgm:pt>
  </dgm:ptLst>
  <dgm:cxnLst>
    <dgm:cxn modelId="{48BA5703-EA14-4879-859E-1CB2FD333DF8}" srcId="{CD812546-B510-4449-80A0-ECC952BFBA8D}" destId="{5088CC71-A6D4-45C2-9A84-9E005832285E}" srcOrd="3" destOrd="0" parTransId="{3BBF79CE-1054-4AEC-A96E-7E3ABCF9E40F}" sibTransId="{BE952B62-7166-480D-A0A0-30338E368EAB}"/>
    <dgm:cxn modelId="{97DC151E-B1B2-413E-813E-C48FDF1F0B17}" type="presOf" srcId="{CD812546-B510-4449-80A0-ECC952BFBA8D}" destId="{936679D9-AF9F-4BA6-8E54-685AB572B976}" srcOrd="0" destOrd="0" presId="urn:microsoft.com/office/officeart/2005/8/layout/vProcess5"/>
    <dgm:cxn modelId="{7D122323-6E86-464F-85D9-D8E753286C30}" srcId="{CD812546-B510-4449-80A0-ECC952BFBA8D}" destId="{9529682D-7354-4AF0-9063-0E73728F6C59}" srcOrd="4" destOrd="0" parTransId="{CCF56A74-D86B-407D-932D-E4045AE79674}" sibTransId="{E08A907E-6499-4E6C-97E6-2AAD8538FEBE}"/>
    <dgm:cxn modelId="{37ED7F3A-0C62-4091-89D3-1F9A45F915E8}" type="presOf" srcId="{9529682D-7354-4AF0-9063-0E73728F6C59}" destId="{A54342C7-B408-46D0-8225-8457A934CC22}" srcOrd="0" destOrd="0" presId="urn:microsoft.com/office/officeart/2005/8/layout/vProcess5"/>
    <dgm:cxn modelId="{82D77D5D-38CA-432B-9DD6-A0F010EE4B26}" type="presOf" srcId="{D3730351-49C3-4FB3-8F9E-9984E996E368}" destId="{2214F59E-30E1-4C1C-8D4B-E5465BBAA228}" srcOrd="0" destOrd="0" presId="urn:microsoft.com/office/officeart/2005/8/layout/vProcess5"/>
    <dgm:cxn modelId="{DDB97A60-1A2F-434F-A16A-5CB8E9AB5048}" type="presOf" srcId="{7AA55FFE-C189-4113-9E80-EF8773E9EA08}" destId="{E6E1CC69-7589-43AC-A4AB-6A0E01246DBB}" srcOrd="0" destOrd="0" presId="urn:microsoft.com/office/officeart/2005/8/layout/vProcess5"/>
    <dgm:cxn modelId="{F7663F43-0038-467E-BE27-7DD8CA9D438E}" type="presOf" srcId="{D0FF9DFD-8EA4-4B27-B60C-B0504EDD0781}" destId="{42F4B5FE-7F8D-4D49-A429-CD348DB838C6}" srcOrd="1" destOrd="0" presId="urn:microsoft.com/office/officeart/2005/8/layout/vProcess5"/>
    <dgm:cxn modelId="{E8C8A44B-F994-4EE6-A790-13D9CBECCD40}" type="presOf" srcId="{BE952B62-7166-480D-A0A0-30338E368EAB}" destId="{02661C5E-1A74-4050-8E80-1EF1519C0AC7}" srcOrd="0" destOrd="0" presId="urn:microsoft.com/office/officeart/2005/8/layout/vProcess5"/>
    <dgm:cxn modelId="{26BC776F-16B8-4353-A4FB-065953626FEB}" srcId="{CD812546-B510-4449-80A0-ECC952BFBA8D}" destId="{D0FF9DFD-8EA4-4B27-B60C-B0504EDD0781}" srcOrd="1" destOrd="0" parTransId="{F0F842A7-B87A-4D5B-89E8-6ADE5721B228}" sibTransId="{6198D2DD-FD3F-4EB2-B37F-9D35C74F236F}"/>
    <dgm:cxn modelId="{B7DE8A55-D35B-41FB-95E1-C1E8A92F7CA0}" type="presOf" srcId="{6198D2DD-FD3F-4EB2-B37F-9D35C74F236F}" destId="{F7C172BF-7303-4A3E-9FAD-3C19ABA22862}" srcOrd="0" destOrd="0" presId="urn:microsoft.com/office/officeart/2005/8/layout/vProcess5"/>
    <dgm:cxn modelId="{71CB4580-C860-412B-A821-7E00B190BCBD}" type="presOf" srcId="{D3730351-49C3-4FB3-8F9E-9984E996E368}" destId="{DDEE0D96-5B05-4D93-9B45-E8EAD42AE2BE}" srcOrd="1" destOrd="0" presId="urn:microsoft.com/office/officeart/2005/8/layout/vProcess5"/>
    <dgm:cxn modelId="{F3D54780-1430-40BA-83BE-9CFC728EC529}" srcId="{CD812546-B510-4449-80A0-ECC952BFBA8D}" destId="{C9518AFC-BA74-4961-BC9C-B70924207435}" srcOrd="0" destOrd="0" parTransId="{2F3E9F36-7499-40D7-8108-418E6419089B}" sibTransId="{9C0F9AF5-6CFD-4210-92E3-3B208BBA99F7}"/>
    <dgm:cxn modelId="{C617588C-C4B5-4E38-9F9A-D17AA43C4607}" type="presOf" srcId="{9C0F9AF5-6CFD-4210-92E3-3B208BBA99F7}" destId="{26FA3DD7-67F6-4EBA-8541-14749CADDC2A}" srcOrd="0" destOrd="0" presId="urn:microsoft.com/office/officeart/2005/8/layout/vProcess5"/>
    <dgm:cxn modelId="{B3F37A97-6D1D-4868-A1BD-3992F769ACC6}" srcId="{CD812546-B510-4449-80A0-ECC952BFBA8D}" destId="{D3730351-49C3-4FB3-8F9E-9984E996E368}" srcOrd="2" destOrd="0" parTransId="{BAF535E7-FC18-4E34-90AE-22B166364B72}" sibTransId="{7AA55FFE-C189-4113-9E80-EF8773E9EA08}"/>
    <dgm:cxn modelId="{CABEA7BD-4BF2-4D0D-97E1-4AD9DF5F5692}" type="presOf" srcId="{5088CC71-A6D4-45C2-9A84-9E005832285E}" destId="{2E3A38C3-E36A-47FE-B810-DF3494BC88EA}" srcOrd="1" destOrd="0" presId="urn:microsoft.com/office/officeart/2005/8/layout/vProcess5"/>
    <dgm:cxn modelId="{B0DA81C2-7078-45A1-B533-0376C43CF815}" type="presOf" srcId="{C9518AFC-BA74-4961-BC9C-B70924207435}" destId="{C73D4C98-48C9-494E-A12C-BF67B6A1DF41}" srcOrd="0" destOrd="0" presId="urn:microsoft.com/office/officeart/2005/8/layout/vProcess5"/>
    <dgm:cxn modelId="{987B96CC-DFD6-4E9A-A983-52E816D45494}" type="presOf" srcId="{5088CC71-A6D4-45C2-9A84-9E005832285E}" destId="{C3730CD7-2D79-453A-920F-E769459EB028}" srcOrd="0" destOrd="0" presId="urn:microsoft.com/office/officeart/2005/8/layout/vProcess5"/>
    <dgm:cxn modelId="{804832E4-68B7-45BA-8DAF-ADFA4755C806}" type="presOf" srcId="{9529682D-7354-4AF0-9063-0E73728F6C59}" destId="{94B54332-4D4A-429F-AD23-609AED3ECDD7}" srcOrd="1" destOrd="0" presId="urn:microsoft.com/office/officeart/2005/8/layout/vProcess5"/>
    <dgm:cxn modelId="{B1F7A8E8-98ED-4878-8016-6931BDAC6358}" type="presOf" srcId="{C9518AFC-BA74-4961-BC9C-B70924207435}" destId="{0F44FD85-AAE5-4B48-8B46-27D0F5F64B79}" srcOrd="1" destOrd="0" presId="urn:microsoft.com/office/officeart/2005/8/layout/vProcess5"/>
    <dgm:cxn modelId="{008CE4F4-DB76-405E-A41E-0672676FB955}" type="presOf" srcId="{D0FF9DFD-8EA4-4B27-B60C-B0504EDD0781}" destId="{9964DDA5-6AA5-4AD5-842C-F758507681EA}" srcOrd="0" destOrd="0" presId="urn:microsoft.com/office/officeart/2005/8/layout/vProcess5"/>
    <dgm:cxn modelId="{5B7687ED-2ECF-41EE-8A94-58306924BF83}" type="presParOf" srcId="{936679D9-AF9F-4BA6-8E54-685AB572B976}" destId="{A98C9F3F-B93E-4513-9A26-31699902CA64}" srcOrd="0" destOrd="0" presId="urn:microsoft.com/office/officeart/2005/8/layout/vProcess5"/>
    <dgm:cxn modelId="{490B5614-AB4C-4B52-9947-A78F32EF8D9C}" type="presParOf" srcId="{936679D9-AF9F-4BA6-8E54-685AB572B976}" destId="{C73D4C98-48C9-494E-A12C-BF67B6A1DF41}" srcOrd="1" destOrd="0" presId="urn:microsoft.com/office/officeart/2005/8/layout/vProcess5"/>
    <dgm:cxn modelId="{764AAFF2-0243-41D7-B805-B1DD96897395}" type="presParOf" srcId="{936679D9-AF9F-4BA6-8E54-685AB572B976}" destId="{9964DDA5-6AA5-4AD5-842C-F758507681EA}" srcOrd="2" destOrd="0" presId="urn:microsoft.com/office/officeart/2005/8/layout/vProcess5"/>
    <dgm:cxn modelId="{59D78A2C-5C09-4E04-B753-814A072E0F75}" type="presParOf" srcId="{936679D9-AF9F-4BA6-8E54-685AB572B976}" destId="{2214F59E-30E1-4C1C-8D4B-E5465BBAA228}" srcOrd="3" destOrd="0" presId="urn:microsoft.com/office/officeart/2005/8/layout/vProcess5"/>
    <dgm:cxn modelId="{ACD6D68B-0D29-4277-93F3-74CDA86EC25F}" type="presParOf" srcId="{936679D9-AF9F-4BA6-8E54-685AB572B976}" destId="{C3730CD7-2D79-453A-920F-E769459EB028}" srcOrd="4" destOrd="0" presId="urn:microsoft.com/office/officeart/2005/8/layout/vProcess5"/>
    <dgm:cxn modelId="{C8E983C5-036F-4A11-B5EA-85FA8CE9AE95}" type="presParOf" srcId="{936679D9-AF9F-4BA6-8E54-685AB572B976}" destId="{A54342C7-B408-46D0-8225-8457A934CC22}" srcOrd="5" destOrd="0" presId="urn:microsoft.com/office/officeart/2005/8/layout/vProcess5"/>
    <dgm:cxn modelId="{1807B239-E371-4690-B056-21B5C030E965}" type="presParOf" srcId="{936679D9-AF9F-4BA6-8E54-685AB572B976}" destId="{26FA3DD7-67F6-4EBA-8541-14749CADDC2A}" srcOrd="6" destOrd="0" presId="urn:microsoft.com/office/officeart/2005/8/layout/vProcess5"/>
    <dgm:cxn modelId="{FCE3E90D-E914-4B7D-942E-E050FC904B08}" type="presParOf" srcId="{936679D9-AF9F-4BA6-8E54-685AB572B976}" destId="{F7C172BF-7303-4A3E-9FAD-3C19ABA22862}" srcOrd="7" destOrd="0" presId="urn:microsoft.com/office/officeart/2005/8/layout/vProcess5"/>
    <dgm:cxn modelId="{F6D0E342-53DF-4368-9091-B0EDFAD4AB47}" type="presParOf" srcId="{936679D9-AF9F-4BA6-8E54-685AB572B976}" destId="{E6E1CC69-7589-43AC-A4AB-6A0E01246DBB}" srcOrd="8" destOrd="0" presId="urn:microsoft.com/office/officeart/2005/8/layout/vProcess5"/>
    <dgm:cxn modelId="{0E6569F5-182F-4BF8-942C-FA2DA2E89F90}" type="presParOf" srcId="{936679D9-AF9F-4BA6-8E54-685AB572B976}" destId="{02661C5E-1A74-4050-8E80-1EF1519C0AC7}" srcOrd="9" destOrd="0" presId="urn:microsoft.com/office/officeart/2005/8/layout/vProcess5"/>
    <dgm:cxn modelId="{184EE669-D82D-47A1-BEE2-179E7D6C0DE7}" type="presParOf" srcId="{936679D9-AF9F-4BA6-8E54-685AB572B976}" destId="{0F44FD85-AAE5-4B48-8B46-27D0F5F64B79}" srcOrd="10" destOrd="0" presId="urn:microsoft.com/office/officeart/2005/8/layout/vProcess5"/>
    <dgm:cxn modelId="{690F94F1-5AA4-4434-B4B5-7D0F678554D7}" type="presParOf" srcId="{936679D9-AF9F-4BA6-8E54-685AB572B976}" destId="{42F4B5FE-7F8D-4D49-A429-CD348DB838C6}" srcOrd="11" destOrd="0" presId="urn:microsoft.com/office/officeart/2005/8/layout/vProcess5"/>
    <dgm:cxn modelId="{AE986411-3AF7-44D9-8329-05999CE35BAA}" type="presParOf" srcId="{936679D9-AF9F-4BA6-8E54-685AB572B976}" destId="{DDEE0D96-5B05-4D93-9B45-E8EAD42AE2BE}" srcOrd="12" destOrd="0" presId="urn:microsoft.com/office/officeart/2005/8/layout/vProcess5"/>
    <dgm:cxn modelId="{5042D733-0519-47EF-BB75-86F34BA80A9E}" type="presParOf" srcId="{936679D9-AF9F-4BA6-8E54-685AB572B976}" destId="{2E3A38C3-E36A-47FE-B810-DF3494BC88EA}" srcOrd="13" destOrd="0" presId="urn:microsoft.com/office/officeart/2005/8/layout/vProcess5"/>
    <dgm:cxn modelId="{70E582D1-97D2-47AF-B342-5BD894E4E5F0}" type="presParOf" srcId="{936679D9-AF9F-4BA6-8E54-685AB572B976}" destId="{94B54332-4D4A-429F-AD23-609AED3ECDD7}" srcOrd="14"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D4C98-48C9-494E-A12C-BF67B6A1DF41}">
      <dsp:nvSpPr>
        <dsp:cNvPr id="0" name=""/>
        <dsp:cNvSpPr/>
      </dsp:nvSpPr>
      <dsp:spPr>
        <a:xfrm>
          <a:off x="0" y="0"/>
          <a:ext cx="8402605" cy="578072"/>
        </a:xfrm>
        <a:prstGeom prst="roundRect">
          <a:avLst>
            <a:gd name="adj" fmla="val 10000"/>
          </a:avLst>
        </a:prstGeom>
        <a:gradFill rotWithShape="0">
          <a:gsLst>
            <a:gs pos="0">
              <a:schemeClr val="accent3">
                <a:shade val="50000"/>
                <a:hueOff val="0"/>
                <a:satOff val="0"/>
                <a:lumOff val="0"/>
                <a:alphaOff val="0"/>
                <a:tint val="96000"/>
                <a:lumMod val="104000"/>
              </a:schemeClr>
            </a:gs>
            <a:gs pos="100000">
              <a:schemeClr val="accent3">
                <a:shade val="50000"/>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Parse source file</a:t>
          </a:r>
          <a:endParaRPr lang="en-US" sz="2600" kern="1200" dirty="0"/>
        </a:p>
      </dsp:txBody>
      <dsp:txXfrm>
        <a:off x="16931" y="16931"/>
        <a:ext cx="7711186" cy="544210"/>
      </dsp:txXfrm>
    </dsp:sp>
    <dsp:sp modelId="{9964DDA5-6AA5-4AD5-842C-F758507681EA}">
      <dsp:nvSpPr>
        <dsp:cNvPr id="0" name=""/>
        <dsp:cNvSpPr/>
      </dsp:nvSpPr>
      <dsp:spPr>
        <a:xfrm>
          <a:off x="627467" y="658359"/>
          <a:ext cx="8402605" cy="578072"/>
        </a:xfrm>
        <a:prstGeom prst="roundRect">
          <a:avLst>
            <a:gd name="adj" fmla="val 10000"/>
          </a:avLst>
        </a:prstGeom>
        <a:gradFill rotWithShape="0">
          <a:gsLst>
            <a:gs pos="0">
              <a:schemeClr val="accent3">
                <a:shade val="50000"/>
                <a:hueOff val="140641"/>
                <a:satOff val="2347"/>
                <a:lumOff val="16033"/>
                <a:alphaOff val="0"/>
                <a:tint val="96000"/>
                <a:lumMod val="104000"/>
              </a:schemeClr>
            </a:gs>
            <a:gs pos="100000">
              <a:schemeClr val="accent3">
                <a:shade val="50000"/>
                <a:hueOff val="140641"/>
                <a:satOff val="2347"/>
                <a:lumOff val="16033"/>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Lift through Python Abstraction Layer (v3.7 -3.10)</a:t>
          </a:r>
          <a:endParaRPr lang="en-US" sz="2600" kern="1200" dirty="0"/>
        </a:p>
      </dsp:txBody>
      <dsp:txXfrm>
        <a:off x="644398" y="675290"/>
        <a:ext cx="7365529" cy="544210"/>
      </dsp:txXfrm>
    </dsp:sp>
    <dsp:sp modelId="{2214F59E-30E1-4C1C-8D4B-E5465BBAA228}">
      <dsp:nvSpPr>
        <dsp:cNvPr id="0" name=""/>
        <dsp:cNvSpPr/>
      </dsp:nvSpPr>
      <dsp:spPr>
        <a:xfrm>
          <a:off x="1254934" y="1316719"/>
          <a:ext cx="8402605" cy="578072"/>
        </a:xfrm>
        <a:prstGeom prst="roundRect">
          <a:avLst>
            <a:gd name="adj" fmla="val 10000"/>
          </a:avLst>
        </a:prstGeom>
        <a:gradFill rotWithShape="0">
          <a:gsLst>
            <a:gs pos="0">
              <a:schemeClr val="accent3">
                <a:shade val="50000"/>
                <a:hueOff val="281282"/>
                <a:satOff val="4694"/>
                <a:lumOff val="32066"/>
                <a:alphaOff val="0"/>
                <a:tint val="96000"/>
                <a:lumMod val="104000"/>
              </a:schemeClr>
            </a:gs>
            <a:gs pos="100000">
              <a:schemeClr val="accent3">
                <a:shade val="50000"/>
                <a:hueOff val="281282"/>
                <a:satOff val="4694"/>
                <a:lumOff val="32066"/>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Convert to ASTQuicheTree</a:t>
          </a:r>
          <a:endParaRPr lang="en-US" sz="2600" kern="1200" dirty="0"/>
        </a:p>
      </dsp:txBody>
      <dsp:txXfrm>
        <a:off x="1271865" y="1333650"/>
        <a:ext cx="7365529" cy="544210"/>
      </dsp:txXfrm>
    </dsp:sp>
    <dsp:sp modelId="{C3730CD7-2D79-453A-920F-E769459EB028}">
      <dsp:nvSpPr>
        <dsp:cNvPr id="0" name=""/>
        <dsp:cNvSpPr/>
      </dsp:nvSpPr>
      <dsp:spPr>
        <a:xfrm>
          <a:off x="1882401" y="1975079"/>
          <a:ext cx="8402605" cy="578072"/>
        </a:xfrm>
        <a:prstGeom prst="roundRect">
          <a:avLst>
            <a:gd name="adj" fmla="val 10000"/>
          </a:avLst>
        </a:prstGeom>
        <a:gradFill rotWithShape="0">
          <a:gsLst>
            <a:gs pos="0">
              <a:schemeClr val="accent3">
                <a:shade val="50000"/>
                <a:hueOff val="281282"/>
                <a:satOff val="4694"/>
                <a:lumOff val="32066"/>
                <a:alphaOff val="0"/>
                <a:tint val="96000"/>
                <a:lumMod val="104000"/>
              </a:schemeClr>
            </a:gs>
            <a:gs pos="100000">
              <a:schemeClr val="accent3">
                <a:shade val="50000"/>
                <a:hueOff val="281282"/>
                <a:satOff val="4694"/>
                <a:lumOff val="32066"/>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Perform E-Graph Operations</a:t>
          </a:r>
        </a:p>
      </dsp:txBody>
      <dsp:txXfrm>
        <a:off x="1899332" y="1992010"/>
        <a:ext cx="7365529" cy="544210"/>
      </dsp:txXfrm>
    </dsp:sp>
    <dsp:sp modelId="{A54342C7-B408-46D0-8225-8457A934CC22}">
      <dsp:nvSpPr>
        <dsp:cNvPr id="0" name=""/>
        <dsp:cNvSpPr/>
      </dsp:nvSpPr>
      <dsp:spPr>
        <a:xfrm>
          <a:off x="2509869" y="2633439"/>
          <a:ext cx="8402605" cy="578072"/>
        </a:xfrm>
        <a:prstGeom prst="roundRect">
          <a:avLst>
            <a:gd name="adj" fmla="val 10000"/>
          </a:avLst>
        </a:prstGeom>
        <a:gradFill rotWithShape="0">
          <a:gsLst>
            <a:gs pos="0">
              <a:schemeClr val="accent3">
                <a:shade val="50000"/>
                <a:hueOff val="140641"/>
                <a:satOff val="2347"/>
                <a:lumOff val="16033"/>
                <a:alphaOff val="0"/>
                <a:tint val="96000"/>
                <a:lumMod val="104000"/>
              </a:schemeClr>
            </a:gs>
            <a:gs pos="100000">
              <a:schemeClr val="accent3">
                <a:shade val="50000"/>
                <a:hueOff val="140641"/>
                <a:satOff val="2347"/>
                <a:lumOff val="16033"/>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Extract through PAL, Generate Python</a:t>
          </a:r>
          <a:endParaRPr lang="en-US" sz="2600" kern="1200" dirty="0"/>
        </a:p>
      </dsp:txBody>
      <dsp:txXfrm>
        <a:off x="2526800" y="2650370"/>
        <a:ext cx="7365529" cy="544210"/>
      </dsp:txXfrm>
    </dsp:sp>
    <dsp:sp modelId="{26FA3DD7-67F6-4EBA-8541-14749CADDC2A}">
      <dsp:nvSpPr>
        <dsp:cNvPr id="0" name=""/>
        <dsp:cNvSpPr/>
      </dsp:nvSpPr>
      <dsp:spPr>
        <a:xfrm>
          <a:off x="8026858" y="422313"/>
          <a:ext cx="375746" cy="375746"/>
        </a:xfrm>
        <a:prstGeom prst="downArrow">
          <a:avLst>
            <a:gd name="adj1" fmla="val 55000"/>
            <a:gd name="adj2" fmla="val 45000"/>
          </a:avLst>
        </a:prstGeom>
        <a:solidFill>
          <a:schemeClr val="accent3">
            <a:alpha val="90000"/>
            <a:tint val="55000"/>
            <a:hueOff val="0"/>
            <a:satOff val="0"/>
            <a:lumOff val="0"/>
            <a:alphaOff val="0"/>
          </a:schemeClr>
        </a:solidFill>
        <a:ln w="9525" cap="rnd" cmpd="sng" algn="ctr">
          <a:solidFill>
            <a:schemeClr val="accent3">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solidFill>
              <a:schemeClr val="bg1"/>
            </a:solidFill>
          </a:endParaRPr>
        </a:p>
      </dsp:txBody>
      <dsp:txXfrm>
        <a:off x="8111401" y="422313"/>
        <a:ext cx="206660" cy="282749"/>
      </dsp:txXfrm>
    </dsp:sp>
    <dsp:sp modelId="{F7C172BF-7303-4A3E-9FAD-3C19ABA22862}">
      <dsp:nvSpPr>
        <dsp:cNvPr id="0" name=""/>
        <dsp:cNvSpPr/>
      </dsp:nvSpPr>
      <dsp:spPr>
        <a:xfrm>
          <a:off x="8654326" y="1080673"/>
          <a:ext cx="375746" cy="375746"/>
        </a:xfrm>
        <a:prstGeom prst="downArrow">
          <a:avLst>
            <a:gd name="adj1" fmla="val 55000"/>
            <a:gd name="adj2" fmla="val 45000"/>
          </a:avLst>
        </a:prstGeom>
        <a:solidFill>
          <a:schemeClr val="accent3">
            <a:alpha val="90000"/>
            <a:tint val="55000"/>
            <a:hueOff val="0"/>
            <a:satOff val="0"/>
            <a:lumOff val="0"/>
            <a:alphaOff val="0"/>
          </a:schemeClr>
        </a:solidFill>
        <a:ln w="9525" cap="rnd" cmpd="sng" algn="ctr">
          <a:solidFill>
            <a:schemeClr val="accent3">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solidFill>
              <a:schemeClr val="bg1"/>
            </a:solidFill>
          </a:endParaRPr>
        </a:p>
      </dsp:txBody>
      <dsp:txXfrm>
        <a:off x="8738869" y="1080673"/>
        <a:ext cx="206660" cy="282749"/>
      </dsp:txXfrm>
    </dsp:sp>
    <dsp:sp modelId="{E6E1CC69-7589-43AC-A4AB-6A0E01246DBB}">
      <dsp:nvSpPr>
        <dsp:cNvPr id="0" name=""/>
        <dsp:cNvSpPr/>
      </dsp:nvSpPr>
      <dsp:spPr>
        <a:xfrm>
          <a:off x="9281793" y="1729399"/>
          <a:ext cx="375746" cy="375746"/>
        </a:xfrm>
        <a:prstGeom prst="downArrow">
          <a:avLst>
            <a:gd name="adj1" fmla="val 55000"/>
            <a:gd name="adj2" fmla="val 45000"/>
          </a:avLst>
        </a:prstGeom>
        <a:solidFill>
          <a:schemeClr val="accent3">
            <a:alpha val="90000"/>
            <a:tint val="55000"/>
            <a:hueOff val="0"/>
            <a:satOff val="0"/>
            <a:lumOff val="0"/>
            <a:alphaOff val="0"/>
          </a:schemeClr>
        </a:solidFill>
        <a:ln w="9525" cap="rnd" cmpd="sng" algn="ctr">
          <a:solidFill>
            <a:schemeClr val="accent3">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solidFill>
              <a:schemeClr val="bg1"/>
            </a:solidFill>
          </a:endParaRPr>
        </a:p>
      </dsp:txBody>
      <dsp:txXfrm>
        <a:off x="9366336" y="1729399"/>
        <a:ext cx="206660" cy="282749"/>
      </dsp:txXfrm>
    </dsp:sp>
    <dsp:sp modelId="{02661C5E-1A74-4050-8E80-1EF1519C0AC7}">
      <dsp:nvSpPr>
        <dsp:cNvPr id="0" name=""/>
        <dsp:cNvSpPr/>
      </dsp:nvSpPr>
      <dsp:spPr>
        <a:xfrm>
          <a:off x="9909260" y="2394182"/>
          <a:ext cx="375746" cy="375746"/>
        </a:xfrm>
        <a:prstGeom prst="downArrow">
          <a:avLst>
            <a:gd name="adj1" fmla="val 55000"/>
            <a:gd name="adj2" fmla="val 45000"/>
          </a:avLst>
        </a:prstGeom>
        <a:solidFill>
          <a:schemeClr val="accent3">
            <a:alpha val="90000"/>
            <a:tint val="55000"/>
            <a:hueOff val="0"/>
            <a:satOff val="0"/>
            <a:lumOff val="0"/>
            <a:alphaOff val="0"/>
          </a:schemeClr>
        </a:solidFill>
        <a:ln w="9525" cap="rnd" cmpd="sng" algn="ctr">
          <a:solidFill>
            <a:schemeClr val="accent3">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solidFill>
              <a:schemeClr val="bg1"/>
            </a:solidFill>
          </a:endParaRPr>
        </a:p>
      </dsp:txBody>
      <dsp:txXfrm>
        <a:off x="9993803" y="2394182"/>
        <a:ext cx="206660" cy="2827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3E2E2-2530-40BF-AD0B-A04E3B559755}">
      <dsp:nvSpPr>
        <dsp:cNvPr id="0" name=""/>
        <dsp:cNvSpPr/>
      </dsp:nvSpPr>
      <dsp:spPr>
        <a:xfrm>
          <a:off x="1007912" y="466594"/>
          <a:ext cx="1080843" cy="1080843"/>
        </a:xfrm>
        <a:prstGeom prst="rect">
          <a:avLst/>
        </a:prstGeom>
        <a:blipFill rotWithShape="1">
          <a:blip xmlns:r="http://schemas.openxmlformats.org/officeDocument/2006/relationships" r:embed="rId1">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42089E-E2EC-4593-8EEE-D3731C22BC20}">
      <dsp:nvSpPr>
        <dsp:cNvPr id="0" name=""/>
        <dsp:cNvSpPr/>
      </dsp:nvSpPr>
      <dsp:spPr>
        <a:xfrm>
          <a:off x="4271" y="1650063"/>
          <a:ext cx="3088125" cy="607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kern="1200" dirty="0"/>
            <a:t>Rebuild </a:t>
          </a:r>
          <a:r>
            <a:rPr lang="en-US" sz="2000" kern="1200" dirty="0" err="1"/>
            <a:t>ASTQuicheTree</a:t>
          </a:r>
          <a:endParaRPr lang="en-US" sz="2000" kern="1200" dirty="0"/>
        </a:p>
      </dsp:txBody>
      <dsp:txXfrm>
        <a:off x="4271" y="1650063"/>
        <a:ext cx="3088125" cy="607974"/>
      </dsp:txXfrm>
    </dsp:sp>
    <dsp:sp modelId="{5750D0C4-34CB-4138-84DA-D12A5B959AB5}">
      <dsp:nvSpPr>
        <dsp:cNvPr id="0" name=""/>
        <dsp:cNvSpPr/>
      </dsp:nvSpPr>
      <dsp:spPr>
        <a:xfrm>
          <a:off x="4271" y="2305771"/>
          <a:ext cx="3088125" cy="547476"/>
        </a:xfrm>
        <a:prstGeom prst="rect">
          <a:avLst/>
        </a:prstGeom>
        <a:noFill/>
        <a:ln>
          <a:noFill/>
        </a:ln>
        <a:effectLst/>
      </dsp:spPr>
      <dsp:style>
        <a:lnRef idx="0">
          <a:scrgbClr r="0" g="0" b="0"/>
        </a:lnRef>
        <a:fillRef idx="0">
          <a:scrgbClr r="0" g="0" b="0"/>
        </a:fillRef>
        <a:effectRef idx="0">
          <a:scrgbClr r="0" g="0" b="0"/>
        </a:effectRef>
        <a:fontRef idx="minor"/>
      </dsp:style>
    </dsp:sp>
    <dsp:sp modelId="{184285BE-9D31-44E1-90EB-C859A843DFA8}">
      <dsp:nvSpPr>
        <dsp:cNvPr id="0" name=""/>
        <dsp:cNvSpPr/>
      </dsp:nvSpPr>
      <dsp:spPr>
        <a:xfrm>
          <a:off x="4636459" y="386476"/>
          <a:ext cx="1080843" cy="1080843"/>
        </a:xfrm>
        <a:prstGeom prst="rect">
          <a:avLst/>
        </a:prstGeom>
        <a:blipFill rotWithShape="1">
          <a:blip xmlns:r="http://schemas.openxmlformats.org/officeDocument/2006/relationships" r:embed="rId3">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A400D8-A86C-41CF-B15F-FE96A9DF0558}">
      <dsp:nvSpPr>
        <dsp:cNvPr id="0" name=""/>
        <dsp:cNvSpPr/>
      </dsp:nvSpPr>
      <dsp:spPr>
        <a:xfrm>
          <a:off x="3632818" y="1576836"/>
          <a:ext cx="3088125" cy="607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kern="1200" dirty="0"/>
            <a:t>Extract through PAL</a:t>
          </a:r>
        </a:p>
      </dsp:txBody>
      <dsp:txXfrm>
        <a:off x="3632818" y="1576836"/>
        <a:ext cx="3088125" cy="607974"/>
      </dsp:txXfrm>
    </dsp:sp>
    <dsp:sp modelId="{13E3791B-837A-4617-8EA6-DD4F4805141C}">
      <dsp:nvSpPr>
        <dsp:cNvPr id="0" name=""/>
        <dsp:cNvSpPr/>
      </dsp:nvSpPr>
      <dsp:spPr>
        <a:xfrm>
          <a:off x="3632818" y="2235748"/>
          <a:ext cx="3088125" cy="697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Remove extra blocks</a:t>
          </a:r>
        </a:p>
        <a:p>
          <a:pPr marL="0" lvl="0" indent="0" algn="ctr" defTabSz="889000">
            <a:lnSpc>
              <a:spcPct val="100000"/>
            </a:lnSpc>
            <a:spcBef>
              <a:spcPct val="0"/>
            </a:spcBef>
            <a:spcAft>
              <a:spcPct val="35000"/>
            </a:spcAft>
            <a:buNone/>
          </a:pPr>
          <a:r>
            <a:rPr lang="en-US" sz="2000" kern="1200"/>
            <a:t>Re-expand leaf nodes</a:t>
          </a:r>
        </a:p>
      </dsp:txBody>
      <dsp:txXfrm>
        <a:off x="3632818" y="2235748"/>
        <a:ext cx="3088125" cy="697617"/>
      </dsp:txXfrm>
    </dsp:sp>
    <dsp:sp modelId="{94E80952-F9FB-446E-9BBB-703EBAD223C4}">
      <dsp:nvSpPr>
        <dsp:cNvPr id="0" name=""/>
        <dsp:cNvSpPr/>
      </dsp:nvSpPr>
      <dsp:spPr>
        <a:xfrm>
          <a:off x="8265006" y="386476"/>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6DBAD7-180C-4E2B-BCEF-E464BC809078}">
      <dsp:nvSpPr>
        <dsp:cNvPr id="0" name=""/>
        <dsp:cNvSpPr/>
      </dsp:nvSpPr>
      <dsp:spPr>
        <a:xfrm>
          <a:off x="7261365" y="1576836"/>
          <a:ext cx="3088125" cy="607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kern="1200" dirty="0"/>
            <a:t>Generate source code with </a:t>
          </a:r>
          <a:r>
            <a:rPr lang="en-US" sz="2000" kern="1200" dirty="0" err="1">
              <a:latin typeface="Consolas" panose="020B0609020204030204" pitchFamily="49" charset="0"/>
            </a:rPr>
            <a:t>astor</a:t>
          </a:r>
          <a:endParaRPr lang="en-US" sz="2000" kern="1200" dirty="0">
            <a:latin typeface="Consolas" panose="020B0609020204030204" pitchFamily="49" charset="0"/>
          </a:endParaRPr>
        </a:p>
      </dsp:txBody>
      <dsp:txXfrm>
        <a:off x="7261365" y="1576836"/>
        <a:ext cx="3088125" cy="607974"/>
      </dsp:txXfrm>
    </dsp:sp>
    <dsp:sp modelId="{CB3E12B4-15FB-44B9-937C-3FA4BFB17739}">
      <dsp:nvSpPr>
        <dsp:cNvPr id="0" name=""/>
        <dsp:cNvSpPr/>
      </dsp:nvSpPr>
      <dsp:spPr>
        <a:xfrm>
          <a:off x="7261365" y="2235748"/>
          <a:ext cx="3088125" cy="69761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D4C98-48C9-494E-A12C-BF67B6A1DF41}">
      <dsp:nvSpPr>
        <dsp:cNvPr id="0" name=""/>
        <dsp:cNvSpPr/>
      </dsp:nvSpPr>
      <dsp:spPr>
        <a:xfrm>
          <a:off x="0" y="0"/>
          <a:ext cx="8402605" cy="578072"/>
        </a:xfrm>
        <a:prstGeom prst="roundRect">
          <a:avLst>
            <a:gd name="adj" fmla="val 10000"/>
          </a:avLst>
        </a:prstGeom>
        <a:gradFill rotWithShape="0">
          <a:gsLst>
            <a:gs pos="0">
              <a:schemeClr val="accent3">
                <a:shade val="50000"/>
                <a:hueOff val="0"/>
                <a:satOff val="0"/>
                <a:lumOff val="0"/>
                <a:alphaOff val="0"/>
                <a:tint val="96000"/>
                <a:lumMod val="104000"/>
              </a:schemeClr>
            </a:gs>
            <a:gs pos="100000">
              <a:schemeClr val="accent3">
                <a:shade val="50000"/>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Parse source file</a:t>
          </a:r>
          <a:endParaRPr lang="en-US" sz="2600" kern="1200" dirty="0"/>
        </a:p>
      </dsp:txBody>
      <dsp:txXfrm>
        <a:off x="16931" y="16931"/>
        <a:ext cx="7711186" cy="544210"/>
      </dsp:txXfrm>
    </dsp:sp>
    <dsp:sp modelId="{9964DDA5-6AA5-4AD5-842C-F758507681EA}">
      <dsp:nvSpPr>
        <dsp:cNvPr id="0" name=""/>
        <dsp:cNvSpPr/>
      </dsp:nvSpPr>
      <dsp:spPr>
        <a:xfrm>
          <a:off x="627467" y="658359"/>
          <a:ext cx="8402605" cy="578072"/>
        </a:xfrm>
        <a:prstGeom prst="roundRect">
          <a:avLst>
            <a:gd name="adj" fmla="val 10000"/>
          </a:avLst>
        </a:prstGeom>
        <a:gradFill rotWithShape="0">
          <a:gsLst>
            <a:gs pos="0">
              <a:schemeClr val="accent3">
                <a:shade val="50000"/>
                <a:hueOff val="140641"/>
                <a:satOff val="2347"/>
                <a:lumOff val="16033"/>
                <a:alphaOff val="0"/>
                <a:tint val="96000"/>
                <a:lumMod val="104000"/>
              </a:schemeClr>
            </a:gs>
            <a:gs pos="100000">
              <a:schemeClr val="accent3">
                <a:shade val="50000"/>
                <a:hueOff val="140641"/>
                <a:satOff val="2347"/>
                <a:lumOff val="16033"/>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Lift through Python Abstraction Layer (v3.7 -3.10)</a:t>
          </a:r>
          <a:endParaRPr lang="en-US" sz="2600" kern="1200" dirty="0"/>
        </a:p>
      </dsp:txBody>
      <dsp:txXfrm>
        <a:off x="644398" y="675290"/>
        <a:ext cx="7365529" cy="544210"/>
      </dsp:txXfrm>
    </dsp:sp>
    <dsp:sp modelId="{2214F59E-30E1-4C1C-8D4B-E5465BBAA228}">
      <dsp:nvSpPr>
        <dsp:cNvPr id="0" name=""/>
        <dsp:cNvSpPr/>
      </dsp:nvSpPr>
      <dsp:spPr>
        <a:xfrm>
          <a:off x="1254934" y="1316719"/>
          <a:ext cx="8402605" cy="578072"/>
        </a:xfrm>
        <a:prstGeom prst="roundRect">
          <a:avLst>
            <a:gd name="adj" fmla="val 10000"/>
          </a:avLst>
        </a:prstGeom>
        <a:gradFill rotWithShape="0">
          <a:gsLst>
            <a:gs pos="0">
              <a:schemeClr val="accent3">
                <a:shade val="50000"/>
                <a:hueOff val="281282"/>
                <a:satOff val="4694"/>
                <a:lumOff val="32066"/>
                <a:alphaOff val="0"/>
                <a:tint val="96000"/>
                <a:lumMod val="104000"/>
              </a:schemeClr>
            </a:gs>
            <a:gs pos="100000">
              <a:schemeClr val="accent3">
                <a:shade val="50000"/>
                <a:hueOff val="281282"/>
                <a:satOff val="4694"/>
                <a:lumOff val="32066"/>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Convert to ASTQuicheTree</a:t>
          </a:r>
          <a:endParaRPr lang="en-US" sz="2600" kern="1200" dirty="0"/>
        </a:p>
      </dsp:txBody>
      <dsp:txXfrm>
        <a:off x="1271865" y="1333650"/>
        <a:ext cx="7365529" cy="544210"/>
      </dsp:txXfrm>
    </dsp:sp>
    <dsp:sp modelId="{C3730CD7-2D79-453A-920F-E769459EB028}">
      <dsp:nvSpPr>
        <dsp:cNvPr id="0" name=""/>
        <dsp:cNvSpPr/>
      </dsp:nvSpPr>
      <dsp:spPr>
        <a:xfrm>
          <a:off x="1882401" y="1975079"/>
          <a:ext cx="8402605" cy="578072"/>
        </a:xfrm>
        <a:prstGeom prst="roundRect">
          <a:avLst>
            <a:gd name="adj" fmla="val 10000"/>
          </a:avLst>
        </a:prstGeom>
        <a:gradFill rotWithShape="0">
          <a:gsLst>
            <a:gs pos="0">
              <a:schemeClr val="accent3">
                <a:shade val="50000"/>
                <a:hueOff val="281282"/>
                <a:satOff val="4694"/>
                <a:lumOff val="32066"/>
                <a:alphaOff val="0"/>
                <a:tint val="96000"/>
                <a:lumMod val="104000"/>
              </a:schemeClr>
            </a:gs>
            <a:gs pos="100000">
              <a:schemeClr val="accent3">
                <a:shade val="50000"/>
                <a:hueOff val="281282"/>
                <a:satOff val="4694"/>
                <a:lumOff val="32066"/>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Perform E-Graph Operations</a:t>
          </a:r>
        </a:p>
      </dsp:txBody>
      <dsp:txXfrm>
        <a:off x="1899332" y="1992010"/>
        <a:ext cx="7365529" cy="544210"/>
      </dsp:txXfrm>
    </dsp:sp>
    <dsp:sp modelId="{A54342C7-B408-46D0-8225-8457A934CC22}">
      <dsp:nvSpPr>
        <dsp:cNvPr id="0" name=""/>
        <dsp:cNvSpPr/>
      </dsp:nvSpPr>
      <dsp:spPr>
        <a:xfrm>
          <a:off x="2509869" y="2633439"/>
          <a:ext cx="8402605" cy="578072"/>
        </a:xfrm>
        <a:prstGeom prst="roundRect">
          <a:avLst>
            <a:gd name="adj" fmla="val 10000"/>
          </a:avLst>
        </a:prstGeom>
        <a:gradFill rotWithShape="0">
          <a:gsLst>
            <a:gs pos="0">
              <a:schemeClr val="accent3">
                <a:shade val="50000"/>
                <a:hueOff val="140641"/>
                <a:satOff val="2347"/>
                <a:lumOff val="16033"/>
                <a:alphaOff val="0"/>
                <a:tint val="96000"/>
                <a:lumMod val="104000"/>
              </a:schemeClr>
            </a:gs>
            <a:gs pos="100000">
              <a:schemeClr val="accent3">
                <a:shade val="50000"/>
                <a:hueOff val="140641"/>
                <a:satOff val="2347"/>
                <a:lumOff val="16033"/>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Extract through PAL, Generate Python</a:t>
          </a:r>
          <a:endParaRPr lang="en-US" sz="2600" kern="1200" dirty="0"/>
        </a:p>
      </dsp:txBody>
      <dsp:txXfrm>
        <a:off x="2526800" y="2650370"/>
        <a:ext cx="7365529" cy="544210"/>
      </dsp:txXfrm>
    </dsp:sp>
    <dsp:sp modelId="{26FA3DD7-67F6-4EBA-8541-14749CADDC2A}">
      <dsp:nvSpPr>
        <dsp:cNvPr id="0" name=""/>
        <dsp:cNvSpPr/>
      </dsp:nvSpPr>
      <dsp:spPr>
        <a:xfrm>
          <a:off x="8026858" y="422313"/>
          <a:ext cx="375746" cy="375746"/>
        </a:xfrm>
        <a:prstGeom prst="downArrow">
          <a:avLst>
            <a:gd name="adj1" fmla="val 55000"/>
            <a:gd name="adj2" fmla="val 45000"/>
          </a:avLst>
        </a:prstGeom>
        <a:solidFill>
          <a:schemeClr val="accent3">
            <a:alpha val="90000"/>
            <a:tint val="55000"/>
            <a:hueOff val="0"/>
            <a:satOff val="0"/>
            <a:lumOff val="0"/>
            <a:alphaOff val="0"/>
          </a:schemeClr>
        </a:solidFill>
        <a:ln w="9525" cap="rnd" cmpd="sng" algn="ctr">
          <a:solidFill>
            <a:schemeClr val="accent3">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solidFill>
              <a:schemeClr val="bg1"/>
            </a:solidFill>
          </a:endParaRPr>
        </a:p>
      </dsp:txBody>
      <dsp:txXfrm>
        <a:off x="8111401" y="422313"/>
        <a:ext cx="206660" cy="282749"/>
      </dsp:txXfrm>
    </dsp:sp>
    <dsp:sp modelId="{F7C172BF-7303-4A3E-9FAD-3C19ABA22862}">
      <dsp:nvSpPr>
        <dsp:cNvPr id="0" name=""/>
        <dsp:cNvSpPr/>
      </dsp:nvSpPr>
      <dsp:spPr>
        <a:xfrm>
          <a:off x="8654326" y="1080673"/>
          <a:ext cx="375746" cy="375746"/>
        </a:xfrm>
        <a:prstGeom prst="downArrow">
          <a:avLst>
            <a:gd name="adj1" fmla="val 55000"/>
            <a:gd name="adj2" fmla="val 45000"/>
          </a:avLst>
        </a:prstGeom>
        <a:solidFill>
          <a:schemeClr val="accent3">
            <a:alpha val="90000"/>
            <a:tint val="55000"/>
            <a:hueOff val="0"/>
            <a:satOff val="0"/>
            <a:lumOff val="0"/>
            <a:alphaOff val="0"/>
          </a:schemeClr>
        </a:solidFill>
        <a:ln w="9525" cap="rnd" cmpd="sng" algn="ctr">
          <a:solidFill>
            <a:schemeClr val="accent3">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solidFill>
              <a:schemeClr val="bg1"/>
            </a:solidFill>
          </a:endParaRPr>
        </a:p>
      </dsp:txBody>
      <dsp:txXfrm>
        <a:off x="8738869" y="1080673"/>
        <a:ext cx="206660" cy="282749"/>
      </dsp:txXfrm>
    </dsp:sp>
    <dsp:sp modelId="{E6E1CC69-7589-43AC-A4AB-6A0E01246DBB}">
      <dsp:nvSpPr>
        <dsp:cNvPr id="0" name=""/>
        <dsp:cNvSpPr/>
      </dsp:nvSpPr>
      <dsp:spPr>
        <a:xfrm>
          <a:off x="9281793" y="1729399"/>
          <a:ext cx="375746" cy="375746"/>
        </a:xfrm>
        <a:prstGeom prst="downArrow">
          <a:avLst>
            <a:gd name="adj1" fmla="val 55000"/>
            <a:gd name="adj2" fmla="val 45000"/>
          </a:avLst>
        </a:prstGeom>
        <a:solidFill>
          <a:schemeClr val="accent3">
            <a:alpha val="90000"/>
            <a:tint val="55000"/>
            <a:hueOff val="0"/>
            <a:satOff val="0"/>
            <a:lumOff val="0"/>
            <a:alphaOff val="0"/>
          </a:schemeClr>
        </a:solidFill>
        <a:ln w="9525" cap="rnd" cmpd="sng" algn="ctr">
          <a:solidFill>
            <a:schemeClr val="accent3">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solidFill>
              <a:schemeClr val="bg1"/>
            </a:solidFill>
          </a:endParaRPr>
        </a:p>
      </dsp:txBody>
      <dsp:txXfrm>
        <a:off x="9366336" y="1729399"/>
        <a:ext cx="206660" cy="282749"/>
      </dsp:txXfrm>
    </dsp:sp>
    <dsp:sp modelId="{02661C5E-1A74-4050-8E80-1EF1519C0AC7}">
      <dsp:nvSpPr>
        <dsp:cNvPr id="0" name=""/>
        <dsp:cNvSpPr/>
      </dsp:nvSpPr>
      <dsp:spPr>
        <a:xfrm>
          <a:off x="9909260" y="2394182"/>
          <a:ext cx="375746" cy="375746"/>
        </a:xfrm>
        <a:prstGeom prst="downArrow">
          <a:avLst>
            <a:gd name="adj1" fmla="val 55000"/>
            <a:gd name="adj2" fmla="val 45000"/>
          </a:avLst>
        </a:prstGeom>
        <a:solidFill>
          <a:schemeClr val="accent3">
            <a:alpha val="90000"/>
            <a:tint val="55000"/>
            <a:hueOff val="0"/>
            <a:satOff val="0"/>
            <a:lumOff val="0"/>
            <a:alphaOff val="0"/>
          </a:schemeClr>
        </a:solidFill>
        <a:ln w="9525" cap="rnd" cmpd="sng" algn="ctr">
          <a:solidFill>
            <a:schemeClr val="accent3">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solidFill>
              <a:schemeClr val="bg1"/>
            </a:solidFill>
          </a:endParaRPr>
        </a:p>
      </dsp:txBody>
      <dsp:txXfrm>
        <a:off x="9993803" y="2394182"/>
        <a:ext cx="206660" cy="2827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D4C98-48C9-494E-A12C-BF67B6A1DF41}">
      <dsp:nvSpPr>
        <dsp:cNvPr id="0" name=""/>
        <dsp:cNvSpPr/>
      </dsp:nvSpPr>
      <dsp:spPr>
        <a:xfrm>
          <a:off x="0" y="0"/>
          <a:ext cx="5256324" cy="505829"/>
        </a:xfrm>
        <a:prstGeom prst="roundRect">
          <a:avLst>
            <a:gd name="adj" fmla="val 10000"/>
          </a:avLst>
        </a:prstGeom>
        <a:gradFill rotWithShape="0">
          <a:gsLst>
            <a:gs pos="0">
              <a:schemeClr val="accent3">
                <a:shade val="50000"/>
                <a:hueOff val="0"/>
                <a:satOff val="0"/>
                <a:lumOff val="0"/>
                <a:alphaOff val="0"/>
                <a:tint val="96000"/>
                <a:lumMod val="104000"/>
              </a:schemeClr>
            </a:gs>
            <a:gs pos="100000">
              <a:schemeClr val="accent3">
                <a:shade val="50000"/>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Parse source file</a:t>
          </a:r>
          <a:endParaRPr lang="en-US" sz="1600" kern="1200" dirty="0"/>
        </a:p>
      </dsp:txBody>
      <dsp:txXfrm>
        <a:off x="14815" y="14815"/>
        <a:ext cx="4651313" cy="476199"/>
      </dsp:txXfrm>
    </dsp:sp>
    <dsp:sp modelId="{9964DDA5-6AA5-4AD5-842C-F758507681EA}">
      <dsp:nvSpPr>
        <dsp:cNvPr id="0" name=""/>
        <dsp:cNvSpPr/>
      </dsp:nvSpPr>
      <dsp:spPr>
        <a:xfrm>
          <a:off x="392517" y="576083"/>
          <a:ext cx="5256324" cy="505829"/>
        </a:xfrm>
        <a:prstGeom prst="roundRect">
          <a:avLst>
            <a:gd name="adj" fmla="val 10000"/>
          </a:avLst>
        </a:prstGeom>
        <a:gradFill rotWithShape="0">
          <a:gsLst>
            <a:gs pos="0">
              <a:schemeClr val="accent3">
                <a:shade val="50000"/>
                <a:hueOff val="140641"/>
                <a:satOff val="2347"/>
                <a:lumOff val="16033"/>
                <a:alphaOff val="0"/>
                <a:tint val="96000"/>
                <a:lumMod val="104000"/>
              </a:schemeClr>
            </a:gs>
            <a:gs pos="100000">
              <a:schemeClr val="accent3">
                <a:shade val="50000"/>
                <a:hueOff val="140641"/>
                <a:satOff val="2347"/>
                <a:lumOff val="16033"/>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Lift through Python Abstraction Layer (v3.7 -3.10)</a:t>
          </a:r>
          <a:endParaRPr lang="en-US" sz="1600" kern="1200" dirty="0"/>
        </a:p>
      </dsp:txBody>
      <dsp:txXfrm>
        <a:off x="407332" y="590898"/>
        <a:ext cx="4505387" cy="476199"/>
      </dsp:txXfrm>
    </dsp:sp>
    <dsp:sp modelId="{2214F59E-30E1-4C1C-8D4B-E5465BBAA228}">
      <dsp:nvSpPr>
        <dsp:cNvPr id="0" name=""/>
        <dsp:cNvSpPr/>
      </dsp:nvSpPr>
      <dsp:spPr>
        <a:xfrm>
          <a:off x="785035" y="1152167"/>
          <a:ext cx="5256324" cy="505829"/>
        </a:xfrm>
        <a:prstGeom prst="roundRect">
          <a:avLst>
            <a:gd name="adj" fmla="val 10000"/>
          </a:avLst>
        </a:prstGeom>
        <a:gradFill rotWithShape="0">
          <a:gsLst>
            <a:gs pos="0">
              <a:schemeClr val="accent3">
                <a:shade val="50000"/>
                <a:hueOff val="281282"/>
                <a:satOff val="4694"/>
                <a:lumOff val="32066"/>
                <a:alphaOff val="0"/>
                <a:tint val="96000"/>
                <a:lumMod val="104000"/>
              </a:schemeClr>
            </a:gs>
            <a:gs pos="100000">
              <a:schemeClr val="accent3">
                <a:shade val="50000"/>
                <a:hueOff val="281282"/>
                <a:satOff val="4694"/>
                <a:lumOff val="32066"/>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Convert to ASTQuicheTree</a:t>
          </a:r>
          <a:endParaRPr lang="en-US" sz="1600" kern="1200" dirty="0"/>
        </a:p>
      </dsp:txBody>
      <dsp:txXfrm>
        <a:off x="799850" y="1166982"/>
        <a:ext cx="4505387" cy="476199"/>
      </dsp:txXfrm>
    </dsp:sp>
    <dsp:sp modelId="{C3730CD7-2D79-453A-920F-E769459EB028}">
      <dsp:nvSpPr>
        <dsp:cNvPr id="0" name=""/>
        <dsp:cNvSpPr/>
      </dsp:nvSpPr>
      <dsp:spPr>
        <a:xfrm>
          <a:off x="1177553" y="1728250"/>
          <a:ext cx="5256324" cy="505829"/>
        </a:xfrm>
        <a:prstGeom prst="roundRect">
          <a:avLst>
            <a:gd name="adj" fmla="val 10000"/>
          </a:avLst>
        </a:prstGeom>
        <a:gradFill rotWithShape="0">
          <a:gsLst>
            <a:gs pos="0">
              <a:schemeClr val="accent3">
                <a:shade val="50000"/>
                <a:hueOff val="281282"/>
                <a:satOff val="4694"/>
                <a:lumOff val="32066"/>
                <a:alphaOff val="0"/>
                <a:tint val="96000"/>
                <a:lumMod val="104000"/>
              </a:schemeClr>
            </a:gs>
            <a:gs pos="100000">
              <a:schemeClr val="accent3">
                <a:shade val="50000"/>
                <a:hueOff val="281282"/>
                <a:satOff val="4694"/>
                <a:lumOff val="32066"/>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Perform E-Graph Operations</a:t>
          </a:r>
        </a:p>
      </dsp:txBody>
      <dsp:txXfrm>
        <a:off x="1192368" y="1743065"/>
        <a:ext cx="4505387" cy="476199"/>
      </dsp:txXfrm>
    </dsp:sp>
    <dsp:sp modelId="{A54342C7-B408-46D0-8225-8457A934CC22}">
      <dsp:nvSpPr>
        <dsp:cNvPr id="0" name=""/>
        <dsp:cNvSpPr/>
      </dsp:nvSpPr>
      <dsp:spPr>
        <a:xfrm>
          <a:off x="1570070" y="2304334"/>
          <a:ext cx="5256324" cy="505829"/>
        </a:xfrm>
        <a:prstGeom prst="roundRect">
          <a:avLst>
            <a:gd name="adj" fmla="val 10000"/>
          </a:avLst>
        </a:prstGeom>
        <a:gradFill rotWithShape="0">
          <a:gsLst>
            <a:gs pos="0">
              <a:schemeClr val="accent3">
                <a:shade val="50000"/>
                <a:hueOff val="140641"/>
                <a:satOff val="2347"/>
                <a:lumOff val="16033"/>
                <a:alphaOff val="0"/>
                <a:tint val="96000"/>
                <a:lumMod val="104000"/>
              </a:schemeClr>
            </a:gs>
            <a:gs pos="100000">
              <a:schemeClr val="accent3">
                <a:shade val="50000"/>
                <a:hueOff val="140641"/>
                <a:satOff val="2347"/>
                <a:lumOff val="16033"/>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Extract through PAL, Generate Python</a:t>
          </a:r>
          <a:endParaRPr lang="en-US" sz="1600" kern="1200" dirty="0"/>
        </a:p>
      </dsp:txBody>
      <dsp:txXfrm>
        <a:off x="1584885" y="2319149"/>
        <a:ext cx="4505387" cy="476199"/>
      </dsp:txXfrm>
    </dsp:sp>
    <dsp:sp modelId="{26FA3DD7-67F6-4EBA-8541-14749CADDC2A}">
      <dsp:nvSpPr>
        <dsp:cNvPr id="0" name=""/>
        <dsp:cNvSpPr/>
      </dsp:nvSpPr>
      <dsp:spPr>
        <a:xfrm>
          <a:off x="4927534" y="369536"/>
          <a:ext cx="328789" cy="328789"/>
        </a:xfrm>
        <a:prstGeom prst="downArrow">
          <a:avLst>
            <a:gd name="adj1" fmla="val 55000"/>
            <a:gd name="adj2" fmla="val 45000"/>
          </a:avLst>
        </a:prstGeom>
        <a:solidFill>
          <a:schemeClr val="accent3">
            <a:alpha val="90000"/>
            <a:tint val="55000"/>
            <a:hueOff val="0"/>
            <a:satOff val="0"/>
            <a:lumOff val="0"/>
            <a:alphaOff val="0"/>
          </a:schemeClr>
        </a:solidFill>
        <a:ln w="9525" cap="rnd" cmpd="sng" algn="ctr">
          <a:solidFill>
            <a:schemeClr val="accent3">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bg1"/>
            </a:solidFill>
          </a:endParaRPr>
        </a:p>
      </dsp:txBody>
      <dsp:txXfrm>
        <a:off x="5001512" y="369536"/>
        <a:ext cx="180833" cy="247414"/>
      </dsp:txXfrm>
    </dsp:sp>
    <dsp:sp modelId="{F7C172BF-7303-4A3E-9FAD-3C19ABA22862}">
      <dsp:nvSpPr>
        <dsp:cNvPr id="0" name=""/>
        <dsp:cNvSpPr/>
      </dsp:nvSpPr>
      <dsp:spPr>
        <a:xfrm>
          <a:off x="5320052" y="945620"/>
          <a:ext cx="328789" cy="328789"/>
        </a:xfrm>
        <a:prstGeom prst="downArrow">
          <a:avLst>
            <a:gd name="adj1" fmla="val 55000"/>
            <a:gd name="adj2" fmla="val 45000"/>
          </a:avLst>
        </a:prstGeom>
        <a:solidFill>
          <a:schemeClr val="accent3">
            <a:alpha val="90000"/>
            <a:tint val="55000"/>
            <a:hueOff val="0"/>
            <a:satOff val="0"/>
            <a:lumOff val="0"/>
            <a:alphaOff val="0"/>
          </a:schemeClr>
        </a:solidFill>
        <a:ln w="9525" cap="rnd" cmpd="sng" algn="ctr">
          <a:solidFill>
            <a:schemeClr val="accent3">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bg1"/>
            </a:solidFill>
          </a:endParaRPr>
        </a:p>
      </dsp:txBody>
      <dsp:txXfrm>
        <a:off x="5394030" y="945620"/>
        <a:ext cx="180833" cy="247414"/>
      </dsp:txXfrm>
    </dsp:sp>
    <dsp:sp modelId="{E6E1CC69-7589-43AC-A4AB-6A0E01246DBB}">
      <dsp:nvSpPr>
        <dsp:cNvPr id="0" name=""/>
        <dsp:cNvSpPr/>
      </dsp:nvSpPr>
      <dsp:spPr>
        <a:xfrm>
          <a:off x="5712570" y="1513273"/>
          <a:ext cx="328789" cy="328789"/>
        </a:xfrm>
        <a:prstGeom prst="downArrow">
          <a:avLst>
            <a:gd name="adj1" fmla="val 55000"/>
            <a:gd name="adj2" fmla="val 45000"/>
          </a:avLst>
        </a:prstGeom>
        <a:solidFill>
          <a:schemeClr val="accent3">
            <a:alpha val="90000"/>
            <a:tint val="55000"/>
            <a:hueOff val="0"/>
            <a:satOff val="0"/>
            <a:lumOff val="0"/>
            <a:alphaOff val="0"/>
          </a:schemeClr>
        </a:solidFill>
        <a:ln w="9525" cap="rnd" cmpd="sng" algn="ctr">
          <a:solidFill>
            <a:schemeClr val="accent3">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bg1"/>
            </a:solidFill>
          </a:endParaRPr>
        </a:p>
      </dsp:txBody>
      <dsp:txXfrm>
        <a:off x="5786548" y="1513273"/>
        <a:ext cx="180833" cy="247414"/>
      </dsp:txXfrm>
    </dsp:sp>
    <dsp:sp modelId="{02661C5E-1A74-4050-8E80-1EF1519C0AC7}">
      <dsp:nvSpPr>
        <dsp:cNvPr id="0" name=""/>
        <dsp:cNvSpPr/>
      </dsp:nvSpPr>
      <dsp:spPr>
        <a:xfrm>
          <a:off x="6105088" y="2094977"/>
          <a:ext cx="328789" cy="328789"/>
        </a:xfrm>
        <a:prstGeom prst="downArrow">
          <a:avLst>
            <a:gd name="adj1" fmla="val 55000"/>
            <a:gd name="adj2" fmla="val 45000"/>
          </a:avLst>
        </a:prstGeom>
        <a:solidFill>
          <a:schemeClr val="accent3">
            <a:alpha val="90000"/>
            <a:tint val="55000"/>
            <a:hueOff val="0"/>
            <a:satOff val="0"/>
            <a:lumOff val="0"/>
            <a:alphaOff val="0"/>
          </a:schemeClr>
        </a:solidFill>
        <a:ln w="9525" cap="rnd" cmpd="sng" algn="ctr">
          <a:solidFill>
            <a:schemeClr val="accent3">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bg1"/>
            </a:solidFill>
          </a:endParaRPr>
        </a:p>
      </dsp:txBody>
      <dsp:txXfrm>
        <a:off x="6179066" y="2094977"/>
        <a:ext cx="180833" cy="24741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E7A55924-61AF-4556-81A5-864AFE38C4B7}" type="datetimeFigureOut">
              <a:rPr lang="en-US" smtClean="0"/>
              <a:t>2/6/2023</a:t>
            </a:fld>
            <a:endParaRPr lang="en-US"/>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577329E7-688E-4DFA-9356-3FE3CF5B56F4}" type="slidenum">
              <a:rPr lang="en-US" smtClean="0"/>
              <a:t>‹#›</a:t>
            </a:fld>
            <a:endParaRPr lang="en-US"/>
          </a:p>
        </p:txBody>
      </p:sp>
    </p:spTree>
    <p:extLst>
      <p:ext uri="{BB962C8B-B14F-4D97-AF65-F5344CB8AC3E}">
        <p14:creationId xmlns:p14="http://schemas.microsoft.com/office/powerpoint/2010/main" val="2347480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am I?</a:t>
            </a:r>
          </a:p>
          <a:p>
            <a:r>
              <a:rPr lang="en-US" dirty="0"/>
              <a:t>I am the </a:t>
            </a:r>
            <a:r>
              <a:rPr lang="en-US"/>
              <a:t>lead developer for Quiche</a:t>
            </a:r>
            <a:endParaRPr lang="en-US" dirty="0"/>
          </a:p>
          <a:p>
            <a:endParaRPr lang="en-US" dirty="0"/>
          </a:p>
          <a:p>
            <a:r>
              <a:rPr lang="en-US" dirty="0"/>
              <a:t>What is Quiche?</a:t>
            </a:r>
          </a:p>
          <a:p>
            <a:pPr marL="174433" indent="-174433">
              <a:buFontTx/>
              <a:buChar char="-"/>
            </a:pPr>
            <a:r>
              <a:rPr lang="en-US" dirty="0"/>
              <a:t>Python library for e-graphs that includes dedicated support for Python ASTs, including source-to-source rewriting</a:t>
            </a:r>
          </a:p>
          <a:p>
            <a:endParaRPr lang="en-US" dirty="0"/>
          </a:p>
          <a:p>
            <a:r>
              <a:rPr lang="en-US" dirty="0"/>
              <a:t>Why Quiche?</a:t>
            </a:r>
          </a:p>
          <a:p>
            <a:r>
              <a:rPr lang="en-US" dirty="0"/>
              <a:t>- At the time (~ 1 year ago) no Python bindings, unclear if egg would support the full AST grammar and how well transition to/from e-graph would work (because egg generates its own text parser), and the idea of having a native tool was very appealing</a:t>
            </a:r>
          </a:p>
        </p:txBody>
      </p:sp>
      <p:sp>
        <p:nvSpPr>
          <p:cNvPr id="4" name="Slide Number Placeholder 3"/>
          <p:cNvSpPr>
            <a:spLocks noGrp="1"/>
          </p:cNvSpPr>
          <p:nvPr>
            <p:ph type="sldNum" sz="quarter" idx="5"/>
          </p:nvPr>
        </p:nvSpPr>
        <p:spPr/>
        <p:txBody>
          <a:bodyPr/>
          <a:lstStyle/>
          <a:p>
            <a:fld id="{577329E7-688E-4DFA-9356-3FE3CF5B56F4}" type="slidenum">
              <a:rPr lang="en-US" smtClean="0"/>
              <a:t>2</a:t>
            </a:fld>
            <a:endParaRPr lang="en-US"/>
          </a:p>
        </p:txBody>
      </p:sp>
    </p:spTree>
    <p:extLst>
      <p:ext uri="{BB962C8B-B14F-4D97-AF65-F5344CB8AC3E}">
        <p14:creationId xmlns:p14="http://schemas.microsoft.com/office/powerpoint/2010/main" val="2431264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source-to-source pipeline for Python</a:t>
            </a:r>
          </a:p>
          <a:p>
            <a:r>
              <a:rPr lang="en-US" dirty="0"/>
              <a:t>* Parse source file, lift it through PAL into an </a:t>
            </a:r>
            <a:r>
              <a:rPr lang="en-US" dirty="0" err="1"/>
              <a:t>ASTQuicheTree</a:t>
            </a:r>
            <a:r>
              <a:rPr lang="en-US" dirty="0"/>
              <a:t>. Then, turn that into an e-graph and perform any operations on it. After that, extract back to </a:t>
            </a:r>
            <a:r>
              <a:rPr lang="en-US" dirty="0" err="1"/>
              <a:t>ASTQuicheTree</a:t>
            </a:r>
            <a:r>
              <a:rPr lang="en-US" dirty="0"/>
              <a:t> and back through PAL for source generation</a:t>
            </a:r>
          </a:p>
        </p:txBody>
      </p:sp>
      <p:sp>
        <p:nvSpPr>
          <p:cNvPr id="4" name="Slide Number Placeholder 3"/>
          <p:cNvSpPr>
            <a:spLocks noGrp="1"/>
          </p:cNvSpPr>
          <p:nvPr>
            <p:ph type="sldNum" sz="quarter" idx="5"/>
          </p:nvPr>
        </p:nvSpPr>
        <p:spPr/>
        <p:txBody>
          <a:bodyPr/>
          <a:lstStyle/>
          <a:p>
            <a:fld id="{577329E7-688E-4DFA-9356-3FE3CF5B56F4}" type="slidenum">
              <a:rPr lang="en-US" smtClean="0"/>
              <a:t>14</a:t>
            </a:fld>
            <a:endParaRPr lang="en-US"/>
          </a:p>
        </p:txBody>
      </p:sp>
    </p:spTree>
    <p:extLst>
      <p:ext uri="{BB962C8B-B14F-4D97-AF65-F5344CB8AC3E}">
        <p14:creationId xmlns:p14="http://schemas.microsoft.com/office/powerpoint/2010/main" val="4230301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PAL tidies up code so it will more easily go in/out of the e-graph and so differences between AST versions are less obtrusive</a:t>
            </a:r>
          </a:p>
          <a:p>
            <a:endParaRPr lang="en-US" dirty="0"/>
          </a:p>
          <a:p>
            <a:r>
              <a:rPr lang="en-US" dirty="0"/>
              <a:t>(We have a visitor pattern traversal that does all of this at once)</a:t>
            </a:r>
          </a:p>
          <a:p>
            <a:endParaRPr lang="en-US" dirty="0"/>
          </a:p>
          <a:p>
            <a:pPr marL="232578" indent="-232578">
              <a:buAutoNum type="arabicPeriod"/>
            </a:pPr>
            <a:r>
              <a:rPr lang="en-US" dirty="0"/>
              <a:t>We want all the nodes in the </a:t>
            </a:r>
            <a:r>
              <a:rPr lang="en-US" dirty="0" err="1"/>
              <a:t>ASTQuicheTree</a:t>
            </a:r>
            <a:r>
              <a:rPr lang="en-US" dirty="0"/>
              <a:t> to correspond to an AST node, so we lift anything that’s not an AST into one, including lists.</a:t>
            </a:r>
          </a:p>
          <a:p>
            <a:r>
              <a:rPr lang="en-US" dirty="0"/>
              <a:t>Here’s the example for “if”: the body is a list of statements, so we wrap it in a </a:t>
            </a:r>
            <a:r>
              <a:rPr lang="en-US" dirty="0" err="1"/>
              <a:t>StmtBlock</a:t>
            </a:r>
            <a:r>
              <a:rPr lang="en-US" dirty="0"/>
              <a:t> node.</a:t>
            </a:r>
          </a:p>
        </p:txBody>
      </p:sp>
      <p:sp>
        <p:nvSpPr>
          <p:cNvPr id="4" name="Slide Number Placeholder 3"/>
          <p:cNvSpPr>
            <a:spLocks noGrp="1"/>
          </p:cNvSpPr>
          <p:nvPr>
            <p:ph type="sldNum" sz="quarter" idx="5"/>
          </p:nvPr>
        </p:nvSpPr>
        <p:spPr/>
        <p:txBody>
          <a:bodyPr/>
          <a:lstStyle/>
          <a:p>
            <a:fld id="{577329E7-688E-4DFA-9356-3FE3CF5B56F4}" type="slidenum">
              <a:rPr lang="en-US" smtClean="0"/>
              <a:t>15</a:t>
            </a:fld>
            <a:endParaRPr lang="en-US"/>
          </a:p>
        </p:txBody>
      </p:sp>
    </p:spTree>
    <p:extLst>
      <p:ext uri="{BB962C8B-B14F-4D97-AF65-F5344CB8AC3E}">
        <p14:creationId xmlns:p14="http://schemas.microsoft.com/office/powerpoint/2010/main" val="1711066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ASTQuicheTree</a:t>
            </a:r>
            <a:r>
              <a:rPr lang="en-US" dirty="0"/>
              <a:t> is the </a:t>
            </a:r>
            <a:r>
              <a:rPr lang="en-US" dirty="0" err="1"/>
              <a:t>QuicheTree</a:t>
            </a:r>
            <a:r>
              <a:rPr lang="en-US" dirty="0"/>
              <a:t> implementation for working with Python ASTs</a:t>
            </a:r>
          </a:p>
          <a:p>
            <a:endParaRPr lang="en-US" dirty="0"/>
          </a:p>
          <a:p>
            <a:r>
              <a:rPr lang="en-US" dirty="0"/>
              <a:t>It has to implement the 3 abstract methods: value, children, and </a:t>
            </a:r>
            <a:r>
              <a:rPr lang="en-US" dirty="0" err="1"/>
              <a:t>is_pattern_symbol</a:t>
            </a:r>
            <a:r>
              <a:rPr lang="en-US" dirty="0"/>
              <a:t>. The actual implementations include more details, but this is just to give an idea for what it looks like.</a:t>
            </a:r>
          </a:p>
          <a:p>
            <a:endParaRPr lang="en-US" dirty="0"/>
          </a:p>
          <a:p>
            <a:r>
              <a:rPr lang="en-US" dirty="0"/>
              <a:t>1. value() – AST node type (If, While, </a:t>
            </a:r>
            <a:r>
              <a:rPr lang="en-US" dirty="0" err="1"/>
              <a:t>BinOp</a:t>
            </a:r>
            <a:r>
              <a:rPr lang="en-US" dirty="0"/>
              <a:t>) or special tuple for leaves (type tag, constructor, </a:t>
            </a:r>
            <a:r>
              <a:rPr lang="en-US" dirty="0" err="1"/>
              <a:t>constr</a:t>
            </a:r>
            <a:r>
              <a:rPr lang="en-US" dirty="0"/>
              <a:t> </a:t>
            </a:r>
            <a:r>
              <a:rPr lang="en-US" dirty="0" err="1"/>
              <a:t>args</a:t>
            </a:r>
            <a:r>
              <a:rPr lang="en-US" dirty="0"/>
              <a:t> for an integer)</a:t>
            </a:r>
          </a:p>
          <a:p>
            <a:endParaRPr lang="en-US" dirty="0"/>
          </a:p>
        </p:txBody>
      </p:sp>
      <p:sp>
        <p:nvSpPr>
          <p:cNvPr id="4" name="Slide Number Placeholder 3"/>
          <p:cNvSpPr>
            <a:spLocks noGrp="1"/>
          </p:cNvSpPr>
          <p:nvPr>
            <p:ph type="sldNum" sz="quarter" idx="5"/>
          </p:nvPr>
        </p:nvSpPr>
        <p:spPr/>
        <p:txBody>
          <a:bodyPr/>
          <a:lstStyle/>
          <a:p>
            <a:fld id="{577329E7-688E-4DFA-9356-3FE3CF5B56F4}" type="slidenum">
              <a:rPr lang="en-US" smtClean="0"/>
              <a:t>16</a:t>
            </a:fld>
            <a:endParaRPr lang="en-US"/>
          </a:p>
        </p:txBody>
      </p:sp>
    </p:spTree>
    <p:extLst>
      <p:ext uri="{BB962C8B-B14F-4D97-AF65-F5344CB8AC3E}">
        <p14:creationId xmlns:p14="http://schemas.microsoft.com/office/powerpoint/2010/main" val="782476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children is just a list of values from the AST fields, as you’d expect</a:t>
            </a:r>
          </a:p>
        </p:txBody>
      </p:sp>
      <p:sp>
        <p:nvSpPr>
          <p:cNvPr id="4" name="Slide Number Placeholder 3"/>
          <p:cNvSpPr>
            <a:spLocks noGrp="1"/>
          </p:cNvSpPr>
          <p:nvPr>
            <p:ph type="sldNum" sz="quarter" idx="5"/>
          </p:nvPr>
        </p:nvSpPr>
        <p:spPr/>
        <p:txBody>
          <a:bodyPr/>
          <a:lstStyle/>
          <a:p>
            <a:fld id="{577329E7-688E-4DFA-9356-3FE3CF5B56F4}" type="slidenum">
              <a:rPr lang="en-US" smtClean="0"/>
              <a:t>17</a:t>
            </a:fld>
            <a:endParaRPr lang="en-US"/>
          </a:p>
        </p:txBody>
      </p:sp>
    </p:spTree>
    <p:extLst>
      <p:ext uri="{BB962C8B-B14F-4D97-AF65-F5344CB8AC3E}">
        <p14:creationId xmlns:p14="http://schemas.microsoft.com/office/powerpoint/2010/main" val="1079600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interesting one – for Python, we can’t use the “?” syntax that egg uses because it’s invalid syntax (parser won’t allow it)</a:t>
            </a:r>
          </a:p>
          <a:p>
            <a:endParaRPr lang="en-US" dirty="0"/>
          </a:p>
          <a:p>
            <a:r>
              <a:rPr lang="en-US" dirty="0"/>
              <a:t>So, I picked a dedicated prefix that would work for Python instead: the </a:t>
            </a:r>
            <a:r>
              <a:rPr lang="en-US" dirty="0" err="1"/>
              <a:t>dunder</a:t>
            </a:r>
            <a:r>
              <a:rPr lang="en-US" dirty="0"/>
              <a:t> notation is reserved, so we’re very unlikely to have any clashes.</a:t>
            </a:r>
          </a:p>
          <a:p>
            <a:endParaRPr lang="en-US" dirty="0"/>
          </a:p>
          <a:p>
            <a:r>
              <a:rPr lang="en-US" dirty="0"/>
              <a:t>The Python parser is fairly lax – it will allow you to put an undeclared/unused variable pretty much anywhere, so this works out pretty well. We do also have to include strings because there are some contexts (like function names for example), where the grammar just uses a string identifier, so if we want to rewrite those contexts, we have to recognize strings as </a:t>
            </a:r>
            <a:r>
              <a:rPr lang="en-US"/>
              <a:t>potential patterns as well.</a:t>
            </a:r>
            <a:endParaRPr lang="en-US" dirty="0"/>
          </a:p>
        </p:txBody>
      </p:sp>
      <p:sp>
        <p:nvSpPr>
          <p:cNvPr id="4" name="Slide Number Placeholder 3"/>
          <p:cNvSpPr>
            <a:spLocks noGrp="1"/>
          </p:cNvSpPr>
          <p:nvPr>
            <p:ph type="sldNum" sz="quarter" idx="5"/>
          </p:nvPr>
        </p:nvSpPr>
        <p:spPr/>
        <p:txBody>
          <a:bodyPr/>
          <a:lstStyle/>
          <a:p>
            <a:fld id="{577329E7-688E-4DFA-9356-3FE3CF5B56F4}" type="slidenum">
              <a:rPr lang="en-US" smtClean="0"/>
              <a:t>18</a:t>
            </a:fld>
            <a:endParaRPr lang="en-US"/>
          </a:p>
        </p:txBody>
      </p:sp>
    </p:spTree>
    <p:extLst>
      <p:ext uri="{BB962C8B-B14F-4D97-AF65-F5344CB8AC3E}">
        <p14:creationId xmlns:p14="http://schemas.microsoft.com/office/powerpoint/2010/main" val="1219714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PAL tidies up code so it will more easily go in/out of the e-graph and so differences between AST versions are less obtrusive</a:t>
            </a:r>
          </a:p>
          <a:p>
            <a:endParaRPr lang="en-US" dirty="0"/>
          </a:p>
          <a:p>
            <a:r>
              <a:rPr lang="en-US" dirty="0"/>
              <a:t>(We have a visitor pattern traversal that does all of this at once)</a:t>
            </a:r>
          </a:p>
          <a:p>
            <a:endParaRPr lang="en-US" dirty="0"/>
          </a:p>
          <a:p>
            <a:pPr marL="232578" indent="-232578">
              <a:buAutoNum type="arabicPeriod"/>
            </a:pPr>
            <a:r>
              <a:rPr lang="en-US" dirty="0"/>
              <a:t>We want all the nodes in the </a:t>
            </a:r>
            <a:r>
              <a:rPr lang="en-US" dirty="0" err="1"/>
              <a:t>ASTQuicheTree</a:t>
            </a:r>
            <a:r>
              <a:rPr lang="en-US" dirty="0"/>
              <a:t> to correspond to an AST node, so we lift anything that’s not an AST into one, including lists.</a:t>
            </a:r>
          </a:p>
          <a:p>
            <a:r>
              <a:rPr lang="en-US" dirty="0"/>
              <a:t>Here’s the example for “if”: the body is a list of statements, so we wrap it in a </a:t>
            </a:r>
            <a:r>
              <a:rPr lang="en-US" dirty="0" err="1"/>
              <a:t>StmtBlock</a:t>
            </a:r>
            <a:r>
              <a:rPr lang="en-US" dirty="0"/>
              <a:t> node.</a:t>
            </a:r>
          </a:p>
        </p:txBody>
      </p:sp>
      <p:sp>
        <p:nvSpPr>
          <p:cNvPr id="4" name="Slide Number Placeholder 3"/>
          <p:cNvSpPr>
            <a:spLocks noGrp="1"/>
          </p:cNvSpPr>
          <p:nvPr>
            <p:ph type="sldNum" sz="quarter" idx="5"/>
          </p:nvPr>
        </p:nvSpPr>
        <p:spPr/>
        <p:txBody>
          <a:bodyPr/>
          <a:lstStyle/>
          <a:p>
            <a:fld id="{577329E7-688E-4DFA-9356-3FE3CF5B56F4}" type="slidenum">
              <a:rPr lang="en-US" smtClean="0"/>
              <a:t>19</a:t>
            </a:fld>
            <a:endParaRPr lang="en-US"/>
          </a:p>
        </p:txBody>
      </p:sp>
    </p:spTree>
    <p:extLst>
      <p:ext uri="{BB962C8B-B14F-4D97-AF65-F5344CB8AC3E}">
        <p14:creationId xmlns:p14="http://schemas.microsoft.com/office/powerpoint/2010/main" val="3380795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source-to-source pipeline for Python</a:t>
            </a:r>
          </a:p>
          <a:p>
            <a:r>
              <a:rPr lang="en-US" dirty="0"/>
              <a:t>* Parse source file, lift it through PAL into an </a:t>
            </a:r>
            <a:r>
              <a:rPr lang="en-US" dirty="0" err="1"/>
              <a:t>ASTQuicheTree</a:t>
            </a:r>
            <a:r>
              <a:rPr lang="en-US" dirty="0"/>
              <a:t>. Then, turn that into an e-graph and perform any operations on it. After that, extract back to </a:t>
            </a:r>
            <a:r>
              <a:rPr lang="en-US" dirty="0" err="1"/>
              <a:t>ASTQuicheTree</a:t>
            </a:r>
            <a:r>
              <a:rPr lang="en-US" dirty="0"/>
              <a:t> and back through PAL for source generation</a:t>
            </a:r>
          </a:p>
        </p:txBody>
      </p:sp>
      <p:sp>
        <p:nvSpPr>
          <p:cNvPr id="4" name="Slide Number Placeholder 3"/>
          <p:cNvSpPr>
            <a:spLocks noGrp="1"/>
          </p:cNvSpPr>
          <p:nvPr>
            <p:ph type="sldNum" sz="quarter" idx="5"/>
          </p:nvPr>
        </p:nvSpPr>
        <p:spPr/>
        <p:txBody>
          <a:bodyPr/>
          <a:lstStyle/>
          <a:p>
            <a:fld id="{577329E7-688E-4DFA-9356-3FE3CF5B56F4}" type="slidenum">
              <a:rPr lang="en-US" smtClean="0"/>
              <a:t>20</a:t>
            </a:fld>
            <a:endParaRPr lang="en-US"/>
          </a:p>
        </p:txBody>
      </p:sp>
    </p:spTree>
    <p:extLst>
      <p:ext uri="{BB962C8B-B14F-4D97-AF65-F5344CB8AC3E}">
        <p14:creationId xmlns:p14="http://schemas.microsoft.com/office/powerpoint/2010/main" val="2477776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p>
          <a:p>
            <a:r>
              <a:rPr lang="en-US" dirty="0"/>
              <a:t>2. Lots of known, fairly simple Python rewrites that can be applied statically – would like to make a useful tool where people can easily apply these to large projects (which brings us to 3)</a:t>
            </a:r>
          </a:p>
          <a:p>
            <a:r>
              <a:rPr lang="en-US" dirty="0"/>
              <a:t>3. Currently, you can of course add multiple files to an e-graph by parsing and adding them one at a time. It might be nice to support file detection, importing a list of files all at once, etc.</a:t>
            </a:r>
          </a:p>
          <a:p>
            <a:r>
              <a:rPr lang="en-US" dirty="0"/>
              <a:t>4. </a:t>
            </a:r>
          </a:p>
        </p:txBody>
      </p:sp>
      <p:sp>
        <p:nvSpPr>
          <p:cNvPr id="4" name="Slide Number Placeholder 3"/>
          <p:cNvSpPr>
            <a:spLocks noGrp="1"/>
          </p:cNvSpPr>
          <p:nvPr>
            <p:ph type="sldNum" sz="quarter" idx="5"/>
          </p:nvPr>
        </p:nvSpPr>
        <p:spPr/>
        <p:txBody>
          <a:bodyPr/>
          <a:lstStyle/>
          <a:p>
            <a:fld id="{577329E7-688E-4DFA-9356-3FE3CF5B56F4}" type="slidenum">
              <a:rPr lang="en-US" smtClean="0"/>
              <a:t>21</a:t>
            </a:fld>
            <a:endParaRPr lang="en-US"/>
          </a:p>
        </p:txBody>
      </p:sp>
    </p:spTree>
    <p:extLst>
      <p:ext uri="{BB962C8B-B14F-4D97-AF65-F5344CB8AC3E}">
        <p14:creationId xmlns:p14="http://schemas.microsoft.com/office/powerpoint/2010/main" val="2882197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p>
          <a:p>
            <a:r>
              <a:rPr lang="en-US" dirty="0"/>
              <a:t>2. Lots of known, fairly simple Python rewrites that can be applied statically – would like to make a useful tool where people can easily apply these to large projects (which brings us to 3)</a:t>
            </a:r>
          </a:p>
          <a:p>
            <a:r>
              <a:rPr lang="en-US" dirty="0"/>
              <a:t>3. Currently, you can of course add multiple files to an e-graph by parsing and adding them one at a time. It might be nice to support file detection, importing a list of files all at once, etc.</a:t>
            </a:r>
          </a:p>
          <a:p>
            <a:r>
              <a:rPr lang="en-US" dirty="0"/>
              <a:t>4. </a:t>
            </a:r>
          </a:p>
        </p:txBody>
      </p:sp>
      <p:sp>
        <p:nvSpPr>
          <p:cNvPr id="4" name="Slide Number Placeholder 3"/>
          <p:cNvSpPr>
            <a:spLocks noGrp="1"/>
          </p:cNvSpPr>
          <p:nvPr>
            <p:ph type="sldNum" sz="quarter" idx="5"/>
          </p:nvPr>
        </p:nvSpPr>
        <p:spPr/>
        <p:txBody>
          <a:bodyPr/>
          <a:lstStyle/>
          <a:p>
            <a:fld id="{577329E7-688E-4DFA-9356-3FE3CF5B56F4}" type="slidenum">
              <a:rPr lang="en-US" smtClean="0"/>
              <a:t>22</a:t>
            </a:fld>
            <a:endParaRPr lang="en-US"/>
          </a:p>
        </p:txBody>
      </p:sp>
    </p:spTree>
    <p:extLst>
      <p:ext uri="{BB962C8B-B14F-4D97-AF65-F5344CB8AC3E}">
        <p14:creationId xmlns:p14="http://schemas.microsoft.com/office/powerpoint/2010/main" val="3755468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promised source-to-source rewriting, so let’s look at some Python code we might like to rewrite!</a:t>
            </a:r>
          </a:p>
          <a:p>
            <a:r>
              <a:rPr lang="en-US" dirty="0"/>
              <a:t>We have a few simple time conversions, with multiplication and division </a:t>
            </a:r>
            <a:r>
              <a:rPr lang="en-US"/>
              <a:t>fully spelled out, </a:t>
            </a:r>
            <a:r>
              <a:rPr lang="en-US" dirty="0"/>
              <a:t>and we will do constant folding to apply the operations where possible.</a:t>
            </a:r>
          </a:p>
          <a:p>
            <a:r>
              <a:rPr lang="en-US" dirty="0"/>
              <a:t>Using a couple of rewriting rules for properties of </a:t>
            </a:r>
            <a:r>
              <a:rPr lang="en-US" dirty="0" err="1"/>
              <a:t>mult</a:t>
            </a:r>
            <a:r>
              <a:rPr lang="en-US" dirty="0"/>
              <a:t>/div and an e-class analysis, Quiche can do this full rewrite.</a:t>
            </a:r>
          </a:p>
          <a:p>
            <a:endParaRPr lang="en-US" dirty="0"/>
          </a:p>
        </p:txBody>
      </p:sp>
      <p:sp>
        <p:nvSpPr>
          <p:cNvPr id="4" name="Slide Number Placeholder 3"/>
          <p:cNvSpPr>
            <a:spLocks noGrp="1"/>
          </p:cNvSpPr>
          <p:nvPr>
            <p:ph type="sldNum" sz="quarter" idx="5"/>
          </p:nvPr>
        </p:nvSpPr>
        <p:spPr/>
        <p:txBody>
          <a:bodyPr/>
          <a:lstStyle/>
          <a:p>
            <a:fld id="{577329E7-688E-4DFA-9356-3FE3CF5B56F4}" type="slidenum">
              <a:rPr lang="en-US" smtClean="0"/>
              <a:t>3</a:t>
            </a:fld>
            <a:endParaRPr lang="en-US"/>
          </a:p>
        </p:txBody>
      </p:sp>
    </p:spTree>
    <p:extLst>
      <p:ext uri="{BB962C8B-B14F-4D97-AF65-F5344CB8AC3E}">
        <p14:creationId xmlns:p14="http://schemas.microsoft.com/office/powerpoint/2010/main" val="1829761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578" indent="-232578">
              <a:buAutoNum type="arabicPeriod"/>
            </a:pPr>
            <a:r>
              <a:rPr lang="en-US" dirty="0"/>
              <a:t>In Quiche, we always create e-graphs from trees, rather than from a language spec. </a:t>
            </a:r>
            <a:r>
              <a:rPr lang="en-US" dirty="0" err="1"/>
              <a:t>ASTQuicheTree</a:t>
            </a:r>
            <a:r>
              <a:rPr lang="en-US" dirty="0"/>
              <a:t> is a wrapper for creating the Python AST that can be used to construct an e-graph. This e-graph is created with the AST Constant Folding analysis</a:t>
            </a:r>
          </a:p>
          <a:p>
            <a:pPr marL="232578" indent="-232578">
              <a:buAutoNum type="arabicPeriod"/>
            </a:pPr>
            <a:endParaRPr lang="en-US" dirty="0"/>
          </a:p>
          <a:p>
            <a:pPr marL="232578" indent="-232578">
              <a:buAutoNum type="arabicPeriod"/>
            </a:pPr>
            <a:r>
              <a:rPr lang="en-US" dirty="0"/>
              <a:t>In 2, we define a couple of rewrite rules. These use a different syntax from egg because we are leveraging the Python parser which doesn’t support variables named with a leading ?</a:t>
            </a:r>
          </a:p>
          <a:p>
            <a:pPr marL="232578" indent="-232578">
              <a:buAutoNum type="arabicPeriod"/>
            </a:pPr>
            <a:endParaRPr lang="en-US" dirty="0"/>
          </a:p>
          <a:p>
            <a:pPr marL="232578" indent="-232578">
              <a:buAutoNum type="arabicPeriod"/>
            </a:pPr>
            <a:r>
              <a:rPr lang="en-US" dirty="0"/>
              <a:t>Once we have a list of rules, we can apply them to the e-graph until it’s saturated</a:t>
            </a:r>
          </a:p>
          <a:p>
            <a:pPr marL="232578" indent="-232578">
              <a:buAutoNum type="arabicPeriod"/>
            </a:pPr>
            <a:endParaRPr lang="en-US" dirty="0"/>
          </a:p>
          <a:p>
            <a:pPr marL="232578" indent="-232578">
              <a:buAutoNum type="arabicPeriod"/>
            </a:pPr>
            <a:r>
              <a:rPr lang="en-US" dirty="0"/>
              <a:t>Similar to egg, we use a combination of cost model and term extractor to pull out the “best” node – here, it’s the one with the smallest AST (the one with all the constants folded)</a:t>
            </a:r>
          </a:p>
          <a:p>
            <a:pPr marL="232578" indent="-232578">
              <a:buAutoNum type="arabicPeriod"/>
            </a:pPr>
            <a:endParaRPr lang="en-US" dirty="0"/>
          </a:p>
          <a:p>
            <a:pPr marL="232578" indent="-232578">
              <a:buAutoNum type="arabicPeriod"/>
            </a:pPr>
            <a:r>
              <a:rPr lang="en-US" dirty="0"/>
              <a:t>Finally, for Python ASTs, we have a </a:t>
            </a:r>
            <a:r>
              <a:rPr lang="en-US" dirty="0" err="1"/>
              <a:t>to_file</a:t>
            </a:r>
            <a:r>
              <a:rPr lang="en-US" dirty="0"/>
              <a:t> method to generate the source code</a:t>
            </a:r>
          </a:p>
          <a:p>
            <a:endParaRPr lang="en-US" dirty="0"/>
          </a:p>
        </p:txBody>
      </p:sp>
      <p:sp>
        <p:nvSpPr>
          <p:cNvPr id="4" name="Slide Number Placeholder 3"/>
          <p:cNvSpPr>
            <a:spLocks noGrp="1"/>
          </p:cNvSpPr>
          <p:nvPr>
            <p:ph type="sldNum" sz="quarter" idx="5"/>
          </p:nvPr>
        </p:nvSpPr>
        <p:spPr/>
        <p:txBody>
          <a:bodyPr/>
          <a:lstStyle/>
          <a:p>
            <a:fld id="{577329E7-688E-4DFA-9356-3FE3CF5B56F4}" type="slidenum">
              <a:rPr lang="en-US" smtClean="0"/>
              <a:t>4</a:t>
            </a:fld>
            <a:endParaRPr lang="en-US"/>
          </a:p>
        </p:txBody>
      </p:sp>
    </p:spTree>
    <p:extLst>
      <p:ext uri="{BB962C8B-B14F-4D97-AF65-F5344CB8AC3E}">
        <p14:creationId xmlns:p14="http://schemas.microsoft.com/office/powerpoint/2010/main" val="190744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578" indent="-232578">
              <a:buAutoNum type="arabicPeriod"/>
            </a:pPr>
            <a:r>
              <a:rPr lang="en-US" dirty="0"/>
              <a:t>E-graph class - largely as described in egg paper</a:t>
            </a:r>
          </a:p>
          <a:p>
            <a:pPr marL="232578" indent="-232578">
              <a:buAutoNum type="arabicPeriod"/>
            </a:pPr>
            <a:endParaRPr lang="en-US" dirty="0"/>
          </a:p>
          <a:p>
            <a:pPr marL="232578" indent="-232578">
              <a:buAutoNum type="arabicPeriod"/>
            </a:pPr>
            <a:r>
              <a:rPr lang="en-US" dirty="0" err="1"/>
              <a:t>QuicheTree</a:t>
            </a:r>
            <a:r>
              <a:rPr lang="en-US" dirty="0"/>
              <a:t> – tree representation used for building e-graphs, rewriting, and term extraction</a:t>
            </a:r>
          </a:p>
        </p:txBody>
      </p:sp>
      <p:sp>
        <p:nvSpPr>
          <p:cNvPr id="4" name="Slide Number Placeholder 3"/>
          <p:cNvSpPr>
            <a:spLocks noGrp="1"/>
          </p:cNvSpPr>
          <p:nvPr>
            <p:ph type="sldNum" sz="quarter" idx="5"/>
          </p:nvPr>
        </p:nvSpPr>
        <p:spPr/>
        <p:txBody>
          <a:bodyPr/>
          <a:lstStyle/>
          <a:p>
            <a:fld id="{577329E7-688E-4DFA-9356-3FE3CF5B56F4}" type="slidenum">
              <a:rPr lang="en-US" smtClean="0"/>
              <a:t>6</a:t>
            </a:fld>
            <a:endParaRPr lang="en-US"/>
          </a:p>
        </p:txBody>
      </p:sp>
    </p:spTree>
    <p:extLst>
      <p:ext uri="{BB962C8B-B14F-4D97-AF65-F5344CB8AC3E}">
        <p14:creationId xmlns:p14="http://schemas.microsoft.com/office/powerpoint/2010/main" val="1220221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578" indent="-232578">
              <a:buAutoNum type="arabicPeriod"/>
            </a:pPr>
            <a:r>
              <a:rPr lang="en-US" dirty="0"/>
              <a:t>E-graph class - largely as described in egg paper</a:t>
            </a:r>
          </a:p>
          <a:p>
            <a:pPr marL="232578" indent="-232578">
              <a:buAutoNum type="arabicPeriod"/>
            </a:pPr>
            <a:endParaRPr lang="en-US" dirty="0"/>
          </a:p>
          <a:p>
            <a:pPr marL="232578" indent="-232578">
              <a:buAutoNum type="arabicPeriod"/>
            </a:pPr>
            <a:r>
              <a:rPr lang="en-US" dirty="0" err="1"/>
              <a:t>QuicheTree</a:t>
            </a:r>
            <a:r>
              <a:rPr lang="en-US" dirty="0"/>
              <a:t> – tree representation used for building e-graphs, rewriting, and term extraction</a:t>
            </a:r>
          </a:p>
        </p:txBody>
      </p:sp>
      <p:sp>
        <p:nvSpPr>
          <p:cNvPr id="4" name="Slide Number Placeholder 3"/>
          <p:cNvSpPr>
            <a:spLocks noGrp="1"/>
          </p:cNvSpPr>
          <p:nvPr>
            <p:ph type="sldNum" sz="quarter" idx="5"/>
          </p:nvPr>
        </p:nvSpPr>
        <p:spPr/>
        <p:txBody>
          <a:bodyPr/>
          <a:lstStyle/>
          <a:p>
            <a:fld id="{577329E7-688E-4DFA-9356-3FE3CF5B56F4}" type="slidenum">
              <a:rPr lang="en-US" smtClean="0"/>
              <a:t>7</a:t>
            </a:fld>
            <a:endParaRPr lang="en-US"/>
          </a:p>
        </p:txBody>
      </p:sp>
    </p:spTree>
    <p:extLst>
      <p:ext uri="{BB962C8B-B14F-4D97-AF65-F5344CB8AC3E}">
        <p14:creationId xmlns:p14="http://schemas.microsoft.com/office/powerpoint/2010/main" val="2619405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closely follows algorithms described in the egg paper</a:t>
            </a:r>
          </a:p>
          <a:p>
            <a:endParaRPr lang="en-US" dirty="0"/>
          </a:p>
          <a:p>
            <a:r>
              <a:rPr lang="en-US" dirty="0"/>
              <a:t>Some callouts:</a:t>
            </a:r>
          </a:p>
          <a:p>
            <a:pPr marL="174433" indent="-174433">
              <a:buFontTx/>
              <a:buChar char="-"/>
            </a:pPr>
            <a:r>
              <a:rPr lang="en-US" dirty="0"/>
              <a:t>constructor </a:t>
            </a:r>
            <a:r>
              <a:rPr lang="en-US" dirty="0" err="1"/>
              <a:t>args</a:t>
            </a:r>
            <a:r>
              <a:rPr lang="en-US" dirty="0"/>
              <a:t> are optional (can initialize with a tree for convenience or not). If so, root field holds the e-class ID of the e-class for the top-level node of the </a:t>
            </a:r>
            <a:r>
              <a:rPr lang="en-US" dirty="0" err="1"/>
              <a:t>QuicheTree</a:t>
            </a:r>
            <a:endParaRPr lang="en-US" dirty="0"/>
          </a:p>
          <a:p>
            <a:endParaRPr lang="en-US" dirty="0"/>
          </a:p>
          <a:p>
            <a:r>
              <a:rPr lang="en-US" dirty="0"/>
              <a:t>- Adding to the e-graph is done through </a:t>
            </a:r>
            <a:r>
              <a:rPr lang="en-US" dirty="0" err="1"/>
              <a:t>QuicheTree</a:t>
            </a:r>
            <a:r>
              <a:rPr lang="en-US" dirty="0"/>
              <a:t> terms. For Python, </a:t>
            </a:r>
            <a:r>
              <a:rPr lang="en-US" dirty="0" err="1"/>
              <a:t>ASTQuicheTree</a:t>
            </a:r>
            <a:r>
              <a:rPr lang="en-US" dirty="0"/>
              <a:t> is the QT implementation for working with Python ASTs.</a:t>
            </a:r>
          </a:p>
          <a:p>
            <a:endParaRPr lang="en-US" dirty="0"/>
          </a:p>
        </p:txBody>
      </p:sp>
      <p:sp>
        <p:nvSpPr>
          <p:cNvPr id="4" name="Slide Number Placeholder 3"/>
          <p:cNvSpPr>
            <a:spLocks noGrp="1"/>
          </p:cNvSpPr>
          <p:nvPr>
            <p:ph type="sldNum" sz="quarter" idx="5"/>
          </p:nvPr>
        </p:nvSpPr>
        <p:spPr/>
        <p:txBody>
          <a:bodyPr/>
          <a:lstStyle/>
          <a:p>
            <a:fld id="{577329E7-688E-4DFA-9356-3FE3CF5B56F4}" type="slidenum">
              <a:rPr lang="en-US" smtClean="0"/>
              <a:t>8</a:t>
            </a:fld>
            <a:endParaRPr lang="en-US"/>
          </a:p>
        </p:txBody>
      </p:sp>
    </p:spTree>
    <p:extLst>
      <p:ext uri="{BB962C8B-B14F-4D97-AF65-F5344CB8AC3E}">
        <p14:creationId xmlns:p14="http://schemas.microsoft.com/office/powerpoint/2010/main" val="146827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Quiche uses a parsed tree (AST) as input, and each node in the tree needs to be able to provide the following:</a:t>
            </a:r>
          </a:p>
          <a:p>
            <a:pPr marL="174433" indent="-174433">
              <a:buFontTx/>
              <a:buChar char="-"/>
            </a:pPr>
            <a:r>
              <a:rPr lang="en-US" dirty="0"/>
              <a:t>value(): what to use as the e-node key for comparisons, must be </a:t>
            </a:r>
            <a:r>
              <a:rPr lang="en-US" dirty="0" err="1"/>
              <a:t>hashable</a:t>
            </a:r>
            <a:r>
              <a:rPr lang="en-US" dirty="0"/>
              <a:t> and comparable (__eq__)</a:t>
            </a:r>
          </a:p>
          <a:p>
            <a:pPr marL="174433" indent="-174433">
              <a:buFontTx/>
              <a:buChar char="-"/>
            </a:pPr>
            <a:r>
              <a:rPr lang="en-US" dirty="0"/>
              <a:t>children(): list of the node’s children (as </a:t>
            </a:r>
            <a:r>
              <a:rPr lang="en-US" dirty="0" err="1"/>
              <a:t>QuicheTrees</a:t>
            </a:r>
            <a:r>
              <a:rPr lang="en-US" dirty="0"/>
              <a:t>)</a:t>
            </a:r>
          </a:p>
          <a:p>
            <a:pPr marL="174433" indent="-174433">
              <a:buFontTx/>
              <a:buChar char="-"/>
            </a:pPr>
            <a:r>
              <a:rPr lang="en-US" dirty="0" err="1"/>
              <a:t>is_pattern_symbol</a:t>
            </a:r>
            <a:r>
              <a:rPr lang="en-US" dirty="0"/>
              <a:t>(): Because it’s “bring your own parser”, we can’t determine a priori what a parser will permit in terms of pattern syntax, so the user has to specify what qualifies as a pattern. In fact, the egg syntax of preceding with “?” is invalid in Python</a:t>
            </a:r>
          </a:p>
          <a:p>
            <a:pPr marL="174433" indent="-174433">
              <a:buFontTx/>
              <a:buChar char="-"/>
            </a:pPr>
            <a:endParaRPr lang="en-US" dirty="0"/>
          </a:p>
        </p:txBody>
      </p:sp>
      <p:sp>
        <p:nvSpPr>
          <p:cNvPr id="4" name="Slide Number Placeholder 3"/>
          <p:cNvSpPr>
            <a:spLocks noGrp="1"/>
          </p:cNvSpPr>
          <p:nvPr>
            <p:ph type="sldNum" sz="quarter" idx="5"/>
          </p:nvPr>
        </p:nvSpPr>
        <p:spPr/>
        <p:txBody>
          <a:bodyPr/>
          <a:lstStyle/>
          <a:p>
            <a:fld id="{577329E7-688E-4DFA-9356-3FE3CF5B56F4}" type="slidenum">
              <a:rPr lang="en-US" smtClean="0"/>
              <a:t>9</a:t>
            </a:fld>
            <a:endParaRPr lang="en-US"/>
          </a:p>
        </p:txBody>
      </p:sp>
    </p:spTree>
    <p:extLst>
      <p:ext uri="{BB962C8B-B14F-4D97-AF65-F5344CB8AC3E}">
        <p14:creationId xmlns:p14="http://schemas.microsoft.com/office/powerpoint/2010/main" val="1313520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similar to egg, including method names, so not talking too much about it</a:t>
            </a:r>
          </a:p>
        </p:txBody>
      </p:sp>
      <p:sp>
        <p:nvSpPr>
          <p:cNvPr id="4" name="Slide Number Placeholder 3"/>
          <p:cNvSpPr>
            <a:spLocks noGrp="1"/>
          </p:cNvSpPr>
          <p:nvPr>
            <p:ph type="sldNum" sz="quarter" idx="5"/>
          </p:nvPr>
        </p:nvSpPr>
        <p:spPr/>
        <p:txBody>
          <a:bodyPr/>
          <a:lstStyle/>
          <a:p>
            <a:fld id="{577329E7-688E-4DFA-9356-3FE3CF5B56F4}" type="slidenum">
              <a:rPr lang="en-US" smtClean="0"/>
              <a:t>11</a:t>
            </a:fld>
            <a:endParaRPr lang="en-US"/>
          </a:p>
        </p:txBody>
      </p:sp>
    </p:spTree>
    <p:extLst>
      <p:ext uri="{BB962C8B-B14F-4D97-AF65-F5344CB8AC3E}">
        <p14:creationId xmlns:p14="http://schemas.microsoft.com/office/powerpoint/2010/main" val="421459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interface to egg, just the extract method</a:t>
            </a:r>
          </a:p>
          <a:p>
            <a:endParaRPr lang="en-US" dirty="0"/>
          </a:p>
          <a:p>
            <a:r>
              <a:rPr lang="en-US" dirty="0"/>
              <a:t>Generally, users will want to use the </a:t>
            </a:r>
            <a:r>
              <a:rPr lang="en-US" dirty="0" err="1"/>
              <a:t>MinimumCostExtractor</a:t>
            </a:r>
            <a:r>
              <a:rPr lang="en-US" dirty="0"/>
              <a:t> to pull out the lowest cost term (join semi-lattice, not meet-)</a:t>
            </a:r>
          </a:p>
          <a:p>
            <a:endParaRPr lang="en-US" dirty="0"/>
          </a:p>
          <a:p>
            <a:r>
              <a:rPr lang="en-US" dirty="0"/>
              <a:t>Main difference from egg is this </a:t>
            </a:r>
            <a:r>
              <a:rPr lang="en-US" dirty="0" err="1"/>
              <a:t>build_tree</a:t>
            </a:r>
            <a:r>
              <a:rPr lang="en-US" dirty="0"/>
              <a:t> method for re-constructing a </a:t>
            </a:r>
            <a:r>
              <a:rPr lang="en-US" dirty="0" err="1"/>
              <a:t>QuicheTree</a:t>
            </a:r>
            <a:r>
              <a:rPr lang="en-US" dirty="0"/>
              <a:t> from the e-node data. (Because we’re allowed to add new e-nodes to the e-graph and we don’t know how value() or children() are derived from a QT, we have to have this to be able to turn e-nodes into QTs)</a:t>
            </a:r>
          </a:p>
          <a:p>
            <a:endParaRPr lang="en-US" dirty="0"/>
          </a:p>
        </p:txBody>
      </p:sp>
      <p:sp>
        <p:nvSpPr>
          <p:cNvPr id="4" name="Slide Number Placeholder 3"/>
          <p:cNvSpPr>
            <a:spLocks noGrp="1"/>
          </p:cNvSpPr>
          <p:nvPr>
            <p:ph type="sldNum" sz="quarter" idx="5"/>
          </p:nvPr>
        </p:nvSpPr>
        <p:spPr/>
        <p:txBody>
          <a:bodyPr/>
          <a:lstStyle/>
          <a:p>
            <a:fld id="{577329E7-688E-4DFA-9356-3FE3CF5B56F4}" type="slidenum">
              <a:rPr lang="en-US" smtClean="0"/>
              <a:t>12</a:t>
            </a:fld>
            <a:endParaRPr lang="en-US"/>
          </a:p>
        </p:txBody>
      </p:sp>
    </p:spTree>
    <p:extLst>
      <p:ext uri="{BB962C8B-B14F-4D97-AF65-F5344CB8AC3E}">
        <p14:creationId xmlns:p14="http://schemas.microsoft.com/office/powerpoint/2010/main" val="3648682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18064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67643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766062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150372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7907655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16914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8888621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59FD0C-5451-4CA0-86AF-E70AE3279989}"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12464772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59FD0C-5451-4CA0-86AF-E70AE3279989}"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42578532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576604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33049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7403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dirty="0"/>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143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3" name="Picture 12" descr="Slate-V2-HD-compPhotoInset.png">
            <a:extLst>
              <a:ext uri="{FF2B5EF4-FFF2-40B4-BE49-F238E27FC236}">
                <a16:creationId xmlns:a16="http://schemas.microsoft.com/office/drawing/2014/main" id="{650A6391-96FC-52FF-644C-AC750C9773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
        <p:nvSpPr>
          <p:cNvPr id="11" name="Content Placeholder 3">
            <a:extLst>
              <a:ext uri="{FF2B5EF4-FFF2-40B4-BE49-F238E27FC236}">
                <a16:creationId xmlns:a16="http://schemas.microsoft.com/office/drawing/2014/main" id="{271F39D8-2D0E-D957-89BD-DDBB50C0498E}"/>
              </a:ext>
            </a:extLst>
          </p:cNvPr>
          <p:cNvSpPr>
            <a:spLocks noGrp="1"/>
          </p:cNvSpPr>
          <p:nvPr>
            <p:ph sz="half" idx="13"/>
          </p:nvPr>
        </p:nvSpPr>
        <p:spPr>
          <a:xfrm>
            <a:off x="1005872" y="1837766"/>
            <a:ext cx="4876344" cy="3953434"/>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descr="Slate-V2-HD-compPhotoInset.png">
            <a:extLst>
              <a:ext uri="{FF2B5EF4-FFF2-40B4-BE49-F238E27FC236}">
                <a16:creationId xmlns:a16="http://schemas.microsoft.com/office/drawing/2014/main" id="{1759C690-2922-FB3F-79EE-F969FEF78F9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sp>
        <p:nvSpPr>
          <p:cNvPr id="14" name="Content Placeholder 5">
            <a:extLst>
              <a:ext uri="{FF2B5EF4-FFF2-40B4-BE49-F238E27FC236}">
                <a16:creationId xmlns:a16="http://schemas.microsoft.com/office/drawing/2014/main" id="{3B051174-B0B2-8BDE-8C09-C225ECEF74FC}"/>
              </a:ext>
            </a:extLst>
          </p:cNvPr>
          <p:cNvSpPr>
            <a:spLocks noGrp="1"/>
          </p:cNvSpPr>
          <p:nvPr>
            <p:ph sz="quarter" idx="4"/>
          </p:nvPr>
        </p:nvSpPr>
        <p:spPr>
          <a:xfrm>
            <a:off x="6294967" y="1837767"/>
            <a:ext cx="4895330" cy="3953434"/>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6586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Content Placeholder 4">
            <a:extLst>
              <a:ext uri="{FF2B5EF4-FFF2-40B4-BE49-F238E27FC236}">
                <a16:creationId xmlns:a16="http://schemas.microsoft.com/office/drawing/2014/main" id="{ACE5E017-48DC-692D-3DBB-A27EDBF32ADB}"/>
              </a:ext>
            </a:extLst>
          </p:cNvPr>
          <p:cNvSpPr txBox="1">
            <a:spLocks/>
          </p:cNvSpPr>
          <p:nvPr userDrawn="1"/>
        </p:nvSpPr>
        <p:spPr>
          <a:xfrm>
            <a:off x="5253630" y="1837765"/>
            <a:ext cx="5932498" cy="3953433"/>
          </a:xfrm>
          <a:prstGeom prst="roundRect">
            <a:avLst>
              <a:gd name="adj" fmla="val 6427"/>
            </a:avLst>
          </a:prstGeom>
          <a:solidFill>
            <a:schemeClr val="bg1">
              <a:lumMod val="85000"/>
              <a:lumOff val="15000"/>
            </a:schemeClr>
          </a:solidFill>
          <a:ln w="28575">
            <a:solidFill>
              <a:schemeClr val="bg2">
                <a:lumMod val="75000"/>
                <a:lumOff val="25000"/>
              </a:schemeClr>
            </a:solidFill>
          </a:ln>
          <a:effectLst>
            <a:outerShdw blurRad="63500" sx="102000" sy="102000" algn="ctr" rotWithShape="0">
              <a:prstClr val="black">
                <a:alpha val="40000"/>
              </a:prstClr>
            </a:outerShdw>
          </a:effectLst>
        </p:spPr>
        <p:txBody>
          <a:bodyPr vert="horz" lIns="91440" tIns="45720" rIns="91440" bIns="45720" rtlCol="0" anchor="ctr" anchorCtr="0">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endParaRPr lang="en-US" b="0" dirty="0">
              <a:solidFill>
                <a:srgbClr val="D4D4D4"/>
              </a:solidFill>
              <a:effectLst/>
              <a:latin typeface="Consolas" panose="020B0609020204030204" pitchFamily="49"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
        <p:nvSpPr>
          <p:cNvPr id="11" name="Content Placeholder 3">
            <a:extLst>
              <a:ext uri="{FF2B5EF4-FFF2-40B4-BE49-F238E27FC236}">
                <a16:creationId xmlns:a16="http://schemas.microsoft.com/office/drawing/2014/main" id="{271F39D8-2D0E-D957-89BD-DDBB50C0498E}"/>
              </a:ext>
            </a:extLst>
          </p:cNvPr>
          <p:cNvSpPr>
            <a:spLocks noGrp="1"/>
          </p:cNvSpPr>
          <p:nvPr>
            <p:ph sz="half" idx="13"/>
          </p:nvPr>
        </p:nvSpPr>
        <p:spPr>
          <a:xfrm>
            <a:off x="913796" y="1837766"/>
            <a:ext cx="4169834" cy="3953434"/>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5">
            <a:extLst>
              <a:ext uri="{FF2B5EF4-FFF2-40B4-BE49-F238E27FC236}">
                <a16:creationId xmlns:a16="http://schemas.microsoft.com/office/drawing/2014/main" id="{3B051174-B0B2-8BDE-8C09-C225ECEF74FC}"/>
              </a:ext>
            </a:extLst>
          </p:cNvPr>
          <p:cNvSpPr>
            <a:spLocks noGrp="1"/>
          </p:cNvSpPr>
          <p:nvPr>
            <p:ph sz="quarter" idx="4"/>
          </p:nvPr>
        </p:nvSpPr>
        <p:spPr>
          <a:xfrm>
            <a:off x="5257799" y="1837767"/>
            <a:ext cx="5932497" cy="3953434"/>
          </a:xfrm>
        </p:spPr>
        <p:txBody>
          <a:bodyPr anchor="t">
            <a:normAutofit/>
          </a:bodyPr>
          <a:lstStyle>
            <a:lvl1pPr marL="36900" indent="0">
              <a:buNone/>
              <a:defRPr sz="1800"/>
            </a:lvl1pPr>
            <a:lvl2pPr>
              <a:defRPr sz="1600"/>
            </a:lvl2pPr>
            <a:lvl3pPr>
              <a:defRPr sz="1400"/>
            </a:lvl3pPr>
            <a:lvl4pPr>
              <a:defRPr sz="1200"/>
            </a:lvl4pPr>
            <a:lvl5pPr>
              <a:defRPr sz="1200"/>
            </a:lvl5pPr>
          </a:lstStyle>
          <a:p>
            <a:pPr lvl="0"/>
            <a:endParaRPr lang="en-US" dirty="0"/>
          </a:p>
        </p:txBody>
      </p:sp>
    </p:spTree>
    <p:extLst>
      <p:ext uri="{BB962C8B-B14F-4D97-AF65-F5344CB8AC3E}">
        <p14:creationId xmlns:p14="http://schemas.microsoft.com/office/powerpoint/2010/main" val="228215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603314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05872" y="2380138"/>
            <a:ext cx="4876344" cy="2551091"/>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8"/>
            <a:ext cx="4895330" cy="2551091"/>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2" name="Text Placeholder 2">
            <a:extLst>
              <a:ext uri="{FF2B5EF4-FFF2-40B4-BE49-F238E27FC236}">
                <a16:creationId xmlns:a16="http://schemas.microsoft.com/office/drawing/2014/main" id="{8BF2A7E9-DA6D-D82E-FBBD-A8103F5CC869}"/>
              </a:ext>
            </a:extLst>
          </p:cNvPr>
          <p:cNvSpPr>
            <a:spLocks noGrp="1"/>
          </p:cNvSpPr>
          <p:nvPr>
            <p:ph type="body" idx="13"/>
          </p:nvPr>
        </p:nvSpPr>
        <p:spPr>
          <a:xfrm>
            <a:off x="913793" y="5141375"/>
            <a:ext cx="10353761" cy="66947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23472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65905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84004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E59FD0C-5451-4CA0-86AF-E70AE3279989}" type="datetimeFigureOut">
              <a:rPr lang="en-US" smtClean="0"/>
              <a:t>2/6/2023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2256372767"/>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71" r:id="rId5"/>
    <p:sldLayoutId id="2147483857" r:id="rId6"/>
    <p:sldLayoutId id="2147483870"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 id="2147483868" r:id="rId18"/>
    <p:sldLayoutId id="2147483869" r:id="rId19"/>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jpeg"/><Relationship Id="rId7" Type="http://schemas.openxmlformats.org/officeDocument/2006/relationships/diagramQuickStyle" Target="../diagrams/quickStyle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4.png"/><Relationship Id="rId9" Type="http://schemas.microsoft.com/office/2007/relationships/diagramDrawing" Target="../diagrams/drawing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15.png"/><Relationship Id="rId4" Type="http://schemas.openxmlformats.org/officeDocument/2006/relationships/hyperlink" Target="https://github.com/riswords/quiche" TargetMode="External"/><Relationship Id="rId9" Type="http://schemas.microsoft.com/office/2007/relationships/diagramDrawing" Target="../diagrams/drawing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python.org/3.9/library/ast.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python.org/3.9/library/as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a:t>
            </a:r>
            <a:r>
              <a:rPr lang="en-US" sz="4000" dirty="0"/>
              <a:t>UICHE</a:t>
            </a:r>
            <a:br>
              <a:rPr lang="en-US" sz="4000" dirty="0"/>
            </a:br>
            <a:r>
              <a:rPr lang="en-US" sz="3600" dirty="0">
                <a:solidFill>
                  <a:schemeClr val="tx1">
                    <a:lumMod val="65000"/>
                  </a:schemeClr>
                </a:solidFill>
              </a:rPr>
              <a:t>E-Graphs in Python</a:t>
            </a:r>
          </a:p>
        </p:txBody>
      </p:sp>
      <p:sp>
        <p:nvSpPr>
          <p:cNvPr id="3" name="Subtitle 2"/>
          <p:cNvSpPr>
            <a:spLocks noGrp="1"/>
          </p:cNvSpPr>
          <p:nvPr>
            <p:ph type="subTitle" idx="1"/>
          </p:nvPr>
        </p:nvSpPr>
        <p:spPr/>
        <p:txBody>
          <a:bodyPr vert="horz" lIns="91440" tIns="45720" rIns="91440" bIns="45720" rtlCol="0" anchor="t">
            <a:normAutofit/>
          </a:bodyPr>
          <a:lstStyle/>
          <a:p>
            <a:r>
              <a:rPr lang="en-US">
                <a:solidFill>
                  <a:schemeClr val="tx1"/>
                </a:solidFill>
              </a:rPr>
              <a:t>Rebecca Swords | EGRAPHS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3F1CB7-DD1C-197A-CD02-A157CD79DBE4}"/>
              </a:ext>
            </a:extLst>
          </p:cNvPr>
          <p:cNvSpPr>
            <a:spLocks noGrp="1"/>
          </p:cNvSpPr>
          <p:nvPr>
            <p:ph type="title"/>
          </p:nvPr>
        </p:nvSpPr>
        <p:spPr/>
        <p:txBody>
          <a:bodyPr/>
          <a:lstStyle/>
          <a:p>
            <a:r>
              <a:rPr lang="en-US" dirty="0"/>
              <a:t>Rules and Pattern Symbols</a:t>
            </a:r>
            <a:endParaRPr lang="en-US" dirty="0">
              <a:highlight>
                <a:srgbClr val="FFFF00"/>
              </a:highlight>
            </a:endParaRPr>
          </a:p>
        </p:txBody>
      </p:sp>
      <p:sp>
        <p:nvSpPr>
          <p:cNvPr id="7" name="Content Placeholder 6">
            <a:extLst>
              <a:ext uri="{FF2B5EF4-FFF2-40B4-BE49-F238E27FC236}">
                <a16:creationId xmlns:a16="http://schemas.microsoft.com/office/drawing/2014/main" id="{E0D16AF7-32A2-2F7C-1CC9-D618C160804C}"/>
              </a:ext>
            </a:extLst>
          </p:cNvPr>
          <p:cNvSpPr>
            <a:spLocks noGrp="1"/>
          </p:cNvSpPr>
          <p:nvPr>
            <p:ph sz="half" idx="13"/>
          </p:nvPr>
        </p:nvSpPr>
        <p:spPr/>
        <p:txBody>
          <a:bodyPr>
            <a:normAutofit fontScale="92500"/>
          </a:bodyPr>
          <a:lstStyle/>
          <a:p>
            <a:pPr marL="36900" indent="0">
              <a:buNone/>
            </a:pPr>
            <a:r>
              <a:rPr lang="en-US" sz="2400" dirty="0"/>
              <a:t>A </a:t>
            </a:r>
            <a:r>
              <a:rPr lang="en-US" sz="2400" b="1" dirty="0">
                <a:latin typeface="Consolas" panose="020B0609020204030204" pitchFamily="49" charset="0"/>
              </a:rPr>
              <a:t>Rule</a:t>
            </a:r>
            <a:r>
              <a:rPr lang="en-US" sz="2400" dirty="0"/>
              <a:t> is just a pair of </a:t>
            </a:r>
            <a:r>
              <a:rPr lang="en-US" sz="2400" b="1" dirty="0" err="1">
                <a:latin typeface="Consolas" panose="020B0609020204030204" pitchFamily="49" charset="0"/>
              </a:rPr>
              <a:t>QuicheTree</a:t>
            </a:r>
            <a:r>
              <a:rPr lang="en-US" sz="2400" dirty="0" err="1">
                <a:latin typeface="+mj-lt"/>
              </a:rPr>
              <a:t>s</a:t>
            </a:r>
            <a:endParaRPr lang="en-US" sz="2400" dirty="0"/>
          </a:p>
          <a:p>
            <a:pPr marL="36900" indent="0">
              <a:buNone/>
            </a:pPr>
            <a:endParaRPr lang="en-US" sz="2400" dirty="0"/>
          </a:p>
          <a:p>
            <a:pPr marL="36900" indent="0">
              <a:buNone/>
            </a:pPr>
            <a:r>
              <a:rPr lang="en-US" sz="2400" dirty="0"/>
              <a:t>For Python ASTs, patterns are variables or strings prefixed with </a:t>
            </a:r>
            <a:r>
              <a:rPr lang="en-US" sz="2400" dirty="0">
                <a:latin typeface="Consolas" panose="020B0609020204030204" pitchFamily="49" charset="0"/>
              </a:rPr>
              <a:t>__quiche__ </a:t>
            </a:r>
            <a:r>
              <a:rPr lang="en-US" sz="2400" dirty="0"/>
              <a:t>(more later).</a:t>
            </a:r>
          </a:p>
          <a:p>
            <a:pPr marL="36900" indent="0">
              <a:buNone/>
            </a:pPr>
            <a:endParaRPr lang="en-US" sz="2400" dirty="0"/>
          </a:p>
          <a:p>
            <a:pPr marL="36900" indent="0">
              <a:buNone/>
            </a:pPr>
            <a:r>
              <a:rPr lang="en-US" sz="2400" b="1" dirty="0" err="1">
                <a:latin typeface="Consolas" panose="020B0609020204030204" pitchFamily="49" charset="0"/>
              </a:rPr>
              <a:t>make_rule</a:t>
            </a:r>
            <a:r>
              <a:rPr lang="en-US" sz="2400" b="1" dirty="0">
                <a:latin typeface="Consolas" panose="020B0609020204030204" pitchFamily="49" charset="0"/>
              </a:rPr>
              <a:t>()</a:t>
            </a:r>
            <a:r>
              <a:rPr lang="en-US" sz="2400" dirty="0"/>
              <a:t> is provided for convenience</a:t>
            </a:r>
            <a:endParaRPr lang="en-US" sz="2400" b="1" dirty="0"/>
          </a:p>
        </p:txBody>
      </p:sp>
      <p:sp>
        <p:nvSpPr>
          <p:cNvPr id="8" name="Content Placeholder 13">
            <a:extLst>
              <a:ext uri="{FF2B5EF4-FFF2-40B4-BE49-F238E27FC236}">
                <a16:creationId xmlns:a16="http://schemas.microsoft.com/office/drawing/2014/main" id="{E56A8BE5-BD9B-A3CF-898A-3ECA64A458B5}"/>
              </a:ext>
            </a:extLst>
          </p:cNvPr>
          <p:cNvSpPr txBox="1">
            <a:spLocks/>
          </p:cNvSpPr>
          <p:nvPr/>
        </p:nvSpPr>
        <p:spPr>
          <a:xfrm>
            <a:off x="5257799" y="1993691"/>
            <a:ext cx="6374568" cy="379750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spcBef>
                <a:spcPts val="0"/>
              </a:spcBef>
              <a:buNone/>
            </a:pPr>
            <a:r>
              <a:rPr lang="en-US" sz="2200" b="0" dirty="0">
                <a:solidFill>
                  <a:srgbClr val="569CD6"/>
                </a:solidFill>
                <a:effectLst/>
                <a:latin typeface="Consolas" panose="020B0609020204030204" pitchFamily="49" charset="0"/>
              </a:rPr>
              <a:t>class</a:t>
            </a:r>
            <a:r>
              <a:rPr lang="en-US" sz="2200" b="0" dirty="0">
                <a:solidFill>
                  <a:srgbClr val="D4D4D4"/>
                </a:solidFill>
                <a:effectLst/>
                <a:latin typeface="Consolas" panose="020B0609020204030204" pitchFamily="49" charset="0"/>
              </a:rPr>
              <a:t> </a:t>
            </a:r>
            <a:r>
              <a:rPr lang="en-US" sz="2200" b="0" dirty="0">
                <a:solidFill>
                  <a:srgbClr val="4EC9B0"/>
                </a:solidFill>
                <a:effectLst/>
                <a:latin typeface="Consolas" panose="020B0609020204030204" pitchFamily="49" charset="0"/>
              </a:rPr>
              <a:t>Rule</a:t>
            </a:r>
            <a:r>
              <a:rPr lang="en-US" sz="2200" b="0" dirty="0">
                <a:solidFill>
                  <a:srgbClr val="D4D4D4"/>
                </a:solidFill>
                <a:effectLst/>
                <a:latin typeface="Consolas" panose="020B0609020204030204" pitchFamily="49" charset="0"/>
              </a:rPr>
              <a:t>:</a:t>
            </a:r>
          </a:p>
          <a:p>
            <a:pPr marL="36900" indent="0">
              <a:spcBef>
                <a:spcPts val="0"/>
              </a:spcBef>
              <a:buNone/>
            </a:pPr>
            <a:r>
              <a:rPr lang="en-US" sz="2200" b="0" dirty="0">
                <a:solidFill>
                  <a:srgbClr val="D4D4D4"/>
                </a:solidFill>
                <a:effectLst/>
                <a:latin typeface="Consolas" panose="020B0609020204030204" pitchFamily="49" charset="0"/>
              </a:rPr>
              <a:t>  </a:t>
            </a:r>
            <a:r>
              <a:rPr lang="en-US" sz="2200" b="0" dirty="0">
                <a:solidFill>
                  <a:srgbClr val="569CD6"/>
                </a:solidFill>
                <a:effectLst/>
                <a:latin typeface="Consolas" panose="020B0609020204030204" pitchFamily="49" charset="0"/>
              </a:rPr>
              <a:t>def</a:t>
            </a:r>
            <a:r>
              <a:rPr lang="en-US" sz="2200" b="0" dirty="0">
                <a:solidFill>
                  <a:srgbClr val="D4D4D4"/>
                </a:solidFill>
                <a:effectLst/>
                <a:latin typeface="Consolas" panose="020B0609020204030204" pitchFamily="49" charset="0"/>
              </a:rPr>
              <a:t> </a:t>
            </a:r>
            <a:r>
              <a:rPr lang="en-US" sz="2200" b="0" dirty="0">
                <a:solidFill>
                  <a:srgbClr val="DCDCAA"/>
                </a:solidFill>
                <a:effectLst/>
                <a:latin typeface="Consolas" panose="020B0609020204030204" pitchFamily="49" charset="0"/>
              </a:rPr>
              <a:t>__</a:t>
            </a:r>
            <a:r>
              <a:rPr lang="en-US" sz="2200" b="0" dirty="0" err="1">
                <a:solidFill>
                  <a:srgbClr val="DCDCAA"/>
                </a:solidFill>
                <a:effectLst/>
                <a:latin typeface="Consolas" panose="020B0609020204030204" pitchFamily="49" charset="0"/>
              </a:rPr>
              <a:t>init</a:t>
            </a:r>
            <a:r>
              <a:rPr lang="en-US" sz="2200" b="0" dirty="0">
                <a:solidFill>
                  <a:srgbClr val="DCDCAA"/>
                </a:solidFill>
                <a:effectLst/>
                <a:latin typeface="Consolas" panose="020B0609020204030204" pitchFamily="49" charset="0"/>
              </a:rPr>
              <a:t>__</a:t>
            </a:r>
            <a:r>
              <a:rPr lang="en-US" sz="2200" b="0" dirty="0">
                <a:solidFill>
                  <a:srgbClr val="D4D4D4"/>
                </a:solidFill>
                <a:effectLst/>
                <a:latin typeface="Consolas" panose="020B0609020204030204" pitchFamily="49" charset="0"/>
              </a:rPr>
              <a:t>(</a:t>
            </a:r>
            <a:r>
              <a:rPr lang="en-US" sz="2200" b="0" dirty="0">
                <a:solidFill>
                  <a:srgbClr val="9CDCFE"/>
                </a:solidFill>
                <a:effectLst/>
                <a:latin typeface="Consolas" panose="020B0609020204030204" pitchFamily="49" charset="0"/>
              </a:rPr>
              <a:t>self</a:t>
            </a: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lhs</a:t>
            </a:r>
            <a:r>
              <a:rPr lang="en-US" sz="2200" b="0" dirty="0">
                <a:solidFill>
                  <a:srgbClr val="9CDCFE"/>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rhs</a:t>
            </a:r>
            <a:r>
              <a:rPr lang="en-US" sz="2200" b="0" dirty="0">
                <a:solidFill>
                  <a:srgbClr val="D4D4D4"/>
                </a:solidFill>
                <a:effectLst/>
                <a:latin typeface="Consolas" panose="020B0609020204030204" pitchFamily="49" charset="0"/>
              </a:rPr>
              <a:t>):</a:t>
            </a:r>
          </a:p>
          <a:p>
            <a:pPr marL="36900" indent="0">
              <a:spcBef>
                <a:spcPts val="0"/>
              </a:spcBef>
              <a:buNone/>
            </a:pP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self</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lhs</a:t>
            </a:r>
            <a:r>
              <a:rPr lang="en-US" sz="2200" b="0" dirty="0">
                <a:solidFill>
                  <a:srgbClr val="D4D4D4"/>
                </a:solidFill>
                <a:effectLst/>
                <a:latin typeface="Consolas" panose="020B0609020204030204" pitchFamily="49" charset="0"/>
              </a:rPr>
              <a:t> = </a:t>
            </a:r>
            <a:r>
              <a:rPr lang="en-US" sz="2200" b="0" dirty="0" err="1">
                <a:solidFill>
                  <a:srgbClr val="9CDCFE"/>
                </a:solidFill>
                <a:effectLst/>
                <a:latin typeface="Consolas" panose="020B0609020204030204" pitchFamily="49" charset="0"/>
              </a:rPr>
              <a:t>lhs</a:t>
            </a:r>
            <a:endParaRPr lang="en-US" sz="2200" b="0" dirty="0">
              <a:solidFill>
                <a:srgbClr val="D4D4D4"/>
              </a:solidFill>
              <a:effectLst/>
              <a:latin typeface="Consolas" panose="020B0609020204030204" pitchFamily="49" charset="0"/>
            </a:endParaRPr>
          </a:p>
          <a:p>
            <a:pPr marL="36900" indent="0">
              <a:spcBef>
                <a:spcPts val="0"/>
              </a:spcBef>
              <a:buNone/>
            </a:pP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self</a:t>
            </a:r>
            <a:r>
              <a:rPr lang="en-US" sz="2200" b="0" dirty="0" err="1">
                <a:solidFill>
                  <a:srgbClr val="D4D4D4"/>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rhs</a:t>
            </a:r>
            <a:r>
              <a:rPr lang="en-US" sz="2200" b="0" dirty="0">
                <a:solidFill>
                  <a:srgbClr val="D4D4D4"/>
                </a:solidFill>
                <a:effectLst/>
                <a:latin typeface="Consolas" panose="020B0609020204030204" pitchFamily="49" charset="0"/>
              </a:rPr>
              <a:t> = </a:t>
            </a:r>
            <a:r>
              <a:rPr lang="en-US" sz="2200" b="0" dirty="0" err="1">
                <a:solidFill>
                  <a:srgbClr val="9CDCFE"/>
                </a:solidFill>
                <a:effectLst/>
                <a:latin typeface="Consolas" panose="020B0609020204030204" pitchFamily="49" charset="0"/>
              </a:rPr>
              <a:t>rhs</a:t>
            </a:r>
            <a:endParaRPr lang="en-US" sz="2200" b="0" dirty="0">
              <a:solidFill>
                <a:srgbClr val="D4D4D4"/>
              </a:solidFill>
              <a:effectLst/>
              <a:latin typeface="Consolas" panose="020B0609020204030204" pitchFamily="49" charset="0"/>
            </a:endParaRPr>
          </a:p>
          <a:p>
            <a:pPr marL="36900" indent="0">
              <a:spcBef>
                <a:spcPts val="0"/>
              </a:spcBef>
              <a:buNone/>
            </a:pPr>
            <a:endParaRPr lang="en-US" b="0" dirty="0">
              <a:solidFill>
                <a:srgbClr val="9CDCFE"/>
              </a:solidFill>
              <a:effectLst/>
              <a:latin typeface="Consolas" panose="020B0609020204030204" pitchFamily="49" charset="0"/>
            </a:endParaRPr>
          </a:p>
          <a:p>
            <a:pPr marL="36900" indent="0">
              <a:spcBef>
                <a:spcPts val="0"/>
              </a:spcBef>
              <a:buNone/>
            </a:pPr>
            <a:r>
              <a:rPr lang="en-US" b="0" dirty="0">
                <a:solidFill>
                  <a:srgbClr val="6A9955"/>
                </a:solidFill>
                <a:effectLst/>
                <a:latin typeface="Consolas" panose="020B0609020204030204" pitchFamily="49" charset="0"/>
              </a:rPr>
              <a:t># Makes a Python AST rule.</a:t>
            </a:r>
            <a:endParaRPr lang="en-US" b="0" dirty="0">
              <a:solidFill>
                <a:srgbClr val="D4D4D4"/>
              </a:solidFill>
              <a:effectLst/>
              <a:latin typeface="Consolas" panose="020B0609020204030204" pitchFamily="49" charset="0"/>
            </a:endParaRPr>
          </a:p>
          <a:p>
            <a:pPr marL="36900" indent="0">
              <a:spcBef>
                <a:spcPts val="0"/>
              </a:spcBef>
              <a:buNone/>
            </a:pPr>
            <a:r>
              <a:rPr lang="en-US" sz="1800" b="0" dirty="0" err="1">
                <a:solidFill>
                  <a:srgbClr val="9CDCFE"/>
                </a:solidFill>
                <a:effectLst/>
                <a:latin typeface="Consolas" panose="020B0609020204030204" pitchFamily="49" charset="0"/>
              </a:rPr>
              <a:t>mul_assoc</a:t>
            </a:r>
            <a:r>
              <a:rPr lang="en-US" sz="1800" b="0" dirty="0">
                <a:solidFill>
                  <a:srgbClr val="D4D4D4"/>
                </a:solidFill>
                <a:effectLst/>
                <a:latin typeface="Consolas" panose="020B0609020204030204" pitchFamily="49" charset="0"/>
              </a:rPr>
              <a:t> = </a:t>
            </a:r>
            <a:r>
              <a:rPr lang="en-US" sz="1800" b="0" dirty="0" err="1">
                <a:solidFill>
                  <a:srgbClr val="4EC9B0"/>
                </a:solidFill>
                <a:effectLst/>
                <a:latin typeface="Consolas" panose="020B0609020204030204" pitchFamily="49" charset="0"/>
              </a:rPr>
              <a:t>ASTQuicheTree</a:t>
            </a:r>
            <a:r>
              <a:rPr lang="en-US" sz="1800" b="0" dirty="0" err="1">
                <a:solidFill>
                  <a:srgbClr val="D4D4D4"/>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make_rule</a:t>
            </a:r>
            <a:r>
              <a:rPr lang="en-US" sz="1800" b="0" dirty="0">
                <a:solidFill>
                  <a:srgbClr val="D4D4D4"/>
                </a:solidFill>
                <a:effectLst/>
                <a:latin typeface="Consolas" panose="020B0609020204030204" pitchFamily="49" charset="0"/>
              </a:rPr>
              <a:t>(</a:t>
            </a:r>
          </a:p>
          <a:p>
            <a:pPr marL="36900" indent="0">
              <a:spcBef>
                <a:spcPts val="0"/>
              </a:spcBef>
              <a:buNone/>
            </a:pP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"__</a:t>
            </a:r>
            <a:r>
              <a:rPr lang="en-US" sz="1800" b="0" dirty="0" err="1">
                <a:solidFill>
                  <a:srgbClr val="CE9178"/>
                </a:solidFill>
                <a:effectLst/>
                <a:latin typeface="Consolas" panose="020B0609020204030204" pitchFamily="49" charset="0"/>
              </a:rPr>
              <a:t>quiche__x</a:t>
            </a:r>
            <a:r>
              <a:rPr lang="en-US" sz="1800" b="0" dirty="0">
                <a:solidFill>
                  <a:srgbClr val="CE9178"/>
                </a:solidFill>
                <a:effectLst/>
                <a:latin typeface="Consolas" panose="020B0609020204030204" pitchFamily="49" charset="0"/>
              </a:rPr>
              <a:t> * __</a:t>
            </a:r>
            <a:r>
              <a:rPr lang="en-US" sz="1800" b="0" dirty="0" err="1">
                <a:solidFill>
                  <a:srgbClr val="CE9178"/>
                </a:solidFill>
                <a:effectLst/>
                <a:latin typeface="Consolas" panose="020B0609020204030204" pitchFamily="49" charset="0"/>
              </a:rPr>
              <a:t>quiche__y</a:t>
            </a:r>
            <a:r>
              <a:rPr lang="en-US" sz="1800" b="0" dirty="0">
                <a:solidFill>
                  <a:srgbClr val="CE9178"/>
                </a:solidFill>
                <a:effectLst/>
                <a:latin typeface="Consolas" panose="020B0609020204030204" pitchFamily="49" charset="0"/>
              </a:rPr>
              <a:t> * __</a:t>
            </a:r>
            <a:r>
              <a:rPr lang="en-US" sz="1800" b="0" dirty="0" err="1">
                <a:solidFill>
                  <a:srgbClr val="CE9178"/>
                </a:solidFill>
                <a:effectLst/>
                <a:latin typeface="Consolas" panose="020B0609020204030204" pitchFamily="49" charset="0"/>
              </a:rPr>
              <a:t>quiche__z</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pPr marL="36900" indent="0">
              <a:spcBef>
                <a:spcPts val="0"/>
              </a:spcBef>
              <a:buNone/>
            </a:pP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"__</a:t>
            </a:r>
            <a:r>
              <a:rPr lang="en-US" sz="1800" b="0" dirty="0" err="1">
                <a:solidFill>
                  <a:srgbClr val="CE9178"/>
                </a:solidFill>
                <a:effectLst/>
                <a:latin typeface="Consolas" panose="020B0609020204030204" pitchFamily="49" charset="0"/>
              </a:rPr>
              <a:t>quiche__x</a:t>
            </a:r>
            <a:r>
              <a:rPr lang="en-US" sz="1800" b="0" dirty="0">
                <a:solidFill>
                  <a:srgbClr val="CE9178"/>
                </a:solidFill>
                <a:effectLst/>
                <a:latin typeface="Consolas" panose="020B0609020204030204" pitchFamily="49" charset="0"/>
              </a:rPr>
              <a:t> * (__</a:t>
            </a:r>
            <a:r>
              <a:rPr lang="en-US" sz="1800" b="0" dirty="0" err="1">
                <a:solidFill>
                  <a:srgbClr val="CE9178"/>
                </a:solidFill>
                <a:effectLst/>
                <a:latin typeface="Consolas" panose="020B0609020204030204" pitchFamily="49" charset="0"/>
              </a:rPr>
              <a:t>quiche__y</a:t>
            </a:r>
            <a:r>
              <a:rPr lang="en-US" sz="1800" b="0" dirty="0">
                <a:solidFill>
                  <a:srgbClr val="CE9178"/>
                </a:solidFill>
                <a:effectLst/>
                <a:latin typeface="Consolas" panose="020B0609020204030204" pitchFamily="49" charset="0"/>
              </a:rPr>
              <a:t> * __</a:t>
            </a:r>
            <a:r>
              <a:rPr lang="en-US" sz="1800" b="0" dirty="0" err="1">
                <a:solidFill>
                  <a:srgbClr val="CE9178"/>
                </a:solidFill>
                <a:effectLst/>
                <a:latin typeface="Consolas" panose="020B0609020204030204" pitchFamily="49" charset="0"/>
              </a:rPr>
              <a:t>quiche__z</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endParaRPr lang="en-US" sz="1800" dirty="0"/>
          </a:p>
        </p:txBody>
      </p:sp>
    </p:spTree>
    <p:extLst>
      <p:ext uri="{BB962C8B-B14F-4D97-AF65-F5344CB8AC3E}">
        <p14:creationId xmlns:p14="http://schemas.microsoft.com/office/powerpoint/2010/main" val="165262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7F4D-8313-6FCB-ADD9-19435611B41E}"/>
              </a:ext>
            </a:extLst>
          </p:cNvPr>
          <p:cNvSpPr>
            <a:spLocks noGrp="1"/>
          </p:cNvSpPr>
          <p:nvPr>
            <p:ph type="title"/>
          </p:nvPr>
        </p:nvSpPr>
        <p:spPr/>
        <p:txBody>
          <a:bodyPr/>
          <a:lstStyle/>
          <a:p>
            <a:r>
              <a:rPr lang="en-US" dirty="0">
                <a:solidFill>
                  <a:schemeClr val="tx1"/>
                </a:solidFill>
              </a:rPr>
              <a:t>Cost Models</a:t>
            </a:r>
            <a:endParaRPr lang="en-US" dirty="0">
              <a:solidFill>
                <a:schemeClr val="tx1"/>
              </a:solidFill>
              <a:highlight>
                <a:srgbClr val="FFFF00"/>
              </a:highlight>
            </a:endParaRPr>
          </a:p>
        </p:txBody>
      </p:sp>
      <p:sp>
        <p:nvSpPr>
          <p:cNvPr id="4" name="Content Placeholder 3">
            <a:extLst>
              <a:ext uri="{FF2B5EF4-FFF2-40B4-BE49-F238E27FC236}">
                <a16:creationId xmlns:a16="http://schemas.microsoft.com/office/drawing/2014/main" id="{6B211570-4157-E695-54C9-5FA65953AB8C}"/>
              </a:ext>
            </a:extLst>
          </p:cNvPr>
          <p:cNvSpPr>
            <a:spLocks noGrp="1"/>
          </p:cNvSpPr>
          <p:nvPr>
            <p:ph sz="half" idx="13"/>
          </p:nvPr>
        </p:nvSpPr>
        <p:spPr>
          <a:xfrm>
            <a:off x="1005872" y="1837766"/>
            <a:ext cx="4012442" cy="3953434"/>
          </a:xfrm>
        </p:spPr>
        <p:txBody>
          <a:bodyPr>
            <a:normAutofit/>
          </a:bodyPr>
          <a:lstStyle/>
          <a:p>
            <a:pPr marL="36900" indent="0">
              <a:buNone/>
            </a:pPr>
            <a:r>
              <a:rPr lang="en-US" sz="2000" dirty="0"/>
              <a:t>Similar to egg:</a:t>
            </a:r>
            <a:endParaRPr lang="en-US" sz="2000" b="1" dirty="0">
              <a:latin typeface="Consolas" panose="020B0609020204030204" pitchFamily="49" charset="0"/>
            </a:endParaRPr>
          </a:p>
          <a:p>
            <a:pPr marL="36900" indent="0">
              <a:buNone/>
            </a:pPr>
            <a:r>
              <a:rPr lang="en-US" sz="2000" b="1" dirty="0" err="1">
                <a:latin typeface="Consolas" panose="020B0609020204030204" pitchFamily="49" charset="0"/>
              </a:rPr>
              <a:t>enode_cost</a:t>
            </a:r>
            <a:r>
              <a:rPr lang="en-US" sz="2000" dirty="0"/>
              <a:t>: calculate cost based on e-node value</a:t>
            </a:r>
          </a:p>
          <a:p>
            <a:pPr marL="36900" indent="0">
              <a:buNone/>
            </a:pPr>
            <a:endParaRPr lang="en-US" sz="2000" dirty="0"/>
          </a:p>
          <a:p>
            <a:pPr marL="36900" indent="0">
              <a:buNone/>
            </a:pPr>
            <a:r>
              <a:rPr lang="en-US" sz="2000" b="1" dirty="0" err="1">
                <a:latin typeface="Consolas" panose="020B0609020204030204" pitchFamily="49" charset="0"/>
              </a:rPr>
              <a:t>enode_cost_rec</a:t>
            </a:r>
            <a:r>
              <a:rPr lang="en-US" sz="2000" dirty="0"/>
              <a:t>: recursive cost calculation, including children;</a:t>
            </a:r>
          </a:p>
          <a:p>
            <a:pPr marL="36900" indent="0">
              <a:buNone/>
            </a:pPr>
            <a:endParaRPr lang="en-US" sz="2000" dirty="0"/>
          </a:p>
          <a:p>
            <a:pPr marL="36900" indent="0">
              <a:buNone/>
            </a:pPr>
            <a:r>
              <a:rPr lang="en-US" sz="2000" dirty="0"/>
              <a:t>costs: [</a:t>
            </a:r>
            <a:r>
              <a:rPr lang="en-US" sz="2000" dirty="0" err="1"/>
              <a:t>EClassID</a:t>
            </a:r>
            <a:r>
              <a:rPr lang="en-US" sz="2000" dirty="0"/>
              <a:t> </a:t>
            </a:r>
            <a:r>
              <a:rPr lang="en-US" sz="2000" dirty="0">
                <a:sym typeface="Wingdings" panose="05000000000000000000" pitchFamily="2" charset="2"/>
              </a:rPr>
              <a:t> (cost, </a:t>
            </a:r>
            <a:r>
              <a:rPr lang="en-US" sz="2000" dirty="0" err="1">
                <a:sym typeface="Wingdings" panose="05000000000000000000" pitchFamily="2" charset="2"/>
              </a:rPr>
              <a:t>ENode</a:t>
            </a:r>
            <a:r>
              <a:rPr lang="en-US" sz="2000" dirty="0">
                <a:sym typeface="Wingdings" panose="05000000000000000000" pitchFamily="2" charset="2"/>
              </a:rPr>
              <a:t>)]</a:t>
            </a:r>
            <a:endParaRPr lang="en-US" sz="2000" dirty="0"/>
          </a:p>
        </p:txBody>
      </p:sp>
      <p:sp>
        <p:nvSpPr>
          <p:cNvPr id="5" name="Content Placeholder 13">
            <a:extLst>
              <a:ext uri="{FF2B5EF4-FFF2-40B4-BE49-F238E27FC236}">
                <a16:creationId xmlns:a16="http://schemas.microsoft.com/office/drawing/2014/main" id="{B04C2EC7-F724-4E54-554C-5E096E4E1813}"/>
              </a:ext>
            </a:extLst>
          </p:cNvPr>
          <p:cNvSpPr txBox="1">
            <a:spLocks/>
          </p:cNvSpPr>
          <p:nvPr/>
        </p:nvSpPr>
        <p:spPr>
          <a:xfrm>
            <a:off x="5257799" y="1993691"/>
            <a:ext cx="5928329" cy="379750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CostModel</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ABC</a:t>
            </a:r>
            <a:r>
              <a:rPr lang="en-US" b="0" dirty="0">
                <a:solidFill>
                  <a:srgbClr val="D4D4D4"/>
                </a:solidFill>
                <a:effectLst/>
                <a:latin typeface="Consolas" panose="020B0609020204030204" pitchFamily="49" charset="0"/>
              </a:rPr>
              <a:t>):</a:t>
            </a:r>
          </a:p>
          <a:p>
            <a:pPr marL="36900" indent="0">
              <a:buNone/>
            </a:pP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@abstractmethod</a:t>
            </a:r>
            <a:endParaRPr lang="en-US" b="0" dirty="0">
              <a:solidFill>
                <a:srgbClr val="D4D4D4"/>
              </a:solidFill>
              <a:effectLst/>
              <a:latin typeface="Consolas" panose="020B0609020204030204" pitchFamily="49" charset="0"/>
            </a:endParaRPr>
          </a:p>
          <a:p>
            <a:pPr marL="3690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enode_cost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enode</a:t>
            </a:r>
            <a:r>
              <a:rPr lang="en-US" b="0" dirty="0">
                <a:solidFill>
                  <a:srgbClr val="D4D4D4"/>
                </a:solidFill>
                <a:effectLst/>
                <a:latin typeface="Consolas" panose="020B0609020204030204" pitchFamily="49" charset="0"/>
              </a:rPr>
              <a:t>)</a:t>
            </a:r>
          </a:p>
          <a:p>
            <a:pPr marL="36900" indent="0">
              <a:buNone/>
            </a:pP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@abstractmethod</a:t>
            </a:r>
            <a:endParaRPr lang="en-US" b="0" dirty="0">
              <a:solidFill>
                <a:srgbClr val="D4D4D4"/>
              </a:solidFill>
              <a:effectLst/>
              <a:latin typeface="Consolas" panose="020B0609020204030204" pitchFamily="49" charset="0"/>
            </a:endParaRPr>
          </a:p>
          <a:p>
            <a:pPr marL="3690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enode_cost_rec</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enode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costs</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2476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140C-71AA-CA46-898B-7EF1F7FA11E8}"/>
              </a:ext>
            </a:extLst>
          </p:cNvPr>
          <p:cNvSpPr>
            <a:spLocks noGrp="1"/>
          </p:cNvSpPr>
          <p:nvPr>
            <p:ph type="title"/>
          </p:nvPr>
        </p:nvSpPr>
        <p:spPr/>
        <p:txBody>
          <a:bodyPr/>
          <a:lstStyle/>
          <a:p>
            <a:r>
              <a:rPr lang="en-US" dirty="0"/>
              <a:t>Term Extraction</a:t>
            </a:r>
          </a:p>
        </p:txBody>
      </p:sp>
      <p:sp>
        <p:nvSpPr>
          <p:cNvPr id="3" name="Content Placeholder 2">
            <a:extLst>
              <a:ext uri="{FF2B5EF4-FFF2-40B4-BE49-F238E27FC236}">
                <a16:creationId xmlns:a16="http://schemas.microsoft.com/office/drawing/2014/main" id="{E607C9C0-DAB3-65FD-20A4-D3300CE06FFF}"/>
              </a:ext>
            </a:extLst>
          </p:cNvPr>
          <p:cNvSpPr>
            <a:spLocks noGrp="1"/>
          </p:cNvSpPr>
          <p:nvPr>
            <p:ph sz="half" idx="13"/>
          </p:nvPr>
        </p:nvSpPr>
        <p:spPr>
          <a:xfrm>
            <a:off x="913796" y="1837766"/>
            <a:ext cx="4028318" cy="3953434"/>
          </a:xfrm>
        </p:spPr>
        <p:txBody>
          <a:bodyPr>
            <a:noAutofit/>
          </a:bodyPr>
          <a:lstStyle/>
          <a:p>
            <a:pPr marL="36900" indent="0">
              <a:buNone/>
            </a:pPr>
            <a:r>
              <a:rPr lang="en-US" sz="2000" dirty="0"/>
              <a:t>Use a cost model to extract the </a:t>
            </a:r>
            <a:r>
              <a:rPr lang="en-US" sz="2000" dirty="0" err="1">
                <a:latin typeface="Consolas" panose="020B0609020204030204" pitchFamily="49" charset="0"/>
              </a:rPr>
              <a:t>QuicheTree</a:t>
            </a:r>
            <a:r>
              <a:rPr lang="en-US" sz="2000" dirty="0"/>
              <a:t> term for an e-class in the e-graph.</a:t>
            </a:r>
          </a:p>
          <a:p>
            <a:pPr marL="36900" indent="0">
              <a:buNone/>
            </a:pPr>
            <a:endParaRPr lang="en-US" sz="2000" dirty="0"/>
          </a:p>
          <a:p>
            <a:pPr marL="36900" indent="0">
              <a:buNone/>
            </a:pPr>
            <a:r>
              <a:rPr lang="en-US" sz="2000" dirty="0"/>
              <a:t>Generally, use </a:t>
            </a:r>
            <a:r>
              <a:rPr lang="en-US" sz="2000" b="1" dirty="0" err="1">
                <a:latin typeface="Consolas" panose="020B0609020204030204" pitchFamily="49" charset="0"/>
              </a:rPr>
              <a:t>MinimumCostExtractor</a:t>
            </a:r>
            <a:endParaRPr lang="en-US" sz="2000" dirty="0"/>
          </a:p>
          <a:p>
            <a:pPr marL="36900" indent="0">
              <a:buNone/>
            </a:pPr>
            <a:endParaRPr lang="en-US" sz="2000" dirty="0"/>
          </a:p>
          <a:p>
            <a:pPr marL="36900" indent="0">
              <a:buNone/>
            </a:pPr>
            <a:r>
              <a:rPr lang="en-US" sz="2000" b="1" dirty="0" err="1">
                <a:latin typeface="Consolas" panose="020B0609020204030204" pitchFamily="49" charset="0"/>
              </a:rPr>
              <a:t>build_tree</a:t>
            </a:r>
            <a:r>
              <a:rPr lang="en-US" sz="2000" b="1" dirty="0">
                <a:latin typeface="Consolas" panose="020B0609020204030204" pitchFamily="49" charset="0"/>
              </a:rPr>
              <a:t>(value, children)</a:t>
            </a:r>
            <a:r>
              <a:rPr lang="en-US" sz="2000" b="1" dirty="0"/>
              <a:t>: </a:t>
            </a:r>
            <a:r>
              <a:rPr lang="en-US" sz="2000" dirty="0"/>
              <a:t>method for re-constructing a </a:t>
            </a:r>
            <a:r>
              <a:rPr lang="en-US" sz="2000" dirty="0" err="1">
                <a:latin typeface="Consolas" panose="020B0609020204030204" pitchFamily="49" charset="0"/>
              </a:rPr>
              <a:t>QuicheTree</a:t>
            </a:r>
            <a:r>
              <a:rPr lang="en-US" sz="2000" dirty="0"/>
              <a:t> from an e-node</a:t>
            </a:r>
          </a:p>
        </p:txBody>
      </p:sp>
      <p:sp>
        <p:nvSpPr>
          <p:cNvPr id="5" name="Content Placeholder 13">
            <a:extLst>
              <a:ext uri="{FF2B5EF4-FFF2-40B4-BE49-F238E27FC236}">
                <a16:creationId xmlns:a16="http://schemas.microsoft.com/office/drawing/2014/main" id="{53C524F8-0F71-5DDA-3E57-3B9C9BF053EF}"/>
              </a:ext>
            </a:extLst>
          </p:cNvPr>
          <p:cNvSpPr txBox="1">
            <a:spLocks/>
          </p:cNvSpPr>
          <p:nvPr/>
        </p:nvSpPr>
        <p:spPr>
          <a:xfrm>
            <a:off x="5257800" y="1993691"/>
            <a:ext cx="6020404" cy="379750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CostExtractor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ABC</a:t>
            </a:r>
            <a:r>
              <a:rPr lang="en-US" b="0" dirty="0">
                <a:solidFill>
                  <a:srgbClr val="D4D4D4"/>
                </a:solidFill>
                <a:effectLst/>
                <a:latin typeface="Consolas" panose="020B0609020204030204" pitchFamily="49" charset="0"/>
              </a:rPr>
              <a:t>):</a:t>
            </a:r>
          </a:p>
          <a:p>
            <a:pPr marL="36900" indent="0">
              <a:buNone/>
            </a:pP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@abstractmethod</a:t>
            </a:r>
            <a:endParaRPr lang="en-US" b="0" dirty="0">
              <a:solidFill>
                <a:srgbClr val="D4D4D4"/>
              </a:solidFill>
              <a:effectLst/>
              <a:latin typeface="Consolas" panose="020B0609020204030204" pitchFamily="49" charset="0"/>
            </a:endParaRPr>
          </a:p>
          <a:p>
            <a:pPr marL="3690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extract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cost_model</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egraph</a:t>
            </a:r>
            <a:r>
              <a:rPr lang="en-US" b="0" dirty="0">
                <a:solidFill>
                  <a:srgbClr val="D4D4D4"/>
                </a:solidFill>
                <a:effectLst/>
                <a:latin typeface="Consolas" panose="020B0609020204030204" pitchFamily="49" charset="0"/>
              </a:rPr>
              <a:t>,</a:t>
            </a:r>
          </a:p>
          <a:p>
            <a:pPr marL="36900" indent="0">
              <a:buNone/>
            </a:pPr>
            <a:r>
              <a:rPr lang="en-US"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eclassid</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build_tree</a:t>
            </a:r>
            <a:r>
              <a:rPr lang="en-US" b="0" dirty="0">
                <a:solidFill>
                  <a:srgbClr val="D4D4D4"/>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4076563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6EC930-AA6F-AF8F-82F5-0C052D63DA1A}"/>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Python ASTs in Quiche</a:t>
            </a:r>
          </a:p>
        </p:txBody>
      </p:sp>
      <p:sp>
        <p:nvSpPr>
          <p:cNvPr id="5" name="Text Placeholder 4">
            <a:extLst>
              <a:ext uri="{FF2B5EF4-FFF2-40B4-BE49-F238E27FC236}">
                <a16:creationId xmlns:a16="http://schemas.microsoft.com/office/drawing/2014/main" id="{91AB618C-A65B-7C54-7659-E8D4CE2D9EB3}"/>
              </a:ext>
            </a:extLst>
          </p:cNvPr>
          <p:cNvSpPr>
            <a:spLocks noGrp="1"/>
          </p:cNvSpPr>
          <p:nvPr>
            <p:ph type="body" idx="1"/>
          </p:nvPr>
        </p:nvSpPr>
        <p:spPr>
          <a:xfrm>
            <a:off x="861789" y="4334933"/>
            <a:ext cx="3382831" cy="1185333"/>
          </a:xfrm>
        </p:spPr>
        <p:txBody>
          <a:bodyPr vert="horz" lIns="91440" tIns="45720" rIns="91440" bIns="45720" rtlCol="0" anchor="t">
            <a:normAutofit/>
          </a:bodyPr>
          <a:lstStyle/>
          <a:p>
            <a:pPr algn="l"/>
            <a:endParaRPr lang="en-US">
              <a:solidFill>
                <a:srgbClr val="A5A925"/>
              </a:solidFill>
            </a:endParaRPr>
          </a:p>
        </p:txBody>
      </p:sp>
      <p:pic>
        <p:nvPicPr>
          <p:cNvPr id="12" name="Picture 11">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4" name="Picture 13">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7" name="Picture 6" descr="Yellow python">
            <a:extLst>
              <a:ext uri="{FF2B5EF4-FFF2-40B4-BE49-F238E27FC236}">
                <a16:creationId xmlns:a16="http://schemas.microsoft.com/office/drawing/2014/main" id="{7F19A372-CA2E-9D0B-04F9-C59D347C47F1}"/>
              </a:ext>
            </a:extLst>
          </p:cNvPr>
          <p:cNvPicPr>
            <a:picLocks noChangeAspect="1"/>
          </p:cNvPicPr>
          <p:nvPr/>
        </p:nvPicPr>
        <p:blipFill rotWithShape="1">
          <a:blip r:embed="rId4"/>
          <a:srcRect l="8743" r="17341" b="-2"/>
          <a:stretch/>
        </p:blipFill>
        <p:spPr>
          <a:xfrm>
            <a:off x="4654297" y="10"/>
            <a:ext cx="7537704" cy="6857990"/>
          </a:xfrm>
          <a:prstGeom prst="rect">
            <a:avLst/>
          </a:prstGeom>
        </p:spPr>
      </p:pic>
    </p:spTree>
    <p:extLst>
      <p:ext uri="{BB962C8B-B14F-4D97-AF65-F5344CB8AC3E}">
        <p14:creationId xmlns:p14="http://schemas.microsoft.com/office/powerpoint/2010/main" val="85076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76DFF8-FCC6-48B8-D783-EC2A9CC2199A}"/>
              </a:ext>
            </a:extLst>
          </p:cNvPr>
          <p:cNvSpPr>
            <a:spLocks noGrp="1"/>
          </p:cNvSpPr>
          <p:nvPr>
            <p:ph type="title"/>
          </p:nvPr>
        </p:nvSpPr>
        <p:spPr>
          <a:xfrm>
            <a:off x="913794" y="4483145"/>
            <a:ext cx="10353761" cy="1633340"/>
          </a:xfrm>
        </p:spPr>
        <p:txBody>
          <a:bodyPr>
            <a:normAutofit/>
          </a:bodyPr>
          <a:lstStyle/>
          <a:p>
            <a:r>
              <a:rPr lang="en-US" sz="4800" dirty="0"/>
              <a:t>Python Pipeline</a:t>
            </a:r>
          </a:p>
        </p:txBody>
      </p:sp>
      <p:pic>
        <p:nvPicPr>
          <p:cNvPr id="11" name="Picture 10">
            <a:extLst>
              <a:ext uri="{FF2B5EF4-FFF2-40B4-BE49-F238E27FC236}">
                <a16:creationId xmlns:a16="http://schemas.microsoft.com/office/drawing/2014/main" id="{DADD4C7D-B329-46D6-8471-04F555BCC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sp>
        <p:nvSpPr>
          <p:cNvPr id="13" name="Date Placeholder 3">
            <a:extLst>
              <a:ext uri="{FF2B5EF4-FFF2-40B4-BE49-F238E27FC236}">
                <a16:creationId xmlns:a16="http://schemas.microsoft.com/office/drawing/2014/main" id="{905E7363-5E6B-4EA2-A007-EB497636C9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736" y="621808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6" name="Content Placeholder 5">
            <a:extLst>
              <a:ext uri="{FF2B5EF4-FFF2-40B4-BE49-F238E27FC236}">
                <a16:creationId xmlns:a16="http://schemas.microsoft.com/office/drawing/2014/main" id="{ED765DC0-8407-A820-35AF-DEFB50C13AFB}"/>
              </a:ext>
            </a:extLst>
          </p:cNvPr>
          <p:cNvGraphicFramePr>
            <a:graphicFrameLocks noGrp="1"/>
          </p:cNvGraphicFramePr>
          <p:nvPr>
            <p:ph idx="1"/>
            <p:extLst>
              <p:ext uri="{D42A27DB-BD31-4B8C-83A1-F6EECF244321}">
                <p14:modId xmlns:p14="http://schemas.microsoft.com/office/powerpoint/2010/main" val="4061913411"/>
              </p:ext>
            </p:extLst>
          </p:nvPr>
        </p:nvGraphicFramePr>
        <p:xfrm>
          <a:off x="642938" y="642938"/>
          <a:ext cx="10912475" cy="32115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76023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0B72-12EE-CE0F-1B17-428F94013B67}"/>
              </a:ext>
            </a:extLst>
          </p:cNvPr>
          <p:cNvSpPr>
            <a:spLocks noGrp="1"/>
          </p:cNvSpPr>
          <p:nvPr>
            <p:ph type="title"/>
          </p:nvPr>
        </p:nvSpPr>
        <p:spPr>
          <a:xfrm>
            <a:off x="5146160" y="609600"/>
            <a:ext cx="5978072" cy="970450"/>
          </a:xfrm>
        </p:spPr>
        <p:txBody>
          <a:bodyPr>
            <a:normAutofit/>
          </a:bodyPr>
          <a:lstStyle/>
          <a:p>
            <a:pPr>
              <a:lnSpc>
                <a:spcPct val="90000"/>
              </a:lnSpc>
            </a:pPr>
            <a:r>
              <a:rPr lang="en-US" sz="3100"/>
              <a:t>Python Abstraction Layer (PAL)</a:t>
            </a:r>
            <a:endParaRPr lang="en-US" sz="3100">
              <a:highlight>
                <a:srgbClr val="FFFF00"/>
              </a:highlight>
            </a:endParaRPr>
          </a:p>
        </p:txBody>
      </p:sp>
      <p:pic>
        <p:nvPicPr>
          <p:cNvPr id="6" name="Picture 5" descr="Top view of cubes connected with black lines">
            <a:extLst>
              <a:ext uri="{FF2B5EF4-FFF2-40B4-BE49-F238E27FC236}">
                <a16:creationId xmlns:a16="http://schemas.microsoft.com/office/drawing/2014/main" id="{EEC45488-351B-AA8B-7B15-EBA8E851EB8C}"/>
              </a:ext>
            </a:extLst>
          </p:cNvPr>
          <p:cNvPicPr>
            <a:picLocks noChangeAspect="1"/>
          </p:cNvPicPr>
          <p:nvPr/>
        </p:nvPicPr>
        <p:blipFill rotWithShape="1">
          <a:blip r:embed="rId4"/>
          <a:srcRect l="29963" r="20041"/>
          <a:stretch/>
        </p:blipFill>
        <p:spPr>
          <a:xfrm>
            <a:off x="-10649" y="1"/>
            <a:ext cx="4571649" cy="6858000"/>
          </a:xfrm>
          <a:prstGeom prst="rect">
            <a:avLst/>
          </a:prstGeom>
        </p:spPr>
      </p:pic>
      <p:sp>
        <p:nvSpPr>
          <p:cNvPr id="4" name="Content Placeholder 3">
            <a:extLst>
              <a:ext uri="{FF2B5EF4-FFF2-40B4-BE49-F238E27FC236}">
                <a16:creationId xmlns:a16="http://schemas.microsoft.com/office/drawing/2014/main" id="{CE34BE34-5092-BC1E-D2B8-EA92A138D2F6}"/>
              </a:ext>
            </a:extLst>
          </p:cNvPr>
          <p:cNvSpPr>
            <a:spLocks noGrp="1"/>
          </p:cNvSpPr>
          <p:nvPr>
            <p:ph idx="1"/>
          </p:nvPr>
        </p:nvSpPr>
        <p:spPr>
          <a:xfrm>
            <a:off x="5146160" y="1828801"/>
            <a:ext cx="6491658" cy="3866048"/>
          </a:xfrm>
        </p:spPr>
        <p:txBody>
          <a:bodyPr anchor="ctr">
            <a:normAutofit/>
          </a:bodyPr>
          <a:lstStyle/>
          <a:p>
            <a:pPr marL="36900" indent="0">
              <a:buNone/>
            </a:pPr>
            <a:r>
              <a:rPr lang="en-US" dirty="0"/>
              <a:t>Abstract differences between Python versions for Quiche input and output (versions 3.7 – 3.10 supported)</a:t>
            </a:r>
          </a:p>
          <a:p>
            <a:pPr marL="36900" indent="0">
              <a:buNone/>
            </a:pPr>
            <a:endParaRPr lang="en-US" dirty="0"/>
          </a:p>
          <a:p>
            <a:pPr marL="36900" indent="0">
              <a:buNone/>
            </a:pPr>
            <a:r>
              <a:rPr lang="en-US" dirty="0"/>
              <a:t>Ensure all tree nodes extend AST</a:t>
            </a:r>
          </a:p>
          <a:p>
            <a:pPr marL="36900" indent="0">
              <a:buNone/>
            </a:pPr>
            <a:r>
              <a:rPr lang="en-US" dirty="0"/>
              <a:t>	Wrap lists of statements, expressions, etc. in blocks</a:t>
            </a:r>
          </a:p>
          <a:p>
            <a:pPr marL="36900" indent="0">
              <a:buNone/>
            </a:pPr>
            <a:r>
              <a:rPr lang="en-US" dirty="0"/>
              <a:t>	Collapse constants and vars into a simpler leaf node</a:t>
            </a:r>
          </a:p>
          <a:p>
            <a:pPr marL="36900" indent="0">
              <a:buNone/>
            </a:pPr>
            <a:endParaRPr lang="en-US" dirty="0"/>
          </a:p>
          <a:p>
            <a:pPr marL="36900" indent="0">
              <a:buNone/>
            </a:pPr>
            <a:endParaRPr lang="en-US" dirty="0"/>
          </a:p>
        </p:txBody>
      </p:sp>
      <p:pic>
        <p:nvPicPr>
          <p:cNvPr id="10" name="Picture 9">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2213962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FB326-67D9-F1A7-5041-A7E9C4C56281}"/>
              </a:ext>
            </a:extLst>
          </p:cNvPr>
          <p:cNvSpPr>
            <a:spLocks noGrp="1"/>
          </p:cNvSpPr>
          <p:nvPr>
            <p:ph type="title"/>
          </p:nvPr>
        </p:nvSpPr>
        <p:spPr/>
        <p:txBody>
          <a:bodyPr/>
          <a:lstStyle/>
          <a:p>
            <a:r>
              <a:rPr lang="en-US" dirty="0" err="1"/>
              <a:t>ASTQuicheTree</a:t>
            </a:r>
            <a:endParaRPr lang="en-US" dirty="0"/>
          </a:p>
        </p:txBody>
      </p:sp>
      <p:sp>
        <p:nvSpPr>
          <p:cNvPr id="4" name="Content Placeholder 3">
            <a:extLst>
              <a:ext uri="{FF2B5EF4-FFF2-40B4-BE49-F238E27FC236}">
                <a16:creationId xmlns:a16="http://schemas.microsoft.com/office/drawing/2014/main" id="{A4D68E12-101B-A8EB-2454-BD48E3306093}"/>
              </a:ext>
            </a:extLst>
          </p:cNvPr>
          <p:cNvSpPr>
            <a:spLocks noGrp="1"/>
          </p:cNvSpPr>
          <p:nvPr>
            <p:ph sz="half" idx="13"/>
          </p:nvPr>
        </p:nvSpPr>
        <p:spPr/>
        <p:txBody>
          <a:bodyPr/>
          <a:lstStyle/>
          <a:p>
            <a:pPr marL="36900" indent="0">
              <a:buNone/>
            </a:pPr>
            <a:r>
              <a:rPr lang="en-US" b="1" dirty="0">
                <a:solidFill>
                  <a:schemeClr val="tx1"/>
                </a:solidFill>
                <a:latin typeface="Consolas" panose="020B0609020204030204" pitchFamily="49" charset="0"/>
              </a:rPr>
              <a:t>value()</a:t>
            </a:r>
          </a:p>
          <a:p>
            <a:pPr marL="36900" indent="0">
              <a:buNone/>
            </a:pPr>
            <a:r>
              <a:rPr lang="en-US" b="1" dirty="0">
                <a:solidFill>
                  <a:schemeClr val="tx1"/>
                </a:solidFill>
              </a:rPr>
              <a:t>AST Node type or a special tuple for leaves</a:t>
            </a:r>
          </a:p>
          <a:p>
            <a:pPr marL="36900" indent="0">
              <a:buNone/>
            </a:pPr>
            <a:endParaRPr lang="en-US" dirty="0"/>
          </a:p>
          <a:p>
            <a:pPr marL="36900" indent="0">
              <a:buNone/>
            </a:pPr>
            <a:r>
              <a:rPr lang="en-US" dirty="0">
                <a:latin typeface="Consolas" panose="020B0609020204030204" pitchFamily="49" charset="0"/>
              </a:rPr>
              <a:t>children()</a:t>
            </a:r>
          </a:p>
          <a:p>
            <a:pPr marL="36900" indent="0">
              <a:buNone/>
            </a:pPr>
            <a:r>
              <a:rPr lang="en-US" dirty="0"/>
              <a:t>List of values from each field in </a:t>
            </a:r>
            <a:r>
              <a:rPr lang="en-US" dirty="0">
                <a:latin typeface="Consolas" panose="020B0609020204030204" pitchFamily="49" charset="0"/>
              </a:rPr>
              <a:t>_fields</a:t>
            </a:r>
            <a:r>
              <a:rPr lang="en-US" dirty="0"/>
              <a:t>, wrapped in an </a:t>
            </a:r>
            <a:r>
              <a:rPr lang="en-US" dirty="0" err="1">
                <a:latin typeface="Consolas" panose="020B0609020204030204" pitchFamily="49" charset="0"/>
              </a:rPr>
              <a:t>ASTQuicheTree</a:t>
            </a:r>
            <a:endParaRPr lang="en-US" dirty="0">
              <a:latin typeface="Consolas" panose="020B0609020204030204" pitchFamily="49" charset="0"/>
            </a:endParaRPr>
          </a:p>
          <a:p>
            <a:pPr marL="36900" indent="0">
              <a:buNone/>
            </a:pPr>
            <a:endParaRPr lang="en-US" dirty="0"/>
          </a:p>
          <a:p>
            <a:pPr marL="36900" indent="0">
              <a:buNone/>
            </a:pPr>
            <a:r>
              <a:rPr lang="en-US" dirty="0" err="1">
                <a:latin typeface="Consolas" panose="020B0609020204030204" pitchFamily="49" charset="0"/>
              </a:rPr>
              <a:t>is_pattern_symbol</a:t>
            </a:r>
            <a:r>
              <a:rPr lang="en-US" dirty="0">
                <a:latin typeface="Consolas" panose="020B0609020204030204" pitchFamily="49" charset="0"/>
              </a:rPr>
              <a:t>()</a:t>
            </a:r>
          </a:p>
          <a:p>
            <a:pPr marL="36900" indent="0">
              <a:buNone/>
            </a:pPr>
            <a:r>
              <a:rPr lang="en-US" dirty="0"/>
              <a:t>Variables or strings beginning with </a:t>
            </a:r>
            <a:r>
              <a:rPr lang="en-US" dirty="0">
                <a:latin typeface="Consolas" panose="020B0609020204030204" pitchFamily="49" charset="0"/>
              </a:rPr>
              <a:t>__quiche__</a:t>
            </a:r>
          </a:p>
        </p:txBody>
      </p:sp>
      <p:sp>
        <p:nvSpPr>
          <p:cNvPr id="3" name="Content Placeholder 2">
            <a:extLst>
              <a:ext uri="{FF2B5EF4-FFF2-40B4-BE49-F238E27FC236}">
                <a16:creationId xmlns:a16="http://schemas.microsoft.com/office/drawing/2014/main" id="{6C50212F-72B9-F2D2-07F8-4C22808E7FAF}"/>
              </a:ext>
            </a:extLst>
          </p:cNvPr>
          <p:cNvSpPr>
            <a:spLocks noGrp="1"/>
          </p:cNvSpPr>
          <p:nvPr>
            <p:ph sz="quarter" idx="4"/>
          </p:nvPr>
        </p:nvSpPr>
        <p:spPr>
          <a:xfrm>
            <a:off x="6294966" y="1837767"/>
            <a:ext cx="4972591" cy="3953434"/>
          </a:xfrm>
        </p:spPr>
        <p:txBody>
          <a:bodyPr>
            <a:normAutofit lnSpcReduction="10000"/>
          </a:bodyPr>
          <a:lstStyle/>
          <a:p>
            <a:pPr marL="36900" indent="0">
              <a:buNone/>
            </a:pPr>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value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self</a:t>
            </a:r>
            <a:r>
              <a:rPr lang="en-US" sz="1400" b="0" dirty="0">
                <a:solidFill>
                  <a:srgbClr val="D4D4D4"/>
                </a:solidFill>
                <a:effectLst/>
                <a:latin typeface="Consolas" panose="020B0609020204030204" pitchFamily="49" charset="0"/>
              </a:rPr>
              <a:t>):</a:t>
            </a:r>
          </a:p>
          <a:p>
            <a:pPr marL="36900" indent="0">
              <a:buNone/>
            </a:pPr>
            <a:r>
              <a:rPr lang="en-US" sz="1400" b="0" dirty="0">
                <a:solidFill>
                  <a:srgbClr val="D4D4D4"/>
                </a:solidFill>
                <a:effectLst/>
                <a:latin typeface="Consolas" panose="020B0609020204030204" pitchFamily="49" charset="0"/>
              </a:rPr>
              <a:t>  </a:t>
            </a:r>
            <a:r>
              <a:rPr lang="nl-NL" sz="1400" b="0" dirty="0">
                <a:solidFill>
                  <a:srgbClr val="9CDCFE"/>
                </a:solidFill>
                <a:effectLst/>
                <a:latin typeface="Consolas" panose="020B0609020204030204" pitchFamily="49" charset="0"/>
              </a:rPr>
              <a:t>root_type</a:t>
            </a:r>
            <a:r>
              <a:rPr lang="nl-NL" sz="1400" b="0" dirty="0">
                <a:solidFill>
                  <a:srgbClr val="D4D4D4"/>
                </a:solidFill>
                <a:effectLst/>
                <a:latin typeface="Consolas" panose="020B0609020204030204" pitchFamily="49" charset="0"/>
              </a:rPr>
              <a:t> = </a:t>
            </a:r>
            <a:r>
              <a:rPr lang="nl-NL" sz="1400" b="0" dirty="0">
                <a:solidFill>
                  <a:srgbClr val="4EC9B0"/>
                </a:solidFill>
                <a:effectLst/>
                <a:latin typeface="Consolas" panose="020B0609020204030204" pitchFamily="49" charset="0"/>
              </a:rPr>
              <a:t>type</a:t>
            </a:r>
            <a:r>
              <a:rPr lang="nl-NL" sz="1400" b="0" dirty="0">
                <a:solidFill>
                  <a:srgbClr val="D4D4D4"/>
                </a:solidFill>
                <a:effectLst/>
                <a:latin typeface="Consolas" panose="020B0609020204030204" pitchFamily="49" charset="0"/>
              </a:rPr>
              <a:t>(</a:t>
            </a:r>
            <a:r>
              <a:rPr lang="nl-NL" sz="1400" b="0" dirty="0">
                <a:solidFill>
                  <a:srgbClr val="9CDCFE"/>
                </a:solidFill>
                <a:effectLst/>
                <a:latin typeface="Consolas" panose="020B0609020204030204" pitchFamily="49" charset="0"/>
              </a:rPr>
              <a:t>root</a:t>
            </a:r>
            <a:r>
              <a:rPr lang="nl-NL" sz="1400" b="0" dirty="0">
                <a:solidFill>
                  <a:srgbClr val="D4D4D4"/>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pPr marL="36900" indent="0">
              <a:buNone/>
            </a:pP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is_primitive_type</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root_type</a:t>
            </a:r>
            <a:r>
              <a:rPr lang="en-US" sz="1400" b="0" dirty="0">
                <a:solidFill>
                  <a:srgbClr val="D4D4D4"/>
                </a:solidFill>
                <a:effectLst/>
                <a:latin typeface="Consolas" panose="020B0609020204030204" pitchFamily="49" charset="0"/>
              </a:rPr>
              <a:t>):</a:t>
            </a:r>
          </a:p>
          <a:p>
            <a:pPr marL="36900" indent="0">
              <a:buNone/>
            </a:pP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root</a:t>
            </a:r>
            <a:r>
              <a:rPr lang="en-US" sz="1400" b="0" dirty="0" err="1">
                <a:solidFill>
                  <a:srgbClr val="D4D4D4"/>
                </a:solidFill>
                <a:effectLst/>
                <a:latin typeface="Consolas" panose="020B0609020204030204" pitchFamily="49" charset="0"/>
              </a:rPr>
              <a:t>.kind</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root</a:t>
            </a:r>
            <a:r>
              <a:rPr lang="en-US" sz="1400" b="0" dirty="0" err="1">
                <a:solidFill>
                  <a:srgbClr val="D4D4D4"/>
                </a:solidFill>
                <a:effectLst/>
                <a:latin typeface="Consolas" panose="020B0609020204030204" pitchFamily="49" charset="0"/>
              </a:rPr>
              <a:t>.constr</a:t>
            </a:r>
            <a:r>
              <a:rPr lang="en-US" sz="1400" b="0" dirty="0">
                <a:solidFill>
                  <a:srgbClr val="D4D4D4"/>
                </a:solidFill>
                <a:effectLst/>
                <a:latin typeface="Consolas" panose="020B0609020204030204" pitchFamily="49" charset="0"/>
              </a:rPr>
              <a:t>, </a:t>
            </a:r>
            <a:r>
              <a:rPr lang="en-US" sz="140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root</a:t>
            </a:r>
            <a:r>
              <a:rPr lang="en-US" sz="1400" b="0" dirty="0" err="1">
                <a:solidFill>
                  <a:srgbClr val="D4D4D4"/>
                </a:solidFill>
                <a:effectLst/>
                <a:latin typeface="Consolas" panose="020B0609020204030204" pitchFamily="49" charset="0"/>
              </a:rPr>
              <a:t>.args</a:t>
            </a:r>
            <a:r>
              <a:rPr lang="en-US" sz="1400" b="0" dirty="0">
                <a:solidFill>
                  <a:srgbClr val="D4D4D4"/>
                </a:solidFill>
                <a:effectLst/>
                <a:latin typeface="Consolas" panose="020B0609020204030204" pitchFamily="49" charset="0"/>
              </a:rPr>
              <a:t>)</a:t>
            </a:r>
          </a:p>
          <a:p>
            <a:pPr marL="36900" indent="0">
              <a:buNone/>
            </a:pP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pPr marL="36900" indent="0">
              <a:buNone/>
            </a:pP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root_type</a:t>
            </a:r>
            <a:endParaRPr lang="en-US" sz="1400" b="0" dirty="0">
              <a:solidFill>
                <a:srgbClr val="D4D4D4"/>
              </a:solidFill>
              <a:effectLst/>
              <a:latin typeface="Consolas" panose="020B0609020204030204" pitchFamily="49" charset="0"/>
            </a:endParaRPr>
          </a:p>
          <a:p>
            <a:pPr marL="36900" indent="0">
              <a:buNone/>
            </a:pPr>
            <a:endParaRPr lang="en-US" sz="1400" dirty="0"/>
          </a:p>
          <a:p>
            <a:pPr marL="36900" indent="0">
              <a:buNone/>
            </a:pPr>
            <a:r>
              <a:rPr lang="en-US" sz="2000" dirty="0"/>
              <a:t>Examples:</a:t>
            </a:r>
          </a:p>
          <a:p>
            <a:pPr marL="36900" indent="0">
              <a:buNone/>
            </a:pPr>
            <a:r>
              <a:rPr lang="en-US" sz="2000" dirty="0">
                <a:latin typeface="Consolas" panose="020B0609020204030204" pitchFamily="49" charset="0"/>
              </a:rPr>
              <a:t>If(test, body, </a:t>
            </a:r>
            <a:r>
              <a:rPr lang="en-US" sz="2000" dirty="0" err="1">
                <a:latin typeface="Consolas" panose="020B0609020204030204" pitchFamily="49" charset="0"/>
              </a:rPr>
              <a:t>orelse</a:t>
            </a:r>
            <a:r>
              <a:rPr lang="en-US" sz="2000" dirty="0">
                <a:latin typeface="Consolas" panose="020B0609020204030204" pitchFamily="49" charset="0"/>
              </a:rPr>
              <a:t>) </a:t>
            </a:r>
            <a:r>
              <a:rPr lang="en-US" sz="2000" dirty="0">
                <a:latin typeface="Consolas" panose="020B0609020204030204" pitchFamily="49" charset="0"/>
                <a:sym typeface="Wingdings" panose="05000000000000000000" pitchFamily="2" charset="2"/>
              </a:rPr>
              <a:t> If</a:t>
            </a:r>
            <a:endParaRPr lang="en-US" sz="2000" dirty="0">
              <a:latin typeface="Consolas" panose="020B0609020204030204" pitchFamily="49" charset="0"/>
            </a:endParaRPr>
          </a:p>
          <a:p>
            <a:pPr marL="36900" indent="0">
              <a:buNone/>
            </a:pPr>
            <a:r>
              <a:rPr lang="en-US" sz="2000" dirty="0">
                <a:latin typeface="Consolas" panose="020B0609020204030204" pitchFamily="49" charset="0"/>
              </a:rPr>
              <a:t>Constant(5, None) </a:t>
            </a:r>
            <a:r>
              <a:rPr lang="en-US" sz="2000" dirty="0">
                <a:latin typeface="Consolas" panose="020B0609020204030204" pitchFamily="49" charset="0"/>
                <a:sym typeface="Wingdings" panose="05000000000000000000" pitchFamily="2" charset="2"/>
              </a:rPr>
              <a:t> </a:t>
            </a:r>
          </a:p>
          <a:p>
            <a:pPr marL="36900" indent="0">
              <a:buNone/>
            </a:pPr>
            <a:r>
              <a:rPr lang="en-US" sz="2000" dirty="0">
                <a:latin typeface="Consolas" panose="020B0609020204030204" pitchFamily="49" charset="0"/>
                <a:sym typeface="Wingdings" panose="05000000000000000000" pitchFamily="2" charset="2"/>
              </a:rPr>
              <a:t>    (“int”, Constant, 5, None)</a:t>
            </a:r>
          </a:p>
          <a:p>
            <a:pPr marL="36900" indent="0">
              <a:buNone/>
            </a:pPr>
            <a:endParaRPr lang="en-US" sz="1400" dirty="0"/>
          </a:p>
        </p:txBody>
      </p:sp>
    </p:spTree>
    <p:extLst>
      <p:ext uri="{BB962C8B-B14F-4D97-AF65-F5344CB8AC3E}">
        <p14:creationId xmlns:p14="http://schemas.microsoft.com/office/powerpoint/2010/main" val="1968597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FB326-67D9-F1A7-5041-A7E9C4C56281}"/>
              </a:ext>
            </a:extLst>
          </p:cNvPr>
          <p:cNvSpPr>
            <a:spLocks noGrp="1"/>
          </p:cNvSpPr>
          <p:nvPr>
            <p:ph type="title"/>
          </p:nvPr>
        </p:nvSpPr>
        <p:spPr/>
        <p:txBody>
          <a:bodyPr/>
          <a:lstStyle/>
          <a:p>
            <a:r>
              <a:rPr lang="en-US" dirty="0" err="1"/>
              <a:t>ASTQuicheTree</a:t>
            </a:r>
            <a:endParaRPr lang="en-US" dirty="0"/>
          </a:p>
        </p:txBody>
      </p:sp>
      <p:sp>
        <p:nvSpPr>
          <p:cNvPr id="4" name="Content Placeholder 3">
            <a:extLst>
              <a:ext uri="{FF2B5EF4-FFF2-40B4-BE49-F238E27FC236}">
                <a16:creationId xmlns:a16="http://schemas.microsoft.com/office/drawing/2014/main" id="{A4D68E12-101B-A8EB-2454-BD48E3306093}"/>
              </a:ext>
            </a:extLst>
          </p:cNvPr>
          <p:cNvSpPr>
            <a:spLocks noGrp="1"/>
          </p:cNvSpPr>
          <p:nvPr>
            <p:ph sz="half" idx="13"/>
          </p:nvPr>
        </p:nvSpPr>
        <p:spPr/>
        <p:txBody>
          <a:bodyPr/>
          <a:lstStyle/>
          <a:p>
            <a:pPr marL="36900" indent="0">
              <a:buNone/>
            </a:pPr>
            <a:r>
              <a:rPr lang="en-US" dirty="0">
                <a:latin typeface="Consolas" panose="020B0609020204030204" pitchFamily="49" charset="0"/>
              </a:rPr>
              <a:t>value()</a:t>
            </a:r>
          </a:p>
          <a:p>
            <a:pPr marL="36900" indent="0">
              <a:buNone/>
            </a:pPr>
            <a:r>
              <a:rPr lang="en-US" dirty="0"/>
              <a:t>AST Node type or a special tuple for leaves</a:t>
            </a:r>
          </a:p>
          <a:p>
            <a:pPr marL="36900" indent="0">
              <a:buNone/>
            </a:pPr>
            <a:endParaRPr lang="en-US" dirty="0"/>
          </a:p>
          <a:p>
            <a:pPr marL="36900" indent="0">
              <a:buNone/>
            </a:pPr>
            <a:r>
              <a:rPr lang="en-US" b="1" dirty="0">
                <a:solidFill>
                  <a:schemeClr val="tx1"/>
                </a:solidFill>
                <a:latin typeface="Consolas" panose="020B0609020204030204" pitchFamily="49" charset="0"/>
              </a:rPr>
              <a:t>children()</a:t>
            </a:r>
          </a:p>
          <a:p>
            <a:pPr marL="36900" indent="0">
              <a:buNone/>
            </a:pPr>
            <a:r>
              <a:rPr lang="en-US" b="1" dirty="0">
                <a:solidFill>
                  <a:schemeClr val="tx1"/>
                </a:solidFill>
              </a:rPr>
              <a:t>List of values from each field in </a:t>
            </a:r>
            <a:r>
              <a:rPr lang="en-US" b="1" dirty="0">
                <a:solidFill>
                  <a:schemeClr val="tx1"/>
                </a:solidFill>
                <a:latin typeface="Consolas" panose="020B0609020204030204" pitchFamily="49" charset="0"/>
              </a:rPr>
              <a:t>_fields</a:t>
            </a:r>
            <a:r>
              <a:rPr lang="en-US" b="1" dirty="0">
                <a:solidFill>
                  <a:schemeClr val="tx1"/>
                </a:solidFill>
              </a:rPr>
              <a:t>, wrapped in an </a:t>
            </a:r>
            <a:r>
              <a:rPr lang="en-US" b="1" dirty="0" err="1">
                <a:solidFill>
                  <a:schemeClr val="tx1"/>
                </a:solidFill>
                <a:latin typeface="Consolas" panose="020B0609020204030204" pitchFamily="49" charset="0"/>
              </a:rPr>
              <a:t>ASTQuicheTree</a:t>
            </a:r>
            <a:endParaRPr lang="en-US" b="1" dirty="0">
              <a:solidFill>
                <a:schemeClr val="tx1"/>
              </a:solidFill>
              <a:latin typeface="Consolas" panose="020B0609020204030204" pitchFamily="49" charset="0"/>
            </a:endParaRPr>
          </a:p>
          <a:p>
            <a:pPr marL="36900" indent="0">
              <a:buNone/>
            </a:pPr>
            <a:endParaRPr lang="en-US" dirty="0"/>
          </a:p>
          <a:p>
            <a:pPr marL="36900" indent="0">
              <a:buNone/>
            </a:pPr>
            <a:r>
              <a:rPr lang="en-US" dirty="0" err="1">
                <a:latin typeface="Consolas" panose="020B0609020204030204" pitchFamily="49" charset="0"/>
              </a:rPr>
              <a:t>is_pattern_symbol</a:t>
            </a:r>
            <a:r>
              <a:rPr lang="en-US" dirty="0">
                <a:latin typeface="Consolas" panose="020B0609020204030204" pitchFamily="49" charset="0"/>
              </a:rPr>
              <a:t>()</a:t>
            </a:r>
          </a:p>
          <a:p>
            <a:pPr marL="36900" indent="0">
              <a:buNone/>
            </a:pPr>
            <a:r>
              <a:rPr lang="en-US" dirty="0"/>
              <a:t>Variables or strings beginning with </a:t>
            </a:r>
            <a:r>
              <a:rPr lang="en-US" dirty="0">
                <a:latin typeface="Consolas" panose="020B0609020204030204" pitchFamily="49" charset="0"/>
              </a:rPr>
              <a:t>__quiche__</a:t>
            </a:r>
          </a:p>
        </p:txBody>
      </p:sp>
      <p:sp>
        <p:nvSpPr>
          <p:cNvPr id="3" name="Content Placeholder 2">
            <a:extLst>
              <a:ext uri="{FF2B5EF4-FFF2-40B4-BE49-F238E27FC236}">
                <a16:creationId xmlns:a16="http://schemas.microsoft.com/office/drawing/2014/main" id="{6C50212F-72B9-F2D2-07F8-4C22808E7FAF}"/>
              </a:ext>
            </a:extLst>
          </p:cNvPr>
          <p:cNvSpPr>
            <a:spLocks noGrp="1"/>
          </p:cNvSpPr>
          <p:nvPr>
            <p:ph sz="quarter" idx="4"/>
          </p:nvPr>
        </p:nvSpPr>
        <p:spPr>
          <a:xfrm>
            <a:off x="6172200" y="1837767"/>
            <a:ext cx="5192486" cy="3953434"/>
          </a:xfrm>
        </p:spPr>
        <p:txBody>
          <a:bodyPr>
            <a:normAutofit/>
          </a:bodyPr>
          <a:lstStyle/>
          <a:p>
            <a:pPr marL="36900" indent="0">
              <a:buNone/>
            </a:pPr>
            <a:r>
              <a:rPr lang="en-US" sz="1400" b="0" dirty="0" err="1">
                <a:solidFill>
                  <a:srgbClr val="9CDCFE"/>
                </a:solidFill>
                <a:effectLst/>
                <a:latin typeface="Consolas" panose="020B0609020204030204" pitchFamily="49" charset="0"/>
              </a:rPr>
              <a:t>self</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_children</a:t>
            </a:r>
            <a:r>
              <a:rPr lang="en-US" sz="1400" b="0" dirty="0">
                <a:solidFill>
                  <a:srgbClr val="D4D4D4"/>
                </a:solidFill>
                <a:effectLst/>
                <a:latin typeface="Consolas" panose="020B0609020204030204" pitchFamily="49" charset="0"/>
              </a:rPr>
              <a:t> = []</a:t>
            </a:r>
            <a:endParaRPr lang="en-US" sz="1500" b="0" dirty="0">
              <a:solidFill>
                <a:srgbClr val="C586C0"/>
              </a:solidFill>
              <a:effectLst/>
              <a:latin typeface="Consolas" panose="020B0609020204030204" pitchFamily="49" charset="0"/>
            </a:endParaRPr>
          </a:p>
          <a:p>
            <a:pPr marL="36900" indent="0">
              <a:buNone/>
            </a:pPr>
            <a:r>
              <a:rPr lang="en-US" sz="1500" b="0" dirty="0">
                <a:solidFill>
                  <a:srgbClr val="C586C0"/>
                </a:solidFill>
                <a:effectLst/>
                <a:latin typeface="Consolas" panose="020B0609020204030204" pitchFamily="49" charset="0"/>
              </a:rPr>
              <a:t>for</a:t>
            </a:r>
            <a:r>
              <a:rPr lang="en-US" sz="1500" b="0" dirty="0">
                <a:solidFill>
                  <a:srgbClr val="D4D4D4"/>
                </a:solidFill>
                <a:effectLst/>
                <a:latin typeface="Consolas" panose="020B0609020204030204" pitchFamily="49" charset="0"/>
              </a:rPr>
              <a:t> </a:t>
            </a:r>
            <a:r>
              <a:rPr lang="en-US" sz="1500" b="0" dirty="0">
                <a:solidFill>
                  <a:srgbClr val="9CDCFE"/>
                </a:solidFill>
                <a:effectLst/>
                <a:latin typeface="Consolas" panose="020B0609020204030204" pitchFamily="49" charset="0"/>
              </a:rPr>
              <a:t>field</a:t>
            </a:r>
            <a:r>
              <a:rPr lang="en-US" sz="1500" b="0" dirty="0">
                <a:solidFill>
                  <a:srgbClr val="D4D4D4"/>
                </a:solidFill>
                <a:effectLst/>
                <a:latin typeface="Consolas" panose="020B0609020204030204" pitchFamily="49" charset="0"/>
              </a:rPr>
              <a:t> </a:t>
            </a:r>
            <a:r>
              <a:rPr lang="en-US" sz="1500" b="0" dirty="0">
                <a:solidFill>
                  <a:srgbClr val="C586C0"/>
                </a:solidFill>
                <a:effectLst/>
                <a:latin typeface="Consolas" panose="020B0609020204030204" pitchFamily="49" charset="0"/>
              </a:rPr>
              <a:t>in</a:t>
            </a:r>
            <a:r>
              <a:rPr lang="en-US" sz="1500" b="0" dirty="0">
                <a:solidFill>
                  <a:srgbClr val="D4D4D4"/>
                </a:solidFill>
                <a:effectLst/>
                <a:latin typeface="Consolas" panose="020B0609020204030204" pitchFamily="49" charset="0"/>
              </a:rPr>
              <a:t> </a:t>
            </a:r>
            <a:r>
              <a:rPr lang="en-US" sz="1500" b="0" dirty="0" err="1">
                <a:solidFill>
                  <a:srgbClr val="DCDCAA"/>
                </a:solidFill>
                <a:effectLst/>
                <a:latin typeface="Consolas" panose="020B0609020204030204" pitchFamily="49" charset="0"/>
              </a:rPr>
              <a:t>getattr</a:t>
            </a:r>
            <a:r>
              <a:rPr lang="en-US" sz="1500" b="0" dirty="0">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self</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root</a:t>
            </a:r>
            <a:r>
              <a:rPr lang="en-US" sz="1500" b="0" dirty="0">
                <a:solidFill>
                  <a:srgbClr val="D4D4D4"/>
                </a:solidFill>
                <a:effectLst/>
                <a:latin typeface="Consolas" panose="020B0609020204030204" pitchFamily="49" charset="0"/>
              </a:rPr>
              <a:t>, </a:t>
            </a:r>
            <a:r>
              <a:rPr lang="en-US" sz="1500" b="0" dirty="0">
                <a:solidFill>
                  <a:srgbClr val="CE9178"/>
                </a:solidFill>
                <a:effectLst/>
                <a:latin typeface="Consolas" panose="020B0609020204030204" pitchFamily="49" charset="0"/>
              </a:rPr>
              <a:t>"_fields"</a:t>
            </a:r>
            <a:r>
              <a:rPr lang="en-US" sz="1500" b="0" dirty="0">
                <a:solidFill>
                  <a:srgbClr val="D4D4D4"/>
                </a:solidFill>
                <a:effectLst/>
                <a:latin typeface="Consolas" panose="020B0609020204030204" pitchFamily="49" charset="0"/>
              </a:rPr>
              <a:t>, []):</a:t>
            </a:r>
            <a:endParaRPr lang="en-US" sz="1500" dirty="0">
              <a:solidFill>
                <a:srgbClr val="D4D4D4"/>
              </a:solidFill>
              <a:effectLst/>
              <a:latin typeface="Consolas" panose="020B0609020204030204" pitchFamily="49" charset="0"/>
            </a:endParaRPr>
          </a:p>
          <a:p>
            <a:pPr marL="36900" indent="0">
              <a:buNone/>
            </a:pPr>
            <a:r>
              <a:rPr lang="en-US" sz="1500" b="0" dirty="0">
                <a:solidFill>
                  <a:srgbClr val="9CDCFE"/>
                </a:solidFill>
                <a:effectLst/>
                <a:latin typeface="Consolas" panose="020B0609020204030204" pitchFamily="49" charset="0"/>
              </a:rPr>
              <a:t>  child</a:t>
            </a:r>
            <a:r>
              <a:rPr lang="en-US" sz="1500" b="0" dirty="0">
                <a:solidFill>
                  <a:srgbClr val="D4D4D4"/>
                </a:solidFill>
                <a:effectLst/>
                <a:latin typeface="Consolas" panose="020B0609020204030204" pitchFamily="49" charset="0"/>
              </a:rPr>
              <a:t> = </a:t>
            </a:r>
            <a:r>
              <a:rPr lang="en-US" sz="1500" b="0" dirty="0" err="1">
                <a:solidFill>
                  <a:srgbClr val="DCDCAA"/>
                </a:solidFill>
                <a:effectLst/>
                <a:latin typeface="Consolas" panose="020B0609020204030204" pitchFamily="49" charset="0"/>
              </a:rPr>
              <a:t>getattr</a:t>
            </a:r>
            <a:r>
              <a:rPr lang="en-US" sz="1500" b="0" dirty="0">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self</a:t>
            </a:r>
            <a:r>
              <a:rPr lang="en-US" sz="1500" b="0" dirty="0" err="1">
                <a:solidFill>
                  <a:srgbClr val="D4D4D4"/>
                </a:solidFill>
                <a:effectLst/>
                <a:latin typeface="Consolas" panose="020B0609020204030204" pitchFamily="49" charset="0"/>
              </a:rPr>
              <a:t>.</a:t>
            </a:r>
            <a:r>
              <a:rPr lang="en-US" sz="1500" b="0" dirty="0" err="1">
                <a:solidFill>
                  <a:srgbClr val="9CDCFE"/>
                </a:solidFill>
                <a:effectLst/>
                <a:latin typeface="Consolas" panose="020B0609020204030204" pitchFamily="49" charset="0"/>
              </a:rPr>
              <a:t>root</a:t>
            </a:r>
            <a:r>
              <a:rPr lang="en-US" sz="1500" b="0" dirty="0">
                <a:solidFill>
                  <a:srgbClr val="D4D4D4"/>
                </a:solidFill>
                <a:effectLst/>
                <a:latin typeface="Consolas" panose="020B0609020204030204" pitchFamily="49" charset="0"/>
              </a:rPr>
              <a:t>, </a:t>
            </a:r>
            <a:r>
              <a:rPr lang="en-US" sz="1500" b="0" dirty="0">
                <a:solidFill>
                  <a:srgbClr val="9CDCFE"/>
                </a:solidFill>
                <a:effectLst/>
                <a:latin typeface="Consolas" panose="020B0609020204030204" pitchFamily="49" charset="0"/>
              </a:rPr>
              <a:t>field</a:t>
            </a:r>
            <a:r>
              <a:rPr lang="en-US" sz="1500" b="0" dirty="0">
                <a:solidFill>
                  <a:srgbClr val="D4D4D4"/>
                </a:solidFill>
                <a:effectLst/>
                <a:latin typeface="Consolas" panose="020B0609020204030204" pitchFamily="49" charset="0"/>
              </a:rPr>
              <a:t>, </a:t>
            </a:r>
            <a:r>
              <a:rPr lang="en-US" sz="1500" b="0" dirty="0">
                <a:solidFill>
                  <a:srgbClr val="569CD6"/>
                </a:solidFill>
                <a:effectLst/>
                <a:latin typeface="Consolas" panose="020B0609020204030204" pitchFamily="49" charset="0"/>
              </a:rPr>
              <a:t>None</a:t>
            </a:r>
            <a:r>
              <a:rPr lang="en-US" sz="1500" b="0" dirty="0">
                <a:solidFill>
                  <a:srgbClr val="D4D4D4"/>
                </a:solidFill>
                <a:effectLst/>
                <a:latin typeface="Consolas" panose="020B0609020204030204" pitchFamily="49" charset="0"/>
              </a:rPr>
              <a:t>)</a:t>
            </a:r>
          </a:p>
          <a:p>
            <a:pPr marL="36900" indent="0">
              <a:buNone/>
            </a:pPr>
            <a:r>
              <a:rPr lang="en-US" sz="1500" b="0" dirty="0">
                <a:solidFill>
                  <a:srgbClr val="D4D4D4"/>
                </a:solidFill>
                <a:effectLst/>
                <a:latin typeface="Consolas" panose="020B0609020204030204" pitchFamily="49" charset="0"/>
              </a:rPr>
              <a:t>  </a:t>
            </a:r>
            <a:r>
              <a:rPr lang="en-US" sz="1500" b="0" dirty="0">
                <a:solidFill>
                  <a:srgbClr val="9CDCFE"/>
                </a:solidFill>
                <a:effectLst/>
                <a:latin typeface="Consolas" panose="020B0609020204030204" pitchFamily="49" charset="0"/>
              </a:rPr>
              <a:t>self</a:t>
            </a:r>
            <a:r>
              <a:rPr lang="en-US" sz="1500" b="0" dirty="0">
                <a:solidFill>
                  <a:srgbClr val="D4D4D4"/>
                </a:solidFill>
                <a:effectLst/>
                <a:latin typeface="Consolas" panose="020B0609020204030204" pitchFamily="49" charset="0"/>
              </a:rPr>
              <a:t>.</a:t>
            </a:r>
            <a:r>
              <a:rPr lang="en-US" sz="1500" b="0" dirty="0">
                <a:solidFill>
                  <a:srgbClr val="9CDCFE"/>
                </a:solidFill>
                <a:effectLst/>
                <a:latin typeface="Consolas" panose="020B0609020204030204" pitchFamily="49" charset="0"/>
              </a:rPr>
              <a:t>_</a:t>
            </a:r>
            <a:r>
              <a:rPr lang="en-US" sz="1500" b="0" dirty="0" err="1">
                <a:solidFill>
                  <a:srgbClr val="9CDCFE"/>
                </a:solidFill>
                <a:effectLst/>
                <a:latin typeface="Consolas" panose="020B0609020204030204" pitchFamily="49" charset="0"/>
              </a:rPr>
              <a:t>children</a:t>
            </a:r>
            <a:r>
              <a:rPr lang="en-US" sz="1500" b="0" dirty="0" err="1">
                <a:solidFill>
                  <a:srgbClr val="D4D4D4"/>
                </a:solidFill>
                <a:effectLst/>
                <a:latin typeface="Consolas" panose="020B0609020204030204" pitchFamily="49" charset="0"/>
              </a:rPr>
              <a:t>.</a:t>
            </a:r>
            <a:r>
              <a:rPr lang="en-US" sz="1500" b="0" dirty="0" err="1">
                <a:solidFill>
                  <a:srgbClr val="DCDCAA"/>
                </a:solidFill>
                <a:effectLst/>
                <a:latin typeface="Consolas" panose="020B0609020204030204" pitchFamily="49" charset="0"/>
              </a:rPr>
              <a:t>append</a:t>
            </a:r>
            <a:r>
              <a:rPr lang="en-US" sz="1500" b="0" dirty="0">
                <a:solidFill>
                  <a:srgbClr val="D4D4D4"/>
                </a:solidFill>
                <a:effectLst/>
                <a:latin typeface="Consolas" panose="020B0609020204030204" pitchFamily="49" charset="0"/>
              </a:rPr>
              <a:t>(</a:t>
            </a:r>
            <a:r>
              <a:rPr lang="en-US" sz="1500" b="0" dirty="0" err="1">
                <a:solidFill>
                  <a:srgbClr val="4EC9B0"/>
                </a:solidFill>
                <a:effectLst/>
                <a:latin typeface="Consolas" panose="020B0609020204030204" pitchFamily="49" charset="0"/>
              </a:rPr>
              <a:t>ASTQuicheTree</a:t>
            </a:r>
            <a:r>
              <a:rPr lang="en-US" sz="1500" b="0" dirty="0">
                <a:solidFill>
                  <a:srgbClr val="D4D4D4"/>
                </a:solidFill>
                <a:effectLst/>
                <a:latin typeface="Consolas" panose="020B0609020204030204" pitchFamily="49" charset="0"/>
              </a:rPr>
              <a:t>(</a:t>
            </a:r>
            <a:r>
              <a:rPr lang="en-US" sz="1500" b="0" dirty="0">
                <a:solidFill>
                  <a:srgbClr val="9CDCFE"/>
                </a:solidFill>
                <a:effectLst/>
                <a:latin typeface="Consolas" panose="020B0609020204030204" pitchFamily="49" charset="0"/>
              </a:rPr>
              <a:t>child</a:t>
            </a:r>
            <a:r>
              <a:rPr lang="en-US" sz="1500" b="0" dirty="0">
                <a:solidFill>
                  <a:srgbClr val="D4D4D4"/>
                </a:solidFill>
                <a:effectLst/>
                <a:latin typeface="Consolas" panose="020B0609020204030204" pitchFamily="49" charset="0"/>
              </a:rPr>
              <a:t>))</a:t>
            </a:r>
          </a:p>
          <a:p>
            <a:pPr marL="36900" indent="0">
              <a:buNone/>
            </a:pPr>
            <a:endParaRPr lang="en-US" sz="1600" dirty="0">
              <a:solidFill>
                <a:srgbClr val="D4D4D4"/>
              </a:solidFill>
              <a:effectLst/>
            </a:endParaRPr>
          </a:p>
          <a:p>
            <a:pPr marL="36900" indent="0">
              <a:buNone/>
            </a:pPr>
            <a:r>
              <a:rPr lang="en-US" sz="1600" dirty="0">
                <a:solidFill>
                  <a:srgbClr val="D4D4D4"/>
                </a:solidFill>
                <a:effectLst/>
              </a:rPr>
              <a:t>Examples:</a:t>
            </a:r>
          </a:p>
          <a:p>
            <a:pPr marL="36900" indent="0">
              <a:buNone/>
            </a:pPr>
            <a:r>
              <a:rPr lang="en-US" sz="2000" dirty="0">
                <a:latin typeface="Consolas" panose="020B0609020204030204" pitchFamily="49" charset="0"/>
              </a:rPr>
              <a:t>If(test, </a:t>
            </a:r>
            <a:r>
              <a:rPr lang="en-US" sz="2000" dirty="0" err="1">
                <a:latin typeface="Consolas" panose="020B0609020204030204" pitchFamily="49" charset="0"/>
              </a:rPr>
              <a:t>then_block</a:t>
            </a:r>
            <a:r>
              <a:rPr lang="en-US" sz="2000" dirty="0">
                <a:latin typeface="Consolas" panose="020B0609020204030204" pitchFamily="49" charset="0"/>
              </a:rPr>
              <a:t>, </a:t>
            </a:r>
            <a:r>
              <a:rPr lang="en-US" sz="2000" dirty="0" err="1">
                <a:latin typeface="Consolas" panose="020B0609020204030204" pitchFamily="49" charset="0"/>
              </a:rPr>
              <a:t>else_block</a:t>
            </a:r>
            <a:r>
              <a:rPr lang="en-US" sz="2000" dirty="0">
                <a:latin typeface="Consolas" panose="020B0609020204030204" pitchFamily="49" charset="0"/>
              </a:rPr>
              <a:t>) </a:t>
            </a:r>
            <a:r>
              <a:rPr lang="en-US" sz="2000" dirty="0">
                <a:latin typeface="Consolas" panose="020B0609020204030204" pitchFamily="49" charset="0"/>
                <a:sym typeface="Wingdings" panose="05000000000000000000" pitchFamily="2" charset="2"/>
              </a:rPr>
              <a:t> </a:t>
            </a:r>
          </a:p>
          <a:p>
            <a:pPr marL="36900" indent="0">
              <a:buNone/>
            </a:pPr>
            <a:r>
              <a:rPr lang="en-US" sz="2000" dirty="0">
                <a:latin typeface="Consolas" panose="020B0609020204030204" pitchFamily="49" charset="0"/>
                <a:sym typeface="Wingdings" panose="05000000000000000000" pitchFamily="2" charset="2"/>
              </a:rPr>
              <a:t>  [</a:t>
            </a:r>
            <a:r>
              <a:rPr lang="en-US" sz="2000" dirty="0" err="1">
                <a:latin typeface="Consolas" panose="020B0609020204030204" pitchFamily="49" charset="0"/>
                <a:sym typeface="Wingdings" panose="05000000000000000000" pitchFamily="2" charset="2"/>
              </a:rPr>
              <a:t>ASTQuicheTree</a:t>
            </a:r>
            <a:r>
              <a:rPr lang="en-US" sz="2000" dirty="0">
                <a:latin typeface="Consolas" panose="020B0609020204030204" pitchFamily="49" charset="0"/>
                <a:sym typeface="Wingdings" panose="05000000000000000000" pitchFamily="2" charset="2"/>
              </a:rPr>
              <a:t>(test),</a:t>
            </a:r>
          </a:p>
          <a:p>
            <a:pPr marL="36900" indent="0">
              <a:buNone/>
            </a:pPr>
            <a:r>
              <a:rPr lang="en-US" sz="2000" dirty="0">
                <a:latin typeface="Consolas" panose="020B0609020204030204" pitchFamily="49" charset="0"/>
                <a:sym typeface="Wingdings" panose="05000000000000000000" pitchFamily="2" charset="2"/>
              </a:rPr>
              <a:t>   </a:t>
            </a:r>
            <a:r>
              <a:rPr lang="en-US" sz="2000" dirty="0" err="1">
                <a:latin typeface="Consolas" panose="020B0609020204030204" pitchFamily="49" charset="0"/>
                <a:sym typeface="Wingdings" panose="05000000000000000000" pitchFamily="2" charset="2"/>
              </a:rPr>
              <a:t>ASTQuicheTree</a:t>
            </a:r>
            <a:r>
              <a:rPr lang="en-US" sz="2000" dirty="0">
                <a:latin typeface="Consolas" panose="020B0609020204030204" pitchFamily="49" charset="0"/>
                <a:sym typeface="Wingdings" panose="05000000000000000000" pitchFamily="2" charset="2"/>
              </a:rPr>
              <a:t>(</a:t>
            </a:r>
            <a:r>
              <a:rPr lang="en-US" sz="2000" dirty="0" err="1">
                <a:latin typeface="Consolas" panose="020B0609020204030204" pitchFamily="49" charset="0"/>
                <a:sym typeface="Wingdings" panose="05000000000000000000" pitchFamily="2" charset="2"/>
              </a:rPr>
              <a:t>then_block</a:t>
            </a:r>
            <a:r>
              <a:rPr lang="en-US" sz="2000" dirty="0">
                <a:latin typeface="Consolas" panose="020B0609020204030204" pitchFamily="49" charset="0"/>
                <a:sym typeface="Wingdings" panose="05000000000000000000" pitchFamily="2" charset="2"/>
              </a:rPr>
              <a:t>),</a:t>
            </a:r>
          </a:p>
          <a:p>
            <a:pPr marL="36900" indent="0">
              <a:buNone/>
            </a:pPr>
            <a:r>
              <a:rPr lang="en-US" sz="2000" dirty="0">
                <a:latin typeface="Consolas" panose="020B0609020204030204" pitchFamily="49" charset="0"/>
                <a:sym typeface="Wingdings" panose="05000000000000000000" pitchFamily="2" charset="2"/>
              </a:rPr>
              <a:t>   </a:t>
            </a:r>
            <a:r>
              <a:rPr lang="en-US" sz="2000" dirty="0" err="1">
                <a:latin typeface="Consolas" panose="020B0609020204030204" pitchFamily="49" charset="0"/>
                <a:sym typeface="Wingdings" panose="05000000000000000000" pitchFamily="2" charset="2"/>
              </a:rPr>
              <a:t>ASTQuicheTree</a:t>
            </a:r>
            <a:r>
              <a:rPr lang="en-US" sz="2000" dirty="0">
                <a:latin typeface="Consolas" panose="020B0609020204030204" pitchFamily="49" charset="0"/>
                <a:sym typeface="Wingdings" panose="05000000000000000000" pitchFamily="2" charset="2"/>
              </a:rPr>
              <a:t>(</a:t>
            </a:r>
            <a:r>
              <a:rPr lang="en-US" sz="2000" dirty="0" err="1">
                <a:latin typeface="Consolas" panose="020B0609020204030204" pitchFamily="49" charset="0"/>
                <a:sym typeface="Wingdings" panose="05000000000000000000" pitchFamily="2" charset="2"/>
              </a:rPr>
              <a:t>else_block</a:t>
            </a:r>
            <a:r>
              <a:rPr lang="en-US" sz="2000" dirty="0">
                <a:latin typeface="Consolas" panose="020B0609020204030204" pitchFamily="49" charset="0"/>
                <a:sym typeface="Wingdings" panose="05000000000000000000" pitchFamily="2" charset="2"/>
              </a:rPr>
              <a:t>)]</a:t>
            </a:r>
            <a:endParaRPr lang="en-US" sz="2000" dirty="0">
              <a:latin typeface="Consolas" panose="020B0609020204030204" pitchFamily="49" charset="0"/>
            </a:endParaRPr>
          </a:p>
          <a:p>
            <a:pPr marL="36900" indent="0">
              <a:buNone/>
            </a:pPr>
            <a:endParaRPr lang="en-US" sz="1600" b="0" dirty="0">
              <a:solidFill>
                <a:srgbClr val="D4D4D4"/>
              </a:solidFill>
              <a:effectLst/>
            </a:endParaRPr>
          </a:p>
        </p:txBody>
      </p:sp>
    </p:spTree>
    <p:extLst>
      <p:ext uri="{BB962C8B-B14F-4D97-AF65-F5344CB8AC3E}">
        <p14:creationId xmlns:p14="http://schemas.microsoft.com/office/powerpoint/2010/main" val="3249633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FB326-67D9-F1A7-5041-A7E9C4C56281}"/>
              </a:ext>
            </a:extLst>
          </p:cNvPr>
          <p:cNvSpPr>
            <a:spLocks noGrp="1"/>
          </p:cNvSpPr>
          <p:nvPr>
            <p:ph type="title"/>
          </p:nvPr>
        </p:nvSpPr>
        <p:spPr/>
        <p:txBody>
          <a:bodyPr/>
          <a:lstStyle/>
          <a:p>
            <a:r>
              <a:rPr lang="en-US" dirty="0" err="1"/>
              <a:t>ASTQuicheTree</a:t>
            </a:r>
            <a:endParaRPr lang="en-US" dirty="0"/>
          </a:p>
        </p:txBody>
      </p:sp>
      <p:sp>
        <p:nvSpPr>
          <p:cNvPr id="4" name="Content Placeholder 3">
            <a:extLst>
              <a:ext uri="{FF2B5EF4-FFF2-40B4-BE49-F238E27FC236}">
                <a16:creationId xmlns:a16="http://schemas.microsoft.com/office/drawing/2014/main" id="{A4D68E12-101B-A8EB-2454-BD48E3306093}"/>
              </a:ext>
            </a:extLst>
          </p:cNvPr>
          <p:cNvSpPr>
            <a:spLocks noGrp="1"/>
          </p:cNvSpPr>
          <p:nvPr>
            <p:ph sz="half" idx="13"/>
          </p:nvPr>
        </p:nvSpPr>
        <p:spPr/>
        <p:txBody>
          <a:bodyPr/>
          <a:lstStyle/>
          <a:p>
            <a:pPr marL="36900" indent="0">
              <a:buNone/>
            </a:pPr>
            <a:r>
              <a:rPr lang="en-US" dirty="0">
                <a:latin typeface="Consolas" panose="020B0609020204030204" pitchFamily="49" charset="0"/>
              </a:rPr>
              <a:t>value()</a:t>
            </a:r>
          </a:p>
          <a:p>
            <a:pPr marL="36900" indent="0">
              <a:buNone/>
            </a:pPr>
            <a:r>
              <a:rPr lang="en-US" dirty="0"/>
              <a:t>AST Node type or a special tuple for leaves</a:t>
            </a:r>
          </a:p>
          <a:p>
            <a:pPr marL="36900" indent="0">
              <a:buNone/>
            </a:pPr>
            <a:endParaRPr lang="en-US" dirty="0"/>
          </a:p>
          <a:p>
            <a:pPr marL="36900" indent="0">
              <a:buNone/>
            </a:pPr>
            <a:r>
              <a:rPr lang="en-US" dirty="0">
                <a:latin typeface="Consolas" panose="020B0609020204030204" pitchFamily="49" charset="0"/>
              </a:rPr>
              <a:t>children()</a:t>
            </a:r>
          </a:p>
          <a:p>
            <a:pPr marL="36900" indent="0">
              <a:buNone/>
            </a:pPr>
            <a:r>
              <a:rPr lang="en-US" dirty="0"/>
              <a:t>List of values from each field in </a:t>
            </a:r>
            <a:r>
              <a:rPr lang="en-US" dirty="0">
                <a:latin typeface="Consolas" panose="020B0609020204030204" pitchFamily="49" charset="0"/>
              </a:rPr>
              <a:t>_fields</a:t>
            </a:r>
            <a:r>
              <a:rPr lang="en-US" dirty="0"/>
              <a:t>, wrapped in an </a:t>
            </a:r>
            <a:r>
              <a:rPr lang="en-US" dirty="0" err="1">
                <a:latin typeface="Consolas" panose="020B0609020204030204" pitchFamily="49" charset="0"/>
              </a:rPr>
              <a:t>ASTQuicheTree</a:t>
            </a:r>
            <a:endParaRPr lang="en-US" dirty="0">
              <a:latin typeface="Consolas" panose="020B0609020204030204" pitchFamily="49" charset="0"/>
            </a:endParaRPr>
          </a:p>
          <a:p>
            <a:pPr marL="36900" indent="0">
              <a:buNone/>
            </a:pPr>
            <a:endParaRPr lang="en-US" dirty="0"/>
          </a:p>
          <a:p>
            <a:pPr marL="36900" indent="0">
              <a:buNone/>
            </a:pPr>
            <a:r>
              <a:rPr lang="en-US" b="1" dirty="0" err="1">
                <a:solidFill>
                  <a:schemeClr val="tx1"/>
                </a:solidFill>
                <a:latin typeface="Consolas" panose="020B0609020204030204" pitchFamily="49" charset="0"/>
              </a:rPr>
              <a:t>is_pattern_symbol</a:t>
            </a:r>
            <a:r>
              <a:rPr lang="en-US" b="1" dirty="0">
                <a:solidFill>
                  <a:schemeClr val="tx1"/>
                </a:solidFill>
                <a:latin typeface="Consolas" panose="020B0609020204030204" pitchFamily="49" charset="0"/>
              </a:rPr>
              <a:t>()</a:t>
            </a:r>
          </a:p>
          <a:p>
            <a:pPr marL="36900" indent="0">
              <a:buNone/>
            </a:pPr>
            <a:r>
              <a:rPr lang="en-US" b="1" dirty="0">
                <a:solidFill>
                  <a:schemeClr val="tx1"/>
                </a:solidFill>
              </a:rPr>
              <a:t>Variable names or strings beginning with </a:t>
            </a:r>
            <a:r>
              <a:rPr lang="en-US" b="1" dirty="0">
                <a:solidFill>
                  <a:schemeClr val="tx1"/>
                </a:solidFill>
                <a:latin typeface="Consolas" panose="020B0609020204030204" pitchFamily="49" charset="0"/>
              </a:rPr>
              <a:t>__quiche__</a:t>
            </a:r>
          </a:p>
        </p:txBody>
      </p:sp>
      <p:sp>
        <p:nvSpPr>
          <p:cNvPr id="3" name="Content Placeholder 2">
            <a:extLst>
              <a:ext uri="{FF2B5EF4-FFF2-40B4-BE49-F238E27FC236}">
                <a16:creationId xmlns:a16="http://schemas.microsoft.com/office/drawing/2014/main" id="{6C50212F-72B9-F2D2-07F8-4C22808E7FAF}"/>
              </a:ext>
            </a:extLst>
          </p:cNvPr>
          <p:cNvSpPr>
            <a:spLocks noGrp="1"/>
          </p:cNvSpPr>
          <p:nvPr>
            <p:ph sz="quarter" idx="4"/>
          </p:nvPr>
        </p:nvSpPr>
        <p:spPr>
          <a:xfrm>
            <a:off x="6294967" y="1837767"/>
            <a:ext cx="4972590" cy="3953434"/>
          </a:xfrm>
        </p:spPr>
        <p:txBody>
          <a:bodyPr>
            <a:normAutofit/>
          </a:bodyPr>
          <a:lstStyle/>
          <a:p>
            <a:pPr marL="36900" indent="0">
              <a:buNone/>
            </a:pPr>
            <a:r>
              <a:rPr lang="en-US" sz="2000" dirty="0">
                <a:solidFill>
                  <a:srgbClr val="D4D4D4"/>
                </a:solidFill>
                <a:effectLst/>
              </a:rPr>
              <a:t>Examples:</a:t>
            </a:r>
          </a:p>
          <a:p>
            <a:pPr marL="36900" indent="0">
              <a:buNone/>
            </a:pPr>
            <a:r>
              <a:rPr lang="en-US" sz="2000" b="0" dirty="0">
                <a:solidFill>
                  <a:srgbClr val="D4D4D4"/>
                </a:solidFill>
                <a:effectLst/>
              </a:rPr>
              <a:t>	</a:t>
            </a:r>
            <a:r>
              <a:rPr lang="en-US" sz="2000" b="0" dirty="0">
                <a:solidFill>
                  <a:srgbClr val="D4D4D4"/>
                </a:solidFill>
                <a:effectLst/>
                <a:latin typeface="Consolas" panose="020B0609020204030204" pitchFamily="49" charset="0"/>
              </a:rPr>
              <a:t>Constant(“__</a:t>
            </a:r>
            <a:r>
              <a:rPr lang="en-US" sz="2000" b="0" dirty="0" err="1">
                <a:solidFill>
                  <a:srgbClr val="D4D4D4"/>
                </a:solidFill>
                <a:effectLst/>
                <a:latin typeface="Consolas" panose="020B0609020204030204" pitchFamily="49" charset="0"/>
              </a:rPr>
              <a:t>quiche__x</a:t>
            </a:r>
            <a:r>
              <a:rPr lang="en-US" sz="2000" b="0" dirty="0">
                <a:solidFill>
                  <a:srgbClr val="D4D4D4"/>
                </a:solidFill>
                <a:effectLst/>
                <a:latin typeface="Consolas" panose="020B0609020204030204" pitchFamily="49" charset="0"/>
              </a:rPr>
              <a:t>”, None) </a:t>
            </a:r>
          </a:p>
          <a:p>
            <a:pPr marL="36900" indent="0">
              <a:buNone/>
            </a:pPr>
            <a:r>
              <a:rPr lang="en-US" sz="2000" dirty="0">
                <a:solidFill>
                  <a:srgbClr val="D4D4D4"/>
                </a:solidFill>
                <a:effectLst/>
                <a:latin typeface="Consolas" panose="020B0609020204030204" pitchFamily="49" charset="0"/>
                <a:sym typeface="Wingdings" panose="05000000000000000000" pitchFamily="2" charset="2"/>
              </a:rPr>
              <a:t>	Name(“__</a:t>
            </a:r>
            <a:r>
              <a:rPr lang="en-US" sz="2000" dirty="0" err="1">
                <a:solidFill>
                  <a:srgbClr val="D4D4D4"/>
                </a:solidFill>
                <a:effectLst/>
                <a:latin typeface="Consolas" panose="020B0609020204030204" pitchFamily="49" charset="0"/>
                <a:sym typeface="Wingdings" panose="05000000000000000000" pitchFamily="2" charset="2"/>
              </a:rPr>
              <a:t>quiche__y</a:t>
            </a:r>
            <a:r>
              <a:rPr lang="en-US" sz="2000" dirty="0">
                <a:solidFill>
                  <a:srgbClr val="D4D4D4"/>
                </a:solidFill>
                <a:effectLst/>
                <a:latin typeface="Consolas" panose="020B0609020204030204" pitchFamily="49" charset="0"/>
                <a:sym typeface="Wingdings" panose="05000000000000000000" pitchFamily="2" charset="2"/>
              </a:rPr>
              <a:t>”, Load</a:t>
            </a:r>
            <a:r>
              <a:rPr lang="en-US" sz="2000" dirty="0">
                <a:solidFill>
                  <a:srgbClr val="D4D4D4"/>
                </a:solidFill>
                <a:effectLst/>
                <a:sym typeface="Wingdings" panose="05000000000000000000" pitchFamily="2" charset="2"/>
              </a:rPr>
              <a:t>)</a:t>
            </a:r>
          </a:p>
          <a:p>
            <a:pPr marL="36900" indent="0">
              <a:buNone/>
            </a:pPr>
            <a:endParaRPr lang="en-US" sz="2000" dirty="0">
              <a:solidFill>
                <a:srgbClr val="D4D4D4"/>
              </a:solidFill>
              <a:effectLst/>
              <a:sym typeface="Wingdings" panose="05000000000000000000" pitchFamily="2" charset="2"/>
            </a:endParaRPr>
          </a:p>
          <a:p>
            <a:pPr marL="36900" indent="0">
              <a:buNone/>
            </a:pPr>
            <a:r>
              <a:rPr lang="en-US" sz="2000" dirty="0">
                <a:solidFill>
                  <a:srgbClr val="D4D4D4"/>
                </a:solidFill>
                <a:effectLst/>
                <a:sym typeface="Wingdings" panose="05000000000000000000" pitchFamily="2" charset="2"/>
              </a:rPr>
              <a:t> Why not “?x” like egg?</a:t>
            </a:r>
          </a:p>
          <a:p>
            <a:pPr marL="36900" indent="0">
              <a:buNone/>
            </a:pPr>
            <a:r>
              <a:rPr lang="en-US" sz="2000" dirty="0">
                <a:solidFill>
                  <a:srgbClr val="D4D4D4"/>
                </a:solidFill>
                <a:effectLst/>
                <a:sym typeface="Wingdings" panose="05000000000000000000" pitchFamily="2" charset="2"/>
              </a:rPr>
              <a:t> Why include strings?</a:t>
            </a:r>
            <a:endParaRPr lang="en-US" sz="1600" b="0" dirty="0">
              <a:solidFill>
                <a:srgbClr val="D4D4D4"/>
              </a:solidFill>
              <a:effectLst/>
              <a:sym typeface="Wingdings" panose="05000000000000000000" pitchFamily="2" charset="2"/>
            </a:endParaRPr>
          </a:p>
          <a:p>
            <a:pPr marL="36900" indent="0">
              <a:buNone/>
            </a:pPr>
            <a:endParaRPr lang="en-US" sz="1600" b="0" dirty="0">
              <a:solidFill>
                <a:srgbClr val="D4D4D4"/>
              </a:solidFill>
              <a:effectLst/>
            </a:endParaRPr>
          </a:p>
        </p:txBody>
      </p:sp>
    </p:spTree>
    <p:extLst>
      <p:ext uri="{BB962C8B-B14F-4D97-AF65-F5344CB8AC3E}">
        <p14:creationId xmlns:p14="http://schemas.microsoft.com/office/powerpoint/2010/main" val="3258407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0B72-12EE-CE0F-1B17-428F94013B67}"/>
              </a:ext>
            </a:extLst>
          </p:cNvPr>
          <p:cNvSpPr>
            <a:spLocks noGrp="1"/>
          </p:cNvSpPr>
          <p:nvPr>
            <p:ph type="title"/>
          </p:nvPr>
        </p:nvSpPr>
        <p:spPr/>
        <p:txBody>
          <a:bodyPr>
            <a:normAutofit/>
          </a:bodyPr>
          <a:lstStyle/>
          <a:p>
            <a:pPr>
              <a:lnSpc>
                <a:spcPct val="90000"/>
              </a:lnSpc>
            </a:pPr>
            <a:r>
              <a:rPr lang="en-US" sz="3100"/>
              <a:t>Extraction</a:t>
            </a:r>
            <a:endParaRPr lang="en-US" sz="3100" dirty="0">
              <a:highlight>
                <a:srgbClr val="FFFF00"/>
              </a:highlight>
            </a:endParaRPr>
          </a:p>
        </p:txBody>
      </p:sp>
      <p:graphicFrame>
        <p:nvGraphicFramePr>
          <p:cNvPr id="15" name="Content Placeholder 3">
            <a:extLst>
              <a:ext uri="{FF2B5EF4-FFF2-40B4-BE49-F238E27FC236}">
                <a16:creationId xmlns:a16="http://schemas.microsoft.com/office/drawing/2014/main" id="{FD2C01D1-D361-BE28-47A5-021A175B7865}"/>
              </a:ext>
            </a:extLst>
          </p:cNvPr>
          <p:cNvGraphicFramePr>
            <a:graphicFrameLocks noGrp="1"/>
          </p:cNvGraphicFramePr>
          <p:nvPr>
            <p:ph idx="1"/>
            <p:extLst>
              <p:ext uri="{D42A27DB-BD31-4B8C-83A1-F6EECF244321}">
                <p14:modId xmlns:p14="http://schemas.microsoft.com/office/powerpoint/2010/main" val="58793227"/>
              </p:ext>
            </p:extLst>
          </p:nvPr>
        </p:nvGraphicFramePr>
        <p:xfrm>
          <a:off x="996922" y="1348509"/>
          <a:ext cx="10353762" cy="3319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90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728A7-BB53-6722-6368-3859D455EED4}"/>
              </a:ext>
            </a:extLst>
          </p:cNvPr>
          <p:cNvSpPr>
            <a:spLocks noGrp="1"/>
          </p:cNvSpPr>
          <p:nvPr>
            <p:ph type="title"/>
          </p:nvPr>
        </p:nvSpPr>
        <p:spPr>
          <a:xfrm>
            <a:off x="834013" y="1115568"/>
            <a:ext cx="3487616" cy="4626864"/>
          </a:xfrm>
        </p:spPr>
        <p:txBody>
          <a:bodyPr>
            <a:normAutofit/>
          </a:bodyPr>
          <a:lstStyle/>
          <a:p>
            <a:pPr algn="l"/>
            <a:r>
              <a:rPr lang="en-US" sz="3600"/>
              <a:t>Introductions</a:t>
            </a:r>
          </a:p>
        </p:txBody>
      </p:sp>
      <p:cxnSp>
        <p:nvCxnSpPr>
          <p:cNvPr id="22" name="Straight Connector 2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547F7D-B374-9B78-6ACC-34538247F6C9}"/>
              </a:ext>
            </a:extLst>
          </p:cNvPr>
          <p:cNvSpPr>
            <a:spLocks noGrp="1"/>
          </p:cNvSpPr>
          <p:nvPr>
            <p:ph idx="1"/>
          </p:nvPr>
        </p:nvSpPr>
        <p:spPr>
          <a:xfrm>
            <a:off x="5105398" y="1115568"/>
            <a:ext cx="6245352" cy="4626864"/>
          </a:xfrm>
        </p:spPr>
        <p:txBody>
          <a:bodyPr anchor="ctr">
            <a:normAutofit/>
          </a:bodyPr>
          <a:lstStyle/>
          <a:p>
            <a:pPr marL="0" indent="0">
              <a:buNone/>
            </a:pPr>
            <a:r>
              <a:rPr lang="en-US"/>
              <a:t>Who am I?</a:t>
            </a:r>
          </a:p>
          <a:p>
            <a:pPr marL="0" indent="0">
              <a:buNone/>
            </a:pPr>
            <a:endParaRPr lang="en-US"/>
          </a:p>
          <a:p>
            <a:pPr marL="0" indent="0">
              <a:buNone/>
            </a:pPr>
            <a:r>
              <a:rPr lang="en-US"/>
              <a:t>What is Quiche?</a:t>
            </a:r>
          </a:p>
          <a:p>
            <a:pPr marL="0" indent="0">
              <a:buNone/>
            </a:pPr>
            <a:endParaRPr lang="en-US"/>
          </a:p>
          <a:p>
            <a:pPr marL="0" indent="0">
              <a:buNone/>
            </a:pPr>
            <a:r>
              <a:rPr lang="en-US"/>
              <a:t>Why is Quiche?</a:t>
            </a:r>
          </a:p>
          <a:p>
            <a:pPr marL="36900" indent="0">
              <a:buNone/>
            </a:pPr>
            <a:endParaRPr lang="en-US"/>
          </a:p>
        </p:txBody>
      </p:sp>
    </p:spTree>
    <p:extLst>
      <p:ext uri="{BB962C8B-B14F-4D97-AF65-F5344CB8AC3E}">
        <p14:creationId xmlns:p14="http://schemas.microsoft.com/office/powerpoint/2010/main" val="178471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76DFF8-FCC6-48B8-D783-EC2A9CC2199A}"/>
              </a:ext>
            </a:extLst>
          </p:cNvPr>
          <p:cNvSpPr>
            <a:spLocks noGrp="1"/>
          </p:cNvSpPr>
          <p:nvPr>
            <p:ph type="title"/>
          </p:nvPr>
        </p:nvSpPr>
        <p:spPr>
          <a:xfrm>
            <a:off x="913794" y="4483145"/>
            <a:ext cx="10353761" cy="1633340"/>
          </a:xfrm>
        </p:spPr>
        <p:txBody>
          <a:bodyPr>
            <a:normAutofit/>
          </a:bodyPr>
          <a:lstStyle/>
          <a:p>
            <a:r>
              <a:rPr lang="en-US" sz="4800" dirty="0"/>
              <a:t>Python Pipeline</a:t>
            </a:r>
          </a:p>
        </p:txBody>
      </p:sp>
      <p:pic>
        <p:nvPicPr>
          <p:cNvPr id="11" name="Picture 10">
            <a:extLst>
              <a:ext uri="{FF2B5EF4-FFF2-40B4-BE49-F238E27FC236}">
                <a16:creationId xmlns:a16="http://schemas.microsoft.com/office/drawing/2014/main" id="{DADD4C7D-B329-46D6-8471-04F555BCC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sp>
        <p:nvSpPr>
          <p:cNvPr id="13" name="Date Placeholder 3">
            <a:extLst>
              <a:ext uri="{FF2B5EF4-FFF2-40B4-BE49-F238E27FC236}">
                <a16:creationId xmlns:a16="http://schemas.microsoft.com/office/drawing/2014/main" id="{905E7363-5E6B-4EA2-A007-EB497636C9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736" y="621808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6" name="Content Placeholder 5">
            <a:extLst>
              <a:ext uri="{FF2B5EF4-FFF2-40B4-BE49-F238E27FC236}">
                <a16:creationId xmlns:a16="http://schemas.microsoft.com/office/drawing/2014/main" id="{ED765DC0-8407-A820-35AF-DEFB50C13AFB}"/>
              </a:ext>
            </a:extLst>
          </p:cNvPr>
          <p:cNvGraphicFramePr>
            <a:graphicFrameLocks noGrp="1"/>
          </p:cNvGraphicFramePr>
          <p:nvPr>
            <p:ph idx="1"/>
          </p:nvPr>
        </p:nvGraphicFramePr>
        <p:xfrm>
          <a:off x="642938" y="642938"/>
          <a:ext cx="10912475" cy="32115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93129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AC1E70-AB83-F175-5E21-B0AADBBB9518}"/>
              </a:ext>
            </a:extLst>
          </p:cNvPr>
          <p:cNvSpPr>
            <a:spLocks noGrp="1"/>
          </p:cNvSpPr>
          <p:nvPr>
            <p:ph type="title"/>
          </p:nvPr>
        </p:nvSpPr>
        <p:spPr>
          <a:xfrm>
            <a:off x="834013" y="1115568"/>
            <a:ext cx="3487616" cy="4626864"/>
          </a:xfrm>
        </p:spPr>
        <p:txBody>
          <a:bodyPr>
            <a:normAutofit/>
          </a:bodyPr>
          <a:lstStyle/>
          <a:p>
            <a:pPr algn="l"/>
            <a:r>
              <a:rPr lang="en-US" sz="3600"/>
              <a:t>Future Work</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FB45EF-3BFB-D44D-C397-D45BE0CCD7DE}"/>
              </a:ext>
            </a:extLst>
          </p:cNvPr>
          <p:cNvSpPr>
            <a:spLocks noGrp="1"/>
          </p:cNvSpPr>
          <p:nvPr>
            <p:ph idx="1"/>
          </p:nvPr>
        </p:nvSpPr>
        <p:spPr>
          <a:xfrm>
            <a:off x="5105398" y="1115568"/>
            <a:ext cx="6245352" cy="4626864"/>
          </a:xfrm>
        </p:spPr>
        <p:txBody>
          <a:bodyPr anchor="ctr">
            <a:normAutofit/>
          </a:bodyPr>
          <a:lstStyle/>
          <a:p>
            <a:pPr>
              <a:buFont typeface="Wingdings" panose="05000000000000000000" pitchFamily="2" charset="2"/>
              <a:buChar char="à"/>
            </a:pPr>
            <a:r>
              <a:rPr lang="en-US" dirty="0">
                <a:sym typeface="Wingdings" panose="05000000000000000000" pitchFamily="2" charset="2"/>
              </a:rPr>
              <a:t>Implement new analyses and cost models</a:t>
            </a:r>
          </a:p>
          <a:p>
            <a:pPr>
              <a:buFont typeface="Wingdings" panose="05000000000000000000" pitchFamily="2" charset="2"/>
              <a:buChar char="à"/>
            </a:pPr>
            <a:r>
              <a:rPr lang="en-US" dirty="0">
                <a:sym typeface="Wingdings" panose="05000000000000000000" pitchFamily="2" charset="2"/>
              </a:rPr>
              <a:t>Create a full suite of rewrite rules for known Python optimizations</a:t>
            </a:r>
          </a:p>
          <a:p>
            <a:pPr>
              <a:buFont typeface="Wingdings" panose="05000000000000000000" pitchFamily="2" charset="2"/>
              <a:buChar char="à"/>
            </a:pPr>
            <a:r>
              <a:rPr lang="en-US" dirty="0">
                <a:sym typeface="Wingdings" panose="05000000000000000000" pitchFamily="2" charset="2"/>
              </a:rPr>
              <a:t>Add better project support</a:t>
            </a:r>
          </a:p>
          <a:p>
            <a:pPr>
              <a:buFont typeface="Wingdings" panose="05000000000000000000" pitchFamily="2" charset="2"/>
              <a:buChar char="à"/>
            </a:pPr>
            <a:r>
              <a:rPr lang="en-US" dirty="0">
                <a:sym typeface="Wingdings" panose="05000000000000000000" pitchFamily="2" charset="2"/>
              </a:rPr>
              <a:t>Explore options for legacy Python systems</a:t>
            </a:r>
          </a:p>
          <a:p>
            <a:pPr>
              <a:buFont typeface="Wingdings" panose="05000000000000000000" pitchFamily="2" charset="2"/>
              <a:buChar char="à"/>
            </a:pPr>
            <a:endParaRPr lang="en-US" dirty="0">
              <a:sym typeface="Wingdings" panose="05000000000000000000" pitchFamily="2" charset="2"/>
            </a:endParaRPr>
          </a:p>
        </p:txBody>
      </p:sp>
    </p:spTree>
    <p:extLst>
      <p:ext uri="{BB962C8B-B14F-4D97-AF65-F5344CB8AC3E}">
        <p14:creationId xmlns:p14="http://schemas.microsoft.com/office/powerpoint/2010/main" val="591069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AC1E70-AB83-F175-5E21-B0AADBBB9518}"/>
              </a:ext>
            </a:extLst>
          </p:cNvPr>
          <p:cNvSpPr>
            <a:spLocks noGrp="1"/>
          </p:cNvSpPr>
          <p:nvPr>
            <p:ph type="title"/>
          </p:nvPr>
        </p:nvSpPr>
        <p:spPr>
          <a:xfrm>
            <a:off x="834013" y="849745"/>
            <a:ext cx="3487616" cy="4892687"/>
          </a:xfrm>
        </p:spPr>
        <p:txBody>
          <a:bodyPr>
            <a:normAutofit/>
          </a:bodyPr>
          <a:lstStyle/>
          <a:p>
            <a:pPr algn="l"/>
            <a:r>
              <a:rPr lang="en-US" sz="3600" dirty="0"/>
              <a:t>Thank You!</a:t>
            </a:r>
            <a:br>
              <a:rPr lang="en-US" sz="3600" dirty="0"/>
            </a:br>
            <a:br>
              <a:rPr lang="en-US" sz="3600" dirty="0"/>
            </a:br>
            <a:r>
              <a:rPr lang="en-US" sz="1800" dirty="0">
                <a:solidFill>
                  <a:schemeClr val="accent3">
                    <a:lumMod val="60000"/>
                    <a:lumOff val="40000"/>
                  </a:schemeClr>
                </a:solidFill>
                <a:latin typeface="Consolas" panose="020B0609020204030204" pitchFamily="49" charset="0"/>
                <a:hlinkClick r:id="rId4">
                  <a:extLst>
                    <a:ext uri="{A12FA001-AC4F-418D-AE19-62706E023703}">
                      <ahyp:hlinkClr xmlns:ahyp="http://schemas.microsoft.com/office/drawing/2018/hyperlinkcolor" val="tx"/>
                    </a:ext>
                  </a:extLst>
                </a:hlinkClick>
              </a:rPr>
              <a:t>github.com/</a:t>
            </a:r>
            <a:r>
              <a:rPr lang="en-US" sz="1800" dirty="0" err="1">
                <a:solidFill>
                  <a:schemeClr val="accent3">
                    <a:lumMod val="60000"/>
                    <a:lumOff val="40000"/>
                  </a:schemeClr>
                </a:solidFill>
                <a:latin typeface="Consolas" panose="020B0609020204030204" pitchFamily="49" charset="0"/>
                <a:hlinkClick r:id="rId4">
                  <a:extLst>
                    <a:ext uri="{A12FA001-AC4F-418D-AE19-62706E023703}">
                      <ahyp:hlinkClr xmlns:ahyp="http://schemas.microsoft.com/office/drawing/2018/hyperlinkcolor" val="tx"/>
                    </a:ext>
                  </a:extLst>
                </a:hlinkClick>
              </a:rPr>
              <a:t>riswords</a:t>
            </a:r>
            <a:r>
              <a:rPr lang="en-US" sz="1800" dirty="0">
                <a:solidFill>
                  <a:schemeClr val="accent3">
                    <a:lumMod val="60000"/>
                    <a:lumOff val="40000"/>
                  </a:schemeClr>
                </a:solidFill>
                <a:latin typeface="Consolas" panose="020B0609020204030204" pitchFamily="49" charset="0"/>
                <a:hlinkClick r:id="rId4">
                  <a:extLst>
                    <a:ext uri="{A12FA001-AC4F-418D-AE19-62706E023703}">
                      <ahyp:hlinkClr xmlns:ahyp="http://schemas.microsoft.com/office/drawing/2018/hyperlinkcolor" val="tx"/>
                    </a:ext>
                  </a:extLst>
                </a:hlinkClick>
              </a:rPr>
              <a:t>/quiche</a:t>
            </a:r>
            <a:br>
              <a:rPr lang="en-US" sz="1800" dirty="0">
                <a:solidFill>
                  <a:schemeClr val="accent3">
                    <a:lumMod val="60000"/>
                    <a:lumOff val="40000"/>
                  </a:schemeClr>
                </a:solidFill>
                <a:latin typeface="Consolas" panose="020B0609020204030204" pitchFamily="49" charset="0"/>
              </a:rPr>
            </a:br>
            <a:br>
              <a:rPr lang="en-US" sz="1800" dirty="0">
                <a:solidFill>
                  <a:schemeClr val="accent3">
                    <a:lumMod val="60000"/>
                    <a:lumOff val="40000"/>
                  </a:schemeClr>
                </a:solidFill>
                <a:latin typeface="Consolas" panose="020B0609020204030204" pitchFamily="49" charset="0"/>
              </a:rPr>
            </a:br>
            <a:br>
              <a:rPr lang="en-US" sz="1800" dirty="0">
                <a:solidFill>
                  <a:schemeClr val="accent3">
                    <a:lumMod val="60000"/>
                    <a:lumOff val="40000"/>
                  </a:schemeClr>
                </a:solidFill>
                <a:latin typeface="Consolas" panose="020B0609020204030204" pitchFamily="49" charset="0"/>
              </a:rPr>
            </a:br>
            <a:br>
              <a:rPr lang="en-US" sz="1800" dirty="0">
                <a:solidFill>
                  <a:schemeClr val="accent3">
                    <a:lumMod val="60000"/>
                    <a:lumOff val="40000"/>
                  </a:schemeClr>
                </a:solidFill>
                <a:latin typeface="Consolas" panose="020B0609020204030204" pitchFamily="49" charset="0"/>
              </a:rPr>
            </a:br>
            <a:endParaRPr lang="en-US" sz="3600" dirty="0">
              <a:solidFill>
                <a:schemeClr val="accent3">
                  <a:lumMod val="60000"/>
                  <a:lumOff val="40000"/>
                </a:schemeClr>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5">
            <a:extLst>
              <a:ext uri="{FF2B5EF4-FFF2-40B4-BE49-F238E27FC236}">
                <a16:creationId xmlns:a16="http://schemas.microsoft.com/office/drawing/2014/main" id="{4C5CE28D-8B70-C8FD-6276-29BFE0E20054}"/>
              </a:ext>
            </a:extLst>
          </p:cNvPr>
          <p:cNvGraphicFramePr>
            <a:graphicFrameLocks noGrp="1"/>
          </p:cNvGraphicFramePr>
          <p:nvPr>
            <p:ph idx="1"/>
            <p:extLst>
              <p:ext uri="{D42A27DB-BD31-4B8C-83A1-F6EECF244321}">
                <p14:modId xmlns:p14="http://schemas.microsoft.com/office/powerpoint/2010/main" val="848849323"/>
              </p:ext>
            </p:extLst>
          </p:nvPr>
        </p:nvGraphicFramePr>
        <p:xfrm>
          <a:off x="4729018" y="2057400"/>
          <a:ext cx="6826395" cy="28101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6" name="Picture 15" descr="Qr code&#10;&#10;Description automatically generated">
            <a:extLst>
              <a:ext uri="{FF2B5EF4-FFF2-40B4-BE49-F238E27FC236}">
                <a16:creationId xmlns:a16="http://schemas.microsoft.com/office/drawing/2014/main" id="{5F76ACCD-1089-2C9D-E648-26B19600D3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25584" y="3462482"/>
            <a:ext cx="2304473" cy="2304473"/>
          </a:xfrm>
          <a:prstGeom prst="rect">
            <a:avLst/>
          </a:prstGeom>
        </p:spPr>
      </p:pic>
    </p:spTree>
    <p:extLst>
      <p:ext uri="{BB962C8B-B14F-4D97-AF65-F5344CB8AC3E}">
        <p14:creationId xmlns:p14="http://schemas.microsoft.com/office/powerpoint/2010/main" val="1901078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2815-4B5B-CCDA-221C-62747449F2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342D05-E10E-FA9F-B863-312515A0CB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5099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99F4-DAB3-42EA-10C6-86A8371E26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65D027-35F6-5B89-377A-B415EDD6AB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60881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6D9257-FE9E-0A24-02F1-B8F3B254A90D}"/>
              </a:ext>
            </a:extLst>
          </p:cNvPr>
          <p:cNvSpPr>
            <a:spLocks noGrp="1"/>
          </p:cNvSpPr>
          <p:nvPr>
            <p:ph type="title"/>
          </p:nvPr>
        </p:nvSpPr>
        <p:spPr/>
        <p:txBody>
          <a:bodyPr>
            <a:normAutofit fontScale="90000"/>
          </a:bodyPr>
          <a:lstStyle/>
          <a:p>
            <a:r>
              <a:rPr lang="en-US" dirty="0"/>
              <a:t>Python 3.9 AST Highlights</a:t>
            </a:r>
            <a:br>
              <a:rPr lang="en-US" dirty="0"/>
            </a:br>
            <a:r>
              <a:rPr lang="en-US" sz="2200" dirty="0">
                <a:hlinkClick r:id="rId2"/>
              </a:rPr>
              <a:t>https://docs.python.org/3.9/library/ast.html</a:t>
            </a:r>
            <a:endParaRPr lang="en-US" sz="2200" dirty="0"/>
          </a:p>
        </p:txBody>
      </p:sp>
      <p:sp>
        <p:nvSpPr>
          <p:cNvPr id="5" name="Content Placeholder 4">
            <a:extLst>
              <a:ext uri="{FF2B5EF4-FFF2-40B4-BE49-F238E27FC236}">
                <a16:creationId xmlns:a16="http://schemas.microsoft.com/office/drawing/2014/main" id="{ADFAF338-E229-4FE5-660A-B9D703F330CA}"/>
              </a:ext>
            </a:extLst>
          </p:cNvPr>
          <p:cNvSpPr>
            <a:spLocks noGrp="1"/>
          </p:cNvSpPr>
          <p:nvPr>
            <p:ph idx="1"/>
          </p:nvPr>
        </p:nvSpPr>
        <p:spPr>
          <a:xfrm>
            <a:off x="452580" y="1732449"/>
            <a:ext cx="7684655" cy="4677587"/>
          </a:xfrm>
        </p:spPr>
        <p:txBody>
          <a:bodyPr>
            <a:noAutofit/>
          </a:bodyPr>
          <a:lstStyle/>
          <a:p>
            <a:pPr marL="36900" indent="0">
              <a:buNone/>
            </a:pPr>
            <a:r>
              <a:rPr lang="en-US" sz="1600" dirty="0">
                <a:solidFill>
                  <a:schemeClr val="tx1"/>
                </a:solidFill>
              </a:rPr>
              <a:t>ASDL's 4 </a:t>
            </a:r>
            <a:r>
              <a:rPr lang="en-US" sz="1600" dirty="0" err="1">
                <a:solidFill>
                  <a:schemeClr val="tx1"/>
                </a:solidFill>
              </a:rPr>
              <a:t>builtin</a:t>
            </a:r>
            <a:r>
              <a:rPr lang="en-US" sz="1600" dirty="0">
                <a:solidFill>
                  <a:schemeClr val="tx1"/>
                </a:solidFill>
              </a:rPr>
              <a:t> types are: identifier, int, string, constant</a:t>
            </a:r>
            <a:endParaRPr lang="en-US" sz="1800" dirty="0">
              <a:latin typeface="Consolas" panose="020B0609020204030204" pitchFamily="49" charset="0"/>
            </a:endParaRPr>
          </a:p>
          <a:p>
            <a:pPr marL="36900" indent="0">
              <a:spcBef>
                <a:spcPts val="0"/>
              </a:spcBef>
              <a:spcAft>
                <a:spcPts val="0"/>
              </a:spcAft>
              <a:buNone/>
            </a:pPr>
            <a:endParaRPr lang="en-US" sz="1800" dirty="0">
              <a:latin typeface="Consolas" panose="020B0609020204030204" pitchFamily="49" charset="0"/>
            </a:endParaRPr>
          </a:p>
          <a:p>
            <a:pPr marL="36900" indent="0">
              <a:spcBef>
                <a:spcPts val="0"/>
              </a:spcBef>
              <a:spcAft>
                <a:spcPts val="0"/>
              </a:spcAft>
              <a:buNone/>
            </a:pPr>
            <a:r>
              <a:rPr lang="en-US" sz="1800" dirty="0">
                <a:latin typeface="Consolas" panose="020B0609020204030204" pitchFamily="49" charset="0"/>
              </a:rPr>
              <a:t>mod = </a:t>
            </a:r>
            <a:r>
              <a:rPr lang="en-US" sz="1800" b="1" dirty="0">
                <a:solidFill>
                  <a:srgbClr val="0070C0"/>
                </a:solidFill>
                <a:latin typeface="Consolas" panose="020B0609020204030204" pitchFamily="49" charset="0"/>
              </a:rPr>
              <a:t>Module</a:t>
            </a:r>
            <a:r>
              <a:rPr lang="en-US" sz="1800" dirty="0">
                <a:latin typeface="Consolas" panose="020B0609020204030204" pitchFamily="49" charset="0"/>
              </a:rPr>
              <a:t>(</a:t>
            </a:r>
            <a:r>
              <a:rPr lang="en-US" sz="1800" dirty="0" err="1">
                <a:solidFill>
                  <a:schemeClr val="accent5"/>
                </a:solidFill>
                <a:latin typeface="Consolas" panose="020B0609020204030204" pitchFamily="49" charset="0"/>
              </a:rPr>
              <a:t>stmt</a:t>
            </a:r>
            <a:r>
              <a:rPr lang="en-US" sz="1800" dirty="0">
                <a:latin typeface="Consolas" panose="020B0609020204030204" pitchFamily="49" charset="0"/>
              </a:rPr>
              <a:t>* body, </a:t>
            </a:r>
            <a:r>
              <a:rPr lang="en-US" sz="1800" dirty="0" err="1">
                <a:solidFill>
                  <a:schemeClr val="accent5"/>
                </a:solidFill>
                <a:latin typeface="Consolas" panose="020B0609020204030204" pitchFamily="49" charset="0"/>
              </a:rPr>
              <a:t>type_ignore</a:t>
            </a:r>
            <a:r>
              <a:rPr lang="en-US" sz="1800" dirty="0">
                <a:latin typeface="Consolas" panose="020B0609020204030204" pitchFamily="49" charset="0"/>
              </a:rPr>
              <a:t>* </a:t>
            </a:r>
            <a:r>
              <a:rPr lang="en-US" sz="1800" dirty="0" err="1">
                <a:latin typeface="Consolas" panose="020B0609020204030204" pitchFamily="49" charset="0"/>
              </a:rPr>
              <a:t>type_ignores</a:t>
            </a:r>
            <a:r>
              <a:rPr lang="en-US" sz="1800" dirty="0">
                <a:latin typeface="Consolas" panose="020B0609020204030204" pitchFamily="49" charset="0"/>
              </a:rPr>
              <a:t>)
</a:t>
            </a:r>
            <a:r>
              <a:rPr lang="en-US" sz="1800" dirty="0">
                <a:effectLst>
                  <a:outerShdw blurRad="38100" dist="38100" dir="2700000" algn="tl">
                    <a:srgbClr val="000000">
                      <a:alpha val="43137"/>
                    </a:srgbClr>
                  </a:outerShdw>
                </a:effectLst>
                <a:latin typeface="Consolas"/>
              </a:rPr>
              <a:t>      </a:t>
            </a:r>
            <a:r>
              <a:rPr lang="en-US" sz="1800" dirty="0">
                <a:latin typeface="Consolas" panose="020B0609020204030204" pitchFamily="49" charset="0"/>
              </a:rPr>
              <a:t>| </a:t>
            </a:r>
            <a:r>
              <a:rPr lang="en-US" sz="1800" b="1" dirty="0">
                <a:solidFill>
                  <a:srgbClr val="0070C0"/>
                </a:solidFill>
                <a:latin typeface="Consolas" panose="020B0609020204030204" pitchFamily="49" charset="0"/>
              </a:rPr>
              <a:t>Expression</a:t>
            </a:r>
            <a:r>
              <a:rPr lang="en-US" sz="1800" dirty="0">
                <a:latin typeface="Consolas" panose="020B0609020204030204" pitchFamily="49" charset="0"/>
              </a:rPr>
              <a:t>(</a:t>
            </a:r>
            <a:r>
              <a:rPr lang="en-US" sz="1800" dirty="0">
                <a:solidFill>
                  <a:schemeClr val="accent5"/>
                </a:solidFill>
                <a:latin typeface="Consolas" panose="020B0609020204030204" pitchFamily="49" charset="0"/>
              </a:rPr>
              <a:t>expr</a:t>
            </a:r>
            <a:r>
              <a:rPr lang="en-US" sz="1800" dirty="0">
                <a:latin typeface="Consolas" panose="020B0609020204030204" pitchFamily="49" charset="0"/>
              </a:rPr>
              <a:t> body)</a:t>
            </a:r>
          </a:p>
          <a:p>
            <a:pPr marL="36900" indent="0">
              <a:spcBef>
                <a:spcPts val="0"/>
              </a:spcBef>
              <a:spcAft>
                <a:spcPts val="0"/>
              </a:spcAft>
              <a:buNone/>
            </a:pPr>
            <a:endParaRPr lang="en-US" dirty="0">
              <a:latin typeface="Consolas" panose="020B0609020204030204" pitchFamily="49" charset="0"/>
            </a:endParaRPr>
          </a:p>
          <a:p>
            <a:pPr marL="36900" indent="0">
              <a:spcBef>
                <a:spcPts val="0"/>
              </a:spcBef>
              <a:spcAft>
                <a:spcPts val="0"/>
              </a:spcAft>
              <a:buNone/>
            </a:pPr>
            <a:endParaRPr lang="en-US" dirty="0">
              <a:latin typeface="Consolas" panose="020B0609020204030204" pitchFamily="49" charset="0"/>
            </a:endParaRPr>
          </a:p>
          <a:p>
            <a:pPr marL="36900" indent="0">
              <a:spcBef>
                <a:spcPts val="0"/>
              </a:spcBef>
              <a:spcAft>
                <a:spcPts val="0"/>
              </a:spcAft>
              <a:buNone/>
            </a:pPr>
            <a:endParaRPr lang="en-US" dirty="0">
              <a:latin typeface="Consolas" panose="020B0609020204030204" pitchFamily="49" charset="0"/>
            </a:endParaRPr>
          </a:p>
          <a:p>
            <a:pPr marL="0" indent="0">
              <a:spcBef>
                <a:spcPts val="0"/>
              </a:spcBef>
              <a:spcAft>
                <a:spcPts val="0"/>
              </a:spcAft>
              <a:buNone/>
            </a:pPr>
            <a:r>
              <a:rPr lang="en-US" sz="1800" dirty="0" err="1">
                <a:latin typeface="Consolas" panose="020B0609020204030204" pitchFamily="49" charset="0"/>
              </a:rPr>
              <a:t>stmt</a:t>
            </a:r>
            <a:r>
              <a:rPr lang="en-US" sz="1800" dirty="0">
                <a:latin typeface="Consolas" panose="020B0609020204030204" pitchFamily="49" charset="0"/>
              </a:rPr>
              <a:t> = </a:t>
            </a:r>
            <a:r>
              <a:rPr lang="en-US" sz="1800" b="1" dirty="0" err="1">
                <a:solidFill>
                  <a:srgbClr val="0070C0"/>
                </a:solidFill>
                <a:latin typeface="Consolas" panose="020B0609020204030204" pitchFamily="49" charset="0"/>
              </a:rPr>
              <a:t>FunctionDef</a:t>
            </a:r>
            <a:r>
              <a:rPr lang="en-US" sz="1800" dirty="0">
                <a:latin typeface="Consolas" panose="020B0609020204030204" pitchFamily="49" charset="0"/>
              </a:rPr>
              <a:t>(</a:t>
            </a:r>
            <a:r>
              <a:rPr lang="en-US" sz="1800" dirty="0">
                <a:solidFill>
                  <a:schemeClr val="accent5"/>
                </a:solidFill>
                <a:latin typeface="Consolas" panose="020B0609020204030204" pitchFamily="49" charset="0"/>
              </a:rPr>
              <a:t>identifier</a:t>
            </a:r>
            <a:r>
              <a:rPr lang="en-US" sz="1800" dirty="0">
                <a:latin typeface="Consolas" panose="020B0609020204030204" pitchFamily="49" charset="0"/>
              </a:rPr>
              <a:t> name, </a:t>
            </a:r>
            <a:r>
              <a:rPr lang="en-US" sz="1800" dirty="0">
                <a:solidFill>
                  <a:schemeClr val="accent5"/>
                </a:solidFill>
                <a:latin typeface="Consolas" panose="020B0609020204030204" pitchFamily="49" charset="0"/>
              </a:rPr>
              <a:t>arguments</a:t>
            </a:r>
            <a:r>
              <a:rPr lang="en-US" sz="1800" dirty="0">
                <a:latin typeface="Consolas" panose="020B0609020204030204" pitchFamily="49" charset="0"/>
              </a:rPr>
              <a:t> </a:t>
            </a:r>
            <a:r>
              <a:rPr lang="en-US" sz="1800" dirty="0" err="1">
                <a:latin typeface="Consolas" panose="020B0609020204030204" pitchFamily="49" charset="0"/>
              </a:rPr>
              <a:t>args</a:t>
            </a:r>
            <a:r>
              <a:rPr lang="en-US" sz="1800" dirty="0">
                <a:latin typeface="Consolas" panose="020B0609020204030204" pitchFamily="49" charset="0"/>
              </a:rPr>
              <a:t>, </a:t>
            </a:r>
          </a:p>
          <a:p>
            <a:pPr marL="0" indent="0">
              <a:spcBef>
                <a:spcPts val="0"/>
              </a:spcBef>
              <a:spcAft>
                <a:spcPts val="0"/>
              </a:spcAft>
              <a:buNone/>
            </a:pPr>
            <a:r>
              <a:rPr lang="en-US" sz="1800" dirty="0">
                <a:solidFill>
                  <a:schemeClr val="accent5"/>
                </a:solidFill>
                <a:latin typeface="Consolas" panose="020B0609020204030204" pitchFamily="49" charset="0"/>
              </a:rPr>
              <a:t>           </a:t>
            </a:r>
            <a:r>
              <a:rPr lang="en-US" sz="1800" dirty="0" err="1">
                <a:solidFill>
                  <a:schemeClr val="accent5"/>
                </a:solidFill>
                <a:latin typeface="Consolas" panose="020B0609020204030204" pitchFamily="49" charset="0"/>
              </a:rPr>
              <a:t>stmt</a:t>
            </a:r>
            <a:r>
              <a:rPr lang="en-US" sz="1800" dirty="0">
                <a:latin typeface="Consolas" panose="020B0609020204030204" pitchFamily="49" charset="0"/>
              </a:rPr>
              <a:t>* body, </a:t>
            </a:r>
            <a:r>
              <a:rPr lang="en-US" sz="1800" dirty="0">
                <a:solidFill>
                  <a:schemeClr val="accent5"/>
                </a:solidFill>
                <a:latin typeface="Consolas" panose="020B0609020204030204" pitchFamily="49" charset="0"/>
              </a:rPr>
              <a:t>expr</a:t>
            </a:r>
            <a:r>
              <a:rPr lang="en-US" sz="1800" dirty="0">
                <a:latin typeface="Consolas" panose="020B0609020204030204" pitchFamily="49" charset="0"/>
              </a:rPr>
              <a:t>* </a:t>
            </a:r>
            <a:r>
              <a:rPr lang="en-US" sz="1800" dirty="0" err="1">
                <a:latin typeface="Consolas" panose="020B0609020204030204" pitchFamily="49" charset="0"/>
              </a:rPr>
              <a:t>decorator_list</a:t>
            </a:r>
            <a:r>
              <a:rPr lang="en-US" sz="1800" dirty="0">
                <a:latin typeface="Consolas" panose="020B0609020204030204" pitchFamily="49" charset="0"/>
              </a:rPr>
              <a:t>,</a:t>
            </a:r>
          </a:p>
          <a:p>
            <a:pPr marL="0" indent="0">
              <a:spcBef>
                <a:spcPts val="0"/>
              </a:spcBef>
              <a:spcAft>
                <a:spcPts val="0"/>
              </a:spcAft>
              <a:buNone/>
            </a:pPr>
            <a:r>
              <a:rPr lang="en-US" sz="1800" dirty="0">
                <a:solidFill>
                  <a:schemeClr val="accent5"/>
                </a:solidFill>
                <a:latin typeface="Consolas" panose="020B0609020204030204" pitchFamily="49" charset="0"/>
              </a:rPr>
              <a:t>           expr</a:t>
            </a:r>
            <a:r>
              <a:rPr lang="en-US" sz="1800" dirty="0">
                <a:latin typeface="Consolas" panose="020B0609020204030204" pitchFamily="49" charset="0"/>
              </a:rPr>
              <a:t>? returns, </a:t>
            </a:r>
            <a:r>
              <a:rPr lang="en-US" sz="1800" dirty="0">
                <a:solidFill>
                  <a:schemeClr val="accent5"/>
                </a:solidFill>
                <a:latin typeface="Consolas" panose="020B0609020204030204" pitchFamily="49" charset="0"/>
              </a:rPr>
              <a:t>string</a:t>
            </a:r>
            <a:r>
              <a:rPr lang="en-US" sz="1800" dirty="0">
                <a:latin typeface="Consolas" panose="020B0609020204030204" pitchFamily="49" charset="0"/>
              </a:rPr>
              <a:t>? </a:t>
            </a:r>
            <a:r>
              <a:rPr lang="en-US" sz="1800" dirty="0" err="1">
                <a:latin typeface="Consolas" panose="020B0609020204030204" pitchFamily="49" charset="0"/>
              </a:rPr>
              <a:t>type_comment</a:t>
            </a:r>
            <a:r>
              <a:rPr lang="en-US" sz="1800" dirty="0">
                <a:latin typeface="Consolas" panose="020B0609020204030204" pitchFamily="49" charset="0"/>
              </a:rPr>
              <a:t>)</a:t>
            </a:r>
          </a:p>
          <a:p>
            <a:pPr marL="0" indent="0">
              <a:spcBef>
                <a:spcPts val="0"/>
              </a:spcBef>
              <a:spcAft>
                <a:spcPts val="0"/>
              </a:spcAft>
              <a:buNone/>
            </a:pPr>
            <a:r>
              <a:rPr lang="en-US" sz="1800" dirty="0">
                <a:latin typeface="Consolas" panose="020B0609020204030204" pitchFamily="49" charset="0"/>
              </a:rPr>
              <a:t>      | </a:t>
            </a:r>
            <a:r>
              <a:rPr lang="en-US" sz="1800" b="1" dirty="0">
                <a:solidFill>
                  <a:srgbClr val="0070C0"/>
                </a:solidFill>
                <a:latin typeface="Consolas" panose="020B0609020204030204" pitchFamily="49" charset="0"/>
              </a:rPr>
              <a:t>Assign</a:t>
            </a:r>
            <a:r>
              <a:rPr lang="en-US" sz="1800" dirty="0">
                <a:latin typeface="Consolas" panose="020B0609020204030204" pitchFamily="49" charset="0"/>
              </a:rPr>
              <a:t>(</a:t>
            </a:r>
            <a:r>
              <a:rPr lang="en-US" sz="1800" dirty="0">
                <a:solidFill>
                  <a:schemeClr val="accent5"/>
                </a:solidFill>
                <a:latin typeface="Consolas" panose="020B0609020204030204" pitchFamily="49" charset="0"/>
              </a:rPr>
              <a:t>expr</a:t>
            </a:r>
            <a:r>
              <a:rPr lang="en-US" sz="1800" dirty="0">
                <a:latin typeface="Consolas" panose="020B0609020204030204" pitchFamily="49" charset="0"/>
              </a:rPr>
              <a:t>* targets, </a:t>
            </a:r>
            <a:r>
              <a:rPr lang="en-US" sz="1800" dirty="0">
                <a:solidFill>
                  <a:schemeClr val="accent5"/>
                </a:solidFill>
                <a:latin typeface="Consolas" panose="020B0609020204030204" pitchFamily="49" charset="0"/>
              </a:rPr>
              <a:t>expr</a:t>
            </a:r>
            <a:r>
              <a:rPr lang="en-US" sz="1800" dirty="0">
                <a:latin typeface="Consolas" panose="020B0609020204030204" pitchFamily="49" charset="0"/>
              </a:rPr>
              <a:t> value,</a:t>
            </a:r>
          </a:p>
          <a:p>
            <a:pPr marL="0" indent="0">
              <a:spcBef>
                <a:spcPts val="0"/>
              </a:spcBef>
              <a:spcAft>
                <a:spcPts val="0"/>
              </a:spcAft>
              <a:buNone/>
            </a:pPr>
            <a:r>
              <a:rPr lang="en-US" sz="1800" dirty="0">
                <a:solidFill>
                  <a:schemeClr val="accent5"/>
                </a:solidFill>
                <a:latin typeface="Consolas" panose="020B0609020204030204" pitchFamily="49" charset="0"/>
              </a:rPr>
              <a:t>           string</a:t>
            </a:r>
            <a:r>
              <a:rPr lang="en-US" sz="1800" dirty="0">
                <a:latin typeface="Consolas" panose="020B0609020204030204" pitchFamily="49" charset="0"/>
              </a:rPr>
              <a:t>? </a:t>
            </a:r>
            <a:r>
              <a:rPr lang="en-US" sz="1800" dirty="0" err="1">
                <a:latin typeface="Consolas" panose="020B0609020204030204" pitchFamily="49" charset="0"/>
              </a:rPr>
              <a:t>type_comment</a:t>
            </a:r>
            <a:r>
              <a:rPr lang="en-US" sz="1800" dirty="0">
                <a:latin typeface="Consolas" panose="020B0609020204030204" pitchFamily="49" charset="0"/>
              </a:rPr>
              <a:t>)</a:t>
            </a:r>
          </a:p>
          <a:p>
            <a:pPr marL="0" indent="0">
              <a:spcBef>
                <a:spcPts val="0"/>
              </a:spcBef>
              <a:spcAft>
                <a:spcPts val="0"/>
              </a:spcAft>
              <a:buNone/>
            </a:pPr>
            <a:r>
              <a:rPr lang="en-US" sz="1800" dirty="0">
                <a:latin typeface="Consolas" panose="020B0609020204030204" pitchFamily="49" charset="0"/>
              </a:rPr>
              <a:t>      | </a:t>
            </a:r>
            <a:r>
              <a:rPr lang="en-US" sz="1800" b="1" dirty="0">
                <a:solidFill>
                  <a:srgbClr val="0070C0"/>
                </a:solidFill>
                <a:latin typeface="Consolas" panose="020B0609020204030204" pitchFamily="49" charset="0"/>
              </a:rPr>
              <a:t>While</a:t>
            </a:r>
            <a:r>
              <a:rPr lang="en-US" sz="1800" dirty="0">
                <a:latin typeface="Consolas" panose="020B0609020204030204" pitchFamily="49" charset="0"/>
              </a:rPr>
              <a:t>(expr test, </a:t>
            </a:r>
            <a:r>
              <a:rPr lang="en-US" sz="1800" dirty="0" err="1">
                <a:latin typeface="Consolas" panose="020B0609020204030204" pitchFamily="49" charset="0"/>
              </a:rPr>
              <a:t>stmt</a:t>
            </a:r>
            <a:r>
              <a:rPr lang="en-US" sz="1800" dirty="0">
                <a:latin typeface="Consolas" panose="020B0609020204030204" pitchFamily="49" charset="0"/>
              </a:rPr>
              <a:t>* body, </a:t>
            </a:r>
            <a:r>
              <a:rPr lang="en-US" sz="1800" dirty="0" err="1">
                <a:latin typeface="Consolas" panose="020B0609020204030204" pitchFamily="49" charset="0"/>
              </a:rPr>
              <a:t>stmt</a:t>
            </a:r>
            <a:r>
              <a:rPr lang="en-US" sz="1800" dirty="0">
                <a:latin typeface="Consolas" panose="020B0609020204030204" pitchFamily="49" charset="0"/>
              </a:rPr>
              <a:t>* </a:t>
            </a:r>
            <a:r>
              <a:rPr lang="en-US" sz="1800" dirty="0" err="1">
                <a:latin typeface="Consolas" panose="020B0609020204030204" pitchFamily="49" charset="0"/>
              </a:rPr>
              <a:t>orelse</a:t>
            </a:r>
            <a:r>
              <a:rPr lang="en-US" sz="1800" dirty="0">
                <a:latin typeface="Consolas" panose="020B0609020204030204" pitchFamily="49" charset="0"/>
              </a:rPr>
              <a:t>)</a:t>
            </a:r>
          </a:p>
          <a:p>
            <a:pPr marL="0" indent="0">
              <a:spcBef>
                <a:spcPts val="0"/>
              </a:spcBef>
              <a:spcAft>
                <a:spcPts val="0"/>
              </a:spcAft>
              <a:buNone/>
            </a:pPr>
            <a:r>
              <a:rPr lang="en-US" sz="1800" dirty="0">
                <a:latin typeface="Consolas" panose="020B0609020204030204" pitchFamily="49" charset="0"/>
              </a:rPr>
              <a:t>      | </a:t>
            </a:r>
            <a:r>
              <a:rPr lang="en-US" sz="1800" b="1" dirty="0">
                <a:solidFill>
                  <a:srgbClr val="0070C0"/>
                </a:solidFill>
                <a:latin typeface="Consolas" panose="020B0609020204030204" pitchFamily="49" charset="0"/>
              </a:rPr>
              <a:t>If</a:t>
            </a:r>
            <a:r>
              <a:rPr lang="en-US" sz="1800" dirty="0">
                <a:latin typeface="Consolas" panose="020B0609020204030204" pitchFamily="49" charset="0"/>
              </a:rPr>
              <a:t>(expr test, </a:t>
            </a:r>
            <a:r>
              <a:rPr lang="en-US" sz="1800" dirty="0" err="1">
                <a:latin typeface="Consolas" panose="020B0609020204030204" pitchFamily="49" charset="0"/>
              </a:rPr>
              <a:t>stmt</a:t>
            </a:r>
            <a:r>
              <a:rPr lang="en-US" sz="1800" dirty="0">
                <a:latin typeface="Consolas" panose="020B0609020204030204" pitchFamily="49" charset="0"/>
              </a:rPr>
              <a:t>* body, </a:t>
            </a:r>
            <a:r>
              <a:rPr lang="en-US" sz="1800" dirty="0" err="1">
                <a:latin typeface="Consolas" panose="020B0609020204030204" pitchFamily="49" charset="0"/>
              </a:rPr>
              <a:t>stmt</a:t>
            </a:r>
            <a:r>
              <a:rPr lang="en-US" sz="1800" dirty="0">
                <a:latin typeface="Consolas" panose="020B0609020204030204" pitchFamily="49" charset="0"/>
              </a:rPr>
              <a:t>* </a:t>
            </a:r>
            <a:r>
              <a:rPr lang="en-US" sz="1800" dirty="0" err="1">
                <a:latin typeface="Consolas" panose="020B0609020204030204" pitchFamily="49" charset="0"/>
              </a:rPr>
              <a:t>orelse</a:t>
            </a:r>
            <a:r>
              <a:rPr lang="en-US" sz="1800" dirty="0">
                <a:latin typeface="Consolas" panose="020B0609020204030204" pitchFamily="49" charset="0"/>
              </a:rPr>
              <a:t>)</a:t>
            </a:r>
          </a:p>
          <a:p>
            <a:pPr marL="0" indent="0">
              <a:spcBef>
                <a:spcPts val="0"/>
              </a:spcBef>
              <a:spcAft>
                <a:spcPts val="0"/>
              </a:spcAft>
              <a:buNone/>
            </a:pPr>
            <a:r>
              <a:rPr lang="en-US" sz="1800" dirty="0">
                <a:latin typeface="Consolas" panose="020B0609020204030204" pitchFamily="49" charset="0"/>
              </a:rPr>
              <a:t>      | </a:t>
            </a:r>
            <a:r>
              <a:rPr lang="en-US" sz="1800" b="1" dirty="0">
                <a:solidFill>
                  <a:srgbClr val="0070C0"/>
                </a:solidFill>
                <a:latin typeface="Consolas" panose="020B0609020204030204" pitchFamily="49" charset="0"/>
              </a:rPr>
              <a:t>Expr</a:t>
            </a:r>
            <a:r>
              <a:rPr lang="en-US" sz="1800" dirty="0">
                <a:latin typeface="Consolas" panose="020B0609020204030204" pitchFamily="49" charset="0"/>
              </a:rPr>
              <a:t>(expr value)</a:t>
            </a:r>
          </a:p>
        </p:txBody>
      </p:sp>
    </p:spTree>
    <p:extLst>
      <p:ext uri="{BB962C8B-B14F-4D97-AF65-F5344CB8AC3E}">
        <p14:creationId xmlns:p14="http://schemas.microsoft.com/office/powerpoint/2010/main" val="125338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6D9257-FE9E-0A24-02F1-B8F3B254A90D}"/>
              </a:ext>
            </a:extLst>
          </p:cNvPr>
          <p:cNvSpPr>
            <a:spLocks noGrp="1"/>
          </p:cNvSpPr>
          <p:nvPr>
            <p:ph type="title"/>
          </p:nvPr>
        </p:nvSpPr>
        <p:spPr/>
        <p:txBody>
          <a:bodyPr>
            <a:normAutofit fontScale="90000"/>
          </a:bodyPr>
          <a:lstStyle/>
          <a:p>
            <a:r>
              <a:rPr lang="en-US" dirty="0"/>
              <a:t>Python 3.9 AST Highlights</a:t>
            </a:r>
            <a:br>
              <a:rPr lang="en-US" dirty="0"/>
            </a:br>
            <a:r>
              <a:rPr lang="en-US" sz="2200" dirty="0">
                <a:hlinkClick r:id="rId2"/>
              </a:rPr>
              <a:t>https://docs.python.org/3.9/library/ast.html</a:t>
            </a:r>
            <a:endParaRPr lang="en-US" sz="2200" dirty="0"/>
          </a:p>
        </p:txBody>
      </p:sp>
      <p:sp>
        <p:nvSpPr>
          <p:cNvPr id="5" name="Content Placeholder 4">
            <a:extLst>
              <a:ext uri="{FF2B5EF4-FFF2-40B4-BE49-F238E27FC236}">
                <a16:creationId xmlns:a16="http://schemas.microsoft.com/office/drawing/2014/main" id="{ADFAF338-E229-4FE5-660A-B9D703F330CA}"/>
              </a:ext>
            </a:extLst>
          </p:cNvPr>
          <p:cNvSpPr>
            <a:spLocks noGrp="1"/>
          </p:cNvSpPr>
          <p:nvPr>
            <p:ph idx="1"/>
          </p:nvPr>
        </p:nvSpPr>
        <p:spPr>
          <a:xfrm>
            <a:off x="452580" y="1732449"/>
            <a:ext cx="7684655" cy="4677587"/>
          </a:xfrm>
        </p:spPr>
        <p:txBody>
          <a:bodyPr>
            <a:noAutofit/>
          </a:bodyPr>
          <a:lstStyle/>
          <a:p>
            <a:pPr marL="0" indent="0">
              <a:spcBef>
                <a:spcPts val="0"/>
              </a:spcBef>
              <a:spcAft>
                <a:spcPts val="0"/>
              </a:spcAft>
              <a:buNone/>
            </a:pPr>
            <a:endParaRPr lang="en-US" sz="1800" dirty="0">
              <a:effectLst>
                <a:outerShdw blurRad="38100" dist="38100" dir="2700000" algn="tl">
                  <a:srgbClr val="000000">
                    <a:alpha val="43137"/>
                  </a:srgbClr>
                </a:outerShdw>
              </a:effectLst>
              <a:latin typeface="Consolas"/>
            </a:endParaRPr>
          </a:p>
          <a:p>
            <a:pPr marL="0" indent="0">
              <a:spcBef>
                <a:spcPts val="0"/>
              </a:spcBef>
              <a:spcAft>
                <a:spcPts val="0"/>
              </a:spcAft>
              <a:buNone/>
            </a:pPr>
            <a:endParaRPr lang="en-US" sz="1800" dirty="0">
              <a:effectLst>
                <a:outerShdw blurRad="38100" dist="38100" dir="2700000" algn="tl">
                  <a:srgbClr val="000000">
                    <a:alpha val="43137"/>
                  </a:srgbClr>
                </a:outerShdw>
              </a:effectLst>
              <a:latin typeface="Consolas"/>
            </a:endParaRPr>
          </a:p>
          <a:p>
            <a:pPr marL="0" indent="0">
              <a:spcBef>
                <a:spcPts val="0"/>
              </a:spcBef>
              <a:spcAft>
                <a:spcPts val="0"/>
              </a:spcAft>
              <a:buNone/>
            </a:pPr>
            <a:r>
              <a:rPr lang="en-US" sz="1800" dirty="0">
                <a:effectLst>
                  <a:outerShdw blurRad="38100" dist="38100" dir="2700000" algn="tl">
                    <a:srgbClr val="000000">
                      <a:alpha val="43137"/>
                    </a:srgbClr>
                  </a:outerShdw>
                </a:effectLst>
                <a:latin typeface="Consolas"/>
              </a:rPr>
              <a:t>expr = </a:t>
            </a:r>
            <a:r>
              <a:rPr lang="en-US" sz="1800" b="1" dirty="0" err="1">
                <a:solidFill>
                  <a:srgbClr val="0070C0"/>
                </a:solidFill>
                <a:effectLst>
                  <a:outerShdw blurRad="38100" dist="38100" dir="2700000" algn="tl">
                    <a:srgbClr val="000000">
                      <a:alpha val="43137"/>
                    </a:srgbClr>
                  </a:outerShdw>
                </a:effectLst>
                <a:latin typeface="Consolas"/>
              </a:rPr>
              <a:t>BinOp</a:t>
            </a:r>
            <a:r>
              <a:rPr lang="en-US" sz="1800" dirty="0">
                <a:effectLst>
                  <a:outerShdw blurRad="38100" dist="38100" dir="2700000" algn="tl">
                    <a:srgbClr val="000000">
                      <a:alpha val="43137"/>
                    </a:srgbClr>
                  </a:outerShdw>
                </a:effectLst>
                <a:latin typeface="Consolas"/>
              </a:rPr>
              <a:t>(</a:t>
            </a:r>
            <a:r>
              <a:rPr lang="en-US" sz="1800" dirty="0">
                <a:solidFill>
                  <a:schemeClr val="accent5"/>
                </a:solidFill>
                <a:effectLst>
                  <a:outerShdw blurRad="38100" dist="38100" dir="2700000" algn="tl">
                    <a:srgbClr val="000000">
                      <a:alpha val="43137"/>
                    </a:srgbClr>
                  </a:outerShdw>
                </a:effectLst>
                <a:latin typeface="Consolas"/>
              </a:rPr>
              <a:t>expr</a:t>
            </a:r>
            <a:r>
              <a:rPr lang="en-US" sz="1800" dirty="0">
                <a:effectLst>
                  <a:outerShdw blurRad="38100" dist="38100" dir="2700000" algn="tl">
                    <a:srgbClr val="000000">
                      <a:alpha val="43137"/>
                    </a:srgbClr>
                  </a:outerShdw>
                </a:effectLst>
                <a:latin typeface="Consolas"/>
              </a:rPr>
              <a:t> left, </a:t>
            </a:r>
            <a:r>
              <a:rPr lang="en-US" sz="1800" dirty="0">
                <a:solidFill>
                  <a:schemeClr val="accent5"/>
                </a:solidFill>
                <a:effectLst>
                  <a:outerShdw blurRad="38100" dist="38100" dir="2700000" algn="tl">
                    <a:srgbClr val="000000">
                      <a:alpha val="43137"/>
                    </a:srgbClr>
                  </a:outerShdw>
                </a:effectLst>
                <a:latin typeface="Consolas"/>
              </a:rPr>
              <a:t>operator</a:t>
            </a:r>
            <a:r>
              <a:rPr lang="en-US" sz="1800" dirty="0">
                <a:effectLst>
                  <a:outerShdw blurRad="38100" dist="38100" dir="2700000" algn="tl">
                    <a:srgbClr val="000000">
                      <a:alpha val="43137"/>
                    </a:srgbClr>
                  </a:outerShdw>
                </a:effectLst>
                <a:latin typeface="Consolas"/>
              </a:rPr>
              <a:t> op, </a:t>
            </a:r>
            <a:r>
              <a:rPr lang="en-US" sz="1800" dirty="0">
                <a:solidFill>
                  <a:schemeClr val="accent5"/>
                </a:solidFill>
                <a:effectLst>
                  <a:outerShdw blurRad="38100" dist="38100" dir="2700000" algn="tl">
                    <a:srgbClr val="000000">
                      <a:alpha val="43137"/>
                    </a:srgbClr>
                  </a:outerShdw>
                </a:effectLst>
                <a:latin typeface="Consolas"/>
              </a:rPr>
              <a:t>expr</a:t>
            </a:r>
            <a:r>
              <a:rPr lang="en-US" sz="1800" dirty="0">
                <a:effectLst>
                  <a:outerShdw blurRad="38100" dist="38100" dir="2700000" algn="tl">
                    <a:srgbClr val="000000">
                      <a:alpha val="43137"/>
                    </a:srgbClr>
                  </a:outerShdw>
                </a:effectLst>
                <a:latin typeface="Consolas"/>
              </a:rPr>
              <a:t> right)
      | </a:t>
            </a:r>
            <a:r>
              <a:rPr lang="en-US" sz="1800" b="1" dirty="0" err="1">
                <a:solidFill>
                  <a:srgbClr val="0070C0"/>
                </a:solidFill>
                <a:effectLst>
                  <a:outerShdw blurRad="38100" dist="38100" dir="2700000" algn="tl">
                    <a:srgbClr val="000000">
                      <a:alpha val="43137"/>
                    </a:srgbClr>
                  </a:outerShdw>
                </a:effectLst>
                <a:latin typeface="Consolas"/>
              </a:rPr>
              <a:t>UnaryOp</a:t>
            </a:r>
            <a:r>
              <a:rPr lang="en-US" sz="1800" dirty="0">
                <a:effectLst>
                  <a:outerShdw blurRad="38100" dist="38100" dir="2700000" algn="tl">
                    <a:srgbClr val="000000">
                      <a:alpha val="43137"/>
                    </a:srgbClr>
                  </a:outerShdw>
                </a:effectLst>
                <a:latin typeface="Consolas"/>
              </a:rPr>
              <a:t>(</a:t>
            </a:r>
            <a:r>
              <a:rPr lang="en-US" sz="1800" dirty="0" err="1">
                <a:solidFill>
                  <a:schemeClr val="accent5"/>
                </a:solidFill>
                <a:effectLst>
                  <a:outerShdw blurRad="38100" dist="38100" dir="2700000" algn="tl">
                    <a:srgbClr val="000000">
                      <a:alpha val="43137"/>
                    </a:srgbClr>
                  </a:outerShdw>
                </a:effectLst>
                <a:latin typeface="Consolas"/>
              </a:rPr>
              <a:t>unaryop</a:t>
            </a:r>
            <a:r>
              <a:rPr lang="en-US" sz="1800" dirty="0">
                <a:effectLst>
                  <a:outerShdw blurRad="38100" dist="38100" dir="2700000" algn="tl">
                    <a:srgbClr val="000000">
                      <a:alpha val="43137"/>
                    </a:srgbClr>
                  </a:outerShdw>
                </a:effectLst>
                <a:latin typeface="Consolas"/>
              </a:rPr>
              <a:t> op, </a:t>
            </a:r>
            <a:r>
              <a:rPr lang="en-US" sz="1800" dirty="0">
                <a:solidFill>
                  <a:schemeClr val="accent5"/>
                </a:solidFill>
                <a:effectLst>
                  <a:outerShdw blurRad="38100" dist="38100" dir="2700000" algn="tl">
                    <a:srgbClr val="000000">
                      <a:alpha val="43137"/>
                    </a:srgbClr>
                  </a:outerShdw>
                </a:effectLst>
                <a:latin typeface="Consolas"/>
              </a:rPr>
              <a:t>expr</a:t>
            </a:r>
            <a:r>
              <a:rPr lang="en-US" sz="1800" dirty="0">
                <a:effectLst>
                  <a:outerShdw blurRad="38100" dist="38100" dir="2700000" algn="tl">
                    <a:srgbClr val="000000">
                      <a:alpha val="43137"/>
                    </a:srgbClr>
                  </a:outerShdw>
                </a:effectLst>
                <a:latin typeface="Consolas"/>
              </a:rPr>
              <a:t> operand)
      | </a:t>
            </a:r>
            <a:r>
              <a:rPr lang="en-US" sz="1800" b="1" dirty="0">
                <a:solidFill>
                  <a:srgbClr val="0070C0"/>
                </a:solidFill>
                <a:effectLst>
                  <a:outerShdw blurRad="38100" dist="38100" dir="2700000" algn="tl">
                    <a:srgbClr val="000000">
                      <a:alpha val="43137"/>
                    </a:srgbClr>
                  </a:outerShdw>
                </a:effectLst>
                <a:latin typeface="Consolas"/>
              </a:rPr>
              <a:t>Lambda</a:t>
            </a:r>
            <a:r>
              <a:rPr lang="en-US" sz="1800" dirty="0">
                <a:effectLst>
                  <a:outerShdw blurRad="38100" dist="38100" dir="2700000" algn="tl">
                    <a:srgbClr val="000000">
                      <a:alpha val="43137"/>
                    </a:srgbClr>
                  </a:outerShdw>
                </a:effectLst>
                <a:latin typeface="Consolas"/>
              </a:rPr>
              <a:t>(</a:t>
            </a:r>
            <a:r>
              <a:rPr lang="en-US" sz="1800" dirty="0">
                <a:solidFill>
                  <a:schemeClr val="accent5"/>
                </a:solidFill>
                <a:effectLst>
                  <a:outerShdw blurRad="38100" dist="38100" dir="2700000" algn="tl">
                    <a:srgbClr val="000000">
                      <a:alpha val="43137"/>
                    </a:srgbClr>
                  </a:outerShdw>
                </a:effectLst>
                <a:latin typeface="Consolas"/>
              </a:rPr>
              <a:t>arguments</a:t>
            </a:r>
            <a:r>
              <a:rPr lang="en-US" sz="1800" dirty="0">
                <a:effectLst>
                  <a:outerShdw blurRad="38100" dist="38100" dir="2700000" algn="tl">
                    <a:srgbClr val="000000">
                      <a:alpha val="43137"/>
                    </a:srgbClr>
                  </a:outerShdw>
                </a:effectLst>
                <a:latin typeface="Consolas"/>
              </a:rPr>
              <a:t> </a:t>
            </a:r>
            <a:r>
              <a:rPr lang="en-US" sz="1800" dirty="0" err="1">
                <a:effectLst>
                  <a:outerShdw blurRad="38100" dist="38100" dir="2700000" algn="tl">
                    <a:srgbClr val="000000">
                      <a:alpha val="43137"/>
                    </a:srgbClr>
                  </a:outerShdw>
                </a:effectLst>
                <a:latin typeface="Consolas"/>
              </a:rPr>
              <a:t>args</a:t>
            </a:r>
            <a:r>
              <a:rPr lang="en-US" sz="1800" dirty="0">
                <a:effectLst>
                  <a:outerShdw blurRad="38100" dist="38100" dir="2700000" algn="tl">
                    <a:srgbClr val="000000">
                      <a:alpha val="43137"/>
                    </a:srgbClr>
                  </a:outerShdw>
                </a:effectLst>
                <a:latin typeface="Consolas"/>
              </a:rPr>
              <a:t>, </a:t>
            </a:r>
            <a:r>
              <a:rPr lang="en-US" sz="1800" dirty="0">
                <a:solidFill>
                  <a:schemeClr val="accent5"/>
                </a:solidFill>
                <a:effectLst>
                  <a:outerShdw blurRad="38100" dist="38100" dir="2700000" algn="tl">
                    <a:srgbClr val="000000">
                      <a:alpha val="43137"/>
                    </a:srgbClr>
                  </a:outerShdw>
                </a:effectLst>
                <a:latin typeface="Consolas"/>
              </a:rPr>
              <a:t>expr</a:t>
            </a:r>
            <a:r>
              <a:rPr lang="en-US" sz="1800" dirty="0">
                <a:effectLst>
                  <a:outerShdw blurRad="38100" dist="38100" dir="2700000" algn="tl">
                    <a:srgbClr val="000000">
                      <a:alpha val="43137"/>
                    </a:srgbClr>
                  </a:outerShdw>
                </a:effectLst>
                <a:latin typeface="Consolas"/>
              </a:rPr>
              <a:t> body)</a:t>
            </a:r>
          </a:p>
          <a:p>
            <a:pPr marL="0" indent="0">
              <a:spcBef>
                <a:spcPts val="0"/>
              </a:spcBef>
              <a:spcAft>
                <a:spcPts val="0"/>
              </a:spcAft>
              <a:buNone/>
            </a:pPr>
            <a:r>
              <a:rPr lang="en-US" sz="1800" dirty="0">
                <a:effectLst>
                  <a:outerShdw blurRad="38100" dist="38100" dir="2700000" algn="tl">
                    <a:srgbClr val="000000">
                      <a:alpha val="43137"/>
                    </a:srgbClr>
                  </a:outerShdw>
                </a:effectLst>
                <a:latin typeface="Consolas"/>
              </a:rPr>
              <a:t>      | </a:t>
            </a:r>
            <a:r>
              <a:rPr lang="en-US" sz="1800" b="1" dirty="0">
                <a:solidFill>
                  <a:srgbClr val="0070C0"/>
                </a:solidFill>
                <a:effectLst>
                  <a:outerShdw blurRad="38100" dist="38100" dir="2700000" algn="tl">
                    <a:srgbClr val="000000">
                      <a:alpha val="43137"/>
                    </a:srgbClr>
                  </a:outerShdw>
                </a:effectLst>
                <a:latin typeface="Consolas"/>
              </a:rPr>
              <a:t>Constant</a:t>
            </a:r>
            <a:r>
              <a:rPr lang="en-US" sz="1800" dirty="0">
                <a:effectLst>
                  <a:outerShdw blurRad="38100" dist="38100" dir="2700000" algn="tl">
                    <a:srgbClr val="000000">
                      <a:alpha val="43137"/>
                    </a:srgbClr>
                  </a:outerShdw>
                </a:effectLst>
                <a:latin typeface="Consolas"/>
              </a:rPr>
              <a:t>(</a:t>
            </a:r>
            <a:r>
              <a:rPr lang="en-US" sz="1800" dirty="0">
                <a:solidFill>
                  <a:schemeClr val="accent5"/>
                </a:solidFill>
                <a:effectLst>
                  <a:outerShdw blurRad="38100" dist="38100" dir="2700000" algn="tl">
                    <a:srgbClr val="000000">
                      <a:alpha val="43137"/>
                    </a:srgbClr>
                  </a:outerShdw>
                </a:effectLst>
                <a:latin typeface="Consolas"/>
              </a:rPr>
              <a:t>constant</a:t>
            </a:r>
            <a:r>
              <a:rPr lang="en-US" sz="1800" dirty="0">
                <a:effectLst>
                  <a:outerShdw blurRad="38100" dist="38100" dir="2700000" algn="tl">
                    <a:srgbClr val="000000">
                      <a:alpha val="43137"/>
                    </a:srgbClr>
                  </a:outerShdw>
                </a:effectLst>
                <a:latin typeface="Consolas"/>
              </a:rPr>
              <a:t> value, </a:t>
            </a:r>
            <a:r>
              <a:rPr lang="en-US" sz="1800" dirty="0">
                <a:solidFill>
                  <a:schemeClr val="accent5"/>
                </a:solidFill>
                <a:effectLst>
                  <a:outerShdw blurRad="38100" dist="38100" dir="2700000" algn="tl">
                    <a:srgbClr val="000000">
                      <a:alpha val="43137"/>
                    </a:srgbClr>
                  </a:outerShdw>
                </a:effectLst>
                <a:latin typeface="Consolas"/>
              </a:rPr>
              <a:t>string</a:t>
            </a:r>
            <a:r>
              <a:rPr lang="en-US" sz="1800" dirty="0">
                <a:effectLst>
                  <a:outerShdw blurRad="38100" dist="38100" dir="2700000" algn="tl">
                    <a:srgbClr val="000000">
                      <a:alpha val="43137"/>
                    </a:srgbClr>
                  </a:outerShdw>
                </a:effectLst>
                <a:latin typeface="Consolas"/>
              </a:rPr>
              <a:t>? kind)
      | </a:t>
            </a:r>
            <a:r>
              <a:rPr lang="en-US" sz="1800" b="1" dirty="0">
                <a:solidFill>
                  <a:srgbClr val="0070C0"/>
                </a:solidFill>
                <a:effectLst>
                  <a:outerShdw blurRad="38100" dist="38100" dir="2700000" algn="tl">
                    <a:srgbClr val="000000">
                      <a:alpha val="43137"/>
                    </a:srgbClr>
                  </a:outerShdw>
                </a:effectLst>
                <a:latin typeface="Consolas"/>
              </a:rPr>
              <a:t>Name</a:t>
            </a:r>
            <a:r>
              <a:rPr lang="en-US" sz="1800" dirty="0">
                <a:effectLst>
                  <a:outerShdw blurRad="38100" dist="38100" dir="2700000" algn="tl">
                    <a:srgbClr val="000000">
                      <a:alpha val="43137"/>
                    </a:srgbClr>
                  </a:outerShdw>
                </a:effectLst>
                <a:latin typeface="Consolas"/>
              </a:rPr>
              <a:t>(</a:t>
            </a:r>
            <a:r>
              <a:rPr lang="en-US" sz="1800" dirty="0">
                <a:solidFill>
                  <a:schemeClr val="accent5"/>
                </a:solidFill>
                <a:effectLst>
                  <a:outerShdw blurRad="38100" dist="38100" dir="2700000" algn="tl">
                    <a:srgbClr val="000000">
                      <a:alpha val="43137"/>
                    </a:srgbClr>
                  </a:outerShdw>
                </a:effectLst>
                <a:latin typeface="Consolas"/>
              </a:rPr>
              <a:t>identifier</a:t>
            </a:r>
            <a:r>
              <a:rPr lang="en-US" sz="1800" dirty="0">
                <a:effectLst>
                  <a:outerShdw blurRad="38100" dist="38100" dir="2700000" algn="tl">
                    <a:srgbClr val="000000">
                      <a:alpha val="43137"/>
                    </a:srgbClr>
                  </a:outerShdw>
                </a:effectLst>
                <a:latin typeface="Consolas"/>
              </a:rPr>
              <a:t> id, </a:t>
            </a:r>
            <a:r>
              <a:rPr lang="en-US" sz="1800" dirty="0" err="1">
                <a:solidFill>
                  <a:schemeClr val="accent5"/>
                </a:solidFill>
                <a:effectLst>
                  <a:outerShdw blurRad="38100" dist="38100" dir="2700000" algn="tl">
                    <a:srgbClr val="000000">
                      <a:alpha val="43137"/>
                    </a:srgbClr>
                  </a:outerShdw>
                </a:effectLst>
                <a:latin typeface="Consolas"/>
              </a:rPr>
              <a:t>expr_context</a:t>
            </a:r>
            <a:r>
              <a:rPr lang="en-US" sz="1800" dirty="0">
                <a:solidFill>
                  <a:schemeClr val="accent5"/>
                </a:solidFill>
                <a:effectLst>
                  <a:outerShdw blurRad="38100" dist="38100" dir="2700000" algn="tl">
                    <a:srgbClr val="000000">
                      <a:alpha val="43137"/>
                    </a:srgbClr>
                  </a:outerShdw>
                </a:effectLst>
                <a:latin typeface="Consolas"/>
              </a:rPr>
              <a:t> </a:t>
            </a:r>
            <a:r>
              <a:rPr lang="en-US" sz="1800" dirty="0" err="1">
                <a:effectLst>
                  <a:outerShdw blurRad="38100" dist="38100" dir="2700000" algn="tl">
                    <a:srgbClr val="000000">
                      <a:alpha val="43137"/>
                    </a:srgbClr>
                  </a:outerShdw>
                </a:effectLst>
                <a:latin typeface="Consolas"/>
              </a:rPr>
              <a:t>ctx</a:t>
            </a:r>
            <a:r>
              <a:rPr lang="en-US" sz="1800" dirty="0">
                <a:effectLst>
                  <a:outerShdw blurRad="38100" dist="38100" dir="2700000" algn="tl">
                    <a:srgbClr val="000000">
                      <a:alpha val="43137"/>
                    </a:srgbClr>
                  </a:outerShdw>
                </a:effectLst>
                <a:latin typeface="Consolas"/>
              </a:rPr>
              <a:t>)</a:t>
            </a:r>
            <a:endParaRPr lang="en-US" sz="1800" dirty="0">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132186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4">
            <a:extLst>
              <a:ext uri="{FF2B5EF4-FFF2-40B4-BE49-F238E27FC236}">
                <a16:creationId xmlns:a16="http://schemas.microsoft.com/office/drawing/2014/main" id="{42301E66-53CB-CFAC-A097-0D97A58A8202}"/>
              </a:ext>
            </a:extLst>
          </p:cNvPr>
          <p:cNvSpPr txBox="1">
            <a:spLocks/>
          </p:cNvSpPr>
          <p:nvPr/>
        </p:nvSpPr>
        <p:spPr>
          <a:xfrm>
            <a:off x="6487885" y="1774372"/>
            <a:ext cx="4683425" cy="3156858"/>
          </a:xfrm>
          <a:prstGeom prst="roundRect">
            <a:avLst>
              <a:gd name="adj" fmla="val 6427"/>
            </a:avLst>
          </a:prstGeom>
          <a:solidFill>
            <a:schemeClr val="bg1">
              <a:lumMod val="85000"/>
              <a:lumOff val="15000"/>
            </a:schemeClr>
          </a:solidFill>
          <a:ln w="28575">
            <a:solidFill>
              <a:schemeClr val="bg2">
                <a:lumMod val="75000"/>
                <a:lumOff val="25000"/>
              </a:schemeClr>
            </a:solidFill>
          </a:ln>
          <a:effectLst>
            <a:outerShdw blurRad="63500" sx="102000" sy="102000" algn="ctr" rotWithShape="0">
              <a:prstClr val="black">
                <a:alpha val="40000"/>
              </a:prstClr>
            </a:outerShdw>
          </a:effectLst>
        </p:spPr>
        <p:txBody>
          <a:bodyPr vert="horz" lIns="91440" tIns="45720" rIns="91440" bIns="45720" rtlCol="0" anchor="ctr" anchorCtr="0">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hours_to_seconds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hours</a:t>
            </a:r>
            <a:r>
              <a:rPr lang="en-US" b="0" dirty="0">
                <a:solidFill>
                  <a:srgbClr val="D4D4D4"/>
                </a:solidFill>
                <a:effectLst/>
                <a:latin typeface="Consolas" panose="020B0609020204030204" pitchFamily="49" charset="0"/>
              </a:rPr>
              <a:t>):</a:t>
            </a:r>
          </a:p>
          <a:p>
            <a:pPr marL="3690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hours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3600</a:t>
            </a:r>
            <a:endParaRPr lang="en-US" b="0" dirty="0">
              <a:solidFill>
                <a:srgbClr val="D4D4D4"/>
              </a:solidFill>
              <a:effectLst/>
              <a:latin typeface="Consolas" panose="020B0609020204030204" pitchFamily="49" charset="0"/>
            </a:endParaRPr>
          </a:p>
          <a:p>
            <a:pPr marL="36900" indent="0">
              <a:buNone/>
            </a:pP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days_to_seconds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days</a:t>
            </a:r>
            <a:r>
              <a:rPr lang="en-US" b="0" dirty="0">
                <a:solidFill>
                  <a:srgbClr val="D4D4D4"/>
                </a:solidFill>
                <a:effectLst/>
                <a:latin typeface="Consolas" panose="020B0609020204030204" pitchFamily="49" charset="0"/>
              </a:rPr>
              <a:t>):</a:t>
            </a:r>
          </a:p>
          <a:p>
            <a:pPr marL="3690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days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86400</a:t>
            </a:r>
            <a:endParaRPr lang="en-US" b="0" dirty="0">
              <a:solidFill>
                <a:srgbClr val="D4D4D4"/>
              </a:solidFill>
              <a:effectLst/>
              <a:latin typeface="Consolas" panose="020B0609020204030204" pitchFamily="49" charset="0"/>
            </a:endParaRPr>
          </a:p>
          <a:p>
            <a:pPr marL="36900" indent="0">
              <a:buNone/>
            </a:pP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seconds_to_days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seconds</a:t>
            </a:r>
            <a:r>
              <a:rPr lang="en-US" b="0" dirty="0">
                <a:solidFill>
                  <a:srgbClr val="D4D4D4"/>
                </a:solidFill>
                <a:effectLst/>
                <a:latin typeface="Consolas" panose="020B0609020204030204" pitchFamily="49" charset="0"/>
              </a:rPr>
              <a:t>):</a:t>
            </a:r>
          </a:p>
          <a:p>
            <a:pPr marL="3690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seconds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86400</a:t>
            </a:r>
            <a:endParaRPr lang="en-US" b="0" dirty="0">
              <a:solidFill>
                <a:srgbClr val="D4D4D4"/>
              </a:solidFill>
              <a:effectLst/>
              <a:latin typeface="Consolas" panose="020B0609020204030204" pitchFamily="49" charset="0"/>
            </a:endParaRPr>
          </a:p>
        </p:txBody>
      </p:sp>
      <p:sp>
        <p:nvSpPr>
          <p:cNvPr id="4" name="Title 3">
            <a:extLst>
              <a:ext uri="{FF2B5EF4-FFF2-40B4-BE49-F238E27FC236}">
                <a16:creationId xmlns:a16="http://schemas.microsoft.com/office/drawing/2014/main" id="{346B9A82-D380-5098-BA8F-B6F2080488CD}"/>
              </a:ext>
            </a:extLst>
          </p:cNvPr>
          <p:cNvSpPr>
            <a:spLocks noGrp="1"/>
          </p:cNvSpPr>
          <p:nvPr>
            <p:ph type="title"/>
          </p:nvPr>
        </p:nvSpPr>
        <p:spPr/>
        <p:txBody>
          <a:bodyPr/>
          <a:lstStyle/>
          <a:p>
            <a:r>
              <a:rPr lang="en-US" dirty="0"/>
              <a:t>A Quick Example</a:t>
            </a:r>
          </a:p>
        </p:txBody>
      </p:sp>
      <p:sp>
        <p:nvSpPr>
          <p:cNvPr id="13" name="Text Placeholder 12">
            <a:extLst>
              <a:ext uri="{FF2B5EF4-FFF2-40B4-BE49-F238E27FC236}">
                <a16:creationId xmlns:a16="http://schemas.microsoft.com/office/drawing/2014/main" id="{0913691E-382A-05E2-0A5C-E91D0D131BCF}"/>
              </a:ext>
            </a:extLst>
          </p:cNvPr>
          <p:cNvSpPr txBox="1">
            <a:spLocks noGrp="1"/>
          </p:cNvSpPr>
          <p:nvPr>
            <p:ph type="body" idx="13"/>
          </p:nvPr>
        </p:nvSpPr>
        <p:spPr>
          <a:xfrm>
            <a:off x="913795" y="5501767"/>
            <a:ext cx="10257515" cy="830997"/>
          </a:xfrm>
          <a:prstGeom prst="rect">
            <a:avLst/>
          </a:prstGeom>
          <a:noFill/>
        </p:spPr>
        <p:txBody>
          <a:bodyPr wrap="square" rtlCol="0">
            <a:spAutoFit/>
          </a:bodyPr>
          <a:lstStyle/>
          <a:p>
            <a:r>
              <a:rPr lang="en-US" i="1" dirty="0"/>
              <a:t>Quiche parses the AST and creates an e-graph. </a:t>
            </a:r>
            <a:br>
              <a:rPr lang="en-US" i="1" dirty="0"/>
            </a:br>
            <a:r>
              <a:rPr lang="en-US" i="1" dirty="0"/>
              <a:t>Using rewrite rules and e-class analysis, we can do constant folding</a:t>
            </a:r>
          </a:p>
        </p:txBody>
      </p:sp>
      <p:sp>
        <p:nvSpPr>
          <p:cNvPr id="5" name="Content Placeholder 4">
            <a:extLst>
              <a:ext uri="{FF2B5EF4-FFF2-40B4-BE49-F238E27FC236}">
                <a16:creationId xmlns:a16="http://schemas.microsoft.com/office/drawing/2014/main" id="{461BC383-1622-EE35-B0DD-B4BACC3CC20B}"/>
              </a:ext>
            </a:extLst>
          </p:cNvPr>
          <p:cNvSpPr>
            <a:spLocks noGrp="1"/>
          </p:cNvSpPr>
          <p:nvPr>
            <p:ph sz="half" idx="2"/>
          </p:nvPr>
        </p:nvSpPr>
        <p:spPr>
          <a:xfrm>
            <a:off x="1005872" y="1774372"/>
            <a:ext cx="4698244" cy="3156858"/>
          </a:xfrm>
          <a:prstGeom prst="roundRect">
            <a:avLst>
              <a:gd name="adj" fmla="val 6427"/>
            </a:avLst>
          </a:prstGeom>
          <a:solidFill>
            <a:schemeClr val="bg1">
              <a:lumMod val="85000"/>
              <a:lumOff val="15000"/>
            </a:schemeClr>
          </a:solidFill>
          <a:ln w="28575">
            <a:solidFill>
              <a:schemeClr val="bg2">
                <a:lumMod val="75000"/>
                <a:lumOff val="25000"/>
              </a:schemeClr>
            </a:solidFill>
          </a:ln>
          <a:effectLst>
            <a:outerShdw blurRad="63500" sx="102000" sy="102000" algn="ctr" rotWithShape="0">
              <a:prstClr val="black">
                <a:alpha val="40000"/>
              </a:prstClr>
            </a:outerShdw>
          </a:effectLst>
        </p:spPr>
        <p:txBody>
          <a:bodyPr anchor="ctr" anchorCtr="0">
            <a:normAutofit fontScale="92500" lnSpcReduction="20000"/>
          </a:bodyPr>
          <a:lstStyle/>
          <a:p>
            <a:pPr marL="36900" indent="0">
              <a:buNone/>
            </a:pP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hours_to_seconds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hours</a:t>
            </a:r>
            <a:r>
              <a:rPr lang="en-US" b="0" dirty="0">
                <a:solidFill>
                  <a:srgbClr val="D4D4D4"/>
                </a:solidFill>
                <a:effectLst/>
                <a:latin typeface="Consolas" panose="020B0609020204030204" pitchFamily="49" charset="0"/>
              </a:rPr>
              <a:t>):</a:t>
            </a:r>
          </a:p>
          <a:p>
            <a:pPr marL="3690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hours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60</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60</a:t>
            </a:r>
            <a:endParaRPr lang="en-US" b="0" dirty="0">
              <a:solidFill>
                <a:srgbClr val="D4D4D4"/>
              </a:solidFill>
              <a:effectLst/>
              <a:latin typeface="Consolas" panose="020B0609020204030204" pitchFamily="49" charset="0"/>
            </a:endParaRPr>
          </a:p>
          <a:p>
            <a:pPr marL="36900" indent="0">
              <a:buNone/>
            </a:pP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days_to_seconds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days</a:t>
            </a:r>
            <a:r>
              <a:rPr lang="en-US" b="0" dirty="0">
                <a:solidFill>
                  <a:srgbClr val="D4D4D4"/>
                </a:solidFill>
                <a:effectLst/>
                <a:latin typeface="Consolas" panose="020B0609020204030204" pitchFamily="49" charset="0"/>
              </a:rPr>
              <a:t>):</a:t>
            </a:r>
          </a:p>
          <a:p>
            <a:pPr marL="3690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days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24</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60</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60</a:t>
            </a:r>
            <a:endParaRPr lang="en-US" b="0" dirty="0">
              <a:solidFill>
                <a:srgbClr val="D4D4D4"/>
              </a:solidFill>
              <a:effectLst/>
              <a:latin typeface="Consolas" panose="020B0609020204030204" pitchFamily="49" charset="0"/>
            </a:endParaRPr>
          </a:p>
          <a:p>
            <a:pPr marL="36900" indent="0">
              <a:buNone/>
            </a:pP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seconds_to_days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seconds</a:t>
            </a:r>
            <a:r>
              <a:rPr lang="en-US" b="0" dirty="0">
                <a:solidFill>
                  <a:srgbClr val="D4D4D4"/>
                </a:solidFill>
                <a:effectLst/>
                <a:latin typeface="Consolas" panose="020B0609020204030204" pitchFamily="49" charset="0"/>
              </a:rPr>
              <a:t>):</a:t>
            </a:r>
          </a:p>
          <a:p>
            <a:pPr marL="3690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seconds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24</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60</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60</a:t>
            </a:r>
            <a:endParaRPr lang="en-US" b="0" i="0" dirty="0">
              <a:solidFill>
                <a:srgbClr val="FFFFFF"/>
              </a:solidFill>
              <a:effectLst/>
              <a:latin typeface="Segoe UI" panose="020B0502040204020203" pitchFamily="34" charset="0"/>
            </a:endParaRPr>
          </a:p>
        </p:txBody>
      </p:sp>
      <p:sp>
        <p:nvSpPr>
          <p:cNvPr id="19" name="Arrow: Notched Right 18">
            <a:extLst>
              <a:ext uri="{FF2B5EF4-FFF2-40B4-BE49-F238E27FC236}">
                <a16:creationId xmlns:a16="http://schemas.microsoft.com/office/drawing/2014/main" id="{0DB50674-5297-4EB5-C910-E5A8B3202F18}"/>
              </a:ext>
            </a:extLst>
          </p:cNvPr>
          <p:cNvSpPr/>
          <p:nvPr/>
        </p:nvSpPr>
        <p:spPr>
          <a:xfrm>
            <a:off x="5557775" y="3173186"/>
            <a:ext cx="1032909" cy="511628"/>
          </a:xfrm>
          <a:prstGeom prst="notchedRightArrow">
            <a:avLst/>
          </a:prstGeom>
          <a:solidFill>
            <a:srgbClr val="CCFF99"/>
          </a:solidFill>
          <a:ln>
            <a:noFill/>
          </a:ln>
          <a:effectLst>
            <a:outerShdw blurRad="63500" sx="107000" sy="107000" algn="ctr"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3181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114360-4C4A-D676-8227-8F3E872121EF}"/>
              </a:ext>
            </a:extLst>
          </p:cNvPr>
          <p:cNvSpPr/>
          <p:nvPr/>
        </p:nvSpPr>
        <p:spPr>
          <a:xfrm>
            <a:off x="5606473" y="0"/>
            <a:ext cx="6585527"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E8E85073-C6AB-3D51-CD0D-29E271700F98}"/>
              </a:ext>
            </a:extLst>
          </p:cNvPr>
          <p:cNvSpPr>
            <a:spLocks noGrp="1"/>
          </p:cNvSpPr>
          <p:nvPr>
            <p:ph type="title"/>
          </p:nvPr>
        </p:nvSpPr>
        <p:spPr>
          <a:xfrm>
            <a:off x="913795" y="609600"/>
            <a:ext cx="3706889" cy="457201"/>
          </a:xfrm>
        </p:spPr>
        <p:txBody>
          <a:bodyPr/>
          <a:lstStyle/>
          <a:p>
            <a:pPr algn="l"/>
            <a:r>
              <a:rPr lang="en-US" dirty="0"/>
              <a:t>How?</a:t>
            </a:r>
          </a:p>
        </p:txBody>
      </p:sp>
      <p:sp>
        <p:nvSpPr>
          <p:cNvPr id="9" name="Content Placeholder 8">
            <a:extLst>
              <a:ext uri="{FF2B5EF4-FFF2-40B4-BE49-F238E27FC236}">
                <a16:creationId xmlns:a16="http://schemas.microsoft.com/office/drawing/2014/main" id="{C0300886-69FC-91A6-65E0-B6A459DFDE7C}"/>
              </a:ext>
            </a:extLst>
          </p:cNvPr>
          <p:cNvSpPr>
            <a:spLocks noGrp="1"/>
          </p:cNvSpPr>
          <p:nvPr>
            <p:ph idx="1"/>
          </p:nvPr>
        </p:nvSpPr>
        <p:spPr>
          <a:xfrm>
            <a:off x="5763491" y="609600"/>
            <a:ext cx="6077527" cy="6142182"/>
          </a:xfrm>
        </p:spPr>
        <p:txBody>
          <a:bodyPr>
            <a:noAutofit/>
          </a:bodyPr>
          <a:lstStyle/>
          <a:p>
            <a:pPr marL="36900" indent="0">
              <a:spcAft>
                <a:spcPts val="400"/>
              </a:spcAft>
              <a:buNone/>
            </a:pPr>
            <a:r>
              <a:rPr lang="en-US" sz="1600" b="0" dirty="0" err="1">
                <a:solidFill>
                  <a:srgbClr val="9CDCFE"/>
                </a:solidFill>
                <a:effectLst/>
                <a:latin typeface="Consolas" panose="020B0609020204030204" pitchFamily="49" charset="0"/>
              </a:rPr>
              <a:t>quiche_tree</a:t>
            </a:r>
            <a:r>
              <a:rPr lang="en-US" sz="1600" b="0" dirty="0">
                <a:solidFill>
                  <a:srgbClr val="D4D4D4"/>
                </a:solidFill>
                <a:effectLst/>
                <a:latin typeface="Consolas" panose="020B0609020204030204" pitchFamily="49" charset="0"/>
              </a:rPr>
              <a:t> = </a:t>
            </a:r>
            <a:r>
              <a:rPr lang="en-US" sz="1600" b="0" dirty="0" err="1">
                <a:solidFill>
                  <a:srgbClr val="4EC9B0"/>
                </a:solidFill>
                <a:effectLst/>
                <a:latin typeface="Consolas" panose="020B0609020204030204" pitchFamily="49" charset="0"/>
              </a:rPr>
              <a:t>ASTQuicheTree</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"time_conversion.py"</a:t>
            </a:r>
            <a:r>
              <a:rPr lang="en-US" sz="1600" b="0" dirty="0">
                <a:solidFill>
                  <a:srgbClr val="D4D4D4"/>
                </a:solidFill>
                <a:effectLst/>
                <a:latin typeface="Consolas" panose="020B0609020204030204" pitchFamily="49" charset="0"/>
              </a:rPr>
              <a:t>)</a:t>
            </a:r>
          </a:p>
          <a:p>
            <a:pPr marL="36900" indent="0">
              <a:spcAft>
                <a:spcPts val="400"/>
              </a:spcAft>
              <a:buNone/>
            </a:pPr>
            <a:r>
              <a:rPr lang="en-US" sz="1600" b="0" dirty="0" err="1">
                <a:solidFill>
                  <a:srgbClr val="9CDCFE"/>
                </a:solidFill>
                <a:effectLst/>
                <a:latin typeface="Consolas" panose="020B0609020204030204" pitchFamily="49" charset="0"/>
              </a:rPr>
              <a:t>egraph</a:t>
            </a:r>
            <a:r>
              <a:rPr lang="en-US" sz="1600" b="0" dirty="0">
                <a:solidFill>
                  <a:srgbClr val="D4D4D4"/>
                </a:solidFill>
                <a:effectLst/>
                <a:latin typeface="Consolas" panose="020B0609020204030204" pitchFamily="49" charset="0"/>
              </a:rPr>
              <a:t> = </a:t>
            </a:r>
            <a:r>
              <a:rPr lang="en-US" sz="1600" b="0" dirty="0" err="1">
                <a:solidFill>
                  <a:srgbClr val="4EC9B0"/>
                </a:solidFill>
                <a:effectLst/>
                <a:latin typeface="Consolas" panose="020B0609020204030204" pitchFamily="49" charset="0"/>
              </a:rPr>
              <a:t>EGraph</a:t>
            </a:r>
            <a:r>
              <a:rPr lang="en-US" sz="1600" b="0" dirty="0">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quiche_tree</a:t>
            </a:r>
            <a:r>
              <a:rPr lang="en-US" sz="1600" b="0" dirty="0">
                <a:solidFill>
                  <a:srgbClr val="D4D4D4"/>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ASTConstantFolding</a:t>
            </a:r>
            <a:r>
              <a:rPr lang="en-US" sz="1600" b="0" dirty="0">
                <a:solidFill>
                  <a:srgbClr val="D4D4D4"/>
                </a:solidFill>
                <a:effectLst/>
                <a:latin typeface="Consolas" panose="020B0609020204030204" pitchFamily="49" charset="0"/>
              </a:rPr>
              <a:t>())</a:t>
            </a:r>
          </a:p>
          <a:p>
            <a:pPr marL="36900" indent="0">
              <a:spcAft>
                <a:spcPts val="400"/>
              </a:spcAft>
              <a:buNone/>
            </a:pPr>
            <a:br>
              <a:rPr lang="en-US" sz="1600" b="0" dirty="0">
                <a:solidFill>
                  <a:srgbClr val="D4D4D4"/>
                </a:solidFill>
                <a:effectLst/>
                <a:latin typeface="Consolas" panose="020B0609020204030204" pitchFamily="49" charset="0"/>
              </a:rPr>
            </a:br>
            <a:r>
              <a:rPr lang="en-US" sz="1600" b="0" dirty="0" err="1">
                <a:solidFill>
                  <a:srgbClr val="9CDCFE"/>
                </a:solidFill>
                <a:effectLst/>
                <a:latin typeface="Consolas" panose="020B0609020204030204" pitchFamily="49" charset="0"/>
              </a:rPr>
              <a:t>mul_assoc</a:t>
            </a:r>
            <a:r>
              <a:rPr lang="en-US" sz="1600" b="0" dirty="0">
                <a:solidFill>
                  <a:srgbClr val="D4D4D4"/>
                </a:solidFill>
                <a:effectLst/>
                <a:latin typeface="Consolas" panose="020B0609020204030204" pitchFamily="49" charset="0"/>
              </a:rPr>
              <a:t> = </a:t>
            </a:r>
            <a:r>
              <a:rPr lang="en-US" sz="1600" b="0" dirty="0" err="1">
                <a:solidFill>
                  <a:srgbClr val="4EC9B0"/>
                </a:solidFill>
                <a:effectLst/>
                <a:latin typeface="Consolas" panose="020B0609020204030204" pitchFamily="49" charset="0"/>
              </a:rPr>
              <a:t>ASTQuicheTree</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make_rule</a:t>
            </a:r>
            <a:r>
              <a:rPr lang="en-US" sz="1600" b="0" dirty="0">
                <a:solidFill>
                  <a:srgbClr val="D4D4D4"/>
                </a:solidFill>
                <a:effectLst/>
                <a:latin typeface="Consolas" panose="020B0609020204030204" pitchFamily="49" charset="0"/>
              </a:rPr>
              <a:t>(</a:t>
            </a:r>
          </a:p>
          <a:p>
            <a:pPr marL="36900" indent="0">
              <a:spcAft>
                <a:spcPts val="400"/>
              </a:spcAft>
              <a:buNone/>
            </a:pP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"__</a:t>
            </a:r>
            <a:r>
              <a:rPr lang="en-US" sz="1600" b="0" dirty="0" err="1">
                <a:solidFill>
                  <a:srgbClr val="CE9178"/>
                </a:solidFill>
                <a:effectLst/>
                <a:latin typeface="Consolas" panose="020B0609020204030204" pitchFamily="49" charset="0"/>
              </a:rPr>
              <a:t>quiche__x</a:t>
            </a:r>
            <a:r>
              <a:rPr lang="en-US" sz="1600" b="0" dirty="0">
                <a:solidFill>
                  <a:srgbClr val="CE9178"/>
                </a:solidFill>
                <a:effectLst/>
                <a:latin typeface="Consolas" panose="020B0609020204030204" pitchFamily="49" charset="0"/>
              </a:rPr>
              <a:t> * __</a:t>
            </a:r>
            <a:r>
              <a:rPr lang="en-US" sz="1600" b="0" dirty="0" err="1">
                <a:solidFill>
                  <a:srgbClr val="CE9178"/>
                </a:solidFill>
                <a:effectLst/>
                <a:latin typeface="Consolas" panose="020B0609020204030204" pitchFamily="49" charset="0"/>
              </a:rPr>
              <a:t>quiche__y</a:t>
            </a:r>
            <a:r>
              <a:rPr lang="en-US" sz="1600" b="0" dirty="0">
                <a:solidFill>
                  <a:srgbClr val="CE9178"/>
                </a:solidFill>
                <a:effectLst/>
                <a:latin typeface="Consolas" panose="020B0609020204030204" pitchFamily="49" charset="0"/>
              </a:rPr>
              <a:t> * __</a:t>
            </a:r>
            <a:r>
              <a:rPr lang="en-US" sz="1600" b="0" dirty="0" err="1">
                <a:solidFill>
                  <a:srgbClr val="CE9178"/>
                </a:solidFill>
                <a:effectLst/>
                <a:latin typeface="Consolas" panose="020B0609020204030204" pitchFamily="49" charset="0"/>
              </a:rPr>
              <a:t>quiche__z</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p>
          <a:p>
            <a:pPr marL="36900" indent="0">
              <a:spcAft>
                <a:spcPts val="400"/>
              </a:spcAft>
              <a:buNone/>
            </a:pP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"__</a:t>
            </a:r>
            <a:r>
              <a:rPr lang="en-US" sz="1600" b="0" dirty="0" err="1">
                <a:solidFill>
                  <a:srgbClr val="CE9178"/>
                </a:solidFill>
                <a:effectLst/>
                <a:latin typeface="Consolas" panose="020B0609020204030204" pitchFamily="49" charset="0"/>
              </a:rPr>
              <a:t>quiche__x</a:t>
            </a:r>
            <a:r>
              <a:rPr lang="en-US" sz="1600" b="0" dirty="0">
                <a:solidFill>
                  <a:srgbClr val="CE9178"/>
                </a:solidFill>
                <a:effectLst/>
                <a:latin typeface="Consolas" panose="020B0609020204030204" pitchFamily="49" charset="0"/>
              </a:rPr>
              <a:t> * (__</a:t>
            </a:r>
            <a:r>
              <a:rPr lang="en-US" sz="1600" b="0" dirty="0" err="1">
                <a:solidFill>
                  <a:srgbClr val="CE9178"/>
                </a:solidFill>
                <a:effectLst/>
                <a:latin typeface="Consolas" panose="020B0609020204030204" pitchFamily="49" charset="0"/>
              </a:rPr>
              <a:t>quiche__y</a:t>
            </a:r>
            <a:r>
              <a:rPr lang="en-US" sz="1600" b="0" dirty="0">
                <a:solidFill>
                  <a:srgbClr val="CE9178"/>
                </a:solidFill>
                <a:effectLst/>
                <a:latin typeface="Consolas" panose="020B0609020204030204" pitchFamily="49" charset="0"/>
              </a:rPr>
              <a:t> * __</a:t>
            </a:r>
            <a:r>
              <a:rPr lang="en-US" sz="1600" b="0" dirty="0" err="1">
                <a:solidFill>
                  <a:srgbClr val="CE9178"/>
                </a:solidFill>
                <a:effectLst/>
                <a:latin typeface="Consolas" panose="020B0609020204030204" pitchFamily="49" charset="0"/>
              </a:rPr>
              <a:t>quiche__z</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br>
              <a:rPr lang="en-US" sz="1600" b="0" dirty="0">
                <a:solidFill>
                  <a:srgbClr val="D4D4D4"/>
                </a:solidFill>
                <a:effectLst/>
                <a:latin typeface="Consolas" panose="020B0609020204030204" pitchFamily="49" charset="0"/>
              </a:rPr>
            </a:br>
            <a:r>
              <a:rPr lang="en-US" sz="1600" b="0" dirty="0" err="1">
                <a:solidFill>
                  <a:srgbClr val="9CDCFE"/>
                </a:solidFill>
                <a:effectLst/>
                <a:latin typeface="Consolas" panose="020B0609020204030204" pitchFamily="49" charset="0"/>
              </a:rPr>
              <a:t>mul_div</a:t>
            </a:r>
            <a:r>
              <a:rPr lang="en-US" sz="1600" b="0" dirty="0">
                <a:solidFill>
                  <a:srgbClr val="D4D4D4"/>
                </a:solidFill>
                <a:effectLst/>
                <a:latin typeface="Consolas" panose="020B0609020204030204" pitchFamily="49" charset="0"/>
              </a:rPr>
              <a:t> = </a:t>
            </a:r>
            <a:r>
              <a:rPr lang="en-US" sz="1600" b="0" dirty="0" err="1">
                <a:solidFill>
                  <a:srgbClr val="4EC9B0"/>
                </a:solidFill>
                <a:effectLst/>
                <a:latin typeface="Consolas" panose="020B0609020204030204" pitchFamily="49" charset="0"/>
              </a:rPr>
              <a:t>ASTQuicheTree</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make_rule</a:t>
            </a:r>
            <a:r>
              <a:rPr lang="en-US" sz="1600" b="0" dirty="0">
                <a:solidFill>
                  <a:srgbClr val="D4D4D4"/>
                </a:solidFill>
                <a:effectLst/>
                <a:latin typeface="Consolas" panose="020B0609020204030204" pitchFamily="49" charset="0"/>
              </a:rPr>
              <a:t>(</a:t>
            </a:r>
          </a:p>
          <a:p>
            <a:pPr marL="36900" indent="0">
              <a:spcAft>
                <a:spcPts val="400"/>
              </a:spcAft>
              <a:buNone/>
            </a:pP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"__</a:t>
            </a:r>
            <a:r>
              <a:rPr lang="en-US" sz="1600" b="0" dirty="0" err="1">
                <a:solidFill>
                  <a:srgbClr val="CE9178"/>
                </a:solidFill>
                <a:effectLst/>
                <a:latin typeface="Consolas" panose="020B0609020204030204" pitchFamily="49" charset="0"/>
              </a:rPr>
              <a:t>quiche__x</a:t>
            </a:r>
            <a:r>
              <a:rPr lang="en-US" sz="1600" b="0" dirty="0">
                <a:solidFill>
                  <a:srgbClr val="CE9178"/>
                </a:solidFill>
                <a:effectLst/>
                <a:latin typeface="Consolas" panose="020B0609020204030204" pitchFamily="49" charset="0"/>
              </a:rPr>
              <a:t> / __</a:t>
            </a:r>
            <a:r>
              <a:rPr lang="en-US" sz="1600" b="0" dirty="0" err="1">
                <a:solidFill>
                  <a:srgbClr val="CE9178"/>
                </a:solidFill>
                <a:effectLst/>
                <a:latin typeface="Consolas" panose="020B0609020204030204" pitchFamily="49" charset="0"/>
              </a:rPr>
              <a:t>quiche__y</a:t>
            </a:r>
            <a:r>
              <a:rPr lang="en-US" sz="1600" b="0" dirty="0">
                <a:solidFill>
                  <a:srgbClr val="CE9178"/>
                </a:solidFill>
                <a:effectLst/>
                <a:latin typeface="Consolas" panose="020B0609020204030204" pitchFamily="49" charset="0"/>
              </a:rPr>
              <a:t> / __</a:t>
            </a:r>
            <a:r>
              <a:rPr lang="en-US" sz="1600" b="0" dirty="0" err="1">
                <a:solidFill>
                  <a:srgbClr val="CE9178"/>
                </a:solidFill>
                <a:effectLst/>
                <a:latin typeface="Consolas" panose="020B0609020204030204" pitchFamily="49" charset="0"/>
              </a:rPr>
              <a:t>quiche__z</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p>
          <a:p>
            <a:pPr marL="36900" indent="0">
              <a:spcAft>
                <a:spcPts val="400"/>
              </a:spcAft>
              <a:buNone/>
            </a:pP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"__</a:t>
            </a:r>
            <a:r>
              <a:rPr lang="en-US" sz="1600" b="0" dirty="0" err="1">
                <a:solidFill>
                  <a:srgbClr val="CE9178"/>
                </a:solidFill>
                <a:effectLst/>
                <a:latin typeface="Consolas" panose="020B0609020204030204" pitchFamily="49" charset="0"/>
              </a:rPr>
              <a:t>quiche__x</a:t>
            </a:r>
            <a:r>
              <a:rPr lang="en-US" sz="1600" b="0" dirty="0">
                <a:solidFill>
                  <a:srgbClr val="CE9178"/>
                </a:solidFill>
                <a:effectLst/>
                <a:latin typeface="Consolas" panose="020B0609020204030204" pitchFamily="49" charset="0"/>
              </a:rPr>
              <a:t> / (__</a:t>
            </a:r>
            <a:r>
              <a:rPr lang="en-US" sz="1600" b="0" dirty="0" err="1">
                <a:solidFill>
                  <a:srgbClr val="CE9178"/>
                </a:solidFill>
                <a:effectLst/>
                <a:latin typeface="Consolas" panose="020B0609020204030204" pitchFamily="49" charset="0"/>
              </a:rPr>
              <a:t>quiche__y</a:t>
            </a:r>
            <a:r>
              <a:rPr lang="en-US" sz="1600" b="0" dirty="0">
                <a:solidFill>
                  <a:srgbClr val="CE9178"/>
                </a:solidFill>
                <a:effectLst/>
                <a:latin typeface="Consolas" panose="020B0609020204030204" pitchFamily="49" charset="0"/>
              </a:rPr>
              <a:t> * __</a:t>
            </a:r>
            <a:r>
              <a:rPr lang="en-US" sz="1600" b="0" dirty="0" err="1">
                <a:solidFill>
                  <a:srgbClr val="CE9178"/>
                </a:solidFill>
                <a:effectLst/>
                <a:latin typeface="Consolas" panose="020B0609020204030204" pitchFamily="49" charset="0"/>
              </a:rPr>
              <a:t>quiche__z</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p>
          <a:p>
            <a:pPr marL="36900" indent="0">
              <a:spcBef>
                <a:spcPts val="0"/>
              </a:spcBef>
              <a:spcAft>
                <a:spcPts val="400"/>
              </a:spcAft>
              <a:buNone/>
            </a:pPr>
            <a:br>
              <a:rPr lang="en-US" sz="1600" b="0" dirty="0">
                <a:solidFill>
                  <a:srgbClr val="D4D4D4"/>
                </a:solidFill>
                <a:effectLst/>
                <a:latin typeface="Consolas" panose="020B0609020204030204" pitchFamily="49" charset="0"/>
              </a:rPr>
            </a:br>
            <a:r>
              <a:rPr lang="en-US" sz="1600" b="0" dirty="0">
                <a:solidFill>
                  <a:srgbClr val="9CDCFE"/>
                </a:solidFill>
                <a:effectLst/>
                <a:latin typeface="Consolas" panose="020B0609020204030204" pitchFamily="49" charset="0"/>
              </a:rPr>
              <a:t>rules</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mul_assoc</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mul_div</a:t>
            </a:r>
            <a:r>
              <a:rPr lang="en-US" sz="1600" b="0" dirty="0">
                <a:solidFill>
                  <a:srgbClr val="D4D4D4"/>
                </a:solidFill>
                <a:effectLst/>
                <a:latin typeface="Consolas" panose="020B0609020204030204" pitchFamily="49" charset="0"/>
              </a:rPr>
              <a:t>]</a:t>
            </a:r>
          </a:p>
          <a:p>
            <a:pPr marL="36900" indent="0">
              <a:spcAft>
                <a:spcPts val="400"/>
              </a:spcAft>
              <a:buNone/>
            </a:pPr>
            <a:r>
              <a:rPr lang="en-US" sz="1600" b="0" dirty="0">
                <a:solidFill>
                  <a:srgbClr val="C586C0"/>
                </a:solidFill>
                <a:effectLst/>
                <a:latin typeface="Consolas" panose="020B0609020204030204" pitchFamily="49" charset="0"/>
              </a:rPr>
              <a:t>while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not </a:t>
            </a:r>
            <a:r>
              <a:rPr lang="en-US" sz="1600" b="0" dirty="0" err="1">
                <a:solidFill>
                  <a:srgbClr val="9CDCFE"/>
                </a:solidFill>
                <a:effectLst/>
                <a:latin typeface="Consolas" panose="020B0609020204030204" pitchFamily="49" charset="0"/>
              </a:rPr>
              <a:t>egraph.is_saturated</a:t>
            </a:r>
            <a:r>
              <a:rPr lang="en-US" sz="1600" b="0" dirty="0">
                <a:solidFill>
                  <a:srgbClr val="9CDCFE"/>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p>
          <a:p>
            <a:pPr marL="36900" indent="0">
              <a:spcAft>
                <a:spcPts val="400"/>
              </a:spcAft>
              <a:buNone/>
            </a:pP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egraph</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apply_rules</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rules</a:t>
            </a:r>
            <a:r>
              <a:rPr lang="en-US" sz="1600" b="0" dirty="0">
                <a:solidFill>
                  <a:srgbClr val="D4D4D4"/>
                </a:solidFill>
                <a:effectLst/>
                <a:latin typeface="Consolas" panose="020B0609020204030204" pitchFamily="49" charset="0"/>
              </a:rPr>
              <a:t>)</a:t>
            </a:r>
          </a:p>
          <a:p>
            <a:pPr marL="36900" indent="0">
              <a:buNone/>
            </a:pPr>
            <a:br>
              <a:rPr lang="en-US" sz="1600" b="0" dirty="0">
                <a:solidFill>
                  <a:srgbClr val="D4D4D4"/>
                </a:solidFill>
                <a:effectLst/>
                <a:latin typeface="Consolas" panose="020B0609020204030204" pitchFamily="49" charset="0"/>
              </a:rPr>
            </a:br>
            <a:r>
              <a:rPr lang="en-US" sz="1600" b="0" dirty="0">
                <a:solidFill>
                  <a:srgbClr val="9CDCFE"/>
                </a:solidFill>
                <a:effectLst/>
                <a:latin typeface="Consolas" panose="020B0609020204030204" pitchFamily="49" charset="0"/>
              </a:rPr>
              <a:t>extracted</a:t>
            </a:r>
            <a:r>
              <a:rPr lang="en-US" sz="1600" b="0" dirty="0">
                <a:solidFill>
                  <a:srgbClr val="D4D4D4"/>
                </a:solidFill>
                <a:effectLst/>
                <a:latin typeface="Consolas" panose="020B0609020204030204" pitchFamily="49" charset="0"/>
              </a:rPr>
              <a:t> = </a:t>
            </a:r>
            <a:r>
              <a:rPr lang="en-US" sz="1600" b="0" dirty="0" err="1">
                <a:solidFill>
                  <a:srgbClr val="4EC9B0"/>
                </a:solidFill>
                <a:effectLst/>
                <a:latin typeface="Consolas" panose="020B0609020204030204" pitchFamily="49" charset="0"/>
              </a:rPr>
              <a:t>MinimumCostExtractor</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extract</a:t>
            </a:r>
            <a:r>
              <a:rPr lang="en-US" sz="1600" b="0" dirty="0">
                <a:solidFill>
                  <a:srgbClr val="D4D4D4"/>
                </a:solidFill>
                <a:effectLst/>
                <a:latin typeface="Consolas" panose="020B0609020204030204" pitchFamily="49" charset="0"/>
              </a:rPr>
              <a:t>(</a:t>
            </a:r>
          </a:p>
          <a:p>
            <a:pPr marL="36900" indent="0">
              <a:buNone/>
            </a:pPr>
            <a:r>
              <a:rPr lang="en-US" sz="1600" b="0" dirty="0">
                <a:solidFill>
                  <a:srgbClr val="D4D4D4"/>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ASTSizeCostModel</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egraph</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egraph</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root</a:t>
            </a:r>
            <a:r>
              <a:rPr lang="en-US" sz="1600" b="0" dirty="0">
                <a:solidFill>
                  <a:srgbClr val="D4D4D4"/>
                </a:solidFill>
                <a:effectLst/>
                <a:latin typeface="Consolas" panose="020B0609020204030204" pitchFamily="49" charset="0"/>
              </a:rPr>
              <a:t>,</a:t>
            </a:r>
          </a:p>
          <a:p>
            <a:pPr marL="36900" indent="0">
              <a:buNone/>
            </a:pPr>
            <a:r>
              <a:rPr lang="en-US" sz="1600" b="0" dirty="0">
                <a:solidFill>
                  <a:srgbClr val="D4D4D4"/>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ASTQuicheTree</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make_node</a:t>
            </a:r>
            <a:r>
              <a:rPr lang="en-US" sz="1600" b="0" dirty="0">
                <a:solidFill>
                  <a:srgbClr val="D4D4D4"/>
                </a:solidFill>
                <a:effectLst/>
                <a:latin typeface="Consolas" panose="020B0609020204030204" pitchFamily="49" charset="0"/>
              </a:rPr>
              <a:t>)</a:t>
            </a:r>
          </a:p>
          <a:p>
            <a:pPr marL="36900" indent="0">
              <a:buNone/>
            </a:pPr>
            <a:endParaRPr lang="en-US" sz="1600" b="0" dirty="0">
              <a:solidFill>
                <a:srgbClr val="D4D4D4"/>
              </a:solidFill>
              <a:effectLst/>
              <a:latin typeface="Consolas" panose="020B0609020204030204" pitchFamily="49" charset="0"/>
            </a:endParaRPr>
          </a:p>
          <a:p>
            <a:pPr marL="36900" indent="0">
              <a:spcAft>
                <a:spcPts val="400"/>
              </a:spcAft>
              <a:buNone/>
            </a:pPr>
            <a:r>
              <a:rPr lang="en-US" sz="1600" b="0" dirty="0" err="1">
                <a:solidFill>
                  <a:srgbClr val="9CDCFE"/>
                </a:solidFill>
                <a:effectLst/>
                <a:latin typeface="Consolas" panose="020B0609020204030204" pitchFamily="49" charset="0"/>
              </a:rPr>
              <a:t>extracted</a:t>
            </a:r>
            <a:r>
              <a:rPr lang="en-US" sz="1600" b="0" dirty="0" err="1">
                <a:solidFill>
                  <a:srgbClr val="D4D4D4"/>
                </a:solidFill>
                <a:effectLst/>
                <a:latin typeface="Consolas" panose="020B0609020204030204" pitchFamily="49" charset="0"/>
              </a:rPr>
              <a:t>.to_file</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"time_folding.py"</a:t>
            </a:r>
            <a:r>
              <a:rPr lang="en-US" sz="1600" b="0" dirty="0">
                <a:solidFill>
                  <a:srgbClr val="D4D4D4"/>
                </a:solidFill>
                <a:effectLst/>
                <a:latin typeface="Consolas" panose="020B0609020204030204" pitchFamily="49" charset="0"/>
              </a:rPr>
              <a:t>)</a:t>
            </a:r>
          </a:p>
        </p:txBody>
      </p:sp>
      <p:sp>
        <p:nvSpPr>
          <p:cNvPr id="10" name="Text Placeholder 9">
            <a:extLst>
              <a:ext uri="{FF2B5EF4-FFF2-40B4-BE49-F238E27FC236}">
                <a16:creationId xmlns:a16="http://schemas.microsoft.com/office/drawing/2014/main" id="{E86223A7-FA25-F7F6-AA75-C364E5D153A8}"/>
              </a:ext>
            </a:extLst>
          </p:cNvPr>
          <p:cNvSpPr>
            <a:spLocks noGrp="1"/>
          </p:cNvSpPr>
          <p:nvPr>
            <p:ph type="body" sz="half" idx="2"/>
          </p:nvPr>
        </p:nvSpPr>
        <p:spPr>
          <a:xfrm>
            <a:off x="913795" y="1154546"/>
            <a:ext cx="3706889" cy="5093854"/>
          </a:xfrm>
        </p:spPr>
        <p:txBody>
          <a:bodyPr>
            <a:normAutofit/>
          </a:bodyPr>
          <a:lstStyle/>
          <a:p>
            <a:pPr marL="342900" indent="-342900" algn="l">
              <a:buSzPct val="100000"/>
              <a:buAutoNum type="arabicPeriod"/>
            </a:pPr>
            <a:r>
              <a:rPr lang="en-US" dirty="0"/>
              <a:t>Parse the Python into an </a:t>
            </a:r>
            <a:r>
              <a:rPr lang="en-US" dirty="0" err="1"/>
              <a:t>ASTQuicheTree</a:t>
            </a:r>
            <a:r>
              <a:rPr lang="en-US" dirty="0"/>
              <a:t> and turn it into an e-graph with constant folding analysis.</a:t>
            </a:r>
          </a:p>
          <a:p>
            <a:pPr marL="342900" indent="-342900" algn="l">
              <a:buSzPct val="100000"/>
              <a:buAutoNum type="arabicPeriod"/>
            </a:pPr>
            <a:endParaRPr lang="en-US" dirty="0"/>
          </a:p>
          <a:p>
            <a:pPr marL="342900" indent="-342900" algn="l">
              <a:buSzPct val="100000"/>
              <a:buAutoNum type="arabicPeriod"/>
            </a:pPr>
            <a:r>
              <a:rPr lang="en-US" dirty="0"/>
              <a:t>Rewrite rules for multiplication associativity and division rewriting. </a:t>
            </a:r>
          </a:p>
          <a:p>
            <a:pPr marL="342900" indent="-342900" algn="l">
              <a:buSzPct val="100000"/>
              <a:buAutoNum type="arabicPeriod"/>
            </a:pPr>
            <a:endParaRPr lang="en-US" dirty="0"/>
          </a:p>
          <a:p>
            <a:pPr marL="342900" indent="-342900" algn="l">
              <a:buSzPct val="100000"/>
              <a:buAutoNum type="arabicPeriod"/>
            </a:pPr>
            <a:r>
              <a:rPr lang="en-US" dirty="0"/>
              <a:t>Apply rules until saturation.</a:t>
            </a:r>
          </a:p>
          <a:p>
            <a:pPr marL="342900" indent="-342900" algn="l">
              <a:buSzPct val="100000"/>
              <a:buAutoNum type="arabicPeriod"/>
            </a:pPr>
            <a:endParaRPr lang="en-US" dirty="0"/>
          </a:p>
          <a:p>
            <a:pPr marL="342900" indent="-342900" algn="l">
              <a:buSzPct val="100000"/>
              <a:buAutoNum type="arabicPeriod"/>
            </a:pPr>
            <a:r>
              <a:rPr lang="en-US" dirty="0"/>
              <a:t>Extract the smallest AST.</a:t>
            </a:r>
          </a:p>
          <a:p>
            <a:pPr marL="342900" indent="-342900" algn="l">
              <a:buSzPct val="100000"/>
              <a:buAutoNum type="arabicPeriod"/>
            </a:pPr>
            <a:endParaRPr lang="en-US" dirty="0"/>
          </a:p>
          <a:p>
            <a:pPr marL="342900" indent="-342900" algn="l">
              <a:buSzPct val="100000"/>
              <a:buAutoNum type="arabicPeriod"/>
            </a:pPr>
            <a:r>
              <a:rPr lang="en-US" dirty="0"/>
              <a:t>Export to file.</a:t>
            </a:r>
          </a:p>
        </p:txBody>
      </p:sp>
      <p:sp>
        <p:nvSpPr>
          <p:cNvPr id="13" name="Rectangle: Rounded Corners 12">
            <a:extLst>
              <a:ext uri="{FF2B5EF4-FFF2-40B4-BE49-F238E27FC236}">
                <a16:creationId xmlns:a16="http://schemas.microsoft.com/office/drawing/2014/main" id="{B8222776-D972-E768-F09D-DBA0325F8522}"/>
              </a:ext>
            </a:extLst>
          </p:cNvPr>
          <p:cNvSpPr/>
          <p:nvPr/>
        </p:nvSpPr>
        <p:spPr>
          <a:xfrm>
            <a:off x="5514109" y="706582"/>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1</a:t>
            </a:r>
          </a:p>
        </p:txBody>
      </p:sp>
      <p:sp>
        <p:nvSpPr>
          <p:cNvPr id="14" name="Rectangle: Rounded Corners 13">
            <a:extLst>
              <a:ext uri="{FF2B5EF4-FFF2-40B4-BE49-F238E27FC236}">
                <a16:creationId xmlns:a16="http://schemas.microsoft.com/office/drawing/2014/main" id="{E3AB8261-7CFD-601B-2644-DAE5FAD8356F}"/>
              </a:ext>
            </a:extLst>
          </p:cNvPr>
          <p:cNvSpPr/>
          <p:nvPr/>
        </p:nvSpPr>
        <p:spPr>
          <a:xfrm>
            <a:off x="5514109" y="1558307"/>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2</a:t>
            </a:r>
          </a:p>
        </p:txBody>
      </p:sp>
      <p:sp>
        <p:nvSpPr>
          <p:cNvPr id="15" name="Rectangle: Rounded Corners 14">
            <a:extLst>
              <a:ext uri="{FF2B5EF4-FFF2-40B4-BE49-F238E27FC236}">
                <a16:creationId xmlns:a16="http://schemas.microsoft.com/office/drawing/2014/main" id="{1820D45E-7799-AB9B-42BE-7EDFC32C29A4}"/>
              </a:ext>
            </a:extLst>
          </p:cNvPr>
          <p:cNvSpPr/>
          <p:nvPr/>
        </p:nvSpPr>
        <p:spPr>
          <a:xfrm>
            <a:off x="5514109" y="3701473"/>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3</a:t>
            </a:r>
          </a:p>
        </p:txBody>
      </p:sp>
      <p:sp>
        <p:nvSpPr>
          <p:cNvPr id="16" name="Rectangle: Rounded Corners 15">
            <a:extLst>
              <a:ext uri="{FF2B5EF4-FFF2-40B4-BE49-F238E27FC236}">
                <a16:creationId xmlns:a16="http://schemas.microsoft.com/office/drawing/2014/main" id="{2FB22752-72BE-CF22-F1B0-3AA75CC72079}"/>
              </a:ext>
            </a:extLst>
          </p:cNvPr>
          <p:cNvSpPr/>
          <p:nvPr/>
        </p:nvSpPr>
        <p:spPr>
          <a:xfrm>
            <a:off x="5514109" y="5036458"/>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4</a:t>
            </a:r>
          </a:p>
        </p:txBody>
      </p:sp>
      <p:sp>
        <p:nvSpPr>
          <p:cNvPr id="17" name="Rectangle: Rounded Corners 16">
            <a:extLst>
              <a:ext uri="{FF2B5EF4-FFF2-40B4-BE49-F238E27FC236}">
                <a16:creationId xmlns:a16="http://schemas.microsoft.com/office/drawing/2014/main" id="{65AE6E04-75BE-FE07-AAE4-AB4EA6FA4F28}"/>
              </a:ext>
            </a:extLst>
          </p:cNvPr>
          <p:cNvSpPr/>
          <p:nvPr/>
        </p:nvSpPr>
        <p:spPr>
          <a:xfrm>
            <a:off x="5514109" y="6488547"/>
            <a:ext cx="249382" cy="263235"/>
          </a:xfrm>
          <a:prstGeom prst="round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418565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10" end="1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8" end="8"/>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8458AD-C5E5-0169-2C3E-F0266323A9B6}"/>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3600"/>
              <a:t>Core Implementation</a:t>
            </a:r>
          </a:p>
        </p:txBody>
      </p:sp>
      <p:sp>
        <p:nvSpPr>
          <p:cNvPr id="6" name="Text Placeholder 5">
            <a:extLst>
              <a:ext uri="{FF2B5EF4-FFF2-40B4-BE49-F238E27FC236}">
                <a16:creationId xmlns:a16="http://schemas.microsoft.com/office/drawing/2014/main" id="{E323DFC1-1F8B-1B70-A9D3-4E8799E4678C}"/>
              </a:ext>
            </a:extLst>
          </p:cNvPr>
          <p:cNvSpPr>
            <a:spLocks noGrp="1"/>
          </p:cNvSpPr>
          <p:nvPr>
            <p:ph type="body" idx="1"/>
          </p:nvPr>
        </p:nvSpPr>
        <p:spPr>
          <a:xfrm>
            <a:off x="861789" y="4334933"/>
            <a:ext cx="3382831" cy="1185333"/>
          </a:xfrm>
        </p:spPr>
        <p:txBody>
          <a:bodyPr vert="horz" lIns="91440" tIns="45720" rIns="91440" bIns="45720" rtlCol="0" anchor="t">
            <a:normAutofit/>
          </a:bodyPr>
          <a:lstStyle/>
          <a:p>
            <a:pPr algn="l"/>
            <a:r>
              <a:rPr lang="en-US">
                <a:solidFill>
                  <a:srgbClr val="648FC0"/>
                </a:solidFill>
              </a:rPr>
              <a:t>Quiche Internals</a:t>
            </a:r>
          </a:p>
        </p:txBody>
      </p:sp>
      <p:pic>
        <p:nvPicPr>
          <p:cNvPr id="24" name="Picture 20">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23" name="Picture 22">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16" name="Picture 7" descr="Assorted food on the table">
            <a:extLst>
              <a:ext uri="{FF2B5EF4-FFF2-40B4-BE49-F238E27FC236}">
                <a16:creationId xmlns:a16="http://schemas.microsoft.com/office/drawing/2014/main" id="{D7B7C373-B2A6-756D-13CA-505342DFBFF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317" r="13316" b="-1"/>
          <a:stretch/>
        </p:blipFill>
        <p:spPr>
          <a:xfrm>
            <a:off x="4654297" y="10"/>
            <a:ext cx="7537704" cy="6857990"/>
          </a:xfrm>
          <a:prstGeom prst="rect">
            <a:avLst/>
          </a:prstGeom>
        </p:spPr>
      </p:pic>
    </p:spTree>
    <p:extLst>
      <p:ext uri="{BB962C8B-B14F-4D97-AF65-F5344CB8AC3E}">
        <p14:creationId xmlns:p14="http://schemas.microsoft.com/office/powerpoint/2010/main" val="396031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F79CD0-0EE2-956D-D1E6-2D07396029C3}"/>
              </a:ext>
            </a:extLst>
          </p:cNvPr>
          <p:cNvSpPr>
            <a:spLocks noGrp="1"/>
          </p:cNvSpPr>
          <p:nvPr>
            <p:ph type="title"/>
          </p:nvPr>
        </p:nvSpPr>
        <p:spPr/>
        <p:txBody>
          <a:bodyPr/>
          <a:lstStyle/>
          <a:p>
            <a:r>
              <a:rPr lang="en-US" dirty="0"/>
              <a:t>Core Components</a:t>
            </a:r>
          </a:p>
        </p:txBody>
      </p:sp>
      <p:graphicFrame>
        <p:nvGraphicFramePr>
          <p:cNvPr id="6" name="Table 6">
            <a:extLst>
              <a:ext uri="{FF2B5EF4-FFF2-40B4-BE49-F238E27FC236}">
                <a16:creationId xmlns:a16="http://schemas.microsoft.com/office/drawing/2014/main" id="{CA4C639A-CCD6-CA40-0D1A-FBE47D682345}"/>
              </a:ext>
            </a:extLst>
          </p:cNvPr>
          <p:cNvGraphicFramePr>
            <a:graphicFrameLocks noGrp="1"/>
          </p:cNvGraphicFramePr>
          <p:nvPr>
            <p:ph idx="1"/>
            <p:extLst>
              <p:ext uri="{D42A27DB-BD31-4B8C-83A1-F6EECF244321}">
                <p14:modId xmlns:p14="http://schemas.microsoft.com/office/powerpoint/2010/main" val="3291504733"/>
              </p:ext>
            </p:extLst>
          </p:nvPr>
        </p:nvGraphicFramePr>
        <p:xfrm>
          <a:off x="914400" y="1731962"/>
          <a:ext cx="10353674" cy="4516440"/>
        </p:xfrm>
        <a:graphic>
          <a:graphicData uri="http://schemas.openxmlformats.org/drawingml/2006/table">
            <a:tbl>
              <a:tblPr bandRow="1">
                <a:tableStyleId>{5DA37D80-6434-44D0-A028-1B22A696006F}</a:tableStyleId>
              </a:tblPr>
              <a:tblGrid>
                <a:gridCol w="2105891">
                  <a:extLst>
                    <a:ext uri="{9D8B030D-6E8A-4147-A177-3AD203B41FA5}">
                      <a16:colId xmlns:a16="http://schemas.microsoft.com/office/drawing/2014/main" val="3679619181"/>
                    </a:ext>
                  </a:extLst>
                </a:gridCol>
                <a:gridCol w="8247783">
                  <a:extLst>
                    <a:ext uri="{9D8B030D-6E8A-4147-A177-3AD203B41FA5}">
                      <a16:colId xmlns:a16="http://schemas.microsoft.com/office/drawing/2014/main" val="1543785616"/>
                    </a:ext>
                  </a:extLst>
                </a:gridCol>
              </a:tblGrid>
              <a:tr h="752740">
                <a:tc>
                  <a:txBody>
                    <a:bodyPr/>
                    <a:lstStyle/>
                    <a:p>
                      <a:r>
                        <a:rPr lang="en-US" dirty="0" err="1"/>
                        <a:t>EGraph</a:t>
                      </a:r>
                      <a:endParaRPr lang="en-US" dirty="0">
                        <a:latin typeface="Consolas" panose="020B0609020204030204" pitchFamily="49" charset="0"/>
                      </a:endParaRPr>
                    </a:p>
                  </a:txBody>
                  <a:tcPr anchor="ctr">
                    <a:solidFill>
                      <a:schemeClr val="accent2">
                        <a:alpha val="2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E-graph implementation using algorithms described in egg</a:t>
                      </a:r>
                    </a:p>
                  </a:txBody>
                  <a:tcPr anchor="ctr">
                    <a:solidFill>
                      <a:schemeClr val="accent2">
                        <a:alpha val="20000"/>
                      </a:schemeClr>
                    </a:solidFill>
                  </a:tcPr>
                </a:tc>
                <a:extLst>
                  <a:ext uri="{0D108BD9-81ED-4DB2-BD59-A6C34878D82A}">
                    <a16:rowId xmlns:a16="http://schemas.microsoft.com/office/drawing/2014/main" val="3742426252"/>
                  </a:ext>
                </a:extLst>
              </a:tr>
              <a:tr h="752740">
                <a:tc>
                  <a:txBody>
                    <a:bodyPr/>
                    <a:lstStyle/>
                    <a:p>
                      <a:r>
                        <a:rPr lang="en-US" dirty="0" err="1"/>
                        <a:t>QuicheTree</a:t>
                      </a:r>
                      <a:endParaRPr lang="en-US" dirty="0">
                        <a:latin typeface="Consolas" panose="020B0609020204030204" pitchFamily="49" charset="0"/>
                      </a:endParaRPr>
                    </a:p>
                  </a:txBody>
                  <a:tcPr anchor="ctr">
                    <a:solidFill>
                      <a:schemeClr val="accent2">
                        <a:alpha val="2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Tree representation used for building e-graphs, rewriting, and term extraction</a:t>
                      </a:r>
                    </a:p>
                  </a:txBody>
                  <a:tcPr anchor="ctr">
                    <a:solidFill>
                      <a:schemeClr val="accent2">
                        <a:alpha val="20000"/>
                      </a:schemeClr>
                    </a:solidFill>
                  </a:tcPr>
                </a:tc>
                <a:extLst>
                  <a:ext uri="{0D108BD9-81ED-4DB2-BD59-A6C34878D82A}">
                    <a16:rowId xmlns:a16="http://schemas.microsoft.com/office/drawing/2014/main" val="3598389424"/>
                  </a:ext>
                </a:extLst>
              </a:tr>
              <a:tr h="752740">
                <a:tc>
                  <a:txBody>
                    <a:bodyPr/>
                    <a:lstStyle/>
                    <a:p>
                      <a:r>
                        <a:rPr lang="en-US" dirty="0" err="1"/>
                        <a:t>EClassAnalysis</a:t>
                      </a:r>
                      <a:endParaRPr lang="en-US" dirty="0">
                        <a:latin typeface="Consolas" panose="020B0609020204030204" pitchFamily="49" charset="0"/>
                      </a:endParaRPr>
                    </a:p>
                  </a:txBody>
                  <a:tcPr anchor="ctr">
                    <a:solidFill>
                      <a:schemeClr val="accent2">
                        <a:alpha val="20000"/>
                      </a:schemeClr>
                    </a:solidFill>
                  </a:tcPr>
                </a:tc>
                <a:tc>
                  <a:txBody>
                    <a:bodyPr/>
                    <a:lstStyle/>
                    <a:p>
                      <a:r>
                        <a:rPr lang="en-US" dirty="0"/>
                        <a:t>Running e-class analysis, as described in egg</a:t>
                      </a:r>
                    </a:p>
                  </a:txBody>
                  <a:tcPr anchor="ctr">
                    <a:solidFill>
                      <a:schemeClr val="accent2">
                        <a:alpha val="20000"/>
                      </a:schemeClr>
                    </a:solidFill>
                  </a:tcPr>
                </a:tc>
                <a:extLst>
                  <a:ext uri="{0D108BD9-81ED-4DB2-BD59-A6C34878D82A}">
                    <a16:rowId xmlns:a16="http://schemas.microsoft.com/office/drawing/2014/main" val="1609641439"/>
                  </a:ext>
                </a:extLst>
              </a:tr>
              <a:tr h="752740">
                <a:tc>
                  <a:txBody>
                    <a:bodyPr/>
                    <a:lstStyle/>
                    <a:p>
                      <a:r>
                        <a:rPr lang="en-US" dirty="0"/>
                        <a:t>Rule</a:t>
                      </a:r>
                      <a:endParaRPr lang="en-US" dirty="0">
                        <a:latin typeface="Consolas" panose="020B0609020204030204" pitchFamily="49" charset="0"/>
                      </a:endParaRPr>
                    </a:p>
                  </a:txBody>
                  <a:tcPr anchor="ctr">
                    <a:solidFill>
                      <a:schemeClr val="accent2">
                        <a:alpha val="20000"/>
                      </a:schemeClr>
                    </a:solidFill>
                  </a:tcPr>
                </a:tc>
                <a:tc>
                  <a:txBody>
                    <a:bodyPr/>
                    <a:lstStyle/>
                    <a:p>
                      <a:r>
                        <a:rPr lang="en-US" dirty="0"/>
                        <a:t>Rewriting rules, specifying term equivalences</a:t>
                      </a:r>
                    </a:p>
                  </a:txBody>
                  <a:tcPr anchor="ctr">
                    <a:solidFill>
                      <a:schemeClr val="accent2">
                        <a:alpha val="20000"/>
                      </a:schemeClr>
                    </a:solidFill>
                  </a:tcPr>
                </a:tc>
                <a:extLst>
                  <a:ext uri="{0D108BD9-81ED-4DB2-BD59-A6C34878D82A}">
                    <a16:rowId xmlns:a16="http://schemas.microsoft.com/office/drawing/2014/main" val="3366266509"/>
                  </a:ext>
                </a:extLst>
              </a:tr>
              <a:tr h="752740">
                <a:tc>
                  <a:txBody>
                    <a:bodyPr/>
                    <a:lstStyle/>
                    <a:p>
                      <a:r>
                        <a:rPr lang="en-US" dirty="0" err="1"/>
                        <a:t>CostModel</a:t>
                      </a:r>
                      <a:endParaRPr lang="en-US" dirty="0">
                        <a:latin typeface="Consolas" panose="020B0609020204030204" pitchFamily="49" charset="0"/>
                      </a:endParaRPr>
                    </a:p>
                  </a:txBody>
                  <a:tcPr anchor="ctr">
                    <a:solidFill>
                      <a:schemeClr val="accent2">
                        <a:alpha val="20000"/>
                      </a:schemeClr>
                    </a:solidFill>
                  </a:tcPr>
                </a:tc>
                <a:tc>
                  <a:txBody>
                    <a:bodyPr/>
                    <a:lstStyle/>
                    <a:p>
                      <a:r>
                        <a:rPr lang="en-US" dirty="0"/>
                        <a:t>Calculate cost for each e-node</a:t>
                      </a:r>
                    </a:p>
                  </a:txBody>
                  <a:tcPr anchor="ctr">
                    <a:solidFill>
                      <a:schemeClr val="accent2">
                        <a:alpha val="20000"/>
                      </a:schemeClr>
                    </a:solidFill>
                  </a:tcPr>
                </a:tc>
                <a:extLst>
                  <a:ext uri="{0D108BD9-81ED-4DB2-BD59-A6C34878D82A}">
                    <a16:rowId xmlns:a16="http://schemas.microsoft.com/office/drawing/2014/main" val="3849606829"/>
                  </a:ext>
                </a:extLst>
              </a:tr>
              <a:tr h="752740">
                <a:tc>
                  <a:txBody>
                    <a:bodyPr/>
                    <a:lstStyle/>
                    <a:p>
                      <a:r>
                        <a:rPr lang="en-US" dirty="0"/>
                        <a:t>Extractor</a:t>
                      </a:r>
                      <a:endParaRPr lang="en-US" dirty="0">
                        <a:latin typeface="Consolas" panose="020B0609020204030204" pitchFamily="49" charset="0"/>
                      </a:endParaRPr>
                    </a:p>
                  </a:txBody>
                  <a:tcPr anchor="ctr">
                    <a:solidFill>
                      <a:schemeClr val="accent2">
                        <a:alpha val="20000"/>
                      </a:schemeClr>
                    </a:solidFill>
                  </a:tcPr>
                </a:tc>
                <a:tc>
                  <a:txBody>
                    <a:bodyPr/>
                    <a:lstStyle/>
                    <a:p>
                      <a:r>
                        <a:rPr lang="en-US" dirty="0"/>
                        <a:t>Extract terms based on the cost model</a:t>
                      </a:r>
                    </a:p>
                  </a:txBody>
                  <a:tcPr anchor="ctr">
                    <a:solidFill>
                      <a:schemeClr val="accent2">
                        <a:alpha val="20000"/>
                      </a:schemeClr>
                    </a:solidFill>
                  </a:tcPr>
                </a:tc>
                <a:extLst>
                  <a:ext uri="{0D108BD9-81ED-4DB2-BD59-A6C34878D82A}">
                    <a16:rowId xmlns:a16="http://schemas.microsoft.com/office/drawing/2014/main" val="689357328"/>
                  </a:ext>
                </a:extLst>
              </a:tr>
            </a:tbl>
          </a:graphicData>
        </a:graphic>
      </p:graphicFrame>
    </p:spTree>
    <p:extLst>
      <p:ext uri="{BB962C8B-B14F-4D97-AF65-F5344CB8AC3E}">
        <p14:creationId xmlns:p14="http://schemas.microsoft.com/office/powerpoint/2010/main" val="217897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F79CD0-0EE2-956D-D1E6-2D07396029C3}"/>
              </a:ext>
            </a:extLst>
          </p:cNvPr>
          <p:cNvSpPr>
            <a:spLocks noGrp="1"/>
          </p:cNvSpPr>
          <p:nvPr>
            <p:ph type="title"/>
          </p:nvPr>
        </p:nvSpPr>
        <p:spPr/>
        <p:txBody>
          <a:bodyPr/>
          <a:lstStyle/>
          <a:p>
            <a:r>
              <a:rPr lang="en-US" dirty="0"/>
              <a:t>Core Components</a:t>
            </a:r>
          </a:p>
        </p:txBody>
      </p:sp>
      <p:graphicFrame>
        <p:nvGraphicFramePr>
          <p:cNvPr id="6" name="Table 6">
            <a:extLst>
              <a:ext uri="{FF2B5EF4-FFF2-40B4-BE49-F238E27FC236}">
                <a16:creationId xmlns:a16="http://schemas.microsoft.com/office/drawing/2014/main" id="{CA4C639A-CCD6-CA40-0D1A-FBE47D682345}"/>
              </a:ext>
            </a:extLst>
          </p:cNvPr>
          <p:cNvGraphicFramePr>
            <a:graphicFrameLocks noGrp="1"/>
          </p:cNvGraphicFramePr>
          <p:nvPr>
            <p:ph idx="1"/>
            <p:extLst>
              <p:ext uri="{D42A27DB-BD31-4B8C-83A1-F6EECF244321}">
                <p14:modId xmlns:p14="http://schemas.microsoft.com/office/powerpoint/2010/main" val="1379067370"/>
              </p:ext>
            </p:extLst>
          </p:nvPr>
        </p:nvGraphicFramePr>
        <p:xfrm>
          <a:off x="914400" y="1731962"/>
          <a:ext cx="10353674" cy="4516440"/>
        </p:xfrm>
        <a:graphic>
          <a:graphicData uri="http://schemas.openxmlformats.org/drawingml/2006/table">
            <a:tbl>
              <a:tblPr bandRow="1">
                <a:tableStyleId>{5DA37D80-6434-44D0-A028-1B22A696006F}</a:tableStyleId>
              </a:tblPr>
              <a:tblGrid>
                <a:gridCol w="2105891">
                  <a:extLst>
                    <a:ext uri="{9D8B030D-6E8A-4147-A177-3AD203B41FA5}">
                      <a16:colId xmlns:a16="http://schemas.microsoft.com/office/drawing/2014/main" val="3679619181"/>
                    </a:ext>
                  </a:extLst>
                </a:gridCol>
                <a:gridCol w="8247783">
                  <a:extLst>
                    <a:ext uri="{9D8B030D-6E8A-4147-A177-3AD203B41FA5}">
                      <a16:colId xmlns:a16="http://schemas.microsoft.com/office/drawing/2014/main" val="1543785616"/>
                    </a:ext>
                  </a:extLst>
                </a:gridCol>
              </a:tblGrid>
              <a:tr h="752740">
                <a:tc>
                  <a:txBody>
                    <a:bodyPr/>
                    <a:lstStyle/>
                    <a:p>
                      <a:r>
                        <a:rPr lang="en-US" dirty="0" err="1">
                          <a:solidFill>
                            <a:schemeClr val="tx1">
                              <a:lumMod val="75000"/>
                            </a:schemeClr>
                          </a:solidFill>
                        </a:rPr>
                        <a:t>EGraph</a:t>
                      </a:r>
                      <a:endParaRPr lang="en-US" dirty="0">
                        <a:solidFill>
                          <a:schemeClr val="tx1">
                            <a:lumMod val="75000"/>
                          </a:schemeClr>
                        </a:solidFill>
                        <a:latin typeface="Consolas" panose="020B0609020204030204" pitchFamily="49" charset="0"/>
                      </a:endParaRPr>
                    </a:p>
                  </a:txBody>
                  <a:tcPr anchor="ctr">
                    <a:solidFill>
                      <a:schemeClr val="accent2">
                        <a:alpha val="2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lumMod val="75000"/>
                            </a:schemeClr>
                          </a:solidFill>
                        </a:rPr>
                        <a:t>E-graph implementation using algorithms described in egg</a:t>
                      </a:r>
                    </a:p>
                  </a:txBody>
                  <a:tcPr anchor="ctr">
                    <a:solidFill>
                      <a:schemeClr val="accent2">
                        <a:alpha val="20000"/>
                      </a:schemeClr>
                    </a:solidFill>
                  </a:tcPr>
                </a:tc>
                <a:extLst>
                  <a:ext uri="{0D108BD9-81ED-4DB2-BD59-A6C34878D82A}">
                    <a16:rowId xmlns:a16="http://schemas.microsoft.com/office/drawing/2014/main" val="3742426252"/>
                  </a:ext>
                </a:extLst>
              </a:tr>
              <a:tr h="752740">
                <a:tc>
                  <a:txBody>
                    <a:bodyPr/>
                    <a:lstStyle/>
                    <a:p>
                      <a:r>
                        <a:rPr lang="en-US" dirty="0" err="1">
                          <a:solidFill>
                            <a:schemeClr val="tx1"/>
                          </a:solidFill>
                        </a:rPr>
                        <a:t>QuicheTree</a:t>
                      </a:r>
                      <a:endParaRPr lang="en-US" dirty="0">
                        <a:solidFill>
                          <a:schemeClr val="tx1"/>
                        </a:solidFill>
                        <a:latin typeface="Consolas" panose="020B0609020204030204" pitchFamily="49" charset="0"/>
                      </a:endParaRPr>
                    </a:p>
                  </a:txBody>
                  <a:tcPr anchor="ctr">
                    <a:solidFill>
                      <a:schemeClr val="accent2">
                        <a:alpha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rPr>
                        <a:t>Tree representation used for building e-graphs, rewriting, and term extraction</a:t>
                      </a:r>
                    </a:p>
                  </a:txBody>
                  <a:tcPr anchor="ctr">
                    <a:solidFill>
                      <a:schemeClr val="accent2">
                        <a:alpha val="40000"/>
                      </a:schemeClr>
                    </a:solidFill>
                  </a:tcPr>
                </a:tc>
                <a:extLst>
                  <a:ext uri="{0D108BD9-81ED-4DB2-BD59-A6C34878D82A}">
                    <a16:rowId xmlns:a16="http://schemas.microsoft.com/office/drawing/2014/main" val="3598389424"/>
                  </a:ext>
                </a:extLst>
              </a:tr>
              <a:tr h="752740">
                <a:tc>
                  <a:txBody>
                    <a:bodyPr/>
                    <a:lstStyle/>
                    <a:p>
                      <a:r>
                        <a:rPr lang="en-US" dirty="0" err="1">
                          <a:solidFill>
                            <a:schemeClr val="tx1">
                              <a:lumMod val="75000"/>
                            </a:schemeClr>
                          </a:solidFill>
                        </a:rPr>
                        <a:t>EClassAnalysis</a:t>
                      </a:r>
                      <a:endParaRPr lang="en-US" dirty="0">
                        <a:solidFill>
                          <a:schemeClr val="tx1">
                            <a:lumMod val="75000"/>
                          </a:schemeClr>
                        </a:solidFill>
                        <a:latin typeface="Consolas" panose="020B0609020204030204" pitchFamily="49" charset="0"/>
                      </a:endParaRPr>
                    </a:p>
                  </a:txBody>
                  <a:tcPr anchor="ctr">
                    <a:solidFill>
                      <a:schemeClr val="accent2">
                        <a:alpha val="20000"/>
                      </a:schemeClr>
                    </a:solidFill>
                  </a:tcPr>
                </a:tc>
                <a:tc>
                  <a:txBody>
                    <a:bodyPr/>
                    <a:lstStyle/>
                    <a:p>
                      <a:r>
                        <a:rPr lang="en-US" dirty="0">
                          <a:solidFill>
                            <a:schemeClr val="tx1">
                              <a:lumMod val="75000"/>
                            </a:schemeClr>
                          </a:solidFill>
                        </a:rPr>
                        <a:t>Running e-class analysis, as described in egg</a:t>
                      </a:r>
                    </a:p>
                  </a:txBody>
                  <a:tcPr anchor="ctr">
                    <a:solidFill>
                      <a:schemeClr val="accent2">
                        <a:alpha val="20000"/>
                      </a:schemeClr>
                    </a:solidFill>
                  </a:tcPr>
                </a:tc>
                <a:extLst>
                  <a:ext uri="{0D108BD9-81ED-4DB2-BD59-A6C34878D82A}">
                    <a16:rowId xmlns:a16="http://schemas.microsoft.com/office/drawing/2014/main" val="1609641439"/>
                  </a:ext>
                </a:extLst>
              </a:tr>
              <a:tr h="752740">
                <a:tc>
                  <a:txBody>
                    <a:bodyPr/>
                    <a:lstStyle/>
                    <a:p>
                      <a:r>
                        <a:rPr lang="en-US" dirty="0">
                          <a:solidFill>
                            <a:schemeClr val="tx1">
                              <a:lumMod val="75000"/>
                            </a:schemeClr>
                          </a:solidFill>
                        </a:rPr>
                        <a:t>Rule</a:t>
                      </a:r>
                      <a:endParaRPr lang="en-US" dirty="0">
                        <a:solidFill>
                          <a:schemeClr val="tx1">
                            <a:lumMod val="75000"/>
                          </a:schemeClr>
                        </a:solidFill>
                        <a:latin typeface="Consolas" panose="020B0609020204030204" pitchFamily="49" charset="0"/>
                      </a:endParaRPr>
                    </a:p>
                  </a:txBody>
                  <a:tcPr anchor="ctr">
                    <a:solidFill>
                      <a:schemeClr val="accent2">
                        <a:alpha val="20000"/>
                      </a:schemeClr>
                    </a:solidFill>
                  </a:tcPr>
                </a:tc>
                <a:tc>
                  <a:txBody>
                    <a:bodyPr/>
                    <a:lstStyle/>
                    <a:p>
                      <a:r>
                        <a:rPr lang="en-US" dirty="0">
                          <a:solidFill>
                            <a:schemeClr val="tx1">
                              <a:lumMod val="75000"/>
                            </a:schemeClr>
                          </a:solidFill>
                        </a:rPr>
                        <a:t>Rewriting rules, specifying term equivalences</a:t>
                      </a:r>
                    </a:p>
                  </a:txBody>
                  <a:tcPr anchor="ctr">
                    <a:solidFill>
                      <a:schemeClr val="accent2">
                        <a:alpha val="20000"/>
                      </a:schemeClr>
                    </a:solidFill>
                  </a:tcPr>
                </a:tc>
                <a:extLst>
                  <a:ext uri="{0D108BD9-81ED-4DB2-BD59-A6C34878D82A}">
                    <a16:rowId xmlns:a16="http://schemas.microsoft.com/office/drawing/2014/main" val="3366266509"/>
                  </a:ext>
                </a:extLst>
              </a:tr>
              <a:tr h="752740">
                <a:tc>
                  <a:txBody>
                    <a:bodyPr/>
                    <a:lstStyle/>
                    <a:p>
                      <a:r>
                        <a:rPr lang="en-US" dirty="0" err="1">
                          <a:solidFill>
                            <a:schemeClr val="tx1">
                              <a:lumMod val="75000"/>
                            </a:schemeClr>
                          </a:solidFill>
                        </a:rPr>
                        <a:t>CostModel</a:t>
                      </a:r>
                      <a:endParaRPr lang="en-US" dirty="0">
                        <a:solidFill>
                          <a:schemeClr val="tx1">
                            <a:lumMod val="75000"/>
                          </a:schemeClr>
                        </a:solidFill>
                        <a:latin typeface="Consolas" panose="020B0609020204030204" pitchFamily="49" charset="0"/>
                      </a:endParaRPr>
                    </a:p>
                  </a:txBody>
                  <a:tcPr anchor="ctr">
                    <a:solidFill>
                      <a:schemeClr val="accent2">
                        <a:alpha val="20000"/>
                      </a:schemeClr>
                    </a:solidFill>
                  </a:tcPr>
                </a:tc>
                <a:tc>
                  <a:txBody>
                    <a:bodyPr/>
                    <a:lstStyle/>
                    <a:p>
                      <a:r>
                        <a:rPr lang="en-US" dirty="0">
                          <a:solidFill>
                            <a:schemeClr val="tx1">
                              <a:lumMod val="75000"/>
                            </a:schemeClr>
                          </a:solidFill>
                        </a:rPr>
                        <a:t>Calculate cost for each e-node</a:t>
                      </a:r>
                    </a:p>
                  </a:txBody>
                  <a:tcPr anchor="ctr">
                    <a:solidFill>
                      <a:schemeClr val="accent2">
                        <a:alpha val="20000"/>
                      </a:schemeClr>
                    </a:solidFill>
                  </a:tcPr>
                </a:tc>
                <a:extLst>
                  <a:ext uri="{0D108BD9-81ED-4DB2-BD59-A6C34878D82A}">
                    <a16:rowId xmlns:a16="http://schemas.microsoft.com/office/drawing/2014/main" val="3849606829"/>
                  </a:ext>
                </a:extLst>
              </a:tr>
              <a:tr h="752740">
                <a:tc>
                  <a:txBody>
                    <a:bodyPr/>
                    <a:lstStyle/>
                    <a:p>
                      <a:r>
                        <a:rPr lang="en-US" dirty="0">
                          <a:solidFill>
                            <a:schemeClr val="tx1"/>
                          </a:solidFill>
                        </a:rPr>
                        <a:t>Extractor</a:t>
                      </a:r>
                      <a:endParaRPr lang="en-US" dirty="0">
                        <a:solidFill>
                          <a:schemeClr val="tx1"/>
                        </a:solidFill>
                        <a:latin typeface="Consolas" panose="020B0609020204030204" pitchFamily="49" charset="0"/>
                      </a:endParaRPr>
                    </a:p>
                  </a:txBody>
                  <a:tcPr anchor="ctr">
                    <a:solidFill>
                      <a:schemeClr val="accent2">
                        <a:alpha val="40000"/>
                      </a:schemeClr>
                    </a:solidFill>
                  </a:tcPr>
                </a:tc>
                <a:tc>
                  <a:txBody>
                    <a:bodyPr/>
                    <a:lstStyle/>
                    <a:p>
                      <a:r>
                        <a:rPr lang="en-US" dirty="0">
                          <a:solidFill>
                            <a:schemeClr val="tx1"/>
                          </a:solidFill>
                        </a:rPr>
                        <a:t>Extract terms based on the cost model</a:t>
                      </a:r>
                    </a:p>
                  </a:txBody>
                  <a:tcPr anchor="ctr">
                    <a:solidFill>
                      <a:schemeClr val="accent2">
                        <a:alpha val="40000"/>
                      </a:schemeClr>
                    </a:solidFill>
                  </a:tcPr>
                </a:tc>
                <a:extLst>
                  <a:ext uri="{0D108BD9-81ED-4DB2-BD59-A6C34878D82A}">
                    <a16:rowId xmlns:a16="http://schemas.microsoft.com/office/drawing/2014/main" val="689357328"/>
                  </a:ext>
                </a:extLst>
              </a:tr>
            </a:tbl>
          </a:graphicData>
        </a:graphic>
      </p:graphicFrame>
    </p:spTree>
    <p:extLst>
      <p:ext uri="{BB962C8B-B14F-4D97-AF65-F5344CB8AC3E}">
        <p14:creationId xmlns:p14="http://schemas.microsoft.com/office/powerpoint/2010/main" val="2889699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1C32-0754-90B4-6265-930D1C69C1BE}"/>
              </a:ext>
            </a:extLst>
          </p:cNvPr>
          <p:cNvSpPr>
            <a:spLocks noGrp="1"/>
          </p:cNvSpPr>
          <p:nvPr>
            <p:ph type="title"/>
          </p:nvPr>
        </p:nvSpPr>
        <p:spPr/>
        <p:txBody>
          <a:bodyPr/>
          <a:lstStyle/>
          <a:p>
            <a:r>
              <a:rPr lang="en-US" dirty="0"/>
              <a:t>E-Graph Representation</a:t>
            </a:r>
            <a:endParaRPr lang="en-US" dirty="0">
              <a:highlight>
                <a:srgbClr val="FFFF00"/>
              </a:highlight>
            </a:endParaRPr>
          </a:p>
        </p:txBody>
      </p:sp>
      <p:sp>
        <p:nvSpPr>
          <p:cNvPr id="13" name="Content Placeholder 12">
            <a:extLst>
              <a:ext uri="{FF2B5EF4-FFF2-40B4-BE49-F238E27FC236}">
                <a16:creationId xmlns:a16="http://schemas.microsoft.com/office/drawing/2014/main" id="{B983AE09-C3BF-05CE-264C-D644E2E8BF51}"/>
              </a:ext>
            </a:extLst>
          </p:cNvPr>
          <p:cNvSpPr>
            <a:spLocks noGrp="1"/>
          </p:cNvSpPr>
          <p:nvPr>
            <p:ph sz="half" idx="13"/>
          </p:nvPr>
        </p:nvSpPr>
        <p:spPr/>
        <p:txBody>
          <a:bodyPr>
            <a:normAutofit/>
          </a:bodyPr>
          <a:lstStyle/>
          <a:p>
            <a:pPr marL="36900" indent="0">
              <a:buNone/>
            </a:pPr>
            <a:r>
              <a:rPr lang="en-US" sz="2400" dirty="0"/>
              <a:t>Follows the e-graph algorithms in egg.</a:t>
            </a:r>
          </a:p>
          <a:p>
            <a:pPr marL="36900" indent="0">
              <a:buNone/>
            </a:pPr>
            <a:endParaRPr lang="en-US" sz="2400" dirty="0"/>
          </a:p>
          <a:p>
            <a:pPr marL="36900" indent="0">
              <a:buNone/>
            </a:pPr>
            <a:r>
              <a:rPr lang="en-US" sz="2400" dirty="0"/>
              <a:t>Constructor arguments are optional.</a:t>
            </a:r>
          </a:p>
          <a:p>
            <a:pPr marL="36900" indent="0">
              <a:buNone/>
            </a:pPr>
            <a:endParaRPr lang="en-US" sz="2400" dirty="0"/>
          </a:p>
          <a:p>
            <a:pPr marL="36900" indent="0">
              <a:buNone/>
            </a:pPr>
            <a:r>
              <a:rPr lang="en-US" sz="2400" dirty="0">
                <a:latin typeface="Consolas" panose="020B0609020204030204" pitchFamily="49" charset="0"/>
              </a:rPr>
              <a:t>add()</a:t>
            </a:r>
            <a:r>
              <a:rPr lang="en-US" sz="2400" dirty="0"/>
              <a:t> takes a </a:t>
            </a:r>
            <a:r>
              <a:rPr lang="en-US" sz="2400" dirty="0" err="1">
                <a:latin typeface="Consolas" panose="020B0609020204030204" pitchFamily="49" charset="0"/>
              </a:rPr>
              <a:t>QuicheTree</a:t>
            </a:r>
            <a:r>
              <a:rPr lang="en-US" sz="2400" dirty="0">
                <a:latin typeface="Consolas" panose="020B0609020204030204" pitchFamily="49" charset="0"/>
              </a:rPr>
              <a:t> </a:t>
            </a:r>
            <a:r>
              <a:rPr lang="en-US" sz="2400" dirty="0"/>
              <a:t>object.</a:t>
            </a:r>
          </a:p>
        </p:txBody>
      </p:sp>
      <p:sp>
        <p:nvSpPr>
          <p:cNvPr id="14" name="Content Placeholder 13">
            <a:extLst>
              <a:ext uri="{FF2B5EF4-FFF2-40B4-BE49-F238E27FC236}">
                <a16:creationId xmlns:a16="http://schemas.microsoft.com/office/drawing/2014/main" id="{B24B2053-AB27-4923-5D9D-AC5129F0A0B5}"/>
              </a:ext>
            </a:extLst>
          </p:cNvPr>
          <p:cNvSpPr>
            <a:spLocks noGrp="1"/>
          </p:cNvSpPr>
          <p:nvPr>
            <p:ph sz="quarter" idx="4294967295"/>
          </p:nvPr>
        </p:nvSpPr>
        <p:spPr>
          <a:xfrm>
            <a:off x="5257800" y="1993691"/>
            <a:ext cx="5910944" cy="3797509"/>
          </a:xfrm>
        </p:spPr>
        <p:txBody>
          <a:bodyPr anchor="t">
            <a:normAutofit/>
          </a:bodyPr>
          <a:lstStyle/>
          <a:p>
            <a:pPr marL="36900" indent="0">
              <a:lnSpc>
                <a:spcPct val="80000"/>
              </a:lnSpc>
              <a:spcBef>
                <a:spcPts val="408"/>
              </a:spcBef>
              <a:buNone/>
            </a:pPr>
            <a:r>
              <a:rPr kumimoji="0" lang="en-US" sz="2200" b="0" i="0" u="none" strike="noStrike" kern="1200" cap="none" spc="0" normalizeH="0" baseline="0" noProof="0" dirty="0">
                <a:ln>
                  <a:solidFill>
                    <a:prstClr val="black">
                      <a:lumMod val="75000"/>
                      <a:lumOff val="25000"/>
                      <a:alpha val="10000"/>
                    </a:prstClr>
                  </a:solidFill>
                </a:ln>
                <a:solidFill>
                  <a:srgbClr val="569CD6"/>
                </a:solidFill>
                <a:effectLst/>
                <a:uLnTx/>
                <a:uFillTx/>
                <a:latin typeface="Consolas" panose="020B0609020204030204" pitchFamily="49" charset="0"/>
                <a:ea typeface="+mn-ea"/>
                <a:cs typeface="+mn-cs"/>
              </a:rPr>
              <a:t>class</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err="1">
                <a:ln>
                  <a:solidFill>
                    <a:prstClr val="black">
                      <a:lumMod val="75000"/>
                      <a:lumOff val="25000"/>
                      <a:alpha val="10000"/>
                    </a:prstClr>
                  </a:solidFill>
                </a:ln>
                <a:solidFill>
                  <a:srgbClr val="4EC9B0"/>
                </a:solidFill>
                <a:effectLst/>
                <a:uLnTx/>
                <a:uFillTx/>
                <a:latin typeface="Consolas" panose="020B0609020204030204" pitchFamily="49" charset="0"/>
                <a:ea typeface="+mn-ea"/>
                <a:cs typeface="+mn-cs"/>
              </a:rPr>
              <a:t>EGraph</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a:t>
            </a:r>
          </a:p>
          <a:p>
            <a:pPr marL="36900" indent="0">
              <a:spcBef>
                <a:spcPts val="0"/>
              </a:spcBef>
              <a:buNone/>
            </a:pPr>
            <a:r>
              <a:rPr lang="en-US" sz="2200" dirty="0">
                <a:ln>
                  <a:solidFill>
                    <a:prstClr val="black">
                      <a:lumMod val="75000"/>
                      <a:lumOff val="25000"/>
                      <a:alpha val="10000"/>
                    </a:prstClr>
                  </a:solidFill>
                </a:ln>
                <a:solidFill>
                  <a:srgbClr val="D4D4D4"/>
                </a:solidFill>
                <a:effectLst/>
                <a:latin typeface="Consolas" panose="020B0609020204030204" pitchFamily="49" charset="0"/>
              </a:rPr>
              <a:t>  </a:t>
            </a:r>
            <a:r>
              <a:rPr lang="en-US" sz="2200" b="0" dirty="0">
                <a:solidFill>
                  <a:srgbClr val="569CD6"/>
                </a:solidFill>
                <a:effectLst/>
                <a:latin typeface="Consolas" panose="020B0609020204030204" pitchFamily="49" charset="0"/>
              </a:rPr>
              <a:t>def</a:t>
            </a:r>
            <a:r>
              <a:rPr lang="en-US" sz="2200" b="0" dirty="0">
                <a:solidFill>
                  <a:srgbClr val="D4D4D4"/>
                </a:solidFill>
                <a:effectLst/>
                <a:latin typeface="Consolas" panose="020B0609020204030204" pitchFamily="49" charset="0"/>
              </a:rPr>
              <a:t> </a:t>
            </a:r>
            <a:r>
              <a:rPr lang="en-US" sz="2200" b="0" dirty="0">
                <a:solidFill>
                  <a:srgbClr val="DCDCAA"/>
                </a:solidFill>
                <a:effectLst/>
                <a:latin typeface="Consolas" panose="020B0609020204030204" pitchFamily="49" charset="0"/>
              </a:rPr>
              <a:t>__</a:t>
            </a:r>
            <a:r>
              <a:rPr lang="en-US" sz="2200" b="0" dirty="0" err="1">
                <a:solidFill>
                  <a:srgbClr val="DCDCAA"/>
                </a:solidFill>
                <a:effectLst/>
                <a:latin typeface="Consolas" panose="020B0609020204030204" pitchFamily="49" charset="0"/>
              </a:rPr>
              <a:t>init</a:t>
            </a:r>
            <a:r>
              <a:rPr lang="en-US" sz="2200" b="0" dirty="0">
                <a:solidFill>
                  <a:srgbClr val="DCDCAA"/>
                </a:solidFill>
                <a:effectLst/>
                <a:latin typeface="Consolas" panose="020B0609020204030204" pitchFamily="49" charset="0"/>
              </a:rPr>
              <a:t>__</a:t>
            </a:r>
            <a:r>
              <a:rPr lang="en-US" sz="2200" b="0" dirty="0">
                <a:solidFill>
                  <a:srgbClr val="D4D4D4"/>
                </a:solidFill>
                <a:effectLst/>
                <a:latin typeface="Consolas" panose="020B0609020204030204" pitchFamily="49" charset="0"/>
              </a:rPr>
              <a:t>(</a:t>
            </a:r>
            <a:r>
              <a:rPr lang="en-US" sz="2200" b="0" dirty="0">
                <a:solidFill>
                  <a:srgbClr val="9CDCFE"/>
                </a:solidFill>
                <a:effectLst/>
                <a:latin typeface="Consolas" panose="020B0609020204030204" pitchFamily="49" charset="0"/>
              </a:rPr>
              <a:t>self</a:t>
            </a:r>
            <a:r>
              <a:rPr lang="en-US" sz="2200" b="0" dirty="0">
                <a:solidFill>
                  <a:srgbClr val="D4D4D4"/>
                </a:solidFill>
                <a:effectLst/>
                <a:latin typeface="Consolas" panose="020B0609020204030204" pitchFamily="49" charset="0"/>
              </a:rPr>
              <a:t>, </a:t>
            </a:r>
            <a:r>
              <a:rPr lang="en-US" sz="2200" b="0" dirty="0">
                <a:solidFill>
                  <a:srgbClr val="9CDCFE"/>
                </a:solidFill>
                <a:effectLst/>
                <a:latin typeface="Consolas" panose="020B0609020204030204" pitchFamily="49" charset="0"/>
              </a:rPr>
              <a:t>tree</a:t>
            </a:r>
            <a:r>
              <a:rPr lang="en-US" sz="2200" b="0" dirty="0">
                <a:solidFill>
                  <a:srgbClr val="D4D4D4"/>
                </a:solidFill>
                <a:effectLst/>
                <a:latin typeface="Consolas" panose="020B0609020204030204" pitchFamily="49" charset="0"/>
              </a:rPr>
              <a:t>, </a:t>
            </a:r>
            <a:r>
              <a:rPr lang="en-US" sz="2200" b="0" dirty="0">
                <a:solidFill>
                  <a:srgbClr val="9CDCFE"/>
                </a:solidFill>
                <a:effectLst/>
                <a:latin typeface="Consolas" panose="020B0609020204030204" pitchFamily="49" charset="0"/>
              </a:rPr>
              <a:t>analysis</a:t>
            </a:r>
            <a:r>
              <a:rPr lang="en-US" sz="2200" b="0" dirty="0">
                <a:solidFill>
                  <a:srgbClr val="D4D4D4"/>
                </a:solidFill>
                <a:effectLst/>
                <a:latin typeface="Consolas" panose="020B0609020204030204" pitchFamily="49" charset="0"/>
              </a:rPr>
              <a:t>)</a:t>
            </a:r>
            <a:endPar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endParaRPr>
          </a:p>
          <a:p>
            <a:pPr marL="36900" indent="0">
              <a:spcBef>
                <a:spcPts val="0"/>
              </a:spcBef>
              <a:buNone/>
            </a:pPr>
            <a:r>
              <a:rPr lang="en-US" sz="2200" b="0" dirty="0">
                <a:solidFill>
                  <a:srgbClr val="569CD6"/>
                </a:solidFill>
                <a:effectLst/>
                <a:latin typeface="Consolas" panose="020B0609020204030204" pitchFamily="49" charset="0"/>
              </a:rPr>
              <a:t>  def</a:t>
            </a:r>
            <a:r>
              <a:rPr lang="en-US" sz="2200" b="0" dirty="0">
                <a:solidFill>
                  <a:srgbClr val="D4D4D4"/>
                </a:solidFill>
                <a:effectLst/>
                <a:latin typeface="Consolas" panose="020B0609020204030204" pitchFamily="49" charset="0"/>
              </a:rPr>
              <a:t> </a:t>
            </a:r>
            <a:r>
              <a:rPr lang="en-US" sz="2200" b="0" dirty="0">
                <a:solidFill>
                  <a:srgbClr val="DCDCAA"/>
                </a:solidFill>
                <a:effectLst/>
                <a:latin typeface="Consolas" panose="020B0609020204030204" pitchFamily="49" charset="0"/>
              </a:rPr>
              <a:t>add</a:t>
            </a:r>
            <a:r>
              <a:rPr lang="en-US" sz="2200" b="0" dirty="0">
                <a:solidFill>
                  <a:srgbClr val="D4D4D4"/>
                </a:solidFill>
                <a:effectLst/>
                <a:latin typeface="Consolas" panose="020B0609020204030204" pitchFamily="49" charset="0"/>
              </a:rPr>
              <a:t>(</a:t>
            </a:r>
            <a:r>
              <a:rPr lang="en-US" sz="2200" b="0" dirty="0">
                <a:solidFill>
                  <a:srgbClr val="9CDCFE"/>
                </a:solidFill>
                <a:effectLst/>
                <a:latin typeface="Consolas" panose="020B0609020204030204" pitchFamily="49" charset="0"/>
              </a:rPr>
              <a:t>self</a:t>
            </a: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quiche_tree</a:t>
            </a:r>
            <a:r>
              <a:rPr lang="en-US" sz="2200" b="0" dirty="0">
                <a:solidFill>
                  <a:srgbClr val="D4D4D4"/>
                </a:solidFill>
                <a:effectLst/>
                <a:latin typeface="Consolas" panose="020B0609020204030204" pitchFamily="49" charset="0"/>
              </a:rPr>
              <a:t>)</a:t>
            </a:r>
          </a:p>
          <a:p>
            <a:pPr marL="36900" indent="0">
              <a:spcBef>
                <a:spcPts val="0"/>
              </a:spcBef>
              <a:buNone/>
            </a:pPr>
            <a:r>
              <a:rPr lang="en-US" sz="2200" b="0" dirty="0">
                <a:solidFill>
                  <a:srgbClr val="569CD6"/>
                </a:solidFill>
                <a:effectLst/>
                <a:latin typeface="Consolas" panose="020B0609020204030204" pitchFamily="49" charset="0"/>
              </a:rPr>
              <a:t>  def</a:t>
            </a:r>
            <a:r>
              <a:rPr lang="en-US" sz="2200" b="0" dirty="0">
                <a:solidFill>
                  <a:srgbClr val="D4D4D4"/>
                </a:solidFill>
                <a:effectLst/>
                <a:latin typeface="Consolas" panose="020B0609020204030204" pitchFamily="49" charset="0"/>
              </a:rPr>
              <a:t> </a:t>
            </a:r>
            <a:r>
              <a:rPr lang="en-US" sz="2200" b="0" dirty="0">
                <a:solidFill>
                  <a:srgbClr val="DCDCAA"/>
                </a:solidFill>
                <a:effectLst/>
                <a:latin typeface="Consolas" panose="020B0609020204030204" pitchFamily="49" charset="0"/>
              </a:rPr>
              <a:t>merge</a:t>
            </a:r>
            <a:r>
              <a:rPr lang="en-US" sz="2200" b="0" dirty="0">
                <a:solidFill>
                  <a:srgbClr val="D4D4D4"/>
                </a:solidFill>
                <a:effectLst/>
                <a:latin typeface="Consolas" panose="020B0609020204030204" pitchFamily="49" charset="0"/>
              </a:rPr>
              <a:t>(</a:t>
            </a:r>
            <a:r>
              <a:rPr lang="en-US" sz="2200" b="0" dirty="0">
                <a:solidFill>
                  <a:srgbClr val="9CDCFE"/>
                </a:solidFill>
                <a:effectLst/>
                <a:latin typeface="Consolas" panose="020B0609020204030204" pitchFamily="49" charset="0"/>
              </a:rPr>
              <a:t>self</a:t>
            </a:r>
            <a:r>
              <a:rPr lang="en-US" sz="2200" b="0" dirty="0">
                <a:solidFill>
                  <a:srgbClr val="D4D4D4"/>
                </a:solidFill>
                <a:effectLst/>
                <a:latin typeface="Consolas" panose="020B0609020204030204" pitchFamily="49" charset="0"/>
              </a:rPr>
              <a:t>, </a:t>
            </a:r>
            <a:r>
              <a:rPr lang="en-US" sz="2200" b="0" dirty="0">
                <a:solidFill>
                  <a:srgbClr val="9CDCFE"/>
                </a:solidFill>
                <a:effectLst/>
                <a:latin typeface="Consolas" panose="020B0609020204030204" pitchFamily="49" charset="0"/>
              </a:rPr>
              <a:t>eclass1</a:t>
            </a:r>
            <a:r>
              <a:rPr lang="en-US" sz="2200" b="0" dirty="0">
                <a:solidFill>
                  <a:srgbClr val="D4D4D4"/>
                </a:solidFill>
                <a:effectLst/>
                <a:latin typeface="Consolas" panose="020B0609020204030204" pitchFamily="49" charset="0"/>
              </a:rPr>
              <a:t>, </a:t>
            </a:r>
            <a:r>
              <a:rPr lang="en-US" sz="2200" b="0" dirty="0">
                <a:solidFill>
                  <a:srgbClr val="9CDCFE"/>
                </a:solidFill>
                <a:effectLst/>
                <a:latin typeface="Consolas" panose="020B0609020204030204" pitchFamily="49" charset="0"/>
              </a:rPr>
              <a:t>eclass2</a:t>
            </a:r>
            <a:r>
              <a:rPr lang="en-US" sz="2200" b="0" dirty="0">
                <a:solidFill>
                  <a:srgbClr val="D4D4D4"/>
                </a:solidFill>
                <a:effectLst/>
                <a:latin typeface="Consolas" panose="020B0609020204030204" pitchFamily="49" charset="0"/>
              </a:rPr>
              <a:t>)</a:t>
            </a:r>
            <a:endParaRPr lang="en-US" sz="2200" b="0" dirty="0">
              <a:solidFill>
                <a:srgbClr val="569CD6"/>
              </a:solidFill>
              <a:effectLst/>
              <a:latin typeface="Consolas" panose="020B0609020204030204" pitchFamily="49" charset="0"/>
            </a:endParaRPr>
          </a:p>
          <a:p>
            <a:pPr marL="36900" indent="0">
              <a:spcBef>
                <a:spcPts val="0"/>
              </a:spcBef>
              <a:buNone/>
            </a:pPr>
            <a:r>
              <a:rPr lang="en-US" sz="2200" b="0" dirty="0">
                <a:solidFill>
                  <a:srgbClr val="569CD6"/>
                </a:solidFill>
                <a:effectLst/>
                <a:latin typeface="Consolas" panose="020B0609020204030204" pitchFamily="49" charset="0"/>
              </a:rPr>
              <a:t>  def</a:t>
            </a:r>
            <a:r>
              <a:rPr lang="en-US" sz="2200" b="0" dirty="0">
                <a:solidFill>
                  <a:srgbClr val="D4D4D4"/>
                </a:solidFill>
                <a:effectLst/>
                <a:latin typeface="Consolas" panose="020B0609020204030204" pitchFamily="49" charset="0"/>
              </a:rPr>
              <a:t> </a:t>
            </a:r>
            <a:r>
              <a:rPr lang="en-US" sz="2200" b="0" dirty="0">
                <a:solidFill>
                  <a:srgbClr val="DCDCAA"/>
                </a:solidFill>
                <a:effectLst/>
                <a:latin typeface="Consolas" panose="020B0609020204030204" pitchFamily="49" charset="0"/>
              </a:rPr>
              <a:t>rebuild</a:t>
            </a:r>
            <a:r>
              <a:rPr lang="en-US" sz="2200" b="0" dirty="0">
                <a:solidFill>
                  <a:srgbClr val="D4D4D4"/>
                </a:solidFill>
                <a:effectLst/>
                <a:latin typeface="Consolas" panose="020B0609020204030204" pitchFamily="49" charset="0"/>
              </a:rPr>
              <a:t>(</a:t>
            </a:r>
            <a:r>
              <a:rPr lang="en-US" sz="2200" b="0" dirty="0">
                <a:solidFill>
                  <a:srgbClr val="9CDCFE"/>
                </a:solidFill>
                <a:effectLst/>
                <a:latin typeface="Consolas" panose="020B0609020204030204" pitchFamily="49" charset="0"/>
              </a:rPr>
              <a:t>self</a:t>
            </a:r>
            <a:r>
              <a:rPr lang="en-US" sz="2200" b="0" dirty="0">
                <a:solidFill>
                  <a:srgbClr val="D4D4D4"/>
                </a:solidFill>
                <a:effectLst/>
                <a:latin typeface="Consolas" panose="020B0609020204030204" pitchFamily="49" charset="0"/>
              </a:rPr>
              <a:t>)</a:t>
            </a:r>
          </a:p>
          <a:p>
            <a:pPr marL="36900" indent="0">
              <a:spcBef>
                <a:spcPts val="0"/>
              </a:spcBef>
              <a:buNone/>
            </a:pPr>
            <a:r>
              <a:rPr lang="en-US" sz="2200" b="0" dirty="0">
                <a:solidFill>
                  <a:srgbClr val="569CD6"/>
                </a:solidFill>
                <a:effectLst/>
                <a:latin typeface="Consolas" panose="020B0609020204030204" pitchFamily="49" charset="0"/>
              </a:rPr>
              <a:t>  def</a:t>
            </a:r>
            <a:r>
              <a:rPr lang="en-US" sz="2200" b="0" dirty="0">
                <a:solidFill>
                  <a:srgbClr val="D4D4D4"/>
                </a:solidFill>
                <a:effectLst/>
                <a:latin typeface="Consolas" panose="020B0609020204030204" pitchFamily="49" charset="0"/>
              </a:rPr>
              <a:t> </a:t>
            </a:r>
            <a:r>
              <a:rPr lang="en-US" sz="2200" b="0" dirty="0">
                <a:solidFill>
                  <a:srgbClr val="DCDCAA"/>
                </a:solidFill>
                <a:effectLst/>
                <a:latin typeface="Consolas" panose="020B0609020204030204" pitchFamily="49" charset="0"/>
              </a:rPr>
              <a:t>repair</a:t>
            </a:r>
            <a:r>
              <a:rPr lang="en-US" sz="2200" b="0" dirty="0">
                <a:solidFill>
                  <a:srgbClr val="D4D4D4"/>
                </a:solidFill>
                <a:effectLst/>
                <a:latin typeface="Consolas" panose="020B0609020204030204" pitchFamily="49" charset="0"/>
              </a:rPr>
              <a:t>(</a:t>
            </a:r>
            <a:r>
              <a:rPr lang="en-US" sz="2200" b="0" dirty="0">
                <a:solidFill>
                  <a:srgbClr val="9CDCFE"/>
                </a:solidFill>
                <a:effectLst/>
                <a:latin typeface="Consolas" panose="020B0609020204030204" pitchFamily="49" charset="0"/>
              </a:rPr>
              <a:t>self</a:t>
            </a: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eclass</a:t>
            </a:r>
            <a:r>
              <a:rPr lang="en-US" sz="2200" b="0" dirty="0">
                <a:solidFill>
                  <a:srgbClr val="D4D4D4"/>
                </a:solidFill>
                <a:effectLst/>
                <a:latin typeface="Consolas" panose="020B0609020204030204" pitchFamily="49" charset="0"/>
              </a:rPr>
              <a:t>)</a:t>
            </a:r>
          </a:p>
          <a:p>
            <a:pPr marL="36900" indent="0">
              <a:spcBef>
                <a:spcPts val="0"/>
              </a:spcBef>
              <a:buNone/>
            </a:pPr>
            <a:r>
              <a:rPr lang="en-US" sz="2200" b="0" dirty="0">
                <a:solidFill>
                  <a:srgbClr val="569CD6"/>
                </a:solidFill>
                <a:effectLst/>
                <a:latin typeface="Consolas" panose="020B0609020204030204" pitchFamily="49" charset="0"/>
              </a:rPr>
              <a:t>  def</a:t>
            </a:r>
            <a:r>
              <a:rPr lang="en-US" sz="2200" b="0" dirty="0">
                <a:solidFill>
                  <a:srgbClr val="D4D4D4"/>
                </a:solidFill>
                <a:effectLst/>
                <a:latin typeface="Consolas" panose="020B0609020204030204" pitchFamily="49" charset="0"/>
              </a:rPr>
              <a:t> </a:t>
            </a:r>
            <a:r>
              <a:rPr lang="en-US" sz="2200" b="0" dirty="0" err="1">
                <a:solidFill>
                  <a:srgbClr val="DCDCAA"/>
                </a:solidFill>
                <a:effectLst/>
                <a:latin typeface="Consolas" panose="020B0609020204030204" pitchFamily="49" charset="0"/>
              </a:rPr>
              <a:t>apply_rules</a:t>
            </a:r>
            <a:r>
              <a:rPr lang="en-US" sz="2200" b="0" dirty="0">
                <a:solidFill>
                  <a:srgbClr val="D4D4D4"/>
                </a:solidFill>
                <a:effectLst/>
                <a:latin typeface="Consolas" panose="020B0609020204030204" pitchFamily="49" charset="0"/>
              </a:rPr>
              <a:t>(</a:t>
            </a:r>
            <a:r>
              <a:rPr lang="en-US" sz="2200" b="0" dirty="0">
                <a:solidFill>
                  <a:srgbClr val="9CDCFE"/>
                </a:solidFill>
                <a:effectLst/>
                <a:latin typeface="Consolas" panose="020B0609020204030204" pitchFamily="49" charset="0"/>
              </a:rPr>
              <a:t>self</a:t>
            </a:r>
            <a:r>
              <a:rPr lang="en-US" sz="2200" b="0" dirty="0">
                <a:solidFill>
                  <a:srgbClr val="D4D4D4"/>
                </a:solidFill>
                <a:effectLst/>
                <a:latin typeface="Consolas" panose="020B0609020204030204" pitchFamily="49" charset="0"/>
              </a:rPr>
              <a:t>, </a:t>
            </a:r>
            <a:r>
              <a:rPr lang="en-US" sz="2200" b="0" dirty="0">
                <a:solidFill>
                  <a:srgbClr val="9CDCFE"/>
                </a:solidFill>
                <a:effectLst/>
                <a:latin typeface="Consolas" panose="020B0609020204030204" pitchFamily="49" charset="0"/>
              </a:rPr>
              <a:t>rules</a:t>
            </a:r>
            <a:r>
              <a:rPr lang="en-US" sz="2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20451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FC8D1-F640-57D9-14DB-C1604F8E14E1}"/>
              </a:ext>
            </a:extLst>
          </p:cNvPr>
          <p:cNvSpPr>
            <a:spLocks noGrp="1"/>
          </p:cNvSpPr>
          <p:nvPr>
            <p:ph type="title"/>
          </p:nvPr>
        </p:nvSpPr>
        <p:spPr/>
        <p:txBody>
          <a:bodyPr/>
          <a:lstStyle/>
          <a:p>
            <a:r>
              <a:rPr lang="en-US" dirty="0"/>
              <a:t>Quiche Trees</a:t>
            </a:r>
          </a:p>
        </p:txBody>
      </p:sp>
      <p:sp>
        <p:nvSpPr>
          <p:cNvPr id="6" name="Content Placeholder 5">
            <a:extLst>
              <a:ext uri="{FF2B5EF4-FFF2-40B4-BE49-F238E27FC236}">
                <a16:creationId xmlns:a16="http://schemas.microsoft.com/office/drawing/2014/main" id="{6BE3C3B1-B604-5B03-4ED4-65BDD9ACAE03}"/>
              </a:ext>
            </a:extLst>
          </p:cNvPr>
          <p:cNvSpPr>
            <a:spLocks noGrp="1"/>
          </p:cNvSpPr>
          <p:nvPr>
            <p:ph sz="half" idx="13"/>
          </p:nvPr>
        </p:nvSpPr>
        <p:spPr/>
        <p:txBody>
          <a:bodyPr>
            <a:noAutofit/>
          </a:bodyPr>
          <a:lstStyle/>
          <a:p>
            <a:pPr marL="36900" indent="0">
              <a:spcBef>
                <a:spcPts val="0"/>
              </a:spcBef>
              <a:spcAft>
                <a:spcPts val="200"/>
              </a:spcAft>
              <a:buNone/>
            </a:pPr>
            <a:r>
              <a:rPr lang="en-US" sz="2000" dirty="0"/>
              <a:t>Quiche requires the user to provide a parsed tree that implements </a:t>
            </a:r>
            <a:r>
              <a:rPr lang="en-US" sz="2000" dirty="0" err="1">
                <a:latin typeface="Consolas" panose="020B0609020204030204" pitchFamily="49" charset="0"/>
              </a:rPr>
              <a:t>QuicheTree</a:t>
            </a:r>
            <a:r>
              <a:rPr lang="en-US" sz="2000" dirty="0"/>
              <a:t> (“</a:t>
            </a:r>
            <a:r>
              <a:rPr lang="en-US" sz="2000" i="1" dirty="0"/>
              <a:t>bring your own parser”</a:t>
            </a:r>
            <a:r>
              <a:rPr lang="en-US" sz="2000" dirty="0"/>
              <a:t>).</a:t>
            </a:r>
          </a:p>
          <a:p>
            <a:pPr marL="36900" indent="0">
              <a:spcBef>
                <a:spcPts val="0"/>
              </a:spcBef>
              <a:spcAft>
                <a:spcPts val="200"/>
              </a:spcAft>
              <a:buNone/>
            </a:pPr>
            <a:endParaRPr lang="en-US" sz="1600" dirty="0"/>
          </a:p>
          <a:p>
            <a:pPr marL="36900" indent="0">
              <a:spcBef>
                <a:spcPts val="0"/>
              </a:spcBef>
              <a:spcAft>
                <a:spcPts val="200"/>
              </a:spcAft>
              <a:buNone/>
            </a:pPr>
            <a:r>
              <a:rPr lang="en-US" sz="1600" b="1" dirty="0">
                <a:solidFill>
                  <a:schemeClr val="tx1"/>
                </a:solidFill>
                <a:latin typeface="Consolas" panose="020B0609020204030204" pitchFamily="49" charset="0"/>
              </a:rPr>
              <a:t>value()</a:t>
            </a:r>
            <a:br>
              <a:rPr lang="en-US" sz="1600" b="1" dirty="0">
                <a:solidFill>
                  <a:schemeClr val="tx1"/>
                </a:solidFill>
                <a:latin typeface="Consolas" panose="020B0609020204030204" pitchFamily="49" charset="0"/>
              </a:rPr>
            </a:br>
            <a:r>
              <a:rPr lang="en-US" sz="1600" dirty="0"/>
              <a:t>the e-node key</a:t>
            </a:r>
          </a:p>
          <a:p>
            <a:pPr marL="36900" indent="0">
              <a:spcAft>
                <a:spcPts val="200"/>
              </a:spcAft>
              <a:buNone/>
            </a:pPr>
            <a:endParaRPr lang="en-US" sz="1600" dirty="0"/>
          </a:p>
          <a:p>
            <a:pPr marL="36900" indent="0">
              <a:spcBef>
                <a:spcPts val="0"/>
              </a:spcBef>
              <a:spcAft>
                <a:spcPts val="200"/>
              </a:spcAft>
              <a:buNone/>
            </a:pPr>
            <a:r>
              <a:rPr lang="en-US" sz="1600" b="1" dirty="0">
                <a:solidFill>
                  <a:schemeClr val="tx1"/>
                </a:solidFill>
                <a:latin typeface="Consolas" panose="020B0609020204030204" pitchFamily="49" charset="0"/>
              </a:rPr>
              <a:t>children()</a:t>
            </a:r>
          </a:p>
          <a:p>
            <a:pPr marL="36900" indent="0">
              <a:spcBef>
                <a:spcPts val="0"/>
              </a:spcBef>
              <a:spcAft>
                <a:spcPts val="200"/>
              </a:spcAft>
              <a:buNone/>
            </a:pPr>
            <a:r>
              <a:rPr lang="en-US" sz="1600" dirty="0"/>
              <a:t>list of the node's children</a:t>
            </a:r>
          </a:p>
          <a:p>
            <a:pPr marL="36900" indent="0">
              <a:spcAft>
                <a:spcPts val="200"/>
              </a:spcAft>
              <a:buNone/>
            </a:pPr>
            <a:endParaRPr lang="en-US" sz="1600" dirty="0"/>
          </a:p>
          <a:p>
            <a:pPr marL="36900" indent="0">
              <a:spcBef>
                <a:spcPts val="0"/>
              </a:spcBef>
              <a:spcAft>
                <a:spcPts val="200"/>
              </a:spcAft>
              <a:buNone/>
            </a:pPr>
            <a:r>
              <a:rPr lang="en-US" sz="1600" b="1" dirty="0" err="1">
                <a:solidFill>
                  <a:schemeClr val="tx1"/>
                </a:solidFill>
                <a:latin typeface="Consolas" panose="020B0609020204030204" pitchFamily="49" charset="0"/>
              </a:rPr>
              <a:t>is_pattern_symbol</a:t>
            </a:r>
            <a:r>
              <a:rPr lang="en-US" sz="1600" b="1" dirty="0">
                <a:solidFill>
                  <a:schemeClr val="tx1"/>
                </a:solidFill>
                <a:latin typeface="Consolas" panose="020B0609020204030204" pitchFamily="49" charset="0"/>
              </a:rPr>
              <a:t>()</a:t>
            </a:r>
          </a:p>
          <a:p>
            <a:pPr marL="36900" indent="0">
              <a:spcBef>
                <a:spcPts val="0"/>
              </a:spcBef>
              <a:spcAft>
                <a:spcPts val="200"/>
              </a:spcAft>
              <a:buNone/>
            </a:pPr>
            <a:r>
              <a:rPr lang="en-US" sz="1600" dirty="0"/>
              <a:t>for e-matching; indicates if the node is a pattern</a:t>
            </a:r>
          </a:p>
          <a:p>
            <a:pPr marL="36900" indent="0">
              <a:spcBef>
                <a:spcPts val="0"/>
              </a:spcBef>
              <a:spcAft>
                <a:spcPts val="200"/>
              </a:spcAft>
              <a:buNone/>
            </a:pPr>
            <a:endParaRPr lang="en-US" sz="1600" dirty="0"/>
          </a:p>
        </p:txBody>
      </p:sp>
      <p:sp>
        <p:nvSpPr>
          <p:cNvPr id="5" name="Content Placeholder 13">
            <a:extLst>
              <a:ext uri="{FF2B5EF4-FFF2-40B4-BE49-F238E27FC236}">
                <a16:creationId xmlns:a16="http://schemas.microsoft.com/office/drawing/2014/main" id="{543BA210-47A3-67AF-D27E-29FD1FED86C3}"/>
              </a:ext>
            </a:extLst>
          </p:cNvPr>
          <p:cNvSpPr txBox="1">
            <a:spLocks/>
          </p:cNvSpPr>
          <p:nvPr/>
        </p:nvSpPr>
        <p:spPr>
          <a:xfrm>
            <a:off x="5257800" y="1993691"/>
            <a:ext cx="5910944" cy="379750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marR="0" lvl="0" indent="0" algn="l" defTabSz="457200" rtl="0" eaLnBrk="1" fontAlgn="auto" latinLnBrk="0" hangingPunct="1">
              <a:lnSpc>
                <a:spcPct val="100000"/>
              </a:lnSpc>
              <a:spcBef>
                <a:spcPts val="0"/>
              </a:spcBef>
              <a:spcAft>
                <a:spcPts val="600"/>
              </a:spcAft>
              <a:buClr>
                <a:srgbClr val="DADADA"/>
              </a:buClr>
              <a:buSzPct val="70000"/>
              <a:buFont typeface="Wingdings 2" charset="2"/>
              <a:buNone/>
              <a:tabLst/>
              <a:defRPr/>
            </a:pPr>
            <a:r>
              <a:rPr kumimoji="0" lang="en-US" sz="2200" b="0" i="0" u="none" strike="noStrike" kern="1200" cap="none" spc="0" normalizeH="0" baseline="0" noProof="0" dirty="0">
                <a:ln>
                  <a:solidFill>
                    <a:prstClr val="black">
                      <a:lumMod val="75000"/>
                      <a:lumOff val="25000"/>
                      <a:alpha val="10000"/>
                    </a:prstClr>
                  </a:solidFill>
                </a:ln>
                <a:solidFill>
                  <a:srgbClr val="569CD6"/>
                </a:solidFill>
                <a:effectLst/>
                <a:uLnTx/>
                <a:uFillTx/>
                <a:latin typeface="Consolas" panose="020B0609020204030204" pitchFamily="49" charset="0"/>
                <a:ea typeface="+mn-ea"/>
                <a:cs typeface="+mn-cs"/>
              </a:rPr>
              <a:t>class</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err="1">
                <a:ln>
                  <a:solidFill>
                    <a:prstClr val="black">
                      <a:lumMod val="75000"/>
                      <a:lumOff val="25000"/>
                      <a:alpha val="10000"/>
                    </a:prstClr>
                  </a:solidFill>
                </a:ln>
                <a:solidFill>
                  <a:srgbClr val="4EC9B0"/>
                </a:solidFill>
                <a:effectLst/>
                <a:uLnTx/>
                <a:uFillTx/>
                <a:latin typeface="Consolas" panose="020B0609020204030204" pitchFamily="49" charset="0"/>
                <a:ea typeface="+mn-ea"/>
                <a:cs typeface="+mn-cs"/>
              </a:rPr>
              <a:t>QuicheTree</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a:t>
            </a:r>
            <a:r>
              <a:rPr kumimoji="0" lang="en-US" sz="2200" b="0" i="0" u="none" strike="noStrike" kern="1200" cap="none" spc="0" normalizeH="0" baseline="0" noProof="0" dirty="0">
                <a:ln>
                  <a:solidFill>
                    <a:prstClr val="black">
                      <a:lumMod val="75000"/>
                      <a:lumOff val="25000"/>
                      <a:alpha val="10000"/>
                    </a:prstClr>
                  </a:solidFill>
                </a:ln>
                <a:solidFill>
                  <a:srgbClr val="4EC9B0"/>
                </a:solidFill>
                <a:effectLst/>
                <a:uLnTx/>
                <a:uFillTx/>
                <a:latin typeface="Consolas" panose="020B0609020204030204" pitchFamily="49" charset="0"/>
                <a:ea typeface="+mn-ea"/>
                <a:cs typeface="+mn-cs"/>
              </a:rPr>
              <a:t>ABC</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a:t>
            </a:r>
          </a:p>
          <a:p>
            <a:pPr marL="36900" marR="0" lvl="0" indent="0" algn="l" defTabSz="457200" rtl="0" eaLnBrk="1" fontAlgn="auto" latinLnBrk="0" hangingPunct="1">
              <a:lnSpc>
                <a:spcPct val="100000"/>
              </a:lnSpc>
              <a:spcBef>
                <a:spcPts val="0"/>
              </a:spcBef>
              <a:spcAft>
                <a:spcPts val="600"/>
              </a:spcAft>
              <a:buClr>
                <a:srgbClr val="DADADA"/>
              </a:buClr>
              <a:buSzPct val="70000"/>
              <a:buFont typeface="Wingdings 2" charset="2"/>
              <a:buNone/>
              <a:tabLst/>
              <a:defRPr/>
            </a:pP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a:ln>
                  <a:solidFill>
                    <a:prstClr val="black">
                      <a:lumMod val="75000"/>
                      <a:lumOff val="25000"/>
                      <a:alpha val="10000"/>
                    </a:prstClr>
                  </a:solidFill>
                </a:ln>
                <a:solidFill>
                  <a:srgbClr val="DCDCAA"/>
                </a:solidFill>
                <a:effectLst/>
                <a:uLnTx/>
                <a:uFillTx/>
                <a:latin typeface="Consolas" panose="020B0609020204030204" pitchFamily="49" charset="0"/>
                <a:ea typeface="+mn-ea"/>
                <a:cs typeface="+mn-cs"/>
              </a:rPr>
              <a:t>@abstractmethod</a:t>
            </a:r>
            <a:endPar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endParaRPr>
          </a:p>
          <a:p>
            <a:pPr marL="36900" marR="0" lvl="0" indent="0" algn="l" defTabSz="457200" rtl="0" eaLnBrk="1" fontAlgn="auto" latinLnBrk="0" hangingPunct="1">
              <a:lnSpc>
                <a:spcPct val="100000"/>
              </a:lnSpc>
              <a:spcBef>
                <a:spcPts val="0"/>
              </a:spcBef>
              <a:spcAft>
                <a:spcPts val="600"/>
              </a:spcAft>
              <a:buClr>
                <a:srgbClr val="DADADA"/>
              </a:buClr>
              <a:buSzPct val="70000"/>
              <a:buFont typeface="Wingdings 2" charset="2"/>
              <a:buNone/>
              <a:tabLst/>
              <a:defRPr/>
            </a:pP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a:ln>
                  <a:solidFill>
                    <a:prstClr val="black">
                      <a:lumMod val="75000"/>
                      <a:lumOff val="25000"/>
                      <a:alpha val="10000"/>
                    </a:prstClr>
                  </a:solidFill>
                </a:ln>
                <a:solidFill>
                  <a:srgbClr val="569CD6"/>
                </a:solidFill>
                <a:effectLst/>
                <a:uLnTx/>
                <a:uFillTx/>
                <a:latin typeface="Consolas" panose="020B0609020204030204" pitchFamily="49" charset="0"/>
                <a:ea typeface="+mn-ea"/>
                <a:cs typeface="+mn-cs"/>
              </a:rPr>
              <a:t>def</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a:ln>
                  <a:solidFill>
                    <a:prstClr val="black">
                      <a:lumMod val="75000"/>
                      <a:lumOff val="25000"/>
                      <a:alpha val="10000"/>
                    </a:prstClr>
                  </a:solidFill>
                </a:ln>
                <a:solidFill>
                  <a:srgbClr val="DCDCAA"/>
                </a:solidFill>
                <a:effectLst/>
                <a:uLnTx/>
                <a:uFillTx/>
                <a:latin typeface="Consolas" panose="020B0609020204030204" pitchFamily="49" charset="0"/>
                <a:ea typeface="+mn-ea"/>
                <a:cs typeface="+mn-cs"/>
              </a:rPr>
              <a:t>value</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a:t>
            </a:r>
            <a:r>
              <a:rPr kumimoji="0" lang="en-US" sz="2200" b="0" i="0" u="none" strike="noStrike" kern="1200" cap="none" spc="0" normalizeH="0" baseline="0" noProof="0" dirty="0">
                <a:ln>
                  <a:solidFill>
                    <a:prstClr val="black">
                      <a:lumMod val="75000"/>
                      <a:lumOff val="25000"/>
                      <a:alpha val="10000"/>
                    </a:prstClr>
                  </a:solidFill>
                </a:ln>
                <a:solidFill>
                  <a:srgbClr val="9CDCFE"/>
                </a:solidFill>
                <a:effectLst/>
                <a:uLnTx/>
                <a:uFillTx/>
                <a:latin typeface="Consolas" panose="020B0609020204030204" pitchFamily="49" charset="0"/>
                <a:ea typeface="+mn-ea"/>
                <a:cs typeface="+mn-cs"/>
              </a:rPr>
              <a:t>self</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a:t>
            </a:r>
          </a:p>
          <a:p>
            <a:pPr marL="36900" marR="0" lvl="0" indent="0" algn="l" defTabSz="457200" rtl="0" eaLnBrk="1" fontAlgn="auto" latinLnBrk="0" hangingPunct="1">
              <a:lnSpc>
                <a:spcPct val="100000"/>
              </a:lnSpc>
              <a:spcBef>
                <a:spcPts val="0"/>
              </a:spcBef>
              <a:spcAft>
                <a:spcPts val="600"/>
              </a:spcAft>
              <a:buClr>
                <a:srgbClr val="DADADA"/>
              </a:buClr>
              <a:buSzPct val="70000"/>
              <a:buFont typeface="Wingdings 2" charset="2"/>
              <a:buNone/>
              <a:tabLst/>
              <a:defRPr/>
            </a:pPr>
            <a:b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b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a:ln>
                  <a:solidFill>
                    <a:prstClr val="black">
                      <a:lumMod val="75000"/>
                      <a:lumOff val="25000"/>
                      <a:alpha val="10000"/>
                    </a:prstClr>
                  </a:solidFill>
                </a:ln>
                <a:solidFill>
                  <a:srgbClr val="DCDCAA"/>
                </a:solidFill>
                <a:effectLst/>
                <a:uLnTx/>
                <a:uFillTx/>
                <a:latin typeface="Consolas" panose="020B0609020204030204" pitchFamily="49" charset="0"/>
                <a:ea typeface="+mn-ea"/>
                <a:cs typeface="+mn-cs"/>
              </a:rPr>
              <a:t>@abstractmethod</a:t>
            </a:r>
            <a:endPar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endParaRPr>
          </a:p>
          <a:p>
            <a:pPr marL="36900" marR="0" lvl="0" indent="0" algn="l" defTabSz="457200" rtl="0" eaLnBrk="1" fontAlgn="auto" latinLnBrk="0" hangingPunct="1">
              <a:lnSpc>
                <a:spcPct val="100000"/>
              </a:lnSpc>
              <a:spcBef>
                <a:spcPts val="0"/>
              </a:spcBef>
              <a:spcAft>
                <a:spcPts val="600"/>
              </a:spcAft>
              <a:buClr>
                <a:srgbClr val="DADADA"/>
              </a:buClr>
              <a:buSzPct val="70000"/>
              <a:buFont typeface="Wingdings 2" charset="2"/>
              <a:buNone/>
              <a:tabLst/>
              <a:defRPr/>
            </a:pP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a:ln>
                  <a:solidFill>
                    <a:prstClr val="black">
                      <a:lumMod val="75000"/>
                      <a:lumOff val="25000"/>
                      <a:alpha val="10000"/>
                    </a:prstClr>
                  </a:solidFill>
                </a:ln>
                <a:solidFill>
                  <a:srgbClr val="569CD6"/>
                </a:solidFill>
                <a:effectLst/>
                <a:uLnTx/>
                <a:uFillTx/>
                <a:latin typeface="Consolas" panose="020B0609020204030204" pitchFamily="49" charset="0"/>
                <a:ea typeface="+mn-ea"/>
                <a:cs typeface="+mn-cs"/>
              </a:rPr>
              <a:t>def</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a:ln>
                  <a:solidFill>
                    <a:prstClr val="black">
                      <a:lumMod val="75000"/>
                      <a:lumOff val="25000"/>
                      <a:alpha val="10000"/>
                    </a:prstClr>
                  </a:solidFill>
                </a:ln>
                <a:solidFill>
                  <a:srgbClr val="DCDCAA"/>
                </a:solidFill>
                <a:effectLst/>
                <a:uLnTx/>
                <a:uFillTx/>
                <a:latin typeface="Consolas" panose="020B0609020204030204" pitchFamily="49" charset="0"/>
                <a:ea typeface="+mn-ea"/>
                <a:cs typeface="+mn-cs"/>
              </a:rPr>
              <a:t>children</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a:t>
            </a:r>
            <a:r>
              <a:rPr kumimoji="0" lang="en-US" sz="2200" b="0" i="0" u="none" strike="noStrike" kern="1200" cap="none" spc="0" normalizeH="0" baseline="0" noProof="0" dirty="0">
                <a:ln>
                  <a:solidFill>
                    <a:prstClr val="black">
                      <a:lumMod val="75000"/>
                      <a:lumOff val="25000"/>
                      <a:alpha val="10000"/>
                    </a:prstClr>
                  </a:solidFill>
                </a:ln>
                <a:solidFill>
                  <a:srgbClr val="9CDCFE"/>
                </a:solidFill>
                <a:effectLst/>
                <a:uLnTx/>
                <a:uFillTx/>
                <a:latin typeface="Consolas" panose="020B0609020204030204" pitchFamily="49" charset="0"/>
                <a:ea typeface="+mn-ea"/>
                <a:cs typeface="+mn-cs"/>
              </a:rPr>
              <a:t>self</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a:t>
            </a:r>
          </a:p>
          <a:p>
            <a:pPr marL="36900" marR="0" lvl="0" indent="0" algn="l" defTabSz="457200" rtl="0" eaLnBrk="1" fontAlgn="auto" latinLnBrk="0" hangingPunct="1">
              <a:lnSpc>
                <a:spcPct val="100000"/>
              </a:lnSpc>
              <a:spcBef>
                <a:spcPts val="0"/>
              </a:spcBef>
              <a:spcAft>
                <a:spcPts val="600"/>
              </a:spcAft>
              <a:buClr>
                <a:srgbClr val="DADADA"/>
              </a:buClr>
              <a:buSzPct val="70000"/>
              <a:buFont typeface="Wingdings 2" charset="2"/>
              <a:buNone/>
              <a:tabLst/>
              <a:defRPr/>
            </a:pPr>
            <a:b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b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a:ln>
                  <a:solidFill>
                    <a:prstClr val="black">
                      <a:lumMod val="75000"/>
                      <a:lumOff val="25000"/>
                      <a:alpha val="10000"/>
                    </a:prstClr>
                  </a:solidFill>
                </a:ln>
                <a:solidFill>
                  <a:srgbClr val="DCDCAA"/>
                </a:solidFill>
                <a:effectLst/>
                <a:uLnTx/>
                <a:uFillTx/>
                <a:latin typeface="Consolas" panose="020B0609020204030204" pitchFamily="49" charset="0"/>
                <a:ea typeface="+mn-ea"/>
                <a:cs typeface="+mn-cs"/>
              </a:rPr>
              <a:t>@abstractmethod</a:t>
            </a:r>
            <a:endPar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endParaRPr>
          </a:p>
          <a:p>
            <a:pPr marL="36900" marR="0" lvl="0" indent="0" algn="l" defTabSz="457200" rtl="0" eaLnBrk="1" fontAlgn="auto" latinLnBrk="0" hangingPunct="1">
              <a:lnSpc>
                <a:spcPct val="100000"/>
              </a:lnSpc>
              <a:spcBef>
                <a:spcPts val="0"/>
              </a:spcBef>
              <a:spcAft>
                <a:spcPts val="600"/>
              </a:spcAft>
              <a:buClr>
                <a:srgbClr val="DADADA"/>
              </a:buClr>
              <a:buSzPct val="70000"/>
              <a:buFont typeface="Wingdings 2" charset="2"/>
              <a:buNone/>
              <a:tabLst/>
              <a:defRPr/>
            </a:pP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a:ln>
                  <a:solidFill>
                    <a:prstClr val="black">
                      <a:lumMod val="75000"/>
                      <a:lumOff val="25000"/>
                      <a:alpha val="10000"/>
                    </a:prstClr>
                  </a:solidFill>
                </a:ln>
                <a:solidFill>
                  <a:srgbClr val="569CD6"/>
                </a:solidFill>
                <a:effectLst/>
                <a:uLnTx/>
                <a:uFillTx/>
                <a:latin typeface="Consolas" panose="020B0609020204030204" pitchFamily="49" charset="0"/>
                <a:ea typeface="+mn-ea"/>
                <a:cs typeface="+mn-cs"/>
              </a:rPr>
              <a:t>def</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 </a:t>
            </a:r>
            <a:r>
              <a:rPr kumimoji="0" lang="en-US" sz="2200" b="0" i="0" u="none" strike="noStrike" kern="1200" cap="none" spc="0" normalizeH="0" baseline="0" noProof="0" dirty="0" err="1">
                <a:ln>
                  <a:solidFill>
                    <a:prstClr val="black">
                      <a:lumMod val="75000"/>
                      <a:lumOff val="25000"/>
                      <a:alpha val="10000"/>
                    </a:prstClr>
                  </a:solidFill>
                </a:ln>
                <a:solidFill>
                  <a:srgbClr val="DCDCAA"/>
                </a:solidFill>
                <a:effectLst/>
                <a:uLnTx/>
                <a:uFillTx/>
                <a:latin typeface="Consolas" panose="020B0609020204030204" pitchFamily="49" charset="0"/>
                <a:ea typeface="+mn-ea"/>
                <a:cs typeface="+mn-cs"/>
              </a:rPr>
              <a:t>is_pattern_symbol</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a:t>
            </a:r>
            <a:r>
              <a:rPr kumimoji="0" lang="en-US" sz="2200" b="0" i="0" u="none" strike="noStrike" kern="1200" cap="none" spc="0" normalizeH="0" baseline="0" noProof="0" dirty="0">
                <a:ln>
                  <a:solidFill>
                    <a:prstClr val="black">
                      <a:lumMod val="75000"/>
                      <a:lumOff val="25000"/>
                      <a:alpha val="10000"/>
                    </a:prstClr>
                  </a:solidFill>
                </a:ln>
                <a:solidFill>
                  <a:srgbClr val="9CDCFE"/>
                </a:solidFill>
                <a:effectLst/>
                <a:uLnTx/>
                <a:uFillTx/>
                <a:latin typeface="Consolas" panose="020B0609020204030204" pitchFamily="49" charset="0"/>
                <a:ea typeface="+mn-ea"/>
                <a:cs typeface="+mn-cs"/>
              </a:rPr>
              <a:t>self</a:t>
            </a:r>
            <a:r>
              <a:rPr kumimoji="0" lang="en-US" sz="2200" b="0" i="0"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1330733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VSCode">
      <a:dk1>
        <a:sysClr val="windowText" lastClr="000000"/>
      </a:dk1>
      <a:lt1>
        <a:sysClr val="window" lastClr="FFFFFF"/>
      </a:lt1>
      <a:dk2>
        <a:srgbClr val="212123"/>
      </a:dk2>
      <a:lt2>
        <a:srgbClr val="DADADA"/>
      </a:lt2>
      <a:accent1>
        <a:srgbClr val="4DC3AB"/>
      </a:accent1>
      <a:accent2>
        <a:srgbClr val="DCDCAA"/>
      </a:accent2>
      <a:accent3>
        <a:srgbClr val="569AD3"/>
      </a:accent3>
      <a:accent4>
        <a:srgbClr val="CA8E76"/>
      </a:accent4>
      <a:accent5>
        <a:srgbClr val="9CDCFE"/>
      </a:accent5>
      <a:accent6>
        <a:srgbClr val="AD9D7B"/>
      </a:accent6>
      <a:hlink>
        <a:srgbClr val="4DC3AB"/>
      </a:hlink>
      <a:folHlink>
        <a:srgbClr val="4DC3A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3017</TotalTime>
  <Words>2993</Words>
  <Application>Microsoft Office PowerPoint</Application>
  <PresentationFormat>Widescreen</PresentationFormat>
  <Paragraphs>352</Paragraphs>
  <Slides>26</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Calibri</vt:lpstr>
      <vt:lpstr>Calisto MT</vt:lpstr>
      <vt:lpstr>Consolas</vt:lpstr>
      <vt:lpstr>Segoe UI</vt:lpstr>
      <vt:lpstr>Wingdings</vt:lpstr>
      <vt:lpstr>Wingdings 2</vt:lpstr>
      <vt:lpstr>Slate</vt:lpstr>
      <vt:lpstr>QUICHE E-Graphs in Python</vt:lpstr>
      <vt:lpstr>Introductions</vt:lpstr>
      <vt:lpstr>A Quick Example</vt:lpstr>
      <vt:lpstr>How?</vt:lpstr>
      <vt:lpstr>Core Implementation</vt:lpstr>
      <vt:lpstr>Core Components</vt:lpstr>
      <vt:lpstr>Core Components</vt:lpstr>
      <vt:lpstr>E-Graph Representation</vt:lpstr>
      <vt:lpstr>Quiche Trees</vt:lpstr>
      <vt:lpstr>Rules and Pattern Symbols</vt:lpstr>
      <vt:lpstr>Cost Models</vt:lpstr>
      <vt:lpstr>Term Extraction</vt:lpstr>
      <vt:lpstr>Python ASTs in Quiche</vt:lpstr>
      <vt:lpstr>Python Pipeline</vt:lpstr>
      <vt:lpstr>Python Abstraction Layer (PAL)</vt:lpstr>
      <vt:lpstr>ASTQuicheTree</vt:lpstr>
      <vt:lpstr>ASTQuicheTree</vt:lpstr>
      <vt:lpstr>ASTQuicheTree</vt:lpstr>
      <vt:lpstr>Extraction</vt:lpstr>
      <vt:lpstr>Python Pipeline</vt:lpstr>
      <vt:lpstr>Future Work</vt:lpstr>
      <vt:lpstr>Thank You!  github.com/riswords/quiche    </vt:lpstr>
      <vt:lpstr>PowerPoint Presentation</vt:lpstr>
      <vt:lpstr>PowerPoint Presentation</vt:lpstr>
      <vt:lpstr>Python 3.9 AST Highlights https://docs.python.org/3.9/library/ast.html</vt:lpstr>
      <vt:lpstr>Python 3.9 AST Highlights https://docs.python.org/3.9/library/ast.html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Bex S</cp:lastModifiedBy>
  <cp:revision>13</cp:revision>
  <cp:lastPrinted>2022-06-11T21:59:37Z</cp:lastPrinted>
  <dcterms:created xsi:type="dcterms:W3CDTF">2013-07-15T20:26:40Z</dcterms:created>
  <dcterms:modified xsi:type="dcterms:W3CDTF">2023-02-06T22:06:08Z</dcterms:modified>
</cp:coreProperties>
</file>