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239D29-E38E-4E41-A948-593EF7D3704A}"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A75A8-DD7A-4D3B-AC29-8ACA83FDC6C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239D29-E38E-4E41-A948-593EF7D3704A}"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A75A8-DD7A-4D3B-AC29-8ACA83FDC6C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239D29-E38E-4E41-A948-593EF7D3704A}"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A75A8-DD7A-4D3B-AC29-8ACA83FDC6C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239D29-E38E-4E41-A948-593EF7D3704A}"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A75A8-DD7A-4D3B-AC29-8ACA83FDC6C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239D29-E38E-4E41-A948-593EF7D3704A}"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A75A8-DD7A-4D3B-AC29-8ACA83FDC6C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239D29-E38E-4E41-A948-593EF7D3704A}" type="datetimeFigureOut">
              <a:rPr lang="en-US" smtClean="0"/>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7A75A8-DD7A-4D3B-AC29-8ACA83FDC6C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239D29-E38E-4E41-A948-593EF7D3704A}" type="datetimeFigureOut">
              <a:rPr lang="en-US" smtClean="0"/>
              <a:t>6/6/2022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7A75A8-DD7A-4D3B-AC29-8ACA83FDC6C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239D29-E38E-4E41-A948-593EF7D3704A}" type="datetimeFigureOut">
              <a:rPr lang="en-US" smtClean="0"/>
              <a:t>6/6/2022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7A75A8-DD7A-4D3B-AC29-8ACA83FDC6C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39D29-E38E-4E41-A948-593EF7D3704A}" type="datetimeFigureOut">
              <a:rPr lang="en-US" smtClean="0"/>
              <a:t>6/6/2022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7A75A8-DD7A-4D3B-AC29-8ACA83FDC6C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239D29-E38E-4E41-A948-593EF7D3704A}" type="datetimeFigureOut">
              <a:rPr lang="en-US" smtClean="0"/>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7A75A8-DD7A-4D3B-AC29-8ACA83FDC6C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239D29-E38E-4E41-A948-593EF7D3704A}" type="datetimeFigureOut">
              <a:rPr lang="en-US" smtClean="0"/>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7A75A8-DD7A-4D3B-AC29-8ACA83FDC6C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239D29-E38E-4E41-A948-593EF7D3704A}" type="datetimeFigureOut">
              <a:rPr lang="en-US" smtClean="0"/>
              <a:t>6/6/2022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7A75A8-DD7A-4D3B-AC29-8ACA83FDC6C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b="1" dirty="0" smtClean="0">
                <a:latin typeface="Times New Roman" pitchFamily="18" charset="0"/>
                <a:cs typeface="Times New Roman" pitchFamily="18" charset="0"/>
              </a:rPr>
              <a:t>CLIMATE CHANGE PREDICTIONAND TEMPERATURE DETETCION </a:t>
            </a:r>
            <a:endParaRPr lang="en-US"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533400" y="4648200"/>
            <a:ext cx="2895600" cy="1752600"/>
          </a:xfrm>
        </p:spPr>
        <p:txBody>
          <a:bodyPr>
            <a:normAutofit/>
          </a:bodyPr>
          <a:lstStyle/>
          <a:p>
            <a:r>
              <a:rPr lang="en-US" sz="2400" b="1" dirty="0" smtClean="0">
                <a:solidFill>
                  <a:schemeClr val="tx1"/>
                </a:solidFill>
                <a:latin typeface="Times New Roman" pitchFamily="18" charset="0"/>
                <a:cs typeface="Times New Roman" pitchFamily="18" charset="0"/>
              </a:rPr>
              <a:t>DR.B.JAISHANTHI</a:t>
            </a:r>
            <a:endParaRPr lang="en-US" sz="2400" b="1" dirty="0">
              <a:solidFill>
                <a:schemeClr val="tx1"/>
              </a:solidFill>
              <a:latin typeface="Times New Roman" pitchFamily="18" charset="0"/>
              <a:cs typeface="Times New Roman" pitchFamily="18" charset="0"/>
            </a:endParaRPr>
          </a:p>
        </p:txBody>
      </p:sp>
      <p:sp>
        <p:nvSpPr>
          <p:cNvPr id="4" name="TextBox 3"/>
          <p:cNvSpPr txBox="1"/>
          <p:nvPr/>
        </p:nvSpPr>
        <p:spPr>
          <a:xfrm>
            <a:off x="1828800" y="914400"/>
            <a:ext cx="76962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Tagore Engineering College-</a:t>
            </a:r>
            <a:r>
              <a:rPr lang="en-US" sz="2800" dirty="0" smtClean="0">
                <a:latin typeface="Times New Roman" pitchFamily="18" charset="0"/>
                <a:cs typeface="Times New Roman" pitchFamily="18" charset="0"/>
              </a:rPr>
              <a:t>Chennai-600127</a:t>
            </a:r>
            <a:endParaRPr lang="en-US" sz="2800" dirty="0">
              <a:latin typeface="Times New Roman" pitchFamily="18" charset="0"/>
              <a:cs typeface="Times New Roman" pitchFamily="18" charset="0"/>
            </a:endParaRPr>
          </a:p>
        </p:txBody>
      </p:sp>
      <p:pic>
        <p:nvPicPr>
          <p:cNvPr id="6" name="Picture 5" descr="download.jpg"/>
          <p:cNvPicPr>
            <a:picLocks noChangeAspect="1"/>
          </p:cNvPicPr>
          <p:nvPr/>
        </p:nvPicPr>
        <p:blipFill>
          <a:blip r:embed="rId2" cstate="print"/>
          <a:stretch>
            <a:fillRect/>
          </a:stretch>
        </p:blipFill>
        <p:spPr>
          <a:xfrm>
            <a:off x="609600" y="685800"/>
            <a:ext cx="1295400" cy="1209040"/>
          </a:xfrm>
          <a:prstGeom prst="rect">
            <a:avLst/>
          </a:prstGeom>
        </p:spPr>
      </p:pic>
      <p:sp>
        <p:nvSpPr>
          <p:cNvPr id="8" name="TextBox 7"/>
          <p:cNvSpPr txBox="1"/>
          <p:nvPr/>
        </p:nvSpPr>
        <p:spPr>
          <a:xfrm flipH="1">
            <a:off x="533400" y="5105400"/>
            <a:ext cx="39624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Assistant professor</a:t>
            </a:r>
            <a:endParaRPr lang="en-US" sz="2400" dirty="0">
              <a:latin typeface="Times New Roman" pitchFamily="18" charset="0"/>
              <a:cs typeface="Times New Roman" pitchFamily="18" charset="0"/>
            </a:endParaRPr>
          </a:p>
        </p:txBody>
      </p:sp>
      <p:sp>
        <p:nvSpPr>
          <p:cNvPr id="9" name="TextBox 8"/>
          <p:cNvSpPr txBox="1"/>
          <p:nvPr/>
        </p:nvSpPr>
        <p:spPr>
          <a:xfrm>
            <a:off x="533400" y="5562600"/>
            <a:ext cx="1914677"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M.E,P.H.D</a:t>
            </a:r>
            <a:endParaRPr lang="en-US" sz="2000" dirty="0">
              <a:latin typeface="Times New Roman" pitchFamily="18" charset="0"/>
              <a:cs typeface="Times New Roman" pitchFamily="18" charset="0"/>
            </a:endParaRPr>
          </a:p>
        </p:txBody>
      </p:sp>
      <p:sp>
        <p:nvSpPr>
          <p:cNvPr id="10" name="TextBox 9"/>
          <p:cNvSpPr txBox="1"/>
          <p:nvPr/>
        </p:nvSpPr>
        <p:spPr>
          <a:xfrm>
            <a:off x="5683373" y="4876800"/>
            <a:ext cx="3544304" cy="400110"/>
          </a:xfrm>
          <a:prstGeom prst="rect">
            <a:avLst/>
          </a:prstGeom>
          <a:noFill/>
        </p:spPr>
        <p:txBody>
          <a:bodyPr wrap="none" rtlCol="0">
            <a:spAutoFit/>
          </a:bodyPr>
          <a:lstStyle/>
          <a:p>
            <a:r>
              <a:rPr lang="en-US" sz="2000" b="1" dirty="0" smtClean="0">
                <a:latin typeface="Times New Roman" pitchFamily="18" charset="0"/>
                <a:cs typeface="Times New Roman" pitchFamily="18" charset="0"/>
              </a:rPr>
              <a:t>V.SRIVATSAN(412718104019)</a:t>
            </a:r>
            <a:endParaRPr lang="en-US" sz="2000" b="1" dirty="0">
              <a:latin typeface="Times New Roman" pitchFamily="18" charset="0"/>
              <a:cs typeface="Times New Roman" pitchFamily="18" charset="0"/>
            </a:endParaRPr>
          </a:p>
        </p:txBody>
      </p:sp>
      <p:sp>
        <p:nvSpPr>
          <p:cNvPr id="11" name="TextBox 10"/>
          <p:cNvSpPr txBox="1"/>
          <p:nvPr/>
        </p:nvSpPr>
        <p:spPr>
          <a:xfrm>
            <a:off x="5638800" y="5791200"/>
            <a:ext cx="3243824"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DEEPAK.S(412718104003)</a:t>
            </a:r>
            <a:endParaRPr lang="en-US" sz="2000" b="1" dirty="0">
              <a:latin typeface="Times New Roman" pitchFamily="18" charset="0"/>
              <a:cs typeface="Times New Roman" pitchFamily="18" charset="0"/>
            </a:endParaRPr>
          </a:p>
        </p:txBody>
      </p:sp>
      <p:sp>
        <p:nvSpPr>
          <p:cNvPr id="13" name="TextBox 12"/>
          <p:cNvSpPr txBox="1"/>
          <p:nvPr/>
        </p:nvSpPr>
        <p:spPr>
          <a:xfrm>
            <a:off x="4876800" y="5334000"/>
            <a:ext cx="46482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M.RAGHAVENDRAN(412718104015)</a:t>
            </a:r>
            <a:endParaRPr lang="en-US" sz="2000" b="1" dirty="0">
              <a:latin typeface="Times New Roman" pitchFamily="18" charset="0"/>
              <a:cs typeface="Times New Roman" pitchFamily="18" charset="0"/>
            </a:endParaRPr>
          </a:p>
        </p:txBody>
      </p:sp>
      <p:sp>
        <p:nvSpPr>
          <p:cNvPr id="14" name="TextBox 13"/>
          <p:cNvSpPr txBox="1"/>
          <p:nvPr/>
        </p:nvSpPr>
        <p:spPr>
          <a:xfrm>
            <a:off x="457200" y="5943600"/>
            <a:ext cx="3012107" cy="707886"/>
          </a:xfrm>
          <a:prstGeom prst="rect">
            <a:avLst/>
          </a:prstGeom>
          <a:noFill/>
        </p:spPr>
        <p:txBody>
          <a:bodyPr wrap="none" rtlCol="0">
            <a:spAutoFit/>
          </a:bodyPr>
          <a:lstStyle/>
          <a:p>
            <a:r>
              <a:rPr lang="en-US" sz="2000" dirty="0" smtClean="0">
                <a:latin typeface="Times New Roman" pitchFamily="18" charset="0"/>
                <a:cs typeface="Times New Roman" pitchFamily="18" charset="0"/>
              </a:rPr>
              <a:t>Tagore Engineering college</a:t>
            </a:r>
          </a:p>
          <a:p>
            <a:r>
              <a:rPr lang="en-US" sz="2000" dirty="0" smtClean="0">
                <a:latin typeface="Times New Roman" pitchFamily="18" charset="0"/>
                <a:cs typeface="Times New Roman" pitchFamily="18" charset="0"/>
              </a:rPr>
              <a:t>Chennai-600127</a:t>
            </a:r>
            <a:endParaRPr lang="en-US" sz="20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9753600" cy="1143000"/>
          </a:xfrm>
        </p:spPr>
        <p:txBody>
          <a:bodyPr>
            <a:normAutofit/>
          </a:bodyPr>
          <a:lstStyle/>
          <a:p>
            <a:r>
              <a:rPr lang="en-US" sz="4000" b="1" dirty="0" smtClean="0">
                <a:latin typeface="Times New Roman" pitchFamily="18" charset="0"/>
                <a:cs typeface="Times New Roman" pitchFamily="18" charset="0"/>
              </a:rPr>
              <a:t>ADVANTAGES OF PROPOSED SYSTEM</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5638800"/>
          </a:xfrm>
        </p:spPr>
        <p:txBody>
          <a:bodyPr>
            <a:normAutofit fontScale="40000" lnSpcReduction="20000"/>
          </a:bodyPr>
          <a:lstStyle/>
          <a:p>
            <a:pPr fontAlgn="base"/>
            <a:r>
              <a:rPr lang="en-US" sz="6000" dirty="0" smtClean="0">
                <a:latin typeface="Times New Roman" pitchFamily="18" charset="0"/>
                <a:cs typeface="Times New Roman" pitchFamily="18" charset="0"/>
              </a:rPr>
              <a:t>Extreme </a:t>
            </a:r>
            <a:r>
              <a:rPr lang="en-US" sz="6000" dirty="0">
                <a:latin typeface="Times New Roman" pitchFamily="18" charset="0"/>
                <a:cs typeface="Times New Roman" pitchFamily="18" charset="0"/>
              </a:rPr>
              <a:t>precipitation forecasting can be done with climate models and machine learning techniques</a:t>
            </a:r>
            <a:r>
              <a:rPr lang="en-US" sz="6000" dirty="0" smtClean="0">
                <a:latin typeface="Times New Roman" pitchFamily="18" charset="0"/>
                <a:cs typeface="Times New Roman" pitchFamily="18" charset="0"/>
              </a:rPr>
              <a:t>.</a:t>
            </a:r>
          </a:p>
          <a:p>
            <a:pPr fontAlgn="base"/>
            <a:r>
              <a:rPr lang="en-US" sz="6000" dirty="0" smtClean="0">
                <a:latin typeface="Times New Roman" pitchFamily="18" charset="0"/>
                <a:cs typeface="Times New Roman" pitchFamily="18" charset="0"/>
              </a:rPr>
              <a:t>using </a:t>
            </a:r>
            <a:r>
              <a:rPr lang="en-US" sz="6000" dirty="0">
                <a:latin typeface="Times New Roman" pitchFamily="18" charset="0"/>
                <a:cs typeface="Times New Roman" pitchFamily="18" charset="0"/>
              </a:rPr>
              <a:t>climate models to predict future concentrations of greenhouse gases. </a:t>
            </a:r>
            <a:endParaRPr lang="en-US" sz="6000" dirty="0" smtClean="0">
              <a:latin typeface="Times New Roman" pitchFamily="18" charset="0"/>
              <a:cs typeface="Times New Roman" pitchFamily="18" charset="0"/>
            </a:endParaRPr>
          </a:p>
          <a:p>
            <a:pPr fontAlgn="base"/>
            <a:r>
              <a:rPr lang="en-US" sz="6000" dirty="0" smtClean="0">
                <a:latin typeface="Times New Roman" pitchFamily="18" charset="0"/>
                <a:cs typeface="Times New Roman" pitchFamily="18" charset="0"/>
              </a:rPr>
              <a:t>Machine </a:t>
            </a:r>
            <a:r>
              <a:rPr lang="en-US" sz="6000" dirty="0">
                <a:latin typeface="Times New Roman" pitchFamily="18" charset="0"/>
                <a:cs typeface="Times New Roman" pitchFamily="18" charset="0"/>
              </a:rPr>
              <a:t>learning techniques are used in climate model predictions so that they can be run faster and more efficiently</a:t>
            </a:r>
            <a:r>
              <a:rPr lang="en-US" sz="6000" dirty="0" smtClean="0">
                <a:latin typeface="Times New Roman" pitchFamily="18" charset="0"/>
                <a:cs typeface="Times New Roman" pitchFamily="18" charset="0"/>
              </a:rPr>
              <a:t>.</a:t>
            </a:r>
          </a:p>
          <a:p>
            <a:pPr fontAlgn="base"/>
            <a:r>
              <a:rPr lang="en-US" sz="6000" dirty="0" smtClean="0">
                <a:latin typeface="Times New Roman" pitchFamily="18" charset="0"/>
                <a:cs typeface="Times New Roman" pitchFamily="18" charset="0"/>
              </a:rPr>
              <a:t>We </a:t>
            </a:r>
            <a:r>
              <a:rPr lang="en-US" sz="6000" dirty="0">
                <a:latin typeface="Times New Roman" pitchFamily="18" charset="0"/>
                <a:cs typeface="Times New Roman" pitchFamily="18" charset="0"/>
              </a:rPr>
              <a:t>are using machine learning algorithms and satellite data such as high-resolution images from the </a:t>
            </a:r>
            <a:r>
              <a:rPr lang="en-US" sz="6000" dirty="0" err="1">
                <a:latin typeface="Times New Roman" pitchFamily="18" charset="0"/>
                <a:cs typeface="Times New Roman" pitchFamily="18" charset="0"/>
              </a:rPr>
              <a:t>Landsat</a:t>
            </a:r>
            <a:r>
              <a:rPr lang="en-US" sz="6000" dirty="0">
                <a:latin typeface="Times New Roman" pitchFamily="18" charset="0"/>
                <a:cs typeface="Times New Roman" pitchFamily="18" charset="0"/>
              </a:rPr>
              <a:t> series of satellites in order to automate this process</a:t>
            </a:r>
            <a:r>
              <a:rPr lang="en-US" sz="6000" dirty="0" smtClean="0">
                <a:latin typeface="Times New Roman" pitchFamily="18" charset="0"/>
                <a:cs typeface="Times New Roman" pitchFamily="18" charset="0"/>
              </a:rPr>
              <a:t>.</a:t>
            </a:r>
          </a:p>
          <a:p>
            <a:pPr fontAlgn="base"/>
            <a:r>
              <a:rPr lang="en-US" sz="6000" dirty="0">
                <a:latin typeface="Times New Roman" pitchFamily="18" charset="0"/>
                <a:cs typeface="Times New Roman" pitchFamily="18" charset="0"/>
              </a:rPr>
              <a:t>Crop yield forecasting uses machine learning and artificial intelligence techniques to predict climate change impacts such as how changes in rainfall, temperature, etc., will affect a region’s agriculture. </a:t>
            </a:r>
            <a:endParaRPr lang="en-US" sz="6000" dirty="0" smtClean="0">
              <a:latin typeface="Times New Roman" pitchFamily="18" charset="0"/>
              <a:cs typeface="Times New Roman" pitchFamily="18" charset="0"/>
            </a:endParaRPr>
          </a:p>
          <a:p>
            <a:pPr fontAlgn="base"/>
            <a:r>
              <a:rPr lang="en-US" sz="6000" dirty="0" smtClean="0">
                <a:latin typeface="Times New Roman" pitchFamily="18" charset="0"/>
                <a:cs typeface="Times New Roman" pitchFamily="18" charset="0"/>
              </a:rPr>
              <a:t>The </a:t>
            </a:r>
            <a:r>
              <a:rPr lang="en-US" sz="6000" dirty="0">
                <a:latin typeface="Times New Roman" pitchFamily="18" charset="0"/>
                <a:cs typeface="Times New Roman" pitchFamily="18" charset="0"/>
              </a:rPr>
              <a:t>data used is based on historical climatic conditions along with projections of future climate scenarios. </a:t>
            </a:r>
            <a:endParaRPr lang="en-US" sz="6000" dirty="0" smtClean="0">
              <a:latin typeface="Times New Roman" pitchFamily="18" charset="0"/>
              <a:cs typeface="Times New Roman" pitchFamily="18" charset="0"/>
            </a:endParaRPr>
          </a:p>
          <a:p>
            <a:pPr fontAlgn="base"/>
            <a:r>
              <a:rPr lang="en-US" sz="6000" dirty="0" smtClean="0">
                <a:latin typeface="Times New Roman" pitchFamily="18" charset="0"/>
                <a:cs typeface="Times New Roman" pitchFamily="18" charset="0"/>
              </a:rPr>
              <a:t>Machine </a:t>
            </a:r>
            <a:r>
              <a:rPr lang="en-US" sz="6000" dirty="0">
                <a:latin typeface="Times New Roman" pitchFamily="18" charset="0"/>
                <a:cs typeface="Times New Roman" pitchFamily="18" charset="0"/>
              </a:rPr>
              <a:t>learning algorithms can be used to predict climate change impacts on crop yields.</a:t>
            </a:r>
          </a:p>
          <a:p>
            <a:pPr fontAlgn="base"/>
            <a:endParaRPr lang="en-US" sz="5100" dirty="0" smtClean="0">
              <a:latin typeface="Times New Roman" pitchFamily="18" charset="0"/>
              <a:cs typeface="Times New Roman" pitchFamily="18" charset="0"/>
            </a:endParaRPr>
          </a:p>
          <a:p>
            <a:pPr fontAlgn="base"/>
            <a:endParaRPr lang="en-US" sz="2800" dirty="0">
              <a:latin typeface="Times New Roman" pitchFamily="18" charset="0"/>
              <a:cs typeface="Times New Roman" pitchFamily="18" charset="0"/>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8534400" cy="6001643"/>
          </a:xfrm>
          <a:prstGeom prst="rect">
            <a:avLst/>
          </a:prstGeom>
        </p:spPr>
        <p:txBody>
          <a:bodyPr wrap="square">
            <a:spAutoFit/>
          </a:bodyPr>
          <a:lstStyle/>
          <a:p>
            <a:pPr algn="just" fontAlgn="base">
              <a:buFont typeface="Arial" pitchFamily="34" charset="0"/>
              <a:buChar char="•"/>
            </a:pPr>
            <a:r>
              <a:rPr lang="en-US" sz="2400" dirty="0" smtClean="0">
                <a:latin typeface="Times New Roman" pitchFamily="18" charset="0"/>
                <a:cs typeface="Times New Roman" pitchFamily="18" charset="0"/>
              </a:rPr>
              <a:t> It is important for us to be able to predict how climate change will affect sea ice loss in both the Arctic and Antarctic. </a:t>
            </a:r>
          </a:p>
          <a:p>
            <a:pPr algn="just" fontAlgn="base">
              <a:buFont typeface="Arial" pitchFamily="34" charset="0"/>
              <a:buChar char="•"/>
            </a:pPr>
            <a:r>
              <a:rPr lang="en-US" sz="2400" dirty="0" smtClean="0">
                <a:latin typeface="Times New Roman" pitchFamily="18" charset="0"/>
                <a:cs typeface="Times New Roman" pitchFamily="18" charset="0"/>
              </a:rPr>
              <a:t> Improving estimates of carbon emissions</a:t>
            </a:r>
          </a:p>
          <a:p>
            <a:pPr algn="just" fontAlgn="base">
              <a:buFont typeface="Arial" pitchFamily="34" charset="0"/>
              <a:buChar char="•"/>
            </a:pPr>
            <a:r>
              <a:rPr lang="en-US" sz="2400" dirty="0" smtClean="0">
                <a:latin typeface="Times New Roman" pitchFamily="18" charset="0"/>
                <a:cs typeface="Times New Roman" pitchFamily="18" charset="0"/>
              </a:rPr>
              <a:t> Carbon dioxide (CO₂) is a heat-trapping greenhouse gas (GHG) that is emitted into the atmosphere through human activities such as driving cars, burning coal or natural gas for energy, and deforestation. </a:t>
            </a:r>
          </a:p>
          <a:p>
            <a:pPr algn="just" fontAlgn="base">
              <a:buFont typeface="Arial" pitchFamily="34" charset="0"/>
              <a:buChar char="•"/>
            </a:pPr>
            <a:r>
              <a:rPr lang="en-US" sz="2400" dirty="0" smtClean="0">
                <a:latin typeface="Times New Roman" pitchFamily="18" charset="0"/>
                <a:cs typeface="Times New Roman" pitchFamily="18" charset="0"/>
              </a:rPr>
              <a:t> We have developed a climate-carbon cycle model using machine learning algorithms to improve estimates of carbon emissions by 50 percent over traditional methods.</a:t>
            </a:r>
          </a:p>
          <a:p>
            <a:pPr algn="just" fontAlgn="base">
              <a:buFont typeface="Arial" pitchFamily="34" charset="0"/>
              <a:buChar char="•"/>
            </a:pPr>
            <a:r>
              <a:rPr lang="en-US" sz="2400" dirty="0" smtClean="0">
                <a:latin typeface="Times New Roman" pitchFamily="18" charset="0"/>
                <a:cs typeface="Times New Roman" pitchFamily="18" charset="0"/>
              </a:rPr>
              <a:t> Climate change-induced drought is a major cause of concern. Drought can lead to climate change refugees and also impact agriculture production leading to famines. </a:t>
            </a:r>
          </a:p>
          <a:p>
            <a:pPr algn="just" fontAlgn="base">
              <a:buFont typeface="Arial" pitchFamily="34" charset="0"/>
              <a:buChar char="•"/>
            </a:pPr>
            <a:r>
              <a:rPr lang="en-US" sz="2400" dirty="0" smtClean="0">
                <a:latin typeface="Times New Roman" pitchFamily="18" charset="0"/>
                <a:cs typeface="Times New Roman" pitchFamily="18" charset="0"/>
              </a:rPr>
              <a:t> There is an urgent need of detecting climate change-induced drought so that appropriate measures are taken up right away in areas, which may be affected soon by climate-induced droughts. </a:t>
            </a:r>
            <a:endParaRPr lang="en-US"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latin typeface="Times New Roman" pitchFamily="18" charset="0"/>
                <a:cs typeface="Times New Roman" pitchFamily="18" charset="0"/>
              </a:rPr>
              <a:t>BLOCK DIAGRAM </a:t>
            </a:r>
            <a:endParaRPr lang="en-US" dirty="0">
              <a:latin typeface="Times New Roman" pitchFamily="18" charset="0"/>
              <a:cs typeface="Times New Roman" pitchFamily="18" charset="0"/>
            </a:endParaRPr>
          </a:p>
        </p:txBody>
      </p:sp>
      <p:pic>
        <p:nvPicPr>
          <p:cNvPr id="6" name="Content Placeholder 5" descr="3-Figure1-1.png"/>
          <p:cNvPicPr>
            <a:picLocks noGrp="1" noChangeAspect="1"/>
          </p:cNvPicPr>
          <p:nvPr>
            <p:ph idx="1"/>
          </p:nvPr>
        </p:nvPicPr>
        <p:blipFill>
          <a:blip r:embed="rId2" cstate="print"/>
          <a:stretch>
            <a:fillRect/>
          </a:stretch>
        </p:blipFill>
        <p:spPr>
          <a:xfrm>
            <a:off x="990600" y="1371600"/>
            <a:ext cx="7315200" cy="53340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MACHINE LEARNING MODEL</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LINEAR REGRESSION</a:t>
            </a:r>
          </a:p>
          <a:p>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ABSTRACT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6200" y="1371600"/>
            <a:ext cx="8839200" cy="5334000"/>
          </a:xfrm>
        </p:spPr>
        <p:txBody>
          <a:bodyPr>
            <a:normAutofit fontScale="77500" lnSpcReduction="20000"/>
          </a:bodyPr>
          <a:lstStyle/>
          <a:p>
            <a:pPr algn="just"/>
            <a:r>
              <a:rPr lang="en-AU" dirty="0">
                <a:latin typeface="Times New Roman" pitchFamily="18" charset="0"/>
                <a:cs typeface="Times New Roman" pitchFamily="18" charset="0"/>
              </a:rPr>
              <a:t>Temperature changes in last few years have been increasing tremendously and it is expected to increase more in the future. </a:t>
            </a:r>
            <a:endParaRPr lang="en-AU" dirty="0" smtClean="0">
              <a:latin typeface="Times New Roman" pitchFamily="18" charset="0"/>
              <a:cs typeface="Times New Roman" pitchFamily="18" charset="0"/>
            </a:endParaRPr>
          </a:p>
          <a:p>
            <a:pPr algn="just"/>
            <a:r>
              <a:rPr lang="en-AU" dirty="0" smtClean="0">
                <a:latin typeface="Times New Roman" pitchFamily="18" charset="0"/>
                <a:cs typeface="Times New Roman" pitchFamily="18" charset="0"/>
              </a:rPr>
              <a:t>Therefore</a:t>
            </a:r>
            <a:r>
              <a:rPr lang="en-AU" dirty="0">
                <a:latin typeface="Times New Roman" pitchFamily="18" charset="0"/>
                <a:cs typeface="Times New Roman" pitchFamily="18" charset="0"/>
              </a:rPr>
              <a:t>, it is a tedious process to analyse larger forms of climate, temperature changes in the data and perform predictive analysis of the same using traditional methods. </a:t>
            </a:r>
            <a:endParaRPr lang="en-AU" dirty="0" smtClean="0">
              <a:latin typeface="Times New Roman" pitchFamily="18" charset="0"/>
              <a:cs typeface="Times New Roman" pitchFamily="18" charset="0"/>
            </a:endParaRPr>
          </a:p>
          <a:p>
            <a:pPr algn="just"/>
            <a:r>
              <a:rPr lang="en-AU" dirty="0" smtClean="0">
                <a:latin typeface="Times New Roman" pitchFamily="18" charset="0"/>
                <a:cs typeface="Times New Roman" pitchFamily="18" charset="0"/>
              </a:rPr>
              <a:t>Our </a:t>
            </a:r>
            <a:r>
              <a:rPr lang="en-AU" dirty="0">
                <a:latin typeface="Times New Roman" pitchFamily="18" charset="0"/>
                <a:cs typeface="Times New Roman" pitchFamily="18" charset="0"/>
              </a:rPr>
              <a:t>project aims to forecast temperature and seasonality changes using predictive analysis with the help of various machine learning techniques such as Linear Regression, Time series forecasting using ARIMA &amp; SARIMAX, Auto-Correlation. </a:t>
            </a:r>
            <a:endParaRPr lang="en-AU" dirty="0" smtClean="0">
              <a:latin typeface="Times New Roman" pitchFamily="18" charset="0"/>
              <a:cs typeface="Times New Roman" pitchFamily="18" charset="0"/>
            </a:endParaRPr>
          </a:p>
          <a:p>
            <a:pPr algn="just"/>
            <a:r>
              <a:rPr lang="en-AU" dirty="0" smtClean="0">
                <a:latin typeface="Times New Roman" pitchFamily="18" charset="0"/>
                <a:cs typeface="Times New Roman" pitchFamily="18" charset="0"/>
              </a:rPr>
              <a:t>The </a:t>
            </a:r>
            <a:r>
              <a:rPr lang="en-AU" dirty="0">
                <a:latin typeface="Times New Roman" pitchFamily="18" charset="0"/>
                <a:cs typeface="Times New Roman" pitchFamily="18" charset="0"/>
              </a:rPr>
              <a:t>proposed system serves as a tool which takes in the changes in temperature from large amount of data as input and predicts the future temperature with min, max, and average temperature in an efficient manner and approximately produces the output. </a:t>
            </a:r>
            <a:endParaRPr lang="en-AU" dirty="0" smtClean="0">
              <a:latin typeface="Times New Roman" pitchFamily="18" charset="0"/>
              <a:cs typeface="Times New Roman" pitchFamily="18" charset="0"/>
            </a:endParaRPr>
          </a:p>
          <a:p>
            <a:pPr algn="just"/>
            <a:r>
              <a:rPr lang="en-AU" dirty="0" smtClean="0">
                <a:latin typeface="Times New Roman" pitchFamily="18" charset="0"/>
                <a:cs typeface="Times New Roman" pitchFamily="18" charset="0"/>
              </a:rPr>
              <a:t>We </a:t>
            </a:r>
            <a:r>
              <a:rPr lang="en-AU" dirty="0">
                <a:latin typeface="Times New Roman" pitchFamily="18" charset="0"/>
                <a:cs typeface="Times New Roman" pitchFamily="18" charset="0"/>
              </a:rPr>
              <a:t>will be predicting the temperature change from 1992-2024 with the detailed forecast and changes from 2020-2024 and predicting the accuracy in the changes. </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INTRODUCTION</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r>
              <a:rPr lang="en-AU" sz="2500" dirty="0">
                <a:latin typeface="Times New Roman" pitchFamily="18" charset="0"/>
                <a:cs typeface="Times New Roman" pitchFamily="18" charset="0"/>
              </a:rPr>
              <a:t>Climate change is a crucial challenge in the recent era. It affects many factors of the environmental ecosystems such as, soil erosion, bio-diversity, and changes in sea-water level </a:t>
            </a:r>
            <a:r>
              <a:rPr lang="en-AU" sz="2500" dirty="0" smtClean="0">
                <a:latin typeface="Times New Roman" pitchFamily="18" charset="0"/>
                <a:cs typeface="Times New Roman" pitchFamily="18" charset="0"/>
              </a:rPr>
              <a:t>.</a:t>
            </a:r>
          </a:p>
          <a:p>
            <a:pPr algn="just"/>
            <a:r>
              <a:rPr lang="en-AU" sz="2500" dirty="0" smtClean="0">
                <a:latin typeface="Times New Roman" pitchFamily="18" charset="0"/>
                <a:cs typeface="Times New Roman" pitchFamily="18" charset="0"/>
              </a:rPr>
              <a:t>Weather </a:t>
            </a:r>
            <a:r>
              <a:rPr lang="en-AU" sz="2500" dirty="0">
                <a:latin typeface="Times New Roman" pitchFamily="18" charset="0"/>
                <a:cs typeface="Times New Roman" pitchFamily="18" charset="0"/>
              </a:rPr>
              <a:t>forecasting mitigates the economic crisis and promotes better public health to maintain the quality of </a:t>
            </a:r>
            <a:r>
              <a:rPr lang="en-AU" sz="2500" dirty="0" smtClean="0">
                <a:latin typeface="Times New Roman" pitchFamily="18" charset="0"/>
                <a:cs typeface="Times New Roman" pitchFamily="18" charset="0"/>
              </a:rPr>
              <a:t>life.</a:t>
            </a:r>
          </a:p>
          <a:p>
            <a:pPr algn="just"/>
            <a:r>
              <a:rPr lang="en-AU" sz="2500" dirty="0" smtClean="0">
                <a:latin typeface="Times New Roman" pitchFamily="18" charset="0"/>
                <a:cs typeface="Times New Roman" pitchFamily="18" charset="0"/>
              </a:rPr>
              <a:t>Safety </a:t>
            </a:r>
            <a:r>
              <a:rPr lang="en-AU" sz="2500" dirty="0">
                <a:latin typeface="Times New Roman" pitchFamily="18" charset="0"/>
                <a:cs typeface="Times New Roman" pitchFamily="18" charset="0"/>
              </a:rPr>
              <a:t>and well-being of human is highly implacable by weather   changes. </a:t>
            </a:r>
            <a:endParaRPr lang="en-AU" sz="2500" dirty="0" smtClean="0">
              <a:latin typeface="Times New Roman" pitchFamily="18" charset="0"/>
              <a:cs typeface="Times New Roman" pitchFamily="18" charset="0"/>
            </a:endParaRPr>
          </a:p>
          <a:p>
            <a:pPr algn="just"/>
            <a:r>
              <a:rPr lang="en-AU" sz="2500" dirty="0" smtClean="0">
                <a:latin typeface="Times New Roman" pitchFamily="18" charset="0"/>
                <a:cs typeface="Times New Roman" pitchFamily="18" charset="0"/>
              </a:rPr>
              <a:t>It </a:t>
            </a:r>
            <a:r>
              <a:rPr lang="en-AU" sz="2500" dirty="0">
                <a:latin typeface="Times New Roman" pitchFamily="18" charset="0"/>
                <a:cs typeface="Times New Roman" pitchFamily="18" charset="0"/>
              </a:rPr>
              <a:t>is also useful in the agricultural domain as it is an essential part of planning the farming operations. </a:t>
            </a:r>
            <a:endParaRPr lang="en-US" sz="25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0"/>
            <a:ext cx="8763000" cy="5262979"/>
          </a:xfrm>
          <a:prstGeom prst="rect">
            <a:avLst/>
          </a:prstGeom>
        </p:spPr>
        <p:txBody>
          <a:bodyPr wrap="square">
            <a:spAutoFit/>
          </a:bodyPr>
          <a:lstStyle/>
          <a:p>
            <a:pPr algn="just">
              <a:buFont typeface="Arial" pitchFamily="34" charset="0"/>
              <a:buChar char="•"/>
            </a:pPr>
            <a:r>
              <a:rPr lang="en-AU" sz="2400" dirty="0" smtClean="0">
                <a:latin typeface="Times New Roman" pitchFamily="18" charset="0"/>
                <a:cs typeface="Times New Roman" pitchFamily="18" charset="0"/>
              </a:rPr>
              <a:t>Farmers can make optimal decisions for crops using prediction of weather whether to undertake or withhold the sowing operation. </a:t>
            </a:r>
          </a:p>
          <a:p>
            <a:pPr algn="just">
              <a:buFont typeface="Arial" pitchFamily="34" charset="0"/>
              <a:buChar char="•"/>
            </a:pPr>
            <a:r>
              <a:rPr lang="en-AU" sz="2400" dirty="0" smtClean="0">
                <a:latin typeface="Times New Roman" pitchFamily="18" charset="0"/>
                <a:cs typeface="Times New Roman" pitchFamily="18" charset="0"/>
              </a:rPr>
              <a:t>The consequences of unseasonal changes in weather and their potential negative effects on host plants and pests are very well known. </a:t>
            </a:r>
          </a:p>
          <a:p>
            <a:pPr algn="just">
              <a:buFont typeface="Arial" pitchFamily="34" charset="0"/>
              <a:buChar char="•"/>
            </a:pPr>
            <a:r>
              <a:rPr lang="en-AU" sz="2400" dirty="0" smtClean="0">
                <a:latin typeface="Times New Roman" pitchFamily="18" charset="0"/>
                <a:cs typeface="Times New Roman" pitchFamily="18" charset="0"/>
              </a:rPr>
              <a:t>Unseasonably high temperatures may lead to lower plant productivity and more pests on farm. </a:t>
            </a:r>
          </a:p>
          <a:p>
            <a:pPr algn="just">
              <a:buFont typeface="Arial" pitchFamily="34" charset="0"/>
              <a:buChar char="•"/>
            </a:pPr>
            <a:r>
              <a:rPr lang="en-AU" sz="2400" dirty="0" smtClean="0">
                <a:latin typeface="Times New Roman" pitchFamily="18" charset="0"/>
                <a:cs typeface="Times New Roman" pitchFamily="18" charset="0"/>
              </a:rPr>
              <a:t>Industries such as energy consumption and food security can also benefit from weather forecasting. </a:t>
            </a:r>
          </a:p>
          <a:p>
            <a:pPr algn="just">
              <a:buFont typeface="Arial" pitchFamily="34" charset="0"/>
              <a:buChar char="•"/>
            </a:pPr>
            <a:r>
              <a:rPr lang="en-AU" sz="2400" dirty="0" smtClean="0">
                <a:latin typeface="Times New Roman" pitchFamily="18" charset="0"/>
                <a:cs typeface="Times New Roman" pitchFamily="18" charset="0"/>
              </a:rPr>
              <a:t>As the key problem of weather forecasting, air temperature prediction has manifold benefits for the environment, industry and agriculture</a:t>
            </a:r>
          </a:p>
          <a:p>
            <a:pPr algn="just">
              <a:buFont typeface="Arial" pitchFamily="34" charset="0"/>
              <a:buChar char="•"/>
            </a:pPr>
            <a:r>
              <a:rPr lang="en-AU" sz="2400" dirty="0">
                <a:latin typeface="Times New Roman" pitchFamily="18" charset="0"/>
                <a:cs typeface="Times New Roman" pitchFamily="18" charset="0"/>
              </a:rPr>
              <a:t>Temperature forecasting is useful in understanding the probability of storm, wildfires, drought and flood occurrence in an area. </a:t>
            </a:r>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EXISITNG SYSTEM</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295400"/>
            <a:ext cx="8534400" cy="5181600"/>
          </a:xfrm>
        </p:spPr>
        <p:txBody>
          <a:bodyPr>
            <a:noAutofit/>
          </a:bodyPr>
          <a:lstStyle/>
          <a:p>
            <a:pPr algn="just"/>
            <a:r>
              <a:rPr lang="en-US" sz="2400" dirty="0" smtClean="0">
                <a:latin typeface="Times New Roman" pitchFamily="18" charset="0"/>
                <a:cs typeface="Times New Roman" pitchFamily="18" charset="0"/>
              </a:rPr>
              <a:t>In </a:t>
            </a:r>
            <a:r>
              <a:rPr lang="en-US" sz="2400" dirty="0" err="1" smtClean="0">
                <a:latin typeface="Times New Roman" pitchFamily="18" charset="0"/>
                <a:cs typeface="Times New Roman" pitchFamily="18" charset="0"/>
              </a:rPr>
              <a:t>exisitng</a:t>
            </a:r>
            <a:r>
              <a:rPr lang="en-US" sz="2400" dirty="0" smtClean="0">
                <a:latin typeface="Times New Roman" pitchFamily="18" charset="0"/>
                <a:cs typeface="Times New Roman" pitchFamily="18" charset="0"/>
              </a:rPr>
              <a:t> system,  to automatically discover predictive models for  climate change in different horizons i.e. between 1 hour and 24 hours. </a:t>
            </a:r>
          </a:p>
          <a:p>
            <a:pPr algn="just"/>
            <a:r>
              <a:rPr lang="en-US" sz="2400" dirty="0" smtClean="0">
                <a:latin typeface="Times New Roman" pitchFamily="18" charset="0"/>
                <a:cs typeface="Times New Roman" pitchFamily="18" charset="0"/>
              </a:rPr>
              <a:t>The platform evaluated hundreds of thousands models during the discovery process. </a:t>
            </a:r>
          </a:p>
          <a:p>
            <a:pPr algn="just"/>
            <a:r>
              <a:rPr lang="en-US" sz="2400" dirty="0" smtClean="0">
                <a:latin typeface="Times New Roman" pitchFamily="18" charset="0"/>
                <a:cs typeface="Times New Roman" pitchFamily="18" charset="0"/>
              </a:rPr>
              <a:t>While performing the change in climate change we will be evaluating it in hourly basis and we will find the approximate results in change in climate.</a:t>
            </a:r>
          </a:p>
          <a:p>
            <a:pPr algn="just"/>
            <a:r>
              <a:rPr lang="en-US" sz="2400" dirty="0" smtClean="0">
                <a:latin typeface="Times New Roman" pitchFamily="18" charset="0"/>
                <a:cs typeface="Times New Roman" pitchFamily="18" charset="0"/>
              </a:rPr>
              <a:t>The top performing model was selected on the validation dataset and not on the training dataset. </a:t>
            </a:r>
          </a:p>
          <a:p>
            <a:pPr algn="just"/>
            <a:r>
              <a:rPr lang="en-US" sz="2400" dirty="0" smtClean="0">
                <a:latin typeface="Times New Roman" pitchFamily="18" charset="0"/>
                <a:cs typeface="Times New Roman" pitchFamily="18" charset="0"/>
              </a:rPr>
              <a:t>This ensures that the performance of our models indicates how well the models have captured the true underlying structure of the problem.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0"/>
            <a:ext cx="8534400" cy="3785652"/>
          </a:xfrm>
          <a:prstGeom prst="rect">
            <a:avLst/>
          </a:prstGeom>
        </p:spPr>
        <p:txBody>
          <a:bodyPr wrap="square">
            <a:spAutoFit/>
          </a:bodyPr>
          <a:lstStyle/>
          <a:p>
            <a:pPr algn="just">
              <a:buFont typeface="Arial" pitchFamily="34" charset="0"/>
              <a:buChar char="•"/>
            </a:pPr>
            <a:r>
              <a:rPr lang="en-US" sz="2400" dirty="0" smtClean="0">
                <a:latin typeface="Times New Roman" pitchFamily="18" charset="0"/>
                <a:cs typeface="Times New Roman" pitchFamily="18" charset="0"/>
              </a:rPr>
              <a:t>We present the results for 1 and 24hours forward prediction. </a:t>
            </a:r>
          </a:p>
          <a:p>
            <a:pPr algn="just">
              <a:buFont typeface="Arial" pitchFamily="34" charset="0"/>
              <a:buChar char="•"/>
            </a:pPr>
            <a:r>
              <a:rPr lang="en-US" sz="2400" dirty="0" smtClean="0">
                <a:latin typeface="Times New Roman" pitchFamily="18" charset="0"/>
                <a:cs typeface="Times New Roman" pitchFamily="18" charset="0"/>
              </a:rPr>
              <a:t>The forecasting accuracy gradually gets reduced while forecasting time increases. </a:t>
            </a:r>
          </a:p>
          <a:p>
            <a:pPr algn="just">
              <a:buFont typeface="Arial" pitchFamily="34" charset="0"/>
              <a:buChar char="•"/>
            </a:pPr>
            <a:r>
              <a:rPr lang="en-US" sz="2400" dirty="0" smtClean="0">
                <a:latin typeface="Times New Roman" pitchFamily="18" charset="0"/>
                <a:cs typeface="Times New Roman" pitchFamily="18" charset="0"/>
              </a:rPr>
              <a:t>For each forecasting horizon and each target variable of interest, a separate model was discovered as the predictors and the parameters of the model are expected to vary. </a:t>
            </a:r>
          </a:p>
          <a:p>
            <a:pPr algn="just">
              <a:buFont typeface="Arial" pitchFamily="34" charset="0"/>
              <a:buChar char="•"/>
            </a:pPr>
            <a:r>
              <a:rPr lang="en-US" sz="2400" dirty="0" smtClean="0">
                <a:latin typeface="Times New Roman" pitchFamily="18" charset="0"/>
                <a:cs typeface="Times New Roman" pitchFamily="18" charset="0"/>
              </a:rPr>
              <a:t>In the case of climate predictions, statistical models tend to perform well on short term horizons.</a:t>
            </a:r>
          </a:p>
          <a:p>
            <a:pPr algn="just">
              <a:buFont typeface="Arial" pitchFamily="34" charset="0"/>
              <a:buChar char="•"/>
            </a:pPr>
            <a:r>
              <a:rPr lang="en-US" sz="2400" dirty="0" smtClean="0">
                <a:latin typeface="Times New Roman" pitchFamily="18" charset="0"/>
                <a:cs typeface="Times New Roman" pitchFamily="18" charset="0"/>
              </a:rPr>
              <a:t>There is a point at which the performance of a physical model exceeds the performance of statistical models. </a:t>
            </a:r>
            <a:endParaRPr lang="en-US"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12344400" cy="1143000"/>
          </a:xfrm>
        </p:spPr>
        <p:txBody>
          <a:bodyPr>
            <a:noAutofit/>
          </a:bodyPr>
          <a:lstStyle/>
          <a:p>
            <a:pPr algn="l"/>
            <a:r>
              <a:rPr lang="en-US" sz="3600" b="1" dirty="0" smtClean="0">
                <a:latin typeface="Times New Roman" pitchFamily="18" charset="0"/>
                <a:cs typeface="Times New Roman" pitchFamily="18" charset="0"/>
              </a:rPr>
              <a:t>DISADVANTAGE OF EXISITNG SYSTEM</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066800"/>
            <a:ext cx="8686800" cy="5257800"/>
          </a:xfrm>
        </p:spPr>
        <p:txBody>
          <a:bodyPr>
            <a:noAutofit/>
          </a:bodyPr>
          <a:lstStyle/>
          <a:p>
            <a:pPr algn="just"/>
            <a:r>
              <a:rPr lang="en-US" sz="2800" dirty="0">
                <a:latin typeface="Times New Roman" pitchFamily="18" charset="0"/>
                <a:cs typeface="Times New Roman" pitchFamily="18" charset="0"/>
              </a:rPr>
              <a:t>The main disadvantage of a national climate monitoring system is the cost. </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Not </a:t>
            </a:r>
            <a:r>
              <a:rPr lang="en-US" sz="2800" dirty="0">
                <a:latin typeface="Times New Roman" pitchFamily="18" charset="0"/>
                <a:cs typeface="Times New Roman" pitchFamily="18" charset="0"/>
              </a:rPr>
              <a:t>just the capital required to purchase, install and/or operate all the necessary equipment, but also the ongoing costs of maintaining the equipment and ensuring accurate collecting of data, building and maintaining databases, making sure that that data is correctly interpreted and, ultimately, ensuring that relevant information is communicated to the appropriate people in a timely fashion</a:t>
            </a:r>
            <a:r>
              <a:rPr lang="en-US" sz="2800" dirty="0" smtClean="0">
                <a:latin typeface="Times New Roman" pitchFamily="18" charset="0"/>
                <a:cs typeface="Times New Roman" pitchFamily="18" charset="0"/>
              </a:rPr>
              <a:t>.</a:t>
            </a:r>
          </a:p>
          <a:p>
            <a:pPr algn="just"/>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The quality of the information produced by a climate monitoring system is only as good as the quality of the data collected</a:t>
            </a:r>
            <a:r>
              <a:rPr lang="en-US" sz="2800" dirty="0" smtClean="0">
                <a:latin typeface="Times New Roman" pitchFamily="18" charset="0"/>
                <a:cs typeface="Times New Roman" pitchFamily="18" charset="0"/>
              </a:rPr>
              <a:t>.</a:t>
            </a:r>
          </a:p>
          <a:p>
            <a:pPr>
              <a:buNone/>
            </a:pP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PROPOSED SYSTEM</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447800"/>
            <a:ext cx="8305800" cy="5410200"/>
          </a:xfrm>
        </p:spPr>
        <p:txBody>
          <a:bodyPr>
            <a:noAutofit/>
          </a:bodyPr>
          <a:lstStyle/>
          <a:p>
            <a:pPr algn="just" hangingPunct="0"/>
            <a:r>
              <a:rPr lang="en-AU" sz="2400" dirty="0">
                <a:latin typeface="Times New Roman" pitchFamily="18" charset="0"/>
                <a:cs typeface="Times New Roman" pitchFamily="18" charset="0"/>
              </a:rPr>
              <a:t>The main objective of this study is to analyse temperature and seasonality change in Chennai (temperature and seasonality changes like winter, spring, summer) for approx. 10-20 years on the basis data recorded at different place across </a:t>
            </a:r>
            <a:r>
              <a:rPr lang="en-AU" sz="2400" dirty="0" err="1" smtClean="0">
                <a:latin typeface="Times New Roman" pitchFamily="18" charset="0"/>
                <a:cs typeface="Times New Roman" pitchFamily="18" charset="0"/>
              </a:rPr>
              <a:t>tamil-nadu</a:t>
            </a:r>
            <a:r>
              <a:rPr lang="en-AU" sz="2400" dirty="0" smtClean="0">
                <a:latin typeface="Times New Roman" pitchFamily="18" charset="0"/>
                <a:cs typeface="Times New Roman" pitchFamily="18" charset="0"/>
              </a:rPr>
              <a:t> </a:t>
            </a:r>
            <a:r>
              <a:rPr lang="en-AU" sz="2400" dirty="0">
                <a:latin typeface="Times New Roman" pitchFamily="18" charset="0"/>
                <a:cs typeface="Times New Roman" pitchFamily="18" charset="0"/>
              </a:rPr>
              <a:t>and we predict the temperature changes from 2020-2024.Camparing to existing work we can predict the temperature change more accurately.</a:t>
            </a:r>
            <a:endParaRPr lang="en-US" sz="2400" dirty="0">
              <a:latin typeface="Times New Roman" pitchFamily="18" charset="0"/>
              <a:cs typeface="Times New Roman" pitchFamily="18" charset="0"/>
            </a:endParaRPr>
          </a:p>
          <a:p>
            <a:pPr algn="just" hangingPunct="0"/>
            <a:r>
              <a:rPr lang="en-AU" sz="2400" dirty="0">
                <a:latin typeface="Times New Roman" pitchFamily="18" charset="0"/>
                <a:cs typeface="Times New Roman" pitchFamily="18" charset="0"/>
              </a:rPr>
              <a:t>The specific objectives are: </a:t>
            </a:r>
            <a:endParaRPr lang="en-US" sz="2400" dirty="0">
              <a:latin typeface="Times New Roman" pitchFamily="18" charset="0"/>
              <a:cs typeface="Times New Roman" pitchFamily="18" charset="0"/>
            </a:endParaRPr>
          </a:p>
          <a:p>
            <a:pPr algn="just" hangingPunct="0"/>
            <a:r>
              <a:rPr lang="en-AU" sz="2400" dirty="0">
                <a:latin typeface="Times New Roman" pitchFamily="18" charset="0"/>
                <a:cs typeface="Times New Roman" pitchFamily="18" charset="0"/>
              </a:rPr>
              <a:t>1) To predict the temperature and seasonality changes  for next 10 years. </a:t>
            </a:r>
            <a:endParaRPr lang="en-US" sz="2400" dirty="0">
              <a:latin typeface="Times New Roman" pitchFamily="18" charset="0"/>
              <a:cs typeface="Times New Roman" pitchFamily="18" charset="0"/>
            </a:endParaRPr>
          </a:p>
          <a:p>
            <a:pPr algn="just"/>
            <a:r>
              <a:rPr lang="en-AU" sz="2400" dirty="0">
                <a:latin typeface="Times New Roman" pitchFamily="18" charset="0"/>
                <a:cs typeface="Times New Roman" pitchFamily="18" charset="0"/>
              </a:rPr>
              <a:t>2) To make a graphical interface based on the prediction to make it easy understand. Machine Algorithms</a:t>
            </a:r>
            <a:r>
              <a:rPr lang="en-AU"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8458200" cy="1569660"/>
          </a:xfrm>
          <a:prstGeom prst="rect">
            <a:avLst/>
          </a:prstGeom>
        </p:spPr>
        <p:txBody>
          <a:bodyPr wrap="square">
            <a:spAutoFit/>
          </a:bodyPr>
          <a:lstStyle/>
          <a:p>
            <a:pPr>
              <a:buFont typeface="Arial" pitchFamily="34" charset="0"/>
              <a:buChar char="•"/>
            </a:pPr>
            <a:r>
              <a:rPr lang="en-AU" sz="2400" dirty="0" smtClean="0">
                <a:latin typeface="Times New Roman" pitchFamily="18" charset="0"/>
                <a:cs typeface="Times New Roman" pitchFamily="18" charset="0"/>
              </a:rPr>
              <a:t> There are so many technologies to predict data like </a:t>
            </a:r>
            <a:r>
              <a:rPr lang="en-AU" sz="2400" dirty="0" err="1" smtClean="0">
                <a:latin typeface="Times New Roman" pitchFamily="18" charset="0"/>
                <a:cs typeface="Times New Roman" pitchFamily="18" charset="0"/>
              </a:rPr>
              <a:t>svm</a:t>
            </a:r>
            <a:r>
              <a:rPr lang="en-AU" sz="2400" dirty="0" smtClean="0">
                <a:latin typeface="Times New Roman" pitchFamily="18" charset="0"/>
                <a:cs typeface="Times New Roman" pitchFamily="18" charset="0"/>
              </a:rPr>
              <a:t>, linear regression, lasso, elastic net, light gm </a:t>
            </a:r>
            <a:r>
              <a:rPr lang="en-AU" sz="2400" dirty="0" err="1" smtClean="0">
                <a:latin typeface="Times New Roman" pitchFamily="18" charset="0"/>
                <a:cs typeface="Times New Roman" pitchFamily="18" charset="0"/>
              </a:rPr>
              <a:t>regressor</a:t>
            </a:r>
            <a:r>
              <a:rPr lang="en-AU" sz="2400" dirty="0" smtClean="0">
                <a:latin typeface="Times New Roman" pitchFamily="18" charset="0"/>
                <a:cs typeface="Times New Roman" pitchFamily="18" charset="0"/>
              </a:rPr>
              <a:t>, Auto Regressive Model, Time series analysis using </a:t>
            </a:r>
            <a:r>
              <a:rPr lang="en-AU" sz="2400" dirty="0" err="1" smtClean="0">
                <a:latin typeface="Times New Roman" pitchFamily="18" charset="0"/>
                <a:cs typeface="Times New Roman" pitchFamily="18" charset="0"/>
              </a:rPr>
              <a:t>arima</a:t>
            </a:r>
            <a:r>
              <a:rPr lang="en-AU" sz="2400" dirty="0" smtClean="0">
                <a:latin typeface="Times New Roman" pitchFamily="18" charset="0"/>
                <a:cs typeface="Times New Roman" pitchFamily="18" charset="0"/>
              </a:rPr>
              <a:t> and </a:t>
            </a:r>
            <a:r>
              <a:rPr lang="en-AU" sz="2400" dirty="0" err="1" smtClean="0">
                <a:latin typeface="Times New Roman" pitchFamily="18" charset="0"/>
                <a:cs typeface="Times New Roman" pitchFamily="18" charset="0"/>
              </a:rPr>
              <a:t>sarimax</a:t>
            </a:r>
            <a:r>
              <a:rPr lang="en-AU" sz="2400" dirty="0" smtClean="0">
                <a:latin typeface="Times New Roman" pitchFamily="18" charset="0"/>
                <a:cs typeface="Times New Roman" pitchFamily="18" charset="0"/>
              </a:rPr>
              <a:t> etc. </a:t>
            </a:r>
          </a:p>
          <a:p>
            <a:pPr>
              <a:buFont typeface="Arial" pitchFamily="34" charset="0"/>
              <a:buChar char="•"/>
            </a:pPr>
            <a:r>
              <a:rPr lang="en-AU" sz="2400" dirty="0" smtClean="0">
                <a:latin typeface="Times New Roman" pitchFamily="18" charset="0"/>
                <a:cs typeface="Times New Roman" pitchFamily="18" charset="0"/>
              </a:rPr>
              <a:t> We have tried many of the algorithm to get the highest accuracy. </a:t>
            </a:r>
            <a:endParaRPr lang="en-US" sz="2400" dirty="0"/>
          </a:p>
        </p:txBody>
      </p:sp>
      <p:sp>
        <p:nvSpPr>
          <p:cNvPr id="1025" name="Rectangle 1"/>
          <p:cNvSpPr>
            <a:spLocks noChangeArrowheads="1"/>
          </p:cNvSpPr>
          <p:nvPr/>
        </p:nvSpPr>
        <p:spPr bwMode="auto">
          <a:xfrm>
            <a:off x="457200" y="1905000"/>
            <a:ext cx="8381999"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 typeface="Arial" pitchFamily="34" charset="0"/>
              <a:buChar char="•"/>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Data Collection:</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AU" altLang="zh-TW" sz="2400" b="0" i="0" u="none" strike="noStrike" cap="none" normalizeH="0" baseline="0" dirty="0" smtClean="0">
                <a:ln>
                  <a:noFill/>
                </a:ln>
                <a:solidFill>
                  <a:schemeClr val="tx1"/>
                </a:solidFill>
                <a:effectLst/>
                <a:latin typeface="Times New Roman" pitchFamily="18" charset="0"/>
                <a:ea typeface="PMingLiU"/>
                <a:cs typeface="Times New Roman" pitchFamily="18" charset="0"/>
              </a:rPr>
              <a:t>  In this module the raw is collected data from different data set. Then the data set is changed as per need. </a:t>
            </a: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AU" altLang="zh-TW" sz="2400" b="0" i="0" u="none" strike="noStrike" cap="none" normalizeH="0" baseline="0" dirty="0" smtClean="0">
                <a:ln>
                  <a:noFill/>
                </a:ln>
                <a:solidFill>
                  <a:schemeClr val="tx1"/>
                </a:solidFill>
                <a:effectLst/>
                <a:latin typeface="Times New Roman" pitchFamily="18" charset="0"/>
                <a:ea typeface="PMingLiU"/>
                <a:cs typeface="Times New Roman" pitchFamily="18" charset="0"/>
              </a:rPr>
              <a:t>  This raw data cannot be predicted directly. So, it is needed to clean and pre-process. </a:t>
            </a:r>
            <a:endParaRPr kumimoji="0" lang="en-US" altLang="zh-TW"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AU" altLang="zh-TW" sz="2400" b="1" i="0" u="none" strike="noStrike" cap="none" normalizeH="0" baseline="0" dirty="0" smtClean="0">
                <a:ln>
                  <a:noFill/>
                </a:ln>
                <a:solidFill>
                  <a:schemeClr val="tx1"/>
                </a:solidFill>
                <a:effectLst/>
                <a:latin typeface="Times New Roman" pitchFamily="18" charset="0"/>
                <a:ea typeface="PMingLiU"/>
                <a:cs typeface="Times New Roman" pitchFamily="18" charset="0"/>
              </a:rPr>
              <a:t>  Data Pre-processing :</a:t>
            </a:r>
            <a:endParaRPr kumimoji="0" lang="en-AU" altLang="zh-TW" sz="2400" b="0" i="0" u="none" strike="noStrike" cap="none" normalizeH="0" baseline="0" dirty="0" smtClean="0">
              <a:ln>
                <a:noFill/>
              </a:ln>
              <a:solidFill>
                <a:schemeClr val="tx1"/>
              </a:solidFill>
              <a:effectLst/>
              <a:latin typeface="Times New Roman" pitchFamily="18" charset="0"/>
              <a:ea typeface="PMingLiU"/>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AU" altLang="zh-TW" sz="2400" b="0" i="0" u="none" strike="noStrike" cap="none" normalizeH="0" baseline="0" dirty="0" smtClean="0">
                <a:ln>
                  <a:noFill/>
                </a:ln>
                <a:solidFill>
                  <a:schemeClr val="tx1"/>
                </a:solidFill>
                <a:effectLst/>
                <a:latin typeface="Times New Roman" pitchFamily="18" charset="0"/>
                <a:ea typeface="PMingLiU"/>
                <a:cs typeface="Times New Roman" pitchFamily="18" charset="0"/>
              </a:rPr>
              <a:t>  In this module the data is cleaned. After cleaning of the data, the data is grouped as per requirement. </a:t>
            </a:r>
          </a:p>
          <a:p>
            <a:pPr marL="0" marR="0" lvl="0" indent="0" algn="l" defTabSz="914400" rtl="0" eaLnBrk="0" fontAlgn="base" latinLnBrk="0" hangingPunct="0">
              <a:lnSpc>
                <a:spcPct val="100000"/>
              </a:lnSpc>
              <a:spcBef>
                <a:spcPct val="0"/>
              </a:spcBef>
              <a:spcAft>
                <a:spcPct val="0"/>
              </a:spcAft>
              <a:buClrTx/>
              <a:buSzTx/>
              <a:tabLst/>
            </a:pPr>
            <a:endParaRPr kumimoji="0" lang="en-US" altLang="zh-TW"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026" name="Rectangle 2"/>
          <p:cNvSpPr>
            <a:spLocks noChangeArrowheads="1"/>
          </p:cNvSpPr>
          <p:nvPr/>
        </p:nvSpPr>
        <p:spPr bwMode="auto">
          <a:xfrm>
            <a:off x="457200" y="4953000"/>
            <a:ext cx="83820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 typeface="Arial" pitchFamily="34" charset="0"/>
              <a:buChar char="•"/>
              <a:tabLst/>
            </a:pPr>
            <a:r>
              <a:rPr kumimoji="0" lang="en-AU" altLang="zh-TW" sz="2400" b="1" i="0" u="none" strike="noStrike" cap="none" normalizeH="0" baseline="0" dirty="0" smtClean="0">
                <a:ln>
                  <a:noFill/>
                </a:ln>
                <a:solidFill>
                  <a:schemeClr val="tx1"/>
                </a:solidFill>
                <a:effectLst/>
                <a:latin typeface="Times New Roman" pitchFamily="18" charset="0"/>
                <a:ea typeface="PMingLiU"/>
                <a:cs typeface="Times New Roman" pitchFamily="18" charset="0"/>
              </a:rPr>
              <a:t> Visualization:</a:t>
            </a:r>
            <a:endParaRPr kumimoji="0" lang="en-AU" altLang="zh-TW" sz="2400" b="0" i="0" u="none" strike="noStrike" cap="none" normalizeH="0" baseline="0" dirty="0" smtClean="0">
              <a:ln>
                <a:noFill/>
              </a:ln>
              <a:solidFill>
                <a:schemeClr val="tx1"/>
              </a:solidFill>
              <a:effectLst/>
              <a:latin typeface="Times New Roman" pitchFamily="18" charset="0"/>
              <a:ea typeface="PMingLiU"/>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AU" altLang="zh-TW" sz="2400" b="0" i="0" u="none" strike="noStrike" cap="none" normalizeH="0" baseline="0" dirty="0" smtClean="0">
                <a:ln>
                  <a:noFill/>
                </a:ln>
                <a:solidFill>
                  <a:schemeClr val="tx1"/>
                </a:solidFill>
                <a:effectLst/>
                <a:latin typeface="Times New Roman" pitchFamily="18" charset="0"/>
                <a:ea typeface="PMingLiU"/>
                <a:cs typeface="Times New Roman" pitchFamily="18" charset="0"/>
              </a:rPr>
              <a:t>  In this step, the predicted and forecasted data is used to provide a graphical interface separately. At first the predicted data is plotted in a graph separately with the help of </a:t>
            </a:r>
            <a:r>
              <a:rPr kumimoji="0" lang="en-AU" altLang="zh-TW" sz="2400" b="0" i="0" u="none" strike="noStrike" cap="none" normalizeH="0" baseline="0" dirty="0" err="1" smtClean="0">
                <a:ln>
                  <a:noFill/>
                </a:ln>
                <a:solidFill>
                  <a:schemeClr val="tx1"/>
                </a:solidFill>
                <a:effectLst/>
                <a:latin typeface="Times New Roman" pitchFamily="18" charset="0"/>
                <a:ea typeface="PMingLiU"/>
                <a:cs typeface="Times New Roman" pitchFamily="18" charset="0"/>
              </a:rPr>
              <a:t>matplot</a:t>
            </a:r>
            <a:r>
              <a:rPr kumimoji="0" lang="en-AU" altLang="zh-TW" sz="2400" b="0" i="0" u="none" strike="noStrike" cap="none" normalizeH="0" baseline="0" dirty="0" smtClean="0">
                <a:ln>
                  <a:noFill/>
                </a:ln>
                <a:solidFill>
                  <a:schemeClr val="tx1"/>
                </a:solidFill>
                <a:effectLst/>
                <a:latin typeface="Times New Roman" pitchFamily="18" charset="0"/>
                <a:ea typeface="PMingLiU"/>
                <a:cs typeface="Times New Roman" pitchFamily="18" charset="0"/>
              </a:rPr>
              <a:t> library. </a:t>
            </a:r>
            <a:endParaRPr kumimoji="0" lang="en-AU" altLang="zh-TW"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1246</Words>
  <Application>Microsoft Office PowerPoint</Application>
  <PresentationFormat>On-screen Show (4:3)</PresentationFormat>
  <Paragraphs>75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CLIMATE CHANGE PREDICTIONAND TEMPERATURE DETETCION </vt:lpstr>
      <vt:lpstr>ABSTRACT</vt:lpstr>
      <vt:lpstr>INTRODUCTION</vt:lpstr>
      <vt:lpstr>Slide 4</vt:lpstr>
      <vt:lpstr>EXISITNG SYSTEM</vt:lpstr>
      <vt:lpstr>Slide 6</vt:lpstr>
      <vt:lpstr>DISADVANTAGE OF EXISITNG SYSTEM</vt:lpstr>
      <vt:lpstr>PROPOSED SYSTEM</vt:lpstr>
      <vt:lpstr>Slide 9</vt:lpstr>
      <vt:lpstr>ADVANTAGES OF PROPOSED SYSTEM</vt:lpstr>
      <vt:lpstr>Slide 11</vt:lpstr>
      <vt:lpstr>BLOCK DIAGRAM </vt:lpstr>
      <vt:lpstr>MACHINE LEARNING MODEL</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srivatsan sriram</dc:creator>
  <cp:lastModifiedBy>srivatsan sriram</cp:lastModifiedBy>
  <cp:revision>10</cp:revision>
  <dcterms:created xsi:type="dcterms:W3CDTF">2022-06-06T15:24:21Z</dcterms:created>
  <dcterms:modified xsi:type="dcterms:W3CDTF">2022-06-06T16:57:04Z</dcterms:modified>
</cp:coreProperties>
</file>