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849FB88-DA16-4EA5-8198-CB03E497E921}" type="datetimeFigureOut">
              <a:rPr lang="en-IN" smtClean="0"/>
              <a:t>13-11-2022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286680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9FB88-DA16-4EA5-8198-CB03E497E921}" type="datetimeFigureOut">
              <a:rPr lang="en-IN" smtClean="0"/>
              <a:t>13-11-2022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183856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49FB88-DA16-4EA5-8198-CB03E497E921}"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3981615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49FB88-DA16-4EA5-8198-CB03E497E921}"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4237269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9FB88-DA16-4EA5-8198-CB03E497E921}"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3844761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49FB88-DA16-4EA5-8198-CB03E497E921}" type="datetimeFigureOut">
              <a:rPr lang="en-IN" smtClean="0"/>
              <a:t>13-11-2022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3117596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49FB88-DA16-4EA5-8198-CB03E497E921}" type="datetimeFigureOut">
              <a:rPr lang="en-IN" smtClean="0"/>
              <a:t>13-11-2022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3529016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49FB88-DA16-4EA5-8198-CB03E497E921}"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1121637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849FB88-DA16-4EA5-8198-CB03E497E921}"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97344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9FB88-DA16-4EA5-8198-CB03E497E921}"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364783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9FB88-DA16-4EA5-8198-CB03E497E921}"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367151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49FB88-DA16-4EA5-8198-CB03E497E921}" type="datetimeFigureOut">
              <a:rPr lang="en-IN" smtClean="0"/>
              <a:t>13-11-2022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143407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49FB88-DA16-4EA5-8198-CB03E497E921}" type="datetimeFigureOut">
              <a:rPr lang="en-IN" smtClean="0"/>
              <a:t>13-11-2022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394355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49FB88-DA16-4EA5-8198-CB03E497E921}" type="datetimeFigureOut">
              <a:rPr lang="en-IN" smtClean="0"/>
              <a:t>13-11-2022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6012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9FB88-DA16-4EA5-8198-CB03E497E921}" type="datetimeFigureOut">
              <a:rPr lang="en-IN" smtClean="0"/>
              <a:t>13-11-2022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196767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9FB88-DA16-4EA5-8198-CB03E497E921}" type="datetimeFigureOut">
              <a:rPr lang="en-IN" smtClean="0"/>
              <a:t>13-11-2022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240892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9FB88-DA16-4EA5-8198-CB03E497E921}" type="datetimeFigureOut">
              <a:rPr lang="en-IN" smtClean="0"/>
              <a:t>13-11-2022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64CA02-CFC1-4C42-9B33-C152D80E3388}" type="slidenum">
              <a:rPr lang="en-IN" smtClean="0"/>
              <a:t>‹#›</a:t>
            </a:fld>
            <a:endParaRPr lang="en-IN"/>
          </a:p>
        </p:txBody>
      </p:sp>
    </p:spTree>
    <p:extLst>
      <p:ext uri="{BB962C8B-B14F-4D97-AF65-F5344CB8AC3E}">
        <p14:creationId xmlns:p14="http://schemas.microsoft.com/office/powerpoint/2010/main" val="342967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849FB88-DA16-4EA5-8198-CB03E497E921}" type="datetimeFigureOut">
              <a:rPr lang="en-IN" smtClean="0"/>
              <a:t>13-11-2022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964CA02-CFC1-4C42-9B33-C152D80E3388}" type="slidenum">
              <a:rPr lang="en-IN" smtClean="0"/>
              <a:t>‹#›</a:t>
            </a:fld>
            <a:endParaRPr lang="en-IN"/>
          </a:p>
        </p:txBody>
      </p:sp>
    </p:spTree>
    <p:extLst>
      <p:ext uri="{BB962C8B-B14F-4D97-AF65-F5344CB8AC3E}">
        <p14:creationId xmlns:p14="http://schemas.microsoft.com/office/powerpoint/2010/main" val="42485219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7204-75CD-1B72-5870-5CFAF3363361}"/>
              </a:ext>
            </a:extLst>
          </p:cNvPr>
          <p:cNvSpPr>
            <a:spLocks noGrp="1"/>
          </p:cNvSpPr>
          <p:nvPr>
            <p:ph type="ctrTitle"/>
          </p:nvPr>
        </p:nvSpPr>
        <p:spPr/>
        <p:txBody>
          <a:bodyPr/>
          <a:lstStyle/>
          <a:p>
            <a:r>
              <a:rPr lang="en-IN" dirty="0"/>
              <a:t>HIRING PROCESS ANALYTICS</a:t>
            </a:r>
          </a:p>
        </p:txBody>
      </p:sp>
      <p:sp>
        <p:nvSpPr>
          <p:cNvPr id="3" name="Subtitle 2">
            <a:extLst>
              <a:ext uri="{FF2B5EF4-FFF2-40B4-BE49-F238E27FC236}">
                <a16:creationId xmlns:a16="http://schemas.microsoft.com/office/drawing/2014/main" id="{54233F1F-F4F5-4CF3-92BF-BC9CA83EB0EF}"/>
              </a:ext>
            </a:extLst>
          </p:cNvPr>
          <p:cNvSpPr>
            <a:spLocks noGrp="1"/>
          </p:cNvSpPr>
          <p:nvPr>
            <p:ph type="subTitle" idx="1"/>
          </p:nvPr>
        </p:nvSpPr>
        <p:spPr/>
        <p:txBody>
          <a:bodyPr/>
          <a:lstStyle/>
          <a:p>
            <a:r>
              <a:rPr lang="en-IN" dirty="0"/>
              <a:t>                                                                                                                     Project-4</a:t>
            </a:r>
          </a:p>
          <a:p>
            <a:r>
              <a:rPr lang="en-IN" sz="1100" dirty="0"/>
              <a:t>                                                                                                                                                                                                By Ritu Srivastava</a:t>
            </a:r>
          </a:p>
        </p:txBody>
      </p:sp>
    </p:spTree>
    <p:extLst>
      <p:ext uri="{BB962C8B-B14F-4D97-AF65-F5344CB8AC3E}">
        <p14:creationId xmlns:p14="http://schemas.microsoft.com/office/powerpoint/2010/main" val="77187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CA24-4373-22B5-FC4B-8FCEFD64E607}"/>
              </a:ext>
            </a:extLst>
          </p:cNvPr>
          <p:cNvSpPr>
            <a:spLocks noGrp="1"/>
          </p:cNvSpPr>
          <p:nvPr>
            <p:ph type="title"/>
          </p:nvPr>
        </p:nvSpPr>
        <p:spPr/>
        <p:txBody>
          <a:bodyPr/>
          <a:lstStyle/>
          <a:p>
            <a:r>
              <a:rPr lang="en-IN" dirty="0"/>
              <a:t>ABOUT PROJECT</a:t>
            </a:r>
          </a:p>
        </p:txBody>
      </p:sp>
      <p:sp>
        <p:nvSpPr>
          <p:cNvPr id="3" name="Content Placeholder 2">
            <a:extLst>
              <a:ext uri="{FF2B5EF4-FFF2-40B4-BE49-F238E27FC236}">
                <a16:creationId xmlns:a16="http://schemas.microsoft.com/office/drawing/2014/main" id="{5B04A930-ABE6-C27D-8D49-E83B466117E0}"/>
              </a:ext>
            </a:extLst>
          </p:cNvPr>
          <p:cNvSpPr>
            <a:spLocks noGrp="1"/>
          </p:cNvSpPr>
          <p:nvPr>
            <p:ph idx="1"/>
          </p:nvPr>
        </p:nvSpPr>
        <p:spPr/>
        <p:txBody>
          <a:bodyPr>
            <a:normAutofit lnSpcReduction="10000"/>
          </a:bodyPr>
          <a:lstStyle/>
          <a:p>
            <a:r>
              <a:rPr lang="en-US" b="0" i="0" dirty="0">
                <a:solidFill>
                  <a:srgbClr val="8492A6"/>
                </a:solidFill>
                <a:effectLst/>
                <a:latin typeface="Calibri" panose="020F0502020204030204" pitchFamily="34" charset="0"/>
                <a:ea typeface="Calibri" panose="020F0502020204030204" pitchFamily="34" charset="0"/>
                <a:cs typeface="Calibri" panose="020F0502020204030204" pitchFamily="34" charset="0"/>
              </a:rPr>
              <a:t>Hiring process is the fundamental and the most important function of a company. Here, the MNCs get to know about the major underlying trends about the hiring process. Trends such as- number of rejections, number of interviews, types of jobs, vacancies etc. are important for a company to </a:t>
            </a:r>
            <a:r>
              <a:rPr lang="en-US" b="0" i="0" dirty="0" err="1">
                <a:solidFill>
                  <a:srgbClr val="8492A6"/>
                </a:solidFill>
                <a:effectLst/>
                <a:latin typeface="Calibri" panose="020F0502020204030204" pitchFamily="34" charset="0"/>
                <a:ea typeface="Calibri" panose="020F0502020204030204" pitchFamily="34" charset="0"/>
                <a:cs typeface="Calibri" panose="020F0502020204030204" pitchFamily="34" charset="0"/>
              </a:rPr>
              <a:t>analyse</a:t>
            </a:r>
            <a:r>
              <a:rPr lang="en-US" b="0" i="0" dirty="0">
                <a:solidFill>
                  <a:srgbClr val="8492A6"/>
                </a:solidFill>
                <a:effectLst/>
                <a:latin typeface="Calibri" panose="020F0502020204030204" pitchFamily="34" charset="0"/>
                <a:ea typeface="Calibri" panose="020F0502020204030204" pitchFamily="34" charset="0"/>
                <a:cs typeface="Calibri" panose="020F0502020204030204" pitchFamily="34" charset="0"/>
              </a:rPr>
              <a:t> before hiring freshers or any other individual.</a:t>
            </a:r>
          </a:p>
          <a:p>
            <a:r>
              <a:rPr lang="en-US" dirty="0">
                <a:solidFill>
                  <a:srgbClr val="8492A6"/>
                </a:solidFill>
                <a:latin typeface="Calibri" panose="020F0502020204030204" pitchFamily="34" charset="0"/>
                <a:ea typeface="Calibri" panose="020F0502020204030204" pitchFamily="34" charset="0"/>
                <a:cs typeface="Calibri" panose="020F0502020204030204" pitchFamily="34" charset="0"/>
              </a:rPr>
              <a:t>Thus it create an </a:t>
            </a:r>
            <a:r>
              <a:rPr lang="en-IN" dirty="0">
                <a:solidFill>
                  <a:srgbClr val="8492A6"/>
                </a:solidFill>
                <a:latin typeface="Calibri" panose="020F0502020204030204" pitchFamily="34" charset="0"/>
                <a:ea typeface="Calibri" panose="020F0502020204030204" pitchFamily="34" charset="0"/>
                <a:cs typeface="Calibri" panose="020F0502020204030204" pitchFamily="34" charset="0"/>
              </a:rPr>
              <a:t>immense opportunity to learn for the data analyst and explore the new dataset explicitly </a:t>
            </a:r>
          </a:p>
          <a:p>
            <a:r>
              <a:rPr lang="en-US" sz="1800" b="0" i="0" u="none" strike="noStrike" baseline="0" dirty="0">
                <a:solidFill>
                  <a:srgbClr val="000000"/>
                </a:solidFill>
                <a:latin typeface="Calibri" panose="020F0502020204030204" pitchFamily="34" charset="0"/>
              </a:rPr>
              <a:t>In this project, we are provided with the data records of their previous hirings and have asked us to answer certain questions making sense out of that data. </a:t>
            </a:r>
          </a:p>
          <a:p>
            <a:r>
              <a:rPr lang="en-US" sz="1800" b="0" i="0" u="none" strike="noStrike" baseline="0" dirty="0">
                <a:solidFill>
                  <a:srgbClr val="000000"/>
                </a:solidFill>
                <a:latin typeface="Calibri" panose="020F0502020204030204" pitchFamily="34" charset="0"/>
              </a:rPr>
              <a:t>Dataset of a company contains details about people who registered for a particular post in a department of the company. We are required to use our knowledge of statistics and excel formulas to draw necessary conclusions about the company. </a:t>
            </a:r>
            <a:endParaRPr lang="en-IN" dirty="0"/>
          </a:p>
        </p:txBody>
      </p:sp>
    </p:spTree>
    <p:extLst>
      <p:ext uri="{BB962C8B-B14F-4D97-AF65-F5344CB8AC3E}">
        <p14:creationId xmlns:p14="http://schemas.microsoft.com/office/powerpoint/2010/main" val="50322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9F79-1E47-A194-A1D3-7A2BCDFE05E5}"/>
              </a:ext>
            </a:extLst>
          </p:cNvPr>
          <p:cNvSpPr>
            <a:spLocks noGrp="1"/>
          </p:cNvSpPr>
          <p:nvPr>
            <p:ph type="title"/>
          </p:nvPr>
        </p:nvSpPr>
        <p:spPr/>
        <p:txBody>
          <a:bodyPr/>
          <a:lstStyle/>
          <a:p>
            <a:r>
              <a:rPr lang="en-IN" dirty="0"/>
              <a:t>APPROACH AND TECH STACK</a:t>
            </a:r>
          </a:p>
        </p:txBody>
      </p:sp>
      <p:sp>
        <p:nvSpPr>
          <p:cNvPr id="3" name="Content Placeholder 2">
            <a:extLst>
              <a:ext uri="{FF2B5EF4-FFF2-40B4-BE49-F238E27FC236}">
                <a16:creationId xmlns:a16="http://schemas.microsoft.com/office/drawing/2014/main" id="{8FA90086-C4E6-1773-E149-111B602AFD86}"/>
              </a:ext>
            </a:extLst>
          </p:cNvPr>
          <p:cNvSpPr>
            <a:spLocks noGrp="1"/>
          </p:cNvSpPr>
          <p:nvPr>
            <p:ph idx="1"/>
          </p:nvPr>
        </p:nvSpPr>
        <p:spPr>
          <a:xfrm>
            <a:off x="548640" y="2245360"/>
            <a:ext cx="11145520" cy="4155440"/>
          </a:xfrm>
        </p:spPr>
        <p:txBody>
          <a:bodyPr>
            <a:normAutofit fontScale="92500" lnSpcReduction="10000"/>
          </a:bodyPr>
          <a:lstStyle/>
          <a:p>
            <a:r>
              <a:rPr lang="en-US" sz="1800" b="0" i="0" u="none" strike="noStrike" baseline="0" dirty="0">
                <a:solidFill>
                  <a:srgbClr val="000000"/>
                </a:solidFill>
                <a:latin typeface="Calibri" panose="020F0502020204030204" pitchFamily="34" charset="0"/>
              </a:rPr>
              <a:t>Exploratory Data Analysis (EDA) can be used to do this, it is an approach to analyze the data using visual techniques. The following steps are involved – </a:t>
            </a:r>
          </a:p>
          <a:p>
            <a:r>
              <a:rPr lang="en-US" sz="1800" b="0" i="0" u="none" strike="noStrike" baseline="0" dirty="0">
                <a:solidFill>
                  <a:srgbClr val="000000"/>
                </a:solidFill>
                <a:latin typeface="Calibri" panose="020F0502020204030204" pitchFamily="34" charset="0"/>
              </a:rPr>
              <a:t>• Understanding data columns and data </a:t>
            </a:r>
          </a:p>
          <a:p>
            <a:r>
              <a:rPr lang="en-IN" sz="1800" b="0" i="0" u="none" strike="noStrike" baseline="0" dirty="0">
                <a:solidFill>
                  <a:srgbClr val="000000"/>
                </a:solidFill>
                <a:latin typeface="Calibri" panose="020F0502020204030204" pitchFamily="34" charset="0"/>
              </a:rPr>
              <a:t>• Checking for missing data </a:t>
            </a:r>
          </a:p>
          <a:p>
            <a:r>
              <a:rPr lang="en-US" sz="1800" b="0" i="0" u="none" strike="noStrike" baseline="0" dirty="0">
                <a:solidFill>
                  <a:srgbClr val="000000"/>
                </a:solidFill>
                <a:latin typeface="Calibri" panose="020F0502020204030204" pitchFamily="34" charset="0"/>
              </a:rPr>
              <a:t>• Clubbing columns with multiple categories </a:t>
            </a:r>
          </a:p>
          <a:p>
            <a:r>
              <a:rPr lang="en-IN" sz="1800" b="0" i="0" u="none" strike="noStrike" baseline="0" dirty="0">
                <a:solidFill>
                  <a:srgbClr val="000000"/>
                </a:solidFill>
                <a:latin typeface="Calibri" panose="020F0502020204030204" pitchFamily="34" charset="0"/>
              </a:rPr>
              <a:t>• Checking for outliers </a:t>
            </a:r>
          </a:p>
          <a:p>
            <a:r>
              <a:rPr lang="en-IN" sz="1800" b="0" i="0" u="none" strike="noStrike" baseline="0" dirty="0">
                <a:solidFill>
                  <a:srgbClr val="000000"/>
                </a:solidFill>
                <a:latin typeface="Calibri" panose="020F0502020204030204" pitchFamily="34" charset="0"/>
              </a:rPr>
              <a:t>• Removing outliers </a:t>
            </a:r>
          </a:p>
          <a:p>
            <a:r>
              <a:rPr lang="en-IN" sz="1800" b="0" i="0" u="none" strike="noStrike" baseline="0" dirty="0">
                <a:solidFill>
                  <a:srgbClr val="000000"/>
                </a:solidFill>
                <a:latin typeface="Calibri" panose="020F0502020204030204" pitchFamily="34" charset="0"/>
              </a:rPr>
              <a:t>• Drawing Data Summary </a:t>
            </a:r>
          </a:p>
          <a:p>
            <a:r>
              <a:rPr lang="en-US" dirty="0">
                <a:solidFill>
                  <a:srgbClr val="000000"/>
                </a:solidFill>
                <a:latin typeface="Calibri" panose="020F0502020204030204" pitchFamily="34" charset="0"/>
              </a:rPr>
              <a:t>In order to accomplish</a:t>
            </a:r>
            <a:r>
              <a:rPr lang="en-US" sz="1800" b="0" i="0" u="none" strike="noStrike" baseline="0" dirty="0">
                <a:solidFill>
                  <a:srgbClr val="000000"/>
                </a:solidFill>
                <a:latin typeface="Calibri" panose="020F0502020204030204" pitchFamily="34" charset="0"/>
              </a:rPr>
              <a:t> project the first thing required is to understand the different column given in excel and their correlation with each other, based on question type asked different concept like COUNT (), SUM (), AVERAGE (), PIVOT TABLE, SLICER can be used to answer the question. </a:t>
            </a:r>
            <a:endParaRPr lang="en-IN" sz="1800" b="0" i="0" u="none" strike="noStrike" baseline="0" dirty="0">
              <a:solidFill>
                <a:srgbClr val="000000"/>
              </a:solidFill>
              <a:latin typeface="Calibri" panose="020F0502020204030204" pitchFamily="34" charset="0"/>
            </a:endParaRPr>
          </a:p>
          <a:p>
            <a:r>
              <a:rPr lang="en-IN" dirty="0"/>
              <a:t>Tech stack-  Google sheets and MS Excel or else Tableau for dashboarding </a:t>
            </a:r>
          </a:p>
        </p:txBody>
      </p:sp>
    </p:spTree>
    <p:extLst>
      <p:ext uri="{BB962C8B-B14F-4D97-AF65-F5344CB8AC3E}">
        <p14:creationId xmlns:p14="http://schemas.microsoft.com/office/powerpoint/2010/main" val="388705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E8F3-5234-43AA-7539-79340AF7C43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F0E9DED-1F62-E3B4-2802-97888E389418}"/>
              </a:ext>
            </a:extLst>
          </p:cNvPr>
          <p:cNvSpPr>
            <a:spLocks noGrp="1"/>
          </p:cNvSpPr>
          <p:nvPr>
            <p:ph idx="1"/>
          </p:nvPr>
        </p:nvSpPr>
        <p:spPr/>
        <p:txBody>
          <a:bodyPr>
            <a:normAutofit lnSpcReduction="10000"/>
          </a:bodyPr>
          <a:lstStyle/>
          <a:p>
            <a:pPr algn="l"/>
            <a:endParaRPr lang="en-IN"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a) Hiring: </a:t>
            </a:r>
            <a:r>
              <a:rPr lang="en-US" sz="1800" b="0" i="0" u="none" strike="noStrike" baseline="0" dirty="0">
                <a:solidFill>
                  <a:srgbClr val="000000"/>
                </a:solidFill>
                <a:latin typeface="Calibri" panose="020F0502020204030204" pitchFamily="34" charset="0"/>
              </a:rPr>
              <a:t>How many males and females are Hired? </a:t>
            </a:r>
          </a:p>
          <a:p>
            <a:r>
              <a:rPr lang="en-US" sz="1800" b="0" i="0" u="none" strike="noStrike" baseline="0" dirty="0">
                <a:solidFill>
                  <a:srgbClr val="000000"/>
                </a:solidFill>
                <a:latin typeface="Calibri" panose="020F0502020204030204" pitchFamily="34" charset="0"/>
              </a:rPr>
              <a:t>OUTPUT </a:t>
            </a:r>
            <a:r>
              <a:rPr lang="en-US" sz="1800" b="1" i="0" u="none" strike="noStrike" baseline="0" dirty="0">
                <a:solidFill>
                  <a:srgbClr val="000000"/>
                </a:solidFill>
                <a:latin typeface="Calibri" panose="020F0502020204030204" pitchFamily="34" charset="0"/>
              </a:rPr>
              <a:t>Gender </a:t>
            </a:r>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Number of Applicant (Hired) </a:t>
            </a:r>
            <a:r>
              <a:rPr lang="en-US"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Female =1856 	and Male =2563 </a:t>
            </a:r>
          </a:p>
          <a:p>
            <a:pPr algn="l"/>
            <a:r>
              <a:rPr lang="en-IN" sz="1800" b="0" i="0" u="none" strike="noStrike" baseline="0" dirty="0">
                <a:solidFill>
                  <a:srgbClr val="000000"/>
                </a:solidFill>
                <a:latin typeface="Calibri" panose="020F0502020204030204" pitchFamily="34" charset="0"/>
              </a:rPr>
              <a:t>	</a:t>
            </a:r>
          </a:p>
          <a:p>
            <a:r>
              <a:rPr lang="en-US" sz="1800" b="1" i="0" u="none" strike="noStrike" baseline="0" dirty="0">
                <a:solidFill>
                  <a:srgbClr val="000000"/>
                </a:solidFill>
                <a:latin typeface="Calibri" panose="020F0502020204030204" pitchFamily="34" charset="0"/>
              </a:rPr>
              <a:t>b) Average Salary: </a:t>
            </a:r>
            <a:r>
              <a:rPr lang="en-US" sz="1800" b="0" i="0" u="none" strike="noStrike" baseline="0" dirty="0">
                <a:solidFill>
                  <a:srgbClr val="000000"/>
                </a:solidFill>
                <a:latin typeface="Calibri" panose="020F0502020204030204" pitchFamily="34" charset="0"/>
              </a:rPr>
              <a:t>What is the average salary offered in this company? </a:t>
            </a:r>
          </a:p>
          <a:p>
            <a:r>
              <a:rPr lang="en-IN" sz="1800" b="0" i="0" u="none" strike="noStrike" baseline="0" dirty="0">
                <a:solidFill>
                  <a:srgbClr val="000000"/>
                </a:solidFill>
                <a:latin typeface="Calibri" panose="020F0502020204030204" pitchFamily="34" charset="0"/>
              </a:rPr>
              <a:t>OUTPUT </a:t>
            </a:r>
            <a:r>
              <a:rPr lang="en-IN" sz="1800" b="1" i="0" u="none" strike="noStrike" baseline="0" dirty="0">
                <a:solidFill>
                  <a:srgbClr val="000000"/>
                </a:solidFill>
                <a:latin typeface="Calibri" panose="020F0502020204030204" pitchFamily="34" charset="0"/>
              </a:rPr>
              <a:t>Average Salary Offered </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49983.02 	(</a:t>
            </a:r>
            <a:r>
              <a:rPr lang="en-US" sz="1800" b="0" i="0" u="none" strike="noStrike" baseline="0" dirty="0">
                <a:solidFill>
                  <a:srgbClr val="000000"/>
                </a:solidFill>
                <a:latin typeface="Calibri" panose="020F0502020204030204" pitchFamily="34" charset="0"/>
              </a:rPr>
              <a:t>Salary offered in this company is salary offered to both status applicant i.e., who are hired and rejected. )</a:t>
            </a:r>
            <a:endParaRPr lang="en-IN" sz="1800" b="0" i="0" u="none" strike="noStrike" baseline="0" dirty="0">
              <a:solidFill>
                <a:srgbClr val="000000"/>
              </a:solidFill>
              <a:latin typeface="Calibri" panose="020F0502020204030204" pitchFamily="34" charset="0"/>
            </a:endParaRPr>
          </a:p>
          <a:p>
            <a:endParaRPr lang="en-IN" sz="1800" b="0" i="0" u="none" strike="noStrike" baseline="0" dirty="0">
              <a:solidFill>
                <a:srgbClr val="000000"/>
              </a:solidFill>
              <a:latin typeface="Calibri" panose="020F0502020204030204" pitchFamily="34" charset="0"/>
            </a:endParaRPr>
          </a:p>
          <a:p>
            <a:endParaRPr lang="en-IN" dirty="0"/>
          </a:p>
        </p:txBody>
      </p:sp>
    </p:spTree>
    <p:extLst>
      <p:ext uri="{BB962C8B-B14F-4D97-AF65-F5344CB8AC3E}">
        <p14:creationId xmlns:p14="http://schemas.microsoft.com/office/powerpoint/2010/main" val="122652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D818-4EED-D8EA-30FE-29B55CB94B72}"/>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3FAE190B-DB9F-0097-3424-BD9718771AAB}"/>
              </a:ext>
            </a:extLst>
          </p:cNvPr>
          <p:cNvSpPr>
            <a:spLocks noGrp="1"/>
          </p:cNvSpPr>
          <p:nvPr>
            <p:ph idx="1"/>
          </p:nvPr>
        </p:nvSpPr>
        <p:spPr/>
        <p:txBody>
          <a:bodyPr/>
          <a:lstStyle/>
          <a:p>
            <a:pPr marL="0" indent="0">
              <a:buNone/>
            </a:pPr>
            <a:r>
              <a:rPr lang="en-US" sz="1800" b="1" i="0" u="none" strike="noStrike" baseline="0" dirty="0">
                <a:solidFill>
                  <a:srgbClr val="000000"/>
                </a:solidFill>
                <a:latin typeface="Calibri" panose="020F0502020204030204" pitchFamily="34" charset="0"/>
              </a:rPr>
              <a:t>c) Class Intervals: </a:t>
            </a:r>
            <a:r>
              <a:rPr lang="en-US" sz="1800" b="0" i="0" u="none" strike="noStrike" baseline="0" dirty="0">
                <a:solidFill>
                  <a:srgbClr val="000000"/>
                </a:solidFill>
                <a:latin typeface="Calibri" panose="020F0502020204030204" pitchFamily="34" charset="0"/>
              </a:rPr>
              <a:t>Draw the class intervals for salary in the company? </a:t>
            </a:r>
          </a:p>
          <a:p>
            <a:r>
              <a:rPr lang="en-IN" sz="1800" b="0" i="0" u="none" strike="noStrike" baseline="0" dirty="0">
                <a:solidFill>
                  <a:srgbClr val="000000"/>
                </a:solidFill>
                <a:latin typeface="Calibri" panose="020F0502020204030204" pitchFamily="34" charset="0"/>
              </a:rPr>
              <a:t>OUTPUT- </a:t>
            </a:r>
            <a:r>
              <a:rPr lang="en-US" sz="1800" b="0" i="0" u="none" strike="noStrike" baseline="0" dirty="0">
                <a:solidFill>
                  <a:srgbClr val="000000"/>
                </a:solidFill>
              </a:rPr>
              <a:t>Class Interval here is 4999 </a:t>
            </a:r>
            <a:endParaRPr lang="en-IN" sz="1800" b="0" i="0" u="none" strike="noStrike" baseline="0" dirty="0">
              <a:solidFill>
                <a:srgbClr val="000000"/>
              </a:solidFill>
              <a:latin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A2690655-13EF-6E35-DF27-74C4FEFD174C}"/>
              </a:ext>
            </a:extLst>
          </p:cNvPr>
          <p:cNvPicPr>
            <a:picLocks noChangeAspect="1"/>
          </p:cNvPicPr>
          <p:nvPr/>
        </p:nvPicPr>
        <p:blipFill>
          <a:blip r:embed="rId2"/>
          <a:stretch>
            <a:fillRect/>
          </a:stretch>
        </p:blipFill>
        <p:spPr>
          <a:xfrm>
            <a:off x="9437308" y="2097920"/>
            <a:ext cx="2400423" cy="4673840"/>
          </a:xfrm>
          <a:prstGeom prst="rect">
            <a:avLst/>
          </a:prstGeom>
        </p:spPr>
      </p:pic>
      <p:pic>
        <p:nvPicPr>
          <p:cNvPr id="7" name="Picture 6">
            <a:extLst>
              <a:ext uri="{FF2B5EF4-FFF2-40B4-BE49-F238E27FC236}">
                <a16:creationId xmlns:a16="http://schemas.microsoft.com/office/drawing/2014/main" id="{C47E5EBF-9441-3AAD-3BD8-8079E8347362}"/>
              </a:ext>
            </a:extLst>
          </p:cNvPr>
          <p:cNvPicPr>
            <a:picLocks noChangeAspect="1"/>
          </p:cNvPicPr>
          <p:nvPr/>
        </p:nvPicPr>
        <p:blipFill>
          <a:blip r:embed="rId3"/>
          <a:stretch>
            <a:fillRect/>
          </a:stretch>
        </p:blipFill>
        <p:spPr>
          <a:xfrm>
            <a:off x="1154954" y="3412437"/>
            <a:ext cx="2286117" cy="3359323"/>
          </a:xfrm>
          <a:prstGeom prst="rect">
            <a:avLst/>
          </a:prstGeom>
        </p:spPr>
      </p:pic>
    </p:spTree>
    <p:extLst>
      <p:ext uri="{BB962C8B-B14F-4D97-AF65-F5344CB8AC3E}">
        <p14:creationId xmlns:p14="http://schemas.microsoft.com/office/powerpoint/2010/main" val="64951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BFAF-857F-4517-172E-185DAC15F7BF}"/>
              </a:ext>
            </a:extLst>
          </p:cNvPr>
          <p:cNvSpPr>
            <a:spLocks noGrp="1"/>
          </p:cNvSpPr>
          <p:nvPr>
            <p:ph type="title"/>
          </p:nvPr>
        </p:nvSpPr>
        <p:spPr>
          <a:xfrm>
            <a:off x="1154954" y="663973"/>
            <a:ext cx="8761413" cy="512891"/>
          </a:xfrm>
        </p:spPr>
        <p:txBody>
          <a:bodyPr/>
          <a:lstStyle/>
          <a:p>
            <a:r>
              <a:rPr lang="en-IN" dirty="0"/>
              <a:t>Approach</a:t>
            </a:r>
          </a:p>
        </p:txBody>
      </p:sp>
      <p:sp>
        <p:nvSpPr>
          <p:cNvPr id="3" name="Content Placeholder 2">
            <a:extLst>
              <a:ext uri="{FF2B5EF4-FFF2-40B4-BE49-F238E27FC236}">
                <a16:creationId xmlns:a16="http://schemas.microsoft.com/office/drawing/2014/main" id="{60DBCCC1-1A49-E262-DC2C-F9324111B5E5}"/>
              </a:ext>
            </a:extLst>
          </p:cNvPr>
          <p:cNvSpPr>
            <a:spLocks noGrp="1"/>
          </p:cNvSpPr>
          <p:nvPr>
            <p:ph idx="1"/>
          </p:nvPr>
        </p:nvSpPr>
        <p:spPr>
          <a:xfrm>
            <a:off x="599440" y="1680632"/>
            <a:ext cx="11033760" cy="5065608"/>
          </a:xfrm>
        </p:spPr>
        <p:txBody>
          <a:bodyPr/>
          <a:lstStyle/>
          <a:p>
            <a:pPr marL="0" indent="0">
              <a:buNone/>
            </a:pPr>
            <a:r>
              <a:rPr lang="en-US" sz="1800" b="1" i="0" u="none" strike="noStrike" baseline="0" dirty="0">
                <a:solidFill>
                  <a:srgbClr val="000000"/>
                </a:solidFill>
                <a:latin typeface="Calibri" panose="020F0502020204030204" pitchFamily="34" charset="0"/>
              </a:rPr>
              <a:t>d) </a:t>
            </a:r>
            <a:r>
              <a:rPr lang="en-US" sz="1800" b="1" i="0" u="none" strike="noStrike" baseline="0" dirty="0">
                <a:solidFill>
                  <a:schemeClr val="accent1"/>
                </a:solidFill>
                <a:latin typeface="Calibri" panose="020F0502020204030204" pitchFamily="34" charset="0"/>
              </a:rPr>
              <a:t>Charts and Plots: </a:t>
            </a:r>
            <a:r>
              <a:rPr lang="en-US" sz="1800" b="0" i="0" u="none" strike="noStrike" baseline="0" dirty="0">
                <a:solidFill>
                  <a:schemeClr val="accent1"/>
                </a:solidFill>
                <a:latin typeface="Calibri" panose="020F0502020204030204" pitchFamily="34" charset="0"/>
              </a:rPr>
              <a:t>Draw Pie Chart/Bar Graph (or any other graph) to show proportion of people working different department? </a:t>
            </a:r>
          </a:p>
          <a:p>
            <a:r>
              <a:rPr lang="en-US" sz="1800" b="1" i="0" u="none" strike="noStrike" baseline="0" dirty="0">
                <a:solidFill>
                  <a:srgbClr val="000000"/>
                </a:solidFill>
                <a:latin typeface="Calibri" panose="020F0502020204030204" pitchFamily="34" charset="0"/>
              </a:rPr>
              <a:t>NOTE-Only for hired candidates</a:t>
            </a:r>
          </a:p>
          <a:p>
            <a:endParaRPr lang="en-IN" dirty="0"/>
          </a:p>
        </p:txBody>
      </p:sp>
      <p:pic>
        <p:nvPicPr>
          <p:cNvPr id="5" name="Picture 4">
            <a:extLst>
              <a:ext uri="{FF2B5EF4-FFF2-40B4-BE49-F238E27FC236}">
                <a16:creationId xmlns:a16="http://schemas.microsoft.com/office/drawing/2014/main" id="{3A8D564E-5D76-E1C7-267F-58DA65CE91D5}"/>
              </a:ext>
            </a:extLst>
          </p:cNvPr>
          <p:cNvPicPr>
            <a:picLocks noChangeAspect="1"/>
          </p:cNvPicPr>
          <p:nvPr/>
        </p:nvPicPr>
        <p:blipFill>
          <a:blip r:embed="rId2"/>
          <a:stretch>
            <a:fillRect/>
          </a:stretch>
        </p:blipFill>
        <p:spPr>
          <a:xfrm>
            <a:off x="820325" y="3425285"/>
            <a:ext cx="3683189" cy="2768742"/>
          </a:xfrm>
          <a:prstGeom prst="rect">
            <a:avLst/>
          </a:prstGeom>
        </p:spPr>
      </p:pic>
      <p:pic>
        <p:nvPicPr>
          <p:cNvPr id="7" name="Picture 6">
            <a:extLst>
              <a:ext uri="{FF2B5EF4-FFF2-40B4-BE49-F238E27FC236}">
                <a16:creationId xmlns:a16="http://schemas.microsoft.com/office/drawing/2014/main" id="{CEE62FF1-7C3B-BF2C-DA63-F72C569DB99B}"/>
              </a:ext>
            </a:extLst>
          </p:cNvPr>
          <p:cNvPicPr>
            <a:picLocks noChangeAspect="1"/>
          </p:cNvPicPr>
          <p:nvPr/>
        </p:nvPicPr>
        <p:blipFill>
          <a:blip r:embed="rId3"/>
          <a:stretch>
            <a:fillRect/>
          </a:stretch>
        </p:blipFill>
        <p:spPr>
          <a:xfrm>
            <a:off x="4503514" y="2069442"/>
            <a:ext cx="7264773" cy="4591286"/>
          </a:xfrm>
          <a:prstGeom prst="rect">
            <a:avLst/>
          </a:prstGeom>
        </p:spPr>
      </p:pic>
    </p:spTree>
    <p:extLst>
      <p:ext uri="{BB962C8B-B14F-4D97-AF65-F5344CB8AC3E}">
        <p14:creationId xmlns:p14="http://schemas.microsoft.com/office/powerpoint/2010/main" val="309440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8AB6-D757-1490-00DD-82CD81375888}"/>
              </a:ext>
            </a:extLst>
          </p:cNvPr>
          <p:cNvSpPr>
            <a:spLocks noGrp="1"/>
          </p:cNvSpPr>
          <p:nvPr>
            <p:ph type="title"/>
          </p:nvPr>
        </p:nvSpPr>
        <p:spPr>
          <a:xfrm>
            <a:off x="1154954" y="690880"/>
            <a:ext cx="8761413" cy="721360"/>
          </a:xfrm>
        </p:spPr>
        <p:txBody>
          <a:bodyPr/>
          <a:lstStyle/>
          <a:p>
            <a:r>
              <a:rPr lang="en-IN" dirty="0"/>
              <a:t>Approach</a:t>
            </a:r>
          </a:p>
        </p:txBody>
      </p:sp>
      <p:sp>
        <p:nvSpPr>
          <p:cNvPr id="3" name="Content Placeholder 2">
            <a:extLst>
              <a:ext uri="{FF2B5EF4-FFF2-40B4-BE49-F238E27FC236}">
                <a16:creationId xmlns:a16="http://schemas.microsoft.com/office/drawing/2014/main" id="{1F6BD83B-0BFA-AD3A-7906-AD3CBFB8F6DE}"/>
              </a:ext>
            </a:extLst>
          </p:cNvPr>
          <p:cNvSpPr>
            <a:spLocks noGrp="1"/>
          </p:cNvSpPr>
          <p:nvPr>
            <p:ph idx="1"/>
          </p:nvPr>
        </p:nvSpPr>
        <p:spPr>
          <a:xfrm>
            <a:off x="426720" y="1656080"/>
            <a:ext cx="11470640" cy="4897120"/>
          </a:xfrm>
        </p:spPr>
        <p:txBody>
          <a:bodyPr/>
          <a:lstStyle/>
          <a:p>
            <a:pPr marL="0" indent="0">
              <a:buNone/>
            </a:pPr>
            <a:r>
              <a:rPr lang="en-IN" sz="1800" b="1" i="0" u="none" strike="noStrike" baseline="0" dirty="0">
                <a:solidFill>
                  <a:srgbClr val="000000"/>
                </a:solidFill>
                <a:latin typeface="Calibri" panose="020F0502020204030204" pitchFamily="34" charset="0"/>
              </a:rPr>
              <a:t>Charts: </a:t>
            </a:r>
            <a:r>
              <a:rPr lang="en-IN" sz="1800" b="0" i="0" u="none" strike="noStrike" baseline="0" dirty="0">
                <a:solidFill>
                  <a:srgbClr val="000000"/>
                </a:solidFill>
                <a:latin typeface="Calibri" panose="020F0502020204030204" pitchFamily="34" charset="0"/>
              </a:rPr>
              <a:t>Represent different post tiers using chart/graph? </a:t>
            </a:r>
          </a:p>
          <a:p>
            <a:r>
              <a:rPr lang="en-US" sz="1800" b="1" i="0" u="none" strike="noStrike" baseline="0" dirty="0">
                <a:solidFill>
                  <a:srgbClr val="000000"/>
                </a:solidFill>
                <a:latin typeface="Calibri" panose="020F0502020204030204" pitchFamily="34" charset="0"/>
              </a:rPr>
              <a:t>NOTE- </a:t>
            </a:r>
            <a:r>
              <a:rPr lang="en-US" sz="1800" b="0" i="0" u="none" strike="noStrike" baseline="0" dirty="0">
                <a:solidFill>
                  <a:srgbClr val="000000"/>
                </a:solidFill>
                <a:latin typeface="Calibri" panose="020F0502020204030204" pitchFamily="34" charset="0"/>
              </a:rPr>
              <a:t>To the post having higher average salary will be top in hierarchical level and lowest will be in bottom</a:t>
            </a:r>
            <a:endParaRPr lang="en-IN" dirty="0"/>
          </a:p>
        </p:txBody>
      </p:sp>
      <p:pic>
        <p:nvPicPr>
          <p:cNvPr id="7" name="Picture 6">
            <a:extLst>
              <a:ext uri="{FF2B5EF4-FFF2-40B4-BE49-F238E27FC236}">
                <a16:creationId xmlns:a16="http://schemas.microsoft.com/office/drawing/2014/main" id="{6D00CCFF-42F7-12FD-CF35-EBD0F88E0115}"/>
              </a:ext>
            </a:extLst>
          </p:cNvPr>
          <p:cNvPicPr>
            <a:picLocks noChangeAspect="1"/>
          </p:cNvPicPr>
          <p:nvPr/>
        </p:nvPicPr>
        <p:blipFill>
          <a:blip r:embed="rId2"/>
          <a:stretch>
            <a:fillRect/>
          </a:stretch>
        </p:blipFill>
        <p:spPr>
          <a:xfrm>
            <a:off x="779034" y="2453417"/>
            <a:ext cx="2724290" cy="4343623"/>
          </a:xfrm>
          <a:prstGeom prst="rect">
            <a:avLst/>
          </a:prstGeom>
        </p:spPr>
      </p:pic>
      <p:pic>
        <p:nvPicPr>
          <p:cNvPr id="9" name="Picture 8">
            <a:extLst>
              <a:ext uri="{FF2B5EF4-FFF2-40B4-BE49-F238E27FC236}">
                <a16:creationId xmlns:a16="http://schemas.microsoft.com/office/drawing/2014/main" id="{7E39545D-816B-0003-278B-C22DB35A6716}"/>
              </a:ext>
            </a:extLst>
          </p:cNvPr>
          <p:cNvPicPr>
            <a:picLocks noChangeAspect="1"/>
          </p:cNvPicPr>
          <p:nvPr/>
        </p:nvPicPr>
        <p:blipFill>
          <a:blip r:embed="rId3"/>
          <a:stretch>
            <a:fillRect/>
          </a:stretch>
        </p:blipFill>
        <p:spPr>
          <a:xfrm>
            <a:off x="4061605" y="2501044"/>
            <a:ext cx="7277474" cy="4248368"/>
          </a:xfrm>
          <a:prstGeom prst="rect">
            <a:avLst/>
          </a:prstGeom>
        </p:spPr>
      </p:pic>
    </p:spTree>
    <p:extLst>
      <p:ext uri="{BB962C8B-B14F-4D97-AF65-F5344CB8AC3E}">
        <p14:creationId xmlns:p14="http://schemas.microsoft.com/office/powerpoint/2010/main" val="81616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5421-636D-F2DE-5295-9CE3EF561DC7}"/>
              </a:ext>
            </a:extLst>
          </p:cNvPr>
          <p:cNvSpPr>
            <a:spLocks noGrp="1"/>
          </p:cNvSpPr>
          <p:nvPr>
            <p:ph type="title"/>
          </p:nvPr>
        </p:nvSpPr>
        <p:spPr/>
        <p:txBody>
          <a:bodyPr/>
          <a:lstStyle/>
          <a:p>
            <a:r>
              <a:rPr lang="en-IN" dirty="0"/>
              <a:t>Insights and Results</a:t>
            </a:r>
          </a:p>
        </p:txBody>
      </p:sp>
      <p:sp>
        <p:nvSpPr>
          <p:cNvPr id="3" name="Content Placeholder 2">
            <a:extLst>
              <a:ext uri="{FF2B5EF4-FFF2-40B4-BE49-F238E27FC236}">
                <a16:creationId xmlns:a16="http://schemas.microsoft.com/office/drawing/2014/main" id="{55C7ED1B-B347-E4C1-52AA-CB7618BC7C58}"/>
              </a:ext>
            </a:extLst>
          </p:cNvPr>
          <p:cNvSpPr>
            <a:spLocks noGrp="1"/>
          </p:cNvSpPr>
          <p:nvPr>
            <p:ph idx="1"/>
          </p:nvPr>
        </p:nvSpPr>
        <p:spPr>
          <a:xfrm>
            <a:off x="467360" y="1798320"/>
            <a:ext cx="11236960" cy="4704080"/>
          </a:xfrm>
        </p:spPr>
        <p:txBody>
          <a:bodyPr>
            <a:normAutofit/>
          </a:bodyPr>
          <a:lstStyle/>
          <a:p>
            <a:pPr algn="l"/>
            <a:endParaRPr lang="en-IN" sz="1800" b="0" i="0" u="none" strike="noStrike" baseline="0" dirty="0">
              <a:solidFill>
                <a:srgbClr val="000000"/>
              </a:solidFill>
              <a:latin typeface="Symbol" panose="05050102010706020507" pitchFamily="18" charset="2"/>
            </a:endParaRPr>
          </a:p>
          <a:p>
            <a:pPr algn="l"/>
            <a:endParaRPr lang="en-IN" sz="1800" b="0" i="0" u="none" strike="noStrike" baseline="0" dirty="0">
              <a:solidFill>
                <a:srgbClr val="000000"/>
              </a:solidFill>
            </a:endParaRPr>
          </a:p>
          <a:p>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rejection rate of male applicant is 6% higher than female. </a:t>
            </a:r>
            <a:endParaRPr lang="en-IN"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Female are paid 0.42% more than male in this company </a:t>
            </a:r>
            <a:endParaRPr lang="en-IN"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Most of the company’s money spent by Operations Department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1800" b="0" i="0" u="none" strike="noStrike" baseline="0" dirty="0">
                <a:solidFill>
                  <a:srgbClr val="000000"/>
                </a:solidFill>
                <a:latin typeface="Calibri" panose="020F0502020204030204" pitchFamily="34" charset="0"/>
              </a:rPr>
              <a:t>Most of the post (around 7) are vacant in HR department, so company might hire for different post. </a:t>
            </a:r>
          </a:p>
          <a:p>
            <a:r>
              <a:rPr lang="en-US" sz="1800" b="0" i="0" u="none" strike="noStrike" baseline="0" dirty="0">
                <a:solidFill>
                  <a:srgbClr val="000000"/>
                </a:solidFill>
                <a:latin typeface="Calibri" panose="020F0502020204030204" pitchFamily="34" charset="0"/>
              </a:rPr>
              <a:t> The number of people in operation department is more than any other department. </a:t>
            </a:r>
          </a:p>
          <a:p>
            <a:r>
              <a:rPr lang="en-US" sz="1800" b="0" i="0" u="none" strike="noStrike" baseline="0" dirty="0">
                <a:solidFill>
                  <a:srgbClr val="000000"/>
                </a:solidFill>
                <a:latin typeface="Calibri" panose="020F0502020204030204" pitchFamily="34" charset="0"/>
              </a:rPr>
              <a:t>Most paid post under sales Department is – </a:t>
            </a:r>
          </a:p>
          <a:p>
            <a:r>
              <a:rPr lang="en-US" sz="1800" b="0" i="0" u="none" strike="noStrike" baseline="0" dirty="0">
                <a:solidFill>
                  <a:srgbClr val="000000"/>
                </a:solidFill>
                <a:latin typeface="Calibri" panose="020F0502020204030204" pitchFamily="34" charset="0"/>
              </a:rPr>
              <a:t>Most of the posts in Finance department, Marketing Department, Service Department and General department are dominated by females. </a:t>
            </a:r>
          </a:p>
          <a:p>
            <a:r>
              <a:rPr lang="en-US" sz="1800" b="0" i="0" u="none" strike="noStrike" baseline="0" dirty="0">
                <a:solidFill>
                  <a:srgbClr val="000000"/>
                </a:solidFill>
                <a:latin typeface="Calibri" panose="020F0502020204030204" pitchFamily="34" charset="0"/>
              </a:rPr>
              <a:t> The number of applicants is higher in month of July, may be because college student start graduating in that month and also company hire most of applicant in this month. </a:t>
            </a:r>
          </a:p>
          <a:p>
            <a:endParaRPr lang="en-IN" dirty="0"/>
          </a:p>
        </p:txBody>
      </p:sp>
    </p:spTree>
    <p:extLst>
      <p:ext uri="{BB962C8B-B14F-4D97-AF65-F5344CB8AC3E}">
        <p14:creationId xmlns:p14="http://schemas.microsoft.com/office/powerpoint/2010/main" val="11845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AED6-7875-C13B-8400-C60AD38CE0CC}"/>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10BB5143-46F2-F489-D51F-CDBCE5CC5CDB}"/>
              </a:ext>
            </a:extLst>
          </p:cNvPr>
          <p:cNvSpPr>
            <a:spLocks noGrp="1"/>
          </p:cNvSpPr>
          <p:nvPr>
            <p:ph idx="1"/>
          </p:nvPr>
        </p:nvSpPr>
        <p:spPr>
          <a:xfrm>
            <a:off x="890794" y="2468032"/>
            <a:ext cx="10701766" cy="3416300"/>
          </a:xfrm>
        </p:spPr>
        <p:txBody>
          <a:bodyPr/>
          <a:lstStyle/>
          <a:p>
            <a:pPr algn="l"/>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This project makes us to understand how to summarize huge data and get insight from that. Pivot table, Slicer, Graph/Chart and Conditional formatting makes the task very easy. </a:t>
            </a:r>
          </a:p>
          <a:p>
            <a:r>
              <a:rPr lang="en-US" sz="1800" b="0" i="0" u="none" strike="noStrike" baseline="0" dirty="0">
                <a:solidFill>
                  <a:srgbClr val="000000"/>
                </a:solidFill>
                <a:latin typeface="Calibri" panose="020F0502020204030204" pitchFamily="34" charset="0"/>
              </a:rPr>
              <a:t>• The dependency of one data on other can be easily checked by Pivot table and Slicer. </a:t>
            </a:r>
          </a:p>
          <a:p>
            <a:r>
              <a:rPr lang="en-IN" dirty="0">
                <a:latin typeface="Calibri" panose="020F0502020204030204" pitchFamily="34" charset="0"/>
                <a:ea typeface="Calibri" panose="020F0502020204030204" pitchFamily="34" charset="0"/>
                <a:cs typeface="Calibri" panose="020F0502020204030204" pitchFamily="34" charset="0"/>
              </a:rPr>
              <a:t>Use of actual excel sheet and formula shortcuts to provide insight when we don’t have to use other resources access like tableau</a:t>
            </a:r>
          </a:p>
          <a:p>
            <a:r>
              <a:rPr lang="en-IN" dirty="0">
                <a:latin typeface="Calibri" panose="020F0502020204030204" pitchFamily="34" charset="0"/>
                <a:ea typeface="Calibri" panose="020F0502020204030204" pitchFamily="34" charset="0"/>
                <a:cs typeface="Calibri" panose="020F0502020204030204" pitchFamily="34" charset="0"/>
              </a:rPr>
              <a:t>This project is optimised and perfect blend of understanding of advance use of Ms Excel .</a:t>
            </a:r>
          </a:p>
        </p:txBody>
      </p:sp>
    </p:spTree>
    <p:extLst>
      <p:ext uri="{BB962C8B-B14F-4D97-AF65-F5344CB8AC3E}">
        <p14:creationId xmlns:p14="http://schemas.microsoft.com/office/powerpoint/2010/main" val="3336606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1467</TotalTime>
  <Words>679</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Symbol</vt:lpstr>
      <vt:lpstr>Wingdings 3</vt:lpstr>
      <vt:lpstr>Ion Boardroom</vt:lpstr>
      <vt:lpstr>HIRING PROCESS ANALYTICS</vt:lpstr>
      <vt:lpstr>ABOUT PROJECT</vt:lpstr>
      <vt:lpstr>APPROACH AND TECH STACK</vt:lpstr>
      <vt:lpstr>PowerPoint Presentation</vt:lpstr>
      <vt:lpstr>Approach</vt:lpstr>
      <vt:lpstr>Approach</vt:lpstr>
      <vt:lpstr>Approach</vt:lpstr>
      <vt:lpstr>Insights and 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Ritu Srivastava</dc:creator>
  <cp:lastModifiedBy>Ritu Srivastava</cp:lastModifiedBy>
  <cp:revision>3</cp:revision>
  <dcterms:created xsi:type="dcterms:W3CDTF">2022-11-11T07:32:35Z</dcterms:created>
  <dcterms:modified xsi:type="dcterms:W3CDTF">2022-11-13T06:09:40Z</dcterms:modified>
</cp:coreProperties>
</file>