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/>
    <p:restoredTop sz="94648"/>
  </p:normalViewPr>
  <p:slideViewPr>
    <p:cSldViewPr snapToGrid="0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BEF4-B70C-51B1-9AE5-F224CB6B5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DD51F-9D47-0120-C881-F18F05BC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73AB-7F0A-71F5-4DDC-B67D621A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D356-80C6-F0A9-7787-4081848C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A8ED-198F-2E3A-D533-690C11E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BE7A-91AD-B484-620C-8560354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9DF10-4632-F345-0BBE-C5159CE4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411A-CA95-57C4-1F44-D5A057FE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CB4A-36B6-5C6D-D2BA-9A7E6331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424C-962E-D5FA-840C-001A4DB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5E98-791E-DF69-63FD-D82AC4EC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53A39-60B0-2D87-EBA6-CACA193C2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6468-08FF-EE1E-D250-A829DFE6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FCBD-997C-4459-2A34-8D9BA757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4DE6-2BE3-0F9C-D9B3-F457105A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64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4B1F-F7D5-FC9B-0F5C-E0187B11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B982-D4F3-3AEA-B8BE-31AF88E2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269F-1110-FA04-1430-14197AB5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FED4-FBDB-2E13-0725-DA1DF22B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56FC-64F0-690E-55D3-BBA3B0D3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6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3AC3-C0EA-9523-0923-8BB9A189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5844B-853C-04AF-9BC2-FD6152F4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50D8-32D7-5B95-1C6C-13152188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998F-C807-5018-F0CF-D6AF7D44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B529-B6D1-CCB4-1041-255A54F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7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7227-7EDA-508B-97C5-49774D7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770D-65E3-6EC7-3F55-9806B5D09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377CA-E1FB-5142-972B-5CC7F621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453B-0D08-2ED5-3422-997401CB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169D-2DA7-2D85-69AB-88EE15FC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F9E1-E036-C334-1249-1C1764FA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C0A8-5227-BF6C-4060-B53A3300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948C-299E-DD81-09C5-EB5F55AD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03B7-3549-C83D-59A3-0016ABE98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A0408-5E38-CF2D-46F9-5E63E572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3ED2B-7E40-8B18-9E13-617F50B78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6DE73-5471-0859-A5C0-A8298372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624A6-1BA6-E7CC-7BCD-C190508C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E7E99-59BA-1B94-2B86-0AB4C139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AEC1-5348-735B-972F-C7089C1B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19F3B-CEE6-FDD2-39A4-1C67E30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DF357-90A5-096A-CFA7-1BCB9B40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EDCA4-9DF3-3D46-7F7F-CEA1C4F4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42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DFA14-CB00-A275-CFA2-6A48B108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697DA-1395-EFA5-EC6F-D715ED5E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C8D32-7401-BE78-E377-BE8BADFC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1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B75-DEF6-5A5E-2C16-E69B79A0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D271-CD5D-3741-8A6F-733845D2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A04E4-C393-047B-EE76-EDFD9E84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AECF-D1F8-C158-8B73-CDA8DBB8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2C2B3-9D0C-4744-7DDF-F2CB6EB0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30FD-D2D9-4A9A-9622-6E3FD31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50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818-9D21-B6C2-02C7-14B696E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41C9C-C9D3-960B-A8BD-E0D3E2C4F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04469-EA9F-D24A-4B80-9C078F83F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B6DF-F3E2-FB7E-B149-D20E33FE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BB81-C239-D70C-D6EA-D67BD9CE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3D10-6010-52D3-6AB1-3AB7E75C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BA457-584E-1D89-FDA7-49DE8EE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B2CA-CE8D-E5CC-4B84-9E694525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9AE51-82A0-A336-496B-2C92C5B1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5C01-385F-B340-9636-6225D7BE1AC4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0F6D-A43C-389D-0FB5-768223B9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E0991-B276-140B-36C4-B38513E6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93B5-4BFE-E948-BCB5-ADD9E22BE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/Hotel_Review-g189175-d645862-Reviews-Hotel_Rural_Casa_dos_Viscondes_da_Varzea-Lamego_Viseu_District_Northern_Portugal.html" TargetMode="External"/><Relationship Id="rId2" Type="http://schemas.openxmlformats.org/officeDocument/2006/relationships/hyperlink" Target="https://www.roteirododouro.com/poi/igreja-mosteiro-sao-joao-tarou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/Hotel_Review-g189175-d645862-Reviews-Hotel_Rural_Casa_dos_Viscondes_da_Varzea-Lamego_Viseu_District_Northern_Portugal.html" TargetMode="External"/><Relationship Id="rId2" Type="http://schemas.openxmlformats.org/officeDocument/2006/relationships/hyperlink" Target="https://www.roteirododouro.com/poi/igreja-mosteiro-sao-joao-tarou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0" y="44953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  <a:latin typeface="CHARTER ROMAN" panose="02040503050506020203" pitchFamily="18" charset="0"/>
              </a:rPr>
              <a:t>Rita &amp; </a:t>
            </a:r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  <a:latin typeface="CHARTER ROMAN" panose="02040503050506020203" pitchFamily="18" charset="0"/>
              </a:rPr>
              <a:t>Diogo</a:t>
            </a:r>
            <a:endParaRPr lang="en-GB" sz="2800" b="1" dirty="0">
              <a:solidFill>
                <a:schemeClr val="accent4">
                  <a:lumMod val="50000"/>
                </a:schemeClr>
              </a:solidFill>
              <a:latin typeface="CHARTER ROMAN" panose="02040503050506020203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CE0DCE-827B-752E-DFCF-9BE3C5CF0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18641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F4B6AE-10AC-FCB8-9FD4-D039804175A2}"/>
              </a:ext>
            </a:extLst>
          </p:cNvPr>
          <p:cNvSpPr txBox="1"/>
          <p:nvPr/>
        </p:nvSpPr>
        <p:spPr>
          <a:xfrm>
            <a:off x="1512206" y="2098237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INSERT FOTO DIOGO E RITA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6DA2E-86B4-7C0F-BC97-257D9E3F68B0}"/>
              </a:ext>
            </a:extLst>
          </p:cNvPr>
          <p:cNvSpPr txBox="1"/>
          <p:nvPr/>
        </p:nvSpPr>
        <p:spPr>
          <a:xfrm>
            <a:off x="6947806" y="2421402"/>
            <a:ext cx="169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HARTER ROMAN" panose="02040503050506020203" pitchFamily="18" charset="0"/>
              </a:rPr>
              <a:t>TEXTO / breve</a:t>
            </a:r>
          </a:p>
          <a:p>
            <a:pPr algn="ctr"/>
            <a:endParaRPr lang="en-GB" b="1" dirty="0">
              <a:latin typeface="CHARTER ROMAN" panose="02040503050506020203" pitchFamily="18" charset="0"/>
            </a:endParaRPr>
          </a:p>
          <a:p>
            <a:pPr algn="ctr"/>
            <a:endParaRPr lang="en-GB" b="1" dirty="0">
              <a:latin typeface="CHARTER ROMAN" panose="02040503050506020203" pitchFamily="18" charset="0"/>
            </a:endParaRPr>
          </a:p>
          <a:p>
            <a:pPr algn="ctr"/>
            <a:r>
              <a:rPr lang="en-GB" b="1" dirty="0">
                <a:latin typeface="CHARTER ROMAN" panose="02040503050506020203" pitchFamily="18" charset="0"/>
              </a:rPr>
              <a:t>16.09.2023</a:t>
            </a:r>
          </a:p>
        </p:txBody>
      </p:sp>
    </p:spTree>
    <p:extLst>
      <p:ext uri="{BB962C8B-B14F-4D97-AF65-F5344CB8AC3E}">
        <p14:creationId xmlns:p14="http://schemas.microsoft.com/office/powerpoint/2010/main" val="32863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5576207" y="424542"/>
            <a:ext cx="16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Rita &amp; </a:t>
            </a:r>
            <a:r>
              <a:rPr lang="en-GB" b="1" dirty="0" err="1">
                <a:latin typeface="CHARTER ROMAN" panose="02040503050506020203" pitchFamily="18" charset="0"/>
              </a:rPr>
              <a:t>Diogo</a:t>
            </a:r>
            <a:endParaRPr lang="en-GB" b="1" dirty="0">
              <a:latin typeface="CHARTER ROMAN" panose="020405030505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24713-1D44-3F84-EBF6-2E02659F8919}"/>
              </a:ext>
            </a:extLst>
          </p:cNvPr>
          <p:cNvSpPr txBox="1"/>
          <p:nvPr/>
        </p:nvSpPr>
        <p:spPr>
          <a:xfrm>
            <a:off x="8711292" y="101812"/>
            <a:ext cx="60987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Ver: https://www.ritaepedro2022.com/</a:t>
            </a:r>
            <a:r>
              <a:rPr lang="en-GB" sz="1000" dirty="0" err="1">
                <a:solidFill>
                  <a:srgbClr val="FF0000"/>
                </a:solidFill>
              </a:rPr>
              <a:t>onde</a:t>
            </a:r>
            <a:r>
              <a:rPr lang="en-GB" sz="1000" dirty="0">
                <a:solidFill>
                  <a:srgbClr val="FF0000"/>
                </a:solidFill>
              </a:rPr>
              <a:t>-e-</a:t>
            </a:r>
            <a:r>
              <a:rPr lang="en-GB" sz="1000" dirty="0" err="1">
                <a:solidFill>
                  <a:srgbClr val="FF0000"/>
                </a:solidFill>
              </a:rPr>
              <a:t>quando.html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AB99C-13A9-CE24-5F60-28E7E6817DC2}"/>
              </a:ext>
            </a:extLst>
          </p:cNvPr>
          <p:cNvSpPr txBox="1"/>
          <p:nvPr/>
        </p:nvSpPr>
        <p:spPr>
          <a:xfrm>
            <a:off x="2830286" y="1858735"/>
            <a:ext cx="242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HARTER ROMAN" panose="02040503050506020203" pitchFamily="18" charset="0"/>
              </a:rPr>
              <a:t>Dizemos</a:t>
            </a:r>
            <a:r>
              <a:rPr lang="en-GB" b="1" dirty="0">
                <a:latin typeface="CHARTER ROMAN" panose="02040503050506020203" pitchFamily="18" charset="0"/>
              </a:rPr>
              <a:t> o </a:t>
            </a:r>
            <a:r>
              <a:rPr lang="en-GB" b="1" i="1" dirty="0">
                <a:latin typeface="CHARTER ROMAN" panose="02040503050506020203" pitchFamily="18" charset="0"/>
              </a:rPr>
              <a:t>“sim”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pelas</a:t>
            </a:r>
            <a:r>
              <a:rPr lang="en-GB" b="1" dirty="0">
                <a:latin typeface="CHARTER ROMAN" panose="02040503050506020203" pitchFamily="18" charset="0"/>
              </a:rPr>
              <a:t> 14h00 no </a:t>
            </a:r>
          </a:p>
          <a:p>
            <a:r>
              <a:rPr lang="en-GB" b="1" dirty="0" err="1">
                <a:solidFill>
                  <a:srgbClr val="FFC000"/>
                </a:solidFill>
                <a:latin typeface="CHARTER ROMAN" panose="02040503050506020203" pitchFamily="18" charset="0"/>
              </a:rPr>
              <a:t>Mosteiro</a:t>
            </a:r>
            <a:r>
              <a:rPr lang="en-GB" b="1" dirty="0">
                <a:solidFill>
                  <a:srgbClr val="FFC000"/>
                </a:solidFill>
                <a:latin typeface="CHARTER ROMAN" panose="02040503050506020203" pitchFamily="18" charset="0"/>
              </a:rPr>
              <a:t> de São João de </a:t>
            </a:r>
            <a:r>
              <a:rPr lang="en-GB" b="1" dirty="0" err="1">
                <a:solidFill>
                  <a:srgbClr val="FFC000"/>
                </a:solidFill>
                <a:latin typeface="CHARTER ROMAN" panose="02040503050506020203" pitchFamily="18" charset="0"/>
              </a:rPr>
              <a:t>Tarouca</a:t>
            </a:r>
            <a:endParaRPr lang="en-GB" b="1" dirty="0">
              <a:solidFill>
                <a:srgbClr val="FFC000"/>
              </a:solidFill>
              <a:latin typeface="CHARTER ROMAN" panose="0204050305050602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E632B-80EE-EFAE-5FA0-4D49EE906745}"/>
              </a:ext>
            </a:extLst>
          </p:cNvPr>
          <p:cNvSpPr txBox="1"/>
          <p:nvPr/>
        </p:nvSpPr>
        <p:spPr>
          <a:xfrm>
            <a:off x="7398203" y="1968325"/>
            <a:ext cx="169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INSERT ILUSTRAÇAO </a:t>
            </a:r>
            <a:r>
              <a:rPr lang="en-GB" b="1" dirty="0">
                <a:latin typeface="CHARTER ROMAN" panose="02040503050506020203" pitchFamily="18" charset="0"/>
                <a:hlinkClick r:id="rId2"/>
              </a:rPr>
              <a:t>FOTO</a:t>
            </a:r>
            <a:r>
              <a:rPr lang="en-GB" b="1" dirty="0">
                <a:latin typeface="CHARTER ROMAN" panose="02040503050506020203" pitchFamily="18" charset="0"/>
              </a:rPr>
              <a:t> MOSTEIRO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6AF4-4F6A-D21B-CDE8-8FDD2A7EB01B}"/>
              </a:ext>
            </a:extLst>
          </p:cNvPr>
          <p:cNvSpPr txBox="1"/>
          <p:nvPr/>
        </p:nvSpPr>
        <p:spPr>
          <a:xfrm>
            <a:off x="2830286" y="4084864"/>
            <a:ext cx="28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Depois</a:t>
            </a:r>
            <a:r>
              <a:rPr lang="en-GB" b="1" dirty="0">
                <a:latin typeface="CHARTER ROMAN" panose="02040503050506020203" pitchFamily="18" charset="0"/>
              </a:rPr>
              <a:t> do </a:t>
            </a:r>
            <a:r>
              <a:rPr lang="en-GB" b="1" i="1" dirty="0">
                <a:latin typeface="CHARTER ROMAN" panose="02040503050506020203" pitchFamily="18" charset="0"/>
              </a:rPr>
              <a:t>“sim”,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festejamos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juntos</a:t>
            </a:r>
            <a:r>
              <a:rPr lang="en-GB" b="1" dirty="0">
                <a:latin typeface="CHARTER ROMAN" panose="02040503050506020203" pitchFamily="18" charset="0"/>
              </a:rPr>
              <a:t> no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  <a:latin typeface="CHARTER ROMAN" panose="02040503050506020203" pitchFamily="18" charset="0"/>
              </a:rPr>
              <a:t> </a:t>
            </a:r>
            <a:r>
              <a:rPr lang="en-GB" dirty="0">
                <a:solidFill>
                  <a:srgbClr val="FFC000"/>
                </a:solidFill>
                <a:latin typeface="Charter Roman" panose="02040503050506020203" pitchFamily="18" charset="0"/>
              </a:rPr>
              <a:t>Hotel Rural Casa dos </a:t>
            </a:r>
            <a:r>
              <a:rPr lang="en-GB" dirty="0" err="1">
                <a:solidFill>
                  <a:srgbClr val="FFC000"/>
                </a:solidFill>
                <a:latin typeface="Charter Roman" panose="02040503050506020203" pitchFamily="18" charset="0"/>
              </a:rPr>
              <a:t>Viscondes</a:t>
            </a:r>
            <a:r>
              <a:rPr lang="en-GB" dirty="0">
                <a:solidFill>
                  <a:srgbClr val="FFC000"/>
                </a:solidFill>
                <a:latin typeface="Charter Roman" panose="02040503050506020203" pitchFamily="18" charset="0"/>
              </a:rPr>
              <a:t> da </a:t>
            </a:r>
            <a:r>
              <a:rPr lang="en-GB" dirty="0" err="1">
                <a:solidFill>
                  <a:srgbClr val="FFC000"/>
                </a:solidFill>
                <a:latin typeface="Charter Roman" panose="02040503050506020203" pitchFamily="18" charset="0"/>
              </a:rPr>
              <a:t>Várzea</a:t>
            </a:r>
            <a:endParaRPr lang="en-GB" dirty="0">
              <a:solidFill>
                <a:srgbClr val="FFC000"/>
              </a:solidFill>
              <a:latin typeface="Charter Roman" panose="02040503050506020203" pitchFamily="18" charset="0"/>
            </a:endParaRPr>
          </a:p>
          <a:p>
            <a:r>
              <a:rPr lang="en-GB" dirty="0" err="1">
                <a:solidFill>
                  <a:srgbClr val="FFC000"/>
                </a:solidFill>
                <a:latin typeface="Charter Roman" panose="02040503050506020203" pitchFamily="18" charset="0"/>
              </a:rPr>
              <a:t>Lamego</a:t>
            </a:r>
            <a:endParaRPr lang="en-GB" dirty="0">
              <a:solidFill>
                <a:srgbClr val="FFC000"/>
              </a:solidFill>
              <a:latin typeface="Charter Roman" panose="020405030505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CC438-8A8D-BA8B-A347-0E1E0D3B1673}"/>
              </a:ext>
            </a:extLst>
          </p:cNvPr>
          <p:cNvSpPr txBox="1"/>
          <p:nvPr/>
        </p:nvSpPr>
        <p:spPr>
          <a:xfrm>
            <a:off x="7517946" y="4306439"/>
            <a:ext cx="1690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INSERT ILUSTRAÇAO </a:t>
            </a:r>
            <a:r>
              <a:rPr lang="en-GB" b="1" dirty="0">
                <a:latin typeface="CHARTER ROMAN" panose="02040503050506020203" pitchFamily="18" charset="0"/>
                <a:hlinkClick r:id="rId3"/>
              </a:rPr>
              <a:t>FOTO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quinta</a:t>
            </a:r>
            <a:endParaRPr lang="en-GB" b="1" dirty="0">
              <a:latin typeface="CHARTER ROMAN" panose="02040503050506020203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82CC4F09-610E-357D-19F0-D3810E64E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82512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u="sng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5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5576207" y="424542"/>
            <a:ext cx="16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Rita &amp; </a:t>
            </a:r>
            <a:r>
              <a:rPr lang="en-GB" b="1" dirty="0" err="1">
                <a:latin typeface="CHARTER ROMAN" panose="02040503050506020203" pitchFamily="18" charset="0"/>
              </a:rPr>
              <a:t>Diogo</a:t>
            </a:r>
            <a:endParaRPr lang="en-GB" b="1" dirty="0">
              <a:latin typeface="CHARTER ROMAN" panose="020405030505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24713-1D44-3F84-EBF6-2E02659F8919}"/>
              </a:ext>
            </a:extLst>
          </p:cNvPr>
          <p:cNvSpPr txBox="1"/>
          <p:nvPr/>
        </p:nvSpPr>
        <p:spPr>
          <a:xfrm>
            <a:off x="8711292" y="101812"/>
            <a:ext cx="60987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Ver: https://www.ritaepedro2022.com/</a:t>
            </a:r>
            <a:r>
              <a:rPr lang="en-GB" sz="1000" dirty="0" err="1">
                <a:solidFill>
                  <a:srgbClr val="FF0000"/>
                </a:solidFill>
              </a:rPr>
              <a:t>onde</a:t>
            </a:r>
            <a:r>
              <a:rPr lang="en-GB" sz="1000" dirty="0">
                <a:solidFill>
                  <a:srgbClr val="FF0000"/>
                </a:solidFill>
              </a:rPr>
              <a:t>-e-</a:t>
            </a:r>
            <a:r>
              <a:rPr lang="en-GB" sz="1000" dirty="0" err="1">
                <a:solidFill>
                  <a:srgbClr val="FF0000"/>
                </a:solidFill>
              </a:rPr>
              <a:t>quando.html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AB99C-13A9-CE24-5F60-28E7E6817DC2}"/>
              </a:ext>
            </a:extLst>
          </p:cNvPr>
          <p:cNvSpPr txBox="1"/>
          <p:nvPr/>
        </p:nvSpPr>
        <p:spPr>
          <a:xfrm>
            <a:off x="2830286" y="1858735"/>
            <a:ext cx="5431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latin typeface="CHARTER ROMAN" panose="02040503050506020203" pitchFamily="18" charset="0"/>
              </a:rPr>
              <a:t>Agradecemos</a:t>
            </a:r>
            <a:r>
              <a:rPr lang="en-GB" b="1" dirty="0">
                <a:latin typeface="CHARTER ROMAN" panose="02040503050506020203" pitchFamily="18" charset="0"/>
              </a:rPr>
              <a:t> a </a:t>
            </a:r>
            <a:r>
              <a:rPr lang="en-GB" b="1" dirty="0" err="1">
                <a:latin typeface="CHARTER ROMAN" panose="02040503050506020203" pitchFamily="18" charset="0"/>
              </a:rPr>
              <a:t>confirmação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até</a:t>
            </a:r>
            <a:r>
              <a:rPr lang="en-GB" b="1" dirty="0">
                <a:latin typeface="CHARTER ROMAN" panose="02040503050506020203" pitchFamily="18" charset="0"/>
              </a:rPr>
              <a:t> 31 de </a:t>
            </a:r>
            <a:r>
              <a:rPr lang="en-GB" b="1" dirty="0" err="1">
                <a:latin typeface="CHARTER ROMAN" panose="02040503050506020203" pitchFamily="18" charset="0"/>
              </a:rPr>
              <a:t>Julho</a:t>
            </a:r>
            <a:r>
              <a:rPr lang="en-GB" b="1" dirty="0">
                <a:latin typeface="CHARTER ROMAN" panose="02040503050506020203" pitchFamily="18" charset="0"/>
              </a:rPr>
              <a:t>.</a:t>
            </a:r>
          </a:p>
          <a:p>
            <a:r>
              <a:rPr lang="en-GB" b="1" dirty="0" err="1">
                <a:latin typeface="CHARTER ROMAN" panose="02040503050506020203" pitchFamily="18" charset="0"/>
              </a:rPr>
              <a:t>Esperamos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poder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contar</a:t>
            </a:r>
            <a:r>
              <a:rPr lang="en-GB" b="1" dirty="0">
                <a:latin typeface="CHARTER ROMAN" panose="02040503050506020203" pitchFamily="18" charset="0"/>
              </a:rPr>
              <a:t> com a </a:t>
            </a:r>
            <a:r>
              <a:rPr lang="en-GB" b="1" dirty="0" err="1">
                <a:latin typeface="CHARTER ROMAN" panose="02040503050506020203" pitchFamily="18" charset="0"/>
              </a:rPr>
              <a:t>tua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presença</a:t>
            </a:r>
            <a:r>
              <a:rPr lang="en-GB" b="1" dirty="0">
                <a:latin typeface="CHARTER ROMAN" panose="02040503050506020203" pitchFamily="18" charset="0"/>
              </a:rPr>
              <a:t>! 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Confirma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através</a:t>
            </a:r>
            <a:r>
              <a:rPr lang="en-GB" b="1" dirty="0">
                <a:latin typeface="CHARTER ROMAN" panose="02040503050506020203" pitchFamily="18" charset="0"/>
              </a:rPr>
              <a:t> do </a:t>
            </a:r>
            <a:r>
              <a:rPr lang="en-GB" b="1" dirty="0" err="1">
                <a:latin typeface="CHARTER ROMAN" panose="02040503050506020203" pitchFamily="18" charset="0"/>
              </a:rPr>
              <a:t>formulário</a:t>
            </a:r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Clica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aqui</a:t>
            </a:r>
            <a:r>
              <a:rPr lang="en-GB" b="1" dirty="0">
                <a:latin typeface="CHARTER ROMAN" panose="02040503050506020203" pitchFamily="18" charset="0"/>
              </a:rPr>
              <a:t> (</a:t>
            </a:r>
            <a:r>
              <a:rPr lang="en-GB" b="1" dirty="0" err="1">
                <a:latin typeface="CHARTER ROMAN" panose="02040503050506020203" pitchFamily="18" charset="0"/>
              </a:rPr>
              <a:t>hiperligação</a:t>
            </a:r>
            <a:r>
              <a:rPr lang="en-GB" b="1" dirty="0">
                <a:latin typeface="CHARTER ROMAN" panose="02040503050506020203" pitchFamily="18" charset="0"/>
              </a:rPr>
              <a:t> para https://</a:t>
            </a:r>
            <a:r>
              <a:rPr lang="en-GB" b="1" dirty="0" err="1">
                <a:latin typeface="CHARTER ROMAN" panose="02040503050506020203" pitchFamily="18" charset="0"/>
              </a:rPr>
              <a:t>forms.gle</a:t>
            </a:r>
            <a:r>
              <a:rPr lang="en-GB" b="1" dirty="0">
                <a:latin typeface="CHARTER ROMAN" panose="02040503050506020203" pitchFamily="18" charset="0"/>
              </a:rPr>
              <a:t>/FgGNaNsdHkfRcrpv9)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Ou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através</a:t>
            </a:r>
            <a:r>
              <a:rPr lang="en-GB" b="1" dirty="0">
                <a:latin typeface="CHARTER ROMAN" panose="02040503050506020203" pitchFamily="18" charset="0"/>
              </a:rPr>
              <a:t> dos </a:t>
            </a:r>
            <a:r>
              <a:rPr lang="en-GB" b="1" dirty="0" err="1">
                <a:latin typeface="CHARTER ROMAN" panose="02040503050506020203" pitchFamily="18" charset="0"/>
              </a:rPr>
              <a:t>nossos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contactos</a:t>
            </a:r>
            <a:endParaRPr lang="en-GB" b="1" dirty="0">
              <a:latin typeface="CHARTER ROMAN" panose="02040503050506020203" pitchFamily="18" charset="0"/>
            </a:endParaRP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Rita 913 412 338 |  Diogo 914 767 200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A918961-562F-D2A9-8221-C850C2FF2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34672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u="sng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5576207" y="424542"/>
            <a:ext cx="16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Rita &amp; </a:t>
            </a:r>
            <a:r>
              <a:rPr lang="en-GB" b="1" dirty="0" err="1">
                <a:latin typeface="CHARTER ROMAN" panose="02040503050506020203" pitchFamily="18" charset="0"/>
              </a:rPr>
              <a:t>Diogo</a:t>
            </a:r>
            <a:endParaRPr lang="en-GB" b="1" dirty="0">
              <a:latin typeface="CHARTER ROMAN" panose="020405030505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24713-1D44-3F84-EBF6-2E02659F8919}"/>
              </a:ext>
            </a:extLst>
          </p:cNvPr>
          <p:cNvSpPr txBox="1"/>
          <p:nvPr/>
        </p:nvSpPr>
        <p:spPr>
          <a:xfrm>
            <a:off x="8711292" y="101812"/>
            <a:ext cx="60987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Ver: https://www.ritaepedro2022.com/</a:t>
            </a:r>
            <a:r>
              <a:rPr lang="en-GB" sz="1000" dirty="0" err="1">
                <a:solidFill>
                  <a:srgbClr val="FF0000"/>
                </a:solidFill>
              </a:rPr>
              <a:t>onde</a:t>
            </a:r>
            <a:r>
              <a:rPr lang="en-GB" sz="1000" dirty="0">
                <a:solidFill>
                  <a:srgbClr val="FF0000"/>
                </a:solidFill>
              </a:rPr>
              <a:t>-e-</a:t>
            </a:r>
            <a:r>
              <a:rPr lang="en-GB" sz="1000" dirty="0" err="1">
                <a:solidFill>
                  <a:srgbClr val="FF0000"/>
                </a:solidFill>
              </a:rPr>
              <a:t>quando.html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AB99C-13A9-CE24-5F60-28E7E6817DC2}"/>
              </a:ext>
            </a:extLst>
          </p:cNvPr>
          <p:cNvSpPr txBox="1"/>
          <p:nvPr/>
        </p:nvSpPr>
        <p:spPr>
          <a:xfrm>
            <a:off x="2830286" y="1858735"/>
            <a:ext cx="1690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14h</a:t>
            </a:r>
          </a:p>
          <a:p>
            <a:r>
              <a:rPr lang="en-GB" b="1" dirty="0" err="1">
                <a:latin typeface="CHARTER ROMAN" panose="02040503050506020203" pitchFamily="18" charset="0"/>
              </a:rPr>
              <a:t>Mosteiro</a:t>
            </a:r>
            <a:r>
              <a:rPr lang="en-GB" b="1" dirty="0">
                <a:latin typeface="CHARTER ROMAN" panose="02040503050506020203" pitchFamily="18" charset="0"/>
              </a:rPr>
              <a:t> de São João de </a:t>
            </a:r>
            <a:r>
              <a:rPr lang="en-GB" b="1" dirty="0" err="1">
                <a:latin typeface="CHARTER ROMAN" panose="02040503050506020203" pitchFamily="18" charset="0"/>
              </a:rPr>
              <a:t>Tarouca</a:t>
            </a:r>
            <a:endParaRPr lang="en-GB" b="1" dirty="0">
              <a:latin typeface="CHARTER ROMAN" panose="02040503050506020203" pitchFamily="18" charset="0"/>
            </a:endParaRP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INSERT LINK MAPA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E632B-80EE-EFAE-5FA0-4D49EE906745}"/>
              </a:ext>
            </a:extLst>
          </p:cNvPr>
          <p:cNvSpPr txBox="1"/>
          <p:nvPr/>
        </p:nvSpPr>
        <p:spPr>
          <a:xfrm>
            <a:off x="5482317" y="1858735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INSERT </a:t>
            </a:r>
            <a:r>
              <a:rPr lang="en-GB" b="1" dirty="0">
                <a:latin typeface="CHARTER ROMAN" panose="02040503050506020203" pitchFamily="18" charset="0"/>
                <a:hlinkClick r:id="rId2"/>
              </a:rPr>
              <a:t>FOTO</a:t>
            </a:r>
            <a:r>
              <a:rPr lang="en-GB" b="1" dirty="0">
                <a:latin typeface="CHARTER ROMAN" panose="02040503050506020203" pitchFamily="18" charset="0"/>
              </a:rPr>
              <a:t> MOSTEIRO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6AF4-4F6A-D21B-CDE8-8FDD2A7EB01B}"/>
              </a:ext>
            </a:extLst>
          </p:cNvPr>
          <p:cNvSpPr txBox="1"/>
          <p:nvPr/>
        </p:nvSpPr>
        <p:spPr>
          <a:xfrm>
            <a:off x="2830286" y="4084864"/>
            <a:ext cx="1690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Hotel Rural Casa dos </a:t>
            </a:r>
            <a:r>
              <a:rPr lang="en-GB" b="1" dirty="0" err="1">
                <a:latin typeface="CHARTER ROMAN" panose="02040503050506020203" pitchFamily="18" charset="0"/>
              </a:rPr>
              <a:t>Viscondes</a:t>
            </a:r>
            <a:r>
              <a:rPr lang="en-GB" b="1" dirty="0">
                <a:latin typeface="CHARTER ROMAN" panose="02040503050506020203" pitchFamily="18" charset="0"/>
              </a:rPr>
              <a:t> da </a:t>
            </a:r>
            <a:r>
              <a:rPr lang="en-GB" b="1" dirty="0" err="1">
                <a:latin typeface="CHARTER ROMAN" panose="02040503050506020203" pitchFamily="18" charset="0"/>
              </a:rPr>
              <a:t>Várzea</a:t>
            </a:r>
            <a:endParaRPr lang="en-GB" b="1" dirty="0">
              <a:latin typeface="CHARTER ROMAN" panose="02040503050506020203" pitchFamily="18" charset="0"/>
            </a:endParaRP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INSERT LINK MAPA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CC438-8A8D-BA8B-A347-0E1E0D3B1673}"/>
              </a:ext>
            </a:extLst>
          </p:cNvPr>
          <p:cNvSpPr txBox="1"/>
          <p:nvPr/>
        </p:nvSpPr>
        <p:spPr>
          <a:xfrm>
            <a:off x="5482317" y="4084864"/>
            <a:ext cx="169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INSERT </a:t>
            </a:r>
            <a:r>
              <a:rPr lang="en-GB" b="1" dirty="0">
                <a:latin typeface="CHARTER ROMAN" panose="02040503050506020203" pitchFamily="18" charset="0"/>
                <a:hlinkClick r:id="rId3"/>
              </a:rPr>
              <a:t>FOTO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quinta</a:t>
            </a:r>
            <a:endParaRPr lang="en-GB" b="1" dirty="0">
              <a:latin typeface="CHARTER ROMAN" panose="02040503050506020203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9FA5EAB-DE89-8E4D-CC3F-B74B5213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55873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u="sng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4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5576207" y="424542"/>
            <a:ext cx="16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Rita &amp; </a:t>
            </a:r>
            <a:r>
              <a:rPr lang="en-GB" b="1" dirty="0" err="1">
                <a:latin typeface="CHARTER ROMAN" panose="02040503050506020203" pitchFamily="18" charset="0"/>
              </a:rPr>
              <a:t>Diogo</a:t>
            </a:r>
            <a:endParaRPr lang="en-GB" b="1" dirty="0">
              <a:latin typeface="CHARTER ROMAN" panose="020405030505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24713-1D44-3F84-EBF6-2E02659F8919}"/>
              </a:ext>
            </a:extLst>
          </p:cNvPr>
          <p:cNvSpPr txBox="1"/>
          <p:nvPr/>
        </p:nvSpPr>
        <p:spPr>
          <a:xfrm>
            <a:off x="8711292" y="101812"/>
            <a:ext cx="60987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Ver: https://www.ritaepedro2022.com/</a:t>
            </a:r>
            <a:r>
              <a:rPr lang="en-GB" sz="1000" dirty="0" err="1">
                <a:solidFill>
                  <a:srgbClr val="FF0000"/>
                </a:solidFill>
              </a:rPr>
              <a:t>onde</a:t>
            </a:r>
            <a:r>
              <a:rPr lang="en-GB" sz="1000" dirty="0">
                <a:solidFill>
                  <a:srgbClr val="FF0000"/>
                </a:solidFill>
              </a:rPr>
              <a:t>-e-</a:t>
            </a:r>
            <a:r>
              <a:rPr lang="en-GB" sz="1000" dirty="0" err="1">
                <a:solidFill>
                  <a:srgbClr val="FF0000"/>
                </a:solidFill>
              </a:rPr>
              <a:t>quando.html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CC438-8A8D-BA8B-A347-0E1E0D3B1673}"/>
              </a:ext>
            </a:extLst>
          </p:cNvPr>
          <p:cNvSpPr txBox="1"/>
          <p:nvPr/>
        </p:nvSpPr>
        <p:spPr>
          <a:xfrm>
            <a:off x="2173060" y="1755321"/>
            <a:ext cx="8037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A </a:t>
            </a:r>
            <a:r>
              <a:rPr lang="en-GB" b="1" dirty="0" err="1">
                <a:latin typeface="CHARTER ROMAN" panose="02040503050506020203" pitchFamily="18" charset="0"/>
              </a:rPr>
              <a:t>vossa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presença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é</a:t>
            </a:r>
            <a:r>
              <a:rPr lang="en-GB" b="1" dirty="0">
                <a:latin typeface="CHARTER ROMAN" panose="02040503050506020203" pitchFamily="18" charset="0"/>
              </a:rPr>
              <a:t> o </a:t>
            </a:r>
            <a:r>
              <a:rPr lang="en-GB" b="1" dirty="0" err="1">
                <a:latin typeface="CHARTER ROMAN" panose="02040503050506020203" pitchFamily="18" charset="0"/>
              </a:rPr>
              <a:t>melhor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presente</a:t>
            </a:r>
            <a:r>
              <a:rPr lang="en-GB" b="1" dirty="0">
                <a:latin typeface="CHARTER ROMAN" panose="02040503050506020203" pitchFamily="18" charset="0"/>
              </a:rPr>
              <a:t>.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Sabemos</a:t>
            </a:r>
            <a:r>
              <a:rPr lang="en-GB" b="1" dirty="0">
                <a:latin typeface="CHARTER ROMAN" panose="02040503050506020203" pitchFamily="18" charset="0"/>
              </a:rPr>
              <a:t> que </a:t>
            </a:r>
            <a:r>
              <a:rPr lang="en-GB" b="1" dirty="0" err="1">
                <a:latin typeface="CHARTER ROMAN" panose="02040503050506020203" pitchFamily="18" charset="0"/>
              </a:rPr>
              <a:t>alguns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irão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querer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presentear-nos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neste</a:t>
            </a:r>
            <a:r>
              <a:rPr lang="en-GB" b="1" dirty="0">
                <a:latin typeface="CHARTER ROMAN" panose="02040503050506020203" pitchFamily="18" charset="0"/>
              </a:rPr>
              <a:t> dia. </a:t>
            </a:r>
            <a:r>
              <a:rPr lang="en-GB" b="1" dirty="0" err="1">
                <a:latin typeface="CHARTER ROMAN" panose="02040503050506020203" pitchFamily="18" charset="0"/>
              </a:rPr>
              <a:t>Não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temos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lista</a:t>
            </a:r>
            <a:r>
              <a:rPr lang="en-GB" b="1" dirty="0">
                <a:latin typeface="CHARTER ROMAN" panose="02040503050506020203" pitchFamily="18" charset="0"/>
              </a:rPr>
              <a:t> de </a:t>
            </a:r>
            <a:r>
              <a:rPr lang="en-GB" b="1" dirty="0" err="1">
                <a:latin typeface="CHARTER ROMAN" panose="02040503050506020203" pitchFamily="18" charset="0"/>
              </a:rPr>
              <a:t>casamento</a:t>
            </a:r>
            <a:r>
              <a:rPr lang="en-GB" b="1" dirty="0">
                <a:latin typeface="CHARTER ROMAN" panose="02040503050506020203" pitchFamily="18" charset="0"/>
              </a:rPr>
              <a:t>, mas </a:t>
            </a:r>
            <a:r>
              <a:rPr lang="en-GB" b="1" dirty="0" err="1">
                <a:latin typeface="CHARTER ROMAN" panose="02040503050506020203" pitchFamily="18" charset="0"/>
              </a:rPr>
              <a:t>deixamos</a:t>
            </a:r>
            <a:r>
              <a:rPr lang="en-GB" b="1" dirty="0">
                <a:latin typeface="CHARTER ROMAN" panose="02040503050506020203" pitchFamily="18" charset="0"/>
              </a:rPr>
              <a:t> a </a:t>
            </a:r>
            <a:r>
              <a:rPr lang="en-GB" b="1" dirty="0" err="1">
                <a:latin typeface="CHARTER ROMAN" panose="02040503050506020203" pitchFamily="18" charset="0"/>
              </a:rPr>
              <a:t>nossa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conta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caso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queiram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contribuir</a:t>
            </a:r>
            <a:r>
              <a:rPr lang="en-GB" b="1" dirty="0">
                <a:latin typeface="CHARTER ROMAN" panose="02040503050506020203" pitchFamily="18" charset="0"/>
              </a:rPr>
              <a:t> para a </a:t>
            </a:r>
            <a:r>
              <a:rPr lang="en-GB" b="1" dirty="0" err="1">
                <a:latin typeface="CHARTER ROMAN" panose="02040503050506020203" pitchFamily="18" charset="0"/>
              </a:rPr>
              <a:t>nossa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alegre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casinha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na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Suécia</a:t>
            </a:r>
            <a:r>
              <a:rPr lang="en-GB" b="1" dirty="0">
                <a:latin typeface="CHARTER ROMAN" panose="02040503050506020203" pitchFamily="18" charset="0"/>
              </a:rPr>
              <a:t>.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IBAN RITA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A </a:t>
            </a:r>
            <a:r>
              <a:rPr lang="en-GB" b="1" dirty="0" err="1">
                <a:latin typeface="CHARTER ROMAN" panose="02040503050506020203" pitchFamily="18" charset="0"/>
              </a:rPr>
              <a:t>nossa</a:t>
            </a:r>
            <a:r>
              <a:rPr lang="en-GB" b="1" dirty="0">
                <a:latin typeface="CHARTER ROMAN" panose="02040503050506020203" pitchFamily="18" charset="0"/>
              </a:rPr>
              <a:t> casa </a:t>
            </a:r>
            <a:r>
              <a:rPr lang="en-GB" b="1" dirty="0" err="1">
                <a:latin typeface="CHARTER ROMAN" panose="02040503050506020203" pitchFamily="18" charset="0"/>
              </a:rPr>
              <a:t>é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em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Kungsholmen</a:t>
            </a:r>
            <a:r>
              <a:rPr lang="en-GB" b="1" dirty="0">
                <a:latin typeface="CHARTER ROMAN" panose="02040503050506020203" pitchFamily="18" charset="0"/>
              </a:rPr>
              <a:t>, </a:t>
            </a:r>
            <a:r>
              <a:rPr lang="en-GB" b="1" dirty="0" err="1">
                <a:latin typeface="CHARTER ROMAN" panose="02040503050506020203" pitchFamily="18" charset="0"/>
              </a:rPr>
              <a:t>Estocolmo</a:t>
            </a:r>
            <a:r>
              <a:rPr lang="en-GB" b="1" dirty="0">
                <a:latin typeface="CHARTER ROMAN" panose="02040503050506020203" pitchFamily="18" charset="0"/>
              </a:rPr>
              <a:t> - </a:t>
            </a:r>
            <a:r>
              <a:rPr lang="en-GB" b="1" dirty="0" err="1">
                <a:latin typeface="CHARTER ROMAN" panose="02040503050506020203" pitchFamily="18" charset="0"/>
              </a:rPr>
              <a:t>contamos</a:t>
            </a:r>
            <a:r>
              <a:rPr lang="en-GB" b="1" dirty="0">
                <a:latin typeface="CHARTER ROMAN" panose="02040503050506020203" pitchFamily="18" charset="0"/>
              </a:rPr>
              <a:t> com a </a:t>
            </a:r>
            <a:r>
              <a:rPr lang="en-GB" b="1" dirty="0" err="1">
                <a:latin typeface="CHARTER ROMAN" panose="02040503050506020203" pitchFamily="18" charset="0"/>
              </a:rPr>
              <a:t>vossa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visita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em</a:t>
            </a:r>
            <a:r>
              <a:rPr lang="en-GB" b="1" dirty="0">
                <a:latin typeface="CHARTER ROMAN" panose="02040503050506020203" pitchFamily="18" charset="0"/>
              </a:rPr>
              <a:t> breve!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9FA5EAB-DE89-8E4D-CC3F-B74B5213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5717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u="sng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D93E8-6F2D-D359-BF37-87534B94A110}"/>
              </a:ext>
            </a:extLst>
          </p:cNvPr>
          <p:cNvSpPr txBox="1"/>
          <p:nvPr/>
        </p:nvSpPr>
        <p:spPr>
          <a:xfrm>
            <a:off x="5576207" y="424542"/>
            <a:ext cx="169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Rita &amp; </a:t>
            </a:r>
            <a:r>
              <a:rPr lang="en-GB" b="1" dirty="0" err="1">
                <a:latin typeface="CHARTER ROMAN" panose="02040503050506020203" pitchFamily="18" charset="0"/>
              </a:rPr>
              <a:t>Diogo</a:t>
            </a:r>
            <a:endParaRPr lang="en-GB" b="1" dirty="0">
              <a:latin typeface="CHARTER ROMAN" panose="020405030505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24713-1D44-3F84-EBF6-2E02659F8919}"/>
              </a:ext>
            </a:extLst>
          </p:cNvPr>
          <p:cNvSpPr txBox="1"/>
          <p:nvPr/>
        </p:nvSpPr>
        <p:spPr>
          <a:xfrm>
            <a:off x="8711292" y="101812"/>
            <a:ext cx="60987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Ver: https://www.ritaepedro2022.com/</a:t>
            </a:r>
            <a:r>
              <a:rPr lang="en-GB" sz="1000" dirty="0" err="1">
                <a:solidFill>
                  <a:srgbClr val="FF0000"/>
                </a:solidFill>
              </a:rPr>
              <a:t>onde</a:t>
            </a:r>
            <a:r>
              <a:rPr lang="en-GB" sz="1000" dirty="0">
                <a:solidFill>
                  <a:srgbClr val="FF0000"/>
                </a:solidFill>
              </a:rPr>
              <a:t>-e-</a:t>
            </a:r>
            <a:r>
              <a:rPr lang="en-GB" sz="1000" dirty="0" err="1">
                <a:solidFill>
                  <a:srgbClr val="FF0000"/>
                </a:solidFill>
              </a:rPr>
              <a:t>quando.html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CC438-8A8D-BA8B-A347-0E1E0D3B1673}"/>
              </a:ext>
            </a:extLst>
          </p:cNvPr>
          <p:cNvSpPr txBox="1"/>
          <p:nvPr/>
        </p:nvSpPr>
        <p:spPr>
          <a:xfrm>
            <a:off x="2173060" y="1755321"/>
            <a:ext cx="8037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O Hotel Rural Casa dos </a:t>
            </a:r>
            <a:r>
              <a:rPr lang="en-GB" b="1" dirty="0" err="1">
                <a:latin typeface="CHARTER ROMAN" panose="02040503050506020203" pitchFamily="18" charset="0"/>
              </a:rPr>
              <a:t>Viscondes</a:t>
            </a:r>
            <a:r>
              <a:rPr lang="en-GB" b="1" dirty="0">
                <a:latin typeface="CHARTER ROMAN" panose="02040503050506020203" pitchFamily="18" charset="0"/>
              </a:rPr>
              <a:t> da </a:t>
            </a:r>
            <a:r>
              <a:rPr lang="en-GB" b="1" dirty="0" err="1">
                <a:latin typeface="CHARTER ROMAN" panose="02040503050506020203" pitchFamily="18" charset="0"/>
              </a:rPr>
              <a:t>Várzea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dispõe</a:t>
            </a:r>
            <a:r>
              <a:rPr lang="en-GB" b="1" dirty="0">
                <a:latin typeface="CHARTER ROMAN" panose="02040503050506020203" pitchFamily="18" charset="0"/>
              </a:rPr>
              <a:t> de </a:t>
            </a:r>
            <a:r>
              <a:rPr lang="en-GB" b="1" dirty="0" err="1">
                <a:latin typeface="CHARTER ROMAN" panose="02040503050506020203" pitchFamily="18" charset="0"/>
              </a:rPr>
              <a:t>alojamento</a:t>
            </a:r>
            <a:r>
              <a:rPr lang="en-GB" b="1" dirty="0">
                <a:latin typeface="CHARTER ROMAN" panose="02040503050506020203" pitchFamily="18" charset="0"/>
              </a:rPr>
              <a:t>. 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Podem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ver</a:t>
            </a:r>
            <a:r>
              <a:rPr lang="en-GB" b="1" dirty="0">
                <a:latin typeface="CHARTER ROMAN" panose="02040503050506020203" pitchFamily="18" charset="0"/>
              </a:rPr>
              <a:t> a </a:t>
            </a:r>
            <a:r>
              <a:rPr lang="en-GB" b="1" dirty="0" err="1">
                <a:latin typeface="CHARTER ROMAN" panose="02040503050506020203" pitchFamily="18" charset="0"/>
              </a:rPr>
              <a:t>página</a:t>
            </a:r>
            <a:r>
              <a:rPr lang="en-GB" b="1" dirty="0">
                <a:latin typeface="CHARTER ROMAN" panose="02040503050506020203" pitchFamily="18" charset="0"/>
              </a:rPr>
              <a:t> do hotel no Booking </a:t>
            </a:r>
            <a:r>
              <a:rPr lang="en-GB" b="1" dirty="0" err="1">
                <a:latin typeface="CHARTER ROMAN" panose="02040503050506020203" pitchFamily="18" charset="0"/>
              </a:rPr>
              <a:t>aqui</a:t>
            </a:r>
            <a:r>
              <a:rPr lang="en-GB" b="1" dirty="0">
                <a:latin typeface="CHARTER ROMAN" panose="02040503050506020203" pitchFamily="18" charset="0"/>
              </a:rPr>
              <a:t>. (</a:t>
            </a:r>
            <a:r>
              <a:rPr lang="en-GB" b="1" dirty="0" err="1">
                <a:latin typeface="CHARTER ROMAN" panose="02040503050506020203" pitchFamily="18" charset="0"/>
              </a:rPr>
              <a:t>hiperligação</a:t>
            </a:r>
            <a:r>
              <a:rPr lang="en-GB" b="1" dirty="0">
                <a:latin typeface="CHARTER ROMAN" panose="02040503050506020203" pitchFamily="18" charset="0"/>
              </a:rPr>
              <a:t> para https://</a:t>
            </a:r>
            <a:r>
              <a:rPr lang="en-GB" b="1" dirty="0" err="1">
                <a:latin typeface="CHARTER ROMAN" panose="02040503050506020203" pitchFamily="18" charset="0"/>
              </a:rPr>
              <a:t>www.booking.com</a:t>
            </a:r>
            <a:r>
              <a:rPr lang="en-GB" b="1" dirty="0">
                <a:latin typeface="CHARTER ROMAN" panose="02040503050506020203" pitchFamily="18" charset="0"/>
              </a:rPr>
              <a:t>/Share-Nx1YfN)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>
                <a:latin typeface="CHARTER ROMAN" panose="02040503050506020203" pitchFamily="18" charset="0"/>
              </a:rPr>
              <a:t>Para </a:t>
            </a:r>
            <a:r>
              <a:rPr lang="en-GB" b="1" dirty="0" err="1">
                <a:latin typeface="CHARTER ROMAN" panose="02040503050506020203" pitchFamily="18" charset="0"/>
              </a:rPr>
              <a:t>marcações</a:t>
            </a:r>
            <a:r>
              <a:rPr lang="en-GB" b="1" dirty="0">
                <a:latin typeface="CHARTER ROMAN" panose="02040503050506020203" pitchFamily="18" charset="0"/>
              </a:rPr>
              <a:t>, </a:t>
            </a:r>
            <a:r>
              <a:rPr lang="en-GB" b="1" dirty="0" err="1">
                <a:latin typeface="CHARTER ROMAN" panose="02040503050506020203" pitchFamily="18" charset="0"/>
              </a:rPr>
              <a:t>contactar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directamente</a:t>
            </a:r>
            <a:r>
              <a:rPr lang="en-GB" b="1" dirty="0">
                <a:latin typeface="CHARTER ROMAN" panose="02040503050506020203" pitchFamily="18" charset="0"/>
              </a:rPr>
              <a:t> a </a:t>
            </a:r>
            <a:r>
              <a:rPr lang="en-GB" b="1" dirty="0" err="1">
                <a:latin typeface="CHARTER ROMAN" panose="02040503050506020203" pitchFamily="18" charset="0"/>
              </a:rPr>
              <a:t>quinta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através</a:t>
            </a:r>
            <a:r>
              <a:rPr lang="en-GB" b="1" dirty="0">
                <a:latin typeface="CHARTER ROMAN" panose="02040503050506020203" pitchFamily="18" charset="0"/>
              </a:rPr>
              <a:t> dos </a:t>
            </a:r>
            <a:r>
              <a:rPr lang="en-GB" b="1" dirty="0" err="1">
                <a:latin typeface="CHARTER ROMAN" panose="02040503050506020203" pitchFamily="18" charset="0"/>
              </a:rPr>
              <a:t>contactos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abaixo</a:t>
            </a:r>
            <a:r>
              <a:rPr lang="en-GB" b="1" dirty="0">
                <a:latin typeface="CHARTER ROMAN" panose="02040503050506020203" pitchFamily="18" charset="0"/>
              </a:rPr>
              <a:t> e </a:t>
            </a:r>
            <a:r>
              <a:rPr lang="en-GB" b="1" dirty="0" err="1">
                <a:latin typeface="CHARTER ROMAN" panose="02040503050506020203" pitchFamily="18" charset="0"/>
              </a:rPr>
              <a:t>mencionar</a:t>
            </a:r>
            <a:r>
              <a:rPr lang="en-GB" b="1" dirty="0">
                <a:latin typeface="CHARTER ROMAN" panose="02040503050506020203" pitchFamily="18" charset="0"/>
              </a:rPr>
              <a:t> o </a:t>
            </a:r>
            <a:r>
              <a:rPr lang="en-GB" b="1" dirty="0" err="1">
                <a:latin typeface="CHARTER ROMAN" panose="02040503050506020203" pitchFamily="18" charset="0"/>
              </a:rPr>
              <a:t>nosso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casamento</a:t>
            </a:r>
            <a:r>
              <a:rPr lang="en-GB" b="1" dirty="0">
                <a:latin typeface="CHARTER ROMAN" panose="02040503050506020203" pitchFamily="18" charset="0"/>
              </a:rPr>
              <a:t>: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Contacto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telefónico</a:t>
            </a:r>
            <a:r>
              <a:rPr lang="en-GB" b="1" dirty="0">
                <a:latin typeface="CHARTER ROMAN" panose="02040503050506020203" pitchFamily="18" charset="0"/>
              </a:rPr>
              <a:t>: </a:t>
            </a:r>
          </a:p>
          <a:p>
            <a:r>
              <a:rPr lang="en-GB" b="1" dirty="0">
                <a:latin typeface="CHARTER ROMAN" panose="02040503050506020203" pitchFamily="18" charset="0"/>
              </a:rPr>
              <a:t>E-mail: </a:t>
            </a:r>
          </a:p>
          <a:p>
            <a:endParaRPr lang="en-GB" b="1" dirty="0">
              <a:latin typeface="CHARTER ROMAN" panose="02040503050506020203" pitchFamily="18" charset="0"/>
            </a:endParaRPr>
          </a:p>
          <a:p>
            <a:r>
              <a:rPr lang="en-GB" b="1" dirty="0" err="1">
                <a:latin typeface="CHARTER ROMAN" panose="02040503050506020203" pitchFamily="18" charset="0"/>
              </a:rPr>
              <a:t>Alternativamente</a:t>
            </a:r>
            <a:r>
              <a:rPr lang="en-GB" b="1" dirty="0">
                <a:latin typeface="CHARTER ROMAN" panose="02040503050506020203" pitchFamily="18" charset="0"/>
              </a:rPr>
              <a:t>, </a:t>
            </a:r>
            <a:r>
              <a:rPr lang="en-GB" b="1" dirty="0" err="1">
                <a:latin typeface="CHARTER ROMAN" panose="02040503050506020203" pitchFamily="18" charset="0"/>
              </a:rPr>
              <a:t>existem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várias</a:t>
            </a:r>
            <a:r>
              <a:rPr lang="en-GB" b="1" dirty="0">
                <a:latin typeface="CHARTER ROMAN" panose="02040503050506020203" pitchFamily="18" charset="0"/>
              </a:rPr>
              <a:t> </a:t>
            </a:r>
            <a:r>
              <a:rPr lang="en-GB" b="1" dirty="0" err="1">
                <a:latin typeface="CHARTER ROMAN" panose="02040503050506020203" pitchFamily="18" charset="0"/>
              </a:rPr>
              <a:t>opções</a:t>
            </a:r>
            <a:r>
              <a:rPr lang="en-GB" b="1" dirty="0">
                <a:latin typeface="CHARTER ROMAN" panose="02040503050506020203" pitchFamily="18" charset="0"/>
              </a:rPr>
              <a:t> de </a:t>
            </a:r>
            <a:r>
              <a:rPr lang="en-GB" b="1" dirty="0" err="1">
                <a:latin typeface="CHARTER ROMAN" panose="02040503050506020203" pitchFamily="18" charset="0"/>
              </a:rPr>
              <a:t>hóteis</a:t>
            </a:r>
            <a:r>
              <a:rPr lang="en-GB" b="1" dirty="0">
                <a:latin typeface="CHARTER ROMAN" panose="02040503050506020203" pitchFamily="18" charset="0"/>
              </a:rPr>
              <a:t> e de </a:t>
            </a:r>
            <a:r>
              <a:rPr lang="en-GB" b="1" dirty="0" err="1">
                <a:latin typeface="CHARTER ROMAN" panose="02040503050506020203" pitchFamily="18" charset="0"/>
              </a:rPr>
              <a:t>alojamento</a:t>
            </a:r>
            <a:r>
              <a:rPr lang="en-GB" b="1" dirty="0">
                <a:latin typeface="CHARTER ROMAN" panose="02040503050506020203" pitchFamily="18" charset="0"/>
              </a:rPr>
              <a:t> local </a:t>
            </a:r>
            <a:r>
              <a:rPr lang="en-GB" b="1" dirty="0" err="1">
                <a:latin typeface="CHARTER ROMAN" panose="02040503050506020203" pitchFamily="18" charset="0"/>
              </a:rPr>
              <a:t>na</a:t>
            </a:r>
            <a:r>
              <a:rPr lang="en-GB" b="1" dirty="0">
                <a:latin typeface="CHARTER ROMAN" panose="02040503050506020203" pitchFamily="18" charset="0"/>
              </a:rPr>
              <a:t> zona da </a:t>
            </a:r>
            <a:r>
              <a:rPr lang="en-GB" b="1" dirty="0" err="1">
                <a:latin typeface="CHARTER ROMAN" panose="02040503050506020203" pitchFamily="18" charset="0"/>
              </a:rPr>
              <a:t>Lamego</a:t>
            </a:r>
            <a:r>
              <a:rPr lang="en-GB" b="1" dirty="0">
                <a:latin typeface="CHARTER ROMAN" panose="02040503050506020203" pitchFamily="18" charset="0"/>
              </a:rPr>
              <a:t>.</a:t>
            </a:r>
          </a:p>
          <a:p>
            <a:endParaRPr lang="en-GB" b="1" dirty="0">
              <a:latin typeface="CHARTER ROMAN" panose="02040503050506020203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9FA5EAB-DE89-8E4D-CC3F-B74B5213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45179"/>
              </p:ext>
            </p:extLst>
          </p:nvPr>
        </p:nvGraphicFramePr>
        <p:xfrm>
          <a:off x="974724" y="972759"/>
          <a:ext cx="103899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992">
                  <a:extLst>
                    <a:ext uri="{9D8B030D-6E8A-4147-A177-3AD203B41FA5}">
                      <a16:colId xmlns:a16="http://schemas.microsoft.com/office/drawing/2014/main" val="4034679121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874005766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3563710719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2012703323"/>
                    </a:ext>
                  </a:extLst>
                </a:gridCol>
                <a:gridCol w="2077992">
                  <a:extLst>
                    <a:ext uri="{9D8B030D-6E8A-4147-A177-3AD203B41FA5}">
                      <a16:colId xmlns:a16="http://schemas.microsoft.com/office/drawing/2014/main" val="144536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e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Quando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Confirmar</a:t>
                      </a:r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Presença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dirty="0">
                          <a:latin typeface="Charter Roman" panose="02040503050506020203" pitchFamily="18" charset="0"/>
                        </a:rPr>
                        <a:t>Lista de </a:t>
                      </a:r>
                      <a:r>
                        <a:rPr lang="en-GB" sz="1400" u="none" dirty="0" err="1">
                          <a:latin typeface="Charter Roman" panose="02040503050506020203" pitchFamily="18" charset="0"/>
                        </a:rPr>
                        <a:t>Casamento</a:t>
                      </a:r>
                      <a:endParaRPr lang="en-GB" sz="1400" u="none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Onde</a:t>
                      </a:r>
                      <a:r>
                        <a:rPr lang="en-GB" sz="1400" u="sng" dirty="0">
                          <a:latin typeface="Charter Roman" panose="02040503050506020203" pitchFamily="18" charset="0"/>
                        </a:rPr>
                        <a:t> </a:t>
                      </a:r>
                      <a:r>
                        <a:rPr lang="en-GB" sz="1400" u="sng" dirty="0" err="1">
                          <a:latin typeface="Charter Roman" panose="02040503050506020203" pitchFamily="18" charset="0"/>
                        </a:rPr>
                        <a:t>Ficar</a:t>
                      </a:r>
                      <a:endParaRPr lang="en-GB" sz="1400" u="sng" dirty="0">
                        <a:latin typeface="Charter Roman" panose="020405030505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1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94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400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Mendes</dc:creator>
  <cp:lastModifiedBy>De Matos Mendes, Diogo G</cp:lastModifiedBy>
  <cp:revision>5</cp:revision>
  <dcterms:created xsi:type="dcterms:W3CDTF">2022-11-19T21:29:47Z</dcterms:created>
  <dcterms:modified xsi:type="dcterms:W3CDTF">2023-02-26T14:53:54Z</dcterms:modified>
</cp:coreProperties>
</file>