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59" r:id="rId5"/>
    <p:sldId id="260" r:id="rId6"/>
    <p:sldId id="263" r:id="rId7"/>
    <p:sldId id="267" r:id="rId8"/>
    <p:sldId id="264" r:id="rId9"/>
    <p:sldId id="266" r:id="rId10"/>
    <p:sldId id="268" r:id="rId11"/>
    <p:sldId id="269" r:id="rId12"/>
    <p:sldId id="26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F0C54-B0CC-42A2-BAE5-7719F12D1F81}"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8B3AF-DF7F-478B-B928-E396394DE925}" type="slidenum">
              <a:rPr lang="en-US" smtClean="0"/>
              <a:t>‹#›</a:t>
            </a:fld>
            <a:endParaRPr lang="en-US"/>
          </a:p>
        </p:txBody>
      </p:sp>
    </p:spTree>
    <p:extLst>
      <p:ext uri="{BB962C8B-B14F-4D97-AF65-F5344CB8AC3E}">
        <p14:creationId xmlns:p14="http://schemas.microsoft.com/office/powerpoint/2010/main" val="1418443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38B3AF-DF7F-478B-B928-E396394DE925}" type="slidenum">
              <a:rPr lang="en-US" smtClean="0"/>
              <a:t>12</a:t>
            </a:fld>
            <a:endParaRPr lang="en-US"/>
          </a:p>
        </p:txBody>
      </p:sp>
    </p:spTree>
    <p:extLst>
      <p:ext uri="{BB962C8B-B14F-4D97-AF65-F5344CB8AC3E}">
        <p14:creationId xmlns:p14="http://schemas.microsoft.com/office/powerpoint/2010/main" val="281156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68FB6-7E05-2C3B-4416-5B812B20B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1FAC4DD-57DA-9CBF-EAE0-706107D17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847C2B4-78D3-6317-0FC4-A177B0C1DDD3}"/>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5" name="Footer Placeholder 4">
            <a:extLst>
              <a:ext uri="{FF2B5EF4-FFF2-40B4-BE49-F238E27FC236}">
                <a16:creationId xmlns:a16="http://schemas.microsoft.com/office/drawing/2014/main" xmlns="" id="{025A5FE1-927F-CBEC-D061-993FE8768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D24FA4-90BC-3ADA-82FD-07E56836392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60362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59850-3BDB-8B57-967D-EF5D9A13E7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5F36027-23C6-DE1B-A9F9-6156DB029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B96D5B6-960C-8831-4C80-654D994BA63A}"/>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5" name="Footer Placeholder 4">
            <a:extLst>
              <a:ext uri="{FF2B5EF4-FFF2-40B4-BE49-F238E27FC236}">
                <a16:creationId xmlns:a16="http://schemas.microsoft.com/office/drawing/2014/main" xmlns="" id="{020368C4-7647-6F53-56CC-63DEC6232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21637F2-5965-76FB-0F3A-81F4326C03F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06748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6F0F54-B403-9636-0BF9-0C7F721C16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48DD945-FE39-5AA1-DB7C-6AA2D0F55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748B0C1-3188-6353-0ED7-17B12B4F2E3B}"/>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5" name="Footer Placeholder 4">
            <a:extLst>
              <a:ext uri="{FF2B5EF4-FFF2-40B4-BE49-F238E27FC236}">
                <a16:creationId xmlns:a16="http://schemas.microsoft.com/office/drawing/2014/main" xmlns="" id="{F222046A-74B3-AD2D-2606-3066B3F3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0FBC61-D8B1-F134-F5DC-5AD5F2FE1935}"/>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269314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4A4EE-A38E-998D-2AE3-53C787D63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D84B36B-FDDA-58E0-5E79-4E86A954C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6DA64E-8C7A-2180-97D1-51C9C616C4FC}"/>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5" name="Footer Placeholder 4">
            <a:extLst>
              <a:ext uri="{FF2B5EF4-FFF2-40B4-BE49-F238E27FC236}">
                <a16:creationId xmlns:a16="http://schemas.microsoft.com/office/drawing/2014/main" xmlns="" id="{EF17C827-0122-2538-52F5-C006A0F03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162D27-A3D4-DF35-5B76-9F6DB667E585}"/>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55787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0C509-956E-466B-9921-755287130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3A6999E-466A-C544-3030-21191910D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7B10145-A82F-F4D0-3290-DC1362421777}"/>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5" name="Footer Placeholder 4">
            <a:extLst>
              <a:ext uri="{FF2B5EF4-FFF2-40B4-BE49-F238E27FC236}">
                <a16:creationId xmlns:a16="http://schemas.microsoft.com/office/drawing/2014/main" xmlns="" id="{AA3C6067-E733-B6CE-E2AA-0D49C1E0D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42CE71D-375B-5CE6-C9FA-D92BBBD9E012}"/>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420524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178B07-8136-EE6C-F082-98F3F80D1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D683428-59AF-FE19-EA62-E041CE4B1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7C7D5D2-7311-8DC7-3EB3-6C8F8188E0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380D5DA-0B83-51C7-0B4D-D415C0F844A2}"/>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6" name="Footer Placeholder 5">
            <a:extLst>
              <a:ext uri="{FF2B5EF4-FFF2-40B4-BE49-F238E27FC236}">
                <a16:creationId xmlns:a16="http://schemas.microsoft.com/office/drawing/2014/main" xmlns="" id="{BBD671E2-4B2C-2265-4545-5C79A8A67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AE0D230-46E6-1D3E-9EA3-42343DCE2BF0}"/>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50755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CE69C-895C-7E8B-FFC7-88A120FE32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3C15F61-FB36-73B7-FB87-0E38BB3E7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CBC11B8-D201-67E6-74F7-FF340318D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18A0F41-1363-6576-466A-8E949F757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7ABB06D-28FF-0317-6B16-193C5BDED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6D42BEB-A675-E542-4D90-790F9462618F}"/>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8" name="Footer Placeholder 7">
            <a:extLst>
              <a:ext uri="{FF2B5EF4-FFF2-40B4-BE49-F238E27FC236}">
                <a16:creationId xmlns:a16="http://schemas.microsoft.com/office/drawing/2014/main" xmlns="" id="{D770E26A-CFE5-A5E1-EE3E-F7EF41D7D1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13A1354-134B-CA5B-4909-1A15D34434E8}"/>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287272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C0867-93BC-D38B-E7FA-1CA170AAC7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F50DEF7-BA8B-BEBB-A0B9-AABBA30BB845}"/>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4" name="Footer Placeholder 3">
            <a:extLst>
              <a:ext uri="{FF2B5EF4-FFF2-40B4-BE49-F238E27FC236}">
                <a16:creationId xmlns:a16="http://schemas.microsoft.com/office/drawing/2014/main" xmlns="" id="{1C886808-02ED-4FE1-8C9B-A0777BE315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8F4FC1B-10BF-9475-76ED-79FABED3F88F}"/>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231847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100761-DB15-F2AC-F8F0-70E9A3C1F94C}"/>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3" name="Footer Placeholder 2">
            <a:extLst>
              <a:ext uri="{FF2B5EF4-FFF2-40B4-BE49-F238E27FC236}">
                <a16:creationId xmlns:a16="http://schemas.microsoft.com/office/drawing/2014/main" xmlns="" id="{3F2E5DE7-1A88-221B-C5BF-61E46C48C9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0C409B2-F102-6CBC-A7F6-12067DE1079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17754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CD05B-9F1E-A606-0067-A99736BA8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DBA8221-1F1B-5818-ADDD-C606A9BA9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B7E29E4-F9B7-AC7F-184E-9DFE22EAE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92FA5C8-FFB8-C252-C45D-E6DA778E4E97}"/>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6" name="Footer Placeholder 5">
            <a:extLst>
              <a:ext uri="{FF2B5EF4-FFF2-40B4-BE49-F238E27FC236}">
                <a16:creationId xmlns:a16="http://schemas.microsoft.com/office/drawing/2014/main" xmlns="" id="{00820309-1F69-9478-4E91-9D79F4C4A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A68E61E-86CE-F44E-8370-63EB69D4CF04}"/>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4495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18BF8-FB2F-9BB1-22C3-32B110EA0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75940EE-8247-D548-CA5B-90EF77B07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6719D2C-9495-CAC8-1BE6-8AEAFF838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8B1895-5806-F426-EF07-8920965A9158}"/>
              </a:ext>
            </a:extLst>
          </p:cNvPr>
          <p:cNvSpPr>
            <a:spLocks noGrp="1"/>
          </p:cNvSpPr>
          <p:nvPr>
            <p:ph type="dt" sz="half" idx="10"/>
          </p:nvPr>
        </p:nvSpPr>
        <p:spPr/>
        <p:txBody>
          <a:bodyPr/>
          <a:lstStyle/>
          <a:p>
            <a:fld id="{DB8BC598-3E3B-4233-A372-670DD2C0C12F}" type="datetimeFigureOut">
              <a:rPr lang="en-US" smtClean="0"/>
              <a:t>4/28/2025</a:t>
            </a:fld>
            <a:endParaRPr lang="en-US"/>
          </a:p>
        </p:txBody>
      </p:sp>
      <p:sp>
        <p:nvSpPr>
          <p:cNvPr id="6" name="Footer Placeholder 5">
            <a:extLst>
              <a:ext uri="{FF2B5EF4-FFF2-40B4-BE49-F238E27FC236}">
                <a16:creationId xmlns:a16="http://schemas.microsoft.com/office/drawing/2014/main" xmlns="" id="{47CF1F0B-D8F5-CAD1-2E28-EFE02B6DD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20C64C-5A7D-353F-4DF0-59A18C3746C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135702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47F20E4-E135-6F70-0C6C-AEDB95A095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E7E56EA-9A1E-EA50-1116-CAC237EE4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AF872D-83B2-EB21-5B0D-F6C695264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BC598-3E3B-4233-A372-670DD2C0C12F}" type="datetimeFigureOut">
              <a:rPr lang="en-US" smtClean="0"/>
              <a:t>4/28/2025</a:t>
            </a:fld>
            <a:endParaRPr lang="en-US"/>
          </a:p>
        </p:txBody>
      </p:sp>
      <p:sp>
        <p:nvSpPr>
          <p:cNvPr id="5" name="Footer Placeholder 4">
            <a:extLst>
              <a:ext uri="{FF2B5EF4-FFF2-40B4-BE49-F238E27FC236}">
                <a16:creationId xmlns:a16="http://schemas.microsoft.com/office/drawing/2014/main" xmlns="" id="{4CC49295-45E8-802B-1D54-CDD6671BB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AB5B308-F678-B644-08D1-6891E6BF1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D92BE-EF74-4DB9-91D6-44034FC42EB0}" type="slidenum">
              <a:rPr lang="en-US" smtClean="0"/>
              <a:t>‹#›</a:t>
            </a:fld>
            <a:endParaRPr lang="en-US"/>
          </a:p>
        </p:txBody>
      </p:sp>
    </p:spTree>
    <p:extLst>
      <p:ext uri="{BB962C8B-B14F-4D97-AF65-F5344CB8AC3E}">
        <p14:creationId xmlns:p14="http://schemas.microsoft.com/office/powerpoint/2010/main" val="936396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76F020-FC21-A844-CDEF-9AEFA6A6E996}"/>
              </a:ext>
            </a:extLst>
          </p:cNvPr>
          <p:cNvSpPr>
            <a:spLocks noGrp="1"/>
          </p:cNvSpPr>
          <p:nvPr>
            <p:ph type="ctrTitle"/>
          </p:nvPr>
        </p:nvSpPr>
        <p:spPr/>
        <p:txBody>
          <a:bodyPr>
            <a:normAutofit fontScale="90000"/>
          </a:bodyPr>
          <a:lstStyle/>
          <a:p>
            <a:r>
              <a:rPr lang="en-US" b="1" dirty="0" smtClean="0"/>
              <a:t>PHASE 1 PROJECT</a:t>
            </a:r>
            <a:br>
              <a:rPr lang="en-US" b="1" dirty="0" smtClean="0"/>
            </a:br>
            <a:r>
              <a:rPr lang="en-US" b="1" dirty="0" smtClean="0"/>
              <a:t>by</a:t>
            </a:r>
            <a:br>
              <a:rPr lang="en-US" b="1" dirty="0" smtClean="0"/>
            </a:br>
            <a:r>
              <a:rPr lang="en-US" b="1" dirty="0" smtClean="0"/>
              <a:t>Rita </a:t>
            </a:r>
            <a:r>
              <a:rPr lang="en-US" b="1" dirty="0" err="1" smtClean="0"/>
              <a:t>Nyaga</a:t>
            </a:r>
            <a:endParaRPr lang="en-US" b="1" dirty="0"/>
          </a:p>
        </p:txBody>
      </p:sp>
      <p:sp>
        <p:nvSpPr>
          <p:cNvPr id="3" name="Subtitle 2">
            <a:extLst>
              <a:ext uri="{FF2B5EF4-FFF2-40B4-BE49-F238E27FC236}">
                <a16:creationId xmlns:a16="http://schemas.microsoft.com/office/drawing/2014/main" xmlns="" id="{92619F5E-047D-D69A-B561-24C907C9EDC4}"/>
              </a:ext>
            </a:extLst>
          </p:cNvPr>
          <p:cNvSpPr>
            <a:spLocks noGrp="1"/>
          </p:cNvSpPr>
          <p:nvPr>
            <p:ph type="subTitle" idx="1"/>
          </p:nvPr>
        </p:nvSpPr>
        <p:spPr/>
        <p:txBody>
          <a:bodyPr/>
          <a:lstStyle/>
          <a:p>
            <a:r>
              <a:rPr lang="en-US" b="1" dirty="0" smtClean="0"/>
              <a:t>Aviation Accidents </a:t>
            </a:r>
            <a:endParaRPr lang="en-US" b="1" dirty="0"/>
          </a:p>
        </p:txBody>
      </p:sp>
    </p:spTree>
    <p:extLst>
      <p:ext uri="{BB962C8B-B14F-4D97-AF65-F5344CB8AC3E}">
        <p14:creationId xmlns:p14="http://schemas.microsoft.com/office/powerpoint/2010/main" val="241115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9313A6D-C88F-12E7-41C9-87B1CB26E3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BD64D48-7FA5-7A40-4547-9EF9B1429937}"/>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xmlns="" id="{D316BA7B-F3EC-4B59-16CF-39B12CE690F3}"/>
              </a:ext>
            </a:extLst>
          </p:cNvPr>
          <p:cNvSpPr>
            <a:spLocks noGrp="1"/>
          </p:cNvSpPr>
          <p:nvPr>
            <p:ph idx="1"/>
          </p:nvPr>
        </p:nvSpPr>
        <p:spPr/>
        <p:txBody>
          <a:bodyPr>
            <a:normAutofit fontScale="92500" lnSpcReduction="10000"/>
          </a:bodyPr>
          <a:lstStyle/>
          <a:p>
            <a:pPr algn="just"/>
            <a:r>
              <a:rPr lang="en-US" dirty="0"/>
              <a:t>The decrease in aviation accidents since </a:t>
            </a:r>
            <a:r>
              <a:rPr lang="en-US" dirty="0" err="1"/>
              <a:t>since</a:t>
            </a:r>
            <a:r>
              <a:rPr lang="en-US" dirty="0"/>
              <a:t> after 1981 is encouraging, but there are countries that one needs to deploy more measures to safeguard life and business. In high-accident states, there should be a concerted effort to increase surveillance and regulatory enforcement activities to mitigate the risks associated with aviation accidents.</a:t>
            </a:r>
          </a:p>
          <a:p>
            <a:r>
              <a:rPr lang="en-US" dirty="0"/>
              <a:t> We have to be on the lookout on weather</a:t>
            </a:r>
            <a:r>
              <a:rPr lang="en-US" dirty="0" smtClean="0"/>
              <a:t>. From </a:t>
            </a:r>
            <a:r>
              <a:rPr lang="en-US" dirty="0"/>
              <a:t>our data we got a very interesting </a:t>
            </a:r>
            <a:r>
              <a:rPr lang="en-US" dirty="0" smtClean="0"/>
              <a:t>find, contrary </a:t>
            </a:r>
            <a:r>
              <a:rPr lang="en-US" dirty="0"/>
              <a:t>to what we know that bad weather causes most accidents, our data states differently</a:t>
            </a:r>
            <a:r>
              <a:rPr lang="en-US" dirty="0" smtClean="0"/>
              <a:t>. The </a:t>
            </a:r>
            <a:r>
              <a:rPr lang="en-US" dirty="0"/>
              <a:t>VMC - Visual Metrological </a:t>
            </a:r>
            <a:r>
              <a:rPr lang="en-US" dirty="0" smtClean="0"/>
              <a:t>Condition, which </a:t>
            </a:r>
            <a:r>
              <a:rPr lang="en-US" dirty="0"/>
              <a:t>involves clear skies no heavy rains and clear visibility, has the highest number of accidents. This shows that mostly, its not really about the weather, its about the pilot, the engine type, the plane model and make etc. Also </a:t>
            </a:r>
            <a:r>
              <a:rPr lang="en-US" dirty="0" smtClean="0"/>
              <a:t>so </a:t>
            </a:r>
            <a:r>
              <a:rPr lang="en-US" dirty="0"/>
              <a:t>many planes are in the </a:t>
            </a:r>
          </a:p>
        </p:txBody>
      </p:sp>
    </p:spTree>
    <p:extLst>
      <p:ext uri="{BB962C8B-B14F-4D97-AF65-F5344CB8AC3E}">
        <p14:creationId xmlns:p14="http://schemas.microsoft.com/office/powerpoint/2010/main" val="268008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46B6B56-220B-9358-A6ED-69564E7361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4586342-13A6-2EDE-8D3E-77D74FC19476}"/>
              </a:ext>
            </a:extLst>
          </p:cNvPr>
          <p:cNvSpPr>
            <a:spLocks noGrp="1"/>
          </p:cNvSpPr>
          <p:nvPr>
            <p:ph type="title"/>
          </p:nvPr>
        </p:nvSpPr>
        <p:spPr/>
        <p:txBody>
          <a:bodyPr/>
          <a:lstStyle/>
          <a:p>
            <a:r>
              <a:rPr lang="en-US" b="1" dirty="0"/>
              <a:t>Recommendations … </a:t>
            </a:r>
            <a:r>
              <a:rPr lang="en-US" b="1" dirty="0" err="1"/>
              <a:t>Con’t</a:t>
            </a:r>
            <a:endParaRPr lang="en-US" b="1" dirty="0"/>
          </a:p>
        </p:txBody>
      </p:sp>
      <p:sp>
        <p:nvSpPr>
          <p:cNvPr id="3" name="Content Placeholder 2">
            <a:extLst>
              <a:ext uri="{FF2B5EF4-FFF2-40B4-BE49-F238E27FC236}">
                <a16:creationId xmlns:a16="http://schemas.microsoft.com/office/drawing/2014/main" xmlns="" id="{86854A1E-1D76-16FC-5C39-F77920BC4204}"/>
              </a:ext>
            </a:extLst>
          </p:cNvPr>
          <p:cNvSpPr>
            <a:spLocks noGrp="1"/>
          </p:cNvSpPr>
          <p:nvPr>
            <p:ph idx="1"/>
          </p:nvPr>
        </p:nvSpPr>
        <p:spPr/>
        <p:txBody>
          <a:bodyPr>
            <a:normAutofit lnSpcReduction="10000"/>
          </a:bodyPr>
          <a:lstStyle/>
          <a:p>
            <a:pPr algn="just"/>
            <a:r>
              <a:rPr lang="en-US" dirty="0"/>
              <a:t> All engine types have recorded accidents but the Turbo Fan engine has the least number of injury rates. Its a safer engine as compared to the rest</a:t>
            </a:r>
            <a:r>
              <a:rPr lang="en-US" dirty="0" smtClean="0"/>
              <a:t>. If </a:t>
            </a:r>
            <a:r>
              <a:rPr lang="en-US" dirty="0"/>
              <a:t>we purchase </a:t>
            </a:r>
            <a:r>
              <a:rPr lang="en-US" dirty="0" smtClean="0"/>
              <a:t>aircrafts </a:t>
            </a:r>
            <a:r>
              <a:rPr lang="en-US" dirty="0"/>
              <a:t>with this kind of engines then we are assured of safer flights</a:t>
            </a:r>
            <a:r>
              <a:rPr lang="en-US" dirty="0" smtClean="0"/>
              <a:t>. Cessna </a:t>
            </a:r>
            <a:r>
              <a:rPr lang="en-US" dirty="0"/>
              <a:t>152, and Cessna 172 have the highest have the highest number of accidents. Its probably they are the most purchased make. We can choose to avoid this models for safer flights</a:t>
            </a:r>
          </a:p>
          <a:p>
            <a:pPr algn="just"/>
            <a:endParaRPr lang="en-US" dirty="0"/>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smtClean="0">
                <a:solidFill>
                  <a:prstClr val="black"/>
                </a:solidFill>
                <a:latin typeface="Calibri" panose="020F0502020204030204"/>
              </a:rPr>
              <a:t>It is also important to note the higher the number of engines the safer the flights and the lesser the number of accidents. Purchasing aircrafts with more engines will help in reducing the number of accidents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200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960D59-3D13-FB07-CCC0-BD17F11081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A2FBACB-D570-1605-E5A2-421DFD25E6CB}"/>
              </a:ext>
            </a:extLst>
          </p:cNvPr>
          <p:cNvSpPr>
            <a:spLocks noGrp="1"/>
          </p:cNvSpPr>
          <p:nvPr>
            <p:ph type="title"/>
          </p:nvPr>
        </p:nvSpPr>
        <p:spPr/>
        <p:txBody>
          <a:bodyPr/>
          <a:lstStyle/>
          <a:p>
            <a:r>
              <a:rPr lang="en-US" b="1" i="1" dirty="0"/>
              <a:t>Thank You!</a:t>
            </a:r>
          </a:p>
        </p:txBody>
      </p:sp>
      <p:sp>
        <p:nvSpPr>
          <p:cNvPr id="3" name="Content Placeholder 2"/>
          <p:cNvSpPr>
            <a:spLocks noGrp="1"/>
          </p:cNvSpPr>
          <p:nvPr>
            <p:ph idx="1"/>
          </p:nvPr>
        </p:nvSpPr>
        <p:spPr/>
        <p:txBody>
          <a:bodyPr/>
          <a:lstStyle/>
          <a:p>
            <a:pPr marL="0" indent="0">
              <a:buNone/>
            </a:pPr>
            <a:r>
              <a:rPr lang="en-US" dirty="0"/>
              <a:t> </a:t>
            </a:r>
            <a:r>
              <a:rPr lang="en-US" dirty="0" smtClean="0"/>
              <a:t>         </a:t>
            </a:r>
          </a:p>
          <a:p>
            <a:pPr marL="0" indent="0">
              <a:buNone/>
            </a:pPr>
            <a:endParaRPr lang="en-US" dirty="0"/>
          </a:p>
          <a:p>
            <a:pPr marL="0" indent="0">
              <a:buNone/>
            </a:pPr>
            <a:r>
              <a:rPr lang="en-US" dirty="0" smtClean="0"/>
              <a:t>                                                </a:t>
            </a:r>
            <a:r>
              <a:rPr lang="en-US" sz="4000" b="1" dirty="0" smtClean="0"/>
              <a:t>QUESTIONS?</a:t>
            </a:r>
            <a:endParaRPr lang="en-US" dirty="0"/>
          </a:p>
          <a:p>
            <a:pPr marL="0" indent="0">
              <a:buNone/>
            </a:pPr>
            <a:endParaRPr lang="en-US" dirty="0"/>
          </a:p>
        </p:txBody>
      </p:sp>
    </p:spTree>
    <p:extLst>
      <p:ext uri="{BB962C8B-B14F-4D97-AF65-F5344CB8AC3E}">
        <p14:creationId xmlns:p14="http://schemas.microsoft.com/office/powerpoint/2010/main" val="139021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34CE7-47C3-AA3F-599E-B0517335EB59}"/>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xmlns="" id="{7251A7A4-1AAC-D1D7-8380-23598AD8C4AF}"/>
              </a:ext>
            </a:extLst>
          </p:cNvPr>
          <p:cNvSpPr>
            <a:spLocks noGrp="1"/>
          </p:cNvSpPr>
          <p:nvPr>
            <p:ph idx="1"/>
          </p:nvPr>
        </p:nvSpPr>
        <p:spPr/>
        <p:txBody>
          <a:bodyPr/>
          <a:lstStyle/>
          <a:p>
            <a:r>
              <a:rPr lang="en-US" dirty="0" err="1" smtClean="0"/>
              <a:t>Youtube</a:t>
            </a:r>
            <a:r>
              <a:rPr lang="en-US" dirty="0" smtClean="0"/>
              <a:t> </a:t>
            </a:r>
            <a:r>
              <a:rPr lang="en-US" dirty="0"/>
              <a:t>tutorials </a:t>
            </a:r>
            <a:endParaRPr lang="en-US" b="0" i="0" dirty="0">
              <a:solidFill>
                <a:srgbClr val="606060"/>
              </a:solidFill>
              <a:effectLst/>
              <a:latin typeface="Roboto" panose="020F0502020204030204" pitchFamily="2" charset="0"/>
            </a:endParaRPr>
          </a:p>
          <a:p>
            <a:r>
              <a:rPr lang="en-US" dirty="0"/>
              <a:t>Class work</a:t>
            </a:r>
          </a:p>
        </p:txBody>
      </p:sp>
    </p:spTree>
    <p:extLst>
      <p:ext uri="{BB962C8B-B14F-4D97-AF65-F5344CB8AC3E}">
        <p14:creationId xmlns:p14="http://schemas.microsoft.com/office/powerpoint/2010/main" val="195503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7239E3-D4AD-4253-73E4-44557A2BEE20}"/>
              </a:ext>
            </a:extLst>
          </p:cNvPr>
          <p:cNvSpPr>
            <a:spLocks noGrp="1"/>
          </p:cNvSpPr>
          <p:nvPr>
            <p:ph type="title"/>
          </p:nvPr>
        </p:nvSpPr>
        <p:spPr/>
        <p:txBody>
          <a:bodyPr/>
          <a:lstStyle/>
          <a:p>
            <a:r>
              <a:rPr lang="en-US" b="1" dirty="0" smtClean="0"/>
              <a:t>Data</a:t>
            </a:r>
            <a:r>
              <a:rPr lang="en-US" b="1" dirty="0" smtClean="0"/>
              <a:t> Understanding</a:t>
            </a:r>
            <a:endParaRPr lang="en-US" b="1" dirty="0"/>
          </a:p>
        </p:txBody>
      </p:sp>
      <p:sp>
        <p:nvSpPr>
          <p:cNvPr id="3" name="Content Placeholder 2">
            <a:extLst>
              <a:ext uri="{FF2B5EF4-FFF2-40B4-BE49-F238E27FC236}">
                <a16:creationId xmlns:a16="http://schemas.microsoft.com/office/drawing/2014/main" xmlns="" id="{4FF1B217-C1B0-D4C5-D50A-6DA962B6FFD0}"/>
              </a:ext>
            </a:extLst>
          </p:cNvPr>
          <p:cNvSpPr>
            <a:spLocks noGrp="1"/>
          </p:cNvSpPr>
          <p:nvPr>
            <p:ph idx="1"/>
          </p:nvPr>
        </p:nvSpPr>
        <p:spPr/>
        <p:txBody>
          <a:bodyPr/>
          <a:lstStyle/>
          <a:p>
            <a:r>
              <a:rPr lang="en-US" dirty="0" smtClean="0"/>
              <a:t>In this </a:t>
            </a:r>
            <a:r>
              <a:rPr lang="en-US" dirty="0"/>
              <a:t>project we are going to use data from the National Transportation Safety Board, AviationData.csv. The data has been collected from 1962 to 2023.The data includes aviation accidents data in the United States and international waters</a:t>
            </a:r>
            <a:r>
              <a:rPr lang="en-US" dirty="0" smtClean="0"/>
              <a:t>.</a:t>
            </a:r>
          </a:p>
          <a:p>
            <a:endParaRPr lang="en-US" dirty="0"/>
          </a:p>
          <a:p>
            <a:r>
              <a:rPr lang="en-US" dirty="0" smtClean="0"/>
              <a:t>We are going to use it to uncover the risks involved in this industry and give us insights on what we can do to mitigate</a:t>
            </a:r>
            <a:endParaRPr lang="en-US" dirty="0"/>
          </a:p>
        </p:txBody>
      </p:sp>
    </p:spTree>
    <p:extLst>
      <p:ext uri="{BB962C8B-B14F-4D97-AF65-F5344CB8AC3E}">
        <p14:creationId xmlns:p14="http://schemas.microsoft.com/office/powerpoint/2010/main" val="142187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5CE45A-498B-4D07-0DCE-0C5D0299D8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937208E-0130-DEB0-A063-F1010C218EBC}"/>
              </a:ext>
            </a:extLst>
          </p:cNvPr>
          <p:cNvSpPr>
            <a:spLocks noGrp="1"/>
          </p:cNvSpPr>
          <p:nvPr>
            <p:ph type="title"/>
          </p:nvPr>
        </p:nvSpPr>
        <p:spPr>
          <a:xfrm>
            <a:off x="311760" y="114402"/>
            <a:ext cx="11042040" cy="903237"/>
          </a:xfrm>
        </p:spPr>
        <p:txBody>
          <a:bodyPr/>
          <a:lstStyle/>
          <a:p>
            <a:r>
              <a:rPr lang="en-US" b="1" dirty="0" smtClean="0"/>
              <a:t>Key </a:t>
            </a:r>
            <a:r>
              <a:rPr lang="en-US" b="1" dirty="0" smtClean="0"/>
              <a:t>Features in the dataset:</a:t>
            </a:r>
            <a:endParaRPr lang="en-US" b="1" dirty="0"/>
          </a:p>
        </p:txBody>
      </p:sp>
      <p:sp>
        <p:nvSpPr>
          <p:cNvPr id="4" name="Rectangle 1">
            <a:extLst>
              <a:ext uri="{FF2B5EF4-FFF2-40B4-BE49-F238E27FC236}">
                <a16:creationId xmlns:a16="http://schemas.microsoft.com/office/drawing/2014/main" xmlns="" id="{E4F7603B-7D29-6CCF-1662-AC98D33077AE}"/>
              </a:ext>
            </a:extLst>
          </p:cNvPr>
          <p:cNvSpPr>
            <a:spLocks noGrp="1" noChangeArrowheads="1"/>
          </p:cNvSpPr>
          <p:nvPr>
            <p:ph idx="1"/>
          </p:nvPr>
        </p:nvSpPr>
        <p:spPr bwMode="auto">
          <a:xfrm>
            <a:off x="375670" y="1245291"/>
            <a:ext cx="11199861"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Event.Id</a:t>
            </a:r>
            <a:r>
              <a:rPr lang="en-US" sz="2000" dirty="0"/>
              <a:t>:		Unique identifier for each aviation event (accident or incident</a:t>
            </a:r>
            <a:r>
              <a:rPr lang="en-US" sz="2000" dirty="0" smtClean="0"/>
              <a:t>).</a:t>
            </a:r>
            <a:endParaRPr 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Event.Date</a:t>
            </a:r>
            <a:r>
              <a:rPr lang="en-US" sz="2000" dirty="0"/>
              <a:t>:		The date on which the event occurred.</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Location</a:t>
            </a:r>
            <a:r>
              <a:rPr lang="en-US" sz="2000" dirty="0"/>
              <a:t>:		The city, region, or specific area where the event took place.</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Country</a:t>
            </a:r>
            <a:r>
              <a:rPr lang="en-US" sz="2000" dirty="0"/>
              <a:t>:		The country in which the event occurred.</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smtClean="0"/>
              <a:t>Injury.Severity</a:t>
            </a:r>
            <a:r>
              <a:rPr lang="en-US" sz="2000" dirty="0"/>
              <a:t>:		Categorization of the event based on injuries sustained </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Aircraft.Damage</a:t>
            </a:r>
            <a:r>
              <a:rPr lang="en-US" sz="2000" dirty="0"/>
              <a:t>:	Description of the damage to the aircraft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Aircraft.Category</a:t>
            </a:r>
            <a:r>
              <a:rPr lang="en-US" sz="2000" dirty="0"/>
              <a:t>:	Classification of the aircraft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smtClean="0"/>
              <a:t>Make </a:t>
            </a:r>
            <a:r>
              <a:rPr lang="en-US" altLang="en-US" sz="2000" b="1" dirty="0"/>
              <a:t>and Model: 	</a:t>
            </a:r>
            <a:r>
              <a:rPr lang="en-US" altLang="en-US" sz="2000" dirty="0"/>
              <a:t>Manufacturer of the aircraft and specific </a:t>
            </a:r>
            <a:r>
              <a:rPr lang="en-US" altLang="en-US" sz="2000" dirty="0" smtClean="0"/>
              <a:t>model</a:t>
            </a:r>
          </a:p>
          <a:p>
            <a:pPr marL="0" indent="0" eaLnBrk="0" fontAlgn="base" hangingPunct="0">
              <a:lnSpc>
                <a:spcPct val="100000"/>
              </a:lnSpc>
              <a:spcBef>
                <a:spcPct val="0"/>
              </a:spcBef>
              <a:spcAft>
                <a:spcPct val="0"/>
              </a:spcAft>
              <a:buFontTx/>
              <a:buChar char="•"/>
            </a:pPr>
            <a:r>
              <a:rPr lang="en-US" sz="2000" b="1" dirty="0"/>
              <a:t>Number.of.Engines and Type</a:t>
            </a:r>
            <a:r>
              <a:rPr lang="en-US" sz="2000" b="1" dirty="0" smtClean="0"/>
              <a:t>: </a:t>
            </a:r>
            <a:r>
              <a:rPr lang="en-US" sz="2000" dirty="0" smtClean="0"/>
              <a:t>Specifies </a:t>
            </a:r>
            <a:r>
              <a:rPr lang="en-US" sz="2000" dirty="0"/>
              <a:t>the number of engines on the aircraft and the type</a:t>
            </a:r>
          </a:p>
          <a:p>
            <a:pPr marL="0" indent="0" eaLnBrk="0" fontAlgn="base" hangingPunct="0">
              <a:lnSpc>
                <a:spcPct val="100000"/>
              </a:lnSpc>
              <a:spcBef>
                <a:spcPct val="0"/>
              </a:spcBef>
              <a:spcAft>
                <a:spcPct val="0"/>
              </a:spcAft>
              <a:buFontTx/>
              <a:buChar char="•"/>
            </a:pPr>
            <a:r>
              <a:rPr lang="en-US" altLang="en-US" sz="2000" b="1" dirty="0"/>
              <a:t>Purpose.of.Flight:</a:t>
            </a:r>
            <a:r>
              <a:rPr lang="en-US" altLang="en-US" sz="2000" dirty="0"/>
              <a:t>	The primary purpose of the flight</a:t>
            </a:r>
          </a:p>
          <a:p>
            <a:pPr marL="0" indent="0" eaLnBrk="0" fontAlgn="base" hangingPunct="0">
              <a:lnSpc>
                <a:spcPct val="100000"/>
              </a:lnSpc>
              <a:spcBef>
                <a:spcPct val="0"/>
              </a:spcBef>
              <a:spcAft>
                <a:spcPct val="0"/>
              </a:spcAft>
              <a:buFontTx/>
              <a:buChar char="•"/>
            </a:pPr>
            <a:r>
              <a:rPr lang="en-US" altLang="en-US" sz="2000" b="1" dirty="0"/>
              <a:t>Air.Carrier:</a:t>
            </a:r>
            <a:r>
              <a:rPr lang="en-US" altLang="en-US" sz="2000" dirty="0"/>
              <a:t>		The name of the airline or operator involved in the event.</a:t>
            </a:r>
          </a:p>
          <a:p>
            <a:pPr marL="0" lvl="0" indent="0" eaLnBrk="0" fontAlgn="base" hangingPunct="0">
              <a:lnSpc>
                <a:spcPct val="100000"/>
              </a:lnSpc>
              <a:spcBef>
                <a:spcPct val="0"/>
              </a:spcBef>
              <a:spcAft>
                <a:spcPct val="0"/>
              </a:spcAft>
              <a:buFontTx/>
              <a:buChar char="•"/>
            </a:pPr>
            <a:r>
              <a:rPr lang="en-US" sz="2000" b="1" dirty="0"/>
              <a:t>Injuries</a:t>
            </a:r>
            <a:r>
              <a:rPr lang="en-US" sz="2000" dirty="0"/>
              <a:t>:		The number of injuries resulting from the event. Fatal/serious/minor/uninjured</a:t>
            </a:r>
          </a:p>
          <a:p>
            <a:pPr marL="0" lvl="0" indent="0" eaLnBrk="0" fontAlgn="base" hangingPunct="0">
              <a:lnSpc>
                <a:spcPct val="100000"/>
              </a:lnSpc>
              <a:spcBef>
                <a:spcPct val="0"/>
              </a:spcBef>
              <a:spcAft>
                <a:spcPct val="0"/>
              </a:spcAft>
              <a:buFontTx/>
              <a:buChar char="•"/>
            </a:pPr>
            <a:r>
              <a:rPr lang="en-US" sz="2000" b="1" dirty="0"/>
              <a:t>Weather.Condition</a:t>
            </a:r>
            <a:r>
              <a:rPr lang="en-US" sz="2000" dirty="0"/>
              <a:t>:	Description of the tool used to check the weather during the event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p>
        </p:txBody>
      </p:sp>
    </p:spTree>
    <p:extLst>
      <p:ext uri="{BB962C8B-B14F-4D97-AF65-F5344CB8AC3E}">
        <p14:creationId xmlns:p14="http://schemas.microsoft.com/office/powerpoint/2010/main" val="27682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3AEE7-AD80-B26B-F48E-616C4130BE93}"/>
              </a:ext>
            </a:extLst>
          </p:cNvPr>
          <p:cNvSpPr>
            <a:spLocks noGrp="1"/>
          </p:cNvSpPr>
          <p:nvPr>
            <p:ph type="title"/>
          </p:nvPr>
        </p:nvSpPr>
        <p:spPr/>
        <p:txBody>
          <a:bodyPr/>
          <a:lstStyle/>
          <a:p>
            <a:r>
              <a:rPr lang="en-US" b="1" dirty="0"/>
              <a:t>Business Goal</a:t>
            </a:r>
          </a:p>
        </p:txBody>
      </p:sp>
      <p:sp>
        <p:nvSpPr>
          <p:cNvPr id="3" name="Content Placeholder 2">
            <a:extLst>
              <a:ext uri="{FF2B5EF4-FFF2-40B4-BE49-F238E27FC236}">
                <a16:creationId xmlns:a16="http://schemas.microsoft.com/office/drawing/2014/main" xmlns="" id="{4D32A3C8-6B1C-B852-85A1-7C2FE04B09C7}"/>
              </a:ext>
            </a:extLst>
          </p:cNvPr>
          <p:cNvSpPr>
            <a:spLocks noGrp="1"/>
          </p:cNvSpPr>
          <p:nvPr>
            <p:ph idx="1"/>
          </p:nvPr>
        </p:nvSpPr>
        <p:spPr/>
        <p:txBody>
          <a:bodyPr/>
          <a:lstStyle/>
          <a:p>
            <a:r>
              <a:rPr lang="en-US" dirty="0"/>
              <a:t>Understanding Aviation risks:</a:t>
            </a:r>
          </a:p>
          <a:p>
            <a:pPr lvl="1"/>
            <a:r>
              <a:rPr lang="en-US" dirty="0"/>
              <a:t>Identify key factors that influence flight accidents, such as </a:t>
            </a:r>
            <a:r>
              <a:rPr lang="en-US" dirty="0" smtClean="0"/>
              <a:t>weather</a:t>
            </a:r>
            <a:r>
              <a:rPr lang="en-US" dirty="0" smtClean="0"/>
              <a:t>, location </a:t>
            </a:r>
            <a:r>
              <a:rPr lang="en-US" dirty="0"/>
              <a:t>engines, </a:t>
            </a:r>
            <a:r>
              <a:rPr lang="en-US" dirty="0" err="1" smtClean="0"/>
              <a:t>purpose,make,model</a:t>
            </a:r>
            <a:r>
              <a:rPr lang="en-US" dirty="0" smtClean="0"/>
              <a:t>…</a:t>
            </a:r>
            <a:endParaRPr lang="en-US" dirty="0"/>
          </a:p>
          <a:p>
            <a:pPr marL="228600" lvl="1">
              <a:spcBef>
                <a:spcPts val="1000"/>
              </a:spcBef>
            </a:pPr>
            <a:r>
              <a:rPr lang="en-US" sz="2800" dirty="0"/>
              <a:t>Identifying Trends:</a:t>
            </a:r>
          </a:p>
          <a:p>
            <a:pPr marL="685800" lvl="2">
              <a:spcBef>
                <a:spcPts val="1000"/>
              </a:spcBef>
            </a:pPr>
            <a:r>
              <a:rPr lang="en-US" sz="2400" dirty="0"/>
              <a:t>Explore patterns in accidents across various countries, period…</a:t>
            </a:r>
          </a:p>
          <a:p>
            <a:pPr marL="228600" lvl="1">
              <a:spcBef>
                <a:spcPts val="1000"/>
              </a:spcBef>
            </a:pPr>
            <a:r>
              <a:rPr lang="en-US" sz="2800" dirty="0"/>
              <a:t>Recommendations</a:t>
            </a:r>
          </a:p>
          <a:p>
            <a:pPr marL="685800" lvl="2">
              <a:spcBef>
                <a:spcPts val="1000"/>
              </a:spcBef>
            </a:pPr>
            <a:r>
              <a:rPr lang="en-US" sz="2400" dirty="0"/>
              <a:t>	Provide actionable recommendations to minimize the accidents and fatalities .</a:t>
            </a:r>
          </a:p>
        </p:txBody>
      </p:sp>
    </p:spTree>
    <p:extLst>
      <p:ext uri="{BB962C8B-B14F-4D97-AF65-F5344CB8AC3E}">
        <p14:creationId xmlns:p14="http://schemas.microsoft.com/office/powerpoint/2010/main" val="345523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987DD-936B-0C9D-795D-9595345DDCD4}"/>
              </a:ext>
            </a:extLst>
          </p:cNvPr>
          <p:cNvSpPr>
            <a:spLocks noGrp="1"/>
          </p:cNvSpPr>
          <p:nvPr>
            <p:ph type="title"/>
          </p:nvPr>
        </p:nvSpPr>
        <p:spPr/>
        <p:txBody>
          <a:bodyPr/>
          <a:lstStyle/>
          <a:p>
            <a:r>
              <a:rPr lang="en-US" b="1" dirty="0"/>
              <a:t>Questions to Address:</a:t>
            </a:r>
          </a:p>
        </p:txBody>
      </p:sp>
      <p:sp>
        <p:nvSpPr>
          <p:cNvPr id="3" name="Content Placeholder 2">
            <a:extLst>
              <a:ext uri="{FF2B5EF4-FFF2-40B4-BE49-F238E27FC236}">
                <a16:creationId xmlns:a16="http://schemas.microsoft.com/office/drawing/2014/main" xmlns="" id="{D75E601E-D59C-E89B-A559-36F2E4ECE74D}"/>
              </a:ext>
            </a:extLst>
          </p:cNvPr>
          <p:cNvSpPr>
            <a:spLocks noGrp="1"/>
          </p:cNvSpPr>
          <p:nvPr>
            <p:ph idx="1"/>
          </p:nvPr>
        </p:nvSpPr>
        <p:spPr/>
        <p:txBody>
          <a:bodyPr/>
          <a:lstStyle/>
          <a:p>
            <a:pPr marL="0" indent="0">
              <a:buNone/>
            </a:pPr>
            <a:endParaRPr lang="en-US" dirty="0"/>
          </a:p>
          <a:p>
            <a:r>
              <a:rPr lang="en-US" dirty="0"/>
              <a:t>Is the number of engines, make and model a contributing factor</a:t>
            </a:r>
            <a:r>
              <a:rPr lang="en-US" dirty="0" smtClean="0"/>
              <a:t>?</a:t>
            </a:r>
            <a:endParaRPr lang="en-US" dirty="0"/>
          </a:p>
          <a:p>
            <a:r>
              <a:rPr lang="en-US" dirty="0" smtClean="0"/>
              <a:t>Is  </a:t>
            </a:r>
            <a:r>
              <a:rPr lang="en-US" dirty="0"/>
              <a:t>weather </a:t>
            </a:r>
            <a:r>
              <a:rPr lang="en-US" dirty="0" smtClean="0"/>
              <a:t>condition </a:t>
            </a:r>
            <a:r>
              <a:rPr lang="en-US" dirty="0"/>
              <a:t>a contributing </a:t>
            </a:r>
            <a:r>
              <a:rPr lang="en-US" dirty="0" smtClean="0"/>
              <a:t>factor to the number of accidents recorded.</a:t>
            </a:r>
            <a:endParaRPr lang="en-US" dirty="0"/>
          </a:p>
          <a:p>
            <a:r>
              <a:rPr lang="en-US" dirty="0" smtClean="0"/>
              <a:t>Are there locations that are riskier than others?</a:t>
            </a:r>
          </a:p>
          <a:p>
            <a:r>
              <a:rPr lang="en-US" dirty="0" smtClean="0"/>
              <a:t>What are the trends over time?</a:t>
            </a:r>
            <a:endParaRPr lang="en-US" dirty="0"/>
          </a:p>
        </p:txBody>
      </p:sp>
    </p:spTree>
    <p:extLst>
      <p:ext uri="{BB962C8B-B14F-4D97-AF65-F5344CB8AC3E}">
        <p14:creationId xmlns:p14="http://schemas.microsoft.com/office/powerpoint/2010/main" val="90648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5C332-D360-00EF-186E-36E1C74C47B8}"/>
              </a:ext>
            </a:extLst>
          </p:cNvPr>
          <p:cNvSpPr>
            <a:spLocks noGrp="1"/>
          </p:cNvSpPr>
          <p:nvPr>
            <p:ph type="title"/>
          </p:nvPr>
        </p:nvSpPr>
        <p:spPr>
          <a:xfrm>
            <a:off x="839788" y="74691"/>
            <a:ext cx="9644125" cy="701644"/>
          </a:xfrm>
        </p:spPr>
        <p:txBody>
          <a:bodyPr>
            <a:noAutofit/>
          </a:bodyPr>
          <a:lstStyle/>
          <a:p>
            <a:r>
              <a:rPr lang="en-US" sz="4400" b="1" dirty="0" smtClean="0"/>
              <a:t>Question 1:Findings</a:t>
            </a:r>
            <a:endParaRPr lang="en-US" sz="4400" b="1" dirty="0"/>
          </a:p>
        </p:txBody>
      </p:sp>
      <p:sp>
        <p:nvSpPr>
          <p:cNvPr id="4" name="Text Placeholder 3">
            <a:extLst>
              <a:ext uri="{FF2B5EF4-FFF2-40B4-BE49-F238E27FC236}">
                <a16:creationId xmlns:a16="http://schemas.microsoft.com/office/drawing/2014/main" xmlns="" id="{D0C920F3-C73D-C15B-F331-B53F2210F051}"/>
              </a:ext>
            </a:extLst>
          </p:cNvPr>
          <p:cNvSpPr>
            <a:spLocks noGrp="1"/>
          </p:cNvSpPr>
          <p:nvPr>
            <p:ph type="body" sz="half" idx="2"/>
          </p:nvPr>
        </p:nvSpPr>
        <p:spPr>
          <a:xfrm>
            <a:off x="620217" y="690090"/>
            <a:ext cx="5328196" cy="5468293"/>
          </a:xfrm>
        </p:spPr>
        <p:txBody>
          <a:bodyPr>
            <a:noAutofit/>
          </a:bodyPr>
          <a:lstStyle/>
          <a:p>
            <a:pPr marL="342900" indent="-342900">
              <a:buFont typeface="Arial" panose="020B0604020202020204" pitchFamily="34" charset="0"/>
              <a:buChar char="•"/>
            </a:pPr>
            <a:r>
              <a:rPr lang="en-US" sz="2000" dirty="0" smtClean="0"/>
              <a:t>The bar graphs here are showing whether the type of engine determines the severity of the accident. The Turbo Fan kind of engine has the lowest severity making it the safest.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The second bar graph shows the aircraft type(make and mode) and the number of accidents each type coarse. Cessna 152 and Cessna 172 are recording the highest values</a:t>
            </a:r>
            <a:endParaRPr lang="en-US" sz="2000" dirty="0"/>
          </a:p>
        </p:txBody>
      </p:sp>
      <p:pic>
        <p:nvPicPr>
          <p:cNvPr id="5" name="Content Placeholder 4"/>
          <p:cNvPicPr>
            <a:picLocks noGrp="1" noChangeAspect="1"/>
          </p:cNvPicPr>
          <p:nvPr>
            <p:ph idx="1"/>
          </p:nvPr>
        </p:nvPicPr>
        <p:blipFill>
          <a:blip r:embed="rId2"/>
          <a:stretch>
            <a:fillRect/>
          </a:stretch>
        </p:blipFill>
        <p:spPr>
          <a:xfrm>
            <a:off x="5948413" y="690091"/>
            <a:ext cx="6243587" cy="5335324"/>
          </a:xfrm>
          <a:prstGeom prst="rect">
            <a:avLst/>
          </a:prstGeom>
        </p:spPr>
      </p:pic>
    </p:spTree>
    <p:extLst>
      <p:ext uri="{BB962C8B-B14F-4D97-AF65-F5344CB8AC3E}">
        <p14:creationId xmlns:p14="http://schemas.microsoft.com/office/powerpoint/2010/main" val="219149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1E30E3-5A15-4C16-DF56-F5B388115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C8549DA-94F8-112C-7D72-7C399B4C805C}"/>
              </a:ext>
            </a:extLst>
          </p:cNvPr>
          <p:cNvSpPr>
            <a:spLocks noGrp="1"/>
          </p:cNvSpPr>
          <p:nvPr>
            <p:ph type="title"/>
          </p:nvPr>
        </p:nvSpPr>
        <p:spPr>
          <a:xfrm>
            <a:off x="839788" y="96254"/>
            <a:ext cx="11137947" cy="1135018"/>
          </a:xfrm>
        </p:spPr>
        <p:txBody>
          <a:bodyPr>
            <a:noAutofit/>
          </a:bodyPr>
          <a:lstStyle/>
          <a:p>
            <a:r>
              <a:rPr lang="en-US" sz="4400" b="1" dirty="0" smtClean="0"/>
              <a:t>Question 2: </a:t>
            </a:r>
            <a:r>
              <a:rPr lang="en-US" sz="4400" dirty="0"/>
              <a:t>Is  weather condition a contributing factor to the number of accidents recorded.</a:t>
            </a:r>
            <a:endParaRPr lang="en-US" sz="4400" dirty="0"/>
          </a:p>
        </p:txBody>
      </p:sp>
      <p:sp>
        <p:nvSpPr>
          <p:cNvPr id="4" name="Text Placeholder 3">
            <a:extLst>
              <a:ext uri="{FF2B5EF4-FFF2-40B4-BE49-F238E27FC236}">
                <a16:creationId xmlns:a16="http://schemas.microsoft.com/office/drawing/2014/main" xmlns="" id="{200E3C45-0AF2-BCFE-01CB-A53AEF990052}"/>
              </a:ext>
            </a:extLst>
          </p:cNvPr>
          <p:cNvSpPr>
            <a:spLocks noGrp="1"/>
          </p:cNvSpPr>
          <p:nvPr>
            <p:ph type="body" sz="half" idx="2"/>
          </p:nvPr>
        </p:nvSpPr>
        <p:spPr>
          <a:xfrm>
            <a:off x="839788" y="1231271"/>
            <a:ext cx="3932237" cy="5468293"/>
          </a:xfrm>
        </p:spPr>
        <p:txBody>
          <a:bodyPr>
            <a:noAutofit/>
          </a:bodyPr>
          <a:lstStyle/>
          <a:p>
            <a:pPr marL="285750" indent="-285750">
              <a:buFont typeface="Arial" panose="020B0604020202020204" pitchFamily="34" charset="0"/>
              <a:buChar char="•"/>
            </a:pPr>
            <a:r>
              <a:rPr lang="en-US" sz="2000" dirty="0"/>
              <a:t>We realize that quite a number of accidents are triggered by the selection of the weather condition instrument use. </a:t>
            </a:r>
            <a:endParaRPr lang="en-US" sz="2000" dirty="0" smtClean="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Majority </a:t>
            </a:r>
            <a:r>
              <a:rPr lang="en-US" sz="2000" dirty="0"/>
              <a:t>of the accidents occurred when </a:t>
            </a:r>
            <a:r>
              <a:rPr lang="en-US" sz="2000" dirty="0" smtClean="0"/>
              <a:t>the weather is good with clear visibility ,high clouds and no rains.</a:t>
            </a:r>
            <a:endParaRPr lang="en-US" sz="2000" dirty="0"/>
          </a:p>
          <a:p>
            <a:endParaRPr lang="en-US" sz="2000" dirty="0"/>
          </a:p>
          <a:p>
            <a:pPr marL="285750" indent="-285750">
              <a:buFont typeface="Arial" panose="020B0604020202020204" pitchFamily="34" charset="0"/>
              <a:buChar char="•"/>
            </a:pPr>
            <a:endParaRPr lang="en-US" sz="2000" dirty="0"/>
          </a:p>
          <a:p>
            <a:endParaRPr lang="en-US" sz="2000" dirty="0"/>
          </a:p>
        </p:txBody>
      </p:sp>
      <p:pic>
        <p:nvPicPr>
          <p:cNvPr id="7" name="Content Placeholder 6"/>
          <p:cNvPicPr>
            <a:picLocks noGrp="1" noChangeAspect="1"/>
          </p:cNvPicPr>
          <p:nvPr>
            <p:ph idx="1"/>
          </p:nvPr>
        </p:nvPicPr>
        <p:blipFill>
          <a:blip r:embed="rId2"/>
          <a:stretch>
            <a:fillRect/>
          </a:stretch>
        </p:blipFill>
        <p:spPr>
          <a:xfrm>
            <a:off x="5900287" y="1010653"/>
            <a:ext cx="6077448" cy="4928134"/>
          </a:xfrm>
          <a:prstGeom prst="rect">
            <a:avLst/>
          </a:prstGeom>
        </p:spPr>
      </p:pic>
    </p:spTree>
    <p:extLst>
      <p:ext uri="{BB962C8B-B14F-4D97-AF65-F5344CB8AC3E}">
        <p14:creationId xmlns:p14="http://schemas.microsoft.com/office/powerpoint/2010/main" val="168159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4F14554-1891-5734-5C8A-56E31560E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2B8DAB4-340B-AE4F-629E-C08FF57799F9}"/>
              </a:ext>
            </a:extLst>
          </p:cNvPr>
          <p:cNvSpPr>
            <a:spLocks noGrp="1"/>
          </p:cNvSpPr>
          <p:nvPr>
            <p:ph type="title"/>
          </p:nvPr>
        </p:nvSpPr>
        <p:spPr>
          <a:xfrm>
            <a:off x="839788" y="1041148"/>
            <a:ext cx="10748648" cy="117696"/>
          </a:xfrm>
        </p:spPr>
        <p:txBody>
          <a:bodyPr>
            <a:noAutofit/>
          </a:bodyPr>
          <a:lstStyle/>
          <a:p>
            <a:r>
              <a:rPr lang="en-US" sz="4400" b="1" dirty="0" smtClean="0"/>
              <a:t>Question 3: </a:t>
            </a:r>
            <a:r>
              <a:rPr lang="en-US" sz="4400" dirty="0" smtClean="0"/>
              <a:t>Are </a:t>
            </a:r>
            <a:r>
              <a:rPr lang="en-US" sz="4400" dirty="0"/>
              <a:t>there locations that are riskier than others</a:t>
            </a:r>
            <a:r>
              <a:rPr lang="en-US" sz="4400" dirty="0" smtClean="0"/>
              <a:t>?</a:t>
            </a:r>
            <a:endParaRPr lang="en-US" sz="4400" b="1" dirty="0"/>
          </a:p>
        </p:txBody>
      </p:sp>
      <p:sp>
        <p:nvSpPr>
          <p:cNvPr id="4" name="Text Placeholder 3">
            <a:extLst>
              <a:ext uri="{FF2B5EF4-FFF2-40B4-BE49-F238E27FC236}">
                <a16:creationId xmlns:a16="http://schemas.microsoft.com/office/drawing/2014/main" xmlns="" id="{02592DF4-D307-15FA-05FE-6C6D8F648406}"/>
              </a:ext>
            </a:extLst>
          </p:cNvPr>
          <p:cNvSpPr>
            <a:spLocks noGrp="1"/>
          </p:cNvSpPr>
          <p:nvPr>
            <p:ph type="body" sz="half" idx="2"/>
          </p:nvPr>
        </p:nvSpPr>
        <p:spPr>
          <a:xfrm>
            <a:off x="839788" y="1231271"/>
            <a:ext cx="5089374" cy="5468293"/>
          </a:xfrm>
        </p:spPr>
        <p:txBody>
          <a:bodyPr>
            <a:noAutofit/>
          </a:bodyPr>
          <a:lstStyle/>
          <a:p>
            <a:pPr marL="342900" indent="-342900">
              <a:buFont typeface="Arial" panose="020B0604020202020204" pitchFamily="34" charset="0"/>
              <a:buChar char="•"/>
            </a:pPr>
            <a:r>
              <a:rPr lang="en-US" sz="2000" dirty="0" smtClean="0"/>
              <a:t>Some locations are more prone to accidents than others. </a:t>
            </a:r>
            <a:r>
              <a:rPr lang="en-US" sz="2000" dirty="0" smtClean="0"/>
              <a:t>When accidents happen there they are more severe leading to more serious and fatal injuries.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Other locations have recorded fewer accidents and when they happen they are less fatal</a:t>
            </a:r>
            <a:endParaRPr lang="en-US" sz="2000" dirty="0"/>
          </a:p>
        </p:txBody>
      </p:sp>
      <p:pic>
        <p:nvPicPr>
          <p:cNvPr id="10" name="Content Placeholder 9"/>
          <p:cNvPicPr>
            <a:picLocks noGrp="1" noChangeAspect="1"/>
          </p:cNvPicPr>
          <p:nvPr>
            <p:ph idx="1"/>
          </p:nvPr>
        </p:nvPicPr>
        <p:blipFill>
          <a:blip r:embed="rId2"/>
          <a:stretch>
            <a:fillRect/>
          </a:stretch>
        </p:blipFill>
        <p:spPr>
          <a:xfrm>
            <a:off x="6211888" y="471638"/>
            <a:ext cx="5376548" cy="5457524"/>
          </a:xfrm>
          <a:prstGeom prst="rect">
            <a:avLst/>
          </a:prstGeom>
        </p:spPr>
      </p:pic>
    </p:spTree>
    <p:extLst>
      <p:ext uri="{BB962C8B-B14F-4D97-AF65-F5344CB8AC3E}">
        <p14:creationId xmlns:p14="http://schemas.microsoft.com/office/powerpoint/2010/main" val="256322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B667A9-9177-74B4-7576-DBDCCD2C2657}"/>
              </a:ext>
            </a:extLst>
          </p:cNvPr>
          <p:cNvSpPr>
            <a:spLocks noGrp="1"/>
          </p:cNvSpPr>
          <p:nvPr>
            <p:ph type="title"/>
          </p:nvPr>
        </p:nvSpPr>
        <p:spPr>
          <a:xfrm>
            <a:off x="304046" y="147314"/>
            <a:ext cx="10515600" cy="1325563"/>
          </a:xfrm>
        </p:spPr>
        <p:txBody>
          <a:bodyPr/>
          <a:lstStyle/>
          <a:p>
            <a:r>
              <a:rPr lang="en-US" b="1" dirty="0" smtClean="0"/>
              <a:t>Question 4: What are the trends over time?</a:t>
            </a:r>
            <a:endParaRPr lang="en-US" dirty="0"/>
          </a:p>
        </p:txBody>
      </p:sp>
      <p:sp>
        <p:nvSpPr>
          <p:cNvPr id="10" name="Content Placeholder 9">
            <a:extLst>
              <a:ext uri="{FF2B5EF4-FFF2-40B4-BE49-F238E27FC236}">
                <a16:creationId xmlns:a16="http://schemas.microsoft.com/office/drawing/2014/main" xmlns="" id="{A4B182B7-AAA3-D142-8406-AC3708C807F3}"/>
              </a:ext>
            </a:extLst>
          </p:cNvPr>
          <p:cNvSpPr>
            <a:spLocks noGrp="1"/>
          </p:cNvSpPr>
          <p:nvPr>
            <p:ph sz="half" idx="1"/>
          </p:nvPr>
        </p:nvSpPr>
        <p:spPr>
          <a:xfrm>
            <a:off x="838200" y="1617044"/>
            <a:ext cx="5181600" cy="4559919"/>
          </a:xfrm>
        </p:spPr>
        <p:txBody>
          <a:bodyPr>
            <a:normAutofit/>
          </a:bodyPr>
          <a:lstStyle/>
          <a:p>
            <a:endParaRPr lang="en-US" sz="2000" dirty="0" smtClean="0"/>
          </a:p>
          <a:p>
            <a:endParaRPr lang="en-US" sz="2000" dirty="0"/>
          </a:p>
          <a:p>
            <a:r>
              <a:rPr lang="en-US" sz="2000" dirty="0" smtClean="0"/>
              <a:t>Number of accidents have significantly gone down since 1980 . However the numbers are still high. </a:t>
            </a:r>
            <a:endParaRPr lang="en-US" sz="2000" dirty="0"/>
          </a:p>
        </p:txBody>
      </p:sp>
      <p:sp>
        <p:nvSpPr>
          <p:cNvPr id="15" name="Content Placeholder 14">
            <a:extLst>
              <a:ext uri="{FF2B5EF4-FFF2-40B4-BE49-F238E27FC236}">
                <a16:creationId xmlns:a16="http://schemas.microsoft.com/office/drawing/2014/main" xmlns="" id="{4F277168-4C22-C8E5-88DB-42F6E8BF8CE5}"/>
              </a:ext>
            </a:extLst>
          </p:cNvPr>
          <p:cNvSpPr>
            <a:spLocks noGrp="1"/>
          </p:cNvSpPr>
          <p:nvPr>
            <p:ph sz="half" idx="2"/>
          </p:nvPr>
        </p:nvSpPr>
        <p:spPr>
          <a:xfrm>
            <a:off x="6172200" y="1694046"/>
            <a:ext cx="5181600" cy="4353858"/>
          </a:xfrm>
        </p:spPr>
        <p:txBody>
          <a:bodyPr>
            <a:normAutofit/>
          </a:bodyPr>
          <a:lstStyle/>
          <a:p>
            <a:pPr marL="0" indent="0">
              <a:buNone/>
            </a:pPr>
            <a:endParaRPr lang="en-US" sz="2000" dirty="0"/>
          </a:p>
          <a:p>
            <a:endParaRPr lang="en-US" sz="2000" dirty="0"/>
          </a:p>
          <a:p>
            <a:endParaRPr lang="en-US" sz="2000" dirty="0"/>
          </a:p>
        </p:txBody>
      </p:sp>
      <p:pic>
        <p:nvPicPr>
          <p:cNvPr id="3" name="Picture 2"/>
          <p:cNvPicPr>
            <a:picLocks noChangeAspect="1"/>
          </p:cNvPicPr>
          <p:nvPr/>
        </p:nvPicPr>
        <p:blipFill>
          <a:blip r:embed="rId2"/>
          <a:stretch>
            <a:fillRect/>
          </a:stretch>
        </p:blipFill>
        <p:spPr>
          <a:xfrm>
            <a:off x="6425712" y="810095"/>
            <a:ext cx="5240107" cy="5130265"/>
          </a:xfrm>
          <a:prstGeom prst="rect">
            <a:avLst/>
          </a:prstGeom>
        </p:spPr>
      </p:pic>
    </p:spTree>
    <p:extLst>
      <p:ext uri="{BB962C8B-B14F-4D97-AF65-F5344CB8AC3E}">
        <p14:creationId xmlns:p14="http://schemas.microsoft.com/office/powerpoint/2010/main" val="248182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TotalTime>
  <Words>435</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PHASE 1 PROJECT by Rita Nyaga</vt:lpstr>
      <vt:lpstr>Data Understanding</vt:lpstr>
      <vt:lpstr>Key Features in the dataset:</vt:lpstr>
      <vt:lpstr>Business Goal</vt:lpstr>
      <vt:lpstr>Questions to Address:</vt:lpstr>
      <vt:lpstr>Question 1:Findings</vt:lpstr>
      <vt:lpstr>Question 2: Is  weather condition a contributing factor to the number of accidents recorded.</vt:lpstr>
      <vt:lpstr>Question 3: Are there locations that are riskier than others?</vt:lpstr>
      <vt:lpstr>Question 4: What are the trends over time?</vt:lpstr>
      <vt:lpstr>Recommendations</vt:lpstr>
      <vt:lpstr>Recommendations … Con’t</vt:lpstr>
      <vt:lpstr>Thank You!</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PROJECT</dc:title>
  <dc:creator>admin</dc:creator>
  <cp:lastModifiedBy>Admin</cp:lastModifiedBy>
  <cp:revision>15</cp:revision>
  <dcterms:created xsi:type="dcterms:W3CDTF">2024-11-19T04:12:57Z</dcterms:created>
  <dcterms:modified xsi:type="dcterms:W3CDTF">2025-04-27T22:29:03Z</dcterms:modified>
</cp:coreProperties>
</file>