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 id="2147483685" r:id="rId3"/>
  </p:sldMasterIdLst>
  <p:notesMasterIdLst>
    <p:notesMasterId r:id="rId24"/>
  </p:notesMasterIdLst>
  <p:sldIdLst>
    <p:sldId id="256" r:id="rId4"/>
    <p:sldId id="257" r:id="rId5"/>
    <p:sldId id="258" r:id="rId6"/>
    <p:sldId id="259" r:id="rId7"/>
    <p:sldId id="265" r:id="rId8"/>
    <p:sldId id="266" r:id="rId9"/>
    <p:sldId id="267" r:id="rId10"/>
    <p:sldId id="269" r:id="rId11"/>
    <p:sldId id="270" r:id="rId12"/>
    <p:sldId id="281" r:id="rId13"/>
    <p:sldId id="279" r:id="rId14"/>
    <p:sldId id="280" r:id="rId15"/>
    <p:sldId id="278" r:id="rId16"/>
    <p:sldId id="275" r:id="rId17"/>
    <p:sldId id="273" r:id="rId18"/>
    <p:sldId id="274" r:id="rId19"/>
    <p:sldId id="276" r:id="rId20"/>
    <p:sldId id="271" r:id="rId21"/>
    <p:sldId id="268" r:id="rId22"/>
    <p:sldId id="264" r:id="rId23"/>
  </p:sldIdLst>
  <p:sldSz cx="9144000" cy="5143500" type="screen16x9"/>
  <p:notesSz cx="6858000" cy="9144000"/>
  <p:embeddedFontLst>
    <p:embeddedFont>
      <p:font typeface="Consolas" panose="020B0609020204030204" pitchFamily="49"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7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p:restoredTop sz="94737"/>
  </p:normalViewPr>
  <p:slideViewPr>
    <p:cSldViewPr snapToGrid="0">
      <p:cViewPr varScale="1">
        <p:scale>
          <a:sx n="181" d="100"/>
          <a:sy n="181" d="100"/>
        </p:scale>
        <p:origin x="728"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3646a1863e_2_59: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13646a1863e_2_5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579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18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896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6170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876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3028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133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434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6704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7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3646a1863e_2_71: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13646a1863e_2_7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3646a1863e_2_256: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g13646a1863e_2_25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646a1863e_2_147: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3646a1863e_2_14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62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8010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9446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63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646a1863e_2_174:notes"/>
          <p:cNvSpPr txBox="1">
            <a:spLocks noGrp="1"/>
          </p:cNvSpPr>
          <p:nvPr>
            <p:ph type="body" idx="1"/>
          </p:nvPr>
        </p:nvSpPr>
        <p:spPr>
          <a:xfrm>
            <a:off x="756000" y="5078520"/>
            <a:ext cx="6047640" cy="48110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3646a1863e_2_17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610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3" name="Google Shape;63;p14"/>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6"/>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7"/>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1" name="Google Shape;71;p17"/>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4"/>
        <p:cNvGrpSpPr/>
        <p:nvPr/>
      </p:nvGrpSpPr>
      <p:grpSpPr>
        <a:xfrm>
          <a:off x="0" y="0"/>
          <a:ext cx="0" cy="0"/>
          <a:chOff x="0" y="0"/>
          <a:chExt cx="0" cy="0"/>
        </a:xfrm>
      </p:grpSpPr>
      <p:sp>
        <p:nvSpPr>
          <p:cNvPr id="75" name="Google Shape;75;p19"/>
          <p:cNvSpPr txBox="1">
            <a:spLocks noGrp="1"/>
          </p:cNvSpPr>
          <p:nvPr>
            <p:ph type="subTitle" idx="1"/>
          </p:nvPr>
        </p:nvSpPr>
        <p:spPr>
          <a:xfrm>
            <a:off x="457110" y="205200"/>
            <a:ext cx="8229330" cy="39808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20"/>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79" name="Google Shape;79;p20"/>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0" name="Google Shape;80;p20"/>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21"/>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4" name="Google Shape;84;p21"/>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5" name="Google Shape;85;p21"/>
          <p:cNvSpPr txBox="1">
            <a:spLocks noGrp="1"/>
          </p:cNvSpPr>
          <p:nvPr>
            <p:ph type="body" idx="3"/>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22"/>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9" name="Google Shape;89;p22"/>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0" name="Google Shape;90;p22"/>
          <p:cNvSpPr txBox="1">
            <a:spLocks noGrp="1"/>
          </p:cNvSpPr>
          <p:nvPr>
            <p:ph type="body" idx="3"/>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23"/>
          <p:cNvSpPr txBox="1">
            <a:spLocks noGrp="1"/>
          </p:cNvSpPr>
          <p:nvPr>
            <p:ph type="body" idx="1"/>
          </p:nvPr>
        </p:nvSpPr>
        <p:spPr>
          <a:xfrm>
            <a:off x="457110" y="120339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4" name="Google Shape;94;p23"/>
          <p:cNvSpPr txBox="1">
            <a:spLocks noGrp="1"/>
          </p:cNvSpPr>
          <p:nvPr>
            <p:ph type="body" idx="2"/>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4"/>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8" name="Google Shape;98;p24"/>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9" name="Google Shape;99;p24"/>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0" name="Google Shape;100;p24"/>
          <p:cNvSpPr txBox="1">
            <a:spLocks noGrp="1"/>
          </p:cNvSpPr>
          <p:nvPr>
            <p:ph type="body" idx="4"/>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25"/>
          <p:cNvSpPr txBox="1">
            <a:spLocks noGrp="1"/>
          </p:cNvSpPr>
          <p:nvPr>
            <p:ph type="body" idx="1"/>
          </p:nvPr>
        </p:nvSpPr>
        <p:spPr>
          <a:xfrm>
            <a:off x="45711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4" name="Google Shape;104;p25"/>
          <p:cNvSpPr txBox="1">
            <a:spLocks noGrp="1"/>
          </p:cNvSpPr>
          <p:nvPr>
            <p:ph type="body" idx="2"/>
          </p:nvPr>
        </p:nvSpPr>
        <p:spPr>
          <a:xfrm>
            <a:off x="323973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5" name="Google Shape;105;p25"/>
          <p:cNvSpPr txBox="1">
            <a:spLocks noGrp="1"/>
          </p:cNvSpPr>
          <p:nvPr>
            <p:ph type="body" idx="3"/>
          </p:nvPr>
        </p:nvSpPr>
        <p:spPr>
          <a:xfrm>
            <a:off x="602235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6" name="Google Shape;106;p25"/>
          <p:cNvSpPr txBox="1">
            <a:spLocks noGrp="1"/>
          </p:cNvSpPr>
          <p:nvPr>
            <p:ph type="body" idx="4"/>
          </p:nvPr>
        </p:nvSpPr>
        <p:spPr>
          <a:xfrm>
            <a:off x="45711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7" name="Google Shape;107;p25"/>
          <p:cNvSpPr txBox="1">
            <a:spLocks noGrp="1"/>
          </p:cNvSpPr>
          <p:nvPr>
            <p:ph type="body" idx="5"/>
          </p:nvPr>
        </p:nvSpPr>
        <p:spPr>
          <a:xfrm>
            <a:off x="323973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8" name="Google Shape;108;p25"/>
          <p:cNvSpPr txBox="1">
            <a:spLocks noGrp="1"/>
          </p:cNvSpPr>
          <p:nvPr>
            <p:ph type="body" idx="6"/>
          </p:nvPr>
        </p:nvSpPr>
        <p:spPr>
          <a:xfrm>
            <a:off x="602235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0"/>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1"/>
        <p:cNvGrpSpPr/>
        <p:nvPr/>
      </p:nvGrpSpPr>
      <p:grpSpPr>
        <a:xfrm>
          <a:off x="0" y="0"/>
          <a:ext cx="0" cy="0"/>
          <a:chOff x="0" y="0"/>
          <a:chExt cx="0" cy="0"/>
        </a:xfrm>
      </p:grpSpPr>
      <p:sp>
        <p:nvSpPr>
          <p:cNvPr id="122" name="Google Shape;122;p28"/>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8"/>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9"/>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30"/>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0" name="Google Shape;130;p30"/>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3"/>
        <p:cNvGrpSpPr/>
        <p:nvPr/>
      </p:nvGrpSpPr>
      <p:grpSpPr>
        <a:xfrm>
          <a:off x="0" y="0"/>
          <a:ext cx="0" cy="0"/>
          <a:chOff x="0" y="0"/>
          <a:chExt cx="0" cy="0"/>
        </a:xfrm>
      </p:grpSpPr>
      <p:sp>
        <p:nvSpPr>
          <p:cNvPr id="134" name="Google Shape;134;p32"/>
          <p:cNvSpPr txBox="1">
            <a:spLocks noGrp="1"/>
          </p:cNvSpPr>
          <p:nvPr>
            <p:ph type="subTitle" idx="1"/>
          </p:nvPr>
        </p:nvSpPr>
        <p:spPr>
          <a:xfrm>
            <a:off x="457110" y="205200"/>
            <a:ext cx="8229330" cy="39808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5"/>
        <p:cNvGrpSpPr/>
        <p:nvPr/>
      </p:nvGrpSpPr>
      <p:grpSpPr>
        <a:xfrm>
          <a:off x="0" y="0"/>
          <a:ext cx="0" cy="0"/>
          <a:chOff x="0" y="0"/>
          <a:chExt cx="0" cy="0"/>
        </a:xfrm>
      </p:grpSpPr>
      <p:sp>
        <p:nvSpPr>
          <p:cNvPr id="136" name="Google Shape;136;p33"/>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7" name="Google Shape;137;p33"/>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8" name="Google Shape;138;p33"/>
          <p:cNvSpPr txBox="1">
            <a:spLocks noGrp="1"/>
          </p:cNvSpPr>
          <p:nvPr>
            <p:ph type="body" idx="2"/>
          </p:nvPr>
        </p:nvSpPr>
        <p:spPr>
          <a:xfrm>
            <a:off x="467397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9" name="Google Shape;139;p33"/>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0"/>
        <p:cNvGrpSpPr/>
        <p:nvPr/>
      </p:nvGrpSpPr>
      <p:grpSpPr>
        <a:xfrm>
          <a:off x="0" y="0"/>
          <a:ext cx="0" cy="0"/>
          <a:chOff x="0" y="0"/>
          <a:chExt cx="0" cy="0"/>
        </a:xfrm>
      </p:grpSpPr>
      <p:sp>
        <p:nvSpPr>
          <p:cNvPr id="141" name="Google Shape;141;p34"/>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2" name="Google Shape;142;p34"/>
          <p:cNvSpPr txBox="1">
            <a:spLocks noGrp="1"/>
          </p:cNvSpPr>
          <p:nvPr>
            <p:ph type="body" idx="1"/>
          </p:nvPr>
        </p:nvSpPr>
        <p:spPr>
          <a:xfrm>
            <a:off x="457110" y="1203390"/>
            <a:ext cx="401571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3" name="Google Shape;143;p34"/>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4" name="Google Shape;144;p34"/>
          <p:cNvSpPr txBox="1">
            <a:spLocks noGrp="1"/>
          </p:cNvSpPr>
          <p:nvPr>
            <p:ph type="body" idx="3"/>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35"/>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8" name="Google Shape;148;p35"/>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9" name="Google Shape;149;p35"/>
          <p:cNvSpPr txBox="1">
            <a:spLocks noGrp="1"/>
          </p:cNvSpPr>
          <p:nvPr>
            <p:ph type="body" idx="3"/>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0"/>
        <p:cNvGrpSpPr/>
        <p:nvPr/>
      </p:nvGrpSpPr>
      <p:grpSpPr>
        <a:xfrm>
          <a:off x="0" y="0"/>
          <a:ext cx="0" cy="0"/>
          <a:chOff x="0" y="0"/>
          <a:chExt cx="0" cy="0"/>
        </a:xfrm>
      </p:grpSpPr>
      <p:sp>
        <p:nvSpPr>
          <p:cNvPr id="151" name="Google Shape;151;p36"/>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36"/>
          <p:cNvSpPr txBox="1">
            <a:spLocks noGrp="1"/>
          </p:cNvSpPr>
          <p:nvPr>
            <p:ph type="body" idx="1"/>
          </p:nvPr>
        </p:nvSpPr>
        <p:spPr>
          <a:xfrm>
            <a:off x="457110" y="120339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3" name="Google Shape;153;p36"/>
          <p:cNvSpPr txBox="1">
            <a:spLocks noGrp="1"/>
          </p:cNvSpPr>
          <p:nvPr>
            <p:ph type="body" idx="2"/>
          </p:nvPr>
        </p:nvSpPr>
        <p:spPr>
          <a:xfrm>
            <a:off x="457110" y="2761560"/>
            <a:ext cx="822933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4"/>
        <p:cNvGrpSpPr/>
        <p:nvPr/>
      </p:nvGrpSpPr>
      <p:grpSpPr>
        <a:xfrm>
          <a:off x="0" y="0"/>
          <a:ext cx="0" cy="0"/>
          <a:chOff x="0" y="0"/>
          <a:chExt cx="0" cy="0"/>
        </a:xfrm>
      </p:grpSpPr>
      <p:sp>
        <p:nvSpPr>
          <p:cNvPr id="155" name="Google Shape;155;p37"/>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6" name="Google Shape;156;p37"/>
          <p:cNvSpPr txBox="1">
            <a:spLocks noGrp="1"/>
          </p:cNvSpPr>
          <p:nvPr>
            <p:ph type="body" idx="1"/>
          </p:nvPr>
        </p:nvSpPr>
        <p:spPr>
          <a:xfrm>
            <a:off x="45711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7" name="Google Shape;157;p37"/>
          <p:cNvSpPr txBox="1">
            <a:spLocks noGrp="1"/>
          </p:cNvSpPr>
          <p:nvPr>
            <p:ph type="body" idx="2"/>
          </p:nvPr>
        </p:nvSpPr>
        <p:spPr>
          <a:xfrm>
            <a:off x="4673970" y="120339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8" name="Google Shape;158;p37"/>
          <p:cNvSpPr txBox="1">
            <a:spLocks noGrp="1"/>
          </p:cNvSpPr>
          <p:nvPr>
            <p:ph type="body" idx="3"/>
          </p:nvPr>
        </p:nvSpPr>
        <p:spPr>
          <a:xfrm>
            <a:off x="45711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9" name="Google Shape;159;p37"/>
          <p:cNvSpPr txBox="1">
            <a:spLocks noGrp="1"/>
          </p:cNvSpPr>
          <p:nvPr>
            <p:ph type="body" idx="4"/>
          </p:nvPr>
        </p:nvSpPr>
        <p:spPr>
          <a:xfrm>
            <a:off x="4673970" y="2761560"/>
            <a:ext cx="401571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0"/>
        <p:cNvGrpSpPr/>
        <p:nvPr/>
      </p:nvGrpSpPr>
      <p:grpSpPr>
        <a:xfrm>
          <a:off x="0" y="0"/>
          <a:ext cx="0" cy="0"/>
          <a:chOff x="0" y="0"/>
          <a:chExt cx="0" cy="0"/>
        </a:xfrm>
      </p:grpSpPr>
      <p:sp>
        <p:nvSpPr>
          <p:cNvPr id="161" name="Google Shape;161;p38"/>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2" name="Google Shape;162;p38"/>
          <p:cNvSpPr txBox="1">
            <a:spLocks noGrp="1"/>
          </p:cNvSpPr>
          <p:nvPr>
            <p:ph type="body" idx="1"/>
          </p:nvPr>
        </p:nvSpPr>
        <p:spPr>
          <a:xfrm>
            <a:off x="45711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3" name="Google Shape;163;p38"/>
          <p:cNvSpPr txBox="1">
            <a:spLocks noGrp="1"/>
          </p:cNvSpPr>
          <p:nvPr>
            <p:ph type="body" idx="2"/>
          </p:nvPr>
        </p:nvSpPr>
        <p:spPr>
          <a:xfrm>
            <a:off x="323973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4" name="Google Shape;164;p38"/>
          <p:cNvSpPr txBox="1">
            <a:spLocks noGrp="1"/>
          </p:cNvSpPr>
          <p:nvPr>
            <p:ph type="body" idx="3"/>
          </p:nvPr>
        </p:nvSpPr>
        <p:spPr>
          <a:xfrm>
            <a:off x="6022350" y="120339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5" name="Google Shape;165;p38"/>
          <p:cNvSpPr txBox="1">
            <a:spLocks noGrp="1"/>
          </p:cNvSpPr>
          <p:nvPr>
            <p:ph type="body" idx="4"/>
          </p:nvPr>
        </p:nvSpPr>
        <p:spPr>
          <a:xfrm>
            <a:off x="45711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6" name="Google Shape;166;p38"/>
          <p:cNvSpPr txBox="1">
            <a:spLocks noGrp="1"/>
          </p:cNvSpPr>
          <p:nvPr>
            <p:ph type="body" idx="5"/>
          </p:nvPr>
        </p:nvSpPr>
        <p:spPr>
          <a:xfrm>
            <a:off x="323973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67" name="Google Shape;167;p38"/>
          <p:cNvSpPr txBox="1">
            <a:spLocks noGrp="1"/>
          </p:cNvSpPr>
          <p:nvPr>
            <p:ph type="body" idx="6"/>
          </p:nvPr>
        </p:nvSpPr>
        <p:spPr>
          <a:xfrm>
            <a:off x="6022350" y="2761560"/>
            <a:ext cx="2649780" cy="142263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130680" y="4766850"/>
            <a:ext cx="268650" cy="268650"/>
            <a:chOff x="174240" y="6355800"/>
            <a:chExt cx="358200" cy="358200"/>
          </a:xfrm>
        </p:grpSpPr>
        <p:grpSp>
          <p:nvGrpSpPr>
            <p:cNvPr id="52" name="Google Shape;52;p13"/>
            <p:cNvGrpSpPr/>
            <p:nvPr/>
          </p:nvGrpSpPr>
          <p:grpSpPr>
            <a:xfrm>
              <a:off x="174240" y="6355800"/>
              <a:ext cx="358200" cy="358200"/>
              <a:chOff x="174240" y="6355800"/>
              <a:chExt cx="358200" cy="358200"/>
            </a:xfrm>
          </p:grpSpPr>
          <p:cxnSp>
            <p:nvCxnSpPr>
              <p:cNvPr id="53" name="Google Shape;53;p13"/>
              <p:cNvCxnSpPr/>
              <p:nvPr/>
            </p:nvCxnSpPr>
            <p:spPr>
              <a:xfrm>
                <a:off x="174240" y="6534720"/>
                <a:ext cx="358200" cy="0"/>
              </a:xfrm>
              <a:prstGeom prst="straightConnector1">
                <a:avLst/>
              </a:prstGeom>
              <a:noFill/>
              <a:ln w="9525" cap="flat" cmpd="sng">
                <a:solidFill>
                  <a:schemeClr val="dk1"/>
                </a:solidFill>
                <a:prstDash val="solid"/>
                <a:miter lim="8000"/>
                <a:headEnd type="none" w="sm" len="sm"/>
                <a:tailEnd type="none" w="sm" len="sm"/>
              </a:ln>
            </p:spPr>
          </p:cxnSp>
          <p:cxnSp>
            <p:nvCxnSpPr>
              <p:cNvPr id="54" name="Google Shape;54;p13"/>
              <p:cNvCxnSpPr/>
              <p:nvPr/>
            </p:nvCxnSpPr>
            <p:spPr>
              <a:xfrm rot="10800000">
                <a:off x="353160" y="6355800"/>
                <a:ext cx="0" cy="358200"/>
              </a:xfrm>
              <a:prstGeom prst="straightConnector1">
                <a:avLst/>
              </a:prstGeom>
              <a:noFill/>
              <a:ln w="9525" cap="flat" cmpd="sng">
                <a:solidFill>
                  <a:schemeClr val="dk1"/>
                </a:solidFill>
                <a:prstDash val="solid"/>
                <a:miter lim="8000"/>
                <a:headEnd type="none" w="sm" len="sm"/>
                <a:tailEnd type="none" w="sm" len="sm"/>
              </a:ln>
            </p:spPr>
          </p:cxnSp>
        </p:grpSp>
        <p:sp>
          <p:nvSpPr>
            <p:cNvPr id="55" name="Google Shape;55;p13"/>
            <p:cNvSpPr/>
            <p:nvPr/>
          </p:nvSpPr>
          <p:spPr>
            <a:xfrm>
              <a:off x="303120" y="6484680"/>
              <a:ext cx="100440" cy="100440"/>
            </a:xfrm>
            <a:prstGeom prst="ellipse">
              <a:avLst/>
            </a:prstGeom>
            <a:no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56" name="Google Shape;56;p13"/>
          <p:cNvSpPr txBox="1">
            <a:spLocks noGrp="1"/>
          </p:cNvSpPr>
          <p:nvPr>
            <p:ph type="title"/>
          </p:nvPr>
        </p:nvSpPr>
        <p:spPr>
          <a:xfrm>
            <a:off x="1114560" y="841860"/>
            <a:ext cx="6456780" cy="2808000"/>
          </a:xfrm>
          <a:prstGeom prst="rect">
            <a:avLst/>
          </a:prstGeom>
          <a:noFill/>
          <a:ln>
            <a:noFill/>
          </a:ln>
        </p:spPr>
        <p:txBody>
          <a:bodyPr spcFirstLastPara="1" wrap="square" lIns="68575" tIns="34275" rIns="68575" bIns="34275" anchor="b"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57" name="Google Shape;57;p13"/>
          <p:cNvSpPr txBox="1">
            <a:spLocks noGrp="1"/>
          </p:cNvSpPr>
          <p:nvPr>
            <p:ph type="dt" idx="10"/>
          </p:nvPr>
        </p:nvSpPr>
        <p:spPr>
          <a:xfrm rot="-5400000">
            <a:off x="-771660" y="3510810"/>
            <a:ext cx="206847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58" name="Google Shape;58;p13"/>
          <p:cNvSpPr txBox="1">
            <a:spLocks noGrp="1"/>
          </p:cNvSpPr>
          <p:nvPr>
            <p:ph type="ftr" idx="11"/>
          </p:nvPr>
        </p:nvSpPr>
        <p:spPr>
          <a:xfrm>
            <a:off x="495720" y="4767390"/>
            <a:ext cx="413208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59" name="Google Shape;59;p13"/>
          <p:cNvSpPr txBox="1">
            <a:spLocks noGrp="1"/>
          </p:cNvSpPr>
          <p:nvPr>
            <p:ph type="sldNum" idx="12"/>
          </p:nvPr>
        </p:nvSpPr>
        <p:spPr>
          <a:xfrm>
            <a:off x="8179110" y="4767390"/>
            <a:ext cx="833760" cy="27351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800" b="0" i="0" u="none" strike="noStrike" cap="none">
                <a:solidFill>
                  <a:srgbClr val="000000"/>
                </a:solidFill>
                <a:latin typeface="Consolas"/>
                <a:ea typeface="Consolas"/>
                <a:cs typeface="Consolas"/>
                <a:sym typeface="Consolas"/>
              </a:defRPr>
            </a:lvl1pPr>
            <a:lvl2pPr marL="0" marR="0" lvl="1" indent="0" algn="r" rtl="0">
              <a:lnSpc>
                <a:spcPct val="100000"/>
              </a:lnSpc>
              <a:spcBef>
                <a:spcPts val="0"/>
              </a:spcBef>
              <a:buNone/>
              <a:defRPr sz="800" b="0" i="0" u="none" strike="noStrike" cap="none">
                <a:solidFill>
                  <a:srgbClr val="000000"/>
                </a:solidFill>
                <a:latin typeface="Consolas"/>
                <a:ea typeface="Consolas"/>
                <a:cs typeface="Consolas"/>
                <a:sym typeface="Consolas"/>
              </a:defRPr>
            </a:lvl2pPr>
            <a:lvl3pPr marL="0" marR="0" lvl="2" indent="0" algn="r" rtl="0">
              <a:lnSpc>
                <a:spcPct val="100000"/>
              </a:lnSpc>
              <a:spcBef>
                <a:spcPts val="0"/>
              </a:spcBef>
              <a:buNone/>
              <a:defRPr sz="800" b="0" i="0" u="none" strike="noStrike" cap="none">
                <a:solidFill>
                  <a:srgbClr val="000000"/>
                </a:solidFill>
                <a:latin typeface="Consolas"/>
                <a:ea typeface="Consolas"/>
                <a:cs typeface="Consolas"/>
                <a:sym typeface="Consolas"/>
              </a:defRPr>
            </a:lvl3pPr>
            <a:lvl4pPr marL="0" marR="0" lvl="3" indent="0" algn="r" rtl="0">
              <a:lnSpc>
                <a:spcPct val="100000"/>
              </a:lnSpc>
              <a:spcBef>
                <a:spcPts val="0"/>
              </a:spcBef>
              <a:buNone/>
              <a:defRPr sz="800" b="0" i="0" u="none" strike="noStrike" cap="none">
                <a:solidFill>
                  <a:srgbClr val="000000"/>
                </a:solidFill>
                <a:latin typeface="Consolas"/>
                <a:ea typeface="Consolas"/>
                <a:cs typeface="Consolas"/>
                <a:sym typeface="Consolas"/>
              </a:defRPr>
            </a:lvl4pPr>
            <a:lvl5pPr marL="0" marR="0" lvl="4" indent="0" algn="r" rtl="0">
              <a:lnSpc>
                <a:spcPct val="100000"/>
              </a:lnSpc>
              <a:spcBef>
                <a:spcPts val="0"/>
              </a:spcBef>
              <a:buNone/>
              <a:defRPr sz="800" b="0" i="0" u="none" strike="noStrike" cap="none">
                <a:solidFill>
                  <a:srgbClr val="000000"/>
                </a:solidFill>
                <a:latin typeface="Consolas"/>
                <a:ea typeface="Consolas"/>
                <a:cs typeface="Consolas"/>
                <a:sym typeface="Consolas"/>
              </a:defRPr>
            </a:lvl5pPr>
            <a:lvl6pPr marL="0" marR="0" lvl="5" indent="0" algn="r" rtl="0">
              <a:lnSpc>
                <a:spcPct val="100000"/>
              </a:lnSpc>
              <a:spcBef>
                <a:spcPts val="0"/>
              </a:spcBef>
              <a:buNone/>
              <a:defRPr sz="800" b="0" i="0" u="none" strike="noStrike" cap="none">
                <a:solidFill>
                  <a:srgbClr val="000000"/>
                </a:solidFill>
                <a:latin typeface="Consolas"/>
                <a:ea typeface="Consolas"/>
                <a:cs typeface="Consolas"/>
                <a:sym typeface="Consolas"/>
              </a:defRPr>
            </a:lvl6pPr>
            <a:lvl7pPr marL="0" marR="0" lvl="6" indent="0" algn="r" rtl="0">
              <a:lnSpc>
                <a:spcPct val="100000"/>
              </a:lnSpc>
              <a:spcBef>
                <a:spcPts val="0"/>
              </a:spcBef>
              <a:buNone/>
              <a:defRPr sz="800" b="0" i="0" u="none" strike="noStrike" cap="none">
                <a:solidFill>
                  <a:srgbClr val="000000"/>
                </a:solidFill>
                <a:latin typeface="Consolas"/>
                <a:ea typeface="Consolas"/>
                <a:cs typeface="Consolas"/>
                <a:sym typeface="Consolas"/>
              </a:defRPr>
            </a:lvl7pPr>
            <a:lvl8pPr marL="0" marR="0" lvl="7" indent="0" algn="r" rtl="0">
              <a:lnSpc>
                <a:spcPct val="100000"/>
              </a:lnSpc>
              <a:spcBef>
                <a:spcPts val="0"/>
              </a:spcBef>
              <a:buNone/>
              <a:defRPr sz="800" b="0" i="0" u="none" strike="noStrike" cap="none">
                <a:solidFill>
                  <a:srgbClr val="000000"/>
                </a:solidFill>
                <a:latin typeface="Consolas"/>
                <a:ea typeface="Consolas"/>
                <a:cs typeface="Consolas"/>
                <a:sym typeface="Consolas"/>
              </a:defRPr>
            </a:lvl8pPr>
            <a:lvl9pPr marL="0" marR="0" lvl="8" indent="0" algn="r" rtl="0">
              <a:lnSpc>
                <a:spcPct val="100000"/>
              </a:lnSpc>
              <a:spcBef>
                <a:spcPts val="0"/>
              </a:spcBef>
              <a:buNone/>
              <a:defRPr sz="800" b="0" i="0" u="none" strike="noStrike" cap="none">
                <a:solidFill>
                  <a:srgbClr val="000000"/>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pl"/>
              <a:t>‹#›</a:t>
            </a:fld>
            <a:endParaRPr>
              <a:latin typeface="Times New Roman"/>
              <a:ea typeface="Times New Roman"/>
              <a:cs typeface="Times New Roman"/>
              <a:sym typeface="Times New Roman"/>
            </a:endParaRPr>
          </a:p>
        </p:txBody>
      </p:sp>
      <p:sp>
        <p:nvSpPr>
          <p:cNvPr id="60" name="Google Shape;60;p13"/>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109"/>
        <p:cNvGrpSpPr/>
        <p:nvPr/>
      </p:nvGrpSpPr>
      <p:grpSpPr>
        <a:xfrm>
          <a:off x="0" y="0"/>
          <a:ext cx="0" cy="0"/>
          <a:chOff x="0" y="0"/>
          <a:chExt cx="0" cy="0"/>
        </a:xfrm>
      </p:grpSpPr>
      <p:grpSp>
        <p:nvGrpSpPr>
          <p:cNvPr id="110" name="Google Shape;110;p26"/>
          <p:cNvGrpSpPr/>
          <p:nvPr/>
        </p:nvGrpSpPr>
        <p:grpSpPr>
          <a:xfrm>
            <a:off x="130680" y="4766850"/>
            <a:ext cx="268650" cy="268650"/>
            <a:chOff x="174240" y="6355800"/>
            <a:chExt cx="358200" cy="358200"/>
          </a:xfrm>
        </p:grpSpPr>
        <p:grpSp>
          <p:nvGrpSpPr>
            <p:cNvPr id="111" name="Google Shape;111;p26"/>
            <p:cNvGrpSpPr/>
            <p:nvPr/>
          </p:nvGrpSpPr>
          <p:grpSpPr>
            <a:xfrm>
              <a:off x="174240" y="6355800"/>
              <a:ext cx="358200" cy="358200"/>
              <a:chOff x="174240" y="6355800"/>
              <a:chExt cx="358200" cy="358200"/>
            </a:xfrm>
          </p:grpSpPr>
          <p:cxnSp>
            <p:nvCxnSpPr>
              <p:cNvPr id="112" name="Google Shape;112;p26"/>
              <p:cNvCxnSpPr/>
              <p:nvPr/>
            </p:nvCxnSpPr>
            <p:spPr>
              <a:xfrm>
                <a:off x="174240" y="6534720"/>
                <a:ext cx="358200" cy="0"/>
              </a:xfrm>
              <a:prstGeom prst="straightConnector1">
                <a:avLst/>
              </a:prstGeom>
              <a:noFill/>
              <a:ln w="9525" cap="flat" cmpd="sng">
                <a:solidFill>
                  <a:schemeClr val="dk1"/>
                </a:solidFill>
                <a:prstDash val="solid"/>
                <a:miter lim="8000"/>
                <a:headEnd type="none" w="sm" len="sm"/>
                <a:tailEnd type="none" w="sm" len="sm"/>
              </a:ln>
            </p:spPr>
          </p:cxnSp>
          <p:cxnSp>
            <p:nvCxnSpPr>
              <p:cNvPr id="113" name="Google Shape;113;p26"/>
              <p:cNvCxnSpPr/>
              <p:nvPr/>
            </p:nvCxnSpPr>
            <p:spPr>
              <a:xfrm rot="10800000">
                <a:off x="353160" y="6355800"/>
                <a:ext cx="0" cy="358200"/>
              </a:xfrm>
              <a:prstGeom prst="straightConnector1">
                <a:avLst/>
              </a:prstGeom>
              <a:noFill/>
              <a:ln w="9525" cap="flat" cmpd="sng">
                <a:solidFill>
                  <a:schemeClr val="dk1"/>
                </a:solidFill>
                <a:prstDash val="solid"/>
                <a:miter lim="8000"/>
                <a:headEnd type="none" w="sm" len="sm"/>
                <a:tailEnd type="none" w="sm" len="sm"/>
              </a:ln>
            </p:spPr>
          </p:cxnSp>
        </p:grpSp>
        <p:sp>
          <p:nvSpPr>
            <p:cNvPr id="114" name="Google Shape;114;p26"/>
            <p:cNvSpPr/>
            <p:nvPr/>
          </p:nvSpPr>
          <p:spPr>
            <a:xfrm>
              <a:off x="303120" y="6484680"/>
              <a:ext cx="100440" cy="100440"/>
            </a:xfrm>
            <a:prstGeom prst="ellipse">
              <a:avLst/>
            </a:prstGeom>
            <a:no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15" name="Google Shape;115;p26"/>
          <p:cNvSpPr txBox="1">
            <a:spLocks noGrp="1"/>
          </p:cNvSpPr>
          <p:nvPr>
            <p:ph type="dt" idx="10"/>
          </p:nvPr>
        </p:nvSpPr>
        <p:spPr>
          <a:xfrm rot="-5400000">
            <a:off x="-771660" y="3510810"/>
            <a:ext cx="206847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16" name="Google Shape;116;p26"/>
          <p:cNvSpPr txBox="1">
            <a:spLocks noGrp="1"/>
          </p:cNvSpPr>
          <p:nvPr>
            <p:ph type="ftr" idx="11"/>
          </p:nvPr>
        </p:nvSpPr>
        <p:spPr>
          <a:xfrm>
            <a:off x="495720" y="4767390"/>
            <a:ext cx="4132080" cy="27351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17" name="Google Shape;117;p26"/>
          <p:cNvSpPr txBox="1">
            <a:spLocks noGrp="1"/>
          </p:cNvSpPr>
          <p:nvPr>
            <p:ph type="sldNum" idx="12"/>
          </p:nvPr>
        </p:nvSpPr>
        <p:spPr>
          <a:xfrm>
            <a:off x="8179110" y="4767390"/>
            <a:ext cx="833760" cy="27351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buNone/>
              <a:defRPr sz="800" b="0" i="0" u="none" strike="noStrike" cap="none">
                <a:solidFill>
                  <a:srgbClr val="000000"/>
                </a:solidFill>
                <a:latin typeface="Consolas"/>
                <a:ea typeface="Consolas"/>
                <a:cs typeface="Consolas"/>
                <a:sym typeface="Consolas"/>
              </a:defRPr>
            </a:lvl1pPr>
            <a:lvl2pPr marL="0" marR="0" lvl="1" indent="0" algn="r" rtl="0">
              <a:lnSpc>
                <a:spcPct val="100000"/>
              </a:lnSpc>
              <a:spcBef>
                <a:spcPts val="0"/>
              </a:spcBef>
              <a:buNone/>
              <a:defRPr sz="800" b="0" i="0" u="none" strike="noStrike" cap="none">
                <a:solidFill>
                  <a:srgbClr val="000000"/>
                </a:solidFill>
                <a:latin typeface="Consolas"/>
                <a:ea typeface="Consolas"/>
                <a:cs typeface="Consolas"/>
                <a:sym typeface="Consolas"/>
              </a:defRPr>
            </a:lvl2pPr>
            <a:lvl3pPr marL="0" marR="0" lvl="2" indent="0" algn="r" rtl="0">
              <a:lnSpc>
                <a:spcPct val="100000"/>
              </a:lnSpc>
              <a:spcBef>
                <a:spcPts val="0"/>
              </a:spcBef>
              <a:buNone/>
              <a:defRPr sz="800" b="0" i="0" u="none" strike="noStrike" cap="none">
                <a:solidFill>
                  <a:srgbClr val="000000"/>
                </a:solidFill>
                <a:latin typeface="Consolas"/>
                <a:ea typeface="Consolas"/>
                <a:cs typeface="Consolas"/>
                <a:sym typeface="Consolas"/>
              </a:defRPr>
            </a:lvl3pPr>
            <a:lvl4pPr marL="0" marR="0" lvl="3" indent="0" algn="r" rtl="0">
              <a:lnSpc>
                <a:spcPct val="100000"/>
              </a:lnSpc>
              <a:spcBef>
                <a:spcPts val="0"/>
              </a:spcBef>
              <a:buNone/>
              <a:defRPr sz="800" b="0" i="0" u="none" strike="noStrike" cap="none">
                <a:solidFill>
                  <a:srgbClr val="000000"/>
                </a:solidFill>
                <a:latin typeface="Consolas"/>
                <a:ea typeface="Consolas"/>
                <a:cs typeface="Consolas"/>
                <a:sym typeface="Consolas"/>
              </a:defRPr>
            </a:lvl4pPr>
            <a:lvl5pPr marL="0" marR="0" lvl="4" indent="0" algn="r" rtl="0">
              <a:lnSpc>
                <a:spcPct val="100000"/>
              </a:lnSpc>
              <a:spcBef>
                <a:spcPts val="0"/>
              </a:spcBef>
              <a:buNone/>
              <a:defRPr sz="800" b="0" i="0" u="none" strike="noStrike" cap="none">
                <a:solidFill>
                  <a:srgbClr val="000000"/>
                </a:solidFill>
                <a:latin typeface="Consolas"/>
                <a:ea typeface="Consolas"/>
                <a:cs typeface="Consolas"/>
                <a:sym typeface="Consolas"/>
              </a:defRPr>
            </a:lvl5pPr>
            <a:lvl6pPr marL="0" marR="0" lvl="5" indent="0" algn="r" rtl="0">
              <a:lnSpc>
                <a:spcPct val="100000"/>
              </a:lnSpc>
              <a:spcBef>
                <a:spcPts val="0"/>
              </a:spcBef>
              <a:buNone/>
              <a:defRPr sz="800" b="0" i="0" u="none" strike="noStrike" cap="none">
                <a:solidFill>
                  <a:srgbClr val="000000"/>
                </a:solidFill>
                <a:latin typeface="Consolas"/>
                <a:ea typeface="Consolas"/>
                <a:cs typeface="Consolas"/>
                <a:sym typeface="Consolas"/>
              </a:defRPr>
            </a:lvl6pPr>
            <a:lvl7pPr marL="0" marR="0" lvl="6" indent="0" algn="r" rtl="0">
              <a:lnSpc>
                <a:spcPct val="100000"/>
              </a:lnSpc>
              <a:spcBef>
                <a:spcPts val="0"/>
              </a:spcBef>
              <a:buNone/>
              <a:defRPr sz="800" b="0" i="0" u="none" strike="noStrike" cap="none">
                <a:solidFill>
                  <a:srgbClr val="000000"/>
                </a:solidFill>
                <a:latin typeface="Consolas"/>
                <a:ea typeface="Consolas"/>
                <a:cs typeface="Consolas"/>
                <a:sym typeface="Consolas"/>
              </a:defRPr>
            </a:lvl7pPr>
            <a:lvl8pPr marL="0" marR="0" lvl="7" indent="0" algn="r" rtl="0">
              <a:lnSpc>
                <a:spcPct val="100000"/>
              </a:lnSpc>
              <a:spcBef>
                <a:spcPts val="0"/>
              </a:spcBef>
              <a:buNone/>
              <a:defRPr sz="800" b="0" i="0" u="none" strike="noStrike" cap="none">
                <a:solidFill>
                  <a:srgbClr val="000000"/>
                </a:solidFill>
                <a:latin typeface="Consolas"/>
                <a:ea typeface="Consolas"/>
                <a:cs typeface="Consolas"/>
                <a:sym typeface="Consolas"/>
              </a:defRPr>
            </a:lvl8pPr>
            <a:lvl9pPr marL="0" marR="0" lvl="8" indent="0" algn="r" rtl="0">
              <a:lnSpc>
                <a:spcPct val="100000"/>
              </a:lnSpc>
              <a:spcBef>
                <a:spcPts val="0"/>
              </a:spcBef>
              <a:buNone/>
              <a:defRPr sz="800" b="0" i="0" u="none" strike="noStrike" cap="none">
                <a:solidFill>
                  <a:srgbClr val="000000"/>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pl"/>
              <a:t>‹#›</a:t>
            </a:fld>
            <a:endParaRPr>
              <a:latin typeface="Times New Roman"/>
              <a:ea typeface="Times New Roman"/>
              <a:cs typeface="Times New Roman"/>
              <a:sym typeface="Times New Roman"/>
            </a:endParaRPr>
          </a:p>
        </p:txBody>
      </p:sp>
      <p:sp>
        <p:nvSpPr>
          <p:cNvPr id="118" name="Google Shape;118;p26"/>
          <p:cNvSpPr txBox="1">
            <a:spLocks noGrp="1"/>
          </p:cNvSpPr>
          <p:nvPr>
            <p:ph type="title"/>
          </p:nvPr>
        </p:nvSpPr>
        <p:spPr>
          <a:xfrm>
            <a:off x="457110" y="205200"/>
            <a:ext cx="822933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19" name="Google Shape;119;p26"/>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4.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8" Type="http://schemas.openxmlformats.org/officeDocument/2006/relationships/hyperlink" Target="https://www.w3schools.com/statistics/index.php" TargetMode="External"/><Relationship Id="rId3" Type="http://schemas.openxmlformats.org/officeDocument/2006/relationships/image" Target="../media/image1.png"/><Relationship Id="rId7" Type="http://schemas.openxmlformats.org/officeDocument/2006/relationships/hyperlink" Target="https://www.reneshbedre.com/blog/anova.html" TargetMode="External"/><Relationship Id="rId2" Type="http://schemas.openxmlformats.org/officeDocument/2006/relationships/notesSlide" Target="../notesSlides/notesSlide19.xml"/><Relationship Id="rId1" Type="http://schemas.openxmlformats.org/officeDocument/2006/relationships/slideLayout" Target="../slideLayouts/slideLayout24.xml"/><Relationship Id="rId6" Type="http://schemas.openxmlformats.org/officeDocument/2006/relationships/hyperlink" Target="https://www.jobscan.co/" TargetMode="External"/><Relationship Id="rId5" Type="http://schemas.openxmlformats.org/officeDocument/2006/relationships/hyperlink" Target="https://www.kaggle.com/" TargetMode="External"/><Relationship Id="rId10" Type="http://schemas.openxmlformats.org/officeDocument/2006/relationships/hyperlink" Target="https://matplotlib.org/stable/plot_types/index.html" TargetMode="External"/><Relationship Id="rId4" Type="http://schemas.openxmlformats.org/officeDocument/2006/relationships/hyperlink" Target="https://www.tutorialspoint.com/matplotlib/matplotlib_bar_plot.htm" TargetMode="External"/><Relationship Id="rId9" Type="http://schemas.openxmlformats.org/officeDocument/2006/relationships/hyperlink" Target="https://mapsplatform.googl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hyperlink" Target="http://www.kaggle.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171"/>
        <p:cNvGrpSpPr/>
        <p:nvPr/>
      </p:nvGrpSpPr>
      <p:grpSpPr>
        <a:xfrm>
          <a:off x="0" y="0"/>
          <a:ext cx="0" cy="0"/>
          <a:chOff x="0" y="0"/>
          <a:chExt cx="0" cy="0"/>
        </a:xfrm>
      </p:grpSpPr>
      <p:sp>
        <p:nvSpPr>
          <p:cNvPr id="173" name="Google Shape;173;p39"/>
          <p:cNvSpPr txBox="1"/>
          <p:nvPr/>
        </p:nvSpPr>
        <p:spPr>
          <a:xfrm>
            <a:off x="5154903" y="2422478"/>
            <a:ext cx="3535961" cy="2721022"/>
          </a:xfrm>
          <a:prstGeom prst="rect">
            <a:avLst/>
          </a:prstGeom>
          <a:noFill/>
          <a:ln>
            <a:noFill/>
          </a:ln>
        </p:spPr>
        <p:txBody>
          <a:bodyPr spcFirstLastPara="1" wrap="square" lIns="68575" tIns="34275" rIns="68575" bIns="34275" anchor="t" anchorCtr="0">
            <a:normAutofit fontScale="91000" lnSpcReduction="10000"/>
          </a:bodyPr>
          <a:lstStyle/>
          <a:p>
            <a:pPr marL="0" marR="0" lvl="0" indent="0" algn="r" rtl="0">
              <a:lnSpc>
                <a:spcPct val="110000"/>
              </a:lnSpc>
              <a:spcBef>
                <a:spcPts val="0"/>
              </a:spcBef>
              <a:spcAft>
                <a:spcPts val="0"/>
              </a:spcAft>
              <a:buNone/>
            </a:pPr>
            <a:endParaRPr sz="4200" b="0" i="0" u="none" strike="noStrike" cap="none" dirty="0">
              <a:latin typeface="Arial"/>
              <a:ea typeface="Arial"/>
              <a:cs typeface="Arial"/>
              <a:sym typeface="Arial"/>
            </a:endParaRPr>
          </a:p>
          <a:p>
            <a:pPr algn="r">
              <a:lnSpc>
                <a:spcPct val="110000"/>
              </a:lnSpc>
              <a:spcBef>
                <a:spcPts val="800"/>
              </a:spcBef>
            </a:pPr>
            <a:r>
              <a:rPr lang="en-GB" sz="2000" b="0" i="0" u="none" strike="noStrike" cap="none" dirty="0">
                <a:solidFill>
                  <a:srgbClr val="000000"/>
                </a:solidFill>
                <a:latin typeface="Quattrocento Sans"/>
                <a:ea typeface="Quattrocento Sans"/>
                <a:cs typeface="Quattrocento Sans"/>
                <a:sym typeface="Quattrocento Sans"/>
              </a:rPr>
              <a:t>Hamza Hersi</a:t>
            </a:r>
          </a:p>
          <a:p>
            <a:pPr algn="r">
              <a:lnSpc>
                <a:spcPct val="110000"/>
              </a:lnSpc>
              <a:spcBef>
                <a:spcPts val="800"/>
              </a:spcBef>
            </a:pPr>
            <a:r>
              <a:rPr lang="en-GB" sz="2000" dirty="0">
                <a:latin typeface="Quattrocento Sans"/>
                <a:ea typeface="Quattrocento Sans"/>
                <a:cs typeface="Quattrocento Sans"/>
                <a:sym typeface="Quattrocento Sans"/>
              </a:rPr>
              <a:t>Olaleke Sangogade</a:t>
            </a:r>
          </a:p>
          <a:p>
            <a:pPr algn="r">
              <a:lnSpc>
                <a:spcPct val="110000"/>
              </a:lnSpc>
              <a:spcBef>
                <a:spcPts val="800"/>
              </a:spcBef>
            </a:pPr>
            <a:r>
              <a:rPr lang="en-GB" sz="2000" dirty="0">
                <a:latin typeface="Quattrocento Sans"/>
                <a:ea typeface="Quattrocento Sans"/>
                <a:cs typeface="Quattrocento Sans"/>
                <a:sym typeface="Quattrocento Sans"/>
              </a:rPr>
              <a:t>Rita Starzyk</a:t>
            </a:r>
          </a:p>
          <a:p>
            <a:pPr algn="r">
              <a:lnSpc>
                <a:spcPct val="110000"/>
              </a:lnSpc>
              <a:spcBef>
                <a:spcPts val="800"/>
              </a:spcBef>
            </a:pPr>
            <a:endParaRPr lang="en-GB" sz="2000" dirty="0">
              <a:latin typeface="Quattrocento Sans"/>
              <a:ea typeface="Quattrocento Sans"/>
              <a:cs typeface="Quattrocento Sans"/>
              <a:sym typeface="Quattrocento Sans"/>
            </a:endParaRPr>
          </a:p>
          <a:p>
            <a:pPr algn="r">
              <a:lnSpc>
                <a:spcPct val="110000"/>
              </a:lnSpc>
              <a:spcBef>
                <a:spcPts val="800"/>
              </a:spcBef>
            </a:pPr>
            <a:r>
              <a:rPr lang="en-GB" sz="2000" dirty="0">
                <a:latin typeface="Quattrocento Sans"/>
                <a:ea typeface="Quattrocento Sans"/>
                <a:cs typeface="Quattrocento Sans"/>
                <a:sym typeface="Quattrocento Sans"/>
              </a:rPr>
              <a:t> </a:t>
            </a:r>
            <a:endParaRPr lang="pl" sz="2000" b="0" i="0" u="none" strike="noStrike" cap="none" dirty="0">
              <a:solidFill>
                <a:srgbClr val="000000"/>
              </a:solidFill>
              <a:latin typeface="Quattrocento Sans"/>
              <a:ea typeface="Quattrocento Sans"/>
              <a:cs typeface="Quattrocento Sans"/>
              <a:sym typeface="Quattrocento Sans"/>
            </a:endParaRPr>
          </a:p>
          <a:p>
            <a:pPr algn="r">
              <a:lnSpc>
                <a:spcPct val="110000"/>
              </a:lnSpc>
              <a:spcBef>
                <a:spcPts val="800"/>
              </a:spcBef>
            </a:pPr>
            <a:endParaRPr lang="en-GB" sz="4200" dirty="0"/>
          </a:p>
          <a:p>
            <a:pPr marL="0" marR="0" lvl="0" indent="0" algn="r" rtl="0">
              <a:lnSpc>
                <a:spcPct val="110000"/>
              </a:lnSpc>
              <a:spcBef>
                <a:spcPts val="800"/>
              </a:spcBef>
              <a:spcAft>
                <a:spcPts val="0"/>
              </a:spcAft>
              <a:buNone/>
            </a:pPr>
            <a:endParaRPr sz="4200" b="0" i="0" u="none" strike="noStrike" cap="none" dirty="0">
              <a:latin typeface="Arial"/>
              <a:ea typeface="Arial"/>
              <a:cs typeface="Arial"/>
              <a:sym typeface="Arial"/>
            </a:endParaRPr>
          </a:p>
          <a:p>
            <a:pPr marL="0" marR="0" lvl="0" indent="0" algn="r" rtl="0">
              <a:lnSpc>
                <a:spcPct val="110000"/>
              </a:lnSpc>
              <a:spcBef>
                <a:spcPts val="800"/>
              </a:spcBef>
              <a:spcAft>
                <a:spcPts val="0"/>
              </a:spcAft>
              <a:buNone/>
            </a:pPr>
            <a:endParaRPr sz="1200" b="0" i="0" u="none" strike="noStrike" cap="none" dirty="0">
              <a:latin typeface="Arial"/>
              <a:ea typeface="Arial"/>
              <a:cs typeface="Arial"/>
              <a:sym typeface="Arial"/>
            </a:endParaRPr>
          </a:p>
        </p:txBody>
      </p:sp>
      <p:grpSp>
        <p:nvGrpSpPr>
          <p:cNvPr id="174" name="Google Shape;174;p39"/>
          <p:cNvGrpSpPr/>
          <p:nvPr/>
        </p:nvGrpSpPr>
        <p:grpSpPr>
          <a:xfrm>
            <a:off x="130680" y="4791150"/>
            <a:ext cx="268650" cy="276750"/>
            <a:chOff x="174240" y="6388200"/>
            <a:chExt cx="358200" cy="369000"/>
          </a:xfrm>
        </p:grpSpPr>
        <p:grpSp>
          <p:nvGrpSpPr>
            <p:cNvPr id="175" name="Google Shape;175;p39"/>
            <p:cNvGrpSpPr/>
            <p:nvPr/>
          </p:nvGrpSpPr>
          <p:grpSpPr>
            <a:xfrm>
              <a:off x="174240" y="6388200"/>
              <a:ext cx="358200" cy="369000"/>
              <a:chOff x="174240" y="6388200"/>
              <a:chExt cx="358200" cy="369000"/>
            </a:xfrm>
          </p:grpSpPr>
          <p:cxnSp>
            <p:nvCxnSpPr>
              <p:cNvPr id="176" name="Google Shape;176;p39"/>
              <p:cNvCxnSpPr/>
              <p:nvPr/>
            </p:nvCxnSpPr>
            <p:spPr>
              <a:xfrm>
                <a:off x="174240" y="6572520"/>
                <a:ext cx="358200" cy="0"/>
              </a:xfrm>
              <a:prstGeom prst="straightConnector1">
                <a:avLst/>
              </a:prstGeom>
              <a:noFill/>
              <a:ln w="9525" cap="flat" cmpd="sng">
                <a:solidFill>
                  <a:schemeClr val="dk1"/>
                </a:solidFill>
                <a:prstDash val="solid"/>
                <a:miter lim="8000"/>
                <a:headEnd type="none" w="sm" len="sm"/>
                <a:tailEnd type="none" w="sm" len="sm"/>
              </a:ln>
            </p:spPr>
          </p:cxnSp>
          <p:cxnSp>
            <p:nvCxnSpPr>
              <p:cNvPr id="177" name="Google Shape;177;p39"/>
              <p:cNvCxnSpPr/>
              <p:nvPr/>
            </p:nvCxnSpPr>
            <p:spPr>
              <a:xfrm rot="10800000">
                <a:off x="353160" y="6388200"/>
                <a:ext cx="0" cy="369000"/>
              </a:xfrm>
              <a:prstGeom prst="straightConnector1">
                <a:avLst/>
              </a:prstGeom>
              <a:noFill/>
              <a:ln w="9525" cap="flat" cmpd="sng">
                <a:solidFill>
                  <a:schemeClr val="dk1"/>
                </a:solidFill>
                <a:prstDash val="solid"/>
                <a:miter lim="8000"/>
                <a:headEnd type="none" w="sm" len="sm"/>
                <a:tailEnd type="none" w="sm" len="sm"/>
              </a:ln>
            </p:spPr>
          </p:cxnSp>
        </p:grpSp>
        <p:sp>
          <p:nvSpPr>
            <p:cNvPr id="178" name="Google Shape;178;p39"/>
            <p:cNvSpPr/>
            <p:nvPr/>
          </p:nvSpPr>
          <p:spPr>
            <a:xfrm>
              <a:off x="303120" y="6484680"/>
              <a:ext cx="100440" cy="100440"/>
            </a:xfrm>
            <a:prstGeom prst="ellipse">
              <a:avLst/>
            </a:prstGeom>
            <a:no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70C09ACD-76A0-988E-9451-545BB297C02E}"/>
              </a:ext>
            </a:extLst>
          </p:cNvPr>
          <p:cNvPicPr>
            <a:picLocks noChangeAspect="1"/>
          </p:cNvPicPr>
          <p:nvPr/>
        </p:nvPicPr>
        <p:blipFill>
          <a:blip r:embed="rId3"/>
          <a:stretch>
            <a:fillRect/>
          </a:stretch>
        </p:blipFill>
        <p:spPr>
          <a:xfrm>
            <a:off x="-97812" y="2035768"/>
            <a:ext cx="5024223" cy="2911022"/>
          </a:xfrm>
          <a:prstGeom prst="rect">
            <a:avLst/>
          </a:prstGeom>
        </p:spPr>
      </p:pic>
      <p:sp>
        <p:nvSpPr>
          <p:cNvPr id="10" name="Google Shape;190;p40">
            <a:extLst>
              <a:ext uri="{FF2B5EF4-FFF2-40B4-BE49-F238E27FC236}">
                <a16:creationId xmlns:a16="http://schemas.microsoft.com/office/drawing/2014/main" id="{2E4E18DA-4C06-D862-4227-36A31A4C3B66}"/>
              </a:ext>
            </a:extLst>
          </p:cNvPr>
          <p:cNvSpPr/>
          <p:nvPr/>
        </p:nvSpPr>
        <p:spPr>
          <a:xfrm>
            <a:off x="227340" y="195807"/>
            <a:ext cx="8567272" cy="1554118"/>
          </a:xfrm>
          <a:prstGeom prst="rect">
            <a:avLst/>
          </a:prstGeom>
          <a:noFill/>
          <a:ln>
            <a:noFill/>
          </a:ln>
        </p:spPr>
        <p:txBody>
          <a:bodyPr spcFirstLastPara="1" wrap="square" lIns="68575" tIns="34275" rIns="68575" bIns="34275" anchor="t" anchorCtr="0">
            <a:noAutofit/>
          </a:bodyPr>
          <a:lstStyle/>
          <a:p>
            <a:pPr lvl="0" algn="ctr"/>
            <a:r>
              <a:rPr lang="en-GB" sz="2800" dirty="0">
                <a:latin typeface="Quattrocento Sans"/>
                <a:sym typeface="Quattrocento Sans"/>
              </a:rPr>
              <a:t>”Beat the ATS”  - </a:t>
            </a:r>
            <a:r>
              <a:rPr lang="pl" sz="2800" b="0" i="0" u="none" strike="noStrike" cap="none" dirty="0">
                <a:solidFill>
                  <a:srgbClr val="000000"/>
                </a:solidFill>
                <a:latin typeface="Quattrocento Sans"/>
                <a:ea typeface="Quattrocento Sans"/>
                <a:cs typeface="Quattrocento Sans"/>
                <a:sym typeface="Quattrocento Sans"/>
              </a:rPr>
              <a:t>Key Skills and Tools for Data Analyst</a:t>
            </a:r>
          </a:p>
          <a:p>
            <a:pPr marL="0" marR="0" lvl="0" indent="0" algn="ctr" rtl="0">
              <a:lnSpc>
                <a:spcPct val="100000"/>
              </a:lnSpc>
              <a:spcBef>
                <a:spcPts val="0"/>
              </a:spcBef>
              <a:spcAft>
                <a:spcPts val="0"/>
              </a:spcAft>
              <a:buNone/>
            </a:pPr>
            <a:endParaRPr lang="pl" sz="700" dirty="0">
              <a:latin typeface="Quattrocento Sans"/>
              <a:ea typeface="Quattrocento Sans"/>
              <a:cs typeface="Quattrocento Sans"/>
              <a:sym typeface="Quattrocento Sans"/>
            </a:endParaRPr>
          </a:p>
          <a:p>
            <a:pPr marL="0" marR="0" lvl="0" indent="0" algn="ctr" rtl="0">
              <a:lnSpc>
                <a:spcPct val="100000"/>
              </a:lnSpc>
              <a:spcBef>
                <a:spcPts val="0"/>
              </a:spcBef>
              <a:spcAft>
                <a:spcPts val="0"/>
              </a:spcAft>
              <a:buNone/>
            </a:pPr>
            <a:r>
              <a:rPr lang="pl" sz="700" dirty="0">
                <a:latin typeface="Quattrocento Sans"/>
                <a:ea typeface="Quattrocento Sans"/>
                <a:cs typeface="Quattrocento Sans"/>
                <a:sym typeface="Quattrocento Sans"/>
              </a:rPr>
              <a:t> </a:t>
            </a:r>
            <a:r>
              <a:rPr lang="pl" sz="1900" i="1" dirty="0">
                <a:latin typeface="Quattrocento Sans"/>
                <a:ea typeface="Quattrocento Sans"/>
                <a:cs typeface="Quattrocento Sans"/>
                <a:sym typeface="Quattrocento Sans"/>
              </a:rPr>
              <a:t>An Exploratory Data Analysis based on keywords for Data Analyst Job Postings</a:t>
            </a:r>
            <a:endParaRPr lang="pl" sz="1900" b="0" i="1" u="none" strike="noStrike" cap="none" dirty="0">
              <a:solidFill>
                <a:srgbClr val="000000"/>
              </a:solidFill>
              <a:latin typeface="Quattrocento Sans"/>
              <a:ea typeface="Quattrocento Sans"/>
              <a:cs typeface="Quattrocento Sans"/>
              <a:sym typeface="Quattrocento Sans"/>
            </a:endParaRPr>
          </a:p>
          <a:p>
            <a:pPr marL="0" marR="0" lvl="0" indent="0" algn="ctr" rtl="0">
              <a:lnSpc>
                <a:spcPct val="100000"/>
              </a:lnSpc>
              <a:spcBef>
                <a:spcPts val="0"/>
              </a:spcBef>
              <a:spcAft>
                <a:spcPts val="0"/>
              </a:spcAft>
              <a:buNone/>
            </a:pPr>
            <a:endParaRPr lang="en-GB" sz="400" b="1" dirty="0">
              <a:latin typeface="Quattrocento Sans"/>
              <a:sym typeface="Quattrocento Sans"/>
            </a:endParaRPr>
          </a:p>
          <a:p>
            <a:pPr marL="0" marR="0" lvl="0" indent="0" algn="ctr" rtl="0">
              <a:lnSpc>
                <a:spcPct val="100000"/>
              </a:lnSpc>
              <a:spcBef>
                <a:spcPts val="0"/>
              </a:spcBef>
              <a:spcAft>
                <a:spcPts val="0"/>
              </a:spcAft>
              <a:buNone/>
            </a:pPr>
            <a:endParaRPr lang="en-GB" sz="400" b="1" dirty="0">
              <a:latin typeface="Quattrocento Sans"/>
              <a:sym typeface="Quattrocento Sans"/>
            </a:endParaRPr>
          </a:p>
          <a:p>
            <a:pPr marL="0" marR="0" lvl="0" indent="0" algn="ctr" rtl="0">
              <a:lnSpc>
                <a:spcPct val="100000"/>
              </a:lnSpc>
              <a:spcBef>
                <a:spcPts val="0"/>
              </a:spcBef>
              <a:spcAft>
                <a:spcPts val="0"/>
              </a:spcAft>
              <a:buNone/>
            </a:pPr>
            <a:r>
              <a:rPr lang="en-GB" b="1" dirty="0">
                <a:latin typeface="Quattrocento Sans"/>
                <a:sym typeface="Quattrocento Sans"/>
              </a:rPr>
              <a:t> B</a:t>
            </a:r>
            <a:r>
              <a:rPr lang="pl" b="1" dirty="0">
                <a:latin typeface="Quattrocento Sans"/>
                <a:sym typeface="Quattrocento Sans"/>
              </a:rPr>
              <a:t>y HR Hackers</a:t>
            </a:r>
            <a:endParaRPr b="1" i="0" u="none" strike="noStrike" cap="none"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pic>
        <p:nvPicPr>
          <p:cNvPr id="5" name="Picture 4" descr="Comparison of Technologies in Data Analytics Field ">
            <a:extLst>
              <a:ext uri="{FF2B5EF4-FFF2-40B4-BE49-F238E27FC236}">
                <a16:creationId xmlns:a16="http://schemas.microsoft.com/office/drawing/2014/main" id="{6BF0AA88-5012-1F19-259C-3A545133EDEA}"/>
              </a:ext>
            </a:extLst>
          </p:cNvPr>
          <p:cNvPicPr>
            <a:picLocks noChangeAspect="1"/>
          </p:cNvPicPr>
          <p:nvPr/>
        </p:nvPicPr>
        <p:blipFill>
          <a:blip r:embed="rId4"/>
          <a:stretch>
            <a:fillRect/>
          </a:stretch>
        </p:blipFill>
        <p:spPr>
          <a:xfrm>
            <a:off x="1667867" y="1197406"/>
            <a:ext cx="7322514" cy="3798875"/>
          </a:xfrm>
          <a:prstGeom prst="rect">
            <a:avLst/>
          </a:prstGeom>
        </p:spPr>
      </p:pic>
    </p:spTree>
    <p:extLst>
      <p:ext uri="{BB962C8B-B14F-4D97-AF65-F5344CB8AC3E}">
        <p14:creationId xmlns:p14="http://schemas.microsoft.com/office/powerpoint/2010/main" val="284288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pic>
        <p:nvPicPr>
          <p:cNvPr id="3" name="Picture 2" descr="Chart, icon&#10;&#10;Description automatically generated">
            <a:extLst>
              <a:ext uri="{FF2B5EF4-FFF2-40B4-BE49-F238E27FC236}">
                <a16:creationId xmlns:a16="http://schemas.microsoft.com/office/drawing/2014/main" id="{D03E6037-FE9F-2F4F-E763-9A5E9395F356}"/>
              </a:ext>
            </a:extLst>
          </p:cNvPr>
          <p:cNvPicPr>
            <a:picLocks noChangeAspect="1"/>
          </p:cNvPicPr>
          <p:nvPr/>
        </p:nvPicPr>
        <p:blipFill>
          <a:blip r:embed="rId4"/>
          <a:stretch>
            <a:fillRect/>
          </a:stretch>
        </p:blipFill>
        <p:spPr>
          <a:xfrm>
            <a:off x="1636294" y="1158591"/>
            <a:ext cx="7310196" cy="3575297"/>
          </a:xfrm>
          <a:prstGeom prst="rect">
            <a:avLst/>
          </a:prstGeom>
        </p:spPr>
      </p:pic>
    </p:spTree>
    <p:extLst>
      <p:ext uri="{BB962C8B-B14F-4D97-AF65-F5344CB8AC3E}">
        <p14:creationId xmlns:p14="http://schemas.microsoft.com/office/powerpoint/2010/main" val="1498103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pic>
        <p:nvPicPr>
          <p:cNvPr id="2" name="Picture 1" descr="A picture containing chart&#10;&#10;Description automatically generated">
            <a:extLst>
              <a:ext uri="{FF2B5EF4-FFF2-40B4-BE49-F238E27FC236}">
                <a16:creationId xmlns:a16="http://schemas.microsoft.com/office/drawing/2014/main" id="{8B473B14-9F96-E292-872C-6A8E378F62DA}"/>
              </a:ext>
            </a:extLst>
          </p:cNvPr>
          <p:cNvPicPr>
            <a:picLocks noChangeAspect="1"/>
          </p:cNvPicPr>
          <p:nvPr/>
        </p:nvPicPr>
        <p:blipFill>
          <a:blip r:embed="rId4"/>
          <a:stretch>
            <a:fillRect/>
          </a:stretch>
        </p:blipFill>
        <p:spPr>
          <a:xfrm>
            <a:off x="1581003" y="1123280"/>
            <a:ext cx="7269472" cy="3740230"/>
          </a:xfrm>
          <a:prstGeom prst="rect">
            <a:avLst/>
          </a:prstGeom>
        </p:spPr>
      </p:pic>
    </p:spTree>
    <p:extLst>
      <p:ext uri="{BB962C8B-B14F-4D97-AF65-F5344CB8AC3E}">
        <p14:creationId xmlns:p14="http://schemas.microsoft.com/office/powerpoint/2010/main" val="223066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Visualization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sp>
        <p:nvSpPr>
          <p:cNvPr id="4" name="TextBox 3">
            <a:extLst>
              <a:ext uri="{FF2B5EF4-FFF2-40B4-BE49-F238E27FC236}">
                <a16:creationId xmlns:a16="http://schemas.microsoft.com/office/drawing/2014/main" id="{D505D0D6-676F-89A3-FBEE-B219077A5F9E}"/>
              </a:ext>
            </a:extLst>
          </p:cNvPr>
          <p:cNvSpPr txBox="1"/>
          <p:nvPr/>
        </p:nvSpPr>
        <p:spPr>
          <a:xfrm>
            <a:off x="1941208" y="1099440"/>
            <a:ext cx="6756566" cy="1015663"/>
          </a:xfrm>
          <a:prstGeom prst="rect">
            <a:avLst/>
          </a:prstGeom>
          <a:noFill/>
          <a:ln w="25400">
            <a:solidFill>
              <a:schemeClr val="accent1">
                <a:lumMod val="75000"/>
              </a:schemeClr>
            </a:solidFill>
          </a:ln>
        </p:spPr>
        <p:txBody>
          <a:bodyPr wrap="square">
            <a:spAutoFit/>
          </a:bodyPr>
          <a:lstStyle/>
          <a:p>
            <a:r>
              <a:rPr lang="en-GB" sz="1200" dirty="0">
                <a:latin typeface="Quattrocento Sans"/>
              </a:rPr>
              <a:t>Calculating p value (if above 0.05 then hypothesis is supported)</a:t>
            </a:r>
            <a:br>
              <a:rPr lang="en-GB" sz="1200" dirty="0">
                <a:latin typeface="Quattrocento Sans"/>
              </a:rPr>
            </a:br>
            <a:r>
              <a:rPr lang="en-GB" sz="1200" dirty="0">
                <a:latin typeface="Quattrocento Sans"/>
              </a:rPr>
              <a:t>fvalue, pvalue = st.f_oneway(bach_sal['Salary'], master_sal['Salary'], phd_sal['Salary'], high_sal['Salary'],sc_sal['Salary'])</a:t>
            </a:r>
            <a:br>
              <a:rPr lang="en-GB" sz="1200" dirty="0">
                <a:latin typeface="Quattrocento Sans"/>
              </a:rPr>
            </a:br>
            <a:r>
              <a:rPr lang="en-GB" sz="1200" dirty="0">
                <a:latin typeface="Quattrocento Sans"/>
              </a:rPr>
              <a:t>fvalue, pvalue</a:t>
            </a:r>
          </a:p>
          <a:p>
            <a:r>
              <a:rPr lang="en-GB" sz="1200" dirty="0">
                <a:latin typeface="Quattrocento Sans"/>
              </a:rPr>
              <a:t>(15.579110485414866, 2.8460943269255683e-11)</a:t>
            </a:r>
          </a:p>
        </p:txBody>
      </p:sp>
      <p:pic>
        <p:nvPicPr>
          <p:cNvPr id="3" name="Picture 2">
            <a:extLst>
              <a:ext uri="{FF2B5EF4-FFF2-40B4-BE49-F238E27FC236}">
                <a16:creationId xmlns:a16="http://schemas.microsoft.com/office/drawing/2014/main" id="{B1AB39D7-DF42-271D-35BD-1FF62B6BDB19}"/>
              </a:ext>
            </a:extLst>
          </p:cNvPr>
          <p:cNvPicPr>
            <a:picLocks noChangeAspect="1"/>
          </p:cNvPicPr>
          <p:nvPr/>
        </p:nvPicPr>
        <p:blipFill>
          <a:blip r:embed="rId4"/>
          <a:stretch>
            <a:fillRect/>
          </a:stretch>
        </p:blipFill>
        <p:spPr>
          <a:xfrm>
            <a:off x="2855742" y="2197260"/>
            <a:ext cx="4213274" cy="2808849"/>
          </a:xfrm>
          <a:prstGeom prst="rect">
            <a:avLst/>
          </a:prstGeom>
        </p:spPr>
      </p:pic>
    </p:spTree>
    <p:extLst>
      <p:ext uri="{BB962C8B-B14F-4D97-AF65-F5344CB8AC3E}">
        <p14:creationId xmlns:p14="http://schemas.microsoft.com/office/powerpoint/2010/main" val="238134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236567" y="3927302"/>
            <a:ext cx="2099074" cy="1216198"/>
          </a:xfrm>
          <a:prstGeom prst="rect">
            <a:avLst/>
          </a:prstGeom>
        </p:spPr>
      </p:pic>
      <p:pic>
        <p:nvPicPr>
          <p:cNvPr id="2" name="Picture 1" descr="Heat Map of the distribution of Phd salaries by location">
            <a:extLst>
              <a:ext uri="{FF2B5EF4-FFF2-40B4-BE49-F238E27FC236}">
                <a16:creationId xmlns:a16="http://schemas.microsoft.com/office/drawing/2014/main" id="{F9388B64-F395-2A53-6DC5-448572B57C58}"/>
              </a:ext>
            </a:extLst>
          </p:cNvPr>
          <p:cNvPicPr>
            <a:picLocks noChangeAspect="1"/>
          </p:cNvPicPr>
          <p:nvPr/>
        </p:nvPicPr>
        <p:blipFill>
          <a:blip r:embed="rId4"/>
          <a:stretch>
            <a:fillRect/>
          </a:stretch>
        </p:blipFill>
        <p:spPr>
          <a:xfrm>
            <a:off x="1667867" y="1354916"/>
            <a:ext cx="6885253" cy="2686928"/>
          </a:xfrm>
          <a:prstGeom prst="rect">
            <a:avLst/>
          </a:prstGeom>
        </p:spPr>
      </p:pic>
    </p:spTree>
    <p:extLst>
      <p:ext uri="{BB962C8B-B14F-4D97-AF65-F5344CB8AC3E}">
        <p14:creationId xmlns:p14="http://schemas.microsoft.com/office/powerpoint/2010/main" val="296606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3" name="Google Shape;231;p42">
            <a:extLst>
              <a:ext uri="{FF2B5EF4-FFF2-40B4-BE49-F238E27FC236}">
                <a16:creationId xmlns:a16="http://schemas.microsoft.com/office/drawing/2014/main" id="{808C5E7D-F041-CEA5-A8D5-66ECD1C6A0BB}"/>
              </a:ext>
            </a:extLst>
          </p:cNvPr>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grpSp>
        <p:nvGrpSpPr>
          <p:cNvPr id="5" name="Group 4">
            <a:extLst>
              <a:ext uri="{FF2B5EF4-FFF2-40B4-BE49-F238E27FC236}">
                <a16:creationId xmlns:a16="http://schemas.microsoft.com/office/drawing/2014/main" id="{BF5F7A62-7BA4-0B30-5413-6DA3D4C9AD9F}"/>
              </a:ext>
            </a:extLst>
          </p:cNvPr>
          <p:cNvGrpSpPr/>
          <p:nvPr/>
        </p:nvGrpSpPr>
        <p:grpSpPr>
          <a:xfrm>
            <a:off x="3452774" y="1332791"/>
            <a:ext cx="5493436" cy="3635798"/>
            <a:chOff x="3863586" y="1509852"/>
            <a:chExt cx="4885114" cy="3233184"/>
          </a:xfrm>
        </p:grpSpPr>
        <p:pic>
          <p:nvPicPr>
            <p:cNvPr id="2" name="Picture 1" descr="Comparison of annual salary to experience">
              <a:extLst>
                <a:ext uri="{FF2B5EF4-FFF2-40B4-BE49-F238E27FC236}">
                  <a16:creationId xmlns:a16="http://schemas.microsoft.com/office/drawing/2014/main" id="{F63C7D8E-0D28-8D0C-8EC8-12EB113D233F}"/>
                </a:ext>
              </a:extLst>
            </p:cNvPr>
            <p:cNvPicPr>
              <a:picLocks noChangeAspect="1"/>
            </p:cNvPicPr>
            <p:nvPr/>
          </p:nvPicPr>
          <p:blipFill rotWithShape="1">
            <a:blip r:embed="rId4"/>
            <a:srcRect l="1634" t="2005" r="93026" b="-2005"/>
            <a:stretch/>
          </p:blipFill>
          <p:spPr>
            <a:xfrm>
              <a:off x="3863586" y="1509852"/>
              <a:ext cx="258965" cy="3233184"/>
            </a:xfrm>
            <a:prstGeom prst="rect">
              <a:avLst/>
            </a:prstGeom>
          </p:spPr>
        </p:pic>
        <p:pic>
          <p:nvPicPr>
            <p:cNvPr id="4" name="Picture 3">
              <a:extLst>
                <a:ext uri="{FF2B5EF4-FFF2-40B4-BE49-F238E27FC236}">
                  <a16:creationId xmlns:a16="http://schemas.microsoft.com/office/drawing/2014/main" id="{501D87E8-85AC-A69B-860D-375325443CC0}"/>
                </a:ext>
              </a:extLst>
            </p:cNvPr>
            <p:cNvPicPr>
              <a:picLocks noChangeAspect="1"/>
            </p:cNvPicPr>
            <p:nvPr/>
          </p:nvPicPr>
          <p:blipFill rotWithShape="1">
            <a:blip r:embed="rId5"/>
            <a:srcRect l="2490"/>
            <a:stretch/>
          </p:blipFill>
          <p:spPr>
            <a:xfrm>
              <a:off x="4264762" y="1593637"/>
              <a:ext cx="4483938" cy="3065614"/>
            </a:xfrm>
            <a:prstGeom prst="rect">
              <a:avLst/>
            </a:prstGeom>
          </p:spPr>
        </p:pic>
      </p:grpSp>
    </p:spTree>
    <p:extLst>
      <p:ext uri="{BB962C8B-B14F-4D97-AF65-F5344CB8AC3E}">
        <p14:creationId xmlns:p14="http://schemas.microsoft.com/office/powerpoint/2010/main" val="242150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3" name="Google Shape;231;p42">
            <a:extLst>
              <a:ext uri="{FF2B5EF4-FFF2-40B4-BE49-F238E27FC236}">
                <a16:creationId xmlns:a16="http://schemas.microsoft.com/office/drawing/2014/main" id="{A4E375E8-CE38-015D-AB36-11A851E8671D}"/>
              </a:ext>
            </a:extLst>
          </p:cNvPr>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pic>
        <p:nvPicPr>
          <p:cNvPr id="7" name="Picture 6">
            <a:extLst>
              <a:ext uri="{FF2B5EF4-FFF2-40B4-BE49-F238E27FC236}">
                <a16:creationId xmlns:a16="http://schemas.microsoft.com/office/drawing/2014/main" id="{C119AD42-CB16-6FC0-1502-529789CACD97}"/>
              </a:ext>
            </a:extLst>
          </p:cNvPr>
          <p:cNvPicPr>
            <a:picLocks noChangeAspect="1"/>
          </p:cNvPicPr>
          <p:nvPr/>
        </p:nvPicPr>
        <p:blipFill>
          <a:blip r:embed="rId4"/>
          <a:stretch>
            <a:fillRect/>
          </a:stretch>
        </p:blipFill>
        <p:spPr>
          <a:xfrm>
            <a:off x="3361770" y="1170451"/>
            <a:ext cx="5255942" cy="3503961"/>
          </a:xfrm>
          <a:prstGeom prst="rect">
            <a:avLst/>
          </a:prstGeom>
        </p:spPr>
      </p:pic>
    </p:spTree>
    <p:extLst>
      <p:ext uri="{BB962C8B-B14F-4D97-AF65-F5344CB8AC3E}">
        <p14:creationId xmlns:p14="http://schemas.microsoft.com/office/powerpoint/2010/main" val="99911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4" name="Google Shape;231;p42">
            <a:extLst>
              <a:ext uri="{FF2B5EF4-FFF2-40B4-BE49-F238E27FC236}">
                <a16:creationId xmlns:a16="http://schemas.microsoft.com/office/drawing/2014/main" id="{737BE5AD-8D1C-21D0-0A1C-BD7EB28E65D6}"/>
              </a:ext>
            </a:extLst>
          </p:cNvPr>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 - Visualisation</a:t>
            </a:r>
            <a:endParaRPr sz="3300" b="0" i="0" u="none" strike="noStrike" cap="none" dirty="0">
              <a:latin typeface="Arial"/>
              <a:ea typeface="Arial"/>
              <a:cs typeface="Arial"/>
              <a:sym typeface="Arial"/>
            </a:endParaRPr>
          </a:p>
        </p:txBody>
      </p:sp>
      <p:grpSp>
        <p:nvGrpSpPr>
          <p:cNvPr id="7" name="Group 6">
            <a:extLst>
              <a:ext uri="{FF2B5EF4-FFF2-40B4-BE49-F238E27FC236}">
                <a16:creationId xmlns:a16="http://schemas.microsoft.com/office/drawing/2014/main" id="{353AA590-DB20-091F-18C1-7CC20669D8B2}"/>
              </a:ext>
            </a:extLst>
          </p:cNvPr>
          <p:cNvGrpSpPr/>
          <p:nvPr/>
        </p:nvGrpSpPr>
        <p:grpSpPr>
          <a:xfrm>
            <a:off x="3103095" y="1027350"/>
            <a:ext cx="5660516" cy="3968157"/>
            <a:chOff x="3546100" y="1117440"/>
            <a:chExt cx="5217511" cy="3657600"/>
          </a:xfrm>
        </p:grpSpPr>
        <p:pic>
          <p:nvPicPr>
            <p:cNvPr id="3" name="Picture 2" descr="Comparison of Business analyst and Data Scientist salaries">
              <a:extLst>
                <a:ext uri="{FF2B5EF4-FFF2-40B4-BE49-F238E27FC236}">
                  <a16:creationId xmlns:a16="http://schemas.microsoft.com/office/drawing/2014/main" id="{ADA0D1CC-9DD2-75A6-F63C-565117576C36}"/>
                </a:ext>
              </a:extLst>
            </p:cNvPr>
            <p:cNvPicPr>
              <a:picLocks noChangeAspect="1"/>
            </p:cNvPicPr>
            <p:nvPr/>
          </p:nvPicPr>
          <p:blipFill rotWithShape="1">
            <a:blip r:embed="rId4"/>
            <a:srcRect r="93067"/>
            <a:stretch/>
          </p:blipFill>
          <p:spPr>
            <a:xfrm>
              <a:off x="3546100" y="1117440"/>
              <a:ext cx="380389" cy="3657600"/>
            </a:xfrm>
            <a:prstGeom prst="rect">
              <a:avLst/>
            </a:prstGeom>
          </p:spPr>
        </p:pic>
        <p:pic>
          <p:nvPicPr>
            <p:cNvPr id="6" name="Picture 5">
              <a:extLst>
                <a:ext uri="{FF2B5EF4-FFF2-40B4-BE49-F238E27FC236}">
                  <a16:creationId xmlns:a16="http://schemas.microsoft.com/office/drawing/2014/main" id="{04D7BF3C-5B65-C022-1CDD-7E0636327897}"/>
                </a:ext>
              </a:extLst>
            </p:cNvPr>
            <p:cNvPicPr>
              <a:picLocks noChangeAspect="1"/>
            </p:cNvPicPr>
            <p:nvPr/>
          </p:nvPicPr>
          <p:blipFill rotWithShape="1">
            <a:blip r:embed="rId5"/>
            <a:srcRect l="1792"/>
            <a:stretch/>
          </p:blipFill>
          <p:spPr>
            <a:xfrm>
              <a:off x="3952960" y="1313429"/>
              <a:ext cx="4810651" cy="3265622"/>
            </a:xfrm>
            <a:prstGeom prst="rect">
              <a:avLst/>
            </a:prstGeom>
          </p:spPr>
        </p:pic>
      </p:grpSp>
    </p:spTree>
    <p:extLst>
      <p:ext uri="{BB962C8B-B14F-4D97-AF65-F5344CB8AC3E}">
        <p14:creationId xmlns:p14="http://schemas.microsoft.com/office/powerpoint/2010/main" val="328785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Implications of findings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07</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0" y="3715200"/>
            <a:ext cx="2517306" cy="1458521"/>
          </a:xfrm>
          <a:prstGeom prst="rect">
            <a:avLst/>
          </a:prstGeom>
        </p:spPr>
      </p:pic>
      <p:sp>
        <p:nvSpPr>
          <p:cNvPr id="2" name="Google Shape;235;p42">
            <a:extLst>
              <a:ext uri="{FF2B5EF4-FFF2-40B4-BE49-F238E27FC236}">
                <a16:creationId xmlns:a16="http://schemas.microsoft.com/office/drawing/2014/main" id="{CD883FB5-2AAB-3537-FEEC-E2E4F9D93772}"/>
              </a:ext>
            </a:extLst>
          </p:cNvPr>
          <p:cNvSpPr/>
          <p:nvPr/>
        </p:nvSpPr>
        <p:spPr>
          <a:xfrm>
            <a:off x="2576235" y="1191449"/>
            <a:ext cx="6289788" cy="3592692"/>
          </a:xfrm>
          <a:prstGeom prst="rect">
            <a:avLst/>
          </a:prstGeom>
          <a:noFill/>
          <a:ln>
            <a:noFill/>
          </a:ln>
        </p:spPr>
        <p:txBody>
          <a:bodyPr spcFirstLastPara="1" wrap="square" lIns="67500" tIns="33750" rIns="67500" bIns="33750" anchor="t" anchorCtr="0">
            <a:noAutofit/>
          </a:bodyPr>
          <a:lstStyle/>
          <a:p>
            <a:pPr lvl="0">
              <a:lnSpc>
                <a:spcPct val="200000"/>
              </a:lnSpc>
              <a:buSzPct val="75000"/>
            </a:pPr>
            <a:r>
              <a:rPr lang="en-GB" dirty="0">
                <a:latin typeface="Quattrocento Sans"/>
                <a:ea typeface="Quattrocento Sans"/>
                <a:cs typeface="Quattrocento Sans"/>
              </a:rPr>
              <a:t>If you want to be successful as a Data Analyst, you should master the following:</a:t>
            </a:r>
          </a:p>
          <a:p>
            <a:pPr marL="285750" lvl="0" indent="-285750">
              <a:lnSpc>
                <a:spcPct val="200000"/>
              </a:lnSpc>
              <a:buSzPct val="75000"/>
              <a:buFont typeface=".Apple Color Emoji UI"/>
              <a:buChar char="➡️"/>
            </a:pPr>
            <a:r>
              <a:rPr lang="en-GB" dirty="0">
                <a:latin typeface="Quattrocento Sans"/>
                <a:ea typeface="Quattrocento Sans"/>
                <a:cs typeface="Quattrocento Sans"/>
              </a:rPr>
              <a:t>Technologies: SQL, Python, SAS</a:t>
            </a:r>
          </a:p>
          <a:p>
            <a:pPr marL="285750" lvl="0" indent="-285750">
              <a:lnSpc>
                <a:spcPct val="200000"/>
              </a:lnSpc>
              <a:buSzPct val="75000"/>
              <a:buFont typeface=".Apple Color Emoji UI"/>
              <a:buChar char="➡️"/>
            </a:pPr>
            <a:r>
              <a:rPr lang="en-GB" dirty="0">
                <a:latin typeface="Quattrocento Sans"/>
                <a:ea typeface="Quattrocento Sans"/>
                <a:cs typeface="Quattrocento Sans"/>
              </a:rPr>
              <a:t>Tools: Tableau, Power BI</a:t>
            </a:r>
          </a:p>
          <a:p>
            <a:pPr marL="285750" lvl="0" indent="-285750">
              <a:lnSpc>
                <a:spcPct val="200000"/>
              </a:lnSpc>
              <a:buSzPct val="75000"/>
              <a:buFont typeface=".Apple Color Emoji UI"/>
              <a:buChar char="➡️"/>
            </a:pPr>
            <a:r>
              <a:rPr lang="en-GB" dirty="0">
                <a:latin typeface="Quattrocento Sans"/>
                <a:ea typeface="Quattrocento Sans"/>
                <a:cs typeface="Quattrocento Sans"/>
              </a:rPr>
              <a:t>Soft Skills: Communication, Agile Methodology, Problem-Solving </a:t>
            </a:r>
          </a:p>
          <a:p>
            <a:pPr marL="285750" lvl="0" indent="-285750">
              <a:lnSpc>
                <a:spcPct val="200000"/>
              </a:lnSpc>
              <a:buSzPct val="75000"/>
              <a:buFont typeface=".Apple Color Emoji UI"/>
              <a:buChar char="➡️"/>
            </a:pPr>
            <a:r>
              <a:rPr lang="en-GB" dirty="0">
                <a:latin typeface="Quattrocento Sans"/>
                <a:ea typeface="Quattrocento Sans"/>
                <a:cs typeface="Quattrocento Sans"/>
              </a:rPr>
              <a:t>You should have at least Bachelor Degree in relevant field</a:t>
            </a:r>
          </a:p>
          <a:p>
            <a:pPr marL="285750" lvl="0" indent="-285750">
              <a:lnSpc>
                <a:spcPct val="200000"/>
              </a:lnSpc>
              <a:buSzPct val="75000"/>
              <a:buFont typeface=".Apple Color Emoji UI"/>
              <a:buChar char="➡️"/>
            </a:pPr>
            <a:r>
              <a:rPr lang="en-GB" dirty="0">
                <a:latin typeface="Quattrocento Sans"/>
                <a:ea typeface="Quattrocento Sans"/>
                <a:cs typeface="Quattrocento Sans"/>
              </a:rPr>
              <a:t>You should persist as the longer you are in the field, the higher potential of earnings you will have</a:t>
            </a:r>
          </a:p>
        </p:txBody>
      </p:sp>
    </p:spTree>
    <p:extLst>
      <p:ext uri="{BB962C8B-B14F-4D97-AF65-F5344CB8AC3E}">
        <p14:creationId xmlns:p14="http://schemas.microsoft.com/office/powerpoint/2010/main" val="221249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3147119" y="279990"/>
            <a:ext cx="3786417"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References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08</a:t>
              </a:r>
              <a:endParaRPr sz="3600" b="0" i="0" u="none" strike="noStrike" cap="none" dirty="0">
                <a:latin typeface="Arial"/>
                <a:ea typeface="Arial"/>
                <a:cs typeface="Arial"/>
                <a:sym typeface="Arial"/>
              </a:endParaRPr>
            </a:p>
          </p:txBody>
        </p:sp>
      </p:gr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95451" y="3749539"/>
            <a:ext cx="2298634" cy="1331823"/>
          </a:xfrm>
          <a:prstGeom prst="rect">
            <a:avLst/>
          </a:prstGeom>
        </p:spPr>
      </p:pic>
      <p:sp>
        <p:nvSpPr>
          <p:cNvPr id="11" name="Google Shape;235;p42">
            <a:extLst>
              <a:ext uri="{FF2B5EF4-FFF2-40B4-BE49-F238E27FC236}">
                <a16:creationId xmlns:a16="http://schemas.microsoft.com/office/drawing/2014/main" id="{CED7E113-D9EF-35F5-BA80-DF3450BC517A}"/>
              </a:ext>
            </a:extLst>
          </p:cNvPr>
          <p:cNvSpPr/>
          <p:nvPr/>
        </p:nvSpPr>
        <p:spPr>
          <a:xfrm>
            <a:off x="2480931" y="1027350"/>
            <a:ext cx="6478906" cy="4035969"/>
          </a:xfrm>
          <a:prstGeom prst="rect">
            <a:avLst/>
          </a:prstGeom>
          <a:noFill/>
          <a:ln>
            <a:noFill/>
          </a:ln>
        </p:spPr>
        <p:txBody>
          <a:bodyPr spcFirstLastPara="1" wrap="square" lIns="67500" tIns="33750" rIns="67500" bIns="33750" anchor="t" anchorCtr="0">
            <a:noAutofit/>
          </a:bodyPr>
          <a:lstStyle/>
          <a:p>
            <a:pPr marL="285750" lvl="0" indent="-285750">
              <a:lnSpc>
                <a:spcPct val="200000"/>
              </a:lnSpc>
              <a:buSzPct val="75000"/>
              <a:buFont typeface=".Apple Color Emoji UI"/>
              <a:buChar char="➡️"/>
            </a:pPr>
            <a:r>
              <a:rPr lang="en-GB" dirty="0">
                <a:latin typeface="Quattrocento Sans"/>
                <a:ea typeface="Quattrocento Sans"/>
                <a:cs typeface="Quattrocento Sans"/>
              </a:rPr>
              <a:t>Matplotlib – Bar Plot: </a:t>
            </a:r>
            <a:r>
              <a:rPr lang="en-GB" sz="1000" b="1" dirty="0"/>
              <a:t> </a:t>
            </a:r>
            <a:r>
              <a:rPr lang="en-GB" sz="1050" dirty="0">
                <a:solidFill>
                  <a:srgbClr val="0070C0"/>
                </a:solidFill>
                <a:latin typeface="Quattrocento Sans"/>
                <a:ea typeface="Quattrocento Sans"/>
                <a:cs typeface="Quattrocento Sans"/>
                <a:hlinkClick r:id="rId4">
                  <a:extLst>
                    <a:ext uri="{A12FA001-AC4F-418D-AE19-62706E023703}">
                      <ahyp:hlinkClr xmlns:ahyp="http://schemas.microsoft.com/office/drawing/2018/hyperlinkcolor" val="tx"/>
                    </a:ext>
                  </a:extLst>
                </a:hlinkClick>
              </a:rPr>
              <a:t>https://www.tutorialspoint.com/matplotlib/matplotlib_bar_plot.htm</a:t>
            </a:r>
            <a:endParaRPr lang="en-GB" sz="1050" dirty="0">
              <a:solidFill>
                <a:srgbClr val="0070C0"/>
              </a:solidFill>
              <a:latin typeface="Quattrocento Sans"/>
              <a:ea typeface="Quattrocento Sans"/>
              <a:cs typeface="Quattrocento Sans"/>
            </a:endParaRPr>
          </a:p>
          <a:p>
            <a:pPr marL="285750" indent="-285750">
              <a:lnSpc>
                <a:spcPct val="200000"/>
              </a:lnSpc>
              <a:buSzPct val="75000"/>
              <a:buFont typeface=".Apple Color Emoji UI"/>
              <a:buChar char="➡️"/>
            </a:pPr>
            <a:r>
              <a:rPr lang="en-GB" dirty="0">
                <a:latin typeface="Quattrocento Sans"/>
                <a:ea typeface="Quattrocento Sans"/>
                <a:cs typeface="Quattrocento Sans"/>
              </a:rPr>
              <a:t>Your Machine Learning and Data Science Community: </a:t>
            </a:r>
            <a:r>
              <a:rPr lang="en-GB" sz="1050" dirty="0">
                <a:solidFill>
                  <a:srgbClr val="0070C0"/>
                </a:solidFill>
                <a:latin typeface="Quattrocento Sans"/>
                <a:ea typeface="Quattrocento Sans"/>
                <a:cs typeface="Quattrocento Sans"/>
                <a:hlinkClick r:id="rId5">
                  <a:extLst>
                    <a:ext uri="{A12FA001-AC4F-418D-AE19-62706E023703}">
                      <ahyp:hlinkClr xmlns:ahyp="http://schemas.microsoft.com/office/drawing/2018/hyperlinkcolor" val="tx"/>
                    </a:ext>
                  </a:extLst>
                </a:hlinkClick>
              </a:rPr>
              <a:t>https://www.kaggle.com/</a:t>
            </a:r>
            <a:endParaRPr lang="en-GB" sz="1050" dirty="0">
              <a:solidFill>
                <a:srgbClr val="0070C0"/>
              </a:solidFill>
              <a:latin typeface="Quattrocento Sans"/>
              <a:ea typeface="Quattrocento Sans"/>
              <a:cs typeface="Quattrocento Sans"/>
            </a:endParaRPr>
          </a:p>
          <a:p>
            <a:pPr marL="285750" lvl="0" indent="-285750">
              <a:lnSpc>
                <a:spcPct val="200000"/>
              </a:lnSpc>
              <a:buSzPct val="75000"/>
              <a:buFont typeface=".Apple Color Emoji UI"/>
              <a:buChar char="➡️"/>
            </a:pPr>
            <a:r>
              <a:rPr lang="en-GB" dirty="0">
                <a:latin typeface="Quattrocento Sans"/>
                <a:ea typeface="Quattrocento Sans"/>
                <a:cs typeface="Quattrocento Sans"/>
              </a:rPr>
              <a:t>Optimize Your Resume and Boost Interview Chances: </a:t>
            </a:r>
            <a:r>
              <a:rPr lang="en-GB" sz="1050" dirty="0">
                <a:solidFill>
                  <a:srgbClr val="0070C0"/>
                </a:solidFill>
                <a:latin typeface="Quattrocento Sans"/>
                <a:ea typeface="Quattrocento Sans"/>
                <a:cs typeface="Quattrocento Sans"/>
                <a:hlinkClick r:id="rId6">
                  <a:extLst>
                    <a:ext uri="{A12FA001-AC4F-418D-AE19-62706E023703}">
                      <ahyp:hlinkClr xmlns:ahyp="http://schemas.microsoft.com/office/drawing/2018/hyperlinkcolor" val="tx"/>
                    </a:ext>
                  </a:extLst>
                </a:hlinkClick>
              </a:rPr>
              <a:t>https://www.jobscan.co/</a:t>
            </a:r>
            <a:endParaRPr lang="en-GB" sz="1050" dirty="0">
              <a:solidFill>
                <a:srgbClr val="0070C0"/>
              </a:solidFill>
              <a:latin typeface="Quattrocento Sans"/>
              <a:ea typeface="Quattrocento Sans"/>
              <a:cs typeface="Quattrocento Sans"/>
            </a:endParaRPr>
          </a:p>
          <a:p>
            <a:pPr marL="285750" indent="-285750">
              <a:lnSpc>
                <a:spcPct val="200000"/>
              </a:lnSpc>
              <a:buSzPct val="75000"/>
              <a:buFont typeface=".Apple Color Emoji UI"/>
              <a:buChar char="➡️"/>
            </a:pPr>
            <a:r>
              <a:rPr lang="en-GB" dirty="0">
                <a:latin typeface="Quattrocento Sans"/>
                <a:ea typeface="Quattrocento Sans"/>
                <a:cs typeface="Quattrocento Sans"/>
              </a:rPr>
              <a:t>ANOVA using Python (with examples): </a:t>
            </a:r>
            <a:r>
              <a:rPr lang="en-GB" sz="1050" dirty="0">
                <a:solidFill>
                  <a:srgbClr val="0070C0"/>
                </a:solidFill>
                <a:latin typeface="Quattrocento Sans"/>
                <a:ea typeface="Quattrocento Sans"/>
                <a:cs typeface="Quattrocento Sans"/>
                <a:hlinkClick r:id="rId7">
                  <a:extLst>
                    <a:ext uri="{A12FA001-AC4F-418D-AE19-62706E023703}">
                      <ahyp:hlinkClr xmlns:ahyp="http://schemas.microsoft.com/office/drawing/2018/hyperlinkcolor" val="tx"/>
                    </a:ext>
                  </a:extLst>
                </a:hlinkClick>
              </a:rPr>
              <a:t>https://www.reneshbedre.com/blog/anova.html</a:t>
            </a:r>
            <a:endParaRPr lang="en-GB" sz="1050" dirty="0">
              <a:solidFill>
                <a:srgbClr val="0070C0"/>
              </a:solidFill>
              <a:latin typeface="Quattrocento Sans"/>
              <a:ea typeface="Quattrocento Sans"/>
              <a:cs typeface="Quattrocento Sans"/>
            </a:endParaRPr>
          </a:p>
          <a:p>
            <a:pPr marL="285750" lvl="0" indent="-285750">
              <a:lnSpc>
                <a:spcPct val="200000"/>
              </a:lnSpc>
              <a:buSzPct val="75000"/>
              <a:buFont typeface=".Apple Color Emoji UI"/>
              <a:buChar char="➡️"/>
            </a:pPr>
            <a:r>
              <a:rPr lang="en-GB" dirty="0">
                <a:latin typeface="Quattrocento Sans"/>
                <a:ea typeface="Quattrocento Sans"/>
                <a:cs typeface="Quattrocento Sans"/>
              </a:rPr>
              <a:t>Descriptive Statistics: </a:t>
            </a:r>
            <a:r>
              <a:rPr lang="en-GB" sz="1050" dirty="0">
                <a:solidFill>
                  <a:srgbClr val="0070C0"/>
                </a:solidFill>
                <a:latin typeface="Quattrocento Sans"/>
                <a:ea typeface="Quattrocento Sans"/>
                <a:cs typeface="Quattrocento Sans"/>
                <a:hlinkClick r:id="rId8">
                  <a:extLst>
                    <a:ext uri="{A12FA001-AC4F-418D-AE19-62706E023703}">
                      <ahyp:hlinkClr xmlns:ahyp="http://schemas.microsoft.com/office/drawing/2018/hyperlinkcolor" val="tx"/>
                    </a:ext>
                  </a:extLst>
                </a:hlinkClick>
              </a:rPr>
              <a:t>https://www.w3schools.com/statistics/index.php</a:t>
            </a:r>
            <a:endParaRPr lang="en-GB" sz="1050" dirty="0">
              <a:solidFill>
                <a:srgbClr val="0070C0"/>
              </a:solidFill>
              <a:latin typeface="Quattrocento Sans"/>
              <a:ea typeface="Quattrocento Sans"/>
              <a:cs typeface="Quattrocento Sans"/>
            </a:endParaRPr>
          </a:p>
          <a:p>
            <a:pPr marL="285750" indent="-285750">
              <a:lnSpc>
                <a:spcPct val="200000"/>
              </a:lnSpc>
              <a:buSzPct val="75000"/>
              <a:buFont typeface=".Apple Color Emoji UI"/>
              <a:buChar char="➡️"/>
            </a:pPr>
            <a:r>
              <a:rPr lang="en-GB" dirty="0">
                <a:latin typeface="Quattrocento Sans"/>
                <a:ea typeface="Quattrocento Sans"/>
                <a:cs typeface="Quattrocento Sans"/>
              </a:rPr>
              <a:t>Maps API: </a:t>
            </a:r>
            <a:r>
              <a:rPr lang="en-GB" sz="1050" dirty="0">
                <a:solidFill>
                  <a:srgbClr val="0070C0"/>
                </a:solidFill>
                <a:latin typeface="Quattrocento Sans"/>
                <a:ea typeface="Quattrocento Sans"/>
                <a:cs typeface="Quattrocento Sans"/>
                <a:hlinkClick r:id="rId9">
                  <a:extLst>
                    <a:ext uri="{A12FA001-AC4F-418D-AE19-62706E023703}">
                      <ahyp:hlinkClr xmlns:ahyp="http://schemas.microsoft.com/office/drawing/2018/hyperlinkcolor" val="tx"/>
                    </a:ext>
                  </a:extLst>
                </a:hlinkClick>
              </a:rPr>
              <a:t>https://mapsplatform.google.com/</a:t>
            </a:r>
            <a:endParaRPr lang="en-GB" sz="1050" dirty="0">
              <a:solidFill>
                <a:srgbClr val="0070C0"/>
              </a:solidFill>
              <a:latin typeface="Quattrocento Sans"/>
              <a:ea typeface="Quattrocento Sans"/>
              <a:cs typeface="Quattrocento Sans"/>
            </a:endParaRPr>
          </a:p>
          <a:p>
            <a:pPr marL="285750" lvl="0" indent="-285750">
              <a:lnSpc>
                <a:spcPct val="200000"/>
              </a:lnSpc>
              <a:buSzPct val="75000"/>
              <a:buFont typeface=".Apple Color Emoji UI"/>
              <a:buChar char="➡️"/>
            </a:pPr>
            <a:r>
              <a:rPr lang="en-GB" dirty="0">
                <a:latin typeface="Quattrocento Sans"/>
                <a:ea typeface="Quattrocento Sans"/>
                <a:cs typeface="Quattrocento Sans"/>
              </a:rPr>
              <a:t>Statistics plots: </a:t>
            </a:r>
            <a:r>
              <a:rPr lang="en-GB" sz="1050" dirty="0">
                <a:solidFill>
                  <a:srgbClr val="0070C0"/>
                </a:solidFill>
                <a:latin typeface="Quattrocento Sans"/>
                <a:ea typeface="Quattrocento Sans"/>
                <a:cs typeface="Quattrocento Sans"/>
                <a:hlinkClick r:id="rId10">
                  <a:extLst>
                    <a:ext uri="{A12FA001-AC4F-418D-AE19-62706E023703}">
                      <ahyp:hlinkClr xmlns:ahyp="http://schemas.microsoft.com/office/drawing/2018/hyperlinkcolor" val="tx"/>
                    </a:ext>
                  </a:extLst>
                </a:hlinkClick>
              </a:rPr>
              <a:t>https://matplotlib.org/stable/plot_types/index.html</a:t>
            </a:r>
            <a:endParaRPr lang="en-GB" sz="1050" dirty="0">
              <a:solidFill>
                <a:srgbClr val="0070C0"/>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01327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2EE"/>
        </a:solidFill>
        <a:effectLst/>
      </p:bgPr>
    </p:bg>
    <p:spTree>
      <p:nvGrpSpPr>
        <p:cNvPr id="1" name="Shape 183"/>
        <p:cNvGrpSpPr/>
        <p:nvPr/>
      </p:nvGrpSpPr>
      <p:grpSpPr>
        <a:xfrm>
          <a:off x="0" y="0"/>
          <a:ext cx="0" cy="0"/>
          <a:chOff x="0" y="0"/>
          <a:chExt cx="0" cy="0"/>
        </a:xfrm>
      </p:grpSpPr>
      <p:grpSp>
        <p:nvGrpSpPr>
          <p:cNvPr id="185" name="Google Shape;185;p40"/>
          <p:cNvGrpSpPr/>
          <p:nvPr/>
        </p:nvGrpSpPr>
        <p:grpSpPr>
          <a:xfrm>
            <a:off x="211108" y="4874004"/>
            <a:ext cx="188221" cy="193896"/>
            <a:chOff x="174240" y="6388200"/>
            <a:chExt cx="358200" cy="369000"/>
          </a:xfrm>
        </p:grpSpPr>
        <p:grpSp>
          <p:nvGrpSpPr>
            <p:cNvPr id="186" name="Google Shape;186;p40"/>
            <p:cNvGrpSpPr/>
            <p:nvPr/>
          </p:nvGrpSpPr>
          <p:grpSpPr>
            <a:xfrm>
              <a:off x="174240" y="6388200"/>
              <a:ext cx="358200" cy="369000"/>
              <a:chOff x="174240" y="6388200"/>
              <a:chExt cx="358200" cy="369000"/>
            </a:xfrm>
          </p:grpSpPr>
          <p:cxnSp>
            <p:nvCxnSpPr>
              <p:cNvPr id="187" name="Google Shape;187;p40"/>
              <p:cNvCxnSpPr/>
              <p:nvPr/>
            </p:nvCxnSpPr>
            <p:spPr>
              <a:xfrm>
                <a:off x="174240" y="6572520"/>
                <a:ext cx="358200" cy="0"/>
              </a:xfrm>
              <a:prstGeom prst="straightConnector1">
                <a:avLst/>
              </a:prstGeom>
              <a:noFill/>
              <a:ln w="9525" cap="flat" cmpd="sng">
                <a:solidFill>
                  <a:schemeClr val="dk1"/>
                </a:solidFill>
                <a:prstDash val="solid"/>
                <a:miter lim="8000"/>
                <a:headEnd type="none" w="sm" len="sm"/>
                <a:tailEnd type="none" w="sm" len="sm"/>
              </a:ln>
            </p:spPr>
          </p:cxnSp>
          <p:cxnSp>
            <p:nvCxnSpPr>
              <p:cNvPr id="188" name="Google Shape;188;p40"/>
              <p:cNvCxnSpPr/>
              <p:nvPr/>
            </p:nvCxnSpPr>
            <p:spPr>
              <a:xfrm rot="10800000">
                <a:off x="353160" y="6388200"/>
                <a:ext cx="0" cy="369000"/>
              </a:xfrm>
              <a:prstGeom prst="straightConnector1">
                <a:avLst/>
              </a:prstGeom>
              <a:noFill/>
              <a:ln w="9525" cap="flat" cmpd="sng">
                <a:solidFill>
                  <a:schemeClr val="dk1"/>
                </a:solidFill>
                <a:prstDash val="solid"/>
                <a:miter lim="8000"/>
                <a:headEnd type="none" w="sm" len="sm"/>
                <a:tailEnd type="none" w="sm" len="sm"/>
              </a:ln>
            </p:spPr>
          </p:cxnSp>
        </p:grpSp>
        <p:sp>
          <p:nvSpPr>
            <p:cNvPr id="189" name="Google Shape;189;p40"/>
            <p:cNvSpPr/>
            <p:nvPr/>
          </p:nvSpPr>
          <p:spPr>
            <a:xfrm>
              <a:off x="303120" y="6484680"/>
              <a:ext cx="100440" cy="100440"/>
            </a:xfrm>
            <a:prstGeom prst="ellipse">
              <a:avLst/>
            </a:prstGeom>
            <a:no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90" name="Google Shape;190;p40"/>
          <p:cNvSpPr/>
          <p:nvPr/>
        </p:nvSpPr>
        <p:spPr>
          <a:xfrm>
            <a:off x="2877660" y="233550"/>
            <a:ext cx="3556710"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Used technologies</a:t>
            </a:r>
            <a:endParaRPr sz="3300" b="0" i="0" u="none" strike="noStrike" cap="none" dirty="0">
              <a:latin typeface="Arial"/>
              <a:ea typeface="Arial"/>
              <a:cs typeface="Arial"/>
              <a:sym typeface="Arial"/>
            </a:endParaRPr>
          </a:p>
        </p:txBody>
      </p:sp>
      <p:pic>
        <p:nvPicPr>
          <p:cNvPr id="191" name="Google Shape;191;p40"/>
          <p:cNvPicPr preferRelativeResize="0"/>
          <p:nvPr/>
        </p:nvPicPr>
        <p:blipFill>
          <a:blip r:embed="rId3">
            <a:alphaModFix/>
          </a:blip>
          <a:stretch>
            <a:fillRect/>
          </a:stretch>
        </p:blipFill>
        <p:spPr>
          <a:xfrm>
            <a:off x="591251" y="1631626"/>
            <a:ext cx="857845" cy="857845"/>
          </a:xfrm>
          <a:prstGeom prst="rect">
            <a:avLst/>
          </a:prstGeom>
          <a:noFill/>
          <a:ln>
            <a:noFill/>
          </a:ln>
        </p:spPr>
      </p:pic>
      <p:pic>
        <p:nvPicPr>
          <p:cNvPr id="192" name="Google Shape;192;p40"/>
          <p:cNvPicPr preferRelativeResize="0"/>
          <p:nvPr/>
        </p:nvPicPr>
        <p:blipFill>
          <a:blip r:embed="rId4">
            <a:alphaModFix/>
          </a:blip>
          <a:stretch>
            <a:fillRect/>
          </a:stretch>
        </p:blipFill>
        <p:spPr>
          <a:xfrm>
            <a:off x="6898281" y="1838977"/>
            <a:ext cx="1265009" cy="550696"/>
          </a:xfrm>
          <a:prstGeom prst="rect">
            <a:avLst/>
          </a:prstGeom>
          <a:noFill/>
          <a:ln>
            <a:noFill/>
          </a:ln>
        </p:spPr>
      </p:pic>
      <p:pic>
        <p:nvPicPr>
          <p:cNvPr id="1026" name="Picture 2" descr="Setup Jupyter Notebook on Hortonworks Data Platform (HDP) - devopszones">
            <a:extLst>
              <a:ext uri="{FF2B5EF4-FFF2-40B4-BE49-F238E27FC236}">
                <a16:creationId xmlns:a16="http://schemas.microsoft.com/office/drawing/2014/main" id="{4F08C2C5-99E5-8358-61F6-637C8DFF04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3627" y="1671528"/>
            <a:ext cx="705602" cy="817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Pandas Pro - Session Two - Selection on Data Frames | Python ...">
            <a:extLst>
              <a:ext uri="{FF2B5EF4-FFF2-40B4-BE49-F238E27FC236}">
                <a16:creationId xmlns:a16="http://schemas.microsoft.com/office/drawing/2014/main" id="{33264DB3-D83B-3C26-DE44-81A1B0041D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4214" y="1609601"/>
            <a:ext cx="2179807" cy="87987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reating Line Plots and Pie Charts with Python's Matplotlib Library ...">
            <a:extLst>
              <a:ext uri="{FF2B5EF4-FFF2-40B4-BE49-F238E27FC236}">
                <a16:creationId xmlns:a16="http://schemas.microsoft.com/office/drawing/2014/main" id="{BD5EF822-C6F6-AA75-98CB-EED06EBDB6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666" y="3177122"/>
            <a:ext cx="2457793" cy="5896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gmaps-logo - BuzzTonight">
            <a:extLst>
              <a:ext uri="{FF2B5EF4-FFF2-40B4-BE49-F238E27FC236}">
                <a16:creationId xmlns:a16="http://schemas.microsoft.com/office/drawing/2014/main" id="{AA089684-57A8-80F9-10C1-65C030231E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2965" y="2964730"/>
            <a:ext cx="1318289" cy="12129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NumPy For Your Grandma | GormAnalysis Classroom">
            <a:extLst>
              <a:ext uri="{FF2B5EF4-FFF2-40B4-BE49-F238E27FC236}">
                <a16:creationId xmlns:a16="http://schemas.microsoft.com/office/drawing/2014/main" id="{4B237517-4903-0BF1-F419-8E0751D575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4429" y="3092743"/>
            <a:ext cx="1701208" cy="9569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p:nvPr/>
        </p:nvSpPr>
        <p:spPr>
          <a:xfrm>
            <a:off x="3969716" y="204832"/>
            <a:ext cx="1715628"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strike="noStrike" dirty="0">
                <a:solidFill>
                  <a:srgbClr val="000000"/>
                </a:solidFill>
                <a:latin typeface="Quattrocento Sans" panose="020B0502050000020003" pitchFamily="34" charset="0"/>
                <a:ea typeface="Consolas"/>
                <a:cs typeface="Consolas"/>
                <a:sym typeface="Consolas"/>
              </a:rPr>
              <a:t>Q&amp;A</a:t>
            </a:r>
            <a:endParaRPr sz="3300" b="0" strike="noStrike" dirty="0">
              <a:latin typeface="Quattrocento Sans" panose="020B0502050000020003" pitchFamily="34" charset="0"/>
              <a:sym typeface="Arial"/>
            </a:endParaRPr>
          </a:p>
        </p:txBody>
      </p:sp>
      <p:grpSp>
        <p:nvGrpSpPr>
          <p:cNvPr id="318" name="Google Shape;318;p47"/>
          <p:cNvGrpSpPr/>
          <p:nvPr/>
        </p:nvGrpSpPr>
        <p:grpSpPr>
          <a:xfrm>
            <a:off x="-22410" y="-4860"/>
            <a:ext cx="1076490" cy="1032210"/>
            <a:chOff x="-29880" y="-6480"/>
            <a:chExt cx="1435320" cy="1376280"/>
          </a:xfrm>
        </p:grpSpPr>
        <p:sp>
          <p:nvSpPr>
            <p:cNvPr id="319" name="Google Shape;319;p47"/>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0" name="Google Shape;320;p47"/>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strike="noStrike" dirty="0">
                  <a:solidFill>
                    <a:srgbClr val="FFFFFF"/>
                  </a:solidFill>
                  <a:latin typeface="Consolas"/>
                  <a:ea typeface="Consolas"/>
                  <a:cs typeface="Consolas"/>
                  <a:sym typeface="Consolas"/>
                </a:rPr>
                <a:t>09</a:t>
              </a:r>
              <a:endParaRPr sz="3600" b="0" strike="noStrike" dirty="0">
                <a:latin typeface="Arial"/>
                <a:ea typeface="Arial"/>
                <a:cs typeface="Arial"/>
                <a:sym typeface="Arial"/>
              </a:endParaRPr>
            </a:p>
          </p:txBody>
        </p:sp>
      </p:grpSp>
      <p:pic>
        <p:nvPicPr>
          <p:cNvPr id="322" name="Google Shape;322;p47"/>
          <p:cNvPicPr preferRelativeResize="0"/>
          <p:nvPr/>
        </p:nvPicPr>
        <p:blipFill rotWithShape="1">
          <a:blip r:embed="rId3">
            <a:alphaModFix/>
          </a:blip>
          <a:srcRect/>
          <a:stretch/>
        </p:blipFill>
        <p:spPr>
          <a:xfrm rot="-2423400">
            <a:off x="1437916" y="3543905"/>
            <a:ext cx="171496" cy="261676"/>
          </a:xfrm>
          <a:prstGeom prst="rect">
            <a:avLst/>
          </a:prstGeom>
          <a:noFill/>
          <a:ln>
            <a:noFill/>
          </a:ln>
          <a:effectLst>
            <a:outerShdw blurRad="50800" dist="50760" dir="5400000" algn="ctr" rotWithShape="0">
              <a:schemeClr val="dk1"/>
            </a:outerShdw>
          </a:effectLst>
        </p:spPr>
      </p:pic>
      <p:pic>
        <p:nvPicPr>
          <p:cNvPr id="323" name="Google Shape;323;p47"/>
          <p:cNvPicPr preferRelativeResize="0"/>
          <p:nvPr/>
        </p:nvPicPr>
        <p:blipFill rotWithShape="1">
          <a:blip r:embed="rId3">
            <a:alphaModFix/>
          </a:blip>
          <a:srcRect/>
          <a:stretch/>
        </p:blipFill>
        <p:spPr>
          <a:xfrm>
            <a:off x="945886" y="4683404"/>
            <a:ext cx="108463" cy="165526"/>
          </a:xfrm>
          <a:prstGeom prst="rect">
            <a:avLst/>
          </a:prstGeom>
          <a:noFill/>
          <a:ln>
            <a:noFill/>
          </a:ln>
          <a:effectLst>
            <a:outerShdw blurRad="50800" dist="50760" dir="5400000" algn="ctr" rotWithShape="0">
              <a:schemeClr val="dk1"/>
            </a:outerShdw>
          </a:effectLst>
        </p:spPr>
      </p:pic>
      <p:pic>
        <p:nvPicPr>
          <p:cNvPr id="324" name="Google Shape;324;p47"/>
          <p:cNvPicPr preferRelativeResize="0"/>
          <p:nvPr/>
        </p:nvPicPr>
        <p:blipFill rotWithShape="1">
          <a:blip r:embed="rId3">
            <a:alphaModFix/>
          </a:blip>
          <a:srcRect/>
          <a:stretch/>
        </p:blipFill>
        <p:spPr>
          <a:xfrm rot="694800">
            <a:off x="2069697" y="1775600"/>
            <a:ext cx="171497" cy="261678"/>
          </a:xfrm>
          <a:prstGeom prst="rect">
            <a:avLst/>
          </a:prstGeom>
          <a:noFill/>
          <a:ln>
            <a:noFill/>
          </a:ln>
          <a:effectLst>
            <a:outerShdw blurRad="50800" dist="50760" dir="5400000" algn="ctr" rotWithShape="0">
              <a:schemeClr val="dk1"/>
            </a:outerShdw>
          </a:effectLst>
        </p:spPr>
      </p:pic>
      <p:pic>
        <p:nvPicPr>
          <p:cNvPr id="325" name="Google Shape;325;p47"/>
          <p:cNvPicPr preferRelativeResize="0"/>
          <p:nvPr/>
        </p:nvPicPr>
        <p:blipFill rotWithShape="1">
          <a:blip r:embed="rId3">
            <a:alphaModFix/>
          </a:blip>
          <a:srcRect/>
          <a:stretch/>
        </p:blipFill>
        <p:spPr>
          <a:xfrm rot="1650600">
            <a:off x="8754463" y="675199"/>
            <a:ext cx="108463" cy="165526"/>
          </a:xfrm>
          <a:prstGeom prst="rect">
            <a:avLst/>
          </a:prstGeom>
          <a:noFill/>
          <a:ln>
            <a:noFill/>
          </a:ln>
          <a:effectLst>
            <a:outerShdw blurRad="50800" dist="50760" dir="5400000" algn="ctr" rotWithShape="0">
              <a:schemeClr val="dk1"/>
            </a:outerShdw>
          </a:effectLst>
        </p:spPr>
      </p:pic>
      <p:pic>
        <p:nvPicPr>
          <p:cNvPr id="326" name="Google Shape;326;p47"/>
          <p:cNvPicPr preferRelativeResize="0"/>
          <p:nvPr/>
        </p:nvPicPr>
        <p:blipFill rotWithShape="1">
          <a:blip r:embed="rId3">
            <a:alphaModFix/>
          </a:blip>
          <a:srcRect/>
          <a:stretch/>
        </p:blipFill>
        <p:spPr>
          <a:xfrm rot="-2606400">
            <a:off x="2995919" y="4796900"/>
            <a:ext cx="108463" cy="165526"/>
          </a:xfrm>
          <a:prstGeom prst="rect">
            <a:avLst/>
          </a:prstGeom>
          <a:noFill/>
          <a:ln>
            <a:noFill/>
          </a:ln>
          <a:effectLst>
            <a:outerShdw blurRad="50800" dist="50760" dir="5400000" algn="ctr" rotWithShape="0">
              <a:schemeClr val="dk1"/>
            </a:outerShdw>
          </a:effectLst>
        </p:spPr>
      </p:pic>
      <p:pic>
        <p:nvPicPr>
          <p:cNvPr id="327" name="Google Shape;327;p47"/>
          <p:cNvPicPr preferRelativeResize="0"/>
          <p:nvPr/>
        </p:nvPicPr>
        <p:blipFill rotWithShape="1">
          <a:blip r:embed="rId3">
            <a:alphaModFix/>
          </a:blip>
          <a:srcRect/>
          <a:stretch/>
        </p:blipFill>
        <p:spPr>
          <a:xfrm rot="1477800">
            <a:off x="1706649" y="407864"/>
            <a:ext cx="108463" cy="165526"/>
          </a:xfrm>
          <a:prstGeom prst="rect">
            <a:avLst/>
          </a:prstGeom>
          <a:noFill/>
          <a:ln>
            <a:noFill/>
          </a:ln>
          <a:effectLst>
            <a:outerShdw blurRad="50800" dist="50760" dir="5400000" algn="ctr" rotWithShape="0">
              <a:schemeClr val="dk1"/>
            </a:outerShdw>
          </a:effectLst>
        </p:spPr>
      </p:pic>
      <p:pic>
        <p:nvPicPr>
          <p:cNvPr id="328" name="Google Shape;328;p47"/>
          <p:cNvPicPr preferRelativeResize="0"/>
          <p:nvPr/>
        </p:nvPicPr>
        <p:blipFill rotWithShape="1">
          <a:blip r:embed="rId3">
            <a:alphaModFix/>
          </a:blip>
          <a:srcRect/>
          <a:stretch/>
        </p:blipFill>
        <p:spPr>
          <a:xfrm>
            <a:off x="457726" y="1931024"/>
            <a:ext cx="108463" cy="165526"/>
          </a:xfrm>
          <a:prstGeom prst="rect">
            <a:avLst/>
          </a:prstGeom>
          <a:noFill/>
          <a:ln>
            <a:noFill/>
          </a:ln>
          <a:effectLst>
            <a:outerShdw blurRad="50800" dist="50760" dir="5400000" algn="ctr" rotWithShape="0">
              <a:schemeClr val="dk1"/>
            </a:outerShdw>
          </a:effectLst>
        </p:spPr>
      </p:pic>
      <p:pic>
        <p:nvPicPr>
          <p:cNvPr id="329" name="Google Shape;329;p47"/>
          <p:cNvPicPr preferRelativeResize="0"/>
          <p:nvPr/>
        </p:nvPicPr>
        <p:blipFill rotWithShape="1">
          <a:blip r:embed="rId3">
            <a:alphaModFix/>
          </a:blip>
          <a:srcRect/>
          <a:stretch/>
        </p:blipFill>
        <p:spPr>
          <a:xfrm rot="-2350800">
            <a:off x="8690592" y="4734749"/>
            <a:ext cx="108463" cy="165526"/>
          </a:xfrm>
          <a:prstGeom prst="rect">
            <a:avLst/>
          </a:prstGeom>
          <a:noFill/>
          <a:ln>
            <a:noFill/>
          </a:ln>
          <a:effectLst>
            <a:outerShdw blurRad="50800" dist="50760" dir="5400000" algn="ctr" rotWithShape="0">
              <a:schemeClr val="dk1"/>
            </a:outerShdw>
          </a:effectLst>
        </p:spPr>
      </p:pic>
      <p:pic>
        <p:nvPicPr>
          <p:cNvPr id="330" name="Google Shape;330;p47"/>
          <p:cNvPicPr preferRelativeResize="0"/>
          <p:nvPr/>
        </p:nvPicPr>
        <p:blipFill rotWithShape="1">
          <a:blip r:embed="rId3">
            <a:alphaModFix/>
          </a:blip>
          <a:srcRect/>
          <a:stretch/>
        </p:blipFill>
        <p:spPr>
          <a:xfrm rot="5021400">
            <a:off x="8504616" y="2621014"/>
            <a:ext cx="171497" cy="261678"/>
          </a:xfrm>
          <a:prstGeom prst="rect">
            <a:avLst/>
          </a:prstGeom>
          <a:noFill/>
          <a:ln>
            <a:noFill/>
          </a:ln>
          <a:effectLst>
            <a:outerShdw blurRad="50800" dist="50760" dir="5400000" algn="ctr" rotWithShape="0">
              <a:schemeClr val="dk1"/>
            </a:outerShdw>
          </a:effectLst>
        </p:spPr>
      </p:pic>
      <p:pic>
        <p:nvPicPr>
          <p:cNvPr id="331" name="Google Shape;331;p47"/>
          <p:cNvPicPr preferRelativeResize="0"/>
          <p:nvPr/>
        </p:nvPicPr>
        <p:blipFill rotWithShape="1">
          <a:blip r:embed="rId3">
            <a:alphaModFix/>
          </a:blip>
          <a:srcRect/>
          <a:stretch/>
        </p:blipFill>
        <p:spPr>
          <a:xfrm rot="-2323800">
            <a:off x="6879901" y="4028892"/>
            <a:ext cx="171497" cy="261678"/>
          </a:xfrm>
          <a:prstGeom prst="rect">
            <a:avLst/>
          </a:prstGeom>
          <a:noFill/>
          <a:ln>
            <a:noFill/>
          </a:ln>
          <a:effectLst>
            <a:outerShdw blurRad="50800" dist="50760" dir="5400000" algn="ctr" rotWithShape="0">
              <a:schemeClr val="dk1"/>
            </a:outerShdw>
          </a:effectLst>
        </p:spPr>
      </p:pic>
      <p:pic>
        <p:nvPicPr>
          <p:cNvPr id="332" name="Google Shape;332;p47"/>
          <p:cNvPicPr preferRelativeResize="0"/>
          <p:nvPr/>
        </p:nvPicPr>
        <p:blipFill rotWithShape="1">
          <a:blip r:embed="rId3">
            <a:alphaModFix/>
          </a:blip>
          <a:srcRect/>
          <a:stretch/>
        </p:blipFill>
        <p:spPr>
          <a:xfrm rot="1064400">
            <a:off x="7023095" y="1031989"/>
            <a:ext cx="192706" cy="261678"/>
          </a:xfrm>
          <a:prstGeom prst="rect">
            <a:avLst/>
          </a:prstGeom>
          <a:noFill/>
          <a:ln>
            <a:noFill/>
          </a:ln>
          <a:effectLst>
            <a:outerShdw blurRad="50800" dist="50760" dir="5400000" algn="ctr" rotWithShape="0">
              <a:schemeClr val="dk1"/>
            </a:outerShdw>
          </a:effectLst>
        </p:spPr>
      </p:pic>
      <p:pic>
        <p:nvPicPr>
          <p:cNvPr id="333" name="Google Shape;333;p47"/>
          <p:cNvPicPr preferRelativeResize="0"/>
          <p:nvPr/>
        </p:nvPicPr>
        <p:blipFill rotWithShape="1">
          <a:blip r:embed="rId3">
            <a:alphaModFix/>
          </a:blip>
          <a:srcRect/>
          <a:stretch/>
        </p:blipFill>
        <p:spPr>
          <a:xfrm rot="1477800">
            <a:off x="5886221" y="4734168"/>
            <a:ext cx="108463" cy="165526"/>
          </a:xfrm>
          <a:prstGeom prst="rect">
            <a:avLst/>
          </a:prstGeom>
          <a:noFill/>
          <a:ln>
            <a:noFill/>
          </a:ln>
          <a:effectLst>
            <a:outerShdw blurRad="50800" dist="50760" dir="5400000" algn="ctr" rotWithShape="0">
              <a:schemeClr val="dk1"/>
            </a:outerShdw>
          </a:effectLst>
        </p:spPr>
      </p:pic>
      <p:pic>
        <p:nvPicPr>
          <p:cNvPr id="19" name="Picture 18">
            <a:extLst>
              <a:ext uri="{FF2B5EF4-FFF2-40B4-BE49-F238E27FC236}">
                <a16:creationId xmlns:a16="http://schemas.microsoft.com/office/drawing/2014/main" id="{65AE2349-BA64-6298-7BF6-279376B9CB33}"/>
              </a:ext>
            </a:extLst>
          </p:cNvPr>
          <p:cNvPicPr>
            <a:picLocks noChangeAspect="1"/>
          </p:cNvPicPr>
          <p:nvPr/>
        </p:nvPicPr>
        <p:blipFill>
          <a:blip r:embed="rId4"/>
          <a:stretch>
            <a:fillRect/>
          </a:stretch>
        </p:blipFill>
        <p:spPr>
          <a:xfrm>
            <a:off x="2155445" y="1176042"/>
            <a:ext cx="5095641" cy="29524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1"/>
          <p:cNvSpPr/>
          <p:nvPr/>
        </p:nvSpPr>
        <p:spPr>
          <a:xfrm>
            <a:off x="0" y="0"/>
            <a:ext cx="3738420" cy="5143230"/>
          </a:xfrm>
          <a:prstGeom prst="rect">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nvGrpSpPr>
          <p:cNvPr id="203" name="Google Shape;203;p41"/>
          <p:cNvGrpSpPr/>
          <p:nvPr/>
        </p:nvGrpSpPr>
        <p:grpSpPr>
          <a:xfrm>
            <a:off x="3079307" y="-13882"/>
            <a:ext cx="4197690" cy="681750"/>
            <a:chOff x="4021560" y="0"/>
            <a:chExt cx="5596920" cy="909000"/>
          </a:xfrm>
        </p:grpSpPr>
        <p:sp>
          <p:nvSpPr>
            <p:cNvPr id="204" name="Google Shape;204;p41"/>
            <p:cNvSpPr/>
            <p:nvPr/>
          </p:nvSpPr>
          <p:spPr>
            <a:xfrm>
              <a:off x="5555160" y="119520"/>
              <a:ext cx="4063320" cy="47088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solidFill>
                    <a:srgbClr val="000000"/>
                  </a:solidFill>
                  <a:latin typeface="Quattrocento Sans"/>
                  <a:ea typeface="Quattrocento Sans"/>
                  <a:cs typeface="Quattrocento Sans"/>
                  <a:sym typeface="Quattrocento Sans"/>
                </a:rPr>
                <a:t>PROJECT DESCRIPTION</a:t>
              </a:r>
              <a:endParaRPr sz="1800" b="0" i="0" u="none" strike="noStrike" cap="none" dirty="0">
                <a:latin typeface="Arial"/>
                <a:ea typeface="Arial"/>
                <a:cs typeface="Arial"/>
                <a:sym typeface="Arial"/>
              </a:endParaRPr>
            </a:p>
          </p:txBody>
        </p:sp>
        <p:sp>
          <p:nvSpPr>
            <p:cNvPr id="205" name="Google Shape;205;p41"/>
            <p:cNvSpPr/>
            <p:nvPr/>
          </p:nvSpPr>
          <p:spPr>
            <a:xfrm>
              <a:off x="4021560" y="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01</a:t>
              </a:r>
              <a:endParaRPr sz="3600" b="0" i="0" u="none" strike="noStrike" cap="none" dirty="0">
                <a:latin typeface="Arial"/>
                <a:ea typeface="Arial"/>
                <a:cs typeface="Arial"/>
                <a:sym typeface="Arial"/>
              </a:endParaRPr>
            </a:p>
          </p:txBody>
        </p:sp>
      </p:grpSp>
      <p:grpSp>
        <p:nvGrpSpPr>
          <p:cNvPr id="206" name="Google Shape;206;p41"/>
          <p:cNvGrpSpPr/>
          <p:nvPr/>
        </p:nvGrpSpPr>
        <p:grpSpPr>
          <a:xfrm>
            <a:off x="3079307" y="541609"/>
            <a:ext cx="5573939" cy="681750"/>
            <a:chOff x="4017960" y="940680"/>
            <a:chExt cx="7431918" cy="909000"/>
          </a:xfrm>
        </p:grpSpPr>
        <p:sp>
          <p:nvSpPr>
            <p:cNvPr id="207" name="Google Shape;207;p41"/>
            <p:cNvSpPr/>
            <p:nvPr/>
          </p:nvSpPr>
          <p:spPr>
            <a:xfrm>
              <a:off x="5555159" y="1096920"/>
              <a:ext cx="5894719" cy="53748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solidFill>
                    <a:srgbClr val="000000"/>
                  </a:solidFill>
                  <a:latin typeface="Quattrocento Sans"/>
                  <a:ea typeface="Quattrocento Sans"/>
                  <a:cs typeface="Quattrocento Sans"/>
                  <a:sym typeface="Quattrocento Sans"/>
                </a:rPr>
                <a:t>RESEARCH QUESTIONS</a:t>
              </a:r>
              <a:endParaRPr sz="1800" b="0" i="0" u="none" strike="noStrike" cap="none" dirty="0">
                <a:latin typeface="Arial"/>
                <a:ea typeface="Arial"/>
                <a:cs typeface="Arial"/>
                <a:sym typeface="Arial"/>
              </a:endParaRPr>
            </a:p>
          </p:txBody>
        </p:sp>
        <p:sp>
          <p:nvSpPr>
            <p:cNvPr id="208" name="Google Shape;208;p41"/>
            <p:cNvSpPr/>
            <p:nvPr/>
          </p:nvSpPr>
          <p:spPr>
            <a:xfrm>
              <a:off x="4017960" y="94068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02</a:t>
              </a:r>
              <a:endParaRPr sz="3600" b="0" i="0" u="none" strike="noStrike" cap="none">
                <a:latin typeface="Arial"/>
                <a:ea typeface="Arial"/>
                <a:cs typeface="Arial"/>
                <a:sym typeface="Arial"/>
              </a:endParaRPr>
            </a:p>
          </p:txBody>
        </p:sp>
      </p:grpSp>
      <p:sp>
        <p:nvSpPr>
          <p:cNvPr id="209" name="Google Shape;209;p41"/>
          <p:cNvSpPr/>
          <p:nvPr/>
        </p:nvSpPr>
        <p:spPr>
          <a:xfrm>
            <a:off x="756270" y="1459080"/>
            <a:ext cx="1987200" cy="96714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AGENDA</a:t>
            </a:r>
            <a:endParaRPr sz="3600" b="0" i="0" u="none" strike="noStrike" cap="none" dirty="0">
              <a:latin typeface="Arial"/>
              <a:ea typeface="Arial"/>
              <a:cs typeface="Arial"/>
              <a:sym typeface="Arial"/>
            </a:endParaRPr>
          </a:p>
        </p:txBody>
      </p:sp>
      <p:grpSp>
        <p:nvGrpSpPr>
          <p:cNvPr id="210" name="Google Shape;210;p41"/>
          <p:cNvGrpSpPr/>
          <p:nvPr/>
        </p:nvGrpSpPr>
        <p:grpSpPr>
          <a:xfrm>
            <a:off x="2944290" y="1751200"/>
            <a:ext cx="6445988" cy="774900"/>
            <a:chOff x="4021560" y="2988000"/>
            <a:chExt cx="7563891" cy="1033200"/>
          </a:xfrm>
        </p:grpSpPr>
        <p:sp>
          <p:nvSpPr>
            <p:cNvPr id="211" name="Google Shape;211;p41"/>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04</a:t>
              </a:r>
              <a:endParaRPr sz="3600" b="0" i="0" u="none" strike="noStrike" cap="none">
                <a:latin typeface="Arial"/>
                <a:ea typeface="Arial"/>
                <a:cs typeface="Arial"/>
                <a:sym typeface="Arial"/>
              </a:endParaRPr>
            </a:p>
          </p:txBody>
        </p:sp>
        <p:sp>
          <p:nvSpPr>
            <p:cNvPr id="212" name="Google Shape;212;p41"/>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dirty="0">
                  <a:latin typeface="Quattrocento Sans"/>
                  <a:sym typeface="Quattrocento Sans"/>
                </a:rPr>
                <a:t>DATA EXPLORATION AND CLEANUP PROCESS</a:t>
              </a:r>
              <a:endParaRPr sz="1800" b="0" i="0" u="none" strike="noStrike" cap="none" dirty="0">
                <a:latin typeface="Arial"/>
                <a:ea typeface="Arial"/>
                <a:cs typeface="Arial"/>
                <a:sym typeface="Arial"/>
              </a:endParaRPr>
            </a:p>
          </p:txBody>
        </p:sp>
      </p:grpSp>
      <p:pic>
        <p:nvPicPr>
          <p:cNvPr id="219" name="Google Shape;219;p41"/>
          <p:cNvPicPr preferRelativeResize="0"/>
          <p:nvPr/>
        </p:nvPicPr>
        <p:blipFill rotWithShape="1">
          <a:blip r:embed="rId3">
            <a:alphaModFix/>
          </a:blip>
          <a:srcRect/>
          <a:stretch/>
        </p:blipFill>
        <p:spPr>
          <a:xfrm>
            <a:off x="591030" y="2775060"/>
            <a:ext cx="2152440" cy="1666710"/>
          </a:xfrm>
          <a:prstGeom prst="rect">
            <a:avLst/>
          </a:prstGeom>
          <a:noFill/>
          <a:ln>
            <a:noFill/>
          </a:ln>
        </p:spPr>
      </p:pic>
      <p:grpSp>
        <p:nvGrpSpPr>
          <p:cNvPr id="220" name="Google Shape;220;p41"/>
          <p:cNvGrpSpPr/>
          <p:nvPr/>
        </p:nvGrpSpPr>
        <p:grpSpPr>
          <a:xfrm>
            <a:off x="3079307" y="1148054"/>
            <a:ext cx="5505030" cy="681750"/>
            <a:chOff x="4017960" y="1944000"/>
            <a:chExt cx="7340040" cy="909000"/>
          </a:xfrm>
        </p:grpSpPr>
        <p:sp>
          <p:nvSpPr>
            <p:cNvPr id="221" name="Google Shape;221;p41"/>
            <p:cNvSpPr/>
            <p:nvPr/>
          </p:nvSpPr>
          <p:spPr>
            <a:xfrm>
              <a:off x="4017960" y="1944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03</a:t>
              </a:r>
              <a:endParaRPr sz="3600" b="0" i="0" u="none" strike="noStrike" cap="none">
                <a:latin typeface="Arial"/>
                <a:ea typeface="Arial"/>
                <a:cs typeface="Arial"/>
                <a:sym typeface="Arial"/>
              </a:endParaRPr>
            </a:p>
          </p:txBody>
        </p:sp>
        <p:sp>
          <p:nvSpPr>
            <p:cNvPr id="222" name="Google Shape;222;p41"/>
            <p:cNvSpPr/>
            <p:nvPr/>
          </p:nvSpPr>
          <p:spPr>
            <a:xfrm>
              <a:off x="5555160" y="2099880"/>
              <a:ext cx="5802840" cy="48636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solidFill>
                    <a:srgbClr val="000000"/>
                  </a:solidFill>
                  <a:latin typeface="Quattrocento Sans"/>
                  <a:ea typeface="Quattrocento Sans"/>
                  <a:cs typeface="Quattrocento Sans"/>
                  <a:sym typeface="Quattrocento Sans"/>
                </a:rPr>
                <a:t>DATASETS</a:t>
              </a:r>
              <a:endParaRPr sz="1800" b="0" i="0" u="none" strike="noStrike" cap="none" dirty="0">
                <a:latin typeface="Arial"/>
                <a:ea typeface="Arial"/>
                <a:cs typeface="Arial"/>
                <a:sym typeface="Arial"/>
              </a:endParaRPr>
            </a:p>
          </p:txBody>
        </p:sp>
      </p:grpSp>
      <p:grpSp>
        <p:nvGrpSpPr>
          <p:cNvPr id="26" name="Google Shape;210;p41">
            <a:extLst>
              <a:ext uri="{FF2B5EF4-FFF2-40B4-BE49-F238E27FC236}">
                <a16:creationId xmlns:a16="http://schemas.microsoft.com/office/drawing/2014/main" id="{257DD16B-0DBF-6894-9048-BA2623A4D70B}"/>
              </a:ext>
            </a:extLst>
          </p:cNvPr>
          <p:cNvGrpSpPr/>
          <p:nvPr/>
        </p:nvGrpSpPr>
        <p:grpSpPr>
          <a:xfrm>
            <a:off x="3079307" y="4646854"/>
            <a:ext cx="4730940" cy="681750"/>
            <a:chOff x="4021560" y="2988000"/>
            <a:chExt cx="6307920" cy="909000"/>
          </a:xfrm>
        </p:grpSpPr>
        <p:sp>
          <p:nvSpPr>
            <p:cNvPr id="27" name="Google Shape;211;p41">
              <a:extLst>
                <a:ext uri="{FF2B5EF4-FFF2-40B4-BE49-F238E27FC236}">
                  <a16:creationId xmlns:a16="http://schemas.microsoft.com/office/drawing/2014/main" id="{0E876D14-7F48-580D-7DEF-EF879F7826E9}"/>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09</a:t>
              </a:r>
              <a:endParaRPr sz="3600" b="0" i="0" u="none" strike="noStrike" cap="none" dirty="0">
                <a:latin typeface="Arial"/>
                <a:ea typeface="Arial"/>
                <a:cs typeface="Arial"/>
                <a:sym typeface="Arial"/>
              </a:endParaRPr>
            </a:p>
          </p:txBody>
        </p:sp>
        <p:sp>
          <p:nvSpPr>
            <p:cNvPr id="28" name="Google Shape;212;p41">
              <a:extLst>
                <a:ext uri="{FF2B5EF4-FFF2-40B4-BE49-F238E27FC236}">
                  <a16:creationId xmlns:a16="http://schemas.microsoft.com/office/drawing/2014/main" id="{C17D7818-2F0E-C003-5849-453BE3918D37}"/>
                </a:ext>
              </a:extLst>
            </p:cNvPr>
            <p:cNvSpPr/>
            <p:nvPr/>
          </p:nvSpPr>
          <p:spPr>
            <a:xfrm>
              <a:off x="5555160" y="3112200"/>
              <a:ext cx="4774320" cy="45576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dirty="0">
                  <a:latin typeface="Quattrocento Sans"/>
                  <a:sym typeface="Quattrocento Sans"/>
                </a:rPr>
                <a:t>Q &amp; A</a:t>
              </a:r>
              <a:endParaRPr sz="1800" b="0" i="0" u="none" strike="noStrike" cap="none" dirty="0">
                <a:latin typeface="Arial"/>
                <a:ea typeface="Arial"/>
                <a:cs typeface="Arial"/>
                <a:sym typeface="Arial"/>
              </a:endParaRPr>
            </a:p>
          </p:txBody>
        </p:sp>
      </p:grpSp>
      <p:grpSp>
        <p:nvGrpSpPr>
          <p:cNvPr id="7" name="Google Shape;210;p41">
            <a:extLst>
              <a:ext uri="{FF2B5EF4-FFF2-40B4-BE49-F238E27FC236}">
                <a16:creationId xmlns:a16="http://schemas.microsoft.com/office/drawing/2014/main" id="{032444D5-EC30-0181-0A69-0B48B6AF3BF0}"/>
              </a:ext>
            </a:extLst>
          </p:cNvPr>
          <p:cNvGrpSpPr/>
          <p:nvPr/>
        </p:nvGrpSpPr>
        <p:grpSpPr>
          <a:xfrm>
            <a:off x="2944290" y="2337299"/>
            <a:ext cx="6445988" cy="774900"/>
            <a:chOff x="4021560" y="2988000"/>
            <a:chExt cx="7563891" cy="1033200"/>
          </a:xfrm>
        </p:grpSpPr>
        <p:sp>
          <p:nvSpPr>
            <p:cNvPr id="8" name="Google Shape;211;p41">
              <a:extLst>
                <a:ext uri="{FF2B5EF4-FFF2-40B4-BE49-F238E27FC236}">
                  <a16:creationId xmlns:a16="http://schemas.microsoft.com/office/drawing/2014/main" id="{564B1299-4BB9-D591-5F97-971BADF278FC}"/>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05</a:t>
              </a:r>
              <a:endParaRPr sz="3600" b="0" i="0" u="none" strike="noStrike" cap="none" dirty="0">
                <a:latin typeface="Arial"/>
                <a:ea typeface="Arial"/>
                <a:cs typeface="Arial"/>
                <a:sym typeface="Arial"/>
              </a:endParaRPr>
            </a:p>
          </p:txBody>
        </p:sp>
        <p:sp>
          <p:nvSpPr>
            <p:cNvPr id="9" name="Google Shape;212;p41">
              <a:extLst>
                <a:ext uri="{FF2B5EF4-FFF2-40B4-BE49-F238E27FC236}">
                  <a16:creationId xmlns:a16="http://schemas.microsoft.com/office/drawing/2014/main" id="{63E8AAB1-0231-F9CD-E317-5B6169E41582}"/>
                </a:ext>
              </a:extLst>
            </p:cNvPr>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pPr lvl="0"/>
              <a:r>
                <a:rPr lang="en-GB" sz="1800" dirty="0">
                  <a:latin typeface="Quattrocento Sans"/>
                  <a:sym typeface="Quattrocento Sans"/>
                </a:rPr>
                <a:t>ANALYSIS PROCESS</a:t>
              </a:r>
              <a:endParaRPr lang="en-GB" sz="1800" dirty="0"/>
            </a:p>
          </p:txBody>
        </p:sp>
      </p:grpSp>
      <p:grpSp>
        <p:nvGrpSpPr>
          <p:cNvPr id="10" name="Google Shape;210;p41">
            <a:extLst>
              <a:ext uri="{FF2B5EF4-FFF2-40B4-BE49-F238E27FC236}">
                <a16:creationId xmlns:a16="http://schemas.microsoft.com/office/drawing/2014/main" id="{D49AA045-BE3B-1000-D116-BF472F2BC83E}"/>
              </a:ext>
            </a:extLst>
          </p:cNvPr>
          <p:cNvGrpSpPr/>
          <p:nvPr/>
        </p:nvGrpSpPr>
        <p:grpSpPr>
          <a:xfrm>
            <a:off x="2944290" y="2920316"/>
            <a:ext cx="6445988" cy="774900"/>
            <a:chOff x="4021560" y="2988000"/>
            <a:chExt cx="7563891" cy="1033200"/>
          </a:xfrm>
        </p:grpSpPr>
        <p:sp>
          <p:nvSpPr>
            <p:cNvPr id="11" name="Google Shape;211;p41">
              <a:extLst>
                <a:ext uri="{FF2B5EF4-FFF2-40B4-BE49-F238E27FC236}">
                  <a16:creationId xmlns:a16="http://schemas.microsoft.com/office/drawing/2014/main" id="{6BB2D00F-4EA0-26EC-2557-707B5FD35C78}"/>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sp>
          <p:nvSpPr>
            <p:cNvPr id="12" name="Google Shape;212;p41">
              <a:extLst>
                <a:ext uri="{FF2B5EF4-FFF2-40B4-BE49-F238E27FC236}">
                  <a16:creationId xmlns:a16="http://schemas.microsoft.com/office/drawing/2014/main" id="{B5E14B49-3416-A3DF-7D86-973B21B2A823}"/>
                </a:ext>
              </a:extLst>
            </p:cNvPr>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pPr lvl="0"/>
              <a:r>
                <a:rPr lang="en-GB" sz="1800" dirty="0">
                  <a:latin typeface="Quattrocento Sans"/>
                  <a:sym typeface="Quattrocento Sans"/>
                </a:rPr>
                <a:t>CONCLUSIONS</a:t>
              </a:r>
              <a:endParaRPr lang="en-GB" sz="1800" dirty="0"/>
            </a:p>
          </p:txBody>
        </p:sp>
      </p:grpSp>
      <p:grpSp>
        <p:nvGrpSpPr>
          <p:cNvPr id="13" name="Google Shape;210;p41">
            <a:extLst>
              <a:ext uri="{FF2B5EF4-FFF2-40B4-BE49-F238E27FC236}">
                <a16:creationId xmlns:a16="http://schemas.microsoft.com/office/drawing/2014/main" id="{E3D07158-C413-706B-11FB-20456D00CD58}"/>
              </a:ext>
            </a:extLst>
          </p:cNvPr>
          <p:cNvGrpSpPr/>
          <p:nvPr/>
        </p:nvGrpSpPr>
        <p:grpSpPr>
          <a:xfrm>
            <a:off x="2944290" y="3470209"/>
            <a:ext cx="6445988" cy="774900"/>
            <a:chOff x="4021560" y="2988000"/>
            <a:chExt cx="7563891" cy="1033200"/>
          </a:xfrm>
        </p:grpSpPr>
        <p:sp>
          <p:nvSpPr>
            <p:cNvPr id="14" name="Google Shape;211;p41">
              <a:extLst>
                <a:ext uri="{FF2B5EF4-FFF2-40B4-BE49-F238E27FC236}">
                  <a16:creationId xmlns:a16="http://schemas.microsoft.com/office/drawing/2014/main" id="{92B7495C-059E-E871-CA6D-D5F584720337}"/>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07</a:t>
              </a:r>
              <a:endParaRPr sz="3600" b="0" i="0" u="none" strike="noStrike" cap="none" dirty="0">
                <a:latin typeface="Arial"/>
                <a:ea typeface="Arial"/>
                <a:cs typeface="Arial"/>
                <a:sym typeface="Arial"/>
              </a:endParaRPr>
            </a:p>
          </p:txBody>
        </p:sp>
        <p:sp>
          <p:nvSpPr>
            <p:cNvPr id="15" name="Google Shape;212;p41">
              <a:extLst>
                <a:ext uri="{FF2B5EF4-FFF2-40B4-BE49-F238E27FC236}">
                  <a16:creationId xmlns:a16="http://schemas.microsoft.com/office/drawing/2014/main" id="{DAB4CB5A-F49E-80C2-8276-87D3F4424860}"/>
                </a:ext>
              </a:extLst>
            </p:cNvPr>
            <p:cNvSpPr/>
            <p:nvPr/>
          </p:nvSpPr>
          <p:spPr>
            <a:xfrm>
              <a:off x="5555160" y="3112200"/>
              <a:ext cx="6030291" cy="909000"/>
            </a:xfrm>
            <a:prstGeom prst="rect">
              <a:avLst/>
            </a:prstGeom>
            <a:noFill/>
            <a:ln>
              <a:noFill/>
            </a:ln>
          </p:spPr>
          <p:txBody>
            <a:bodyPr spcFirstLastPara="1" wrap="square" lIns="67500" tIns="33750" rIns="67500" bIns="33750" anchor="t" anchorCtr="0">
              <a:noAutofit/>
            </a:bodyPr>
            <a:lstStyle/>
            <a:p>
              <a:r>
                <a:rPr lang="en-GB" sz="1800" dirty="0">
                  <a:latin typeface="Quattrocento Sans"/>
                  <a:sym typeface="Quattrocento Sans"/>
                </a:rPr>
                <a:t>IMPLICATIONS OF FINDINGS</a:t>
              </a:r>
              <a:endParaRPr lang="en-GB" sz="1800" dirty="0"/>
            </a:p>
            <a:p>
              <a:pPr lvl="0"/>
              <a:endParaRPr lang="en-GB" sz="1800" dirty="0">
                <a:latin typeface="Quattrocento Sans"/>
                <a:sym typeface="Quattrocento Sans"/>
              </a:endParaRPr>
            </a:p>
          </p:txBody>
        </p:sp>
      </p:grpSp>
      <p:grpSp>
        <p:nvGrpSpPr>
          <p:cNvPr id="16" name="Google Shape;210;p41">
            <a:extLst>
              <a:ext uri="{FF2B5EF4-FFF2-40B4-BE49-F238E27FC236}">
                <a16:creationId xmlns:a16="http://schemas.microsoft.com/office/drawing/2014/main" id="{54E144A2-6DCE-EA8A-5926-B9F6C5AEFD43}"/>
              </a:ext>
            </a:extLst>
          </p:cNvPr>
          <p:cNvGrpSpPr/>
          <p:nvPr/>
        </p:nvGrpSpPr>
        <p:grpSpPr>
          <a:xfrm>
            <a:off x="3079307" y="4041339"/>
            <a:ext cx="4730940" cy="681750"/>
            <a:chOff x="4021560" y="2988000"/>
            <a:chExt cx="6307920" cy="909000"/>
          </a:xfrm>
        </p:grpSpPr>
        <p:sp>
          <p:nvSpPr>
            <p:cNvPr id="17" name="Google Shape;211;p41">
              <a:extLst>
                <a:ext uri="{FF2B5EF4-FFF2-40B4-BE49-F238E27FC236}">
                  <a16:creationId xmlns:a16="http://schemas.microsoft.com/office/drawing/2014/main" id="{B996F00F-4E32-269A-88B3-0CC5D365AC13}"/>
                </a:ext>
              </a:extLst>
            </p:cNvPr>
            <p:cNvSpPr/>
            <p:nvPr/>
          </p:nvSpPr>
          <p:spPr>
            <a:xfrm>
              <a:off x="4021560" y="298800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08</a:t>
              </a:r>
              <a:endParaRPr sz="3600" b="0" i="0" u="none" strike="noStrike" cap="none" dirty="0">
                <a:latin typeface="Arial"/>
                <a:ea typeface="Arial"/>
                <a:cs typeface="Arial"/>
                <a:sym typeface="Arial"/>
              </a:endParaRPr>
            </a:p>
          </p:txBody>
        </p:sp>
        <p:sp>
          <p:nvSpPr>
            <p:cNvPr id="18" name="Google Shape;212;p41">
              <a:extLst>
                <a:ext uri="{FF2B5EF4-FFF2-40B4-BE49-F238E27FC236}">
                  <a16:creationId xmlns:a16="http://schemas.microsoft.com/office/drawing/2014/main" id="{A7E05552-1C05-02F4-C946-BFF5756D8722}"/>
                </a:ext>
              </a:extLst>
            </p:cNvPr>
            <p:cNvSpPr/>
            <p:nvPr/>
          </p:nvSpPr>
          <p:spPr>
            <a:xfrm>
              <a:off x="5555160" y="3112200"/>
              <a:ext cx="4774320" cy="45576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None/>
              </a:pPr>
              <a:r>
                <a:rPr lang="pl" sz="1800" b="0" i="0" u="none" strike="noStrike" cap="none" dirty="0">
                  <a:latin typeface="Quattrocento Sans"/>
                  <a:ea typeface="Arial"/>
                  <a:cs typeface="Arial"/>
                  <a:sym typeface="Quattrocento Sans"/>
                </a:rPr>
                <a:t>REFERENCES</a:t>
              </a:r>
              <a:endParaRPr sz="1800" b="0" i="0" u="none" strike="noStrike" cap="none" dirty="0">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0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1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2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446688" y="279990"/>
            <a:ext cx="7143130" cy="571590"/>
          </a:xfrm>
          <a:prstGeom prst="rect">
            <a:avLst/>
          </a:prstGeom>
          <a:noFill/>
          <a:ln>
            <a:noFill/>
          </a:ln>
        </p:spPr>
        <p:txBody>
          <a:bodyPr spcFirstLastPara="1" wrap="square" lIns="68575" tIns="34275" rIns="68575" bIns="34275" anchor="t" anchorCtr="0">
            <a:noAutofit/>
          </a:bodyPr>
          <a:lstStyle/>
          <a:p>
            <a:pPr lvl="0" algn="ctr"/>
            <a:r>
              <a:rPr lang="en-GB" sz="3300" dirty="0">
                <a:latin typeface="Quattrocento Sans"/>
                <a:sym typeface="Quattrocento Sans"/>
              </a:rPr>
              <a:t>”Beat the ATS”  </a:t>
            </a:r>
            <a:r>
              <a:rPr lang="en-GB" sz="3600" dirty="0">
                <a:latin typeface="Quattrocento Sans"/>
                <a:sym typeface="Quattrocento Sans"/>
              </a:rPr>
              <a:t>- </a:t>
            </a:r>
            <a:r>
              <a:rPr lang="pl" sz="3300" b="0" i="0" u="none" strike="noStrike" cap="none" dirty="0">
                <a:solidFill>
                  <a:srgbClr val="000000"/>
                </a:solidFill>
                <a:latin typeface="Quattrocento Sans"/>
                <a:ea typeface="Quattrocento Sans"/>
                <a:cs typeface="Quattrocento Sans"/>
                <a:sym typeface="Quattrocento Sans"/>
              </a:rPr>
              <a:t>Project description</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a:solidFill>
                    <a:srgbClr val="FFFFFF"/>
                  </a:solidFill>
                  <a:latin typeface="Quattrocento Sans"/>
                  <a:ea typeface="Quattrocento Sans"/>
                  <a:cs typeface="Quattrocento Sans"/>
                  <a:sym typeface="Quattrocento Sans"/>
                </a:rPr>
                <a:t>01</a:t>
              </a:r>
              <a:endParaRPr sz="3600" b="0" i="0" u="none" strike="noStrike" cap="none">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224712" y="3444012"/>
            <a:ext cx="3007757" cy="1742687"/>
          </a:xfrm>
          <a:prstGeom prst="rect">
            <a:avLst/>
          </a:prstGeom>
        </p:spPr>
      </p:pic>
      <p:grpSp>
        <p:nvGrpSpPr>
          <p:cNvPr id="11" name="Group 10">
            <a:extLst>
              <a:ext uri="{FF2B5EF4-FFF2-40B4-BE49-F238E27FC236}">
                <a16:creationId xmlns:a16="http://schemas.microsoft.com/office/drawing/2014/main" id="{FBB289D7-2949-C7B0-C58D-3F65187B1638}"/>
              </a:ext>
            </a:extLst>
          </p:cNvPr>
          <p:cNvGrpSpPr/>
          <p:nvPr/>
        </p:nvGrpSpPr>
        <p:grpSpPr>
          <a:xfrm>
            <a:off x="2584414" y="1076090"/>
            <a:ext cx="6585527" cy="717111"/>
            <a:chOff x="2584414" y="1076090"/>
            <a:chExt cx="6585527" cy="717111"/>
          </a:xfrm>
        </p:grpSpPr>
        <p:pic>
          <p:nvPicPr>
            <p:cNvPr id="2" name="Picture 1">
              <a:extLst>
                <a:ext uri="{FF2B5EF4-FFF2-40B4-BE49-F238E27FC236}">
                  <a16:creationId xmlns:a16="http://schemas.microsoft.com/office/drawing/2014/main" id="{B45E8368-6FBF-B812-15EB-6D0CE3EB7D5C}"/>
                </a:ext>
              </a:extLst>
            </p:cNvPr>
            <p:cNvPicPr>
              <a:picLocks noChangeAspect="1"/>
            </p:cNvPicPr>
            <p:nvPr/>
          </p:nvPicPr>
          <p:blipFill>
            <a:blip r:embed="rId4"/>
            <a:stretch>
              <a:fillRect/>
            </a:stretch>
          </p:blipFill>
          <p:spPr>
            <a:xfrm>
              <a:off x="3962401" y="1076090"/>
              <a:ext cx="875686" cy="371215"/>
            </a:xfrm>
            <a:prstGeom prst="rect">
              <a:avLst/>
            </a:prstGeom>
          </p:spPr>
        </p:pic>
        <p:sp>
          <p:nvSpPr>
            <p:cNvPr id="19" name="TextBox 18">
              <a:extLst>
                <a:ext uri="{FF2B5EF4-FFF2-40B4-BE49-F238E27FC236}">
                  <a16:creationId xmlns:a16="http://schemas.microsoft.com/office/drawing/2014/main" id="{73B23CCB-BC69-DA00-6F4B-D125D2537A6D}"/>
                </a:ext>
              </a:extLst>
            </p:cNvPr>
            <p:cNvSpPr txBox="1"/>
            <p:nvPr/>
          </p:nvSpPr>
          <p:spPr>
            <a:xfrm>
              <a:off x="2584414" y="1084737"/>
              <a:ext cx="6585527" cy="708464"/>
            </a:xfrm>
            <a:prstGeom prst="rect">
              <a:avLst/>
            </a:prstGeom>
            <a:noFill/>
          </p:spPr>
          <p:txBody>
            <a:bodyPr wrap="square">
              <a:spAutoFit/>
            </a:bodyPr>
            <a:lstStyle/>
            <a:p>
              <a:pPr marL="285750" marR="0" lvl="0" indent="-285750" algn="l" rtl="0">
                <a:lnSpc>
                  <a:spcPct val="150000"/>
                </a:lnSpc>
                <a:spcBef>
                  <a:spcPts val="0"/>
                </a:spcBef>
                <a:spcAft>
                  <a:spcPts val="0"/>
                </a:spcAft>
                <a:buClr>
                  <a:srgbClr val="000000"/>
                </a:buClr>
                <a:buSzPct val="75000"/>
                <a:buFont typeface=".Apple Color Emoji UI"/>
                <a:buChar char="➡️"/>
              </a:pPr>
              <a:r>
                <a:rPr lang="en-GB" sz="1400" b="0" i="0" u="none" strike="noStrike" cap="none" dirty="0">
                  <a:solidFill>
                    <a:srgbClr val="000000"/>
                  </a:solidFill>
                  <a:latin typeface="Quattrocento Sans"/>
                  <a:ea typeface="Quattrocento Sans"/>
                  <a:cs typeface="Quattrocento Sans"/>
                  <a:sym typeface="Quattrocento Sans"/>
                </a:rPr>
                <a:t>According to	</a:t>
              </a:r>
              <a:r>
                <a:rPr lang="en-GB" sz="1400" dirty="0">
                  <a:latin typeface="Quattrocento Sans"/>
                  <a:ea typeface="Quattrocento Sans"/>
                  <a:cs typeface="Quattrocento Sans"/>
                  <a:sym typeface="Quattrocento Sans"/>
                </a:rPr>
                <a:t>        , </a:t>
              </a:r>
              <a:r>
                <a:rPr lang="en-GB" sz="1400" b="0" i="0" u="none" strike="noStrike" cap="none" dirty="0">
                  <a:solidFill>
                    <a:srgbClr val="000000"/>
                  </a:solidFill>
                  <a:latin typeface="Quattrocento Sans"/>
                  <a:ea typeface="Quattrocento Sans"/>
                  <a:cs typeface="Quattrocento Sans"/>
                  <a:sym typeface="Quattrocento Sans"/>
                </a:rPr>
                <a:t>“99% of Fortune 500 companies use an Applicant Tracking System (ATS) as their recruitment strategy” </a:t>
              </a:r>
            </a:p>
          </p:txBody>
        </p:sp>
      </p:grpSp>
      <p:grpSp>
        <p:nvGrpSpPr>
          <p:cNvPr id="12" name="Group 11">
            <a:extLst>
              <a:ext uri="{FF2B5EF4-FFF2-40B4-BE49-F238E27FC236}">
                <a16:creationId xmlns:a16="http://schemas.microsoft.com/office/drawing/2014/main" id="{FD45E7C6-7266-A35F-2B70-C7692DB3EB07}"/>
              </a:ext>
            </a:extLst>
          </p:cNvPr>
          <p:cNvGrpSpPr/>
          <p:nvPr/>
        </p:nvGrpSpPr>
        <p:grpSpPr>
          <a:xfrm>
            <a:off x="2584414" y="1892676"/>
            <a:ext cx="6402568" cy="708464"/>
            <a:chOff x="2584414" y="1892676"/>
            <a:chExt cx="6402568" cy="708464"/>
          </a:xfrm>
        </p:grpSpPr>
        <p:sp>
          <p:nvSpPr>
            <p:cNvPr id="15" name="Rounded Rectangle 14">
              <a:extLst>
                <a:ext uri="{FF2B5EF4-FFF2-40B4-BE49-F238E27FC236}">
                  <a16:creationId xmlns:a16="http://schemas.microsoft.com/office/drawing/2014/main" id="{4BF67170-FA53-2EC3-D702-11FE0F7C1FD9}"/>
                </a:ext>
              </a:extLst>
            </p:cNvPr>
            <p:cNvSpPr/>
            <p:nvPr/>
          </p:nvSpPr>
          <p:spPr>
            <a:xfrm>
              <a:off x="6525455" y="1997108"/>
              <a:ext cx="860215" cy="284571"/>
            </a:xfrm>
            <a:prstGeom prst="roundRect">
              <a:avLst/>
            </a:prstGeom>
            <a:solidFill>
              <a:srgbClr val="0070C0">
                <a:alpha val="48067"/>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404275DA-14FF-806F-FF85-61DC590F2993}"/>
                </a:ext>
              </a:extLst>
            </p:cNvPr>
            <p:cNvSpPr txBox="1"/>
            <p:nvPr/>
          </p:nvSpPr>
          <p:spPr>
            <a:xfrm>
              <a:off x="2584414" y="1892676"/>
              <a:ext cx="6402568" cy="708464"/>
            </a:xfrm>
            <a:prstGeom prst="rect">
              <a:avLst/>
            </a:prstGeom>
            <a:noFill/>
          </p:spPr>
          <p:txBody>
            <a:bodyPr wrap="square">
              <a:spAutoFit/>
            </a:bodyPr>
            <a:lstStyle/>
            <a:p>
              <a:pPr marL="285750" marR="0" lvl="0" indent="-285750" algn="l" rtl="0">
                <a:lnSpc>
                  <a:spcPct val="150000"/>
                </a:lnSpc>
                <a:spcBef>
                  <a:spcPts val="0"/>
                </a:spcBef>
                <a:spcAft>
                  <a:spcPts val="0"/>
                </a:spcAft>
                <a:buClr>
                  <a:srgbClr val="000000"/>
                </a:buClr>
                <a:buSzPct val="75000"/>
                <a:buFont typeface=".Apple Color Emoji UI"/>
                <a:buChar char="➡️"/>
              </a:pPr>
              <a:r>
                <a:rPr lang="en-GB" sz="1400" dirty="0">
                  <a:latin typeface="Quattrocento Sans"/>
                  <a:sym typeface="Quattrocento Sans"/>
                </a:rPr>
                <a:t>All ATS’ store candidates’ information by using keywords  , so it’s easy to parse and filter them</a:t>
              </a:r>
            </a:p>
          </p:txBody>
        </p:sp>
      </p:grpSp>
      <p:grpSp>
        <p:nvGrpSpPr>
          <p:cNvPr id="13" name="Group 12">
            <a:extLst>
              <a:ext uri="{FF2B5EF4-FFF2-40B4-BE49-F238E27FC236}">
                <a16:creationId xmlns:a16="http://schemas.microsoft.com/office/drawing/2014/main" id="{C03CACD4-CF3E-68D7-2513-42253FF88BE0}"/>
              </a:ext>
            </a:extLst>
          </p:cNvPr>
          <p:cNvGrpSpPr/>
          <p:nvPr/>
        </p:nvGrpSpPr>
        <p:grpSpPr>
          <a:xfrm>
            <a:off x="2584414" y="2601140"/>
            <a:ext cx="6585527" cy="1758751"/>
            <a:chOff x="2584414" y="3507593"/>
            <a:chExt cx="6585527" cy="1758751"/>
          </a:xfrm>
        </p:grpSpPr>
        <p:sp>
          <p:nvSpPr>
            <p:cNvPr id="25" name="TextBox 24">
              <a:extLst>
                <a:ext uri="{FF2B5EF4-FFF2-40B4-BE49-F238E27FC236}">
                  <a16:creationId xmlns:a16="http://schemas.microsoft.com/office/drawing/2014/main" id="{98675851-2E93-FCF5-E005-867D0B16FA4F}"/>
                </a:ext>
              </a:extLst>
            </p:cNvPr>
            <p:cNvSpPr txBox="1"/>
            <p:nvPr/>
          </p:nvSpPr>
          <p:spPr>
            <a:xfrm>
              <a:off x="2584414" y="3507593"/>
              <a:ext cx="6585527" cy="1758751"/>
            </a:xfrm>
            <a:prstGeom prst="rect">
              <a:avLst/>
            </a:prstGeom>
            <a:noFill/>
          </p:spPr>
          <p:txBody>
            <a:bodyPr wrap="square">
              <a:spAutoFit/>
            </a:bodyPr>
            <a:lstStyle/>
            <a:p>
              <a:pPr marL="285750" lvl="0" indent="-285750">
                <a:lnSpc>
                  <a:spcPct val="200000"/>
                </a:lnSpc>
                <a:buSzPct val="75000"/>
                <a:buFont typeface=".Apple Color Emoji UI"/>
                <a:buChar char="➡️"/>
              </a:pPr>
              <a:r>
                <a:rPr lang="en-GB" dirty="0">
                  <a:latin typeface="Quattrocento Sans"/>
                  <a:sym typeface="Quattrocento Sans"/>
                </a:rPr>
                <a:t>”Beat the ATS” project aims to address this problem by analysing the most popular keywords, relationship between education, experience and earnings for Data Analytics field and enabling creation of an effective resume for Data Analytics Positions, based on strategic keywords   </a:t>
              </a:r>
              <a:endParaRPr lang="en-GB" b="0" i="0" u="none" strike="noStrike" cap="none" dirty="0">
                <a:latin typeface="Quattrocento Sans"/>
                <a:sym typeface="Quattrocento Sans"/>
              </a:endParaRPr>
            </a:p>
          </p:txBody>
        </p:sp>
        <p:sp>
          <p:nvSpPr>
            <p:cNvPr id="29" name="Rounded Rectangle 28">
              <a:extLst>
                <a:ext uri="{FF2B5EF4-FFF2-40B4-BE49-F238E27FC236}">
                  <a16:creationId xmlns:a16="http://schemas.microsoft.com/office/drawing/2014/main" id="{8E7192BB-7DAC-47AC-1AE2-28318699AC52}"/>
                </a:ext>
              </a:extLst>
            </p:cNvPr>
            <p:cNvSpPr/>
            <p:nvPr/>
          </p:nvSpPr>
          <p:spPr>
            <a:xfrm>
              <a:off x="5877177" y="4965216"/>
              <a:ext cx="860215" cy="284571"/>
            </a:xfrm>
            <a:prstGeom prst="roundRect">
              <a:avLst/>
            </a:prstGeom>
            <a:solidFill>
              <a:srgbClr val="0070C0">
                <a:alpha val="48067"/>
              </a:srgb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2957885" y="279990"/>
            <a:ext cx="4118776"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Research Questions </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02</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105550" y="3546764"/>
            <a:ext cx="2804583" cy="1624968"/>
          </a:xfrm>
          <a:prstGeom prst="rect">
            <a:avLst/>
          </a:prstGeom>
        </p:spPr>
      </p:pic>
      <p:sp>
        <p:nvSpPr>
          <p:cNvPr id="12" name="Google Shape;235;p42">
            <a:extLst>
              <a:ext uri="{FF2B5EF4-FFF2-40B4-BE49-F238E27FC236}">
                <a16:creationId xmlns:a16="http://schemas.microsoft.com/office/drawing/2014/main" id="{5414A603-905F-F0BB-825D-5A2EB30A28D9}"/>
              </a:ext>
            </a:extLst>
          </p:cNvPr>
          <p:cNvSpPr/>
          <p:nvPr/>
        </p:nvSpPr>
        <p:spPr>
          <a:xfrm>
            <a:off x="2424752" y="1027350"/>
            <a:ext cx="6660128" cy="3533035"/>
          </a:xfrm>
          <a:prstGeom prst="rect">
            <a:avLst/>
          </a:prstGeom>
          <a:noFill/>
          <a:ln>
            <a:noFill/>
          </a:ln>
        </p:spPr>
        <p:txBody>
          <a:bodyPr spcFirstLastPara="1" wrap="square" lIns="67500" tIns="33750" rIns="67500" bIns="33750" anchor="t" anchorCtr="0">
            <a:noAutofit/>
          </a:bodyPr>
          <a:lstStyle/>
          <a:p>
            <a:pPr marL="285750" lvl="0" indent="-285750">
              <a:lnSpc>
                <a:spcPct val="200000"/>
              </a:lnSpc>
              <a:buSzPct val="75000"/>
              <a:buFont typeface=".Apple Color Emoji UI"/>
              <a:buChar char="➡️"/>
            </a:pPr>
            <a:r>
              <a:rPr lang="en-GB" sz="1500" dirty="0">
                <a:latin typeface="Quattrocento Sans"/>
                <a:ea typeface="Quattrocento Sans"/>
                <a:cs typeface="Quattrocento Sans"/>
                <a:sym typeface="Quattrocento Sans"/>
              </a:rPr>
              <a:t>What are the most popular tools employers seek in Data Analytics field in the period 2020-2021 in the USA?</a:t>
            </a:r>
          </a:p>
          <a:p>
            <a:pPr marL="285750" lvl="0" indent="-285750">
              <a:lnSpc>
                <a:spcPct val="200000"/>
              </a:lnSpc>
              <a:buSzPct val="75000"/>
              <a:buFont typeface=".Apple Color Emoji UI"/>
              <a:buChar char="➡️"/>
            </a:pPr>
            <a:r>
              <a:rPr lang="en-GB" sz="1500" dirty="0">
                <a:latin typeface="Quattrocento Sans"/>
                <a:ea typeface="Quattrocento Sans"/>
                <a:cs typeface="Quattrocento Sans"/>
                <a:sym typeface="Quattrocento Sans"/>
              </a:rPr>
              <a:t>What are the most popular technologies employers seek in Data Analytics field?</a:t>
            </a:r>
            <a:r>
              <a:rPr lang="en-GB" sz="1500" b="0" i="0" u="none" strike="noStrike" cap="none" dirty="0">
                <a:solidFill>
                  <a:srgbClr val="000000"/>
                </a:solidFill>
                <a:latin typeface="Quattrocento Sans"/>
                <a:ea typeface="Quattrocento Sans"/>
                <a:cs typeface="Quattrocento Sans"/>
                <a:sym typeface="Quattrocento Sans"/>
              </a:rPr>
              <a:t> </a:t>
            </a:r>
          </a:p>
          <a:p>
            <a:pPr marL="285750" indent="-285750">
              <a:lnSpc>
                <a:spcPct val="200000"/>
              </a:lnSpc>
              <a:buSzPct val="75000"/>
              <a:buFont typeface=".Apple Color Emoji UI"/>
              <a:buChar char="➡️"/>
            </a:pPr>
            <a:r>
              <a:rPr lang="en-GB" sz="1500" dirty="0">
                <a:latin typeface="Quattrocento Sans"/>
                <a:sym typeface="Quattrocento Sans"/>
              </a:rPr>
              <a:t>What are the most popular soft skills?</a:t>
            </a:r>
          </a:p>
          <a:p>
            <a:pPr marL="285750" lvl="0" indent="-285750">
              <a:lnSpc>
                <a:spcPct val="200000"/>
              </a:lnSpc>
              <a:buSzPct val="75000"/>
              <a:buFont typeface=".Apple Color Emoji UI"/>
              <a:buChar char="➡️"/>
            </a:pPr>
            <a:r>
              <a:rPr lang="en-GB" sz="1500" dirty="0">
                <a:latin typeface="Quattrocento Sans"/>
                <a:sym typeface="Quattrocento Sans"/>
              </a:rPr>
              <a:t>Is there a relationship between education and earnings?</a:t>
            </a:r>
          </a:p>
          <a:p>
            <a:pPr marL="285750" lvl="0" indent="-285750">
              <a:lnSpc>
                <a:spcPct val="200000"/>
              </a:lnSpc>
              <a:buSzPct val="75000"/>
              <a:buFont typeface=".Apple Color Emoji UI"/>
              <a:buChar char="➡️"/>
            </a:pPr>
            <a:r>
              <a:rPr lang="en-GB" sz="1500" dirty="0">
                <a:latin typeface="Quattrocento Sans"/>
                <a:sym typeface="Quattrocento Sans"/>
              </a:rPr>
              <a:t>Is there a relationship between experience and earnings?</a:t>
            </a:r>
          </a:p>
        </p:txBody>
      </p:sp>
    </p:spTree>
    <p:extLst>
      <p:ext uri="{BB962C8B-B14F-4D97-AF65-F5344CB8AC3E}">
        <p14:creationId xmlns:p14="http://schemas.microsoft.com/office/powerpoint/2010/main" val="363842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3147120" y="279990"/>
            <a:ext cx="3802320"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Datasets </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03</a:t>
              </a:r>
              <a:endParaRPr sz="3600" b="0" i="0" u="none" strike="noStrike" cap="none" dirty="0">
                <a:latin typeface="Arial"/>
                <a:ea typeface="Arial"/>
                <a:cs typeface="Arial"/>
                <a:sym typeface="Arial"/>
              </a:endParaRPr>
            </a:p>
          </p:txBody>
        </p:sp>
      </p:gr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12" name="Google Shape;235;p42">
            <a:extLst>
              <a:ext uri="{FF2B5EF4-FFF2-40B4-BE49-F238E27FC236}">
                <a16:creationId xmlns:a16="http://schemas.microsoft.com/office/drawing/2014/main" id="{8F91AA58-9418-26EC-DD35-57ECA9A86227}"/>
              </a:ext>
            </a:extLst>
          </p:cNvPr>
          <p:cNvSpPr/>
          <p:nvPr/>
        </p:nvSpPr>
        <p:spPr>
          <a:xfrm>
            <a:off x="3147120" y="1916914"/>
            <a:ext cx="5299532" cy="1506770"/>
          </a:xfrm>
          <a:prstGeom prst="rect">
            <a:avLst/>
          </a:prstGeom>
          <a:noFill/>
          <a:ln>
            <a:noFill/>
          </a:ln>
        </p:spPr>
        <p:txBody>
          <a:bodyPr spcFirstLastPara="1" wrap="square" lIns="67500" tIns="33750" rIns="67500" bIns="33750" anchor="t" anchorCtr="0">
            <a:noAutofit/>
          </a:bodyPr>
          <a:lstStyle/>
          <a:p>
            <a:pPr marL="285750" marR="0" lvl="0" indent="-285750" algn="l" rtl="0">
              <a:lnSpc>
                <a:spcPct val="200000"/>
              </a:lnSpc>
              <a:spcBef>
                <a:spcPts val="0"/>
              </a:spcBef>
              <a:spcAft>
                <a:spcPts val="0"/>
              </a:spcAft>
              <a:buClr>
                <a:srgbClr val="000000"/>
              </a:buClr>
              <a:buSzPct val="75000"/>
              <a:buFont typeface=".Apple Color Emoji UI"/>
              <a:buChar char="➡️"/>
            </a:pPr>
            <a:r>
              <a:rPr lang="en-GB" sz="1800" dirty="0">
                <a:latin typeface="Quattrocento Sans"/>
                <a:ea typeface="Quattrocento Sans"/>
                <a:cs typeface="Quattrocento Sans"/>
                <a:sym typeface="Quattrocento Sans"/>
              </a:rPr>
              <a:t>Two data sets from </a:t>
            </a:r>
            <a:r>
              <a:rPr lang="en-GB" sz="1800" dirty="0">
                <a:latin typeface="Quattrocento Sans"/>
                <a:ea typeface="Quattrocento Sans"/>
                <a:cs typeface="Quattrocento Sans"/>
                <a:sym typeface="Quattrocento Sans"/>
                <a:hlinkClick r:id="rId4"/>
              </a:rPr>
              <a:t>www.kaggle.com</a:t>
            </a:r>
            <a:r>
              <a:rPr lang="en-GB" sz="1800" dirty="0">
                <a:latin typeface="Quattrocento Sans"/>
                <a:ea typeface="Quattrocento Sans"/>
                <a:cs typeface="Quattrocento Sans"/>
                <a:sym typeface="Quattrocento Sans"/>
              </a:rPr>
              <a:t>  </a:t>
            </a:r>
          </a:p>
          <a:p>
            <a:pPr marL="285750" marR="0" lvl="0" indent="-285750" algn="l" rtl="0">
              <a:lnSpc>
                <a:spcPct val="200000"/>
              </a:lnSpc>
              <a:spcBef>
                <a:spcPts val="0"/>
              </a:spcBef>
              <a:spcAft>
                <a:spcPts val="0"/>
              </a:spcAft>
              <a:buClr>
                <a:srgbClr val="000000"/>
              </a:buClr>
              <a:buSzPct val="75000"/>
              <a:buFont typeface=".Apple Color Emoji UI"/>
              <a:buChar char="➡️"/>
            </a:pPr>
            <a:r>
              <a:rPr lang="en-GB" sz="1800" dirty="0">
                <a:latin typeface="Quattrocento Sans"/>
                <a:sym typeface="Quattrocento Sans"/>
              </a:rPr>
              <a:t>Over 60 thousand records</a:t>
            </a:r>
          </a:p>
        </p:txBody>
      </p:sp>
    </p:spTree>
    <p:extLst>
      <p:ext uri="{BB962C8B-B14F-4D97-AF65-F5344CB8AC3E}">
        <p14:creationId xmlns:p14="http://schemas.microsoft.com/office/powerpoint/2010/main" val="110561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Data Exploration and cleanup Process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04</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2933261"/>
            <a:ext cx="3866879" cy="2240460"/>
          </a:xfrm>
          <a:prstGeom prst="rect">
            <a:avLst/>
          </a:prstGeom>
        </p:spPr>
      </p:pic>
      <p:sp>
        <p:nvSpPr>
          <p:cNvPr id="11" name="Google Shape;235;p42">
            <a:extLst>
              <a:ext uri="{FF2B5EF4-FFF2-40B4-BE49-F238E27FC236}">
                <a16:creationId xmlns:a16="http://schemas.microsoft.com/office/drawing/2014/main" id="{CED7E113-D9EF-35F5-BA80-DF3450BC517A}"/>
              </a:ext>
            </a:extLst>
          </p:cNvPr>
          <p:cNvSpPr/>
          <p:nvPr/>
        </p:nvSpPr>
        <p:spPr>
          <a:xfrm>
            <a:off x="3519630" y="1428300"/>
            <a:ext cx="5243981" cy="2959434"/>
          </a:xfrm>
          <a:prstGeom prst="rect">
            <a:avLst/>
          </a:prstGeom>
          <a:noFill/>
          <a:ln>
            <a:noFill/>
          </a:ln>
        </p:spPr>
        <p:txBody>
          <a:bodyPr spcFirstLastPara="1" wrap="square" lIns="67500" tIns="33750" rIns="67500" bIns="33750" anchor="t" anchorCtr="0">
            <a:noAutofit/>
          </a:bodyPr>
          <a:lstStyle/>
          <a:p>
            <a:pPr marL="285750" marR="0" lvl="0" indent="-285750" algn="l" rtl="0">
              <a:lnSpc>
                <a:spcPct val="200000"/>
              </a:lnSpc>
              <a:spcBef>
                <a:spcPts val="0"/>
              </a:spcBef>
              <a:spcAft>
                <a:spcPts val="0"/>
              </a:spcAft>
              <a:buClr>
                <a:srgbClr val="000000"/>
              </a:buClr>
              <a:buSzPct val="75000"/>
              <a:buFont typeface=".Apple Color Emoji UI"/>
              <a:buChar char="➡️"/>
            </a:pPr>
            <a:r>
              <a:rPr lang="en-GB" sz="1600" dirty="0">
                <a:latin typeface="Quattrocento Sans"/>
                <a:ea typeface="Quattrocento Sans"/>
                <a:cs typeface="Quattrocento Sans"/>
                <a:sym typeface="Quattrocento Sans"/>
              </a:rPr>
              <a:t>Initial cleaning of CSV file</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Removing irrelevant columns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Renaming columns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Removing rows of missing data</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Adding new columns using pandas</a:t>
            </a:r>
          </a:p>
          <a:p>
            <a:pPr marL="285750" lvl="2" indent="-285750">
              <a:lnSpc>
                <a:spcPct val="200000"/>
              </a:lnSpc>
              <a:buSzPct val="75000"/>
              <a:buFont typeface=".Apple Color Emoji UI"/>
              <a:buChar char="➡️"/>
            </a:pPr>
            <a:r>
              <a:rPr lang="en-GB" sz="1600" dirty="0">
                <a:latin typeface="Quattrocento Sans"/>
                <a:ea typeface="Quattrocento Sans"/>
                <a:cs typeface="Quattrocento Sans"/>
                <a:sym typeface="Quattrocento Sans"/>
              </a:rPr>
              <a:t>Creating a new Data Frame</a:t>
            </a:r>
          </a:p>
        </p:txBody>
      </p:sp>
    </p:spTree>
    <p:extLst>
      <p:ext uri="{BB962C8B-B14F-4D97-AF65-F5344CB8AC3E}">
        <p14:creationId xmlns:p14="http://schemas.microsoft.com/office/powerpoint/2010/main" val="192630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67867" y="279990"/>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b="0" i="0" u="none" strike="noStrike" cap="none" dirty="0">
                <a:solidFill>
                  <a:srgbClr val="000000"/>
                </a:solidFill>
                <a:latin typeface="Quattrocento Sans"/>
                <a:ea typeface="Quattrocento Sans"/>
                <a:cs typeface="Quattrocento Sans"/>
                <a:sym typeface="Quattrocento Sans"/>
              </a:rPr>
              <a:t>Analysis Process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05</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 name="Google Shape;235;p42">
            <a:extLst>
              <a:ext uri="{FF2B5EF4-FFF2-40B4-BE49-F238E27FC236}">
                <a16:creationId xmlns:a16="http://schemas.microsoft.com/office/drawing/2014/main" id="{CED7E113-D9EF-35F5-BA80-DF3450BC517A}"/>
              </a:ext>
            </a:extLst>
          </p:cNvPr>
          <p:cNvSpPr/>
          <p:nvPr/>
        </p:nvSpPr>
        <p:spPr>
          <a:xfrm>
            <a:off x="2348180" y="891173"/>
            <a:ext cx="5938657" cy="4217854"/>
          </a:xfrm>
          <a:prstGeom prst="rect">
            <a:avLst/>
          </a:prstGeom>
          <a:noFill/>
          <a:ln>
            <a:noFill/>
          </a:ln>
        </p:spPr>
        <p:txBody>
          <a:bodyPr spcFirstLastPara="1" wrap="square" lIns="67500" tIns="33750" rIns="67500" bIns="33750" anchor="t" anchorCtr="0">
            <a:noAutofit/>
          </a:bodyPr>
          <a:lstStyle/>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CountVectoriser – NLP word processing – partial success</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Pandas words analysis – failed due to multiple “\n”</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Retrieving the highest occurrence of words using Python – success</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b="0" i="0" u="none" strike="noStrike" cap="none" dirty="0">
                <a:solidFill>
                  <a:srgbClr val="000000"/>
                </a:solidFill>
                <a:latin typeface="Quattrocento Sans"/>
                <a:ea typeface="Quattrocento Sans"/>
                <a:cs typeface="Quattrocento Sans"/>
                <a:sym typeface="Quattrocento Sans"/>
              </a:rPr>
              <a:t>Retrieving salary, education, experience and location from CSV</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Filtering the data by education level and setting a baseline of 5 years of experience </a:t>
            </a:r>
          </a:p>
          <a:p>
            <a:pPr marR="0" lvl="0" algn="l" rtl="0">
              <a:lnSpc>
                <a:spcPct val="200000"/>
              </a:lnSpc>
              <a:spcBef>
                <a:spcPts val="0"/>
              </a:spcBef>
              <a:spcAft>
                <a:spcPts val="0"/>
              </a:spcAft>
              <a:buClr>
                <a:srgbClr val="000000"/>
              </a:buClr>
              <a:buSzPct val="75000"/>
            </a:pPr>
            <a:r>
              <a:rPr lang="en-GB" sz="1200" dirty="0">
                <a:latin typeface="Quattrocento Sans"/>
                <a:ea typeface="Quattrocento Sans"/>
                <a:cs typeface="Quattrocento Sans"/>
                <a:sym typeface="Quattrocento Sans"/>
              </a:rPr>
              <a:t>to compare the average salary to education level</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Retrieving longitude and latitude for each location</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b="0" i="0" u="none" strike="noStrike" cap="none" dirty="0">
                <a:solidFill>
                  <a:srgbClr val="000000"/>
                </a:solidFill>
                <a:latin typeface="Quattrocento Sans"/>
                <a:ea typeface="Quattrocento Sans"/>
                <a:cs typeface="Quattrocento Sans"/>
                <a:sym typeface="Quattrocento Sans"/>
              </a:rPr>
              <a:t>Grouping data by average salary by location and plotting the data</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Calculation of central tendencies</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b="0" i="0" u="none" strike="noStrike" cap="none" dirty="0">
                <a:solidFill>
                  <a:srgbClr val="000000"/>
                </a:solidFill>
                <a:latin typeface="Quattrocento Sans"/>
                <a:ea typeface="Quattrocento Sans"/>
                <a:cs typeface="Quattrocento Sans"/>
                <a:sym typeface="Quattrocento Sans"/>
              </a:rPr>
              <a:t>Comparison between annual salary and years of experience</a:t>
            </a:r>
          </a:p>
          <a:p>
            <a:pPr marL="285750" marR="0" lvl="0" indent="-285750" algn="l" rtl="0">
              <a:lnSpc>
                <a:spcPct val="200000"/>
              </a:lnSpc>
              <a:spcBef>
                <a:spcPts val="0"/>
              </a:spcBef>
              <a:spcAft>
                <a:spcPts val="0"/>
              </a:spcAft>
              <a:buClr>
                <a:srgbClr val="000000"/>
              </a:buClr>
              <a:buSzPct val="75000"/>
              <a:buFont typeface=".Apple Color Emoji UI"/>
              <a:buChar char="➡️"/>
            </a:pPr>
            <a:r>
              <a:rPr lang="en-GB" sz="1200" dirty="0">
                <a:latin typeface="Quattrocento Sans"/>
                <a:ea typeface="Quattrocento Sans"/>
                <a:cs typeface="Quattrocento Sans"/>
                <a:sym typeface="Quattrocento Sans"/>
              </a:rPr>
              <a:t>Comparison of salaries between different positions in Data Analytics field</a:t>
            </a:r>
            <a:endParaRPr lang="en-GB" sz="1200" b="0" i="0" u="none" strike="noStrike" cap="none" dirty="0">
              <a:solidFill>
                <a:srgbClr val="000000"/>
              </a:solidFill>
              <a:latin typeface="Quattrocento Sans"/>
              <a:ea typeface="Quattrocento Sans"/>
              <a:cs typeface="Quattrocento Sans"/>
              <a:sym typeface="Quattrocento Sans"/>
            </a:endParaRPr>
          </a:p>
        </p:txBody>
      </p:sp>
      <p:pic>
        <p:nvPicPr>
          <p:cNvPr id="2" name="Picture 1">
            <a:extLst>
              <a:ext uri="{FF2B5EF4-FFF2-40B4-BE49-F238E27FC236}">
                <a16:creationId xmlns:a16="http://schemas.microsoft.com/office/drawing/2014/main" id="{8120FA80-5220-BDBA-6035-693F4788DF72}"/>
              </a:ext>
            </a:extLst>
          </p:cNvPr>
          <p:cNvPicPr>
            <a:picLocks noChangeAspect="1"/>
          </p:cNvPicPr>
          <p:nvPr/>
        </p:nvPicPr>
        <p:blipFill>
          <a:blip r:embed="rId3"/>
          <a:stretch>
            <a:fillRect/>
          </a:stretch>
        </p:blipFill>
        <p:spPr>
          <a:xfrm>
            <a:off x="-347249" y="3847795"/>
            <a:ext cx="2288457" cy="1325926"/>
          </a:xfrm>
          <a:prstGeom prst="rect">
            <a:avLst/>
          </a:prstGeom>
        </p:spPr>
      </p:pic>
    </p:spTree>
    <p:extLst>
      <p:ext uri="{BB962C8B-B14F-4D97-AF65-F5344CB8AC3E}">
        <p14:creationId xmlns:p14="http://schemas.microsoft.com/office/powerpoint/2010/main" val="281505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a:off x="3361770" y="2946240"/>
            <a:ext cx="6175440" cy="743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1" name="Google Shape;231;p42"/>
          <p:cNvSpPr/>
          <p:nvPr/>
        </p:nvSpPr>
        <p:spPr>
          <a:xfrm>
            <a:off x="1654519" y="155837"/>
            <a:ext cx="7095744" cy="57159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pl" sz="3300" dirty="0">
                <a:latin typeface="Quattrocento Sans"/>
                <a:ea typeface="Quattrocento Sans"/>
                <a:cs typeface="Quattrocento Sans"/>
                <a:sym typeface="Quattrocento Sans"/>
              </a:rPr>
              <a:t>C</a:t>
            </a:r>
            <a:r>
              <a:rPr lang="pl" sz="3300" b="0" i="0" u="none" strike="noStrike" cap="none" dirty="0">
                <a:solidFill>
                  <a:srgbClr val="000000"/>
                </a:solidFill>
                <a:latin typeface="Quattrocento Sans"/>
                <a:ea typeface="Quattrocento Sans"/>
                <a:cs typeface="Quattrocento Sans"/>
                <a:sym typeface="Quattrocento Sans"/>
              </a:rPr>
              <a:t>onclusions</a:t>
            </a:r>
            <a:endParaRPr sz="3300" b="0" i="0" u="none" strike="noStrike" cap="none" dirty="0">
              <a:latin typeface="Arial"/>
              <a:ea typeface="Arial"/>
              <a:cs typeface="Arial"/>
              <a:sym typeface="Arial"/>
            </a:endParaRPr>
          </a:p>
        </p:txBody>
      </p:sp>
      <p:grpSp>
        <p:nvGrpSpPr>
          <p:cNvPr id="232" name="Google Shape;232;p42"/>
          <p:cNvGrpSpPr/>
          <p:nvPr/>
        </p:nvGrpSpPr>
        <p:grpSpPr>
          <a:xfrm>
            <a:off x="-22410" y="-4860"/>
            <a:ext cx="1076490" cy="1032210"/>
            <a:chOff x="-29880" y="-6480"/>
            <a:chExt cx="1435320" cy="1376280"/>
          </a:xfrm>
        </p:grpSpPr>
        <p:sp>
          <p:nvSpPr>
            <p:cNvPr id="233" name="Google Shape;233;p42"/>
            <p:cNvSpPr/>
            <p:nvPr/>
          </p:nvSpPr>
          <p:spPr>
            <a:xfrm>
              <a:off x="-29880" y="-6480"/>
              <a:ext cx="1435320" cy="1376280"/>
            </a:xfrm>
            <a:prstGeom prst="homePlate">
              <a:avLst>
                <a:gd name="adj" fmla="val 20548"/>
              </a:avLst>
            </a:prstGeom>
            <a:solidFill>
              <a:srgbClr val="5FA2D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4" name="Google Shape;234;p42"/>
            <p:cNvSpPr/>
            <p:nvPr/>
          </p:nvSpPr>
          <p:spPr>
            <a:xfrm>
              <a:off x="120600" y="233640"/>
              <a:ext cx="963360" cy="909000"/>
            </a:xfrm>
            <a:prstGeom prst="rect">
              <a:avLst/>
            </a:prstGeom>
            <a:noFill/>
            <a:ln>
              <a:noFill/>
            </a:ln>
          </p:spPr>
          <p:txBody>
            <a:bodyPr spcFirstLastPara="1" wrap="square" lIns="67500" tIns="33750" rIns="67500" bIns="33750" anchor="t" anchorCtr="0">
              <a:noAutofit/>
            </a:bodyPr>
            <a:lstStyle/>
            <a:p>
              <a:pPr marL="0" marR="0" lvl="0" indent="0" algn="r" rtl="0">
                <a:lnSpc>
                  <a:spcPct val="100000"/>
                </a:lnSpc>
                <a:spcBef>
                  <a:spcPts val="0"/>
                </a:spcBef>
                <a:spcAft>
                  <a:spcPts val="0"/>
                </a:spcAft>
                <a:buNone/>
              </a:pPr>
              <a:r>
                <a:rPr lang="pl" sz="3600" b="0" i="0" u="none" strike="noStrike" cap="none" dirty="0">
                  <a:solidFill>
                    <a:srgbClr val="FFFFFF"/>
                  </a:solidFill>
                  <a:latin typeface="Quattrocento Sans"/>
                  <a:ea typeface="Quattrocento Sans"/>
                  <a:cs typeface="Quattrocento Sans"/>
                  <a:sym typeface="Quattrocento Sans"/>
                </a:rPr>
                <a:t>06</a:t>
              </a:r>
              <a:endParaRPr sz="3600" b="0" i="0" u="none" strike="noStrike" cap="none" dirty="0">
                <a:latin typeface="Arial"/>
                <a:ea typeface="Arial"/>
                <a:cs typeface="Arial"/>
                <a:sym typeface="Arial"/>
              </a:endParaRPr>
            </a:p>
          </p:txBody>
        </p:sp>
      </p:grpSp>
      <p:sp>
        <p:nvSpPr>
          <p:cNvPr id="236" name="Google Shape;236;p42"/>
          <p:cNvSpPr/>
          <p:nvPr/>
        </p:nvSpPr>
        <p:spPr>
          <a:xfrm>
            <a:off x="3361770" y="2265840"/>
            <a:ext cx="6175440" cy="43254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37" name="Google Shape;237;p42"/>
          <p:cNvSpPr/>
          <p:nvPr/>
        </p:nvSpPr>
        <p:spPr>
          <a:xfrm>
            <a:off x="3361770" y="3715200"/>
            <a:ext cx="4581090" cy="87858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18A6220-AF1C-A397-6615-4AEF13AD77C1}"/>
              </a:ext>
            </a:extLst>
          </p:cNvPr>
          <p:cNvPicPr>
            <a:picLocks noChangeAspect="1"/>
          </p:cNvPicPr>
          <p:nvPr/>
        </p:nvPicPr>
        <p:blipFill>
          <a:blip r:embed="rId3"/>
          <a:stretch>
            <a:fillRect/>
          </a:stretch>
        </p:blipFill>
        <p:spPr>
          <a:xfrm>
            <a:off x="-347249" y="3847795"/>
            <a:ext cx="2288457" cy="1325926"/>
          </a:xfrm>
          <a:prstGeom prst="rect">
            <a:avLst/>
          </a:prstGeom>
        </p:spPr>
      </p:pic>
      <p:sp>
        <p:nvSpPr>
          <p:cNvPr id="6" name="Google Shape;235;p42">
            <a:extLst>
              <a:ext uri="{FF2B5EF4-FFF2-40B4-BE49-F238E27FC236}">
                <a16:creationId xmlns:a16="http://schemas.microsoft.com/office/drawing/2014/main" id="{B7888CE5-22C7-DA91-4959-FD02B7B6B53E}"/>
              </a:ext>
            </a:extLst>
          </p:cNvPr>
          <p:cNvSpPr/>
          <p:nvPr/>
        </p:nvSpPr>
        <p:spPr>
          <a:xfrm>
            <a:off x="1654519" y="658193"/>
            <a:ext cx="7196873" cy="4485307"/>
          </a:xfrm>
          <a:prstGeom prst="rect">
            <a:avLst/>
          </a:prstGeom>
          <a:noFill/>
          <a:ln>
            <a:noFill/>
          </a:ln>
        </p:spPr>
        <p:txBody>
          <a:bodyPr spcFirstLastPara="1" wrap="square" lIns="67500" tIns="33750" rIns="67500" bIns="33750" anchor="t" anchorCtr="0">
            <a:noAutofit/>
          </a:bodyPr>
          <a:lstStyle/>
          <a:p>
            <a:pPr marL="285750" lvl="0" indent="-285750">
              <a:lnSpc>
                <a:spcPct val="200000"/>
              </a:lnSpc>
              <a:buSzPct val="75000"/>
              <a:buFont typeface=".Apple Color Emoji UI"/>
              <a:buChar char="➡️"/>
            </a:pPr>
            <a:r>
              <a:rPr lang="en-GB" dirty="0">
                <a:latin typeface="Quattrocento Sans"/>
                <a:ea typeface="Quattrocento Sans"/>
                <a:cs typeface="Quattrocento Sans"/>
              </a:rPr>
              <a:t>The analysis has confirmed all five hypotheses.</a:t>
            </a:r>
          </a:p>
          <a:p>
            <a:pPr marL="285750" lvl="0" indent="-285750">
              <a:lnSpc>
                <a:spcPct val="200000"/>
              </a:lnSpc>
              <a:buSzPct val="75000"/>
              <a:buFont typeface=".Apple Color Emoji UI"/>
              <a:buChar char="➡️"/>
            </a:pPr>
            <a:r>
              <a:rPr lang="en-GB" dirty="0">
                <a:latin typeface="Quattrocento Sans"/>
                <a:ea typeface="Quattrocento Sans"/>
                <a:cs typeface="Quattrocento Sans"/>
              </a:rPr>
              <a:t>The most sought after language for Data Analytics is SQL, the second is Python, the third is SAS.</a:t>
            </a:r>
          </a:p>
          <a:p>
            <a:pPr marL="285750" lvl="0" indent="-285750">
              <a:lnSpc>
                <a:spcPct val="200000"/>
              </a:lnSpc>
              <a:buSzPct val="75000"/>
              <a:buFont typeface=".Apple Color Emoji UI"/>
              <a:buChar char="➡️"/>
            </a:pPr>
            <a:r>
              <a:rPr lang="en-GB" dirty="0">
                <a:latin typeface="Quattrocento Sans"/>
                <a:ea typeface="Quattrocento Sans"/>
                <a:cs typeface="Quattrocento Sans"/>
              </a:rPr>
              <a:t>The most sought after tool is Tableau and then Power BI.</a:t>
            </a:r>
          </a:p>
          <a:p>
            <a:pPr marL="285750" lvl="0" indent="-285750">
              <a:lnSpc>
                <a:spcPct val="200000"/>
              </a:lnSpc>
              <a:buSzPct val="75000"/>
              <a:buFont typeface=".Apple Color Emoji UI"/>
              <a:buChar char="➡️"/>
            </a:pPr>
            <a:r>
              <a:rPr lang="en-GB" dirty="0">
                <a:latin typeface="Quattrocento Sans"/>
                <a:ea typeface="Quattrocento Sans"/>
                <a:cs typeface="Quattrocento Sans"/>
              </a:rPr>
              <a:t>The most sought after soft skill is Communication and ability to work in agile as well as problem-solving skills (in this order).</a:t>
            </a:r>
          </a:p>
          <a:p>
            <a:pPr marL="285750" lvl="0" indent="-285750">
              <a:lnSpc>
                <a:spcPct val="200000"/>
              </a:lnSpc>
              <a:buSzPct val="75000"/>
              <a:buFont typeface=".Apple Color Emoji UI"/>
              <a:buChar char="➡️"/>
            </a:pPr>
            <a:r>
              <a:rPr lang="en-GB" dirty="0">
                <a:latin typeface="Quattrocento Sans"/>
                <a:ea typeface="Quattrocento Sans"/>
                <a:cs typeface="Quattrocento Sans"/>
              </a:rPr>
              <a:t>There is a correlation between education level and earnings: the higher education education lever, the higher earnings. Relationship is linear, but depends on location.</a:t>
            </a:r>
          </a:p>
          <a:p>
            <a:pPr marL="285750" lvl="0" indent="-285750">
              <a:lnSpc>
                <a:spcPct val="200000"/>
              </a:lnSpc>
              <a:buSzPct val="75000"/>
              <a:buFont typeface=".Apple Color Emoji UI"/>
              <a:buChar char="➡️"/>
            </a:pPr>
            <a:r>
              <a:rPr lang="en-GB" dirty="0">
                <a:latin typeface="Quattrocento Sans"/>
                <a:ea typeface="Quattrocento Sans"/>
                <a:cs typeface="Quattrocento Sans"/>
              </a:rPr>
              <a:t>There is a correlation between experience level (measured in years) and earnings: as years of experience increase, the annual salary increases proportionally.</a:t>
            </a:r>
            <a:endParaRPr lang="en-GB"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44239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796</Words>
  <Application>Microsoft Macintosh PowerPoint</Application>
  <PresentationFormat>On-screen Show (16:9)</PresentationFormat>
  <Paragraphs>115</Paragraphs>
  <Slides>20</Slides>
  <Notes>20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Consolas</vt:lpstr>
      <vt:lpstr>.Apple Color Emoji UI</vt:lpstr>
      <vt:lpstr>Times New Roman</vt:lpstr>
      <vt:lpstr>Quattrocento Sans</vt:lpstr>
      <vt:lpstr>Simple Light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Rita Starzyk</cp:lastModifiedBy>
  <cp:revision>81</cp:revision>
  <dcterms:modified xsi:type="dcterms:W3CDTF">2022-07-18T18:22:50Z</dcterms:modified>
</cp:coreProperties>
</file>