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6"/>
  </p:notesMasterIdLst>
  <p:sldIdLst>
    <p:sldId id="256" r:id="rId2"/>
    <p:sldId id="258" r:id="rId3"/>
    <p:sldId id="263" r:id="rId4"/>
    <p:sldId id="261" r:id="rId5"/>
    <p:sldId id="264" r:id="rId6"/>
    <p:sldId id="265" r:id="rId7"/>
    <p:sldId id="267" r:id="rId8"/>
    <p:sldId id="268" r:id="rId9"/>
    <p:sldId id="274" r:id="rId10"/>
    <p:sldId id="269" r:id="rId11"/>
    <p:sldId id="270" r:id="rId12"/>
    <p:sldId id="271"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5050"/>
    <a:srgbClr val="E5AA00"/>
    <a:srgbClr val="8F8F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94"/>
  </p:normalViewPr>
  <p:slideViewPr>
    <p:cSldViewPr snapToGrid="0">
      <p:cViewPr varScale="1">
        <p:scale>
          <a:sx n="108" d="100"/>
          <a:sy n="108" d="100"/>
        </p:scale>
        <p:origin x="67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A314D5-1ED7-5440-BBB2-DB711C42A6E0}"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GB"/>
        </a:p>
      </dgm:t>
    </dgm:pt>
    <dgm:pt modelId="{9D323E95-22DF-DC4F-8C27-6F683E32D15A}">
      <dgm:prSet custT="1"/>
      <dgm:spPr/>
      <dgm:t>
        <a:bodyPr/>
        <a:lstStyle/>
        <a:p>
          <a:r>
            <a:rPr lang="en-GB" sz="1700" dirty="0">
              <a:solidFill>
                <a:schemeClr val="bg1">
                  <a:lumMod val="95000"/>
                </a:schemeClr>
              </a:solidFill>
              <a:latin typeface="Baghdad" pitchFamily="2" charset="-78"/>
              <a:cs typeface="Baghdad" pitchFamily="2" charset="-78"/>
            </a:rPr>
            <a:t>CSV</a:t>
          </a:r>
        </a:p>
      </dgm:t>
    </dgm:pt>
    <dgm:pt modelId="{CFC11980-9175-6E48-B53E-999C4394DC67}" type="parTrans" cxnId="{F6F52067-25B3-0E4A-8311-C88E49C122F0}">
      <dgm:prSet/>
      <dgm:spPr/>
      <dgm:t>
        <a:bodyPr/>
        <a:lstStyle/>
        <a:p>
          <a:endParaRPr lang="en-GB"/>
        </a:p>
      </dgm:t>
    </dgm:pt>
    <dgm:pt modelId="{FBCE5FBF-9DB0-594D-BBDD-144E12312FDF}" type="sibTrans" cxnId="{F6F52067-25B3-0E4A-8311-C88E49C122F0}">
      <dgm:prSet/>
      <dgm:spPr/>
      <dgm:t>
        <a:bodyPr/>
        <a:lstStyle/>
        <a:p>
          <a:endParaRPr lang="en-GB"/>
        </a:p>
      </dgm:t>
    </dgm:pt>
    <dgm:pt modelId="{A3E07B2E-5C3B-8644-9530-4DA9BA64C418}">
      <dgm:prSet custT="1"/>
      <dgm:spPr/>
      <dgm:t>
        <a:bodyPr/>
        <a:lstStyle/>
        <a:p>
          <a:r>
            <a:rPr lang="en-GB" sz="1700" dirty="0">
              <a:latin typeface="Baghdad" pitchFamily="2" charset="-78"/>
              <a:cs typeface="Baghdad" pitchFamily="2" charset="-78"/>
            </a:rPr>
            <a:t>Python</a:t>
          </a:r>
        </a:p>
        <a:p>
          <a:r>
            <a:rPr lang="en-GB" sz="1700" dirty="0">
              <a:solidFill>
                <a:schemeClr val="bg1">
                  <a:lumMod val="95000"/>
                </a:schemeClr>
              </a:solidFill>
              <a:latin typeface="Baghdad" pitchFamily="2" charset="-78"/>
              <a:cs typeface="Baghdad" pitchFamily="2" charset="-78"/>
            </a:rPr>
            <a:t>Pandas</a:t>
          </a:r>
        </a:p>
        <a:p>
          <a:r>
            <a:rPr lang="en-GB" sz="1700" dirty="0">
              <a:solidFill>
                <a:schemeClr val="bg1">
                  <a:lumMod val="95000"/>
                </a:schemeClr>
              </a:solidFill>
              <a:latin typeface="Baghdad" pitchFamily="2" charset="-78"/>
              <a:cs typeface="Baghdad" pitchFamily="2" charset="-78"/>
            </a:rPr>
            <a:t>Flask</a:t>
          </a:r>
        </a:p>
      </dgm:t>
    </dgm:pt>
    <dgm:pt modelId="{494B00FB-7678-1044-BFCA-CE47E11BC4CB}" type="parTrans" cxnId="{CB7FE570-D8DF-324F-8961-D81823303946}">
      <dgm:prSet/>
      <dgm:spPr/>
      <dgm:t>
        <a:bodyPr/>
        <a:lstStyle/>
        <a:p>
          <a:endParaRPr lang="en-GB"/>
        </a:p>
      </dgm:t>
    </dgm:pt>
    <dgm:pt modelId="{0634F136-3F45-BD44-BDCE-B4C885E5F698}" type="sibTrans" cxnId="{CB7FE570-D8DF-324F-8961-D81823303946}">
      <dgm:prSet/>
      <dgm:spPr/>
      <dgm:t>
        <a:bodyPr/>
        <a:lstStyle/>
        <a:p>
          <a:endParaRPr lang="en-GB"/>
        </a:p>
      </dgm:t>
    </dgm:pt>
    <dgm:pt modelId="{919A68E2-E57D-CF4E-AB05-4BA7B3C8B543}">
      <dgm:prSet custT="1"/>
      <dgm:spPr/>
      <dgm:t>
        <a:bodyPr/>
        <a:lstStyle/>
        <a:p>
          <a:r>
            <a:rPr lang="en-GB" sz="1700" dirty="0">
              <a:latin typeface="Baghdad" pitchFamily="2" charset="-78"/>
              <a:cs typeface="Baghdad" pitchFamily="2" charset="-78"/>
            </a:rPr>
            <a:t>BeautifulSoup4</a:t>
          </a:r>
        </a:p>
      </dgm:t>
    </dgm:pt>
    <dgm:pt modelId="{2B605263-A65E-9541-9354-4B124D79CA8D}" type="parTrans" cxnId="{A656370F-DCEC-8F4B-BB45-6E935571F577}">
      <dgm:prSet/>
      <dgm:spPr/>
      <dgm:t>
        <a:bodyPr/>
        <a:lstStyle/>
        <a:p>
          <a:endParaRPr lang="en-GB"/>
        </a:p>
      </dgm:t>
    </dgm:pt>
    <dgm:pt modelId="{EEEE27F5-F80E-D149-91D6-21A6C11119A8}" type="sibTrans" cxnId="{A656370F-DCEC-8F4B-BB45-6E935571F577}">
      <dgm:prSet/>
      <dgm:spPr/>
      <dgm:t>
        <a:bodyPr/>
        <a:lstStyle/>
        <a:p>
          <a:endParaRPr lang="en-GB"/>
        </a:p>
      </dgm:t>
    </dgm:pt>
    <dgm:pt modelId="{2F7E9CD1-769A-084D-BC47-5D781CC90BC9}">
      <dgm:prSet custT="1"/>
      <dgm:spPr/>
      <dgm:t>
        <a:bodyPr/>
        <a:lstStyle/>
        <a:p>
          <a:r>
            <a:rPr lang="en-GB" sz="1700" dirty="0">
              <a:latin typeface="Baghdad" pitchFamily="2" charset="-78"/>
              <a:cs typeface="Baghdad" pitchFamily="2" charset="-78"/>
            </a:rPr>
            <a:t>JavaScript</a:t>
          </a:r>
        </a:p>
        <a:p>
          <a:r>
            <a:rPr lang="en-GB" sz="1700" dirty="0">
              <a:latin typeface="Baghdad" pitchFamily="2" charset="-78"/>
              <a:cs typeface="Baghdad" pitchFamily="2" charset="-78"/>
            </a:rPr>
            <a:t>jQuery</a:t>
          </a:r>
        </a:p>
      </dgm:t>
    </dgm:pt>
    <dgm:pt modelId="{95AF5D5F-8629-FB4B-B40D-313B4977622F}" type="parTrans" cxnId="{3A4A7A0B-0B52-E24A-95F0-14D8F7691B2B}">
      <dgm:prSet/>
      <dgm:spPr/>
      <dgm:t>
        <a:bodyPr/>
        <a:lstStyle/>
        <a:p>
          <a:endParaRPr lang="en-GB"/>
        </a:p>
      </dgm:t>
    </dgm:pt>
    <dgm:pt modelId="{7EA992F3-0D2C-7443-94AE-88E593B3B591}" type="sibTrans" cxnId="{3A4A7A0B-0B52-E24A-95F0-14D8F7691B2B}">
      <dgm:prSet/>
      <dgm:spPr/>
      <dgm:t>
        <a:bodyPr/>
        <a:lstStyle/>
        <a:p>
          <a:endParaRPr lang="en-GB"/>
        </a:p>
      </dgm:t>
    </dgm:pt>
    <dgm:pt modelId="{C4D3CDF1-48A3-8547-AA90-B1AFF553288C}">
      <dgm:prSet custT="1"/>
      <dgm:spPr/>
      <dgm:t>
        <a:bodyPr/>
        <a:lstStyle/>
        <a:p>
          <a:r>
            <a:rPr lang="en-GB" sz="1700" dirty="0">
              <a:solidFill>
                <a:schemeClr val="bg1">
                  <a:lumMod val="95000"/>
                </a:schemeClr>
              </a:solidFill>
              <a:latin typeface="Baghdad" pitchFamily="2" charset="-78"/>
              <a:cs typeface="Baghdad" pitchFamily="2" charset="-78"/>
            </a:rPr>
            <a:t>PostgreSQL</a:t>
          </a:r>
        </a:p>
      </dgm:t>
    </dgm:pt>
    <dgm:pt modelId="{539B962C-17C4-584D-9038-0906970D4C71}" type="parTrans" cxnId="{E3BD161D-5854-214D-AEBD-B55D95C75B2D}">
      <dgm:prSet/>
      <dgm:spPr/>
      <dgm:t>
        <a:bodyPr/>
        <a:lstStyle/>
        <a:p>
          <a:endParaRPr lang="en-GB"/>
        </a:p>
      </dgm:t>
    </dgm:pt>
    <dgm:pt modelId="{00F412BE-1AC1-FB4E-8680-BB7D58F58DA6}" type="sibTrans" cxnId="{E3BD161D-5854-214D-AEBD-B55D95C75B2D}">
      <dgm:prSet/>
      <dgm:spPr/>
      <dgm:t>
        <a:bodyPr/>
        <a:lstStyle/>
        <a:p>
          <a:endParaRPr lang="en-GB"/>
        </a:p>
      </dgm:t>
    </dgm:pt>
    <dgm:pt modelId="{B8AA9DBC-D448-BA4A-951E-682A91E3AEB8}">
      <dgm:prSet custT="1"/>
      <dgm:spPr/>
      <dgm:t>
        <a:bodyPr/>
        <a:lstStyle/>
        <a:p>
          <a:r>
            <a:rPr lang="en-GB" sz="1700" dirty="0">
              <a:latin typeface="Baghdad" pitchFamily="2" charset="-78"/>
              <a:cs typeface="Baghdad" pitchFamily="2" charset="-78"/>
            </a:rPr>
            <a:t>HTML5</a:t>
          </a:r>
        </a:p>
        <a:p>
          <a:r>
            <a:rPr lang="en-GB" sz="1700" dirty="0">
              <a:latin typeface="Baghdad" pitchFamily="2" charset="-78"/>
              <a:cs typeface="Baghdad" pitchFamily="2" charset="-78"/>
            </a:rPr>
            <a:t>CSS3</a:t>
          </a:r>
        </a:p>
        <a:p>
          <a:r>
            <a:rPr lang="en-GB" sz="1700" dirty="0">
              <a:latin typeface="Baghdad" pitchFamily="2" charset="-78"/>
              <a:cs typeface="Baghdad" pitchFamily="2" charset="-78"/>
            </a:rPr>
            <a:t>CSS Grid</a:t>
          </a:r>
        </a:p>
      </dgm:t>
    </dgm:pt>
    <dgm:pt modelId="{0EEB2E48-B529-C74E-908F-4D5842D12A2C}" type="parTrans" cxnId="{958DBE51-0A80-3A40-9AAC-BBCAB477A3BC}">
      <dgm:prSet/>
      <dgm:spPr/>
      <dgm:t>
        <a:bodyPr/>
        <a:lstStyle/>
        <a:p>
          <a:endParaRPr lang="en-GB"/>
        </a:p>
      </dgm:t>
    </dgm:pt>
    <dgm:pt modelId="{F3531EF0-6BF9-FB43-9C3A-232E8E4EF35D}" type="sibTrans" cxnId="{958DBE51-0A80-3A40-9AAC-BBCAB477A3BC}">
      <dgm:prSet/>
      <dgm:spPr/>
      <dgm:t>
        <a:bodyPr/>
        <a:lstStyle/>
        <a:p>
          <a:endParaRPr lang="en-GB"/>
        </a:p>
      </dgm:t>
    </dgm:pt>
    <dgm:pt modelId="{8EA1C83A-EBEC-0C4E-BB7D-FF0DD437F5FC}">
      <dgm:prSet/>
      <dgm:spPr/>
    </dgm:pt>
    <dgm:pt modelId="{3F9E394B-3EDE-8943-B463-3D036D5E9E2E}" type="parTrans" cxnId="{8BAF5B98-084F-D447-B768-3971A5AECEB9}">
      <dgm:prSet/>
      <dgm:spPr/>
      <dgm:t>
        <a:bodyPr/>
        <a:lstStyle/>
        <a:p>
          <a:endParaRPr lang="en-GB"/>
        </a:p>
      </dgm:t>
    </dgm:pt>
    <dgm:pt modelId="{5EC5C1B5-8AC7-6C4C-BC3B-E0C6ED6FA3E3}" type="sibTrans" cxnId="{8BAF5B98-084F-D447-B768-3971A5AECEB9}">
      <dgm:prSet/>
      <dgm:spPr/>
      <dgm:t>
        <a:bodyPr/>
        <a:lstStyle/>
        <a:p>
          <a:endParaRPr lang="en-GB"/>
        </a:p>
      </dgm:t>
    </dgm:pt>
    <dgm:pt modelId="{9E77262D-C02B-904E-8783-156D6C6542E9}">
      <dgm:prSet/>
      <dgm:spPr/>
    </dgm:pt>
    <dgm:pt modelId="{79E9F31E-327D-5F48-B12A-CB245D5DD058}" type="parTrans" cxnId="{5A7C7E18-B13E-C649-B10D-87511E15FAB9}">
      <dgm:prSet/>
      <dgm:spPr/>
      <dgm:t>
        <a:bodyPr/>
        <a:lstStyle/>
        <a:p>
          <a:endParaRPr lang="en-GB"/>
        </a:p>
      </dgm:t>
    </dgm:pt>
    <dgm:pt modelId="{B5EFC947-38CC-D94D-B831-CDA7D1E3A5F0}" type="sibTrans" cxnId="{5A7C7E18-B13E-C649-B10D-87511E15FAB9}">
      <dgm:prSet/>
      <dgm:spPr/>
      <dgm:t>
        <a:bodyPr/>
        <a:lstStyle/>
        <a:p>
          <a:endParaRPr lang="en-GB"/>
        </a:p>
      </dgm:t>
    </dgm:pt>
    <dgm:pt modelId="{6F699751-694A-EB40-8B0F-CE2C4BBE534F}">
      <dgm:prSet custT="1"/>
      <dgm:spPr/>
      <dgm:t>
        <a:bodyPr/>
        <a:lstStyle/>
        <a:p>
          <a:r>
            <a:rPr lang="en-GB" sz="1700" dirty="0">
              <a:solidFill>
                <a:schemeClr val="bg1">
                  <a:lumMod val="95000"/>
                </a:schemeClr>
              </a:solidFill>
              <a:latin typeface="Baghdad" pitchFamily="2" charset="-78"/>
              <a:cs typeface="Baghdad" pitchFamily="2" charset="-78"/>
            </a:rPr>
            <a:t>Tableau</a:t>
          </a:r>
        </a:p>
        <a:p>
          <a:r>
            <a:rPr lang="en-GB" sz="1700" dirty="0">
              <a:solidFill>
                <a:schemeClr val="bg1">
                  <a:lumMod val="95000"/>
                </a:schemeClr>
              </a:solidFill>
              <a:latin typeface="Baghdad" pitchFamily="2" charset="-78"/>
              <a:cs typeface="Baghdad" pitchFamily="2" charset="-78"/>
            </a:rPr>
            <a:t>Plotly</a:t>
          </a:r>
        </a:p>
      </dgm:t>
    </dgm:pt>
    <dgm:pt modelId="{2336BB7C-F50E-5E47-83D5-0A0C578C4475}" type="sibTrans" cxnId="{72D2F11D-6F86-8D42-B20A-2F77A8B11E27}">
      <dgm:prSet/>
      <dgm:spPr/>
      <dgm:t>
        <a:bodyPr/>
        <a:lstStyle/>
        <a:p>
          <a:endParaRPr lang="en-GB"/>
        </a:p>
      </dgm:t>
    </dgm:pt>
    <dgm:pt modelId="{F84D9C48-8F7B-A14F-AE96-F91937C019ED}" type="parTrans" cxnId="{72D2F11D-6F86-8D42-B20A-2F77A8B11E27}">
      <dgm:prSet/>
      <dgm:spPr/>
      <dgm:t>
        <a:bodyPr/>
        <a:lstStyle/>
        <a:p>
          <a:endParaRPr lang="en-GB"/>
        </a:p>
      </dgm:t>
    </dgm:pt>
    <dgm:pt modelId="{33F2EF5D-FF2C-EE4C-9FEF-A33509DFC106}" type="pres">
      <dgm:prSet presAssocID="{D1A314D5-1ED7-5440-BBB2-DB711C42A6E0}" presName="compositeShape" presStyleCnt="0">
        <dgm:presLayoutVars>
          <dgm:chMax val="7"/>
          <dgm:dir/>
          <dgm:resizeHandles val="exact"/>
        </dgm:presLayoutVars>
      </dgm:prSet>
      <dgm:spPr/>
    </dgm:pt>
    <dgm:pt modelId="{0E043BD6-EF0C-6F46-BE4F-F00A485C836C}" type="pres">
      <dgm:prSet presAssocID="{9D323E95-22DF-DC4F-8C27-6F683E32D15A}" presName="circ1" presStyleLbl="vennNode1" presStyleIdx="0" presStyleCnt="7"/>
      <dgm:spPr/>
    </dgm:pt>
    <dgm:pt modelId="{EF705506-1A57-534B-9390-BE1EC85C9904}" type="pres">
      <dgm:prSet presAssocID="{9D323E95-22DF-DC4F-8C27-6F683E32D15A}" presName="circ1Tx" presStyleLbl="revTx" presStyleIdx="0" presStyleCnt="0">
        <dgm:presLayoutVars>
          <dgm:chMax val="0"/>
          <dgm:chPref val="0"/>
          <dgm:bulletEnabled val="1"/>
        </dgm:presLayoutVars>
      </dgm:prSet>
      <dgm:spPr/>
    </dgm:pt>
    <dgm:pt modelId="{76C5641F-71BF-304D-BD00-079545872BCC}" type="pres">
      <dgm:prSet presAssocID="{A3E07B2E-5C3B-8644-9530-4DA9BA64C418}" presName="circ2" presStyleLbl="vennNode1" presStyleIdx="1" presStyleCnt="7"/>
      <dgm:spPr/>
    </dgm:pt>
    <dgm:pt modelId="{A47B102B-17FC-954C-95C7-636D15AA047E}" type="pres">
      <dgm:prSet presAssocID="{A3E07B2E-5C3B-8644-9530-4DA9BA64C418}" presName="circ2Tx" presStyleLbl="revTx" presStyleIdx="0" presStyleCnt="0">
        <dgm:presLayoutVars>
          <dgm:chMax val="0"/>
          <dgm:chPref val="0"/>
          <dgm:bulletEnabled val="1"/>
        </dgm:presLayoutVars>
      </dgm:prSet>
      <dgm:spPr/>
    </dgm:pt>
    <dgm:pt modelId="{0E3C0801-0C44-1748-99CF-0873F5C9D7E7}" type="pres">
      <dgm:prSet presAssocID="{919A68E2-E57D-CF4E-AB05-4BA7B3C8B543}" presName="circ3" presStyleLbl="vennNode1" presStyleIdx="2" presStyleCnt="7"/>
      <dgm:spPr/>
    </dgm:pt>
    <dgm:pt modelId="{55729500-40BE-0B49-A57D-C6299FE5895C}" type="pres">
      <dgm:prSet presAssocID="{919A68E2-E57D-CF4E-AB05-4BA7B3C8B543}" presName="circ3Tx" presStyleLbl="revTx" presStyleIdx="0" presStyleCnt="0" custLinFactNeighborX="10314" custLinFactNeighborY="32293">
        <dgm:presLayoutVars>
          <dgm:chMax val="0"/>
          <dgm:chPref val="0"/>
          <dgm:bulletEnabled val="1"/>
        </dgm:presLayoutVars>
      </dgm:prSet>
      <dgm:spPr/>
    </dgm:pt>
    <dgm:pt modelId="{14F33E67-B1F5-1D4C-BB37-DC2AE4C35EF0}" type="pres">
      <dgm:prSet presAssocID="{2F7E9CD1-769A-084D-BC47-5D781CC90BC9}" presName="circ4" presStyleLbl="vennNode1" presStyleIdx="3" presStyleCnt="7"/>
      <dgm:spPr/>
    </dgm:pt>
    <dgm:pt modelId="{F9C9385A-00B8-3D49-9FCE-9B141AA63E40}" type="pres">
      <dgm:prSet presAssocID="{2F7E9CD1-769A-084D-BC47-5D781CC90BC9}" presName="circ4Tx" presStyleLbl="revTx" presStyleIdx="0" presStyleCnt="0" custLinFactNeighborX="-98032" custLinFactNeighborY="19295">
        <dgm:presLayoutVars>
          <dgm:chMax val="0"/>
          <dgm:chPref val="0"/>
          <dgm:bulletEnabled val="1"/>
        </dgm:presLayoutVars>
      </dgm:prSet>
      <dgm:spPr/>
    </dgm:pt>
    <dgm:pt modelId="{6289A268-395D-1B40-886C-59E3CDD035D1}" type="pres">
      <dgm:prSet presAssocID="{C4D3CDF1-48A3-8547-AA90-B1AFF553288C}" presName="circ5" presStyleLbl="vennNode1" presStyleIdx="4" presStyleCnt="7"/>
      <dgm:spPr/>
    </dgm:pt>
    <dgm:pt modelId="{20EE9597-A3A7-684A-B819-2FF2BB1A6073}" type="pres">
      <dgm:prSet presAssocID="{C4D3CDF1-48A3-8547-AA90-B1AFF553288C}" presName="circ5Tx" presStyleLbl="revTx" presStyleIdx="0" presStyleCnt="0">
        <dgm:presLayoutVars>
          <dgm:chMax val="0"/>
          <dgm:chPref val="0"/>
          <dgm:bulletEnabled val="1"/>
        </dgm:presLayoutVars>
      </dgm:prSet>
      <dgm:spPr/>
    </dgm:pt>
    <dgm:pt modelId="{6A4FAC91-FBC4-BE47-82A3-8E17A98488AA}" type="pres">
      <dgm:prSet presAssocID="{B8AA9DBC-D448-BA4A-951E-682A91E3AEB8}" presName="circ6" presStyleLbl="vennNode1" presStyleIdx="5" presStyleCnt="7"/>
      <dgm:spPr/>
    </dgm:pt>
    <dgm:pt modelId="{80EF5A0B-3B1B-FC46-AE09-2833D9A0490F}" type="pres">
      <dgm:prSet presAssocID="{B8AA9DBC-D448-BA4A-951E-682A91E3AEB8}" presName="circ6Tx" presStyleLbl="revTx" presStyleIdx="0" presStyleCnt="0" custLinFactNeighborX="4393" custLinFactNeighborY="19348">
        <dgm:presLayoutVars>
          <dgm:chMax val="0"/>
          <dgm:chPref val="0"/>
          <dgm:bulletEnabled val="1"/>
        </dgm:presLayoutVars>
      </dgm:prSet>
      <dgm:spPr/>
    </dgm:pt>
    <dgm:pt modelId="{E509D9DA-ED93-8945-99FA-1FA0ACFD980E}" type="pres">
      <dgm:prSet presAssocID="{6F699751-694A-EB40-8B0F-CE2C4BBE534F}" presName="circ7" presStyleLbl="vennNode1" presStyleIdx="6" presStyleCnt="7"/>
      <dgm:spPr/>
    </dgm:pt>
    <dgm:pt modelId="{185F4D42-AD43-2140-89BA-508E58D6B3E9}" type="pres">
      <dgm:prSet presAssocID="{6F699751-694A-EB40-8B0F-CE2C4BBE534F}" presName="circ7Tx" presStyleLbl="revTx" presStyleIdx="0" presStyleCnt="0">
        <dgm:presLayoutVars>
          <dgm:chMax val="0"/>
          <dgm:chPref val="0"/>
          <dgm:bulletEnabled val="1"/>
        </dgm:presLayoutVars>
      </dgm:prSet>
      <dgm:spPr/>
    </dgm:pt>
  </dgm:ptLst>
  <dgm:cxnLst>
    <dgm:cxn modelId="{878EA908-A55D-9E43-B31C-491CB40020C7}" type="presOf" srcId="{A3E07B2E-5C3B-8644-9530-4DA9BA64C418}" destId="{A47B102B-17FC-954C-95C7-636D15AA047E}" srcOrd="0" destOrd="0" presId="urn:microsoft.com/office/officeart/2005/8/layout/venn1"/>
    <dgm:cxn modelId="{3A4A7A0B-0B52-E24A-95F0-14D8F7691B2B}" srcId="{D1A314D5-1ED7-5440-BBB2-DB711C42A6E0}" destId="{2F7E9CD1-769A-084D-BC47-5D781CC90BC9}" srcOrd="3" destOrd="0" parTransId="{95AF5D5F-8629-FB4B-B40D-313B4977622F}" sibTransId="{7EA992F3-0D2C-7443-94AE-88E593B3B591}"/>
    <dgm:cxn modelId="{A656370F-DCEC-8F4B-BB45-6E935571F577}" srcId="{D1A314D5-1ED7-5440-BBB2-DB711C42A6E0}" destId="{919A68E2-E57D-CF4E-AB05-4BA7B3C8B543}" srcOrd="2" destOrd="0" parTransId="{2B605263-A65E-9541-9354-4B124D79CA8D}" sibTransId="{EEEE27F5-F80E-D149-91D6-21A6C11119A8}"/>
    <dgm:cxn modelId="{5A7C7E18-B13E-C649-B10D-87511E15FAB9}" srcId="{D1A314D5-1ED7-5440-BBB2-DB711C42A6E0}" destId="{9E77262D-C02B-904E-8783-156D6C6542E9}" srcOrd="8" destOrd="0" parTransId="{79E9F31E-327D-5F48-B12A-CB245D5DD058}" sibTransId="{B5EFC947-38CC-D94D-B831-CDA7D1E3A5F0}"/>
    <dgm:cxn modelId="{E3BD161D-5854-214D-AEBD-B55D95C75B2D}" srcId="{D1A314D5-1ED7-5440-BBB2-DB711C42A6E0}" destId="{C4D3CDF1-48A3-8547-AA90-B1AFF553288C}" srcOrd="4" destOrd="0" parTransId="{539B962C-17C4-584D-9038-0906970D4C71}" sibTransId="{00F412BE-1AC1-FB4E-8680-BB7D58F58DA6}"/>
    <dgm:cxn modelId="{72D2F11D-6F86-8D42-B20A-2F77A8B11E27}" srcId="{D1A314D5-1ED7-5440-BBB2-DB711C42A6E0}" destId="{6F699751-694A-EB40-8B0F-CE2C4BBE534F}" srcOrd="6" destOrd="0" parTransId="{F84D9C48-8F7B-A14F-AE96-F91937C019ED}" sibTransId="{2336BB7C-F50E-5E47-83D5-0A0C578C4475}"/>
    <dgm:cxn modelId="{F6F52067-25B3-0E4A-8311-C88E49C122F0}" srcId="{D1A314D5-1ED7-5440-BBB2-DB711C42A6E0}" destId="{9D323E95-22DF-DC4F-8C27-6F683E32D15A}" srcOrd="0" destOrd="0" parTransId="{CFC11980-9175-6E48-B53E-999C4394DC67}" sibTransId="{FBCE5FBF-9DB0-594D-BBDD-144E12312FDF}"/>
    <dgm:cxn modelId="{CB7FE570-D8DF-324F-8961-D81823303946}" srcId="{D1A314D5-1ED7-5440-BBB2-DB711C42A6E0}" destId="{A3E07B2E-5C3B-8644-9530-4DA9BA64C418}" srcOrd="1" destOrd="0" parTransId="{494B00FB-7678-1044-BFCA-CE47E11BC4CB}" sibTransId="{0634F136-3F45-BD44-BDCE-B4C885E5F698}"/>
    <dgm:cxn modelId="{958DBE51-0A80-3A40-9AAC-BBCAB477A3BC}" srcId="{D1A314D5-1ED7-5440-BBB2-DB711C42A6E0}" destId="{B8AA9DBC-D448-BA4A-951E-682A91E3AEB8}" srcOrd="5" destOrd="0" parTransId="{0EEB2E48-B529-C74E-908F-4D5842D12A2C}" sibTransId="{F3531EF0-6BF9-FB43-9C3A-232E8E4EF35D}"/>
    <dgm:cxn modelId="{3B474079-9720-2545-9905-4A71BDE14367}" type="presOf" srcId="{B8AA9DBC-D448-BA4A-951E-682A91E3AEB8}" destId="{80EF5A0B-3B1B-FC46-AE09-2833D9A0490F}" srcOrd="0" destOrd="0" presId="urn:microsoft.com/office/officeart/2005/8/layout/venn1"/>
    <dgm:cxn modelId="{DA5F347C-87FD-774B-B611-216550AD51F9}" type="presOf" srcId="{2F7E9CD1-769A-084D-BC47-5D781CC90BC9}" destId="{F9C9385A-00B8-3D49-9FCE-9B141AA63E40}" srcOrd="0" destOrd="0" presId="urn:microsoft.com/office/officeart/2005/8/layout/venn1"/>
    <dgm:cxn modelId="{8BAF5B98-084F-D447-B768-3971A5AECEB9}" srcId="{D1A314D5-1ED7-5440-BBB2-DB711C42A6E0}" destId="{8EA1C83A-EBEC-0C4E-BB7D-FF0DD437F5FC}" srcOrd="7" destOrd="0" parTransId="{3F9E394B-3EDE-8943-B463-3D036D5E9E2E}" sibTransId="{5EC5C1B5-8AC7-6C4C-BC3B-E0C6ED6FA3E3}"/>
    <dgm:cxn modelId="{3CB87698-E6CF-304E-BC34-AC566133FBD3}" type="presOf" srcId="{C4D3CDF1-48A3-8547-AA90-B1AFF553288C}" destId="{20EE9597-A3A7-684A-B819-2FF2BB1A6073}" srcOrd="0" destOrd="0" presId="urn:microsoft.com/office/officeart/2005/8/layout/venn1"/>
    <dgm:cxn modelId="{964267A3-F669-F74C-A8B1-4F0BC190E397}" type="presOf" srcId="{D1A314D5-1ED7-5440-BBB2-DB711C42A6E0}" destId="{33F2EF5D-FF2C-EE4C-9FEF-A33509DFC106}" srcOrd="0" destOrd="0" presId="urn:microsoft.com/office/officeart/2005/8/layout/venn1"/>
    <dgm:cxn modelId="{B0E0BFC0-D666-F148-8678-AF91AC52258C}" type="presOf" srcId="{6F699751-694A-EB40-8B0F-CE2C4BBE534F}" destId="{185F4D42-AD43-2140-89BA-508E58D6B3E9}" srcOrd="0" destOrd="0" presId="urn:microsoft.com/office/officeart/2005/8/layout/venn1"/>
    <dgm:cxn modelId="{F2E0B4E8-720B-FC42-B955-112D607FECAA}" type="presOf" srcId="{919A68E2-E57D-CF4E-AB05-4BA7B3C8B543}" destId="{55729500-40BE-0B49-A57D-C6299FE5895C}" srcOrd="0" destOrd="0" presId="urn:microsoft.com/office/officeart/2005/8/layout/venn1"/>
    <dgm:cxn modelId="{8B20C3FF-8DBD-D749-B48F-3AC4AF29DBBE}" type="presOf" srcId="{9D323E95-22DF-DC4F-8C27-6F683E32D15A}" destId="{EF705506-1A57-534B-9390-BE1EC85C9904}" srcOrd="0" destOrd="0" presId="urn:microsoft.com/office/officeart/2005/8/layout/venn1"/>
    <dgm:cxn modelId="{80D61917-5127-E142-AB80-06DC0664B0BA}" type="presParOf" srcId="{33F2EF5D-FF2C-EE4C-9FEF-A33509DFC106}" destId="{0E043BD6-EF0C-6F46-BE4F-F00A485C836C}" srcOrd="0" destOrd="0" presId="urn:microsoft.com/office/officeart/2005/8/layout/venn1"/>
    <dgm:cxn modelId="{2F1F096B-7F58-DC48-A471-D3D2DB7C9468}" type="presParOf" srcId="{33F2EF5D-FF2C-EE4C-9FEF-A33509DFC106}" destId="{EF705506-1A57-534B-9390-BE1EC85C9904}" srcOrd="1" destOrd="0" presId="urn:microsoft.com/office/officeart/2005/8/layout/venn1"/>
    <dgm:cxn modelId="{D1C6E256-546B-5046-9940-965443C9F72A}" type="presParOf" srcId="{33F2EF5D-FF2C-EE4C-9FEF-A33509DFC106}" destId="{76C5641F-71BF-304D-BD00-079545872BCC}" srcOrd="2" destOrd="0" presId="urn:microsoft.com/office/officeart/2005/8/layout/venn1"/>
    <dgm:cxn modelId="{C14FE511-C5F7-D14B-A3BE-B928DC69D331}" type="presParOf" srcId="{33F2EF5D-FF2C-EE4C-9FEF-A33509DFC106}" destId="{A47B102B-17FC-954C-95C7-636D15AA047E}" srcOrd="3" destOrd="0" presId="urn:microsoft.com/office/officeart/2005/8/layout/venn1"/>
    <dgm:cxn modelId="{ADE6B2CC-A6E3-7547-AB44-4982C5A50B5C}" type="presParOf" srcId="{33F2EF5D-FF2C-EE4C-9FEF-A33509DFC106}" destId="{0E3C0801-0C44-1748-99CF-0873F5C9D7E7}" srcOrd="4" destOrd="0" presId="urn:microsoft.com/office/officeart/2005/8/layout/venn1"/>
    <dgm:cxn modelId="{E53CE5E2-427B-6542-850E-F78B67EBD17A}" type="presParOf" srcId="{33F2EF5D-FF2C-EE4C-9FEF-A33509DFC106}" destId="{55729500-40BE-0B49-A57D-C6299FE5895C}" srcOrd="5" destOrd="0" presId="urn:microsoft.com/office/officeart/2005/8/layout/venn1"/>
    <dgm:cxn modelId="{B930A5DB-0D03-9848-B87B-3EB5E24F1363}" type="presParOf" srcId="{33F2EF5D-FF2C-EE4C-9FEF-A33509DFC106}" destId="{14F33E67-B1F5-1D4C-BB37-DC2AE4C35EF0}" srcOrd="6" destOrd="0" presId="urn:microsoft.com/office/officeart/2005/8/layout/venn1"/>
    <dgm:cxn modelId="{61A5310F-21C8-4D41-800B-F0F5C1CE08C1}" type="presParOf" srcId="{33F2EF5D-FF2C-EE4C-9FEF-A33509DFC106}" destId="{F9C9385A-00B8-3D49-9FCE-9B141AA63E40}" srcOrd="7" destOrd="0" presId="urn:microsoft.com/office/officeart/2005/8/layout/venn1"/>
    <dgm:cxn modelId="{2F8BC722-C2FD-5D4F-A281-32B0C03C7AD0}" type="presParOf" srcId="{33F2EF5D-FF2C-EE4C-9FEF-A33509DFC106}" destId="{6289A268-395D-1B40-886C-59E3CDD035D1}" srcOrd="8" destOrd="0" presId="urn:microsoft.com/office/officeart/2005/8/layout/venn1"/>
    <dgm:cxn modelId="{4FE969AF-8522-DD45-B97B-1A38AC5B67EF}" type="presParOf" srcId="{33F2EF5D-FF2C-EE4C-9FEF-A33509DFC106}" destId="{20EE9597-A3A7-684A-B819-2FF2BB1A6073}" srcOrd="9" destOrd="0" presId="urn:microsoft.com/office/officeart/2005/8/layout/venn1"/>
    <dgm:cxn modelId="{5C47F93C-BF29-5340-A734-D3D82966E4EE}" type="presParOf" srcId="{33F2EF5D-FF2C-EE4C-9FEF-A33509DFC106}" destId="{6A4FAC91-FBC4-BE47-82A3-8E17A98488AA}" srcOrd="10" destOrd="0" presId="urn:microsoft.com/office/officeart/2005/8/layout/venn1"/>
    <dgm:cxn modelId="{91F12F0E-201D-4146-A979-5B9B276737A0}" type="presParOf" srcId="{33F2EF5D-FF2C-EE4C-9FEF-A33509DFC106}" destId="{80EF5A0B-3B1B-FC46-AE09-2833D9A0490F}" srcOrd="11" destOrd="0" presId="urn:microsoft.com/office/officeart/2005/8/layout/venn1"/>
    <dgm:cxn modelId="{B3122F74-AF3A-3349-BDB3-2D37E98784BD}" type="presParOf" srcId="{33F2EF5D-FF2C-EE4C-9FEF-A33509DFC106}" destId="{E509D9DA-ED93-8945-99FA-1FA0ACFD980E}" srcOrd="12" destOrd="0" presId="urn:microsoft.com/office/officeart/2005/8/layout/venn1"/>
    <dgm:cxn modelId="{B09C8917-AF5C-4F40-BAE1-91BC5ADAE6B4}" type="presParOf" srcId="{33F2EF5D-FF2C-EE4C-9FEF-A33509DFC106}" destId="{185F4D42-AD43-2140-89BA-508E58D6B3E9}" srcOrd="13"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043BD6-EF0C-6F46-BE4F-F00A485C836C}">
      <dsp:nvSpPr>
        <dsp:cNvPr id="0" name=""/>
        <dsp:cNvSpPr/>
      </dsp:nvSpPr>
      <dsp:spPr>
        <a:xfrm>
          <a:off x="3545748" y="1235084"/>
          <a:ext cx="1582227" cy="158242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EF705506-1A57-534B-9390-BE1EC85C9904}">
      <dsp:nvSpPr>
        <dsp:cNvPr id="0" name=""/>
        <dsp:cNvSpPr/>
      </dsp:nvSpPr>
      <dsp:spPr>
        <a:xfrm>
          <a:off x="3430378" y="0"/>
          <a:ext cx="1812968" cy="97021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GB" sz="1700" kern="1200" dirty="0">
              <a:solidFill>
                <a:schemeClr val="bg1">
                  <a:lumMod val="95000"/>
                </a:schemeClr>
              </a:solidFill>
              <a:latin typeface="Baghdad" pitchFamily="2" charset="-78"/>
              <a:cs typeface="Baghdad" pitchFamily="2" charset="-78"/>
            </a:rPr>
            <a:t>CSV</a:t>
          </a:r>
        </a:p>
      </dsp:txBody>
      <dsp:txXfrm>
        <a:off x="3430378" y="0"/>
        <a:ext cx="1812968" cy="970215"/>
      </dsp:txXfrm>
    </dsp:sp>
    <dsp:sp modelId="{76C5641F-71BF-304D-BD00-079545872BCC}">
      <dsp:nvSpPr>
        <dsp:cNvPr id="0" name=""/>
        <dsp:cNvSpPr/>
      </dsp:nvSpPr>
      <dsp:spPr>
        <a:xfrm>
          <a:off x="4009868" y="1458233"/>
          <a:ext cx="1582227" cy="158242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A47B102B-17FC-954C-95C7-636D15AA047E}">
      <dsp:nvSpPr>
        <dsp:cNvPr id="0" name=""/>
        <dsp:cNvSpPr/>
      </dsp:nvSpPr>
      <dsp:spPr>
        <a:xfrm>
          <a:off x="5787237" y="921704"/>
          <a:ext cx="1714079" cy="106723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GB" sz="1700" kern="1200" dirty="0">
              <a:latin typeface="Baghdad" pitchFamily="2" charset="-78"/>
              <a:cs typeface="Baghdad" pitchFamily="2" charset="-78"/>
            </a:rPr>
            <a:t>Python</a:t>
          </a:r>
        </a:p>
        <a:p>
          <a:pPr marL="0" lvl="0" indent="0" algn="ctr" defTabSz="755650">
            <a:lnSpc>
              <a:spcPct val="90000"/>
            </a:lnSpc>
            <a:spcBef>
              <a:spcPct val="0"/>
            </a:spcBef>
            <a:spcAft>
              <a:spcPct val="35000"/>
            </a:spcAft>
            <a:buNone/>
          </a:pPr>
          <a:r>
            <a:rPr lang="en-GB" sz="1700" kern="1200" dirty="0">
              <a:solidFill>
                <a:schemeClr val="bg1">
                  <a:lumMod val="95000"/>
                </a:schemeClr>
              </a:solidFill>
              <a:latin typeface="Baghdad" pitchFamily="2" charset="-78"/>
              <a:cs typeface="Baghdad" pitchFamily="2" charset="-78"/>
            </a:rPr>
            <a:t>Pandas</a:t>
          </a:r>
        </a:p>
        <a:p>
          <a:pPr marL="0" lvl="0" indent="0" algn="ctr" defTabSz="755650">
            <a:lnSpc>
              <a:spcPct val="90000"/>
            </a:lnSpc>
            <a:spcBef>
              <a:spcPct val="0"/>
            </a:spcBef>
            <a:spcAft>
              <a:spcPct val="35000"/>
            </a:spcAft>
            <a:buNone/>
          </a:pPr>
          <a:r>
            <a:rPr lang="en-GB" sz="1700" kern="1200" dirty="0">
              <a:solidFill>
                <a:schemeClr val="bg1">
                  <a:lumMod val="95000"/>
                </a:schemeClr>
              </a:solidFill>
              <a:latin typeface="Baghdad" pitchFamily="2" charset="-78"/>
              <a:cs typeface="Baghdad" pitchFamily="2" charset="-78"/>
            </a:rPr>
            <a:t>Flask</a:t>
          </a:r>
        </a:p>
      </dsp:txBody>
      <dsp:txXfrm>
        <a:off x="5787237" y="921704"/>
        <a:ext cx="1714079" cy="1067236"/>
      </dsp:txXfrm>
    </dsp:sp>
    <dsp:sp modelId="{0E3C0801-0C44-1748-99CF-0873F5C9D7E7}">
      <dsp:nvSpPr>
        <dsp:cNvPr id="0" name=""/>
        <dsp:cNvSpPr/>
      </dsp:nvSpPr>
      <dsp:spPr>
        <a:xfrm>
          <a:off x="4123921" y="1960320"/>
          <a:ext cx="1582227" cy="158242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5729500-40BE-0B49-A57D-C6299FE5895C}">
      <dsp:nvSpPr>
        <dsp:cNvPr id="0" name=""/>
        <dsp:cNvSpPr/>
      </dsp:nvSpPr>
      <dsp:spPr>
        <a:xfrm>
          <a:off x="6125443" y="2648147"/>
          <a:ext cx="1681116" cy="11400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GB" sz="1700" kern="1200" dirty="0">
              <a:latin typeface="Baghdad" pitchFamily="2" charset="-78"/>
              <a:cs typeface="Baghdad" pitchFamily="2" charset="-78"/>
            </a:rPr>
            <a:t>BeautifulSoup4</a:t>
          </a:r>
        </a:p>
      </dsp:txBody>
      <dsp:txXfrm>
        <a:off x="6125443" y="2648147"/>
        <a:ext cx="1681116" cy="1140003"/>
      </dsp:txXfrm>
    </dsp:sp>
    <dsp:sp modelId="{14F33E67-B1F5-1D4C-BB37-DC2AE4C35EF0}">
      <dsp:nvSpPr>
        <dsp:cNvPr id="0" name=""/>
        <dsp:cNvSpPr/>
      </dsp:nvSpPr>
      <dsp:spPr>
        <a:xfrm>
          <a:off x="3802860" y="2362959"/>
          <a:ext cx="1582227" cy="158242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F9C9385A-00B8-3D49-9FCE-9B141AA63E40}">
      <dsp:nvSpPr>
        <dsp:cNvPr id="0" name=""/>
        <dsp:cNvSpPr/>
      </dsp:nvSpPr>
      <dsp:spPr>
        <a:xfrm>
          <a:off x="3449575" y="3808095"/>
          <a:ext cx="1812968" cy="104298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GB" sz="1700" kern="1200" dirty="0">
              <a:latin typeface="Baghdad" pitchFamily="2" charset="-78"/>
              <a:cs typeface="Baghdad" pitchFamily="2" charset="-78"/>
            </a:rPr>
            <a:t>JavaScript</a:t>
          </a:r>
        </a:p>
        <a:p>
          <a:pPr marL="0" lvl="0" indent="0" algn="ctr" defTabSz="755650">
            <a:lnSpc>
              <a:spcPct val="90000"/>
            </a:lnSpc>
            <a:spcBef>
              <a:spcPct val="0"/>
            </a:spcBef>
            <a:spcAft>
              <a:spcPct val="35000"/>
            </a:spcAft>
            <a:buNone/>
          </a:pPr>
          <a:r>
            <a:rPr lang="en-GB" sz="1700" kern="1200" dirty="0">
              <a:latin typeface="Baghdad" pitchFamily="2" charset="-78"/>
              <a:cs typeface="Baghdad" pitchFamily="2" charset="-78"/>
            </a:rPr>
            <a:t>jQuery</a:t>
          </a:r>
        </a:p>
      </dsp:txBody>
      <dsp:txXfrm>
        <a:off x="3449575" y="3808095"/>
        <a:ext cx="1812968" cy="1042981"/>
      </dsp:txXfrm>
    </dsp:sp>
    <dsp:sp modelId="{6289A268-395D-1B40-886C-59E3CDD035D1}">
      <dsp:nvSpPr>
        <dsp:cNvPr id="0" name=""/>
        <dsp:cNvSpPr/>
      </dsp:nvSpPr>
      <dsp:spPr>
        <a:xfrm>
          <a:off x="3288636" y="2362959"/>
          <a:ext cx="1582227" cy="158242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20EE9597-A3A7-684A-B819-2FF2BB1A6073}">
      <dsp:nvSpPr>
        <dsp:cNvPr id="0" name=""/>
        <dsp:cNvSpPr/>
      </dsp:nvSpPr>
      <dsp:spPr>
        <a:xfrm>
          <a:off x="1633890" y="3808095"/>
          <a:ext cx="1812968" cy="104298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GB" sz="1700" kern="1200" dirty="0">
              <a:solidFill>
                <a:schemeClr val="bg1">
                  <a:lumMod val="95000"/>
                </a:schemeClr>
              </a:solidFill>
              <a:latin typeface="Baghdad" pitchFamily="2" charset="-78"/>
              <a:cs typeface="Baghdad" pitchFamily="2" charset="-78"/>
            </a:rPr>
            <a:t>PostgreSQL</a:t>
          </a:r>
        </a:p>
      </dsp:txBody>
      <dsp:txXfrm>
        <a:off x="1633890" y="3808095"/>
        <a:ext cx="1812968" cy="1042981"/>
      </dsp:txXfrm>
    </dsp:sp>
    <dsp:sp modelId="{6A4FAC91-FBC4-BE47-82A3-8E17A98488AA}">
      <dsp:nvSpPr>
        <dsp:cNvPr id="0" name=""/>
        <dsp:cNvSpPr/>
      </dsp:nvSpPr>
      <dsp:spPr>
        <a:xfrm>
          <a:off x="2967576" y="1960320"/>
          <a:ext cx="1582227" cy="158242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80EF5A0B-3B1B-FC46-AE09-2833D9A0490F}">
      <dsp:nvSpPr>
        <dsp:cNvPr id="0" name=""/>
        <dsp:cNvSpPr/>
      </dsp:nvSpPr>
      <dsp:spPr>
        <a:xfrm>
          <a:off x="1114407" y="2500573"/>
          <a:ext cx="1681116" cy="11400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GB" sz="1700" kern="1200" dirty="0">
              <a:latin typeface="Baghdad" pitchFamily="2" charset="-78"/>
              <a:cs typeface="Baghdad" pitchFamily="2" charset="-78"/>
            </a:rPr>
            <a:t>HTML5</a:t>
          </a:r>
        </a:p>
        <a:p>
          <a:pPr marL="0" lvl="0" indent="0" algn="ctr" defTabSz="755650">
            <a:lnSpc>
              <a:spcPct val="90000"/>
            </a:lnSpc>
            <a:spcBef>
              <a:spcPct val="0"/>
            </a:spcBef>
            <a:spcAft>
              <a:spcPct val="35000"/>
            </a:spcAft>
            <a:buNone/>
          </a:pPr>
          <a:r>
            <a:rPr lang="en-GB" sz="1700" kern="1200" dirty="0">
              <a:latin typeface="Baghdad" pitchFamily="2" charset="-78"/>
              <a:cs typeface="Baghdad" pitchFamily="2" charset="-78"/>
            </a:rPr>
            <a:t>CSS3</a:t>
          </a:r>
        </a:p>
        <a:p>
          <a:pPr marL="0" lvl="0" indent="0" algn="ctr" defTabSz="755650">
            <a:lnSpc>
              <a:spcPct val="90000"/>
            </a:lnSpc>
            <a:spcBef>
              <a:spcPct val="0"/>
            </a:spcBef>
            <a:spcAft>
              <a:spcPct val="35000"/>
            </a:spcAft>
            <a:buNone/>
          </a:pPr>
          <a:r>
            <a:rPr lang="en-GB" sz="1700" kern="1200" dirty="0">
              <a:latin typeface="Baghdad" pitchFamily="2" charset="-78"/>
              <a:cs typeface="Baghdad" pitchFamily="2" charset="-78"/>
            </a:rPr>
            <a:t>CSS Grid</a:t>
          </a:r>
        </a:p>
      </dsp:txBody>
      <dsp:txXfrm>
        <a:off x="1114407" y="2500573"/>
        <a:ext cx="1681116" cy="1140003"/>
      </dsp:txXfrm>
    </dsp:sp>
    <dsp:sp modelId="{E509D9DA-ED93-8945-99FA-1FA0ACFD980E}">
      <dsp:nvSpPr>
        <dsp:cNvPr id="0" name=""/>
        <dsp:cNvSpPr/>
      </dsp:nvSpPr>
      <dsp:spPr>
        <a:xfrm>
          <a:off x="3081628" y="1458233"/>
          <a:ext cx="1582227" cy="158242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185F4D42-AD43-2140-89BA-508E58D6B3E9}">
      <dsp:nvSpPr>
        <dsp:cNvPr id="0" name=""/>
        <dsp:cNvSpPr/>
      </dsp:nvSpPr>
      <dsp:spPr>
        <a:xfrm>
          <a:off x="1172407" y="921704"/>
          <a:ext cx="1714079" cy="106723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GB" sz="1700" kern="1200" dirty="0">
              <a:solidFill>
                <a:schemeClr val="bg1">
                  <a:lumMod val="95000"/>
                </a:schemeClr>
              </a:solidFill>
              <a:latin typeface="Baghdad" pitchFamily="2" charset="-78"/>
              <a:cs typeface="Baghdad" pitchFamily="2" charset="-78"/>
            </a:rPr>
            <a:t>Tableau</a:t>
          </a:r>
        </a:p>
        <a:p>
          <a:pPr marL="0" lvl="0" indent="0" algn="ctr" defTabSz="755650">
            <a:lnSpc>
              <a:spcPct val="90000"/>
            </a:lnSpc>
            <a:spcBef>
              <a:spcPct val="0"/>
            </a:spcBef>
            <a:spcAft>
              <a:spcPct val="35000"/>
            </a:spcAft>
            <a:buNone/>
          </a:pPr>
          <a:r>
            <a:rPr lang="en-GB" sz="1700" kern="1200" dirty="0">
              <a:solidFill>
                <a:schemeClr val="bg1">
                  <a:lumMod val="95000"/>
                </a:schemeClr>
              </a:solidFill>
              <a:latin typeface="Baghdad" pitchFamily="2" charset="-78"/>
              <a:cs typeface="Baghdad" pitchFamily="2" charset="-78"/>
            </a:rPr>
            <a:t>Plotly</a:t>
          </a:r>
        </a:p>
      </dsp:txBody>
      <dsp:txXfrm>
        <a:off x="1172407" y="921704"/>
        <a:ext cx="1714079" cy="106723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B29FA-5E94-9049-A19C-CCF9F51F8160}" type="datetimeFigureOut">
              <a:rPr lang="en-GB" smtClean="0"/>
              <a:t>03/10/2022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A382C1-973C-5843-B374-5BAE40A9D3B0}" type="slidenum">
              <a:rPr lang="en-GB" smtClean="0"/>
              <a:t>‹#›</a:t>
            </a:fld>
            <a:endParaRPr lang="en-GB"/>
          </a:p>
        </p:txBody>
      </p:sp>
    </p:spTree>
    <p:extLst>
      <p:ext uri="{BB962C8B-B14F-4D97-AF65-F5344CB8AC3E}">
        <p14:creationId xmlns:p14="http://schemas.microsoft.com/office/powerpoint/2010/main" val="779464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DA382C1-973C-5843-B374-5BAE40A9D3B0}" type="slidenum">
              <a:rPr lang="en-GB" smtClean="0"/>
              <a:t>2</a:t>
            </a:fld>
            <a:endParaRPr lang="en-GB"/>
          </a:p>
        </p:txBody>
      </p:sp>
    </p:spTree>
    <p:extLst>
      <p:ext uri="{BB962C8B-B14F-4D97-AF65-F5344CB8AC3E}">
        <p14:creationId xmlns:p14="http://schemas.microsoft.com/office/powerpoint/2010/main" val="3697524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DA382C1-973C-5843-B374-5BAE40A9D3B0}" type="slidenum">
              <a:rPr lang="en-GB" smtClean="0"/>
              <a:t>12</a:t>
            </a:fld>
            <a:endParaRPr lang="en-GB"/>
          </a:p>
        </p:txBody>
      </p:sp>
    </p:spTree>
    <p:extLst>
      <p:ext uri="{BB962C8B-B14F-4D97-AF65-F5344CB8AC3E}">
        <p14:creationId xmlns:p14="http://schemas.microsoft.com/office/powerpoint/2010/main" val="294563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DA382C1-973C-5843-B374-5BAE40A9D3B0}" type="slidenum">
              <a:rPr lang="en-GB" smtClean="0"/>
              <a:t>13</a:t>
            </a:fld>
            <a:endParaRPr lang="en-GB"/>
          </a:p>
        </p:txBody>
      </p:sp>
    </p:spTree>
    <p:extLst>
      <p:ext uri="{BB962C8B-B14F-4D97-AF65-F5344CB8AC3E}">
        <p14:creationId xmlns:p14="http://schemas.microsoft.com/office/powerpoint/2010/main" val="3135612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DA382C1-973C-5843-B374-5BAE40A9D3B0}" type="slidenum">
              <a:rPr lang="en-GB" smtClean="0"/>
              <a:t>14</a:t>
            </a:fld>
            <a:endParaRPr lang="en-GB"/>
          </a:p>
        </p:txBody>
      </p:sp>
    </p:spTree>
    <p:extLst>
      <p:ext uri="{BB962C8B-B14F-4D97-AF65-F5344CB8AC3E}">
        <p14:creationId xmlns:p14="http://schemas.microsoft.com/office/powerpoint/2010/main" val="2096299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DA382C1-973C-5843-B374-5BAE40A9D3B0}" type="slidenum">
              <a:rPr lang="en-GB" smtClean="0"/>
              <a:t>3</a:t>
            </a:fld>
            <a:endParaRPr lang="en-GB"/>
          </a:p>
        </p:txBody>
      </p:sp>
    </p:spTree>
    <p:extLst>
      <p:ext uri="{BB962C8B-B14F-4D97-AF65-F5344CB8AC3E}">
        <p14:creationId xmlns:p14="http://schemas.microsoft.com/office/powerpoint/2010/main" val="1282247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DA382C1-973C-5843-B374-5BAE40A9D3B0}" type="slidenum">
              <a:rPr lang="en-GB" smtClean="0"/>
              <a:t>5</a:t>
            </a:fld>
            <a:endParaRPr lang="en-GB"/>
          </a:p>
        </p:txBody>
      </p:sp>
    </p:spTree>
    <p:extLst>
      <p:ext uri="{BB962C8B-B14F-4D97-AF65-F5344CB8AC3E}">
        <p14:creationId xmlns:p14="http://schemas.microsoft.com/office/powerpoint/2010/main" val="2006198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DA382C1-973C-5843-B374-5BAE40A9D3B0}" type="slidenum">
              <a:rPr lang="en-GB" smtClean="0"/>
              <a:t>6</a:t>
            </a:fld>
            <a:endParaRPr lang="en-GB"/>
          </a:p>
        </p:txBody>
      </p:sp>
    </p:spTree>
    <p:extLst>
      <p:ext uri="{BB962C8B-B14F-4D97-AF65-F5344CB8AC3E}">
        <p14:creationId xmlns:p14="http://schemas.microsoft.com/office/powerpoint/2010/main" val="4077324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DA382C1-973C-5843-B374-5BAE40A9D3B0}" type="slidenum">
              <a:rPr lang="en-GB" smtClean="0"/>
              <a:t>7</a:t>
            </a:fld>
            <a:endParaRPr lang="en-GB"/>
          </a:p>
        </p:txBody>
      </p:sp>
    </p:spTree>
    <p:extLst>
      <p:ext uri="{BB962C8B-B14F-4D97-AF65-F5344CB8AC3E}">
        <p14:creationId xmlns:p14="http://schemas.microsoft.com/office/powerpoint/2010/main" val="1117650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DA382C1-973C-5843-B374-5BAE40A9D3B0}" type="slidenum">
              <a:rPr lang="en-GB" smtClean="0"/>
              <a:t>8</a:t>
            </a:fld>
            <a:endParaRPr lang="en-GB"/>
          </a:p>
        </p:txBody>
      </p:sp>
    </p:spTree>
    <p:extLst>
      <p:ext uri="{BB962C8B-B14F-4D97-AF65-F5344CB8AC3E}">
        <p14:creationId xmlns:p14="http://schemas.microsoft.com/office/powerpoint/2010/main" val="3250638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DA382C1-973C-5843-B374-5BAE40A9D3B0}" type="slidenum">
              <a:rPr lang="en-GB" smtClean="0"/>
              <a:t>9</a:t>
            </a:fld>
            <a:endParaRPr lang="en-GB"/>
          </a:p>
        </p:txBody>
      </p:sp>
    </p:spTree>
    <p:extLst>
      <p:ext uri="{BB962C8B-B14F-4D97-AF65-F5344CB8AC3E}">
        <p14:creationId xmlns:p14="http://schemas.microsoft.com/office/powerpoint/2010/main" val="548165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DA382C1-973C-5843-B374-5BAE40A9D3B0}" type="slidenum">
              <a:rPr lang="en-GB" smtClean="0"/>
              <a:t>10</a:t>
            </a:fld>
            <a:endParaRPr lang="en-GB"/>
          </a:p>
        </p:txBody>
      </p:sp>
    </p:spTree>
    <p:extLst>
      <p:ext uri="{BB962C8B-B14F-4D97-AF65-F5344CB8AC3E}">
        <p14:creationId xmlns:p14="http://schemas.microsoft.com/office/powerpoint/2010/main" val="561737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DA382C1-973C-5843-B374-5BAE40A9D3B0}" type="slidenum">
              <a:rPr lang="en-GB" smtClean="0"/>
              <a:t>11</a:t>
            </a:fld>
            <a:endParaRPr lang="en-GB"/>
          </a:p>
        </p:txBody>
      </p:sp>
    </p:spTree>
    <p:extLst>
      <p:ext uri="{BB962C8B-B14F-4D97-AF65-F5344CB8AC3E}">
        <p14:creationId xmlns:p14="http://schemas.microsoft.com/office/powerpoint/2010/main" val="3958897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EB638-BC24-3152-3C5E-CC5908D1534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CDA34617-A8A5-F65C-8185-7F86608147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3F1A9553-A0E1-52A8-6B82-C02AE1E0B4BB}"/>
              </a:ext>
            </a:extLst>
          </p:cNvPr>
          <p:cNvSpPr>
            <a:spLocks noGrp="1"/>
          </p:cNvSpPr>
          <p:nvPr>
            <p:ph type="dt" sz="half" idx="10"/>
          </p:nvPr>
        </p:nvSpPr>
        <p:spPr/>
        <p:txBody>
          <a:bodyPr/>
          <a:lstStyle/>
          <a:p>
            <a:fld id="{403CB87E-4591-47A1-9046-CF63F17215EF}" type="datetime2">
              <a:rPr lang="en-US" smtClean="0"/>
              <a:t>Monday, October 3, 2022</a:t>
            </a:fld>
            <a:endParaRPr lang="en-US" dirty="0"/>
          </a:p>
        </p:txBody>
      </p:sp>
      <p:sp>
        <p:nvSpPr>
          <p:cNvPr id="5" name="Footer Placeholder 4">
            <a:extLst>
              <a:ext uri="{FF2B5EF4-FFF2-40B4-BE49-F238E27FC236}">
                <a16:creationId xmlns:a16="http://schemas.microsoft.com/office/drawing/2014/main" id="{62AA87AF-A3E8-000A-A72E-6B58E08DCF2C}"/>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0FDED69C-B6C5-41CA-228C-5E8557F1B59D}"/>
              </a:ext>
            </a:extLst>
          </p:cNvPr>
          <p:cNvSpPr>
            <a:spLocks noGrp="1"/>
          </p:cNvSpPr>
          <p:nvPr>
            <p:ph type="sldNum" sz="quarter" idx="12"/>
          </p:nvPr>
        </p:nvSpPr>
        <p:spPr/>
        <p:txBody>
          <a:bodyPr/>
          <a:lstStyle/>
          <a:p>
            <a:fld id="{3A4F6043-7A67-491B-98BC-F933DED7226D}" type="slidenum">
              <a:rPr lang="en-US" smtClean="0"/>
              <a:t>‹#›</a:t>
            </a:fld>
            <a:endParaRPr lang="en-US"/>
          </a:p>
        </p:txBody>
      </p:sp>
    </p:spTree>
    <p:extLst>
      <p:ext uri="{BB962C8B-B14F-4D97-AF65-F5344CB8AC3E}">
        <p14:creationId xmlns:p14="http://schemas.microsoft.com/office/powerpoint/2010/main" val="1842193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ACC8D-F222-AC24-B5C1-195CB8EBB22A}"/>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BE4D5EB8-F3FC-47CD-4DF6-3D2E1BB96F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99E1197-3523-3937-55D7-3EFC881A7DCC}"/>
              </a:ext>
            </a:extLst>
          </p:cNvPr>
          <p:cNvSpPr>
            <a:spLocks noGrp="1"/>
          </p:cNvSpPr>
          <p:nvPr>
            <p:ph type="dt" sz="half" idx="10"/>
          </p:nvPr>
        </p:nvSpPr>
        <p:spPr/>
        <p:txBody>
          <a:bodyPr/>
          <a:lstStyle/>
          <a:p>
            <a:fld id="{2FA17F0E-8070-4DFE-A821-9A699EDBAD7E}" type="datetime2">
              <a:rPr lang="en-US" smtClean="0"/>
              <a:t>Monday, October 3, 2022</a:t>
            </a:fld>
            <a:endParaRPr lang="en-US"/>
          </a:p>
        </p:txBody>
      </p:sp>
      <p:sp>
        <p:nvSpPr>
          <p:cNvPr id="5" name="Footer Placeholder 4">
            <a:extLst>
              <a:ext uri="{FF2B5EF4-FFF2-40B4-BE49-F238E27FC236}">
                <a16:creationId xmlns:a16="http://schemas.microsoft.com/office/drawing/2014/main" id="{DED22ABC-2CFA-62D2-FE01-2B02EF01E99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C69A0A2-295B-D246-288A-0FE6128A2D99}"/>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885561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E72815-59EF-1A7B-74FD-57E293E2D98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3EA48ADE-05A9-347D-91D7-980227CDDB2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8D0F139-B965-059E-360D-B4D01D80A0A5}"/>
              </a:ext>
            </a:extLst>
          </p:cNvPr>
          <p:cNvSpPr>
            <a:spLocks noGrp="1"/>
          </p:cNvSpPr>
          <p:nvPr>
            <p:ph type="dt" sz="half" idx="10"/>
          </p:nvPr>
        </p:nvSpPr>
        <p:spPr/>
        <p:txBody>
          <a:bodyPr/>
          <a:lstStyle/>
          <a:p>
            <a:fld id="{D88D34AE-C7BF-46E5-A968-01C6641F6476}" type="datetime2">
              <a:rPr lang="en-US" smtClean="0"/>
              <a:t>Monday, October 3, 2022</a:t>
            </a:fld>
            <a:endParaRPr lang="en-US"/>
          </a:p>
        </p:txBody>
      </p:sp>
      <p:sp>
        <p:nvSpPr>
          <p:cNvPr id="5" name="Footer Placeholder 4">
            <a:extLst>
              <a:ext uri="{FF2B5EF4-FFF2-40B4-BE49-F238E27FC236}">
                <a16:creationId xmlns:a16="http://schemas.microsoft.com/office/drawing/2014/main" id="{083EB119-1D6C-349D-7333-219BC7F77A4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9703C96-F408-0AE2-C780-F183463354B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072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532DC-E432-309E-14E7-92F4E3D390C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5CA4036-06DC-EB3A-D6B2-45CCAB9BF34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634A6CC-F87C-DCC0-94BC-CBC356633958}"/>
              </a:ext>
            </a:extLst>
          </p:cNvPr>
          <p:cNvSpPr>
            <a:spLocks noGrp="1"/>
          </p:cNvSpPr>
          <p:nvPr>
            <p:ph type="dt" sz="half" idx="10"/>
          </p:nvPr>
        </p:nvSpPr>
        <p:spPr/>
        <p:txBody>
          <a:bodyPr/>
          <a:lstStyle/>
          <a:p>
            <a:fld id="{F33DE70B-B772-416E-A790-995760B1742E}" type="datetime2">
              <a:rPr lang="en-US" smtClean="0"/>
              <a:t>Monday, October 3, 2022</a:t>
            </a:fld>
            <a:endParaRPr lang="en-US" dirty="0"/>
          </a:p>
        </p:txBody>
      </p:sp>
      <p:sp>
        <p:nvSpPr>
          <p:cNvPr id="5" name="Footer Placeholder 4">
            <a:extLst>
              <a:ext uri="{FF2B5EF4-FFF2-40B4-BE49-F238E27FC236}">
                <a16:creationId xmlns:a16="http://schemas.microsoft.com/office/drawing/2014/main" id="{0E67ECBE-B878-A220-35EC-76C26DA92C28}"/>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773BED61-C506-E075-A639-43FBB8118D7A}"/>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69067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FF9D7-9F57-D366-6CBB-595CAB3191F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6FB11DD7-5601-E9D4-FE87-E385649908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669A588-222A-4271-2CEB-E35DA69E8F20}"/>
              </a:ext>
            </a:extLst>
          </p:cNvPr>
          <p:cNvSpPr>
            <a:spLocks noGrp="1"/>
          </p:cNvSpPr>
          <p:nvPr>
            <p:ph type="dt" sz="half" idx="10"/>
          </p:nvPr>
        </p:nvSpPr>
        <p:spPr/>
        <p:txBody>
          <a:bodyPr/>
          <a:lstStyle/>
          <a:p>
            <a:fld id="{76760CDE-A6F1-4138-AF12-ED09E8E5FB6B}" type="datetime2">
              <a:rPr lang="en-US" smtClean="0"/>
              <a:t>Monday, October 3, 2022</a:t>
            </a:fld>
            <a:endParaRPr lang="en-US"/>
          </a:p>
        </p:txBody>
      </p:sp>
      <p:sp>
        <p:nvSpPr>
          <p:cNvPr id="5" name="Footer Placeholder 4">
            <a:extLst>
              <a:ext uri="{FF2B5EF4-FFF2-40B4-BE49-F238E27FC236}">
                <a16:creationId xmlns:a16="http://schemas.microsoft.com/office/drawing/2014/main" id="{66EE94DA-53AC-D9FD-2685-EF9D86E7FCE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A13BB9A-F123-03BB-FAAC-707C2FB3961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89843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9959-9242-4309-2E11-A2888049DEC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0B453C4-8B6D-7A73-6559-9ADBFA7461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9406CF27-494E-2CA9-C3CB-27D227B4D4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CF8C20A4-C663-A4B0-C92F-1553DCB436DA}"/>
              </a:ext>
            </a:extLst>
          </p:cNvPr>
          <p:cNvSpPr>
            <a:spLocks noGrp="1"/>
          </p:cNvSpPr>
          <p:nvPr>
            <p:ph type="dt" sz="half" idx="10"/>
          </p:nvPr>
        </p:nvSpPr>
        <p:spPr/>
        <p:txBody>
          <a:bodyPr/>
          <a:lstStyle/>
          <a:p>
            <a:fld id="{DB15F8B1-DB7B-4D28-A97D-40FB2DD1EF78}" type="datetime2">
              <a:rPr lang="en-US" smtClean="0"/>
              <a:t>Monday, October 3, 2022</a:t>
            </a:fld>
            <a:endParaRPr lang="en-US"/>
          </a:p>
        </p:txBody>
      </p:sp>
      <p:sp>
        <p:nvSpPr>
          <p:cNvPr id="6" name="Footer Placeholder 5">
            <a:extLst>
              <a:ext uri="{FF2B5EF4-FFF2-40B4-BE49-F238E27FC236}">
                <a16:creationId xmlns:a16="http://schemas.microsoft.com/office/drawing/2014/main" id="{E85C6A5F-7BD9-2143-1577-72FD76C36FCC}"/>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E24E5A3-EFD7-B2F2-6F48-53B2DE784D4B}"/>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22165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9906-CC7D-7027-CD96-D5F33DFD0803}"/>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968AE1A7-15F4-1506-3BF3-4B63CDFD6F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28DD9EF-B56F-BBD6-A4F8-0D4CE248308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A6341771-357C-5B8C-B085-C4780D2BDE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B2F6F82-D554-3ABF-5784-812695B6527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16CB63EB-B623-E838-27EF-857035AFD015}"/>
              </a:ext>
            </a:extLst>
          </p:cNvPr>
          <p:cNvSpPr>
            <a:spLocks noGrp="1"/>
          </p:cNvSpPr>
          <p:nvPr>
            <p:ph type="dt" sz="half" idx="10"/>
          </p:nvPr>
        </p:nvSpPr>
        <p:spPr/>
        <p:txBody>
          <a:bodyPr/>
          <a:lstStyle/>
          <a:p>
            <a:fld id="{14039161-23B8-4738-9069-73EBE8884FDD}" type="datetime2">
              <a:rPr lang="en-US" smtClean="0"/>
              <a:t>Monday, October 3, 2022</a:t>
            </a:fld>
            <a:endParaRPr lang="en-US"/>
          </a:p>
        </p:txBody>
      </p:sp>
      <p:sp>
        <p:nvSpPr>
          <p:cNvPr id="8" name="Footer Placeholder 7">
            <a:extLst>
              <a:ext uri="{FF2B5EF4-FFF2-40B4-BE49-F238E27FC236}">
                <a16:creationId xmlns:a16="http://schemas.microsoft.com/office/drawing/2014/main" id="{85884B6C-F9A2-D891-70A7-3BD313CF756D}"/>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CA9E995A-6A19-4C8F-55EF-E9E5F4ADD119}"/>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72711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F29D-FAA7-F160-5A8C-95ABF679E3A1}"/>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88624F3D-D892-9EF8-176D-B68155761B07}"/>
              </a:ext>
            </a:extLst>
          </p:cNvPr>
          <p:cNvSpPr>
            <a:spLocks noGrp="1"/>
          </p:cNvSpPr>
          <p:nvPr>
            <p:ph type="dt" sz="half" idx="10"/>
          </p:nvPr>
        </p:nvSpPr>
        <p:spPr/>
        <p:txBody>
          <a:bodyPr/>
          <a:lstStyle/>
          <a:p>
            <a:fld id="{FA994D44-7693-499F-AC6C-11696134FE3F}" type="datetime2">
              <a:rPr lang="en-US" smtClean="0"/>
              <a:t>Monday, October 3, 2022</a:t>
            </a:fld>
            <a:endParaRPr lang="en-US"/>
          </a:p>
        </p:txBody>
      </p:sp>
      <p:sp>
        <p:nvSpPr>
          <p:cNvPr id="4" name="Footer Placeholder 3">
            <a:extLst>
              <a:ext uri="{FF2B5EF4-FFF2-40B4-BE49-F238E27FC236}">
                <a16:creationId xmlns:a16="http://schemas.microsoft.com/office/drawing/2014/main" id="{53A680F0-5CE3-FCDC-1C8A-74AE9BBA9AEC}"/>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E719ED0-DC7F-78B4-F6C6-67BB86288CD4}"/>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950010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A112A6-AD0D-AB67-01FB-C37699ED699C}"/>
              </a:ext>
            </a:extLst>
          </p:cNvPr>
          <p:cNvSpPr>
            <a:spLocks noGrp="1"/>
          </p:cNvSpPr>
          <p:nvPr>
            <p:ph type="dt" sz="half" idx="10"/>
          </p:nvPr>
        </p:nvSpPr>
        <p:spPr/>
        <p:txBody>
          <a:bodyPr/>
          <a:lstStyle/>
          <a:p>
            <a:fld id="{363AF2AE-472C-4EF3-ABB2-24BAA9AE3CF7}" type="datetime2">
              <a:rPr lang="en-US" smtClean="0"/>
              <a:t>Monday, October 3, 2022</a:t>
            </a:fld>
            <a:endParaRPr lang="en-US"/>
          </a:p>
        </p:txBody>
      </p:sp>
      <p:sp>
        <p:nvSpPr>
          <p:cNvPr id="3" name="Footer Placeholder 2">
            <a:extLst>
              <a:ext uri="{FF2B5EF4-FFF2-40B4-BE49-F238E27FC236}">
                <a16:creationId xmlns:a16="http://schemas.microsoft.com/office/drawing/2014/main" id="{70EA52E3-CE02-7F38-0CA5-747D83FC2CD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20389D2E-D2F1-F89C-206D-26A41E02DD84}"/>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70538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0310-9DA8-7172-254B-DDA1CF20628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423806EF-CBA5-FD38-109D-C4A700F37A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C177D7F4-A790-462D-5B93-B0DF86C70B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ACC96A9-7DB3-8B8E-BAC6-A5CBE208A85F}"/>
              </a:ext>
            </a:extLst>
          </p:cNvPr>
          <p:cNvSpPr>
            <a:spLocks noGrp="1"/>
          </p:cNvSpPr>
          <p:nvPr>
            <p:ph type="dt" sz="half" idx="10"/>
          </p:nvPr>
        </p:nvSpPr>
        <p:spPr/>
        <p:txBody>
          <a:bodyPr/>
          <a:lstStyle/>
          <a:p>
            <a:fld id="{EAEA162C-A7C1-4263-9453-1BAFF8C39559}" type="datetime2">
              <a:rPr lang="en-US" smtClean="0"/>
              <a:t>Monday, October 3, 2022</a:t>
            </a:fld>
            <a:endParaRPr lang="en-US"/>
          </a:p>
        </p:txBody>
      </p:sp>
      <p:sp>
        <p:nvSpPr>
          <p:cNvPr id="6" name="Footer Placeholder 5">
            <a:extLst>
              <a:ext uri="{FF2B5EF4-FFF2-40B4-BE49-F238E27FC236}">
                <a16:creationId xmlns:a16="http://schemas.microsoft.com/office/drawing/2014/main" id="{365084A0-68B1-CBF1-3FF5-971B8968AEF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ADA57A6-7AE1-758A-8485-3EED126EE8B8}"/>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192319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3EFC-A388-9EC8-F59E-B2CD0E37AFF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9ADD1AB1-FA7A-2652-9F39-836DBFD2DD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7A600F4-CD5C-DA24-9702-E449630A2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64CC85C-41EF-B799-86AF-8C121C9775F8}"/>
              </a:ext>
            </a:extLst>
          </p:cNvPr>
          <p:cNvSpPr>
            <a:spLocks noGrp="1"/>
          </p:cNvSpPr>
          <p:nvPr>
            <p:ph type="dt" sz="half" idx="10"/>
          </p:nvPr>
        </p:nvSpPr>
        <p:spPr/>
        <p:txBody>
          <a:bodyPr/>
          <a:lstStyle/>
          <a:p>
            <a:fld id="{64DF6793-3458-4587-8168-65F0C37A92D2}" type="datetime2">
              <a:rPr lang="en-US" smtClean="0"/>
              <a:t>Monday, October 3, 2022</a:t>
            </a:fld>
            <a:endParaRPr lang="en-US"/>
          </a:p>
        </p:txBody>
      </p:sp>
      <p:sp>
        <p:nvSpPr>
          <p:cNvPr id="6" name="Footer Placeholder 5">
            <a:extLst>
              <a:ext uri="{FF2B5EF4-FFF2-40B4-BE49-F238E27FC236}">
                <a16:creationId xmlns:a16="http://schemas.microsoft.com/office/drawing/2014/main" id="{24CE0404-0CDF-25B2-C513-F6F493A6E46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398F8E1-5060-79DC-7D32-F6F190A807D2}"/>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8312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C0FA6C-F335-F9AE-F1F0-DA124D673E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5A8C532-0792-F161-421D-76E555BC5D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790B093-2F67-0B17-3532-D844320095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52ED3-3C46-4C9A-9738-67B2D875E7E2}" type="datetime2">
              <a:rPr lang="en-US" smtClean="0"/>
              <a:pPr/>
              <a:t>Monday, October 3, 2022</a:t>
            </a:fld>
            <a:endParaRPr lang="en-US" dirty="0"/>
          </a:p>
        </p:txBody>
      </p:sp>
      <p:sp>
        <p:nvSpPr>
          <p:cNvPr id="5" name="Footer Placeholder 4">
            <a:extLst>
              <a:ext uri="{FF2B5EF4-FFF2-40B4-BE49-F238E27FC236}">
                <a16:creationId xmlns:a16="http://schemas.microsoft.com/office/drawing/2014/main" id="{EDEB36AB-7439-8C2D-FE4A-2273EC18D2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9F586C78-5C74-4B60-A017-4783D217D5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87153574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www.kaggle.com/datasets/stephenofarrell/cost-of-living?select=cost-of-living.csv" TargetMode="External"/><Relationship Id="rId4" Type="http://schemas.openxmlformats.org/officeDocument/2006/relationships/hyperlink" Target="https://worldhappiness.report/"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1.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svg"/><Relationship Id="rId9" Type="http://schemas.openxmlformats.org/officeDocument/2006/relationships/image" Target="https://external-content.duckduckgo.com/iu/?u=https%3A%2F%2Fwww.drupal.org%2Ffiles%2Fproject-images%2Fexport-csv.png&amp;f=1&amp;nofb=1" TargetMode="Externa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5.svg"/><Relationship Id="rId1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diagramQuickStyle" Target="../diagrams/quickStyle1.xml"/><Relationship Id="rId12" Type="http://schemas.openxmlformats.org/officeDocument/2006/relationships/image" Target="../media/image4.png"/><Relationship Id="rId17" Type="http://schemas.openxmlformats.org/officeDocument/2006/relationships/image" Target="../media/image13.png"/><Relationship Id="rId2" Type="http://schemas.openxmlformats.org/officeDocument/2006/relationships/notesSlide" Target="../notesSlides/notesSlide3.xml"/><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diagramLayout" Target="../diagrams/layout1.xml"/><Relationship Id="rId11" Type="http://schemas.openxmlformats.org/officeDocument/2006/relationships/image" Target="https://external-content.duckduckgo.com/iu/?u=https%3A%2F%2Fwww.drupal.org%2Ffiles%2Fproject-images%2Fexport-csv.png&amp;f=1&amp;nofb=1" TargetMode="External"/><Relationship Id="rId5" Type="http://schemas.openxmlformats.org/officeDocument/2006/relationships/diagramData" Target="../diagrams/data1.xml"/><Relationship Id="rId15" Type="http://schemas.openxmlformats.org/officeDocument/2006/relationships/image" Target="../media/image10.png"/><Relationship Id="rId10" Type="http://schemas.openxmlformats.org/officeDocument/2006/relationships/image" Target="../media/image9.png"/><Relationship Id="rId19" Type="http://schemas.openxmlformats.org/officeDocument/2006/relationships/image" Target="../media/image15.png"/><Relationship Id="rId4" Type="http://schemas.openxmlformats.org/officeDocument/2006/relationships/image" Target="../media/image2.png"/><Relationship Id="rId9" Type="http://schemas.microsoft.com/office/2007/relationships/diagramDrawing" Target="../diagrams/drawing1.xml"/><Relationship Id="rId1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hyperlink" Target="https://www.numbeo.com/cost-of-living/" TargetMode="External"/><Relationship Id="rId3" Type="http://schemas.openxmlformats.org/officeDocument/2006/relationships/image" Target="../media/image3.png"/><Relationship Id="rId7" Type="http://schemas.openxmlformats.org/officeDocument/2006/relationships/hyperlink" Target="https://www.kaggle.com/datasets/ankanhore545/cost-of-living-index-2022"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www.kaggle.com/datasets/stephenofarrell/cost-of-living" TargetMode="External"/><Relationship Id="rId5" Type="http://schemas.openxmlformats.org/officeDocument/2006/relationships/hyperlink" Target="https://worldhappiness.report/-"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CB54-CCBB-E32B-D897-9417AE1AD076}"/>
              </a:ext>
            </a:extLst>
          </p:cNvPr>
          <p:cNvSpPr>
            <a:spLocks noGrp="1"/>
          </p:cNvSpPr>
          <p:nvPr>
            <p:ph type="ctrTitle"/>
          </p:nvPr>
        </p:nvSpPr>
        <p:spPr>
          <a:xfrm>
            <a:off x="6424564" y="708135"/>
            <a:ext cx="4747818" cy="1392264"/>
          </a:xfrm>
        </p:spPr>
        <p:txBody>
          <a:bodyPr anchor="b">
            <a:noAutofit/>
          </a:bodyPr>
          <a:lstStyle/>
          <a:p>
            <a:r>
              <a:rPr lang="en-GB" sz="4800" dirty="0">
                <a:latin typeface="Baghdad" pitchFamily="2" charset="-78"/>
                <a:ea typeface="Ayuthaya" pitchFamily="2" charset="-34"/>
                <a:cs typeface="Baghdad" pitchFamily="2" charset="-78"/>
              </a:rPr>
              <a:t>Does money buy happiness?</a:t>
            </a:r>
          </a:p>
        </p:txBody>
      </p:sp>
      <p:sp>
        <p:nvSpPr>
          <p:cNvPr id="3" name="Subtitle 2">
            <a:extLst>
              <a:ext uri="{FF2B5EF4-FFF2-40B4-BE49-F238E27FC236}">
                <a16:creationId xmlns:a16="http://schemas.microsoft.com/office/drawing/2014/main" id="{A30ACF37-EE70-7127-85DA-9EF485A6C11C}"/>
              </a:ext>
            </a:extLst>
          </p:cNvPr>
          <p:cNvSpPr>
            <a:spLocks noGrp="1"/>
          </p:cNvSpPr>
          <p:nvPr>
            <p:ph type="subTitle" idx="1"/>
          </p:nvPr>
        </p:nvSpPr>
        <p:spPr>
          <a:xfrm>
            <a:off x="6094476" y="2798617"/>
            <a:ext cx="5054196" cy="909974"/>
          </a:xfrm>
        </p:spPr>
        <p:txBody>
          <a:bodyPr>
            <a:normAutofit fontScale="85000" lnSpcReduction="20000"/>
          </a:bodyPr>
          <a:lstStyle/>
          <a:p>
            <a:r>
              <a:rPr lang="en-GB" sz="3100" i="1" dirty="0">
                <a:latin typeface="Baghdad" pitchFamily="2" charset="-78"/>
                <a:ea typeface="Arial Unicode MS" panose="020B0604020202020204" pitchFamily="34" charset="-128"/>
                <a:cs typeface="Baghdad" pitchFamily="2" charset="-78"/>
              </a:rPr>
              <a:t>Comparison of World’s Economy</a:t>
            </a:r>
            <a:br>
              <a:rPr lang="en-GB" sz="3100" i="1" dirty="0">
                <a:latin typeface="Baghdad" pitchFamily="2" charset="-78"/>
                <a:ea typeface="Arial Unicode MS" panose="020B0604020202020204" pitchFamily="34" charset="-128"/>
                <a:cs typeface="Baghdad" pitchFamily="2" charset="-78"/>
              </a:rPr>
            </a:br>
            <a:r>
              <a:rPr lang="en-GB" sz="3100" i="1" dirty="0">
                <a:latin typeface="Baghdad" pitchFamily="2" charset="-78"/>
                <a:ea typeface="Arial Unicode MS" panose="020B0604020202020204" pitchFamily="34" charset="-128"/>
                <a:cs typeface="Baghdad" pitchFamily="2" charset="-78"/>
              </a:rPr>
              <a:t> and Happiness Index</a:t>
            </a:r>
            <a:br>
              <a:rPr lang="en-GB" sz="2000" dirty="0">
                <a:latin typeface="Baghdad" pitchFamily="2" charset="-78"/>
                <a:ea typeface="Arial Unicode MS" panose="020B0604020202020204" pitchFamily="34" charset="-128"/>
                <a:cs typeface="Baghdad" pitchFamily="2" charset="-78"/>
              </a:rPr>
            </a:br>
            <a:endParaRPr lang="en-GB" sz="2000" dirty="0">
              <a:latin typeface="Baghdad" pitchFamily="2" charset="-78"/>
              <a:ea typeface="Arial Unicode MS" panose="020B0604020202020204" pitchFamily="34" charset="-128"/>
              <a:cs typeface="Baghdad" pitchFamily="2" charset="-78"/>
            </a:endParaRPr>
          </a:p>
        </p:txBody>
      </p:sp>
      <p:sp>
        <p:nvSpPr>
          <p:cNvPr id="8" name="TextBox 7">
            <a:extLst>
              <a:ext uri="{FF2B5EF4-FFF2-40B4-BE49-F238E27FC236}">
                <a16:creationId xmlns:a16="http://schemas.microsoft.com/office/drawing/2014/main" id="{6CDE1744-3977-1FFE-7762-4E36374C2E8B}"/>
              </a:ext>
            </a:extLst>
          </p:cNvPr>
          <p:cNvSpPr txBox="1"/>
          <p:nvPr/>
        </p:nvSpPr>
        <p:spPr>
          <a:xfrm>
            <a:off x="7036780" y="4483044"/>
            <a:ext cx="3340426" cy="1569660"/>
          </a:xfrm>
          <a:prstGeom prst="rect">
            <a:avLst/>
          </a:prstGeom>
          <a:noFill/>
        </p:spPr>
        <p:txBody>
          <a:bodyPr wrap="square">
            <a:spAutoFit/>
          </a:bodyPr>
          <a:lstStyle/>
          <a:p>
            <a:r>
              <a:rPr lang="en-GB" sz="2400" b="1" dirty="0">
                <a:solidFill>
                  <a:srgbClr val="E5AA00"/>
                </a:solidFill>
                <a:latin typeface="Baghdad" pitchFamily="2" charset="-78"/>
                <a:ea typeface="Calibri" panose="020F0502020204030204" pitchFamily="34" charset="0"/>
                <a:cs typeface="Baghdad" pitchFamily="2" charset="-78"/>
              </a:rPr>
              <a:t>By Happiness Factor</a:t>
            </a:r>
          </a:p>
          <a:p>
            <a:pPr algn="ctr"/>
            <a:r>
              <a:rPr lang="en-GB" sz="2400" b="1" i="1" dirty="0">
                <a:latin typeface="Baghdad" pitchFamily="2" charset="-78"/>
                <a:cs typeface="Baghdad" pitchFamily="2" charset="-78"/>
              </a:rPr>
              <a:t>Hamza</a:t>
            </a:r>
          </a:p>
          <a:p>
            <a:pPr algn="ctr"/>
            <a:r>
              <a:rPr lang="en-GB" sz="2400" b="1" i="1" dirty="0">
                <a:latin typeface="Baghdad" pitchFamily="2" charset="-78"/>
                <a:cs typeface="Baghdad" pitchFamily="2" charset="-78"/>
              </a:rPr>
              <a:t>Adna</a:t>
            </a:r>
          </a:p>
          <a:p>
            <a:pPr algn="ctr"/>
            <a:r>
              <a:rPr lang="en-GB" sz="2400" b="1" i="1" dirty="0">
                <a:latin typeface="Baghdad" pitchFamily="2" charset="-78"/>
                <a:cs typeface="Baghdad" pitchFamily="2" charset="-78"/>
              </a:rPr>
              <a:t>Rita</a:t>
            </a:r>
          </a:p>
        </p:txBody>
      </p:sp>
      <p:pic>
        <p:nvPicPr>
          <p:cNvPr id="7" name="Picture 6">
            <a:extLst>
              <a:ext uri="{FF2B5EF4-FFF2-40B4-BE49-F238E27FC236}">
                <a16:creationId xmlns:a16="http://schemas.microsoft.com/office/drawing/2014/main" id="{E882F0EC-52E8-AC5E-9876-7B152692D5FD}"/>
              </a:ext>
            </a:extLst>
          </p:cNvPr>
          <p:cNvPicPr>
            <a:picLocks noChangeAspect="1"/>
          </p:cNvPicPr>
          <p:nvPr/>
        </p:nvPicPr>
        <p:blipFill>
          <a:blip r:embed="rId2"/>
          <a:stretch>
            <a:fillRect/>
          </a:stretch>
        </p:blipFill>
        <p:spPr>
          <a:xfrm>
            <a:off x="0" y="3437893"/>
            <a:ext cx="6094476" cy="3420107"/>
          </a:xfrm>
          <a:prstGeom prst="rect">
            <a:avLst/>
          </a:prstGeom>
        </p:spPr>
      </p:pic>
      <p:pic>
        <p:nvPicPr>
          <p:cNvPr id="30" name="Picture 29">
            <a:extLst>
              <a:ext uri="{FF2B5EF4-FFF2-40B4-BE49-F238E27FC236}">
                <a16:creationId xmlns:a16="http://schemas.microsoft.com/office/drawing/2014/main" id="{175B0B27-2D46-F782-0D7B-0117ECED906D}"/>
              </a:ext>
            </a:extLst>
          </p:cNvPr>
          <p:cNvPicPr>
            <a:picLocks noChangeAspect="1"/>
          </p:cNvPicPr>
          <p:nvPr/>
        </p:nvPicPr>
        <p:blipFill>
          <a:blip r:embed="rId3"/>
          <a:stretch>
            <a:fillRect/>
          </a:stretch>
        </p:blipFill>
        <p:spPr>
          <a:xfrm>
            <a:off x="1593370" y="809512"/>
            <a:ext cx="754444" cy="607897"/>
          </a:xfrm>
          <a:prstGeom prst="rect">
            <a:avLst/>
          </a:prstGeom>
        </p:spPr>
      </p:pic>
      <p:pic>
        <p:nvPicPr>
          <p:cNvPr id="31" name="Picture 30">
            <a:extLst>
              <a:ext uri="{FF2B5EF4-FFF2-40B4-BE49-F238E27FC236}">
                <a16:creationId xmlns:a16="http://schemas.microsoft.com/office/drawing/2014/main" id="{28E445A0-3E51-0A4E-6377-7C780EAE9A82}"/>
              </a:ext>
            </a:extLst>
          </p:cNvPr>
          <p:cNvPicPr>
            <a:picLocks noChangeAspect="1"/>
          </p:cNvPicPr>
          <p:nvPr/>
        </p:nvPicPr>
        <p:blipFill>
          <a:blip r:embed="rId3"/>
          <a:stretch>
            <a:fillRect/>
          </a:stretch>
        </p:blipFill>
        <p:spPr>
          <a:xfrm rot="987974">
            <a:off x="3317823" y="2036851"/>
            <a:ext cx="754444" cy="607897"/>
          </a:xfrm>
          <a:prstGeom prst="rect">
            <a:avLst/>
          </a:prstGeom>
        </p:spPr>
      </p:pic>
      <p:pic>
        <p:nvPicPr>
          <p:cNvPr id="32" name="Picture 31">
            <a:extLst>
              <a:ext uri="{FF2B5EF4-FFF2-40B4-BE49-F238E27FC236}">
                <a16:creationId xmlns:a16="http://schemas.microsoft.com/office/drawing/2014/main" id="{8C2ECD02-6C26-86FB-62BE-EF7BFFFBE9E0}"/>
              </a:ext>
            </a:extLst>
          </p:cNvPr>
          <p:cNvPicPr>
            <a:picLocks noChangeAspect="1"/>
          </p:cNvPicPr>
          <p:nvPr/>
        </p:nvPicPr>
        <p:blipFill>
          <a:blip r:embed="rId3"/>
          <a:stretch>
            <a:fillRect/>
          </a:stretch>
        </p:blipFill>
        <p:spPr>
          <a:xfrm rot="21373278">
            <a:off x="6263124" y="4447649"/>
            <a:ext cx="754444" cy="607897"/>
          </a:xfrm>
          <a:prstGeom prst="rect">
            <a:avLst/>
          </a:prstGeom>
        </p:spPr>
      </p:pic>
      <p:pic>
        <p:nvPicPr>
          <p:cNvPr id="33" name="Picture 32">
            <a:extLst>
              <a:ext uri="{FF2B5EF4-FFF2-40B4-BE49-F238E27FC236}">
                <a16:creationId xmlns:a16="http://schemas.microsoft.com/office/drawing/2014/main" id="{E208F197-A27E-36F5-5263-F35DB929B361}"/>
              </a:ext>
            </a:extLst>
          </p:cNvPr>
          <p:cNvPicPr>
            <a:picLocks noChangeAspect="1"/>
          </p:cNvPicPr>
          <p:nvPr/>
        </p:nvPicPr>
        <p:blipFill>
          <a:blip r:embed="rId3"/>
          <a:stretch>
            <a:fillRect/>
          </a:stretch>
        </p:blipFill>
        <p:spPr>
          <a:xfrm rot="888092">
            <a:off x="11226432" y="4004441"/>
            <a:ext cx="754444" cy="607897"/>
          </a:xfrm>
          <a:prstGeom prst="rect">
            <a:avLst/>
          </a:prstGeom>
        </p:spPr>
      </p:pic>
      <p:pic>
        <p:nvPicPr>
          <p:cNvPr id="34" name="Picture 33">
            <a:extLst>
              <a:ext uri="{FF2B5EF4-FFF2-40B4-BE49-F238E27FC236}">
                <a16:creationId xmlns:a16="http://schemas.microsoft.com/office/drawing/2014/main" id="{1B6A883A-E670-F678-1BD5-DA07F43BD91D}"/>
              </a:ext>
            </a:extLst>
          </p:cNvPr>
          <p:cNvPicPr>
            <a:picLocks noChangeAspect="1"/>
          </p:cNvPicPr>
          <p:nvPr/>
        </p:nvPicPr>
        <p:blipFill>
          <a:blip r:embed="rId3"/>
          <a:stretch>
            <a:fillRect/>
          </a:stretch>
        </p:blipFill>
        <p:spPr>
          <a:xfrm>
            <a:off x="8288009" y="3815552"/>
            <a:ext cx="754444" cy="607897"/>
          </a:xfrm>
          <a:prstGeom prst="rect">
            <a:avLst/>
          </a:prstGeom>
        </p:spPr>
      </p:pic>
      <p:pic>
        <p:nvPicPr>
          <p:cNvPr id="35" name="Picture 34">
            <a:extLst>
              <a:ext uri="{FF2B5EF4-FFF2-40B4-BE49-F238E27FC236}">
                <a16:creationId xmlns:a16="http://schemas.microsoft.com/office/drawing/2014/main" id="{FDA9E2DD-D5BE-8C42-CDC1-1E9B944E07F2}"/>
              </a:ext>
            </a:extLst>
          </p:cNvPr>
          <p:cNvPicPr>
            <a:picLocks noChangeAspect="1"/>
          </p:cNvPicPr>
          <p:nvPr/>
        </p:nvPicPr>
        <p:blipFill>
          <a:blip r:embed="rId3"/>
          <a:stretch>
            <a:fillRect/>
          </a:stretch>
        </p:blipFill>
        <p:spPr>
          <a:xfrm rot="20473406">
            <a:off x="11148672" y="251695"/>
            <a:ext cx="754444" cy="607897"/>
          </a:xfrm>
          <a:prstGeom prst="rect">
            <a:avLst/>
          </a:prstGeom>
        </p:spPr>
      </p:pic>
      <p:pic>
        <p:nvPicPr>
          <p:cNvPr id="36" name="Picture 35">
            <a:extLst>
              <a:ext uri="{FF2B5EF4-FFF2-40B4-BE49-F238E27FC236}">
                <a16:creationId xmlns:a16="http://schemas.microsoft.com/office/drawing/2014/main" id="{9D53D477-960A-F093-140C-D71016792B77}"/>
              </a:ext>
            </a:extLst>
          </p:cNvPr>
          <p:cNvPicPr>
            <a:picLocks noChangeAspect="1"/>
          </p:cNvPicPr>
          <p:nvPr/>
        </p:nvPicPr>
        <p:blipFill>
          <a:blip r:embed="rId3"/>
          <a:stretch>
            <a:fillRect/>
          </a:stretch>
        </p:blipFill>
        <p:spPr>
          <a:xfrm rot="1075927">
            <a:off x="5071027" y="404186"/>
            <a:ext cx="754444" cy="607897"/>
          </a:xfrm>
          <a:prstGeom prst="rect">
            <a:avLst/>
          </a:prstGeom>
        </p:spPr>
      </p:pic>
      <p:pic>
        <p:nvPicPr>
          <p:cNvPr id="37" name="Picture 36">
            <a:extLst>
              <a:ext uri="{FF2B5EF4-FFF2-40B4-BE49-F238E27FC236}">
                <a16:creationId xmlns:a16="http://schemas.microsoft.com/office/drawing/2014/main" id="{77230A77-D924-A70B-2B20-747B4EFF55E7}"/>
              </a:ext>
            </a:extLst>
          </p:cNvPr>
          <p:cNvPicPr>
            <a:picLocks noChangeAspect="1"/>
          </p:cNvPicPr>
          <p:nvPr/>
        </p:nvPicPr>
        <p:blipFill>
          <a:blip r:embed="rId3"/>
          <a:stretch>
            <a:fillRect/>
          </a:stretch>
        </p:blipFill>
        <p:spPr>
          <a:xfrm rot="20752332">
            <a:off x="100227" y="172699"/>
            <a:ext cx="754444" cy="607897"/>
          </a:xfrm>
          <a:prstGeom prst="rect">
            <a:avLst/>
          </a:prstGeom>
        </p:spPr>
      </p:pic>
      <p:pic>
        <p:nvPicPr>
          <p:cNvPr id="38" name="Picture 37">
            <a:extLst>
              <a:ext uri="{FF2B5EF4-FFF2-40B4-BE49-F238E27FC236}">
                <a16:creationId xmlns:a16="http://schemas.microsoft.com/office/drawing/2014/main" id="{5580AEDE-4DCB-1EA5-17A1-E1BD80459FCE}"/>
              </a:ext>
            </a:extLst>
          </p:cNvPr>
          <p:cNvPicPr>
            <a:picLocks noChangeAspect="1"/>
          </p:cNvPicPr>
          <p:nvPr/>
        </p:nvPicPr>
        <p:blipFill>
          <a:blip r:embed="rId3"/>
          <a:stretch>
            <a:fillRect/>
          </a:stretch>
        </p:blipFill>
        <p:spPr>
          <a:xfrm rot="1256293">
            <a:off x="236369" y="5113539"/>
            <a:ext cx="754444" cy="607897"/>
          </a:xfrm>
          <a:prstGeom prst="rect">
            <a:avLst/>
          </a:prstGeom>
        </p:spPr>
      </p:pic>
      <p:pic>
        <p:nvPicPr>
          <p:cNvPr id="39" name="Picture 38">
            <a:extLst>
              <a:ext uri="{FF2B5EF4-FFF2-40B4-BE49-F238E27FC236}">
                <a16:creationId xmlns:a16="http://schemas.microsoft.com/office/drawing/2014/main" id="{AC6E1694-8258-9163-9FAB-84857E4D3CDF}"/>
              </a:ext>
            </a:extLst>
          </p:cNvPr>
          <p:cNvPicPr>
            <a:picLocks noChangeAspect="1"/>
          </p:cNvPicPr>
          <p:nvPr/>
        </p:nvPicPr>
        <p:blipFill>
          <a:blip r:embed="rId3"/>
          <a:stretch>
            <a:fillRect/>
          </a:stretch>
        </p:blipFill>
        <p:spPr>
          <a:xfrm rot="20243575">
            <a:off x="820181" y="1997038"/>
            <a:ext cx="754444" cy="607897"/>
          </a:xfrm>
          <a:prstGeom prst="rect">
            <a:avLst/>
          </a:prstGeom>
        </p:spPr>
      </p:pic>
      <p:pic>
        <p:nvPicPr>
          <p:cNvPr id="40" name="Picture 39">
            <a:extLst>
              <a:ext uri="{FF2B5EF4-FFF2-40B4-BE49-F238E27FC236}">
                <a16:creationId xmlns:a16="http://schemas.microsoft.com/office/drawing/2014/main" id="{4F579B71-65A4-E173-8CA2-7B3E093314FF}"/>
              </a:ext>
            </a:extLst>
          </p:cNvPr>
          <p:cNvPicPr>
            <a:picLocks noChangeAspect="1"/>
          </p:cNvPicPr>
          <p:nvPr/>
        </p:nvPicPr>
        <p:blipFill>
          <a:blip r:embed="rId3"/>
          <a:stretch>
            <a:fillRect/>
          </a:stretch>
        </p:blipFill>
        <p:spPr>
          <a:xfrm rot="1604194">
            <a:off x="1970592" y="3198639"/>
            <a:ext cx="754444" cy="607897"/>
          </a:xfrm>
          <a:prstGeom prst="rect">
            <a:avLst/>
          </a:prstGeom>
        </p:spPr>
      </p:pic>
      <p:pic>
        <p:nvPicPr>
          <p:cNvPr id="41" name="Picture 40">
            <a:extLst>
              <a:ext uri="{FF2B5EF4-FFF2-40B4-BE49-F238E27FC236}">
                <a16:creationId xmlns:a16="http://schemas.microsoft.com/office/drawing/2014/main" id="{4CA17AF4-5816-8D72-4DBE-2E75431C0446}"/>
              </a:ext>
            </a:extLst>
          </p:cNvPr>
          <p:cNvPicPr>
            <a:picLocks noChangeAspect="1"/>
          </p:cNvPicPr>
          <p:nvPr/>
        </p:nvPicPr>
        <p:blipFill>
          <a:blip r:embed="rId3"/>
          <a:stretch>
            <a:fillRect/>
          </a:stretch>
        </p:blipFill>
        <p:spPr>
          <a:xfrm rot="20577382">
            <a:off x="5005667" y="2428833"/>
            <a:ext cx="754444" cy="607897"/>
          </a:xfrm>
          <a:prstGeom prst="rect">
            <a:avLst/>
          </a:prstGeom>
        </p:spPr>
      </p:pic>
      <p:pic>
        <p:nvPicPr>
          <p:cNvPr id="42" name="Picture 41">
            <a:extLst>
              <a:ext uri="{FF2B5EF4-FFF2-40B4-BE49-F238E27FC236}">
                <a16:creationId xmlns:a16="http://schemas.microsoft.com/office/drawing/2014/main" id="{5C7BC095-B895-A6E2-57CF-61D54B883B61}"/>
              </a:ext>
            </a:extLst>
          </p:cNvPr>
          <p:cNvPicPr>
            <a:picLocks noChangeAspect="1"/>
          </p:cNvPicPr>
          <p:nvPr/>
        </p:nvPicPr>
        <p:blipFill>
          <a:blip r:embed="rId3"/>
          <a:stretch>
            <a:fillRect/>
          </a:stretch>
        </p:blipFill>
        <p:spPr>
          <a:xfrm rot="666106">
            <a:off x="9084294" y="5541968"/>
            <a:ext cx="754444" cy="607897"/>
          </a:xfrm>
          <a:prstGeom prst="rect">
            <a:avLst/>
          </a:prstGeom>
        </p:spPr>
      </p:pic>
      <p:pic>
        <p:nvPicPr>
          <p:cNvPr id="43" name="Picture 42">
            <a:extLst>
              <a:ext uri="{FF2B5EF4-FFF2-40B4-BE49-F238E27FC236}">
                <a16:creationId xmlns:a16="http://schemas.microsoft.com/office/drawing/2014/main" id="{F5B74C0E-4373-3E1C-8199-528497FDD83B}"/>
              </a:ext>
            </a:extLst>
          </p:cNvPr>
          <p:cNvPicPr>
            <a:picLocks noChangeAspect="1"/>
          </p:cNvPicPr>
          <p:nvPr/>
        </p:nvPicPr>
        <p:blipFill>
          <a:blip r:embed="rId3"/>
          <a:stretch>
            <a:fillRect/>
          </a:stretch>
        </p:blipFill>
        <p:spPr>
          <a:xfrm>
            <a:off x="2840339" y="152073"/>
            <a:ext cx="754444" cy="607897"/>
          </a:xfrm>
          <a:prstGeom prst="rect">
            <a:avLst/>
          </a:prstGeom>
        </p:spPr>
      </p:pic>
      <p:pic>
        <p:nvPicPr>
          <p:cNvPr id="44" name="Picture 43">
            <a:extLst>
              <a:ext uri="{FF2B5EF4-FFF2-40B4-BE49-F238E27FC236}">
                <a16:creationId xmlns:a16="http://schemas.microsoft.com/office/drawing/2014/main" id="{04296E41-79B8-13EA-499E-AEBB6F0CD8B6}"/>
              </a:ext>
            </a:extLst>
          </p:cNvPr>
          <p:cNvPicPr>
            <a:picLocks noChangeAspect="1"/>
          </p:cNvPicPr>
          <p:nvPr/>
        </p:nvPicPr>
        <p:blipFill>
          <a:blip r:embed="rId3"/>
          <a:stretch>
            <a:fillRect/>
          </a:stretch>
        </p:blipFill>
        <p:spPr>
          <a:xfrm rot="19925541">
            <a:off x="403024" y="3612166"/>
            <a:ext cx="754444" cy="607897"/>
          </a:xfrm>
          <a:prstGeom prst="rect">
            <a:avLst/>
          </a:prstGeom>
        </p:spPr>
      </p:pic>
      <p:pic>
        <p:nvPicPr>
          <p:cNvPr id="45" name="Picture 44">
            <a:extLst>
              <a:ext uri="{FF2B5EF4-FFF2-40B4-BE49-F238E27FC236}">
                <a16:creationId xmlns:a16="http://schemas.microsoft.com/office/drawing/2014/main" id="{19CAB2F6-91F0-DE20-89BE-AF1E9F0C714C}"/>
              </a:ext>
            </a:extLst>
          </p:cNvPr>
          <p:cNvPicPr>
            <a:picLocks noChangeAspect="1"/>
          </p:cNvPicPr>
          <p:nvPr/>
        </p:nvPicPr>
        <p:blipFill>
          <a:blip r:embed="rId3"/>
          <a:stretch>
            <a:fillRect/>
          </a:stretch>
        </p:blipFill>
        <p:spPr>
          <a:xfrm>
            <a:off x="10807424" y="6009195"/>
            <a:ext cx="754444" cy="607897"/>
          </a:xfrm>
          <a:prstGeom prst="rect">
            <a:avLst/>
          </a:prstGeom>
        </p:spPr>
      </p:pic>
      <p:pic>
        <p:nvPicPr>
          <p:cNvPr id="46" name="Picture 45">
            <a:extLst>
              <a:ext uri="{FF2B5EF4-FFF2-40B4-BE49-F238E27FC236}">
                <a16:creationId xmlns:a16="http://schemas.microsoft.com/office/drawing/2014/main" id="{E7B4D73F-6658-AE71-6946-2E19F64E0F79}"/>
              </a:ext>
            </a:extLst>
          </p:cNvPr>
          <p:cNvPicPr>
            <a:picLocks noChangeAspect="1"/>
          </p:cNvPicPr>
          <p:nvPr/>
        </p:nvPicPr>
        <p:blipFill>
          <a:blip r:embed="rId3"/>
          <a:stretch>
            <a:fillRect/>
          </a:stretch>
        </p:blipFill>
        <p:spPr>
          <a:xfrm rot="20307208">
            <a:off x="10942575" y="2156463"/>
            <a:ext cx="754444" cy="607897"/>
          </a:xfrm>
          <a:prstGeom prst="rect">
            <a:avLst/>
          </a:prstGeom>
        </p:spPr>
      </p:pic>
      <p:pic>
        <p:nvPicPr>
          <p:cNvPr id="47" name="Picture 46">
            <a:extLst>
              <a:ext uri="{FF2B5EF4-FFF2-40B4-BE49-F238E27FC236}">
                <a16:creationId xmlns:a16="http://schemas.microsoft.com/office/drawing/2014/main" id="{B5BE5BDB-0C2A-F706-F295-28E07A8645BB}"/>
              </a:ext>
            </a:extLst>
          </p:cNvPr>
          <p:cNvPicPr>
            <a:picLocks noChangeAspect="1"/>
          </p:cNvPicPr>
          <p:nvPr/>
        </p:nvPicPr>
        <p:blipFill>
          <a:blip r:embed="rId3"/>
          <a:stretch>
            <a:fillRect/>
          </a:stretch>
        </p:blipFill>
        <p:spPr>
          <a:xfrm rot="19840244">
            <a:off x="7361873" y="5940373"/>
            <a:ext cx="754444" cy="607897"/>
          </a:xfrm>
          <a:prstGeom prst="rect">
            <a:avLst/>
          </a:prstGeom>
        </p:spPr>
      </p:pic>
    </p:spTree>
    <p:extLst>
      <p:ext uri="{BB962C8B-B14F-4D97-AF65-F5344CB8AC3E}">
        <p14:creationId xmlns:p14="http://schemas.microsoft.com/office/powerpoint/2010/main" val="261182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E8DA599-7CFC-57FC-318E-9691A6D4436A}"/>
              </a:ext>
            </a:extLst>
          </p:cNvPr>
          <p:cNvGrpSpPr/>
          <p:nvPr/>
        </p:nvGrpSpPr>
        <p:grpSpPr>
          <a:xfrm>
            <a:off x="196769" y="183525"/>
            <a:ext cx="11902633" cy="6674475"/>
            <a:chOff x="155888" y="-30413"/>
            <a:chExt cx="12035927" cy="6871244"/>
          </a:xfrm>
        </p:grpSpPr>
        <p:pic>
          <p:nvPicPr>
            <p:cNvPr id="4" name="Picture 3">
              <a:extLst>
                <a:ext uri="{FF2B5EF4-FFF2-40B4-BE49-F238E27FC236}">
                  <a16:creationId xmlns:a16="http://schemas.microsoft.com/office/drawing/2014/main" id="{AF0F20EE-3837-A80F-4017-E98B4DE9D087}"/>
                </a:ext>
              </a:extLst>
            </p:cNvPr>
            <p:cNvPicPr>
              <a:picLocks noChangeAspect="1"/>
            </p:cNvPicPr>
            <p:nvPr/>
          </p:nvPicPr>
          <p:blipFill>
            <a:blip r:embed="rId3">
              <a:alphaModFix amt="21000"/>
            </a:blip>
            <a:stretch>
              <a:fillRect/>
            </a:stretch>
          </p:blipFill>
          <p:spPr>
            <a:xfrm>
              <a:off x="6290655" y="-30413"/>
              <a:ext cx="5901160" cy="6871244"/>
            </a:xfrm>
            <a:prstGeom prst="rect">
              <a:avLst/>
            </a:prstGeom>
          </p:spPr>
        </p:pic>
        <p:pic>
          <p:nvPicPr>
            <p:cNvPr id="6" name="Picture 5">
              <a:extLst>
                <a:ext uri="{FF2B5EF4-FFF2-40B4-BE49-F238E27FC236}">
                  <a16:creationId xmlns:a16="http://schemas.microsoft.com/office/drawing/2014/main" id="{253D4171-3882-92A8-0633-577E8FB8FB72}"/>
                </a:ext>
              </a:extLst>
            </p:cNvPr>
            <p:cNvPicPr>
              <a:picLocks noChangeAspect="1"/>
            </p:cNvPicPr>
            <p:nvPr/>
          </p:nvPicPr>
          <p:blipFill>
            <a:blip r:embed="rId3">
              <a:alphaModFix amt="21000"/>
            </a:blip>
            <a:stretch>
              <a:fillRect/>
            </a:stretch>
          </p:blipFill>
          <p:spPr>
            <a:xfrm>
              <a:off x="155888" y="-30413"/>
              <a:ext cx="6196314" cy="6871244"/>
            </a:xfrm>
            <a:prstGeom prst="rect">
              <a:avLst/>
            </a:prstGeom>
          </p:spPr>
        </p:pic>
      </p:grpSp>
      <p:sp>
        <p:nvSpPr>
          <p:cNvPr id="8" name="Rectangle 7">
            <a:extLst>
              <a:ext uri="{FF2B5EF4-FFF2-40B4-BE49-F238E27FC236}">
                <a16:creationId xmlns:a16="http://schemas.microsoft.com/office/drawing/2014/main" id="{F4B28B18-2F77-E5DC-47A7-3DCDD6C6E48E}"/>
              </a:ext>
            </a:extLst>
          </p:cNvPr>
          <p:cNvSpPr/>
          <p:nvPr/>
        </p:nvSpPr>
        <p:spPr>
          <a:xfrm>
            <a:off x="835306" y="1176427"/>
            <a:ext cx="10521387" cy="54491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85000"/>
                  <a:lumOff val="15000"/>
                </a:schemeClr>
              </a:solidFill>
            </a:endParaRPr>
          </a:p>
        </p:txBody>
      </p:sp>
      <p:sp>
        <p:nvSpPr>
          <p:cNvPr id="9" name="Rectangle 8">
            <a:extLst>
              <a:ext uri="{FF2B5EF4-FFF2-40B4-BE49-F238E27FC236}">
                <a16:creationId xmlns:a16="http://schemas.microsoft.com/office/drawing/2014/main" id="{42ECC475-89B4-519C-7B18-82EDC013E88A}"/>
              </a:ext>
            </a:extLst>
          </p:cNvPr>
          <p:cNvSpPr/>
          <p:nvPr/>
        </p:nvSpPr>
        <p:spPr>
          <a:xfrm>
            <a:off x="0" y="0"/>
            <a:ext cx="12192000" cy="9690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85000"/>
                  <a:lumOff val="15000"/>
                </a:schemeClr>
              </a:solidFill>
            </a:endParaRPr>
          </a:p>
        </p:txBody>
      </p:sp>
      <p:sp>
        <p:nvSpPr>
          <p:cNvPr id="3" name="Subtitle 2">
            <a:extLst>
              <a:ext uri="{FF2B5EF4-FFF2-40B4-BE49-F238E27FC236}">
                <a16:creationId xmlns:a16="http://schemas.microsoft.com/office/drawing/2014/main" id="{1AA8A680-17C1-9F1D-CFFA-6C2B0F69A6BC}"/>
              </a:ext>
            </a:extLst>
          </p:cNvPr>
          <p:cNvSpPr txBox="1">
            <a:spLocks/>
          </p:cNvSpPr>
          <p:nvPr/>
        </p:nvSpPr>
        <p:spPr>
          <a:xfrm>
            <a:off x="939479" y="1149591"/>
            <a:ext cx="10417214" cy="5640727"/>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0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2200" dirty="0">
              <a:solidFill>
                <a:schemeClr val="tx1">
                  <a:lumMod val="85000"/>
                  <a:lumOff val="15000"/>
                </a:schemeClr>
              </a:solidFill>
              <a:latin typeface="Baghdad" pitchFamily="2" charset="-78"/>
              <a:ea typeface="Ayuthaya" pitchFamily="2" charset="-34"/>
              <a:cs typeface="Baghdad" pitchFamily="2" charset="-78"/>
            </a:endParaRPr>
          </a:p>
        </p:txBody>
      </p:sp>
      <p:sp>
        <p:nvSpPr>
          <p:cNvPr id="2" name="Title 1">
            <a:extLst>
              <a:ext uri="{FF2B5EF4-FFF2-40B4-BE49-F238E27FC236}">
                <a16:creationId xmlns:a16="http://schemas.microsoft.com/office/drawing/2014/main" id="{F88B90E8-CFBC-C6EF-0ED1-A0DD73216169}"/>
              </a:ext>
            </a:extLst>
          </p:cNvPr>
          <p:cNvSpPr txBox="1">
            <a:spLocks/>
          </p:cNvSpPr>
          <p:nvPr/>
        </p:nvSpPr>
        <p:spPr>
          <a:xfrm>
            <a:off x="2353910" y="-223769"/>
            <a:ext cx="7840880" cy="969027"/>
          </a:xfrm>
          <a:prstGeom prst="rect">
            <a:avLst/>
          </a:prstGeom>
        </p:spPr>
        <p:txBody>
          <a:bodyPr anchor="b">
            <a:no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GB" sz="2400" dirty="0">
                <a:solidFill>
                  <a:schemeClr val="tx1">
                    <a:lumMod val="85000"/>
                    <a:lumOff val="15000"/>
                  </a:schemeClr>
                </a:solidFill>
                <a:latin typeface="Baghdad" pitchFamily="2" charset="-78"/>
                <a:ea typeface="Ayuthaya" pitchFamily="2" charset="-34"/>
                <a:cs typeface="Baghdad" pitchFamily="2" charset="-78"/>
              </a:rPr>
              <a:t>Transformation/Analysis Process</a:t>
            </a:r>
          </a:p>
        </p:txBody>
      </p:sp>
      <p:pic>
        <p:nvPicPr>
          <p:cNvPr id="5" name="Picture 4">
            <a:extLst>
              <a:ext uri="{FF2B5EF4-FFF2-40B4-BE49-F238E27FC236}">
                <a16:creationId xmlns:a16="http://schemas.microsoft.com/office/drawing/2014/main" id="{19B8B98D-62BB-49D8-57F9-C167807A9522}"/>
              </a:ext>
            </a:extLst>
          </p:cNvPr>
          <p:cNvPicPr>
            <a:picLocks noChangeAspect="1"/>
          </p:cNvPicPr>
          <p:nvPr/>
        </p:nvPicPr>
        <p:blipFill>
          <a:blip r:embed="rId4"/>
          <a:stretch>
            <a:fillRect/>
          </a:stretch>
        </p:blipFill>
        <p:spPr>
          <a:xfrm rot="20188376">
            <a:off x="10239748" y="2695789"/>
            <a:ext cx="754444" cy="607897"/>
          </a:xfrm>
          <a:prstGeom prst="rect">
            <a:avLst/>
          </a:prstGeom>
        </p:spPr>
      </p:pic>
      <p:pic>
        <p:nvPicPr>
          <p:cNvPr id="10" name="Picture 9">
            <a:extLst>
              <a:ext uri="{FF2B5EF4-FFF2-40B4-BE49-F238E27FC236}">
                <a16:creationId xmlns:a16="http://schemas.microsoft.com/office/drawing/2014/main" id="{57DCF09E-C227-D8AA-3492-648E203B9E85}"/>
              </a:ext>
            </a:extLst>
          </p:cNvPr>
          <p:cNvPicPr>
            <a:picLocks noChangeAspect="1"/>
          </p:cNvPicPr>
          <p:nvPr/>
        </p:nvPicPr>
        <p:blipFill>
          <a:blip r:embed="rId4"/>
          <a:stretch>
            <a:fillRect/>
          </a:stretch>
        </p:blipFill>
        <p:spPr>
          <a:xfrm>
            <a:off x="189973" y="180564"/>
            <a:ext cx="754444" cy="607897"/>
          </a:xfrm>
          <a:prstGeom prst="rect">
            <a:avLst/>
          </a:prstGeom>
        </p:spPr>
      </p:pic>
      <p:pic>
        <p:nvPicPr>
          <p:cNvPr id="11" name="Picture 10">
            <a:extLst>
              <a:ext uri="{FF2B5EF4-FFF2-40B4-BE49-F238E27FC236}">
                <a16:creationId xmlns:a16="http://schemas.microsoft.com/office/drawing/2014/main" id="{745F4123-9AB6-D166-F5AF-1A4040516C1C}"/>
              </a:ext>
            </a:extLst>
          </p:cNvPr>
          <p:cNvPicPr>
            <a:picLocks noChangeAspect="1"/>
          </p:cNvPicPr>
          <p:nvPr/>
        </p:nvPicPr>
        <p:blipFill>
          <a:blip r:embed="rId4"/>
          <a:stretch>
            <a:fillRect/>
          </a:stretch>
        </p:blipFill>
        <p:spPr>
          <a:xfrm>
            <a:off x="11245529" y="232425"/>
            <a:ext cx="754444" cy="607897"/>
          </a:xfrm>
          <a:prstGeom prst="rect">
            <a:avLst/>
          </a:prstGeom>
        </p:spPr>
      </p:pic>
      <p:sp>
        <p:nvSpPr>
          <p:cNvPr id="13" name="Google Shape;235;p42">
            <a:extLst>
              <a:ext uri="{FF2B5EF4-FFF2-40B4-BE49-F238E27FC236}">
                <a16:creationId xmlns:a16="http://schemas.microsoft.com/office/drawing/2014/main" id="{56C07E9A-840A-5D8C-48E7-25C35EDBCD8D}"/>
              </a:ext>
            </a:extLst>
          </p:cNvPr>
          <p:cNvSpPr/>
          <p:nvPr/>
        </p:nvSpPr>
        <p:spPr>
          <a:xfrm>
            <a:off x="5999322" y="1272627"/>
            <a:ext cx="4520608" cy="5256747"/>
          </a:xfrm>
          <a:prstGeom prst="rect">
            <a:avLst/>
          </a:prstGeom>
          <a:noFill/>
          <a:ln>
            <a:noFill/>
          </a:ln>
        </p:spPr>
        <p:txBody>
          <a:bodyPr spcFirstLastPara="1" wrap="square" lIns="67500" tIns="33750" rIns="67500" bIns="33750" anchor="t" anchorCtr="0">
            <a:noAutofit/>
          </a:bodyPr>
          <a:lstStyle/>
          <a:p>
            <a:pPr marL="285750" indent="-285750">
              <a:lnSpc>
                <a:spcPct val="200000"/>
              </a:lnSpc>
              <a:buClr>
                <a:srgbClr val="000000"/>
              </a:buClr>
              <a:buSzPct val="75000"/>
              <a:buFont typeface=".Apple Color Emoji UI"/>
              <a:buChar char="➡️"/>
            </a:pPr>
            <a:r>
              <a:rPr lang="en-GB" sz="1200" dirty="0">
                <a:latin typeface="Quattrocento Sans"/>
                <a:ea typeface="Quattrocento Sans"/>
                <a:cs typeface="Quattrocento Sans"/>
                <a:sym typeface="Quattrocento Sans"/>
              </a:rPr>
              <a:t>Compared changes of Purchasing Power to cost of living over the last 4 years</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dirty="0">
                <a:latin typeface="Quattrocento Sans"/>
                <a:ea typeface="Quattrocento Sans"/>
                <a:cs typeface="Quattrocento Sans"/>
                <a:sym typeface="Quattrocento Sans"/>
              </a:rPr>
              <a:t>Compared Happiness to freedom to make life choices, life ladder, social support and GDP per capita</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dirty="0">
                <a:latin typeface="Quattrocento Sans"/>
                <a:ea typeface="Quattrocento Sans"/>
                <a:cs typeface="Quattrocento Sans"/>
                <a:sym typeface="Quattrocento Sans"/>
              </a:rPr>
              <a:t>Compared Social Support to life ladder, GDP per capita and Healthy Life Expectancy</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dirty="0">
                <a:latin typeface="Quattrocento Sans"/>
                <a:ea typeface="Quattrocento Sans"/>
                <a:cs typeface="Quattrocento Sans"/>
                <a:sym typeface="Quattrocento Sans"/>
              </a:rPr>
              <a:t>Included cost of living index at multiple points of the year from 2019 to mid 2022</a:t>
            </a:r>
          </a:p>
          <a:p>
            <a:pPr marL="285750" marR="0" lvl="0" indent="-285750" algn="l" rtl="0">
              <a:lnSpc>
                <a:spcPct val="200000"/>
              </a:lnSpc>
              <a:spcBef>
                <a:spcPts val="0"/>
              </a:spcBef>
              <a:spcAft>
                <a:spcPts val="0"/>
              </a:spcAft>
              <a:buClr>
                <a:srgbClr val="000000"/>
              </a:buClr>
              <a:buSzPct val="75000"/>
              <a:buFont typeface=".Apple Color Emoji UI"/>
              <a:buChar char="➡️"/>
            </a:pPr>
            <a:endParaRPr lang="en-GB" sz="1200" dirty="0">
              <a:latin typeface="Quattrocento Sans"/>
              <a:ea typeface="Quattrocento Sans"/>
              <a:cs typeface="Quattrocento Sans"/>
              <a:sym typeface="Quattrocento Sans"/>
            </a:endParaRPr>
          </a:p>
          <a:p>
            <a:pPr marR="0" lvl="0" algn="l" rtl="0">
              <a:lnSpc>
                <a:spcPct val="200000"/>
              </a:lnSpc>
              <a:spcBef>
                <a:spcPts val="0"/>
              </a:spcBef>
              <a:spcAft>
                <a:spcPts val="0"/>
              </a:spcAft>
              <a:buClr>
                <a:srgbClr val="000000"/>
              </a:buClr>
              <a:buSzPct val="75000"/>
            </a:pPr>
            <a:endParaRPr lang="en-GB" sz="1200" dirty="0">
              <a:solidFill>
                <a:srgbClr val="000000"/>
              </a:solidFill>
              <a:latin typeface="Quattrocento Sans"/>
              <a:ea typeface="Quattrocento Sans"/>
              <a:cs typeface="Quattrocento Sans"/>
              <a:sym typeface="Quattrocento Sans"/>
            </a:endParaRPr>
          </a:p>
        </p:txBody>
      </p:sp>
      <p:sp>
        <p:nvSpPr>
          <p:cNvPr id="14" name="Google Shape;235;p42">
            <a:extLst>
              <a:ext uri="{FF2B5EF4-FFF2-40B4-BE49-F238E27FC236}">
                <a16:creationId xmlns:a16="http://schemas.microsoft.com/office/drawing/2014/main" id="{70991C64-9090-FB5C-AC87-D880A3692ECC}"/>
              </a:ext>
            </a:extLst>
          </p:cNvPr>
          <p:cNvSpPr/>
          <p:nvPr/>
        </p:nvSpPr>
        <p:spPr>
          <a:xfrm>
            <a:off x="1386116" y="1376726"/>
            <a:ext cx="4520608" cy="4667109"/>
          </a:xfrm>
          <a:prstGeom prst="rect">
            <a:avLst/>
          </a:prstGeom>
          <a:noFill/>
          <a:ln>
            <a:noFill/>
          </a:ln>
        </p:spPr>
        <p:txBody>
          <a:bodyPr spcFirstLastPara="1" wrap="square" lIns="67500" tIns="33750" rIns="67500" bIns="33750" anchor="t" anchorCtr="0">
            <a:noAutofit/>
          </a:bodyPr>
          <a:lstStyle/>
          <a:p>
            <a:pPr marL="285750" lvl="0" indent="-285750">
              <a:lnSpc>
                <a:spcPct val="200000"/>
              </a:lnSpc>
              <a:buClr>
                <a:srgbClr val="000000"/>
              </a:buClr>
              <a:buSzPct val="75000"/>
              <a:buFont typeface=".Apple Color Emoji UI"/>
              <a:buChar char="➡️"/>
            </a:pPr>
            <a:r>
              <a:rPr lang="en-GB" sz="1200" dirty="0">
                <a:solidFill>
                  <a:srgbClr val="000000"/>
                </a:solidFill>
                <a:latin typeface="Quattrocento Sans"/>
                <a:ea typeface="Quattrocento Sans"/>
                <a:cs typeface="Quattrocento Sans"/>
                <a:sym typeface="Quattrocento Sans"/>
              </a:rPr>
              <a:t>Found top ten countries with highest happiness</a:t>
            </a:r>
          </a:p>
          <a:p>
            <a:pPr marL="285750" lvl="0" indent="-285750">
              <a:lnSpc>
                <a:spcPct val="200000"/>
              </a:lnSpc>
              <a:buClr>
                <a:srgbClr val="000000"/>
              </a:buClr>
              <a:buSzPct val="75000"/>
              <a:buFont typeface=".Apple Color Emoji UI"/>
              <a:buChar char="➡️"/>
            </a:pPr>
            <a:endParaRPr lang="en-GB" sz="1200" dirty="0">
              <a:solidFill>
                <a:srgbClr val="000000"/>
              </a:solidFill>
              <a:latin typeface="Quattrocento Sans"/>
              <a:ea typeface="Quattrocento Sans"/>
              <a:cs typeface="Quattrocento Sans"/>
              <a:sym typeface="Quattrocento Sans"/>
            </a:endParaRPr>
          </a:p>
          <a:p>
            <a:pPr marL="285750" lvl="0" indent="-285750">
              <a:lnSpc>
                <a:spcPct val="200000"/>
              </a:lnSpc>
              <a:buClr>
                <a:srgbClr val="000000"/>
              </a:buClr>
              <a:buSzPct val="75000"/>
              <a:buFont typeface=".Apple Color Emoji UI"/>
              <a:buChar char="➡️"/>
            </a:pPr>
            <a:r>
              <a:rPr lang="en-GB" sz="1200" dirty="0">
                <a:solidFill>
                  <a:srgbClr val="000000"/>
                </a:solidFill>
                <a:latin typeface="Quattrocento Sans"/>
                <a:ea typeface="Quattrocento Sans"/>
                <a:cs typeface="Quattrocento Sans"/>
                <a:sym typeface="Quattrocento Sans"/>
              </a:rPr>
              <a:t>Found top ten countries with highest salaries</a:t>
            </a:r>
          </a:p>
          <a:p>
            <a:pPr marL="285750" lvl="0" indent="-285750">
              <a:lnSpc>
                <a:spcPct val="200000"/>
              </a:lnSpc>
              <a:buClr>
                <a:srgbClr val="000000"/>
              </a:buClr>
              <a:buSzPct val="75000"/>
              <a:buFont typeface=".Apple Color Emoji UI"/>
              <a:buChar char="➡️"/>
            </a:pPr>
            <a:endParaRPr lang="en-GB" sz="1200" dirty="0">
              <a:solidFill>
                <a:srgbClr val="000000"/>
              </a:solidFill>
              <a:latin typeface="Quattrocento Sans"/>
              <a:ea typeface="Quattrocento Sans"/>
              <a:cs typeface="Quattrocento Sans"/>
              <a:sym typeface="Quattrocento Sans"/>
            </a:endParaRPr>
          </a:p>
          <a:p>
            <a:pPr marL="285750" lvl="0" indent="-285750">
              <a:lnSpc>
                <a:spcPct val="200000"/>
              </a:lnSpc>
              <a:buClr>
                <a:srgbClr val="000000"/>
              </a:buClr>
              <a:buSzPct val="75000"/>
              <a:buFont typeface=".Apple Color Emoji UI"/>
              <a:buChar char="➡️"/>
            </a:pPr>
            <a:r>
              <a:rPr lang="en-GB" sz="1200" dirty="0">
                <a:solidFill>
                  <a:srgbClr val="000000"/>
                </a:solidFill>
                <a:latin typeface="Quattrocento Sans"/>
                <a:ea typeface="Quattrocento Sans"/>
                <a:cs typeface="Quattrocento Sans"/>
                <a:sym typeface="Quattrocento Sans"/>
              </a:rPr>
              <a:t>Compared cost of living between ten happiest countries </a:t>
            </a:r>
          </a:p>
          <a:p>
            <a:pPr marL="285750" lvl="0" indent="-285750">
              <a:lnSpc>
                <a:spcPct val="200000"/>
              </a:lnSpc>
              <a:buClr>
                <a:srgbClr val="000000"/>
              </a:buClr>
              <a:buSzPct val="75000"/>
              <a:buFont typeface=".Apple Color Emoji UI"/>
              <a:buChar char="➡️"/>
            </a:pPr>
            <a:endParaRPr lang="en-GB" sz="1200" dirty="0">
              <a:solidFill>
                <a:srgbClr val="000000"/>
              </a:solidFill>
              <a:latin typeface="Quattrocento Sans"/>
              <a:ea typeface="Quattrocento Sans"/>
              <a:cs typeface="Quattrocento Sans"/>
              <a:sym typeface="Quattrocento Sans"/>
            </a:endParaRPr>
          </a:p>
          <a:p>
            <a:pPr marL="285750" lvl="0" indent="-285750">
              <a:lnSpc>
                <a:spcPct val="200000"/>
              </a:lnSpc>
              <a:buClr>
                <a:srgbClr val="000000"/>
              </a:buClr>
              <a:buSzPct val="75000"/>
              <a:buFont typeface=".Apple Color Emoji UI"/>
              <a:buChar char="➡️"/>
            </a:pPr>
            <a:r>
              <a:rPr lang="en-GB" sz="1200" dirty="0">
                <a:solidFill>
                  <a:srgbClr val="000000"/>
                </a:solidFill>
                <a:latin typeface="Quattrocento Sans"/>
                <a:ea typeface="Quattrocento Sans"/>
                <a:cs typeface="Quattrocento Sans"/>
                <a:sym typeface="Quattrocento Sans"/>
              </a:rPr>
              <a:t>Compared happiness to income</a:t>
            </a:r>
          </a:p>
          <a:p>
            <a:pPr marL="285750" lvl="0" indent="-285750">
              <a:lnSpc>
                <a:spcPct val="200000"/>
              </a:lnSpc>
              <a:buClr>
                <a:srgbClr val="000000"/>
              </a:buClr>
              <a:buSzPct val="75000"/>
              <a:buFont typeface=".Apple Color Emoji UI"/>
              <a:buChar char="➡️"/>
            </a:pPr>
            <a:endParaRPr lang="en-GB" sz="1200" dirty="0">
              <a:solidFill>
                <a:srgbClr val="000000"/>
              </a:solidFill>
              <a:latin typeface="Quattrocento Sans"/>
              <a:ea typeface="Quattrocento Sans"/>
              <a:cs typeface="Quattrocento Sans"/>
              <a:sym typeface="Quattrocento Sans"/>
            </a:endParaRPr>
          </a:p>
          <a:p>
            <a:pPr marL="285750" lvl="0" indent="-285750">
              <a:lnSpc>
                <a:spcPct val="200000"/>
              </a:lnSpc>
              <a:buClr>
                <a:srgbClr val="000000"/>
              </a:buClr>
              <a:buSzPct val="75000"/>
              <a:buFont typeface=".Apple Color Emoji UI"/>
              <a:buChar char="➡️"/>
            </a:pPr>
            <a:r>
              <a:rPr lang="en-GB" sz="1200" dirty="0">
                <a:solidFill>
                  <a:srgbClr val="000000"/>
                </a:solidFill>
                <a:latin typeface="Quattrocento Sans"/>
                <a:ea typeface="Quattrocento Sans"/>
                <a:cs typeface="Quattrocento Sans"/>
                <a:sym typeface="Quattrocento Sans"/>
              </a:rPr>
              <a:t>Compared happiness to cost of living</a:t>
            </a:r>
          </a:p>
          <a:p>
            <a:pPr marL="285750" lvl="0" indent="-285750">
              <a:lnSpc>
                <a:spcPct val="200000"/>
              </a:lnSpc>
              <a:buClr>
                <a:srgbClr val="000000"/>
              </a:buClr>
              <a:buSzPct val="75000"/>
              <a:buFont typeface=".Apple Color Emoji UI"/>
              <a:buChar char="➡️"/>
            </a:pPr>
            <a:endParaRPr lang="en-GB" sz="1200" dirty="0">
              <a:solidFill>
                <a:srgbClr val="000000"/>
              </a:solidFill>
              <a:latin typeface="Quattrocento Sans"/>
              <a:ea typeface="Quattrocento Sans"/>
              <a:cs typeface="Quattrocento Sans"/>
              <a:sym typeface="Quattrocento Sans"/>
            </a:endParaRPr>
          </a:p>
          <a:p>
            <a:pPr marL="285750" lvl="0" indent="-285750">
              <a:lnSpc>
                <a:spcPct val="200000"/>
              </a:lnSpc>
              <a:buClr>
                <a:srgbClr val="000000"/>
              </a:buClr>
              <a:buSzPct val="75000"/>
              <a:buFont typeface=".Apple Color Emoji UI"/>
              <a:buChar char="➡️"/>
            </a:pPr>
            <a:r>
              <a:rPr lang="en-GB" sz="1200" dirty="0">
                <a:solidFill>
                  <a:srgbClr val="000000"/>
                </a:solidFill>
                <a:latin typeface="Quattrocento Sans"/>
                <a:ea typeface="Quattrocento Sans"/>
                <a:cs typeface="Quattrocento Sans"/>
                <a:sym typeface="Quattrocento Sans"/>
              </a:rPr>
              <a:t>Compared happiness to GDP</a:t>
            </a:r>
          </a:p>
          <a:p>
            <a:pPr marL="285750" lvl="0" indent="-285750">
              <a:lnSpc>
                <a:spcPct val="200000"/>
              </a:lnSpc>
              <a:buClr>
                <a:srgbClr val="000000"/>
              </a:buClr>
              <a:buSzPct val="75000"/>
              <a:buFont typeface=".Apple Color Emoji UI"/>
              <a:buChar char="➡️"/>
            </a:pPr>
            <a:endParaRPr lang="en-GB" sz="1200" dirty="0">
              <a:solidFill>
                <a:srgbClr val="000000"/>
              </a:solidFill>
              <a:latin typeface="Quattrocento Sans"/>
              <a:ea typeface="Quattrocento Sans"/>
              <a:cs typeface="Quattrocento Sans"/>
              <a:sym typeface="Quattrocento Sans"/>
            </a:endParaRPr>
          </a:p>
          <a:p>
            <a:pPr marL="285750" lvl="0" indent="-285750">
              <a:lnSpc>
                <a:spcPct val="200000"/>
              </a:lnSpc>
              <a:buClr>
                <a:srgbClr val="000000"/>
              </a:buClr>
              <a:buSzPct val="75000"/>
              <a:buFont typeface=".Apple Color Emoji UI"/>
              <a:buChar char="➡️"/>
            </a:pPr>
            <a:r>
              <a:rPr lang="en-GB" sz="1200" dirty="0">
                <a:solidFill>
                  <a:srgbClr val="000000"/>
                </a:solidFill>
                <a:latin typeface="Quattrocento Sans"/>
                <a:ea typeface="Quattrocento Sans"/>
                <a:cs typeface="Quattrocento Sans"/>
                <a:sym typeface="Quattrocento Sans"/>
              </a:rPr>
              <a:t>Compared happiness to social support</a:t>
            </a:r>
          </a:p>
        </p:txBody>
      </p:sp>
    </p:spTree>
    <p:extLst>
      <p:ext uri="{BB962C8B-B14F-4D97-AF65-F5344CB8AC3E}">
        <p14:creationId xmlns:p14="http://schemas.microsoft.com/office/powerpoint/2010/main" val="361288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nodePh="1">
                                  <p:stCondLst>
                                    <p:cond delay="1500"/>
                                  </p:stCondLst>
                                  <p:endCondLst>
                                    <p:cond evt="begin" delay="0">
                                      <p:tn val="8"/>
                                    </p:cond>
                                  </p:end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 presetClass="exit"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3" end="3"/>
                                            </p:txEl>
                                          </p:spTgt>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E8DA599-7CFC-57FC-318E-9691A6D4436A}"/>
              </a:ext>
            </a:extLst>
          </p:cNvPr>
          <p:cNvGrpSpPr/>
          <p:nvPr/>
        </p:nvGrpSpPr>
        <p:grpSpPr>
          <a:xfrm>
            <a:off x="196769" y="183525"/>
            <a:ext cx="11902633" cy="6674475"/>
            <a:chOff x="155888" y="-30413"/>
            <a:chExt cx="12035927" cy="6871244"/>
          </a:xfrm>
        </p:grpSpPr>
        <p:pic>
          <p:nvPicPr>
            <p:cNvPr id="4" name="Picture 3">
              <a:extLst>
                <a:ext uri="{FF2B5EF4-FFF2-40B4-BE49-F238E27FC236}">
                  <a16:creationId xmlns:a16="http://schemas.microsoft.com/office/drawing/2014/main" id="{AF0F20EE-3837-A80F-4017-E98B4DE9D087}"/>
                </a:ext>
              </a:extLst>
            </p:cNvPr>
            <p:cNvPicPr>
              <a:picLocks noChangeAspect="1"/>
            </p:cNvPicPr>
            <p:nvPr/>
          </p:nvPicPr>
          <p:blipFill>
            <a:blip r:embed="rId3">
              <a:alphaModFix amt="21000"/>
            </a:blip>
            <a:stretch>
              <a:fillRect/>
            </a:stretch>
          </p:blipFill>
          <p:spPr>
            <a:xfrm>
              <a:off x="6290655" y="-30413"/>
              <a:ext cx="5901160" cy="6871244"/>
            </a:xfrm>
            <a:prstGeom prst="rect">
              <a:avLst/>
            </a:prstGeom>
          </p:spPr>
        </p:pic>
        <p:pic>
          <p:nvPicPr>
            <p:cNvPr id="6" name="Picture 5">
              <a:extLst>
                <a:ext uri="{FF2B5EF4-FFF2-40B4-BE49-F238E27FC236}">
                  <a16:creationId xmlns:a16="http://schemas.microsoft.com/office/drawing/2014/main" id="{253D4171-3882-92A8-0633-577E8FB8FB72}"/>
                </a:ext>
              </a:extLst>
            </p:cNvPr>
            <p:cNvPicPr>
              <a:picLocks noChangeAspect="1"/>
            </p:cNvPicPr>
            <p:nvPr/>
          </p:nvPicPr>
          <p:blipFill>
            <a:blip r:embed="rId3">
              <a:alphaModFix amt="21000"/>
            </a:blip>
            <a:stretch>
              <a:fillRect/>
            </a:stretch>
          </p:blipFill>
          <p:spPr>
            <a:xfrm>
              <a:off x="155888" y="-30413"/>
              <a:ext cx="6196314" cy="6871244"/>
            </a:xfrm>
            <a:prstGeom prst="rect">
              <a:avLst/>
            </a:prstGeom>
          </p:spPr>
        </p:pic>
      </p:grpSp>
      <p:sp>
        <p:nvSpPr>
          <p:cNvPr id="8" name="Rectangle 7">
            <a:extLst>
              <a:ext uri="{FF2B5EF4-FFF2-40B4-BE49-F238E27FC236}">
                <a16:creationId xmlns:a16="http://schemas.microsoft.com/office/drawing/2014/main" id="{F4B28B18-2F77-E5DC-47A7-3DCDD6C6E48E}"/>
              </a:ext>
            </a:extLst>
          </p:cNvPr>
          <p:cNvSpPr/>
          <p:nvPr/>
        </p:nvSpPr>
        <p:spPr>
          <a:xfrm>
            <a:off x="835306" y="1176427"/>
            <a:ext cx="10521387" cy="54491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85000"/>
                  <a:lumOff val="15000"/>
                </a:schemeClr>
              </a:solidFill>
            </a:endParaRPr>
          </a:p>
        </p:txBody>
      </p:sp>
      <p:sp>
        <p:nvSpPr>
          <p:cNvPr id="9" name="Rectangle 8">
            <a:extLst>
              <a:ext uri="{FF2B5EF4-FFF2-40B4-BE49-F238E27FC236}">
                <a16:creationId xmlns:a16="http://schemas.microsoft.com/office/drawing/2014/main" id="{42ECC475-89B4-519C-7B18-82EDC013E88A}"/>
              </a:ext>
            </a:extLst>
          </p:cNvPr>
          <p:cNvSpPr/>
          <p:nvPr/>
        </p:nvSpPr>
        <p:spPr>
          <a:xfrm>
            <a:off x="0" y="0"/>
            <a:ext cx="12192000" cy="9690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85000"/>
                  <a:lumOff val="15000"/>
                </a:schemeClr>
              </a:solidFill>
            </a:endParaRPr>
          </a:p>
        </p:txBody>
      </p:sp>
      <p:sp>
        <p:nvSpPr>
          <p:cNvPr id="3" name="Subtitle 2">
            <a:extLst>
              <a:ext uri="{FF2B5EF4-FFF2-40B4-BE49-F238E27FC236}">
                <a16:creationId xmlns:a16="http://schemas.microsoft.com/office/drawing/2014/main" id="{1AA8A680-17C1-9F1D-CFFA-6C2B0F69A6BC}"/>
              </a:ext>
            </a:extLst>
          </p:cNvPr>
          <p:cNvSpPr txBox="1">
            <a:spLocks/>
          </p:cNvSpPr>
          <p:nvPr/>
        </p:nvSpPr>
        <p:spPr>
          <a:xfrm>
            <a:off x="939479" y="1149591"/>
            <a:ext cx="10417214" cy="5640727"/>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0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2200" dirty="0">
              <a:solidFill>
                <a:schemeClr val="tx1">
                  <a:lumMod val="85000"/>
                  <a:lumOff val="15000"/>
                </a:schemeClr>
              </a:solidFill>
              <a:latin typeface="Baghdad" pitchFamily="2" charset="-78"/>
              <a:ea typeface="Ayuthaya" pitchFamily="2" charset="-34"/>
              <a:cs typeface="Baghdad" pitchFamily="2" charset="-78"/>
            </a:endParaRPr>
          </a:p>
        </p:txBody>
      </p:sp>
      <p:sp>
        <p:nvSpPr>
          <p:cNvPr id="2" name="Title 1">
            <a:extLst>
              <a:ext uri="{FF2B5EF4-FFF2-40B4-BE49-F238E27FC236}">
                <a16:creationId xmlns:a16="http://schemas.microsoft.com/office/drawing/2014/main" id="{F88B90E8-CFBC-C6EF-0ED1-A0DD73216169}"/>
              </a:ext>
            </a:extLst>
          </p:cNvPr>
          <p:cNvSpPr txBox="1">
            <a:spLocks/>
          </p:cNvSpPr>
          <p:nvPr/>
        </p:nvSpPr>
        <p:spPr>
          <a:xfrm>
            <a:off x="2353910" y="-223769"/>
            <a:ext cx="7840880" cy="969027"/>
          </a:xfrm>
          <a:prstGeom prst="rect">
            <a:avLst/>
          </a:prstGeom>
        </p:spPr>
        <p:txBody>
          <a:bodyPr anchor="b">
            <a:no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GB" sz="2400" dirty="0">
                <a:solidFill>
                  <a:schemeClr val="tx1">
                    <a:lumMod val="85000"/>
                    <a:lumOff val="15000"/>
                  </a:schemeClr>
                </a:solidFill>
                <a:latin typeface="Baghdad" pitchFamily="2" charset="-78"/>
                <a:ea typeface="Ayuthaya" pitchFamily="2" charset="-34"/>
                <a:cs typeface="Baghdad" pitchFamily="2" charset="-78"/>
              </a:rPr>
              <a:t>Findings</a:t>
            </a:r>
          </a:p>
        </p:txBody>
      </p:sp>
      <p:pic>
        <p:nvPicPr>
          <p:cNvPr id="5" name="Picture 4">
            <a:extLst>
              <a:ext uri="{FF2B5EF4-FFF2-40B4-BE49-F238E27FC236}">
                <a16:creationId xmlns:a16="http://schemas.microsoft.com/office/drawing/2014/main" id="{19B8B98D-62BB-49D8-57F9-C167807A9522}"/>
              </a:ext>
            </a:extLst>
          </p:cNvPr>
          <p:cNvPicPr>
            <a:picLocks noChangeAspect="1"/>
          </p:cNvPicPr>
          <p:nvPr/>
        </p:nvPicPr>
        <p:blipFill>
          <a:blip r:embed="rId4"/>
          <a:stretch>
            <a:fillRect/>
          </a:stretch>
        </p:blipFill>
        <p:spPr>
          <a:xfrm rot="20188376">
            <a:off x="10239748" y="2695789"/>
            <a:ext cx="754444" cy="607897"/>
          </a:xfrm>
          <a:prstGeom prst="rect">
            <a:avLst/>
          </a:prstGeom>
        </p:spPr>
      </p:pic>
      <p:pic>
        <p:nvPicPr>
          <p:cNvPr id="10" name="Picture 9">
            <a:extLst>
              <a:ext uri="{FF2B5EF4-FFF2-40B4-BE49-F238E27FC236}">
                <a16:creationId xmlns:a16="http://schemas.microsoft.com/office/drawing/2014/main" id="{57DCF09E-C227-D8AA-3492-648E203B9E85}"/>
              </a:ext>
            </a:extLst>
          </p:cNvPr>
          <p:cNvPicPr>
            <a:picLocks noChangeAspect="1"/>
          </p:cNvPicPr>
          <p:nvPr/>
        </p:nvPicPr>
        <p:blipFill>
          <a:blip r:embed="rId4"/>
          <a:stretch>
            <a:fillRect/>
          </a:stretch>
        </p:blipFill>
        <p:spPr>
          <a:xfrm>
            <a:off x="189973" y="180564"/>
            <a:ext cx="754444" cy="607897"/>
          </a:xfrm>
          <a:prstGeom prst="rect">
            <a:avLst/>
          </a:prstGeom>
        </p:spPr>
      </p:pic>
      <p:pic>
        <p:nvPicPr>
          <p:cNvPr id="11" name="Picture 10">
            <a:extLst>
              <a:ext uri="{FF2B5EF4-FFF2-40B4-BE49-F238E27FC236}">
                <a16:creationId xmlns:a16="http://schemas.microsoft.com/office/drawing/2014/main" id="{745F4123-9AB6-D166-F5AF-1A4040516C1C}"/>
              </a:ext>
            </a:extLst>
          </p:cNvPr>
          <p:cNvPicPr>
            <a:picLocks noChangeAspect="1"/>
          </p:cNvPicPr>
          <p:nvPr/>
        </p:nvPicPr>
        <p:blipFill>
          <a:blip r:embed="rId4"/>
          <a:stretch>
            <a:fillRect/>
          </a:stretch>
        </p:blipFill>
        <p:spPr>
          <a:xfrm>
            <a:off x="11245529" y="232425"/>
            <a:ext cx="754444" cy="607897"/>
          </a:xfrm>
          <a:prstGeom prst="rect">
            <a:avLst/>
          </a:prstGeom>
        </p:spPr>
      </p:pic>
      <p:sp>
        <p:nvSpPr>
          <p:cNvPr id="13" name="Google Shape;235;p42">
            <a:extLst>
              <a:ext uri="{FF2B5EF4-FFF2-40B4-BE49-F238E27FC236}">
                <a16:creationId xmlns:a16="http://schemas.microsoft.com/office/drawing/2014/main" id="{56C07E9A-840A-5D8C-48E7-25C35EDBCD8D}"/>
              </a:ext>
            </a:extLst>
          </p:cNvPr>
          <p:cNvSpPr/>
          <p:nvPr/>
        </p:nvSpPr>
        <p:spPr>
          <a:xfrm>
            <a:off x="3271446" y="1451200"/>
            <a:ext cx="5799101" cy="4443574"/>
          </a:xfrm>
          <a:prstGeom prst="rect">
            <a:avLst/>
          </a:prstGeom>
          <a:noFill/>
          <a:ln>
            <a:noFill/>
          </a:ln>
        </p:spPr>
        <p:txBody>
          <a:bodyPr spcFirstLastPara="1" wrap="square" lIns="67500" tIns="33750" rIns="67500" bIns="33750" anchor="t" anchorCtr="0">
            <a:noAutofit/>
          </a:bodyPr>
          <a:lstStyle/>
          <a:p>
            <a:pPr marL="285750" indent="-285750">
              <a:lnSpc>
                <a:spcPct val="200000"/>
              </a:lnSpc>
              <a:buClr>
                <a:srgbClr val="000000"/>
              </a:buClr>
              <a:buSzPct val="75000"/>
              <a:buFont typeface=".Apple Color Emoji UI"/>
              <a:buChar char="➡️"/>
            </a:pPr>
            <a:r>
              <a:rPr lang="en-GB" sz="1200" dirty="0">
                <a:latin typeface="Quattrocento Sans"/>
                <a:ea typeface="Quattrocento Sans"/>
                <a:cs typeface="Quattrocento Sans"/>
                <a:sym typeface="Quattrocento Sans"/>
              </a:rPr>
              <a:t>Cost of living for a country is directly proportional to the average salary after tax</a:t>
            </a:r>
          </a:p>
          <a:p>
            <a:pPr marL="285750" indent="-285750">
              <a:lnSpc>
                <a:spcPct val="200000"/>
              </a:lnSpc>
              <a:buClr>
                <a:srgbClr val="000000"/>
              </a:buClr>
              <a:buSzPct val="75000"/>
              <a:buFont typeface=".Apple Color Emoji UI"/>
              <a:buChar char="➡️"/>
            </a:pPr>
            <a:r>
              <a:rPr lang="en-GB" sz="1200" dirty="0">
                <a:latin typeface="Quattrocento Sans"/>
                <a:ea typeface="Quattrocento Sans"/>
                <a:cs typeface="Quattrocento Sans"/>
                <a:sym typeface="Quattrocento Sans"/>
              </a:rPr>
              <a:t>Happiness is proportional to average monthly salary up until $1700 where happiness plateaus.</a:t>
            </a:r>
          </a:p>
          <a:p>
            <a:pPr marL="285750" indent="-285750">
              <a:lnSpc>
                <a:spcPct val="200000"/>
              </a:lnSpc>
              <a:buClr>
                <a:srgbClr val="000000"/>
              </a:buClr>
              <a:buSzPct val="75000"/>
              <a:buFont typeface=".Apple Color Emoji UI"/>
              <a:buChar char="➡️"/>
            </a:pPr>
            <a:r>
              <a:rPr lang="en-GB" sz="1200" dirty="0">
                <a:latin typeface="Quattrocento Sans"/>
                <a:ea typeface="Quattrocento Sans"/>
                <a:cs typeface="Quattrocento Sans"/>
                <a:sym typeface="Quattrocento Sans"/>
              </a:rPr>
              <a:t>Purchasing power of countries currencies have been decreasing due to inflation over the last few years</a:t>
            </a:r>
          </a:p>
          <a:p>
            <a:pPr marL="285750" indent="-285750">
              <a:lnSpc>
                <a:spcPct val="200000"/>
              </a:lnSpc>
              <a:buClr>
                <a:srgbClr val="000000"/>
              </a:buClr>
              <a:buSzPct val="75000"/>
              <a:buFont typeface=".Apple Color Emoji UI"/>
              <a:buChar char="➡️"/>
            </a:pPr>
            <a:r>
              <a:rPr lang="en-GB" sz="1200" dirty="0">
                <a:latin typeface="Quattrocento Sans"/>
                <a:ea typeface="Quattrocento Sans"/>
                <a:cs typeface="Quattrocento Sans"/>
                <a:sym typeface="Quattrocento Sans"/>
              </a:rPr>
              <a:t>Happiness is directly proportional to freedom to make life choices </a:t>
            </a:r>
          </a:p>
          <a:p>
            <a:pPr marL="285750" indent="-285750">
              <a:lnSpc>
                <a:spcPct val="200000"/>
              </a:lnSpc>
              <a:buClr>
                <a:srgbClr val="000000"/>
              </a:buClr>
              <a:buSzPct val="75000"/>
              <a:buFont typeface=".Apple Color Emoji UI"/>
              <a:buChar char="➡️"/>
            </a:pPr>
            <a:r>
              <a:rPr lang="en-GB" sz="1200" dirty="0">
                <a:latin typeface="Quattrocento Sans"/>
                <a:ea typeface="Quattrocento Sans"/>
                <a:cs typeface="Quattrocento Sans"/>
                <a:sym typeface="Quattrocento Sans"/>
              </a:rPr>
              <a:t>Happiness is directly proportional to life ladder</a:t>
            </a:r>
          </a:p>
          <a:p>
            <a:pPr marL="285750" indent="-285750">
              <a:lnSpc>
                <a:spcPct val="200000"/>
              </a:lnSpc>
              <a:buClr>
                <a:srgbClr val="000000"/>
              </a:buClr>
              <a:buSzPct val="75000"/>
              <a:buFont typeface=".Apple Color Emoji UI"/>
              <a:buChar char="➡️"/>
            </a:pPr>
            <a:r>
              <a:rPr lang="en-GB" sz="1200" dirty="0">
                <a:latin typeface="Quattrocento Sans"/>
                <a:ea typeface="Quattrocento Sans"/>
                <a:cs typeface="Quattrocento Sans"/>
                <a:sym typeface="Quattrocento Sans"/>
              </a:rPr>
              <a:t>Happiness is directly proportional to social support</a:t>
            </a:r>
          </a:p>
          <a:p>
            <a:pPr marL="285750" indent="-285750">
              <a:lnSpc>
                <a:spcPct val="200000"/>
              </a:lnSpc>
              <a:buClr>
                <a:srgbClr val="000000"/>
              </a:buClr>
              <a:buSzPct val="75000"/>
              <a:buFont typeface=".Apple Color Emoji UI"/>
              <a:buChar char="➡️"/>
            </a:pPr>
            <a:r>
              <a:rPr lang="en-GB" sz="1200" dirty="0">
                <a:latin typeface="Quattrocento Sans"/>
                <a:ea typeface="Quattrocento Sans"/>
                <a:cs typeface="Quattrocento Sans"/>
                <a:sym typeface="Quattrocento Sans"/>
              </a:rPr>
              <a:t>Happiness is directly proportional GDP per capita</a:t>
            </a:r>
          </a:p>
          <a:p>
            <a:pPr marL="285750" indent="-285750">
              <a:lnSpc>
                <a:spcPct val="200000"/>
              </a:lnSpc>
              <a:buClr>
                <a:srgbClr val="000000"/>
              </a:buClr>
              <a:buSzPct val="75000"/>
              <a:buFont typeface=".Apple Color Emoji UI"/>
              <a:buChar char="➡️"/>
            </a:pPr>
            <a:r>
              <a:rPr lang="en-GB" sz="1200" dirty="0">
                <a:latin typeface="Quattrocento Sans"/>
                <a:ea typeface="Quattrocento Sans"/>
                <a:cs typeface="Quattrocento Sans"/>
                <a:sym typeface="Quattrocento Sans"/>
              </a:rPr>
              <a:t> Social support is directly proportional to life ladder</a:t>
            </a:r>
          </a:p>
          <a:p>
            <a:pPr marL="285750" indent="-285750">
              <a:lnSpc>
                <a:spcPct val="200000"/>
              </a:lnSpc>
              <a:buClr>
                <a:srgbClr val="000000"/>
              </a:buClr>
              <a:buSzPct val="75000"/>
              <a:buFont typeface=".Apple Color Emoji UI"/>
              <a:buChar char="➡️"/>
            </a:pPr>
            <a:r>
              <a:rPr lang="en-GB" sz="1200" dirty="0">
                <a:latin typeface="Quattrocento Sans"/>
                <a:ea typeface="Quattrocento Sans"/>
                <a:cs typeface="Quattrocento Sans"/>
                <a:sym typeface="Quattrocento Sans"/>
              </a:rPr>
              <a:t>Social support is directly proportional to GDP per capita</a:t>
            </a:r>
          </a:p>
          <a:p>
            <a:pPr marL="285750" indent="-285750">
              <a:lnSpc>
                <a:spcPct val="200000"/>
              </a:lnSpc>
              <a:buClr>
                <a:srgbClr val="000000"/>
              </a:buClr>
              <a:buSzPct val="75000"/>
              <a:buFont typeface=".Apple Color Emoji UI"/>
              <a:buChar char="➡️"/>
            </a:pPr>
            <a:r>
              <a:rPr lang="en-GB" sz="1200" dirty="0">
                <a:solidFill>
                  <a:srgbClr val="000000"/>
                </a:solidFill>
                <a:latin typeface="Quattrocento Sans"/>
                <a:ea typeface="Quattrocento Sans"/>
                <a:cs typeface="Quattrocento Sans"/>
                <a:sym typeface="Quattrocento Sans"/>
              </a:rPr>
              <a:t>Social support </a:t>
            </a:r>
            <a:r>
              <a:rPr lang="en-GB" sz="1200" dirty="0">
                <a:latin typeface="Quattrocento Sans"/>
                <a:ea typeface="Quattrocento Sans"/>
                <a:cs typeface="Quattrocento Sans"/>
                <a:sym typeface="Quattrocento Sans"/>
              </a:rPr>
              <a:t>directly proportional to Healthy life expectancy </a:t>
            </a:r>
            <a:endParaRPr lang="en-GB" sz="1200" dirty="0">
              <a:solidFill>
                <a:srgbClr val="000000"/>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74795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nodePh="1">
                                  <p:stCondLst>
                                    <p:cond delay="1500"/>
                                  </p:stCondLst>
                                  <p:endCondLst>
                                    <p:cond evt="begin" delay="0">
                                      <p:tn val="8"/>
                                    </p:cond>
                                  </p:end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 presetClass="exit"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E8DA599-7CFC-57FC-318E-9691A6D4436A}"/>
              </a:ext>
            </a:extLst>
          </p:cNvPr>
          <p:cNvGrpSpPr/>
          <p:nvPr/>
        </p:nvGrpSpPr>
        <p:grpSpPr>
          <a:xfrm>
            <a:off x="196769" y="183525"/>
            <a:ext cx="11902633" cy="6674475"/>
            <a:chOff x="155888" y="-30413"/>
            <a:chExt cx="12035927" cy="6871244"/>
          </a:xfrm>
        </p:grpSpPr>
        <p:pic>
          <p:nvPicPr>
            <p:cNvPr id="4" name="Picture 3">
              <a:extLst>
                <a:ext uri="{FF2B5EF4-FFF2-40B4-BE49-F238E27FC236}">
                  <a16:creationId xmlns:a16="http://schemas.microsoft.com/office/drawing/2014/main" id="{AF0F20EE-3837-A80F-4017-E98B4DE9D087}"/>
                </a:ext>
              </a:extLst>
            </p:cNvPr>
            <p:cNvPicPr>
              <a:picLocks noChangeAspect="1"/>
            </p:cNvPicPr>
            <p:nvPr/>
          </p:nvPicPr>
          <p:blipFill>
            <a:blip r:embed="rId3">
              <a:alphaModFix amt="21000"/>
            </a:blip>
            <a:stretch>
              <a:fillRect/>
            </a:stretch>
          </p:blipFill>
          <p:spPr>
            <a:xfrm>
              <a:off x="6290655" y="-30413"/>
              <a:ext cx="5901160" cy="6871244"/>
            </a:xfrm>
            <a:prstGeom prst="rect">
              <a:avLst/>
            </a:prstGeom>
          </p:spPr>
        </p:pic>
        <p:pic>
          <p:nvPicPr>
            <p:cNvPr id="6" name="Picture 5">
              <a:extLst>
                <a:ext uri="{FF2B5EF4-FFF2-40B4-BE49-F238E27FC236}">
                  <a16:creationId xmlns:a16="http://schemas.microsoft.com/office/drawing/2014/main" id="{253D4171-3882-92A8-0633-577E8FB8FB72}"/>
                </a:ext>
              </a:extLst>
            </p:cNvPr>
            <p:cNvPicPr>
              <a:picLocks noChangeAspect="1"/>
            </p:cNvPicPr>
            <p:nvPr/>
          </p:nvPicPr>
          <p:blipFill>
            <a:blip r:embed="rId3">
              <a:alphaModFix amt="21000"/>
            </a:blip>
            <a:stretch>
              <a:fillRect/>
            </a:stretch>
          </p:blipFill>
          <p:spPr>
            <a:xfrm>
              <a:off x="155888" y="-30413"/>
              <a:ext cx="6196314" cy="6871244"/>
            </a:xfrm>
            <a:prstGeom prst="rect">
              <a:avLst/>
            </a:prstGeom>
          </p:spPr>
        </p:pic>
      </p:grpSp>
      <p:sp>
        <p:nvSpPr>
          <p:cNvPr id="8" name="Rectangle 7">
            <a:extLst>
              <a:ext uri="{FF2B5EF4-FFF2-40B4-BE49-F238E27FC236}">
                <a16:creationId xmlns:a16="http://schemas.microsoft.com/office/drawing/2014/main" id="{F4B28B18-2F77-E5DC-47A7-3DCDD6C6E48E}"/>
              </a:ext>
            </a:extLst>
          </p:cNvPr>
          <p:cNvSpPr/>
          <p:nvPr/>
        </p:nvSpPr>
        <p:spPr>
          <a:xfrm>
            <a:off x="835306" y="1176427"/>
            <a:ext cx="10521387" cy="54491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85000"/>
                  <a:lumOff val="15000"/>
                </a:schemeClr>
              </a:solidFill>
            </a:endParaRPr>
          </a:p>
        </p:txBody>
      </p:sp>
      <p:sp>
        <p:nvSpPr>
          <p:cNvPr id="9" name="Rectangle 8">
            <a:extLst>
              <a:ext uri="{FF2B5EF4-FFF2-40B4-BE49-F238E27FC236}">
                <a16:creationId xmlns:a16="http://schemas.microsoft.com/office/drawing/2014/main" id="{42ECC475-89B4-519C-7B18-82EDC013E88A}"/>
              </a:ext>
            </a:extLst>
          </p:cNvPr>
          <p:cNvSpPr/>
          <p:nvPr/>
        </p:nvSpPr>
        <p:spPr>
          <a:xfrm>
            <a:off x="0" y="0"/>
            <a:ext cx="12192000" cy="9690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85000"/>
                  <a:lumOff val="15000"/>
                </a:schemeClr>
              </a:solidFill>
            </a:endParaRPr>
          </a:p>
        </p:txBody>
      </p:sp>
      <p:sp>
        <p:nvSpPr>
          <p:cNvPr id="3" name="Subtitle 2">
            <a:extLst>
              <a:ext uri="{FF2B5EF4-FFF2-40B4-BE49-F238E27FC236}">
                <a16:creationId xmlns:a16="http://schemas.microsoft.com/office/drawing/2014/main" id="{1AA8A680-17C1-9F1D-CFFA-6C2B0F69A6BC}"/>
              </a:ext>
            </a:extLst>
          </p:cNvPr>
          <p:cNvSpPr txBox="1">
            <a:spLocks/>
          </p:cNvSpPr>
          <p:nvPr/>
        </p:nvSpPr>
        <p:spPr>
          <a:xfrm>
            <a:off x="939479" y="1149591"/>
            <a:ext cx="10417214" cy="5640727"/>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0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2200" dirty="0">
              <a:solidFill>
                <a:schemeClr val="tx1">
                  <a:lumMod val="85000"/>
                  <a:lumOff val="15000"/>
                </a:schemeClr>
              </a:solidFill>
              <a:latin typeface="Baghdad" pitchFamily="2" charset="-78"/>
              <a:ea typeface="Ayuthaya" pitchFamily="2" charset="-34"/>
              <a:cs typeface="Baghdad" pitchFamily="2" charset="-78"/>
            </a:endParaRPr>
          </a:p>
        </p:txBody>
      </p:sp>
      <p:sp>
        <p:nvSpPr>
          <p:cNvPr id="2" name="Title 1">
            <a:extLst>
              <a:ext uri="{FF2B5EF4-FFF2-40B4-BE49-F238E27FC236}">
                <a16:creationId xmlns:a16="http://schemas.microsoft.com/office/drawing/2014/main" id="{F88B90E8-CFBC-C6EF-0ED1-A0DD73216169}"/>
              </a:ext>
            </a:extLst>
          </p:cNvPr>
          <p:cNvSpPr txBox="1">
            <a:spLocks/>
          </p:cNvSpPr>
          <p:nvPr/>
        </p:nvSpPr>
        <p:spPr>
          <a:xfrm>
            <a:off x="2353910" y="-223769"/>
            <a:ext cx="7840880" cy="969027"/>
          </a:xfrm>
          <a:prstGeom prst="rect">
            <a:avLst/>
          </a:prstGeom>
        </p:spPr>
        <p:txBody>
          <a:bodyPr anchor="b">
            <a:no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GB" sz="2400" dirty="0">
                <a:solidFill>
                  <a:schemeClr val="tx1">
                    <a:lumMod val="85000"/>
                    <a:lumOff val="15000"/>
                  </a:schemeClr>
                </a:solidFill>
                <a:latin typeface="Baghdad" pitchFamily="2" charset="-78"/>
                <a:ea typeface="Ayuthaya" pitchFamily="2" charset="-34"/>
                <a:cs typeface="Baghdad" pitchFamily="2" charset="-78"/>
              </a:rPr>
              <a:t>Implications from findings</a:t>
            </a:r>
          </a:p>
        </p:txBody>
      </p:sp>
      <p:pic>
        <p:nvPicPr>
          <p:cNvPr id="5" name="Picture 4">
            <a:extLst>
              <a:ext uri="{FF2B5EF4-FFF2-40B4-BE49-F238E27FC236}">
                <a16:creationId xmlns:a16="http://schemas.microsoft.com/office/drawing/2014/main" id="{19B8B98D-62BB-49D8-57F9-C167807A9522}"/>
              </a:ext>
            </a:extLst>
          </p:cNvPr>
          <p:cNvPicPr>
            <a:picLocks noChangeAspect="1"/>
          </p:cNvPicPr>
          <p:nvPr/>
        </p:nvPicPr>
        <p:blipFill>
          <a:blip r:embed="rId4"/>
          <a:stretch>
            <a:fillRect/>
          </a:stretch>
        </p:blipFill>
        <p:spPr>
          <a:xfrm rot="20188376">
            <a:off x="10239748" y="2695789"/>
            <a:ext cx="754444" cy="607897"/>
          </a:xfrm>
          <a:prstGeom prst="rect">
            <a:avLst/>
          </a:prstGeom>
        </p:spPr>
      </p:pic>
      <p:pic>
        <p:nvPicPr>
          <p:cNvPr id="10" name="Picture 9">
            <a:extLst>
              <a:ext uri="{FF2B5EF4-FFF2-40B4-BE49-F238E27FC236}">
                <a16:creationId xmlns:a16="http://schemas.microsoft.com/office/drawing/2014/main" id="{57DCF09E-C227-D8AA-3492-648E203B9E85}"/>
              </a:ext>
            </a:extLst>
          </p:cNvPr>
          <p:cNvPicPr>
            <a:picLocks noChangeAspect="1"/>
          </p:cNvPicPr>
          <p:nvPr/>
        </p:nvPicPr>
        <p:blipFill>
          <a:blip r:embed="rId4"/>
          <a:stretch>
            <a:fillRect/>
          </a:stretch>
        </p:blipFill>
        <p:spPr>
          <a:xfrm>
            <a:off x="189973" y="180564"/>
            <a:ext cx="754444" cy="607897"/>
          </a:xfrm>
          <a:prstGeom prst="rect">
            <a:avLst/>
          </a:prstGeom>
        </p:spPr>
      </p:pic>
      <p:pic>
        <p:nvPicPr>
          <p:cNvPr id="11" name="Picture 10">
            <a:extLst>
              <a:ext uri="{FF2B5EF4-FFF2-40B4-BE49-F238E27FC236}">
                <a16:creationId xmlns:a16="http://schemas.microsoft.com/office/drawing/2014/main" id="{745F4123-9AB6-D166-F5AF-1A4040516C1C}"/>
              </a:ext>
            </a:extLst>
          </p:cNvPr>
          <p:cNvPicPr>
            <a:picLocks noChangeAspect="1"/>
          </p:cNvPicPr>
          <p:nvPr/>
        </p:nvPicPr>
        <p:blipFill>
          <a:blip r:embed="rId4"/>
          <a:stretch>
            <a:fillRect/>
          </a:stretch>
        </p:blipFill>
        <p:spPr>
          <a:xfrm>
            <a:off x="11245529" y="232425"/>
            <a:ext cx="754444" cy="607897"/>
          </a:xfrm>
          <a:prstGeom prst="rect">
            <a:avLst/>
          </a:prstGeom>
        </p:spPr>
      </p:pic>
      <p:sp>
        <p:nvSpPr>
          <p:cNvPr id="13" name="Google Shape;235;p42">
            <a:extLst>
              <a:ext uri="{FF2B5EF4-FFF2-40B4-BE49-F238E27FC236}">
                <a16:creationId xmlns:a16="http://schemas.microsoft.com/office/drawing/2014/main" id="{56C07E9A-840A-5D8C-48E7-25C35EDBCD8D}"/>
              </a:ext>
            </a:extLst>
          </p:cNvPr>
          <p:cNvSpPr/>
          <p:nvPr/>
        </p:nvSpPr>
        <p:spPr>
          <a:xfrm>
            <a:off x="3271446" y="1451200"/>
            <a:ext cx="5799101" cy="4443574"/>
          </a:xfrm>
          <a:prstGeom prst="rect">
            <a:avLst/>
          </a:prstGeom>
          <a:noFill/>
          <a:ln>
            <a:noFill/>
          </a:ln>
        </p:spPr>
        <p:txBody>
          <a:bodyPr spcFirstLastPara="1" wrap="square" lIns="67500" tIns="33750" rIns="67500" bIns="33750" anchor="t" anchorCtr="0">
            <a:noAutofit/>
          </a:bodyPr>
          <a:lstStyle/>
          <a:p>
            <a:pPr>
              <a:lnSpc>
                <a:spcPct val="200000"/>
              </a:lnSpc>
              <a:buClr>
                <a:srgbClr val="000000"/>
              </a:buClr>
              <a:buSzPct val="75000"/>
            </a:pPr>
            <a:r>
              <a:rPr lang="en-GB" sz="1200" dirty="0">
                <a:latin typeface="Quattrocento Sans"/>
                <a:ea typeface="Quattrocento Sans"/>
                <a:cs typeface="Quattrocento Sans"/>
                <a:sym typeface="Quattrocento Sans"/>
              </a:rPr>
              <a:t>If you would like to be as happy as you could possibly be, choose to live in a country with the following:</a:t>
            </a:r>
          </a:p>
          <a:p>
            <a:pPr marL="285750" indent="-285750">
              <a:lnSpc>
                <a:spcPct val="200000"/>
              </a:lnSpc>
              <a:buClr>
                <a:srgbClr val="000000"/>
              </a:buClr>
              <a:buSzPct val="75000"/>
              <a:buFont typeface=".Apple Color Emoji UI"/>
              <a:buChar char="➡️"/>
            </a:pPr>
            <a:r>
              <a:rPr lang="en-GB" sz="1200" dirty="0">
                <a:latin typeface="Quattrocento Sans"/>
                <a:ea typeface="Quattrocento Sans"/>
                <a:cs typeface="Quattrocento Sans"/>
                <a:sym typeface="Quattrocento Sans"/>
              </a:rPr>
              <a:t>Low cost of living</a:t>
            </a:r>
          </a:p>
          <a:p>
            <a:pPr marL="285750" indent="-285750">
              <a:lnSpc>
                <a:spcPct val="200000"/>
              </a:lnSpc>
              <a:buClr>
                <a:srgbClr val="000000"/>
              </a:buClr>
              <a:buSzPct val="75000"/>
              <a:buFont typeface=".Apple Color Emoji UI"/>
              <a:buChar char="➡️"/>
            </a:pPr>
            <a:r>
              <a:rPr lang="en-GB" sz="1200" dirty="0">
                <a:latin typeface="Quattrocento Sans"/>
                <a:ea typeface="Quattrocento Sans"/>
                <a:cs typeface="Quattrocento Sans"/>
                <a:sym typeface="Quattrocento Sans"/>
              </a:rPr>
              <a:t>High salary</a:t>
            </a:r>
          </a:p>
          <a:p>
            <a:pPr marL="285750" indent="-285750">
              <a:lnSpc>
                <a:spcPct val="200000"/>
              </a:lnSpc>
              <a:buClr>
                <a:srgbClr val="000000"/>
              </a:buClr>
              <a:buSzPct val="75000"/>
              <a:buFont typeface=".Apple Color Emoji UI"/>
              <a:buChar char="➡️"/>
            </a:pPr>
            <a:r>
              <a:rPr lang="en-GB" sz="1200" dirty="0">
                <a:latin typeface="Quattrocento Sans"/>
                <a:ea typeface="Quattrocento Sans"/>
                <a:cs typeface="Quattrocento Sans"/>
                <a:sym typeface="Quattrocento Sans"/>
              </a:rPr>
              <a:t>High GDP per capita</a:t>
            </a:r>
          </a:p>
          <a:p>
            <a:pPr marL="285750" indent="-285750">
              <a:lnSpc>
                <a:spcPct val="200000"/>
              </a:lnSpc>
              <a:buClr>
                <a:srgbClr val="000000"/>
              </a:buClr>
              <a:buSzPct val="75000"/>
              <a:buFont typeface=".Apple Color Emoji UI"/>
              <a:buChar char="➡️"/>
            </a:pPr>
            <a:r>
              <a:rPr lang="en-GB" sz="1200" dirty="0">
                <a:latin typeface="Quattrocento Sans"/>
                <a:ea typeface="Quattrocento Sans"/>
                <a:cs typeface="Quattrocento Sans"/>
                <a:sym typeface="Quattrocento Sans"/>
              </a:rPr>
              <a:t>High social support</a:t>
            </a:r>
          </a:p>
          <a:p>
            <a:pPr marL="285750" indent="-285750">
              <a:lnSpc>
                <a:spcPct val="200000"/>
              </a:lnSpc>
              <a:buClr>
                <a:srgbClr val="000000"/>
              </a:buClr>
              <a:buSzPct val="75000"/>
              <a:buFont typeface=".Apple Color Emoji UI"/>
              <a:buChar char="➡️"/>
            </a:pPr>
            <a:r>
              <a:rPr lang="en-GB" sz="1200" dirty="0">
                <a:latin typeface="Quattrocento Sans"/>
                <a:ea typeface="Quattrocento Sans"/>
                <a:cs typeface="Quattrocento Sans"/>
                <a:sym typeface="Quattrocento Sans"/>
              </a:rPr>
              <a:t>High life ladder score</a:t>
            </a:r>
          </a:p>
          <a:p>
            <a:pPr marL="285750" indent="-285750">
              <a:lnSpc>
                <a:spcPct val="200000"/>
              </a:lnSpc>
              <a:buClr>
                <a:srgbClr val="000000"/>
              </a:buClr>
              <a:buSzPct val="75000"/>
              <a:buFont typeface=".Apple Color Emoji UI"/>
              <a:buChar char="➡️"/>
            </a:pPr>
            <a:endParaRPr lang="en-GB" sz="1200" dirty="0">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426706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nodePh="1">
                                  <p:stCondLst>
                                    <p:cond delay="1500"/>
                                  </p:stCondLst>
                                  <p:endCondLst>
                                    <p:cond evt="begin" delay="0">
                                      <p:tn val="8"/>
                                    </p:cond>
                                  </p:end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 presetClass="exit"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E8DA599-7CFC-57FC-318E-9691A6D4436A}"/>
              </a:ext>
            </a:extLst>
          </p:cNvPr>
          <p:cNvGrpSpPr/>
          <p:nvPr/>
        </p:nvGrpSpPr>
        <p:grpSpPr>
          <a:xfrm>
            <a:off x="196769" y="183525"/>
            <a:ext cx="11902633" cy="6674475"/>
            <a:chOff x="155888" y="-30413"/>
            <a:chExt cx="12035927" cy="6871244"/>
          </a:xfrm>
        </p:grpSpPr>
        <p:pic>
          <p:nvPicPr>
            <p:cNvPr id="4" name="Picture 3">
              <a:extLst>
                <a:ext uri="{FF2B5EF4-FFF2-40B4-BE49-F238E27FC236}">
                  <a16:creationId xmlns:a16="http://schemas.microsoft.com/office/drawing/2014/main" id="{AF0F20EE-3837-A80F-4017-E98B4DE9D087}"/>
                </a:ext>
              </a:extLst>
            </p:cNvPr>
            <p:cNvPicPr>
              <a:picLocks noChangeAspect="1"/>
            </p:cNvPicPr>
            <p:nvPr/>
          </p:nvPicPr>
          <p:blipFill>
            <a:blip r:embed="rId3">
              <a:alphaModFix amt="21000"/>
            </a:blip>
            <a:stretch>
              <a:fillRect/>
            </a:stretch>
          </p:blipFill>
          <p:spPr>
            <a:xfrm>
              <a:off x="6290655" y="-30413"/>
              <a:ext cx="5901160" cy="6871244"/>
            </a:xfrm>
            <a:prstGeom prst="rect">
              <a:avLst/>
            </a:prstGeom>
          </p:spPr>
        </p:pic>
        <p:pic>
          <p:nvPicPr>
            <p:cNvPr id="6" name="Picture 5">
              <a:extLst>
                <a:ext uri="{FF2B5EF4-FFF2-40B4-BE49-F238E27FC236}">
                  <a16:creationId xmlns:a16="http://schemas.microsoft.com/office/drawing/2014/main" id="{253D4171-3882-92A8-0633-577E8FB8FB72}"/>
                </a:ext>
              </a:extLst>
            </p:cNvPr>
            <p:cNvPicPr>
              <a:picLocks noChangeAspect="1"/>
            </p:cNvPicPr>
            <p:nvPr/>
          </p:nvPicPr>
          <p:blipFill>
            <a:blip r:embed="rId3">
              <a:alphaModFix amt="21000"/>
            </a:blip>
            <a:stretch>
              <a:fillRect/>
            </a:stretch>
          </p:blipFill>
          <p:spPr>
            <a:xfrm>
              <a:off x="155888" y="-30413"/>
              <a:ext cx="6196314" cy="6871244"/>
            </a:xfrm>
            <a:prstGeom prst="rect">
              <a:avLst/>
            </a:prstGeom>
          </p:spPr>
        </p:pic>
      </p:grpSp>
      <p:sp>
        <p:nvSpPr>
          <p:cNvPr id="8" name="Rectangle 7">
            <a:extLst>
              <a:ext uri="{FF2B5EF4-FFF2-40B4-BE49-F238E27FC236}">
                <a16:creationId xmlns:a16="http://schemas.microsoft.com/office/drawing/2014/main" id="{F4B28B18-2F77-E5DC-47A7-3DCDD6C6E48E}"/>
              </a:ext>
            </a:extLst>
          </p:cNvPr>
          <p:cNvSpPr/>
          <p:nvPr/>
        </p:nvSpPr>
        <p:spPr>
          <a:xfrm>
            <a:off x="-92598" y="1133056"/>
            <a:ext cx="12284598" cy="565358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85000"/>
                  <a:lumOff val="15000"/>
                </a:schemeClr>
              </a:solidFill>
            </a:endParaRPr>
          </a:p>
        </p:txBody>
      </p:sp>
      <p:sp>
        <p:nvSpPr>
          <p:cNvPr id="9" name="Rectangle 8">
            <a:extLst>
              <a:ext uri="{FF2B5EF4-FFF2-40B4-BE49-F238E27FC236}">
                <a16:creationId xmlns:a16="http://schemas.microsoft.com/office/drawing/2014/main" id="{42ECC475-89B4-519C-7B18-82EDC013E88A}"/>
              </a:ext>
            </a:extLst>
          </p:cNvPr>
          <p:cNvSpPr/>
          <p:nvPr/>
        </p:nvSpPr>
        <p:spPr>
          <a:xfrm>
            <a:off x="-92598" y="0"/>
            <a:ext cx="12284598" cy="113672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85000"/>
                  <a:lumOff val="15000"/>
                </a:schemeClr>
              </a:solidFill>
            </a:endParaRPr>
          </a:p>
        </p:txBody>
      </p:sp>
      <p:sp>
        <p:nvSpPr>
          <p:cNvPr id="3" name="Subtitle 2">
            <a:extLst>
              <a:ext uri="{FF2B5EF4-FFF2-40B4-BE49-F238E27FC236}">
                <a16:creationId xmlns:a16="http://schemas.microsoft.com/office/drawing/2014/main" id="{1AA8A680-17C1-9F1D-CFFA-6C2B0F69A6BC}"/>
              </a:ext>
            </a:extLst>
          </p:cNvPr>
          <p:cNvSpPr txBox="1">
            <a:spLocks/>
          </p:cNvSpPr>
          <p:nvPr/>
        </p:nvSpPr>
        <p:spPr>
          <a:xfrm>
            <a:off x="939479" y="1149591"/>
            <a:ext cx="10417214" cy="5640727"/>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0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2200" dirty="0">
              <a:solidFill>
                <a:schemeClr val="tx1">
                  <a:lumMod val="85000"/>
                  <a:lumOff val="15000"/>
                </a:schemeClr>
              </a:solidFill>
              <a:latin typeface="Baghdad" pitchFamily="2" charset="-78"/>
              <a:ea typeface="Ayuthaya" pitchFamily="2" charset="-34"/>
              <a:cs typeface="Baghdad" pitchFamily="2" charset="-78"/>
            </a:endParaRPr>
          </a:p>
        </p:txBody>
      </p:sp>
      <p:sp>
        <p:nvSpPr>
          <p:cNvPr id="2" name="Title 1">
            <a:extLst>
              <a:ext uri="{FF2B5EF4-FFF2-40B4-BE49-F238E27FC236}">
                <a16:creationId xmlns:a16="http://schemas.microsoft.com/office/drawing/2014/main" id="{F88B90E8-CFBC-C6EF-0ED1-A0DD73216169}"/>
              </a:ext>
            </a:extLst>
          </p:cNvPr>
          <p:cNvSpPr txBox="1">
            <a:spLocks/>
          </p:cNvSpPr>
          <p:nvPr/>
        </p:nvSpPr>
        <p:spPr>
          <a:xfrm>
            <a:off x="2353910" y="-223769"/>
            <a:ext cx="7840880" cy="969027"/>
          </a:xfrm>
          <a:prstGeom prst="rect">
            <a:avLst/>
          </a:prstGeom>
        </p:spPr>
        <p:txBody>
          <a:bodyPr anchor="b">
            <a:no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GB" sz="2400" dirty="0">
                <a:solidFill>
                  <a:schemeClr val="tx1">
                    <a:lumMod val="85000"/>
                    <a:lumOff val="15000"/>
                  </a:schemeClr>
                </a:solidFill>
                <a:latin typeface="Baghdad" pitchFamily="2" charset="-78"/>
                <a:ea typeface="Ayuthaya" pitchFamily="2" charset="-34"/>
                <a:cs typeface="Baghdad" pitchFamily="2" charset="-78"/>
              </a:rPr>
              <a:t>Happiest Country!!!!!</a:t>
            </a:r>
          </a:p>
        </p:txBody>
      </p:sp>
      <p:pic>
        <p:nvPicPr>
          <p:cNvPr id="5" name="Picture 4">
            <a:extLst>
              <a:ext uri="{FF2B5EF4-FFF2-40B4-BE49-F238E27FC236}">
                <a16:creationId xmlns:a16="http://schemas.microsoft.com/office/drawing/2014/main" id="{19B8B98D-62BB-49D8-57F9-C167807A9522}"/>
              </a:ext>
            </a:extLst>
          </p:cNvPr>
          <p:cNvPicPr>
            <a:picLocks noChangeAspect="1"/>
          </p:cNvPicPr>
          <p:nvPr/>
        </p:nvPicPr>
        <p:blipFill>
          <a:blip r:embed="rId4"/>
          <a:stretch>
            <a:fillRect/>
          </a:stretch>
        </p:blipFill>
        <p:spPr>
          <a:xfrm rot="20188376">
            <a:off x="10239748" y="2695789"/>
            <a:ext cx="754444" cy="607897"/>
          </a:xfrm>
          <a:prstGeom prst="rect">
            <a:avLst/>
          </a:prstGeom>
        </p:spPr>
      </p:pic>
      <p:pic>
        <p:nvPicPr>
          <p:cNvPr id="10" name="Picture 9">
            <a:extLst>
              <a:ext uri="{FF2B5EF4-FFF2-40B4-BE49-F238E27FC236}">
                <a16:creationId xmlns:a16="http://schemas.microsoft.com/office/drawing/2014/main" id="{57DCF09E-C227-D8AA-3492-648E203B9E85}"/>
              </a:ext>
            </a:extLst>
          </p:cNvPr>
          <p:cNvPicPr>
            <a:picLocks noChangeAspect="1"/>
          </p:cNvPicPr>
          <p:nvPr/>
        </p:nvPicPr>
        <p:blipFill>
          <a:blip r:embed="rId4"/>
          <a:stretch>
            <a:fillRect/>
          </a:stretch>
        </p:blipFill>
        <p:spPr>
          <a:xfrm>
            <a:off x="189973" y="180564"/>
            <a:ext cx="754444" cy="607897"/>
          </a:xfrm>
          <a:prstGeom prst="rect">
            <a:avLst/>
          </a:prstGeom>
        </p:spPr>
      </p:pic>
      <p:pic>
        <p:nvPicPr>
          <p:cNvPr id="11" name="Picture 10">
            <a:extLst>
              <a:ext uri="{FF2B5EF4-FFF2-40B4-BE49-F238E27FC236}">
                <a16:creationId xmlns:a16="http://schemas.microsoft.com/office/drawing/2014/main" id="{745F4123-9AB6-D166-F5AF-1A4040516C1C}"/>
              </a:ext>
            </a:extLst>
          </p:cNvPr>
          <p:cNvPicPr>
            <a:picLocks noChangeAspect="1"/>
          </p:cNvPicPr>
          <p:nvPr/>
        </p:nvPicPr>
        <p:blipFill>
          <a:blip r:embed="rId4"/>
          <a:stretch>
            <a:fillRect/>
          </a:stretch>
        </p:blipFill>
        <p:spPr>
          <a:xfrm>
            <a:off x="11245529" y="232425"/>
            <a:ext cx="754444" cy="607897"/>
          </a:xfrm>
          <a:prstGeom prst="rect">
            <a:avLst/>
          </a:prstGeom>
        </p:spPr>
      </p:pic>
      <p:pic>
        <p:nvPicPr>
          <p:cNvPr id="1032" name="Picture 8" descr="And The Winner Is&quot; Images – Browse 191 Stock Photos, Vectors, and Video |  Adobe Stock">
            <a:extLst>
              <a:ext uri="{FF2B5EF4-FFF2-40B4-BE49-F238E27FC236}">
                <a16:creationId xmlns:a16="http://schemas.microsoft.com/office/drawing/2014/main" id="{D1D58F44-E081-985A-467F-7755A41147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3571" y="1625723"/>
            <a:ext cx="6694852" cy="4198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1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nodePh="1">
                                  <p:stCondLst>
                                    <p:cond delay="1500"/>
                                  </p:stCondLst>
                                  <p:endCondLst>
                                    <p:cond evt="begin" delay="0">
                                      <p:tn val="8"/>
                                    </p:cond>
                                  </p:end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E8DA599-7CFC-57FC-318E-9691A6D4436A}"/>
              </a:ext>
            </a:extLst>
          </p:cNvPr>
          <p:cNvGrpSpPr/>
          <p:nvPr/>
        </p:nvGrpSpPr>
        <p:grpSpPr>
          <a:xfrm>
            <a:off x="196769" y="183525"/>
            <a:ext cx="11902633" cy="6674475"/>
            <a:chOff x="155888" y="-30413"/>
            <a:chExt cx="12035927" cy="6871244"/>
          </a:xfrm>
        </p:grpSpPr>
        <p:pic>
          <p:nvPicPr>
            <p:cNvPr id="4" name="Picture 3">
              <a:extLst>
                <a:ext uri="{FF2B5EF4-FFF2-40B4-BE49-F238E27FC236}">
                  <a16:creationId xmlns:a16="http://schemas.microsoft.com/office/drawing/2014/main" id="{AF0F20EE-3837-A80F-4017-E98B4DE9D087}"/>
                </a:ext>
              </a:extLst>
            </p:cNvPr>
            <p:cNvPicPr>
              <a:picLocks noChangeAspect="1"/>
            </p:cNvPicPr>
            <p:nvPr/>
          </p:nvPicPr>
          <p:blipFill>
            <a:blip r:embed="rId3">
              <a:alphaModFix amt="21000"/>
            </a:blip>
            <a:stretch>
              <a:fillRect/>
            </a:stretch>
          </p:blipFill>
          <p:spPr>
            <a:xfrm>
              <a:off x="6290655" y="-30413"/>
              <a:ext cx="5901160" cy="6871244"/>
            </a:xfrm>
            <a:prstGeom prst="rect">
              <a:avLst/>
            </a:prstGeom>
          </p:spPr>
        </p:pic>
        <p:pic>
          <p:nvPicPr>
            <p:cNvPr id="6" name="Picture 5">
              <a:extLst>
                <a:ext uri="{FF2B5EF4-FFF2-40B4-BE49-F238E27FC236}">
                  <a16:creationId xmlns:a16="http://schemas.microsoft.com/office/drawing/2014/main" id="{253D4171-3882-92A8-0633-577E8FB8FB72}"/>
                </a:ext>
              </a:extLst>
            </p:cNvPr>
            <p:cNvPicPr>
              <a:picLocks noChangeAspect="1"/>
            </p:cNvPicPr>
            <p:nvPr/>
          </p:nvPicPr>
          <p:blipFill>
            <a:blip r:embed="rId3">
              <a:alphaModFix amt="21000"/>
            </a:blip>
            <a:stretch>
              <a:fillRect/>
            </a:stretch>
          </p:blipFill>
          <p:spPr>
            <a:xfrm>
              <a:off x="155888" y="-30413"/>
              <a:ext cx="6196314" cy="6871244"/>
            </a:xfrm>
            <a:prstGeom prst="rect">
              <a:avLst/>
            </a:prstGeom>
          </p:spPr>
        </p:pic>
      </p:grpSp>
      <p:sp>
        <p:nvSpPr>
          <p:cNvPr id="8" name="Rectangle 7">
            <a:extLst>
              <a:ext uri="{FF2B5EF4-FFF2-40B4-BE49-F238E27FC236}">
                <a16:creationId xmlns:a16="http://schemas.microsoft.com/office/drawing/2014/main" id="{F4B28B18-2F77-E5DC-47A7-3DCDD6C6E48E}"/>
              </a:ext>
            </a:extLst>
          </p:cNvPr>
          <p:cNvSpPr/>
          <p:nvPr/>
        </p:nvSpPr>
        <p:spPr>
          <a:xfrm>
            <a:off x="835306" y="1176427"/>
            <a:ext cx="10521387" cy="54491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85000"/>
                  <a:lumOff val="15000"/>
                </a:schemeClr>
              </a:solidFill>
            </a:endParaRPr>
          </a:p>
        </p:txBody>
      </p:sp>
      <p:sp>
        <p:nvSpPr>
          <p:cNvPr id="9" name="Rectangle 8">
            <a:extLst>
              <a:ext uri="{FF2B5EF4-FFF2-40B4-BE49-F238E27FC236}">
                <a16:creationId xmlns:a16="http://schemas.microsoft.com/office/drawing/2014/main" id="{42ECC475-89B4-519C-7B18-82EDC013E88A}"/>
              </a:ext>
            </a:extLst>
          </p:cNvPr>
          <p:cNvSpPr/>
          <p:nvPr/>
        </p:nvSpPr>
        <p:spPr>
          <a:xfrm>
            <a:off x="0" y="0"/>
            <a:ext cx="12192000" cy="9690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85000"/>
                  <a:lumOff val="15000"/>
                </a:schemeClr>
              </a:solidFill>
            </a:endParaRPr>
          </a:p>
        </p:txBody>
      </p:sp>
      <p:sp>
        <p:nvSpPr>
          <p:cNvPr id="3" name="Subtitle 2">
            <a:extLst>
              <a:ext uri="{FF2B5EF4-FFF2-40B4-BE49-F238E27FC236}">
                <a16:creationId xmlns:a16="http://schemas.microsoft.com/office/drawing/2014/main" id="{1AA8A680-17C1-9F1D-CFFA-6C2B0F69A6BC}"/>
              </a:ext>
            </a:extLst>
          </p:cNvPr>
          <p:cNvSpPr txBox="1">
            <a:spLocks/>
          </p:cNvSpPr>
          <p:nvPr/>
        </p:nvSpPr>
        <p:spPr>
          <a:xfrm>
            <a:off x="939479" y="1149591"/>
            <a:ext cx="10417214" cy="5640727"/>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0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2200" dirty="0">
              <a:solidFill>
                <a:schemeClr val="tx1">
                  <a:lumMod val="85000"/>
                  <a:lumOff val="15000"/>
                </a:schemeClr>
              </a:solidFill>
              <a:latin typeface="Baghdad" pitchFamily="2" charset="-78"/>
              <a:ea typeface="Ayuthaya" pitchFamily="2" charset="-34"/>
              <a:cs typeface="Baghdad" pitchFamily="2" charset="-78"/>
            </a:endParaRPr>
          </a:p>
        </p:txBody>
      </p:sp>
      <p:sp>
        <p:nvSpPr>
          <p:cNvPr id="2" name="Title 1">
            <a:extLst>
              <a:ext uri="{FF2B5EF4-FFF2-40B4-BE49-F238E27FC236}">
                <a16:creationId xmlns:a16="http://schemas.microsoft.com/office/drawing/2014/main" id="{F88B90E8-CFBC-C6EF-0ED1-A0DD73216169}"/>
              </a:ext>
            </a:extLst>
          </p:cNvPr>
          <p:cNvSpPr txBox="1">
            <a:spLocks/>
          </p:cNvSpPr>
          <p:nvPr/>
        </p:nvSpPr>
        <p:spPr>
          <a:xfrm>
            <a:off x="2353910" y="-223769"/>
            <a:ext cx="7840880" cy="969027"/>
          </a:xfrm>
          <a:prstGeom prst="rect">
            <a:avLst/>
          </a:prstGeom>
        </p:spPr>
        <p:txBody>
          <a:bodyPr anchor="b">
            <a:no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GB" sz="2400" dirty="0">
                <a:solidFill>
                  <a:schemeClr val="tx1">
                    <a:lumMod val="85000"/>
                    <a:lumOff val="15000"/>
                  </a:schemeClr>
                </a:solidFill>
                <a:latin typeface="Baghdad" pitchFamily="2" charset="-78"/>
                <a:ea typeface="Ayuthaya" pitchFamily="2" charset="-34"/>
                <a:cs typeface="Baghdad" pitchFamily="2" charset="-78"/>
              </a:rPr>
              <a:t>FINLAND!!</a:t>
            </a:r>
          </a:p>
        </p:txBody>
      </p:sp>
      <p:pic>
        <p:nvPicPr>
          <p:cNvPr id="5" name="Picture 4">
            <a:extLst>
              <a:ext uri="{FF2B5EF4-FFF2-40B4-BE49-F238E27FC236}">
                <a16:creationId xmlns:a16="http://schemas.microsoft.com/office/drawing/2014/main" id="{19B8B98D-62BB-49D8-57F9-C167807A9522}"/>
              </a:ext>
            </a:extLst>
          </p:cNvPr>
          <p:cNvPicPr>
            <a:picLocks noChangeAspect="1"/>
          </p:cNvPicPr>
          <p:nvPr/>
        </p:nvPicPr>
        <p:blipFill>
          <a:blip r:embed="rId4"/>
          <a:stretch>
            <a:fillRect/>
          </a:stretch>
        </p:blipFill>
        <p:spPr>
          <a:xfrm rot="20188376">
            <a:off x="10239748" y="2695789"/>
            <a:ext cx="754444" cy="607897"/>
          </a:xfrm>
          <a:prstGeom prst="rect">
            <a:avLst/>
          </a:prstGeom>
        </p:spPr>
      </p:pic>
      <p:pic>
        <p:nvPicPr>
          <p:cNvPr id="10" name="Picture 9">
            <a:extLst>
              <a:ext uri="{FF2B5EF4-FFF2-40B4-BE49-F238E27FC236}">
                <a16:creationId xmlns:a16="http://schemas.microsoft.com/office/drawing/2014/main" id="{57DCF09E-C227-D8AA-3492-648E203B9E85}"/>
              </a:ext>
            </a:extLst>
          </p:cNvPr>
          <p:cNvPicPr>
            <a:picLocks noChangeAspect="1"/>
          </p:cNvPicPr>
          <p:nvPr/>
        </p:nvPicPr>
        <p:blipFill>
          <a:blip r:embed="rId4"/>
          <a:stretch>
            <a:fillRect/>
          </a:stretch>
        </p:blipFill>
        <p:spPr>
          <a:xfrm>
            <a:off x="189973" y="180564"/>
            <a:ext cx="754444" cy="607897"/>
          </a:xfrm>
          <a:prstGeom prst="rect">
            <a:avLst/>
          </a:prstGeom>
        </p:spPr>
      </p:pic>
      <p:pic>
        <p:nvPicPr>
          <p:cNvPr id="11" name="Picture 10">
            <a:extLst>
              <a:ext uri="{FF2B5EF4-FFF2-40B4-BE49-F238E27FC236}">
                <a16:creationId xmlns:a16="http://schemas.microsoft.com/office/drawing/2014/main" id="{745F4123-9AB6-D166-F5AF-1A4040516C1C}"/>
              </a:ext>
            </a:extLst>
          </p:cNvPr>
          <p:cNvPicPr>
            <a:picLocks noChangeAspect="1"/>
          </p:cNvPicPr>
          <p:nvPr/>
        </p:nvPicPr>
        <p:blipFill>
          <a:blip r:embed="rId4"/>
          <a:stretch>
            <a:fillRect/>
          </a:stretch>
        </p:blipFill>
        <p:spPr>
          <a:xfrm>
            <a:off x="11245529" y="232425"/>
            <a:ext cx="754444" cy="607897"/>
          </a:xfrm>
          <a:prstGeom prst="rect">
            <a:avLst/>
          </a:prstGeom>
        </p:spPr>
      </p:pic>
      <p:sp>
        <p:nvSpPr>
          <p:cNvPr id="13" name="Google Shape;235;p42">
            <a:extLst>
              <a:ext uri="{FF2B5EF4-FFF2-40B4-BE49-F238E27FC236}">
                <a16:creationId xmlns:a16="http://schemas.microsoft.com/office/drawing/2014/main" id="{56C07E9A-840A-5D8C-48E7-25C35EDBCD8D}"/>
              </a:ext>
            </a:extLst>
          </p:cNvPr>
          <p:cNvSpPr/>
          <p:nvPr/>
        </p:nvSpPr>
        <p:spPr>
          <a:xfrm>
            <a:off x="3412327" y="1565699"/>
            <a:ext cx="5396242" cy="4808510"/>
          </a:xfrm>
          <a:prstGeom prst="rect">
            <a:avLst/>
          </a:prstGeom>
          <a:noFill/>
          <a:ln>
            <a:noFill/>
          </a:ln>
        </p:spPr>
        <p:txBody>
          <a:bodyPr spcFirstLastPara="1" wrap="square" lIns="67500" tIns="33750" rIns="67500" bIns="33750" anchor="t" anchorCtr="0">
            <a:noAutofit/>
          </a:bodyPr>
          <a:lstStyle/>
          <a:p>
            <a:pPr>
              <a:lnSpc>
                <a:spcPct val="200000"/>
              </a:lnSpc>
              <a:buClr>
                <a:srgbClr val="000000"/>
              </a:buClr>
              <a:buSzPct val="75000"/>
            </a:pPr>
            <a:endParaRPr lang="en-GB" sz="1200" dirty="0">
              <a:latin typeface="Quattrocento Sans"/>
              <a:ea typeface="Quattrocento Sans"/>
              <a:cs typeface="Quattrocento Sans"/>
              <a:sym typeface="Quattrocento Sans"/>
            </a:endParaRPr>
          </a:p>
          <a:p>
            <a:pPr marL="285750" indent="-285750">
              <a:lnSpc>
                <a:spcPct val="200000"/>
              </a:lnSpc>
              <a:buClr>
                <a:srgbClr val="000000"/>
              </a:buClr>
              <a:buSzPct val="75000"/>
              <a:buFont typeface=".Apple Color Emoji UI"/>
              <a:buChar char="➡️"/>
            </a:pPr>
            <a:r>
              <a:rPr lang="en-GB" sz="2400" dirty="0">
                <a:latin typeface="Quattrocento Sans"/>
                <a:ea typeface="Quattrocento Sans"/>
                <a:cs typeface="Quattrocento Sans"/>
                <a:sym typeface="Quattrocento Sans"/>
              </a:rPr>
              <a:t>Happiness Score: 7.82</a:t>
            </a:r>
          </a:p>
          <a:p>
            <a:pPr marL="285750" indent="-285750">
              <a:lnSpc>
                <a:spcPct val="200000"/>
              </a:lnSpc>
              <a:buClr>
                <a:srgbClr val="000000"/>
              </a:buClr>
              <a:buSzPct val="75000"/>
              <a:buFont typeface=".Apple Color Emoji UI"/>
              <a:buChar char="➡️"/>
            </a:pPr>
            <a:r>
              <a:rPr lang="en-GB" sz="2400" dirty="0" err="1">
                <a:latin typeface="Quattrocento Sans"/>
                <a:ea typeface="Quattrocento Sans"/>
                <a:cs typeface="Quattrocento Sans"/>
                <a:sym typeface="Quattrocento Sans"/>
              </a:rPr>
              <a:t>Avg</a:t>
            </a:r>
            <a:r>
              <a:rPr lang="en-GB" sz="2400" dirty="0">
                <a:latin typeface="Quattrocento Sans"/>
                <a:ea typeface="Quattrocento Sans"/>
                <a:cs typeface="Quattrocento Sans"/>
                <a:sym typeface="Quattrocento Sans"/>
              </a:rPr>
              <a:t> Salary (After Tax): $2477</a:t>
            </a:r>
          </a:p>
          <a:p>
            <a:pPr marL="285750" indent="-285750">
              <a:lnSpc>
                <a:spcPct val="200000"/>
              </a:lnSpc>
              <a:buClr>
                <a:srgbClr val="000000"/>
              </a:buClr>
              <a:buSzPct val="75000"/>
              <a:buFont typeface=".Apple Color Emoji UI"/>
              <a:buChar char="➡️"/>
            </a:pPr>
            <a:r>
              <a:rPr lang="en-GB" sz="2400" dirty="0">
                <a:latin typeface="Quattrocento Sans" panose="020B0502050000020003" pitchFamily="34" charset="0"/>
              </a:rPr>
              <a:t>45,372 euros in 2021</a:t>
            </a:r>
          </a:p>
          <a:p>
            <a:pPr marL="285750" indent="-285750">
              <a:lnSpc>
                <a:spcPct val="200000"/>
              </a:lnSpc>
              <a:buClr>
                <a:srgbClr val="000000"/>
              </a:buClr>
              <a:buSzPct val="75000"/>
              <a:buFont typeface=".Apple Color Emoji UI"/>
              <a:buChar char="➡️"/>
            </a:pPr>
            <a:r>
              <a:rPr lang="en-GB" sz="2400" dirty="0">
                <a:latin typeface="Quattrocento Sans"/>
                <a:ea typeface="Quattrocento Sans"/>
                <a:cs typeface="Quattrocento Sans"/>
                <a:sym typeface="Quattrocento Sans"/>
              </a:rPr>
              <a:t>Social support: 0.97 (highest score)</a:t>
            </a:r>
          </a:p>
          <a:p>
            <a:pPr marL="285750" indent="-285750">
              <a:lnSpc>
                <a:spcPct val="200000"/>
              </a:lnSpc>
              <a:buClr>
                <a:srgbClr val="000000"/>
              </a:buClr>
              <a:buSzPct val="75000"/>
              <a:buFont typeface=".Apple Color Emoji UI"/>
              <a:buChar char="➡️"/>
            </a:pPr>
            <a:r>
              <a:rPr lang="en-GB" sz="2400" dirty="0">
                <a:latin typeface="Quattrocento Sans"/>
                <a:ea typeface="Quattrocento Sans"/>
                <a:cs typeface="Quattrocento Sans"/>
                <a:sym typeface="Quattrocento Sans"/>
              </a:rPr>
              <a:t>Life ladder score: 7.79 (highest score)</a:t>
            </a:r>
          </a:p>
          <a:p>
            <a:pPr marL="285750" indent="-285750">
              <a:lnSpc>
                <a:spcPct val="200000"/>
              </a:lnSpc>
              <a:buClr>
                <a:srgbClr val="000000"/>
              </a:buClr>
              <a:buSzPct val="75000"/>
              <a:buFont typeface=".Apple Color Emoji UI"/>
              <a:buChar char="➡️"/>
            </a:pPr>
            <a:endParaRPr lang="en-GB" sz="1200" dirty="0">
              <a:latin typeface="Quattrocento Sans"/>
              <a:ea typeface="Quattrocento Sans"/>
              <a:cs typeface="Quattrocento Sans"/>
              <a:sym typeface="Quattrocento Sans"/>
            </a:endParaRPr>
          </a:p>
        </p:txBody>
      </p:sp>
      <p:pic>
        <p:nvPicPr>
          <p:cNvPr id="2052" name="Picture 4" descr="Celebration Confetti wall decor - TenStickers">
            <a:extLst>
              <a:ext uri="{FF2B5EF4-FFF2-40B4-BE49-F238E27FC236}">
                <a16:creationId xmlns:a16="http://schemas.microsoft.com/office/drawing/2014/main" id="{1D7D1218-1CE4-B79C-91B1-4F3C837095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3819" y="3021876"/>
            <a:ext cx="1751203" cy="17622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elebration Confetti wall decor - TenStickers">
            <a:extLst>
              <a:ext uri="{FF2B5EF4-FFF2-40B4-BE49-F238E27FC236}">
                <a16:creationId xmlns:a16="http://schemas.microsoft.com/office/drawing/2014/main" id="{EA9B534B-86E9-6A21-1290-02CD42CA6A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514712" y="2983456"/>
            <a:ext cx="1928807" cy="1839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64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nodePh="1">
                                  <p:stCondLst>
                                    <p:cond delay="1500"/>
                                  </p:stCondLst>
                                  <p:endCondLst>
                                    <p:cond evt="begin" delay="0">
                                      <p:tn val="8"/>
                                    </p:cond>
                                  </p:end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 presetClass="exit"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E8DA599-7CFC-57FC-318E-9691A6D4436A}"/>
              </a:ext>
            </a:extLst>
          </p:cNvPr>
          <p:cNvGrpSpPr/>
          <p:nvPr/>
        </p:nvGrpSpPr>
        <p:grpSpPr>
          <a:xfrm>
            <a:off x="289367" y="183525"/>
            <a:ext cx="11902633" cy="6674475"/>
            <a:chOff x="155888" y="-30413"/>
            <a:chExt cx="12035927" cy="6674475"/>
          </a:xfrm>
        </p:grpSpPr>
        <p:pic>
          <p:nvPicPr>
            <p:cNvPr id="4" name="Picture 3">
              <a:extLst>
                <a:ext uri="{FF2B5EF4-FFF2-40B4-BE49-F238E27FC236}">
                  <a16:creationId xmlns:a16="http://schemas.microsoft.com/office/drawing/2014/main" id="{AF0F20EE-3837-A80F-4017-E98B4DE9D087}"/>
                </a:ext>
              </a:extLst>
            </p:cNvPr>
            <p:cNvPicPr>
              <a:picLocks noChangeAspect="1"/>
            </p:cNvPicPr>
            <p:nvPr/>
          </p:nvPicPr>
          <p:blipFill>
            <a:blip r:embed="rId3">
              <a:alphaModFix amt="21000"/>
            </a:blip>
            <a:stretch>
              <a:fillRect/>
            </a:stretch>
          </p:blipFill>
          <p:spPr>
            <a:xfrm>
              <a:off x="6290655" y="-30413"/>
              <a:ext cx="5901160" cy="6674475"/>
            </a:xfrm>
            <a:prstGeom prst="rect">
              <a:avLst/>
            </a:prstGeom>
          </p:spPr>
        </p:pic>
        <p:pic>
          <p:nvPicPr>
            <p:cNvPr id="6" name="Picture 5">
              <a:extLst>
                <a:ext uri="{FF2B5EF4-FFF2-40B4-BE49-F238E27FC236}">
                  <a16:creationId xmlns:a16="http://schemas.microsoft.com/office/drawing/2014/main" id="{253D4171-3882-92A8-0633-577E8FB8FB72}"/>
                </a:ext>
              </a:extLst>
            </p:cNvPr>
            <p:cNvPicPr>
              <a:picLocks noChangeAspect="1"/>
            </p:cNvPicPr>
            <p:nvPr/>
          </p:nvPicPr>
          <p:blipFill>
            <a:blip r:embed="rId3">
              <a:alphaModFix amt="21000"/>
            </a:blip>
            <a:stretch>
              <a:fillRect/>
            </a:stretch>
          </p:blipFill>
          <p:spPr>
            <a:xfrm>
              <a:off x="155888" y="-30413"/>
              <a:ext cx="6196314" cy="6674475"/>
            </a:xfrm>
            <a:prstGeom prst="rect">
              <a:avLst/>
            </a:prstGeom>
          </p:spPr>
        </p:pic>
      </p:grpSp>
      <p:sp>
        <p:nvSpPr>
          <p:cNvPr id="8" name="Rectangle 7">
            <a:extLst>
              <a:ext uri="{FF2B5EF4-FFF2-40B4-BE49-F238E27FC236}">
                <a16:creationId xmlns:a16="http://schemas.microsoft.com/office/drawing/2014/main" id="{F4B28B18-2F77-E5DC-47A7-3DCDD6C6E48E}"/>
              </a:ext>
            </a:extLst>
          </p:cNvPr>
          <p:cNvSpPr/>
          <p:nvPr/>
        </p:nvSpPr>
        <p:spPr>
          <a:xfrm>
            <a:off x="1109423" y="1598576"/>
            <a:ext cx="9973154" cy="501016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42ECC475-89B4-519C-7B18-82EDC013E88A}"/>
              </a:ext>
            </a:extLst>
          </p:cNvPr>
          <p:cNvSpPr/>
          <p:nvPr/>
        </p:nvSpPr>
        <p:spPr>
          <a:xfrm>
            <a:off x="0" y="0"/>
            <a:ext cx="12192000" cy="9690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a:extLst>
              <a:ext uri="{FF2B5EF4-FFF2-40B4-BE49-F238E27FC236}">
                <a16:creationId xmlns:a16="http://schemas.microsoft.com/office/drawing/2014/main" id="{1AA8A680-17C1-9F1D-CFFA-6C2B0F69A6BC}"/>
              </a:ext>
            </a:extLst>
          </p:cNvPr>
          <p:cNvSpPr txBox="1">
            <a:spLocks/>
          </p:cNvSpPr>
          <p:nvPr/>
        </p:nvSpPr>
        <p:spPr>
          <a:xfrm>
            <a:off x="1334973" y="1598575"/>
            <a:ext cx="9012429" cy="5010169"/>
          </a:xfrm>
          <a:prstGeom prst="rect">
            <a:avLst/>
          </a:prstGeom>
        </p:spPr>
        <p:txBody>
          <a:bodyPr>
            <a:normAutofit fontScale="25000" lnSpcReduction="20000"/>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0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GB" sz="8000" b="1" dirty="0">
                <a:solidFill>
                  <a:schemeClr val="tx1">
                    <a:lumMod val="85000"/>
                    <a:lumOff val="15000"/>
                  </a:schemeClr>
                </a:solidFill>
                <a:latin typeface="Baghdad" pitchFamily="2" charset="-78"/>
                <a:ea typeface="Ayuthaya" pitchFamily="2" charset="-34"/>
                <a:cs typeface="Baghdad" pitchFamily="2" charset="-78"/>
              </a:rPr>
              <a:t>Does money buy happiness?</a:t>
            </a:r>
            <a:br>
              <a:rPr lang="en-GB" sz="8000" b="1" dirty="0">
                <a:solidFill>
                  <a:schemeClr val="tx1">
                    <a:lumMod val="85000"/>
                    <a:lumOff val="15000"/>
                  </a:schemeClr>
                </a:solidFill>
                <a:latin typeface="Baghdad" pitchFamily="2" charset="-78"/>
                <a:ea typeface="Ayuthaya" pitchFamily="2" charset="-34"/>
                <a:cs typeface="Baghdad" pitchFamily="2" charset="-78"/>
              </a:rPr>
            </a:br>
            <a:br>
              <a:rPr lang="en-GB" sz="8000" b="1" dirty="0">
                <a:solidFill>
                  <a:schemeClr val="tx1">
                    <a:lumMod val="85000"/>
                    <a:lumOff val="15000"/>
                  </a:schemeClr>
                </a:solidFill>
                <a:latin typeface="Baghdad" pitchFamily="2" charset="-78"/>
                <a:ea typeface="Ayuthaya" pitchFamily="2" charset="-34"/>
                <a:cs typeface="Baghdad" pitchFamily="2" charset="-78"/>
              </a:rPr>
            </a:br>
            <a:r>
              <a:rPr lang="en-GB" sz="8000" dirty="0">
                <a:solidFill>
                  <a:schemeClr val="tx1">
                    <a:lumMod val="85000"/>
                    <a:lumOff val="15000"/>
                  </a:schemeClr>
                </a:solidFill>
                <a:latin typeface="Baghdad" pitchFamily="2" charset="-78"/>
                <a:ea typeface="Ayuthaya" pitchFamily="2" charset="-34"/>
                <a:cs typeface="Baghdad" pitchFamily="2" charset="-78"/>
              </a:rPr>
              <a:t>With the rising costs of fuel, energy and soaring rates of inflation, we are currently experiencing a “cost of living crisis” and distress related to increased prices. This leads to questions: What does the cost of living look like around the world? Is cost of living related to perceived happiness? Does money </a:t>
            </a:r>
            <a:r>
              <a:rPr lang="en-GB" sz="8000" i="1" dirty="0">
                <a:solidFill>
                  <a:schemeClr val="tx1">
                    <a:lumMod val="85000"/>
                    <a:lumOff val="15000"/>
                  </a:schemeClr>
                </a:solidFill>
                <a:latin typeface="Baghdad" pitchFamily="2" charset="-78"/>
                <a:ea typeface="Ayuthaya" pitchFamily="2" charset="-34"/>
                <a:cs typeface="Baghdad" pitchFamily="2" charset="-78"/>
              </a:rPr>
              <a:t>really</a:t>
            </a:r>
            <a:r>
              <a:rPr lang="en-GB" sz="8000" dirty="0">
                <a:solidFill>
                  <a:schemeClr val="tx1">
                    <a:lumMod val="85000"/>
                    <a:lumOff val="15000"/>
                  </a:schemeClr>
                </a:solidFill>
                <a:latin typeface="Baghdad" pitchFamily="2" charset="-78"/>
                <a:ea typeface="Ayuthaya" pitchFamily="2" charset="-34"/>
                <a:cs typeface="Baghdad" pitchFamily="2" charset="-78"/>
              </a:rPr>
              <a:t> buy happiness? </a:t>
            </a:r>
            <a:br>
              <a:rPr lang="en-GB" sz="8000" dirty="0">
                <a:solidFill>
                  <a:schemeClr val="tx1">
                    <a:lumMod val="85000"/>
                    <a:lumOff val="15000"/>
                  </a:schemeClr>
                </a:solidFill>
                <a:latin typeface="Baghdad" pitchFamily="2" charset="-78"/>
                <a:ea typeface="Ayuthaya" pitchFamily="2" charset="-34"/>
                <a:cs typeface="Baghdad" pitchFamily="2" charset="-78"/>
              </a:rPr>
            </a:br>
            <a:br>
              <a:rPr lang="en-GB" sz="8000" dirty="0">
                <a:solidFill>
                  <a:schemeClr val="tx1">
                    <a:lumMod val="85000"/>
                    <a:lumOff val="15000"/>
                  </a:schemeClr>
                </a:solidFill>
                <a:latin typeface="Baghdad" pitchFamily="2" charset="-78"/>
                <a:ea typeface="Ayuthaya" pitchFamily="2" charset="-34"/>
                <a:cs typeface="Baghdad" pitchFamily="2" charset="-78"/>
              </a:rPr>
            </a:br>
            <a:r>
              <a:rPr lang="en-GB" sz="8000" dirty="0">
                <a:solidFill>
                  <a:schemeClr val="tx1">
                    <a:lumMod val="85000"/>
                    <a:lumOff val="15000"/>
                  </a:schemeClr>
                </a:solidFill>
                <a:latin typeface="Baghdad" pitchFamily="2" charset="-78"/>
                <a:ea typeface="Ayuthaya" pitchFamily="2" charset="-34"/>
                <a:cs typeface="Baghdad" pitchFamily="2" charset="-78"/>
              </a:rPr>
              <a:t>In this project, we have looked at the cost of living in different regions of the world with the Happiness Index to investigate if there is a relationship between the two. </a:t>
            </a:r>
            <a:br>
              <a:rPr lang="en-GB" sz="8000" dirty="0">
                <a:solidFill>
                  <a:schemeClr val="tx1">
                    <a:lumMod val="85000"/>
                    <a:lumOff val="15000"/>
                  </a:schemeClr>
                </a:solidFill>
                <a:latin typeface="Baghdad" pitchFamily="2" charset="-78"/>
                <a:ea typeface="Ayuthaya" pitchFamily="2" charset="-34"/>
                <a:cs typeface="Baghdad" pitchFamily="2" charset="-78"/>
              </a:rPr>
            </a:br>
            <a:br>
              <a:rPr lang="en-GB" sz="5600" dirty="0">
                <a:solidFill>
                  <a:schemeClr val="tx1">
                    <a:lumMod val="85000"/>
                    <a:lumOff val="15000"/>
                  </a:schemeClr>
                </a:solidFill>
                <a:latin typeface="Baghdad" pitchFamily="2" charset="-78"/>
                <a:ea typeface="Ayuthaya" pitchFamily="2" charset="-34"/>
                <a:cs typeface="Baghdad" pitchFamily="2" charset="-78"/>
              </a:rPr>
            </a:br>
            <a:endParaRPr lang="en-GB" sz="2200" dirty="0">
              <a:solidFill>
                <a:schemeClr val="tx1">
                  <a:lumMod val="85000"/>
                  <a:lumOff val="15000"/>
                </a:schemeClr>
              </a:solidFill>
              <a:latin typeface="Baghdad" pitchFamily="2" charset="-78"/>
              <a:ea typeface="Ayuthaya" pitchFamily="2" charset="-34"/>
              <a:cs typeface="Baghdad" pitchFamily="2" charset="-78"/>
            </a:endParaRPr>
          </a:p>
        </p:txBody>
      </p:sp>
      <p:sp>
        <p:nvSpPr>
          <p:cNvPr id="2" name="Title 1">
            <a:extLst>
              <a:ext uri="{FF2B5EF4-FFF2-40B4-BE49-F238E27FC236}">
                <a16:creationId xmlns:a16="http://schemas.microsoft.com/office/drawing/2014/main" id="{F88B90E8-CFBC-C6EF-0ED1-A0DD73216169}"/>
              </a:ext>
            </a:extLst>
          </p:cNvPr>
          <p:cNvSpPr txBox="1">
            <a:spLocks/>
          </p:cNvSpPr>
          <p:nvPr/>
        </p:nvSpPr>
        <p:spPr>
          <a:xfrm>
            <a:off x="2353910" y="-223769"/>
            <a:ext cx="7840880" cy="969027"/>
          </a:xfrm>
          <a:prstGeom prst="rect">
            <a:avLst/>
          </a:prstGeom>
        </p:spPr>
        <p:txBody>
          <a:bodyPr anchor="b">
            <a:no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GB" sz="2400" dirty="0">
                <a:solidFill>
                  <a:schemeClr val="tx1">
                    <a:lumMod val="85000"/>
                    <a:lumOff val="15000"/>
                  </a:schemeClr>
                </a:solidFill>
                <a:latin typeface="Baghdad" pitchFamily="2" charset="-78"/>
                <a:ea typeface="Ayuthaya" pitchFamily="2" charset="-34"/>
                <a:cs typeface="Baghdad" pitchFamily="2" charset="-78"/>
              </a:rPr>
              <a:t>Happiness Factor - Project Description</a:t>
            </a:r>
          </a:p>
        </p:txBody>
      </p:sp>
      <p:pic>
        <p:nvPicPr>
          <p:cNvPr id="10" name="Picture 9">
            <a:extLst>
              <a:ext uri="{FF2B5EF4-FFF2-40B4-BE49-F238E27FC236}">
                <a16:creationId xmlns:a16="http://schemas.microsoft.com/office/drawing/2014/main" id="{CE606ED8-E32D-B3F6-9D53-97988CAEBBB2}"/>
              </a:ext>
            </a:extLst>
          </p:cNvPr>
          <p:cNvPicPr>
            <a:picLocks noChangeAspect="1"/>
          </p:cNvPicPr>
          <p:nvPr/>
        </p:nvPicPr>
        <p:blipFill>
          <a:blip r:embed="rId4"/>
          <a:stretch>
            <a:fillRect/>
          </a:stretch>
        </p:blipFill>
        <p:spPr>
          <a:xfrm rot="1074849">
            <a:off x="10102583" y="1860547"/>
            <a:ext cx="754444" cy="607897"/>
          </a:xfrm>
          <a:prstGeom prst="rect">
            <a:avLst/>
          </a:prstGeom>
        </p:spPr>
      </p:pic>
      <p:pic>
        <p:nvPicPr>
          <p:cNvPr id="14" name="Picture 13">
            <a:extLst>
              <a:ext uri="{FF2B5EF4-FFF2-40B4-BE49-F238E27FC236}">
                <a16:creationId xmlns:a16="http://schemas.microsoft.com/office/drawing/2014/main" id="{ABFB3649-4E5F-99DC-64DD-53CE3F04E067}"/>
              </a:ext>
            </a:extLst>
          </p:cNvPr>
          <p:cNvPicPr>
            <a:picLocks noChangeAspect="1"/>
          </p:cNvPicPr>
          <p:nvPr/>
        </p:nvPicPr>
        <p:blipFill>
          <a:blip r:embed="rId4"/>
          <a:stretch>
            <a:fillRect/>
          </a:stretch>
        </p:blipFill>
        <p:spPr>
          <a:xfrm>
            <a:off x="11245529" y="232425"/>
            <a:ext cx="754444" cy="607897"/>
          </a:xfrm>
          <a:prstGeom prst="rect">
            <a:avLst/>
          </a:prstGeom>
        </p:spPr>
      </p:pic>
      <p:pic>
        <p:nvPicPr>
          <p:cNvPr id="15" name="Picture 14">
            <a:extLst>
              <a:ext uri="{FF2B5EF4-FFF2-40B4-BE49-F238E27FC236}">
                <a16:creationId xmlns:a16="http://schemas.microsoft.com/office/drawing/2014/main" id="{EC89F019-05AD-3404-5546-C4506CE87318}"/>
              </a:ext>
            </a:extLst>
          </p:cNvPr>
          <p:cNvPicPr>
            <a:picLocks noChangeAspect="1"/>
          </p:cNvPicPr>
          <p:nvPr/>
        </p:nvPicPr>
        <p:blipFill>
          <a:blip r:embed="rId4"/>
          <a:stretch>
            <a:fillRect/>
          </a:stretch>
        </p:blipFill>
        <p:spPr>
          <a:xfrm>
            <a:off x="189973" y="180564"/>
            <a:ext cx="754444" cy="607897"/>
          </a:xfrm>
          <a:prstGeom prst="rect">
            <a:avLst/>
          </a:prstGeom>
        </p:spPr>
      </p:pic>
    </p:spTree>
    <p:extLst>
      <p:ext uri="{BB962C8B-B14F-4D97-AF65-F5344CB8AC3E}">
        <p14:creationId xmlns:p14="http://schemas.microsoft.com/office/powerpoint/2010/main" val="118659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E8DA599-7CFC-57FC-318E-9691A6D4436A}"/>
              </a:ext>
            </a:extLst>
          </p:cNvPr>
          <p:cNvGrpSpPr/>
          <p:nvPr/>
        </p:nvGrpSpPr>
        <p:grpSpPr>
          <a:xfrm>
            <a:off x="196769" y="183525"/>
            <a:ext cx="11902633" cy="6674475"/>
            <a:chOff x="155888" y="-30413"/>
            <a:chExt cx="12035927" cy="6871244"/>
          </a:xfrm>
        </p:grpSpPr>
        <p:pic>
          <p:nvPicPr>
            <p:cNvPr id="4" name="Picture 3">
              <a:extLst>
                <a:ext uri="{FF2B5EF4-FFF2-40B4-BE49-F238E27FC236}">
                  <a16:creationId xmlns:a16="http://schemas.microsoft.com/office/drawing/2014/main" id="{AF0F20EE-3837-A80F-4017-E98B4DE9D087}"/>
                </a:ext>
              </a:extLst>
            </p:cNvPr>
            <p:cNvPicPr>
              <a:picLocks noChangeAspect="1"/>
            </p:cNvPicPr>
            <p:nvPr/>
          </p:nvPicPr>
          <p:blipFill>
            <a:blip r:embed="rId3">
              <a:alphaModFix amt="21000"/>
            </a:blip>
            <a:stretch>
              <a:fillRect/>
            </a:stretch>
          </p:blipFill>
          <p:spPr>
            <a:xfrm>
              <a:off x="6290655" y="-30413"/>
              <a:ext cx="5901160" cy="6871244"/>
            </a:xfrm>
            <a:prstGeom prst="rect">
              <a:avLst/>
            </a:prstGeom>
          </p:spPr>
        </p:pic>
        <p:pic>
          <p:nvPicPr>
            <p:cNvPr id="6" name="Picture 5">
              <a:extLst>
                <a:ext uri="{FF2B5EF4-FFF2-40B4-BE49-F238E27FC236}">
                  <a16:creationId xmlns:a16="http://schemas.microsoft.com/office/drawing/2014/main" id="{253D4171-3882-92A8-0633-577E8FB8FB72}"/>
                </a:ext>
              </a:extLst>
            </p:cNvPr>
            <p:cNvPicPr>
              <a:picLocks noChangeAspect="1"/>
            </p:cNvPicPr>
            <p:nvPr/>
          </p:nvPicPr>
          <p:blipFill>
            <a:blip r:embed="rId3">
              <a:alphaModFix amt="21000"/>
            </a:blip>
            <a:stretch>
              <a:fillRect/>
            </a:stretch>
          </p:blipFill>
          <p:spPr>
            <a:xfrm>
              <a:off x="155888" y="-30413"/>
              <a:ext cx="6196314" cy="6871244"/>
            </a:xfrm>
            <a:prstGeom prst="rect">
              <a:avLst/>
            </a:prstGeom>
          </p:spPr>
        </p:pic>
      </p:grpSp>
      <p:sp>
        <p:nvSpPr>
          <p:cNvPr id="8" name="Rectangle 7">
            <a:extLst>
              <a:ext uri="{FF2B5EF4-FFF2-40B4-BE49-F238E27FC236}">
                <a16:creationId xmlns:a16="http://schemas.microsoft.com/office/drawing/2014/main" id="{F4B28B18-2F77-E5DC-47A7-3DCDD6C6E48E}"/>
              </a:ext>
            </a:extLst>
          </p:cNvPr>
          <p:cNvSpPr/>
          <p:nvPr/>
        </p:nvSpPr>
        <p:spPr>
          <a:xfrm>
            <a:off x="835306" y="1149591"/>
            <a:ext cx="10521387" cy="54491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85000"/>
                  <a:lumOff val="15000"/>
                </a:schemeClr>
              </a:solidFill>
            </a:endParaRPr>
          </a:p>
        </p:txBody>
      </p:sp>
      <p:sp>
        <p:nvSpPr>
          <p:cNvPr id="9" name="Rectangle 8">
            <a:extLst>
              <a:ext uri="{FF2B5EF4-FFF2-40B4-BE49-F238E27FC236}">
                <a16:creationId xmlns:a16="http://schemas.microsoft.com/office/drawing/2014/main" id="{42ECC475-89B4-519C-7B18-82EDC013E88A}"/>
              </a:ext>
            </a:extLst>
          </p:cNvPr>
          <p:cNvSpPr/>
          <p:nvPr/>
        </p:nvSpPr>
        <p:spPr>
          <a:xfrm>
            <a:off x="0" y="0"/>
            <a:ext cx="12192000" cy="9690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85000"/>
                  <a:lumOff val="15000"/>
                </a:schemeClr>
              </a:solidFill>
            </a:endParaRPr>
          </a:p>
        </p:txBody>
      </p:sp>
      <p:sp>
        <p:nvSpPr>
          <p:cNvPr id="3" name="Subtitle 2">
            <a:extLst>
              <a:ext uri="{FF2B5EF4-FFF2-40B4-BE49-F238E27FC236}">
                <a16:creationId xmlns:a16="http://schemas.microsoft.com/office/drawing/2014/main" id="{1AA8A680-17C1-9F1D-CFFA-6C2B0F69A6BC}"/>
              </a:ext>
            </a:extLst>
          </p:cNvPr>
          <p:cNvSpPr txBox="1">
            <a:spLocks/>
          </p:cNvSpPr>
          <p:nvPr/>
        </p:nvSpPr>
        <p:spPr>
          <a:xfrm>
            <a:off x="939479" y="1149591"/>
            <a:ext cx="10417214" cy="5640727"/>
          </a:xfrm>
          <a:prstGeom prst="rect">
            <a:avLst/>
          </a:prstGeom>
        </p:spPr>
        <p:txBody>
          <a:bodyPr>
            <a:normAutofit fontScale="25000" lnSpcReduction="20000"/>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0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GB" sz="7200" b="1" dirty="0">
                <a:solidFill>
                  <a:schemeClr val="tx1">
                    <a:lumMod val="85000"/>
                    <a:lumOff val="15000"/>
                  </a:schemeClr>
                </a:solidFill>
                <a:latin typeface="Baghdad" pitchFamily="2" charset="-78"/>
                <a:ea typeface="Ayuthaya" pitchFamily="2" charset="-34"/>
                <a:cs typeface="Baghdad" pitchFamily="2" charset="-78"/>
              </a:rPr>
              <a:t>Does money buy happiness?</a:t>
            </a:r>
          </a:p>
          <a:p>
            <a:pPr marL="0" indent="0">
              <a:lnSpc>
                <a:spcPct val="150000"/>
              </a:lnSpc>
              <a:buNone/>
            </a:pPr>
            <a:r>
              <a:rPr lang="en-GB" sz="7200" dirty="0">
                <a:solidFill>
                  <a:schemeClr val="tx1">
                    <a:lumMod val="85000"/>
                    <a:lumOff val="15000"/>
                  </a:schemeClr>
                </a:solidFill>
                <a:latin typeface="Baghdad" pitchFamily="2" charset="-78"/>
                <a:cs typeface="Baghdad" pitchFamily="2" charset="-78"/>
              </a:rPr>
              <a:t>To answer above questions, we built an ETL pipeline to make the data ready for the analysis.</a:t>
            </a:r>
            <a:br>
              <a:rPr lang="en-GB" sz="7200" dirty="0">
                <a:solidFill>
                  <a:schemeClr val="tx1">
                    <a:lumMod val="85000"/>
                    <a:lumOff val="15000"/>
                  </a:schemeClr>
                </a:solidFill>
                <a:latin typeface="Baghdad" pitchFamily="2" charset="-78"/>
                <a:ea typeface="Ayuthaya" pitchFamily="2" charset="-34"/>
                <a:cs typeface="Baghdad" pitchFamily="2" charset="-78"/>
              </a:rPr>
            </a:br>
            <a:r>
              <a:rPr lang="en-GB" sz="7200" dirty="0">
                <a:solidFill>
                  <a:schemeClr val="tx1">
                    <a:lumMod val="85000"/>
                    <a:lumOff val="15000"/>
                  </a:schemeClr>
                </a:solidFill>
                <a:latin typeface="Baghdad" pitchFamily="2" charset="-78"/>
                <a:ea typeface="Ayuthaya" pitchFamily="2" charset="-34"/>
                <a:cs typeface="Baghdad" pitchFamily="2" charset="-78"/>
              </a:rPr>
              <a:t>Numerous data sets were be gathered from three sources:</a:t>
            </a:r>
          </a:p>
          <a:p>
            <a:pPr marL="1371600" indent="-1371600">
              <a:lnSpc>
                <a:spcPct val="150000"/>
              </a:lnSpc>
              <a:buAutoNum type="arabicPeriod"/>
            </a:pPr>
            <a:r>
              <a:rPr lang="en-GB" sz="7200" dirty="0">
                <a:solidFill>
                  <a:schemeClr val="tx1">
                    <a:lumMod val="85000"/>
                    <a:lumOff val="15000"/>
                  </a:schemeClr>
                </a:solidFill>
                <a:latin typeface="Baghdad" pitchFamily="2" charset="-78"/>
                <a:ea typeface="Ayuthaya" pitchFamily="2" charset="-34"/>
                <a:cs typeface="Baghdad" pitchFamily="2" charset="-78"/>
              </a:rPr>
              <a:t>Web Scraping of Numbeo: https://www.numbeo.com/cost-of-living/rankings_by_country.jsp for years 2019-2022</a:t>
            </a:r>
          </a:p>
          <a:p>
            <a:pPr marL="1371600" indent="-1371600">
              <a:lnSpc>
                <a:spcPct val="150000"/>
              </a:lnSpc>
              <a:buAutoNum type="arabicPeriod"/>
            </a:pPr>
            <a:r>
              <a:rPr lang="en-GB" sz="7200" dirty="0">
                <a:solidFill>
                  <a:schemeClr val="tx1">
                    <a:lumMod val="85000"/>
                    <a:lumOff val="15000"/>
                  </a:schemeClr>
                </a:solidFill>
                <a:latin typeface="Baghdad" pitchFamily="2" charset="-78"/>
                <a:ea typeface="Ayuthaya" pitchFamily="2" charset="-34"/>
                <a:cs typeface="Baghdad" pitchFamily="2" charset="-78"/>
              </a:rPr>
              <a:t>2. 4 CSV files from World Happiness Report: </a:t>
            </a:r>
            <a:r>
              <a:rPr lang="en-GB" sz="7200" dirty="0">
                <a:solidFill>
                  <a:schemeClr val="tx1">
                    <a:lumMod val="85000"/>
                    <a:lumOff val="15000"/>
                  </a:schemeClr>
                </a:solidFill>
                <a:latin typeface="Baghdad" pitchFamily="2" charset="-78"/>
                <a:ea typeface="Ayuthaya" pitchFamily="2" charset="-34"/>
                <a:cs typeface="Baghdad" pitchFamily="2" charset="-78"/>
                <a:hlinkClick r:id="rId4">
                  <a:extLst>
                    <a:ext uri="{A12FA001-AC4F-418D-AE19-62706E023703}">
                      <ahyp:hlinkClr xmlns:ahyp="http://schemas.microsoft.com/office/drawing/2018/hyperlinkcolor" val="tx"/>
                    </a:ext>
                  </a:extLst>
                </a:hlinkClick>
              </a:rPr>
              <a:t>https://worldhappiness.report/</a:t>
            </a:r>
            <a:endParaRPr lang="en-GB" sz="7200" dirty="0">
              <a:solidFill>
                <a:schemeClr val="tx1">
                  <a:lumMod val="85000"/>
                  <a:lumOff val="15000"/>
                </a:schemeClr>
              </a:solidFill>
              <a:latin typeface="Baghdad" pitchFamily="2" charset="-78"/>
              <a:ea typeface="Ayuthaya" pitchFamily="2" charset="-34"/>
              <a:cs typeface="Baghdad" pitchFamily="2" charset="-78"/>
            </a:endParaRPr>
          </a:p>
          <a:p>
            <a:pPr marL="1371600" indent="-1371600">
              <a:lnSpc>
                <a:spcPct val="150000"/>
              </a:lnSpc>
              <a:buAutoNum type="arabicPeriod"/>
            </a:pPr>
            <a:r>
              <a:rPr lang="en-GB" sz="7200" dirty="0">
                <a:solidFill>
                  <a:schemeClr val="tx1">
                    <a:lumMod val="85000"/>
                    <a:lumOff val="15000"/>
                  </a:schemeClr>
                </a:solidFill>
                <a:latin typeface="Baghdad" pitchFamily="2" charset="-78"/>
                <a:ea typeface="Ayuthaya" pitchFamily="2" charset="-34"/>
                <a:cs typeface="Baghdad" pitchFamily="2" charset="-78"/>
              </a:rPr>
              <a:t>Breakdown of costs from Kaggle: </a:t>
            </a:r>
            <a:r>
              <a:rPr lang="en-GB" sz="7200" dirty="0">
                <a:solidFill>
                  <a:schemeClr val="tx1">
                    <a:lumMod val="85000"/>
                    <a:lumOff val="15000"/>
                  </a:schemeClr>
                </a:solidFill>
                <a:latin typeface="Baghdad" pitchFamily="2" charset="-78"/>
                <a:ea typeface="Ayuthaya" pitchFamily="2" charset="-34"/>
                <a:cs typeface="Baghdad" pitchFamily="2" charset="-78"/>
                <a:hlinkClick r:id="rId5">
                  <a:extLst>
                    <a:ext uri="{A12FA001-AC4F-418D-AE19-62706E023703}">
                      <ahyp:hlinkClr xmlns:ahyp="http://schemas.microsoft.com/office/drawing/2018/hyperlinkcolor" val="tx"/>
                    </a:ext>
                  </a:extLst>
                </a:hlinkClick>
              </a:rPr>
              <a:t>https://www.kaggle.com/datasets/stephenofarrell/cost-of-living?select=cost-of-living.csv</a:t>
            </a:r>
            <a:endParaRPr lang="en-GB" sz="7200" dirty="0">
              <a:solidFill>
                <a:schemeClr val="tx1">
                  <a:lumMod val="85000"/>
                  <a:lumOff val="15000"/>
                </a:schemeClr>
              </a:solidFill>
              <a:latin typeface="Baghdad" pitchFamily="2" charset="-78"/>
              <a:ea typeface="Ayuthaya" pitchFamily="2" charset="-34"/>
              <a:cs typeface="Baghdad" pitchFamily="2" charset="-78"/>
            </a:endParaRPr>
          </a:p>
          <a:p>
            <a:pPr marL="0" indent="0">
              <a:lnSpc>
                <a:spcPct val="150000"/>
              </a:lnSpc>
              <a:buNone/>
            </a:pPr>
            <a:r>
              <a:rPr lang="en-GB" sz="7200" dirty="0">
                <a:solidFill>
                  <a:schemeClr val="tx1">
                    <a:lumMod val="85000"/>
                    <a:lumOff val="15000"/>
                  </a:schemeClr>
                </a:solidFill>
                <a:latin typeface="Baghdad" pitchFamily="2" charset="-78"/>
                <a:ea typeface="Ayuthaya" pitchFamily="2" charset="-34"/>
                <a:cs typeface="Baghdad" pitchFamily="2" charset="-78"/>
              </a:rPr>
              <a:t>We then cleaned, transformed and uploaded the data to a PostgreSQL database. </a:t>
            </a:r>
            <a:br>
              <a:rPr lang="en-GB" sz="7200" dirty="0">
                <a:solidFill>
                  <a:schemeClr val="tx1">
                    <a:lumMod val="85000"/>
                    <a:lumOff val="15000"/>
                  </a:schemeClr>
                </a:solidFill>
                <a:latin typeface="Baghdad" pitchFamily="2" charset="-78"/>
                <a:ea typeface="Ayuthaya" pitchFamily="2" charset="-34"/>
                <a:cs typeface="Baghdad" pitchFamily="2" charset="-78"/>
              </a:rPr>
            </a:br>
            <a:r>
              <a:rPr lang="en-GB" sz="7200" dirty="0">
                <a:solidFill>
                  <a:schemeClr val="tx1">
                    <a:lumMod val="85000"/>
                    <a:lumOff val="15000"/>
                  </a:schemeClr>
                </a:solidFill>
                <a:latin typeface="Baghdad" pitchFamily="2" charset="-78"/>
                <a:ea typeface="Ayuthaya" pitchFamily="2" charset="-34"/>
                <a:cs typeface="Baghdad" pitchFamily="2" charset="-78"/>
              </a:rPr>
              <a:t>Once that was done, we have analysed the data and created visualisations comparing the cost of living across multiple countries. These visualisations will be presented on interactive dashboards using Tableau.</a:t>
            </a:r>
          </a:p>
          <a:p>
            <a:endParaRPr lang="en-GB" sz="2200" dirty="0">
              <a:solidFill>
                <a:schemeClr val="tx1">
                  <a:lumMod val="85000"/>
                  <a:lumOff val="15000"/>
                </a:schemeClr>
              </a:solidFill>
              <a:latin typeface="Baghdad" pitchFamily="2" charset="-78"/>
              <a:ea typeface="Ayuthaya" pitchFamily="2" charset="-34"/>
              <a:cs typeface="Baghdad" pitchFamily="2" charset="-78"/>
            </a:endParaRPr>
          </a:p>
        </p:txBody>
      </p:sp>
      <p:sp>
        <p:nvSpPr>
          <p:cNvPr id="2" name="Title 1">
            <a:extLst>
              <a:ext uri="{FF2B5EF4-FFF2-40B4-BE49-F238E27FC236}">
                <a16:creationId xmlns:a16="http://schemas.microsoft.com/office/drawing/2014/main" id="{F88B90E8-CFBC-C6EF-0ED1-A0DD73216169}"/>
              </a:ext>
            </a:extLst>
          </p:cNvPr>
          <p:cNvSpPr txBox="1">
            <a:spLocks/>
          </p:cNvSpPr>
          <p:nvPr/>
        </p:nvSpPr>
        <p:spPr>
          <a:xfrm>
            <a:off x="2353910" y="-223769"/>
            <a:ext cx="7840880" cy="969027"/>
          </a:xfrm>
          <a:prstGeom prst="rect">
            <a:avLst/>
          </a:prstGeom>
        </p:spPr>
        <p:txBody>
          <a:bodyPr anchor="b">
            <a:no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GB" sz="2400" dirty="0">
                <a:solidFill>
                  <a:schemeClr val="tx1">
                    <a:lumMod val="85000"/>
                    <a:lumOff val="15000"/>
                  </a:schemeClr>
                </a:solidFill>
                <a:latin typeface="Baghdad" pitchFamily="2" charset="-78"/>
                <a:ea typeface="Ayuthaya" pitchFamily="2" charset="-34"/>
                <a:cs typeface="Baghdad" pitchFamily="2" charset="-78"/>
              </a:rPr>
              <a:t>Happiness Factor - Project Description</a:t>
            </a:r>
          </a:p>
        </p:txBody>
      </p:sp>
      <p:pic>
        <p:nvPicPr>
          <p:cNvPr id="5" name="Picture 4">
            <a:extLst>
              <a:ext uri="{FF2B5EF4-FFF2-40B4-BE49-F238E27FC236}">
                <a16:creationId xmlns:a16="http://schemas.microsoft.com/office/drawing/2014/main" id="{19B8B98D-62BB-49D8-57F9-C167807A9522}"/>
              </a:ext>
            </a:extLst>
          </p:cNvPr>
          <p:cNvPicPr>
            <a:picLocks noChangeAspect="1"/>
          </p:cNvPicPr>
          <p:nvPr/>
        </p:nvPicPr>
        <p:blipFill>
          <a:blip r:embed="rId6"/>
          <a:stretch>
            <a:fillRect/>
          </a:stretch>
        </p:blipFill>
        <p:spPr>
          <a:xfrm rot="20188376">
            <a:off x="10239748" y="2695789"/>
            <a:ext cx="754444" cy="607897"/>
          </a:xfrm>
          <a:prstGeom prst="rect">
            <a:avLst/>
          </a:prstGeom>
        </p:spPr>
      </p:pic>
      <p:pic>
        <p:nvPicPr>
          <p:cNvPr id="10" name="Picture 9">
            <a:extLst>
              <a:ext uri="{FF2B5EF4-FFF2-40B4-BE49-F238E27FC236}">
                <a16:creationId xmlns:a16="http://schemas.microsoft.com/office/drawing/2014/main" id="{57DCF09E-C227-D8AA-3492-648E203B9E85}"/>
              </a:ext>
            </a:extLst>
          </p:cNvPr>
          <p:cNvPicPr>
            <a:picLocks noChangeAspect="1"/>
          </p:cNvPicPr>
          <p:nvPr/>
        </p:nvPicPr>
        <p:blipFill>
          <a:blip r:embed="rId6"/>
          <a:stretch>
            <a:fillRect/>
          </a:stretch>
        </p:blipFill>
        <p:spPr>
          <a:xfrm>
            <a:off x="189973" y="180564"/>
            <a:ext cx="754444" cy="607897"/>
          </a:xfrm>
          <a:prstGeom prst="rect">
            <a:avLst/>
          </a:prstGeom>
        </p:spPr>
      </p:pic>
      <p:pic>
        <p:nvPicPr>
          <p:cNvPr id="11" name="Picture 10">
            <a:extLst>
              <a:ext uri="{FF2B5EF4-FFF2-40B4-BE49-F238E27FC236}">
                <a16:creationId xmlns:a16="http://schemas.microsoft.com/office/drawing/2014/main" id="{745F4123-9AB6-D166-F5AF-1A4040516C1C}"/>
              </a:ext>
            </a:extLst>
          </p:cNvPr>
          <p:cNvPicPr>
            <a:picLocks noChangeAspect="1"/>
          </p:cNvPicPr>
          <p:nvPr/>
        </p:nvPicPr>
        <p:blipFill>
          <a:blip r:embed="rId6"/>
          <a:stretch>
            <a:fillRect/>
          </a:stretch>
        </p:blipFill>
        <p:spPr>
          <a:xfrm>
            <a:off x="11245529" y="232425"/>
            <a:ext cx="754444" cy="607897"/>
          </a:xfrm>
          <a:prstGeom prst="rect">
            <a:avLst/>
          </a:prstGeom>
        </p:spPr>
      </p:pic>
    </p:spTree>
    <p:extLst>
      <p:ext uri="{BB962C8B-B14F-4D97-AF65-F5344CB8AC3E}">
        <p14:creationId xmlns:p14="http://schemas.microsoft.com/office/powerpoint/2010/main" val="70849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700"/>
                                        <p:tgtEl>
                                          <p:spTgt spid="3">
                                            <p:txEl>
                                              <p:pRg st="2" end="2"/>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7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1500"/>
                                  </p:stCondLst>
                                  <p:iterate>
                                    <p:tmPct val="10000"/>
                                  </p:iterate>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7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1500"/>
                                  </p:stCondLst>
                                  <p:iterate>
                                    <p:tmPct val="10000"/>
                                  </p:iterate>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7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916CE9A-F498-B3E7-8E24-CB0E6F2DDBC8}"/>
              </a:ext>
            </a:extLst>
          </p:cNvPr>
          <p:cNvGrpSpPr/>
          <p:nvPr/>
        </p:nvGrpSpPr>
        <p:grpSpPr>
          <a:xfrm>
            <a:off x="-13441" y="-6622"/>
            <a:ext cx="12249206" cy="6877866"/>
            <a:chOff x="-13441" y="-6622"/>
            <a:chExt cx="12249206" cy="6877866"/>
          </a:xfrm>
        </p:grpSpPr>
        <p:pic>
          <p:nvPicPr>
            <p:cNvPr id="13" name="Picture 12">
              <a:extLst>
                <a:ext uri="{FF2B5EF4-FFF2-40B4-BE49-F238E27FC236}">
                  <a16:creationId xmlns:a16="http://schemas.microsoft.com/office/drawing/2014/main" id="{113ACB89-EBC8-5D82-6509-D634707CA88C}"/>
                </a:ext>
              </a:extLst>
            </p:cNvPr>
            <p:cNvPicPr>
              <a:picLocks noChangeAspect="1"/>
            </p:cNvPicPr>
            <p:nvPr/>
          </p:nvPicPr>
          <p:blipFill>
            <a:blip r:embed="rId2">
              <a:alphaModFix amt="21000"/>
            </a:blip>
            <a:stretch>
              <a:fillRect/>
            </a:stretch>
          </p:blipFill>
          <p:spPr>
            <a:xfrm>
              <a:off x="-13441" y="-6622"/>
              <a:ext cx="6318375" cy="6871244"/>
            </a:xfrm>
            <a:prstGeom prst="rect">
              <a:avLst/>
            </a:prstGeom>
          </p:spPr>
        </p:pic>
        <p:pic>
          <p:nvPicPr>
            <p:cNvPr id="14" name="Picture 13">
              <a:extLst>
                <a:ext uri="{FF2B5EF4-FFF2-40B4-BE49-F238E27FC236}">
                  <a16:creationId xmlns:a16="http://schemas.microsoft.com/office/drawing/2014/main" id="{847BE413-7792-11F3-967E-BA9619C5B8CA}"/>
                </a:ext>
              </a:extLst>
            </p:cNvPr>
            <p:cNvPicPr>
              <a:picLocks noChangeAspect="1"/>
            </p:cNvPicPr>
            <p:nvPr/>
          </p:nvPicPr>
          <p:blipFill>
            <a:blip r:embed="rId2">
              <a:alphaModFix amt="21000"/>
            </a:blip>
            <a:stretch>
              <a:fillRect/>
            </a:stretch>
          </p:blipFill>
          <p:spPr>
            <a:xfrm>
              <a:off x="6304934" y="0"/>
              <a:ext cx="5930831" cy="6871244"/>
            </a:xfrm>
            <a:prstGeom prst="rect">
              <a:avLst/>
            </a:prstGeom>
          </p:spPr>
        </p:pic>
      </p:grpSp>
      <p:graphicFrame>
        <p:nvGraphicFramePr>
          <p:cNvPr id="4" name="Table 5">
            <a:extLst>
              <a:ext uri="{FF2B5EF4-FFF2-40B4-BE49-F238E27FC236}">
                <a16:creationId xmlns:a16="http://schemas.microsoft.com/office/drawing/2014/main" id="{A0958575-3B96-B24D-629A-48F3CCC42093}"/>
              </a:ext>
            </a:extLst>
          </p:cNvPr>
          <p:cNvGraphicFramePr>
            <a:graphicFrameLocks noGrp="1"/>
          </p:cNvGraphicFramePr>
          <p:nvPr>
            <p:extLst>
              <p:ext uri="{D42A27DB-BD31-4B8C-83A1-F6EECF244321}">
                <p14:modId xmlns:p14="http://schemas.microsoft.com/office/powerpoint/2010/main" val="1130040013"/>
              </p:ext>
            </p:extLst>
          </p:nvPr>
        </p:nvGraphicFramePr>
        <p:xfrm>
          <a:off x="2032000" y="1962385"/>
          <a:ext cx="8127999" cy="3025398"/>
        </p:xfrm>
        <a:graphic>
          <a:graphicData uri="http://schemas.openxmlformats.org/drawingml/2006/table">
            <a:tbl>
              <a:tblPr firstRow="1" bandRow="1">
                <a:tableStyleId>{16D9F66E-5EB9-4882-86FB-DCBF35E3C3E4}</a:tableStyleId>
              </a:tblPr>
              <a:tblGrid>
                <a:gridCol w="2709333">
                  <a:extLst>
                    <a:ext uri="{9D8B030D-6E8A-4147-A177-3AD203B41FA5}">
                      <a16:colId xmlns:a16="http://schemas.microsoft.com/office/drawing/2014/main" val="7961409"/>
                    </a:ext>
                  </a:extLst>
                </a:gridCol>
                <a:gridCol w="2709333">
                  <a:extLst>
                    <a:ext uri="{9D8B030D-6E8A-4147-A177-3AD203B41FA5}">
                      <a16:colId xmlns:a16="http://schemas.microsoft.com/office/drawing/2014/main" val="4275462649"/>
                    </a:ext>
                  </a:extLst>
                </a:gridCol>
                <a:gridCol w="2709333">
                  <a:extLst>
                    <a:ext uri="{9D8B030D-6E8A-4147-A177-3AD203B41FA5}">
                      <a16:colId xmlns:a16="http://schemas.microsoft.com/office/drawing/2014/main" val="1918959626"/>
                    </a:ext>
                  </a:extLst>
                </a:gridCol>
              </a:tblGrid>
              <a:tr h="546252">
                <a:tc>
                  <a:txBody>
                    <a:bodyPr/>
                    <a:lstStyle/>
                    <a:p>
                      <a:pPr algn="ctr"/>
                      <a:r>
                        <a:rPr lang="en-GB" sz="2000" dirty="0">
                          <a:latin typeface="Quattrocento Sans" panose="020B0502050000020003" pitchFamily="34" charset="0"/>
                          <a:ea typeface="Ayuthaya" pitchFamily="2" charset="-34"/>
                          <a:cs typeface="Ayuthaya" pitchFamily="2" charset="-34"/>
                        </a:rPr>
                        <a:t>EXTRACT</a:t>
                      </a:r>
                    </a:p>
                  </a:txBody>
                  <a:tcPr/>
                </a:tc>
                <a:tc>
                  <a:txBody>
                    <a:bodyPr/>
                    <a:lstStyle/>
                    <a:p>
                      <a:pPr algn="ctr"/>
                      <a:r>
                        <a:rPr lang="en-GB" sz="2000" dirty="0">
                          <a:latin typeface="Quattrocento Sans" panose="020B0502050000020003" pitchFamily="34" charset="0"/>
                          <a:ea typeface="Ayuthaya" pitchFamily="2" charset="-34"/>
                          <a:cs typeface="Ayuthaya" pitchFamily="2" charset="-34"/>
                        </a:rPr>
                        <a:t>TRANSFORM</a:t>
                      </a:r>
                    </a:p>
                  </a:txBody>
                  <a:tcPr/>
                </a:tc>
                <a:tc>
                  <a:txBody>
                    <a:bodyPr/>
                    <a:lstStyle/>
                    <a:p>
                      <a:pPr algn="ctr"/>
                      <a:r>
                        <a:rPr lang="en-GB" sz="2000" dirty="0">
                          <a:latin typeface="Quattrocento Sans" panose="020B0502050000020003" pitchFamily="34" charset="0"/>
                          <a:ea typeface="Ayuthaya" pitchFamily="2" charset="-34"/>
                          <a:cs typeface="Ayuthaya" pitchFamily="2" charset="-34"/>
                        </a:rPr>
                        <a:t>LOAD</a:t>
                      </a:r>
                    </a:p>
                  </a:txBody>
                  <a:tcPr/>
                </a:tc>
                <a:extLst>
                  <a:ext uri="{0D108BD9-81ED-4DB2-BD59-A6C34878D82A}">
                    <a16:rowId xmlns:a16="http://schemas.microsoft.com/office/drawing/2014/main" val="3726780969"/>
                  </a:ext>
                </a:extLst>
              </a:tr>
              <a:tr h="2479146">
                <a:tc>
                  <a:txBody>
                    <a:bodyPr/>
                    <a:lstStyle/>
                    <a:p>
                      <a:r>
                        <a:rPr lang="en-GB" sz="2000" dirty="0">
                          <a:latin typeface="Baghdad" pitchFamily="2" charset="-78"/>
                          <a:ea typeface="Ayuthaya" pitchFamily="2" charset="-34"/>
                          <a:cs typeface="Baghdad" pitchFamily="2" charset="-78"/>
                        </a:rPr>
                        <a:t>Obtaining the data</a:t>
                      </a:r>
                    </a:p>
                    <a:p>
                      <a:r>
                        <a:rPr lang="en-GB" sz="2000" dirty="0">
                          <a:latin typeface="Baghdad" pitchFamily="2" charset="-78"/>
                          <a:ea typeface="Ayuthaya" pitchFamily="2" charset="-34"/>
                          <a:cs typeface="Baghdad" pitchFamily="2" charset="-78"/>
                        </a:rPr>
                        <a:t>Web Scrapping</a:t>
                      </a:r>
                    </a:p>
                  </a:txBody>
                  <a:tcPr/>
                </a:tc>
                <a:tc>
                  <a:txBody>
                    <a:bodyPr/>
                    <a:lstStyle/>
                    <a:p>
                      <a:r>
                        <a:rPr lang="en-GB" sz="2000" dirty="0">
                          <a:latin typeface="Baghdad" pitchFamily="2" charset="-78"/>
                          <a:ea typeface="Ayuthaya" pitchFamily="2" charset="-34"/>
                          <a:cs typeface="Baghdad" pitchFamily="2" charset="-78"/>
                        </a:rPr>
                        <a:t>Cleaning and filtering the data so that it contains only relevant information.</a:t>
                      </a:r>
                      <a:endParaRPr lang="en-GB" sz="2000" dirty="0">
                        <a:latin typeface="Ayuthaya" pitchFamily="2" charset="-34"/>
                        <a:ea typeface="Ayuthaya" pitchFamily="2" charset="-34"/>
                        <a:cs typeface="Ayuthaya" pitchFamily="2" charset="-34"/>
                      </a:endParaRPr>
                    </a:p>
                    <a:p>
                      <a:endParaRPr lang="en-GB" sz="1600" dirty="0">
                        <a:latin typeface="Ayuthaya" pitchFamily="2" charset="-34"/>
                        <a:ea typeface="Ayuthaya" pitchFamily="2" charset="-34"/>
                        <a:cs typeface="Ayuthaya" pitchFamily="2" charset="-34"/>
                      </a:endParaRPr>
                    </a:p>
                  </a:txBody>
                  <a:tcPr/>
                </a:tc>
                <a:tc>
                  <a:txBody>
                    <a:bodyPr/>
                    <a:lstStyle/>
                    <a:p>
                      <a:r>
                        <a:rPr lang="en-GB" sz="2000" dirty="0">
                          <a:latin typeface="Baghdad" pitchFamily="2" charset="-78"/>
                          <a:ea typeface="Ayuthaya" pitchFamily="2" charset="-34"/>
                          <a:cs typeface="Baghdad" pitchFamily="2" charset="-78"/>
                        </a:rPr>
                        <a:t>Pushing data into PostgreSQL database</a:t>
                      </a:r>
                    </a:p>
                  </a:txBody>
                  <a:tcPr/>
                </a:tc>
                <a:extLst>
                  <a:ext uri="{0D108BD9-81ED-4DB2-BD59-A6C34878D82A}">
                    <a16:rowId xmlns:a16="http://schemas.microsoft.com/office/drawing/2014/main" val="2896297688"/>
                  </a:ext>
                </a:extLst>
              </a:tr>
            </a:tbl>
          </a:graphicData>
        </a:graphic>
      </p:graphicFrame>
      <p:pic>
        <p:nvPicPr>
          <p:cNvPr id="7" name="Graphic 5">
            <a:extLst>
              <a:ext uri="{FF2B5EF4-FFF2-40B4-BE49-F238E27FC236}">
                <a16:creationId xmlns:a16="http://schemas.microsoft.com/office/drawing/2014/main" id="{B0B79125-6C01-C077-3F24-D647CFEBB2E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5999" y="4531218"/>
            <a:ext cx="1131570" cy="456565"/>
          </a:xfrm>
          <a:prstGeom prst="rect">
            <a:avLst/>
          </a:prstGeom>
        </p:spPr>
      </p:pic>
      <p:pic>
        <p:nvPicPr>
          <p:cNvPr id="8" name="Graphic 1">
            <a:extLst>
              <a:ext uri="{FF2B5EF4-FFF2-40B4-BE49-F238E27FC236}">
                <a16:creationId xmlns:a16="http://schemas.microsoft.com/office/drawing/2014/main" id="{B961E44D-DFBE-6A78-0904-80ECD671170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20117" y="4531218"/>
            <a:ext cx="658812" cy="253251"/>
          </a:xfrm>
          <a:prstGeom prst="rect">
            <a:avLst/>
          </a:prstGeom>
        </p:spPr>
      </p:pic>
      <p:pic>
        <p:nvPicPr>
          <p:cNvPr id="10" name="Picture 9" descr="Icon&#10;&#10;Description automatically generated">
            <a:extLst>
              <a:ext uri="{FF2B5EF4-FFF2-40B4-BE49-F238E27FC236}">
                <a16:creationId xmlns:a16="http://schemas.microsoft.com/office/drawing/2014/main" id="{C98183BA-D2B5-6743-1C7F-9B2543ACD758}"/>
              </a:ext>
            </a:extLst>
          </p:cNvPr>
          <p:cNvPicPr>
            <a:picLocks noChangeAspect="1"/>
          </p:cNvPicPr>
          <p:nvPr/>
        </p:nvPicPr>
        <p:blipFill>
          <a:blip r:embed="rId7"/>
          <a:stretch>
            <a:fillRect/>
          </a:stretch>
        </p:blipFill>
        <p:spPr>
          <a:xfrm>
            <a:off x="6770369" y="4196890"/>
            <a:ext cx="457200" cy="431800"/>
          </a:xfrm>
          <a:prstGeom prst="rect">
            <a:avLst/>
          </a:prstGeom>
        </p:spPr>
      </p:pic>
      <p:sp>
        <p:nvSpPr>
          <p:cNvPr id="12" name="Rectangle 4">
            <a:extLst>
              <a:ext uri="{FF2B5EF4-FFF2-40B4-BE49-F238E27FC236}">
                <a16:creationId xmlns:a16="http://schemas.microsoft.com/office/drawing/2014/main" id="{67F9DE8E-57BE-ED7B-3480-1C15001CE547}"/>
              </a:ext>
            </a:extLst>
          </p:cNvPr>
          <p:cNvSpPr>
            <a:spLocks noChangeArrowheads="1"/>
          </p:cNvSpPr>
          <p:nvPr/>
        </p:nvSpPr>
        <p:spPr bwMode="auto">
          <a:xfrm>
            <a:off x="2513016" y="471094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solidFill>
                <a:schemeClr val="tx1">
                  <a:lumMod val="85000"/>
                  <a:lumOff val="15000"/>
                </a:schemeClr>
              </a:solidFill>
              <a:latin typeface="Baghdad" pitchFamily="2" charset="-78"/>
              <a:cs typeface="Baghdad" pitchFamily="2" charset="-78"/>
            </a:endParaRPr>
          </a:p>
        </p:txBody>
      </p:sp>
      <p:pic>
        <p:nvPicPr>
          <p:cNvPr id="1027" name="Picture 4" descr="Content Export CSV | Drupal.org">
            <a:extLst>
              <a:ext uri="{FF2B5EF4-FFF2-40B4-BE49-F238E27FC236}">
                <a16:creationId xmlns:a16="http://schemas.microsoft.com/office/drawing/2014/main" id="{9D45EA5C-4DC8-9B55-FA0C-69CB801B027C}"/>
              </a:ext>
            </a:extLst>
          </p:cNvPr>
          <p:cNvPicPr>
            <a:picLocks noChangeAspect="1" noChangeArrowheads="1"/>
          </p:cNvPicPr>
          <p:nvPr/>
        </p:nvPicPr>
        <p:blipFill>
          <a:blip r:embed="rId8" r:link="rId9">
            <a:extLst>
              <a:ext uri="{28A0092B-C50C-407E-A947-70E740481C1C}">
                <a14:useLocalDpi xmlns:a14="http://schemas.microsoft.com/office/drawing/2010/main" val="0"/>
              </a:ext>
            </a:extLst>
          </a:blip>
          <a:srcRect/>
          <a:stretch>
            <a:fillRect/>
          </a:stretch>
        </p:blipFill>
        <p:spPr bwMode="auto">
          <a:xfrm>
            <a:off x="2091597" y="4349290"/>
            <a:ext cx="558800" cy="558800"/>
          </a:xfrm>
          <a:prstGeom prst="rect">
            <a:avLst/>
          </a:prstGeom>
          <a:noFill/>
          <a:extLst>
            <a:ext uri="{909E8E84-426E-40DD-AFC4-6F175D3DCCD1}">
              <a14:hiddenFill xmlns:a14="http://schemas.microsoft.com/office/drawing/2010/main">
                <a:solidFill>
                  <a:srgbClr val="FFFFFF"/>
                </a:solidFill>
              </a14:hiddenFill>
            </a:ext>
          </a:extLst>
        </p:spPr>
      </p:pic>
      <p:sp>
        <p:nvSpPr>
          <p:cNvPr id="28" name="Right Arrow 27">
            <a:extLst>
              <a:ext uri="{FF2B5EF4-FFF2-40B4-BE49-F238E27FC236}">
                <a16:creationId xmlns:a16="http://schemas.microsoft.com/office/drawing/2014/main" id="{DAB565DB-6832-7542-AACE-48056C07A161}"/>
              </a:ext>
            </a:extLst>
          </p:cNvPr>
          <p:cNvSpPr/>
          <p:nvPr/>
        </p:nvSpPr>
        <p:spPr>
          <a:xfrm>
            <a:off x="4366259" y="2047801"/>
            <a:ext cx="727587" cy="381481"/>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solidFill>
                <a:schemeClr val="tx1">
                  <a:lumMod val="85000"/>
                  <a:lumOff val="15000"/>
                </a:schemeClr>
              </a:solidFill>
              <a:latin typeface="Baghdad" pitchFamily="2" charset="-78"/>
              <a:cs typeface="Baghdad" pitchFamily="2" charset="-78"/>
            </a:endParaRPr>
          </a:p>
        </p:txBody>
      </p:sp>
      <p:sp>
        <p:nvSpPr>
          <p:cNvPr id="29" name="Right Arrow 28">
            <a:extLst>
              <a:ext uri="{FF2B5EF4-FFF2-40B4-BE49-F238E27FC236}">
                <a16:creationId xmlns:a16="http://schemas.microsoft.com/office/drawing/2014/main" id="{2585F016-2A7F-B6AB-F7B6-FC5F51753A20}"/>
              </a:ext>
            </a:extLst>
          </p:cNvPr>
          <p:cNvSpPr/>
          <p:nvPr/>
        </p:nvSpPr>
        <p:spPr>
          <a:xfrm>
            <a:off x="7155210" y="2047801"/>
            <a:ext cx="727587" cy="381481"/>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solidFill>
                <a:schemeClr val="tx1">
                  <a:lumMod val="85000"/>
                  <a:lumOff val="15000"/>
                </a:schemeClr>
              </a:solidFill>
              <a:latin typeface="Baghdad" pitchFamily="2" charset="-78"/>
              <a:cs typeface="Baghdad" pitchFamily="2" charset="-78"/>
            </a:endParaRPr>
          </a:p>
        </p:txBody>
      </p:sp>
      <p:pic>
        <p:nvPicPr>
          <p:cNvPr id="3" name="Picture 2">
            <a:extLst>
              <a:ext uri="{FF2B5EF4-FFF2-40B4-BE49-F238E27FC236}">
                <a16:creationId xmlns:a16="http://schemas.microsoft.com/office/drawing/2014/main" id="{C97C6CF2-C1AF-4CBD-3AE9-4829E8C984DF}"/>
              </a:ext>
            </a:extLst>
          </p:cNvPr>
          <p:cNvPicPr>
            <a:picLocks noChangeAspect="1"/>
          </p:cNvPicPr>
          <p:nvPr/>
        </p:nvPicPr>
        <p:blipFill rotWithShape="1">
          <a:blip r:embed="rId10"/>
          <a:srcRect t="11742" b="64794"/>
          <a:stretch/>
        </p:blipFill>
        <p:spPr>
          <a:xfrm>
            <a:off x="8158439" y="4590222"/>
            <a:ext cx="2628407" cy="338555"/>
          </a:xfrm>
          <a:prstGeom prst="rect">
            <a:avLst/>
          </a:prstGeom>
        </p:spPr>
      </p:pic>
      <p:pic>
        <p:nvPicPr>
          <p:cNvPr id="11" name="Picture 10">
            <a:extLst>
              <a:ext uri="{FF2B5EF4-FFF2-40B4-BE49-F238E27FC236}">
                <a16:creationId xmlns:a16="http://schemas.microsoft.com/office/drawing/2014/main" id="{E6D1998F-FD7F-95B7-66E9-460102FAD314}"/>
              </a:ext>
            </a:extLst>
          </p:cNvPr>
          <p:cNvPicPr>
            <a:picLocks noChangeAspect="1"/>
          </p:cNvPicPr>
          <p:nvPr/>
        </p:nvPicPr>
        <p:blipFill>
          <a:blip r:embed="rId11"/>
          <a:stretch>
            <a:fillRect/>
          </a:stretch>
        </p:blipFill>
        <p:spPr>
          <a:xfrm>
            <a:off x="2697747" y="4359339"/>
            <a:ext cx="1387861" cy="573992"/>
          </a:xfrm>
          <a:prstGeom prst="rect">
            <a:avLst/>
          </a:prstGeom>
        </p:spPr>
      </p:pic>
      <p:sp>
        <p:nvSpPr>
          <p:cNvPr id="16" name="Rectangle 15">
            <a:extLst>
              <a:ext uri="{FF2B5EF4-FFF2-40B4-BE49-F238E27FC236}">
                <a16:creationId xmlns:a16="http://schemas.microsoft.com/office/drawing/2014/main" id="{17C88D71-94D4-1A34-C125-E6F2BE1F4BE0}"/>
              </a:ext>
            </a:extLst>
          </p:cNvPr>
          <p:cNvSpPr/>
          <p:nvPr/>
        </p:nvSpPr>
        <p:spPr>
          <a:xfrm>
            <a:off x="2183461" y="5290436"/>
            <a:ext cx="7825075" cy="9690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85000"/>
                  <a:lumOff val="15000"/>
                </a:schemeClr>
              </a:solidFill>
            </a:endParaRPr>
          </a:p>
        </p:txBody>
      </p:sp>
      <p:sp>
        <p:nvSpPr>
          <p:cNvPr id="23" name="TextBox 22">
            <a:extLst>
              <a:ext uri="{FF2B5EF4-FFF2-40B4-BE49-F238E27FC236}">
                <a16:creationId xmlns:a16="http://schemas.microsoft.com/office/drawing/2014/main" id="{454A0BDC-4E27-ADF5-3EBC-7F6EE63B58BE}"/>
              </a:ext>
            </a:extLst>
          </p:cNvPr>
          <p:cNvSpPr txBox="1"/>
          <p:nvPr/>
        </p:nvSpPr>
        <p:spPr>
          <a:xfrm>
            <a:off x="2615732" y="5590283"/>
            <a:ext cx="7825075" cy="369332"/>
          </a:xfrm>
          <a:prstGeom prst="rect">
            <a:avLst/>
          </a:prstGeom>
          <a:noFill/>
        </p:spPr>
        <p:txBody>
          <a:bodyPr wrap="square">
            <a:spAutoFit/>
          </a:bodyPr>
          <a:lstStyle/>
          <a:p>
            <a:r>
              <a:rPr lang="en-GB" dirty="0">
                <a:solidFill>
                  <a:schemeClr val="tx1">
                    <a:lumMod val="85000"/>
                    <a:lumOff val="15000"/>
                  </a:schemeClr>
                </a:solidFill>
                <a:latin typeface="Baghdad" pitchFamily="2" charset="-78"/>
                <a:ea typeface="Ayuthaya" pitchFamily="2" charset="-34"/>
                <a:cs typeface="Baghdad" pitchFamily="2" charset="-78"/>
              </a:rPr>
              <a:t>PostgreSQL was chosen as the data is related via country and region.</a:t>
            </a:r>
          </a:p>
        </p:txBody>
      </p:sp>
      <p:sp>
        <p:nvSpPr>
          <p:cNvPr id="17" name="Rectangle 16">
            <a:extLst>
              <a:ext uri="{FF2B5EF4-FFF2-40B4-BE49-F238E27FC236}">
                <a16:creationId xmlns:a16="http://schemas.microsoft.com/office/drawing/2014/main" id="{D622B225-05C6-CA4D-BAA6-CD7F078C7070}"/>
              </a:ext>
            </a:extLst>
          </p:cNvPr>
          <p:cNvSpPr/>
          <p:nvPr/>
        </p:nvSpPr>
        <p:spPr>
          <a:xfrm>
            <a:off x="0" y="0"/>
            <a:ext cx="12192000" cy="9690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85000"/>
                  <a:lumOff val="15000"/>
                </a:schemeClr>
              </a:solidFill>
            </a:endParaRPr>
          </a:p>
        </p:txBody>
      </p:sp>
      <p:sp>
        <p:nvSpPr>
          <p:cNvPr id="2" name="Title 1">
            <a:extLst>
              <a:ext uri="{FF2B5EF4-FFF2-40B4-BE49-F238E27FC236}">
                <a16:creationId xmlns:a16="http://schemas.microsoft.com/office/drawing/2014/main" id="{F88B90E8-CFBC-C6EF-0ED1-A0DD73216169}"/>
              </a:ext>
            </a:extLst>
          </p:cNvPr>
          <p:cNvSpPr txBox="1">
            <a:spLocks/>
          </p:cNvSpPr>
          <p:nvPr/>
        </p:nvSpPr>
        <p:spPr>
          <a:xfrm>
            <a:off x="2183461" y="181793"/>
            <a:ext cx="7840880" cy="552090"/>
          </a:xfrm>
          <a:prstGeom prst="rect">
            <a:avLst/>
          </a:prstGeom>
        </p:spPr>
        <p:txBody>
          <a:bodyPr anchor="b">
            <a:no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GB" sz="2400" dirty="0">
                <a:solidFill>
                  <a:schemeClr val="tx1">
                    <a:lumMod val="85000"/>
                    <a:lumOff val="15000"/>
                  </a:schemeClr>
                </a:solidFill>
                <a:latin typeface="Baghdad" pitchFamily="2" charset="-78"/>
                <a:ea typeface="Ayuthaya" pitchFamily="2" charset="-34"/>
                <a:cs typeface="Baghdad" pitchFamily="2" charset="-78"/>
              </a:rPr>
              <a:t>ETL Process</a:t>
            </a:r>
          </a:p>
        </p:txBody>
      </p:sp>
      <p:pic>
        <p:nvPicPr>
          <p:cNvPr id="19" name="Picture 18">
            <a:extLst>
              <a:ext uri="{FF2B5EF4-FFF2-40B4-BE49-F238E27FC236}">
                <a16:creationId xmlns:a16="http://schemas.microsoft.com/office/drawing/2014/main" id="{548465DA-AFCB-A2FF-FC92-2C2E295D0F6A}"/>
              </a:ext>
            </a:extLst>
          </p:cNvPr>
          <p:cNvPicPr>
            <a:picLocks noChangeAspect="1"/>
          </p:cNvPicPr>
          <p:nvPr/>
        </p:nvPicPr>
        <p:blipFill>
          <a:blip r:embed="rId12"/>
          <a:stretch>
            <a:fillRect/>
          </a:stretch>
        </p:blipFill>
        <p:spPr>
          <a:xfrm>
            <a:off x="189973" y="180564"/>
            <a:ext cx="754444" cy="607897"/>
          </a:xfrm>
          <a:prstGeom prst="rect">
            <a:avLst/>
          </a:prstGeom>
        </p:spPr>
      </p:pic>
      <p:pic>
        <p:nvPicPr>
          <p:cNvPr id="20" name="Picture 19">
            <a:extLst>
              <a:ext uri="{FF2B5EF4-FFF2-40B4-BE49-F238E27FC236}">
                <a16:creationId xmlns:a16="http://schemas.microsoft.com/office/drawing/2014/main" id="{1649C405-BD24-0BE0-6EFA-B61AE09349FA}"/>
              </a:ext>
            </a:extLst>
          </p:cNvPr>
          <p:cNvPicPr>
            <a:picLocks noChangeAspect="1"/>
          </p:cNvPicPr>
          <p:nvPr/>
        </p:nvPicPr>
        <p:blipFill>
          <a:blip r:embed="rId12"/>
          <a:stretch>
            <a:fillRect/>
          </a:stretch>
        </p:blipFill>
        <p:spPr>
          <a:xfrm>
            <a:off x="11245529" y="232425"/>
            <a:ext cx="754444" cy="607897"/>
          </a:xfrm>
          <a:prstGeom prst="rect">
            <a:avLst/>
          </a:prstGeom>
        </p:spPr>
      </p:pic>
    </p:spTree>
    <p:extLst>
      <p:ext uri="{BB962C8B-B14F-4D97-AF65-F5344CB8AC3E}">
        <p14:creationId xmlns:p14="http://schemas.microsoft.com/office/powerpoint/2010/main" val="191339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916CE9A-F498-B3E7-8E24-CB0E6F2DDBC8}"/>
              </a:ext>
            </a:extLst>
          </p:cNvPr>
          <p:cNvGrpSpPr/>
          <p:nvPr/>
        </p:nvGrpSpPr>
        <p:grpSpPr>
          <a:xfrm>
            <a:off x="-13441" y="-6622"/>
            <a:ext cx="12249206" cy="6877866"/>
            <a:chOff x="-13441" y="-6622"/>
            <a:chExt cx="12249206" cy="6877866"/>
          </a:xfrm>
        </p:grpSpPr>
        <p:pic>
          <p:nvPicPr>
            <p:cNvPr id="13" name="Picture 12">
              <a:extLst>
                <a:ext uri="{FF2B5EF4-FFF2-40B4-BE49-F238E27FC236}">
                  <a16:creationId xmlns:a16="http://schemas.microsoft.com/office/drawing/2014/main" id="{113ACB89-EBC8-5D82-6509-D634707CA88C}"/>
                </a:ext>
              </a:extLst>
            </p:cNvPr>
            <p:cNvPicPr>
              <a:picLocks noChangeAspect="1"/>
            </p:cNvPicPr>
            <p:nvPr/>
          </p:nvPicPr>
          <p:blipFill>
            <a:blip r:embed="rId3">
              <a:alphaModFix amt="21000"/>
            </a:blip>
            <a:stretch>
              <a:fillRect/>
            </a:stretch>
          </p:blipFill>
          <p:spPr>
            <a:xfrm>
              <a:off x="-13441" y="-6622"/>
              <a:ext cx="6318375" cy="6871244"/>
            </a:xfrm>
            <a:prstGeom prst="rect">
              <a:avLst/>
            </a:prstGeom>
          </p:spPr>
        </p:pic>
        <p:pic>
          <p:nvPicPr>
            <p:cNvPr id="14" name="Picture 13">
              <a:extLst>
                <a:ext uri="{FF2B5EF4-FFF2-40B4-BE49-F238E27FC236}">
                  <a16:creationId xmlns:a16="http://schemas.microsoft.com/office/drawing/2014/main" id="{847BE413-7792-11F3-967E-BA9619C5B8CA}"/>
                </a:ext>
              </a:extLst>
            </p:cNvPr>
            <p:cNvPicPr>
              <a:picLocks noChangeAspect="1"/>
            </p:cNvPicPr>
            <p:nvPr/>
          </p:nvPicPr>
          <p:blipFill>
            <a:blip r:embed="rId3">
              <a:alphaModFix amt="21000"/>
            </a:blip>
            <a:stretch>
              <a:fillRect/>
            </a:stretch>
          </p:blipFill>
          <p:spPr>
            <a:xfrm>
              <a:off x="6304934" y="0"/>
              <a:ext cx="5930831" cy="6871244"/>
            </a:xfrm>
            <a:prstGeom prst="rect">
              <a:avLst/>
            </a:prstGeom>
          </p:spPr>
        </p:pic>
      </p:grpSp>
      <p:sp>
        <p:nvSpPr>
          <p:cNvPr id="12" name="Rectangle 4">
            <a:extLst>
              <a:ext uri="{FF2B5EF4-FFF2-40B4-BE49-F238E27FC236}">
                <a16:creationId xmlns:a16="http://schemas.microsoft.com/office/drawing/2014/main" id="{67F9DE8E-57BE-ED7B-3480-1C15001CE547}"/>
              </a:ext>
            </a:extLst>
          </p:cNvPr>
          <p:cNvSpPr>
            <a:spLocks noChangeArrowheads="1"/>
          </p:cNvSpPr>
          <p:nvPr/>
        </p:nvSpPr>
        <p:spPr bwMode="auto">
          <a:xfrm>
            <a:off x="2513016" y="471094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latin typeface="Baghdad" pitchFamily="2" charset="-78"/>
              <a:cs typeface="Baghdad" pitchFamily="2" charset="-78"/>
            </a:endParaRPr>
          </a:p>
        </p:txBody>
      </p:sp>
      <p:sp>
        <p:nvSpPr>
          <p:cNvPr id="17" name="Rectangle 16">
            <a:extLst>
              <a:ext uri="{FF2B5EF4-FFF2-40B4-BE49-F238E27FC236}">
                <a16:creationId xmlns:a16="http://schemas.microsoft.com/office/drawing/2014/main" id="{D622B225-05C6-CA4D-BAA6-CD7F078C7070}"/>
              </a:ext>
            </a:extLst>
          </p:cNvPr>
          <p:cNvSpPr/>
          <p:nvPr/>
        </p:nvSpPr>
        <p:spPr>
          <a:xfrm>
            <a:off x="0" y="0"/>
            <a:ext cx="12192000" cy="9690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88B90E8-CFBC-C6EF-0ED1-A0DD73216169}"/>
              </a:ext>
            </a:extLst>
          </p:cNvPr>
          <p:cNvSpPr txBox="1">
            <a:spLocks/>
          </p:cNvSpPr>
          <p:nvPr/>
        </p:nvSpPr>
        <p:spPr>
          <a:xfrm>
            <a:off x="2183461" y="181793"/>
            <a:ext cx="7840880" cy="552090"/>
          </a:xfrm>
          <a:prstGeom prst="rect">
            <a:avLst/>
          </a:prstGeom>
        </p:spPr>
        <p:txBody>
          <a:bodyPr anchor="b">
            <a:no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GB" sz="2400" dirty="0">
                <a:solidFill>
                  <a:schemeClr val="tx1">
                    <a:lumMod val="85000"/>
                    <a:lumOff val="15000"/>
                  </a:schemeClr>
                </a:solidFill>
                <a:latin typeface="Baghdad" pitchFamily="2" charset="-78"/>
                <a:ea typeface="Ayuthaya" pitchFamily="2" charset="-34"/>
                <a:cs typeface="Baghdad" pitchFamily="2" charset="-78"/>
              </a:rPr>
              <a:t>Technologies</a:t>
            </a:r>
          </a:p>
        </p:txBody>
      </p:sp>
      <p:pic>
        <p:nvPicPr>
          <p:cNvPr id="19" name="Picture 18">
            <a:extLst>
              <a:ext uri="{FF2B5EF4-FFF2-40B4-BE49-F238E27FC236}">
                <a16:creationId xmlns:a16="http://schemas.microsoft.com/office/drawing/2014/main" id="{548465DA-AFCB-A2FF-FC92-2C2E295D0F6A}"/>
              </a:ext>
            </a:extLst>
          </p:cNvPr>
          <p:cNvPicPr>
            <a:picLocks noChangeAspect="1"/>
          </p:cNvPicPr>
          <p:nvPr/>
        </p:nvPicPr>
        <p:blipFill>
          <a:blip r:embed="rId4"/>
          <a:stretch>
            <a:fillRect/>
          </a:stretch>
        </p:blipFill>
        <p:spPr>
          <a:xfrm>
            <a:off x="189973" y="180564"/>
            <a:ext cx="754444" cy="607897"/>
          </a:xfrm>
          <a:prstGeom prst="rect">
            <a:avLst/>
          </a:prstGeom>
        </p:spPr>
      </p:pic>
      <p:sp>
        <p:nvSpPr>
          <p:cNvPr id="18" name="Rectangle 17">
            <a:extLst>
              <a:ext uri="{FF2B5EF4-FFF2-40B4-BE49-F238E27FC236}">
                <a16:creationId xmlns:a16="http://schemas.microsoft.com/office/drawing/2014/main" id="{82B05055-B473-AD3C-4967-2B9E05EC2A74}"/>
              </a:ext>
            </a:extLst>
          </p:cNvPr>
          <p:cNvSpPr/>
          <p:nvPr/>
        </p:nvSpPr>
        <p:spPr>
          <a:xfrm>
            <a:off x="2937957" y="1556021"/>
            <a:ext cx="7164731" cy="476141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a:extLst>
              <a:ext uri="{FF2B5EF4-FFF2-40B4-BE49-F238E27FC236}">
                <a16:creationId xmlns:a16="http://schemas.microsoft.com/office/drawing/2014/main" id="{1649C405-BD24-0BE0-6EFA-B61AE09349FA}"/>
              </a:ext>
            </a:extLst>
          </p:cNvPr>
          <p:cNvPicPr>
            <a:picLocks noChangeAspect="1"/>
          </p:cNvPicPr>
          <p:nvPr/>
        </p:nvPicPr>
        <p:blipFill>
          <a:blip r:embed="rId4"/>
          <a:stretch>
            <a:fillRect/>
          </a:stretch>
        </p:blipFill>
        <p:spPr>
          <a:xfrm>
            <a:off x="11245529" y="232425"/>
            <a:ext cx="754444" cy="607897"/>
          </a:xfrm>
          <a:prstGeom prst="rect">
            <a:avLst/>
          </a:prstGeom>
        </p:spPr>
      </p:pic>
      <p:graphicFrame>
        <p:nvGraphicFramePr>
          <p:cNvPr id="9" name="Diagram 8">
            <a:extLst>
              <a:ext uri="{FF2B5EF4-FFF2-40B4-BE49-F238E27FC236}">
                <a16:creationId xmlns:a16="http://schemas.microsoft.com/office/drawing/2014/main" id="{5DF13E00-AD45-D60E-3AA4-1ACDE347A534}"/>
              </a:ext>
            </a:extLst>
          </p:cNvPr>
          <p:cNvGraphicFramePr/>
          <p:nvPr>
            <p:extLst>
              <p:ext uri="{D42A27DB-BD31-4B8C-83A1-F6EECF244321}">
                <p14:modId xmlns:p14="http://schemas.microsoft.com/office/powerpoint/2010/main" val="3554318019"/>
              </p:ext>
            </p:extLst>
          </p:nvPr>
        </p:nvGraphicFramePr>
        <p:xfrm>
          <a:off x="2183461" y="1408386"/>
          <a:ext cx="8673725" cy="485107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1" name="Picture 4" descr="Content Export CSV | Drupal.org">
            <a:extLst>
              <a:ext uri="{FF2B5EF4-FFF2-40B4-BE49-F238E27FC236}">
                <a16:creationId xmlns:a16="http://schemas.microsoft.com/office/drawing/2014/main" id="{631DD1D9-283E-A09A-901F-6965E202FEA6}"/>
              </a:ext>
            </a:extLst>
          </p:cNvPr>
          <p:cNvPicPr>
            <a:picLocks noChangeAspect="1" noChangeArrowheads="1"/>
          </p:cNvPicPr>
          <p:nvPr/>
        </p:nvPicPr>
        <p:blipFill>
          <a:blip r:embed="rId10" r:link="rId11">
            <a:extLst>
              <a:ext uri="{28A0092B-C50C-407E-A947-70E740481C1C}">
                <a14:useLocalDpi xmlns:a14="http://schemas.microsoft.com/office/drawing/2010/main" val="0"/>
              </a:ext>
            </a:extLst>
          </a:blip>
          <a:srcRect/>
          <a:stretch>
            <a:fillRect/>
          </a:stretch>
        </p:blipFill>
        <p:spPr bwMode="auto">
          <a:xfrm>
            <a:off x="6340463" y="1719539"/>
            <a:ext cx="558800" cy="558800"/>
          </a:xfrm>
          <a:prstGeom prst="rect">
            <a:avLst/>
          </a:prstGeom>
          <a:noFill/>
          <a:extLst>
            <a:ext uri="{909E8E84-426E-40DD-AFC4-6F175D3DCCD1}">
              <a14:hiddenFill xmlns:a14="http://schemas.microsoft.com/office/drawing/2010/main">
                <a:solidFill>
                  <a:srgbClr val="FFFFFF"/>
                </a:solidFill>
              </a14:hiddenFill>
            </a:ext>
          </a:extLst>
        </p:spPr>
      </p:pic>
      <p:pic>
        <p:nvPicPr>
          <p:cNvPr id="22" name="Graphic 5">
            <a:extLst>
              <a:ext uri="{FF2B5EF4-FFF2-40B4-BE49-F238E27FC236}">
                <a16:creationId xmlns:a16="http://schemas.microsoft.com/office/drawing/2014/main" id="{1D655E9C-8AD0-3FE8-85D2-93A9DF6545D6}"/>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371868" y="2641055"/>
            <a:ext cx="1131570" cy="456565"/>
          </a:xfrm>
          <a:prstGeom prst="rect">
            <a:avLst/>
          </a:prstGeom>
        </p:spPr>
      </p:pic>
      <p:pic>
        <p:nvPicPr>
          <p:cNvPr id="24" name="Picture 23" descr="Icon&#10;&#10;Description automatically generated">
            <a:extLst>
              <a:ext uri="{FF2B5EF4-FFF2-40B4-BE49-F238E27FC236}">
                <a16:creationId xmlns:a16="http://schemas.microsoft.com/office/drawing/2014/main" id="{14B49203-EA77-E1BF-66ED-CBCFF6427D60}"/>
              </a:ext>
            </a:extLst>
          </p:cNvPr>
          <p:cNvPicPr>
            <a:picLocks noChangeAspect="1"/>
          </p:cNvPicPr>
          <p:nvPr/>
        </p:nvPicPr>
        <p:blipFill>
          <a:blip r:embed="rId14"/>
          <a:stretch>
            <a:fillRect/>
          </a:stretch>
        </p:blipFill>
        <p:spPr>
          <a:xfrm>
            <a:off x="9393461" y="2257053"/>
            <a:ext cx="457200" cy="431800"/>
          </a:xfrm>
          <a:prstGeom prst="rect">
            <a:avLst/>
          </a:prstGeom>
        </p:spPr>
      </p:pic>
      <p:pic>
        <p:nvPicPr>
          <p:cNvPr id="25" name="Picture 24">
            <a:extLst>
              <a:ext uri="{FF2B5EF4-FFF2-40B4-BE49-F238E27FC236}">
                <a16:creationId xmlns:a16="http://schemas.microsoft.com/office/drawing/2014/main" id="{CFF5562D-7175-E420-C9C8-513901235845}"/>
              </a:ext>
            </a:extLst>
          </p:cNvPr>
          <p:cNvPicPr>
            <a:picLocks noChangeAspect="1"/>
          </p:cNvPicPr>
          <p:nvPr/>
        </p:nvPicPr>
        <p:blipFill rotWithShape="1">
          <a:blip r:embed="rId15"/>
          <a:srcRect t="11742" b="64794"/>
          <a:stretch/>
        </p:blipFill>
        <p:spPr>
          <a:xfrm>
            <a:off x="3207359" y="5635778"/>
            <a:ext cx="2628407" cy="338555"/>
          </a:xfrm>
          <a:prstGeom prst="rect">
            <a:avLst/>
          </a:prstGeom>
        </p:spPr>
      </p:pic>
      <p:pic>
        <p:nvPicPr>
          <p:cNvPr id="26" name="Picture 25">
            <a:extLst>
              <a:ext uri="{FF2B5EF4-FFF2-40B4-BE49-F238E27FC236}">
                <a16:creationId xmlns:a16="http://schemas.microsoft.com/office/drawing/2014/main" id="{D9129901-D7DE-9303-7B1C-8C5473E9D2A3}"/>
              </a:ext>
            </a:extLst>
          </p:cNvPr>
          <p:cNvPicPr>
            <a:picLocks noChangeAspect="1"/>
          </p:cNvPicPr>
          <p:nvPr/>
        </p:nvPicPr>
        <p:blipFill rotWithShape="1">
          <a:blip r:embed="rId16"/>
          <a:srcRect l="10743" t="20663" r="54072" b="43611"/>
          <a:stretch/>
        </p:blipFill>
        <p:spPr>
          <a:xfrm>
            <a:off x="3078080" y="3875007"/>
            <a:ext cx="458018" cy="465067"/>
          </a:xfrm>
          <a:prstGeom prst="rect">
            <a:avLst/>
          </a:prstGeom>
        </p:spPr>
      </p:pic>
      <p:pic>
        <p:nvPicPr>
          <p:cNvPr id="27" name="Picture 26">
            <a:extLst>
              <a:ext uri="{FF2B5EF4-FFF2-40B4-BE49-F238E27FC236}">
                <a16:creationId xmlns:a16="http://schemas.microsoft.com/office/drawing/2014/main" id="{E75E6959-DC4B-84EB-02F7-09F28F31A709}"/>
              </a:ext>
            </a:extLst>
          </p:cNvPr>
          <p:cNvPicPr>
            <a:picLocks noChangeAspect="1"/>
          </p:cNvPicPr>
          <p:nvPr/>
        </p:nvPicPr>
        <p:blipFill rotWithShape="1">
          <a:blip r:embed="rId16"/>
          <a:srcRect l="54081" t="19341" r="9065" b="41837"/>
          <a:stretch/>
        </p:blipFill>
        <p:spPr>
          <a:xfrm>
            <a:off x="3097982" y="4608858"/>
            <a:ext cx="458018" cy="482485"/>
          </a:xfrm>
          <a:prstGeom prst="rect">
            <a:avLst/>
          </a:prstGeom>
        </p:spPr>
      </p:pic>
      <p:pic>
        <p:nvPicPr>
          <p:cNvPr id="30" name="Picture 29">
            <a:extLst>
              <a:ext uri="{FF2B5EF4-FFF2-40B4-BE49-F238E27FC236}">
                <a16:creationId xmlns:a16="http://schemas.microsoft.com/office/drawing/2014/main" id="{8AA4A1AF-0B75-FEAC-E303-0A8D0456C5EE}"/>
              </a:ext>
            </a:extLst>
          </p:cNvPr>
          <p:cNvPicPr>
            <a:picLocks noChangeAspect="1"/>
          </p:cNvPicPr>
          <p:nvPr/>
        </p:nvPicPr>
        <p:blipFill rotWithShape="1">
          <a:blip r:embed="rId16"/>
          <a:srcRect l="29851" t="59640" r="31188" b="244"/>
          <a:stretch/>
        </p:blipFill>
        <p:spPr>
          <a:xfrm>
            <a:off x="7118901" y="5543596"/>
            <a:ext cx="507849" cy="522917"/>
          </a:xfrm>
          <a:prstGeom prst="rect">
            <a:avLst/>
          </a:prstGeom>
        </p:spPr>
      </p:pic>
      <p:pic>
        <p:nvPicPr>
          <p:cNvPr id="31" name="Picture 30">
            <a:extLst>
              <a:ext uri="{FF2B5EF4-FFF2-40B4-BE49-F238E27FC236}">
                <a16:creationId xmlns:a16="http://schemas.microsoft.com/office/drawing/2014/main" id="{6852DD6E-53A9-80C5-F5F3-7EEBB1E5234C}"/>
              </a:ext>
            </a:extLst>
          </p:cNvPr>
          <p:cNvPicPr>
            <a:picLocks noChangeAspect="1"/>
          </p:cNvPicPr>
          <p:nvPr/>
        </p:nvPicPr>
        <p:blipFill>
          <a:blip r:embed="rId17"/>
          <a:stretch>
            <a:fillRect/>
          </a:stretch>
        </p:blipFill>
        <p:spPr>
          <a:xfrm>
            <a:off x="3307449" y="1952365"/>
            <a:ext cx="1621020" cy="609376"/>
          </a:xfrm>
          <a:prstGeom prst="rect">
            <a:avLst/>
          </a:prstGeom>
        </p:spPr>
      </p:pic>
      <p:pic>
        <p:nvPicPr>
          <p:cNvPr id="32" name="Picture 31">
            <a:extLst>
              <a:ext uri="{FF2B5EF4-FFF2-40B4-BE49-F238E27FC236}">
                <a16:creationId xmlns:a16="http://schemas.microsoft.com/office/drawing/2014/main" id="{A87CCC28-5F4D-1066-2318-00BAD2E384AB}"/>
              </a:ext>
            </a:extLst>
          </p:cNvPr>
          <p:cNvPicPr>
            <a:picLocks noChangeAspect="1"/>
          </p:cNvPicPr>
          <p:nvPr/>
        </p:nvPicPr>
        <p:blipFill>
          <a:blip r:embed="rId18"/>
          <a:stretch>
            <a:fillRect/>
          </a:stretch>
        </p:blipFill>
        <p:spPr>
          <a:xfrm>
            <a:off x="3405480" y="2502089"/>
            <a:ext cx="1453105" cy="600976"/>
          </a:xfrm>
          <a:prstGeom prst="rect">
            <a:avLst/>
          </a:prstGeom>
          <a:effectLst>
            <a:outerShdw blurRad="63500" sx="102000" sy="102000" algn="ctr" rotWithShape="0">
              <a:prstClr val="black">
                <a:alpha val="40000"/>
              </a:prstClr>
            </a:outerShdw>
          </a:effectLst>
        </p:spPr>
      </p:pic>
      <p:pic>
        <p:nvPicPr>
          <p:cNvPr id="33" name="Picture 32">
            <a:extLst>
              <a:ext uri="{FF2B5EF4-FFF2-40B4-BE49-F238E27FC236}">
                <a16:creationId xmlns:a16="http://schemas.microsoft.com/office/drawing/2014/main" id="{E60EA582-971C-9E01-10D3-C6FBCAD721A7}"/>
              </a:ext>
            </a:extLst>
          </p:cNvPr>
          <p:cNvPicPr>
            <a:picLocks noChangeAspect="1"/>
          </p:cNvPicPr>
          <p:nvPr/>
        </p:nvPicPr>
        <p:blipFill rotWithShape="1">
          <a:blip r:embed="rId19"/>
          <a:srcRect b="30800"/>
          <a:stretch/>
        </p:blipFill>
        <p:spPr>
          <a:xfrm>
            <a:off x="8439655" y="3013660"/>
            <a:ext cx="1101448" cy="604317"/>
          </a:xfrm>
          <a:prstGeom prst="rect">
            <a:avLst/>
          </a:prstGeom>
        </p:spPr>
      </p:pic>
      <p:pic>
        <p:nvPicPr>
          <p:cNvPr id="3074" name="Picture 2" descr="Beautiful Soup in Python. It is a Python library for pulling data… | by ...">
            <a:extLst>
              <a:ext uri="{FF2B5EF4-FFF2-40B4-BE49-F238E27FC236}">
                <a16:creationId xmlns:a16="http://schemas.microsoft.com/office/drawing/2014/main" id="{1735436B-F33B-62C7-C70E-6F2AF3A2098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523046" y="4895615"/>
            <a:ext cx="1101448" cy="890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71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916CE9A-F498-B3E7-8E24-CB0E6F2DDBC8}"/>
              </a:ext>
            </a:extLst>
          </p:cNvPr>
          <p:cNvGrpSpPr/>
          <p:nvPr/>
        </p:nvGrpSpPr>
        <p:grpSpPr>
          <a:xfrm>
            <a:off x="-13441" y="-6622"/>
            <a:ext cx="12249206" cy="6877866"/>
            <a:chOff x="-13441" y="-6622"/>
            <a:chExt cx="12249206" cy="6877866"/>
          </a:xfrm>
        </p:grpSpPr>
        <p:pic>
          <p:nvPicPr>
            <p:cNvPr id="13" name="Picture 12">
              <a:extLst>
                <a:ext uri="{FF2B5EF4-FFF2-40B4-BE49-F238E27FC236}">
                  <a16:creationId xmlns:a16="http://schemas.microsoft.com/office/drawing/2014/main" id="{113ACB89-EBC8-5D82-6509-D634707CA88C}"/>
                </a:ext>
              </a:extLst>
            </p:cNvPr>
            <p:cNvPicPr>
              <a:picLocks noChangeAspect="1"/>
            </p:cNvPicPr>
            <p:nvPr/>
          </p:nvPicPr>
          <p:blipFill>
            <a:blip r:embed="rId3">
              <a:alphaModFix amt="21000"/>
            </a:blip>
            <a:stretch>
              <a:fillRect/>
            </a:stretch>
          </p:blipFill>
          <p:spPr>
            <a:xfrm>
              <a:off x="-13441" y="-6622"/>
              <a:ext cx="6318375" cy="6871244"/>
            </a:xfrm>
            <a:prstGeom prst="rect">
              <a:avLst/>
            </a:prstGeom>
          </p:spPr>
        </p:pic>
        <p:pic>
          <p:nvPicPr>
            <p:cNvPr id="14" name="Picture 13">
              <a:extLst>
                <a:ext uri="{FF2B5EF4-FFF2-40B4-BE49-F238E27FC236}">
                  <a16:creationId xmlns:a16="http://schemas.microsoft.com/office/drawing/2014/main" id="{847BE413-7792-11F3-967E-BA9619C5B8CA}"/>
                </a:ext>
              </a:extLst>
            </p:cNvPr>
            <p:cNvPicPr>
              <a:picLocks noChangeAspect="1"/>
            </p:cNvPicPr>
            <p:nvPr/>
          </p:nvPicPr>
          <p:blipFill>
            <a:blip r:embed="rId3">
              <a:alphaModFix amt="21000"/>
            </a:blip>
            <a:stretch>
              <a:fillRect/>
            </a:stretch>
          </p:blipFill>
          <p:spPr>
            <a:xfrm>
              <a:off x="6304934" y="0"/>
              <a:ext cx="5930831" cy="6871244"/>
            </a:xfrm>
            <a:prstGeom prst="rect">
              <a:avLst/>
            </a:prstGeom>
          </p:spPr>
        </p:pic>
      </p:grpSp>
      <p:sp>
        <p:nvSpPr>
          <p:cNvPr id="12" name="Rectangle 4">
            <a:extLst>
              <a:ext uri="{FF2B5EF4-FFF2-40B4-BE49-F238E27FC236}">
                <a16:creationId xmlns:a16="http://schemas.microsoft.com/office/drawing/2014/main" id="{67F9DE8E-57BE-ED7B-3480-1C15001CE547}"/>
              </a:ext>
            </a:extLst>
          </p:cNvPr>
          <p:cNvSpPr>
            <a:spLocks noChangeArrowheads="1"/>
          </p:cNvSpPr>
          <p:nvPr/>
        </p:nvSpPr>
        <p:spPr bwMode="auto">
          <a:xfrm>
            <a:off x="2513016" y="471094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latin typeface="Baghdad" pitchFamily="2" charset="-78"/>
              <a:cs typeface="Baghdad" pitchFamily="2" charset="-78"/>
            </a:endParaRPr>
          </a:p>
        </p:txBody>
      </p:sp>
      <p:sp>
        <p:nvSpPr>
          <p:cNvPr id="17" name="Rectangle 16">
            <a:extLst>
              <a:ext uri="{FF2B5EF4-FFF2-40B4-BE49-F238E27FC236}">
                <a16:creationId xmlns:a16="http://schemas.microsoft.com/office/drawing/2014/main" id="{D622B225-05C6-CA4D-BAA6-CD7F078C7070}"/>
              </a:ext>
            </a:extLst>
          </p:cNvPr>
          <p:cNvSpPr/>
          <p:nvPr/>
        </p:nvSpPr>
        <p:spPr>
          <a:xfrm>
            <a:off x="0" y="0"/>
            <a:ext cx="12192000" cy="9690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88B90E8-CFBC-C6EF-0ED1-A0DD73216169}"/>
              </a:ext>
            </a:extLst>
          </p:cNvPr>
          <p:cNvSpPr txBox="1">
            <a:spLocks/>
          </p:cNvSpPr>
          <p:nvPr/>
        </p:nvSpPr>
        <p:spPr>
          <a:xfrm>
            <a:off x="2183461" y="181793"/>
            <a:ext cx="7840880" cy="552090"/>
          </a:xfrm>
          <a:prstGeom prst="rect">
            <a:avLst/>
          </a:prstGeom>
        </p:spPr>
        <p:txBody>
          <a:bodyPr anchor="b">
            <a:no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GB" sz="2400" dirty="0">
                <a:solidFill>
                  <a:schemeClr val="tx1">
                    <a:lumMod val="85000"/>
                    <a:lumOff val="15000"/>
                  </a:schemeClr>
                </a:solidFill>
                <a:latin typeface="Baghdad" pitchFamily="2" charset="-78"/>
                <a:ea typeface="Ayuthaya" pitchFamily="2" charset="-34"/>
                <a:cs typeface="Baghdad" pitchFamily="2" charset="-78"/>
              </a:rPr>
              <a:t>Research Questions</a:t>
            </a:r>
          </a:p>
        </p:txBody>
      </p:sp>
      <p:pic>
        <p:nvPicPr>
          <p:cNvPr id="19" name="Picture 18">
            <a:extLst>
              <a:ext uri="{FF2B5EF4-FFF2-40B4-BE49-F238E27FC236}">
                <a16:creationId xmlns:a16="http://schemas.microsoft.com/office/drawing/2014/main" id="{548465DA-AFCB-A2FF-FC92-2C2E295D0F6A}"/>
              </a:ext>
            </a:extLst>
          </p:cNvPr>
          <p:cNvPicPr>
            <a:picLocks noChangeAspect="1"/>
          </p:cNvPicPr>
          <p:nvPr/>
        </p:nvPicPr>
        <p:blipFill>
          <a:blip r:embed="rId4"/>
          <a:stretch>
            <a:fillRect/>
          </a:stretch>
        </p:blipFill>
        <p:spPr>
          <a:xfrm>
            <a:off x="189973" y="180564"/>
            <a:ext cx="754444" cy="607897"/>
          </a:xfrm>
          <a:prstGeom prst="rect">
            <a:avLst/>
          </a:prstGeom>
        </p:spPr>
      </p:pic>
      <p:sp>
        <p:nvSpPr>
          <p:cNvPr id="18" name="Rectangle 17">
            <a:extLst>
              <a:ext uri="{FF2B5EF4-FFF2-40B4-BE49-F238E27FC236}">
                <a16:creationId xmlns:a16="http://schemas.microsoft.com/office/drawing/2014/main" id="{82B05055-B473-AD3C-4967-2B9E05EC2A74}"/>
              </a:ext>
            </a:extLst>
          </p:cNvPr>
          <p:cNvSpPr/>
          <p:nvPr/>
        </p:nvSpPr>
        <p:spPr>
          <a:xfrm>
            <a:off x="2859610" y="2183411"/>
            <a:ext cx="7164731" cy="271220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a:extLst>
              <a:ext uri="{FF2B5EF4-FFF2-40B4-BE49-F238E27FC236}">
                <a16:creationId xmlns:a16="http://schemas.microsoft.com/office/drawing/2014/main" id="{1649C405-BD24-0BE0-6EFA-B61AE09349FA}"/>
              </a:ext>
            </a:extLst>
          </p:cNvPr>
          <p:cNvPicPr>
            <a:picLocks noChangeAspect="1"/>
          </p:cNvPicPr>
          <p:nvPr/>
        </p:nvPicPr>
        <p:blipFill>
          <a:blip r:embed="rId4"/>
          <a:stretch>
            <a:fillRect/>
          </a:stretch>
        </p:blipFill>
        <p:spPr>
          <a:xfrm>
            <a:off x="11245529" y="232425"/>
            <a:ext cx="754444" cy="607897"/>
          </a:xfrm>
          <a:prstGeom prst="rect">
            <a:avLst/>
          </a:prstGeom>
        </p:spPr>
      </p:pic>
      <p:sp>
        <p:nvSpPr>
          <p:cNvPr id="3" name="Google Shape;235;p42">
            <a:extLst>
              <a:ext uri="{FF2B5EF4-FFF2-40B4-BE49-F238E27FC236}">
                <a16:creationId xmlns:a16="http://schemas.microsoft.com/office/drawing/2014/main" id="{5CC75BF4-B4D2-7E46-BDE7-8B6EF2F2A734}"/>
              </a:ext>
            </a:extLst>
          </p:cNvPr>
          <p:cNvSpPr/>
          <p:nvPr/>
        </p:nvSpPr>
        <p:spPr>
          <a:xfrm>
            <a:off x="3364213" y="2324099"/>
            <a:ext cx="6660128" cy="2712203"/>
          </a:xfrm>
          <a:prstGeom prst="rect">
            <a:avLst/>
          </a:prstGeom>
          <a:noFill/>
          <a:ln>
            <a:noFill/>
          </a:ln>
        </p:spPr>
        <p:txBody>
          <a:bodyPr spcFirstLastPara="1" wrap="square" lIns="67500" tIns="33750" rIns="67500" bIns="33750" anchor="t" anchorCtr="0">
            <a:noAutofit/>
          </a:bodyPr>
          <a:lstStyle/>
          <a:p>
            <a:pPr marL="285750" lvl="0" indent="-285750">
              <a:lnSpc>
                <a:spcPct val="200000"/>
              </a:lnSpc>
              <a:buSzPct val="75000"/>
              <a:buFont typeface=".Apple Color Emoji UI"/>
              <a:buChar char="➡️"/>
            </a:pPr>
            <a:r>
              <a:rPr lang="en-GB" sz="1500" dirty="0">
                <a:solidFill>
                  <a:srgbClr val="000000"/>
                </a:solidFill>
                <a:latin typeface="Quattrocento Sans"/>
                <a:ea typeface="Quattrocento Sans"/>
                <a:cs typeface="Quattrocento Sans"/>
                <a:sym typeface="Quattrocento Sans"/>
              </a:rPr>
              <a:t>How does the cost of living vary around the world?</a:t>
            </a:r>
          </a:p>
          <a:p>
            <a:pPr marL="285750" indent="-285750">
              <a:lnSpc>
                <a:spcPct val="200000"/>
              </a:lnSpc>
              <a:buSzPct val="75000"/>
              <a:buFont typeface=".Apple Color Emoji UI"/>
              <a:buChar char="➡️"/>
            </a:pPr>
            <a:r>
              <a:rPr lang="en-GB" sz="1500" dirty="0">
                <a:latin typeface="Quattrocento Sans"/>
                <a:ea typeface="Quattrocento Sans"/>
                <a:cs typeface="Quattrocento Sans"/>
                <a:sym typeface="Quattrocento Sans"/>
              </a:rPr>
              <a:t>Does income level have an impact on your level of  happiness</a:t>
            </a:r>
            <a:r>
              <a:rPr lang="en-GB" sz="1500" dirty="0">
                <a:solidFill>
                  <a:srgbClr val="000000"/>
                </a:solidFill>
                <a:latin typeface="Quattrocento Sans"/>
                <a:ea typeface="Quattrocento Sans"/>
                <a:cs typeface="Quattrocento Sans"/>
                <a:sym typeface="Quattrocento Sans"/>
              </a:rPr>
              <a:t> </a:t>
            </a:r>
          </a:p>
          <a:p>
            <a:pPr marL="285750" lvl="0" indent="-285750">
              <a:lnSpc>
                <a:spcPct val="200000"/>
              </a:lnSpc>
              <a:buSzPct val="75000"/>
              <a:buFont typeface=".Apple Color Emoji UI"/>
              <a:buChar char="➡️"/>
            </a:pPr>
            <a:r>
              <a:rPr lang="en-GB" sz="1500" dirty="0">
                <a:solidFill>
                  <a:srgbClr val="000000"/>
                </a:solidFill>
                <a:latin typeface="Quattrocento Sans"/>
                <a:ea typeface="Quattrocento Sans"/>
                <a:cs typeface="Quattrocento Sans"/>
                <a:sym typeface="Quattrocento Sans"/>
              </a:rPr>
              <a:t>Do countries with higher COL earn the income to keep up?</a:t>
            </a:r>
            <a:endParaRPr lang="en-GB" sz="1500" b="0" i="0" u="none" strike="noStrike" cap="none" dirty="0">
              <a:solidFill>
                <a:srgbClr val="000000"/>
              </a:solidFill>
              <a:latin typeface="Quattrocento Sans"/>
              <a:ea typeface="Quattrocento Sans"/>
              <a:cs typeface="Quattrocento Sans"/>
              <a:sym typeface="Quattrocento Sans"/>
            </a:endParaRPr>
          </a:p>
          <a:p>
            <a:pPr marL="285750" indent="-285750">
              <a:lnSpc>
                <a:spcPct val="200000"/>
              </a:lnSpc>
              <a:buSzPct val="75000"/>
              <a:buFont typeface=".Apple Color Emoji UI"/>
              <a:buChar char="➡️"/>
            </a:pPr>
            <a:r>
              <a:rPr lang="en-GB" sz="1500" dirty="0">
                <a:latin typeface="Quattrocento Sans"/>
                <a:sym typeface="Quattrocento Sans"/>
              </a:rPr>
              <a:t>How does happiness vary between countries and why?</a:t>
            </a:r>
          </a:p>
          <a:p>
            <a:pPr marL="285750" lvl="0" indent="-285750">
              <a:lnSpc>
                <a:spcPct val="200000"/>
              </a:lnSpc>
              <a:buSzPct val="75000"/>
              <a:buFont typeface=".Apple Color Emoji UI"/>
              <a:buChar char="➡️"/>
            </a:pPr>
            <a:r>
              <a:rPr lang="en-GB" sz="1500" dirty="0">
                <a:latin typeface="Quattrocento Sans"/>
                <a:sym typeface="Quattrocento Sans"/>
              </a:rPr>
              <a:t>Does GDP of a country have an influence on happiness and why?</a:t>
            </a:r>
          </a:p>
        </p:txBody>
      </p:sp>
    </p:spTree>
    <p:extLst>
      <p:ext uri="{BB962C8B-B14F-4D97-AF65-F5344CB8AC3E}">
        <p14:creationId xmlns:p14="http://schemas.microsoft.com/office/powerpoint/2010/main" val="107242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 presetClass="exit"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916CE9A-F498-B3E7-8E24-CB0E6F2DDBC8}"/>
              </a:ext>
            </a:extLst>
          </p:cNvPr>
          <p:cNvGrpSpPr/>
          <p:nvPr/>
        </p:nvGrpSpPr>
        <p:grpSpPr>
          <a:xfrm>
            <a:off x="-13441" y="-6622"/>
            <a:ext cx="12249206" cy="6877866"/>
            <a:chOff x="-13441" y="-6622"/>
            <a:chExt cx="12249206" cy="6877866"/>
          </a:xfrm>
        </p:grpSpPr>
        <p:pic>
          <p:nvPicPr>
            <p:cNvPr id="13" name="Picture 12">
              <a:extLst>
                <a:ext uri="{FF2B5EF4-FFF2-40B4-BE49-F238E27FC236}">
                  <a16:creationId xmlns:a16="http://schemas.microsoft.com/office/drawing/2014/main" id="{113ACB89-EBC8-5D82-6509-D634707CA88C}"/>
                </a:ext>
              </a:extLst>
            </p:cNvPr>
            <p:cNvPicPr>
              <a:picLocks noChangeAspect="1"/>
            </p:cNvPicPr>
            <p:nvPr/>
          </p:nvPicPr>
          <p:blipFill>
            <a:blip r:embed="rId3">
              <a:alphaModFix amt="21000"/>
            </a:blip>
            <a:stretch>
              <a:fillRect/>
            </a:stretch>
          </p:blipFill>
          <p:spPr>
            <a:xfrm>
              <a:off x="-13441" y="-6622"/>
              <a:ext cx="6318375" cy="6871244"/>
            </a:xfrm>
            <a:prstGeom prst="rect">
              <a:avLst/>
            </a:prstGeom>
          </p:spPr>
        </p:pic>
        <p:pic>
          <p:nvPicPr>
            <p:cNvPr id="14" name="Picture 13">
              <a:extLst>
                <a:ext uri="{FF2B5EF4-FFF2-40B4-BE49-F238E27FC236}">
                  <a16:creationId xmlns:a16="http://schemas.microsoft.com/office/drawing/2014/main" id="{847BE413-7792-11F3-967E-BA9619C5B8CA}"/>
                </a:ext>
              </a:extLst>
            </p:cNvPr>
            <p:cNvPicPr>
              <a:picLocks noChangeAspect="1"/>
            </p:cNvPicPr>
            <p:nvPr/>
          </p:nvPicPr>
          <p:blipFill>
            <a:blip r:embed="rId3">
              <a:alphaModFix amt="21000"/>
            </a:blip>
            <a:stretch>
              <a:fillRect/>
            </a:stretch>
          </p:blipFill>
          <p:spPr>
            <a:xfrm>
              <a:off x="6304934" y="0"/>
              <a:ext cx="5930831" cy="6871244"/>
            </a:xfrm>
            <a:prstGeom prst="rect">
              <a:avLst/>
            </a:prstGeom>
          </p:spPr>
        </p:pic>
      </p:grpSp>
      <p:sp>
        <p:nvSpPr>
          <p:cNvPr id="12" name="Rectangle 4">
            <a:extLst>
              <a:ext uri="{FF2B5EF4-FFF2-40B4-BE49-F238E27FC236}">
                <a16:creationId xmlns:a16="http://schemas.microsoft.com/office/drawing/2014/main" id="{67F9DE8E-57BE-ED7B-3480-1C15001CE547}"/>
              </a:ext>
            </a:extLst>
          </p:cNvPr>
          <p:cNvSpPr>
            <a:spLocks noChangeArrowheads="1"/>
          </p:cNvSpPr>
          <p:nvPr/>
        </p:nvSpPr>
        <p:spPr bwMode="auto">
          <a:xfrm>
            <a:off x="2513016" y="471094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latin typeface="Baghdad" pitchFamily="2" charset="-78"/>
              <a:cs typeface="Baghdad" pitchFamily="2" charset="-78"/>
            </a:endParaRPr>
          </a:p>
        </p:txBody>
      </p:sp>
      <p:sp>
        <p:nvSpPr>
          <p:cNvPr id="17" name="Rectangle 16">
            <a:extLst>
              <a:ext uri="{FF2B5EF4-FFF2-40B4-BE49-F238E27FC236}">
                <a16:creationId xmlns:a16="http://schemas.microsoft.com/office/drawing/2014/main" id="{D622B225-05C6-CA4D-BAA6-CD7F078C7070}"/>
              </a:ext>
            </a:extLst>
          </p:cNvPr>
          <p:cNvSpPr/>
          <p:nvPr/>
        </p:nvSpPr>
        <p:spPr>
          <a:xfrm>
            <a:off x="0" y="0"/>
            <a:ext cx="12192000" cy="9690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88B90E8-CFBC-C6EF-0ED1-A0DD73216169}"/>
              </a:ext>
            </a:extLst>
          </p:cNvPr>
          <p:cNvSpPr txBox="1">
            <a:spLocks/>
          </p:cNvSpPr>
          <p:nvPr/>
        </p:nvSpPr>
        <p:spPr>
          <a:xfrm>
            <a:off x="2183461" y="181793"/>
            <a:ext cx="7840880" cy="552090"/>
          </a:xfrm>
          <a:prstGeom prst="rect">
            <a:avLst/>
          </a:prstGeom>
        </p:spPr>
        <p:txBody>
          <a:bodyPr anchor="b">
            <a:no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GB" sz="2400" dirty="0">
                <a:solidFill>
                  <a:schemeClr val="tx1">
                    <a:lumMod val="85000"/>
                    <a:lumOff val="15000"/>
                  </a:schemeClr>
                </a:solidFill>
                <a:latin typeface="Baghdad" pitchFamily="2" charset="-78"/>
                <a:ea typeface="Ayuthaya" pitchFamily="2" charset="-34"/>
                <a:cs typeface="Baghdad" pitchFamily="2" charset="-78"/>
              </a:rPr>
              <a:t>Datasets</a:t>
            </a:r>
          </a:p>
        </p:txBody>
      </p:sp>
      <p:pic>
        <p:nvPicPr>
          <p:cNvPr id="19" name="Picture 18">
            <a:extLst>
              <a:ext uri="{FF2B5EF4-FFF2-40B4-BE49-F238E27FC236}">
                <a16:creationId xmlns:a16="http://schemas.microsoft.com/office/drawing/2014/main" id="{548465DA-AFCB-A2FF-FC92-2C2E295D0F6A}"/>
              </a:ext>
            </a:extLst>
          </p:cNvPr>
          <p:cNvPicPr>
            <a:picLocks noChangeAspect="1"/>
          </p:cNvPicPr>
          <p:nvPr/>
        </p:nvPicPr>
        <p:blipFill>
          <a:blip r:embed="rId4"/>
          <a:stretch>
            <a:fillRect/>
          </a:stretch>
        </p:blipFill>
        <p:spPr>
          <a:xfrm>
            <a:off x="189973" y="180564"/>
            <a:ext cx="754444" cy="607897"/>
          </a:xfrm>
          <a:prstGeom prst="rect">
            <a:avLst/>
          </a:prstGeom>
        </p:spPr>
      </p:pic>
      <p:sp>
        <p:nvSpPr>
          <p:cNvPr id="18" name="Rectangle 17">
            <a:extLst>
              <a:ext uri="{FF2B5EF4-FFF2-40B4-BE49-F238E27FC236}">
                <a16:creationId xmlns:a16="http://schemas.microsoft.com/office/drawing/2014/main" id="{82B05055-B473-AD3C-4967-2B9E05EC2A74}"/>
              </a:ext>
            </a:extLst>
          </p:cNvPr>
          <p:cNvSpPr/>
          <p:nvPr/>
        </p:nvSpPr>
        <p:spPr>
          <a:xfrm>
            <a:off x="2859610" y="2183411"/>
            <a:ext cx="8221678" cy="271220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a:extLst>
              <a:ext uri="{FF2B5EF4-FFF2-40B4-BE49-F238E27FC236}">
                <a16:creationId xmlns:a16="http://schemas.microsoft.com/office/drawing/2014/main" id="{1649C405-BD24-0BE0-6EFA-B61AE09349FA}"/>
              </a:ext>
            </a:extLst>
          </p:cNvPr>
          <p:cNvPicPr>
            <a:picLocks noChangeAspect="1"/>
          </p:cNvPicPr>
          <p:nvPr/>
        </p:nvPicPr>
        <p:blipFill>
          <a:blip r:embed="rId4"/>
          <a:stretch>
            <a:fillRect/>
          </a:stretch>
        </p:blipFill>
        <p:spPr>
          <a:xfrm>
            <a:off x="11245529" y="232425"/>
            <a:ext cx="754444" cy="607897"/>
          </a:xfrm>
          <a:prstGeom prst="rect">
            <a:avLst/>
          </a:prstGeom>
        </p:spPr>
      </p:pic>
      <p:sp>
        <p:nvSpPr>
          <p:cNvPr id="3" name="Google Shape;235;p42">
            <a:extLst>
              <a:ext uri="{FF2B5EF4-FFF2-40B4-BE49-F238E27FC236}">
                <a16:creationId xmlns:a16="http://schemas.microsoft.com/office/drawing/2014/main" id="{5CC75BF4-B4D2-7E46-BDE7-8B6EF2F2A734}"/>
              </a:ext>
            </a:extLst>
          </p:cNvPr>
          <p:cNvSpPr/>
          <p:nvPr/>
        </p:nvSpPr>
        <p:spPr>
          <a:xfrm>
            <a:off x="3526076" y="2612045"/>
            <a:ext cx="7555212" cy="2098904"/>
          </a:xfrm>
          <a:prstGeom prst="rect">
            <a:avLst/>
          </a:prstGeom>
          <a:noFill/>
          <a:ln>
            <a:noFill/>
          </a:ln>
        </p:spPr>
        <p:txBody>
          <a:bodyPr spcFirstLastPara="1" wrap="square" lIns="67500" tIns="33750" rIns="67500" bIns="33750" anchor="t" anchorCtr="0">
            <a:noAutofit/>
          </a:bodyPr>
          <a:lstStyle/>
          <a:p>
            <a:pPr marL="285750" indent="-285750">
              <a:lnSpc>
                <a:spcPct val="200000"/>
              </a:lnSpc>
              <a:buSzPct val="75000"/>
              <a:buFont typeface=".Apple Color Emoji UI"/>
              <a:buChar char="➡️"/>
            </a:pPr>
            <a:r>
              <a:rPr lang="en-GB" sz="1600" dirty="0">
                <a:solidFill>
                  <a:schemeClr val="tx1">
                    <a:lumMod val="85000"/>
                    <a:lumOff val="15000"/>
                  </a:schemeClr>
                </a:solidFill>
                <a:latin typeface="Baghdad" pitchFamily="2" charset="-78"/>
                <a:ea typeface="Ayuthaya" pitchFamily="2" charset="-34"/>
                <a:cs typeface="Baghdad" pitchFamily="2" charset="-78"/>
                <a:hlinkClick r:id="rId5"/>
              </a:rPr>
              <a:t>https://worldhappiness.report/-</a:t>
            </a:r>
            <a:r>
              <a:rPr lang="en-GB" sz="1600" dirty="0">
                <a:solidFill>
                  <a:schemeClr val="tx1">
                    <a:lumMod val="85000"/>
                    <a:lumOff val="15000"/>
                  </a:schemeClr>
                </a:solidFill>
                <a:latin typeface="Baghdad" pitchFamily="2" charset="-78"/>
                <a:ea typeface="Ayuthaya" pitchFamily="2" charset="-34"/>
                <a:cs typeface="Baghdad" pitchFamily="2" charset="-78"/>
              </a:rPr>
              <a:t> CSV</a:t>
            </a:r>
          </a:p>
          <a:p>
            <a:pPr marL="285750" lvl="0" indent="-285750">
              <a:lnSpc>
                <a:spcPct val="200000"/>
              </a:lnSpc>
              <a:buSzPct val="75000"/>
              <a:buFont typeface=".Apple Color Emoji UI"/>
              <a:buChar char="➡️"/>
            </a:pPr>
            <a:r>
              <a:rPr lang="en-GB" sz="1500" dirty="0">
                <a:latin typeface="Quattrocento Sans"/>
                <a:ea typeface="Quattrocento Sans"/>
                <a:cs typeface="Quattrocento Sans"/>
                <a:sym typeface="Quattrocento Sans"/>
                <a:hlinkClick r:id="rId6"/>
              </a:rPr>
              <a:t>https://www.kaggle.com/datasets/stephenofarrell/cost-of-living</a:t>
            </a:r>
            <a:r>
              <a:rPr lang="en-GB" sz="1500" dirty="0">
                <a:latin typeface="Quattrocento Sans"/>
                <a:ea typeface="Quattrocento Sans"/>
                <a:cs typeface="Quattrocento Sans"/>
                <a:sym typeface="Quattrocento Sans"/>
              </a:rPr>
              <a:t> -CSV</a:t>
            </a:r>
          </a:p>
          <a:p>
            <a:pPr marL="285750" lvl="0" indent="-285750">
              <a:lnSpc>
                <a:spcPct val="200000"/>
              </a:lnSpc>
              <a:buSzPct val="75000"/>
              <a:buFont typeface=".Apple Color Emoji UI"/>
              <a:buChar char="➡️"/>
            </a:pPr>
            <a:r>
              <a:rPr lang="en-GB" sz="1500" dirty="0">
                <a:latin typeface="Quattrocento Sans"/>
                <a:sym typeface="Quattrocento Sans"/>
                <a:hlinkClick r:id="rId7"/>
              </a:rPr>
              <a:t>https://www.kaggle.com/datasets/ankanhore545/cost-of-living-index-2022</a:t>
            </a:r>
            <a:r>
              <a:rPr lang="en-GB" sz="1500" dirty="0">
                <a:latin typeface="Quattrocento Sans"/>
                <a:sym typeface="Quattrocento Sans"/>
              </a:rPr>
              <a:t> -CSV</a:t>
            </a:r>
          </a:p>
          <a:p>
            <a:pPr marL="285750" lvl="0" indent="-285750">
              <a:lnSpc>
                <a:spcPct val="200000"/>
              </a:lnSpc>
              <a:buSzPct val="75000"/>
              <a:buFont typeface=".Apple Color Emoji UI"/>
              <a:buChar char="➡️"/>
            </a:pPr>
            <a:r>
              <a:rPr lang="en-GB" sz="1500" dirty="0">
                <a:latin typeface="Quattrocento Sans"/>
                <a:sym typeface="Quattrocento Sans"/>
                <a:hlinkClick r:id="rId8"/>
              </a:rPr>
              <a:t>https://www.numbeo.com/cost-of-living/</a:t>
            </a:r>
            <a:r>
              <a:rPr lang="en-GB" sz="1500" dirty="0">
                <a:latin typeface="Quattrocento Sans"/>
                <a:sym typeface="Quattrocento Sans"/>
              </a:rPr>
              <a:t>  -Web Scraped</a:t>
            </a:r>
          </a:p>
        </p:txBody>
      </p:sp>
    </p:spTree>
    <p:extLst>
      <p:ext uri="{BB962C8B-B14F-4D97-AF65-F5344CB8AC3E}">
        <p14:creationId xmlns:p14="http://schemas.microsoft.com/office/powerpoint/2010/main" val="8661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 presetClass="exit"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E8DA599-7CFC-57FC-318E-9691A6D4436A}"/>
              </a:ext>
            </a:extLst>
          </p:cNvPr>
          <p:cNvGrpSpPr/>
          <p:nvPr/>
        </p:nvGrpSpPr>
        <p:grpSpPr>
          <a:xfrm>
            <a:off x="196769" y="183525"/>
            <a:ext cx="11902633" cy="6674475"/>
            <a:chOff x="155888" y="-30413"/>
            <a:chExt cx="12035927" cy="6871244"/>
          </a:xfrm>
        </p:grpSpPr>
        <p:pic>
          <p:nvPicPr>
            <p:cNvPr id="4" name="Picture 3">
              <a:extLst>
                <a:ext uri="{FF2B5EF4-FFF2-40B4-BE49-F238E27FC236}">
                  <a16:creationId xmlns:a16="http://schemas.microsoft.com/office/drawing/2014/main" id="{AF0F20EE-3837-A80F-4017-E98B4DE9D087}"/>
                </a:ext>
              </a:extLst>
            </p:cNvPr>
            <p:cNvPicPr>
              <a:picLocks noChangeAspect="1"/>
            </p:cNvPicPr>
            <p:nvPr/>
          </p:nvPicPr>
          <p:blipFill>
            <a:blip r:embed="rId3">
              <a:alphaModFix amt="21000"/>
            </a:blip>
            <a:stretch>
              <a:fillRect/>
            </a:stretch>
          </p:blipFill>
          <p:spPr>
            <a:xfrm>
              <a:off x="6290655" y="-30413"/>
              <a:ext cx="5901160" cy="6871244"/>
            </a:xfrm>
            <a:prstGeom prst="rect">
              <a:avLst/>
            </a:prstGeom>
          </p:spPr>
        </p:pic>
        <p:pic>
          <p:nvPicPr>
            <p:cNvPr id="6" name="Picture 5">
              <a:extLst>
                <a:ext uri="{FF2B5EF4-FFF2-40B4-BE49-F238E27FC236}">
                  <a16:creationId xmlns:a16="http://schemas.microsoft.com/office/drawing/2014/main" id="{253D4171-3882-92A8-0633-577E8FB8FB72}"/>
                </a:ext>
              </a:extLst>
            </p:cNvPr>
            <p:cNvPicPr>
              <a:picLocks noChangeAspect="1"/>
            </p:cNvPicPr>
            <p:nvPr/>
          </p:nvPicPr>
          <p:blipFill>
            <a:blip r:embed="rId3">
              <a:alphaModFix amt="21000"/>
            </a:blip>
            <a:stretch>
              <a:fillRect/>
            </a:stretch>
          </p:blipFill>
          <p:spPr>
            <a:xfrm>
              <a:off x="155888" y="-30413"/>
              <a:ext cx="6196314" cy="6871244"/>
            </a:xfrm>
            <a:prstGeom prst="rect">
              <a:avLst/>
            </a:prstGeom>
          </p:spPr>
        </p:pic>
      </p:grpSp>
      <p:sp>
        <p:nvSpPr>
          <p:cNvPr id="8" name="Rectangle 7">
            <a:extLst>
              <a:ext uri="{FF2B5EF4-FFF2-40B4-BE49-F238E27FC236}">
                <a16:creationId xmlns:a16="http://schemas.microsoft.com/office/drawing/2014/main" id="{F4B28B18-2F77-E5DC-47A7-3DCDD6C6E48E}"/>
              </a:ext>
            </a:extLst>
          </p:cNvPr>
          <p:cNvSpPr/>
          <p:nvPr/>
        </p:nvSpPr>
        <p:spPr>
          <a:xfrm>
            <a:off x="835306" y="1149591"/>
            <a:ext cx="10521387" cy="54491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85000"/>
                  <a:lumOff val="15000"/>
                </a:schemeClr>
              </a:solidFill>
            </a:endParaRPr>
          </a:p>
        </p:txBody>
      </p:sp>
      <p:sp>
        <p:nvSpPr>
          <p:cNvPr id="9" name="Rectangle 8">
            <a:extLst>
              <a:ext uri="{FF2B5EF4-FFF2-40B4-BE49-F238E27FC236}">
                <a16:creationId xmlns:a16="http://schemas.microsoft.com/office/drawing/2014/main" id="{42ECC475-89B4-519C-7B18-82EDC013E88A}"/>
              </a:ext>
            </a:extLst>
          </p:cNvPr>
          <p:cNvSpPr/>
          <p:nvPr/>
        </p:nvSpPr>
        <p:spPr>
          <a:xfrm>
            <a:off x="0" y="0"/>
            <a:ext cx="12192000" cy="9690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85000"/>
                  <a:lumOff val="15000"/>
                </a:schemeClr>
              </a:solidFill>
            </a:endParaRPr>
          </a:p>
        </p:txBody>
      </p:sp>
      <p:sp>
        <p:nvSpPr>
          <p:cNvPr id="3" name="Subtitle 2">
            <a:extLst>
              <a:ext uri="{FF2B5EF4-FFF2-40B4-BE49-F238E27FC236}">
                <a16:creationId xmlns:a16="http://schemas.microsoft.com/office/drawing/2014/main" id="{1AA8A680-17C1-9F1D-CFFA-6C2B0F69A6BC}"/>
              </a:ext>
            </a:extLst>
          </p:cNvPr>
          <p:cNvSpPr txBox="1">
            <a:spLocks/>
          </p:cNvSpPr>
          <p:nvPr/>
        </p:nvSpPr>
        <p:spPr>
          <a:xfrm>
            <a:off x="939479" y="1149591"/>
            <a:ext cx="10417214" cy="5640727"/>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0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2200" dirty="0">
              <a:solidFill>
                <a:schemeClr val="tx1">
                  <a:lumMod val="85000"/>
                  <a:lumOff val="15000"/>
                </a:schemeClr>
              </a:solidFill>
              <a:latin typeface="Baghdad" pitchFamily="2" charset="-78"/>
              <a:ea typeface="Ayuthaya" pitchFamily="2" charset="-34"/>
              <a:cs typeface="Baghdad" pitchFamily="2" charset="-78"/>
            </a:endParaRPr>
          </a:p>
        </p:txBody>
      </p:sp>
      <p:sp>
        <p:nvSpPr>
          <p:cNvPr id="2" name="Title 1">
            <a:extLst>
              <a:ext uri="{FF2B5EF4-FFF2-40B4-BE49-F238E27FC236}">
                <a16:creationId xmlns:a16="http://schemas.microsoft.com/office/drawing/2014/main" id="{F88B90E8-CFBC-C6EF-0ED1-A0DD73216169}"/>
              </a:ext>
            </a:extLst>
          </p:cNvPr>
          <p:cNvSpPr txBox="1">
            <a:spLocks/>
          </p:cNvSpPr>
          <p:nvPr/>
        </p:nvSpPr>
        <p:spPr>
          <a:xfrm>
            <a:off x="2353910" y="-223769"/>
            <a:ext cx="7840880" cy="969027"/>
          </a:xfrm>
          <a:prstGeom prst="rect">
            <a:avLst/>
          </a:prstGeom>
        </p:spPr>
        <p:txBody>
          <a:bodyPr anchor="b">
            <a:no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GB" sz="2400" dirty="0">
                <a:solidFill>
                  <a:schemeClr val="tx1">
                    <a:lumMod val="85000"/>
                    <a:lumOff val="15000"/>
                  </a:schemeClr>
                </a:solidFill>
                <a:latin typeface="Baghdad" pitchFamily="2" charset="-78"/>
                <a:ea typeface="Ayuthaya" pitchFamily="2" charset="-34"/>
                <a:cs typeface="Baghdad" pitchFamily="2" charset="-78"/>
              </a:rPr>
              <a:t>Data Exploration and Clean-up Process</a:t>
            </a:r>
          </a:p>
        </p:txBody>
      </p:sp>
      <p:pic>
        <p:nvPicPr>
          <p:cNvPr id="5" name="Picture 4">
            <a:extLst>
              <a:ext uri="{FF2B5EF4-FFF2-40B4-BE49-F238E27FC236}">
                <a16:creationId xmlns:a16="http://schemas.microsoft.com/office/drawing/2014/main" id="{19B8B98D-62BB-49D8-57F9-C167807A9522}"/>
              </a:ext>
            </a:extLst>
          </p:cNvPr>
          <p:cNvPicPr>
            <a:picLocks noChangeAspect="1"/>
          </p:cNvPicPr>
          <p:nvPr/>
        </p:nvPicPr>
        <p:blipFill>
          <a:blip r:embed="rId4"/>
          <a:stretch>
            <a:fillRect/>
          </a:stretch>
        </p:blipFill>
        <p:spPr>
          <a:xfrm rot="20188376">
            <a:off x="10239748" y="2695789"/>
            <a:ext cx="754444" cy="607897"/>
          </a:xfrm>
          <a:prstGeom prst="rect">
            <a:avLst/>
          </a:prstGeom>
        </p:spPr>
      </p:pic>
      <p:pic>
        <p:nvPicPr>
          <p:cNvPr id="10" name="Picture 9">
            <a:extLst>
              <a:ext uri="{FF2B5EF4-FFF2-40B4-BE49-F238E27FC236}">
                <a16:creationId xmlns:a16="http://schemas.microsoft.com/office/drawing/2014/main" id="{57DCF09E-C227-D8AA-3492-648E203B9E85}"/>
              </a:ext>
            </a:extLst>
          </p:cNvPr>
          <p:cNvPicPr>
            <a:picLocks noChangeAspect="1"/>
          </p:cNvPicPr>
          <p:nvPr/>
        </p:nvPicPr>
        <p:blipFill>
          <a:blip r:embed="rId4"/>
          <a:stretch>
            <a:fillRect/>
          </a:stretch>
        </p:blipFill>
        <p:spPr>
          <a:xfrm>
            <a:off x="189973" y="180564"/>
            <a:ext cx="754444" cy="607897"/>
          </a:xfrm>
          <a:prstGeom prst="rect">
            <a:avLst/>
          </a:prstGeom>
        </p:spPr>
      </p:pic>
      <p:pic>
        <p:nvPicPr>
          <p:cNvPr id="11" name="Picture 10">
            <a:extLst>
              <a:ext uri="{FF2B5EF4-FFF2-40B4-BE49-F238E27FC236}">
                <a16:creationId xmlns:a16="http://schemas.microsoft.com/office/drawing/2014/main" id="{745F4123-9AB6-D166-F5AF-1A4040516C1C}"/>
              </a:ext>
            </a:extLst>
          </p:cNvPr>
          <p:cNvPicPr>
            <a:picLocks noChangeAspect="1"/>
          </p:cNvPicPr>
          <p:nvPr/>
        </p:nvPicPr>
        <p:blipFill>
          <a:blip r:embed="rId4"/>
          <a:stretch>
            <a:fillRect/>
          </a:stretch>
        </p:blipFill>
        <p:spPr>
          <a:xfrm>
            <a:off x="11245529" y="232425"/>
            <a:ext cx="754444" cy="607897"/>
          </a:xfrm>
          <a:prstGeom prst="rect">
            <a:avLst/>
          </a:prstGeom>
        </p:spPr>
      </p:pic>
      <p:sp>
        <p:nvSpPr>
          <p:cNvPr id="12" name="Google Shape;235;p42">
            <a:extLst>
              <a:ext uri="{FF2B5EF4-FFF2-40B4-BE49-F238E27FC236}">
                <a16:creationId xmlns:a16="http://schemas.microsoft.com/office/drawing/2014/main" id="{F89C3F21-A9C7-FCDA-AD61-DEFB4CBA45E7}"/>
              </a:ext>
            </a:extLst>
          </p:cNvPr>
          <p:cNvSpPr/>
          <p:nvPr/>
        </p:nvSpPr>
        <p:spPr>
          <a:xfrm>
            <a:off x="4180357" y="1622989"/>
            <a:ext cx="4187985" cy="3795545"/>
          </a:xfrm>
          <a:prstGeom prst="rect">
            <a:avLst/>
          </a:prstGeom>
          <a:noFill/>
          <a:ln>
            <a:noFill/>
          </a:ln>
        </p:spPr>
        <p:txBody>
          <a:bodyPr spcFirstLastPara="1" wrap="square" lIns="67500" tIns="33750" rIns="67500" bIns="33750" anchor="t" anchorCtr="0">
            <a:noAutofit/>
          </a:bodyPr>
          <a:lstStyle/>
          <a:p>
            <a:pPr marL="285750" marR="0" lvl="0" indent="-285750" algn="l" rtl="0">
              <a:lnSpc>
                <a:spcPct val="200000"/>
              </a:lnSpc>
              <a:spcBef>
                <a:spcPts val="0"/>
              </a:spcBef>
              <a:spcAft>
                <a:spcPts val="0"/>
              </a:spcAft>
              <a:buClr>
                <a:srgbClr val="000000"/>
              </a:buClr>
              <a:buSzPct val="75000"/>
              <a:buFont typeface=".Apple Color Emoji UI"/>
              <a:buChar char="➡️"/>
            </a:pPr>
            <a:r>
              <a:rPr lang="en-GB" sz="1600" dirty="0">
                <a:latin typeface="Quattrocento Sans"/>
                <a:ea typeface="Quattrocento Sans"/>
                <a:cs typeface="Quattrocento Sans"/>
                <a:sym typeface="Quattrocento Sans"/>
              </a:rPr>
              <a:t>Initial cleaning of CSV file</a:t>
            </a:r>
          </a:p>
          <a:p>
            <a:pPr marL="285750" marR="0" lvl="0" indent="-285750" algn="l" rtl="0">
              <a:lnSpc>
                <a:spcPct val="200000"/>
              </a:lnSpc>
              <a:spcBef>
                <a:spcPts val="0"/>
              </a:spcBef>
              <a:spcAft>
                <a:spcPts val="0"/>
              </a:spcAft>
              <a:buClr>
                <a:srgbClr val="000000"/>
              </a:buClr>
              <a:buSzPct val="75000"/>
              <a:buFont typeface=".Apple Color Emoji UI"/>
              <a:buChar char="➡️"/>
            </a:pPr>
            <a:r>
              <a:rPr lang="en-GB" sz="1600" dirty="0">
                <a:latin typeface="Quattrocento Sans"/>
                <a:ea typeface="Quattrocento Sans"/>
                <a:cs typeface="Quattrocento Sans"/>
                <a:sym typeface="Quattrocento Sans"/>
              </a:rPr>
              <a:t>Created data frames for web-scraped data</a:t>
            </a:r>
          </a:p>
          <a:p>
            <a:pPr marL="285750" marR="0" lvl="0" indent="-285750" algn="l" rtl="0">
              <a:lnSpc>
                <a:spcPct val="200000"/>
              </a:lnSpc>
              <a:spcBef>
                <a:spcPts val="0"/>
              </a:spcBef>
              <a:spcAft>
                <a:spcPts val="0"/>
              </a:spcAft>
              <a:buClr>
                <a:srgbClr val="000000"/>
              </a:buClr>
              <a:buSzPct val="75000"/>
              <a:buFont typeface=".Apple Color Emoji UI"/>
              <a:buChar char="➡️"/>
            </a:pPr>
            <a:r>
              <a:rPr lang="en-GB" sz="1600" dirty="0">
                <a:latin typeface="Quattrocento Sans"/>
                <a:ea typeface="Quattrocento Sans"/>
                <a:cs typeface="Quattrocento Sans"/>
                <a:sym typeface="Quattrocento Sans"/>
              </a:rPr>
              <a:t>Removing irrelevant columns</a:t>
            </a:r>
          </a:p>
          <a:p>
            <a:pPr marL="285750" lvl="2" indent="-285750">
              <a:lnSpc>
                <a:spcPct val="200000"/>
              </a:lnSpc>
              <a:buSzPct val="75000"/>
              <a:buFont typeface=".Apple Color Emoji UI"/>
              <a:buChar char="➡️"/>
            </a:pPr>
            <a:r>
              <a:rPr lang="en-GB" sz="1600" dirty="0">
                <a:latin typeface="Quattrocento Sans"/>
                <a:ea typeface="Quattrocento Sans"/>
                <a:cs typeface="Quattrocento Sans"/>
                <a:sym typeface="Quattrocento Sans"/>
              </a:rPr>
              <a:t>Renaming columns</a:t>
            </a:r>
          </a:p>
          <a:p>
            <a:pPr marL="285750" lvl="2" indent="-285750">
              <a:lnSpc>
                <a:spcPct val="200000"/>
              </a:lnSpc>
              <a:buSzPct val="75000"/>
              <a:buFont typeface=".Apple Color Emoji UI"/>
              <a:buChar char="➡️"/>
            </a:pPr>
            <a:r>
              <a:rPr lang="en-GB" sz="1600" dirty="0">
                <a:latin typeface="Quattrocento Sans"/>
                <a:ea typeface="Quattrocento Sans"/>
                <a:cs typeface="Quattrocento Sans"/>
                <a:sym typeface="Quattrocento Sans"/>
              </a:rPr>
              <a:t>Removing rows of missing data</a:t>
            </a:r>
          </a:p>
          <a:p>
            <a:pPr marL="285750" lvl="2" indent="-285750">
              <a:lnSpc>
                <a:spcPct val="200000"/>
              </a:lnSpc>
              <a:buSzPct val="75000"/>
              <a:buFont typeface=".Apple Color Emoji UI"/>
              <a:buChar char="➡️"/>
            </a:pPr>
            <a:r>
              <a:rPr lang="en-GB" sz="1600" dirty="0">
                <a:latin typeface="Quattrocento Sans"/>
                <a:ea typeface="Quattrocento Sans"/>
                <a:cs typeface="Quattrocento Sans"/>
                <a:sym typeface="Quattrocento Sans"/>
              </a:rPr>
              <a:t>Adding new columns using pandas</a:t>
            </a:r>
          </a:p>
          <a:p>
            <a:pPr marL="285750" lvl="2" indent="-285750">
              <a:lnSpc>
                <a:spcPct val="200000"/>
              </a:lnSpc>
              <a:buSzPct val="75000"/>
              <a:buFont typeface=".Apple Color Emoji UI"/>
              <a:buChar char="➡️"/>
            </a:pPr>
            <a:r>
              <a:rPr lang="en-GB" sz="1600" dirty="0">
                <a:latin typeface="Quattrocento Sans"/>
                <a:ea typeface="Quattrocento Sans"/>
                <a:cs typeface="Quattrocento Sans"/>
                <a:sym typeface="Quattrocento Sans"/>
              </a:rPr>
              <a:t>Creating a new Data Frame</a:t>
            </a:r>
          </a:p>
          <a:p>
            <a:pPr marL="0" lvl="2">
              <a:lnSpc>
                <a:spcPct val="200000"/>
              </a:lnSpc>
              <a:buSzPct val="75000"/>
            </a:pPr>
            <a:endParaRPr lang="en-GB" sz="1600" dirty="0">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09594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nodePh="1">
                                  <p:stCondLst>
                                    <p:cond delay="1500"/>
                                  </p:stCondLst>
                                  <p:endCondLst>
                                    <p:cond evt="begin" delay="0">
                                      <p:tn val="8"/>
                                    </p:cond>
                                  </p:end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E8DA599-7CFC-57FC-318E-9691A6D4436A}"/>
              </a:ext>
            </a:extLst>
          </p:cNvPr>
          <p:cNvGrpSpPr/>
          <p:nvPr/>
        </p:nvGrpSpPr>
        <p:grpSpPr>
          <a:xfrm>
            <a:off x="196769" y="183525"/>
            <a:ext cx="11902633" cy="6674475"/>
            <a:chOff x="155888" y="-30413"/>
            <a:chExt cx="12035927" cy="6871244"/>
          </a:xfrm>
        </p:grpSpPr>
        <p:pic>
          <p:nvPicPr>
            <p:cNvPr id="4" name="Picture 3">
              <a:extLst>
                <a:ext uri="{FF2B5EF4-FFF2-40B4-BE49-F238E27FC236}">
                  <a16:creationId xmlns:a16="http://schemas.microsoft.com/office/drawing/2014/main" id="{AF0F20EE-3837-A80F-4017-E98B4DE9D087}"/>
                </a:ext>
              </a:extLst>
            </p:cNvPr>
            <p:cNvPicPr>
              <a:picLocks noChangeAspect="1"/>
            </p:cNvPicPr>
            <p:nvPr/>
          </p:nvPicPr>
          <p:blipFill>
            <a:blip r:embed="rId3">
              <a:alphaModFix amt="21000"/>
            </a:blip>
            <a:stretch>
              <a:fillRect/>
            </a:stretch>
          </p:blipFill>
          <p:spPr>
            <a:xfrm>
              <a:off x="6290655" y="-30413"/>
              <a:ext cx="5901160" cy="6871244"/>
            </a:xfrm>
            <a:prstGeom prst="rect">
              <a:avLst/>
            </a:prstGeom>
          </p:spPr>
        </p:pic>
        <p:pic>
          <p:nvPicPr>
            <p:cNvPr id="6" name="Picture 5">
              <a:extLst>
                <a:ext uri="{FF2B5EF4-FFF2-40B4-BE49-F238E27FC236}">
                  <a16:creationId xmlns:a16="http://schemas.microsoft.com/office/drawing/2014/main" id="{253D4171-3882-92A8-0633-577E8FB8FB72}"/>
                </a:ext>
              </a:extLst>
            </p:cNvPr>
            <p:cNvPicPr>
              <a:picLocks noChangeAspect="1"/>
            </p:cNvPicPr>
            <p:nvPr/>
          </p:nvPicPr>
          <p:blipFill>
            <a:blip r:embed="rId3">
              <a:alphaModFix amt="21000"/>
            </a:blip>
            <a:stretch>
              <a:fillRect/>
            </a:stretch>
          </p:blipFill>
          <p:spPr>
            <a:xfrm>
              <a:off x="155888" y="-30413"/>
              <a:ext cx="6196314" cy="6871244"/>
            </a:xfrm>
            <a:prstGeom prst="rect">
              <a:avLst/>
            </a:prstGeom>
          </p:spPr>
        </p:pic>
      </p:grpSp>
      <p:sp>
        <p:nvSpPr>
          <p:cNvPr id="8" name="Rectangle 7">
            <a:extLst>
              <a:ext uri="{FF2B5EF4-FFF2-40B4-BE49-F238E27FC236}">
                <a16:creationId xmlns:a16="http://schemas.microsoft.com/office/drawing/2014/main" id="{F4B28B18-2F77-E5DC-47A7-3DCDD6C6E48E}"/>
              </a:ext>
            </a:extLst>
          </p:cNvPr>
          <p:cNvSpPr/>
          <p:nvPr/>
        </p:nvSpPr>
        <p:spPr>
          <a:xfrm>
            <a:off x="835306" y="1149591"/>
            <a:ext cx="10521387" cy="54491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85000"/>
                  <a:lumOff val="15000"/>
                </a:schemeClr>
              </a:solidFill>
            </a:endParaRPr>
          </a:p>
        </p:txBody>
      </p:sp>
      <p:sp>
        <p:nvSpPr>
          <p:cNvPr id="9" name="Rectangle 8">
            <a:extLst>
              <a:ext uri="{FF2B5EF4-FFF2-40B4-BE49-F238E27FC236}">
                <a16:creationId xmlns:a16="http://schemas.microsoft.com/office/drawing/2014/main" id="{42ECC475-89B4-519C-7B18-82EDC013E88A}"/>
              </a:ext>
            </a:extLst>
          </p:cNvPr>
          <p:cNvSpPr/>
          <p:nvPr/>
        </p:nvSpPr>
        <p:spPr>
          <a:xfrm>
            <a:off x="0" y="0"/>
            <a:ext cx="12192000" cy="9690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85000"/>
                  <a:lumOff val="15000"/>
                </a:schemeClr>
              </a:solidFill>
            </a:endParaRPr>
          </a:p>
        </p:txBody>
      </p:sp>
      <p:sp>
        <p:nvSpPr>
          <p:cNvPr id="3" name="Subtitle 2">
            <a:extLst>
              <a:ext uri="{FF2B5EF4-FFF2-40B4-BE49-F238E27FC236}">
                <a16:creationId xmlns:a16="http://schemas.microsoft.com/office/drawing/2014/main" id="{1AA8A680-17C1-9F1D-CFFA-6C2B0F69A6BC}"/>
              </a:ext>
            </a:extLst>
          </p:cNvPr>
          <p:cNvSpPr txBox="1">
            <a:spLocks/>
          </p:cNvSpPr>
          <p:nvPr/>
        </p:nvSpPr>
        <p:spPr>
          <a:xfrm>
            <a:off x="939479" y="1149591"/>
            <a:ext cx="10417214" cy="5640727"/>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0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2200" dirty="0">
              <a:solidFill>
                <a:schemeClr val="tx1">
                  <a:lumMod val="85000"/>
                  <a:lumOff val="15000"/>
                </a:schemeClr>
              </a:solidFill>
              <a:latin typeface="Baghdad" pitchFamily="2" charset="-78"/>
              <a:ea typeface="Ayuthaya" pitchFamily="2" charset="-34"/>
              <a:cs typeface="Baghdad" pitchFamily="2" charset="-78"/>
            </a:endParaRPr>
          </a:p>
        </p:txBody>
      </p:sp>
      <p:sp>
        <p:nvSpPr>
          <p:cNvPr id="2" name="Title 1">
            <a:extLst>
              <a:ext uri="{FF2B5EF4-FFF2-40B4-BE49-F238E27FC236}">
                <a16:creationId xmlns:a16="http://schemas.microsoft.com/office/drawing/2014/main" id="{F88B90E8-CFBC-C6EF-0ED1-A0DD73216169}"/>
              </a:ext>
            </a:extLst>
          </p:cNvPr>
          <p:cNvSpPr txBox="1">
            <a:spLocks/>
          </p:cNvSpPr>
          <p:nvPr/>
        </p:nvSpPr>
        <p:spPr>
          <a:xfrm>
            <a:off x="2353910" y="-223769"/>
            <a:ext cx="7840880" cy="969027"/>
          </a:xfrm>
          <a:prstGeom prst="rect">
            <a:avLst/>
          </a:prstGeom>
        </p:spPr>
        <p:txBody>
          <a:bodyPr anchor="b">
            <a:no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GB" sz="2400" dirty="0">
                <a:solidFill>
                  <a:schemeClr val="tx1">
                    <a:lumMod val="85000"/>
                    <a:lumOff val="15000"/>
                  </a:schemeClr>
                </a:solidFill>
                <a:latin typeface="Baghdad" pitchFamily="2" charset="-78"/>
                <a:ea typeface="Ayuthaya" pitchFamily="2" charset="-34"/>
                <a:cs typeface="Baghdad" pitchFamily="2" charset="-78"/>
              </a:rPr>
              <a:t>Definitions</a:t>
            </a:r>
          </a:p>
        </p:txBody>
      </p:sp>
      <p:pic>
        <p:nvPicPr>
          <p:cNvPr id="5" name="Picture 4">
            <a:extLst>
              <a:ext uri="{FF2B5EF4-FFF2-40B4-BE49-F238E27FC236}">
                <a16:creationId xmlns:a16="http://schemas.microsoft.com/office/drawing/2014/main" id="{19B8B98D-62BB-49D8-57F9-C167807A9522}"/>
              </a:ext>
            </a:extLst>
          </p:cNvPr>
          <p:cNvPicPr>
            <a:picLocks noChangeAspect="1"/>
          </p:cNvPicPr>
          <p:nvPr/>
        </p:nvPicPr>
        <p:blipFill>
          <a:blip r:embed="rId4"/>
          <a:stretch>
            <a:fillRect/>
          </a:stretch>
        </p:blipFill>
        <p:spPr>
          <a:xfrm rot="20188376">
            <a:off x="10239748" y="2695789"/>
            <a:ext cx="754444" cy="607897"/>
          </a:xfrm>
          <a:prstGeom prst="rect">
            <a:avLst/>
          </a:prstGeom>
        </p:spPr>
      </p:pic>
      <p:pic>
        <p:nvPicPr>
          <p:cNvPr id="10" name="Picture 9">
            <a:extLst>
              <a:ext uri="{FF2B5EF4-FFF2-40B4-BE49-F238E27FC236}">
                <a16:creationId xmlns:a16="http://schemas.microsoft.com/office/drawing/2014/main" id="{57DCF09E-C227-D8AA-3492-648E203B9E85}"/>
              </a:ext>
            </a:extLst>
          </p:cNvPr>
          <p:cNvPicPr>
            <a:picLocks noChangeAspect="1"/>
          </p:cNvPicPr>
          <p:nvPr/>
        </p:nvPicPr>
        <p:blipFill>
          <a:blip r:embed="rId4"/>
          <a:stretch>
            <a:fillRect/>
          </a:stretch>
        </p:blipFill>
        <p:spPr>
          <a:xfrm>
            <a:off x="189973" y="180564"/>
            <a:ext cx="754444" cy="607897"/>
          </a:xfrm>
          <a:prstGeom prst="rect">
            <a:avLst/>
          </a:prstGeom>
        </p:spPr>
      </p:pic>
      <p:pic>
        <p:nvPicPr>
          <p:cNvPr id="11" name="Picture 10">
            <a:extLst>
              <a:ext uri="{FF2B5EF4-FFF2-40B4-BE49-F238E27FC236}">
                <a16:creationId xmlns:a16="http://schemas.microsoft.com/office/drawing/2014/main" id="{745F4123-9AB6-D166-F5AF-1A4040516C1C}"/>
              </a:ext>
            </a:extLst>
          </p:cNvPr>
          <p:cNvPicPr>
            <a:picLocks noChangeAspect="1"/>
          </p:cNvPicPr>
          <p:nvPr/>
        </p:nvPicPr>
        <p:blipFill>
          <a:blip r:embed="rId4"/>
          <a:stretch>
            <a:fillRect/>
          </a:stretch>
        </p:blipFill>
        <p:spPr>
          <a:xfrm>
            <a:off x="11245529" y="232425"/>
            <a:ext cx="754444" cy="607897"/>
          </a:xfrm>
          <a:prstGeom prst="rect">
            <a:avLst/>
          </a:prstGeom>
        </p:spPr>
      </p:pic>
      <p:sp>
        <p:nvSpPr>
          <p:cNvPr id="12" name="Google Shape;235;p42">
            <a:extLst>
              <a:ext uri="{FF2B5EF4-FFF2-40B4-BE49-F238E27FC236}">
                <a16:creationId xmlns:a16="http://schemas.microsoft.com/office/drawing/2014/main" id="{F89C3F21-A9C7-FCDA-AD61-DEFB4CBA45E7}"/>
              </a:ext>
            </a:extLst>
          </p:cNvPr>
          <p:cNvSpPr/>
          <p:nvPr/>
        </p:nvSpPr>
        <p:spPr>
          <a:xfrm>
            <a:off x="846880" y="1226631"/>
            <a:ext cx="10330105" cy="5447844"/>
          </a:xfrm>
          <a:prstGeom prst="rect">
            <a:avLst/>
          </a:prstGeom>
          <a:noFill/>
          <a:ln>
            <a:noFill/>
          </a:ln>
        </p:spPr>
        <p:txBody>
          <a:bodyPr spcFirstLastPara="1" wrap="square" lIns="67500" tIns="33750" rIns="67500" bIns="33750" anchor="t" anchorCtr="0">
            <a:noAutofit/>
          </a:bodyPr>
          <a:lstStyle/>
          <a:p>
            <a:pPr marL="285750" lvl="0" indent="-285750">
              <a:lnSpc>
                <a:spcPct val="200000"/>
              </a:lnSpc>
              <a:buClr>
                <a:srgbClr val="000000"/>
              </a:buClr>
              <a:buSzPct val="75000"/>
              <a:buFont typeface=".Apple Color Emoji UI"/>
              <a:buChar char="➡️"/>
            </a:pPr>
            <a:r>
              <a:rPr lang="en-GB" sz="1600" b="1" dirty="0">
                <a:latin typeface="Quattrocento Sans" panose="020B0502050000020003" pitchFamily="34" charset="0"/>
                <a:ea typeface="Quattrocento Sans"/>
                <a:cs typeface="Quattrocento Sans"/>
                <a:sym typeface="Quattrocento Sans"/>
              </a:rPr>
              <a:t>Cost of Living Index: </a:t>
            </a:r>
            <a:r>
              <a:rPr lang="en-GB" sz="1600" dirty="0">
                <a:latin typeface="Quattrocento Sans" panose="020B0502050000020003" pitchFamily="34" charset="0"/>
              </a:rPr>
              <a:t>Every index is relative to New York City (NYC). For New York City, each index should be 100(%). If another city has, an index of 120, it means </a:t>
            </a:r>
            <a:r>
              <a:rPr lang="en-GB" sz="1600" dirty="0" err="1">
                <a:latin typeface="Quattrocento Sans" panose="020B0502050000020003" pitchFamily="34" charset="0"/>
              </a:rPr>
              <a:t>Numbeo</a:t>
            </a:r>
            <a:r>
              <a:rPr lang="en-GB" sz="1600" dirty="0">
                <a:latin typeface="Quattrocento Sans" panose="020B0502050000020003" pitchFamily="34" charset="0"/>
              </a:rPr>
              <a:t> has estimated it is 20% more expensive than New York (excluding rent). If a city has an index of 70, it means </a:t>
            </a:r>
            <a:r>
              <a:rPr lang="en-GB" sz="1600" dirty="0" err="1">
                <a:latin typeface="Quattrocento Sans" panose="020B0502050000020003" pitchFamily="34" charset="0"/>
              </a:rPr>
              <a:t>Numbeo</a:t>
            </a:r>
            <a:r>
              <a:rPr lang="en-GB" sz="1600" dirty="0">
                <a:latin typeface="Quattrocento Sans" panose="020B0502050000020003" pitchFamily="34" charset="0"/>
              </a:rPr>
              <a:t> has estimated it is 30% less expensive than New York (excluding rent).</a:t>
            </a:r>
            <a:endParaRPr lang="en-GB" sz="1600" dirty="0">
              <a:latin typeface="Quattrocento Sans" panose="020B0502050000020003" pitchFamily="34" charset="0"/>
              <a:ea typeface="Quattrocento Sans"/>
              <a:cs typeface="Quattrocento Sans"/>
              <a:sym typeface="Quattrocento Sans"/>
            </a:endParaRPr>
          </a:p>
          <a:p>
            <a:pPr marL="285750" marR="0" lvl="0" indent="-285750" algn="l" rtl="0">
              <a:lnSpc>
                <a:spcPct val="200000"/>
              </a:lnSpc>
              <a:spcBef>
                <a:spcPts val="0"/>
              </a:spcBef>
              <a:spcAft>
                <a:spcPts val="0"/>
              </a:spcAft>
              <a:buClr>
                <a:srgbClr val="000000"/>
              </a:buClr>
              <a:buSzPct val="75000"/>
              <a:buFont typeface=".Apple Color Emoji UI"/>
              <a:buChar char="➡️"/>
            </a:pPr>
            <a:r>
              <a:rPr lang="en-GB" sz="1600" b="1" dirty="0">
                <a:latin typeface="Quattrocento Sans" panose="020B0502050000020003" pitchFamily="34" charset="0"/>
                <a:ea typeface="Quattrocento Sans"/>
                <a:cs typeface="Quattrocento Sans"/>
                <a:sym typeface="Quattrocento Sans"/>
              </a:rPr>
              <a:t>Social support</a:t>
            </a:r>
            <a:r>
              <a:rPr lang="en-GB" sz="1600" dirty="0">
                <a:latin typeface="Quattrocento Sans" panose="020B0502050000020003" pitchFamily="34" charset="0"/>
                <a:ea typeface="Quattrocento Sans"/>
                <a:cs typeface="Quattrocento Sans"/>
                <a:sym typeface="Quattrocento Sans"/>
              </a:rPr>
              <a:t>: support from society, family and friends </a:t>
            </a:r>
          </a:p>
          <a:p>
            <a:pPr marL="285750" lvl="0" indent="-285750">
              <a:lnSpc>
                <a:spcPct val="200000"/>
              </a:lnSpc>
              <a:buClr>
                <a:srgbClr val="000000"/>
              </a:buClr>
              <a:buSzPct val="75000"/>
              <a:buFont typeface=".Apple Color Emoji UI"/>
              <a:buChar char="➡️"/>
            </a:pPr>
            <a:r>
              <a:rPr lang="en-GB" sz="1600" b="1" dirty="0">
                <a:latin typeface="Quattrocento Sans" panose="020B0502050000020003" pitchFamily="34" charset="0"/>
                <a:ea typeface="Quattrocento Sans"/>
                <a:cs typeface="Quattrocento Sans"/>
                <a:sym typeface="Quattrocento Sans"/>
              </a:rPr>
              <a:t>Life ladder</a:t>
            </a:r>
            <a:r>
              <a:rPr lang="en-GB" sz="1600" dirty="0">
                <a:latin typeface="Quattrocento Sans" panose="020B0502050000020003" pitchFamily="34" charset="0"/>
                <a:ea typeface="Quattrocento Sans"/>
                <a:cs typeface="Quattrocento Sans"/>
                <a:sym typeface="Quattrocento Sans"/>
              </a:rPr>
              <a:t>: </a:t>
            </a:r>
            <a:r>
              <a:rPr lang="en-GB" sz="1600" dirty="0">
                <a:latin typeface="Quattrocento Sans" panose="020B0502050000020003" pitchFamily="34" charset="0"/>
              </a:rPr>
              <a:t>respondents evaluate their current life as a whole using the mental image of a ladder, with the best possible life for them as a 10 and worst possible as a 0</a:t>
            </a:r>
            <a:endParaRPr lang="en-GB" sz="1600" dirty="0">
              <a:latin typeface="Quattrocento Sans" panose="020B0502050000020003" pitchFamily="34" charset="0"/>
              <a:ea typeface="Quattrocento Sans"/>
              <a:cs typeface="Quattrocento Sans"/>
              <a:sym typeface="Quattrocento Sans"/>
            </a:endParaRPr>
          </a:p>
          <a:p>
            <a:pPr marL="285750" lvl="0" indent="-285750">
              <a:lnSpc>
                <a:spcPct val="200000"/>
              </a:lnSpc>
              <a:buClr>
                <a:srgbClr val="000000"/>
              </a:buClr>
              <a:buSzPct val="75000"/>
              <a:buFont typeface=".Apple Color Emoji UI"/>
              <a:buChar char="➡️"/>
            </a:pPr>
            <a:r>
              <a:rPr lang="en-GB" sz="1600" b="1" dirty="0">
                <a:latin typeface="Quattrocento Sans" panose="020B0502050000020003" pitchFamily="34" charset="0"/>
                <a:ea typeface="Quattrocento Sans"/>
                <a:cs typeface="Quattrocento Sans"/>
                <a:sym typeface="Quattrocento Sans"/>
              </a:rPr>
              <a:t>Local Purchasing Power Index</a:t>
            </a:r>
            <a:r>
              <a:rPr lang="en-GB" sz="1600" dirty="0">
                <a:latin typeface="Quattrocento Sans" panose="020B0502050000020003" pitchFamily="34" charset="0"/>
                <a:ea typeface="Quattrocento Sans"/>
                <a:cs typeface="Quattrocento Sans"/>
                <a:sym typeface="Quattrocento Sans"/>
              </a:rPr>
              <a:t>: </a:t>
            </a:r>
            <a:r>
              <a:rPr lang="en-GB" sz="1600" dirty="0">
                <a:latin typeface="Quattrocento Sans" panose="020B0502050000020003" pitchFamily="34" charset="0"/>
              </a:rPr>
              <a:t>how many goods/services people can buy in a given city for the average net salary in that city. If domestic purchasing power is 40, this means that the inhabitants of that city with an average salary can afford to buy on an average 60% less goods and services than New York City residents with an average salary.</a:t>
            </a:r>
            <a:endParaRPr lang="en-GB" sz="1600" dirty="0">
              <a:latin typeface="Quattrocento Sans" panose="020B0502050000020003" pitchFamily="34" charset="0"/>
              <a:ea typeface="Quattrocento Sans"/>
              <a:cs typeface="Quattrocento Sans"/>
              <a:sym typeface="Quattrocento Sans"/>
            </a:endParaRPr>
          </a:p>
          <a:p>
            <a:pPr marL="0" lvl="2">
              <a:lnSpc>
                <a:spcPct val="200000"/>
              </a:lnSpc>
              <a:buSzPct val="75000"/>
            </a:pPr>
            <a:endParaRPr lang="en-GB" sz="1600" dirty="0">
              <a:latin typeface="Quattrocento Sans" panose="020B0502050000020003" pitchFamily="34" charset="0"/>
              <a:ea typeface="Quattrocento Sans"/>
              <a:cs typeface="Quattrocento Sans"/>
              <a:sym typeface="Quattrocento Sans"/>
            </a:endParaRPr>
          </a:p>
        </p:txBody>
      </p:sp>
    </p:spTree>
    <p:extLst>
      <p:ext uri="{BB962C8B-B14F-4D97-AF65-F5344CB8AC3E}">
        <p14:creationId xmlns:p14="http://schemas.microsoft.com/office/powerpoint/2010/main" val="307357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nodePh="1">
                                  <p:stCondLst>
                                    <p:cond delay="1500"/>
                                  </p:stCondLst>
                                  <p:endCondLst>
                                    <p:cond evt="begin" delay="0">
                                      <p:tn val="8"/>
                                    </p:cond>
                                  </p:end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9657</TotalTime>
  <Words>990</Words>
  <Application>Microsoft Office PowerPoint</Application>
  <PresentationFormat>Widescreen</PresentationFormat>
  <Paragraphs>118</Paragraphs>
  <Slides>14</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 Color Emoji UI</vt:lpstr>
      <vt:lpstr>Arial</vt:lpstr>
      <vt:lpstr>Ayuthaya</vt:lpstr>
      <vt:lpstr>Baghdad</vt:lpstr>
      <vt:lpstr>Calibri</vt:lpstr>
      <vt:lpstr>Calibri Light</vt:lpstr>
      <vt:lpstr>Quattrocento Sans</vt:lpstr>
      <vt:lpstr>Wingdings 2</vt:lpstr>
      <vt:lpstr>Office Theme</vt:lpstr>
      <vt:lpstr>Does money buy happiness?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find love?</dc:title>
  <dc:creator>Rita Starzyk</dc:creator>
  <cp:lastModifiedBy>Adna Farah</cp:lastModifiedBy>
  <cp:revision>41</cp:revision>
  <dcterms:created xsi:type="dcterms:W3CDTF">2022-08-17T20:17:55Z</dcterms:created>
  <dcterms:modified xsi:type="dcterms:W3CDTF">2022-10-03T18:03:29Z</dcterms:modified>
</cp:coreProperties>
</file>