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258" r:id="rId3"/>
    <p:sldId id="263" r:id="rId4"/>
    <p:sldId id="261" r:id="rId5"/>
    <p:sldId id="264" r:id="rId6"/>
    <p:sldId id="265" r:id="rId7"/>
    <p:sldId id="267" r:id="rId8"/>
    <p:sldId id="268" r:id="rId9"/>
    <p:sldId id="274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E5AA00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94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A314D5-1ED7-5440-BBB2-DB711C42A6E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D323E95-22DF-DC4F-8C27-6F683E32D15A}">
      <dgm:prSet custT="1"/>
      <dgm:spPr/>
      <dgm:t>
        <a:bodyPr/>
        <a:lstStyle/>
        <a:p>
          <a:r>
            <a:rPr lang="en-GB" sz="1700" dirty="0">
              <a:solidFill>
                <a:schemeClr val="bg1">
                  <a:lumMod val="95000"/>
                </a:schemeClr>
              </a:solidFill>
              <a:latin typeface="Baghdad" pitchFamily="2" charset="-78"/>
              <a:cs typeface="Baghdad" pitchFamily="2" charset="-78"/>
            </a:rPr>
            <a:t>CSV</a:t>
          </a:r>
        </a:p>
      </dgm:t>
    </dgm:pt>
    <dgm:pt modelId="{CFC11980-9175-6E48-B53E-999C4394DC67}" type="parTrans" cxnId="{F6F52067-25B3-0E4A-8311-C88E49C122F0}">
      <dgm:prSet/>
      <dgm:spPr/>
      <dgm:t>
        <a:bodyPr/>
        <a:lstStyle/>
        <a:p>
          <a:endParaRPr lang="en-GB"/>
        </a:p>
      </dgm:t>
    </dgm:pt>
    <dgm:pt modelId="{FBCE5FBF-9DB0-594D-BBDD-144E12312FDF}" type="sibTrans" cxnId="{F6F52067-25B3-0E4A-8311-C88E49C122F0}">
      <dgm:prSet/>
      <dgm:spPr/>
      <dgm:t>
        <a:bodyPr/>
        <a:lstStyle/>
        <a:p>
          <a:endParaRPr lang="en-GB"/>
        </a:p>
      </dgm:t>
    </dgm:pt>
    <dgm:pt modelId="{A3E07B2E-5C3B-8644-9530-4DA9BA64C418}">
      <dgm:prSet custT="1"/>
      <dgm:spPr/>
      <dgm:t>
        <a:bodyPr/>
        <a:lstStyle/>
        <a:p>
          <a:r>
            <a:rPr lang="en-GB" sz="1700" dirty="0">
              <a:latin typeface="Baghdad" pitchFamily="2" charset="-78"/>
              <a:cs typeface="Baghdad" pitchFamily="2" charset="-78"/>
            </a:rPr>
            <a:t>Python</a:t>
          </a:r>
        </a:p>
        <a:p>
          <a:r>
            <a:rPr lang="en-GB" sz="1700" dirty="0">
              <a:solidFill>
                <a:schemeClr val="bg1">
                  <a:lumMod val="95000"/>
                </a:schemeClr>
              </a:solidFill>
              <a:latin typeface="Baghdad" pitchFamily="2" charset="-78"/>
              <a:cs typeface="Baghdad" pitchFamily="2" charset="-78"/>
            </a:rPr>
            <a:t>Pandas</a:t>
          </a:r>
        </a:p>
        <a:p>
          <a:r>
            <a:rPr lang="en-GB" sz="1700" dirty="0">
              <a:solidFill>
                <a:schemeClr val="bg1">
                  <a:lumMod val="95000"/>
                </a:schemeClr>
              </a:solidFill>
              <a:latin typeface="Baghdad" pitchFamily="2" charset="-78"/>
              <a:cs typeface="Baghdad" pitchFamily="2" charset="-78"/>
            </a:rPr>
            <a:t>Flask</a:t>
          </a:r>
        </a:p>
      </dgm:t>
    </dgm:pt>
    <dgm:pt modelId="{494B00FB-7678-1044-BFCA-CE47E11BC4CB}" type="parTrans" cxnId="{CB7FE570-D8DF-324F-8961-D81823303946}">
      <dgm:prSet/>
      <dgm:spPr/>
      <dgm:t>
        <a:bodyPr/>
        <a:lstStyle/>
        <a:p>
          <a:endParaRPr lang="en-GB"/>
        </a:p>
      </dgm:t>
    </dgm:pt>
    <dgm:pt modelId="{0634F136-3F45-BD44-BDCE-B4C885E5F698}" type="sibTrans" cxnId="{CB7FE570-D8DF-324F-8961-D81823303946}">
      <dgm:prSet/>
      <dgm:spPr/>
      <dgm:t>
        <a:bodyPr/>
        <a:lstStyle/>
        <a:p>
          <a:endParaRPr lang="en-GB"/>
        </a:p>
      </dgm:t>
    </dgm:pt>
    <dgm:pt modelId="{919A68E2-E57D-CF4E-AB05-4BA7B3C8B543}">
      <dgm:prSet custT="1"/>
      <dgm:spPr/>
      <dgm:t>
        <a:bodyPr/>
        <a:lstStyle/>
        <a:p>
          <a:r>
            <a:rPr lang="en-GB" sz="1700" dirty="0">
              <a:latin typeface="Baghdad" pitchFamily="2" charset="-78"/>
              <a:cs typeface="Baghdad" pitchFamily="2" charset="-78"/>
            </a:rPr>
            <a:t>BeautifulSoup4</a:t>
          </a:r>
        </a:p>
      </dgm:t>
    </dgm:pt>
    <dgm:pt modelId="{2B605263-A65E-9541-9354-4B124D79CA8D}" type="parTrans" cxnId="{A656370F-DCEC-8F4B-BB45-6E935571F577}">
      <dgm:prSet/>
      <dgm:spPr/>
      <dgm:t>
        <a:bodyPr/>
        <a:lstStyle/>
        <a:p>
          <a:endParaRPr lang="en-GB"/>
        </a:p>
      </dgm:t>
    </dgm:pt>
    <dgm:pt modelId="{EEEE27F5-F80E-D149-91D6-21A6C11119A8}" type="sibTrans" cxnId="{A656370F-DCEC-8F4B-BB45-6E935571F577}">
      <dgm:prSet/>
      <dgm:spPr/>
      <dgm:t>
        <a:bodyPr/>
        <a:lstStyle/>
        <a:p>
          <a:endParaRPr lang="en-GB"/>
        </a:p>
      </dgm:t>
    </dgm:pt>
    <dgm:pt modelId="{2F7E9CD1-769A-084D-BC47-5D781CC90BC9}">
      <dgm:prSet custT="1"/>
      <dgm:spPr/>
      <dgm:t>
        <a:bodyPr/>
        <a:lstStyle/>
        <a:p>
          <a:r>
            <a:rPr lang="en-GB" sz="1700" dirty="0">
              <a:latin typeface="Baghdad" pitchFamily="2" charset="-78"/>
              <a:cs typeface="Baghdad" pitchFamily="2" charset="-78"/>
            </a:rPr>
            <a:t>JavaScript</a:t>
          </a:r>
        </a:p>
        <a:p>
          <a:r>
            <a:rPr lang="en-GB" sz="1700" dirty="0">
              <a:latin typeface="Baghdad" pitchFamily="2" charset="-78"/>
              <a:cs typeface="Baghdad" pitchFamily="2" charset="-78"/>
            </a:rPr>
            <a:t>jQuery</a:t>
          </a:r>
        </a:p>
      </dgm:t>
    </dgm:pt>
    <dgm:pt modelId="{95AF5D5F-8629-FB4B-B40D-313B4977622F}" type="parTrans" cxnId="{3A4A7A0B-0B52-E24A-95F0-14D8F7691B2B}">
      <dgm:prSet/>
      <dgm:spPr/>
      <dgm:t>
        <a:bodyPr/>
        <a:lstStyle/>
        <a:p>
          <a:endParaRPr lang="en-GB"/>
        </a:p>
      </dgm:t>
    </dgm:pt>
    <dgm:pt modelId="{7EA992F3-0D2C-7443-94AE-88E593B3B591}" type="sibTrans" cxnId="{3A4A7A0B-0B52-E24A-95F0-14D8F7691B2B}">
      <dgm:prSet/>
      <dgm:spPr/>
      <dgm:t>
        <a:bodyPr/>
        <a:lstStyle/>
        <a:p>
          <a:endParaRPr lang="en-GB"/>
        </a:p>
      </dgm:t>
    </dgm:pt>
    <dgm:pt modelId="{C4D3CDF1-48A3-8547-AA90-B1AFF553288C}">
      <dgm:prSet custT="1"/>
      <dgm:spPr/>
      <dgm:t>
        <a:bodyPr/>
        <a:lstStyle/>
        <a:p>
          <a:r>
            <a:rPr lang="en-GB" sz="1700" dirty="0">
              <a:solidFill>
                <a:schemeClr val="bg1">
                  <a:lumMod val="95000"/>
                </a:schemeClr>
              </a:solidFill>
              <a:latin typeface="Baghdad" pitchFamily="2" charset="-78"/>
              <a:cs typeface="Baghdad" pitchFamily="2" charset="-78"/>
            </a:rPr>
            <a:t>PostgreSQL</a:t>
          </a:r>
        </a:p>
      </dgm:t>
    </dgm:pt>
    <dgm:pt modelId="{539B962C-17C4-584D-9038-0906970D4C71}" type="parTrans" cxnId="{E3BD161D-5854-214D-AEBD-B55D95C75B2D}">
      <dgm:prSet/>
      <dgm:spPr/>
      <dgm:t>
        <a:bodyPr/>
        <a:lstStyle/>
        <a:p>
          <a:endParaRPr lang="en-GB"/>
        </a:p>
      </dgm:t>
    </dgm:pt>
    <dgm:pt modelId="{00F412BE-1AC1-FB4E-8680-BB7D58F58DA6}" type="sibTrans" cxnId="{E3BD161D-5854-214D-AEBD-B55D95C75B2D}">
      <dgm:prSet/>
      <dgm:spPr/>
      <dgm:t>
        <a:bodyPr/>
        <a:lstStyle/>
        <a:p>
          <a:endParaRPr lang="en-GB"/>
        </a:p>
      </dgm:t>
    </dgm:pt>
    <dgm:pt modelId="{B8AA9DBC-D448-BA4A-951E-682A91E3AEB8}">
      <dgm:prSet custT="1"/>
      <dgm:spPr/>
      <dgm:t>
        <a:bodyPr/>
        <a:lstStyle/>
        <a:p>
          <a:r>
            <a:rPr lang="en-GB" sz="1700" dirty="0">
              <a:latin typeface="Baghdad" pitchFamily="2" charset="-78"/>
              <a:cs typeface="Baghdad" pitchFamily="2" charset="-78"/>
            </a:rPr>
            <a:t>HTML5</a:t>
          </a:r>
        </a:p>
        <a:p>
          <a:r>
            <a:rPr lang="en-GB" sz="1700" dirty="0">
              <a:latin typeface="Baghdad" pitchFamily="2" charset="-78"/>
              <a:cs typeface="Baghdad" pitchFamily="2" charset="-78"/>
            </a:rPr>
            <a:t>CSS3</a:t>
          </a:r>
        </a:p>
        <a:p>
          <a:r>
            <a:rPr lang="en-GB" sz="1700" dirty="0">
              <a:latin typeface="Baghdad" pitchFamily="2" charset="-78"/>
              <a:cs typeface="Baghdad" pitchFamily="2" charset="-78"/>
            </a:rPr>
            <a:t>CSS Grid</a:t>
          </a:r>
        </a:p>
      </dgm:t>
    </dgm:pt>
    <dgm:pt modelId="{0EEB2E48-B529-C74E-908F-4D5842D12A2C}" type="parTrans" cxnId="{958DBE51-0A80-3A40-9AAC-BBCAB477A3BC}">
      <dgm:prSet/>
      <dgm:spPr/>
      <dgm:t>
        <a:bodyPr/>
        <a:lstStyle/>
        <a:p>
          <a:endParaRPr lang="en-GB"/>
        </a:p>
      </dgm:t>
    </dgm:pt>
    <dgm:pt modelId="{F3531EF0-6BF9-FB43-9C3A-232E8E4EF35D}" type="sibTrans" cxnId="{958DBE51-0A80-3A40-9AAC-BBCAB477A3BC}">
      <dgm:prSet/>
      <dgm:spPr/>
      <dgm:t>
        <a:bodyPr/>
        <a:lstStyle/>
        <a:p>
          <a:endParaRPr lang="en-GB"/>
        </a:p>
      </dgm:t>
    </dgm:pt>
    <dgm:pt modelId="{8EA1C83A-EBEC-0C4E-BB7D-FF0DD437F5FC}">
      <dgm:prSet/>
      <dgm:spPr/>
    </dgm:pt>
    <dgm:pt modelId="{3F9E394B-3EDE-8943-B463-3D036D5E9E2E}" type="parTrans" cxnId="{8BAF5B98-084F-D447-B768-3971A5AECEB9}">
      <dgm:prSet/>
      <dgm:spPr/>
      <dgm:t>
        <a:bodyPr/>
        <a:lstStyle/>
        <a:p>
          <a:endParaRPr lang="en-GB"/>
        </a:p>
      </dgm:t>
    </dgm:pt>
    <dgm:pt modelId="{5EC5C1B5-8AC7-6C4C-BC3B-E0C6ED6FA3E3}" type="sibTrans" cxnId="{8BAF5B98-084F-D447-B768-3971A5AECEB9}">
      <dgm:prSet/>
      <dgm:spPr/>
      <dgm:t>
        <a:bodyPr/>
        <a:lstStyle/>
        <a:p>
          <a:endParaRPr lang="en-GB"/>
        </a:p>
      </dgm:t>
    </dgm:pt>
    <dgm:pt modelId="{9E77262D-C02B-904E-8783-156D6C6542E9}">
      <dgm:prSet/>
      <dgm:spPr/>
    </dgm:pt>
    <dgm:pt modelId="{79E9F31E-327D-5F48-B12A-CB245D5DD058}" type="parTrans" cxnId="{5A7C7E18-B13E-C649-B10D-87511E15FAB9}">
      <dgm:prSet/>
      <dgm:spPr/>
      <dgm:t>
        <a:bodyPr/>
        <a:lstStyle/>
        <a:p>
          <a:endParaRPr lang="en-GB"/>
        </a:p>
      </dgm:t>
    </dgm:pt>
    <dgm:pt modelId="{B5EFC947-38CC-D94D-B831-CDA7D1E3A5F0}" type="sibTrans" cxnId="{5A7C7E18-B13E-C649-B10D-87511E15FAB9}">
      <dgm:prSet/>
      <dgm:spPr/>
      <dgm:t>
        <a:bodyPr/>
        <a:lstStyle/>
        <a:p>
          <a:endParaRPr lang="en-GB"/>
        </a:p>
      </dgm:t>
    </dgm:pt>
    <dgm:pt modelId="{6F699751-694A-EB40-8B0F-CE2C4BBE534F}">
      <dgm:prSet custT="1"/>
      <dgm:spPr/>
      <dgm:t>
        <a:bodyPr/>
        <a:lstStyle/>
        <a:p>
          <a:r>
            <a:rPr lang="en-GB" sz="1700" dirty="0">
              <a:solidFill>
                <a:schemeClr val="bg1">
                  <a:lumMod val="95000"/>
                </a:schemeClr>
              </a:solidFill>
              <a:latin typeface="Baghdad" pitchFamily="2" charset="-78"/>
              <a:cs typeface="Baghdad" pitchFamily="2" charset="-78"/>
            </a:rPr>
            <a:t>Tableau</a:t>
          </a:r>
        </a:p>
        <a:p>
          <a:r>
            <a:rPr lang="en-GB" sz="1700" dirty="0">
              <a:solidFill>
                <a:schemeClr val="bg1">
                  <a:lumMod val="95000"/>
                </a:schemeClr>
              </a:solidFill>
              <a:latin typeface="Baghdad" pitchFamily="2" charset="-78"/>
              <a:cs typeface="Baghdad" pitchFamily="2" charset="-78"/>
            </a:rPr>
            <a:t>Plotly</a:t>
          </a:r>
        </a:p>
      </dgm:t>
    </dgm:pt>
    <dgm:pt modelId="{2336BB7C-F50E-5E47-83D5-0A0C578C4475}" type="sibTrans" cxnId="{72D2F11D-6F86-8D42-B20A-2F77A8B11E27}">
      <dgm:prSet/>
      <dgm:spPr/>
      <dgm:t>
        <a:bodyPr/>
        <a:lstStyle/>
        <a:p>
          <a:endParaRPr lang="en-GB"/>
        </a:p>
      </dgm:t>
    </dgm:pt>
    <dgm:pt modelId="{F84D9C48-8F7B-A14F-AE96-F91937C019ED}" type="parTrans" cxnId="{72D2F11D-6F86-8D42-B20A-2F77A8B11E27}">
      <dgm:prSet/>
      <dgm:spPr/>
      <dgm:t>
        <a:bodyPr/>
        <a:lstStyle/>
        <a:p>
          <a:endParaRPr lang="en-GB"/>
        </a:p>
      </dgm:t>
    </dgm:pt>
    <dgm:pt modelId="{33F2EF5D-FF2C-EE4C-9FEF-A33509DFC106}" type="pres">
      <dgm:prSet presAssocID="{D1A314D5-1ED7-5440-BBB2-DB711C42A6E0}" presName="compositeShape" presStyleCnt="0">
        <dgm:presLayoutVars>
          <dgm:chMax val="7"/>
          <dgm:dir/>
          <dgm:resizeHandles val="exact"/>
        </dgm:presLayoutVars>
      </dgm:prSet>
      <dgm:spPr/>
    </dgm:pt>
    <dgm:pt modelId="{0E043BD6-EF0C-6F46-BE4F-F00A485C836C}" type="pres">
      <dgm:prSet presAssocID="{9D323E95-22DF-DC4F-8C27-6F683E32D15A}" presName="circ1" presStyleLbl="vennNode1" presStyleIdx="0" presStyleCnt="7"/>
      <dgm:spPr/>
    </dgm:pt>
    <dgm:pt modelId="{EF705506-1A57-534B-9390-BE1EC85C9904}" type="pres">
      <dgm:prSet presAssocID="{9D323E95-22DF-DC4F-8C27-6F683E32D15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6C5641F-71BF-304D-BD00-079545872BCC}" type="pres">
      <dgm:prSet presAssocID="{A3E07B2E-5C3B-8644-9530-4DA9BA64C418}" presName="circ2" presStyleLbl="vennNode1" presStyleIdx="1" presStyleCnt="7"/>
      <dgm:spPr/>
    </dgm:pt>
    <dgm:pt modelId="{A47B102B-17FC-954C-95C7-636D15AA047E}" type="pres">
      <dgm:prSet presAssocID="{A3E07B2E-5C3B-8644-9530-4DA9BA64C41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E3C0801-0C44-1748-99CF-0873F5C9D7E7}" type="pres">
      <dgm:prSet presAssocID="{919A68E2-E57D-CF4E-AB05-4BA7B3C8B543}" presName="circ3" presStyleLbl="vennNode1" presStyleIdx="2" presStyleCnt="7"/>
      <dgm:spPr/>
    </dgm:pt>
    <dgm:pt modelId="{55729500-40BE-0B49-A57D-C6299FE5895C}" type="pres">
      <dgm:prSet presAssocID="{919A68E2-E57D-CF4E-AB05-4BA7B3C8B543}" presName="circ3Tx" presStyleLbl="revTx" presStyleIdx="0" presStyleCnt="0" custLinFactNeighborX="10314" custLinFactNeighborY="32293">
        <dgm:presLayoutVars>
          <dgm:chMax val="0"/>
          <dgm:chPref val="0"/>
          <dgm:bulletEnabled val="1"/>
        </dgm:presLayoutVars>
      </dgm:prSet>
      <dgm:spPr/>
    </dgm:pt>
    <dgm:pt modelId="{14F33E67-B1F5-1D4C-BB37-DC2AE4C35EF0}" type="pres">
      <dgm:prSet presAssocID="{2F7E9CD1-769A-084D-BC47-5D781CC90BC9}" presName="circ4" presStyleLbl="vennNode1" presStyleIdx="3" presStyleCnt="7"/>
      <dgm:spPr/>
    </dgm:pt>
    <dgm:pt modelId="{F9C9385A-00B8-3D49-9FCE-9B141AA63E40}" type="pres">
      <dgm:prSet presAssocID="{2F7E9CD1-769A-084D-BC47-5D781CC90BC9}" presName="circ4Tx" presStyleLbl="revTx" presStyleIdx="0" presStyleCnt="0" custLinFactNeighborX="-98032" custLinFactNeighborY="19295">
        <dgm:presLayoutVars>
          <dgm:chMax val="0"/>
          <dgm:chPref val="0"/>
          <dgm:bulletEnabled val="1"/>
        </dgm:presLayoutVars>
      </dgm:prSet>
      <dgm:spPr/>
    </dgm:pt>
    <dgm:pt modelId="{6289A268-395D-1B40-886C-59E3CDD035D1}" type="pres">
      <dgm:prSet presAssocID="{C4D3CDF1-48A3-8547-AA90-B1AFF553288C}" presName="circ5" presStyleLbl="vennNode1" presStyleIdx="4" presStyleCnt="7"/>
      <dgm:spPr/>
    </dgm:pt>
    <dgm:pt modelId="{20EE9597-A3A7-684A-B819-2FF2BB1A6073}" type="pres">
      <dgm:prSet presAssocID="{C4D3CDF1-48A3-8547-AA90-B1AFF553288C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A4FAC91-FBC4-BE47-82A3-8E17A98488AA}" type="pres">
      <dgm:prSet presAssocID="{B8AA9DBC-D448-BA4A-951E-682A91E3AEB8}" presName="circ6" presStyleLbl="vennNode1" presStyleIdx="5" presStyleCnt="7"/>
      <dgm:spPr/>
    </dgm:pt>
    <dgm:pt modelId="{80EF5A0B-3B1B-FC46-AE09-2833D9A0490F}" type="pres">
      <dgm:prSet presAssocID="{B8AA9DBC-D448-BA4A-951E-682A91E3AEB8}" presName="circ6Tx" presStyleLbl="revTx" presStyleIdx="0" presStyleCnt="0" custLinFactNeighborX="4393" custLinFactNeighborY="19348">
        <dgm:presLayoutVars>
          <dgm:chMax val="0"/>
          <dgm:chPref val="0"/>
          <dgm:bulletEnabled val="1"/>
        </dgm:presLayoutVars>
      </dgm:prSet>
      <dgm:spPr/>
    </dgm:pt>
    <dgm:pt modelId="{E509D9DA-ED93-8945-99FA-1FA0ACFD980E}" type="pres">
      <dgm:prSet presAssocID="{6F699751-694A-EB40-8B0F-CE2C4BBE534F}" presName="circ7" presStyleLbl="vennNode1" presStyleIdx="6" presStyleCnt="7"/>
      <dgm:spPr/>
    </dgm:pt>
    <dgm:pt modelId="{185F4D42-AD43-2140-89BA-508E58D6B3E9}" type="pres">
      <dgm:prSet presAssocID="{6F699751-694A-EB40-8B0F-CE2C4BBE534F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78EA908-A55D-9E43-B31C-491CB40020C7}" type="presOf" srcId="{A3E07B2E-5C3B-8644-9530-4DA9BA64C418}" destId="{A47B102B-17FC-954C-95C7-636D15AA047E}" srcOrd="0" destOrd="0" presId="urn:microsoft.com/office/officeart/2005/8/layout/venn1"/>
    <dgm:cxn modelId="{3A4A7A0B-0B52-E24A-95F0-14D8F7691B2B}" srcId="{D1A314D5-1ED7-5440-BBB2-DB711C42A6E0}" destId="{2F7E9CD1-769A-084D-BC47-5D781CC90BC9}" srcOrd="3" destOrd="0" parTransId="{95AF5D5F-8629-FB4B-B40D-313B4977622F}" sibTransId="{7EA992F3-0D2C-7443-94AE-88E593B3B591}"/>
    <dgm:cxn modelId="{A656370F-DCEC-8F4B-BB45-6E935571F577}" srcId="{D1A314D5-1ED7-5440-BBB2-DB711C42A6E0}" destId="{919A68E2-E57D-CF4E-AB05-4BA7B3C8B543}" srcOrd="2" destOrd="0" parTransId="{2B605263-A65E-9541-9354-4B124D79CA8D}" sibTransId="{EEEE27F5-F80E-D149-91D6-21A6C11119A8}"/>
    <dgm:cxn modelId="{5A7C7E18-B13E-C649-B10D-87511E15FAB9}" srcId="{D1A314D5-1ED7-5440-BBB2-DB711C42A6E0}" destId="{9E77262D-C02B-904E-8783-156D6C6542E9}" srcOrd="8" destOrd="0" parTransId="{79E9F31E-327D-5F48-B12A-CB245D5DD058}" sibTransId="{B5EFC947-38CC-D94D-B831-CDA7D1E3A5F0}"/>
    <dgm:cxn modelId="{E3BD161D-5854-214D-AEBD-B55D95C75B2D}" srcId="{D1A314D5-1ED7-5440-BBB2-DB711C42A6E0}" destId="{C4D3CDF1-48A3-8547-AA90-B1AFF553288C}" srcOrd="4" destOrd="0" parTransId="{539B962C-17C4-584D-9038-0906970D4C71}" sibTransId="{00F412BE-1AC1-FB4E-8680-BB7D58F58DA6}"/>
    <dgm:cxn modelId="{72D2F11D-6F86-8D42-B20A-2F77A8B11E27}" srcId="{D1A314D5-1ED7-5440-BBB2-DB711C42A6E0}" destId="{6F699751-694A-EB40-8B0F-CE2C4BBE534F}" srcOrd="6" destOrd="0" parTransId="{F84D9C48-8F7B-A14F-AE96-F91937C019ED}" sibTransId="{2336BB7C-F50E-5E47-83D5-0A0C578C4475}"/>
    <dgm:cxn modelId="{F6F52067-25B3-0E4A-8311-C88E49C122F0}" srcId="{D1A314D5-1ED7-5440-BBB2-DB711C42A6E0}" destId="{9D323E95-22DF-DC4F-8C27-6F683E32D15A}" srcOrd="0" destOrd="0" parTransId="{CFC11980-9175-6E48-B53E-999C4394DC67}" sibTransId="{FBCE5FBF-9DB0-594D-BBDD-144E12312FDF}"/>
    <dgm:cxn modelId="{CB7FE570-D8DF-324F-8961-D81823303946}" srcId="{D1A314D5-1ED7-5440-BBB2-DB711C42A6E0}" destId="{A3E07B2E-5C3B-8644-9530-4DA9BA64C418}" srcOrd="1" destOrd="0" parTransId="{494B00FB-7678-1044-BFCA-CE47E11BC4CB}" sibTransId="{0634F136-3F45-BD44-BDCE-B4C885E5F698}"/>
    <dgm:cxn modelId="{958DBE51-0A80-3A40-9AAC-BBCAB477A3BC}" srcId="{D1A314D5-1ED7-5440-BBB2-DB711C42A6E0}" destId="{B8AA9DBC-D448-BA4A-951E-682A91E3AEB8}" srcOrd="5" destOrd="0" parTransId="{0EEB2E48-B529-C74E-908F-4D5842D12A2C}" sibTransId="{F3531EF0-6BF9-FB43-9C3A-232E8E4EF35D}"/>
    <dgm:cxn modelId="{3B474079-9720-2545-9905-4A71BDE14367}" type="presOf" srcId="{B8AA9DBC-D448-BA4A-951E-682A91E3AEB8}" destId="{80EF5A0B-3B1B-FC46-AE09-2833D9A0490F}" srcOrd="0" destOrd="0" presId="urn:microsoft.com/office/officeart/2005/8/layout/venn1"/>
    <dgm:cxn modelId="{DA5F347C-87FD-774B-B611-216550AD51F9}" type="presOf" srcId="{2F7E9CD1-769A-084D-BC47-5D781CC90BC9}" destId="{F9C9385A-00B8-3D49-9FCE-9B141AA63E40}" srcOrd="0" destOrd="0" presId="urn:microsoft.com/office/officeart/2005/8/layout/venn1"/>
    <dgm:cxn modelId="{8BAF5B98-084F-D447-B768-3971A5AECEB9}" srcId="{D1A314D5-1ED7-5440-BBB2-DB711C42A6E0}" destId="{8EA1C83A-EBEC-0C4E-BB7D-FF0DD437F5FC}" srcOrd="7" destOrd="0" parTransId="{3F9E394B-3EDE-8943-B463-3D036D5E9E2E}" sibTransId="{5EC5C1B5-8AC7-6C4C-BC3B-E0C6ED6FA3E3}"/>
    <dgm:cxn modelId="{3CB87698-E6CF-304E-BC34-AC566133FBD3}" type="presOf" srcId="{C4D3CDF1-48A3-8547-AA90-B1AFF553288C}" destId="{20EE9597-A3A7-684A-B819-2FF2BB1A6073}" srcOrd="0" destOrd="0" presId="urn:microsoft.com/office/officeart/2005/8/layout/venn1"/>
    <dgm:cxn modelId="{964267A3-F669-F74C-A8B1-4F0BC190E397}" type="presOf" srcId="{D1A314D5-1ED7-5440-BBB2-DB711C42A6E0}" destId="{33F2EF5D-FF2C-EE4C-9FEF-A33509DFC106}" srcOrd="0" destOrd="0" presId="urn:microsoft.com/office/officeart/2005/8/layout/venn1"/>
    <dgm:cxn modelId="{B0E0BFC0-D666-F148-8678-AF91AC52258C}" type="presOf" srcId="{6F699751-694A-EB40-8B0F-CE2C4BBE534F}" destId="{185F4D42-AD43-2140-89BA-508E58D6B3E9}" srcOrd="0" destOrd="0" presId="urn:microsoft.com/office/officeart/2005/8/layout/venn1"/>
    <dgm:cxn modelId="{F2E0B4E8-720B-FC42-B955-112D607FECAA}" type="presOf" srcId="{919A68E2-E57D-CF4E-AB05-4BA7B3C8B543}" destId="{55729500-40BE-0B49-A57D-C6299FE5895C}" srcOrd="0" destOrd="0" presId="urn:microsoft.com/office/officeart/2005/8/layout/venn1"/>
    <dgm:cxn modelId="{8B20C3FF-8DBD-D749-B48F-3AC4AF29DBBE}" type="presOf" srcId="{9D323E95-22DF-DC4F-8C27-6F683E32D15A}" destId="{EF705506-1A57-534B-9390-BE1EC85C9904}" srcOrd="0" destOrd="0" presId="urn:microsoft.com/office/officeart/2005/8/layout/venn1"/>
    <dgm:cxn modelId="{80D61917-5127-E142-AB80-06DC0664B0BA}" type="presParOf" srcId="{33F2EF5D-FF2C-EE4C-9FEF-A33509DFC106}" destId="{0E043BD6-EF0C-6F46-BE4F-F00A485C836C}" srcOrd="0" destOrd="0" presId="urn:microsoft.com/office/officeart/2005/8/layout/venn1"/>
    <dgm:cxn modelId="{2F1F096B-7F58-DC48-A471-D3D2DB7C9468}" type="presParOf" srcId="{33F2EF5D-FF2C-EE4C-9FEF-A33509DFC106}" destId="{EF705506-1A57-534B-9390-BE1EC85C9904}" srcOrd="1" destOrd="0" presId="urn:microsoft.com/office/officeart/2005/8/layout/venn1"/>
    <dgm:cxn modelId="{D1C6E256-546B-5046-9940-965443C9F72A}" type="presParOf" srcId="{33F2EF5D-FF2C-EE4C-9FEF-A33509DFC106}" destId="{76C5641F-71BF-304D-BD00-079545872BCC}" srcOrd="2" destOrd="0" presId="urn:microsoft.com/office/officeart/2005/8/layout/venn1"/>
    <dgm:cxn modelId="{C14FE511-C5F7-D14B-A3BE-B928DC69D331}" type="presParOf" srcId="{33F2EF5D-FF2C-EE4C-9FEF-A33509DFC106}" destId="{A47B102B-17FC-954C-95C7-636D15AA047E}" srcOrd="3" destOrd="0" presId="urn:microsoft.com/office/officeart/2005/8/layout/venn1"/>
    <dgm:cxn modelId="{ADE6B2CC-A6E3-7547-AB44-4982C5A50B5C}" type="presParOf" srcId="{33F2EF5D-FF2C-EE4C-9FEF-A33509DFC106}" destId="{0E3C0801-0C44-1748-99CF-0873F5C9D7E7}" srcOrd="4" destOrd="0" presId="urn:microsoft.com/office/officeart/2005/8/layout/venn1"/>
    <dgm:cxn modelId="{E53CE5E2-427B-6542-850E-F78B67EBD17A}" type="presParOf" srcId="{33F2EF5D-FF2C-EE4C-9FEF-A33509DFC106}" destId="{55729500-40BE-0B49-A57D-C6299FE5895C}" srcOrd="5" destOrd="0" presId="urn:microsoft.com/office/officeart/2005/8/layout/venn1"/>
    <dgm:cxn modelId="{B930A5DB-0D03-9848-B87B-3EB5E24F1363}" type="presParOf" srcId="{33F2EF5D-FF2C-EE4C-9FEF-A33509DFC106}" destId="{14F33E67-B1F5-1D4C-BB37-DC2AE4C35EF0}" srcOrd="6" destOrd="0" presId="urn:microsoft.com/office/officeart/2005/8/layout/venn1"/>
    <dgm:cxn modelId="{61A5310F-21C8-4D41-800B-F0F5C1CE08C1}" type="presParOf" srcId="{33F2EF5D-FF2C-EE4C-9FEF-A33509DFC106}" destId="{F9C9385A-00B8-3D49-9FCE-9B141AA63E40}" srcOrd="7" destOrd="0" presId="urn:microsoft.com/office/officeart/2005/8/layout/venn1"/>
    <dgm:cxn modelId="{2F8BC722-C2FD-5D4F-A281-32B0C03C7AD0}" type="presParOf" srcId="{33F2EF5D-FF2C-EE4C-9FEF-A33509DFC106}" destId="{6289A268-395D-1B40-886C-59E3CDD035D1}" srcOrd="8" destOrd="0" presId="urn:microsoft.com/office/officeart/2005/8/layout/venn1"/>
    <dgm:cxn modelId="{4FE969AF-8522-DD45-B97B-1A38AC5B67EF}" type="presParOf" srcId="{33F2EF5D-FF2C-EE4C-9FEF-A33509DFC106}" destId="{20EE9597-A3A7-684A-B819-2FF2BB1A6073}" srcOrd="9" destOrd="0" presId="urn:microsoft.com/office/officeart/2005/8/layout/venn1"/>
    <dgm:cxn modelId="{5C47F93C-BF29-5340-A734-D3D82966E4EE}" type="presParOf" srcId="{33F2EF5D-FF2C-EE4C-9FEF-A33509DFC106}" destId="{6A4FAC91-FBC4-BE47-82A3-8E17A98488AA}" srcOrd="10" destOrd="0" presId="urn:microsoft.com/office/officeart/2005/8/layout/venn1"/>
    <dgm:cxn modelId="{91F12F0E-201D-4146-A979-5B9B276737A0}" type="presParOf" srcId="{33F2EF5D-FF2C-EE4C-9FEF-A33509DFC106}" destId="{80EF5A0B-3B1B-FC46-AE09-2833D9A0490F}" srcOrd="11" destOrd="0" presId="urn:microsoft.com/office/officeart/2005/8/layout/venn1"/>
    <dgm:cxn modelId="{B3122F74-AF3A-3349-BDB3-2D37E98784BD}" type="presParOf" srcId="{33F2EF5D-FF2C-EE4C-9FEF-A33509DFC106}" destId="{E509D9DA-ED93-8945-99FA-1FA0ACFD980E}" srcOrd="12" destOrd="0" presId="urn:microsoft.com/office/officeart/2005/8/layout/venn1"/>
    <dgm:cxn modelId="{B09C8917-AF5C-4F40-BAE1-91BC5ADAE6B4}" type="presParOf" srcId="{33F2EF5D-FF2C-EE4C-9FEF-A33509DFC106}" destId="{185F4D42-AD43-2140-89BA-508E58D6B3E9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43BD6-EF0C-6F46-BE4F-F00A485C836C}">
      <dsp:nvSpPr>
        <dsp:cNvPr id="0" name=""/>
        <dsp:cNvSpPr/>
      </dsp:nvSpPr>
      <dsp:spPr>
        <a:xfrm>
          <a:off x="3545748" y="1235084"/>
          <a:ext cx="1582227" cy="15824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F705506-1A57-534B-9390-BE1EC85C9904}">
      <dsp:nvSpPr>
        <dsp:cNvPr id="0" name=""/>
        <dsp:cNvSpPr/>
      </dsp:nvSpPr>
      <dsp:spPr>
        <a:xfrm>
          <a:off x="3430378" y="0"/>
          <a:ext cx="1812968" cy="9702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chemeClr val="bg1">
                  <a:lumMod val="95000"/>
                </a:schemeClr>
              </a:solidFill>
              <a:latin typeface="Baghdad" pitchFamily="2" charset="-78"/>
              <a:cs typeface="Baghdad" pitchFamily="2" charset="-78"/>
            </a:rPr>
            <a:t>CSV</a:t>
          </a:r>
        </a:p>
      </dsp:txBody>
      <dsp:txXfrm>
        <a:off x="3430378" y="0"/>
        <a:ext cx="1812968" cy="970215"/>
      </dsp:txXfrm>
    </dsp:sp>
    <dsp:sp modelId="{76C5641F-71BF-304D-BD00-079545872BCC}">
      <dsp:nvSpPr>
        <dsp:cNvPr id="0" name=""/>
        <dsp:cNvSpPr/>
      </dsp:nvSpPr>
      <dsp:spPr>
        <a:xfrm>
          <a:off x="4009868" y="1458233"/>
          <a:ext cx="1582227" cy="15824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47B102B-17FC-954C-95C7-636D15AA047E}">
      <dsp:nvSpPr>
        <dsp:cNvPr id="0" name=""/>
        <dsp:cNvSpPr/>
      </dsp:nvSpPr>
      <dsp:spPr>
        <a:xfrm>
          <a:off x="5787237" y="921704"/>
          <a:ext cx="1714079" cy="106723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Baghdad" pitchFamily="2" charset="-78"/>
              <a:cs typeface="Baghdad" pitchFamily="2" charset="-78"/>
            </a:rPr>
            <a:t>Python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chemeClr val="bg1">
                  <a:lumMod val="95000"/>
                </a:schemeClr>
              </a:solidFill>
              <a:latin typeface="Baghdad" pitchFamily="2" charset="-78"/>
              <a:cs typeface="Baghdad" pitchFamily="2" charset="-78"/>
            </a:rPr>
            <a:t>Pandas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chemeClr val="bg1">
                  <a:lumMod val="95000"/>
                </a:schemeClr>
              </a:solidFill>
              <a:latin typeface="Baghdad" pitchFamily="2" charset="-78"/>
              <a:cs typeface="Baghdad" pitchFamily="2" charset="-78"/>
            </a:rPr>
            <a:t>Flask</a:t>
          </a:r>
        </a:p>
      </dsp:txBody>
      <dsp:txXfrm>
        <a:off x="5787237" y="921704"/>
        <a:ext cx="1714079" cy="1067236"/>
      </dsp:txXfrm>
    </dsp:sp>
    <dsp:sp modelId="{0E3C0801-0C44-1748-99CF-0873F5C9D7E7}">
      <dsp:nvSpPr>
        <dsp:cNvPr id="0" name=""/>
        <dsp:cNvSpPr/>
      </dsp:nvSpPr>
      <dsp:spPr>
        <a:xfrm>
          <a:off x="4123921" y="1960320"/>
          <a:ext cx="1582227" cy="15824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5729500-40BE-0B49-A57D-C6299FE5895C}">
      <dsp:nvSpPr>
        <dsp:cNvPr id="0" name=""/>
        <dsp:cNvSpPr/>
      </dsp:nvSpPr>
      <dsp:spPr>
        <a:xfrm>
          <a:off x="6125443" y="2648147"/>
          <a:ext cx="1681116" cy="114000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Baghdad" pitchFamily="2" charset="-78"/>
              <a:cs typeface="Baghdad" pitchFamily="2" charset="-78"/>
            </a:rPr>
            <a:t>BeautifulSoup4</a:t>
          </a:r>
        </a:p>
      </dsp:txBody>
      <dsp:txXfrm>
        <a:off x="6125443" y="2648147"/>
        <a:ext cx="1681116" cy="1140003"/>
      </dsp:txXfrm>
    </dsp:sp>
    <dsp:sp modelId="{14F33E67-B1F5-1D4C-BB37-DC2AE4C35EF0}">
      <dsp:nvSpPr>
        <dsp:cNvPr id="0" name=""/>
        <dsp:cNvSpPr/>
      </dsp:nvSpPr>
      <dsp:spPr>
        <a:xfrm>
          <a:off x="3802860" y="2362959"/>
          <a:ext cx="1582227" cy="15824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9C9385A-00B8-3D49-9FCE-9B141AA63E40}">
      <dsp:nvSpPr>
        <dsp:cNvPr id="0" name=""/>
        <dsp:cNvSpPr/>
      </dsp:nvSpPr>
      <dsp:spPr>
        <a:xfrm>
          <a:off x="3449575" y="3808095"/>
          <a:ext cx="1812968" cy="10429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Baghdad" pitchFamily="2" charset="-78"/>
              <a:cs typeface="Baghdad" pitchFamily="2" charset="-78"/>
            </a:rPr>
            <a:t>JavaScript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Baghdad" pitchFamily="2" charset="-78"/>
              <a:cs typeface="Baghdad" pitchFamily="2" charset="-78"/>
            </a:rPr>
            <a:t>jQuery</a:t>
          </a:r>
        </a:p>
      </dsp:txBody>
      <dsp:txXfrm>
        <a:off x="3449575" y="3808095"/>
        <a:ext cx="1812968" cy="1042981"/>
      </dsp:txXfrm>
    </dsp:sp>
    <dsp:sp modelId="{6289A268-395D-1B40-886C-59E3CDD035D1}">
      <dsp:nvSpPr>
        <dsp:cNvPr id="0" name=""/>
        <dsp:cNvSpPr/>
      </dsp:nvSpPr>
      <dsp:spPr>
        <a:xfrm>
          <a:off x="3288636" y="2362959"/>
          <a:ext cx="1582227" cy="15824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0EE9597-A3A7-684A-B819-2FF2BB1A6073}">
      <dsp:nvSpPr>
        <dsp:cNvPr id="0" name=""/>
        <dsp:cNvSpPr/>
      </dsp:nvSpPr>
      <dsp:spPr>
        <a:xfrm>
          <a:off x="1633890" y="3808095"/>
          <a:ext cx="1812968" cy="10429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chemeClr val="bg1">
                  <a:lumMod val="95000"/>
                </a:schemeClr>
              </a:solidFill>
              <a:latin typeface="Baghdad" pitchFamily="2" charset="-78"/>
              <a:cs typeface="Baghdad" pitchFamily="2" charset="-78"/>
            </a:rPr>
            <a:t>PostgreSQL</a:t>
          </a:r>
        </a:p>
      </dsp:txBody>
      <dsp:txXfrm>
        <a:off x="1633890" y="3808095"/>
        <a:ext cx="1812968" cy="1042981"/>
      </dsp:txXfrm>
    </dsp:sp>
    <dsp:sp modelId="{6A4FAC91-FBC4-BE47-82A3-8E17A98488AA}">
      <dsp:nvSpPr>
        <dsp:cNvPr id="0" name=""/>
        <dsp:cNvSpPr/>
      </dsp:nvSpPr>
      <dsp:spPr>
        <a:xfrm>
          <a:off x="2967576" y="1960320"/>
          <a:ext cx="1582227" cy="15824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0EF5A0B-3B1B-FC46-AE09-2833D9A0490F}">
      <dsp:nvSpPr>
        <dsp:cNvPr id="0" name=""/>
        <dsp:cNvSpPr/>
      </dsp:nvSpPr>
      <dsp:spPr>
        <a:xfrm>
          <a:off x="1114407" y="2500573"/>
          <a:ext cx="1681116" cy="114000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Baghdad" pitchFamily="2" charset="-78"/>
              <a:cs typeface="Baghdad" pitchFamily="2" charset="-78"/>
            </a:rPr>
            <a:t>HTML5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Baghdad" pitchFamily="2" charset="-78"/>
              <a:cs typeface="Baghdad" pitchFamily="2" charset="-78"/>
            </a:rPr>
            <a:t>CSS3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Baghdad" pitchFamily="2" charset="-78"/>
              <a:cs typeface="Baghdad" pitchFamily="2" charset="-78"/>
            </a:rPr>
            <a:t>CSS Grid</a:t>
          </a:r>
        </a:p>
      </dsp:txBody>
      <dsp:txXfrm>
        <a:off x="1114407" y="2500573"/>
        <a:ext cx="1681116" cy="1140003"/>
      </dsp:txXfrm>
    </dsp:sp>
    <dsp:sp modelId="{E509D9DA-ED93-8945-99FA-1FA0ACFD980E}">
      <dsp:nvSpPr>
        <dsp:cNvPr id="0" name=""/>
        <dsp:cNvSpPr/>
      </dsp:nvSpPr>
      <dsp:spPr>
        <a:xfrm>
          <a:off x="3081628" y="1458233"/>
          <a:ext cx="1582227" cy="15824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85F4D42-AD43-2140-89BA-508E58D6B3E9}">
      <dsp:nvSpPr>
        <dsp:cNvPr id="0" name=""/>
        <dsp:cNvSpPr/>
      </dsp:nvSpPr>
      <dsp:spPr>
        <a:xfrm>
          <a:off x="1172407" y="921704"/>
          <a:ext cx="1714079" cy="106723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chemeClr val="bg1">
                  <a:lumMod val="95000"/>
                </a:schemeClr>
              </a:solidFill>
              <a:latin typeface="Baghdad" pitchFamily="2" charset="-78"/>
              <a:cs typeface="Baghdad" pitchFamily="2" charset="-78"/>
            </a:rPr>
            <a:t>Tableau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chemeClr val="bg1">
                  <a:lumMod val="95000"/>
                </a:schemeClr>
              </a:solidFill>
              <a:latin typeface="Baghdad" pitchFamily="2" charset="-78"/>
              <a:cs typeface="Baghdad" pitchFamily="2" charset="-78"/>
            </a:rPr>
            <a:t>Plotly</a:t>
          </a:r>
        </a:p>
      </dsp:txBody>
      <dsp:txXfrm>
        <a:off x="1172407" y="921704"/>
        <a:ext cx="1714079" cy="1067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B29FA-5E94-9049-A19C-CCF9F51F8160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382C1-973C-5843-B374-5BAE40A9D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46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82C1-973C-5843-B374-5BAE40A9D3B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524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82C1-973C-5843-B374-5BAE40A9D3B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63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82C1-973C-5843-B374-5BAE40A9D3B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612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82C1-973C-5843-B374-5BAE40A9D3B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9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82C1-973C-5843-B374-5BAE40A9D3B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24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82C1-973C-5843-B374-5BAE40A9D3B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198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82C1-973C-5843-B374-5BAE40A9D3B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324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82C1-973C-5843-B374-5BAE40A9D3B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650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82C1-973C-5843-B374-5BAE40A9D3B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638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82C1-973C-5843-B374-5BAE40A9D3B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165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82C1-973C-5843-B374-5BAE40A9D3B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737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82C1-973C-5843-B374-5BAE40A9D3B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89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B638-BC24-3152-3C5E-CC5908D15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34617-A8A5-F65C-8185-7F8660814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A9553-A0E1-52A8-6B82-C02AE1E0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87E-4591-47A1-9046-CF63F17215EF}" type="datetime2">
              <a:rPr lang="en-US" smtClean="0"/>
              <a:t>Sunday, October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A87AF-A3E8-000A-A72E-6B58E08D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ED69C-B6C5-41CA-228C-5E8557F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9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CC8D-F222-AC24-B5C1-195CB8EB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D5EB8-F3FC-47CD-4DF6-3D2E1BB96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E1197-3523-3937-55D7-3EFC881A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22ABC-2CFA-62D2-FE01-2B02EF01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9A0A2-295B-D246-288A-0FE6128A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72815-59EF-1A7B-74FD-57E293E2D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48ADE-05A9-347D-91D7-980227CDD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0F139-B965-059E-360D-B4D01D80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EB119-1D6C-349D-7333-219BC7F7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03C96-F408-0AE2-C780-F1834633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32DC-E432-309E-14E7-92F4E3D3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4036-06DC-EB3A-D6B2-45CCAB9B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4A6CC-F87C-DCC0-94BC-CBC35663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70B-B772-416E-A790-995760B1742E}" type="datetime2">
              <a:rPr lang="en-US" smtClean="0"/>
              <a:t>Sunday, October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7ECBE-B878-A220-35EC-76C26DA9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ED61-C506-E075-A639-43FBB811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7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F9D7-9F57-D366-6CBB-595CAB31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11DD7-5601-E9D4-FE87-E38564990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9A588-222A-4271-2CEB-E35DA69E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E94DA-53AC-D9FD-2685-EF9D86E7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3BB9A-F123-03BB-FAAC-707C2FB3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9959-9242-4309-2E11-A2888049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53C4-8B6D-7A73-6559-9ADBFA746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6CF27-494E-2CA9-C3CB-27D227B4D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C20A4-C663-A4B0-C92F-1553DCB4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C6A5F-7BD9-2143-1577-72FD76C3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4E5A3-EFD7-B2F2-6F48-53B2DE78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6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9906-CC7D-7027-CD96-D5F33DFD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AE1A7-15F4-1506-3BF3-4B63CDFD6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DD9EF-B56F-BBD6-A4F8-0D4CE2483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41771-357C-5B8C-B085-C4780D2BD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F6F82-D554-3ABF-5784-812695B65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B63EB-B623-E838-27EF-857035AF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9161-23B8-4738-9069-73EBE8884FDD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84B6C-F9A2-D891-70A7-3BD313CF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E995A-6A19-4C8F-55EF-E9E5F4AD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1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F29D-FAA7-F160-5A8C-95ABF679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24F3D-D892-9EF8-176D-B6815576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680F0-5CE3-FCDC-1C8A-74AE9BBA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19ED0-DC7F-78B4-F6C6-67BB8628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1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112A6-AD0D-AB67-01FB-C37699ED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A52E3-CE02-7F38-0CA5-747D83FC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89D2E-D2F1-F89C-206D-26A41E0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3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0310-9DA8-7172-254B-DDA1CF20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806EF-CBA5-FD38-109D-C4A700F3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7D7F4-A790-462D-5B93-B0DF86C70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C96A9-7DB3-8B8E-BAC6-A5CBE208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162C-A7C1-4263-9453-1BAFF8C39559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084A0-68B1-CBF1-3FF5-971B8968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A57A6-7AE1-758A-8485-3EED126E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1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3EFC-A388-9EC8-F59E-B2CD0E37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D1AB1-FA7A-2652-9F39-836DBFD2D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600F4-CD5C-DA24-9702-E449630A2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CC85C-41EF-B799-86AF-8C121C97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6793-3458-4587-8168-65F0C37A92D2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E0404-0CDF-25B2-C513-F6F493A6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8F8E1-5060-79DC-7D32-F6F190A8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2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0FA6C-F335-F9AE-F1F0-DA124D67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8C532-0792-F161-421D-76E555BC5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0B093-2F67-0B17-3532-D84432009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Sunday, October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B36AB-7439-8C2D-FE4A-2273EC18D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86C78-5C74-4B60-A017-4783D217D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aggle.com/datasets/stephenofarrell/cost-of-living?select=cost-of-living.csv" TargetMode="External"/><Relationship Id="rId5" Type="http://schemas.openxmlformats.org/officeDocument/2006/relationships/hyperlink" Target="https://worldhappiness.report/" TargetMode="External"/><Relationship Id="rId4" Type="http://schemas.openxmlformats.org/officeDocument/2006/relationships/hyperlink" Target="https://www.numbeo.com/cost-of-living/rankings_by_country.js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svg"/><Relationship Id="rId9" Type="http://schemas.openxmlformats.org/officeDocument/2006/relationships/image" Target="https://external-content.duckduckgo.com/iu/?u=https%3A%2F%2Fwww.drupal.org%2Ffiles%2Fproject-images%2Fexport-csv.png&amp;f=1&amp;nofb=1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5.sv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4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image" Target="https://external-content.duckduckgo.com/iu/?u=https%3A%2F%2Fwww.drupal.org%2Ffiles%2Fproject-images%2Fexport-csv.png&amp;f=1&amp;nofb=1" TargetMode="External"/><Relationship Id="rId5" Type="http://schemas.openxmlformats.org/officeDocument/2006/relationships/diagramData" Target="../diagrams/data1.xml"/><Relationship Id="rId15" Type="http://schemas.openxmlformats.org/officeDocument/2006/relationships/image" Target="../media/image10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microsoft.com/office/2007/relationships/diagramDrawing" Target="../diagrams/drawing1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umbeo.com/cost-of-living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kaggle.com/datasets/ankanhore545/cost-of-living-index-202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aggle.com/datasets/stephenofarrell/cost-of-living" TargetMode="External"/><Relationship Id="rId5" Type="http://schemas.openxmlformats.org/officeDocument/2006/relationships/hyperlink" Target="https://worldhappiness.report/-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CB54-CCBB-E32B-D897-9417AE1AD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4564" y="708135"/>
            <a:ext cx="4747818" cy="1392264"/>
          </a:xfrm>
        </p:spPr>
        <p:txBody>
          <a:bodyPr anchor="b">
            <a:noAutofit/>
          </a:bodyPr>
          <a:lstStyle/>
          <a:p>
            <a:r>
              <a:rPr lang="en-GB" sz="4800" dirty="0">
                <a:latin typeface="Baghdad" pitchFamily="2" charset="-78"/>
                <a:ea typeface="Ayuthaya" pitchFamily="2" charset="-34"/>
                <a:cs typeface="Baghdad" pitchFamily="2" charset="-78"/>
              </a:rPr>
              <a:t>Does money buy happiness?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ACF37-EE70-7127-85DA-9EF485A6C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476" y="2798617"/>
            <a:ext cx="5054196" cy="909974"/>
          </a:xfrm>
        </p:spPr>
        <p:txBody>
          <a:bodyPr>
            <a:normAutofit fontScale="85000" lnSpcReduction="20000"/>
          </a:bodyPr>
          <a:lstStyle/>
          <a:p>
            <a:r>
              <a:rPr lang="en-GB" sz="3100" i="1" dirty="0">
                <a:latin typeface="Baghdad" pitchFamily="2" charset="-78"/>
                <a:ea typeface="Arial Unicode MS" panose="020B0604020202020204" pitchFamily="34" charset="-128"/>
                <a:cs typeface="Baghdad" pitchFamily="2" charset="-78"/>
              </a:rPr>
              <a:t>Comparison of World’s Economy</a:t>
            </a:r>
            <a:br>
              <a:rPr lang="en-GB" sz="3100" i="1" dirty="0">
                <a:latin typeface="Baghdad" pitchFamily="2" charset="-78"/>
                <a:ea typeface="Arial Unicode MS" panose="020B0604020202020204" pitchFamily="34" charset="-128"/>
                <a:cs typeface="Baghdad" pitchFamily="2" charset="-78"/>
              </a:rPr>
            </a:br>
            <a:r>
              <a:rPr lang="en-GB" sz="3100" i="1" dirty="0">
                <a:latin typeface="Baghdad" pitchFamily="2" charset="-78"/>
                <a:ea typeface="Arial Unicode MS" panose="020B0604020202020204" pitchFamily="34" charset="-128"/>
                <a:cs typeface="Baghdad" pitchFamily="2" charset="-78"/>
              </a:rPr>
              <a:t> and Happiness Index</a:t>
            </a:r>
            <a:br>
              <a:rPr lang="en-GB" sz="2000" dirty="0">
                <a:latin typeface="Baghdad" pitchFamily="2" charset="-78"/>
                <a:ea typeface="Arial Unicode MS" panose="020B0604020202020204" pitchFamily="34" charset="-128"/>
                <a:cs typeface="Baghdad" pitchFamily="2" charset="-78"/>
              </a:rPr>
            </a:br>
            <a:endParaRPr lang="en-GB" sz="2000" dirty="0">
              <a:latin typeface="Baghdad" pitchFamily="2" charset="-78"/>
              <a:ea typeface="Arial Unicode MS" panose="020B0604020202020204" pitchFamily="34" charset="-128"/>
              <a:cs typeface="Baghdad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E1744-3977-1FFE-7762-4E36374C2E8B}"/>
              </a:ext>
            </a:extLst>
          </p:cNvPr>
          <p:cNvSpPr txBox="1"/>
          <p:nvPr/>
        </p:nvSpPr>
        <p:spPr>
          <a:xfrm>
            <a:off x="7036780" y="4483044"/>
            <a:ext cx="33404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E5AA00"/>
                </a:solidFill>
                <a:latin typeface="Baghdad" pitchFamily="2" charset="-78"/>
                <a:ea typeface="Calibri" panose="020F0502020204030204" pitchFamily="34" charset="0"/>
                <a:cs typeface="Baghdad" pitchFamily="2" charset="-78"/>
              </a:rPr>
              <a:t>By Happiness Factor</a:t>
            </a:r>
          </a:p>
          <a:p>
            <a:pPr algn="ctr"/>
            <a:r>
              <a:rPr lang="en-GB" sz="2400" b="1" i="1" dirty="0">
                <a:latin typeface="Baghdad" pitchFamily="2" charset="-78"/>
                <a:cs typeface="Baghdad" pitchFamily="2" charset="-78"/>
              </a:rPr>
              <a:t>Hamza</a:t>
            </a:r>
          </a:p>
          <a:p>
            <a:pPr algn="ctr"/>
            <a:r>
              <a:rPr lang="en-GB" sz="2400" b="1" i="1" dirty="0">
                <a:latin typeface="Baghdad" pitchFamily="2" charset="-78"/>
                <a:cs typeface="Baghdad" pitchFamily="2" charset="-78"/>
              </a:rPr>
              <a:t>Adna</a:t>
            </a:r>
          </a:p>
          <a:p>
            <a:pPr algn="ctr"/>
            <a:r>
              <a:rPr lang="en-GB" sz="2400" b="1" i="1" dirty="0">
                <a:latin typeface="Baghdad" pitchFamily="2" charset="-78"/>
                <a:cs typeface="Baghdad" pitchFamily="2" charset="-78"/>
              </a:rPr>
              <a:t>Rita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2F0EC-52E8-AC5E-9876-7B152692D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7893"/>
            <a:ext cx="6094476" cy="34201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75B0B27-2D46-F782-0D7B-0117ECED9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370" y="809512"/>
            <a:ext cx="754444" cy="60789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8E445A0-3E51-0A4E-6377-7C780EAE9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87974">
            <a:off x="3317823" y="2036851"/>
            <a:ext cx="754444" cy="60789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C2ECD02-6C26-86FB-62BE-EF7BFFFBE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73278">
            <a:off x="6263124" y="4447649"/>
            <a:ext cx="754444" cy="60789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208F197-A27E-36F5-5263-F35DB929B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88092">
            <a:off x="11226432" y="4004441"/>
            <a:ext cx="754444" cy="60789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B6A883A-E670-F678-1BD5-DA07F43BD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009" y="3815552"/>
            <a:ext cx="754444" cy="60789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DA9E2DD-D5BE-8C42-CDC1-1E9B944E0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73406">
            <a:off x="11148672" y="251695"/>
            <a:ext cx="754444" cy="60789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D53D477-960A-F093-140C-D71016792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75927">
            <a:off x="5071027" y="404186"/>
            <a:ext cx="754444" cy="60789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7230A77-D924-A70B-2B20-747B4EFF5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52332">
            <a:off x="100227" y="172699"/>
            <a:ext cx="754444" cy="60789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580AEDE-4DCB-1EA5-17A1-E1BD80459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56293">
            <a:off x="236369" y="5113539"/>
            <a:ext cx="754444" cy="60789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C6E1694-8258-9163-9FAB-84857E4D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43575">
            <a:off x="820181" y="1997038"/>
            <a:ext cx="754444" cy="60789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F579B71-65A4-E173-8CA2-7B3E09331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04194">
            <a:off x="1970592" y="3198639"/>
            <a:ext cx="754444" cy="60789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CA17AF4-5816-8D72-4DBE-2E75431C0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77382">
            <a:off x="5005667" y="2428833"/>
            <a:ext cx="754444" cy="60789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C7BC095-B895-A6E2-57CF-61D54B883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66106">
            <a:off x="9084294" y="5541968"/>
            <a:ext cx="754444" cy="60789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5B74C0E-4373-3E1C-8199-528497FDD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339" y="152073"/>
            <a:ext cx="754444" cy="60789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4296E41-79B8-13EA-499E-AEBB6F0CD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25541">
            <a:off x="403024" y="3612166"/>
            <a:ext cx="754444" cy="60789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9CAB2F6-91F0-DE20-89BE-AF1E9F0C7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424" y="6009195"/>
            <a:ext cx="754444" cy="60789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7B4D73F-6658-AE71-6946-2E19F64E0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07208">
            <a:off x="10942575" y="2156463"/>
            <a:ext cx="754444" cy="60789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BE5BDB-0C2A-F706-F295-28E07A864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40244">
            <a:off x="7361873" y="5940373"/>
            <a:ext cx="754444" cy="60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2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E8DA599-7CFC-57FC-318E-9691A6D4436A}"/>
              </a:ext>
            </a:extLst>
          </p:cNvPr>
          <p:cNvGrpSpPr/>
          <p:nvPr/>
        </p:nvGrpSpPr>
        <p:grpSpPr>
          <a:xfrm>
            <a:off x="196769" y="183525"/>
            <a:ext cx="11902633" cy="6674475"/>
            <a:chOff x="155888" y="-30413"/>
            <a:chExt cx="12035927" cy="68712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0F20EE-3837-A80F-4017-E98B4DE9D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6290655" y="-30413"/>
              <a:ext cx="5901160" cy="68712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3D4171-3882-92A8-0633-577E8FB8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155888" y="-30413"/>
              <a:ext cx="6196314" cy="6871244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4B28B18-2F77-E5DC-47A7-3DCDD6C6E48E}"/>
              </a:ext>
            </a:extLst>
          </p:cNvPr>
          <p:cNvSpPr/>
          <p:nvPr/>
        </p:nvSpPr>
        <p:spPr>
          <a:xfrm>
            <a:off x="835306" y="1176427"/>
            <a:ext cx="10521387" cy="5449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CC475-89B4-519C-7B18-82EDC013E88A}"/>
              </a:ext>
            </a:extLst>
          </p:cNvPr>
          <p:cNvSpPr/>
          <p:nvPr/>
        </p:nvSpPr>
        <p:spPr>
          <a:xfrm>
            <a:off x="0" y="0"/>
            <a:ext cx="12192000" cy="969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8A680-17C1-9F1D-CFFA-6C2B0F69A6BC}"/>
              </a:ext>
            </a:extLst>
          </p:cNvPr>
          <p:cNvSpPr txBox="1">
            <a:spLocks/>
          </p:cNvSpPr>
          <p:nvPr/>
        </p:nvSpPr>
        <p:spPr>
          <a:xfrm>
            <a:off x="939479" y="1149591"/>
            <a:ext cx="10417214" cy="56407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200" dirty="0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ea typeface="Ayuthaya" pitchFamily="2" charset="-34"/>
              <a:cs typeface="Baghdad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90E8-CFBC-C6EF-0ED1-A0DD73216169}"/>
              </a:ext>
            </a:extLst>
          </p:cNvPr>
          <p:cNvSpPr txBox="1">
            <a:spLocks/>
          </p:cNvSpPr>
          <p:nvPr/>
        </p:nvSpPr>
        <p:spPr>
          <a:xfrm>
            <a:off x="2353910" y="-223769"/>
            <a:ext cx="7840880" cy="969027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Transformation/Analysis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8B98D-62BB-49D8-57F9-C167807A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88376">
            <a:off x="10239748" y="2695789"/>
            <a:ext cx="754444" cy="607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CF09E-C227-D8AA-3492-648E203B9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3" y="180564"/>
            <a:ext cx="754444" cy="607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5F4123-9AB6-D166-F5AF-1A4040516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529" y="232425"/>
            <a:ext cx="754444" cy="607897"/>
          </a:xfrm>
          <a:prstGeom prst="rect">
            <a:avLst/>
          </a:prstGeom>
        </p:spPr>
      </p:pic>
      <p:sp>
        <p:nvSpPr>
          <p:cNvPr id="13" name="Google Shape;235;p42">
            <a:extLst>
              <a:ext uri="{FF2B5EF4-FFF2-40B4-BE49-F238E27FC236}">
                <a16:creationId xmlns:a16="http://schemas.microsoft.com/office/drawing/2014/main" id="{56C07E9A-840A-5D8C-48E7-25C35EDBCD8D}"/>
              </a:ext>
            </a:extLst>
          </p:cNvPr>
          <p:cNvSpPr/>
          <p:nvPr/>
        </p:nvSpPr>
        <p:spPr>
          <a:xfrm>
            <a:off x="5999322" y="1272627"/>
            <a:ext cx="4520608" cy="525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Compared changes of Purchasing Power to cost of living over the last 4 years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Compared Happiness to freedom to make life choices, life ladder, social support and GDP per capita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Compared Social Support to life ladder, GDP per capita and Healthy Life Expectancy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Included cost of living index at multiple points of the year from 2019 to mid 2022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.Apple Color Emoji UI"/>
              <a:buChar char="➡️"/>
            </a:pPr>
            <a:endParaRPr lang="en-GB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</a:pPr>
            <a:endParaRPr lang="en-GB" sz="12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" name="Google Shape;235;p42">
            <a:extLst>
              <a:ext uri="{FF2B5EF4-FFF2-40B4-BE49-F238E27FC236}">
                <a16:creationId xmlns:a16="http://schemas.microsoft.com/office/drawing/2014/main" id="{70991C64-9090-FB5C-AC87-D880A3692ECC}"/>
              </a:ext>
            </a:extLst>
          </p:cNvPr>
          <p:cNvSpPr/>
          <p:nvPr/>
        </p:nvSpPr>
        <p:spPr>
          <a:xfrm>
            <a:off x="1386116" y="1376726"/>
            <a:ext cx="4520608" cy="4667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85750" lvl="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Found top ten countries with highest happiness</a:t>
            </a:r>
          </a:p>
          <a:p>
            <a:pPr marL="285750" lvl="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endParaRPr lang="en-GB" sz="12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lvl="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Found top ten countries with highest salaries</a:t>
            </a:r>
          </a:p>
          <a:p>
            <a:pPr marL="285750" lvl="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endParaRPr lang="en-GB" sz="12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lvl="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Compared cost of living between ten happiest countries </a:t>
            </a:r>
          </a:p>
          <a:p>
            <a:pPr marL="285750" lvl="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endParaRPr lang="en-GB" sz="12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lvl="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Compared happiness to income</a:t>
            </a:r>
          </a:p>
          <a:p>
            <a:pPr marL="285750" lvl="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endParaRPr lang="en-GB" sz="12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lvl="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Compared happiness to cost of living</a:t>
            </a:r>
          </a:p>
          <a:p>
            <a:pPr marL="285750" lvl="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endParaRPr lang="en-GB" sz="12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lvl="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Compared happiness to GDP</a:t>
            </a:r>
          </a:p>
          <a:p>
            <a:pPr marL="285750" lvl="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endParaRPr lang="en-GB" sz="12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lvl="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Compared happiness to social support</a:t>
            </a:r>
          </a:p>
        </p:txBody>
      </p:sp>
    </p:spTree>
    <p:extLst>
      <p:ext uri="{BB962C8B-B14F-4D97-AF65-F5344CB8AC3E}">
        <p14:creationId xmlns:p14="http://schemas.microsoft.com/office/powerpoint/2010/main" val="361288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E8DA599-7CFC-57FC-318E-9691A6D4436A}"/>
              </a:ext>
            </a:extLst>
          </p:cNvPr>
          <p:cNvGrpSpPr/>
          <p:nvPr/>
        </p:nvGrpSpPr>
        <p:grpSpPr>
          <a:xfrm>
            <a:off x="196769" y="183525"/>
            <a:ext cx="11902633" cy="6674475"/>
            <a:chOff x="155888" y="-30413"/>
            <a:chExt cx="12035927" cy="68712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0F20EE-3837-A80F-4017-E98B4DE9D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6290655" y="-30413"/>
              <a:ext cx="5901160" cy="68712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3D4171-3882-92A8-0633-577E8FB8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155888" y="-30413"/>
              <a:ext cx="6196314" cy="6871244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4B28B18-2F77-E5DC-47A7-3DCDD6C6E48E}"/>
              </a:ext>
            </a:extLst>
          </p:cNvPr>
          <p:cNvSpPr/>
          <p:nvPr/>
        </p:nvSpPr>
        <p:spPr>
          <a:xfrm>
            <a:off x="835306" y="1176427"/>
            <a:ext cx="10521387" cy="5449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CC475-89B4-519C-7B18-82EDC013E88A}"/>
              </a:ext>
            </a:extLst>
          </p:cNvPr>
          <p:cNvSpPr/>
          <p:nvPr/>
        </p:nvSpPr>
        <p:spPr>
          <a:xfrm>
            <a:off x="0" y="0"/>
            <a:ext cx="12192000" cy="969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8A680-17C1-9F1D-CFFA-6C2B0F69A6BC}"/>
              </a:ext>
            </a:extLst>
          </p:cNvPr>
          <p:cNvSpPr txBox="1">
            <a:spLocks/>
          </p:cNvSpPr>
          <p:nvPr/>
        </p:nvSpPr>
        <p:spPr>
          <a:xfrm>
            <a:off x="939479" y="1149591"/>
            <a:ext cx="10417214" cy="56407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200" dirty="0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ea typeface="Ayuthaya" pitchFamily="2" charset="-34"/>
              <a:cs typeface="Baghdad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90E8-CFBC-C6EF-0ED1-A0DD73216169}"/>
              </a:ext>
            </a:extLst>
          </p:cNvPr>
          <p:cNvSpPr txBox="1">
            <a:spLocks/>
          </p:cNvSpPr>
          <p:nvPr/>
        </p:nvSpPr>
        <p:spPr>
          <a:xfrm>
            <a:off x="2353910" y="-223769"/>
            <a:ext cx="7840880" cy="969027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8B98D-62BB-49D8-57F9-C167807A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88376">
            <a:off x="10239748" y="2695789"/>
            <a:ext cx="754444" cy="607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CF09E-C227-D8AA-3492-648E203B9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3" y="180564"/>
            <a:ext cx="754444" cy="607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5F4123-9AB6-D166-F5AF-1A4040516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529" y="232425"/>
            <a:ext cx="754444" cy="607897"/>
          </a:xfrm>
          <a:prstGeom prst="rect">
            <a:avLst/>
          </a:prstGeom>
        </p:spPr>
      </p:pic>
      <p:sp>
        <p:nvSpPr>
          <p:cNvPr id="13" name="Google Shape;235;p42">
            <a:extLst>
              <a:ext uri="{FF2B5EF4-FFF2-40B4-BE49-F238E27FC236}">
                <a16:creationId xmlns:a16="http://schemas.microsoft.com/office/drawing/2014/main" id="{56C07E9A-840A-5D8C-48E7-25C35EDBCD8D}"/>
              </a:ext>
            </a:extLst>
          </p:cNvPr>
          <p:cNvSpPr/>
          <p:nvPr/>
        </p:nvSpPr>
        <p:spPr>
          <a:xfrm>
            <a:off x="3271446" y="1451200"/>
            <a:ext cx="5799101" cy="444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Cost of living for a country is directly proportional to the average salary after tax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Happiness is proportional to average monthly salary up until $1700 where happiness plateaus.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Purchasing power of countries currencies have been decreasing due to inflation over the last few years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Happiness is directly proportional to freedom to make life choices 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Happiness is directly proportional to life ladder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Happiness is directly proportional to social support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Happiness is directly proportional GDP per capita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Social support is directly proportional to life ladder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Social support is directly proportional to GDP per capita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Social support </a:t>
            </a: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directly proportional to Healthy life expectancy </a:t>
            </a:r>
            <a:endParaRPr lang="en-GB" sz="12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4795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E8DA599-7CFC-57FC-318E-9691A6D4436A}"/>
              </a:ext>
            </a:extLst>
          </p:cNvPr>
          <p:cNvGrpSpPr/>
          <p:nvPr/>
        </p:nvGrpSpPr>
        <p:grpSpPr>
          <a:xfrm>
            <a:off x="196769" y="183525"/>
            <a:ext cx="11902633" cy="6674475"/>
            <a:chOff x="155888" y="-30413"/>
            <a:chExt cx="12035927" cy="68712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0F20EE-3837-A80F-4017-E98B4DE9D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6290655" y="-30413"/>
              <a:ext cx="5901160" cy="68712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3D4171-3882-92A8-0633-577E8FB8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155888" y="-30413"/>
              <a:ext cx="6196314" cy="6871244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4B28B18-2F77-E5DC-47A7-3DCDD6C6E48E}"/>
              </a:ext>
            </a:extLst>
          </p:cNvPr>
          <p:cNvSpPr/>
          <p:nvPr/>
        </p:nvSpPr>
        <p:spPr>
          <a:xfrm>
            <a:off x="835306" y="1176427"/>
            <a:ext cx="10521387" cy="5449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CC475-89B4-519C-7B18-82EDC013E88A}"/>
              </a:ext>
            </a:extLst>
          </p:cNvPr>
          <p:cNvSpPr/>
          <p:nvPr/>
        </p:nvSpPr>
        <p:spPr>
          <a:xfrm>
            <a:off x="0" y="0"/>
            <a:ext cx="12192000" cy="969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8A680-17C1-9F1D-CFFA-6C2B0F69A6BC}"/>
              </a:ext>
            </a:extLst>
          </p:cNvPr>
          <p:cNvSpPr txBox="1">
            <a:spLocks/>
          </p:cNvSpPr>
          <p:nvPr/>
        </p:nvSpPr>
        <p:spPr>
          <a:xfrm>
            <a:off x="939479" y="1149591"/>
            <a:ext cx="10417214" cy="56407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200" dirty="0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ea typeface="Ayuthaya" pitchFamily="2" charset="-34"/>
              <a:cs typeface="Baghdad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90E8-CFBC-C6EF-0ED1-A0DD73216169}"/>
              </a:ext>
            </a:extLst>
          </p:cNvPr>
          <p:cNvSpPr txBox="1">
            <a:spLocks/>
          </p:cNvSpPr>
          <p:nvPr/>
        </p:nvSpPr>
        <p:spPr>
          <a:xfrm>
            <a:off x="2353910" y="-223769"/>
            <a:ext cx="7840880" cy="969027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Implications from 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8B98D-62BB-49D8-57F9-C167807A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88376">
            <a:off x="10239748" y="2695789"/>
            <a:ext cx="754444" cy="607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CF09E-C227-D8AA-3492-648E203B9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3" y="180564"/>
            <a:ext cx="754444" cy="607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5F4123-9AB6-D166-F5AF-1A4040516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529" y="232425"/>
            <a:ext cx="754444" cy="607897"/>
          </a:xfrm>
          <a:prstGeom prst="rect">
            <a:avLst/>
          </a:prstGeom>
        </p:spPr>
      </p:pic>
      <p:sp>
        <p:nvSpPr>
          <p:cNvPr id="13" name="Google Shape;235;p42">
            <a:extLst>
              <a:ext uri="{FF2B5EF4-FFF2-40B4-BE49-F238E27FC236}">
                <a16:creationId xmlns:a16="http://schemas.microsoft.com/office/drawing/2014/main" id="{56C07E9A-840A-5D8C-48E7-25C35EDBCD8D}"/>
              </a:ext>
            </a:extLst>
          </p:cNvPr>
          <p:cNvSpPr/>
          <p:nvPr/>
        </p:nvSpPr>
        <p:spPr>
          <a:xfrm>
            <a:off x="3271446" y="1451200"/>
            <a:ext cx="5799101" cy="444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>
              <a:lnSpc>
                <a:spcPct val="200000"/>
              </a:lnSpc>
              <a:buClr>
                <a:srgbClr val="000000"/>
              </a:buClr>
              <a:buSzPct val="75000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If you would like to be as happy as you could possibly be, choose to live in a country with the following: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Low cost of living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High salary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High GDP per capita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High social support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High life ladder score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endParaRPr lang="en-GB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26706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E8DA599-7CFC-57FC-318E-9691A6D4436A}"/>
              </a:ext>
            </a:extLst>
          </p:cNvPr>
          <p:cNvGrpSpPr/>
          <p:nvPr/>
        </p:nvGrpSpPr>
        <p:grpSpPr>
          <a:xfrm>
            <a:off x="196769" y="183525"/>
            <a:ext cx="11902633" cy="6674475"/>
            <a:chOff x="155888" y="-30413"/>
            <a:chExt cx="12035927" cy="68712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0F20EE-3837-A80F-4017-E98B4DE9D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6290655" y="-30413"/>
              <a:ext cx="5901160" cy="68712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3D4171-3882-92A8-0633-577E8FB8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155888" y="-30413"/>
              <a:ext cx="6196314" cy="6871244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4B28B18-2F77-E5DC-47A7-3DCDD6C6E48E}"/>
              </a:ext>
            </a:extLst>
          </p:cNvPr>
          <p:cNvSpPr/>
          <p:nvPr/>
        </p:nvSpPr>
        <p:spPr>
          <a:xfrm>
            <a:off x="-92598" y="1133056"/>
            <a:ext cx="12284598" cy="56535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CC475-89B4-519C-7B18-82EDC013E88A}"/>
              </a:ext>
            </a:extLst>
          </p:cNvPr>
          <p:cNvSpPr/>
          <p:nvPr/>
        </p:nvSpPr>
        <p:spPr>
          <a:xfrm>
            <a:off x="-92598" y="0"/>
            <a:ext cx="12284598" cy="11367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8A680-17C1-9F1D-CFFA-6C2B0F69A6BC}"/>
              </a:ext>
            </a:extLst>
          </p:cNvPr>
          <p:cNvSpPr txBox="1">
            <a:spLocks/>
          </p:cNvSpPr>
          <p:nvPr/>
        </p:nvSpPr>
        <p:spPr>
          <a:xfrm>
            <a:off x="939479" y="1149591"/>
            <a:ext cx="10417214" cy="56407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200" dirty="0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ea typeface="Ayuthaya" pitchFamily="2" charset="-34"/>
              <a:cs typeface="Baghdad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90E8-CFBC-C6EF-0ED1-A0DD73216169}"/>
              </a:ext>
            </a:extLst>
          </p:cNvPr>
          <p:cNvSpPr txBox="1">
            <a:spLocks/>
          </p:cNvSpPr>
          <p:nvPr/>
        </p:nvSpPr>
        <p:spPr>
          <a:xfrm>
            <a:off x="2353910" y="-223769"/>
            <a:ext cx="7840880" cy="969027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Happiest Country!!!!!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8B98D-62BB-49D8-57F9-C167807A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88376">
            <a:off x="10239748" y="2695789"/>
            <a:ext cx="754444" cy="607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CF09E-C227-D8AA-3492-648E203B9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3" y="180564"/>
            <a:ext cx="754444" cy="607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5F4123-9AB6-D166-F5AF-1A4040516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529" y="232425"/>
            <a:ext cx="754444" cy="607897"/>
          </a:xfrm>
          <a:prstGeom prst="rect">
            <a:avLst/>
          </a:prstGeom>
        </p:spPr>
      </p:pic>
      <p:pic>
        <p:nvPicPr>
          <p:cNvPr id="1032" name="Picture 8" descr="And The Winner Is&quot; Images – Browse 191 Stock Photos, Vectors, and Video |  Adobe Stock">
            <a:extLst>
              <a:ext uri="{FF2B5EF4-FFF2-40B4-BE49-F238E27FC236}">
                <a16:creationId xmlns:a16="http://schemas.microsoft.com/office/drawing/2014/main" id="{D1D58F44-E081-985A-467F-7755A4114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71" y="1625723"/>
            <a:ext cx="6694852" cy="419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1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E8DA599-7CFC-57FC-318E-9691A6D4436A}"/>
              </a:ext>
            </a:extLst>
          </p:cNvPr>
          <p:cNvGrpSpPr/>
          <p:nvPr/>
        </p:nvGrpSpPr>
        <p:grpSpPr>
          <a:xfrm>
            <a:off x="196769" y="183525"/>
            <a:ext cx="11902633" cy="6674475"/>
            <a:chOff x="155888" y="-30413"/>
            <a:chExt cx="12035927" cy="68712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0F20EE-3837-A80F-4017-E98B4DE9D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6290655" y="-30413"/>
              <a:ext cx="5901160" cy="68712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3D4171-3882-92A8-0633-577E8FB8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155888" y="-30413"/>
              <a:ext cx="6196314" cy="6871244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4B28B18-2F77-E5DC-47A7-3DCDD6C6E48E}"/>
              </a:ext>
            </a:extLst>
          </p:cNvPr>
          <p:cNvSpPr/>
          <p:nvPr/>
        </p:nvSpPr>
        <p:spPr>
          <a:xfrm>
            <a:off x="835306" y="1176427"/>
            <a:ext cx="10521387" cy="5449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CC475-89B4-519C-7B18-82EDC013E88A}"/>
              </a:ext>
            </a:extLst>
          </p:cNvPr>
          <p:cNvSpPr/>
          <p:nvPr/>
        </p:nvSpPr>
        <p:spPr>
          <a:xfrm>
            <a:off x="0" y="0"/>
            <a:ext cx="12192000" cy="969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8A680-17C1-9F1D-CFFA-6C2B0F69A6BC}"/>
              </a:ext>
            </a:extLst>
          </p:cNvPr>
          <p:cNvSpPr txBox="1">
            <a:spLocks/>
          </p:cNvSpPr>
          <p:nvPr/>
        </p:nvSpPr>
        <p:spPr>
          <a:xfrm>
            <a:off x="939479" y="1149591"/>
            <a:ext cx="10417214" cy="56407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200" dirty="0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ea typeface="Ayuthaya" pitchFamily="2" charset="-34"/>
              <a:cs typeface="Baghdad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90E8-CFBC-C6EF-0ED1-A0DD73216169}"/>
              </a:ext>
            </a:extLst>
          </p:cNvPr>
          <p:cNvSpPr txBox="1">
            <a:spLocks/>
          </p:cNvSpPr>
          <p:nvPr/>
        </p:nvSpPr>
        <p:spPr>
          <a:xfrm>
            <a:off x="2353910" y="-223769"/>
            <a:ext cx="7840880" cy="969027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FINLAND!!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8B98D-62BB-49D8-57F9-C167807A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88376">
            <a:off x="10239748" y="2695789"/>
            <a:ext cx="754444" cy="607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CF09E-C227-D8AA-3492-648E203B9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3" y="180564"/>
            <a:ext cx="754444" cy="607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5F4123-9AB6-D166-F5AF-1A4040516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529" y="232425"/>
            <a:ext cx="754444" cy="607897"/>
          </a:xfrm>
          <a:prstGeom prst="rect">
            <a:avLst/>
          </a:prstGeom>
        </p:spPr>
      </p:pic>
      <p:sp>
        <p:nvSpPr>
          <p:cNvPr id="13" name="Google Shape;235;p42">
            <a:extLst>
              <a:ext uri="{FF2B5EF4-FFF2-40B4-BE49-F238E27FC236}">
                <a16:creationId xmlns:a16="http://schemas.microsoft.com/office/drawing/2014/main" id="{56C07E9A-840A-5D8C-48E7-25C35EDBCD8D}"/>
              </a:ext>
            </a:extLst>
          </p:cNvPr>
          <p:cNvSpPr/>
          <p:nvPr/>
        </p:nvSpPr>
        <p:spPr>
          <a:xfrm>
            <a:off x="3412327" y="1565699"/>
            <a:ext cx="5396242" cy="480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>
              <a:lnSpc>
                <a:spcPct val="200000"/>
              </a:lnSpc>
              <a:buClr>
                <a:srgbClr val="000000"/>
              </a:buClr>
              <a:buSzPct val="75000"/>
            </a:pPr>
            <a:endParaRPr lang="en-GB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Happiness Score: 7.82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24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Avg</a:t>
            </a:r>
            <a:r>
              <a:rPr lang="en-GB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 Salary (After Tax): $2477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2400" dirty="0">
                <a:latin typeface="Quattrocento Sans" panose="020B0502050000020003" pitchFamily="34" charset="0"/>
              </a:rPr>
              <a:t>45,372 euros in 2021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Social support: 0.97 (highest score)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Life ladder score: 7.79 (highest score)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ct val="75000"/>
              <a:buFont typeface=".Apple Color Emoji UI"/>
              <a:buChar char="➡️"/>
            </a:pPr>
            <a:endParaRPr lang="en-GB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52" name="Picture 4" descr="Celebration Confetti wall decor - TenStickers">
            <a:extLst>
              <a:ext uri="{FF2B5EF4-FFF2-40B4-BE49-F238E27FC236}">
                <a16:creationId xmlns:a16="http://schemas.microsoft.com/office/drawing/2014/main" id="{1D7D1218-1CE4-B79C-91B1-4F3C83709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819" y="3021876"/>
            <a:ext cx="1751203" cy="176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elebration Confetti wall decor - TenStickers">
            <a:extLst>
              <a:ext uri="{FF2B5EF4-FFF2-40B4-BE49-F238E27FC236}">
                <a16:creationId xmlns:a16="http://schemas.microsoft.com/office/drawing/2014/main" id="{EA9B534B-86E9-6A21-1290-02CD42CA6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14712" y="2983456"/>
            <a:ext cx="1928807" cy="183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64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E8DA599-7CFC-57FC-318E-9691A6D4436A}"/>
              </a:ext>
            </a:extLst>
          </p:cNvPr>
          <p:cNvGrpSpPr/>
          <p:nvPr/>
        </p:nvGrpSpPr>
        <p:grpSpPr>
          <a:xfrm>
            <a:off x="289367" y="183525"/>
            <a:ext cx="11902633" cy="6674475"/>
            <a:chOff x="155888" y="-30413"/>
            <a:chExt cx="12035927" cy="66744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0F20EE-3837-A80F-4017-E98B4DE9D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6290655" y="-30413"/>
              <a:ext cx="5901160" cy="66744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3D4171-3882-92A8-0633-577E8FB8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155888" y="-30413"/>
              <a:ext cx="6196314" cy="6674475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4B28B18-2F77-E5DC-47A7-3DCDD6C6E48E}"/>
              </a:ext>
            </a:extLst>
          </p:cNvPr>
          <p:cNvSpPr/>
          <p:nvPr/>
        </p:nvSpPr>
        <p:spPr>
          <a:xfrm>
            <a:off x="1109423" y="1598576"/>
            <a:ext cx="9973154" cy="5010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CC475-89B4-519C-7B18-82EDC013E88A}"/>
              </a:ext>
            </a:extLst>
          </p:cNvPr>
          <p:cNvSpPr/>
          <p:nvPr/>
        </p:nvSpPr>
        <p:spPr>
          <a:xfrm>
            <a:off x="0" y="0"/>
            <a:ext cx="12192000" cy="969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8A680-17C1-9F1D-CFFA-6C2B0F69A6BC}"/>
              </a:ext>
            </a:extLst>
          </p:cNvPr>
          <p:cNvSpPr txBox="1">
            <a:spLocks/>
          </p:cNvSpPr>
          <p:nvPr/>
        </p:nvSpPr>
        <p:spPr>
          <a:xfrm>
            <a:off x="1334973" y="1598575"/>
            <a:ext cx="9012429" cy="5010169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Does money buy happiness?</a:t>
            </a:r>
            <a:br>
              <a:rPr lang="en-GB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</a:br>
            <a:br>
              <a:rPr lang="en-GB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</a:br>
            <a:r>
              <a:rPr lang="en-GB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With the rising costs of fuel, energy and soaring rates of inflation, we are currently experiencing a “cost of living crisis” and distress related to increased prices. This leads to questions: What does the cost of living look like around the world? Is cost of living related to perceived happiness? Does money </a:t>
            </a:r>
            <a:r>
              <a:rPr lang="en-GB" sz="8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really</a:t>
            </a:r>
            <a:r>
              <a:rPr lang="en-GB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 buy happiness? </a:t>
            </a:r>
            <a:br>
              <a:rPr lang="en-GB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</a:br>
            <a:br>
              <a:rPr lang="en-GB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</a:br>
            <a:r>
              <a:rPr lang="en-GB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In this project, we have looked at the cost of living in different regions of the world with the Happiness Index to investigate if there is a relationship between the two. </a:t>
            </a:r>
            <a:br>
              <a:rPr lang="en-GB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</a:br>
            <a:br>
              <a:rPr lang="en-GB" sz="56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</a:br>
            <a:endParaRPr lang="en-GB" sz="2200" dirty="0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ea typeface="Ayuthaya" pitchFamily="2" charset="-34"/>
              <a:cs typeface="Baghdad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90E8-CFBC-C6EF-0ED1-A0DD73216169}"/>
              </a:ext>
            </a:extLst>
          </p:cNvPr>
          <p:cNvSpPr txBox="1">
            <a:spLocks/>
          </p:cNvSpPr>
          <p:nvPr/>
        </p:nvSpPr>
        <p:spPr>
          <a:xfrm>
            <a:off x="2353910" y="-223769"/>
            <a:ext cx="7840880" cy="969027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Happiness Factor - Project Description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606ED8-E32D-B3F6-9D53-97988CAEB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74849">
            <a:off x="10102583" y="1860547"/>
            <a:ext cx="754444" cy="6078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FB3649-4E5F-99DC-64DD-53CE3F04E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529" y="232425"/>
            <a:ext cx="754444" cy="607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89F019-05AD-3404-5546-C4506CE87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3" y="180564"/>
            <a:ext cx="754444" cy="60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9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E8DA599-7CFC-57FC-318E-9691A6D4436A}"/>
              </a:ext>
            </a:extLst>
          </p:cNvPr>
          <p:cNvGrpSpPr/>
          <p:nvPr/>
        </p:nvGrpSpPr>
        <p:grpSpPr>
          <a:xfrm>
            <a:off x="196769" y="183525"/>
            <a:ext cx="11902633" cy="6674475"/>
            <a:chOff x="155888" y="-30413"/>
            <a:chExt cx="12035927" cy="68712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0F20EE-3837-A80F-4017-E98B4DE9D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6290655" y="-30413"/>
              <a:ext cx="5901160" cy="68712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3D4171-3882-92A8-0633-577E8FB8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155888" y="-30413"/>
              <a:ext cx="6196314" cy="6871244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4B28B18-2F77-E5DC-47A7-3DCDD6C6E48E}"/>
              </a:ext>
            </a:extLst>
          </p:cNvPr>
          <p:cNvSpPr/>
          <p:nvPr/>
        </p:nvSpPr>
        <p:spPr>
          <a:xfrm>
            <a:off x="835306" y="1149591"/>
            <a:ext cx="10521387" cy="5449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CC475-89B4-519C-7B18-82EDC013E88A}"/>
              </a:ext>
            </a:extLst>
          </p:cNvPr>
          <p:cNvSpPr/>
          <p:nvPr/>
        </p:nvSpPr>
        <p:spPr>
          <a:xfrm>
            <a:off x="0" y="0"/>
            <a:ext cx="12192000" cy="969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8A680-17C1-9F1D-CFFA-6C2B0F69A6BC}"/>
              </a:ext>
            </a:extLst>
          </p:cNvPr>
          <p:cNvSpPr txBox="1">
            <a:spLocks/>
          </p:cNvSpPr>
          <p:nvPr/>
        </p:nvSpPr>
        <p:spPr>
          <a:xfrm>
            <a:off x="939479" y="1149591"/>
            <a:ext cx="10417214" cy="564072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Does money buy happiness?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cs typeface="Baghdad" pitchFamily="2" charset="-78"/>
              </a:rPr>
              <a:t>To answer above questions, we built an ETL pipeline to make the data ready for the analysis.</a:t>
            </a:r>
            <a:b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</a:br>
            <a: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Four data sets will be gathered from three sources:</a:t>
            </a:r>
          </a:p>
          <a:p>
            <a:pPr marL="1371600" indent="-1371600">
              <a:lnSpc>
                <a:spcPct val="150000"/>
              </a:lnSpc>
              <a:buAutoNum type="arabicPeriod"/>
            </a:pPr>
            <a: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Web Scraping of Numbeo: </a:t>
            </a:r>
            <a: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https://www.numbeo.com/cost-of-living/rankings_by_country.jsp</a:t>
            </a:r>
            <a:endParaRPr lang="en-GB" sz="7200" dirty="0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ea typeface="Ayuthaya" pitchFamily="2" charset="-34"/>
              <a:cs typeface="Baghdad" pitchFamily="2" charset="-78"/>
            </a:endParaRPr>
          </a:p>
          <a:p>
            <a:pPr marL="1371600" indent="-1371600">
              <a:lnSpc>
                <a:spcPct val="150000"/>
              </a:lnSpc>
              <a:buAutoNum type="arabicPeriod"/>
            </a:pPr>
            <a: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2. Two CSVs from World Happiness Report: </a:t>
            </a:r>
            <a: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https://worldhappiness.report/</a:t>
            </a:r>
            <a:endParaRPr lang="en-GB" sz="7200" dirty="0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ea typeface="Ayuthaya" pitchFamily="2" charset="-34"/>
              <a:cs typeface="Baghdad" pitchFamily="2" charset="-78"/>
            </a:endParaRPr>
          </a:p>
          <a:p>
            <a:pPr marL="1371600" indent="-1371600">
              <a:lnSpc>
                <a:spcPct val="150000"/>
              </a:lnSpc>
              <a:buAutoNum type="arabicPeriod"/>
            </a:pPr>
            <a: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Breakdown of costs from Kaggle: </a:t>
            </a:r>
            <a: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https://www.kaggle.com/datasets/stephenofarrell/cost-of-living?select=cost-of-living.csv</a:t>
            </a:r>
            <a:endParaRPr lang="en-GB" sz="7200" dirty="0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ea typeface="Ayuthaya" pitchFamily="2" charset="-34"/>
              <a:cs typeface="Baghdad" pitchFamily="2" charset="-7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We will then clean, transform and upload the data to a PostgreSQL database. </a:t>
            </a:r>
            <a:b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</a:br>
            <a: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Once that is done, we will analyse the data and create visualisations comparing the cost of living across multiple countries. These visualisations will be presented on interactive dashboards using a mixture of Tableau and JavaScript libraries.</a:t>
            </a:r>
          </a:p>
          <a:p>
            <a:endParaRPr lang="en-GB" sz="2200" dirty="0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ea typeface="Ayuthaya" pitchFamily="2" charset="-34"/>
              <a:cs typeface="Baghdad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90E8-CFBC-C6EF-0ED1-A0DD73216169}"/>
              </a:ext>
            </a:extLst>
          </p:cNvPr>
          <p:cNvSpPr txBox="1">
            <a:spLocks/>
          </p:cNvSpPr>
          <p:nvPr/>
        </p:nvSpPr>
        <p:spPr>
          <a:xfrm>
            <a:off x="2353910" y="-223769"/>
            <a:ext cx="7840880" cy="969027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Happiness Factor - Project Description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8B98D-62BB-49D8-57F9-C167807A95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188376">
            <a:off x="10239748" y="2695789"/>
            <a:ext cx="754444" cy="607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CF09E-C227-D8AA-3492-648E203B9E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973" y="180564"/>
            <a:ext cx="754444" cy="607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5F4123-9AB6-D166-F5AF-1A4040516C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45529" y="232425"/>
            <a:ext cx="754444" cy="60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9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916CE9A-F498-B3E7-8E24-CB0E6F2DDBC8}"/>
              </a:ext>
            </a:extLst>
          </p:cNvPr>
          <p:cNvGrpSpPr/>
          <p:nvPr/>
        </p:nvGrpSpPr>
        <p:grpSpPr>
          <a:xfrm>
            <a:off x="-13441" y="-6622"/>
            <a:ext cx="12249206" cy="6877866"/>
            <a:chOff x="-13441" y="-6622"/>
            <a:chExt cx="12249206" cy="687786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13ACB89-EBC8-5D82-6509-D634707CA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-13441" y="-6622"/>
              <a:ext cx="6318375" cy="687124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47BE413-7792-11F3-967E-BA9619C5B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6304934" y="0"/>
              <a:ext cx="5930831" cy="6871244"/>
            </a:xfrm>
            <a:prstGeom prst="rect">
              <a:avLst/>
            </a:prstGeom>
          </p:spPr>
        </p:pic>
      </p:grp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0958575-3B96-B24D-629A-48F3CCC42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040013"/>
              </p:ext>
            </p:extLst>
          </p:nvPr>
        </p:nvGraphicFramePr>
        <p:xfrm>
          <a:off x="2032000" y="1962385"/>
          <a:ext cx="8127999" cy="302539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614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754626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18959626"/>
                    </a:ext>
                  </a:extLst>
                </a:gridCol>
              </a:tblGrid>
              <a:tr h="54625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Quattrocento Sans" panose="020B0502050000020003" pitchFamily="34" charset="0"/>
                          <a:ea typeface="Ayuthaya" pitchFamily="2" charset="-34"/>
                          <a:cs typeface="Ayuthaya" pitchFamily="2" charset="-34"/>
                        </a:rPr>
                        <a:t>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Quattrocento Sans" panose="020B0502050000020003" pitchFamily="34" charset="0"/>
                          <a:ea typeface="Ayuthaya" pitchFamily="2" charset="-34"/>
                          <a:cs typeface="Ayuthaya" pitchFamily="2" charset="-34"/>
                        </a:rPr>
                        <a:t>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Quattrocento Sans" panose="020B0502050000020003" pitchFamily="34" charset="0"/>
                          <a:ea typeface="Ayuthaya" pitchFamily="2" charset="-34"/>
                          <a:cs typeface="Ayuthaya" pitchFamily="2" charset="-34"/>
                        </a:rPr>
                        <a:t>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80969"/>
                  </a:ext>
                </a:extLst>
              </a:tr>
              <a:tr h="2479146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Baghdad" pitchFamily="2" charset="-78"/>
                          <a:ea typeface="Ayuthaya" pitchFamily="2" charset="-34"/>
                          <a:cs typeface="Baghdad" pitchFamily="2" charset="-78"/>
                        </a:rPr>
                        <a:t>Obtaining the data</a:t>
                      </a:r>
                    </a:p>
                    <a:p>
                      <a:r>
                        <a:rPr lang="en-GB" sz="2000" dirty="0">
                          <a:latin typeface="Baghdad" pitchFamily="2" charset="-78"/>
                          <a:ea typeface="Ayuthaya" pitchFamily="2" charset="-34"/>
                          <a:cs typeface="Baghdad" pitchFamily="2" charset="-78"/>
                        </a:rPr>
                        <a:t>Web Scrapping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Baghdad" pitchFamily="2" charset="-78"/>
                          <a:ea typeface="Ayuthaya" pitchFamily="2" charset="-34"/>
                          <a:cs typeface="Baghdad" pitchFamily="2" charset="-78"/>
                        </a:rPr>
                        <a:t>Cleaning and filtering the data so that it contains only relevant information.</a:t>
                      </a:r>
                      <a:endParaRPr lang="en-GB" sz="2000" dirty="0">
                        <a:latin typeface="Ayuthaya" pitchFamily="2" charset="-34"/>
                        <a:ea typeface="Ayuthaya" pitchFamily="2" charset="-34"/>
                        <a:cs typeface="Ayuthaya" pitchFamily="2" charset="-34"/>
                      </a:endParaRPr>
                    </a:p>
                    <a:p>
                      <a:endParaRPr lang="en-GB" sz="1600" dirty="0">
                        <a:latin typeface="Ayuthaya" pitchFamily="2" charset="-34"/>
                        <a:ea typeface="Ayuthaya" pitchFamily="2" charset="-34"/>
                        <a:cs typeface="Ayuthaya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Baghdad" pitchFamily="2" charset="-78"/>
                          <a:ea typeface="Ayuthaya" pitchFamily="2" charset="-34"/>
                          <a:cs typeface="Baghdad" pitchFamily="2" charset="-78"/>
                        </a:rPr>
                        <a:t>Pushing data into PostgreSQL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297688"/>
                  </a:ext>
                </a:extLst>
              </a:tr>
            </a:tbl>
          </a:graphicData>
        </a:graphic>
      </p:graphicFrame>
      <p:pic>
        <p:nvPicPr>
          <p:cNvPr id="7" name="Graphic 5">
            <a:extLst>
              <a:ext uri="{FF2B5EF4-FFF2-40B4-BE49-F238E27FC236}">
                <a16:creationId xmlns:a16="http://schemas.microsoft.com/office/drawing/2014/main" id="{B0B79125-6C01-C077-3F24-D647CFEBB2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5999" y="4531218"/>
            <a:ext cx="1131570" cy="456565"/>
          </a:xfrm>
          <a:prstGeom prst="rect">
            <a:avLst/>
          </a:prstGeom>
        </p:spPr>
      </p:pic>
      <p:pic>
        <p:nvPicPr>
          <p:cNvPr id="8" name="Graphic 1">
            <a:extLst>
              <a:ext uri="{FF2B5EF4-FFF2-40B4-BE49-F238E27FC236}">
                <a16:creationId xmlns:a16="http://schemas.microsoft.com/office/drawing/2014/main" id="{B961E44D-DFBE-6A78-0904-80ECD67117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0117" y="4531218"/>
            <a:ext cx="658812" cy="253251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C98183BA-D2B5-6743-1C7F-9B2543ACD7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0369" y="4196890"/>
            <a:ext cx="457200" cy="431800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67F9DE8E-57BE-ED7B-3480-1C15001C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6" y="471094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cs typeface="Baghdad" pitchFamily="2" charset="-78"/>
            </a:endParaRPr>
          </a:p>
        </p:txBody>
      </p:sp>
      <p:pic>
        <p:nvPicPr>
          <p:cNvPr id="1027" name="Picture 4" descr="Content Export CSV | Drupal.org">
            <a:extLst>
              <a:ext uri="{FF2B5EF4-FFF2-40B4-BE49-F238E27FC236}">
                <a16:creationId xmlns:a16="http://schemas.microsoft.com/office/drawing/2014/main" id="{9D45EA5C-4DC8-9B55-FA0C-69CB801B0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97" y="4349290"/>
            <a:ext cx="5588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ight Arrow 27">
            <a:extLst>
              <a:ext uri="{FF2B5EF4-FFF2-40B4-BE49-F238E27FC236}">
                <a16:creationId xmlns:a16="http://schemas.microsoft.com/office/drawing/2014/main" id="{DAB565DB-6832-7542-AACE-48056C07A161}"/>
              </a:ext>
            </a:extLst>
          </p:cNvPr>
          <p:cNvSpPr/>
          <p:nvPr/>
        </p:nvSpPr>
        <p:spPr>
          <a:xfrm>
            <a:off x="4366259" y="2047801"/>
            <a:ext cx="727587" cy="3814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2585F016-2A7F-B6AB-F7B6-FC5F51753A20}"/>
              </a:ext>
            </a:extLst>
          </p:cNvPr>
          <p:cNvSpPr/>
          <p:nvPr/>
        </p:nvSpPr>
        <p:spPr>
          <a:xfrm>
            <a:off x="7155210" y="2047801"/>
            <a:ext cx="727587" cy="3814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cs typeface="Baghdad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7C6CF2-C1AF-4CBD-3AE9-4829E8C984D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1742" b="64794"/>
          <a:stretch/>
        </p:blipFill>
        <p:spPr>
          <a:xfrm>
            <a:off x="8158439" y="4590222"/>
            <a:ext cx="2628407" cy="3385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D1998F-FD7F-95B7-66E9-460102FAD3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97747" y="4359339"/>
            <a:ext cx="1387861" cy="5739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7C88D71-94D4-1A34-C125-E6F2BE1F4BE0}"/>
              </a:ext>
            </a:extLst>
          </p:cNvPr>
          <p:cNvSpPr/>
          <p:nvPr/>
        </p:nvSpPr>
        <p:spPr>
          <a:xfrm>
            <a:off x="2183461" y="5290436"/>
            <a:ext cx="7825075" cy="969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4A0BDC-4E27-ADF5-3EBC-7F6EE63B58BE}"/>
              </a:ext>
            </a:extLst>
          </p:cNvPr>
          <p:cNvSpPr txBox="1"/>
          <p:nvPr/>
        </p:nvSpPr>
        <p:spPr>
          <a:xfrm>
            <a:off x="2615732" y="5590283"/>
            <a:ext cx="7825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PostgreSQL was chosen as the data is related via country and region.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2B225-05C6-CA4D-BAA6-CD7F078C7070}"/>
              </a:ext>
            </a:extLst>
          </p:cNvPr>
          <p:cNvSpPr/>
          <p:nvPr/>
        </p:nvSpPr>
        <p:spPr>
          <a:xfrm>
            <a:off x="0" y="0"/>
            <a:ext cx="12192000" cy="969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90E8-CFBC-C6EF-0ED1-A0DD73216169}"/>
              </a:ext>
            </a:extLst>
          </p:cNvPr>
          <p:cNvSpPr txBox="1">
            <a:spLocks/>
          </p:cNvSpPr>
          <p:nvPr/>
        </p:nvSpPr>
        <p:spPr>
          <a:xfrm>
            <a:off x="2183461" y="181793"/>
            <a:ext cx="7840880" cy="55209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ETL Process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8465DA-AFCB-A2FF-FC92-2C2E295D0F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9973" y="180564"/>
            <a:ext cx="754444" cy="6078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49C405-BD24-0BE0-6EFA-B61AE09349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45529" y="232425"/>
            <a:ext cx="754444" cy="60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9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916CE9A-F498-B3E7-8E24-CB0E6F2DDBC8}"/>
              </a:ext>
            </a:extLst>
          </p:cNvPr>
          <p:cNvGrpSpPr/>
          <p:nvPr/>
        </p:nvGrpSpPr>
        <p:grpSpPr>
          <a:xfrm>
            <a:off x="-13441" y="-6622"/>
            <a:ext cx="12249206" cy="6877866"/>
            <a:chOff x="-13441" y="-6622"/>
            <a:chExt cx="12249206" cy="687786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13ACB89-EBC8-5D82-6509-D634707CA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-13441" y="-6622"/>
              <a:ext cx="6318375" cy="687124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47BE413-7792-11F3-967E-BA9619C5B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6304934" y="0"/>
              <a:ext cx="5930831" cy="6871244"/>
            </a:xfrm>
            <a:prstGeom prst="rect">
              <a:avLst/>
            </a:prstGeom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67F9DE8E-57BE-ED7B-3480-1C15001C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6" y="471094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2B225-05C6-CA4D-BAA6-CD7F078C7070}"/>
              </a:ext>
            </a:extLst>
          </p:cNvPr>
          <p:cNvSpPr/>
          <p:nvPr/>
        </p:nvSpPr>
        <p:spPr>
          <a:xfrm>
            <a:off x="0" y="0"/>
            <a:ext cx="12192000" cy="969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90E8-CFBC-C6EF-0ED1-A0DD73216169}"/>
              </a:ext>
            </a:extLst>
          </p:cNvPr>
          <p:cNvSpPr txBox="1">
            <a:spLocks/>
          </p:cNvSpPr>
          <p:nvPr/>
        </p:nvSpPr>
        <p:spPr>
          <a:xfrm>
            <a:off x="2183461" y="181793"/>
            <a:ext cx="7840880" cy="55209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Technologies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8465DA-AFCB-A2FF-FC92-2C2E295D0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3" y="180564"/>
            <a:ext cx="754444" cy="60789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2B05055-B473-AD3C-4967-2B9E05EC2A74}"/>
              </a:ext>
            </a:extLst>
          </p:cNvPr>
          <p:cNvSpPr/>
          <p:nvPr/>
        </p:nvSpPr>
        <p:spPr>
          <a:xfrm>
            <a:off x="2937957" y="1556021"/>
            <a:ext cx="7164731" cy="4761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649C405-BD24-0BE0-6EFA-B61AE0934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529" y="232425"/>
            <a:ext cx="754444" cy="607897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DF13E00-AD45-D60E-3AA4-1ACDE347A5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4318019"/>
              </p:ext>
            </p:extLst>
          </p:nvPr>
        </p:nvGraphicFramePr>
        <p:xfrm>
          <a:off x="2183461" y="1408386"/>
          <a:ext cx="8673725" cy="4851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1" name="Picture 4" descr="Content Export CSV | Drupal.org">
            <a:extLst>
              <a:ext uri="{FF2B5EF4-FFF2-40B4-BE49-F238E27FC236}">
                <a16:creationId xmlns:a16="http://schemas.microsoft.com/office/drawing/2014/main" id="{631DD1D9-283E-A09A-901F-6965E202F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63" y="1719539"/>
            <a:ext cx="5588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phic 5">
            <a:extLst>
              <a:ext uri="{FF2B5EF4-FFF2-40B4-BE49-F238E27FC236}">
                <a16:creationId xmlns:a16="http://schemas.microsoft.com/office/drawing/2014/main" id="{1D655E9C-8AD0-3FE8-85D2-93A9DF6545D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71868" y="2641055"/>
            <a:ext cx="1131570" cy="456565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14B49203-EA77-E1BF-66ED-CBCFF6427D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93461" y="2257053"/>
            <a:ext cx="457200" cy="431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FF5562D-7175-E420-C9C8-51390123584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11742" b="64794"/>
          <a:stretch/>
        </p:blipFill>
        <p:spPr>
          <a:xfrm>
            <a:off x="3207359" y="5635778"/>
            <a:ext cx="2628407" cy="3385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129901-D7DE-9303-7B1C-8C5473E9D2A3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0743" t="20663" r="54072" b="43611"/>
          <a:stretch/>
        </p:blipFill>
        <p:spPr>
          <a:xfrm>
            <a:off x="3078080" y="3875007"/>
            <a:ext cx="458018" cy="4650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5E6959-DC4B-84EB-02F7-09F28F31A709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54081" t="19341" r="9065" b="41837"/>
          <a:stretch/>
        </p:blipFill>
        <p:spPr>
          <a:xfrm>
            <a:off x="3097982" y="4608858"/>
            <a:ext cx="458018" cy="48248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AA4A1AF-0B75-FEAC-E303-0A8D0456C5E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29851" t="59640" r="31188" b="244"/>
          <a:stretch/>
        </p:blipFill>
        <p:spPr>
          <a:xfrm>
            <a:off x="7118901" y="5543596"/>
            <a:ext cx="507849" cy="5229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852DD6E-53A9-80C5-F5F3-7EEBB1E5234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07449" y="1952365"/>
            <a:ext cx="1621020" cy="60937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87CCC28-5F4D-1066-2318-00BAD2E384A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05480" y="2502089"/>
            <a:ext cx="1453105" cy="6009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60EA582-971C-9E01-10D3-C6FBCAD721A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30800"/>
          <a:stretch/>
        </p:blipFill>
        <p:spPr>
          <a:xfrm>
            <a:off x="8439655" y="3013660"/>
            <a:ext cx="1101448" cy="604317"/>
          </a:xfrm>
          <a:prstGeom prst="rect">
            <a:avLst/>
          </a:prstGeom>
        </p:spPr>
      </p:pic>
      <p:pic>
        <p:nvPicPr>
          <p:cNvPr id="3074" name="Picture 2" descr="Beautiful Soup in Python. It is a Python library for pulling data… | by ...">
            <a:extLst>
              <a:ext uri="{FF2B5EF4-FFF2-40B4-BE49-F238E27FC236}">
                <a16:creationId xmlns:a16="http://schemas.microsoft.com/office/drawing/2014/main" id="{1735436B-F33B-62C7-C70E-6F2AF3A20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046" y="4895615"/>
            <a:ext cx="1101448" cy="89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71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916CE9A-F498-B3E7-8E24-CB0E6F2DDBC8}"/>
              </a:ext>
            </a:extLst>
          </p:cNvPr>
          <p:cNvGrpSpPr/>
          <p:nvPr/>
        </p:nvGrpSpPr>
        <p:grpSpPr>
          <a:xfrm>
            <a:off x="-13441" y="-6622"/>
            <a:ext cx="12249206" cy="6877866"/>
            <a:chOff x="-13441" y="-6622"/>
            <a:chExt cx="12249206" cy="687786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13ACB89-EBC8-5D82-6509-D634707CA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-13441" y="-6622"/>
              <a:ext cx="6318375" cy="687124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47BE413-7792-11F3-967E-BA9619C5B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6304934" y="0"/>
              <a:ext cx="5930831" cy="6871244"/>
            </a:xfrm>
            <a:prstGeom prst="rect">
              <a:avLst/>
            </a:prstGeom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67F9DE8E-57BE-ED7B-3480-1C15001C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6" y="471094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2B225-05C6-CA4D-BAA6-CD7F078C7070}"/>
              </a:ext>
            </a:extLst>
          </p:cNvPr>
          <p:cNvSpPr/>
          <p:nvPr/>
        </p:nvSpPr>
        <p:spPr>
          <a:xfrm>
            <a:off x="0" y="0"/>
            <a:ext cx="12192000" cy="969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90E8-CFBC-C6EF-0ED1-A0DD73216169}"/>
              </a:ext>
            </a:extLst>
          </p:cNvPr>
          <p:cNvSpPr txBox="1">
            <a:spLocks/>
          </p:cNvSpPr>
          <p:nvPr/>
        </p:nvSpPr>
        <p:spPr>
          <a:xfrm>
            <a:off x="2183461" y="181793"/>
            <a:ext cx="7840880" cy="55209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Research Questions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8465DA-AFCB-A2FF-FC92-2C2E295D0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3" y="180564"/>
            <a:ext cx="754444" cy="60789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2B05055-B473-AD3C-4967-2B9E05EC2A74}"/>
              </a:ext>
            </a:extLst>
          </p:cNvPr>
          <p:cNvSpPr/>
          <p:nvPr/>
        </p:nvSpPr>
        <p:spPr>
          <a:xfrm>
            <a:off x="2859610" y="2183411"/>
            <a:ext cx="7164731" cy="27122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649C405-BD24-0BE0-6EFA-B61AE0934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529" y="232425"/>
            <a:ext cx="754444" cy="607897"/>
          </a:xfrm>
          <a:prstGeom prst="rect">
            <a:avLst/>
          </a:prstGeom>
        </p:spPr>
      </p:pic>
      <p:sp>
        <p:nvSpPr>
          <p:cNvPr id="3" name="Google Shape;235;p42">
            <a:extLst>
              <a:ext uri="{FF2B5EF4-FFF2-40B4-BE49-F238E27FC236}">
                <a16:creationId xmlns:a16="http://schemas.microsoft.com/office/drawing/2014/main" id="{5CC75BF4-B4D2-7E46-BDE7-8B6EF2F2A734}"/>
              </a:ext>
            </a:extLst>
          </p:cNvPr>
          <p:cNvSpPr/>
          <p:nvPr/>
        </p:nvSpPr>
        <p:spPr>
          <a:xfrm>
            <a:off x="3364213" y="2324099"/>
            <a:ext cx="6660128" cy="271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85750" lvl="0" indent="-285750">
              <a:lnSpc>
                <a:spcPct val="200000"/>
              </a:lnSpc>
              <a:buSzPct val="75000"/>
              <a:buFont typeface=".Apple Color Emoji UI"/>
              <a:buChar char="➡️"/>
            </a:pPr>
            <a:r>
              <a:rPr lang="en-GB" sz="15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does the cost of living vary around the world?</a:t>
            </a:r>
          </a:p>
          <a:p>
            <a:pPr marL="285750" indent="-285750">
              <a:lnSpc>
                <a:spcPct val="200000"/>
              </a:lnSpc>
              <a:buSzPct val="75000"/>
              <a:buFont typeface=".Apple Color Emoji UI"/>
              <a:buChar char="➡️"/>
            </a:pPr>
            <a:r>
              <a:rPr lang="en-GB" sz="1500" dirty="0">
                <a:latin typeface="Quattrocento Sans"/>
                <a:ea typeface="Quattrocento Sans"/>
                <a:cs typeface="Quattrocento Sans"/>
                <a:sym typeface="Quattrocento Sans"/>
              </a:rPr>
              <a:t>Does income level have an impact on your level of  happiness</a:t>
            </a:r>
            <a:r>
              <a:rPr lang="en-GB" sz="15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  <a:p>
            <a:pPr marL="285750" lvl="0" indent="-285750">
              <a:lnSpc>
                <a:spcPct val="200000"/>
              </a:lnSpc>
              <a:buSzPct val="75000"/>
              <a:buFont typeface=".Apple Color Emoji UI"/>
              <a:buChar char="➡️"/>
            </a:pPr>
            <a:r>
              <a:rPr lang="en-GB" sz="15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 countries with higher COL earn the income to keep up?</a:t>
            </a:r>
            <a:endParaRPr lang="en-GB" sz="15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lnSpc>
                <a:spcPct val="200000"/>
              </a:lnSpc>
              <a:buSzPct val="75000"/>
              <a:buFont typeface=".Apple Color Emoji UI"/>
              <a:buChar char="➡️"/>
            </a:pPr>
            <a:r>
              <a:rPr lang="en-GB" sz="1500" dirty="0">
                <a:latin typeface="Quattrocento Sans"/>
                <a:sym typeface="Quattrocento Sans"/>
              </a:rPr>
              <a:t>How does happiness vary between countries and why?</a:t>
            </a:r>
          </a:p>
          <a:p>
            <a:pPr marL="285750" lvl="0" indent="-285750">
              <a:lnSpc>
                <a:spcPct val="200000"/>
              </a:lnSpc>
              <a:buSzPct val="75000"/>
              <a:buFont typeface=".Apple Color Emoji UI"/>
              <a:buChar char="➡️"/>
            </a:pPr>
            <a:r>
              <a:rPr lang="en-GB" sz="1500" dirty="0">
                <a:latin typeface="Quattrocento Sans"/>
                <a:sym typeface="Quattrocento Sans"/>
              </a:rPr>
              <a:t>Does GDP of a country have an influence on happiness and why?</a:t>
            </a:r>
          </a:p>
        </p:txBody>
      </p:sp>
    </p:spTree>
    <p:extLst>
      <p:ext uri="{BB962C8B-B14F-4D97-AF65-F5344CB8AC3E}">
        <p14:creationId xmlns:p14="http://schemas.microsoft.com/office/powerpoint/2010/main" val="107242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916CE9A-F498-B3E7-8E24-CB0E6F2DDBC8}"/>
              </a:ext>
            </a:extLst>
          </p:cNvPr>
          <p:cNvGrpSpPr/>
          <p:nvPr/>
        </p:nvGrpSpPr>
        <p:grpSpPr>
          <a:xfrm>
            <a:off x="-13441" y="-6622"/>
            <a:ext cx="12249206" cy="6877866"/>
            <a:chOff x="-13441" y="-6622"/>
            <a:chExt cx="12249206" cy="687786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13ACB89-EBC8-5D82-6509-D634707CA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-13441" y="-6622"/>
              <a:ext cx="6318375" cy="687124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47BE413-7792-11F3-967E-BA9619C5B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6304934" y="0"/>
              <a:ext cx="5930831" cy="6871244"/>
            </a:xfrm>
            <a:prstGeom prst="rect">
              <a:avLst/>
            </a:prstGeom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67F9DE8E-57BE-ED7B-3480-1C15001C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6" y="471094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2B225-05C6-CA4D-BAA6-CD7F078C7070}"/>
              </a:ext>
            </a:extLst>
          </p:cNvPr>
          <p:cNvSpPr/>
          <p:nvPr/>
        </p:nvSpPr>
        <p:spPr>
          <a:xfrm>
            <a:off x="0" y="0"/>
            <a:ext cx="12192000" cy="969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90E8-CFBC-C6EF-0ED1-A0DD73216169}"/>
              </a:ext>
            </a:extLst>
          </p:cNvPr>
          <p:cNvSpPr txBox="1">
            <a:spLocks/>
          </p:cNvSpPr>
          <p:nvPr/>
        </p:nvSpPr>
        <p:spPr>
          <a:xfrm>
            <a:off x="2183461" y="181793"/>
            <a:ext cx="7840880" cy="55209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Datasets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8465DA-AFCB-A2FF-FC92-2C2E295D0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3" y="180564"/>
            <a:ext cx="754444" cy="60789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2B05055-B473-AD3C-4967-2B9E05EC2A74}"/>
              </a:ext>
            </a:extLst>
          </p:cNvPr>
          <p:cNvSpPr/>
          <p:nvPr/>
        </p:nvSpPr>
        <p:spPr>
          <a:xfrm>
            <a:off x="2859610" y="2183411"/>
            <a:ext cx="8221678" cy="27122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649C405-BD24-0BE0-6EFA-B61AE0934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529" y="232425"/>
            <a:ext cx="754444" cy="607897"/>
          </a:xfrm>
          <a:prstGeom prst="rect">
            <a:avLst/>
          </a:prstGeom>
        </p:spPr>
      </p:pic>
      <p:sp>
        <p:nvSpPr>
          <p:cNvPr id="3" name="Google Shape;235;p42">
            <a:extLst>
              <a:ext uri="{FF2B5EF4-FFF2-40B4-BE49-F238E27FC236}">
                <a16:creationId xmlns:a16="http://schemas.microsoft.com/office/drawing/2014/main" id="{5CC75BF4-B4D2-7E46-BDE7-8B6EF2F2A734}"/>
              </a:ext>
            </a:extLst>
          </p:cNvPr>
          <p:cNvSpPr/>
          <p:nvPr/>
        </p:nvSpPr>
        <p:spPr>
          <a:xfrm>
            <a:off x="3526076" y="2612045"/>
            <a:ext cx="7555212" cy="209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85750" indent="-285750">
              <a:lnSpc>
                <a:spcPct val="200000"/>
              </a:lnSpc>
              <a:buSzPct val="75000"/>
              <a:buFont typeface=".Apple Color Emoji UI"/>
              <a:buChar char="➡️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  <a:hlinkClick r:id="rId5"/>
              </a:rPr>
              <a:t>https://worldhappiness.report/-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 CSV</a:t>
            </a:r>
          </a:p>
          <a:p>
            <a:pPr marL="285750" lvl="0" indent="-285750">
              <a:lnSpc>
                <a:spcPct val="200000"/>
              </a:lnSpc>
              <a:buSzPct val="75000"/>
              <a:buFont typeface=".Apple Color Emoji UI"/>
              <a:buChar char="➡️"/>
            </a:pPr>
            <a:r>
              <a:rPr lang="en-GB" sz="1500" dirty="0">
                <a:latin typeface="Quattrocento Sans"/>
                <a:ea typeface="Quattrocento Sans"/>
                <a:cs typeface="Quattrocento Sans"/>
                <a:sym typeface="Quattrocento Sans"/>
                <a:hlinkClick r:id="rId6"/>
              </a:rPr>
              <a:t>https://www.kaggle.com/datasets/stephenofarrell/cost-of-living</a:t>
            </a:r>
            <a:r>
              <a:rPr lang="en-GB" sz="1500" dirty="0">
                <a:latin typeface="Quattrocento Sans"/>
                <a:ea typeface="Quattrocento Sans"/>
                <a:cs typeface="Quattrocento Sans"/>
                <a:sym typeface="Quattrocento Sans"/>
              </a:rPr>
              <a:t> -CSV</a:t>
            </a:r>
          </a:p>
          <a:p>
            <a:pPr marL="285750" lvl="0" indent="-285750">
              <a:lnSpc>
                <a:spcPct val="200000"/>
              </a:lnSpc>
              <a:buSzPct val="75000"/>
              <a:buFont typeface=".Apple Color Emoji UI"/>
              <a:buChar char="➡️"/>
            </a:pPr>
            <a:r>
              <a:rPr lang="en-GB" sz="1500" dirty="0">
                <a:latin typeface="Quattrocento Sans"/>
                <a:sym typeface="Quattrocento Sans"/>
                <a:hlinkClick r:id="rId7"/>
              </a:rPr>
              <a:t>https://www.kaggle.com/datasets/ankanhore545/cost-of-living-index-2022</a:t>
            </a:r>
            <a:r>
              <a:rPr lang="en-GB" sz="1500" dirty="0">
                <a:latin typeface="Quattrocento Sans"/>
                <a:sym typeface="Quattrocento Sans"/>
              </a:rPr>
              <a:t> -CSV</a:t>
            </a:r>
          </a:p>
          <a:p>
            <a:pPr marL="285750" lvl="0" indent="-285750">
              <a:lnSpc>
                <a:spcPct val="200000"/>
              </a:lnSpc>
              <a:buSzPct val="75000"/>
              <a:buFont typeface=".Apple Color Emoji UI"/>
              <a:buChar char="➡️"/>
            </a:pPr>
            <a:r>
              <a:rPr lang="en-GB" sz="1500" dirty="0">
                <a:latin typeface="Quattrocento Sans"/>
                <a:sym typeface="Quattrocento Sans"/>
                <a:hlinkClick r:id="rId8"/>
              </a:rPr>
              <a:t>https://www.numbeo.com/cost-of-living/</a:t>
            </a:r>
            <a:r>
              <a:rPr lang="en-GB" sz="1500" dirty="0">
                <a:latin typeface="Quattrocento Sans"/>
                <a:sym typeface="Quattrocento Sans"/>
              </a:rPr>
              <a:t>  -Web Scraped</a:t>
            </a:r>
          </a:p>
        </p:txBody>
      </p:sp>
    </p:spTree>
    <p:extLst>
      <p:ext uri="{BB962C8B-B14F-4D97-AF65-F5344CB8AC3E}">
        <p14:creationId xmlns:p14="http://schemas.microsoft.com/office/powerpoint/2010/main" val="8661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E8DA599-7CFC-57FC-318E-9691A6D4436A}"/>
              </a:ext>
            </a:extLst>
          </p:cNvPr>
          <p:cNvGrpSpPr/>
          <p:nvPr/>
        </p:nvGrpSpPr>
        <p:grpSpPr>
          <a:xfrm>
            <a:off x="196769" y="183525"/>
            <a:ext cx="11902633" cy="6674475"/>
            <a:chOff x="155888" y="-30413"/>
            <a:chExt cx="12035927" cy="68712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0F20EE-3837-A80F-4017-E98B4DE9D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6290655" y="-30413"/>
              <a:ext cx="5901160" cy="68712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3D4171-3882-92A8-0633-577E8FB8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155888" y="-30413"/>
              <a:ext cx="6196314" cy="6871244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4B28B18-2F77-E5DC-47A7-3DCDD6C6E48E}"/>
              </a:ext>
            </a:extLst>
          </p:cNvPr>
          <p:cNvSpPr/>
          <p:nvPr/>
        </p:nvSpPr>
        <p:spPr>
          <a:xfrm>
            <a:off x="835306" y="1149591"/>
            <a:ext cx="10521387" cy="5449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CC475-89B4-519C-7B18-82EDC013E88A}"/>
              </a:ext>
            </a:extLst>
          </p:cNvPr>
          <p:cNvSpPr/>
          <p:nvPr/>
        </p:nvSpPr>
        <p:spPr>
          <a:xfrm>
            <a:off x="0" y="0"/>
            <a:ext cx="12192000" cy="969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8A680-17C1-9F1D-CFFA-6C2B0F69A6BC}"/>
              </a:ext>
            </a:extLst>
          </p:cNvPr>
          <p:cNvSpPr txBox="1">
            <a:spLocks/>
          </p:cNvSpPr>
          <p:nvPr/>
        </p:nvSpPr>
        <p:spPr>
          <a:xfrm>
            <a:off x="939479" y="1149591"/>
            <a:ext cx="10417214" cy="56407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200" dirty="0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ea typeface="Ayuthaya" pitchFamily="2" charset="-34"/>
              <a:cs typeface="Baghdad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90E8-CFBC-C6EF-0ED1-A0DD73216169}"/>
              </a:ext>
            </a:extLst>
          </p:cNvPr>
          <p:cNvSpPr txBox="1">
            <a:spLocks/>
          </p:cNvSpPr>
          <p:nvPr/>
        </p:nvSpPr>
        <p:spPr>
          <a:xfrm>
            <a:off x="2353910" y="-223769"/>
            <a:ext cx="7840880" cy="969027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Data Exploration and Clean-up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8B98D-62BB-49D8-57F9-C167807A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88376">
            <a:off x="10239748" y="2695789"/>
            <a:ext cx="754444" cy="607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CF09E-C227-D8AA-3492-648E203B9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3" y="180564"/>
            <a:ext cx="754444" cy="607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5F4123-9AB6-D166-F5AF-1A4040516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529" y="232425"/>
            <a:ext cx="754444" cy="607897"/>
          </a:xfrm>
          <a:prstGeom prst="rect">
            <a:avLst/>
          </a:prstGeom>
        </p:spPr>
      </p:pic>
      <p:sp>
        <p:nvSpPr>
          <p:cNvPr id="12" name="Google Shape;235;p42">
            <a:extLst>
              <a:ext uri="{FF2B5EF4-FFF2-40B4-BE49-F238E27FC236}">
                <a16:creationId xmlns:a16="http://schemas.microsoft.com/office/drawing/2014/main" id="{F89C3F21-A9C7-FCDA-AD61-DEFB4CBA45E7}"/>
              </a:ext>
            </a:extLst>
          </p:cNvPr>
          <p:cNvSpPr/>
          <p:nvPr/>
        </p:nvSpPr>
        <p:spPr>
          <a:xfrm>
            <a:off x="4180357" y="1622989"/>
            <a:ext cx="4187985" cy="379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Initial cleaning of CSV file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Created data frames for web-scraped data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Removing irrelevant columns</a:t>
            </a:r>
          </a:p>
          <a:p>
            <a:pPr marL="285750" lvl="2" indent="-285750">
              <a:lnSpc>
                <a:spcPct val="200000"/>
              </a:lnSpc>
              <a:buSzPct val="75000"/>
              <a:buFont typeface=".Apple Color Emoji UI"/>
              <a:buChar char="➡️"/>
            </a:pPr>
            <a:r>
              <a:rPr lang="en-GB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Renaming columns</a:t>
            </a:r>
          </a:p>
          <a:p>
            <a:pPr marL="285750" lvl="2" indent="-285750">
              <a:lnSpc>
                <a:spcPct val="200000"/>
              </a:lnSpc>
              <a:buSzPct val="75000"/>
              <a:buFont typeface=".Apple Color Emoji UI"/>
              <a:buChar char="➡️"/>
            </a:pPr>
            <a:r>
              <a:rPr lang="en-GB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Removing rows of missing data</a:t>
            </a:r>
          </a:p>
          <a:p>
            <a:pPr marL="285750" lvl="2" indent="-285750">
              <a:lnSpc>
                <a:spcPct val="200000"/>
              </a:lnSpc>
              <a:buSzPct val="75000"/>
              <a:buFont typeface=".Apple Color Emoji UI"/>
              <a:buChar char="➡️"/>
            </a:pPr>
            <a:r>
              <a:rPr lang="en-GB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Adding new columns using pandas</a:t>
            </a:r>
          </a:p>
          <a:p>
            <a:pPr marL="285750" lvl="2" indent="-285750">
              <a:lnSpc>
                <a:spcPct val="200000"/>
              </a:lnSpc>
              <a:buSzPct val="75000"/>
              <a:buFont typeface=".Apple Color Emoji UI"/>
              <a:buChar char="➡️"/>
            </a:pPr>
            <a:r>
              <a:rPr lang="en-GB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Creating a new Data Frame</a:t>
            </a:r>
          </a:p>
          <a:p>
            <a:pPr marL="0" lvl="2">
              <a:lnSpc>
                <a:spcPct val="200000"/>
              </a:lnSpc>
              <a:buSzPct val="75000"/>
            </a:pPr>
            <a:endParaRPr lang="en-GB" sz="16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09594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E8DA599-7CFC-57FC-318E-9691A6D4436A}"/>
              </a:ext>
            </a:extLst>
          </p:cNvPr>
          <p:cNvGrpSpPr/>
          <p:nvPr/>
        </p:nvGrpSpPr>
        <p:grpSpPr>
          <a:xfrm>
            <a:off x="196769" y="183525"/>
            <a:ext cx="11902633" cy="6674475"/>
            <a:chOff x="155888" y="-30413"/>
            <a:chExt cx="12035927" cy="68712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0F20EE-3837-A80F-4017-E98B4DE9D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6290655" y="-30413"/>
              <a:ext cx="5901160" cy="68712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3D4171-3882-92A8-0633-577E8FB8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>
              <a:off x="155888" y="-30413"/>
              <a:ext cx="6196314" cy="6871244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4B28B18-2F77-E5DC-47A7-3DCDD6C6E48E}"/>
              </a:ext>
            </a:extLst>
          </p:cNvPr>
          <p:cNvSpPr/>
          <p:nvPr/>
        </p:nvSpPr>
        <p:spPr>
          <a:xfrm>
            <a:off x="835306" y="1149591"/>
            <a:ext cx="10521387" cy="5449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CC475-89B4-519C-7B18-82EDC013E88A}"/>
              </a:ext>
            </a:extLst>
          </p:cNvPr>
          <p:cNvSpPr/>
          <p:nvPr/>
        </p:nvSpPr>
        <p:spPr>
          <a:xfrm>
            <a:off x="0" y="0"/>
            <a:ext cx="12192000" cy="969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8A680-17C1-9F1D-CFFA-6C2B0F69A6BC}"/>
              </a:ext>
            </a:extLst>
          </p:cNvPr>
          <p:cNvSpPr txBox="1">
            <a:spLocks/>
          </p:cNvSpPr>
          <p:nvPr/>
        </p:nvSpPr>
        <p:spPr>
          <a:xfrm>
            <a:off x="939479" y="1149591"/>
            <a:ext cx="10417214" cy="56407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200" dirty="0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ea typeface="Ayuthaya" pitchFamily="2" charset="-34"/>
              <a:cs typeface="Baghdad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B90E8-CFBC-C6EF-0ED1-A0DD73216169}"/>
              </a:ext>
            </a:extLst>
          </p:cNvPr>
          <p:cNvSpPr txBox="1">
            <a:spLocks/>
          </p:cNvSpPr>
          <p:nvPr/>
        </p:nvSpPr>
        <p:spPr>
          <a:xfrm>
            <a:off x="2353910" y="-223769"/>
            <a:ext cx="7840880" cy="969027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ea typeface="Ayuthaya" pitchFamily="2" charset="-34"/>
                <a:cs typeface="Baghdad" pitchFamily="2" charset="-78"/>
              </a:rPr>
              <a:t>Definitions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8B98D-62BB-49D8-57F9-C167807A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88376">
            <a:off x="10239748" y="2695789"/>
            <a:ext cx="754444" cy="607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CF09E-C227-D8AA-3492-648E203B9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3" y="180564"/>
            <a:ext cx="754444" cy="607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5F4123-9AB6-D166-F5AF-1A4040516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529" y="232425"/>
            <a:ext cx="754444" cy="607897"/>
          </a:xfrm>
          <a:prstGeom prst="rect">
            <a:avLst/>
          </a:prstGeom>
        </p:spPr>
      </p:pic>
      <p:sp>
        <p:nvSpPr>
          <p:cNvPr id="12" name="Google Shape;235;p42">
            <a:extLst>
              <a:ext uri="{FF2B5EF4-FFF2-40B4-BE49-F238E27FC236}">
                <a16:creationId xmlns:a16="http://schemas.microsoft.com/office/drawing/2014/main" id="{F89C3F21-A9C7-FCDA-AD61-DEFB4CBA45E7}"/>
              </a:ext>
            </a:extLst>
          </p:cNvPr>
          <p:cNvSpPr/>
          <p:nvPr/>
        </p:nvSpPr>
        <p:spPr>
          <a:xfrm>
            <a:off x="4180357" y="1622989"/>
            <a:ext cx="4187985" cy="379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Cost of Living Index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Social support 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Life ladder 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.Apple Color Emoji UI"/>
              <a:buChar char="➡️"/>
            </a:pPr>
            <a:r>
              <a:rPr lang="en-GB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Purchasing Power Index </a:t>
            </a:r>
          </a:p>
          <a:p>
            <a:pPr marL="0" lvl="2">
              <a:lnSpc>
                <a:spcPct val="200000"/>
              </a:lnSpc>
              <a:buSzPct val="75000"/>
            </a:pPr>
            <a:endParaRPr lang="en-GB" sz="16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07357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9329</TotalTime>
  <Words>809</Words>
  <Application>Microsoft Office PowerPoint</Application>
  <PresentationFormat>Widescreen</PresentationFormat>
  <Paragraphs>118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.Apple Color Emoji UI</vt:lpstr>
      <vt:lpstr>Arial</vt:lpstr>
      <vt:lpstr>Ayuthaya</vt:lpstr>
      <vt:lpstr>Baghdad</vt:lpstr>
      <vt:lpstr>Calibri</vt:lpstr>
      <vt:lpstr>Calibri Light</vt:lpstr>
      <vt:lpstr>Quattrocento Sans</vt:lpstr>
      <vt:lpstr>Wingdings 2</vt:lpstr>
      <vt:lpstr>Office Theme</vt:lpstr>
      <vt:lpstr>Does money buy happiness?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find love?</dc:title>
  <dc:creator>Rita Starzyk</dc:creator>
  <cp:lastModifiedBy>Adna Farah</cp:lastModifiedBy>
  <cp:revision>39</cp:revision>
  <dcterms:created xsi:type="dcterms:W3CDTF">2022-08-17T20:17:55Z</dcterms:created>
  <dcterms:modified xsi:type="dcterms:W3CDTF">2022-10-02T21:02:38Z</dcterms:modified>
</cp:coreProperties>
</file>