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7" r:id="rId15"/>
    <p:sldId id="268" r:id="rId16"/>
    <p:sldId id="269" r:id="rId17"/>
    <p:sldId id="271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0D8D803-0C31-4644-96C0-48BBACFBCA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3312EF-3F3D-47C2-A12A-8EA3F0E7E407}" type="datetimeFigureOut">
              <a:rPr lang="zh-TW" altLang="en-US" smtClean="0"/>
              <a:t>2016/6/9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7774632" cy="2593975"/>
          </a:xfrm>
        </p:spPr>
        <p:txBody>
          <a:bodyPr/>
          <a:lstStyle/>
          <a:p>
            <a:r>
              <a:rPr lang="en-US" altLang="zh-TW" sz="5500" b="1" dirty="0" err="1" smtClean="0">
                <a:latin typeface="+mn-lt"/>
              </a:rPr>
              <a:t>Matlab</a:t>
            </a:r>
            <a:r>
              <a:rPr lang="en-US" altLang="zh-TW" sz="5500" b="1" dirty="0" smtClean="0">
                <a:latin typeface="+mn-lt"/>
              </a:rPr>
              <a:t> Final Project Demo</a:t>
            </a:r>
            <a:endParaRPr lang="zh-TW" altLang="en-US" sz="5500" b="1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090392"/>
            <a:ext cx="6461760" cy="10668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數三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102201024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王鈺鎔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數三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102201501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李子婕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8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80120"/>
            <a:ext cx="8435280" cy="577788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[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beta_finger,sigma_finger,E_finger,V_finger</a:t>
            </a:r>
            <a:r>
              <a:rPr lang="en-US" altLang="zh-TW" sz="2400" b="1" dirty="0">
                <a:ea typeface="微軟正黑體" panose="020B0604030504040204" pitchFamily="34" charset="-120"/>
              </a:rPr>
              <a:t>] = 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mvregress</a:t>
            </a:r>
            <a:r>
              <a:rPr lang="en-US" altLang="zh-TW" sz="2400" b="1" dirty="0"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X_dataProtoarray_fingercell,Y_dataMoorarray_finger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%%</a:t>
            </a:r>
            <a:r>
              <a:rPr lang="zh-TW" altLang="en-US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  將</a:t>
            </a:r>
            <a:r>
              <a:rPr lang="en-US" altLang="zh-TW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beta</a:t>
            </a:r>
            <a:r>
              <a:rPr lang="zh-TW" altLang="en-US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rgbClr val="00B050"/>
                </a:solidFill>
                <a:ea typeface="微軟正黑體" panose="020B0604030504040204" pitchFamily="34" charset="-120"/>
              </a:rPr>
              <a:t>從 </a:t>
            </a:r>
            <a:r>
              <a:rPr lang="en-US" altLang="zh-TW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1 x 30</a:t>
            </a:r>
            <a:r>
              <a:rPr lang="zh-TW" altLang="en-US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矩陣轉為 </a:t>
            </a:r>
            <a:r>
              <a:rPr lang="en-US" altLang="zh-TW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6 x 5</a:t>
            </a:r>
            <a:r>
              <a:rPr lang="zh-TW" altLang="en-US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的矩陣  </a:t>
            </a:r>
            <a:r>
              <a:rPr lang="en-US" altLang="zh-TW" sz="2400" b="1" dirty="0" smtClean="0">
                <a:solidFill>
                  <a:srgbClr val="00B050"/>
                </a:solidFill>
                <a:ea typeface="微軟正黑體" panose="020B0604030504040204" pitchFamily="34" charset="-120"/>
              </a:rPr>
              <a:t>%%</a:t>
            </a:r>
            <a:endParaRPr lang="en-US" altLang="zh-TW" sz="2400" b="1" dirty="0">
              <a:solidFill>
                <a:srgbClr val="00B050"/>
              </a:solidFill>
              <a:ea typeface="微軟正黑體" panose="020B0604030504040204" pitchFamily="34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smtClean="0">
                <a:ea typeface="微軟正黑體" panose="020B0604030504040204" pitchFamily="34" charset="-120"/>
              </a:rPr>
              <a:t>[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a,b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]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size(</a:t>
            </a:r>
            <a:r>
              <a:rPr lang="en-US" altLang="zh-TW" sz="2400" b="1" dirty="0" err="1" smtClean="0">
                <a:ea typeface="微軟正黑體" panose="020B0604030504040204" pitchFamily="34" charset="-120"/>
              </a:rPr>
              <a:t>beta_finger</a:t>
            </a:r>
            <a:r>
              <a:rPr lang="en-US" altLang="zh-TW" sz="2400" b="1" dirty="0">
                <a:ea typeface="微軟正黑體" panose="020B0604030504040204" pitchFamily="34" charset="-12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ea typeface="微軟正黑體" panose="020B0604030504040204" pitchFamily="34" charset="-120"/>
              </a:rPr>
              <a:t>new_beta_finger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zeros(6,5</a:t>
            </a:r>
            <a:r>
              <a:rPr lang="en-US" altLang="zh-TW" sz="2400" b="1" dirty="0">
                <a:ea typeface="微軟正黑體" panose="020B0604030504040204" pitchFamily="34" charset="-12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ea typeface="微軟正黑體" panose="020B0604030504040204" pitchFamily="34" charset="-120"/>
              </a:rPr>
              <a:t>i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1</a:t>
            </a:r>
            <a:r>
              <a:rPr lang="en-US" altLang="zh-TW" sz="2400" b="1" dirty="0">
                <a:ea typeface="微軟正黑體" panose="020B0604030504040204" pitchFamily="34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for</a:t>
            </a:r>
            <a:r>
              <a:rPr lang="en-US" altLang="zh-TW" sz="2400" b="1" dirty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j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1:1:30</a:t>
            </a:r>
            <a:r>
              <a:rPr lang="en-US" altLang="zh-TW" sz="2400" b="1" dirty="0">
                <a:ea typeface="微軟正黑體" panose="020B0604030504040204" pitchFamily="34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if</a:t>
            </a:r>
            <a:r>
              <a:rPr lang="en-US" altLang="zh-TW" sz="2400" b="1" dirty="0">
                <a:ea typeface="微軟正黑體" panose="020B0604030504040204" pitchFamily="34" charset="-120"/>
              </a:rPr>
              <a:t> mod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j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,5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)==</a:t>
            </a:r>
            <a:r>
              <a:rPr lang="en-US" altLang="zh-TW" sz="2400" b="1" dirty="0">
                <a:ea typeface="微軟正黑體" panose="020B0604030504040204" pitchFamily="34" charset="-12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        </a:t>
            </a:r>
            <a:r>
              <a:rPr lang="en-US" altLang="zh-TW" sz="2400" b="1" dirty="0" err="1" smtClean="0">
                <a:ea typeface="微軟正黑體" panose="020B0604030504040204" pitchFamily="34" charset="-120"/>
              </a:rPr>
              <a:t>new_beta_finger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(i,5)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 smtClean="0">
                <a:ea typeface="微軟正黑體" panose="020B0604030504040204" pitchFamily="34" charset="-120"/>
              </a:rPr>
              <a:t>beta_finger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(j</a:t>
            </a:r>
            <a:r>
              <a:rPr lang="en-US" altLang="zh-TW" sz="2400" b="1" dirty="0">
                <a:ea typeface="微軟正黑體" panose="020B0604030504040204" pitchFamily="34" charset="-12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        </a:t>
            </a: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if</a:t>
            </a:r>
            <a:r>
              <a:rPr lang="en-US" altLang="zh-TW" sz="2400" b="1" dirty="0">
                <a:ea typeface="微軟正黑體" panose="020B0604030504040204" pitchFamily="34" charset="-120"/>
              </a:rPr>
              <a:t> j ~= 30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             </a:t>
            </a:r>
            <a:r>
              <a:rPr lang="en-US" altLang="zh-TW" sz="2400" b="1" smtClean="0">
                <a:ea typeface="微軟正黑體" panose="020B0604030504040204" pitchFamily="34" charset="-120"/>
              </a:rPr>
              <a:t>i</a:t>
            </a:r>
            <a:r>
              <a:rPr lang="zh-TW" altLang="en-US" sz="2400" b="1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i+1</a:t>
            </a:r>
            <a:r>
              <a:rPr lang="en-US" altLang="zh-TW" sz="2400" b="1" dirty="0">
                <a:ea typeface="微軟正黑體" panose="020B0604030504040204" pitchFamily="34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        </a:t>
            </a: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ea typeface="微軟正黑體" panose="020B0604030504040204" pitchFamily="34" charset="-120"/>
              </a:rPr>
              <a:t>         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new_beta_finger</a:t>
            </a:r>
            <a:r>
              <a:rPr lang="en-US" altLang="zh-TW" sz="2400" b="1" dirty="0"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ea typeface="微軟正黑體" panose="020B0604030504040204" pitchFamily="34" charset="-120"/>
              </a:rPr>
              <a:t>i,mod</a:t>
            </a:r>
            <a:r>
              <a:rPr lang="en-US" altLang="zh-TW" sz="2400" b="1" dirty="0">
                <a:ea typeface="微軟正黑體" panose="020B0604030504040204" pitchFamily="34" charset="-120"/>
              </a:rPr>
              <a:t>(j,5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))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=</a:t>
            </a:r>
            <a:r>
              <a:rPr lang="zh-TW" altLang="en-US" sz="24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 smtClean="0">
                <a:ea typeface="微軟正黑體" panose="020B0604030504040204" pitchFamily="34" charset="-120"/>
              </a:rPr>
              <a:t>beta_finger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(j</a:t>
            </a:r>
            <a:r>
              <a:rPr lang="en-US" altLang="zh-TW" sz="2400" b="1" dirty="0">
                <a:ea typeface="微軟正黑體" panose="020B0604030504040204" pitchFamily="34" charset="-12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end</a:t>
            </a:r>
            <a:endParaRPr lang="zh-TW" altLang="en-US" sz="2400" b="1" dirty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6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end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2400" b="1" dirty="0">
                <a:ea typeface="微軟正黑體" panose="020B0604030504040204" pitchFamily="34" charset="-120"/>
              </a:rPr>
              <a:t>(</a:t>
            </a:r>
            <a:r>
              <a:rPr lang="en-US" altLang="zh-TW" sz="2400" b="1" dirty="0"/>
              <a:t>Finger data example</a:t>
            </a:r>
            <a:r>
              <a:rPr lang="en-US" altLang="zh-TW" sz="2400" b="1" dirty="0">
                <a:ea typeface="微軟正黑體" panose="020B0604030504040204" pitchFamily="34" charset="-120"/>
              </a:rPr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TW" sz="28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beta_finger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=(1.0e-06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</a:p>
          <a:p>
            <a:pPr marL="114300" indent="0">
              <a:buNone/>
            </a:pP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0.0063    0.0024   -0.0037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0.0041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0.0042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11430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0.0207    0.0078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0.0012 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0.0057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0.0146;</a:t>
            </a:r>
          </a:p>
          <a:p>
            <a:pPr marL="11430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0.1356    0.1239 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0.0537 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0.0067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0.0150;</a:t>
            </a:r>
          </a:p>
          <a:p>
            <a:pPr marL="11430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-0.3915   -0.3447   -0.1849   -0.0126    0.0039;</a:t>
            </a:r>
          </a:p>
          <a:p>
            <a:pPr marL="11430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0.1954   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0.0042   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0.1287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-0.0864   -0.3310;</a:t>
            </a:r>
          </a:p>
          <a:p>
            <a:pPr marL="11430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0.6732   -0.2275   -0.0862   -0.0224    0.0946</a:t>
            </a:r>
            <a:r>
              <a:rPr lang="en-US" altLang="zh-TW" sz="28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  <a:endParaRPr lang="en-US" altLang="zh-TW" sz="2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7" t="53024" r="14358" b="16935"/>
          <a:stretch/>
        </p:blipFill>
        <p:spPr bwMode="auto">
          <a:xfrm>
            <a:off x="7020272" y="1977260"/>
            <a:ext cx="1711515" cy="290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TdataProtoarray_finger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NdataProtoarray_finger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beta_finger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;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TdataProtoarray_finger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abs(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TdataProtoarray_finger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) ;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1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ea typeface="微軟正黑體" panose="020B0604030504040204" pitchFamily="34" charset="-120"/>
              </a:rPr>
              <a:t>GUI</a:t>
            </a:r>
            <a:r>
              <a:rPr lang="zh-TW" altLang="en-US" sz="4400" b="1" dirty="0"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44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764" t="4015" r="2083" b="12927"/>
          <a:stretch/>
        </p:blipFill>
        <p:spPr bwMode="auto">
          <a:xfrm>
            <a:off x="0" y="1268760"/>
            <a:ext cx="9138200" cy="4896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8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2509" t="10136" r="16143" b="61894"/>
          <a:stretch/>
        </p:blipFill>
        <p:spPr bwMode="auto">
          <a:xfrm>
            <a:off x="-15404" y="4843279"/>
            <a:ext cx="9139956" cy="20147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 smtClean="0">
                <a:ea typeface="微軟正黑體" panose="020B0604030504040204" pitchFamily="34" charset="-120"/>
              </a:rPr>
              <a:t>GUI</a:t>
            </a:r>
            <a:r>
              <a:rPr lang="zh-TW" altLang="en-US" sz="4400" b="1" dirty="0" smtClean="0">
                <a:ea typeface="微軟正黑體" panose="020B0604030504040204" pitchFamily="34" charset="-120"/>
              </a:rPr>
              <a:t> 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axes1, axes2</a:t>
            </a:r>
          </a:p>
          <a:p>
            <a:pPr lvl="1">
              <a:spcBef>
                <a:spcPts val="0"/>
              </a:spcBef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= 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linspace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( 0, 200, 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11480" lvl="1" indent="0">
              <a:spcBef>
                <a:spcPts val="0"/>
              </a:spcBef>
              <a:buNone/>
            </a:pP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length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loaddata.LDF_Moor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);</a:t>
            </a:r>
          </a:p>
          <a:p>
            <a:pPr lvl="1">
              <a:spcBef>
                <a:spcPts val="0"/>
              </a:spcBef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axes(handles.axes1)</a:t>
            </a:r>
          </a:p>
          <a:p>
            <a:pPr lvl="1">
              <a:spcBef>
                <a:spcPts val="0"/>
              </a:spcBef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plot( time, 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loaddata.LDF_Moor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);</a:t>
            </a:r>
          </a:p>
          <a:p>
            <a:pPr lvl="1">
              <a:spcBef>
                <a:spcPts val="0"/>
              </a:spcBef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axes(handles.axes2)</a:t>
            </a:r>
          </a:p>
          <a:p>
            <a:pPr lvl="1">
              <a:spcBef>
                <a:spcPts val="0"/>
              </a:spcBef>
            </a:pP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plot( time, </a:t>
            </a:r>
            <a:r>
              <a:rPr lang="en-US" altLang="zh-TW" sz="3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loaddata.LDF_Prototype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226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3562" t="11655" r="3947" b="44004"/>
          <a:stretch/>
        </p:blipFill>
        <p:spPr bwMode="auto">
          <a:xfrm>
            <a:off x="5868144" y="620688"/>
            <a:ext cx="2897186" cy="5783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ea typeface="微軟正黑體" panose="020B0604030504040204" pitchFamily="34" charset="-120"/>
              </a:rPr>
              <a:t>GUI</a:t>
            </a:r>
            <a:r>
              <a:rPr lang="zh-TW" altLang="en-US" sz="4400" b="1" dirty="0"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Bottom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4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Data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讀檔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轉換、印訊號圖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oor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rototype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能量圖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的轉換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Finger</a:t>
            </a:r>
          </a:p>
          <a:p>
            <a:pPr lvl="2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Data1</a:t>
            </a:r>
          </a:p>
          <a:p>
            <a:pPr lvl="2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 Data2</a:t>
            </a:r>
          </a:p>
        </p:txBody>
      </p:sp>
    </p:spTree>
    <p:extLst>
      <p:ext uri="{BB962C8B-B14F-4D97-AF65-F5344CB8AC3E}">
        <p14:creationId xmlns:p14="http://schemas.microsoft.com/office/powerpoint/2010/main" val="20401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ea typeface="微軟正黑體" panose="020B0604030504040204" pitchFamily="34" charset="-120"/>
              </a:rPr>
              <a:t>GUI</a:t>
            </a:r>
            <a:r>
              <a:rPr lang="zh-TW" altLang="en-US" sz="4400" b="1" dirty="0"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axes5, axes6, axes7</a:t>
            </a:r>
          </a:p>
          <a:p>
            <a:pPr lvl="1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Moor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能量圖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能量圖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Moor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的能量圖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text</a:t>
            </a:r>
          </a:p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相關係數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83635" t="71513" r="3719" b="19134"/>
          <a:stretch/>
        </p:blipFill>
        <p:spPr bwMode="auto">
          <a:xfrm>
            <a:off x="5364088" y="5268979"/>
            <a:ext cx="2717800" cy="1130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2224" t="36894" r="18549" b="16163"/>
          <a:stretch/>
        </p:blipFill>
        <p:spPr bwMode="auto">
          <a:xfrm>
            <a:off x="317500" y="980728"/>
            <a:ext cx="8586230" cy="3273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83489" t="59036" r="3925" b="32045"/>
          <a:stretch/>
        </p:blipFill>
        <p:spPr bwMode="auto">
          <a:xfrm>
            <a:off x="1756709" y="5268979"/>
            <a:ext cx="2836394" cy="1130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1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ea typeface="微軟正黑體" panose="020B0604030504040204" pitchFamily="34" charset="-120"/>
              </a:rPr>
              <a:t>Multivariate General Linear Model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有處理五種資料的相依關係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Matlab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提供完整的函式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五種資料的相依關係可能不只是線性的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誤差不夠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依然無法準確表示五種資料間的相依關係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0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困難與解決方法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Polyfit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錯誤嘗試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不太會用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尋找替代方法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(pseudo inverse)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時無意中發現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0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初始想法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polyfit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改進方法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mvregress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實作建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五維矩陣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界面設計與實作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結語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73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b="1" dirty="0" err="1" smtClean="0">
                <a:latin typeface="+mn-lt"/>
              </a:rPr>
              <a:t>Polyfit</a:t>
            </a:r>
            <a:endParaRPr lang="zh-TW" altLang="en-US" sz="4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想法：假定五個向量間線性獨立，把五個向量分開實作，分別透過</a:t>
            </a:r>
            <a:r>
              <a:rPr lang="en-US" altLang="zh-TW" sz="3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polyfit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的方式，找到最符合的方程式。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五個向量彼此關聯，分開實作增加誤差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多項式因幾個差異大的點，多轉幾個彎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無法找出那個多項式函式是什麼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4" t="6901" r="11245" b="25807"/>
          <a:stretch/>
        </p:blipFill>
        <p:spPr bwMode="auto">
          <a:xfrm>
            <a:off x="1331640" y="628650"/>
            <a:ext cx="6480720" cy="570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6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77677" y="2614839"/>
                <a:ext cx="482453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zh-TW" alt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sz="16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7" y="2614839"/>
                <a:ext cx="4824536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637723" y="1916832"/>
            <a:ext cx="5559954" cy="1754904"/>
            <a:chOff x="2637723" y="1916832"/>
            <a:chExt cx="5559954" cy="1754904"/>
          </a:xfrm>
        </p:grpSpPr>
        <p:grpSp>
          <p:nvGrpSpPr>
            <p:cNvPr id="17" name="群組 16"/>
            <p:cNvGrpSpPr/>
            <p:nvPr/>
          </p:nvGrpSpPr>
          <p:grpSpPr>
            <a:xfrm>
              <a:off x="2637723" y="1916832"/>
              <a:ext cx="5559954" cy="1754904"/>
              <a:chOff x="2637723" y="1916832"/>
              <a:chExt cx="5559954" cy="17549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5023923" y="1916832"/>
                    <a:ext cx="3173754" cy="17549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dirty="0"/>
                      <a:t> </a:t>
                    </a:r>
                    <a:r>
                      <a:rPr lang="en-US" altLang="zh-TW" dirty="0"/>
                      <a:t>x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34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35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41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43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44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45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51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52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53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54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55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TW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61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TW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62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TW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63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TW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64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altLang="zh-TW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65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923" y="1916832"/>
                    <a:ext cx="3173754" cy="175490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字方塊 15"/>
              <p:cNvSpPr txBox="1"/>
              <p:nvPr/>
            </p:nvSpPr>
            <p:spPr>
              <a:xfrm>
                <a:off x="2637723" y="2627812"/>
                <a:ext cx="206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=</a:t>
                </a:r>
                <a:endParaRPr lang="zh-TW" altLang="en-US" sz="1600" dirty="0"/>
              </a:p>
            </p:txBody>
          </p:sp>
        </p:grpSp>
        <p:sp>
          <p:nvSpPr>
            <p:cNvPr id="18" name="文字方塊 17"/>
            <p:cNvSpPr txBox="1"/>
            <p:nvPr/>
          </p:nvSpPr>
          <p:spPr>
            <a:xfrm>
              <a:off x="2857204" y="2601524"/>
              <a:ext cx="299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1</a:t>
              </a:r>
              <a:endParaRPr lang="zh-TW" altLang="en-US" sz="1600" dirty="0"/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791507" y="2558919"/>
            <a:ext cx="4280133" cy="407447"/>
            <a:chOff x="791507" y="2558919"/>
            <a:chExt cx="4280133" cy="407447"/>
          </a:xfrm>
        </p:grpSpPr>
        <p:sp>
          <p:nvSpPr>
            <p:cNvPr id="20" name="橢圓 19"/>
            <p:cNvSpPr/>
            <p:nvPr/>
          </p:nvSpPr>
          <p:spPr>
            <a:xfrm>
              <a:off x="3137657" y="2588551"/>
              <a:ext cx="335570" cy="37781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533156" y="2581893"/>
              <a:ext cx="335570" cy="37781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3922903" y="2588551"/>
              <a:ext cx="335570" cy="37781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4318402" y="2588551"/>
              <a:ext cx="335570" cy="37781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736070" y="2588551"/>
              <a:ext cx="335570" cy="37781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肘形接點 71"/>
            <p:cNvCxnSpPr/>
            <p:nvPr/>
          </p:nvCxnSpPr>
          <p:spPr>
            <a:xfrm rot="16200000" flipH="1" flipV="1">
              <a:off x="2810012" y="568925"/>
              <a:ext cx="39261" cy="4076271"/>
            </a:xfrm>
            <a:prstGeom prst="bentConnector4">
              <a:avLst>
                <a:gd name="adj1" fmla="val -1965118"/>
                <a:gd name="adj2" fmla="val 9996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接點 80"/>
            <p:cNvCxnSpPr/>
            <p:nvPr/>
          </p:nvCxnSpPr>
          <p:spPr>
            <a:xfrm rot="16200000" flipH="1" flipV="1">
              <a:off x="2656808" y="748429"/>
              <a:ext cx="38140" cy="3694680"/>
            </a:xfrm>
            <a:prstGeom prst="bentConnector4">
              <a:avLst>
                <a:gd name="adj1" fmla="val -1498427"/>
                <a:gd name="adj2" fmla="val 100222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接點 86"/>
            <p:cNvCxnSpPr/>
            <p:nvPr/>
          </p:nvCxnSpPr>
          <p:spPr>
            <a:xfrm rot="16200000" flipH="1" flipV="1">
              <a:off x="2428159" y="978598"/>
              <a:ext cx="101508" cy="3262150"/>
            </a:xfrm>
            <a:prstGeom prst="bentConnector4">
              <a:avLst>
                <a:gd name="adj1" fmla="val -394107"/>
                <a:gd name="adj2" fmla="val 99874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接點 90"/>
            <p:cNvCxnSpPr>
              <a:stCxn id="22" idx="0"/>
            </p:cNvCxnSpPr>
            <p:nvPr/>
          </p:nvCxnSpPr>
          <p:spPr>
            <a:xfrm rot="16200000" flipH="1" flipV="1">
              <a:off x="2271381" y="1210103"/>
              <a:ext cx="57771" cy="2801349"/>
            </a:xfrm>
            <a:prstGeom prst="bentConnector4">
              <a:avLst>
                <a:gd name="adj1" fmla="val -395700"/>
                <a:gd name="adj2" fmla="val 99917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接點 93"/>
            <p:cNvCxnSpPr>
              <a:stCxn id="20" idx="0"/>
            </p:cNvCxnSpPr>
            <p:nvPr/>
          </p:nvCxnSpPr>
          <p:spPr>
            <a:xfrm rot="16200000" flipH="1" flipV="1">
              <a:off x="2083326" y="1422568"/>
              <a:ext cx="56134" cy="2388099"/>
            </a:xfrm>
            <a:prstGeom prst="bentConnector4">
              <a:avLst>
                <a:gd name="adj1" fmla="val -152715"/>
                <a:gd name="adj2" fmla="val 98583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57200" y="4245030"/>
            <a:ext cx="8003232" cy="841867"/>
            <a:chOff x="457200" y="4245030"/>
            <a:chExt cx="7620000" cy="841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57200" y="4245030"/>
                  <a:ext cx="7620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= </a:t>
                  </a:r>
                  <a14:m>
                    <m:oMath xmlns:m="http://schemas.openxmlformats.org/officeDocument/2006/math">
                      <m:r>
                        <a:rPr lang="en-US" altLang="zh-TW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altLang="zh-TW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zh-TW" sz="24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zh-TW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zh-TW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</m:m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zh-TW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altLang="zh-TW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mr>
                      </m:m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4245030"/>
                  <a:ext cx="7620000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" t="-5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文字方塊 97"/>
            <p:cNvSpPr txBox="1"/>
            <p:nvPr/>
          </p:nvSpPr>
          <p:spPr>
            <a:xfrm>
              <a:off x="908750" y="471756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常數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項</a:t>
              </a: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351510" y="1795806"/>
            <a:ext cx="6388842" cy="2547650"/>
            <a:chOff x="1351510" y="1795806"/>
            <a:chExt cx="6388842" cy="2547650"/>
          </a:xfrm>
        </p:grpSpPr>
        <p:sp>
          <p:nvSpPr>
            <p:cNvPr id="100" name="橢圓 99"/>
            <p:cNvSpPr/>
            <p:nvPr/>
          </p:nvSpPr>
          <p:spPr>
            <a:xfrm>
              <a:off x="5279874" y="1795806"/>
              <a:ext cx="576064" cy="194421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2" name="直線單箭頭接點 101"/>
            <p:cNvCxnSpPr/>
            <p:nvPr/>
          </p:nvCxnSpPr>
          <p:spPr>
            <a:xfrm flipV="1">
              <a:off x="1351510" y="3284984"/>
              <a:ext cx="3836913" cy="9600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 flipH="1" flipV="1">
              <a:off x="5855938" y="3284984"/>
              <a:ext cx="1884414" cy="10584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7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+mn-lt"/>
              </a:rPr>
              <a:t>Multivariate General Linear </a:t>
            </a:r>
            <a:r>
              <a:rPr lang="en-US" altLang="zh-TW" sz="4400" b="1" dirty="0" smtClean="0">
                <a:latin typeface="+mn-lt"/>
              </a:rPr>
              <a:t>Model</a:t>
            </a:r>
            <a:endParaRPr lang="zh-TW" altLang="en-US" sz="44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6" t="53024" r="2403" b="16935"/>
          <a:stretch/>
        </p:blipFill>
        <p:spPr bwMode="auto">
          <a:xfrm>
            <a:off x="308556" y="1544811"/>
            <a:ext cx="863903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線圖說文字 1 3"/>
          <p:cNvSpPr/>
          <p:nvPr/>
        </p:nvSpPr>
        <p:spPr>
          <a:xfrm>
            <a:off x="755576" y="4832894"/>
            <a:ext cx="1440160" cy="720080"/>
          </a:xfrm>
          <a:prstGeom prst="borderCallout1">
            <a:avLst>
              <a:gd name="adj1" fmla="val 18750"/>
              <a:gd name="adj2" fmla="val -8333"/>
              <a:gd name="adj3" fmla="val -75995"/>
              <a:gd name="adj4" fmla="val 2317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/>
              <a:t>Moor</a:t>
            </a:r>
            <a:endParaRPr lang="zh-TW" altLang="en-US" sz="3600" b="1" dirty="0"/>
          </a:p>
        </p:txBody>
      </p:sp>
      <p:sp>
        <p:nvSpPr>
          <p:cNvPr id="6" name="直線圖說文字 1 5"/>
          <p:cNvSpPr/>
          <p:nvPr/>
        </p:nvSpPr>
        <p:spPr>
          <a:xfrm>
            <a:off x="2771800" y="4832894"/>
            <a:ext cx="2232248" cy="720080"/>
          </a:xfrm>
          <a:prstGeom prst="borderCallout1">
            <a:avLst>
              <a:gd name="adj1" fmla="val 18750"/>
              <a:gd name="adj2" fmla="val -8333"/>
              <a:gd name="adj3" fmla="val -75995"/>
              <a:gd name="adj4" fmla="val 2317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/>
              <a:t>Prototype</a:t>
            </a:r>
            <a:endParaRPr lang="zh-TW" altLang="en-US" sz="3600" b="1" dirty="0"/>
          </a:p>
        </p:txBody>
      </p:sp>
      <p:sp>
        <p:nvSpPr>
          <p:cNvPr id="7" name="直線圖說文字 1 6"/>
          <p:cNvSpPr/>
          <p:nvPr/>
        </p:nvSpPr>
        <p:spPr>
          <a:xfrm>
            <a:off x="5436096" y="4832894"/>
            <a:ext cx="2520280" cy="720080"/>
          </a:xfrm>
          <a:prstGeom prst="borderCallout1">
            <a:avLst>
              <a:gd name="adj1" fmla="val 18750"/>
              <a:gd name="adj2" fmla="val -8333"/>
              <a:gd name="adj3" fmla="val -75995"/>
              <a:gd name="adj4" fmla="val 23176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/>
              <a:t>Beta(model)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79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數據轉換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按照助教提供的程式碼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czt_ldf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分別得到 </a:t>
            </a:r>
            <a:r>
              <a:rPr lang="en-US" altLang="zh-TW" sz="32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32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sz="32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31x5</a:t>
            </a:r>
            <a:r>
              <a:rPr lang="zh-TW" altLang="en-US" sz="32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的矩陣</a:t>
            </a:r>
            <a:endParaRPr lang="en-US" altLang="zh-TW" sz="32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0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dataMoorarray_finger</a:t>
            </a:r>
            <a:r>
              <a:rPr lang="en-US" altLang="zh-TW" sz="3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b="1" dirty="0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000" b="1" dirty="0" err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dataProtoarray_finger</a:t>
            </a:r>
            <a:r>
              <a:rPr lang="en-US" altLang="zh-TW" sz="3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2"/>
            <a:r>
              <a:rPr lang="en-US" altLang="zh-TW" sz="30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</a:p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的皆擴增為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31x6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的矩陣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0731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數據轉換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load(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sampleRate.mat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moor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resample(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loaddata.LDF_Moor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10, rate );</a:t>
            </a:r>
          </a:p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resample(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loaddata.LDF_Prototype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10, rate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moorEnergyS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czt_ldf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moor, 10, 1024 );</a:t>
            </a:r>
          </a:p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protoEnergyS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czt_ldf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proto, 10 ,1024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j=1:1:5</a:t>
            </a:r>
          </a:p>
          <a:p>
            <a:pPr marL="662940" lvl="2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dataMoorarray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i,j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moorEnergyS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662940" lvl="2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dataProtoarray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i,j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protoEnergyS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(j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7180" lvl="1" indent="0">
              <a:spcBef>
                <a:spcPts val="0"/>
              </a:spcBef>
              <a:buNone/>
            </a:pPr>
            <a:r>
              <a:rPr lang="en-US" altLang="zh-TW" sz="2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en-US" altLang="zh-TW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disp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dataMoorarray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disp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dataProtoarray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1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數據轉換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(</a:t>
            </a:r>
            <a:r>
              <a:rPr lang="en-US" altLang="zh-TW" sz="2400" b="1" dirty="0"/>
              <a:t>Finger data example</a:t>
            </a:r>
            <a:r>
              <a:rPr lang="en-US" altLang="zh-TW" sz="2400" b="1" dirty="0" smtClean="0">
                <a:ea typeface="微軟正黑體" panose="020B0604030504040204" pitchFamily="34" charset="-120"/>
              </a:rPr>
              <a:t>)</a:t>
            </a:r>
            <a:endParaRPr lang="zh-TW" altLang="en-US" sz="2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solidFill>
                  <a:srgbClr val="0070C0"/>
                </a:solidFill>
              </a:rPr>
              <a:t>dataMoorarray_finger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= 1.0e+05  *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[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/>
              <a:t> </a:t>
            </a:r>
            <a:r>
              <a:rPr lang="en-US" altLang="zh-TW" sz="2400" b="1" dirty="0" smtClean="0"/>
              <a:t>   0.7887    </a:t>
            </a:r>
            <a:r>
              <a:rPr lang="en-US" altLang="zh-TW" sz="2400" b="1" dirty="0"/>
              <a:t>0.4096    0.1954    0.0613    0.3204;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6.5008    3.0269    0.7524    0.3171    0.9338;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2.6806    1.8142    0.6201    0.2436    0.8309;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9.2410    4.6035    2.8144    0.7603    0.9441;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4.2486    3.1000    1.2534    0.3196    0.8194</a:t>
            </a:r>
            <a:r>
              <a:rPr lang="en-US" altLang="zh-TW" sz="2400" b="1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smtClean="0"/>
              <a:t>    ……</a:t>
            </a:r>
            <a:endParaRPr lang="en-US" altLang="zh-TW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5.5945    2.8807    0.9957    0.5222    1.0065;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5.5344    4.0193    1.0763    0.5905    1.1023;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6.1728    4.6037    2.2607    0.4462    1.9135;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4.3430    5.2286    1.2434    0.5667    0.9920;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6.1653    3.2950    1.2892    0.4718    1.0546;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/>
              <a:t>4.0364    2.8147    1.0837    0.3244    </a:t>
            </a:r>
            <a:r>
              <a:rPr lang="en-US" altLang="zh-TW" sz="2400" b="1" dirty="0" smtClean="0"/>
              <a:t>1.2652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];  </a:t>
            </a:r>
            <a:endParaRPr lang="en-US" altLang="zh-TW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6" t="53024" r="42719" b="16935"/>
          <a:stretch/>
        </p:blipFill>
        <p:spPr bwMode="auto">
          <a:xfrm>
            <a:off x="7236296" y="1952836"/>
            <a:ext cx="159168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數據轉換</a:t>
            </a:r>
            <a:r>
              <a:rPr lang="en-US" altLang="zh-TW" sz="2400" b="1" dirty="0">
                <a:ea typeface="微軟正黑體" panose="020B0604030504040204" pitchFamily="34" charset="-120"/>
              </a:rPr>
              <a:t>(</a:t>
            </a:r>
            <a:r>
              <a:rPr lang="en-US" altLang="zh-TW" sz="2400" b="1" dirty="0"/>
              <a:t>Finger data example</a:t>
            </a:r>
            <a:r>
              <a:rPr lang="en-US" altLang="zh-TW" sz="2400" b="1" dirty="0">
                <a:ea typeface="微軟正黑體" panose="020B0604030504040204" pitchFamily="34" charset="-120"/>
              </a:rPr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 err="1" smtClean="0">
                <a:solidFill>
                  <a:srgbClr val="0070C0"/>
                </a:solidFill>
              </a:rPr>
              <a:t>dataProtoarray_finger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= 1.0e+13 *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b="1" dirty="0"/>
              <a:t> </a:t>
            </a:r>
            <a:r>
              <a:rPr lang="en-US" altLang="zh-TW" sz="2400" b="1" dirty="0" smtClean="0"/>
              <a:t>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3.0101    </a:t>
            </a:r>
            <a:r>
              <a:rPr lang="en-US" altLang="zh-TW" sz="2400" b="1" dirty="0"/>
              <a:t>1.8053    0.5670    0.2425    0.1169;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2.5392    </a:t>
            </a:r>
            <a:r>
              <a:rPr lang="en-US" altLang="zh-TW" sz="2400" b="1" dirty="0"/>
              <a:t>1.4485    0.4199    0.1851    0.0900;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2.5237    </a:t>
            </a:r>
            <a:r>
              <a:rPr lang="en-US" altLang="zh-TW" sz="2400" b="1" dirty="0"/>
              <a:t>1.4838    0.4595    0.1873    0.0912;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3.3390    </a:t>
            </a:r>
            <a:r>
              <a:rPr lang="en-US" altLang="zh-TW" sz="2400" b="1" dirty="0"/>
              <a:t>1.9361    0.5951    0.2499    0.1122;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2.7114    </a:t>
            </a:r>
            <a:r>
              <a:rPr lang="en-US" altLang="zh-TW" sz="2400" b="1" dirty="0"/>
              <a:t>1.5779    0.4899    0.2089    0.1032;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/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</a:t>
            </a:r>
            <a:r>
              <a:rPr lang="zh-TW" altLang="en-US" sz="2400" b="1" dirty="0" smtClean="0"/>
              <a:t>  </a:t>
            </a:r>
            <a:r>
              <a:rPr lang="en-US" altLang="zh-TW" sz="2400" b="1" dirty="0" smtClean="0"/>
              <a:t>2.1468    </a:t>
            </a:r>
            <a:r>
              <a:rPr lang="en-US" altLang="zh-TW" sz="2400" b="1" dirty="0"/>
              <a:t>1.3590    0.4090    0.1614    0.0800;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TW" sz="2400" b="1" dirty="0" smtClean="0"/>
              <a:t>2.5317    </a:t>
            </a:r>
            <a:r>
              <a:rPr lang="en-US" altLang="zh-TW" sz="2400" b="1" dirty="0"/>
              <a:t>1.4950    0.4535    0.1950    0.0883;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 </a:t>
            </a:r>
            <a:r>
              <a:rPr lang="en-US" altLang="zh-TW" sz="2400" b="1" dirty="0" smtClean="0"/>
              <a:t>  2.0332    </a:t>
            </a:r>
            <a:r>
              <a:rPr lang="en-US" altLang="zh-TW" sz="2400" b="1" dirty="0"/>
              <a:t>1.3172    0.3571    0.1574    0.0796;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2.4294    </a:t>
            </a:r>
            <a:r>
              <a:rPr lang="en-US" altLang="zh-TW" sz="2400" b="1" dirty="0"/>
              <a:t>1.4387    0.4203    0.1674    0.0801;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2400" b="1" dirty="0" smtClean="0"/>
              <a:t>   2.3898    </a:t>
            </a:r>
            <a:r>
              <a:rPr lang="en-US" altLang="zh-TW" sz="2400" b="1" dirty="0"/>
              <a:t>1.3899    0.3872    0.1678    0.0832;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2400" b="1" dirty="0"/>
              <a:t>   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   </a:t>
            </a:r>
            <a:r>
              <a:rPr lang="en-US" altLang="zh-TW" sz="2400" b="1" dirty="0" smtClean="0"/>
              <a:t>2.3181    </a:t>
            </a:r>
            <a:r>
              <a:rPr lang="en-US" altLang="zh-TW" sz="2400" b="1" dirty="0"/>
              <a:t>1.4477    0.4358    0.1817    0.0823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];</a:t>
            </a:r>
            <a:endParaRPr lang="en-US" altLang="zh-TW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1" t="53024" r="24329" b="16935"/>
          <a:stretch/>
        </p:blipFill>
        <p:spPr bwMode="auto">
          <a:xfrm>
            <a:off x="6900863" y="2370333"/>
            <a:ext cx="2063625" cy="211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323</TotalTime>
  <Words>982</Words>
  <Application>Microsoft Office PowerPoint</Application>
  <PresentationFormat>如螢幕大小 (4:3)</PresentationFormat>
  <Paragraphs>144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相鄰</vt:lpstr>
      <vt:lpstr>Matlab Final Project Demo</vt:lpstr>
      <vt:lpstr>大綱</vt:lpstr>
      <vt:lpstr>Polyfit</vt:lpstr>
      <vt:lpstr>想法</vt:lpstr>
      <vt:lpstr>Multivariate General Linear Model</vt:lpstr>
      <vt:lpstr>數據轉換(說明)</vt:lpstr>
      <vt:lpstr>數據轉換(程式碼)</vt:lpstr>
      <vt:lpstr>數據轉換(Finger data example)</vt:lpstr>
      <vt:lpstr>數據轉換(Finger data example)</vt:lpstr>
      <vt:lpstr>建構模型</vt:lpstr>
      <vt:lpstr>建構模型(Finger data example)</vt:lpstr>
      <vt:lpstr>轉換</vt:lpstr>
      <vt:lpstr>GUI 介紹</vt:lpstr>
      <vt:lpstr>GUI 介紹</vt:lpstr>
      <vt:lpstr>GUI 介紹</vt:lpstr>
      <vt:lpstr>GUI 介紹</vt:lpstr>
      <vt:lpstr>Multivariate General Linear Model 優缺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Final Project Demo</dc:title>
  <dc:creator>user</dc:creator>
  <cp:lastModifiedBy>user</cp:lastModifiedBy>
  <cp:revision>64</cp:revision>
  <dcterms:created xsi:type="dcterms:W3CDTF">2016-05-24T01:47:25Z</dcterms:created>
  <dcterms:modified xsi:type="dcterms:W3CDTF">2016-06-09T04:10:00Z</dcterms:modified>
</cp:coreProperties>
</file>