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352e37f4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352e37f4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352e37f4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352e37f4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352e37f4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352e37f4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352e37f4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6352e37f4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352e37f4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6352e37f4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352e37f4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352e37f4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352e37f4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352e37f4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3f5dd11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3f5dd11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63f5dd11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63f5dd11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3f5dd11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3f5dd11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352e37f4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352e37f4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3f5dd11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63f5dd11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3f5dd11c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63f5dd11c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63f5dd11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63f5dd11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3f5dd11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3f5dd11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3f5dd11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3f5dd11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f5dd11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f5dd11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352e37f4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352e37f4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352e37f4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352e37f4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352e37f4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352e37f4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352e37f4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352e37f4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352e37f4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352e37f4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352e37f4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352e37f4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352e37f4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352e37f4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56250" y="1123650"/>
            <a:ext cx="6837000" cy="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Predicting Online Store Sales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895000" y="18040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200">
                <a:solidFill>
                  <a:srgbClr val="FF0000"/>
                </a:solidFill>
              </a:rPr>
              <a:t>Rita Suryani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272625" y="4482375"/>
            <a:ext cx="16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08 Oktober 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975" y="4025450"/>
            <a:ext cx="923350" cy="7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3925600" y="4097375"/>
            <a:ext cx="23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https://www.linkedin.com/in/rita-suryani-91600b23a/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32284" l="25244" r="51452" t="31124"/>
          <a:stretch/>
        </p:blipFill>
        <p:spPr>
          <a:xfrm>
            <a:off x="4403926" y="590263"/>
            <a:ext cx="4235825" cy="41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459450" y="3485050"/>
            <a:ext cx="372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Pembeli terbanyak adalah Perempuan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Pembeli Laki- laki hanya 939 dari 2034 pembelian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Male 		46,16%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Female 	53,84%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Categorical Data 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31376" l="24671" r="51498" t="31151"/>
          <a:stretch/>
        </p:blipFill>
        <p:spPr>
          <a:xfrm>
            <a:off x="4392850" y="549100"/>
            <a:ext cx="4258224" cy="41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638725" y="3182500"/>
            <a:ext cx="354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Marital status juga mempengaruhi pembeli dalam melakukan pembelian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Pembeli yang sudah menikah lebih banyak dari pembeli yang Single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Single 	41,69%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Married	58,30%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Categorical Data </a:t>
            </a:r>
            <a:endParaRPr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472575" y="2057750"/>
            <a:ext cx="21951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 Correlation for each columns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15382" l="24991" r="25096" t="25724"/>
          <a:stretch/>
        </p:blipFill>
        <p:spPr>
          <a:xfrm>
            <a:off x="2801450" y="457550"/>
            <a:ext cx="5490900" cy="40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472575" y="549525"/>
            <a:ext cx="2011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3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651050" y="1010825"/>
            <a:ext cx="2385600" cy="25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Step 1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Split Dataset to 80:20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Step 2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Outlier Checking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13450" l="25026" r="22219" t="39912"/>
          <a:stretch/>
        </p:blipFill>
        <p:spPr>
          <a:xfrm>
            <a:off x="3350550" y="537875"/>
            <a:ext cx="5414926" cy="33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605125" y="425825"/>
            <a:ext cx="298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Prediction </a:t>
            </a:r>
            <a:endParaRPr sz="28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31126" l="25391" r="24238" t="21860"/>
          <a:stretch/>
        </p:blipFill>
        <p:spPr>
          <a:xfrm>
            <a:off x="812425" y="378663"/>
            <a:ext cx="7519151" cy="43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572625" y="634800"/>
            <a:ext cx="27555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Step 3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Encoding Categorical Data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id" sz="1500"/>
            </a:br>
            <a:r>
              <a:rPr lang="id" sz="1500"/>
              <a:t>Step 4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Standardize Variabel (Feature Scalling &gt; Transform)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/>
              <a:t>Step 5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500"/>
              <a:t>Fit In 3 Models on Training Data (lambdas = [0.01, 0.1, 1, 10]</a:t>
            </a:r>
            <a:endParaRPr sz="15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525" y="634800"/>
            <a:ext cx="4991127" cy="3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559050" y="566725"/>
            <a:ext cx="35844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2800">
                <a:solidFill>
                  <a:srgbClr val="FF0000"/>
                </a:solidFill>
              </a:rPr>
              <a:t>Encoding Categorical 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681425" y="1274900"/>
            <a:ext cx="633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Column with data categorical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Gender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Marital_status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States_names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Segment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Employees_status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Payment_method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b="18106" l="6130" r="44669" t="30990"/>
          <a:stretch/>
        </p:blipFill>
        <p:spPr>
          <a:xfrm>
            <a:off x="3209150" y="1274900"/>
            <a:ext cx="5574650" cy="360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901200" y="3231175"/>
            <a:ext cx="2066100" cy="15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978150" y="3709225"/>
            <a:ext cx="135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DataFrame after Encoding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 Models on training data 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19150" y="1562100"/>
            <a:ext cx="54015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 Models dengan Ridge Regression (lambdas = [0.01, 0.1, 1, 10])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Ridge Reg terbaik di alpha=10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Fit Models dengan Lasso Regression (</a:t>
            </a:r>
            <a:r>
              <a:rPr lang="id"/>
              <a:t>lambdas = [0.01, 0.1, 1, 10])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Lasso Reg terbaik di alpha=10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Choose the best Lambdas  </a:t>
            </a:r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984000" y="1450725"/>
            <a:ext cx="762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Use RMSE as metric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Ridge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(Best alpha for Ridge Regression (the smallest RSME) is ridge_reg_ten (alpha=10)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 b="40080" l="5992" r="60095" t="51514"/>
          <a:stretch/>
        </p:blipFill>
        <p:spPr>
          <a:xfrm>
            <a:off x="1186975" y="2282025"/>
            <a:ext cx="6770074" cy="74032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1186975" y="3108525"/>
            <a:ext cx="76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Lasso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(Best alpha for LASSO (the smallest RSME) is lasso_reg_one (alpha=1))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/>
          </a:blip>
          <a:srcRect b="65001" l="5392" r="58414" t="26280"/>
          <a:stretch/>
        </p:blipFill>
        <p:spPr>
          <a:xfrm>
            <a:off x="1186975" y="3724125"/>
            <a:ext cx="6770074" cy="7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Interpret a sample of the Coefficients of the best Model 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1044075" y="1890350"/>
            <a:ext cx="27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4944200" y="1890350"/>
            <a:ext cx="27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Lasso</a:t>
            </a:r>
            <a:r>
              <a:rPr lang="id">
                <a:latin typeface="Calibri"/>
                <a:ea typeface="Calibri"/>
                <a:cs typeface="Calibri"/>
                <a:sym typeface="Calibri"/>
              </a:rPr>
              <a:t> 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26800" l="24301" r="60063" t="39988"/>
          <a:stretch/>
        </p:blipFill>
        <p:spPr>
          <a:xfrm>
            <a:off x="1143000" y="2290550"/>
            <a:ext cx="2725499" cy="236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 rotWithShape="1">
          <a:blip r:embed="rId4">
            <a:alphaModFix/>
          </a:blip>
          <a:srcRect b="41424" l="22695" r="59807" t="26323"/>
          <a:stretch/>
        </p:blipFill>
        <p:spPr>
          <a:xfrm>
            <a:off x="4834275" y="2290550"/>
            <a:ext cx="2529274" cy="236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4302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Understanding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490300"/>
            <a:ext cx="7505700" cy="29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data source is from kaggle : </a:t>
            </a:r>
            <a:r>
              <a:rPr b="1" lang="id" u="sng"/>
              <a:t>USA online store transaction data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There are 11 features.</a:t>
            </a:r>
            <a:endParaRPr b="1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Transaction_date 		- Transaction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Transaction_ID 		- This is a unique transaction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Gender 			- Customer Gender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Age 				- Customer 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Marital_status 		- Marital status about customer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State_names 			- Customer location of State.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Segment 			- Customer membership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Employees_status 		- Customer employment status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Payment_method 		- Payment method used by customer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Referal 			- Customer coming from referral link or not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Amount_spent 		- Amount spent by customer per transaction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Evaluate the best Model on test Data 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000425" y="1485825"/>
            <a:ext cx="75057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d" sz="1600"/>
              <a:t>Ridge 		: R-square for training data is 0,17%</a:t>
            </a:r>
            <a:endParaRPr sz="1600"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35378" l="24922" r="42541" t="29384"/>
          <a:stretch/>
        </p:blipFill>
        <p:spPr>
          <a:xfrm>
            <a:off x="1318200" y="1940975"/>
            <a:ext cx="36000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Evaluate the best Model on test Data 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000425" y="1485825"/>
            <a:ext cx="75057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d" sz="1600"/>
              <a:t>Lasso	</a:t>
            </a:r>
            <a:r>
              <a:rPr lang="id" sz="1600"/>
              <a:t>		: R-square for training data is 0,17%</a:t>
            </a:r>
            <a:endParaRPr sz="1600"/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35564" l="24436" r="41993" t="29688"/>
          <a:stretch/>
        </p:blipFill>
        <p:spPr>
          <a:xfrm>
            <a:off x="1266275" y="1983450"/>
            <a:ext cx="3496226" cy="238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MAE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819150" y="1531300"/>
            <a:ext cx="75057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MAE</a:t>
            </a: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 Ridge for training data is 		747.9139564549439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MAE Ridge for testing data is 		793.9204370417691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Train MAE Ridge % 24.900166001106676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Test MAE Ridge % 26.464190995998944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MAE Lasso for training data is 		747.926750101222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MAE Lasso for testing data is 		793.6944611277792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Train MAE Lasso% 24.931057877093</a:t>
            </a: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245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Test MAE Lasso % 26.45665841531541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819150" y="27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MAPE</a:t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819150" y="939300"/>
            <a:ext cx="75057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MAPE Ridge for training data is 		382.4146122665313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MAPE Ridge for testing data is 		430.4300609635075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Predict train data.mean 			1435.6479554189086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Predict test data.mean 			1439.4683688900775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Train MAPE Ridge % 12.747238723809204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Test MAPE Ridge % 14.347764350545923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MAPE Lasso for training data is 		382.5376809248715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MAPE Lasso for testing data is 		430.11629919652387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Train MAPE Lasso % 12.751341039769315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Test MAPE Lasso % 14.337305555254499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RMSE</a:t>
            </a:r>
            <a:endParaRPr/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819150" y="1347750"/>
            <a:ext cx="75057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RMSE Ridge for training data is 		876.7299020874547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RMSE Ridge for testing data is 		913.0885094740622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Train RMSE Ridge % 29.224524899747824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Test RMSE Ridge % 30.4364865590458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RMSE Lasso for training data is 		876.7341347526803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RMSE Lasso for testing data is 		912.8636881643878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Train RMSE Lasso % 29.224665989529274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83838"/>
                </a:solidFill>
                <a:highlight>
                  <a:schemeClr val="dk1"/>
                </a:highlight>
              </a:rPr>
              <a:t>Test RMSE Lasso % 30.42899246542936</a:t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50800" marR="12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83838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819150" y="845600"/>
            <a:ext cx="7505700" cy="26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5400"/>
              <a:t>Thank You </a:t>
            </a:r>
            <a:endParaRPr sz="5400"/>
          </a:p>
        </p:txBody>
      </p:sp>
      <p:sp>
        <p:nvSpPr>
          <p:cNvPr id="299" name="Google Shape;299;p37"/>
          <p:cNvSpPr txBox="1"/>
          <p:nvPr/>
        </p:nvSpPr>
        <p:spPr>
          <a:xfrm>
            <a:off x="1199025" y="1846825"/>
            <a:ext cx="645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Special Thanks to 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All Mentor Dibimbing + Kak Kurnia Anwar Ra’if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359725" y="363750"/>
            <a:ext cx="27330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Overview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37778" l="24254" r="5093" t="28230"/>
          <a:stretch/>
        </p:blipFill>
        <p:spPr>
          <a:xfrm>
            <a:off x="526675" y="941300"/>
            <a:ext cx="8160674" cy="24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616325" y="3518650"/>
            <a:ext cx="807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Categorical Data 	: 6 Columns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Numerical Data 	: 5 Columns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43401" l="24664" r="51018" t="21628"/>
          <a:stretch/>
        </p:blipFill>
        <p:spPr>
          <a:xfrm>
            <a:off x="448226" y="493050"/>
            <a:ext cx="4493574" cy="403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5042650" y="515475"/>
            <a:ext cx="368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Umur tertua pembeli 78 tahun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Umur termuda pembeli 15 tahun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Rata- rata umur pembeli di 47 tahun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Total Belanja paling banyak di $2.999,98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Total Belanja paling sedikit di $2,09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Rata- rata $1.358,31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651000" y="722350"/>
            <a:ext cx="30246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/>
              <a:t>Data Cleaning </a:t>
            </a:r>
            <a:endParaRPr sz="4000"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83000" y="2297075"/>
            <a:ext cx="33606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/>
              <a:t>Drop D</a:t>
            </a:r>
            <a:r>
              <a:rPr lang="id" sz="1900"/>
              <a:t>uplic</a:t>
            </a:r>
            <a:r>
              <a:rPr lang="id" sz="1900"/>
              <a:t>ated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Duplicates in df : 12, (0.5%)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Before Drop duplicated data :  ( 2512 , 11 )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After Drop duplicated data : ( 2500 , 11 )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3754000" y="521300"/>
            <a:ext cx="3653100" cy="24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Handling Missing Value</a:t>
            </a:r>
            <a:endParaRPr sz="19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df.dropna(subset=['Amount_spent'], inplace=True)</a:t>
            </a:r>
            <a:endParaRPr sz="1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df.dropna(subset=['Gender'], inplace=True)</a:t>
            </a:r>
            <a:endParaRPr sz="1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df.dropna(subset=['Age'], inplace=True)</a:t>
            </a:r>
            <a:endParaRPr sz="1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df.dropna(subset=['Employees_status'], inplace=True)</a:t>
            </a:r>
            <a:endParaRPr sz="1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df.dropna(subset=['Referal'], inplace=True)</a:t>
            </a:r>
            <a:endParaRPr sz="1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38075" l="24300" r="64003" t="38443"/>
          <a:stretch/>
        </p:blipFill>
        <p:spPr>
          <a:xfrm>
            <a:off x="7407100" y="521300"/>
            <a:ext cx="1311077" cy="34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3754000" y="2771850"/>
            <a:ext cx="35973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# Mode imputation on Segment column</a:t>
            </a:r>
            <a:endParaRPr b="1" sz="105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5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mode_segment = df[~df['Segment'].isin(['Missing'])]['Segment'].mode()[0]</a:t>
            </a:r>
            <a:endParaRPr sz="105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# Proses imputasi nilai</a:t>
            </a:r>
            <a:endParaRPr b="1" sz="105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5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df['Segment'] = df['Segment'].apply(lambda x: mode_segment if x in ['Missing'] else x)</a:t>
            </a:r>
            <a:endParaRPr sz="105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85275" y="2790375"/>
            <a:ext cx="27900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Sales tertinggi di th 2021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Sales terendah di th 2019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th 2016 adalah awal pembukaan store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33116" l="6558" r="69883" t="39867"/>
          <a:stretch/>
        </p:blipFill>
        <p:spPr>
          <a:xfrm>
            <a:off x="4482325" y="784425"/>
            <a:ext cx="4157399" cy="357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Numerical Data 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4728875" y="3137650"/>
            <a:ext cx="38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Numerical Data </a:t>
            </a:r>
            <a:endParaRPr sz="3500"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51581" l="24824" r="35122" t="22707"/>
          <a:stretch/>
        </p:blipFill>
        <p:spPr>
          <a:xfrm>
            <a:off x="582700" y="1983450"/>
            <a:ext cx="7971476" cy="277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4403900" y="941300"/>
            <a:ext cx="407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Umur pembeli juga mempengaruhi pembelanjaan di Online Store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Rata- rata umur pembeli terbanyak di 47 tahun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8525" y="2190888"/>
            <a:ext cx="29235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Type pekerjaan sangat mempengaruhi dalam melakukan pembelian 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pembeli terbanyak adalah Employees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pembeli tersedikit adalah Unemployment 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39767" l="6208" r="70182" t="28414"/>
          <a:stretch/>
        </p:blipFill>
        <p:spPr>
          <a:xfrm>
            <a:off x="4179850" y="633900"/>
            <a:ext cx="4504727" cy="37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Categorical Data 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767525" y="2024325"/>
            <a:ext cx="3025500" cy="24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Pembeli dalam segi segment terbanyak adalah Basic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Segment yang paling sedikit membeli adalah Gold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Terdapat Missing Value dan dapat ditangani dengan cara drop modus untuk data kategori sehingga Missing Value akan berubah menjadi Basic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41901" l="6323" r="76366" t="32654"/>
          <a:stretch/>
        </p:blipFill>
        <p:spPr>
          <a:xfrm>
            <a:off x="4213425" y="682799"/>
            <a:ext cx="4367923" cy="40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739475" y="633900"/>
            <a:ext cx="3081600" cy="124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/>
              <a:t>EDA | Categorical Data 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