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283"/>
    <a:srgbClr val="FF33CC"/>
    <a:srgbClr val="FFFDE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08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E47F-24E9-4C87-A8DA-13C8C48E2AC3}" type="datetimeFigureOut">
              <a:rPr lang="es-ES" smtClean="0"/>
              <a:t>23/01/2022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9D9F8-60B7-4724-9377-3F156D4768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64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cas de produir-se un error no es mostra cap missatge a la finestra del navegador.</a:t>
            </a:r>
          </a:p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detectar-los podem fer servir depuradors:</a:t>
            </a:r>
          </a:p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consola d'errors de JavaScript del navegador</a:t>
            </a:r>
          </a:p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extensions per desenvolupadors (per ex. Firebug)</a:t>
            </a:r>
          </a:p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9D9F8-60B7-4724-9377-3F156D47688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28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F07C081-AD80-41FB-9848-0572E973C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0998"/>
            <a:ext cx="652329" cy="445047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43AF3D3-E9D7-407B-BAF0-7B0141FC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99" y="4327164"/>
            <a:ext cx="7982934" cy="1655762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lang="es-ES" sz="3400">
                <a:solidFill>
                  <a:schemeClr val="tx1"/>
                </a:solidFill>
                <a:latin typeface="Montserrat Light" panose="00000400000000000000" pitchFamily="2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9" name="Imatge 2">
            <a:extLst>
              <a:ext uri="{FF2B5EF4-FFF2-40B4-BE49-F238E27FC236}">
                <a16:creationId xmlns:a16="http://schemas.microsoft.com/office/drawing/2014/main" id="{B0169273-1CBC-4DF7-BF51-B7ADC7659601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8858864" y="105600"/>
            <a:ext cx="3336375" cy="710477"/>
          </a:xfrm>
          <a:prstGeom prst="rect">
            <a:avLst/>
          </a:prstGeom>
          <a:ln>
            <a:noFill/>
          </a:ln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9FE0C782-4900-4148-82AC-71F4196A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2378" y="6409941"/>
            <a:ext cx="757084" cy="401580"/>
          </a:xfr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7107B-1434-45AF-B15D-5A2C16F782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F5229FE4-E10D-4813-8D59-18C9368FC7FD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pic>
        <p:nvPicPr>
          <p:cNvPr id="1028" name="Picture 4" descr="Promoción Económica | Fons FEDER">
            <a:extLst>
              <a:ext uri="{FF2B5EF4-FFF2-40B4-BE49-F238E27FC236}">
                <a16:creationId xmlns:a16="http://schemas.microsoft.com/office/drawing/2014/main" id="{ACA5A6EE-61EC-4B39-8FF8-C232766582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70"/>
          <a:stretch/>
        </p:blipFill>
        <p:spPr bwMode="auto">
          <a:xfrm>
            <a:off x="9385033" y="5995215"/>
            <a:ext cx="2547186" cy="5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1B239872-7A75-46E7-B47F-B5141D0E4F74}"/>
              </a:ext>
            </a:extLst>
          </p:cNvPr>
          <p:cNvSpPr/>
          <p:nvPr userDrawn="1"/>
        </p:nvSpPr>
        <p:spPr>
          <a:xfrm>
            <a:off x="1402099" y="2281576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Open Sans" panose="020B0606030504020204" pitchFamily="34" charset="0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Open Sans" panose="020B0606030504020204" pitchFamily="34" charset="0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  <p:pic>
        <p:nvPicPr>
          <p:cNvPr id="11" name="Picture 10" descr="Icono Javascript, logotipo Gratis de Vector Logo">
            <a:extLst>
              <a:ext uri="{FF2B5EF4-FFF2-40B4-BE49-F238E27FC236}">
                <a16:creationId xmlns:a16="http://schemas.microsoft.com/office/drawing/2014/main" id="{D8C669A5-5D16-48F1-BF42-CF3A283DA1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87" y="4152398"/>
            <a:ext cx="3235828" cy="161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18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ACB4-CB31-4666-A22F-3583F5BE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FB577A-315B-43CE-9A96-C778A677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solidFill>
            <a:schemeClr val="bg1"/>
          </a:solidFill>
        </p:spPr>
        <p:txBody>
          <a:bodyPr vert="eaVert"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5BDF81-5726-4CA8-A431-529F8691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6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vertical y texto">
    <p:bg>
      <p:bgPr>
        <a:solidFill>
          <a:srgbClr val="D502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CB420FBF-7F38-4C8E-8DAD-4F4A8E8B79FA}"/>
              </a:ext>
            </a:extLst>
          </p:cNvPr>
          <p:cNvSpPr/>
          <p:nvPr userDrawn="1"/>
        </p:nvSpPr>
        <p:spPr>
          <a:xfrm>
            <a:off x="821520" y="1125360"/>
            <a:ext cx="1769040" cy="39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2000" b="1" strike="noStrike" spc="-1" dirty="0">
                <a:solidFill>
                  <a:srgbClr val="FFFFFF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20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8619C5F3-39D9-485D-AE3F-CDD53A5D0F3C}"/>
              </a:ext>
            </a:extLst>
          </p:cNvPr>
          <p:cNvSpPr/>
          <p:nvPr userDrawn="1"/>
        </p:nvSpPr>
        <p:spPr>
          <a:xfrm>
            <a:off x="1019160" y="2537280"/>
            <a:ext cx="5256360" cy="1248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100" b="1" strike="noStrike" spc="-1" dirty="0">
                <a:solidFill>
                  <a:srgbClr val="FFFFFF"/>
                </a:solidFill>
                <a:latin typeface="Montserrat Bold"/>
                <a:ea typeface="Open Sans" panose="020B0606030504020204" pitchFamily="34" charset="0"/>
              </a:rPr>
              <a:t>Gràcies!</a:t>
            </a:r>
            <a:endParaRPr lang="ca-ES" sz="8100" b="0" strike="noStrike" spc="-1" dirty="0"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BE84EC9D-BF67-4B62-9BA5-232910B72D11}"/>
              </a:ext>
            </a:extLst>
          </p:cNvPr>
          <p:cNvSpPr/>
          <p:nvPr userDrawn="1"/>
        </p:nvSpPr>
        <p:spPr>
          <a:xfrm>
            <a:off x="991440" y="4709160"/>
            <a:ext cx="3072240" cy="1663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ca-ES" sz="1400" b="0" strike="noStrike" spc="-1" dirty="0" err="1">
                <a:solidFill>
                  <a:srgbClr val="FFFFFF"/>
                </a:solidFill>
                <a:latin typeface="Open Sans Bold"/>
                <a:ea typeface="Open Sans" panose="020B0606030504020204" pitchFamily="34" charset="0"/>
              </a:rPr>
              <a:t>Cibernàrium</a:t>
            </a:r>
            <a:endParaRPr lang="ca-ES" sz="14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FC746C88-0184-4B66-93EB-0BF2D4011241}"/>
              </a:ext>
            </a:extLst>
          </p:cNvPr>
          <p:cNvSpPr/>
          <p:nvPr userDrawn="1"/>
        </p:nvSpPr>
        <p:spPr>
          <a:xfrm>
            <a:off x="4939920" y="4709160"/>
            <a:ext cx="3072240" cy="1663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ca-ES" sz="1400" b="0" strike="noStrike" spc="-1" dirty="0">
                <a:solidFill>
                  <a:srgbClr val="FFFFFF"/>
                </a:solidFill>
                <a:latin typeface="Open Sans Bold"/>
                <a:ea typeface="Open Sans" panose="020B0606030504020204" pitchFamily="34" charset="0"/>
              </a:rPr>
              <a:t>Barcelona Activa Seu Central</a:t>
            </a:r>
            <a:endParaRPr lang="ca-ES" sz="1400" b="0" strike="noStrike" spc="-1" dirty="0">
              <a:latin typeface="Arial"/>
            </a:endParaRPr>
          </a:p>
        </p:txBody>
      </p:sp>
      <p:pic>
        <p:nvPicPr>
          <p:cNvPr id="11" name="Imagen 772">
            <a:extLst>
              <a:ext uri="{FF2B5EF4-FFF2-40B4-BE49-F238E27FC236}">
                <a16:creationId xmlns:a16="http://schemas.microsoft.com/office/drawing/2014/main" id="{9F0C9621-50AE-47B4-A290-964CCEEAA908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967680" y="5250600"/>
            <a:ext cx="3783600" cy="976680"/>
          </a:xfrm>
          <a:prstGeom prst="rect">
            <a:avLst/>
          </a:prstGeom>
          <a:ln>
            <a:noFill/>
          </a:ln>
        </p:spPr>
      </p:pic>
      <p:pic>
        <p:nvPicPr>
          <p:cNvPr id="12" name="Imagen 773">
            <a:extLst>
              <a:ext uri="{FF2B5EF4-FFF2-40B4-BE49-F238E27FC236}">
                <a16:creationId xmlns:a16="http://schemas.microsoft.com/office/drawing/2014/main" id="{614ECAE8-AF92-4593-84F4-E7AB04BEBA2B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5004000" y="5182920"/>
            <a:ext cx="3783600" cy="1116360"/>
          </a:xfrm>
          <a:prstGeom prst="rect">
            <a:avLst/>
          </a:prstGeom>
          <a:ln>
            <a:noFill/>
          </a:ln>
        </p:spPr>
      </p:pic>
      <p:pic>
        <p:nvPicPr>
          <p:cNvPr id="13" name="Imatge 2">
            <a:extLst>
              <a:ext uri="{FF2B5EF4-FFF2-40B4-BE49-F238E27FC236}">
                <a16:creationId xmlns:a16="http://schemas.microsoft.com/office/drawing/2014/main" id="{18D2EA59-55A1-4E68-A4B7-A7A49CC61E83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831528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14" name="Imatge 7">
            <a:extLst>
              <a:ext uri="{FF2B5EF4-FFF2-40B4-BE49-F238E27FC236}">
                <a16:creationId xmlns:a16="http://schemas.microsoft.com/office/drawing/2014/main" id="{67D870C8-E51C-457C-86BD-3706FF88401D}"/>
              </a:ext>
            </a:extLst>
          </p:cNvPr>
          <p:cNvPicPr/>
          <p:nvPr userDrawn="1"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0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C19F8-06AE-4AF5-A3CB-50154CDA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50283"/>
                </a:solidFill>
                <a:latin typeface="Montserrat" panose="02000505000000020004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0FCAB-7B20-4FC4-A31A-CE78475E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48946-9DF2-4920-9779-297F46C5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stomShape 10">
            <a:extLst>
              <a:ext uri="{FF2B5EF4-FFF2-40B4-BE49-F238E27FC236}">
                <a16:creationId xmlns:a16="http://schemas.microsoft.com/office/drawing/2014/main" id="{2DAA1008-2F8E-4E06-B17B-1A90FBB35714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8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6DCE2-612D-4A83-A4E9-722245E0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D5028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40BAC-0F38-41AA-A398-946461AB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AB8F5-D0B0-4164-B3C3-A013BD5A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7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AA048-A7A9-4AE0-888F-AF3E2783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7C1F8-44A1-4FFE-8A9A-DC6AFBE8C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3A87B2-13EA-483D-8777-512B9EA1D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8EA4A-DB6A-4C18-9628-038AD3ED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5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E31D-F8D1-42A2-B7AD-E340E58C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308FA-AF25-45BD-A381-2E790D5D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47ECA-DC4F-429A-9A8D-0DDDD0261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B52362-5C00-4BB7-94C3-91F60FEBA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62306F-4DA1-48A7-AAD3-5DEBD61CC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91FC99-4173-41A4-B722-7F30284F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6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77C1-CCD2-474A-A4F3-A32A3440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BE269B-C2DF-4E67-961D-D291C6B2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47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10F878-0DDB-4A6A-A76C-9C46087F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49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B4C18-C3A3-4D0D-8CF5-D53AF576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D7D2A-D625-44BD-8386-A476DD3F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3263DC-E73D-43EC-B944-1AA7793C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8052C-D810-4814-B217-BE255836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21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07487-0678-4DE4-BDA7-5567CF6D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031D93-9ACD-4086-B0BC-59954359F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6D922D-84F1-40EE-8EBA-F9E63458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C078F-AE67-4464-A17D-D2F5FBDA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5EB1C4-300D-4E38-AF4A-26C19ED2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6D52F-6A99-401C-A86E-27EF1CC0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9ED0C4-1D2D-41BB-8B89-5FFAB6C0462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6388"/>
            <a:ext cx="652329" cy="445047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DC9E7-2292-4065-A075-D6C5D66C5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548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7107B-1434-45AF-B15D-5A2C16F782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A1D34375-5582-47BB-9497-FDEAB0852BC9}"/>
              </a:ext>
            </a:extLst>
          </p:cNvPr>
          <p:cNvSpPr/>
          <p:nvPr userDrawn="1"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Open Sans" panose="020B0606030504020204" pitchFamily="34" charset="0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5662FA-9965-4D3C-93C1-3EA856D45DF3}"/>
              </a:ext>
            </a:extLst>
          </p:cNvPr>
          <p:cNvSpPr txBox="1"/>
          <p:nvPr userDrawn="1"/>
        </p:nvSpPr>
        <p:spPr>
          <a:xfrm>
            <a:off x="8322534" y="6492875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 err="1">
                <a:latin typeface="Montserrat ExtraLight" panose="00000300000000000000" pitchFamily="2" charset="0"/>
              </a:rPr>
              <a:t>Fonaments</a:t>
            </a:r>
            <a:r>
              <a:rPr lang="es-ES" sz="1400" dirty="0">
                <a:latin typeface="Montserrat ExtraLight" panose="00000300000000000000" pitchFamily="2" charset="0"/>
              </a:rPr>
              <a:t> de la </a:t>
            </a:r>
            <a:r>
              <a:rPr lang="es-ES" sz="1400" dirty="0" err="1">
                <a:latin typeface="Montserrat ExtraLight" panose="00000300000000000000" pitchFamily="2" charset="0"/>
              </a:rPr>
              <a:t>programació</a:t>
            </a:r>
            <a:endParaRPr lang="es-ES" sz="1400" dirty="0">
              <a:latin typeface="Montserrat ExtraLight" panose="00000300000000000000" pitchFamily="2" charset="0"/>
            </a:endParaRPr>
          </a:p>
        </p:txBody>
      </p:sp>
      <p:pic>
        <p:nvPicPr>
          <p:cNvPr id="1026" name="Picture 2" descr="Icono Javascript, vertical, logotipo Gratis de Vector Logo">
            <a:extLst>
              <a:ext uri="{FF2B5EF4-FFF2-40B4-BE49-F238E27FC236}">
                <a16:creationId xmlns:a16="http://schemas.microsoft.com/office/drawing/2014/main" id="{ABFD63C2-0E41-4E5F-98DA-7DC4FB3AD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077" y="6046279"/>
            <a:ext cx="683956" cy="71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D50283"/>
          </a:solidFill>
          <a:latin typeface="Montserrat" panose="02000505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regular" panose="020B0502040204020203" pitchFamily="34" charset="0"/>
          <a:ea typeface="Open sans regular" panose="020B0502040204020203" pitchFamily="34" charset="0"/>
          <a:cs typeface="Open sans regular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js/js_reserved.asp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F0EFC5-88FA-4A21-BD57-D64936E9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99" y="4645890"/>
            <a:ext cx="7919183" cy="1337035"/>
          </a:xfrm>
        </p:spPr>
        <p:txBody>
          <a:bodyPr/>
          <a:lstStyle/>
          <a:p>
            <a:pPr marL="0" indent="0">
              <a:buNone/>
            </a:pPr>
            <a:r>
              <a:rPr lang="es-ES" sz="3600"/>
              <a:t>Introducció a JavaScript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1BD50-1A27-4622-96FE-D6341E4A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9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31BB3-FEDF-4A42-B042-28C606BC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Què és </a:t>
            </a:r>
            <a:r>
              <a:rPr lang="ca-ES">
                <a:solidFill>
                  <a:schemeClr val="tx1"/>
                </a:solidFill>
              </a:rPr>
              <a:t>JavaScript?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7539E4D-825A-4F51-8CB8-E10F23E9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2</a:t>
            </a:fld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DA327F1-E1B2-4036-BAEB-E4EFEF0D561F}"/>
              </a:ext>
            </a:extLst>
          </p:cNvPr>
          <p:cNvSpPr/>
          <p:nvPr/>
        </p:nvSpPr>
        <p:spPr>
          <a:xfrm>
            <a:off x="838200" y="1490206"/>
            <a:ext cx="11021811" cy="212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ca-ES"/>
              <a:t>JavaScript és un llenguatge de programació interpretat.</a:t>
            </a:r>
            <a:br>
              <a:rPr lang="ca-ES"/>
            </a:br>
            <a:r>
              <a:rPr lang="ca-ES"/>
              <a:t>La seva aplicació principal és la de programació dins de pàgines web en entorn client, i es va dissenyar per afegir interactivitat a les pàgines HTML.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ca-ES"/>
              <a:t>Actualment, JavaScript també és pot executar en entorn servidor (</a:t>
            </a:r>
            <a:r>
              <a:rPr lang="ca-ES">
                <a:solidFill>
                  <a:srgbClr val="D50283"/>
                </a:solidFill>
              </a:rPr>
              <a:t>Server Side JavaScript, SSJS</a:t>
            </a:r>
            <a:r>
              <a:rPr lang="ca-ES"/>
              <a:t>) </a:t>
            </a:r>
            <a:br>
              <a:rPr lang="ca-ES"/>
            </a:br>
            <a:r>
              <a:rPr lang="ca-ES"/>
              <a:t>per exemple, utilitzant </a:t>
            </a:r>
            <a:r>
              <a:rPr lang="ca-ES">
                <a:solidFill>
                  <a:srgbClr val="D50283"/>
                </a:solidFill>
              </a:rPr>
              <a:t>node.js</a:t>
            </a:r>
            <a:r>
              <a:rPr lang="ca-ES"/>
              <a:t>.</a:t>
            </a:r>
            <a:endParaRPr lang="ca-ES">
              <a:solidFill>
                <a:srgbClr val="D50283"/>
              </a:solidFill>
            </a:endParaRP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ca-ES"/>
              <a:t>JavaScript no està restringit per cap llicència comercial.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1EBD2A8-E276-49E8-9A53-49214F111517}"/>
              </a:ext>
            </a:extLst>
          </p:cNvPr>
          <p:cNvSpPr/>
          <p:nvPr/>
        </p:nvSpPr>
        <p:spPr>
          <a:xfrm>
            <a:off x="838200" y="3892097"/>
            <a:ext cx="9908735" cy="2275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s-ES">
                <a:solidFill>
                  <a:srgbClr val="D50283"/>
                </a:solidFill>
              </a:rPr>
              <a:t>Característiques del llenguatge: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Clr>
                <a:srgbClr val="D50283"/>
              </a:buClr>
              <a:buFont typeface="Wingdings" panose="05000000000000000000" pitchFamily="2" charset="2"/>
              <a:buChar char="§"/>
            </a:pPr>
            <a:r>
              <a:rPr lang="es-ES"/>
              <a:t>sintaxi similar a la de C++ i  Java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Clr>
                <a:srgbClr val="D50283"/>
              </a:buClr>
              <a:buFont typeface="Wingdings" panose="05000000000000000000" pitchFamily="2" charset="2"/>
              <a:buChar char="§"/>
            </a:pPr>
            <a:r>
              <a:rPr lang="es-ES"/>
              <a:t>basat en objectes (però no orientat a objectes)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Clr>
                <a:srgbClr val="D50283"/>
              </a:buClr>
              <a:buFont typeface="Wingdings" panose="05000000000000000000" pitchFamily="2" charset="2"/>
              <a:buChar char="§"/>
            </a:pPr>
            <a:r>
              <a:rPr lang="es-ES">
                <a:solidFill>
                  <a:srgbClr val="D50283"/>
                </a:solidFill>
              </a:rPr>
              <a:t>feblement tipat</a:t>
            </a:r>
            <a:r>
              <a:rPr lang="es-ES"/>
              <a:t>: </a:t>
            </a:r>
            <a:br>
              <a:rPr lang="es-ES"/>
            </a:br>
            <a:r>
              <a:rPr lang="es-ES"/>
              <a:t>una variable pot contenir valors de diferents tipus en diferents moments de l'execució.</a:t>
            </a: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Clr>
                <a:srgbClr val="D50283"/>
              </a:buClr>
              <a:buFont typeface="Wingdings" panose="05000000000000000000" pitchFamily="2" charset="2"/>
              <a:buChar char="§"/>
            </a:pPr>
            <a:r>
              <a:rPr lang="fr-FR"/>
              <a:t>JavaScript distingeix majúscules i minúscules.</a:t>
            </a:r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591BF4-8BA5-460E-89EC-0561728CB356}"/>
              </a:ext>
            </a:extLst>
          </p:cNvPr>
          <p:cNvSpPr txBox="1"/>
          <p:nvPr/>
        </p:nvSpPr>
        <p:spPr>
          <a:xfrm>
            <a:off x="8107913" y="3467889"/>
            <a:ext cx="2908733" cy="1478803"/>
          </a:xfrm>
          <a:prstGeom prst="rect">
            <a:avLst/>
          </a:prstGeom>
          <a:solidFill>
            <a:schemeClr val="bg1"/>
          </a:solidFill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ca-ES" sz="1600">
                <a:solidFill>
                  <a:srgbClr val="FF33CC"/>
                </a:solidFill>
              </a:rPr>
              <a:t>No cal que </a:t>
            </a:r>
            <a:r>
              <a:rPr lang="ca-ES" sz="1600"/>
              <a:t>obtingueu </a:t>
            </a:r>
            <a:br>
              <a:rPr lang="ca-ES" sz="1600"/>
            </a:br>
            <a:r>
              <a:rPr lang="ca-ES" sz="1600"/>
              <a:t>ni </a:t>
            </a:r>
            <a:r>
              <a:rPr lang="ca-ES" sz="1600">
                <a:solidFill>
                  <a:srgbClr val="FF33CC"/>
                </a:solidFill>
              </a:rPr>
              <a:t>descarregueu JavaScript</a:t>
            </a:r>
            <a:r>
              <a:rPr lang="ca-ES" sz="1600"/>
              <a:t>,</a:t>
            </a:r>
            <a:br>
              <a:rPr lang="ca-ES" sz="1600"/>
            </a:br>
            <a:r>
              <a:rPr lang="ca-ES" sz="1600"/>
              <a:t> perquè ja s'està executant </a:t>
            </a:r>
            <a:br>
              <a:rPr lang="ca-ES" sz="1600"/>
            </a:br>
            <a:r>
              <a:rPr lang="ca-ES" sz="1600"/>
              <a:t>en tots els navegadors </a:t>
            </a:r>
            <a:br>
              <a:rPr lang="ca-ES" sz="1600"/>
            </a:br>
            <a:r>
              <a:rPr lang="ca-ES" sz="1600"/>
              <a:t>de tots els dispositius.</a:t>
            </a:r>
          </a:p>
        </p:txBody>
      </p:sp>
      <p:pic>
        <p:nvPicPr>
          <p:cNvPr id="9" name="Google Shape;189;p9">
            <a:extLst>
              <a:ext uri="{FF2B5EF4-FFF2-40B4-BE49-F238E27FC236}">
                <a16:creationId xmlns:a16="http://schemas.microsoft.com/office/drawing/2014/main" id="{2A1ADBF9-B453-47C0-81BD-E028283DBCFD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rcRect/>
          <a:stretch/>
        </p:blipFill>
        <p:spPr>
          <a:xfrm flipH="1">
            <a:off x="10981297" y="3520008"/>
            <a:ext cx="878714" cy="131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95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EE364-0D1B-4E62-AC56-25DF51F0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On s'escriu el codi </a:t>
            </a:r>
            <a:r>
              <a:rPr lang="ca-ES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21442D2-E775-4FDE-AA9A-A2348AB5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3</a:t>
            </a:fld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09CEFE-55EB-4F8F-9985-6BF4025273A3}"/>
              </a:ext>
            </a:extLst>
          </p:cNvPr>
          <p:cNvSpPr/>
          <p:nvPr/>
        </p:nvSpPr>
        <p:spPr>
          <a:xfrm>
            <a:off x="838200" y="1382317"/>
            <a:ext cx="10125269" cy="472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s-ES">
                <a:ea typeface="Open Sans" panose="020B0606030504020204" pitchFamily="34" charset="0"/>
                <a:cs typeface="Open Sans" panose="020B0606030504020204" pitchFamily="34" charset="0"/>
              </a:rPr>
              <a:t>El codi JavaScript es pot escriure en un fitxer </a:t>
            </a:r>
            <a:r>
              <a:rPr lang="es-ES" b="1">
                <a:solidFill>
                  <a:srgbClr val="D5028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.js  </a:t>
            </a:r>
            <a:r>
              <a:rPr lang="es-ES">
                <a:ea typeface="Open Sans" panose="020B0606030504020204" pitchFamily="34" charset="0"/>
                <a:cs typeface="Open Sans" panose="020B0606030504020204" pitchFamily="34" charset="0"/>
              </a:rPr>
              <a:t>i referenciar-lo dins d'un fitxer .html, </a:t>
            </a:r>
            <a:br>
              <a:rPr lang="es-ES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>
                <a:ea typeface="Open Sans" panose="020B0606030504020204" pitchFamily="34" charset="0"/>
                <a:cs typeface="Open Sans" panose="020B0606030504020204" pitchFamily="34" charset="0"/>
              </a:rPr>
              <a:t>o es pot escriure dins del document HTML.</a:t>
            </a:r>
          </a:p>
          <a:p>
            <a:pPr>
              <a:lnSpc>
                <a:spcPct val="114000"/>
              </a:lnSpc>
              <a:buClr>
                <a:srgbClr val="D50283"/>
              </a:buClr>
            </a:pPr>
            <a:endParaRPr lang="es-ES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14000"/>
              </a:lnSpc>
              <a:spcAft>
                <a:spcPts val="600"/>
              </a:spcAft>
              <a:buClr>
                <a:srgbClr val="D50283"/>
              </a:buClr>
              <a:buFont typeface="Wingdings" panose="05000000000000000000" pitchFamily="2" charset="2"/>
              <a:buChar char="§"/>
            </a:pPr>
            <a:r>
              <a:rPr lang="es-ES" b="1">
                <a:ea typeface="Open Sans" panose="020B0606030504020204" pitchFamily="34" charset="0"/>
                <a:cs typeface="Open Sans" panose="020B0606030504020204" pitchFamily="34" charset="0"/>
              </a:rPr>
              <a:t>Com un script dins del document HTML</a:t>
            </a:r>
          </a:p>
          <a:p>
            <a:pPr marL="269875" lvl="1">
              <a:lnSpc>
                <a:spcPct val="114000"/>
              </a:lnSpc>
              <a:spcAft>
                <a:spcPts val="600"/>
              </a:spcAft>
            </a:pPr>
            <a:r>
              <a:rPr lang="ca-ES"/>
              <a:t>El codi JavaScript va entre les etiquetes </a:t>
            </a:r>
            <a:r>
              <a:rPr lang="ca-ES" b="1">
                <a:solidFill>
                  <a:srgbClr val="D50283"/>
                </a:solidFill>
                <a:latin typeface="Consolas" panose="020B0609020204030204" pitchFamily="49" charset="0"/>
              </a:rPr>
              <a:t>&lt;script&gt; </a:t>
            </a:r>
            <a:r>
              <a:rPr lang="ca-ES"/>
              <a:t>i </a:t>
            </a:r>
            <a:r>
              <a:rPr lang="ca-ES" b="1">
                <a:solidFill>
                  <a:srgbClr val="D50283"/>
                </a:solidFill>
                <a:latin typeface="Consolas" panose="020B0609020204030204" pitchFamily="49" charset="0"/>
              </a:rPr>
              <a:t>&lt;/script&gt;.</a:t>
            </a:r>
          </a:p>
          <a:p>
            <a:pPr marL="269875" lvl="1">
              <a:lnSpc>
                <a:spcPct val="114000"/>
              </a:lnSpc>
              <a:spcAft>
                <a:spcPts val="600"/>
              </a:spcAft>
            </a:pPr>
            <a:r>
              <a:rPr lang="ca-ES"/>
              <a:t>Podem posar un bloc </a:t>
            </a:r>
            <a:r>
              <a:rPr lang="ca-ES" b="1">
                <a:solidFill>
                  <a:srgbClr val="D50283"/>
                </a:solidFill>
                <a:latin typeface="Consolas" panose="020B0609020204030204" pitchFamily="49" charset="0"/>
              </a:rPr>
              <a:t>&lt;script&gt; </a:t>
            </a:r>
            <a:r>
              <a:rPr lang="ca-ES"/>
              <a:t>a qualsevol punt de la capçalera (</a:t>
            </a:r>
            <a:r>
              <a:rPr lang="ca-ES" b="1">
                <a:solidFill>
                  <a:srgbClr val="D50283"/>
                </a:solidFill>
                <a:latin typeface="Consolas" panose="020B0609020204030204" pitchFamily="49" charset="0"/>
              </a:rPr>
              <a:t>&lt;head&gt;</a:t>
            </a:r>
            <a:r>
              <a:rPr lang="ca-ES"/>
              <a:t>) o el cos (</a:t>
            </a:r>
            <a:r>
              <a:rPr lang="ca-ES" b="1">
                <a:solidFill>
                  <a:srgbClr val="D50283"/>
                </a:solidFill>
                <a:latin typeface="Consolas" panose="020B0609020204030204" pitchFamily="49" charset="0"/>
              </a:rPr>
              <a:t>&lt;body&gt;</a:t>
            </a:r>
            <a:r>
              <a:rPr lang="ca-ES"/>
              <a:t>) de una pàgina. Es recomana posar tot el codi JavaScript al final del codi HTML, just abans de la marca </a:t>
            </a:r>
            <a:r>
              <a:rPr lang="ca-ES" b="1">
                <a:solidFill>
                  <a:srgbClr val="D50283"/>
                </a:solidFill>
                <a:latin typeface="Consolas" panose="020B0609020204030204" pitchFamily="49" charset="0"/>
              </a:rPr>
              <a:t>&lt;/body&gt;</a:t>
            </a:r>
            <a:r>
              <a:rPr lang="ca-ES"/>
              <a:t>, per eficiència en la càrrega de la pàgina, </a:t>
            </a:r>
          </a:p>
          <a:p>
            <a:pPr marL="285750" indent="-285750">
              <a:lnSpc>
                <a:spcPct val="114000"/>
              </a:lnSpc>
              <a:buClr>
                <a:srgbClr val="D50283"/>
              </a:buClr>
              <a:buFont typeface="Wingdings" panose="05000000000000000000" pitchFamily="2" charset="2"/>
              <a:buChar char="§"/>
            </a:pPr>
            <a:endParaRPr lang="es-ES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14000"/>
              </a:lnSpc>
              <a:buClr>
                <a:srgbClr val="D50283"/>
              </a:buClr>
              <a:buFont typeface="Wingdings" panose="05000000000000000000" pitchFamily="2" charset="2"/>
              <a:buChar char="§"/>
            </a:pPr>
            <a:r>
              <a:rPr lang="es-ES" b="1">
                <a:ea typeface="Open Sans" panose="020B0606030504020204" pitchFamily="34" charset="0"/>
                <a:cs typeface="Open Sans" panose="020B0606030504020204" pitchFamily="34" charset="0"/>
              </a:rPr>
              <a:t>Dins d'elements HTML:</a:t>
            </a:r>
          </a:p>
          <a:p>
            <a:pPr marL="269875" lvl="1">
              <a:lnSpc>
                <a:spcPct val="114000"/>
              </a:lnSpc>
              <a:buClr>
                <a:srgbClr val="D50283"/>
              </a:buClr>
            </a:pPr>
            <a:r>
              <a:rPr lang="en-US">
                <a:ea typeface="Open Sans" panose="020B0606030504020204" pitchFamily="34" charset="0"/>
                <a:cs typeface="Open Sans" panose="020B0606030504020204" pitchFamily="34" charset="0"/>
              </a:rPr>
              <a:t>Exemple: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&lt;div onClick=</a:t>
            </a:r>
            <a:r>
              <a:rPr lang="en-US" b="1">
                <a:solidFill>
                  <a:srgbClr val="D50283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"alert('Has fet clic');"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&gt;Fes clic&lt;/div&gt;</a:t>
            </a:r>
          </a:p>
          <a:p>
            <a:pPr marL="269875" lvl="1">
              <a:lnSpc>
                <a:spcPct val="114000"/>
              </a:lnSpc>
              <a:buClr>
                <a:srgbClr val="D50283"/>
              </a:buClr>
            </a:pPr>
            <a:endParaRPr lang="es-ES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14000"/>
              </a:lnSpc>
              <a:buClr>
                <a:srgbClr val="D50283"/>
              </a:buClr>
              <a:buFont typeface="Wingdings" panose="05000000000000000000" pitchFamily="2" charset="2"/>
              <a:buChar char="§"/>
            </a:pPr>
            <a:r>
              <a:rPr lang="es-ES">
                <a:ea typeface="Open Sans" panose="020B0606030504020204" pitchFamily="34" charset="0"/>
                <a:cs typeface="Open Sans" panose="020B0606030504020204" pitchFamily="34" charset="0"/>
              </a:rPr>
              <a:t>En un fitxer extern .js</a:t>
            </a:r>
          </a:p>
          <a:p>
            <a:pPr marL="269875" lvl="1">
              <a:lnSpc>
                <a:spcPct val="114000"/>
              </a:lnSpc>
              <a:buClr>
                <a:srgbClr val="D50283"/>
              </a:buClr>
            </a:pPr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&lt;script src="</a:t>
            </a:r>
            <a:r>
              <a:rPr lang="es-ES" b="1">
                <a:solidFill>
                  <a:srgbClr val="D50283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myScript.js</a:t>
            </a:r>
            <a:r>
              <a:rPr lang="es-E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8155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B317A-62F5-4140-8339-3AB1E828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Elements del codi </a:t>
            </a:r>
            <a:r>
              <a:rPr lang="pt-BR">
                <a:solidFill>
                  <a:schemeClr val="tx1"/>
                </a:solidFill>
              </a:rPr>
              <a:t>JavaScript</a:t>
            </a:r>
            <a:endParaRPr lang="ca-ES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9EB363-F7FE-4941-A0A0-8DD8ED34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4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40A41C-E4B5-47B6-BDE3-D4363C373EEE}"/>
              </a:ext>
            </a:extLst>
          </p:cNvPr>
          <p:cNvSpPr txBox="1"/>
          <p:nvPr/>
        </p:nvSpPr>
        <p:spPr>
          <a:xfrm>
            <a:off x="3873588" y="1138504"/>
            <a:ext cx="72426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ca-ES" sz="2000">
                <a:solidFill>
                  <a:srgbClr val="FF33CC"/>
                </a:solidFill>
              </a:rPr>
              <a:t>Els programes </a:t>
            </a:r>
            <a:r>
              <a:rPr lang="ca-ES" sz="2000"/>
              <a:t>JavaScript </a:t>
            </a:r>
            <a:r>
              <a:rPr lang="ca-ES" sz="2000">
                <a:solidFill>
                  <a:srgbClr val="FF33CC"/>
                </a:solidFill>
              </a:rPr>
              <a:t>són executats pel navegador </a:t>
            </a:r>
            <a:r>
              <a:rPr lang="ca-ES" sz="2000"/>
              <a:t>web.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305CB-A366-46D3-812C-6643835BFECA}"/>
              </a:ext>
            </a:extLst>
          </p:cNvPr>
          <p:cNvSpPr txBox="1"/>
          <p:nvPr/>
        </p:nvSpPr>
        <p:spPr>
          <a:xfrm>
            <a:off x="905069" y="1735302"/>
            <a:ext cx="11168743" cy="475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900"/>
              </a:spcAft>
            </a:pPr>
            <a:r>
              <a:rPr lang="fr-FR" sz="1700"/>
              <a:t>El codi de JavaScript està composte per:</a:t>
            </a:r>
          </a:p>
          <a:p>
            <a:pPr marL="285750" indent="-285750" defTabSz="1073150">
              <a:lnSpc>
                <a:spcPct val="114000"/>
              </a:lnSpc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fr-FR" sz="1700">
                <a:solidFill>
                  <a:srgbClr val="D50283"/>
                </a:solidFill>
              </a:rPr>
              <a:t>Variables</a:t>
            </a:r>
            <a:r>
              <a:rPr lang="fr-FR" sz="1700"/>
              <a:t>	On es guarden els valors. Exemple: </a:t>
            </a:r>
            <a:r>
              <a:rPr lang="fr-FR" sz="1700" b="1">
                <a:solidFill>
                  <a:srgbClr val="D50283"/>
                </a:solidFill>
                <a:latin typeface="Consolas" panose="020B0609020204030204" pitchFamily="49" charset="0"/>
              </a:rPr>
              <a:t>preu</a:t>
            </a:r>
          </a:p>
          <a:p>
            <a:pPr marL="285750" indent="-285750" defTabSz="1073150">
              <a:lnSpc>
                <a:spcPct val="114000"/>
              </a:lnSpc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fr-FR" sz="1700">
                <a:solidFill>
                  <a:srgbClr val="D50283"/>
                </a:solidFill>
              </a:rPr>
              <a:t>Valors</a:t>
            </a:r>
            <a:r>
              <a:rPr lang="fr-FR" sz="1700"/>
              <a:t>		Continguts que s'interpreten d'acord amb algun tipus de dades. Exemple: </a:t>
            </a:r>
            <a:r>
              <a:rPr lang="fr-FR" sz="1700" b="1">
                <a:solidFill>
                  <a:srgbClr val="D50283"/>
                </a:solidFill>
                <a:latin typeface="Consolas" panose="020B0609020204030204" pitchFamily="49" charset="0"/>
              </a:rPr>
              <a:t>15</a:t>
            </a:r>
          </a:p>
          <a:p>
            <a:pPr marL="285750" indent="-285750" defTabSz="1073150">
              <a:lnSpc>
                <a:spcPct val="114000"/>
              </a:lnSpc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fr-FR" sz="1700">
                <a:solidFill>
                  <a:srgbClr val="D50283"/>
                </a:solidFill>
              </a:rPr>
              <a:t>Operadors</a:t>
            </a:r>
            <a:r>
              <a:rPr lang="fr-FR" sz="1700"/>
              <a:t>	Símbols que indiquen com s'han de manipular els valors en una expressió.</a:t>
            </a:r>
            <a:br>
              <a:rPr lang="fr-FR" sz="1700"/>
            </a:br>
            <a:r>
              <a:rPr lang="fr-FR" sz="1700"/>
              <a:t>		Exemple: </a:t>
            </a:r>
            <a:r>
              <a:rPr lang="fr-FR" sz="1700" b="1">
                <a:solidFill>
                  <a:srgbClr val="D50283"/>
                </a:solidFill>
                <a:latin typeface="Consolas" panose="020B0609020204030204" pitchFamily="49" charset="0"/>
              </a:rPr>
              <a:t>+ - * / </a:t>
            </a:r>
          </a:p>
          <a:p>
            <a:pPr marL="285750" indent="-285750" defTabSz="1073150">
              <a:lnSpc>
                <a:spcPct val="114000"/>
              </a:lnSpc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fr-FR" sz="1700">
                <a:solidFill>
                  <a:srgbClr val="D50283"/>
                </a:solidFill>
              </a:rPr>
              <a:t>Paraules clau</a:t>
            </a:r>
            <a:r>
              <a:rPr lang="fr-FR" sz="1700"/>
              <a:t>	Paraula que té un significat particular per a un llenguatge de programació </a:t>
            </a:r>
            <a:br>
              <a:rPr lang="fr-FR" sz="1700"/>
            </a:br>
            <a:r>
              <a:rPr lang="fr-FR" sz="1700"/>
              <a:t>		i generalment indica una acció a fer. Els punts i coma separen aquestes instruccions.</a:t>
            </a:r>
            <a:br>
              <a:rPr lang="fr-FR" sz="1700"/>
            </a:br>
            <a:r>
              <a:rPr lang="fr-FR" sz="1700"/>
              <a:t>		</a:t>
            </a:r>
            <a:r>
              <a:rPr lang="fr-FR" sz="1700">
                <a:hlinkClick r:id="rId2"/>
              </a:rPr>
              <a:t>https://www.w3schools.com/js/js_reserved.asp</a:t>
            </a:r>
            <a:endParaRPr lang="fr-FR" sz="1700"/>
          </a:p>
          <a:p>
            <a:pPr defTabSz="1073150">
              <a:lnSpc>
                <a:spcPct val="114000"/>
              </a:lnSpc>
              <a:spcAft>
                <a:spcPts val="900"/>
              </a:spcAft>
            </a:pPr>
            <a:r>
              <a:rPr lang="fr-FR" sz="1700" b="1">
                <a:solidFill>
                  <a:srgbClr val="D50283"/>
                </a:solidFill>
              </a:rPr>
              <a:t>		</a:t>
            </a:r>
            <a:r>
              <a:rPr lang="fr-FR" sz="1700"/>
              <a:t>Exemple: </a:t>
            </a:r>
            <a:r>
              <a:rPr lang="fr-FR" sz="1700" b="1">
                <a:solidFill>
                  <a:srgbClr val="D50283"/>
                </a:solidFill>
                <a:latin typeface="Consolas" panose="020B0609020204030204" pitchFamily="49" charset="0"/>
              </a:rPr>
              <a:t>let, function, if, </a:t>
            </a:r>
            <a:r>
              <a:rPr lang="fr-FR" sz="1700"/>
              <a:t>etc...</a:t>
            </a:r>
            <a:endParaRPr lang="fr-FR" sz="1700">
              <a:solidFill>
                <a:srgbClr val="D50283"/>
              </a:solidFill>
            </a:endParaRPr>
          </a:p>
          <a:p>
            <a:pPr marL="285750" indent="-285750" defTabSz="1073150">
              <a:lnSpc>
                <a:spcPct val="114000"/>
              </a:lnSpc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fr-FR" sz="1700">
                <a:solidFill>
                  <a:srgbClr val="D50283"/>
                </a:solidFill>
              </a:rPr>
              <a:t>Expressions</a:t>
            </a:r>
            <a:r>
              <a:rPr lang="fr-FR" sz="1700"/>
              <a:t>	</a:t>
            </a:r>
            <a:r>
              <a:rPr lang="es-ES" sz="1700"/>
              <a:t>Combinació de valors i operacions que, en ser avaluats, lliuren un valor.</a:t>
            </a:r>
            <a:br>
              <a:rPr lang="es-ES" sz="1700"/>
            </a:br>
            <a:r>
              <a:rPr lang="es-ES" sz="1700"/>
              <a:t>		Exemple: </a:t>
            </a:r>
            <a:r>
              <a:rPr lang="es-ES" sz="1700" b="1">
                <a:solidFill>
                  <a:srgbClr val="D50283"/>
                </a:solidFill>
                <a:latin typeface="Consolas" panose="020B0609020204030204" pitchFamily="49" charset="0"/>
              </a:rPr>
              <a:t>let preu = 15</a:t>
            </a:r>
            <a:r>
              <a:rPr lang="es-ES">
                <a:solidFill>
                  <a:srgbClr val="D5028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s-ES" sz="1700" b="1">
                <a:solidFill>
                  <a:srgbClr val="D50283"/>
                </a:solidFill>
                <a:latin typeface="Consolas" panose="020B0609020204030204" pitchFamily="49" charset="0"/>
              </a:rPr>
              <a:t> let IVA = preu * 0.21</a:t>
            </a:r>
            <a:r>
              <a:rPr lang="es-ES" b="1">
                <a:solidFill>
                  <a:srgbClr val="D5028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fr-FR" sz="170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285750" indent="-285750" defTabSz="1073150">
              <a:lnSpc>
                <a:spcPct val="114000"/>
              </a:lnSpc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fr-FR" sz="1700">
                <a:solidFill>
                  <a:srgbClr val="D50283"/>
                </a:solidFill>
              </a:rPr>
              <a:t>Comentaris</a:t>
            </a:r>
            <a:r>
              <a:rPr lang="fr-FR" sz="1700"/>
              <a:t>	Frases que permeten incloure notes al codi d'un programa</a:t>
            </a:r>
            <a:br>
              <a:rPr lang="fr-FR" sz="1700"/>
            </a:br>
            <a:r>
              <a:rPr lang="fr-FR" sz="1700"/>
              <a:t>		</a:t>
            </a:r>
            <a:r>
              <a:rPr lang="fr-FR" sz="1700">
                <a:solidFill>
                  <a:srgbClr val="00B050"/>
                </a:solidFill>
                <a:latin typeface="Consolas" panose="020B0609020204030204" pitchFamily="49" charset="0"/>
              </a:rPr>
              <a:t>// això és una explicació</a:t>
            </a:r>
            <a:endParaRPr lang="ca-ES" sz="17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Google Shape;189;p9">
            <a:extLst>
              <a:ext uri="{FF2B5EF4-FFF2-40B4-BE49-F238E27FC236}">
                <a16:creationId xmlns:a16="http://schemas.microsoft.com/office/drawing/2014/main" id="{3B2A0420-B347-4A98-A65E-C2070643A146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rcRect/>
          <a:stretch/>
        </p:blipFill>
        <p:spPr>
          <a:xfrm flipH="1">
            <a:off x="11050311" y="681809"/>
            <a:ext cx="878714" cy="131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28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B317A-62F5-4140-8339-3AB1E828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Comentaris a </a:t>
            </a:r>
            <a:r>
              <a:rPr lang="pt-BR">
                <a:solidFill>
                  <a:schemeClr val="tx1"/>
                </a:solidFill>
              </a:rPr>
              <a:t>JavaScript</a:t>
            </a:r>
            <a:endParaRPr lang="ca-ES">
              <a:solidFill>
                <a:schemeClr val="tx1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9EB363-F7FE-4941-A0A0-8DD8ED34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107B-1434-45AF-B15D-5A2C16F782F8}" type="slidenum">
              <a:rPr lang="es-ES" smtClean="0"/>
              <a:t>5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328846D-740C-498F-9E77-A2E45DC2FDAF}"/>
              </a:ext>
            </a:extLst>
          </p:cNvPr>
          <p:cNvSpPr/>
          <p:nvPr/>
        </p:nvSpPr>
        <p:spPr>
          <a:xfrm>
            <a:off x="741333" y="1184196"/>
            <a:ext cx="10863943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900"/>
              </a:spcAft>
            </a:pPr>
            <a:r>
              <a:rPr lang="ca-ES"/>
              <a:t>Els comentaris de JavaScript es poden utilitzar per explicar el codi JavaScript i per fer-lo més llegible.</a:t>
            </a:r>
            <a:br>
              <a:rPr lang="ca-ES"/>
            </a:br>
            <a:r>
              <a:rPr lang="ca-ES"/>
              <a:t>També es poden utilitzar per evitar l'execució d'un codi, quan es proveu codi alternatiu.</a:t>
            </a:r>
          </a:p>
          <a:p>
            <a:pPr lvl="1">
              <a:lnSpc>
                <a:spcPct val="114000"/>
              </a:lnSpc>
              <a:spcAft>
                <a:spcPts val="900"/>
              </a:spcAft>
            </a:pPr>
            <a:r>
              <a:rPr lang="es-ES"/>
              <a:t>Els comentaris d'una sola línia comencen amb </a:t>
            </a:r>
            <a:r>
              <a:rPr lang="es-ES" b="1">
                <a:solidFill>
                  <a:srgbClr val="FF33CC"/>
                </a:solidFill>
              </a:rPr>
              <a:t>//</a:t>
            </a:r>
            <a:r>
              <a:rPr lang="es-ES"/>
              <a:t>. </a:t>
            </a:r>
            <a:br>
              <a:rPr lang="es-ES"/>
            </a:br>
            <a:r>
              <a:rPr lang="es-ES"/>
              <a:t>Es pot escriure al final d'una línia de codi per explicar-ho. Exemple:</a:t>
            </a:r>
          </a:p>
          <a:p>
            <a:pPr lvl="1">
              <a:lnSpc>
                <a:spcPct val="114000"/>
              </a:lnSpc>
              <a:spcAft>
                <a:spcPts val="900"/>
              </a:spcAft>
            </a:pPr>
            <a:r>
              <a:rPr lang="es-ES"/>
              <a:t>	</a:t>
            </a:r>
            <a:r>
              <a:rPr lang="es-ES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s-E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preu</a:t>
            </a:r>
            <a:r>
              <a:rPr lang="es-ES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s-ES">
                <a:latin typeface="Consolas" panose="020B0609020204030204" pitchFamily="49" charset="0"/>
              </a:rPr>
              <a:t>=</a:t>
            </a:r>
            <a:r>
              <a:rPr lang="es-ES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s-ES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  <a:r>
              <a:rPr lang="es-ES">
                <a:latin typeface="Consolas" panose="020B0609020204030204" pitchFamily="49" charset="0"/>
              </a:rPr>
              <a:t>;</a:t>
            </a:r>
            <a:r>
              <a:rPr lang="es-ES">
                <a:solidFill>
                  <a:srgbClr val="FF33CC"/>
                </a:solidFill>
                <a:latin typeface="Consolas" panose="020B0609020204030204" pitchFamily="49" charset="0"/>
              </a:rPr>
              <a:t> </a:t>
            </a:r>
            <a:r>
              <a:rPr lang="es-E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// assignem a la variable preu el valor 15.</a:t>
            </a:r>
          </a:p>
          <a:p>
            <a:pPr lvl="1">
              <a:lnSpc>
                <a:spcPct val="114000"/>
              </a:lnSpc>
              <a:spcAft>
                <a:spcPts val="900"/>
              </a:spcAft>
            </a:pPr>
            <a:endParaRPr lang="es-ES"/>
          </a:p>
          <a:p>
            <a:pPr lvl="1">
              <a:lnSpc>
                <a:spcPct val="114000"/>
              </a:lnSpc>
              <a:spcAft>
                <a:spcPts val="900"/>
              </a:spcAft>
            </a:pPr>
            <a:r>
              <a:rPr lang="es-ES"/>
              <a:t>Els comentaris de diverses línies comencen amb </a:t>
            </a:r>
            <a:r>
              <a:rPr lang="es-ES">
                <a:solidFill>
                  <a:srgbClr val="FF33CC"/>
                </a:solidFill>
              </a:rPr>
              <a:t>/*</a:t>
            </a:r>
            <a:r>
              <a:rPr lang="es-ES"/>
              <a:t> i acaben amb </a:t>
            </a:r>
            <a:r>
              <a:rPr lang="es-ES">
                <a:solidFill>
                  <a:srgbClr val="FF33CC"/>
                </a:solidFill>
              </a:rPr>
              <a:t>*/</a:t>
            </a:r>
            <a:r>
              <a:rPr lang="es-ES"/>
              <a:t>.</a:t>
            </a:r>
            <a:br>
              <a:rPr lang="es-ES"/>
            </a:br>
            <a:r>
              <a:rPr lang="es-ES"/>
              <a:t>Aquest tipus de comentaris s'utilitzen sovint per a la documentació formal. </a:t>
            </a:r>
            <a:br>
              <a:rPr lang="es-ES"/>
            </a:br>
            <a:r>
              <a:rPr lang="es-ES"/>
              <a:t>Exemple:</a:t>
            </a:r>
          </a:p>
          <a:p>
            <a:pPr lvl="1">
              <a:lnSpc>
                <a:spcPct val="114000"/>
              </a:lnSpc>
            </a:pPr>
            <a:r>
              <a:rPr lang="es-E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/**</a:t>
            </a:r>
          </a:p>
          <a:p>
            <a:pPr lvl="1">
              <a:lnSpc>
                <a:spcPct val="114000"/>
              </a:lnSpc>
            </a:pPr>
            <a:r>
              <a:rPr lang="es-E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 * Author: IT Academy</a:t>
            </a:r>
          </a:p>
          <a:p>
            <a:pPr lvl="1">
              <a:lnSpc>
                <a:spcPct val="114000"/>
              </a:lnSpc>
            </a:pPr>
            <a:r>
              <a:rPr lang="es-E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 * Data: Ener 2022</a:t>
            </a:r>
          </a:p>
          <a:p>
            <a:pPr lvl="1">
              <a:lnSpc>
                <a:spcPct val="114000"/>
              </a:lnSpc>
            </a:pPr>
            <a:r>
              <a:rPr lang="es-E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*/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1C89E9-D37C-4A3E-B481-1F8B3C3D6F4E}"/>
              </a:ext>
            </a:extLst>
          </p:cNvPr>
          <p:cNvSpPr txBox="1"/>
          <p:nvPr/>
        </p:nvSpPr>
        <p:spPr>
          <a:xfrm>
            <a:off x="5579705" y="4673025"/>
            <a:ext cx="553305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1600">
                <a:solidFill>
                  <a:srgbClr val="FF33CC"/>
                </a:solidFill>
              </a:rPr>
              <a:t>Documentar</a:t>
            </a:r>
            <a:r>
              <a:rPr lang="es-ES" sz="1600"/>
              <a:t> el codi </a:t>
            </a:r>
            <a:r>
              <a:rPr lang="es-ES" sz="1600">
                <a:solidFill>
                  <a:srgbClr val="FF33CC"/>
                </a:solidFill>
              </a:rPr>
              <a:t>amb</a:t>
            </a:r>
            <a:r>
              <a:rPr lang="es-ES" sz="1600"/>
              <a:t> </a:t>
            </a:r>
            <a:r>
              <a:rPr lang="es-ES" sz="1600">
                <a:solidFill>
                  <a:srgbClr val="FF33CC"/>
                </a:solidFill>
              </a:rPr>
              <a:t>comentaris</a:t>
            </a:r>
            <a:r>
              <a:rPr lang="es-ES" sz="1600"/>
              <a:t> </a:t>
            </a:r>
            <a:br>
              <a:rPr lang="es-ES" sz="1600"/>
            </a:br>
            <a:r>
              <a:rPr lang="es-ES" sz="1600"/>
              <a:t>no només serveix perquè pugui ser </a:t>
            </a:r>
            <a:br>
              <a:rPr lang="es-ES" sz="1600"/>
            </a:br>
            <a:r>
              <a:rPr lang="es-ES" sz="1600"/>
              <a:t>consultat per tercers, sinó que </a:t>
            </a:r>
            <a:r>
              <a:rPr lang="es-ES" sz="1600">
                <a:solidFill>
                  <a:srgbClr val="FF33CC"/>
                </a:solidFill>
              </a:rPr>
              <a:t>permet recordar </a:t>
            </a:r>
            <a:br>
              <a:rPr lang="es-ES" sz="1600"/>
            </a:br>
            <a:r>
              <a:rPr lang="es-ES" sz="1600"/>
              <a:t>per què s'han fet les coses </a:t>
            </a:r>
            <a:r>
              <a:rPr lang="es-ES" sz="1600">
                <a:solidFill>
                  <a:srgbClr val="FF33CC"/>
                </a:solidFill>
              </a:rPr>
              <a:t>passat un temps</a:t>
            </a:r>
            <a:r>
              <a:rPr lang="es-ES" sz="1600"/>
              <a:t>, quan calgui fer canvis, millores i manteniment.</a:t>
            </a:r>
          </a:p>
        </p:txBody>
      </p:sp>
      <p:pic>
        <p:nvPicPr>
          <p:cNvPr id="9" name="Google Shape;168;p8">
            <a:extLst>
              <a:ext uri="{FF2B5EF4-FFF2-40B4-BE49-F238E27FC236}">
                <a16:creationId xmlns:a16="http://schemas.microsoft.com/office/drawing/2014/main" id="{D46A4551-7D42-47FB-9A90-513FC77E81DD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rcRect/>
          <a:stretch/>
        </p:blipFill>
        <p:spPr>
          <a:xfrm flipH="1">
            <a:off x="11047444" y="3946849"/>
            <a:ext cx="1115665" cy="2106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18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T_Academy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_IT_Academy.potx" id="{1501DBED-0E1E-4C11-8E9D-16B0020AA05F}" vid="{95293F0B-97F6-4CEB-B290-B9DE79CD0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JS_IT_Academy</Template>
  <TotalTime>0</TotalTime>
  <Words>706</Words>
  <Application>Microsoft Office PowerPoint</Application>
  <PresentationFormat>Panorámica</PresentationFormat>
  <Paragraphs>54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9" baseType="lpstr">
      <vt:lpstr>Arial</vt:lpstr>
      <vt:lpstr>Calibri</vt:lpstr>
      <vt:lpstr>Consolas</vt:lpstr>
      <vt:lpstr>Montserrat</vt:lpstr>
      <vt:lpstr>Montserrat Black</vt:lpstr>
      <vt:lpstr>Montserrat Bold</vt:lpstr>
      <vt:lpstr>Montserrat ExtraLight</vt:lpstr>
      <vt:lpstr>Montserrat Light</vt:lpstr>
      <vt:lpstr>Montserrat SemiBold</vt:lpstr>
      <vt:lpstr>Open Sans</vt:lpstr>
      <vt:lpstr>Open Sans Bold</vt:lpstr>
      <vt:lpstr>Open sans regular</vt:lpstr>
      <vt:lpstr>Wingdings</vt:lpstr>
      <vt:lpstr>Tema de Office</vt:lpstr>
      <vt:lpstr>Presentación de PowerPoint</vt:lpstr>
      <vt:lpstr>Què és JavaScript?</vt:lpstr>
      <vt:lpstr>On s'escriu el codi JavaScript</vt:lpstr>
      <vt:lpstr>Elements del codi JavaScript</vt:lpstr>
      <vt:lpstr>Comentaris a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delatorrerita</dc:creator>
  <cp:lastModifiedBy>delatorrerita</cp:lastModifiedBy>
  <cp:revision>23</cp:revision>
  <dcterms:created xsi:type="dcterms:W3CDTF">2022-01-22T13:17:34Z</dcterms:created>
  <dcterms:modified xsi:type="dcterms:W3CDTF">2022-01-23T08:23:59Z</dcterms:modified>
</cp:coreProperties>
</file>