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DE7"/>
    <a:srgbClr val="0000FF"/>
    <a:srgbClr val="D50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E47F-24E9-4C87-A8DA-13C8C48E2AC3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9D9F8-60B7-4724-9377-3F156D4768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64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0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26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F07C081-AD80-41FB-9848-0572E973C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0998"/>
            <a:ext cx="652329" cy="445047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43AF3D3-E9D7-407B-BAF0-7B0141FC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99" y="4327164"/>
            <a:ext cx="7982934" cy="1655762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lang="es-ES" sz="3400">
                <a:solidFill>
                  <a:schemeClr val="tx1"/>
                </a:solidFill>
                <a:latin typeface="Montserrat Light" panose="00000400000000000000" pitchFamily="2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9" name="Imatge 2">
            <a:extLst>
              <a:ext uri="{FF2B5EF4-FFF2-40B4-BE49-F238E27FC236}">
                <a16:creationId xmlns:a16="http://schemas.microsoft.com/office/drawing/2014/main" id="{B0169273-1CBC-4DF7-BF51-B7ADC7659601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8858864" y="105600"/>
            <a:ext cx="3336375" cy="710477"/>
          </a:xfrm>
          <a:prstGeom prst="rect">
            <a:avLst/>
          </a:prstGeom>
          <a:ln>
            <a:noFill/>
          </a:ln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FE0C782-4900-4148-82AC-71F4196A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2378" y="6409941"/>
            <a:ext cx="757084" cy="401580"/>
          </a:xfr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7107B-1434-45AF-B15D-5A2C16F782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F5229FE4-E10D-4813-8D59-18C9368FC7FD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pic>
        <p:nvPicPr>
          <p:cNvPr id="1028" name="Picture 4" descr="Promoción Económica | Fons FEDER">
            <a:extLst>
              <a:ext uri="{FF2B5EF4-FFF2-40B4-BE49-F238E27FC236}">
                <a16:creationId xmlns:a16="http://schemas.microsoft.com/office/drawing/2014/main" id="{ACA5A6EE-61EC-4B39-8FF8-C232766582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0"/>
          <a:stretch/>
        </p:blipFill>
        <p:spPr bwMode="auto">
          <a:xfrm>
            <a:off x="9385033" y="5995215"/>
            <a:ext cx="2547186" cy="5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1B239872-7A75-46E7-B47F-B5141D0E4F74}"/>
              </a:ext>
            </a:extLst>
          </p:cNvPr>
          <p:cNvSpPr/>
          <p:nvPr userDrawn="1"/>
        </p:nvSpPr>
        <p:spPr>
          <a:xfrm>
            <a:off x="1402099" y="2281576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Open Sans" panose="020B0606030504020204" pitchFamily="34" charset="0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Open Sans" panose="020B0606030504020204" pitchFamily="34" charset="0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  <p:pic>
        <p:nvPicPr>
          <p:cNvPr id="11" name="Picture 10" descr="Icono Javascript, logotipo Gratis de Vector Logo">
            <a:extLst>
              <a:ext uri="{FF2B5EF4-FFF2-40B4-BE49-F238E27FC236}">
                <a16:creationId xmlns:a16="http://schemas.microsoft.com/office/drawing/2014/main" id="{D8C669A5-5D16-48F1-BF42-CF3A283DA1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87" y="4152398"/>
            <a:ext cx="3235828" cy="161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18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ACB4-CB31-4666-A22F-3583F5BE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FB577A-315B-43CE-9A96-C778A677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solidFill>
            <a:schemeClr val="bg1"/>
          </a:solidFill>
        </p:spPr>
        <p:txBody>
          <a:bodyPr vert="eaVert"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5BDF81-5726-4CA8-A431-529F8691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6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vertical y texto">
    <p:bg>
      <p:bgPr>
        <a:solidFill>
          <a:srgbClr val="D502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CB420FBF-7F38-4C8E-8DAD-4F4A8E8B79FA}"/>
              </a:ext>
            </a:extLst>
          </p:cNvPr>
          <p:cNvSpPr/>
          <p:nvPr userDrawn="1"/>
        </p:nvSpPr>
        <p:spPr>
          <a:xfrm>
            <a:off x="821520" y="1125360"/>
            <a:ext cx="1769040" cy="39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2000" b="1" strike="noStrike" spc="-1" dirty="0">
                <a:solidFill>
                  <a:srgbClr val="FFFFFF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20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8619C5F3-39D9-485D-AE3F-CDD53A5D0F3C}"/>
              </a:ext>
            </a:extLst>
          </p:cNvPr>
          <p:cNvSpPr/>
          <p:nvPr userDrawn="1"/>
        </p:nvSpPr>
        <p:spPr>
          <a:xfrm>
            <a:off x="1019160" y="2537280"/>
            <a:ext cx="5256360" cy="1248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100" b="1" strike="noStrike" spc="-1" dirty="0">
                <a:solidFill>
                  <a:srgbClr val="FFFFFF"/>
                </a:solidFill>
                <a:latin typeface="Montserrat Bold"/>
                <a:ea typeface="Open Sans" panose="020B0606030504020204" pitchFamily="34" charset="0"/>
              </a:rPr>
              <a:t>Gràcies!</a:t>
            </a:r>
            <a:endParaRPr lang="ca-ES" sz="8100" b="0" strike="noStrike" spc="-1" dirty="0"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BE84EC9D-BF67-4B62-9BA5-232910B72D11}"/>
              </a:ext>
            </a:extLst>
          </p:cNvPr>
          <p:cNvSpPr/>
          <p:nvPr userDrawn="1"/>
        </p:nvSpPr>
        <p:spPr>
          <a:xfrm>
            <a:off x="991440" y="4709160"/>
            <a:ext cx="3072240" cy="1663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ca-ES" sz="1400" b="0" strike="noStrike" spc="-1" dirty="0" err="1">
                <a:solidFill>
                  <a:srgbClr val="FFFFFF"/>
                </a:solidFill>
                <a:latin typeface="Open Sans Bold"/>
                <a:ea typeface="Open Sans" panose="020B0606030504020204" pitchFamily="34" charset="0"/>
              </a:rPr>
              <a:t>Cibernàrium</a:t>
            </a:r>
            <a:endParaRPr lang="ca-ES" sz="14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FC746C88-0184-4B66-93EB-0BF2D4011241}"/>
              </a:ext>
            </a:extLst>
          </p:cNvPr>
          <p:cNvSpPr/>
          <p:nvPr userDrawn="1"/>
        </p:nvSpPr>
        <p:spPr>
          <a:xfrm>
            <a:off x="4939920" y="4709160"/>
            <a:ext cx="3072240" cy="1663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ca-ES" sz="1400" b="0" strike="noStrike" spc="-1" dirty="0">
                <a:solidFill>
                  <a:srgbClr val="FFFFFF"/>
                </a:solidFill>
                <a:latin typeface="Open Sans Bold"/>
                <a:ea typeface="Open Sans" panose="020B0606030504020204" pitchFamily="34" charset="0"/>
              </a:rPr>
              <a:t>Barcelona Activa Seu Central</a:t>
            </a:r>
            <a:endParaRPr lang="ca-ES" sz="1400" b="0" strike="noStrike" spc="-1" dirty="0">
              <a:latin typeface="Arial"/>
            </a:endParaRPr>
          </a:p>
        </p:txBody>
      </p:sp>
      <p:pic>
        <p:nvPicPr>
          <p:cNvPr id="11" name="Imagen 772">
            <a:extLst>
              <a:ext uri="{FF2B5EF4-FFF2-40B4-BE49-F238E27FC236}">
                <a16:creationId xmlns:a16="http://schemas.microsoft.com/office/drawing/2014/main" id="{9F0C9621-50AE-47B4-A290-964CCEEAA908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967680" y="5250600"/>
            <a:ext cx="3783600" cy="976680"/>
          </a:xfrm>
          <a:prstGeom prst="rect">
            <a:avLst/>
          </a:prstGeom>
          <a:ln>
            <a:noFill/>
          </a:ln>
        </p:spPr>
      </p:pic>
      <p:pic>
        <p:nvPicPr>
          <p:cNvPr id="12" name="Imagen 773">
            <a:extLst>
              <a:ext uri="{FF2B5EF4-FFF2-40B4-BE49-F238E27FC236}">
                <a16:creationId xmlns:a16="http://schemas.microsoft.com/office/drawing/2014/main" id="{614ECAE8-AF92-4593-84F4-E7AB04BEBA2B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5004000" y="5182920"/>
            <a:ext cx="3783600" cy="1116360"/>
          </a:xfrm>
          <a:prstGeom prst="rect">
            <a:avLst/>
          </a:prstGeom>
          <a:ln>
            <a:noFill/>
          </a:ln>
        </p:spPr>
      </p:pic>
      <p:pic>
        <p:nvPicPr>
          <p:cNvPr id="13" name="Imatge 2">
            <a:extLst>
              <a:ext uri="{FF2B5EF4-FFF2-40B4-BE49-F238E27FC236}">
                <a16:creationId xmlns:a16="http://schemas.microsoft.com/office/drawing/2014/main" id="{18D2EA59-55A1-4E68-A4B7-A7A49CC61E83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831528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14" name="Imatge 7">
            <a:extLst>
              <a:ext uri="{FF2B5EF4-FFF2-40B4-BE49-F238E27FC236}">
                <a16:creationId xmlns:a16="http://schemas.microsoft.com/office/drawing/2014/main" id="{67D870C8-E51C-457C-86BD-3706FF88401D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0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C19F8-06AE-4AF5-A3CB-50154CDA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50283"/>
                </a:solidFill>
                <a:latin typeface="Montserrat" panose="02000505000000020004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0FCAB-7B20-4FC4-A31A-CE78475E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48946-9DF2-4920-9779-297F46C5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2DAA1008-2F8E-4E06-B17B-1A90FBB35714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8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6DCE2-612D-4A83-A4E9-722245E0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D5028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40BAC-0F38-41AA-A398-946461AB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AB8F5-D0B0-4164-B3C3-A013BD5A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7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AA048-A7A9-4AE0-888F-AF3E2783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7C1F8-44A1-4FFE-8A9A-DC6AFBE8C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3A87B2-13EA-483D-8777-512B9EA1D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8EA4A-DB6A-4C18-9628-038AD3ED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5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E31D-F8D1-42A2-B7AD-E340E58C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308FA-AF25-45BD-A381-2E790D5D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47ECA-DC4F-429A-9A8D-0DDDD0261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B52362-5C00-4BB7-94C3-91F60FEBA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62306F-4DA1-48A7-AAD3-5DEBD61CC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91FC99-4173-41A4-B722-7F30284F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6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77C1-CCD2-474A-A4F3-A32A3440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BE269B-C2DF-4E67-961D-D291C6B2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4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10F878-0DDB-4A6A-A76C-9C46087F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49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B4C18-C3A3-4D0D-8CF5-D53AF576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D7D2A-D625-44BD-8386-A476DD3F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3263DC-E73D-43EC-B944-1AA7793C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8052C-D810-4814-B217-BE255836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21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07487-0678-4DE4-BDA7-5567CF6D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031D93-9ACD-4086-B0BC-59954359F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6D922D-84F1-40EE-8EBA-F9E63458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C078F-AE67-4464-A17D-D2F5FBDA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5EB1C4-300D-4E38-AF4A-26C19ED2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6D52F-6A99-401C-A86E-27EF1CC0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9ED0C4-1D2D-41BB-8B89-5FFAB6C0462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6388"/>
            <a:ext cx="652329" cy="445047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DC9E7-2292-4065-A075-D6C5D66C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548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7107B-1434-45AF-B15D-5A2C16F782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A1D34375-5582-47BB-9497-FDEAB0852BC9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5662FA-9965-4D3C-93C1-3EA856D45DF3}"/>
              </a:ext>
            </a:extLst>
          </p:cNvPr>
          <p:cNvSpPr txBox="1"/>
          <p:nvPr userDrawn="1"/>
        </p:nvSpPr>
        <p:spPr>
          <a:xfrm>
            <a:off x="8322534" y="6492875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 err="1">
                <a:latin typeface="Montserrat ExtraLight" panose="00000300000000000000" pitchFamily="2" charset="0"/>
              </a:rPr>
              <a:t>Fonaments</a:t>
            </a:r>
            <a:r>
              <a:rPr lang="es-ES" sz="1400" dirty="0">
                <a:latin typeface="Montserrat ExtraLight" panose="00000300000000000000" pitchFamily="2" charset="0"/>
              </a:rPr>
              <a:t> de la </a:t>
            </a:r>
            <a:r>
              <a:rPr lang="es-ES" sz="1400" dirty="0" err="1">
                <a:latin typeface="Montserrat ExtraLight" panose="00000300000000000000" pitchFamily="2" charset="0"/>
              </a:rPr>
              <a:t>programació</a:t>
            </a:r>
            <a:endParaRPr lang="es-ES" sz="1400" dirty="0">
              <a:latin typeface="Montserrat ExtraLight" panose="00000300000000000000" pitchFamily="2" charset="0"/>
            </a:endParaRPr>
          </a:p>
        </p:txBody>
      </p:sp>
      <p:pic>
        <p:nvPicPr>
          <p:cNvPr id="1026" name="Picture 2" descr="Icono Javascript, vertical, logotipo Gratis de Vector Logo">
            <a:extLst>
              <a:ext uri="{FF2B5EF4-FFF2-40B4-BE49-F238E27FC236}">
                <a16:creationId xmlns:a16="http://schemas.microsoft.com/office/drawing/2014/main" id="{ABFD63C2-0E41-4E5F-98DA-7DC4FB3AD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077" y="6046279"/>
            <a:ext cx="683956" cy="7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D50283"/>
          </a:solidFill>
          <a:latin typeface="Montserrat" panose="02000505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0EFC5-88FA-4A21-BD57-D64936E9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99" y="4645890"/>
            <a:ext cx="7919183" cy="1337035"/>
          </a:xfrm>
        </p:spPr>
        <p:txBody>
          <a:bodyPr/>
          <a:lstStyle/>
          <a:p>
            <a:pPr marL="0" indent="0">
              <a:buNone/>
            </a:pPr>
            <a:r>
              <a:rPr lang="es-ES" sz="3600"/>
              <a:t>Mostrar i llegir dades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1BD50-1A27-4622-96FE-D6341E4A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9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8800"/>
              <a:buFont typeface="Montserrat"/>
              <a:buNone/>
            </a:pPr>
            <a:r>
              <a:rPr lang="es-ES"/>
              <a:t>01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3600"/>
            </a:pPr>
            <a:r>
              <a:rPr lang="es-ES"/>
              <a:t>alert, prompt, confirm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pic>
        <p:nvPicPr>
          <p:cNvPr id="3" name="Gráfico 2" descr="Ventana del explorador">
            <a:extLst>
              <a:ext uri="{FF2B5EF4-FFF2-40B4-BE49-F238E27FC236}">
                <a16:creationId xmlns:a16="http://schemas.microsoft.com/office/drawing/2014/main" id="{B80953F0-EBB4-44D5-86CA-8E0652E1C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4922" y="2423627"/>
            <a:ext cx="3037114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742A8EE-4BA7-47C0-9182-85FAEB64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alert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41AF18-C8AC-40EB-A070-63820C4E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3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78889A-BA6A-45A1-8D8B-9BA3C1C95CDB}"/>
              </a:ext>
            </a:extLst>
          </p:cNvPr>
          <p:cNvSpPr/>
          <p:nvPr/>
        </p:nvSpPr>
        <p:spPr>
          <a:xfrm>
            <a:off x="838200" y="15060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/>
              <a:t>Mostra un missatge i espera que l'usuari premeu </a:t>
            </a:r>
            <a:r>
              <a:rPr lang="ca-ES" b="1">
                <a:solidFill>
                  <a:srgbClr val="D50283"/>
                </a:solidFill>
              </a:rPr>
              <a:t>Ok</a:t>
            </a:r>
            <a:r>
              <a:rPr lang="ca-ES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E9D9DA1-D017-46F4-B71D-AC732C395B9F}"/>
              </a:ext>
            </a:extLst>
          </p:cNvPr>
          <p:cNvSpPr/>
          <p:nvPr/>
        </p:nvSpPr>
        <p:spPr>
          <a:xfrm>
            <a:off x="912845" y="2593399"/>
            <a:ext cx="37305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>
                <a:latin typeface="Consolas" panose="020B0609020204030204" pitchFamily="49" charset="0"/>
              </a:rPr>
              <a:t>window.alert("</a:t>
            </a:r>
            <a:r>
              <a:rPr lang="es-ES">
                <a:solidFill>
                  <a:srgbClr val="0000FF"/>
                </a:solidFill>
                <a:latin typeface="Consolas" panose="020B0609020204030204" pitchFamily="49" charset="0"/>
              </a:rPr>
              <a:t>Hola tothom</a:t>
            </a:r>
            <a:r>
              <a:rPr lang="es-ES">
                <a:latin typeface="Consolas" panose="020B0609020204030204" pitchFamily="49" charset="0"/>
              </a:rPr>
              <a:t>");</a:t>
            </a:r>
            <a:endParaRPr lang="ca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072142-AE0E-40BA-AADD-871FB0C79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8"/>
          <a:stretch/>
        </p:blipFill>
        <p:spPr>
          <a:xfrm>
            <a:off x="6474298" y="2265440"/>
            <a:ext cx="4879502" cy="139458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7BABB10-492C-47F6-B382-ABC3E5231001}"/>
              </a:ext>
            </a:extLst>
          </p:cNvPr>
          <p:cNvSpPr/>
          <p:nvPr/>
        </p:nvSpPr>
        <p:spPr>
          <a:xfrm>
            <a:off x="912845" y="4378066"/>
            <a:ext cx="9798698" cy="1020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ca-ES"/>
              <a:t>La mini finestra amb el missatge es diu *</a:t>
            </a:r>
            <a:r>
              <a:rPr lang="ca-ES">
                <a:solidFill>
                  <a:srgbClr val="D50283"/>
                </a:solidFill>
              </a:rPr>
              <a:t>finestra modal</a:t>
            </a:r>
            <a:r>
              <a:rPr lang="ca-ES"/>
              <a:t>*. </a:t>
            </a:r>
          </a:p>
          <a:p>
            <a:pPr>
              <a:lnSpc>
                <a:spcPct val="114000"/>
              </a:lnSpc>
            </a:pPr>
            <a:r>
              <a:rPr lang="ca-ES"/>
              <a:t>La paraula “modal” significa que el visitant no pot interactuar amb la resta de la pàgina, prémer altres botons, etc., fins que no s'hagi ocupat de la finestra.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F3680E8-A2A9-4DB9-9A13-4B180C390D08}"/>
              </a:ext>
            </a:extLst>
          </p:cNvPr>
          <p:cNvSpPr/>
          <p:nvPr/>
        </p:nvSpPr>
        <p:spPr>
          <a:xfrm>
            <a:off x="1422064" y="3118821"/>
            <a:ext cx="24641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>
                <a:latin typeface="Consolas" panose="020B0609020204030204" pitchFamily="49" charset="0"/>
              </a:rPr>
              <a:t>window.alert(5*2);</a:t>
            </a:r>
            <a:endParaRPr lang="ca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C0E504-BF97-4882-A67D-CAA2AAA6A51C}"/>
              </a:ext>
            </a:extLst>
          </p:cNvPr>
          <p:cNvSpPr/>
          <p:nvPr/>
        </p:nvSpPr>
        <p:spPr>
          <a:xfrm>
            <a:off x="1985579" y="3681397"/>
            <a:ext cx="41104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>
                <a:latin typeface="Consolas" panose="020B0609020204030204" pitchFamily="49" charset="0"/>
              </a:rPr>
              <a:t>window.alert(typeof(missatge));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7223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49152-0EBF-4CD7-8A44-D6EEB2B2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prompt</a:t>
            </a:r>
            <a:endParaRPr lang="ca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08EAC85-CB38-4923-9F3E-392BBDC2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4</a:t>
            </a:fld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556F85-1CD5-42C0-862D-AF585D616AA0}"/>
              </a:ext>
            </a:extLst>
          </p:cNvPr>
          <p:cNvSpPr/>
          <p:nvPr/>
        </p:nvSpPr>
        <p:spPr>
          <a:xfrm>
            <a:off x="838200" y="1338380"/>
            <a:ext cx="9380376" cy="704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ca-ES"/>
              <a:t>Mostra una finestra modal amb un </a:t>
            </a:r>
            <a:r>
              <a:rPr lang="ca-ES">
                <a:solidFill>
                  <a:srgbClr val="D50283"/>
                </a:solidFill>
              </a:rPr>
              <a:t>missatge de text</a:t>
            </a:r>
            <a:r>
              <a:rPr lang="ca-ES"/>
              <a:t>, </a:t>
            </a:r>
            <a:r>
              <a:rPr lang="ca-ES">
                <a:solidFill>
                  <a:srgbClr val="D50283"/>
                </a:solidFill>
              </a:rPr>
              <a:t>un camp d'entrada per al visitant </a:t>
            </a:r>
            <a:r>
              <a:rPr lang="ca-ES"/>
              <a:t>(certs navegadors exigeixen un valor per defecte) i els botons </a:t>
            </a:r>
            <a:r>
              <a:rPr lang="ca-ES">
                <a:solidFill>
                  <a:srgbClr val="D50283"/>
                </a:solidFill>
              </a:rPr>
              <a:t>OK/CANCELAR</a:t>
            </a:r>
            <a:r>
              <a:rPr lang="ca-ES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751F8BC-4164-4CD1-9ED8-7E9064E462C9}"/>
              </a:ext>
            </a:extLst>
          </p:cNvPr>
          <p:cNvSpPr/>
          <p:nvPr/>
        </p:nvSpPr>
        <p:spPr>
          <a:xfrm>
            <a:off x="931506" y="2294611"/>
            <a:ext cx="80911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ca-ES">
                <a:latin typeface="Consolas" panose="020B0609020204030204" pitchFamily="49" charset="0"/>
              </a:rPr>
              <a:t>let </a:t>
            </a:r>
            <a:r>
              <a:rPr lang="ca-ES">
                <a:solidFill>
                  <a:srgbClr val="0000FF"/>
                </a:solidFill>
                <a:latin typeface="Consolas" panose="020B0609020204030204" pitchFamily="49" charset="0"/>
              </a:rPr>
              <a:t>nom</a:t>
            </a:r>
            <a:r>
              <a:rPr lang="ca-ES">
                <a:latin typeface="Consolas" panose="020B0609020204030204" pitchFamily="49" charset="0"/>
              </a:rPr>
              <a:t> = prompt("Com et dius?" , "Escriu el teu nom");	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761EDA-25AE-4649-8E0A-820E21E59042}"/>
              </a:ext>
            </a:extLst>
          </p:cNvPr>
          <p:cNvSpPr/>
          <p:nvPr/>
        </p:nvSpPr>
        <p:spPr>
          <a:xfrm>
            <a:off x="6184641" y="3126908"/>
            <a:ext cx="3696478" cy="1336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ca-ES"/>
              <a:t>Si l'usuari pressiona CANCELAR </a:t>
            </a:r>
            <a:br>
              <a:rPr lang="ca-ES"/>
            </a:br>
            <a:r>
              <a:rPr lang="ca-ES"/>
              <a:t>o prem la tecla Esc </a:t>
            </a:r>
            <a:br>
              <a:rPr lang="ca-ES"/>
            </a:br>
            <a:r>
              <a:rPr lang="ca-ES"/>
              <a:t>obté </a:t>
            </a:r>
            <a:r>
              <a:rPr lang="ca-ES" b="1">
                <a:solidFill>
                  <a:srgbClr val="D50283"/>
                </a:solidFill>
              </a:rPr>
              <a:t>null</a:t>
            </a:r>
            <a:r>
              <a:rPr lang="ca-ES"/>
              <a:t> a la variable que recull la resposta (en aquest cas </a:t>
            </a:r>
            <a:r>
              <a:rPr lang="ca-ES">
                <a:solidFill>
                  <a:srgbClr val="0000FF"/>
                </a:solidFill>
              </a:rPr>
              <a:t>nom</a:t>
            </a:r>
            <a:r>
              <a:rPr lang="ca-ES"/>
              <a:t>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49B5C9-FBF3-404D-B5DC-4AEF03A8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06" y="3016251"/>
            <a:ext cx="4747671" cy="18137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280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02D5F-1714-46F7-9E10-1E422455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confirm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61051C8-BF83-48A6-9FEB-3AC174D3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5</a:t>
            </a:fld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B9DF255-A12C-4752-B410-A78C5B1A6D53}"/>
              </a:ext>
            </a:extLst>
          </p:cNvPr>
          <p:cNvSpPr/>
          <p:nvPr/>
        </p:nvSpPr>
        <p:spPr>
          <a:xfrm>
            <a:off x="838199" y="1317277"/>
            <a:ext cx="10722429" cy="1020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ca-ES"/>
              <a:t>La funció confirm mostra una finestra modal amb una pregunta i dos botons: OK i CANCEL·LAR.</a:t>
            </a:r>
          </a:p>
          <a:p>
            <a:pPr>
              <a:lnSpc>
                <a:spcPct val="114000"/>
              </a:lnSpc>
            </a:pPr>
            <a:endParaRPr lang="ca-ES"/>
          </a:p>
          <a:p>
            <a:pPr>
              <a:lnSpc>
                <a:spcPct val="114000"/>
              </a:lnSpc>
            </a:pPr>
            <a:r>
              <a:rPr lang="ca-ES"/>
              <a:t>El resultat és true si es prem OK i false en cas contrari.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5F78338-ED54-4173-90A8-44EC171E3902}"/>
              </a:ext>
            </a:extLst>
          </p:cNvPr>
          <p:cNvSpPr/>
          <p:nvPr/>
        </p:nvSpPr>
        <p:spPr>
          <a:xfrm>
            <a:off x="947997" y="2845319"/>
            <a:ext cx="6263253" cy="7043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ca-ES">
                <a:latin typeface="Consolas" panose="020B0609020204030204" pitchFamily="49" charset="0"/>
              </a:rPr>
              <a:t>let </a:t>
            </a:r>
            <a:r>
              <a:rPr lang="ca-ES">
                <a:solidFill>
                  <a:srgbClr val="0000FF"/>
                </a:solidFill>
                <a:latin typeface="Consolas" panose="020B0609020204030204" pitchFamily="49" charset="0"/>
              </a:rPr>
              <a:t>respuesta</a:t>
            </a:r>
            <a:r>
              <a:rPr lang="ca-ES">
                <a:latin typeface="Consolas" panose="020B0609020204030204" pitchFamily="49" charset="0"/>
              </a:rPr>
              <a:t> = confirm("T'agrada JavaScript?");</a:t>
            </a:r>
          </a:p>
          <a:p>
            <a:pPr>
              <a:lnSpc>
                <a:spcPct val="114000"/>
              </a:lnSpc>
            </a:pPr>
            <a:r>
              <a:rPr lang="ca-ES">
                <a:latin typeface="Consolas" panose="020B0609020204030204" pitchFamily="49" charset="0"/>
              </a:rPr>
              <a:t>alert("Has dicho " + </a:t>
            </a:r>
            <a:r>
              <a:rPr lang="ca-ES">
                <a:solidFill>
                  <a:srgbClr val="0000FF"/>
                </a:solidFill>
                <a:latin typeface="Consolas" panose="020B0609020204030204" pitchFamily="49" charset="0"/>
              </a:rPr>
              <a:t>respuesta</a:t>
            </a:r>
            <a:r>
              <a:rPr lang="ca-ES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2362DC7-6477-4E4A-B733-C913F437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413" y="3878233"/>
            <a:ext cx="4671465" cy="11964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FECAA5-1526-4781-AB87-F114586A7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97" y="3878233"/>
            <a:ext cx="4709568" cy="11659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948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8800"/>
              <a:buFont typeface="Montserrat"/>
              <a:buNone/>
            </a:pPr>
            <a:r>
              <a:rPr lang="es-ES"/>
              <a:t>02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3600"/>
            </a:pPr>
            <a:r>
              <a:rPr lang="es-ES"/>
              <a:t>Escriptura en un element HTML, utilitzant innerHTML.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pic>
        <p:nvPicPr>
          <p:cNvPr id="4" name="Gráfico 3" descr="Diseño web">
            <a:extLst>
              <a:ext uri="{FF2B5EF4-FFF2-40B4-BE49-F238E27FC236}">
                <a16:creationId xmlns:a16="http://schemas.microsoft.com/office/drawing/2014/main" id="{5BC725F1-489D-4158-BF32-267D855E3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9559" y="1678313"/>
            <a:ext cx="2911150" cy="29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9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E9AEE44-1424-4B49-9505-A1AEC68B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document.getElementById(id)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8A7233-B470-468D-899D-75529801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7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25218B-8B20-4DF7-A886-DC045D3BB241}"/>
              </a:ext>
            </a:extLst>
          </p:cNvPr>
          <p:cNvSpPr/>
          <p:nvPr/>
        </p:nvSpPr>
        <p:spPr>
          <a:xfrm>
            <a:off x="903515" y="2575621"/>
            <a:ext cx="8027438" cy="3693319"/>
          </a:xfrm>
          <a:prstGeom prst="rect">
            <a:avLst/>
          </a:prstGeom>
          <a:solidFill>
            <a:srgbClr val="FFFDE7"/>
          </a:solidFill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s-ES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s-ES">
                <a:latin typeface="Consolas" panose="020B0609020204030204" pitchFamily="49" charset="0"/>
              </a:rPr>
            </a:b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s-ES">
                <a:latin typeface="Consolas" panose="020B0609020204030204" pitchFamily="49" charset="0"/>
              </a:rPr>
            </a:b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s-ES">
                <a:latin typeface="Consolas" panose="020B0609020204030204" pitchFamily="49" charset="0"/>
              </a:rPr>
            </a:br>
            <a:br>
              <a:rPr lang="es-ES">
                <a:latin typeface="Consolas" panose="020B0609020204030204" pitchFamily="49" charset="0"/>
              </a:rPr>
            </a:b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Ejemplo JavaScript</a:t>
            </a: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s-ES">
                <a:latin typeface="Consolas" panose="020B0609020204030204" pitchFamily="49" charset="0"/>
              </a:rPr>
            </a:b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s-ES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="demo"&gt;&lt;</a:t>
            </a:r>
            <a:r>
              <a:rPr lang="es-ES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s-ES">
                <a:latin typeface="Consolas" panose="020B0609020204030204" pitchFamily="49" charset="0"/>
              </a:rPr>
            </a:br>
            <a:br>
              <a:rPr lang="es-ES">
                <a:latin typeface="Consolas" panose="020B0609020204030204" pitchFamily="49" charset="0"/>
              </a:rPr>
            </a:b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   document.getElementById(</a:t>
            </a:r>
            <a:r>
              <a:rPr lang="es-ES">
                <a:solidFill>
                  <a:srgbClr val="0000FF"/>
                </a:solidFill>
                <a:latin typeface="Consolas" panose="020B0609020204030204" pitchFamily="49" charset="0"/>
              </a:rPr>
              <a:t>"demo"</a:t>
            </a:r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).innerHTML = </a:t>
            </a:r>
            <a:r>
              <a:rPr lang="es-ES">
                <a:solidFill>
                  <a:srgbClr val="FF0000"/>
                </a:solidFill>
                <a:latin typeface="Consolas" panose="020B0609020204030204" pitchFamily="49" charset="0"/>
              </a:rPr>
              <a:t>"Hola tothom"</a:t>
            </a:r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s-ES">
                <a:latin typeface="Consolas" panose="020B0609020204030204" pitchFamily="49" charset="0"/>
              </a:rPr>
            </a:br>
            <a:br>
              <a:rPr lang="es-ES">
                <a:latin typeface="Consolas" panose="020B0609020204030204" pitchFamily="49" charset="0"/>
              </a:rPr>
            </a:b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s-ES">
                <a:latin typeface="Consolas" panose="020B0609020204030204" pitchFamily="49" charset="0"/>
              </a:rPr>
            </a:b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s-E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ca-ES">
              <a:latin typeface="Consolas" panose="020B06090202040302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84B840-2A2D-4048-8AE8-C8C0ECDA78B2}"/>
              </a:ext>
            </a:extLst>
          </p:cNvPr>
          <p:cNvSpPr/>
          <p:nvPr/>
        </p:nvSpPr>
        <p:spPr>
          <a:xfrm>
            <a:off x="838199" y="1322228"/>
            <a:ext cx="10367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/>
              <a:t>Per accedir a un element HTML, JavaScript pot utilitzar el mètode document.getElementById(id).</a:t>
            </a:r>
          </a:p>
          <a:p>
            <a:endParaRPr lang="ca-ES"/>
          </a:p>
          <a:p>
            <a:r>
              <a:rPr lang="ca-ES"/>
              <a:t>L'atribut </a:t>
            </a:r>
            <a:r>
              <a:rPr lang="ca-ES" b="1">
                <a:solidFill>
                  <a:srgbClr val="D50283"/>
                </a:solidFill>
              </a:rPr>
              <a:t>id</a:t>
            </a:r>
            <a:r>
              <a:rPr lang="ca-ES"/>
              <a:t> defineix l'element HTML. La propietat </a:t>
            </a:r>
            <a:r>
              <a:rPr lang="ca-ES">
                <a:solidFill>
                  <a:srgbClr val="D50283"/>
                </a:solidFill>
              </a:rPr>
              <a:t>innerHTML</a:t>
            </a:r>
            <a:r>
              <a:rPr lang="ca-ES"/>
              <a:t> defineix el contingut HTML: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20DF99B-403D-4431-A1D3-E057AEB3DC50}"/>
              </a:ext>
            </a:extLst>
          </p:cNvPr>
          <p:cNvCxnSpPr/>
          <p:nvPr/>
        </p:nvCxnSpPr>
        <p:spPr>
          <a:xfrm>
            <a:off x="2258008" y="4236098"/>
            <a:ext cx="2435290" cy="625151"/>
          </a:xfrm>
          <a:prstGeom prst="straightConnector1">
            <a:avLst/>
          </a:prstGeom>
          <a:ln>
            <a:solidFill>
              <a:srgbClr val="FF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3D3253DF-A29F-49E2-90AA-CB01CC3CB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42" y="2410204"/>
            <a:ext cx="3229169" cy="21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8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5AFFB-AE91-416A-AAE5-CFCBFE0C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Exemple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1CE0CC5-C2AC-4BF1-A113-5306132E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8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7DD7E0-194A-45F6-A2ED-C95E1CB9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687" y="2499615"/>
            <a:ext cx="2674852" cy="12802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1BD1C9-FA4B-4170-B6A1-79511EBA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25" y="1530040"/>
            <a:ext cx="8169348" cy="4115157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EB20606-D9A5-4921-8EA6-0D88BDC6C0FD}"/>
              </a:ext>
            </a:extLst>
          </p:cNvPr>
          <p:cNvCxnSpPr/>
          <p:nvPr/>
        </p:nvCxnSpPr>
        <p:spPr>
          <a:xfrm flipV="1">
            <a:off x="4086808" y="2677886"/>
            <a:ext cx="5023879" cy="289249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55162CF-F97C-4D47-85FC-5F5576DFD9A7}"/>
              </a:ext>
            </a:extLst>
          </p:cNvPr>
          <p:cNvCxnSpPr/>
          <p:nvPr/>
        </p:nvCxnSpPr>
        <p:spPr>
          <a:xfrm>
            <a:off x="8826759" y="3237722"/>
            <a:ext cx="283928" cy="0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E23F98E-4A95-48C3-A66A-3F0ABFC30E8D}"/>
              </a:ext>
            </a:extLst>
          </p:cNvPr>
          <p:cNvCxnSpPr/>
          <p:nvPr/>
        </p:nvCxnSpPr>
        <p:spPr>
          <a:xfrm>
            <a:off x="7315200" y="3429000"/>
            <a:ext cx="1795487" cy="69980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37217D0-2624-4134-9BB4-8DD17E337470}"/>
              </a:ext>
            </a:extLst>
          </p:cNvPr>
          <p:cNvCxnSpPr/>
          <p:nvPr/>
        </p:nvCxnSpPr>
        <p:spPr>
          <a:xfrm flipH="1">
            <a:off x="8212943" y="3310956"/>
            <a:ext cx="2563914" cy="1091682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85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T_Academy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_IT_Academy.potx" id="{1501DBED-0E1E-4C11-8E9D-16B0020AA05F}" vid="{95293F0B-97F6-4CEB-B290-B9DE79CD0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JS_IT_Academy</Template>
  <TotalTime>0</TotalTime>
  <Words>339</Words>
  <Application>Microsoft Office PowerPoint</Application>
  <PresentationFormat>Panorámica</PresentationFormat>
  <Paragraphs>36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21" baseType="lpstr">
      <vt:lpstr>Arial</vt:lpstr>
      <vt:lpstr>Calibri</vt:lpstr>
      <vt:lpstr>Consolas</vt:lpstr>
      <vt:lpstr>Montserrat</vt:lpstr>
      <vt:lpstr>Montserrat Black</vt:lpstr>
      <vt:lpstr>Montserrat Bold</vt:lpstr>
      <vt:lpstr>Montserrat ExtraLight</vt:lpstr>
      <vt:lpstr>Montserrat Light</vt:lpstr>
      <vt:lpstr>Montserrat SemiBold</vt:lpstr>
      <vt:lpstr>Open Sans</vt:lpstr>
      <vt:lpstr>Open Sans Bold</vt:lpstr>
      <vt:lpstr>Open sans regular</vt:lpstr>
      <vt:lpstr>Tema de Office</vt:lpstr>
      <vt:lpstr>Presentación de PowerPoint</vt:lpstr>
      <vt:lpstr>01</vt:lpstr>
      <vt:lpstr>alert</vt:lpstr>
      <vt:lpstr>prompt</vt:lpstr>
      <vt:lpstr>confirm</vt:lpstr>
      <vt:lpstr>02</vt:lpstr>
      <vt:lpstr>document.getElementById(id)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lastModifiedBy>delatorrerita</cp:lastModifiedBy>
  <cp:revision>15</cp:revision>
  <dcterms:created xsi:type="dcterms:W3CDTF">2022-01-21T06:20:22Z</dcterms:created>
  <dcterms:modified xsi:type="dcterms:W3CDTF">2022-02-01T12:03:12Z</dcterms:modified>
</cp:coreProperties>
</file>