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0283"/>
    <a:srgbClr val="FFFEF7"/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5" autoAdjust="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9E47F-24E9-4C87-A8DA-13C8C48E2AC3}" type="datetimeFigureOut">
              <a:rPr lang="es-ES" smtClean="0"/>
              <a:t>08/02/2022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9D9F8-60B7-4724-9377-3F156D4768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064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1338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294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097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1328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2341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6644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/>
              <a:t>https://www.campusmvp.es/recursos/post/como-manejar-correctamente-fechas-en-java-el-paquete-java-time.aspx</a:t>
            </a:r>
            <a:endParaRPr/>
          </a:p>
        </p:txBody>
      </p:sp>
      <p:sp>
        <p:nvSpPr>
          <p:cNvPr id="153" name="Google Shape;15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5194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2650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CF07C081-AD80-41FB-9848-0572E973C3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0998"/>
            <a:ext cx="652329" cy="445047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F43AF3D3-E9D7-407B-BAF0-7B0141FCB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2099" y="4327164"/>
            <a:ext cx="7982934" cy="1655762"/>
          </a:xfrm>
        </p:spPr>
        <p:txBody>
          <a:bodyPr vert="horz" lIns="91440" tIns="45720" rIns="91440" bIns="45720" rtlCol="0" anchor="t" anchorCtr="0">
            <a:noAutofit/>
          </a:bodyPr>
          <a:lstStyle>
            <a:lvl1pPr algn="l">
              <a:defRPr lang="es-ES" sz="3400">
                <a:solidFill>
                  <a:schemeClr val="tx1"/>
                </a:solidFill>
                <a:latin typeface="Montserrat Light" panose="00000400000000000000" pitchFamily="2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s-ES"/>
              <a:t>Haga clic para modificar el estilo de subtítulo del patrón</a:t>
            </a:r>
            <a:endParaRPr lang="es-ES" dirty="0"/>
          </a:p>
        </p:txBody>
      </p:sp>
      <p:pic>
        <p:nvPicPr>
          <p:cNvPr id="9" name="Imatge 2">
            <a:extLst>
              <a:ext uri="{FF2B5EF4-FFF2-40B4-BE49-F238E27FC236}">
                <a16:creationId xmlns:a16="http://schemas.microsoft.com/office/drawing/2014/main" id="{B0169273-1CBC-4DF7-BF51-B7ADC7659601}"/>
              </a:ext>
            </a:extLst>
          </p:cNvPr>
          <p:cNvPicPr/>
          <p:nvPr userDrawn="1"/>
        </p:nvPicPr>
        <p:blipFill>
          <a:blip r:embed="rId3"/>
          <a:stretch/>
        </p:blipFill>
        <p:spPr>
          <a:xfrm>
            <a:off x="8858864" y="105600"/>
            <a:ext cx="3336375" cy="710477"/>
          </a:xfrm>
          <a:prstGeom prst="rect">
            <a:avLst/>
          </a:prstGeom>
          <a:ln>
            <a:noFill/>
          </a:ln>
        </p:spPr>
      </p:pic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9FE0C782-4900-4148-82AC-71F4196A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52378" y="6409941"/>
            <a:ext cx="757084" cy="401580"/>
          </a:xfrm>
        </p:spPr>
        <p:txBody>
          <a:bodyPr/>
          <a:lstStyle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907107B-1434-45AF-B15D-5A2C16F782F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CustomShape 4">
            <a:extLst>
              <a:ext uri="{FF2B5EF4-FFF2-40B4-BE49-F238E27FC236}">
                <a16:creationId xmlns:a16="http://schemas.microsoft.com/office/drawing/2014/main" id="{F5229FE4-E10D-4813-8D59-18C9368FC7FD}"/>
              </a:ext>
            </a:extLst>
          </p:cNvPr>
          <p:cNvSpPr/>
          <p:nvPr userDrawn="1"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 dirty="0">
                <a:solidFill>
                  <a:srgbClr val="222222"/>
                </a:solidFill>
                <a:latin typeface="Montserrat SemiBold"/>
                <a:ea typeface="Open Sans" panose="020B0606030504020204" pitchFamily="34" charset="0"/>
              </a:rPr>
              <a:t>IT ACADEMY</a:t>
            </a:r>
            <a:endParaRPr lang="ca-ES" sz="900" b="0" strike="noStrike" spc="-1" dirty="0">
              <a:latin typeface="Arial"/>
            </a:endParaRPr>
          </a:p>
        </p:txBody>
      </p:sp>
      <p:pic>
        <p:nvPicPr>
          <p:cNvPr id="1028" name="Picture 4" descr="Promoción Económica | Fons FEDER">
            <a:extLst>
              <a:ext uri="{FF2B5EF4-FFF2-40B4-BE49-F238E27FC236}">
                <a16:creationId xmlns:a16="http://schemas.microsoft.com/office/drawing/2014/main" id="{ACA5A6EE-61EC-4B39-8FF8-C232766582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70"/>
          <a:stretch/>
        </p:blipFill>
        <p:spPr bwMode="auto">
          <a:xfrm>
            <a:off x="9385033" y="5995215"/>
            <a:ext cx="2547186" cy="54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stomShape 3">
            <a:extLst>
              <a:ext uri="{FF2B5EF4-FFF2-40B4-BE49-F238E27FC236}">
                <a16:creationId xmlns:a16="http://schemas.microsoft.com/office/drawing/2014/main" id="{1B239872-7A75-46E7-B47F-B5141D0E4F74}"/>
              </a:ext>
            </a:extLst>
          </p:cNvPr>
          <p:cNvSpPr/>
          <p:nvPr userDrawn="1"/>
        </p:nvSpPr>
        <p:spPr>
          <a:xfrm>
            <a:off x="1402099" y="2281576"/>
            <a:ext cx="10145160" cy="1645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8000" b="0" strike="noStrike" spc="-1" dirty="0">
                <a:solidFill>
                  <a:srgbClr val="D50283"/>
                </a:solidFill>
                <a:latin typeface="Montserrat Black"/>
                <a:ea typeface="Open Sans" panose="020B0606030504020204" pitchFamily="34" charset="0"/>
              </a:rPr>
              <a:t>Fonaments de </a:t>
            </a:r>
          </a:p>
          <a:p>
            <a:pPr>
              <a:lnSpc>
                <a:spcPct val="80000"/>
              </a:lnSpc>
            </a:pPr>
            <a:r>
              <a:rPr lang="ca-ES" sz="8000" b="0" strike="noStrike" spc="-1" dirty="0">
                <a:latin typeface="Montserrat Black"/>
                <a:ea typeface="Open Sans" panose="020B0606030504020204" pitchFamily="34" charset="0"/>
              </a:rPr>
              <a:t>la programació</a:t>
            </a:r>
            <a:endParaRPr lang="ca-ES" sz="8000" b="0" strike="noStrike" spc="-1" dirty="0">
              <a:latin typeface="Arial"/>
            </a:endParaRPr>
          </a:p>
        </p:txBody>
      </p:sp>
      <p:pic>
        <p:nvPicPr>
          <p:cNvPr id="11" name="Picture 10" descr="Icono Javascript, logotipo Gratis de Vector Logo">
            <a:extLst>
              <a:ext uri="{FF2B5EF4-FFF2-40B4-BE49-F238E27FC236}">
                <a16:creationId xmlns:a16="http://schemas.microsoft.com/office/drawing/2014/main" id="{D8C669A5-5D16-48F1-BF42-CF3A283DA1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987" y="4152398"/>
            <a:ext cx="3235828" cy="161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18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AACB4-CB31-4666-A22F-3583F5BE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FB577A-315B-43CE-9A96-C778A677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solidFill>
            <a:schemeClr val="bg1"/>
          </a:solidFill>
        </p:spPr>
        <p:txBody>
          <a:bodyPr vert="eaVert"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685800" indent="-22860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5BDF81-5726-4CA8-A431-529F8691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96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vertical y texto">
    <p:bg>
      <p:bgPr>
        <a:solidFill>
          <a:srgbClr val="D502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>
            <a:extLst>
              <a:ext uri="{FF2B5EF4-FFF2-40B4-BE49-F238E27FC236}">
                <a16:creationId xmlns:a16="http://schemas.microsoft.com/office/drawing/2014/main" id="{CB420FBF-7F38-4C8E-8DAD-4F4A8E8B79FA}"/>
              </a:ext>
            </a:extLst>
          </p:cNvPr>
          <p:cNvSpPr/>
          <p:nvPr userDrawn="1"/>
        </p:nvSpPr>
        <p:spPr>
          <a:xfrm>
            <a:off x="821520" y="1125360"/>
            <a:ext cx="1769040" cy="394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2000" b="1" strike="noStrike" spc="-1" dirty="0">
                <a:solidFill>
                  <a:srgbClr val="FFFFFF"/>
                </a:solidFill>
                <a:latin typeface="Montserrat SemiBold"/>
                <a:ea typeface="Open Sans" panose="020B0606030504020204" pitchFamily="34" charset="0"/>
              </a:rPr>
              <a:t>IT ACADEMY</a:t>
            </a:r>
            <a:endParaRPr lang="ca-ES" sz="2000" b="0" strike="noStrike" spc="-1" dirty="0"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8619C5F3-39D9-485D-AE3F-CDD53A5D0F3C}"/>
              </a:ext>
            </a:extLst>
          </p:cNvPr>
          <p:cNvSpPr/>
          <p:nvPr userDrawn="1"/>
        </p:nvSpPr>
        <p:spPr>
          <a:xfrm>
            <a:off x="1019160" y="2537280"/>
            <a:ext cx="5256360" cy="12484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8100" b="1" strike="noStrike" spc="-1" dirty="0">
                <a:solidFill>
                  <a:srgbClr val="FFFFFF"/>
                </a:solidFill>
                <a:latin typeface="Montserrat Bold"/>
                <a:ea typeface="Open Sans" panose="020B0606030504020204" pitchFamily="34" charset="0"/>
              </a:rPr>
              <a:t>Gràcies!</a:t>
            </a:r>
            <a:endParaRPr lang="ca-ES" sz="8100" b="0" strike="noStrike" spc="-1" dirty="0">
              <a:latin typeface="Arial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BE84EC9D-BF67-4B62-9BA5-232910B72D11}"/>
              </a:ext>
            </a:extLst>
          </p:cNvPr>
          <p:cNvSpPr/>
          <p:nvPr userDrawn="1"/>
        </p:nvSpPr>
        <p:spPr>
          <a:xfrm>
            <a:off x="991440" y="4709160"/>
            <a:ext cx="3072240" cy="16639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75000"/>
              </a:lnSpc>
            </a:pPr>
            <a:r>
              <a:rPr lang="ca-ES" sz="1400" b="0" strike="noStrike" spc="-1" dirty="0" err="1">
                <a:solidFill>
                  <a:srgbClr val="FFFFFF"/>
                </a:solidFill>
                <a:latin typeface="Open Sans Bold"/>
                <a:ea typeface="Open Sans" panose="020B0606030504020204" pitchFamily="34" charset="0"/>
              </a:rPr>
              <a:t>Cibernàrium</a:t>
            </a:r>
            <a:endParaRPr lang="ca-ES" sz="1400" b="0" strike="noStrike" spc="-1" dirty="0">
              <a:latin typeface="Arial"/>
            </a:endParaRPr>
          </a:p>
        </p:txBody>
      </p:sp>
      <p:sp>
        <p:nvSpPr>
          <p:cNvPr id="10" name="CustomShape 5">
            <a:extLst>
              <a:ext uri="{FF2B5EF4-FFF2-40B4-BE49-F238E27FC236}">
                <a16:creationId xmlns:a16="http://schemas.microsoft.com/office/drawing/2014/main" id="{FC746C88-0184-4B66-93EB-0BF2D4011241}"/>
              </a:ext>
            </a:extLst>
          </p:cNvPr>
          <p:cNvSpPr/>
          <p:nvPr userDrawn="1"/>
        </p:nvSpPr>
        <p:spPr>
          <a:xfrm>
            <a:off x="4939920" y="4709160"/>
            <a:ext cx="3072240" cy="16639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75000"/>
              </a:lnSpc>
            </a:pPr>
            <a:r>
              <a:rPr lang="ca-ES" sz="1400" b="0" strike="noStrike" spc="-1" dirty="0">
                <a:solidFill>
                  <a:srgbClr val="FFFFFF"/>
                </a:solidFill>
                <a:latin typeface="Open Sans Bold"/>
                <a:ea typeface="Open Sans" panose="020B0606030504020204" pitchFamily="34" charset="0"/>
              </a:rPr>
              <a:t>Barcelona Activa Seu Central</a:t>
            </a:r>
            <a:endParaRPr lang="ca-ES" sz="1400" b="0" strike="noStrike" spc="-1" dirty="0">
              <a:latin typeface="Arial"/>
            </a:endParaRPr>
          </a:p>
        </p:txBody>
      </p:sp>
      <p:pic>
        <p:nvPicPr>
          <p:cNvPr id="11" name="Imagen 772">
            <a:extLst>
              <a:ext uri="{FF2B5EF4-FFF2-40B4-BE49-F238E27FC236}">
                <a16:creationId xmlns:a16="http://schemas.microsoft.com/office/drawing/2014/main" id="{9F0C9621-50AE-47B4-A290-964CCEEAA908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967680" y="5250600"/>
            <a:ext cx="3783600" cy="976680"/>
          </a:xfrm>
          <a:prstGeom prst="rect">
            <a:avLst/>
          </a:prstGeom>
          <a:ln>
            <a:noFill/>
          </a:ln>
        </p:spPr>
      </p:pic>
      <p:pic>
        <p:nvPicPr>
          <p:cNvPr id="12" name="Imagen 773">
            <a:extLst>
              <a:ext uri="{FF2B5EF4-FFF2-40B4-BE49-F238E27FC236}">
                <a16:creationId xmlns:a16="http://schemas.microsoft.com/office/drawing/2014/main" id="{614ECAE8-AF92-4593-84F4-E7AB04BEBA2B}"/>
              </a:ext>
            </a:extLst>
          </p:cNvPr>
          <p:cNvPicPr/>
          <p:nvPr userDrawn="1"/>
        </p:nvPicPr>
        <p:blipFill>
          <a:blip r:embed="rId3"/>
          <a:stretch/>
        </p:blipFill>
        <p:spPr>
          <a:xfrm>
            <a:off x="5004000" y="5182920"/>
            <a:ext cx="3783600" cy="1116360"/>
          </a:xfrm>
          <a:prstGeom prst="rect">
            <a:avLst/>
          </a:prstGeom>
          <a:ln>
            <a:noFill/>
          </a:ln>
        </p:spPr>
      </p:pic>
      <p:pic>
        <p:nvPicPr>
          <p:cNvPr id="13" name="Imatge 2">
            <a:extLst>
              <a:ext uri="{FF2B5EF4-FFF2-40B4-BE49-F238E27FC236}">
                <a16:creationId xmlns:a16="http://schemas.microsoft.com/office/drawing/2014/main" id="{18D2EA59-55A1-4E68-A4B7-A7A49CC61E83}"/>
              </a:ext>
            </a:extLst>
          </p:cNvPr>
          <p:cNvPicPr/>
          <p:nvPr userDrawn="1"/>
        </p:nvPicPr>
        <p:blipFill>
          <a:blip r:embed="rId4"/>
          <a:stretch/>
        </p:blipFill>
        <p:spPr>
          <a:xfrm>
            <a:off x="8315280" y="410400"/>
            <a:ext cx="3884760" cy="820080"/>
          </a:xfrm>
          <a:prstGeom prst="rect">
            <a:avLst/>
          </a:prstGeom>
          <a:ln>
            <a:noFill/>
          </a:ln>
        </p:spPr>
      </p:pic>
      <p:pic>
        <p:nvPicPr>
          <p:cNvPr id="14" name="Imatge 7">
            <a:extLst>
              <a:ext uri="{FF2B5EF4-FFF2-40B4-BE49-F238E27FC236}">
                <a16:creationId xmlns:a16="http://schemas.microsoft.com/office/drawing/2014/main" id="{67D870C8-E51C-457C-86BD-3706FF88401D}"/>
              </a:ext>
            </a:extLst>
          </p:cNvPr>
          <p:cNvPicPr/>
          <p:nvPr userDrawn="1"/>
        </p:nvPicPr>
        <p:blipFill>
          <a:blip r:embed="rId5"/>
          <a:stretch/>
        </p:blipFill>
        <p:spPr>
          <a:xfrm>
            <a:off x="8823600" y="5977080"/>
            <a:ext cx="3178080" cy="446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101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olo el título">
  <p:cSld name="1_Solo el títul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5481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411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C19F8-06AE-4AF5-A3CB-50154CDA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D50283"/>
                </a:solidFill>
                <a:latin typeface="Montserrat" panose="02000505000000020004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D0FCAB-7B20-4FC4-A31A-CE78475EA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548946-9DF2-4920-9779-297F46C51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CustomShape 10">
            <a:extLst>
              <a:ext uri="{FF2B5EF4-FFF2-40B4-BE49-F238E27FC236}">
                <a16:creationId xmlns:a16="http://schemas.microsoft.com/office/drawing/2014/main" id="{2DAA1008-2F8E-4E06-B17B-1A90FBB35714}"/>
              </a:ext>
            </a:extLst>
          </p:cNvPr>
          <p:cNvSpPr/>
          <p:nvPr userDrawn="1"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 dirty="0">
                <a:solidFill>
                  <a:srgbClr val="222222"/>
                </a:solidFill>
                <a:latin typeface="Montserrat SemiBold"/>
                <a:ea typeface="Open Sans" panose="020B0606030504020204" pitchFamily="34" charset="0"/>
              </a:rPr>
              <a:t>IT ACADEMY</a:t>
            </a:r>
            <a:endParaRPr lang="ca-ES" sz="9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48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6DCE2-612D-4A83-A4E9-722245E0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D50283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840BAC-0F38-41AA-A398-946461AB9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5AB8F5-D0B0-4164-B3C3-A013BD5A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477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AA048-A7A9-4AE0-888F-AF3E27835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B7C1F8-44A1-4FFE-8A9A-DC6AFBE8C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3A87B2-13EA-483D-8777-512B9EA1D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C8EA4A-DB6A-4C18-9628-038AD3ED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45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E31D-F8D1-42A2-B7AD-E340E58C1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1308FA-AF25-45BD-A381-2E790D5D1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047ECA-DC4F-429A-9A8D-0DDDD0261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1B52362-5C00-4BB7-94C3-91F60FEBA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B62306F-4DA1-48A7-AAD3-5DEBD61CC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B91FC99-4173-41A4-B722-7F30284F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069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C77C1-CCD2-474A-A4F3-A32A34408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9BE269B-C2DF-4E67-961D-D291C6B2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847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10F878-0DDB-4A6A-A76C-9C46087F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49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B4C18-C3A3-4D0D-8CF5-D53AF576C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7D7D2A-D625-44BD-8386-A476DD3F3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3263DC-E73D-43EC-B944-1AA7793C9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88052C-D810-4814-B217-BE255836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221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07487-0678-4DE4-BDA7-5567CF6D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F031D93-9ACD-4086-B0BC-59954359F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6D922D-84F1-40EE-8EBA-F9E63458B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9C078F-AE67-4464-A17D-D2F5FBDA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31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95EB1C4-300D-4E38-AF4A-26C19ED2F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06D52F-6A99-401C-A86E-27EF1CC03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49ED0C4-1D2D-41BB-8B89-5FFAB6C0462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6388"/>
            <a:ext cx="652329" cy="445047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7DC9E7-2292-4065-A075-D6C5D66C5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56350"/>
            <a:ext cx="548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907107B-1434-45AF-B15D-5A2C16F782F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A1D34375-5582-47BB-9497-FDEAB0852BC9}"/>
              </a:ext>
            </a:extLst>
          </p:cNvPr>
          <p:cNvSpPr/>
          <p:nvPr userDrawn="1"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 dirty="0">
                <a:solidFill>
                  <a:srgbClr val="222222"/>
                </a:solidFill>
                <a:latin typeface="Montserrat SemiBold"/>
                <a:ea typeface="Open Sans" panose="020B0606030504020204" pitchFamily="34" charset="0"/>
              </a:rPr>
              <a:t>IT ACADEMY</a:t>
            </a:r>
            <a:endParaRPr lang="ca-ES" sz="900" b="0" strike="noStrike" spc="-1" dirty="0">
              <a:latin typeface="Arial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D5662FA-9965-4D3C-93C1-3EA856D45DF3}"/>
              </a:ext>
            </a:extLst>
          </p:cNvPr>
          <p:cNvSpPr txBox="1"/>
          <p:nvPr userDrawn="1"/>
        </p:nvSpPr>
        <p:spPr>
          <a:xfrm>
            <a:off x="8322534" y="6492875"/>
            <a:ext cx="2861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 err="1">
                <a:latin typeface="Montserrat ExtraLight" panose="00000300000000000000" pitchFamily="2" charset="0"/>
              </a:rPr>
              <a:t>Fonaments</a:t>
            </a:r>
            <a:r>
              <a:rPr lang="es-ES" sz="1400" dirty="0">
                <a:latin typeface="Montserrat ExtraLight" panose="00000300000000000000" pitchFamily="2" charset="0"/>
              </a:rPr>
              <a:t> de la </a:t>
            </a:r>
            <a:r>
              <a:rPr lang="es-ES" sz="1400" dirty="0" err="1">
                <a:latin typeface="Montserrat ExtraLight" panose="00000300000000000000" pitchFamily="2" charset="0"/>
              </a:rPr>
              <a:t>programació</a:t>
            </a:r>
            <a:endParaRPr lang="es-ES" sz="1400" dirty="0">
              <a:latin typeface="Montserrat ExtraLight" panose="00000300000000000000" pitchFamily="2" charset="0"/>
            </a:endParaRPr>
          </a:p>
        </p:txBody>
      </p:sp>
      <p:pic>
        <p:nvPicPr>
          <p:cNvPr id="1026" name="Picture 2" descr="Icono Javascript, vertical, logotipo Gratis de Vector Logo">
            <a:extLst>
              <a:ext uri="{FF2B5EF4-FFF2-40B4-BE49-F238E27FC236}">
                <a16:creationId xmlns:a16="http://schemas.microsoft.com/office/drawing/2014/main" id="{ABFD63C2-0E41-4E5F-98DA-7DC4FB3ADA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077" y="6046279"/>
            <a:ext cx="683956" cy="71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27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D50283"/>
          </a:solidFill>
          <a:latin typeface="Montserrat" panose="02000505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 regular" panose="020B0502040204020203" pitchFamily="34" charset="0"/>
          <a:ea typeface="Open sans regular" panose="020B0502040204020203" pitchFamily="34" charset="0"/>
          <a:cs typeface="Open sans regular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 regular" panose="020B0502040204020203" pitchFamily="34" charset="0"/>
          <a:ea typeface="Open sans regular" panose="020B0502040204020203" pitchFamily="34" charset="0"/>
          <a:cs typeface="Open sans regular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 regular" panose="020B0502040204020203" pitchFamily="34" charset="0"/>
          <a:ea typeface="Open sans regular" panose="020B0502040204020203" pitchFamily="34" charset="0"/>
          <a:cs typeface="Open sans regular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regular" panose="020B0502040204020203" pitchFamily="34" charset="0"/>
          <a:ea typeface="Open sans regular" panose="020B0502040204020203" pitchFamily="34" charset="0"/>
          <a:cs typeface="Open sans regular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regular" panose="020B0502040204020203" pitchFamily="34" charset="0"/>
          <a:ea typeface="Open sans regular" panose="020B0502040204020203" pitchFamily="34" charset="0"/>
          <a:cs typeface="Open sans regular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9F0EFC5-88FA-4A21-BD57-D64936E9F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2099" y="4645890"/>
            <a:ext cx="7919183" cy="1337035"/>
          </a:xfrm>
        </p:spPr>
        <p:txBody>
          <a:bodyPr/>
          <a:lstStyle/>
          <a:p>
            <a:pPr marL="0" indent="0">
              <a:buNone/>
            </a:pPr>
            <a:r>
              <a:rPr lang="es-ES" sz="3600"/>
              <a:t>Crear funcions en JavaScript 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C1BD50-1A27-4622-96FE-D6341E4AE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19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5ABDF-302F-4DE1-B64E-8E1DC6F57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Invocació de funcions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D2A1342-EDB1-4FE8-8670-9C0AFAE1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10</a:t>
            </a:fld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5296FD0-4BC2-443F-AA1B-F0CE1B069D1E}"/>
              </a:ext>
            </a:extLst>
          </p:cNvPr>
          <p:cNvSpPr/>
          <p:nvPr/>
        </p:nvSpPr>
        <p:spPr>
          <a:xfrm>
            <a:off x="838200" y="1450439"/>
            <a:ext cx="10335322" cy="4143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ca-ES" sz="2000"/>
              <a:t>El codi dins de la funció s'executarà quan "alguna cosa" invoqui (truca) la funció:</a:t>
            </a:r>
          </a:p>
          <a:p>
            <a:pPr>
              <a:lnSpc>
                <a:spcPct val="114000"/>
              </a:lnSpc>
            </a:pPr>
            <a:endParaRPr lang="ca-ES"/>
          </a:p>
          <a:p>
            <a:pPr marL="623888" indent="-285750">
              <a:lnSpc>
                <a:spcPct val="114000"/>
              </a:lnSpc>
              <a:buClr>
                <a:srgbClr val="D50283"/>
              </a:buClr>
              <a:buFont typeface="Wingdings" panose="05000000000000000000" pitchFamily="2" charset="2"/>
              <a:buChar char="§"/>
            </a:pPr>
            <a:r>
              <a:rPr lang="ca-ES"/>
              <a:t>Quan es produeix un esdeveniment (per exemple, quan un usuari fa clic en un botó)</a:t>
            </a:r>
          </a:p>
          <a:p>
            <a:pPr marL="1081088" lvl="2" indent="-285750">
              <a:lnSpc>
                <a:spcPct val="114000"/>
              </a:lnSpc>
              <a:buClr>
                <a:srgbClr val="D50283"/>
              </a:buClr>
            </a:pPr>
            <a:r>
              <a:rPr lang="ca-ES"/>
              <a:t>Exemple: </a:t>
            </a:r>
            <a:r>
              <a:rPr lang="en-US" sz="1900">
                <a:latin typeface="Consolas" panose="020B0609020204030204" pitchFamily="49" charset="0"/>
              </a:rPr>
              <a:t>&lt;input type='button' onClick='</a:t>
            </a:r>
            <a:r>
              <a:rPr lang="en-US" sz="1900" b="1">
                <a:solidFill>
                  <a:srgbClr val="D50283"/>
                </a:solidFill>
                <a:latin typeface="Consolas" panose="020B0609020204030204" pitchFamily="49" charset="0"/>
              </a:rPr>
              <a:t>mesHoy()</a:t>
            </a:r>
            <a:r>
              <a:rPr lang="en-US" sz="1900">
                <a:latin typeface="Consolas" panose="020B0609020204030204" pitchFamily="49" charset="0"/>
              </a:rPr>
              <a:t>' Value='Mes actual' /&gt;</a:t>
            </a:r>
          </a:p>
          <a:p>
            <a:pPr marL="1081088" lvl="2" indent="-285750">
              <a:lnSpc>
                <a:spcPct val="114000"/>
              </a:lnSpc>
              <a:buClr>
                <a:srgbClr val="D50283"/>
              </a:buClr>
            </a:pPr>
            <a:r>
              <a:rPr lang="ca-ES" sz="1600"/>
              <a:t>(Diapositivas 6 y 8)</a:t>
            </a:r>
          </a:p>
          <a:p>
            <a:pPr marL="623888" lvl="1" indent="-285750">
              <a:lnSpc>
                <a:spcPct val="114000"/>
              </a:lnSpc>
              <a:buClr>
                <a:srgbClr val="D50283"/>
              </a:buClr>
            </a:pPr>
            <a:endParaRPr lang="ca-ES"/>
          </a:p>
          <a:p>
            <a:pPr marL="623888" indent="-285750">
              <a:lnSpc>
                <a:spcPct val="114000"/>
              </a:lnSpc>
              <a:buClr>
                <a:srgbClr val="D50283"/>
              </a:buClr>
              <a:buFont typeface="Wingdings" panose="05000000000000000000" pitchFamily="2" charset="2"/>
              <a:buChar char="§"/>
            </a:pPr>
            <a:r>
              <a:rPr lang="ca-ES"/>
              <a:t>Quan s'invoca des del codi JavaScript</a:t>
            </a:r>
          </a:p>
          <a:p>
            <a:pPr marL="1081088" lvl="2" indent="-285750">
              <a:lnSpc>
                <a:spcPct val="114000"/>
              </a:lnSpc>
              <a:buClr>
                <a:srgbClr val="D50283"/>
              </a:buClr>
            </a:pPr>
            <a:r>
              <a:rPr lang="ca-ES"/>
              <a:t>Exemple: </a:t>
            </a:r>
            <a:r>
              <a:rPr lang="ca-ES" sz="1900">
                <a:latin typeface="Consolas" panose="020B0609020204030204" pitchFamily="49" charset="0"/>
              </a:rPr>
              <a:t>if</a:t>
            </a:r>
            <a:r>
              <a:rPr lang="ca-ES" sz="1100">
                <a:latin typeface="Consolas" panose="020B0609020204030204" pitchFamily="49" charset="0"/>
              </a:rPr>
              <a:t> </a:t>
            </a:r>
            <a:r>
              <a:rPr lang="ca-ES" sz="1900">
                <a:latin typeface="Consolas" panose="020B0609020204030204" pitchFamily="49" charset="0"/>
              </a:rPr>
              <a:t>(</a:t>
            </a:r>
            <a:r>
              <a:rPr lang="ca-ES" sz="1900" b="1">
                <a:solidFill>
                  <a:srgbClr val="D50283"/>
                </a:solidFill>
                <a:latin typeface="Consolas" panose="020B0609020204030204" pitchFamily="49" charset="0"/>
              </a:rPr>
              <a:t>esPar(numero)</a:t>
            </a:r>
            <a:r>
              <a:rPr lang="ca-ES" sz="1900">
                <a:latin typeface="Consolas" panose="020B0609020204030204" pitchFamily="49" charset="0"/>
              </a:rPr>
              <a:t>) {...</a:t>
            </a:r>
          </a:p>
          <a:p>
            <a:pPr marL="1081088" lvl="2" indent="-285750">
              <a:lnSpc>
                <a:spcPct val="114000"/>
              </a:lnSpc>
              <a:buClr>
                <a:srgbClr val="D50283"/>
              </a:buClr>
            </a:pPr>
            <a:r>
              <a:rPr lang="ca-ES" sz="1600"/>
              <a:t>(Diapositivas 7 y 9)</a:t>
            </a:r>
            <a:endParaRPr lang="ca-ES" sz="1900">
              <a:latin typeface="Consolas" panose="020B0609020204030204" pitchFamily="49" charset="0"/>
            </a:endParaRPr>
          </a:p>
          <a:p>
            <a:pPr marL="623888" lvl="1" indent="-285750">
              <a:lnSpc>
                <a:spcPct val="114000"/>
              </a:lnSpc>
              <a:buClr>
                <a:srgbClr val="D50283"/>
              </a:buClr>
            </a:pPr>
            <a:endParaRPr lang="ca-ES"/>
          </a:p>
          <a:p>
            <a:pPr marL="623888" indent="-285750">
              <a:lnSpc>
                <a:spcPct val="114000"/>
              </a:lnSpc>
              <a:buClr>
                <a:srgbClr val="D50283"/>
              </a:buClr>
              <a:buFont typeface="Wingdings" panose="05000000000000000000" pitchFamily="2" charset="2"/>
              <a:buChar char="§"/>
            </a:pPr>
            <a:r>
              <a:rPr lang="ca-ES"/>
              <a:t>Automàticament (autoinvocat)</a:t>
            </a:r>
          </a:p>
          <a:p>
            <a:pPr marL="1081088" lvl="2" indent="-285750">
              <a:lnSpc>
                <a:spcPct val="114000"/>
              </a:lnSpc>
              <a:buClr>
                <a:srgbClr val="D50283"/>
              </a:buClr>
            </a:pPr>
            <a:r>
              <a:rPr lang="ca-ES" sz="1600"/>
              <a:t>(Se verán en el itinerario)</a:t>
            </a:r>
            <a:endParaRPr lang="ca-ES" sz="2400">
              <a:latin typeface="Consolas" panose="020B0609020204030204" pitchFamily="49" charset="0"/>
            </a:endParaRPr>
          </a:p>
          <a:p>
            <a:pPr lvl="1">
              <a:lnSpc>
                <a:spcPct val="114000"/>
              </a:lnSpc>
              <a:buClr>
                <a:srgbClr val="D50283"/>
              </a:buClr>
            </a:pP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6961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0283"/>
              </a:buClr>
              <a:buSzPts val="4000"/>
              <a:buFont typeface="Montserrat"/>
              <a:buNone/>
            </a:pPr>
            <a:r>
              <a:rPr lang="ca-ES"/>
              <a:t>Què és una </a:t>
            </a:r>
            <a:r>
              <a:rPr lang="ca-ES">
                <a:solidFill>
                  <a:schemeClr val="dk1"/>
                </a:solidFill>
              </a:rPr>
              <a:t>funció?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" name="Google Shape;89;p2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5481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2</a:t>
            </a:fld>
            <a:endParaRPr/>
          </a:p>
        </p:txBody>
      </p:sp>
      <p:sp>
        <p:nvSpPr>
          <p:cNvPr id="90" name="Google Shape;90;p2"/>
          <p:cNvSpPr txBox="1"/>
          <p:nvPr/>
        </p:nvSpPr>
        <p:spPr>
          <a:xfrm>
            <a:off x="838200" y="1251382"/>
            <a:ext cx="11112300" cy="289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-ES"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Una funció és </a:t>
            </a:r>
            <a:r>
              <a:rPr lang="ca-ES" sz="2000" b="0" i="0" u="none" strike="noStrike" cap="none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un conjunt d'instruccions </a:t>
            </a:r>
            <a:r>
              <a:rPr lang="ca-ES" sz="2000" b="0" i="0" u="none" strike="noStrike" cap="none">
                <a:latin typeface="Open Sans"/>
                <a:ea typeface="Open Sans"/>
                <a:cs typeface="Open Sans"/>
                <a:sym typeface="Open Sans"/>
              </a:rPr>
              <a:t>que </a:t>
            </a:r>
            <a:r>
              <a:rPr lang="ca-ES" sz="2000" b="0" i="0" u="none" strike="noStrike" cap="none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realitzen </a:t>
            </a:r>
            <a:r>
              <a:rPr lang="ca-ES"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unes determinades </a:t>
            </a:r>
            <a:r>
              <a:rPr lang="ca-ES" sz="2000" b="0" i="0" u="none" strike="noStrike" cap="none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tas</a:t>
            </a:r>
            <a:r>
              <a:rPr lang="ca-ES" sz="20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que</a:t>
            </a:r>
            <a:r>
              <a:rPr lang="ca-ES" sz="2000" b="0" i="0" u="none" strike="noStrike" cap="none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ca-ES"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ca-ES"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ca-ES"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 a les que </a:t>
            </a:r>
            <a:r>
              <a:rPr lang="ca-ES" sz="2000" b="0" i="0" u="none" strike="noStrike" cap="none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podem invocar mitjançant </a:t>
            </a:r>
            <a:r>
              <a:rPr lang="ca-ES" sz="20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el seu</a:t>
            </a:r>
            <a:r>
              <a:rPr lang="ca-ES" sz="2000" b="0" i="0" u="none" strike="noStrike" cap="none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 nom</a:t>
            </a:r>
            <a:r>
              <a:rPr lang="ca-ES"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ca-ES"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ca-ES"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Les funcions </a:t>
            </a:r>
            <a:r>
              <a:rPr lang="ca-ES" sz="2000" b="0" i="0" u="none" strike="noStrike" cap="none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permeten reutilitzar el codi</a:t>
            </a:r>
            <a:r>
              <a:rPr lang="ca-ES"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estalviant temps de programació.</a:t>
            </a:r>
            <a:endParaRPr/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D50283"/>
              </a:buClr>
              <a:buSzPts val="2000"/>
              <a:buFont typeface="Noto Sans Symbols"/>
              <a:buChar char="✔"/>
            </a:pPr>
            <a:r>
              <a:rPr lang="ca-ES"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Una funció només s’executa quan s’anomena (es crida).</a:t>
            </a:r>
            <a:endParaRPr/>
          </a:p>
          <a:p>
            <a:pPr marL="342900" marR="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D50283"/>
              </a:buClr>
              <a:buSzPts val="2000"/>
              <a:buFont typeface="Noto Sans Symbols"/>
              <a:buChar char="✔"/>
            </a:pPr>
            <a:r>
              <a:rPr lang="ca-ES" sz="2000" b="0" i="0" u="none" strike="noStrike" cap="none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Podem</a:t>
            </a:r>
            <a:r>
              <a:rPr lang="ca-ES"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 no, </a:t>
            </a:r>
            <a:r>
              <a:rPr lang="ca-ES" sz="2000" b="0" i="0" u="none" strike="noStrike" cap="none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pasar-li dades</a:t>
            </a:r>
            <a:r>
              <a:rPr lang="ca-ES"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coneguts com a </a:t>
            </a:r>
            <a:r>
              <a:rPr lang="ca-ES" sz="2000" b="1" i="0" u="none" strike="noStrike" cap="none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paràmetres</a:t>
            </a:r>
            <a:r>
              <a:rPr lang="ca-ES"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  <a:p>
            <a:pPr marL="342900" marR="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D50283"/>
              </a:buClr>
              <a:buSzPts val="2000"/>
              <a:buFont typeface="Noto Sans Symbols"/>
              <a:buChar char="✔"/>
            </a:pPr>
            <a:r>
              <a:rPr lang="ca-ES"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També </a:t>
            </a:r>
            <a:r>
              <a:rPr lang="ca-ES" sz="2000" b="1" i="0" u="none" strike="noStrike" cap="none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poden retornar valors </a:t>
            </a:r>
            <a:r>
              <a:rPr lang="ca-ES"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 així es requereix.</a:t>
            </a:r>
            <a:endParaRPr/>
          </a:p>
        </p:txBody>
      </p:sp>
      <p:pic>
        <p:nvPicPr>
          <p:cNvPr id="91" name="Google Shape;91;p2" descr="Colorear dibujos de máquinas de coser - Jugar y Colorear"/>
          <p:cNvPicPr preferRelativeResize="0"/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alphaModFix/>
          </a:blip>
          <a:srcRect r="2701" b="3787"/>
          <a:stretch/>
        </p:blipFill>
        <p:spPr>
          <a:xfrm>
            <a:off x="8673459" y="3212657"/>
            <a:ext cx="2976621" cy="314368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/>
          <p:nvPr/>
        </p:nvSpPr>
        <p:spPr>
          <a:xfrm>
            <a:off x="9928061" y="5526145"/>
            <a:ext cx="1830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funció: </a:t>
            </a:r>
            <a:r>
              <a:rPr lang="ca-ES" sz="1800" b="1" i="0" u="none" strike="noStrike" cap="none">
                <a:solidFill>
                  <a:srgbClr val="D60284"/>
                </a:solidFill>
                <a:latin typeface="Consolas"/>
                <a:ea typeface="Consolas"/>
                <a:cs typeface="Consolas"/>
                <a:sym typeface="Consolas"/>
              </a:rPr>
              <a:t>cosir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6206337" y="6352143"/>
            <a:ext cx="19575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paràmeter: </a:t>
            </a:r>
            <a:r>
              <a:rPr lang="ca-ES" sz="1800" b="1">
                <a:solidFill>
                  <a:srgbClr val="D60284"/>
                </a:solidFill>
                <a:latin typeface="Consolas"/>
                <a:ea typeface="Consolas"/>
                <a:cs typeface="Consolas"/>
                <a:sym typeface="Consolas"/>
              </a:rPr>
              <a:t>fil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4" name="Google Shape;94;p2" descr="Pin en Mama, quiero ser diseñadora de moda"/>
          <p:cNvPicPr preferRelativeResize="0"/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6474604" y="5416022"/>
            <a:ext cx="1342528" cy="892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 descr="Patrones Sin Fisuras Con Estrellas De Contorno. Página De Libro Para  Colorear Para Adultos Y Niños Mayores. Ilustración De Vector De Arte  Ilustraciones Vectoriales, Clip Art Vectorizado Libre De Derechos. Image  79283090.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306444">
            <a:off x="3307910" y="4765328"/>
            <a:ext cx="1145310" cy="1145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 descr="Funda de edredón Bajo el agua de patrones sin fisuras para colorear libro.  fondo blanco y negro lindo de los animales de mar. ilustración vectorial •  Pixers® - Vivimos para cambiar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463355">
            <a:off x="2199884" y="4968094"/>
            <a:ext cx="1194862" cy="1194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 descr="Oriente para colorear: vectores, gráficos, imágenes vectoriales |  Depositphotos®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1838860">
            <a:off x="4265685" y="4903679"/>
            <a:ext cx="1283758" cy="128375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/>
          <p:nvPr/>
        </p:nvSpPr>
        <p:spPr>
          <a:xfrm>
            <a:off x="2922646" y="6308209"/>
            <a:ext cx="2084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paràmeter: </a:t>
            </a:r>
            <a:r>
              <a:rPr lang="ca-ES" sz="1800" b="1">
                <a:solidFill>
                  <a:srgbClr val="D60284"/>
                </a:solidFill>
                <a:latin typeface="Consolas"/>
                <a:ea typeface="Consolas"/>
                <a:cs typeface="Consolas"/>
                <a:sym typeface="Consolas"/>
              </a:rPr>
              <a:t>tela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9" name="Google Shape;99;p2"/>
          <p:cNvCxnSpPr>
            <a:stCxn id="97" idx="0"/>
          </p:cNvCxnSpPr>
          <p:nvPr/>
        </p:nvCxnSpPr>
        <p:spPr>
          <a:xfrm rot="10800000" flipH="1">
            <a:off x="5234766" y="4503438"/>
            <a:ext cx="3389700" cy="489900"/>
          </a:xfrm>
          <a:prstGeom prst="straightConnector1">
            <a:avLst/>
          </a:prstGeom>
          <a:noFill/>
          <a:ln w="19050" cap="flat" cmpd="sng">
            <a:solidFill>
              <a:srgbClr val="4E74A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0" name="Google Shape;100;p2"/>
          <p:cNvCxnSpPr>
            <a:cxnSpLocks/>
            <a:endCxn id="91" idx="1"/>
          </p:cNvCxnSpPr>
          <p:nvPr/>
        </p:nvCxnSpPr>
        <p:spPr>
          <a:xfrm flipV="1">
            <a:off x="7453745" y="4784500"/>
            <a:ext cx="1219714" cy="926294"/>
          </a:xfrm>
          <a:prstGeom prst="straightConnector1">
            <a:avLst/>
          </a:prstGeom>
          <a:noFill/>
          <a:ln w="19050" cap="flat" cmpd="sng">
            <a:solidFill>
              <a:srgbClr val="4E74A3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02117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0283"/>
              </a:buClr>
              <a:buSzPts val="4000"/>
              <a:buFont typeface="Montserrat"/>
              <a:buNone/>
            </a:pPr>
            <a:r>
              <a:rPr lang="ca-ES"/>
              <a:t>Estructura </a:t>
            </a:r>
            <a:r>
              <a:rPr lang="ca-ES">
                <a:solidFill>
                  <a:schemeClr val="dk1"/>
                </a:solidFill>
              </a:rPr>
              <a:t>d'una funció</a:t>
            </a:r>
            <a:endParaRPr/>
          </a:p>
        </p:txBody>
      </p:sp>
      <p:sp>
        <p:nvSpPr>
          <p:cNvPr id="106" name="Google Shape;106;p3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5481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3</a:t>
            </a:fld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1135976" y="1222413"/>
            <a:ext cx="8707819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>
                <a:solidFill>
                  <a:srgbClr val="D50283"/>
                </a:solidFill>
                <a:latin typeface="Consolas"/>
                <a:ea typeface="Consolas"/>
                <a:cs typeface="Consolas"/>
                <a:sym typeface="Consolas"/>
              </a:rPr>
              <a:t>nomFuncio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([parameter1], [parameter2], ... [parameterN]) {</a:t>
            </a:r>
          </a:p>
          <a:p>
            <a:pPr lvl="0"/>
            <a:r>
              <a:rPr lang="en-US">
                <a:latin typeface="Consolas"/>
                <a:ea typeface="Consolas"/>
                <a:cs typeface="Consolas"/>
                <a:sym typeface="Consolas"/>
              </a:rPr>
              <a:t>  ... instruccions...</a:t>
            </a:r>
          </a:p>
          <a:p>
            <a:pPr lvl="0"/>
            <a:r>
              <a:rPr lang="en-US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>
                <a:solidFill>
                  <a:srgbClr val="D50283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valor;]</a:t>
            </a:r>
          </a:p>
          <a:p>
            <a:pPr lvl="0"/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1135976" y="2555222"/>
            <a:ext cx="10684354" cy="316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232150" marR="0" lvl="0" indent="-3232150" algn="l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ca-ES" sz="1800" b="1">
                <a:solidFill>
                  <a:srgbClr val="D60284"/>
                </a:solidFill>
                <a:latin typeface="Open Sans"/>
                <a:ea typeface="Open Sans"/>
                <a:cs typeface="Open Sans"/>
                <a:sym typeface="Open Sans"/>
              </a:rPr>
              <a:t>nomFuncio</a:t>
            </a:r>
            <a:r>
              <a:rPr lang="ca-E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	Nom que se li dóna a la</a:t>
            </a:r>
            <a:r>
              <a:rPr lang="ca-ES" sz="18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ca-E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funció.</a:t>
            </a:r>
            <a:br>
              <a:rPr lang="ca-E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ca-E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Cal seguir les mateixes normes que per crear noms de variables.</a:t>
            </a:r>
            <a:endParaRPr/>
          </a:p>
          <a:p>
            <a:pPr marL="3232150" marR="0" lvl="0" indent="-3232150" algn="l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ca-ES" sz="1800">
                <a:solidFill>
                  <a:srgbClr val="D60284"/>
                </a:solidFill>
                <a:latin typeface="Open Sans"/>
                <a:ea typeface="Open Sans"/>
                <a:cs typeface="Open Sans"/>
                <a:sym typeface="Open Sans"/>
              </a:rPr>
              <a:t>Llista paràmetres </a:t>
            </a:r>
            <a:r>
              <a:rPr lang="ca-ES" sz="18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(opcional)</a:t>
            </a:r>
            <a:r>
              <a:rPr lang="ca-E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	llista de paràmetres, </a:t>
            </a:r>
            <a:r>
              <a:rPr lang="ca-ES" sz="1800">
                <a:solidFill>
                  <a:schemeClr val="accent4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també anomenats arguments</a:t>
            </a:r>
            <a:r>
              <a:rPr lang="ca-E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separats per comes. Aquests són les dades d'entrada del Funció.</a:t>
            </a:r>
            <a:br>
              <a:rPr lang="ca-E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ca-E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 Funció pot rebre zero o més arguments.</a:t>
            </a:r>
            <a:br>
              <a:rPr lang="ca-E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ca-E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Els parèntesis a continuació del nom del</a:t>
            </a:r>
            <a:r>
              <a:rPr lang="ca-ES" sz="18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ca-E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Funció són obligatoris encara que estiguin buits.</a:t>
            </a:r>
          </a:p>
          <a:p>
            <a:pPr marL="3232150" lvl="0" indent="-3232150">
              <a:lnSpc>
                <a:spcPct val="114000"/>
              </a:lnSpc>
              <a:spcBef>
                <a:spcPts val="600"/>
              </a:spcBef>
            </a:pPr>
            <a:r>
              <a:rPr lang="ca-ES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return</a:t>
            </a:r>
            <a:r>
              <a:rPr lang="ca-ES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	</a:t>
            </a:r>
            <a:r>
              <a:rPr lang="es-ES">
                <a:solidFill>
                  <a:srgbClr val="000000"/>
                </a:solidFill>
                <a:ea typeface="Open Sans"/>
                <a:cs typeface="Open Sans"/>
                <a:sym typeface="Open Sans"/>
              </a:rPr>
              <a:t>Una funció pot devolver un valor al codi de trucada com a resultat i per fer-ho utilitzem la instrucció </a:t>
            </a:r>
            <a:r>
              <a:rPr lang="es-ES">
                <a:solidFill>
                  <a:schemeClr val="accent4">
                    <a:lumMod val="75000"/>
                  </a:schemeClr>
                </a:solidFill>
                <a:ea typeface="Open Sans"/>
                <a:cs typeface="Open Sans"/>
                <a:sym typeface="Open Sans"/>
              </a:rPr>
              <a:t>return</a:t>
            </a:r>
            <a:r>
              <a:rPr lang="ca-ES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3986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5481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4</a:t>
            </a:fld>
            <a:endParaRPr/>
          </a:p>
        </p:txBody>
      </p:sp>
      <p:sp>
        <p:nvSpPr>
          <p:cNvPr id="114" name="Google Shape;114;p4"/>
          <p:cNvSpPr/>
          <p:nvPr/>
        </p:nvSpPr>
        <p:spPr>
          <a:xfrm>
            <a:off x="6344439" y="2144495"/>
            <a:ext cx="4756728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Cal tenir molta cura del lloc on es declaren les variables.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lvl="0"/>
            <a:r>
              <a:rPr lang="es-ES" sz="2800"/>
              <a:t>El codi fora de la funció no veu les variables locals.</a:t>
            </a:r>
            <a:endParaRPr sz="2800"/>
          </a:p>
        </p:txBody>
      </p:sp>
      <p:pic>
        <p:nvPicPr>
          <p:cNvPr id="115" name="Google Shape;115;p4" descr="Caution Warning Sign Bumper Sticker Vinyl Art Decal for Car Truck Van  Window Bike Laptop : Amazon.es: Coche y moto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531938" y="1416916"/>
            <a:ext cx="4048125" cy="4171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362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0283"/>
              </a:buClr>
              <a:buSzPts val="8000"/>
              <a:buFont typeface="Montserrat"/>
              <a:buNone/>
            </a:pPr>
            <a:r>
              <a:rPr lang="ca-ES" sz="8000"/>
              <a:t>Exemples</a:t>
            </a:r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ca-ES"/>
              <a:t>  </a:t>
            </a:r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5481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8287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0283"/>
              </a:buClr>
              <a:buSzPts val="2800"/>
              <a:buFont typeface="Montserrat"/>
              <a:buNone/>
            </a:pPr>
            <a:r>
              <a:rPr lang="ca-ES">
                <a:solidFill>
                  <a:srgbClr val="D50283"/>
                </a:solidFill>
              </a:rPr>
              <a:t>Funció</a:t>
            </a:r>
            <a:r>
              <a:rPr lang="ca-ES"/>
              <a:t> </a:t>
            </a:r>
            <a:r>
              <a:rPr lang="ca-ES" u="sng">
                <a:solidFill>
                  <a:srgbClr val="D50283"/>
                </a:solidFill>
              </a:rPr>
              <a:t>sense</a:t>
            </a:r>
            <a:r>
              <a:rPr lang="ca-ES">
                <a:solidFill>
                  <a:schemeClr val="dk1"/>
                </a:solidFill>
              </a:rPr>
              <a:t> paràmetres </a:t>
            </a:r>
            <a:r>
              <a:rPr lang="ca-ES" u="sng">
                <a:solidFill>
                  <a:srgbClr val="D50283"/>
                </a:solidFill>
              </a:rPr>
              <a:t>ni</a:t>
            </a:r>
            <a:r>
              <a:rPr lang="ca-ES">
                <a:solidFill>
                  <a:schemeClr val="dk1"/>
                </a:solidFill>
              </a:rPr>
              <a:t> return</a:t>
            </a:r>
            <a:endParaRPr/>
          </a:p>
        </p:txBody>
      </p:sp>
      <p:sp>
        <p:nvSpPr>
          <p:cNvPr id="128" name="Google Shape;128;p6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5481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6</a:t>
            </a:fld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923732" y="1648646"/>
            <a:ext cx="10077060" cy="3185447"/>
          </a:xfrm>
          <a:prstGeom prst="rect">
            <a:avLst/>
          </a:prstGeom>
          <a:solidFill>
            <a:srgbClr val="FFFE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defTabSz="354013"/>
            <a:r>
              <a:rPr lang="ca-ES" sz="2000">
                <a:latin typeface="Consolas"/>
                <a:ea typeface="Consolas"/>
                <a:cs typeface="Consolas"/>
                <a:sym typeface="Consolas"/>
              </a:rPr>
              <a:t>... </a:t>
            </a:r>
          </a:p>
          <a:p>
            <a:pPr lvl="0" defTabSz="354013"/>
            <a:r>
              <a:rPr lang="ca-ES" sz="2000">
                <a:latin typeface="Consolas"/>
                <a:ea typeface="Consolas"/>
                <a:cs typeface="Consolas"/>
                <a:sym typeface="Consolas"/>
              </a:rPr>
              <a:t>  &lt;input type='button' onClick='</a:t>
            </a:r>
            <a:r>
              <a:rPr lang="ca-ES" sz="2000" b="1">
                <a:solidFill>
                  <a:srgbClr val="D50283"/>
                </a:solidFill>
                <a:latin typeface="Consolas"/>
                <a:ea typeface="Consolas"/>
                <a:cs typeface="Consolas"/>
                <a:sym typeface="Consolas"/>
              </a:rPr>
              <a:t>saludar()</a:t>
            </a:r>
            <a:r>
              <a:rPr lang="ca-ES" sz="2000">
                <a:latin typeface="Consolas"/>
                <a:ea typeface="Consolas"/>
                <a:cs typeface="Consolas"/>
                <a:sym typeface="Consolas"/>
              </a:rPr>
              <a:t>' Value='Clica aquí' /&gt;</a:t>
            </a:r>
          </a:p>
          <a:p>
            <a:pPr lvl="0" defTabSz="354013"/>
            <a:r>
              <a:rPr lang="ca-ES" sz="2000">
                <a:latin typeface="Consolas"/>
                <a:ea typeface="Consolas"/>
                <a:cs typeface="Consolas"/>
                <a:sym typeface="Consolas"/>
              </a:rPr>
              <a:t>	</a:t>
            </a:r>
          </a:p>
          <a:p>
            <a:pPr lvl="0" defTabSz="354013"/>
            <a:r>
              <a:rPr lang="ca-ES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ca-ES" sz="20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&lt;script&gt;</a:t>
            </a:r>
          </a:p>
          <a:p>
            <a:pPr lvl="0" defTabSz="354013"/>
            <a:r>
              <a:rPr lang="ca-ES" sz="20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</a:p>
          <a:p>
            <a:pPr lvl="0" defTabSz="354013"/>
            <a:r>
              <a:rPr lang="ca-ES" sz="20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ca-E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ca-ES" sz="2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a-ES" sz="2100" b="1">
                <a:solidFill>
                  <a:srgbClr val="D50283"/>
                </a:solidFill>
                <a:latin typeface="Consolas"/>
                <a:ea typeface="Consolas"/>
                <a:cs typeface="Consolas"/>
                <a:sym typeface="Consolas"/>
              </a:rPr>
              <a:t>saludar()</a:t>
            </a:r>
            <a:r>
              <a:rPr lang="ca-ES" sz="20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defTabSz="354013"/>
            <a:r>
              <a:rPr lang="ca-E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	alert("Hola tothom");</a:t>
            </a:r>
          </a:p>
          <a:p>
            <a:pPr lvl="0" defTabSz="354013"/>
            <a:r>
              <a:rPr lang="ca-E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</a:p>
          <a:p>
            <a:pPr lvl="0" defTabSz="354013"/>
            <a:r>
              <a:rPr lang="ca-ES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ca-ES" sz="20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&lt;/script&gt;</a:t>
            </a:r>
          </a:p>
          <a:p>
            <a:pPr lvl="0" defTabSz="354013"/>
            <a:r>
              <a:rPr lang="ca-ES" sz="2000">
                <a:latin typeface="Consolas"/>
                <a:ea typeface="Open Sans"/>
                <a:cs typeface="Open Sans"/>
                <a:sym typeface="Consolas"/>
              </a:rPr>
              <a:t>...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6814BDF-5716-4779-AE83-5D51DA297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03006"/>
            <a:ext cx="4709568" cy="12421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81203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9;p6">
            <a:extLst>
              <a:ext uri="{FF2B5EF4-FFF2-40B4-BE49-F238E27FC236}">
                <a16:creationId xmlns:a16="http://schemas.microsoft.com/office/drawing/2014/main" id="{CAB5B4B7-2190-4E50-8441-D0AB92748B1E}"/>
              </a:ext>
            </a:extLst>
          </p:cNvPr>
          <p:cNvSpPr/>
          <p:nvPr/>
        </p:nvSpPr>
        <p:spPr>
          <a:xfrm>
            <a:off x="698241" y="1697203"/>
            <a:ext cx="6931800" cy="3267649"/>
          </a:xfrm>
          <a:prstGeom prst="rect">
            <a:avLst/>
          </a:prstGeom>
          <a:solidFill>
            <a:srgbClr val="FFFE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defTabSz="354013">
              <a:lnSpc>
                <a:spcPct val="114000"/>
              </a:lnSpc>
            </a:pPr>
            <a:r>
              <a:rPr lang="ca-ES" sz="2000">
                <a:latin typeface="Consolas"/>
                <a:ea typeface="Consolas"/>
                <a:cs typeface="Consolas"/>
                <a:sym typeface="Consolas"/>
              </a:rPr>
              <a:t>... </a:t>
            </a:r>
          </a:p>
          <a:p>
            <a:pPr lvl="0" defTabSz="354013">
              <a:lnSpc>
                <a:spcPct val="114000"/>
              </a:lnSpc>
            </a:pPr>
            <a:r>
              <a:rPr lang="fr-FR" sz="2000"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fr-FR" sz="2000">
                <a:solidFill>
                  <a:srgbClr val="FF33CC"/>
                </a:solidFill>
                <a:latin typeface="Consolas"/>
                <a:ea typeface="Consolas"/>
                <a:cs typeface="Consolas"/>
                <a:sym typeface="Consolas"/>
              </a:rPr>
              <a:t>nom</a:t>
            </a:r>
            <a:r>
              <a:rPr lang="fr-FR" sz="2000">
                <a:latin typeface="Consolas"/>
                <a:ea typeface="Consolas"/>
                <a:cs typeface="Consolas"/>
                <a:sym typeface="Consolas"/>
              </a:rPr>
              <a:t> = prompt(</a:t>
            </a:r>
            <a:r>
              <a:rPr lang="fr-F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"A qui vols saludar?"</a:t>
            </a:r>
            <a:r>
              <a:rPr lang="fr-FR" sz="2000">
                <a:latin typeface="Consolas"/>
                <a:ea typeface="Consolas"/>
                <a:cs typeface="Consolas"/>
                <a:sym typeface="Consolas"/>
              </a:rPr>
              <a:t> , "");</a:t>
            </a:r>
            <a:r>
              <a:rPr lang="ca-ES" sz="2000"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 defTabSz="354013">
              <a:lnSpc>
                <a:spcPct val="114000"/>
              </a:lnSpc>
            </a:pPr>
            <a:r>
              <a:rPr lang="ca-ES" sz="2000" b="1">
                <a:solidFill>
                  <a:srgbClr val="D50283"/>
                </a:solidFill>
                <a:latin typeface="Consolas"/>
                <a:sym typeface="Consolas"/>
              </a:rPr>
              <a:t>saludarPersona</a:t>
            </a:r>
            <a:r>
              <a:rPr lang="ca-ES" sz="2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a-ES" sz="2000">
                <a:solidFill>
                  <a:srgbClr val="FF33CC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nom</a:t>
            </a:r>
            <a:r>
              <a:rPr lang="ca-ES" sz="200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defTabSz="354013">
              <a:lnSpc>
                <a:spcPct val="114000"/>
              </a:lnSpc>
            </a:pPr>
            <a:r>
              <a:rPr lang="ca-ES" sz="2000" b="1">
                <a:solidFill>
                  <a:srgbClr val="D50283"/>
                </a:solidFill>
                <a:latin typeface="Consolas"/>
                <a:sym typeface="Consolas"/>
              </a:rPr>
              <a:t>saludarPersona</a:t>
            </a:r>
            <a:r>
              <a:rPr lang="ca-ES" sz="2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a-ES" sz="2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"Elena"</a:t>
            </a:r>
            <a:r>
              <a:rPr lang="ca-ES" sz="200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defTabSz="354013">
              <a:lnSpc>
                <a:spcPct val="114000"/>
              </a:lnSpc>
            </a:pPr>
            <a:endParaRPr lang="ca-ES" sz="2000">
              <a:latin typeface="Consolas"/>
              <a:ea typeface="Consolas"/>
              <a:cs typeface="Consolas"/>
              <a:sym typeface="Consolas"/>
            </a:endParaRPr>
          </a:p>
          <a:p>
            <a:pPr lvl="0" defTabSz="354013">
              <a:lnSpc>
                <a:spcPct val="114000"/>
              </a:lnSpc>
            </a:pPr>
            <a:r>
              <a:rPr lang="ca-ES" sz="2000"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ca-ES" sz="2100" b="1">
                <a:solidFill>
                  <a:srgbClr val="D50283"/>
                </a:solidFill>
                <a:latin typeface="Consolas"/>
                <a:sym typeface="Consolas"/>
              </a:rPr>
              <a:t>saludarPersona</a:t>
            </a:r>
            <a:r>
              <a:rPr lang="ca-ES" sz="21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a-ES" sz="21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persona</a:t>
            </a:r>
            <a:r>
              <a:rPr lang="ca-ES" sz="21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ca-ES" sz="20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1" defTabSz="354013">
              <a:lnSpc>
                <a:spcPct val="114000"/>
              </a:lnSpc>
            </a:pPr>
            <a:r>
              <a:rPr lang="ca-ES" sz="2000">
                <a:latin typeface="Consolas"/>
                <a:ea typeface="Consolas"/>
                <a:cs typeface="Consolas"/>
                <a:sym typeface="Consolas"/>
              </a:rPr>
              <a:t>alert("Hola " + </a:t>
            </a:r>
            <a:r>
              <a:rPr lang="ca-ES" sz="2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persona</a:t>
            </a:r>
            <a:r>
              <a:rPr lang="ca-ES" sz="200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defTabSz="354013">
              <a:lnSpc>
                <a:spcPct val="114000"/>
              </a:lnSpc>
            </a:pPr>
            <a:r>
              <a:rPr lang="ca-ES" sz="20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defTabSz="354013">
              <a:lnSpc>
                <a:spcPct val="114000"/>
              </a:lnSpc>
            </a:pPr>
            <a:r>
              <a:rPr lang="ca-ES" sz="2000">
                <a:latin typeface="Consolas"/>
                <a:ea typeface="Open Sans"/>
                <a:cs typeface="Open Sans"/>
                <a:sym typeface="Consolas"/>
              </a:rPr>
              <a:t>...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0283"/>
              </a:buClr>
              <a:buSzPts val="2800"/>
              <a:buFont typeface="Montserrat"/>
              <a:buNone/>
            </a:pPr>
            <a:r>
              <a:rPr lang="ca-ES">
                <a:solidFill>
                  <a:srgbClr val="D50283"/>
                </a:solidFill>
              </a:rPr>
              <a:t>Funció</a:t>
            </a:r>
            <a:r>
              <a:rPr lang="ca-ES"/>
              <a:t> </a:t>
            </a:r>
            <a:r>
              <a:rPr lang="ca-ES" u="sng">
                <a:solidFill>
                  <a:srgbClr val="D50283"/>
                </a:solidFill>
              </a:rPr>
              <a:t>amb</a:t>
            </a:r>
            <a:r>
              <a:rPr lang="ca-ES">
                <a:solidFill>
                  <a:schemeClr val="dk1"/>
                </a:solidFill>
              </a:rPr>
              <a:t> paràmetres </a:t>
            </a:r>
            <a:r>
              <a:rPr lang="ca-ES">
                <a:solidFill>
                  <a:srgbClr val="D50283"/>
                </a:solidFill>
              </a:rPr>
              <a:t>i </a:t>
            </a:r>
            <a:r>
              <a:rPr lang="ca-ES" u="sng">
                <a:solidFill>
                  <a:srgbClr val="D50283"/>
                </a:solidFill>
              </a:rPr>
              <a:t>sense</a:t>
            </a:r>
            <a:r>
              <a:rPr lang="ca-ES">
                <a:solidFill>
                  <a:schemeClr val="dk1"/>
                </a:solidFill>
              </a:rPr>
              <a:t> return</a:t>
            </a:r>
            <a:endParaRPr/>
          </a:p>
        </p:txBody>
      </p:sp>
      <p:sp>
        <p:nvSpPr>
          <p:cNvPr id="140" name="Google Shape;140;p7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5481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7</a:t>
            </a:fld>
            <a:endParaRPr/>
          </a:p>
        </p:txBody>
      </p:sp>
      <p:cxnSp>
        <p:nvCxnSpPr>
          <p:cNvPr id="147" name="Google Shape;147;p7"/>
          <p:cNvCxnSpPr>
            <a:cxnSpLocks/>
          </p:cNvCxnSpPr>
          <p:nvPr/>
        </p:nvCxnSpPr>
        <p:spPr>
          <a:xfrm>
            <a:off x="3930273" y="2923683"/>
            <a:ext cx="645125" cy="407345"/>
          </a:xfrm>
          <a:prstGeom prst="straightConnector1">
            <a:avLst/>
          </a:prstGeom>
          <a:noFill/>
          <a:ln w="9525" cap="flat" cmpd="sng">
            <a:solidFill>
              <a:srgbClr val="D5028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8" name="Google Shape;148;p7"/>
          <p:cNvCxnSpPr>
            <a:cxnSpLocks/>
          </p:cNvCxnSpPr>
          <p:nvPr/>
        </p:nvCxnSpPr>
        <p:spPr>
          <a:xfrm>
            <a:off x="3763200" y="2317672"/>
            <a:ext cx="980149" cy="1013356"/>
          </a:xfrm>
          <a:prstGeom prst="straightConnector1">
            <a:avLst/>
          </a:prstGeom>
          <a:noFill/>
          <a:ln w="9525" cap="flat" cmpd="sng">
            <a:solidFill>
              <a:srgbClr val="D5028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9" name="Google Shape;149;p7"/>
          <p:cNvCxnSpPr>
            <a:cxnSpLocks/>
          </p:cNvCxnSpPr>
          <p:nvPr/>
        </p:nvCxnSpPr>
        <p:spPr>
          <a:xfrm flipH="1">
            <a:off x="4575398" y="3788229"/>
            <a:ext cx="279267" cy="191266"/>
          </a:xfrm>
          <a:prstGeom prst="straightConnector1">
            <a:avLst/>
          </a:prstGeom>
          <a:noFill/>
          <a:ln w="9525" cap="flat" cmpd="sng">
            <a:solidFill>
              <a:srgbClr val="D5028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36D44967-1DAC-475D-BCF6-13478D891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578" y="1048736"/>
            <a:ext cx="4747671" cy="17756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C55243F-0D2A-4FC6-8636-3AF9B424B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7336" y="3008008"/>
            <a:ext cx="4762913" cy="12650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69E9E0C-D241-4957-AC4E-D2D32C6F74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6854" y="4456696"/>
            <a:ext cx="4793395" cy="12955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27099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>
            <a:spLocks noGrp="1"/>
          </p:cNvSpPr>
          <p:nvPr>
            <p:ph type="title"/>
          </p:nvPr>
        </p:nvSpPr>
        <p:spPr>
          <a:xfrm>
            <a:off x="764309" y="211160"/>
            <a:ext cx="10515600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0283"/>
              </a:buClr>
              <a:buSzPts val="2800"/>
              <a:buFont typeface="Montserrat"/>
              <a:buNone/>
            </a:pPr>
            <a:r>
              <a:rPr lang="ca-ES">
                <a:solidFill>
                  <a:srgbClr val="D50283"/>
                </a:solidFill>
              </a:rPr>
              <a:t>Funció</a:t>
            </a:r>
            <a:r>
              <a:rPr lang="ca-ES"/>
              <a:t> </a:t>
            </a:r>
            <a:r>
              <a:rPr lang="ca-ES" u="sng">
                <a:solidFill>
                  <a:srgbClr val="D50283"/>
                </a:solidFill>
              </a:rPr>
              <a:t>sense</a:t>
            </a:r>
            <a:r>
              <a:rPr lang="ca-ES">
                <a:solidFill>
                  <a:schemeClr val="dk1"/>
                </a:solidFill>
              </a:rPr>
              <a:t> paràmetres </a:t>
            </a:r>
            <a:r>
              <a:rPr lang="ca-ES">
                <a:solidFill>
                  <a:srgbClr val="D50283"/>
                </a:solidFill>
              </a:rPr>
              <a:t>i </a:t>
            </a:r>
            <a:r>
              <a:rPr lang="ca-ES" u="sng">
                <a:solidFill>
                  <a:srgbClr val="D50283"/>
                </a:solidFill>
              </a:rPr>
              <a:t>amb</a:t>
            </a:r>
            <a:r>
              <a:rPr lang="ca-ES">
                <a:solidFill>
                  <a:schemeClr val="dk1"/>
                </a:solidFill>
              </a:rPr>
              <a:t> return</a:t>
            </a:r>
            <a:endParaRPr/>
          </a:p>
        </p:txBody>
      </p:sp>
      <p:sp>
        <p:nvSpPr>
          <p:cNvPr id="156" name="Google Shape;156;p8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5481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8</a:t>
            </a:fld>
            <a:endParaRPr/>
          </a:p>
        </p:txBody>
      </p:sp>
      <p:sp>
        <p:nvSpPr>
          <p:cNvPr id="157" name="Google Shape;157;p8"/>
          <p:cNvSpPr/>
          <p:nvPr/>
        </p:nvSpPr>
        <p:spPr>
          <a:xfrm>
            <a:off x="895739" y="1039513"/>
            <a:ext cx="9358604" cy="830956"/>
          </a:xfrm>
          <a:prstGeom prst="rect">
            <a:avLst/>
          </a:prstGeom>
          <a:solidFill>
            <a:srgbClr val="FFFEF7"/>
          </a:solidFill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defTabSz="354013"/>
            <a:r>
              <a:rPr lang="en-US" sz="1600">
                <a:solidFill>
                  <a:srgbClr val="7B354D"/>
                </a:solidFill>
                <a:latin typeface="Consolas"/>
                <a:ea typeface="Consolas"/>
                <a:cs typeface="Consolas"/>
                <a:sym typeface="Consolas"/>
              </a:rPr>
              <a:t>&lt;p id="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mostraMes</a:t>
            </a:r>
            <a:r>
              <a:rPr lang="en-US" sz="1600">
                <a:solidFill>
                  <a:srgbClr val="7B354D"/>
                </a:solidFill>
                <a:latin typeface="Consolas"/>
                <a:ea typeface="Consolas"/>
                <a:cs typeface="Consolas"/>
                <a:sym typeface="Consolas"/>
              </a:rPr>
              <a:t>"&gt;&lt;/p&gt;</a:t>
            </a:r>
          </a:p>
          <a:p>
            <a:pPr lvl="0" defTabSz="354013"/>
            <a:r>
              <a:rPr lang="en-US" sz="1600">
                <a:solidFill>
                  <a:srgbClr val="7B354D"/>
                </a:solidFill>
                <a:latin typeface="Consolas"/>
                <a:ea typeface="Consolas"/>
                <a:cs typeface="Consolas"/>
                <a:sym typeface="Consolas"/>
              </a:rPr>
              <a:t>&lt;input type='button' onClick='</a:t>
            </a:r>
            <a:r>
              <a:rPr lang="ca-ES" sz="1600" b="1">
                <a:solidFill>
                  <a:srgbClr val="D50283"/>
                </a:solidFill>
                <a:latin typeface="Consolas"/>
                <a:ea typeface="Consolas"/>
                <a:cs typeface="Consolas"/>
                <a:sym typeface="Consolas"/>
              </a:rPr>
              <a:t>mesHoy</a:t>
            </a:r>
            <a:r>
              <a:rPr lang="en-US" sz="1600" b="1">
                <a:solidFill>
                  <a:srgbClr val="D5028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600">
                <a:solidFill>
                  <a:srgbClr val="7B354D"/>
                </a:solidFill>
                <a:latin typeface="Consolas"/>
                <a:ea typeface="Consolas"/>
                <a:cs typeface="Consolas"/>
                <a:sym typeface="Consolas"/>
              </a:rPr>
              <a:t>' Value='Mes actual' /&gt;</a:t>
            </a:r>
          </a:p>
          <a:p>
            <a:pPr lvl="0" defTabSz="354013"/>
            <a:endParaRPr lang="es-ES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8196674-B74F-4ED3-A03E-1436124CFE0A}"/>
              </a:ext>
            </a:extLst>
          </p:cNvPr>
          <p:cNvSpPr txBox="1"/>
          <p:nvPr/>
        </p:nvSpPr>
        <p:spPr>
          <a:xfrm>
            <a:off x="849085" y="2116728"/>
            <a:ext cx="9405258" cy="3639458"/>
          </a:xfrm>
          <a:prstGeom prst="rect">
            <a:avLst/>
          </a:prstGeom>
          <a:solidFill>
            <a:srgbClr val="FFFEF7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defTabSz="354013"/>
            <a:r>
              <a:rPr lang="ca-ES" sz="1600">
                <a:solidFill>
                  <a:srgbClr val="7B354D"/>
                </a:solidFill>
                <a:latin typeface="Consolas" panose="020B0609020204030204" pitchFamily="49" charset="0"/>
                <a:sym typeface="Consolas"/>
              </a:rPr>
              <a:t>...</a:t>
            </a:r>
          </a:p>
          <a:p>
            <a:pPr lvl="0" defTabSz="354013"/>
            <a:r>
              <a:rPr lang="ca-ES" sz="1600">
                <a:solidFill>
                  <a:srgbClr val="7B354D"/>
                </a:solidFill>
                <a:latin typeface="Consolas" panose="020B0609020204030204" pitchFamily="49" charset="0"/>
                <a:sym typeface="Consolas"/>
              </a:rPr>
              <a:t>function</a:t>
            </a:r>
            <a:r>
              <a:rPr lang="ca-ES" sz="160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ca-ES" sz="1600" b="1">
                <a:solidFill>
                  <a:srgbClr val="D50283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mesHoy() </a:t>
            </a:r>
            <a:r>
              <a:rPr lang="ca-ES" sz="160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{</a:t>
            </a:r>
          </a:p>
          <a:p>
            <a:pPr lvl="0" defTabSz="354013"/>
            <a:r>
              <a:rPr lang="ca-ES" sz="160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	 document.getElementById("</a:t>
            </a:r>
            <a:r>
              <a:rPr lang="ca-ES" sz="1600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mostraMes</a:t>
            </a:r>
            <a:r>
              <a:rPr lang="ca-ES" sz="160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").innerHTML = "Estamos en " + </a:t>
            </a:r>
            <a:r>
              <a:rPr lang="ca-ES" sz="1600" b="1">
                <a:solidFill>
                  <a:srgbClr val="D50283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mesActual()</a:t>
            </a:r>
            <a:r>
              <a:rPr lang="ca-ES" sz="160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</a:p>
          <a:p>
            <a:pPr lvl="0" defTabSz="354013"/>
            <a:r>
              <a:rPr lang="ca-ES" sz="160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</a:p>
          <a:p>
            <a:pPr lvl="0" defTabSz="354013">
              <a:spcBef>
                <a:spcPts val="300"/>
              </a:spcBef>
            </a:pPr>
            <a:r>
              <a:rPr lang="ca-ES" sz="1600">
                <a:solidFill>
                  <a:srgbClr val="7B354D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function</a:t>
            </a:r>
            <a:r>
              <a:rPr lang="ca-ES" sz="160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ca-ES" sz="1600" b="1">
                <a:solidFill>
                  <a:srgbClr val="D50283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mesActual()</a:t>
            </a:r>
            <a:r>
              <a:rPr lang="ca-ES" sz="160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{</a:t>
            </a:r>
            <a:endParaRPr lang="ca-ES" sz="1600">
              <a:latin typeface="Consolas" panose="020B0609020204030204" pitchFamily="49" charset="0"/>
            </a:endParaRPr>
          </a:p>
          <a:p>
            <a:pPr lvl="0" defTabSz="354013">
              <a:spcBef>
                <a:spcPts val="300"/>
              </a:spcBef>
            </a:pPr>
            <a:r>
              <a:rPr lang="ca-ES" sz="160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	let meses = ["Gener", "Febrer", "Març", "Abril", "Mai", "Juny", "Julliol",</a:t>
            </a:r>
          </a:p>
          <a:p>
            <a:pPr lvl="0" defTabSz="354013">
              <a:spcBef>
                <a:spcPts val="300"/>
              </a:spcBef>
            </a:pPr>
            <a:r>
              <a:rPr lang="ca-ES" sz="160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"Agost", "Setembre", "Octobre", "Novembre", "Desembre"];</a:t>
            </a:r>
          </a:p>
          <a:p>
            <a:pPr lvl="0" defTabSz="354013">
              <a:spcBef>
                <a:spcPts val="300"/>
              </a:spcBef>
            </a:pPr>
            <a:r>
              <a:rPr lang="ca-ES" sz="160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	</a:t>
            </a:r>
          </a:p>
          <a:p>
            <a:pPr lvl="0" defTabSz="354013">
              <a:spcBef>
                <a:spcPts val="300"/>
              </a:spcBef>
            </a:pPr>
            <a:r>
              <a:rPr lang="ca-ES" sz="160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	let mesNumero = new Date(); //Data ordinador</a:t>
            </a:r>
          </a:p>
          <a:p>
            <a:pPr lvl="0" defTabSz="354013">
              <a:spcBef>
                <a:spcPts val="300"/>
              </a:spcBef>
            </a:pPr>
            <a:r>
              <a:rPr lang="ca-ES" sz="160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	let mes = meses[mesNumero.getMonth()];;</a:t>
            </a:r>
          </a:p>
          <a:p>
            <a:pPr lvl="0" defTabSz="354013">
              <a:spcBef>
                <a:spcPts val="300"/>
              </a:spcBef>
            </a:pPr>
            <a:endParaRPr lang="ca-ES" sz="160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lvl="0" defTabSz="354013">
              <a:spcBef>
                <a:spcPts val="300"/>
              </a:spcBef>
            </a:pPr>
            <a:r>
              <a:rPr lang="ca-ES" sz="160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	return mes;</a:t>
            </a:r>
          </a:p>
          <a:p>
            <a:pPr lvl="0" defTabSz="354013">
              <a:spcBef>
                <a:spcPts val="300"/>
              </a:spcBef>
            </a:pPr>
            <a:r>
              <a:rPr lang="ca-ES" sz="160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 </a:t>
            </a:r>
            <a:r>
              <a:rPr lang="ca-ES" sz="1600">
                <a:solidFill>
                  <a:srgbClr val="00B05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fin funció mesActual</a:t>
            </a:r>
            <a:r>
              <a:rPr lang="ca-ES" sz="1600">
                <a:solidFill>
                  <a:srgbClr val="00B050"/>
                </a:solidFill>
                <a:latin typeface="Consolas" panose="020B0609020204030204" pitchFamily="49" charset="0"/>
              </a:rPr>
              <a:t>...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AAE41DA-B2D1-45A8-8515-B151F3A6F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021" y="4166765"/>
            <a:ext cx="2171888" cy="12116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68037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29;p6">
            <a:extLst>
              <a:ext uri="{FF2B5EF4-FFF2-40B4-BE49-F238E27FC236}">
                <a16:creationId xmlns:a16="http://schemas.microsoft.com/office/drawing/2014/main" id="{CACC5650-668C-4EB2-9438-77C6A84AD37F}"/>
              </a:ext>
            </a:extLst>
          </p:cNvPr>
          <p:cNvSpPr/>
          <p:nvPr/>
        </p:nvSpPr>
        <p:spPr>
          <a:xfrm>
            <a:off x="874861" y="1175657"/>
            <a:ext cx="7760032" cy="4124935"/>
          </a:xfrm>
          <a:prstGeom prst="rect">
            <a:avLst/>
          </a:prstGeom>
          <a:solidFill>
            <a:srgbClr val="FFFE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defTabSz="354013">
              <a:lnSpc>
                <a:spcPct val="114000"/>
              </a:lnSpc>
            </a:pPr>
            <a:r>
              <a:rPr lang="ca-ES" sz="1600">
                <a:latin typeface="Consolas"/>
                <a:ea typeface="Consolas"/>
                <a:cs typeface="Consolas"/>
                <a:sym typeface="Consolas"/>
              </a:rPr>
              <a:t>... </a:t>
            </a:r>
          </a:p>
          <a:p>
            <a:pPr lvl="0" defTabSz="354013">
              <a:lnSpc>
                <a:spcPct val="114000"/>
              </a:lnSpc>
            </a:pPr>
            <a:r>
              <a:rPr lang="fr-FR" sz="1600" b="1">
                <a:solidFill>
                  <a:srgbClr val="7B354D"/>
                </a:solidFill>
                <a:latin typeface="Consolas"/>
                <a:sym typeface="Consolas"/>
              </a:rPr>
              <a:t>let</a:t>
            </a:r>
            <a:r>
              <a:rPr lang="fr-FR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600">
                <a:solidFill>
                  <a:srgbClr val="FF33CC"/>
                </a:solidFill>
                <a:latin typeface="Consolas"/>
                <a:ea typeface="Consolas"/>
                <a:cs typeface="Consolas"/>
                <a:sym typeface="Consolas"/>
              </a:rPr>
              <a:t>numero</a:t>
            </a:r>
            <a:r>
              <a:rPr lang="fr-FR" sz="1600">
                <a:latin typeface="Consolas"/>
                <a:ea typeface="Consolas"/>
                <a:cs typeface="Consolas"/>
                <a:sym typeface="Consolas"/>
              </a:rPr>
              <a:t> = Number(prompt(</a:t>
            </a:r>
            <a:r>
              <a:rPr lang="fr-FR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"Indica un número enter: "</a:t>
            </a:r>
            <a:r>
              <a:rPr lang="fr-FR" sz="1600">
                <a:latin typeface="Consolas"/>
                <a:ea typeface="Consolas"/>
                <a:cs typeface="Consolas"/>
                <a:sym typeface="Consolas"/>
              </a:rPr>
              <a:t> , ""));</a:t>
            </a:r>
            <a:r>
              <a:rPr lang="ca-ES" sz="1600"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 defTabSz="354013">
              <a:lnSpc>
                <a:spcPct val="114000"/>
              </a:lnSpc>
              <a:spcBef>
                <a:spcPts val="100"/>
              </a:spcBef>
            </a:pPr>
            <a:r>
              <a:rPr lang="es-ES" sz="1600" b="1">
                <a:solidFill>
                  <a:srgbClr val="7B354D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ES" sz="1600" b="1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esPar</a:t>
            </a:r>
            <a:r>
              <a:rPr lang="es-ES" sz="16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ES" sz="1600">
                <a:solidFill>
                  <a:srgbClr val="935409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numero</a:t>
            </a:r>
            <a:r>
              <a:rPr lang="es-ES" sz="16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  </a:t>
            </a:r>
            <a:r>
              <a:rPr lang="es-ES" sz="1600">
                <a:solidFill>
                  <a:srgbClr val="7C9263"/>
                </a:solidFill>
                <a:latin typeface="Consolas"/>
                <a:ea typeface="Consolas"/>
                <a:cs typeface="Consolas"/>
                <a:sym typeface="Consolas"/>
              </a:rPr>
              <a:t>// Crida la funció </a:t>
            </a:r>
            <a:endParaRPr lang="es-ES" sz="1600"/>
          </a:p>
          <a:p>
            <a:pPr lvl="0" defTabSz="354013">
              <a:lnSpc>
                <a:spcPct val="114000"/>
              </a:lnSpc>
              <a:spcBef>
                <a:spcPts val="100"/>
              </a:spcBef>
            </a:pPr>
            <a:r>
              <a:rPr lang="es-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alert(</a:t>
            </a:r>
            <a:r>
              <a:rPr lang="es-E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"El número "</a:t>
            </a:r>
            <a:r>
              <a:rPr lang="es-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 </a:t>
            </a:r>
            <a:r>
              <a:rPr lang="es-ES" sz="1600">
                <a:solidFill>
                  <a:srgbClr val="935409"/>
                </a:solidFill>
                <a:latin typeface="Consolas"/>
                <a:ea typeface="Consolas"/>
                <a:cs typeface="Consolas"/>
                <a:sym typeface="Consolas"/>
              </a:rPr>
              <a:t>numero</a:t>
            </a:r>
            <a:r>
              <a:rPr lang="es-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s-E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 és par"</a:t>
            </a:r>
            <a:r>
              <a:rPr lang="es-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;	</a:t>
            </a:r>
            <a:endParaRPr lang="es-ES" sz="1600"/>
          </a:p>
          <a:p>
            <a:pPr lvl="0" defTabSz="354013">
              <a:lnSpc>
                <a:spcPct val="114000"/>
              </a:lnSpc>
              <a:spcBef>
                <a:spcPts val="100"/>
              </a:spcBef>
            </a:pPr>
            <a:r>
              <a:rPr lang="es-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s-ES" sz="1600" b="1">
                <a:solidFill>
                  <a:srgbClr val="7B354D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-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lang="es-ES" sz="1600"/>
          </a:p>
          <a:p>
            <a:pPr lvl="0" defTabSz="354013">
              <a:lnSpc>
                <a:spcPct val="114000"/>
              </a:lnSpc>
              <a:spcBef>
                <a:spcPts val="100"/>
              </a:spcBef>
            </a:pPr>
            <a:r>
              <a:rPr lang="es-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alert(</a:t>
            </a:r>
            <a:r>
              <a:rPr lang="es-E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"El número "</a:t>
            </a:r>
            <a:r>
              <a:rPr lang="es-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 </a:t>
            </a:r>
            <a:r>
              <a:rPr lang="es-ES" sz="1600">
                <a:solidFill>
                  <a:srgbClr val="935409"/>
                </a:solidFill>
                <a:latin typeface="Consolas"/>
                <a:ea typeface="Consolas"/>
                <a:cs typeface="Consolas"/>
                <a:sym typeface="Consolas"/>
              </a:rPr>
              <a:t>numero</a:t>
            </a:r>
            <a:r>
              <a:rPr lang="es-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s-E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 és impar"</a:t>
            </a:r>
            <a:r>
              <a:rPr lang="es-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lang="es-ES" sz="1600"/>
          </a:p>
          <a:p>
            <a:pPr lvl="0" defTabSz="354013">
              <a:lnSpc>
                <a:spcPct val="114000"/>
              </a:lnSpc>
              <a:spcBef>
                <a:spcPts val="100"/>
              </a:spcBef>
            </a:pPr>
            <a:r>
              <a:rPr lang="es-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lang="es-ES" sz="1600"/>
          </a:p>
          <a:p>
            <a:pPr lvl="0" defTabSz="354013">
              <a:lnSpc>
                <a:spcPct val="114000"/>
              </a:lnSpc>
            </a:pPr>
            <a:r>
              <a:rPr lang="ca-ES" sz="1600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lvl="0" defTabSz="354013">
              <a:lnSpc>
                <a:spcPct val="114000"/>
              </a:lnSpc>
            </a:pPr>
            <a:endParaRPr lang="ca-ES" sz="1600">
              <a:latin typeface="Consolas"/>
              <a:ea typeface="Consolas"/>
              <a:cs typeface="Consolas"/>
              <a:sym typeface="Consolas"/>
            </a:endParaRPr>
          </a:p>
          <a:p>
            <a:pPr lvl="0" defTabSz="354013">
              <a:lnSpc>
                <a:spcPct val="114000"/>
              </a:lnSpc>
            </a:pPr>
            <a:r>
              <a:rPr lang="ca-ES" sz="1600" b="1">
                <a:solidFill>
                  <a:srgbClr val="7B354D"/>
                </a:solidFill>
                <a:latin typeface="Consolas"/>
                <a:sym typeface="Consolas"/>
              </a:rPr>
              <a:t>function</a:t>
            </a:r>
            <a:r>
              <a:rPr lang="ca-E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a-ES" sz="1600" b="1">
                <a:solidFill>
                  <a:srgbClr val="D50283"/>
                </a:solidFill>
                <a:latin typeface="Consolas"/>
                <a:sym typeface="Consolas"/>
              </a:rPr>
              <a:t>esPar</a:t>
            </a:r>
            <a:r>
              <a:rPr lang="ca-ES" sz="1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a-ES" sz="1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numero</a:t>
            </a:r>
            <a:r>
              <a:rPr lang="ca-ES" sz="1600">
                <a:latin typeface="Consolas"/>
                <a:ea typeface="Consolas"/>
                <a:cs typeface="Consolas"/>
                <a:sym typeface="Consolas"/>
              </a:rPr>
              <a:t>){</a:t>
            </a:r>
          </a:p>
          <a:p>
            <a:pPr lvl="0" defTabSz="354013">
              <a:lnSpc>
                <a:spcPct val="114000"/>
              </a:lnSpc>
              <a:spcBef>
                <a:spcPts val="100"/>
              </a:spcBef>
            </a:pPr>
            <a:r>
              <a:rPr lang="ca-ES" sz="1600" b="1">
                <a:latin typeface="Consolas"/>
                <a:ea typeface="Consolas"/>
                <a:cs typeface="Consolas"/>
                <a:sym typeface="Consolas"/>
              </a:rPr>
              <a:t>   let</a:t>
            </a:r>
            <a:r>
              <a:rPr lang="ca-E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a-ES" sz="1600">
                <a:solidFill>
                  <a:schemeClr val="accent4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resultado</a:t>
            </a:r>
            <a:r>
              <a:rPr lang="ca-ES" sz="16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ca-ES" sz="1600" b="1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ca-ES" sz="16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a-ES" sz="1600"/>
          </a:p>
          <a:p>
            <a:pPr lvl="0" defTabSz="354013">
              <a:lnSpc>
                <a:spcPct val="114000"/>
              </a:lnSpc>
              <a:spcBef>
                <a:spcPts val="100"/>
              </a:spcBef>
            </a:pPr>
            <a:r>
              <a:rPr lang="ca-ES" sz="16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ca-ES" sz="1600">
                <a:solidFill>
                  <a:schemeClr val="accent4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resultado</a:t>
            </a:r>
            <a:r>
              <a:rPr lang="ca-ES" sz="1600">
                <a:latin typeface="Consolas"/>
                <a:ea typeface="Consolas"/>
                <a:cs typeface="Consolas"/>
                <a:sym typeface="Consolas"/>
              </a:rPr>
              <a:t> = (numero % 2 == 0) ? </a:t>
            </a:r>
            <a:r>
              <a:rPr lang="ca-ES" sz="1600" b="1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ca-ES" sz="1600"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ca-ES" sz="1600" b="1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ca-ES" sz="16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a-ES" sz="1600"/>
          </a:p>
          <a:p>
            <a:pPr lvl="0" defTabSz="354013">
              <a:lnSpc>
                <a:spcPct val="114000"/>
              </a:lnSpc>
              <a:spcBef>
                <a:spcPts val="100"/>
              </a:spcBef>
            </a:pPr>
            <a:r>
              <a:rPr lang="ca-ES" sz="1600" b="1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ca-ES" sz="1600" b="1">
                <a:solidFill>
                  <a:srgbClr val="D50283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ca-E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a-ES" sz="1600">
                <a:solidFill>
                  <a:schemeClr val="accent4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resultado</a:t>
            </a:r>
            <a:r>
              <a:rPr lang="ca-ES" sz="16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a-ES" sz="1600"/>
          </a:p>
          <a:p>
            <a:pPr lvl="0" defTabSz="354013">
              <a:lnSpc>
                <a:spcPct val="114000"/>
              </a:lnSpc>
            </a:pPr>
            <a:r>
              <a:rPr lang="ca-ES" sz="16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67" name="Google Shape;16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0283"/>
              </a:buClr>
              <a:buSzPts val="2800"/>
              <a:buFont typeface="Montserrat"/>
              <a:buNone/>
            </a:pPr>
            <a:r>
              <a:rPr lang="ca-ES">
                <a:solidFill>
                  <a:srgbClr val="D50283"/>
                </a:solidFill>
              </a:rPr>
              <a:t>Funció</a:t>
            </a:r>
            <a:r>
              <a:rPr lang="ca-ES"/>
              <a:t> </a:t>
            </a:r>
            <a:r>
              <a:rPr lang="ca-ES" u="sng">
                <a:solidFill>
                  <a:srgbClr val="D50283"/>
                </a:solidFill>
              </a:rPr>
              <a:t>amb</a:t>
            </a:r>
            <a:r>
              <a:rPr lang="ca-ES">
                <a:solidFill>
                  <a:schemeClr val="dk1"/>
                </a:solidFill>
              </a:rPr>
              <a:t> paràmetres </a:t>
            </a:r>
            <a:r>
              <a:rPr lang="ca-ES">
                <a:solidFill>
                  <a:srgbClr val="D50283"/>
                </a:solidFill>
              </a:rPr>
              <a:t>i </a:t>
            </a:r>
            <a:r>
              <a:rPr lang="ca-ES" u="sng">
                <a:solidFill>
                  <a:srgbClr val="D50283"/>
                </a:solidFill>
              </a:rPr>
              <a:t>amb</a:t>
            </a:r>
            <a:r>
              <a:rPr lang="ca-ES">
                <a:solidFill>
                  <a:schemeClr val="dk1"/>
                </a:solidFill>
              </a:rPr>
              <a:t> return</a:t>
            </a:r>
            <a:endParaRPr/>
          </a:p>
        </p:txBody>
      </p:sp>
      <p:sp>
        <p:nvSpPr>
          <p:cNvPr id="168" name="Google Shape;168;p9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5481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9</a:t>
            </a:fld>
            <a:endParaRPr/>
          </a:p>
        </p:txBody>
      </p:sp>
      <p:cxnSp>
        <p:nvCxnSpPr>
          <p:cNvPr id="170" name="Google Shape;170;p9"/>
          <p:cNvCxnSpPr>
            <a:cxnSpLocks/>
          </p:cNvCxnSpPr>
          <p:nvPr/>
        </p:nvCxnSpPr>
        <p:spPr>
          <a:xfrm>
            <a:off x="2364864" y="2057280"/>
            <a:ext cx="583609" cy="1720314"/>
          </a:xfrm>
          <a:prstGeom prst="straightConnector1">
            <a:avLst/>
          </a:prstGeom>
          <a:noFill/>
          <a:ln w="12700" cap="flat" cmpd="sng">
            <a:solidFill>
              <a:srgbClr val="D5028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2" name="Google Shape;172;p9"/>
          <p:cNvCxnSpPr/>
          <p:nvPr/>
        </p:nvCxnSpPr>
        <p:spPr>
          <a:xfrm rot="10800000">
            <a:off x="3301449" y="4816340"/>
            <a:ext cx="3754878" cy="0"/>
          </a:xfrm>
          <a:prstGeom prst="straightConnector1">
            <a:avLst/>
          </a:prstGeom>
          <a:noFill/>
          <a:ln w="9525" cap="flat" cmpd="sng">
            <a:solidFill>
              <a:srgbClr val="D5028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1" name="Google Shape;171;p9"/>
          <p:cNvSpPr/>
          <p:nvPr/>
        </p:nvSpPr>
        <p:spPr>
          <a:xfrm>
            <a:off x="6633287" y="4616285"/>
            <a:ext cx="4152502" cy="40011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D502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funció  </a:t>
            </a:r>
            <a:r>
              <a:rPr lang="ca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torna un valor </a:t>
            </a:r>
            <a:r>
              <a:rPr lang="ca-ES" sz="20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booleà</a:t>
            </a:r>
            <a:r>
              <a:rPr lang="ca-E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715408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IT_Academy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S_IT_Academy.potx" id="{1501DBED-0E1E-4C11-8E9D-16B0020AA05F}" vid="{95293F0B-97F6-4CEB-B290-B9DE79CD0F6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JS_IT_Academy</Template>
  <TotalTime>0</TotalTime>
  <Words>685</Words>
  <Application>Microsoft Office PowerPoint</Application>
  <PresentationFormat>Panorámica</PresentationFormat>
  <Paragraphs>102</Paragraphs>
  <Slides>10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14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25" baseType="lpstr">
      <vt:lpstr>Arial</vt:lpstr>
      <vt:lpstr>Calibri</vt:lpstr>
      <vt:lpstr>Consolas</vt:lpstr>
      <vt:lpstr>Montserrat</vt:lpstr>
      <vt:lpstr>Montserrat Black</vt:lpstr>
      <vt:lpstr>Montserrat Bold</vt:lpstr>
      <vt:lpstr>Montserrat ExtraLight</vt:lpstr>
      <vt:lpstr>Montserrat Light</vt:lpstr>
      <vt:lpstr>Montserrat SemiBold</vt:lpstr>
      <vt:lpstr>Noto Sans Symbols</vt:lpstr>
      <vt:lpstr>Open Sans</vt:lpstr>
      <vt:lpstr>Open Sans Bold</vt:lpstr>
      <vt:lpstr>Open sans regular</vt:lpstr>
      <vt:lpstr>Wingdings</vt:lpstr>
      <vt:lpstr>Tema de Office</vt:lpstr>
      <vt:lpstr>Presentación de PowerPoint</vt:lpstr>
      <vt:lpstr>Què és una funció?</vt:lpstr>
      <vt:lpstr>Estructura d'una funció</vt:lpstr>
      <vt:lpstr>Presentación de PowerPoint</vt:lpstr>
      <vt:lpstr>Exemples</vt:lpstr>
      <vt:lpstr>Funció sense paràmetres ni return</vt:lpstr>
      <vt:lpstr>Funció amb paràmetres i sense return</vt:lpstr>
      <vt:lpstr>Funció sense paràmetres i amb return</vt:lpstr>
      <vt:lpstr>Funció amb paràmetres i amb return</vt:lpstr>
      <vt:lpstr>Invocació de funcions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delatorrerita</dc:creator>
  <cp:lastModifiedBy>delatorrerita</cp:lastModifiedBy>
  <cp:revision>27</cp:revision>
  <dcterms:created xsi:type="dcterms:W3CDTF">2022-01-21T15:12:02Z</dcterms:created>
  <dcterms:modified xsi:type="dcterms:W3CDTF">2022-02-08T11:16:25Z</dcterms:modified>
</cp:coreProperties>
</file>