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3BECA"/>
    <a:srgbClr val="D50283"/>
    <a:srgbClr val="FFFEE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E47F-24E9-4C87-A8DA-13C8C48E2AC3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9D9F8-60B7-4724-9377-3F156D4768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64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2535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8054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33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28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003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7824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584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595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035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92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47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301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919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propietats dels objectes no tenen perquè ser accedides (i possiblement modificades) des de fora de l’objecte. </a:t>
            </a:r>
            <a:br>
              <a:rPr lang="es-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mateix objecte ha de proporcionar la forma d’accedir-hi i modificar-hi si </a:t>
            </a:r>
            <a:r>
              <a:rPr lang="es-ES" sz="1200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s-E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precís. </a:t>
            </a:r>
            <a:endParaRPr lang="es-ES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1419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578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442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987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F07C081-AD80-41FB-9848-0572E973C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0998"/>
            <a:ext cx="652329" cy="445047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43AF3D3-E9D7-407B-BAF0-7B0141FC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99" y="4327164"/>
            <a:ext cx="7982934" cy="1655762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lang="es-ES" sz="3400">
                <a:solidFill>
                  <a:schemeClr val="tx1"/>
                </a:solidFill>
                <a:latin typeface="Montserrat Light" panose="00000400000000000000" pitchFamily="2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9" name="Imatge 2">
            <a:extLst>
              <a:ext uri="{FF2B5EF4-FFF2-40B4-BE49-F238E27FC236}">
                <a16:creationId xmlns:a16="http://schemas.microsoft.com/office/drawing/2014/main" id="{B0169273-1CBC-4DF7-BF51-B7ADC7659601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8858864" y="105600"/>
            <a:ext cx="3336375" cy="710477"/>
          </a:xfrm>
          <a:prstGeom prst="rect">
            <a:avLst/>
          </a:prstGeom>
          <a:ln>
            <a:noFill/>
          </a:ln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FE0C782-4900-4148-82AC-71F4196A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2378" y="6409941"/>
            <a:ext cx="757084" cy="401580"/>
          </a:xfr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7107B-1434-45AF-B15D-5A2C16F782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F5229FE4-E10D-4813-8D59-18C9368FC7FD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pic>
        <p:nvPicPr>
          <p:cNvPr id="1028" name="Picture 4" descr="Promoción Económica | Fons FEDER">
            <a:extLst>
              <a:ext uri="{FF2B5EF4-FFF2-40B4-BE49-F238E27FC236}">
                <a16:creationId xmlns:a16="http://schemas.microsoft.com/office/drawing/2014/main" id="{ACA5A6EE-61EC-4B39-8FF8-C232766582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0"/>
          <a:stretch/>
        </p:blipFill>
        <p:spPr bwMode="auto">
          <a:xfrm>
            <a:off x="9385033" y="5995215"/>
            <a:ext cx="2547186" cy="5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1B239872-7A75-46E7-B47F-B5141D0E4F74}"/>
              </a:ext>
            </a:extLst>
          </p:cNvPr>
          <p:cNvSpPr/>
          <p:nvPr userDrawn="1"/>
        </p:nvSpPr>
        <p:spPr>
          <a:xfrm>
            <a:off x="1402099" y="2281576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Open Sans" panose="020B0606030504020204" pitchFamily="34" charset="0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Open Sans" panose="020B0606030504020204" pitchFamily="34" charset="0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  <p:pic>
        <p:nvPicPr>
          <p:cNvPr id="11" name="Picture 10" descr="Icono Javascript, logotipo Gratis de Vector Logo">
            <a:extLst>
              <a:ext uri="{FF2B5EF4-FFF2-40B4-BE49-F238E27FC236}">
                <a16:creationId xmlns:a16="http://schemas.microsoft.com/office/drawing/2014/main" id="{D8C669A5-5D16-48F1-BF42-CF3A283DA1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87" y="4152398"/>
            <a:ext cx="3235828" cy="161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18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ACB4-CB31-4666-A22F-3583F5BE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FB577A-315B-43CE-9A96-C778A677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solidFill>
            <a:schemeClr val="bg1"/>
          </a:solidFill>
        </p:spPr>
        <p:txBody>
          <a:bodyPr vert="eaVert"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5BDF81-5726-4CA8-A431-529F8691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6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vertical y texto">
    <p:bg>
      <p:bgPr>
        <a:solidFill>
          <a:srgbClr val="D502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CB420FBF-7F38-4C8E-8DAD-4F4A8E8B79FA}"/>
              </a:ext>
            </a:extLst>
          </p:cNvPr>
          <p:cNvSpPr/>
          <p:nvPr userDrawn="1"/>
        </p:nvSpPr>
        <p:spPr>
          <a:xfrm>
            <a:off x="821520" y="1125360"/>
            <a:ext cx="1769040" cy="39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2000" b="1" strike="noStrike" spc="-1" dirty="0">
                <a:solidFill>
                  <a:srgbClr val="FFFFFF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20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8619C5F3-39D9-485D-AE3F-CDD53A5D0F3C}"/>
              </a:ext>
            </a:extLst>
          </p:cNvPr>
          <p:cNvSpPr/>
          <p:nvPr userDrawn="1"/>
        </p:nvSpPr>
        <p:spPr>
          <a:xfrm>
            <a:off x="1019160" y="2537280"/>
            <a:ext cx="5256360" cy="1248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100" b="1" strike="noStrike" spc="-1" dirty="0">
                <a:solidFill>
                  <a:srgbClr val="FFFFFF"/>
                </a:solidFill>
                <a:latin typeface="Montserrat Bold"/>
                <a:ea typeface="Open Sans" panose="020B0606030504020204" pitchFamily="34" charset="0"/>
              </a:rPr>
              <a:t>Gràcies!</a:t>
            </a:r>
            <a:endParaRPr lang="ca-ES" sz="8100" b="0" strike="noStrike" spc="-1" dirty="0"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BE84EC9D-BF67-4B62-9BA5-232910B72D11}"/>
              </a:ext>
            </a:extLst>
          </p:cNvPr>
          <p:cNvSpPr/>
          <p:nvPr userDrawn="1"/>
        </p:nvSpPr>
        <p:spPr>
          <a:xfrm>
            <a:off x="991440" y="4709160"/>
            <a:ext cx="3072240" cy="1663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ca-ES" sz="1400" b="0" strike="noStrike" spc="-1" dirty="0" err="1">
                <a:solidFill>
                  <a:srgbClr val="FFFFFF"/>
                </a:solidFill>
                <a:latin typeface="Open Sans Bold"/>
                <a:ea typeface="Open Sans" panose="020B0606030504020204" pitchFamily="34" charset="0"/>
              </a:rPr>
              <a:t>Cibernàrium</a:t>
            </a:r>
            <a:endParaRPr lang="ca-ES" sz="14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FC746C88-0184-4B66-93EB-0BF2D4011241}"/>
              </a:ext>
            </a:extLst>
          </p:cNvPr>
          <p:cNvSpPr/>
          <p:nvPr userDrawn="1"/>
        </p:nvSpPr>
        <p:spPr>
          <a:xfrm>
            <a:off x="4939920" y="4709160"/>
            <a:ext cx="3072240" cy="1663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ca-ES" sz="1400" b="0" strike="noStrike" spc="-1" dirty="0">
                <a:solidFill>
                  <a:srgbClr val="FFFFFF"/>
                </a:solidFill>
                <a:latin typeface="Open Sans Bold"/>
                <a:ea typeface="Open Sans" panose="020B0606030504020204" pitchFamily="34" charset="0"/>
              </a:rPr>
              <a:t>Barcelona Activa Seu Central</a:t>
            </a:r>
            <a:endParaRPr lang="ca-ES" sz="1400" b="0" strike="noStrike" spc="-1" dirty="0">
              <a:latin typeface="Arial"/>
            </a:endParaRPr>
          </a:p>
        </p:txBody>
      </p:sp>
      <p:pic>
        <p:nvPicPr>
          <p:cNvPr id="11" name="Imagen 772">
            <a:extLst>
              <a:ext uri="{FF2B5EF4-FFF2-40B4-BE49-F238E27FC236}">
                <a16:creationId xmlns:a16="http://schemas.microsoft.com/office/drawing/2014/main" id="{9F0C9621-50AE-47B4-A290-964CCEEAA908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967680" y="5250600"/>
            <a:ext cx="3783600" cy="976680"/>
          </a:xfrm>
          <a:prstGeom prst="rect">
            <a:avLst/>
          </a:prstGeom>
          <a:ln>
            <a:noFill/>
          </a:ln>
        </p:spPr>
      </p:pic>
      <p:pic>
        <p:nvPicPr>
          <p:cNvPr id="12" name="Imagen 773">
            <a:extLst>
              <a:ext uri="{FF2B5EF4-FFF2-40B4-BE49-F238E27FC236}">
                <a16:creationId xmlns:a16="http://schemas.microsoft.com/office/drawing/2014/main" id="{614ECAE8-AF92-4593-84F4-E7AB04BEBA2B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5004000" y="5182920"/>
            <a:ext cx="3783600" cy="1116360"/>
          </a:xfrm>
          <a:prstGeom prst="rect">
            <a:avLst/>
          </a:prstGeom>
          <a:ln>
            <a:noFill/>
          </a:ln>
        </p:spPr>
      </p:pic>
      <p:pic>
        <p:nvPicPr>
          <p:cNvPr id="13" name="Imatge 2">
            <a:extLst>
              <a:ext uri="{FF2B5EF4-FFF2-40B4-BE49-F238E27FC236}">
                <a16:creationId xmlns:a16="http://schemas.microsoft.com/office/drawing/2014/main" id="{18D2EA59-55A1-4E68-A4B7-A7A49CC61E83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831528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14" name="Imatge 7">
            <a:extLst>
              <a:ext uri="{FF2B5EF4-FFF2-40B4-BE49-F238E27FC236}">
                <a16:creationId xmlns:a16="http://schemas.microsoft.com/office/drawing/2014/main" id="{67D870C8-E51C-457C-86BD-3706FF88401D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0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C19F8-06AE-4AF5-A3CB-50154CDA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50283"/>
                </a:solidFill>
                <a:latin typeface="Montserrat" panose="02000505000000020004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0FCAB-7B20-4FC4-A31A-CE78475E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48946-9DF2-4920-9779-297F46C5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2DAA1008-2F8E-4E06-B17B-1A90FBB35714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8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6DCE2-612D-4A83-A4E9-722245E0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D5028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40BAC-0F38-41AA-A398-946461AB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AB8F5-D0B0-4164-B3C3-A013BD5A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7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AA048-A7A9-4AE0-888F-AF3E2783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7C1F8-44A1-4FFE-8A9A-DC6AFBE8C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3A87B2-13EA-483D-8777-512B9EA1D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8EA4A-DB6A-4C18-9628-038AD3ED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5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E31D-F8D1-42A2-B7AD-E340E58C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308FA-AF25-45BD-A381-2E790D5D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47ECA-DC4F-429A-9A8D-0DDDD0261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B52362-5C00-4BB7-94C3-91F60FEBA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62306F-4DA1-48A7-AAD3-5DEBD61CC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91FC99-4173-41A4-B722-7F30284F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6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77C1-CCD2-474A-A4F3-A32A3440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BE269B-C2DF-4E67-961D-D291C6B2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4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10F878-0DDB-4A6A-A76C-9C46087F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49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B4C18-C3A3-4D0D-8CF5-D53AF576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D7D2A-D625-44BD-8386-A476DD3F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3263DC-E73D-43EC-B944-1AA7793C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8052C-D810-4814-B217-BE255836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21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07487-0678-4DE4-BDA7-5567CF6D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031D93-9ACD-4086-B0BC-59954359F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6D922D-84F1-40EE-8EBA-F9E63458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C078F-AE67-4464-A17D-D2F5FBDA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5EB1C4-300D-4E38-AF4A-26C19ED2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6D52F-6A99-401C-A86E-27EF1CC0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9ED0C4-1D2D-41BB-8B89-5FFAB6C0462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6388"/>
            <a:ext cx="652329" cy="445047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DC9E7-2292-4065-A075-D6C5D66C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548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7107B-1434-45AF-B15D-5A2C16F782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A1D34375-5582-47BB-9497-FDEAB0852BC9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5662FA-9965-4D3C-93C1-3EA856D45DF3}"/>
              </a:ext>
            </a:extLst>
          </p:cNvPr>
          <p:cNvSpPr txBox="1"/>
          <p:nvPr userDrawn="1"/>
        </p:nvSpPr>
        <p:spPr>
          <a:xfrm>
            <a:off x="8322534" y="6492875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 err="1">
                <a:latin typeface="Montserrat ExtraLight" panose="00000300000000000000" pitchFamily="2" charset="0"/>
              </a:rPr>
              <a:t>Fonaments</a:t>
            </a:r>
            <a:r>
              <a:rPr lang="es-ES" sz="1400" dirty="0">
                <a:latin typeface="Montserrat ExtraLight" panose="00000300000000000000" pitchFamily="2" charset="0"/>
              </a:rPr>
              <a:t> de la </a:t>
            </a:r>
            <a:r>
              <a:rPr lang="es-ES" sz="1400" dirty="0" err="1">
                <a:latin typeface="Montserrat ExtraLight" panose="00000300000000000000" pitchFamily="2" charset="0"/>
              </a:rPr>
              <a:t>programació</a:t>
            </a:r>
            <a:endParaRPr lang="es-ES" sz="1400" dirty="0">
              <a:latin typeface="Montserrat ExtraLight" panose="00000300000000000000" pitchFamily="2" charset="0"/>
            </a:endParaRPr>
          </a:p>
        </p:txBody>
      </p:sp>
      <p:pic>
        <p:nvPicPr>
          <p:cNvPr id="1026" name="Picture 2" descr="Icono Javascript, vertical, logotipo Gratis de Vector Logo">
            <a:extLst>
              <a:ext uri="{FF2B5EF4-FFF2-40B4-BE49-F238E27FC236}">
                <a16:creationId xmlns:a16="http://schemas.microsoft.com/office/drawing/2014/main" id="{ABFD63C2-0E41-4E5F-98DA-7DC4FB3AD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077" y="6046279"/>
            <a:ext cx="683956" cy="7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D50283"/>
          </a:solidFill>
          <a:latin typeface="Montserrat" panose="02000505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0EFC5-88FA-4A21-BD57-D64936E9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445" y="4636559"/>
            <a:ext cx="7919183" cy="1337035"/>
          </a:xfrm>
        </p:spPr>
        <p:txBody>
          <a:bodyPr/>
          <a:lstStyle/>
          <a:p>
            <a:pPr marL="0" indent="0">
              <a:buNone/>
            </a:pPr>
            <a:r>
              <a:rPr lang="es-ES" sz="3200"/>
              <a:t>Programació Orientada a Objectes (1) </a:t>
            </a:r>
            <a:br>
              <a:rPr lang="es-ES" sz="3200"/>
            </a:br>
            <a:r>
              <a:rPr lang="es-ES" sz="3200"/>
              <a:t>Conceptes</a:t>
            </a:r>
          </a:p>
          <a:p>
            <a:pPr marL="0" indent="0">
              <a:buNone/>
            </a:pPr>
            <a:endParaRPr lang="es-ES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1BD50-1A27-4622-96FE-D6341E4A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9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838200" y="1826034"/>
            <a:ext cx="5596467" cy="343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Abstracció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Encapsulació.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Polimorfisme.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Herència.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Enviament de missatges</a:t>
            </a: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Reutilització de codi.</a:t>
            </a: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Característiques </a:t>
            </a:r>
            <a:r>
              <a:rPr lang="es-ES">
                <a:solidFill>
                  <a:schemeClr val="dk1"/>
                </a:solidFill>
              </a:rPr>
              <a:t>de la POO</a:t>
            </a:r>
            <a:br>
              <a:rPr lang="es-ES"/>
            </a:b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6871252" y="1499727"/>
            <a:ext cx="4865512" cy="351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pas de missatges </a:t>
            </a:r>
            <a:b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defineix que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els mètodes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 poden dur a terme mitjançant 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l'enviament d'un missatge d'un procés emissor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un destinatari. 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653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838200" y="1826034"/>
            <a:ext cx="5596467" cy="343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Abstracció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Encapsulació.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Polimorfisme.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Herència.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Enviament de missatges.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Reutilització de codi</a:t>
            </a: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Característiques </a:t>
            </a:r>
            <a:r>
              <a:rPr lang="es-ES">
                <a:solidFill>
                  <a:schemeClr val="dk1"/>
                </a:solidFill>
              </a:rPr>
              <a:t>de la POO</a:t>
            </a:r>
            <a:br>
              <a:rPr lang="es-ES"/>
            </a:b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6434667" y="1312280"/>
            <a:ext cx="5204179" cy="394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La reutilització de codi </a:t>
            </a:r>
            <a:b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 refereix al comportament i a les tècniques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garanteixen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una part o la totalitat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d'un programa informàtic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 pugui emprar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la construcció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d'un altre programa. . 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4472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POO: </a:t>
            </a:r>
            <a:r>
              <a:rPr lang="es-ES">
                <a:solidFill>
                  <a:schemeClr val="dk1"/>
                </a:solidFill>
              </a:rPr>
              <a:t>tot és un objecte</a:t>
            </a:r>
            <a:endParaRPr/>
          </a:p>
        </p:txBody>
      </p:sp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pic>
        <p:nvPicPr>
          <p:cNvPr id="183" name="Google Shape;18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1645" y="1901711"/>
            <a:ext cx="4314105" cy="400109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/>
          <p:nvPr/>
        </p:nvSpPr>
        <p:spPr>
          <a:xfrm>
            <a:off x="967141" y="1536679"/>
            <a:ext cx="8825089" cy="343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Els objectes es classifiquen o s'agrupen per: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Tipus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Similitud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Característiques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Comportaments.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741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POO: </a:t>
            </a:r>
            <a:r>
              <a:rPr lang="es-ES">
                <a:solidFill>
                  <a:schemeClr val="dk1"/>
                </a:solidFill>
              </a:rPr>
              <a:t>tot és un objecte</a:t>
            </a: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l="-1301" t="12104" r="1301"/>
          <a:stretch/>
        </p:blipFill>
        <p:spPr>
          <a:xfrm>
            <a:off x="8403905" y="214488"/>
            <a:ext cx="3780560" cy="30818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" name="Google Shape;193;p13"/>
          <p:cNvGraphicFramePr/>
          <p:nvPr/>
        </p:nvGraphicFramePr>
        <p:xfrm>
          <a:off x="606106" y="1818047"/>
          <a:ext cx="7414000" cy="32219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0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9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u="none" strike="noStrike" cap="none"/>
                        <a:t>Característiques  +  Accions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u="none" strike="noStrike" cap="none"/>
                        <a:t>OBJECTE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u="none" strike="noStrike" cap="none"/>
                        <a:t>CLASSE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u="none" strike="noStrike" cap="none"/>
                        <a:t>Guitarra, cello, violí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Instrument de corda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Pep, Laia, Pau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Persona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HP, Sony, Acer, MSI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Ordinador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" name="Google Shape;194;p13"/>
          <p:cNvSpPr/>
          <p:nvPr/>
        </p:nvSpPr>
        <p:spPr>
          <a:xfrm>
            <a:off x="7962126" y="3429000"/>
            <a:ext cx="3923560" cy="280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També coses abstractes:</a:t>
            </a:r>
            <a:b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idees, </a:t>
            </a:r>
            <a:b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equacions, </a:t>
            </a:r>
            <a:b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conceptes </a:t>
            </a:r>
            <a:b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298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13646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POO: </a:t>
            </a:r>
            <a:r>
              <a:rPr lang="es-ES">
                <a:solidFill>
                  <a:schemeClr val="dk1"/>
                </a:solidFill>
              </a:rPr>
              <a:t>Classes</a:t>
            </a:r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934159" y="1580864"/>
            <a:ext cx="8136468" cy="126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s-ES" sz="20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Les </a:t>
            </a:r>
            <a:r>
              <a:rPr lang="es-ES" sz="2000" b="1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classes</a:t>
            </a:r>
            <a:r>
              <a:rPr lang="es-ES" sz="20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són plantilles que defineixen de manera genèrica com seran els objectes d'un tipus determinat. </a:t>
            </a:r>
            <a:b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És a dir, els objectes es creen a partir d'una classe determinada.</a:t>
            </a:r>
            <a:endParaRPr sz="1200"/>
          </a:p>
        </p:txBody>
      </p:sp>
      <p:graphicFrame>
        <p:nvGraphicFramePr>
          <p:cNvPr id="203" name="Google Shape;203;p14"/>
          <p:cNvGraphicFramePr/>
          <p:nvPr/>
        </p:nvGraphicFramePr>
        <p:xfrm>
          <a:off x="934159" y="3429000"/>
          <a:ext cx="10747050" cy="2894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7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InstrumentCorda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guitarra:  InstrumentCorda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-String tipus;</a:t>
                      </a:r>
                      <a:br>
                        <a:rPr lang="es-ES" sz="1800">
                          <a:solidFill>
                            <a:schemeClr val="dk1"/>
                          </a:solidFill>
                        </a:rPr>
                      </a:b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-String marca;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Open Sans"/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-String tipus="Guitarra";</a:t>
                      </a:r>
                      <a:br>
                        <a:rPr lang="es-ES" sz="1800">
                          <a:solidFill>
                            <a:schemeClr val="dk1"/>
                          </a:solidFill>
                        </a:rPr>
                      </a:b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-String marca="Tatay";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+InstrumentCorda(String ref, String marca)</a:t>
                      </a:r>
                      <a:br>
                        <a:rPr lang="es-ES" sz="1800">
                          <a:solidFill>
                            <a:schemeClr val="dk1"/>
                          </a:solidFill>
                        </a:rPr>
                      </a:b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s-ES" sz="1800"/>
                        <a:t>tocarNota(); </a:t>
                      </a:r>
                      <a:br>
                        <a:rPr lang="es-ES" sz="1800"/>
                      </a:br>
                      <a:r>
                        <a:rPr lang="es-ES" sz="1800"/>
                        <a:t>+tocar acord(); </a:t>
                      </a:r>
                      <a:br>
                        <a:rPr lang="es-ES" sz="1800"/>
                      </a:br>
                      <a:r>
                        <a:rPr lang="es-ES" sz="1800"/>
                        <a:t>+afinar(); </a:t>
                      </a:r>
                      <a:br>
                        <a:rPr lang="es-ES" sz="1800"/>
                      </a:br>
                      <a:r>
                        <a:rPr lang="es-ES" sz="1800"/>
                        <a:t>+ajustarClau()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Open Sans"/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+InstrumentCorda(String ref, String marca)</a:t>
                      </a:r>
                      <a:br>
                        <a:rPr lang="es-ES" sz="1800">
                          <a:solidFill>
                            <a:schemeClr val="dk1"/>
                          </a:solidFill>
                        </a:rPr>
                      </a:b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s-ES" sz="1800"/>
                        <a:t>tocarNota(); </a:t>
                      </a:r>
                      <a:br>
                        <a:rPr lang="es-ES" sz="1800"/>
                      </a:br>
                      <a:r>
                        <a:rPr lang="es-ES" sz="1800"/>
                        <a:t>+tocar acord(); </a:t>
                      </a:r>
                      <a:br>
                        <a:rPr lang="es-ES" sz="1800"/>
                      </a:br>
                      <a:r>
                        <a:rPr lang="es-ES" sz="1800"/>
                        <a:t>+afinar(); </a:t>
                      </a:r>
                      <a:br>
                        <a:rPr lang="es-ES" sz="1800"/>
                      </a:br>
                      <a:r>
                        <a:rPr lang="es-ES" sz="1800"/>
                        <a:t>+ajustarClau()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4" name="Google Shape;20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22847">
            <a:off x="9895228" y="310697"/>
            <a:ext cx="1147768" cy="2759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94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/>
          <p:nvPr/>
        </p:nvSpPr>
        <p:spPr>
          <a:xfrm>
            <a:off x="9821008" y="2633374"/>
            <a:ext cx="1810500" cy="1217100"/>
          </a:xfrm>
          <a:prstGeom prst="bracketPair">
            <a:avLst/>
          </a:prstGeom>
          <a:solidFill>
            <a:schemeClr val="bg1"/>
          </a:solidFill>
          <a:ln w="9525" cap="flat" cmpd="sng">
            <a:solidFill>
              <a:srgbClr val="D5028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Elements </a:t>
            </a:r>
            <a:r>
              <a:rPr lang="es-ES">
                <a:solidFill>
                  <a:schemeClr val="dk1"/>
                </a:solidFill>
              </a:rPr>
              <a:t>d'una classe?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15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813027" y="1269996"/>
            <a:ext cx="7413978" cy="226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Una classe està composta per dos elements:</a:t>
            </a:r>
            <a:endParaRPr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2400"/>
              <a:buFont typeface="Noto Sans Symbols"/>
              <a:buChar char="▪"/>
            </a:pPr>
            <a:r>
              <a:rPr lang="es-ES" sz="20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Una llista de Característiques</a:t>
            </a:r>
            <a:endParaRPr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2400"/>
              <a:buFont typeface="Noto Sans Symbols"/>
              <a:buChar char="▪"/>
            </a:pPr>
            <a:r>
              <a:rPr lang="es-ES" sz="20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Una llista de Comportaments.</a:t>
            </a:r>
            <a:endParaRPr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1905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2400"/>
              <a:buFont typeface="Noto Sans Symbols"/>
              <a:buNone/>
            </a:pPr>
            <a:endParaRPr sz="200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O parlant tècnicament,</a:t>
            </a:r>
            <a:endParaRPr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14" name="Google Shape;214;p15"/>
          <p:cNvGraphicFramePr/>
          <p:nvPr>
            <p:extLst/>
          </p:nvPr>
        </p:nvGraphicFramePr>
        <p:xfrm>
          <a:off x="838200" y="3764844"/>
          <a:ext cx="7898296" cy="26176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84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9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Atributs + mètodes</a:t>
                      </a:r>
                      <a:endParaRPr sz="12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>
                          <a:solidFill>
                            <a:srgbClr val="D50283"/>
                          </a:solidFill>
                        </a:rPr>
                        <a:t>Atributs</a:t>
                      </a:r>
                      <a:br>
                        <a:rPr lang="es-ES" sz="2000"/>
                      </a:br>
                      <a:r>
                        <a:rPr lang="es-ES" sz="2000"/>
                        <a:t>(emmagatzemen valors)</a:t>
                      </a:r>
                      <a:br>
                        <a:rPr lang="es-ES" sz="2000"/>
                      </a:br>
                      <a:r>
                        <a:rPr lang="es-ES" sz="1800" baseline="0">
                          <a:solidFill>
                            <a:srgbClr val="3333FF"/>
                          </a:solidFill>
                        </a:rPr>
                        <a:t>(tipus, marca)</a:t>
                      </a:r>
                      <a:endParaRPr sz="1200" baseline="0">
                        <a:solidFill>
                          <a:srgbClr val="3333F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Característiques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>
                          <a:solidFill>
                            <a:srgbClr val="D50283"/>
                          </a:solidFill>
                        </a:rPr>
                        <a:t>Mètodes</a:t>
                      </a:r>
                      <a:br>
                        <a:rPr lang="es-ES" sz="2000"/>
                      </a:br>
                      <a:r>
                        <a:rPr lang="es-ES" sz="2000"/>
                        <a:t>(executen instruccions)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333FF"/>
                          </a:solidFill>
                        </a:rPr>
                        <a:t>tocarNota, tocarAcord, afinar(), ajustarClau()</a:t>
                      </a:r>
                      <a:endParaRPr sz="1200">
                        <a:solidFill>
                          <a:srgbClr val="3333F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Comportaments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5" name="Google Shape;215;p15"/>
          <p:cNvCxnSpPr>
            <a:cxnSpLocks/>
            <a:stCxn id="210" idx="1"/>
          </p:cNvCxnSpPr>
          <p:nvPr/>
        </p:nvCxnSpPr>
        <p:spPr>
          <a:xfrm flipH="1">
            <a:off x="8123154" y="3241924"/>
            <a:ext cx="1697854" cy="1484250"/>
          </a:xfrm>
          <a:prstGeom prst="straightConnector1">
            <a:avLst/>
          </a:prstGeom>
          <a:noFill/>
          <a:ln w="9525" cap="flat" cmpd="sng">
            <a:solidFill>
              <a:srgbClr val="D5028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6" name="Google Shape;216;p15"/>
          <p:cNvSpPr txBox="1"/>
          <p:nvPr/>
        </p:nvSpPr>
        <p:spPr>
          <a:xfrm>
            <a:off x="9954038" y="2734024"/>
            <a:ext cx="1483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Propietats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Informació</a:t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9790402" y="4440254"/>
            <a:ext cx="1810473" cy="1475582"/>
          </a:xfrm>
          <a:prstGeom prst="bracketPair">
            <a:avLst/>
          </a:prstGeom>
          <a:solidFill>
            <a:schemeClr val="bg1"/>
          </a:solidFill>
          <a:ln w="9525" cap="flat" cmpd="sng">
            <a:solidFill>
              <a:srgbClr val="D5028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9915780" y="4550222"/>
            <a:ext cx="16209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Instruccions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Operacions</a:t>
            </a:r>
            <a:endParaRPr/>
          </a:p>
        </p:txBody>
      </p:sp>
      <p:cxnSp>
        <p:nvCxnSpPr>
          <p:cNvPr id="219" name="Google Shape;219;p15"/>
          <p:cNvCxnSpPr>
            <a:stCxn id="217" idx="1"/>
          </p:cNvCxnSpPr>
          <p:nvPr/>
        </p:nvCxnSpPr>
        <p:spPr>
          <a:xfrm flipH="1">
            <a:off x="8114002" y="5178045"/>
            <a:ext cx="1676400" cy="999900"/>
          </a:xfrm>
          <a:prstGeom prst="straightConnector1">
            <a:avLst/>
          </a:prstGeom>
          <a:noFill/>
          <a:ln w="9525" cap="flat" cmpd="sng">
            <a:solidFill>
              <a:srgbClr val="D5028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" name="Google Shape;229;p16">
            <a:extLst>
              <a:ext uri="{FF2B5EF4-FFF2-40B4-BE49-F238E27FC236}">
                <a16:creationId xmlns:a16="http://schemas.microsoft.com/office/drawing/2014/main" id="{A6BC931D-1319-4ED0-A230-C4ACA461C1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916668">
            <a:off x="7261679" y="862425"/>
            <a:ext cx="1210510" cy="2846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41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461978" cy="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Estructura </a:t>
            </a:r>
            <a:r>
              <a:rPr lang="es-ES">
                <a:solidFill>
                  <a:schemeClr val="dk1"/>
                </a:solidFill>
              </a:rPr>
              <a:t>d'una classe</a:t>
            </a:r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838200" y="1536194"/>
            <a:ext cx="9463834" cy="4154943"/>
          </a:xfrm>
          <a:prstGeom prst="rect">
            <a:avLst/>
          </a:prstGeom>
          <a:solidFill>
            <a:srgbClr val="E4EB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s-ES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ES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200" b="1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MyClass</a:t>
            </a:r>
            <a:r>
              <a:rPr lang="es-ES" sz="220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s-ES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20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métodos de clase</a:t>
            </a:r>
          </a:p>
          <a:p>
            <a:pPr lvl="0">
              <a:lnSpc>
                <a:spcPct val="150000"/>
              </a:lnSpc>
            </a:pPr>
            <a:r>
              <a:rPr lang="es-ES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20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s-ES" sz="2200">
                <a:latin typeface="Consolas"/>
                <a:ea typeface="Consolas"/>
                <a:cs typeface="Consolas"/>
                <a:sym typeface="Consolas"/>
              </a:rPr>
              <a:t>() { ... }</a:t>
            </a:r>
          </a:p>
          <a:p>
            <a:pPr lvl="0">
              <a:lnSpc>
                <a:spcPct val="150000"/>
              </a:lnSpc>
            </a:pPr>
            <a:r>
              <a:rPr lang="es-ES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20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método1</a:t>
            </a:r>
            <a:r>
              <a:rPr lang="es-ES" sz="2200">
                <a:latin typeface="Consolas"/>
                <a:ea typeface="Consolas"/>
                <a:cs typeface="Consolas"/>
                <a:sym typeface="Consolas"/>
              </a:rPr>
              <a:t>() { ... }</a:t>
            </a:r>
          </a:p>
          <a:p>
            <a:pPr lvl="0">
              <a:lnSpc>
                <a:spcPct val="150000"/>
              </a:lnSpc>
            </a:pPr>
            <a:r>
              <a:rPr lang="es-ES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20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método2</a:t>
            </a:r>
            <a:r>
              <a:rPr lang="es-ES" sz="2200">
                <a:latin typeface="Consolas"/>
                <a:ea typeface="Consolas"/>
                <a:cs typeface="Consolas"/>
                <a:sym typeface="Consolas"/>
              </a:rPr>
              <a:t>() { ... }</a:t>
            </a:r>
          </a:p>
          <a:p>
            <a:pPr lvl="0">
              <a:lnSpc>
                <a:spcPct val="150000"/>
              </a:lnSpc>
            </a:pPr>
            <a:r>
              <a:rPr lang="es-ES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20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método3</a:t>
            </a:r>
            <a:r>
              <a:rPr lang="es-ES" sz="2200">
                <a:latin typeface="Consolas"/>
                <a:ea typeface="Consolas"/>
                <a:cs typeface="Consolas"/>
                <a:sym typeface="Consolas"/>
              </a:rPr>
              <a:t>() { ... }</a:t>
            </a:r>
          </a:p>
          <a:p>
            <a:pPr lvl="0">
              <a:lnSpc>
                <a:spcPct val="150000"/>
              </a:lnSpc>
            </a:pPr>
            <a:r>
              <a:rPr lang="es-ES" sz="2200">
                <a:latin typeface="Consolas"/>
                <a:ea typeface="Consolas"/>
                <a:cs typeface="Consolas"/>
                <a:sym typeface="Consolas"/>
              </a:rPr>
              <a:t>  ...</a:t>
            </a:r>
          </a:p>
          <a:p>
            <a:pPr lvl="0">
              <a:lnSpc>
                <a:spcPct val="150000"/>
              </a:lnSpc>
            </a:pPr>
            <a:r>
              <a:rPr lang="es-ES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286563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461978" cy="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Estructura </a:t>
            </a:r>
            <a:r>
              <a:rPr lang="es-ES">
                <a:solidFill>
                  <a:schemeClr val="dk1"/>
                </a:solidFill>
              </a:rPr>
              <a:t>d'una classe</a:t>
            </a:r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6" name="Google Shape;237;p17">
            <a:extLst>
              <a:ext uri="{FF2B5EF4-FFF2-40B4-BE49-F238E27FC236}">
                <a16:creationId xmlns:a16="http://schemas.microsoft.com/office/drawing/2014/main" id="{64846C7A-2D0B-4CB2-94C8-C83EE1792752}"/>
              </a:ext>
            </a:extLst>
          </p:cNvPr>
          <p:cNvSpPr txBox="1"/>
          <p:nvPr/>
        </p:nvSpPr>
        <p:spPr>
          <a:xfrm>
            <a:off x="891822" y="1309512"/>
            <a:ext cx="9815508" cy="4653541"/>
          </a:xfrm>
          <a:prstGeom prst="rect">
            <a:avLst/>
          </a:prstGeom>
          <a:solidFill>
            <a:srgbClr val="E4EB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defTabSz="541338">
              <a:lnSpc>
                <a:spcPct val="114000"/>
              </a:lnSpc>
            </a:pPr>
            <a:r>
              <a:rPr lang="es-E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1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InstrumentCorda</a:t>
            </a: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defTabSz="541338">
              <a:lnSpc>
                <a:spcPct val="114000"/>
              </a:lnSpc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métodos de clase</a:t>
            </a:r>
          </a:p>
          <a:p>
            <a:pPr lvl="0" defTabSz="541338">
              <a:lnSpc>
                <a:spcPct val="114000"/>
              </a:lnSpc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(tipus, marca) {</a:t>
            </a:r>
          </a:p>
          <a:p>
            <a:pPr lvl="0" defTabSz="541338">
              <a:lnSpc>
                <a:spcPct val="114000"/>
              </a:lnSpc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E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.tipus = tipus;</a:t>
            </a:r>
          </a:p>
          <a:p>
            <a:pPr lvl="0" defTabSz="541338">
              <a:lnSpc>
                <a:spcPct val="114000"/>
              </a:lnSpc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E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.marca = marca;</a:t>
            </a:r>
          </a:p>
          <a:p>
            <a:pPr lvl="0" defTabSz="541338">
              <a:lnSpc>
                <a:spcPct val="114000"/>
              </a:lnSpc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defTabSz="541338">
              <a:lnSpc>
                <a:spcPct val="114000"/>
              </a:lnSpc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tocarNota</a:t>
            </a: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(nota) { </a:t>
            </a:r>
          </a:p>
          <a:p>
            <a:pPr lvl="0" defTabSz="541338">
              <a:lnSpc>
                <a:spcPct val="114000"/>
              </a:lnSpc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E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"La/el " + </a:t>
            </a:r>
            <a:r>
              <a:rPr lang="es-E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ES" sz="20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tipus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 + està tocant la nota " + nota;</a:t>
            </a:r>
            <a:endParaRPr lang="es-ES" sz="2000">
              <a:latin typeface="Consolas"/>
              <a:ea typeface="Consolas"/>
              <a:cs typeface="Consolas"/>
              <a:sym typeface="Consolas"/>
            </a:endParaRPr>
          </a:p>
          <a:p>
            <a:pPr lvl="0" defTabSz="541338">
              <a:lnSpc>
                <a:spcPct val="114000"/>
              </a:lnSpc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defTabSz="541338">
              <a:lnSpc>
                <a:spcPct val="114000"/>
              </a:lnSpc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tocarAcord</a:t>
            </a: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(acord) {</a:t>
            </a:r>
          </a:p>
          <a:p>
            <a:pPr lvl="0" defTabSz="541338">
              <a:lnSpc>
                <a:spcPct val="114000"/>
              </a:lnSpc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E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"La/el " + </a:t>
            </a:r>
            <a:r>
              <a:rPr lang="es-E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ES" sz="20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tipus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 + està tocant l'acord " + acord;</a:t>
            </a:r>
            <a:endParaRPr lang="es-ES" sz="2000">
              <a:latin typeface="Consolas"/>
              <a:ea typeface="Consolas"/>
              <a:cs typeface="Consolas"/>
              <a:sym typeface="Consolas"/>
            </a:endParaRPr>
          </a:p>
          <a:p>
            <a:pPr lvl="0" defTabSz="541338">
              <a:lnSpc>
                <a:spcPct val="114000"/>
              </a:lnSpc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defTabSz="541338">
              <a:lnSpc>
                <a:spcPct val="114000"/>
              </a:lnSpc>
            </a:pPr>
            <a:r>
              <a:rPr lang="es-E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46" name="Google Shape;246;p18"/>
          <p:cNvPicPr preferRelativeResize="0"/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alphaModFix/>
          </a:blip>
          <a:srcRect l="-1301" t="12104" r="10790"/>
          <a:stretch/>
        </p:blipFill>
        <p:spPr>
          <a:xfrm>
            <a:off x="8573531" y="469813"/>
            <a:ext cx="3421824" cy="3081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64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1128022" cy="114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lr>
                <a:srgbClr val="D50283"/>
              </a:buClr>
              <a:buSzPts val="3600"/>
            </a:pPr>
            <a:r>
              <a:rPr lang="es-ES" sz="3600"/>
              <a:t>Com utilitzar </a:t>
            </a:r>
            <a:r>
              <a:rPr lang="es-ES" sz="3600">
                <a:solidFill>
                  <a:schemeClr val="tx1"/>
                </a:solidFill>
              </a:rPr>
              <a:t>els objectes?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253" name="Google Shape;253;p19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6" name="Google Shape;237;p17">
            <a:extLst>
              <a:ext uri="{FF2B5EF4-FFF2-40B4-BE49-F238E27FC236}">
                <a16:creationId xmlns:a16="http://schemas.microsoft.com/office/drawing/2014/main" id="{877D36CC-DE3A-4D49-B901-1F841725538F}"/>
              </a:ext>
            </a:extLst>
          </p:cNvPr>
          <p:cNvSpPr txBox="1"/>
          <p:nvPr/>
        </p:nvSpPr>
        <p:spPr>
          <a:xfrm>
            <a:off x="680928" y="2338800"/>
            <a:ext cx="7255719" cy="2008787"/>
          </a:xfrm>
          <a:prstGeom prst="rect">
            <a:avLst/>
          </a:prstGeom>
          <a:solidFill>
            <a:srgbClr val="FFFEE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108000" rIns="91425" bIns="144000" anchor="t" anchorCtr="0">
            <a:spAutoFit/>
          </a:bodyPr>
          <a:lstStyle/>
          <a:p>
            <a:pPr lvl="0" defTabSz="541338">
              <a:lnSpc>
                <a:spcPct val="150000"/>
              </a:lnSpc>
            </a:pPr>
            <a:r>
              <a:rPr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guitar = </a:t>
            </a:r>
            <a:r>
              <a:rPr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InstrumentCorda(</a:t>
            </a:r>
            <a:r>
              <a:rPr lang="en-US" sz="1900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"Guitar"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900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"Yamaha"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defTabSz="541338">
              <a:lnSpc>
                <a:spcPct val="150000"/>
              </a:lnSpc>
            </a:pPr>
            <a:r>
              <a:rPr lang="es-ES" sz="1900">
                <a:latin typeface="Consolas" panose="020B0609020204030204" pitchFamily="49" charset="0"/>
              </a:rPr>
              <a:t>document.getElementById("demo").innerHTML=</a:t>
            </a:r>
            <a:br>
              <a:rPr lang="en-US" sz="19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highlight>
                  <a:srgbClr val="E3BECA"/>
                </a:highlight>
                <a:latin typeface="Consolas"/>
                <a:ea typeface="Consolas"/>
                <a:cs typeface="Consolas"/>
                <a:sym typeface="Consolas"/>
              </a:rPr>
              <a:t>guitar.</a:t>
            </a:r>
            <a:r>
              <a:rPr lang="en-US" sz="1900">
                <a:solidFill>
                  <a:srgbClr val="0000FF"/>
                </a:solidFill>
                <a:highlight>
                  <a:srgbClr val="E3BECA"/>
                </a:highlight>
                <a:latin typeface="Consolas"/>
                <a:ea typeface="Consolas"/>
                <a:cs typeface="Consolas"/>
                <a:sym typeface="Consolas"/>
              </a:rPr>
              <a:t>tocarNota</a:t>
            </a:r>
            <a:r>
              <a:rPr lang="en-US" sz="1900">
                <a:highlight>
                  <a:srgbClr val="E3BEC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>
                <a:solidFill>
                  <a:schemeClr val="accent4">
                    <a:lumMod val="50000"/>
                  </a:schemeClr>
                </a:solidFill>
                <a:highlight>
                  <a:srgbClr val="E3BECA"/>
                </a:highlight>
                <a:latin typeface="Consolas"/>
                <a:ea typeface="Consolas"/>
                <a:cs typeface="Consolas"/>
                <a:sym typeface="Consolas"/>
              </a:rPr>
              <a:t>"Sol"</a:t>
            </a:r>
            <a:r>
              <a:rPr lang="en-US" sz="1900">
                <a:highlight>
                  <a:srgbClr val="E3BEC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defTabSz="541338">
              <a:lnSpc>
                <a:spcPct val="150000"/>
              </a:lnSpc>
            </a:pPr>
            <a:r>
              <a:rPr lang="en-US" sz="1900">
                <a:latin typeface="Consolas"/>
                <a:sym typeface="Consolas"/>
              </a:rPr>
              <a:t>alert(</a:t>
            </a:r>
            <a:r>
              <a:rPr lang="en-US" sz="1900">
                <a:highlight>
                  <a:srgbClr val="E3BECA"/>
                </a:highlight>
                <a:latin typeface="Consolas"/>
                <a:ea typeface="Consolas"/>
                <a:cs typeface="Consolas"/>
                <a:sym typeface="Consolas"/>
              </a:rPr>
              <a:t>guitar.</a:t>
            </a:r>
            <a:r>
              <a:rPr lang="en-US" sz="1900">
                <a:solidFill>
                  <a:srgbClr val="0000FF"/>
                </a:solidFill>
                <a:highlight>
                  <a:srgbClr val="E3BECA"/>
                </a:highlight>
                <a:latin typeface="Consolas"/>
                <a:ea typeface="Consolas"/>
                <a:cs typeface="Consolas"/>
                <a:sym typeface="Consolas"/>
              </a:rPr>
              <a:t>tocarAcord</a:t>
            </a:r>
            <a:r>
              <a:rPr lang="en-US" sz="1900">
                <a:highlight>
                  <a:srgbClr val="E3BEC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>
                <a:solidFill>
                  <a:schemeClr val="accent4">
                    <a:lumMod val="50000"/>
                  </a:schemeClr>
                </a:solidFill>
                <a:highlight>
                  <a:srgbClr val="E3BECA"/>
                </a:highlight>
                <a:latin typeface="Consolas"/>
                <a:ea typeface="Consolas"/>
                <a:cs typeface="Consolas"/>
                <a:sym typeface="Consolas"/>
              </a:rPr>
              <a:t>"Do+"</a:t>
            </a:r>
            <a:r>
              <a:rPr lang="en-US" sz="1900">
                <a:highlight>
                  <a:srgbClr val="E3BEC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F68440-C5DA-43BF-965D-4A9AE4F62628}"/>
              </a:ext>
            </a:extLst>
          </p:cNvPr>
          <p:cNvSpPr txBox="1"/>
          <p:nvPr/>
        </p:nvSpPr>
        <p:spPr>
          <a:xfrm>
            <a:off x="805930" y="1379628"/>
            <a:ext cx="950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/>
              <a:t>Creem la instància guitar per a la Clase </a:t>
            </a:r>
            <a:r>
              <a:rPr lang="ca-ES">
                <a:solidFill>
                  <a:srgbClr val="D50283"/>
                </a:solidFill>
              </a:rPr>
              <a:t>InstrumentCorda</a:t>
            </a:r>
            <a:r>
              <a:rPr lang="ca-ES"/>
              <a:t> </a:t>
            </a:r>
            <a:r>
              <a:rPr lang="pt-BR"/>
              <a:t>i utilitzem els seus mètodes:</a:t>
            </a:r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1670E5-4377-4F38-9044-686657C4A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88" y="1913921"/>
            <a:ext cx="3627434" cy="1737511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3656027-8D2C-43AC-91F5-99E6B85BE5F2}"/>
              </a:ext>
            </a:extLst>
          </p:cNvPr>
          <p:cNvCxnSpPr>
            <a:cxnSpLocks/>
          </p:cNvCxnSpPr>
          <p:nvPr/>
        </p:nvCxnSpPr>
        <p:spPr>
          <a:xfrm flipV="1">
            <a:off x="7936647" y="2668556"/>
            <a:ext cx="535549" cy="436466"/>
          </a:xfrm>
          <a:prstGeom prst="straightConnector1">
            <a:avLst/>
          </a:prstGeom>
          <a:ln w="12700">
            <a:solidFill>
              <a:srgbClr val="D502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D4FE5707-A4AB-4653-9A9C-593EB7D6C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273" y="4438992"/>
            <a:ext cx="7224386" cy="1638442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82752D4-6EE9-428A-B4FA-A81436603503}"/>
              </a:ext>
            </a:extLst>
          </p:cNvPr>
          <p:cNvCxnSpPr>
            <a:cxnSpLocks/>
          </p:cNvCxnSpPr>
          <p:nvPr/>
        </p:nvCxnSpPr>
        <p:spPr>
          <a:xfrm>
            <a:off x="4178710" y="3651432"/>
            <a:ext cx="4228172" cy="1038039"/>
          </a:xfrm>
          <a:prstGeom prst="straightConnector1">
            <a:avLst/>
          </a:prstGeom>
          <a:ln w="12700">
            <a:solidFill>
              <a:srgbClr val="D502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4607FB77-BF21-4610-A570-603037C8D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125006"/>
              </p:ext>
            </p:extLst>
          </p:nvPr>
        </p:nvGraphicFramePr>
        <p:xfrm>
          <a:off x="945793" y="4697825"/>
          <a:ext cx="30638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n de mapa de bits" r:id="rId6" imgW="3063240" imgH="1120320" progId="Paint.Picture">
                  <p:embed/>
                </p:oleObj>
              </mc:Choice>
              <mc:Fallback>
                <p:oleObj name="Imagen de mapa de bits" r:id="rId6" imgW="3063240" imgH="1120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5793" y="4697825"/>
                        <a:ext cx="3063875" cy="1120775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7BDA1D6-62EF-454A-8D7E-21C8A7EC6F89}"/>
              </a:ext>
            </a:extLst>
          </p:cNvPr>
          <p:cNvCxnSpPr>
            <a:cxnSpLocks/>
          </p:cNvCxnSpPr>
          <p:nvPr/>
        </p:nvCxnSpPr>
        <p:spPr>
          <a:xfrm flipH="1">
            <a:off x="3382298" y="4100052"/>
            <a:ext cx="924740" cy="1002170"/>
          </a:xfrm>
          <a:prstGeom prst="straightConnector1">
            <a:avLst/>
          </a:prstGeom>
          <a:ln w="12700">
            <a:solidFill>
              <a:srgbClr val="D502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0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85366-9727-402F-9C00-DA7EB607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r>
              <a:rPr lang="ca-ES"/>
              <a:t>Codi </a:t>
            </a:r>
            <a:r>
              <a:rPr lang="ca-ES">
                <a:solidFill>
                  <a:schemeClr val="tx1"/>
                </a:solidFill>
              </a:rPr>
              <a:t>complet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948E646-BBBC-462E-98E6-D8602444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19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EDB9C7-78C6-4CFC-96B7-E063F7D4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417228"/>
            <a:ext cx="7483488" cy="62032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8445C8-C074-42A0-93CC-D498648DB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7" y="5975789"/>
            <a:ext cx="3547912" cy="758476"/>
          </a:xfrm>
          <a:prstGeom prst="rect">
            <a:avLst/>
          </a:prstGeom>
        </p:spPr>
      </p:pic>
      <p:pic>
        <p:nvPicPr>
          <p:cNvPr id="6" name="Google Shape;246;p18">
            <a:extLst>
              <a:ext uri="{FF2B5EF4-FFF2-40B4-BE49-F238E27FC236}">
                <a16:creationId xmlns:a16="http://schemas.microsoft.com/office/drawing/2014/main" id="{DCEF7A47-66ED-4498-835B-557DD06E81AD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alphaModFix/>
          </a:blip>
          <a:srcRect l="-1301" t="12104" r="10790"/>
          <a:stretch/>
        </p:blipFill>
        <p:spPr>
          <a:xfrm rot="17520440">
            <a:off x="358866" y="2369666"/>
            <a:ext cx="3421824" cy="3081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03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Definició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38200" y="1970491"/>
            <a:ext cx="8017164" cy="270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La Programació Orientada a Objectes (</a:t>
            </a:r>
            <a:r>
              <a:rPr lang="es-ES" sz="3200" b="1" i="0" u="none" strike="noStrike" cap="none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POO</a:t>
            </a:r>
            <a:r>
              <a:rPr lang="es-ES" sz="3200" b="0" i="0" u="none" strike="noStrike" cap="none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) és un </a:t>
            </a:r>
            <a:r>
              <a:rPr lang="es-ES" sz="3200" b="1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paradigma</a:t>
            </a:r>
            <a:r>
              <a:rPr lang="es-ES" sz="3200" b="0" i="0" u="none" strike="noStrike" cap="none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 de programació que fa servir objectes en les seves interaccions, per dissenyar aplicacions i programes informàtics.</a:t>
            </a: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3391408" y="5391275"/>
            <a:ext cx="8431896" cy="64899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502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Paradigma</a:t>
            </a:r>
            <a:r>
              <a:rPr lang="es-E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una forma de solucionar problemes.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502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Qué ès un </a:t>
            </a:r>
            <a:r>
              <a:rPr lang="es-ES">
                <a:solidFill>
                  <a:schemeClr val="dk1"/>
                </a:solidFill>
              </a:rPr>
              <a:t>objecte?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838200" y="1544890"/>
            <a:ext cx="665249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cap="none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lang="es-ES" sz="2800" b="0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objecte</a:t>
            </a:r>
            <a:r>
              <a:rPr lang="es-ES" sz="2800" b="0" i="0" u="none" strike="noStrike" cap="none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 és una encapsulació abstracta d'informació, juntament amb els procediments per manipular-la. 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306" y="3165030"/>
            <a:ext cx="4363059" cy="319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794" y="0"/>
            <a:ext cx="3943900" cy="357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86658" y="3428999"/>
            <a:ext cx="3019846" cy="280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03699" y="3428999"/>
            <a:ext cx="2495898" cy="2114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09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POO: </a:t>
            </a:r>
            <a:r>
              <a:rPr lang="es-ES">
                <a:solidFill>
                  <a:schemeClr val="dk1"/>
                </a:solidFill>
              </a:rPr>
              <a:t>classes, atributs </a:t>
            </a:r>
            <a:r>
              <a:rPr lang="es-ES"/>
              <a:t>i</a:t>
            </a:r>
            <a:r>
              <a:rPr lang="es-ES">
                <a:solidFill>
                  <a:schemeClr val="dk1"/>
                </a:solidFill>
              </a:rPr>
              <a:t> mètodes</a:t>
            </a:r>
            <a:br>
              <a:rPr lang="es-ES"/>
            </a:b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2251443" y="2883450"/>
            <a:ext cx="6142372" cy="244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lang="es-ES" sz="24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objecte</a:t>
            </a:r>
            <a:r>
              <a:rPr lang="es-ES" sz="24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 conté </a:t>
            </a:r>
            <a:br>
              <a:rPr lang="es-ES" sz="24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4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atributs</a:t>
            </a:r>
            <a:r>
              <a:rPr lang="es-ES" sz="24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 (propietats) </a:t>
            </a:r>
            <a:br>
              <a:rPr lang="es-ES" sz="24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4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que defineixen el seu estat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mètodes</a:t>
            </a:r>
            <a:r>
              <a:rPr lang="es-ES" sz="24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 (operacions) 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que indiquen el seu comportament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838200" y="1275189"/>
            <a:ext cx="106426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Un objecte és una </a:t>
            </a: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encapsulació</a:t>
            </a:r>
            <a:r>
              <a:rPr lang="es-ES" sz="26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 abstracta </a:t>
            </a: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d'informació</a:t>
            </a:r>
            <a:r>
              <a:rPr lang="es-ES" sz="26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br>
              <a:rPr lang="es-ES" sz="26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juntament amb els procediments per manipular-la. 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2673979" y="6077247"/>
            <a:ext cx="57198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504C48"/>
                </a:solidFill>
                <a:latin typeface="Open Sans"/>
                <a:ea typeface="Open Sans"/>
                <a:cs typeface="Open Sans"/>
                <a:sym typeface="Open Sans"/>
              </a:rPr>
              <a:t>Els objectes es defineixen en </a:t>
            </a:r>
            <a:r>
              <a:rPr lang="es-ES" sz="2400" b="1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classes...</a:t>
            </a:r>
            <a:endParaRPr sz="2400" b="1">
              <a:solidFill>
                <a:srgbClr val="D5028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7908766" y="3016250"/>
            <a:ext cx="3870037" cy="9233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E74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ATRIBUTS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1800">
                <a:solidFill>
                  <a:srgbClr val="B55475"/>
                </a:solidFill>
                <a:latin typeface="Open Sans"/>
                <a:ea typeface="Open Sans"/>
                <a:cs typeface="Open Sans"/>
                <a:sym typeface="Open Sans"/>
              </a:rPr>
              <a:t>(característiques, propietats,...) </a:t>
            </a:r>
            <a:b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color, pes, marca, num_cordes...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7908765" y="4123994"/>
            <a:ext cx="3870037" cy="12003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E74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MÈTODES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1800">
                <a:solidFill>
                  <a:srgbClr val="B55475"/>
                </a:solidFill>
                <a:latin typeface="Open Sans"/>
                <a:ea typeface="Open Sans"/>
                <a:cs typeface="Open Sans"/>
                <a:sym typeface="Open Sans"/>
              </a:rPr>
              <a:t>(funcions, comportaments...) </a:t>
            </a:r>
            <a:b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tocarNota(), tocar acord(), </a:t>
            </a:r>
            <a:b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afinar(), ajustarClau()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" y="3016250"/>
            <a:ext cx="1146679" cy="2757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2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Característiques </a:t>
            </a:r>
            <a:r>
              <a:rPr lang="es-ES">
                <a:solidFill>
                  <a:schemeClr val="dk1"/>
                </a:solidFill>
              </a:rPr>
              <a:t>de la POO</a:t>
            </a:r>
            <a:br>
              <a:rPr lang="es-ES"/>
            </a:b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838200" y="1826034"/>
            <a:ext cx="5596467" cy="343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Abstracció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Encapsulació.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Polimorfisme.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Herència.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Enviament de missatges.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Reutilització de codi.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130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838200" y="1826034"/>
            <a:ext cx="5596467" cy="343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Abstracció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Encapsulació.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Polimorfisme.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Herència.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Enviament de missatges.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Reutilització de codi.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Característiques </a:t>
            </a:r>
            <a:r>
              <a:rPr lang="es-ES">
                <a:solidFill>
                  <a:schemeClr val="dk1"/>
                </a:solidFill>
              </a:rPr>
              <a:t>de la POO</a:t>
            </a:r>
            <a:br>
              <a:rPr lang="es-ES"/>
            </a:b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5746043" y="1292167"/>
            <a:ext cx="6096000" cy="437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L'abstracció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consisteix en </a:t>
            </a: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aïllar un element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del seu context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o de la resta dels elements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que l'acompanyen. </a:t>
            </a:r>
            <a:endParaRPr sz="2600"/>
          </a:p>
          <a:p>
            <a:pPr marL="0" marR="0" lvl="0" indent="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3B383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Èmfasi en el "què fa?",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no en "com ho fa?"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sent aquesta una característica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de la caixa negra.</a:t>
            </a:r>
            <a:endParaRPr sz="2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1342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838200" y="1826034"/>
            <a:ext cx="5596467" cy="343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Abstracció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Encapsulació</a:t>
            </a: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Polimorfisme.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Herència.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Enviament de missatges.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Reutilització de codi.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Característiques </a:t>
            </a:r>
            <a:r>
              <a:rPr lang="es-ES">
                <a:solidFill>
                  <a:schemeClr val="dk1"/>
                </a:solidFill>
              </a:rPr>
              <a:t>de la POO</a:t>
            </a:r>
            <a:br>
              <a:rPr lang="es-ES"/>
            </a:b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5737944" y="1271870"/>
            <a:ext cx="6096000" cy="437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Es denomina encapsulació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a l'</a:t>
            </a: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ocultació de l'estat</a:t>
            </a: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és a dir,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de les dades membre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d'un objecte,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de manera que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només es pugui canviar </a:t>
            </a:r>
            <a:b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mitjançant </a:t>
            </a:r>
            <a:b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les operacions definides </a:t>
            </a:r>
            <a:b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per a aquest objecte</a:t>
            </a: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5214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838200" y="1826034"/>
            <a:ext cx="5596467" cy="343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Abstracció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Encapsulació.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Polimorfisme</a:t>
            </a: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Herència.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Enviament de missatges.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Reutilització de codi.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Característiques </a:t>
            </a:r>
            <a:r>
              <a:rPr lang="es-ES">
                <a:solidFill>
                  <a:schemeClr val="dk1"/>
                </a:solidFill>
              </a:rPr>
              <a:t>de la POO</a:t>
            </a:r>
            <a:br>
              <a:rPr lang="es-ES"/>
            </a:b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7248818" y="1575824"/>
            <a:ext cx="4560710" cy="374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Polimorfisme</a:t>
            </a: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és la propietat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que li permet 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  <a:t>a un mètode o operación</a:t>
            </a:r>
            <a:br>
              <a:rPr lang="es-ES" sz="2600">
                <a:solidFill>
                  <a:srgbClr val="3B383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tenir el mateix nom </a:t>
            </a:r>
            <a:b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en classes diferents </a:t>
            </a:r>
            <a:b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i actuar de manera diferent </a:t>
            </a:r>
            <a:b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en cadascuna d'elles</a:t>
            </a:r>
            <a:endParaRPr sz="2600">
              <a:solidFill>
                <a:srgbClr val="D5028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687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838200" y="1826034"/>
            <a:ext cx="5596467" cy="343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Abstracció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Encapsulació.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Polimorfisme.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Herència</a:t>
            </a: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Enviament de missatges.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D50283"/>
              </a:buClr>
              <a:buSzPts val="3200"/>
              <a:buFont typeface="Noto Sans Symbols"/>
              <a:buChar char="▪"/>
            </a:pPr>
            <a:r>
              <a:rPr lang="es-E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Reutilització de codi.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Característiques </a:t>
            </a:r>
            <a:r>
              <a:rPr lang="es-ES">
                <a:solidFill>
                  <a:schemeClr val="dk1"/>
                </a:solidFill>
              </a:rPr>
              <a:t>de la POO</a:t>
            </a:r>
            <a:br>
              <a:rPr lang="es-ES"/>
            </a:b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791739" y="1141026"/>
            <a:ext cx="4865512" cy="480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L'herència </a:t>
            </a:r>
            <a:b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és la </a:t>
            </a: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transmissió del codi entre unes classes i altres</a:t>
            </a: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 suportar un mecanisme d'herència tenim dos tipus de classes: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classe mare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les classes filles. </a:t>
            </a:r>
            <a:b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La classe mare </a:t>
            </a: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és la que </a:t>
            </a:r>
            <a:r>
              <a:rPr lang="es-ES" sz="26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transmet el seu codi a les classes filles</a:t>
            </a:r>
            <a:r>
              <a:rPr lang="es-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22599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T_Academy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_IT_Academy.potx" id="{1501DBED-0E1E-4C11-8E9D-16B0020AA05F}" vid="{95293F0B-97F6-4CEB-B290-B9DE79CD0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JS_IT_Academy</Template>
  <TotalTime>0</TotalTime>
  <Words>1044</Words>
  <Application>Microsoft Office PowerPoint</Application>
  <PresentationFormat>Panorámica</PresentationFormat>
  <Paragraphs>180</Paragraphs>
  <Slides>19</Slides>
  <Notes>17</Notes>
  <HiddenSlides>0</HiddenSlides>
  <MMClips>0</MMClips>
  <ScaleCrop>false</ScaleCrop>
  <HeadingPairs>
    <vt:vector size="8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4" baseType="lpstr">
      <vt:lpstr>Arial</vt:lpstr>
      <vt:lpstr>Calibri</vt:lpstr>
      <vt:lpstr>Consolas</vt:lpstr>
      <vt:lpstr>Montserrat</vt:lpstr>
      <vt:lpstr>Montserrat Black</vt:lpstr>
      <vt:lpstr>Montserrat Bold</vt:lpstr>
      <vt:lpstr>Montserrat ExtraLight</vt:lpstr>
      <vt:lpstr>Montserrat Light</vt:lpstr>
      <vt:lpstr>Montserrat SemiBold</vt:lpstr>
      <vt:lpstr>Noto Sans Symbols</vt:lpstr>
      <vt:lpstr>Open Sans</vt:lpstr>
      <vt:lpstr>Open Sans Bold</vt:lpstr>
      <vt:lpstr>Open sans regular</vt:lpstr>
      <vt:lpstr>Tema de Office</vt:lpstr>
      <vt:lpstr>Imagen de mapa de bits</vt:lpstr>
      <vt:lpstr>Presentación de PowerPoint</vt:lpstr>
      <vt:lpstr>Definició</vt:lpstr>
      <vt:lpstr>Qué ès un objecte?</vt:lpstr>
      <vt:lpstr>POO: classes, atributs i mètodes </vt:lpstr>
      <vt:lpstr>Característiques de la POO </vt:lpstr>
      <vt:lpstr>Característiques de la POO </vt:lpstr>
      <vt:lpstr>Característiques de la POO </vt:lpstr>
      <vt:lpstr>Característiques de la POO </vt:lpstr>
      <vt:lpstr>Característiques de la POO </vt:lpstr>
      <vt:lpstr>Característiques de la POO </vt:lpstr>
      <vt:lpstr>Característiques de la POO </vt:lpstr>
      <vt:lpstr>POO: tot és un objecte</vt:lpstr>
      <vt:lpstr>POO: tot és un objecte</vt:lpstr>
      <vt:lpstr>POO: Classes</vt:lpstr>
      <vt:lpstr>Elements d'una classe?</vt:lpstr>
      <vt:lpstr>Estructura d'una classe</vt:lpstr>
      <vt:lpstr>Estructura d'una classe</vt:lpstr>
      <vt:lpstr>Com utilitzar els objectes?</vt:lpstr>
      <vt:lpstr>Codi complet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lastModifiedBy>delatorrerita</cp:lastModifiedBy>
  <cp:revision>16</cp:revision>
  <dcterms:created xsi:type="dcterms:W3CDTF">2022-01-23T08:53:04Z</dcterms:created>
  <dcterms:modified xsi:type="dcterms:W3CDTF">2022-03-18T09:41:19Z</dcterms:modified>
</cp:coreProperties>
</file>