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59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73" r:id="rId11"/>
    <p:sldId id="274" r:id="rId12"/>
    <p:sldId id="257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50283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724" autoAdjust="0"/>
  </p:normalViewPr>
  <p:slideViewPr>
    <p:cSldViewPr snapToGrid="0">
      <p:cViewPr varScale="1">
        <p:scale>
          <a:sx n="67" d="100"/>
          <a:sy n="67" d="100"/>
        </p:scale>
        <p:origin x="121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9E47F-24E9-4C87-A8DA-13C8C48E2AC3}" type="datetimeFigureOut">
              <a:rPr lang="es-ES" smtClean="0"/>
              <a:t>21/01/2022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9D9F8-60B7-4724-9377-3F156D4768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0648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4366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4428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4265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4875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741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a-ES"/>
              <a:t>https://desarrolloweb.com/articulos/conociendo-variables-ecmascript.html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473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E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 evitar el problema de la sobrecàrrega de variables globals, a partir de la versió 5 d'ECMAScript existex el </a:t>
            </a:r>
            <a:r>
              <a:rPr lang="es-E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 estricte</a:t>
            </a:r>
            <a:r>
              <a:rPr lang="es-E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que no permet utilitzar variables no declarades anteriorment.</a:t>
            </a:r>
          </a:p>
          <a:p>
            <a:r>
              <a:rPr lang="es-E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 afegir al nostre codi la següent línia:</a:t>
            </a:r>
          </a:p>
          <a:p>
            <a:r>
              <a:rPr lang="es-E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&lt;script&gt; "use strict"; // codi JavaScript &lt;/script&gt;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1316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2193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1801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0542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CF07C081-AD80-41FB-9848-0572E973C3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0998"/>
            <a:ext cx="652329" cy="445047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F43AF3D3-E9D7-407B-BAF0-7B0141FCB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2099" y="4327164"/>
            <a:ext cx="10412362" cy="1655762"/>
          </a:xfrm>
        </p:spPr>
        <p:txBody>
          <a:bodyPr vert="horz" lIns="91440" tIns="45720" rIns="91440" bIns="45720" rtlCol="0" anchor="t" anchorCtr="0">
            <a:noAutofit/>
          </a:bodyPr>
          <a:lstStyle>
            <a:lvl1pPr algn="l">
              <a:defRPr lang="es-ES" sz="3600">
                <a:solidFill>
                  <a:schemeClr val="tx1"/>
                </a:solidFill>
                <a:latin typeface="Montserrat Light" panose="00000400000000000000" pitchFamily="2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s-ES"/>
              <a:t>Haga clic para modificar el estilo de subtítulo del patrón</a:t>
            </a:r>
            <a:endParaRPr lang="es-ES" dirty="0"/>
          </a:p>
        </p:txBody>
      </p:sp>
      <p:pic>
        <p:nvPicPr>
          <p:cNvPr id="9" name="Imatge 2">
            <a:extLst>
              <a:ext uri="{FF2B5EF4-FFF2-40B4-BE49-F238E27FC236}">
                <a16:creationId xmlns:a16="http://schemas.microsoft.com/office/drawing/2014/main" id="{B0169273-1CBC-4DF7-BF51-B7ADC7659601}"/>
              </a:ext>
            </a:extLst>
          </p:cNvPr>
          <p:cNvPicPr/>
          <p:nvPr userDrawn="1"/>
        </p:nvPicPr>
        <p:blipFill>
          <a:blip r:embed="rId3"/>
          <a:stretch/>
        </p:blipFill>
        <p:spPr>
          <a:xfrm>
            <a:off x="8858864" y="105600"/>
            <a:ext cx="3336375" cy="710477"/>
          </a:xfrm>
          <a:prstGeom prst="rect">
            <a:avLst/>
          </a:prstGeom>
          <a:ln>
            <a:noFill/>
          </a:ln>
        </p:spPr>
      </p:pic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9FE0C782-4900-4148-82AC-71F4196AA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52378" y="6409941"/>
            <a:ext cx="757084" cy="401580"/>
          </a:xfrm>
        </p:spPr>
        <p:txBody>
          <a:bodyPr/>
          <a:lstStyle>
            <a:lvl1pPr algn="ctr"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907107B-1434-45AF-B15D-5A2C16F782F8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5" name="CustomShape 4">
            <a:extLst>
              <a:ext uri="{FF2B5EF4-FFF2-40B4-BE49-F238E27FC236}">
                <a16:creationId xmlns:a16="http://schemas.microsoft.com/office/drawing/2014/main" id="{F5229FE4-E10D-4813-8D59-18C9368FC7FD}"/>
              </a:ext>
            </a:extLst>
          </p:cNvPr>
          <p:cNvSpPr/>
          <p:nvPr userDrawn="1"/>
        </p:nvSpPr>
        <p:spPr>
          <a:xfrm rot="16200000">
            <a:off x="-9360" y="610920"/>
            <a:ext cx="846000" cy="227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900" b="1" strike="noStrike" spc="-1" dirty="0">
                <a:solidFill>
                  <a:srgbClr val="222222"/>
                </a:solidFill>
                <a:latin typeface="Montserrat SemiBold"/>
                <a:ea typeface="Open Sans" panose="020B0606030504020204" pitchFamily="34" charset="0"/>
              </a:rPr>
              <a:t>IT ACADEMY</a:t>
            </a:r>
            <a:endParaRPr lang="ca-ES" sz="900" b="0" strike="noStrike" spc="-1" dirty="0">
              <a:latin typeface="Arial"/>
            </a:endParaRPr>
          </a:p>
        </p:txBody>
      </p:sp>
      <p:pic>
        <p:nvPicPr>
          <p:cNvPr id="1028" name="Picture 4" descr="Promoción Económica | Fons FEDER">
            <a:extLst>
              <a:ext uri="{FF2B5EF4-FFF2-40B4-BE49-F238E27FC236}">
                <a16:creationId xmlns:a16="http://schemas.microsoft.com/office/drawing/2014/main" id="{ACA5A6EE-61EC-4B39-8FF8-C232766582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370"/>
          <a:stretch/>
        </p:blipFill>
        <p:spPr bwMode="auto">
          <a:xfrm>
            <a:off x="9385033" y="5995215"/>
            <a:ext cx="2547186" cy="54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ustomShape 3">
            <a:extLst>
              <a:ext uri="{FF2B5EF4-FFF2-40B4-BE49-F238E27FC236}">
                <a16:creationId xmlns:a16="http://schemas.microsoft.com/office/drawing/2014/main" id="{1B239872-7A75-46E7-B47F-B5141D0E4F74}"/>
              </a:ext>
            </a:extLst>
          </p:cNvPr>
          <p:cNvSpPr/>
          <p:nvPr userDrawn="1"/>
        </p:nvSpPr>
        <p:spPr>
          <a:xfrm>
            <a:off x="1402099" y="2281576"/>
            <a:ext cx="10145160" cy="1645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ca-ES" sz="8000" b="0" strike="noStrike" spc="-1" dirty="0">
                <a:solidFill>
                  <a:srgbClr val="D50283"/>
                </a:solidFill>
                <a:latin typeface="Montserrat Black"/>
                <a:ea typeface="Open Sans" panose="020B0606030504020204" pitchFamily="34" charset="0"/>
              </a:rPr>
              <a:t>Fonaments de </a:t>
            </a:r>
          </a:p>
          <a:p>
            <a:pPr>
              <a:lnSpc>
                <a:spcPct val="80000"/>
              </a:lnSpc>
            </a:pPr>
            <a:r>
              <a:rPr lang="ca-ES" sz="8000" b="0" strike="noStrike" spc="-1" dirty="0">
                <a:latin typeface="Montserrat Black"/>
                <a:ea typeface="Open Sans" panose="020B0606030504020204" pitchFamily="34" charset="0"/>
              </a:rPr>
              <a:t>la programació</a:t>
            </a:r>
            <a:endParaRPr lang="ca-ES" sz="8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2181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AACB4-CB31-4666-A22F-3583F5BE5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CFB577A-315B-43CE-9A96-C778A677A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solidFill>
            <a:schemeClr val="bg1"/>
          </a:solidFill>
        </p:spPr>
        <p:txBody>
          <a:bodyPr vert="eaVert"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685800" indent="-228600"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5BDF81-5726-4CA8-A431-529F8691F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107B-1434-45AF-B15D-5A2C16F782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964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vertical y texto">
    <p:bg>
      <p:bgPr>
        <a:solidFill>
          <a:srgbClr val="D502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2">
            <a:extLst>
              <a:ext uri="{FF2B5EF4-FFF2-40B4-BE49-F238E27FC236}">
                <a16:creationId xmlns:a16="http://schemas.microsoft.com/office/drawing/2014/main" id="{CB420FBF-7F38-4C8E-8DAD-4F4A8E8B79FA}"/>
              </a:ext>
            </a:extLst>
          </p:cNvPr>
          <p:cNvSpPr/>
          <p:nvPr userDrawn="1"/>
        </p:nvSpPr>
        <p:spPr>
          <a:xfrm>
            <a:off x="821520" y="1125360"/>
            <a:ext cx="1769040" cy="394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2000" b="1" strike="noStrike" spc="-1" dirty="0">
                <a:solidFill>
                  <a:srgbClr val="FFFFFF"/>
                </a:solidFill>
                <a:latin typeface="Montserrat SemiBold"/>
                <a:ea typeface="Open Sans" panose="020B0606030504020204" pitchFamily="34" charset="0"/>
              </a:rPr>
              <a:t>IT ACADEMY</a:t>
            </a:r>
            <a:endParaRPr lang="ca-ES" sz="2000" b="0" strike="noStrike" spc="-1" dirty="0">
              <a:latin typeface="Arial"/>
            </a:endParaRPr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8619C5F3-39D9-485D-AE3F-CDD53A5D0F3C}"/>
              </a:ext>
            </a:extLst>
          </p:cNvPr>
          <p:cNvSpPr/>
          <p:nvPr userDrawn="1"/>
        </p:nvSpPr>
        <p:spPr>
          <a:xfrm>
            <a:off x="1019160" y="2537280"/>
            <a:ext cx="5256360" cy="12484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ca-ES" sz="8100" b="1" strike="noStrike" spc="-1" dirty="0">
                <a:solidFill>
                  <a:srgbClr val="FFFFFF"/>
                </a:solidFill>
                <a:latin typeface="Montserrat Bold"/>
                <a:ea typeface="Open Sans" panose="020B0606030504020204" pitchFamily="34" charset="0"/>
              </a:rPr>
              <a:t>Gràcies!</a:t>
            </a:r>
            <a:endParaRPr lang="ca-ES" sz="8100" b="0" strike="noStrike" spc="-1" dirty="0">
              <a:latin typeface="Arial"/>
            </a:endParaRPr>
          </a:p>
        </p:txBody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BE84EC9D-BF67-4B62-9BA5-232910B72D11}"/>
              </a:ext>
            </a:extLst>
          </p:cNvPr>
          <p:cNvSpPr/>
          <p:nvPr userDrawn="1"/>
        </p:nvSpPr>
        <p:spPr>
          <a:xfrm>
            <a:off x="991440" y="4709160"/>
            <a:ext cx="3072240" cy="166392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75000"/>
              </a:lnSpc>
            </a:pPr>
            <a:r>
              <a:rPr lang="ca-ES" sz="1400" b="0" strike="noStrike" spc="-1" dirty="0" err="1">
                <a:solidFill>
                  <a:srgbClr val="FFFFFF"/>
                </a:solidFill>
                <a:latin typeface="Open Sans Bold"/>
                <a:ea typeface="Open Sans" panose="020B0606030504020204" pitchFamily="34" charset="0"/>
              </a:rPr>
              <a:t>Cibernàrium</a:t>
            </a:r>
            <a:endParaRPr lang="ca-ES" sz="1400" b="0" strike="noStrike" spc="-1" dirty="0">
              <a:latin typeface="Arial"/>
            </a:endParaRPr>
          </a:p>
        </p:txBody>
      </p:sp>
      <p:sp>
        <p:nvSpPr>
          <p:cNvPr id="10" name="CustomShape 5">
            <a:extLst>
              <a:ext uri="{FF2B5EF4-FFF2-40B4-BE49-F238E27FC236}">
                <a16:creationId xmlns:a16="http://schemas.microsoft.com/office/drawing/2014/main" id="{FC746C88-0184-4B66-93EB-0BF2D4011241}"/>
              </a:ext>
            </a:extLst>
          </p:cNvPr>
          <p:cNvSpPr/>
          <p:nvPr userDrawn="1"/>
        </p:nvSpPr>
        <p:spPr>
          <a:xfrm>
            <a:off x="4939920" y="4709160"/>
            <a:ext cx="3072240" cy="166392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75000"/>
              </a:lnSpc>
            </a:pPr>
            <a:r>
              <a:rPr lang="ca-ES" sz="1400" b="0" strike="noStrike" spc="-1" dirty="0">
                <a:solidFill>
                  <a:srgbClr val="FFFFFF"/>
                </a:solidFill>
                <a:latin typeface="Open Sans Bold"/>
                <a:ea typeface="Open Sans" panose="020B0606030504020204" pitchFamily="34" charset="0"/>
              </a:rPr>
              <a:t>Barcelona Activa Seu Central</a:t>
            </a:r>
            <a:endParaRPr lang="ca-ES" sz="1400" b="0" strike="noStrike" spc="-1" dirty="0">
              <a:latin typeface="Arial"/>
            </a:endParaRPr>
          </a:p>
        </p:txBody>
      </p:sp>
      <p:pic>
        <p:nvPicPr>
          <p:cNvPr id="11" name="Imagen 772">
            <a:extLst>
              <a:ext uri="{FF2B5EF4-FFF2-40B4-BE49-F238E27FC236}">
                <a16:creationId xmlns:a16="http://schemas.microsoft.com/office/drawing/2014/main" id="{9F0C9621-50AE-47B4-A290-964CCEEAA908}"/>
              </a:ext>
            </a:extLst>
          </p:cNvPr>
          <p:cNvPicPr/>
          <p:nvPr userDrawn="1"/>
        </p:nvPicPr>
        <p:blipFill>
          <a:blip r:embed="rId2"/>
          <a:stretch/>
        </p:blipFill>
        <p:spPr>
          <a:xfrm>
            <a:off x="967680" y="5250600"/>
            <a:ext cx="3783600" cy="976680"/>
          </a:xfrm>
          <a:prstGeom prst="rect">
            <a:avLst/>
          </a:prstGeom>
          <a:ln>
            <a:noFill/>
          </a:ln>
        </p:spPr>
      </p:pic>
      <p:pic>
        <p:nvPicPr>
          <p:cNvPr id="12" name="Imagen 773">
            <a:extLst>
              <a:ext uri="{FF2B5EF4-FFF2-40B4-BE49-F238E27FC236}">
                <a16:creationId xmlns:a16="http://schemas.microsoft.com/office/drawing/2014/main" id="{614ECAE8-AF92-4593-84F4-E7AB04BEBA2B}"/>
              </a:ext>
            </a:extLst>
          </p:cNvPr>
          <p:cNvPicPr/>
          <p:nvPr userDrawn="1"/>
        </p:nvPicPr>
        <p:blipFill>
          <a:blip r:embed="rId3"/>
          <a:stretch/>
        </p:blipFill>
        <p:spPr>
          <a:xfrm>
            <a:off x="5004000" y="5182920"/>
            <a:ext cx="3783600" cy="1116360"/>
          </a:xfrm>
          <a:prstGeom prst="rect">
            <a:avLst/>
          </a:prstGeom>
          <a:ln>
            <a:noFill/>
          </a:ln>
        </p:spPr>
      </p:pic>
      <p:pic>
        <p:nvPicPr>
          <p:cNvPr id="13" name="Imatge 2">
            <a:extLst>
              <a:ext uri="{FF2B5EF4-FFF2-40B4-BE49-F238E27FC236}">
                <a16:creationId xmlns:a16="http://schemas.microsoft.com/office/drawing/2014/main" id="{18D2EA59-55A1-4E68-A4B7-A7A49CC61E83}"/>
              </a:ext>
            </a:extLst>
          </p:cNvPr>
          <p:cNvPicPr/>
          <p:nvPr userDrawn="1"/>
        </p:nvPicPr>
        <p:blipFill>
          <a:blip r:embed="rId4"/>
          <a:stretch/>
        </p:blipFill>
        <p:spPr>
          <a:xfrm>
            <a:off x="8315280" y="410400"/>
            <a:ext cx="3884760" cy="820080"/>
          </a:xfrm>
          <a:prstGeom prst="rect">
            <a:avLst/>
          </a:prstGeom>
          <a:ln>
            <a:noFill/>
          </a:ln>
        </p:spPr>
      </p:pic>
      <p:pic>
        <p:nvPicPr>
          <p:cNvPr id="14" name="Imatge 7">
            <a:extLst>
              <a:ext uri="{FF2B5EF4-FFF2-40B4-BE49-F238E27FC236}">
                <a16:creationId xmlns:a16="http://schemas.microsoft.com/office/drawing/2014/main" id="{67D870C8-E51C-457C-86BD-3706FF88401D}"/>
              </a:ext>
            </a:extLst>
          </p:cNvPr>
          <p:cNvPicPr/>
          <p:nvPr userDrawn="1"/>
        </p:nvPicPr>
        <p:blipFill>
          <a:blip r:embed="rId5"/>
          <a:stretch/>
        </p:blipFill>
        <p:spPr>
          <a:xfrm>
            <a:off x="8823600" y="5977080"/>
            <a:ext cx="3178080" cy="446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101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4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5C19F8-06AE-4AF5-A3CB-50154CDA8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D50283"/>
                </a:solidFill>
                <a:latin typeface="Montserrat" panose="02000505000000020004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D0FCAB-7B20-4FC4-A31A-CE78475EA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/>
              </a:buClr>
              <a:defRPr/>
            </a:lvl1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548946-9DF2-4920-9779-297F46C51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107B-1434-45AF-B15D-5A2C16F782F8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CustomShape 10">
            <a:extLst>
              <a:ext uri="{FF2B5EF4-FFF2-40B4-BE49-F238E27FC236}">
                <a16:creationId xmlns:a16="http://schemas.microsoft.com/office/drawing/2014/main" id="{2DAA1008-2F8E-4E06-B17B-1A90FBB35714}"/>
              </a:ext>
            </a:extLst>
          </p:cNvPr>
          <p:cNvSpPr/>
          <p:nvPr userDrawn="1"/>
        </p:nvSpPr>
        <p:spPr>
          <a:xfrm rot="16200000">
            <a:off x="-9360" y="610920"/>
            <a:ext cx="846000" cy="227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900" b="1" strike="noStrike" spc="-1" dirty="0">
                <a:solidFill>
                  <a:srgbClr val="222222"/>
                </a:solidFill>
                <a:latin typeface="Montserrat SemiBold"/>
                <a:ea typeface="Open Sans" panose="020B0606030504020204" pitchFamily="34" charset="0"/>
              </a:rPr>
              <a:t>IT ACADEMY</a:t>
            </a:r>
            <a:endParaRPr lang="ca-ES" sz="9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486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06DCE2-612D-4A83-A4E9-722245E03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D50283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840BAC-0F38-41AA-A398-946461AB9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5AB8F5-D0B0-4164-B3C3-A013BD5A2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107B-1434-45AF-B15D-5A2C16F782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477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AA048-A7A9-4AE0-888F-AF3E27835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B7C1F8-44A1-4FFE-8A9A-DC6AFBE8C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3A87B2-13EA-483D-8777-512B9EA1D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C8EA4A-DB6A-4C18-9628-038AD3EDB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107B-1434-45AF-B15D-5A2C16F782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451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E31D-F8D1-42A2-B7AD-E340E58C1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1308FA-AF25-45BD-A381-2E790D5D1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047ECA-DC4F-429A-9A8D-0DDDD0261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1B52362-5C00-4BB7-94C3-91F60FEBA6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B62306F-4DA1-48A7-AAD3-5DEBD61CC8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B91FC99-4173-41A4-B722-7F30284F8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107B-1434-45AF-B15D-5A2C16F782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0696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C77C1-CCD2-474A-A4F3-A32A34408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9BE269B-C2DF-4E67-961D-D291C6B20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107B-1434-45AF-B15D-5A2C16F782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8474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10F878-0DDB-4A6A-A76C-9C46087F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107B-1434-45AF-B15D-5A2C16F782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3492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FB4C18-C3A3-4D0D-8CF5-D53AF576C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7D7D2A-D625-44BD-8386-A476DD3F3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E3263DC-E73D-43EC-B944-1AA7793C9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88052C-D810-4814-B217-BE255836D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107B-1434-45AF-B15D-5A2C16F782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2215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807487-0678-4DE4-BDA7-5567CF6D2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F031D93-9ACD-4086-B0BC-59954359F5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96D922D-84F1-40EE-8EBA-F9E63458B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9C078F-AE67-4464-A17D-D2F5FBDAF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107B-1434-45AF-B15D-5A2C16F782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315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95EB1C4-300D-4E38-AF4A-26C19ED2F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06D52F-6A99-401C-A86E-27EF1CC03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49ED0C4-1D2D-41BB-8B89-5FFAB6C0462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6388"/>
            <a:ext cx="652329" cy="445047"/>
          </a:xfrm>
          <a:prstGeom prst="rect">
            <a:avLst/>
          </a:prstGeo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7DC9E7-2292-4065-A075-D6C5D66C5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356350"/>
            <a:ext cx="5481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907107B-1434-45AF-B15D-5A2C16F782F8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A1D34375-5582-47BB-9497-FDEAB0852BC9}"/>
              </a:ext>
            </a:extLst>
          </p:cNvPr>
          <p:cNvSpPr/>
          <p:nvPr userDrawn="1"/>
        </p:nvSpPr>
        <p:spPr>
          <a:xfrm rot="16200000">
            <a:off x="-9360" y="610920"/>
            <a:ext cx="846000" cy="227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900" b="1" strike="noStrike" spc="-1" dirty="0">
                <a:solidFill>
                  <a:srgbClr val="222222"/>
                </a:solidFill>
                <a:latin typeface="Montserrat SemiBold"/>
                <a:ea typeface="Open Sans" panose="020B0606030504020204" pitchFamily="34" charset="0"/>
              </a:rPr>
              <a:t>IT ACADEMY</a:t>
            </a:r>
            <a:endParaRPr lang="ca-ES" sz="900" b="0" strike="noStrike" spc="-1" dirty="0">
              <a:latin typeface="Arial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D5662FA-9965-4D3C-93C1-3EA856D45DF3}"/>
              </a:ext>
            </a:extLst>
          </p:cNvPr>
          <p:cNvSpPr txBox="1"/>
          <p:nvPr userDrawn="1"/>
        </p:nvSpPr>
        <p:spPr>
          <a:xfrm>
            <a:off x="8322534" y="6492875"/>
            <a:ext cx="2861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 err="1">
                <a:latin typeface="Montserrat ExtraLight" panose="00000300000000000000" pitchFamily="2" charset="0"/>
              </a:rPr>
              <a:t>Fonaments</a:t>
            </a:r>
            <a:r>
              <a:rPr lang="es-ES" sz="1400" dirty="0">
                <a:latin typeface="Montserrat ExtraLight" panose="00000300000000000000" pitchFamily="2" charset="0"/>
              </a:rPr>
              <a:t> de la </a:t>
            </a:r>
            <a:r>
              <a:rPr lang="es-ES" sz="1400" dirty="0" err="1">
                <a:latin typeface="Montserrat ExtraLight" panose="00000300000000000000" pitchFamily="2" charset="0"/>
              </a:rPr>
              <a:t>programació</a:t>
            </a:r>
            <a:endParaRPr lang="es-ES" sz="1400" dirty="0">
              <a:latin typeface="Montserrat ExtraLight" panose="00000300000000000000" pitchFamily="2" charset="0"/>
            </a:endParaRPr>
          </a:p>
        </p:txBody>
      </p:sp>
      <p:pic>
        <p:nvPicPr>
          <p:cNvPr id="1026" name="Picture 2" descr="Icono Javascript, vertical, logotipo Gratis de Vector Logo">
            <a:extLst>
              <a:ext uri="{FF2B5EF4-FFF2-40B4-BE49-F238E27FC236}">
                <a16:creationId xmlns:a16="http://schemas.microsoft.com/office/drawing/2014/main" id="{ABFD63C2-0E41-4E5F-98DA-7DC4FB3ADA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3077" y="6046279"/>
            <a:ext cx="683956" cy="715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27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D50283"/>
          </a:solidFill>
          <a:latin typeface="Montserrat" panose="0200050500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 regular" panose="020B0502040204020203" pitchFamily="34" charset="0"/>
          <a:ea typeface="Open sans regular" panose="020B0502040204020203" pitchFamily="34" charset="0"/>
          <a:cs typeface="Open sans regular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 regular" panose="020B0502040204020203" pitchFamily="34" charset="0"/>
          <a:ea typeface="Open sans regular" panose="020B0502040204020203" pitchFamily="34" charset="0"/>
          <a:cs typeface="Open sans regular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 regular" panose="020B0502040204020203" pitchFamily="34" charset="0"/>
          <a:ea typeface="Open sans regular" panose="020B0502040204020203" pitchFamily="34" charset="0"/>
          <a:cs typeface="Open sans regular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 regular" panose="020B0502040204020203" pitchFamily="34" charset="0"/>
          <a:ea typeface="Open sans regular" panose="020B0502040204020203" pitchFamily="34" charset="0"/>
          <a:cs typeface="Open sans regular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 regular" panose="020B0502040204020203" pitchFamily="34" charset="0"/>
          <a:ea typeface="Open sans regular" panose="020B0502040204020203" pitchFamily="34" charset="0"/>
          <a:cs typeface="Open sans regular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3.png"/><Relationship Id="rId7" Type="http://schemas.openxmlformats.org/officeDocument/2006/relationships/image" Target="../media/image2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gif"/><Relationship Id="rId9" Type="http://schemas.openxmlformats.org/officeDocument/2006/relationships/image" Target="../media/image28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3.png"/><Relationship Id="rId7" Type="http://schemas.openxmlformats.org/officeDocument/2006/relationships/image" Target="../media/image3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"/>
          <p:cNvSpPr txBox="1">
            <a:spLocks noGrp="1"/>
          </p:cNvSpPr>
          <p:nvPr>
            <p:ph type="subTitle" idx="1"/>
          </p:nvPr>
        </p:nvSpPr>
        <p:spPr>
          <a:xfrm>
            <a:off x="1402099" y="4327164"/>
            <a:ext cx="10412362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-ES"/>
              <a:t>Identificadors i variables</a:t>
            </a:r>
            <a:endParaRPr/>
          </a:p>
        </p:txBody>
      </p:sp>
      <p:sp>
        <p:nvSpPr>
          <p:cNvPr id="80" name="Google Shape;80;p1"/>
          <p:cNvSpPr txBox="1">
            <a:spLocks noGrp="1"/>
          </p:cNvSpPr>
          <p:nvPr>
            <p:ph type="sldNum" idx="12"/>
          </p:nvPr>
        </p:nvSpPr>
        <p:spPr>
          <a:xfrm>
            <a:off x="-52378" y="6409941"/>
            <a:ext cx="757084" cy="401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</a:t>
            </a:fld>
            <a:endParaRPr/>
          </a:p>
        </p:txBody>
      </p:sp>
      <p:pic>
        <p:nvPicPr>
          <p:cNvPr id="4" name="Picture 10" descr="Icono Javascript, logotipo Gratis de Vector Logo">
            <a:extLst>
              <a:ext uri="{FF2B5EF4-FFF2-40B4-BE49-F238E27FC236}">
                <a16:creationId xmlns:a16="http://schemas.microsoft.com/office/drawing/2014/main" id="{7F80964E-5823-412F-AFB5-0C0878DFD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172" y="4256854"/>
            <a:ext cx="3235828" cy="1617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648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spcBef>
                <a:spcPts val="0"/>
              </a:spcBef>
              <a:buClr>
                <a:srgbClr val="D50283"/>
              </a:buClr>
              <a:buSzPts val="4000"/>
            </a:pPr>
            <a:r>
              <a:rPr lang="es-ES"/>
              <a:t>Constants </a:t>
            </a:r>
            <a:r>
              <a:rPr lang="es-ES">
                <a:solidFill>
                  <a:schemeClr val="dk1"/>
                </a:solidFill>
              </a:rPr>
              <a:t>en JavaScript</a:t>
            </a:r>
            <a:endParaRPr/>
          </a:p>
        </p:txBody>
      </p:sp>
      <p:sp>
        <p:nvSpPr>
          <p:cNvPr id="258" name="Google Shape;258;p16"/>
          <p:cNvSpPr txBox="1">
            <a:spLocks noGrp="1"/>
          </p:cNvSpPr>
          <p:nvPr>
            <p:ph type="sldNum" idx="12"/>
          </p:nvPr>
        </p:nvSpPr>
        <p:spPr>
          <a:xfrm>
            <a:off x="0" y="6356350"/>
            <a:ext cx="5481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10</a:t>
            </a:fld>
            <a:endParaRPr/>
          </a:p>
        </p:txBody>
      </p:sp>
      <p:sp>
        <p:nvSpPr>
          <p:cNvPr id="259" name="Google Shape;259;p16"/>
          <p:cNvSpPr/>
          <p:nvPr/>
        </p:nvSpPr>
        <p:spPr>
          <a:xfrm>
            <a:off x="838200" y="1459779"/>
            <a:ext cx="10643419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Una </a:t>
            </a:r>
            <a:r>
              <a:rPr lang="es-ES" sz="2000" b="1">
                <a:solidFill>
                  <a:srgbClr val="D50283"/>
                </a:solidFill>
                <a:latin typeface="Open Sans"/>
                <a:ea typeface="Open Sans"/>
                <a:cs typeface="Open Sans"/>
                <a:sym typeface="Open Sans"/>
              </a:rPr>
              <a:t>constant</a:t>
            </a:r>
            <a:r>
              <a:rPr lang="es-E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és un contenidor per guardar en memòria certs valors que no es vol que canviïn durant la seva execució.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Una constant en JavaScript es declara de manera similar a una variable, precedint a aquesta, la paraula </a:t>
            </a:r>
            <a:r>
              <a:rPr lang="es-ES" sz="2000" b="1">
                <a:solidFill>
                  <a:srgbClr val="D50283"/>
                </a:solidFill>
                <a:latin typeface="Open Sans"/>
                <a:ea typeface="Open Sans"/>
                <a:cs typeface="Open Sans"/>
                <a:sym typeface="Open Sans"/>
              </a:rPr>
              <a:t>const.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Exemples: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0" name="Google Shape;260;p16"/>
          <p:cNvSpPr/>
          <p:nvPr/>
        </p:nvSpPr>
        <p:spPr>
          <a:xfrm>
            <a:off x="1477297" y="3871902"/>
            <a:ext cx="7007942" cy="1477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>
                <a:solidFill>
                  <a:srgbClr val="B55475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s-ES" sz="2000">
                <a:solidFill>
                  <a:srgbClr val="B55475"/>
                </a:solidFill>
                <a:latin typeface="Consolas"/>
                <a:ea typeface="Consolas"/>
                <a:cs typeface="Consolas"/>
                <a:sym typeface="Consolas"/>
              </a:rPr>
              <a:t>PI</a:t>
            </a:r>
            <a:r>
              <a:rPr lang="es-E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3.141591d;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>
                <a:solidFill>
                  <a:srgbClr val="B55475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s-ES" sz="2000">
                <a:solidFill>
                  <a:srgbClr val="B55475"/>
                </a:solidFill>
                <a:latin typeface="Consolas"/>
                <a:ea typeface="Consolas"/>
                <a:cs typeface="Consolas"/>
                <a:sym typeface="Consolas"/>
              </a:rPr>
              <a:t>DIES</a:t>
            </a:r>
            <a:r>
              <a:rPr lang="es-E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7;</a:t>
            </a:r>
            <a:endParaRPr/>
          </a:p>
          <a:p>
            <a:pPr lvl="0">
              <a:lnSpc>
                <a:spcPct val="150000"/>
              </a:lnSpc>
            </a:pPr>
            <a:r>
              <a:rPr lang="es-ES" sz="2000" b="1">
                <a:solidFill>
                  <a:srgbClr val="B55475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s-ES" sz="2000">
                <a:solidFill>
                  <a:srgbClr val="B55475"/>
                </a:solidFill>
                <a:latin typeface="Consolas"/>
                <a:ea typeface="Consolas"/>
                <a:cs typeface="Consolas"/>
                <a:sym typeface="Consolas"/>
              </a:rPr>
              <a:t>ORGANITZACIO</a:t>
            </a:r>
            <a:r>
              <a:rPr lang="es-E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s-ES" sz="2000">
                <a:solidFill>
                  <a:srgbClr val="0033CC"/>
                </a:solidFill>
                <a:latin typeface="Consolas"/>
                <a:ea typeface="Consolas"/>
                <a:cs typeface="Consolas"/>
                <a:sym typeface="Consolas"/>
              </a:rPr>
              <a:t>"IT Academy"</a:t>
            </a:r>
            <a:r>
              <a:rPr lang="es-E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28346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D208F-FA6F-4FAD-AE4A-0A9248233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La directiva </a:t>
            </a:r>
            <a:r>
              <a:rPr lang="ca-ES">
                <a:solidFill>
                  <a:schemeClr val="tx1"/>
                </a:solidFill>
              </a:rPr>
              <a:t>use strict 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55F0EED-104E-48CC-A360-2F2F12641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107B-1434-45AF-B15D-5A2C16F782F8}" type="slidenum">
              <a:rPr lang="es-ES" smtClean="0"/>
              <a:t>11</a:t>
            </a:fld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807FB86-976D-4AB1-84B1-C0BC39FC9229}"/>
              </a:ext>
            </a:extLst>
          </p:cNvPr>
          <p:cNvSpPr txBox="1"/>
          <p:nvPr/>
        </p:nvSpPr>
        <p:spPr>
          <a:xfrm>
            <a:off x="838200" y="1538288"/>
            <a:ext cx="1051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/>
              <a:t>Per evitar el problema de la sobrecàrrega de variables globals, a partir de la versió 5 d'ECMAScript existex el mode estricte, que no permet utilitzar variables no declarades anteriorment.</a:t>
            </a:r>
          </a:p>
          <a:p>
            <a:endParaRPr lang="es-ES" sz="2000"/>
          </a:p>
          <a:p>
            <a:r>
              <a:rPr lang="es-ES" sz="2000"/>
              <a:t>Cal afegir al nostre codi la següent línia:</a:t>
            </a:r>
          </a:p>
          <a:p>
            <a:endParaRPr lang="es-ES" sz="2000"/>
          </a:p>
          <a:p>
            <a:endParaRPr lang="ca-ES" sz="200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76AD91F-327B-4E8D-9B3C-D24BF83CD35D}"/>
              </a:ext>
            </a:extLst>
          </p:cNvPr>
          <p:cNvSpPr/>
          <p:nvPr/>
        </p:nvSpPr>
        <p:spPr>
          <a:xfrm>
            <a:off x="1863405" y="3604003"/>
            <a:ext cx="3288080" cy="135421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&lt;script&gt;</a:t>
            </a:r>
            <a:r>
              <a:rPr lang="en-US" sz="2000">
                <a:solidFill>
                  <a:srgbClr val="36464E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200">
                <a:solidFill>
                  <a:srgbClr val="36464E"/>
                </a:solidFill>
                <a:latin typeface="Consolas" panose="020B0609020204030204" pitchFamily="49" charset="0"/>
              </a:rPr>
              <a:t>   </a:t>
            </a:r>
            <a:r>
              <a:rPr lang="en-US" sz="2200">
                <a:solidFill>
                  <a:srgbClr val="0000FF"/>
                </a:solidFill>
                <a:latin typeface="Consolas" panose="020B0609020204030204" pitchFamily="49" charset="0"/>
              </a:rPr>
              <a:t>"use strict"; </a:t>
            </a:r>
          </a:p>
          <a:p>
            <a:r>
              <a:rPr 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// codi JavaScript </a:t>
            </a:r>
          </a:p>
          <a:p>
            <a:r>
              <a:rPr lang="en-US" sz="2000">
                <a:latin typeface="Consolas" panose="020B0609020204030204" pitchFamily="49" charset="0"/>
              </a:rPr>
              <a:t>&lt;/script&gt;</a:t>
            </a:r>
            <a:endParaRPr lang="ca-E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768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3A930EC-D65B-4C6B-8EA0-00D283F98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Conversion de Tipus</a:t>
            </a:r>
            <a:br>
              <a:rPr lang="es-ES"/>
            </a:br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4F5EE3-4F4B-4996-8AB1-81B4F2E19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107B-1434-45AF-B15D-5A2C16F782F8}" type="slidenum">
              <a:rPr lang="es-ES" smtClean="0"/>
              <a:t>12</a:t>
            </a:fld>
            <a:endParaRPr lang="es-E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D76A33F-00C9-4528-AFDC-CDC99327FBBB}"/>
              </a:ext>
            </a:extLst>
          </p:cNvPr>
          <p:cNvSpPr/>
          <p:nvPr/>
        </p:nvSpPr>
        <p:spPr>
          <a:xfrm>
            <a:off x="838200" y="1311325"/>
            <a:ext cx="10134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sz="2000"/>
              <a:t>Hi ha casos on necessitem convertir de manera explícita un valor al tipus esperat. </a:t>
            </a:r>
            <a:r>
              <a:rPr lang="es-ES" sz="2000"/>
              <a:t>Per això, JavaScript té tres funcions de conversió de tipusJavaScript té tres funcions de conversió de tipus</a:t>
            </a:r>
            <a:endParaRPr lang="ca-ES" sz="2000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72B89C85-39A7-4D94-A8EF-1F93589B0A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89622"/>
              </p:ext>
            </p:extLst>
          </p:nvPr>
        </p:nvGraphicFramePr>
        <p:xfrm>
          <a:off x="918210" y="2548951"/>
          <a:ext cx="10515600" cy="339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351">
                  <a:extLst>
                    <a:ext uri="{9D8B030D-6E8A-4147-A177-3AD203B41FA5}">
                      <a16:colId xmlns:a16="http://schemas.microsoft.com/office/drawing/2014/main" val="243695561"/>
                    </a:ext>
                  </a:extLst>
                </a:gridCol>
                <a:gridCol w="5621497">
                  <a:extLst>
                    <a:ext uri="{9D8B030D-6E8A-4147-A177-3AD203B41FA5}">
                      <a16:colId xmlns:a16="http://schemas.microsoft.com/office/drawing/2014/main" val="26898933"/>
                    </a:ext>
                  </a:extLst>
                </a:gridCol>
                <a:gridCol w="3486752">
                  <a:extLst>
                    <a:ext uri="{9D8B030D-6E8A-4147-A177-3AD203B41FA5}">
                      <a16:colId xmlns:a16="http://schemas.microsoft.com/office/drawing/2014/main" val="2205743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a-ES">
                          <a:solidFill>
                            <a:schemeClr val="tx1"/>
                          </a:solidFill>
                        </a:rPr>
                        <a:t>Función</a:t>
                      </a:r>
                    </a:p>
                  </a:txBody>
                  <a:tcPr>
                    <a:lnL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>
                          <a:solidFill>
                            <a:schemeClr val="tx1"/>
                          </a:solidFill>
                        </a:rPr>
                        <a:t>Descripció</a:t>
                      </a:r>
                    </a:p>
                  </a:txBody>
                  <a:tcPr>
                    <a:lnL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>
                          <a:solidFill>
                            <a:schemeClr val="tx1"/>
                          </a:solidFill>
                        </a:rPr>
                        <a:t>Exemple</a:t>
                      </a:r>
                    </a:p>
                  </a:txBody>
                  <a:tcPr>
                    <a:lnL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68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/>
                        <a:t>String</a:t>
                      </a:r>
                      <a:endParaRPr lang="ca-ES"/>
                    </a:p>
                  </a:txBody>
                  <a:tcPr>
                    <a:lnL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/>
                        <a:t>Permet convertir un valor a text</a:t>
                      </a:r>
                    </a:p>
                  </a:txBody>
                  <a:tcPr>
                    <a:lnL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>
                          <a:latin typeface="Consolas" panose="020B0609020204030204" pitchFamily="49" charset="0"/>
                        </a:rPr>
                        <a:t>valor = </a:t>
                      </a:r>
                      <a:r>
                        <a:rPr lang="ca-ES">
                          <a:solidFill>
                            <a:srgbClr val="D50283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ca-ES">
                          <a:latin typeface="Consolas" panose="020B0609020204030204" pitchFamily="49" charset="0"/>
                        </a:rPr>
                        <a:t>(valor);</a:t>
                      </a:r>
                    </a:p>
                  </a:txBody>
                  <a:tcPr>
                    <a:lnL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45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/>
                        <a:t>Number</a:t>
                      </a:r>
                    </a:p>
                  </a:txBody>
                  <a:tcPr>
                    <a:lnL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Converteix un valor a numèric.</a:t>
                      </a:r>
                    </a:p>
                    <a:p>
                      <a:r>
                        <a:rPr lang="es-ES"/>
                        <a:t>Si el </a:t>
                      </a:r>
                      <a:r>
                        <a:rPr lang="es-ES">
                          <a:solidFill>
                            <a:srgbClr val="D50283"/>
                          </a:solidFill>
                        </a:rPr>
                        <a:t>valor</a:t>
                      </a:r>
                      <a:r>
                        <a:rPr lang="es-ES"/>
                        <a:t> </a:t>
                      </a:r>
                      <a:r>
                        <a:rPr lang="es-ES">
                          <a:solidFill>
                            <a:srgbClr val="D50283"/>
                          </a:solidFill>
                        </a:rPr>
                        <a:t>no</a:t>
                      </a:r>
                      <a:r>
                        <a:rPr lang="es-ES"/>
                        <a:t> és un número </a:t>
                      </a:r>
                      <a:r>
                        <a:rPr lang="es-ES">
                          <a:solidFill>
                            <a:srgbClr val="D50283"/>
                          </a:solidFill>
                        </a:rPr>
                        <a:t>vàlid</a:t>
                      </a:r>
                      <a:r>
                        <a:rPr lang="es-ES"/>
                        <a:t>, </a:t>
                      </a:r>
                      <a:br>
                        <a:rPr lang="es-ES"/>
                      </a:br>
                      <a:r>
                        <a:rPr lang="es-ES"/>
                        <a:t>el resultat de la conversió serà </a:t>
                      </a:r>
                      <a:r>
                        <a:rPr lang="es-ES" b="1">
                          <a:solidFill>
                            <a:srgbClr val="D50283"/>
                          </a:solidFill>
                        </a:rPr>
                        <a:t>NaN</a:t>
                      </a:r>
                      <a:r>
                        <a:rPr lang="es-ES"/>
                        <a:t>.</a:t>
                      </a:r>
                    </a:p>
                    <a:p>
                      <a:r>
                        <a:rPr lang="ca-ES"/>
                        <a:t>Si </a:t>
                      </a:r>
                      <a:r>
                        <a:rPr lang="ca-ES">
                          <a:solidFill>
                            <a:srgbClr val="D50283"/>
                          </a:solidFill>
                        </a:rPr>
                        <a:t>valor=null</a:t>
                      </a:r>
                      <a:r>
                        <a:rPr lang="ca-ES"/>
                        <a:t> el resultat serà </a:t>
                      </a:r>
                      <a:r>
                        <a:rPr lang="ca-ES" b="1">
                          <a:solidFill>
                            <a:srgbClr val="D50283"/>
                          </a:solidFill>
                        </a:rPr>
                        <a:t>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>
                          <a:solidFill>
                            <a:srgbClr val="D50283"/>
                          </a:solidFill>
                          <a:effectLst/>
                        </a:rPr>
                        <a:t>true i false </a:t>
                      </a:r>
                      <a:r>
                        <a:rPr lang="es-ES">
                          <a:effectLst/>
                        </a:rPr>
                        <a:t>x es converteix en </a:t>
                      </a:r>
                      <a:r>
                        <a:rPr lang="es-ES" b="1">
                          <a:solidFill>
                            <a:srgbClr val="D50283"/>
                          </a:solidFill>
                          <a:effectLst/>
                        </a:rPr>
                        <a:t>1 i 0</a:t>
                      </a:r>
                    </a:p>
                  </a:txBody>
                  <a:tcPr>
                    <a:lnL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>
                          <a:latin typeface="Consolas" panose="020B0609020204030204" pitchFamily="49" charset="0"/>
                        </a:rPr>
                        <a:t>valor = </a:t>
                      </a:r>
                      <a:r>
                        <a:rPr lang="ca-ES">
                          <a:solidFill>
                            <a:srgbClr val="D50283"/>
                          </a:solidFill>
                          <a:latin typeface="Consolas" panose="020B0609020204030204" pitchFamily="49" charset="0"/>
                        </a:rPr>
                        <a:t>Number</a:t>
                      </a:r>
                      <a:r>
                        <a:rPr lang="ca-ES">
                          <a:latin typeface="Consolas" panose="020B0609020204030204" pitchFamily="49" charset="0"/>
                        </a:rPr>
                        <a:t>(valor);</a:t>
                      </a:r>
                    </a:p>
                  </a:txBody>
                  <a:tcPr>
                    <a:lnL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718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/>
                        <a:t>Boolean</a:t>
                      </a:r>
                      <a:endParaRPr lang="ca-ES"/>
                    </a:p>
                  </a:txBody>
                  <a:tcPr>
                    <a:lnL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Converteix un valor a lògic</a:t>
                      </a:r>
                    </a:p>
                    <a:p>
                      <a:r>
                        <a:rPr lang="es-ES"/>
                        <a:t>Els </a:t>
                      </a:r>
                      <a:r>
                        <a:rPr lang="es-ES">
                          <a:solidFill>
                            <a:srgbClr val="D50283"/>
                          </a:solidFill>
                        </a:rPr>
                        <a:t>valors</a:t>
                      </a:r>
                      <a:r>
                        <a:rPr lang="es-ES"/>
                        <a:t> que són </a:t>
                      </a:r>
                      <a:r>
                        <a:rPr lang="es-ES">
                          <a:solidFill>
                            <a:srgbClr val="D50283"/>
                          </a:solidFill>
                        </a:rPr>
                        <a:t>intuïtivament buits</a:t>
                      </a:r>
                      <a:r>
                        <a:rPr lang="es-ES"/>
                        <a:t>, com 0, "", null, undefined, i NaN, es converteixen en </a:t>
                      </a:r>
                      <a:r>
                        <a:rPr lang="es-ES" b="1">
                          <a:solidFill>
                            <a:srgbClr val="D50283"/>
                          </a:solidFill>
                        </a:rPr>
                        <a:t>false</a:t>
                      </a:r>
                      <a:r>
                        <a:rPr lang="es-ES"/>
                        <a:t>.</a:t>
                      </a:r>
                    </a:p>
                    <a:p>
                      <a:r>
                        <a:rPr lang="es-ES">
                          <a:solidFill>
                            <a:srgbClr val="D50283"/>
                          </a:solidFill>
                        </a:rPr>
                        <a:t>Altres valors </a:t>
                      </a:r>
                      <a:r>
                        <a:rPr lang="es-ES"/>
                        <a:t>es converteixen en </a:t>
                      </a:r>
                      <a:r>
                        <a:rPr lang="es-ES" b="1">
                          <a:solidFill>
                            <a:srgbClr val="D50283"/>
                          </a:solidFill>
                        </a:rPr>
                        <a:t>true</a:t>
                      </a:r>
                      <a:r>
                        <a:rPr lang="es-ES"/>
                        <a:t>.</a:t>
                      </a:r>
                    </a:p>
                  </a:txBody>
                  <a:tcPr>
                    <a:lnL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sz="18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 = </a:t>
                      </a:r>
                      <a:r>
                        <a:rPr lang="es-ES" sz="1800" kern="1200">
                          <a:solidFill>
                            <a:srgbClr val="D50283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Boolean</a:t>
                      </a:r>
                      <a:r>
                        <a:rPr lang="es-ES" sz="18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("hola");</a:t>
                      </a:r>
                    </a:p>
                    <a:p>
                      <a:r>
                        <a:rPr lang="ca-ES" sz="18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alert(valor); </a:t>
                      </a:r>
                      <a:r>
                        <a:rPr lang="ca-ES" sz="1800" kern="120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true</a:t>
                      </a:r>
                    </a:p>
                  </a:txBody>
                  <a:tcPr>
                    <a:lnL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48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349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50283"/>
              </a:buClr>
              <a:buSzPts val="8800"/>
              <a:buFont typeface="Montserrat"/>
              <a:buNone/>
            </a:pPr>
            <a:r>
              <a:rPr lang="es-ES"/>
              <a:t>01</a:t>
            </a:r>
            <a:endParaRPr/>
          </a:p>
        </p:txBody>
      </p:sp>
      <p:sp>
        <p:nvSpPr>
          <p:cNvPr id="86" name="Google Shape;86;p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ES"/>
              <a:t>Identificadors</a:t>
            </a:r>
            <a:endParaRPr/>
          </a:p>
        </p:txBody>
      </p:sp>
      <p:sp>
        <p:nvSpPr>
          <p:cNvPr id="87" name="Google Shape;87;p2"/>
          <p:cNvSpPr txBox="1">
            <a:spLocks noGrp="1"/>
          </p:cNvSpPr>
          <p:nvPr>
            <p:ph type="sldNum" idx="12"/>
          </p:nvPr>
        </p:nvSpPr>
        <p:spPr>
          <a:xfrm>
            <a:off x="0" y="6356350"/>
            <a:ext cx="5481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  <p:pic>
        <p:nvPicPr>
          <p:cNvPr id="88" name="Google Shape;88;p2" descr="Dibujo De Etiqueta Para Colorear - Ultra Coloring Page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70650" y="1382750"/>
            <a:ext cx="4262399" cy="4262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3621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>
            <a:spLocks noGrp="1"/>
          </p:cNvSpPr>
          <p:nvPr>
            <p:ph type="title"/>
          </p:nvPr>
        </p:nvSpPr>
        <p:spPr>
          <a:xfrm>
            <a:off x="838200" y="197779"/>
            <a:ext cx="797150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50283"/>
              </a:buClr>
              <a:buSzPts val="4000"/>
              <a:buFont typeface="Montserrat"/>
              <a:buNone/>
            </a:pPr>
            <a:r>
              <a:rPr lang="es-ES"/>
              <a:t>Identificadores</a:t>
            </a:r>
            <a:endParaRPr/>
          </a:p>
        </p:txBody>
      </p:sp>
      <p:sp>
        <p:nvSpPr>
          <p:cNvPr id="95" name="Google Shape;95;p3"/>
          <p:cNvSpPr txBox="1">
            <a:spLocks noGrp="1"/>
          </p:cNvSpPr>
          <p:nvPr>
            <p:ph type="sldNum" idx="12"/>
          </p:nvPr>
        </p:nvSpPr>
        <p:spPr>
          <a:xfrm>
            <a:off x="0" y="6356350"/>
            <a:ext cx="5481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  <p:sp>
        <p:nvSpPr>
          <p:cNvPr id="96" name="Google Shape;96;p3"/>
          <p:cNvSpPr txBox="1"/>
          <p:nvPr/>
        </p:nvSpPr>
        <p:spPr>
          <a:xfrm>
            <a:off x="838200" y="1523342"/>
            <a:ext cx="4514400" cy="3139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 </a:t>
            </a:r>
            <a:r>
              <a:rPr lang="es-ES" sz="1800" b="0" i="0" u="none" strike="noStrike" cap="none">
                <a:solidFill>
                  <a:srgbClr val="D50283"/>
                </a:solidFill>
                <a:latin typeface="Open Sans"/>
                <a:ea typeface="Open Sans"/>
                <a:cs typeface="Open Sans"/>
                <a:sym typeface="Open Sans"/>
              </a:rPr>
              <a:t>identificador</a:t>
            </a:r>
            <a:r>
              <a:rPr lang="es-ES"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és un nom que se li dóna als diferents components d'un programa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classes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variables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constants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objectes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funcions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per poder referir-nos a ells..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p3"/>
          <p:cNvSpPr txBox="1"/>
          <p:nvPr/>
        </p:nvSpPr>
        <p:spPr>
          <a:xfrm>
            <a:off x="5535631" y="2438294"/>
            <a:ext cx="5818191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Els identificadors segueixen certes normes: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>
                <a:solidFill>
                  <a:srgbClr val="D50283"/>
                </a:solidFill>
                <a:latin typeface="Open Sans"/>
                <a:ea typeface="Open Sans"/>
                <a:cs typeface="Open Sans"/>
                <a:sym typeface="Open Sans"/>
              </a:rPr>
              <a:t>No</a:t>
            </a:r>
            <a:r>
              <a:rPr lang="es-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poden començar per un dígit.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D50283"/>
              </a:buClr>
              <a:buSzPts val="1800"/>
              <a:buFont typeface="Arial"/>
              <a:buChar char="•"/>
            </a:pPr>
            <a:r>
              <a:rPr lang="es-ES" sz="1800">
                <a:solidFill>
                  <a:srgbClr val="D50283"/>
                </a:solidFill>
                <a:latin typeface="Open Sans"/>
                <a:ea typeface="Open Sans"/>
                <a:cs typeface="Open Sans"/>
                <a:sym typeface="Open Sans"/>
              </a:rPr>
              <a:t>Poden </a:t>
            </a:r>
            <a:r>
              <a:rPr lang="es-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estar formats per </a:t>
            </a:r>
            <a:r>
              <a:rPr lang="es-ES" sz="1800">
                <a:solidFill>
                  <a:srgbClr val="D50283"/>
                </a:solidFill>
                <a:latin typeface="Open Sans"/>
                <a:ea typeface="Open Sans"/>
                <a:cs typeface="Open Sans"/>
                <a:sym typeface="Open Sans"/>
              </a:rPr>
              <a:t>lletres, dígits, _ </a:t>
            </a:r>
            <a:r>
              <a:rPr lang="es-ES" sz="1800">
                <a:latin typeface="Open Sans"/>
                <a:ea typeface="Open Sans"/>
                <a:cs typeface="Open Sans"/>
                <a:sym typeface="Open Sans"/>
              </a:rPr>
              <a:t>i </a:t>
            </a:r>
            <a:r>
              <a:rPr lang="es-ES" sz="1800">
                <a:solidFill>
                  <a:srgbClr val="D50283"/>
                </a:solidFill>
                <a:latin typeface="Open Sans"/>
                <a:ea typeface="Open Sans"/>
                <a:cs typeface="Open Sans"/>
                <a:sym typeface="Open Sans"/>
              </a:rPr>
              <a:t>$</a:t>
            </a:r>
            <a:r>
              <a:rPr lang="es-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D50283"/>
              </a:buClr>
              <a:buSzPts val="1800"/>
              <a:buFont typeface="Arial"/>
              <a:buChar char="•"/>
            </a:pPr>
            <a:r>
              <a:rPr lang="es-ES" sz="1800">
                <a:solidFill>
                  <a:srgbClr val="D50283"/>
                </a:solidFill>
                <a:latin typeface="Open Sans"/>
                <a:ea typeface="Open Sans"/>
                <a:cs typeface="Open Sans"/>
                <a:sym typeface="Open Sans"/>
              </a:rPr>
              <a:t>No</a:t>
            </a:r>
            <a:r>
              <a:rPr lang="es-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poden contenir cap dels caràcters especials. (Diapositiva 4)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D50283"/>
              </a:buClr>
              <a:buSzPts val="1800"/>
              <a:buFont typeface="Arial"/>
              <a:buChar char="•"/>
            </a:pPr>
            <a:r>
              <a:rPr lang="es-ES" sz="1800">
                <a:solidFill>
                  <a:srgbClr val="D50283"/>
                </a:solidFill>
                <a:latin typeface="Open Sans"/>
                <a:ea typeface="Open Sans"/>
                <a:cs typeface="Open Sans"/>
                <a:sym typeface="Open Sans"/>
              </a:rPr>
              <a:t>No pot ser una paraula reservada de JavaScript</a:t>
            </a:r>
            <a:r>
              <a:rPr lang="es-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421888" y="5587745"/>
            <a:ext cx="11348224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JavaScript diferència majúscules i minúscules, per tant, </a:t>
            </a:r>
            <a:r>
              <a:rPr lang="es-ES" sz="1800">
                <a:solidFill>
                  <a:srgbClr val="FF66FF"/>
                </a:solidFill>
                <a:latin typeface="Open Sans"/>
                <a:ea typeface="Open Sans"/>
                <a:cs typeface="Open Sans"/>
                <a:sym typeface="Open Sans"/>
              </a:rPr>
              <a:t>casa</a:t>
            </a:r>
            <a:r>
              <a:rPr lang="es-ES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i </a:t>
            </a:r>
            <a:r>
              <a:rPr lang="es-ES" sz="1800">
                <a:solidFill>
                  <a:srgbClr val="FF66FF"/>
                </a:solidFill>
                <a:latin typeface="Open Sans"/>
                <a:ea typeface="Open Sans"/>
                <a:cs typeface="Open Sans"/>
                <a:sym typeface="Open Sans"/>
              </a:rPr>
              <a:t>Casa</a:t>
            </a:r>
            <a:r>
              <a:rPr lang="es-ES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són identificadors diferents.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99" name="Google Shape;99;p3"/>
          <p:cNvGrpSpPr/>
          <p:nvPr/>
        </p:nvGrpSpPr>
        <p:grpSpPr>
          <a:xfrm>
            <a:off x="8992734" y="115086"/>
            <a:ext cx="3091056" cy="2323208"/>
            <a:chOff x="9022286" y="361738"/>
            <a:chExt cx="3091056" cy="2323208"/>
          </a:xfrm>
        </p:grpSpPr>
        <p:pic>
          <p:nvPicPr>
            <p:cNvPr id="100" name="Google Shape;100;p3" descr="Pin on Printable Patterns at PatternUniverse.com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022286" y="361738"/>
              <a:ext cx="3091056" cy="23232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3"/>
            <p:cNvSpPr/>
            <p:nvPr/>
          </p:nvSpPr>
          <p:spPr>
            <a:xfrm>
              <a:off x="10236209" y="897154"/>
              <a:ext cx="1335310" cy="624809"/>
            </a:xfrm>
            <a:prstGeom prst="rect">
              <a:avLst/>
            </a:prstGeom>
          </p:spPr>
          <p:txBody>
            <a:bodyPr/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chemeClr val="dk1"/>
                  </a:solidFill>
                  <a:latin typeface="Open Sans"/>
                </a:rPr>
                <a:t>camelCase</a:t>
              </a:r>
            </a:p>
          </p:txBody>
        </p:sp>
      </p:grpSp>
      <p:pic>
        <p:nvPicPr>
          <p:cNvPr id="102" name="Google Shape;102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89030" y="6218645"/>
            <a:ext cx="431270" cy="39872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"/>
          <p:cNvSpPr txBox="1"/>
          <p:nvPr/>
        </p:nvSpPr>
        <p:spPr>
          <a:xfrm>
            <a:off x="1670135" y="6223199"/>
            <a:ext cx="547938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FF33CC"/>
                </a:solidFill>
                <a:latin typeface="Open Sans"/>
                <a:ea typeface="Open Sans"/>
                <a:cs typeface="Open Sans"/>
                <a:sym typeface="Open Sans"/>
              </a:rPr>
              <a:t>Seguir l'estil </a:t>
            </a:r>
            <a:r>
              <a:rPr lang="es-ES" sz="1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CamelCase</a:t>
            </a:r>
            <a:r>
              <a:rPr lang="es-ES" sz="1600">
                <a:solidFill>
                  <a:srgbClr val="FF33CC"/>
                </a:solidFill>
                <a:latin typeface="Open Sans"/>
                <a:ea typeface="Open Sans"/>
                <a:cs typeface="Open Sans"/>
                <a:sym typeface="Open Sans"/>
              </a:rPr>
              <a:t> per nomenar els identificadors</a:t>
            </a:r>
            <a:endParaRPr sz="1600">
              <a:solidFill>
                <a:srgbClr val="FF33C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1670134" y="6515544"/>
            <a:ext cx="735215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66FF"/>
                </a:solidFill>
                <a:latin typeface="Open Sans"/>
                <a:ea typeface="Open Sans"/>
                <a:cs typeface="Open Sans"/>
                <a:sym typeface="Open Sans"/>
              </a:rPr>
              <a:t>https://lenguajejs.com/javascript/introduccion/convenciones-de-nombres/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0169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4" descr="Señal de negació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2825" y="4766227"/>
            <a:ext cx="1955248" cy="1955248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spcBef>
                <a:spcPts val="0"/>
              </a:spcBef>
              <a:buClr>
                <a:srgbClr val="D50283"/>
              </a:buClr>
              <a:buSzPts val="4000"/>
            </a:pPr>
            <a:r>
              <a:rPr lang="es-ES"/>
              <a:t>Caràcters especials </a:t>
            </a:r>
            <a:r>
              <a:rPr lang="es-ES">
                <a:solidFill>
                  <a:schemeClr val="dk1"/>
                </a:solidFill>
              </a:rPr>
              <a:t>en JavaScript</a:t>
            </a:r>
            <a:endParaRPr/>
          </a:p>
        </p:txBody>
      </p:sp>
      <p:sp>
        <p:nvSpPr>
          <p:cNvPr id="112" name="Google Shape;112;p4"/>
          <p:cNvSpPr txBox="1">
            <a:spLocks noGrp="1"/>
          </p:cNvSpPr>
          <p:nvPr>
            <p:ph type="sldNum" idx="12"/>
          </p:nvPr>
        </p:nvSpPr>
        <p:spPr>
          <a:xfrm>
            <a:off x="0" y="6356350"/>
            <a:ext cx="5481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  <p:sp>
        <p:nvSpPr>
          <p:cNvPr id="113" name="Google Shape;113;p4"/>
          <p:cNvSpPr/>
          <p:nvPr/>
        </p:nvSpPr>
        <p:spPr>
          <a:xfrm>
            <a:off x="1049227" y="2975504"/>
            <a:ext cx="1051560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+ - * / = % &amp; # ! ? ^ “ ‘ ~ \ | &lt; &gt; ( ) [ ] { } : ; . ,</a:t>
            </a:r>
            <a:endParaRPr sz="3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4"/>
          <p:cNvSpPr/>
          <p:nvPr/>
        </p:nvSpPr>
        <p:spPr>
          <a:xfrm>
            <a:off x="607740" y="1785636"/>
            <a:ext cx="1051560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Els Identificadors en JavaScript </a:t>
            </a:r>
            <a:r>
              <a:rPr lang="es-ES" sz="2200">
                <a:solidFill>
                  <a:srgbClr val="D50283"/>
                </a:solidFill>
                <a:latin typeface="Open Sans"/>
                <a:ea typeface="Open Sans"/>
                <a:cs typeface="Open Sans"/>
                <a:sym typeface="Open Sans"/>
              </a:rPr>
              <a:t>no poden contenir </a:t>
            </a:r>
            <a:r>
              <a:rPr lang="es-ES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cap dels caràcters especials següents: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4"/>
          <p:cNvSpPr/>
          <p:nvPr/>
        </p:nvSpPr>
        <p:spPr>
          <a:xfrm>
            <a:off x="607740" y="4274216"/>
            <a:ext cx="4326826" cy="36933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Exemple d’identificadors NO vàlids:</a:t>
            </a:r>
            <a:endParaRPr/>
          </a:p>
        </p:txBody>
      </p:sp>
      <p:sp>
        <p:nvSpPr>
          <p:cNvPr id="116" name="Google Shape;116;p4"/>
          <p:cNvSpPr/>
          <p:nvPr/>
        </p:nvSpPr>
        <p:spPr>
          <a:xfrm>
            <a:off x="1431072" y="5244147"/>
            <a:ext cx="7121913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>
                <a:solidFill>
                  <a:srgbClr val="D50283"/>
                </a:solidFill>
                <a:latin typeface="Open Sans"/>
                <a:ea typeface="Open Sans"/>
                <a:cs typeface="Open Sans"/>
                <a:sym typeface="Open Sans"/>
              </a:rPr>
              <a:t>#unitats: </a:t>
            </a:r>
            <a:r>
              <a:rPr lang="es-ES" sz="2000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	 Invàlid ! Conté el caràcter especial </a:t>
            </a:r>
            <a:r>
              <a:rPr lang="es-ES" sz="2000">
                <a:solidFill>
                  <a:srgbClr val="D50283"/>
                </a:solidFill>
                <a:latin typeface="Open Sans"/>
                <a:ea typeface="Open Sans"/>
                <a:cs typeface="Open Sans"/>
                <a:sym typeface="Open Sans"/>
              </a:rPr>
              <a:t>#</a:t>
            </a:r>
            <a:endParaRPr sz="2000">
              <a:solidFill>
                <a:srgbClr val="D5028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>
                <a:solidFill>
                  <a:srgbClr val="D50283"/>
                </a:solidFill>
                <a:latin typeface="Open Sans"/>
                <a:ea typeface="Open Sans"/>
                <a:cs typeface="Open Sans"/>
                <a:sym typeface="Open Sans"/>
              </a:rPr>
              <a:t>"Cognoms": </a:t>
            </a:r>
            <a:r>
              <a:rPr lang="es-ES" sz="2000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	 Invàlid ! </a:t>
            </a:r>
            <a:r>
              <a:rPr lang="es-ES" sz="2000">
                <a:solidFill>
                  <a:srgbClr val="D50283"/>
                </a:solidFill>
                <a:latin typeface="Open Sans"/>
                <a:ea typeface="Open Sans"/>
                <a:cs typeface="Open Sans"/>
                <a:sym typeface="Open Sans"/>
              </a:rPr>
              <a:t>No </a:t>
            </a:r>
            <a:r>
              <a:rPr lang="es-E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pot contenir </a:t>
            </a:r>
            <a:r>
              <a:rPr lang="es-ES" sz="2000">
                <a:solidFill>
                  <a:srgbClr val="D50283"/>
                </a:solidFill>
                <a:latin typeface="Open Sans"/>
                <a:ea typeface="Open Sans"/>
                <a:cs typeface="Open Sans"/>
                <a:sym typeface="Open Sans"/>
              </a:rPr>
              <a:t>cometes</a:t>
            </a:r>
            <a:endParaRPr sz="2000">
              <a:solidFill>
                <a:srgbClr val="D5028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>
                <a:solidFill>
                  <a:srgbClr val="D50283"/>
                </a:solidFill>
                <a:latin typeface="Open Sans"/>
                <a:ea typeface="Open Sans"/>
                <a:cs typeface="Open Sans"/>
                <a:sym typeface="Open Sans"/>
              </a:rPr>
              <a:t>Paco’s: </a:t>
            </a:r>
            <a:r>
              <a:rPr lang="es-ES" sz="2000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	 Invàlid ! Conté el caràcter </a:t>
            </a:r>
            <a:r>
              <a:rPr lang="es-ES" sz="2400" b="1">
                <a:solidFill>
                  <a:srgbClr val="D50283"/>
                </a:solidFill>
                <a:latin typeface="Open Sans"/>
                <a:ea typeface="Open Sans"/>
                <a:cs typeface="Open Sans"/>
                <a:sym typeface="Open Sans"/>
              </a:rPr>
              <a:t>'</a:t>
            </a:r>
            <a:endParaRPr sz="2000" b="1" i="0">
              <a:solidFill>
                <a:srgbClr val="D5028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460656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50283"/>
              </a:buClr>
              <a:buSzPts val="8800"/>
              <a:buFont typeface="Montserrat"/>
              <a:buNone/>
            </a:pPr>
            <a:r>
              <a:rPr lang="es-ES"/>
              <a:t>02</a:t>
            </a:r>
            <a:endParaRPr/>
          </a:p>
        </p:txBody>
      </p:sp>
      <p:sp>
        <p:nvSpPr>
          <p:cNvPr id="130" name="Google Shape;130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ES"/>
              <a:t>Variables</a:t>
            </a:r>
            <a:endParaRPr/>
          </a:p>
        </p:txBody>
      </p:sp>
      <p:sp>
        <p:nvSpPr>
          <p:cNvPr id="131" name="Google Shape;131;p6"/>
          <p:cNvSpPr txBox="1">
            <a:spLocks noGrp="1"/>
          </p:cNvSpPr>
          <p:nvPr>
            <p:ph type="sldNum" idx="12"/>
          </p:nvPr>
        </p:nvSpPr>
        <p:spPr>
          <a:xfrm>
            <a:off x="0" y="6356350"/>
            <a:ext cx="5481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  <p:pic>
        <p:nvPicPr>
          <p:cNvPr id="132" name="Google Shape;13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5563" y="2806317"/>
            <a:ext cx="1476581" cy="2191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95560" y="3189550"/>
            <a:ext cx="1218315" cy="1807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7290" y="3497186"/>
            <a:ext cx="1010995" cy="15001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1862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2913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spcBef>
                <a:spcPts val="0"/>
              </a:spcBef>
              <a:buClr>
                <a:srgbClr val="D50283"/>
              </a:buClr>
              <a:buSzPts val="4000"/>
            </a:pPr>
            <a:r>
              <a:rPr lang="es-ES"/>
              <a:t>Variables </a:t>
            </a:r>
            <a:r>
              <a:rPr lang="es-ES">
                <a:solidFill>
                  <a:schemeClr val="dk1"/>
                </a:solidFill>
              </a:rPr>
              <a:t>en JavaScript</a:t>
            </a:r>
            <a:endParaRPr/>
          </a:p>
        </p:txBody>
      </p:sp>
      <p:sp>
        <p:nvSpPr>
          <p:cNvPr id="141" name="Google Shape;141;p7"/>
          <p:cNvSpPr txBox="1">
            <a:spLocks noGrp="1"/>
          </p:cNvSpPr>
          <p:nvPr>
            <p:ph type="sldNum" idx="12"/>
          </p:nvPr>
        </p:nvSpPr>
        <p:spPr>
          <a:xfrm>
            <a:off x="0" y="6356350"/>
            <a:ext cx="5481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6</a:t>
            </a:fld>
            <a:endParaRPr/>
          </a:p>
        </p:txBody>
      </p:sp>
      <p:sp>
        <p:nvSpPr>
          <p:cNvPr id="142" name="Google Shape;142;p7"/>
          <p:cNvSpPr txBox="1"/>
          <p:nvPr/>
        </p:nvSpPr>
        <p:spPr>
          <a:xfrm>
            <a:off x="860502" y="1161553"/>
            <a:ext cx="11241302" cy="273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14000"/>
              </a:lnSpc>
            </a:pPr>
            <a:r>
              <a:rPr lang="es-ES">
                <a:solidFill>
                  <a:schemeClr val="dk1"/>
                </a:solidFill>
                <a:ea typeface="Open Sans"/>
                <a:cs typeface="Open Sans"/>
                <a:sym typeface="Open Sans"/>
              </a:rPr>
              <a:t>Les </a:t>
            </a:r>
            <a:r>
              <a:rPr lang="es-ES" b="1">
                <a:solidFill>
                  <a:srgbClr val="D50283"/>
                </a:solidFill>
                <a:ea typeface="Open Sans"/>
                <a:cs typeface="Open Sans"/>
                <a:sym typeface="Open Sans"/>
              </a:rPr>
              <a:t>variables</a:t>
            </a:r>
            <a:r>
              <a:rPr lang="es-ES">
                <a:solidFill>
                  <a:schemeClr val="dk1"/>
                </a:solidFill>
                <a:ea typeface="Open Sans"/>
                <a:cs typeface="Open Sans"/>
                <a:sym typeface="Open Sans"/>
              </a:rPr>
              <a:t> són uns elements de programació encarregades de contenir les dades que s'utilitzen </a:t>
            </a:r>
            <a:br>
              <a:rPr lang="es-ES">
                <a:solidFill>
                  <a:schemeClr val="dk1"/>
                </a:solidFill>
                <a:ea typeface="Open Sans"/>
                <a:cs typeface="Open Sans"/>
                <a:sym typeface="Open Sans"/>
              </a:rPr>
            </a:br>
            <a:r>
              <a:rPr lang="es-ES">
                <a:solidFill>
                  <a:schemeClr val="dk1"/>
                </a:solidFill>
                <a:ea typeface="Open Sans"/>
                <a:cs typeface="Open Sans"/>
                <a:sym typeface="Open Sans"/>
              </a:rPr>
              <a:t>en el programa. </a:t>
            </a:r>
          </a:p>
          <a:p>
            <a:pPr lvl="0" algn="r">
              <a:lnSpc>
                <a:spcPct val="114000"/>
              </a:lnSpc>
            </a:pPr>
            <a:r>
              <a:rPr lang="es-ES" sz="2000">
                <a:solidFill>
                  <a:schemeClr val="dk1"/>
                </a:solidFill>
                <a:ea typeface="Open Sans"/>
                <a:cs typeface="Open Sans"/>
                <a:sym typeface="Open Sans"/>
              </a:rPr>
              <a:t>JavaScript té dos tipus de declaracions de variables:</a:t>
            </a:r>
          </a:p>
          <a:p>
            <a:pPr lvl="0">
              <a:lnSpc>
                <a:spcPct val="114000"/>
              </a:lnSpc>
              <a:spcAft>
                <a:spcPts val="600"/>
              </a:spcAft>
            </a:pPr>
            <a:r>
              <a:rPr lang="es-ES" b="1">
                <a:solidFill>
                  <a:schemeClr val="dk1"/>
                </a:solidFill>
                <a:ea typeface="Open Sans"/>
                <a:cs typeface="Open Sans"/>
                <a:sym typeface="Open Sans"/>
              </a:rPr>
              <a:t>Amb la paraula clau </a:t>
            </a:r>
            <a:r>
              <a:rPr lang="es-ES" b="1">
                <a:solidFill>
                  <a:srgbClr val="D50283"/>
                </a:solidFill>
                <a:ea typeface="Open Sans"/>
                <a:cs typeface="Open Sans"/>
                <a:sym typeface="Open Sans"/>
              </a:rPr>
              <a:t>var</a:t>
            </a:r>
            <a:r>
              <a:rPr lang="es-ES">
                <a:solidFill>
                  <a:schemeClr val="dk1"/>
                </a:solidFill>
                <a:ea typeface="Open Sans"/>
                <a:cs typeface="Open Sans"/>
                <a:sym typeface="Open Sans"/>
              </a:rPr>
              <a:t>. </a:t>
            </a:r>
            <a:br>
              <a:rPr lang="es-ES">
                <a:solidFill>
                  <a:schemeClr val="dk1"/>
                </a:solidFill>
                <a:ea typeface="Open Sans"/>
                <a:cs typeface="Open Sans"/>
                <a:sym typeface="Open Sans"/>
              </a:rPr>
            </a:br>
            <a:r>
              <a:rPr lang="es-ES">
                <a:solidFill>
                  <a:schemeClr val="dk1"/>
                </a:solidFill>
                <a:ea typeface="Open Sans"/>
                <a:cs typeface="Open Sans"/>
                <a:sym typeface="Open Sans"/>
              </a:rPr>
              <a:t>Aquesta sintaxi es pot fer servir per declarar variables locals i globals, depenent del context d'execució.</a:t>
            </a:r>
          </a:p>
          <a:p>
            <a:pPr lvl="0">
              <a:lnSpc>
                <a:spcPct val="114000"/>
              </a:lnSpc>
            </a:pPr>
            <a:r>
              <a:rPr lang="es-ES" b="1">
                <a:solidFill>
                  <a:schemeClr val="dk1"/>
                </a:solidFill>
                <a:ea typeface="Open Sans"/>
                <a:cs typeface="Open Sans"/>
                <a:sym typeface="Open Sans"/>
              </a:rPr>
              <a:t>Amb la paraula clau </a:t>
            </a:r>
            <a:r>
              <a:rPr lang="es-ES" b="1">
                <a:solidFill>
                  <a:srgbClr val="D50283"/>
                </a:solidFill>
                <a:ea typeface="Open Sans"/>
                <a:cs typeface="Open Sans"/>
                <a:sym typeface="Open Sans"/>
              </a:rPr>
              <a:t>let</a:t>
            </a:r>
            <a:r>
              <a:rPr lang="es-ES">
                <a:solidFill>
                  <a:schemeClr val="dk1"/>
                </a:solidFill>
                <a:ea typeface="Open Sans"/>
                <a:cs typeface="Open Sans"/>
                <a:sym typeface="Open Sans"/>
              </a:rPr>
              <a:t>. </a:t>
            </a:r>
            <a:br>
              <a:rPr lang="es-ES">
                <a:solidFill>
                  <a:schemeClr val="dk1"/>
                </a:solidFill>
                <a:ea typeface="Open Sans"/>
                <a:cs typeface="Open Sans"/>
                <a:sym typeface="Open Sans"/>
              </a:rPr>
            </a:br>
            <a:r>
              <a:rPr lang="es-ES">
                <a:solidFill>
                  <a:schemeClr val="dk1"/>
                </a:solidFill>
                <a:ea typeface="Open Sans"/>
                <a:cs typeface="Open Sans"/>
                <a:sym typeface="Open Sans"/>
              </a:rPr>
              <a:t>Aquesta sintaxi es pot utilitzar per declarar una variable </a:t>
            </a:r>
            <a:r>
              <a:rPr lang="es-ES" u="sng">
                <a:solidFill>
                  <a:schemeClr val="dk1"/>
                </a:solidFill>
                <a:ea typeface="Open Sans"/>
                <a:cs typeface="Open Sans"/>
                <a:sym typeface="Open Sans"/>
              </a:rPr>
              <a:t>local</a:t>
            </a:r>
            <a:r>
              <a:rPr lang="es-ES">
                <a:solidFill>
                  <a:schemeClr val="dk1"/>
                </a:solidFill>
                <a:ea typeface="Open Sans"/>
                <a:cs typeface="Open Sans"/>
                <a:sym typeface="Open Sans"/>
              </a:rPr>
              <a:t> amb àmbit de bloc. </a:t>
            </a:r>
          </a:p>
          <a:p>
            <a:pPr lvl="0">
              <a:lnSpc>
                <a:spcPct val="114000"/>
              </a:lnSpc>
            </a:pPr>
            <a:r>
              <a:rPr lang="es-ES">
                <a:solidFill>
                  <a:schemeClr val="dk1"/>
                </a:solidFill>
                <a:ea typeface="Open Sans"/>
                <a:cs typeface="Open Sans"/>
                <a:sym typeface="Open Sans"/>
              </a:rPr>
              <a:t>És la forma moderna de declarar variables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p7"/>
          <p:cNvSpPr txBox="1"/>
          <p:nvPr/>
        </p:nvSpPr>
        <p:spPr>
          <a:xfrm>
            <a:off x="832306" y="4320267"/>
            <a:ext cx="5235493" cy="40006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1C4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>
                <a:solidFill>
                  <a:srgbClr val="B55475"/>
                </a:solidFill>
                <a:latin typeface="Consolas"/>
                <a:ea typeface="Consolas"/>
                <a:cs typeface="Consolas"/>
                <a:sym typeface="Consolas"/>
              </a:rPr>
              <a:t>var or let </a:t>
            </a:r>
            <a:r>
              <a:rPr lang="es-ES" sz="2000">
                <a:solidFill>
                  <a:srgbClr val="344D6C"/>
                </a:solidFill>
                <a:latin typeface="Consolas"/>
                <a:ea typeface="Consolas"/>
                <a:cs typeface="Consolas"/>
                <a:sym typeface="Consolas"/>
              </a:rPr>
              <a:t>nom_variable</a:t>
            </a:r>
            <a:r>
              <a:rPr lang="es-E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s-ES" sz="2000">
                <a:solidFill>
                  <a:srgbClr val="7C9263"/>
                </a:solidFill>
                <a:latin typeface="Consolas"/>
                <a:ea typeface="Consolas"/>
                <a:cs typeface="Consolas"/>
                <a:sym typeface="Consolas"/>
              </a:rPr>
              <a:t>contingut</a:t>
            </a:r>
            <a:r>
              <a:rPr lang="es-E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4" name="Google Shape;144;p7"/>
          <p:cNvSpPr txBox="1"/>
          <p:nvPr/>
        </p:nvSpPr>
        <p:spPr>
          <a:xfrm>
            <a:off x="863749" y="5680741"/>
            <a:ext cx="2823895" cy="40011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1C4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>
                <a:solidFill>
                  <a:srgbClr val="B55475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s-E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2000">
                <a:solidFill>
                  <a:srgbClr val="B55475"/>
                </a:solidFill>
                <a:latin typeface="Consolas"/>
                <a:ea typeface="Consolas"/>
                <a:cs typeface="Consolas"/>
                <a:sym typeface="Consolas"/>
              </a:rPr>
              <a:t>edat</a:t>
            </a:r>
            <a:r>
              <a:rPr lang="es-E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15;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Google Shape;145;p7"/>
          <p:cNvSpPr txBox="1"/>
          <p:nvPr/>
        </p:nvSpPr>
        <p:spPr>
          <a:xfrm>
            <a:off x="4469480" y="5972616"/>
            <a:ext cx="1217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Exemples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6" name="Google Shape;146;p7"/>
          <p:cNvCxnSpPr/>
          <p:nvPr/>
        </p:nvCxnSpPr>
        <p:spPr>
          <a:xfrm>
            <a:off x="6181109" y="4160552"/>
            <a:ext cx="0" cy="2060425"/>
          </a:xfrm>
          <a:prstGeom prst="straightConnector1">
            <a:avLst/>
          </a:prstGeom>
          <a:noFill/>
          <a:ln w="9525" cap="flat" cmpd="sng">
            <a:solidFill>
              <a:srgbClr val="FF33CC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47" name="Google Shape;147;p7"/>
          <p:cNvSpPr txBox="1"/>
          <p:nvPr/>
        </p:nvSpPr>
        <p:spPr>
          <a:xfrm>
            <a:off x="6505208" y="4305859"/>
            <a:ext cx="4533808" cy="106695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1C4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>
                <a:solidFill>
                  <a:srgbClr val="B55475"/>
                </a:solidFill>
                <a:latin typeface="Consolas"/>
                <a:ea typeface="Consolas"/>
                <a:cs typeface="Consolas"/>
                <a:sym typeface="Consolas"/>
              </a:rPr>
              <a:t>var or let </a:t>
            </a:r>
            <a:r>
              <a:rPr lang="es-ES" sz="2000">
                <a:solidFill>
                  <a:srgbClr val="344D6C"/>
                </a:solidFill>
                <a:latin typeface="Consolas"/>
                <a:ea typeface="Consolas"/>
                <a:cs typeface="Consolas"/>
                <a:sym typeface="Consolas"/>
              </a:rPr>
              <a:t>nom_variable</a:t>
            </a:r>
            <a:r>
              <a:rPr lang="es-E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lvl="0">
              <a:spcBef>
                <a:spcPts val="200"/>
              </a:spcBef>
            </a:pPr>
            <a:r>
              <a:rPr lang="es-ES" sz="1800" i="1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… un altre </a:t>
            </a:r>
            <a:r>
              <a:rPr lang="es-ES" i="1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codi …</a:t>
            </a:r>
            <a:endParaRPr sz="2000" i="1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200"/>
              </a:spcBef>
            </a:pPr>
            <a:r>
              <a:rPr lang="es-ES" sz="2000">
                <a:solidFill>
                  <a:srgbClr val="344D6C"/>
                </a:solidFill>
                <a:latin typeface="Consolas"/>
                <a:ea typeface="Consolas"/>
                <a:cs typeface="Consolas"/>
                <a:sym typeface="Consolas"/>
              </a:rPr>
              <a:t>nom_variable</a:t>
            </a:r>
            <a:r>
              <a:rPr lang="es-E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s-ES" sz="2000">
                <a:solidFill>
                  <a:srgbClr val="7C9263"/>
                </a:solidFill>
                <a:latin typeface="Consolas"/>
                <a:ea typeface="Consolas"/>
                <a:cs typeface="Consolas"/>
                <a:sym typeface="Consolas"/>
              </a:rPr>
              <a:t>contingut</a:t>
            </a:r>
            <a:r>
              <a:rPr lang="es-E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8" name="Google Shape;148;p7"/>
          <p:cNvSpPr txBox="1"/>
          <p:nvPr/>
        </p:nvSpPr>
        <p:spPr>
          <a:xfrm>
            <a:off x="6521602" y="5680741"/>
            <a:ext cx="1931934" cy="78483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1C4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>
                <a:solidFill>
                  <a:srgbClr val="B55475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s-E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2000">
                <a:solidFill>
                  <a:srgbClr val="B55475"/>
                </a:solidFill>
                <a:latin typeface="Consolas"/>
                <a:ea typeface="Consolas"/>
                <a:cs typeface="Consolas"/>
                <a:sym typeface="Consolas"/>
              </a:rPr>
              <a:t>edat</a:t>
            </a:r>
            <a:r>
              <a:rPr lang="es-E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B55475"/>
                </a:solidFill>
                <a:latin typeface="Consolas"/>
                <a:ea typeface="Consolas"/>
                <a:cs typeface="Consolas"/>
                <a:sym typeface="Consolas"/>
              </a:rPr>
              <a:t>edat</a:t>
            </a:r>
            <a:r>
              <a:rPr lang="es-E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15;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9" name="Google Shape;149;p7"/>
          <p:cNvCxnSpPr>
            <a:cxnSpLocks/>
            <a:stCxn id="150" idx="1"/>
          </p:cNvCxnSpPr>
          <p:nvPr/>
        </p:nvCxnSpPr>
        <p:spPr>
          <a:xfrm flipH="1" flipV="1">
            <a:off x="3586290" y="6134198"/>
            <a:ext cx="333038" cy="1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1" name="Google Shape;151;p7"/>
          <p:cNvCxnSpPr>
            <a:cxnSpLocks/>
          </p:cNvCxnSpPr>
          <p:nvPr/>
        </p:nvCxnSpPr>
        <p:spPr>
          <a:xfrm>
            <a:off x="5824223" y="6120437"/>
            <a:ext cx="680985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0" name="Google Shape;150;p7"/>
          <p:cNvSpPr txBox="1"/>
          <p:nvPr/>
        </p:nvSpPr>
        <p:spPr>
          <a:xfrm>
            <a:off x="3919328" y="5841811"/>
            <a:ext cx="55015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❶</a:t>
            </a:r>
            <a:endParaRPr sz="32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7"/>
          <p:cNvSpPr txBox="1"/>
          <p:nvPr/>
        </p:nvSpPr>
        <p:spPr>
          <a:xfrm>
            <a:off x="5581072" y="5841811"/>
            <a:ext cx="55015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❷</a:t>
            </a:r>
            <a:endParaRPr sz="32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4" name="Google Shape;154;p7" descr="half-sandwich-clipart-sandwich-half-b-w2-md | HDAl | HABLEMOS DE ALUMINI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55573" y="4929387"/>
            <a:ext cx="622326" cy="448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7"/>
          <p:cNvPicPr preferRelativeResize="0"/>
          <p:nvPr/>
        </p:nvPicPr>
        <p:blipFill rotWithShape="1">
          <a:blip r:embed="rId4">
            <a:alphaModFix/>
          </a:blip>
          <a:srcRect l="482115" t="-547028" r="-482115" b="547028"/>
          <a:stretch/>
        </p:blipFill>
        <p:spPr>
          <a:xfrm>
            <a:off x="4005262" y="1009650"/>
            <a:ext cx="622205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7"/>
          <p:cNvPicPr preferRelativeResize="0"/>
          <p:nvPr/>
        </p:nvPicPr>
        <p:blipFill rotWithShape="1">
          <a:blip r:embed="rId5">
            <a:clrChange>
              <a:clrFrom>
                <a:srgbClr val="FEB5D1"/>
              </a:clrFrom>
              <a:clrTo>
                <a:srgbClr val="FEB5D1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814178" y="4868813"/>
            <a:ext cx="619830" cy="569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689039" y="4891753"/>
            <a:ext cx="619830" cy="571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7"/>
          <p:cNvPicPr preferRelativeResize="0"/>
          <p:nvPr/>
        </p:nvPicPr>
        <p:blipFill rotWithShape="1">
          <a:blip r:embed="rId7">
            <a:clrChange>
              <a:clrFrom>
                <a:srgbClr val="C8CCBC"/>
              </a:clrFrom>
              <a:clrTo>
                <a:srgbClr val="C8CCBC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4437511" y="4868813"/>
            <a:ext cx="619826" cy="475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626422" y="4839339"/>
            <a:ext cx="657241" cy="572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337134" y="4780306"/>
            <a:ext cx="657242" cy="690437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148;p7">
            <a:extLst>
              <a:ext uri="{FF2B5EF4-FFF2-40B4-BE49-F238E27FC236}">
                <a16:creationId xmlns:a16="http://schemas.microsoft.com/office/drawing/2014/main" id="{7201EFED-DD56-46CD-9917-964D1CDE5236}"/>
              </a:ext>
            </a:extLst>
          </p:cNvPr>
          <p:cNvSpPr txBox="1"/>
          <p:nvPr/>
        </p:nvSpPr>
        <p:spPr>
          <a:xfrm>
            <a:off x="8685220" y="5680781"/>
            <a:ext cx="2299311" cy="78479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1C4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>
                <a:solidFill>
                  <a:srgbClr val="B55475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-E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2000">
                <a:solidFill>
                  <a:srgbClr val="B55475"/>
                </a:solidFill>
                <a:latin typeface="Consolas"/>
                <a:ea typeface="Consolas"/>
                <a:cs typeface="Consolas"/>
                <a:sym typeface="Consolas"/>
              </a:rPr>
              <a:t>nom</a:t>
            </a:r>
            <a:r>
              <a:rPr lang="es-E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B55475"/>
                </a:solidFill>
                <a:latin typeface="Consolas"/>
                <a:ea typeface="Consolas"/>
                <a:cs typeface="Consolas"/>
                <a:sym typeface="Consolas"/>
              </a:rPr>
              <a:t>nom</a:t>
            </a:r>
            <a:r>
              <a:rPr lang="es-E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"Pepito";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" name="Google Shape;144;p7">
            <a:extLst>
              <a:ext uri="{FF2B5EF4-FFF2-40B4-BE49-F238E27FC236}">
                <a16:creationId xmlns:a16="http://schemas.microsoft.com/office/drawing/2014/main" id="{87130B4A-E16E-431E-A99C-7456F71FC9BE}"/>
              </a:ext>
            </a:extLst>
          </p:cNvPr>
          <p:cNvSpPr txBox="1"/>
          <p:nvPr/>
        </p:nvSpPr>
        <p:spPr>
          <a:xfrm>
            <a:off x="858907" y="6180800"/>
            <a:ext cx="2845130" cy="40006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1C4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>
                <a:solidFill>
                  <a:srgbClr val="B55475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-E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2000">
                <a:solidFill>
                  <a:srgbClr val="B55475"/>
                </a:solidFill>
                <a:latin typeface="Consolas"/>
                <a:ea typeface="Consolas"/>
                <a:cs typeface="Consolas"/>
                <a:sym typeface="Consolas"/>
              </a:rPr>
              <a:t>nom</a:t>
            </a:r>
            <a:r>
              <a:rPr lang="es-E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"Pepito";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5" name="Google Shape;206;p10" descr="File:Hand 2.svg - Wikimedia Commons">
            <a:extLst>
              <a:ext uri="{FF2B5EF4-FFF2-40B4-BE49-F238E27FC236}">
                <a16:creationId xmlns:a16="http://schemas.microsoft.com/office/drawing/2014/main" id="{70DCAABA-0C5C-498B-8CC1-0F3988298D83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 rot="1328236">
            <a:off x="5343141" y="1705219"/>
            <a:ext cx="475861" cy="6162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1823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50283"/>
              </a:buClr>
              <a:buSzPts val="4000"/>
              <a:buFont typeface="Montserrat"/>
              <a:buNone/>
            </a:pPr>
            <a:r>
              <a:rPr lang="es-ES"/>
              <a:t>Variables </a:t>
            </a:r>
            <a:r>
              <a:rPr lang="es-ES">
                <a:solidFill>
                  <a:schemeClr val="dk1"/>
                </a:solidFill>
              </a:rPr>
              <a:t>en JavaScript</a:t>
            </a:r>
            <a:endParaRPr/>
          </a:p>
        </p:txBody>
      </p:sp>
      <p:sp>
        <p:nvSpPr>
          <p:cNvPr id="167" name="Google Shape;167;p8"/>
          <p:cNvSpPr txBox="1">
            <a:spLocks noGrp="1"/>
          </p:cNvSpPr>
          <p:nvPr>
            <p:ph type="sldNum" idx="12"/>
          </p:nvPr>
        </p:nvSpPr>
        <p:spPr>
          <a:xfrm>
            <a:off x="0" y="6356350"/>
            <a:ext cx="5481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7</a:t>
            </a:fld>
            <a:endParaRPr/>
          </a:p>
        </p:txBody>
      </p:sp>
      <p:pic>
        <p:nvPicPr>
          <p:cNvPr id="168" name="Google Shape;168;p8"/>
          <p:cNvPicPr preferRelativeResize="0"/>
          <p:nvPr/>
        </p:nvPicPr>
        <p:blipFill rotWithShape="1"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alphaModFix/>
          </a:blip>
          <a:srcRect/>
          <a:stretch/>
        </p:blipFill>
        <p:spPr>
          <a:xfrm flipH="1">
            <a:off x="10259032" y="3007060"/>
            <a:ext cx="1904078" cy="304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8"/>
          <p:cNvSpPr txBox="1"/>
          <p:nvPr/>
        </p:nvSpPr>
        <p:spPr>
          <a:xfrm>
            <a:off x="5338815" y="4237703"/>
            <a:ext cx="5112928" cy="181588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1C4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El </a:t>
            </a:r>
            <a:r>
              <a:rPr lang="es-ES" sz="2800">
                <a:solidFill>
                  <a:srgbClr val="D50283"/>
                </a:solidFill>
                <a:latin typeface="Open Sans"/>
                <a:ea typeface="Open Sans"/>
                <a:cs typeface="Open Sans"/>
                <a:sym typeface="Open Sans"/>
              </a:rPr>
              <a:t>contingut</a:t>
            </a:r>
            <a:r>
              <a:rPr lang="es-ES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d'una </a:t>
            </a:r>
            <a:r>
              <a:rPr lang="es-ES" sz="2800">
                <a:solidFill>
                  <a:srgbClr val="D50283"/>
                </a:solidFill>
                <a:latin typeface="Open Sans"/>
                <a:ea typeface="Open Sans"/>
                <a:cs typeface="Open Sans"/>
                <a:sym typeface="Open Sans"/>
              </a:rPr>
              <a:t>variable</a:t>
            </a:r>
            <a:r>
              <a:rPr lang="es-ES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ES" sz="2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pot canviar </a:t>
            </a:r>
            <a:br>
              <a:rPr lang="es-ES" sz="2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-ES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es-ES" sz="28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i generalment ho fa</a:t>
            </a:r>
            <a:r>
              <a:rPr lang="es-ES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 </a:t>
            </a:r>
            <a:br>
              <a:rPr lang="es-ES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-ES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 llarg de el programa.</a:t>
            </a:r>
            <a:endParaRPr sz="2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0" name="Google Shape;170;p8" descr="Imagen Zone &gt; Dibujos para colorear &gt; Alimentos Frutas Fruta 37"/>
          <p:cNvPicPr preferRelativeResize="0"/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 rot="3038396">
            <a:off x="3599111" y="1837238"/>
            <a:ext cx="1190594" cy="1698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8"/>
          <p:cNvPicPr preferRelativeResize="0"/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647441" y="1398567"/>
            <a:ext cx="1431986" cy="1253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8"/>
          <p:cNvPicPr preferRelativeResize="0"/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341395" y="2493215"/>
            <a:ext cx="1904078" cy="535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8" descr="11 ideas de CEREZAS Y MAS | dibujos de frutas, cerezos dibujo, frutas para  colorear"/>
          <p:cNvPicPr preferRelativeResize="0"/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4945516" y="2881312"/>
            <a:ext cx="1095375" cy="1095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p8"/>
          <p:cNvCxnSpPr/>
          <p:nvPr/>
        </p:nvCxnSpPr>
        <p:spPr>
          <a:xfrm>
            <a:off x="1293434" y="3136490"/>
            <a:ext cx="712347" cy="1173579"/>
          </a:xfrm>
          <a:prstGeom prst="straightConnector1">
            <a:avLst/>
          </a:prstGeom>
          <a:noFill/>
          <a:ln w="9525" cap="flat" cmpd="sng">
            <a:solidFill>
              <a:srgbClr val="7153A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5" name="Google Shape;175;p8"/>
          <p:cNvCxnSpPr/>
          <p:nvPr/>
        </p:nvCxnSpPr>
        <p:spPr>
          <a:xfrm flipH="1">
            <a:off x="2396597" y="3090219"/>
            <a:ext cx="1157148" cy="1334121"/>
          </a:xfrm>
          <a:prstGeom prst="straightConnector1">
            <a:avLst/>
          </a:prstGeom>
          <a:noFill/>
          <a:ln w="9525" cap="flat" cmpd="sng">
            <a:solidFill>
              <a:srgbClr val="FF33CC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6" name="Google Shape;176;p8"/>
          <p:cNvCxnSpPr/>
          <p:nvPr/>
        </p:nvCxnSpPr>
        <p:spPr>
          <a:xfrm flipH="1">
            <a:off x="2719816" y="3486151"/>
            <a:ext cx="2304468" cy="93819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7" name="Google Shape;177;p8"/>
          <p:cNvCxnSpPr/>
          <p:nvPr/>
        </p:nvCxnSpPr>
        <p:spPr>
          <a:xfrm flipH="1">
            <a:off x="2217174" y="2549015"/>
            <a:ext cx="209757" cy="1761054"/>
          </a:xfrm>
          <a:prstGeom prst="straightConnector1">
            <a:avLst/>
          </a:prstGeom>
          <a:noFill/>
          <a:ln w="9525" cap="flat" cmpd="sng">
            <a:solidFill>
              <a:srgbClr val="4E74A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178" name="Google Shape;178;p8"/>
          <p:cNvGrpSpPr/>
          <p:nvPr/>
        </p:nvGrpSpPr>
        <p:grpSpPr>
          <a:xfrm>
            <a:off x="1474838" y="4424340"/>
            <a:ext cx="1484672" cy="2203062"/>
            <a:chOff x="1474838" y="4424340"/>
            <a:chExt cx="1484672" cy="2203062"/>
          </a:xfrm>
        </p:grpSpPr>
        <p:pic>
          <p:nvPicPr>
            <p:cNvPr id="179" name="Google Shape;179;p8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474838" y="4424340"/>
              <a:ext cx="1484672" cy="22030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" name="Google Shape;180;p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647441" y="5257969"/>
              <a:ext cx="1139466" cy="6699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" name="Google Shape;181;p8"/>
            <p:cNvSpPr txBox="1"/>
            <p:nvPr/>
          </p:nvSpPr>
          <p:spPr>
            <a:xfrm>
              <a:off x="1674547" y="5393334"/>
              <a:ext cx="11418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b="1">
                  <a:solidFill>
                    <a:schemeClr val="dk1"/>
                  </a:solidFill>
                  <a:latin typeface="Ruge Boogie"/>
                  <a:ea typeface="Ruge Boogie"/>
                  <a:cs typeface="Ruge Boogie"/>
                  <a:sym typeface="Ruge Boogie"/>
                </a:rPr>
                <a:t>Mermelada</a:t>
              </a:r>
              <a:endParaRPr/>
            </a:p>
          </p:txBody>
        </p:sp>
        <p:sp>
          <p:nvSpPr>
            <p:cNvPr id="182" name="Google Shape;182;p8"/>
            <p:cNvSpPr txBox="1"/>
            <p:nvPr/>
          </p:nvSpPr>
          <p:spPr>
            <a:xfrm>
              <a:off x="1920458" y="6123765"/>
              <a:ext cx="59343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 b="1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100g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38847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50283"/>
              </a:buClr>
              <a:buSzPts val="4000"/>
              <a:buFont typeface="Montserrat"/>
              <a:buNone/>
            </a:pPr>
            <a:r>
              <a:rPr lang="es-ES"/>
              <a:t>Tipus de variable </a:t>
            </a:r>
            <a:r>
              <a:rPr lang="es-ES">
                <a:solidFill>
                  <a:schemeClr val="dk1"/>
                </a:solidFill>
              </a:rPr>
              <a:t>en JavaScript</a:t>
            </a:r>
            <a:endParaRPr/>
          </a:p>
        </p:txBody>
      </p:sp>
      <p:sp>
        <p:nvSpPr>
          <p:cNvPr id="188" name="Google Shape;188;p9"/>
          <p:cNvSpPr txBox="1">
            <a:spLocks noGrp="1"/>
          </p:cNvSpPr>
          <p:nvPr>
            <p:ph type="sldNum" idx="12"/>
          </p:nvPr>
        </p:nvSpPr>
        <p:spPr>
          <a:xfrm>
            <a:off x="0" y="6356350"/>
            <a:ext cx="5481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8</a:t>
            </a:fld>
            <a:endParaRPr/>
          </a:p>
        </p:txBody>
      </p:sp>
      <p:pic>
        <p:nvPicPr>
          <p:cNvPr id="189" name="Google Shape;189;p9"/>
          <p:cNvPicPr preferRelativeResize="0"/>
          <p:nvPr/>
        </p:nvPicPr>
        <p:blipFill rotWithShape="1"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9665" y="2894959"/>
            <a:ext cx="1904078" cy="304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9"/>
          <p:cNvSpPr txBox="1"/>
          <p:nvPr/>
        </p:nvSpPr>
        <p:spPr>
          <a:xfrm>
            <a:off x="1808564" y="2045251"/>
            <a:ext cx="5795885" cy="378561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1C4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s-ES" sz="2400">
                <a:solidFill>
                  <a:schemeClr val="dk1"/>
                </a:solidFill>
                <a:ea typeface="Open Sans"/>
                <a:cs typeface="Open Sans"/>
                <a:sym typeface="Open Sans"/>
              </a:rPr>
              <a:t>Quan es declara una variable, </a:t>
            </a:r>
          </a:p>
          <a:p>
            <a:pPr lvl="0"/>
            <a:r>
              <a:rPr lang="es-ES" sz="2400">
                <a:solidFill>
                  <a:schemeClr val="dk1"/>
                </a:solidFill>
                <a:ea typeface="Open Sans"/>
                <a:cs typeface="Open Sans"/>
                <a:sym typeface="Open Sans"/>
              </a:rPr>
              <a:t>si no se li ha assignat cap valor inicial, contindrà el valor </a:t>
            </a:r>
            <a:r>
              <a:rPr lang="es-ES" sz="2400">
                <a:solidFill>
                  <a:srgbClr val="D50283"/>
                </a:solidFill>
                <a:ea typeface="Open Sans"/>
                <a:cs typeface="Open Sans"/>
                <a:sym typeface="Open Sans"/>
              </a:rPr>
              <a:t>null</a:t>
            </a:r>
            <a:r>
              <a:rPr lang="es-ES" sz="2400">
                <a:solidFill>
                  <a:schemeClr val="dk1"/>
                </a:solidFill>
                <a:ea typeface="Open Sans"/>
                <a:cs typeface="Open Sans"/>
                <a:sym typeface="Open Sans"/>
              </a:rPr>
              <a:t>. </a:t>
            </a:r>
          </a:p>
          <a:p>
            <a:pPr lvl="0"/>
            <a:r>
              <a:rPr lang="es-ES" sz="2400">
                <a:solidFill>
                  <a:schemeClr val="dk1"/>
                </a:solidFill>
                <a:ea typeface="Open Sans"/>
                <a:cs typeface="Open Sans"/>
                <a:sym typeface="Open Sans"/>
              </a:rPr>
              <a:t>Posteriorment., quan se li assigna un valor, la variable passarà a tenir assignat un determinat tipus de dades.</a:t>
            </a:r>
          </a:p>
          <a:p>
            <a:pPr lvl="0"/>
            <a:endParaRPr lang="es-ES" sz="2400">
              <a:solidFill>
                <a:schemeClr val="dk1"/>
              </a:solidFill>
              <a:ea typeface="Open Sans"/>
              <a:cs typeface="Open Sans"/>
              <a:sym typeface="Open Sans"/>
            </a:endParaRPr>
          </a:p>
          <a:p>
            <a:pPr lvl="0"/>
            <a:r>
              <a:rPr lang="es-ES" sz="2400">
                <a:solidFill>
                  <a:schemeClr val="dk1"/>
                </a:solidFill>
                <a:ea typeface="Open Sans"/>
                <a:cs typeface="Open Sans"/>
                <a:sym typeface="Open Sans"/>
              </a:rPr>
              <a:t>Quan </a:t>
            </a:r>
            <a:r>
              <a:rPr lang="es-E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parlem de </a:t>
            </a:r>
            <a:r>
              <a:rPr lang="es-ES" sz="2400" b="1">
                <a:solidFill>
                  <a:srgbClr val="D50283"/>
                </a:solidFill>
                <a:latin typeface="Open Sans"/>
                <a:ea typeface="Open Sans"/>
                <a:cs typeface="Open Sans"/>
                <a:sym typeface="Open Sans"/>
              </a:rPr>
              <a:t>tipus</a:t>
            </a:r>
            <a:r>
              <a:rPr lang="es-E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br>
              <a:rPr lang="es-E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-E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ens estem referint </a:t>
            </a:r>
            <a:br>
              <a:rPr lang="es-E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-ES" sz="2400">
                <a:solidFill>
                  <a:srgbClr val="D50283"/>
                </a:solidFill>
                <a:latin typeface="Open Sans"/>
                <a:ea typeface="Open Sans"/>
                <a:cs typeface="Open Sans"/>
                <a:sym typeface="Open Sans"/>
              </a:rPr>
              <a:t>al que pot guardar la variable</a:t>
            </a:r>
            <a:r>
              <a:rPr lang="es-E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...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1" name="Google Shape;19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08516" y="1663925"/>
            <a:ext cx="755150" cy="1120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612392" y="846273"/>
            <a:ext cx="832356" cy="1623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217732" y="4365685"/>
            <a:ext cx="1954603" cy="1702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9" descr="Wonderful Taza Para Colorear 23 For Kids with Taza Para Colorear | Coloring  pages, Mugs, Mug rug patterns"/>
          <p:cNvPicPr preferRelativeResize="0"/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0102674" y="2830063"/>
            <a:ext cx="1027442" cy="1004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9" descr="Empty Box Coloring Page : Coloring Sun | Coloring pages, Coloring pictures,  Color"/>
          <p:cNvPicPr preferRelativeResize="0"/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8086431" y="3255098"/>
            <a:ext cx="1904078" cy="23262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8919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2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50283"/>
              </a:buClr>
              <a:buSzPts val="4000"/>
              <a:buFont typeface="Montserrat"/>
              <a:buNone/>
            </a:pPr>
            <a:r>
              <a:rPr lang="es-ES"/>
              <a:t>Tipus de variable </a:t>
            </a:r>
            <a:r>
              <a:rPr lang="es-ES">
                <a:solidFill>
                  <a:schemeClr val="dk1"/>
                </a:solidFill>
              </a:rPr>
              <a:t>en JavaScript</a:t>
            </a:r>
            <a:endParaRPr/>
          </a:p>
        </p:txBody>
      </p:sp>
      <p:sp>
        <p:nvSpPr>
          <p:cNvPr id="201" name="Google Shape;201;p10"/>
          <p:cNvSpPr txBox="1">
            <a:spLocks noGrp="1"/>
          </p:cNvSpPr>
          <p:nvPr>
            <p:ph type="sldNum" idx="12"/>
          </p:nvPr>
        </p:nvSpPr>
        <p:spPr>
          <a:xfrm>
            <a:off x="0" y="6356350"/>
            <a:ext cx="5481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9</a:t>
            </a:fld>
            <a:endParaRPr/>
          </a:p>
        </p:txBody>
      </p:sp>
      <p:sp>
        <p:nvSpPr>
          <p:cNvPr id="203" name="Google Shape;203;p10"/>
          <p:cNvSpPr/>
          <p:nvPr/>
        </p:nvSpPr>
        <p:spPr>
          <a:xfrm>
            <a:off x="645275" y="1378906"/>
            <a:ext cx="11101966" cy="72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14000"/>
              </a:lnSpc>
            </a:pPr>
            <a:r>
              <a:rPr lang="es-ES">
                <a:solidFill>
                  <a:schemeClr val="dk1"/>
                </a:solidFill>
                <a:ea typeface="Open Sans"/>
                <a:cs typeface="Open Sans"/>
                <a:sym typeface="Open Sans"/>
              </a:rPr>
              <a:t>JavaScript té </a:t>
            </a:r>
            <a:r>
              <a:rPr lang="es-ES" b="1">
                <a:solidFill>
                  <a:srgbClr val="D50283"/>
                </a:solidFill>
                <a:ea typeface="Open Sans"/>
                <a:cs typeface="Open Sans"/>
                <a:sym typeface="Open Sans"/>
              </a:rPr>
              <a:t>tipus dinàmics</a:t>
            </a:r>
            <a:r>
              <a:rPr lang="es-ES">
                <a:solidFill>
                  <a:schemeClr val="dk1"/>
                </a:solidFill>
                <a:ea typeface="Open Sans"/>
                <a:cs typeface="Open Sans"/>
                <a:sym typeface="Open Sans"/>
              </a:rPr>
              <a:t>. </a:t>
            </a:r>
          </a:p>
          <a:p>
            <a:pPr lvl="0">
              <a:lnSpc>
                <a:spcPct val="114000"/>
              </a:lnSpc>
            </a:pPr>
            <a:r>
              <a:rPr lang="es-ES">
                <a:solidFill>
                  <a:schemeClr val="dk1"/>
                </a:solidFill>
                <a:ea typeface="Open Sans"/>
                <a:cs typeface="Open Sans"/>
                <a:sym typeface="Open Sans"/>
              </a:rPr>
              <a:t>Això vol dir que la mateixa variable es pot utilitzar per contenir diferents tipus de dades: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4" name="Google Shape;204;p10"/>
          <p:cNvSpPr/>
          <p:nvPr/>
        </p:nvSpPr>
        <p:spPr>
          <a:xfrm>
            <a:off x="6842989" y="2251578"/>
            <a:ext cx="5305811" cy="72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Noto Sans Symbols"/>
              <a:buChar char="▪"/>
            </a:pPr>
            <a:r>
              <a:rPr lang="es-ES" sz="1800">
                <a:solidFill>
                  <a:srgbClr val="222222"/>
                </a:solidFill>
                <a:ea typeface="verdana"/>
                <a:cs typeface="verdana"/>
                <a:sym typeface="verdana"/>
              </a:rPr>
              <a:t>Les </a:t>
            </a:r>
            <a:r>
              <a:rPr lang="es-ES" sz="1800">
                <a:solidFill>
                  <a:srgbClr val="D50283"/>
                </a:solidFill>
                <a:ea typeface="verdana"/>
                <a:cs typeface="verdana"/>
                <a:sym typeface="verdana"/>
              </a:rPr>
              <a:t>no primitives </a:t>
            </a:r>
            <a:r>
              <a:rPr lang="es-ES" sz="1800">
                <a:solidFill>
                  <a:srgbClr val="222222"/>
                </a:solidFill>
                <a:ea typeface="verdana"/>
                <a:cs typeface="verdana"/>
                <a:sym typeface="verdana"/>
              </a:rPr>
              <a:t>o referències a objectes</a:t>
            </a:r>
          </a:p>
          <a:p>
            <a:pPr marL="742950" marR="0" lvl="1" indent="-285750" algn="l" rtl="0"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Courier New"/>
              <a:buChar char="o"/>
            </a:pPr>
            <a:r>
              <a:rPr lang="es-ES" sz="1800" b="0" i="0" u="none" strike="noStrike" cap="none">
                <a:solidFill>
                  <a:srgbClr val="222222"/>
                </a:solidFill>
                <a:ea typeface="verdana"/>
                <a:cs typeface="verdana"/>
                <a:sym typeface="verdana"/>
              </a:rPr>
              <a:t>P</a:t>
            </a:r>
            <a:r>
              <a:rPr lang="es-ES" sz="1800">
                <a:solidFill>
                  <a:srgbClr val="222222"/>
                </a:solidFill>
                <a:ea typeface="verdana"/>
                <a:cs typeface="verdana"/>
                <a:sym typeface="verdana"/>
              </a:rPr>
              <a:t>e</a:t>
            </a:r>
            <a:r>
              <a:rPr lang="es-ES" sz="1800" b="0" i="0" u="none" strike="noStrike" cap="none">
                <a:solidFill>
                  <a:srgbClr val="222222"/>
                </a:solidFill>
                <a:ea typeface="verdana"/>
                <a:cs typeface="verdana"/>
                <a:sym typeface="verdana"/>
              </a:rPr>
              <a:t>r e</a:t>
            </a:r>
            <a:r>
              <a:rPr lang="es-ES" sz="1800">
                <a:solidFill>
                  <a:srgbClr val="222222"/>
                </a:solidFill>
                <a:ea typeface="verdana"/>
                <a:cs typeface="verdana"/>
                <a:sym typeface="verdana"/>
              </a:rPr>
              <a:t>x</a:t>
            </a:r>
            <a:r>
              <a:rPr lang="es-ES" sz="1800" b="0" i="0" u="none" strike="noStrike" cap="none">
                <a:solidFill>
                  <a:srgbClr val="222222"/>
                </a:solidFill>
                <a:ea typeface="verdana"/>
                <a:cs typeface="verdana"/>
                <a:sym typeface="verdana"/>
              </a:rPr>
              <a:t>empl</a:t>
            </a:r>
            <a:r>
              <a:rPr lang="es-ES" sz="1800">
                <a:solidFill>
                  <a:srgbClr val="222222"/>
                </a:solidFill>
                <a:ea typeface="verdana"/>
                <a:cs typeface="verdana"/>
                <a:sym typeface="verdana"/>
              </a:rPr>
              <a:t>e</a:t>
            </a:r>
            <a:r>
              <a:rPr lang="es-ES" sz="1800" b="0" i="0" u="none" strike="noStrike" cap="none">
                <a:solidFill>
                  <a:srgbClr val="222222"/>
                </a:solidFill>
                <a:ea typeface="verdana"/>
                <a:cs typeface="verdana"/>
                <a:sym typeface="verdana"/>
              </a:rPr>
              <a:t> </a:t>
            </a:r>
            <a:r>
              <a:rPr lang="es-ES" sz="1800">
                <a:solidFill>
                  <a:srgbClr val="222222"/>
                </a:solidFill>
                <a:ea typeface="verdana"/>
                <a:cs typeface="verdana"/>
                <a:sym typeface="verdana"/>
              </a:rPr>
              <a:t>Arrays i Classes</a:t>
            </a:r>
            <a:endParaRPr lang="es-ES" sz="1800" b="0" i="0" u="none" strike="noStrike" cap="none">
              <a:solidFill>
                <a:srgbClr val="0033CC"/>
              </a:solidFill>
              <a:ea typeface="Consolas"/>
              <a:cs typeface="Consolas"/>
              <a:sym typeface="Consolas"/>
            </a:endParaRPr>
          </a:p>
        </p:txBody>
      </p:sp>
      <p:cxnSp>
        <p:nvCxnSpPr>
          <p:cNvPr id="205" name="Google Shape;205;p10"/>
          <p:cNvCxnSpPr/>
          <p:nvPr/>
        </p:nvCxnSpPr>
        <p:spPr>
          <a:xfrm>
            <a:off x="6721051" y="2190032"/>
            <a:ext cx="0" cy="4685071"/>
          </a:xfrm>
          <a:prstGeom prst="straightConnector1">
            <a:avLst/>
          </a:prstGeom>
          <a:noFill/>
          <a:ln w="9525" cap="flat" cmpd="sng">
            <a:solidFill>
              <a:srgbClr val="FF33CC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" name="Rectángulo 1">
            <a:extLst>
              <a:ext uri="{FF2B5EF4-FFF2-40B4-BE49-F238E27FC236}">
                <a16:creationId xmlns:a16="http://schemas.microsoft.com/office/drawing/2014/main" id="{232200A5-BA93-473A-ABE6-BA1225C125A1}"/>
              </a:ext>
            </a:extLst>
          </p:cNvPr>
          <p:cNvSpPr/>
          <p:nvPr/>
        </p:nvSpPr>
        <p:spPr>
          <a:xfrm>
            <a:off x="942584" y="3535354"/>
            <a:ext cx="5074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/>
              <a:t>L'operador </a:t>
            </a:r>
            <a:r>
              <a:rPr lang="ca-ES">
                <a:solidFill>
                  <a:srgbClr val="D50283"/>
                </a:solidFill>
              </a:rPr>
              <a:t>typeof</a:t>
            </a:r>
            <a:r>
              <a:rPr lang="ca-ES"/>
              <a:t> pot retornar el tipus d'una variable amb dades primitius.</a:t>
            </a:r>
          </a:p>
        </p:txBody>
      </p:sp>
      <p:sp>
        <p:nvSpPr>
          <p:cNvPr id="11" name="Google Shape;144;p7">
            <a:extLst>
              <a:ext uri="{FF2B5EF4-FFF2-40B4-BE49-F238E27FC236}">
                <a16:creationId xmlns:a16="http://schemas.microsoft.com/office/drawing/2014/main" id="{F4F07592-7DE9-45C6-AA60-31110A270A1E}"/>
              </a:ext>
            </a:extLst>
          </p:cNvPr>
          <p:cNvSpPr txBox="1"/>
          <p:nvPr/>
        </p:nvSpPr>
        <p:spPr>
          <a:xfrm>
            <a:off x="945666" y="4347402"/>
            <a:ext cx="7515616" cy="203128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1C4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s-ES">
                <a:latin typeface="Consolas" panose="020B0609020204030204" pitchFamily="49" charset="0"/>
              </a:rPr>
              <a:t>&lt;p id="demo"&gt;&lt;/p&gt;</a:t>
            </a:r>
            <a:br>
              <a:rPr lang="es-ES">
                <a:latin typeface="Consolas" panose="020B0609020204030204" pitchFamily="49" charset="0"/>
              </a:rPr>
            </a:br>
            <a:br>
              <a:rPr lang="es-ES">
                <a:latin typeface="Consolas" panose="020B0609020204030204" pitchFamily="49" charset="0"/>
              </a:rPr>
            </a:br>
            <a:r>
              <a:rPr lang="es-ES">
                <a:latin typeface="Consolas" panose="020B0609020204030204" pitchFamily="49" charset="0"/>
              </a:rPr>
              <a:t>&lt;script&gt;</a:t>
            </a:r>
          </a:p>
          <a:p>
            <a:r>
              <a:rPr lang="es-ES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let nom = "Pepito";</a:t>
            </a:r>
          </a:p>
          <a:p>
            <a:pPr lvl="0"/>
            <a:r>
              <a:rPr lang="es-ES">
                <a:latin typeface="Consolas" panose="020B0609020204030204" pitchFamily="49" charset="0"/>
              </a:rPr>
              <a:t>  document.getElementById("demo").innerHTML= </a:t>
            </a:r>
            <a:r>
              <a:rPr lang="es-ES" b="1">
                <a:latin typeface="Consolas" panose="020B0609020204030204" pitchFamily="49" charset="0"/>
              </a:rPr>
              <a:t>typeof(nom)</a:t>
            </a:r>
            <a:r>
              <a:rPr lang="es-ES">
                <a:latin typeface="Consolas" panose="020B0609020204030204" pitchFamily="49" charset="0"/>
              </a:rPr>
              <a:t>;</a:t>
            </a:r>
            <a:br>
              <a:rPr lang="es-ES">
                <a:latin typeface="Consolas" panose="020B0609020204030204" pitchFamily="49" charset="0"/>
              </a:rPr>
            </a:br>
            <a:r>
              <a:rPr lang="es-ES">
                <a:latin typeface="Consolas" panose="020B0609020204030204" pitchFamily="49" charset="0"/>
              </a:rPr>
              <a:t>&lt;/script&gt;</a:t>
            </a:r>
            <a:endParaRPr lang="es-ES">
              <a:solidFill>
                <a:srgbClr val="B55475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</p:txBody>
      </p:sp>
      <p:sp>
        <p:nvSpPr>
          <p:cNvPr id="12" name="Google Shape;202;p10">
            <a:extLst>
              <a:ext uri="{FF2B5EF4-FFF2-40B4-BE49-F238E27FC236}">
                <a16:creationId xmlns:a16="http://schemas.microsoft.com/office/drawing/2014/main" id="{0EBB0AA2-B850-48DE-9AC6-62B41434D2D8}"/>
              </a:ext>
            </a:extLst>
          </p:cNvPr>
          <p:cNvSpPr txBox="1"/>
          <p:nvPr/>
        </p:nvSpPr>
        <p:spPr>
          <a:xfrm>
            <a:off x="645275" y="2157246"/>
            <a:ext cx="6334433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s-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Les que guarden dades de tipus </a:t>
            </a:r>
            <a:r>
              <a:rPr lang="es-ES" sz="1800">
                <a:solidFill>
                  <a:srgbClr val="D50283"/>
                </a:solidFill>
                <a:latin typeface="Open Sans"/>
                <a:ea typeface="Open Sans"/>
                <a:cs typeface="Open Sans"/>
                <a:sym typeface="Open Sans"/>
              </a:rPr>
              <a:t>bàsic o primitiu</a:t>
            </a:r>
            <a:endParaRPr sz="1800">
              <a:solidFill>
                <a:srgbClr val="D5028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42950" marR="0" lvl="1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s-ES"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Nombres</a:t>
            </a:r>
            <a:endParaRPr/>
          </a:p>
          <a:p>
            <a:pPr marL="742950" lvl="1" indent="-285750">
              <a:spcBef>
                <a:spcPts val="600"/>
              </a:spcBef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s-ES">
                <a:solidFill>
                  <a:schemeClr val="dk1"/>
                </a:solidFill>
                <a:ea typeface="Open Sans"/>
                <a:cs typeface="Open Sans"/>
                <a:sym typeface="Open Sans"/>
              </a:rPr>
              <a:t>Strings</a:t>
            </a:r>
            <a:endParaRPr sz="1800" b="1" i="0" u="none" strike="noStrike" cap="none">
              <a:solidFill>
                <a:srgbClr val="7B354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" name="Google Shape;202;p10">
            <a:extLst>
              <a:ext uri="{FF2B5EF4-FFF2-40B4-BE49-F238E27FC236}">
                <a16:creationId xmlns:a16="http://schemas.microsoft.com/office/drawing/2014/main" id="{4D6628CD-57D3-4559-B42D-F11ACD09D433}"/>
              </a:ext>
            </a:extLst>
          </p:cNvPr>
          <p:cNvSpPr txBox="1"/>
          <p:nvPr/>
        </p:nvSpPr>
        <p:spPr>
          <a:xfrm>
            <a:off x="3101343" y="2467031"/>
            <a:ext cx="3204262" cy="8001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spcBef>
                <a:spcPts val="600"/>
              </a:spcBef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s-ES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Dades lògics o booleans</a:t>
            </a:r>
          </a:p>
          <a:p>
            <a:pPr marL="285750" indent="-285750">
              <a:spcBef>
                <a:spcPts val="600"/>
              </a:spcBef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s-E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Undefined</a:t>
            </a:r>
            <a:endParaRPr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386294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IT_Academy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S_IT_Academy.potx" id="{D4B7FFE3-FC45-47F9-A4C6-3D0A1D7A651E}" vid="{3A02ED36-AC09-4B67-B7F5-0975C784B90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JS_IT_Academy</Template>
  <TotalTime>0</TotalTime>
  <Words>890</Words>
  <Application>Microsoft Office PowerPoint</Application>
  <PresentationFormat>Panorámica</PresentationFormat>
  <Paragraphs>131</Paragraphs>
  <Slides>12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16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9" baseType="lpstr">
      <vt:lpstr>Arial</vt:lpstr>
      <vt:lpstr>Calibri</vt:lpstr>
      <vt:lpstr>Consolas</vt:lpstr>
      <vt:lpstr>Courier New</vt:lpstr>
      <vt:lpstr>Montserrat</vt:lpstr>
      <vt:lpstr>Montserrat Black</vt:lpstr>
      <vt:lpstr>Montserrat Bold</vt:lpstr>
      <vt:lpstr>Montserrat ExtraLight</vt:lpstr>
      <vt:lpstr>Montserrat Light</vt:lpstr>
      <vt:lpstr>Montserrat SemiBold</vt:lpstr>
      <vt:lpstr>Noto Sans Symbols</vt:lpstr>
      <vt:lpstr>Open Sans</vt:lpstr>
      <vt:lpstr>Open Sans Bold</vt:lpstr>
      <vt:lpstr>Open sans regular</vt:lpstr>
      <vt:lpstr>Ruge Boogie</vt:lpstr>
      <vt:lpstr>Verdana</vt:lpstr>
      <vt:lpstr>Tema de Office</vt:lpstr>
      <vt:lpstr>Presentación de PowerPoint</vt:lpstr>
      <vt:lpstr>01</vt:lpstr>
      <vt:lpstr>Identificadores</vt:lpstr>
      <vt:lpstr>Caràcters especials en JavaScript</vt:lpstr>
      <vt:lpstr>02</vt:lpstr>
      <vt:lpstr>Variables en JavaScript</vt:lpstr>
      <vt:lpstr>Variables en JavaScript</vt:lpstr>
      <vt:lpstr>Tipus de variable en JavaScript</vt:lpstr>
      <vt:lpstr>Tipus de variable en JavaScript</vt:lpstr>
      <vt:lpstr>Constants en JavaScript</vt:lpstr>
      <vt:lpstr>La directiva use strict </vt:lpstr>
      <vt:lpstr>Conversion de Tipus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delatorrerita</dc:creator>
  <cp:lastModifiedBy>delatorrerita</cp:lastModifiedBy>
  <cp:revision>24</cp:revision>
  <dcterms:created xsi:type="dcterms:W3CDTF">2022-01-20T13:47:38Z</dcterms:created>
  <dcterms:modified xsi:type="dcterms:W3CDTF">2022-01-21T06:14:21Z</dcterms:modified>
</cp:coreProperties>
</file>