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283"/>
    <a:srgbClr val="3333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E47F-24E9-4C87-A8DA-13C8C48E2AC3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D9F8-60B7-4724-9377-3F156D4768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64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1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69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40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12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445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77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27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71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51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F07C081-AD80-41FB-9848-0572E973C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0998"/>
            <a:ext cx="652329" cy="445047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43AF3D3-E9D7-407B-BAF0-7B0141FC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99" y="4327164"/>
            <a:ext cx="7982934" cy="1655762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es-ES" sz="3400">
                <a:solidFill>
                  <a:schemeClr val="tx1"/>
                </a:solidFill>
                <a:latin typeface="Montserrat Light" panose="00000400000000000000" pitchFamily="2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9" name="Imatge 2">
            <a:extLst>
              <a:ext uri="{FF2B5EF4-FFF2-40B4-BE49-F238E27FC236}">
                <a16:creationId xmlns:a16="http://schemas.microsoft.com/office/drawing/2014/main" id="{B0169273-1CBC-4DF7-BF51-B7ADC7659601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8858864" y="105600"/>
            <a:ext cx="3336375" cy="710477"/>
          </a:xfrm>
          <a:prstGeom prst="rect">
            <a:avLst/>
          </a:prstGeom>
          <a:ln>
            <a:noFill/>
          </a:ln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FE0C782-4900-4148-82AC-71F4196A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2378" y="6409941"/>
            <a:ext cx="757084" cy="401580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F5229FE4-E10D-4813-8D59-18C9368FC7FD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pic>
        <p:nvPicPr>
          <p:cNvPr id="1028" name="Picture 4" descr="Promoción Económica | Fons FEDER">
            <a:extLst>
              <a:ext uri="{FF2B5EF4-FFF2-40B4-BE49-F238E27FC236}">
                <a16:creationId xmlns:a16="http://schemas.microsoft.com/office/drawing/2014/main" id="{ACA5A6EE-61EC-4B39-8FF8-C232766582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0"/>
          <a:stretch/>
        </p:blipFill>
        <p:spPr bwMode="auto">
          <a:xfrm>
            <a:off x="9385033" y="5995215"/>
            <a:ext cx="2547186" cy="5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1B239872-7A75-46E7-B47F-B5141D0E4F74}"/>
              </a:ext>
            </a:extLst>
          </p:cNvPr>
          <p:cNvSpPr/>
          <p:nvPr userDrawn="1"/>
        </p:nvSpPr>
        <p:spPr>
          <a:xfrm>
            <a:off x="1402099" y="2281576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Open Sans" panose="020B0606030504020204" pitchFamily="34" charset="0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Open Sans" panose="020B0606030504020204" pitchFamily="34" charset="0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pic>
        <p:nvPicPr>
          <p:cNvPr id="11" name="Picture 10" descr="Icono Javascript, logotipo Gratis de Vector Logo">
            <a:extLst>
              <a:ext uri="{FF2B5EF4-FFF2-40B4-BE49-F238E27FC236}">
                <a16:creationId xmlns:a16="http://schemas.microsoft.com/office/drawing/2014/main" id="{D8C669A5-5D16-48F1-BF42-CF3A283DA1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87" y="4152398"/>
            <a:ext cx="3235828" cy="161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18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ACB4-CB31-4666-A22F-3583F5BE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FB577A-315B-43CE-9A96-C778A677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solidFill>
            <a:schemeClr val="bg1"/>
          </a:solidFill>
        </p:spPr>
        <p:txBody>
          <a:bodyPr vert="eaVert"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BDF81-5726-4CA8-A431-529F8691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vertical y texto">
    <p:bg>
      <p:bgPr>
        <a:solidFill>
          <a:srgbClr val="D502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CB420FBF-7F38-4C8E-8DAD-4F4A8E8B79FA}"/>
              </a:ext>
            </a:extLst>
          </p:cNvPr>
          <p:cNvSpPr/>
          <p:nvPr userDrawn="1"/>
        </p:nvSpPr>
        <p:spPr>
          <a:xfrm>
            <a:off x="821520" y="1125360"/>
            <a:ext cx="1769040" cy="39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2000" b="1" strike="noStrike" spc="-1" dirty="0">
                <a:solidFill>
                  <a:srgbClr val="FFFFFF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20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8619C5F3-39D9-485D-AE3F-CDD53A5D0F3C}"/>
              </a:ext>
            </a:extLst>
          </p:cNvPr>
          <p:cNvSpPr/>
          <p:nvPr userDrawn="1"/>
        </p:nvSpPr>
        <p:spPr>
          <a:xfrm>
            <a:off x="1019160" y="2537280"/>
            <a:ext cx="5256360" cy="1248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100" b="1" strike="noStrike" spc="-1" dirty="0">
                <a:solidFill>
                  <a:srgbClr val="FFFFFF"/>
                </a:solidFill>
                <a:latin typeface="Montserrat Bold"/>
                <a:ea typeface="Open Sans" panose="020B0606030504020204" pitchFamily="34" charset="0"/>
              </a:rPr>
              <a:t>Gràcies!</a:t>
            </a:r>
            <a:endParaRPr lang="ca-ES" sz="8100" b="0" strike="noStrike" spc="-1" dirty="0"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BE84EC9D-BF67-4B62-9BA5-232910B72D11}"/>
              </a:ext>
            </a:extLst>
          </p:cNvPr>
          <p:cNvSpPr/>
          <p:nvPr userDrawn="1"/>
        </p:nvSpPr>
        <p:spPr>
          <a:xfrm>
            <a:off x="99144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 err="1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Cibernàrium</a:t>
            </a:r>
            <a:endParaRPr lang="ca-ES" sz="14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FC746C88-0184-4B66-93EB-0BF2D4011241}"/>
              </a:ext>
            </a:extLst>
          </p:cNvPr>
          <p:cNvSpPr/>
          <p:nvPr userDrawn="1"/>
        </p:nvSpPr>
        <p:spPr>
          <a:xfrm>
            <a:off x="493992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Barcelona Activa Seu Central</a:t>
            </a:r>
            <a:endParaRPr lang="ca-ES" sz="1400" b="0" strike="noStrike" spc="-1" dirty="0">
              <a:latin typeface="Arial"/>
            </a:endParaRPr>
          </a:p>
        </p:txBody>
      </p:sp>
      <p:pic>
        <p:nvPicPr>
          <p:cNvPr id="11" name="Imagen 772">
            <a:extLst>
              <a:ext uri="{FF2B5EF4-FFF2-40B4-BE49-F238E27FC236}">
                <a16:creationId xmlns:a16="http://schemas.microsoft.com/office/drawing/2014/main" id="{9F0C9621-50AE-47B4-A290-964CCEEAA908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67680" y="5250600"/>
            <a:ext cx="3783600" cy="976680"/>
          </a:xfrm>
          <a:prstGeom prst="rect">
            <a:avLst/>
          </a:prstGeom>
          <a:ln>
            <a:noFill/>
          </a:ln>
        </p:spPr>
      </p:pic>
      <p:pic>
        <p:nvPicPr>
          <p:cNvPr id="12" name="Imagen 773">
            <a:extLst>
              <a:ext uri="{FF2B5EF4-FFF2-40B4-BE49-F238E27FC236}">
                <a16:creationId xmlns:a16="http://schemas.microsoft.com/office/drawing/2014/main" id="{614ECAE8-AF92-4593-84F4-E7AB04BEBA2B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5004000" y="5182920"/>
            <a:ext cx="3783600" cy="1116360"/>
          </a:xfrm>
          <a:prstGeom prst="rect">
            <a:avLst/>
          </a:prstGeom>
          <a:ln>
            <a:noFill/>
          </a:ln>
        </p:spPr>
      </p:pic>
      <p:pic>
        <p:nvPicPr>
          <p:cNvPr id="13" name="Imatge 2">
            <a:extLst>
              <a:ext uri="{FF2B5EF4-FFF2-40B4-BE49-F238E27FC236}">
                <a16:creationId xmlns:a16="http://schemas.microsoft.com/office/drawing/2014/main" id="{18D2EA59-55A1-4E68-A4B7-A7A49CC61E83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831528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14" name="Imatge 7">
            <a:extLst>
              <a:ext uri="{FF2B5EF4-FFF2-40B4-BE49-F238E27FC236}">
                <a16:creationId xmlns:a16="http://schemas.microsoft.com/office/drawing/2014/main" id="{67D870C8-E51C-457C-86BD-3706FF88401D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0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C19F8-06AE-4AF5-A3CB-50154CDA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50283"/>
                </a:solidFill>
                <a:latin typeface="Montserrat" panose="02000505000000020004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0FCAB-7B20-4FC4-A31A-CE78475E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8946-9DF2-4920-9779-297F46C5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2DAA1008-2F8E-4E06-B17B-1A90FBB35714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8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6DCE2-612D-4A83-A4E9-722245E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5028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40BAC-0F38-41AA-A398-946461AB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AB8F5-D0B0-4164-B3C3-A013BD5A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7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AA048-A7A9-4AE0-888F-AF3E2783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7C1F8-44A1-4FFE-8A9A-DC6AFBE8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3A87B2-13EA-483D-8777-512B9EA1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8EA4A-DB6A-4C18-9628-038AD3E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5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E31D-F8D1-42A2-B7AD-E340E58C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308FA-AF25-45BD-A381-2E790D5D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47ECA-DC4F-429A-9A8D-0DDDD026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B52362-5C00-4BB7-94C3-91F60FEBA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62306F-4DA1-48A7-AAD3-5DEBD61CC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91FC99-4173-41A4-B722-7F30284F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6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77C1-CCD2-474A-A4F3-A32A3440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BE269B-C2DF-4E67-961D-D291C6B2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10F878-0DDB-4A6A-A76C-9C46087F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49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B4C18-C3A3-4D0D-8CF5-D53AF576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D7D2A-D625-44BD-8386-A476DD3F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3263DC-E73D-43EC-B944-1AA7793C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8052C-D810-4814-B217-BE25583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2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07487-0678-4DE4-BDA7-5567CF6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031D93-9ACD-4086-B0BC-59954359F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D922D-84F1-40EE-8EBA-F9E63458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C078F-AE67-4464-A17D-D2F5FBDA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5EB1C4-300D-4E38-AF4A-26C19ED2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6D52F-6A99-401C-A86E-27EF1CC0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9ED0C4-1D2D-41BB-8B89-5FFAB6C0462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6388"/>
            <a:ext cx="652329" cy="445047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DC9E7-2292-4065-A075-D6C5D66C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548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A1D34375-5582-47BB-9497-FDEAB0852BC9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5662FA-9965-4D3C-93C1-3EA856D45DF3}"/>
              </a:ext>
            </a:extLst>
          </p:cNvPr>
          <p:cNvSpPr txBox="1"/>
          <p:nvPr userDrawn="1"/>
        </p:nvSpPr>
        <p:spPr>
          <a:xfrm>
            <a:off x="8322534" y="6492875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 err="1">
                <a:latin typeface="Montserrat ExtraLight" panose="00000300000000000000" pitchFamily="2" charset="0"/>
              </a:rPr>
              <a:t>Fonaments</a:t>
            </a:r>
            <a:r>
              <a:rPr lang="es-ES" sz="1400" dirty="0">
                <a:latin typeface="Montserrat ExtraLight" panose="00000300000000000000" pitchFamily="2" charset="0"/>
              </a:rPr>
              <a:t> de la </a:t>
            </a:r>
            <a:r>
              <a:rPr lang="es-ES" sz="1400" dirty="0" err="1">
                <a:latin typeface="Montserrat ExtraLight" panose="00000300000000000000" pitchFamily="2" charset="0"/>
              </a:rPr>
              <a:t>programació</a:t>
            </a:r>
            <a:endParaRPr lang="es-ES" sz="1400" dirty="0">
              <a:latin typeface="Montserrat ExtraLight" panose="00000300000000000000" pitchFamily="2" charset="0"/>
            </a:endParaRPr>
          </a:p>
        </p:txBody>
      </p:sp>
      <p:pic>
        <p:nvPicPr>
          <p:cNvPr id="1026" name="Picture 2" descr="Icono Javascript, vertical, logotipo Gratis de Vector Logo">
            <a:extLst>
              <a:ext uri="{FF2B5EF4-FFF2-40B4-BE49-F238E27FC236}">
                <a16:creationId xmlns:a16="http://schemas.microsoft.com/office/drawing/2014/main" id="{ABFD63C2-0E41-4E5F-98DA-7DC4FB3AD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077" y="6046279"/>
            <a:ext cx="683956" cy="7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D50283"/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3schools.com/js/js_operators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3schools.com/js/js_comparison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0EFC5-88FA-4A21-BD57-D64936E9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99" y="4645890"/>
            <a:ext cx="7919183" cy="1337035"/>
          </a:xfrm>
        </p:spPr>
        <p:txBody>
          <a:bodyPr/>
          <a:lstStyle/>
          <a:p>
            <a:pPr marL="0" indent="0">
              <a:buNone/>
            </a:pPr>
            <a:r>
              <a:rPr lang="es-ES" sz="3600"/>
              <a:t>Operadors  en JavaScript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1BD50-1A27-4622-96FE-D6341E4A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9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662071" y="1769003"/>
            <a:ext cx="2576855" cy="257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/>
          <p:nvPr/>
        </p:nvSpPr>
        <p:spPr>
          <a:xfrm>
            <a:off x="3490450" y="2149489"/>
            <a:ext cx="7167717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Una expressió </a:t>
            </a:r>
            <a:r>
              <a:rPr lang="es-E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entre parèntesi </a:t>
            </a:r>
            <a:r>
              <a:rPr lang="es-ES" sz="2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sempre s'avalua primer i </a:t>
            </a:r>
            <a:r>
              <a:rPr lang="es-ES" sz="28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d'existir diversos</a:t>
            </a:r>
            <a:r>
              <a:rPr lang="es-ES" sz="2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 paréntesis, </a:t>
            </a:r>
            <a:r>
              <a:rPr lang="es-E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s'avaluen de més interns a més externs</a:t>
            </a:r>
            <a:r>
              <a:rPr lang="es-ES" sz="28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16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Taula d’operadors </a:t>
            </a:r>
            <a:r>
              <a:rPr lang="es-ES">
                <a:solidFill>
                  <a:schemeClr val="dk1"/>
                </a:solidFill>
              </a:rPr>
              <a:t>en JavaScript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graphicFrame>
        <p:nvGraphicFramePr>
          <p:cNvPr id="87" name="Google Shape;87;p2"/>
          <p:cNvGraphicFramePr/>
          <p:nvPr>
            <p:extLst>
              <p:ext uri="{D42A27DB-BD31-4B8C-83A1-F6EECF244321}">
                <p14:modId xmlns:p14="http://schemas.microsoft.com/office/powerpoint/2010/main" val="774558570"/>
              </p:ext>
            </p:extLst>
          </p:nvPr>
        </p:nvGraphicFramePr>
        <p:xfrm>
          <a:off x="1082850" y="1341967"/>
          <a:ext cx="9939100" cy="4393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ARITMÈTICS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0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RELACIONALS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0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LÒGICS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0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STRING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0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D’ASSIGNACIÓ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0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CONDICIONAL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0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>
                          <a:solidFill>
                            <a:srgbClr val="D50283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(1)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>
                          <a:solidFill>
                            <a:srgbClr val="D50283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(2)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>
                          <a:solidFill>
                            <a:srgbClr val="D50283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(3)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>
                          <a:solidFill>
                            <a:srgbClr val="D50283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(4)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>
                          <a:solidFill>
                            <a:srgbClr val="D50283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(5)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>
                          <a:solidFill>
                            <a:srgbClr val="D50283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(6)</a:t>
                      </a:r>
                      <a:endParaRPr/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&amp;&amp;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  <a:endParaRPr sz="1600" u="none" strike="noStrike" cap="none">
                        <a:solidFill>
                          <a:srgbClr val="D50283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? :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===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||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+=</a:t>
                      </a:r>
                      <a:endParaRPr sz="2000" b="0" i="0" u="none" strike="noStrike" cap="none">
                        <a:solidFill>
                          <a:srgbClr val="D50283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!=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!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rgbClr val="D50283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!==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D50283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++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283"/>
                  </a:ext>
                </a:extLst>
              </a:tr>
              <a:tr h="43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--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68038"/>
                  </a:ext>
                </a:extLst>
              </a:tr>
            </a:tbl>
          </a:graphicData>
        </a:graphic>
      </p:graphicFrame>
      <p:pic>
        <p:nvPicPr>
          <p:cNvPr id="88" name="Google Shape;88;p2" descr="W3Schools.com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367" y="1605541"/>
            <a:ext cx="666173" cy="66617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/>
          <p:nvPr/>
        </p:nvSpPr>
        <p:spPr>
          <a:xfrm>
            <a:off x="779208" y="1856367"/>
            <a:ext cx="325582" cy="164523"/>
          </a:xfrm>
          <a:prstGeom prst="rightArrow">
            <a:avLst>
              <a:gd name="adj1" fmla="val 50000"/>
              <a:gd name="adj2" fmla="val 82936"/>
            </a:avLst>
          </a:prstGeom>
          <a:gradFill>
            <a:gsLst>
              <a:gs pos="0">
                <a:srgbClr val="D59EB1"/>
              </a:gs>
              <a:gs pos="50000">
                <a:srgbClr val="D38EA6"/>
              </a:gs>
              <a:gs pos="100000">
                <a:srgbClr val="BD799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2CAD747-5DBD-49E6-85AF-690DD839DF5C}"/>
              </a:ext>
            </a:extLst>
          </p:cNvPr>
          <p:cNvSpPr/>
          <p:nvPr/>
        </p:nvSpPr>
        <p:spPr>
          <a:xfrm>
            <a:off x="1082850" y="6308209"/>
            <a:ext cx="47500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600">
                <a:hlinkClick r:id="rId4"/>
              </a:rPr>
              <a:t>https://www.w3schools.com/js/js_operators.asp</a:t>
            </a:r>
            <a:endParaRPr lang="ca-ES" sz="1600"/>
          </a:p>
        </p:txBody>
      </p:sp>
    </p:spTree>
    <p:extLst>
      <p:ext uri="{BB962C8B-B14F-4D97-AF65-F5344CB8AC3E}">
        <p14:creationId xmlns:p14="http://schemas.microsoft.com/office/powerpoint/2010/main" val="339569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Operadors </a:t>
            </a:r>
            <a:r>
              <a:rPr lang="es-ES">
                <a:solidFill>
                  <a:schemeClr val="dk1"/>
                </a:solidFill>
              </a:rPr>
              <a:t>aritmètics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907180" y="1555228"/>
            <a:ext cx="10655710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Els operadors aritmètics s'utilitzen per realitzar operacions matemàtiques comunes.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més important a l'hora d'utilitzar-los és tenir en compte l'ordre de precedència d'aquests.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696021" y="2511491"/>
            <a:ext cx="7100597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Utilitzar </a:t>
            </a:r>
            <a:r>
              <a:rPr lang="es-ES" sz="1800" b="1">
                <a:solidFill>
                  <a:srgbClr val="FF66FF"/>
                </a:solidFill>
                <a:latin typeface="Open Sans"/>
                <a:ea typeface="Open Sans"/>
                <a:cs typeface="Open Sans"/>
                <a:sym typeface="Open Sans"/>
              </a:rPr>
              <a:t>parèntesis</a:t>
            </a:r>
            <a:r>
              <a:rPr lang="es-ES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per a canviar l'ordre d'execució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F2C7553-8C48-46F7-9F72-50EA0614B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2512"/>
              </p:ext>
            </p:extLst>
          </p:nvPr>
        </p:nvGraphicFramePr>
        <p:xfrm>
          <a:off x="1696021" y="3295735"/>
          <a:ext cx="9192804" cy="1828800"/>
        </p:xfrm>
        <a:graphic>
          <a:graphicData uri="http://schemas.openxmlformats.org/drawingml/2006/table">
            <a:tbl>
              <a:tblPr/>
              <a:tblGrid>
                <a:gridCol w="956132">
                  <a:extLst>
                    <a:ext uri="{9D8B030D-6E8A-4147-A177-3AD203B41FA5}">
                      <a16:colId xmlns:a16="http://schemas.microsoft.com/office/drawing/2014/main" val="3532318153"/>
                    </a:ext>
                  </a:extLst>
                </a:gridCol>
                <a:gridCol w="2828555">
                  <a:extLst>
                    <a:ext uri="{9D8B030D-6E8A-4147-A177-3AD203B41FA5}">
                      <a16:colId xmlns:a16="http://schemas.microsoft.com/office/drawing/2014/main" val="2925775736"/>
                    </a:ext>
                  </a:extLst>
                </a:gridCol>
                <a:gridCol w="5408117">
                  <a:extLst>
                    <a:ext uri="{9D8B030D-6E8A-4147-A177-3AD203B41FA5}">
                      <a16:colId xmlns:a16="http://schemas.microsoft.com/office/drawing/2014/main" val="3570496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s-ES" b="1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>
                          <a:effectLst/>
                        </a:rPr>
                        <a:t>Operador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>
                          <a:effectLst/>
                        </a:rPr>
                        <a:t>Descripció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30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++  --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(Operadors unitaris ) increment i decrement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06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cap="none"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lang="es-ES"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elevar a una potència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5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* / %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multiplicar / dividir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803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+ -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suma resta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8988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53F43F6-DF77-456E-85D7-082A8A47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80" y="5427511"/>
            <a:ext cx="10191387" cy="36929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wrap="square" lIns="91425" tIns="45700" rIns="91425" bIns="45700" anchor="t" anchorCtr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altLang="es-ES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Les operacions al mateix nivell (com + i -) s'executen en l'ordre en què es troben</a:t>
            </a:r>
            <a:endParaRPr lang="es-ES" altLang="es-ES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8164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Operadors </a:t>
            </a:r>
            <a:r>
              <a:rPr lang="es-ES">
                <a:solidFill>
                  <a:schemeClr val="dk1"/>
                </a:solidFill>
              </a:rPr>
              <a:t>unitaris</a:t>
            </a:r>
            <a:r>
              <a:rPr lang="es-ES"/>
              <a:t> 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548148" y="1385354"/>
            <a:ext cx="1152586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Aquests operadors afecten un sol operant. </a:t>
            </a:r>
            <a:b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s-ES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L'operador </a:t>
            </a:r>
            <a:r>
              <a:rPr lang="es-ES" sz="2000" b="1">
                <a:solidFill>
                  <a:srgbClr val="B55475"/>
                </a:solidFill>
                <a:latin typeface="Open Sans"/>
                <a:ea typeface="Open Sans"/>
                <a:cs typeface="Open Sans"/>
                <a:sym typeface="Open Sans"/>
              </a:rPr>
              <a:t>++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(operador increment) incrementa en 1 el valor de la variable.</a:t>
            </a:r>
            <a:endParaRPr lang="es-ES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L'operador </a:t>
            </a:r>
            <a:r>
              <a:rPr lang="es-ES" sz="2000" b="1">
                <a:solidFill>
                  <a:srgbClr val="B55475"/>
                </a:solidFill>
                <a:latin typeface="Open Sans"/>
                <a:ea typeface="Open Sans"/>
                <a:cs typeface="Open Sans"/>
                <a:sym typeface="Open Sans"/>
              </a:rPr>
              <a:t>––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(operador decrement) resta 1 al valor de la variable.</a:t>
            </a:r>
            <a:endParaRPr/>
          </a:p>
          <a:p>
            <a:pPr marL="285750" marR="0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69875"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Exemple: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2823062" y="4161115"/>
            <a:ext cx="3726426" cy="10156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i++; 	</a:t>
            </a:r>
            <a:r>
              <a:rPr lang="es-ES" sz="2000">
                <a:solidFill>
                  <a:srgbClr val="7C9263"/>
                </a:solidFill>
                <a:latin typeface="Consolas"/>
                <a:ea typeface="Consolas"/>
                <a:cs typeface="Consolas"/>
                <a:sym typeface="Consolas"/>
              </a:rPr>
              <a:t>// i vale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i-</a:t>
            </a:r>
            <a:r>
              <a:rPr lang="es-E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-;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s-ES" sz="2000">
                <a:solidFill>
                  <a:srgbClr val="7C9263"/>
                </a:solidFill>
                <a:latin typeface="Consolas"/>
                <a:ea typeface="Consolas"/>
                <a:cs typeface="Consolas"/>
                <a:sym typeface="Consolas"/>
              </a:rPr>
              <a:t>// i vale 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Operadors relacionals </a:t>
            </a:r>
            <a:r>
              <a:rPr lang="es-ES">
                <a:solidFill>
                  <a:schemeClr val="dk1"/>
                </a:solidFill>
              </a:rPr>
              <a:t>o de comparació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838200" y="1267495"/>
            <a:ext cx="6856364" cy="8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Els operadors relacionals </a:t>
            </a:r>
            <a:r>
              <a:rPr lang="es-ES" sz="2400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comparen dos operands </a:t>
            </a:r>
            <a:endParaRPr sz="2000">
              <a:solidFill>
                <a:srgbClr val="D5028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donen com a resultat de la comparació </a:t>
            </a:r>
            <a:r>
              <a:rPr lang="es-ES" sz="20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s-ES" sz="20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7905750" y="1860586"/>
            <a:ext cx="12096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6292622" y="3248366"/>
            <a:ext cx="5587772" cy="149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s-ES" sz="200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Els operadors de comparació es poden utilitzar en declaracions condicionals per comparar valors i prendre mesures en funció del resultat.</a:t>
            </a:r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9A0CC9A-501F-49E5-BE8E-9FB186C91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08070"/>
              </p:ext>
            </p:extLst>
          </p:nvPr>
        </p:nvGraphicFramePr>
        <p:xfrm>
          <a:off x="889946" y="2483741"/>
          <a:ext cx="5079544" cy="356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05449">
                  <a:extLst>
                    <a:ext uri="{9D8B030D-6E8A-4147-A177-3AD203B41FA5}">
                      <a16:colId xmlns:a16="http://schemas.microsoft.com/office/drawing/2014/main" val="1952509344"/>
                    </a:ext>
                  </a:extLst>
                </a:gridCol>
                <a:gridCol w="3574095">
                  <a:extLst>
                    <a:ext uri="{9D8B030D-6E8A-4147-A177-3AD203B41FA5}">
                      <a16:colId xmlns:a16="http://schemas.microsoft.com/office/drawing/2014/main" val="38584624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>
                          <a:effectLst/>
                          <a:latin typeface="+mn-lt"/>
                        </a:rPr>
                        <a:t>Operador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>
                          <a:effectLst/>
                        </a:rPr>
                        <a:t>Descripció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8838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==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222222"/>
                          </a:solidFill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igual valor 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4644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===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222222"/>
                          </a:solidFill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igual valor i igual tipus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8617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!=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222222"/>
                          </a:solidFill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diferent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43985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!==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cap="none">
                          <a:solidFill>
                            <a:srgbClr val="222222"/>
                          </a:solidFill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diferent valor o tipus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615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&gt;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222222"/>
                          </a:solidFill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més gran que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711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&lt;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cap="none">
                          <a:solidFill>
                            <a:srgbClr val="222222"/>
                          </a:solidFill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més petit que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2009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222222"/>
                          </a:solidFill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&gt;=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cap="none">
                          <a:solidFill>
                            <a:srgbClr val="222222"/>
                          </a:solidFill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més gran o igual que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5955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222222"/>
                          </a:solidFill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&lt;=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222222"/>
                          </a:solidFill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més petit o igual que</a:t>
                      </a:r>
                      <a:endParaRPr sz="1800" b="0" i="0" u="none" strike="noStrike" cap="none">
                        <a:solidFill>
                          <a:srgbClr val="222222"/>
                        </a:solidFill>
                        <a:latin typeface="+mn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37216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6625E17E-E0BF-4A98-9576-DE816A6123AA}"/>
              </a:ext>
            </a:extLst>
          </p:cNvPr>
          <p:cNvSpPr/>
          <p:nvPr/>
        </p:nvSpPr>
        <p:spPr>
          <a:xfrm>
            <a:off x="6321539" y="4922225"/>
            <a:ext cx="5587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(edat &lt; 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18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missatge = 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"menor d'edat"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52D29BA-A6C3-4C3E-B622-9275F12EB198}"/>
              </a:ext>
            </a:extLst>
          </p:cNvPr>
          <p:cNvSpPr/>
          <p:nvPr/>
        </p:nvSpPr>
        <p:spPr>
          <a:xfrm>
            <a:off x="889946" y="6301798"/>
            <a:ext cx="5043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1600">
                <a:hlinkClick r:id="rId4"/>
              </a:rPr>
              <a:t>https://www.w3schools.com/js/js_comparisons.asp</a:t>
            </a:r>
            <a:endParaRPr lang="ca-ES" sz="1600"/>
          </a:p>
        </p:txBody>
      </p:sp>
    </p:spTree>
    <p:extLst>
      <p:ext uri="{BB962C8B-B14F-4D97-AF65-F5344CB8AC3E}">
        <p14:creationId xmlns:p14="http://schemas.microsoft.com/office/powerpoint/2010/main" val="32570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rgbClr val="D50283"/>
              </a:buClr>
              <a:buSzPts val="3600"/>
            </a:pPr>
            <a:r>
              <a:rPr lang="es-ES" sz="3600"/>
              <a:t>Concatenar </a:t>
            </a:r>
            <a:r>
              <a:rPr lang="es-ES" sz="3600" b="0">
                <a:solidFill>
                  <a:schemeClr val="tx1"/>
                </a:solidFill>
              </a:rPr>
              <a:t>(unir) </a:t>
            </a:r>
            <a:r>
              <a:rPr lang="es-ES" sz="3600"/>
              <a:t>cadenes de text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838200" y="1423377"/>
            <a:ext cx="9252300" cy="79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s-ES" sz="200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L'operador + també es pot utilitzar per afegir (</a:t>
            </a:r>
            <a:r>
              <a:rPr lang="es-ES" sz="2000">
                <a:solidFill>
                  <a:srgbClr val="D50283"/>
                </a:solidFill>
                <a:ea typeface="Open Sans"/>
                <a:cs typeface="Open Sans"/>
                <a:sym typeface="Open Sans"/>
              </a:rPr>
              <a:t>concatenar</a:t>
            </a:r>
            <a:r>
              <a:rPr lang="es-ES" sz="200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) cadenes de text.</a:t>
            </a:r>
          </a:p>
          <a:p>
            <a:pPr lvl="0">
              <a:lnSpc>
                <a:spcPct val="114000"/>
              </a:lnSpc>
            </a:pPr>
            <a:r>
              <a:rPr lang="es-ES" sz="200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Exemple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1457632" y="2332775"/>
            <a:ext cx="8089492" cy="9232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>
                <a:solidFill>
                  <a:srgbClr val="3333FF"/>
                </a:solidFill>
                <a:latin typeface="Consolas" panose="020B0609020204030204" pitchFamily="49" charset="0"/>
              </a:rPr>
              <a:t>let</a:t>
            </a:r>
            <a:r>
              <a:rPr lang="en-US">
                <a:latin typeface="Consolas" panose="020B0609020204030204" pitchFamily="49" charset="0"/>
              </a:rPr>
              <a:t> nom = 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"Pepito"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>
                <a:solidFill>
                  <a:srgbClr val="3333FF"/>
                </a:solidFill>
                <a:latin typeface="Consolas" panose="020B0609020204030204" pitchFamily="49" charset="0"/>
              </a:rPr>
              <a:t>let</a:t>
            </a:r>
            <a:r>
              <a:rPr lang="en-US">
                <a:latin typeface="Consolas" panose="020B0609020204030204" pitchFamily="49" charset="0"/>
              </a:rPr>
              <a:t> cognom = 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"Pérez"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>
                <a:solidFill>
                  <a:srgbClr val="3333FF"/>
                </a:solidFill>
                <a:latin typeface="Consolas" panose="020B0609020204030204" pitchFamily="49" charset="0"/>
              </a:rPr>
              <a:t>let</a:t>
            </a:r>
            <a:r>
              <a:rPr lang="en-US">
                <a:latin typeface="Consolas" panose="020B0609020204030204" pitchFamily="49" charset="0"/>
              </a:rPr>
              <a:t> nom_cognom = nom + 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>
                <a:latin typeface="Consolas" panose="020B0609020204030204" pitchFamily="49" charset="0"/>
              </a:rPr>
              <a:t> + cognom;</a:t>
            </a:r>
            <a:endParaRPr>
              <a:latin typeface="Consolas" panose="020B0609020204030204" pitchFamily="49" charset="0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945854" y="3736607"/>
            <a:ext cx="101389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200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L'operador d'assignació += també es pot utilitzar per afegir (concatenar) cadenes: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1457632" y="4421348"/>
            <a:ext cx="8089492" cy="70784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>
                <a:solidFill>
                  <a:srgbClr val="3333FF"/>
                </a:solidFill>
                <a:latin typeface="Consolas" panose="020B0609020204030204" pitchFamily="49" charset="0"/>
              </a:rPr>
              <a:t>let</a:t>
            </a:r>
            <a:r>
              <a:rPr lang="en-US" sz="2000">
                <a:latin typeface="Consolas" panose="020B0609020204030204" pitchFamily="49" charset="0"/>
              </a:rPr>
              <a:t> nom = 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"Pepito"</a:t>
            </a:r>
            <a:r>
              <a:rPr lang="en-US" sz="2000">
                <a:latin typeface="Consolas" panose="020B0609020204030204" pitchFamily="49" charset="0"/>
              </a:rPr>
              <a:t>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 +=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" Pérez"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AB90418-31C9-41AA-8ECF-AA7DA573B15D}"/>
              </a:ext>
            </a:extLst>
          </p:cNvPr>
          <p:cNvSpPr/>
          <p:nvPr/>
        </p:nvSpPr>
        <p:spPr>
          <a:xfrm>
            <a:off x="2469358" y="5586615"/>
            <a:ext cx="82575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/>
              <a:t>Si sumeu dos nombres, es retornarà la suma, </a:t>
            </a:r>
            <a:br>
              <a:rPr lang="ca-ES" sz="2000"/>
            </a:br>
            <a:r>
              <a:rPr lang="ca-ES" sz="2000">
                <a:solidFill>
                  <a:srgbClr val="D50283"/>
                </a:solidFill>
              </a:rPr>
              <a:t>però si afegiu un nombre i una cadena es tornarà una cadena</a:t>
            </a:r>
          </a:p>
        </p:txBody>
      </p:sp>
      <p:pic>
        <p:nvPicPr>
          <p:cNvPr id="14" name="Google Shape;99;p3">
            <a:extLst>
              <a:ext uri="{FF2B5EF4-FFF2-40B4-BE49-F238E27FC236}">
                <a16:creationId xmlns:a16="http://schemas.microsoft.com/office/drawing/2014/main" id="{F680D106-649D-442F-87D1-48B730AB7683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259683" y="5301983"/>
            <a:ext cx="1209675" cy="120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41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Operadors </a:t>
            </a:r>
            <a:r>
              <a:rPr lang="es-ES">
                <a:solidFill>
                  <a:schemeClr val="dk1"/>
                </a:solidFill>
              </a:rPr>
              <a:t>lògics</a:t>
            </a:r>
            <a:r>
              <a:rPr lang="es-ES"/>
              <a:t> 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919316" y="1334835"/>
            <a:ext cx="10773600" cy="520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Els operadors lògics s'utilitzen amb operands de tipus </a:t>
            </a:r>
            <a:r>
              <a:rPr lang="es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S'utilitzen per a construir expressions lògiques, el resultat de les quals és de tipus </a:t>
            </a:r>
            <a:r>
              <a:rPr lang="es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s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Els operadors lògics a JavaScript són: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&amp;&amp;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AND. 	El resultat és </a:t>
            </a:r>
            <a:r>
              <a:rPr lang="es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si els dos operands són vertaders. </a:t>
            </a:r>
            <a:b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El resultat és </a:t>
            </a:r>
            <a:r>
              <a:rPr lang="es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cas contrari. </a:t>
            </a:r>
            <a:b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Si el primer operant és fals no s'avalua el segon, ja que el resultat serà fals.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||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OR. 	El resultat és </a:t>
            </a:r>
            <a:r>
              <a:rPr lang="es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si els dos operands són falsos.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Si un d’ells és veritader el resultat és </a:t>
            </a:r>
            <a:r>
              <a:rPr lang="es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Si el primer operant és veritader no s'avalua el segon.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! 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NOT. 	S'aplica sobre un sol operant.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Canvia el valor de l'operand de </a:t>
            </a:r>
            <a:r>
              <a:rPr lang="es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s-ES" sz="2000" b="1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 viceversa.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6275054" y="619148"/>
            <a:ext cx="52483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Ordre de precedència:  </a:t>
            </a:r>
            <a:r>
              <a:rPr lang="es-E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!     &amp;&amp;   ||</a:t>
            </a:r>
            <a:endParaRPr sz="2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3398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Operadors </a:t>
            </a:r>
            <a:r>
              <a:rPr lang="es-ES">
                <a:solidFill>
                  <a:schemeClr val="dk1"/>
                </a:solidFill>
              </a:rPr>
              <a:t>d’assignació</a:t>
            </a:r>
            <a:br>
              <a:rPr lang="es-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graphicFrame>
        <p:nvGraphicFramePr>
          <p:cNvPr id="147" name="Google Shape;147;p8"/>
          <p:cNvGraphicFramePr/>
          <p:nvPr>
            <p:extLst>
              <p:ext uri="{D42A27DB-BD31-4B8C-83A1-F6EECF244321}">
                <p14:modId xmlns:p14="http://schemas.microsoft.com/office/powerpoint/2010/main" val="2595379265"/>
              </p:ext>
            </p:extLst>
          </p:nvPr>
        </p:nvGraphicFramePr>
        <p:xfrm>
          <a:off x="7394762" y="2303999"/>
          <a:ext cx="4417793" cy="2808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Assignació </a:t>
                      </a:r>
                      <a:endParaRPr sz="2000" b="0" i="0" u="none" strike="noStrike" cap="none" baseline="30000">
                        <a:solidFill>
                          <a:srgbClr val="FF33C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Suma i assignació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Resta i assignació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Multiplicació i assignació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Divisió i assignació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Residu i assignació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8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**=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222222"/>
                          </a:solidFill>
                          <a:latin typeface="+mn-lt"/>
                          <a:ea typeface="Open Sans"/>
                          <a:cs typeface="Open Sans"/>
                          <a:sym typeface="Open Sans"/>
                        </a:rPr>
                        <a:t>Potència i assignació</a:t>
                      </a:r>
                      <a:endParaRPr sz="2000" b="0" i="0" u="none" strike="noStrike" cap="none">
                        <a:solidFill>
                          <a:srgbClr val="22222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625" marR="7625" marT="7625" marB="0" anchor="ctr">
                    <a:lnL w="9525" cap="flat" cmpd="sng" algn="ctr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E74A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751889"/>
                  </a:ext>
                </a:extLst>
              </a:tr>
            </a:tbl>
          </a:graphicData>
        </a:graphic>
      </p:graphicFrame>
      <p:sp>
        <p:nvSpPr>
          <p:cNvPr id="148" name="Google Shape;148;p8"/>
          <p:cNvSpPr txBox="1"/>
          <p:nvPr/>
        </p:nvSpPr>
        <p:spPr>
          <a:xfrm>
            <a:off x="763555" y="1307690"/>
            <a:ext cx="938734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S'utilitzen per a assignar el valor d'una expressió a una variable.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general: </a:t>
            </a:r>
            <a:endParaRPr/>
          </a:p>
          <a:p>
            <a:pPr lvl="1">
              <a:lnSpc>
                <a:spcPct val="150000"/>
              </a:lnSpc>
            </a:pPr>
            <a:r>
              <a:rPr lang="es-ES" sz="20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 </a:t>
            </a:r>
            <a:r>
              <a:rPr lang="es-ES" sz="2000">
                <a:solidFill>
                  <a:srgbClr val="D50283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operador = </a:t>
            </a:r>
            <a:r>
              <a:rPr lang="es-ES" sz="200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expressió </a:t>
            </a:r>
            <a:endParaRPr>
              <a:latin typeface="Consolas" panose="020B0609020204030204" pitchFamily="49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equival a escriure </a:t>
            </a:r>
            <a:endParaRPr/>
          </a:p>
          <a:p>
            <a:pPr lvl="1">
              <a:lnSpc>
                <a:spcPct val="150000"/>
              </a:lnSpc>
            </a:pP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 </a:t>
            </a:r>
            <a:r>
              <a:rPr lang="es-ES" sz="20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variable </a:t>
            </a:r>
            <a:r>
              <a:rPr lang="es-ES" sz="20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operador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expressió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3319573" y="4899741"/>
            <a:ext cx="15954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s-ES" sz="2000" b="1">
                <a:solidFill>
                  <a:srgbClr val="FF33CC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3;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3319573" y="5700456"/>
            <a:ext cx="15954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s-ES" sz="2000" b="1">
                <a:solidFill>
                  <a:srgbClr val="FF33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s-ES" sz="2000" b="1">
                <a:solidFill>
                  <a:srgbClr val="FF33C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3;</a:t>
            </a:r>
            <a:endParaRPr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85421EC-B764-4D2D-916A-3C3D776F4475}"/>
              </a:ext>
            </a:extLst>
          </p:cNvPr>
          <p:cNvSpPr/>
          <p:nvPr/>
        </p:nvSpPr>
        <p:spPr>
          <a:xfrm>
            <a:off x="1166346" y="4806071"/>
            <a:ext cx="6096000" cy="129458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s-ES" b="1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Exemple</a:t>
            </a:r>
            <a:r>
              <a:rPr lang="es-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lang="es-ES"/>
          </a:p>
          <a:p>
            <a:pPr lvl="0">
              <a:lnSpc>
                <a:spcPct val="150000"/>
              </a:lnSpc>
            </a:pPr>
            <a:endParaRPr lang="es-ES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50000"/>
              </a:lnSpc>
            </a:pPr>
            <a:r>
              <a:rPr lang="es-ES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equival a escriure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92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0283"/>
              </a:buClr>
              <a:buSzPts val="4000"/>
              <a:buFont typeface="Montserrat"/>
              <a:buNone/>
            </a:pPr>
            <a:r>
              <a:rPr lang="es-ES"/>
              <a:t>Operador ternari o condicional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5481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838200" y="1258525"/>
            <a:ext cx="11112300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L'operador condicional es forma amb els caràcters </a:t>
            </a:r>
            <a:r>
              <a:rPr lang="es-ES" sz="20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 </a:t>
            </a:r>
            <a:r>
              <a:rPr lang="es-ES" sz="2000" b="1">
                <a:solidFill>
                  <a:srgbClr val="D5028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/>
          </a:p>
          <a:p>
            <a:pPr marL="0" marR="0" lvl="0" indent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S'utilitza de la forma següent:</a:t>
            </a:r>
            <a:endParaRPr/>
          </a:p>
          <a:p>
            <a:pPr marL="0" marR="0" lvl="0" indent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lnSpc>
                <a:spcPts val="3000"/>
              </a:lnSpc>
            </a:pPr>
            <a:r>
              <a:rPr lang="es-E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s-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(condició) ? expressió1 : expressió2 ;</a:t>
            </a:r>
            <a:endParaRPr/>
          </a:p>
          <a:p>
            <a:pPr marL="0" marR="0" lvl="0" indent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ts val="3000"/>
              </a:lnSpc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 </a:t>
            </a:r>
            <a:r>
              <a:rPr lang="es-ES" sz="20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condició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és </a:t>
            </a:r>
            <a:r>
              <a:rPr lang="es-ES" sz="20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E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s'assigna a </a:t>
            </a:r>
            <a:r>
              <a:rPr lang="es-E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valor de l'expressió condicional </a:t>
            </a:r>
            <a:r>
              <a:rPr lang="es-ES" sz="20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expressió1</a:t>
            </a:r>
            <a:endParaRPr/>
          </a:p>
          <a:p>
            <a:pPr lvl="0">
              <a:lnSpc>
                <a:spcPts val="3000"/>
              </a:lnSpc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 </a:t>
            </a:r>
            <a:r>
              <a:rPr lang="es-ES" sz="20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condició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és </a:t>
            </a:r>
            <a:r>
              <a:rPr lang="es-ES" sz="20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E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s'assigna a </a:t>
            </a:r>
            <a:r>
              <a:rPr lang="es-E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valor de l'expressió condicional </a:t>
            </a:r>
            <a:r>
              <a:rPr lang="es-ES" sz="2000">
                <a:solidFill>
                  <a:srgbClr val="D50283"/>
                </a:solidFill>
                <a:latin typeface="Consolas"/>
                <a:ea typeface="Consolas"/>
                <a:cs typeface="Consolas"/>
                <a:sym typeface="Consolas"/>
              </a:rPr>
              <a:t>expressió2</a:t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838200" y="4276721"/>
            <a:ext cx="1167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Exemple: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1744826" y="4878911"/>
            <a:ext cx="8546840" cy="55395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1C4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2000">
                <a:solidFill>
                  <a:srgbClr val="7B354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votant = (age &lt;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? "Menor d'edat" : "major d'edat";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282585A-8D7A-4661-BA27-37BC6F7A9264}"/>
              </a:ext>
            </a:extLst>
          </p:cNvPr>
          <p:cNvSpPr/>
          <p:nvPr/>
        </p:nvSpPr>
        <p:spPr>
          <a:xfrm>
            <a:off x="6018246" y="469424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solidFill>
                  <a:srgbClr val="D5028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lang="ca-ES">
              <a:highlight>
                <a:srgbClr val="FFFF00"/>
              </a:highligh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A992BA0-8D19-4B1B-9F93-BC024935E867}"/>
              </a:ext>
            </a:extLst>
          </p:cNvPr>
          <p:cNvSpPr/>
          <p:nvPr/>
        </p:nvSpPr>
        <p:spPr>
          <a:xfrm>
            <a:off x="8458265" y="469424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solidFill>
                  <a:srgbClr val="D50283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lang="ca-E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5199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T_Academy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_IT_Academy.potx" id="{1501DBED-0E1E-4C11-8E9D-16B0020AA05F}" vid="{95293F0B-97F6-4CEB-B290-B9DE79CD0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JS_IT_Academy</Template>
  <TotalTime>0</TotalTime>
  <Words>782</Words>
  <Application>Microsoft Office PowerPoint</Application>
  <PresentationFormat>Panorámica</PresentationFormat>
  <Paragraphs>163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5" baseType="lpstr">
      <vt:lpstr>Arial</vt:lpstr>
      <vt:lpstr>Calibri</vt:lpstr>
      <vt:lpstr>Consolas</vt:lpstr>
      <vt:lpstr>Montserrat</vt:lpstr>
      <vt:lpstr>Montserrat Black</vt:lpstr>
      <vt:lpstr>Montserrat Bold</vt:lpstr>
      <vt:lpstr>Montserrat ExtraLight</vt:lpstr>
      <vt:lpstr>Montserrat Light</vt:lpstr>
      <vt:lpstr>Montserrat SemiBold</vt:lpstr>
      <vt:lpstr>Noto Sans Symbols</vt:lpstr>
      <vt:lpstr>Open Sans</vt:lpstr>
      <vt:lpstr>Open Sans Bold</vt:lpstr>
      <vt:lpstr>Open Sans Light</vt:lpstr>
      <vt:lpstr>Open sans regular</vt:lpstr>
      <vt:lpstr>Tema de Office</vt:lpstr>
      <vt:lpstr>Presentación de PowerPoint</vt:lpstr>
      <vt:lpstr>Taula d’operadors en JavaScript</vt:lpstr>
      <vt:lpstr>Operadors aritmètics</vt:lpstr>
      <vt:lpstr>Operadors unitaris </vt:lpstr>
      <vt:lpstr>Operadors relacionals o de comparació</vt:lpstr>
      <vt:lpstr>Concatenar (unir) cadenes de text</vt:lpstr>
      <vt:lpstr>Operadors lògics </vt:lpstr>
      <vt:lpstr>Operadors d’assignació </vt:lpstr>
      <vt:lpstr>Operador ternari o condicional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lastModifiedBy>delatorrerita</cp:lastModifiedBy>
  <cp:revision>18</cp:revision>
  <dcterms:created xsi:type="dcterms:W3CDTF">2022-01-21T04:04:32Z</dcterms:created>
  <dcterms:modified xsi:type="dcterms:W3CDTF">2022-01-25T12:28:29Z</dcterms:modified>
</cp:coreProperties>
</file>