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38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CDD2F-107F-4C86-B311-D1D2630E29E3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2819-0A82-4FED-8FCE-8BCAD069E2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56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C66D-D0E0-4AC4-B08E-6E6205803717}" type="datetime1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045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504-EF13-4433-A7D6-B18992C7A6BB}" type="datetime1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529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AA15-4A6C-4718-9E58-9ABEB6E5FB6D}" type="datetime1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5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C932-04AB-4532-9C30-793B9C28688E}" type="datetime1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0843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A0EA-E593-4BCC-9727-F01DD34D638D}" type="datetime1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79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9DEA-81F0-48C4-B3F8-BED597101718}" type="datetime1">
              <a:rPr lang="ca-ES" smtClean="0"/>
              <a:t>28/3/2023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08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04E-26BC-4CD4-8AF4-5EA41F15FFA0}" type="datetime1">
              <a:rPr lang="ca-ES" smtClean="0"/>
              <a:t>28/3/2023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30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2649-3E66-4F31-AE9C-3F46E63EB6A4}" type="datetime1">
              <a:rPr lang="ca-ES" smtClean="0"/>
              <a:t>28/3/2023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165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9BB-2310-444C-A967-33F1E3D73309}" type="datetime1">
              <a:rPr lang="ca-ES" smtClean="0"/>
              <a:t>28/3/2023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93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B7D-8C9A-4F7C-9F8B-220932235791}" type="datetime1">
              <a:rPr lang="ca-ES" smtClean="0"/>
              <a:t>28/3/2023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2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14CB-A6DB-44FD-894D-276C6D0B3788}" type="datetime1">
              <a:rPr lang="ca-ES" smtClean="0"/>
              <a:t>28/3/2023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707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5ED3-FBA2-40B0-82AB-0A2BC7F8D38E}" type="datetime1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6A80-0CF2-4EBD-821D-C7C54DC9BC45}" type="slidenum">
              <a:rPr lang="ca-ES" smtClean="0"/>
              <a:t>‹Nº›</a:t>
            </a:fld>
            <a:endParaRPr lang="ca-ES"/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B15FA62A-08F4-4F56-B946-6400DF324D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3" y="70950"/>
            <a:ext cx="3569450" cy="6518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2BA7F4-CD25-49C5-BF94-0D017A127307}"/>
              </a:ext>
            </a:extLst>
          </p:cNvPr>
          <p:cNvSpPr txBox="1"/>
          <p:nvPr userDrawn="1"/>
        </p:nvSpPr>
        <p:spPr>
          <a:xfrm>
            <a:off x="5301228" y="61885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1100" b="1">
                <a:solidFill>
                  <a:srgbClr val="0070C0"/>
                </a:solidFill>
                <a:latin typeface="Nunito" pitchFamily="2" charset="0"/>
              </a:rPr>
              <a:t>Práctica 2</a:t>
            </a:r>
            <a:br>
              <a:rPr lang="ca-ES" sz="1100" b="0">
                <a:solidFill>
                  <a:srgbClr val="0070C0"/>
                </a:solidFill>
                <a:latin typeface="Nunito" pitchFamily="2" charset="0"/>
              </a:rPr>
            </a:br>
            <a:r>
              <a:rPr lang="ca-ES" sz="1100" b="0">
                <a:solidFill>
                  <a:srgbClr val="0070C0"/>
                </a:solidFill>
                <a:latin typeface="Nunito" pitchFamily="2" charset="0"/>
              </a:rPr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1384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dersummaries.com/es/libros/resumen/detalle/increiblemente-simple" TargetMode="External"/><Relationship Id="rId2" Type="http://schemas.openxmlformats.org/officeDocument/2006/relationships/hyperlink" Target="https://platzi.com/blog/oculus-rif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inkernautas.com/design-thinking-3-casos-de-exito-increibles-y-uno-que-he-vivido-en-primera-persona" TargetMode="External"/><Relationship Id="rId4" Type="http://schemas.openxmlformats.org/officeDocument/2006/relationships/hyperlink" Target="https://diegonoriega.co/mentorias-investigacion-opinion-de-los-emprendedores-sobre-la-relacion-con-mentor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DEB0F-564B-426E-BCD9-4C68F2236CB2}"/>
              </a:ext>
            </a:extLst>
          </p:cNvPr>
          <p:cNvSpPr txBox="1">
            <a:spLocks/>
          </p:cNvSpPr>
          <p:nvPr/>
        </p:nvSpPr>
        <p:spPr>
          <a:xfrm>
            <a:off x="350427" y="2179040"/>
            <a:ext cx="6130926" cy="42761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1800" b="1">
                <a:solidFill>
                  <a:srgbClr val="0070C0"/>
                </a:solidFill>
              </a:rPr>
              <a:t>Hito 3</a:t>
            </a:r>
            <a:r>
              <a:rPr lang="es-ES" sz="1800">
                <a:solidFill>
                  <a:srgbClr val="0070C0"/>
                </a:solidFill>
              </a:rPr>
              <a:t>: </a:t>
            </a:r>
            <a:r>
              <a:rPr lang="es-ES" sz="1800" b="1" u="sng">
                <a:solidFill>
                  <a:srgbClr val="0070C0"/>
                </a:solidFill>
              </a:rPr>
              <a:t>Design Thinking</a:t>
            </a:r>
            <a:endParaRPr lang="en-US" sz="1800" b="1" u="sng" dirty="0">
              <a:solidFill>
                <a:srgbClr val="0070C0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DEE0AC70-E2E0-4EAD-A551-A42A5F02E1DD}"/>
              </a:ext>
            </a:extLst>
          </p:cNvPr>
          <p:cNvSpPr/>
          <p:nvPr/>
        </p:nvSpPr>
        <p:spPr>
          <a:xfrm>
            <a:off x="152764" y="5702903"/>
            <a:ext cx="1450027" cy="580011"/>
          </a:xfrm>
          <a:custGeom>
            <a:avLst/>
            <a:gdLst>
              <a:gd name="connsiteX0" fmla="*/ 0 w 1450027"/>
              <a:gd name="connsiteY0" fmla="*/ 0 h 580011"/>
              <a:gd name="connsiteX1" fmla="*/ 1160022 w 1450027"/>
              <a:gd name="connsiteY1" fmla="*/ 0 h 580011"/>
              <a:gd name="connsiteX2" fmla="*/ 1450027 w 1450027"/>
              <a:gd name="connsiteY2" fmla="*/ 290006 h 580011"/>
              <a:gd name="connsiteX3" fmla="*/ 1160022 w 1450027"/>
              <a:gd name="connsiteY3" fmla="*/ 580011 h 580011"/>
              <a:gd name="connsiteX4" fmla="*/ 0 w 1450027"/>
              <a:gd name="connsiteY4" fmla="*/ 580011 h 580011"/>
              <a:gd name="connsiteX5" fmla="*/ 290006 w 1450027"/>
              <a:gd name="connsiteY5" fmla="*/ 290006 h 580011"/>
              <a:gd name="connsiteX6" fmla="*/ 0 w 1450027"/>
              <a:gd name="connsiteY6" fmla="*/ 0 h 58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0027" h="580011">
                <a:moveTo>
                  <a:pt x="0" y="0"/>
                </a:moveTo>
                <a:lnTo>
                  <a:pt x="1160022" y="0"/>
                </a:lnTo>
                <a:lnTo>
                  <a:pt x="1450027" y="290006"/>
                </a:lnTo>
                <a:lnTo>
                  <a:pt x="1160022" y="580011"/>
                </a:lnTo>
                <a:lnTo>
                  <a:pt x="0" y="580011"/>
                </a:lnTo>
                <a:lnTo>
                  <a:pt x="290006" y="2900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012" tIns="16002" rIns="306007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a-ES" sz="1200" b="1" kern="1200"/>
              <a:t>Concien   ciación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40253D4-FDAA-48DC-8479-6E28D8B4A8B3}"/>
              </a:ext>
            </a:extLst>
          </p:cNvPr>
          <p:cNvSpPr/>
          <p:nvPr/>
        </p:nvSpPr>
        <p:spPr>
          <a:xfrm>
            <a:off x="1457789" y="5702903"/>
            <a:ext cx="1450027" cy="580011"/>
          </a:xfrm>
          <a:custGeom>
            <a:avLst/>
            <a:gdLst>
              <a:gd name="connsiteX0" fmla="*/ 0 w 1450027"/>
              <a:gd name="connsiteY0" fmla="*/ 0 h 580011"/>
              <a:gd name="connsiteX1" fmla="*/ 1160022 w 1450027"/>
              <a:gd name="connsiteY1" fmla="*/ 0 h 580011"/>
              <a:gd name="connsiteX2" fmla="*/ 1450027 w 1450027"/>
              <a:gd name="connsiteY2" fmla="*/ 290006 h 580011"/>
              <a:gd name="connsiteX3" fmla="*/ 1160022 w 1450027"/>
              <a:gd name="connsiteY3" fmla="*/ 580011 h 580011"/>
              <a:gd name="connsiteX4" fmla="*/ 0 w 1450027"/>
              <a:gd name="connsiteY4" fmla="*/ 580011 h 580011"/>
              <a:gd name="connsiteX5" fmla="*/ 290006 w 1450027"/>
              <a:gd name="connsiteY5" fmla="*/ 290006 h 580011"/>
              <a:gd name="connsiteX6" fmla="*/ 0 w 1450027"/>
              <a:gd name="connsiteY6" fmla="*/ 0 h 58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0027" h="580011">
                <a:moveTo>
                  <a:pt x="0" y="0"/>
                </a:moveTo>
                <a:lnTo>
                  <a:pt x="1160022" y="0"/>
                </a:lnTo>
                <a:lnTo>
                  <a:pt x="1450027" y="290006"/>
                </a:lnTo>
                <a:lnTo>
                  <a:pt x="1160022" y="580011"/>
                </a:lnTo>
                <a:lnTo>
                  <a:pt x="0" y="580011"/>
                </a:lnTo>
                <a:lnTo>
                  <a:pt x="290006" y="2900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89636"/>
              <a:satOff val="-4355"/>
              <a:lumOff val="-2941"/>
              <a:alphaOff val="0"/>
            </a:schemeClr>
          </a:fillRef>
          <a:effectRef idx="0">
            <a:schemeClr val="accent5">
              <a:hueOff val="-1689636"/>
              <a:satOff val="-4355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012" tIns="16002" rIns="306007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a-ES" sz="1200" b="1" kern="1200"/>
              <a:t>Búsqueda de</a:t>
            </a:r>
            <a:br>
              <a:rPr lang="ca-ES" sz="1200" b="1" kern="1200"/>
            </a:br>
            <a:r>
              <a:rPr lang="ca-ES" sz="1200" b="1" kern="1200"/>
              <a:t>Información</a:t>
            </a: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3801198-C64B-4430-9EF8-45679C82A8A3}"/>
              </a:ext>
            </a:extLst>
          </p:cNvPr>
          <p:cNvSpPr/>
          <p:nvPr/>
        </p:nvSpPr>
        <p:spPr>
          <a:xfrm>
            <a:off x="2762814" y="5702903"/>
            <a:ext cx="1450027" cy="580011"/>
          </a:xfrm>
          <a:custGeom>
            <a:avLst/>
            <a:gdLst>
              <a:gd name="connsiteX0" fmla="*/ 0 w 1450027"/>
              <a:gd name="connsiteY0" fmla="*/ 0 h 580011"/>
              <a:gd name="connsiteX1" fmla="*/ 1160022 w 1450027"/>
              <a:gd name="connsiteY1" fmla="*/ 0 h 580011"/>
              <a:gd name="connsiteX2" fmla="*/ 1450027 w 1450027"/>
              <a:gd name="connsiteY2" fmla="*/ 290006 h 580011"/>
              <a:gd name="connsiteX3" fmla="*/ 1160022 w 1450027"/>
              <a:gd name="connsiteY3" fmla="*/ 580011 h 580011"/>
              <a:gd name="connsiteX4" fmla="*/ 0 w 1450027"/>
              <a:gd name="connsiteY4" fmla="*/ 580011 h 580011"/>
              <a:gd name="connsiteX5" fmla="*/ 290006 w 1450027"/>
              <a:gd name="connsiteY5" fmla="*/ 290006 h 580011"/>
              <a:gd name="connsiteX6" fmla="*/ 0 w 1450027"/>
              <a:gd name="connsiteY6" fmla="*/ 0 h 58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0027" h="580011">
                <a:moveTo>
                  <a:pt x="0" y="0"/>
                </a:moveTo>
                <a:lnTo>
                  <a:pt x="1160022" y="0"/>
                </a:lnTo>
                <a:lnTo>
                  <a:pt x="1450027" y="290006"/>
                </a:lnTo>
                <a:lnTo>
                  <a:pt x="1160022" y="580011"/>
                </a:lnTo>
                <a:lnTo>
                  <a:pt x="0" y="580011"/>
                </a:lnTo>
                <a:lnTo>
                  <a:pt x="290006" y="2900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79271"/>
              <a:satOff val="-8710"/>
              <a:lumOff val="-5883"/>
              <a:alphaOff val="0"/>
            </a:schemeClr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012" tIns="16002" rIns="306007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a-ES" sz="1200" b="1" kern="1200"/>
              <a:t>Compra</a:t>
            </a: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BE08B49D-A108-4209-8BBD-59F41CD8E479}"/>
              </a:ext>
            </a:extLst>
          </p:cNvPr>
          <p:cNvSpPr/>
          <p:nvPr/>
        </p:nvSpPr>
        <p:spPr>
          <a:xfrm>
            <a:off x="4155813" y="5698448"/>
            <a:ext cx="1450027" cy="580011"/>
          </a:xfrm>
          <a:custGeom>
            <a:avLst/>
            <a:gdLst>
              <a:gd name="connsiteX0" fmla="*/ 0 w 1450027"/>
              <a:gd name="connsiteY0" fmla="*/ 0 h 580011"/>
              <a:gd name="connsiteX1" fmla="*/ 1160022 w 1450027"/>
              <a:gd name="connsiteY1" fmla="*/ 0 h 580011"/>
              <a:gd name="connsiteX2" fmla="*/ 1450027 w 1450027"/>
              <a:gd name="connsiteY2" fmla="*/ 290006 h 580011"/>
              <a:gd name="connsiteX3" fmla="*/ 1160022 w 1450027"/>
              <a:gd name="connsiteY3" fmla="*/ 580011 h 580011"/>
              <a:gd name="connsiteX4" fmla="*/ 0 w 1450027"/>
              <a:gd name="connsiteY4" fmla="*/ 580011 h 580011"/>
              <a:gd name="connsiteX5" fmla="*/ 290006 w 1450027"/>
              <a:gd name="connsiteY5" fmla="*/ 290006 h 580011"/>
              <a:gd name="connsiteX6" fmla="*/ 0 w 1450027"/>
              <a:gd name="connsiteY6" fmla="*/ 0 h 58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0027" h="580011">
                <a:moveTo>
                  <a:pt x="0" y="0"/>
                </a:moveTo>
                <a:lnTo>
                  <a:pt x="1160022" y="0"/>
                </a:lnTo>
                <a:lnTo>
                  <a:pt x="1450027" y="290006"/>
                </a:lnTo>
                <a:lnTo>
                  <a:pt x="1160022" y="580011"/>
                </a:lnTo>
                <a:lnTo>
                  <a:pt x="0" y="580011"/>
                </a:lnTo>
                <a:lnTo>
                  <a:pt x="290006" y="2900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068907"/>
              <a:satOff val="-13064"/>
              <a:lumOff val="-8824"/>
              <a:alphaOff val="0"/>
            </a:schemeClr>
          </a:fillRef>
          <a:effectRef idx="0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012" tIns="16002" rIns="306007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a-ES" sz="1200" b="1" kern="1200"/>
              <a:t>Experiencia con</a:t>
            </a:r>
            <a:br>
              <a:rPr lang="ca-ES" sz="1200" b="1" kern="1200"/>
            </a:br>
            <a:r>
              <a:rPr lang="ca-ES" sz="1200" b="1" kern="1200"/>
              <a:t>el producto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82062F4-7469-4958-B774-40F06CCA6D60}"/>
              </a:ext>
            </a:extLst>
          </p:cNvPr>
          <p:cNvSpPr/>
          <p:nvPr/>
        </p:nvSpPr>
        <p:spPr>
          <a:xfrm>
            <a:off x="5460839" y="5702903"/>
            <a:ext cx="1362056" cy="580011"/>
          </a:xfrm>
          <a:custGeom>
            <a:avLst/>
            <a:gdLst>
              <a:gd name="connsiteX0" fmla="*/ 0 w 1450027"/>
              <a:gd name="connsiteY0" fmla="*/ 0 h 580011"/>
              <a:gd name="connsiteX1" fmla="*/ 1160022 w 1450027"/>
              <a:gd name="connsiteY1" fmla="*/ 0 h 580011"/>
              <a:gd name="connsiteX2" fmla="*/ 1450027 w 1450027"/>
              <a:gd name="connsiteY2" fmla="*/ 290006 h 580011"/>
              <a:gd name="connsiteX3" fmla="*/ 1160022 w 1450027"/>
              <a:gd name="connsiteY3" fmla="*/ 580011 h 580011"/>
              <a:gd name="connsiteX4" fmla="*/ 0 w 1450027"/>
              <a:gd name="connsiteY4" fmla="*/ 580011 h 580011"/>
              <a:gd name="connsiteX5" fmla="*/ 290006 w 1450027"/>
              <a:gd name="connsiteY5" fmla="*/ 290006 h 580011"/>
              <a:gd name="connsiteX6" fmla="*/ 0 w 1450027"/>
              <a:gd name="connsiteY6" fmla="*/ 0 h 58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0027" h="580011">
                <a:moveTo>
                  <a:pt x="0" y="0"/>
                </a:moveTo>
                <a:lnTo>
                  <a:pt x="1160022" y="0"/>
                </a:lnTo>
                <a:lnTo>
                  <a:pt x="1450027" y="290006"/>
                </a:lnTo>
                <a:lnTo>
                  <a:pt x="1160022" y="580011"/>
                </a:lnTo>
                <a:lnTo>
                  <a:pt x="0" y="580011"/>
                </a:lnTo>
                <a:lnTo>
                  <a:pt x="290006" y="2900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012" tIns="16002" rIns="306007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a-ES" sz="1200" b="1" kern="1200"/>
              <a:t>Post</a:t>
            </a:r>
            <a:br>
              <a:rPr lang="ca-ES" sz="1200" b="1" kern="1200"/>
            </a:br>
            <a:r>
              <a:rPr lang="ca-ES" sz="1200" b="1" kern="1200"/>
              <a:t>venta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FBA931E-C9D5-4E14-822C-D50B0EAF08D3}"/>
              </a:ext>
            </a:extLst>
          </p:cNvPr>
          <p:cNvCxnSpPr>
            <a:cxnSpLocks/>
          </p:cNvCxnSpPr>
          <p:nvPr/>
        </p:nvCxnSpPr>
        <p:spPr>
          <a:xfrm>
            <a:off x="1506579" y="4534701"/>
            <a:ext cx="0" cy="33113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C398694-2DAF-422E-AA5E-06645ABCBCAB}"/>
              </a:ext>
            </a:extLst>
          </p:cNvPr>
          <p:cNvCxnSpPr>
            <a:cxnSpLocks/>
          </p:cNvCxnSpPr>
          <p:nvPr/>
        </p:nvCxnSpPr>
        <p:spPr>
          <a:xfrm>
            <a:off x="2850788" y="4534701"/>
            <a:ext cx="0" cy="33113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256549A-5A30-4E37-917E-FD8EF2201464}"/>
              </a:ext>
            </a:extLst>
          </p:cNvPr>
          <p:cNvCxnSpPr>
            <a:cxnSpLocks/>
          </p:cNvCxnSpPr>
          <p:nvPr/>
        </p:nvCxnSpPr>
        <p:spPr>
          <a:xfrm>
            <a:off x="4206421" y="4534701"/>
            <a:ext cx="0" cy="33113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DA2C00-B562-464C-ADA7-9A47DE086D00}"/>
              </a:ext>
            </a:extLst>
          </p:cNvPr>
          <p:cNvCxnSpPr>
            <a:cxnSpLocks/>
          </p:cNvCxnSpPr>
          <p:nvPr/>
        </p:nvCxnSpPr>
        <p:spPr>
          <a:xfrm>
            <a:off x="5501127" y="4534700"/>
            <a:ext cx="0" cy="33113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013283A-D251-41BF-A6FC-86625B06513C}"/>
              </a:ext>
            </a:extLst>
          </p:cNvPr>
          <p:cNvSpPr/>
          <p:nvPr/>
        </p:nvSpPr>
        <p:spPr>
          <a:xfrm>
            <a:off x="481057" y="4386764"/>
            <a:ext cx="10498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G1</a:t>
            </a: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Aprender con la realidad virtual es interesante, interactivo y eficiente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A83C680-CE86-46DE-ADEF-F25DFCEB58B3}"/>
              </a:ext>
            </a:extLst>
          </p:cNvPr>
          <p:cNvSpPr/>
          <p:nvPr/>
        </p:nvSpPr>
        <p:spPr>
          <a:xfrm>
            <a:off x="481057" y="6422681"/>
            <a:ext cx="1049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P1</a:t>
            </a:r>
            <a:r>
              <a:rPr lang="es-E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pierde el contacto humano. 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confía en una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 que quizás podría fallar.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AC558F-118B-4482-970B-A2E58730A869}"/>
              </a:ext>
            </a:extLst>
          </p:cNvPr>
          <p:cNvSpPr/>
          <p:nvPr/>
        </p:nvSpPr>
        <p:spPr>
          <a:xfrm>
            <a:off x="1630928" y="4386764"/>
            <a:ext cx="110170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ca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G2</a:t>
            </a:r>
            <a:r>
              <a:rPr lang="ca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Disponibilidad de un amplio rango de</a:t>
            </a:r>
          </a:p>
          <a:p>
            <a:r>
              <a:rPr lang="ca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fuentes abiertas de información.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54CFF3B-9125-41BC-A721-F84B4F09C82C}"/>
              </a:ext>
            </a:extLst>
          </p:cNvPr>
          <p:cNvSpPr/>
          <p:nvPr/>
        </p:nvSpPr>
        <p:spPr>
          <a:xfrm>
            <a:off x="1531962" y="6422680"/>
            <a:ext cx="1134423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ca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P2</a:t>
            </a:r>
            <a:r>
              <a:rPr lang="ca-E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ca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 fuentes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abiertas no proporcionan toda la información técnica necesaria.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E761021-E93F-4E20-9D12-D60F3766C425}"/>
              </a:ext>
            </a:extLst>
          </p:cNvPr>
          <p:cNvSpPr/>
          <p:nvPr/>
        </p:nvSpPr>
        <p:spPr>
          <a:xfrm>
            <a:off x="2975465" y="4386764"/>
            <a:ext cx="1141415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G3</a:t>
            </a: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precio del aprendizaje con VR es bajo, si se adquiere la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herramienta para un largo periodo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E5CB7C-9F9A-4409-B766-2E4801F6A627}"/>
              </a:ext>
            </a:extLst>
          </p:cNvPr>
          <p:cNvSpPr/>
          <p:nvPr/>
        </p:nvSpPr>
        <p:spPr>
          <a:xfrm>
            <a:off x="2963682" y="6464183"/>
            <a:ext cx="114141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P3</a:t>
            </a:r>
            <a:r>
              <a:rPr lang="es-E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Precio elevado para periodos cortos.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37561C-26EA-4CCC-975C-A8BABE8B8AB2}"/>
              </a:ext>
            </a:extLst>
          </p:cNvPr>
          <p:cNvSpPr/>
          <p:nvPr/>
        </p:nvSpPr>
        <p:spPr>
          <a:xfrm>
            <a:off x="4229460" y="4386764"/>
            <a:ext cx="104986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G4</a:t>
            </a: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Aporta al cliente una forma fácil de aprender cosas nuevas.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54012E-2758-4806-8050-881F73AC85B6}"/>
              </a:ext>
            </a:extLst>
          </p:cNvPr>
          <p:cNvSpPr/>
          <p:nvPr/>
        </p:nvSpPr>
        <p:spPr>
          <a:xfrm>
            <a:off x="4267201" y="6444112"/>
            <a:ext cx="114141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ca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P4</a:t>
            </a:r>
            <a:r>
              <a:rPr lang="ca-E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ca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relativamente difícil de usar para personas que no posean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experiencia con las nuevas tecnologías.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E3A8CF0-CDA2-4333-AF4C-FBD5F2C5AC27}"/>
              </a:ext>
            </a:extLst>
          </p:cNvPr>
          <p:cNvSpPr/>
          <p:nvPr/>
        </p:nvSpPr>
        <p:spPr>
          <a:xfrm>
            <a:off x="5562053" y="4386764"/>
            <a:ext cx="1239633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G5</a:t>
            </a: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cliente puede tener una mayor confianza en el producto y promueve el </a:t>
            </a:r>
            <a:b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boca-oreja.</a:t>
            </a:r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C4AA3EA-88BD-4384-9D26-B8FBB7B7DE99}"/>
              </a:ext>
            </a:extLst>
          </p:cNvPr>
          <p:cNvSpPr/>
          <p:nvPr/>
        </p:nvSpPr>
        <p:spPr>
          <a:xfrm>
            <a:off x="5523962" y="6450847"/>
            <a:ext cx="1300560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P5</a:t>
            </a:r>
            <a:r>
              <a:rPr lang="es-E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Aprensión por el consumo energético o implicaciones </a:t>
            </a:r>
            <a:b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salud</a:t>
            </a:r>
          </a:p>
          <a:p>
            <a:endParaRPr lang="ca-E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CC6EAA-3335-47BD-8157-A5F3570F8301}"/>
              </a:ext>
            </a:extLst>
          </p:cNvPr>
          <p:cNvSpPr/>
          <p:nvPr/>
        </p:nvSpPr>
        <p:spPr>
          <a:xfrm>
            <a:off x="350427" y="2610865"/>
            <a:ext cx="62031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>
                <a:latin typeface="Nunito" pitchFamily="2" charset="0"/>
              </a:rPr>
              <a:t>FASE ENTENDER, OBSERVAR Y DEFINIR</a:t>
            </a:r>
            <a:r>
              <a:rPr lang="es-ES" sz="1400">
                <a:latin typeface="Nunito" pitchFamily="2" charset="0"/>
              </a:rPr>
              <a:t>: </a:t>
            </a:r>
            <a:br>
              <a:rPr lang="es-ES" sz="1400">
                <a:latin typeface="Nunito" pitchFamily="2" charset="0"/>
              </a:rPr>
            </a:br>
            <a:r>
              <a:rPr lang="es-ES" sz="1400">
                <a:latin typeface="Nunito" pitchFamily="2" charset="0"/>
              </a:rPr>
              <a:t>A partir de la información obtenida durante el mapa de experiencia de cliente y los problemas que resultan del análisis del entorno, identificad lo que molesta al usuario (pains), lo que le agrega valor (gains), además de los obstáculos y oportunidades derivados del hito 2. </a:t>
            </a:r>
          </a:p>
          <a:p>
            <a:endParaRPr lang="es-ES" sz="1400">
              <a:latin typeface="Nunito" pitchFamily="2" charset="0"/>
            </a:endParaRPr>
          </a:p>
          <a:p>
            <a:r>
              <a:rPr lang="es-ES" sz="1400">
                <a:latin typeface="Nunito" pitchFamily="2" charset="0"/>
              </a:rPr>
              <a:t>Ejemplo:</a:t>
            </a:r>
            <a:endParaRPr lang="ca-ES" sz="1400">
              <a:latin typeface="Nunito" pitchFamily="2" charset="0"/>
            </a:endParaRPr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EF6857E9-00C7-4020-8301-67FABE85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51482"/>
              </p:ext>
            </p:extLst>
          </p:nvPr>
        </p:nvGraphicFramePr>
        <p:xfrm>
          <a:off x="380384" y="1093303"/>
          <a:ext cx="5955101" cy="93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55">
                  <a:extLst>
                    <a:ext uri="{9D8B030D-6E8A-4147-A177-3AD203B41FA5}">
                      <a16:colId xmlns:a16="http://schemas.microsoft.com/office/drawing/2014/main" val="2449929476"/>
                    </a:ext>
                  </a:extLst>
                </a:gridCol>
                <a:gridCol w="4982546">
                  <a:extLst>
                    <a:ext uri="{9D8B030D-6E8A-4147-A177-3AD203B41FA5}">
                      <a16:colId xmlns:a16="http://schemas.microsoft.com/office/drawing/2014/main" val="1667146821"/>
                    </a:ext>
                  </a:extLst>
                </a:gridCol>
              </a:tblGrid>
              <a:tr h="296958">
                <a:tc>
                  <a:txBody>
                    <a:bodyPr/>
                    <a:lstStyle/>
                    <a:p>
                      <a:r>
                        <a:rPr lang="ca-ES" sz="1400" b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Grupo: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b="1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G21.</a:t>
                      </a:r>
                      <a:r>
                        <a:rPr lang="ca-ES" sz="1600" b="1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74003"/>
                  </a:ext>
                </a:extLst>
              </a:tr>
              <a:tr h="271351">
                <a:tc>
                  <a:txBody>
                    <a:bodyPr/>
                    <a:lstStyle/>
                    <a:p>
                      <a:r>
                        <a:rPr lang="ca-ES" sz="1400" b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Proyecto: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b="1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English VR.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6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sz="1400" b="0">
                        <a:solidFill>
                          <a:sysClr val="windowText" lastClr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b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Aprendizaje del inglés con realidad virtual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16285"/>
                  </a:ext>
                </a:extLst>
              </a:tr>
            </a:tbl>
          </a:graphicData>
        </a:graphic>
      </p:graphicFrame>
      <p:sp>
        <p:nvSpPr>
          <p:cNvPr id="31" name="Marcador de número de diapositiva 30">
            <a:extLst>
              <a:ext uri="{FF2B5EF4-FFF2-40B4-BE49-F238E27FC236}">
                <a16:creationId xmlns:a16="http://schemas.microsoft.com/office/drawing/2014/main" id="{E1E24988-0BD6-4C85-8980-9DE9008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1</a:t>
            </a:fld>
            <a:endParaRPr lang="ca-ES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BAB56D54-0C11-4496-BA39-41480FCDEB48}"/>
              </a:ext>
            </a:extLst>
          </p:cNvPr>
          <p:cNvSpPr/>
          <p:nvPr/>
        </p:nvSpPr>
        <p:spPr>
          <a:xfrm>
            <a:off x="6857999" y="1403779"/>
            <a:ext cx="2033449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400" i="1">
                <a:solidFill>
                  <a:srgbClr val="4D4D4D"/>
                </a:solidFill>
              </a:rPr>
              <a:t>Nombre comercial</a:t>
            </a:r>
            <a:endParaRPr lang="en-US" sz="1400" i="1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5FB37B3-7F60-4233-A2E9-9CE4AB2F5E4A}"/>
              </a:ext>
            </a:extLst>
          </p:cNvPr>
          <p:cNvSpPr/>
          <p:nvPr/>
        </p:nvSpPr>
        <p:spPr>
          <a:xfrm>
            <a:off x="6858000" y="3179689"/>
            <a:ext cx="2033451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400" i="1">
                <a:solidFill>
                  <a:srgbClr val="4D4D4D"/>
                </a:solidFill>
              </a:rPr>
              <a:t>Los sacan de la práctica 1</a:t>
            </a:r>
            <a:endParaRPr lang="en-US" sz="1400" i="1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35B75A4-B00F-4A1B-A596-5ECC2942D40B}"/>
              </a:ext>
            </a:extLst>
          </p:cNvPr>
          <p:cNvSpPr/>
          <p:nvPr/>
        </p:nvSpPr>
        <p:spPr>
          <a:xfrm>
            <a:off x="6858000" y="1737738"/>
            <a:ext cx="2033450" cy="5232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400" i="1">
                <a:solidFill>
                  <a:srgbClr val="4D4D4D"/>
                </a:solidFill>
              </a:rPr>
              <a:t>Mini descripción del proyecto</a:t>
            </a:r>
            <a:endParaRPr lang="en-US" sz="1400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BED1FD-3A6C-4CFF-84B4-B7168F4E0190}"/>
              </a:ext>
            </a:extLst>
          </p:cNvPr>
          <p:cNvSpPr txBox="1"/>
          <p:nvPr/>
        </p:nvSpPr>
        <p:spPr>
          <a:xfrm rot="16200000">
            <a:off x="-261923" y="4919547"/>
            <a:ext cx="1058091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>
              <a:defRPr sz="1400" i="1">
                <a:solidFill>
                  <a:srgbClr val="4D4D4D"/>
                </a:solidFill>
              </a:defRPr>
            </a:lvl1pPr>
          </a:lstStyle>
          <a:p>
            <a:pPr algn="ctr"/>
            <a:r>
              <a:rPr lang="ca-ES" b="1">
                <a:solidFill>
                  <a:schemeClr val="bg1"/>
                </a:solidFill>
              </a:rPr>
              <a:t>Gains</a:t>
            </a:r>
            <a:endParaRPr lang="ca-ES" sz="1100" b="1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ABC2CC4-E3A2-4E38-AE05-98C40AC53E5D}"/>
              </a:ext>
            </a:extLst>
          </p:cNvPr>
          <p:cNvSpPr txBox="1"/>
          <p:nvPr/>
        </p:nvSpPr>
        <p:spPr>
          <a:xfrm rot="16200000">
            <a:off x="-266599" y="6927899"/>
            <a:ext cx="1058091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>
              <a:defRPr sz="1400" i="1">
                <a:solidFill>
                  <a:srgbClr val="4D4D4D"/>
                </a:solidFill>
              </a:defRPr>
            </a:lvl1pPr>
          </a:lstStyle>
          <a:p>
            <a:pPr algn="ctr"/>
            <a:r>
              <a:rPr lang="ca-ES" b="1">
                <a:solidFill>
                  <a:schemeClr val="bg1"/>
                </a:solidFill>
              </a:rPr>
              <a:t>Pains</a:t>
            </a:r>
            <a:endParaRPr lang="ca-E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9DD0C6C-9240-4A7A-875D-C6E30B68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87479" y="8441727"/>
            <a:ext cx="1543050" cy="486833"/>
          </a:xfrm>
        </p:spPr>
        <p:txBody>
          <a:bodyPr/>
          <a:lstStyle/>
          <a:p>
            <a:fld id="{7B266A80-0CF2-4EBD-821D-C7C54DC9BC45}" type="slidenum">
              <a:rPr lang="ca-ES" smtClean="0"/>
              <a:t>2</a:t>
            </a:fld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904873-B581-4AA5-8A47-E15D564885EA}"/>
              </a:ext>
            </a:extLst>
          </p:cNvPr>
          <p:cNvSpPr/>
          <p:nvPr/>
        </p:nvSpPr>
        <p:spPr>
          <a:xfrm>
            <a:off x="517411" y="949143"/>
            <a:ext cx="635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1200" b="1">
                <a:solidFill>
                  <a:srgbClr val="0070C0"/>
                </a:solidFill>
                <a:latin typeface="Nunito" pitchFamily="2" charset="0"/>
              </a:rPr>
              <a:t>LLUVIA DE IDEAS</a:t>
            </a:r>
            <a:r>
              <a:rPr lang="es-ES" sz="1200">
                <a:latin typeface="Nunito" pitchFamily="2" charset="0"/>
              </a:rPr>
              <a:t>: Generad ideas para </a:t>
            </a:r>
            <a:r>
              <a:rPr lang="es-ES" sz="1200" b="1">
                <a:latin typeface="Nunito" pitchFamily="2" charset="0"/>
              </a:rPr>
              <a:t>resolver los "</a:t>
            </a:r>
            <a:r>
              <a:rPr lang="es-ES" sz="1200" b="1" i="1">
                <a:latin typeface="Nunito" pitchFamily="2" charset="0"/>
              </a:rPr>
              <a:t>pains" y los obstáculos derivados del entorno así como</a:t>
            </a:r>
            <a:r>
              <a:rPr lang="es-ES" sz="1200">
                <a:latin typeface="Nunito" pitchFamily="2" charset="0"/>
              </a:rPr>
              <a:t> </a:t>
            </a:r>
            <a:r>
              <a:rPr lang="es-ES" sz="1200" b="1">
                <a:latin typeface="Nunito" pitchFamily="2" charset="0"/>
              </a:rPr>
              <a:t>maximizar las ganancias (</a:t>
            </a:r>
            <a:r>
              <a:rPr lang="es-ES" sz="1200" b="1" i="1">
                <a:latin typeface="Nunito" pitchFamily="2" charset="0"/>
              </a:rPr>
              <a:t>gains) y aprovechar las oportunidades</a:t>
            </a:r>
            <a:r>
              <a:rPr lang="es-ES" sz="1200">
                <a:latin typeface="Nunito" pitchFamily="2" charset="0"/>
              </a:rPr>
              <a:t>. </a:t>
            </a:r>
            <a:endParaRPr lang="ca-ES" sz="1200">
              <a:latin typeface="Nunito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8E3E9A8-1A2E-473B-9E78-0F6FE7EB9BBC}"/>
              </a:ext>
            </a:extLst>
          </p:cNvPr>
          <p:cNvSpPr/>
          <p:nvPr/>
        </p:nvSpPr>
        <p:spPr>
          <a:xfrm>
            <a:off x="860047" y="1598919"/>
            <a:ext cx="5783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>
                <a:latin typeface="Nunito" pitchFamily="2" charset="0"/>
              </a:rPr>
              <a:t>Para hacer esto tenéis que </a:t>
            </a:r>
            <a:r>
              <a:rPr lang="es-ES" sz="1200" u="sng">
                <a:latin typeface="Nunito" pitchFamily="2" charset="0"/>
              </a:rPr>
              <a:t>llevar a cabo un </a:t>
            </a:r>
            <a:r>
              <a:rPr lang="es-ES" sz="1200" i="1" u="sng">
                <a:latin typeface="Nunito" pitchFamily="2" charset="0"/>
              </a:rPr>
              <a:t>brainstorming</a:t>
            </a:r>
            <a:r>
              <a:rPr lang="es-ES" sz="1200" u="sng">
                <a:latin typeface="Nunito" pitchFamily="2" charset="0"/>
              </a:rPr>
              <a:t> según la metodología n-3-5 </a:t>
            </a:r>
            <a:r>
              <a:rPr lang="es-ES" sz="1200">
                <a:latin typeface="Nunito" pitchFamily="2" charset="0"/>
              </a:rPr>
              <a:t>y demostrar los resultados.</a:t>
            </a:r>
            <a:endParaRPr lang="ca-ES" sz="120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CB31B22-908C-4656-BCDF-3CF6D4CE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97026"/>
              </p:ext>
            </p:extLst>
          </p:nvPr>
        </p:nvGraphicFramePr>
        <p:xfrm>
          <a:off x="214605" y="2226679"/>
          <a:ext cx="6428790" cy="638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5">
                  <a:extLst>
                    <a:ext uri="{9D8B030D-6E8A-4147-A177-3AD203B41FA5}">
                      <a16:colId xmlns:a16="http://schemas.microsoft.com/office/drawing/2014/main" val="4250569073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363031929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382984941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1971247582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1408902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668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ca-ES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P1</a:t>
                      </a:r>
                      <a:r>
                        <a:rPr lang="es-ES" sz="9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</a:t>
                      </a:r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Combinar técnicas de aprendizaje con la tecnología de realidad virtual para que la formación no solo dependa de la misma.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P2</a:t>
                      </a:r>
                      <a:r>
                        <a:rPr lang="es-ES" sz="9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</a:t>
                      </a:r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Construir una buena estrategia de negocio con un producto competitivo.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P4. </a:t>
                      </a:r>
                      <a:r>
                        <a:rPr lang="es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Crear un software que haga el producto más interactivo.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91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P4. </a:t>
                      </a:r>
                      <a:r>
                        <a:rPr lang="es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Tutoriales interactivos para los usuarios con ciertas dificultades en usar los</a:t>
                      </a:r>
                    </a:p>
                    <a:p>
                      <a:pPr algn="l"/>
                      <a:r>
                        <a:rPr lang="ca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productos.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P5. </a:t>
                      </a:r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Mejora de la electrónica para evitar problemas con el ruido o temperaturas</a:t>
                      </a:r>
                    </a:p>
                    <a:p>
                      <a:pPr algn="l"/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elevadas.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P5. </a:t>
                      </a:r>
                      <a:r>
                        <a:rPr lang="es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Sensores externos para evitar posibles accidentes con el entorno.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83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P3. </a:t>
                      </a:r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Fabricar el producto con materiales económicos y ecológicos.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P3. </a:t>
                      </a:r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Ayudas para instituciones educativas a la hora de comprar el material.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P2. </a:t>
                      </a:r>
                      <a:r>
                        <a:rPr lang="es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Diseñar una estrategia de marketing para dar a conocer el producto.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9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P4. </a:t>
                      </a:r>
                      <a:r>
                        <a:rPr lang="ca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Demostraciones o cursos para el uso correcto.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P5. </a:t>
                      </a:r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Incorporar procesadores ARM en la electrónica para reducir el consumo</a:t>
                      </a:r>
                    </a:p>
                    <a:p>
                      <a:pPr algn="l"/>
                      <a:r>
                        <a:rPr lang="es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energético.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strike="noStrike" kern="1200" baseline="0">
                          <a:solidFill>
                            <a:srgbClr val="0070C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P5. </a:t>
                      </a:r>
                      <a:r>
                        <a:rPr lang="es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Detectar con un sensor inteligente el grado de cansancio de los ojos para evitar </a:t>
                      </a:r>
                      <a:r>
                        <a:rPr lang="ca-ES" sz="900" b="0" i="0" u="none" strike="noStrike" kern="1200" baseline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problemas de salud.</a:t>
                      </a:r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10904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58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8306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902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83395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3815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13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467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6077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585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3726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7697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95969"/>
                  </a:ext>
                </a:extLst>
              </a:tr>
            </a:tbl>
          </a:graphicData>
        </a:graphic>
      </p:graphicFrame>
      <p:pic>
        <p:nvPicPr>
          <p:cNvPr id="8" name="Gráfico 7" descr="Usuario">
            <a:extLst>
              <a:ext uri="{FF2B5EF4-FFF2-40B4-BE49-F238E27FC236}">
                <a16:creationId xmlns:a16="http://schemas.microsoft.com/office/drawing/2014/main" id="{F00DA432-DEC5-434E-8178-2051FF3C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10" y="2226679"/>
            <a:ext cx="317241" cy="317241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8C818167-A62A-4E11-A5F0-D15B60682F99}"/>
              </a:ext>
            </a:extLst>
          </p:cNvPr>
          <p:cNvSpPr/>
          <p:nvPr/>
        </p:nvSpPr>
        <p:spPr>
          <a:xfrm>
            <a:off x="6873891" y="69669"/>
            <a:ext cx="3276912" cy="600164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600" b="1" i="1"/>
              <a:t>Metodología 6-3-5</a:t>
            </a:r>
            <a:br>
              <a:rPr lang="es-ES" sz="1400" i="1">
                <a:solidFill>
                  <a:srgbClr val="4D4D4D"/>
                </a:solidFill>
              </a:rPr>
            </a:br>
            <a:br>
              <a:rPr lang="es-ES" sz="1400" i="1">
                <a:solidFill>
                  <a:srgbClr val="4D4D4D"/>
                </a:solidFill>
              </a:rPr>
            </a:br>
            <a:r>
              <a:rPr lang="es-ES" sz="1600" i="1" strike="sngStrike">
                <a:solidFill>
                  <a:srgbClr val="FF0000"/>
                </a:solidFill>
              </a:rPr>
              <a:t>Seis</a:t>
            </a:r>
            <a:r>
              <a:rPr lang="es-ES" sz="1600" i="1">
                <a:solidFill>
                  <a:schemeClr val="accent6">
                    <a:lumMod val="50000"/>
                  </a:schemeClr>
                </a:solidFill>
              </a:rPr>
              <a:t> cuatro participantes (y rondas),</a:t>
            </a:r>
            <a:br>
              <a:rPr lang="es-ES" sz="1600" i="1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sz="1600" i="1">
                <a:solidFill>
                  <a:schemeClr val="accent6">
                    <a:lumMod val="50000"/>
                  </a:schemeClr>
                </a:solidFill>
              </a:rPr>
              <a:t>tres ideas, cinco minutos.</a:t>
            </a:r>
            <a:br>
              <a:rPr lang="es-ES" sz="1600" i="1">
                <a:solidFill>
                  <a:schemeClr val="accent6">
                    <a:lumMod val="50000"/>
                  </a:schemeClr>
                </a:solidFill>
              </a:rPr>
            </a:br>
            <a:endParaRPr lang="es-ES" sz="1400" i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ES" sz="1400" i="1">
                <a:solidFill>
                  <a:srgbClr val="4D4D4D"/>
                </a:solidFill>
              </a:rPr>
              <a:t>Cada </a:t>
            </a:r>
            <a:r>
              <a:rPr lang="es-ES" sz="1400" i="1" dirty="0">
                <a:solidFill>
                  <a:srgbClr val="4D4D4D"/>
                </a:solidFill>
              </a:rPr>
              <a:t>participante tendrá que escribir en su hoja </a:t>
            </a:r>
            <a:r>
              <a:rPr lang="es-ES" sz="1400" b="1" i="1" dirty="0">
                <a:solidFill>
                  <a:srgbClr val="4D4D4D"/>
                </a:solidFill>
              </a:rPr>
              <a:t>tres</a:t>
            </a:r>
            <a:r>
              <a:rPr lang="es-ES" sz="1400" i="1" dirty="0">
                <a:solidFill>
                  <a:srgbClr val="4D4D4D"/>
                </a:solidFill>
              </a:rPr>
              <a:t> ideas, de manera concisa y breve ya que sólo dispone de </a:t>
            </a:r>
            <a:r>
              <a:rPr lang="es-ES" sz="1400" b="1" i="1" dirty="0">
                <a:solidFill>
                  <a:srgbClr val="4D4D4D"/>
                </a:solidFill>
              </a:rPr>
              <a:t>cinco</a:t>
            </a:r>
            <a:r>
              <a:rPr lang="es-ES" sz="1400" i="1" dirty="0">
                <a:solidFill>
                  <a:srgbClr val="4D4D4D"/>
                </a:solidFill>
              </a:rPr>
              <a:t> minutos para </a:t>
            </a:r>
            <a:r>
              <a:rPr lang="es-ES" sz="1400" i="1">
                <a:solidFill>
                  <a:srgbClr val="4D4D4D"/>
                </a:solidFill>
              </a:rPr>
              <a:t>escribirlas; una </a:t>
            </a:r>
            <a:r>
              <a:rPr lang="es-ES" sz="1400" i="1" dirty="0">
                <a:solidFill>
                  <a:srgbClr val="4D4D4D"/>
                </a:solidFill>
              </a:rPr>
              <a:t>vez transcurridos, cada uno pasará su hoja al compañero de al lado y se repetirá el proceso de escribir tres nuevas ideas en otros cinco minutos después de haber leído las ideas de los participantes anteriores, que servirán a su vez como fuente de nueva inspiración.</a:t>
            </a:r>
          </a:p>
          <a:p>
            <a:br>
              <a:rPr lang="es-ES" sz="1400" i="1" dirty="0"/>
            </a:br>
            <a:r>
              <a:rPr lang="es-ES" sz="1400" i="1" dirty="0">
                <a:solidFill>
                  <a:srgbClr val="4D4D4D"/>
                </a:solidFill>
              </a:rPr>
              <a:t>Al completar el ciclo de </a:t>
            </a:r>
            <a:r>
              <a:rPr lang="es-ES" sz="1400" b="1" i="1" strike="sngStrike">
                <a:solidFill>
                  <a:srgbClr val="FF0000"/>
                </a:solidFill>
              </a:rPr>
              <a:t>seis</a:t>
            </a:r>
            <a:r>
              <a:rPr lang="es-ES" sz="1400" i="1">
                <a:solidFill>
                  <a:srgbClr val="4D4D4D"/>
                </a:solidFill>
              </a:rPr>
              <a:t> </a:t>
            </a:r>
            <a:r>
              <a:rPr lang="es-ES" sz="1400" b="1" i="1">
                <a:solidFill>
                  <a:srgbClr val="4D4D4D"/>
                </a:solidFill>
              </a:rPr>
              <a:t>cuatro</a:t>
            </a:r>
            <a:r>
              <a:rPr lang="es-ES" sz="1400" i="1">
                <a:solidFill>
                  <a:srgbClr val="4D4D4D"/>
                </a:solidFill>
              </a:rPr>
              <a:t> intervenciones (rondas) </a:t>
            </a:r>
            <a:r>
              <a:rPr lang="es-ES" sz="1400" i="1" dirty="0">
                <a:solidFill>
                  <a:srgbClr val="4D4D4D"/>
                </a:solidFill>
              </a:rPr>
              <a:t>de cinco minutos, en el que se habrán hecho circular todas las hojas, ordenadamente y una sola vez para cada uno de los participantes, se podrá disponer </a:t>
            </a:r>
            <a:r>
              <a:rPr lang="es-ES" sz="1400" i="1">
                <a:solidFill>
                  <a:srgbClr val="4D4D4D"/>
                </a:solidFill>
              </a:rPr>
              <a:t>de </a:t>
            </a:r>
            <a:r>
              <a:rPr lang="es-ES" sz="1400" i="1" strike="sngStrike">
                <a:solidFill>
                  <a:srgbClr val="FF0000"/>
                </a:solidFill>
              </a:rPr>
              <a:t>dieciocho</a:t>
            </a:r>
            <a:r>
              <a:rPr lang="es-ES" sz="1400" i="1">
                <a:solidFill>
                  <a:srgbClr val="4D4D4D"/>
                </a:solidFill>
              </a:rPr>
              <a:t> </a:t>
            </a:r>
            <a:r>
              <a:rPr lang="es-ES" sz="1400" b="1" i="1">
                <a:solidFill>
                  <a:srgbClr val="4D4D4D"/>
                </a:solidFill>
              </a:rPr>
              <a:t>doce</a:t>
            </a:r>
            <a:r>
              <a:rPr lang="es-ES" sz="1400" i="1">
                <a:solidFill>
                  <a:srgbClr val="4D4D4D"/>
                </a:solidFill>
              </a:rPr>
              <a:t> </a:t>
            </a:r>
            <a:r>
              <a:rPr lang="es-ES" sz="1400" i="1" dirty="0">
                <a:solidFill>
                  <a:srgbClr val="4D4D4D"/>
                </a:solidFill>
              </a:rPr>
              <a:t>ideas en cada hoja, lo que puede suponer </a:t>
            </a:r>
            <a:r>
              <a:rPr lang="es-ES" sz="1400" b="1" i="1" strike="sngStrike">
                <a:solidFill>
                  <a:srgbClr val="FF0000"/>
                </a:solidFill>
              </a:rPr>
              <a:t>108</a:t>
            </a:r>
            <a:r>
              <a:rPr lang="es-ES" sz="1400" i="1">
                <a:solidFill>
                  <a:srgbClr val="4D4D4D"/>
                </a:solidFill>
              </a:rPr>
              <a:t> </a:t>
            </a:r>
            <a:r>
              <a:rPr lang="es-ES" sz="1400" b="1" i="1">
                <a:solidFill>
                  <a:srgbClr val="4D4D4D"/>
                </a:solidFill>
              </a:rPr>
              <a:t>48 </a:t>
            </a:r>
            <a:r>
              <a:rPr lang="es-ES" sz="1400" i="1">
                <a:solidFill>
                  <a:srgbClr val="4D4D4D"/>
                </a:solidFill>
              </a:rPr>
              <a:t>ideas </a:t>
            </a:r>
            <a:r>
              <a:rPr lang="es-ES" sz="1400" i="1" dirty="0">
                <a:solidFill>
                  <a:srgbClr val="4D4D4D"/>
                </a:solidFill>
              </a:rPr>
              <a:t>en sólo media hora.</a:t>
            </a:r>
          </a:p>
          <a:p>
            <a:endParaRPr lang="en-US" sz="1400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73A7F6-1BCA-4960-9D8B-3D676BC38E70}"/>
              </a:ext>
            </a:extLst>
          </p:cNvPr>
          <p:cNvSpPr txBox="1"/>
          <p:nvPr/>
        </p:nvSpPr>
        <p:spPr>
          <a:xfrm rot="20169267">
            <a:off x="2092582" y="5966655"/>
            <a:ext cx="3127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6600" b="1" i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etcétera</a:t>
            </a:r>
          </a:p>
        </p:txBody>
      </p:sp>
      <p:pic>
        <p:nvPicPr>
          <p:cNvPr id="12" name="Gráfico 11" descr="Marca de verificación">
            <a:extLst>
              <a:ext uri="{FF2B5EF4-FFF2-40B4-BE49-F238E27FC236}">
                <a16:creationId xmlns:a16="http://schemas.microsoft.com/office/drawing/2014/main" id="{C409E23B-FF79-40F6-A8D7-B61956949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6000" y="3695946"/>
            <a:ext cx="294005" cy="294005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B0775E8E-5704-4C2D-B70A-ED98C4724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7694" y="3695946"/>
            <a:ext cx="294005" cy="294005"/>
          </a:xfrm>
          <a:prstGeom prst="rect">
            <a:avLst/>
          </a:prstGeom>
        </p:spPr>
      </p:pic>
      <p:pic>
        <p:nvPicPr>
          <p:cNvPr id="14" name="Gráfico 13" descr="Marca de verificación">
            <a:extLst>
              <a:ext uri="{FF2B5EF4-FFF2-40B4-BE49-F238E27FC236}">
                <a16:creationId xmlns:a16="http://schemas.microsoft.com/office/drawing/2014/main" id="{14D89359-8427-4CBE-9566-109360689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1540" y="3039165"/>
            <a:ext cx="294005" cy="294005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7293AF58-E825-47FB-AC15-5CF43AF17C90}"/>
              </a:ext>
            </a:extLst>
          </p:cNvPr>
          <p:cNvSpPr/>
          <p:nvPr/>
        </p:nvSpPr>
        <p:spPr>
          <a:xfrm>
            <a:off x="-1883558" y="2226679"/>
            <a:ext cx="1827574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400" i="1">
                <a:solidFill>
                  <a:srgbClr val="4D4D4D"/>
                </a:solidFill>
              </a:rPr>
              <a:t>P1, P2 etc</a:t>
            </a:r>
          </a:p>
          <a:p>
            <a:r>
              <a:rPr lang="es-ES" sz="1400" i="1">
                <a:solidFill>
                  <a:srgbClr val="4D4D4D"/>
                </a:solidFill>
              </a:rPr>
              <a:t>se refiere a los pains</a:t>
            </a:r>
          </a:p>
          <a:p>
            <a:r>
              <a:rPr lang="es-ES" sz="1400" i="1">
                <a:solidFill>
                  <a:srgbClr val="4D4D4D"/>
                </a:solidFill>
              </a:rPr>
              <a:t>aunque no es obligatorio, </a:t>
            </a:r>
            <a:br>
              <a:rPr lang="es-ES" sz="1400" i="1">
                <a:solidFill>
                  <a:srgbClr val="4D4D4D"/>
                </a:solidFill>
              </a:rPr>
            </a:br>
            <a:r>
              <a:rPr lang="es-ES" sz="1400" i="1">
                <a:solidFill>
                  <a:srgbClr val="4D4D4D"/>
                </a:solidFill>
              </a:rPr>
              <a:t>aclara las cosas...</a:t>
            </a:r>
            <a:endParaRPr lang="en-US" sz="1400" i="1" dirty="0"/>
          </a:p>
        </p:txBody>
      </p:sp>
      <p:pic>
        <p:nvPicPr>
          <p:cNvPr id="16" name="Gráfico 15" descr="Marca de verificación">
            <a:extLst>
              <a:ext uri="{FF2B5EF4-FFF2-40B4-BE49-F238E27FC236}">
                <a16:creationId xmlns:a16="http://schemas.microsoft.com/office/drawing/2014/main" id="{8CE91722-D4A3-4C46-853F-AAF18F5F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2114" y="4247897"/>
            <a:ext cx="294005" cy="2940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783DFB-105C-4730-896C-1F4677AFA41E}"/>
              </a:ext>
            </a:extLst>
          </p:cNvPr>
          <p:cNvSpPr txBox="1"/>
          <p:nvPr/>
        </p:nvSpPr>
        <p:spPr>
          <a:xfrm>
            <a:off x="214605" y="1595474"/>
            <a:ext cx="477726" cy="4406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0" rIns="72000" bIns="36000" rtlCol="0">
            <a:spAutoFit/>
          </a:bodyPr>
          <a:lstStyle/>
          <a:p>
            <a:pPr algn="ctr"/>
            <a:r>
              <a:rPr lang="ca-E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34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8C29CB-5347-4EBE-98DF-952CA63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3</a:t>
            </a:fld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49B287E-2A11-43DD-BD6E-4D470542D362}"/>
              </a:ext>
            </a:extLst>
          </p:cNvPr>
          <p:cNvSpPr/>
          <p:nvPr/>
        </p:nvSpPr>
        <p:spPr>
          <a:xfrm>
            <a:off x="344066" y="1169895"/>
            <a:ext cx="6169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ES" sz="1200" b="1" u="sng">
                <a:latin typeface="Nunito" pitchFamily="2" charset="0"/>
              </a:rPr>
              <a:t>Llevar a cabo un ejercicio de pensamiento lateral </a:t>
            </a:r>
            <a:r>
              <a:rPr lang="es-ES" sz="1200" u="sng">
                <a:latin typeface="Nunito" pitchFamily="2" charset="0"/>
              </a:rPr>
              <a:t>(</a:t>
            </a:r>
            <a:r>
              <a:rPr lang="es-ES" sz="1200" i="1" u="sng">
                <a:latin typeface="Nunito" pitchFamily="2" charset="0"/>
              </a:rPr>
              <a:t>worst posible scenarios</a:t>
            </a:r>
            <a:r>
              <a:rPr lang="es-ES" sz="1200" u="sng">
                <a:latin typeface="Nunito" pitchFamily="2" charset="0"/>
              </a:rPr>
              <a:t>)</a:t>
            </a:r>
            <a:r>
              <a:rPr lang="es-ES" sz="1200">
                <a:latin typeface="Nunito" pitchFamily="2" charset="0"/>
              </a:rPr>
              <a:t>: </a:t>
            </a:r>
            <a:br>
              <a:rPr lang="es-ES" sz="1200">
                <a:latin typeface="Nunito" pitchFamily="2" charset="0"/>
              </a:rPr>
            </a:br>
            <a:r>
              <a:rPr lang="es-ES" sz="1200">
                <a:latin typeface="Nunito" pitchFamily="2" charset="0"/>
              </a:rPr>
              <a:t>definid y especificad esos escenarios peores para revisar y actualizar vuestras ideas surgidas en el ejercicio de </a:t>
            </a:r>
            <a:r>
              <a:rPr lang="es-ES" sz="1200" i="1">
                <a:latin typeface="Nunito" pitchFamily="2" charset="0"/>
              </a:rPr>
              <a:t>brainstorming</a:t>
            </a:r>
            <a:r>
              <a:rPr lang="es-ES" sz="1200">
                <a:latin typeface="Nunito" pitchFamily="2" charset="0"/>
              </a:rPr>
              <a:t>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53B0F30-B705-454A-A531-48FD003D0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48866"/>
              </p:ext>
            </p:extLst>
          </p:nvPr>
        </p:nvGraphicFramePr>
        <p:xfrm>
          <a:off x="735855" y="1874473"/>
          <a:ext cx="5596065" cy="703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44">
                  <a:extLst>
                    <a:ext uri="{9D8B030D-6E8A-4147-A177-3AD203B41FA5}">
                      <a16:colId xmlns:a16="http://schemas.microsoft.com/office/drawing/2014/main" val="3548447395"/>
                    </a:ext>
                  </a:extLst>
                </a:gridCol>
                <a:gridCol w="2644347">
                  <a:extLst>
                    <a:ext uri="{9D8B030D-6E8A-4147-A177-3AD203B41FA5}">
                      <a16:colId xmlns:a16="http://schemas.microsoft.com/office/drawing/2014/main" val="3485515173"/>
                    </a:ext>
                  </a:extLst>
                </a:gridCol>
                <a:gridCol w="2568274">
                  <a:extLst>
                    <a:ext uri="{9D8B030D-6E8A-4147-A177-3AD203B41FA5}">
                      <a16:colId xmlns:a16="http://schemas.microsoft.com/office/drawing/2014/main" val="18097054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Worst Posible 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34826"/>
                  </a:ext>
                </a:extLst>
              </a:tr>
              <a:tr h="184396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Mejora de la electrónica para </a:t>
                      </a:r>
                      <a:b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evitar problemas con el ruido o temperaturas elevadas.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1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Alto consumo energético</a:t>
                      </a:r>
                    </a:p>
                    <a:p>
                      <a:endParaRPr lang="ca-ES" sz="110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Crear un software que haga el producto más interactivo.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compensar la expectativa en los recursos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Tutoriales interactivos para los usuarios con ciertas dificultades </a:t>
                      </a:r>
                      <a:b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 usar los productos.</a:t>
                      </a:r>
                    </a:p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 el cliente pierda la inversión por mal uso de la herramienta.</a:t>
                      </a:r>
                    </a:p>
                    <a:p>
                      <a:endParaRPr lang="ca-ES" sz="110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3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Diseñar una estrategia de marketing para dar a conocer el producto.</a:t>
                      </a:r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Producto sin éxito en el mercado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7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7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2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4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1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6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5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0193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1D03265-53A8-49AB-861D-E24C4556619B}"/>
              </a:ext>
            </a:extLst>
          </p:cNvPr>
          <p:cNvSpPr txBox="1"/>
          <p:nvPr/>
        </p:nvSpPr>
        <p:spPr>
          <a:xfrm rot="21064348">
            <a:off x="2801989" y="4845557"/>
            <a:ext cx="1463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i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etcétera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A24000E-412B-4F59-AEB5-2D753832A088}"/>
              </a:ext>
            </a:extLst>
          </p:cNvPr>
          <p:cNvSpPr/>
          <p:nvPr/>
        </p:nvSpPr>
        <p:spPr>
          <a:xfrm>
            <a:off x="344066" y="785358"/>
            <a:ext cx="6233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s-ES" sz="1200" b="1">
                <a:solidFill>
                  <a:srgbClr val="0070C0"/>
                </a:solidFill>
                <a:latin typeface="Nunito" pitchFamily="2" charset="0"/>
              </a:rPr>
              <a:t>EJERCICIOS DE PENSAMIENTO LATERAL</a:t>
            </a:r>
            <a:r>
              <a:rPr lang="es-ES" sz="1200">
                <a:latin typeface="Nunito" pitchFamily="2" charset="0"/>
              </a:rPr>
              <a:t>:</a:t>
            </a:r>
            <a:endParaRPr lang="ca-ES" sz="1200">
              <a:latin typeface="Nunito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A82FC4-32FB-4FFE-8BF5-787733E7DB6B}"/>
              </a:ext>
            </a:extLst>
          </p:cNvPr>
          <p:cNvSpPr txBox="1"/>
          <p:nvPr/>
        </p:nvSpPr>
        <p:spPr>
          <a:xfrm>
            <a:off x="105203" y="1827587"/>
            <a:ext cx="477726" cy="4406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0" rIns="72000" bIns="36000" rtlCol="0">
            <a:spAutoFit/>
          </a:bodyPr>
          <a:lstStyle/>
          <a:p>
            <a:pPr algn="ctr"/>
            <a:r>
              <a:rPr lang="ca-E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11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8C29CB-5347-4EBE-98DF-952CA63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4</a:t>
            </a:fld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49B287E-2A11-43DD-BD6E-4D470542D362}"/>
              </a:ext>
            </a:extLst>
          </p:cNvPr>
          <p:cNvSpPr/>
          <p:nvPr/>
        </p:nvSpPr>
        <p:spPr>
          <a:xfrm>
            <a:off x="406926" y="757073"/>
            <a:ext cx="6169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s-ES" sz="1200" b="1" u="sng">
                <a:latin typeface="Nunito" pitchFamily="2" charset="0"/>
              </a:rPr>
              <a:t>Llevar a cabo otro ejercicio de pensamiento lateral </a:t>
            </a:r>
            <a:r>
              <a:rPr lang="es-ES" sz="1200">
                <a:latin typeface="Nunito" pitchFamily="2" charset="0"/>
              </a:rPr>
              <a:t>(’</a:t>
            </a:r>
            <a:r>
              <a:rPr lang="es-ES" sz="1200" i="1">
                <a:latin typeface="Nunito" pitchFamily="2" charset="0"/>
              </a:rPr>
              <a:t>What if…</a:t>
            </a:r>
            <a:r>
              <a:rPr lang="es-ES" sz="1200">
                <a:latin typeface="Nunito" pitchFamily="2" charset="0"/>
              </a:rPr>
              <a:t>’): </a:t>
            </a:r>
            <a:br>
              <a:rPr lang="es-ES" sz="1200">
                <a:latin typeface="Nunito" pitchFamily="2" charset="0"/>
              </a:rPr>
            </a:br>
            <a:r>
              <a:rPr lang="es-ES" sz="1200">
                <a:latin typeface="Nunito" pitchFamily="2" charset="0"/>
              </a:rPr>
              <a:t>comparar cómo otros sectores resolverían vuestra misma problemática, con el objetivo de aprender de ellos y aplicar ese aprendizaje también en la revisión y actualización de las ideas del </a:t>
            </a:r>
            <a:r>
              <a:rPr lang="es-ES" sz="1200" i="1">
                <a:latin typeface="Nunito" pitchFamily="2" charset="0"/>
              </a:rPr>
              <a:t>brainstorming</a:t>
            </a:r>
            <a:r>
              <a:rPr lang="es-ES" sz="1200">
                <a:latin typeface="Nunito" pitchFamily="2" charset="0"/>
              </a:rPr>
              <a:t> (2a).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85EF111-EBFF-46CB-9E4A-78F1EA097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31522"/>
              </p:ext>
            </p:extLst>
          </p:nvPr>
        </p:nvGraphicFramePr>
        <p:xfrm>
          <a:off x="465710" y="1640322"/>
          <a:ext cx="6169867" cy="68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2">
                  <a:extLst>
                    <a:ext uri="{9D8B030D-6E8A-4147-A177-3AD203B41FA5}">
                      <a16:colId xmlns:a16="http://schemas.microsoft.com/office/drawing/2014/main" val="3548447395"/>
                    </a:ext>
                  </a:extLst>
                </a:gridCol>
                <a:gridCol w="1704676">
                  <a:extLst>
                    <a:ext uri="{9D8B030D-6E8A-4147-A177-3AD203B41FA5}">
                      <a16:colId xmlns:a16="http://schemas.microsoft.com/office/drawing/2014/main" val="3485515173"/>
                    </a:ext>
                  </a:extLst>
                </a:gridCol>
                <a:gridCol w="1535373">
                  <a:extLst>
                    <a:ext uri="{9D8B030D-6E8A-4147-A177-3AD203B41FA5}">
                      <a16:colId xmlns:a16="http://schemas.microsoft.com/office/drawing/2014/main" val="1809705402"/>
                    </a:ext>
                  </a:extLst>
                </a:gridCol>
                <a:gridCol w="2466186">
                  <a:extLst>
                    <a:ext uri="{9D8B030D-6E8A-4147-A177-3AD203B41FA5}">
                      <a16:colId xmlns:a16="http://schemas.microsoft.com/office/drawing/2014/main" val="207737564"/>
                    </a:ext>
                  </a:extLst>
                </a:gridCol>
              </a:tblGrid>
              <a:tr h="167240">
                <a:tc gridSpan="2">
                  <a:txBody>
                    <a:bodyPr/>
                    <a:lstStyle/>
                    <a:p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Worst Posible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34826"/>
                  </a:ext>
                </a:extLst>
              </a:tr>
              <a:tr h="184396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Mejora de la electrónica para evitar problemas con el ruido o temperaturas elevadas.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Alto consumo energético</a:t>
                      </a:r>
                    </a:p>
                    <a:p>
                      <a:endParaRPr lang="ca-ES" sz="100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¿Y si usamos el sistema de consumo de energía de 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Oculus Rift 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 es de 3 vatios de energía por hora  en su uso máximo? vs. </a:t>
                      </a:r>
                      <a:r>
                        <a:rPr lang="es-ES" sz="10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Playstation</a:t>
                      </a: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s-ES" sz="10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que consume como mínimo 74. Revisar diseño para emularlo.</a:t>
                      </a:r>
                      <a:endParaRPr lang="ca-E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Crear un software que haga el producto más interactivo.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compensar la expectativa en los recursos.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¿Y si incorpporamos un diseño interactivo al estilo de 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Apple</a:t>
                      </a: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 Disney, reyes del Uix (diseño interactivo) y que han logrado elevar la cifra de negocios con ello?.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Tutoriales interactivos para los usuarios con ciertas dificultades </a:t>
                      </a:r>
                      <a:b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 usar los productos.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 el cliente pierda la inversión por mal uso de la herramienta.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¿Y si creamos programas de acompañamiento inicial usando mentores para </a:t>
                      </a: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facilitarles el camino? Según el 85% de los encuestados en este 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estudio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esto ayuda</a:t>
                      </a:r>
                      <a:endParaRPr lang="ca-ES" sz="100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327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Diseñar una estrategia de marketing para dar a conocer el producto.</a:t>
                      </a:r>
                    </a:p>
                    <a:p>
                      <a:endParaRPr lang="ca-E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Producto sin éxito en el mercado</a:t>
                      </a:r>
                    </a:p>
                    <a:p>
                      <a:endParaRPr lang="ca-E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¿Y si realizamos prototipos en la fase inicial como 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Disney y Pixar</a:t>
                      </a:r>
                      <a:r>
                        <a:rPr lang="es-ES" sz="1000">
                          <a:solidFill>
                            <a:srgbClr val="3333F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</a:t>
                      </a: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y los vamos testando con diferentes públicos?</a:t>
                      </a:r>
                      <a:endParaRPr lang="ca-E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30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770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726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234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4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112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631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543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991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56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537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0193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3E0BEDA-B09D-4195-9640-11DA640D1103}"/>
              </a:ext>
            </a:extLst>
          </p:cNvPr>
          <p:cNvSpPr txBox="1"/>
          <p:nvPr/>
        </p:nvSpPr>
        <p:spPr>
          <a:xfrm rot="20169267">
            <a:off x="2697101" y="5388564"/>
            <a:ext cx="1463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i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etcétera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DADD-5BAE-484E-9009-2C856878FD53}"/>
              </a:ext>
            </a:extLst>
          </p:cNvPr>
          <p:cNvSpPr/>
          <p:nvPr/>
        </p:nvSpPr>
        <p:spPr>
          <a:xfrm>
            <a:off x="6858000" y="2509768"/>
            <a:ext cx="2175917" cy="5232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400" i="1">
                <a:solidFill>
                  <a:srgbClr val="4D4D4D"/>
                </a:solidFill>
              </a:rPr>
              <a:t>Acá los vínculos </a:t>
            </a:r>
            <a:br>
              <a:rPr lang="es-ES" sz="1400" i="1">
                <a:solidFill>
                  <a:srgbClr val="4D4D4D"/>
                </a:solidFill>
              </a:rPr>
            </a:br>
            <a:r>
              <a:rPr lang="es-ES" sz="1400" i="1">
                <a:solidFill>
                  <a:srgbClr val="4D4D4D"/>
                </a:solidFill>
              </a:rPr>
              <a:t>ya sirven como bibliografía</a:t>
            </a:r>
            <a:endParaRPr lang="en-US" sz="140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52E4B6-65EC-4615-AD0D-F3EFEB514C08}"/>
              </a:ext>
            </a:extLst>
          </p:cNvPr>
          <p:cNvSpPr txBox="1"/>
          <p:nvPr/>
        </p:nvSpPr>
        <p:spPr>
          <a:xfrm>
            <a:off x="111734" y="1292627"/>
            <a:ext cx="477726" cy="4406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0" rIns="72000" bIns="36000" rtlCol="0">
            <a:spAutoFit/>
          </a:bodyPr>
          <a:lstStyle/>
          <a:p>
            <a:pPr algn="ctr"/>
            <a:r>
              <a:rPr lang="ca-E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111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8C29CB-5347-4EBE-98DF-952CA63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5</a:t>
            </a:fld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49B287E-2A11-43DD-BD6E-4D470542D362}"/>
              </a:ext>
            </a:extLst>
          </p:cNvPr>
          <p:cNvSpPr/>
          <p:nvPr/>
        </p:nvSpPr>
        <p:spPr>
          <a:xfrm>
            <a:off x="406926" y="885128"/>
            <a:ext cx="6169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sz="1200" b="1">
                <a:latin typeface="Nunito" pitchFamily="2" charset="0"/>
              </a:rPr>
              <a:t>Basado en su aprendizaje del paso 2, añadir nuevas ideas de mejoraa las que ha generado una lluvia de ideas en el Paso 1.).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85EF111-EBFF-46CB-9E4A-78F1EA097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31534"/>
              </p:ext>
            </p:extLst>
          </p:nvPr>
        </p:nvGraphicFramePr>
        <p:xfrm>
          <a:off x="849085" y="1640322"/>
          <a:ext cx="5537427" cy="607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61">
                  <a:extLst>
                    <a:ext uri="{9D8B030D-6E8A-4147-A177-3AD203B41FA5}">
                      <a16:colId xmlns:a16="http://schemas.microsoft.com/office/drawing/2014/main" val="3548447395"/>
                    </a:ext>
                  </a:extLst>
                </a:gridCol>
                <a:gridCol w="2391714">
                  <a:extLst>
                    <a:ext uri="{9D8B030D-6E8A-4147-A177-3AD203B41FA5}">
                      <a16:colId xmlns:a16="http://schemas.microsoft.com/office/drawing/2014/main" val="3485515173"/>
                    </a:ext>
                  </a:extLst>
                </a:gridCol>
                <a:gridCol w="2591752">
                  <a:extLst>
                    <a:ext uri="{9D8B030D-6E8A-4147-A177-3AD203B41FA5}">
                      <a16:colId xmlns:a16="http://schemas.microsoft.com/office/drawing/2014/main" val="207737564"/>
                    </a:ext>
                  </a:extLst>
                </a:gridCol>
              </a:tblGrid>
              <a:tr h="167240">
                <a:tc gridSpan="2">
                  <a:txBody>
                    <a:bodyPr/>
                    <a:lstStyle/>
                    <a:p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 Original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 Mejorada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34826"/>
                  </a:ext>
                </a:extLst>
              </a:tr>
              <a:tr h="184396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Mejora de la electrónica para evitar problemas con el ruido o temperaturas elevadas.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Mejora de la electrónica, incorporando el diseño del Oculus Rift, para evitar problemas con el ruido o temperaturas elevadas sin elevar el coste</a:t>
                      </a:r>
                      <a:endParaRPr lang="ca-E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Crear un software que haga el producto más interactivo.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Crear un software que haga el producto más interactivo incluyendo en el mismo, los principios ... </a:t>
                      </a:r>
                      <a:r>
                        <a:rPr lang="es-ES" sz="1000" i="1">
                          <a:solidFill>
                            <a:srgbClr val="FF0000"/>
                          </a:solidFill>
                          <a:latin typeface="Nunito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(indicar principios de Apple).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Tutoriales interactivos para los usuarios con ciertas dificultades </a:t>
                      </a:r>
                      <a:b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 usar los productos.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Realizar tutoriales interactivos con la posibilidad de acudir a mentores en caso de dudas, para los usuarios con ciertas dificultades en usar los productos.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327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Diseñar una estrategia de marketing para dar a conocer el producto.</a:t>
                      </a:r>
                    </a:p>
                    <a:p>
                      <a:endParaRPr lang="ca-E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Diseñar una estrategia de marketing, que incluya el testeo de prototipos, para dar a conocer 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30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770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726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234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4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112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631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543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991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56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537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ca-ES" sz="9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0193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3E0BEDA-B09D-4195-9640-11DA640D1103}"/>
              </a:ext>
            </a:extLst>
          </p:cNvPr>
          <p:cNvSpPr txBox="1"/>
          <p:nvPr/>
        </p:nvSpPr>
        <p:spPr>
          <a:xfrm rot="20169267">
            <a:off x="2697101" y="5388564"/>
            <a:ext cx="1463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i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etcétera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1CCFD-D692-4D86-BA1E-77F1E9E8F4CD}"/>
              </a:ext>
            </a:extLst>
          </p:cNvPr>
          <p:cNvSpPr txBox="1"/>
          <p:nvPr/>
        </p:nvSpPr>
        <p:spPr>
          <a:xfrm>
            <a:off x="459650" y="1346793"/>
            <a:ext cx="477726" cy="4406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0" rIns="72000" bIns="36000" rtlCol="0">
            <a:spAutoFit/>
          </a:bodyPr>
          <a:lstStyle/>
          <a:p>
            <a:pPr algn="ctr"/>
            <a:r>
              <a:rPr lang="ca-E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2101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5F6AE4-84F1-425A-B5A5-D9702144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6A80-0CF2-4EBD-821D-C7C54DC9BC45}" type="slidenum">
              <a:rPr lang="ca-ES" smtClean="0"/>
              <a:t>6</a:t>
            </a:fld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15E03F5-286A-4244-BC29-6EE194735024}"/>
              </a:ext>
            </a:extLst>
          </p:cNvPr>
          <p:cNvSpPr/>
          <p:nvPr/>
        </p:nvSpPr>
        <p:spPr>
          <a:xfrm>
            <a:off x="307928" y="911641"/>
            <a:ext cx="635360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sz="1200" b="1">
                <a:latin typeface="Nunito" pitchFamily="2" charset="0"/>
              </a:rPr>
              <a:t>Definir un criterio de decisión para evaluar las ideas y seleccionar 3 ideas.</a:t>
            </a:r>
            <a:endParaRPr lang="ca-ES" sz="1200" b="1">
              <a:latin typeface="Nunito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D35792-4E6E-4151-B750-2D0683A2F99E}"/>
              </a:ext>
            </a:extLst>
          </p:cNvPr>
          <p:cNvSpPr/>
          <p:nvPr/>
        </p:nvSpPr>
        <p:spPr>
          <a:xfrm>
            <a:off x="649121" y="1414106"/>
            <a:ext cx="5825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evaluar las ideas se tomaron los siguientes criterios:</a:t>
            </a:r>
          </a:p>
          <a:p>
            <a:r>
              <a:rPr lang="es-E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Facilidad de uso (5), seguridad (4), interactividad (3), coste (2), consumo energético (1); donde los números entre paréntesis indican el peso que se le da a cada uno de ellos. </a:t>
            </a:r>
          </a:p>
          <a:p>
            <a:endParaRPr lang="es-ES" sz="11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marcan las ideas según el impacto (</a:t>
            </a:r>
            <a:r>
              <a:rPr lang="es-ES" sz="11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mejora</a:t>
            </a:r>
            <a:r>
              <a:rPr lang="es-E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tengan en los diferentes criterios.</a:t>
            </a:r>
            <a:endParaRPr lang="ca-ES" sz="11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739A3A5-3069-4AE4-BB0B-EA912F20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04637"/>
              </p:ext>
            </p:extLst>
          </p:nvPr>
        </p:nvGraphicFramePr>
        <p:xfrm>
          <a:off x="649121" y="2722045"/>
          <a:ext cx="5962368" cy="8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12">
                  <a:extLst>
                    <a:ext uri="{9D8B030D-6E8A-4147-A177-3AD203B41FA5}">
                      <a16:colId xmlns:a16="http://schemas.microsoft.com/office/drawing/2014/main" val="3104282014"/>
                    </a:ext>
                  </a:extLst>
                </a:gridCol>
                <a:gridCol w="943402">
                  <a:extLst>
                    <a:ext uri="{9D8B030D-6E8A-4147-A177-3AD203B41FA5}">
                      <a16:colId xmlns:a16="http://schemas.microsoft.com/office/drawing/2014/main" val="1436322250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3036026673"/>
                    </a:ext>
                  </a:extLst>
                </a:gridCol>
                <a:gridCol w="1115949">
                  <a:extLst>
                    <a:ext uri="{9D8B030D-6E8A-4147-A177-3AD203B41FA5}">
                      <a16:colId xmlns:a16="http://schemas.microsoft.com/office/drawing/2014/main" val="913502109"/>
                    </a:ext>
                  </a:extLst>
                </a:gridCol>
                <a:gridCol w="637788">
                  <a:extLst>
                    <a:ext uri="{9D8B030D-6E8A-4147-A177-3AD203B41FA5}">
                      <a16:colId xmlns:a16="http://schemas.microsoft.com/office/drawing/2014/main" val="2097557960"/>
                    </a:ext>
                  </a:extLst>
                </a:gridCol>
                <a:gridCol w="1173708">
                  <a:extLst>
                    <a:ext uri="{9D8B030D-6E8A-4147-A177-3AD203B41FA5}">
                      <a16:colId xmlns:a16="http://schemas.microsoft.com/office/drawing/2014/main" val="3499489474"/>
                    </a:ext>
                  </a:extLst>
                </a:gridCol>
                <a:gridCol w="743805">
                  <a:extLst>
                    <a:ext uri="{9D8B030D-6E8A-4147-A177-3AD203B41FA5}">
                      <a16:colId xmlns:a16="http://schemas.microsoft.com/office/drawing/2014/main" val="13654953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Facilidad </a:t>
                      </a:r>
                      <a:b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 uso (5)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Seguridad </a:t>
                      </a:r>
                      <a:b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Interactividad </a:t>
                      </a:r>
                      <a:b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Coste</a:t>
                      </a:r>
                      <a:b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Consumo</a:t>
                      </a:r>
                      <a:b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energético (1)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Puntos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6640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</a:t>
                      </a:r>
                      <a:endParaRPr lang="ca-ES" sz="105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5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6487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44133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452ECEB5-E455-4A28-B99A-ACBC9C0AFDC1}"/>
              </a:ext>
            </a:extLst>
          </p:cNvPr>
          <p:cNvSpPr/>
          <p:nvPr/>
        </p:nvSpPr>
        <p:spPr>
          <a:xfrm>
            <a:off x="6657970" y="1414106"/>
            <a:ext cx="2118360" cy="101566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200" i="1">
                <a:solidFill>
                  <a:srgbClr val="4D4D4D"/>
                </a:solidFill>
              </a:rPr>
              <a:t>Los criterios los elige el grupo según las características del producto o servicio. </a:t>
            </a:r>
            <a:br>
              <a:rPr lang="es-ES" sz="1200" i="1">
                <a:solidFill>
                  <a:srgbClr val="4D4D4D"/>
                </a:solidFill>
              </a:rPr>
            </a:br>
            <a:r>
              <a:rPr lang="es-ES" sz="1200" i="1">
                <a:solidFill>
                  <a:srgbClr val="4D4D4D"/>
                </a:solidFill>
              </a:rPr>
              <a:t>Pueden usar otro método para su selección si así lo desean.</a:t>
            </a:r>
            <a:r>
              <a:rPr lang="es-ES" sz="1200" i="1" dirty="0">
                <a:solidFill>
                  <a:srgbClr val="4D4D4D"/>
                </a:solidFill>
              </a:rPr>
              <a:t> </a:t>
            </a:r>
            <a:endParaRPr lang="en-US" sz="1200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E3A956B-ED2B-463F-B15B-A00BAE0FBCD7}"/>
              </a:ext>
            </a:extLst>
          </p:cNvPr>
          <p:cNvSpPr txBox="1"/>
          <p:nvPr/>
        </p:nvSpPr>
        <p:spPr>
          <a:xfrm rot="20169267">
            <a:off x="2697100" y="3823600"/>
            <a:ext cx="1463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i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etcétera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5074E1-7D83-48E1-B0C9-9A31685B5CC8}"/>
              </a:ext>
            </a:extLst>
          </p:cNvPr>
          <p:cNvSpPr/>
          <p:nvPr/>
        </p:nvSpPr>
        <p:spPr>
          <a:xfrm>
            <a:off x="257880" y="4758326"/>
            <a:ext cx="635360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ES" sz="1200" b="1">
                <a:latin typeface="Nunito" pitchFamily="2" charset="0"/>
              </a:rPr>
              <a:t>Explicar cuáles 3 productos/servicios </a:t>
            </a:r>
            <a:r>
              <a:rPr lang="es-ES" sz="1200" b="1">
                <a:solidFill>
                  <a:srgbClr val="FF0000"/>
                </a:solidFill>
                <a:latin typeface="Nunito" pitchFamily="2" charset="0"/>
              </a:rPr>
              <a:t>( ideas )</a:t>
            </a:r>
            <a:r>
              <a:rPr lang="es-ES" sz="1200" b="1">
                <a:latin typeface="Nunito" pitchFamily="2" charset="0"/>
              </a:rPr>
              <a:t> son tus finalistas y cómo crean ganancias (gains) y alivian los dolores (pains) de su cliente. Esto es:</a:t>
            </a:r>
            <a:endParaRPr lang="ca-ES" sz="1200" b="1">
              <a:latin typeface="Nunito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910881-07ED-4A7C-8F86-51D23E39FA6B}"/>
              </a:ext>
            </a:extLst>
          </p:cNvPr>
          <p:cNvSpPr/>
          <p:nvPr/>
        </p:nvSpPr>
        <p:spPr>
          <a:xfrm>
            <a:off x="649121" y="5357941"/>
            <a:ext cx="54577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>
                <a:latin typeface="Nunito" pitchFamily="2" charset="0"/>
              </a:rPr>
              <a:t>Gains</a:t>
            </a:r>
            <a:r>
              <a:rPr lang="es-ES" sz="1100">
                <a:latin typeface="Nunito" pitchFamily="2" charset="0"/>
              </a:rPr>
              <a:t>: una descripción de cómo el producto o servicio crea ganancias para el cliente al incorporarse las ideas seleccionadas y cómo ofrece valor agregado al cliente.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>
                <a:latin typeface="Nunito" pitchFamily="2" charset="0"/>
              </a:rPr>
              <a:t>Pains</a:t>
            </a:r>
            <a:r>
              <a:rPr lang="es-ES" sz="1100">
                <a:latin typeface="Nunito" pitchFamily="2" charset="0"/>
              </a:rPr>
              <a:t>: una descripción de cómo el producto o servicio alivia exactamente los dolores del cliente.</a:t>
            </a:r>
            <a:endParaRPr lang="ca-ES" sz="1100">
              <a:latin typeface="Nunito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BF6D1D-0EB7-4E67-963A-8A5AAE3C2E6F}"/>
              </a:ext>
            </a:extLst>
          </p:cNvPr>
          <p:cNvSpPr txBox="1"/>
          <p:nvPr/>
        </p:nvSpPr>
        <p:spPr>
          <a:xfrm>
            <a:off x="200030" y="1193791"/>
            <a:ext cx="477726" cy="4406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0" rIns="72000" bIns="36000" rtlCol="0">
            <a:spAutoFit/>
          </a:bodyPr>
          <a:lstStyle/>
          <a:p>
            <a:pPr algn="ctr"/>
            <a:r>
              <a:rPr lang="ca-ES"/>
              <a:t>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324D3F-7DEA-4444-87E5-97D595377BFD}"/>
              </a:ext>
            </a:extLst>
          </p:cNvPr>
          <p:cNvSpPr txBox="1"/>
          <p:nvPr/>
        </p:nvSpPr>
        <p:spPr>
          <a:xfrm>
            <a:off x="152752" y="5137626"/>
            <a:ext cx="477726" cy="4406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0" rIns="72000" bIns="36000" rtlCol="0">
            <a:spAutoFit/>
          </a:bodyPr>
          <a:lstStyle/>
          <a:p>
            <a:pPr algn="ctr"/>
            <a:r>
              <a:rPr lang="ca-ES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96562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1542</Words>
  <Application>Microsoft Office PowerPoint</Application>
  <PresentationFormat>Carta (216 x 279 mm)</PresentationFormat>
  <Paragraphs>226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48</cp:revision>
  <dcterms:created xsi:type="dcterms:W3CDTF">2022-10-19T20:06:10Z</dcterms:created>
  <dcterms:modified xsi:type="dcterms:W3CDTF">2023-03-28T20:19:53Z</dcterms:modified>
</cp:coreProperties>
</file>