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A2B8F-9C69-48F0-A343-AD54CFB3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468" y="2917396"/>
            <a:ext cx="8160774" cy="2585323"/>
          </a:xfrm>
        </p:spPr>
        <p:txBody>
          <a:bodyPr anchor="t" anchorCtr="0"/>
          <a:lstStyle>
            <a:lvl1pPr algn="l">
              <a:defRPr sz="6000">
                <a:ln w="3175"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0070C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26C71-D2C2-4BC6-AD31-B0E336A3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468" y="1796477"/>
            <a:ext cx="8160774" cy="987542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28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FBE0F01-9649-4AE8-BAE0-90D1540FACAF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94752526"/>
              </p:ext>
            </p:extLst>
          </p:nvPr>
        </p:nvGraphicFramePr>
        <p:xfrm>
          <a:off x="9963951" y="240438"/>
          <a:ext cx="151606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Imagen de mapa de bits" r:id="rId3" imgW="1516320" imgH="1463040" progId="Paint.Picture">
                  <p:embed/>
                </p:oleObj>
              </mc:Choice>
              <mc:Fallback>
                <p:oleObj name="Imagen de mapa de bits" r:id="rId3" imgW="1516320" imgH="1463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63951" y="240438"/>
                        <a:ext cx="1516063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1CA82DB-0CDB-42D2-AE83-9A5254FEA2F3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7607632"/>
              </p:ext>
            </p:extLst>
          </p:nvPr>
        </p:nvGraphicFramePr>
        <p:xfrm>
          <a:off x="9986969" y="1868056"/>
          <a:ext cx="1470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n de mapa de bits" r:id="rId5" imgW="1470600" imgH="1394640" progId="Paint.Picture">
                  <p:embed/>
                </p:oleObj>
              </mc:Choice>
              <mc:Fallback>
                <p:oleObj name="Imagen de mapa de bits" r:id="rId5" imgW="1470600" imgH="139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6969" y="1868056"/>
                        <a:ext cx="1470025" cy="139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441AED20-2A0B-4199-BA35-1B9E6EB22EE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55269861"/>
              </p:ext>
            </p:extLst>
          </p:nvPr>
        </p:nvGraphicFramePr>
        <p:xfrm>
          <a:off x="10032214" y="3435783"/>
          <a:ext cx="14478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Imagen de mapa de bits" r:id="rId7" imgW="1447920" imgH="1402200" progId="Paint.Picture">
                  <p:embed/>
                </p:oleObj>
              </mc:Choice>
              <mc:Fallback>
                <p:oleObj name="Imagen de mapa de bits" r:id="rId7" imgW="1447920" imgH="1402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32214" y="3435783"/>
                        <a:ext cx="1447800" cy="140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78210F-0200-4254-B5E8-E52395C64E67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628864454"/>
              </p:ext>
            </p:extLst>
          </p:nvPr>
        </p:nvGraphicFramePr>
        <p:xfrm>
          <a:off x="10040151" y="4995139"/>
          <a:ext cx="14319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Imagen de mapa de bits" r:id="rId9" imgW="1432440" imgH="1455480" progId="Paint.Picture">
                  <p:embed/>
                </p:oleObj>
              </mc:Choice>
              <mc:Fallback>
                <p:oleObj name="Imagen de mapa de bits" r:id="rId9" imgW="1432440" imgH="1455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40151" y="4995139"/>
                        <a:ext cx="1431925" cy="145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32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2678-7B0C-43CA-9069-9316CB6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05779-BA01-4068-A8FF-93DD4E24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87802-2595-4CAA-9B6F-70C36E6B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E25FF-2B5B-4538-B43D-637226D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1F34A-D85B-4657-A76D-2F2302E9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617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915C9F-42BB-4BE3-95FA-6D55615F7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A88868-A3EC-4F10-B5A1-BE49AE8E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D6FD8-0322-4B20-B444-C09843BB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2061F-0763-4905-9266-DD763077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9095A-1C4F-40FA-BC29-D71B7412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108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EE99-663A-4B3C-AAB8-95B431A6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680" y="136525"/>
            <a:ext cx="8199120" cy="812530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3C196-5BAF-4796-91EA-7BAE5E9F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046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238F2-87A1-41D0-93A0-1371BC85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95989-29C8-46CD-8976-96CA3901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A6993-2D48-4E8F-B9A2-54F80561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C1E1D-CD97-48A1-B41A-2643F5B3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66B63-4F34-4221-990F-C145CFB4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875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D234-7887-4045-910F-B5511923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912A2-5A6D-48DC-98A5-B7FE839CA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7875F3-9D0E-415B-BA9D-1781DE7AF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14528-642E-42D4-B788-9874394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B59E0-5C70-42A7-8092-61E9B109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CE98B-8D5C-4C14-9B86-DC125FAF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2517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24BA1-99C8-4831-A517-550C381D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984" y="365125"/>
            <a:ext cx="8054404" cy="812530"/>
          </a:xfrm>
        </p:spPr>
        <p:txBody>
          <a:bodyPr wrap="square">
            <a:spAutoFit/>
          </a:bodyPr>
          <a:lstStyle>
            <a:lvl1pPr algn="r">
              <a:defRPr lang="ca-ES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9B055-E37C-4552-BAE4-8112023F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B2578-5A5A-486D-A281-C8E82DC6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27C9FF-9B9D-44F3-B5CF-C1524194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09FDD5-BBDB-49C7-8384-66CFEAEAA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54C13-2318-4B8A-955D-1374FAA3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D4AE62-8F61-4598-A1D6-7CB1723D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C832D1-43C9-42EE-BE98-6FB624B0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1832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2EE7B-1F3E-49A4-8F37-815BBFEC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812530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5184E9-6F30-41D6-A080-929B4B45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A393CF-E285-492B-9B12-294C0CEB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AF7D43-B251-4A84-B1F3-6E1E2A18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85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D7F613-073D-41EE-BC21-B8755D5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FF0BD-F507-420C-B25E-DA67E27B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529F0D-3090-40E0-B3C7-4D4215D7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942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339F-8014-468A-A95C-4F001663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672"/>
            <a:ext cx="3932237" cy="125572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FD968-CA6D-48A2-AAAA-5949477B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CC2DCD-EE49-4EB0-8760-AC3E08239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D55587-4EA4-4CA6-91AE-B7E2D80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746EE5-095A-4E0C-BF81-A07544A6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0BE0A-5C44-4CCB-8126-3EFA377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179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9DD5-94A8-4B57-BD23-D1804AB8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1672"/>
            <a:ext cx="3932237" cy="1255728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B07D52-3405-44EF-9AFB-AAEEE5CE0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3196B8-43EE-4B02-9175-E64212995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7C98A4-C13E-4B59-AB49-E24E2DFA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ACCB0-9BC6-4232-9096-191E972B8797}" type="datetimeFigureOut">
              <a:rPr lang="ca-ES" smtClean="0"/>
              <a:t>17/5/2023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A52F40-E744-48F9-8AAD-04B61FD5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19EC25-C466-4D21-9BAC-5722DB0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BA89BF-FCF4-4AE5-94DB-252B43275009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636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981492-E3C6-4CCF-83DF-911935ED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680" y="365125"/>
            <a:ext cx="81991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r"/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7AADD-BBB0-407F-8170-7E235ADA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1283"/>
            <a:ext cx="10515600" cy="4741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A6D36E1-5B43-477C-BD5C-D7340ADAF3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657" y="81661"/>
            <a:ext cx="3005900" cy="566928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138E99F5-BEB5-4952-9C71-6CAE38B3E8CF}"/>
              </a:ext>
            </a:extLst>
          </p:cNvPr>
          <p:cNvSpPr/>
          <p:nvPr userDrawn="1"/>
        </p:nvSpPr>
        <p:spPr>
          <a:xfrm>
            <a:off x="729546" y="434226"/>
            <a:ext cx="230832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ES" sz="1100" b="0" i="0" u="none" strike="noStrike" dirty="0" err="1">
                <a:solidFill>
                  <a:srgbClr val="000000"/>
                </a:solidFill>
                <a:effectLst/>
              </a:rPr>
              <a:t>Departament</a:t>
            </a:r>
            <a:r>
              <a:rPr lang="es-E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ES" sz="1100" b="0" i="0" u="none" strike="noStrike" dirty="0" err="1">
                <a:solidFill>
                  <a:srgbClr val="000000"/>
                </a:solidFill>
                <a:effectLst/>
              </a:rPr>
              <a:t>d'Organització</a:t>
            </a:r>
            <a:r>
              <a:rPr lang="es-E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ES" sz="1100" b="0" i="0" u="none" strike="noStrike" dirty="0" err="1">
                <a:solidFill>
                  <a:srgbClr val="000000"/>
                </a:solidFill>
                <a:effectLst/>
              </a:rPr>
              <a:t>d'Empreses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7281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ca-ES" sz="2600" b="1" kern="1200" smtClean="0">
          <a:solidFill>
            <a:schemeClr val="accent5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400" b="1" kern="1200" smtClean="0">
          <a:solidFill>
            <a:srgbClr val="0070C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4206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12788" indent="-2381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87425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344613" indent="-357188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0179DF-2F4D-4A8B-95D3-A05A48C7945A}"/>
              </a:ext>
            </a:extLst>
          </p:cNvPr>
          <p:cNvSpPr txBox="1"/>
          <p:nvPr/>
        </p:nvSpPr>
        <p:spPr>
          <a:xfrm>
            <a:off x="413754" y="1065439"/>
            <a:ext cx="113644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Esto es solo un template para el pitch de vuestro proyecto. </a:t>
            </a:r>
            <a:b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Tomar en cuenta sólo los puntos, no el formato.</a:t>
            </a: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“ElevatorPicth”, es un termino que describe la capacidad que todo innovador/emprendedor debería fomentar para que, en lo que dura un trayecto de ascensor (&lt;1min), consiga convencer a su jefe/inversor/socio/col·laborador sobre la oportunidad que supone apostar por su idea/visión/proyecto/modelodenegocio</a:t>
            </a: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Así pues,el Pitch debe ser directo, claro y conciso a la vez que </a:t>
            </a:r>
            <a:r>
              <a:rPr lang="ca-ES" sz="280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creativo y original</a:t>
            </a:r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PowerPoint, por tanto, </a:t>
            </a:r>
            <a:r>
              <a:rPr lang="ca-E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sólo debe apoyar este propósito </a:t>
            </a:r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imágenes y cifras.</a:t>
            </a: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objectivo debe ser crear impacto, convencer, disipar dudas, maximitzar la retentiva del mensaje y la llamada a la acción posterior.</a:t>
            </a:r>
          </a:p>
          <a:p>
            <a:endParaRPr lang="ca-E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 hará entrega de la presentación en formato PDF</a:t>
            </a:r>
          </a:p>
        </p:txBody>
      </p:sp>
    </p:spTree>
    <p:extLst>
      <p:ext uri="{BB962C8B-B14F-4D97-AF65-F5344CB8AC3E}">
        <p14:creationId xmlns:p14="http://schemas.microsoft.com/office/powerpoint/2010/main" val="22700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3FEBA-B351-4117-8946-A8D9362E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Financiación (</a:t>
            </a:r>
            <a:r>
              <a:rPr lang="ca-ES">
                <a:highlight>
                  <a:srgbClr val="FFFF00"/>
                </a:highlight>
              </a:rPr>
              <a:t>Mostrar el Payback</a:t>
            </a:r>
            <a:r>
              <a:rPr lang="ca-ES"/>
              <a:t>)</a:t>
            </a:r>
          </a:p>
        </p:txBody>
      </p:sp>
      <p:pic>
        <p:nvPicPr>
          <p:cNvPr id="2052" name="Picture 4" descr="Cómo calcular el PAYBACK (en 6 minutos) - ECONOSUBLIME">
            <a:extLst>
              <a:ext uri="{FF2B5EF4-FFF2-40B4-BE49-F238E27FC236}">
                <a16:creationId xmlns:a16="http://schemas.microsoft.com/office/drawing/2014/main" id="{787CD5E4-C5A0-4D88-8F2A-C34E14231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" y="772247"/>
            <a:ext cx="8375528" cy="265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334C60B-2B0D-4D93-A77F-2293BEDC6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54" y="3105834"/>
            <a:ext cx="5579055" cy="324063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621DBC-674A-408D-883E-46F595AE26A7}"/>
              </a:ext>
            </a:extLst>
          </p:cNvPr>
          <p:cNvSpPr/>
          <p:nvPr/>
        </p:nvSpPr>
        <p:spPr>
          <a:xfrm>
            <a:off x="130796" y="6346473"/>
            <a:ext cx="7060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/>
              <a:t>https://economiadesdecasa.com/payback-o-plazo-de-recuperacion/</a:t>
            </a:r>
          </a:p>
        </p:txBody>
      </p:sp>
    </p:spTree>
    <p:extLst>
      <p:ext uri="{BB962C8B-B14F-4D97-AF65-F5344CB8AC3E}">
        <p14:creationId xmlns:p14="http://schemas.microsoft.com/office/powerpoint/2010/main" val="71909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E571B-9345-482E-83E7-F08C2366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613" y="2852741"/>
            <a:ext cx="7510942" cy="1754326"/>
          </a:xfrm>
        </p:spPr>
        <p:txBody>
          <a:bodyPr/>
          <a:lstStyle/>
          <a:p>
            <a:r>
              <a:rPr lang="ca-ES"/>
              <a:t>NOMBRE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F1828A-D3A7-43B5-8E68-26A5D4EF3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613" y="1704490"/>
            <a:ext cx="8160774" cy="987542"/>
          </a:xfrm>
        </p:spPr>
        <p:txBody>
          <a:bodyPr/>
          <a:lstStyle/>
          <a:p>
            <a:r>
              <a:rPr lang="ca-ES" sz="2400" b="0"/>
              <a:t>PRESENTACIÓN DEL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EAA87-8B2D-4A7F-9232-51018B2691F7}"/>
              </a:ext>
            </a:extLst>
          </p:cNvPr>
          <p:cNvSpPr txBox="1"/>
          <p:nvPr/>
        </p:nvSpPr>
        <p:spPr>
          <a:xfrm>
            <a:off x="10086392" y="1543781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integrante1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04B715-56EF-4E4B-A152-7D9BF443FB71}"/>
              </a:ext>
            </a:extLst>
          </p:cNvPr>
          <p:cNvSpPr txBox="1"/>
          <p:nvPr/>
        </p:nvSpPr>
        <p:spPr>
          <a:xfrm>
            <a:off x="10086392" y="3129740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integrante2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9B5900-D5D4-4DCC-B2D3-233CE6E7883A}"/>
              </a:ext>
            </a:extLst>
          </p:cNvPr>
          <p:cNvSpPr txBox="1"/>
          <p:nvPr/>
        </p:nvSpPr>
        <p:spPr>
          <a:xfrm>
            <a:off x="10086392" y="4688539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integrante3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14E504-CE33-4135-AD15-C6037E63F347}"/>
              </a:ext>
            </a:extLst>
          </p:cNvPr>
          <p:cNvSpPr txBox="1"/>
          <p:nvPr/>
        </p:nvSpPr>
        <p:spPr>
          <a:xfrm>
            <a:off x="10086392" y="6247338"/>
            <a:ext cx="12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integrante4</a:t>
            </a:r>
          </a:p>
        </p:txBody>
      </p:sp>
    </p:spTree>
    <p:extLst>
      <p:ext uri="{BB962C8B-B14F-4D97-AF65-F5344CB8AC3E}">
        <p14:creationId xmlns:p14="http://schemas.microsoft.com/office/powerpoint/2010/main" val="301932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4F4D-1841-4DE7-93EA-4ED8F7D1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Ilustración del Problema</a:t>
            </a:r>
          </a:p>
        </p:txBody>
      </p:sp>
    </p:spTree>
    <p:extLst>
      <p:ext uri="{BB962C8B-B14F-4D97-AF65-F5344CB8AC3E}">
        <p14:creationId xmlns:p14="http://schemas.microsoft.com/office/powerpoint/2010/main" val="33966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B66C6-8BF1-4D19-A37B-B71F28D1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Propuesta de valor / 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BC23B0-D8E9-4BE6-9A6F-AE0C45583194}"/>
              </a:ext>
            </a:extLst>
          </p:cNvPr>
          <p:cNvSpPr txBox="1"/>
          <p:nvPr/>
        </p:nvSpPr>
        <p:spPr>
          <a:xfrm>
            <a:off x="1319692" y="3244334"/>
            <a:ext cx="976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olvidéis mencionar el </a:t>
            </a:r>
            <a:r>
              <a:rPr lang="ca-E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 para el cliente</a:t>
            </a:r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€4000 de ahorro al año, etc.</a:t>
            </a:r>
          </a:p>
        </p:txBody>
      </p:sp>
    </p:spTree>
    <p:extLst>
      <p:ext uri="{BB962C8B-B14F-4D97-AF65-F5344CB8AC3E}">
        <p14:creationId xmlns:p14="http://schemas.microsoft.com/office/powerpoint/2010/main" val="220607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768C7-977F-4858-AE04-030C8451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Características únicas del producto/servicio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87B9D9-364E-4BA3-8ECE-9FAEB07107E6}"/>
              </a:ext>
            </a:extLst>
          </p:cNvPr>
          <p:cNvSpPr txBox="1"/>
          <p:nvPr/>
        </p:nvSpPr>
        <p:spPr>
          <a:xfrm>
            <a:off x="2876858" y="3315955"/>
            <a:ext cx="66191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8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 aquello que te hace ÚNICO</a:t>
            </a:r>
          </a:p>
          <a:p>
            <a:pPr algn="ctr"/>
            <a:r>
              <a:rPr lang="ca-ES" sz="28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(Estrategia Océano Azul)</a:t>
            </a:r>
          </a:p>
        </p:txBody>
      </p:sp>
    </p:spTree>
    <p:extLst>
      <p:ext uri="{BB962C8B-B14F-4D97-AF65-F5344CB8AC3E}">
        <p14:creationId xmlns:p14="http://schemas.microsoft.com/office/powerpoint/2010/main" val="18252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1097-EC9F-49FB-BA61-71271CB6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Modelo de negocio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F7155B-4475-4537-ADC1-55C248C1DF0E}"/>
              </a:ext>
            </a:extLst>
          </p:cNvPr>
          <p:cNvSpPr txBox="1"/>
          <p:nvPr/>
        </p:nvSpPr>
        <p:spPr>
          <a:xfrm>
            <a:off x="1043976" y="2967335"/>
            <a:ext cx="688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Explicar claramente pero de forma concisa. </a:t>
            </a:r>
          </a:p>
          <a:p>
            <a:endParaRPr lang="ca-ES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Mirar cómo se explica cada modelo de negocio en el vídeo del </a:t>
            </a:r>
            <a:br>
              <a:rPr lang="ca-ES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ca-ES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Tema 3.6 Modelos de negocio innovadores.</a:t>
            </a:r>
          </a:p>
        </p:txBody>
      </p:sp>
    </p:spTree>
    <p:extLst>
      <p:ext uri="{BB962C8B-B14F-4D97-AF65-F5344CB8AC3E}">
        <p14:creationId xmlns:p14="http://schemas.microsoft.com/office/powerpoint/2010/main" val="233766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13B15-0DD0-4C2F-BD4B-FF8CC61D6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“Go to market”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DDA34A-18F8-42FC-8B62-3DE69F6EE94A}"/>
              </a:ext>
            </a:extLst>
          </p:cNvPr>
          <p:cNvSpPr txBox="1"/>
          <p:nvPr/>
        </p:nvSpPr>
        <p:spPr>
          <a:xfrm>
            <a:off x="1043976" y="2967335"/>
            <a:ext cx="972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Mencionar</a:t>
            </a:r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o los segmentos de clientes y de qué manera nos relacionaremos con ellos.</a:t>
            </a:r>
          </a:p>
        </p:txBody>
      </p:sp>
    </p:spTree>
    <p:extLst>
      <p:ext uri="{BB962C8B-B14F-4D97-AF65-F5344CB8AC3E}">
        <p14:creationId xmlns:p14="http://schemas.microsoft.com/office/powerpoint/2010/main" val="281508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EF53B-F96B-40A8-819D-E9D0EC66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Competencia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55F12F-FD3A-44C8-8DC6-0406BFB60E4E}"/>
              </a:ext>
            </a:extLst>
          </p:cNvPr>
          <p:cNvSpPr txBox="1"/>
          <p:nvPr/>
        </p:nvSpPr>
        <p:spPr>
          <a:xfrm>
            <a:off x="1043976" y="2967335"/>
            <a:ext cx="100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Mencionar</a:t>
            </a:r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empresas de la competencia y su market share (% del mercado que cubren).</a:t>
            </a:r>
          </a:p>
        </p:txBody>
      </p:sp>
    </p:spTree>
    <p:extLst>
      <p:ext uri="{BB962C8B-B14F-4D97-AF65-F5344CB8AC3E}">
        <p14:creationId xmlns:p14="http://schemas.microsoft.com/office/powerpoint/2010/main" val="424988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2DA70-229B-4C0F-A909-5DB982D98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934" y="136525"/>
            <a:ext cx="8199120" cy="452432"/>
          </a:xfrm>
        </p:spPr>
        <p:txBody>
          <a:bodyPr/>
          <a:lstStyle/>
          <a:p>
            <a:r>
              <a:rPr lang="ca-ES"/>
              <a:t>Análisis competitivo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5B5931D-8279-4F27-ABFB-077657E6E6EE}"/>
              </a:ext>
            </a:extLst>
          </p:cNvPr>
          <p:cNvSpPr txBox="1"/>
          <p:nvPr/>
        </p:nvSpPr>
        <p:spPr>
          <a:xfrm>
            <a:off x="904017" y="1567743"/>
            <a:ext cx="665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Mencionar</a:t>
            </a:r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% del mercado que pretendéis alcanzar.</a:t>
            </a:r>
          </a:p>
          <a:p>
            <a:endParaRPr lang="ca-E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ca-E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Puedes indicar KPIs que te ayuden a ser muy breve. Ejemplo: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220DE-DFD0-4564-8462-71D5C07B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19" y="2766175"/>
            <a:ext cx="6924695" cy="23325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9F3F4C-DB92-49F1-A3EE-7623B807B41C}"/>
              </a:ext>
            </a:extLst>
          </p:cNvPr>
          <p:cNvSpPr txBox="1"/>
          <p:nvPr/>
        </p:nvSpPr>
        <p:spPr>
          <a:xfrm>
            <a:off x="9747381" y="374777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/>
              <a:t>en un año...</a:t>
            </a:r>
          </a:p>
        </p:txBody>
      </p:sp>
    </p:spTree>
    <p:extLst>
      <p:ext uri="{BB962C8B-B14F-4D97-AF65-F5344CB8AC3E}">
        <p14:creationId xmlns:p14="http://schemas.microsoft.com/office/powerpoint/2010/main" val="115249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C_PDF.potx" id="{002E6B5A-649A-4C69-BEE8-E0F83B0C9AE9}" vid="{52CC957F-769A-4F1B-9A0E-4840EE8080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UPC_PDF</Template>
  <TotalTime>0</TotalTime>
  <Words>319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Tema de Office</vt:lpstr>
      <vt:lpstr>Imagen de mapa de bits</vt:lpstr>
      <vt:lpstr>Presentación de PowerPoint</vt:lpstr>
      <vt:lpstr>NOMBRE DEL PROYECTO</vt:lpstr>
      <vt:lpstr>Ilustración del Problema</vt:lpstr>
      <vt:lpstr>Propuesta de valor / Solución</vt:lpstr>
      <vt:lpstr>Características únicas del producto/servicio</vt:lpstr>
      <vt:lpstr>Modelo de negocio</vt:lpstr>
      <vt:lpstr>“Go to market”</vt:lpstr>
      <vt:lpstr>Competencia</vt:lpstr>
      <vt:lpstr>Análisis competitivo</vt:lpstr>
      <vt:lpstr>Financiación (Mostrar el Payback)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delatorrerita</dc:creator>
  <cp:lastModifiedBy>delatorrerita</cp:lastModifiedBy>
  <cp:revision>13</cp:revision>
  <dcterms:created xsi:type="dcterms:W3CDTF">2022-05-15T16:48:52Z</dcterms:created>
  <dcterms:modified xsi:type="dcterms:W3CDTF">2023-05-17T13:02:13Z</dcterms:modified>
</cp:coreProperties>
</file>