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2" r:id="rId3"/>
    <p:sldId id="344" r:id="rId4"/>
    <p:sldId id="363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4" r:id="rId23"/>
  </p:sldIdLst>
  <p:sldSz cx="12192000" cy="6858000"/>
  <p:notesSz cx="6858000" cy="9144000"/>
  <p:custShowLst>
    <p:custShow name="Imprimir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5A723-E219-4CA3-B7A5-6EDA96E83F7B}">
          <p14:sldIdLst>
            <p14:sldId id="256"/>
            <p14:sldId id="362"/>
            <p14:sldId id="344"/>
            <p14:sldId id="36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00"/>
    <a:srgbClr val="F7EFEF"/>
    <a:srgbClr val="A40000"/>
    <a:srgbClr val="FFFFCC"/>
    <a:srgbClr val="FFFF99"/>
    <a:srgbClr val="FFFFFF"/>
    <a:srgbClr val="000066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83"/>
    </p:cViewPr>
  </p:sorterViewPr>
  <p:notesViewPr>
    <p:cSldViewPr snapToGrid="0">
      <p:cViewPr>
        <p:scale>
          <a:sx n="222" d="100"/>
          <a:sy n="222" d="100"/>
        </p:scale>
        <p:origin x="-302" y="-92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4" Type="http://schemas.openxmlformats.org/officeDocument/2006/relationships/image" Target="../media/image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375047" y="8530803"/>
            <a:ext cx="6107906" cy="5256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s-ES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Guía Seminario 4. 		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6417F6-6A7F-4F89-938C-207FDC7DE294}"/>
              </a:ext>
            </a:extLst>
          </p:cNvPr>
          <p:cNvSpPr/>
          <p:nvPr/>
        </p:nvSpPr>
        <p:spPr>
          <a:xfrm rot="16200000">
            <a:off x="-3503261" y="4616606"/>
            <a:ext cx="7354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21865 - Sistemas de Información   2020-2021</a:t>
            </a: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6D1718C4-DF25-4B50-966F-264B517F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0" y="87527"/>
            <a:ext cx="1871661" cy="6238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43A7C3-0E8B-4E64-B138-714E7D886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2"/>
          <a:stretch/>
        </p:blipFill>
        <p:spPr>
          <a:xfrm>
            <a:off x="4611292" y="10281"/>
            <a:ext cx="1871661" cy="701133"/>
          </a:xfrm>
          <a:prstGeom prst="rect">
            <a:avLst/>
          </a:prstGeom>
        </p:spPr>
      </p:pic>
      <p:pic>
        <p:nvPicPr>
          <p:cNvPr id="1026" name="Picture 2" descr="Google Data Studio Visualization Integration | CallTrackingMetrics">
            <a:extLst>
              <a:ext uri="{FF2B5EF4-FFF2-40B4-BE49-F238E27FC236}">
                <a16:creationId xmlns:a16="http://schemas.microsoft.com/office/drawing/2014/main" id="{4C5D0E03-EEF8-4675-B207-1A49D549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63" y="8590329"/>
            <a:ext cx="1290777" cy="4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3A51D-1BE8-47ED-9235-3012941226E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52CF-AD2E-41F9-88D6-F9D551D987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0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B52CF-AD2E-41F9-88D6-F9D551D987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55622" y="2665897"/>
            <a:ext cx="8479591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400" b="1" i="1" baseline="0">
                <a:ln w="12700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21769" y="4209074"/>
            <a:ext cx="7413443" cy="1323439"/>
          </a:xfr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 algn="l">
              <a:defRPr lang="es-ES" sz="4000" b="1" i="1" spc="0" baseline="0" dirty="0">
                <a:ln w="12700">
                  <a:noFill/>
                </a:ln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4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7333" y="4869161"/>
            <a:ext cx="9697077" cy="566738"/>
          </a:xfrm>
          <a:prstGeom prst="rect">
            <a:avLst/>
          </a:prstGeom>
          <a:noFill/>
        </p:spPr>
        <p:txBody>
          <a:bodyPr/>
          <a:lstStyle>
            <a:lvl1pPr algn="ctr">
              <a:defRPr lang="es-ES" b="1" dirty="0">
                <a:ln w="3175">
                  <a:noFill/>
                </a:ln>
                <a:solidFill>
                  <a:srgbClr val="A4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Book Antiqua" panose="02040602050305030304" pitchFamily="18" charset="0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295467" y="1196753"/>
            <a:ext cx="9697077" cy="3528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57333" y="5510337"/>
            <a:ext cx="9697077" cy="5109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23318"/>
            <a:ext cx="10972800" cy="452596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DF54C62-10AF-46AF-A7A7-A716141D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5" name="Picture 2" descr="Resultado de imagen de teoria de sistemas mapa conceptual">
            <a:extLst>
              <a:ext uri="{FF2B5EF4-FFF2-40B4-BE49-F238E27FC236}">
                <a16:creationId xmlns:a16="http://schemas.microsoft.com/office/drawing/2014/main" id="{3DF313B6-E2F4-46E8-8D8B-AB688C51A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826"/>
            <a:ext cx="12192000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5FA29-184C-480A-A645-59CA9EC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5359AF-83A0-4021-A591-C22C0BD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8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1729" y="1076073"/>
            <a:ext cx="10972800" cy="5072064"/>
          </a:xfrm>
        </p:spPr>
        <p:txBody>
          <a:bodyPr vert="horz" lIns="36000" tIns="36000" rIns="36000" bIns="36000" rtlCol="0">
            <a:noAutofit/>
          </a:bodyPr>
          <a:lstStyle>
            <a:lvl1pPr>
              <a:lnSpc>
                <a:spcPts val="3600"/>
              </a:lnSpc>
              <a:spcAft>
                <a:spcPts val="24"/>
              </a:spcAft>
              <a:defRPr lang="es-ES" sz="2400" dirty="0" smtClean="0"/>
            </a:lvl1pPr>
            <a:lvl2pPr>
              <a:lnSpc>
                <a:spcPts val="3600"/>
              </a:lnSpc>
              <a:defRPr lang="es-ES" sz="2300" dirty="0" smtClean="0"/>
            </a:lvl2pPr>
            <a:lvl3pPr>
              <a:lnSpc>
                <a:spcPts val="3600"/>
              </a:lnSpc>
              <a:defRPr lang="es-ES" sz="2200" dirty="0" smtClean="0"/>
            </a:lvl3pPr>
            <a:lvl4pPr>
              <a:lnSpc>
                <a:spcPts val="3600"/>
              </a:lnSpc>
              <a:defRPr lang="es-ES" sz="2000" dirty="0" smtClean="0"/>
            </a:lvl4pPr>
            <a:lvl5pPr>
              <a:lnSpc>
                <a:spcPts val="3600"/>
              </a:lnSpc>
              <a:defRPr lang="es-ES" sz="2000" dirty="0"/>
            </a:lvl5pPr>
          </a:lstStyle>
          <a:p>
            <a:pPr lvl="0">
              <a:lnSpc>
                <a:spcPts val="3600"/>
              </a:lnSpc>
            </a:pPr>
            <a:r>
              <a:rPr lang="es-ES"/>
              <a:t>Editar los estilos de texto del patrón</a:t>
            </a:r>
          </a:p>
          <a:p>
            <a:pPr lvl="1">
              <a:lnSpc>
                <a:spcPts val="3600"/>
              </a:lnSpc>
            </a:pPr>
            <a:r>
              <a:rPr lang="es-ES"/>
              <a:t>Segundo nivel</a:t>
            </a:r>
          </a:p>
          <a:p>
            <a:pPr lvl="2">
              <a:lnSpc>
                <a:spcPts val="3600"/>
              </a:lnSpc>
            </a:pPr>
            <a:r>
              <a:rPr lang="es-ES"/>
              <a:t>Tercer nivel</a:t>
            </a:r>
          </a:p>
          <a:p>
            <a:pPr lvl="3">
              <a:lnSpc>
                <a:spcPts val="3600"/>
              </a:lnSpc>
            </a:pPr>
            <a:r>
              <a:rPr lang="es-ES"/>
              <a:t>Cuarto nivel</a:t>
            </a:r>
          </a:p>
          <a:p>
            <a:pPr lvl="4">
              <a:lnSpc>
                <a:spcPts val="3600"/>
              </a:lnSpc>
            </a:pPr>
            <a:r>
              <a:rPr lang="es-ES"/>
              <a:t>Quinto nivel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3724F7F-5188-42BE-B67B-0E78F9B9F8F9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F8CFC6B2-2805-4894-8859-013D356B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8444FA-384B-421B-B81C-AE4C53321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4884" y="3902551"/>
            <a:ext cx="10363200" cy="14465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spAutoFit/>
          </a:bodyPr>
          <a:lstStyle>
            <a:lvl1pPr>
              <a:defRPr lang="es-ES" sz="4400" dirty="0">
                <a:ln w="12700">
                  <a:noFill/>
                </a:ln>
                <a:solidFill>
                  <a:srgbClr val="A40000"/>
                </a:solidFill>
                <a:ea typeface="+mn-ea"/>
                <a:cs typeface="Arial" pitchFamily="34" charset="0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C00000"/>
              </a:buClr>
              <a:buFont typeface="Wingdings" pitchFamily="2" charset="2"/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04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2875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3BD1F6E-B38D-487B-BC1D-36930BD8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7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609600" y="1196753"/>
            <a:ext cx="5386917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196753"/>
            <a:ext cx="5389033" cy="978123"/>
          </a:xfr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CC000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E466263-24DE-4374-9DE5-7D77CFC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9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B5275F-4EF5-4B57-802D-34358DC6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8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3" y="1340768"/>
            <a:ext cx="4011084" cy="9460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2200" b="0">
                <a:solidFill>
                  <a:srgbClr val="A4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340769"/>
            <a:ext cx="6815667" cy="46413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2370221"/>
            <a:ext cx="4011084" cy="361192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37313"/>
            <a:ext cx="2844800" cy="365125"/>
          </a:xfrm>
          <a:prstGeom prst="rect">
            <a:avLst/>
          </a:prstGeom>
        </p:spPr>
        <p:txBody>
          <a:bodyPr/>
          <a:lstStyle/>
          <a:p>
            <a:fld id="{25562923-2E0A-44FD-8683-9F40F2D6220B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3731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78672" y="6268456"/>
            <a:ext cx="884989" cy="449179"/>
          </a:xfrm>
          <a:prstGeom prst="rect">
            <a:avLst/>
          </a:prstGeom>
        </p:spPr>
        <p:txBody>
          <a:bodyPr/>
          <a:lstStyle/>
          <a:p>
            <a:fld id="{BE6E7CD0-D526-4494-A629-31890B01C9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9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73768" y="1058999"/>
            <a:ext cx="10972800" cy="4944758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marL="730251" lvl="1" defTabSz="987425"/>
            <a:r>
              <a:rPr lang="es-ES" dirty="0"/>
              <a:t>Tercer nivel</a:t>
            </a:r>
          </a:p>
          <a:p>
            <a:pPr marL="1011238" lvl="1"/>
            <a:r>
              <a:rPr lang="es-ES" dirty="0"/>
              <a:t>Cuarto nivel</a:t>
            </a:r>
          </a:p>
          <a:p>
            <a:pPr marL="1354138" lvl="1"/>
            <a:r>
              <a:rPr lang="es-ES" dirty="0"/>
              <a:t>Quinto nivel</a:t>
            </a:r>
          </a:p>
        </p:txBody>
      </p:sp>
      <p:sp>
        <p:nvSpPr>
          <p:cNvPr id="9" name="AutoShape 2" descr="Encabezado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800" dirty="0">
              <a:latin typeface="Verdana" panose="020B060403050404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79A96E4-310D-4105-B491-5BBF7188E4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" y="17601"/>
            <a:ext cx="2388887" cy="7243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ED047-8E79-4297-BD40-6EF7DFD71AA9}"/>
              </a:ext>
            </a:extLst>
          </p:cNvPr>
          <p:cNvSpPr txBox="1"/>
          <p:nvPr userDrawn="1"/>
        </p:nvSpPr>
        <p:spPr>
          <a:xfrm>
            <a:off x="0" y="6550223"/>
            <a:ext cx="2534652" cy="307777"/>
          </a:xfrm>
          <a:prstGeom prst="rect">
            <a:avLst/>
          </a:prstGeom>
          <a:solidFill>
            <a:srgbClr val="A40000"/>
          </a:solidFill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Prof. Rita de la Torre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05A611A-980B-4E13-AC6D-2C3AEA295FFE}"/>
              </a:ext>
            </a:extLst>
          </p:cNvPr>
          <p:cNvCxnSpPr>
            <a:cxnSpLocks/>
          </p:cNvCxnSpPr>
          <p:nvPr userDrawn="1"/>
        </p:nvCxnSpPr>
        <p:spPr>
          <a:xfrm>
            <a:off x="11621167" y="6717634"/>
            <a:ext cx="0" cy="140366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C01D30-0E68-4CD8-9C2D-9D51D8BB970B}"/>
              </a:ext>
            </a:extLst>
          </p:cNvPr>
          <p:cNvCxnSpPr/>
          <p:nvPr userDrawn="1"/>
        </p:nvCxnSpPr>
        <p:spPr>
          <a:xfrm>
            <a:off x="112295" y="84222"/>
            <a:ext cx="0" cy="6773779"/>
          </a:xfrm>
          <a:prstGeom prst="line">
            <a:avLst/>
          </a:prstGeom>
          <a:ln w="63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ítulo 19">
            <a:extLst>
              <a:ext uri="{FF2B5EF4-FFF2-40B4-BE49-F238E27FC236}">
                <a16:creationId xmlns:a16="http://schemas.microsoft.com/office/drawing/2014/main" id="{91EF5F0B-7D52-4DB0-A3EB-FC3B874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1" y="0"/>
            <a:ext cx="8454188" cy="397042"/>
          </a:xfrm>
          <a:prstGeom prst="rect">
            <a:avLst/>
          </a:prstGeom>
          <a:solidFill>
            <a:srgbClr val="A40000"/>
          </a:solidFill>
        </p:spPr>
        <p:txBody>
          <a:bodyPr/>
          <a:lstStyle/>
          <a:p>
            <a:pPr marL="0" lvl="0" algn="r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35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s-ES" sz="1800" b="1" i="1" kern="1200" spc="0" baseline="0" smtClean="0">
          <a:ln w="3175">
            <a:noFill/>
          </a:ln>
          <a:solidFill>
            <a:schemeClr val="bg1"/>
          </a:solidFill>
          <a:latin typeface="Book Antiqua" panose="02040602050305030304" pitchFamily="18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None/>
        <a:defRPr lang="es-ES" sz="26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6713" indent="-28575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tabLst/>
        <a:defRPr lang="es-ES" sz="24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 smtClean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08025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lang="es-ES" sz="2200" kern="1200" dirty="0">
          <a:solidFill>
            <a:schemeClr val="tx1">
              <a:lumMod val="85000"/>
              <a:lumOff val="1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3444" y="2973674"/>
            <a:ext cx="7171966" cy="830997"/>
          </a:xfrm>
        </p:spPr>
        <p:txBody>
          <a:bodyPr/>
          <a:lstStyle/>
          <a:p>
            <a:pPr algn="r"/>
            <a:r>
              <a:rPr lang="es-ES" sz="4800" dirty="0">
                <a:solidFill>
                  <a:srgbClr val="CC0000"/>
                </a:solidFill>
              </a:rPr>
              <a:t>Sistemas de Información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13559" y="3889349"/>
            <a:ext cx="6098541" cy="1689415"/>
          </a:xfrm>
        </p:spPr>
        <p:txBody>
          <a:bodyPr/>
          <a:lstStyle/>
          <a:p>
            <a:r>
              <a:rPr lang="es-ES" sz="2800" b="0">
                <a:latin typeface="Verdana" panose="020B0604030504040204" pitchFamily="34" charset="0"/>
                <a:ea typeface="Verdana" panose="020B0604030504040204" pitchFamily="34" charset="0"/>
              </a:rPr>
              <a:t>Business Intelligence</a:t>
            </a:r>
            <a:br>
              <a:rPr lang="es-ES" sz="2800" b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800"/>
              <a:t>con Google Data Studio </a:t>
            </a:r>
            <a:br>
              <a:rPr lang="es-ES" sz="2800"/>
            </a:br>
            <a:r>
              <a:rPr lang="es-ES" sz="2800"/>
              <a:t>(</a:t>
            </a:r>
            <a:r>
              <a:rPr lang="es-ES" sz="2000" spc="300"/>
              <a:t>Data Visualization</a:t>
            </a:r>
            <a:r>
              <a:rPr lang="es-ES" sz="2000"/>
              <a:t>)</a:t>
            </a:r>
            <a:endParaRPr lang="es-ES" sz="28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15C6D-E0A8-406A-A7F4-4CDE25714D1B}"/>
              </a:ext>
            </a:extLst>
          </p:cNvPr>
          <p:cNvSpPr txBox="1"/>
          <p:nvPr/>
        </p:nvSpPr>
        <p:spPr>
          <a:xfrm>
            <a:off x="2120349" y="6016487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Prof. Rita de la Torre</a:t>
            </a:r>
          </a:p>
        </p:txBody>
      </p:sp>
    </p:spTree>
    <p:extLst>
      <p:ext uri="{BB962C8B-B14F-4D97-AF65-F5344CB8AC3E}">
        <p14:creationId xmlns:p14="http://schemas.microsoft.com/office/powerpoint/2010/main" val="236894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C507-50C8-49E9-8E9F-FBF455AE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LIBRO y HOJA DE CÁLCULO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27F234-29CC-4303-88D0-A51EAF89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34180"/>
            <a:ext cx="9144000" cy="392422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831AE32-8C65-4E3B-B770-472BABEE1FC0}"/>
              </a:ext>
            </a:extLst>
          </p:cNvPr>
          <p:cNvSpPr/>
          <p:nvPr/>
        </p:nvSpPr>
        <p:spPr>
          <a:xfrm>
            <a:off x="3217209" y="4891275"/>
            <a:ext cx="2000250" cy="1414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180882-AF4B-423E-9688-E94CA3B4EABA}"/>
              </a:ext>
            </a:extLst>
          </p:cNvPr>
          <p:cNvSpPr txBox="1"/>
          <p:nvPr/>
        </p:nvSpPr>
        <p:spPr>
          <a:xfrm>
            <a:off x="1735667" y="832045"/>
            <a:ext cx="8490479" cy="103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200" i="0" dirty="0"/>
              <a:t>Selecciona el libro </a:t>
            </a:r>
            <a:r>
              <a:rPr lang="es-ES" sz="2200" i="0" dirty="0">
                <a:solidFill>
                  <a:srgbClr val="C00000"/>
                </a:solidFill>
              </a:rPr>
              <a:t>VENTAS</a:t>
            </a:r>
            <a:r>
              <a:rPr lang="es-ES" sz="2200" i="0" dirty="0"/>
              <a:t> y la hoja de cálculo </a:t>
            </a:r>
            <a:r>
              <a:rPr lang="es-ES" sz="2200" i="0" dirty="0">
                <a:solidFill>
                  <a:srgbClr val="C00000"/>
                </a:solidFill>
              </a:rPr>
              <a:t>Transacciones</a:t>
            </a:r>
            <a:r>
              <a:rPr lang="es-ES" sz="2200" i="0" dirty="0"/>
              <a:t> de Google </a:t>
            </a:r>
            <a:r>
              <a:rPr lang="es-ES" sz="2200" i="0" dirty="0" err="1"/>
              <a:t>Sheets</a:t>
            </a:r>
            <a:r>
              <a:rPr lang="es-ES" sz="22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86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2CF347B-C922-4268-ACD8-7552FFD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628776"/>
            <a:ext cx="9144000" cy="33877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6C8B39-06E9-46EE-BFBB-84006FD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Preparar la información...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26B06F-FFF9-434C-911D-4802CAEC4012}"/>
              </a:ext>
            </a:extLst>
          </p:cNvPr>
          <p:cNvSpPr txBox="1"/>
          <p:nvPr/>
        </p:nvSpPr>
        <p:spPr>
          <a:xfrm>
            <a:off x="7067551" y="3028951"/>
            <a:ext cx="3471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Esta pantalla te permite indicar el tipo de campo de los datos.</a:t>
            </a:r>
          </a:p>
          <a:p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Esto permitirá utilizar más tipos de gráficos, como por ejemplo mapas.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776AC6-4852-437F-8E2F-3C482401C06F}"/>
              </a:ext>
            </a:extLst>
          </p:cNvPr>
          <p:cNvSpPr txBox="1"/>
          <p:nvPr/>
        </p:nvSpPr>
        <p:spPr>
          <a:xfrm>
            <a:off x="1759472" y="5246244"/>
            <a:ext cx="8097794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Indica los tipos de campo tal y como se ven en pantalla</a:t>
            </a:r>
          </a:p>
          <a:p>
            <a:pPr>
              <a:lnSpc>
                <a:spcPct val="150000"/>
              </a:lnSpc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Una vez listo, haz clic en el botón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CREAR REPORTE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EBCDC2-CF52-4087-963B-A5CE0F5DC06B}"/>
              </a:ext>
            </a:extLst>
          </p:cNvPr>
          <p:cNvSpPr/>
          <p:nvPr/>
        </p:nvSpPr>
        <p:spPr>
          <a:xfrm>
            <a:off x="1524001" y="1628776"/>
            <a:ext cx="2257425" cy="414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310431-8659-46E9-A05B-264980F15FEF}"/>
              </a:ext>
            </a:extLst>
          </p:cNvPr>
          <p:cNvSpPr txBox="1"/>
          <p:nvPr/>
        </p:nvSpPr>
        <p:spPr>
          <a:xfrm>
            <a:off x="1706564" y="976842"/>
            <a:ext cx="64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Cambia el nombre del reporte a </a:t>
            </a:r>
            <a:r>
              <a:rPr lang="es-E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REPORTE de VENTAS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023E2F-4EEC-4430-80CF-BAF9C5046863}"/>
              </a:ext>
            </a:extLst>
          </p:cNvPr>
          <p:cNvSpPr/>
          <p:nvPr/>
        </p:nvSpPr>
        <p:spPr>
          <a:xfrm>
            <a:off x="9124950" y="2081213"/>
            <a:ext cx="809625" cy="247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12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60313-1C79-4A6D-BB3F-6518FE2B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</a:t>
            </a:r>
            <a:r>
              <a:rPr lang="es-ES" dirty="0" err="1"/>
              <a:t>Dashboard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769432-4867-47D8-9787-58AA1C3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63" y="963862"/>
            <a:ext cx="9144000" cy="36995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C71798-2672-45DB-A6E2-CF659FD2BA8B}"/>
              </a:ext>
            </a:extLst>
          </p:cNvPr>
          <p:cNvSpPr txBox="1"/>
          <p:nvPr/>
        </p:nvSpPr>
        <p:spPr>
          <a:xfrm>
            <a:off x="1524000" y="5230264"/>
            <a:ext cx="9144000" cy="103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Haz clic en el botón </a:t>
            </a:r>
            <a: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AÑADIR AL REPORTE </a:t>
            </a:r>
            <a:br>
              <a:rPr lang="es-ES" sz="22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</a:rPr>
              <a:t>para comenzar la creación del </a:t>
            </a:r>
            <a:r>
              <a:rPr lang="es-E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D5D7D-703C-4ED6-ADF5-0D417185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pantalla de Data Studio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A86B9A-967E-4C4E-A26E-1E61DC69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36" y="771783"/>
            <a:ext cx="9144000" cy="5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7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9EAA-AA13-4471-A30A-0B064EC0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Tema y 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F19D18-2787-45A9-BAD5-D0C482F7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3" y="960796"/>
            <a:ext cx="9144000" cy="49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5F1DC-1AC2-40AB-A8BB-0702473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elementos gráficos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313A44-232E-4C26-8F9A-4802C34B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6" y="1062168"/>
            <a:ext cx="9144000" cy="48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52199-E0D7-43FB-B898-24C10E54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Incluir títulos al </a:t>
            </a:r>
            <a:r>
              <a:rPr lang="es-ES" dirty="0" err="1"/>
              <a:t>Dashboard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F6DCC9-42A1-41AA-81D3-C5290E51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91" y="1240398"/>
            <a:ext cx="9144000" cy="4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8C54-836D-4591-9031-590A245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Tarjetas de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6FA300-DF5F-47EA-A7B2-36240613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564" y="722192"/>
            <a:ext cx="9144000" cy="56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6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3C96-9811-4545-B0B6-833E20C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86608C-C883-4D78-81C3-7BD1B7C2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45724"/>
            <a:ext cx="9144000" cy="476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8E0E4-36BE-465A-A791-8C59FDFA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F870C0-5DF2-4EB9-A8F7-BA4D24FF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1285875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CC1D80-FB28-489A-BCDF-A76BDD33C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8" r="2656" b="6944"/>
          <a:stretch/>
        </p:blipFill>
        <p:spPr>
          <a:xfrm>
            <a:off x="1596200" y="757199"/>
            <a:ext cx="8901113" cy="42576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018A76-538B-4672-ACD0-7B9FE84E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Google Data Studio?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430F1-4D95-4763-B542-F2EA57ED4845}"/>
              </a:ext>
            </a:extLst>
          </p:cNvPr>
          <p:cNvSpPr/>
          <p:nvPr/>
        </p:nvSpPr>
        <p:spPr>
          <a:xfrm>
            <a:off x="4683249" y="757199"/>
            <a:ext cx="5909695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s-ES" sz="22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datastudio.google.com</a:t>
            </a:r>
            <a:r>
              <a:rPr lang="es-ES" sz="22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/</a:t>
            </a:r>
            <a:r>
              <a:rPr lang="es-ES" sz="22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overview</a:t>
            </a:r>
            <a:endParaRPr lang="es-E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39FE5A-7410-41D2-BAD4-33923A6B7608}"/>
              </a:ext>
            </a:extLst>
          </p:cNvPr>
          <p:cNvSpPr txBox="1"/>
          <p:nvPr/>
        </p:nvSpPr>
        <p:spPr>
          <a:xfrm>
            <a:off x="1596200" y="5263788"/>
            <a:ext cx="8879215" cy="105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s-ES" sz="1700" i="1" dirty="0">
                <a:latin typeface="Verdana" panose="020B0604030504040204" pitchFamily="34" charset="0"/>
                <a:ea typeface="Verdana" panose="020B0604030504040204" pitchFamily="34" charset="0"/>
              </a:rPr>
              <a:t>Google Data Studio 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  <a:t>es una Plataforma de Entrega para </a:t>
            </a: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</a:t>
            </a:r>
            <a:r>
              <a:rPr lang="es-ES" sz="17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Intelligence</a:t>
            </a:r>
            <a: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s-ES" sz="17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  <a:t>(específicamente Data </a:t>
            </a:r>
            <a:r>
              <a:rPr lang="es-ES" sz="1700" dirty="0" err="1"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  <a:t>) que permite crear </a:t>
            </a:r>
            <a:r>
              <a:rPr lang="es-ES" sz="1700" dirty="0" err="1">
                <a:latin typeface="Verdana" panose="020B0604030504040204" pitchFamily="34" charset="0"/>
                <a:ea typeface="Verdana" panose="020B0604030504040204" pitchFamily="34" charset="0"/>
              </a:rPr>
              <a:t>Dashboards</a:t>
            </a: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  <a:t> interactivos </a:t>
            </a:r>
            <a:b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700" dirty="0">
                <a:latin typeface="Verdana" panose="020B0604030504040204" pitchFamily="34" charset="0"/>
                <a:ea typeface="Verdana" panose="020B0604030504040204" pitchFamily="34" charset="0"/>
              </a:rPr>
              <a:t>para mostrar datos de diferentes fuentes. </a:t>
            </a:r>
          </a:p>
        </p:txBody>
      </p:sp>
    </p:spTree>
    <p:extLst>
      <p:ext uri="{BB962C8B-B14F-4D97-AF65-F5344CB8AC3E}">
        <p14:creationId xmlns:p14="http://schemas.microsoft.com/office/powerpoint/2010/main" val="193305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BA69-0766-4485-8AF8-61BAA138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Gráficos de Barra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2A1032-8A06-4248-B92A-B3D8AC5A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/>
          <a:stretch/>
        </p:blipFill>
        <p:spPr>
          <a:xfrm>
            <a:off x="1506412" y="1158504"/>
            <a:ext cx="8986837" cy="4540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581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4ACF-459F-4B15-93D5-5BE67145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del </a:t>
            </a:r>
            <a:r>
              <a:rPr lang="es-ES" dirty="0" err="1"/>
              <a:t>Dashboard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11A2DF-C26F-47D7-8B98-AB2E16AD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751"/>
            <a:ext cx="9144000" cy="49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0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E61C8-5CAC-4BA2-BB50-5328408C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Compartir el Informe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6A7FDF-40AF-4100-B2F6-9C0A64A48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85" y="1806377"/>
            <a:ext cx="7056732" cy="43590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71CFF4-6578-46E8-AA16-CC4613180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1" t="2345" r="-182" b="62468"/>
          <a:stretch/>
        </p:blipFill>
        <p:spPr>
          <a:xfrm>
            <a:off x="8149838" y="692605"/>
            <a:ext cx="3272779" cy="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13673-821D-4A96-B260-42C4DCE7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Visualization</a:t>
            </a:r>
            <a:r>
              <a:rPr lang="es-ES" dirty="0"/>
              <a:t> es un tipo de Plataforma de Entrega de </a:t>
            </a:r>
            <a:r>
              <a:rPr lang="es-ES" dirty="0" err="1"/>
              <a:t>B.I</a:t>
            </a:r>
            <a:r>
              <a:rPr lang="es-ES" dirty="0"/>
              <a:t>.</a:t>
            </a:r>
          </a:p>
        </p:txBody>
      </p:sp>
      <p:pic>
        <p:nvPicPr>
          <p:cNvPr id="4" name="Picture 22" descr="https://encrypted-tbn2.gstatic.com/images?q=tbn:ANd9GcTXp-zvhfkTrhW7UaSwkosiKw2Lx0EC4Ji5znZ-F9lsA73gesAU5Q">
            <a:extLst>
              <a:ext uri="{FF2B5EF4-FFF2-40B4-BE49-F238E27FC236}">
                <a16:creationId xmlns:a16="http://schemas.microsoft.com/office/drawing/2014/main" id="{CD53E214-8766-4DA8-A577-3F0C0C31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974881" y="5076066"/>
            <a:ext cx="709448" cy="1213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 CuadroTexto">
            <a:extLst>
              <a:ext uri="{FF2B5EF4-FFF2-40B4-BE49-F238E27FC236}">
                <a16:creationId xmlns:a16="http://schemas.microsoft.com/office/drawing/2014/main" id="{F1D775B4-7CDE-46BB-A7E7-B05405B8AE40}"/>
              </a:ext>
            </a:extLst>
          </p:cNvPr>
          <p:cNvSpPr txBox="1"/>
          <p:nvPr/>
        </p:nvSpPr>
        <p:spPr>
          <a:xfrm>
            <a:off x="4345411" y="1064379"/>
            <a:ext cx="2278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Procesos de negocio</a:t>
            </a:r>
          </a:p>
        </p:txBody>
      </p:sp>
      <p:sp>
        <p:nvSpPr>
          <p:cNvPr id="6" name="20 CuadroTexto">
            <a:extLst>
              <a:ext uri="{FF2B5EF4-FFF2-40B4-BE49-F238E27FC236}">
                <a16:creationId xmlns:a16="http://schemas.microsoft.com/office/drawing/2014/main" id="{F57C3E53-7508-4EF0-BC2D-526E39D63E7D}"/>
              </a:ext>
            </a:extLst>
          </p:cNvPr>
          <p:cNvSpPr txBox="1"/>
          <p:nvPr/>
        </p:nvSpPr>
        <p:spPr>
          <a:xfrm>
            <a:off x="1713189" y="5364245"/>
            <a:ext cx="178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Datawarehouse</a:t>
            </a:r>
            <a:endParaRPr lang="es-E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25" descr="http://charc-concepts.org/wp-content/uploads/2012/10/Data-Mining-2.jpg">
            <a:extLst>
              <a:ext uri="{FF2B5EF4-FFF2-40B4-BE49-F238E27FC236}">
                <a16:creationId xmlns:a16="http://schemas.microsoft.com/office/drawing/2014/main" id="{9E5EF084-6301-4E20-8120-808B6D21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70" y="5276128"/>
            <a:ext cx="1559910" cy="86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7" descr="http://www.perceptualedge.com/blog/wp-content/uploads/2007/07/Dundas%20Dashboard.jpg">
            <a:extLst>
              <a:ext uri="{FF2B5EF4-FFF2-40B4-BE49-F238E27FC236}">
                <a16:creationId xmlns:a16="http://schemas.microsoft.com/office/drawing/2014/main" id="{87F72D5B-FC26-459D-95AC-FE44A94EB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99" y="3870715"/>
            <a:ext cx="1587233" cy="929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7 Grupo">
            <a:extLst>
              <a:ext uri="{FF2B5EF4-FFF2-40B4-BE49-F238E27FC236}">
                <a16:creationId xmlns:a16="http://schemas.microsoft.com/office/drawing/2014/main" id="{50381D5F-3DAD-44DB-B3D1-E3E43A6FA9AC}"/>
              </a:ext>
            </a:extLst>
          </p:cNvPr>
          <p:cNvGrpSpPr/>
          <p:nvPr/>
        </p:nvGrpSpPr>
        <p:grpSpPr>
          <a:xfrm>
            <a:off x="6851334" y="1205617"/>
            <a:ext cx="3661887" cy="2125412"/>
            <a:chOff x="5433565" y="1086390"/>
            <a:chExt cx="3661887" cy="2125412"/>
          </a:xfrm>
        </p:grpSpPr>
        <p:sp>
          <p:nvSpPr>
            <p:cNvPr id="10" name="6 CuadroTexto">
              <a:extLst>
                <a:ext uri="{FF2B5EF4-FFF2-40B4-BE49-F238E27FC236}">
                  <a16:creationId xmlns:a16="http://schemas.microsoft.com/office/drawing/2014/main" id="{FC012695-CED8-4CA3-8B98-FF9337BD7FD8}"/>
                </a:ext>
              </a:extLst>
            </p:cNvPr>
            <p:cNvSpPr txBox="1"/>
            <p:nvPr/>
          </p:nvSpPr>
          <p:spPr>
            <a:xfrm>
              <a:off x="5711452" y="1086390"/>
              <a:ext cx="3384000" cy="2123658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noAutofit/>
            </a:bodyPr>
            <a:lstStyle>
              <a:defPPr>
                <a:defRPr lang="es-ES"/>
              </a:defPPr>
              <a:lvl1pPr>
                <a:defRPr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s-ES" dirty="0" err="1"/>
                <a:t>BBDD</a:t>
              </a:r>
              <a:r>
                <a:rPr lang="es-ES" dirty="0"/>
                <a:t> Relacionales</a:t>
              </a:r>
              <a:br>
                <a:rPr lang="es-ES" dirty="0"/>
              </a:br>
              <a:r>
                <a:rPr lang="es-ES" dirty="0"/>
                <a:t>(</a:t>
              </a:r>
              <a:r>
                <a:rPr lang="es-ES" sz="1700" i="1" dirty="0"/>
                <a:t>Sistemas transaccionales</a:t>
              </a:r>
              <a:r>
                <a:rPr lang="es-ES" dirty="0"/>
                <a:t>)</a:t>
              </a:r>
              <a:br>
                <a:rPr lang="es-ES" dirty="0"/>
              </a:br>
              <a:r>
                <a:rPr lang="es-ES" b="1" dirty="0">
                  <a:solidFill>
                    <a:srgbClr val="CC0000"/>
                  </a:solidFill>
                </a:rPr>
                <a:t>OLTP</a:t>
              </a:r>
              <a:r>
                <a:rPr lang="es-ES" b="1" dirty="0">
                  <a:solidFill>
                    <a:srgbClr val="FF0000"/>
                  </a:solidFill>
                </a:rPr>
                <a:t> </a:t>
              </a:r>
              <a:r>
                <a:rPr lang="es-ES" b="1" dirty="0"/>
                <a:t> </a:t>
              </a:r>
              <a:br>
                <a:rPr lang="es-ES" b="1" dirty="0"/>
              </a:br>
              <a:r>
                <a:rPr lang="es-ES" dirty="0"/>
                <a:t>Operaciones</a:t>
              </a:r>
              <a:br>
                <a:rPr lang="es-ES" dirty="0"/>
              </a:b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INSERT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UPDATE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Y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DELETE</a:t>
              </a:r>
              <a:endParaRPr lang="es-E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23 CuadroTexto">
              <a:extLst>
                <a:ext uri="{FF2B5EF4-FFF2-40B4-BE49-F238E27FC236}">
                  <a16:creationId xmlns:a16="http://schemas.microsoft.com/office/drawing/2014/main" id="{FC791D6A-FD92-4F3B-8667-3174B75AB79E}"/>
                </a:ext>
              </a:extLst>
            </p:cNvPr>
            <p:cNvSpPr txBox="1"/>
            <p:nvPr/>
          </p:nvSpPr>
          <p:spPr>
            <a:xfrm rot="16200000">
              <a:off x="4501664" y="2018291"/>
              <a:ext cx="2125412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spc="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NORMALIZADAS</a:t>
              </a:r>
              <a:endParaRPr lang="es-ES" sz="11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8 Grupo">
            <a:extLst>
              <a:ext uri="{FF2B5EF4-FFF2-40B4-BE49-F238E27FC236}">
                <a16:creationId xmlns:a16="http://schemas.microsoft.com/office/drawing/2014/main" id="{07A58ADF-5A85-413F-8135-915D956C52C6}"/>
              </a:ext>
            </a:extLst>
          </p:cNvPr>
          <p:cNvGrpSpPr/>
          <p:nvPr/>
        </p:nvGrpSpPr>
        <p:grpSpPr>
          <a:xfrm>
            <a:off x="6861559" y="3953875"/>
            <a:ext cx="3651660" cy="2078791"/>
            <a:chOff x="5443791" y="3904117"/>
            <a:chExt cx="3651660" cy="2078791"/>
          </a:xfrm>
        </p:grpSpPr>
        <p:sp>
          <p:nvSpPr>
            <p:cNvPr id="13" name="27 CuadroTexto">
              <a:extLst>
                <a:ext uri="{FF2B5EF4-FFF2-40B4-BE49-F238E27FC236}">
                  <a16:creationId xmlns:a16="http://schemas.microsoft.com/office/drawing/2014/main" id="{0A88FEDF-20E6-4423-A45C-B67E1EAB07D4}"/>
                </a:ext>
              </a:extLst>
            </p:cNvPr>
            <p:cNvSpPr txBox="1"/>
            <p:nvPr/>
          </p:nvSpPr>
          <p:spPr>
            <a:xfrm>
              <a:off x="5711451" y="3904117"/>
              <a:ext cx="3384000" cy="207390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noAutofit/>
            </a:bodyPr>
            <a:lstStyle>
              <a:defPPr>
                <a:defRPr lang="es-ES"/>
              </a:defPPr>
              <a:lvl1pPr>
                <a:defRPr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s-ES" dirty="0" err="1"/>
                <a:t>BBDD</a:t>
              </a:r>
              <a:r>
                <a:rPr lang="es-ES" dirty="0"/>
                <a:t> </a:t>
              </a:r>
              <a:r>
                <a:rPr lang="es-ES" b="1" dirty="0">
                  <a:solidFill>
                    <a:srgbClr val="C00000"/>
                  </a:solidFill>
                </a:rPr>
                <a:t>Multidimensionales</a:t>
              </a:r>
              <a:r>
                <a:rPr lang="es-ES" dirty="0"/>
                <a:t> </a:t>
              </a:r>
              <a:br>
                <a:rPr lang="es-ES" dirty="0"/>
              </a:br>
              <a:r>
                <a:rPr lang="es-ES" dirty="0"/>
                <a:t>( </a:t>
              </a:r>
              <a:r>
                <a:rPr lang="es-ES" i="1" dirty="0"/>
                <a:t>Business Intelligence </a:t>
              </a:r>
              <a:r>
                <a:rPr lang="es-ES" dirty="0"/>
                <a:t>)</a:t>
              </a:r>
              <a:br>
                <a:rPr lang="es-ES" dirty="0"/>
              </a:br>
              <a:r>
                <a:rPr lang="es-ES" b="1" dirty="0">
                  <a:solidFill>
                    <a:srgbClr val="CC0000"/>
                  </a:solidFill>
                </a:rPr>
                <a:t>OLAP</a:t>
              </a:r>
              <a:r>
                <a:rPr lang="es-ES" b="1" dirty="0"/>
                <a:t>  </a:t>
              </a:r>
              <a:br>
                <a:rPr lang="es-ES" b="1" dirty="0"/>
              </a:br>
              <a:r>
                <a:rPr lang="es-ES" dirty="0"/>
                <a:t>Consultas</a:t>
              </a:r>
            </a:p>
            <a:p>
              <a:pPr>
                <a:lnSpc>
                  <a:spcPct val="150000"/>
                </a:lnSpc>
              </a:pP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SELECT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41 CuadroTexto">
              <a:extLst>
                <a:ext uri="{FF2B5EF4-FFF2-40B4-BE49-F238E27FC236}">
                  <a16:creationId xmlns:a16="http://schemas.microsoft.com/office/drawing/2014/main" id="{7878D52A-20FE-43BE-AC33-76AB8E9506B1}"/>
                </a:ext>
              </a:extLst>
            </p:cNvPr>
            <p:cNvSpPr txBox="1"/>
            <p:nvPr/>
          </p:nvSpPr>
          <p:spPr>
            <a:xfrm rot="16200000">
              <a:off x="4536058" y="4811850"/>
              <a:ext cx="2078791" cy="263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spc="12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DESNORMALIZADAS</a:t>
              </a:r>
              <a:endParaRPr lang="es-ES" sz="11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2048 Grupo">
            <a:extLst>
              <a:ext uri="{FF2B5EF4-FFF2-40B4-BE49-F238E27FC236}">
                <a16:creationId xmlns:a16="http://schemas.microsoft.com/office/drawing/2014/main" id="{59CA0634-5719-4C58-9EC0-E31DB4917C2C}"/>
              </a:ext>
            </a:extLst>
          </p:cNvPr>
          <p:cNvGrpSpPr/>
          <p:nvPr/>
        </p:nvGrpSpPr>
        <p:grpSpPr>
          <a:xfrm>
            <a:off x="4741892" y="1424351"/>
            <a:ext cx="1720181" cy="1213084"/>
            <a:chOff x="3384335" y="1508871"/>
            <a:chExt cx="1720181" cy="1213084"/>
          </a:xfrm>
        </p:grpSpPr>
        <p:pic>
          <p:nvPicPr>
            <p:cNvPr id="16" name="Picture 13" descr="http://us.cdn4.123rf.com/168nwm/scanrail/scanrail1205/scanrail120500028/13877506-disco-duro-y-el-icono-de-la-base-de-datos-aislados-sobre-fondo-blanco.jpg">
              <a:extLst>
                <a:ext uri="{FF2B5EF4-FFF2-40B4-BE49-F238E27FC236}">
                  <a16:creationId xmlns:a16="http://schemas.microsoft.com/office/drawing/2014/main" id="{B9A13B9B-9239-42AB-9360-B8FD87364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8" r="16731"/>
            <a:stretch/>
          </p:blipFill>
          <p:spPr bwMode="auto">
            <a:xfrm>
              <a:off x="4558561" y="1543671"/>
              <a:ext cx="534649" cy="67859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3" descr="http://us.cdn4.123rf.com/168nwm/scanrail/scanrail1205/scanrail120500028/13877506-disco-duro-y-el-icono-de-la-base-de-datos-aislados-sobre-fondo-blanco.jpg">
              <a:extLst>
                <a:ext uri="{FF2B5EF4-FFF2-40B4-BE49-F238E27FC236}">
                  <a16:creationId xmlns:a16="http://schemas.microsoft.com/office/drawing/2014/main" id="{E76A7C8D-87A8-40BB-928A-809B11F340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4" r="16475"/>
            <a:stretch/>
          </p:blipFill>
          <p:spPr bwMode="auto">
            <a:xfrm>
              <a:off x="3983939" y="1794169"/>
              <a:ext cx="534650" cy="67859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24 CuadroTexto">
              <a:extLst>
                <a:ext uri="{FF2B5EF4-FFF2-40B4-BE49-F238E27FC236}">
                  <a16:creationId xmlns:a16="http://schemas.microsoft.com/office/drawing/2014/main" id="{6A16B2B1-FA41-477F-AA78-317699417AA7}"/>
                </a:ext>
              </a:extLst>
            </p:cNvPr>
            <p:cNvSpPr txBox="1"/>
            <p:nvPr/>
          </p:nvSpPr>
          <p:spPr>
            <a:xfrm>
              <a:off x="4571998" y="2324842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CRM</a:t>
              </a:r>
            </a:p>
          </p:txBody>
        </p:sp>
        <p:sp>
          <p:nvSpPr>
            <p:cNvPr id="19" name="43 CuadroTexto">
              <a:extLst>
                <a:ext uri="{FF2B5EF4-FFF2-40B4-BE49-F238E27FC236}">
                  <a16:creationId xmlns:a16="http://schemas.microsoft.com/office/drawing/2014/main" id="{BC371495-A4BC-456B-A38C-0B3B372F97B9}"/>
                </a:ext>
              </a:extLst>
            </p:cNvPr>
            <p:cNvSpPr txBox="1"/>
            <p:nvPr/>
          </p:nvSpPr>
          <p:spPr>
            <a:xfrm>
              <a:off x="4046483" y="241417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/>
                <a:t>ERP</a:t>
              </a:r>
              <a:endParaRPr lang="es-ES" sz="1400" dirty="0"/>
            </a:p>
          </p:txBody>
        </p:sp>
        <p:sp>
          <p:nvSpPr>
            <p:cNvPr id="20" name="44 CuadroTexto">
              <a:extLst>
                <a:ext uri="{FF2B5EF4-FFF2-40B4-BE49-F238E27FC236}">
                  <a16:creationId xmlns:a16="http://schemas.microsoft.com/office/drawing/2014/main" id="{42FE4122-B872-4CEC-BD8E-C7C15CEA7028}"/>
                </a:ext>
              </a:extLst>
            </p:cNvPr>
            <p:cNvSpPr txBox="1"/>
            <p:nvPr/>
          </p:nvSpPr>
          <p:spPr>
            <a:xfrm>
              <a:off x="3384335" y="2130400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err="1"/>
                <a:t>CORE</a:t>
              </a:r>
              <a:endParaRPr lang="es-ES" sz="1400" dirty="0"/>
            </a:p>
          </p:txBody>
        </p:sp>
        <p:pic>
          <p:nvPicPr>
            <p:cNvPr id="21" name="Picture 13" descr="http://us.cdn4.123rf.com/168nwm/scanrail/scanrail1205/scanrail120500028/13877506-disco-duro-y-el-icono-de-la-base-de-datos-aislados-sobre-fondo-blanco.jpg">
              <a:extLst>
                <a:ext uri="{FF2B5EF4-FFF2-40B4-BE49-F238E27FC236}">
                  <a16:creationId xmlns:a16="http://schemas.microsoft.com/office/drawing/2014/main" id="{EE09A42C-A46A-49A9-A015-7AD76A832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2" r="17361" b="2024"/>
            <a:stretch/>
          </p:blipFill>
          <p:spPr bwMode="auto">
            <a:xfrm>
              <a:off x="3394325" y="1508871"/>
              <a:ext cx="529653" cy="66485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2049 Grupo">
            <a:extLst>
              <a:ext uri="{FF2B5EF4-FFF2-40B4-BE49-F238E27FC236}">
                <a16:creationId xmlns:a16="http://schemas.microsoft.com/office/drawing/2014/main" id="{CBECD82B-D999-4E28-9973-5DD129773E57}"/>
              </a:ext>
            </a:extLst>
          </p:cNvPr>
          <p:cNvGrpSpPr/>
          <p:nvPr/>
        </p:nvGrpSpPr>
        <p:grpSpPr>
          <a:xfrm>
            <a:off x="3654145" y="3529537"/>
            <a:ext cx="1250403" cy="1378137"/>
            <a:chOff x="2270235" y="3775279"/>
            <a:chExt cx="1250403" cy="1378137"/>
          </a:xfrm>
        </p:grpSpPr>
        <p:sp>
          <p:nvSpPr>
            <p:cNvPr id="23" name="34 CuadroTexto">
              <a:extLst>
                <a:ext uri="{FF2B5EF4-FFF2-40B4-BE49-F238E27FC236}">
                  <a16:creationId xmlns:a16="http://schemas.microsoft.com/office/drawing/2014/main" id="{704B7436-731C-4BAC-BED1-920CD49E4CF5}"/>
                </a:ext>
              </a:extLst>
            </p:cNvPr>
            <p:cNvSpPr txBox="1"/>
            <p:nvPr/>
          </p:nvSpPr>
          <p:spPr>
            <a:xfrm>
              <a:off x="2467444" y="4891806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Datamarts</a:t>
              </a:r>
              <a:endParaRPr lang="es-E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4" name="Picture 6">
              <a:extLst>
                <a:ext uri="{FF2B5EF4-FFF2-40B4-BE49-F238E27FC236}">
                  <a16:creationId xmlns:a16="http://schemas.microsoft.com/office/drawing/2014/main" id="{1B2D5A3B-1507-40C2-AA49-09BA8C8673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r="10137"/>
            <a:stretch/>
          </p:blipFill>
          <p:spPr bwMode="auto">
            <a:xfrm>
              <a:off x="2270235" y="3775279"/>
              <a:ext cx="691777" cy="793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F1A2E180-E229-4040-B7EB-676CD6EC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732" y="4137885"/>
              <a:ext cx="745906" cy="74590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Picture 7">
            <a:extLst>
              <a:ext uri="{FF2B5EF4-FFF2-40B4-BE49-F238E27FC236}">
                <a16:creationId xmlns:a16="http://schemas.microsoft.com/office/drawing/2014/main" id="{B177C935-C317-471F-8514-0E12F640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77" y="4076366"/>
            <a:ext cx="1292772" cy="12927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42 Flecha derecha">
            <a:extLst>
              <a:ext uri="{FF2B5EF4-FFF2-40B4-BE49-F238E27FC236}">
                <a16:creationId xmlns:a16="http://schemas.microsoft.com/office/drawing/2014/main" id="{8FE3433D-9F0F-43BE-B3CB-6C0E53E25F73}"/>
              </a:ext>
            </a:extLst>
          </p:cNvPr>
          <p:cNvSpPr/>
          <p:nvPr/>
        </p:nvSpPr>
        <p:spPr>
          <a:xfrm rot="10800000">
            <a:off x="3337034" y="2089908"/>
            <a:ext cx="1008989" cy="22072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" name="2047 Grupo">
            <a:extLst>
              <a:ext uri="{FF2B5EF4-FFF2-40B4-BE49-F238E27FC236}">
                <a16:creationId xmlns:a16="http://schemas.microsoft.com/office/drawing/2014/main" id="{FFC840EB-ED3F-40DD-900F-683FCF8E2DD4}"/>
              </a:ext>
            </a:extLst>
          </p:cNvPr>
          <p:cNvGrpSpPr/>
          <p:nvPr/>
        </p:nvGrpSpPr>
        <p:grpSpPr>
          <a:xfrm>
            <a:off x="2044255" y="1785435"/>
            <a:ext cx="1092912" cy="1377938"/>
            <a:chOff x="772511" y="1886932"/>
            <a:chExt cx="1092912" cy="1377938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3E283B3B-11AA-477C-A460-055F55767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11" y="1886932"/>
              <a:ext cx="1092912" cy="134056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47 CuadroTexto">
              <a:extLst>
                <a:ext uri="{FF2B5EF4-FFF2-40B4-BE49-F238E27FC236}">
                  <a16:creationId xmlns:a16="http://schemas.microsoft.com/office/drawing/2014/main" id="{BAE3F231-96A1-4A07-996C-B3D581482F9F}"/>
                </a:ext>
              </a:extLst>
            </p:cNvPr>
            <p:cNvSpPr txBox="1"/>
            <p:nvPr/>
          </p:nvSpPr>
          <p:spPr>
            <a:xfrm rot="16200000">
              <a:off x="958464" y="2454167"/>
              <a:ext cx="1282852" cy="338554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s-ES" sz="1600" b="1" i="1" dirty="0" err="1"/>
                <a:t>TRANSFROM</a:t>
              </a:r>
              <a:endParaRPr lang="es-ES" sz="1600" b="1" i="1" dirty="0"/>
            </a:p>
          </p:txBody>
        </p:sp>
      </p:grpSp>
      <p:sp>
        <p:nvSpPr>
          <p:cNvPr id="31" name="48 CuadroTexto">
            <a:extLst>
              <a:ext uri="{FF2B5EF4-FFF2-40B4-BE49-F238E27FC236}">
                <a16:creationId xmlns:a16="http://schemas.microsoft.com/office/drawing/2014/main" id="{59F3F516-4EFE-4D92-894D-FF068613C823}"/>
              </a:ext>
            </a:extLst>
          </p:cNvPr>
          <p:cNvSpPr txBox="1"/>
          <p:nvPr/>
        </p:nvSpPr>
        <p:spPr>
          <a:xfrm>
            <a:off x="2165133" y="3188241"/>
            <a:ext cx="1295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/>
              <a:t>LOAD </a:t>
            </a:r>
            <a:r>
              <a:rPr lang="es-ES" sz="1600" i="1"/>
              <a:t>(batch</a:t>
            </a:r>
            <a:r>
              <a:rPr lang="es-ES" sz="1600" i="1" dirty="0"/>
              <a:t>)</a:t>
            </a:r>
            <a:endParaRPr lang="es-ES" sz="1600" b="1" i="1" dirty="0"/>
          </a:p>
        </p:txBody>
      </p:sp>
      <p:sp>
        <p:nvSpPr>
          <p:cNvPr id="32" name="49 Flecha derecha">
            <a:extLst>
              <a:ext uri="{FF2B5EF4-FFF2-40B4-BE49-F238E27FC236}">
                <a16:creationId xmlns:a16="http://schemas.microsoft.com/office/drawing/2014/main" id="{C614CFB4-E1B8-4547-BBCF-CBEAD259AD01}"/>
              </a:ext>
            </a:extLst>
          </p:cNvPr>
          <p:cNvSpPr/>
          <p:nvPr/>
        </p:nvSpPr>
        <p:spPr>
          <a:xfrm rot="5400000">
            <a:off x="2609013" y="3595685"/>
            <a:ext cx="263118" cy="23648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14 CuadroTexto">
            <a:extLst>
              <a:ext uri="{FF2B5EF4-FFF2-40B4-BE49-F238E27FC236}">
                <a16:creationId xmlns:a16="http://schemas.microsoft.com/office/drawing/2014/main" id="{1FE79CF1-6F3C-4A6D-8BB4-FF31C337F0EB}"/>
              </a:ext>
            </a:extLst>
          </p:cNvPr>
          <p:cNvSpPr txBox="1"/>
          <p:nvPr/>
        </p:nvSpPr>
        <p:spPr>
          <a:xfrm>
            <a:off x="1760482" y="158541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solidFill>
                  <a:schemeClr val="tx2"/>
                </a:solidFill>
                <a:latin typeface="Arial Black" panose="020B0A04020102020204" pitchFamily="34" charset="0"/>
              </a:rPr>
              <a:t>ETL</a:t>
            </a:r>
            <a:endParaRPr lang="es-ES" sz="1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52 CuadroTexto">
            <a:extLst>
              <a:ext uri="{FF2B5EF4-FFF2-40B4-BE49-F238E27FC236}">
                <a16:creationId xmlns:a16="http://schemas.microsoft.com/office/drawing/2014/main" id="{A15076FE-A995-41B1-830A-3ADBB271AD53}"/>
              </a:ext>
            </a:extLst>
          </p:cNvPr>
          <p:cNvSpPr txBox="1"/>
          <p:nvPr/>
        </p:nvSpPr>
        <p:spPr>
          <a:xfrm>
            <a:off x="1641567" y="1123162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Staging</a:t>
            </a:r>
            <a:endParaRPr lang="es-ES" sz="16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55 Flecha derecha">
            <a:extLst>
              <a:ext uri="{FF2B5EF4-FFF2-40B4-BE49-F238E27FC236}">
                <a16:creationId xmlns:a16="http://schemas.microsoft.com/office/drawing/2014/main" id="{46DBD537-D35B-496C-BBFB-C2BABE62E4E0}"/>
              </a:ext>
            </a:extLst>
          </p:cNvPr>
          <p:cNvSpPr/>
          <p:nvPr/>
        </p:nvSpPr>
        <p:spPr>
          <a:xfrm rot="10800000" flipH="1">
            <a:off x="3559398" y="4913094"/>
            <a:ext cx="268014" cy="2049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Picture 18">
            <a:extLst>
              <a:ext uri="{FF2B5EF4-FFF2-40B4-BE49-F238E27FC236}">
                <a16:creationId xmlns:a16="http://schemas.microsoft.com/office/drawing/2014/main" id="{B417F410-46E0-4B0F-A8EF-E2A0A108B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DEFEE"/>
              </a:clrFrom>
              <a:clrTo>
                <a:srgbClr val="EDEFE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3013" r="23547" b="25892"/>
          <a:stretch/>
        </p:blipFill>
        <p:spPr bwMode="auto">
          <a:xfrm>
            <a:off x="3617699" y="1348929"/>
            <a:ext cx="476073" cy="5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8">
            <a:extLst>
              <a:ext uri="{FF2B5EF4-FFF2-40B4-BE49-F238E27FC236}">
                <a16:creationId xmlns:a16="http://schemas.microsoft.com/office/drawing/2014/main" id="{4A19FC99-6E25-4EFF-A24B-94713EB92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EDEFEE"/>
              </a:clrFrom>
              <a:clrTo>
                <a:srgbClr val="EDEFE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5" t="23013" r="23547" b="25892"/>
          <a:stretch/>
        </p:blipFill>
        <p:spPr bwMode="auto">
          <a:xfrm>
            <a:off x="1673294" y="3156711"/>
            <a:ext cx="476073" cy="5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10 CuadroTexto">
            <a:extLst>
              <a:ext uri="{FF2B5EF4-FFF2-40B4-BE49-F238E27FC236}">
                <a16:creationId xmlns:a16="http://schemas.microsoft.com/office/drawing/2014/main" id="{11B45A4A-027C-4C57-815A-7CD9295980DD}"/>
              </a:ext>
            </a:extLst>
          </p:cNvPr>
          <p:cNvSpPr txBox="1"/>
          <p:nvPr/>
        </p:nvSpPr>
        <p:spPr>
          <a:xfrm>
            <a:off x="3116314" y="1774599"/>
            <a:ext cx="178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/>
              <a:t>EXTRACT </a:t>
            </a:r>
            <a:r>
              <a:rPr lang="es-ES" sz="1600" i="1"/>
              <a:t>(batch</a:t>
            </a:r>
            <a:r>
              <a:rPr lang="es-ES" sz="1600" i="1" dirty="0"/>
              <a:t>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DFCFF24-CC3F-41A4-A77E-4821C1392DC9}"/>
              </a:ext>
            </a:extLst>
          </p:cNvPr>
          <p:cNvSpPr/>
          <p:nvPr/>
        </p:nvSpPr>
        <p:spPr>
          <a:xfrm>
            <a:off x="3438529" y="3743334"/>
            <a:ext cx="3343275" cy="2500312"/>
          </a:xfrm>
          <a:prstGeom prst="roundRect">
            <a:avLst>
              <a:gd name="adj" fmla="val 10765"/>
            </a:avLst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79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9E039-5186-48B6-A4CA-DC3F852B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de Google </a:t>
            </a:r>
            <a:r>
              <a:rPr lang="es-ES" dirty="0" err="1"/>
              <a:t>Sheets</a:t>
            </a:r>
            <a:endParaRPr lang="es-ES" dirty="0"/>
          </a:p>
        </p:txBody>
      </p:sp>
      <p:pic>
        <p:nvPicPr>
          <p:cNvPr id="1026" name="Picture 2" descr="Resultado de imagen de google sheets">
            <a:extLst>
              <a:ext uri="{FF2B5EF4-FFF2-40B4-BE49-F238E27FC236}">
                <a16:creationId xmlns:a16="http://schemas.microsoft.com/office/drawing/2014/main" id="{28C5E823-ECB2-42B7-882D-CA1EA836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9" y="279539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FC6C50-7DC6-48B6-B1B5-5A35E8EF8D29}"/>
              </a:ext>
            </a:extLst>
          </p:cNvPr>
          <p:cNvSpPr txBox="1"/>
          <p:nvPr/>
        </p:nvSpPr>
        <p:spPr>
          <a:xfrm>
            <a:off x="6537390" y="1197380"/>
            <a:ext cx="4453883" cy="404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400" i="0" dirty="0"/>
              <a:t>Descarga el libro </a:t>
            </a:r>
            <a:r>
              <a:rPr lang="es-ES" sz="2400" i="0" dirty="0" err="1">
                <a:solidFill>
                  <a:srgbClr val="C00000"/>
                </a:solidFill>
              </a:rPr>
              <a:t>Ventas.ods</a:t>
            </a:r>
            <a:r>
              <a:rPr lang="es-ES" sz="2400" i="0" dirty="0"/>
              <a:t> de Google </a:t>
            </a:r>
            <a:r>
              <a:rPr lang="es-ES" sz="2400" i="0" dirty="0" err="1"/>
              <a:t>Sheets</a:t>
            </a:r>
            <a:r>
              <a:rPr lang="es-ES" sz="2400" i="0" dirty="0"/>
              <a:t>, </a:t>
            </a:r>
            <a:r>
              <a:rPr lang="es-ES" sz="2400" i="0"/>
              <a:t>del Aula Global</a:t>
            </a:r>
            <a:endParaRPr lang="es-ES" sz="2400" i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400" i="0" dirty="0"/>
              <a:t>y súbelo a tu drive.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400" i="0" dirty="0"/>
              <a:t>Haz clic sobre </a:t>
            </a:r>
            <a:r>
              <a:rPr lang="es-ES" sz="2400" i="0"/>
              <a:t>el botón: </a:t>
            </a:r>
            <a:r>
              <a:rPr lang="es-ES" sz="2400" i="0" dirty="0">
                <a:solidFill>
                  <a:srgbClr val="C00000"/>
                </a:solidFill>
              </a:rPr>
              <a:t>Abrir con Hojas de Cálculo de Google.</a:t>
            </a:r>
          </a:p>
        </p:txBody>
      </p:sp>
    </p:spTree>
    <p:extLst>
      <p:ext uri="{BB962C8B-B14F-4D97-AF65-F5344CB8AC3E}">
        <p14:creationId xmlns:p14="http://schemas.microsoft.com/office/powerpoint/2010/main" val="34149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F209-FAE2-4132-ADA9-62832AA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Comenzar a hacer un </a:t>
            </a:r>
            <a:r>
              <a:rPr lang="es-ES" dirty="0" err="1"/>
              <a:t>Dashboard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3B0FD5-4E4B-47E5-915D-6392C597E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8"/>
          <a:stretch/>
        </p:blipFill>
        <p:spPr>
          <a:xfrm>
            <a:off x="1524000" y="1042987"/>
            <a:ext cx="8693032" cy="538638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8A2856-CE8D-4354-8A41-B1315B196540}"/>
              </a:ext>
            </a:extLst>
          </p:cNvPr>
          <p:cNvSpPr txBox="1"/>
          <p:nvPr/>
        </p:nvSpPr>
        <p:spPr>
          <a:xfrm>
            <a:off x="5010150" y="746847"/>
            <a:ext cx="5657850" cy="9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s-ES" sz="1600" i="0" dirty="0"/>
              <a:t>Para realizar un </a:t>
            </a:r>
            <a:r>
              <a:rPr lang="es-ES" sz="1600" i="0" dirty="0" err="1"/>
              <a:t>Dashboard</a:t>
            </a:r>
            <a:r>
              <a:rPr lang="es-ES" sz="1600" i="0" dirty="0"/>
              <a:t>,  seleccionamos la </a:t>
            </a:r>
            <a:br>
              <a:rPr lang="es-ES" sz="1600" i="0" dirty="0"/>
            </a:br>
            <a:r>
              <a:rPr lang="es-ES" sz="1600" i="0" dirty="0"/>
              <a:t>opción </a:t>
            </a:r>
            <a:r>
              <a:rPr lang="es-ES" sz="1600" i="0" dirty="0" err="1">
                <a:solidFill>
                  <a:srgbClr val="C00000"/>
                </a:solidFill>
              </a:rPr>
              <a:t>CONNECT</a:t>
            </a:r>
            <a:r>
              <a:rPr lang="es-ES" sz="1600" i="0" dirty="0">
                <a:solidFill>
                  <a:srgbClr val="C00000"/>
                </a:solidFill>
              </a:rPr>
              <a:t> </a:t>
            </a:r>
            <a:r>
              <a:rPr lang="es-ES" sz="1600" i="0" dirty="0" err="1">
                <a:solidFill>
                  <a:srgbClr val="C00000"/>
                </a:solidFill>
              </a:rPr>
              <a:t>TO</a:t>
            </a:r>
            <a:r>
              <a:rPr lang="es-ES" sz="1600" i="0" dirty="0">
                <a:solidFill>
                  <a:srgbClr val="C00000"/>
                </a:solidFill>
              </a:rPr>
              <a:t> DATA</a:t>
            </a:r>
            <a:r>
              <a:rPr lang="es-ES" sz="1600" i="0" dirty="0"/>
              <a:t>. </a:t>
            </a:r>
          </a:p>
          <a:p>
            <a:r>
              <a:rPr lang="es-ES" sz="1600" i="0" dirty="0"/>
              <a:t>En el ejercicio de hoy, utilizaremos </a:t>
            </a:r>
            <a:r>
              <a:rPr lang="es-ES" sz="1600" i="0" dirty="0">
                <a:solidFill>
                  <a:srgbClr val="C00000"/>
                </a:solidFill>
              </a:rPr>
              <a:t>Google </a:t>
            </a:r>
            <a:r>
              <a:rPr lang="es-ES" sz="1600" i="0" dirty="0" err="1">
                <a:solidFill>
                  <a:srgbClr val="C00000"/>
                </a:solidFill>
              </a:rPr>
              <a:t>Sheets</a:t>
            </a:r>
            <a:r>
              <a:rPr lang="es-ES" sz="1600" i="0" dirty="0"/>
              <a:t>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74E8ECE-070B-4DE4-81FE-49CBBDE61A6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281488" y="1223068"/>
            <a:ext cx="728662" cy="334271"/>
          </a:xfrm>
          <a:prstGeom prst="straightConnector1">
            <a:avLst/>
          </a:prstGeom>
          <a:ln w="1905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8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E457-61EE-4C9B-A760-A47AC842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sesión en la cuenta de Google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FBF0FA-3852-491F-A0B0-3B569ED0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966788"/>
            <a:ext cx="4867275" cy="4981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B1D36B-8B7E-4E18-BDD2-5D789FDD9ABD}"/>
              </a:ext>
            </a:extLst>
          </p:cNvPr>
          <p:cNvSpPr txBox="1"/>
          <p:nvPr/>
        </p:nvSpPr>
        <p:spPr>
          <a:xfrm>
            <a:off x="7110414" y="1989860"/>
            <a:ext cx="3973222" cy="334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400" i="0" dirty="0"/>
              <a:t>Para comenzar a trabajar con </a:t>
            </a:r>
            <a:br>
              <a:rPr lang="es-ES" sz="2400" i="0" dirty="0"/>
            </a:br>
            <a:r>
              <a:rPr lang="es-ES" sz="2400" i="0" dirty="0">
                <a:solidFill>
                  <a:srgbClr val="C00000"/>
                </a:solidFill>
              </a:rPr>
              <a:t>Data Studio</a:t>
            </a:r>
            <a:r>
              <a:rPr lang="es-ES" sz="2400" i="0" dirty="0"/>
              <a:t>, </a:t>
            </a:r>
            <a:br>
              <a:rPr lang="es-ES" sz="2400" i="0" dirty="0"/>
            </a:br>
            <a:r>
              <a:rPr lang="es-ES" sz="2400" i="0" dirty="0"/>
              <a:t>Google te </a:t>
            </a:r>
            <a:r>
              <a:rPr lang="es-ES" sz="2400" i="0"/>
              <a:t>solicitará </a:t>
            </a:r>
            <a:br>
              <a:rPr lang="es-ES" sz="2400" i="0"/>
            </a:br>
            <a:r>
              <a:rPr lang="es-ES" sz="2400" i="0"/>
              <a:t>que </a:t>
            </a:r>
            <a:r>
              <a:rPr lang="es-ES" sz="2400" i="0" dirty="0"/>
              <a:t>inicies sesión </a:t>
            </a:r>
            <a:br>
              <a:rPr lang="es-ES" sz="2400" i="0" dirty="0"/>
            </a:br>
            <a:r>
              <a:rPr lang="es-ES" sz="2400" i="0" dirty="0"/>
              <a:t>en </a:t>
            </a:r>
            <a:r>
              <a:rPr lang="es-ES" sz="2400" i="0"/>
              <a:t>tu cuenta de Google.</a:t>
            </a:r>
            <a:endParaRPr lang="es-ES" sz="2400" i="0" dirty="0"/>
          </a:p>
        </p:txBody>
      </p:sp>
    </p:spTree>
    <p:extLst>
      <p:ext uri="{BB962C8B-B14F-4D97-AF65-F5344CB8AC3E}">
        <p14:creationId xmlns:p14="http://schemas.microsoft.com/office/powerpoint/2010/main" val="88176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F214E-6A08-424F-A9B7-07A65BEA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de Bienvenida...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8D9BFD-0549-45A5-846C-DADB83B00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0"/>
          <a:stretch/>
        </p:blipFill>
        <p:spPr>
          <a:xfrm>
            <a:off x="4098752" y="871539"/>
            <a:ext cx="6454949" cy="53863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A700A8-CCCC-4AAE-8079-34F3104B67EF}"/>
              </a:ext>
            </a:extLst>
          </p:cNvPr>
          <p:cNvSpPr txBox="1"/>
          <p:nvPr/>
        </p:nvSpPr>
        <p:spPr>
          <a:xfrm>
            <a:off x="1164795" y="3261450"/>
            <a:ext cx="2486024" cy="25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200" i="0" dirty="0"/>
              <a:t>A continuación</a:t>
            </a:r>
            <a:br>
              <a:rPr lang="es-ES" sz="2200" i="0" dirty="0"/>
            </a:br>
            <a:r>
              <a:rPr lang="es-ES" sz="2200" i="0" dirty="0"/>
              <a:t>verás la </a:t>
            </a:r>
            <a:br>
              <a:rPr lang="es-ES" sz="2200" i="0" dirty="0"/>
            </a:br>
            <a:r>
              <a:rPr lang="es-ES" sz="2200" i="0" dirty="0"/>
              <a:t>siguiente </a:t>
            </a:r>
            <a:br>
              <a:rPr lang="es-ES" sz="2200" i="0" dirty="0"/>
            </a:br>
            <a:r>
              <a:rPr lang="es-ES" sz="2200" i="0" dirty="0"/>
              <a:t>pantalla de </a:t>
            </a:r>
            <a:br>
              <a:rPr lang="es-ES" sz="2200" i="0" dirty="0"/>
            </a:br>
            <a:r>
              <a:rPr lang="es-ES" sz="2200" i="0" dirty="0"/>
              <a:t>Bienvenida.</a:t>
            </a:r>
          </a:p>
        </p:txBody>
      </p:sp>
    </p:spTree>
    <p:extLst>
      <p:ext uri="{BB962C8B-B14F-4D97-AF65-F5344CB8AC3E}">
        <p14:creationId xmlns:p14="http://schemas.microsoft.com/office/powerpoint/2010/main" val="309754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C1DB-A7AC-4D44-A20F-01609443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del conector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5DCE1F-4510-48F7-A310-0F436AE0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635953"/>
            <a:ext cx="9144000" cy="58146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F386D04-D67A-401B-8010-0C23F67ACEAC}"/>
              </a:ext>
            </a:extLst>
          </p:cNvPr>
          <p:cNvSpPr txBox="1"/>
          <p:nvPr/>
        </p:nvSpPr>
        <p:spPr>
          <a:xfrm>
            <a:off x="7884535" y="4603409"/>
            <a:ext cx="3471863" cy="205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200" i="0" dirty="0"/>
              <a:t>Deberás autorizar a </a:t>
            </a:r>
            <a:br>
              <a:rPr lang="es-ES" sz="2200" i="0" dirty="0"/>
            </a:br>
            <a:r>
              <a:rPr lang="es-ES" sz="2200" i="0" dirty="0"/>
              <a:t>Google Data Studio,</a:t>
            </a:r>
            <a:br>
              <a:rPr lang="es-ES" sz="2200" i="0" dirty="0"/>
            </a:br>
            <a:r>
              <a:rPr lang="es-ES" sz="2200" i="0" dirty="0"/>
              <a:t>a acceder a tu carpeta </a:t>
            </a:r>
            <a:br>
              <a:rPr lang="es-ES" sz="2200" i="0" dirty="0"/>
            </a:br>
            <a:r>
              <a:rPr lang="es-ES" sz="2200" i="0" dirty="0"/>
              <a:t>de Drive.</a:t>
            </a:r>
          </a:p>
        </p:txBody>
      </p:sp>
    </p:spTree>
    <p:extLst>
      <p:ext uri="{BB962C8B-B14F-4D97-AF65-F5344CB8AC3E}">
        <p14:creationId xmlns:p14="http://schemas.microsoft.com/office/powerpoint/2010/main" val="38438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7126-7775-424B-BBB8-A530BEFE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Conceder permisos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A8DD92-D55D-4914-B189-837B190B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2" y="885825"/>
            <a:ext cx="4810125" cy="5429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121CEA-9FCB-48A1-9639-EC5FD6738495}"/>
              </a:ext>
            </a:extLst>
          </p:cNvPr>
          <p:cNvSpPr txBox="1"/>
          <p:nvPr/>
        </p:nvSpPr>
        <p:spPr>
          <a:xfrm>
            <a:off x="7964905" y="3429000"/>
            <a:ext cx="3471863" cy="25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lnSpc>
                <a:spcPts val="2100"/>
              </a:lnSpc>
              <a:defRPr sz="1400" i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2200" i="0" dirty="0"/>
              <a:t>Haz clic sobre el botón </a:t>
            </a:r>
            <a:r>
              <a:rPr lang="es-ES" sz="2200" i="0" dirty="0">
                <a:solidFill>
                  <a:srgbClr val="C00000"/>
                </a:solidFill>
              </a:rPr>
              <a:t>PERMITIR</a:t>
            </a:r>
            <a:r>
              <a:rPr lang="es-ES" sz="2200" i="0" dirty="0"/>
              <a:t>, para poder acceder a la </a:t>
            </a:r>
            <a:br>
              <a:rPr lang="es-ES" sz="2200" i="0" dirty="0"/>
            </a:br>
            <a:r>
              <a:rPr lang="es-ES" sz="2200" i="0" dirty="0"/>
              <a:t>Hoja de cálculo de Google </a:t>
            </a:r>
            <a:r>
              <a:rPr lang="es-ES" sz="2200" i="0" dirty="0" err="1"/>
              <a:t>Sheets</a:t>
            </a:r>
            <a:r>
              <a:rPr lang="es-ES" sz="22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75757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F.potx" id="{CC0EBFFC-19B7-412F-BD45-62FDA16D3EC5}" vid="{A8B4F6B7-D3D2-4568-93B7-92D7B28DD8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UPF</Template>
  <TotalTime>0</TotalTime>
  <Words>419</Words>
  <Application>Microsoft Office PowerPoint</Application>
  <PresentationFormat>Panorámica</PresentationFormat>
  <Paragraphs>61</Paragraphs>
  <Slides>22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  <vt:variant>
        <vt:lpstr>Presentaciones personalizadas</vt:lpstr>
      </vt:variant>
      <vt:variant>
        <vt:i4>1</vt:i4>
      </vt:variant>
    </vt:vector>
  </HeadingPairs>
  <TitlesOfParts>
    <vt:vector size="34" baseType="lpstr">
      <vt:lpstr>Arial</vt:lpstr>
      <vt:lpstr>Arial Black</vt:lpstr>
      <vt:lpstr>Book Antiqua</vt:lpstr>
      <vt:lpstr>Calibri</vt:lpstr>
      <vt:lpstr>Consolas</vt:lpstr>
      <vt:lpstr>Georgia</vt:lpstr>
      <vt:lpstr>Segoe UI</vt:lpstr>
      <vt:lpstr>Times New Roman</vt:lpstr>
      <vt:lpstr>Verdana</vt:lpstr>
      <vt:lpstr>Wingdings</vt:lpstr>
      <vt:lpstr>Plantilla ppt</vt:lpstr>
      <vt:lpstr>Sistemas de Información</vt:lpstr>
      <vt:lpstr>¿Qué es Google Data Studio?</vt:lpstr>
      <vt:lpstr>Data Visualization es un tipo de Plataforma de Entrega de B.I.</vt:lpstr>
      <vt:lpstr>Archivo de Google Sheets</vt:lpstr>
      <vt:lpstr>Comenzar a hacer un Dashboard</vt:lpstr>
      <vt:lpstr>Iniciar sesión en la cuenta de Google</vt:lpstr>
      <vt:lpstr>Pantalla de Bienvenida...</vt:lpstr>
      <vt:lpstr>Selección del conector</vt:lpstr>
      <vt:lpstr>Conceder permisos</vt:lpstr>
      <vt:lpstr>Seleccionar LIBRO y HOJA DE CÁLCULO</vt:lpstr>
      <vt:lpstr>Preparar la información...</vt:lpstr>
      <vt:lpstr>Crear el Dashboard</vt:lpstr>
      <vt:lpstr>La pantalla de Data Studio</vt:lpstr>
      <vt:lpstr>Seleccionar Tema y Diseño</vt:lpstr>
      <vt:lpstr>Agregar elementos gráficos</vt:lpstr>
      <vt:lpstr>Incluir títulos al Dashboard</vt:lpstr>
      <vt:lpstr>Tarjetas de resultados</vt:lpstr>
      <vt:lpstr>Filtros</vt:lpstr>
      <vt:lpstr>Mapas</vt:lpstr>
      <vt:lpstr>Gráficos de Barra</vt:lpstr>
      <vt:lpstr>Visualización del Dashboard</vt:lpstr>
      <vt:lpstr>Compartir el Informe</vt:lpstr>
      <vt:lpstr>Imprimir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</dc:title>
  <dc:creator>delatorrerita</dc:creator>
  <cp:keywords>Sistemas de Información, UPF</cp:keywords>
  <cp:lastModifiedBy>delatorrerita</cp:lastModifiedBy>
  <cp:revision>6</cp:revision>
  <cp:lastPrinted>2021-05-19T10:59:17Z</cp:lastPrinted>
  <dcterms:created xsi:type="dcterms:W3CDTF">2021-05-17T09:00:24Z</dcterms:created>
  <dcterms:modified xsi:type="dcterms:W3CDTF">2021-05-19T10:59:20Z</dcterms:modified>
</cp:coreProperties>
</file>