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344"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64" r:id="rId17"/>
    <p:sldId id="361" r:id="rId18"/>
    <p:sldId id="362" r:id="rId19"/>
    <p:sldId id="363" r:id="rId20"/>
    <p:sldId id="372" r:id="rId21"/>
    <p:sldId id="373" r:id="rId22"/>
    <p:sldId id="374" r:id="rId23"/>
    <p:sldId id="375" r:id="rId24"/>
    <p:sldId id="376" r:id="rId25"/>
    <p:sldId id="369" r:id="rId26"/>
    <p:sldId id="370" r:id="rId27"/>
    <p:sldId id="371" r:id="rId28"/>
  </p:sldIdLst>
  <p:sldSz cx="12192000" cy="6858000"/>
  <p:notesSz cx="6858000" cy="9144000"/>
  <p:custShowLst>
    <p:custShow name="Imprimir"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Lst>
    </p:custShow>
  </p:custShow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5C5A723-E219-4CA3-B7A5-6EDA96E83F7B}">
          <p14:sldIdLst>
            <p14:sldId id="256"/>
            <p14:sldId id="344"/>
            <p14:sldId id="345"/>
            <p14:sldId id="346"/>
            <p14:sldId id="347"/>
            <p14:sldId id="348"/>
            <p14:sldId id="349"/>
            <p14:sldId id="350"/>
            <p14:sldId id="351"/>
            <p14:sldId id="352"/>
            <p14:sldId id="353"/>
            <p14:sldId id="354"/>
            <p14:sldId id="355"/>
            <p14:sldId id="356"/>
            <p14:sldId id="357"/>
            <p14:sldId id="364"/>
            <p14:sldId id="361"/>
            <p14:sldId id="362"/>
            <p14:sldId id="363"/>
            <p14:sldId id="372"/>
            <p14:sldId id="373"/>
            <p14:sldId id="374"/>
            <p14:sldId id="375"/>
            <p14:sldId id="376"/>
            <p14:sldId id="369"/>
            <p14:sldId id="370"/>
            <p14:sldId id="3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00"/>
    <a:srgbClr val="F7EFEF"/>
    <a:srgbClr val="A40000"/>
    <a:srgbClr val="FFFFCC"/>
    <a:srgbClr val="FFFF99"/>
    <a:srgbClr val="FFFFFF"/>
    <a:srgbClr val="000066"/>
    <a:srgbClr val="FF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78" autoAdjust="0"/>
  </p:normalViewPr>
  <p:slideViewPr>
    <p:cSldViewPr snapToGrid="0">
      <p:cViewPr varScale="1">
        <p:scale>
          <a:sx n="77" d="100"/>
          <a:sy n="77" d="100"/>
        </p:scale>
        <p:origin x="835" y="120"/>
      </p:cViewPr>
      <p:guideLst>
        <p:guide orient="horz" pos="2160"/>
        <p:guide pos="3840"/>
      </p:guideLst>
    </p:cSldViewPr>
  </p:slideViewPr>
  <p:outlineViewPr>
    <p:cViewPr>
      <p:scale>
        <a:sx n="33" d="100"/>
        <a:sy n="33" d="100"/>
      </p:scale>
      <p:origin x="0" y="422"/>
    </p:cViewPr>
  </p:outlineViewPr>
  <p:notesTextViewPr>
    <p:cViewPr>
      <p:scale>
        <a:sx n="1" d="1"/>
        <a:sy n="1" d="1"/>
      </p:scale>
      <p:origin x="0" y="0"/>
    </p:cViewPr>
  </p:notesTextViewPr>
  <p:sorterViewPr>
    <p:cViewPr>
      <p:scale>
        <a:sx n="90" d="100"/>
        <a:sy n="90" d="100"/>
      </p:scale>
      <p:origin x="0" y="-9283"/>
    </p:cViewPr>
  </p:sorterViewPr>
  <p:notesViewPr>
    <p:cSldViewPr snapToGrid="0">
      <p:cViewPr varScale="1">
        <p:scale>
          <a:sx n="62" d="100"/>
          <a:sy n="62" d="100"/>
        </p:scale>
        <p:origin x="315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375047" y="8530803"/>
            <a:ext cx="6107906" cy="525670"/>
          </a:xfrm>
          <a:prstGeom prst="rect">
            <a:avLst/>
          </a:prstGeom>
        </p:spPr>
        <p:txBody>
          <a:bodyPr vert="horz" lIns="91440" tIns="45720" rIns="91440" bIns="45720" rtlCol="0"/>
          <a:lstStyle>
            <a:lvl1pPr algn="l">
              <a:defRPr sz="1200"/>
            </a:lvl1pPr>
          </a:lstStyle>
          <a:p>
            <a:pPr algn="ctr"/>
            <a:r>
              <a:rPr lang="es-ES">
                <a:solidFill>
                  <a:schemeClr val="accent2">
                    <a:lumMod val="60000"/>
                    <a:lumOff val="40000"/>
                  </a:schemeClr>
                </a:solidFill>
                <a:latin typeface="Segoe UI" panose="020B0502040204020203" pitchFamily="34" charset="0"/>
                <a:cs typeface="Segoe UI" panose="020B0502040204020203" pitchFamily="34" charset="0"/>
              </a:rPr>
              <a:t>Tema 7. Negocios electrónicos: e-Business, e-Commerce</a:t>
            </a:r>
          </a:p>
          <a:p>
            <a:pPr algn="ctr"/>
            <a:endParaRPr lang="es-ES">
              <a:solidFill>
                <a:schemeClr val="accent2">
                  <a:lumMod val="60000"/>
                  <a:lumOff val="40000"/>
                </a:schemeClr>
              </a:solidFill>
              <a:latin typeface="Segoe UI" panose="020B0502040204020203" pitchFamily="34" charset="0"/>
              <a:cs typeface="Segoe UI" panose="020B0502040204020203" pitchFamily="34" charset="0"/>
            </a:endParaRPr>
          </a:p>
        </p:txBody>
      </p:sp>
      <p:sp>
        <p:nvSpPr>
          <p:cNvPr id="6" name="Rectangle 7">
            <a:extLst>
              <a:ext uri="{FF2B5EF4-FFF2-40B4-BE49-F238E27FC236}">
                <a16:creationId xmlns:a16="http://schemas.microsoft.com/office/drawing/2014/main" id="{BF6417F6-6A7F-4F89-938C-207FDC7DE294}"/>
              </a:ext>
            </a:extLst>
          </p:cNvPr>
          <p:cNvSpPr/>
          <p:nvPr/>
        </p:nvSpPr>
        <p:spPr>
          <a:xfrm rot="16200000">
            <a:off x="-3503261" y="4616606"/>
            <a:ext cx="7354961" cy="276999"/>
          </a:xfrm>
          <a:prstGeom prst="rect">
            <a:avLst/>
          </a:prstGeom>
          <a:noFill/>
        </p:spPr>
        <p:txBody>
          <a:bodyPr wrap="square">
            <a:spAutoFit/>
          </a:bodyPr>
          <a:lstStyle/>
          <a:p>
            <a:pPr algn="r"/>
            <a:r>
              <a:rPr lang="es-ES" sz="1200" spc="600">
                <a:solidFill>
                  <a:schemeClr val="tx1">
                    <a:lumMod val="50000"/>
                    <a:lumOff val="50000"/>
                  </a:schemeClr>
                </a:solidFill>
                <a:latin typeface="Consolas" panose="020B0609020204030204" pitchFamily="49" charset="0"/>
                <a:ea typeface="Verdana" panose="020B0604030504040204" pitchFamily="34" charset="0"/>
              </a:rPr>
              <a:t>21865 - Sistemas de Información   2020-2021</a:t>
            </a:r>
          </a:p>
        </p:txBody>
      </p:sp>
      <p:pic>
        <p:nvPicPr>
          <p:cNvPr id="7" name="Imagen 9">
            <a:extLst>
              <a:ext uri="{FF2B5EF4-FFF2-40B4-BE49-F238E27FC236}">
                <a16:creationId xmlns:a16="http://schemas.microsoft.com/office/drawing/2014/main" id="{6D1718C4-DF25-4B50-966F-264B517F970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2720" y="87527"/>
            <a:ext cx="1871661" cy="623887"/>
          </a:xfrm>
          <a:prstGeom prst="rect">
            <a:avLst/>
          </a:prstGeom>
        </p:spPr>
      </p:pic>
      <p:pic>
        <p:nvPicPr>
          <p:cNvPr id="9" name="Imagen 8">
            <a:extLst>
              <a:ext uri="{FF2B5EF4-FFF2-40B4-BE49-F238E27FC236}">
                <a16:creationId xmlns:a16="http://schemas.microsoft.com/office/drawing/2014/main" id="{9B43A7C3-0E8B-4E64-B138-714E7D8864A6}"/>
              </a:ext>
            </a:extLst>
          </p:cNvPr>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53792"/>
          <a:stretch/>
        </p:blipFill>
        <p:spPr>
          <a:xfrm>
            <a:off x="4611292" y="10281"/>
            <a:ext cx="1871661" cy="701133"/>
          </a:xfrm>
          <a:prstGeom prst="rect">
            <a:avLst/>
          </a:prstGeom>
        </p:spPr>
      </p:pic>
    </p:spTree>
    <p:extLst>
      <p:ext uri="{BB962C8B-B14F-4D97-AF65-F5344CB8AC3E}">
        <p14:creationId xmlns:p14="http://schemas.microsoft.com/office/powerpoint/2010/main" val="50829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3A51D-1BE8-47ED-9235-3012941226EB}" type="datetimeFigureOut">
              <a:rPr lang="en-US" smtClean="0"/>
              <a:t>1/29/2022</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B52CF-AD2E-41F9-88D6-F9D551D9872B}" type="slidenum">
              <a:rPr lang="en-US" smtClean="0"/>
              <a:t>‹Nº›</a:t>
            </a:fld>
            <a:endParaRPr lang="en-US"/>
          </a:p>
        </p:txBody>
      </p:sp>
    </p:spTree>
    <p:extLst>
      <p:ext uri="{BB962C8B-B14F-4D97-AF65-F5344CB8AC3E}">
        <p14:creationId xmlns:p14="http://schemas.microsoft.com/office/powerpoint/2010/main" val="231484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https://www.puromarketing.com/88/24271/como-internet-esta-cambiando-experiencias-consumo-relaciones-entre-marcas-consumidores.html</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9</a:t>
            </a:fld>
            <a:endParaRPr lang="en-US"/>
          </a:p>
        </p:txBody>
      </p:sp>
    </p:spTree>
    <p:extLst>
      <p:ext uri="{BB962C8B-B14F-4D97-AF65-F5344CB8AC3E}">
        <p14:creationId xmlns:p14="http://schemas.microsoft.com/office/powerpoint/2010/main" val="152166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chemeClr val="tx1"/>
                </a:solidFill>
                <a:effectLst/>
                <a:latin typeface="+mn-lt"/>
                <a:ea typeface="+mn-ea"/>
                <a:cs typeface="+mn-cs"/>
              </a:rPr>
              <a:t>¿Qué es la Experiencia de Cliente o </a:t>
            </a:r>
            <a:r>
              <a:rPr lang="es-ES" sz="1200" b="0" i="1" kern="1200">
                <a:solidFill>
                  <a:schemeClr val="tx1"/>
                </a:solidFill>
                <a:effectLst/>
                <a:latin typeface="+mn-lt"/>
                <a:ea typeface="+mn-ea"/>
                <a:cs typeface="+mn-cs"/>
              </a:rPr>
              <a:t>Customer Experience</a:t>
            </a:r>
            <a:r>
              <a:rPr lang="es-ES" sz="1200" b="0" i="0" kern="1200">
                <a:solidFill>
                  <a:schemeClr val="tx1"/>
                </a:solidFill>
                <a:effectLst/>
                <a:latin typeface="+mn-lt"/>
                <a:ea typeface="+mn-ea"/>
                <a:cs typeface="+mn-cs"/>
              </a:rPr>
              <a:t>?</a:t>
            </a:r>
            <a:endParaRPr lang="ca-ES"/>
          </a:p>
          <a:p>
            <a:r>
              <a:rPr lang="ca-ES"/>
              <a:t>¿Por qué es importante </a:t>
            </a:r>
            <a:r>
              <a:rPr lang="es-ES" sz="1200" b="0" i="0" kern="1200">
                <a:solidFill>
                  <a:schemeClr val="tx1"/>
                </a:solidFill>
                <a:effectLst/>
                <a:latin typeface="+mn-lt"/>
                <a:ea typeface="+mn-ea"/>
                <a:cs typeface="+mn-cs"/>
              </a:rPr>
              <a:t>elaborar un </a:t>
            </a:r>
            <a:r>
              <a:rPr lang="es-ES" sz="1200" b="0" i="1" kern="1200">
                <a:solidFill>
                  <a:schemeClr val="tx1"/>
                </a:solidFill>
                <a:effectLst/>
                <a:latin typeface="+mn-lt"/>
                <a:ea typeface="+mn-ea"/>
                <a:cs typeface="+mn-cs"/>
              </a:rPr>
              <a:t>Customer Journey Map</a:t>
            </a:r>
            <a:r>
              <a:rPr lang="es-ES" sz="1200" b="0" i="0" kern="1200">
                <a:solidFill>
                  <a:schemeClr val="tx1"/>
                </a:solidFill>
                <a:effectLst/>
                <a:latin typeface="+mn-lt"/>
                <a:ea typeface="+mn-ea"/>
                <a:cs typeface="+mn-cs"/>
              </a:rPr>
              <a:t> al planificar la interacción con el usuario?</a:t>
            </a:r>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10</a:t>
            </a:fld>
            <a:endParaRPr lang="en-US"/>
          </a:p>
        </p:txBody>
      </p:sp>
    </p:spTree>
    <p:extLst>
      <p:ext uri="{BB962C8B-B14F-4D97-AF65-F5344CB8AC3E}">
        <p14:creationId xmlns:p14="http://schemas.microsoft.com/office/powerpoint/2010/main" val="127890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https://www.harvard-deusto.com/transparencia-de-precios-guerra-a-los-margenes</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11</a:t>
            </a:fld>
            <a:endParaRPr lang="en-US"/>
          </a:p>
        </p:txBody>
      </p:sp>
    </p:spTree>
    <p:extLst>
      <p:ext uri="{BB962C8B-B14F-4D97-AF65-F5344CB8AC3E}">
        <p14:creationId xmlns:p14="http://schemas.microsoft.com/office/powerpoint/2010/main" val="2196760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¿Qué tipus de tecnologia permiten la personalización de mensajes y productos?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chemeClr val="tx1"/>
                </a:solidFill>
                <a:effectLst/>
                <a:latin typeface="+mn-lt"/>
                <a:ea typeface="+mn-ea"/>
                <a:cs typeface="+mn-cs"/>
              </a:rPr>
              <a:t>¿Cuáles son los desafíos de esta práctica?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a:solidFill>
                  <a:schemeClr val="tx1"/>
                </a:solidFill>
                <a:effectLst/>
                <a:latin typeface="+mn-lt"/>
                <a:ea typeface="+mn-ea"/>
                <a:cs typeface="+mn-cs"/>
              </a:rPr>
              <a:t>https://rockcontent.com/es/blog/personalizacion-de-contenidos/</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12</a:t>
            </a:fld>
            <a:endParaRPr lang="en-US"/>
          </a:p>
        </p:txBody>
      </p:sp>
    </p:spTree>
    <p:extLst>
      <p:ext uri="{BB962C8B-B14F-4D97-AF65-F5344CB8AC3E}">
        <p14:creationId xmlns:p14="http://schemas.microsoft.com/office/powerpoint/2010/main" val="78537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https://www.fundacionseres.org/lists/informes/attachments/1047/tecnolog%c3%adas%20sociales%20-%20el%20poder%20de%20las%20conversaciones%20en%20red.pdf</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13</a:t>
            </a:fld>
            <a:endParaRPr lang="en-US"/>
          </a:p>
        </p:txBody>
      </p:sp>
    </p:spTree>
    <p:extLst>
      <p:ext uri="{BB962C8B-B14F-4D97-AF65-F5344CB8AC3E}">
        <p14:creationId xmlns:p14="http://schemas.microsoft.com/office/powerpoint/2010/main" val="76462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https://www.marketingdeservicios.com/costes-de-cambio-y-fidelizacion/</a:t>
            </a:r>
          </a:p>
        </p:txBody>
      </p:sp>
      <p:sp>
        <p:nvSpPr>
          <p:cNvPr id="4" name="Marcador de número de diapositiva 3"/>
          <p:cNvSpPr>
            <a:spLocks noGrp="1"/>
          </p:cNvSpPr>
          <p:nvPr>
            <p:ph type="sldNum" sz="quarter" idx="5"/>
          </p:nvPr>
        </p:nvSpPr>
        <p:spPr/>
        <p:txBody>
          <a:bodyPr/>
          <a:lstStyle/>
          <a:p>
            <a:fld id="{797B52CF-AD2E-41F9-88D6-F9D551D9872B}" type="slidenum">
              <a:rPr lang="en-US" smtClean="0"/>
              <a:t>14</a:t>
            </a:fld>
            <a:endParaRPr lang="en-US"/>
          </a:p>
        </p:txBody>
      </p:sp>
    </p:spTree>
    <p:extLst>
      <p:ext uri="{BB962C8B-B14F-4D97-AF65-F5344CB8AC3E}">
        <p14:creationId xmlns:p14="http://schemas.microsoft.com/office/powerpoint/2010/main" val="255219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ca-ES"/>
              <a:t>meter aquí casos...</a:t>
            </a:r>
          </a:p>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15</a:t>
            </a:fld>
            <a:endParaRPr lang="en-US"/>
          </a:p>
        </p:txBody>
      </p:sp>
    </p:spTree>
    <p:extLst>
      <p:ext uri="{BB962C8B-B14F-4D97-AF65-F5344CB8AC3E}">
        <p14:creationId xmlns:p14="http://schemas.microsoft.com/office/powerpoint/2010/main" val="380589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ca-ES"/>
          </a:p>
        </p:txBody>
      </p:sp>
      <p:sp>
        <p:nvSpPr>
          <p:cNvPr id="4" name="Marcador de número de diapositiva 3"/>
          <p:cNvSpPr>
            <a:spLocks noGrp="1"/>
          </p:cNvSpPr>
          <p:nvPr>
            <p:ph type="sldNum" sz="quarter" idx="5"/>
          </p:nvPr>
        </p:nvSpPr>
        <p:spPr/>
        <p:txBody>
          <a:bodyPr/>
          <a:lstStyle/>
          <a:p>
            <a:fld id="{797B52CF-AD2E-41F9-88D6-F9D551D9872B}" type="slidenum">
              <a:rPr lang="en-US" smtClean="0"/>
              <a:t>27</a:t>
            </a:fld>
            <a:endParaRPr lang="en-US"/>
          </a:p>
        </p:txBody>
      </p:sp>
    </p:spTree>
    <p:extLst>
      <p:ext uri="{BB962C8B-B14F-4D97-AF65-F5344CB8AC3E}">
        <p14:creationId xmlns:p14="http://schemas.microsoft.com/office/powerpoint/2010/main" val="108071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655622" y="2665897"/>
            <a:ext cx="8479591" cy="1446550"/>
          </a:xfrm>
          <a:prstGeom prst="rect">
            <a:avLst/>
          </a:prstGeom>
          <a:noFill/>
        </p:spPr>
        <p:txBody>
          <a:bodyPr vert="horz" wrap="square" lIns="91440" tIns="45720" rIns="91440" bIns="45720" rtlCol="0" anchor="ctr" anchorCtr="0">
            <a:spAutoFit/>
          </a:bodyPr>
          <a:lstStyle>
            <a:lvl1pPr algn="l">
              <a:defRPr lang="es-ES" sz="4400" b="1" i="1" baseline="0">
                <a:ln w="12700">
                  <a:noFill/>
                </a:ln>
                <a:solidFill>
                  <a:srgbClr val="A40000"/>
                </a:solidFill>
                <a:latin typeface="Book Antiqua" panose="02040602050305030304" pitchFamily="18" charset="0"/>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
        <p:nvSpPr>
          <p:cNvPr id="3" name="2 Subtítulo"/>
          <p:cNvSpPr>
            <a:spLocks noGrp="1"/>
          </p:cNvSpPr>
          <p:nvPr>
            <p:ph type="subTitle" idx="1"/>
          </p:nvPr>
        </p:nvSpPr>
        <p:spPr>
          <a:xfrm>
            <a:off x="3721769" y="4209074"/>
            <a:ext cx="7413443" cy="1323439"/>
          </a:xfrm>
          <a:noFill/>
        </p:spPr>
        <p:txBody>
          <a:bodyPr vert="horz" wrap="square" lIns="91440" tIns="45720" rIns="91440" bIns="45720" rtlCol="0" anchor="ctr" anchorCtr="0">
            <a:spAutoFit/>
          </a:bodyPr>
          <a:lstStyle>
            <a:lvl1pPr algn="l">
              <a:defRPr lang="es-ES" sz="4000" b="1" i="1" spc="0" baseline="0" dirty="0">
                <a:ln w="12700">
                  <a:noFill/>
                </a:ln>
                <a:solidFill>
                  <a:schemeClr val="tx1"/>
                </a:solidFill>
                <a:latin typeface="Book Antiqua" panose="02040602050305030304" pitchFamily="18" charset="0"/>
                <a:ea typeface="+mn-ea"/>
                <a:cs typeface="Arial" pitchFamily="34" charset="0"/>
              </a:defRPr>
            </a:lvl1pPr>
          </a:lstStyle>
          <a:p>
            <a:pPr lvl="0" algn="ctr"/>
            <a:r>
              <a:rPr lang="es-ES"/>
              <a:t>Haga clic para modificar el estilo de subtítulo del patrón</a:t>
            </a:r>
            <a:endParaRPr lang="es-ES" dirty="0"/>
          </a:p>
        </p:txBody>
      </p:sp>
    </p:spTree>
    <p:extLst>
      <p:ext uri="{BB962C8B-B14F-4D97-AF65-F5344CB8AC3E}">
        <p14:creationId xmlns:p14="http://schemas.microsoft.com/office/powerpoint/2010/main" val="113445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57333" y="4869161"/>
            <a:ext cx="9697077" cy="566738"/>
          </a:xfrm>
          <a:prstGeom prst="rect">
            <a:avLst/>
          </a:prstGeom>
          <a:noFill/>
        </p:spPr>
        <p:txBody>
          <a:bodyPr/>
          <a:lstStyle>
            <a:lvl1pPr algn="ctr">
              <a:defRPr lang="es-ES" b="1" dirty="0">
                <a:ln w="3175">
                  <a:noFill/>
                </a:ln>
                <a:solidFill>
                  <a:srgbClr val="A40000"/>
                </a:solidFill>
                <a:latin typeface="Book Antiqua" panose="02040602050305030304" pitchFamily="18" charset="0"/>
                <a:ea typeface="Verdana" panose="020B0604030504040204" pitchFamily="34" charset="0"/>
                <a:cs typeface="Book Antiqua" panose="02040602050305030304" pitchFamily="18" charset="0"/>
              </a:defRPr>
            </a:lvl1pPr>
          </a:lstStyle>
          <a:p>
            <a:pPr lvl="0"/>
            <a:r>
              <a:rPr lang="es-ES"/>
              <a:t>Haga clic para modificar el estilo de título del patrón</a:t>
            </a:r>
            <a:endParaRPr lang="es-ES" dirty="0"/>
          </a:p>
        </p:txBody>
      </p:sp>
      <p:sp>
        <p:nvSpPr>
          <p:cNvPr id="3" name="2 Marcador de posición de imagen"/>
          <p:cNvSpPr>
            <a:spLocks noGrp="1"/>
          </p:cNvSpPr>
          <p:nvPr>
            <p:ph type="pic" idx="1"/>
          </p:nvPr>
        </p:nvSpPr>
        <p:spPr>
          <a:xfrm>
            <a:off x="1295467" y="1196753"/>
            <a:ext cx="9697077" cy="35283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3 Marcador de texto"/>
          <p:cNvSpPr>
            <a:spLocks noGrp="1"/>
          </p:cNvSpPr>
          <p:nvPr>
            <p:ph type="body" sz="half" idx="2"/>
          </p:nvPr>
        </p:nvSpPr>
        <p:spPr>
          <a:xfrm>
            <a:off x="1257333" y="5510337"/>
            <a:ext cx="9697077" cy="5109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17819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2 Marcador de texto vertical"/>
          <p:cNvSpPr>
            <a:spLocks noGrp="1"/>
          </p:cNvSpPr>
          <p:nvPr>
            <p:ph type="body" orient="vert" idx="1"/>
          </p:nvPr>
        </p:nvSpPr>
        <p:spPr>
          <a:xfrm>
            <a:off x="609600" y="1423318"/>
            <a:ext cx="10972800" cy="452596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6" name="5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7" name="Título 6">
            <a:extLst>
              <a:ext uri="{FF2B5EF4-FFF2-40B4-BE49-F238E27FC236}">
                <a16:creationId xmlns:a16="http://schemas.microsoft.com/office/drawing/2014/main" id="{ADF54C62-10AF-46AF-A7A7-A716141DB71B}"/>
              </a:ext>
            </a:extLst>
          </p:cNvPr>
          <p:cNvSpPr>
            <a:spLocks noGrp="1"/>
          </p:cNvSpPr>
          <p:nvPr>
            <p:ph type="title"/>
          </p:nvPr>
        </p:nvSpPr>
        <p:spPr/>
        <p:txBody>
          <a:bodyPr/>
          <a:lstStyle>
            <a:lvl1pPr algn="r">
              <a:defRPr/>
            </a:lvl1pPr>
          </a:lstStyle>
          <a:p>
            <a:r>
              <a:rPr lang="es-ES"/>
              <a:t>Haga clic para modificar el estilo de título del patrón</a:t>
            </a:r>
          </a:p>
        </p:txBody>
      </p:sp>
      <p:pic>
        <p:nvPicPr>
          <p:cNvPr id="5" name="Picture 2" descr="Resultado de imagen de teoria de sistemas mapa conceptual">
            <a:extLst>
              <a:ext uri="{FF2B5EF4-FFF2-40B4-BE49-F238E27FC236}">
                <a16:creationId xmlns:a16="http://schemas.microsoft.com/office/drawing/2014/main" id="{3DF313B6-E2F4-46E8-8D8B-AB688C51A0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77826"/>
            <a:ext cx="12192000" cy="64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270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75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5FA29-184C-480A-A645-59CA9EC1DF8A}"/>
              </a:ext>
            </a:extLst>
          </p:cNvPr>
          <p:cNvSpPr>
            <a:spLocks noGrp="1"/>
          </p:cNvSpPr>
          <p:nvPr>
            <p:ph type="title"/>
          </p:nvPr>
        </p:nvSpPr>
        <p:spPr>
          <a:xfrm>
            <a:off x="3737811" y="0"/>
            <a:ext cx="8454188" cy="397042"/>
          </a:xfrm>
        </p:spPr>
        <p:txBody>
          <a:bodyPr/>
          <a:lstStyle>
            <a:lvl1pPr algn="r">
              <a:defRPr/>
            </a:lvl1pPr>
          </a:lstStyle>
          <a:p>
            <a:r>
              <a:rPr lang="es-ES"/>
              <a:t>Haga clic para modificar el estilo de título del patrón</a:t>
            </a:r>
          </a:p>
        </p:txBody>
      </p:sp>
      <p:sp>
        <p:nvSpPr>
          <p:cNvPr id="3" name="Marcador de número de diapositiva 2">
            <a:extLst>
              <a:ext uri="{FF2B5EF4-FFF2-40B4-BE49-F238E27FC236}">
                <a16:creationId xmlns:a16="http://schemas.microsoft.com/office/drawing/2014/main" id="{E05359AF-83A0-4021-A591-C22C0BDC52D3}"/>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a:p>
        </p:txBody>
      </p:sp>
    </p:spTree>
    <p:extLst>
      <p:ext uri="{BB962C8B-B14F-4D97-AF65-F5344CB8AC3E}">
        <p14:creationId xmlns:p14="http://schemas.microsoft.com/office/powerpoint/2010/main" val="409083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1729" y="1076073"/>
            <a:ext cx="10972800" cy="5072064"/>
          </a:xfrm>
        </p:spPr>
        <p:txBody>
          <a:bodyPr vert="horz" lIns="36000" tIns="36000" rIns="36000" bIns="36000" rtlCol="0">
            <a:noAutofit/>
          </a:bodyPr>
          <a:lstStyle>
            <a:lvl1pPr>
              <a:lnSpc>
                <a:spcPts val="3600"/>
              </a:lnSpc>
              <a:spcAft>
                <a:spcPts val="24"/>
              </a:spcAft>
              <a:defRPr lang="es-ES" sz="2400" dirty="0" smtClean="0"/>
            </a:lvl1pPr>
            <a:lvl2pPr>
              <a:lnSpc>
                <a:spcPts val="3600"/>
              </a:lnSpc>
              <a:defRPr lang="es-ES" sz="2300" dirty="0" smtClean="0"/>
            </a:lvl2pPr>
            <a:lvl3pPr>
              <a:lnSpc>
                <a:spcPts val="3600"/>
              </a:lnSpc>
              <a:defRPr lang="es-ES" sz="2200" dirty="0" smtClean="0"/>
            </a:lvl3pPr>
            <a:lvl4pPr>
              <a:lnSpc>
                <a:spcPts val="3600"/>
              </a:lnSpc>
              <a:defRPr lang="es-ES" sz="2000" dirty="0" smtClean="0"/>
            </a:lvl4pPr>
            <a:lvl5pPr>
              <a:lnSpc>
                <a:spcPts val="3600"/>
              </a:lnSpc>
              <a:defRPr lang="es-ES" sz="2000" dirty="0"/>
            </a:lvl5pPr>
          </a:lstStyle>
          <a:p>
            <a:pPr lvl="0">
              <a:lnSpc>
                <a:spcPts val="3600"/>
              </a:lnSpc>
            </a:pPr>
            <a:r>
              <a:rPr lang="es-ES"/>
              <a:t>Editar los estilos de texto del patrón</a:t>
            </a:r>
          </a:p>
          <a:p>
            <a:pPr lvl="1">
              <a:lnSpc>
                <a:spcPts val="3600"/>
              </a:lnSpc>
            </a:pPr>
            <a:r>
              <a:rPr lang="es-ES"/>
              <a:t>Segundo nivel</a:t>
            </a:r>
          </a:p>
          <a:p>
            <a:pPr lvl="2">
              <a:lnSpc>
                <a:spcPts val="3600"/>
              </a:lnSpc>
            </a:pPr>
            <a:r>
              <a:rPr lang="es-ES"/>
              <a:t>Tercer nivel</a:t>
            </a:r>
          </a:p>
          <a:p>
            <a:pPr lvl="3">
              <a:lnSpc>
                <a:spcPts val="3600"/>
              </a:lnSpc>
            </a:pPr>
            <a:r>
              <a:rPr lang="es-ES"/>
              <a:t>Cuarto nivel</a:t>
            </a:r>
          </a:p>
          <a:p>
            <a:pPr lvl="4">
              <a:lnSpc>
                <a:spcPts val="3600"/>
              </a:lnSpc>
            </a:pPr>
            <a:r>
              <a:rPr lang="es-ES"/>
              <a:t>Quinto nivel</a:t>
            </a:r>
            <a:endParaRPr lang="es-ES" dirty="0"/>
          </a:p>
        </p:txBody>
      </p:sp>
      <p:cxnSp>
        <p:nvCxnSpPr>
          <p:cNvPr id="8" name="Conector recto 7">
            <a:extLst>
              <a:ext uri="{FF2B5EF4-FFF2-40B4-BE49-F238E27FC236}">
                <a16:creationId xmlns:a16="http://schemas.microsoft.com/office/drawing/2014/main" id="{43724F7F-5188-42BE-B67B-0E78F9B9F8F9}"/>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Título 3">
            <a:extLst>
              <a:ext uri="{FF2B5EF4-FFF2-40B4-BE49-F238E27FC236}">
                <a16:creationId xmlns:a16="http://schemas.microsoft.com/office/drawing/2014/main" id="{F8CFC6B2-2805-4894-8859-013D356BAD2D}"/>
              </a:ext>
            </a:extLst>
          </p:cNvPr>
          <p:cNvSpPr>
            <a:spLocks noGrp="1"/>
          </p:cNvSpPr>
          <p:nvPr>
            <p:ph type="title"/>
          </p:nvPr>
        </p:nvSpPr>
        <p:spPr/>
        <p:txBody>
          <a:bodyPr/>
          <a:lstStyle>
            <a:lvl1pPr algn="r">
              <a:defRPr/>
            </a:lvl1pPr>
          </a:lstStyle>
          <a:p>
            <a:r>
              <a:rPr lang="es-ES"/>
              <a:t>Haga clic para modificar el estilo de título del patrón</a:t>
            </a:r>
          </a:p>
        </p:txBody>
      </p:sp>
      <p:sp>
        <p:nvSpPr>
          <p:cNvPr id="11" name="Marcador de número de diapositiva 10">
            <a:extLst>
              <a:ext uri="{FF2B5EF4-FFF2-40B4-BE49-F238E27FC236}">
                <a16:creationId xmlns:a16="http://schemas.microsoft.com/office/drawing/2014/main" id="{F78444FA-384B-421B-B81C-AE4C53321FF2}"/>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a:p>
        </p:txBody>
      </p:sp>
    </p:spTree>
    <p:extLst>
      <p:ext uri="{BB962C8B-B14F-4D97-AF65-F5344CB8AC3E}">
        <p14:creationId xmlns:p14="http://schemas.microsoft.com/office/powerpoint/2010/main" val="417176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2" name="1 Título"/>
          <p:cNvSpPr>
            <a:spLocks noGrp="1"/>
          </p:cNvSpPr>
          <p:nvPr>
            <p:ph type="title"/>
          </p:nvPr>
        </p:nvSpPr>
        <p:spPr>
          <a:xfrm>
            <a:off x="1394884" y="3902551"/>
            <a:ext cx="10363200" cy="1446550"/>
          </a:xfrm>
          <a:prstGeom prst="rect">
            <a:avLst/>
          </a:prstGeom>
          <a:noFill/>
        </p:spPr>
        <p:txBody>
          <a:bodyPr vert="horz" wrap="square" lIns="91440" tIns="45720" rIns="91440" bIns="45720" rtlCol="0" anchor="ctr" anchorCtr="0">
            <a:spAutoFit/>
          </a:bodyPr>
          <a:lstStyle>
            <a:lvl1pPr>
              <a:defRPr lang="es-ES" sz="4400" dirty="0">
                <a:ln w="12700">
                  <a:noFill/>
                </a:ln>
                <a:solidFill>
                  <a:srgbClr val="A40000"/>
                </a:solidFill>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Tree>
    <p:extLst>
      <p:ext uri="{BB962C8B-B14F-4D97-AF65-F5344CB8AC3E}">
        <p14:creationId xmlns:p14="http://schemas.microsoft.com/office/powerpoint/2010/main" val="179904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9600" y="1428751"/>
            <a:ext cx="53848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contenido"/>
          <p:cNvSpPr>
            <a:spLocks noGrp="1"/>
          </p:cNvSpPr>
          <p:nvPr>
            <p:ph sz="half" idx="2"/>
          </p:nvPr>
        </p:nvSpPr>
        <p:spPr>
          <a:xfrm>
            <a:off x="6197600" y="1428751"/>
            <a:ext cx="53848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9" name="Título 8">
            <a:extLst>
              <a:ext uri="{FF2B5EF4-FFF2-40B4-BE49-F238E27FC236}">
                <a16:creationId xmlns:a16="http://schemas.microsoft.com/office/drawing/2014/main" id="{73BD1F6E-B38D-487B-BC1D-36930BD804D2}"/>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93567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609600" y="1196753"/>
            <a:ext cx="5386917"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4 Marcador de texto"/>
          <p:cNvSpPr>
            <a:spLocks noGrp="1"/>
          </p:cNvSpPr>
          <p:nvPr>
            <p:ph type="body" sz="quarter" idx="3" hasCustomPrompt="1"/>
          </p:nvPr>
        </p:nvSpPr>
        <p:spPr>
          <a:xfrm>
            <a:off x="6193368" y="1196753"/>
            <a:ext cx="5389033"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9" name="8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10" name="Título 9">
            <a:extLst>
              <a:ext uri="{FF2B5EF4-FFF2-40B4-BE49-F238E27FC236}">
                <a16:creationId xmlns:a16="http://schemas.microsoft.com/office/drawing/2014/main" id="{0E466263-24DE-4374-9DE5-7D77CFC14CE5}"/>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103497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7" name="Título 6">
            <a:extLst>
              <a:ext uri="{FF2B5EF4-FFF2-40B4-BE49-F238E27FC236}">
                <a16:creationId xmlns:a16="http://schemas.microsoft.com/office/drawing/2014/main" id="{09B5275F-4EF5-4B57-802D-34358DC6C5C1}"/>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209799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92788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23393" y="1340768"/>
            <a:ext cx="4011084" cy="946026"/>
          </a:xfrm>
          <a:prstGeom prst="rect">
            <a:avLst/>
          </a:prstGeom>
          <a:noFill/>
        </p:spPr>
        <p:txBody>
          <a:bodyPr anchor="t"/>
          <a:lstStyle>
            <a:lvl1pPr algn="l">
              <a:defRPr sz="2200" b="0">
                <a:solidFill>
                  <a:srgbClr val="A40000"/>
                </a:solidFill>
                <a:latin typeface="Book Antiqua" panose="02040602050305030304" pitchFamily="18" charset="0"/>
              </a:defRPr>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4766733" y="1340769"/>
            <a:ext cx="6815667" cy="4641379"/>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texto"/>
          <p:cNvSpPr>
            <a:spLocks noGrp="1"/>
          </p:cNvSpPr>
          <p:nvPr>
            <p:ph type="body" sz="half" idx="2"/>
          </p:nvPr>
        </p:nvSpPr>
        <p:spPr>
          <a:xfrm>
            <a:off x="609601" y="2370221"/>
            <a:ext cx="4011084" cy="3611926"/>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4 Marcador de fecha"/>
          <p:cNvSpPr>
            <a:spLocks noGrp="1"/>
          </p:cNvSpPr>
          <p:nvPr>
            <p:ph type="dt" sz="half" idx="10"/>
          </p:nvPr>
        </p:nvSpPr>
        <p:spPr>
          <a:xfrm>
            <a:off x="609600" y="6237313"/>
            <a:ext cx="2844800" cy="365125"/>
          </a:xfrm>
          <a:prstGeom prst="rect">
            <a:avLst/>
          </a:prstGeom>
        </p:spPr>
        <p:txBody>
          <a:bodyPr/>
          <a:lstStyle/>
          <a:p>
            <a:fld id="{25562923-2E0A-44FD-8683-9F40F2D6220B}" type="datetimeFigureOut">
              <a:rPr lang="es-ES" smtClean="0"/>
              <a:t>29/01/2022</a:t>
            </a:fld>
            <a:endParaRPr lang="es-ES"/>
          </a:p>
        </p:txBody>
      </p:sp>
      <p:sp>
        <p:nvSpPr>
          <p:cNvPr id="6" name="5 Marcador de pie de página"/>
          <p:cNvSpPr>
            <a:spLocks noGrp="1"/>
          </p:cNvSpPr>
          <p:nvPr>
            <p:ph type="ftr" sz="quarter" idx="11"/>
          </p:nvPr>
        </p:nvSpPr>
        <p:spPr>
          <a:xfrm>
            <a:off x="4165600" y="6237313"/>
            <a:ext cx="38608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69893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73768" y="1058999"/>
            <a:ext cx="10972800" cy="4944758"/>
          </a:xfrm>
          <a:prstGeom prst="rect">
            <a:avLst/>
          </a:prstGeom>
        </p:spPr>
        <p:txBody>
          <a:bodyPr vert="horz" lIns="36000" tIns="36000" rIns="36000" bIns="36000" rtlCol="0">
            <a:noAutofit/>
          </a:bodyPr>
          <a:lstStyle/>
          <a:p>
            <a:pPr lvl="0"/>
            <a:r>
              <a:rPr lang="es-ES" dirty="0"/>
              <a:t>Haga clic para modificar el estilo de texto del patrón</a:t>
            </a:r>
          </a:p>
          <a:p>
            <a:pPr lvl="1"/>
            <a:r>
              <a:rPr lang="es-ES" dirty="0"/>
              <a:t>Segundo nivel</a:t>
            </a:r>
          </a:p>
          <a:p>
            <a:pPr marL="730251" lvl="1" defTabSz="987425"/>
            <a:r>
              <a:rPr lang="es-ES" dirty="0"/>
              <a:t>Tercer nivel</a:t>
            </a:r>
          </a:p>
          <a:p>
            <a:pPr marL="1011238" lvl="1"/>
            <a:r>
              <a:rPr lang="es-ES" dirty="0"/>
              <a:t>Cuarto nivel</a:t>
            </a:r>
          </a:p>
          <a:p>
            <a:pPr marL="1354138" lvl="1"/>
            <a:r>
              <a:rPr lang="es-ES" dirty="0"/>
              <a:t>Quinto nivel</a:t>
            </a:r>
          </a:p>
        </p:txBody>
      </p:sp>
      <p:sp>
        <p:nvSpPr>
          <p:cNvPr id="9" name="AutoShape 2" descr="Encabezad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sz="1800">
              <a:latin typeface="Verdana" panose="020B0604030504040204" pitchFamily="34" charset="0"/>
            </a:endParaRPr>
          </a:p>
        </p:txBody>
      </p:sp>
      <p:pic>
        <p:nvPicPr>
          <p:cNvPr id="10" name="Imagen 9">
            <a:extLst>
              <a:ext uri="{FF2B5EF4-FFF2-40B4-BE49-F238E27FC236}">
                <a16:creationId xmlns:a16="http://schemas.microsoft.com/office/drawing/2014/main" id="{679A96E4-310D-4105-B491-5BBF7188E4C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6458" y="17601"/>
            <a:ext cx="2388887" cy="724344"/>
          </a:xfrm>
          <a:prstGeom prst="rect">
            <a:avLst/>
          </a:prstGeom>
        </p:spPr>
      </p:pic>
      <p:sp>
        <p:nvSpPr>
          <p:cNvPr id="13" name="CuadroTexto 12">
            <a:extLst>
              <a:ext uri="{FF2B5EF4-FFF2-40B4-BE49-F238E27FC236}">
                <a16:creationId xmlns:a16="http://schemas.microsoft.com/office/drawing/2014/main" id="{A0EED047-8E79-4297-BD40-6EF7DFD71AA9}"/>
              </a:ext>
            </a:extLst>
          </p:cNvPr>
          <p:cNvSpPr txBox="1"/>
          <p:nvPr userDrawn="1"/>
        </p:nvSpPr>
        <p:spPr>
          <a:xfrm>
            <a:off x="0" y="6550223"/>
            <a:ext cx="2534652" cy="307777"/>
          </a:xfrm>
          <a:prstGeom prst="rect">
            <a:avLst/>
          </a:prstGeom>
          <a:solidFill>
            <a:srgbClr val="A40000"/>
          </a:solidFill>
        </p:spPr>
        <p:txBody>
          <a:bodyPr wrap="square" rtlCol="0">
            <a:spAutoFit/>
          </a:bodyPr>
          <a:lstStyle/>
          <a:p>
            <a:r>
              <a:rPr lang="es-ES" sz="1400" b="1" i="1">
                <a:solidFill>
                  <a:schemeClr val="bg1"/>
                </a:solidFill>
                <a:latin typeface="Book Antiqua" panose="02040602050305030304" pitchFamily="18" charset="0"/>
                <a:cs typeface="Times New Roman" panose="02020603050405020304" pitchFamily="18" charset="0"/>
              </a:rPr>
              <a:t>Prof. Rita de la Torre</a:t>
            </a:r>
          </a:p>
        </p:txBody>
      </p:sp>
      <p:cxnSp>
        <p:nvCxnSpPr>
          <p:cNvPr id="15" name="Conector recto 14">
            <a:extLst>
              <a:ext uri="{FF2B5EF4-FFF2-40B4-BE49-F238E27FC236}">
                <a16:creationId xmlns:a16="http://schemas.microsoft.com/office/drawing/2014/main" id="{305A611A-980B-4E13-AC6D-2C3AEA295FFE}"/>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A1C01D30-0E68-4CD8-9C2D-9D51D8BB970B}"/>
              </a:ext>
            </a:extLst>
          </p:cNvPr>
          <p:cNvCxnSpPr/>
          <p:nvPr userDrawn="1"/>
        </p:nvCxnSpPr>
        <p:spPr>
          <a:xfrm>
            <a:off x="112295" y="84222"/>
            <a:ext cx="0" cy="6773779"/>
          </a:xfrm>
          <a:prstGeom prst="line">
            <a:avLst/>
          </a:prstGeom>
          <a:ln w="6350">
            <a:solidFill>
              <a:srgbClr val="CC0000"/>
            </a:solidFill>
          </a:ln>
        </p:spPr>
        <p:style>
          <a:lnRef idx="1">
            <a:schemeClr val="accent1"/>
          </a:lnRef>
          <a:fillRef idx="0">
            <a:schemeClr val="accent1"/>
          </a:fillRef>
          <a:effectRef idx="0">
            <a:schemeClr val="accent1"/>
          </a:effectRef>
          <a:fontRef idx="minor">
            <a:schemeClr val="tx1"/>
          </a:fontRef>
        </p:style>
      </p:cxnSp>
      <p:sp>
        <p:nvSpPr>
          <p:cNvPr id="20" name="Marcador de título 19">
            <a:extLst>
              <a:ext uri="{FF2B5EF4-FFF2-40B4-BE49-F238E27FC236}">
                <a16:creationId xmlns:a16="http://schemas.microsoft.com/office/drawing/2014/main" id="{91EF5F0B-7D52-4DB0-A3EB-FC3B87459180}"/>
              </a:ext>
            </a:extLst>
          </p:cNvPr>
          <p:cNvSpPr>
            <a:spLocks noGrp="1"/>
          </p:cNvSpPr>
          <p:nvPr>
            <p:ph type="title"/>
          </p:nvPr>
        </p:nvSpPr>
        <p:spPr>
          <a:xfrm>
            <a:off x="3737811" y="0"/>
            <a:ext cx="8454188" cy="397042"/>
          </a:xfrm>
          <a:prstGeom prst="rect">
            <a:avLst/>
          </a:prstGeom>
          <a:solidFill>
            <a:srgbClr val="A40000"/>
          </a:solidFill>
        </p:spPr>
        <p:txBody>
          <a:bodyPr/>
          <a:lstStyle/>
          <a:p>
            <a:pPr marL="0" lvl="0" algn="r"/>
            <a:r>
              <a:rPr lang="es-ES"/>
              <a:t>Haga clic para modificar el estilo de título del patrón</a:t>
            </a:r>
          </a:p>
        </p:txBody>
      </p:sp>
    </p:spTree>
    <p:extLst>
      <p:ext uri="{BB962C8B-B14F-4D97-AF65-F5344CB8AC3E}">
        <p14:creationId xmlns:p14="http://schemas.microsoft.com/office/powerpoint/2010/main" val="238355060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3" r:id="rId12"/>
  </p:sldLayoutIdLst>
  <p:txStyles>
    <p:titleStyle>
      <a:lvl1pPr algn="l" defTabSz="914400" rtl="0" eaLnBrk="1" latinLnBrk="0" hangingPunct="1">
        <a:spcBef>
          <a:spcPct val="0"/>
        </a:spcBef>
        <a:buNone/>
        <a:defRPr lang="es-ES" sz="1800" b="1" i="1" kern="1200" spc="0" baseline="0" smtClean="0">
          <a:ln w="3175">
            <a:noFill/>
          </a:ln>
          <a:solidFill>
            <a:schemeClr val="bg1"/>
          </a:solidFill>
          <a:latin typeface="Book Antiqua" panose="02040602050305030304" pitchFamily="18" charset="0"/>
          <a:ea typeface="Verdana" panose="020B0604030504040204" pitchFamily="34" charset="0"/>
          <a:cs typeface="+mj-cs"/>
        </a:defRPr>
      </a:lvl1pPr>
    </p:titleStyle>
    <p:body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akuten.es/" TargetMode="External"/><Relationship Id="rId7" Type="http://schemas.openxmlformats.org/officeDocument/2006/relationships/image" Target="../media/image25.jpeg"/><Relationship Id="rId2" Type="http://schemas.openxmlformats.org/officeDocument/2006/relationships/hyperlink" Target="https://www.casadellibro.com/" TargetMode="Externa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hyperlink" Target="https://es.wallapop.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renaud.es/2019/marketplaces-y-su-futur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703444" y="2973674"/>
            <a:ext cx="7171966" cy="830997"/>
          </a:xfrm>
        </p:spPr>
        <p:txBody>
          <a:bodyPr/>
          <a:lstStyle/>
          <a:p>
            <a:pPr algn="r"/>
            <a:r>
              <a:rPr lang="es-ES" sz="4800">
                <a:solidFill>
                  <a:srgbClr val="CC0000"/>
                </a:solidFill>
              </a:rPr>
              <a:t>Sistemas de Información</a:t>
            </a:r>
          </a:p>
        </p:txBody>
      </p:sp>
      <p:sp>
        <p:nvSpPr>
          <p:cNvPr id="3" name="2 Subtítulo"/>
          <p:cNvSpPr>
            <a:spLocks noGrp="1"/>
          </p:cNvSpPr>
          <p:nvPr>
            <p:ph type="subTitle" idx="1"/>
          </p:nvPr>
        </p:nvSpPr>
        <p:spPr>
          <a:xfrm>
            <a:off x="3387640" y="4135146"/>
            <a:ext cx="6098541" cy="1031051"/>
          </a:xfrm>
        </p:spPr>
        <p:txBody>
          <a:bodyPr/>
          <a:lstStyle/>
          <a:p>
            <a:pPr>
              <a:spcBef>
                <a:spcPts val="0"/>
              </a:spcBef>
              <a:spcAft>
                <a:spcPts val="600"/>
              </a:spcAft>
            </a:pPr>
            <a:r>
              <a:rPr lang="es-ES" sz="2800" b="0">
                <a:latin typeface="Verdana" panose="020B0604030504040204" pitchFamily="34" charset="0"/>
                <a:ea typeface="Verdana" panose="020B0604030504040204" pitchFamily="34" charset="0"/>
              </a:rPr>
              <a:t>Negocios electrónicos </a:t>
            </a:r>
          </a:p>
          <a:p>
            <a:pPr>
              <a:spcBef>
                <a:spcPts val="0"/>
              </a:spcBef>
              <a:spcAft>
                <a:spcPts val="600"/>
              </a:spcAft>
            </a:pPr>
            <a:r>
              <a:rPr lang="es-ES" sz="2800" b="0">
                <a:latin typeface="Verdana" panose="020B0604030504040204" pitchFamily="34" charset="0"/>
                <a:ea typeface="Verdana" panose="020B0604030504040204" pitchFamily="34" charset="0"/>
              </a:rPr>
              <a:t>e-Business, e-Commerce</a:t>
            </a:r>
            <a:endParaRPr lang="en-US" sz="2800" b="0">
              <a:latin typeface="Verdana" panose="020B0604030504040204" pitchFamily="34" charset="0"/>
              <a:ea typeface="Verdana" panose="020B0604030504040204" pitchFamily="34" charset="0"/>
            </a:endParaRPr>
          </a:p>
        </p:txBody>
      </p:sp>
      <p:sp>
        <p:nvSpPr>
          <p:cNvPr id="4" name="CuadroTexto 3">
            <a:extLst>
              <a:ext uri="{FF2B5EF4-FFF2-40B4-BE49-F238E27FC236}">
                <a16:creationId xmlns:a16="http://schemas.microsoft.com/office/drawing/2014/main" id="{8B615C6D-E0A8-406A-A7F4-4CDE25714D1B}"/>
              </a:ext>
            </a:extLst>
          </p:cNvPr>
          <p:cNvSpPr txBox="1"/>
          <p:nvPr/>
        </p:nvSpPr>
        <p:spPr>
          <a:xfrm>
            <a:off x="2120349" y="6016487"/>
            <a:ext cx="4142481" cy="523220"/>
          </a:xfrm>
          <a:prstGeom prst="rect">
            <a:avLst/>
          </a:prstGeom>
          <a:noFill/>
        </p:spPr>
        <p:txBody>
          <a:bodyPr wrap="none" rtlCol="0">
            <a:spAutoFit/>
          </a:bodyPr>
          <a:lstStyle/>
          <a:p>
            <a:r>
              <a:rPr lang="es-ES" sz="2800" b="1" i="1">
                <a:solidFill>
                  <a:schemeClr val="bg1"/>
                </a:solidFill>
                <a:latin typeface="Georgia" panose="02040502050405020303" pitchFamily="18" charset="0"/>
              </a:rPr>
              <a:t>Prof. Rita de la Torre</a:t>
            </a:r>
          </a:p>
        </p:txBody>
      </p:sp>
    </p:spTree>
    <p:extLst>
      <p:ext uri="{BB962C8B-B14F-4D97-AF65-F5344CB8AC3E}">
        <p14:creationId xmlns:p14="http://schemas.microsoft.com/office/powerpoint/2010/main" val="2368948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p:txBody>
          <a:bodyPr/>
          <a:lstStyle/>
          <a:p>
            <a:pPr>
              <a:lnSpc>
                <a:spcPct val="100000"/>
              </a:lnSpc>
              <a:spcBef>
                <a:spcPts val="1000"/>
              </a:spcBef>
              <a:spcAft>
                <a:spcPts val="400"/>
              </a:spcAft>
            </a:pPr>
            <a:r>
              <a:rPr lang="es-ES" sz="2000">
                <a:solidFill>
                  <a:srgbClr val="CC0000"/>
                </a:solidFill>
              </a:rPr>
              <a:t>5. Interactividad  </a:t>
            </a:r>
          </a:p>
          <a:p>
            <a:pPr>
              <a:lnSpc>
                <a:spcPct val="100000"/>
              </a:lnSpc>
              <a:spcBef>
                <a:spcPts val="1000"/>
              </a:spcBef>
              <a:spcAft>
                <a:spcPts val="400"/>
              </a:spcAft>
            </a:pPr>
            <a:r>
              <a:rPr lang="es-ES" sz="2100"/>
              <a:t>La tecnología funciona a través de la interacción con el usuario</a:t>
            </a:r>
            <a:r>
              <a:rPr lang="es-ES" sz="2000"/>
              <a:t>.</a:t>
            </a:r>
          </a:p>
          <a:p>
            <a:pPr>
              <a:lnSpc>
                <a:spcPct val="100000"/>
              </a:lnSpc>
              <a:spcBef>
                <a:spcPts val="1000"/>
              </a:spcBef>
              <a:spcAft>
                <a:spcPts val="400"/>
              </a:spcAft>
            </a:pPr>
            <a:r>
              <a:rPr lang="en-US" sz="2000" err="1"/>
              <a:t>Efectos</a:t>
            </a:r>
            <a:r>
              <a:rPr lang="en-US" sz="2000"/>
              <a:t>: </a:t>
            </a:r>
          </a:p>
          <a:p>
            <a:pPr marL="433387" indent="-342900">
              <a:lnSpc>
                <a:spcPct val="100000"/>
              </a:lnSpc>
              <a:spcBef>
                <a:spcPts val="1000"/>
              </a:spcBef>
              <a:spcAft>
                <a:spcPts val="400"/>
              </a:spcAft>
              <a:buFontTx/>
              <a:buChar char="-"/>
            </a:pPr>
            <a:r>
              <a:rPr lang="es-ES" sz="2000"/>
              <a:t>Los consumidores participan en un diálogo </a:t>
            </a:r>
            <a:br>
              <a:rPr lang="es-ES" sz="2000"/>
            </a:br>
            <a:r>
              <a:rPr lang="es-ES" sz="2000"/>
              <a:t>que ajusta dinámicamente la experiencia al individuo.</a:t>
            </a:r>
          </a:p>
          <a:p>
            <a:pPr marL="433387" indent="-342900">
              <a:lnSpc>
                <a:spcPct val="100000"/>
              </a:lnSpc>
              <a:spcBef>
                <a:spcPts val="1000"/>
              </a:spcBef>
              <a:spcAft>
                <a:spcPts val="400"/>
              </a:spcAft>
              <a:buFontTx/>
              <a:buChar char="-"/>
            </a:pPr>
            <a:r>
              <a:rPr lang="es-ES" sz="2000"/>
              <a:t>El consumidor se convierte </a:t>
            </a:r>
            <a:br>
              <a:rPr lang="es-ES" sz="2000"/>
            </a:br>
            <a:r>
              <a:rPr lang="es-ES" sz="2000"/>
              <a:t>en </a:t>
            </a:r>
            <a:r>
              <a:rPr lang="es-ES" sz="2000" err="1"/>
              <a:t>co-participante</a:t>
            </a:r>
            <a:r>
              <a:rPr lang="es-ES" sz="2000"/>
              <a:t> en el proceso </a:t>
            </a:r>
            <a:br>
              <a:rPr lang="es-ES" sz="2000"/>
            </a:br>
            <a:r>
              <a:rPr lang="es-ES" sz="2000"/>
              <a:t>de entrega de productos al mercado.</a:t>
            </a:r>
            <a:endParaRPr lang="en-US" sz="2000"/>
          </a:p>
          <a:p>
            <a:pPr>
              <a:lnSpc>
                <a:spcPct val="100000"/>
              </a:lnSpc>
            </a:pPr>
            <a:endParaRPr lang="es-ES" sz="2000"/>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5128" name="Picture 8" descr="business hand holding smart phone and touch on touch screen - Nohat - Free  for designer">
            <a:extLst>
              <a:ext uri="{FF2B5EF4-FFF2-40B4-BE49-F238E27FC236}">
                <a16:creationId xmlns:a16="http://schemas.microsoft.com/office/drawing/2014/main" id="{6A610762-080F-45C9-B5BF-87F9F6EDBE15}"/>
              </a:ext>
            </a:extLst>
          </p:cNvPr>
          <p:cNvPicPr>
            <a:picLocks noChangeAspect="1" noChangeArrowheads="1"/>
          </p:cNvPicPr>
          <p:nvPr/>
        </p:nvPicPr>
        <p:blipFill>
          <a:blip r:embed="rId3">
            <a:clrChange>
              <a:clrFrom>
                <a:srgbClr val="94CBDF"/>
              </a:clrFrom>
              <a:clrTo>
                <a:srgbClr val="94CBD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9255" y="1926771"/>
            <a:ext cx="4931229" cy="493122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30E4CCDB-0AAB-4E03-8436-7B844AD7DDE4}"/>
              </a:ext>
            </a:extLst>
          </p:cNvPr>
          <p:cNvSpPr/>
          <p:nvPr/>
        </p:nvSpPr>
        <p:spPr>
          <a:xfrm>
            <a:off x="425774" y="5781927"/>
            <a:ext cx="6096000" cy="584775"/>
          </a:xfrm>
          <a:prstGeom prst="rect">
            <a:avLst/>
          </a:prstGeom>
        </p:spPr>
        <p:txBody>
          <a:bodyPr>
            <a:spAutoFit/>
          </a:bodyPr>
          <a:lstStyle/>
          <a:p>
            <a:r>
              <a:rPr lang="ca-ES" sz="1600">
                <a:solidFill>
                  <a:srgbClr val="0000CC"/>
                </a:solidFill>
              </a:rPr>
              <a:t>https://www.salesupply.es/media/salesupply-blog/6-tecnicas-imprescindibles-para-mejorar-tu-experiencia-de-cliente/</a:t>
            </a:r>
          </a:p>
        </p:txBody>
      </p:sp>
    </p:spTree>
    <p:extLst>
      <p:ext uri="{BB962C8B-B14F-4D97-AF65-F5344CB8AC3E}">
        <p14:creationId xmlns:p14="http://schemas.microsoft.com/office/powerpoint/2010/main" val="426614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p:txBody>
          <a:bodyPr/>
          <a:lstStyle/>
          <a:p>
            <a:pPr>
              <a:lnSpc>
                <a:spcPct val="100000"/>
              </a:lnSpc>
              <a:spcBef>
                <a:spcPts val="1000"/>
              </a:spcBef>
              <a:spcAft>
                <a:spcPts val="400"/>
              </a:spcAft>
            </a:pPr>
            <a:r>
              <a:rPr lang="es-ES" sz="2000">
                <a:solidFill>
                  <a:srgbClr val="CC0000"/>
                </a:solidFill>
              </a:rPr>
              <a:t>6. Densidad de la información   </a:t>
            </a:r>
          </a:p>
          <a:p>
            <a:pPr>
              <a:lnSpc>
                <a:spcPct val="100000"/>
              </a:lnSpc>
              <a:spcBef>
                <a:spcPts val="1000"/>
              </a:spcBef>
              <a:spcAft>
                <a:spcPts val="400"/>
              </a:spcAft>
            </a:pPr>
            <a:r>
              <a:rPr lang="es-ES" sz="2000"/>
              <a:t>Grandes </a:t>
            </a:r>
            <a:r>
              <a:rPr lang="es-ES" sz="2100"/>
              <a:t>aumentos en densidad de la información</a:t>
            </a:r>
            <a:r>
              <a:rPr lang="es-ES" sz="2000"/>
              <a:t>: </a:t>
            </a:r>
            <a:br>
              <a:rPr lang="es-ES" sz="2000"/>
            </a:br>
            <a:r>
              <a:rPr lang="es-ES" sz="2000"/>
              <a:t>existe mucha cantidad y calidad de información </a:t>
            </a:r>
            <a:br>
              <a:rPr lang="es-ES" sz="2000"/>
            </a:br>
            <a:r>
              <a:rPr lang="es-ES" sz="2000"/>
              <a:t>para un mismo producto, disponible para todos </a:t>
            </a:r>
            <a:br>
              <a:rPr lang="es-ES" sz="2000"/>
            </a:br>
            <a:r>
              <a:rPr lang="es-ES" sz="2000"/>
              <a:t>los participantes del mercado.</a:t>
            </a:r>
          </a:p>
          <a:p>
            <a:pPr>
              <a:lnSpc>
                <a:spcPct val="100000"/>
              </a:lnSpc>
              <a:spcBef>
                <a:spcPts val="1000"/>
              </a:spcBef>
              <a:spcAft>
                <a:spcPts val="400"/>
              </a:spcAft>
            </a:pPr>
            <a:br>
              <a:rPr lang="en-US" sz="2000"/>
            </a:br>
            <a:r>
              <a:rPr lang="en-US" sz="2000"/>
              <a:t>Efectos: </a:t>
            </a:r>
          </a:p>
          <a:p>
            <a:pPr marL="433387" indent="-342900">
              <a:lnSpc>
                <a:spcPct val="100000"/>
              </a:lnSpc>
              <a:spcBef>
                <a:spcPts val="1000"/>
              </a:spcBef>
              <a:spcAft>
                <a:spcPts val="400"/>
              </a:spcAft>
              <a:buFontTx/>
              <a:buChar char="-"/>
            </a:pPr>
            <a:r>
              <a:rPr lang="es-ES" sz="2000"/>
              <a:t>Mayor </a:t>
            </a:r>
            <a:r>
              <a:rPr lang="es-ES" sz="2000">
                <a:solidFill>
                  <a:srgbClr val="CC0000"/>
                </a:solidFill>
              </a:rPr>
              <a:t>transparencia de precios</a:t>
            </a:r>
          </a:p>
          <a:p>
            <a:pPr marL="433387" indent="-342900">
              <a:lnSpc>
                <a:spcPct val="100000"/>
              </a:lnSpc>
              <a:spcBef>
                <a:spcPts val="1000"/>
              </a:spcBef>
              <a:spcAft>
                <a:spcPts val="400"/>
              </a:spcAft>
              <a:buFontTx/>
              <a:buChar char="-"/>
            </a:pPr>
            <a:r>
              <a:rPr lang="es-ES" sz="2000"/>
              <a:t>Mayor </a:t>
            </a:r>
            <a:r>
              <a:rPr lang="es-ES" sz="2000">
                <a:solidFill>
                  <a:srgbClr val="CC0000"/>
                </a:solidFill>
              </a:rPr>
              <a:t>transparencia de costos</a:t>
            </a:r>
          </a:p>
          <a:p>
            <a:pPr marL="433387" indent="-342900">
              <a:lnSpc>
                <a:spcPct val="100000"/>
              </a:lnSpc>
              <a:spcBef>
                <a:spcPts val="1000"/>
              </a:spcBef>
              <a:spcAft>
                <a:spcPts val="400"/>
              </a:spcAft>
              <a:buFontTx/>
              <a:buChar char="-"/>
            </a:pPr>
            <a:r>
              <a:rPr lang="es-ES" sz="2000"/>
              <a:t>Permite a los comerciantes participar </a:t>
            </a:r>
            <a:br>
              <a:rPr lang="es-ES" sz="2000"/>
            </a:br>
            <a:r>
              <a:rPr lang="es-ES" sz="2000"/>
              <a:t>en la </a:t>
            </a:r>
            <a:r>
              <a:rPr lang="es-ES" sz="2000">
                <a:solidFill>
                  <a:srgbClr val="CC0000"/>
                </a:solidFill>
              </a:rPr>
              <a:t>discriminación de precios</a:t>
            </a:r>
            <a:r>
              <a:rPr lang="es-ES" sz="2000"/>
              <a:t>.</a:t>
            </a:r>
            <a:endParaRPr lang="en-US" sz="2000"/>
          </a:p>
          <a:p>
            <a:pPr>
              <a:lnSpc>
                <a:spcPct val="100000"/>
              </a:lnSpc>
            </a:pPr>
            <a:endParaRPr lang="es-ES" sz="2000"/>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6146" name="Picture 2" descr="blue magnifying glass">
            <a:extLst>
              <a:ext uri="{FF2B5EF4-FFF2-40B4-BE49-F238E27FC236}">
                <a16:creationId xmlns:a16="http://schemas.microsoft.com/office/drawing/2014/main" id="{BB96B613-DEDC-4C4E-A565-7F9CA10138B8}"/>
              </a:ext>
            </a:extLst>
          </p:cNvPr>
          <p:cNvPicPr>
            <a:picLocks noChangeAspect="1" noChangeArrowheads="1"/>
          </p:cNvPicPr>
          <p:nvPr/>
        </p:nvPicPr>
        <p:blipFill>
          <a:blip r:embed="rId3">
            <a:clrChange>
              <a:clrFrom>
                <a:srgbClr val="6ABDCC"/>
              </a:clrFrom>
              <a:clrTo>
                <a:srgbClr val="6ABDCC">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56634" y="2217683"/>
            <a:ext cx="4435365" cy="443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63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a:xfrm>
            <a:off x="511583" y="958717"/>
            <a:ext cx="10972800" cy="2644589"/>
          </a:xfrm>
        </p:spPr>
        <p:txBody>
          <a:bodyPr/>
          <a:lstStyle/>
          <a:p>
            <a:pPr>
              <a:lnSpc>
                <a:spcPct val="100000"/>
              </a:lnSpc>
              <a:spcBef>
                <a:spcPts val="1000"/>
              </a:spcBef>
              <a:spcAft>
                <a:spcPts val="400"/>
              </a:spcAft>
            </a:pPr>
            <a:r>
              <a:rPr lang="es-ES" sz="2000">
                <a:solidFill>
                  <a:srgbClr val="CC0000"/>
                </a:solidFill>
              </a:rPr>
              <a:t>7. Personalización </a:t>
            </a:r>
          </a:p>
          <a:p>
            <a:pPr>
              <a:lnSpc>
                <a:spcPct val="100000"/>
              </a:lnSpc>
              <a:spcBef>
                <a:spcPts val="1000"/>
              </a:spcBef>
              <a:spcAft>
                <a:spcPts val="400"/>
              </a:spcAft>
            </a:pPr>
            <a:r>
              <a:rPr lang="es-ES" sz="2000"/>
              <a:t>La tecnología permite la personalización de mensajes y productos.</a:t>
            </a:r>
          </a:p>
          <a:p>
            <a:pPr>
              <a:lnSpc>
                <a:spcPct val="100000"/>
              </a:lnSpc>
              <a:spcBef>
                <a:spcPts val="1000"/>
              </a:spcBef>
              <a:spcAft>
                <a:spcPts val="400"/>
              </a:spcAft>
            </a:pPr>
            <a:r>
              <a:rPr lang="en-US" sz="2000" err="1"/>
              <a:t>Efectos</a:t>
            </a:r>
            <a:r>
              <a:rPr lang="en-US" sz="2000"/>
              <a:t>: </a:t>
            </a:r>
          </a:p>
          <a:p>
            <a:pPr marL="433387" indent="-342900">
              <a:lnSpc>
                <a:spcPct val="100000"/>
              </a:lnSpc>
              <a:spcBef>
                <a:spcPts val="1000"/>
              </a:spcBef>
              <a:spcAft>
                <a:spcPts val="400"/>
              </a:spcAft>
              <a:buFontTx/>
              <a:buChar char="-"/>
            </a:pPr>
            <a:r>
              <a:rPr lang="es-ES" sz="2000"/>
              <a:t>Los mensajes personalizados pueden enviarse tanto a individuos como a grupos.</a:t>
            </a:r>
          </a:p>
          <a:p>
            <a:pPr marL="433387" indent="-342900">
              <a:lnSpc>
                <a:spcPct val="100000"/>
              </a:lnSpc>
              <a:spcBef>
                <a:spcPts val="1000"/>
              </a:spcBef>
              <a:spcAft>
                <a:spcPts val="400"/>
              </a:spcAft>
              <a:buFontTx/>
              <a:buChar char="-"/>
            </a:pPr>
            <a:r>
              <a:rPr lang="es-ES" sz="2000"/>
              <a:t>Los productos y servicios se pueden personalizar según las preferencias individuales</a:t>
            </a:r>
            <a:endParaRPr lang="en-US" sz="2000"/>
          </a:p>
          <a:p>
            <a:pPr>
              <a:lnSpc>
                <a:spcPct val="100000"/>
              </a:lnSpc>
            </a:pPr>
            <a:endParaRPr lang="es-ES" sz="2000"/>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6" name="Imagen 5">
            <a:extLst>
              <a:ext uri="{FF2B5EF4-FFF2-40B4-BE49-F238E27FC236}">
                <a16:creationId xmlns:a16="http://schemas.microsoft.com/office/drawing/2014/main" id="{9CEE1D46-BD40-4A27-9621-B2C966724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811" y="3603306"/>
            <a:ext cx="6669602" cy="2859272"/>
          </a:xfrm>
          <a:prstGeom prst="rect">
            <a:avLst/>
          </a:prstGeom>
        </p:spPr>
      </p:pic>
      <p:sp>
        <p:nvSpPr>
          <p:cNvPr id="7" name="Rectángulo 6">
            <a:extLst>
              <a:ext uri="{FF2B5EF4-FFF2-40B4-BE49-F238E27FC236}">
                <a16:creationId xmlns:a16="http://schemas.microsoft.com/office/drawing/2014/main" id="{07DBA24B-925A-498F-B76D-99CB702F6A71}"/>
              </a:ext>
            </a:extLst>
          </p:cNvPr>
          <p:cNvSpPr/>
          <p:nvPr/>
        </p:nvSpPr>
        <p:spPr>
          <a:xfrm>
            <a:off x="3666807" y="6485669"/>
            <a:ext cx="6562438" cy="338554"/>
          </a:xfrm>
          <a:prstGeom prst="rect">
            <a:avLst/>
          </a:prstGeom>
        </p:spPr>
        <p:txBody>
          <a:bodyPr wrap="none">
            <a:spAutoFit/>
          </a:bodyPr>
          <a:lstStyle/>
          <a:p>
            <a:r>
              <a:rPr lang="ca-ES" sz="1600">
                <a:solidFill>
                  <a:srgbClr val="0000CC"/>
                </a:solidFill>
                <a:latin typeface="Verdana" panose="020B0604030504040204" pitchFamily="34" charset="0"/>
                <a:ea typeface="Verdana" panose="020B0604030504040204" pitchFamily="34" charset="0"/>
              </a:rPr>
              <a:t>https://www.dynamicyield.com/es/personalization-examples/</a:t>
            </a:r>
          </a:p>
        </p:txBody>
      </p:sp>
    </p:spTree>
    <p:extLst>
      <p:ext uri="{BB962C8B-B14F-4D97-AF65-F5344CB8AC3E}">
        <p14:creationId xmlns:p14="http://schemas.microsoft.com/office/powerpoint/2010/main" val="358388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a:xfrm>
            <a:off x="609600" y="1002181"/>
            <a:ext cx="10972800" cy="4889572"/>
          </a:xfrm>
        </p:spPr>
        <p:txBody>
          <a:bodyPr/>
          <a:lstStyle/>
          <a:p>
            <a:pPr>
              <a:lnSpc>
                <a:spcPct val="100000"/>
              </a:lnSpc>
              <a:spcBef>
                <a:spcPts val="1000"/>
              </a:spcBef>
              <a:spcAft>
                <a:spcPts val="400"/>
              </a:spcAft>
            </a:pPr>
            <a:r>
              <a:rPr lang="es-ES" sz="2000">
                <a:solidFill>
                  <a:srgbClr val="CC0000"/>
                </a:solidFill>
              </a:rPr>
              <a:t>8. Tecnología Social</a:t>
            </a:r>
          </a:p>
          <a:p>
            <a:pPr>
              <a:lnSpc>
                <a:spcPct val="100000"/>
              </a:lnSpc>
              <a:spcBef>
                <a:spcPts val="1000"/>
              </a:spcBef>
              <a:spcAft>
                <a:spcPts val="400"/>
              </a:spcAft>
            </a:pPr>
            <a:r>
              <a:rPr lang="es-ES" sz="2000"/>
              <a:t>La tecnología promueve la generación de contenido de los usuarios y las redes sociales</a:t>
            </a:r>
          </a:p>
          <a:p>
            <a:pPr>
              <a:lnSpc>
                <a:spcPct val="100000"/>
              </a:lnSpc>
              <a:spcBef>
                <a:spcPts val="1000"/>
              </a:spcBef>
              <a:spcAft>
                <a:spcPts val="400"/>
              </a:spcAft>
            </a:pPr>
            <a:r>
              <a:rPr lang="en-US" sz="2000" err="1"/>
              <a:t>Efectos</a:t>
            </a:r>
            <a:r>
              <a:rPr lang="en-US" sz="2000"/>
              <a:t>: </a:t>
            </a:r>
          </a:p>
          <a:p>
            <a:pPr marL="433387" indent="-342900">
              <a:lnSpc>
                <a:spcPct val="100000"/>
              </a:lnSpc>
              <a:spcBef>
                <a:spcPts val="1000"/>
              </a:spcBef>
              <a:spcAft>
                <a:spcPts val="400"/>
              </a:spcAft>
              <a:buFontTx/>
              <a:buChar char="-"/>
            </a:pPr>
            <a:r>
              <a:rPr lang="es-ES" sz="2000"/>
              <a:t>Los nuevos modelos sociales </a:t>
            </a:r>
            <a:br>
              <a:rPr lang="es-ES" sz="2000"/>
            </a:br>
            <a:r>
              <a:rPr lang="es-ES" sz="2000"/>
              <a:t>y comerciales de Internet </a:t>
            </a:r>
            <a:br>
              <a:rPr lang="es-ES" sz="2000"/>
            </a:br>
            <a:r>
              <a:rPr lang="es-ES" sz="2000"/>
              <a:t>que permiten la creación </a:t>
            </a:r>
            <a:br>
              <a:rPr lang="es-ES" sz="2000"/>
            </a:br>
            <a:r>
              <a:rPr lang="es-ES" sz="2000"/>
              <a:t>y distribución de contenido </a:t>
            </a:r>
            <a:br>
              <a:rPr lang="es-ES" sz="2000"/>
            </a:br>
            <a:r>
              <a:rPr lang="es-ES" sz="2000"/>
              <a:t>de los usuarios, </a:t>
            </a:r>
            <a:br>
              <a:rPr lang="es-ES" sz="2000"/>
            </a:br>
            <a:r>
              <a:rPr lang="es-ES" sz="2000"/>
              <a:t>respaldan las redes sociales.</a:t>
            </a:r>
          </a:p>
          <a:p>
            <a:pPr marL="433387" indent="-342900">
              <a:lnSpc>
                <a:spcPct val="100000"/>
              </a:lnSpc>
              <a:spcBef>
                <a:spcPts val="1000"/>
              </a:spcBef>
              <a:spcAft>
                <a:spcPts val="400"/>
              </a:spcAft>
              <a:buFontTx/>
              <a:buChar char="-"/>
            </a:pPr>
            <a:r>
              <a:rPr lang="es-ES" sz="2000"/>
              <a:t>Modelo de muchos a muchos.</a:t>
            </a:r>
          </a:p>
          <a:p>
            <a:pPr marL="433387" indent="-342900">
              <a:lnSpc>
                <a:spcPct val="100000"/>
              </a:lnSpc>
              <a:spcBef>
                <a:spcPts val="1000"/>
              </a:spcBef>
              <a:spcAft>
                <a:spcPts val="400"/>
              </a:spcAft>
              <a:buFontTx/>
              <a:buChar char="-"/>
            </a:pPr>
            <a:r>
              <a:rPr lang="es-ES" sz="2000">
                <a:solidFill>
                  <a:srgbClr val="CC0000"/>
                </a:solidFill>
              </a:rPr>
              <a:t>Social commerce</a:t>
            </a:r>
            <a:endParaRPr lang="en-US" sz="2000"/>
          </a:p>
          <a:p>
            <a:pPr>
              <a:lnSpc>
                <a:spcPct val="100000"/>
              </a:lnSpc>
            </a:pPr>
            <a:endParaRPr lang="es-ES" sz="2000"/>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14" name="Imagen 13">
            <a:extLst>
              <a:ext uri="{FF2B5EF4-FFF2-40B4-BE49-F238E27FC236}">
                <a16:creationId xmlns:a16="http://schemas.microsoft.com/office/drawing/2014/main" id="{9428FE8C-6AFF-4D50-A8A8-440F2055BB1F}"/>
              </a:ext>
            </a:extLst>
          </p:cNvPr>
          <p:cNvPicPr>
            <a:picLocks noChangeAspect="1"/>
          </p:cNvPicPr>
          <p:nvPr/>
        </p:nvPicPr>
        <p:blipFill>
          <a:blip r:embed="rId3">
            <a:duotone>
              <a:schemeClr val="accent4">
                <a:shade val="45000"/>
                <a:satMod val="135000"/>
              </a:schemeClr>
              <a:prstClr val="white"/>
            </a:duotone>
          </a:blip>
          <a:stretch>
            <a:fillRect/>
          </a:stretch>
        </p:blipFill>
        <p:spPr>
          <a:xfrm>
            <a:off x="5181790" y="2349858"/>
            <a:ext cx="6875030" cy="3778170"/>
          </a:xfrm>
          <a:prstGeom prst="rect">
            <a:avLst/>
          </a:prstGeom>
        </p:spPr>
      </p:pic>
      <p:sp>
        <p:nvSpPr>
          <p:cNvPr id="15" name="Rectángulo 14">
            <a:extLst>
              <a:ext uri="{FF2B5EF4-FFF2-40B4-BE49-F238E27FC236}">
                <a16:creationId xmlns:a16="http://schemas.microsoft.com/office/drawing/2014/main" id="{E47A0B64-88E9-460A-B4DC-C35B987E34DD}"/>
              </a:ext>
            </a:extLst>
          </p:cNvPr>
          <p:cNvSpPr/>
          <p:nvPr/>
        </p:nvSpPr>
        <p:spPr>
          <a:xfrm>
            <a:off x="5431060" y="6158338"/>
            <a:ext cx="6376489" cy="338554"/>
          </a:xfrm>
          <a:prstGeom prst="rect">
            <a:avLst/>
          </a:prstGeom>
        </p:spPr>
        <p:txBody>
          <a:bodyPr wrap="none">
            <a:spAutoFit/>
          </a:bodyPr>
          <a:lstStyle/>
          <a:p>
            <a:r>
              <a:rPr lang="ca-ES" sz="1600">
                <a:solidFill>
                  <a:srgbClr val="0000CC"/>
                </a:solidFill>
                <a:latin typeface="Verdana" panose="020B0604030504040204" pitchFamily="34" charset="0"/>
                <a:ea typeface="Verdana" panose="020B0604030504040204" pitchFamily="34" charset="0"/>
              </a:rPr>
              <a:t>https://www.ascentialedge.com/insights/ecommerce-report</a:t>
            </a:r>
          </a:p>
        </p:txBody>
      </p:sp>
      <p:sp>
        <p:nvSpPr>
          <p:cNvPr id="17" name="Rectángulo 16">
            <a:extLst>
              <a:ext uri="{FF2B5EF4-FFF2-40B4-BE49-F238E27FC236}">
                <a16:creationId xmlns:a16="http://schemas.microsoft.com/office/drawing/2014/main" id="{6DE602D8-49AB-4F37-A90E-E782E9C730BC}"/>
              </a:ext>
            </a:extLst>
          </p:cNvPr>
          <p:cNvSpPr/>
          <p:nvPr/>
        </p:nvSpPr>
        <p:spPr>
          <a:xfrm>
            <a:off x="5431060" y="6496892"/>
            <a:ext cx="6741589" cy="338554"/>
          </a:xfrm>
          <a:prstGeom prst="rect">
            <a:avLst/>
          </a:prstGeom>
        </p:spPr>
        <p:txBody>
          <a:bodyPr wrap="none">
            <a:spAutoFit/>
          </a:bodyPr>
          <a:lstStyle/>
          <a:p>
            <a:r>
              <a:rPr lang="ca-ES" sz="1600">
                <a:solidFill>
                  <a:srgbClr val="0000CC"/>
                </a:solidFill>
                <a:latin typeface="Verdana" panose="020B0604030504040204" pitchFamily="34" charset="0"/>
                <a:ea typeface="Verdana" panose="020B0604030504040204" pitchFamily="34" charset="0"/>
              </a:rPr>
              <a:t>https://limagemarketing.es/social-media/prisma-conversacion/</a:t>
            </a:r>
          </a:p>
        </p:txBody>
      </p:sp>
    </p:spTree>
    <p:extLst>
      <p:ext uri="{BB962C8B-B14F-4D97-AF65-F5344CB8AC3E}">
        <p14:creationId xmlns:p14="http://schemas.microsoft.com/office/powerpoint/2010/main" val="78053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37FC94B-1811-4067-9B82-CCBFD824D4E3}"/>
              </a:ext>
            </a:extLst>
          </p:cNvPr>
          <p:cNvSpPr>
            <a:spLocks noGrp="1"/>
          </p:cNvSpPr>
          <p:nvPr>
            <p:ph idx="1"/>
          </p:nvPr>
        </p:nvSpPr>
        <p:spPr>
          <a:xfrm>
            <a:off x="4168876" y="754675"/>
            <a:ext cx="7433188" cy="5800609"/>
          </a:xfrm>
        </p:spPr>
        <p:txBody>
          <a:bodyPr/>
          <a:lstStyle/>
          <a:p>
            <a:pPr marL="342900" indent="-342900">
              <a:lnSpc>
                <a:spcPts val="2880"/>
              </a:lnSpc>
              <a:spcBef>
                <a:spcPts val="0"/>
              </a:spcBef>
              <a:spcAft>
                <a:spcPts val="600"/>
              </a:spcAft>
              <a:buSzPct val="110000"/>
              <a:buFont typeface="Wingdings" panose="05000000000000000000" pitchFamily="2" charset="2"/>
              <a:buChar char="§"/>
            </a:pPr>
            <a:r>
              <a:rPr lang="es-ES" sz="2100"/>
              <a:t>Reduce la asimetría de información </a:t>
            </a:r>
          </a:p>
          <a:p>
            <a:pPr marL="342900" indent="-342900">
              <a:lnSpc>
                <a:spcPts val="2880"/>
              </a:lnSpc>
              <a:spcBef>
                <a:spcPts val="0"/>
              </a:spcBef>
              <a:spcAft>
                <a:spcPts val="600"/>
              </a:spcAft>
              <a:buSzPct val="110000"/>
              <a:buFont typeface="Wingdings" panose="05000000000000000000" pitchFamily="2" charset="2"/>
              <a:buChar char="§"/>
            </a:pPr>
            <a:r>
              <a:rPr lang="es-ES" sz="2100"/>
              <a:t>Ofrece mayor flexibilidad y eficiencia debido a: </a:t>
            </a:r>
          </a:p>
          <a:p>
            <a:pPr marL="800100" lvl="1" indent="-342900">
              <a:lnSpc>
                <a:spcPts val="2880"/>
              </a:lnSpc>
              <a:spcBef>
                <a:spcPts val="0"/>
              </a:spcBef>
              <a:spcAft>
                <a:spcPts val="600"/>
              </a:spcAft>
              <a:buFont typeface="Verdana" panose="020B0604030504040204" pitchFamily="34" charset="0"/>
              <a:buChar char="−"/>
            </a:pPr>
            <a:r>
              <a:rPr lang="es-ES" sz="2100"/>
              <a:t>Reducción de costos de búsqueda y </a:t>
            </a:r>
            <a:br>
              <a:rPr lang="es-ES" sz="2100"/>
            </a:br>
            <a:r>
              <a:rPr lang="es-ES" sz="2100"/>
              <a:t>costos de transacción</a:t>
            </a:r>
          </a:p>
          <a:p>
            <a:pPr marL="800100" lvl="1" indent="-342900">
              <a:lnSpc>
                <a:spcPts val="2880"/>
              </a:lnSpc>
              <a:spcBef>
                <a:spcPts val="0"/>
              </a:spcBef>
              <a:spcAft>
                <a:spcPts val="600"/>
              </a:spcAft>
              <a:buFont typeface="Verdana" panose="020B0604030504040204" pitchFamily="34" charset="0"/>
              <a:buChar char="−"/>
            </a:pPr>
            <a:r>
              <a:rPr lang="es-ES" sz="2100"/>
              <a:t>Mayor discriminación de precios</a:t>
            </a:r>
          </a:p>
          <a:p>
            <a:pPr marL="800100" lvl="1" indent="-342900">
              <a:lnSpc>
                <a:spcPts val="2880"/>
              </a:lnSpc>
              <a:spcBef>
                <a:spcPts val="0"/>
              </a:spcBef>
              <a:spcAft>
                <a:spcPts val="600"/>
              </a:spcAft>
              <a:buFont typeface="Verdana" panose="020B0604030504040204" pitchFamily="34" charset="0"/>
              <a:buChar char="−"/>
            </a:pPr>
            <a:r>
              <a:rPr lang="es-ES" sz="2100"/>
              <a:t>Precios dinámicos</a:t>
            </a:r>
          </a:p>
          <a:p>
            <a:pPr marL="457200" lvl="1" indent="0">
              <a:lnSpc>
                <a:spcPts val="2880"/>
              </a:lnSpc>
              <a:spcBef>
                <a:spcPts val="0"/>
              </a:spcBef>
              <a:spcAft>
                <a:spcPts val="600"/>
              </a:spcAft>
              <a:buNone/>
            </a:pPr>
            <a:endParaRPr lang="es-ES" sz="2100"/>
          </a:p>
          <a:p>
            <a:pPr marL="342900" indent="-342900">
              <a:lnSpc>
                <a:spcPts val="2880"/>
              </a:lnSpc>
              <a:spcBef>
                <a:spcPts val="0"/>
              </a:spcBef>
              <a:spcAft>
                <a:spcPts val="600"/>
              </a:spcAft>
              <a:buSzPct val="110000"/>
              <a:buFont typeface="Wingdings" panose="05000000000000000000" pitchFamily="2" charset="2"/>
              <a:buChar char="§"/>
            </a:pPr>
            <a:r>
              <a:rPr lang="es-ES" sz="2100"/>
              <a:t>Puede reducir o aumentar los costos de cambio</a:t>
            </a:r>
          </a:p>
          <a:p>
            <a:pPr marL="342900" indent="-342900">
              <a:lnSpc>
                <a:spcPts val="2880"/>
              </a:lnSpc>
              <a:spcBef>
                <a:spcPts val="0"/>
              </a:spcBef>
              <a:spcAft>
                <a:spcPts val="600"/>
              </a:spcAft>
              <a:buSzPct val="110000"/>
              <a:buFont typeface="Wingdings" panose="05000000000000000000" pitchFamily="2" charset="2"/>
              <a:buChar char="§"/>
            </a:pPr>
            <a:r>
              <a:rPr lang="es-ES" sz="2100"/>
              <a:t>Puede retrasar la gratificación, </a:t>
            </a:r>
            <a:br>
              <a:rPr lang="es-ES" sz="2100"/>
            </a:br>
            <a:r>
              <a:rPr lang="es-ES" sz="2100"/>
              <a:t>aunque los efectos dependen del producto</a:t>
            </a:r>
          </a:p>
          <a:p>
            <a:pPr marL="342900" indent="-342900">
              <a:lnSpc>
                <a:spcPts val="2880"/>
              </a:lnSpc>
              <a:spcBef>
                <a:spcPts val="0"/>
              </a:spcBef>
              <a:spcAft>
                <a:spcPts val="600"/>
              </a:spcAft>
              <a:buSzPct val="110000"/>
              <a:buFont typeface="Wingdings" panose="05000000000000000000" pitchFamily="2" charset="2"/>
              <a:buChar char="§"/>
            </a:pPr>
            <a:r>
              <a:rPr lang="es-ES" sz="2100"/>
              <a:t>Mayor segmentación de mercado</a:t>
            </a:r>
          </a:p>
          <a:p>
            <a:pPr marL="342900" indent="-342900">
              <a:lnSpc>
                <a:spcPts val="2880"/>
              </a:lnSpc>
              <a:spcBef>
                <a:spcPts val="0"/>
              </a:spcBef>
              <a:spcAft>
                <a:spcPts val="600"/>
              </a:spcAft>
              <a:buSzPct val="110000"/>
              <a:buFont typeface="Wingdings" panose="05000000000000000000" pitchFamily="2" charset="2"/>
              <a:buChar char="§"/>
            </a:pPr>
            <a:r>
              <a:rPr lang="es-ES" sz="2100"/>
              <a:t>Una red más sólida</a:t>
            </a:r>
          </a:p>
          <a:p>
            <a:pPr marL="342900" indent="-342900">
              <a:lnSpc>
                <a:spcPts val="2880"/>
              </a:lnSpc>
              <a:spcBef>
                <a:spcPts val="0"/>
              </a:spcBef>
              <a:spcAft>
                <a:spcPts val="600"/>
              </a:spcAft>
              <a:buSzPct val="110000"/>
              <a:buFont typeface="Wingdings" panose="05000000000000000000" pitchFamily="2" charset="2"/>
              <a:buChar char="§"/>
            </a:pPr>
            <a:r>
              <a:rPr lang="es-ES" sz="2100"/>
              <a:t>Más desintermediación</a:t>
            </a:r>
          </a:p>
          <a:p>
            <a:pPr>
              <a:lnSpc>
                <a:spcPts val="2880"/>
              </a:lnSpc>
              <a:spcBef>
                <a:spcPts val="0"/>
              </a:spcBef>
              <a:spcAft>
                <a:spcPts val="600"/>
              </a:spcAft>
            </a:pPr>
            <a:endParaRPr lang="es-ES" sz="2100"/>
          </a:p>
        </p:txBody>
      </p:sp>
      <p:sp>
        <p:nvSpPr>
          <p:cNvPr id="3" name="Título 2">
            <a:extLst>
              <a:ext uri="{FF2B5EF4-FFF2-40B4-BE49-F238E27FC236}">
                <a16:creationId xmlns:a16="http://schemas.microsoft.com/office/drawing/2014/main" id="{235E85E4-3C44-4194-BA8A-251CB16C3696}"/>
              </a:ext>
            </a:extLst>
          </p:cNvPr>
          <p:cNvSpPr>
            <a:spLocks noGrp="1"/>
          </p:cNvSpPr>
          <p:nvPr>
            <p:ph type="title"/>
          </p:nvPr>
        </p:nvSpPr>
        <p:spPr/>
        <p:txBody>
          <a:bodyPr/>
          <a:lstStyle/>
          <a:p>
            <a:r>
              <a:rPr lang="es-ES"/>
              <a:t>Efectos de Internet en el mercado</a:t>
            </a:r>
          </a:p>
        </p:txBody>
      </p:sp>
      <p:pic>
        <p:nvPicPr>
          <p:cNvPr id="10242" name="Picture 2" descr="https://encrypted-tbn0.gstatic.com/images?q=tbn:ANd9GcQFyNoZMAkLnUzmMh-ufFtjH10sVCyR2gj4qGeDSfZRul54vXnuBo2XsjpSHhLhl4KIqtQ&amp;usqp=CAU">
            <a:extLst>
              <a:ext uri="{FF2B5EF4-FFF2-40B4-BE49-F238E27FC236}">
                <a16:creationId xmlns:a16="http://schemas.microsoft.com/office/drawing/2014/main" id="{4439D781-5EC0-42CC-A0F3-C9BB3A4A188A}"/>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966" y="2358275"/>
            <a:ext cx="3571032" cy="2593411"/>
          </a:xfrm>
          <a:prstGeom prst="rect">
            <a:avLst/>
          </a:prstGeom>
          <a:solidFill>
            <a:schemeClr val="accent4"/>
          </a:solidFill>
        </p:spPr>
      </p:pic>
    </p:spTree>
    <p:extLst>
      <p:ext uri="{BB962C8B-B14F-4D97-AF65-F5344CB8AC3E}">
        <p14:creationId xmlns:p14="http://schemas.microsoft.com/office/powerpoint/2010/main" val="341119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4AFD0B3-1D4D-49F5-AA62-ACC4B0D2844F}"/>
              </a:ext>
            </a:extLst>
          </p:cNvPr>
          <p:cNvSpPr>
            <a:spLocks noGrp="1"/>
          </p:cNvSpPr>
          <p:nvPr>
            <p:ph type="title"/>
          </p:nvPr>
        </p:nvSpPr>
        <p:spPr/>
        <p:txBody>
          <a:bodyPr/>
          <a:lstStyle/>
          <a:p>
            <a:r>
              <a:rPr lang="es-ES"/>
              <a:t>Beneficios de la desintermediación para el consumidor</a:t>
            </a:r>
          </a:p>
        </p:txBody>
      </p:sp>
      <p:grpSp>
        <p:nvGrpSpPr>
          <p:cNvPr id="30" name="Grupo 29">
            <a:extLst>
              <a:ext uri="{FF2B5EF4-FFF2-40B4-BE49-F238E27FC236}">
                <a16:creationId xmlns:a16="http://schemas.microsoft.com/office/drawing/2014/main" id="{38739951-AEBF-4B93-B8A0-67FE951DBA27}"/>
              </a:ext>
            </a:extLst>
          </p:cNvPr>
          <p:cNvGrpSpPr/>
          <p:nvPr/>
        </p:nvGrpSpPr>
        <p:grpSpPr>
          <a:xfrm>
            <a:off x="889654" y="2670048"/>
            <a:ext cx="8760871" cy="2499360"/>
            <a:chOff x="383129" y="1767840"/>
            <a:chExt cx="8760871" cy="2499360"/>
          </a:xfrm>
        </p:grpSpPr>
        <p:sp>
          <p:nvSpPr>
            <p:cNvPr id="11" name="CuadroTexto 10">
              <a:extLst>
                <a:ext uri="{FF2B5EF4-FFF2-40B4-BE49-F238E27FC236}">
                  <a16:creationId xmlns:a16="http://schemas.microsoft.com/office/drawing/2014/main" id="{7CDB9C89-3D47-4904-A500-4C485A849265}"/>
                </a:ext>
              </a:extLst>
            </p:cNvPr>
            <p:cNvSpPr txBox="1"/>
            <p:nvPr/>
          </p:nvSpPr>
          <p:spPr>
            <a:xfrm>
              <a:off x="8234777" y="1792224"/>
              <a:ext cx="909223" cy="2273956"/>
            </a:xfrm>
            <a:prstGeom prst="rect">
              <a:avLst/>
            </a:prstGeom>
            <a:noFill/>
          </p:spPr>
          <p:txBody>
            <a:bodyPr wrap="none" rtlCol="0">
              <a:spAutoFit/>
            </a:bodyPr>
            <a:lstStyle/>
            <a:p>
              <a:pPr>
                <a:lnSpc>
                  <a:spcPct val="150000"/>
                </a:lnSpc>
              </a:pPr>
              <a:r>
                <a:rPr lang="es-ES" sz="1600">
                  <a:latin typeface="Verdana" panose="020B0604030504040204" pitchFamily="34" charset="0"/>
                  <a:ea typeface="Verdana" panose="020B0604030504040204" pitchFamily="34" charset="0"/>
                </a:rPr>
                <a:t>€48,50</a:t>
              </a:r>
            </a:p>
            <a:p>
              <a:pPr>
                <a:lnSpc>
                  <a:spcPct val="150000"/>
                </a:lnSpc>
              </a:pPr>
              <a:endParaRPr lang="es-ES" sz="1600">
                <a:latin typeface="Verdana" panose="020B0604030504040204" pitchFamily="34" charset="0"/>
                <a:ea typeface="Verdana" panose="020B0604030504040204" pitchFamily="34" charset="0"/>
              </a:endParaRPr>
            </a:p>
            <a:p>
              <a:pPr>
                <a:lnSpc>
                  <a:spcPct val="150000"/>
                </a:lnSpc>
                <a:spcBef>
                  <a:spcPts val="1200"/>
                </a:spcBef>
              </a:pPr>
              <a:r>
                <a:rPr lang="es-ES" sz="1600">
                  <a:latin typeface="Verdana" panose="020B0604030504040204" pitchFamily="34" charset="0"/>
                  <a:ea typeface="Verdana" panose="020B0604030504040204" pitchFamily="34" charset="0"/>
                </a:rPr>
                <a:t>€40,34</a:t>
              </a:r>
            </a:p>
            <a:p>
              <a:pPr>
                <a:lnSpc>
                  <a:spcPct val="150000"/>
                </a:lnSpc>
                <a:spcAft>
                  <a:spcPts val="1800"/>
                </a:spcAft>
              </a:pPr>
              <a:endParaRPr lang="es-ES" sz="1600">
                <a:latin typeface="Verdana" panose="020B0604030504040204" pitchFamily="34" charset="0"/>
                <a:ea typeface="Verdana" panose="020B0604030504040204" pitchFamily="34" charset="0"/>
              </a:endParaRPr>
            </a:p>
            <a:p>
              <a:pPr>
                <a:lnSpc>
                  <a:spcPct val="150000"/>
                </a:lnSpc>
                <a:spcAft>
                  <a:spcPts val="1800"/>
                </a:spcAft>
              </a:pPr>
              <a:r>
                <a:rPr lang="es-ES" sz="1600">
                  <a:latin typeface="Verdana" panose="020B0604030504040204" pitchFamily="34" charset="0"/>
                  <a:ea typeface="Verdana" panose="020B0604030504040204" pitchFamily="34" charset="0"/>
                </a:rPr>
                <a:t>€20,45</a:t>
              </a:r>
            </a:p>
          </p:txBody>
        </p:sp>
        <p:grpSp>
          <p:nvGrpSpPr>
            <p:cNvPr id="22" name="Grupo 21">
              <a:extLst>
                <a:ext uri="{FF2B5EF4-FFF2-40B4-BE49-F238E27FC236}">
                  <a16:creationId xmlns:a16="http://schemas.microsoft.com/office/drawing/2014/main" id="{3A5B3716-B94A-452A-8A4B-88CC7A20C728}"/>
                </a:ext>
              </a:extLst>
            </p:cNvPr>
            <p:cNvGrpSpPr/>
            <p:nvPr/>
          </p:nvGrpSpPr>
          <p:grpSpPr>
            <a:xfrm>
              <a:off x="383129" y="1767840"/>
              <a:ext cx="7764192" cy="2499360"/>
              <a:chOff x="316992" y="1511808"/>
              <a:chExt cx="7764192" cy="2499360"/>
            </a:xfrm>
          </p:grpSpPr>
          <p:grpSp>
            <p:nvGrpSpPr>
              <p:cNvPr id="12" name="Grupo 11">
                <a:extLst>
                  <a:ext uri="{FF2B5EF4-FFF2-40B4-BE49-F238E27FC236}">
                    <a16:creationId xmlns:a16="http://schemas.microsoft.com/office/drawing/2014/main" id="{1561F41E-1AFE-4D36-A3A8-21248F7AB6C5}"/>
                  </a:ext>
                </a:extLst>
              </p:cNvPr>
              <p:cNvGrpSpPr/>
              <p:nvPr/>
            </p:nvGrpSpPr>
            <p:grpSpPr>
              <a:xfrm>
                <a:off x="316992" y="1511808"/>
                <a:ext cx="7764192" cy="585216"/>
                <a:chOff x="316992" y="1511808"/>
                <a:chExt cx="7764192" cy="585216"/>
              </a:xfrm>
            </p:grpSpPr>
            <p:sp>
              <p:nvSpPr>
                <p:cNvPr id="6" name="Rectángulo 5">
                  <a:extLst>
                    <a:ext uri="{FF2B5EF4-FFF2-40B4-BE49-F238E27FC236}">
                      <a16:creationId xmlns:a16="http://schemas.microsoft.com/office/drawing/2014/main" id="{E80B5F26-94CA-44EC-918A-B55EB9133CF5}"/>
                    </a:ext>
                  </a:extLst>
                </p:cNvPr>
                <p:cNvSpPr/>
                <p:nvPr/>
              </p:nvSpPr>
              <p:spPr>
                <a:xfrm>
                  <a:off x="316992" y="1511808"/>
                  <a:ext cx="1656000" cy="585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Productor</a:t>
                  </a:r>
                </a:p>
              </p:txBody>
            </p:sp>
            <p:sp>
              <p:nvSpPr>
                <p:cNvPr id="8" name="Rectángulo 7">
                  <a:extLst>
                    <a:ext uri="{FF2B5EF4-FFF2-40B4-BE49-F238E27FC236}">
                      <a16:creationId xmlns:a16="http://schemas.microsoft.com/office/drawing/2014/main" id="{E25D09E9-6AD5-4F45-BE00-67F388C2485B}"/>
                    </a:ext>
                  </a:extLst>
                </p:cNvPr>
                <p:cNvSpPr/>
                <p:nvPr/>
              </p:nvSpPr>
              <p:spPr>
                <a:xfrm>
                  <a:off x="2353056" y="1511808"/>
                  <a:ext cx="1656000" cy="585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Distribuidor</a:t>
                  </a:r>
                </a:p>
              </p:txBody>
            </p:sp>
            <p:sp>
              <p:nvSpPr>
                <p:cNvPr id="9" name="Rectángulo 8">
                  <a:extLst>
                    <a:ext uri="{FF2B5EF4-FFF2-40B4-BE49-F238E27FC236}">
                      <a16:creationId xmlns:a16="http://schemas.microsoft.com/office/drawing/2014/main" id="{A080EBE2-3924-4ECE-982C-02C8C28959FD}"/>
                    </a:ext>
                  </a:extLst>
                </p:cNvPr>
                <p:cNvSpPr/>
                <p:nvPr/>
              </p:nvSpPr>
              <p:spPr>
                <a:xfrm>
                  <a:off x="4389120" y="1511808"/>
                  <a:ext cx="1656000" cy="5852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Vendedor</a:t>
                  </a:r>
                </a:p>
              </p:txBody>
            </p:sp>
            <p:sp>
              <p:nvSpPr>
                <p:cNvPr id="10" name="Marco 9">
                  <a:extLst>
                    <a:ext uri="{FF2B5EF4-FFF2-40B4-BE49-F238E27FC236}">
                      <a16:creationId xmlns:a16="http://schemas.microsoft.com/office/drawing/2014/main" id="{3B9C7D5B-487B-4F96-B480-D9FDF30B5B72}"/>
                    </a:ext>
                  </a:extLst>
                </p:cNvPr>
                <p:cNvSpPr/>
                <p:nvPr/>
              </p:nvSpPr>
              <p:spPr>
                <a:xfrm>
                  <a:off x="6425184" y="1511808"/>
                  <a:ext cx="1656000" cy="585216"/>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Cliente</a:t>
                  </a:r>
                </a:p>
              </p:txBody>
            </p:sp>
          </p:grpSp>
          <p:grpSp>
            <p:nvGrpSpPr>
              <p:cNvPr id="13" name="Grupo 12">
                <a:extLst>
                  <a:ext uri="{FF2B5EF4-FFF2-40B4-BE49-F238E27FC236}">
                    <a16:creationId xmlns:a16="http://schemas.microsoft.com/office/drawing/2014/main" id="{267EB262-9C95-4D2C-9720-9FFEA3233652}"/>
                  </a:ext>
                </a:extLst>
              </p:cNvPr>
              <p:cNvGrpSpPr/>
              <p:nvPr/>
            </p:nvGrpSpPr>
            <p:grpSpPr>
              <a:xfrm>
                <a:off x="316992" y="2468880"/>
                <a:ext cx="7764192" cy="585216"/>
                <a:chOff x="316992" y="1511808"/>
                <a:chExt cx="7764192" cy="585216"/>
              </a:xfrm>
            </p:grpSpPr>
            <p:sp>
              <p:nvSpPr>
                <p:cNvPr id="14" name="Rectángulo 13">
                  <a:extLst>
                    <a:ext uri="{FF2B5EF4-FFF2-40B4-BE49-F238E27FC236}">
                      <a16:creationId xmlns:a16="http://schemas.microsoft.com/office/drawing/2014/main" id="{56CD1432-36C5-4B2A-9D0A-0945FC78A6AC}"/>
                    </a:ext>
                  </a:extLst>
                </p:cNvPr>
                <p:cNvSpPr/>
                <p:nvPr/>
              </p:nvSpPr>
              <p:spPr>
                <a:xfrm>
                  <a:off x="316992" y="1511808"/>
                  <a:ext cx="1656000" cy="585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Productor</a:t>
                  </a:r>
                </a:p>
              </p:txBody>
            </p:sp>
            <p:sp>
              <p:nvSpPr>
                <p:cNvPr id="16" name="Rectángulo 15">
                  <a:extLst>
                    <a:ext uri="{FF2B5EF4-FFF2-40B4-BE49-F238E27FC236}">
                      <a16:creationId xmlns:a16="http://schemas.microsoft.com/office/drawing/2014/main" id="{E6AF8D36-D0D0-4191-96F4-AD38EBE16553}"/>
                    </a:ext>
                  </a:extLst>
                </p:cNvPr>
                <p:cNvSpPr/>
                <p:nvPr/>
              </p:nvSpPr>
              <p:spPr>
                <a:xfrm>
                  <a:off x="4389120" y="1511808"/>
                  <a:ext cx="1656000" cy="5852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Vendedor</a:t>
                  </a:r>
                </a:p>
              </p:txBody>
            </p:sp>
            <p:sp>
              <p:nvSpPr>
                <p:cNvPr id="17" name="Marco 16">
                  <a:extLst>
                    <a:ext uri="{FF2B5EF4-FFF2-40B4-BE49-F238E27FC236}">
                      <a16:creationId xmlns:a16="http://schemas.microsoft.com/office/drawing/2014/main" id="{65B622EC-FECC-47BB-8FDC-DE9F3589130C}"/>
                    </a:ext>
                  </a:extLst>
                </p:cNvPr>
                <p:cNvSpPr/>
                <p:nvPr/>
              </p:nvSpPr>
              <p:spPr>
                <a:xfrm>
                  <a:off x="6425184" y="1511808"/>
                  <a:ext cx="1656000" cy="585216"/>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Cliente</a:t>
                  </a:r>
                </a:p>
              </p:txBody>
            </p:sp>
          </p:grpSp>
          <p:grpSp>
            <p:nvGrpSpPr>
              <p:cNvPr id="18" name="Grupo 17">
                <a:extLst>
                  <a:ext uri="{FF2B5EF4-FFF2-40B4-BE49-F238E27FC236}">
                    <a16:creationId xmlns:a16="http://schemas.microsoft.com/office/drawing/2014/main" id="{CFBA7D95-A7E1-4E25-9D80-9B319734B023}"/>
                  </a:ext>
                </a:extLst>
              </p:cNvPr>
              <p:cNvGrpSpPr/>
              <p:nvPr/>
            </p:nvGrpSpPr>
            <p:grpSpPr>
              <a:xfrm>
                <a:off x="316992" y="3425952"/>
                <a:ext cx="7764192" cy="585216"/>
                <a:chOff x="316992" y="1511808"/>
                <a:chExt cx="7764192" cy="585216"/>
              </a:xfrm>
            </p:grpSpPr>
            <p:sp>
              <p:nvSpPr>
                <p:cNvPr id="19" name="Rectángulo 18">
                  <a:extLst>
                    <a:ext uri="{FF2B5EF4-FFF2-40B4-BE49-F238E27FC236}">
                      <a16:creationId xmlns:a16="http://schemas.microsoft.com/office/drawing/2014/main" id="{03CB0D3D-1B56-45A8-86C8-66668264FFDE}"/>
                    </a:ext>
                  </a:extLst>
                </p:cNvPr>
                <p:cNvSpPr/>
                <p:nvPr/>
              </p:nvSpPr>
              <p:spPr>
                <a:xfrm>
                  <a:off x="316992" y="1511808"/>
                  <a:ext cx="1656000" cy="5852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Productor</a:t>
                  </a:r>
                </a:p>
              </p:txBody>
            </p:sp>
            <p:sp>
              <p:nvSpPr>
                <p:cNvPr id="21" name="Marco 20">
                  <a:extLst>
                    <a:ext uri="{FF2B5EF4-FFF2-40B4-BE49-F238E27FC236}">
                      <a16:creationId xmlns:a16="http://schemas.microsoft.com/office/drawing/2014/main" id="{3B738AEF-7957-44B0-9289-760AE40EBB39}"/>
                    </a:ext>
                  </a:extLst>
                </p:cNvPr>
                <p:cNvSpPr/>
                <p:nvPr/>
              </p:nvSpPr>
              <p:spPr>
                <a:xfrm>
                  <a:off x="6425184" y="1511808"/>
                  <a:ext cx="1656000" cy="585216"/>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ysClr val="windowText" lastClr="000000"/>
                      </a:solidFill>
                      <a:latin typeface="Verdana" panose="020B0604030504040204" pitchFamily="34" charset="0"/>
                      <a:ea typeface="Verdana" panose="020B0604030504040204" pitchFamily="34" charset="0"/>
                    </a:rPr>
                    <a:t>Cliente</a:t>
                  </a:r>
                </a:p>
              </p:txBody>
            </p:sp>
          </p:grpSp>
        </p:grpSp>
        <p:grpSp>
          <p:nvGrpSpPr>
            <p:cNvPr id="26" name="Grupo 25">
              <a:extLst>
                <a:ext uri="{FF2B5EF4-FFF2-40B4-BE49-F238E27FC236}">
                  <a16:creationId xmlns:a16="http://schemas.microsoft.com/office/drawing/2014/main" id="{10CD7250-84F1-4591-A539-9CE797F295A9}"/>
                </a:ext>
              </a:extLst>
            </p:cNvPr>
            <p:cNvGrpSpPr/>
            <p:nvPr/>
          </p:nvGrpSpPr>
          <p:grpSpPr>
            <a:xfrm>
              <a:off x="2072640" y="1926336"/>
              <a:ext cx="4383024" cy="316992"/>
              <a:chOff x="2072640" y="1926336"/>
              <a:chExt cx="4383024" cy="316992"/>
            </a:xfrm>
            <a:solidFill>
              <a:schemeClr val="bg1">
                <a:lumMod val="85000"/>
              </a:schemeClr>
            </a:solidFill>
          </p:grpSpPr>
          <p:sp>
            <p:nvSpPr>
              <p:cNvPr id="23" name="Flecha: a la derecha 22">
                <a:extLst>
                  <a:ext uri="{FF2B5EF4-FFF2-40B4-BE49-F238E27FC236}">
                    <a16:creationId xmlns:a16="http://schemas.microsoft.com/office/drawing/2014/main" id="{7EB265A3-8FE0-4216-9637-F74CE7E374F0}"/>
                  </a:ext>
                </a:extLst>
              </p:cNvPr>
              <p:cNvSpPr/>
              <p:nvPr/>
            </p:nvSpPr>
            <p:spPr>
              <a:xfrm>
                <a:off x="2072640" y="1926336"/>
                <a:ext cx="316992" cy="316992"/>
              </a:xfrm>
              <a:prstGeom prst="rightArrow">
                <a:avLst>
                  <a:gd name="adj1" fmla="val 50000"/>
                  <a:gd name="adj2" fmla="val 423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704B47EC-34B7-4C67-AB71-FCF10F26942C}"/>
                  </a:ext>
                </a:extLst>
              </p:cNvPr>
              <p:cNvSpPr/>
              <p:nvPr/>
            </p:nvSpPr>
            <p:spPr>
              <a:xfrm>
                <a:off x="4102608" y="1926336"/>
                <a:ext cx="316992" cy="316992"/>
              </a:xfrm>
              <a:prstGeom prst="rightArrow">
                <a:avLst>
                  <a:gd name="adj1" fmla="val 50000"/>
                  <a:gd name="adj2" fmla="val 423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3AB090D-431D-44E6-9663-B1AA15F1B878}"/>
                  </a:ext>
                </a:extLst>
              </p:cNvPr>
              <p:cNvSpPr/>
              <p:nvPr/>
            </p:nvSpPr>
            <p:spPr>
              <a:xfrm>
                <a:off x="6138672" y="1926336"/>
                <a:ext cx="316992" cy="316992"/>
              </a:xfrm>
              <a:prstGeom prst="rightArrow">
                <a:avLst>
                  <a:gd name="adj1" fmla="val 50000"/>
                  <a:gd name="adj2" fmla="val 4230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Flecha: a la derecha 26">
              <a:extLst>
                <a:ext uri="{FF2B5EF4-FFF2-40B4-BE49-F238E27FC236}">
                  <a16:creationId xmlns:a16="http://schemas.microsoft.com/office/drawing/2014/main" id="{3BFAE283-714A-4C27-B04A-C40C8841061A}"/>
                </a:ext>
              </a:extLst>
            </p:cNvPr>
            <p:cNvSpPr/>
            <p:nvPr/>
          </p:nvSpPr>
          <p:spPr>
            <a:xfrm>
              <a:off x="6150864" y="2883408"/>
              <a:ext cx="316992" cy="316992"/>
            </a:xfrm>
            <a:prstGeom prst="rightArrow">
              <a:avLst>
                <a:gd name="adj1" fmla="val 50000"/>
                <a:gd name="adj2" fmla="val 423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867DB5F1-E5DC-41E0-92A3-2027D7DB141D}"/>
                </a:ext>
              </a:extLst>
            </p:cNvPr>
            <p:cNvSpPr/>
            <p:nvPr/>
          </p:nvSpPr>
          <p:spPr>
            <a:xfrm>
              <a:off x="2066544" y="2846832"/>
              <a:ext cx="2346960" cy="359664"/>
            </a:xfrm>
            <a:prstGeom prst="rightArrow">
              <a:avLst>
                <a:gd name="adj1" fmla="val 50000"/>
                <a:gd name="adj2" fmla="val 423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Flecha: a la derecha 28">
              <a:extLst>
                <a:ext uri="{FF2B5EF4-FFF2-40B4-BE49-F238E27FC236}">
                  <a16:creationId xmlns:a16="http://schemas.microsoft.com/office/drawing/2014/main" id="{E0E9ED7A-852F-437A-A1BF-8A73256F8F3F}"/>
                </a:ext>
              </a:extLst>
            </p:cNvPr>
            <p:cNvSpPr/>
            <p:nvPr/>
          </p:nvSpPr>
          <p:spPr>
            <a:xfrm>
              <a:off x="2072640" y="3791712"/>
              <a:ext cx="4401312" cy="365760"/>
            </a:xfrm>
            <a:prstGeom prst="rightArrow">
              <a:avLst>
                <a:gd name="adj1" fmla="val 50000"/>
                <a:gd name="adj2" fmla="val 423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3" name="Gráfico 2" descr="Fábrica">
            <a:extLst>
              <a:ext uri="{FF2B5EF4-FFF2-40B4-BE49-F238E27FC236}">
                <a16:creationId xmlns:a16="http://schemas.microsoft.com/office/drawing/2014/main" id="{AE965917-6F8F-443F-B967-F72056CC72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9654" y="1217608"/>
            <a:ext cx="1555268" cy="1555268"/>
          </a:xfrm>
          <a:prstGeom prst="rect">
            <a:avLst/>
          </a:prstGeom>
        </p:spPr>
      </p:pic>
      <p:pic>
        <p:nvPicPr>
          <p:cNvPr id="7" name="Gráfico 6" descr="Camión volquete">
            <a:extLst>
              <a:ext uri="{FF2B5EF4-FFF2-40B4-BE49-F238E27FC236}">
                <a16:creationId xmlns:a16="http://schemas.microsoft.com/office/drawing/2014/main" id="{B6898ADF-0EDF-4214-88FA-5C2D1E7A50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2710" y="1497829"/>
            <a:ext cx="1356885" cy="1356885"/>
          </a:xfrm>
          <a:prstGeom prst="rect">
            <a:avLst/>
          </a:prstGeom>
        </p:spPr>
      </p:pic>
      <p:pic>
        <p:nvPicPr>
          <p:cNvPr id="32" name="Gráfico 31" descr="Grupo de hombres">
            <a:extLst>
              <a:ext uri="{FF2B5EF4-FFF2-40B4-BE49-F238E27FC236}">
                <a16:creationId xmlns:a16="http://schemas.microsoft.com/office/drawing/2014/main" id="{39F91D35-6660-43F2-98F6-435FD445E8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4008" y="1633762"/>
            <a:ext cx="1060670" cy="1060670"/>
          </a:xfrm>
          <a:prstGeom prst="rect">
            <a:avLst/>
          </a:prstGeom>
        </p:spPr>
      </p:pic>
      <p:pic>
        <p:nvPicPr>
          <p:cNvPr id="34" name="Gráfico 33" descr="Carro de la compra">
            <a:extLst>
              <a:ext uri="{FF2B5EF4-FFF2-40B4-BE49-F238E27FC236}">
                <a16:creationId xmlns:a16="http://schemas.microsoft.com/office/drawing/2014/main" id="{22027BF2-ABC8-48FC-B4D1-E458174D9E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17482" y="1741891"/>
            <a:ext cx="914400" cy="914400"/>
          </a:xfrm>
          <a:prstGeom prst="rect">
            <a:avLst/>
          </a:prstGeom>
        </p:spPr>
      </p:pic>
    </p:spTree>
    <p:extLst>
      <p:ext uri="{BB962C8B-B14F-4D97-AF65-F5344CB8AC3E}">
        <p14:creationId xmlns:p14="http://schemas.microsoft.com/office/powerpoint/2010/main" val="201145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A2994-51E1-4DA1-8590-07E7E44A3912}"/>
              </a:ext>
            </a:extLst>
          </p:cNvPr>
          <p:cNvSpPr>
            <a:spLocks noGrp="1"/>
          </p:cNvSpPr>
          <p:nvPr>
            <p:ph type="title"/>
          </p:nvPr>
        </p:nvSpPr>
        <p:spPr/>
        <p:txBody>
          <a:bodyPr/>
          <a:lstStyle/>
          <a:p>
            <a:r>
              <a:rPr lang="es-ES"/>
              <a:t>Marketing en el comercio electrónico</a:t>
            </a:r>
          </a:p>
        </p:txBody>
      </p:sp>
      <p:sp>
        <p:nvSpPr>
          <p:cNvPr id="3" name="Rectángulo 2">
            <a:extLst>
              <a:ext uri="{FF2B5EF4-FFF2-40B4-BE49-F238E27FC236}">
                <a16:creationId xmlns:a16="http://schemas.microsoft.com/office/drawing/2014/main" id="{7C1CCBBB-39CC-440F-898A-947FE4755740}"/>
              </a:ext>
            </a:extLst>
          </p:cNvPr>
          <p:cNvSpPr/>
          <p:nvPr/>
        </p:nvSpPr>
        <p:spPr>
          <a:xfrm>
            <a:off x="942584" y="1597729"/>
            <a:ext cx="11033093" cy="3662541"/>
          </a:xfrm>
          <a:prstGeom prst="rect">
            <a:avLst/>
          </a:prstGeom>
        </p:spPr>
        <p:txBody>
          <a:bodyPr wrap="square">
            <a:spAutoFit/>
          </a:bodyPr>
          <a:lstStyle/>
          <a:p>
            <a:r>
              <a:rPr lang="es-ES" sz="2000">
                <a:latin typeface="Verdana" panose="020B0604030504040204" pitchFamily="34" charset="0"/>
                <a:ea typeface="Verdana" panose="020B0604030504040204" pitchFamily="34" charset="0"/>
                <a:cs typeface="Verdana" panose="020B0604030504040204" pitchFamily="34" charset="0"/>
              </a:rPr>
              <a:t>Internet ofrece nuevas formas de identificar y comunicarse con los clientes.</a:t>
            </a:r>
          </a:p>
          <a:p>
            <a:endParaRPr lang="es-ES" sz="2000">
              <a:latin typeface="Verdana" panose="020B0604030504040204" pitchFamily="34" charset="0"/>
              <a:ea typeface="Verdana" panose="020B0604030504040204" pitchFamily="34" charset="0"/>
              <a:cs typeface="Verdana" panose="020B0604030504040204" pitchFamily="34" charset="0"/>
            </a:endParaRPr>
          </a:p>
          <a:p>
            <a:r>
              <a:rPr lang="es-ES" sz="2400">
                <a:solidFill>
                  <a:srgbClr val="CC0000"/>
                </a:solidFill>
                <a:latin typeface="Verdana" panose="020B0604030504040204" pitchFamily="34" charset="0"/>
                <a:ea typeface="Verdana" panose="020B0604030504040204" pitchFamily="34" charset="0"/>
                <a:cs typeface="Verdana" panose="020B0604030504040204" pitchFamily="34" charset="0"/>
              </a:rPr>
              <a:t>Comercialización de cola larga </a:t>
            </a:r>
            <a:r>
              <a:rPr lang="es-ES" sz="2400">
                <a:latin typeface="Verdana" panose="020B0604030504040204" pitchFamily="34" charset="0"/>
                <a:ea typeface="Verdana" panose="020B0604030504040204" pitchFamily="34" charset="0"/>
                <a:cs typeface="Verdana" panose="020B0604030504040204" pitchFamily="34" charset="0"/>
              </a:rPr>
              <a:t>(</a:t>
            </a:r>
            <a:r>
              <a:rPr lang="es-ES" sz="2400" i="1" err="1">
                <a:latin typeface="Verdana" panose="020B0604030504040204" pitchFamily="34" charset="0"/>
                <a:ea typeface="Verdana" panose="020B0604030504040204" pitchFamily="34" charset="0"/>
                <a:cs typeface="Verdana" panose="020B0604030504040204" pitchFamily="34" charset="0"/>
              </a:rPr>
              <a:t>long-tail</a:t>
            </a:r>
            <a:r>
              <a:rPr lang="es-ES" sz="2400">
                <a:latin typeface="Verdana" panose="020B0604030504040204" pitchFamily="34" charset="0"/>
                <a:ea typeface="Verdana" panose="020B0604030504040204" pitchFamily="34" charset="0"/>
                <a:cs typeface="Verdana" panose="020B0604030504040204" pitchFamily="34" charset="0"/>
              </a:rPr>
              <a:t>):</a:t>
            </a:r>
          </a:p>
          <a:p>
            <a:r>
              <a:rPr lang="es-ES" sz="2000">
                <a:latin typeface="Verdana" panose="020B0604030504040204" pitchFamily="34" charset="0"/>
                <a:ea typeface="Verdana" panose="020B0604030504040204" pitchFamily="34" charset="0"/>
                <a:cs typeface="Verdana" panose="020B0604030504040204" pitchFamily="34" charset="0"/>
              </a:rPr>
              <a:t>- Capacidad de llegar a una gran audiencia a bajo costo.</a:t>
            </a:r>
          </a:p>
          <a:p>
            <a:r>
              <a:rPr lang="es-ES" sz="2000">
                <a:solidFill>
                  <a:srgbClr val="0000CC"/>
                </a:solidFill>
                <a:latin typeface="Verdana" panose="020B0604030504040204" pitchFamily="34" charset="0"/>
                <a:ea typeface="Verdana" panose="020B0604030504040204" pitchFamily="34" charset="0"/>
                <a:cs typeface="Verdana" panose="020B0604030504040204" pitchFamily="34" charset="0"/>
              </a:rPr>
              <a:t>https://www.puromarketing.com/55/24837/reglas-long-tail-marketing.html</a:t>
            </a:r>
          </a:p>
          <a:p>
            <a:r>
              <a:rPr lang="es-ES" sz="2000">
                <a:latin typeface="Verdana" panose="020B0604030504040204" pitchFamily="34" charset="0"/>
                <a:ea typeface="Verdana" panose="020B0604030504040204" pitchFamily="34" charset="0"/>
                <a:cs typeface="Verdana" panose="020B0604030504040204" pitchFamily="34" charset="0"/>
              </a:rPr>
              <a:t> </a:t>
            </a:r>
          </a:p>
          <a:p>
            <a:r>
              <a:rPr lang="es-ES" sz="2400">
                <a:solidFill>
                  <a:srgbClr val="CC0000"/>
                </a:solidFill>
                <a:latin typeface="Verdana" panose="020B0604030504040204" pitchFamily="34" charset="0"/>
                <a:ea typeface="Verdana" panose="020B0604030504040204" pitchFamily="34" charset="0"/>
                <a:cs typeface="Verdana" panose="020B0604030504040204" pitchFamily="34" charset="0"/>
              </a:rPr>
              <a:t>Orientación por comportamiento</a:t>
            </a:r>
            <a:r>
              <a:rPr lang="es-ES" sz="2400">
                <a:latin typeface="Verdana" panose="020B0604030504040204" pitchFamily="34" charset="0"/>
                <a:ea typeface="Verdana" panose="020B0604030504040204" pitchFamily="34" charset="0"/>
                <a:cs typeface="Verdana" panose="020B0604030504040204" pitchFamily="34" charset="0"/>
              </a:rPr>
              <a:t>:</a:t>
            </a:r>
          </a:p>
          <a:p>
            <a:pPr marL="263525" indent="-263525"/>
            <a:r>
              <a:rPr lang="es-ES" sz="2000">
                <a:latin typeface="Verdana" panose="020B0604030504040204" pitchFamily="34" charset="0"/>
                <a:ea typeface="Verdana" panose="020B0604030504040204" pitchFamily="34" charset="0"/>
                <a:cs typeface="Verdana" panose="020B0604030504040204" pitchFamily="34" charset="0"/>
              </a:rPr>
              <a:t>- Seguimiento del comportamiento en línea de personas en miles de sitios web</a:t>
            </a:r>
          </a:p>
          <a:p>
            <a:endParaRPr lang="es-ES" sz="2000">
              <a:latin typeface="Verdana" panose="020B0604030504040204" pitchFamily="34" charset="0"/>
              <a:ea typeface="Verdana" panose="020B0604030504040204" pitchFamily="34" charset="0"/>
              <a:cs typeface="Verdana" panose="020B0604030504040204" pitchFamily="34" charset="0"/>
            </a:endParaRPr>
          </a:p>
          <a:p>
            <a:r>
              <a:rPr lang="es-ES" sz="2400">
                <a:solidFill>
                  <a:srgbClr val="CC0000"/>
                </a:solidFill>
                <a:latin typeface="Verdana" panose="020B0604030504040204" pitchFamily="34" charset="0"/>
                <a:ea typeface="Verdana" panose="020B0604030504040204" pitchFamily="34" charset="0"/>
                <a:cs typeface="Verdana" panose="020B0604030504040204" pitchFamily="34" charset="0"/>
              </a:rPr>
              <a:t>Formatos de publicidad en Internet</a:t>
            </a:r>
            <a:r>
              <a:rPr lang="es-ES" sz="2400">
                <a:latin typeface="Verdana" panose="020B0604030504040204" pitchFamily="34" charset="0"/>
                <a:ea typeface="Verdana" panose="020B0604030504040204" pitchFamily="34" charset="0"/>
                <a:cs typeface="Verdana" panose="020B0604030504040204" pitchFamily="34" charset="0"/>
              </a:rPr>
              <a:t>:</a:t>
            </a:r>
          </a:p>
          <a:p>
            <a:pPr marL="263525" indent="-263525"/>
            <a:r>
              <a:rPr lang="es-ES" sz="2000">
                <a:latin typeface="Verdana" panose="020B0604030504040204" pitchFamily="34" charset="0"/>
                <a:ea typeface="Verdana" panose="020B0604030504040204" pitchFamily="34" charset="0"/>
                <a:cs typeface="Verdana" panose="020B0604030504040204" pitchFamily="34" charset="0"/>
              </a:rPr>
              <a:t>- Marketing de motores de búsqueda, anuncios de display, </a:t>
            </a:r>
            <a:r>
              <a:rPr lang="es-ES" sz="2000" err="1">
                <a:latin typeface="Verdana" panose="020B0604030504040204" pitchFamily="34" charset="0"/>
                <a:ea typeface="Verdana" panose="020B0604030504040204" pitchFamily="34" charset="0"/>
                <a:cs typeface="Verdana" panose="020B0604030504040204" pitchFamily="34" charset="0"/>
              </a:rPr>
              <a:t>rich</a:t>
            </a:r>
            <a:r>
              <a:rPr lang="es-ES" sz="2000">
                <a:latin typeface="Verdana" panose="020B0604030504040204" pitchFamily="34" charset="0"/>
                <a:ea typeface="Verdana" panose="020B0604030504040204" pitchFamily="34" charset="0"/>
                <a:cs typeface="Verdana" panose="020B0604030504040204" pitchFamily="34" charset="0"/>
              </a:rPr>
              <a:t> media, e-mail, etc.</a:t>
            </a:r>
          </a:p>
        </p:txBody>
      </p:sp>
    </p:spTree>
    <p:extLst>
      <p:ext uri="{BB962C8B-B14F-4D97-AF65-F5344CB8AC3E}">
        <p14:creationId xmlns:p14="http://schemas.microsoft.com/office/powerpoint/2010/main" val="2058515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D28175A-181D-49F2-A853-4EC6DD675B7C}"/>
              </a:ext>
            </a:extLst>
          </p:cNvPr>
          <p:cNvSpPr>
            <a:spLocks noGrp="1"/>
          </p:cNvSpPr>
          <p:nvPr>
            <p:ph idx="1"/>
          </p:nvPr>
        </p:nvSpPr>
        <p:spPr>
          <a:xfrm>
            <a:off x="4050962" y="819770"/>
            <a:ext cx="8229600" cy="5705802"/>
          </a:xfrm>
        </p:spPr>
        <p:txBody>
          <a:bodyPr/>
          <a:lstStyle/>
          <a:p>
            <a:pPr>
              <a:lnSpc>
                <a:spcPct val="100000"/>
              </a:lnSpc>
            </a:pPr>
            <a:r>
              <a:rPr lang="es-ES"/>
              <a:t>El comercio electrónico se puede clasificar en  </a:t>
            </a:r>
          </a:p>
          <a:p>
            <a:pPr>
              <a:lnSpc>
                <a:spcPct val="100000"/>
              </a:lnSpc>
            </a:pPr>
            <a:endParaRPr lang="es-ES"/>
          </a:p>
          <a:p>
            <a:pPr marL="342900" indent="-342900">
              <a:lnSpc>
                <a:spcPct val="100000"/>
              </a:lnSpc>
              <a:buSzPct val="110000"/>
              <a:buFont typeface="Wingdings" panose="05000000000000000000" pitchFamily="2" charset="2"/>
              <a:buChar char="§"/>
            </a:pPr>
            <a:r>
              <a:rPr lang="es-ES" sz="2500" b="1"/>
              <a:t>De empresa a consumidor </a:t>
            </a:r>
            <a:r>
              <a:rPr lang="es-ES"/>
              <a:t>(</a:t>
            </a:r>
            <a:r>
              <a:rPr lang="es-ES" err="1">
                <a:solidFill>
                  <a:srgbClr val="CC0000"/>
                </a:solidFill>
              </a:rPr>
              <a:t>B2C</a:t>
            </a:r>
            <a:r>
              <a:rPr lang="es-ES"/>
              <a:t>) </a:t>
            </a:r>
          </a:p>
          <a:p>
            <a:pPr>
              <a:lnSpc>
                <a:spcPct val="100000"/>
              </a:lnSpc>
            </a:pPr>
            <a:r>
              <a:rPr lang="es-ES"/>
              <a:t>	- Ejemplo: 	</a:t>
            </a:r>
            <a:r>
              <a:rPr lang="es-ES">
                <a:solidFill>
                  <a:srgbClr val="C00000"/>
                </a:solidFill>
              </a:rPr>
              <a:t>La casa del Libro</a:t>
            </a:r>
            <a:br>
              <a:rPr lang="es-ES"/>
            </a:br>
            <a:r>
              <a:rPr lang="es-ES"/>
              <a:t>			</a:t>
            </a:r>
            <a:r>
              <a:rPr lang="es-ES">
                <a:hlinkClick r:id="rId2"/>
              </a:rPr>
              <a:t>https://www.casadellibro.com/</a:t>
            </a:r>
            <a:endParaRPr lang="es-ES"/>
          </a:p>
          <a:p>
            <a:pPr>
              <a:lnSpc>
                <a:spcPct val="100000"/>
              </a:lnSpc>
            </a:pPr>
            <a:endParaRPr lang="es-ES"/>
          </a:p>
          <a:p>
            <a:pPr marL="342900" indent="-342900">
              <a:lnSpc>
                <a:spcPct val="100000"/>
              </a:lnSpc>
              <a:buSzPct val="110000"/>
              <a:buFont typeface="Wingdings" panose="05000000000000000000" pitchFamily="2" charset="2"/>
              <a:buChar char="§"/>
            </a:pPr>
            <a:r>
              <a:rPr lang="es-ES" sz="2500" b="1"/>
              <a:t>De empresa a empresa </a:t>
            </a:r>
            <a:r>
              <a:rPr lang="es-ES"/>
              <a:t>(</a:t>
            </a:r>
            <a:r>
              <a:rPr lang="es-ES" err="1">
                <a:solidFill>
                  <a:srgbClr val="CC0000"/>
                </a:solidFill>
              </a:rPr>
              <a:t>B2B</a:t>
            </a:r>
            <a:r>
              <a:rPr lang="es-ES"/>
              <a:t>) </a:t>
            </a:r>
          </a:p>
          <a:p>
            <a:pPr>
              <a:lnSpc>
                <a:spcPct val="100000"/>
              </a:lnSpc>
            </a:pPr>
            <a:r>
              <a:rPr lang="es-ES"/>
              <a:t>	- Ejemplo:	</a:t>
            </a:r>
            <a:r>
              <a:rPr lang="es-ES">
                <a:solidFill>
                  <a:srgbClr val="C00000"/>
                </a:solidFill>
              </a:rPr>
              <a:t>Rakuten</a:t>
            </a:r>
            <a:r>
              <a:rPr lang="es-ES"/>
              <a:t>. </a:t>
            </a:r>
            <a:br>
              <a:rPr lang="es-ES"/>
            </a:br>
            <a:r>
              <a:rPr lang="es-ES"/>
              <a:t>			</a:t>
            </a:r>
            <a:r>
              <a:rPr lang="es-ES">
                <a:hlinkClick r:id="rId3">
                  <a:extLst>
                    <a:ext uri="{A12FA001-AC4F-418D-AE19-62706E023703}">
                      <ahyp:hlinkClr xmlns:ahyp="http://schemas.microsoft.com/office/drawing/2018/hyperlinkcolor" val="tx"/>
                    </a:ext>
                  </a:extLst>
                </a:hlinkClick>
              </a:rPr>
              <a:t>https://rakuten.es</a:t>
            </a:r>
            <a:endParaRPr lang="es-ES"/>
          </a:p>
          <a:p>
            <a:pPr>
              <a:lnSpc>
                <a:spcPct val="100000"/>
              </a:lnSpc>
            </a:pPr>
            <a:endParaRPr lang="es-ES"/>
          </a:p>
          <a:p>
            <a:pPr marL="342900" indent="-342900">
              <a:lnSpc>
                <a:spcPct val="100000"/>
              </a:lnSpc>
              <a:buSzPct val="110000"/>
              <a:buFont typeface="Wingdings" panose="05000000000000000000" pitchFamily="2" charset="2"/>
              <a:buChar char="§"/>
            </a:pPr>
            <a:r>
              <a:rPr lang="es-ES" b="1"/>
              <a:t>De consumidor a consumidor </a:t>
            </a:r>
            <a:r>
              <a:rPr lang="es-ES"/>
              <a:t>(</a:t>
            </a:r>
            <a:r>
              <a:rPr lang="es-ES" err="1">
                <a:solidFill>
                  <a:srgbClr val="CC0000"/>
                </a:solidFill>
              </a:rPr>
              <a:t>C2C</a:t>
            </a:r>
            <a:r>
              <a:rPr lang="es-ES"/>
              <a:t>) </a:t>
            </a:r>
          </a:p>
          <a:p>
            <a:pPr marL="80963" lvl="1" indent="0">
              <a:lnSpc>
                <a:spcPct val="100000"/>
              </a:lnSpc>
              <a:spcAft>
                <a:spcPts val="600"/>
              </a:spcAft>
              <a:buNone/>
            </a:pPr>
            <a:r>
              <a:rPr lang="es-ES" sz="2400"/>
              <a:t>	-Ejemplo: 	</a:t>
            </a:r>
            <a:r>
              <a:rPr lang="es-ES" sz="2400">
                <a:solidFill>
                  <a:srgbClr val="C00000"/>
                </a:solidFill>
              </a:rPr>
              <a:t>Wallapop</a:t>
            </a:r>
          </a:p>
          <a:p>
            <a:pPr marL="80963" lvl="1" indent="0">
              <a:lnSpc>
                <a:spcPct val="100000"/>
              </a:lnSpc>
              <a:spcAft>
                <a:spcPts val="600"/>
              </a:spcAft>
              <a:buNone/>
            </a:pPr>
            <a:r>
              <a:rPr lang="es-ES" sz="2400"/>
              <a:t>			 </a:t>
            </a:r>
            <a:r>
              <a:rPr lang="es-ES" sz="2400">
                <a:hlinkClick r:id="rId4"/>
              </a:rPr>
              <a:t>https://es.wallapop.com/</a:t>
            </a:r>
            <a:endParaRPr lang="es-ES" sz="2400"/>
          </a:p>
          <a:p>
            <a:pPr marL="80963" lvl="1" indent="0">
              <a:lnSpc>
                <a:spcPct val="100000"/>
              </a:lnSpc>
              <a:spcAft>
                <a:spcPts val="600"/>
              </a:spcAft>
              <a:buNone/>
            </a:pPr>
            <a:endParaRPr lang="es-ES" sz="2400"/>
          </a:p>
          <a:p>
            <a:pPr>
              <a:lnSpc>
                <a:spcPct val="100000"/>
              </a:lnSpc>
            </a:pPr>
            <a:endParaRPr lang="es-ES"/>
          </a:p>
        </p:txBody>
      </p:sp>
      <p:sp>
        <p:nvSpPr>
          <p:cNvPr id="2" name="Título 1">
            <a:extLst>
              <a:ext uri="{FF2B5EF4-FFF2-40B4-BE49-F238E27FC236}">
                <a16:creationId xmlns:a16="http://schemas.microsoft.com/office/drawing/2014/main" id="{9C944859-B1DD-45F9-8DD7-20A503607124}"/>
              </a:ext>
            </a:extLst>
          </p:cNvPr>
          <p:cNvSpPr>
            <a:spLocks noGrp="1"/>
          </p:cNvSpPr>
          <p:nvPr>
            <p:ph type="title"/>
          </p:nvPr>
        </p:nvSpPr>
        <p:spPr/>
        <p:txBody>
          <a:bodyPr/>
          <a:lstStyle/>
          <a:p>
            <a:r>
              <a:rPr lang="es-ES"/>
              <a:t>Tipos de Comercio electrónico</a:t>
            </a:r>
          </a:p>
        </p:txBody>
      </p:sp>
      <p:pic>
        <p:nvPicPr>
          <p:cNvPr id="1026" name="Picture 2" descr="SCB16] Casa del Libro estará por primera vez en el Salón del Cómic de  Barcelona">
            <a:extLst>
              <a:ext uri="{FF2B5EF4-FFF2-40B4-BE49-F238E27FC236}">
                <a16:creationId xmlns:a16="http://schemas.microsoft.com/office/drawing/2014/main" id="{D3AB5297-D884-492C-80C7-9C20B0C34B4A}"/>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9138" y="1576427"/>
            <a:ext cx="2960318" cy="9599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chivo:Rakuten Global Brand Logo.svg - Wikipedia, la enciclopedia libre">
            <a:extLst>
              <a:ext uri="{FF2B5EF4-FFF2-40B4-BE49-F238E27FC236}">
                <a16:creationId xmlns:a16="http://schemas.microsoft.com/office/drawing/2014/main" id="{F1EFCC7C-21B8-446E-8D86-85844BF92BCD}"/>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6561" y="3429000"/>
            <a:ext cx="2225524" cy="657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allapop + caso de estudio | Fastly">
            <a:extLst>
              <a:ext uri="{FF2B5EF4-FFF2-40B4-BE49-F238E27FC236}">
                <a16:creationId xmlns:a16="http://schemas.microsoft.com/office/drawing/2014/main" id="{A5573BC0-1216-4B9C-84CA-656431FF12A4}"/>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0808" y="4725520"/>
            <a:ext cx="3374401" cy="111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87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97716D5-C919-4507-97C1-824F1126C2B8}"/>
              </a:ext>
            </a:extLst>
          </p:cNvPr>
          <p:cNvSpPr>
            <a:spLocks noGrp="1"/>
          </p:cNvSpPr>
          <p:nvPr>
            <p:ph type="title"/>
          </p:nvPr>
        </p:nvSpPr>
        <p:spPr/>
        <p:txBody>
          <a:bodyPr/>
          <a:lstStyle/>
          <a:p>
            <a:r>
              <a:rPr lang="es-ES"/>
              <a:t>Modelos de negocio del comercio electrónico</a:t>
            </a:r>
          </a:p>
        </p:txBody>
      </p:sp>
      <p:graphicFrame>
        <p:nvGraphicFramePr>
          <p:cNvPr id="5" name="Tabla 4">
            <a:extLst>
              <a:ext uri="{FF2B5EF4-FFF2-40B4-BE49-F238E27FC236}">
                <a16:creationId xmlns:a16="http://schemas.microsoft.com/office/drawing/2014/main" id="{04C8E0BC-84C9-4620-A731-ADE70FD5E327}"/>
              </a:ext>
            </a:extLst>
          </p:cNvPr>
          <p:cNvGraphicFramePr>
            <a:graphicFrameLocks noGrp="1"/>
          </p:cNvGraphicFramePr>
          <p:nvPr>
            <p:extLst>
              <p:ext uri="{D42A27DB-BD31-4B8C-83A1-F6EECF244321}">
                <p14:modId xmlns:p14="http://schemas.microsoft.com/office/powerpoint/2010/main" val="1308382245"/>
              </p:ext>
            </p:extLst>
          </p:nvPr>
        </p:nvGraphicFramePr>
        <p:xfrm>
          <a:off x="1347020" y="879649"/>
          <a:ext cx="9989574" cy="5648782"/>
        </p:xfrm>
        <a:graphic>
          <a:graphicData uri="http://schemas.openxmlformats.org/drawingml/2006/table">
            <a:tbl>
              <a:tblPr bandRow="1">
                <a:tableStyleId>{F2DE63D5-997A-4646-A377-4702673A728D}</a:tableStyleId>
              </a:tblPr>
              <a:tblGrid>
                <a:gridCol w="1969476">
                  <a:extLst>
                    <a:ext uri="{9D8B030D-6E8A-4147-A177-3AD203B41FA5}">
                      <a16:colId xmlns:a16="http://schemas.microsoft.com/office/drawing/2014/main" val="220526957"/>
                    </a:ext>
                  </a:extLst>
                </a:gridCol>
                <a:gridCol w="6519088">
                  <a:extLst>
                    <a:ext uri="{9D8B030D-6E8A-4147-A177-3AD203B41FA5}">
                      <a16:colId xmlns:a16="http://schemas.microsoft.com/office/drawing/2014/main" val="3787741220"/>
                    </a:ext>
                  </a:extLst>
                </a:gridCol>
                <a:gridCol w="1501010">
                  <a:extLst>
                    <a:ext uri="{9D8B030D-6E8A-4147-A177-3AD203B41FA5}">
                      <a16:colId xmlns:a16="http://schemas.microsoft.com/office/drawing/2014/main" val="3316791353"/>
                    </a:ext>
                  </a:extLst>
                </a:gridCol>
              </a:tblGrid>
              <a:tr h="909822">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E-</a:t>
                      </a:r>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tailer</a:t>
                      </a:r>
                      <a:endParaRPr lang="es-ES" b="0">
                        <a:solidFill>
                          <a:srgbClr val="A40000"/>
                        </a:solidFill>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a:latin typeface="Verdana" panose="020B0604030504040204" pitchFamily="34" charset="0"/>
                          <a:ea typeface="Verdana" panose="020B0604030504040204" pitchFamily="34" charset="0"/>
                          <a:cs typeface="Verdana" panose="020B0604030504040204" pitchFamily="34" charset="0"/>
                        </a:rPr>
                        <a:t>(minorista electrónico)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a:latin typeface="Verdana" panose="020B0604030504040204" pitchFamily="34" charset="0"/>
                          <a:ea typeface="Verdana" panose="020B0604030504040204" pitchFamily="34" charset="0"/>
                          <a:cs typeface="Verdana" panose="020B0604030504040204" pitchFamily="34" charset="0"/>
                        </a:rPr>
                        <a:t>Un minorista que vende solo en Internet</a:t>
                      </a:r>
                      <a:endParaRPr lang="es-ES"/>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lgn="r"/>
                      <a:endParaRPr lang="es-ES" sz="1800" b="1">
                        <a:solidFill>
                          <a:srgbClr val="FF0000"/>
                        </a:solidFill>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891171161"/>
                  </a:ext>
                </a:extLst>
              </a:tr>
              <a:tr h="6833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Transaction</a:t>
                      </a:r>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 </a:t>
                      </a:r>
                      <a:b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br>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broker</a:t>
                      </a:r>
                      <a:endParaRPr lang="es-ES" sz="1800" b="0">
                        <a:solidFill>
                          <a:srgbClr val="A40000"/>
                        </a:solidFill>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permite a las personas enviar dinero a los demás.</a:t>
                      </a:r>
                      <a:endParaRPr lang="es-ES"/>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lgn="r"/>
                      <a:endParaRPr lang="es-ES" sz="1800" b="1">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4447356"/>
                  </a:ext>
                </a:extLst>
              </a:tr>
              <a:tr h="1002000">
                <a:tc>
                  <a:txBody>
                    <a:bodyPr/>
                    <a:lstStyle/>
                    <a:p>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Market</a:t>
                      </a:r>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 </a:t>
                      </a:r>
                      <a:b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br>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creator</a:t>
                      </a:r>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 </a:t>
                      </a:r>
                      <a:endParaRPr lang="es-ES" b="0">
                        <a:solidFill>
                          <a:srgbClr val="A40000"/>
                        </a:solidFill>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tabLst>
                          <a:tab pos="357188" algn="l"/>
                        </a:tabLst>
                      </a:pPr>
                      <a:r>
                        <a:rPr lang="es-ES" sz="1800">
                          <a:latin typeface="Verdana" panose="020B0604030504040204" pitchFamily="34" charset="0"/>
                          <a:ea typeface="Verdana" panose="020B0604030504040204" pitchFamily="34" charset="0"/>
                          <a:cs typeface="Verdana" panose="020B0604030504040204" pitchFamily="34" charset="0"/>
                        </a:rPr>
                        <a:t>crea un mercado interno para sus clientes. Están preparados para ofrecer un precio de compra (oferta) y un precio de venta (demanda) en cualquier momento.</a:t>
                      </a:r>
                      <a:endParaRPr lang="es-ES"/>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lgn="r"/>
                      <a:endParaRPr lang="es-ES" sz="1800" b="1">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r"/>
                      <a:endParaRPr lang="es-ES" sz="1800" b="1">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954722532"/>
                  </a:ext>
                </a:extLst>
              </a:tr>
              <a:tr h="1269108">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Content </a:t>
                      </a:r>
                      <a:b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br>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provider</a:t>
                      </a:r>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 </a:t>
                      </a:r>
                      <a:endParaRPr lang="es-ES" b="0">
                        <a:solidFill>
                          <a:srgbClr val="A40000"/>
                        </a:solidFill>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tabLst>
                          <a:tab pos="357188" algn="l"/>
                        </a:tabLst>
                      </a:pPr>
                      <a:r>
                        <a:rPr lang="es-ES" sz="1800">
                          <a:latin typeface="Verdana" panose="020B0604030504040204" pitchFamily="34" charset="0"/>
                          <a:ea typeface="Verdana" panose="020B0604030504040204" pitchFamily="34" charset="0"/>
                          <a:cs typeface="Verdana" panose="020B0604030504040204" pitchFamily="34" charset="0"/>
                        </a:rPr>
                        <a:t>Firma que proporciona texto, gráficos, etc. </a:t>
                      </a:r>
                      <a:br>
                        <a:rPr lang="es-ES" sz="1800">
                          <a:latin typeface="Verdana" panose="020B0604030504040204" pitchFamily="34" charset="0"/>
                          <a:ea typeface="Verdana" panose="020B0604030504040204" pitchFamily="34" charset="0"/>
                          <a:cs typeface="Verdana" panose="020B0604030504040204" pitchFamily="34" charset="0"/>
                        </a:rPr>
                      </a:br>
                      <a:r>
                        <a:rPr lang="es-ES" sz="1800">
                          <a:latin typeface="Verdana" panose="020B0604030504040204" pitchFamily="34" charset="0"/>
                          <a:ea typeface="Verdana" panose="020B0604030504040204" pitchFamily="34" charset="0"/>
                          <a:cs typeface="Verdana" panose="020B0604030504040204" pitchFamily="34" charset="0"/>
                        </a:rPr>
                        <a:t>que pueden emplearse para hacer que una </a:t>
                      </a:r>
                      <a:br>
                        <a:rPr lang="es-ES" sz="1800">
                          <a:latin typeface="Verdana" panose="020B0604030504040204" pitchFamily="34" charset="0"/>
                          <a:ea typeface="Verdana" panose="020B0604030504040204" pitchFamily="34" charset="0"/>
                          <a:cs typeface="Verdana" panose="020B0604030504040204" pitchFamily="34" charset="0"/>
                        </a:rPr>
                      </a:br>
                      <a:r>
                        <a:rPr lang="es-ES" sz="1800">
                          <a:latin typeface="Verdana" panose="020B0604030504040204" pitchFamily="34" charset="0"/>
                          <a:ea typeface="Verdana" panose="020B0604030504040204" pitchFamily="34" charset="0"/>
                          <a:cs typeface="Verdana" panose="020B0604030504040204" pitchFamily="34" charset="0"/>
                        </a:rPr>
                        <a:t>publicación o sitio sea más atractivo y útil </a:t>
                      </a:r>
                      <a:br>
                        <a:rPr lang="es-ES" sz="1800">
                          <a:latin typeface="Verdana" panose="020B0604030504040204" pitchFamily="34" charset="0"/>
                          <a:ea typeface="Verdana" panose="020B0604030504040204" pitchFamily="34" charset="0"/>
                          <a:cs typeface="Verdana" panose="020B0604030504040204" pitchFamily="34" charset="0"/>
                        </a:rPr>
                      </a:br>
                      <a:r>
                        <a:rPr lang="es-ES" sz="1800">
                          <a:latin typeface="Verdana" panose="020B0604030504040204" pitchFamily="34" charset="0"/>
                          <a:ea typeface="Verdana" panose="020B0604030504040204" pitchFamily="34" charset="0"/>
                          <a:cs typeface="Verdana" panose="020B0604030504040204" pitchFamily="34" charset="0"/>
                        </a:rPr>
                        <a:t>para sus lectores.</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lgn="r"/>
                      <a:endParaRPr lang="es-ES" sz="1800" b="1">
                        <a:solidFill>
                          <a:srgbClr val="FF0000"/>
                        </a:solidFill>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416927966"/>
                  </a:ext>
                </a:extLst>
              </a:tr>
              <a:tr h="683366">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Community </a:t>
                      </a:r>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provider</a:t>
                      </a:r>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 </a:t>
                      </a:r>
                      <a:endParaRPr lang="es-ES" b="0">
                        <a:solidFill>
                          <a:srgbClr val="A40000"/>
                        </a:solidFill>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tabLst>
                          <a:tab pos="357188" algn="l"/>
                        </a:tabLst>
                      </a:pPr>
                      <a:r>
                        <a:rPr lang="es-ES" sz="1800">
                          <a:latin typeface="Verdana" panose="020B0604030504040204" pitchFamily="34" charset="0"/>
                          <a:ea typeface="Verdana" panose="020B0604030504040204" pitchFamily="34" charset="0"/>
                          <a:cs typeface="Verdana" panose="020B0604030504040204" pitchFamily="34" charset="0"/>
                        </a:rPr>
                        <a:t>Crear sitios donde el individuo pueda conocerse e intercambiar experiencias.</a:t>
                      </a:r>
                      <a:endParaRPr lang="es-ES"/>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lgn="r"/>
                      <a:endParaRPr lang="es-ES" sz="1800" b="1">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648231978"/>
                  </a:ext>
                </a:extLst>
              </a:tr>
              <a:tr h="395918">
                <a:tc>
                  <a:txBody>
                    <a:bodyPr/>
                    <a:lstStyle/>
                    <a:p>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Portalweb</a:t>
                      </a:r>
                      <a:endParaRPr lang="es-ES" b="0">
                        <a:solidFill>
                          <a:srgbClr val="A40000"/>
                        </a:solidFill>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sitio que sirve como un principal punto de entrada (</a:t>
                      </a:r>
                      <a:r>
                        <a:rPr lang="es-ES" sz="1800" err="1">
                          <a:latin typeface="Verdana" panose="020B0604030504040204" pitchFamily="34" charset="0"/>
                          <a:ea typeface="Verdana" panose="020B0604030504040204" pitchFamily="34" charset="0"/>
                          <a:cs typeface="Verdana" panose="020B0604030504040204" pitchFamily="34" charset="0"/>
                        </a:rPr>
                        <a:t>cyberdoor</a:t>
                      </a:r>
                      <a:r>
                        <a:rPr lang="es-ES" sz="1800">
                          <a:latin typeface="Verdana" panose="020B0604030504040204" pitchFamily="34" charset="0"/>
                          <a:ea typeface="Verdana" panose="020B0604030504040204" pitchFamily="34" charset="0"/>
                          <a:cs typeface="Verdana" panose="020B0604030504040204" pitchFamily="34" charset="0"/>
                        </a:rPr>
                        <a:t>) en internet a un campo específico de interés.</a:t>
                      </a:r>
                      <a:endParaRPr lang="es-ES"/>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lgn="r"/>
                      <a:endParaRPr lang="es-ES" sz="1800" b="1" kern="120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r"/>
                      <a:endParaRPr lang="es-ES" sz="1800" b="1" kern="1200">
                        <a:solidFill>
                          <a:srgbClr val="FF0000"/>
                        </a:solidFill>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498932262"/>
                  </a:ext>
                </a:extLst>
              </a:tr>
            </a:tbl>
          </a:graphicData>
        </a:graphic>
      </p:graphicFrame>
      <p:pic>
        <p:nvPicPr>
          <p:cNvPr id="7" name="Picture 2" descr="Resultado de imagen de paypallogo">
            <a:extLst>
              <a:ext uri="{FF2B5EF4-FFF2-40B4-BE49-F238E27FC236}">
                <a16:creationId xmlns:a16="http://schemas.microsoft.com/office/drawing/2014/main" id="{AC26AFC7-7A72-4F0C-82F7-F5181A8A102C}"/>
              </a:ext>
            </a:extLst>
          </p:cNvPr>
          <p:cNvPicPr>
            <a:picLocks noChangeAspect="1" noChangeArrowheads="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t="17507" b="17593"/>
          <a:stretch/>
        </p:blipFill>
        <p:spPr bwMode="auto">
          <a:xfrm>
            <a:off x="10056317" y="1850168"/>
            <a:ext cx="914400" cy="5934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sultado de imagen de ebay logo">
            <a:extLst>
              <a:ext uri="{FF2B5EF4-FFF2-40B4-BE49-F238E27FC236}">
                <a16:creationId xmlns:a16="http://schemas.microsoft.com/office/drawing/2014/main" id="{34C8C7F0-9C10-405B-8FFB-489BDB874F85}"/>
              </a:ext>
            </a:extLst>
          </p:cNvPr>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t="23450" b="16572"/>
          <a:stretch/>
        </p:blipFill>
        <p:spPr bwMode="auto">
          <a:xfrm>
            <a:off x="9972191" y="2736514"/>
            <a:ext cx="1158675" cy="694944"/>
          </a:xfrm>
          <a:prstGeom prst="rect">
            <a:avLst/>
          </a:prstGeom>
          <a:solidFill>
            <a:srgbClr val="FFFFFF"/>
          </a:solidFill>
        </p:spPr>
      </p:pic>
      <p:pic>
        <p:nvPicPr>
          <p:cNvPr id="10" name="Picture 12" descr="Resultado de imagen de twitterlogo">
            <a:extLst>
              <a:ext uri="{FF2B5EF4-FFF2-40B4-BE49-F238E27FC236}">
                <a16:creationId xmlns:a16="http://schemas.microsoft.com/office/drawing/2014/main" id="{FA83D084-0F44-4892-AD76-2782BEF90CD7}"/>
              </a:ext>
            </a:extLst>
          </p:cNvPr>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37546" y="4969435"/>
            <a:ext cx="563037" cy="5630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Imagen relacionada">
            <a:extLst>
              <a:ext uri="{FF2B5EF4-FFF2-40B4-BE49-F238E27FC236}">
                <a16:creationId xmlns:a16="http://schemas.microsoft.com/office/drawing/2014/main" id="{19A2C41A-A8D7-4837-9B5C-2A39ADC81285}"/>
              </a:ext>
            </a:extLst>
          </p:cNvPr>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56154" y="5708237"/>
            <a:ext cx="644429" cy="64442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SHEIN Retailer By Qeill's Collection - Home | Facebook">
            <a:extLst>
              <a:ext uri="{FF2B5EF4-FFF2-40B4-BE49-F238E27FC236}">
                <a16:creationId xmlns:a16="http://schemas.microsoft.com/office/drawing/2014/main" id="{AE387141-C073-48AE-A1C0-0907BB5E067B}"/>
              </a:ext>
            </a:extLst>
          </p:cNvPr>
          <p:cNvPicPr>
            <a:picLocks noChangeAspect="1" noChangeArrowheads="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l="15592" t="34057" r="14674" b="28323"/>
          <a:stretch/>
        </p:blipFill>
        <p:spPr bwMode="auto">
          <a:xfrm>
            <a:off x="9896168" y="971974"/>
            <a:ext cx="1364403" cy="736059"/>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www.dafont.com/img/dafont.png">
            <a:extLst>
              <a:ext uri="{FF2B5EF4-FFF2-40B4-BE49-F238E27FC236}">
                <a16:creationId xmlns:a16="http://schemas.microsoft.com/office/drawing/2014/main" id="{F00B6E31-B33F-44BE-9AC7-1FE71AC7FC13}"/>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07547" y="3736744"/>
            <a:ext cx="828863" cy="112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01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8E31-EDBF-4B3F-84BF-F1D2AA602B6A}"/>
              </a:ext>
            </a:extLst>
          </p:cNvPr>
          <p:cNvSpPr>
            <a:spLocks noGrp="1"/>
          </p:cNvSpPr>
          <p:nvPr>
            <p:ph type="title"/>
          </p:nvPr>
        </p:nvSpPr>
        <p:spPr/>
        <p:txBody>
          <a:bodyPr/>
          <a:lstStyle/>
          <a:p>
            <a:r>
              <a:rPr lang="es-ES"/>
              <a:t>Modelos de ingreso del comercio electrónico</a:t>
            </a:r>
          </a:p>
        </p:txBody>
      </p:sp>
      <p:graphicFrame>
        <p:nvGraphicFramePr>
          <p:cNvPr id="3" name="Tabla 2">
            <a:extLst>
              <a:ext uri="{FF2B5EF4-FFF2-40B4-BE49-F238E27FC236}">
                <a16:creationId xmlns:a16="http://schemas.microsoft.com/office/drawing/2014/main" id="{DBEB624A-FC5B-4FEA-9A4C-AAAF73CC7374}"/>
              </a:ext>
            </a:extLst>
          </p:cNvPr>
          <p:cNvGraphicFramePr>
            <a:graphicFrameLocks noGrp="1"/>
          </p:cNvGraphicFramePr>
          <p:nvPr>
            <p:extLst>
              <p:ext uri="{D42A27DB-BD31-4B8C-83A1-F6EECF244321}">
                <p14:modId xmlns:p14="http://schemas.microsoft.com/office/powerpoint/2010/main" val="2768691577"/>
              </p:ext>
            </p:extLst>
          </p:nvPr>
        </p:nvGraphicFramePr>
        <p:xfrm>
          <a:off x="1843266" y="896703"/>
          <a:ext cx="9925948" cy="5486400"/>
        </p:xfrm>
        <a:graphic>
          <a:graphicData uri="http://schemas.openxmlformats.org/drawingml/2006/table">
            <a:tbl>
              <a:tblPr bandRow="1">
                <a:tableStyleId>{F2DE63D5-997A-4646-A377-4702673A728D}</a:tableStyleId>
              </a:tblPr>
              <a:tblGrid>
                <a:gridCol w="1735677">
                  <a:extLst>
                    <a:ext uri="{9D8B030D-6E8A-4147-A177-3AD203B41FA5}">
                      <a16:colId xmlns:a16="http://schemas.microsoft.com/office/drawing/2014/main" val="1626623228"/>
                    </a:ext>
                  </a:extLst>
                </a:gridCol>
                <a:gridCol w="8190271">
                  <a:extLst>
                    <a:ext uri="{9D8B030D-6E8A-4147-A177-3AD203B41FA5}">
                      <a16:colId xmlns:a16="http://schemas.microsoft.com/office/drawing/2014/main" val="2639523715"/>
                    </a:ext>
                  </a:extLst>
                </a:gridCol>
              </a:tblGrid>
              <a:tr h="638087">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Publicidad</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Las tarifas se generan a partir de anunciantes a cambio de publicidad.</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979149335"/>
                  </a:ext>
                </a:extLst>
              </a:tr>
              <a:tr h="635430">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Ventas</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Las empresas obtienen ingresos vendiendo bienes, información o servicios al cliente</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4336020"/>
                  </a:ext>
                </a:extLst>
              </a:tr>
              <a:tr h="579916">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Suscripción</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Los usuarios pagan una tarifa periódica (diaria, mensual o anual) para suscribirse a un servicio</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951977709"/>
                  </a:ext>
                </a:extLst>
              </a:tr>
              <a:tr h="847241">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Free /</a:t>
                      </a:r>
                      <a:b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br>
                      <a:r>
                        <a:rPr lang="es-ES" sz="1800" b="0" err="1">
                          <a:solidFill>
                            <a:srgbClr val="A40000"/>
                          </a:solidFill>
                          <a:latin typeface="Verdana" panose="020B0604030504040204" pitchFamily="34" charset="0"/>
                          <a:ea typeface="Verdana" panose="020B0604030504040204" pitchFamily="34" charset="0"/>
                          <a:cs typeface="Verdana" panose="020B0604030504040204" pitchFamily="34" charset="0"/>
                        </a:rPr>
                        <a:t>Freemium</a:t>
                      </a:r>
                      <a:endParaRPr lang="es-ES" sz="1800" b="0">
                        <a:solidFill>
                          <a:srgbClr val="A40000"/>
                        </a:solidFill>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Permite a un consumidor recibir servicios básicos de forma gratuita, pero requiere que pague por cualquier servicio que se considere de primera calidad (premium).</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17854728"/>
                  </a:ext>
                </a:extLst>
              </a:tr>
              <a:tr h="408026">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Tarifa de transacción</a:t>
                      </a:r>
                    </a:p>
                    <a:p>
                      <a:endParaRPr lang="es-ES" sz="1800" b="0">
                        <a:solidFill>
                          <a:srgbClr val="A40000"/>
                        </a:solidFill>
                        <a:latin typeface="Verdana" panose="020B0604030504040204" pitchFamily="34" charset="0"/>
                        <a:ea typeface="Verdana" panose="020B0604030504040204" pitchFamily="34" charset="0"/>
                        <a:cs typeface="Verdana" panose="020B0604030504040204" pitchFamily="34" charset="0"/>
                      </a:endParaRP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Una empresa recibe comisiones basadas en volumen para habilitar o ejecutar transacciones. Los ingresos se generan a través de tarifas de transacción por parte del cliente que paga una tarifa por una transacción al operador de una plataforma. La compañía es un operador de mercado que proporciona al cliente una plataforma para colocar sus transacciones.</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795702516"/>
                  </a:ext>
                </a:extLst>
              </a:tr>
              <a:tr h="366730">
                <a:tc>
                  <a:txBody>
                    <a:bodyPr/>
                    <a:lstStyle/>
                    <a:p>
                      <a:r>
                        <a:rPr lang="es-ES" sz="1800" b="0">
                          <a:solidFill>
                            <a:srgbClr val="A40000"/>
                          </a:solidFill>
                          <a:latin typeface="Verdana" panose="020B0604030504040204" pitchFamily="34" charset="0"/>
                          <a:ea typeface="Verdana" panose="020B0604030504040204" pitchFamily="34" charset="0"/>
                          <a:cs typeface="Verdana" panose="020B0604030504040204" pitchFamily="34" charset="0"/>
                        </a:rPr>
                        <a:t>Afiliación</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r>
                        <a:rPr lang="es-ES" sz="1800">
                          <a:latin typeface="Verdana" panose="020B0604030504040204" pitchFamily="34" charset="0"/>
                          <a:ea typeface="Verdana" panose="020B0604030504040204" pitchFamily="34" charset="0"/>
                          <a:cs typeface="Verdana" panose="020B0604030504040204" pitchFamily="34" charset="0"/>
                        </a:rPr>
                        <a:t>Una solución de distribución en línea que se basa en el principio de comisión. Los comerciantes anuncian y venden sus productos y servicios a través de enlaces a sitios asociados</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426503167"/>
                  </a:ext>
                </a:extLst>
              </a:tr>
            </a:tbl>
          </a:graphicData>
        </a:graphic>
      </p:graphicFrame>
    </p:spTree>
    <p:extLst>
      <p:ext uri="{BB962C8B-B14F-4D97-AF65-F5344CB8AC3E}">
        <p14:creationId xmlns:p14="http://schemas.microsoft.com/office/powerpoint/2010/main" val="429436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1920BF7-F379-4941-AD72-4B6A670679B1}"/>
              </a:ext>
            </a:extLst>
          </p:cNvPr>
          <p:cNvSpPr>
            <a:spLocks noGrp="1"/>
          </p:cNvSpPr>
          <p:nvPr>
            <p:ph type="title"/>
          </p:nvPr>
        </p:nvSpPr>
        <p:spPr/>
        <p:txBody>
          <a:bodyPr/>
          <a:lstStyle/>
          <a:p>
            <a:r>
              <a:rPr lang="es-ES"/>
              <a:t>Objetivos</a:t>
            </a:r>
          </a:p>
        </p:txBody>
      </p:sp>
      <p:sp>
        <p:nvSpPr>
          <p:cNvPr id="6" name="Marcador de contenido 5">
            <a:extLst>
              <a:ext uri="{FF2B5EF4-FFF2-40B4-BE49-F238E27FC236}">
                <a16:creationId xmlns:a16="http://schemas.microsoft.com/office/drawing/2014/main" id="{E7D33333-9598-490F-B95A-B2CC09EAEA80}"/>
              </a:ext>
            </a:extLst>
          </p:cNvPr>
          <p:cNvSpPr>
            <a:spLocks noGrp="1"/>
          </p:cNvSpPr>
          <p:nvPr>
            <p:ph idx="1"/>
          </p:nvPr>
        </p:nvSpPr>
        <p:spPr>
          <a:xfrm>
            <a:off x="977645" y="1164414"/>
            <a:ext cx="10466210" cy="5072064"/>
          </a:xfrm>
        </p:spPr>
        <p:txBody>
          <a:bodyPr/>
          <a:lstStyle/>
          <a:p>
            <a:pPr marL="342900" indent="-342900">
              <a:lnSpc>
                <a:spcPct val="100000"/>
              </a:lnSpc>
              <a:spcAft>
                <a:spcPts val="1200"/>
              </a:spcAft>
              <a:buFont typeface="Wingdings" panose="05000000000000000000" pitchFamily="2" charset="2"/>
              <a:buChar char="§"/>
            </a:pPr>
            <a:r>
              <a:rPr lang="en-US" altLang="es-ES" err="1"/>
              <a:t>Describir</a:t>
            </a:r>
            <a:r>
              <a:rPr lang="en-US" altLang="es-ES"/>
              <a:t> las </a:t>
            </a:r>
            <a:r>
              <a:rPr lang="en-US" altLang="es-ES" err="1"/>
              <a:t>características</a:t>
            </a:r>
            <a:r>
              <a:rPr lang="en-US" altLang="es-ES"/>
              <a:t> del </a:t>
            </a:r>
            <a:r>
              <a:rPr lang="en-US" altLang="es-ES" i="1"/>
              <a:t>e-commerce</a:t>
            </a:r>
            <a:r>
              <a:rPr lang="en-US" altLang="es-ES"/>
              <a:t>, </a:t>
            </a:r>
            <a:br>
              <a:rPr lang="en-US" altLang="es-ES"/>
            </a:br>
            <a:r>
              <a:rPr lang="en-US" altLang="es-ES"/>
              <a:t>los </a:t>
            </a:r>
            <a:r>
              <a:rPr lang="en-US" altLang="es-ES" err="1"/>
              <a:t>mercados</a:t>
            </a:r>
            <a:r>
              <a:rPr lang="en-US" altLang="es-ES"/>
              <a:t> </a:t>
            </a:r>
            <a:r>
              <a:rPr lang="en-US" altLang="es-ES" err="1"/>
              <a:t>digitales</a:t>
            </a:r>
            <a:r>
              <a:rPr lang="en-US" altLang="es-ES"/>
              <a:t> y los </a:t>
            </a:r>
            <a:r>
              <a:rPr lang="en-US" altLang="es-ES" err="1"/>
              <a:t>bienes</a:t>
            </a:r>
            <a:r>
              <a:rPr lang="en-US" altLang="es-ES"/>
              <a:t> </a:t>
            </a:r>
            <a:r>
              <a:rPr lang="en-US" altLang="es-ES" err="1"/>
              <a:t>digitales</a:t>
            </a:r>
            <a:r>
              <a:rPr lang="en-US" altLang="es-ES"/>
              <a:t>.</a:t>
            </a:r>
          </a:p>
          <a:p>
            <a:pPr marL="342900" indent="-342900">
              <a:lnSpc>
                <a:spcPct val="100000"/>
              </a:lnSpc>
              <a:spcAft>
                <a:spcPts val="1200"/>
              </a:spcAft>
              <a:buFont typeface="Wingdings" panose="05000000000000000000" pitchFamily="2" charset="2"/>
              <a:buChar char="§"/>
            </a:pPr>
            <a:r>
              <a:rPr lang="en-US" altLang="es-ES" err="1"/>
              <a:t>Describir</a:t>
            </a:r>
            <a:r>
              <a:rPr lang="en-US" altLang="es-ES"/>
              <a:t> los </a:t>
            </a:r>
            <a:r>
              <a:rPr lang="en-US" altLang="es-ES" err="1"/>
              <a:t>principales</a:t>
            </a:r>
            <a:r>
              <a:rPr lang="en-US" altLang="es-ES"/>
              <a:t> modelos de negocio </a:t>
            </a:r>
            <a:r>
              <a:rPr lang="en-US" altLang="es-ES" err="1"/>
              <a:t>en</a:t>
            </a:r>
            <a:r>
              <a:rPr lang="en-US" altLang="es-ES"/>
              <a:t> </a:t>
            </a:r>
            <a:r>
              <a:rPr lang="en-US" altLang="es-ES" i="1"/>
              <a:t>e-commerce</a:t>
            </a:r>
            <a:r>
              <a:rPr lang="en-US" altLang="es-ES"/>
              <a:t> </a:t>
            </a:r>
            <a:br>
              <a:rPr lang="en-US" altLang="es-ES"/>
            </a:br>
            <a:r>
              <a:rPr lang="en-US" altLang="es-ES"/>
              <a:t>y sus </a:t>
            </a:r>
            <a:r>
              <a:rPr lang="en-US" altLang="es-ES" err="1"/>
              <a:t>modelos</a:t>
            </a:r>
            <a:r>
              <a:rPr lang="en-US" altLang="es-ES"/>
              <a:t> de </a:t>
            </a:r>
            <a:r>
              <a:rPr lang="en-US" altLang="es-ES" err="1"/>
              <a:t>ingresos</a:t>
            </a:r>
            <a:r>
              <a:rPr lang="en-US" altLang="es-ES"/>
              <a:t>.</a:t>
            </a:r>
          </a:p>
          <a:p>
            <a:pPr marL="342900" indent="-342900">
              <a:lnSpc>
                <a:spcPct val="100000"/>
              </a:lnSpc>
              <a:spcAft>
                <a:spcPts val="1200"/>
              </a:spcAft>
              <a:buFont typeface="Wingdings" panose="05000000000000000000" pitchFamily="2" charset="2"/>
              <a:buChar char="§"/>
            </a:pPr>
            <a:r>
              <a:rPr lang="en-US" altLang="es-ES" err="1"/>
              <a:t>Explicar</a:t>
            </a:r>
            <a:r>
              <a:rPr lang="en-US" altLang="es-ES"/>
              <a:t> </a:t>
            </a:r>
            <a:r>
              <a:rPr lang="en-US" altLang="es-ES" err="1"/>
              <a:t>cómo</a:t>
            </a:r>
            <a:r>
              <a:rPr lang="en-US" altLang="es-ES"/>
              <a:t> el </a:t>
            </a:r>
            <a:r>
              <a:rPr lang="en-US" altLang="es-ES" err="1"/>
              <a:t>comercio</a:t>
            </a:r>
            <a:r>
              <a:rPr lang="en-US" altLang="es-ES"/>
              <a:t> </a:t>
            </a:r>
            <a:r>
              <a:rPr lang="en-US" altLang="es-ES" err="1"/>
              <a:t>electrónico</a:t>
            </a:r>
            <a:r>
              <a:rPr lang="en-US" altLang="es-ES"/>
              <a:t> ha </a:t>
            </a:r>
            <a:r>
              <a:rPr lang="en-US" altLang="es-ES" err="1"/>
              <a:t>transformado</a:t>
            </a:r>
            <a:r>
              <a:rPr lang="en-US" altLang="es-ES"/>
              <a:t> el marketing y las </a:t>
            </a:r>
            <a:r>
              <a:rPr lang="en-US" altLang="es-ES" err="1"/>
              <a:t>ventas</a:t>
            </a:r>
            <a:r>
              <a:rPr lang="en-US" altLang="es-ES"/>
              <a:t>.</a:t>
            </a:r>
          </a:p>
          <a:p>
            <a:pPr marL="342900" indent="-342900">
              <a:lnSpc>
                <a:spcPct val="100000"/>
              </a:lnSpc>
              <a:spcAft>
                <a:spcPts val="1200"/>
              </a:spcAft>
              <a:buFont typeface="Wingdings" panose="05000000000000000000" pitchFamily="2" charset="2"/>
              <a:buChar char="§"/>
            </a:pPr>
            <a:r>
              <a:rPr lang="en-US" altLang="es-ES" err="1"/>
              <a:t>Explicar</a:t>
            </a:r>
            <a:r>
              <a:rPr lang="en-US" altLang="es-ES"/>
              <a:t> </a:t>
            </a:r>
            <a:r>
              <a:rPr lang="en-US" altLang="es-ES" err="1"/>
              <a:t>cómo</a:t>
            </a:r>
            <a:r>
              <a:rPr lang="en-US" altLang="es-ES"/>
              <a:t> el </a:t>
            </a:r>
            <a:r>
              <a:rPr lang="en-US" altLang="es-ES" err="1"/>
              <a:t>comercio</a:t>
            </a:r>
            <a:r>
              <a:rPr lang="en-US" altLang="es-ES"/>
              <a:t> </a:t>
            </a:r>
            <a:r>
              <a:rPr lang="en-US" altLang="es-ES" err="1"/>
              <a:t>electrónico</a:t>
            </a:r>
            <a:r>
              <a:rPr lang="en-US" altLang="es-ES"/>
              <a:t> ha </a:t>
            </a:r>
            <a:r>
              <a:rPr lang="en-US" altLang="es-ES" err="1"/>
              <a:t>afectado</a:t>
            </a:r>
            <a:r>
              <a:rPr lang="en-US" altLang="es-ES"/>
              <a:t> las </a:t>
            </a:r>
            <a:r>
              <a:rPr lang="en-US" altLang="es-ES" err="1"/>
              <a:t>transacciones</a:t>
            </a:r>
            <a:r>
              <a:rPr lang="en-US" altLang="es-ES"/>
              <a:t> entre las </a:t>
            </a:r>
            <a:r>
              <a:rPr lang="en-US" altLang="es-ES" err="1"/>
              <a:t>empresas</a:t>
            </a:r>
            <a:r>
              <a:rPr lang="en-US" altLang="es-ES"/>
              <a:t>.</a:t>
            </a:r>
          </a:p>
          <a:p>
            <a:pPr marL="342900" indent="-342900">
              <a:lnSpc>
                <a:spcPct val="100000"/>
              </a:lnSpc>
              <a:spcAft>
                <a:spcPts val="1200"/>
              </a:spcAft>
              <a:buFont typeface="Wingdings" panose="05000000000000000000" pitchFamily="2" charset="2"/>
              <a:buChar char="§"/>
            </a:pPr>
            <a:r>
              <a:rPr lang="en-US" altLang="es-ES" err="1"/>
              <a:t>Explicar</a:t>
            </a:r>
            <a:r>
              <a:rPr lang="en-US" altLang="es-ES"/>
              <a:t> la </a:t>
            </a:r>
            <a:r>
              <a:rPr lang="en-US" altLang="es-ES" err="1"/>
              <a:t>transformación</a:t>
            </a:r>
            <a:r>
              <a:rPr lang="en-US" altLang="es-ES"/>
              <a:t> de las </a:t>
            </a:r>
            <a:r>
              <a:rPr lang="en-US" altLang="es-ES" err="1"/>
              <a:t>empresas</a:t>
            </a:r>
            <a:r>
              <a:rPr lang="en-US" altLang="es-ES"/>
              <a:t> a </a:t>
            </a:r>
            <a:r>
              <a:rPr lang="en-US" altLang="es-ES" err="1"/>
              <a:t>través</a:t>
            </a:r>
            <a:r>
              <a:rPr lang="en-US" altLang="es-ES"/>
              <a:t> de los </a:t>
            </a:r>
            <a:r>
              <a:rPr lang="en-US" altLang="es-ES" err="1"/>
              <a:t>negocios</a:t>
            </a:r>
            <a:r>
              <a:rPr lang="en-US" altLang="es-ES"/>
              <a:t> </a:t>
            </a:r>
            <a:r>
              <a:rPr lang="en-US" altLang="es-ES" err="1"/>
              <a:t>electrónicos</a:t>
            </a:r>
            <a:r>
              <a:rPr lang="en-US" altLang="es-ES"/>
              <a:t>.</a:t>
            </a:r>
          </a:p>
        </p:txBody>
      </p:sp>
    </p:spTree>
    <p:extLst>
      <p:ext uri="{BB962C8B-B14F-4D97-AF65-F5344CB8AC3E}">
        <p14:creationId xmlns:p14="http://schemas.microsoft.com/office/powerpoint/2010/main" val="58247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E2A9D-3775-4F8C-BF10-BD6A9384BA87}"/>
              </a:ext>
            </a:extLst>
          </p:cNvPr>
          <p:cNvSpPr>
            <a:spLocks noGrp="1"/>
          </p:cNvSpPr>
          <p:nvPr>
            <p:ph type="title"/>
          </p:nvPr>
        </p:nvSpPr>
        <p:spPr>
          <a:xfrm>
            <a:off x="1394884" y="4241105"/>
            <a:ext cx="10363200" cy="769441"/>
          </a:xfrm>
        </p:spPr>
        <p:txBody>
          <a:bodyPr/>
          <a:lstStyle/>
          <a:p>
            <a:r>
              <a:rPr lang="ca-ES"/>
              <a:t>Intercambio Electrónico de Datos (EDI)</a:t>
            </a:r>
          </a:p>
        </p:txBody>
      </p:sp>
      <p:pic>
        <p:nvPicPr>
          <p:cNvPr id="5122" name="Picture 2" descr="Webinar EDI: El reto del área de TI - Bigo">
            <a:extLst>
              <a:ext uri="{FF2B5EF4-FFF2-40B4-BE49-F238E27FC236}">
                <a16:creationId xmlns:a16="http://schemas.microsoft.com/office/drawing/2014/main" id="{51F19069-C3AA-46BE-8711-D3C2B660BFA0}"/>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t="26758" b="18375"/>
          <a:stretch/>
        </p:blipFill>
        <p:spPr bwMode="auto">
          <a:xfrm>
            <a:off x="4550261" y="776615"/>
            <a:ext cx="6833809" cy="283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88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18EB9BF-FD1D-45AA-932F-8D892955D839}"/>
              </a:ext>
            </a:extLst>
          </p:cNvPr>
          <p:cNvSpPr>
            <a:spLocks noGrp="1"/>
          </p:cNvSpPr>
          <p:nvPr>
            <p:ph type="title"/>
          </p:nvPr>
        </p:nvSpPr>
        <p:spPr/>
        <p:txBody>
          <a:bodyPr/>
          <a:lstStyle/>
          <a:p>
            <a:r>
              <a:rPr lang="ca-ES"/>
              <a:t>Intercambio Electrónico de Datos (EDI)</a:t>
            </a:r>
          </a:p>
        </p:txBody>
      </p:sp>
      <p:sp>
        <p:nvSpPr>
          <p:cNvPr id="4" name="Rectángulo 3">
            <a:extLst>
              <a:ext uri="{FF2B5EF4-FFF2-40B4-BE49-F238E27FC236}">
                <a16:creationId xmlns:a16="http://schemas.microsoft.com/office/drawing/2014/main" id="{9389D276-9036-49C5-A67C-E1A39031D324}"/>
              </a:ext>
            </a:extLst>
          </p:cNvPr>
          <p:cNvSpPr/>
          <p:nvPr/>
        </p:nvSpPr>
        <p:spPr>
          <a:xfrm>
            <a:off x="5347735" y="1487410"/>
            <a:ext cx="6096000" cy="4529510"/>
          </a:xfrm>
          <a:prstGeom prst="rect">
            <a:avLst/>
          </a:prstGeom>
        </p:spPr>
        <p:txBody>
          <a:bodyPr>
            <a:spAutoFit/>
          </a:bodyPr>
          <a:lstStyle/>
          <a:p>
            <a:pPr>
              <a:lnSpc>
                <a:spcPct val="150000"/>
              </a:lnSpc>
            </a:pPr>
            <a:r>
              <a:rPr lang="es-ES" sz="2800">
                <a:latin typeface="Verdana" panose="020B0604030504040204" pitchFamily="34" charset="0"/>
                <a:ea typeface="Verdana" panose="020B0604030504040204" pitchFamily="34" charset="0"/>
              </a:rPr>
              <a:t>EDI es una técnica que mediante un formato estándar permite el intercambio de información empresarial entre dos organizaciones de forma electrónica en lugar de utilizar documentos de papel.</a:t>
            </a:r>
            <a:endParaRPr lang="ca-ES" sz="2800">
              <a:latin typeface="Verdana" panose="020B0604030504040204" pitchFamily="34" charset="0"/>
              <a:ea typeface="Verdana" panose="020B0604030504040204" pitchFamily="34" charset="0"/>
            </a:endParaRPr>
          </a:p>
        </p:txBody>
      </p:sp>
      <p:pic>
        <p:nvPicPr>
          <p:cNvPr id="3074" name="Picture 2" descr="Qué es EDI? - Axalpha Consulting">
            <a:extLst>
              <a:ext uri="{FF2B5EF4-FFF2-40B4-BE49-F238E27FC236}">
                <a16:creationId xmlns:a16="http://schemas.microsoft.com/office/drawing/2014/main" id="{64885DDB-C8A7-4B99-A0F5-F4C5D2F0697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301" y="1825996"/>
            <a:ext cx="4434012" cy="2331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46508CDF-D1FB-4F75-B36F-94E8458EC5FB}"/>
              </a:ext>
            </a:extLst>
          </p:cNvPr>
          <p:cNvSpPr/>
          <p:nvPr/>
        </p:nvSpPr>
        <p:spPr>
          <a:xfrm>
            <a:off x="2999181" y="6460957"/>
            <a:ext cx="5211683" cy="369332"/>
          </a:xfrm>
          <a:prstGeom prst="rect">
            <a:avLst/>
          </a:prstGeom>
        </p:spPr>
        <p:txBody>
          <a:bodyPr wrap="none">
            <a:spAutoFit/>
          </a:bodyPr>
          <a:lstStyle/>
          <a:p>
            <a:r>
              <a:rPr lang="ca-ES">
                <a:solidFill>
                  <a:srgbClr val="0000CC"/>
                </a:solidFill>
                <a:latin typeface="Verdana" panose="020B0604030504040204" pitchFamily="34" charset="0"/>
                <a:ea typeface="Verdana" panose="020B0604030504040204" pitchFamily="34" charset="0"/>
              </a:rPr>
              <a:t>http://smartcustomblocks.com/edi-edifact/</a:t>
            </a:r>
          </a:p>
        </p:txBody>
      </p:sp>
    </p:spTree>
    <p:extLst>
      <p:ext uri="{BB962C8B-B14F-4D97-AF65-F5344CB8AC3E}">
        <p14:creationId xmlns:p14="http://schemas.microsoft.com/office/powerpoint/2010/main" val="125966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93C15A4-432F-463C-A388-AFDA5E8B6AA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12322" y="583202"/>
            <a:ext cx="11979678" cy="6017274"/>
          </a:xfrm>
          <a:prstGeom prst="rect">
            <a:avLst/>
          </a:prstGeom>
        </p:spPr>
      </p:pic>
    </p:spTree>
    <p:extLst>
      <p:ext uri="{BB962C8B-B14F-4D97-AF65-F5344CB8AC3E}">
        <p14:creationId xmlns:p14="http://schemas.microsoft.com/office/powerpoint/2010/main" val="421869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00067C6-626B-4B02-BDA5-D603957D2317}"/>
              </a:ext>
            </a:extLst>
          </p:cNvPr>
          <p:cNvSpPr>
            <a:spLocks noGrp="1"/>
          </p:cNvSpPr>
          <p:nvPr>
            <p:ph type="body" idx="1"/>
          </p:nvPr>
        </p:nvSpPr>
        <p:spPr>
          <a:xfrm>
            <a:off x="471814" y="1196753"/>
            <a:ext cx="5386917" cy="978123"/>
          </a:xfrm>
        </p:spPr>
        <p:txBody>
          <a:bodyPr/>
          <a:lstStyle/>
          <a:p>
            <a:r>
              <a:rPr lang="es-ES" sz="2800"/>
              <a:t>para el cliente</a:t>
            </a:r>
          </a:p>
          <a:p>
            <a:endParaRPr lang="ca-ES" sz="2800"/>
          </a:p>
        </p:txBody>
      </p:sp>
      <p:sp>
        <p:nvSpPr>
          <p:cNvPr id="5" name="Marcador de contenido 4">
            <a:extLst>
              <a:ext uri="{FF2B5EF4-FFF2-40B4-BE49-F238E27FC236}">
                <a16:creationId xmlns:a16="http://schemas.microsoft.com/office/drawing/2014/main" id="{EF7E9D19-F490-40B6-AC23-45859FE1FFC8}"/>
              </a:ext>
            </a:extLst>
          </p:cNvPr>
          <p:cNvSpPr>
            <a:spLocks noGrp="1"/>
          </p:cNvSpPr>
          <p:nvPr>
            <p:ph sz="half" idx="2"/>
          </p:nvPr>
        </p:nvSpPr>
        <p:spPr>
          <a:xfrm>
            <a:off x="471814" y="2029216"/>
            <a:ext cx="5753622" cy="4301081"/>
          </a:xfrm>
        </p:spPr>
        <p:txBody>
          <a:bodyPr vert="horz" lIns="36000" tIns="36000" rIns="36000" bIns="36000" rtlCol="0">
            <a:noAutofit/>
          </a:bodyPr>
          <a:lstStyle/>
          <a:p>
            <a:pPr marL="342900" indent="-342900">
              <a:spcAft>
                <a:spcPts val="600"/>
              </a:spcAft>
              <a:buChar char="§"/>
            </a:pPr>
            <a:r>
              <a:rPr lang="es-ES">
                <a:solidFill>
                  <a:srgbClr val="24252B"/>
                </a:solidFill>
              </a:rPr>
              <a:t>Reducción de los costos de procesamiento</a:t>
            </a:r>
          </a:p>
          <a:p>
            <a:pPr marL="342900" indent="-342900">
              <a:spcAft>
                <a:spcPts val="600"/>
              </a:spcAft>
              <a:buChar char="§"/>
            </a:pPr>
            <a:r>
              <a:rPr lang="es-ES">
                <a:solidFill>
                  <a:srgbClr val="24252B"/>
                </a:solidFill>
              </a:rPr>
              <a:t>Transmisión directa de órdenes de compra desde el almacén.</a:t>
            </a:r>
          </a:p>
          <a:p>
            <a:pPr marL="342900" indent="-342900">
              <a:spcAft>
                <a:spcPts val="600"/>
              </a:spcAft>
              <a:buChar char="§"/>
            </a:pPr>
            <a:r>
              <a:rPr lang="es-ES">
                <a:solidFill>
                  <a:srgbClr val="24252B"/>
                </a:solidFill>
              </a:rPr>
              <a:t>Sistema centralizado para todos los proveedores de clientes</a:t>
            </a:r>
          </a:p>
          <a:p>
            <a:pPr marL="342900" indent="-342900">
              <a:spcAft>
                <a:spcPts val="600"/>
              </a:spcAft>
              <a:buChar char="§"/>
            </a:pPr>
            <a:r>
              <a:rPr lang="es-ES">
                <a:solidFill>
                  <a:srgbClr val="24252B"/>
                </a:solidFill>
              </a:rPr>
              <a:t>Eliminación de errores.</a:t>
            </a:r>
          </a:p>
          <a:p>
            <a:pPr marL="342900" indent="-342900">
              <a:spcAft>
                <a:spcPts val="600"/>
              </a:spcAft>
              <a:buChar char="§"/>
            </a:pPr>
            <a:r>
              <a:rPr lang="es-ES">
                <a:solidFill>
                  <a:srgbClr val="24252B"/>
                </a:solidFill>
              </a:rPr>
              <a:t>Procesamiento rápido de documentos empresariales precisos</a:t>
            </a:r>
          </a:p>
          <a:p>
            <a:pPr marL="342900" indent="-342900">
              <a:spcAft>
                <a:spcPts val="600"/>
              </a:spcAft>
              <a:buChar char="§"/>
            </a:pPr>
            <a:r>
              <a:rPr lang="es-ES">
                <a:solidFill>
                  <a:srgbClr val="24252B"/>
                </a:solidFill>
              </a:rPr>
              <a:t>Visibilidad en tiempo real de los </a:t>
            </a:r>
            <a:br>
              <a:rPr lang="es-ES">
                <a:solidFill>
                  <a:srgbClr val="24252B"/>
                </a:solidFill>
              </a:rPr>
            </a:br>
            <a:r>
              <a:rPr lang="es-ES">
                <a:solidFill>
                  <a:srgbClr val="24252B"/>
                </a:solidFill>
              </a:rPr>
              <a:t>estados y problemas de las transacciones</a:t>
            </a:r>
            <a:endParaRPr lang="ca-ES">
              <a:solidFill>
                <a:srgbClr val="24252B"/>
              </a:solidFill>
            </a:endParaRPr>
          </a:p>
        </p:txBody>
      </p:sp>
      <p:sp>
        <p:nvSpPr>
          <p:cNvPr id="6" name="Marcador de texto 5">
            <a:extLst>
              <a:ext uri="{FF2B5EF4-FFF2-40B4-BE49-F238E27FC236}">
                <a16:creationId xmlns:a16="http://schemas.microsoft.com/office/drawing/2014/main" id="{881DB7CF-B11A-4FA0-9A80-FCC7509B65EE}"/>
              </a:ext>
            </a:extLst>
          </p:cNvPr>
          <p:cNvSpPr>
            <a:spLocks noGrp="1"/>
          </p:cNvSpPr>
          <p:nvPr>
            <p:ph type="body" sz="quarter" idx="3"/>
          </p:nvPr>
        </p:nvSpPr>
        <p:spPr>
          <a:xfrm>
            <a:off x="6450904" y="1196753"/>
            <a:ext cx="5219179" cy="978123"/>
          </a:xfrm>
        </p:spPr>
        <p:txBody>
          <a:bodyPr/>
          <a:lstStyle/>
          <a:p>
            <a:r>
              <a:rPr lang="ca-ES" sz="2800"/>
              <a:t>para el proveedor</a:t>
            </a:r>
          </a:p>
        </p:txBody>
      </p:sp>
      <p:sp>
        <p:nvSpPr>
          <p:cNvPr id="7" name="Marcador de contenido 6">
            <a:extLst>
              <a:ext uri="{FF2B5EF4-FFF2-40B4-BE49-F238E27FC236}">
                <a16:creationId xmlns:a16="http://schemas.microsoft.com/office/drawing/2014/main" id="{90EAAA01-9046-4BB8-9F9D-CD66FF2C2E31}"/>
              </a:ext>
            </a:extLst>
          </p:cNvPr>
          <p:cNvSpPr>
            <a:spLocks noGrp="1"/>
          </p:cNvSpPr>
          <p:nvPr>
            <p:ph sz="quarter" idx="4"/>
          </p:nvPr>
        </p:nvSpPr>
        <p:spPr>
          <a:xfrm>
            <a:off x="6450904" y="2029216"/>
            <a:ext cx="5219179" cy="4571999"/>
          </a:xfrm>
        </p:spPr>
        <p:txBody>
          <a:bodyPr vert="horz" lIns="36000" tIns="36000" rIns="36000" bIns="36000" rtlCol="0">
            <a:noAutofit/>
          </a:bodyPr>
          <a:lstStyle/>
          <a:p>
            <a:pPr marL="342900" indent="-342900">
              <a:spcAft>
                <a:spcPts val="600"/>
              </a:spcAft>
              <a:buChar char="§"/>
            </a:pPr>
            <a:r>
              <a:rPr lang="es-ES">
                <a:solidFill>
                  <a:srgbClr val="24252B"/>
                </a:solidFill>
              </a:rPr>
              <a:t>Un método universal para todos los proveedores</a:t>
            </a:r>
          </a:p>
          <a:p>
            <a:pPr marL="342900" indent="-342900">
              <a:spcAft>
                <a:spcPts val="600"/>
              </a:spcAft>
              <a:buChar char="§"/>
            </a:pPr>
            <a:r>
              <a:rPr lang="es-ES">
                <a:solidFill>
                  <a:srgbClr val="24252B"/>
                </a:solidFill>
              </a:rPr>
              <a:t>Facilidad de acceso a toda la red de proveedores, escalable y adaptable a las necesidades futuras de los clientes</a:t>
            </a:r>
          </a:p>
          <a:p>
            <a:pPr marL="342900" indent="-342900">
              <a:spcAft>
                <a:spcPts val="600"/>
              </a:spcAft>
              <a:buChar char="§"/>
            </a:pPr>
            <a:r>
              <a:rPr lang="es-ES">
                <a:solidFill>
                  <a:srgbClr val="24252B"/>
                </a:solidFill>
              </a:rPr>
              <a:t>Un lenguaje comercial común que facilita la incorporación de socios comerciales en cualquier parte del mundo</a:t>
            </a:r>
          </a:p>
          <a:p>
            <a:pPr marL="342900" indent="-342900">
              <a:spcAft>
                <a:spcPts val="600"/>
              </a:spcAft>
              <a:buChar char="§"/>
            </a:pPr>
            <a:r>
              <a:rPr lang="es-ES">
                <a:solidFill>
                  <a:srgbClr val="24252B"/>
                </a:solidFill>
              </a:rPr>
              <a:t>Reducción de costos y aumento de servicio al cliente.</a:t>
            </a:r>
          </a:p>
          <a:p>
            <a:pPr marL="342900" indent="-342900">
              <a:spcAft>
                <a:spcPts val="600"/>
              </a:spcAft>
              <a:buChar char="§"/>
            </a:pPr>
            <a:endParaRPr lang="ca-ES" sz="2200">
              <a:solidFill>
                <a:srgbClr val="24252B"/>
              </a:solidFill>
            </a:endParaRPr>
          </a:p>
        </p:txBody>
      </p:sp>
      <p:sp>
        <p:nvSpPr>
          <p:cNvPr id="2" name="Título 1">
            <a:extLst>
              <a:ext uri="{FF2B5EF4-FFF2-40B4-BE49-F238E27FC236}">
                <a16:creationId xmlns:a16="http://schemas.microsoft.com/office/drawing/2014/main" id="{B424EF1D-E55C-46DE-B209-E958B044F824}"/>
              </a:ext>
            </a:extLst>
          </p:cNvPr>
          <p:cNvSpPr>
            <a:spLocks noGrp="1"/>
          </p:cNvSpPr>
          <p:nvPr>
            <p:ph type="title"/>
          </p:nvPr>
        </p:nvSpPr>
        <p:spPr/>
        <p:txBody>
          <a:bodyPr/>
          <a:lstStyle/>
          <a:p>
            <a:r>
              <a:rPr lang="es-ES" sz="2000"/>
              <a:t>Beneficios de EDI</a:t>
            </a:r>
            <a:endParaRPr lang="ca-ES" sz="2000"/>
          </a:p>
        </p:txBody>
      </p:sp>
    </p:spTree>
    <p:extLst>
      <p:ext uri="{BB962C8B-B14F-4D97-AF65-F5344CB8AC3E}">
        <p14:creationId xmlns:p14="http://schemas.microsoft.com/office/powerpoint/2010/main" val="20799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70E0179-5692-434D-AEB6-7D1E334D6CA3}"/>
              </a:ext>
            </a:extLst>
          </p:cNvPr>
          <p:cNvSpPr>
            <a:spLocks noGrp="1"/>
          </p:cNvSpPr>
          <p:nvPr>
            <p:ph type="title"/>
          </p:nvPr>
        </p:nvSpPr>
        <p:spPr/>
        <p:txBody>
          <a:bodyPr/>
          <a:lstStyle/>
          <a:p>
            <a:r>
              <a:rPr lang="ca-ES"/>
              <a:t>Suministradores software EDIFACT</a:t>
            </a:r>
            <a:br>
              <a:rPr lang="ca-ES"/>
            </a:br>
            <a:endParaRPr lang="ca-ES"/>
          </a:p>
        </p:txBody>
      </p:sp>
      <p:sp>
        <p:nvSpPr>
          <p:cNvPr id="8" name="Rectángulo 7">
            <a:extLst>
              <a:ext uri="{FF2B5EF4-FFF2-40B4-BE49-F238E27FC236}">
                <a16:creationId xmlns:a16="http://schemas.microsoft.com/office/drawing/2014/main" id="{6E33608A-B74B-4895-BFE9-5422A522C90B}"/>
              </a:ext>
            </a:extLst>
          </p:cNvPr>
          <p:cNvSpPr/>
          <p:nvPr/>
        </p:nvSpPr>
        <p:spPr>
          <a:xfrm>
            <a:off x="555320" y="4977977"/>
            <a:ext cx="10154434" cy="1323439"/>
          </a:xfrm>
          <a:prstGeom prst="rect">
            <a:avLst/>
          </a:prstGeom>
        </p:spPr>
        <p:txBody>
          <a:bodyPr wrap="square">
            <a:spAutoFit/>
          </a:bodyPr>
          <a:lstStyle/>
          <a:p>
            <a:r>
              <a:rPr lang="ca-ES" sz="2000">
                <a:solidFill>
                  <a:srgbClr val="0000CC"/>
                </a:solidFill>
                <a:latin typeface="Verdana" panose="020B0604030504040204" pitchFamily="34" charset="0"/>
                <a:ea typeface="Verdana" panose="020B0604030504040204" pitchFamily="34" charset="0"/>
              </a:rPr>
              <a:t>https://www.agenciatributaria.es/AEAT.internet/Inicio/La_Agencia_Tributaria/Aduanas_e_Impuestos_Especiales/_Presentacion/La_Aduana_espanola/_INFORMACION/Informacion_general_sobre_presentacion_por_Internet/Suministradores_software_EDIFACT/Suministradores_software_EDIFACT.shtml</a:t>
            </a:r>
          </a:p>
        </p:txBody>
      </p:sp>
      <p:sp>
        <p:nvSpPr>
          <p:cNvPr id="9" name="Rectángulo 8">
            <a:extLst>
              <a:ext uri="{FF2B5EF4-FFF2-40B4-BE49-F238E27FC236}">
                <a16:creationId xmlns:a16="http://schemas.microsoft.com/office/drawing/2014/main" id="{A30F000F-7890-413A-9DC3-749D015F1451}"/>
              </a:ext>
            </a:extLst>
          </p:cNvPr>
          <p:cNvSpPr/>
          <p:nvPr/>
        </p:nvSpPr>
        <p:spPr>
          <a:xfrm>
            <a:off x="555320" y="4169060"/>
            <a:ext cx="7290778" cy="523220"/>
          </a:xfrm>
          <a:prstGeom prst="rect">
            <a:avLst/>
          </a:prstGeom>
        </p:spPr>
        <p:txBody>
          <a:bodyPr wrap="none">
            <a:spAutoFit/>
          </a:bodyPr>
          <a:lstStyle/>
          <a:p>
            <a:r>
              <a:rPr lang="es-ES" sz="2800" b="1">
                <a:solidFill>
                  <a:srgbClr val="C00000"/>
                </a:solidFill>
                <a:latin typeface="Verdana" panose="020B0604030504040204" pitchFamily="34" charset="0"/>
                <a:ea typeface="Verdana" panose="020B0604030504040204" pitchFamily="34" charset="0"/>
              </a:rPr>
              <a:t>Suministradores software EDIFACT</a:t>
            </a:r>
            <a:endParaRPr lang="es-ES" sz="2800" b="1" i="0">
              <a:solidFill>
                <a:srgbClr val="C00000"/>
              </a:solidFill>
              <a:effectLst/>
              <a:latin typeface="Verdana" panose="020B0604030504040204" pitchFamily="34" charset="0"/>
              <a:ea typeface="Verdana" panose="020B0604030504040204" pitchFamily="34" charset="0"/>
            </a:endParaRPr>
          </a:p>
        </p:txBody>
      </p:sp>
      <p:pic>
        <p:nvPicPr>
          <p:cNvPr id="4098" name="Picture 2" descr="Archivo:Agencia Tributaria.svg - Wikipedia, la enciclopedia libre">
            <a:extLst>
              <a:ext uri="{FF2B5EF4-FFF2-40B4-BE49-F238E27FC236}">
                <a16:creationId xmlns:a16="http://schemas.microsoft.com/office/drawing/2014/main" id="{4CC83AE1-925D-4FCB-A6A0-C36041FF3033}"/>
              </a:ext>
            </a:extLst>
          </p:cNvPr>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39210" y="556584"/>
            <a:ext cx="5161767" cy="301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43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032D1D8-EEF6-49DD-8E90-778817CE07C9}"/>
              </a:ext>
            </a:extLst>
          </p:cNvPr>
          <p:cNvSpPr>
            <a:spLocks noGrp="1"/>
          </p:cNvSpPr>
          <p:nvPr>
            <p:ph type="title"/>
          </p:nvPr>
        </p:nvSpPr>
        <p:spPr>
          <a:xfrm>
            <a:off x="811162" y="3892719"/>
            <a:ext cx="8125389" cy="1446550"/>
          </a:xfrm>
        </p:spPr>
        <p:txBody>
          <a:bodyPr/>
          <a:lstStyle/>
          <a:p>
            <a:r>
              <a:rPr lang="es-ES"/>
              <a:t>Negocios Electrónicos:</a:t>
            </a:r>
            <a:br>
              <a:rPr lang="es-ES"/>
            </a:br>
            <a:r>
              <a:rPr lang="es-ES" sz="4000"/>
              <a:t>e-Business</a:t>
            </a:r>
            <a:r>
              <a:rPr lang="es-ES"/>
              <a:t> </a:t>
            </a:r>
          </a:p>
        </p:txBody>
      </p:sp>
      <p:pic>
        <p:nvPicPr>
          <p:cNvPr id="5" name="Picture 2" descr="Imagen relacionada">
            <a:extLst>
              <a:ext uri="{FF2B5EF4-FFF2-40B4-BE49-F238E27FC236}">
                <a16:creationId xmlns:a16="http://schemas.microsoft.com/office/drawing/2014/main" id="{FB1009B7-7E31-49FF-9896-6A9CCB59A4BA}"/>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45627" y="298605"/>
            <a:ext cx="4968293" cy="293129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284B427C-2BD9-412A-AD34-7B702687524A}"/>
              </a:ext>
            </a:extLst>
          </p:cNvPr>
          <p:cNvSpPr/>
          <p:nvPr/>
        </p:nvSpPr>
        <p:spPr>
          <a:xfrm>
            <a:off x="4183626" y="5535725"/>
            <a:ext cx="8008374" cy="830997"/>
          </a:xfrm>
          <a:prstGeom prst="rect">
            <a:avLst/>
          </a:prstGeom>
        </p:spPr>
        <p:txBody>
          <a:bodyPr wrap="square">
            <a:spAutoFit/>
          </a:bodyPr>
          <a:lstStyle/>
          <a:p>
            <a:r>
              <a:rPr lang="en-US" sz="2400" err="1">
                <a:latin typeface="Verdana" panose="020B0604030504040204" pitchFamily="34" charset="0"/>
                <a:ea typeface="Verdana" panose="020B0604030504040204" pitchFamily="34" charset="0"/>
                <a:cs typeface="Verdana" panose="020B0604030504040204" pitchFamily="34" charset="0"/>
              </a:rPr>
              <a:t>Transformación</a:t>
            </a:r>
            <a:r>
              <a:rPr lang="en-US" sz="2400">
                <a:latin typeface="Verdana" panose="020B0604030504040204" pitchFamily="34" charset="0"/>
                <a:ea typeface="Verdana" panose="020B0604030504040204" pitchFamily="34" charset="0"/>
                <a:cs typeface="Verdana" panose="020B0604030504040204" pitchFamily="34" charset="0"/>
              </a:rPr>
              <a:t> de los </a:t>
            </a:r>
            <a:r>
              <a:rPr lang="en-US" sz="2400" err="1">
                <a:latin typeface="Verdana" panose="020B0604030504040204" pitchFamily="34" charset="0"/>
                <a:ea typeface="Verdana" panose="020B0604030504040204" pitchFamily="34" charset="0"/>
                <a:cs typeface="Verdana" panose="020B0604030504040204" pitchFamily="34" charset="0"/>
              </a:rPr>
              <a:t>procesos</a:t>
            </a:r>
            <a:r>
              <a:rPr lang="en-US" sz="2400">
                <a:latin typeface="Verdana" panose="020B0604030504040204" pitchFamily="34" charset="0"/>
                <a:ea typeface="Verdana" panose="020B0604030504040204" pitchFamily="34" charset="0"/>
                <a:cs typeface="Verdana" panose="020B0604030504040204" pitchFamily="34" charset="0"/>
              </a:rPr>
              <a:t> de </a:t>
            </a:r>
            <a:r>
              <a:rPr lang="en-US" sz="2400" err="1">
                <a:latin typeface="Verdana" panose="020B0604030504040204" pitchFamily="34" charset="0"/>
                <a:ea typeface="Verdana" panose="020B0604030504040204" pitchFamily="34" charset="0"/>
                <a:cs typeface="Verdana" panose="020B0604030504040204" pitchFamily="34" charset="0"/>
              </a:rPr>
              <a:t>negocio</a:t>
            </a:r>
            <a:r>
              <a:rPr lang="en-US" sz="2400">
                <a:latin typeface="Verdana" panose="020B0604030504040204" pitchFamily="34" charset="0"/>
                <a:ea typeface="Verdana" panose="020B0604030504040204" pitchFamily="34" charset="0"/>
                <a:cs typeface="Verdana" panose="020B0604030504040204" pitchFamily="34" charset="0"/>
              </a:rPr>
              <a:t> </a:t>
            </a:r>
            <a:br>
              <a:rPr lang="en-US" sz="2400">
                <a:latin typeface="Verdana" panose="020B0604030504040204" pitchFamily="34" charset="0"/>
                <a:ea typeface="Verdana" panose="020B0604030504040204" pitchFamily="34" charset="0"/>
                <a:cs typeface="Verdana" panose="020B0604030504040204" pitchFamily="34" charset="0"/>
              </a:rPr>
            </a:br>
            <a:r>
              <a:rPr lang="en-US" sz="2400">
                <a:latin typeface="Verdana" panose="020B0604030504040204" pitchFamily="34" charset="0"/>
                <a:ea typeface="Verdana" panose="020B0604030504040204" pitchFamily="34" charset="0"/>
                <a:cs typeface="Verdana" panose="020B0604030504040204" pitchFamily="34" charset="0"/>
              </a:rPr>
              <a:t>a </a:t>
            </a:r>
            <a:r>
              <a:rPr lang="en-US" sz="2400" err="1">
                <a:latin typeface="Verdana" panose="020B0604030504040204" pitchFamily="34" charset="0"/>
                <a:ea typeface="Verdana" panose="020B0604030504040204" pitchFamily="34" charset="0"/>
                <a:cs typeface="Verdana" panose="020B0604030504040204" pitchFamily="34" charset="0"/>
              </a:rPr>
              <a:t>través</a:t>
            </a:r>
            <a:r>
              <a:rPr lang="en-US" sz="2400">
                <a:latin typeface="Verdana" panose="020B0604030504040204" pitchFamily="34" charset="0"/>
                <a:ea typeface="Verdana" panose="020B0604030504040204" pitchFamily="34" charset="0"/>
                <a:cs typeface="Verdana" panose="020B0604030504040204" pitchFamily="34" charset="0"/>
              </a:rPr>
              <a:t> de las </a:t>
            </a:r>
            <a:r>
              <a:rPr lang="en-US" sz="2400" err="1">
                <a:latin typeface="Verdana" panose="020B0604030504040204" pitchFamily="34" charset="0"/>
                <a:ea typeface="Verdana" panose="020B0604030504040204" pitchFamily="34" charset="0"/>
                <a:cs typeface="Verdana" panose="020B0604030504040204" pitchFamily="34" charset="0"/>
              </a:rPr>
              <a:t>tecnologías</a:t>
            </a:r>
            <a:r>
              <a:rPr lang="en-US" sz="2400">
                <a:latin typeface="Verdana" panose="020B0604030504040204" pitchFamily="34" charset="0"/>
                <a:ea typeface="Verdana" panose="020B0604030504040204" pitchFamily="34" charset="0"/>
                <a:cs typeface="Verdana" panose="020B0604030504040204" pitchFamily="34" charset="0"/>
              </a:rPr>
              <a:t> de Internet.</a:t>
            </a:r>
            <a:endParaRPr lang="es-ES" sz="24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4408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606EE-ED4D-4750-80AB-92D33820778D}"/>
              </a:ext>
            </a:extLst>
          </p:cNvPr>
          <p:cNvSpPr>
            <a:spLocks noGrp="1"/>
          </p:cNvSpPr>
          <p:nvPr>
            <p:ph type="title"/>
          </p:nvPr>
        </p:nvSpPr>
        <p:spPr/>
        <p:txBody>
          <a:bodyPr/>
          <a:lstStyle/>
          <a:p>
            <a:r>
              <a:rPr lang="es-ES"/>
              <a:t>Beneficios del e-Business</a:t>
            </a:r>
          </a:p>
        </p:txBody>
      </p:sp>
      <p:sp>
        <p:nvSpPr>
          <p:cNvPr id="4" name="Rectángulo 3">
            <a:extLst>
              <a:ext uri="{FF2B5EF4-FFF2-40B4-BE49-F238E27FC236}">
                <a16:creationId xmlns:a16="http://schemas.microsoft.com/office/drawing/2014/main" id="{06E8F7FF-CB73-468C-B305-0433F35ABA8F}"/>
              </a:ext>
            </a:extLst>
          </p:cNvPr>
          <p:cNvSpPr/>
          <p:nvPr/>
        </p:nvSpPr>
        <p:spPr>
          <a:xfrm>
            <a:off x="4203389" y="5948513"/>
            <a:ext cx="6430297" cy="769441"/>
          </a:xfrm>
          <a:prstGeom prst="rect">
            <a:avLst/>
          </a:prstGeom>
        </p:spPr>
        <p:txBody>
          <a:bodyPr wrap="square">
            <a:spAutoFit/>
          </a:bodyPr>
          <a:lstStyle/>
          <a:p>
            <a:r>
              <a:rPr lang="es-ES" sz="2200" i="1">
                <a:solidFill>
                  <a:srgbClr val="C00000"/>
                </a:solidFill>
                <a:latin typeface="Verdana" panose="020B0604030504040204" pitchFamily="34" charset="0"/>
                <a:ea typeface="Verdana" panose="020B0604030504040204" pitchFamily="34" charset="0"/>
                <a:cs typeface="Verdana" panose="020B0604030504040204" pitchFamily="34" charset="0"/>
              </a:rPr>
              <a:t>Mejora el rendimiento del negocio a través </a:t>
            </a:r>
            <a:br>
              <a:rPr lang="es-ES" sz="2200" i="1">
                <a:solidFill>
                  <a:srgbClr val="C00000"/>
                </a:solidFill>
                <a:latin typeface="Verdana" panose="020B0604030504040204" pitchFamily="34" charset="0"/>
                <a:ea typeface="Verdana" panose="020B0604030504040204" pitchFamily="34" charset="0"/>
                <a:cs typeface="Verdana" panose="020B0604030504040204" pitchFamily="34" charset="0"/>
              </a:rPr>
            </a:br>
            <a:r>
              <a:rPr lang="es-ES" sz="2200" i="1">
                <a:solidFill>
                  <a:srgbClr val="C00000"/>
                </a:solidFill>
                <a:latin typeface="Verdana" panose="020B0604030504040204" pitchFamily="34" charset="0"/>
                <a:ea typeface="Verdana" panose="020B0604030504040204" pitchFamily="34" charset="0"/>
                <a:cs typeface="Verdana" panose="020B0604030504040204" pitchFamily="34" charset="0"/>
              </a:rPr>
              <a:t>de la conectividad de la cadena de valor.</a:t>
            </a:r>
          </a:p>
        </p:txBody>
      </p:sp>
      <p:pic>
        <p:nvPicPr>
          <p:cNvPr id="8" name="Imagen 7">
            <a:extLst>
              <a:ext uri="{FF2B5EF4-FFF2-40B4-BE49-F238E27FC236}">
                <a16:creationId xmlns:a16="http://schemas.microsoft.com/office/drawing/2014/main" id="{05B5F516-5472-4E29-9F93-57709B282231}"/>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211932" y="749407"/>
            <a:ext cx="8413209" cy="4846740"/>
          </a:xfrm>
          <a:prstGeom prst="rect">
            <a:avLst/>
          </a:prstGeom>
        </p:spPr>
      </p:pic>
    </p:spTree>
    <p:extLst>
      <p:ext uri="{BB962C8B-B14F-4D97-AF65-F5344CB8AC3E}">
        <p14:creationId xmlns:p14="http://schemas.microsoft.com/office/powerpoint/2010/main" val="4263073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576AE-89E7-4F6F-AEB3-239F7A25AA7B}"/>
              </a:ext>
            </a:extLst>
          </p:cNvPr>
          <p:cNvSpPr>
            <a:spLocks noGrp="1"/>
          </p:cNvSpPr>
          <p:nvPr>
            <p:ph type="title"/>
          </p:nvPr>
        </p:nvSpPr>
        <p:spPr/>
        <p:txBody>
          <a:bodyPr/>
          <a:lstStyle/>
          <a:p>
            <a:r>
              <a:rPr lang="es-ES"/>
              <a:t>Matriz e-Business</a:t>
            </a:r>
          </a:p>
        </p:txBody>
      </p:sp>
      <p:graphicFrame>
        <p:nvGraphicFramePr>
          <p:cNvPr id="3" name="Tabla 2">
            <a:extLst>
              <a:ext uri="{FF2B5EF4-FFF2-40B4-BE49-F238E27FC236}">
                <a16:creationId xmlns:a16="http://schemas.microsoft.com/office/drawing/2014/main" id="{CA46B71D-538A-4872-864B-0B7214B74DF5}"/>
              </a:ext>
            </a:extLst>
          </p:cNvPr>
          <p:cNvGraphicFramePr>
            <a:graphicFrameLocks noGrp="1"/>
          </p:cNvGraphicFramePr>
          <p:nvPr>
            <p:extLst>
              <p:ext uri="{D42A27DB-BD31-4B8C-83A1-F6EECF244321}">
                <p14:modId xmlns:p14="http://schemas.microsoft.com/office/powerpoint/2010/main" val="3265573728"/>
              </p:ext>
            </p:extLst>
          </p:nvPr>
        </p:nvGraphicFramePr>
        <p:xfrm>
          <a:off x="212943" y="814058"/>
          <a:ext cx="11766114" cy="5703889"/>
        </p:xfrm>
        <a:graphic>
          <a:graphicData uri="http://schemas.openxmlformats.org/drawingml/2006/table">
            <a:tbl>
              <a:tblPr>
                <a:tableStyleId>{5C22544A-7EE6-4342-B048-85BDC9FD1C3A}</a:tableStyleId>
              </a:tblPr>
              <a:tblGrid>
                <a:gridCol w="2054268">
                  <a:extLst>
                    <a:ext uri="{9D8B030D-6E8A-4147-A177-3AD203B41FA5}">
                      <a16:colId xmlns:a16="http://schemas.microsoft.com/office/drawing/2014/main" val="3538630795"/>
                    </a:ext>
                  </a:extLst>
                </a:gridCol>
                <a:gridCol w="3419605">
                  <a:extLst>
                    <a:ext uri="{9D8B030D-6E8A-4147-A177-3AD203B41FA5}">
                      <a16:colId xmlns:a16="http://schemas.microsoft.com/office/drawing/2014/main" val="2055118467"/>
                    </a:ext>
                  </a:extLst>
                </a:gridCol>
                <a:gridCol w="3131507">
                  <a:extLst>
                    <a:ext uri="{9D8B030D-6E8A-4147-A177-3AD203B41FA5}">
                      <a16:colId xmlns:a16="http://schemas.microsoft.com/office/drawing/2014/main" val="3760975347"/>
                    </a:ext>
                  </a:extLst>
                </a:gridCol>
                <a:gridCol w="3160734">
                  <a:extLst>
                    <a:ext uri="{9D8B030D-6E8A-4147-A177-3AD203B41FA5}">
                      <a16:colId xmlns:a16="http://schemas.microsoft.com/office/drawing/2014/main" val="1016516434"/>
                    </a:ext>
                  </a:extLst>
                </a:gridCol>
              </a:tblGrid>
              <a:tr h="852129">
                <a:tc>
                  <a:txBody>
                    <a:bodyPr/>
                    <a:lstStyle/>
                    <a:p>
                      <a:pPr algn="ctr"/>
                      <a:endParaRPr lang="es-ES" sz="3200" b="1">
                        <a:solidFill>
                          <a:srgbClr val="0000CC"/>
                        </a:solidFill>
                        <a:latin typeface="Segoe UI" panose="020B0502040204020203" pitchFamily="34" charset="0"/>
                        <a:cs typeface="Segoe UI" panose="020B0502040204020203"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400" b="0">
                          <a:solidFill>
                            <a:srgbClr val="A40000"/>
                          </a:solidFill>
                          <a:latin typeface="Segoe UI" panose="020B0502040204020203" pitchFamily="34" charset="0"/>
                          <a:cs typeface="Segoe UI" panose="020B0502040204020203" pitchFamily="34" charset="0"/>
                        </a:rPr>
                        <a:t>Gobierno</a:t>
                      </a:r>
                      <a:br>
                        <a:rPr lang="es-ES" sz="2400" b="0">
                          <a:solidFill>
                            <a:srgbClr val="A40000"/>
                          </a:solidFill>
                          <a:latin typeface="Segoe UI" panose="020B0502040204020203" pitchFamily="34" charset="0"/>
                          <a:cs typeface="Segoe UI" panose="020B0502040204020203" pitchFamily="34" charset="0"/>
                        </a:rPr>
                      </a:br>
                      <a:r>
                        <a:rPr lang="es-ES" sz="1800" b="0">
                          <a:solidFill>
                            <a:srgbClr val="A40000"/>
                          </a:solidFill>
                          <a:latin typeface="Segoe UI" panose="020B0502040204020203" pitchFamily="34" charset="0"/>
                          <a:cs typeface="Segoe UI" panose="020B0502040204020203" pitchFamily="34" charset="0"/>
                        </a:rPr>
                        <a:t>(</a:t>
                      </a:r>
                      <a:r>
                        <a:rPr lang="es-ES" sz="1800" b="1">
                          <a:solidFill>
                            <a:srgbClr val="A40000"/>
                          </a:solidFill>
                          <a:latin typeface="Segoe UI" panose="020B0502040204020203" pitchFamily="34" charset="0"/>
                          <a:cs typeface="Segoe UI" panose="020B0502040204020203" pitchFamily="34" charset="0"/>
                        </a:rPr>
                        <a:t>A</a:t>
                      </a:r>
                      <a:r>
                        <a:rPr lang="es-ES" sz="1800" b="0">
                          <a:solidFill>
                            <a:srgbClr val="A40000"/>
                          </a:solidFill>
                          <a:latin typeface="Segoe UI" panose="020B0502040204020203" pitchFamily="34" charset="0"/>
                          <a:cs typeface="Segoe UI" panose="020B0502040204020203" pitchFamily="34" charset="0"/>
                        </a:rPr>
                        <a:t>dministración)</a:t>
                      </a:r>
                      <a:endParaRPr lang="es-ES" sz="2400" b="0">
                        <a:solidFill>
                          <a:srgbClr val="A4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sz="2400" b="0">
                          <a:solidFill>
                            <a:srgbClr val="A40000"/>
                          </a:solidFill>
                          <a:latin typeface="Segoe UI" panose="020B0502040204020203" pitchFamily="34" charset="0"/>
                          <a:cs typeface="Segoe UI" panose="020B0502040204020203" pitchFamily="34" charset="0"/>
                        </a:rPr>
                        <a:t>Empresas</a:t>
                      </a:r>
                      <a:br>
                        <a:rPr lang="es-ES" sz="2400" b="0">
                          <a:solidFill>
                            <a:srgbClr val="A40000"/>
                          </a:solidFill>
                          <a:latin typeface="Segoe UI" panose="020B0502040204020203" pitchFamily="34" charset="0"/>
                          <a:cs typeface="Segoe UI" panose="020B0502040204020203" pitchFamily="34" charset="0"/>
                        </a:rPr>
                      </a:br>
                      <a:r>
                        <a:rPr lang="es-ES" sz="1800" b="0">
                          <a:solidFill>
                            <a:srgbClr val="A40000"/>
                          </a:solidFill>
                          <a:latin typeface="Segoe UI" panose="020B0502040204020203" pitchFamily="34" charset="0"/>
                          <a:cs typeface="Segoe UI" panose="020B0502040204020203" pitchFamily="34" charset="0"/>
                        </a:rPr>
                        <a:t>(</a:t>
                      </a:r>
                      <a:r>
                        <a:rPr lang="es-ES" sz="1800" b="1">
                          <a:solidFill>
                            <a:srgbClr val="A40000"/>
                          </a:solidFill>
                          <a:latin typeface="Segoe UI" panose="020B0502040204020203" pitchFamily="34" charset="0"/>
                          <a:cs typeface="Segoe UI" panose="020B0502040204020203" pitchFamily="34" charset="0"/>
                        </a:rPr>
                        <a:t>B</a:t>
                      </a:r>
                      <a:r>
                        <a:rPr lang="es-ES" sz="1800" b="0">
                          <a:solidFill>
                            <a:srgbClr val="A40000"/>
                          </a:solidFill>
                          <a:latin typeface="Segoe UI" panose="020B0502040204020203" pitchFamily="34" charset="0"/>
                          <a:cs typeface="Segoe UI" panose="020B0502040204020203" pitchFamily="34" charset="0"/>
                        </a:rPr>
                        <a:t>usiness)</a:t>
                      </a:r>
                      <a:endParaRPr lang="es-ES" sz="2400" b="0">
                        <a:solidFill>
                          <a:srgbClr val="A4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sz="2400" b="0">
                          <a:solidFill>
                            <a:srgbClr val="A40000"/>
                          </a:solidFill>
                          <a:latin typeface="Segoe UI" panose="020B0502040204020203" pitchFamily="34" charset="0"/>
                          <a:cs typeface="Segoe UI" panose="020B0502040204020203" pitchFamily="34" charset="0"/>
                        </a:rPr>
                        <a:t>Clientes</a:t>
                      </a:r>
                      <a:br>
                        <a:rPr lang="es-ES" sz="2400" b="0">
                          <a:solidFill>
                            <a:srgbClr val="A40000"/>
                          </a:solidFill>
                          <a:latin typeface="Segoe UI" panose="020B0502040204020203" pitchFamily="34" charset="0"/>
                          <a:cs typeface="Segoe UI" panose="020B0502040204020203" pitchFamily="34" charset="0"/>
                        </a:rPr>
                      </a:br>
                      <a:r>
                        <a:rPr lang="es-ES" sz="1800" b="0">
                          <a:solidFill>
                            <a:srgbClr val="A40000"/>
                          </a:solidFill>
                          <a:latin typeface="Segoe UI" panose="020B0502040204020203" pitchFamily="34" charset="0"/>
                          <a:cs typeface="Segoe UI" panose="020B0502040204020203" pitchFamily="34" charset="0"/>
                        </a:rPr>
                        <a:t>(</a:t>
                      </a:r>
                      <a:r>
                        <a:rPr lang="es-ES" sz="1800" b="1">
                          <a:solidFill>
                            <a:srgbClr val="A40000"/>
                          </a:solidFill>
                          <a:latin typeface="Segoe UI" panose="020B0502040204020203" pitchFamily="34" charset="0"/>
                          <a:cs typeface="Segoe UI" panose="020B0502040204020203" pitchFamily="34" charset="0"/>
                        </a:rPr>
                        <a:t>C</a:t>
                      </a:r>
                      <a:r>
                        <a:rPr lang="es-ES" sz="1800" b="0">
                          <a:solidFill>
                            <a:srgbClr val="A40000"/>
                          </a:solidFill>
                          <a:latin typeface="Segoe UI" panose="020B0502040204020203" pitchFamily="34" charset="0"/>
                          <a:cs typeface="Segoe UI" panose="020B0502040204020203" pitchFamily="34" charset="0"/>
                        </a:rPr>
                        <a:t>onsumidores)</a:t>
                      </a:r>
                      <a:endParaRPr lang="es-ES" sz="2400" b="0">
                        <a:solidFill>
                          <a:srgbClr val="A4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20813205"/>
                  </a:ext>
                </a:extLst>
              </a:tr>
              <a:tr h="1731412">
                <a:tc>
                  <a:txBody>
                    <a:bodyPr/>
                    <a:lstStyle/>
                    <a:p>
                      <a:pPr algn="ctr"/>
                      <a:r>
                        <a:rPr lang="es-ES" sz="2400" b="0">
                          <a:solidFill>
                            <a:srgbClr val="A40000"/>
                          </a:solidFill>
                          <a:latin typeface="Segoe UI" panose="020B0502040204020203" pitchFamily="34" charset="0"/>
                          <a:cs typeface="Segoe UI" panose="020B0502040204020203" pitchFamily="34" charset="0"/>
                        </a:rPr>
                        <a:t>Gobierno</a:t>
                      </a:r>
                      <a:br>
                        <a:rPr lang="es-ES" sz="2400" b="0">
                          <a:solidFill>
                            <a:srgbClr val="A40000"/>
                          </a:solidFill>
                          <a:latin typeface="Segoe UI" panose="020B0502040204020203" pitchFamily="34" charset="0"/>
                          <a:cs typeface="Segoe UI" panose="020B0502040204020203" pitchFamily="34" charset="0"/>
                        </a:rPr>
                      </a:br>
                      <a:r>
                        <a:rPr lang="es-ES" sz="1800" b="0">
                          <a:solidFill>
                            <a:srgbClr val="A40000"/>
                          </a:solidFill>
                          <a:latin typeface="Segoe UI" panose="020B0502040204020203" pitchFamily="34" charset="0"/>
                          <a:cs typeface="Segoe UI" panose="020B0502040204020203" pitchFamily="34" charset="0"/>
                        </a:rPr>
                        <a:t>(</a:t>
                      </a:r>
                      <a:r>
                        <a:rPr lang="es-ES" sz="1800" b="1">
                          <a:solidFill>
                            <a:srgbClr val="A40000"/>
                          </a:solidFill>
                          <a:latin typeface="Segoe UI" panose="020B0502040204020203" pitchFamily="34" charset="0"/>
                          <a:cs typeface="Segoe UI" panose="020B0502040204020203" pitchFamily="34" charset="0"/>
                        </a:rPr>
                        <a:t>A</a:t>
                      </a:r>
                      <a:r>
                        <a:rPr lang="es-ES" sz="1800" b="0">
                          <a:solidFill>
                            <a:srgbClr val="A40000"/>
                          </a:solidFill>
                          <a:latin typeface="Segoe UI" panose="020B0502040204020203" pitchFamily="34" charset="0"/>
                          <a:cs typeface="Segoe UI" panose="020B0502040204020203" pitchFamily="34" charset="0"/>
                        </a:rPr>
                        <a:t>dministración)</a:t>
                      </a:r>
                      <a:endParaRPr lang="es-ES" sz="2400" b="0">
                        <a:solidFill>
                          <a:srgbClr val="A40000"/>
                        </a:solidFill>
                        <a:latin typeface="Segoe UI" panose="020B0502040204020203" pitchFamily="34" charset="0"/>
                        <a:cs typeface="Segoe UI"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sz="2400" b="1">
                          <a:latin typeface="Segoe UI" panose="020B0502040204020203" pitchFamily="34" charset="0"/>
                          <a:cs typeface="Segoe UI" panose="020B0502040204020203" pitchFamily="34" charset="0"/>
                        </a:rPr>
                        <a:t>A2A</a:t>
                      </a:r>
                      <a:endParaRPr lang="es-ES" b="1">
                        <a:latin typeface="Segoe UI" panose="020B0502040204020203" pitchFamily="34" charset="0"/>
                        <a:cs typeface="Segoe UI" panose="020B0502040204020203" pitchFamily="34" charset="0"/>
                      </a:endParaRPr>
                    </a:p>
                    <a:p>
                      <a:pPr algn="ctr"/>
                      <a:r>
                        <a:rPr lang="es-ES" b="0">
                          <a:latin typeface="Segoe UI" panose="020B0502040204020203" pitchFamily="34" charset="0"/>
                          <a:cs typeface="Segoe UI" panose="020B0502040204020203" pitchFamily="34" charset="0"/>
                        </a:rPr>
                        <a:t>Coordinación</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Transferencia </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de Información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sz="2400" b="1">
                          <a:latin typeface="Segoe UI" panose="020B0502040204020203" pitchFamily="34" charset="0"/>
                          <a:cs typeface="Segoe UI" panose="020B0502040204020203" pitchFamily="34" charset="0"/>
                        </a:rPr>
                        <a:t>A2B</a:t>
                      </a:r>
                      <a:endParaRPr lang="es-ES" b="1">
                        <a:latin typeface="Segoe UI" panose="020B0502040204020203" pitchFamily="34" charset="0"/>
                        <a:cs typeface="Segoe UI" panose="020B0502040204020203" pitchFamily="34" charset="0"/>
                      </a:endParaRPr>
                    </a:p>
                    <a:p>
                      <a:pPr algn="ctr"/>
                      <a:r>
                        <a:rPr lang="es-ES" b="0">
                          <a:latin typeface="Segoe UI" panose="020B0502040204020203" pitchFamily="34" charset="0"/>
                          <a:cs typeface="Segoe UI" panose="020B0502040204020203" pitchFamily="34" charset="0"/>
                        </a:rPr>
                        <a:t>Información </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y Servicios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400" b="1">
                          <a:latin typeface="Segoe UI" panose="020B0502040204020203" pitchFamily="34" charset="0"/>
                          <a:cs typeface="Segoe UI" panose="020B0502040204020203" pitchFamily="34" charset="0"/>
                        </a:rPr>
                        <a:t>A2C</a:t>
                      </a:r>
                      <a:br>
                        <a:rPr lang="es-ES" b="1">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Información </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y Servicios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8333847"/>
                  </a:ext>
                </a:extLst>
              </a:tr>
              <a:tr h="1560174">
                <a:tc>
                  <a:txBody>
                    <a:bodyPr/>
                    <a:lstStyle/>
                    <a:p>
                      <a:pPr algn="ctr"/>
                      <a:r>
                        <a:rPr lang="es-ES" sz="2400" b="0">
                          <a:solidFill>
                            <a:srgbClr val="A40000"/>
                          </a:solidFill>
                          <a:latin typeface="Segoe UI" panose="020B0502040204020203" pitchFamily="34" charset="0"/>
                          <a:cs typeface="Segoe UI" panose="020B0502040204020203" pitchFamily="34" charset="0"/>
                        </a:rPr>
                        <a:t>Empresas</a:t>
                      </a:r>
                      <a:br>
                        <a:rPr lang="es-ES" sz="2400" b="0">
                          <a:solidFill>
                            <a:srgbClr val="A40000"/>
                          </a:solidFill>
                          <a:latin typeface="Segoe UI" panose="020B0502040204020203" pitchFamily="34" charset="0"/>
                          <a:cs typeface="Segoe UI" panose="020B0502040204020203" pitchFamily="34" charset="0"/>
                        </a:rPr>
                      </a:br>
                      <a:r>
                        <a:rPr lang="es-ES" sz="1800" b="0">
                          <a:solidFill>
                            <a:srgbClr val="A40000"/>
                          </a:solidFill>
                          <a:latin typeface="Segoe UI" panose="020B0502040204020203" pitchFamily="34" charset="0"/>
                          <a:cs typeface="Segoe UI" panose="020B0502040204020203" pitchFamily="34" charset="0"/>
                        </a:rPr>
                        <a:t>(</a:t>
                      </a:r>
                      <a:r>
                        <a:rPr lang="es-ES" sz="1800" b="1">
                          <a:solidFill>
                            <a:srgbClr val="A40000"/>
                          </a:solidFill>
                          <a:latin typeface="Segoe UI" panose="020B0502040204020203" pitchFamily="34" charset="0"/>
                          <a:cs typeface="Segoe UI" panose="020B0502040204020203" pitchFamily="34" charset="0"/>
                        </a:rPr>
                        <a:t>B</a:t>
                      </a:r>
                      <a:r>
                        <a:rPr lang="es-ES" sz="1800" b="0">
                          <a:solidFill>
                            <a:srgbClr val="A40000"/>
                          </a:solidFill>
                          <a:latin typeface="Segoe UI" panose="020B0502040204020203" pitchFamily="34" charset="0"/>
                          <a:cs typeface="Segoe UI" panose="020B0502040204020203" pitchFamily="34" charset="0"/>
                        </a:rPr>
                        <a:t>usiness)</a:t>
                      </a:r>
                      <a:endParaRPr lang="es-ES" sz="2400" b="0">
                        <a:solidFill>
                          <a:srgbClr val="A40000"/>
                        </a:solidFill>
                        <a:latin typeface="Segoe UI" panose="020B0502040204020203" pitchFamily="34" charset="0"/>
                        <a:cs typeface="Segoe UI"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sz="2400" b="1">
                          <a:latin typeface="Segoe UI" panose="020B0502040204020203" pitchFamily="34" charset="0"/>
                          <a:cs typeface="Segoe UI" panose="020B0502040204020203" pitchFamily="34" charset="0"/>
                        </a:rPr>
                        <a:t>B2A</a:t>
                      </a:r>
                      <a:br>
                        <a:rPr lang="es-ES" b="1">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Trámites</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e impuestos</a:t>
                      </a:r>
                      <a:endParaRPr lang="es-ES" b="1">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s-ES" sz="2400" b="1">
                          <a:solidFill>
                            <a:srgbClr val="A40000"/>
                          </a:solidFill>
                          <a:latin typeface="Segoe UI" panose="020B0502040204020203" pitchFamily="34" charset="0"/>
                          <a:cs typeface="Segoe UI" panose="020B0502040204020203" pitchFamily="34" charset="0"/>
                        </a:rPr>
                        <a:t>B2B</a:t>
                      </a:r>
                      <a:br>
                        <a:rPr lang="es-ES" b="1">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Comercio</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Electrónico</a:t>
                      </a:r>
                      <a:endParaRPr lang="es-ES" b="1">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s-ES" sz="2400" b="1">
                          <a:solidFill>
                            <a:srgbClr val="A40000"/>
                          </a:solidFill>
                          <a:latin typeface="Segoe UI" panose="020B0502040204020203" pitchFamily="34" charset="0"/>
                          <a:cs typeface="Segoe UI" panose="020B0502040204020203" pitchFamily="34" charset="0"/>
                        </a:rPr>
                        <a:t>B2C</a:t>
                      </a:r>
                      <a:endParaRPr lang="es-ES" b="1">
                        <a:solidFill>
                          <a:srgbClr val="A40000"/>
                        </a:solidFill>
                        <a:latin typeface="Segoe UI" panose="020B0502040204020203" pitchFamily="34" charset="0"/>
                        <a:cs typeface="Segoe UI" panose="020B0502040204020203" pitchFamily="34" charset="0"/>
                      </a:endParaRPr>
                    </a:p>
                    <a:p>
                      <a:pPr algn="ctr"/>
                      <a:r>
                        <a:rPr lang="es-ES" b="0">
                          <a:latin typeface="Segoe UI" panose="020B0502040204020203" pitchFamily="34" charset="0"/>
                          <a:cs typeface="Segoe UI" panose="020B0502040204020203" pitchFamily="34" charset="0"/>
                        </a:rPr>
                        <a:t>Comercio</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Electrónico</a:t>
                      </a:r>
                      <a:endParaRPr lang="es-ES" b="1">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31250025"/>
                  </a:ext>
                </a:extLst>
              </a:tr>
              <a:tr h="1560174">
                <a:tc>
                  <a:txBody>
                    <a:bodyPr/>
                    <a:lstStyle/>
                    <a:p>
                      <a:pPr algn="ctr"/>
                      <a:r>
                        <a:rPr lang="es-ES" sz="2400" b="0">
                          <a:solidFill>
                            <a:srgbClr val="A40000"/>
                          </a:solidFill>
                          <a:latin typeface="Segoe UI" panose="020B0502040204020203" pitchFamily="34" charset="0"/>
                          <a:cs typeface="Segoe UI" panose="020B0502040204020203" pitchFamily="34" charset="0"/>
                        </a:rPr>
                        <a:t>Clientes</a:t>
                      </a:r>
                      <a:br>
                        <a:rPr lang="es-ES" sz="2400" b="0">
                          <a:solidFill>
                            <a:srgbClr val="A40000"/>
                          </a:solidFill>
                          <a:latin typeface="Segoe UI" panose="020B0502040204020203" pitchFamily="34" charset="0"/>
                          <a:cs typeface="Segoe UI" panose="020B0502040204020203" pitchFamily="34" charset="0"/>
                        </a:rPr>
                      </a:br>
                      <a:r>
                        <a:rPr lang="es-ES" sz="1800" b="0">
                          <a:solidFill>
                            <a:srgbClr val="A40000"/>
                          </a:solidFill>
                          <a:latin typeface="Segoe UI" panose="020B0502040204020203" pitchFamily="34" charset="0"/>
                          <a:cs typeface="Segoe UI" panose="020B0502040204020203" pitchFamily="34" charset="0"/>
                        </a:rPr>
                        <a:t>(</a:t>
                      </a:r>
                      <a:r>
                        <a:rPr lang="es-ES" sz="1800" b="1">
                          <a:solidFill>
                            <a:srgbClr val="A40000"/>
                          </a:solidFill>
                          <a:latin typeface="Segoe UI" panose="020B0502040204020203" pitchFamily="34" charset="0"/>
                          <a:cs typeface="Segoe UI" panose="020B0502040204020203" pitchFamily="34" charset="0"/>
                        </a:rPr>
                        <a:t>C</a:t>
                      </a:r>
                      <a:r>
                        <a:rPr lang="es-ES" sz="1800" b="0">
                          <a:solidFill>
                            <a:srgbClr val="A40000"/>
                          </a:solidFill>
                          <a:latin typeface="Segoe UI" panose="020B0502040204020203" pitchFamily="34" charset="0"/>
                          <a:cs typeface="Segoe UI" panose="020B0502040204020203" pitchFamily="34" charset="0"/>
                        </a:rPr>
                        <a:t>onsumidores)</a:t>
                      </a:r>
                      <a:endParaRPr lang="es-ES" sz="2400" b="0">
                        <a:solidFill>
                          <a:srgbClr val="A40000"/>
                        </a:solidFill>
                        <a:latin typeface="Segoe UI" panose="020B0502040204020203" pitchFamily="34" charset="0"/>
                        <a:cs typeface="Segoe UI" panose="020B0502040204020203"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s-ES" sz="2400" b="1">
                          <a:latin typeface="Segoe UI" panose="020B0502040204020203" pitchFamily="34" charset="0"/>
                          <a:cs typeface="Segoe UI" panose="020B0502040204020203" pitchFamily="34" charset="0"/>
                        </a:rPr>
                        <a:t>C2A</a:t>
                      </a:r>
                      <a:br>
                        <a:rPr lang="es-ES" b="1">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Trámites e</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impuestos</a:t>
                      </a:r>
                      <a:endParaRPr lang="es-ES" b="1">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s-ES" sz="2400" b="1">
                          <a:latin typeface="Segoe UI" panose="020B0502040204020203" pitchFamily="34" charset="0"/>
                          <a:cs typeface="Segoe UI" panose="020B0502040204020203" pitchFamily="34" charset="0"/>
                        </a:rPr>
                        <a:t>C2B</a:t>
                      </a:r>
                      <a:br>
                        <a:rPr lang="es-ES" b="1">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Laboral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lang="es-ES" sz="2400" b="1">
                          <a:solidFill>
                            <a:srgbClr val="A40000"/>
                          </a:solidFill>
                          <a:latin typeface="Segoe UI" panose="020B0502040204020203" pitchFamily="34" charset="0"/>
                          <a:cs typeface="Segoe UI" panose="020B0502040204020203" pitchFamily="34" charset="0"/>
                        </a:rPr>
                        <a:t>C2C</a:t>
                      </a:r>
                      <a:br>
                        <a:rPr lang="es-ES" b="1">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Comercio</a:t>
                      </a:r>
                      <a:br>
                        <a:rPr lang="es-ES" b="0">
                          <a:latin typeface="Segoe UI" panose="020B0502040204020203" pitchFamily="34" charset="0"/>
                          <a:cs typeface="Segoe UI" panose="020B0502040204020203" pitchFamily="34" charset="0"/>
                        </a:rPr>
                      </a:br>
                      <a:r>
                        <a:rPr lang="es-ES" b="0">
                          <a:latin typeface="Segoe UI" panose="020B0502040204020203" pitchFamily="34" charset="0"/>
                          <a:cs typeface="Segoe UI" panose="020B0502040204020203" pitchFamily="34" charset="0"/>
                        </a:rPr>
                        <a:t>Electrónico</a:t>
                      </a:r>
                      <a:endParaRPr lang="es-ES" b="1">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857663951"/>
                  </a:ext>
                </a:extLst>
              </a:tr>
            </a:tbl>
          </a:graphicData>
        </a:graphic>
      </p:graphicFrame>
      <p:sp>
        <p:nvSpPr>
          <p:cNvPr id="6" name="Rectángulo 5">
            <a:extLst>
              <a:ext uri="{FF2B5EF4-FFF2-40B4-BE49-F238E27FC236}">
                <a16:creationId xmlns:a16="http://schemas.microsoft.com/office/drawing/2014/main" id="{9A2115DF-7CD7-4246-BADB-4D899A3A424A}"/>
              </a:ext>
            </a:extLst>
          </p:cNvPr>
          <p:cNvSpPr/>
          <p:nvPr/>
        </p:nvSpPr>
        <p:spPr>
          <a:xfrm>
            <a:off x="2280104" y="4643872"/>
            <a:ext cx="3424036" cy="307777"/>
          </a:xfrm>
          <a:prstGeom prst="rect">
            <a:avLst/>
          </a:prstGeom>
          <a:solidFill>
            <a:schemeClr val="tx1"/>
          </a:solidFill>
        </p:spPr>
        <p:txBody>
          <a:bodyPr wrap="square">
            <a:spAutoFit/>
          </a:bodyPr>
          <a:lstStyle/>
          <a:p>
            <a:pPr algn="ctr"/>
            <a:r>
              <a:rPr lang="ca-ES" sz="1400">
                <a:solidFill>
                  <a:schemeClr val="bg1"/>
                </a:solidFill>
                <a:latin typeface="Arial" panose="020B0604020202020204" pitchFamily="34" charset="0"/>
                <a:cs typeface="Arial" panose="020B0604020202020204" pitchFamily="34" charset="0"/>
              </a:rPr>
              <a:t>https://www.agenciatributaria.es/</a:t>
            </a:r>
          </a:p>
        </p:txBody>
      </p:sp>
      <p:sp>
        <p:nvSpPr>
          <p:cNvPr id="7" name="Rectángulo 6">
            <a:extLst>
              <a:ext uri="{FF2B5EF4-FFF2-40B4-BE49-F238E27FC236}">
                <a16:creationId xmlns:a16="http://schemas.microsoft.com/office/drawing/2014/main" id="{784EB0B6-544E-440C-BAE1-24926811D136}"/>
              </a:ext>
            </a:extLst>
          </p:cNvPr>
          <p:cNvSpPr/>
          <p:nvPr/>
        </p:nvSpPr>
        <p:spPr>
          <a:xfrm>
            <a:off x="2237100" y="6210304"/>
            <a:ext cx="3445536" cy="307777"/>
          </a:xfrm>
          <a:prstGeom prst="rect">
            <a:avLst/>
          </a:prstGeom>
          <a:solidFill>
            <a:schemeClr val="tx1"/>
          </a:solidFill>
        </p:spPr>
        <p:txBody>
          <a:bodyPr wrap="square">
            <a:spAutoFit/>
          </a:bodyPr>
          <a:lstStyle/>
          <a:p>
            <a:pPr algn="ctr"/>
            <a:r>
              <a:rPr lang="ca-ES" sz="1400">
                <a:solidFill>
                  <a:schemeClr val="bg1"/>
                </a:solidFill>
                <a:latin typeface="Arial" panose="020B0604020202020204" pitchFamily="34" charset="0"/>
                <a:cs typeface="Arial" panose="020B0604020202020204" pitchFamily="34" charset="0"/>
              </a:rPr>
              <a:t>https://registrocivildebarcelona.com/</a:t>
            </a:r>
          </a:p>
        </p:txBody>
      </p:sp>
      <p:sp>
        <p:nvSpPr>
          <p:cNvPr id="8" name="Rectángulo 7">
            <a:extLst>
              <a:ext uri="{FF2B5EF4-FFF2-40B4-BE49-F238E27FC236}">
                <a16:creationId xmlns:a16="http://schemas.microsoft.com/office/drawing/2014/main" id="{B27676FD-1157-42EC-9A7B-A9E550E71244}"/>
              </a:ext>
            </a:extLst>
          </p:cNvPr>
          <p:cNvSpPr/>
          <p:nvPr/>
        </p:nvSpPr>
        <p:spPr>
          <a:xfrm>
            <a:off x="5704138" y="6210304"/>
            <a:ext cx="3126709" cy="307777"/>
          </a:xfrm>
          <a:prstGeom prst="rect">
            <a:avLst/>
          </a:prstGeom>
          <a:solidFill>
            <a:schemeClr val="tx1"/>
          </a:solidFill>
        </p:spPr>
        <p:txBody>
          <a:bodyPr wrap="square">
            <a:spAutoFit/>
          </a:bodyPr>
          <a:lstStyle/>
          <a:p>
            <a:pPr algn="ctr"/>
            <a:r>
              <a:rPr lang="ca-ES" sz="1400">
                <a:solidFill>
                  <a:schemeClr val="bg1"/>
                </a:solidFill>
                <a:latin typeface="Arial" panose="020B0604020202020204" pitchFamily="34" charset="0"/>
                <a:cs typeface="Arial" panose="020B0604020202020204" pitchFamily="34" charset="0"/>
              </a:rPr>
              <a:t>https://www.portalempleado.net</a:t>
            </a:r>
          </a:p>
        </p:txBody>
      </p:sp>
      <p:sp>
        <p:nvSpPr>
          <p:cNvPr id="9" name="Rectángulo 8">
            <a:extLst>
              <a:ext uri="{FF2B5EF4-FFF2-40B4-BE49-F238E27FC236}">
                <a16:creationId xmlns:a16="http://schemas.microsoft.com/office/drawing/2014/main" id="{CA7D293C-6734-42F2-A5D1-92C1A7506367}"/>
              </a:ext>
            </a:extLst>
          </p:cNvPr>
          <p:cNvSpPr/>
          <p:nvPr/>
        </p:nvSpPr>
        <p:spPr>
          <a:xfrm>
            <a:off x="5682637" y="3086642"/>
            <a:ext cx="3148209" cy="307777"/>
          </a:xfrm>
          <a:prstGeom prst="rect">
            <a:avLst/>
          </a:prstGeom>
          <a:solidFill>
            <a:schemeClr val="tx1"/>
          </a:solidFill>
        </p:spPr>
        <p:txBody>
          <a:bodyPr wrap="square">
            <a:spAutoFit/>
          </a:bodyPr>
          <a:lstStyle/>
          <a:p>
            <a:pPr algn="ctr"/>
            <a:r>
              <a:rPr lang="ca-ES" sz="1400">
                <a:solidFill>
                  <a:schemeClr val="bg1"/>
                </a:solidFill>
                <a:latin typeface="Arial" panose="020B0604020202020204" pitchFamily="34" charset="0"/>
                <a:cs typeface="Arial" panose="020B0604020202020204" pitchFamily="34" charset="0"/>
              </a:rPr>
              <a:t>https://www.oepm.es</a:t>
            </a:r>
          </a:p>
        </p:txBody>
      </p:sp>
      <p:sp>
        <p:nvSpPr>
          <p:cNvPr id="10" name="Rectángulo 9">
            <a:extLst>
              <a:ext uri="{FF2B5EF4-FFF2-40B4-BE49-F238E27FC236}">
                <a16:creationId xmlns:a16="http://schemas.microsoft.com/office/drawing/2014/main" id="{C6EDB726-DA20-4FFA-9179-F2005505E616}"/>
              </a:ext>
            </a:extLst>
          </p:cNvPr>
          <p:cNvSpPr/>
          <p:nvPr/>
        </p:nvSpPr>
        <p:spPr>
          <a:xfrm>
            <a:off x="8830848" y="3086642"/>
            <a:ext cx="3148209" cy="307777"/>
          </a:xfrm>
          <a:prstGeom prst="rect">
            <a:avLst/>
          </a:prstGeom>
          <a:solidFill>
            <a:schemeClr val="tx1"/>
          </a:solidFill>
        </p:spPr>
        <p:txBody>
          <a:bodyPr wrap="square">
            <a:spAutoFit/>
          </a:bodyPr>
          <a:lstStyle/>
          <a:p>
            <a:pPr algn="ctr"/>
            <a:r>
              <a:rPr lang="ca-ES" sz="1400">
                <a:solidFill>
                  <a:schemeClr val="bg1"/>
                </a:solidFill>
                <a:latin typeface="Arial" panose="020B0604020202020204" pitchFamily="34" charset="0"/>
                <a:cs typeface="Arial" panose="020B0604020202020204" pitchFamily="34" charset="0"/>
              </a:rPr>
              <a:t>https://catsalut.gencat.cat/</a:t>
            </a:r>
          </a:p>
        </p:txBody>
      </p:sp>
      <p:sp>
        <p:nvSpPr>
          <p:cNvPr id="11" name="Rectángulo 10">
            <a:extLst>
              <a:ext uri="{FF2B5EF4-FFF2-40B4-BE49-F238E27FC236}">
                <a16:creationId xmlns:a16="http://schemas.microsoft.com/office/drawing/2014/main" id="{1F7E93F1-B62A-4C35-B22E-BB823E7ED205}"/>
              </a:ext>
            </a:extLst>
          </p:cNvPr>
          <p:cNvSpPr/>
          <p:nvPr/>
        </p:nvSpPr>
        <p:spPr>
          <a:xfrm>
            <a:off x="2258602" y="3086642"/>
            <a:ext cx="3445537" cy="307777"/>
          </a:xfrm>
          <a:prstGeom prst="rect">
            <a:avLst/>
          </a:prstGeom>
          <a:solidFill>
            <a:schemeClr val="tx1"/>
          </a:solidFill>
        </p:spPr>
        <p:txBody>
          <a:bodyPr wrap="square">
            <a:spAutoFit/>
          </a:bodyPr>
          <a:lstStyle/>
          <a:p>
            <a:pPr algn="ctr"/>
            <a:r>
              <a:rPr lang="ca-ES" sz="1400">
                <a:solidFill>
                  <a:schemeClr val="bg1"/>
                </a:solidFill>
                <a:latin typeface="Arial" panose="020B0604020202020204" pitchFamily="34" charset="0"/>
                <a:cs typeface="Arial" panose="020B0604020202020204" pitchFamily="34" charset="0"/>
              </a:rPr>
              <a:t>https://www.interpol.int/es</a:t>
            </a:r>
          </a:p>
        </p:txBody>
      </p:sp>
      <p:pic>
        <p:nvPicPr>
          <p:cNvPr id="12" name="Picture 2" descr="Comercio electrónico - Wikipedia, la enciclopedia libre">
            <a:extLst>
              <a:ext uri="{FF2B5EF4-FFF2-40B4-BE49-F238E27FC236}">
                <a16:creationId xmlns:a16="http://schemas.microsoft.com/office/drawing/2014/main" id="{84611358-310D-42DE-897B-1F8AEC35CEC8}"/>
              </a:ext>
            </a:extLst>
          </p:cNvPr>
          <p:cNvPicPr>
            <a:picLocks noChangeAspect="1" noChangeArrowheads="1"/>
          </p:cNvPicPr>
          <p:nvPr/>
        </p:nvPicPr>
        <p:blipFill rotWithShape="1">
          <a:blip r:embed="rId3" cstate="print">
            <a:clrChange>
              <a:clrFrom>
                <a:srgbClr val="5B9ABC"/>
              </a:clrFrom>
              <a:clrTo>
                <a:srgbClr val="5B9ABC">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2326" t="4220" r="1876" b="3617"/>
          <a:stretch/>
        </p:blipFill>
        <p:spPr bwMode="auto">
          <a:xfrm rot="884083">
            <a:off x="7893846" y="3780171"/>
            <a:ext cx="2074102" cy="133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61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9F6D37C-D14C-4557-9D8E-16C065593453}"/>
              </a:ext>
            </a:extLst>
          </p:cNvPr>
          <p:cNvSpPr>
            <a:spLocks noGrp="1"/>
          </p:cNvSpPr>
          <p:nvPr>
            <p:ph idx="1"/>
          </p:nvPr>
        </p:nvSpPr>
        <p:spPr>
          <a:xfrm>
            <a:off x="1339652" y="1251713"/>
            <a:ext cx="8229600" cy="2710688"/>
          </a:xfrm>
        </p:spPr>
        <p:txBody>
          <a:bodyPr/>
          <a:lstStyle/>
          <a:p>
            <a:pPr marL="342900" indent="-342900">
              <a:buFont typeface="Wingdings" panose="05000000000000000000" pitchFamily="2" charset="2"/>
              <a:buChar char="§"/>
            </a:pPr>
            <a:r>
              <a:rPr lang="es-ES"/>
              <a:t>Comercio electrónico e Internet </a:t>
            </a:r>
          </a:p>
          <a:p>
            <a:pPr marL="342900" indent="-342900">
              <a:buFont typeface="Wingdings" panose="05000000000000000000" pitchFamily="2" charset="2"/>
              <a:buChar char="§"/>
            </a:pPr>
            <a:r>
              <a:rPr lang="es-ES"/>
              <a:t>Comercio electrónico: </a:t>
            </a:r>
            <a:br>
              <a:rPr lang="es-ES"/>
            </a:br>
            <a:r>
              <a:rPr lang="es-ES"/>
              <a:t>Negocios y tecnología</a:t>
            </a:r>
          </a:p>
          <a:p>
            <a:pPr marL="342900" indent="-342900">
              <a:buFont typeface="Wingdings" panose="05000000000000000000" pitchFamily="2" charset="2"/>
              <a:buChar char="§"/>
            </a:pPr>
            <a:r>
              <a:rPr lang="es-ES"/>
              <a:t>Intercambio Electrónico de Datos: EDI</a:t>
            </a:r>
          </a:p>
          <a:p>
            <a:pPr marL="342900" indent="-342900">
              <a:buFont typeface="Wingdings" panose="05000000000000000000" pitchFamily="2" charset="2"/>
              <a:buChar char="§"/>
            </a:pPr>
            <a:r>
              <a:rPr lang="es-ES" sz="2500"/>
              <a:t>Negocios electrónicos. </a:t>
            </a:r>
          </a:p>
          <a:p>
            <a:pPr marL="342900" indent="-342900">
              <a:buFont typeface="Wingdings" panose="05000000000000000000" pitchFamily="2" charset="2"/>
              <a:buChar char="§"/>
            </a:pPr>
            <a:endParaRPr lang="es-ES"/>
          </a:p>
        </p:txBody>
      </p:sp>
      <p:sp>
        <p:nvSpPr>
          <p:cNvPr id="3" name="Título 2">
            <a:extLst>
              <a:ext uri="{FF2B5EF4-FFF2-40B4-BE49-F238E27FC236}">
                <a16:creationId xmlns:a16="http://schemas.microsoft.com/office/drawing/2014/main" id="{6101340D-030A-4FB3-8AB9-ECD4C2D2064D}"/>
              </a:ext>
            </a:extLst>
          </p:cNvPr>
          <p:cNvSpPr>
            <a:spLocks noGrp="1"/>
          </p:cNvSpPr>
          <p:nvPr>
            <p:ph type="title"/>
          </p:nvPr>
        </p:nvSpPr>
        <p:spPr/>
        <p:txBody>
          <a:bodyPr/>
          <a:lstStyle/>
          <a:p>
            <a:r>
              <a:rPr lang="es-ES"/>
              <a:t>Contenido</a:t>
            </a:r>
          </a:p>
        </p:txBody>
      </p:sp>
      <p:sp>
        <p:nvSpPr>
          <p:cNvPr id="4" name="Rectángulo 3">
            <a:extLst>
              <a:ext uri="{FF2B5EF4-FFF2-40B4-BE49-F238E27FC236}">
                <a16:creationId xmlns:a16="http://schemas.microsoft.com/office/drawing/2014/main" id="{98934C25-D9AF-4DEF-9481-9170169163AB}"/>
              </a:ext>
            </a:extLst>
          </p:cNvPr>
          <p:cNvSpPr/>
          <p:nvPr/>
        </p:nvSpPr>
        <p:spPr>
          <a:xfrm>
            <a:off x="6433793" y="5677205"/>
            <a:ext cx="4977068" cy="369332"/>
          </a:xfrm>
          <a:prstGeom prst="rect">
            <a:avLst/>
          </a:prstGeom>
        </p:spPr>
        <p:txBody>
          <a:bodyPr wrap="none">
            <a:spAutoFit/>
          </a:bodyPr>
          <a:lstStyle/>
          <a:p>
            <a:r>
              <a:rPr lang="ca-ES">
                <a:solidFill>
                  <a:srgbClr val="0000CC"/>
                </a:solidFill>
              </a:rPr>
              <a:t>https://www.youtube.com/watch?v=rw41W8crZ_Y</a:t>
            </a:r>
          </a:p>
        </p:txBody>
      </p:sp>
      <p:sp>
        <p:nvSpPr>
          <p:cNvPr id="5" name="Rectángulo 4">
            <a:extLst>
              <a:ext uri="{FF2B5EF4-FFF2-40B4-BE49-F238E27FC236}">
                <a16:creationId xmlns:a16="http://schemas.microsoft.com/office/drawing/2014/main" id="{E1913809-0FDA-4079-B296-E4E512DD3955}"/>
              </a:ext>
            </a:extLst>
          </p:cNvPr>
          <p:cNvSpPr/>
          <p:nvPr/>
        </p:nvSpPr>
        <p:spPr>
          <a:xfrm>
            <a:off x="6433793" y="5122992"/>
            <a:ext cx="4203395" cy="461665"/>
          </a:xfrm>
          <a:prstGeom prst="rect">
            <a:avLst/>
          </a:prstGeom>
        </p:spPr>
        <p:txBody>
          <a:bodyPr wrap="none">
            <a:spAutoFit/>
          </a:bodyPr>
          <a:lstStyle/>
          <a:p>
            <a:r>
              <a:rPr lang="es-ES" sz="2400">
                <a:solidFill>
                  <a:srgbClr val="CC0000"/>
                </a:solidFill>
                <a:latin typeface="Verdana" panose="020B0604030504040204" pitchFamily="34" charset="0"/>
                <a:ea typeface="Verdana" panose="020B0604030504040204" pitchFamily="34" charset="0"/>
              </a:rPr>
              <a:t>¿Cómo funciona Internet?</a:t>
            </a:r>
          </a:p>
        </p:txBody>
      </p:sp>
      <p:sp>
        <p:nvSpPr>
          <p:cNvPr id="6" name="Rectángulo 5">
            <a:extLst>
              <a:ext uri="{FF2B5EF4-FFF2-40B4-BE49-F238E27FC236}">
                <a16:creationId xmlns:a16="http://schemas.microsoft.com/office/drawing/2014/main" id="{389E5467-A698-4F00-9AA6-E4BB62E6F591}"/>
              </a:ext>
            </a:extLst>
          </p:cNvPr>
          <p:cNvSpPr/>
          <p:nvPr/>
        </p:nvSpPr>
        <p:spPr>
          <a:xfrm>
            <a:off x="6169891" y="4941455"/>
            <a:ext cx="5467927" cy="1376218"/>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17937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0FEDEAD-7376-434F-A36B-55780D20197E}"/>
              </a:ext>
            </a:extLst>
          </p:cNvPr>
          <p:cNvSpPr>
            <a:spLocks noGrp="1"/>
          </p:cNvSpPr>
          <p:nvPr>
            <p:ph type="title"/>
          </p:nvPr>
        </p:nvSpPr>
        <p:spPr>
          <a:xfrm>
            <a:off x="769817" y="4237814"/>
            <a:ext cx="7772400" cy="1384995"/>
          </a:xfrm>
        </p:spPr>
        <p:txBody>
          <a:bodyPr/>
          <a:lstStyle/>
          <a:p>
            <a:r>
              <a:rPr lang="es-ES"/>
              <a:t>Comercio electrónico </a:t>
            </a:r>
            <a:br>
              <a:rPr lang="es-ES"/>
            </a:br>
            <a:r>
              <a:rPr lang="es-ES" sz="4000"/>
              <a:t>e-Commerce</a:t>
            </a:r>
            <a:endParaRPr lang="es-ES"/>
          </a:p>
        </p:txBody>
      </p:sp>
      <p:sp>
        <p:nvSpPr>
          <p:cNvPr id="6" name="Rectángulo 5">
            <a:extLst>
              <a:ext uri="{FF2B5EF4-FFF2-40B4-BE49-F238E27FC236}">
                <a16:creationId xmlns:a16="http://schemas.microsoft.com/office/drawing/2014/main" id="{10B9F72B-35A8-40BF-99FE-DD4886BF9056}"/>
              </a:ext>
            </a:extLst>
          </p:cNvPr>
          <p:cNvSpPr/>
          <p:nvPr/>
        </p:nvSpPr>
        <p:spPr>
          <a:xfrm>
            <a:off x="5891537" y="5475246"/>
            <a:ext cx="5530646" cy="954107"/>
          </a:xfrm>
          <a:prstGeom prst="rect">
            <a:avLst/>
          </a:prstGeom>
        </p:spPr>
        <p:txBody>
          <a:bodyPr wrap="square">
            <a:spAutoFit/>
          </a:bodyPr>
          <a:lstStyle/>
          <a:p>
            <a:r>
              <a:rPr lang="es-ES" sz="2800">
                <a:latin typeface="Verdana" panose="020B0604030504040204" pitchFamily="34" charset="0"/>
                <a:ea typeface="Verdana" panose="020B0604030504040204" pitchFamily="34" charset="0"/>
                <a:cs typeface="Verdana" panose="020B0604030504040204" pitchFamily="34" charset="0"/>
              </a:rPr>
              <a:t>Uso de Internet para realizar transacciones de negocios.</a:t>
            </a:r>
          </a:p>
        </p:txBody>
      </p:sp>
      <p:pic>
        <p:nvPicPr>
          <p:cNvPr id="7170" name="Picture 2" descr="Comercio electrónico - Wikipedia, la enciclopedia libre">
            <a:extLst>
              <a:ext uri="{FF2B5EF4-FFF2-40B4-BE49-F238E27FC236}">
                <a16:creationId xmlns:a16="http://schemas.microsoft.com/office/drawing/2014/main" id="{4306A2F0-DB43-41B3-8A53-E748F1B87203}"/>
              </a:ext>
            </a:extLst>
          </p:cNvPr>
          <p:cNvPicPr>
            <a:picLocks noChangeAspect="1" noChangeArrowheads="1"/>
          </p:cNvPicPr>
          <p:nvPr/>
        </p:nvPicPr>
        <p:blipFill rotWithShape="1">
          <a:blip r:embed="rId2">
            <a:clrChange>
              <a:clrFrom>
                <a:srgbClr val="5B9ABC"/>
              </a:clrFrom>
              <a:clrTo>
                <a:srgbClr val="5B9ABC">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2326" t="4220" r="1876" b="3617"/>
          <a:stretch/>
        </p:blipFill>
        <p:spPr bwMode="auto">
          <a:xfrm>
            <a:off x="5852514" y="0"/>
            <a:ext cx="6276424" cy="402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7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F8FD559A-912C-46FA-8124-A1F9A625941C}"/>
              </a:ext>
            </a:extLst>
          </p:cNvPr>
          <p:cNvSpPr>
            <a:spLocks noGrp="1"/>
          </p:cNvSpPr>
          <p:nvPr>
            <p:ph idx="1"/>
          </p:nvPr>
        </p:nvSpPr>
        <p:spPr>
          <a:xfrm>
            <a:off x="4941455" y="651200"/>
            <a:ext cx="7138250" cy="5925091"/>
          </a:xfrm>
        </p:spPr>
        <p:txBody>
          <a:bodyPr/>
          <a:lstStyle/>
          <a:p>
            <a:pPr>
              <a:spcAft>
                <a:spcPts val="1200"/>
              </a:spcAft>
            </a:pPr>
            <a:r>
              <a:rPr lang="es-ES"/>
              <a:t>Internet posee </a:t>
            </a:r>
            <a:r>
              <a:rPr lang="es-ES">
                <a:solidFill>
                  <a:srgbClr val="CC0000"/>
                </a:solidFill>
              </a:rPr>
              <a:t>ocho características</a:t>
            </a:r>
            <a:br>
              <a:rPr lang="es-ES"/>
            </a:br>
            <a:r>
              <a:rPr lang="es-ES"/>
              <a:t>únicas </a:t>
            </a:r>
            <a:r>
              <a:rPr lang="es-ES">
                <a:solidFill>
                  <a:srgbClr val="CC0000"/>
                </a:solidFill>
              </a:rPr>
              <a:t>como medio comercial</a:t>
            </a:r>
            <a:r>
              <a:rPr lang="es-ES"/>
              <a:t>:</a:t>
            </a:r>
          </a:p>
          <a:p>
            <a:pPr marL="534988" indent="-457200">
              <a:buFont typeface="+mj-lt"/>
              <a:buAutoNum type="arabicPeriod"/>
            </a:pPr>
            <a:r>
              <a:rPr lang="es-ES"/>
              <a:t>Ubicuidad </a:t>
            </a:r>
          </a:p>
          <a:p>
            <a:pPr marL="534988" indent="-457200">
              <a:buFont typeface="+mj-lt"/>
              <a:buAutoNum type="arabicPeriod"/>
            </a:pPr>
            <a:r>
              <a:rPr lang="es-ES"/>
              <a:t>Alcance global </a:t>
            </a:r>
          </a:p>
          <a:p>
            <a:pPr marL="534988" indent="-457200">
              <a:buFont typeface="+mj-lt"/>
              <a:buAutoNum type="arabicPeriod"/>
            </a:pPr>
            <a:r>
              <a:rPr lang="es-ES"/>
              <a:t>Estándares universales </a:t>
            </a:r>
          </a:p>
          <a:p>
            <a:pPr marL="534988" indent="-457200">
              <a:buFont typeface="+mj-lt"/>
              <a:buAutoNum type="arabicPeriod"/>
            </a:pPr>
            <a:r>
              <a:rPr lang="es-ES"/>
              <a:t>Riqueza </a:t>
            </a:r>
          </a:p>
          <a:p>
            <a:pPr marL="534988" indent="-457200">
              <a:buFont typeface="+mj-lt"/>
              <a:buAutoNum type="arabicPeriod"/>
            </a:pPr>
            <a:r>
              <a:rPr lang="es-ES"/>
              <a:t>Interactividad </a:t>
            </a:r>
          </a:p>
          <a:p>
            <a:pPr marL="534988" indent="-457200">
              <a:buFont typeface="+mj-lt"/>
              <a:buAutoNum type="arabicPeriod"/>
            </a:pPr>
            <a:r>
              <a:rPr lang="es-ES"/>
              <a:t>Densidad de la información </a:t>
            </a:r>
          </a:p>
          <a:p>
            <a:pPr marL="534988" indent="-457200">
              <a:buFont typeface="+mj-lt"/>
              <a:buAutoNum type="arabicPeriod"/>
            </a:pPr>
            <a:r>
              <a:rPr lang="es-ES"/>
              <a:t>Personalización </a:t>
            </a:r>
          </a:p>
          <a:p>
            <a:pPr marL="534988" indent="-457200">
              <a:buFont typeface="+mj-lt"/>
              <a:buAutoNum type="arabicPeriod"/>
            </a:pPr>
            <a:r>
              <a:rPr lang="es-ES"/>
              <a:t>Tecnología Social</a:t>
            </a:r>
          </a:p>
          <a:p>
            <a:endParaRPr lang="es-ES"/>
          </a:p>
        </p:txBody>
      </p:sp>
      <p:sp>
        <p:nvSpPr>
          <p:cNvPr id="3" name="Título 2">
            <a:extLst>
              <a:ext uri="{FF2B5EF4-FFF2-40B4-BE49-F238E27FC236}">
                <a16:creationId xmlns:a16="http://schemas.microsoft.com/office/drawing/2014/main" id="{8DF5E0A3-564E-41EC-B861-BB8FB39EEA5C}"/>
              </a:ext>
            </a:extLst>
          </p:cNvPr>
          <p:cNvSpPr>
            <a:spLocks noGrp="1"/>
          </p:cNvSpPr>
          <p:nvPr>
            <p:ph type="title"/>
          </p:nvPr>
        </p:nvSpPr>
        <p:spPr/>
        <p:txBody>
          <a:bodyPr/>
          <a:lstStyle/>
          <a:p>
            <a:r>
              <a:rPr lang="es-ES"/>
              <a:t>Características de Internet que influyen en el comercio electrónico .</a:t>
            </a:r>
          </a:p>
        </p:txBody>
      </p:sp>
      <p:pic>
        <p:nvPicPr>
          <p:cNvPr id="5" name="Imagen 4">
            <a:extLst>
              <a:ext uri="{FF2B5EF4-FFF2-40B4-BE49-F238E27FC236}">
                <a16:creationId xmlns:a16="http://schemas.microsoft.com/office/drawing/2014/main" id="{6CB4F295-40DB-4E7D-94E5-FC37AAD99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28" y="2066250"/>
            <a:ext cx="2930328" cy="3004514"/>
          </a:xfrm>
          <a:prstGeom prst="rect">
            <a:avLst/>
          </a:prstGeom>
        </p:spPr>
      </p:pic>
    </p:spTree>
    <p:extLst>
      <p:ext uri="{BB962C8B-B14F-4D97-AF65-F5344CB8AC3E}">
        <p14:creationId xmlns:p14="http://schemas.microsoft.com/office/powerpoint/2010/main" val="103685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a:xfrm>
            <a:off x="3737811" y="892967"/>
            <a:ext cx="8229600" cy="5526305"/>
          </a:xfrm>
        </p:spPr>
        <p:txBody>
          <a:bodyPr/>
          <a:lstStyle/>
          <a:p>
            <a:pPr>
              <a:lnSpc>
                <a:spcPts val="2800"/>
              </a:lnSpc>
              <a:spcBef>
                <a:spcPts val="0"/>
              </a:spcBef>
              <a:spcAft>
                <a:spcPts val="600"/>
              </a:spcAft>
            </a:pPr>
            <a:r>
              <a:rPr lang="es-ES" sz="2000">
                <a:solidFill>
                  <a:srgbClr val="CC0000"/>
                </a:solidFill>
              </a:rPr>
              <a:t>1. Ubicuidad </a:t>
            </a:r>
          </a:p>
          <a:p>
            <a:pPr>
              <a:lnSpc>
                <a:spcPts val="2800"/>
              </a:lnSpc>
              <a:spcBef>
                <a:spcPts val="0"/>
              </a:spcBef>
              <a:spcAft>
                <a:spcPts val="600"/>
              </a:spcAft>
            </a:pPr>
            <a:r>
              <a:rPr lang="en-US" sz="2000"/>
              <a:t>La </a:t>
            </a:r>
            <a:r>
              <a:rPr lang="en-US" sz="2000" err="1"/>
              <a:t>tecnología</a:t>
            </a:r>
            <a:r>
              <a:rPr lang="en-US" sz="2000"/>
              <a:t> de Internet </a:t>
            </a:r>
            <a:r>
              <a:rPr lang="en-US" sz="2000" err="1"/>
              <a:t>está</a:t>
            </a:r>
            <a:r>
              <a:rPr lang="en-US" sz="2000"/>
              <a:t> </a:t>
            </a:r>
            <a:r>
              <a:rPr lang="es-ES" sz="2000"/>
              <a:t>disponible </a:t>
            </a:r>
            <a:br>
              <a:rPr lang="es-ES" sz="2000"/>
            </a:br>
            <a:r>
              <a:rPr lang="es-ES" sz="2000">
                <a:solidFill>
                  <a:srgbClr val="CC0000"/>
                </a:solidFill>
              </a:rPr>
              <a:t>en todas partes</a:t>
            </a:r>
            <a:r>
              <a:rPr lang="es-ES" sz="2000"/>
              <a:t>: trabajo, hogar, etc., </a:t>
            </a:r>
            <a:br>
              <a:rPr lang="es-ES" sz="2000"/>
            </a:br>
            <a:r>
              <a:rPr lang="es-ES" sz="2000">
                <a:solidFill>
                  <a:srgbClr val="CC0000"/>
                </a:solidFill>
              </a:rPr>
              <a:t>en cualquier momento </a:t>
            </a:r>
            <a:r>
              <a:rPr lang="es-ES" sz="2000">
                <a:solidFill>
                  <a:schemeClr val="tx1"/>
                </a:solidFill>
              </a:rPr>
              <a:t>y para</a:t>
            </a:r>
            <a:br>
              <a:rPr lang="es-ES" sz="2000">
                <a:solidFill>
                  <a:srgbClr val="CC0000"/>
                </a:solidFill>
              </a:rPr>
            </a:br>
            <a:r>
              <a:rPr lang="es-ES" sz="2000">
                <a:solidFill>
                  <a:srgbClr val="CC0000"/>
                </a:solidFill>
              </a:rPr>
              <a:t>cualquier persona.</a:t>
            </a:r>
            <a:endParaRPr lang="en-US" sz="2000"/>
          </a:p>
          <a:p>
            <a:pPr marL="268288">
              <a:lnSpc>
                <a:spcPts val="2800"/>
              </a:lnSpc>
              <a:spcBef>
                <a:spcPts val="0"/>
              </a:spcBef>
              <a:spcAft>
                <a:spcPts val="600"/>
              </a:spcAft>
            </a:pPr>
            <a:br>
              <a:rPr lang="en-US" sz="2000"/>
            </a:br>
            <a:r>
              <a:rPr lang="en-US" sz="2000"/>
              <a:t>Efectos: </a:t>
            </a:r>
          </a:p>
          <a:p>
            <a:pPr marL="800100" lvl="1" indent="-342900">
              <a:lnSpc>
                <a:spcPts val="2800"/>
              </a:lnSpc>
              <a:spcBef>
                <a:spcPts val="0"/>
              </a:spcBef>
              <a:spcAft>
                <a:spcPts val="600"/>
              </a:spcAft>
              <a:buClr>
                <a:schemeClr val="tx1"/>
              </a:buClr>
              <a:buFont typeface="Verdana" panose="020B0604030504040204" pitchFamily="34" charset="0"/>
              <a:buChar char="─"/>
            </a:pPr>
            <a:r>
              <a:rPr lang="es-ES" sz="2000"/>
              <a:t>Transformación de los Marketplace.</a:t>
            </a:r>
            <a:br>
              <a:rPr lang="es-ES" sz="2000"/>
            </a:br>
            <a:r>
              <a:rPr lang="es-ES" sz="2000">
                <a:hlinkClick r:id="rId2"/>
              </a:rPr>
              <a:t>https://www.renaud.es/2019/marketplaces-y-su-futuro/</a:t>
            </a:r>
            <a:endParaRPr lang="en-US" sz="2000"/>
          </a:p>
          <a:p>
            <a:pPr marL="800100" lvl="1" indent="-342900">
              <a:lnSpc>
                <a:spcPts val="2800"/>
              </a:lnSpc>
              <a:spcBef>
                <a:spcPts val="0"/>
              </a:spcBef>
              <a:spcAft>
                <a:spcPts val="600"/>
              </a:spcAft>
              <a:buClr>
                <a:schemeClr val="tx1"/>
              </a:buClr>
              <a:buFont typeface="Verdana" panose="020B0604030504040204" pitchFamily="34" charset="0"/>
              <a:buChar char="─"/>
            </a:pPr>
            <a:r>
              <a:rPr lang="es-ES" sz="2000"/>
              <a:t>Mayor comodidad del cliente </a:t>
            </a:r>
            <a:br>
              <a:rPr lang="es-ES" sz="2000"/>
            </a:br>
            <a:r>
              <a:rPr lang="es-ES" sz="2000"/>
              <a:t>y menores costos de compra</a:t>
            </a:r>
            <a:endParaRPr lang="en-US" sz="2000"/>
          </a:p>
          <a:p>
            <a:pPr marL="800100" lvl="1" indent="-342900">
              <a:lnSpc>
                <a:spcPts val="2800"/>
              </a:lnSpc>
              <a:spcBef>
                <a:spcPts val="0"/>
              </a:spcBef>
              <a:spcAft>
                <a:spcPts val="600"/>
              </a:spcAft>
              <a:buClr>
                <a:schemeClr val="tx1"/>
              </a:buClr>
              <a:buFont typeface="Verdana" panose="020B0604030504040204" pitchFamily="34" charset="0"/>
              <a:buChar char="─"/>
            </a:pPr>
            <a:r>
              <a:rPr lang="en-US" sz="2000"/>
              <a:t>Se reducen </a:t>
            </a:r>
          </a:p>
          <a:p>
            <a:pPr marL="1141412" lvl="2" indent="-342900">
              <a:lnSpc>
                <a:spcPts val="2800"/>
              </a:lnSpc>
              <a:spcBef>
                <a:spcPts val="0"/>
              </a:spcBef>
              <a:spcAft>
                <a:spcPts val="600"/>
              </a:spcAft>
              <a:buClr>
                <a:schemeClr val="tx1"/>
              </a:buClr>
              <a:buFont typeface="Courier New" panose="02070309020205020404" pitchFamily="49" charset="0"/>
              <a:buChar char="o"/>
            </a:pPr>
            <a:r>
              <a:rPr lang="en-US" sz="2000"/>
              <a:t>Los costes de transacción </a:t>
            </a:r>
          </a:p>
          <a:p>
            <a:pPr marL="1141412" lvl="2" indent="-342900">
              <a:lnSpc>
                <a:spcPts val="2800"/>
              </a:lnSpc>
              <a:spcBef>
                <a:spcPts val="0"/>
              </a:spcBef>
              <a:spcAft>
                <a:spcPts val="600"/>
              </a:spcAft>
              <a:buClr>
                <a:schemeClr val="tx1"/>
              </a:buClr>
              <a:buFont typeface="Courier New" panose="02070309020205020404" pitchFamily="49" charset="0"/>
              <a:buChar char="o"/>
            </a:pPr>
            <a:r>
              <a:rPr lang="en-US" sz="2000"/>
              <a:t>Los costes de </a:t>
            </a:r>
            <a:r>
              <a:rPr lang="en-US" sz="2000" err="1"/>
              <a:t>participación</a:t>
            </a:r>
            <a:r>
              <a:rPr lang="en-US" sz="2000"/>
              <a:t> </a:t>
            </a:r>
            <a:r>
              <a:rPr lang="en-US" sz="2000" err="1"/>
              <a:t>en</a:t>
            </a:r>
            <a:r>
              <a:rPr lang="en-US" sz="2000"/>
              <a:t> el </a:t>
            </a:r>
            <a:r>
              <a:rPr lang="en-US" sz="2000" err="1"/>
              <a:t>mercado</a:t>
            </a:r>
            <a:endParaRPr lang="es-ES" sz="2000"/>
          </a:p>
          <a:p>
            <a:pPr>
              <a:lnSpc>
                <a:spcPts val="2800"/>
              </a:lnSpc>
              <a:spcBef>
                <a:spcPts val="0"/>
              </a:spcBef>
              <a:spcAft>
                <a:spcPts val="600"/>
              </a:spcAft>
            </a:pPr>
            <a:endParaRPr lang="es-ES" sz="2000"/>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2050" name="Picture 2" descr="Caracteristicas unicas del E-Commerce. - ecommerce-1045-21511026">
            <a:extLst>
              <a:ext uri="{FF2B5EF4-FFF2-40B4-BE49-F238E27FC236}">
                <a16:creationId xmlns:a16="http://schemas.microsoft.com/office/drawing/2014/main" id="{B1257314-923F-4B63-B979-41A020573CA3}"/>
              </a:ext>
            </a:extLst>
          </p:cNvPr>
          <p:cNvPicPr>
            <a:picLocks noChangeAspect="1" noChangeArrowheads="1"/>
          </p:cNvPicPr>
          <p:nvPr/>
        </p:nvPicPr>
        <p:blipFill rotWithShape="1">
          <a:blip r:embed="rId3">
            <a:clrChange>
              <a:clrFrom>
                <a:srgbClr val="FEFEFE"/>
              </a:clrFrom>
              <a:clrTo>
                <a:srgbClr val="FEFEFE">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5006" r="9080"/>
          <a:stretch/>
        </p:blipFill>
        <p:spPr bwMode="auto">
          <a:xfrm>
            <a:off x="76982" y="2487479"/>
            <a:ext cx="3728400" cy="269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3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a:xfrm>
            <a:off x="779438" y="892968"/>
            <a:ext cx="10972800" cy="2949359"/>
          </a:xfrm>
        </p:spPr>
        <p:txBody>
          <a:bodyPr/>
          <a:lstStyle/>
          <a:p>
            <a:pPr>
              <a:lnSpc>
                <a:spcPct val="90000"/>
              </a:lnSpc>
              <a:spcBef>
                <a:spcPts val="1000"/>
              </a:spcBef>
              <a:spcAft>
                <a:spcPts val="400"/>
              </a:spcAft>
            </a:pPr>
            <a:r>
              <a:rPr lang="es-ES" sz="2000">
                <a:solidFill>
                  <a:srgbClr val="CC0000"/>
                </a:solidFill>
              </a:rPr>
              <a:t>2. Alcance Global</a:t>
            </a:r>
          </a:p>
          <a:p>
            <a:pPr>
              <a:lnSpc>
                <a:spcPct val="90000"/>
              </a:lnSpc>
              <a:spcBef>
                <a:spcPts val="1000"/>
              </a:spcBef>
              <a:spcAft>
                <a:spcPts val="400"/>
              </a:spcAft>
            </a:pPr>
            <a:r>
              <a:rPr lang="es-ES" sz="2100"/>
              <a:t>La tecnología atraviesa fronteras nacionales, alrededor del mundo</a:t>
            </a:r>
            <a:r>
              <a:rPr lang="en-US" sz="2000"/>
              <a:t>.  </a:t>
            </a:r>
            <a:br>
              <a:rPr lang="en-US" sz="2000"/>
            </a:br>
            <a:br>
              <a:rPr lang="en-US" sz="2000"/>
            </a:br>
            <a:r>
              <a:rPr lang="en-US" sz="2000" err="1"/>
              <a:t>Efectos</a:t>
            </a:r>
            <a:r>
              <a:rPr lang="en-US" sz="2000"/>
              <a:t>: </a:t>
            </a:r>
          </a:p>
          <a:p>
            <a:pPr marL="800100" lvl="1" indent="-342900">
              <a:lnSpc>
                <a:spcPct val="90000"/>
              </a:lnSpc>
              <a:spcBef>
                <a:spcPts val="1000"/>
              </a:spcBef>
              <a:spcAft>
                <a:spcPts val="400"/>
              </a:spcAft>
              <a:buClr>
                <a:schemeClr val="tx1"/>
              </a:buClr>
              <a:buFont typeface="Verdana" panose="020B0604030504040204" pitchFamily="34" charset="0"/>
              <a:buChar char="─"/>
            </a:pPr>
            <a:r>
              <a:rPr lang="es-ES" sz="2000"/>
              <a:t>Comercio a través de fronteras culturales y nacionales sin problemas y sin modificaciones</a:t>
            </a:r>
            <a:r>
              <a:rPr lang="en-US" sz="2000"/>
              <a:t>.</a:t>
            </a:r>
          </a:p>
          <a:p>
            <a:pPr marL="800100" lvl="1" indent="-342900">
              <a:lnSpc>
                <a:spcPct val="90000"/>
              </a:lnSpc>
              <a:spcBef>
                <a:spcPts val="1000"/>
              </a:spcBef>
              <a:spcAft>
                <a:spcPts val="400"/>
              </a:spcAft>
              <a:buClr>
                <a:schemeClr val="tx1"/>
              </a:buClr>
              <a:buFont typeface="Verdana" panose="020B0604030504040204" pitchFamily="34" charset="0"/>
              <a:buChar char="─"/>
            </a:pPr>
            <a:r>
              <a:rPr lang="es-ES" sz="2000"/>
              <a:t>El mercado incluye, potencialmente, a miles de millones de consumidores y millones de empresas en todo el mundo</a:t>
            </a:r>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3080" name="Picture 8" descr="COMERCIO ELECTRÓNICO – karlandradeblog">
            <a:extLst>
              <a:ext uri="{FF2B5EF4-FFF2-40B4-BE49-F238E27FC236}">
                <a16:creationId xmlns:a16="http://schemas.microsoft.com/office/drawing/2014/main" id="{36956D89-A82A-4EE2-B3AA-1ED95F8E78F7}"/>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94595" y="392545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8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a:xfrm>
            <a:off x="751729" y="1076073"/>
            <a:ext cx="10972800" cy="3274254"/>
          </a:xfrm>
        </p:spPr>
        <p:txBody>
          <a:bodyPr/>
          <a:lstStyle/>
          <a:p>
            <a:pPr>
              <a:lnSpc>
                <a:spcPct val="90000"/>
              </a:lnSpc>
              <a:spcBef>
                <a:spcPts val="1000"/>
              </a:spcBef>
              <a:spcAft>
                <a:spcPts val="400"/>
              </a:spcAft>
            </a:pPr>
            <a:r>
              <a:rPr lang="es-ES" sz="2000">
                <a:solidFill>
                  <a:srgbClr val="CC0000"/>
                </a:solidFill>
              </a:rPr>
              <a:t>3. Estándares universales </a:t>
            </a:r>
          </a:p>
          <a:p>
            <a:pPr>
              <a:lnSpc>
                <a:spcPct val="90000"/>
              </a:lnSpc>
              <a:spcBef>
                <a:spcPts val="1000"/>
              </a:spcBef>
              <a:spcAft>
                <a:spcPts val="400"/>
              </a:spcAft>
            </a:pPr>
            <a:r>
              <a:rPr lang="es-ES" sz="2100"/>
              <a:t>Un solo conjunto de estándares tecnológicos: los estándares de Internet</a:t>
            </a:r>
            <a:r>
              <a:rPr lang="en-US" sz="2100"/>
              <a:t>.  </a:t>
            </a:r>
          </a:p>
          <a:p>
            <a:pPr>
              <a:lnSpc>
                <a:spcPct val="90000"/>
              </a:lnSpc>
              <a:spcBef>
                <a:spcPts val="1000"/>
              </a:spcBef>
              <a:spcAft>
                <a:spcPts val="400"/>
              </a:spcAft>
            </a:pPr>
            <a:r>
              <a:rPr lang="en-US" sz="2000" err="1"/>
              <a:t>Efectos</a:t>
            </a:r>
            <a:r>
              <a:rPr lang="en-US" sz="2000"/>
              <a:t>: </a:t>
            </a:r>
          </a:p>
          <a:p>
            <a:pPr marL="800100" lvl="1" indent="-342900">
              <a:lnSpc>
                <a:spcPct val="90000"/>
              </a:lnSpc>
              <a:spcBef>
                <a:spcPts val="1000"/>
              </a:spcBef>
              <a:spcAft>
                <a:spcPts val="400"/>
              </a:spcAft>
              <a:buFontTx/>
              <a:buChar char="-"/>
            </a:pPr>
            <a:r>
              <a:rPr lang="en-US" sz="2000" err="1"/>
              <a:t>Sistemas</a:t>
            </a:r>
            <a:r>
              <a:rPr lang="en-US" sz="2000"/>
              <a:t> </a:t>
            </a:r>
            <a:r>
              <a:rPr lang="en-US" sz="2000" err="1"/>
              <a:t>informáticos</a:t>
            </a:r>
            <a:r>
              <a:rPr lang="en-US" sz="2000"/>
              <a:t> </a:t>
            </a:r>
            <a:r>
              <a:rPr lang="en-US" sz="2000" err="1"/>
              <a:t>dispersos</a:t>
            </a:r>
            <a:r>
              <a:rPr lang="en-US" sz="2000"/>
              <a:t> se </a:t>
            </a:r>
            <a:r>
              <a:rPr lang="en-US" sz="2000" err="1"/>
              <a:t>comunican</a:t>
            </a:r>
            <a:r>
              <a:rPr lang="en-US" sz="2000"/>
              <a:t> </a:t>
            </a:r>
            <a:r>
              <a:rPr lang="en-US" sz="2000" err="1"/>
              <a:t>fácilmente</a:t>
            </a:r>
            <a:r>
              <a:rPr lang="en-US" sz="2000"/>
              <a:t> entre </a:t>
            </a:r>
            <a:r>
              <a:rPr lang="en-US" sz="2000" err="1"/>
              <a:t>sí</a:t>
            </a:r>
            <a:r>
              <a:rPr lang="en-US" sz="2000"/>
              <a:t>. </a:t>
            </a:r>
          </a:p>
          <a:p>
            <a:pPr marL="800100" lvl="1" indent="-342900">
              <a:lnSpc>
                <a:spcPct val="90000"/>
              </a:lnSpc>
              <a:spcBef>
                <a:spcPts val="1000"/>
              </a:spcBef>
              <a:spcAft>
                <a:spcPts val="400"/>
              </a:spcAft>
              <a:buFontTx/>
              <a:buChar char="-"/>
            </a:pPr>
            <a:r>
              <a:rPr lang="es-ES" sz="2000"/>
              <a:t>Menores costos de entrada en el mercado: </a:t>
            </a:r>
            <a:br>
              <a:rPr lang="es-ES" sz="2000"/>
            </a:br>
            <a:r>
              <a:rPr lang="es-ES" sz="2000"/>
              <a:t>los comerciantes deben pagar para llevar los productos al mercado tradicional.</a:t>
            </a:r>
          </a:p>
          <a:p>
            <a:pPr marL="800100" lvl="1" indent="-342900">
              <a:lnSpc>
                <a:spcPct val="90000"/>
              </a:lnSpc>
              <a:spcBef>
                <a:spcPts val="1000"/>
              </a:spcBef>
              <a:spcAft>
                <a:spcPts val="400"/>
              </a:spcAft>
              <a:buFontTx/>
              <a:buChar char="-"/>
            </a:pPr>
            <a:r>
              <a:rPr lang="es-ES" sz="2000"/>
              <a:t>Menores costos de búsqueda de los consumidores y de esfuerzo requerido para encontrar productos adecuados</a:t>
            </a:r>
            <a:endParaRPr lang="en-US" sz="2000"/>
          </a:p>
          <a:p>
            <a:endParaRPr lang="es-ES" sz="2000"/>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4098" name="Picture 2" descr="Protocolos de Internet - HTTP y FTP - Blog de arsys.es">
            <a:extLst>
              <a:ext uri="{FF2B5EF4-FFF2-40B4-BE49-F238E27FC236}">
                <a16:creationId xmlns:a16="http://schemas.microsoft.com/office/drawing/2014/main" id="{BC73E90B-4ACA-43E2-AFB6-7E9C8AC43558}"/>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45164" y="4899106"/>
            <a:ext cx="5617728" cy="194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5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09F0E2-977B-4FCC-BDEC-791C5523B81E}"/>
              </a:ext>
            </a:extLst>
          </p:cNvPr>
          <p:cNvSpPr>
            <a:spLocks noGrp="1"/>
          </p:cNvSpPr>
          <p:nvPr>
            <p:ph idx="1"/>
          </p:nvPr>
        </p:nvSpPr>
        <p:spPr>
          <a:xfrm>
            <a:off x="741219" y="892968"/>
            <a:ext cx="11140964" cy="5072064"/>
          </a:xfrm>
        </p:spPr>
        <p:txBody>
          <a:bodyPr/>
          <a:lstStyle/>
          <a:p>
            <a:pPr>
              <a:lnSpc>
                <a:spcPct val="90000"/>
              </a:lnSpc>
              <a:spcBef>
                <a:spcPts val="1000"/>
              </a:spcBef>
              <a:spcAft>
                <a:spcPts val="400"/>
              </a:spcAft>
            </a:pPr>
            <a:r>
              <a:rPr lang="es-ES" sz="2000">
                <a:solidFill>
                  <a:srgbClr val="CC0000"/>
                </a:solidFill>
              </a:rPr>
              <a:t>4. Riqueza </a:t>
            </a:r>
          </a:p>
          <a:p>
            <a:pPr>
              <a:lnSpc>
                <a:spcPct val="90000"/>
              </a:lnSpc>
              <a:spcBef>
                <a:spcPts val="1000"/>
              </a:spcBef>
              <a:spcAft>
                <a:spcPts val="400"/>
              </a:spcAft>
            </a:pPr>
            <a:r>
              <a:rPr lang="en-US" sz="2000"/>
              <a:t>Las tiendas online soportan todo tipo de formatos: video, audio, y </a:t>
            </a:r>
            <a:r>
              <a:rPr lang="en-US" sz="2000" err="1"/>
              <a:t>mensajes</a:t>
            </a:r>
            <a:r>
              <a:rPr lang="en-US" sz="2000"/>
              <a:t> de </a:t>
            </a:r>
            <a:r>
              <a:rPr lang="en-US" sz="2000" err="1"/>
              <a:t>texto</a:t>
            </a:r>
            <a:r>
              <a:rPr lang="en-US" sz="2000"/>
              <a:t>.</a:t>
            </a:r>
          </a:p>
          <a:p>
            <a:pPr>
              <a:lnSpc>
                <a:spcPct val="90000"/>
              </a:lnSpc>
              <a:spcBef>
                <a:spcPts val="1000"/>
              </a:spcBef>
              <a:spcAft>
                <a:spcPts val="400"/>
              </a:spcAft>
            </a:pPr>
            <a:r>
              <a:rPr lang="en-US" sz="2000" err="1"/>
              <a:t>Efectos</a:t>
            </a:r>
            <a:r>
              <a:rPr lang="en-US" sz="2000"/>
              <a:t>: </a:t>
            </a:r>
          </a:p>
          <a:p>
            <a:pPr marL="433387" indent="-342900">
              <a:lnSpc>
                <a:spcPct val="90000"/>
              </a:lnSpc>
              <a:spcBef>
                <a:spcPts val="1000"/>
              </a:spcBef>
              <a:spcAft>
                <a:spcPts val="400"/>
              </a:spcAft>
              <a:buFontTx/>
              <a:buChar char="-"/>
            </a:pPr>
            <a:r>
              <a:rPr lang="es-ES" sz="2000"/>
              <a:t>Posibilidad de mostrar mensajes enriquecidos con texto, audio y video simultáneamente a un gran número de personas.</a:t>
            </a:r>
          </a:p>
          <a:p>
            <a:endParaRPr lang="es-ES" sz="2000"/>
          </a:p>
        </p:txBody>
      </p:sp>
      <p:sp>
        <p:nvSpPr>
          <p:cNvPr id="3" name="Título 2">
            <a:extLst>
              <a:ext uri="{FF2B5EF4-FFF2-40B4-BE49-F238E27FC236}">
                <a16:creationId xmlns:a16="http://schemas.microsoft.com/office/drawing/2014/main" id="{FF3F6984-575F-4691-92E4-B767922C1579}"/>
              </a:ext>
            </a:extLst>
          </p:cNvPr>
          <p:cNvSpPr>
            <a:spLocks noGrp="1"/>
          </p:cNvSpPr>
          <p:nvPr>
            <p:ph type="title"/>
          </p:nvPr>
        </p:nvSpPr>
        <p:spPr/>
        <p:txBody>
          <a:bodyPr/>
          <a:lstStyle/>
          <a:p>
            <a:r>
              <a:rPr lang="es-ES"/>
              <a:t>Características del comercio electrónico</a:t>
            </a:r>
          </a:p>
        </p:txBody>
      </p:sp>
      <p:pic>
        <p:nvPicPr>
          <p:cNvPr id="6" name="Imagen 5">
            <a:extLst>
              <a:ext uri="{FF2B5EF4-FFF2-40B4-BE49-F238E27FC236}">
                <a16:creationId xmlns:a16="http://schemas.microsoft.com/office/drawing/2014/main" id="{0C557DAE-E6CF-4A10-934F-057C2CCAFC65}"/>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4288221" y="2875485"/>
            <a:ext cx="7903778" cy="3826432"/>
          </a:xfrm>
          <a:prstGeom prst="rect">
            <a:avLst/>
          </a:prstGeom>
        </p:spPr>
      </p:pic>
      <p:sp>
        <p:nvSpPr>
          <p:cNvPr id="7" name="Rectángulo 6">
            <a:extLst>
              <a:ext uri="{FF2B5EF4-FFF2-40B4-BE49-F238E27FC236}">
                <a16:creationId xmlns:a16="http://schemas.microsoft.com/office/drawing/2014/main" id="{CFB877C0-258B-4B15-BC97-7DCD8D427B2C}"/>
              </a:ext>
            </a:extLst>
          </p:cNvPr>
          <p:cNvSpPr/>
          <p:nvPr/>
        </p:nvSpPr>
        <p:spPr>
          <a:xfrm>
            <a:off x="309817" y="3076383"/>
            <a:ext cx="3568500" cy="2585323"/>
          </a:xfrm>
          <a:prstGeom prst="rect">
            <a:avLst/>
          </a:prstGeom>
        </p:spPr>
        <p:txBody>
          <a:bodyPr wrap="square">
            <a:spAutoFit/>
          </a:bodyPr>
          <a:lstStyle/>
          <a:p>
            <a:pPr marL="800100" lvl="1" indent="-342900">
              <a:lnSpc>
                <a:spcPct val="90000"/>
              </a:lnSpc>
              <a:spcBef>
                <a:spcPts val="1000"/>
              </a:spcBef>
              <a:spcAft>
                <a:spcPts val="400"/>
              </a:spcAft>
              <a:buFontTx/>
              <a:buChar char="-"/>
            </a:pPr>
            <a:r>
              <a:rPr lang="es-ES" sz="2000">
                <a:latin typeface="Verdana" panose="020B0604030504040204" pitchFamily="34" charset="0"/>
                <a:ea typeface="Verdana" panose="020B0604030504040204" pitchFamily="34" charset="0"/>
              </a:rPr>
              <a:t>En un mismo mensaje de </a:t>
            </a:r>
            <a:br>
              <a:rPr lang="es-ES" sz="2000">
                <a:latin typeface="Verdana" panose="020B0604030504040204" pitchFamily="34" charset="0"/>
                <a:ea typeface="Verdana" panose="020B0604030504040204" pitchFamily="34" charset="0"/>
              </a:rPr>
            </a:br>
            <a:r>
              <a:rPr lang="es-ES" sz="2000">
                <a:latin typeface="Verdana" panose="020B0604030504040204" pitchFamily="34" charset="0"/>
                <a:ea typeface="Verdana" panose="020B0604030504040204" pitchFamily="34" charset="0"/>
              </a:rPr>
              <a:t>email marketing </a:t>
            </a:r>
            <a:br>
              <a:rPr lang="es-ES" sz="2000">
                <a:latin typeface="Verdana" panose="020B0604030504040204" pitchFamily="34" charset="0"/>
                <a:ea typeface="Verdana" panose="020B0604030504040204" pitchFamily="34" charset="0"/>
              </a:rPr>
            </a:br>
            <a:r>
              <a:rPr lang="es-ES" sz="2000">
                <a:latin typeface="Verdana" panose="020B0604030504040204" pitchFamily="34" charset="0"/>
                <a:ea typeface="Verdana" panose="020B0604030504040204" pitchFamily="34" charset="0"/>
              </a:rPr>
              <a:t>se pueden integrar asimismo textos, audio y video enriqueciendo así</a:t>
            </a:r>
            <a:br>
              <a:rPr lang="es-ES" sz="2000">
                <a:latin typeface="Verdana" panose="020B0604030504040204" pitchFamily="34" charset="0"/>
                <a:ea typeface="Verdana" panose="020B0604030504040204" pitchFamily="34" charset="0"/>
              </a:rPr>
            </a:br>
            <a:r>
              <a:rPr lang="es-ES" sz="2000">
                <a:latin typeface="Verdana" panose="020B0604030504040204" pitchFamily="34" charset="0"/>
                <a:ea typeface="Verdana" panose="020B0604030504040204" pitchFamily="34" charset="0"/>
              </a:rPr>
              <a:t>la experiencia </a:t>
            </a:r>
            <a:br>
              <a:rPr lang="es-ES" sz="2000">
                <a:latin typeface="Verdana" panose="020B0604030504040204" pitchFamily="34" charset="0"/>
                <a:ea typeface="Verdana" panose="020B0604030504040204" pitchFamily="34" charset="0"/>
              </a:rPr>
            </a:br>
            <a:r>
              <a:rPr lang="es-ES" sz="2000">
                <a:latin typeface="Verdana" panose="020B0604030504040204" pitchFamily="34" charset="0"/>
                <a:ea typeface="Verdana" panose="020B0604030504040204" pitchFamily="34" charset="0"/>
              </a:rPr>
              <a:t>del consumidor.</a:t>
            </a:r>
            <a:endParaRPr lang="en-US" sz="2000">
              <a:latin typeface="Verdana" panose="020B0604030504040204" pitchFamily="34" charset="0"/>
              <a:ea typeface="Verdana" panose="020B0604030504040204" pitchFamily="34" charset="0"/>
            </a:endParaRPr>
          </a:p>
        </p:txBody>
      </p:sp>
      <p:sp>
        <p:nvSpPr>
          <p:cNvPr id="8" name="Rectángulo 7">
            <a:extLst>
              <a:ext uri="{FF2B5EF4-FFF2-40B4-BE49-F238E27FC236}">
                <a16:creationId xmlns:a16="http://schemas.microsoft.com/office/drawing/2014/main" id="{1FC98E2C-9247-495B-8C0A-5CB67A802FB8}"/>
              </a:ext>
            </a:extLst>
          </p:cNvPr>
          <p:cNvSpPr/>
          <p:nvPr/>
        </p:nvSpPr>
        <p:spPr>
          <a:xfrm>
            <a:off x="4488396" y="6532640"/>
            <a:ext cx="7703604" cy="338554"/>
          </a:xfrm>
          <a:prstGeom prst="rect">
            <a:avLst/>
          </a:prstGeom>
          <a:solidFill>
            <a:schemeClr val="tx1"/>
          </a:solidFill>
        </p:spPr>
        <p:txBody>
          <a:bodyPr wrap="square">
            <a:spAutoFit/>
          </a:bodyPr>
          <a:lstStyle/>
          <a:p>
            <a:pPr algn="ctr"/>
            <a:r>
              <a:rPr lang="ca-ES" sz="1600">
                <a:solidFill>
                  <a:schemeClr val="bg1"/>
                </a:solidFill>
                <a:latin typeface="Verdana" panose="020B0604030504040204" pitchFamily="34" charset="0"/>
                <a:ea typeface="Verdana" panose="020B0604030504040204" pitchFamily="34" charset="0"/>
              </a:rPr>
              <a:t>https://www.amazon.es/gp/product/B07ZZVWB4L/&amp;ref=fs_smp?th=1</a:t>
            </a:r>
          </a:p>
        </p:txBody>
      </p:sp>
    </p:spTree>
    <p:extLst>
      <p:ext uri="{BB962C8B-B14F-4D97-AF65-F5344CB8AC3E}">
        <p14:creationId xmlns:p14="http://schemas.microsoft.com/office/powerpoint/2010/main" val="514881603"/>
      </p:ext>
    </p:extLst>
  </p:cSld>
  <p:clrMapOvr>
    <a:masterClrMapping/>
  </p:clrMapOvr>
</p:sld>
</file>

<file path=ppt/theme/theme1.xml><?xml version="1.0" encoding="utf-8"?>
<a:theme xmlns:a="http://schemas.openxmlformats.org/drawingml/2006/main" name="Plantilla ppt">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PF.potx" id="{CC0EBFFC-19B7-412F-BD45-62FDA16D3EC5}" vid="{A8B4F6B7-D3D2-4568-93B7-92D7B28DD88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UPF</Template>
  <TotalTime>0</TotalTime>
  <Words>1858</Words>
  <Application>Microsoft Office PowerPoint</Application>
  <PresentationFormat>Panorámica</PresentationFormat>
  <Paragraphs>232</Paragraphs>
  <Slides>27</Slides>
  <Notes>8</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Títulos de diapositiva</vt:lpstr>
      </vt:variant>
      <vt:variant>
        <vt:i4>27</vt:i4>
      </vt:variant>
      <vt:variant>
        <vt:lpstr>Presentaciones personalizadas</vt:lpstr>
      </vt:variant>
      <vt:variant>
        <vt:i4>1</vt:i4>
      </vt:variant>
    </vt:vector>
  </HeadingPairs>
  <TitlesOfParts>
    <vt:vector size="39" baseType="lpstr">
      <vt:lpstr>Arial</vt:lpstr>
      <vt:lpstr>Book Antiqua</vt:lpstr>
      <vt:lpstr>Calibri</vt:lpstr>
      <vt:lpstr>Consolas</vt:lpstr>
      <vt:lpstr>Courier New</vt:lpstr>
      <vt:lpstr>Georgia</vt:lpstr>
      <vt:lpstr>Segoe UI</vt:lpstr>
      <vt:lpstr>Times New Roman</vt:lpstr>
      <vt:lpstr>Verdana</vt:lpstr>
      <vt:lpstr>Wingdings</vt:lpstr>
      <vt:lpstr>Plantilla ppt</vt:lpstr>
      <vt:lpstr>Sistemas de Información</vt:lpstr>
      <vt:lpstr>Objetivos</vt:lpstr>
      <vt:lpstr>Contenido</vt:lpstr>
      <vt:lpstr>Comercio electrónico  e-Commerce</vt:lpstr>
      <vt:lpstr>Características de Internet que influyen en el comercio electrónico .</vt:lpstr>
      <vt:lpstr>Características del comercio electrónico</vt:lpstr>
      <vt:lpstr>Características del comercio electrónico</vt:lpstr>
      <vt:lpstr>Características del comercio electrónico</vt:lpstr>
      <vt:lpstr>Características del comercio electrónico</vt:lpstr>
      <vt:lpstr>Características del comercio electrónico</vt:lpstr>
      <vt:lpstr>Características del comercio electrónico</vt:lpstr>
      <vt:lpstr>Características del comercio electrónico</vt:lpstr>
      <vt:lpstr>Características del comercio electrónico</vt:lpstr>
      <vt:lpstr>Efectos de Internet en el mercado</vt:lpstr>
      <vt:lpstr>Beneficios de la desintermediación para el consumidor</vt:lpstr>
      <vt:lpstr>Marketing en el comercio electrónico</vt:lpstr>
      <vt:lpstr>Tipos de Comercio electrónico</vt:lpstr>
      <vt:lpstr>Modelos de negocio del comercio electrónico</vt:lpstr>
      <vt:lpstr>Modelos de ingreso del comercio electrónico</vt:lpstr>
      <vt:lpstr>Intercambio Electrónico de Datos (EDI)</vt:lpstr>
      <vt:lpstr>Intercambio Electrónico de Datos (EDI)</vt:lpstr>
      <vt:lpstr>Presentación de PowerPoint</vt:lpstr>
      <vt:lpstr>Beneficios de EDI</vt:lpstr>
      <vt:lpstr>Suministradores software EDIFACT </vt:lpstr>
      <vt:lpstr>Negocios Electrónicos: e-Business </vt:lpstr>
      <vt:lpstr>Beneficios del e-Business</vt:lpstr>
      <vt:lpstr>Matriz e-Business</vt:lpstr>
      <vt:lpstr>Imprimir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delatorrerita</dc:creator>
  <cp:keywords>Sistemas de Información, UPF</cp:keywords>
  <cp:lastModifiedBy>delatorrerita</cp:lastModifiedBy>
  <cp:revision>62</cp:revision>
  <cp:lastPrinted>2021-05-25T13:43:10Z</cp:lastPrinted>
  <dcterms:created xsi:type="dcterms:W3CDTF">2021-05-24T19:04:35Z</dcterms:created>
  <dcterms:modified xsi:type="dcterms:W3CDTF">2022-01-29T12:33:33Z</dcterms:modified>
</cp:coreProperties>
</file>