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344" r:id="rId3"/>
    <p:sldId id="356" r:id="rId4"/>
    <p:sldId id="379" r:id="rId5"/>
    <p:sldId id="385" r:id="rId6"/>
    <p:sldId id="381" r:id="rId7"/>
    <p:sldId id="364" r:id="rId8"/>
    <p:sldId id="382" r:id="rId9"/>
    <p:sldId id="383" r:id="rId10"/>
    <p:sldId id="387" r:id="rId11"/>
    <p:sldId id="389" r:id="rId12"/>
    <p:sldId id="388" r:id="rId13"/>
    <p:sldId id="355" r:id="rId14"/>
    <p:sldId id="368" r:id="rId15"/>
    <p:sldId id="372" r:id="rId16"/>
    <p:sldId id="360" r:id="rId17"/>
    <p:sldId id="390" r:id="rId18"/>
    <p:sldId id="370" r:id="rId19"/>
    <p:sldId id="392" r:id="rId20"/>
    <p:sldId id="374" r:id="rId21"/>
    <p:sldId id="369" r:id="rId22"/>
    <p:sldId id="357" r:id="rId23"/>
    <p:sldId id="393" r:id="rId24"/>
    <p:sldId id="391" r:id="rId25"/>
    <p:sldId id="346" r:id="rId26"/>
  </p:sldIdLst>
  <p:sldSz cx="12192000" cy="6858000"/>
  <p:notesSz cx="6858000" cy="9144000"/>
  <p:custShowLst>
    <p:custShow name="Imprimir" id="0">
      <p:sldLst>
        <p:sld r:id="rId2"/>
      </p:sldLst>
    </p:custShow>
  </p:custShow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5C5A723-E219-4CA3-B7A5-6EDA96E83F7B}">
          <p14:sldIdLst>
            <p14:sldId id="256"/>
            <p14:sldId id="344"/>
            <p14:sldId id="356"/>
            <p14:sldId id="379"/>
            <p14:sldId id="385"/>
            <p14:sldId id="381"/>
            <p14:sldId id="364"/>
            <p14:sldId id="382"/>
            <p14:sldId id="383"/>
            <p14:sldId id="387"/>
            <p14:sldId id="389"/>
            <p14:sldId id="388"/>
            <p14:sldId id="355"/>
            <p14:sldId id="368"/>
            <p14:sldId id="372"/>
            <p14:sldId id="360"/>
            <p14:sldId id="390"/>
            <p14:sldId id="370"/>
            <p14:sldId id="392"/>
            <p14:sldId id="374"/>
            <p14:sldId id="369"/>
            <p14:sldId id="357"/>
            <p14:sldId id="393"/>
            <p14:sldId id="391"/>
            <p14:sldId id="34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CC"/>
    <a:srgbClr val="F7EFEF"/>
    <a:srgbClr val="A40000"/>
    <a:srgbClr val="FFFFCC"/>
    <a:srgbClr val="FFFF99"/>
    <a:srgbClr val="FFFFFF"/>
    <a:srgbClr val="000066"/>
    <a:srgbClr val="FF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68" autoAdjust="0"/>
  </p:normalViewPr>
  <p:slideViewPr>
    <p:cSldViewPr snapToGrid="0">
      <p:cViewPr varScale="1">
        <p:scale>
          <a:sx n="82" d="100"/>
          <a:sy n="82" d="100"/>
        </p:scale>
        <p:origin x="643" y="120"/>
      </p:cViewPr>
      <p:guideLst>
        <p:guide orient="horz" pos="2160"/>
        <p:guide pos="3840"/>
      </p:guideLst>
    </p:cSldViewPr>
  </p:slideViewPr>
  <p:outlineViewPr>
    <p:cViewPr>
      <p:scale>
        <a:sx n="33" d="100"/>
        <a:sy n="33" d="100"/>
      </p:scale>
      <p:origin x="0" y="422"/>
    </p:cViewPr>
  </p:outlineViewPr>
  <p:notesTextViewPr>
    <p:cViewPr>
      <p:scale>
        <a:sx n="1" d="1"/>
        <a:sy n="1" d="1"/>
      </p:scale>
      <p:origin x="0" y="0"/>
    </p:cViewPr>
  </p:notesTextViewPr>
  <p:sorterViewPr>
    <p:cViewPr>
      <p:scale>
        <a:sx n="90" d="100"/>
        <a:sy n="90" d="100"/>
      </p:scale>
      <p:origin x="0" y="-9283"/>
    </p:cViewPr>
  </p:sorterViewPr>
  <p:notesViewPr>
    <p:cSldViewPr snapToGrid="0">
      <p:cViewPr>
        <p:scale>
          <a:sx n="200" d="100"/>
          <a:sy n="200" d="100"/>
        </p:scale>
        <p:origin x="163" y="115"/>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35718" y="8530803"/>
            <a:ext cx="6822281" cy="525670"/>
          </a:xfrm>
          <a:prstGeom prst="rect">
            <a:avLst/>
          </a:prstGeom>
        </p:spPr>
        <p:txBody>
          <a:bodyPr vert="horz" lIns="91440" tIns="45720" rIns="91440" bIns="45720" rtlCol="0"/>
          <a:lstStyle>
            <a:lvl1pPr algn="l">
              <a:defRPr sz="1200"/>
            </a:lvl1pPr>
          </a:lstStyle>
          <a:p>
            <a:pPr algn="ctr"/>
            <a:r>
              <a:rPr lang="es-ES" sz="1100" dirty="0">
                <a:solidFill>
                  <a:schemeClr val="accent2">
                    <a:lumMod val="60000"/>
                    <a:lumOff val="40000"/>
                  </a:schemeClr>
                </a:solidFill>
                <a:latin typeface="Segoe UI" panose="020B0502040204020203" pitchFamily="34" charset="0"/>
                <a:cs typeface="Segoe UI" panose="020B0502040204020203" pitchFamily="34" charset="0"/>
              </a:rPr>
              <a:t>Tema 3. Virtualización y Cloud Computing. Nuevas tendencias en el uso de la Tecnología Informática.</a:t>
            </a:r>
            <a:endParaRPr lang="es-ES" sz="1400" dirty="0">
              <a:solidFill>
                <a:schemeClr val="accent2">
                  <a:lumMod val="60000"/>
                  <a:lumOff val="40000"/>
                </a:schemeClr>
              </a:solidFill>
              <a:latin typeface="Segoe UI" panose="020B0502040204020203" pitchFamily="34" charset="0"/>
              <a:cs typeface="Segoe UI" panose="020B0502040204020203" pitchFamily="34" charset="0"/>
            </a:endParaRPr>
          </a:p>
        </p:txBody>
      </p:sp>
      <p:sp>
        <p:nvSpPr>
          <p:cNvPr id="6" name="Rectangle 7">
            <a:extLst>
              <a:ext uri="{FF2B5EF4-FFF2-40B4-BE49-F238E27FC236}">
                <a16:creationId xmlns:a16="http://schemas.microsoft.com/office/drawing/2014/main" id="{BF6417F6-6A7F-4F89-938C-207FDC7DE294}"/>
              </a:ext>
            </a:extLst>
          </p:cNvPr>
          <p:cNvSpPr/>
          <p:nvPr/>
        </p:nvSpPr>
        <p:spPr>
          <a:xfrm rot="16200000">
            <a:off x="-3503261" y="4616606"/>
            <a:ext cx="7354961" cy="276999"/>
          </a:xfrm>
          <a:prstGeom prst="rect">
            <a:avLst/>
          </a:prstGeom>
          <a:noFill/>
        </p:spPr>
        <p:txBody>
          <a:bodyPr wrap="square">
            <a:spAutoFit/>
          </a:bodyPr>
          <a:lstStyle/>
          <a:p>
            <a:pPr algn="r"/>
            <a:r>
              <a:rPr lang="es-ES" sz="1200" spc="600" dirty="0">
                <a:solidFill>
                  <a:schemeClr val="tx1">
                    <a:lumMod val="50000"/>
                    <a:lumOff val="50000"/>
                  </a:schemeClr>
                </a:solidFill>
                <a:latin typeface="Consolas" panose="020B0609020204030204" pitchFamily="49" charset="0"/>
                <a:ea typeface="Verdana" panose="020B0604030504040204" pitchFamily="34" charset="0"/>
              </a:rPr>
              <a:t>21865 - Sistemas de Información   2020-2021</a:t>
            </a:r>
          </a:p>
        </p:txBody>
      </p:sp>
      <p:pic>
        <p:nvPicPr>
          <p:cNvPr id="7" name="Imagen 9">
            <a:extLst>
              <a:ext uri="{FF2B5EF4-FFF2-40B4-BE49-F238E27FC236}">
                <a16:creationId xmlns:a16="http://schemas.microsoft.com/office/drawing/2014/main" id="{6D1718C4-DF25-4B50-966F-264B517F9703}"/>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12720" y="87527"/>
            <a:ext cx="1871661" cy="623887"/>
          </a:xfrm>
          <a:prstGeom prst="rect">
            <a:avLst/>
          </a:prstGeom>
        </p:spPr>
      </p:pic>
      <p:pic>
        <p:nvPicPr>
          <p:cNvPr id="9" name="Imagen 8">
            <a:extLst>
              <a:ext uri="{FF2B5EF4-FFF2-40B4-BE49-F238E27FC236}">
                <a16:creationId xmlns:a16="http://schemas.microsoft.com/office/drawing/2014/main" id="{9B43A7C3-0E8B-4E64-B138-714E7D8864A6}"/>
              </a:ext>
            </a:extLst>
          </p:cNvPr>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l="53792"/>
          <a:stretch/>
        </p:blipFill>
        <p:spPr>
          <a:xfrm>
            <a:off x="4611292" y="10281"/>
            <a:ext cx="1871661" cy="701133"/>
          </a:xfrm>
          <a:prstGeom prst="rect">
            <a:avLst/>
          </a:prstGeom>
        </p:spPr>
      </p:pic>
    </p:spTree>
    <p:extLst>
      <p:ext uri="{BB962C8B-B14F-4D97-AF65-F5344CB8AC3E}">
        <p14:creationId xmlns:p14="http://schemas.microsoft.com/office/powerpoint/2010/main" val="50829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13A51D-1BE8-47ED-9235-3012941226EB}" type="datetimeFigureOut">
              <a:rPr lang="en-US" smtClean="0"/>
              <a:t>1/29/2022</a:t>
            </a:fld>
            <a:endParaRPr lang="en-U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B52CF-AD2E-41F9-88D6-F9D551D9872B}" type="slidenum">
              <a:rPr lang="en-US" smtClean="0"/>
              <a:t>‹Nº›</a:t>
            </a:fld>
            <a:endParaRPr lang="en-US"/>
          </a:p>
        </p:txBody>
      </p:sp>
    </p:spTree>
    <p:extLst>
      <p:ext uri="{BB962C8B-B14F-4D97-AF65-F5344CB8AC3E}">
        <p14:creationId xmlns:p14="http://schemas.microsoft.com/office/powerpoint/2010/main" val="231484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s.slideshare.net/pakus/virtualizacion-324621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introduccionsistemas-paulaorjuela.weebly.com/virtualizacioacuten.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aitana.es/soluciones/office-365/"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dministracionderedes.com/programas-para-virtualiza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tbusinessedge.com/itdownloads/green-data-center-calculator---virtualization/8886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VOn6tg3e1t4"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La virtualización es, una tecnología que permite ejecutar diversos sistemas operativos sobre una misma máquina física. </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La virtualización se introdujo por primera vez en la década de 1960 por IBM para impulsar la utilización de grandes sistemas (mainframe caros) dividiéndolos en máquinas virtuales separadas lógicas que podían ejecutar múltiples aplicaciones y procesos al mismo tiempo. En los años 1980 y 1990, este modelo de mainframe centralizado y compartido dio paso a un modelo distribuido (la computación cliente-servidor) en el cual muchos servidores independientes </a:t>
            </a:r>
            <a:r>
              <a:rPr lang="es-ES" sz="1200" b="0" i="0" kern="1200" dirty="0" err="1">
                <a:solidFill>
                  <a:schemeClr val="tx1"/>
                </a:solidFill>
                <a:effectLst/>
                <a:latin typeface="+mn-lt"/>
                <a:ea typeface="+mn-ea"/>
                <a:cs typeface="+mn-cs"/>
              </a:rPr>
              <a:t>x86</a:t>
            </a:r>
            <a:r>
              <a:rPr lang="es-ES" sz="1200" b="0" i="0" kern="1200" dirty="0">
                <a:solidFill>
                  <a:schemeClr val="tx1"/>
                </a:solidFill>
                <a:effectLst/>
                <a:latin typeface="+mn-lt"/>
                <a:ea typeface="+mn-ea"/>
                <a:cs typeface="+mn-cs"/>
              </a:rPr>
              <a:t> de bajo costo eran capaces de ejecutar aplicaciones específicas.</a:t>
            </a:r>
            <a:endParaRPr lang="es-ES" dirty="0"/>
          </a:p>
          <a:p>
            <a:endParaRPr lang="es-ES" dirty="0"/>
          </a:p>
        </p:txBody>
      </p:sp>
      <p:sp>
        <p:nvSpPr>
          <p:cNvPr id="4" name="Marcador de número de diapositiva 3"/>
          <p:cNvSpPr>
            <a:spLocks noGrp="1"/>
          </p:cNvSpPr>
          <p:nvPr>
            <p:ph type="sldNum" sz="quarter" idx="5"/>
          </p:nvPr>
        </p:nvSpPr>
        <p:spPr/>
        <p:txBody>
          <a:bodyPr/>
          <a:lstStyle/>
          <a:p>
            <a:fld id="{797B52CF-AD2E-41F9-88D6-F9D551D9872B}" type="slidenum">
              <a:rPr lang="en-US" smtClean="0"/>
              <a:t>4</a:t>
            </a:fld>
            <a:endParaRPr lang="en-US"/>
          </a:p>
        </p:txBody>
      </p:sp>
    </p:spTree>
    <p:extLst>
      <p:ext uri="{BB962C8B-B14F-4D97-AF65-F5344CB8AC3E}">
        <p14:creationId xmlns:p14="http://schemas.microsoft.com/office/powerpoint/2010/main" val="1748326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dirty="0">
                <a:hlinkClick r:id="rId3"/>
              </a:rPr>
              <a:t>https://</a:t>
            </a:r>
            <a:r>
              <a:rPr lang="es-ES" dirty="0" err="1">
                <a:hlinkClick r:id="rId3"/>
              </a:rPr>
              <a:t>es.slideshare.net</a:t>
            </a:r>
            <a:r>
              <a:rPr lang="es-ES" dirty="0">
                <a:hlinkClick r:id="rId3"/>
              </a:rPr>
              <a:t>/</a:t>
            </a:r>
            <a:r>
              <a:rPr lang="es-ES" dirty="0" err="1">
                <a:hlinkClick r:id="rId3"/>
              </a:rPr>
              <a:t>pakus</a:t>
            </a:r>
            <a:r>
              <a:rPr lang="es-ES" dirty="0">
                <a:hlinkClick r:id="rId3"/>
              </a:rPr>
              <a:t>/</a:t>
            </a:r>
            <a:r>
              <a:rPr lang="es-ES" dirty="0" err="1">
                <a:hlinkClick r:id="rId3"/>
              </a:rPr>
              <a:t>virtualizacion</a:t>
            </a:r>
            <a:r>
              <a:rPr lang="es-ES" dirty="0">
                <a:hlinkClick r:id="rId3"/>
              </a:rPr>
              <a:t>-3246213</a:t>
            </a:r>
            <a:endParaRPr lang="es-ES" dirty="0"/>
          </a:p>
        </p:txBody>
      </p:sp>
      <p:sp>
        <p:nvSpPr>
          <p:cNvPr id="4" name="Slide Number Placeholder 3"/>
          <p:cNvSpPr>
            <a:spLocks noGrp="1"/>
          </p:cNvSpPr>
          <p:nvPr>
            <p:ph type="sldNum" sz="quarter" idx="5"/>
          </p:nvPr>
        </p:nvSpPr>
        <p:spPr/>
        <p:txBody>
          <a:bodyPr/>
          <a:lstStyle/>
          <a:p>
            <a:fld id="{797B52CF-AD2E-41F9-88D6-F9D551D9872B}" type="slidenum">
              <a:rPr lang="en-US" smtClean="0"/>
              <a:t>5</a:t>
            </a:fld>
            <a:endParaRPr lang="en-US"/>
          </a:p>
        </p:txBody>
      </p:sp>
    </p:spTree>
    <p:extLst>
      <p:ext uri="{BB962C8B-B14F-4D97-AF65-F5344CB8AC3E}">
        <p14:creationId xmlns:p14="http://schemas.microsoft.com/office/powerpoint/2010/main" val="372684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Diferentes máquinas virtuales pueden ejecutar diferentes sistemas operativos y múltiples aplicaciones al mismo tiempo utilizando un solo equipo físico. Debido a que cada máquina virtual está aislada de otras máquinas virtualizadas, en caso de ocurrir un bloqueo esto que no afecta a las demás máquinas virtuales.</a:t>
            </a:r>
          </a:p>
          <a:p>
            <a:endParaRPr lang="es-ES" dirty="0">
              <a:hlinkClick r:id="" action="ppaction://noaction"/>
            </a:endParaRPr>
          </a:p>
          <a:p>
            <a:r>
              <a:rPr lang="es-ES" dirty="0">
                <a:hlinkClick r:id="" action="ppaction://noaction"/>
              </a:rPr>
              <a:t>http://</a:t>
            </a:r>
            <a:r>
              <a:rPr lang="es-ES" dirty="0" err="1">
                <a:hlinkClick r:id="rId3"/>
              </a:rPr>
              <a:t>introduccionsistemas-paulaorjuela.weebly.com</a:t>
            </a:r>
            <a:r>
              <a:rPr lang="es-ES" dirty="0">
                <a:hlinkClick r:id="rId3"/>
              </a:rPr>
              <a:t>/</a:t>
            </a:r>
            <a:r>
              <a:rPr lang="es-ES" dirty="0" err="1">
                <a:hlinkClick r:id="rId3"/>
              </a:rPr>
              <a:t>virtualizacioacuten.html</a:t>
            </a:r>
            <a:endParaRPr lang="es-ES" dirty="0"/>
          </a:p>
          <a:p>
            <a:endParaRPr lang="es-ES" dirty="0"/>
          </a:p>
          <a:p>
            <a:r>
              <a:rPr lang="es-ES" dirty="0">
                <a:hlinkClick r:id="rId4"/>
              </a:rPr>
              <a:t>https://</a:t>
            </a:r>
            <a:r>
              <a:rPr lang="es-ES" dirty="0" err="1">
                <a:hlinkClick r:id="rId4"/>
              </a:rPr>
              <a:t>www.aitana.es</a:t>
            </a:r>
            <a:r>
              <a:rPr lang="es-ES" dirty="0">
                <a:hlinkClick r:id="rId4"/>
              </a:rPr>
              <a:t>/soluciones/office-365/</a:t>
            </a:r>
            <a:endParaRPr lang="es-ES" b="1" dirty="0"/>
          </a:p>
        </p:txBody>
      </p:sp>
      <p:sp>
        <p:nvSpPr>
          <p:cNvPr id="4" name="Marcador de número de diapositiva 3"/>
          <p:cNvSpPr>
            <a:spLocks noGrp="1"/>
          </p:cNvSpPr>
          <p:nvPr>
            <p:ph type="sldNum" sz="quarter" idx="5"/>
          </p:nvPr>
        </p:nvSpPr>
        <p:spPr/>
        <p:txBody>
          <a:bodyPr/>
          <a:lstStyle/>
          <a:p>
            <a:fld id="{797B52CF-AD2E-41F9-88D6-F9D551D9872B}" type="slidenum">
              <a:rPr lang="en-US" smtClean="0"/>
              <a:t>6</a:t>
            </a:fld>
            <a:endParaRPr lang="en-US"/>
          </a:p>
        </p:txBody>
      </p:sp>
    </p:spTree>
    <p:extLst>
      <p:ext uri="{BB962C8B-B14F-4D97-AF65-F5344CB8AC3E}">
        <p14:creationId xmlns:p14="http://schemas.microsoft.com/office/powerpoint/2010/main" val="246641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dirty="0">
                <a:hlinkClick r:id="rId3"/>
              </a:rPr>
              <a:t>https://</a:t>
            </a:r>
            <a:r>
              <a:rPr lang="es-ES" dirty="0" err="1">
                <a:hlinkClick r:id="rId3"/>
              </a:rPr>
              <a:t>www.administracionderedes.com</a:t>
            </a:r>
            <a:r>
              <a:rPr lang="es-ES" dirty="0">
                <a:hlinkClick r:id="rId3"/>
              </a:rPr>
              <a:t>/programas-para-virtualizar/</a:t>
            </a:r>
            <a:endParaRPr lang="es-ES" dirty="0"/>
          </a:p>
          <a:p>
            <a:endParaRPr lang="es-ES" dirty="0"/>
          </a:p>
          <a:p>
            <a:r>
              <a:rPr lang="es-ES" dirty="0"/>
              <a:t>Existen páginas webs que nos permiten descargarnos una máquina virtual personalizada.</a:t>
            </a:r>
          </a:p>
          <a:p>
            <a:r>
              <a:rPr lang="es-ES" dirty="0"/>
              <a:t>En </a:t>
            </a:r>
            <a:r>
              <a:rPr lang="es-ES" dirty="0" err="1"/>
              <a:t>EasyVMX</a:t>
            </a:r>
            <a:r>
              <a:rPr lang="es-ES" dirty="0"/>
              <a:t> puedes crear máquinas virtuales para su ejecución con VMware Player, rellenando previamente un formulario con la configuración básica deseada.</a:t>
            </a:r>
          </a:p>
          <a:p>
            <a:endParaRPr lang="es-ES" dirty="0"/>
          </a:p>
          <a:p>
            <a:endParaRPr lang="es-ES" dirty="0"/>
          </a:p>
        </p:txBody>
      </p:sp>
      <p:sp>
        <p:nvSpPr>
          <p:cNvPr id="4" name="Slide Number Placeholder 3"/>
          <p:cNvSpPr>
            <a:spLocks noGrp="1"/>
          </p:cNvSpPr>
          <p:nvPr>
            <p:ph type="sldNum" sz="quarter" idx="5"/>
          </p:nvPr>
        </p:nvSpPr>
        <p:spPr/>
        <p:txBody>
          <a:bodyPr/>
          <a:lstStyle/>
          <a:p>
            <a:fld id="{797B52CF-AD2E-41F9-88D6-F9D551D9872B}" type="slidenum">
              <a:rPr lang="en-US" smtClean="0"/>
              <a:t>7</a:t>
            </a:fld>
            <a:endParaRPr lang="en-US"/>
          </a:p>
        </p:txBody>
      </p:sp>
    </p:spTree>
    <p:extLst>
      <p:ext uri="{BB962C8B-B14F-4D97-AF65-F5344CB8AC3E}">
        <p14:creationId xmlns:p14="http://schemas.microsoft.com/office/powerpoint/2010/main" val="199151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797B52CF-AD2E-41F9-88D6-F9D551D9872B}" type="slidenum">
              <a:rPr lang="en-US" smtClean="0"/>
              <a:t>8</a:t>
            </a:fld>
            <a:endParaRPr lang="en-US"/>
          </a:p>
        </p:txBody>
      </p:sp>
    </p:spTree>
    <p:extLst>
      <p:ext uri="{BB962C8B-B14F-4D97-AF65-F5344CB8AC3E}">
        <p14:creationId xmlns:p14="http://schemas.microsoft.com/office/powerpoint/2010/main" val="1786415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latin typeface="Verdana" panose="020B0604030504040204" pitchFamily="34" charset="0"/>
                <a:ea typeface="Verdana" panose="020B0604030504040204" pitchFamily="34" charset="0"/>
                <a:hlinkClick r:id="rId3"/>
              </a:rPr>
              <a:t>https://</a:t>
            </a:r>
            <a:r>
              <a:rPr lang="es-ES" sz="1200" dirty="0" err="1">
                <a:latin typeface="Verdana" panose="020B0604030504040204" pitchFamily="34" charset="0"/>
                <a:ea typeface="Verdana" panose="020B0604030504040204" pitchFamily="34" charset="0"/>
                <a:hlinkClick r:id="rId3"/>
              </a:rPr>
              <a:t>www.itbusinessedge.com</a:t>
            </a:r>
            <a:r>
              <a:rPr lang="es-ES" sz="1200" dirty="0">
                <a:latin typeface="Verdana" panose="020B0604030504040204" pitchFamily="34" charset="0"/>
                <a:ea typeface="Verdana" panose="020B0604030504040204" pitchFamily="34" charset="0"/>
                <a:hlinkClick r:id="rId3"/>
              </a:rPr>
              <a:t>/</a:t>
            </a:r>
            <a:r>
              <a:rPr lang="es-ES" sz="1200" dirty="0" err="1">
                <a:latin typeface="Verdana" panose="020B0604030504040204" pitchFamily="34" charset="0"/>
                <a:ea typeface="Verdana" panose="020B0604030504040204" pitchFamily="34" charset="0"/>
                <a:hlinkClick r:id="rId3"/>
              </a:rPr>
              <a:t>itdownloads</a:t>
            </a:r>
            <a:r>
              <a:rPr lang="es-ES" sz="1200" dirty="0">
                <a:latin typeface="Verdana" panose="020B0604030504040204" pitchFamily="34" charset="0"/>
                <a:ea typeface="Verdana" panose="020B0604030504040204" pitchFamily="34" charset="0"/>
                <a:hlinkClick r:id="rId3"/>
              </a:rPr>
              <a:t>/</a:t>
            </a:r>
            <a:r>
              <a:rPr lang="es-ES" sz="1200" dirty="0" err="1">
                <a:latin typeface="Verdana" panose="020B0604030504040204" pitchFamily="34" charset="0"/>
                <a:ea typeface="Verdana" panose="020B0604030504040204" pitchFamily="34" charset="0"/>
                <a:hlinkClick r:id="rId3"/>
              </a:rPr>
              <a:t>green</a:t>
            </a:r>
            <a:r>
              <a:rPr lang="es-ES" sz="1200" dirty="0">
                <a:latin typeface="Verdana" panose="020B0604030504040204" pitchFamily="34" charset="0"/>
                <a:ea typeface="Verdana" panose="020B0604030504040204" pitchFamily="34" charset="0"/>
                <a:hlinkClick r:id="rId3"/>
              </a:rPr>
              <a:t>-data-center-</a:t>
            </a:r>
            <a:r>
              <a:rPr lang="es-ES" sz="1200" dirty="0" err="1">
                <a:latin typeface="Verdana" panose="020B0604030504040204" pitchFamily="34" charset="0"/>
                <a:ea typeface="Verdana" panose="020B0604030504040204" pitchFamily="34" charset="0"/>
                <a:hlinkClick r:id="rId3"/>
              </a:rPr>
              <a:t>calculator</a:t>
            </a:r>
            <a:r>
              <a:rPr lang="es-ES" sz="1200" dirty="0">
                <a:latin typeface="Verdana" panose="020B0604030504040204" pitchFamily="34" charset="0"/>
                <a:ea typeface="Verdana" panose="020B0604030504040204" pitchFamily="34" charset="0"/>
                <a:hlinkClick r:id="rId3"/>
              </a:rPr>
              <a:t>---</a:t>
            </a:r>
            <a:r>
              <a:rPr lang="es-ES" sz="1200" dirty="0" err="1">
                <a:latin typeface="Verdana" panose="020B0604030504040204" pitchFamily="34" charset="0"/>
                <a:ea typeface="Verdana" panose="020B0604030504040204" pitchFamily="34" charset="0"/>
                <a:hlinkClick r:id="rId3"/>
              </a:rPr>
              <a:t>virtualization</a:t>
            </a:r>
            <a:r>
              <a:rPr lang="es-ES" sz="1200" dirty="0">
                <a:latin typeface="Verdana" panose="020B0604030504040204" pitchFamily="34" charset="0"/>
                <a:ea typeface="Verdana" panose="020B0604030504040204" pitchFamily="34" charset="0"/>
                <a:hlinkClick r:id="rId3"/>
              </a:rPr>
              <a:t>/88869</a:t>
            </a:r>
            <a:endParaRPr lang="es-ES" sz="1200" dirty="0">
              <a:latin typeface="Verdana" panose="020B0604030504040204" pitchFamily="34" charset="0"/>
              <a:ea typeface="Verdana" panose="020B0604030504040204" pitchFamily="34" charset="0"/>
            </a:endParaRPr>
          </a:p>
          <a:p>
            <a:endParaRPr lang="es-ES" dirty="0"/>
          </a:p>
        </p:txBody>
      </p:sp>
      <p:sp>
        <p:nvSpPr>
          <p:cNvPr id="4" name="Slide Number Placeholder 3"/>
          <p:cNvSpPr>
            <a:spLocks noGrp="1"/>
          </p:cNvSpPr>
          <p:nvPr>
            <p:ph type="sldNum" sz="quarter" idx="5"/>
          </p:nvPr>
        </p:nvSpPr>
        <p:spPr/>
        <p:txBody>
          <a:bodyPr/>
          <a:lstStyle/>
          <a:p>
            <a:fld id="{797B52CF-AD2E-41F9-88D6-F9D551D9872B}" type="slidenum">
              <a:rPr lang="en-US" smtClean="0"/>
              <a:t>11</a:t>
            </a:fld>
            <a:endParaRPr lang="en-US"/>
          </a:p>
        </p:txBody>
      </p:sp>
    </p:spTree>
    <p:extLst>
      <p:ext uri="{BB962C8B-B14F-4D97-AF65-F5344CB8AC3E}">
        <p14:creationId xmlns:p14="http://schemas.microsoft.com/office/powerpoint/2010/main" val="179929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s-ES" dirty="0">
                <a:hlinkClick r:id="rId3"/>
              </a:rPr>
              <a:t>https://</a:t>
            </a:r>
            <a:r>
              <a:rPr lang="es-ES" dirty="0" err="1">
                <a:hlinkClick r:id="rId3"/>
              </a:rPr>
              <a:t>www.youtube.com</a:t>
            </a:r>
            <a:r>
              <a:rPr lang="es-ES" dirty="0">
                <a:hlinkClick r:id="rId3"/>
              </a:rPr>
              <a:t>/</a:t>
            </a:r>
            <a:r>
              <a:rPr lang="es-ES" dirty="0" err="1">
                <a:hlinkClick r:id="rId3"/>
              </a:rPr>
              <a:t>watch?v</a:t>
            </a:r>
            <a:r>
              <a:rPr lang="es-ES" dirty="0">
                <a:hlinkClick r:id="rId3"/>
              </a:rPr>
              <a:t>=</a:t>
            </a:r>
            <a:r>
              <a:rPr lang="es-ES" dirty="0" err="1">
                <a:hlinkClick r:id="rId3"/>
              </a:rPr>
              <a:t>VOn6tg3e1t4</a:t>
            </a:r>
            <a:endParaRPr lang="es-ES" dirty="0"/>
          </a:p>
        </p:txBody>
      </p:sp>
      <p:sp>
        <p:nvSpPr>
          <p:cNvPr id="4" name="Slide Number Placeholder 3"/>
          <p:cNvSpPr>
            <a:spLocks noGrp="1"/>
          </p:cNvSpPr>
          <p:nvPr>
            <p:ph type="sldNum" sz="quarter" idx="5"/>
          </p:nvPr>
        </p:nvSpPr>
        <p:spPr/>
        <p:txBody>
          <a:bodyPr/>
          <a:lstStyle/>
          <a:p>
            <a:fld id="{797B52CF-AD2E-41F9-88D6-F9D551D9872B}" type="slidenum">
              <a:rPr lang="en-US" smtClean="0"/>
              <a:t>17</a:t>
            </a:fld>
            <a:endParaRPr lang="en-US"/>
          </a:p>
        </p:txBody>
      </p:sp>
    </p:spTree>
    <p:extLst>
      <p:ext uri="{BB962C8B-B14F-4D97-AF65-F5344CB8AC3E}">
        <p14:creationId xmlns:p14="http://schemas.microsoft.com/office/powerpoint/2010/main" val="184335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2655622" y="2665897"/>
            <a:ext cx="8479591" cy="1446550"/>
          </a:xfrm>
          <a:prstGeom prst="rect">
            <a:avLst/>
          </a:prstGeom>
          <a:noFill/>
        </p:spPr>
        <p:txBody>
          <a:bodyPr vert="horz" wrap="square" lIns="91440" tIns="45720" rIns="91440" bIns="45720" rtlCol="0" anchor="ctr" anchorCtr="0">
            <a:spAutoFit/>
          </a:bodyPr>
          <a:lstStyle>
            <a:lvl1pPr algn="l">
              <a:defRPr lang="es-ES" sz="4400" b="1" i="1" baseline="0">
                <a:ln w="12700">
                  <a:noFill/>
                </a:ln>
                <a:solidFill>
                  <a:srgbClr val="A40000"/>
                </a:solidFill>
                <a:latin typeface="Book Antiqua" panose="02040602050305030304" pitchFamily="18" charset="0"/>
                <a:ea typeface="+mn-ea"/>
                <a:cs typeface="Arial" pitchFamily="34" charset="0"/>
              </a:defRPr>
            </a:lvl1pPr>
          </a:lstStyle>
          <a:p>
            <a:pPr marL="0" lvl="0" indent="0" algn="ctr">
              <a:spcBef>
                <a:spcPct val="20000"/>
              </a:spcBef>
              <a:buClr>
                <a:srgbClr val="C00000"/>
              </a:buClr>
              <a:buFont typeface="Wingdings" pitchFamily="2" charset="2"/>
            </a:pPr>
            <a:r>
              <a:rPr lang="es-ES"/>
              <a:t>Haga clic para modificar el estilo de título del patrón</a:t>
            </a:r>
            <a:endParaRPr lang="es-ES" dirty="0"/>
          </a:p>
        </p:txBody>
      </p:sp>
      <p:sp>
        <p:nvSpPr>
          <p:cNvPr id="3" name="2 Subtítulo"/>
          <p:cNvSpPr>
            <a:spLocks noGrp="1"/>
          </p:cNvSpPr>
          <p:nvPr>
            <p:ph type="subTitle" idx="1"/>
          </p:nvPr>
        </p:nvSpPr>
        <p:spPr>
          <a:xfrm>
            <a:off x="3721769" y="4209074"/>
            <a:ext cx="7413443" cy="1323439"/>
          </a:xfrm>
          <a:noFill/>
        </p:spPr>
        <p:txBody>
          <a:bodyPr vert="horz" wrap="square" lIns="91440" tIns="45720" rIns="91440" bIns="45720" rtlCol="0" anchor="ctr" anchorCtr="0">
            <a:spAutoFit/>
          </a:bodyPr>
          <a:lstStyle>
            <a:lvl1pPr algn="l">
              <a:defRPr lang="es-ES" sz="4000" b="1" i="1" spc="0" baseline="0" dirty="0">
                <a:ln w="12700">
                  <a:noFill/>
                </a:ln>
                <a:solidFill>
                  <a:schemeClr val="tx1"/>
                </a:solidFill>
                <a:latin typeface="Book Antiqua" panose="02040602050305030304" pitchFamily="18" charset="0"/>
                <a:ea typeface="+mn-ea"/>
                <a:cs typeface="Arial" pitchFamily="34" charset="0"/>
              </a:defRPr>
            </a:lvl1pPr>
          </a:lstStyle>
          <a:p>
            <a:pPr lvl="0" algn="ctr"/>
            <a:r>
              <a:rPr lang="es-ES"/>
              <a:t>Haga clic para modificar el estilo de subtítulo del patrón</a:t>
            </a:r>
            <a:endParaRPr lang="es-ES" dirty="0"/>
          </a:p>
        </p:txBody>
      </p:sp>
    </p:spTree>
    <p:extLst>
      <p:ext uri="{BB962C8B-B14F-4D97-AF65-F5344CB8AC3E}">
        <p14:creationId xmlns:p14="http://schemas.microsoft.com/office/powerpoint/2010/main" val="1134458495"/>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257333" y="4869161"/>
            <a:ext cx="9697077" cy="566738"/>
          </a:xfrm>
          <a:prstGeom prst="rect">
            <a:avLst/>
          </a:prstGeom>
          <a:noFill/>
        </p:spPr>
        <p:txBody>
          <a:bodyPr/>
          <a:lstStyle>
            <a:lvl1pPr algn="ctr">
              <a:defRPr lang="es-ES" b="1" dirty="0">
                <a:ln w="3175">
                  <a:noFill/>
                </a:ln>
                <a:solidFill>
                  <a:srgbClr val="A40000"/>
                </a:solidFill>
                <a:latin typeface="Book Antiqua" panose="02040602050305030304" pitchFamily="18" charset="0"/>
                <a:ea typeface="Verdana" panose="020B0604030504040204" pitchFamily="34" charset="0"/>
                <a:cs typeface="Book Antiqua" panose="02040602050305030304" pitchFamily="18" charset="0"/>
              </a:defRPr>
            </a:lvl1pPr>
          </a:lstStyle>
          <a:p>
            <a:pPr lvl="0"/>
            <a:r>
              <a:rPr lang="es-ES"/>
              <a:t>Haga clic para modificar el estilo de título del patrón</a:t>
            </a:r>
            <a:endParaRPr lang="es-ES" dirty="0"/>
          </a:p>
        </p:txBody>
      </p:sp>
      <p:sp>
        <p:nvSpPr>
          <p:cNvPr id="3" name="2 Marcador de posición de imagen"/>
          <p:cNvSpPr>
            <a:spLocks noGrp="1"/>
          </p:cNvSpPr>
          <p:nvPr>
            <p:ph type="pic" idx="1"/>
          </p:nvPr>
        </p:nvSpPr>
        <p:spPr>
          <a:xfrm>
            <a:off x="1295467" y="1196753"/>
            <a:ext cx="9697077" cy="35283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 dirty="0"/>
          </a:p>
        </p:txBody>
      </p:sp>
      <p:sp>
        <p:nvSpPr>
          <p:cNvPr id="4" name="3 Marcador de texto"/>
          <p:cNvSpPr>
            <a:spLocks noGrp="1"/>
          </p:cNvSpPr>
          <p:nvPr>
            <p:ph type="body" sz="half" idx="2"/>
          </p:nvPr>
        </p:nvSpPr>
        <p:spPr>
          <a:xfrm>
            <a:off x="1257333" y="5510337"/>
            <a:ext cx="9697077" cy="5109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3178194525"/>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2 Marcador de texto vertical"/>
          <p:cNvSpPr>
            <a:spLocks noGrp="1"/>
          </p:cNvSpPr>
          <p:nvPr>
            <p:ph type="body" orient="vert" idx="1"/>
          </p:nvPr>
        </p:nvSpPr>
        <p:spPr>
          <a:xfrm>
            <a:off x="609600" y="1423318"/>
            <a:ext cx="10972800" cy="452596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6" name="5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7" name="Título 6">
            <a:extLst>
              <a:ext uri="{FF2B5EF4-FFF2-40B4-BE49-F238E27FC236}">
                <a16:creationId xmlns:a16="http://schemas.microsoft.com/office/drawing/2014/main" id="{ADF54C62-10AF-46AF-A7A7-A716141DB71B}"/>
              </a:ext>
            </a:extLst>
          </p:cNvPr>
          <p:cNvSpPr>
            <a:spLocks noGrp="1"/>
          </p:cNvSpPr>
          <p:nvPr>
            <p:ph type="title"/>
          </p:nvPr>
        </p:nvSpPr>
        <p:spPr/>
        <p:txBody>
          <a:bodyPr/>
          <a:lstStyle>
            <a:lvl1pPr algn="r">
              <a:defRPr/>
            </a:lvl1pPr>
          </a:lstStyle>
          <a:p>
            <a:r>
              <a:rPr lang="es-ES"/>
              <a:t>Haga clic para modificar el estilo de título del patrón</a:t>
            </a:r>
          </a:p>
        </p:txBody>
      </p:sp>
      <p:pic>
        <p:nvPicPr>
          <p:cNvPr id="5" name="Picture 2" descr="Resultado de imagen de teoria de sistemas mapa conceptual">
            <a:extLst>
              <a:ext uri="{FF2B5EF4-FFF2-40B4-BE49-F238E27FC236}">
                <a16:creationId xmlns:a16="http://schemas.microsoft.com/office/drawing/2014/main" id="{3DF313B6-E2F4-46E8-8D8B-AB688C51A04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77826"/>
            <a:ext cx="12192000" cy="648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270369"/>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751641"/>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5FA29-184C-480A-A645-59CA9EC1DF8A}"/>
              </a:ext>
            </a:extLst>
          </p:cNvPr>
          <p:cNvSpPr>
            <a:spLocks noGrp="1"/>
          </p:cNvSpPr>
          <p:nvPr>
            <p:ph type="title"/>
          </p:nvPr>
        </p:nvSpPr>
        <p:spPr>
          <a:xfrm>
            <a:off x="3737811" y="0"/>
            <a:ext cx="8454188" cy="397042"/>
          </a:xfrm>
        </p:spPr>
        <p:txBody>
          <a:bodyPr/>
          <a:lstStyle>
            <a:lvl1pPr algn="r">
              <a:defRPr/>
            </a:lvl1pPr>
          </a:lstStyle>
          <a:p>
            <a:r>
              <a:rPr lang="es-ES"/>
              <a:t>Haga clic para modificar el estilo de título del patrón</a:t>
            </a:r>
          </a:p>
        </p:txBody>
      </p:sp>
      <p:sp>
        <p:nvSpPr>
          <p:cNvPr id="3" name="Marcador de número de diapositiva 2">
            <a:extLst>
              <a:ext uri="{FF2B5EF4-FFF2-40B4-BE49-F238E27FC236}">
                <a16:creationId xmlns:a16="http://schemas.microsoft.com/office/drawing/2014/main" id="{E05359AF-83A0-4021-A591-C22C0BDC52D3}"/>
              </a:ext>
            </a:extLst>
          </p:cNvPr>
          <p:cNvSpPr>
            <a:spLocks noGrp="1"/>
          </p:cNvSpPr>
          <p:nvPr>
            <p:ph type="sldNum" sz="quarter" idx="10"/>
          </p:nvPr>
        </p:nvSpPr>
        <p:spPr>
          <a:xfrm>
            <a:off x="11178672" y="6268456"/>
            <a:ext cx="884989" cy="449179"/>
          </a:xfrm>
          <a:prstGeom prst="rect">
            <a:avLst/>
          </a:prstGeom>
        </p:spPr>
        <p:txBody>
          <a:bodyPr/>
          <a:lstStyle/>
          <a:p>
            <a:fld id="{BE6E7CD0-D526-4494-A629-31890B01C973}" type="slidenum">
              <a:rPr lang="es-ES" smtClean="0"/>
              <a:pPr/>
              <a:t>‹Nº›</a:t>
            </a:fld>
            <a:endParaRPr lang="es-ES" dirty="0"/>
          </a:p>
        </p:txBody>
      </p:sp>
    </p:spTree>
    <p:extLst>
      <p:ext uri="{BB962C8B-B14F-4D97-AF65-F5344CB8AC3E}">
        <p14:creationId xmlns:p14="http://schemas.microsoft.com/office/powerpoint/2010/main" val="4090834243"/>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1729" y="1076073"/>
            <a:ext cx="10972800" cy="5072064"/>
          </a:xfrm>
        </p:spPr>
        <p:txBody>
          <a:bodyPr vert="horz" lIns="36000" tIns="36000" rIns="36000" bIns="36000" rtlCol="0">
            <a:noAutofit/>
          </a:bodyPr>
          <a:lstStyle>
            <a:lvl1pPr>
              <a:lnSpc>
                <a:spcPts val="3600"/>
              </a:lnSpc>
              <a:spcAft>
                <a:spcPts val="24"/>
              </a:spcAft>
              <a:defRPr lang="es-ES" sz="2400" dirty="0" smtClean="0"/>
            </a:lvl1pPr>
            <a:lvl2pPr>
              <a:lnSpc>
                <a:spcPts val="3600"/>
              </a:lnSpc>
              <a:defRPr lang="es-ES" sz="2300" dirty="0" smtClean="0"/>
            </a:lvl2pPr>
            <a:lvl3pPr>
              <a:lnSpc>
                <a:spcPts val="3600"/>
              </a:lnSpc>
              <a:defRPr lang="es-ES" sz="2200" dirty="0" smtClean="0"/>
            </a:lvl3pPr>
            <a:lvl4pPr>
              <a:lnSpc>
                <a:spcPts val="3600"/>
              </a:lnSpc>
              <a:defRPr lang="es-ES" sz="2000" dirty="0" smtClean="0"/>
            </a:lvl4pPr>
            <a:lvl5pPr>
              <a:lnSpc>
                <a:spcPts val="3600"/>
              </a:lnSpc>
              <a:defRPr lang="es-ES" sz="2000" dirty="0"/>
            </a:lvl5pPr>
          </a:lstStyle>
          <a:p>
            <a:pPr lvl="0">
              <a:lnSpc>
                <a:spcPts val="3600"/>
              </a:lnSpc>
            </a:pPr>
            <a:r>
              <a:rPr lang="es-ES"/>
              <a:t>Editar los estilos de texto del patrón</a:t>
            </a:r>
          </a:p>
          <a:p>
            <a:pPr lvl="1">
              <a:lnSpc>
                <a:spcPts val="3600"/>
              </a:lnSpc>
            </a:pPr>
            <a:r>
              <a:rPr lang="es-ES"/>
              <a:t>Segundo nivel</a:t>
            </a:r>
          </a:p>
          <a:p>
            <a:pPr lvl="2">
              <a:lnSpc>
                <a:spcPts val="3600"/>
              </a:lnSpc>
            </a:pPr>
            <a:r>
              <a:rPr lang="es-ES"/>
              <a:t>Tercer nivel</a:t>
            </a:r>
          </a:p>
          <a:p>
            <a:pPr lvl="3">
              <a:lnSpc>
                <a:spcPts val="3600"/>
              </a:lnSpc>
            </a:pPr>
            <a:r>
              <a:rPr lang="es-ES"/>
              <a:t>Cuarto nivel</a:t>
            </a:r>
          </a:p>
          <a:p>
            <a:pPr lvl="4">
              <a:lnSpc>
                <a:spcPts val="3600"/>
              </a:lnSpc>
            </a:pPr>
            <a:r>
              <a:rPr lang="es-ES"/>
              <a:t>Quinto nivel</a:t>
            </a:r>
            <a:endParaRPr lang="es-ES" dirty="0"/>
          </a:p>
        </p:txBody>
      </p:sp>
      <p:cxnSp>
        <p:nvCxnSpPr>
          <p:cNvPr id="8" name="Conector recto 7">
            <a:extLst>
              <a:ext uri="{FF2B5EF4-FFF2-40B4-BE49-F238E27FC236}">
                <a16:creationId xmlns:a16="http://schemas.microsoft.com/office/drawing/2014/main" id="{43724F7F-5188-42BE-B67B-0E78F9B9F8F9}"/>
              </a:ext>
            </a:extLst>
          </p:cNvPr>
          <p:cNvCxnSpPr>
            <a:cxnSpLocks/>
          </p:cNvCxnSpPr>
          <p:nvPr userDrawn="1"/>
        </p:nvCxnSpPr>
        <p:spPr>
          <a:xfrm>
            <a:off x="11621167" y="6717634"/>
            <a:ext cx="0" cy="140366"/>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4" name="Título 3">
            <a:extLst>
              <a:ext uri="{FF2B5EF4-FFF2-40B4-BE49-F238E27FC236}">
                <a16:creationId xmlns:a16="http://schemas.microsoft.com/office/drawing/2014/main" id="{F8CFC6B2-2805-4894-8859-013D356BAD2D}"/>
              </a:ext>
            </a:extLst>
          </p:cNvPr>
          <p:cNvSpPr>
            <a:spLocks noGrp="1"/>
          </p:cNvSpPr>
          <p:nvPr>
            <p:ph type="title"/>
          </p:nvPr>
        </p:nvSpPr>
        <p:spPr/>
        <p:txBody>
          <a:bodyPr/>
          <a:lstStyle>
            <a:lvl1pPr algn="r">
              <a:defRPr/>
            </a:lvl1pPr>
          </a:lstStyle>
          <a:p>
            <a:r>
              <a:rPr lang="es-ES"/>
              <a:t>Haga clic para modificar el estilo de título del patrón</a:t>
            </a:r>
          </a:p>
        </p:txBody>
      </p:sp>
      <p:sp>
        <p:nvSpPr>
          <p:cNvPr id="11" name="Marcador de número de diapositiva 10">
            <a:extLst>
              <a:ext uri="{FF2B5EF4-FFF2-40B4-BE49-F238E27FC236}">
                <a16:creationId xmlns:a16="http://schemas.microsoft.com/office/drawing/2014/main" id="{F78444FA-384B-421B-B81C-AE4C53321FF2}"/>
              </a:ext>
            </a:extLst>
          </p:cNvPr>
          <p:cNvSpPr>
            <a:spLocks noGrp="1"/>
          </p:cNvSpPr>
          <p:nvPr>
            <p:ph type="sldNum" sz="quarter" idx="10"/>
          </p:nvPr>
        </p:nvSpPr>
        <p:spPr>
          <a:xfrm>
            <a:off x="11178672" y="6268456"/>
            <a:ext cx="884989" cy="449179"/>
          </a:xfrm>
          <a:prstGeom prst="rect">
            <a:avLst/>
          </a:prstGeom>
        </p:spPr>
        <p:txBody>
          <a:bodyPr/>
          <a:lstStyle/>
          <a:p>
            <a:fld id="{BE6E7CD0-D526-4494-A629-31890B01C973}" type="slidenum">
              <a:rPr lang="es-ES" smtClean="0"/>
              <a:pPr/>
              <a:t>‹Nº›</a:t>
            </a:fld>
            <a:endParaRPr lang="es-ES" dirty="0"/>
          </a:p>
        </p:txBody>
      </p:sp>
    </p:spTree>
    <p:extLst>
      <p:ext uri="{BB962C8B-B14F-4D97-AF65-F5344CB8AC3E}">
        <p14:creationId xmlns:p14="http://schemas.microsoft.com/office/powerpoint/2010/main" val="4171769685"/>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2" name="1 Título"/>
          <p:cNvSpPr>
            <a:spLocks noGrp="1"/>
          </p:cNvSpPr>
          <p:nvPr>
            <p:ph type="title"/>
          </p:nvPr>
        </p:nvSpPr>
        <p:spPr>
          <a:xfrm>
            <a:off x="1394884" y="3902551"/>
            <a:ext cx="10363200" cy="1446550"/>
          </a:xfrm>
          <a:prstGeom prst="rect">
            <a:avLst/>
          </a:prstGeom>
          <a:noFill/>
        </p:spPr>
        <p:txBody>
          <a:bodyPr vert="horz" wrap="square" lIns="91440" tIns="45720" rIns="91440" bIns="45720" rtlCol="0" anchor="ctr" anchorCtr="0">
            <a:spAutoFit/>
          </a:bodyPr>
          <a:lstStyle>
            <a:lvl1pPr>
              <a:defRPr lang="es-ES" sz="4400" dirty="0">
                <a:ln w="12700">
                  <a:noFill/>
                </a:ln>
                <a:solidFill>
                  <a:srgbClr val="A40000"/>
                </a:solidFill>
                <a:ea typeface="+mn-ea"/>
                <a:cs typeface="Arial" pitchFamily="34" charset="0"/>
              </a:defRPr>
            </a:lvl1pPr>
          </a:lstStyle>
          <a:p>
            <a:pPr marL="0" lvl="0" indent="0" algn="ctr">
              <a:spcBef>
                <a:spcPct val="20000"/>
              </a:spcBef>
              <a:buClr>
                <a:srgbClr val="C00000"/>
              </a:buClr>
              <a:buFont typeface="Wingdings" pitchFamily="2" charset="2"/>
            </a:pPr>
            <a:r>
              <a:rPr lang="es-ES"/>
              <a:t>Haga clic para modificar el estilo de título del patrón</a:t>
            </a:r>
            <a:endParaRPr lang="es-ES" dirty="0"/>
          </a:p>
        </p:txBody>
      </p:sp>
    </p:spTree>
    <p:extLst>
      <p:ext uri="{BB962C8B-B14F-4D97-AF65-F5344CB8AC3E}">
        <p14:creationId xmlns:p14="http://schemas.microsoft.com/office/powerpoint/2010/main" val="1799046407"/>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609600" y="1428751"/>
            <a:ext cx="53848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contenido"/>
          <p:cNvSpPr>
            <a:spLocks noGrp="1"/>
          </p:cNvSpPr>
          <p:nvPr>
            <p:ph sz="half" idx="2"/>
          </p:nvPr>
        </p:nvSpPr>
        <p:spPr>
          <a:xfrm>
            <a:off x="6197600" y="1428751"/>
            <a:ext cx="5384800" cy="4525963"/>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9" name="Título 8">
            <a:extLst>
              <a:ext uri="{FF2B5EF4-FFF2-40B4-BE49-F238E27FC236}">
                <a16:creationId xmlns:a16="http://schemas.microsoft.com/office/drawing/2014/main" id="{73BD1F6E-B38D-487B-BC1D-36930BD804D2}"/>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935679818"/>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2 Marcador de texto"/>
          <p:cNvSpPr>
            <a:spLocks noGrp="1"/>
          </p:cNvSpPr>
          <p:nvPr>
            <p:ph type="body" idx="1" hasCustomPrompt="1"/>
          </p:nvPr>
        </p:nvSpPr>
        <p:spPr>
          <a:xfrm>
            <a:off x="609600" y="1196753"/>
            <a:ext cx="5386917" cy="978123"/>
          </a:xfrm>
        </p:spPr>
        <p:txBody>
          <a:bodyPr anchor="t">
            <a:noAutofit/>
          </a:bodyPr>
          <a:lstStyle>
            <a:lvl1pPr marL="0" indent="0">
              <a:buNone/>
              <a:defRPr sz="2000" b="1">
                <a:solidFill>
                  <a:srgbClr val="CC0000"/>
                </a:solidFill>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4 Marcador de texto"/>
          <p:cNvSpPr>
            <a:spLocks noGrp="1"/>
          </p:cNvSpPr>
          <p:nvPr>
            <p:ph type="body" sz="quarter" idx="3" hasCustomPrompt="1"/>
          </p:nvPr>
        </p:nvSpPr>
        <p:spPr>
          <a:xfrm>
            <a:off x="6193368" y="1196753"/>
            <a:ext cx="5389033" cy="978123"/>
          </a:xfrm>
        </p:spPr>
        <p:txBody>
          <a:bodyPr anchor="t">
            <a:noAutofit/>
          </a:bodyPr>
          <a:lstStyle>
            <a:lvl1pPr marL="0" indent="0">
              <a:buNone/>
              <a:defRPr sz="2000" b="1">
                <a:solidFill>
                  <a:srgbClr val="CC0000"/>
                </a:solidFill>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9" name="8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10" name="Título 9">
            <a:extLst>
              <a:ext uri="{FF2B5EF4-FFF2-40B4-BE49-F238E27FC236}">
                <a16:creationId xmlns:a16="http://schemas.microsoft.com/office/drawing/2014/main" id="{0E466263-24DE-4374-9DE5-7D77CFC14CE5}"/>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1034978775"/>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
        <p:nvSpPr>
          <p:cNvPr id="7" name="Título 6">
            <a:extLst>
              <a:ext uri="{FF2B5EF4-FFF2-40B4-BE49-F238E27FC236}">
                <a16:creationId xmlns:a16="http://schemas.microsoft.com/office/drawing/2014/main" id="{09B5275F-4EF5-4B57-802D-34358DC6C5C1}"/>
              </a:ext>
            </a:extLst>
          </p:cNvPr>
          <p:cNvSpPr>
            <a:spLocks noGrp="1"/>
          </p:cNvSpPr>
          <p:nvPr>
            <p:ph type="title"/>
          </p:nvPr>
        </p:nvSpPr>
        <p:spPr/>
        <p:txBody>
          <a:bodyPr/>
          <a:lstStyle>
            <a:lvl1pPr algn="r">
              <a:defRPr/>
            </a:lvl1pPr>
          </a:lstStyle>
          <a:p>
            <a:r>
              <a:rPr lang="es-ES"/>
              <a:t>Haga clic para modificar el estilo de título del patrón</a:t>
            </a:r>
          </a:p>
        </p:txBody>
      </p:sp>
    </p:spTree>
    <p:extLst>
      <p:ext uri="{BB962C8B-B14F-4D97-AF65-F5344CB8AC3E}">
        <p14:creationId xmlns:p14="http://schemas.microsoft.com/office/powerpoint/2010/main" val="2097996697"/>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3927884849"/>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23393" y="1340768"/>
            <a:ext cx="4011084" cy="946026"/>
          </a:xfrm>
          <a:prstGeom prst="rect">
            <a:avLst/>
          </a:prstGeom>
          <a:noFill/>
        </p:spPr>
        <p:txBody>
          <a:bodyPr anchor="t"/>
          <a:lstStyle>
            <a:lvl1pPr algn="l">
              <a:defRPr sz="2200" b="0">
                <a:solidFill>
                  <a:srgbClr val="A40000"/>
                </a:solidFill>
                <a:latin typeface="Book Antiqua" panose="02040602050305030304" pitchFamily="18" charset="0"/>
              </a:defRPr>
            </a:lvl1pPr>
          </a:lstStyle>
          <a:p>
            <a:r>
              <a:rPr lang="es-ES"/>
              <a:t>Haga clic para modificar el estilo de título del patrón</a:t>
            </a:r>
            <a:endParaRPr lang="es-ES" dirty="0"/>
          </a:p>
        </p:txBody>
      </p:sp>
      <p:sp>
        <p:nvSpPr>
          <p:cNvPr id="3" name="2 Marcador de contenido"/>
          <p:cNvSpPr>
            <a:spLocks noGrp="1"/>
          </p:cNvSpPr>
          <p:nvPr>
            <p:ph idx="1"/>
          </p:nvPr>
        </p:nvSpPr>
        <p:spPr>
          <a:xfrm>
            <a:off x="4766733" y="1340769"/>
            <a:ext cx="6815667" cy="4641379"/>
          </a:xfrm>
        </p:spPr>
        <p:txBody>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3 Marcador de texto"/>
          <p:cNvSpPr>
            <a:spLocks noGrp="1"/>
          </p:cNvSpPr>
          <p:nvPr>
            <p:ph type="body" sz="half" idx="2"/>
          </p:nvPr>
        </p:nvSpPr>
        <p:spPr>
          <a:xfrm>
            <a:off x="609601" y="2370221"/>
            <a:ext cx="4011084" cy="3611926"/>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4 Marcador de fecha"/>
          <p:cNvSpPr>
            <a:spLocks noGrp="1"/>
          </p:cNvSpPr>
          <p:nvPr>
            <p:ph type="dt" sz="half" idx="10"/>
          </p:nvPr>
        </p:nvSpPr>
        <p:spPr>
          <a:xfrm>
            <a:off x="609600" y="6237313"/>
            <a:ext cx="2844800" cy="365125"/>
          </a:xfrm>
          <a:prstGeom prst="rect">
            <a:avLst/>
          </a:prstGeom>
        </p:spPr>
        <p:txBody>
          <a:bodyPr/>
          <a:lstStyle/>
          <a:p>
            <a:fld id="{25562923-2E0A-44FD-8683-9F40F2D6220B}" type="datetimeFigureOut">
              <a:rPr lang="es-ES" smtClean="0"/>
              <a:t>29/01/2022</a:t>
            </a:fld>
            <a:endParaRPr lang="es-ES"/>
          </a:p>
        </p:txBody>
      </p:sp>
      <p:sp>
        <p:nvSpPr>
          <p:cNvPr id="6" name="5 Marcador de pie de página"/>
          <p:cNvSpPr>
            <a:spLocks noGrp="1"/>
          </p:cNvSpPr>
          <p:nvPr>
            <p:ph type="ftr" sz="quarter" idx="11"/>
          </p:nvPr>
        </p:nvSpPr>
        <p:spPr>
          <a:xfrm>
            <a:off x="4165600" y="6237313"/>
            <a:ext cx="3860800" cy="365125"/>
          </a:xfrm>
          <a:prstGeom prst="rect">
            <a:avLst/>
          </a:prstGeom>
        </p:spPr>
        <p:txBody>
          <a:bodyPr/>
          <a:lstStyle/>
          <a:p>
            <a:endParaRPr lang="es-ES"/>
          </a:p>
        </p:txBody>
      </p:sp>
      <p:sp>
        <p:nvSpPr>
          <p:cNvPr id="7" name="6 Marcador de número de diapositiva"/>
          <p:cNvSpPr>
            <a:spLocks noGrp="1"/>
          </p:cNvSpPr>
          <p:nvPr>
            <p:ph type="sldNum" sz="quarter" idx="12"/>
          </p:nvPr>
        </p:nvSpPr>
        <p:spPr>
          <a:xfrm>
            <a:off x="11178672" y="6268456"/>
            <a:ext cx="884989" cy="449179"/>
          </a:xfrm>
          <a:prstGeom prst="rect">
            <a:avLst/>
          </a:prstGeom>
        </p:spPr>
        <p:txBody>
          <a:bodyPr/>
          <a:lstStyle/>
          <a:p>
            <a:fld id="{BE6E7CD0-D526-4494-A629-31890B01C973}" type="slidenum">
              <a:rPr lang="es-ES" smtClean="0"/>
              <a:t>‹Nº›</a:t>
            </a:fld>
            <a:endParaRPr lang="es-ES"/>
          </a:p>
        </p:txBody>
      </p:sp>
    </p:spTree>
    <p:extLst>
      <p:ext uri="{BB962C8B-B14F-4D97-AF65-F5344CB8AC3E}">
        <p14:creationId xmlns:p14="http://schemas.microsoft.com/office/powerpoint/2010/main" val="698935933"/>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673768" y="1058999"/>
            <a:ext cx="10972800" cy="4944758"/>
          </a:xfrm>
          <a:prstGeom prst="rect">
            <a:avLst/>
          </a:prstGeom>
        </p:spPr>
        <p:txBody>
          <a:bodyPr vert="horz" lIns="36000" tIns="36000" rIns="36000" bIns="36000" rtlCol="0">
            <a:noAutofit/>
          </a:bodyPr>
          <a:lstStyle/>
          <a:p>
            <a:pPr lvl="0"/>
            <a:r>
              <a:rPr lang="es-ES" dirty="0"/>
              <a:t>Haga clic para modificar el estilo de texto del patrón</a:t>
            </a:r>
          </a:p>
          <a:p>
            <a:pPr lvl="1"/>
            <a:r>
              <a:rPr lang="es-ES" dirty="0"/>
              <a:t>Segundo nivel</a:t>
            </a:r>
          </a:p>
          <a:p>
            <a:pPr marL="730251" lvl="1" defTabSz="987425"/>
            <a:r>
              <a:rPr lang="es-ES" dirty="0"/>
              <a:t>Tercer nivel</a:t>
            </a:r>
          </a:p>
          <a:p>
            <a:pPr marL="1011238" lvl="1"/>
            <a:r>
              <a:rPr lang="es-ES" dirty="0"/>
              <a:t>Cuarto nivel</a:t>
            </a:r>
          </a:p>
          <a:p>
            <a:pPr marL="1354138" lvl="1"/>
            <a:r>
              <a:rPr lang="es-ES" dirty="0"/>
              <a:t>Quinto nivel</a:t>
            </a:r>
          </a:p>
        </p:txBody>
      </p:sp>
      <p:sp>
        <p:nvSpPr>
          <p:cNvPr id="9" name="AutoShape 2" descr="Encabezad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sz="1800" dirty="0">
              <a:latin typeface="Verdana" panose="020B0604030504040204" pitchFamily="34" charset="0"/>
            </a:endParaRPr>
          </a:p>
        </p:txBody>
      </p:sp>
      <p:pic>
        <p:nvPicPr>
          <p:cNvPr id="10" name="Imagen 9">
            <a:extLst>
              <a:ext uri="{FF2B5EF4-FFF2-40B4-BE49-F238E27FC236}">
                <a16:creationId xmlns:a16="http://schemas.microsoft.com/office/drawing/2014/main" id="{679A96E4-310D-4105-B491-5BBF7188E4C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6458" y="17601"/>
            <a:ext cx="2388887" cy="724344"/>
          </a:xfrm>
          <a:prstGeom prst="rect">
            <a:avLst/>
          </a:prstGeom>
        </p:spPr>
      </p:pic>
      <p:sp>
        <p:nvSpPr>
          <p:cNvPr id="13" name="CuadroTexto 12">
            <a:extLst>
              <a:ext uri="{FF2B5EF4-FFF2-40B4-BE49-F238E27FC236}">
                <a16:creationId xmlns:a16="http://schemas.microsoft.com/office/drawing/2014/main" id="{A0EED047-8E79-4297-BD40-6EF7DFD71AA9}"/>
              </a:ext>
            </a:extLst>
          </p:cNvPr>
          <p:cNvSpPr txBox="1"/>
          <p:nvPr userDrawn="1"/>
        </p:nvSpPr>
        <p:spPr>
          <a:xfrm>
            <a:off x="0" y="6550223"/>
            <a:ext cx="2534652" cy="307777"/>
          </a:xfrm>
          <a:prstGeom prst="rect">
            <a:avLst/>
          </a:prstGeom>
          <a:solidFill>
            <a:srgbClr val="A40000"/>
          </a:solidFill>
        </p:spPr>
        <p:txBody>
          <a:bodyPr wrap="square" rtlCol="0">
            <a:spAutoFit/>
          </a:bodyPr>
          <a:lstStyle/>
          <a:p>
            <a:r>
              <a:rPr lang="es-ES" sz="1400" b="1" i="1" dirty="0">
                <a:solidFill>
                  <a:schemeClr val="bg1"/>
                </a:solidFill>
                <a:latin typeface="Book Antiqua" panose="02040602050305030304" pitchFamily="18" charset="0"/>
                <a:cs typeface="Times New Roman" panose="02020603050405020304" pitchFamily="18" charset="0"/>
              </a:rPr>
              <a:t>Prof. Rita de la Torre</a:t>
            </a:r>
          </a:p>
        </p:txBody>
      </p:sp>
      <p:cxnSp>
        <p:nvCxnSpPr>
          <p:cNvPr id="15" name="Conector recto 14">
            <a:extLst>
              <a:ext uri="{FF2B5EF4-FFF2-40B4-BE49-F238E27FC236}">
                <a16:creationId xmlns:a16="http://schemas.microsoft.com/office/drawing/2014/main" id="{305A611A-980B-4E13-AC6D-2C3AEA295FFE}"/>
              </a:ext>
            </a:extLst>
          </p:cNvPr>
          <p:cNvCxnSpPr>
            <a:cxnSpLocks/>
          </p:cNvCxnSpPr>
          <p:nvPr userDrawn="1"/>
        </p:nvCxnSpPr>
        <p:spPr>
          <a:xfrm>
            <a:off x="11621167" y="6717634"/>
            <a:ext cx="0" cy="140366"/>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A1C01D30-0E68-4CD8-9C2D-9D51D8BB970B}"/>
              </a:ext>
            </a:extLst>
          </p:cNvPr>
          <p:cNvCxnSpPr/>
          <p:nvPr userDrawn="1"/>
        </p:nvCxnSpPr>
        <p:spPr>
          <a:xfrm>
            <a:off x="112295" y="84222"/>
            <a:ext cx="0" cy="6773779"/>
          </a:xfrm>
          <a:prstGeom prst="line">
            <a:avLst/>
          </a:prstGeom>
          <a:ln w="6350">
            <a:solidFill>
              <a:srgbClr val="CC0000"/>
            </a:solidFill>
          </a:ln>
        </p:spPr>
        <p:style>
          <a:lnRef idx="1">
            <a:schemeClr val="accent1"/>
          </a:lnRef>
          <a:fillRef idx="0">
            <a:schemeClr val="accent1"/>
          </a:fillRef>
          <a:effectRef idx="0">
            <a:schemeClr val="accent1"/>
          </a:effectRef>
          <a:fontRef idx="minor">
            <a:schemeClr val="tx1"/>
          </a:fontRef>
        </p:style>
      </p:cxnSp>
      <p:sp>
        <p:nvSpPr>
          <p:cNvPr id="20" name="Marcador de título 19">
            <a:extLst>
              <a:ext uri="{FF2B5EF4-FFF2-40B4-BE49-F238E27FC236}">
                <a16:creationId xmlns:a16="http://schemas.microsoft.com/office/drawing/2014/main" id="{91EF5F0B-7D52-4DB0-A3EB-FC3B87459180}"/>
              </a:ext>
            </a:extLst>
          </p:cNvPr>
          <p:cNvSpPr>
            <a:spLocks noGrp="1"/>
          </p:cNvSpPr>
          <p:nvPr>
            <p:ph type="title"/>
          </p:nvPr>
        </p:nvSpPr>
        <p:spPr>
          <a:xfrm>
            <a:off x="3737811" y="0"/>
            <a:ext cx="8454188" cy="397042"/>
          </a:xfrm>
          <a:prstGeom prst="rect">
            <a:avLst/>
          </a:prstGeom>
          <a:solidFill>
            <a:srgbClr val="A40000"/>
          </a:solidFill>
        </p:spPr>
        <p:txBody>
          <a:bodyPr/>
          <a:lstStyle/>
          <a:p>
            <a:pPr marL="0" lvl="0" algn="r"/>
            <a:r>
              <a:rPr lang="es-ES"/>
              <a:t>Haga clic para modificar el estilo de título del patrón</a:t>
            </a:r>
          </a:p>
        </p:txBody>
      </p:sp>
    </p:spTree>
    <p:extLst>
      <p:ext uri="{BB962C8B-B14F-4D97-AF65-F5344CB8AC3E}">
        <p14:creationId xmlns:p14="http://schemas.microsoft.com/office/powerpoint/2010/main" val="238355060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3" r:id="rId12"/>
  </p:sldLayoutIdLst>
  <mc:AlternateContent xmlns:mc="http://schemas.openxmlformats.org/markup-compatibility/2006">
    <mc:Choice xmlns:p14="http://schemas.microsoft.com/office/powerpoint/2010/main" Requires="p14">
      <p:transition p14:dur="10" advTm="90933"/>
    </mc:Choice>
    <mc:Fallback>
      <p:transition advTm="90933"/>
    </mc:Fallback>
  </mc:AlternateContent>
  <p:txStyles>
    <p:titleStyle>
      <a:lvl1pPr algn="l" defTabSz="914400" rtl="0" eaLnBrk="1" latinLnBrk="0" hangingPunct="1">
        <a:spcBef>
          <a:spcPct val="0"/>
        </a:spcBef>
        <a:buNone/>
        <a:defRPr lang="es-ES" sz="1800" b="1" i="1" kern="1200" spc="0" baseline="0" smtClean="0">
          <a:ln w="3175">
            <a:noFill/>
          </a:ln>
          <a:solidFill>
            <a:schemeClr val="bg1"/>
          </a:solidFill>
          <a:latin typeface="Book Antiqua" panose="02040602050305030304" pitchFamily="18" charset="0"/>
          <a:ea typeface="Verdana" panose="020B0604030504040204" pitchFamily="34" charset="0"/>
          <a:cs typeface="+mj-cs"/>
        </a:defRPr>
      </a:lvl1pPr>
    </p:titleStyle>
    <p:bodyStyle>
      <a:lvl1pPr marL="0" indent="0" algn="l" defTabSz="914400" rtl="0" eaLnBrk="1" latinLnBrk="0" hangingPunct="1">
        <a:spcBef>
          <a:spcPct val="20000"/>
        </a:spcBef>
        <a:buClr>
          <a:srgbClr val="C00000"/>
        </a:buClr>
        <a:buFont typeface="Wingdings" pitchFamily="2" charset="2"/>
        <a:buNone/>
        <a:defRPr lang="es-ES" sz="26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1pPr>
      <a:lvl2pPr marL="366713" indent="-285750" algn="l" defTabSz="914400" rtl="0" eaLnBrk="1" latinLnBrk="0" hangingPunct="1">
        <a:spcBef>
          <a:spcPct val="20000"/>
        </a:spcBef>
        <a:buClr>
          <a:srgbClr val="C00000"/>
        </a:buClr>
        <a:buFont typeface="Wingdings" pitchFamily="2" charset="2"/>
        <a:buChar char="§"/>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2pPr>
      <a:lvl3pPr marL="708025" indent="-228600" algn="l" defTabSz="914400" rtl="0" eaLnBrk="1" latinLnBrk="0" hangingPunct="1">
        <a:spcBef>
          <a:spcPct val="20000"/>
        </a:spcBef>
        <a:buClr>
          <a:srgbClr val="C00000"/>
        </a:buClr>
        <a:buFont typeface="Wingdings" pitchFamily="2" charset="2"/>
        <a:buChar char="§"/>
        <a:tabLst/>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3pPr>
      <a:lvl4pPr marL="708025" indent="-228600" algn="l" defTabSz="914400" rtl="0" eaLnBrk="1" latinLnBrk="0" hangingPunct="1">
        <a:spcBef>
          <a:spcPct val="20000"/>
        </a:spcBef>
        <a:buClr>
          <a:srgbClr val="C00000"/>
        </a:buClr>
        <a:buFont typeface="Wingdings" pitchFamily="2" charset="2"/>
        <a:buChar char="§"/>
        <a:defRPr lang="es-ES" sz="22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4pPr>
      <a:lvl5pPr marL="708025" indent="-228600" algn="l" defTabSz="914400" rtl="0" eaLnBrk="1" latinLnBrk="0" hangingPunct="1">
        <a:spcBef>
          <a:spcPct val="20000"/>
        </a:spcBef>
        <a:buClr>
          <a:srgbClr val="C00000"/>
        </a:buClr>
        <a:buFont typeface="Wingdings" pitchFamily="2" charset="2"/>
        <a:buChar char="§"/>
        <a:defRPr lang="es-ES" sz="2200" kern="12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vmware.com/company/sustainability/carbon-calculato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gartner.com/smarterwithgartner/gartner-top-10-strategic-technology-trends-for-2020/"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jpe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eg"/><Relationship Id="rId9"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703444" y="2973674"/>
            <a:ext cx="7171966" cy="830997"/>
          </a:xfrm>
        </p:spPr>
        <p:txBody>
          <a:bodyPr/>
          <a:lstStyle/>
          <a:p>
            <a:pPr algn="r"/>
            <a:r>
              <a:rPr lang="es-ES" sz="4800" dirty="0">
                <a:solidFill>
                  <a:srgbClr val="CC0000"/>
                </a:solidFill>
              </a:rPr>
              <a:t>Sistemas de Información</a:t>
            </a:r>
          </a:p>
        </p:txBody>
      </p:sp>
      <p:sp>
        <p:nvSpPr>
          <p:cNvPr id="3" name="2 Subtítulo"/>
          <p:cNvSpPr>
            <a:spLocks noGrp="1"/>
          </p:cNvSpPr>
          <p:nvPr>
            <p:ph type="subTitle" idx="1"/>
          </p:nvPr>
        </p:nvSpPr>
        <p:spPr>
          <a:xfrm>
            <a:off x="3555304" y="4145121"/>
            <a:ext cx="7171966" cy="1471172"/>
          </a:xfrm>
        </p:spPr>
        <p:txBody>
          <a:bodyPr/>
          <a:lstStyle/>
          <a:p>
            <a:r>
              <a:rPr lang="es-ES" sz="2800" b="0" dirty="0">
                <a:latin typeface="Verdana" panose="020B0604030504040204" pitchFamily="34" charset="0"/>
                <a:ea typeface="Verdana" panose="020B0604030504040204" pitchFamily="34" charset="0"/>
              </a:rPr>
              <a:t>Virtualización y Cloud Computing</a:t>
            </a:r>
          </a:p>
          <a:p>
            <a:r>
              <a:rPr lang="es-ES" sz="2800" b="0" dirty="0">
                <a:latin typeface="Verdana" panose="020B0604030504040204" pitchFamily="34" charset="0"/>
                <a:ea typeface="Verdana" panose="020B0604030504040204" pitchFamily="34" charset="0"/>
              </a:rPr>
              <a:t>Nuevas tendencias en el uso </a:t>
            </a:r>
            <a:br>
              <a:rPr lang="es-ES" sz="2800" b="0" dirty="0">
                <a:latin typeface="Verdana" panose="020B0604030504040204" pitchFamily="34" charset="0"/>
                <a:ea typeface="Verdana" panose="020B0604030504040204" pitchFamily="34" charset="0"/>
              </a:rPr>
            </a:br>
            <a:r>
              <a:rPr lang="es-ES" sz="2800" b="0" dirty="0">
                <a:latin typeface="Verdana" panose="020B0604030504040204" pitchFamily="34" charset="0"/>
                <a:ea typeface="Verdana" panose="020B0604030504040204" pitchFamily="34" charset="0"/>
              </a:rPr>
              <a:t>de la Tecnología Informática.</a:t>
            </a:r>
          </a:p>
        </p:txBody>
      </p:sp>
      <p:sp>
        <p:nvSpPr>
          <p:cNvPr id="4" name="CuadroTexto 3">
            <a:extLst>
              <a:ext uri="{FF2B5EF4-FFF2-40B4-BE49-F238E27FC236}">
                <a16:creationId xmlns:a16="http://schemas.microsoft.com/office/drawing/2014/main" id="{8B615C6D-E0A8-406A-A7F4-4CDE25714D1B}"/>
              </a:ext>
            </a:extLst>
          </p:cNvPr>
          <p:cNvSpPr txBox="1"/>
          <p:nvPr/>
        </p:nvSpPr>
        <p:spPr>
          <a:xfrm>
            <a:off x="2120349" y="6016487"/>
            <a:ext cx="4142481" cy="523220"/>
          </a:xfrm>
          <a:prstGeom prst="rect">
            <a:avLst/>
          </a:prstGeom>
          <a:noFill/>
        </p:spPr>
        <p:txBody>
          <a:bodyPr wrap="none" rtlCol="0">
            <a:spAutoFit/>
          </a:bodyPr>
          <a:lstStyle/>
          <a:p>
            <a:r>
              <a:rPr lang="es-ES" sz="2800" b="1" i="1" dirty="0">
                <a:solidFill>
                  <a:schemeClr val="bg1"/>
                </a:solidFill>
                <a:latin typeface="Georgia" panose="02040502050405020303" pitchFamily="18" charset="0"/>
              </a:rPr>
              <a:t>Prof. Rita de la Torre</a:t>
            </a:r>
          </a:p>
        </p:txBody>
      </p:sp>
    </p:spTree>
    <p:extLst>
      <p:ext uri="{BB962C8B-B14F-4D97-AF65-F5344CB8AC3E}">
        <p14:creationId xmlns:p14="http://schemas.microsoft.com/office/powerpoint/2010/main" val="2368948319"/>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69B3A4-CABC-46F5-AF97-B6D7A671CA14}"/>
              </a:ext>
            </a:extLst>
          </p:cNvPr>
          <p:cNvSpPr>
            <a:spLocks noGrp="1"/>
          </p:cNvSpPr>
          <p:nvPr>
            <p:ph idx="1"/>
          </p:nvPr>
        </p:nvSpPr>
        <p:spPr>
          <a:xfrm>
            <a:off x="1727654" y="945445"/>
            <a:ext cx="8915400" cy="5072064"/>
          </a:xfrm>
        </p:spPr>
        <p:txBody>
          <a:bodyPr/>
          <a:lstStyle/>
          <a:p>
            <a:pPr marL="371464" indent="-371464">
              <a:lnSpc>
                <a:spcPts val="3467"/>
              </a:lnSpc>
              <a:spcBef>
                <a:spcPts val="0"/>
              </a:spcBef>
              <a:spcAft>
                <a:spcPts val="0"/>
              </a:spcAft>
              <a:buFont typeface="Wingdings" panose="05000000000000000000" pitchFamily="2" charset="2"/>
              <a:buChar char="§"/>
            </a:pPr>
            <a:r>
              <a:rPr lang="es-ES" sz="2167" dirty="0"/>
              <a:t>Con menos servidores, </a:t>
            </a:r>
            <a:r>
              <a:rPr lang="es-ES" sz="2167" b="1" dirty="0">
                <a:solidFill>
                  <a:srgbClr val="C00000"/>
                </a:solidFill>
              </a:rPr>
              <a:t>se simplifica la gestión</a:t>
            </a:r>
            <a:r>
              <a:rPr lang="es-ES" sz="2167" dirty="0"/>
              <a:t>: </a:t>
            </a:r>
          </a:p>
          <a:p>
            <a:pPr marL="768724" lvl="1" indent="-371464">
              <a:lnSpc>
                <a:spcPts val="3467"/>
              </a:lnSpc>
              <a:spcBef>
                <a:spcPts val="0"/>
              </a:spcBef>
              <a:buFont typeface="Courier New" panose="02070309020205020404" pitchFamily="49" charset="0"/>
              <a:buChar char="o"/>
            </a:pPr>
            <a:r>
              <a:rPr lang="es-ES" sz="2167" dirty="0"/>
              <a:t>Los planes de copia de seguridad y recuperación después de catástrofes son más fáciles de crear, gestionar y mantener.</a:t>
            </a:r>
          </a:p>
          <a:p>
            <a:pPr marL="768724" lvl="1" indent="-371464">
              <a:lnSpc>
                <a:spcPts val="3467"/>
              </a:lnSpc>
              <a:spcBef>
                <a:spcPts val="0"/>
              </a:spcBef>
              <a:buFont typeface="Courier New" panose="02070309020205020404" pitchFamily="49" charset="0"/>
              <a:buChar char="o"/>
            </a:pPr>
            <a:r>
              <a:rPr lang="es-ES" sz="2167" dirty="0"/>
              <a:t>Facilidad de actualizaciones y mantenimiento en los servidores sin necesidad de realizar cortes en el servicio.</a:t>
            </a:r>
          </a:p>
          <a:p>
            <a:pPr marL="371464" indent="-371464">
              <a:lnSpc>
                <a:spcPts val="3467"/>
              </a:lnSpc>
              <a:spcBef>
                <a:spcPts val="0"/>
              </a:spcBef>
              <a:buFont typeface="Wingdings" panose="05000000000000000000" pitchFamily="2" charset="2"/>
              <a:buChar char="§"/>
            </a:pPr>
            <a:r>
              <a:rPr lang="es-ES" sz="2167" b="1" dirty="0">
                <a:solidFill>
                  <a:srgbClr val="C00000"/>
                </a:solidFill>
              </a:rPr>
              <a:t>Reducción de costes</a:t>
            </a:r>
            <a:r>
              <a:rPr lang="es-ES" sz="2167" dirty="0"/>
              <a:t>:</a:t>
            </a:r>
          </a:p>
          <a:p>
            <a:pPr marL="768724" lvl="1" indent="-371464">
              <a:lnSpc>
                <a:spcPts val="3467"/>
              </a:lnSpc>
              <a:spcBef>
                <a:spcPts val="0"/>
              </a:spcBef>
              <a:buFont typeface="Courier New" panose="02070309020205020404" pitchFamily="49" charset="0"/>
              <a:buChar char="o"/>
            </a:pPr>
            <a:r>
              <a:rPr lang="es-ES" sz="2167" dirty="0"/>
              <a:t>Por adquisición de servidores y de l compra/alquiler de la necesaria para colocarlos.</a:t>
            </a:r>
          </a:p>
          <a:p>
            <a:pPr marL="768724" lvl="1" indent="-371464">
              <a:lnSpc>
                <a:spcPts val="3467"/>
              </a:lnSpc>
              <a:spcBef>
                <a:spcPts val="0"/>
              </a:spcBef>
              <a:buFont typeface="Courier New" panose="02070309020205020404" pitchFamily="49" charset="0"/>
              <a:buChar char="o"/>
            </a:pPr>
            <a:r>
              <a:rPr lang="es-ES" sz="2167" dirty="0"/>
              <a:t>Por reducción en las facturas de los servicios de suministro gracias a la consolidación de servidores.</a:t>
            </a:r>
          </a:p>
          <a:p>
            <a:pPr marL="371464" indent="-371464">
              <a:lnSpc>
                <a:spcPts val="3467"/>
              </a:lnSpc>
              <a:spcBef>
                <a:spcPts val="0"/>
              </a:spcBef>
              <a:buFont typeface="Wingdings" panose="05000000000000000000" pitchFamily="2" charset="2"/>
              <a:buChar char="§"/>
            </a:pPr>
            <a:r>
              <a:rPr lang="es-ES" sz="2167" b="1" dirty="0">
                <a:solidFill>
                  <a:srgbClr val="C00000"/>
                </a:solidFill>
              </a:rPr>
              <a:t>Reducción de la huella ecológica </a:t>
            </a:r>
            <a:r>
              <a:rPr lang="es-ES" sz="2167" dirty="0"/>
              <a:t>de los centros de datos.</a:t>
            </a:r>
          </a:p>
        </p:txBody>
      </p:sp>
      <p:sp>
        <p:nvSpPr>
          <p:cNvPr id="3" name="Title 2">
            <a:extLst>
              <a:ext uri="{FF2B5EF4-FFF2-40B4-BE49-F238E27FC236}">
                <a16:creationId xmlns:a16="http://schemas.microsoft.com/office/drawing/2014/main" id="{5C190DB4-F900-4832-B2C3-9DB9C6B8B259}"/>
              </a:ext>
            </a:extLst>
          </p:cNvPr>
          <p:cNvSpPr>
            <a:spLocks noGrp="1"/>
          </p:cNvSpPr>
          <p:nvPr>
            <p:ph type="title"/>
          </p:nvPr>
        </p:nvSpPr>
        <p:spPr/>
        <p:txBody>
          <a:bodyPr/>
          <a:lstStyle/>
          <a:p>
            <a:r>
              <a:rPr lang="es-ES" dirty="0"/>
              <a:t>Ventajas de la Virtualización</a:t>
            </a:r>
          </a:p>
        </p:txBody>
      </p:sp>
    </p:spTree>
    <p:extLst>
      <p:ext uri="{BB962C8B-B14F-4D97-AF65-F5344CB8AC3E}">
        <p14:creationId xmlns:p14="http://schemas.microsoft.com/office/powerpoint/2010/main" val="2439627229"/>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5335-38E2-4A5B-B385-7774A250AE02}"/>
              </a:ext>
            </a:extLst>
          </p:cNvPr>
          <p:cNvSpPr>
            <a:spLocks noGrp="1"/>
          </p:cNvSpPr>
          <p:nvPr>
            <p:ph type="title"/>
          </p:nvPr>
        </p:nvSpPr>
        <p:spPr/>
        <p:txBody>
          <a:bodyPr/>
          <a:lstStyle/>
          <a:p>
            <a:r>
              <a:rPr lang="es-ES" dirty="0"/>
              <a:t>Reducción de la huella ecológica </a:t>
            </a:r>
          </a:p>
        </p:txBody>
      </p:sp>
      <p:pic>
        <p:nvPicPr>
          <p:cNvPr id="1026" name="Picture 2" descr="The grass really is &quot;greener&quot; on the other side with VMware ...">
            <a:extLst>
              <a:ext uri="{FF2B5EF4-FFF2-40B4-BE49-F238E27FC236}">
                <a16:creationId xmlns:a16="http://schemas.microsoft.com/office/drawing/2014/main" id="{7B645F21-A47B-4D7B-8FCD-22C873AEE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994" y="733155"/>
            <a:ext cx="8419666" cy="56322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1950D1B-6355-47F5-974D-22E2490F2B61}"/>
              </a:ext>
            </a:extLst>
          </p:cNvPr>
          <p:cNvSpPr/>
          <p:nvPr/>
        </p:nvSpPr>
        <p:spPr>
          <a:xfrm>
            <a:off x="3537858" y="6439989"/>
            <a:ext cx="7363097" cy="369332"/>
          </a:xfrm>
          <a:prstGeom prst="rect">
            <a:avLst/>
          </a:prstGeom>
        </p:spPr>
        <p:txBody>
          <a:bodyPr wrap="square">
            <a:spAutoFit/>
          </a:bodyPr>
          <a:lstStyle/>
          <a:p>
            <a:r>
              <a:rPr lang="es-ES" dirty="0">
                <a:hlinkClick r:id="rId4"/>
              </a:rPr>
              <a:t>https://</a:t>
            </a:r>
            <a:r>
              <a:rPr lang="es-ES" dirty="0" err="1">
                <a:hlinkClick r:id="rId4"/>
              </a:rPr>
              <a:t>www.vmware.com</a:t>
            </a:r>
            <a:r>
              <a:rPr lang="es-ES" dirty="0">
                <a:hlinkClick r:id="rId4"/>
              </a:rPr>
              <a:t>/</a:t>
            </a:r>
            <a:r>
              <a:rPr lang="es-ES" dirty="0" err="1">
                <a:hlinkClick r:id="rId4"/>
              </a:rPr>
              <a:t>company</a:t>
            </a:r>
            <a:r>
              <a:rPr lang="es-ES" dirty="0">
                <a:hlinkClick r:id="rId4"/>
              </a:rPr>
              <a:t>/</a:t>
            </a:r>
            <a:r>
              <a:rPr lang="es-ES" dirty="0" err="1">
                <a:hlinkClick r:id="rId4"/>
              </a:rPr>
              <a:t>sustainability</a:t>
            </a:r>
            <a:r>
              <a:rPr lang="es-ES" dirty="0">
                <a:hlinkClick r:id="rId4"/>
              </a:rPr>
              <a:t>/</a:t>
            </a:r>
            <a:r>
              <a:rPr lang="es-ES" dirty="0" err="1">
                <a:hlinkClick r:id="rId4"/>
              </a:rPr>
              <a:t>carbon-calculator.html</a:t>
            </a:r>
            <a:endParaRPr lang="es-ES" dirty="0"/>
          </a:p>
        </p:txBody>
      </p:sp>
    </p:spTree>
    <p:extLst>
      <p:ext uri="{BB962C8B-B14F-4D97-AF65-F5344CB8AC3E}">
        <p14:creationId xmlns:p14="http://schemas.microsoft.com/office/powerpoint/2010/main" val="3939732783"/>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25043-53FF-4C20-8029-2541B6276AB3}"/>
              </a:ext>
            </a:extLst>
          </p:cNvPr>
          <p:cNvSpPr>
            <a:spLocks noGrp="1"/>
          </p:cNvSpPr>
          <p:nvPr>
            <p:ph idx="1"/>
          </p:nvPr>
        </p:nvSpPr>
        <p:spPr>
          <a:xfrm>
            <a:off x="1753780" y="1086940"/>
            <a:ext cx="8915400" cy="5287793"/>
          </a:xfrm>
        </p:spPr>
        <p:txBody>
          <a:bodyPr/>
          <a:lstStyle/>
          <a:p>
            <a:pPr marL="371464" indent="-371464">
              <a:lnSpc>
                <a:spcPts val="3250"/>
              </a:lnSpc>
              <a:spcBef>
                <a:spcPts val="0"/>
              </a:spcBef>
              <a:spcAft>
                <a:spcPts val="650"/>
              </a:spcAft>
              <a:buFont typeface="Wingdings" panose="05000000000000000000" pitchFamily="2" charset="2"/>
              <a:buChar char="§"/>
            </a:pPr>
            <a:r>
              <a:rPr lang="es-ES" b="1" dirty="0">
                <a:solidFill>
                  <a:srgbClr val="C00000"/>
                </a:solidFill>
                <a:latin typeface="Verdana" panose="020B0604030504040204" pitchFamily="34" charset="0"/>
              </a:rPr>
              <a:t>Punto de fallo</a:t>
            </a:r>
            <a:br>
              <a:rPr lang="es-ES" dirty="0">
                <a:latin typeface="Verdana" panose="020B0604030504040204" pitchFamily="34" charset="0"/>
              </a:rPr>
            </a:br>
            <a:r>
              <a:rPr lang="es-ES" i="1" dirty="0">
                <a:latin typeface="Verdana" panose="020B0604030504040204" pitchFamily="34" charset="0"/>
              </a:rPr>
              <a:t>Al consolidar servidores en uno único, </a:t>
            </a:r>
            <a:br>
              <a:rPr lang="es-ES" i="1" dirty="0">
                <a:latin typeface="Verdana" panose="020B0604030504040204" pitchFamily="34" charset="0"/>
              </a:rPr>
            </a:br>
            <a:r>
              <a:rPr lang="es-ES" i="1" dirty="0">
                <a:latin typeface="Verdana" panose="020B0604030504040204" pitchFamily="34" charset="0"/>
              </a:rPr>
              <a:t>éste pasa a ser un único </a:t>
            </a:r>
            <a:r>
              <a:rPr lang="es-ES" b="1" i="1" dirty="0">
                <a:latin typeface="Verdana" panose="020B0604030504040204" pitchFamily="34" charset="0"/>
              </a:rPr>
              <a:t>punto de fallo</a:t>
            </a:r>
          </a:p>
          <a:p>
            <a:pPr marL="768724" lvl="1" indent="-371464">
              <a:lnSpc>
                <a:spcPts val="3250"/>
              </a:lnSpc>
              <a:spcBef>
                <a:spcPts val="0"/>
              </a:spcBef>
              <a:spcAft>
                <a:spcPts val="650"/>
              </a:spcAft>
              <a:buFont typeface="Courier New" panose="02070309020205020404" pitchFamily="49" charset="0"/>
              <a:buChar char="o"/>
            </a:pPr>
            <a:endParaRPr lang="es-ES" sz="2167" dirty="0"/>
          </a:p>
          <a:p>
            <a:pPr marL="371464" indent="-371464">
              <a:lnSpc>
                <a:spcPts val="3250"/>
              </a:lnSpc>
              <a:spcBef>
                <a:spcPts val="0"/>
              </a:spcBef>
              <a:spcAft>
                <a:spcPts val="650"/>
              </a:spcAft>
              <a:buFont typeface="Wingdings" panose="05000000000000000000" pitchFamily="2" charset="2"/>
              <a:buChar char="§"/>
            </a:pPr>
            <a:r>
              <a:rPr lang="es-ES" b="1" dirty="0">
                <a:solidFill>
                  <a:srgbClr val="C00000"/>
                </a:solidFill>
                <a:latin typeface="Verdana" panose="020B0604030504040204" pitchFamily="34" charset="0"/>
              </a:rPr>
              <a:t>Peligro de pérdida de rendimiento</a:t>
            </a:r>
          </a:p>
          <a:p>
            <a:pPr marL="371464" indent="-371464">
              <a:lnSpc>
                <a:spcPts val="3250"/>
              </a:lnSpc>
              <a:spcBef>
                <a:spcPts val="0"/>
              </a:spcBef>
              <a:spcAft>
                <a:spcPts val="650"/>
              </a:spcAft>
              <a:buFont typeface="Wingdings" panose="05000000000000000000" pitchFamily="2" charset="2"/>
              <a:buChar char="§"/>
            </a:pPr>
            <a:endParaRPr lang="es-ES" b="1" dirty="0">
              <a:solidFill>
                <a:srgbClr val="C00000"/>
              </a:solidFill>
              <a:latin typeface="Verdana" panose="020B0604030504040204" pitchFamily="34" charset="0"/>
            </a:endParaRPr>
          </a:p>
          <a:p>
            <a:pPr marL="371464" indent="-371464">
              <a:lnSpc>
                <a:spcPts val="3250"/>
              </a:lnSpc>
              <a:spcBef>
                <a:spcPts val="0"/>
              </a:spcBef>
              <a:spcAft>
                <a:spcPts val="650"/>
              </a:spcAft>
              <a:buFont typeface="Wingdings" panose="05000000000000000000" pitchFamily="2" charset="2"/>
              <a:buChar char="§"/>
            </a:pPr>
            <a:r>
              <a:rPr lang="es-ES" b="1" dirty="0">
                <a:solidFill>
                  <a:srgbClr val="C00000"/>
                </a:solidFill>
                <a:latin typeface="Verdana" panose="020B0604030504040204" pitchFamily="34" charset="0"/>
              </a:rPr>
              <a:t>Hardware virtual obsoleto</a:t>
            </a:r>
          </a:p>
        </p:txBody>
      </p:sp>
      <p:sp>
        <p:nvSpPr>
          <p:cNvPr id="3" name="Title 2">
            <a:extLst>
              <a:ext uri="{FF2B5EF4-FFF2-40B4-BE49-F238E27FC236}">
                <a16:creationId xmlns:a16="http://schemas.microsoft.com/office/drawing/2014/main" id="{D6FA74BB-720D-4412-8646-6A080FBCA997}"/>
              </a:ext>
            </a:extLst>
          </p:cNvPr>
          <p:cNvSpPr>
            <a:spLocks noGrp="1"/>
          </p:cNvSpPr>
          <p:nvPr>
            <p:ph type="title"/>
          </p:nvPr>
        </p:nvSpPr>
        <p:spPr/>
        <p:txBody>
          <a:bodyPr/>
          <a:lstStyle/>
          <a:p>
            <a:r>
              <a:rPr lang="es-ES" dirty="0"/>
              <a:t>Puntos a tomar en cuenta al virtualizar</a:t>
            </a:r>
          </a:p>
        </p:txBody>
      </p:sp>
    </p:spTree>
    <p:extLst>
      <p:ext uri="{BB962C8B-B14F-4D97-AF65-F5344CB8AC3E}">
        <p14:creationId xmlns:p14="http://schemas.microsoft.com/office/powerpoint/2010/main" val="1087346548"/>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9D4BCD6-C819-488F-92D6-096EE6DCAF57}"/>
              </a:ext>
            </a:extLst>
          </p:cNvPr>
          <p:cNvSpPr>
            <a:spLocks noGrp="1"/>
          </p:cNvSpPr>
          <p:nvPr>
            <p:ph type="title"/>
          </p:nvPr>
        </p:nvSpPr>
        <p:spPr>
          <a:xfrm>
            <a:off x="2276343" y="4340842"/>
            <a:ext cx="8420100" cy="769441"/>
          </a:xfrm>
        </p:spPr>
        <p:txBody>
          <a:bodyPr/>
          <a:lstStyle/>
          <a:p>
            <a:pPr algn="r"/>
            <a:r>
              <a:rPr lang="es-ES" dirty="0"/>
              <a:t>Cloud Computing</a:t>
            </a:r>
          </a:p>
        </p:txBody>
      </p:sp>
    </p:spTree>
    <p:extLst>
      <p:ext uri="{BB962C8B-B14F-4D97-AF65-F5344CB8AC3E}">
        <p14:creationId xmlns:p14="http://schemas.microsoft.com/office/powerpoint/2010/main" val="4101627936"/>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6529C71-66D1-45E1-8DEC-6937CC113027}"/>
              </a:ext>
            </a:extLst>
          </p:cNvPr>
          <p:cNvSpPr>
            <a:spLocks noGrp="1"/>
          </p:cNvSpPr>
          <p:nvPr>
            <p:ph type="title"/>
          </p:nvPr>
        </p:nvSpPr>
        <p:spPr/>
        <p:txBody>
          <a:bodyPr/>
          <a:lstStyle/>
          <a:p>
            <a:r>
              <a:rPr lang="es-ES" dirty="0"/>
              <a:t>¿Qué es el Cloud Computing?</a:t>
            </a:r>
          </a:p>
        </p:txBody>
      </p:sp>
      <p:sp>
        <p:nvSpPr>
          <p:cNvPr id="4" name="2 Marcador de contenido">
            <a:extLst>
              <a:ext uri="{FF2B5EF4-FFF2-40B4-BE49-F238E27FC236}">
                <a16:creationId xmlns:a16="http://schemas.microsoft.com/office/drawing/2014/main" id="{1B872CFE-DE24-415B-B9C1-F3FBD73B0D86}"/>
              </a:ext>
            </a:extLst>
          </p:cNvPr>
          <p:cNvSpPr txBox="1">
            <a:spLocks/>
          </p:cNvSpPr>
          <p:nvPr/>
        </p:nvSpPr>
        <p:spPr>
          <a:xfrm>
            <a:off x="1818732" y="816844"/>
            <a:ext cx="8966109" cy="5773341"/>
          </a:xfrm>
          <a:prstGeom prst="rect">
            <a:avLst/>
          </a:prstGeom>
        </p:spPr>
        <p:txBody>
          <a:bodyPr vert="horz" lIns="39000" tIns="39000" rIns="39000" bIns="39000" rtlCol="0">
            <a:noAutofit/>
          </a:bodyPr>
          <a:lstStyle>
            <a:lvl1pPr marL="342900" indent="-342900">
              <a:lnSpc>
                <a:spcPts val="3200"/>
              </a:lnSpc>
              <a:spcBef>
                <a:spcPts val="0"/>
              </a:spcBef>
              <a:spcAft>
                <a:spcPts val="0"/>
              </a:spcAft>
              <a:buClr>
                <a:srgbClr val="C00000"/>
              </a:buClr>
              <a:buFont typeface="Wingdings" panose="05000000000000000000" pitchFamily="2" charset="2"/>
              <a:buChar char="§"/>
              <a:defRPr lang="es-ES" sz="2400" dirty="0" smtClean="0">
                <a:solidFill>
                  <a:schemeClr val="tx1">
                    <a:lumMod val="85000"/>
                    <a:lumOff val="15000"/>
                  </a:schemeClr>
                </a:solidFill>
                <a:latin typeface="Gautami" panose="020B0502040204020203" pitchFamily="34" charset="0"/>
                <a:ea typeface="Verdana" panose="020B0604030504040204" pitchFamily="34" charset="0"/>
                <a:cs typeface="Gautami" panose="020B0502040204020203" pitchFamily="34" charset="0"/>
              </a:defRPr>
            </a:lvl1pPr>
            <a:lvl2pPr marL="709613" lvl="1" indent="-342900">
              <a:lnSpc>
                <a:spcPts val="3200"/>
              </a:lnSpc>
              <a:spcBef>
                <a:spcPts val="0"/>
              </a:spcBef>
              <a:buClr>
                <a:srgbClr val="C00000"/>
              </a:buClr>
              <a:buFont typeface="Courier New" panose="02070309020205020404" pitchFamily="49" charset="0"/>
              <a:buChar char="o"/>
              <a:defRPr lang="es-ES" sz="2300" dirty="0" smtClean="0">
                <a:solidFill>
                  <a:schemeClr val="tx1">
                    <a:lumMod val="85000"/>
                    <a:lumOff val="15000"/>
                  </a:schemeClr>
                </a:solidFill>
                <a:latin typeface="Gautami" panose="020B0502040204020203" pitchFamily="34" charset="0"/>
                <a:ea typeface="Verdana" panose="020B0604030504040204" pitchFamily="34" charset="0"/>
                <a:cs typeface="Gautami" panose="020B0502040204020203" pitchFamily="34" charset="0"/>
              </a:defRPr>
            </a:lvl2pPr>
            <a:lvl3pPr marL="708025" indent="-228600">
              <a:lnSpc>
                <a:spcPts val="3600"/>
              </a:lnSpc>
              <a:spcBef>
                <a:spcPct val="20000"/>
              </a:spcBef>
              <a:buClr>
                <a:srgbClr val="C00000"/>
              </a:buClr>
              <a:buFont typeface="Wingdings" pitchFamily="2" charset="2"/>
              <a:buChar char="§"/>
              <a:tabLst/>
              <a:defRPr lang="es-ES" sz="2200" dirty="0" smtClean="0">
                <a:solidFill>
                  <a:schemeClr val="tx1">
                    <a:lumMod val="85000"/>
                    <a:lumOff val="15000"/>
                  </a:schemeClr>
                </a:solidFill>
                <a:latin typeface="Gautami" panose="020B0502040204020203" pitchFamily="34" charset="0"/>
                <a:ea typeface="Verdana" panose="020B0604030504040204" pitchFamily="34" charset="0"/>
                <a:cs typeface="Gautami" panose="020B0502040204020203" pitchFamily="34" charset="0"/>
              </a:defRPr>
            </a:lvl3pPr>
            <a:lvl4pPr marL="708025" indent="-228600">
              <a:lnSpc>
                <a:spcPts val="3600"/>
              </a:lnSpc>
              <a:spcBef>
                <a:spcPct val="20000"/>
              </a:spcBef>
              <a:buClr>
                <a:srgbClr val="C00000"/>
              </a:buClr>
              <a:buFont typeface="Wingdings" pitchFamily="2" charset="2"/>
              <a:buChar char="§"/>
              <a:defRPr lang="es-ES" sz="2000" dirty="0" smtClean="0">
                <a:solidFill>
                  <a:schemeClr val="tx1">
                    <a:lumMod val="85000"/>
                    <a:lumOff val="15000"/>
                  </a:schemeClr>
                </a:solidFill>
                <a:latin typeface="Gautami" panose="020B0502040204020203" pitchFamily="34" charset="0"/>
                <a:ea typeface="Verdana" panose="020B0604030504040204" pitchFamily="34" charset="0"/>
                <a:cs typeface="Gautami" panose="020B0502040204020203" pitchFamily="34" charset="0"/>
              </a:defRPr>
            </a:lvl4pPr>
            <a:lvl5pPr marL="708025" indent="-228600">
              <a:lnSpc>
                <a:spcPts val="3600"/>
              </a:lnSpc>
              <a:spcBef>
                <a:spcPct val="20000"/>
              </a:spcBef>
              <a:buClr>
                <a:srgbClr val="C00000"/>
              </a:buClr>
              <a:buFont typeface="Wingdings" pitchFamily="2" charset="2"/>
              <a:buChar char="§"/>
              <a:defRPr lang="es-ES" sz="2000" dirty="0">
                <a:solidFill>
                  <a:schemeClr val="tx1">
                    <a:lumMod val="85000"/>
                    <a:lumOff val="15000"/>
                  </a:schemeClr>
                </a:solidFill>
                <a:latin typeface="Gautami" panose="020B0502040204020203" pitchFamily="34" charset="0"/>
                <a:ea typeface="Verdana" panose="020B0604030504040204" pitchFamily="34" charset="0"/>
                <a:cs typeface="Gautami" panose="020B0502040204020203"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s-ES" altLang="es-ES" sz="2600" b="1" dirty="0">
                <a:solidFill>
                  <a:srgbClr val="C00000"/>
                </a:solidFill>
                <a:latin typeface="Verdana" panose="020B0604030504040204" pitchFamily="34" charset="0"/>
              </a:rPr>
              <a:t>Cloud Computing</a:t>
            </a:r>
            <a:r>
              <a:rPr lang="es-ES" altLang="es-ES" sz="2600" dirty="0">
                <a:latin typeface="Verdana" panose="020B0604030504040204" pitchFamily="34" charset="0"/>
              </a:rPr>
              <a:t> o Computación en la Nube, es una forma de expresar que la tecnología utilizada  en vez de estar instalada en el ordenador o en redes locales, está en Internet. </a:t>
            </a:r>
            <a:br>
              <a:rPr lang="es-ES" altLang="es-ES" sz="2600" dirty="0">
                <a:latin typeface="Verdana" panose="020B0604030504040204" pitchFamily="34" charset="0"/>
              </a:rPr>
            </a:br>
            <a:br>
              <a:rPr lang="es-ES" altLang="es-ES" sz="2600" dirty="0">
                <a:latin typeface="Verdana" panose="020B0604030504040204" pitchFamily="34" charset="0"/>
              </a:rPr>
            </a:br>
            <a:r>
              <a:rPr lang="es-ES" altLang="es-ES" sz="2600" dirty="0">
                <a:latin typeface="Verdana" panose="020B0604030504040204" pitchFamily="34" charset="0"/>
              </a:rPr>
              <a:t>Así, los usuarios pueden acceder a los servicios que deseen sin conocer la infraestructura que lo soporta.</a:t>
            </a:r>
          </a:p>
          <a:p>
            <a:pPr marL="0" indent="0">
              <a:buNone/>
            </a:pPr>
            <a:endParaRPr lang="es-ES" altLang="es-ES" sz="2600" dirty="0">
              <a:latin typeface="Verdana" panose="020B0604030504040204" pitchFamily="34" charset="0"/>
            </a:endParaRPr>
          </a:p>
          <a:p>
            <a:pPr marL="4075781" indent="0">
              <a:buNone/>
            </a:pPr>
            <a:r>
              <a:rPr lang="es-ES" altLang="es-ES" sz="2600" dirty="0">
                <a:latin typeface="Verdana" panose="020B0604030504040204" pitchFamily="34" charset="0"/>
              </a:rPr>
              <a:t>El término Cloud o Nube, proviene del símbolo que representa a Internet en los diagramas de flujo.</a:t>
            </a:r>
          </a:p>
        </p:txBody>
      </p:sp>
      <p:pic>
        <p:nvPicPr>
          <p:cNvPr id="5" name="Picture 3">
            <a:extLst>
              <a:ext uri="{FF2B5EF4-FFF2-40B4-BE49-F238E27FC236}">
                <a16:creationId xmlns:a16="http://schemas.microsoft.com/office/drawing/2014/main" id="{60ED2EE1-9E30-441B-A5E8-FE92E02E9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12" y="4024768"/>
            <a:ext cx="4277077" cy="242367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500108"/>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175ED-18AD-418B-949B-99599563AFD0}"/>
              </a:ext>
            </a:extLst>
          </p:cNvPr>
          <p:cNvSpPr>
            <a:spLocks noGrp="1"/>
          </p:cNvSpPr>
          <p:nvPr>
            <p:ph type="title"/>
          </p:nvPr>
        </p:nvSpPr>
        <p:spPr/>
        <p:txBody>
          <a:bodyPr/>
          <a:lstStyle/>
          <a:p>
            <a:r>
              <a:rPr lang="es-ES" dirty="0"/>
              <a:t>Características del Cloud Computing</a:t>
            </a:r>
          </a:p>
        </p:txBody>
      </p:sp>
      <p:sp>
        <p:nvSpPr>
          <p:cNvPr id="3" name="2 Marcador de contenido">
            <a:extLst>
              <a:ext uri="{FF2B5EF4-FFF2-40B4-BE49-F238E27FC236}">
                <a16:creationId xmlns:a16="http://schemas.microsoft.com/office/drawing/2014/main" id="{3BE0F13C-774A-48E0-923D-6B298AD0CBA8}"/>
              </a:ext>
            </a:extLst>
          </p:cNvPr>
          <p:cNvSpPr txBox="1">
            <a:spLocks/>
          </p:cNvSpPr>
          <p:nvPr/>
        </p:nvSpPr>
        <p:spPr>
          <a:xfrm>
            <a:off x="1628175" y="964097"/>
            <a:ext cx="8387771" cy="5694633"/>
          </a:xfrm>
          <a:prstGeom prst="rect">
            <a:avLst/>
          </a:prstGeom>
        </p:spPr>
        <p:txBody>
          <a:bodyPr/>
          <a:lstStyle>
            <a:lvl1pPr marL="0" indent="0" algn="l" defTabSz="914400" rtl="0" eaLnBrk="1" latinLnBrk="0" hangingPunct="1">
              <a:spcBef>
                <a:spcPct val="20000"/>
              </a:spcBef>
              <a:buClr>
                <a:srgbClr val="C00000"/>
              </a:buClr>
              <a:buFont typeface="Wingdings" pitchFamily="2" charset="2"/>
              <a:buNone/>
              <a:defRPr lang="es-ES" sz="2600" kern="1200" dirty="0" smtClean="0">
                <a:solidFill>
                  <a:schemeClr val="tx1">
                    <a:lumMod val="85000"/>
                    <a:lumOff val="15000"/>
                  </a:schemeClr>
                </a:solidFill>
                <a:latin typeface="Gautami" panose="020B0502040204020203" pitchFamily="34" charset="0"/>
                <a:ea typeface="Verdana" panose="020B0604030504040204" pitchFamily="34" charset="0"/>
                <a:cs typeface="Gautami" panose="020B0502040204020203" pitchFamily="34" charset="0"/>
              </a:defRPr>
            </a:lvl1pPr>
            <a:lvl2pPr marL="366713" indent="-285750" algn="l" defTabSz="914400" rtl="0" eaLnBrk="1" latinLnBrk="0" hangingPunct="1">
              <a:spcBef>
                <a:spcPct val="20000"/>
              </a:spcBef>
              <a:buClr>
                <a:srgbClr val="C00000"/>
              </a:buClr>
              <a:buFont typeface="Wingdings" pitchFamily="2" charset="2"/>
              <a:buChar char="§"/>
              <a:defRPr lang="es-ES" sz="2400" kern="1200" dirty="0" smtClean="0">
                <a:solidFill>
                  <a:schemeClr val="tx1">
                    <a:lumMod val="85000"/>
                    <a:lumOff val="15000"/>
                  </a:schemeClr>
                </a:solidFill>
                <a:latin typeface="Gautami" panose="020B0502040204020203" pitchFamily="34" charset="0"/>
                <a:ea typeface="Verdana" panose="020B0604030504040204" pitchFamily="34" charset="0"/>
                <a:cs typeface="Gautami" panose="020B0502040204020203" pitchFamily="34" charset="0"/>
              </a:defRPr>
            </a:lvl2pPr>
            <a:lvl3pPr marL="708025" indent="-228600" algn="l" defTabSz="914400" rtl="0" eaLnBrk="1" latinLnBrk="0" hangingPunct="1">
              <a:spcBef>
                <a:spcPct val="20000"/>
              </a:spcBef>
              <a:buClr>
                <a:srgbClr val="C00000"/>
              </a:buClr>
              <a:buFont typeface="Wingdings" pitchFamily="2" charset="2"/>
              <a:buChar char="§"/>
              <a:tabLst/>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3pPr>
            <a:lvl4pPr marL="708025" indent="-228600" algn="l" defTabSz="914400" rtl="0" eaLnBrk="1" latinLnBrk="0" hangingPunct="1">
              <a:spcBef>
                <a:spcPct val="20000"/>
              </a:spcBef>
              <a:buClr>
                <a:srgbClr val="C00000"/>
              </a:buClr>
              <a:buFont typeface="Wingdings" pitchFamily="2" charset="2"/>
              <a:buChar char="§"/>
              <a:defRPr lang="es-ES" sz="22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4pPr>
            <a:lvl5pPr marL="708025" indent="-228600" algn="l" defTabSz="914400" rtl="0" eaLnBrk="1" latinLnBrk="0" hangingPunct="1">
              <a:spcBef>
                <a:spcPct val="20000"/>
              </a:spcBef>
              <a:buClr>
                <a:srgbClr val="C00000"/>
              </a:buClr>
              <a:buFont typeface="Wingdings" pitchFamily="2" charset="2"/>
              <a:buChar char="§"/>
              <a:defRPr lang="es-ES" sz="2200" kern="12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4333"/>
              </a:lnSpc>
            </a:pPr>
            <a:r>
              <a:rPr lang="es-ES" dirty="0">
                <a:solidFill>
                  <a:schemeClr val="tx1"/>
                </a:solidFill>
                <a:latin typeface="Verdana" panose="020B0604030504040204" pitchFamily="34" charset="0"/>
              </a:rPr>
              <a:t>Los servicios están disponibles de forma independientemente de la infraestructura </a:t>
            </a:r>
            <a:br>
              <a:rPr lang="es-ES" dirty="0">
                <a:solidFill>
                  <a:schemeClr val="tx1"/>
                </a:solidFill>
                <a:latin typeface="Verdana" panose="020B0604030504040204" pitchFamily="34" charset="0"/>
              </a:rPr>
            </a:br>
            <a:r>
              <a:rPr lang="es-ES" dirty="0">
                <a:solidFill>
                  <a:schemeClr val="tx1"/>
                </a:solidFill>
                <a:latin typeface="Verdana" panose="020B0604030504040204" pitchFamily="34" charset="0"/>
              </a:rPr>
              <a:t>y permite el acceso del usuario, en alta disponibilidad, en cualquier momento y desde </a:t>
            </a:r>
            <a:br>
              <a:rPr lang="es-ES" dirty="0">
                <a:solidFill>
                  <a:schemeClr val="tx1"/>
                </a:solidFill>
                <a:latin typeface="Verdana" panose="020B0604030504040204" pitchFamily="34" charset="0"/>
              </a:rPr>
            </a:br>
            <a:r>
              <a:rPr lang="es-ES" dirty="0">
                <a:solidFill>
                  <a:schemeClr val="tx1"/>
                </a:solidFill>
                <a:latin typeface="Verdana" panose="020B0604030504040204" pitchFamily="34" charset="0"/>
              </a:rPr>
              <a:t>cualquier </a:t>
            </a:r>
            <a:br>
              <a:rPr lang="es-ES" dirty="0">
                <a:solidFill>
                  <a:schemeClr val="tx1"/>
                </a:solidFill>
                <a:latin typeface="Verdana" panose="020B0604030504040204" pitchFamily="34" charset="0"/>
              </a:rPr>
            </a:br>
            <a:r>
              <a:rPr lang="es-ES" dirty="0">
                <a:solidFill>
                  <a:schemeClr val="tx1"/>
                </a:solidFill>
                <a:latin typeface="Verdana" panose="020B0604030504040204" pitchFamily="34" charset="0"/>
              </a:rPr>
              <a:t>conexión a Internet, </a:t>
            </a:r>
            <a:br>
              <a:rPr lang="es-ES" dirty="0">
                <a:solidFill>
                  <a:schemeClr val="tx1"/>
                </a:solidFill>
                <a:latin typeface="Verdana" panose="020B0604030504040204" pitchFamily="34" charset="0"/>
              </a:rPr>
            </a:br>
            <a:r>
              <a:rPr lang="es-ES" dirty="0">
                <a:solidFill>
                  <a:schemeClr val="tx1"/>
                </a:solidFill>
                <a:latin typeface="Verdana" panose="020B0604030504040204" pitchFamily="34" charset="0"/>
              </a:rPr>
              <a:t>desde cualquier dispositivo </a:t>
            </a:r>
            <a:br>
              <a:rPr lang="es-ES" dirty="0">
                <a:solidFill>
                  <a:schemeClr val="tx1"/>
                </a:solidFill>
                <a:latin typeface="Verdana" panose="020B0604030504040204" pitchFamily="34" charset="0"/>
              </a:rPr>
            </a:br>
            <a:r>
              <a:rPr lang="es-ES" dirty="0">
                <a:solidFill>
                  <a:schemeClr val="tx1"/>
                </a:solidFill>
                <a:latin typeface="Verdana" panose="020B0604030504040204" pitchFamily="34" charset="0"/>
              </a:rPr>
              <a:t>móvil o fijo, desde una nube </a:t>
            </a:r>
            <a:br>
              <a:rPr lang="es-ES" dirty="0">
                <a:solidFill>
                  <a:schemeClr val="tx1"/>
                </a:solidFill>
                <a:latin typeface="Verdana" panose="020B0604030504040204" pitchFamily="34" charset="0"/>
              </a:rPr>
            </a:br>
            <a:r>
              <a:rPr lang="es-ES" dirty="0">
                <a:solidFill>
                  <a:schemeClr val="tx1"/>
                </a:solidFill>
                <a:latin typeface="Verdana" panose="020B0604030504040204" pitchFamily="34" charset="0"/>
              </a:rPr>
              <a:t>pública o una nube privada.</a:t>
            </a:r>
          </a:p>
        </p:txBody>
      </p:sp>
      <p:pic>
        <p:nvPicPr>
          <p:cNvPr id="4" name="Picture 3">
            <a:extLst>
              <a:ext uri="{FF2B5EF4-FFF2-40B4-BE49-F238E27FC236}">
                <a16:creationId xmlns:a16="http://schemas.microsoft.com/office/drawing/2014/main" id="{1DDF51B5-8A0D-4DBA-9B1A-49039A6B3C19}"/>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4865"/>
          <a:stretch/>
        </p:blipFill>
        <p:spPr bwMode="auto">
          <a:xfrm>
            <a:off x="6458518" y="3136325"/>
            <a:ext cx="4730964" cy="3410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20005"/>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057E6-130E-47DC-9D5D-18D31785F93E}"/>
              </a:ext>
            </a:extLst>
          </p:cNvPr>
          <p:cNvSpPr>
            <a:spLocks noGrp="1"/>
          </p:cNvSpPr>
          <p:nvPr>
            <p:ph type="title"/>
          </p:nvPr>
        </p:nvSpPr>
        <p:spPr/>
        <p:txBody>
          <a:bodyPr/>
          <a:lstStyle/>
          <a:p>
            <a:r>
              <a:rPr lang="es-ES" dirty="0"/>
              <a:t>Características del Cloud Computing</a:t>
            </a:r>
          </a:p>
        </p:txBody>
      </p:sp>
      <p:pic>
        <p:nvPicPr>
          <p:cNvPr id="3" name="Imagen 2">
            <a:extLst>
              <a:ext uri="{FF2B5EF4-FFF2-40B4-BE49-F238E27FC236}">
                <a16:creationId xmlns:a16="http://schemas.microsoft.com/office/drawing/2014/main" id="{FDBAA89C-A003-4DF5-A077-A7C5EE6B1F51}"/>
              </a:ext>
            </a:extLst>
          </p:cNvPr>
          <p:cNvPicPr>
            <a:picLocks noChangeAspect="1"/>
          </p:cNvPicPr>
          <p:nvPr/>
        </p:nvPicPr>
        <p:blipFill>
          <a:blip r:embed="rId2"/>
          <a:stretch>
            <a:fillRect/>
          </a:stretch>
        </p:blipFill>
        <p:spPr>
          <a:xfrm>
            <a:off x="1282922" y="894510"/>
            <a:ext cx="5716588" cy="5623719"/>
          </a:xfrm>
          <a:prstGeom prst="rect">
            <a:avLst/>
          </a:prstGeom>
        </p:spPr>
      </p:pic>
      <p:sp>
        <p:nvSpPr>
          <p:cNvPr id="4" name="CuadroTexto 3">
            <a:extLst>
              <a:ext uri="{FF2B5EF4-FFF2-40B4-BE49-F238E27FC236}">
                <a16:creationId xmlns:a16="http://schemas.microsoft.com/office/drawing/2014/main" id="{5057D5C4-C770-49C6-BB2D-03A90E0B182E}"/>
              </a:ext>
            </a:extLst>
          </p:cNvPr>
          <p:cNvSpPr txBox="1"/>
          <p:nvPr/>
        </p:nvSpPr>
        <p:spPr>
          <a:xfrm>
            <a:off x="6980936" y="797306"/>
            <a:ext cx="3830320" cy="6030946"/>
          </a:xfrm>
          <a:prstGeom prst="rect">
            <a:avLst/>
          </a:prstGeom>
          <a:noFill/>
        </p:spPr>
        <p:txBody>
          <a:bodyPr wrap="square" rtlCol="0">
            <a:spAutoFit/>
          </a:bodyPr>
          <a:lstStyle/>
          <a:p>
            <a:pPr marL="383502" indent="-383502">
              <a:spcAft>
                <a:spcPts val="650"/>
              </a:spcAft>
            </a:pPr>
            <a:r>
              <a:rPr lang="es-ES" sz="2167" dirty="0">
                <a:solidFill>
                  <a:srgbClr val="7030A0"/>
                </a:solidFill>
                <a:latin typeface="Verdana" panose="020B0604030504040204" pitchFamily="34" charset="0"/>
                <a:cs typeface="Gautami" panose="020B0502040204020203" pitchFamily="34" charset="0"/>
                <a:sym typeface="Webdings" panose="05030102010509060703" pitchFamily="18" charset="2"/>
              </a:rPr>
              <a:t></a:t>
            </a:r>
            <a:r>
              <a:rPr lang="es-ES" sz="2167" dirty="0">
                <a:latin typeface="Verdana" panose="020B0604030504040204" pitchFamily="34" charset="0"/>
                <a:cs typeface="Gautami" panose="020B0502040204020203" pitchFamily="34" charset="0"/>
                <a:sym typeface="Webdings" panose="05030102010509060703" pitchFamily="18" charset="2"/>
              </a:rPr>
              <a:t>	</a:t>
            </a:r>
            <a:r>
              <a:rPr lang="es-ES" sz="2167" b="1" dirty="0">
                <a:latin typeface="Verdana" panose="020B0604030504040204" pitchFamily="34" charset="0"/>
                <a:cs typeface="Gautami" panose="020B0502040204020203" pitchFamily="34" charset="0"/>
              </a:rPr>
              <a:t>Elementos económicos</a:t>
            </a:r>
          </a:p>
          <a:p>
            <a:pPr marL="383502" indent="-383502"/>
            <a:r>
              <a:rPr lang="es-ES" sz="2167" dirty="0">
                <a:latin typeface="Verdana" panose="020B0604030504040204" pitchFamily="34" charset="0"/>
                <a:cs typeface="Gautami" panose="020B0502040204020203" pitchFamily="34" charset="0"/>
              </a:rPr>
              <a:t>	Pago por uso</a:t>
            </a:r>
          </a:p>
          <a:p>
            <a:pPr marL="383502" indent="-383502"/>
            <a:r>
              <a:rPr lang="es-ES" sz="2167" dirty="0">
                <a:latin typeface="Verdana" panose="020B0604030504040204" pitchFamily="34" charset="0"/>
                <a:cs typeface="Gautami" panose="020B0502040204020203" pitchFamily="34" charset="0"/>
              </a:rPr>
              <a:t>	Pago por crecimiento</a:t>
            </a:r>
          </a:p>
          <a:p>
            <a:pPr marL="383502" indent="-383502"/>
            <a:r>
              <a:rPr lang="es-ES" sz="2167" dirty="0">
                <a:latin typeface="Verdana" panose="020B0604030504040204" pitchFamily="34" charset="0"/>
                <a:cs typeface="Gautami" panose="020B0502040204020203" pitchFamily="34" charset="0"/>
              </a:rPr>
              <a:t>	No hay desembolso </a:t>
            </a:r>
            <a:br>
              <a:rPr lang="es-ES" sz="2167" dirty="0">
                <a:latin typeface="Verdana" panose="020B0604030504040204" pitchFamily="34" charset="0"/>
                <a:cs typeface="Gautami" panose="020B0502040204020203" pitchFamily="34" charset="0"/>
              </a:rPr>
            </a:br>
            <a:r>
              <a:rPr lang="es-ES" sz="2167" dirty="0">
                <a:latin typeface="Verdana" panose="020B0604030504040204" pitchFamily="34" charset="0"/>
                <a:cs typeface="Gautami" panose="020B0502040204020203" pitchFamily="34" charset="0"/>
              </a:rPr>
              <a:t>extra de capital</a:t>
            </a:r>
          </a:p>
          <a:p>
            <a:pPr marL="383502" indent="-383502"/>
            <a:endParaRPr lang="es-ES" sz="2167" dirty="0">
              <a:latin typeface="Verdana" panose="020B0604030504040204" pitchFamily="34" charset="0"/>
              <a:cs typeface="Gautami" panose="020B0502040204020203" pitchFamily="34" charset="0"/>
            </a:endParaRPr>
          </a:p>
          <a:p>
            <a:pPr marL="383502" indent="-383502">
              <a:spcAft>
                <a:spcPts val="650"/>
              </a:spcAft>
            </a:pPr>
            <a:r>
              <a:rPr lang="es-ES" sz="2167" dirty="0">
                <a:solidFill>
                  <a:srgbClr val="0070C0"/>
                </a:solidFill>
                <a:latin typeface="Verdana" panose="020B0604030504040204" pitchFamily="34" charset="0"/>
                <a:cs typeface="Gautami" panose="020B0502040204020203" pitchFamily="34" charset="0"/>
                <a:sym typeface="Webdings" panose="05030102010509060703" pitchFamily="18" charset="2"/>
              </a:rPr>
              <a:t></a:t>
            </a:r>
            <a:r>
              <a:rPr lang="es-ES" sz="2167" dirty="0">
                <a:latin typeface="Verdana" panose="020B0604030504040204" pitchFamily="34" charset="0"/>
                <a:cs typeface="Gautami" panose="020B0502040204020203" pitchFamily="34" charset="0"/>
                <a:sym typeface="Webdings" panose="05030102010509060703" pitchFamily="18" charset="2"/>
              </a:rPr>
              <a:t>	</a:t>
            </a:r>
            <a:r>
              <a:rPr lang="es-ES" sz="2167" b="1" dirty="0">
                <a:latin typeface="Verdana" panose="020B0604030504040204" pitchFamily="34" charset="0"/>
                <a:cs typeface="Gautami" panose="020B0502040204020203" pitchFamily="34" charset="0"/>
              </a:rPr>
              <a:t>Elementos de Arquitectura</a:t>
            </a:r>
          </a:p>
          <a:p>
            <a:pPr marL="383502" indent="-383502"/>
            <a:r>
              <a:rPr lang="es-ES" sz="2167" dirty="0">
                <a:latin typeface="Verdana" panose="020B0604030504040204" pitchFamily="34" charset="0"/>
                <a:cs typeface="Gautami" panose="020B0502040204020203" pitchFamily="34" charset="0"/>
              </a:rPr>
              <a:t>	Simple. Hay un ambiente abstracto para el desarrollo</a:t>
            </a:r>
          </a:p>
          <a:p>
            <a:pPr marL="383502" indent="-383502"/>
            <a:endParaRPr lang="es-ES" sz="2167" dirty="0">
              <a:latin typeface="Verdana" panose="020B0604030504040204" pitchFamily="34" charset="0"/>
              <a:cs typeface="Gautami" panose="020B0502040204020203" pitchFamily="34" charset="0"/>
            </a:endParaRPr>
          </a:p>
          <a:p>
            <a:pPr marL="383502" indent="-383502">
              <a:spcAft>
                <a:spcPts val="650"/>
              </a:spcAft>
            </a:pPr>
            <a:r>
              <a:rPr lang="es-ES" sz="2167" dirty="0">
                <a:solidFill>
                  <a:srgbClr val="00B050"/>
                </a:solidFill>
                <a:latin typeface="Verdana" panose="020B0604030504040204" pitchFamily="34" charset="0"/>
                <a:cs typeface="Gautami" panose="020B0502040204020203" pitchFamily="34" charset="0"/>
                <a:sym typeface="Webdings" panose="05030102010509060703" pitchFamily="18" charset="2"/>
              </a:rPr>
              <a:t></a:t>
            </a:r>
            <a:r>
              <a:rPr lang="es-ES" sz="2167" dirty="0">
                <a:latin typeface="Verdana" panose="020B0604030504040204" pitchFamily="34" charset="0"/>
                <a:cs typeface="Gautami" panose="020B0502040204020203" pitchFamily="34" charset="0"/>
                <a:sym typeface="Webdings" panose="05030102010509060703" pitchFamily="18" charset="2"/>
              </a:rPr>
              <a:t>	</a:t>
            </a:r>
            <a:r>
              <a:rPr lang="es-ES" sz="2167" b="1" dirty="0">
                <a:latin typeface="Verdana" panose="020B0604030504040204" pitchFamily="34" charset="0"/>
                <a:cs typeface="Gautami" panose="020B0502040204020203" pitchFamily="34" charset="0"/>
              </a:rPr>
              <a:t>Elemento estratégico</a:t>
            </a:r>
          </a:p>
          <a:p>
            <a:pPr marL="383502" indent="-383502"/>
            <a:r>
              <a:rPr lang="es-ES" sz="2167" dirty="0">
                <a:latin typeface="Verdana" panose="020B0604030504040204" pitchFamily="34" charset="0"/>
                <a:cs typeface="Gautami" panose="020B0502040204020203" pitchFamily="34" charset="0"/>
              </a:rPr>
              <a:t>	Enfoque en la esencia del negocio. </a:t>
            </a:r>
          </a:p>
        </p:txBody>
      </p:sp>
    </p:spTree>
    <p:extLst>
      <p:ext uri="{BB962C8B-B14F-4D97-AF65-F5344CB8AC3E}">
        <p14:creationId xmlns:p14="http://schemas.microsoft.com/office/powerpoint/2010/main" val="1846649839"/>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AF8B3-4C81-4620-9F94-7E25BF5D994F}"/>
              </a:ext>
            </a:extLst>
          </p:cNvPr>
          <p:cNvSpPr>
            <a:spLocks noGrp="1"/>
          </p:cNvSpPr>
          <p:nvPr>
            <p:ph idx="1"/>
          </p:nvPr>
        </p:nvSpPr>
        <p:spPr>
          <a:xfrm>
            <a:off x="1866991" y="1313362"/>
            <a:ext cx="8318772" cy="5504905"/>
          </a:xfrm>
        </p:spPr>
        <p:txBody>
          <a:bodyPr/>
          <a:lstStyle/>
          <a:p>
            <a:pPr marL="371464" indent="-371464">
              <a:buFont typeface="Wingdings" panose="05000000000000000000" pitchFamily="2" charset="2"/>
              <a:buChar char="§"/>
            </a:pPr>
            <a:r>
              <a:rPr lang="es-ES" dirty="0">
                <a:latin typeface="Verdana" panose="020B0604030504040204" pitchFamily="34" charset="0"/>
              </a:rPr>
              <a:t>Rápida instalación.</a:t>
            </a:r>
          </a:p>
          <a:p>
            <a:pPr marL="371464" indent="-371464">
              <a:buFont typeface="Wingdings" panose="05000000000000000000" pitchFamily="2" charset="2"/>
              <a:buChar char="§"/>
            </a:pPr>
            <a:r>
              <a:rPr lang="es-ES" dirty="0">
                <a:latin typeface="Verdana" panose="020B0604030504040204" pitchFamily="34" charset="0"/>
              </a:rPr>
              <a:t>Reducción de costes: ahorro en personal especializado, espacio físico, equipos de hardware, compra, instalación y mantenimiento de software.</a:t>
            </a:r>
          </a:p>
          <a:p>
            <a:pPr marL="371464" indent="-371464">
              <a:buFont typeface="Wingdings" panose="05000000000000000000" pitchFamily="2" charset="2"/>
              <a:buChar char="§"/>
            </a:pPr>
            <a:r>
              <a:rPr lang="es-ES" dirty="0"/>
              <a:t>Rápida elasticidad: escalabilidad y capacidad de adaptarse rápidamente a las necesidades cambiantes de los clientes.</a:t>
            </a:r>
            <a:endParaRPr lang="es-ES" dirty="0">
              <a:latin typeface="Verdana" panose="020B0604030504040204" pitchFamily="34" charset="0"/>
            </a:endParaRPr>
          </a:p>
          <a:p>
            <a:pPr marL="371464" indent="-371464">
              <a:buFont typeface="Wingdings" panose="05000000000000000000" pitchFamily="2" charset="2"/>
              <a:buChar char="§"/>
            </a:pPr>
            <a:r>
              <a:rPr lang="es-ES" dirty="0">
                <a:latin typeface="Verdana" panose="020B0604030504040204" pitchFamily="34" charset="0"/>
              </a:rPr>
              <a:t>Aplicaciones más seguras y fiables.</a:t>
            </a:r>
          </a:p>
          <a:p>
            <a:pPr marL="371464" indent="-371464">
              <a:buFont typeface="Wingdings" panose="05000000000000000000" pitchFamily="2" charset="2"/>
              <a:buChar char="§"/>
            </a:pPr>
            <a:endParaRPr lang="es-ES" dirty="0">
              <a:latin typeface="Verdana" panose="020B0604030504040204" pitchFamily="34" charset="0"/>
            </a:endParaRPr>
          </a:p>
        </p:txBody>
      </p:sp>
      <p:sp>
        <p:nvSpPr>
          <p:cNvPr id="2" name="Title 1">
            <a:extLst>
              <a:ext uri="{FF2B5EF4-FFF2-40B4-BE49-F238E27FC236}">
                <a16:creationId xmlns:a16="http://schemas.microsoft.com/office/drawing/2014/main" id="{19E67B7D-108E-459F-8E43-5133E212E5EE}"/>
              </a:ext>
            </a:extLst>
          </p:cNvPr>
          <p:cNvSpPr>
            <a:spLocks noGrp="1"/>
          </p:cNvSpPr>
          <p:nvPr>
            <p:ph type="title"/>
          </p:nvPr>
        </p:nvSpPr>
        <p:spPr/>
        <p:txBody>
          <a:bodyPr/>
          <a:lstStyle/>
          <a:p>
            <a:r>
              <a:rPr lang="es-ES" dirty="0"/>
              <a:t>Ventajas del Cloud Computing</a:t>
            </a:r>
          </a:p>
        </p:txBody>
      </p:sp>
    </p:spTree>
    <p:extLst>
      <p:ext uri="{BB962C8B-B14F-4D97-AF65-F5344CB8AC3E}">
        <p14:creationId xmlns:p14="http://schemas.microsoft.com/office/powerpoint/2010/main" val="2641235223"/>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2762C83-3671-490D-AB28-E38F27934349}"/>
              </a:ext>
            </a:extLst>
          </p:cNvPr>
          <p:cNvPicPr>
            <a:picLocks noChangeAspect="1"/>
          </p:cNvPicPr>
          <p:nvPr/>
        </p:nvPicPr>
        <p:blipFill rotWithShape="1">
          <a:blip r:embed="rId2">
            <a:extLst>
              <a:ext uri="{28A0092B-C50C-407E-A947-70E740481C1C}">
                <a14:useLocalDpi xmlns:a14="http://schemas.microsoft.com/office/drawing/2010/main" val="0"/>
              </a:ext>
            </a:extLst>
          </a:blip>
          <a:srcRect l="31541" t="26779" r="10224" b="13931"/>
          <a:stretch/>
        </p:blipFill>
        <p:spPr>
          <a:xfrm>
            <a:off x="4443135" y="3578532"/>
            <a:ext cx="6492654" cy="3225584"/>
          </a:xfrm>
          <a:prstGeom prst="rect">
            <a:avLst/>
          </a:prstGeom>
        </p:spPr>
      </p:pic>
      <p:sp>
        <p:nvSpPr>
          <p:cNvPr id="4" name="Marcador de contenido 3">
            <a:extLst>
              <a:ext uri="{FF2B5EF4-FFF2-40B4-BE49-F238E27FC236}">
                <a16:creationId xmlns:a16="http://schemas.microsoft.com/office/drawing/2014/main" id="{CC50474E-2B53-47D1-984F-DC6A41991F7F}"/>
              </a:ext>
            </a:extLst>
          </p:cNvPr>
          <p:cNvSpPr>
            <a:spLocks noGrp="1"/>
          </p:cNvSpPr>
          <p:nvPr>
            <p:ph idx="1"/>
          </p:nvPr>
        </p:nvSpPr>
        <p:spPr/>
        <p:txBody>
          <a:bodyPr/>
          <a:lstStyle/>
          <a:p>
            <a:pPr marL="371464" indent="-371464">
              <a:lnSpc>
                <a:spcPts val="3467"/>
              </a:lnSpc>
              <a:spcBef>
                <a:spcPts val="0"/>
              </a:spcBef>
              <a:buFont typeface="Wingdings" panose="05000000000000000000" pitchFamily="2" charset="2"/>
              <a:buChar char="§"/>
            </a:pPr>
            <a:r>
              <a:rPr lang="es-ES" dirty="0">
                <a:solidFill>
                  <a:srgbClr val="C00000"/>
                </a:solidFill>
              </a:rPr>
              <a:t>Cloud Público (Nube pública)</a:t>
            </a:r>
            <a:r>
              <a:rPr lang="es-ES" dirty="0"/>
              <a:t>: </a:t>
            </a:r>
            <a:br>
              <a:rPr lang="es-ES" dirty="0"/>
            </a:br>
            <a:r>
              <a:rPr lang="es-ES" dirty="0"/>
              <a:t>Infraestructura accesible  desde Internet al público en general previo registro y  pago de servicios.</a:t>
            </a:r>
          </a:p>
          <a:p>
            <a:pPr marL="371464" indent="-371464">
              <a:lnSpc>
                <a:spcPts val="3467"/>
              </a:lnSpc>
              <a:spcBef>
                <a:spcPts val="0"/>
              </a:spcBef>
              <a:buFont typeface="Wingdings" panose="05000000000000000000" pitchFamily="2" charset="2"/>
              <a:buChar char="§"/>
            </a:pPr>
            <a:r>
              <a:rPr lang="es-ES" dirty="0">
                <a:solidFill>
                  <a:srgbClr val="C00000"/>
                </a:solidFill>
              </a:rPr>
              <a:t>Cloud Privado (Nube privada): </a:t>
            </a:r>
            <a:br>
              <a:rPr lang="es-ES" dirty="0"/>
            </a:br>
            <a:r>
              <a:rPr lang="es-ES" dirty="0"/>
              <a:t>Infraestructura privada </a:t>
            </a:r>
            <a:br>
              <a:rPr lang="es-ES" dirty="0"/>
            </a:br>
            <a:r>
              <a:rPr lang="es-ES" dirty="0"/>
              <a:t>de una compañía o empresa.</a:t>
            </a:r>
          </a:p>
          <a:p>
            <a:pPr marL="371464" indent="-371464">
              <a:lnSpc>
                <a:spcPts val="3467"/>
              </a:lnSpc>
              <a:spcBef>
                <a:spcPts val="0"/>
              </a:spcBef>
              <a:buFont typeface="Wingdings" panose="05000000000000000000" pitchFamily="2" charset="2"/>
              <a:buChar char="§"/>
            </a:pPr>
            <a:r>
              <a:rPr lang="es-ES" dirty="0">
                <a:solidFill>
                  <a:srgbClr val="C00000"/>
                </a:solidFill>
              </a:rPr>
              <a:t>Cloud Híbrido</a:t>
            </a:r>
            <a:r>
              <a:rPr lang="es-ES" dirty="0"/>
              <a:t>:</a:t>
            </a:r>
            <a:br>
              <a:rPr lang="es-ES" dirty="0"/>
            </a:br>
            <a:r>
              <a:rPr lang="es-ES" dirty="0"/>
              <a:t>con una parte pública </a:t>
            </a:r>
            <a:br>
              <a:rPr lang="es-ES" dirty="0"/>
            </a:br>
            <a:r>
              <a:rPr lang="es-ES" dirty="0"/>
              <a:t>y otra privada.</a:t>
            </a:r>
          </a:p>
          <a:p>
            <a:pPr marL="371464" indent="-371464">
              <a:lnSpc>
                <a:spcPts val="3467"/>
              </a:lnSpc>
              <a:spcBef>
                <a:spcPts val="0"/>
              </a:spcBef>
            </a:pPr>
            <a:endParaRPr lang="es-ES" dirty="0"/>
          </a:p>
        </p:txBody>
      </p:sp>
      <p:sp>
        <p:nvSpPr>
          <p:cNvPr id="2" name="Título 1">
            <a:extLst>
              <a:ext uri="{FF2B5EF4-FFF2-40B4-BE49-F238E27FC236}">
                <a16:creationId xmlns:a16="http://schemas.microsoft.com/office/drawing/2014/main" id="{B11C7F56-F52E-4EB2-83C8-D0F4B3757054}"/>
              </a:ext>
            </a:extLst>
          </p:cNvPr>
          <p:cNvSpPr>
            <a:spLocks noGrp="1"/>
          </p:cNvSpPr>
          <p:nvPr>
            <p:ph type="title"/>
          </p:nvPr>
        </p:nvSpPr>
        <p:spPr/>
        <p:txBody>
          <a:bodyPr/>
          <a:lstStyle/>
          <a:p>
            <a:r>
              <a:rPr lang="es-ES" dirty="0"/>
              <a:t>Tipos de Nube en Cloud Computing</a:t>
            </a:r>
          </a:p>
        </p:txBody>
      </p:sp>
    </p:spTree>
    <p:extLst>
      <p:ext uri="{BB962C8B-B14F-4D97-AF65-F5344CB8AC3E}">
        <p14:creationId xmlns:p14="http://schemas.microsoft.com/office/powerpoint/2010/main" val="1103063741"/>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B639-B2E4-4DF6-A4B0-C398C4D2A508}"/>
              </a:ext>
            </a:extLst>
          </p:cNvPr>
          <p:cNvSpPr>
            <a:spLocks noGrp="1"/>
          </p:cNvSpPr>
          <p:nvPr>
            <p:ph type="title"/>
          </p:nvPr>
        </p:nvSpPr>
        <p:spPr/>
        <p:txBody>
          <a:bodyPr/>
          <a:lstStyle/>
          <a:p>
            <a:r>
              <a:rPr lang="es-ES" dirty="0"/>
              <a:t>Proveedores de servicios en la nube</a:t>
            </a:r>
          </a:p>
        </p:txBody>
      </p:sp>
      <p:pic>
        <p:nvPicPr>
          <p:cNvPr id="2050" name="Picture 2" descr="Amazon Web Services - Wikipedia, la enciclopedia libre">
            <a:extLst>
              <a:ext uri="{FF2B5EF4-FFF2-40B4-BE49-F238E27FC236}">
                <a16:creationId xmlns:a16="http://schemas.microsoft.com/office/drawing/2014/main" id="{1EDA84DF-22CE-4925-9435-A696BC0800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844" y="1140068"/>
            <a:ext cx="2655080" cy="15884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rvicios cloud para empresa de Google Cloud | CLOUDBUILDERS ...">
            <a:extLst>
              <a:ext uri="{FF2B5EF4-FFF2-40B4-BE49-F238E27FC236}">
                <a16:creationId xmlns:a16="http://schemas.microsoft.com/office/drawing/2014/main" id="{BD80AD8A-AD1D-49E7-A4A5-E81AACA6BB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26420"/>
            <a:ext cx="4441818" cy="24257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indows-azure-logo-png-18 – Castle Computer">
            <a:extLst>
              <a:ext uri="{FF2B5EF4-FFF2-40B4-BE49-F238E27FC236}">
                <a16:creationId xmlns:a16="http://schemas.microsoft.com/office/drawing/2014/main" id="{D390B26A-4579-476D-A1B3-F1FDF8C143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6897" y="587411"/>
            <a:ext cx="4622111" cy="24165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Virtual Private Cloud on IBM Cloud | Meetup">
            <a:extLst>
              <a:ext uri="{FF2B5EF4-FFF2-40B4-BE49-F238E27FC236}">
                <a16:creationId xmlns:a16="http://schemas.microsoft.com/office/drawing/2014/main" id="{1674B918-B793-45C2-A315-573E5A0440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8570" y="3963431"/>
            <a:ext cx="3797830" cy="213311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ccess Server For Oracle Cloud | OpenVPN">
            <a:extLst>
              <a:ext uri="{FF2B5EF4-FFF2-40B4-BE49-F238E27FC236}">
                <a16:creationId xmlns:a16="http://schemas.microsoft.com/office/drawing/2014/main" id="{65539746-143C-4177-93E7-B5BCFCAE47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3923" y="2831102"/>
            <a:ext cx="2764184" cy="1553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327102"/>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FD91D69-1104-4065-95D8-E7BABBCA06D7}"/>
              </a:ext>
            </a:extLst>
          </p:cNvPr>
          <p:cNvSpPr>
            <a:spLocks noGrp="1"/>
          </p:cNvSpPr>
          <p:nvPr>
            <p:ph idx="1"/>
          </p:nvPr>
        </p:nvSpPr>
        <p:spPr>
          <a:xfrm>
            <a:off x="1753780" y="1525633"/>
            <a:ext cx="8915400" cy="4849098"/>
          </a:xfrm>
        </p:spPr>
        <p:txBody>
          <a:bodyPr/>
          <a:lstStyle/>
          <a:p>
            <a:pPr marL="371464" indent="-371464">
              <a:lnSpc>
                <a:spcPct val="150000"/>
              </a:lnSpc>
              <a:spcBef>
                <a:spcPts val="0"/>
              </a:spcBef>
              <a:spcAft>
                <a:spcPts val="650"/>
              </a:spcAft>
              <a:buFont typeface="Wingdings" panose="05000000000000000000" pitchFamily="2" charset="2"/>
              <a:buChar char="§"/>
            </a:pPr>
            <a:r>
              <a:rPr lang="es-ES" sz="3033" dirty="0"/>
              <a:t>Virtualización </a:t>
            </a:r>
          </a:p>
          <a:p>
            <a:pPr marL="371464" indent="-371464">
              <a:lnSpc>
                <a:spcPct val="150000"/>
              </a:lnSpc>
              <a:spcBef>
                <a:spcPts val="0"/>
              </a:spcBef>
              <a:spcAft>
                <a:spcPts val="650"/>
              </a:spcAft>
              <a:buFont typeface="Wingdings" panose="05000000000000000000" pitchFamily="2" charset="2"/>
              <a:buChar char="§"/>
            </a:pPr>
            <a:r>
              <a:rPr lang="es-ES" sz="3033" dirty="0"/>
              <a:t>Cloud Computing</a:t>
            </a:r>
          </a:p>
          <a:p>
            <a:pPr marL="371464" indent="-371464">
              <a:lnSpc>
                <a:spcPct val="150000"/>
              </a:lnSpc>
              <a:spcBef>
                <a:spcPts val="0"/>
              </a:spcBef>
              <a:spcAft>
                <a:spcPts val="650"/>
              </a:spcAft>
              <a:buFont typeface="Wingdings" panose="05000000000000000000" pitchFamily="2" charset="2"/>
              <a:buChar char="§"/>
            </a:pPr>
            <a:r>
              <a:rPr lang="es-ES" sz="3033" dirty="0"/>
              <a:t>Tendencias contemporáneas en las TIC</a:t>
            </a:r>
            <a:br>
              <a:rPr lang="es-ES" sz="3033" dirty="0"/>
            </a:br>
            <a:r>
              <a:rPr lang="es-ES" dirty="0"/>
              <a:t>Informe de Gartner</a:t>
            </a:r>
            <a:br>
              <a:rPr lang="es-ES" sz="3033" dirty="0"/>
            </a:br>
            <a:r>
              <a:rPr lang="en-US" dirty="0"/>
              <a:t>Top 10 Strategic Technology Trends for 2020</a:t>
            </a:r>
            <a:endParaRPr lang="es-ES" sz="3033" dirty="0"/>
          </a:p>
        </p:txBody>
      </p:sp>
      <p:sp>
        <p:nvSpPr>
          <p:cNvPr id="2" name="Título 1">
            <a:extLst>
              <a:ext uri="{FF2B5EF4-FFF2-40B4-BE49-F238E27FC236}">
                <a16:creationId xmlns:a16="http://schemas.microsoft.com/office/drawing/2014/main" id="{556623CA-4F9D-4A81-A596-3D0274425758}"/>
              </a:ext>
            </a:extLst>
          </p:cNvPr>
          <p:cNvSpPr>
            <a:spLocks noGrp="1"/>
          </p:cNvSpPr>
          <p:nvPr>
            <p:ph type="title"/>
          </p:nvPr>
        </p:nvSpPr>
        <p:spPr/>
        <p:txBody>
          <a:bodyPr/>
          <a:lstStyle/>
          <a:p>
            <a:r>
              <a:rPr lang="es-ES" dirty="0"/>
              <a:t>Contenido</a:t>
            </a:r>
          </a:p>
        </p:txBody>
      </p:sp>
    </p:spTree>
    <p:extLst>
      <p:ext uri="{BB962C8B-B14F-4D97-AF65-F5344CB8AC3E}">
        <p14:creationId xmlns:p14="http://schemas.microsoft.com/office/powerpoint/2010/main" val="2888903162"/>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50842-C626-49E8-AAE7-82BDEDB0FE66}"/>
              </a:ext>
            </a:extLst>
          </p:cNvPr>
          <p:cNvSpPr>
            <a:spLocks noGrp="1"/>
          </p:cNvSpPr>
          <p:nvPr>
            <p:ph type="title"/>
          </p:nvPr>
        </p:nvSpPr>
        <p:spPr/>
        <p:txBody>
          <a:bodyPr/>
          <a:lstStyle/>
          <a:p>
            <a:r>
              <a:rPr lang="es-ES" dirty="0"/>
              <a:t>Servicios en la nube</a:t>
            </a:r>
          </a:p>
        </p:txBody>
      </p:sp>
      <p:sp>
        <p:nvSpPr>
          <p:cNvPr id="3" name="2 Marcador de contenido">
            <a:extLst>
              <a:ext uri="{FF2B5EF4-FFF2-40B4-BE49-F238E27FC236}">
                <a16:creationId xmlns:a16="http://schemas.microsoft.com/office/drawing/2014/main" id="{50EE7DFF-D138-48A1-B5A6-65E79D28FAFE}"/>
              </a:ext>
            </a:extLst>
          </p:cNvPr>
          <p:cNvSpPr txBox="1">
            <a:spLocks/>
          </p:cNvSpPr>
          <p:nvPr/>
        </p:nvSpPr>
        <p:spPr>
          <a:xfrm>
            <a:off x="2913017" y="1071482"/>
            <a:ext cx="8030464" cy="5290131"/>
          </a:xfrm>
          <a:prstGeom prst="rect">
            <a:avLst/>
          </a:prstGeom>
        </p:spPr>
        <p:txBody>
          <a:bodyPr/>
          <a:lstStyle>
            <a:lvl1pPr marL="0" indent="0" algn="l" defTabSz="914400" rtl="0" eaLnBrk="1" latinLnBrk="0" hangingPunct="1">
              <a:spcBef>
                <a:spcPct val="20000"/>
              </a:spcBef>
              <a:buClr>
                <a:srgbClr val="C00000"/>
              </a:buClr>
              <a:buFont typeface="Wingdings" pitchFamily="2" charset="2"/>
              <a:buNone/>
              <a:defRPr lang="es-ES" sz="2600" kern="1200" dirty="0" smtClean="0">
                <a:solidFill>
                  <a:schemeClr val="tx1">
                    <a:lumMod val="85000"/>
                    <a:lumOff val="15000"/>
                  </a:schemeClr>
                </a:solidFill>
                <a:latin typeface="Gautami" panose="020B0502040204020203" pitchFamily="34" charset="0"/>
                <a:ea typeface="Verdana" panose="020B0604030504040204" pitchFamily="34" charset="0"/>
                <a:cs typeface="Gautami" panose="020B0502040204020203" pitchFamily="34" charset="0"/>
              </a:defRPr>
            </a:lvl1pPr>
            <a:lvl2pPr marL="366713" indent="-285750" algn="l" defTabSz="914400" rtl="0" eaLnBrk="1" latinLnBrk="0" hangingPunct="1">
              <a:spcBef>
                <a:spcPct val="20000"/>
              </a:spcBef>
              <a:buClr>
                <a:srgbClr val="C00000"/>
              </a:buClr>
              <a:buFont typeface="Wingdings" pitchFamily="2" charset="2"/>
              <a:buChar char="§"/>
              <a:defRPr lang="es-ES" sz="2400" kern="1200" dirty="0" smtClean="0">
                <a:solidFill>
                  <a:schemeClr val="tx1">
                    <a:lumMod val="85000"/>
                    <a:lumOff val="15000"/>
                  </a:schemeClr>
                </a:solidFill>
                <a:latin typeface="Gautami" panose="020B0502040204020203" pitchFamily="34" charset="0"/>
                <a:ea typeface="Verdana" panose="020B0604030504040204" pitchFamily="34" charset="0"/>
                <a:cs typeface="Gautami" panose="020B0502040204020203" pitchFamily="34" charset="0"/>
              </a:defRPr>
            </a:lvl2pPr>
            <a:lvl3pPr marL="708025" indent="-228600" algn="l" defTabSz="914400" rtl="0" eaLnBrk="1" latinLnBrk="0" hangingPunct="1">
              <a:spcBef>
                <a:spcPct val="20000"/>
              </a:spcBef>
              <a:buClr>
                <a:srgbClr val="C00000"/>
              </a:buClr>
              <a:buFont typeface="Wingdings" pitchFamily="2" charset="2"/>
              <a:buChar char="§"/>
              <a:tabLst/>
              <a:defRPr lang="es-ES" sz="24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3pPr>
            <a:lvl4pPr marL="708025" indent="-228600" algn="l" defTabSz="914400" rtl="0" eaLnBrk="1" latinLnBrk="0" hangingPunct="1">
              <a:spcBef>
                <a:spcPct val="20000"/>
              </a:spcBef>
              <a:buClr>
                <a:srgbClr val="C00000"/>
              </a:buClr>
              <a:buFont typeface="Wingdings" pitchFamily="2" charset="2"/>
              <a:buChar char="§"/>
              <a:defRPr lang="es-ES" sz="2200" kern="1200"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4pPr>
            <a:lvl5pPr marL="708025" indent="-228600" algn="l" defTabSz="914400" rtl="0" eaLnBrk="1" latinLnBrk="0" hangingPunct="1">
              <a:spcBef>
                <a:spcPct val="20000"/>
              </a:spcBef>
              <a:buClr>
                <a:srgbClr val="C00000"/>
              </a:buClr>
              <a:buFont typeface="Wingdings" pitchFamily="2" charset="2"/>
              <a:buChar char="§"/>
              <a:defRPr lang="es-ES" sz="2200" kern="1200"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s-ES" sz="2200" dirty="0">
                <a:solidFill>
                  <a:srgbClr val="C00000"/>
                </a:solidFill>
                <a:latin typeface="Verdana" panose="020B0604030504040204" pitchFamily="34" charset="0"/>
              </a:rPr>
              <a:t>IaaS (Infraestructura como Servicio)</a:t>
            </a:r>
            <a:br>
              <a:rPr lang="es-ES" sz="2200" dirty="0">
                <a:solidFill>
                  <a:schemeClr val="tx1"/>
                </a:solidFill>
                <a:latin typeface="Verdana" panose="020B0604030504040204" pitchFamily="34" charset="0"/>
              </a:rPr>
            </a:br>
            <a:r>
              <a:rPr lang="es-ES" sz="2200" dirty="0">
                <a:solidFill>
                  <a:schemeClr val="tx1"/>
                </a:solidFill>
                <a:latin typeface="Verdana" panose="020B0604030504040204" pitchFamily="34" charset="0"/>
              </a:rPr>
              <a:t>Entrega de infraestructura informática (capacidad de computación, espacio de disco y bases de datos entre otros) como un servicio.</a:t>
            </a:r>
          </a:p>
          <a:p>
            <a:pPr>
              <a:spcBef>
                <a:spcPts val="0"/>
              </a:spcBef>
            </a:pPr>
            <a:endParaRPr lang="es-ES" sz="2200" dirty="0">
              <a:solidFill>
                <a:schemeClr val="tx1"/>
              </a:solidFill>
              <a:latin typeface="Verdana" panose="020B0604030504040204" pitchFamily="34" charset="0"/>
            </a:endParaRPr>
          </a:p>
          <a:p>
            <a:pPr>
              <a:spcBef>
                <a:spcPts val="0"/>
              </a:spcBef>
            </a:pPr>
            <a:r>
              <a:rPr lang="es-ES" sz="2200" dirty="0">
                <a:solidFill>
                  <a:srgbClr val="C00000"/>
                </a:solidFill>
                <a:latin typeface="Verdana" panose="020B0604030504040204" pitchFamily="34" charset="0"/>
              </a:rPr>
              <a:t>PaaS (Plataforma como Servicio)</a:t>
            </a:r>
            <a:br>
              <a:rPr lang="es-ES" sz="2200" dirty="0">
                <a:solidFill>
                  <a:schemeClr val="tx1"/>
                </a:solidFill>
                <a:latin typeface="Verdana" panose="020B0604030504040204" pitchFamily="34" charset="0"/>
              </a:rPr>
            </a:br>
            <a:r>
              <a:rPr lang="es-ES" sz="2200" dirty="0">
                <a:solidFill>
                  <a:schemeClr val="tx1"/>
                </a:solidFill>
                <a:latin typeface="Verdana" panose="020B0604030504040204" pitchFamily="34" charset="0"/>
              </a:rPr>
              <a:t>Entrega de un conjunto de plataformas informáticas orientadas al desarrollo, testeo, despliegue, almacenamiento y mantenimiento de los sistemas operativos y aplicaciones propias del cliente.</a:t>
            </a:r>
          </a:p>
          <a:p>
            <a:pPr>
              <a:spcBef>
                <a:spcPts val="0"/>
              </a:spcBef>
            </a:pPr>
            <a:endParaRPr lang="es-ES" sz="2200" dirty="0">
              <a:solidFill>
                <a:schemeClr val="tx1"/>
              </a:solidFill>
              <a:latin typeface="Verdana" panose="020B0604030504040204" pitchFamily="34" charset="0"/>
            </a:endParaRPr>
          </a:p>
          <a:p>
            <a:pPr>
              <a:spcBef>
                <a:spcPts val="0"/>
              </a:spcBef>
            </a:pPr>
            <a:r>
              <a:rPr lang="es-ES" sz="2200" dirty="0">
                <a:solidFill>
                  <a:srgbClr val="C00000"/>
                </a:solidFill>
                <a:latin typeface="Verdana" panose="020B0604030504040204" pitchFamily="34" charset="0"/>
              </a:rPr>
              <a:t>SaaS (Software como Servicio)</a:t>
            </a:r>
          </a:p>
          <a:p>
            <a:pPr>
              <a:spcBef>
                <a:spcPts val="0"/>
              </a:spcBef>
            </a:pPr>
            <a:r>
              <a:rPr lang="es-ES" sz="2200" dirty="0">
                <a:solidFill>
                  <a:schemeClr val="tx1"/>
                </a:solidFill>
                <a:latin typeface="Verdana" panose="020B0604030504040204" pitchFamily="34" charset="0"/>
              </a:rPr>
              <a:t>SaaS software que se pone en explotación en la modalidad de servicio gestionado y que al cual se </a:t>
            </a:r>
            <a:br>
              <a:rPr lang="es-ES" sz="2200" dirty="0">
                <a:solidFill>
                  <a:schemeClr val="tx1"/>
                </a:solidFill>
                <a:latin typeface="Verdana" panose="020B0604030504040204" pitchFamily="34" charset="0"/>
              </a:rPr>
            </a:br>
            <a:r>
              <a:rPr lang="es-ES" sz="2200" dirty="0">
                <a:solidFill>
                  <a:schemeClr val="tx1"/>
                </a:solidFill>
                <a:latin typeface="Verdana" panose="020B0604030504040204" pitchFamily="34" charset="0"/>
              </a:rPr>
              <a:t>accede a través de Internet.</a:t>
            </a:r>
          </a:p>
          <a:p>
            <a:endParaRPr lang="es-ES" sz="2200" dirty="0">
              <a:solidFill>
                <a:schemeClr val="tx1"/>
              </a:solidFill>
              <a:latin typeface="Verdana" panose="020B0604030504040204" pitchFamily="34" charset="0"/>
            </a:endParaRPr>
          </a:p>
        </p:txBody>
      </p:sp>
      <p:pic>
        <p:nvPicPr>
          <p:cNvPr id="4" name="Imagen 3">
            <a:extLst>
              <a:ext uri="{FF2B5EF4-FFF2-40B4-BE49-F238E27FC236}">
                <a16:creationId xmlns:a16="http://schemas.microsoft.com/office/drawing/2014/main" id="{5A68F845-7701-43D5-86CC-D110D8CC1DE1}"/>
              </a:ext>
            </a:extLst>
          </p:cNvPr>
          <p:cNvPicPr>
            <a:picLocks noChangeAspect="1"/>
          </p:cNvPicPr>
          <p:nvPr/>
        </p:nvPicPr>
        <p:blipFill>
          <a:blip r:embed="rId2">
            <a:duotone>
              <a:schemeClr val="accent6">
                <a:shade val="45000"/>
                <a:satMod val="135000"/>
              </a:schemeClr>
              <a:prstClr val="white"/>
            </a:duotone>
          </a:blip>
          <a:stretch>
            <a:fillRect/>
          </a:stretch>
        </p:blipFill>
        <p:spPr>
          <a:xfrm>
            <a:off x="1445133" y="1276155"/>
            <a:ext cx="1403350" cy="1011238"/>
          </a:xfrm>
          <a:prstGeom prst="rect">
            <a:avLst/>
          </a:prstGeom>
        </p:spPr>
      </p:pic>
      <p:pic>
        <p:nvPicPr>
          <p:cNvPr id="5" name="Imagen 4">
            <a:extLst>
              <a:ext uri="{FF2B5EF4-FFF2-40B4-BE49-F238E27FC236}">
                <a16:creationId xmlns:a16="http://schemas.microsoft.com/office/drawing/2014/main" id="{005F7BD8-9C16-4078-8A6E-93C68B2B81E9}"/>
              </a:ext>
            </a:extLst>
          </p:cNvPr>
          <p:cNvPicPr>
            <a:picLocks noChangeAspect="1"/>
          </p:cNvPicPr>
          <p:nvPr/>
        </p:nvPicPr>
        <p:blipFill>
          <a:blip r:embed="rId3">
            <a:duotone>
              <a:schemeClr val="accent6">
                <a:shade val="45000"/>
                <a:satMod val="135000"/>
              </a:schemeClr>
              <a:prstClr val="white"/>
            </a:duotone>
          </a:blip>
          <a:stretch>
            <a:fillRect/>
          </a:stretch>
        </p:blipFill>
        <p:spPr>
          <a:xfrm>
            <a:off x="1445133" y="2891794"/>
            <a:ext cx="1372394" cy="1258888"/>
          </a:xfrm>
          <a:prstGeom prst="rect">
            <a:avLst/>
          </a:prstGeom>
        </p:spPr>
      </p:pic>
      <p:pic>
        <p:nvPicPr>
          <p:cNvPr id="6" name="Imagen 5">
            <a:extLst>
              <a:ext uri="{FF2B5EF4-FFF2-40B4-BE49-F238E27FC236}">
                <a16:creationId xmlns:a16="http://schemas.microsoft.com/office/drawing/2014/main" id="{39782892-7F47-41BA-9B8C-F4E049C8279A}"/>
              </a:ext>
            </a:extLst>
          </p:cNvPr>
          <p:cNvPicPr>
            <a:picLocks noChangeAspect="1"/>
          </p:cNvPicPr>
          <p:nvPr/>
        </p:nvPicPr>
        <p:blipFill>
          <a:blip r:embed="rId4">
            <a:duotone>
              <a:schemeClr val="accent6">
                <a:shade val="45000"/>
                <a:satMod val="135000"/>
              </a:schemeClr>
              <a:prstClr val="white"/>
            </a:duotone>
          </a:blip>
          <a:stretch>
            <a:fillRect/>
          </a:stretch>
        </p:blipFill>
        <p:spPr>
          <a:xfrm>
            <a:off x="1458196" y="4893697"/>
            <a:ext cx="1372394" cy="1011238"/>
          </a:xfrm>
          <a:prstGeom prst="rect">
            <a:avLst/>
          </a:prstGeom>
        </p:spPr>
      </p:pic>
    </p:spTree>
    <p:extLst>
      <p:ext uri="{BB962C8B-B14F-4D97-AF65-F5344CB8AC3E}">
        <p14:creationId xmlns:p14="http://schemas.microsoft.com/office/powerpoint/2010/main" val="849297490"/>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C0D60-034B-420D-986F-281AA564B33B}"/>
              </a:ext>
            </a:extLst>
          </p:cNvPr>
          <p:cNvSpPr>
            <a:spLocks noGrp="1"/>
          </p:cNvSpPr>
          <p:nvPr>
            <p:ph type="title"/>
          </p:nvPr>
        </p:nvSpPr>
        <p:spPr/>
        <p:txBody>
          <a:bodyPr/>
          <a:lstStyle/>
          <a:p>
            <a:r>
              <a:rPr lang="es-ES" dirty="0"/>
              <a:t>Diferentes tipos de servicios en la nube</a:t>
            </a:r>
          </a:p>
        </p:txBody>
      </p:sp>
      <p:pic>
        <p:nvPicPr>
          <p:cNvPr id="3" name="Imagen 2">
            <a:extLst>
              <a:ext uri="{FF2B5EF4-FFF2-40B4-BE49-F238E27FC236}">
                <a16:creationId xmlns:a16="http://schemas.microsoft.com/office/drawing/2014/main" id="{EBC23E48-E6DB-497A-97E0-0B6ABC044444}"/>
              </a:ext>
            </a:extLst>
          </p:cNvPr>
          <p:cNvPicPr>
            <a:picLocks noChangeAspect="1"/>
          </p:cNvPicPr>
          <p:nvPr/>
        </p:nvPicPr>
        <p:blipFill rotWithShape="1">
          <a:blip r:embed="rId2">
            <a:extLst>
              <a:ext uri="{28A0092B-C50C-407E-A947-70E740481C1C}">
                <a14:useLocalDpi xmlns:a14="http://schemas.microsoft.com/office/drawing/2010/main" val="0"/>
              </a:ext>
            </a:extLst>
          </a:blip>
          <a:srcRect l="4970" t="20024" r="6545" b="-2118"/>
          <a:stretch/>
        </p:blipFill>
        <p:spPr>
          <a:xfrm>
            <a:off x="1248664" y="1101090"/>
            <a:ext cx="9641840" cy="4607878"/>
          </a:xfrm>
          <a:prstGeom prst="rect">
            <a:avLst/>
          </a:prstGeom>
        </p:spPr>
      </p:pic>
      <p:sp>
        <p:nvSpPr>
          <p:cNvPr id="4" name="CuadroTexto 3">
            <a:extLst>
              <a:ext uri="{FF2B5EF4-FFF2-40B4-BE49-F238E27FC236}">
                <a16:creationId xmlns:a16="http://schemas.microsoft.com/office/drawing/2014/main" id="{230953BA-701E-4E01-B0B5-366470A085D4}"/>
              </a:ext>
            </a:extLst>
          </p:cNvPr>
          <p:cNvSpPr txBox="1"/>
          <p:nvPr/>
        </p:nvSpPr>
        <p:spPr>
          <a:xfrm>
            <a:off x="4918601" y="5631629"/>
            <a:ext cx="5542286" cy="992579"/>
          </a:xfrm>
          <a:prstGeom prst="rect">
            <a:avLst/>
          </a:prstGeom>
          <a:noFill/>
        </p:spPr>
        <p:txBody>
          <a:bodyPr wrap="none" rtlCol="0">
            <a:spAutoFit/>
          </a:bodyPr>
          <a:lstStyle/>
          <a:p>
            <a:pPr marL="309553" indent="-309553">
              <a:buFont typeface="Wingdings" panose="05000000000000000000" pitchFamily="2" charset="2"/>
              <a:buChar char="§"/>
              <a:tabLst>
                <a:tab pos="1069678" algn="l"/>
              </a:tabLst>
            </a:pPr>
            <a:r>
              <a:rPr lang="es-ES" sz="1950" dirty="0">
                <a:solidFill>
                  <a:srgbClr val="C00000"/>
                </a:solidFill>
                <a:latin typeface="Verdana" panose="020B0604030504040204" pitchFamily="34" charset="0"/>
                <a:cs typeface="Gautami" panose="020B0502040204020203" pitchFamily="34" charset="0"/>
              </a:rPr>
              <a:t>IaaS</a:t>
            </a:r>
            <a:r>
              <a:rPr lang="es-ES" sz="1950" dirty="0">
                <a:latin typeface="Verdana" panose="020B0604030504040204" pitchFamily="34" charset="0"/>
                <a:cs typeface="Gautami" panose="020B0502040204020203" pitchFamily="34" charset="0"/>
              </a:rPr>
              <a:t>: 	</a:t>
            </a:r>
            <a:r>
              <a:rPr lang="es-ES" sz="1950" dirty="0" err="1">
                <a:latin typeface="Verdana" panose="020B0604030504040204" pitchFamily="34" charset="0"/>
                <a:cs typeface="Gautami" panose="020B0502040204020203" pitchFamily="34" charset="0"/>
              </a:rPr>
              <a:t>Infraestructure</a:t>
            </a:r>
            <a:r>
              <a:rPr lang="es-ES" sz="1950" dirty="0">
                <a:latin typeface="Verdana" panose="020B0604030504040204" pitchFamily="34" charset="0"/>
                <a:cs typeface="Gautami" panose="020B0502040204020203" pitchFamily="34" charset="0"/>
              </a:rPr>
              <a:t> as a </a:t>
            </a:r>
            <a:r>
              <a:rPr lang="es-ES" sz="1950" dirty="0" err="1">
                <a:latin typeface="Verdana" panose="020B0604030504040204" pitchFamily="34" charset="0"/>
                <a:cs typeface="Gautami" panose="020B0502040204020203" pitchFamily="34" charset="0"/>
              </a:rPr>
              <a:t>Service</a:t>
            </a:r>
            <a:endParaRPr lang="es-ES" sz="1950" dirty="0">
              <a:latin typeface="Verdana" panose="020B0604030504040204" pitchFamily="34" charset="0"/>
              <a:cs typeface="Gautami" panose="020B0502040204020203" pitchFamily="34" charset="0"/>
            </a:endParaRPr>
          </a:p>
          <a:p>
            <a:pPr marL="309553" indent="-309553">
              <a:buFont typeface="Wingdings" panose="05000000000000000000" pitchFamily="2" charset="2"/>
              <a:buChar char="§"/>
              <a:tabLst>
                <a:tab pos="1069678" algn="l"/>
              </a:tabLst>
            </a:pPr>
            <a:r>
              <a:rPr lang="es-ES" sz="1950" dirty="0">
                <a:solidFill>
                  <a:srgbClr val="C00000"/>
                </a:solidFill>
                <a:latin typeface="Verdana" panose="020B0604030504040204" pitchFamily="34" charset="0"/>
                <a:cs typeface="Gautami" panose="020B0502040204020203" pitchFamily="34" charset="0"/>
              </a:rPr>
              <a:t>PaaS</a:t>
            </a:r>
            <a:r>
              <a:rPr lang="es-ES" sz="1950" dirty="0">
                <a:latin typeface="Verdana" panose="020B0604030504040204" pitchFamily="34" charset="0"/>
                <a:cs typeface="Gautami" panose="020B0502040204020203" pitchFamily="34" charset="0"/>
              </a:rPr>
              <a:t>: 	</a:t>
            </a:r>
            <a:r>
              <a:rPr lang="es-ES" sz="1950" dirty="0" err="1">
                <a:latin typeface="Verdana" panose="020B0604030504040204" pitchFamily="34" charset="0"/>
                <a:cs typeface="Gautami" panose="020B0502040204020203" pitchFamily="34" charset="0"/>
              </a:rPr>
              <a:t>Platform</a:t>
            </a:r>
            <a:r>
              <a:rPr lang="es-ES" sz="1950" dirty="0">
                <a:latin typeface="Verdana" panose="020B0604030504040204" pitchFamily="34" charset="0"/>
                <a:cs typeface="Gautami" panose="020B0502040204020203" pitchFamily="34" charset="0"/>
              </a:rPr>
              <a:t> as a </a:t>
            </a:r>
            <a:r>
              <a:rPr lang="es-ES" sz="1950" dirty="0" err="1">
                <a:latin typeface="Verdana" panose="020B0604030504040204" pitchFamily="34" charset="0"/>
                <a:cs typeface="Gautami" panose="020B0502040204020203" pitchFamily="34" charset="0"/>
              </a:rPr>
              <a:t>Service</a:t>
            </a:r>
            <a:endParaRPr lang="es-ES" sz="1950" dirty="0">
              <a:latin typeface="Verdana" panose="020B0604030504040204" pitchFamily="34" charset="0"/>
              <a:cs typeface="Gautami" panose="020B0502040204020203" pitchFamily="34" charset="0"/>
            </a:endParaRPr>
          </a:p>
          <a:p>
            <a:pPr marL="309553" indent="-309553">
              <a:buFont typeface="Wingdings" panose="05000000000000000000" pitchFamily="2" charset="2"/>
              <a:buChar char="§"/>
              <a:tabLst>
                <a:tab pos="1069678" algn="l"/>
              </a:tabLst>
            </a:pPr>
            <a:r>
              <a:rPr lang="es-ES" sz="1950" dirty="0">
                <a:solidFill>
                  <a:srgbClr val="C00000"/>
                </a:solidFill>
                <a:latin typeface="Verdana" panose="020B0604030504040204" pitchFamily="34" charset="0"/>
                <a:cs typeface="Gautami" panose="020B0502040204020203" pitchFamily="34" charset="0"/>
              </a:rPr>
              <a:t>SaaS</a:t>
            </a:r>
            <a:r>
              <a:rPr lang="es-ES" sz="1950" dirty="0">
                <a:latin typeface="Verdana" panose="020B0604030504040204" pitchFamily="34" charset="0"/>
                <a:cs typeface="Gautami" panose="020B0502040204020203" pitchFamily="34" charset="0"/>
              </a:rPr>
              <a:t>: 	Software as a </a:t>
            </a:r>
            <a:r>
              <a:rPr lang="es-ES" sz="1950" dirty="0" err="1">
                <a:latin typeface="Verdana" panose="020B0604030504040204" pitchFamily="34" charset="0"/>
                <a:cs typeface="Gautami" panose="020B0502040204020203" pitchFamily="34" charset="0"/>
              </a:rPr>
              <a:t>Service</a:t>
            </a:r>
            <a:endParaRPr lang="es-ES" sz="1950" dirty="0">
              <a:latin typeface="Verdana" panose="020B0604030504040204" pitchFamily="34" charset="0"/>
              <a:cs typeface="Gautami" panose="020B0502040204020203" pitchFamily="34" charset="0"/>
            </a:endParaRPr>
          </a:p>
        </p:txBody>
      </p:sp>
    </p:spTree>
    <p:extLst>
      <p:ext uri="{BB962C8B-B14F-4D97-AF65-F5344CB8AC3E}">
        <p14:creationId xmlns:p14="http://schemas.microsoft.com/office/powerpoint/2010/main" val="576055749"/>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EB24B-60E6-48CB-92E0-68B9C3830DFA}"/>
              </a:ext>
            </a:extLst>
          </p:cNvPr>
          <p:cNvSpPr>
            <a:spLocks noGrp="1"/>
          </p:cNvSpPr>
          <p:nvPr>
            <p:ph type="title"/>
          </p:nvPr>
        </p:nvSpPr>
        <p:spPr>
          <a:xfrm>
            <a:off x="2248984" y="3401186"/>
            <a:ext cx="8420100" cy="769441"/>
          </a:xfrm>
        </p:spPr>
        <p:txBody>
          <a:bodyPr/>
          <a:lstStyle/>
          <a:p>
            <a:pPr algn="r">
              <a:spcAft>
                <a:spcPts val="650"/>
              </a:spcAft>
            </a:pPr>
            <a:r>
              <a:rPr lang="es-ES" dirty="0"/>
              <a:t>Tendencias contemporáneas</a:t>
            </a:r>
          </a:p>
        </p:txBody>
      </p:sp>
      <p:sp>
        <p:nvSpPr>
          <p:cNvPr id="4" name="Rectangle 3">
            <a:extLst>
              <a:ext uri="{FF2B5EF4-FFF2-40B4-BE49-F238E27FC236}">
                <a16:creationId xmlns:a16="http://schemas.microsoft.com/office/drawing/2014/main" id="{817C6F2E-399B-42AF-80E0-9A499AD5AE66}"/>
              </a:ext>
            </a:extLst>
          </p:cNvPr>
          <p:cNvSpPr/>
          <p:nvPr/>
        </p:nvSpPr>
        <p:spPr>
          <a:xfrm>
            <a:off x="3693523" y="6061002"/>
            <a:ext cx="7146472" cy="692497"/>
          </a:xfrm>
          <a:prstGeom prst="rect">
            <a:avLst/>
          </a:prstGeom>
        </p:spPr>
        <p:txBody>
          <a:bodyPr wrap="square">
            <a:spAutoFit/>
          </a:bodyPr>
          <a:lstStyle/>
          <a:p>
            <a:r>
              <a:rPr lang="es-ES" sz="1950" dirty="0">
                <a:latin typeface="Verdana" panose="020B0604030504040204" pitchFamily="34" charset="0"/>
                <a:ea typeface="Verdana" panose="020B0604030504040204" pitchFamily="34" charset="0"/>
                <a:hlinkClick r:id="rId2"/>
              </a:rPr>
              <a:t>https://</a:t>
            </a:r>
            <a:r>
              <a:rPr lang="es-ES" sz="1950" dirty="0" err="1">
                <a:latin typeface="Verdana" panose="020B0604030504040204" pitchFamily="34" charset="0"/>
                <a:ea typeface="Verdana" panose="020B0604030504040204" pitchFamily="34" charset="0"/>
                <a:hlinkClick r:id="rId2"/>
              </a:rPr>
              <a:t>www.gartner.com</a:t>
            </a:r>
            <a:r>
              <a:rPr lang="es-ES" sz="1950" dirty="0">
                <a:latin typeface="Verdana" panose="020B0604030504040204" pitchFamily="34" charset="0"/>
                <a:ea typeface="Verdana" panose="020B0604030504040204" pitchFamily="34" charset="0"/>
                <a:hlinkClick r:id="rId2"/>
              </a:rPr>
              <a:t>/</a:t>
            </a:r>
            <a:r>
              <a:rPr lang="es-ES" sz="1950" dirty="0" err="1">
                <a:latin typeface="Verdana" panose="020B0604030504040204" pitchFamily="34" charset="0"/>
                <a:ea typeface="Verdana" panose="020B0604030504040204" pitchFamily="34" charset="0"/>
                <a:hlinkClick r:id="rId2"/>
              </a:rPr>
              <a:t>smarterwithgartner</a:t>
            </a:r>
            <a:r>
              <a:rPr lang="es-ES" sz="1950" dirty="0">
                <a:latin typeface="Verdana" panose="020B0604030504040204" pitchFamily="34" charset="0"/>
                <a:ea typeface="Verdana" panose="020B0604030504040204" pitchFamily="34" charset="0"/>
                <a:hlinkClick r:id="rId2"/>
              </a:rPr>
              <a:t>/</a:t>
            </a:r>
            <a:br>
              <a:rPr lang="es-ES" sz="1950" dirty="0">
                <a:latin typeface="Verdana" panose="020B0604030504040204" pitchFamily="34" charset="0"/>
                <a:ea typeface="Verdana" panose="020B0604030504040204" pitchFamily="34" charset="0"/>
                <a:hlinkClick r:id="rId2"/>
              </a:rPr>
            </a:br>
            <a:r>
              <a:rPr lang="es-ES" sz="1950" dirty="0" err="1">
                <a:latin typeface="Verdana" panose="020B0604030504040204" pitchFamily="34" charset="0"/>
                <a:ea typeface="Verdana" panose="020B0604030504040204" pitchFamily="34" charset="0"/>
                <a:hlinkClick r:id="rId2"/>
              </a:rPr>
              <a:t>gartner</a:t>
            </a:r>
            <a:r>
              <a:rPr lang="es-ES" sz="1950" dirty="0">
                <a:latin typeface="Verdana" panose="020B0604030504040204" pitchFamily="34" charset="0"/>
                <a:ea typeface="Verdana" panose="020B0604030504040204" pitchFamily="34" charset="0"/>
                <a:hlinkClick r:id="rId2"/>
              </a:rPr>
              <a:t>-top-10-</a:t>
            </a:r>
            <a:r>
              <a:rPr lang="es-ES" sz="1950" dirty="0" err="1">
                <a:latin typeface="Verdana" panose="020B0604030504040204" pitchFamily="34" charset="0"/>
                <a:ea typeface="Verdana" panose="020B0604030504040204" pitchFamily="34" charset="0"/>
                <a:hlinkClick r:id="rId2"/>
              </a:rPr>
              <a:t>strategic</a:t>
            </a:r>
            <a:r>
              <a:rPr lang="es-ES" sz="1950" dirty="0">
                <a:latin typeface="Verdana" panose="020B0604030504040204" pitchFamily="34" charset="0"/>
                <a:ea typeface="Verdana" panose="020B0604030504040204" pitchFamily="34" charset="0"/>
                <a:hlinkClick r:id="rId2"/>
              </a:rPr>
              <a:t>-</a:t>
            </a:r>
            <a:r>
              <a:rPr lang="es-ES" sz="1950" dirty="0" err="1">
                <a:latin typeface="Verdana" panose="020B0604030504040204" pitchFamily="34" charset="0"/>
                <a:ea typeface="Verdana" panose="020B0604030504040204" pitchFamily="34" charset="0"/>
                <a:hlinkClick r:id="rId2"/>
              </a:rPr>
              <a:t>technology</a:t>
            </a:r>
            <a:r>
              <a:rPr lang="es-ES" sz="1950" dirty="0">
                <a:latin typeface="Verdana" panose="020B0604030504040204" pitchFamily="34" charset="0"/>
                <a:ea typeface="Verdana" panose="020B0604030504040204" pitchFamily="34" charset="0"/>
                <a:hlinkClick r:id="rId2"/>
              </a:rPr>
              <a:t>-</a:t>
            </a:r>
            <a:r>
              <a:rPr lang="es-ES" sz="1950" dirty="0" err="1">
                <a:latin typeface="Verdana" panose="020B0604030504040204" pitchFamily="34" charset="0"/>
                <a:ea typeface="Verdana" panose="020B0604030504040204" pitchFamily="34" charset="0"/>
                <a:hlinkClick r:id="rId2"/>
              </a:rPr>
              <a:t>trends</a:t>
            </a:r>
            <a:r>
              <a:rPr lang="es-ES" sz="1950" dirty="0">
                <a:latin typeface="Verdana" panose="020B0604030504040204" pitchFamily="34" charset="0"/>
                <a:ea typeface="Verdana" panose="020B0604030504040204" pitchFamily="34" charset="0"/>
                <a:hlinkClick r:id="rId2"/>
              </a:rPr>
              <a:t>-</a:t>
            </a:r>
            <a:r>
              <a:rPr lang="es-ES" sz="1950" dirty="0" err="1">
                <a:latin typeface="Verdana" panose="020B0604030504040204" pitchFamily="34" charset="0"/>
                <a:ea typeface="Verdana" panose="020B0604030504040204" pitchFamily="34" charset="0"/>
                <a:hlinkClick r:id="rId2"/>
              </a:rPr>
              <a:t>for</a:t>
            </a:r>
            <a:r>
              <a:rPr lang="es-ES" sz="1950" dirty="0">
                <a:latin typeface="Verdana" panose="020B0604030504040204" pitchFamily="34" charset="0"/>
                <a:ea typeface="Verdana" panose="020B0604030504040204" pitchFamily="34" charset="0"/>
                <a:hlinkClick r:id="rId2"/>
              </a:rPr>
              <a:t>-2020/</a:t>
            </a:r>
            <a:endParaRPr lang="es-ES" sz="1950" dirty="0">
              <a:latin typeface="Verdana" panose="020B0604030504040204" pitchFamily="34" charset="0"/>
              <a:ea typeface="Verdana" panose="020B0604030504040204" pitchFamily="34" charset="0"/>
            </a:endParaRPr>
          </a:p>
        </p:txBody>
      </p:sp>
      <p:pic>
        <p:nvPicPr>
          <p:cNvPr id="6" name="Picture 2" descr="https://emtemp.gcom.cloud/ngw/eventassets/en/conferences/common/images/gartner-footer.png">
            <a:extLst>
              <a:ext uri="{FF2B5EF4-FFF2-40B4-BE49-F238E27FC236}">
                <a16:creationId xmlns:a16="http://schemas.microsoft.com/office/drawing/2014/main" id="{C8BC42AA-BFE0-4893-8D8B-89575B457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213" y="5694583"/>
            <a:ext cx="1357084" cy="31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522857"/>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D94F147-87A6-4548-9629-3CB057A50EAD}"/>
              </a:ext>
            </a:extLst>
          </p:cNvPr>
          <p:cNvSpPr>
            <a:spLocks noGrp="1"/>
          </p:cNvSpPr>
          <p:nvPr>
            <p:ph type="title"/>
          </p:nvPr>
        </p:nvSpPr>
        <p:spPr/>
        <p:txBody>
          <a:bodyPr/>
          <a:lstStyle/>
          <a:p>
            <a:r>
              <a:rPr lang="es-ES" dirty="0"/>
              <a:t>Tendencias contemporáneas</a:t>
            </a:r>
          </a:p>
        </p:txBody>
      </p:sp>
      <p:sp>
        <p:nvSpPr>
          <p:cNvPr id="4" name="Rectángulo 3">
            <a:extLst>
              <a:ext uri="{FF2B5EF4-FFF2-40B4-BE49-F238E27FC236}">
                <a16:creationId xmlns:a16="http://schemas.microsoft.com/office/drawing/2014/main" id="{8F952AA8-2CA3-4523-81FD-EE4B8C870115}"/>
              </a:ext>
            </a:extLst>
          </p:cNvPr>
          <p:cNvSpPr/>
          <p:nvPr/>
        </p:nvSpPr>
        <p:spPr>
          <a:xfrm>
            <a:off x="2284548" y="807455"/>
            <a:ext cx="8764453" cy="932307"/>
          </a:xfrm>
          <a:prstGeom prst="rect">
            <a:avLst/>
          </a:prstGeom>
          <a:solidFill>
            <a:schemeClr val="bg1"/>
          </a:solidFill>
        </p:spPr>
        <p:txBody>
          <a:bodyPr wrap="square">
            <a:spAutoFit/>
          </a:bodyPr>
          <a:lstStyle/>
          <a:p>
            <a:pPr>
              <a:spcAft>
                <a:spcPts val="650"/>
              </a:spcAft>
            </a:pPr>
            <a:r>
              <a:rPr lang="es-ES" sz="1625" b="1" dirty="0">
                <a:solidFill>
                  <a:srgbClr val="C00000"/>
                </a:solidFill>
                <a:latin typeface="Verdana" panose="020B0604030504040204" pitchFamily="34" charset="0"/>
                <a:cs typeface="Gautami" panose="020B0502040204020203" pitchFamily="34" charset="0"/>
              </a:rPr>
              <a:t>Hiper Automatización</a:t>
            </a:r>
          </a:p>
          <a:p>
            <a:pPr>
              <a:spcAft>
                <a:spcPts val="650"/>
              </a:spcAft>
            </a:pPr>
            <a:r>
              <a:rPr lang="en-US" sz="1625" dirty="0">
                <a:latin typeface="Verdana" panose="020B0604030504040204" pitchFamily="34" charset="0"/>
                <a:cs typeface="Gautami" panose="020B0502040204020203" pitchFamily="34" charset="0"/>
              </a:rPr>
              <a:t>Se </a:t>
            </a:r>
            <a:r>
              <a:rPr lang="en-US" sz="1625" dirty="0" err="1">
                <a:latin typeface="Verdana" panose="020B0604030504040204" pitchFamily="34" charset="0"/>
                <a:cs typeface="Gautami" panose="020B0502040204020203" pitchFamily="34" charset="0"/>
              </a:rPr>
              <a:t>espera</a:t>
            </a:r>
            <a:r>
              <a:rPr lang="en-US" sz="1625" dirty="0">
                <a:latin typeface="Verdana" panose="020B0604030504040204" pitchFamily="34" charset="0"/>
                <a:cs typeface="Gautami" panose="020B0502040204020203" pitchFamily="34" charset="0"/>
              </a:rPr>
              <a:t> un </a:t>
            </a:r>
            <a:r>
              <a:rPr lang="en-US" sz="1625" dirty="0" err="1">
                <a:latin typeface="Verdana" panose="020B0604030504040204" pitchFamily="34" charset="0"/>
                <a:cs typeface="Gautami" panose="020B0502040204020203" pitchFamily="34" charset="0"/>
              </a:rPr>
              <a:t>crecimiento</a:t>
            </a:r>
            <a:r>
              <a:rPr lang="en-US" sz="1625" dirty="0">
                <a:latin typeface="Verdana" panose="020B0604030504040204" pitchFamily="34" charset="0"/>
                <a:cs typeface="Gautami" panose="020B0502040204020203" pitchFamily="34" charset="0"/>
              </a:rPr>
              <a:t> annual del 40% </a:t>
            </a:r>
            <a:r>
              <a:rPr lang="en-US" sz="1625" dirty="0" err="1">
                <a:latin typeface="Verdana" panose="020B0604030504040204" pitchFamily="34" charset="0"/>
                <a:cs typeface="Gautami" panose="020B0502040204020203" pitchFamily="34" charset="0"/>
              </a:rPr>
              <a:t>en</a:t>
            </a:r>
            <a:r>
              <a:rPr lang="en-US" sz="1625" dirty="0">
                <a:latin typeface="Verdana" panose="020B0604030504040204" pitchFamily="34" charset="0"/>
                <a:cs typeface="Gautami" panose="020B0502040204020203" pitchFamily="34" charset="0"/>
              </a:rPr>
              <a:t> </a:t>
            </a:r>
            <a:r>
              <a:rPr lang="en-US" sz="1625" dirty="0" err="1">
                <a:latin typeface="Verdana" panose="020B0604030504040204" pitchFamily="34" charset="0"/>
                <a:cs typeface="Gautami" panose="020B0502040204020203" pitchFamily="34" charset="0"/>
              </a:rPr>
              <a:t>integración</a:t>
            </a:r>
            <a:r>
              <a:rPr lang="en-US" sz="1625" dirty="0">
                <a:latin typeface="Verdana" panose="020B0604030504040204" pitchFamily="34" charset="0"/>
                <a:cs typeface="Gautami" panose="020B0502040204020203" pitchFamily="34" charset="0"/>
              </a:rPr>
              <a:t> de </a:t>
            </a:r>
            <a:r>
              <a:rPr lang="en-US" sz="1625" dirty="0" err="1">
                <a:latin typeface="Verdana" panose="020B0604030504040204" pitchFamily="34" charset="0"/>
                <a:cs typeface="Gautami" panose="020B0502040204020203" pitchFamily="34" charset="0"/>
              </a:rPr>
              <a:t>aplicaciones</a:t>
            </a:r>
            <a:r>
              <a:rPr lang="en-US" sz="1625" dirty="0">
                <a:latin typeface="Verdana" panose="020B0604030504040204" pitchFamily="34" charset="0"/>
                <a:cs typeface="Gautami" panose="020B0502040204020203" pitchFamily="34" charset="0"/>
              </a:rPr>
              <a:t> con </a:t>
            </a:r>
            <a:r>
              <a:rPr lang="en-US" sz="1625" dirty="0" err="1">
                <a:latin typeface="Verdana" panose="020B0604030504040204" pitchFamily="34" charset="0"/>
                <a:cs typeface="Gautami" panose="020B0502040204020203" pitchFamily="34" charset="0"/>
              </a:rPr>
              <a:t>procesos</a:t>
            </a:r>
            <a:r>
              <a:rPr lang="en-US" sz="1625" dirty="0">
                <a:latin typeface="Verdana" panose="020B0604030504040204" pitchFamily="34" charset="0"/>
                <a:cs typeface="Gautami" panose="020B0502040204020203" pitchFamily="34" charset="0"/>
              </a:rPr>
              <a:t> de </a:t>
            </a:r>
            <a:r>
              <a:rPr lang="en-US" sz="1625" dirty="0" err="1">
                <a:latin typeface="Verdana" panose="020B0604030504040204" pitchFamily="34" charset="0"/>
                <a:cs typeface="Gautami" panose="020B0502040204020203" pitchFamily="34" charset="0"/>
              </a:rPr>
              <a:t>robótica</a:t>
            </a:r>
            <a:r>
              <a:rPr lang="en-US" sz="1625" dirty="0">
                <a:latin typeface="Verdana" panose="020B0604030504040204" pitchFamily="34" charset="0"/>
                <a:cs typeface="Gautami" panose="020B0502040204020203" pitchFamily="34" charset="0"/>
              </a:rPr>
              <a:t>. (</a:t>
            </a:r>
            <a:r>
              <a:rPr lang="en-US" sz="1625" dirty="0" err="1">
                <a:solidFill>
                  <a:srgbClr val="C00000"/>
                </a:solidFill>
                <a:latin typeface="Verdana" panose="020B0604030504040204" pitchFamily="34" charset="0"/>
                <a:cs typeface="Gautami" panose="020B0502040204020203" pitchFamily="34" charset="0"/>
              </a:rPr>
              <a:t>iBPMSs</a:t>
            </a:r>
            <a:r>
              <a:rPr lang="en-US" sz="1625" dirty="0">
                <a:solidFill>
                  <a:srgbClr val="C00000"/>
                </a:solidFill>
                <a:latin typeface="Verdana" panose="020B0604030504040204" pitchFamily="34" charset="0"/>
                <a:cs typeface="Gautami" panose="020B0502040204020203" pitchFamily="34" charset="0"/>
              </a:rPr>
              <a:t> - Intelligent business process management suites</a:t>
            </a:r>
            <a:r>
              <a:rPr lang="en-US" sz="1625" dirty="0">
                <a:latin typeface="Verdana" panose="020B0604030504040204" pitchFamily="34" charset="0"/>
                <a:cs typeface="Gautami" panose="020B0502040204020203" pitchFamily="34" charset="0"/>
              </a:rPr>
              <a:t>) </a:t>
            </a:r>
            <a:endParaRPr lang="es-ES" sz="1625" dirty="0">
              <a:latin typeface="Verdana" panose="020B0604030504040204" pitchFamily="34" charset="0"/>
              <a:cs typeface="Gautami" panose="020B0502040204020203" pitchFamily="34" charset="0"/>
            </a:endParaRPr>
          </a:p>
        </p:txBody>
      </p:sp>
      <p:sp>
        <p:nvSpPr>
          <p:cNvPr id="5" name="CuadroTexto 4">
            <a:extLst>
              <a:ext uri="{FF2B5EF4-FFF2-40B4-BE49-F238E27FC236}">
                <a16:creationId xmlns:a16="http://schemas.microsoft.com/office/drawing/2014/main" id="{1458EC89-DAA4-49A0-AD86-D030F89E0277}"/>
              </a:ext>
            </a:extLst>
          </p:cNvPr>
          <p:cNvSpPr txBox="1"/>
          <p:nvPr/>
        </p:nvSpPr>
        <p:spPr>
          <a:xfrm>
            <a:off x="1256213" y="1830360"/>
            <a:ext cx="8448401" cy="932307"/>
          </a:xfrm>
          <a:prstGeom prst="rect">
            <a:avLst/>
          </a:prstGeom>
          <a:solidFill>
            <a:schemeClr val="bg1"/>
          </a:solidFill>
        </p:spPr>
        <p:txBody>
          <a:bodyPr wrap="square" rtlCol="0">
            <a:spAutoFit/>
          </a:bodyPr>
          <a:lstStyle/>
          <a:p>
            <a:pPr algn="r">
              <a:spcAft>
                <a:spcPts val="650"/>
              </a:spcAft>
            </a:pPr>
            <a:r>
              <a:rPr lang="es-ES" sz="1625" b="1" dirty="0">
                <a:solidFill>
                  <a:srgbClr val="C00000"/>
                </a:solidFill>
                <a:latin typeface="Verdana" panose="020B0604030504040204" pitchFamily="34" charset="0"/>
                <a:cs typeface="Gautami" panose="020B0502040204020203" pitchFamily="34" charset="0"/>
              </a:rPr>
              <a:t>Aplicaciones multiplataforma y </a:t>
            </a:r>
            <a:r>
              <a:rPr lang="es-ES" sz="1625" b="1" dirty="0" err="1">
                <a:solidFill>
                  <a:srgbClr val="C00000"/>
                </a:solidFill>
                <a:latin typeface="Verdana" panose="020B0604030504040204" pitchFamily="34" charset="0"/>
                <a:cs typeface="Gautami" panose="020B0502040204020203" pitchFamily="34" charset="0"/>
              </a:rPr>
              <a:t>multiexperiencia</a:t>
            </a:r>
            <a:endParaRPr lang="es-ES" sz="1625" b="1" dirty="0">
              <a:solidFill>
                <a:srgbClr val="C00000"/>
              </a:solidFill>
              <a:latin typeface="Verdana" panose="020B0604030504040204" pitchFamily="34" charset="0"/>
              <a:cs typeface="Gautami" panose="020B0502040204020203" pitchFamily="34" charset="0"/>
            </a:endParaRPr>
          </a:p>
          <a:p>
            <a:pPr algn="r">
              <a:spcAft>
                <a:spcPts val="650"/>
              </a:spcAft>
            </a:pPr>
            <a:r>
              <a:rPr lang="es-ES" sz="1625" dirty="0">
                <a:latin typeface="Verdana" panose="020B0604030504040204" pitchFamily="34" charset="0"/>
                <a:cs typeface="Gautami" panose="020B0502040204020203" pitchFamily="34" charset="0"/>
              </a:rPr>
              <a:t>Para 2021, al menos un tercio de las empresas estarán utilizando aplicaciones multiplataforma en conjunto  con otras tecnologías (</a:t>
            </a:r>
            <a:r>
              <a:rPr lang="es-ES" sz="1625" dirty="0" err="1">
                <a:solidFill>
                  <a:srgbClr val="C00000"/>
                </a:solidFill>
                <a:latin typeface="Verdana" panose="020B0604030504040204" pitchFamily="34" charset="0"/>
                <a:cs typeface="Gautami" panose="020B0502040204020203" pitchFamily="34" charset="0"/>
              </a:rPr>
              <a:t>Domino’s</a:t>
            </a:r>
            <a:r>
              <a:rPr lang="es-ES" sz="1625" dirty="0">
                <a:solidFill>
                  <a:srgbClr val="C00000"/>
                </a:solidFill>
                <a:latin typeface="Verdana" panose="020B0604030504040204" pitchFamily="34" charset="0"/>
                <a:cs typeface="Gautami" panose="020B0502040204020203" pitchFamily="34" charset="0"/>
              </a:rPr>
              <a:t> Pizza</a:t>
            </a:r>
            <a:r>
              <a:rPr lang="es-ES" sz="1625" dirty="0">
                <a:latin typeface="Verdana" panose="020B0604030504040204" pitchFamily="34" charset="0"/>
                <a:cs typeface="Gautami" panose="020B0502040204020203" pitchFamily="34" charset="0"/>
              </a:rPr>
              <a:t>) </a:t>
            </a:r>
          </a:p>
        </p:txBody>
      </p:sp>
      <p:sp>
        <p:nvSpPr>
          <p:cNvPr id="6" name="CuadroTexto 5">
            <a:extLst>
              <a:ext uri="{FF2B5EF4-FFF2-40B4-BE49-F238E27FC236}">
                <a16:creationId xmlns:a16="http://schemas.microsoft.com/office/drawing/2014/main" id="{5AE11B21-338E-4A30-8B65-BD876D1C90B8}"/>
              </a:ext>
            </a:extLst>
          </p:cNvPr>
          <p:cNvSpPr txBox="1"/>
          <p:nvPr/>
        </p:nvSpPr>
        <p:spPr>
          <a:xfrm>
            <a:off x="2359078" y="2967192"/>
            <a:ext cx="8505954" cy="1182375"/>
          </a:xfrm>
          <a:prstGeom prst="rect">
            <a:avLst/>
          </a:prstGeom>
          <a:solidFill>
            <a:schemeClr val="bg1"/>
          </a:solidFill>
        </p:spPr>
        <p:txBody>
          <a:bodyPr wrap="square" rtlCol="0">
            <a:spAutoFit/>
          </a:bodyPr>
          <a:lstStyle/>
          <a:p>
            <a:pPr>
              <a:spcAft>
                <a:spcPts val="650"/>
              </a:spcAft>
            </a:pPr>
            <a:r>
              <a:rPr lang="es-ES" sz="1625" b="1" dirty="0">
                <a:solidFill>
                  <a:srgbClr val="C00000"/>
                </a:solidFill>
                <a:latin typeface="Verdana" panose="020B0604030504040204" pitchFamily="34" charset="0"/>
                <a:cs typeface="Gautami" panose="020B0502040204020203" pitchFamily="34" charset="0"/>
              </a:rPr>
              <a:t>Democratización del desarrollo de Software</a:t>
            </a:r>
          </a:p>
          <a:p>
            <a:pPr>
              <a:spcAft>
                <a:spcPts val="650"/>
              </a:spcAft>
            </a:pPr>
            <a:r>
              <a:rPr lang="es-ES" sz="1625" dirty="0">
                <a:latin typeface="Verdana" panose="020B0604030504040204" pitchFamily="34" charset="0"/>
                <a:cs typeface="Gautami" panose="020B0502040204020203" pitchFamily="34" charset="0"/>
              </a:rPr>
              <a:t>El desarrollo de software es cada vez más sencillo y existen más iniciativas de desarrollo por parte de la gente. Se espera que para 2024, el 75% de las grandes empresas utilicen al menos 4 de ellos.</a:t>
            </a:r>
          </a:p>
        </p:txBody>
      </p:sp>
      <p:sp>
        <p:nvSpPr>
          <p:cNvPr id="7" name="Rectángulo 6">
            <a:extLst>
              <a:ext uri="{FF2B5EF4-FFF2-40B4-BE49-F238E27FC236}">
                <a16:creationId xmlns:a16="http://schemas.microsoft.com/office/drawing/2014/main" id="{C32F59E6-82FC-4CC4-AE25-C3D235946807}"/>
              </a:ext>
            </a:extLst>
          </p:cNvPr>
          <p:cNvSpPr/>
          <p:nvPr/>
        </p:nvSpPr>
        <p:spPr>
          <a:xfrm>
            <a:off x="1878874" y="4108658"/>
            <a:ext cx="7839892" cy="932307"/>
          </a:xfrm>
          <a:prstGeom prst="rect">
            <a:avLst/>
          </a:prstGeom>
          <a:solidFill>
            <a:schemeClr val="bg1"/>
          </a:solidFill>
        </p:spPr>
        <p:txBody>
          <a:bodyPr wrap="square">
            <a:spAutoFit/>
          </a:bodyPr>
          <a:lstStyle/>
          <a:p>
            <a:pPr algn="r">
              <a:spcAft>
                <a:spcPts val="650"/>
              </a:spcAft>
            </a:pPr>
            <a:r>
              <a:rPr lang="es-ES" sz="1625" b="1" dirty="0" err="1">
                <a:solidFill>
                  <a:srgbClr val="C00000"/>
                </a:solidFill>
                <a:latin typeface="Verdana" panose="020B0604030504040204" pitchFamily="34" charset="0"/>
                <a:cs typeface="Gautami" panose="020B0502040204020203" pitchFamily="34" charset="0"/>
              </a:rPr>
              <a:t>Biohaking</a:t>
            </a:r>
            <a:endParaRPr lang="es-ES" sz="1625" b="1" dirty="0">
              <a:solidFill>
                <a:srgbClr val="C00000"/>
              </a:solidFill>
              <a:latin typeface="Verdana" panose="020B0604030504040204" pitchFamily="34" charset="0"/>
              <a:cs typeface="Gautami" panose="020B0502040204020203" pitchFamily="34" charset="0"/>
            </a:endParaRPr>
          </a:p>
          <a:p>
            <a:pPr algn="r">
              <a:spcAft>
                <a:spcPts val="650"/>
              </a:spcAft>
            </a:pPr>
            <a:r>
              <a:rPr lang="es-ES" sz="1625" dirty="0">
                <a:latin typeface="Verdana" panose="020B0604030504040204" pitchFamily="34" charset="0"/>
                <a:cs typeface="Gautami" panose="020B0502040204020203" pitchFamily="34" charset="0"/>
              </a:rPr>
              <a:t>Implantación de tecnología en el cuerpo humano, como por ejemplo prótesis, o terapia celular) para mejorar las condiciones de vida.</a:t>
            </a:r>
          </a:p>
        </p:txBody>
      </p:sp>
      <p:sp>
        <p:nvSpPr>
          <p:cNvPr id="8" name="CuadroTexto 7">
            <a:extLst>
              <a:ext uri="{FF2B5EF4-FFF2-40B4-BE49-F238E27FC236}">
                <a16:creationId xmlns:a16="http://schemas.microsoft.com/office/drawing/2014/main" id="{AC208CC8-D7D2-4C5A-B99D-072C6D96D932}"/>
              </a:ext>
            </a:extLst>
          </p:cNvPr>
          <p:cNvSpPr txBox="1"/>
          <p:nvPr/>
        </p:nvSpPr>
        <p:spPr>
          <a:xfrm>
            <a:off x="2332809" y="5116034"/>
            <a:ext cx="8604068" cy="1432443"/>
          </a:xfrm>
          <a:prstGeom prst="rect">
            <a:avLst/>
          </a:prstGeom>
          <a:noFill/>
        </p:spPr>
        <p:txBody>
          <a:bodyPr wrap="square" rtlCol="0">
            <a:spAutoFit/>
          </a:bodyPr>
          <a:lstStyle/>
          <a:p>
            <a:pPr>
              <a:spcAft>
                <a:spcPts val="650"/>
              </a:spcAft>
            </a:pPr>
            <a:r>
              <a:rPr lang="es-ES" sz="1625" b="1" dirty="0">
                <a:solidFill>
                  <a:srgbClr val="C00000"/>
                </a:solidFill>
                <a:latin typeface="Verdana" panose="020B0604030504040204" pitchFamily="34" charset="0"/>
                <a:cs typeface="Gautami" panose="020B0502040204020203" pitchFamily="34" charset="0"/>
              </a:rPr>
              <a:t>Transparencia y trazabilidad</a:t>
            </a:r>
          </a:p>
          <a:p>
            <a:r>
              <a:rPr lang="es-ES" sz="1625" dirty="0">
                <a:latin typeface="Verdana" panose="020B0604030504040204" pitchFamily="34" charset="0"/>
                <a:cs typeface="Gautami" panose="020B0502040204020203" pitchFamily="34" charset="0"/>
              </a:rPr>
              <a:t>Las empresas que puedan demostrar trazabilidad y  transparencia en sus operaciones en línea (ética, integridad, información abierta y accesible, auditabilidad, competencia y consistencia) generarán un 20% más de ganancias que las que no lo son.</a:t>
            </a:r>
          </a:p>
        </p:txBody>
      </p:sp>
      <p:pic>
        <p:nvPicPr>
          <p:cNvPr id="2050" name="Picture 2" descr="https://emtemp.gcom.cloud/ngw/eventassets/en/conferences/common/images/gartner-footer.png">
            <a:extLst>
              <a:ext uri="{FF2B5EF4-FFF2-40B4-BE49-F238E27FC236}">
                <a16:creationId xmlns:a16="http://schemas.microsoft.com/office/drawing/2014/main" id="{370A7349-2801-48AB-A39D-9F3DE0FD3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6567" y="540363"/>
            <a:ext cx="990600" cy="22701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F4901B5-B060-4850-8229-F2ACECBB41D2}"/>
              </a:ext>
            </a:extLst>
          </p:cNvPr>
          <p:cNvPicPr>
            <a:picLocks noChangeAspect="1"/>
          </p:cNvPicPr>
          <p:nvPr/>
        </p:nvPicPr>
        <p:blipFill>
          <a:blip r:embed="rId3"/>
          <a:stretch>
            <a:fillRect/>
          </a:stretch>
        </p:blipFill>
        <p:spPr>
          <a:xfrm>
            <a:off x="1276849" y="855867"/>
            <a:ext cx="949325" cy="722313"/>
          </a:xfrm>
          <a:prstGeom prst="rect">
            <a:avLst/>
          </a:prstGeom>
          <a:solidFill>
            <a:schemeClr val="bg1"/>
          </a:solidFill>
        </p:spPr>
      </p:pic>
      <p:pic>
        <p:nvPicPr>
          <p:cNvPr id="9" name="Picture 8">
            <a:extLst>
              <a:ext uri="{FF2B5EF4-FFF2-40B4-BE49-F238E27FC236}">
                <a16:creationId xmlns:a16="http://schemas.microsoft.com/office/drawing/2014/main" id="{B653D3EF-6D7F-47E0-8B60-6940B8541D22}"/>
              </a:ext>
            </a:extLst>
          </p:cNvPr>
          <p:cNvPicPr>
            <a:picLocks noChangeAspect="1"/>
          </p:cNvPicPr>
          <p:nvPr/>
        </p:nvPicPr>
        <p:blipFill>
          <a:blip r:embed="rId4"/>
          <a:stretch>
            <a:fillRect/>
          </a:stretch>
        </p:blipFill>
        <p:spPr>
          <a:xfrm>
            <a:off x="9807507" y="2018131"/>
            <a:ext cx="1011238" cy="670719"/>
          </a:xfrm>
          <a:prstGeom prst="rect">
            <a:avLst/>
          </a:prstGeom>
          <a:solidFill>
            <a:schemeClr val="bg1"/>
          </a:solidFill>
        </p:spPr>
      </p:pic>
      <p:pic>
        <p:nvPicPr>
          <p:cNvPr id="10" name="Picture 9">
            <a:extLst>
              <a:ext uri="{FF2B5EF4-FFF2-40B4-BE49-F238E27FC236}">
                <a16:creationId xmlns:a16="http://schemas.microsoft.com/office/drawing/2014/main" id="{55472F18-B1FB-4423-A004-1E66BB880329}"/>
              </a:ext>
            </a:extLst>
          </p:cNvPr>
          <p:cNvPicPr>
            <a:picLocks noChangeAspect="1"/>
          </p:cNvPicPr>
          <p:nvPr/>
        </p:nvPicPr>
        <p:blipFill>
          <a:blip r:embed="rId5"/>
          <a:stretch>
            <a:fillRect/>
          </a:stretch>
        </p:blipFill>
        <p:spPr>
          <a:xfrm>
            <a:off x="1305152" y="3247979"/>
            <a:ext cx="866775" cy="701675"/>
          </a:xfrm>
          <a:prstGeom prst="rect">
            <a:avLst/>
          </a:prstGeom>
          <a:solidFill>
            <a:schemeClr val="bg1"/>
          </a:solidFill>
        </p:spPr>
      </p:pic>
      <p:pic>
        <p:nvPicPr>
          <p:cNvPr id="11" name="Picture 10">
            <a:extLst>
              <a:ext uri="{FF2B5EF4-FFF2-40B4-BE49-F238E27FC236}">
                <a16:creationId xmlns:a16="http://schemas.microsoft.com/office/drawing/2014/main" id="{DB58B4E1-D4F4-46B0-A7C6-DAB02D5D98DD}"/>
              </a:ext>
            </a:extLst>
          </p:cNvPr>
          <p:cNvPicPr>
            <a:picLocks noChangeAspect="1"/>
          </p:cNvPicPr>
          <p:nvPr/>
        </p:nvPicPr>
        <p:blipFill>
          <a:blip r:embed="rId6"/>
          <a:stretch>
            <a:fillRect/>
          </a:stretch>
        </p:blipFill>
        <p:spPr>
          <a:xfrm>
            <a:off x="10038204" y="4062993"/>
            <a:ext cx="691356" cy="650081"/>
          </a:xfrm>
          <a:prstGeom prst="rect">
            <a:avLst/>
          </a:prstGeom>
          <a:solidFill>
            <a:schemeClr val="bg1"/>
          </a:solidFill>
        </p:spPr>
      </p:pic>
      <p:pic>
        <p:nvPicPr>
          <p:cNvPr id="12" name="Picture 11">
            <a:extLst>
              <a:ext uri="{FF2B5EF4-FFF2-40B4-BE49-F238E27FC236}">
                <a16:creationId xmlns:a16="http://schemas.microsoft.com/office/drawing/2014/main" id="{5EE4BE3A-424A-4B73-BE5B-594AFBFCAD8C}"/>
              </a:ext>
            </a:extLst>
          </p:cNvPr>
          <p:cNvPicPr>
            <a:picLocks noChangeAspect="1"/>
          </p:cNvPicPr>
          <p:nvPr/>
        </p:nvPicPr>
        <p:blipFill>
          <a:blip r:embed="rId7"/>
          <a:stretch>
            <a:fillRect/>
          </a:stretch>
        </p:blipFill>
        <p:spPr>
          <a:xfrm>
            <a:off x="1433605" y="5336380"/>
            <a:ext cx="722313" cy="681038"/>
          </a:xfrm>
          <a:prstGeom prst="rect">
            <a:avLst/>
          </a:prstGeom>
        </p:spPr>
      </p:pic>
    </p:spTree>
    <p:extLst>
      <p:ext uri="{BB962C8B-B14F-4D97-AF65-F5344CB8AC3E}">
        <p14:creationId xmlns:p14="http://schemas.microsoft.com/office/powerpoint/2010/main" val="2583291996"/>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D94F147-87A6-4548-9629-3CB057A50EAD}"/>
              </a:ext>
            </a:extLst>
          </p:cNvPr>
          <p:cNvSpPr>
            <a:spLocks noGrp="1"/>
          </p:cNvSpPr>
          <p:nvPr>
            <p:ph type="title"/>
          </p:nvPr>
        </p:nvSpPr>
        <p:spPr/>
        <p:txBody>
          <a:bodyPr/>
          <a:lstStyle/>
          <a:p>
            <a:r>
              <a:rPr lang="es-ES" dirty="0"/>
              <a:t>Tendencias contemporáneas</a:t>
            </a:r>
          </a:p>
        </p:txBody>
      </p:sp>
      <p:sp>
        <p:nvSpPr>
          <p:cNvPr id="4" name="Rectángulo 3">
            <a:extLst>
              <a:ext uri="{FF2B5EF4-FFF2-40B4-BE49-F238E27FC236}">
                <a16:creationId xmlns:a16="http://schemas.microsoft.com/office/drawing/2014/main" id="{8F952AA8-2CA3-4523-81FD-EE4B8C870115}"/>
              </a:ext>
            </a:extLst>
          </p:cNvPr>
          <p:cNvSpPr/>
          <p:nvPr/>
        </p:nvSpPr>
        <p:spPr>
          <a:xfrm>
            <a:off x="2440213" y="701865"/>
            <a:ext cx="7654036" cy="932307"/>
          </a:xfrm>
          <a:prstGeom prst="rect">
            <a:avLst/>
          </a:prstGeom>
          <a:solidFill>
            <a:schemeClr val="bg1"/>
          </a:solidFill>
        </p:spPr>
        <p:txBody>
          <a:bodyPr wrap="square">
            <a:spAutoFit/>
          </a:bodyPr>
          <a:lstStyle/>
          <a:p>
            <a:pPr>
              <a:spcAft>
                <a:spcPts val="650"/>
              </a:spcAft>
            </a:pPr>
            <a:r>
              <a:rPr lang="es-ES" sz="1625" b="1" dirty="0">
                <a:solidFill>
                  <a:srgbClr val="C00000"/>
                </a:solidFill>
                <a:latin typeface="Verdana" panose="020B0604030504040204" pitchFamily="34" charset="0"/>
                <a:cs typeface="Gautami" panose="020B0502040204020203" pitchFamily="34" charset="0"/>
              </a:rPr>
              <a:t>Incremento de los dispositivos inteligentes</a:t>
            </a:r>
          </a:p>
          <a:p>
            <a:pPr>
              <a:spcAft>
                <a:spcPts val="650"/>
              </a:spcAft>
            </a:pPr>
            <a:r>
              <a:rPr lang="es-ES" sz="1625" dirty="0">
                <a:latin typeface="Verdana" panose="020B0604030504040204" pitchFamily="34" charset="0"/>
                <a:cs typeface="Gautami" panose="020B0502040204020203" pitchFamily="34" charset="0"/>
              </a:rPr>
              <a:t>Para 2023, podría haber más de 20 veces más dispositivos inteligentes que dispositivos convencionales. Esto incluye toda la tecnología </a:t>
            </a:r>
            <a:r>
              <a:rPr lang="es-ES" sz="1625" dirty="0" err="1">
                <a:latin typeface="Verdana" panose="020B0604030504040204" pitchFamily="34" charset="0"/>
                <a:cs typeface="Gautami" panose="020B0502040204020203" pitchFamily="34" charset="0"/>
              </a:rPr>
              <a:t>IoT</a:t>
            </a:r>
            <a:r>
              <a:rPr lang="es-ES" sz="1625" dirty="0">
                <a:latin typeface="Verdana" panose="020B0604030504040204" pitchFamily="34" charset="0"/>
                <a:cs typeface="Gautami" panose="020B0502040204020203" pitchFamily="34" charset="0"/>
              </a:rPr>
              <a:t>.</a:t>
            </a:r>
          </a:p>
        </p:txBody>
      </p:sp>
      <p:sp>
        <p:nvSpPr>
          <p:cNvPr id="5" name="CuadroTexto 4">
            <a:extLst>
              <a:ext uri="{FF2B5EF4-FFF2-40B4-BE49-F238E27FC236}">
                <a16:creationId xmlns:a16="http://schemas.microsoft.com/office/drawing/2014/main" id="{1458EC89-DAA4-49A0-AD86-D030F89E0277}"/>
              </a:ext>
            </a:extLst>
          </p:cNvPr>
          <p:cNvSpPr txBox="1"/>
          <p:nvPr/>
        </p:nvSpPr>
        <p:spPr>
          <a:xfrm>
            <a:off x="1844043" y="1684493"/>
            <a:ext cx="7740833" cy="1432443"/>
          </a:xfrm>
          <a:prstGeom prst="rect">
            <a:avLst/>
          </a:prstGeom>
          <a:solidFill>
            <a:schemeClr val="bg1"/>
          </a:solidFill>
        </p:spPr>
        <p:txBody>
          <a:bodyPr wrap="square" rtlCol="0">
            <a:spAutoFit/>
          </a:bodyPr>
          <a:lstStyle/>
          <a:p>
            <a:pPr algn="r">
              <a:spcAft>
                <a:spcPts val="650"/>
              </a:spcAft>
            </a:pPr>
            <a:r>
              <a:rPr lang="es-ES" sz="1625" b="1" dirty="0">
                <a:solidFill>
                  <a:srgbClr val="C00000"/>
                </a:solidFill>
                <a:latin typeface="Verdana" panose="020B0604030504040204" pitchFamily="34" charset="0"/>
                <a:cs typeface="Gautami" panose="020B0502040204020203" pitchFamily="34" charset="0"/>
              </a:rPr>
              <a:t>Nube Distribuida</a:t>
            </a:r>
          </a:p>
          <a:p>
            <a:pPr algn="r">
              <a:spcAft>
                <a:spcPts val="650"/>
              </a:spcAft>
            </a:pPr>
            <a:r>
              <a:rPr lang="es-ES" sz="1625" dirty="0">
                <a:latin typeface="Verdana" panose="020B0604030504040204" pitchFamily="34" charset="0"/>
                <a:cs typeface="Gautami" panose="020B0502040204020203" pitchFamily="34" charset="0"/>
              </a:rPr>
              <a:t>Hay una evolución de la nube centralizada hacia la nube distribuida. Para 2024, la mayoría de las plataformas de servicios en la nube proporcionará al menos alguno de los servicios necesarios, </a:t>
            </a:r>
            <a:br>
              <a:rPr lang="es-ES" sz="1625" dirty="0">
                <a:latin typeface="Verdana" panose="020B0604030504040204" pitchFamily="34" charset="0"/>
                <a:cs typeface="Gautami" panose="020B0502040204020203" pitchFamily="34" charset="0"/>
              </a:rPr>
            </a:br>
            <a:r>
              <a:rPr lang="es-ES" sz="1625" dirty="0">
                <a:latin typeface="Verdana" panose="020B0604030504040204" pitchFamily="34" charset="0"/>
                <a:cs typeface="Gautami" panose="020B0502040204020203" pitchFamily="34" charset="0"/>
              </a:rPr>
              <a:t>tanto a nivel de empresa como a nivel personal.</a:t>
            </a:r>
          </a:p>
        </p:txBody>
      </p:sp>
      <p:sp>
        <p:nvSpPr>
          <p:cNvPr id="6" name="CuadroTexto 5">
            <a:extLst>
              <a:ext uri="{FF2B5EF4-FFF2-40B4-BE49-F238E27FC236}">
                <a16:creationId xmlns:a16="http://schemas.microsoft.com/office/drawing/2014/main" id="{5AE11B21-338E-4A30-8B65-BD876D1C90B8}"/>
              </a:ext>
            </a:extLst>
          </p:cNvPr>
          <p:cNvSpPr txBox="1"/>
          <p:nvPr/>
        </p:nvSpPr>
        <p:spPr>
          <a:xfrm>
            <a:off x="2440213" y="3097822"/>
            <a:ext cx="8495577" cy="932307"/>
          </a:xfrm>
          <a:prstGeom prst="rect">
            <a:avLst/>
          </a:prstGeom>
          <a:solidFill>
            <a:schemeClr val="bg1"/>
          </a:solidFill>
        </p:spPr>
        <p:txBody>
          <a:bodyPr wrap="square" rtlCol="0">
            <a:spAutoFit/>
          </a:bodyPr>
          <a:lstStyle/>
          <a:p>
            <a:pPr>
              <a:spcAft>
                <a:spcPts val="650"/>
              </a:spcAft>
            </a:pPr>
            <a:r>
              <a:rPr lang="es-ES" sz="1625" b="1" dirty="0">
                <a:solidFill>
                  <a:srgbClr val="C00000"/>
                </a:solidFill>
                <a:latin typeface="Verdana" panose="020B0604030504040204" pitchFamily="34" charset="0"/>
                <a:cs typeface="Gautami" panose="020B0502040204020203" pitchFamily="34" charset="0"/>
              </a:rPr>
              <a:t>Dispositivos autónomos</a:t>
            </a:r>
          </a:p>
          <a:p>
            <a:pPr>
              <a:spcAft>
                <a:spcPts val="650"/>
              </a:spcAft>
            </a:pPr>
            <a:r>
              <a:rPr lang="es-ES" sz="1625" dirty="0">
                <a:latin typeface="Verdana" panose="020B0604030504040204" pitchFamily="34" charset="0"/>
                <a:cs typeface="Gautami" panose="020B0502040204020203" pitchFamily="34" charset="0"/>
              </a:rPr>
              <a:t>Para 2023, más del 30% de las operaciones los trabajadores de un almacén serán sustituidas por robots colaborativos. (</a:t>
            </a:r>
            <a:r>
              <a:rPr lang="es-ES" sz="1625" dirty="0" err="1">
                <a:solidFill>
                  <a:srgbClr val="C00000"/>
                </a:solidFill>
                <a:latin typeface="Verdana" panose="020B0604030504040204" pitchFamily="34" charset="0"/>
                <a:cs typeface="Gautami" panose="020B0502040204020203" pitchFamily="34" charset="0"/>
              </a:rPr>
              <a:t>Honda’s</a:t>
            </a:r>
            <a:r>
              <a:rPr lang="es-ES" sz="1625" dirty="0">
                <a:solidFill>
                  <a:srgbClr val="C00000"/>
                </a:solidFill>
                <a:latin typeface="Verdana" panose="020B0604030504040204" pitchFamily="34" charset="0"/>
                <a:cs typeface="Gautami" panose="020B0502040204020203" pitchFamily="34" charset="0"/>
              </a:rPr>
              <a:t> </a:t>
            </a:r>
            <a:r>
              <a:rPr lang="es-ES" sz="1625" dirty="0" err="1">
                <a:solidFill>
                  <a:srgbClr val="C00000"/>
                </a:solidFill>
                <a:latin typeface="Verdana" panose="020B0604030504040204" pitchFamily="34" charset="0"/>
                <a:cs typeface="Gautami" panose="020B0502040204020203" pitchFamily="34" charset="0"/>
              </a:rPr>
              <a:t>Safe</a:t>
            </a:r>
            <a:r>
              <a:rPr lang="es-ES" sz="1625" dirty="0">
                <a:solidFill>
                  <a:srgbClr val="C00000"/>
                </a:solidFill>
                <a:latin typeface="Verdana" panose="020B0604030504040204" pitchFamily="34" charset="0"/>
                <a:cs typeface="Gautami" panose="020B0502040204020203" pitchFamily="34" charset="0"/>
              </a:rPr>
              <a:t> </a:t>
            </a:r>
            <a:r>
              <a:rPr lang="es-ES" sz="1625" dirty="0" err="1">
                <a:solidFill>
                  <a:srgbClr val="C00000"/>
                </a:solidFill>
                <a:latin typeface="Verdana" panose="020B0604030504040204" pitchFamily="34" charset="0"/>
                <a:cs typeface="Gautami" panose="020B0502040204020203" pitchFamily="34" charset="0"/>
              </a:rPr>
              <a:t>Swarm</a:t>
            </a:r>
            <a:r>
              <a:rPr lang="es-ES" sz="1625" dirty="0">
                <a:latin typeface="Verdana" panose="020B0604030504040204" pitchFamily="34" charset="0"/>
                <a:cs typeface="Gautami" panose="020B0502040204020203" pitchFamily="34" charset="0"/>
              </a:rPr>
              <a:t>)</a:t>
            </a:r>
          </a:p>
        </p:txBody>
      </p:sp>
      <p:sp>
        <p:nvSpPr>
          <p:cNvPr id="7" name="Rectángulo 6">
            <a:extLst>
              <a:ext uri="{FF2B5EF4-FFF2-40B4-BE49-F238E27FC236}">
                <a16:creationId xmlns:a16="http://schemas.microsoft.com/office/drawing/2014/main" id="{C32F59E6-82FC-4CC4-AE25-C3D235946807}"/>
              </a:ext>
            </a:extLst>
          </p:cNvPr>
          <p:cNvSpPr/>
          <p:nvPr/>
        </p:nvSpPr>
        <p:spPr>
          <a:xfrm>
            <a:off x="1391194" y="4128248"/>
            <a:ext cx="8202386" cy="1032334"/>
          </a:xfrm>
          <a:prstGeom prst="rect">
            <a:avLst/>
          </a:prstGeom>
          <a:solidFill>
            <a:schemeClr val="bg1"/>
          </a:solidFill>
        </p:spPr>
        <p:txBody>
          <a:bodyPr wrap="square">
            <a:spAutoFit/>
          </a:bodyPr>
          <a:lstStyle/>
          <a:p>
            <a:pPr algn="r">
              <a:spcAft>
                <a:spcPts val="650"/>
              </a:spcAft>
            </a:pPr>
            <a:r>
              <a:rPr lang="es-ES" sz="1625" b="1" dirty="0" err="1">
                <a:solidFill>
                  <a:srgbClr val="C00000"/>
                </a:solidFill>
                <a:latin typeface="Verdana" panose="020B0604030504040204" pitchFamily="34" charset="0"/>
                <a:cs typeface="Gautami" panose="020B0502040204020203" pitchFamily="34" charset="0"/>
              </a:rPr>
              <a:t>Blockchain</a:t>
            </a:r>
            <a:r>
              <a:rPr lang="es-ES" sz="1625" b="1" dirty="0">
                <a:solidFill>
                  <a:srgbClr val="C00000"/>
                </a:solidFill>
                <a:latin typeface="Verdana" panose="020B0604030504040204" pitchFamily="34" charset="0"/>
                <a:cs typeface="Gautami" panose="020B0502040204020203" pitchFamily="34" charset="0"/>
              </a:rPr>
              <a:t> para todo tipo de información</a:t>
            </a:r>
          </a:p>
          <a:p>
            <a:pPr algn="r">
              <a:spcAft>
                <a:spcPts val="650"/>
              </a:spcAft>
            </a:pPr>
            <a:r>
              <a:rPr lang="es-ES" sz="1625" dirty="0">
                <a:latin typeface="Verdana" panose="020B0604030504040204" pitchFamily="34" charset="0"/>
                <a:cs typeface="Gautami" panose="020B0502040204020203" pitchFamily="34" charset="0"/>
              </a:rPr>
              <a:t>Uso de </a:t>
            </a:r>
            <a:r>
              <a:rPr lang="es-ES" sz="1625" dirty="0" err="1">
                <a:latin typeface="Verdana" panose="020B0604030504040204" pitchFamily="34" charset="0"/>
                <a:cs typeface="Gautami" panose="020B0502040204020203" pitchFamily="34" charset="0"/>
              </a:rPr>
              <a:t>blockchain</a:t>
            </a:r>
            <a:r>
              <a:rPr lang="es-ES" sz="1625" dirty="0">
                <a:latin typeface="Verdana" panose="020B0604030504040204" pitchFamily="34" charset="0"/>
                <a:cs typeface="Gautami" panose="020B0502040204020203" pitchFamily="34" charset="0"/>
              </a:rPr>
              <a:t> para garantizar seguridad y confiabilidad: </a:t>
            </a:r>
            <a:r>
              <a:rPr lang="es-ES" sz="1950" dirty="0"/>
              <a:t>verificar, validar, rastrear y almacenar todo tipo de información. (</a:t>
            </a:r>
            <a:r>
              <a:rPr lang="es-ES" sz="1950" dirty="0" err="1">
                <a:solidFill>
                  <a:srgbClr val="C00000"/>
                </a:solidFill>
              </a:rPr>
              <a:t>TradeLens</a:t>
            </a:r>
            <a:r>
              <a:rPr lang="es-ES" sz="1950" dirty="0">
                <a:solidFill>
                  <a:srgbClr val="C00000"/>
                </a:solidFill>
              </a:rPr>
              <a:t> para logística</a:t>
            </a:r>
            <a:r>
              <a:rPr lang="es-ES" sz="1950" dirty="0"/>
              <a:t>)</a:t>
            </a:r>
            <a:endParaRPr lang="es-ES" sz="1625" dirty="0">
              <a:latin typeface="Verdana" panose="020B0604030504040204" pitchFamily="34" charset="0"/>
              <a:cs typeface="Gautami" panose="020B0502040204020203" pitchFamily="34" charset="0"/>
            </a:endParaRPr>
          </a:p>
        </p:txBody>
      </p:sp>
      <p:sp>
        <p:nvSpPr>
          <p:cNvPr id="8" name="CuadroTexto 7">
            <a:extLst>
              <a:ext uri="{FF2B5EF4-FFF2-40B4-BE49-F238E27FC236}">
                <a16:creationId xmlns:a16="http://schemas.microsoft.com/office/drawing/2014/main" id="{AC208CC8-D7D2-4C5A-B99D-072C6D96D932}"/>
              </a:ext>
            </a:extLst>
          </p:cNvPr>
          <p:cNvSpPr txBox="1"/>
          <p:nvPr/>
        </p:nvSpPr>
        <p:spPr>
          <a:xfrm>
            <a:off x="2323736" y="5290206"/>
            <a:ext cx="8604068" cy="1182375"/>
          </a:xfrm>
          <a:prstGeom prst="rect">
            <a:avLst/>
          </a:prstGeom>
          <a:solidFill>
            <a:schemeClr val="bg1"/>
          </a:solidFill>
        </p:spPr>
        <p:txBody>
          <a:bodyPr wrap="square" rtlCol="0">
            <a:spAutoFit/>
          </a:bodyPr>
          <a:lstStyle/>
          <a:p>
            <a:pPr>
              <a:spcAft>
                <a:spcPts val="650"/>
              </a:spcAft>
            </a:pPr>
            <a:r>
              <a:rPr lang="es-ES" sz="1625" b="1" dirty="0">
                <a:solidFill>
                  <a:srgbClr val="C00000"/>
                </a:solidFill>
                <a:latin typeface="Verdana" panose="020B0604030504040204" pitchFamily="34" charset="0"/>
                <a:cs typeface="Gautami" panose="020B0502040204020203" pitchFamily="34" charset="0"/>
              </a:rPr>
              <a:t>Uso de la Inteligencia Artificial por parte de los hackers</a:t>
            </a:r>
          </a:p>
          <a:p>
            <a:r>
              <a:rPr lang="es-ES" sz="1625" dirty="0">
                <a:latin typeface="Verdana" panose="020B0604030504040204" pitchFamily="34" charset="0"/>
                <a:cs typeface="Gautami" panose="020B0502040204020203" pitchFamily="34" charset="0"/>
              </a:rPr>
              <a:t>El aumento en el número de soluciones de Inteligencia Artificial y el incremento de puntos de ataque, a través de dispositivos </a:t>
            </a:r>
            <a:r>
              <a:rPr lang="es-ES" sz="1625" dirty="0" err="1">
                <a:latin typeface="Verdana" panose="020B0604030504040204" pitchFamily="34" charset="0"/>
                <a:cs typeface="Gautami" panose="020B0502040204020203" pitchFamily="34" charset="0"/>
              </a:rPr>
              <a:t>IoT</a:t>
            </a:r>
            <a:r>
              <a:rPr lang="es-ES" sz="1625" dirty="0">
                <a:latin typeface="Verdana" panose="020B0604030504040204" pitchFamily="34" charset="0"/>
                <a:cs typeface="Gautami" panose="020B0502040204020203" pitchFamily="34" charset="0"/>
              </a:rPr>
              <a:t> y los servicios altamente conectados, crea un verdadero desafío de seguridad.</a:t>
            </a:r>
          </a:p>
        </p:txBody>
      </p:sp>
      <p:pic>
        <p:nvPicPr>
          <p:cNvPr id="2050" name="Picture 2" descr="https://emtemp.gcom.cloud/ngw/eventassets/en/conferences/common/images/gartner-footer.png">
            <a:extLst>
              <a:ext uri="{FF2B5EF4-FFF2-40B4-BE49-F238E27FC236}">
                <a16:creationId xmlns:a16="http://schemas.microsoft.com/office/drawing/2014/main" id="{370A7349-2801-48AB-A39D-9F3DE0FD3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76" y="503352"/>
            <a:ext cx="990600" cy="2270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AB1B6C42-5A88-4149-8780-B97C975124C4}"/>
              </a:ext>
            </a:extLst>
          </p:cNvPr>
          <p:cNvPicPr>
            <a:picLocks noChangeAspect="1"/>
          </p:cNvPicPr>
          <p:nvPr/>
        </p:nvPicPr>
        <p:blipFill>
          <a:blip r:embed="rId3"/>
          <a:stretch>
            <a:fillRect/>
          </a:stretch>
        </p:blipFill>
        <p:spPr>
          <a:xfrm>
            <a:off x="1343069" y="827384"/>
            <a:ext cx="784225" cy="557213"/>
          </a:xfrm>
          <a:prstGeom prst="rect">
            <a:avLst/>
          </a:prstGeom>
        </p:spPr>
      </p:pic>
      <p:pic>
        <p:nvPicPr>
          <p:cNvPr id="14" name="Picture 13">
            <a:extLst>
              <a:ext uri="{FF2B5EF4-FFF2-40B4-BE49-F238E27FC236}">
                <a16:creationId xmlns:a16="http://schemas.microsoft.com/office/drawing/2014/main" id="{2B17ED8C-C45F-4BF7-A48C-207DD6D014CC}"/>
              </a:ext>
            </a:extLst>
          </p:cNvPr>
          <p:cNvPicPr>
            <a:picLocks noChangeAspect="1"/>
          </p:cNvPicPr>
          <p:nvPr/>
        </p:nvPicPr>
        <p:blipFill>
          <a:blip r:embed="rId4"/>
          <a:stretch>
            <a:fillRect/>
          </a:stretch>
        </p:blipFill>
        <p:spPr>
          <a:xfrm>
            <a:off x="9711012" y="2044213"/>
            <a:ext cx="866775" cy="629444"/>
          </a:xfrm>
          <a:prstGeom prst="rect">
            <a:avLst/>
          </a:prstGeom>
        </p:spPr>
      </p:pic>
      <p:pic>
        <p:nvPicPr>
          <p:cNvPr id="15" name="Picture 14">
            <a:extLst>
              <a:ext uri="{FF2B5EF4-FFF2-40B4-BE49-F238E27FC236}">
                <a16:creationId xmlns:a16="http://schemas.microsoft.com/office/drawing/2014/main" id="{F1ADD3C4-FC11-41FB-814B-A061023929E7}"/>
              </a:ext>
            </a:extLst>
          </p:cNvPr>
          <p:cNvPicPr>
            <a:picLocks noChangeAspect="1"/>
          </p:cNvPicPr>
          <p:nvPr/>
        </p:nvPicPr>
        <p:blipFill>
          <a:blip r:embed="rId5"/>
          <a:stretch>
            <a:fillRect/>
          </a:stretch>
        </p:blipFill>
        <p:spPr>
          <a:xfrm>
            <a:off x="1397873" y="3344116"/>
            <a:ext cx="877094" cy="515938"/>
          </a:xfrm>
          <a:prstGeom prst="rect">
            <a:avLst/>
          </a:prstGeom>
        </p:spPr>
      </p:pic>
      <p:pic>
        <p:nvPicPr>
          <p:cNvPr id="16" name="Picture 15">
            <a:extLst>
              <a:ext uri="{FF2B5EF4-FFF2-40B4-BE49-F238E27FC236}">
                <a16:creationId xmlns:a16="http://schemas.microsoft.com/office/drawing/2014/main" id="{7A1EE309-C482-49EF-8977-4AE6FB765C26}"/>
              </a:ext>
            </a:extLst>
          </p:cNvPr>
          <p:cNvPicPr>
            <a:picLocks noChangeAspect="1"/>
          </p:cNvPicPr>
          <p:nvPr/>
        </p:nvPicPr>
        <p:blipFill>
          <a:blip r:embed="rId6"/>
          <a:stretch>
            <a:fillRect/>
          </a:stretch>
        </p:blipFill>
        <p:spPr>
          <a:xfrm>
            <a:off x="9950791" y="4281794"/>
            <a:ext cx="639763" cy="650081"/>
          </a:xfrm>
          <a:prstGeom prst="rect">
            <a:avLst/>
          </a:prstGeom>
        </p:spPr>
      </p:pic>
      <p:pic>
        <p:nvPicPr>
          <p:cNvPr id="17" name="Picture 16">
            <a:extLst>
              <a:ext uri="{FF2B5EF4-FFF2-40B4-BE49-F238E27FC236}">
                <a16:creationId xmlns:a16="http://schemas.microsoft.com/office/drawing/2014/main" id="{3565C737-C3C9-4295-8122-B543D74B6D6C}"/>
              </a:ext>
            </a:extLst>
          </p:cNvPr>
          <p:cNvPicPr>
            <a:picLocks noChangeAspect="1"/>
          </p:cNvPicPr>
          <p:nvPr/>
        </p:nvPicPr>
        <p:blipFill>
          <a:blip r:embed="rId7"/>
          <a:stretch>
            <a:fillRect/>
          </a:stretch>
        </p:blipFill>
        <p:spPr>
          <a:xfrm>
            <a:off x="1517627" y="5368756"/>
            <a:ext cx="639763" cy="670719"/>
          </a:xfrm>
          <a:prstGeom prst="rect">
            <a:avLst/>
          </a:prstGeom>
        </p:spPr>
      </p:pic>
    </p:spTree>
    <p:extLst>
      <p:ext uri="{BB962C8B-B14F-4D97-AF65-F5344CB8AC3E}">
        <p14:creationId xmlns:p14="http://schemas.microsoft.com/office/powerpoint/2010/main" val="4273690959"/>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F169C3-C40F-4C73-A1C9-DF9610876461}"/>
              </a:ext>
            </a:extLst>
          </p:cNvPr>
          <p:cNvSpPr>
            <a:spLocks noGrp="1"/>
          </p:cNvSpPr>
          <p:nvPr>
            <p:ph type="title"/>
          </p:nvPr>
        </p:nvSpPr>
        <p:spPr/>
        <p:txBody>
          <a:bodyPr/>
          <a:lstStyle/>
          <a:p>
            <a:r>
              <a:rPr lang="es-ES" dirty="0"/>
              <a:t>Evolución  de las Infraestructuras </a:t>
            </a:r>
            <a:r>
              <a:rPr lang="es-ES" dirty="0" err="1"/>
              <a:t>I.T</a:t>
            </a:r>
            <a:r>
              <a:rPr lang="es-ES" dirty="0"/>
              <a:t>. </a:t>
            </a:r>
          </a:p>
        </p:txBody>
      </p:sp>
      <p:pic>
        <p:nvPicPr>
          <p:cNvPr id="3" name="Picture 10" descr="Resultat d'imatges de mainframes 1960">
            <a:extLst>
              <a:ext uri="{FF2B5EF4-FFF2-40B4-BE49-F238E27FC236}">
                <a16:creationId xmlns:a16="http://schemas.microsoft.com/office/drawing/2014/main" id="{3215DE63-6418-451A-93BE-59B8772DE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341" y="503260"/>
            <a:ext cx="9632659" cy="635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604884"/>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727C0-2D94-4173-A15F-E7EFE16B8DF2}"/>
              </a:ext>
            </a:extLst>
          </p:cNvPr>
          <p:cNvSpPr>
            <a:spLocks noGrp="1"/>
          </p:cNvSpPr>
          <p:nvPr>
            <p:ph type="title"/>
          </p:nvPr>
        </p:nvSpPr>
        <p:spPr>
          <a:xfrm>
            <a:off x="2276345" y="4340842"/>
            <a:ext cx="7927345" cy="769441"/>
          </a:xfrm>
        </p:spPr>
        <p:txBody>
          <a:bodyPr/>
          <a:lstStyle/>
          <a:p>
            <a:pPr algn="r"/>
            <a:r>
              <a:rPr lang="es-ES" dirty="0"/>
              <a:t>Virtualización</a:t>
            </a:r>
          </a:p>
        </p:txBody>
      </p:sp>
    </p:spTree>
    <p:extLst>
      <p:ext uri="{BB962C8B-B14F-4D97-AF65-F5344CB8AC3E}">
        <p14:creationId xmlns:p14="http://schemas.microsoft.com/office/powerpoint/2010/main" val="3860758849"/>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969B0B7B-36DF-4C60-91E5-78766E69C171}"/>
              </a:ext>
            </a:extLst>
          </p:cNvPr>
          <p:cNvSpPr>
            <a:spLocks noGrp="1"/>
          </p:cNvSpPr>
          <p:nvPr>
            <p:ph type="title"/>
          </p:nvPr>
        </p:nvSpPr>
        <p:spPr/>
        <p:txBody>
          <a:bodyPr/>
          <a:lstStyle/>
          <a:p>
            <a:r>
              <a:rPr lang="es-ES" dirty="0"/>
              <a:t>¿Qué es la Virtualización?</a:t>
            </a:r>
          </a:p>
        </p:txBody>
      </p:sp>
      <p:sp>
        <p:nvSpPr>
          <p:cNvPr id="4" name="CuadroTexto 3">
            <a:extLst>
              <a:ext uri="{FF2B5EF4-FFF2-40B4-BE49-F238E27FC236}">
                <a16:creationId xmlns:a16="http://schemas.microsoft.com/office/drawing/2014/main" id="{1C1125F8-D608-4293-92BF-B2CD78171ECC}"/>
              </a:ext>
            </a:extLst>
          </p:cNvPr>
          <p:cNvSpPr txBox="1"/>
          <p:nvPr/>
        </p:nvSpPr>
        <p:spPr>
          <a:xfrm>
            <a:off x="1438293" y="820578"/>
            <a:ext cx="9412587" cy="5516960"/>
          </a:xfrm>
          <a:prstGeom prst="rect">
            <a:avLst/>
          </a:prstGeom>
          <a:noFill/>
        </p:spPr>
        <p:txBody>
          <a:bodyPr wrap="square" rtlCol="0">
            <a:spAutoFit/>
          </a:bodyPr>
          <a:lstStyle/>
          <a:p>
            <a:pPr algn="r"/>
            <a:r>
              <a:rPr lang="es-ES" sz="2167" dirty="0">
                <a:latin typeface="Verdana" panose="020B0604030504040204" pitchFamily="34" charset="0"/>
                <a:cs typeface="Gautami" panose="020B0502040204020203" pitchFamily="34" charset="0"/>
              </a:rPr>
              <a:t>Es una tecnología que permite </a:t>
            </a:r>
            <a:r>
              <a:rPr lang="es-ES" sz="3033" dirty="0">
                <a:solidFill>
                  <a:srgbClr val="C00000"/>
                </a:solidFill>
                <a:latin typeface="Verdana" panose="020B0604030504040204" pitchFamily="34" charset="0"/>
                <a:cs typeface="Gautami" panose="020B0502040204020203" pitchFamily="34" charset="0"/>
              </a:rPr>
              <a:t>instalar y ejecutar</a:t>
            </a:r>
            <a:endParaRPr lang="es-ES" sz="3900" dirty="0">
              <a:solidFill>
                <a:srgbClr val="C00000"/>
              </a:solidFill>
              <a:latin typeface="Verdana" panose="020B0604030504040204" pitchFamily="34" charset="0"/>
              <a:cs typeface="Gautami" panose="020B0502040204020203" pitchFamily="34" charset="0"/>
            </a:endParaRPr>
          </a:p>
          <a:p>
            <a:pPr>
              <a:spcAft>
                <a:spcPts val="650"/>
              </a:spcAft>
            </a:pPr>
            <a:r>
              <a:rPr lang="es-ES" sz="3467" dirty="0">
                <a:solidFill>
                  <a:srgbClr val="C00000"/>
                </a:solidFill>
                <a:latin typeface="Verdana" panose="020B0604030504040204" pitchFamily="34" charset="0"/>
                <a:cs typeface="Gautami" panose="020B0502040204020203" pitchFamily="34" charset="0"/>
              </a:rPr>
              <a:t>diferentes ecosistemas de software</a:t>
            </a:r>
            <a:r>
              <a:rPr lang="es-ES" sz="2167" dirty="0">
                <a:latin typeface="Verdana" panose="020B0604030504040204" pitchFamily="34" charset="0"/>
                <a:cs typeface="Gautami" panose="020B0502040204020203" pitchFamily="34" charset="0"/>
              </a:rPr>
              <a:t>, </a:t>
            </a:r>
            <a:br>
              <a:rPr lang="es-ES" sz="2167" dirty="0">
                <a:latin typeface="Verdana" panose="020B0604030504040204" pitchFamily="34" charset="0"/>
                <a:cs typeface="Gautami" panose="020B0502040204020203" pitchFamily="34" charset="0"/>
              </a:rPr>
            </a:br>
            <a:endParaRPr lang="es-ES" sz="2167" dirty="0">
              <a:latin typeface="Verdana" panose="020B0604030504040204" pitchFamily="34" charset="0"/>
              <a:cs typeface="Gautami" panose="020B0502040204020203" pitchFamily="34" charset="0"/>
            </a:endParaRPr>
          </a:p>
          <a:p>
            <a:pPr marL="866748" lvl="1" indent="-371464">
              <a:buClr>
                <a:srgbClr val="C00000"/>
              </a:buClr>
              <a:buFont typeface="Wingdings" panose="05000000000000000000" pitchFamily="2" charset="2"/>
              <a:buChar char="Ø"/>
            </a:pPr>
            <a:r>
              <a:rPr lang="es-ES" sz="2600" dirty="0">
                <a:latin typeface="Verdana" panose="020B0604030504040204" pitchFamily="34" charset="0"/>
                <a:cs typeface="Gautami" panose="020B0502040204020203" pitchFamily="34" charset="0"/>
              </a:rPr>
              <a:t>Sistemas Operativos</a:t>
            </a:r>
          </a:p>
          <a:p>
            <a:pPr marL="866748" lvl="1" indent="-371464">
              <a:buClr>
                <a:srgbClr val="C00000"/>
              </a:buClr>
              <a:buFont typeface="Wingdings" panose="05000000000000000000" pitchFamily="2" charset="2"/>
              <a:buChar char="Ø"/>
            </a:pPr>
            <a:r>
              <a:rPr lang="es-ES" sz="2600" dirty="0">
                <a:latin typeface="Verdana" panose="020B0604030504040204" pitchFamily="34" charset="0"/>
                <a:cs typeface="Gautami" panose="020B0502040204020203" pitchFamily="34" charset="0"/>
              </a:rPr>
              <a:t>Aplicaciones</a:t>
            </a:r>
          </a:p>
          <a:p>
            <a:pPr marL="866748" lvl="1" indent="-371464">
              <a:buClr>
                <a:srgbClr val="C00000"/>
              </a:buClr>
              <a:buFont typeface="Wingdings" panose="05000000000000000000" pitchFamily="2" charset="2"/>
              <a:buChar char="Ø"/>
            </a:pPr>
            <a:r>
              <a:rPr lang="es-ES" sz="2600" dirty="0">
                <a:latin typeface="Verdana" panose="020B0604030504040204" pitchFamily="34" charset="0"/>
                <a:cs typeface="Gautami" panose="020B0502040204020203" pitchFamily="34" charset="0"/>
              </a:rPr>
              <a:t>Fuentes de Datos</a:t>
            </a:r>
          </a:p>
          <a:p>
            <a:pPr marL="866748" lvl="1" indent="-371464">
              <a:buClr>
                <a:srgbClr val="C00000"/>
              </a:buClr>
              <a:buFont typeface="Wingdings" panose="05000000000000000000" pitchFamily="2" charset="2"/>
              <a:buChar char="Ø"/>
            </a:pPr>
            <a:endParaRPr lang="es-ES" sz="2600" dirty="0">
              <a:latin typeface="Verdana" panose="020B0604030504040204" pitchFamily="34" charset="0"/>
              <a:cs typeface="Gautami" panose="020B0502040204020203" pitchFamily="34" charset="0"/>
            </a:endParaRPr>
          </a:p>
          <a:p>
            <a:pPr>
              <a:buClr>
                <a:srgbClr val="C00000"/>
              </a:buClr>
            </a:pPr>
            <a:r>
              <a:rPr lang="es-ES" sz="2600" dirty="0">
                <a:latin typeface="Verdana" panose="020B0604030504040204" pitchFamily="34" charset="0"/>
                <a:cs typeface="Gautami" panose="020B0502040204020203" pitchFamily="34" charset="0"/>
              </a:rPr>
              <a:t>por medio de una aplicación denominada </a:t>
            </a:r>
            <a:r>
              <a:rPr lang="es-ES" sz="3033" dirty="0" err="1">
                <a:solidFill>
                  <a:srgbClr val="C00000"/>
                </a:solidFill>
                <a:latin typeface="Verdana" panose="020B0604030504040204" pitchFamily="34" charset="0"/>
                <a:cs typeface="Gautami" panose="020B0502040204020203" pitchFamily="34" charset="0"/>
              </a:rPr>
              <a:t>hypervisor</a:t>
            </a:r>
            <a:endParaRPr lang="es-ES" sz="2600" dirty="0">
              <a:latin typeface="Verdana" panose="020B0604030504040204" pitchFamily="34" charset="0"/>
              <a:cs typeface="Gautami" panose="020B0502040204020203" pitchFamily="34" charset="0"/>
            </a:endParaRPr>
          </a:p>
          <a:p>
            <a:pPr>
              <a:buClr>
                <a:srgbClr val="C00000"/>
              </a:buClr>
            </a:pPr>
            <a:r>
              <a:rPr lang="es-ES" sz="2600" dirty="0">
                <a:latin typeface="Verdana" panose="020B0604030504040204" pitchFamily="34" charset="0"/>
                <a:cs typeface="Gautami" panose="020B0502040204020203" pitchFamily="34" charset="0"/>
              </a:rPr>
              <a:t>en un mismo ordenador</a:t>
            </a:r>
          </a:p>
          <a:p>
            <a:endParaRPr lang="es-ES" sz="2167" dirty="0">
              <a:latin typeface="Verdana" panose="020B0604030504040204" pitchFamily="34" charset="0"/>
              <a:cs typeface="Gautami" panose="020B0502040204020203" pitchFamily="34" charset="0"/>
            </a:endParaRPr>
          </a:p>
          <a:p>
            <a:pPr algn="r"/>
            <a:r>
              <a:rPr lang="es-ES" sz="2167" dirty="0">
                <a:latin typeface="Verdana" panose="020B0604030504040204" pitchFamily="34" charset="0"/>
                <a:cs typeface="Gautami" panose="020B0502040204020203" pitchFamily="34" charset="0"/>
              </a:rPr>
              <a:t>con el objetivo de </a:t>
            </a:r>
            <a:br>
              <a:rPr lang="es-ES" sz="2167" dirty="0">
                <a:latin typeface="Verdana" panose="020B0604030504040204" pitchFamily="34" charset="0"/>
                <a:cs typeface="Gautami" panose="020B0502040204020203" pitchFamily="34" charset="0"/>
              </a:rPr>
            </a:br>
            <a:r>
              <a:rPr lang="es-ES" sz="3033" dirty="0">
                <a:solidFill>
                  <a:srgbClr val="C00000"/>
                </a:solidFill>
                <a:latin typeface="Verdana" panose="020B0604030504040204" pitchFamily="34" charset="0"/>
                <a:cs typeface="Gautami" panose="020B0502040204020203" pitchFamily="34" charset="0"/>
              </a:rPr>
              <a:t>aprovechar su capacidad de hardware</a:t>
            </a:r>
            <a:r>
              <a:rPr lang="es-ES" sz="2167" dirty="0">
                <a:latin typeface="Verdana" panose="020B0604030504040204" pitchFamily="34" charset="0"/>
                <a:cs typeface="Gautami" panose="020B0502040204020203" pitchFamily="34" charset="0"/>
              </a:rPr>
              <a:t>, </a:t>
            </a:r>
            <a:br>
              <a:rPr lang="es-ES" sz="2167" dirty="0">
                <a:latin typeface="Verdana" panose="020B0604030504040204" pitchFamily="34" charset="0"/>
                <a:cs typeface="Gautami" panose="020B0502040204020203" pitchFamily="34" charset="0"/>
              </a:rPr>
            </a:br>
            <a:r>
              <a:rPr lang="es-ES" sz="2167" dirty="0">
                <a:latin typeface="Verdana" panose="020B0604030504040204" pitchFamily="34" charset="0"/>
                <a:cs typeface="Gautami" panose="020B0502040204020203" pitchFamily="34" charset="0"/>
              </a:rPr>
              <a:t>al poder </a:t>
            </a:r>
            <a:r>
              <a:rPr lang="es-ES" sz="2600" dirty="0">
                <a:solidFill>
                  <a:srgbClr val="C00000"/>
                </a:solidFill>
                <a:latin typeface="Verdana" panose="020B0604030504040204" pitchFamily="34" charset="0"/>
                <a:cs typeface="Gautami" panose="020B0502040204020203" pitchFamily="34" charset="0"/>
              </a:rPr>
              <a:t>acceder a diferentes recursos tecnológicos</a:t>
            </a:r>
            <a:r>
              <a:rPr lang="es-ES" sz="2167" dirty="0">
                <a:latin typeface="Verdana" panose="020B0604030504040204" pitchFamily="34" charset="0"/>
                <a:cs typeface="Gautami" panose="020B0502040204020203" pitchFamily="34" charset="0"/>
              </a:rPr>
              <a:t>.</a:t>
            </a:r>
          </a:p>
        </p:txBody>
      </p:sp>
    </p:spTree>
    <p:extLst>
      <p:ext uri="{BB962C8B-B14F-4D97-AF65-F5344CB8AC3E}">
        <p14:creationId xmlns:p14="http://schemas.microsoft.com/office/powerpoint/2010/main" val="4002761079"/>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42CEC0-1B62-47A2-9C33-771FDEFEA17C}"/>
              </a:ext>
            </a:extLst>
          </p:cNvPr>
          <p:cNvSpPr txBox="1"/>
          <p:nvPr/>
        </p:nvSpPr>
        <p:spPr>
          <a:xfrm>
            <a:off x="6449785" y="5234736"/>
            <a:ext cx="5742214" cy="1092800"/>
          </a:xfrm>
          <a:prstGeom prst="rect">
            <a:avLst/>
          </a:prstGeom>
          <a:noFill/>
        </p:spPr>
        <p:txBody>
          <a:bodyPr wrap="square" rtlCol="0">
            <a:spAutoFit/>
          </a:bodyPr>
          <a:lstStyle>
            <a:defPPr>
              <a:defRPr lang="es-ES"/>
            </a:defPPr>
            <a:lvl1pPr>
              <a:defRPr sz="2000">
                <a:latin typeface="Verdana" panose="020B0604030504040204" pitchFamily="34" charset="0"/>
                <a:ea typeface="Verdana" panose="020B0604030504040204" pitchFamily="34" charset="0"/>
              </a:defRPr>
            </a:lvl1pPr>
          </a:lstStyle>
          <a:p>
            <a:pPr algn="ctr"/>
            <a:r>
              <a:rPr lang="es-ES" sz="2167" dirty="0"/>
              <a:t>La capa de virtualización permite compartir un mismo hardware físico entre diferentes máquinas virtuales</a:t>
            </a:r>
          </a:p>
        </p:txBody>
      </p:sp>
      <p:sp>
        <p:nvSpPr>
          <p:cNvPr id="5" name="TextBox 4">
            <a:extLst>
              <a:ext uri="{FF2B5EF4-FFF2-40B4-BE49-F238E27FC236}">
                <a16:creationId xmlns:a16="http://schemas.microsoft.com/office/drawing/2014/main" id="{8079F760-335A-4F1C-B362-3D07385A2C72}"/>
              </a:ext>
            </a:extLst>
          </p:cNvPr>
          <p:cNvSpPr txBox="1"/>
          <p:nvPr/>
        </p:nvSpPr>
        <p:spPr>
          <a:xfrm>
            <a:off x="537318" y="5163131"/>
            <a:ext cx="4792064" cy="1092800"/>
          </a:xfrm>
          <a:prstGeom prst="rect">
            <a:avLst/>
          </a:prstGeom>
          <a:noFill/>
        </p:spPr>
        <p:txBody>
          <a:bodyPr wrap="square" rtlCol="0">
            <a:spAutoFit/>
          </a:bodyPr>
          <a:lstStyle/>
          <a:p>
            <a:pPr algn="ctr"/>
            <a:r>
              <a:rPr lang="es-ES" sz="2167" dirty="0">
                <a:latin typeface="Verdana" panose="020B0604030504040204" pitchFamily="34" charset="0"/>
                <a:ea typeface="Verdana" panose="020B0604030504040204" pitchFamily="34" charset="0"/>
              </a:rPr>
              <a:t>Un ordenador usa todos sus recursos físicos en un sistema operativo único.</a:t>
            </a:r>
          </a:p>
        </p:txBody>
      </p:sp>
      <p:pic>
        <p:nvPicPr>
          <p:cNvPr id="3" name="Picture 2">
            <a:extLst>
              <a:ext uri="{FF2B5EF4-FFF2-40B4-BE49-F238E27FC236}">
                <a16:creationId xmlns:a16="http://schemas.microsoft.com/office/drawing/2014/main" id="{39F830D5-636B-4D3E-B816-FF4CD1E88D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397" y="1140576"/>
            <a:ext cx="4462051" cy="4140918"/>
          </a:xfrm>
          <a:prstGeom prst="rect">
            <a:avLst/>
          </a:prstGeom>
        </p:spPr>
      </p:pic>
      <p:pic>
        <p:nvPicPr>
          <p:cNvPr id="50" name="Picture 49">
            <a:extLst>
              <a:ext uri="{FF2B5EF4-FFF2-40B4-BE49-F238E27FC236}">
                <a16:creationId xmlns:a16="http://schemas.microsoft.com/office/drawing/2014/main" id="{0EE002E9-4188-4C44-80C3-56758246DC56}"/>
              </a:ext>
            </a:extLst>
          </p:cNvPr>
          <p:cNvPicPr>
            <a:picLocks noChangeAspect="1"/>
          </p:cNvPicPr>
          <p:nvPr/>
        </p:nvPicPr>
        <p:blipFill>
          <a:blip r:embed="rId5"/>
          <a:stretch>
            <a:fillRect/>
          </a:stretch>
        </p:blipFill>
        <p:spPr>
          <a:xfrm>
            <a:off x="6506394" y="530464"/>
            <a:ext cx="4033157" cy="4915966"/>
          </a:xfrm>
          <a:prstGeom prst="rect">
            <a:avLst/>
          </a:prstGeom>
          <a:effectLst>
            <a:softEdge rad="63500"/>
          </a:effectLst>
        </p:spPr>
      </p:pic>
      <p:sp>
        <p:nvSpPr>
          <p:cNvPr id="51" name="Title 50">
            <a:extLst>
              <a:ext uri="{FF2B5EF4-FFF2-40B4-BE49-F238E27FC236}">
                <a16:creationId xmlns:a16="http://schemas.microsoft.com/office/drawing/2014/main" id="{EBABB00E-0F12-45EB-BDAC-4BABCC2EE794}"/>
              </a:ext>
            </a:extLst>
          </p:cNvPr>
          <p:cNvSpPr>
            <a:spLocks noGrp="1"/>
          </p:cNvSpPr>
          <p:nvPr>
            <p:ph type="title"/>
          </p:nvPr>
        </p:nvSpPr>
        <p:spPr/>
        <p:txBody>
          <a:bodyPr/>
          <a:lstStyle/>
          <a:p>
            <a:r>
              <a:rPr lang="es-ES" dirty="0"/>
              <a:t>¿Qué es virtualización?</a:t>
            </a:r>
          </a:p>
        </p:txBody>
      </p:sp>
    </p:spTree>
    <p:custDataLst>
      <p:tags r:id="rId1"/>
    </p:custDataLst>
    <p:extLst>
      <p:ext uri="{BB962C8B-B14F-4D97-AF65-F5344CB8AC3E}">
        <p14:creationId xmlns:p14="http://schemas.microsoft.com/office/powerpoint/2010/main" val="2455533631"/>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7" name="Rectangle 2076">
            <a:extLst>
              <a:ext uri="{FF2B5EF4-FFF2-40B4-BE49-F238E27FC236}">
                <a16:creationId xmlns:a16="http://schemas.microsoft.com/office/drawing/2014/main" id="{18C79A25-D97D-473A-AAD6-7F7C4C374C73}"/>
              </a:ext>
            </a:extLst>
          </p:cNvPr>
          <p:cNvSpPr/>
          <p:nvPr/>
        </p:nvSpPr>
        <p:spPr>
          <a:xfrm>
            <a:off x="1287264" y="1820479"/>
            <a:ext cx="7522711" cy="29910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950" dirty="0"/>
          </a:p>
        </p:txBody>
      </p:sp>
      <p:sp>
        <p:nvSpPr>
          <p:cNvPr id="2076" name="Rectangle: Rounded Corners 2075">
            <a:extLst>
              <a:ext uri="{FF2B5EF4-FFF2-40B4-BE49-F238E27FC236}">
                <a16:creationId xmlns:a16="http://schemas.microsoft.com/office/drawing/2014/main" id="{73165B2A-C673-4E60-85F9-17A1B9F1510D}"/>
              </a:ext>
            </a:extLst>
          </p:cNvPr>
          <p:cNvSpPr/>
          <p:nvPr/>
        </p:nvSpPr>
        <p:spPr>
          <a:xfrm>
            <a:off x="1431524" y="1939709"/>
            <a:ext cx="7337740" cy="2456145"/>
          </a:xfrm>
          <a:prstGeom prst="roundRect">
            <a:avLst>
              <a:gd name="adj" fmla="val 0"/>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78000" rtlCol="0" anchor="b" anchorCtr="1"/>
          <a:lstStyle/>
          <a:p>
            <a:pPr algn="ctr"/>
            <a:r>
              <a:rPr lang="es-ES" sz="2167" dirty="0">
                <a:solidFill>
                  <a:schemeClr val="accent3">
                    <a:lumMod val="75000"/>
                  </a:schemeClr>
                </a:solidFill>
              </a:rPr>
              <a:t>Capa de virtualización</a:t>
            </a:r>
          </a:p>
        </p:txBody>
      </p:sp>
      <p:sp>
        <p:nvSpPr>
          <p:cNvPr id="2" name="Título 1">
            <a:extLst>
              <a:ext uri="{FF2B5EF4-FFF2-40B4-BE49-F238E27FC236}">
                <a16:creationId xmlns:a16="http://schemas.microsoft.com/office/drawing/2014/main" id="{6876075F-1727-435D-9C3A-1F07F1433A3D}"/>
              </a:ext>
            </a:extLst>
          </p:cNvPr>
          <p:cNvSpPr>
            <a:spLocks noGrp="1"/>
          </p:cNvSpPr>
          <p:nvPr>
            <p:ph type="title"/>
          </p:nvPr>
        </p:nvSpPr>
        <p:spPr/>
        <p:txBody>
          <a:bodyPr/>
          <a:lstStyle/>
          <a:p>
            <a:r>
              <a:rPr lang="es-ES" dirty="0"/>
              <a:t>Virtualización de Servidor</a:t>
            </a:r>
          </a:p>
        </p:txBody>
      </p:sp>
      <p:pic>
        <p:nvPicPr>
          <p:cNvPr id="2074" name="Picture 2073">
            <a:extLst>
              <a:ext uri="{FF2B5EF4-FFF2-40B4-BE49-F238E27FC236}">
                <a16:creationId xmlns:a16="http://schemas.microsoft.com/office/drawing/2014/main" id="{79309C85-5165-4CFB-878C-C95BA194D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036" y="2069709"/>
            <a:ext cx="7232687" cy="1864770"/>
          </a:xfrm>
          <a:prstGeom prst="rect">
            <a:avLst/>
          </a:prstGeom>
        </p:spPr>
      </p:pic>
      <p:sp>
        <p:nvSpPr>
          <p:cNvPr id="38" name="Isosceles Triangle 37">
            <a:extLst>
              <a:ext uri="{FF2B5EF4-FFF2-40B4-BE49-F238E27FC236}">
                <a16:creationId xmlns:a16="http://schemas.microsoft.com/office/drawing/2014/main" id="{CBC38823-78E3-4D05-8047-0682A5810DCE}"/>
              </a:ext>
            </a:extLst>
          </p:cNvPr>
          <p:cNvSpPr/>
          <p:nvPr/>
        </p:nvSpPr>
        <p:spPr>
          <a:xfrm rot="5400000">
            <a:off x="8409660" y="2190753"/>
            <a:ext cx="2537562" cy="1981199"/>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78000" rtlCol="0" anchor="b" anchorCtr="1"/>
          <a:lstStyle/>
          <a:p>
            <a:pPr algn="ctr"/>
            <a:endParaRPr lang="es-ES" sz="2167">
              <a:solidFill>
                <a:schemeClr val="accent3">
                  <a:lumMod val="75000"/>
                </a:schemeClr>
              </a:solidFill>
            </a:endParaRPr>
          </a:p>
        </p:txBody>
      </p:sp>
      <p:pic>
        <p:nvPicPr>
          <p:cNvPr id="1078" name="Picture 54" descr="Servidor De Aplicaciones, Iconos De Equipo, Los Servidores De Un ...">
            <a:extLst>
              <a:ext uri="{FF2B5EF4-FFF2-40B4-BE49-F238E27FC236}">
                <a16:creationId xmlns:a16="http://schemas.microsoft.com/office/drawing/2014/main" id="{965E7C86-D631-4236-BDAE-90F632903FDD}"/>
              </a:ext>
            </a:extLst>
          </p:cNvPr>
          <p:cNvPicPr>
            <a:picLocks noChangeAspect="1" noChangeArrowheads="1"/>
          </p:cNvPicPr>
          <p:nvPr/>
        </p:nvPicPr>
        <p:blipFill>
          <a:blip r:embed="rId4" cstate="print">
            <a:clrChange>
              <a:clrFrom>
                <a:srgbClr val="EEEEEE"/>
              </a:clrFrom>
              <a:clrTo>
                <a:srgbClr val="EEEEEE">
                  <a:alpha val="0"/>
                </a:srgbClr>
              </a:clrTo>
            </a:clrChange>
            <a:extLst>
              <a:ext uri="{28A0092B-C50C-407E-A947-70E740481C1C}">
                <a14:useLocalDpi xmlns:a14="http://schemas.microsoft.com/office/drawing/2010/main" val="0"/>
              </a:ext>
            </a:extLst>
          </a:blip>
          <a:srcRect/>
          <a:stretch>
            <a:fillRect/>
          </a:stretch>
        </p:blipFill>
        <p:spPr bwMode="auto">
          <a:xfrm>
            <a:off x="9502036" y="2311864"/>
            <a:ext cx="1341886" cy="167010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A132E682-1C03-4DFA-859E-109EC1A0042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0257533" y="4211844"/>
            <a:ext cx="683020" cy="561595"/>
          </a:xfrm>
          <a:prstGeom prst="rect">
            <a:avLst/>
          </a:prstGeom>
        </p:spPr>
      </p:pic>
      <p:pic>
        <p:nvPicPr>
          <p:cNvPr id="2079" name="Picture 2078">
            <a:extLst>
              <a:ext uri="{FF2B5EF4-FFF2-40B4-BE49-F238E27FC236}">
                <a16:creationId xmlns:a16="http://schemas.microsoft.com/office/drawing/2014/main" id="{444BF65E-408E-41E2-AFBC-88A97B2D0ED0}"/>
              </a:ext>
            </a:extLst>
          </p:cNvPr>
          <p:cNvPicPr>
            <a:picLocks noChangeAspect="1"/>
          </p:cNvPicPr>
          <p:nvPr/>
        </p:nvPicPr>
        <p:blipFill>
          <a:blip r:embed="rId6">
            <a:clrChange>
              <a:clrFrom>
                <a:srgbClr val="FFFFFF"/>
              </a:clrFrom>
              <a:clrTo>
                <a:srgbClr val="FFFFFF">
                  <a:alpha val="0"/>
                </a:srgbClr>
              </a:clrTo>
            </a:clrChange>
          </a:blip>
          <a:stretch>
            <a:fillRect/>
          </a:stretch>
        </p:blipFill>
        <p:spPr>
          <a:xfrm rot="1013222">
            <a:off x="10056113" y="3798450"/>
            <a:ext cx="520252" cy="611296"/>
          </a:xfrm>
          <a:prstGeom prst="rect">
            <a:avLst/>
          </a:prstGeom>
        </p:spPr>
      </p:pic>
      <p:pic>
        <p:nvPicPr>
          <p:cNvPr id="2078" name="Picture 2077">
            <a:extLst>
              <a:ext uri="{FF2B5EF4-FFF2-40B4-BE49-F238E27FC236}">
                <a16:creationId xmlns:a16="http://schemas.microsoft.com/office/drawing/2014/main" id="{A94839B4-11C3-4D6C-ADD4-B1429F53920D}"/>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0577744" y="3617052"/>
            <a:ext cx="471257" cy="418651"/>
          </a:xfrm>
          <a:prstGeom prst="rect">
            <a:avLst/>
          </a:prstGeom>
        </p:spPr>
      </p:pic>
      <p:pic>
        <p:nvPicPr>
          <p:cNvPr id="34" name="Picture 33">
            <a:extLst>
              <a:ext uri="{FF2B5EF4-FFF2-40B4-BE49-F238E27FC236}">
                <a16:creationId xmlns:a16="http://schemas.microsoft.com/office/drawing/2014/main" id="{9583F415-BD7D-4AC7-84B5-54CE5AFE1176}"/>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9471735" y="4117677"/>
            <a:ext cx="605937" cy="411370"/>
          </a:xfrm>
          <a:prstGeom prst="rect">
            <a:avLst/>
          </a:prstGeom>
        </p:spPr>
      </p:pic>
      <p:sp>
        <p:nvSpPr>
          <p:cNvPr id="39" name="Rectangle 38">
            <a:extLst>
              <a:ext uri="{FF2B5EF4-FFF2-40B4-BE49-F238E27FC236}">
                <a16:creationId xmlns:a16="http://schemas.microsoft.com/office/drawing/2014/main" id="{D3F068B9-2E7E-4E99-AC9C-3B0C24590403}"/>
              </a:ext>
            </a:extLst>
          </p:cNvPr>
          <p:cNvSpPr/>
          <p:nvPr/>
        </p:nvSpPr>
        <p:spPr>
          <a:xfrm>
            <a:off x="3953586" y="4383045"/>
            <a:ext cx="2414122" cy="392415"/>
          </a:xfrm>
          <a:prstGeom prst="rect">
            <a:avLst/>
          </a:prstGeom>
        </p:spPr>
        <p:txBody>
          <a:bodyPr wrap="none">
            <a:spAutoFit/>
          </a:bodyPr>
          <a:lstStyle/>
          <a:p>
            <a:r>
              <a:rPr lang="es-ES" sz="1950" dirty="0">
                <a:solidFill>
                  <a:schemeClr val="bg1">
                    <a:lumMod val="50000"/>
                  </a:schemeClr>
                </a:solidFill>
              </a:rPr>
              <a:t>Hardware compartido</a:t>
            </a:r>
          </a:p>
        </p:txBody>
      </p:sp>
      <p:sp>
        <p:nvSpPr>
          <p:cNvPr id="40" name="Rectangle 39">
            <a:extLst>
              <a:ext uri="{FF2B5EF4-FFF2-40B4-BE49-F238E27FC236}">
                <a16:creationId xmlns:a16="http://schemas.microsoft.com/office/drawing/2014/main" id="{FDE350EF-9B65-4B1D-AB38-9D1CBA4827B8}"/>
              </a:ext>
            </a:extLst>
          </p:cNvPr>
          <p:cNvSpPr/>
          <p:nvPr/>
        </p:nvSpPr>
        <p:spPr>
          <a:xfrm>
            <a:off x="1392046" y="5377799"/>
            <a:ext cx="9180014" cy="1025474"/>
          </a:xfrm>
          <a:prstGeom prst="rect">
            <a:avLst/>
          </a:prstGeom>
        </p:spPr>
        <p:txBody>
          <a:bodyPr wrap="square">
            <a:spAutoFit/>
          </a:bodyPr>
          <a:lstStyle/>
          <a:p>
            <a:pPr algn="ctr">
              <a:lnSpc>
                <a:spcPct val="150000"/>
              </a:lnSpc>
            </a:pPr>
            <a:r>
              <a:rPr lang="es-ES" sz="2167" dirty="0">
                <a:latin typeface="Verdana" panose="020B0604030504040204" pitchFamily="34" charset="0"/>
                <a:ea typeface="Verdana" panose="020B0604030504040204" pitchFamily="34" charset="0"/>
              </a:rPr>
              <a:t>Servidor que ejecuta varios sistemas operativos </a:t>
            </a:r>
            <a:br>
              <a:rPr lang="es-ES" sz="2167" dirty="0">
                <a:latin typeface="Verdana" panose="020B0604030504040204" pitchFamily="34" charset="0"/>
                <a:ea typeface="Verdana" panose="020B0604030504040204" pitchFamily="34" charset="0"/>
              </a:rPr>
            </a:br>
            <a:r>
              <a:rPr lang="es-ES" sz="2167" dirty="0">
                <a:latin typeface="Verdana" panose="020B0604030504040204" pitchFamily="34" charset="0"/>
                <a:ea typeface="Verdana" panose="020B0604030504040204" pitchFamily="34" charset="0"/>
              </a:rPr>
              <a:t>de servidor simultáneamente</a:t>
            </a:r>
          </a:p>
        </p:txBody>
      </p:sp>
      <p:sp>
        <p:nvSpPr>
          <p:cNvPr id="7" name="TextBox 6">
            <a:extLst>
              <a:ext uri="{FF2B5EF4-FFF2-40B4-BE49-F238E27FC236}">
                <a16:creationId xmlns:a16="http://schemas.microsoft.com/office/drawing/2014/main" id="{50F69454-BC08-4AAD-84B7-3DD0A4948FB5}"/>
              </a:ext>
            </a:extLst>
          </p:cNvPr>
          <p:cNvSpPr txBox="1"/>
          <p:nvPr/>
        </p:nvSpPr>
        <p:spPr>
          <a:xfrm>
            <a:off x="-3149254" y="284405"/>
            <a:ext cx="2936460" cy="5793894"/>
          </a:xfrm>
          <a:prstGeom prst="rect">
            <a:avLst/>
          </a:prstGeom>
          <a:solidFill>
            <a:schemeClr val="bg2"/>
          </a:solidFill>
        </p:spPr>
        <p:txBody>
          <a:bodyPr wrap="square" rtlCol="0">
            <a:spAutoFit/>
          </a:bodyPr>
          <a:lstStyle/>
          <a:p>
            <a:r>
              <a:rPr lang="es-ES" sz="1950" dirty="0"/>
              <a:t>En esta imagen  se pretende ilustrar cómo diferentes máquinas virtuales pueden ejecutar diferentes sistemas operativos y múltiples aplicaciones al mismo tiempo utilizando un solo equipo físico. Además, como ventaja tenemos que Debido a que cada máquina virtual está aislada de otras máquinas virtualizadas, en caso de ocurrir un bloqueo (si hay una interrupción en uno de los sistemas) esto no afecta a las demás máquinas virtuales.</a:t>
            </a:r>
          </a:p>
        </p:txBody>
      </p:sp>
    </p:spTree>
    <p:extLst>
      <p:ext uri="{BB962C8B-B14F-4D97-AF65-F5344CB8AC3E}">
        <p14:creationId xmlns:p14="http://schemas.microsoft.com/office/powerpoint/2010/main" val="883368108"/>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9C721C-A063-4E7B-8B7A-6BCCD28FC7FA}"/>
              </a:ext>
            </a:extLst>
          </p:cNvPr>
          <p:cNvSpPr>
            <a:spLocks noGrp="1"/>
          </p:cNvSpPr>
          <p:nvPr>
            <p:ph type="title"/>
          </p:nvPr>
        </p:nvSpPr>
        <p:spPr/>
        <p:txBody>
          <a:bodyPr/>
          <a:lstStyle/>
          <a:p>
            <a:r>
              <a:rPr lang="es-ES" dirty="0"/>
              <a:t>Programas de Virtualización</a:t>
            </a:r>
          </a:p>
        </p:txBody>
      </p:sp>
      <p:pic>
        <p:nvPicPr>
          <p:cNvPr id="6150" name="Picture 6" descr="Resultado de imagen de virtual box">
            <a:extLst>
              <a:ext uri="{FF2B5EF4-FFF2-40B4-BE49-F238E27FC236}">
                <a16:creationId xmlns:a16="http://schemas.microsoft.com/office/drawing/2014/main" id="{520A2A7B-D22E-4617-8400-DE3DE0E52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56658" y="2441785"/>
            <a:ext cx="3087036" cy="27455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icrosoft hyper v">
            <a:extLst>
              <a:ext uri="{FF2B5EF4-FFF2-40B4-BE49-F238E27FC236}">
                <a16:creationId xmlns:a16="http://schemas.microsoft.com/office/drawing/2014/main" id="{2078ECC3-12FD-4416-AF99-1FF8E234EB2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2395" y="5584671"/>
            <a:ext cx="2976371" cy="11577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 Virtualization Software Company Vmware - Vmware Vsphere ...">
            <a:extLst>
              <a:ext uri="{FF2B5EF4-FFF2-40B4-BE49-F238E27FC236}">
                <a16:creationId xmlns:a16="http://schemas.microsoft.com/office/drawing/2014/main" id="{7C2F63C4-BF08-42CE-8E28-616B6D34D7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924" y="4822916"/>
            <a:ext cx="4752335" cy="13406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آشنایی با مجازی سازی OpenVZ">
            <a:extLst>
              <a:ext uri="{FF2B5EF4-FFF2-40B4-BE49-F238E27FC236}">
                <a16:creationId xmlns:a16="http://schemas.microsoft.com/office/drawing/2014/main" id="{7FBA9ABB-19EF-43E6-8012-B2B786DCD7B1}"/>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53450" y="-138770"/>
            <a:ext cx="3087036" cy="30870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xen para virtualizar">
            <a:extLst>
              <a:ext uri="{FF2B5EF4-FFF2-40B4-BE49-F238E27FC236}">
                <a16:creationId xmlns:a16="http://schemas.microsoft.com/office/drawing/2014/main" id="{2E99196F-CF19-406F-8554-A4709B9AD9D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40486" y="2753257"/>
            <a:ext cx="2759527" cy="112018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VM Logo - LogoDix">
            <a:extLst>
              <a:ext uri="{FF2B5EF4-FFF2-40B4-BE49-F238E27FC236}">
                <a16:creationId xmlns:a16="http://schemas.microsoft.com/office/drawing/2014/main" id="{5BA4538B-A02A-4BC9-9CD3-75F9FBEA83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6000" y="1127205"/>
            <a:ext cx="3721827" cy="12424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QEMU/KVM and virt-manager – Stuff I'm Up To">
            <a:extLst>
              <a:ext uri="{FF2B5EF4-FFF2-40B4-BE49-F238E27FC236}">
                <a16:creationId xmlns:a16="http://schemas.microsoft.com/office/drawing/2014/main" id="{384995C4-9ACD-4CF6-A9A8-6606DC3849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503" y="3217022"/>
            <a:ext cx="2484465" cy="78653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rallels Client en Mac App Store">
            <a:extLst>
              <a:ext uri="{FF2B5EF4-FFF2-40B4-BE49-F238E27FC236}">
                <a16:creationId xmlns:a16="http://schemas.microsoft.com/office/drawing/2014/main" id="{B790B75A-25B5-41C8-8B58-21D66B8F200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94661" y="5539698"/>
            <a:ext cx="1202678" cy="12026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itrix Logo / Software / Logo-Load.Com">
            <a:extLst>
              <a:ext uri="{FF2B5EF4-FFF2-40B4-BE49-F238E27FC236}">
                <a16:creationId xmlns:a16="http://schemas.microsoft.com/office/drawing/2014/main" id="{72FE33FF-87B9-4370-95B1-45A040D6E62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17055" y="4242283"/>
            <a:ext cx="2425829" cy="78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7767"/>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850479B-C71A-4208-879E-354B66CF2F71}"/>
              </a:ext>
            </a:extLst>
          </p:cNvPr>
          <p:cNvSpPr>
            <a:spLocks noGrp="1"/>
          </p:cNvSpPr>
          <p:nvPr>
            <p:ph idx="1"/>
          </p:nvPr>
        </p:nvSpPr>
        <p:spPr>
          <a:xfrm>
            <a:off x="1727364" y="813955"/>
            <a:ext cx="8915400" cy="5926950"/>
          </a:xfrm>
        </p:spPr>
        <p:txBody>
          <a:bodyPr/>
          <a:lstStyle/>
          <a:p>
            <a:pPr>
              <a:lnSpc>
                <a:spcPts val="3467"/>
              </a:lnSpc>
            </a:pPr>
            <a:r>
              <a:rPr lang="es-ES" sz="2167" dirty="0"/>
              <a:t>Existen otros tipos de virtualización que, basándose en el mismo concepto, se emplean en otros entornos.</a:t>
            </a:r>
          </a:p>
          <a:p>
            <a:pPr marL="371464" indent="-371464">
              <a:lnSpc>
                <a:spcPts val="3467"/>
              </a:lnSpc>
              <a:buFont typeface="Wingdings" panose="05000000000000000000" pitchFamily="2" charset="2"/>
              <a:buChar char="§"/>
            </a:pPr>
            <a:r>
              <a:rPr lang="es-ES" sz="2167" dirty="0">
                <a:solidFill>
                  <a:srgbClr val="C00000"/>
                </a:solidFill>
              </a:rPr>
              <a:t>Virtualización de Sistemas Operativos</a:t>
            </a:r>
            <a:r>
              <a:rPr lang="es-ES" sz="2167" dirty="0"/>
              <a:t>. Se virtualiza un sistema operativo mediante el uso de una aplicación llamada “hipervisor” que gestiona el acceso a los recursos hardware. </a:t>
            </a:r>
          </a:p>
          <a:p>
            <a:pPr marL="371464" indent="-371464">
              <a:lnSpc>
                <a:spcPts val="3467"/>
              </a:lnSpc>
              <a:buFont typeface="Wingdings" panose="05000000000000000000" pitchFamily="2" charset="2"/>
              <a:buChar char="§"/>
            </a:pPr>
            <a:r>
              <a:rPr lang="es-ES" sz="2167" dirty="0">
                <a:solidFill>
                  <a:srgbClr val="C00000"/>
                </a:solidFill>
              </a:rPr>
              <a:t>Virtualización de Aplicaciones</a:t>
            </a:r>
            <a:r>
              <a:rPr lang="es-ES" sz="2167" dirty="0"/>
              <a:t>. Permite acceder y utilizar  una aplicación desde un ordenador distinto del que la tiene instalada.</a:t>
            </a:r>
          </a:p>
          <a:p>
            <a:pPr marL="371464" indent="-371464">
              <a:lnSpc>
                <a:spcPts val="3467"/>
              </a:lnSpc>
              <a:buFont typeface="Wingdings" panose="05000000000000000000" pitchFamily="2" charset="2"/>
              <a:buChar char="§"/>
            </a:pPr>
            <a:r>
              <a:rPr lang="es-ES" sz="2167" dirty="0">
                <a:solidFill>
                  <a:srgbClr val="C00000"/>
                </a:solidFill>
              </a:rPr>
              <a:t>Virtualización de Almacenamiento</a:t>
            </a:r>
            <a:r>
              <a:rPr lang="es-ES" sz="2167" dirty="0"/>
              <a:t>. Consolidación de múltiples recursos de almacenamiento en red en uno o varios dispositivos.</a:t>
            </a:r>
          </a:p>
        </p:txBody>
      </p:sp>
      <p:sp>
        <p:nvSpPr>
          <p:cNvPr id="3" name="Title 2">
            <a:extLst>
              <a:ext uri="{FF2B5EF4-FFF2-40B4-BE49-F238E27FC236}">
                <a16:creationId xmlns:a16="http://schemas.microsoft.com/office/drawing/2014/main" id="{F6D7564A-90CE-4A85-89A0-BCEB0871F64A}"/>
              </a:ext>
            </a:extLst>
          </p:cNvPr>
          <p:cNvSpPr>
            <a:spLocks noGrp="1"/>
          </p:cNvSpPr>
          <p:nvPr>
            <p:ph type="title"/>
          </p:nvPr>
        </p:nvSpPr>
        <p:spPr/>
        <p:txBody>
          <a:bodyPr/>
          <a:lstStyle/>
          <a:p>
            <a:r>
              <a:rPr lang="es-ES" dirty="0"/>
              <a:t>Otros tipos de Virtualización</a:t>
            </a:r>
          </a:p>
        </p:txBody>
      </p:sp>
    </p:spTree>
    <p:extLst>
      <p:ext uri="{BB962C8B-B14F-4D97-AF65-F5344CB8AC3E}">
        <p14:creationId xmlns:p14="http://schemas.microsoft.com/office/powerpoint/2010/main" val="1736782672"/>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139F-CEFB-485F-9C5B-50894E9A0261}"/>
              </a:ext>
            </a:extLst>
          </p:cNvPr>
          <p:cNvSpPr>
            <a:spLocks noGrp="1"/>
          </p:cNvSpPr>
          <p:nvPr>
            <p:ph type="title"/>
          </p:nvPr>
        </p:nvSpPr>
        <p:spPr/>
        <p:txBody>
          <a:bodyPr/>
          <a:lstStyle/>
          <a:p>
            <a:r>
              <a:rPr lang="es-ES" dirty="0"/>
              <a:t>Virtualización del almacenamiento </a:t>
            </a:r>
          </a:p>
        </p:txBody>
      </p:sp>
      <p:sp>
        <p:nvSpPr>
          <p:cNvPr id="3" name="Rectangle 2">
            <a:extLst>
              <a:ext uri="{FF2B5EF4-FFF2-40B4-BE49-F238E27FC236}">
                <a16:creationId xmlns:a16="http://schemas.microsoft.com/office/drawing/2014/main" id="{FB40190E-F6A3-4F13-8D57-72D30E0FE3CE}"/>
              </a:ext>
            </a:extLst>
          </p:cNvPr>
          <p:cNvSpPr/>
          <p:nvPr/>
        </p:nvSpPr>
        <p:spPr>
          <a:xfrm>
            <a:off x="3095066" y="552507"/>
            <a:ext cx="7560609" cy="1938992"/>
          </a:xfrm>
          <a:prstGeom prst="rect">
            <a:avLst/>
          </a:prstGeom>
        </p:spPr>
        <p:txBody>
          <a:bodyPr wrap="square">
            <a:spAutoFit/>
          </a:bodyPr>
          <a:lstStyle/>
          <a:p>
            <a:pPr algn="r"/>
            <a:r>
              <a:rPr lang="es-ES" sz="2400" dirty="0">
                <a:solidFill>
                  <a:srgbClr val="151515"/>
                </a:solidFill>
                <a:latin typeface="Verdana" panose="020B0604030504040204" pitchFamily="34" charset="0"/>
                <a:ea typeface="Verdana" panose="020B0604030504040204" pitchFamily="34" charset="0"/>
              </a:rPr>
              <a:t>La virtualización del almacenamiento permite que la capacidad de muchos dispositivos de almacenamiento se agrupen para que parezca que todo el almacenamiento se encuentra en un solo dispositivo.</a:t>
            </a:r>
            <a:endParaRPr lang="es-ES" sz="2400" dirty="0">
              <a:latin typeface="Verdana" panose="020B0604030504040204" pitchFamily="34" charset="0"/>
              <a:ea typeface="Verdana" panose="020B0604030504040204" pitchFamily="34" charset="0"/>
            </a:endParaRPr>
          </a:p>
        </p:txBody>
      </p:sp>
      <p:pic>
        <p:nvPicPr>
          <p:cNvPr id="2052" name="Picture 4" descr="tipos de virtualizacion">
            <a:extLst>
              <a:ext uri="{FF2B5EF4-FFF2-40B4-BE49-F238E27FC236}">
                <a16:creationId xmlns:a16="http://schemas.microsoft.com/office/drawing/2014/main" id="{FA112B59-E9B8-4068-A3E6-27995B67CF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77" r="5377"/>
          <a:stretch/>
        </p:blipFill>
        <p:spPr bwMode="auto">
          <a:xfrm flipH="1">
            <a:off x="1588577" y="2896434"/>
            <a:ext cx="2104094" cy="3329619"/>
          </a:xfrm>
          <a:prstGeom prst="rect">
            <a:avLst/>
          </a:prstGeom>
          <a:extLst>
            <a:ext uri="{909E8E84-426E-40DD-AFC4-6F175D3DCCD1}">
              <a14:hiddenFill xmlns:a14="http://schemas.microsoft.com/office/drawing/2010/main">
                <a:solidFill>
                  <a:srgbClr val="FFFFFF"/>
                </a:solidFill>
              </a14:hiddenFill>
            </a:ext>
          </a:extLst>
        </p:spPr>
      </p:pic>
      <p:pic>
        <p:nvPicPr>
          <p:cNvPr id="2054" name="Picture 6" descr="Laptop Icon (Gráfico) por marco.livolsi2014 · Creative Fabrica">
            <a:extLst>
              <a:ext uri="{FF2B5EF4-FFF2-40B4-BE49-F238E27FC236}">
                <a16:creationId xmlns:a16="http://schemas.microsoft.com/office/drawing/2014/main" id="{F4DA915D-D674-42DB-8C23-94E439CD6F49}"/>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4898" y="2922841"/>
            <a:ext cx="1215184" cy="8087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Laptop Icon (Gráfico) por marco.livolsi2014 · Creative Fabrica">
            <a:extLst>
              <a:ext uri="{FF2B5EF4-FFF2-40B4-BE49-F238E27FC236}">
                <a16:creationId xmlns:a16="http://schemas.microsoft.com/office/drawing/2014/main" id="{6589E4BF-5C31-4657-91A9-F9424E6267C0}"/>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20530" y="4994781"/>
            <a:ext cx="1291463" cy="85949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Laptop Icon (Gráfico) por marco.livolsi2014 · Creative Fabrica">
            <a:extLst>
              <a:ext uri="{FF2B5EF4-FFF2-40B4-BE49-F238E27FC236}">
                <a16:creationId xmlns:a16="http://schemas.microsoft.com/office/drawing/2014/main" id="{A153632F-F1A4-4BED-80A6-582911B96718}"/>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45665" y="2950485"/>
            <a:ext cx="1174672" cy="78176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Laptop Icon (Gráfico) por marco.livolsi2014 · Creative Fabrica">
            <a:extLst>
              <a:ext uri="{FF2B5EF4-FFF2-40B4-BE49-F238E27FC236}">
                <a16:creationId xmlns:a16="http://schemas.microsoft.com/office/drawing/2014/main" id="{56CB1076-E578-4A96-B7DA-9B5AEECDFC93}"/>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63721" y="5902972"/>
            <a:ext cx="1291463" cy="859491"/>
          </a:xfrm>
          <a:prstGeom prst="rect">
            <a:avLst/>
          </a:prstGeom>
          <a:noFill/>
          <a:extLst>
            <a:ext uri="{909E8E84-426E-40DD-AFC4-6F175D3DCCD1}">
              <a14:hiddenFill xmlns:a14="http://schemas.microsoft.com/office/drawing/2010/main">
                <a:solidFill>
                  <a:srgbClr val="FFFFFF"/>
                </a:solidFill>
              </a14:hiddenFill>
            </a:ext>
          </a:extLst>
        </p:spPr>
      </p:pic>
      <p:sp>
        <p:nvSpPr>
          <p:cNvPr id="12" name="Callout: Quad Arrow 11">
            <a:extLst>
              <a:ext uri="{FF2B5EF4-FFF2-40B4-BE49-F238E27FC236}">
                <a16:creationId xmlns:a16="http://schemas.microsoft.com/office/drawing/2014/main" id="{900A063A-BB11-43CF-BA7B-03AD58CBFC49}"/>
              </a:ext>
            </a:extLst>
          </p:cNvPr>
          <p:cNvSpPr/>
          <p:nvPr/>
        </p:nvSpPr>
        <p:spPr>
          <a:xfrm rot="2733854">
            <a:off x="4332282" y="3334548"/>
            <a:ext cx="2268934" cy="2486839"/>
          </a:xfrm>
          <a:prstGeom prst="quadArrowCallout">
            <a:avLst>
              <a:gd name="adj1" fmla="val 7890"/>
              <a:gd name="adj2" fmla="val 9769"/>
              <a:gd name="adj3" fmla="val 22156"/>
              <a:gd name="adj4" fmla="val 28220"/>
            </a:avLst>
          </a:prstGeom>
          <a:solidFill>
            <a:schemeClr val="accent5">
              <a:lumMod val="75000"/>
            </a:schemeClr>
          </a:solidFill>
          <a:ln>
            <a:solidFill>
              <a:schemeClr val="accent5">
                <a:lumMod val="20000"/>
                <a:lumOff val="8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950" dirty="0"/>
          </a:p>
        </p:txBody>
      </p:sp>
      <p:cxnSp>
        <p:nvCxnSpPr>
          <p:cNvPr id="14" name="Straight Connector 13">
            <a:extLst>
              <a:ext uri="{FF2B5EF4-FFF2-40B4-BE49-F238E27FC236}">
                <a16:creationId xmlns:a16="http://schemas.microsoft.com/office/drawing/2014/main" id="{735D08BC-AA0C-4226-9A49-B09534073953}"/>
              </a:ext>
            </a:extLst>
          </p:cNvPr>
          <p:cNvCxnSpPr>
            <a:stCxn id="2052" idx="1"/>
          </p:cNvCxnSpPr>
          <p:nvPr/>
        </p:nvCxnSpPr>
        <p:spPr>
          <a:xfrm flipV="1">
            <a:off x="3692671" y="4557145"/>
            <a:ext cx="1261034" cy="4098"/>
          </a:xfrm>
          <a:prstGeom prst="line">
            <a:avLst/>
          </a:prstGeom>
          <a:ln w="7620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3B1376C-CF30-45D0-843C-F81AE84EA26C}"/>
              </a:ext>
            </a:extLst>
          </p:cNvPr>
          <p:cNvSpPr txBox="1"/>
          <p:nvPr/>
        </p:nvSpPr>
        <p:spPr>
          <a:xfrm>
            <a:off x="5143085" y="4338631"/>
            <a:ext cx="579005" cy="392415"/>
          </a:xfrm>
          <a:prstGeom prst="rect">
            <a:avLst/>
          </a:prstGeom>
          <a:noFill/>
        </p:spPr>
        <p:txBody>
          <a:bodyPr wrap="none" rtlCol="0">
            <a:spAutoFit/>
          </a:bodyPr>
          <a:lstStyle/>
          <a:p>
            <a:r>
              <a:rPr lang="es-ES" sz="1950" b="1" dirty="0" err="1">
                <a:solidFill>
                  <a:schemeClr val="bg1"/>
                </a:solidFill>
              </a:rPr>
              <a:t>SDS</a:t>
            </a:r>
            <a:endParaRPr lang="es-ES" sz="1950" b="1" dirty="0">
              <a:solidFill>
                <a:schemeClr val="bg1"/>
              </a:solidFill>
            </a:endParaRPr>
          </a:p>
        </p:txBody>
      </p:sp>
    </p:spTree>
    <p:extLst>
      <p:ext uri="{BB962C8B-B14F-4D97-AF65-F5344CB8AC3E}">
        <p14:creationId xmlns:p14="http://schemas.microsoft.com/office/powerpoint/2010/main" val="1656055853"/>
      </p:ext>
    </p:extLst>
  </p:cSld>
  <p:clrMapOvr>
    <a:masterClrMapping/>
  </p:clrMapOvr>
  <mc:AlternateContent xmlns:mc="http://schemas.openxmlformats.org/markup-compatibility/2006">
    <mc:Choice xmlns:p14="http://schemas.microsoft.com/office/powerpoint/2010/main" Requires="p14">
      <p:transition p14:dur="10" advTm="90933"/>
    </mc:Choice>
    <mc:Fallback>
      <p:transition advTm="9093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0.4"/>
</p:tagLst>
</file>

<file path=ppt/theme/theme1.xml><?xml version="1.0" encoding="utf-8"?>
<a:theme xmlns:a="http://schemas.openxmlformats.org/drawingml/2006/main" name="Plantilla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UPF.potx" id="{CC0EBFFC-19B7-412F-BD45-62FDA16D3EC5}" vid="{A8B4F6B7-D3D2-4568-93B7-92D7B28DD88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UPF</Template>
  <TotalTime>0</TotalTime>
  <Words>1587</Words>
  <Application>Microsoft Office PowerPoint</Application>
  <PresentationFormat>Panorámica</PresentationFormat>
  <Paragraphs>139</Paragraphs>
  <Slides>25</Slides>
  <Notes>7</Notes>
  <HiddenSlides>0</HiddenSlides>
  <MMClips>0</MMClips>
  <ScaleCrop>false</ScaleCrop>
  <HeadingPairs>
    <vt:vector size="8" baseType="variant">
      <vt:variant>
        <vt:lpstr>Fuentes usadas</vt:lpstr>
      </vt:variant>
      <vt:variant>
        <vt:i4>12</vt:i4>
      </vt:variant>
      <vt:variant>
        <vt:lpstr>Tema</vt:lpstr>
      </vt:variant>
      <vt:variant>
        <vt:i4>1</vt:i4>
      </vt:variant>
      <vt:variant>
        <vt:lpstr>Títulos de diapositiva</vt:lpstr>
      </vt:variant>
      <vt:variant>
        <vt:i4>25</vt:i4>
      </vt:variant>
      <vt:variant>
        <vt:lpstr>Presentaciones personalizadas</vt:lpstr>
      </vt:variant>
      <vt:variant>
        <vt:i4>1</vt:i4>
      </vt:variant>
    </vt:vector>
  </HeadingPairs>
  <TitlesOfParts>
    <vt:vector size="39" baseType="lpstr">
      <vt:lpstr>Arial</vt:lpstr>
      <vt:lpstr>Book Antiqua</vt:lpstr>
      <vt:lpstr>Calibri</vt:lpstr>
      <vt:lpstr>Consolas</vt:lpstr>
      <vt:lpstr>Courier New</vt:lpstr>
      <vt:lpstr>Gautami</vt:lpstr>
      <vt:lpstr>Georgia</vt:lpstr>
      <vt:lpstr>Segoe UI</vt:lpstr>
      <vt:lpstr>Times New Roman</vt:lpstr>
      <vt:lpstr>Verdana</vt:lpstr>
      <vt:lpstr>Webdings</vt:lpstr>
      <vt:lpstr>Wingdings</vt:lpstr>
      <vt:lpstr>Plantilla ppt</vt:lpstr>
      <vt:lpstr>Sistemas de Información</vt:lpstr>
      <vt:lpstr>Contenido</vt:lpstr>
      <vt:lpstr>Virtualización</vt:lpstr>
      <vt:lpstr>¿Qué es la Virtualización?</vt:lpstr>
      <vt:lpstr>¿Qué es virtualización?</vt:lpstr>
      <vt:lpstr>Virtualización de Servidor</vt:lpstr>
      <vt:lpstr>Programas de Virtualización</vt:lpstr>
      <vt:lpstr>Otros tipos de Virtualización</vt:lpstr>
      <vt:lpstr>Virtualización del almacenamiento </vt:lpstr>
      <vt:lpstr>Ventajas de la Virtualización</vt:lpstr>
      <vt:lpstr>Reducción de la huella ecológica </vt:lpstr>
      <vt:lpstr>Puntos a tomar en cuenta al virtualizar</vt:lpstr>
      <vt:lpstr>Cloud Computing</vt:lpstr>
      <vt:lpstr>¿Qué es el Cloud Computing?</vt:lpstr>
      <vt:lpstr>Características del Cloud Computing</vt:lpstr>
      <vt:lpstr>Características del Cloud Computing</vt:lpstr>
      <vt:lpstr>Ventajas del Cloud Computing</vt:lpstr>
      <vt:lpstr>Tipos de Nube en Cloud Computing</vt:lpstr>
      <vt:lpstr>Proveedores de servicios en la nube</vt:lpstr>
      <vt:lpstr>Servicios en la nube</vt:lpstr>
      <vt:lpstr>Diferentes tipos de servicios en la nube</vt:lpstr>
      <vt:lpstr>Tendencias contemporáneas</vt:lpstr>
      <vt:lpstr>Tendencias contemporáneas</vt:lpstr>
      <vt:lpstr>Tendencias contemporáneas</vt:lpstr>
      <vt:lpstr>Evolución  de las Infraestructuras I.T. </vt:lpstr>
      <vt:lpstr>Imprimir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delatorrerita</dc:creator>
  <cp:keywords>Sistemas de Información, UPF</cp:keywords>
  <cp:lastModifiedBy>delatorrerita</cp:lastModifiedBy>
  <cp:revision>10</cp:revision>
  <cp:lastPrinted>2021-04-29T23:44:44Z</cp:lastPrinted>
  <dcterms:created xsi:type="dcterms:W3CDTF">2021-04-29T21:45:16Z</dcterms:created>
  <dcterms:modified xsi:type="dcterms:W3CDTF">2022-01-29T12:06:45Z</dcterms:modified>
</cp:coreProperties>
</file>