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handoutMasterIdLst>
    <p:handoutMasterId r:id="rId29"/>
  </p:handoutMasterIdLst>
  <p:sldIdLst>
    <p:sldId id="256" r:id="rId2"/>
    <p:sldId id="344" r:id="rId3"/>
    <p:sldId id="345" r:id="rId4"/>
    <p:sldId id="346" r:id="rId5"/>
    <p:sldId id="347" r:id="rId6"/>
    <p:sldId id="348" r:id="rId7"/>
    <p:sldId id="350" r:id="rId8"/>
    <p:sldId id="349" r:id="rId9"/>
    <p:sldId id="351" r:id="rId10"/>
    <p:sldId id="352" r:id="rId11"/>
    <p:sldId id="353" r:id="rId12"/>
    <p:sldId id="354" r:id="rId13"/>
    <p:sldId id="368" r:id="rId14"/>
    <p:sldId id="369" r:id="rId15"/>
    <p:sldId id="356" r:id="rId16"/>
    <p:sldId id="355" r:id="rId17"/>
    <p:sldId id="357" r:id="rId18"/>
    <p:sldId id="370" r:id="rId19"/>
    <p:sldId id="371" r:id="rId20"/>
    <p:sldId id="360" r:id="rId21"/>
    <p:sldId id="361" r:id="rId22"/>
    <p:sldId id="362" r:id="rId23"/>
    <p:sldId id="365" r:id="rId24"/>
    <p:sldId id="366" r:id="rId25"/>
    <p:sldId id="367" r:id="rId26"/>
    <p:sldId id="364" r:id="rId27"/>
  </p:sldIdLst>
  <p:sldSz cx="12192000" cy="6858000"/>
  <p:notesSz cx="6858000" cy="9144000"/>
  <p:custShowLst>
    <p:custShow name="Imprimir" id="0">
      <p:sldLst>
        <p:sld r:id="rId2"/>
        <p:sld r:id="rId3"/>
        <p:sld r:id="rId4"/>
        <p:sld r:id="rId5"/>
        <p:sld r:id="rId6"/>
        <p:sld r:id="rId7"/>
        <p:sld r:id="rId8"/>
        <p:sld r:id="rId9"/>
        <p:sld r:id="rId10"/>
        <p:sld r:id="rId11"/>
        <p:sld r:id="rId12"/>
        <p:sld r:id="rId13"/>
        <p:sld r:id="rId14"/>
        <p:sld r:id="rId15"/>
        <p:sld r:id="rId16"/>
        <p:sld r:id="rId17"/>
        <p:sld r:id="rId18"/>
        <p:sld r:id="rId19"/>
        <p:sld r:id="rId20"/>
        <p:sld r:id="rId21"/>
        <p:sld r:id="rId22"/>
        <p:sld r:id="rId23"/>
        <p:sld r:id="rId24"/>
        <p:sld r:id="rId25"/>
        <p:sld r:id="rId26"/>
        <p:sld r:id="rId27"/>
      </p:sldLst>
    </p:custShow>
  </p:custShowLst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D5C5A723-E219-4CA3-B7A5-6EDA96E83F7B}">
          <p14:sldIdLst>
            <p14:sldId id="256"/>
            <p14:sldId id="344"/>
            <p14:sldId id="345"/>
            <p14:sldId id="346"/>
            <p14:sldId id="347"/>
            <p14:sldId id="348"/>
            <p14:sldId id="350"/>
            <p14:sldId id="349"/>
            <p14:sldId id="351"/>
            <p14:sldId id="352"/>
            <p14:sldId id="353"/>
            <p14:sldId id="354"/>
            <p14:sldId id="368"/>
            <p14:sldId id="369"/>
            <p14:sldId id="356"/>
            <p14:sldId id="355"/>
            <p14:sldId id="357"/>
            <p14:sldId id="370"/>
            <p14:sldId id="371"/>
            <p14:sldId id="360"/>
            <p14:sldId id="361"/>
            <p14:sldId id="362"/>
            <p14:sldId id="365"/>
            <p14:sldId id="366"/>
            <p14:sldId id="367"/>
            <p14:sldId id="36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CC0000"/>
    <a:srgbClr val="F7EFEF"/>
    <a:srgbClr val="A40000"/>
    <a:srgbClr val="FFFFCC"/>
    <a:srgbClr val="FFFF99"/>
    <a:srgbClr val="FFFFFF"/>
    <a:srgbClr val="000066"/>
    <a:srgbClr val="FF0000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268" autoAdjust="0"/>
  </p:normalViewPr>
  <p:slideViewPr>
    <p:cSldViewPr snapToGrid="0">
      <p:cViewPr varScale="1">
        <p:scale>
          <a:sx n="82" d="100"/>
          <a:sy n="82" d="100"/>
        </p:scale>
        <p:origin x="643" y="12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42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-9283"/>
    </p:cViewPr>
  </p:sorterViewPr>
  <p:notesViewPr>
    <p:cSldViewPr snapToGrid="0">
      <p:cViewPr varScale="1">
        <p:scale>
          <a:sx n="63" d="100"/>
          <a:sy n="63" d="100"/>
        </p:scale>
        <p:origin x="3134" y="6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3BCCD8-0440-46A3-B86E-9FCA7BDA23C8}" type="doc">
      <dgm:prSet loTypeId="urn:microsoft.com/office/officeart/2005/8/layout/venn1" loCatId="relationship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s-ES"/>
        </a:p>
      </dgm:t>
    </dgm:pt>
    <dgm:pt modelId="{E4375280-C544-49ED-9ED5-C2EDA9C2D695}">
      <dgm:prSet phldrT="[Texto]"/>
      <dgm:spPr/>
      <dgm:t>
        <a:bodyPr/>
        <a:lstStyle/>
        <a:p>
          <a:pPr algn="ctr"/>
          <a:r>
            <a:rPr lang="es-ES" b="1" dirty="0">
              <a:latin typeface="Segoe UI" panose="020B0502040204020203" pitchFamily="34" charset="0"/>
              <a:cs typeface="Segoe UI" panose="020B0502040204020203" pitchFamily="34" charset="0"/>
            </a:rPr>
            <a:t>Confidencialidad</a:t>
          </a:r>
        </a:p>
      </dgm:t>
    </dgm:pt>
    <dgm:pt modelId="{BD770603-9C88-4F90-8CD0-1557B8926907}" type="parTrans" cxnId="{B7B331B4-EB32-4AA8-A0F4-6FBC374B4C46}">
      <dgm:prSet/>
      <dgm:spPr/>
      <dgm:t>
        <a:bodyPr/>
        <a:lstStyle/>
        <a:p>
          <a:endParaRPr lang="es-ES"/>
        </a:p>
      </dgm:t>
    </dgm:pt>
    <dgm:pt modelId="{111D051A-8329-4EE9-B518-CFAAC95DCB8C}" type="sibTrans" cxnId="{B7B331B4-EB32-4AA8-A0F4-6FBC374B4C46}">
      <dgm:prSet/>
      <dgm:spPr/>
      <dgm:t>
        <a:bodyPr/>
        <a:lstStyle/>
        <a:p>
          <a:endParaRPr lang="es-ES"/>
        </a:p>
      </dgm:t>
    </dgm:pt>
    <dgm:pt modelId="{CD078C70-0455-457C-A6C7-001377662C52}">
      <dgm:prSet phldrT="[Texto]"/>
      <dgm:spPr/>
      <dgm:t>
        <a:bodyPr/>
        <a:lstStyle/>
        <a:p>
          <a:pPr algn="r"/>
          <a:r>
            <a:rPr lang="es-ES" b="1" dirty="0">
              <a:latin typeface="Segoe UI" panose="020B0502040204020203" pitchFamily="34" charset="0"/>
              <a:cs typeface="Segoe UI" panose="020B0502040204020203" pitchFamily="34" charset="0"/>
            </a:rPr>
            <a:t>Disponibilidad</a:t>
          </a:r>
        </a:p>
      </dgm:t>
    </dgm:pt>
    <dgm:pt modelId="{95B76451-BA34-41FE-BD81-DC19CCA25B8B}" type="parTrans" cxnId="{3B37871B-8BFE-4E0C-B863-BA6D3AB5A075}">
      <dgm:prSet/>
      <dgm:spPr/>
      <dgm:t>
        <a:bodyPr/>
        <a:lstStyle/>
        <a:p>
          <a:endParaRPr lang="es-ES"/>
        </a:p>
      </dgm:t>
    </dgm:pt>
    <dgm:pt modelId="{1B750125-4AC5-477A-9DE8-974994ED847D}" type="sibTrans" cxnId="{3B37871B-8BFE-4E0C-B863-BA6D3AB5A075}">
      <dgm:prSet/>
      <dgm:spPr/>
      <dgm:t>
        <a:bodyPr/>
        <a:lstStyle/>
        <a:p>
          <a:endParaRPr lang="es-ES"/>
        </a:p>
      </dgm:t>
    </dgm:pt>
    <dgm:pt modelId="{CF4EBD7E-5083-4C90-A46C-97A52A75AD0F}">
      <dgm:prSet phldrT="[Texto]"/>
      <dgm:spPr/>
      <dgm:t>
        <a:bodyPr/>
        <a:lstStyle/>
        <a:p>
          <a:pPr algn="ctr"/>
          <a:r>
            <a:rPr lang="es-ES" b="1" dirty="0">
              <a:latin typeface="Segoe UI" panose="020B0502040204020203" pitchFamily="34" charset="0"/>
              <a:cs typeface="Segoe UI" panose="020B0502040204020203" pitchFamily="34" charset="0"/>
            </a:rPr>
            <a:t>Integridad</a:t>
          </a:r>
        </a:p>
      </dgm:t>
    </dgm:pt>
    <dgm:pt modelId="{C6B7C598-C909-4831-A695-DB02CA426B7F}" type="parTrans" cxnId="{5686D221-C56E-4C16-975D-19C1BDC29DD3}">
      <dgm:prSet/>
      <dgm:spPr/>
      <dgm:t>
        <a:bodyPr/>
        <a:lstStyle/>
        <a:p>
          <a:endParaRPr lang="es-ES"/>
        </a:p>
      </dgm:t>
    </dgm:pt>
    <dgm:pt modelId="{2977ABE8-EA39-4246-9377-246EB5A82C94}" type="sibTrans" cxnId="{5686D221-C56E-4C16-975D-19C1BDC29DD3}">
      <dgm:prSet/>
      <dgm:spPr/>
      <dgm:t>
        <a:bodyPr/>
        <a:lstStyle/>
        <a:p>
          <a:endParaRPr lang="es-ES"/>
        </a:p>
      </dgm:t>
    </dgm:pt>
    <dgm:pt modelId="{6DA2954A-91BF-4CDA-82B2-8DDE26386F26}" type="pres">
      <dgm:prSet presAssocID="{EA3BCCD8-0440-46A3-B86E-9FCA7BDA23C8}" presName="compositeShape" presStyleCnt="0">
        <dgm:presLayoutVars>
          <dgm:chMax val="7"/>
          <dgm:dir/>
          <dgm:resizeHandles val="exact"/>
        </dgm:presLayoutVars>
      </dgm:prSet>
      <dgm:spPr/>
    </dgm:pt>
    <dgm:pt modelId="{051042F1-5B4A-4F70-A7AA-1B113759DABE}" type="pres">
      <dgm:prSet presAssocID="{E4375280-C544-49ED-9ED5-C2EDA9C2D695}" presName="circ1" presStyleLbl="vennNode1" presStyleIdx="0" presStyleCnt="3"/>
      <dgm:spPr/>
    </dgm:pt>
    <dgm:pt modelId="{0788DE03-9C31-4756-B3AD-E830B9F0E877}" type="pres">
      <dgm:prSet presAssocID="{E4375280-C544-49ED-9ED5-C2EDA9C2D695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D44BCBD7-5F3D-433B-A30A-3A286ABE21FA}" type="pres">
      <dgm:prSet presAssocID="{CD078C70-0455-457C-A6C7-001377662C52}" presName="circ2" presStyleLbl="vennNode1" presStyleIdx="1" presStyleCnt="3"/>
      <dgm:spPr/>
    </dgm:pt>
    <dgm:pt modelId="{DDC99A4F-239D-4ED8-BDA8-022E1271AC25}" type="pres">
      <dgm:prSet presAssocID="{CD078C70-0455-457C-A6C7-001377662C52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3C5CC335-94DA-45CC-AB19-5B1D3C66CFC8}" type="pres">
      <dgm:prSet presAssocID="{CF4EBD7E-5083-4C90-A46C-97A52A75AD0F}" presName="circ3" presStyleLbl="vennNode1" presStyleIdx="2" presStyleCnt="3"/>
      <dgm:spPr/>
    </dgm:pt>
    <dgm:pt modelId="{EB2626C7-1B7A-479B-936D-171CC7AAF8B4}" type="pres">
      <dgm:prSet presAssocID="{CF4EBD7E-5083-4C90-A46C-97A52A75AD0F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3B37871B-8BFE-4E0C-B863-BA6D3AB5A075}" srcId="{EA3BCCD8-0440-46A3-B86E-9FCA7BDA23C8}" destId="{CD078C70-0455-457C-A6C7-001377662C52}" srcOrd="1" destOrd="0" parTransId="{95B76451-BA34-41FE-BD81-DC19CCA25B8B}" sibTransId="{1B750125-4AC5-477A-9DE8-974994ED847D}"/>
    <dgm:cxn modelId="{1C254A1E-73D8-4D5F-AFB5-C43EAF12FDE3}" type="presOf" srcId="{CD078C70-0455-457C-A6C7-001377662C52}" destId="{D44BCBD7-5F3D-433B-A30A-3A286ABE21FA}" srcOrd="0" destOrd="0" presId="urn:microsoft.com/office/officeart/2005/8/layout/venn1"/>
    <dgm:cxn modelId="{5686D221-C56E-4C16-975D-19C1BDC29DD3}" srcId="{EA3BCCD8-0440-46A3-B86E-9FCA7BDA23C8}" destId="{CF4EBD7E-5083-4C90-A46C-97A52A75AD0F}" srcOrd="2" destOrd="0" parTransId="{C6B7C598-C909-4831-A695-DB02CA426B7F}" sibTransId="{2977ABE8-EA39-4246-9377-246EB5A82C94}"/>
    <dgm:cxn modelId="{33F40E67-4352-4A1D-AB65-2F566EA1AA32}" type="presOf" srcId="{CF4EBD7E-5083-4C90-A46C-97A52A75AD0F}" destId="{EB2626C7-1B7A-479B-936D-171CC7AAF8B4}" srcOrd="1" destOrd="0" presId="urn:microsoft.com/office/officeart/2005/8/layout/venn1"/>
    <dgm:cxn modelId="{413A5F4A-89D6-4D84-86EC-FB58BCD758ED}" type="presOf" srcId="{E4375280-C544-49ED-9ED5-C2EDA9C2D695}" destId="{051042F1-5B4A-4F70-A7AA-1B113759DABE}" srcOrd="0" destOrd="0" presId="urn:microsoft.com/office/officeart/2005/8/layout/venn1"/>
    <dgm:cxn modelId="{6BEE9EA3-2CC9-41C5-9968-336C7A0DA3C3}" type="presOf" srcId="{CF4EBD7E-5083-4C90-A46C-97A52A75AD0F}" destId="{3C5CC335-94DA-45CC-AB19-5B1D3C66CFC8}" srcOrd="0" destOrd="0" presId="urn:microsoft.com/office/officeart/2005/8/layout/venn1"/>
    <dgm:cxn modelId="{B7B331B4-EB32-4AA8-A0F4-6FBC374B4C46}" srcId="{EA3BCCD8-0440-46A3-B86E-9FCA7BDA23C8}" destId="{E4375280-C544-49ED-9ED5-C2EDA9C2D695}" srcOrd="0" destOrd="0" parTransId="{BD770603-9C88-4F90-8CD0-1557B8926907}" sibTransId="{111D051A-8329-4EE9-B518-CFAAC95DCB8C}"/>
    <dgm:cxn modelId="{F1A43DB7-F1A8-4C5E-AA75-4E580113EA71}" type="presOf" srcId="{E4375280-C544-49ED-9ED5-C2EDA9C2D695}" destId="{0788DE03-9C31-4756-B3AD-E830B9F0E877}" srcOrd="1" destOrd="0" presId="urn:microsoft.com/office/officeart/2005/8/layout/venn1"/>
    <dgm:cxn modelId="{840DA2C4-565D-447C-9A60-57F87437B614}" type="presOf" srcId="{CD078C70-0455-457C-A6C7-001377662C52}" destId="{DDC99A4F-239D-4ED8-BDA8-022E1271AC25}" srcOrd="1" destOrd="0" presId="urn:microsoft.com/office/officeart/2005/8/layout/venn1"/>
    <dgm:cxn modelId="{290D9EF2-08E5-4D10-8030-77E446969C1B}" type="presOf" srcId="{EA3BCCD8-0440-46A3-B86E-9FCA7BDA23C8}" destId="{6DA2954A-91BF-4CDA-82B2-8DDE26386F26}" srcOrd="0" destOrd="0" presId="urn:microsoft.com/office/officeart/2005/8/layout/venn1"/>
    <dgm:cxn modelId="{F230F9A9-5E24-4543-937F-011E478A4255}" type="presParOf" srcId="{6DA2954A-91BF-4CDA-82B2-8DDE26386F26}" destId="{051042F1-5B4A-4F70-A7AA-1B113759DABE}" srcOrd="0" destOrd="0" presId="urn:microsoft.com/office/officeart/2005/8/layout/venn1"/>
    <dgm:cxn modelId="{B1B6F8A2-48F1-42C9-BF60-DBD55EECB6DA}" type="presParOf" srcId="{6DA2954A-91BF-4CDA-82B2-8DDE26386F26}" destId="{0788DE03-9C31-4756-B3AD-E830B9F0E877}" srcOrd="1" destOrd="0" presId="urn:microsoft.com/office/officeart/2005/8/layout/venn1"/>
    <dgm:cxn modelId="{35283FCB-C060-437F-8C98-4899D3B42BEA}" type="presParOf" srcId="{6DA2954A-91BF-4CDA-82B2-8DDE26386F26}" destId="{D44BCBD7-5F3D-433B-A30A-3A286ABE21FA}" srcOrd="2" destOrd="0" presId="urn:microsoft.com/office/officeart/2005/8/layout/venn1"/>
    <dgm:cxn modelId="{5BF524E6-38A3-473E-8698-3CE25C181869}" type="presParOf" srcId="{6DA2954A-91BF-4CDA-82B2-8DDE26386F26}" destId="{DDC99A4F-239D-4ED8-BDA8-022E1271AC25}" srcOrd="3" destOrd="0" presId="urn:microsoft.com/office/officeart/2005/8/layout/venn1"/>
    <dgm:cxn modelId="{60162972-EEF2-4CD9-AA2D-27913139DD5B}" type="presParOf" srcId="{6DA2954A-91BF-4CDA-82B2-8DDE26386F26}" destId="{3C5CC335-94DA-45CC-AB19-5B1D3C66CFC8}" srcOrd="4" destOrd="0" presId="urn:microsoft.com/office/officeart/2005/8/layout/venn1"/>
    <dgm:cxn modelId="{FC649391-2867-4B5E-A7DB-478533615D89}" type="presParOf" srcId="{6DA2954A-91BF-4CDA-82B2-8DDE26386F26}" destId="{EB2626C7-1B7A-479B-936D-171CC7AAF8B4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1042F1-5B4A-4F70-A7AA-1B113759DABE}">
      <dsp:nvSpPr>
        <dsp:cNvPr id="0" name=""/>
        <dsp:cNvSpPr/>
      </dsp:nvSpPr>
      <dsp:spPr>
        <a:xfrm>
          <a:off x="1882139" y="58737"/>
          <a:ext cx="2819400" cy="2819400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b="1" kern="1200" dirty="0">
              <a:latin typeface="Segoe UI" panose="020B0502040204020203" pitchFamily="34" charset="0"/>
              <a:cs typeface="Segoe UI" panose="020B0502040204020203" pitchFamily="34" charset="0"/>
            </a:rPr>
            <a:t>Confidencialidad</a:t>
          </a:r>
        </a:p>
      </dsp:txBody>
      <dsp:txXfrm>
        <a:off x="2258060" y="552132"/>
        <a:ext cx="2067560" cy="1268730"/>
      </dsp:txXfrm>
    </dsp:sp>
    <dsp:sp modelId="{D44BCBD7-5F3D-433B-A30A-3A286ABE21FA}">
      <dsp:nvSpPr>
        <dsp:cNvPr id="0" name=""/>
        <dsp:cNvSpPr/>
      </dsp:nvSpPr>
      <dsp:spPr>
        <a:xfrm>
          <a:off x="2899473" y="1820862"/>
          <a:ext cx="2819400" cy="2819400"/>
        </a:xfrm>
        <a:prstGeom prst="ellipse">
          <a:avLst/>
        </a:prstGeom>
        <a:solidFill>
          <a:schemeClr val="accent2">
            <a:alpha val="50000"/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b="1" kern="1200" dirty="0">
              <a:latin typeface="Segoe UI" panose="020B0502040204020203" pitchFamily="34" charset="0"/>
              <a:cs typeface="Segoe UI" panose="020B0502040204020203" pitchFamily="34" charset="0"/>
            </a:rPr>
            <a:t>Disponibilidad</a:t>
          </a:r>
        </a:p>
      </dsp:txBody>
      <dsp:txXfrm>
        <a:off x="3761740" y="2549207"/>
        <a:ext cx="1691640" cy="1550670"/>
      </dsp:txXfrm>
    </dsp:sp>
    <dsp:sp modelId="{3C5CC335-94DA-45CC-AB19-5B1D3C66CFC8}">
      <dsp:nvSpPr>
        <dsp:cNvPr id="0" name=""/>
        <dsp:cNvSpPr/>
      </dsp:nvSpPr>
      <dsp:spPr>
        <a:xfrm>
          <a:off x="864806" y="1820862"/>
          <a:ext cx="2819400" cy="2819400"/>
        </a:xfrm>
        <a:prstGeom prst="ellipse">
          <a:avLst/>
        </a:prstGeom>
        <a:solidFill>
          <a:schemeClr val="accent2">
            <a:alpha val="50000"/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b="1" kern="1200" dirty="0">
              <a:latin typeface="Segoe UI" panose="020B0502040204020203" pitchFamily="34" charset="0"/>
              <a:cs typeface="Segoe UI" panose="020B0502040204020203" pitchFamily="34" charset="0"/>
            </a:rPr>
            <a:t>Integridad</a:t>
          </a:r>
        </a:p>
      </dsp:txBody>
      <dsp:txXfrm>
        <a:off x="1130299" y="2549207"/>
        <a:ext cx="1691640" cy="15506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375047" y="8530803"/>
            <a:ext cx="6107906" cy="52567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algn="ctr"/>
            <a:r>
              <a:rPr lang="es-ES">
                <a:solidFill>
                  <a:schemeClr val="accent2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Tema 10. Seguridad de la Información y Seguridad Informática</a:t>
            </a:r>
            <a:endParaRPr lang="es-ES" dirty="0">
              <a:solidFill>
                <a:schemeClr val="accent2">
                  <a:lumMod val="60000"/>
                  <a:lumOff val="4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BF6417F6-6A7F-4F89-938C-207FDC7DE294}"/>
              </a:ext>
            </a:extLst>
          </p:cNvPr>
          <p:cNvSpPr/>
          <p:nvPr/>
        </p:nvSpPr>
        <p:spPr>
          <a:xfrm rot="16200000">
            <a:off x="-3503261" y="4616606"/>
            <a:ext cx="735496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s-ES" sz="1200" spc="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Open Sans" panose="020B0606030504020204" pitchFamily="34" charset="0"/>
              </a:rPr>
              <a:t>21865 - Sistemas de Información   2020-2021</a:t>
            </a:r>
          </a:p>
        </p:txBody>
      </p:sp>
      <p:pic>
        <p:nvPicPr>
          <p:cNvPr id="7" name="Imagen 9">
            <a:extLst>
              <a:ext uri="{FF2B5EF4-FFF2-40B4-BE49-F238E27FC236}">
                <a16:creationId xmlns:a16="http://schemas.microsoft.com/office/drawing/2014/main" id="{6D1718C4-DF25-4B50-966F-264B517F970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720" y="87527"/>
            <a:ext cx="1871661" cy="623887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9B43A7C3-0E8B-4E64-B138-714E7D8864A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792"/>
          <a:stretch/>
        </p:blipFill>
        <p:spPr>
          <a:xfrm>
            <a:off x="4611292" y="10281"/>
            <a:ext cx="1871661" cy="701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2936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13A51D-1BE8-47ED-9235-3012941226EB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7B52CF-AD2E-41F9-88D6-F9D551D9872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8419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lmundo.es/tecnologia/2017/02/07/5899b984e5fdead0758b4600.html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itmastersmag.com/seguridad/erika-mata-ciso-bancomer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search?biw=853&amp;bih=374&amp;tbs=ic%3Aspecific%2Cisc%3Ared&amp;tbm=isch&amp;sa=1&amp;ei=u7P1XKPfM42DjLsPubu84Ak&amp;q=encriptado&amp;oq=encrip&amp;gs_l=img.1.1.0l10.191381.192840..195499...0.0..0.85.464.6......0....1..gws-wiz-img.......0i67.Kns6LcGCxMY#imgrc=qkR5WE81kbYMnM: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>
                <a:hlinkClick r:id="rId3"/>
              </a:rPr>
              <a:t>https://</a:t>
            </a:r>
            <a:r>
              <a:rPr lang="es-ES" dirty="0" err="1">
                <a:hlinkClick r:id="rId3"/>
              </a:rPr>
              <a:t>www.elmundo.es</a:t>
            </a:r>
            <a:r>
              <a:rPr lang="es-ES" dirty="0">
                <a:hlinkClick r:id="rId3"/>
              </a:rPr>
              <a:t>/</a:t>
            </a:r>
            <a:r>
              <a:rPr lang="es-ES" dirty="0" err="1">
                <a:hlinkClick r:id="rId3"/>
              </a:rPr>
              <a:t>tecnologia</a:t>
            </a:r>
            <a:r>
              <a:rPr lang="es-ES" dirty="0">
                <a:hlinkClick r:id="rId3"/>
              </a:rPr>
              <a:t>/2017/02/07/</a:t>
            </a:r>
            <a:r>
              <a:rPr lang="es-ES" dirty="0" err="1">
                <a:hlinkClick r:id="rId3"/>
              </a:rPr>
              <a:t>5899b984e5fdead0758b4600.html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7B52CF-AD2E-41F9-88D6-F9D551D9872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5683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>
                <a:hlinkClick r:id="rId3"/>
              </a:rPr>
              <a:t>https://</a:t>
            </a:r>
            <a:r>
              <a:rPr lang="es-ES" dirty="0" err="1">
                <a:hlinkClick r:id="rId3"/>
              </a:rPr>
              <a:t>itmastersmag.com</a:t>
            </a:r>
            <a:r>
              <a:rPr lang="es-ES" dirty="0">
                <a:hlinkClick r:id="rId3"/>
              </a:rPr>
              <a:t>/seguridad/</a:t>
            </a:r>
            <a:r>
              <a:rPr lang="es-ES" dirty="0" err="1">
                <a:hlinkClick r:id="rId3"/>
              </a:rPr>
              <a:t>erika</a:t>
            </a:r>
            <a:r>
              <a:rPr lang="es-ES" dirty="0">
                <a:hlinkClick r:id="rId3"/>
              </a:rPr>
              <a:t>-mata-ciso-</a:t>
            </a:r>
            <a:r>
              <a:rPr lang="es-ES" dirty="0" err="1">
                <a:hlinkClick r:id="rId3"/>
              </a:rPr>
              <a:t>bancomer</a:t>
            </a:r>
            <a:r>
              <a:rPr lang="es-ES" dirty="0">
                <a:hlinkClick r:id="rId3"/>
              </a:rPr>
              <a:t>/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7B52CF-AD2E-41F9-88D6-F9D551D9872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8309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7B52CF-AD2E-41F9-88D6-F9D551D9872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5877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7B52CF-AD2E-41F9-88D6-F9D551D9872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1739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>
                <a:hlinkClick r:id="rId3"/>
              </a:rPr>
              <a:t>https://</a:t>
            </a:r>
            <a:r>
              <a:rPr lang="es-ES" dirty="0" err="1">
                <a:hlinkClick r:id="rId3"/>
              </a:rPr>
              <a:t>www.google.com</a:t>
            </a:r>
            <a:r>
              <a:rPr lang="es-ES" dirty="0">
                <a:hlinkClick r:id="rId3"/>
              </a:rPr>
              <a:t>/</a:t>
            </a:r>
            <a:r>
              <a:rPr lang="es-ES" dirty="0" err="1">
                <a:hlinkClick r:id="rId3"/>
              </a:rPr>
              <a:t>search?biw</a:t>
            </a:r>
            <a:r>
              <a:rPr lang="es-ES" dirty="0">
                <a:hlinkClick r:id="rId3"/>
              </a:rPr>
              <a:t>=</a:t>
            </a:r>
            <a:r>
              <a:rPr lang="es-ES" dirty="0" err="1">
                <a:hlinkClick r:id="rId3"/>
              </a:rPr>
              <a:t>853&amp;bih</a:t>
            </a:r>
            <a:r>
              <a:rPr lang="es-ES" dirty="0">
                <a:hlinkClick r:id="rId3"/>
              </a:rPr>
              <a:t>=</a:t>
            </a:r>
            <a:r>
              <a:rPr lang="es-ES" dirty="0" err="1">
                <a:hlinkClick r:id="rId3"/>
              </a:rPr>
              <a:t>374&amp;tbs</a:t>
            </a:r>
            <a:r>
              <a:rPr lang="es-ES" dirty="0">
                <a:hlinkClick r:id="rId3"/>
              </a:rPr>
              <a:t>=</a:t>
            </a:r>
            <a:r>
              <a:rPr lang="es-ES" dirty="0" err="1">
                <a:hlinkClick r:id="rId3"/>
              </a:rPr>
              <a:t>ic%3Aspecific%2Cisc%3Ared&amp;tbm</a:t>
            </a:r>
            <a:r>
              <a:rPr lang="es-ES" dirty="0">
                <a:hlinkClick r:id="rId3"/>
              </a:rPr>
              <a:t>=</a:t>
            </a:r>
            <a:r>
              <a:rPr lang="es-ES" dirty="0" err="1">
                <a:hlinkClick r:id="rId3"/>
              </a:rPr>
              <a:t>isch&amp;sa</a:t>
            </a:r>
            <a:r>
              <a:rPr lang="es-ES" dirty="0">
                <a:hlinkClick r:id="rId3"/>
              </a:rPr>
              <a:t>=</a:t>
            </a:r>
            <a:r>
              <a:rPr lang="es-ES" dirty="0" err="1">
                <a:hlinkClick r:id="rId3"/>
              </a:rPr>
              <a:t>1&amp;ei</a:t>
            </a:r>
            <a:r>
              <a:rPr lang="es-ES" dirty="0">
                <a:hlinkClick r:id="rId3"/>
              </a:rPr>
              <a:t>=</a:t>
            </a:r>
            <a:r>
              <a:rPr lang="es-ES" dirty="0" err="1">
                <a:hlinkClick r:id="rId3"/>
              </a:rPr>
              <a:t>u7P1XKPfM42DjLsPubu84Ak&amp;q</a:t>
            </a:r>
            <a:r>
              <a:rPr lang="es-ES" dirty="0">
                <a:hlinkClick r:id="rId3"/>
              </a:rPr>
              <a:t>=</a:t>
            </a:r>
            <a:r>
              <a:rPr lang="es-ES" dirty="0" err="1">
                <a:hlinkClick r:id="rId3"/>
              </a:rPr>
              <a:t>encriptado&amp;oq</a:t>
            </a:r>
            <a:r>
              <a:rPr lang="es-ES" dirty="0">
                <a:hlinkClick r:id="rId3"/>
              </a:rPr>
              <a:t>=</a:t>
            </a:r>
            <a:r>
              <a:rPr lang="es-ES" dirty="0" err="1">
                <a:hlinkClick r:id="rId3"/>
              </a:rPr>
              <a:t>encrip&amp;gs_l</a:t>
            </a:r>
            <a:r>
              <a:rPr lang="es-ES" dirty="0">
                <a:hlinkClick r:id="rId3"/>
              </a:rPr>
              <a:t>=</a:t>
            </a:r>
            <a:r>
              <a:rPr lang="es-ES" dirty="0" err="1">
                <a:hlinkClick r:id="rId3"/>
              </a:rPr>
              <a:t>img.1.1.0l10.191381.192840..195499</a:t>
            </a:r>
            <a:r>
              <a:rPr lang="es-ES" dirty="0">
                <a:hlinkClick r:id="rId3"/>
              </a:rPr>
              <a:t>...0.0..0.85.464.6......0....1..</a:t>
            </a:r>
            <a:r>
              <a:rPr lang="es-ES" dirty="0" err="1">
                <a:hlinkClick r:id="rId3"/>
              </a:rPr>
              <a:t>gws-wiz-img</a:t>
            </a:r>
            <a:r>
              <a:rPr lang="es-ES" dirty="0">
                <a:hlinkClick r:id="rId3"/>
              </a:rPr>
              <a:t>.......</a:t>
            </a:r>
            <a:r>
              <a:rPr lang="es-ES" dirty="0" err="1">
                <a:hlinkClick r:id="rId3"/>
              </a:rPr>
              <a:t>0i67.Kns6LcGCxMY#imgrc</a:t>
            </a:r>
            <a:r>
              <a:rPr lang="es-ES" dirty="0">
                <a:hlinkClick r:id="rId3"/>
              </a:rPr>
              <a:t>=</a:t>
            </a:r>
            <a:r>
              <a:rPr lang="es-ES" dirty="0" err="1">
                <a:hlinkClick r:id="rId3"/>
              </a:rPr>
              <a:t>qkR5WE81kbYMnM</a:t>
            </a:r>
            <a:r>
              <a:rPr lang="es-ES" dirty="0">
                <a:hlinkClick r:id="rId3"/>
              </a:rPr>
              <a:t>: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7B52CF-AD2E-41F9-88D6-F9D551D9872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9387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655622" y="2665897"/>
            <a:ext cx="8479591" cy="144655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 anchorCtr="0">
            <a:spAutoFit/>
          </a:bodyPr>
          <a:lstStyle>
            <a:lvl1pPr algn="l">
              <a:defRPr lang="es-ES" sz="4400" b="1" i="1" baseline="0">
                <a:ln w="12700">
                  <a:noFill/>
                </a:ln>
                <a:solidFill>
                  <a:srgbClr val="A40000"/>
                </a:solidFill>
                <a:latin typeface="Book Antiqua" panose="02040602050305030304" pitchFamily="18" charset="0"/>
                <a:ea typeface="+mn-ea"/>
                <a:cs typeface="Arial" pitchFamily="34" charset="0"/>
              </a:defRPr>
            </a:lvl1pPr>
          </a:lstStyle>
          <a:p>
            <a:pPr marL="0" lvl="0" indent="0" algn="ctr">
              <a:spcBef>
                <a:spcPct val="20000"/>
              </a:spcBef>
              <a:buClr>
                <a:srgbClr val="C00000"/>
              </a:buClr>
              <a:buFont typeface="Wingdings" pitchFamily="2" charset="2"/>
            </a:pPr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3721769" y="4209074"/>
            <a:ext cx="7413443" cy="1323439"/>
          </a:xfrm>
          <a:noFill/>
        </p:spPr>
        <p:txBody>
          <a:bodyPr vert="horz" wrap="square" lIns="91440" tIns="45720" rIns="91440" bIns="45720" rtlCol="0" anchor="ctr" anchorCtr="0">
            <a:spAutoFit/>
          </a:bodyPr>
          <a:lstStyle>
            <a:lvl1pPr algn="l">
              <a:defRPr lang="es-ES" sz="4000" b="1" i="1" spc="0" baseline="0" dirty="0">
                <a:ln w="12700">
                  <a:noFill/>
                </a:ln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Arial" pitchFamily="34" charset="0"/>
              </a:defRPr>
            </a:lvl1pPr>
          </a:lstStyle>
          <a:p>
            <a:pPr lvl="0" algn="ctr"/>
            <a:r>
              <a:rPr lang="es-ES"/>
              <a:t>Haga clic para modificar el estilo de subtítulo del patrón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34458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257333" y="4869161"/>
            <a:ext cx="9697077" cy="566738"/>
          </a:xfrm>
          <a:prstGeom prst="rect">
            <a:avLst/>
          </a:prstGeom>
          <a:noFill/>
        </p:spPr>
        <p:txBody>
          <a:bodyPr/>
          <a:lstStyle>
            <a:lvl1pPr algn="ctr">
              <a:defRPr lang="es-ES" b="1" dirty="0">
                <a:ln w="3175">
                  <a:noFill/>
                </a:ln>
                <a:solidFill>
                  <a:srgbClr val="A40000"/>
                </a:solidFill>
                <a:latin typeface="Book Antiqua" panose="02040602050305030304" pitchFamily="18" charset="0"/>
                <a:ea typeface="Open Sans" panose="020B0606030504020204" pitchFamily="34" charset="0"/>
                <a:cs typeface="Book Antiqua" panose="02040602050305030304" pitchFamily="18" charset="0"/>
              </a:defRPr>
            </a:lvl1pPr>
          </a:lstStyle>
          <a:p>
            <a:pPr lvl="0"/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295467" y="1196753"/>
            <a:ext cx="9697077" cy="352839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s-E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257333" y="5510337"/>
            <a:ext cx="9697077" cy="51095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1178672" y="6268456"/>
            <a:ext cx="884989" cy="449179"/>
          </a:xfrm>
          <a:prstGeom prst="rect">
            <a:avLst/>
          </a:prstGeom>
        </p:spPr>
        <p:txBody>
          <a:bodyPr/>
          <a:lstStyle/>
          <a:p>
            <a:fld id="{BE6E7CD0-D526-4494-A629-31890B01C97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78194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09600" y="1423318"/>
            <a:ext cx="10972800" cy="4525963"/>
          </a:xfrm>
        </p:spPr>
        <p:txBody>
          <a:bodyPr vert="eaVert"/>
          <a:lstStyle>
            <a:lvl3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1178672" y="6268456"/>
            <a:ext cx="884989" cy="449179"/>
          </a:xfrm>
          <a:prstGeom prst="rect">
            <a:avLst/>
          </a:prstGeom>
        </p:spPr>
        <p:txBody>
          <a:bodyPr/>
          <a:lstStyle/>
          <a:p>
            <a:fld id="{BE6E7CD0-D526-4494-A629-31890B01C973}" type="slidenum">
              <a:rPr lang="es-ES" smtClean="0"/>
              <a:t>‹Nº›</a:t>
            </a:fld>
            <a:endParaRPr lang="es-ES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ADF54C62-10AF-46AF-A7A7-A716141DB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pic>
        <p:nvPicPr>
          <p:cNvPr id="5" name="Picture 2" descr="Resultado de imagen de teoria de sistemas mapa conceptual">
            <a:extLst>
              <a:ext uri="{FF2B5EF4-FFF2-40B4-BE49-F238E27FC236}">
                <a16:creationId xmlns:a16="http://schemas.microsoft.com/office/drawing/2014/main" id="{3DF313B6-E2F4-46E8-8D8B-AB688C51A04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7826"/>
            <a:ext cx="12192000" cy="648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42703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6751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C5FA29-184C-480A-A645-59CA9EC1D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7811" y="0"/>
            <a:ext cx="8454188" cy="397042"/>
          </a:xfrm>
        </p:spPr>
        <p:txBody>
          <a:bodyPr/>
          <a:lstStyle>
            <a:lvl1pPr algn="r"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E05359AF-83A0-4021-A591-C22C0BDC52D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178672" y="6268456"/>
            <a:ext cx="884989" cy="449179"/>
          </a:xfrm>
          <a:prstGeom prst="rect">
            <a:avLst/>
          </a:prstGeom>
        </p:spPr>
        <p:txBody>
          <a:bodyPr/>
          <a:lstStyle/>
          <a:p>
            <a:fld id="{BE6E7CD0-D526-4494-A629-31890B01C973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90834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751729" y="1076073"/>
            <a:ext cx="10972800" cy="5072064"/>
          </a:xfrm>
        </p:spPr>
        <p:txBody>
          <a:bodyPr vert="horz" lIns="36000" tIns="36000" rIns="36000" bIns="36000" rtlCol="0">
            <a:noAutofit/>
          </a:bodyPr>
          <a:lstStyle>
            <a:lvl1pPr>
              <a:lnSpc>
                <a:spcPts val="3600"/>
              </a:lnSpc>
              <a:spcAft>
                <a:spcPts val="24"/>
              </a:spcAft>
              <a:defRPr lang="es-ES" sz="2400" dirty="0" smtClean="0"/>
            </a:lvl1pPr>
            <a:lvl2pPr>
              <a:lnSpc>
                <a:spcPts val="3600"/>
              </a:lnSpc>
              <a:defRPr lang="es-ES" sz="2300" dirty="0" smtClean="0"/>
            </a:lvl2pPr>
            <a:lvl3pPr>
              <a:lnSpc>
                <a:spcPts val="3600"/>
              </a:lnSpc>
              <a:defRPr lang="es-ES" sz="2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lnSpc>
                <a:spcPts val="3600"/>
              </a:lnSpc>
              <a:defRPr lang="es-E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lnSpc>
                <a:spcPts val="3600"/>
              </a:lnSpc>
              <a:defRPr lang="es-E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>
              <a:lnSpc>
                <a:spcPts val="3600"/>
              </a:lnSpc>
            </a:pPr>
            <a:r>
              <a:rPr lang="es-ES"/>
              <a:t>Editar los estilos de texto del patrón</a:t>
            </a:r>
          </a:p>
          <a:p>
            <a:pPr lvl="1">
              <a:lnSpc>
                <a:spcPts val="3600"/>
              </a:lnSpc>
            </a:pPr>
            <a:r>
              <a:rPr lang="es-ES"/>
              <a:t>Segundo nivel</a:t>
            </a:r>
          </a:p>
          <a:p>
            <a:pPr lvl="2">
              <a:lnSpc>
                <a:spcPts val="3600"/>
              </a:lnSpc>
            </a:pPr>
            <a:r>
              <a:rPr lang="es-ES"/>
              <a:t>Tercer nivel</a:t>
            </a:r>
          </a:p>
          <a:p>
            <a:pPr lvl="3">
              <a:lnSpc>
                <a:spcPts val="3600"/>
              </a:lnSpc>
            </a:pPr>
            <a:r>
              <a:rPr lang="es-ES"/>
              <a:t>Cuarto nivel</a:t>
            </a:r>
          </a:p>
          <a:p>
            <a:pPr lvl="4">
              <a:lnSpc>
                <a:spcPts val="3600"/>
              </a:lnSpc>
            </a:pPr>
            <a:r>
              <a:rPr lang="es-ES"/>
              <a:t>Quinto nivel</a:t>
            </a:r>
            <a:endParaRPr lang="es-ES" dirty="0"/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43724F7F-5188-42BE-B67B-0E78F9B9F8F9}"/>
              </a:ext>
            </a:extLst>
          </p:cNvPr>
          <p:cNvCxnSpPr>
            <a:cxnSpLocks/>
          </p:cNvCxnSpPr>
          <p:nvPr userDrawn="1"/>
        </p:nvCxnSpPr>
        <p:spPr>
          <a:xfrm>
            <a:off x="11621167" y="6717634"/>
            <a:ext cx="0" cy="140366"/>
          </a:xfrm>
          <a:prstGeom prst="line">
            <a:avLst/>
          </a:prstGeom>
          <a:ln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ítulo 3">
            <a:extLst>
              <a:ext uri="{FF2B5EF4-FFF2-40B4-BE49-F238E27FC236}">
                <a16:creationId xmlns:a16="http://schemas.microsoft.com/office/drawing/2014/main" id="{F8CFC6B2-2805-4894-8859-013D356BA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11" name="Marcador de número de diapositiva 10">
            <a:extLst>
              <a:ext uri="{FF2B5EF4-FFF2-40B4-BE49-F238E27FC236}">
                <a16:creationId xmlns:a16="http://schemas.microsoft.com/office/drawing/2014/main" id="{F78444FA-384B-421B-B81C-AE4C53321FF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178672" y="6268456"/>
            <a:ext cx="884989" cy="449179"/>
          </a:xfrm>
          <a:prstGeom prst="rect">
            <a:avLst/>
          </a:prstGeom>
        </p:spPr>
        <p:txBody>
          <a:bodyPr/>
          <a:lstStyle/>
          <a:p>
            <a:fld id="{BE6E7CD0-D526-4494-A629-31890B01C973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71769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1178672" y="6268456"/>
            <a:ext cx="884989" cy="449179"/>
          </a:xfrm>
          <a:prstGeom prst="rect">
            <a:avLst/>
          </a:prstGeom>
        </p:spPr>
        <p:txBody>
          <a:bodyPr/>
          <a:lstStyle/>
          <a:p>
            <a:fld id="{BE6E7CD0-D526-4494-A629-31890B01C973}" type="slidenum">
              <a:rPr lang="es-ES" smtClean="0"/>
              <a:t>‹Nº›</a:t>
            </a:fld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394884" y="3902551"/>
            <a:ext cx="10363200" cy="144655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 anchorCtr="0">
            <a:spAutoFit/>
          </a:bodyPr>
          <a:lstStyle>
            <a:lvl1pPr>
              <a:defRPr lang="es-ES" sz="4400" dirty="0">
                <a:ln w="12700">
                  <a:noFill/>
                </a:ln>
                <a:solidFill>
                  <a:srgbClr val="A40000"/>
                </a:solidFill>
                <a:ea typeface="+mn-ea"/>
                <a:cs typeface="Arial" pitchFamily="34" charset="0"/>
              </a:defRPr>
            </a:lvl1pPr>
          </a:lstStyle>
          <a:p>
            <a:pPr marL="0" lvl="0" indent="0" algn="ctr">
              <a:spcBef>
                <a:spcPct val="20000"/>
              </a:spcBef>
              <a:buClr>
                <a:srgbClr val="C00000"/>
              </a:buClr>
              <a:buFont typeface="Wingdings" pitchFamily="2" charset="2"/>
            </a:pPr>
            <a:r>
              <a:rPr lang="es-ES"/>
              <a:t>Haga clic para modificar el estilo de título del patrón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99046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09600" y="1428751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197600" y="1428751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1178672" y="6268456"/>
            <a:ext cx="884989" cy="449179"/>
          </a:xfrm>
          <a:prstGeom prst="rect">
            <a:avLst/>
          </a:prstGeom>
        </p:spPr>
        <p:txBody>
          <a:bodyPr/>
          <a:lstStyle/>
          <a:p>
            <a:fld id="{BE6E7CD0-D526-4494-A629-31890B01C973}" type="slidenum">
              <a:rPr lang="es-ES" smtClean="0"/>
              <a:t>‹Nº›</a:t>
            </a:fld>
            <a:endParaRPr lang="es-ES"/>
          </a:p>
        </p:txBody>
      </p:sp>
      <p:sp>
        <p:nvSpPr>
          <p:cNvPr id="9" name="Título 8">
            <a:extLst>
              <a:ext uri="{FF2B5EF4-FFF2-40B4-BE49-F238E27FC236}">
                <a16:creationId xmlns:a16="http://schemas.microsoft.com/office/drawing/2014/main" id="{73BD1F6E-B38D-487B-BC1D-36930BD80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935679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idx="1" hasCustomPrompt="1"/>
          </p:nvPr>
        </p:nvSpPr>
        <p:spPr>
          <a:xfrm>
            <a:off x="609600" y="1196753"/>
            <a:ext cx="5386917" cy="978123"/>
          </a:xfrm>
        </p:spPr>
        <p:txBody>
          <a:bodyPr anchor="t">
            <a:noAutofit/>
          </a:bodyPr>
          <a:lstStyle>
            <a:lvl1pPr marL="0" indent="0">
              <a:buNone/>
              <a:defRPr sz="2000" b="1">
                <a:solidFill>
                  <a:srgbClr val="CC0000"/>
                </a:solidFill>
                <a:latin typeface="Book Antiqua" panose="0204060205030503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dirty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 hasCustomPrompt="1"/>
          </p:nvPr>
        </p:nvSpPr>
        <p:spPr>
          <a:xfrm>
            <a:off x="6193368" y="1196753"/>
            <a:ext cx="5389033" cy="978123"/>
          </a:xfrm>
        </p:spPr>
        <p:txBody>
          <a:bodyPr anchor="t">
            <a:noAutofit/>
          </a:bodyPr>
          <a:lstStyle>
            <a:lvl1pPr marL="0" indent="0">
              <a:buNone/>
              <a:defRPr sz="2000" b="1">
                <a:solidFill>
                  <a:srgbClr val="CC0000"/>
                </a:solidFill>
                <a:latin typeface="Book Antiqua" panose="0204060205030503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dirty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1178672" y="6268456"/>
            <a:ext cx="884989" cy="449179"/>
          </a:xfrm>
          <a:prstGeom prst="rect">
            <a:avLst/>
          </a:prstGeom>
        </p:spPr>
        <p:txBody>
          <a:bodyPr/>
          <a:lstStyle/>
          <a:p>
            <a:fld id="{BE6E7CD0-D526-4494-A629-31890B01C973}" type="slidenum">
              <a:rPr lang="es-ES" smtClean="0"/>
              <a:t>‹Nº›</a:t>
            </a:fld>
            <a:endParaRPr lang="es-ES"/>
          </a:p>
        </p:txBody>
      </p:sp>
      <p:sp>
        <p:nvSpPr>
          <p:cNvPr id="10" name="Título 9">
            <a:extLst>
              <a:ext uri="{FF2B5EF4-FFF2-40B4-BE49-F238E27FC236}">
                <a16:creationId xmlns:a16="http://schemas.microsoft.com/office/drawing/2014/main" id="{0E466263-24DE-4374-9DE5-7D77CFC14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1034978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1178672" y="6268456"/>
            <a:ext cx="884989" cy="449179"/>
          </a:xfrm>
          <a:prstGeom prst="rect">
            <a:avLst/>
          </a:prstGeom>
        </p:spPr>
        <p:txBody>
          <a:bodyPr/>
          <a:lstStyle/>
          <a:p>
            <a:fld id="{BE6E7CD0-D526-4494-A629-31890B01C973}" type="slidenum">
              <a:rPr lang="es-ES" smtClean="0"/>
              <a:t>‹Nº›</a:t>
            </a:fld>
            <a:endParaRPr lang="es-ES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09B5275F-4EF5-4B57-802D-34358DC6C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2097996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1178672" y="6268456"/>
            <a:ext cx="884989" cy="449179"/>
          </a:xfrm>
          <a:prstGeom prst="rect">
            <a:avLst/>
          </a:prstGeom>
        </p:spPr>
        <p:txBody>
          <a:bodyPr/>
          <a:lstStyle/>
          <a:p>
            <a:fld id="{BE6E7CD0-D526-4494-A629-31890B01C97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27884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23393" y="1340768"/>
            <a:ext cx="4011084" cy="946026"/>
          </a:xfrm>
          <a:prstGeom prst="rect">
            <a:avLst/>
          </a:prstGeom>
          <a:noFill/>
        </p:spPr>
        <p:txBody>
          <a:bodyPr anchor="t"/>
          <a:lstStyle>
            <a:lvl1pPr algn="l">
              <a:defRPr sz="2200" b="0">
                <a:solidFill>
                  <a:srgbClr val="A40000"/>
                </a:solidFill>
                <a:latin typeface="Book Antiqua" panose="02040602050305030304" pitchFamily="18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766733" y="1340769"/>
            <a:ext cx="6815667" cy="464137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9601" y="2370221"/>
            <a:ext cx="4011084" cy="361192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09600" y="6237313"/>
            <a:ext cx="2844800" cy="365125"/>
          </a:xfrm>
          <a:prstGeom prst="rect">
            <a:avLst/>
          </a:prstGeom>
        </p:spPr>
        <p:txBody>
          <a:bodyPr/>
          <a:lstStyle/>
          <a:p>
            <a:fld id="{25562923-2E0A-44FD-8683-9F40F2D6220B}" type="datetimeFigureOut">
              <a:rPr lang="es-ES" smtClean="0"/>
              <a:t>29/01/2022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165600" y="623731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1178672" y="6268456"/>
            <a:ext cx="884989" cy="449179"/>
          </a:xfrm>
          <a:prstGeom prst="rect">
            <a:avLst/>
          </a:prstGeom>
        </p:spPr>
        <p:txBody>
          <a:bodyPr/>
          <a:lstStyle/>
          <a:p>
            <a:fld id="{BE6E7CD0-D526-4494-A629-31890B01C97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98935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73768" y="1058999"/>
            <a:ext cx="10972800" cy="4944758"/>
          </a:xfrm>
          <a:prstGeom prst="rect">
            <a:avLst/>
          </a:prstGeom>
        </p:spPr>
        <p:txBody>
          <a:bodyPr vert="horz" lIns="36000" tIns="36000" rIns="36000" bIns="36000" rtlCol="0">
            <a:noAutofit/>
          </a:bodyPr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marL="730251" lvl="1" defTabSz="987425"/>
            <a:r>
              <a:rPr lang="es-ES" dirty="0"/>
              <a:t>Tercer nivel</a:t>
            </a:r>
          </a:p>
          <a:p>
            <a:pPr marL="1011238" lvl="1"/>
            <a:r>
              <a:rPr lang="es-ES" dirty="0"/>
              <a:t>Cuarto nivel</a:t>
            </a:r>
          </a:p>
          <a:p>
            <a:pPr marL="1354138" lvl="1"/>
            <a:r>
              <a:rPr lang="es-ES" dirty="0"/>
              <a:t>Quinto nivel</a:t>
            </a:r>
          </a:p>
        </p:txBody>
      </p:sp>
      <p:sp>
        <p:nvSpPr>
          <p:cNvPr id="9" name="AutoShape 2" descr="Encabezado"/>
          <p:cNvSpPr>
            <a:spLocks noChangeAspect="1" noChangeArrowheads="1"/>
          </p:cNvSpPr>
          <p:nvPr/>
        </p:nvSpPr>
        <p:spPr bwMode="auto">
          <a:xfrm>
            <a:off x="207433" y="-144463"/>
            <a:ext cx="4064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sz="1800" dirty="0">
              <a:latin typeface="Open Sans" panose="020B0606030504020204" pitchFamily="34" charset="0"/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679A96E4-310D-4105-B491-5BBF7188E4C7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58" y="17601"/>
            <a:ext cx="2388887" cy="724344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A0EED047-8E79-4297-BD40-6EF7DFD71AA9}"/>
              </a:ext>
            </a:extLst>
          </p:cNvPr>
          <p:cNvSpPr txBox="1"/>
          <p:nvPr userDrawn="1"/>
        </p:nvSpPr>
        <p:spPr>
          <a:xfrm>
            <a:off x="0" y="6550223"/>
            <a:ext cx="2534652" cy="307777"/>
          </a:xfrm>
          <a:prstGeom prst="rect">
            <a:avLst/>
          </a:prstGeom>
          <a:solidFill>
            <a:srgbClr val="A40000"/>
          </a:solidFill>
        </p:spPr>
        <p:txBody>
          <a:bodyPr wrap="square" rtlCol="0">
            <a:spAutoFit/>
          </a:bodyPr>
          <a:lstStyle/>
          <a:p>
            <a:r>
              <a:rPr lang="es-ES" sz="1400" b="1" i="1" dirty="0">
                <a:solidFill>
                  <a:schemeClr val="bg1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Prof. Rita de la Torre</a:t>
            </a:r>
          </a:p>
        </p:txBody>
      </p: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305A611A-980B-4E13-AC6D-2C3AEA295FFE}"/>
              </a:ext>
            </a:extLst>
          </p:cNvPr>
          <p:cNvCxnSpPr>
            <a:cxnSpLocks/>
          </p:cNvCxnSpPr>
          <p:nvPr userDrawn="1"/>
        </p:nvCxnSpPr>
        <p:spPr>
          <a:xfrm>
            <a:off x="11621167" y="6717634"/>
            <a:ext cx="0" cy="140366"/>
          </a:xfrm>
          <a:prstGeom prst="line">
            <a:avLst/>
          </a:prstGeom>
          <a:ln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A1C01D30-0E68-4CD8-9C2D-9D51D8BB970B}"/>
              </a:ext>
            </a:extLst>
          </p:cNvPr>
          <p:cNvCxnSpPr/>
          <p:nvPr userDrawn="1"/>
        </p:nvCxnSpPr>
        <p:spPr>
          <a:xfrm>
            <a:off x="112295" y="84222"/>
            <a:ext cx="0" cy="6773779"/>
          </a:xfrm>
          <a:prstGeom prst="line">
            <a:avLst/>
          </a:prstGeom>
          <a:ln w="635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Marcador de título 19">
            <a:extLst>
              <a:ext uri="{FF2B5EF4-FFF2-40B4-BE49-F238E27FC236}">
                <a16:creationId xmlns:a16="http://schemas.microsoft.com/office/drawing/2014/main" id="{91EF5F0B-7D52-4DB0-A3EB-FC3B87459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7811" y="0"/>
            <a:ext cx="8454188" cy="397042"/>
          </a:xfrm>
          <a:prstGeom prst="rect">
            <a:avLst/>
          </a:prstGeom>
          <a:solidFill>
            <a:srgbClr val="A40000"/>
          </a:solidFill>
        </p:spPr>
        <p:txBody>
          <a:bodyPr/>
          <a:lstStyle/>
          <a:p>
            <a:pPr marL="0" lvl="0" algn="r"/>
            <a:r>
              <a:rPr lang="es-ES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2383550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3" r:id="rId12"/>
  </p:sldLayoutIdLst>
  <p:txStyles>
    <p:titleStyle>
      <a:lvl1pPr algn="l" defTabSz="914400" rtl="0" eaLnBrk="1" latinLnBrk="0" hangingPunct="1">
        <a:spcBef>
          <a:spcPct val="0"/>
        </a:spcBef>
        <a:buNone/>
        <a:defRPr lang="es-ES" sz="1800" b="1" i="1" kern="1200" spc="0" baseline="0" smtClean="0">
          <a:ln w="3175">
            <a:noFill/>
          </a:ln>
          <a:solidFill>
            <a:schemeClr val="bg1"/>
          </a:solidFill>
          <a:latin typeface="Book Antiqua" panose="02040602050305030304" pitchFamily="18" charset="0"/>
          <a:ea typeface="Open Sans" panose="020B0606030504020204" pitchFamily="34" charset="0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Clr>
          <a:srgbClr val="C00000"/>
        </a:buClr>
        <a:buFont typeface="Wingdings" pitchFamily="2" charset="2"/>
        <a:buNone/>
        <a:defRPr lang="es-ES" sz="2600" kern="1200" dirty="0" smtClean="0">
          <a:solidFill>
            <a:schemeClr val="tx1">
              <a:lumMod val="85000"/>
              <a:lumOff val="1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366713" indent="-285750" algn="l" defTabSz="914400" rtl="0" eaLnBrk="1" latinLnBrk="0" hangingPunct="1">
        <a:spcBef>
          <a:spcPct val="20000"/>
        </a:spcBef>
        <a:buClr>
          <a:srgbClr val="C00000"/>
        </a:buClr>
        <a:buFont typeface="Wingdings" pitchFamily="2" charset="2"/>
        <a:buChar char="§"/>
        <a:defRPr lang="es-ES" sz="2400" kern="1200" dirty="0" smtClean="0">
          <a:solidFill>
            <a:schemeClr val="tx1">
              <a:lumMod val="85000"/>
              <a:lumOff val="1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708025" indent="-228600" algn="l" defTabSz="914400" rtl="0" eaLnBrk="1" latinLnBrk="0" hangingPunct="1">
        <a:spcBef>
          <a:spcPct val="20000"/>
        </a:spcBef>
        <a:buClr>
          <a:srgbClr val="C00000"/>
        </a:buClr>
        <a:buFont typeface="Wingdings" pitchFamily="2" charset="2"/>
        <a:buChar char="§"/>
        <a:tabLst/>
        <a:defRPr lang="es-ES" sz="2400" kern="1200" dirty="0" smtClean="0">
          <a:solidFill>
            <a:schemeClr val="tx1">
              <a:lumMod val="85000"/>
              <a:lumOff val="15000"/>
            </a:schemeClr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708025" indent="-228600" algn="l" defTabSz="914400" rtl="0" eaLnBrk="1" latinLnBrk="0" hangingPunct="1">
        <a:spcBef>
          <a:spcPct val="20000"/>
        </a:spcBef>
        <a:buClr>
          <a:srgbClr val="C00000"/>
        </a:buClr>
        <a:buFont typeface="Wingdings" pitchFamily="2" charset="2"/>
        <a:buChar char="§"/>
        <a:defRPr lang="es-ES" sz="2200" kern="1200" dirty="0" smtClean="0">
          <a:solidFill>
            <a:schemeClr val="tx1">
              <a:lumMod val="85000"/>
              <a:lumOff val="15000"/>
            </a:schemeClr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708025" indent="-228600" algn="l" defTabSz="914400" rtl="0" eaLnBrk="1" latinLnBrk="0" hangingPunct="1">
        <a:spcBef>
          <a:spcPct val="20000"/>
        </a:spcBef>
        <a:buClr>
          <a:srgbClr val="C00000"/>
        </a:buClr>
        <a:buFont typeface="Wingdings" pitchFamily="2" charset="2"/>
        <a:buChar char="§"/>
        <a:defRPr lang="es-ES" sz="2200" kern="1200" dirty="0">
          <a:solidFill>
            <a:schemeClr val="tx1">
              <a:lumMod val="85000"/>
              <a:lumOff val="15000"/>
            </a:schemeClr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incibe.es/sites/default/files/contenidos/dosieres/metad_plan-director-seguridad.pdf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edia.kaspersky.com/pdf/it-risks-survey-report-cost-of-security-breaches.pdf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7" Type="http://schemas.microsoft.com/office/2007/relationships/hdphoto" Target="../media/hdphoto5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microsoft.com/office/2007/relationships/hdphoto" Target="../media/hdphoto4.wdp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ervotic.com/sistemas-backup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microsoft.com/office/2007/relationships/hdphoto" Target="../media/hdphoto6.wdp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microsoft.com/office/2007/relationships/hdphoto" Target="../media/hdphoto8.wdp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9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0.wdp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microsoft.com/office/2007/relationships/hdphoto" Target="../media/hdphoto11.wdp"/></Relationships>
</file>

<file path=ppt/slides/_rels/slide23.xml.rels><?xml version="1.0" encoding="UTF-8" standalone="yes"?>
<Relationships xmlns="http://schemas.openxmlformats.org/package/2006/relationships"><Relationship Id="rId8" Type="http://schemas.microsoft.com/office/2007/relationships/hdphoto" Target="../media/hdphoto14.wdp"/><Relationship Id="rId3" Type="http://schemas.openxmlformats.org/officeDocument/2006/relationships/image" Target="../media/image22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3.wdp"/><Relationship Id="rId5" Type="http://schemas.openxmlformats.org/officeDocument/2006/relationships/image" Target="../media/image23.png"/><Relationship Id="rId4" Type="http://schemas.microsoft.com/office/2007/relationships/hdphoto" Target="../media/hdphoto12.wdp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15.wdp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16.wdp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07/relationships/hdphoto" Target="../media/hdphoto17.wdp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incibe.es/protege-tu-empresa/kit-concienciacion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ETC6NlcNlC4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703444" y="2973674"/>
            <a:ext cx="7171966" cy="830997"/>
          </a:xfrm>
        </p:spPr>
        <p:txBody>
          <a:bodyPr/>
          <a:lstStyle/>
          <a:p>
            <a:pPr algn="r"/>
            <a:r>
              <a:rPr lang="es-ES" sz="4800" dirty="0">
                <a:solidFill>
                  <a:srgbClr val="CC0000"/>
                </a:solidFill>
              </a:rPr>
              <a:t>Sistemas de Información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3213559" y="4040481"/>
            <a:ext cx="6098541" cy="1082732"/>
          </a:xfrm>
        </p:spPr>
        <p:txBody>
          <a:bodyPr/>
          <a:lstStyle/>
          <a:p>
            <a:pPr>
              <a:lnSpc>
                <a:spcPts val="4000"/>
              </a:lnSpc>
              <a:spcBef>
                <a:spcPts val="0"/>
              </a:spcBef>
            </a:pPr>
            <a:r>
              <a:rPr lang="es-ES" sz="2800" b="0">
                <a:latin typeface="Open Sans" panose="020B0606030504020204" pitchFamily="34" charset="0"/>
                <a:ea typeface="Open Sans" panose="020B0606030504020204" pitchFamily="34" charset="0"/>
              </a:rPr>
              <a:t>Seguridad de la Información  y</a:t>
            </a:r>
            <a:br>
              <a:rPr lang="es-ES" sz="2800" b="0">
                <a:latin typeface="Open Sans" panose="020B0606030504020204" pitchFamily="34" charset="0"/>
                <a:ea typeface="Open Sans" panose="020B0606030504020204" pitchFamily="34" charset="0"/>
              </a:rPr>
            </a:br>
            <a:r>
              <a:rPr lang="es-ES" sz="2800" b="0">
                <a:latin typeface="Open Sans" panose="020B0606030504020204" pitchFamily="34" charset="0"/>
                <a:ea typeface="Open Sans" panose="020B0606030504020204" pitchFamily="34" charset="0"/>
              </a:rPr>
              <a:t>Seguridad Informática</a:t>
            </a:r>
            <a:endParaRPr lang="en-US" sz="2800" b="0" dirty="0">
              <a:latin typeface="Open Sans" panose="020B0606030504020204" pitchFamily="34" charset="0"/>
              <a:ea typeface="Open Sans" panose="020B0606030504020204" pitchFamily="34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8B615C6D-E0A8-406A-A7F4-4CDE25714D1B}"/>
              </a:ext>
            </a:extLst>
          </p:cNvPr>
          <p:cNvSpPr txBox="1"/>
          <p:nvPr/>
        </p:nvSpPr>
        <p:spPr>
          <a:xfrm>
            <a:off x="2120349" y="6016487"/>
            <a:ext cx="41424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i="1" dirty="0">
                <a:solidFill>
                  <a:schemeClr val="bg1"/>
                </a:solidFill>
                <a:latin typeface="Georgia" panose="02040502050405020303" pitchFamily="18" charset="0"/>
              </a:rPr>
              <a:t>Prof. Rita de la Torre</a:t>
            </a:r>
          </a:p>
        </p:txBody>
      </p:sp>
    </p:spTree>
    <p:extLst>
      <p:ext uri="{BB962C8B-B14F-4D97-AF65-F5344CB8AC3E}">
        <p14:creationId xmlns:p14="http://schemas.microsoft.com/office/powerpoint/2010/main" val="23689483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F3E8E5-ECE8-41F1-8703-700B0193D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Amenazas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9ABF9F21-DC94-4915-A0C5-58D7A51A098D}"/>
              </a:ext>
            </a:extLst>
          </p:cNvPr>
          <p:cNvSpPr/>
          <p:nvPr/>
        </p:nvSpPr>
        <p:spPr>
          <a:xfrm>
            <a:off x="1016000" y="1091178"/>
            <a:ext cx="10806546" cy="51090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s-ES" sz="22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Las amenazas a las que se enfrenta la información pueden ser muy variadas:</a:t>
            </a:r>
          </a:p>
          <a:p>
            <a:pPr marL="342900" indent="-342900">
              <a:spcAft>
                <a:spcPts val="600"/>
              </a:spcAft>
              <a:buClr>
                <a:srgbClr val="CC0000"/>
              </a:buClr>
              <a:buFont typeface="Wingdings" panose="05000000000000000000" pitchFamily="2" charset="2"/>
              <a:buChar char="§"/>
            </a:pPr>
            <a:r>
              <a:rPr lang="es-ES" sz="2200" dirty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de origen natural</a:t>
            </a:r>
            <a:r>
              <a:rPr lang="es-ES" sz="22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: inundaciones, terremotos, incendios, rayos</a:t>
            </a:r>
          </a:p>
          <a:p>
            <a:pPr marL="342900" indent="-342900">
              <a:spcAft>
                <a:spcPts val="600"/>
              </a:spcAft>
              <a:buClr>
                <a:srgbClr val="CC0000"/>
              </a:buClr>
              <a:buFont typeface="Wingdings" panose="05000000000000000000" pitchFamily="2" charset="2"/>
              <a:buChar char="§"/>
            </a:pPr>
            <a:r>
              <a:rPr lang="es-ES" sz="2200" dirty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fallos de la infraestructura auxiliar</a:t>
            </a:r>
            <a:r>
              <a:rPr lang="es-ES" sz="22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: fallos de suministro eléctrico, refrigeración, contaminación...</a:t>
            </a:r>
          </a:p>
          <a:p>
            <a:pPr marL="342900" indent="-342900">
              <a:spcAft>
                <a:spcPts val="600"/>
              </a:spcAft>
              <a:buClr>
                <a:srgbClr val="CC0000"/>
              </a:buClr>
              <a:buFont typeface="Wingdings" panose="05000000000000000000" pitchFamily="2" charset="2"/>
              <a:buChar char="§"/>
            </a:pPr>
            <a:r>
              <a:rPr lang="es-ES" sz="2200" dirty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fallos de los sistemas informáticos y de comunicaciones</a:t>
            </a:r>
            <a:r>
              <a:rPr lang="es-ES" sz="22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: fallos en las aplicaciones, hardware o equipos de transmisiones</a:t>
            </a:r>
          </a:p>
          <a:p>
            <a:pPr marL="342900" indent="-342900">
              <a:spcAft>
                <a:spcPts val="600"/>
              </a:spcAft>
              <a:buClr>
                <a:srgbClr val="CC0000"/>
              </a:buClr>
              <a:buFont typeface="Wingdings" panose="05000000000000000000" pitchFamily="2" charset="2"/>
              <a:buChar char="§"/>
            </a:pPr>
            <a:r>
              <a:rPr lang="es-ES" sz="2200" dirty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error humano</a:t>
            </a:r>
            <a:r>
              <a:rPr lang="es-ES" sz="22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: errores accidentales o deliberados de las personas que interactúan con la información, por ejemplo:</a:t>
            </a:r>
          </a:p>
          <a:p>
            <a:pPr marL="800100" lvl="1" indent="-342900">
              <a:spcAft>
                <a:spcPts val="600"/>
              </a:spcAft>
              <a:buClr>
                <a:srgbClr val="CC0000"/>
              </a:buClr>
              <a:buFont typeface="Wingdings" panose="05000000000000000000" pitchFamily="2" charset="2"/>
              <a:buChar char="ü"/>
            </a:pPr>
            <a:r>
              <a:rPr lang="es-ES" sz="22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acciones no autorizadas como uso de software o hardware no autorizados</a:t>
            </a:r>
          </a:p>
          <a:p>
            <a:pPr marL="800100" lvl="1" indent="-342900">
              <a:spcAft>
                <a:spcPts val="600"/>
              </a:spcAft>
              <a:buClr>
                <a:srgbClr val="CC0000"/>
              </a:buClr>
              <a:buFont typeface="Wingdings" panose="05000000000000000000" pitchFamily="2" charset="2"/>
              <a:buChar char="ü"/>
            </a:pPr>
            <a:r>
              <a:rPr lang="es-ES" sz="22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funcionamiento incorrecto por abuso o robo de derechos de acceso o errores en el uso, falta de disponibilidad, </a:t>
            </a:r>
            <a:r>
              <a:rPr lang="es-ES" sz="22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etc</a:t>
            </a:r>
            <a:endParaRPr lang="es-ES" sz="2200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</a:endParaRPr>
          </a:p>
          <a:p>
            <a:pPr marL="800100" lvl="1" indent="-342900">
              <a:spcAft>
                <a:spcPts val="600"/>
              </a:spcAft>
              <a:buClr>
                <a:srgbClr val="CC0000"/>
              </a:buClr>
              <a:buFont typeface="Wingdings" panose="05000000000000000000" pitchFamily="2" charset="2"/>
              <a:buChar char="ü"/>
            </a:pPr>
            <a:r>
              <a:rPr lang="es-ES" sz="22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información comprometida por robo de equipos, desvelado de secretos, espionaje, </a:t>
            </a:r>
            <a:r>
              <a:rPr lang="es-ES" sz="22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etc</a:t>
            </a:r>
            <a:endParaRPr lang="es-ES" sz="2200" dirty="0">
              <a:latin typeface="Open Sans" panose="020B0606030504020204" pitchFamily="34" charset="0"/>
              <a:ea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56055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D88783-6475-474B-AAF1-4C5F13471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Vulnerabilidades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729E01FC-95BF-4BB0-9EFA-E7BF9794D783}"/>
              </a:ext>
            </a:extLst>
          </p:cNvPr>
          <p:cNvSpPr/>
          <p:nvPr/>
        </p:nvSpPr>
        <p:spPr>
          <a:xfrm>
            <a:off x="932873" y="1222183"/>
            <a:ext cx="10474036" cy="4768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  <a:spcAft>
                <a:spcPts val="600"/>
              </a:spcAft>
            </a:pPr>
            <a:r>
              <a:rPr lang="es-ES" sz="22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Las vulnerabilidades frente a las cuales se debe proteger a los sistemas de información y a la información que tratan, dependen en gran medida de la naturaleza de los mismos</a:t>
            </a:r>
          </a:p>
          <a:p>
            <a:pPr marL="342900" indent="-342900">
              <a:lnSpc>
                <a:spcPts val="2800"/>
              </a:lnSpc>
              <a:spcAft>
                <a:spcPts val="600"/>
              </a:spcAft>
              <a:buClr>
                <a:srgbClr val="CC0000"/>
              </a:buClr>
              <a:buFont typeface="Wingdings" panose="05000000000000000000" pitchFamily="2" charset="2"/>
              <a:buChar char="§"/>
            </a:pPr>
            <a:r>
              <a:rPr lang="es-ES" sz="2200" dirty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Equipamiento informático susceptible </a:t>
            </a:r>
            <a:r>
              <a:rPr lang="es-ES" sz="22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a variaciones de temperatura o humedad.</a:t>
            </a:r>
          </a:p>
          <a:p>
            <a:pPr marL="342900" indent="-342900">
              <a:lnSpc>
                <a:spcPts val="2800"/>
              </a:lnSpc>
              <a:spcAft>
                <a:spcPts val="600"/>
              </a:spcAft>
              <a:buClr>
                <a:srgbClr val="CC0000"/>
              </a:buClr>
              <a:buFont typeface="Wingdings" panose="05000000000000000000" pitchFamily="2" charset="2"/>
              <a:buChar char="§"/>
            </a:pPr>
            <a:r>
              <a:rPr lang="es-ES" sz="2200" dirty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Sistemas operativos </a:t>
            </a:r>
            <a:r>
              <a:rPr lang="es-ES" sz="22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que por su estructura, configuración o mantenimiento son más </a:t>
            </a:r>
            <a:r>
              <a:rPr lang="es-ES" sz="2200" dirty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vulnerables</a:t>
            </a:r>
            <a:r>
              <a:rPr lang="es-ES" sz="2200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s-ES" sz="22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a algunos ataques.</a:t>
            </a:r>
          </a:p>
          <a:p>
            <a:pPr marL="342900" indent="-342900">
              <a:lnSpc>
                <a:spcPts val="2800"/>
              </a:lnSpc>
              <a:spcAft>
                <a:spcPts val="600"/>
              </a:spcAft>
              <a:buClr>
                <a:srgbClr val="CC0000"/>
              </a:buClr>
              <a:buFont typeface="Wingdings" panose="05000000000000000000" pitchFamily="2" charset="2"/>
              <a:buChar char="§"/>
            </a:pPr>
            <a:r>
              <a:rPr lang="es-ES" sz="2200" dirty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Localizaciones</a:t>
            </a:r>
            <a:r>
              <a:rPr lang="es-ES" sz="2200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s-ES" sz="22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que son </a:t>
            </a:r>
            <a:r>
              <a:rPr lang="es-ES" sz="2200" dirty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más propensas a desastres naturales </a:t>
            </a:r>
            <a:r>
              <a:rPr lang="es-ES" sz="22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como por ejemplo inundaciones o que están en lugares con variaciones de suministro eléctrico.</a:t>
            </a:r>
          </a:p>
          <a:p>
            <a:pPr marL="342900" indent="-342900">
              <a:lnSpc>
                <a:spcPts val="2800"/>
              </a:lnSpc>
              <a:spcAft>
                <a:spcPts val="600"/>
              </a:spcAft>
              <a:buClr>
                <a:srgbClr val="CC0000"/>
              </a:buClr>
              <a:buFont typeface="Wingdings" panose="05000000000000000000" pitchFamily="2" charset="2"/>
              <a:buChar char="§"/>
            </a:pPr>
            <a:r>
              <a:rPr lang="es-ES" sz="2200" dirty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Aplicaciones informáticas</a:t>
            </a:r>
            <a:r>
              <a:rPr lang="es-ES" sz="22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, que por su diseño, son más </a:t>
            </a:r>
            <a:r>
              <a:rPr lang="es-ES" sz="2200" dirty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inseguras</a:t>
            </a:r>
            <a:r>
              <a:rPr lang="es-ES" sz="2200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s-ES" sz="22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que otras.</a:t>
            </a:r>
          </a:p>
          <a:p>
            <a:pPr marL="342900" indent="-342900">
              <a:lnSpc>
                <a:spcPts val="2800"/>
              </a:lnSpc>
              <a:spcAft>
                <a:spcPts val="600"/>
              </a:spcAft>
              <a:buClr>
                <a:srgbClr val="CC0000"/>
              </a:buClr>
              <a:buFont typeface="Wingdings" panose="05000000000000000000" pitchFamily="2" charset="2"/>
              <a:buChar char="§"/>
            </a:pPr>
            <a:r>
              <a:rPr lang="es-ES" sz="2200" dirty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Personal sin la formación adecuada</a:t>
            </a:r>
            <a:r>
              <a:rPr lang="es-ES" sz="22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, ausente o sin supervisión</a:t>
            </a:r>
            <a:endParaRPr lang="es-ES" sz="2200" dirty="0">
              <a:latin typeface="Open Sans" panose="020B0606030504020204" pitchFamily="34" charset="0"/>
              <a:ea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51034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8E9313-E669-4C7E-826E-4461D1C7B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¿Cómo se mide el nivel de riesgo?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9622471B-EE3D-4D21-A940-9762CB194193}"/>
              </a:ext>
            </a:extLst>
          </p:cNvPr>
          <p:cNvSpPr/>
          <p:nvPr/>
        </p:nvSpPr>
        <p:spPr>
          <a:xfrm>
            <a:off x="1445041" y="821049"/>
            <a:ext cx="9851031" cy="54550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es-ES" sz="22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El nivel de riesgo es una estimación de lo que puede ocurrir y se valora, de forma cuantitativa, como el producto del impacto, (consecuencia), asociado a una amenaza (suceso), por la probabilidad de la misma.</a:t>
            </a:r>
          </a:p>
          <a:p>
            <a:pPr>
              <a:lnSpc>
                <a:spcPts val="3000"/>
              </a:lnSpc>
            </a:pPr>
            <a:endParaRPr lang="es-ES" sz="2200" dirty="0">
              <a:solidFill>
                <a:srgbClr val="C00000"/>
              </a:solidFill>
              <a:latin typeface="Open Sans" panose="020B0606030504020204" pitchFamily="34" charset="0"/>
              <a:ea typeface="Open Sans" panose="020B0606030504020204" pitchFamily="34" charset="0"/>
            </a:endParaRPr>
          </a:p>
          <a:p>
            <a:pPr algn="ctr">
              <a:lnSpc>
                <a:spcPts val="3000"/>
              </a:lnSpc>
            </a:pPr>
            <a:r>
              <a:rPr lang="es-ES" sz="2200" b="1" dirty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Impacto x Probabilidad = Riesgo</a:t>
            </a:r>
          </a:p>
          <a:p>
            <a:pPr>
              <a:lnSpc>
                <a:spcPts val="3000"/>
              </a:lnSpc>
            </a:pPr>
            <a:endParaRPr lang="es-ES" sz="2200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</a:endParaRPr>
          </a:p>
          <a:p>
            <a:pPr>
              <a:lnSpc>
                <a:spcPts val="3000"/>
              </a:lnSpc>
              <a:spcAft>
                <a:spcPts val="600"/>
              </a:spcAft>
            </a:pPr>
            <a:r>
              <a:rPr lang="es-ES" sz="220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El </a:t>
            </a:r>
            <a:r>
              <a:rPr lang="es-ES" sz="220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impacto</a:t>
            </a:r>
            <a:r>
              <a:rPr lang="es-ES" sz="220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s-ES" sz="2200" dirty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se valora en términos del coste derivado del valor de los activos</a:t>
            </a:r>
            <a:r>
              <a:rPr lang="es-ES" sz="2200" dirty="0">
                <a:solidFill>
                  <a:srgbClr val="C10000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s-ES" sz="22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y abarca lo siguiente:</a:t>
            </a:r>
          </a:p>
          <a:p>
            <a:pPr marL="342900" indent="-342900">
              <a:lnSpc>
                <a:spcPts val="3000"/>
              </a:lnSpc>
              <a:spcAft>
                <a:spcPts val="600"/>
              </a:spcAft>
              <a:buClr>
                <a:srgbClr val="CC0000"/>
              </a:buClr>
              <a:buFont typeface="Wingdings" panose="05000000000000000000" pitchFamily="2" charset="2"/>
              <a:buChar char="§"/>
            </a:pPr>
            <a:r>
              <a:rPr lang="es-ES" sz="22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daños personales</a:t>
            </a:r>
          </a:p>
          <a:p>
            <a:pPr marL="342900" indent="-342900">
              <a:lnSpc>
                <a:spcPts val="3000"/>
              </a:lnSpc>
              <a:spcAft>
                <a:spcPts val="600"/>
              </a:spcAft>
              <a:buClr>
                <a:srgbClr val="CC0000"/>
              </a:buClr>
              <a:buFont typeface="Wingdings" panose="05000000000000000000" pitchFamily="2" charset="2"/>
              <a:buChar char="§"/>
            </a:pPr>
            <a:r>
              <a:rPr lang="es-ES" sz="22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pérdidas financieras</a:t>
            </a:r>
          </a:p>
          <a:p>
            <a:pPr marL="342900" indent="-342900">
              <a:lnSpc>
                <a:spcPts val="3000"/>
              </a:lnSpc>
              <a:spcAft>
                <a:spcPts val="600"/>
              </a:spcAft>
              <a:buClr>
                <a:srgbClr val="CC0000"/>
              </a:buClr>
              <a:buFont typeface="Wingdings" panose="05000000000000000000" pitchFamily="2" charset="2"/>
              <a:buChar char="§"/>
            </a:pPr>
            <a:r>
              <a:rPr lang="es-ES" sz="22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interrupción del servicio</a:t>
            </a:r>
          </a:p>
          <a:p>
            <a:pPr marL="342900" indent="-342900">
              <a:lnSpc>
                <a:spcPts val="3000"/>
              </a:lnSpc>
              <a:spcAft>
                <a:spcPts val="600"/>
              </a:spcAft>
              <a:buClr>
                <a:srgbClr val="CC0000"/>
              </a:buClr>
              <a:buFont typeface="Wingdings" panose="05000000000000000000" pitchFamily="2" charset="2"/>
              <a:buChar char="§"/>
            </a:pPr>
            <a:r>
              <a:rPr lang="es-ES" sz="22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pérdida de imagen y reputación</a:t>
            </a:r>
          </a:p>
          <a:p>
            <a:pPr marL="342900" indent="-342900">
              <a:lnSpc>
                <a:spcPts val="3000"/>
              </a:lnSpc>
              <a:spcAft>
                <a:spcPts val="600"/>
              </a:spcAft>
              <a:buClr>
                <a:srgbClr val="CC0000"/>
              </a:buClr>
              <a:buFont typeface="Wingdings" panose="05000000000000000000" pitchFamily="2" charset="2"/>
              <a:buChar char="§"/>
            </a:pPr>
            <a:r>
              <a:rPr lang="es-ES" sz="22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disminución del rendimiento</a:t>
            </a:r>
            <a:endParaRPr lang="es-ES" sz="2200" dirty="0">
              <a:latin typeface="Open Sans" panose="020B0606030504020204" pitchFamily="34" charset="0"/>
              <a:ea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546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0BB19-B8B6-4F6D-A6F0-050C876B1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Etapas del Análisis de Riesgos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DE9143-53BA-4FB7-AE68-F44D051018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85306" y="838298"/>
            <a:ext cx="11421387" cy="543319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79664BB-DBDA-464B-A775-65BCA08A6B0A}"/>
              </a:ext>
            </a:extLst>
          </p:cNvPr>
          <p:cNvSpPr txBox="1"/>
          <p:nvPr/>
        </p:nvSpPr>
        <p:spPr>
          <a:xfrm>
            <a:off x="6792719" y="6369027"/>
            <a:ext cx="45207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>
                <a:latin typeface="Open Sans" panose="020B0606030504020204" pitchFamily="34" charset="0"/>
                <a:ea typeface="Open Sans" panose="020B0606030504020204" pitchFamily="34" charset="0"/>
              </a:rPr>
              <a:t>Fuente: </a:t>
            </a:r>
            <a:r>
              <a:rPr lang="es-ES" sz="1400" dirty="0">
                <a:latin typeface="Open Sans" panose="020B0606030504020204" pitchFamily="34" charset="0"/>
                <a:ea typeface="Open Sans" panose="020B0606030504020204" pitchFamily="34" charset="0"/>
                <a:hlinkClick r:id="rId4"/>
              </a:rPr>
              <a:t>Dossier Plan Director de Seguridad. </a:t>
            </a:r>
            <a:r>
              <a:rPr lang="es-ES" sz="1400" dirty="0" err="1">
                <a:latin typeface="Open Sans" panose="020B0606030504020204" pitchFamily="34" charset="0"/>
                <a:ea typeface="Open Sans" panose="020B0606030504020204" pitchFamily="34" charset="0"/>
                <a:hlinkClick r:id="rId4"/>
              </a:rPr>
              <a:t>INCIBE</a:t>
            </a:r>
            <a:endParaRPr lang="es-ES" sz="1400" dirty="0">
              <a:latin typeface="Open Sans" panose="020B0606030504020204" pitchFamily="34" charset="0"/>
              <a:ea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00896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5D7AB-7D94-4245-9CE7-D705F997C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Coste promedio de incidentes de Seguridad en la PYMES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8168A6-659D-4400-85DE-2E2167FDBFF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876219" y="454637"/>
            <a:ext cx="8177371" cy="607157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7A1603B-0189-4FEE-A932-DAFA2409D5F5}"/>
              </a:ext>
            </a:extLst>
          </p:cNvPr>
          <p:cNvSpPr/>
          <p:nvPr/>
        </p:nvSpPr>
        <p:spPr>
          <a:xfrm>
            <a:off x="4014628" y="6490374"/>
            <a:ext cx="817737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dirty="0">
                <a:hlinkClick r:id="rId4"/>
              </a:rPr>
              <a:t>https://</a:t>
            </a:r>
            <a:r>
              <a:rPr lang="es-ES" sz="1600" dirty="0" err="1">
                <a:hlinkClick r:id="rId4"/>
              </a:rPr>
              <a:t>media.kaspersky.com</a:t>
            </a:r>
            <a:r>
              <a:rPr lang="es-ES" sz="1600" dirty="0">
                <a:hlinkClick r:id="rId4"/>
              </a:rPr>
              <a:t>/</a:t>
            </a:r>
            <a:r>
              <a:rPr lang="es-ES" sz="1600" dirty="0" err="1">
                <a:hlinkClick r:id="rId4"/>
              </a:rPr>
              <a:t>pdf</a:t>
            </a:r>
            <a:r>
              <a:rPr lang="es-ES" sz="1600" dirty="0">
                <a:hlinkClick r:id="rId4"/>
              </a:rPr>
              <a:t>/</a:t>
            </a:r>
            <a:r>
              <a:rPr lang="es-ES" sz="1600" dirty="0" err="1">
                <a:hlinkClick r:id="rId4"/>
              </a:rPr>
              <a:t>it-risks-survey-report-cost-of-security-breaches.pdf</a:t>
            </a:r>
            <a:endParaRPr lang="es-E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49E06F-6529-4EAA-B86C-594B3C29EE18}"/>
              </a:ext>
            </a:extLst>
          </p:cNvPr>
          <p:cNvSpPr txBox="1"/>
          <p:nvPr/>
        </p:nvSpPr>
        <p:spPr>
          <a:xfrm>
            <a:off x="429993" y="1024129"/>
            <a:ext cx="31422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>
                <a:latin typeface="Open Sans" panose="020B0606030504020204" pitchFamily="34" charset="0"/>
                <a:ea typeface="Open Sans" panose="020B0606030504020204" pitchFamily="34" charset="0"/>
              </a:rPr>
              <a:t>Fuente: </a:t>
            </a:r>
            <a:r>
              <a:rPr lang="es-ES" sz="1400" dirty="0" err="1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INCIBE</a:t>
            </a:r>
            <a:r>
              <a:rPr lang="es-ES" sz="1400">
                <a:latin typeface="Open Sans" panose="020B0606030504020204" pitchFamily="34" charset="0"/>
                <a:ea typeface="Open Sans" panose="020B0606030504020204" pitchFamily="34" charset="0"/>
              </a:rPr>
              <a:t>, </a:t>
            </a:r>
            <a:br>
              <a:rPr lang="es-ES" sz="1400">
                <a:latin typeface="Open Sans" panose="020B0606030504020204" pitchFamily="34" charset="0"/>
                <a:ea typeface="Open Sans" panose="020B0606030504020204" pitchFamily="34" charset="0"/>
              </a:rPr>
            </a:br>
            <a:r>
              <a:rPr lang="es-ES" sz="1400">
                <a:latin typeface="Open Sans" panose="020B0606030504020204" pitchFamily="34" charset="0"/>
                <a:ea typeface="Open Sans" panose="020B0606030504020204" pitchFamily="34" charset="0"/>
              </a:rPr>
              <a:t>basado </a:t>
            </a:r>
            <a:r>
              <a:rPr lang="es-ES" sz="1400" dirty="0">
                <a:latin typeface="Open Sans" panose="020B0606030504020204" pitchFamily="34" charset="0"/>
                <a:ea typeface="Open Sans" panose="020B0606030504020204" pitchFamily="34" charset="0"/>
              </a:rPr>
              <a:t>en el informe </a:t>
            </a:r>
            <a:r>
              <a:rPr lang="es-ES" sz="1200" dirty="0" err="1">
                <a:latin typeface="Open Sans" panose="020B0606030504020204" pitchFamily="34" charset="0"/>
                <a:ea typeface="Open Sans" panose="020B0606030504020204" pitchFamily="34" charset="0"/>
              </a:rPr>
              <a:t>KASPERKY</a:t>
            </a:r>
            <a:r>
              <a:rPr lang="es-ES" sz="1200" dirty="0"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s-ES" sz="1200" dirty="0" err="1">
                <a:latin typeface="Open Sans" panose="020B0606030504020204" pitchFamily="34" charset="0"/>
                <a:ea typeface="Open Sans" panose="020B0606030504020204" pitchFamily="34" charset="0"/>
              </a:rPr>
              <a:t>LABS</a:t>
            </a:r>
            <a:endParaRPr lang="es-ES" sz="1400" dirty="0">
              <a:latin typeface="Open Sans" panose="020B0606030504020204" pitchFamily="34" charset="0"/>
              <a:ea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27708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075211-55A6-48F6-98B3-116307F17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0163" y="4241106"/>
            <a:ext cx="7772400" cy="769441"/>
          </a:xfrm>
        </p:spPr>
        <p:txBody>
          <a:bodyPr/>
          <a:lstStyle/>
          <a:p>
            <a:r>
              <a:rPr lang="es-ES" dirty="0"/>
              <a:t>Soluciones de Ciberseguridad</a:t>
            </a:r>
          </a:p>
        </p:txBody>
      </p:sp>
    </p:spTree>
    <p:extLst>
      <p:ext uri="{BB962C8B-B14F-4D97-AF65-F5344CB8AC3E}">
        <p14:creationId xmlns:p14="http://schemas.microsoft.com/office/powerpoint/2010/main" val="5650051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5797BD-41A3-46AA-88E0-CC7BF0213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Soluciones de ciberseguridad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BCD31DC6-1929-4DB6-B4DB-665FEB87D2BF}"/>
              </a:ext>
            </a:extLst>
          </p:cNvPr>
          <p:cNvSpPr/>
          <p:nvPr/>
        </p:nvSpPr>
        <p:spPr>
          <a:xfrm>
            <a:off x="3662218" y="736583"/>
            <a:ext cx="8377085" cy="55576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CC0000"/>
              </a:buClr>
              <a:buFont typeface="Wingdings" panose="05000000000000000000" pitchFamily="2" charset="2"/>
              <a:buChar char="§"/>
            </a:pPr>
            <a:r>
              <a:rPr lang="es-E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gestión de acceso e identidad</a:t>
            </a:r>
          </a:p>
          <a:p>
            <a:pPr marL="342900" indent="-342900">
              <a:lnSpc>
                <a:spcPct val="150000"/>
              </a:lnSpc>
              <a:buClr>
                <a:srgbClr val="CC0000"/>
              </a:buClr>
              <a:buFont typeface="Wingdings" panose="05000000000000000000" pitchFamily="2" charset="2"/>
              <a:buChar char="§"/>
            </a:pPr>
            <a:r>
              <a:rPr lang="es-E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protección en el puesto de trabajo;</a:t>
            </a:r>
          </a:p>
          <a:p>
            <a:pPr marL="342900" indent="-342900">
              <a:lnSpc>
                <a:spcPct val="150000"/>
              </a:lnSpc>
              <a:buClr>
                <a:srgbClr val="CC0000"/>
              </a:buClr>
              <a:buFont typeface="Wingdings" panose="05000000000000000000" pitchFamily="2" charset="2"/>
              <a:buChar char="§"/>
            </a:pPr>
            <a:r>
              <a:rPr lang="es-E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seguridad en aplicaciones y datos</a:t>
            </a:r>
          </a:p>
          <a:p>
            <a:pPr marL="342900" indent="-342900">
              <a:lnSpc>
                <a:spcPct val="150000"/>
              </a:lnSpc>
              <a:buClr>
                <a:srgbClr val="CC0000"/>
              </a:buClr>
              <a:buFont typeface="Wingdings" panose="05000000000000000000" pitchFamily="2" charset="2"/>
              <a:buChar char="§"/>
            </a:pPr>
            <a:r>
              <a:rPr lang="es-E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seguridad en los sistemas</a:t>
            </a:r>
          </a:p>
          <a:p>
            <a:pPr marL="342900" indent="-342900">
              <a:lnSpc>
                <a:spcPct val="150000"/>
              </a:lnSpc>
              <a:buClr>
                <a:srgbClr val="CC0000"/>
              </a:buClr>
              <a:buFont typeface="Wingdings" panose="05000000000000000000" pitchFamily="2" charset="2"/>
              <a:buChar char="§"/>
            </a:pPr>
            <a:r>
              <a:rPr lang="es-E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seguridad en las redes</a:t>
            </a:r>
          </a:p>
          <a:p>
            <a:pPr marL="342900" indent="-342900">
              <a:lnSpc>
                <a:spcPct val="150000"/>
              </a:lnSpc>
              <a:buClr>
                <a:srgbClr val="CC0000"/>
              </a:buClr>
              <a:buFont typeface="Wingdings" panose="05000000000000000000" pitchFamily="2" charset="2"/>
              <a:buChar char="§"/>
            </a:pPr>
            <a:endParaRPr lang="es-ES" sz="2400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</a:endParaRPr>
          </a:p>
          <a:p>
            <a:pPr marL="5383213" lvl="8" indent="-342900">
              <a:lnSpc>
                <a:spcPct val="150000"/>
              </a:lnSpc>
              <a:buClr>
                <a:srgbClr val="CC0000"/>
              </a:buClr>
              <a:buFont typeface="Wingdings" panose="05000000000000000000" pitchFamily="2" charset="2"/>
              <a:buChar char="§"/>
            </a:pPr>
            <a:r>
              <a:rPr lang="es-E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Personas</a:t>
            </a:r>
          </a:p>
          <a:p>
            <a:pPr marL="5383213" lvl="8" indent="-342900">
              <a:lnSpc>
                <a:spcPct val="150000"/>
              </a:lnSpc>
              <a:buClr>
                <a:srgbClr val="CC0000"/>
              </a:buClr>
              <a:buFont typeface="Wingdings" panose="05000000000000000000" pitchFamily="2" charset="2"/>
              <a:buChar char="§"/>
            </a:pPr>
            <a:r>
              <a:rPr lang="es-E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Información</a:t>
            </a:r>
          </a:p>
          <a:p>
            <a:pPr marL="5383213" lvl="8" indent="-342900">
              <a:lnSpc>
                <a:spcPct val="150000"/>
              </a:lnSpc>
              <a:buClr>
                <a:srgbClr val="CC0000"/>
              </a:buClr>
              <a:buFont typeface="Wingdings" panose="05000000000000000000" pitchFamily="2" charset="2"/>
              <a:buChar char="§"/>
            </a:pPr>
            <a:r>
              <a:rPr lang="es-E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Infraestructura</a:t>
            </a:r>
          </a:p>
          <a:p>
            <a:pPr marL="5383213" lvl="8" indent="-342900">
              <a:lnSpc>
                <a:spcPct val="150000"/>
              </a:lnSpc>
              <a:buClr>
                <a:srgbClr val="CC0000"/>
              </a:buClr>
              <a:buFont typeface="Wingdings" panose="05000000000000000000" pitchFamily="2" charset="2"/>
              <a:buChar char="§"/>
            </a:pPr>
            <a:r>
              <a:rPr lang="es-E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Negocio</a:t>
            </a:r>
            <a:endParaRPr lang="es-ES" sz="2400" dirty="0">
              <a:latin typeface="Open Sans" panose="020B0606030504020204" pitchFamily="34" charset="0"/>
              <a:ea typeface="Open Sans" panose="020B0606030504020204" pitchFamily="34" charset="0"/>
            </a:endParaRPr>
          </a:p>
        </p:txBody>
      </p:sp>
      <p:pic>
        <p:nvPicPr>
          <p:cNvPr id="4" name="Picture 2" descr="Resultado de imagen de seguridad informatica">
            <a:extLst>
              <a:ext uri="{FF2B5EF4-FFF2-40B4-BE49-F238E27FC236}">
                <a16:creationId xmlns:a16="http://schemas.microsoft.com/office/drawing/2014/main" id="{26B304FF-33F9-4457-B07B-82C5F5CC95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697" y="4147127"/>
            <a:ext cx="3072135" cy="2147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83118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B0D37A-172E-4220-B98E-2D5B5E34F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Gestión de acceso e identidad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9069EEEE-C963-4522-B059-08F22A6C92E8}"/>
              </a:ext>
            </a:extLst>
          </p:cNvPr>
          <p:cNvSpPr/>
          <p:nvPr/>
        </p:nvSpPr>
        <p:spPr>
          <a:xfrm>
            <a:off x="2792732" y="704230"/>
            <a:ext cx="9155771" cy="22006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spcAft>
                <a:spcPts val="600"/>
              </a:spcAft>
            </a:pPr>
            <a:r>
              <a:rPr lang="es-ES" sz="2200" dirty="0">
                <a:latin typeface="Open Sans" panose="020B0606030504020204" pitchFamily="34" charset="0"/>
                <a:ea typeface="Open Sans" panose="020B0606030504020204" pitchFamily="34" charset="0"/>
              </a:rPr>
              <a:t>El primer elemento de seguridad que es necesario proteger es el </a:t>
            </a:r>
            <a:r>
              <a:rPr lang="es-ES" sz="2200" dirty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acceso a los sistemas y las aplicaciones</a:t>
            </a:r>
            <a:r>
              <a:rPr lang="es-ES" sz="2200">
                <a:latin typeface="Open Sans" panose="020B0606030504020204" pitchFamily="34" charset="0"/>
                <a:ea typeface="Open Sans" panose="020B0606030504020204" pitchFamily="34" charset="0"/>
              </a:rPr>
              <a:t>, </a:t>
            </a:r>
            <a:br>
              <a:rPr lang="es-ES" sz="2200">
                <a:latin typeface="Open Sans" panose="020B0606030504020204" pitchFamily="34" charset="0"/>
                <a:ea typeface="Open Sans" panose="020B0606030504020204" pitchFamily="34" charset="0"/>
              </a:rPr>
            </a:br>
            <a:r>
              <a:rPr lang="es-ES" sz="2200">
                <a:latin typeface="Open Sans" panose="020B0606030504020204" pitchFamily="34" charset="0"/>
                <a:ea typeface="Open Sans" panose="020B0606030504020204" pitchFamily="34" charset="0"/>
              </a:rPr>
              <a:t>así </a:t>
            </a:r>
            <a:r>
              <a:rPr lang="es-ES" sz="2200" dirty="0">
                <a:latin typeface="Open Sans" panose="020B0606030504020204" pitchFamily="34" charset="0"/>
                <a:ea typeface="Open Sans" panose="020B0606030504020204" pitchFamily="34" charset="0"/>
              </a:rPr>
              <a:t>como los elementos de autenticación.</a:t>
            </a:r>
          </a:p>
          <a:p>
            <a:pPr algn="r">
              <a:spcAft>
                <a:spcPts val="600"/>
              </a:spcAft>
            </a:pPr>
            <a:r>
              <a:rPr lang="es-ES" sz="2200" dirty="0">
                <a:latin typeface="Open Sans" panose="020B0606030504020204" pitchFamily="34" charset="0"/>
                <a:ea typeface="Open Sans" panose="020B0606030504020204" pitchFamily="34" charset="0"/>
              </a:rPr>
              <a:t>Estos mecanismos son los responsables de establecer los permisos y vigilar los accesos a los sistemas y aplicaciones locales o remotas, de asignar, mantener y controlar los perfiles de los usuarios.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71BD8108-E339-495C-9ABF-6FF473E11DD4}"/>
              </a:ext>
            </a:extLst>
          </p:cNvPr>
          <p:cNvSpPr/>
          <p:nvPr/>
        </p:nvSpPr>
        <p:spPr>
          <a:xfrm>
            <a:off x="693013" y="4666288"/>
            <a:ext cx="315823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dirty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Estándar ISO 17799. </a:t>
            </a:r>
            <a:br>
              <a:rPr lang="es-ES" sz="2400" dirty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</a:br>
            <a:r>
              <a:rPr lang="es-ES" sz="2400" dirty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Control de Acceso</a:t>
            </a:r>
          </a:p>
        </p:txBody>
      </p:sp>
      <p:pic>
        <p:nvPicPr>
          <p:cNvPr id="4100" name="Picture 4" descr="Resultado de imagen de seguridad informatica">
            <a:extLst>
              <a:ext uri="{FF2B5EF4-FFF2-40B4-BE49-F238E27FC236}">
                <a16:creationId xmlns:a16="http://schemas.microsoft.com/office/drawing/2014/main" id="{B405049C-51AB-4DDC-BEE7-3128FAB9057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36AC97"/>
              </a:clrFrom>
              <a:clrTo>
                <a:srgbClr val="36AC97">
                  <a:alpha val="0"/>
                </a:srgbClr>
              </a:clrTo>
            </a:clrChange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12" r="12405"/>
          <a:stretch/>
        </p:blipFill>
        <p:spPr bwMode="auto">
          <a:xfrm>
            <a:off x="7370618" y="3625284"/>
            <a:ext cx="4482859" cy="3387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89781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EDAC7B-D2B9-401C-851C-E0C456760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Protección en el puesto de trabajo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AB73C251-7F8C-4BBB-BCAA-A992106D7764}"/>
              </a:ext>
            </a:extLst>
          </p:cNvPr>
          <p:cNvSpPr/>
          <p:nvPr/>
        </p:nvSpPr>
        <p:spPr>
          <a:xfrm>
            <a:off x="3001819" y="557163"/>
            <a:ext cx="8959273" cy="17617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ts val="3000"/>
              </a:lnSpc>
              <a:spcAft>
                <a:spcPts val="1200"/>
              </a:spcAft>
            </a:pPr>
            <a:r>
              <a:rPr lang="es-ES" sz="2200" dirty="0">
                <a:latin typeface="Open Sans" panose="020B0606030504020204" pitchFamily="34" charset="0"/>
                <a:ea typeface="Open Sans" panose="020B0606030504020204" pitchFamily="34" charset="0"/>
              </a:rPr>
              <a:t>Son los productos que aportan seguridad en el entorno local</a:t>
            </a:r>
            <a:r>
              <a:rPr lang="es-ES" sz="2200">
                <a:latin typeface="Open Sans" panose="020B0606030504020204" pitchFamily="34" charset="0"/>
                <a:ea typeface="Open Sans" panose="020B0606030504020204" pitchFamily="34" charset="0"/>
              </a:rPr>
              <a:t>, </a:t>
            </a:r>
            <a:br>
              <a:rPr lang="es-ES" sz="2200">
                <a:latin typeface="Open Sans" panose="020B0606030504020204" pitchFamily="34" charset="0"/>
                <a:ea typeface="Open Sans" panose="020B0606030504020204" pitchFamily="34" charset="0"/>
              </a:rPr>
            </a:br>
            <a:r>
              <a:rPr lang="es-ES" sz="2200">
                <a:latin typeface="Open Sans" panose="020B0606030504020204" pitchFamily="34" charset="0"/>
                <a:ea typeface="Open Sans" panose="020B0606030504020204" pitchFamily="34" charset="0"/>
              </a:rPr>
              <a:t>en </a:t>
            </a:r>
            <a:r>
              <a:rPr lang="es-ES" sz="2200" dirty="0">
                <a:latin typeface="Open Sans" panose="020B0606030504020204" pitchFamily="34" charset="0"/>
                <a:ea typeface="Open Sans" panose="020B0606030504020204" pitchFamily="34" charset="0"/>
              </a:rPr>
              <a:t>el hardware y software del </a:t>
            </a:r>
            <a:r>
              <a:rPr lang="es-ES" sz="2200">
                <a:latin typeface="Open Sans" panose="020B0606030504020204" pitchFamily="34" charset="0"/>
                <a:ea typeface="Open Sans" panose="020B0606030504020204" pitchFamily="34" charset="0"/>
              </a:rPr>
              <a:t>usuario. (</a:t>
            </a:r>
            <a:r>
              <a:rPr lang="es-ES" sz="220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ANTIVIRUS Y ANTISPAM</a:t>
            </a:r>
            <a:r>
              <a:rPr lang="es-ES" sz="2200">
                <a:latin typeface="Open Sans" panose="020B0606030504020204" pitchFamily="34" charset="0"/>
                <a:ea typeface="Open Sans" panose="020B0606030504020204" pitchFamily="34" charset="0"/>
              </a:rPr>
              <a:t>)</a:t>
            </a:r>
            <a:endParaRPr lang="es-ES" sz="2200" dirty="0">
              <a:latin typeface="Open Sans" panose="020B0606030504020204" pitchFamily="34" charset="0"/>
              <a:ea typeface="Open Sans" panose="020B0606030504020204" pitchFamily="34" charset="0"/>
            </a:endParaRPr>
          </a:p>
          <a:p>
            <a:pPr algn="r">
              <a:lnSpc>
                <a:spcPts val="3000"/>
              </a:lnSpc>
              <a:spcAft>
                <a:spcPts val="1200"/>
              </a:spcAft>
            </a:pPr>
            <a:r>
              <a:rPr lang="es-ES" sz="2200" dirty="0">
                <a:latin typeface="Open Sans" panose="020B0606030504020204" pitchFamily="34" charset="0"/>
                <a:ea typeface="Open Sans" panose="020B0606030504020204" pitchFamily="34" charset="0"/>
              </a:rPr>
              <a:t>Suelen incluir funciones que vigilan la actualización del software instalado en nuestros sistemas, advirtiendo de posibles amenazas</a:t>
            </a:r>
          </a:p>
        </p:txBody>
      </p:sp>
      <p:pic>
        <p:nvPicPr>
          <p:cNvPr id="5124" name="Picture 4" descr="Imagen relacionada">
            <a:extLst>
              <a:ext uri="{FF2B5EF4-FFF2-40B4-BE49-F238E27FC236}">
                <a16:creationId xmlns:a16="http://schemas.microsoft.com/office/drawing/2014/main" id="{099A119E-AB0B-434E-AAC9-8C3C1030C7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936" t="19516" r="27097" b="18871"/>
          <a:stretch/>
        </p:blipFill>
        <p:spPr bwMode="auto">
          <a:xfrm>
            <a:off x="208117" y="2695584"/>
            <a:ext cx="3345026" cy="2241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Imagen relacionada">
            <a:extLst>
              <a:ext uri="{FF2B5EF4-FFF2-40B4-BE49-F238E27FC236}">
                <a16:creationId xmlns:a16="http://schemas.microsoft.com/office/drawing/2014/main" id="{721109F7-B797-4A03-8DB8-FB0A4EDBCD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9564" y="2912120"/>
            <a:ext cx="4830954" cy="3864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Resultado de imagen de antispam">
            <a:extLst>
              <a:ext uri="{FF2B5EF4-FFF2-40B4-BE49-F238E27FC236}">
                <a16:creationId xmlns:a16="http://schemas.microsoft.com/office/drawing/2014/main" id="{561A809B-04A8-49E3-B73E-910AEE4284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EBEBEB"/>
              </a:clrFrom>
              <a:clrTo>
                <a:srgbClr val="EBEBEB">
                  <a:alpha val="0"/>
                </a:srgbClr>
              </a:clrTo>
            </a:clrChange>
            <a:grayscl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48085" y1="54545" x2="48085" y2="54545"/>
                        <a14:foregroundMark x1="45745" y1="45152" x2="45745" y2="45152"/>
                        <a14:foregroundMark x1="34681" y1="39394" x2="34681" y2="39394"/>
                        <a14:foregroundMark x1="47234" y1="51515" x2="47234" y2="51515"/>
                        <a14:foregroundMark x1="51489" y1="51212" x2="51489" y2="51212"/>
                        <a14:foregroundMark x1="44894" y1="36061" x2="44894" y2="36061"/>
                        <a14:foregroundMark x1="53617" y1="51515" x2="53617" y2="51515"/>
                        <a14:foregroundMark x1="53617" y1="50000" x2="53617" y2="50000"/>
                      </a14:backgroundRemoval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6232" y="4599710"/>
            <a:ext cx="3006303" cy="2110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30841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9D72A6-0B32-47DC-957A-801556536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Seguridad en aplicaciones y datos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4E7B0F89-11AB-4702-A48A-6BE34EE270D8}"/>
              </a:ext>
            </a:extLst>
          </p:cNvPr>
          <p:cNvSpPr/>
          <p:nvPr/>
        </p:nvSpPr>
        <p:spPr>
          <a:xfrm>
            <a:off x="399995" y="1089042"/>
            <a:ext cx="6482736" cy="4993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  <a:spcAft>
                <a:spcPts val="1200"/>
              </a:spcAft>
            </a:pPr>
            <a:r>
              <a:rPr lang="es-ES" sz="2200" dirty="0">
                <a:latin typeface="Open Sans" panose="020B0606030504020204" pitchFamily="34" charset="0"/>
                <a:ea typeface="Open Sans" panose="020B0606030504020204" pitchFamily="34" charset="0"/>
              </a:rPr>
              <a:t>Este nivel es el encargado de </a:t>
            </a:r>
            <a:r>
              <a:rPr lang="es-ES" sz="2200" dirty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dotar de seguridad a las aplicaciones y datos</a:t>
            </a:r>
            <a:r>
              <a:rPr lang="es-ES" sz="2200" dirty="0">
                <a:latin typeface="Open Sans" panose="020B0606030504020204" pitchFamily="34" charset="0"/>
                <a:ea typeface="Open Sans" panose="020B0606030504020204" pitchFamily="34" charset="0"/>
              </a:rPr>
              <a:t>, desde los sistemas de almacenamiento local hasta los remotos.</a:t>
            </a:r>
          </a:p>
          <a:p>
            <a:pPr>
              <a:lnSpc>
                <a:spcPts val="3000"/>
              </a:lnSpc>
              <a:spcAft>
                <a:spcPts val="1200"/>
              </a:spcAft>
            </a:pPr>
            <a:r>
              <a:rPr lang="es-ES" sz="2200" dirty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Productos que cifran la información</a:t>
            </a:r>
            <a:r>
              <a:rPr lang="es-ES" sz="2200" dirty="0">
                <a:latin typeface="Open Sans" panose="020B0606030504020204" pitchFamily="34" charset="0"/>
                <a:ea typeface="Open Sans" panose="020B0606030504020204" pitchFamily="34" charset="0"/>
              </a:rPr>
              <a:t>, así como los que establecen políticas de respaldo de la información, copias de seguridad (</a:t>
            </a:r>
            <a:r>
              <a:rPr lang="es-ES" sz="2200" i="1" dirty="0" err="1">
                <a:latin typeface="Open Sans" panose="020B0606030504020204" pitchFamily="34" charset="0"/>
                <a:ea typeface="Open Sans" panose="020B0606030504020204" pitchFamily="34" charset="0"/>
              </a:rPr>
              <a:t>backup</a:t>
            </a:r>
            <a:r>
              <a:rPr lang="es-ES" sz="2200" dirty="0">
                <a:latin typeface="Open Sans" panose="020B0606030504020204" pitchFamily="34" charset="0"/>
                <a:ea typeface="Open Sans" panose="020B0606030504020204" pitchFamily="34" charset="0"/>
              </a:rPr>
              <a:t>), etc.</a:t>
            </a:r>
          </a:p>
          <a:p>
            <a:pPr>
              <a:lnSpc>
                <a:spcPts val="3000"/>
              </a:lnSpc>
              <a:spcAft>
                <a:spcPts val="1200"/>
              </a:spcAft>
            </a:pPr>
            <a:r>
              <a:rPr lang="es-ES" sz="2200" dirty="0">
                <a:latin typeface="Open Sans" panose="020B0606030504020204" pitchFamily="34" charset="0"/>
                <a:ea typeface="Open Sans" panose="020B0606030504020204" pitchFamily="34" charset="0"/>
              </a:rPr>
              <a:t>Particular interés tienen en este alcance la protección de datos personales y la </a:t>
            </a:r>
            <a:r>
              <a:rPr lang="es-ES" sz="2200" dirty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autenticación</a:t>
            </a:r>
            <a:r>
              <a:rPr lang="es-ES" sz="2200" dirty="0">
                <a:latin typeface="Open Sans" panose="020B0606030504020204" pitchFamily="34" charset="0"/>
                <a:ea typeface="Open Sans" panose="020B0606030504020204" pitchFamily="34" charset="0"/>
              </a:rPr>
              <a:t> (comercio electrónico, banca online...) que en la actualidad está siendo objeto de un incremento de ataques.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B874E090-EF00-4E01-9967-1FB678D832DF}"/>
              </a:ext>
            </a:extLst>
          </p:cNvPr>
          <p:cNvSpPr/>
          <p:nvPr/>
        </p:nvSpPr>
        <p:spPr>
          <a:xfrm>
            <a:off x="7097336" y="6286225"/>
            <a:ext cx="50946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>
                <a:latin typeface="Open Sans" panose="020B0606030504020204" pitchFamily="34" charset="0"/>
                <a:ea typeface="Open Sans" panose="020B0606030504020204" pitchFamily="34" charset="0"/>
                <a:hlinkClick r:id="rId3"/>
              </a:rPr>
              <a:t>https://</a:t>
            </a:r>
            <a:r>
              <a:rPr lang="es-ES" dirty="0" err="1">
                <a:latin typeface="Open Sans" panose="020B0606030504020204" pitchFamily="34" charset="0"/>
                <a:ea typeface="Open Sans" panose="020B0606030504020204" pitchFamily="34" charset="0"/>
                <a:hlinkClick r:id="rId3"/>
              </a:rPr>
              <a:t>www.servotic.com</a:t>
            </a:r>
            <a:r>
              <a:rPr lang="es-ES" dirty="0">
                <a:latin typeface="Open Sans" panose="020B0606030504020204" pitchFamily="34" charset="0"/>
                <a:ea typeface="Open Sans" panose="020B0606030504020204" pitchFamily="34" charset="0"/>
                <a:hlinkClick r:id="rId3"/>
              </a:rPr>
              <a:t>/sistemas-</a:t>
            </a:r>
            <a:r>
              <a:rPr lang="es-ES" dirty="0" err="1">
                <a:latin typeface="Open Sans" panose="020B0606030504020204" pitchFamily="34" charset="0"/>
                <a:ea typeface="Open Sans" panose="020B0606030504020204" pitchFamily="34" charset="0"/>
                <a:hlinkClick r:id="rId3"/>
              </a:rPr>
              <a:t>backup</a:t>
            </a:r>
            <a:r>
              <a:rPr lang="es-ES" dirty="0">
                <a:latin typeface="Open Sans" panose="020B0606030504020204" pitchFamily="34" charset="0"/>
                <a:ea typeface="Open Sans" panose="020B0606030504020204" pitchFamily="34" charset="0"/>
                <a:hlinkClick r:id="rId3"/>
              </a:rPr>
              <a:t>/</a:t>
            </a:r>
            <a:endParaRPr lang="es-ES" dirty="0">
              <a:latin typeface="Open Sans" panose="020B0606030504020204" pitchFamily="34" charset="0"/>
              <a:ea typeface="Open Sans" panose="020B0606030504020204" pitchFamily="34" charset="0"/>
            </a:endParaRPr>
          </a:p>
        </p:txBody>
      </p:sp>
      <p:pic>
        <p:nvPicPr>
          <p:cNvPr id="7176" name="Picture 8" descr="Resultado de imagen de seguridad informatica">
            <a:extLst>
              <a:ext uri="{FF2B5EF4-FFF2-40B4-BE49-F238E27FC236}">
                <a16:creationId xmlns:a16="http://schemas.microsoft.com/office/drawing/2014/main" id="{A6EE34F1-8F2F-47D1-9412-31C05A4901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745" y="3734021"/>
            <a:ext cx="3314700" cy="1767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0" name="Picture 12" descr="Resultado de imagen de encriptado">
            <a:extLst>
              <a:ext uri="{FF2B5EF4-FFF2-40B4-BE49-F238E27FC236}">
                <a16:creationId xmlns:a16="http://schemas.microsoft.com/office/drawing/2014/main" id="{B3FFB537-233B-4798-9509-3F1FA9F03A3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clrChange>
              <a:clrFrom>
                <a:srgbClr val="F3EDE9"/>
              </a:clrFrom>
              <a:clrTo>
                <a:srgbClr val="F3EDE9">
                  <a:alpha val="0"/>
                </a:srgbClr>
              </a:clrTo>
            </a:clrChange>
            <a:grayscl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508" r="15810"/>
          <a:stretch/>
        </p:blipFill>
        <p:spPr bwMode="auto">
          <a:xfrm>
            <a:off x="8550638" y="1162932"/>
            <a:ext cx="2816942" cy="1676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0545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n relacionada">
            <a:extLst>
              <a:ext uri="{FF2B5EF4-FFF2-40B4-BE49-F238E27FC236}">
                <a16:creationId xmlns:a16="http://schemas.microsoft.com/office/drawing/2014/main" id="{2DDF295F-E142-4A1D-B5ED-99EDF4C604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1593" y="1529848"/>
            <a:ext cx="4846447" cy="4002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6B502A8-AD92-4EDD-856E-DB6EE606C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Seguridad de la Información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37E2BCDC-2A04-4AFB-8221-F26467558D0F}"/>
              </a:ext>
            </a:extLst>
          </p:cNvPr>
          <p:cNvSpPr/>
          <p:nvPr/>
        </p:nvSpPr>
        <p:spPr>
          <a:xfrm>
            <a:off x="661138" y="1072008"/>
            <a:ext cx="5850497" cy="51412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600"/>
              </a:lnSpc>
            </a:pPr>
            <a:r>
              <a:rPr lang="es-ES" sz="26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La </a:t>
            </a:r>
            <a:r>
              <a:rPr lang="es-ES" sz="2600" dirty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seguridad de la información</a:t>
            </a:r>
          </a:p>
          <a:p>
            <a:pPr>
              <a:lnSpc>
                <a:spcPts val="3600"/>
              </a:lnSpc>
            </a:pPr>
            <a:r>
              <a:rPr lang="es-ES" sz="26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es el conjunto de medidas</a:t>
            </a:r>
          </a:p>
          <a:p>
            <a:pPr>
              <a:lnSpc>
                <a:spcPts val="3600"/>
              </a:lnSpc>
            </a:pPr>
            <a:r>
              <a:rPr lang="es-ES" sz="26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preventivas y reactivas de las</a:t>
            </a:r>
          </a:p>
          <a:p>
            <a:pPr>
              <a:lnSpc>
                <a:spcPts val="3600"/>
              </a:lnSpc>
            </a:pPr>
            <a:r>
              <a:rPr lang="es-ES" sz="26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organizaciones y de los sistemas</a:t>
            </a:r>
          </a:p>
          <a:p>
            <a:pPr>
              <a:lnSpc>
                <a:spcPts val="3600"/>
              </a:lnSpc>
            </a:pPr>
            <a:r>
              <a:rPr lang="es-ES" sz="26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tecnológicos que permiten</a:t>
            </a:r>
          </a:p>
          <a:p>
            <a:pPr>
              <a:lnSpc>
                <a:spcPts val="3600"/>
              </a:lnSpc>
            </a:pPr>
            <a:r>
              <a:rPr lang="es-ES" sz="26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resguardar y proteger la</a:t>
            </a:r>
          </a:p>
          <a:p>
            <a:pPr>
              <a:lnSpc>
                <a:spcPts val="3600"/>
              </a:lnSpc>
            </a:pPr>
            <a:r>
              <a:rPr lang="es-ES" sz="26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información buscando mantener</a:t>
            </a:r>
          </a:p>
          <a:p>
            <a:pPr>
              <a:lnSpc>
                <a:spcPts val="3600"/>
              </a:lnSpc>
            </a:pPr>
            <a:r>
              <a:rPr lang="es-ES" sz="26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la </a:t>
            </a:r>
            <a:r>
              <a:rPr lang="es-ES" sz="2600" dirty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confidencialidad</a:t>
            </a:r>
            <a:r>
              <a:rPr lang="es-ES" sz="26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,</a:t>
            </a:r>
          </a:p>
          <a:p>
            <a:pPr>
              <a:lnSpc>
                <a:spcPts val="3600"/>
              </a:lnSpc>
            </a:pPr>
            <a:r>
              <a:rPr lang="es-ES" sz="26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la </a:t>
            </a:r>
            <a:r>
              <a:rPr lang="es-ES" sz="2600" dirty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disponibilidad</a:t>
            </a:r>
            <a:r>
              <a:rPr lang="es-ES" sz="2600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s-ES" sz="26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y</a:t>
            </a:r>
          </a:p>
          <a:p>
            <a:pPr>
              <a:lnSpc>
                <a:spcPts val="3600"/>
              </a:lnSpc>
            </a:pPr>
            <a:r>
              <a:rPr lang="es-ES" sz="26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la </a:t>
            </a:r>
            <a:r>
              <a:rPr lang="es-ES" sz="2600" dirty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integridad</a:t>
            </a:r>
          </a:p>
          <a:p>
            <a:pPr>
              <a:lnSpc>
                <a:spcPts val="3600"/>
              </a:lnSpc>
            </a:pPr>
            <a:r>
              <a:rPr lang="es-ES" sz="26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de la misma.</a:t>
            </a:r>
            <a:endParaRPr lang="es-ES" sz="2600" dirty="0">
              <a:latin typeface="Open Sans" panose="020B0606030504020204" pitchFamily="34" charset="0"/>
              <a:ea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03326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23F9A3-25D6-4CF4-B154-1F4232B4F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Seguridad en los sistemas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AA780645-AF35-4D7F-99C6-26C095888A25}"/>
              </a:ext>
            </a:extLst>
          </p:cNvPr>
          <p:cNvSpPr/>
          <p:nvPr/>
        </p:nvSpPr>
        <p:spPr>
          <a:xfrm>
            <a:off x="425171" y="1080846"/>
            <a:ext cx="5633884" cy="49868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  <a:spcAft>
                <a:spcPts val="1200"/>
              </a:spcAft>
            </a:pPr>
            <a:r>
              <a:rPr lang="es-ES" sz="2200" dirty="0">
                <a:latin typeface="Open Sans" panose="020B0606030504020204" pitchFamily="34" charset="0"/>
                <a:ea typeface="Open Sans" panose="020B0606030504020204" pitchFamily="34" charset="0"/>
              </a:rPr>
              <a:t>Las soluciones que aplican sirven con frecuencia para aplicar </a:t>
            </a:r>
            <a:r>
              <a:rPr lang="es-ES" sz="2200" dirty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métodos de supervisión y mecanismos de auditoría</a:t>
            </a:r>
            <a:r>
              <a:rPr lang="es-ES" sz="2200" dirty="0">
                <a:latin typeface="Open Sans" panose="020B0606030504020204" pitchFamily="34" charset="0"/>
                <a:ea typeface="Open Sans" panose="020B0606030504020204" pitchFamily="34" charset="0"/>
              </a:rPr>
              <a:t>.</a:t>
            </a:r>
          </a:p>
          <a:p>
            <a:pPr>
              <a:lnSpc>
                <a:spcPts val="3000"/>
              </a:lnSpc>
              <a:spcAft>
                <a:spcPts val="1200"/>
              </a:spcAft>
            </a:pPr>
            <a:endParaRPr lang="es-ES" sz="2200" dirty="0">
              <a:latin typeface="Open Sans" panose="020B0606030504020204" pitchFamily="34" charset="0"/>
              <a:ea typeface="Open Sans" panose="020B0606030504020204" pitchFamily="34" charset="0"/>
            </a:endParaRPr>
          </a:p>
          <a:p>
            <a:pPr>
              <a:lnSpc>
                <a:spcPts val="3000"/>
              </a:lnSpc>
              <a:spcAft>
                <a:spcPts val="1200"/>
              </a:spcAft>
            </a:pPr>
            <a:r>
              <a:rPr lang="es-ES" sz="2200" dirty="0">
                <a:latin typeface="Open Sans" panose="020B0606030504020204" pitchFamily="34" charset="0"/>
                <a:ea typeface="Open Sans" panose="020B0606030504020204" pitchFamily="34" charset="0"/>
              </a:rPr>
              <a:t>Se incluyen herramientas </a:t>
            </a:r>
            <a:br>
              <a:rPr lang="es-ES" sz="2200" dirty="0">
                <a:latin typeface="Open Sans" panose="020B0606030504020204" pitchFamily="34" charset="0"/>
                <a:ea typeface="Open Sans" panose="020B0606030504020204" pitchFamily="34" charset="0"/>
              </a:rPr>
            </a:br>
            <a:r>
              <a:rPr lang="es-ES" sz="2200" dirty="0">
                <a:latin typeface="Open Sans" panose="020B0606030504020204" pitchFamily="34" charset="0"/>
                <a:ea typeface="Open Sans" panose="020B0606030504020204" pitchFamily="34" charset="0"/>
              </a:rPr>
              <a:t>para servidores corporativos, herramientas de restauración </a:t>
            </a:r>
            <a:br>
              <a:rPr lang="es-ES" sz="2200" dirty="0">
                <a:latin typeface="Open Sans" panose="020B0606030504020204" pitchFamily="34" charset="0"/>
                <a:ea typeface="Open Sans" panose="020B0606030504020204" pitchFamily="34" charset="0"/>
              </a:rPr>
            </a:br>
            <a:r>
              <a:rPr lang="es-ES" sz="2200" dirty="0">
                <a:latin typeface="Open Sans" panose="020B0606030504020204" pitchFamily="34" charset="0"/>
                <a:ea typeface="Open Sans" panose="020B0606030504020204" pitchFamily="34" charset="0"/>
              </a:rPr>
              <a:t>en caso de incidentes de seguridad </a:t>
            </a:r>
            <a:br>
              <a:rPr lang="es-ES" sz="2200" dirty="0">
                <a:latin typeface="Open Sans" panose="020B0606030504020204" pitchFamily="34" charset="0"/>
                <a:ea typeface="Open Sans" panose="020B0606030504020204" pitchFamily="34" charset="0"/>
              </a:rPr>
            </a:br>
            <a:r>
              <a:rPr lang="es-ES" sz="2200" dirty="0">
                <a:latin typeface="Open Sans" panose="020B0606030504020204" pitchFamily="34" charset="0"/>
                <a:ea typeface="Open Sans" panose="020B0606030504020204" pitchFamily="34" charset="0"/>
              </a:rPr>
              <a:t>para sistemas de almacenamiento, </a:t>
            </a:r>
            <a:br>
              <a:rPr lang="es-ES" sz="2200" dirty="0">
                <a:latin typeface="Open Sans" panose="020B0606030504020204" pitchFamily="34" charset="0"/>
                <a:ea typeface="Open Sans" panose="020B0606030504020204" pitchFamily="34" charset="0"/>
              </a:rPr>
            </a:br>
            <a:r>
              <a:rPr lang="es-ES" sz="2200" dirty="0">
                <a:latin typeface="Open Sans" panose="020B0606030504020204" pitchFamily="34" charset="0"/>
                <a:ea typeface="Open Sans" panose="020B0606030504020204" pitchFamily="34" charset="0"/>
              </a:rPr>
              <a:t>así como herramientas de auditorías </a:t>
            </a:r>
            <a:br>
              <a:rPr lang="es-ES" sz="2200" dirty="0">
                <a:latin typeface="Open Sans" panose="020B0606030504020204" pitchFamily="34" charset="0"/>
                <a:ea typeface="Open Sans" panose="020B0606030504020204" pitchFamily="34" charset="0"/>
              </a:rPr>
            </a:br>
            <a:r>
              <a:rPr lang="es-ES" sz="2200" dirty="0">
                <a:latin typeface="Open Sans" panose="020B0606030504020204" pitchFamily="34" charset="0"/>
                <a:ea typeface="Open Sans" panose="020B0606030504020204" pitchFamily="34" charset="0"/>
              </a:rPr>
              <a:t>técnicas de sistemas y gestión </a:t>
            </a:r>
            <a:br>
              <a:rPr lang="es-ES" sz="2200" dirty="0">
                <a:latin typeface="Open Sans" panose="020B0606030504020204" pitchFamily="34" charset="0"/>
                <a:ea typeface="Open Sans" panose="020B0606030504020204" pitchFamily="34" charset="0"/>
              </a:rPr>
            </a:br>
            <a:r>
              <a:rPr lang="es-ES" sz="2200" dirty="0">
                <a:latin typeface="Open Sans" panose="020B0606030504020204" pitchFamily="34" charset="0"/>
                <a:ea typeface="Open Sans" panose="020B0606030504020204" pitchFamily="34" charset="0"/>
              </a:rPr>
              <a:t>de eventos de seguridad.</a:t>
            </a:r>
          </a:p>
        </p:txBody>
      </p:sp>
      <p:pic>
        <p:nvPicPr>
          <p:cNvPr id="9220" name="Picture 4" descr="Imagen relacionada">
            <a:extLst>
              <a:ext uri="{FF2B5EF4-FFF2-40B4-BE49-F238E27FC236}">
                <a16:creationId xmlns:a16="http://schemas.microsoft.com/office/drawing/2014/main" id="{3F139FA5-B209-4EF3-9FBD-21981C5718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8813" y="4139881"/>
            <a:ext cx="3896789" cy="2026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4" name="Picture 8" descr="Imagen relacionada">
            <a:extLst>
              <a:ext uri="{FF2B5EF4-FFF2-40B4-BE49-F238E27FC236}">
                <a16:creationId xmlns:a16="http://schemas.microsoft.com/office/drawing/2014/main" id="{B906A55A-DD32-4AC4-B549-9E9682D0D0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grayscl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3200" y="1086828"/>
            <a:ext cx="3361385" cy="2487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10528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258ABB-8825-4EB5-93AB-1FCFA6E55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Seguridad en la red</a:t>
            </a:r>
          </a:p>
        </p:txBody>
      </p:sp>
      <p:pic>
        <p:nvPicPr>
          <p:cNvPr id="10242" name="Picture 2" descr="Resultado de imagen de network security">
            <a:extLst>
              <a:ext uri="{FF2B5EF4-FFF2-40B4-BE49-F238E27FC236}">
                <a16:creationId xmlns:a16="http://schemas.microsoft.com/office/drawing/2014/main" id="{BACD7428-A462-4B86-AD3B-7B56DF53B1F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896" r="13263"/>
          <a:stretch/>
        </p:blipFill>
        <p:spPr bwMode="auto">
          <a:xfrm>
            <a:off x="7836310" y="2812026"/>
            <a:ext cx="3893575" cy="381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05BCCC2B-C0F9-49D9-9D10-5B3B80DF0D1E}"/>
              </a:ext>
            </a:extLst>
          </p:cNvPr>
          <p:cNvSpPr/>
          <p:nvPr/>
        </p:nvSpPr>
        <p:spPr>
          <a:xfrm>
            <a:off x="286763" y="979619"/>
            <a:ext cx="6902095" cy="5220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  <a:spcAft>
                <a:spcPts val="1200"/>
              </a:spcAft>
            </a:pPr>
            <a:r>
              <a:rPr lang="es-ES" sz="2100" dirty="0">
                <a:latin typeface="Open Sans" panose="020B0606030504020204" pitchFamily="34" charset="0"/>
                <a:ea typeface="Open Sans" panose="020B0606030504020204" pitchFamily="34" charset="0"/>
              </a:rPr>
              <a:t>En este alcance se incluyen principalmente los </a:t>
            </a:r>
            <a:r>
              <a:rPr lang="es-ES" sz="2100" dirty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cortafuegos</a:t>
            </a:r>
            <a:r>
              <a:rPr lang="es-ES" sz="2100" dirty="0">
                <a:latin typeface="Open Sans" panose="020B0606030504020204" pitchFamily="34" charset="0"/>
                <a:ea typeface="Open Sans" panose="020B0606030504020204" pitchFamily="34" charset="0"/>
              </a:rPr>
              <a:t> (firewalls), las </a:t>
            </a:r>
            <a:r>
              <a:rPr lang="es-ES" sz="2100" dirty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redes privadas virtuales </a:t>
            </a:r>
            <a:r>
              <a:rPr lang="es-ES" sz="2100" dirty="0">
                <a:latin typeface="Open Sans" panose="020B0606030504020204" pitchFamily="34" charset="0"/>
                <a:ea typeface="Open Sans" panose="020B0606030504020204" pitchFamily="34" charset="0"/>
              </a:rPr>
              <a:t>(VPN), </a:t>
            </a:r>
            <a:r>
              <a:rPr lang="es-ES" sz="2100" dirty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sistemas de prevención y detección de intrusiones</a:t>
            </a:r>
            <a:r>
              <a:rPr lang="es-ES" sz="2100" dirty="0">
                <a:latin typeface="Open Sans" panose="020B0606030504020204" pitchFamily="34" charset="0"/>
                <a:ea typeface="Open Sans" panose="020B0606030504020204" pitchFamily="34" charset="0"/>
              </a:rPr>
              <a:t>, </a:t>
            </a:r>
            <a:r>
              <a:rPr lang="es-ES" sz="2100" dirty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herramientas para la protección de redes inalámbricas y dispositivos móviles</a:t>
            </a:r>
            <a:r>
              <a:rPr lang="es-ES" sz="2100" dirty="0">
                <a:latin typeface="Open Sans" panose="020B0606030504020204" pitchFamily="34" charset="0"/>
                <a:ea typeface="Open Sans" panose="020B0606030504020204" pitchFamily="34" charset="0"/>
              </a:rPr>
              <a:t>, así como herramientas para el </a:t>
            </a:r>
            <a:r>
              <a:rPr lang="es-ES" sz="2100" dirty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control de tráfico de red y comunicaciones</a:t>
            </a:r>
            <a:r>
              <a:rPr lang="es-ES" sz="2100" dirty="0">
                <a:latin typeface="Open Sans" panose="020B0606030504020204" pitchFamily="34" charset="0"/>
                <a:ea typeface="Open Sans" panose="020B0606030504020204" pitchFamily="34" charset="0"/>
              </a:rPr>
              <a:t>.</a:t>
            </a:r>
          </a:p>
          <a:p>
            <a:pPr>
              <a:lnSpc>
                <a:spcPts val="3000"/>
              </a:lnSpc>
              <a:spcAft>
                <a:spcPts val="1200"/>
              </a:spcAft>
            </a:pPr>
            <a:r>
              <a:rPr lang="es-ES" sz="2100">
                <a:latin typeface="Open Sans" panose="020B0606030504020204" pitchFamily="34" charset="0"/>
                <a:ea typeface="Open Sans" panose="020B0606030504020204" pitchFamily="34" charset="0"/>
              </a:rPr>
              <a:t>Aquí </a:t>
            </a:r>
            <a:r>
              <a:rPr lang="es-ES" sz="2100" dirty="0">
                <a:latin typeface="Open Sans" panose="020B0606030504020204" pitchFamily="34" charset="0"/>
                <a:ea typeface="Open Sans" panose="020B0606030504020204" pitchFamily="34" charset="0"/>
              </a:rPr>
              <a:t>se garantiza la seguridad en los accesos remotos de equipos entre redes, y la transferencia de información, permitiendo solo a usuarios autorizados, la supervisión, análisis y control de los tráficos entrantes y salientes y garantizando la continuidad de conectividad de </a:t>
            </a:r>
            <a:r>
              <a:rPr lang="es-ES" sz="2100">
                <a:latin typeface="Open Sans" panose="020B0606030504020204" pitchFamily="34" charset="0"/>
                <a:ea typeface="Open Sans" panose="020B0606030504020204" pitchFamily="34" charset="0"/>
              </a:rPr>
              <a:t>los equipos </a:t>
            </a:r>
            <a:r>
              <a:rPr lang="es-ES" sz="2100" dirty="0">
                <a:latin typeface="Open Sans" panose="020B0606030504020204" pitchFamily="34" charset="0"/>
                <a:ea typeface="Open Sans" panose="020B0606030504020204" pitchFamily="34" charset="0"/>
              </a:rPr>
              <a:t>transmisores.</a:t>
            </a:r>
          </a:p>
        </p:txBody>
      </p:sp>
      <p:pic>
        <p:nvPicPr>
          <p:cNvPr id="10244" name="Picture 4" descr="Resultado de imagen de hackER">
            <a:extLst>
              <a:ext uri="{FF2B5EF4-FFF2-40B4-BE49-F238E27FC236}">
                <a16:creationId xmlns:a16="http://schemas.microsoft.com/office/drawing/2014/main" id="{9516F0EF-E82D-423F-BD2D-2D1AD5991A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grayscl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6310" y="718055"/>
            <a:ext cx="3584304" cy="2389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50963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3728CE-934F-4675-AFCD-BBF2B509E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Personas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AC3DABC5-C7A8-4988-B8A3-72FCFF6CA7AA}"/>
              </a:ext>
            </a:extLst>
          </p:cNvPr>
          <p:cNvSpPr/>
          <p:nvPr/>
        </p:nvSpPr>
        <p:spPr>
          <a:xfrm>
            <a:off x="360218" y="1021556"/>
            <a:ext cx="5911273" cy="50477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  <a:spcAft>
                <a:spcPts val="1200"/>
              </a:spcAft>
            </a:pPr>
            <a:r>
              <a:rPr lang="es-ES" sz="2100" dirty="0">
                <a:latin typeface="Open Sans" panose="020B0606030504020204" pitchFamily="34" charset="0"/>
                <a:ea typeface="Open Sans" panose="020B0606030504020204" pitchFamily="34" charset="0"/>
              </a:rPr>
              <a:t>Los servicios bajo este </a:t>
            </a:r>
            <a:r>
              <a:rPr lang="es-ES" sz="2100">
                <a:latin typeface="Open Sans" panose="020B0606030504020204" pitchFamily="34" charset="0"/>
                <a:ea typeface="Open Sans" panose="020B0606030504020204" pitchFamily="34" charset="0"/>
              </a:rPr>
              <a:t>alcance están relacionados </a:t>
            </a:r>
            <a:r>
              <a:rPr lang="es-ES" sz="2100" dirty="0">
                <a:latin typeface="Open Sans" panose="020B0606030504020204" pitchFamily="34" charset="0"/>
                <a:ea typeface="Open Sans" panose="020B0606030504020204" pitchFamily="34" charset="0"/>
              </a:rPr>
              <a:t>con la </a:t>
            </a:r>
            <a:r>
              <a:rPr lang="es-ES" sz="210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concienciación y la </a:t>
            </a:r>
            <a:r>
              <a:rPr lang="es-ES" sz="2100" dirty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formación sobre </a:t>
            </a:r>
            <a:r>
              <a:rPr lang="es-ES" sz="210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medidas de seguridad</a:t>
            </a:r>
            <a:r>
              <a:rPr lang="es-ES" sz="2100" dirty="0">
                <a:latin typeface="Open Sans" panose="020B0606030504020204" pitchFamily="34" charset="0"/>
                <a:ea typeface="Open Sans" panose="020B0606030504020204" pitchFamily="34" charset="0"/>
              </a:rPr>
              <a:t>.</a:t>
            </a:r>
          </a:p>
          <a:p>
            <a:pPr>
              <a:lnSpc>
                <a:spcPts val="2800"/>
              </a:lnSpc>
              <a:spcAft>
                <a:spcPts val="1200"/>
              </a:spcAft>
            </a:pPr>
            <a:r>
              <a:rPr lang="es-ES" sz="2100" dirty="0">
                <a:latin typeface="Open Sans" panose="020B0606030504020204" pitchFamily="34" charset="0"/>
                <a:ea typeface="Open Sans" panose="020B0606030504020204" pitchFamily="34" charset="0"/>
              </a:rPr>
              <a:t>Los servicios de </a:t>
            </a:r>
            <a:r>
              <a:rPr lang="es-ES" sz="2100">
                <a:latin typeface="Open Sans" panose="020B0606030504020204" pitchFamily="34" charset="0"/>
                <a:ea typeface="Open Sans" panose="020B0606030504020204" pitchFamily="34" charset="0"/>
              </a:rPr>
              <a:t>aplicación de medidas </a:t>
            </a:r>
            <a:r>
              <a:rPr lang="es-ES" sz="2100" dirty="0">
                <a:latin typeface="Open Sans" panose="020B0606030504020204" pitchFamily="34" charset="0"/>
                <a:ea typeface="Open Sans" panose="020B0606030504020204" pitchFamily="34" charset="0"/>
              </a:rPr>
              <a:t>de seguridad </a:t>
            </a:r>
            <a:r>
              <a:rPr lang="es-ES" sz="2100">
                <a:latin typeface="Open Sans" panose="020B0606030504020204" pitchFamily="34" charset="0"/>
                <a:ea typeface="Open Sans" panose="020B0606030504020204" pitchFamily="34" charset="0"/>
              </a:rPr>
              <a:t>organizativas; permisos </a:t>
            </a:r>
            <a:r>
              <a:rPr lang="es-ES" sz="2100" dirty="0">
                <a:latin typeface="Open Sans" panose="020B0606030504020204" pitchFamily="34" charset="0"/>
                <a:ea typeface="Open Sans" panose="020B0606030504020204" pitchFamily="34" charset="0"/>
              </a:rPr>
              <a:t>y obligaciones</a:t>
            </a:r>
            <a:r>
              <a:rPr lang="es-ES" sz="2100">
                <a:latin typeface="Open Sans" panose="020B0606030504020204" pitchFamily="34" charset="0"/>
                <a:ea typeface="Open Sans" panose="020B0606030504020204" pitchFamily="34" charset="0"/>
              </a:rPr>
              <a:t>, la identificación </a:t>
            </a:r>
            <a:r>
              <a:rPr lang="es-ES" sz="2100" dirty="0">
                <a:latin typeface="Open Sans" panose="020B0606030504020204" pitchFamily="34" charset="0"/>
                <a:ea typeface="Open Sans" panose="020B0606030504020204" pitchFamily="34" charset="0"/>
              </a:rPr>
              <a:t>y </a:t>
            </a:r>
            <a:r>
              <a:rPr lang="es-ES" sz="2100">
                <a:latin typeface="Open Sans" panose="020B0606030504020204" pitchFamily="34" charset="0"/>
                <a:ea typeface="Open Sans" panose="020B0606030504020204" pitchFamily="34" charset="0"/>
              </a:rPr>
              <a:t>prevención ante ataques </a:t>
            </a:r>
            <a:r>
              <a:rPr lang="es-ES" sz="2100" dirty="0">
                <a:latin typeface="Open Sans" panose="020B0606030504020204" pitchFamily="34" charset="0"/>
                <a:ea typeface="Open Sans" panose="020B0606030504020204" pitchFamily="34" charset="0"/>
              </a:rPr>
              <a:t>de ingeniería </a:t>
            </a:r>
            <a:r>
              <a:rPr lang="es-ES" sz="2100">
                <a:latin typeface="Open Sans" panose="020B0606030504020204" pitchFamily="34" charset="0"/>
                <a:ea typeface="Open Sans" panose="020B0606030504020204" pitchFamily="34" charset="0"/>
              </a:rPr>
              <a:t>social, cumplimiento </a:t>
            </a:r>
            <a:r>
              <a:rPr lang="es-ES" sz="2100" dirty="0">
                <a:latin typeface="Open Sans" panose="020B0606030504020204" pitchFamily="34" charset="0"/>
                <a:ea typeface="Open Sans" panose="020B0606030504020204" pitchFamily="34" charset="0"/>
              </a:rPr>
              <a:t>con la legislación.</a:t>
            </a:r>
          </a:p>
          <a:p>
            <a:pPr>
              <a:lnSpc>
                <a:spcPts val="2800"/>
              </a:lnSpc>
              <a:spcAft>
                <a:spcPts val="1200"/>
              </a:spcAft>
            </a:pPr>
            <a:r>
              <a:rPr lang="es-ES" sz="2100" dirty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También están los </a:t>
            </a:r>
            <a:r>
              <a:rPr lang="es-ES" sz="210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servicios de mantenimiento</a:t>
            </a:r>
            <a:r>
              <a:rPr lang="es-ES" sz="2100"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s-ES" sz="2100" dirty="0">
                <a:latin typeface="Open Sans" panose="020B0606030504020204" pitchFamily="34" charset="0"/>
                <a:ea typeface="Open Sans" panose="020B0606030504020204" pitchFamily="34" charset="0"/>
              </a:rPr>
              <a:t>de la </a:t>
            </a:r>
            <a:r>
              <a:rPr lang="es-ES" sz="2100">
                <a:latin typeface="Open Sans" panose="020B0606030504020204" pitchFamily="34" charset="0"/>
                <a:ea typeface="Open Sans" panose="020B0606030504020204" pitchFamily="34" charset="0"/>
              </a:rPr>
              <a:t>actividad en caso </a:t>
            </a:r>
            <a:r>
              <a:rPr lang="es-ES" sz="2100" dirty="0">
                <a:latin typeface="Open Sans" panose="020B0606030504020204" pitchFamily="34" charset="0"/>
                <a:ea typeface="Open Sans" panose="020B0606030504020204" pitchFamily="34" charset="0"/>
              </a:rPr>
              <a:t>de ataque, restauración </a:t>
            </a:r>
            <a:r>
              <a:rPr lang="es-ES" sz="2100">
                <a:latin typeface="Open Sans" panose="020B0606030504020204" pitchFamily="34" charset="0"/>
                <a:ea typeface="Open Sans" panose="020B0606030504020204" pitchFamily="34" charset="0"/>
              </a:rPr>
              <a:t>de la actividad </a:t>
            </a:r>
            <a:r>
              <a:rPr lang="es-ES" sz="2100" dirty="0">
                <a:latin typeface="Open Sans" panose="020B0606030504020204" pitchFamily="34" charset="0"/>
                <a:ea typeface="Open Sans" panose="020B0606030504020204" pitchFamily="34" charset="0"/>
              </a:rPr>
              <a:t>y búsqueda de </a:t>
            </a:r>
            <a:r>
              <a:rPr lang="es-ES" sz="2100">
                <a:latin typeface="Open Sans" panose="020B0606030504020204" pitchFamily="34" charset="0"/>
                <a:ea typeface="Open Sans" panose="020B0606030504020204" pitchFamily="34" charset="0"/>
              </a:rPr>
              <a:t>los motivos del </a:t>
            </a:r>
            <a:r>
              <a:rPr lang="es-ES" sz="2100" dirty="0">
                <a:latin typeface="Open Sans" panose="020B0606030504020204" pitchFamily="34" charset="0"/>
                <a:ea typeface="Open Sans" panose="020B0606030504020204" pitchFamily="34" charset="0"/>
              </a:rPr>
              <a:t>fallo de seguridad.</a:t>
            </a:r>
          </a:p>
        </p:txBody>
      </p:sp>
      <p:pic>
        <p:nvPicPr>
          <p:cNvPr id="11268" name="Picture 4" descr="Imagen relacionada">
            <a:extLst>
              <a:ext uri="{FF2B5EF4-FFF2-40B4-BE49-F238E27FC236}">
                <a16:creationId xmlns:a16="http://schemas.microsoft.com/office/drawing/2014/main" id="{96A5ABFB-5C60-4734-8610-AF29CA05B1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6412" y="682781"/>
            <a:ext cx="3456572" cy="3127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DFD45A69-42DC-470D-96C0-73EE1836936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23203"/>
          <a:stretch/>
        </p:blipFill>
        <p:spPr>
          <a:xfrm>
            <a:off x="10174698" y="5890357"/>
            <a:ext cx="2017302" cy="967643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0AD6932A-75B6-467A-83FA-11FC4CC31D3C}"/>
              </a:ext>
            </a:extLst>
          </p:cNvPr>
          <p:cNvSpPr/>
          <p:nvPr/>
        </p:nvSpPr>
        <p:spPr>
          <a:xfrm>
            <a:off x="6539347" y="4095895"/>
            <a:ext cx="3940650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ES" sz="2400" dirty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Se estima que el </a:t>
            </a:r>
            <a:r>
              <a:rPr lang="es-ES" sz="2800" dirty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82%</a:t>
            </a:r>
            <a:endParaRPr lang="es-ES" sz="2400" dirty="0">
              <a:solidFill>
                <a:srgbClr val="C00000"/>
              </a:solidFill>
              <a:latin typeface="Open Sans" panose="020B0606030504020204" pitchFamily="34" charset="0"/>
              <a:ea typeface="Open Sans" panose="020B0606030504020204" pitchFamily="34" charset="0"/>
            </a:endParaRPr>
          </a:p>
          <a:p>
            <a:pPr algn="r"/>
            <a:r>
              <a:rPr lang="es-ES" sz="2400" dirty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de la pérdida de datos</a:t>
            </a:r>
          </a:p>
          <a:p>
            <a:pPr algn="r"/>
            <a:r>
              <a:rPr lang="es-ES" sz="2400" dirty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sensibles de una</a:t>
            </a:r>
          </a:p>
          <a:p>
            <a:pPr algn="r"/>
            <a:r>
              <a:rPr lang="es-ES" sz="2400" dirty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empresa son causados</a:t>
            </a:r>
          </a:p>
          <a:p>
            <a:pPr algn="r"/>
            <a:r>
              <a:rPr lang="es-ES" sz="2400" dirty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por los propios</a:t>
            </a:r>
          </a:p>
          <a:p>
            <a:pPr algn="r"/>
            <a:r>
              <a:rPr lang="es-ES" sz="2400" dirty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empleados</a:t>
            </a:r>
          </a:p>
        </p:txBody>
      </p:sp>
    </p:spTree>
    <p:extLst>
      <p:ext uri="{BB962C8B-B14F-4D97-AF65-F5344CB8AC3E}">
        <p14:creationId xmlns:p14="http://schemas.microsoft.com/office/powerpoint/2010/main" val="16042549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788CA9-589C-44BC-A920-A52D4BA78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Información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34180C1E-F29A-493E-A2D5-B688E150B65B}"/>
              </a:ext>
            </a:extLst>
          </p:cNvPr>
          <p:cNvSpPr/>
          <p:nvPr/>
        </p:nvSpPr>
        <p:spPr>
          <a:xfrm>
            <a:off x="3485535" y="543443"/>
            <a:ext cx="8391833" cy="27620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ts val="3000"/>
              </a:lnSpc>
            </a:pPr>
            <a:r>
              <a:rPr lang="es-ES" sz="2200" dirty="0">
                <a:latin typeface="Open Sans" panose="020B0606030504020204" pitchFamily="34" charset="0"/>
                <a:ea typeface="Open Sans" panose="020B0606030504020204" pitchFamily="34" charset="0"/>
              </a:rPr>
              <a:t>Los servicios bajo este ámbito van a </a:t>
            </a:r>
            <a:r>
              <a:rPr lang="es-ES" sz="2200">
                <a:latin typeface="Open Sans" panose="020B0606030504020204" pitchFamily="34" charset="0"/>
                <a:ea typeface="Open Sans" panose="020B0606030504020204" pitchFamily="34" charset="0"/>
              </a:rPr>
              <a:t>permitir </a:t>
            </a:r>
            <a:br>
              <a:rPr lang="es-ES" sz="2200">
                <a:latin typeface="Open Sans" panose="020B0606030504020204" pitchFamily="34" charset="0"/>
                <a:ea typeface="Open Sans" panose="020B0606030504020204" pitchFamily="34" charset="0"/>
              </a:rPr>
            </a:br>
            <a:r>
              <a:rPr lang="es-ES" sz="2200">
                <a:latin typeface="Open Sans" panose="020B0606030504020204" pitchFamily="34" charset="0"/>
                <a:ea typeface="Open Sans" panose="020B0606030504020204" pitchFamily="34" charset="0"/>
              </a:rPr>
              <a:t>el intercambio de información </a:t>
            </a:r>
            <a:r>
              <a:rPr lang="es-ES" sz="2200" dirty="0">
                <a:latin typeface="Open Sans" panose="020B0606030504020204" pitchFamily="34" charset="0"/>
                <a:ea typeface="Open Sans" panose="020B0606030504020204" pitchFamily="34" charset="0"/>
              </a:rPr>
              <a:t>confidencial.</a:t>
            </a:r>
          </a:p>
          <a:p>
            <a:pPr algn="r">
              <a:lnSpc>
                <a:spcPts val="3000"/>
              </a:lnSpc>
            </a:pPr>
            <a:endParaRPr lang="es-ES" sz="2200" dirty="0">
              <a:latin typeface="Open Sans" panose="020B0606030504020204" pitchFamily="34" charset="0"/>
              <a:ea typeface="Open Sans" panose="020B0606030504020204" pitchFamily="34" charset="0"/>
            </a:endParaRPr>
          </a:p>
          <a:p>
            <a:pPr algn="r">
              <a:lnSpc>
                <a:spcPts val="3000"/>
              </a:lnSpc>
            </a:pPr>
            <a:r>
              <a:rPr lang="es-ES" sz="2200" dirty="0">
                <a:latin typeface="Open Sans" panose="020B0606030504020204" pitchFamily="34" charset="0"/>
                <a:ea typeface="Open Sans" panose="020B0606030504020204" pitchFamily="34" charset="0"/>
              </a:rPr>
              <a:t>También los </a:t>
            </a:r>
            <a:r>
              <a:rPr lang="es-ES" sz="2200" dirty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servicios orientados a la protección frente a pérdidas de información</a:t>
            </a:r>
            <a:r>
              <a:rPr lang="es-ES" sz="2200" dirty="0">
                <a:latin typeface="Open Sans" panose="020B0606030504020204" pitchFamily="34" charset="0"/>
                <a:ea typeface="Open Sans" panose="020B0606030504020204" pitchFamily="34" charset="0"/>
              </a:rPr>
              <a:t>, copias de seguridad y su posterior</a:t>
            </a:r>
          </a:p>
          <a:p>
            <a:pPr algn="r">
              <a:lnSpc>
                <a:spcPts val="3000"/>
              </a:lnSpc>
            </a:pPr>
            <a:r>
              <a:rPr lang="es-ES" sz="2200" dirty="0">
                <a:latin typeface="Open Sans" panose="020B0606030504020204" pitchFamily="34" charset="0"/>
                <a:ea typeface="Open Sans" panose="020B0606030504020204" pitchFamily="34" charset="0"/>
              </a:rPr>
              <a:t>recuperación, </a:t>
            </a:r>
            <a:r>
              <a:rPr lang="es-ES" sz="2200" dirty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los que evitan la difusión no permitida de la</a:t>
            </a:r>
          </a:p>
          <a:p>
            <a:pPr algn="r">
              <a:lnSpc>
                <a:spcPts val="3000"/>
              </a:lnSpc>
            </a:pPr>
            <a:r>
              <a:rPr lang="es-ES" sz="2200" dirty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información</a:t>
            </a:r>
            <a:r>
              <a:rPr lang="es-ES" sz="2200" dirty="0">
                <a:latin typeface="Open Sans" panose="020B0606030504020204" pitchFamily="34" charset="0"/>
                <a:ea typeface="Open Sans" panose="020B0606030504020204" pitchFamily="34" charset="0"/>
              </a:rPr>
              <a:t> y los que aplican medidas de protección.</a:t>
            </a:r>
          </a:p>
        </p:txBody>
      </p:sp>
      <p:pic>
        <p:nvPicPr>
          <p:cNvPr id="14342" name="Picture 6" descr="Resultado de imagen de cifrado redes  sociales">
            <a:extLst>
              <a:ext uri="{FF2B5EF4-FFF2-40B4-BE49-F238E27FC236}">
                <a16:creationId xmlns:a16="http://schemas.microsoft.com/office/drawing/2014/main" id="{8F7C6F4F-1402-43B4-8D6F-906B2EEF79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grayscl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62" b="95131" l="10000" r="90000">
                        <a14:foregroundMark x1="50947" y1="7303" x2="50947" y2="7303"/>
                        <a14:foregroundMark x1="50000" y1="936" x2="50000" y2="936"/>
                        <a14:foregroundMark x1="22421" y1="65730" x2="22421" y2="65730"/>
                        <a14:foregroundMark x1="24947" y1="82584" x2="24947" y2="82584"/>
                        <a14:foregroundMark x1="39895" y1="91011" x2="39895" y2="91011"/>
                        <a14:foregroundMark x1="66947" y1="88951" x2="66947" y2="88951"/>
                        <a14:foregroundMark x1="76737" y1="75655" x2="76737" y2="75655"/>
                        <a14:foregroundMark x1="82421" y1="65543" x2="82421" y2="65543"/>
                        <a14:foregroundMark x1="81263" y1="91386" x2="81263" y2="91386"/>
                        <a14:foregroundMark x1="21158" y1="95131" x2="21158" y2="95131"/>
                        <a14:foregroundMark x1="49474" y1="71536" x2="49474" y2="71536"/>
                        <a14:foregroundMark x1="18421" y1="80337" x2="18421" y2="80337"/>
                        <a14:foregroundMark x1="16211" y1="64607" x2="16211" y2="64607"/>
                        <a14:foregroundMark x1="16632" y1="59176" x2="16632" y2="59176"/>
                        <a14:foregroundMark x1="16737" y1="55431" x2="16737" y2="55431"/>
                        <a14:foregroundMark x1="48737" y1="88202" x2="48737" y2="88202"/>
                      </a14:backgroundRemoval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37220"/>
            <a:ext cx="3287127" cy="1847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8" name="Picture 12" descr="Imagen relacionada">
            <a:extLst>
              <a:ext uri="{FF2B5EF4-FFF2-40B4-BE49-F238E27FC236}">
                <a16:creationId xmlns:a16="http://schemas.microsoft.com/office/drawing/2014/main" id="{477ADF7D-0442-49F4-94FC-4E308B02CA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clrChange>
              <a:clrFrom>
                <a:srgbClr val="2ABDEF"/>
              </a:clrFrom>
              <a:clrTo>
                <a:srgbClr val="2ABDEF">
                  <a:alpha val="0"/>
                </a:srgbClr>
              </a:clrTo>
            </a:clrChange>
            <a:grayscl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942" b="95029" l="9798" r="89736">
                        <a14:foregroundMark x1="22551" y1="75146" x2="22551" y2="75146"/>
                        <a14:foregroundMark x1="41991" y1="60526" x2="41991" y2="60526"/>
                        <a14:foregroundMark x1="38258" y1="64620" x2="38258" y2="64620"/>
                        <a14:foregroundMark x1="39347" y1="69591" x2="39347" y2="69591"/>
                        <a14:foregroundMark x1="21617" y1="94737" x2="21617" y2="94737"/>
                        <a14:foregroundMark x1="30482" y1="95029" x2="30482" y2="95029"/>
                        <a14:foregroundMark x1="13375" y1="39474" x2="13375" y2="39474"/>
                        <a14:foregroundMark x1="13219" y1="39474" x2="13219" y2="3947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428" t="5433" r="44462" b="-5433"/>
          <a:stretch/>
        </p:blipFill>
        <p:spPr bwMode="auto">
          <a:xfrm>
            <a:off x="4254542" y="4204712"/>
            <a:ext cx="2446416" cy="2762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6" name="Picture 10" descr="Resultado de imagen de seguridad en las redes sociales">
            <a:extLst>
              <a:ext uri="{FF2B5EF4-FFF2-40B4-BE49-F238E27FC236}">
                <a16:creationId xmlns:a16="http://schemas.microsoft.com/office/drawing/2014/main" id="{1170A21C-DE4A-42A5-ABE5-0049178F52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grayscl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6617" y="3828407"/>
            <a:ext cx="4277032" cy="2138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90607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D55DFD-4FAA-42F4-813E-A5250C9A1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Infraestructura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AC4DE6B9-31BC-463A-9C71-4E5D52ADF9E4}"/>
              </a:ext>
            </a:extLst>
          </p:cNvPr>
          <p:cNvSpPr/>
          <p:nvPr/>
        </p:nvSpPr>
        <p:spPr>
          <a:xfrm>
            <a:off x="369454" y="1426573"/>
            <a:ext cx="4961121" cy="43009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es-ES" sz="2200" dirty="0">
                <a:latin typeface="Open Sans" panose="020B0606030504020204" pitchFamily="34" charset="0"/>
                <a:ea typeface="Open Sans" panose="020B0606030504020204" pitchFamily="34" charset="0"/>
              </a:rPr>
              <a:t>Bajo este alcance se encuentran los servicios dirigidos a la selección, implementación y operación de las soluciones de seguridad.</a:t>
            </a:r>
          </a:p>
          <a:p>
            <a:pPr>
              <a:lnSpc>
                <a:spcPts val="3000"/>
              </a:lnSpc>
            </a:pPr>
            <a:endParaRPr lang="es-ES" sz="2200" dirty="0">
              <a:latin typeface="Open Sans" panose="020B0606030504020204" pitchFamily="34" charset="0"/>
              <a:ea typeface="Open Sans" panose="020B0606030504020204" pitchFamily="34" charset="0"/>
            </a:endParaRPr>
          </a:p>
          <a:p>
            <a:pPr>
              <a:lnSpc>
                <a:spcPts val="3000"/>
              </a:lnSpc>
            </a:pPr>
            <a:r>
              <a:rPr lang="es-ES" sz="2200" dirty="0">
                <a:latin typeface="Open Sans" panose="020B0606030504020204" pitchFamily="34" charset="0"/>
                <a:ea typeface="Open Sans" panose="020B0606030504020204" pitchFamily="34" charset="0"/>
              </a:rPr>
              <a:t>Se encuentran los servicios que detectan los posibles fallos de seguridad de la infraestructura, y los que proporcionan los recursos necesarios de seguridad y la gestión de los incidentes de seguridad.</a:t>
            </a:r>
          </a:p>
        </p:txBody>
      </p:sp>
      <p:pic>
        <p:nvPicPr>
          <p:cNvPr id="15362" name="Picture 2" descr="Imagen relacionada">
            <a:extLst>
              <a:ext uri="{FF2B5EF4-FFF2-40B4-BE49-F238E27FC236}">
                <a16:creationId xmlns:a16="http://schemas.microsoft.com/office/drawing/2014/main" id="{5C184E20-6744-4AA1-BE1A-FF3AC0A39D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8424" y="1013640"/>
            <a:ext cx="5284122" cy="5287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75157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FB669F-47E0-421F-A334-993991D4F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Empresa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F42F86F8-E6BA-4F7C-A2BA-EC78E0617404}"/>
              </a:ext>
            </a:extLst>
          </p:cNvPr>
          <p:cNvSpPr/>
          <p:nvPr/>
        </p:nvSpPr>
        <p:spPr>
          <a:xfrm>
            <a:off x="413550" y="1375809"/>
            <a:ext cx="4112268" cy="35248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es-ES" sz="2000" dirty="0">
                <a:latin typeface="Open Sans" panose="020B0606030504020204" pitchFamily="34" charset="0"/>
                <a:ea typeface="Open Sans" panose="020B0606030504020204" pitchFamily="34" charset="0"/>
              </a:rPr>
              <a:t>Bajo este alcance están los servicios</a:t>
            </a:r>
          </a:p>
          <a:p>
            <a:pPr>
              <a:lnSpc>
                <a:spcPts val="3000"/>
              </a:lnSpc>
            </a:pPr>
            <a:r>
              <a:rPr lang="es-ES" sz="2000" dirty="0">
                <a:latin typeface="Open Sans" panose="020B0606030504020204" pitchFamily="34" charset="0"/>
                <a:ea typeface="Open Sans" panose="020B0606030504020204" pitchFamily="34" charset="0"/>
              </a:rPr>
              <a:t>que facilitan los cambios organizativos</a:t>
            </a:r>
          </a:p>
          <a:p>
            <a:pPr>
              <a:lnSpc>
                <a:spcPts val="3000"/>
              </a:lnSpc>
            </a:pPr>
            <a:r>
              <a:rPr lang="es-ES" sz="2000" dirty="0">
                <a:latin typeface="Open Sans" panose="020B0606030504020204" pitchFamily="34" charset="0"/>
                <a:ea typeface="Open Sans" panose="020B0606030504020204" pitchFamily="34" charset="0"/>
              </a:rPr>
              <a:t>necesarios para la adecuación de los planes y políticas de seguridad dentro de las organizaciones, las normativas y</a:t>
            </a:r>
          </a:p>
          <a:p>
            <a:pPr>
              <a:lnSpc>
                <a:spcPts val="3000"/>
              </a:lnSpc>
            </a:pPr>
            <a:r>
              <a:rPr lang="es-ES" sz="2000" dirty="0">
                <a:latin typeface="Open Sans" panose="020B0606030504020204" pitchFamily="34" charset="0"/>
                <a:ea typeface="Open Sans" panose="020B0606030504020204" pitchFamily="34" charset="0"/>
              </a:rPr>
              <a:t>los requisitos legales aplicables</a:t>
            </a:r>
          </a:p>
        </p:txBody>
      </p:sp>
      <p:pic>
        <p:nvPicPr>
          <p:cNvPr id="4" name="Picture 2" descr="principales obligaciones empresas ley organica proteccion datos reglamento europeo">
            <a:extLst>
              <a:ext uri="{FF2B5EF4-FFF2-40B4-BE49-F238E27FC236}">
                <a16:creationId xmlns:a16="http://schemas.microsoft.com/office/drawing/2014/main" id="{B4AFB8BA-8781-4BDE-A2F2-3CCA8645E2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5124" y="450378"/>
            <a:ext cx="6792913" cy="5957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46243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8F1AE2-CA57-4926-9117-1874FD45F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Kit Concienciación</a:t>
            </a:r>
          </a:p>
        </p:txBody>
      </p:sp>
      <p:pic>
        <p:nvPicPr>
          <p:cNvPr id="13314" name="Picture 2" descr="Imagen relacionada">
            <a:extLst>
              <a:ext uri="{FF2B5EF4-FFF2-40B4-BE49-F238E27FC236}">
                <a16:creationId xmlns:a16="http://schemas.microsoft.com/office/drawing/2014/main" id="{87974FBE-6FB1-4AB7-BA66-9163D71588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8450" y="1247775"/>
            <a:ext cx="6515100" cy="436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EB8A2C35-8551-4CBD-969F-FD9149FA462F}"/>
              </a:ext>
            </a:extLst>
          </p:cNvPr>
          <p:cNvSpPr/>
          <p:nvPr/>
        </p:nvSpPr>
        <p:spPr>
          <a:xfrm>
            <a:off x="2305665" y="4757654"/>
            <a:ext cx="77281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dirty="0">
                <a:latin typeface="Open Sans" panose="020B0606030504020204" pitchFamily="34" charset="0"/>
                <a:ea typeface="Open Sans" panose="020B0606030504020204" pitchFamily="34" charset="0"/>
                <a:hlinkClick r:id="rId4"/>
              </a:rPr>
              <a:t>https://</a:t>
            </a:r>
            <a:r>
              <a:rPr lang="es-ES" dirty="0" err="1">
                <a:latin typeface="Open Sans" panose="020B0606030504020204" pitchFamily="34" charset="0"/>
                <a:ea typeface="Open Sans" panose="020B0606030504020204" pitchFamily="34" charset="0"/>
                <a:hlinkClick r:id="rId4"/>
              </a:rPr>
              <a:t>www.incibe.es</a:t>
            </a:r>
            <a:r>
              <a:rPr lang="es-ES" dirty="0">
                <a:latin typeface="Open Sans" panose="020B0606030504020204" pitchFamily="34" charset="0"/>
                <a:ea typeface="Open Sans" panose="020B0606030504020204" pitchFamily="34" charset="0"/>
                <a:hlinkClick r:id="rId4"/>
              </a:rPr>
              <a:t>/protege-tu-empresa/kit-</a:t>
            </a:r>
            <a:r>
              <a:rPr lang="es-ES" dirty="0" err="1">
                <a:latin typeface="Open Sans" panose="020B0606030504020204" pitchFamily="34" charset="0"/>
                <a:ea typeface="Open Sans" panose="020B0606030504020204" pitchFamily="34" charset="0"/>
                <a:hlinkClick r:id="rId4"/>
              </a:rPr>
              <a:t>concienciacion</a:t>
            </a:r>
            <a:endParaRPr lang="es-ES" dirty="0">
              <a:latin typeface="Open Sans" panose="020B0606030504020204" pitchFamily="34" charset="0"/>
              <a:ea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6122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36DF4C-BC55-4F8C-9EE5-D658B44DC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Seguridad de la información</a:t>
            </a:r>
          </a:p>
        </p:txBody>
      </p:sp>
      <p:graphicFrame>
        <p:nvGraphicFramePr>
          <p:cNvPr id="3" name="Diagrama 2">
            <a:extLst>
              <a:ext uri="{FF2B5EF4-FFF2-40B4-BE49-F238E27FC236}">
                <a16:creationId xmlns:a16="http://schemas.microsoft.com/office/drawing/2014/main" id="{D0804AAD-C331-45FF-A821-0FBC56C05871}"/>
              </a:ext>
            </a:extLst>
          </p:cNvPr>
          <p:cNvGraphicFramePr/>
          <p:nvPr>
            <p:extLst/>
          </p:nvPr>
        </p:nvGraphicFramePr>
        <p:xfrm>
          <a:off x="3121152" y="1774952"/>
          <a:ext cx="6583680" cy="4699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ángulo 3">
            <a:extLst>
              <a:ext uri="{FF2B5EF4-FFF2-40B4-BE49-F238E27FC236}">
                <a16:creationId xmlns:a16="http://schemas.microsoft.com/office/drawing/2014/main" id="{68BC7501-8984-4FF2-BD14-059B02ACFB3A}"/>
              </a:ext>
            </a:extLst>
          </p:cNvPr>
          <p:cNvSpPr/>
          <p:nvPr/>
        </p:nvSpPr>
        <p:spPr>
          <a:xfrm>
            <a:off x="2438214" y="820866"/>
            <a:ext cx="829443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2200" dirty="0">
                <a:latin typeface="Open Sans" panose="020B0606030504020204" pitchFamily="34" charset="0"/>
                <a:ea typeface="Open Sans" panose="020B0606030504020204" pitchFamily="34" charset="0"/>
              </a:rPr>
              <a:t>La información solo tiene que ser accesible o divulgada a</a:t>
            </a:r>
          </a:p>
          <a:p>
            <a:pPr algn="ctr"/>
            <a:r>
              <a:rPr lang="es-ES" sz="2200" dirty="0">
                <a:latin typeface="Open Sans" panose="020B0606030504020204" pitchFamily="34" charset="0"/>
                <a:ea typeface="Open Sans" panose="020B0606030504020204" pitchFamily="34" charset="0"/>
              </a:rPr>
              <a:t>aquellos que están autorizados.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3E5BB8F-B0B1-4FC6-9970-FE6CBBD6E9EF}"/>
              </a:ext>
            </a:extLst>
          </p:cNvPr>
          <p:cNvSpPr/>
          <p:nvPr/>
        </p:nvSpPr>
        <p:spPr>
          <a:xfrm>
            <a:off x="477150" y="2842250"/>
            <a:ext cx="3085169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200" dirty="0">
                <a:latin typeface="Open Sans" panose="020B0606030504020204" pitchFamily="34" charset="0"/>
                <a:ea typeface="Open Sans" panose="020B0606030504020204" pitchFamily="34" charset="0"/>
              </a:rPr>
              <a:t>La </a:t>
            </a:r>
            <a:r>
              <a:rPr lang="es-ES" sz="2200" dirty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información</a:t>
            </a:r>
          </a:p>
          <a:p>
            <a:r>
              <a:rPr lang="es-ES" sz="2200" dirty="0">
                <a:latin typeface="Open Sans" panose="020B0606030504020204" pitchFamily="34" charset="0"/>
                <a:ea typeface="Open Sans" panose="020B0606030504020204" pitchFamily="34" charset="0"/>
              </a:rPr>
              <a:t>debe</a:t>
            </a:r>
          </a:p>
          <a:p>
            <a:r>
              <a:rPr lang="es-ES" sz="2200" dirty="0">
                <a:latin typeface="Open Sans" panose="020B0606030504020204" pitchFamily="34" charset="0"/>
                <a:ea typeface="Open Sans" panose="020B0606030504020204" pitchFamily="34" charset="0"/>
              </a:rPr>
              <a:t>permanecer</a:t>
            </a:r>
          </a:p>
          <a:p>
            <a:r>
              <a:rPr lang="es-ES" sz="2200" dirty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correcta</a:t>
            </a:r>
          </a:p>
          <a:p>
            <a:r>
              <a:rPr lang="es-ES" sz="2200" dirty="0">
                <a:latin typeface="Open Sans" panose="020B0606030504020204" pitchFamily="34" charset="0"/>
                <a:ea typeface="Open Sans" panose="020B0606030504020204" pitchFamily="34" charset="0"/>
              </a:rPr>
              <a:t>(</a:t>
            </a:r>
            <a:r>
              <a:rPr lang="es-ES" sz="2200">
                <a:latin typeface="Open Sans" panose="020B0606030504020204" pitchFamily="34" charset="0"/>
                <a:ea typeface="Open Sans" panose="020B0606030504020204" pitchFamily="34" charset="0"/>
              </a:rPr>
              <a:t>integridad de datos</a:t>
            </a:r>
            <a:r>
              <a:rPr lang="es-ES" sz="2200" dirty="0">
                <a:latin typeface="Open Sans" panose="020B0606030504020204" pitchFamily="34" charset="0"/>
                <a:ea typeface="Open Sans" panose="020B0606030504020204" pitchFamily="34" charset="0"/>
              </a:rPr>
              <a:t>) </a:t>
            </a:r>
            <a:r>
              <a:rPr lang="es-ES" sz="2200" dirty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y como el</a:t>
            </a:r>
          </a:p>
          <a:p>
            <a:r>
              <a:rPr lang="es-ES" sz="2200" dirty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emisor la originó</a:t>
            </a:r>
          </a:p>
          <a:p>
            <a:r>
              <a:rPr lang="es-ES" sz="2200" dirty="0">
                <a:latin typeface="Open Sans" panose="020B0606030504020204" pitchFamily="34" charset="0"/>
                <a:ea typeface="Open Sans" panose="020B0606030504020204" pitchFamily="34" charset="0"/>
              </a:rPr>
              <a:t>(</a:t>
            </a:r>
            <a:r>
              <a:rPr lang="es-ES" sz="2200">
                <a:latin typeface="Open Sans" panose="020B0606030504020204" pitchFamily="34" charset="0"/>
                <a:ea typeface="Open Sans" panose="020B0606030504020204" pitchFamily="34" charset="0"/>
              </a:rPr>
              <a:t>integridad de fuente) sin manipulaciones</a:t>
            </a:r>
            <a:endParaRPr lang="es-ES" sz="2200" dirty="0">
              <a:latin typeface="Open Sans" panose="020B0606030504020204" pitchFamily="34" charset="0"/>
              <a:ea typeface="Open Sans" panose="020B0606030504020204" pitchFamily="34" charset="0"/>
            </a:endParaRPr>
          </a:p>
          <a:p>
            <a:r>
              <a:rPr lang="es-ES" sz="2200" dirty="0">
                <a:latin typeface="Open Sans" panose="020B0606030504020204" pitchFamily="34" charset="0"/>
                <a:ea typeface="Open Sans" panose="020B0606030504020204" pitchFamily="34" charset="0"/>
              </a:rPr>
              <a:t>por terceros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75C50057-0D9C-497A-B916-93A683E4E763}"/>
              </a:ext>
            </a:extLst>
          </p:cNvPr>
          <p:cNvSpPr/>
          <p:nvPr/>
        </p:nvSpPr>
        <p:spPr>
          <a:xfrm>
            <a:off x="9164320" y="3180804"/>
            <a:ext cx="210312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ES" sz="2200" dirty="0">
                <a:latin typeface="Open Sans" panose="020B0606030504020204" pitchFamily="34" charset="0"/>
                <a:ea typeface="Open Sans" panose="020B0606030504020204" pitchFamily="34" charset="0"/>
              </a:rPr>
              <a:t>La información</a:t>
            </a:r>
          </a:p>
          <a:p>
            <a:pPr algn="r"/>
            <a:r>
              <a:rPr lang="es-ES" sz="2200" dirty="0">
                <a:latin typeface="Open Sans" panose="020B0606030504020204" pitchFamily="34" charset="0"/>
                <a:ea typeface="Open Sans" panose="020B0606030504020204" pitchFamily="34" charset="0"/>
              </a:rPr>
              <a:t>debe estar</a:t>
            </a:r>
          </a:p>
          <a:p>
            <a:pPr algn="r"/>
            <a:r>
              <a:rPr lang="es-ES" sz="2200" dirty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siempre</a:t>
            </a:r>
          </a:p>
          <a:p>
            <a:pPr algn="r"/>
            <a:r>
              <a:rPr lang="es-ES" sz="2200" dirty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accesible</a:t>
            </a:r>
          </a:p>
          <a:p>
            <a:pPr algn="r"/>
            <a:r>
              <a:rPr lang="es-ES" sz="2200" dirty="0">
                <a:latin typeface="Open Sans" panose="020B0606030504020204" pitchFamily="34" charset="0"/>
                <a:ea typeface="Open Sans" panose="020B0606030504020204" pitchFamily="34" charset="0"/>
              </a:rPr>
              <a:t>para</a:t>
            </a:r>
          </a:p>
          <a:p>
            <a:pPr algn="r"/>
            <a:r>
              <a:rPr lang="es-ES" sz="2200" dirty="0">
                <a:latin typeface="Open Sans" panose="020B0606030504020204" pitchFamily="34" charset="0"/>
                <a:ea typeface="Open Sans" panose="020B0606030504020204" pitchFamily="34" charset="0"/>
              </a:rPr>
              <a:t>aquellos</a:t>
            </a:r>
          </a:p>
          <a:p>
            <a:pPr algn="r"/>
            <a:r>
              <a:rPr lang="es-ES" sz="2200" dirty="0">
                <a:latin typeface="Open Sans" panose="020B0606030504020204" pitchFamily="34" charset="0"/>
                <a:ea typeface="Open Sans" panose="020B0606030504020204" pitchFamily="34" charset="0"/>
              </a:rPr>
              <a:t>que estén</a:t>
            </a:r>
          </a:p>
          <a:p>
            <a:pPr algn="r"/>
            <a:r>
              <a:rPr lang="es-ES" sz="2200" dirty="0">
                <a:latin typeface="Open Sans" panose="020B0606030504020204" pitchFamily="34" charset="0"/>
                <a:ea typeface="Open Sans" panose="020B0606030504020204" pitchFamily="34" charset="0"/>
              </a:rPr>
              <a:t>autorizados</a:t>
            </a:r>
          </a:p>
        </p:txBody>
      </p:sp>
    </p:spTree>
    <p:extLst>
      <p:ext uri="{BB962C8B-B14F-4D97-AF65-F5344CB8AC3E}">
        <p14:creationId xmlns:p14="http://schemas.microsoft.com/office/powerpoint/2010/main" val="4140082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485B49-B6D3-4B6D-AEA9-05DC515C1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Seguridad Informática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CC999477-FE9F-4C1B-A936-6111477A2E95}"/>
              </a:ext>
            </a:extLst>
          </p:cNvPr>
          <p:cNvSpPr/>
          <p:nvPr/>
        </p:nvSpPr>
        <p:spPr>
          <a:xfrm>
            <a:off x="939637" y="1616444"/>
            <a:ext cx="4288145" cy="42179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600"/>
              </a:lnSpc>
            </a:pPr>
            <a:r>
              <a:rPr lang="es-ES" sz="26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La </a:t>
            </a:r>
            <a:r>
              <a:rPr lang="es-ES" sz="2600" dirty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seguridad informática</a:t>
            </a:r>
          </a:p>
          <a:p>
            <a:pPr>
              <a:lnSpc>
                <a:spcPts val="3600"/>
              </a:lnSpc>
            </a:pPr>
            <a:r>
              <a:rPr lang="es-ES" sz="26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es el área de la informática</a:t>
            </a:r>
          </a:p>
          <a:p>
            <a:pPr>
              <a:lnSpc>
                <a:spcPts val="3600"/>
              </a:lnSpc>
            </a:pPr>
            <a:r>
              <a:rPr lang="es-ES" sz="26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que se enfoca en la</a:t>
            </a:r>
          </a:p>
          <a:p>
            <a:pPr>
              <a:lnSpc>
                <a:spcPts val="3600"/>
              </a:lnSpc>
            </a:pPr>
            <a:r>
              <a:rPr lang="es-ES" sz="26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protección de la</a:t>
            </a:r>
          </a:p>
          <a:p>
            <a:pPr>
              <a:lnSpc>
                <a:spcPts val="3600"/>
              </a:lnSpc>
            </a:pPr>
            <a:r>
              <a:rPr lang="es-ES" sz="26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infraestructura</a:t>
            </a:r>
          </a:p>
          <a:p>
            <a:pPr>
              <a:lnSpc>
                <a:spcPts val="3600"/>
              </a:lnSpc>
            </a:pPr>
            <a:r>
              <a:rPr lang="es-ES" sz="26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computacional y la</a:t>
            </a:r>
          </a:p>
          <a:p>
            <a:pPr>
              <a:lnSpc>
                <a:spcPts val="3600"/>
              </a:lnSpc>
            </a:pPr>
            <a:r>
              <a:rPr lang="es-ES" sz="26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información contenida</a:t>
            </a:r>
          </a:p>
          <a:p>
            <a:pPr>
              <a:lnSpc>
                <a:spcPts val="3600"/>
              </a:lnSpc>
            </a:pPr>
            <a:r>
              <a:rPr lang="es-ES" sz="26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o circulante.</a:t>
            </a:r>
            <a:endParaRPr lang="es-ES" sz="2600" dirty="0">
              <a:latin typeface="Open Sans" panose="020B0606030504020204" pitchFamily="34" charset="0"/>
              <a:ea typeface="Open Sans" panose="020B0606030504020204" pitchFamily="34" charset="0"/>
            </a:endParaRPr>
          </a:p>
        </p:txBody>
      </p:sp>
      <p:pic>
        <p:nvPicPr>
          <p:cNvPr id="2050" name="Picture 2" descr="Resultado de imagen de seguridad informatica">
            <a:extLst>
              <a:ext uri="{FF2B5EF4-FFF2-40B4-BE49-F238E27FC236}">
                <a16:creationId xmlns:a16="http://schemas.microsoft.com/office/drawing/2014/main" id="{42EA362F-74BF-4167-AE38-E203380A9F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4EC0CB"/>
              </a:clrFrom>
              <a:clrTo>
                <a:srgbClr val="4EC0CB">
                  <a:alpha val="0"/>
                </a:srgbClr>
              </a:clrTo>
            </a:clrChange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34" t="7361" r="15866" b="4599"/>
          <a:stretch/>
        </p:blipFill>
        <p:spPr bwMode="auto">
          <a:xfrm>
            <a:off x="5515587" y="1529294"/>
            <a:ext cx="6023418" cy="421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9706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FC41AC-A602-4324-A583-980F20B3C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Seguridad Informática ≠ Seguridad de la Información</a:t>
            </a:r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70599C53-F146-4CDE-AF7F-091719EE1D8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898490" y="969295"/>
          <a:ext cx="6690852" cy="236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0284">
                  <a:extLst>
                    <a:ext uri="{9D8B030D-6E8A-4147-A177-3AD203B41FA5}">
                      <a16:colId xmlns:a16="http://schemas.microsoft.com/office/drawing/2014/main" val="269460989"/>
                    </a:ext>
                  </a:extLst>
                </a:gridCol>
                <a:gridCol w="2230284">
                  <a:extLst>
                    <a:ext uri="{9D8B030D-6E8A-4147-A177-3AD203B41FA5}">
                      <a16:colId xmlns:a16="http://schemas.microsoft.com/office/drawing/2014/main" val="4123274994"/>
                    </a:ext>
                  </a:extLst>
                </a:gridCol>
                <a:gridCol w="2230284">
                  <a:extLst>
                    <a:ext uri="{9D8B030D-6E8A-4147-A177-3AD203B41FA5}">
                      <a16:colId xmlns:a16="http://schemas.microsoft.com/office/drawing/2014/main" val="2034052677"/>
                    </a:ext>
                  </a:extLst>
                </a:gridCol>
              </a:tblGrid>
              <a:tr h="977983">
                <a:tc gridSpan="3"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s-ES" sz="2000" b="1" i="0" u="none" strike="noStrike" kern="1200" baseline="0" dirty="0">
                          <a:solidFill>
                            <a:srgbClr val="C00000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+mn-cs"/>
                        </a:rPr>
                        <a:t>SEGURIDAD DE LA INFORMACIÓN</a:t>
                      </a:r>
                      <a:endParaRPr lang="es-ES" sz="1800" b="1" i="0" u="none" strike="noStrike" kern="1200" baseline="0" dirty="0">
                        <a:solidFill>
                          <a:srgbClr val="C00000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+mn-cs"/>
                      </a:endParaRPr>
                    </a:p>
                    <a:p>
                      <a:pPr algn="ctr"/>
                      <a:r>
                        <a:rPr lang="es-ES" sz="1800" b="0" i="0" u="none" strike="noStrike" kern="1200" baseline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+mn-cs"/>
                        </a:rPr>
                        <a:t>(</a:t>
                      </a:r>
                      <a:r>
                        <a:rPr lang="es-ES" sz="1800" b="0" i="0" u="none" strike="noStrike" kern="1200" baseline="0" dirty="0" err="1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+mn-cs"/>
                        </a:rPr>
                        <a:t>INFORMATION</a:t>
                      </a:r>
                      <a:r>
                        <a:rPr lang="es-ES" sz="1800" b="0" i="0" u="none" strike="noStrike" kern="1200" baseline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+mn-cs"/>
                        </a:rPr>
                        <a:t> SECURITY)</a:t>
                      </a:r>
                      <a:endParaRPr lang="es-ES" sz="18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2065465"/>
                  </a:ext>
                </a:extLst>
              </a:tr>
              <a:tr h="1385857">
                <a:tc>
                  <a:txBody>
                    <a:bodyPr/>
                    <a:lstStyle/>
                    <a:p>
                      <a:pPr algn="ctr"/>
                      <a:r>
                        <a:rPr lang="es-ES" sz="1800" b="0" i="0" u="none" strike="noStrike" kern="1200" baseline="0" dirty="0">
                          <a:solidFill>
                            <a:srgbClr val="C00000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+mn-cs"/>
                        </a:rPr>
                        <a:t>ANÁLISIS</a:t>
                      </a:r>
                    </a:p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s-ES" sz="1800" b="0" i="0" u="none" strike="noStrike" kern="1200" baseline="0" dirty="0">
                          <a:solidFill>
                            <a:srgbClr val="C00000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+mn-cs"/>
                        </a:rPr>
                        <a:t>DE RIESGOS</a:t>
                      </a:r>
                    </a:p>
                    <a:p>
                      <a:pPr algn="ctr"/>
                      <a:r>
                        <a:rPr lang="es-ES" sz="1600" b="0" i="0" u="none" strike="noStrike" kern="1200" baseline="0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+mn-cs"/>
                        </a:rPr>
                        <a:t>(</a:t>
                      </a:r>
                      <a:r>
                        <a:rPr lang="es-ES" sz="1600" b="0" i="0" u="none" strike="noStrike" kern="1200" baseline="0" dirty="0" err="1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+mn-cs"/>
                        </a:rPr>
                        <a:t>RISK</a:t>
                      </a:r>
                      <a:r>
                        <a:rPr lang="es-ES" sz="1600" b="0" i="0" u="none" strike="noStrike" kern="1200" baseline="0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+mn-cs"/>
                        </a:rPr>
                        <a:t> </a:t>
                      </a:r>
                      <a:r>
                        <a:rPr lang="es-ES" sz="1600" b="0" i="0" u="none" strike="noStrike" kern="1200" baseline="0" dirty="0" err="1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+mn-cs"/>
                        </a:rPr>
                        <a:t>ANALYSIS</a:t>
                      </a:r>
                      <a:r>
                        <a:rPr lang="es-ES" sz="1600" b="0" i="0" u="none" strike="noStrike" kern="1200" baseline="0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+mn-cs"/>
                        </a:rPr>
                        <a:t>)</a:t>
                      </a:r>
                      <a:endParaRPr lang="es-ES" sz="1600" dirty="0">
                        <a:latin typeface="Open Sans" panose="020B0606030504020204" pitchFamily="34" charset="0"/>
                        <a:ea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s-ES" sz="1800" b="0" i="0" u="none" strike="noStrike" kern="1200" baseline="0" dirty="0">
                          <a:solidFill>
                            <a:srgbClr val="C00000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+mn-cs"/>
                        </a:rPr>
                        <a:t>NORMATIVAS</a:t>
                      </a:r>
                      <a:endParaRPr lang="es-ES" sz="1600" b="0" i="0" u="none" strike="noStrike" kern="1200" baseline="0" dirty="0">
                        <a:solidFill>
                          <a:srgbClr val="C00000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+mn-cs"/>
                      </a:endParaRPr>
                    </a:p>
                    <a:p>
                      <a:pPr algn="ctr"/>
                      <a:r>
                        <a:rPr lang="es-ES" sz="1600" b="0" i="0" u="none" strike="noStrike" kern="1200" baseline="0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+mn-cs"/>
                        </a:rPr>
                        <a:t>(</a:t>
                      </a:r>
                      <a:r>
                        <a:rPr lang="es-ES" sz="1600" b="0" i="0" u="none" strike="noStrike" kern="1200" baseline="0" dirty="0" err="1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+mn-cs"/>
                        </a:rPr>
                        <a:t>NORMATIVE</a:t>
                      </a:r>
                      <a:r>
                        <a:rPr lang="es-ES" sz="1600" b="0" i="0" u="none" strike="noStrike" kern="1200" baseline="0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+mn-cs"/>
                        </a:rPr>
                        <a:t>)</a:t>
                      </a:r>
                      <a:endParaRPr lang="es-ES" sz="1600" dirty="0">
                        <a:latin typeface="Open Sans" panose="020B0606030504020204" pitchFamily="34" charset="0"/>
                        <a:ea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0" i="0" u="none" strike="noStrike" kern="1200" baseline="0" dirty="0">
                          <a:solidFill>
                            <a:srgbClr val="C00000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+mn-cs"/>
                        </a:rPr>
                        <a:t>PLAN</a:t>
                      </a:r>
                    </a:p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s-ES" sz="1800" b="0" i="0" u="none" strike="noStrike" kern="1200" baseline="0" dirty="0">
                          <a:solidFill>
                            <a:srgbClr val="C00000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+mn-cs"/>
                        </a:rPr>
                        <a:t>DIRECTOR</a:t>
                      </a:r>
                    </a:p>
                    <a:p>
                      <a:pPr algn="ctr"/>
                      <a:r>
                        <a:rPr lang="es-ES" sz="1600" b="0" i="0" u="none" strike="noStrike" kern="1200" baseline="0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+mn-cs"/>
                        </a:rPr>
                        <a:t>(</a:t>
                      </a:r>
                      <a:r>
                        <a:rPr lang="es-ES" sz="1600" b="0" i="0" u="none" strike="noStrike" kern="1200" baseline="0" dirty="0" err="1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+mn-cs"/>
                        </a:rPr>
                        <a:t>PROCEDURES</a:t>
                      </a:r>
                      <a:r>
                        <a:rPr lang="es-ES" sz="1600" b="0" i="0" u="none" strike="noStrike" kern="1200" baseline="0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+mn-cs"/>
                        </a:rPr>
                        <a:t>)</a:t>
                      </a:r>
                      <a:endParaRPr lang="es-ES" sz="1600" dirty="0">
                        <a:latin typeface="Open Sans" panose="020B0606030504020204" pitchFamily="34" charset="0"/>
                        <a:ea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258565"/>
                  </a:ext>
                </a:extLst>
              </a:tr>
            </a:tbl>
          </a:graphicData>
        </a:graphic>
      </p:graphicFrame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E112A001-8047-4BE3-8CCB-1E232A91D81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898490" y="3775587"/>
          <a:ext cx="6710518" cy="23892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9262">
                  <a:extLst>
                    <a:ext uri="{9D8B030D-6E8A-4147-A177-3AD203B41FA5}">
                      <a16:colId xmlns:a16="http://schemas.microsoft.com/office/drawing/2014/main" val="269460989"/>
                    </a:ext>
                  </a:extLst>
                </a:gridCol>
                <a:gridCol w="2297466">
                  <a:extLst>
                    <a:ext uri="{9D8B030D-6E8A-4147-A177-3AD203B41FA5}">
                      <a16:colId xmlns:a16="http://schemas.microsoft.com/office/drawing/2014/main" val="4123274994"/>
                    </a:ext>
                  </a:extLst>
                </a:gridCol>
                <a:gridCol w="2043790">
                  <a:extLst>
                    <a:ext uri="{9D8B030D-6E8A-4147-A177-3AD203B41FA5}">
                      <a16:colId xmlns:a16="http://schemas.microsoft.com/office/drawing/2014/main" val="2034052677"/>
                    </a:ext>
                  </a:extLst>
                </a:gridCol>
              </a:tblGrid>
              <a:tr h="788310">
                <a:tc gridSpan="3"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s-ES" sz="2000" b="1" i="0" u="none" strike="noStrike" kern="1200" baseline="0" dirty="0">
                          <a:solidFill>
                            <a:srgbClr val="C00000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+mn-cs"/>
                        </a:rPr>
                        <a:t>SEGURIDAD INFORMÁTICA</a:t>
                      </a:r>
                      <a:endParaRPr lang="es-ES" sz="1800" b="1" i="0" u="none" strike="noStrike" kern="1200" baseline="0" dirty="0">
                        <a:solidFill>
                          <a:srgbClr val="C00000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+mn-cs"/>
                      </a:endParaRPr>
                    </a:p>
                    <a:p>
                      <a:pPr algn="ctr"/>
                      <a:r>
                        <a:rPr lang="es-ES" sz="1800" b="0" i="0" u="none" strike="noStrike" kern="1200" baseline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+mn-cs"/>
                        </a:rPr>
                        <a:t>(</a:t>
                      </a:r>
                      <a:r>
                        <a:rPr lang="es-ES" sz="1800" b="0" i="0" u="none" strike="noStrike" kern="1200" baseline="0" dirty="0" err="1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+mn-cs"/>
                        </a:rPr>
                        <a:t>I.T</a:t>
                      </a:r>
                      <a:r>
                        <a:rPr lang="es-ES" sz="1800" b="0" i="0" u="none" strike="noStrike" kern="1200" baseline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+mn-cs"/>
                        </a:rPr>
                        <a:t>. SECURITY)</a:t>
                      </a:r>
                      <a:endParaRPr lang="es-ES" sz="18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2065465"/>
                  </a:ext>
                </a:extLst>
              </a:tr>
              <a:tr h="1600928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s-ES" sz="1800" b="0" i="0" u="none" strike="noStrike" kern="1200" baseline="0" dirty="0">
                          <a:solidFill>
                            <a:srgbClr val="C00000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+mn-cs"/>
                        </a:rPr>
                        <a:t>CONFIGURACIÓN</a:t>
                      </a:r>
                      <a:br>
                        <a:rPr lang="es-ES" sz="1800" b="0" i="0" u="none" strike="noStrike" kern="1200" baseline="0" dirty="0">
                          <a:solidFill>
                            <a:srgbClr val="C00000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+mn-cs"/>
                        </a:rPr>
                      </a:br>
                      <a:r>
                        <a:rPr lang="es-ES" sz="1800" b="0" i="0" u="none" strike="noStrike" kern="1200" baseline="0" dirty="0">
                          <a:solidFill>
                            <a:srgbClr val="C00000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+mn-cs"/>
                        </a:rPr>
                        <a:t>SEGURA</a:t>
                      </a:r>
                    </a:p>
                    <a:p>
                      <a:pPr algn="ctr"/>
                      <a:r>
                        <a:rPr lang="es-ES" sz="1600" b="0" i="0" u="none" strike="noStrike" kern="1200" baseline="0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+mn-cs"/>
                        </a:rPr>
                        <a:t>(</a:t>
                      </a:r>
                      <a:r>
                        <a:rPr lang="es-ES" sz="1600" b="0" i="0" u="none" strike="noStrike" kern="1200" baseline="0" dirty="0" err="1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+mn-cs"/>
                        </a:rPr>
                        <a:t>HARDENING</a:t>
                      </a:r>
                      <a:r>
                        <a:rPr lang="es-ES" sz="1600" b="0" i="0" u="none" strike="noStrike" kern="1200" baseline="0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+mn-cs"/>
                        </a:rPr>
                        <a:t>))</a:t>
                      </a:r>
                      <a:endParaRPr lang="es-ES" sz="1600" dirty="0">
                        <a:latin typeface="Open Sans" panose="020B0606030504020204" pitchFamily="34" charset="0"/>
                        <a:ea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0" i="0" u="none" strike="noStrike" kern="1200" baseline="0" dirty="0">
                          <a:solidFill>
                            <a:srgbClr val="C00000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+mn-cs"/>
                        </a:rPr>
                        <a:t>TÉCNICAS DE</a:t>
                      </a:r>
                    </a:p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s-ES" sz="1800" b="0" i="0" u="none" strike="noStrike" kern="1200" baseline="0" dirty="0">
                          <a:solidFill>
                            <a:srgbClr val="C00000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+mn-cs"/>
                        </a:rPr>
                        <a:t>PROTECCIÓN</a:t>
                      </a:r>
                      <a:endParaRPr lang="es-ES" sz="1600" b="0" i="0" u="none" strike="noStrike" kern="1200" baseline="0" dirty="0">
                        <a:solidFill>
                          <a:srgbClr val="C00000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+mn-cs"/>
                      </a:endParaRPr>
                    </a:p>
                    <a:p>
                      <a:pPr algn="ctr"/>
                      <a:r>
                        <a:rPr lang="es-ES" sz="1600" b="0" i="0" u="none" strike="noStrike" kern="1200" baseline="0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+mn-cs"/>
                        </a:rPr>
                        <a:t>(FIREWALL,</a:t>
                      </a:r>
                    </a:p>
                    <a:p>
                      <a:pPr algn="ctr"/>
                      <a:r>
                        <a:rPr lang="es-ES" sz="1600" b="0" i="0" u="none" strike="noStrike" kern="1200" baseline="0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+mn-cs"/>
                        </a:rPr>
                        <a:t>ANTIVIRUS, </a:t>
                      </a:r>
                      <a:r>
                        <a:rPr lang="es-ES" sz="1600" b="0" i="0" u="none" strike="noStrike" kern="1200" baseline="0" dirty="0" err="1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+mn-cs"/>
                        </a:rPr>
                        <a:t>IDS</a:t>
                      </a:r>
                      <a:r>
                        <a:rPr lang="es-ES" sz="1600" b="0" i="0" u="none" strike="noStrike" kern="1200" baseline="0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+mn-cs"/>
                        </a:rPr>
                        <a:t>)</a:t>
                      </a:r>
                      <a:endParaRPr lang="es-ES" sz="1600" dirty="0">
                        <a:latin typeface="Open Sans" panose="020B0606030504020204" pitchFamily="34" charset="0"/>
                        <a:ea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0" i="0" u="none" strike="noStrike" kern="1200" baseline="0" dirty="0">
                          <a:solidFill>
                            <a:srgbClr val="C00000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+mn-cs"/>
                        </a:rPr>
                        <a:t>EVENTOS,</a:t>
                      </a:r>
                    </a:p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s-ES" sz="1800" b="0" i="0" u="none" strike="noStrike" kern="1200" baseline="0" dirty="0">
                          <a:solidFill>
                            <a:srgbClr val="C00000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+mn-cs"/>
                        </a:rPr>
                        <a:t>AUDITORÍAS</a:t>
                      </a:r>
                    </a:p>
                    <a:p>
                      <a:pPr algn="ctr"/>
                      <a:r>
                        <a:rPr lang="es-ES" sz="1600" b="0" i="0" u="none" strike="noStrike" kern="1200" baseline="0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+mn-cs"/>
                        </a:rPr>
                        <a:t>(</a:t>
                      </a:r>
                      <a:r>
                        <a:rPr lang="es-ES" sz="1600" b="0" i="0" u="none" strike="noStrike" kern="1200" baseline="0" dirty="0" err="1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+mn-cs"/>
                        </a:rPr>
                        <a:t>INCIDENT</a:t>
                      </a:r>
                      <a:endParaRPr lang="es-ES" sz="1600" b="0" i="0" u="none" strike="noStrike" kern="1200" baseline="0" dirty="0">
                        <a:solidFill>
                          <a:schemeClr val="dk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+mn-cs"/>
                      </a:endParaRPr>
                    </a:p>
                    <a:p>
                      <a:pPr algn="ctr"/>
                      <a:r>
                        <a:rPr lang="es-ES" sz="1600" b="0" i="0" u="none" strike="noStrike" kern="1200" baseline="0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+mn-cs"/>
                        </a:rPr>
                        <a:t>MANAGEMENT)</a:t>
                      </a:r>
                      <a:endParaRPr lang="es-ES" sz="1600" dirty="0">
                        <a:latin typeface="Open Sans" panose="020B0606030504020204" pitchFamily="34" charset="0"/>
                        <a:ea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258565"/>
                  </a:ext>
                </a:extLst>
              </a:tr>
            </a:tbl>
          </a:graphicData>
        </a:graphic>
      </p:graphicFrame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F9E70966-671E-4B5D-8148-02DEFEE92485}"/>
              </a:ext>
            </a:extLst>
          </p:cNvPr>
          <p:cNvCxnSpPr>
            <a:cxnSpLocks/>
          </p:cNvCxnSpPr>
          <p:nvPr/>
        </p:nvCxnSpPr>
        <p:spPr>
          <a:xfrm>
            <a:off x="1631504" y="3501008"/>
            <a:ext cx="9036496" cy="68102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ángulo 8">
            <a:extLst>
              <a:ext uri="{FF2B5EF4-FFF2-40B4-BE49-F238E27FC236}">
                <a16:creationId xmlns:a16="http://schemas.microsoft.com/office/drawing/2014/main" id="{AF4879A5-8D45-471E-A28E-0B071184B458}"/>
              </a:ext>
            </a:extLst>
          </p:cNvPr>
          <p:cNvSpPr/>
          <p:nvPr/>
        </p:nvSpPr>
        <p:spPr>
          <a:xfrm>
            <a:off x="1715729" y="1513010"/>
            <a:ext cx="2064775" cy="8790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ES" b="1" dirty="0">
                <a:latin typeface="Open Sans" panose="020B0606030504020204" pitchFamily="34" charset="0"/>
                <a:ea typeface="Open Sans" panose="020B0606030504020204" pitchFamily="34" charset="0"/>
              </a:rPr>
              <a:t>DIRECCIÓN</a:t>
            </a:r>
          </a:p>
          <a:p>
            <a:pPr>
              <a:lnSpc>
                <a:spcPct val="150000"/>
              </a:lnSpc>
            </a:pPr>
            <a:r>
              <a:rPr lang="es-ES" b="1" dirty="0">
                <a:latin typeface="Open Sans" panose="020B0606030504020204" pitchFamily="34" charset="0"/>
                <a:ea typeface="Open Sans" panose="020B0606030504020204" pitchFamily="34" charset="0"/>
              </a:rPr>
              <a:t>ESTRATÉGICA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7C1EE8F4-5F33-410F-AF6E-01426839350C}"/>
              </a:ext>
            </a:extLst>
          </p:cNvPr>
          <p:cNvSpPr/>
          <p:nvPr/>
        </p:nvSpPr>
        <p:spPr>
          <a:xfrm>
            <a:off x="1715729" y="4290623"/>
            <a:ext cx="2064775" cy="8790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ES" b="1" dirty="0">
                <a:latin typeface="Open Sans" panose="020B0606030504020204" pitchFamily="34" charset="0"/>
                <a:ea typeface="Open Sans" panose="020B0606030504020204" pitchFamily="34" charset="0"/>
              </a:rPr>
              <a:t>TÁCTICO</a:t>
            </a:r>
          </a:p>
          <a:p>
            <a:pPr>
              <a:lnSpc>
                <a:spcPct val="150000"/>
              </a:lnSpc>
            </a:pPr>
            <a:r>
              <a:rPr lang="es-ES" b="1" dirty="0">
                <a:latin typeface="Open Sans" panose="020B0606030504020204" pitchFamily="34" charset="0"/>
                <a:ea typeface="Open Sans" panose="020B0606030504020204" pitchFamily="34" charset="0"/>
              </a:rPr>
              <a:t>OPERACIONAL</a:t>
            </a:r>
          </a:p>
        </p:txBody>
      </p:sp>
      <p:sp>
        <p:nvSpPr>
          <p:cNvPr id="12" name="Flecha: hacia abajo 11">
            <a:extLst>
              <a:ext uri="{FF2B5EF4-FFF2-40B4-BE49-F238E27FC236}">
                <a16:creationId xmlns:a16="http://schemas.microsoft.com/office/drawing/2014/main" id="{CA2EE066-0A2B-47E8-93A7-F1199C970C47}"/>
              </a:ext>
            </a:extLst>
          </p:cNvPr>
          <p:cNvSpPr/>
          <p:nvPr/>
        </p:nvSpPr>
        <p:spPr>
          <a:xfrm>
            <a:off x="2099189" y="3200400"/>
            <a:ext cx="678425" cy="766916"/>
          </a:xfrm>
          <a:prstGeom prst="downArrow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1940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E0F8AC-8204-442F-9A9C-0DEE02F1C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Pilares de la Seguridad de la Información</a:t>
            </a:r>
          </a:p>
        </p:txBody>
      </p:sp>
      <p:pic>
        <p:nvPicPr>
          <p:cNvPr id="3074" name="Picture 2" descr="Resultado de imagen de pilares griegos">
            <a:extLst>
              <a:ext uri="{FF2B5EF4-FFF2-40B4-BE49-F238E27FC236}">
                <a16:creationId xmlns:a16="http://schemas.microsoft.com/office/drawing/2014/main" id="{63CD0AB5-E87E-4DA2-BCC4-8696DEF8D1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16" t="-505" r="10731" b="505"/>
          <a:stretch/>
        </p:blipFill>
        <p:spPr bwMode="auto">
          <a:xfrm>
            <a:off x="2010698" y="734346"/>
            <a:ext cx="8657303" cy="5836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B4114CF8-006A-40DB-9F55-32D44C63F7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986275"/>
              </p:ext>
            </p:extLst>
          </p:nvPr>
        </p:nvGraphicFramePr>
        <p:xfrm>
          <a:off x="1523999" y="1012414"/>
          <a:ext cx="9462060" cy="52799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1030">
                  <a:extLst>
                    <a:ext uri="{9D8B030D-6E8A-4147-A177-3AD203B41FA5}">
                      <a16:colId xmlns:a16="http://schemas.microsoft.com/office/drawing/2014/main" val="1854096539"/>
                    </a:ext>
                  </a:extLst>
                </a:gridCol>
                <a:gridCol w="4731030">
                  <a:extLst>
                    <a:ext uri="{9D8B030D-6E8A-4147-A177-3AD203B41FA5}">
                      <a16:colId xmlns:a16="http://schemas.microsoft.com/office/drawing/2014/main" val="2638687694"/>
                    </a:ext>
                  </a:extLst>
                </a:gridCol>
              </a:tblGrid>
              <a:tr h="2639962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s-ES" sz="2400" b="1" i="0" u="none" strike="noStrike" kern="1200" baseline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+mn-cs"/>
                        </a:rPr>
                        <a:t>CUMPLIMIENTO NORMATIVO</a:t>
                      </a:r>
                    </a:p>
                    <a:p>
                      <a:pPr marL="285750" indent="-285750" algn="l" defTabSz="914400" rtl="0" eaLnBrk="1" latinLnBrk="0" hangingPunct="1">
                        <a:spcAft>
                          <a:spcPts val="60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es-ES" sz="2000" b="0" i="0" u="none" strike="noStrike" kern="1200" baseline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+mn-cs"/>
                        </a:rPr>
                        <a:t>Exigencias </a:t>
                      </a:r>
                      <a:r>
                        <a:rPr lang="es-ES" sz="2000" b="0" i="0" u="none" strike="noStrike" kern="1200" baseline="0" dirty="0">
                          <a:solidFill>
                            <a:srgbClr val="C00000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+mn-cs"/>
                        </a:rPr>
                        <a:t>legales</a:t>
                      </a:r>
                    </a:p>
                    <a:p>
                      <a:pPr marL="285750" indent="-285750" algn="l" defTabSz="914400" rtl="0" eaLnBrk="1" latinLnBrk="0" hangingPunct="1">
                        <a:spcAft>
                          <a:spcPts val="60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es-ES" sz="2000" b="0" i="0" u="none" strike="noStrike" kern="1200" baseline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+mn-cs"/>
                        </a:rPr>
                        <a:t>Normas </a:t>
                      </a:r>
                      <a:r>
                        <a:rPr lang="es-ES" sz="2000" b="0" i="0" u="none" strike="noStrike" kern="1200" baseline="0" dirty="0">
                          <a:solidFill>
                            <a:srgbClr val="C00000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+mn-cs"/>
                        </a:rPr>
                        <a:t>sectoriales</a:t>
                      </a:r>
                    </a:p>
                    <a:p>
                      <a:pPr marL="285750" indent="-285750" algn="l" defTabSz="914400" rtl="0" eaLnBrk="1" latinLnBrk="0" hangingPunct="1">
                        <a:spcAft>
                          <a:spcPts val="60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es-ES" sz="2000" b="0" i="0" u="none" strike="noStrike" kern="1200" baseline="0" dirty="0">
                          <a:solidFill>
                            <a:srgbClr val="C00000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+mn-cs"/>
                        </a:rPr>
                        <a:t>Estándares</a:t>
                      </a:r>
                    </a:p>
                    <a:p>
                      <a:pPr marL="285750" indent="-285750" algn="l" defTabSz="914400" rtl="0" eaLnBrk="1" latinLnBrk="0" hangingPunct="1">
                        <a:spcAft>
                          <a:spcPts val="60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es-ES" sz="2000" b="0" i="0" u="none" strike="noStrike" kern="1200" baseline="0" dirty="0">
                          <a:solidFill>
                            <a:srgbClr val="C00000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+mn-cs"/>
                        </a:rPr>
                        <a:t>Medidas</a:t>
                      </a:r>
                      <a:r>
                        <a:rPr lang="es-ES" sz="2000" b="0" i="0" u="none" strike="noStrike" kern="1200" baseline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+mn-cs"/>
                        </a:rPr>
                        <a:t> dispuestas por </a:t>
                      </a:r>
                      <a:r>
                        <a:rPr lang="es-ES" sz="2000" b="0" i="0" u="none" strike="noStrike" kern="1200" baseline="0" dirty="0">
                          <a:solidFill>
                            <a:srgbClr val="C00000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+mn-cs"/>
                        </a:rPr>
                        <a:t>clientes</a:t>
                      </a: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1200"/>
                        </a:spcAft>
                      </a:pPr>
                      <a:r>
                        <a:rPr lang="es-ES" sz="2400" b="1" i="0" u="none" strike="noStrike" kern="1200" baseline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+mn-cs"/>
                        </a:rPr>
                        <a:t>SEGURIDAD INFORMÁTICA</a:t>
                      </a:r>
                    </a:p>
                    <a:p>
                      <a:pPr marL="285750" indent="-285750" algn="l" defTabSz="914400" rtl="0" eaLnBrk="1" latinLnBrk="0" hangingPunct="1">
                        <a:spcAft>
                          <a:spcPts val="60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es-ES" sz="2000" b="0" i="0" u="none" strike="noStrike" kern="1200" baseline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+mn-cs"/>
                        </a:rPr>
                        <a:t>Sistemas </a:t>
                      </a:r>
                      <a:r>
                        <a:rPr lang="es-ES" sz="2000" b="0" i="0" u="none" strike="noStrike" kern="1200" baseline="0" dirty="0">
                          <a:solidFill>
                            <a:srgbClr val="C00000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+mn-cs"/>
                        </a:rPr>
                        <a:t>antimalware</a:t>
                      </a:r>
                    </a:p>
                    <a:p>
                      <a:pPr marL="285750" indent="-285750" algn="l" defTabSz="914400" rtl="0" eaLnBrk="1" latinLnBrk="0" hangingPunct="1">
                        <a:spcAft>
                          <a:spcPts val="60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es-ES" sz="2000" b="0" i="0" u="none" strike="noStrike" kern="1200" baseline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+mn-cs"/>
                        </a:rPr>
                        <a:t>Protección </a:t>
                      </a:r>
                      <a:r>
                        <a:rPr lang="es-ES" sz="2000" b="0" i="0" u="none" strike="noStrike" kern="1200" baseline="0" dirty="0" err="1">
                          <a:solidFill>
                            <a:srgbClr val="C00000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+mn-cs"/>
                        </a:rPr>
                        <a:t>anti-hackers</a:t>
                      </a:r>
                      <a:endParaRPr lang="es-ES" sz="2000" b="0" i="0" u="none" strike="noStrike" kern="1200" baseline="0" dirty="0">
                        <a:solidFill>
                          <a:srgbClr val="C00000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+mn-cs"/>
                      </a:endParaRPr>
                    </a:p>
                    <a:p>
                      <a:pPr marL="285750" indent="-285750" algn="l" defTabSz="914400" rtl="0" eaLnBrk="1" latinLnBrk="0" hangingPunct="1">
                        <a:spcAft>
                          <a:spcPts val="60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es-ES" sz="2000" b="0" i="0" u="none" strike="noStrike" kern="1200" baseline="0" dirty="0">
                          <a:solidFill>
                            <a:srgbClr val="C00000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+mn-cs"/>
                        </a:rPr>
                        <a:t>Copias</a:t>
                      </a:r>
                      <a:r>
                        <a:rPr lang="es-ES" sz="2000" b="0" i="0" u="none" strike="noStrike" kern="1200" baseline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+mn-cs"/>
                        </a:rPr>
                        <a:t> de seguridad</a:t>
                      </a:r>
                    </a:p>
                    <a:p>
                      <a:pPr marL="285750" indent="-285750" algn="l" defTabSz="914400" rtl="0" eaLnBrk="1" latinLnBrk="0" hangingPunct="1">
                        <a:spcAft>
                          <a:spcPts val="60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es-ES" sz="2000" b="0" i="0" u="none" strike="noStrike" kern="1200" baseline="0" dirty="0">
                          <a:solidFill>
                            <a:srgbClr val="C00000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+mn-cs"/>
                        </a:rPr>
                        <a:t>Criptografía</a:t>
                      </a: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8423128"/>
                  </a:ext>
                </a:extLst>
              </a:tr>
              <a:tr h="2639962">
                <a:tc>
                  <a:txBody>
                    <a:bodyPr/>
                    <a:lstStyle/>
                    <a:p>
                      <a:pPr>
                        <a:spcAft>
                          <a:spcPts val="1200"/>
                        </a:spcAft>
                      </a:pPr>
                      <a:r>
                        <a:rPr lang="es-ES" sz="2400" b="1" i="0" u="none" strike="noStrike" kern="1200" baseline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+mn-cs"/>
                        </a:rPr>
                        <a:t>PROCESOS DE SEGURIDAD</a:t>
                      </a:r>
                    </a:p>
                    <a:p>
                      <a:pPr marL="285750" indent="-285750" algn="l" defTabSz="914400" rtl="0" eaLnBrk="1" latinLnBrk="0" hangingPunct="1">
                        <a:spcAft>
                          <a:spcPts val="60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es-ES" sz="2000" b="0" i="0" u="none" strike="noStrike" kern="1200" baseline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+mn-cs"/>
                        </a:rPr>
                        <a:t>Identificación y valoración de </a:t>
                      </a:r>
                      <a:r>
                        <a:rPr lang="es-ES" sz="2000" b="0" i="0" u="none" strike="noStrike" kern="1200" baseline="0" dirty="0">
                          <a:solidFill>
                            <a:srgbClr val="C00000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+mn-cs"/>
                        </a:rPr>
                        <a:t>activos</a:t>
                      </a:r>
                    </a:p>
                    <a:p>
                      <a:pPr marL="285750" indent="-285750" algn="l" defTabSz="914400" rtl="0" eaLnBrk="1" latinLnBrk="0" hangingPunct="1">
                        <a:spcAft>
                          <a:spcPts val="60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es-ES" sz="2000" b="0" i="0" u="none" strike="noStrike" kern="1200" baseline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+mn-cs"/>
                        </a:rPr>
                        <a:t>Análisis de </a:t>
                      </a:r>
                      <a:r>
                        <a:rPr lang="es-ES" sz="2000" b="0" i="0" u="none" strike="noStrike" kern="1200" baseline="0" dirty="0">
                          <a:solidFill>
                            <a:srgbClr val="C00000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+mn-cs"/>
                        </a:rPr>
                        <a:t>riesgos</a:t>
                      </a:r>
                    </a:p>
                    <a:p>
                      <a:pPr marL="285750" indent="-285750" algn="l" defTabSz="914400" rtl="0" eaLnBrk="1" latinLnBrk="0" hangingPunct="1">
                        <a:spcAft>
                          <a:spcPts val="60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es-ES" sz="2000" b="0" i="0" u="none" strike="noStrike" kern="1200" baseline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+mn-cs"/>
                        </a:rPr>
                        <a:t>Roles y </a:t>
                      </a:r>
                      <a:r>
                        <a:rPr lang="es-ES" sz="2000" b="0" i="0" u="none" strike="noStrike" kern="1200" baseline="0" dirty="0">
                          <a:solidFill>
                            <a:srgbClr val="C00000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+mn-cs"/>
                        </a:rPr>
                        <a:t>responsabilidades</a:t>
                      </a:r>
                    </a:p>
                    <a:p>
                      <a:pPr marL="285750" indent="-285750" algn="l" defTabSz="914400" rtl="0" eaLnBrk="1" latinLnBrk="0" hangingPunct="1">
                        <a:spcAft>
                          <a:spcPts val="60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es-ES" sz="2000" b="0" i="0" u="none" strike="noStrike" kern="1200" baseline="0" dirty="0">
                          <a:solidFill>
                            <a:srgbClr val="C00000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+mn-cs"/>
                        </a:rPr>
                        <a:t>Medidas</a:t>
                      </a:r>
                      <a:r>
                        <a:rPr lang="es-ES" sz="2000" b="0" i="0" u="none" strike="noStrike" kern="1200" baseline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+mn-cs"/>
                        </a:rPr>
                        <a:t> aplicadas </a:t>
                      </a:r>
                      <a:r>
                        <a:rPr lang="es-ES" sz="2000" b="0" i="0" u="none" strike="noStrike" kern="1200" baseline="0" dirty="0">
                          <a:solidFill>
                            <a:srgbClr val="C00000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+mn-cs"/>
                        </a:rPr>
                        <a:t>y</a:t>
                      </a:r>
                      <a:r>
                        <a:rPr lang="es-ES" sz="2000" b="0" i="0" u="none" strike="noStrike" kern="1200" baseline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+mn-cs"/>
                        </a:rPr>
                        <a:t> sus </a:t>
                      </a:r>
                      <a:r>
                        <a:rPr lang="es-ES" sz="2000" b="0" i="0" u="none" strike="noStrike" kern="1200" baseline="0" dirty="0">
                          <a:solidFill>
                            <a:srgbClr val="C00000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+mn-cs"/>
                        </a:rPr>
                        <a:t>resultados</a:t>
                      </a: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1200"/>
                        </a:spcAft>
                      </a:pPr>
                      <a:r>
                        <a:rPr lang="es-ES" sz="2400" b="1" i="0" u="none" strike="noStrike" kern="1200" baseline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+mn-cs"/>
                        </a:rPr>
                        <a:t>VIGILANCIA DE SEGURIDAD</a:t>
                      </a:r>
                    </a:p>
                    <a:p>
                      <a:pPr marL="285750" indent="-285750" algn="l" defTabSz="914400" rtl="0" eaLnBrk="1" latinLnBrk="0" hangingPunct="1">
                        <a:spcAft>
                          <a:spcPts val="60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es-ES" sz="2000" b="0" i="0" u="none" strike="noStrike" kern="1200" baseline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+mn-cs"/>
                        </a:rPr>
                        <a:t>Aplica tanto a </a:t>
                      </a:r>
                      <a:r>
                        <a:rPr lang="es-ES" sz="2000" b="0" i="0" u="none" strike="noStrike" kern="1200" baseline="0" dirty="0" err="1">
                          <a:solidFill>
                            <a:srgbClr val="C00000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+mn-cs"/>
                        </a:rPr>
                        <a:t>I.T</a:t>
                      </a:r>
                      <a:r>
                        <a:rPr lang="es-ES" sz="2000" b="0" i="0" u="none" strike="noStrike" kern="1200" baseline="0" dirty="0">
                          <a:solidFill>
                            <a:srgbClr val="C00000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+mn-cs"/>
                        </a:rPr>
                        <a:t>.</a:t>
                      </a:r>
                      <a:r>
                        <a:rPr lang="es-ES" sz="2000" b="0" i="0" u="none" strike="noStrike" kern="1200" baseline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+mn-cs"/>
                        </a:rPr>
                        <a:t> como a </a:t>
                      </a:r>
                      <a:r>
                        <a:rPr lang="es-ES" sz="2000" b="0" i="0" u="none" strike="noStrike" kern="1200" baseline="0" dirty="0">
                          <a:solidFill>
                            <a:srgbClr val="C00000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+mn-cs"/>
                        </a:rPr>
                        <a:t>procesos</a:t>
                      </a:r>
                      <a:r>
                        <a:rPr lang="es-ES" sz="2000" b="0" i="0" u="none" strike="noStrike" kern="1200" baseline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+mn-cs"/>
                        </a:rPr>
                        <a:t>.</a:t>
                      </a:r>
                    </a:p>
                    <a:p>
                      <a:pPr marL="285750" indent="-285750" algn="l" defTabSz="914400" rtl="0" eaLnBrk="1" latinLnBrk="0" hangingPunct="1">
                        <a:spcAft>
                          <a:spcPts val="60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es-ES" sz="2000" b="0" i="0" u="none" strike="noStrike" kern="1200" baseline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+mn-cs"/>
                        </a:rPr>
                        <a:t>Reduce la incertidumbre.</a:t>
                      </a:r>
                    </a:p>
                    <a:p>
                      <a:pPr marL="285750" indent="-285750" algn="l" defTabSz="914400" rtl="0" eaLnBrk="1" latinLnBrk="0" hangingPunct="1">
                        <a:spcAft>
                          <a:spcPts val="60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es-ES" sz="2000" b="0" i="0" u="none" strike="noStrike" kern="1200" baseline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+mn-cs"/>
                        </a:rPr>
                        <a:t>Existen </a:t>
                      </a:r>
                      <a:r>
                        <a:rPr lang="es-ES" sz="2000" b="0" i="0" u="none" strike="noStrike" kern="1200" baseline="0" dirty="0" err="1">
                          <a:solidFill>
                            <a:srgbClr val="C00000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+mn-cs"/>
                        </a:rPr>
                        <a:t>IRPs</a:t>
                      </a:r>
                      <a:endParaRPr lang="es-ES" sz="2000" b="0" i="0" u="none" strike="noStrike" kern="1200" baseline="0" dirty="0">
                        <a:solidFill>
                          <a:srgbClr val="C00000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+mn-cs"/>
                      </a:endParaRPr>
                    </a:p>
                    <a:p>
                      <a:pPr marL="285750" indent="-285750" algn="l" defTabSz="914400" rtl="0" eaLnBrk="1" latinLnBrk="0" hangingPunct="1">
                        <a:spcAft>
                          <a:spcPts val="60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es-ES" sz="2000" b="0" i="0" u="none" strike="noStrike" kern="1200" baseline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+mn-cs"/>
                        </a:rPr>
                        <a:t>Control </a:t>
                      </a:r>
                      <a:r>
                        <a:rPr lang="es-ES" sz="2000" b="0" i="0" u="none" strike="noStrike" kern="1200" baseline="0" dirty="0">
                          <a:solidFill>
                            <a:srgbClr val="C00000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+mn-cs"/>
                        </a:rPr>
                        <a:t>gráfico</a:t>
                      </a:r>
                    </a:p>
                    <a:p>
                      <a:pPr marL="285750" indent="-285750" algn="l" defTabSz="914400" rtl="0" eaLnBrk="1" latinLnBrk="0" hangingPunct="1">
                        <a:spcAft>
                          <a:spcPts val="60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es-ES" sz="2000" b="0" i="0" u="none" strike="noStrike" kern="1200" baseline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+mn-cs"/>
                        </a:rPr>
                        <a:t>Informes y </a:t>
                      </a:r>
                      <a:r>
                        <a:rPr lang="es-ES" sz="2000" b="0" i="0" u="none" strike="noStrike" kern="1200" baseline="0" dirty="0">
                          <a:solidFill>
                            <a:srgbClr val="C00000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+mn-cs"/>
                        </a:rPr>
                        <a:t>Cuadros de Mando</a:t>
                      </a: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2116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126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E41D82-62F4-4610-B4CC-A74BBCE2E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0163" y="4241106"/>
            <a:ext cx="7772400" cy="769441"/>
          </a:xfrm>
        </p:spPr>
        <p:txBody>
          <a:bodyPr/>
          <a:lstStyle/>
          <a:p>
            <a:r>
              <a:rPr lang="es-ES" dirty="0"/>
              <a:t>Gestión de Riesgos</a:t>
            </a:r>
          </a:p>
        </p:txBody>
      </p:sp>
    </p:spTree>
    <p:extLst>
      <p:ext uri="{BB962C8B-B14F-4D97-AF65-F5344CB8AC3E}">
        <p14:creationId xmlns:p14="http://schemas.microsoft.com/office/powerpoint/2010/main" val="10861498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562F11-29A9-466D-851E-2F8F8DFFF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Gestión del riesgo en la Seguridad de la Información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4DEF3BCE-C89F-4DB2-8D46-26BED9C0B771}"/>
              </a:ext>
            </a:extLst>
          </p:cNvPr>
          <p:cNvSpPr/>
          <p:nvPr/>
        </p:nvSpPr>
        <p:spPr>
          <a:xfrm>
            <a:off x="1191491" y="1196339"/>
            <a:ext cx="9284780" cy="4634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200"/>
              </a:lnSpc>
              <a:spcAft>
                <a:spcPts val="1200"/>
              </a:spcAft>
            </a:pPr>
            <a:r>
              <a:rPr lang="es-E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En términos de gestión de riesgos de seguridad de la información, </a:t>
            </a:r>
            <a:r>
              <a:rPr lang="es-ES" sz="2400" dirty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el activo principal </a:t>
            </a:r>
            <a:r>
              <a:rPr lang="es-E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a proteger </a:t>
            </a:r>
            <a:r>
              <a:rPr lang="es-ES" sz="2400" dirty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es la información</a:t>
            </a:r>
            <a:r>
              <a:rPr lang="es-ES" sz="2400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s-E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de la compañía.</a:t>
            </a:r>
          </a:p>
          <a:p>
            <a:pPr>
              <a:lnSpc>
                <a:spcPts val="3200"/>
              </a:lnSpc>
              <a:spcAft>
                <a:spcPts val="1200"/>
              </a:spcAft>
            </a:pPr>
            <a:r>
              <a:rPr lang="es-E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Además de la información se debe considerar: infraestructura informática, equipos auxiliares, redes de comunicaciones, instalaciones y personas.</a:t>
            </a:r>
          </a:p>
          <a:p>
            <a:pPr>
              <a:lnSpc>
                <a:spcPts val="3200"/>
              </a:lnSpc>
              <a:spcAft>
                <a:spcPts val="1200"/>
              </a:spcAft>
            </a:pPr>
            <a:r>
              <a:rPr lang="es-E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Aparte de medir las posibles consecuencias se ha de estimar la probabilidad de que ocurran los incidentes.</a:t>
            </a:r>
          </a:p>
          <a:p>
            <a:pPr>
              <a:lnSpc>
                <a:spcPts val="3200"/>
              </a:lnSpc>
              <a:spcAft>
                <a:spcPts val="1200"/>
              </a:spcAft>
            </a:pPr>
            <a:r>
              <a:rPr lang="es-E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La norma </a:t>
            </a:r>
            <a:r>
              <a:rPr lang="es-ES" sz="2400" b="1" dirty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ISO 27001:2013</a:t>
            </a:r>
            <a:r>
              <a:rPr lang="es-ES" sz="2400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s-E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incluye una lista de controles de aplicación a la mayoría de empresas.</a:t>
            </a:r>
            <a:endParaRPr lang="es-ES" sz="2400" dirty="0">
              <a:latin typeface="Open Sans" panose="020B0606030504020204" pitchFamily="34" charset="0"/>
              <a:ea typeface="Open Sans" panose="020B0606030504020204" pitchFamily="34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005BCDBF-0D4C-4298-A517-2AF387734507}"/>
              </a:ext>
            </a:extLst>
          </p:cNvPr>
          <p:cNvSpPr/>
          <p:nvPr/>
        </p:nvSpPr>
        <p:spPr>
          <a:xfrm>
            <a:off x="3677265" y="6188249"/>
            <a:ext cx="66810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ES" sz="2000" dirty="0">
                <a:latin typeface="Open Sans" panose="020B0606030504020204" pitchFamily="34" charset="0"/>
                <a:ea typeface="Open Sans" panose="020B0606030504020204" pitchFamily="34" charset="0"/>
                <a:hlinkClick r:id="rId2"/>
              </a:rPr>
              <a:t>https://</a:t>
            </a:r>
            <a:r>
              <a:rPr lang="es-ES" sz="2000" dirty="0" err="1">
                <a:latin typeface="Open Sans" panose="020B0606030504020204" pitchFamily="34" charset="0"/>
                <a:ea typeface="Open Sans" panose="020B0606030504020204" pitchFamily="34" charset="0"/>
                <a:hlinkClick r:id="rId2"/>
              </a:rPr>
              <a:t>www.youtube.com</a:t>
            </a:r>
            <a:r>
              <a:rPr lang="es-ES" sz="2000" dirty="0">
                <a:latin typeface="Open Sans" panose="020B0606030504020204" pitchFamily="34" charset="0"/>
                <a:ea typeface="Open Sans" panose="020B0606030504020204" pitchFamily="34" charset="0"/>
                <a:hlinkClick r:id="rId2"/>
              </a:rPr>
              <a:t>/</a:t>
            </a:r>
            <a:r>
              <a:rPr lang="es-ES" sz="2000" dirty="0" err="1">
                <a:latin typeface="Open Sans" panose="020B0606030504020204" pitchFamily="34" charset="0"/>
                <a:ea typeface="Open Sans" panose="020B0606030504020204" pitchFamily="34" charset="0"/>
                <a:hlinkClick r:id="rId2"/>
              </a:rPr>
              <a:t>watch?v</a:t>
            </a:r>
            <a:r>
              <a:rPr lang="es-ES" sz="2000" dirty="0">
                <a:latin typeface="Open Sans" panose="020B0606030504020204" pitchFamily="34" charset="0"/>
                <a:ea typeface="Open Sans" panose="020B0606030504020204" pitchFamily="34" charset="0"/>
                <a:hlinkClick r:id="rId2"/>
              </a:rPr>
              <a:t>=</a:t>
            </a:r>
            <a:r>
              <a:rPr lang="es-ES" sz="2000" dirty="0" err="1">
                <a:latin typeface="Open Sans" panose="020B0606030504020204" pitchFamily="34" charset="0"/>
                <a:ea typeface="Open Sans" panose="020B0606030504020204" pitchFamily="34" charset="0"/>
                <a:hlinkClick r:id="rId2"/>
              </a:rPr>
              <a:t>ETC6NlcNlC4</a:t>
            </a:r>
            <a:endParaRPr lang="es-ES" sz="2000" dirty="0">
              <a:latin typeface="Open Sans" panose="020B0606030504020204" pitchFamily="34" charset="0"/>
              <a:ea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63628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D42880-7949-47F6-BDEB-A43A14582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Activos de Información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A40406C5-9EA5-4DC5-9889-8215DB112C82}"/>
              </a:ext>
            </a:extLst>
          </p:cNvPr>
          <p:cNvSpPr/>
          <p:nvPr/>
        </p:nvSpPr>
        <p:spPr>
          <a:xfrm>
            <a:off x="997526" y="722378"/>
            <a:ext cx="10871201" cy="57692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  <a:spcAft>
                <a:spcPts val="600"/>
              </a:spcAft>
            </a:pPr>
            <a:r>
              <a:rPr lang="es-ES" sz="2200" dirty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Primarios</a:t>
            </a:r>
            <a:endParaRPr lang="es-ES" sz="2200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</a:endParaRPr>
          </a:p>
          <a:p>
            <a:pPr marL="342900" indent="-342900">
              <a:lnSpc>
                <a:spcPts val="2800"/>
              </a:lnSpc>
              <a:buClr>
                <a:srgbClr val="CC0000"/>
              </a:buClr>
              <a:buFont typeface="Wingdings" panose="05000000000000000000" pitchFamily="2" charset="2"/>
              <a:buChar char="ü"/>
            </a:pPr>
            <a:r>
              <a:rPr lang="es-ES" sz="2200" b="1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información</a:t>
            </a:r>
            <a:r>
              <a:rPr lang="es-ES" sz="22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: estratégica, de carácter personal o que esté sujeta a </a:t>
            </a:r>
            <a:r>
              <a:rPr lang="es-ES" sz="220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legislación </a:t>
            </a:r>
            <a:br>
              <a:rPr lang="es-ES" sz="220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</a:br>
            <a:r>
              <a:rPr lang="es-ES" sz="220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que </a:t>
            </a:r>
            <a:r>
              <a:rPr lang="es-ES" sz="22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la proteja, esencial para el desarrollo del negocio, de difícil o muy costosa reposición, </a:t>
            </a:r>
            <a:r>
              <a:rPr lang="es-ES" sz="22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etc</a:t>
            </a:r>
            <a:endParaRPr lang="es-ES" sz="2200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</a:endParaRPr>
          </a:p>
          <a:p>
            <a:pPr marL="342900" indent="-342900">
              <a:lnSpc>
                <a:spcPts val="2800"/>
              </a:lnSpc>
              <a:spcAft>
                <a:spcPts val="1200"/>
              </a:spcAft>
              <a:buClr>
                <a:srgbClr val="CC0000"/>
              </a:buClr>
              <a:buFont typeface="Wingdings" panose="05000000000000000000" pitchFamily="2" charset="2"/>
              <a:buChar char="ü"/>
            </a:pPr>
            <a:r>
              <a:rPr lang="es-ES" sz="2200" b="1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actividades y procesos de negocio</a:t>
            </a:r>
            <a:r>
              <a:rPr lang="es-ES" sz="22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: que tienen que ver con </a:t>
            </a:r>
            <a:r>
              <a:rPr lang="es-ES" sz="220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propiedad </a:t>
            </a:r>
            <a:br>
              <a:rPr lang="es-ES" sz="220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</a:br>
            <a:r>
              <a:rPr lang="es-ES" sz="220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intelectual</a:t>
            </a:r>
            <a:r>
              <a:rPr lang="es-ES" sz="22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, los que si se degradan hacen imposible la ejecución de las </a:t>
            </a:r>
            <a:r>
              <a:rPr lang="es-ES" sz="220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tareas </a:t>
            </a:r>
            <a:br>
              <a:rPr lang="es-ES" sz="220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</a:br>
            <a:r>
              <a:rPr lang="es-ES" sz="220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de </a:t>
            </a:r>
            <a:r>
              <a:rPr lang="es-ES" sz="22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la empresa, los necesarios para el cumplimiento legal o contractual</a:t>
            </a:r>
            <a:r>
              <a:rPr lang="es-ES" sz="220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, etc</a:t>
            </a:r>
            <a:endParaRPr lang="es-ES" sz="1000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</a:endParaRPr>
          </a:p>
          <a:p>
            <a:pPr>
              <a:lnSpc>
                <a:spcPts val="2800"/>
              </a:lnSpc>
              <a:spcAft>
                <a:spcPts val="600"/>
              </a:spcAft>
            </a:pPr>
            <a:r>
              <a:rPr lang="es-ES" sz="2200" dirty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De soporte</a:t>
            </a:r>
          </a:p>
          <a:p>
            <a:pPr marL="342900" indent="-342900">
              <a:lnSpc>
                <a:spcPts val="2800"/>
              </a:lnSpc>
              <a:buClr>
                <a:srgbClr val="CC0000"/>
              </a:buClr>
              <a:buFont typeface="Wingdings" panose="05000000000000000000" pitchFamily="2" charset="2"/>
              <a:buChar char="ü"/>
            </a:pPr>
            <a:r>
              <a:rPr lang="es-ES" sz="2200" b="1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hardware</a:t>
            </a:r>
            <a:r>
              <a:rPr lang="es-ES" sz="22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: PC, portátiles, servidores, impresoras, discos</a:t>
            </a:r>
          </a:p>
          <a:p>
            <a:pPr marL="342900" indent="-342900">
              <a:lnSpc>
                <a:spcPts val="2800"/>
              </a:lnSpc>
              <a:buClr>
                <a:srgbClr val="CC0000"/>
              </a:buClr>
              <a:buFont typeface="Wingdings" panose="05000000000000000000" pitchFamily="2" charset="2"/>
              <a:buChar char="ü"/>
            </a:pPr>
            <a:r>
              <a:rPr lang="es-ES" sz="2200" b="1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software</a:t>
            </a:r>
            <a:r>
              <a:rPr lang="es-ES" sz="22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: sistemas operativos, paquetes, aplicaciones, ...</a:t>
            </a:r>
          </a:p>
          <a:p>
            <a:pPr marL="342900" indent="-342900">
              <a:lnSpc>
                <a:spcPts val="2800"/>
              </a:lnSpc>
              <a:buClr>
                <a:srgbClr val="CC0000"/>
              </a:buClr>
              <a:buFont typeface="Wingdings" panose="05000000000000000000" pitchFamily="2" charset="2"/>
              <a:buChar char="ü"/>
            </a:pPr>
            <a:r>
              <a:rPr lang="es-ES" sz="2200" b="1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documentos en papel</a:t>
            </a:r>
          </a:p>
          <a:p>
            <a:pPr marL="342900" indent="-342900">
              <a:lnSpc>
                <a:spcPts val="2800"/>
              </a:lnSpc>
              <a:buClr>
                <a:srgbClr val="CC0000"/>
              </a:buClr>
              <a:buFont typeface="Wingdings" panose="05000000000000000000" pitchFamily="2" charset="2"/>
              <a:buChar char="ü"/>
            </a:pPr>
            <a:r>
              <a:rPr lang="es-ES" sz="2200" b="1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redes</a:t>
            </a:r>
            <a:r>
              <a:rPr lang="es-ES" sz="22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: conmutadores, cableado, puntos de acceso, ...</a:t>
            </a:r>
          </a:p>
          <a:p>
            <a:pPr marL="342900" indent="-342900">
              <a:lnSpc>
                <a:spcPts val="2800"/>
              </a:lnSpc>
              <a:buClr>
                <a:srgbClr val="CC0000"/>
              </a:buClr>
              <a:buFont typeface="Wingdings" panose="05000000000000000000" pitchFamily="2" charset="2"/>
              <a:buChar char="ü"/>
            </a:pPr>
            <a:r>
              <a:rPr lang="es-ES" sz="2200" b="1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personal</a:t>
            </a:r>
            <a:r>
              <a:rPr lang="es-ES" sz="22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: usuarios, desarrolladores, responsables, ...</a:t>
            </a:r>
          </a:p>
          <a:p>
            <a:pPr marL="342900" indent="-342900">
              <a:lnSpc>
                <a:spcPts val="2800"/>
              </a:lnSpc>
              <a:buClr>
                <a:srgbClr val="CC0000"/>
              </a:buClr>
              <a:buFont typeface="Wingdings" panose="05000000000000000000" pitchFamily="2" charset="2"/>
              <a:buChar char="ü"/>
            </a:pPr>
            <a:r>
              <a:rPr lang="es-ES" sz="2200" b="1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edificios</a:t>
            </a:r>
            <a:r>
              <a:rPr lang="es-ES" sz="22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: salas, y sus servicios</a:t>
            </a:r>
          </a:p>
          <a:p>
            <a:pPr marL="342900" indent="-342900">
              <a:lnSpc>
                <a:spcPts val="2800"/>
              </a:lnSpc>
              <a:buClr>
                <a:srgbClr val="CC0000"/>
              </a:buClr>
              <a:buFont typeface="Wingdings" panose="05000000000000000000" pitchFamily="2" charset="2"/>
              <a:buChar char="ü"/>
            </a:pPr>
            <a:r>
              <a:rPr lang="es-ES" sz="2200" b="1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estructura organizativa</a:t>
            </a:r>
            <a:r>
              <a:rPr lang="es-ES" sz="22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: responsables, áreas, contratistas</a:t>
            </a:r>
          </a:p>
        </p:txBody>
      </p:sp>
    </p:spTree>
    <p:extLst>
      <p:ext uri="{BB962C8B-B14F-4D97-AF65-F5344CB8AC3E}">
        <p14:creationId xmlns:p14="http://schemas.microsoft.com/office/powerpoint/2010/main" val="2362983373"/>
      </p:ext>
    </p:extLst>
  </p:cSld>
  <p:clrMapOvr>
    <a:masterClrMapping/>
  </p:clrMapOvr>
</p:sld>
</file>

<file path=ppt/theme/theme1.xml><?xml version="1.0" encoding="utf-8"?>
<a:theme xmlns:a="http://schemas.openxmlformats.org/drawingml/2006/main" name="Plantilla pp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UPF.potx" id="{CC0EBFFC-19B7-412F-BD45-62FDA16D3EC5}" vid="{A8B4F6B7-D3D2-4568-93B7-92D7B28DD888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UPF</Template>
  <TotalTime>0</TotalTime>
  <Words>1688</Words>
  <Application>Microsoft Office PowerPoint</Application>
  <PresentationFormat>Panorámica</PresentationFormat>
  <Paragraphs>212</Paragraphs>
  <Slides>26</Slides>
  <Notes>5</Notes>
  <HiddenSlides>0</HiddenSlides>
  <MMClips>0</MMClips>
  <ScaleCrop>false</ScaleCrop>
  <HeadingPairs>
    <vt:vector size="8" baseType="variant">
      <vt:variant>
        <vt:lpstr>Fuentes usadas</vt:lpstr>
      </vt:variant>
      <vt:variant>
        <vt:i4>10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26</vt:i4>
      </vt:variant>
      <vt:variant>
        <vt:lpstr>Presentaciones personalizadas</vt:lpstr>
      </vt:variant>
      <vt:variant>
        <vt:i4>1</vt:i4>
      </vt:variant>
    </vt:vector>
  </HeadingPairs>
  <TitlesOfParts>
    <vt:vector size="38" baseType="lpstr">
      <vt:lpstr>Arial</vt:lpstr>
      <vt:lpstr>Book Antiqua</vt:lpstr>
      <vt:lpstr>Calibri</vt:lpstr>
      <vt:lpstr>Consolas</vt:lpstr>
      <vt:lpstr>Georgia</vt:lpstr>
      <vt:lpstr>Open Sans</vt:lpstr>
      <vt:lpstr>Segoe UI</vt:lpstr>
      <vt:lpstr>Times New Roman</vt:lpstr>
      <vt:lpstr>Verdana</vt:lpstr>
      <vt:lpstr>Wingdings</vt:lpstr>
      <vt:lpstr>Plantilla ppt</vt:lpstr>
      <vt:lpstr>Sistemas de Información</vt:lpstr>
      <vt:lpstr>Seguridad de la Información</vt:lpstr>
      <vt:lpstr>Seguridad de la información</vt:lpstr>
      <vt:lpstr>Seguridad Informática</vt:lpstr>
      <vt:lpstr>Seguridad Informática ≠ Seguridad de la Información</vt:lpstr>
      <vt:lpstr>Pilares de la Seguridad de la Información</vt:lpstr>
      <vt:lpstr>Gestión de Riesgos</vt:lpstr>
      <vt:lpstr>Gestión del riesgo en la Seguridad de la Información</vt:lpstr>
      <vt:lpstr>Activos de Información</vt:lpstr>
      <vt:lpstr>Amenazas</vt:lpstr>
      <vt:lpstr>Vulnerabilidades</vt:lpstr>
      <vt:lpstr>¿Cómo se mide el nivel de riesgo?</vt:lpstr>
      <vt:lpstr>Etapas del Análisis de Riesgos </vt:lpstr>
      <vt:lpstr>Coste promedio de incidentes de Seguridad en la PYMES </vt:lpstr>
      <vt:lpstr>Soluciones de Ciberseguridad</vt:lpstr>
      <vt:lpstr>Soluciones de ciberseguridad</vt:lpstr>
      <vt:lpstr>Gestión de acceso e identidad</vt:lpstr>
      <vt:lpstr>Protección en el puesto de trabajo</vt:lpstr>
      <vt:lpstr>Seguridad en aplicaciones y datos</vt:lpstr>
      <vt:lpstr>Seguridad en los sistemas</vt:lpstr>
      <vt:lpstr>Seguridad en la red</vt:lpstr>
      <vt:lpstr>Personas</vt:lpstr>
      <vt:lpstr>Información</vt:lpstr>
      <vt:lpstr>Infraestructura</vt:lpstr>
      <vt:lpstr>Empresa</vt:lpstr>
      <vt:lpstr>Kit Concienciación</vt:lpstr>
      <vt:lpstr>Imprimir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delatorrerita</dc:creator>
  <cp:keywords>Sistemas de Información, UPF</cp:keywords>
  <cp:lastModifiedBy>delatorrerita</cp:lastModifiedBy>
  <cp:revision>9</cp:revision>
  <cp:lastPrinted>2021-05-31T22:48:24Z</cp:lastPrinted>
  <dcterms:created xsi:type="dcterms:W3CDTF">2021-05-31T22:12:04Z</dcterms:created>
  <dcterms:modified xsi:type="dcterms:W3CDTF">2022-01-29T12:57:33Z</dcterms:modified>
</cp:coreProperties>
</file>