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2" r:id="rId14"/>
    <p:sldId id="373" r:id="rId15"/>
    <p:sldId id="401" r:id="rId16"/>
    <p:sldId id="402" r:id="rId17"/>
    <p:sldId id="370" r:id="rId18"/>
    <p:sldId id="375" r:id="rId19"/>
    <p:sldId id="376" r:id="rId20"/>
    <p:sldId id="374" r:id="rId21"/>
    <p:sldId id="378" r:id="rId22"/>
    <p:sldId id="389" r:id="rId23"/>
    <p:sldId id="377" r:id="rId24"/>
    <p:sldId id="387" r:id="rId25"/>
    <p:sldId id="388" r:id="rId26"/>
    <p:sldId id="390" r:id="rId27"/>
    <p:sldId id="384" r:id="rId28"/>
    <p:sldId id="381" r:id="rId29"/>
    <p:sldId id="385" r:id="rId30"/>
    <p:sldId id="386" r:id="rId31"/>
    <p:sldId id="380" r:id="rId32"/>
    <p:sldId id="382" r:id="rId33"/>
    <p:sldId id="391" r:id="rId34"/>
    <p:sldId id="392" r:id="rId35"/>
    <p:sldId id="393" r:id="rId36"/>
    <p:sldId id="395" r:id="rId37"/>
    <p:sldId id="394" r:id="rId38"/>
    <p:sldId id="396" r:id="rId39"/>
    <p:sldId id="398" r:id="rId40"/>
    <p:sldId id="397" r:id="rId41"/>
    <p:sldId id="399" r:id="rId42"/>
    <p:sldId id="400" r:id="rId43"/>
  </p:sldIdLst>
  <p:sldSz cx="12192000" cy="6858000"/>
  <p:notesSz cx="6858000" cy="9144000"/>
  <p:custShowLst>
    <p:custShow name="Imprimir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5A723-E219-4CA3-B7A5-6EDA96E83F7B}">
          <p14:sldIdLst>
            <p14:sldId id="256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1"/>
            <p14:sldId id="372"/>
            <p14:sldId id="373"/>
            <p14:sldId id="401"/>
            <p14:sldId id="402"/>
            <p14:sldId id="370"/>
            <p14:sldId id="375"/>
            <p14:sldId id="376"/>
            <p14:sldId id="374"/>
            <p14:sldId id="378"/>
            <p14:sldId id="389"/>
            <p14:sldId id="377"/>
            <p14:sldId id="387"/>
            <p14:sldId id="388"/>
            <p14:sldId id="390"/>
            <p14:sldId id="384"/>
            <p14:sldId id="381"/>
            <p14:sldId id="385"/>
            <p14:sldId id="386"/>
            <p14:sldId id="380"/>
            <p14:sldId id="382"/>
            <p14:sldId id="391"/>
            <p14:sldId id="392"/>
            <p14:sldId id="393"/>
            <p14:sldId id="395"/>
            <p14:sldId id="394"/>
            <p14:sldId id="396"/>
            <p14:sldId id="398"/>
            <p14:sldId id="397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A40000"/>
    <a:srgbClr val="F7EFEF"/>
    <a:srgbClr val="FFFFCC"/>
    <a:srgbClr val="FFFF99"/>
    <a:srgbClr val="FFFFFF"/>
    <a:srgbClr val="0000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05" autoAdjust="0"/>
  </p:normalViewPr>
  <p:slideViewPr>
    <p:cSldViewPr snapToGrid="0">
      <p:cViewPr>
        <p:scale>
          <a:sx n="50" d="100"/>
          <a:sy n="50" d="100"/>
        </p:scale>
        <p:origin x="1862" y="59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-7133"/>
    </p:cViewPr>
  </p:sorterViewPr>
  <p:notesViewPr>
    <p:cSldViewPr snapToGrid="0">
      <p:cViewPr>
        <p:scale>
          <a:sx n="174" d="100"/>
          <a:sy n="174" d="100"/>
        </p:scale>
        <p:origin x="739" y="-635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BD70E-B550-4B7D-BF34-5F874DD096EE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6C58A7B3-2655-4CAF-87DF-87163CB11752}">
      <dgm:prSet phldrT="[Texto]" custT="1"/>
      <dgm:spPr>
        <a:solidFill>
          <a:srgbClr val="C0504D">
            <a:alpha val="4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79707" tIns="60960" rIns="60960" bIns="60960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Públicos: 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No sujetos a limitaciones de privacidad, seguridad o privilegios</a:t>
          </a:r>
        </a:p>
      </dgm:t>
    </dgm:pt>
    <dgm:pt modelId="{48A0BD72-C822-4816-A8CF-3FDCD1D5836D}" type="parTrans" cxnId="{8EFA25C8-3D78-4459-A05C-C5B720713760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82C050D-9FC5-47C2-8D2D-9B366B26FF3C}" type="sibTrans" cxnId="{8EFA25C8-3D78-4459-A05C-C5B720713760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FF372D6-0F3B-4EC4-9E6A-C3899950D699}">
      <dgm:prSet phldrT="[Texto]"/>
      <dgm:spPr>
        <a:solidFill>
          <a:schemeClr val="bg1"/>
        </a:solidFill>
      </dgm:spPr>
      <dgm:t>
        <a:bodyPr/>
        <a:lstStyle/>
        <a:p>
          <a:r>
            <a:rPr lang="es-ES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En Bruto</a:t>
          </a: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: Se deben publicar </a:t>
          </a:r>
          <a:b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tal y como se recogen de la fuente, manteniendo el mayor nivel de detalle posible.</a:t>
          </a:r>
        </a:p>
      </dgm:t>
    </dgm:pt>
    <dgm:pt modelId="{B60C6C19-42C4-403E-B166-53AB42233E2A}" type="parTrans" cxnId="{A4EDDEE0-62A7-44A9-A291-66FCD368F009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6A5708A-0F7D-445E-BF99-B4738FFFD779}" type="sibTrans" cxnId="{A4EDDEE0-62A7-44A9-A291-66FCD368F009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8A8A531-0AEE-47B0-89D3-6F8BFA819921}">
      <dgm:prSet phldrT="[Texto]"/>
      <dgm:spPr>
        <a:solidFill>
          <a:schemeClr val="bg1"/>
        </a:solidFill>
      </dgm:spPr>
      <dgm:t>
        <a:bodyPr/>
        <a:lstStyle/>
        <a:p>
          <a:r>
            <a:rPr lang="es-ES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Actualizados</a:t>
          </a: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: En rápida disposición para preservar el valor de los mismos.</a:t>
          </a:r>
        </a:p>
      </dgm:t>
    </dgm:pt>
    <dgm:pt modelId="{89ED22CE-0488-457C-A72E-6BF4BA5FC5A4}" type="parTrans" cxnId="{662788D7-718C-46DD-A949-9A7401394787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2F9920A-F31B-433B-B3DA-32DD1104E661}" type="sibTrans" cxnId="{662788D7-718C-46DD-A949-9A7401394787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70EB055-24C0-44C0-944D-3E52FFB069B9}">
      <dgm:prSet phldrT="[Texto]"/>
      <dgm:spPr/>
      <dgm:t>
        <a:bodyPr/>
        <a:lstStyle/>
        <a:p>
          <a:r>
            <a:rPr lang="es-ES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Accesibles</a:t>
          </a: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: Disponibles para el mayor número de usuarios posible y para la más amplia gama de propósitos.</a:t>
          </a:r>
        </a:p>
      </dgm:t>
    </dgm:pt>
    <dgm:pt modelId="{CC4A18BA-7C96-4066-B2EF-4894FFEEBA2A}" type="parTrans" cxnId="{72F7E6AD-A5DE-4FD7-A661-B20EB4A035C9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CDE01F4-A751-43E7-B159-2C0919DB4C6F}" type="sibTrans" cxnId="{72F7E6AD-A5DE-4FD7-A661-B20EB4A035C9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41D2D42-31A6-450F-8123-D90670B34D7D}">
      <dgm:prSet phldrT="[Texto]"/>
      <dgm:spPr/>
      <dgm:t>
        <a:bodyPr/>
        <a:lstStyle/>
        <a:p>
          <a:r>
            <a:rPr lang="es-ES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Estructurados</a:t>
          </a: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: </a:t>
          </a:r>
          <a:b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Que puedan ser procesados de manera automática por cualquier ordenador.</a:t>
          </a:r>
        </a:p>
      </dgm:t>
    </dgm:pt>
    <dgm:pt modelId="{CD1F7C7D-94BC-4E00-8BCC-C2F1321B0B50}" type="parTrans" cxnId="{B93DB277-9DA9-4792-BDBD-212CF190F49F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8745DB6-8A62-4F02-A057-1C6F66573B5C}" type="sibTrans" cxnId="{B93DB277-9DA9-4792-BDBD-212CF190F49F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F55B47-CEE0-49B4-BD2F-437B009D0229}">
      <dgm:prSet phldrT="[Texto]" custT="1"/>
      <dgm:spPr>
        <a:solidFill>
          <a:prstClr val="white"/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79707" tIns="60960" rIns="60960" bIns="60960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Sin Registro: </a:t>
          </a:r>
          <a:r>
            <a:rPr lang="es-ES" sz="1800" i="1" kern="1200" dirty="0">
              <a:solidFill>
                <a:schemeClr val="tx1"/>
              </a:solidFill>
              <a:latin typeface="Book Antiqua" panose="02040602050305030304" pitchFamily="18" charset="0"/>
              <a:ea typeface="Verdana" panose="020B0604030504040204" pitchFamily="34" charset="0"/>
              <a:cs typeface="+mn-cs"/>
            </a:rPr>
            <a:t>(acceso anónimo)</a:t>
          </a:r>
          <a:br>
            <a:rPr lang="es-ES" sz="1800" i="1" kern="1200" dirty="0">
              <a:solidFill>
                <a:schemeClr val="tx1"/>
              </a:solidFill>
              <a:latin typeface="Book Antiqua" panose="02040602050305030304" pitchFamily="18" charset="0"/>
              <a:ea typeface="Verdana" panose="020B0604030504040204" pitchFamily="34" charset="0"/>
              <a:cs typeface="+mn-cs"/>
            </a:rPr>
          </a:b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Disponibles para cualquier persona, sin necesidad de registro.</a:t>
          </a:r>
        </a:p>
      </dgm:t>
    </dgm:pt>
    <dgm:pt modelId="{075B4517-2D8E-43BB-BD16-49C7D643E910}" type="parTrans" cxnId="{80BA58BD-354E-4D3E-B7F4-262B480E9413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D4BE67B-8234-4472-BA75-5A475D27C0C8}" type="sibTrans" cxnId="{80BA58BD-354E-4D3E-B7F4-262B480E9413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A0E09AE-6DAA-40A9-B627-850965BD4543}">
      <dgm:prSet phldrT="[Texto]"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Abiertos</a:t>
          </a: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: Disponibles en un formato tal, que ninguna entidad posea su control exclusivo.</a:t>
          </a:r>
        </a:p>
      </dgm:t>
    </dgm:pt>
    <dgm:pt modelId="{5F4D9070-2178-495C-B3FA-41C2E5609679}" type="parTrans" cxnId="{10B864D2-F689-4CEC-BD34-6960ECB92536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E3ABE61-D124-4868-931A-DD95429A1615}" type="sibTrans" cxnId="{10B864D2-F689-4CEC-BD34-6960ECB92536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72B71D8-609B-4CA8-85AB-6F4DBDF80323}">
      <dgm:prSet phldrT="[Texto]"/>
      <dgm:spPr/>
      <dgm:t>
        <a:bodyPr/>
        <a:lstStyle/>
        <a:p>
          <a:r>
            <a:rPr lang="es-ES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Libres</a:t>
          </a: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: </a:t>
          </a:r>
          <a:b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dirty="0">
              <a:latin typeface="Verdana" panose="020B0604030504040204" pitchFamily="34" charset="0"/>
              <a:ea typeface="Verdana" panose="020B0604030504040204" pitchFamily="34" charset="0"/>
            </a:rPr>
            <a:t>No sujetos a ninguna norma de derechos de autor, patentes o copyright</a:t>
          </a:r>
        </a:p>
      </dgm:t>
    </dgm:pt>
    <dgm:pt modelId="{BF3E9C31-330D-41F3-9758-E417B332F769}" type="parTrans" cxnId="{F44B4735-43A4-4616-8A79-8E1F34D637DA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760D97F-7DD6-461A-909E-22AF487422FC}" type="sibTrans" cxnId="{F44B4735-43A4-4616-8A79-8E1F34D637DA}">
      <dgm:prSet/>
      <dgm:spPr/>
      <dgm:t>
        <a:bodyPr/>
        <a:lstStyle/>
        <a:p>
          <a:endParaRPr lang="es-ES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7D2A032-C186-41D8-9B7B-C812DA8A2BD7}" type="pres">
      <dgm:prSet presAssocID="{98EBD70E-B550-4B7D-BF34-5F874DD096EE}" presName="Name0" presStyleCnt="0">
        <dgm:presLayoutVars>
          <dgm:dir/>
          <dgm:resizeHandles val="exact"/>
        </dgm:presLayoutVars>
      </dgm:prSet>
      <dgm:spPr/>
    </dgm:pt>
    <dgm:pt modelId="{24F44066-BCD7-497F-9684-907D10AAECFD}" type="pres">
      <dgm:prSet presAssocID="{6C58A7B3-2655-4CAF-87DF-87163CB11752}" presName="composite" presStyleCnt="0"/>
      <dgm:spPr/>
    </dgm:pt>
    <dgm:pt modelId="{D07E884C-284B-42C3-916F-269A31A10BA3}" type="pres">
      <dgm:prSet presAssocID="{6C58A7B3-2655-4CAF-87DF-87163CB11752}" presName="rect1" presStyleLbl="trAlignAcc1" presStyleIdx="0" presStyleCnt="8">
        <dgm:presLayoutVars>
          <dgm:bulletEnabled val="1"/>
        </dgm:presLayoutVars>
      </dgm:prSet>
      <dgm:spPr>
        <a:xfrm>
          <a:off x="2096520" y="73350"/>
          <a:ext cx="4156095" cy="1298779"/>
        </a:xfrm>
        <a:prstGeom prst="rect">
          <a:avLst/>
        </a:prstGeom>
      </dgm:spPr>
    </dgm:pt>
    <dgm:pt modelId="{7587A94C-274F-4317-90B1-5108723B03BB}" type="pres">
      <dgm:prSet presAssocID="{6C58A7B3-2655-4CAF-87DF-87163CB11752}" presName="rect2" presStyleLbl="fgImgPlace1" presStyleIdx="0" presStyleCnt="8" custScaleY="71027"/>
      <dgm:spPr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7C90BFE2-6A57-4C5E-9CEF-E744A389805F}" type="pres">
      <dgm:prSet presAssocID="{282C050D-9FC5-47C2-8D2D-9B366B26FF3C}" presName="sibTrans" presStyleCnt="0"/>
      <dgm:spPr/>
    </dgm:pt>
    <dgm:pt modelId="{DF9FC3C0-D46E-4E5C-B90E-A0080A983953}" type="pres">
      <dgm:prSet presAssocID="{8FF372D6-0F3B-4EC4-9E6A-C3899950D699}" presName="composite" presStyleCnt="0"/>
      <dgm:spPr/>
    </dgm:pt>
    <dgm:pt modelId="{E1045EA4-2DC8-4298-8341-2CA98CD24F38}" type="pres">
      <dgm:prSet presAssocID="{8FF372D6-0F3B-4EC4-9E6A-C3899950D699}" presName="rect1" presStyleLbl="trAlignAcc1" presStyleIdx="1" presStyleCnt="8">
        <dgm:presLayoutVars>
          <dgm:bulletEnabled val="1"/>
        </dgm:presLayoutVars>
      </dgm:prSet>
      <dgm:spPr/>
    </dgm:pt>
    <dgm:pt modelId="{893F1472-7DF8-4828-838D-A53DAC42309C}" type="pres">
      <dgm:prSet presAssocID="{8FF372D6-0F3B-4EC4-9E6A-C3899950D699}" presName="rect2" presStyleLbl="fgImgPlace1" presStyleIdx="1" presStyleCnt="8" custScaleY="7102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61B15556-0DE7-4BA9-B496-DA60B88AFFF2}" type="pres">
      <dgm:prSet presAssocID="{46A5708A-0F7D-445E-BF99-B4738FFFD779}" presName="sibTrans" presStyleCnt="0"/>
      <dgm:spPr/>
    </dgm:pt>
    <dgm:pt modelId="{FC90F041-8E13-44CA-A095-AE4D7C3B4D9C}" type="pres">
      <dgm:prSet presAssocID="{D8A8A531-0AEE-47B0-89D3-6F8BFA819921}" presName="composite" presStyleCnt="0"/>
      <dgm:spPr/>
    </dgm:pt>
    <dgm:pt modelId="{A7148192-82A8-4A40-B5DC-F8FD14DA09B4}" type="pres">
      <dgm:prSet presAssocID="{D8A8A531-0AEE-47B0-89D3-6F8BFA819921}" presName="rect1" presStyleLbl="trAlignAcc1" presStyleIdx="2" presStyleCnt="8">
        <dgm:presLayoutVars>
          <dgm:bulletEnabled val="1"/>
        </dgm:presLayoutVars>
      </dgm:prSet>
      <dgm:spPr/>
    </dgm:pt>
    <dgm:pt modelId="{DA52541A-09E2-408D-8272-DB1879694913}" type="pres">
      <dgm:prSet presAssocID="{D8A8A531-0AEE-47B0-89D3-6F8BFA819921}" presName="rect2" presStyleLbl="fgImgPlace1" presStyleIdx="2" presStyleCnt="8" custScaleX="105625" custScaleY="71027"/>
      <dgm:spPr>
        <a:blipFill>
          <a:blip xmlns:r="http://schemas.openxmlformats.org/officeDocument/2006/relationships"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DB67A05-32A3-4637-BF69-7BDC35A8F2C4}" type="pres">
      <dgm:prSet presAssocID="{C2F9920A-F31B-433B-B3DA-32DD1104E661}" presName="sibTrans" presStyleCnt="0"/>
      <dgm:spPr/>
    </dgm:pt>
    <dgm:pt modelId="{C56B70E9-1287-456E-BAD6-EE42CCC24BD0}" type="pres">
      <dgm:prSet presAssocID="{070EB055-24C0-44C0-944D-3E52FFB069B9}" presName="composite" presStyleCnt="0"/>
      <dgm:spPr/>
    </dgm:pt>
    <dgm:pt modelId="{7A7D7695-DA46-444E-9BDF-C7859F8277A3}" type="pres">
      <dgm:prSet presAssocID="{070EB055-24C0-44C0-944D-3E52FFB069B9}" presName="rect1" presStyleLbl="trAlignAcc1" presStyleIdx="3" presStyleCnt="8">
        <dgm:presLayoutVars>
          <dgm:bulletEnabled val="1"/>
        </dgm:presLayoutVars>
      </dgm:prSet>
      <dgm:spPr/>
    </dgm:pt>
    <dgm:pt modelId="{EEF57D30-CA30-4033-9CE3-6EEAFEA1796C}" type="pres">
      <dgm:prSet presAssocID="{070EB055-24C0-44C0-944D-3E52FFB069B9}" presName="rect2" presStyleLbl="fgImgPlace1" presStyleIdx="3" presStyleCnt="8" custScaleY="71027"/>
      <dgm:spPr>
        <a:blipFill>
          <a:blip xmlns:r="http://schemas.openxmlformats.org/officeDocument/2006/relationships"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D3931D94-CD0B-41FC-BD39-322E4C91FBBC}" type="pres">
      <dgm:prSet presAssocID="{2CDE01F4-A751-43E7-B159-2C0919DB4C6F}" presName="sibTrans" presStyleCnt="0"/>
      <dgm:spPr/>
    </dgm:pt>
    <dgm:pt modelId="{B0BE7459-EA10-43D3-ADAC-4E4AF03F803C}" type="pres">
      <dgm:prSet presAssocID="{641D2D42-31A6-450F-8123-D90670B34D7D}" presName="composite" presStyleCnt="0"/>
      <dgm:spPr/>
    </dgm:pt>
    <dgm:pt modelId="{3F9DE830-A6D7-459D-97C7-3822DA89DD29}" type="pres">
      <dgm:prSet presAssocID="{641D2D42-31A6-450F-8123-D90670B34D7D}" presName="rect1" presStyleLbl="trAlignAcc1" presStyleIdx="4" presStyleCnt="8">
        <dgm:presLayoutVars>
          <dgm:bulletEnabled val="1"/>
        </dgm:presLayoutVars>
      </dgm:prSet>
      <dgm:spPr/>
    </dgm:pt>
    <dgm:pt modelId="{6B6758DF-1357-4967-A4B5-BE728FEB593A}" type="pres">
      <dgm:prSet presAssocID="{641D2D42-31A6-450F-8123-D90670B34D7D}" presName="rect2" presStyleLbl="fgImgPlace1" presStyleIdx="4" presStyleCnt="8" custScaleY="71027"/>
      <dgm:spPr>
        <a:blipFill>
          <a:blip xmlns:r="http://schemas.openxmlformats.org/officeDocument/2006/relationships"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75000"/>
            </a:schemeClr>
          </a:solidFill>
        </a:ln>
      </dgm:spPr>
    </dgm:pt>
    <dgm:pt modelId="{ED8C4CBA-3294-4FD7-8B44-45D31BBA22FF}" type="pres">
      <dgm:prSet presAssocID="{88745DB6-8A62-4F02-A057-1C6F66573B5C}" presName="sibTrans" presStyleCnt="0"/>
      <dgm:spPr/>
    </dgm:pt>
    <dgm:pt modelId="{1AC16E6F-3238-401D-8C8A-F75520628BBC}" type="pres">
      <dgm:prSet presAssocID="{5CF55B47-CEE0-49B4-BD2F-437B009D0229}" presName="composite" presStyleCnt="0"/>
      <dgm:spPr/>
    </dgm:pt>
    <dgm:pt modelId="{6BC56901-ED88-45FC-A961-08829E225E35}" type="pres">
      <dgm:prSet presAssocID="{5CF55B47-CEE0-49B4-BD2F-437B009D0229}" presName="rect1" presStyleLbl="trAlignAcc1" presStyleIdx="5" presStyleCnt="8">
        <dgm:presLayoutVars>
          <dgm:bulletEnabled val="1"/>
        </dgm:presLayoutVars>
      </dgm:prSet>
      <dgm:spPr>
        <a:xfrm>
          <a:off x="6623044" y="2968186"/>
          <a:ext cx="4156095" cy="1298779"/>
        </a:xfrm>
        <a:prstGeom prst="rect">
          <a:avLst/>
        </a:prstGeom>
      </dgm:spPr>
    </dgm:pt>
    <dgm:pt modelId="{B0AD8407-C59A-4C8A-B7B5-A4F9400D6F68}" type="pres">
      <dgm:prSet presAssocID="{5CF55B47-CEE0-49B4-BD2F-437B009D0229}" presName="rect2" presStyleLbl="fgImgPlace1" presStyleIdx="5" presStyleCnt="8" custScaleY="71027"/>
      <dgm:spPr>
        <a:blipFill>
          <a:blip xmlns:r="http://schemas.openxmlformats.org/officeDocument/2006/relationships"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75000"/>
            </a:schemeClr>
          </a:solidFill>
        </a:ln>
      </dgm:spPr>
    </dgm:pt>
    <dgm:pt modelId="{C319F081-3C97-412B-A186-8FE1886C7B0E}" type="pres">
      <dgm:prSet presAssocID="{6D4BE67B-8234-4472-BA75-5A475D27C0C8}" presName="sibTrans" presStyleCnt="0"/>
      <dgm:spPr/>
    </dgm:pt>
    <dgm:pt modelId="{86547882-67CC-4A13-9578-FA5AA95EDD2F}" type="pres">
      <dgm:prSet presAssocID="{FA0E09AE-6DAA-40A9-B627-850965BD4543}" presName="composite" presStyleCnt="0"/>
      <dgm:spPr/>
    </dgm:pt>
    <dgm:pt modelId="{25A2EAAE-D7D8-4161-B4BE-D37963E29CF9}" type="pres">
      <dgm:prSet presAssocID="{FA0E09AE-6DAA-40A9-B627-850965BD4543}" presName="rect1" presStyleLbl="trAlignAcc1" presStyleIdx="6" presStyleCnt="8">
        <dgm:presLayoutVars>
          <dgm:bulletEnabled val="1"/>
        </dgm:presLayoutVars>
      </dgm:prSet>
      <dgm:spPr/>
    </dgm:pt>
    <dgm:pt modelId="{CDE0F658-1D5D-4B5C-95B1-9FBC219847EE}" type="pres">
      <dgm:prSet presAssocID="{FA0E09AE-6DAA-40A9-B627-850965BD4543}" presName="rect2" presStyleLbl="fgImgPlace1" presStyleIdx="6" presStyleCnt="8" custScaleY="71027"/>
      <dgm:spPr>
        <a:blipFill>
          <a:blip xmlns:r="http://schemas.openxmlformats.org/officeDocument/2006/relationships"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74B6DB5-4B79-4DFC-8E05-09E55CEFCB8B}" type="pres">
      <dgm:prSet presAssocID="{1E3ABE61-D124-4868-931A-DD95429A1615}" presName="sibTrans" presStyleCnt="0"/>
      <dgm:spPr/>
    </dgm:pt>
    <dgm:pt modelId="{6C5A0482-56A6-470D-A1EC-989FF57D1650}" type="pres">
      <dgm:prSet presAssocID="{272B71D8-609B-4CA8-85AB-6F4DBDF80323}" presName="composite" presStyleCnt="0"/>
      <dgm:spPr/>
    </dgm:pt>
    <dgm:pt modelId="{6E52AAC0-E86C-47A0-BAA1-D3A229099AD0}" type="pres">
      <dgm:prSet presAssocID="{272B71D8-609B-4CA8-85AB-6F4DBDF80323}" presName="rect1" presStyleLbl="trAlignAcc1" presStyleIdx="7" presStyleCnt="8">
        <dgm:presLayoutVars>
          <dgm:bulletEnabled val="1"/>
        </dgm:presLayoutVars>
      </dgm:prSet>
      <dgm:spPr/>
    </dgm:pt>
    <dgm:pt modelId="{4240258A-AF98-4315-8E94-3CF380BC58E9}" type="pres">
      <dgm:prSet presAssocID="{272B71D8-609B-4CA8-85AB-6F4DBDF80323}" presName="rect2" presStyleLbl="fgImgPlace1" presStyleIdx="7" presStyleCnt="8" custScaleY="71027"/>
      <dgm:spPr>
        <a:blipFill>
          <a:blip xmlns:r="http://schemas.openxmlformats.org/officeDocument/2006/relationships"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D9AE6C18-AB1E-4B15-A7EE-05C02CFB0A52}" type="presOf" srcId="{98EBD70E-B550-4B7D-BF34-5F874DD096EE}" destId="{57D2A032-C186-41D8-9B7B-C812DA8A2BD7}" srcOrd="0" destOrd="0" presId="urn:microsoft.com/office/officeart/2008/layout/PictureStrips"/>
    <dgm:cxn modelId="{BD7C9226-8424-473F-B803-D65B01CE0A27}" type="presOf" srcId="{D8A8A531-0AEE-47B0-89D3-6F8BFA819921}" destId="{A7148192-82A8-4A40-B5DC-F8FD14DA09B4}" srcOrd="0" destOrd="0" presId="urn:microsoft.com/office/officeart/2008/layout/PictureStrips"/>
    <dgm:cxn modelId="{4F5CD52F-964C-4592-8BA3-CA5D3F97EF73}" type="presOf" srcId="{6C58A7B3-2655-4CAF-87DF-87163CB11752}" destId="{D07E884C-284B-42C3-916F-269A31A10BA3}" srcOrd="0" destOrd="0" presId="urn:microsoft.com/office/officeart/2008/layout/PictureStrips"/>
    <dgm:cxn modelId="{F44B4735-43A4-4616-8A79-8E1F34D637DA}" srcId="{98EBD70E-B550-4B7D-BF34-5F874DD096EE}" destId="{272B71D8-609B-4CA8-85AB-6F4DBDF80323}" srcOrd="7" destOrd="0" parTransId="{BF3E9C31-330D-41F3-9758-E417B332F769}" sibTransId="{1760D97F-7DD6-461A-909E-22AF487422FC}"/>
    <dgm:cxn modelId="{B93DB277-9DA9-4792-BDBD-212CF190F49F}" srcId="{98EBD70E-B550-4B7D-BF34-5F874DD096EE}" destId="{641D2D42-31A6-450F-8123-D90670B34D7D}" srcOrd="4" destOrd="0" parTransId="{CD1F7C7D-94BC-4E00-8BCC-C2F1321B0B50}" sibTransId="{88745DB6-8A62-4F02-A057-1C6F66573B5C}"/>
    <dgm:cxn modelId="{52F2337A-3577-4C71-AC6D-9D10618A3DDC}" type="presOf" srcId="{641D2D42-31A6-450F-8123-D90670B34D7D}" destId="{3F9DE830-A6D7-459D-97C7-3822DA89DD29}" srcOrd="0" destOrd="0" presId="urn:microsoft.com/office/officeart/2008/layout/PictureStrips"/>
    <dgm:cxn modelId="{E1F8B37B-50F1-40B2-8411-331AB278DECA}" type="presOf" srcId="{272B71D8-609B-4CA8-85AB-6F4DBDF80323}" destId="{6E52AAC0-E86C-47A0-BAA1-D3A229099AD0}" srcOrd="0" destOrd="0" presId="urn:microsoft.com/office/officeart/2008/layout/PictureStrips"/>
    <dgm:cxn modelId="{72F7E6AD-A5DE-4FD7-A661-B20EB4A035C9}" srcId="{98EBD70E-B550-4B7D-BF34-5F874DD096EE}" destId="{070EB055-24C0-44C0-944D-3E52FFB069B9}" srcOrd="3" destOrd="0" parTransId="{CC4A18BA-7C96-4066-B2EF-4894FFEEBA2A}" sibTransId="{2CDE01F4-A751-43E7-B159-2C0919DB4C6F}"/>
    <dgm:cxn modelId="{80BA58BD-354E-4D3E-B7F4-262B480E9413}" srcId="{98EBD70E-B550-4B7D-BF34-5F874DD096EE}" destId="{5CF55B47-CEE0-49B4-BD2F-437B009D0229}" srcOrd="5" destOrd="0" parTransId="{075B4517-2D8E-43BB-BD16-49C7D643E910}" sibTransId="{6D4BE67B-8234-4472-BA75-5A475D27C0C8}"/>
    <dgm:cxn modelId="{8EFA25C8-3D78-4459-A05C-C5B720713760}" srcId="{98EBD70E-B550-4B7D-BF34-5F874DD096EE}" destId="{6C58A7B3-2655-4CAF-87DF-87163CB11752}" srcOrd="0" destOrd="0" parTransId="{48A0BD72-C822-4816-A8CF-3FDCD1D5836D}" sibTransId="{282C050D-9FC5-47C2-8D2D-9B366B26FF3C}"/>
    <dgm:cxn modelId="{E27130D0-E856-4F9C-9C5B-4D46AAE19502}" type="presOf" srcId="{5CF55B47-CEE0-49B4-BD2F-437B009D0229}" destId="{6BC56901-ED88-45FC-A961-08829E225E35}" srcOrd="0" destOrd="0" presId="urn:microsoft.com/office/officeart/2008/layout/PictureStrips"/>
    <dgm:cxn modelId="{10B864D2-F689-4CEC-BD34-6960ECB92536}" srcId="{98EBD70E-B550-4B7D-BF34-5F874DD096EE}" destId="{FA0E09AE-6DAA-40A9-B627-850965BD4543}" srcOrd="6" destOrd="0" parTransId="{5F4D9070-2178-495C-B3FA-41C2E5609679}" sibTransId="{1E3ABE61-D124-4868-931A-DD95429A1615}"/>
    <dgm:cxn modelId="{662788D7-718C-46DD-A949-9A7401394787}" srcId="{98EBD70E-B550-4B7D-BF34-5F874DD096EE}" destId="{D8A8A531-0AEE-47B0-89D3-6F8BFA819921}" srcOrd="2" destOrd="0" parTransId="{89ED22CE-0488-457C-A72E-6BF4BA5FC5A4}" sibTransId="{C2F9920A-F31B-433B-B3DA-32DD1104E661}"/>
    <dgm:cxn modelId="{A4EDDEE0-62A7-44A9-A291-66FCD368F009}" srcId="{98EBD70E-B550-4B7D-BF34-5F874DD096EE}" destId="{8FF372D6-0F3B-4EC4-9E6A-C3899950D699}" srcOrd="1" destOrd="0" parTransId="{B60C6C19-42C4-403E-B166-53AB42233E2A}" sibTransId="{46A5708A-0F7D-445E-BF99-B4738FFFD779}"/>
    <dgm:cxn modelId="{3D5EA2E5-A1F0-49DD-95BB-B36C8422F6B6}" type="presOf" srcId="{FA0E09AE-6DAA-40A9-B627-850965BD4543}" destId="{25A2EAAE-D7D8-4161-B4BE-D37963E29CF9}" srcOrd="0" destOrd="0" presId="urn:microsoft.com/office/officeart/2008/layout/PictureStrips"/>
    <dgm:cxn modelId="{97CDB5EC-3E0C-4239-A1CB-A3F91AF08742}" type="presOf" srcId="{070EB055-24C0-44C0-944D-3E52FFB069B9}" destId="{7A7D7695-DA46-444E-9BDF-C7859F8277A3}" srcOrd="0" destOrd="0" presId="urn:microsoft.com/office/officeart/2008/layout/PictureStrips"/>
    <dgm:cxn modelId="{7CCAAFF2-4255-4008-9682-654C8286FEDC}" type="presOf" srcId="{8FF372D6-0F3B-4EC4-9E6A-C3899950D699}" destId="{E1045EA4-2DC8-4298-8341-2CA98CD24F38}" srcOrd="0" destOrd="0" presId="urn:microsoft.com/office/officeart/2008/layout/PictureStrips"/>
    <dgm:cxn modelId="{6C5C1C8F-FB93-4080-B64D-A7F682388F20}" type="presParOf" srcId="{57D2A032-C186-41D8-9B7B-C812DA8A2BD7}" destId="{24F44066-BCD7-497F-9684-907D10AAECFD}" srcOrd="0" destOrd="0" presId="urn:microsoft.com/office/officeart/2008/layout/PictureStrips"/>
    <dgm:cxn modelId="{092BFA54-2AC7-4992-90EC-F618D993233B}" type="presParOf" srcId="{24F44066-BCD7-497F-9684-907D10AAECFD}" destId="{D07E884C-284B-42C3-916F-269A31A10BA3}" srcOrd="0" destOrd="0" presId="urn:microsoft.com/office/officeart/2008/layout/PictureStrips"/>
    <dgm:cxn modelId="{F168E011-243F-43BF-AA79-AEFC992C7DDB}" type="presParOf" srcId="{24F44066-BCD7-497F-9684-907D10AAECFD}" destId="{7587A94C-274F-4317-90B1-5108723B03BB}" srcOrd="1" destOrd="0" presId="urn:microsoft.com/office/officeart/2008/layout/PictureStrips"/>
    <dgm:cxn modelId="{0524DB17-2A73-4080-8BBA-5B096795938E}" type="presParOf" srcId="{57D2A032-C186-41D8-9B7B-C812DA8A2BD7}" destId="{7C90BFE2-6A57-4C5E-9CEF-E744A389805F}" srcOrd="1" destOrd="0" presId="urn:microsoft.com/office/officeart/2008/layout/PictureStrips"/>
    <dgm:cxn modelId="{DA3EB584-E260-4B79-8B0A-2501B867E22F}" type="presParOf" srcId="{57D2A032-C186-41D8-9B7B-C812DA8A2BD7}" destId="{DF9FC3C0-D46E-4E5C-B90E-A0080A983953}" srcOrd="2" destOrd="0" presId="urn:microsoft.com/office/officeart/2008/layout/PictureStrips"/>
    <dgm:cxn modelId="{8B4318FE-8802-4F07-A7A7-62B8FDA75371}" type="presParOf" srcId="{DF9FC3C0-D46E-4E5C-B90E-A0080A983953}" destId="{E1045EA4-2DC8-4298-8341-2CA98CD24F38}" srcOrd="0" destOrd="0" presId="urn:microsoft.com/office/officeart/2008/layout/PictureStrips"/>
    <dgm:cxn modelId="{EA60D494-1C1A-46F1-91E0-4C1200E525E3}" type="presParOf" srcId="{DF9FC3C0-D46E-4E5C-B90E-A0080A983953}" destId="{893F1472-7DF8-4828-838D-A53DAC42309C}" srcOrd="1" destOrd="0" presId="urn:microsoft.com/office/officeart/2008/layout/PictureStrips"/>
    <dgm:cxn modelId="{C078D783-B21C-472B-9B42-CD27A20285BD}" type="presParOf" srcId="{57D2A032-C186-41D8-9B7B-C812DA8A2BD7}" destId="{61B15556-0DE7-4BA9-B496-DA60B88AFFF2}" srcOrd="3" destOrd="0" presId="urn:microsoft.com/office/officeart/2008/layout/PictureStrips"/>
    <dgm:cxn modelId="{C70E6A63-7219-4917-881E-5220F042C1C4}" type="presParOf" srcId="{57D2A032-C186-41D8-9B7B-C812DA8A2BD7}" destId="{FC90F041-8E13-44CA-A095-AE4D7C3B4D9C}" srcOrd="4" destOrd="0" presId="urn:microsoft.com/office/officeart/2008/layout/PictureStrips"/>
    <dgm:cxn modelId="{C7E1F158-BA21-4C41-9C26-4D930785CFE3}" type="presParOf" srcId="{FC90F041-8E13-44CA-A095-AE4D7C3B4D9C}" destId="{A7148192-82A8-4A40-B5DC-F8FD14DA09B4}" srcOrd="0" destOrd="0" presId="urn:microsoft.com/office/officeart/2008/layout/PictureStrips"/>
    <dgm:cxn modelId="{1BF6EA76-559A-4AE3-B615-480B08DF5329}" type="presParOf" srcId="{FC90F041-8E13-44CA-A095-AE4D7C3B4D9C}" destId="{DA52541A-09E2-408D-8272-DB1879694913}" srcOrd="1" destOrd="0" presId="urn:microsoft.com/office/officeart/2008/layout/PictureStrips"/>
    <dgm:cxn modelId="{9428B8B4-51AD-4EF4-9FF8-A2593807FE2E}" type="presParOf" srcId="{57D2A032-C186-41D8-9B7B-C812DA8A2BD7}" destId="{1DB67A05-32A3-4637-BF69-7BDC35A8F2C4}" srcOrd="5" destOrd="0" presId="urn:microsoft.com/office/officeart/2008/layout/PictureStrips"/>
    <dgm:cxn modelId="{29CDBE78-6D44-474C-A0C2-F5E1B563295B}" type="presParOf" srcId="{57D2A032-C186-41D8-9B7B-C812DA8A2BD7}" destId="{C56B70E9-1287-456E-BAD6-EE42CCC24BD0}" srcOrd="6" destOrd="0" presId="urn:microsoft.com/office/officeart/2008/layout/PictureStrips"/>
    <dgm:cxn modelId="{FB716326-908D-40EC-8F2A-E5899305778D}" type="presParOf" srcId="{C56B70E9-1287-456E-BAD6-EE42CCC24BD0}" destId="{7A7D7695-DA46-444E-9BDF-C7859F8277A3}" srcOrd="0" destOrd="0" presId="urn:microsoft.com/office/officeart/2008/layout/PictureStrips"/>
    <dgm:cxn modelId="{61733742-29BB-4B90-BC70-71FE0E6A52CD}" type="presParOf" srcId="{C56B70E9-1287-456E-BAD6-EE42CCC24BD0}" destId="{EEF57D30-CA30-4033-9CE3-6EEAFEA1796C}" srcOrd="1" destOrd="0" presId="urn:microsoft.com/office/officeart/2008/layout/PictureStrips"/>
    <dgm:cxn modelId="{CBC27EB0-EDC5-416D-9F2E-5F23094AA2BA}" type="presParOf" srcId="{57D2A032-C186-41D8-9B7B-C812DA8A2BD7}" destId="{D3931D94-CD0B-41FC-BD39-322E4C91FBBC}" srcOrd="7" destOrd="0" presId="urn:microsoft.com/office/officeart/2008/layout/PictureStrips"/>
    <dgm:cxn modelId="{A42BDE26-D0B9-4481-97D3-4C767E90EFB1}" type="presParOf" srcId="{57D2A032-C186-41D8-9B7B-C812DA8A2BD7}" destId="{B0BE7459-EA10-43D3-ADAC-4E4AF03F803C}" srcOrd="8" destOrd="0" presId="urn:microsoft.com/office/officeart/2008/layout/PictureStrips"/>
    <dgm:cxn modelId="{868253F7-6964-4411-811F-924C4088B5C3}" type="presParOf" srcId="{B0BE7459-EA10-43D3-ADAC-4E4AF03F803C}" destId="{3F9DE830-A6D7-459D-97C7-3822DA89DD29}" srcOrd="0" destOrd="0" presId="urn:microsoft.com/office/officeart/2008/layout/PictureStrips"/>
    <dgm:cxn modelId="{E8F7400E-4DBF-4F6B-BF45-95FEFDE88E43}" type="presParOf" srcId="{B0BE7459-EA10-43D3-ADAC-4E4AF03F803C}" destId="{6B6758DF-1357-4967-A4B5-BE728FEB593A}" srcOrd="1" destOrd="0" presId="urn:microsoft.com/office/officeart/2008/layout/PictureStrips"/>
    <dgm:cxn modelId="{8DFAD3C9-B741-4B76-AFB0-25851785918D}" type="presParOf" srcId="{57D2A032-C186-41D8-9B7B-C812DA8A2BD7}" destId="{ED8C4CBA-3294-4FD7-8B44-45D31BBA22FF}" srcOrd="9" destOrd="0" presId="urn:microsoft.com/office/officeart/2008/layout/PictureStrips"/>
    <dgm:cxn modelId="{23571B5A-D2B8-43AB-81A4-DD5220CAE201}" type="presParOf" srcId="{57D2A032-C186-41D8-9B7B-C812DA8A2BD7}" destId="{1AC16E6F-3238-401D-8C8A-F75520628BBC}" srcOrd="10" destOrd="0" presId="urn:microsoft.com/office/officeart/2008/layout/PictureStrips"/>
    <dgm:cxn modelId="{D4EB9B99-A4EE-4A2F-A29A-6B2B23F5DE32}" type="presParOf" srcId="{1AC16E6F-3238-401D-8C8A-F75520628BBC}" destId="{6BC56901-ED88-45FC-A961-08829E225E35}" srcOrd="0" destOrd="0" presId="urn:microsoft.com/office/officeart/2008/layout/PictureStrips"/>
    <dgm:cxn modelId="{7CDD1193-1F0E-4785-AA62-C9CE0D64FF77}" type="presParOf" srcId="{1AC16E6F-3238-401D-8C8A-F75520628BBC}" destId="{B0AD8407-C59A-4C8A-B7B5-A4F9400D6F68}" srcOrd="1" destOrd="0" presId="urn:microsoft.com/office/officeart/2008/layout/PictureStrips"/>
    <dgm:cxn modelId="{DEB1EDCE-6147-45B6-BC53-2FAF05397D21}" type="presParOf" srcId="{57D2A032-C186-41D8-9B7B-C812DA8A2BD7}" destId="{C319F081-3C97-412B-A186-8FE1886C7B0E}" srcOrd="11" destOrd="0" presId="urn:microsoft.com/office/officeart/2008/layout/PictureStrips"/>
    <dgm:cxn modelId="{54BEF24F-5721-4E68-AF63-64A0C14B660B}" type="presParOf" srcId="{57D2A032-C186-41D8-9B7B-C812DA8A2BD7}" destId="{86547882-67CC-4A13-9578-FA5AA95EDD2F}" srcOrd="12" destOrd="0" presId="urn:microsoft.com/office/officeart/2008/layout/PictureStrips"/>
    <dgm:cxn modelId="{BF8287F6-590B-4A65-B3AA-FBC23D293C8F}" type="presParOf" srcId="{86547882-67CC-4A13-9578-FA5AA95EDD2F}" destId="{25A2EAAE-D7D8-4161-B4BE-D37963E29CF9}" srcOrd="0" destOrd="0" presId="urn:microsoft.com/office/officeart/2008/layout/PictureStrips"/>
    <dgm:cxn modelId="{B8384B5B-D9B2-4F6F-B2C7-84992176134A}" type="presParOf" srcId="{86547882-67CC-4A13-9578-FA5AA95EDD2F}" destId="{CDE0F658-1D5D-4B5C-95B1-9FBC219847EE}" srcOrd="1" destOrd="0" presId="urn:microsoft.com/office/officeart/2008/layout/PictureStrips"/>
    <dgm:cxn modelId="{B3A57C9E-51CC-48E6-BF97-7BB8979A958E}" type="presParOf" srcId="{57D2A032-C186-41D8-9B7B-C812DA8A2BD7}" destId="{874B6DB5-4B79-4DFC-8E05-09E55CEFCB8B}" srcOrd="13" destOrd="0" presId="urn:microsoft.com/office/officeart/2008/layout/PictureStrips"/>
    <dgm:cxn modelId="{3D415C0D-1FE4-44F1-B647-D1A81B028E8E}" type="presParOf" srcId="{57D2A032-C186-41D8-9B7B-C812DA8A2BD7}" destId="{6C5A0482-56A6-470D-A1EC-989FF57D1650}" srcOrd="14" destOrd="0" presId="urn:microsoft.com/office/officeart/2008/layout/PictureStrips"/>
    <dgm:cxn modelId="{C28D0EE6-0721-4376-8FE9-6514E3FC6FCF}" type="presParOf" srcId="{6C5A0482-56A6-470D-A1EC-989FF57D1650}" destId="{6E52AAC0-E86C-47A0-BAA1-D3A229099AD0}" srcOrd="0" destOrd="0" presId="urn:microsoft.com/office/officeart/2008/layout/PictureStrips"/>
    <dgm:cxn modelId="{E74E71F9-E91A-4529-8BB5-DBBBE9317013}" type="presParOf" srcId="{6C5A0482-56A6-470D-A1EC-989FF57D1650}" destId="{4240258A-AF98-4315-8E94-3CF380BC58E9}" srcOrd="1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9ABFF-5803-4044-8D1E-24D6B5874249}" type="doc">
      <dgm:prSet loTypeId="urn:microsoft.com/office/officeart/2005/8/layout/arrow2" loCatId="process" qsTypeId="urn:microsoft.com/office/officeart/2005/8/quickstyle/simple1" qsCatId="simple" csTypeId="urn:microsoft.com/office/officeart/2005/8/colors/accent2_1" csCatId="accent2" phldr="1"/>
      <dgm:spPr/>
    </dgm:pt>
    <dgm:pt modelId="{4997F3FB-0A38-4E73-9985-15BA0DD8085D}">
      <dgm:prSet phldrT="[Texto]" custT="1"/>
      <dgm:spPr/>
      <dgm:t>
        <a:bodyPr/>
        <a:lstStyle/>
        <a:p>
          <a:r>
            <a:rPr lang="es-ES" sz="2400" b="1" dirty="0">
              <a:latin typeface="Verdana" panose="020B0604030504040204" pitchFamily="34" charset="0"/>
              <a:ea typeface="Verdana" panose="020B0604030504040204" pitchFamily="34" charset="0"/>
            </a:rPr>
            <a:t>Grado reusabilidad</a:t>
          </a:r>
          <a:br>
            <a:rPr lang="es-ES" sz="24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Datos abiertos</a:t>
          </a:r>
          <a:endParaRPr lang="es-ES" sz="2400" dirty="0">
            <a:solidFill>
              <a:schemeClr val="tx1">
                <a:lumMod val="50000"/>
                <a:lumOff val="50000"/>
              </a:schemeClr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35EB09E-4C99-4437-83A8-F3D31240CF67}" type="parTrans" cxnId="{F50D6904-EEEF-4E00-949F-4483E06B0042}">
      <dgm:prSet/>
      <dgm:spPr/>
      <dgm:t>
        <a:bodyPr/>
        <a:lstStyle/>
        <a:p>
          <a:endParaRPr lang="es-ES"/>
        </a:p>
      </dgm:t>
    </dgm:pt>
    <dgm:pt modelId="{495DDA66-C78B-4D42-92E0-F49C65C05B82}" type="sibTrans" cxnId="{F50D6904-EEEF-4E00-949F-4483E06B0042}">
      <dgm:prSet/>
      <dgm:spPr/>
      <dgm:t>
        <a:bodyPr/>
        <a:lstStyle/>
        <a:p>
          <a:endParaRPr lang="es-ES"/>
        </a:p>
      </dgm:t>
    </dgm:pt>
    <dgm:pt modelId="{862D814F-9F2C-4038-A8D9-0703AC735243}">
      <dgm:prSet phldrT="[Texto]" custT="1"/>
      <dgm:spPr/>
      <dgm:t>
        <a:bodyPr/>
        <a:lstStyle/>
        <a:p>
          <a:r>
            <a:rPr lang="es-ES" sz="2400" b="1" dirty="0">
              <a:latin typeface="Verdana" panose="020B0604030504040204" pitchFamily="34" charset="0"/>
              <a:ea typeface="Verdana" panose="020B0604030504040204" pitchFamily="34" charset="0"/>
            </a:rPr>
            <a:t>Valor </a:t>
          </a:r>
          <a:br>
            <a:rPr lang="es-ES" sz="2400" b="1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400" b="1" dirty="0">
              <a:latin typeface="Verdana" panose="020B0604030504040204" pitchFamily="34" charset="0"/>
              <a:ea typeface="Verdana" panose="020B0604030504040204" pitchFamily="34" charset="0"/>
            </a:rPr>
            <a:t>de </a:t>
          </a:r>
          <a:r>
            <a:rPr lang="es-ES" sz="2400" b="1" dirty="0" err="1">
              <a:latin typeface="Verdana" panose="020B0604030504040204" pitchFamily="34" charset="0"/>
              <a:ea typeface="Verdana" panose="020B0604030504040204" pitchFamily="34" charset="0"/>
            </a:rPr>
            <a:t>reuso</a:t>
          </a:r>
          <a:endParaRPr lang="es-ES" sz="2400" b="1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Desarrollo </a:t>
          </a:r>
          <a:b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de productos </a:t>
          </a:r>
          <a:b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y servicios</a:t>
          </a:r>
        </a:p>
      </dgm:t>
    </dgm:pt>
    <dgm:pt modelId="{F9DEE847-CC69-4E62-B38A-2600C92053B6}" type="parTrans" cxnId="{3709AC48-DBC5-431F-B293-000021E3EE99}">
      <dgm:prSet/>
      <dgm:spPr/>
      <dgm:t>
        <a:bodyPr/>
        <a:lstStyle/>
        <a:p>
          <a:endParaRPr lang="es-ES"/>
        </a:p>
      </dgm:t>
    </dgm:pt>
    <dgm:pt modelId="{E903D7C3-0131-4A48-9B8A-F9E0134A1AFC}" type="sibTrans" cxnId="{3709AC48-DBC5-431F-B293-000021E3EE99}">
      <dgm:prSet/>
      <dgm:spPr/>
      <dgm:t>
        <a:bodyPr/>
        <a:lstStyle/>
        <a:p>
          <a:endParaRPr lang="es-ES"/>
        </a:p>
      </dgm:t>
    </dgm:pt>
    <dgm:pt modelId="{84A8FB59-C5E1-471A-A309-493F0D8D4B3D}">
      <dgm:prSet phldrT="[Texto]" custT="1"/>
      <dgm:spPr/>
      <dgm:t>
        <a:bodyPr/>
        <a:lstStyle/>
        <a:p>
          <a:r>
            <a:rPr lang="es-ES" sz="2200" b="1" dirty="0">
              <a:latin typeface="Verdana" panose="020B0604030504040204" pitchFamily="34" charset="0"/>
              <a:ea typeface="Verdana" panose="020B0604030504040204" pitchFamily="34" charset="0"/>
            </a:rPr>
            <a:t>Valor </a:t>
          </a:r>
          <a:br>
            <a:rPr lang="es-ES" sz="2200" b="1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200" b="1" dirty="0">
              <a:latin typeface="Verdana" panose="020B0604030504040204" pitchFamily="34" charset="0"/>
              <a:ea typeface="Verdana" panose="020B0604030504040204" pitchFamily="34" charset="0"/>
            </a:rPr>
            <a:t>económico</a:t>
          </a:r>
          <a:br>
            <a:rPr lang="es-ES" sz="2200" b="1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200" b="1" dirty="0">
              <a:latin typeface="Verdana" panose="020B0604030504040204" pitchFamily="34" charset="0"/>
              <a:ea typeface="Verdana" panose="020B0604030504040204" pitchFamily="34" charset="0"/>
            </a:rPr>
            <a:t>y social</a:t>
          </a:r>
        </a:p>
        <a:p>
          <a: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Distribución y comercialización</a:t>
          </a:r>
          <a:b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de productos y</a:t>
          </a:r>
          <a:b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servicios</a:t>
          </a:r>
        </a:p>
        <a:p>
          <a:endParaRPr lang="es-ES" sz="2200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9070F25-3D8A-440F-8E58-C02E851B263A}" type="parTrans" cxnId="{31BA0D89-0A09-4D58-9A8D-6C6EB6EB0CE2}">
      <dgm:prSet/>
      <dgm:spPr/>
      <dgm:t>
        <a:bodyPr/>
        <a:lstStyle/>
        <a:p>
          <a:endParaRPr lang="es-ES"/>
        </a:p>
      </dgm:t>
    </dgm:pt>
    <dgm:pt modelId="{B559FE2E-54D0-4D7B-A0E8-2A370171C8B7}" type="sibTrans" cxnId="{31BA0D89-0A09-4D58-9A8D-6C6EB6EB0CE2}">
      <dgm:prSet/>
      <dgm:spPr/>
      <dgm:t>
        <a:bodyPr/>
        <a:lstStyle/>
        <a:p>
          <a:endParaRPr lang="es-ES"/>
        </a:p>
      </dgm:t>
    </dgm:pt>
    <dgm:pt modelId="{721D656D-0101-4A24-9B57-F99DC07F8848}" type="pres">
      <dgm:prSet presAssocID="{6FF9ABFF-5803-4044-8D1E-24D6B5874249}" presName="arrowDiagram" presStyleCnt="0">
        <dgm:presLayoutVars>
          <dgm:chMax val="5"/>
          <dgm:dir/>
          <dgm:resizeHandles val="exact"/>
        </dgm:presLayoutVars>
      </dgm:prSet>
      <dgm:spPr/>
    </dgm:pt>
    <dgm:pt modelId="{2AFC0296-5383-4BE6-B05F-9497DCD93A75}" type="pres">
      <dgm:prSet presAssocID="{6FF9ABFF-5803-4044-8D1E-24D6B5874249}" presName="arrow" presStyleLbl="bgShp" presStyleIdx="0" presStyleCnt="1"/>
      <dgm:spPr/>
    </dgm:pt>
    <dgm:pt modelId="{B5646959-B73B-4C6E-BDC8-3540CA48C759}" type="pres">
      <dgm:prSet presAssocID="{6FF9ABFF-5803-4044-8D1E-24D6B5874249}" presName="arrowDiagram3" presStyleCnt="0"/>
      <dgm:spPr/>
    </dgm:pt>
    <dgm:pt modelId="{3D93845F-CC60-47CB-BE2D-7EC0BEE74730}" type="pres">
      <dgm:prSet presAssocID="{4997F3FB-0A38-4E73-9985-15BA0DD8085D}" presName="bullet3a" presStyleLbl="node1" presStyleIdx="0" presStyleCnt="3"/>
      <dgm:spPr/>
    </dgm:pt>
    <dgm:pt modelId="{A8793765-F9E8-485E-B542-42A95DE2BF7C}" type="pres">
      <dgm:prSet presAssocID="{4997F3FB-0A38-4E73-9985-15BA0DD8085D}" presName="textBox3a" presStyleLbl="revTx" presStyleIdx="0" presStyleCnt="3" custScaleX="149884" custLinFactNeighborX="7073" custLinFactNeighborY="15036">
        <dgm:presLayoutVars>
          <dgm:bulletEnabled val="1"/>
        </dgm:presLayoutVars>
      </dgm:prSet>
      <dgm:spPr/>
    </dgm:pt>
    <dgm:pt modelId="{FE62EAAE-387A-4E77-BCC0-F181B8D79819}" type="pres">
      <dgm:prSet presAssocID="{862D814F-9F2C-4038-A8D9-0703AC735243}" presName="bullet3b" presStyleLbl="node1" presStyleIdx="1" presStyleCnt="3"/>
      <dgm:spPr/>
    </dgm:pt>
    <dgm:pt modelId="{14977159-7444-467E-934F-13F551162E4D}" type="pres">
      <dgm:prSet presAssocID="{862D814F-9F2C-4038-A8D9-0703AC735243}" presName="textBox3b" presStyleLbl="revTx" presStyleIdx="1" presStyleCnt="3" custScaleX="117896" custScaleY="73510" custLinFactNeighborX="12078" custLinFactNeighborY="-4575">
        <dgm:presLayoutVars>
          <dgm:bulletEnabled val="1"/>
        </dgm:presLayoutVars>
      </dgm:prSet>
      <dgm:spPr/>
    </dgm:pt>
    <dgm:pt modelId="{FAA85919-9B8C-43F4-93F5-D0E4230BBA34}" type="pres">
      <dgm:prSet presAssocID="{84A8FB59-C5E1-471A-A309-493F0D8D4B3D}" presName="bullet3c" presStyleLbl="node1" presStyleIdx="2" presStyleCnt="3"/>
      <dgm:spPr/>
    </dgm:pt>
    <dgm:pt modelId="{6BE69F6D-50F1-4DC0-9999-2F9E70CFD1F7}" type="pres">
      <dgm:prSet presAssocID="{84A8FB59-C5E1-471A-A309-493F0D8D4B3D}" presName="textBox3c" presStyleLbl="revTx" presStyleIdx="2" presStyleCnt="3" custScaleX="151704" custScaleY="82496" custLinFactNeighborX="14969" custLinFactNeighborY="5609">
        <dgm:presLayoutVars>
          <dgm:bulletEnabled val="1"/>
        </dgm:presLayoutVars>
      </dgm:prSet>
      <dgm:spPr/>
    </dgm:pt>
  </dgm:ptLst>
  <dgm:cxnLst>
    <dgm:cxn modelId="{F50D6904-EEEF-4E00-949F-4483E06B0042}" srcId="{6FF9ABFF-5803-4044-8D1E-24D6B5874249}" destId="{4997F3FB-0A38-4E73-9985-15BA0DD8085D}" srcOrd="0" destOrd="0" parTransId="{F35EB09E-4C99-4437-83A8-F3D31240CF67}" sibTransId="{495DDA66-C78B-4D42-92E0-F49C65C05B82}"/>
    <dgm:cxn modelId="{A5BAB804-92F6-4E83-8DD2-8D5705B0757E}" type="presOf" srcId="{6FF9ABFF-5803-4044-8D1E-24D6B5874249}" destId="{721D656D-0101-4A24-9B57-F99DC07F8848}" srcOrd="0" destOrd="0" presId="urn:microsoft.com/office/officeart/2005/8/layout/arrow2"/>
    <dgm:cxn modelId="{09693C08-F21C-44B7-AB3C-C13F4AEB0A2E}" type="presOf" srcId="{4997F3FB-0A38-4E73-9985-15BA0DD8085D}" destId="{A8793765-F9E8-485E-B542-42A95DE2BF7C}" srcOrd="0" destOrd="0" presId="urn:microsoft.com/office/officeart/2005/8/layout/arrow2"/>
    <dgm:cxn modelId="{3709AC48-DBC5-431F-B293-000021E3EE99}" srcId="{6FF9ABFF-5803-4044-8D1E-24D6B5874249}" destId="{862D814F-9F2C-4038-A8D9-0703AC735243}" srcOrd="1" destOrd="0" parTransId="{F9DEE847-CC69-4E62-B38A-2600C92053B6}" sibTransId="{E903D7C3-0131-4A48-9B8A-F9E0134A1AFC}"/>
    <dgm:cxn modelId="{9A492D6A-D8BE-4C61-9603-E5A5BBB8D77C}" type="presOf" srcId="{862D814F-9F2C-4038-A8D9-0703AC735243}" destId="{14977159-7444-467E-934F-13F551162E4D}" srcOrd="0" destOrd="0" presId="urn:microsoft.com/office/officeart/2005/8/layout/arrow2"/>
    <dgm:cxn modelId="{31BA0D89-0A09-4D58-9A8D-6C6EB6EB0CE2}" srcId="{6FF9ABFF-5803-4044-8D1E-24D6B5874249}" destId="{84A8FB59-C5E1-471A-A309-493F0D8D4B3D}" srcOrd="2" destOrd="0" parTransId="{29070F25-3D8A-440F-8E58-C02E851B263A}" sibTransId="{B559FE2E-54D0-4D7B-A0E8-2A370171C8B7}"/>
    <dgm:cxn modelId="{9CDBB6AF-B279-4C2E-9694-46C2C0EA225E}" type="presOf" srcId="{84A8FB59-C5E1-471A-A309-493F0D8D4B3D}" destId="{6BE69F6D-50F1-4DC0-9999-2F9E70CFD1F7}" srcOrd="0" destOrd="0" presId="urn:microsoft.com/office/officeart/2005/8/layout/arrow2"/>
    <dgm:cxn modelId="{DF941589-88E4-4B25-92D5-462437D50484}" type="presParOf" srcId="{721D656D-0101-4A24-9B57-F99DC07F8848}" destId="{2AFC0296-5383-4BE6-B05F-9497DCD93A75}" srcOrd="0" destOrd="0" presId="urn:microsoft.com/office/officeart/2005/8/layout/arrow2"/>
    <dgm:cxn modelId="{0AF2A932-7D9A-404F-8019-A8F97EBED04B}" type="presParOf" srcId="{721D656D-0101-4A24-9B57-F99DC07F8848}" destId="{B5646959-B73B-4C6E-BDC8-3540CA48C759}" srcOrd="1" destOrd="0" presId="urn:microsoft.com/office/officeart/2005/8/layout/arrow2"/>
    <dgm:cxn modelId="{3BA44552-0C7E-4115-AC04-6A1A01F8D32E}" type="presParOf" srcId="{B5646959-B73B-4C6E-BDC8-3540CA48C759}" destId="{3D93845F-CC60-47CB-BE2D-7EC0BEE74730}" srcOrd="0" destOrd="0" presId="urn:microsoft.com/office/officeart/2005/8/layout/arrow2"/>
    <dgm:cxn modelId="{4BBCAF01-AE96-431E-A4A0-2CD26C7C8007}" type="presParOf" srcId="{B5646959-B73B-4C6E-BDC8-3540CA48C759}" destId="{A8793765-F9E8-485E-B542-42A95DE2BF7C}" srcOrd="1" destOrd="0" presId="urn:microsoft.com/office/officeart/2005/8/layout/arrow2"/>
    <dgm:cxn modelId="{4043C357-6727-4BE6-9909-39063887885F}" type="presParOf" srcId="{B5646959-B73B-4C6E-BDC8-3540CA48C759}" destId="{FE62EAAE-387A-4E77-BCC0-F181B8D79819}" srcOrd="2" destOrd="0" presId="urn:microsoft.com/office/officeart/2005/8/layout/arrow2"/>
    <dgm:cxn modelId="{2D650973-BF8B-4F66-B024-7488CE9DC51E}" type="presParOf" srcId="{B5646959-B73B-4C6E-BDC8-3540CA48C759}" destId="{14977159-7444-467E-934F-13F551162E4D}" srcOrd="3" destOrd="0" presId="urn:microsoft.com/office/officeart/2005/8/layout/arrow2"/>
    <dgm:cxn modelId="{E2FF4C23-E751-43CE-ADC8-3D94A2926DA9}" type="presParOf" srcId="{B5646959-B73B-4C6E-BDC8-3540CA48C759}" destId="{FAA85919-9B8C-43F4-93F5-D0E4230BBA34}" srcOrd="4" destOrd="0" presId="urn:microsoft.com/office/officeart/2005/8/layout/arrow2"/>
    <dgm:cxn modelId="{8B558D2F-1880-47FD-B689-C4157F310B26}" type="presParOf" srcId="{B5646959-B73B-4C6E-BDC8-3540CA48C759}" destId="{6BE69F6D-50F1-4DC0-9999-2F9E70CFD1F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4569A-B2F1-4C42-84BC-EF2A2C57AC57}" type="doc">
      <dgm:prSet loTypeId="urn:microsoft.com/office/officeart/2005/8/layout/arrow4" loCatId="relationship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961F9870-5F18-4579-BF69-BC61DC8E9228}">
      <dgm:prSet phldrT="[Texto]" custT="1"/>
      <dgm:spPr/>
      <dgm:t>
        <a:bodyPr/>
        <a:lstStyle/>
        <a:p>
          <a:r>
            <a:rPr lang="es-ES" sz="3200" b="0" dirty="0">
              <a:latin typeface="Verdana" panose="020B0604030504040204" pitchFamily="34" charset="0"/>
              <a:ea typeface="Verdana" panose="020B0604030504040204" pitchFamily="34" charset="0"/>
            </a:rPr>
            <a:t>Análisis recurrentes sobre los </a:t>
          </a:r>
          <a:br>
            <a:rPr lang="es-ES" sz="3200" b="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3200" b="0" dirty="0">
              <a:latin typeface="Verdana" panose="020B0604030504040204" pitchFamily="34" charset="0"/>
              <a:ea typeface="Verdana" panose="020B0604030504040204" pitchFamily="34" charset="0"/>
            </a:rPr>
            <a:t>mismos datos</a:t>
          </a:r>
          <a:endParaRPr lang="es-ES" sz="3200" b="0" dirty="0"/>
        </a:p>
      </dgm:t>
    </dgm:pt>
    <dgm:pt modelId="{2D167363-0AA1-4F35-BCE0-DEAB7892EB97}" type="parTrans" cxnId="{1967ECE7-EFD4-4234-8DCD-98322C4FBFDE}">
      <dgm:prSet/>
      <dgm:spPr/>
      <dgm:t>
        <a:bodyPr/>
        <a:lstStyle/>
        <a:p>
          <a:endParaRPr lang="es-ES" sz="1200"/>
        </a:p>
      </dgm:t>
    </dgm:pt>
    <dgm:pt modelId="{471423F9-69E4-4343-8649-2B3341B8ABEA}" type="sibTrans" cxnId="{1967ECE7-EFD4-4234-8DCD-98322C4FBFDE}">
      <dgm:prSet/>
      <dgm:spPr/>
      <dgm:t>
        <a:bodyPr/>
        <a:lstStyle/>
        <a:p>
          <a:endParaRPr lang="es-ES" sz="1200"/>
        </a:p>
      </dgm:t>
    </dgm:pt>
    <dgm:pt modelId="{469DC6D6-B920-46A8-A4AF-8F197FFC328B}">
      <dgm:prSet phldrT="[Texto]" custT="1"/>
      <dgm:spPr/>
      <dgm:t>
        <a:bodyPr/>
        <a:lstStyle/>
        <a:p>
          <a:r>
            <a:rPr lang="es-ES" sz="3200" b="0" dirty="0">
              <a:latin typeface="Verdana" panose="020B0604030504040204" pitchFamily="34" charset="0"/>
              <a:ea typeface="Verdana" panose="020B0604030504040204" pitchFamily="34" charset="0"/>
            </a:rPr>
            <a:t>Análisis circunstancial </a:t>
          </a:r>
          <a:br>
            <a:rPr lang="es-ES" sz="3200" b="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3200" b="0" dirty="0">
              <a:latin typeface="Verdana" panose="020B0604030504040204" pitchFamily="34" charset="0"/>
              <a:ea typeface="Verdana" panose="020B0604030504040204" pitchFamily="34" charset="0"/>
            </a:rPr>
            <a:t>sobre un tópico</a:t>
          </a:r>
          <a:endParaRPr lang="es-ES" sz="3200" b="0" dirty="0"/>
        </a:p>
      </dgm:t>
    </dgm:pt>
    <dgm:pt modelId="{CB183814-98DF-4AE6-93DD-30BF26EDC6CE}" type="parTrans" cxnId="{0A198720-2F22-4CA7-83FB-7771B9268B28}">
      <dgm:prSet/>
      <dgm:spPr/>
      <dgm:t>
        <a:bodyPr/>
        <a:lstStyle/>
        <a:p>
          <a:endParaRPr lang="es-ES" sz="1200"/>
        </a:p>
      </dgm:t>
    </dgm:pt>
    <dgm:pt modelId="{E97A5A42-8527-43CD-B6AB-79EC7A07FF8B}" type="sibTrans" cxnId="{0A198720-2F22-4CA7-83FB-7771B9268B28}">
      <dgm:prSet/>
      <dgm:spPr/>
      <dgm:t>
        <a:bodyPr/>
        <a:lstStyle/>
        <a:p>
          <a:endParaRPr lang="es-ES" sz="1200"/>
        </a:p>
      </dgm:t>
    </dgm:pt>
    <dgm:pt modelId="{F8CE7596-CB3C-4973-870F-2EEFF0B0CA0B}" type="pres">
      <dgm:prSet presAssocID="{DAF4569A-B2F1-4C42-84BC-EF2A2C57AC57}" presName="compositeShape" presStyleCnt="0">
        <dgm:presLayoutVars>
          <dgm:chMax val="2"/>
          <dgm:dir/>
          <dgm:resizeHandles val="exact"/>
        </dgm:presLayoutVars>
      </dgm:prSet>
      <dgm:spPr/>
    </dgm:pt>
    <dgm:pt modelId="{63A5B386-EBE2-4CAA-82C6-ACDA97D70F53}" type="pres">
      <dgm:prSet presAssocID="{961F9870-5F18-4579-BF69-BC61DC8E9228}" presName="upArrow" presStyleLbl="node1" presStyleIdx="0" presStyleCnt="2"/>
      <dgm:spPr/>
    </dgm:pt>
    <dgm:pt modelId="{DCD02937-4DBB-48AB-924F-B994C27A2E5F}" type="pres">
      <dgm:prSet presAssocID="{961F9870-5F18-4579-BF69-BC61DC8E9228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B5083B21-13E1-4506-862A-1AE4A2DDD705}" type="pres">
      <dgm:prSet presAssocID="{469DC6D6-B920-46A8-A4AF-8F197FFC328B}" presName="downArrow" presStyleLbl="node1" presStyleIdx="1" presStyleCnt="2"/>
      <dgm:spPr/>
    </dgm:pt>
    <dgm:pt modelId="{CF4AE94A-46D7-4CD4-AAB9-999236756652}" type="pres">
      <dgm:prSet presAssocID="{469DC6D6-B920-46A8-A4AF-8F197FFC328B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0A198720-2F22-4CA7-83FB-7771B9268B28}" srcId="{DAF4569A-B2F1-4C42-84BC-EF2A2C57AC57}" destId="{469DC6D6-B920-46A8-A4AF-8F197FFC328B}" srcOrd="1" destOrd="0" parTransId="{CB183814-98DF-4AE6-93DD-30BF26EDC6CE}" sibTransId="{E97A5A42-8527-43CD-B6AB-79EC7A07FF8B}"/>
    <dgm:cxn modelId="{AFAE0C37-C67B-4B80-9A90-68C3BAFA1A32}" type="presOf" srcId="{469DC6D6-B920-46A8-A4AF-8F197FFC328B}" destId="{CF4AE94A-46D7-4CD4-AAB9-999236756652}" srcOrd="0" destOrd="0" presId="urn:microsoft.com/office/officeart/2005/8/layout/arrow4"/>
    <dgm:cxn modelId="{0A0F938D-E0A9-44B1-AB12-91CD0D39ABF8}" type="presOf" srcId="{DAF4569A-B2F1-4C42-84BC-EF2A2C57AC57}" destId="{F8CE7596-CB3C-4973-870F-2EEFF0B0CA0B}" srcOrd="0" destOrd="0" presId="urn:microsoft.com/office/officeart/2005/8/layout/arrow4"/>
    <dgm:cxn modelId="{FBC0F4CF-76AB-430D-8571-B747818B364E}" type="presOf" srcId="{961F9870-5F18-4579-BF69-BC61DC8E9228}" destId="{DCD02937-4DBB-48AB-924F-B994C27A2E5F}" srcOrd="0" destOrd="0" presId="urn:microsoft.com/office/officeart/2005/8/layout/arrow4"/>
    <dgm:cxn modelId="{1967ECE7-EFD4-4234-8DCD-98322C4FBFDE}" srcId="{DAF4569A-B2F1-4C42-84BC-EF2A2C57AC57}" destId="{961F9870-5F18-4579-BF69-BC61DC8E9228}" srcOrd="0" destOrd="0" parTransId="{2D167363-0AA1-4F35-BCE0-DEAB7892EB97}" sibTransId="{471423F9-69E4-4343-8649-2B3341B8ABEA}"/>
    <dgm:cxn modelId="{9861CFE5-7163-4BDD-9EF2-F8C30DCDBD10}" type="presParOf" srcId="{F8CE7596-CB3C-4973-870F-2EEFF0B0CA0B}" destId="{63A5B386-EBE2-4CAA-82C6-ACDA97D70F53}" srcOrd="0" destOrd="0" presId="urn:microsoft.com/office/officeart/2005/8/layout/arrow4"/>
    <dgm:cxn modelId="{135043E5-F777-4826-B7FB-15D26910FAEE}" type="presParOf" srcId="{F8CE7596-CB3C-4973-870F-2EEFF0B0CA0B}" destId="{DCD02937-4DBB-48AB-924F-B994C27A2E5F}" srcOrd="1" destOrd="0" presId="urn:microsoft.com/office/officeart/2005/8/layout/arrow4"/>
    <dgm:cxn modelId="{311D67BC-13B2-4C97-99D7-ACB0B99DBC19}" type="presParOf" srcId="{F8CE7596-CB3C-4973-870F-2EEFF0B0CA0B}" destId="{B5083B21-13E1-4506-862A-1AE4A2DDD705}" srcOrd="2" destOrd="0" presId="urn:microsoft.com/office/officeart/2005/8/layout/arrow4"/>
    <dgm:cxn modelId="{327A881C-B6A7-40BC-9132-66E22FF6C806}" type="presParOf" srcId="{F8CE7596-CB3C-4973-870F-2EEFF0B0CA0B}" destId="{CF4AE94A-46D7-4CD4-AAB9-999236756652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E884C-284B-42C3-916F-269A31A10BA3}">
      <dsp:nvSpPr>
        <dsp:cNvPr id="0" name=""/>
        <dsp:cNvSpPr/>
      </dsp:nvSpPr>
      <dsp:spPr>
        <a:xfrm>
          <a:off x="2096520" y="73350"/>
          <a:ext cx="4156095" cy="1298779"/>
        </a:xfrm>
        <a:prstGeom prst="rect">
          <a:avLst/>
        </a:prstGeom>
        <a:solidFill>
          <a:srgbClr val="C0504D">
            <a:alpha val="4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Públicos: 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No sujetos a limitaciones de privacidad, seguridad o privilegios</a:t>
          </a:r>
        </a:p>
      </dsp:txBody>
      <dsp:txXfrm>
        <a:off x="2096520" y="73350"/>
        <a:ext cx="4156095" cy="1298779"/>
      </dsp:txXfrm>
    </dsp:sp>
    <dsp:sp modelId="{7587A94C-274F-4317-90B1-5108723B03BB}">
      <dsp:nvSpPr>
        <dsp:cNvPr id="0" name=""/>
        <dsp:cNvSpPr/>
      </dsp:nvSpPr>
      <dsp:spPr>
        <a:xfrm>
          <a:off x="1923349" y="83303"/>
          <a:ext cx="909145" cy="96860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45EA4-2DC8-4298-8341-2CA98CD24F38}">
      <dsp:nvSpPr>
        <dsp:cNvPr id="0" name=""/>
        <dsp:cNvSpPr/>
      </dsp:nvSpPr>
      <dsp:spPr>
        <a:xfrm>
          <a:off x="6623044" y="73350"/>
          <a:ext cx="4156095" cy="1298779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En Bruto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: Se deben publicar </a:t>
          </a:r>
          <a:b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tal y como se recogen de la fuente, manteniendo el mayor nivel de detalle posible.</a:t>
          </a:r>
        </a:p>
      </dsp:txBody>
      <dsp:txXfrm>
        <a:off x="6623044" y="73350"/>
        <a:ext cx="4156095" cy="1298779"/>
      </dsp:txXfrm>
    </dsp:sp>
    <dsp:sp modelId="{893F1472-7DF8-4828-838D-A53DAC42309C}">
      <dsp:nvSpPr>
        <dsp:cNvPr id="0" name=""/>
        <dsp:cNvSpPr/>
      </dsp:nvSpPr>
      <dsp:spPr>
        <a:xfrm>
          <a:off x="6449873" y="83303"/>
          <a:ext cx="909145" cy="96860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48192-82A8-4A40-B5DC-F8FD14DA09B4}">
      <dsp:nvSpPr>
        <dsp:cNvPr id="0" name=""/>
        <dsp:cNvSpPr/>
      </dsp:nvSpPr>
      <dsp:spPr>
        <a:xfrm>
          <a:off x="2109304" y="1520768"/>
          <a:ext cx="4156095" cy="1298779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Actualizados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: En rápida disposición para preservar el valor de los mismos.</a:t>
          </a:r>
        </a:p>
      </dsp:txBody>
      <dsp:txXfrm>
        <a:off x="2109304" y="1520768"/>
        <a:ext cx="4156095" cy="1298779"/>
      </dsp:txXfrm>
    </dsp:sp>
    <dsp:sp modelId="{DA52541A-09E2-408D-8272-DB1879694913}">
      <dsp:nvSpPr>
        <dsp:cNvPr id="0" name=""/>
        <dsp:cNvSpPr/>
      </dsp:nvSpPr>
      <dsp:spPr>
        <a:xfrm>
          <a:off x="1910564" y="1530721"/>
          <a:ext cx="960285" cy="968608"/>
        </a:xfrm>
        <a:prstGeom prst="rect">
          <a:avLst/>
        </a:prstGeom>
        <a:blipFill>
          <a:blip xmlns:r="http://schemas.openxmlformats.org/officeDocument/2006/relationships"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D7695-DA46-444E-9BDF-C7859F8277A3}">
      <dsp:nvSpPr>
        <dsp:cNvPr id="0" name=""/>
        <dsp:cNvSpPr/>
      </dsp:nvSpPr>
      <dsp:spPr>
        <a:xfrm>
          <a:off x="6635828" y="1520768"/>
          <a:ext cx="4156095" cy="129877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Accesibles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: Disponibles para el mayor número de usuarios posible y para la más amplia gama de propósitos.</a:t>
          </a:r>
        </a:p>
      </dsp:txBody>
      <dsp:txXfrm>
        <a:off x="6635828" y="1520768"/>
        <a:ext cx="4156095" cy="1298779"/>
      </dsp:txXfrm>
    </dsp:sp>
    <dsp:sp modelId="{EEF57D30-CA30-4033-9CE3-6EEAFEA1796C}">
      <dsp:nvSpPr>
        <dsp:cNvPr id="0" name=""/>
        <dsp:cNvSpPr/>
      </dsp:nvSpPr>
      <dsp:spPr>
        <a:xfrm>
          <a:off x="6462658" y="1530721"/>
          <a:ext cx="909145" cy="968608"/>
        </a:xfrm>
        <a:prstGeom prst="rect">
          <a:avLst/>
        </a:prstGeom>
        <a:blipFill>
          <a:blip xmlns:r="http://schemas.openxmlformats.org/officeDocument/2006/relationships"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DE830-A6D7-459D-97C7-3822DA89DD29}">
      <dsp:nvSpPr>
        <dsp:cNvPr id="0" name=""/>
        <dsp:cNvSpPr/>
      </dsp:nvSpPr>
      <dsp:spPr>
        <a:xfrm>
          <a:off x="2096520" y="2968186"/>
          <a:ext cx="4156095" cy="129877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Estructurados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: </a:t>
          </a:r>
          <a:b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Que puedan ser procesados de manera automática por cualquier ordenador.</a:t>
          </a:r>
        </a:p>
      </dsp:txBody>
      <dsp:txXfrm>
        <a:off x="2096520" y="2968186"/>
        <a:ext cx="4156095" cy="1298779"/>
      </dsp:txXfrm>
    </dsp:sp>
    <dsp:sp modelId="{6B6758DF-1357-4967-A4B5-BE728FEB593A}">
      <dsp:nvSpPr>
        <dsp:cNvPr id="0" name=""/>
        <dsp:cNvSpPr/>
      </dsp:nvSpPr>
      <dsp:spPr>
        <a:xfrm>
          <a:off x="1923349" y="2978139"/>
          <a:ext cx="909145" cy="968608"/>
        </a:xfrm>
        <a:prstGeom prst="rect">
          <a:avLst/>
        </a:prstGeom>
        <a:blipFill>
          <a:blip xmlns:r="http://schemas.openxmlformats.org/officeDocument/2006/relationships"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56901-ED88-45FC-A961-08829E225E35}">
      <dsp:nvSpPr>
        <dsp:cNvPr id="0" name=""/>
        <dsp:cNvSpPr/>
      </dsp:nvSpPr>
      <dsp:spPr>
        <a:xfrm>
          <a:off x="6623044" y="2968186"/>
          <a:ext cx="4156095" cy="1298779"/>
        </a:xfrm>
        <a:prstGeom prst="rect">
          <a:avLst/>
        </a:prstGeom>
        <a:solidFill>
          <a:prstClr val="white"/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Sin Registro: </a:t>
          </a:r>
          <a:r>
            <a:rPr lang="es-ES" sz="1800" i="1" kern="1200" dirty="0">
              <a:solidFill>
                <a:schemeClr val="tx1"/>
              </a:solidFill>
              <a:latin typeface="Book Antiqua" panose="02040602050305030304" pitchFamily="18" charset="0"/>
              <a:ea typeface="Verdana" panose="020B0604030504040204" pitchFamily="34" charset="0"/>
              <a:cs typeface="+mn-cs"/>
            </a:rPr>
            <a:t>(acceso anónimo)</a:t>
          </a:r>
          <a:br>
            <a:rPr lang="es-ES" sz="1800" i="1" kern="1200" dirty="0">
              <a:solidFill>
                <a:schemeClr val="tx1"/>
              </a:solidFill>
              <a:latin typeface="Book Antiqua" panose="02040602050305030304" pitchFamily="18" charset="0"/>
              <a:ea typeface="Verdana" panose="020B0604030504040204" pitchFamily="34" charset="0"/>
              <a:cs typeface="+mn-cs"/>
            </a:rPr>
          </a:b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rPr>
            <a:t>Disponibles para cualquier persona, sin necesidad de registro.</a:t>
          </a:r>
        </a:p>
      </dsp:txBody>
      <dsp:txXfrm>
        <a:off x="6623044" y="2968186"/>
        <a:ext cx="4156095" cy="1298779"/>
      </dsp:txXfrm>
    </dsp:sp>
    <dsp:sp modelId="{B0AD8407-C59A-4C8A-B7B5-A4F9400D6F68}">
      <dsp:nvSpPr>
        <dsp:cNvPr id="0" name=""/>
        <dsp:cNvSpPr/>
      </dsp:nvSpPr>
      <dsp:spPr>
        <a:xfrm>
          <a:off x="6449873" y="2978139"/>
          <a:ext cx="909145" cy="968608"/>
        </a:xfrm>
        <a:prstGeom prst="rect">
          <a:avLst/>
        </a:prstGeom>
        <a:blipFill>
          <a:blip xmlns:r="http://schemas.openxmlformats.org/officeDocument/2006/relationships"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2EAAE-D7D8-4161-B4BE-D37963E29CF9}">
      <dsp:nvSpPr>
        <dsp:cNvPr id="0" name=""/>
        <dsp:cNvSpPr/>
      </dsp:nvSpPr>
      <dsp:spPr>
        <a:xfrm>
          <a:off x="2102912" y="4415604"/>
          <a:ext cx="4156095" cy="1298779"/>
        </a:xfrm>
        <a:prstGeom prst="rect">
          <a:avLst/>
        </a:prstGeom>
        <a:solidFill>
          <a:schemeClr val="bg1">
            <a:alpha val="4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Abiertos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: Disponibles en un formato tal, que ninguna entidad posea su control exclusivo.</a:t>
          </a:r>
        </a:p>
      </dsp:txBody>
      <dsp:txXfrm>
        <a:off x="2102912" y="4415604"/>
        <a:ext cx="4156095" cy="1298779"/>
      </dsp:txXfrm>
    </dsp:sp>
    <dsp:sp modelId="{CDE0F658-1D5D-4B5C-95B1-9FBC219847EE}">
      <dsp:nvSpPr>
        <dsp:cNvPr id="0" name=""/>
        <dsp:cNvSpPr/>
      </dsp:nvSpPr>
      <dsp:spPr>
        <a:xfrm>
          <a:off x="1929741" y="4425557"/>
          <a:ext cx="909145" cy="968608"/>
        </a:xfrm>
        <a:prstGeom prst="rect">
          <a:avLst/>
        </a:prstGeom>
        <a:blipFill>
          <a:blip xmlns:r="http://schemas.openxmlformats.org/officeDocument/2006/relationships"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2AAC0-E86C-47A0-BAA1-D3A229099AD0}">
      <dsp:nvSpPr>
        <dsp:cNvPr id="0" name=""/>
        <dsp:cNvSpPr/>
      </dsp:nvSpPr>
      <dsp:spPr>
        <a:xfrm>
          <a:off x="6629436" y="4415604"/>
          <a:ext cx="4156095" cy="129877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7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Libres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: </a:t>
          </a:r>
          <a:b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No sujetos a ninguna norma de derechos de autor, patentes o copyright</a:t>
          </a:r>
        </a:p>
      </dsp:txBody>
      <dsp:txXfrm>
        <a:off x="6629436" y="4415604"/>
        <a:ext cx="4156095" cy="1298779"/>
      </dsp:txXfrm>
    </dsp:sp>
    <dsp:sp modelId="{4240258A-AF98-4315-8E94-3CF380BC58E9}">
      <dsp:nvSpPr>
        <dsp:cNvPr id="0" name=""/>
        <dsp:cNvSpPr/>
      </dsp:nvSpPr>
      <dsp:spPr>
        <a:xfrm>
          <a:off x="6456265" y="4425557"/>
          <a:ext cx="909145" cy="968608"/>
        </a:xfrm>
        <a:prstGeom prst="rect">
          <a:avLst/>
        </a:prstGeom>
        <a:blipFill>
          <a:blip xmlns:r="http://schemas.openxmlformats.org/officeDocument/2006/relationships"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C0296-5383-4BE6-B05F-9497DCD93A75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845F-CC60-47CB-BE2D-7EC0BEE74730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93765-F9E8-485E-B542-42A95DE2BF7C}">
      <dsp:nvSpPr>
        <dsp:cNvPr id="0" name=""/>
        <dsp:cNvSpPr/>
      </dsp:nvSpPr>
      <dsp:spPr>
        <a:xfrm>
          <a:off x="799512" y="3950547"/>
          <a:ext cx="2838539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latin typeface="Verdana" panose="020B0604030504040204" pitchFamily="34" charset="0"/>
              <a:ea typeface="Verdana" panose="020B0604030504040204" pitchFamily="34" charset="0"/>
            </a:rPr>
            <a:t>Grado reusabilidad</a:t>
          </a:r>
          <a:br>
            <a:rPr lang="es-ES" sz="24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Datos abiertos</a:t>
          </a:r>
          <a:endParaRPr lang="es-ES" sz="2400" kern="1200" dirty="0">
            <a:solidFill>
              <a:schemeClr val="tx1">
                <a:lumMod val="50000"/>
                <a:lumOff val="50000"/>
              </a:schemeClr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99512" y="3950547"/>
        <a:ext cx="2838539" cy="1468120"/>
      </dsp:txXfrm>
    </dsp:sp>
    <dsp:sp modelId="{FE62EAAE-387A-4E77-BCC0-F181B8D79819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7159-7444-467E-934F-13F551162E4D}">
      <dsp:nvSpPr>
        <dsp:cNvPr id="0" name=""/>
        <dsp:cNvSpPr/>
      </dsp:nvSpPr>
      <dsp:spPr>
        <a:xfrm>
          <a:off x="3149697" y="2725410"/>
          <a:ext cx="2299820" cy="203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latin typeface="Verdana" panose="020B0604030504040204" pitchFamily="34" charset="0"/>
              <a:ea typeface="Verdana" panose="020B0604030504040204" pitchFamily="34" charset="0"/>
            </a:rPr>
            <a:t>Valor </a:t>
          </a:r>
          <a:br>
            <a:rPr lang="es-ES" sz="2400" b="1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400" b="1" kern="1200" dirty="0">
              <a:latin typeface="Verdana" panose="020B0604030504040204" pitchFamily="34" charset="0"/>
              <a:ea typeface="Verdana" panose="020B0604030504040204" pitchFamily="34" charset="0"/>
            </a:rPr>
            <a:t>de </a:t>
          </a:r>
          <a:r>
            <a:rPr lang="es-ES" sz="2400" b="1" kern="1200" dirty="0" err="1">
              <a:latin typeface="Verdana" panose="020B0604030504040204" pitchFamily="34" charset="0"/>
              <a:ea typeface="Verdana" panose="020B0604030504040204" pitchFamily="34" charset="0"/>
            </a:rPr>
            <a:t>reuso</a:t>
          </a:r>
          <a:endParaRPr lang="es-ES" sz="2400" b="1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Desarrollo </a:t>
          </a:r>
          <a:b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de productos </a:t>
          </a:r>
          <a:b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y servicios</a:t>
          </a:r>
        </a:p>
      </dsp:txBody>
      <dsp:txXfrm>
        <a:off x="3149697" y="2725410"/>
        <a:ext cx="2299820" cy="2031463"/>
      </dsp:txXfrm>
    </dsp:sp>
    <dsp:sp modelId="{FAA85919-9B8C-43F4-93F5-D0E4230BBA34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9F6D-50F1-4DC0-9999-2F9E70CFD1F7}">
      <dsp:nvSpPr>
        <dsp:cNvPr id="0" name=""/>
        <dsp:cNvSpPr/>
      </dsp:nvSpPr>
      <dsp:spPr>
        <a:xfrm>
          <a:off x="5168679" y="2225762"/>
          <a:ext cx="2959320" cy="291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>
              <a:latin typeface="Verdana" panose="020B0604030504040204" pitchFamily="34" charset="0"/>
              <a:ea typeface="Verdana" panose="020B0604030504040204" pitchFamily="34" charset="0"/>
            </a:rPr>
            <a:t>Valor </a:t>
          </a:r>
          <a:br>
            <a:rPr lang="es-ES" sz="2200" b="1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200" b="1" kern="1200" dirty="0">
              <a:latin typeface="Verdana" panose="020B0604030504040204" pitchFamily="34" charset="0"/>
              <a:ea typeface="Verdana" panose="020B0604030504040204" pitchFamily="34" charset="0"/>
            </a:rPr>
            <a:t>económico</a:t>
          </a:r>
          <a:br>
            <a:rPr lang="es-ES" sz="2200" b="1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200" b="1" kern="1200" dirty="0">
              <a:latin typeface="Verdana" panose="020B0604030504040204" pitchFamily="34" charset="0"/>
              <a:ea typeface="Verdana" panose="020B0604030504040204" pitchFamily="34" charset="0"/>
            </a:rPr>
            <a:t>y social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Distribución y comercialización</a:t>
          </a:r>
          <a:b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de productos y</a:t>
          </a:r>
          <a:b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20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rPr>
            <a:t>servicios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168679" y="2225762"/>
        <a:ext cx="2959320" cy="2912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5B386-EBE2-4CAA-82C6-ACDA97D70F53}">
      <dsp:nvSpPr>
        <dsp:cNvPr id="0" name=""/>
        <dsp:cNvSpPr/>
      </dsp:nvSpPr>
      <dsp:spPr>
        <a:xfrm>
          <a:off x="3876" y="0"/>
          <a:ext cx="2325782" cy="2442405"/>
        </a:xfrm>
        <a:prstGeom prst="upArrow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02937-4DBB-48AB-924F-B994C27A2E5F}">
      <dsp:nvSpPr>
        <dsp:cNvPr id="0" name=""/>
        <dsp:cNvSpPr/>
      </dsp:nvSpPr>
      <dsp:spPr>
        <a:xfrm>
          <a:off x="2399432" y="0"/>
          <a:ext cx="3946783" cy="244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kern="1200" dirty="0">
              <a:latin typeface="Verdana" panose="020B0604030504040204" pitchFamily="34" charset="0"/>
              <a:ea typeface="Verdana" panose="020B0604030504040204" pitchFamily="34" charset="0"/>
            </a:rPr>
            <a:t>Análisis recurrentes sobre los </a:t>
          </a:r>
          <a:br>
            <a:rPr lang="es-ES" sz="3200" b="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3200" b="0" kern="1200" dirty="0">
              <a:latin typeface="Verdana" panose="020B0604030504040204" pitchFamily="34" charset="0"/>
              <a:ea typeface="Verdana" panose="020B0604030504040204" pitchFamily="34" charset="0"/>
            </a:rPr>
            <a:t>mismos datos</a:t>
          </a:r>
          <a:endParaRPr lang="es-ES" sz="3200" b="0" kern="1200" dirty="0"/>
        </a:p>
      </dsp:txBody>
      <dsp:txXfrm>
        <a:off x="2399432" y="0"/>
        <a:ext cx="3946783" cy="2442405"/>
      </dsp:txXfrm>
    </dsp:sp>
    <dsp:sp modelId="{B5083B21-13E1-4506-862A-1AE4A2DDD705}">
      <dsp:nvSpPr>
        <dsp:cNvPr id="0" name=""/>
        <dsp:cNvSpPr/>
      </dsp:nvSpPr>
      <dsp:spPr>
        <a:xfrm>
          <a:off x="701611" y="2645938"/>
          <a:ext cx="2325782" cy="2442405"/>
        </a:xfrm>
        <a:prstGeom prst="downArrow">
          <a:avLst/>
        </a:prstGeom>
        <a:solidFill>
          <a:schemeClr val="accent2">
            <a:shade val="50000"/>
            <a:hueOff val="-41484"/>
            <a:satOff val="-8409"/>
            <a:lumOff val="462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AE94A-46D7-4CD4-AAB9-999236756652}">
      <dsp:nvSpPr>
        <dsp:cNvPr id="0" name=""/>
        <dsp:cNvSpPr/>
      </dsp:nvSpPr>
      <dsp:spPr>
        <a:xfrm>
          <a:off x="3097167" y="2645938"/>
          <a:ext cx="3946783" cy="244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kern="1200" dirty="0">
              <a:latin typeface="Verdana" panose="020B0604030504040204" pitchFamily="34" charset="0"/>
              <a:ea typeface="Verdana" panose="020B0604030504040204" pitchFamily="34" charset="0"/>
            </a:rPr>
            <a:t>Análisis circunstancial </a:t>
          </a:r>
          <a:br>
            <a:rPr lang="es-ES" sz="3200" b="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3200" b="0" kern="1200" dirty="0">
              <a:latin typeface="Verdana" panose="020B0604030504040204" pitchFamily="34" charset="0"/>
              <a:ea typeface="Verdana" panose="020B0604030504040204" pitchFamily="34" charset="0"/>
            </a:rPr>
            <a:t>sobre un tópico</a:t>
          </a:r>
          <a:endParaRPr lang="es-ES" sz="3200" b="0" kern="1200" dirty="0"/>
        </a:p>
      </dsp:txBody>
      <dsp:txXfrm>
        <a:off x="3097167" y="2645938"/>
        <a:ext cx="3946783" cy="2442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75047" y="8530803"/>
            <a:ext cx="6107906" cy="5256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Seminario 1. Open Data y Limpieza de Datos con Excel y Power Query</a:t>
            </a:r>
          </a:p>
          <a:p>
            <a:pPr algn="ctr"/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6417F6-6A7F-4F89-938C-207FDC7DE294}"/>
              </a:ext>
            </a:extLst>
          </p:cNvPr>
          <p:cNvSpPr/>
          <p:nvPr/>
        </p:nvSpPr>
        <p:spPr>
          <a:xfrm rot="16200000">
            <a:off x="-3503261" y="4616606"/>
            <a:ext cx="7354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21865 - Sistemas de Información   2020-2021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6D1718C4-DF25-4B50-966F-264B517F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" y="87527"/>
            <a:ext cx="1871661" cy="623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43A7C3-0E8B-4E64-B138-714E7D886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292" y="10281"/>
            <a:ext cx="1871661" cy="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A51D-1BE8-47ED-9235-3012941226E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52CF-AD2E-41F9-88D6-F9D551D987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https://plataformac.com/por-una-cultura-libre-lawrence-lessig/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normalización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significa ajustar los valores medidos en diferentes escalas respecto a una escala común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4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4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Tim Berners-Lee, el inventor de la Web e iniciador de los Datos Enlazados (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Linked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Data), sugirió un esquema de 5 estrellas para la evaluación de los Datos Abiertos. </a:t>
            </a:r>
            <a:r>
              <a:rPr lang="es-ES" dirty="0"/>
              <a:t>https://open-services.net/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o Marco de Descripción de Recursos) es una familia de especificaciones del W3C para servir como modelo de datos que incluyen metadatos. https://web.unican.es/opendata/Paginas/Formatos-y-tipos-de-datos-abiertos.aspx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https://osf.io/hr67w/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https://www.digitalvidya.com/blog/data-cleaning-techniques/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normalización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significa ajustar los valores medidos en diferentes escalas respecto a una escala común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2665897"/>
            <a:ext cx="8479591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400" b="1" i="1" baseline="0">
                <a:ln w="12700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21769" y="4209074"/>
            <a:ext cx="7413443" cy="1323439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000" b="1" i="1" spc="0" baseline="0" dirty="0">
                <a:ln w="12700">
                  <a:noFill/>
                </a:ln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4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7333" y="4869161"/>
            <a:ext cx="9697077" cy="566738"/>
          </a:xfrm>
          <a:prstGeom prst="rect">
            <a:avLst/>
          </a:prstGeom>
          <a:noFill/>
        </p:spPr>
        <p:txBody>
          <a:bodyPr/>
          <a:lstStyle>
            <a:lvl1pPr algn="ctr">
              <a:defRPr lang="es-ES" b="1" dirty="0">
                <a:ln w="3175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Book Antiqua" panose="02040602050305030304" pitchFamily="18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95467" y="1196753"/>
            <a:ext cx="9697077" cy="3528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57333" y="5510337"/>
            <a:ext cx="9697077" cy="5109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23318"/>
            <a:ext cx="10972800" cy="452596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DF54C62-10AF-46AF-A7A7-A716141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5" name="Picture 2" descr="Resultado de imagen de teoria de sistemas mapa conceptual">
            <a:extLst>
              <a:ext uri="{FF2B5EF4-FFF2-40B4-BE49-F238E27FC236}">
                <a16:creationId xmlns:a16="http://schemas.microsoft.com/office/drawing/2014/main" id="{3DF313B6-E2F4-46E8-8D8B-AB688C51A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6"/>
            <a:ext cx="1219200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FA29-184C-480A-A645-59CA9EC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08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29" y="1076073"/>
            <a:ext cx="10972800" cy="5072064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600"/>
              </a:lnSpc>
              <a:spcAft>
                <a:spcPts val="24"/>
              </a:spcAft>
              <a:defRPr lang="es-ES" sz="2400" dirty="0" smtClean="0"/>
            </a:lvl1pPr>
            <a:lvl2pPr>
              <a:lnSpc>
                <a:spcPts val="3600"/>
              </a:lnSpc>
              <a:defRPr lang="es-ES" sz="2300" dirty="0" smtClean="0"/>
            </a:lvl2pPr>
            <a:lvl3pPr>
              <a:lnSpc>
                <a:spcPts val="3600"/>
              </a:lnSpc>
              <a:defRPr lang="es-ES" sz="2200" dirty="0" smtClean="0"/>
            </a:lvl3pPr>
            <a:lvl4pPr>
              <a:lnSpc>
                <a:spcPts val="3600"/>
              </a:lnSpc>
              <a:defRPr lang="es-ES" sz="2000" dirty="0" smtClean="0"/>
            </a:lvl4pPr>
            <a:lvl5pPr>
              <a:lnSpc>
                <a:spcPts val="3600"/>
              </a:lnSpc>
              <a:defRPr lang="es-ES" sz="2000" dirty="0"/>
            </a:lvl5pPr>
          </a:lstStyle>
          <a:p>
            <a:pPr lvl="0">
              <a:lnSpc>
                <a:spcPts val="3600"/>
              </a:lnSpc>
            </a:pPr>
            <a:r>
              <a:rPr lang="es-ES"/>
              <a:t>Editar los estilos de texto del patrón</a:t>
            </a:r>
          </a:p>
          <a:p>
            <a:pPr lvl="1">
              <a:lnSpc>
                <a:spcPts val="3600"/>
              </a:lnSpc>
            </a:pPr>
            <a:r>
              <a:rPr lang="es-ES"/>
              <a:t>Segundo nivel</a:t>
            </a:r>
          </a:p>
          <a:p>
            <a:pPr lvl="2">
              <a:lnSpc>
                <a:spcPts val="3600"/>
              </a:lnSpc>
            </a:pPr>
            <a:r>
              <a:rPr lang="es-ES"/>
              <a:t>Tercer nivel</a:t>
            </a:r>
          </a:p>
          <a:p>
            <a:pPr lvl="3">
              <a:lnSpc>
                <a:spcPts val="3600"/>
              </a:lnSpc>
            </a:pPr>
            <a:r>
              <a:rPr lang="es-ES"/>
              <a:t>Cuarto nivel</a:t>
            </a:r>
          </a:p>
          <a:p>
            <a:pPr lvl="4">
              <a:lnSpc>
                <a:spcPts val="3600"/>
              </a:lnSpc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3724F7F-5188-42BE-B67B-0E78F9B9F8F9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F8CFC6B2-2805-4894-8859-013D356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8444FA-384B-421B-B81C-AE4C5332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defRPr lang="es-E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3BD1F6E-B38D-487B-BC1D-36930BD8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09600" y="1196753"/>
            <a:ext cx="5386917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196753"/>
            <a:ext cx="5389033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E466263-24DE-4374-9DE5-7D77CFC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9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B5275F-4EF5-4B57-802D-34358DC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3" y="1340768"/>
            <a:ext cx="4011084" cy="9460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200" b="0">
                <a:solidFill>
                  <a:srgbClr val="A4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340769"/>
            <a:ext cx="6815667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2370221"/>
            <a:ext cx="4011084" cy="361192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37313"/>
            <a:ext cx="2844800" cy="365125"/>
          </a:xfrm>
          <a:prstGeom prst="rect">
            <a:avLst/>
          </a:prstGeom>
        </p:spPr>
        <p:txBody>
          <a:bodyPr/>
          <a:lstStyle/>
          <a:p>
            <a:fld id="{25562923-2E0A-44FD-8683-9F40F2D6220B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3731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3768" y="1058999"/>
            <a:ext cx="10972800" cy="4944758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730251" lvl="1" defTabSz="987425"/>
            <a:r>
              <a:rPr lang="es-ES" dirty="0"/>
              <a:t>Tercer nivel</a:t>
            </a:r>
          </a:p>
          <a:p>
            <a:pPr marL="1011238" lvl="1"/>
            <a:r>
              <a:rPr lang="es-ES" dirty="0"/>
              <a:t>Cuarto nivel</a:t>
            </a:r>
          </a:p>
          <a:p>
            <a:pPr marL="1354138" lvl="1"/>
            <a:r>
              <a:rPr lang="es-ES" dirty="0"/>
              <a:t>Quinto nivel</a:t>
            </a:r>
          </a:p>
        </p:txBody>
      </p:sp>
      <p:sp>
        <p:nvSpPr>
          <p:cNvPr id="9" name="AutoShape 2" descr="Encabezado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800" dirty="0">
              <a:latin typeface="Verdana" panose="020B060403050404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9A96E4-310D-4105-B491-5BBF7188E4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" y="17601"/>
            <a:ext cx="2388887" cy="7243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ED047-8E79-4297-BD40-6EF7DFD71AA9}"/>
              </a:ext>
            </a:extLst>
          </p:cNvPr>
          <p:cNvSpPr txBox="1"/>
          <p:nvPr userDrawn="1"/>
        </p:nvSpPr>
        <p:spPr>
          <a:xfrm>
            <a:off x="0" y="6550223"/>
            <a:ext cx="2534652" cy="307777"/>
          </a:xfrm>
          <a:prstGeom prst="rect">
            <a:avLst/>
          </a:prstGeom>
          <a:solidFill>
            <a:srgbClr val="A40000"/>
          </a:solidFill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Prof. Rita de la Torre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5A611A-980B-4E13-AC6D-2C3AEA295FFE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C01D30-0E68-4CD8-9C2D-9D51D8BB970B}"/>
              </a:ext>
            </a:extLst>
          </p:cNvPr>
          <p:cNvCxnSpPr/>
          <p:nvPr userDrawn="1"/>
        </p:nvCxnSpPr>
        <p:spPr>
          <a:xfrm>
            <a:off x="112295" y="84222"/>
            <a:ext cx="0" cy="6773779"/>
          </a:xfrm>
          <a:prstGeom prst="line">
            <a:avLst/>
          </a:prstGeom>
          <a:ln w="63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ítulo 19">
            <a:extLst>
              <a:ext uri="{FF2B5EF4-FFF2-40B4-BE49-F238E27FC236}">
                <a16:creationId xmlns:a16="http://schemas.microsoft.com/office/drawing/2014/main" id="{91EF5F0B-7D52-4DB0-A3EB-FC3B874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  <a:prstGeom prst="rect">
            <a:avLst/>
          </a:prstGeom>
          <a:solidFill>
            <a:srgbClr val="A40000"/>
          </a:solidFill>
        </p:spPr>
        <p:txBody>
          <a:bodyPr/>
          <a:lstStyle/>
          <a:p>
            <a:pPr marL="0" lvl="0" algn="r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35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s-ES" sz="1800" b="1" i="1" kern="1200" spc="0" baseline="0" smtClean="0">
          <a:ln w="3175">
            <a:noFill/>
          </a:ln>
          <a:solidFill>
            <a:schemeClr val="bg1"/>
          </a:solidFill>
          <a:latin typeface="Book Antiqua" panose="02040602050305030304" pitchFamily="18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None/>
        <a:defRPr lang="es-ES" sz="26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6713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tabLst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tsi.red.es/sites/ontsi/files/2020-06/EstudioInfomediarioEdicion2020.pdf" TargetMode="External"/><Relationship Id="rId2" Type="http://schemas.openxmlformats.org/officeDocument/2006/relationships/hyperlink" Target="https://datos.gob.es/sites/default/files/aportameeting/evento_aporta-asedie_dionisio_torre_v2_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5.png"/><Relationship Id="rId5" Type="http://schemas.openxmlformats.org/officeDocument/2006/relationships/image" Target="../media/image74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8FJcIx3HI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hyperlink" Target="https://5stardata.info/es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3444" y="2973674"/>
            <a:ext cx="7171966" cy="830997"/>
          </a:xfrm>
        </p:spPr>
        <p:txBody>
          <a:bodyPr/>
          <a:lstStyle/>
          <a:p>
            <a:pPr algn="r"/>
            <a:r>
              <a:rPr lang="es-ES" sz="4800" dirty="0">
                <a:solidFill>
                  <a:srgbClr val="CC0000"/>
                </a:solidFill>
              </a:rPr>
              <a:t>Sistemas de Información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13559" y="3976282"/>
            <a:ext cx="8008623" cy="1358513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Seminario 1</a:t>
            </a:r>
          </a:p>
          <a:p>
            <a:pPr>
              <a:lnSpc>
                <a:spcPts val="3200"/>
              </a:lnSpc>
            </a:pPr>
            <a:r>
              <a:rPr lang="es-ES" sz="2400" b="0" dirty="0">
                <a:latin typeface="Verdana" panose="020B0604030504040204" pitchFamily="34" charset="0"/>
                <a:ea typeface="Verdana" panose="020B0604030504040204" pitchFamily="34" charset="0"/>
              </a:rPr>
              <a:t>Open Data </a:t>
            </a:r>
            <a:br>
              <a:rPr lang="es-ES" sz="2400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400" b="0" dirty="0">
                <a:latin typeface="Verdana" panose="020B0604030504040204" pitchFamily="34" charset="0"/>
                <a:ea typeface="Verdana" panose="020B0604030504040204" pitchFamily="34" charset="0"/>
              </a:rPr>
              <a:t>y Limpieza de Datos con Excel y Power Query</a:t>
            </a:r>
            <a:endParaRPr lang="en-US" sz="24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615C6D-E0A8-406A-A7F4-4CDE25714D1B}"/>
              </a:ext>
            </a:extLst>
          </p:cNvPr>
          <p:cNvSpPr txBox="1"/>
          <p:nvPr/>
        </p:nvSpPr>
        <p:spPr>
          <a:xfrm>
            <a:off x="2120349" y="6016487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Prof. Rita de la Torre</a:t>
            </a:r>
          </a:p>
        </p:txBody>
      </p:sp>
    </p:spTree>
    <p:extLst>
      <p:ext uri="{BB962C8B-B14F-4D97-AF65-F5344CB8AC3E}">
        <p14:creationId xmlns:p14="http://schemas.microsoft.com/office/powerpoint/2010/main" val="236894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B463-09AB-4D4E-890D-50B7A0C8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59" y="0"/>
            <a:ext cx="8454188" cy="397042"/>
          </a:xfrm>
        </p:spPr>
        <p:txBody>
          <a:bodyPr/>
          <a:lstStyle/>
          <a:p>
            <a:r>
              <a:rPr lang="es-ES" dirty="0"/>
              <a:t>Sistema de 5 estrellas de Tim Berners-Lee.  1 Estrella</a:t>
            </a:r>
          </a:p>
        </p:txBody>
      </p:sp>
      <p:pic>
        <p:nvPicPr>
          <p:cNvPr id="8204" name="Picture 12" descr="Archivo:Estrella amarilla.png - Wikiviajes">
            <a:extLst>
              <a:ext uri="{FF2B5EF4-FFF2-40B4-BE49-F238E27FC236}">
                <a16:creationId xmlns:a16="http://schemas.microsoft.com/office/drawing/2014/main" id="{49E4EC70-D015-4281-8772-D500A6FF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82912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B4576C-B872-4576-B842-C85922275BC4}"/>
              </a:ext>
            </a:extLst>
          </p:cNvPr>
          <p:cNvSpPr/>
          <p:nvPr/>
        </p:nvSpPr>
        <p:spPr>
          <a:xfrm>
            <a:off x="1878953" y="116592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Los datos están disponibles en la web, sea en el formato que sea,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con licencia abierta.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Sin embargo,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 datos están atrapados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un documento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Para su utilización, </a:t>
            </a: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deben transcribirse </a:t>
            </a: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o utilizar software para extraerlos.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Para realizar un análisis sobre los mismos, </a:t>
            </a:r>
            <a:b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</a:br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se requiere reestructurarlos.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FCE06F-5B25-418E-A61D-9FEDA782A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5" y="517438"/>
            <a:ext cx="4095541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B463-09AB-4D4E-890D-50B7A0C8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59" y="0"/>
            <a:ext cx="8454188" cy="397042"/>
          </a:xfrm>
        </p:spPr>
        <p:txBody>
          <a:bodyPr/>
          <a:lstStyle/>
          <a:p>
            <a:r>
              <a:rPr lang="es-ES" dirty="0"/>
              <a:t>Sistema de 5 estrellas de Tim Berners-Lee.  2 Estrellas</a:t>
            </a:r>
          </a:p>
        </p:txBody>
      </p:sp>
      <p:pic>
        <p:nvPicPr>
          <p:cNvPr id="8204" name="Picture 12" descr="Archivo:Estrella amarilla.png - Wikiviajes">
            <a:extLst>
              <a:ext uri="{FF2B5EF4-FFF2-40B4-BE49-F238E27FC236}">
                <a16:creationId xmlns:a16="http://schemas.microsoft.com/office/drawing/2014/main" id="{49E4EC70-D015-4281-8772-D500A6FF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82912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B4576C-B872-4576-B842-C85922275BC4}"/>
              </a:ext>
            </a:extLst>
          </p:cNvPr>
          <p:cNvSpPr/>
          <p:nvPr/>
        </p:nvSpPr>
        <p:spPr>
          <a:xfrm>
            <a:off x="1878953" y="105539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Los datos están disponibles en la web,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en forma ‘estructurada’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(es decir, en formato para máquinas</a:t>
            </a:r>
            <a:r>
              <a:rPr lang="es-ES" sz="220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br>
              <a:rPr lang="es-ES" sz="220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con licencia abierta.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Sin embargo,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para extraerlos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necesita un </a:t>
            </a:r>
          </a:p>
          <a:p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 propietario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Es posible, </a:t>
            </a:r>
            <a:b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</a:br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que para realizar un análisis </a:t>
            </a: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sobre los mismos, </a:t>
            </a: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se requiera reestructurarlos. </a:t>
            </a:r>
          </a:p>
        </p:txBody>
      </p:sp>
      <p:pic>
        <p:nvPicPr>
          <p:cNvPr id="6" name="Picture 12" descr="Archivo:Estrella amarilla.png - Wikiviajes">
            <a:extLst>
              <a:ext uri="{FF2B5EF4-FFF2-40B4-BE49-F238E27FC236}">
                <a16:creationId xmlns:a16="http://schemas.microsoft.com/office/drawing/2014/main" id="{1FF7309D-5133-4FC4-9E83-E3E11F3B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200059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72B826-A42C-4D49-BC3A-95632112D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78" y="2670082"/>
            <a:ext cx="5102600" cy="287885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99C01C1-B495-4108-9B96-938567AF2F60}"/>
              </a:ext>
            </a:extLst>
          </p:cNvPr>
          <p:cNvSpPr/>
          <p:nvPr/>
        </p:nvSpPr>
        <p:spPr>
          <a:xfrm>
            <a:off x="6492042" y="5802604"/>
            <a:ext cx="5699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u="sng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https://www.unicef.org/spanish/sowc07/statistics/tables.php</a:t>
            </a:r>
          </a:p>
        </p:txBody>
      </p:sp>
    </p:spTree>
    <p:extLst>
      <p:ext uri="{BB962C8B-B14F-4D97-AF65-F5344CB8AC3E}">
        <p14:creationId xmlns:p14="http://schemas.microsoft.com/office/powerpoint/2010/main" val="133598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B463-09AB-4D4E-890D-50B7A0C8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59" y="0"/>
            <a:ext cx="8454188" cy="397042"/>
          </a:xfrm>
        </p:spPr>
        <p:txBody>
          <a:bodyPr/>
          <a:lstStyle/>
          <a:p>
            <a:r>
              <a:rPr lang="es-ES" dirty="0"/>
              <a:t>Sistema de 5 estrellas de Tim Berners-Lee.  3 Estrellas</a:t>
            </a:r>
          </a:p>
        </p:txBody>
      </p:sp>
      <p:pic>
        <p:nvPicPr>
          <p:cNvPr id="8204" name="Picture 12" descr="Archivo:Estrella amarilla.png - Wikiviajes">
            <a:extLst>
              <a:ext uri="{FF2B5EF4-FFF2-40B4-BE49-F238E27FC236}">
                <a16:creationId xmlns:a16="http://schemas.microsoft.com/office/drawing/2014/main" id="{49E4EC70-D015-4281-8772-D500A6FF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82912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B4576C-B872-4576-B842-C85922275BC4}"/>
              </a:ext>
            </a:extLst>
          </p:cNvPr>
          <p:cNvSpPr/>
          <p:nvPr/>
        </p:nvSpPr>
        <p:spPr>
          <a:xfrm>
            <a:off x="1820354" y="86243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Los datos están disponibles en la web,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en forma estructurada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(es decir, en formato para máquinas)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y con licencia abierta.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Sin embargo, </a:t>
            </a: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todavía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son solo datos </a:t>
            </a:r>
          </a:p>
          <a:p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publicados en la Web </a:t>
            </a:r>
          </a:p>
          <a:p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 no datos </a:t>
            </a:r>
          </a:p>
          <a:p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integrados a la Web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Es posible, </a:t>
            </a:r>
            <a:b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</a:br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que para realizar un análisis </a:t>
            </a: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sobre los mismos, </a:t>
            </a:r>
          </a:p>
          <a:p>
            <a:r>
              <a:rPr lang="es-ES" sz="2200" i="1" dirty="0">
                <a:latin typeface="Book Antiqua" panose="02040602050305030304" pitchFamily="18" charset="0"/>
                <a:ea typeface="Verdana" panose="020B0604030504040204" pitchFamily="34" charset="0"/>
              </a:rPr>
              <a:t>se requiera reestructurarlos. </a:t>
            </a:r>
          </a:p>
        </p:txBody>
      </p:sp>
      <p:pic>
        <p:nvPicPr>
          <p:cNvPr id="6" name="Picture 12" descr="Archivo:Estrella amarilla.png - Wikiviajes">
            <a:extLst>
              <a:ext uri="{FF2B5EF4-FFF2-40B4-BE49-F238E27FC236}">
                <a16:creationId xmlns:a16="http://schemas.microsoft.com/office/drawing/2014/main" id="{1FF7309D-5133-4FC4-9E83-E3E11F3B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1950349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Archivo:Estrella amarilla.png - Wikiviajes">
            <a:extLst>
              <a:ext uri="{FF2B5EF4-FFF2-40B4-BE49-F238E27FC236}">
                <a16:creationId xmlns:a16="http://schemas.microsoft.com/office/drawing/2014/main" id="{161AF30E-0B48-48A0-B288-871E5A12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3121819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EB24B8-8572-44B2-B3F4-5CE0227302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8" y="2532185"/>
            <a:ext cx="6617477" cy="302672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31D3284-8C8E-492C-895D-EC862FED631D}"/>
              </a:ext>
            </a:extLst>
          </p:cNvPr>
          <p:cNvSpPr/>
          <p:nvPr/>
        </p:nvSpPr>
        <p:spPr>
          <a:xfrm>
            <a:off x="7323647" y="5661715"/>
            <a:ext cx="467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https://www.ine.es/jaxiT3/Tabla.htm?t=31304</a:t>
            </a:r>
          </a:p>
        </p:txBody>
      </p:sp>
    </p:spTree>
    <p:extLst>
      <p:ext uri="{BB962C8B-B14F-4D97-AF65-F5344CB8AC3E}">
        <p14:creationId xmlns:p14="http://schemas.microsoft.com/office/powerpoint/2010/main" val="391468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B463-09AB-4D4E-890D-50B7A0C8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59" y="0"/>
            <a:ext cx="8454188" cy="397042"/>
          </a:xfrm>
        </p:spPr>
        <p:txBody>
          <a:bodyPr/>
          <a:lstStyle/>
          <a:p>
            <a:r>
              <a:rPr lang="es-ES" dirty="0"/>
              <a:t>Sistema de 5 estrellas de Tim Berners-Lee.  4 Estrellas</a:t>
            </a:r>
          </a:p>
        </p:txBody>
      </p:sp>
      <p:pic>
        <p:nvPicPr>
          <p:cNvPr id="8204" name="Picture 12" descr="Archivo:Estrella amarilla.png - Wikiviajes">
            <a:extLst>
              <a:ext uri="{FF2B5EF4-FFF2-40B4-BE49-F238E27FC236}">
                <a16:creationId xmlns:a16="http://schemas.microsoft.com/office/drawing/2014/main" id="{49E4EC70-D015-4281-8772-D500A6FF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82912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B4576C-B872-4576-B842-C85922275BC4}"/>
              </a:ext>
            </a:extLst>
          </p:cNvPr>
          <p:cNvSpPr/>
          <p:nvPr/>
        </p:nvSpPr>
        <p:spPr>
          <a:xfrm>
            <a:off x="1883769" y="829121"/>
            <a:ext cx="525537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Los datos están disponibles en la web, en forma estructurada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y con licencia abierta.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Se puede enlazar los datos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desde otro sitio web,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marcarlos como favoritos,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reutilizar partes de los mismos,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usar herramientas y librerías existentes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o incluso combinarlos con otros datos.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Una forma de representar los datos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es utilizar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RDF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, sin embargo otros formatos como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pueden ser convertidos/mapeados, </a:t>
            </a: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 se requiere.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2" descr="Archivo:Estrella amarilla.png - Wikiviajes">
            <a:extLst>
              <a:ext uri="{FF2B5EF4-FFF2-40B4-BE49-F238E27FC236}">
                <a16:creationId xmlns:a16="http://schemas.microsoft.com/office/drawing/2014/main" id="{1FF7309D-5133-4FC4-9E83-E3E11F3B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1967096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Archivo:Estrella amarilla.png - Wikiviajes">
            <a:extLst>
              <a:ext uri="{FF2B5EF4-FFF2-40B4-BE49-F238E27FC236}">
                <a16:creationId xmlns:a16="http://schemas.microsoft.com/office/drawing/2014/main" id="{161AF30E-0B48-48A0-B288-871E5A12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310507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Archivo:Estrella amarilla.png - Wikiviajes">
            <a:extLst>
              <a:ext uri="{FF2B5EF4-FFF2-40B4-BE49-F238E27FC236}">
                <a16:creationId xmlns:a16="http://schemas.microsoft.com/office/drawing/2014/main" id="{51665580-01CC-447C-BD5A-82738AC2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3" y="4243047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Niveles de la web semántica ">
            <a:extLst>
              <a:ext uri="{FF2B5EF4-FFF2-40B4-BE49-F238E27FC236}">
                <a16:creationId xmlns:a16="http://schemas.microsoft.com/office/drawing/2014/main" id="{298DB368-2296-411D-8135-5ACA9633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77" y="2795142"/>
            <a:ext cx="45529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875B93C-C056-4EF5-A17B-6A65FED9EF89}"/>
              </a:ext>
            </a:extLst>
          </p:cNvPr>
          <p:cNvSpPr/>
          <p:nvPr/>
        </p:nvSpPr>
        <p:spPr>
          <a:xfrm>
            <a:off x="7249677" y="5538102"/>
            <a:ext cx="421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https://www.ogoov.com/es/glosario/rdf-2/</a:t>
            </a:r>
          </a:p>
        </p:txBody>
      </p:sp>
      <p:pic>
        <p:nvPicPr>
          <p:cNvPr id="13" name="Picture 10" descr="RDF Icons">
            <a:extLst>
              <a:ext uri="{FF2B5EF4-FFF2-40B4-BE49-F238E27FC236}">
                <a16:creationId xmlns:a16="http://schemas.microsoft.com/office/drawing/2014/main" id="{1B1750D6-E76A-452D-9145-6E29F8E5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228" y="1059027"/>
            <a:ext cx="961399" cy="11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FA39E2-ED75-4FC3-96E8-9C2D86E74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31" y="1139724"/>
            <a:ext cx="1207773" cy="11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B463-09AB-4D4E-890D-50B7A0C8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59" y="0"/>
            <a:ext cx="8454188" cy="397042"/>
          </a:xfrm>
        </p:spPr>
        <p:txBody>
          <a:bodyPr/>
          <a:lstStyle/>
          <a:p>
            <a:r>
              <a:rPr lang="es-ES" dirty="0"/>
              <a:t>Sistema de 5 estrellas de Tim Berners-Lee.  5 Estrellas</a:t>
            </a:r>
          </a:p>
        </p:txBody>
      </p:sp>
      <p:pic>
        <p:nvPicPr>
          <p:cNvPr id="8204" name="Picture 12" descr="Archivo:Estrella amarilla.png - Wikiviajes">
            <a:extLst>
              <a:ext uri="{FF2B5EF4-FFF2-40B4-BE49-F238E27FC236}">
                <a16:creationId xmlns:a16="http://schemas.microsoft.com/office/drawing/2014/main" id="{49E4EC70-D015-4281-8772-D500A6FF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" y="688444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B4576C-B872-4576-B842-C85922275BC4}"/>
              </a:ext>
            </a:extLst>
          </p:cNvPr>
          <p:cNvSpPr/>
          <p:nvPr/>
        </p:nvSpPr>
        <p:spPr>
          <a:xfrm>
            <a:off x="2039727" y="1355047"/>
            <a:ext cx="52553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Las cinco estrellas se consiguen logrando los niveles anteriores y además, enlazándolos con otros datos. 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Tanto el consumidor de los datos, </a:t>
            </a: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como el editor de los mismos se benefician del efecto red.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Vincular los datos con los datos de otras organizaciones, proporciona contexto.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2" descr="Archivo:Estrella amarilla.png - Wikiviajes">
            <a:extLst>
              <a:ext uri="{FF2B5EF4-FFF2-40B4-BE49-F238E27FC236}">
                <a16:creationId xmlns:a16="http://schemas.microsoft.com/office/drawing/2014/main" id="{1FF7309D-5133-4FC4-9E83-E3E11F3B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" y="1822233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Archivo:Estrella amarilla.png - Wikiviajes">
            <a:extLst>
              <a:ext uri="{FF2B5EF4-FFF2-40B4-BE49-F238E27FC236}">
                <a16:creationId xmlns:a16="http://schemas.microsoft.com/office/drawing/2014/main" id="{161AF30E-0B48-48A0-B288-871E5A12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" y="2956021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Archivo:Estrella amarilla.png - Wikiviajes">
            <a:extLst>
              <a:ext uri="{FF2B5EF4-FFF2-40B4-BE49-F238E27FC236}">
                <a16:creationId xmlns:a16="http://schemas.microsoft.com/office/drawing/2014/main" id="{51665580-01CC-447C-BD5A-82738AC2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" y="4089809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rchivo:Estrella amarilla.png - Wikiviajes">
            <a:extLst>
              <a:ext uri="{FF2B5EF4-FFF2-40B4-BE49-F238E27FC236}">
                <a16:creationId xmlns:a16="http://schemas.microsoft.com/office/drawing/2014/main" id="{F4B01600-7E62-4043-915C-BDBD098F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5" y="5223598"/>
            <a:ext cx="1171470" cy="1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D6A46A-5004-4484-A5AE-A309FEADA532}"/>
              </a:ext>
            </a:extLst>
          </p:cNvPr>
          <p:cNvSpPr/>
          <p:nvPr/>
        </p:nvSpPr>
        <p:spPr>
          <a:xfrm>
            <a:off x="3418778" y="6365421"/>
            <a:ext cx="834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https://data.europa.eu/sites/default/files/open_data_maturity_report_2019.pdf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92C20D-69AA-46A7-AF18-735E627CA14A}"/>
              </a:ext>
            </a:extLst>
          </p:cNvPr>
          <p:cNvSpPr/>
          <p:nvPr/>
        </p:nvSpPr>
        <p:spPr>
          <a:xfrm>
            <a:off x="3418778" y="5914038"/>
            <a:ext cx="8454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https://opendatabarometer.org/country-detail/?_year=2016&amp;indicator=ODB&amp;detail=ESP</a:t>
            </a:r>
          </a:p>
        </p:txBody>
      </p:sp>
      <p:pic>
        <p:nvPicPr>
          <p:cNvPr id="12292" name="Picture 4" descr="Empowering The Open Data Dialogue : Sunlight Foundation">
            <a:extLst>
              <a:ext uri="{FF2B5EF4-FFF2-40B4-BE49-F238E27FC236}">
                <a16:creationId xmlns:a16="http://schemas.microsoft.com/office/drawing/2014/main" id="{CEDEBB76-2A24-4445-8010-012CD73D0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0" t="13417" r="22988"/>
          <a:stretch/>
        </p:blipFill>
        <p:spPr bwMode="auto">
          <a:xfrm>
            <a:off x="7753992" y="630907"/>
            <a:ext cx="3990109" cy="48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mfr.osf.io/export?url=https://osf.io/hr67w/?direct%26mode=render%26action=download%26public_file=True&amp;initialWidth=828&amp;childId=mfrIframe&amp;parentTitle=OSF+%7C+data_large_color.png&amp;parentUrl=https://osf.io/hr67w/&amp;format=2400x2400.jpeg">
            <a:extLst>
              <a:ext uri="{FF2B5EF4-FFF2-40B4-BE49-F238E27FC236}">
                <a16:creationId xmlns:a16="http://schemas.microsoft.com/office/drawing/2014/main" id="{94D24CF9-882F-4340-AE05-F91E38429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07" y="688445"/>
            <a:ext cx="2142278" cy="22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900431DA-9A2F-4BE0-8D3F-0A9B7C3C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519551"/>
              </p:ext>
            </p:extLst>
          </p:nvPr>
        </p:nvGraphicFramePr>
        <p:xfrm>
          <a:off x="3529744" y="794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D24062E-6986-4628-958A-75EEA979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/>
              <a:t>Valor del Open Data  </a:t>
            </a:r>
            <a:r>
              <a:rPr lang="es-ES" sz="20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F6B2CF-9590-4653-8C07-A3E5A90218B2}"/>
              </a:ext>
            </a:extLst>
          </p:cNvPr>
          <p:cNvSpPr txBox="1"/>
          <p:nvPr/>
        </p:nvSpPr>
        <p:spPr>
          <a:xfrm>
            <a:off x="8979261" y="445264"/>
            <a:ext cx="32127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Sector infomediario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140CA-F64B-4B6C-A12A-39ECFA177059}"/>
              </a:ext>
            </a:extLst>
          </p:cNvPr>
          <p:cNvSpPr txBox="1"/>
          <p:nvPr/>
        </p:nvSpPr>
        <p:spPr>
          <a:xfrm>
            <a:off x="246583" y="1087301"/>
            <a:ext cx="43453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El sector </a:t>
            </a:r>
            <a: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infomediario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 representa al conjunto de empresas que generan productos y servicios a partir del Open Data.</a:t>
            </a:r>
          </a:p>
          <a:p>
            <a:pPr algn="l"/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Incluye a las empresas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que se han creado específicamente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para este fin,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como a aquellas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que incorporan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de alguna manera </a:t>
            </a:r>
          </a:p>
          <a:p>
            <a:pPr algn="l"/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los datos abiertos.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21680C-3201-496B-86C7-F458785AA022}"/>
              </a:ext>
            </a:extLst>
          </p:cNvPr>
          <p:cNvSpPr txBox="1"/>
          <p:nvPr/>
        </p:nvSpPr>
        <p:spPr>
          <a:xfrm>
            <a:off x="3529744" y="6533586"/>
            <a:ext cx="826702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Estadios del modelo de creación de valor de Open Data, Abella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26F068-7471-4D30-9CC0-EA6D4CAB754E}"/>
              </a:ext>
            </a:extLst>
          </p:cNvPr>
          <p:cNvSpPr/>
          <p:nvPr/>
        </p:nvSpPr>
        <p:spPr>
          <a:xfrm>
            <a:off x="8604477" y="5971522"/>
            <a:ext cx="250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</a:t>
            </a:r>
            <a:r>
              <a:rPr lang="es-ES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s-ES" u="sng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https://eixos.cat/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C15737-6C63-40C6-9194-4E9BC9A1B91D}"/>
              </a:ext>
            </a:extLst>
          </p:cNvPr>
          <p:cNvSpPr txBox="1"/>
          <p:nvPr/>
        </p:nvSpPr>
        <p:spPr>
          <a:xfrm>
            <a:off x="4377195" y="5698045"/>
            <a:ext cx="142699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Datasets</a:t>
            </a:r>
            <a:endParaRPr lang="es-ES" sz="2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315501-4AF4-496A-A270-AC5FB09FB73E}"/>
              </a:ext>
            </a:extLst>
          </p:cNvPr>
          <p:cNvSpPr txBox="1"/>
          <p:nvPr/>
        </p:nvSpPr>
        <p:spPr>
          <a:xfrm>
            <a:off x="6780861" y="5164143"/>
            <a:ext cx="162576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Desarrollo</a:t>
            </a:r>
            <a:b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Apps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C8373F-F3D0-4697-9296-CB90D5CF2E1B}"/>
              </a:ext>
            </a:extLst>
          </p:cNvPr>
          <p:cNvSpPr txBox="1"/>
          <p:nvPr/>
        </p:nvSpPr>
        <p:spPr>
          <a:xfrm>
            <a:off x="8892687" y="5210147"/>
            <a:ext cx="2122697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Valor social</a:t>
            </a:r>
            <a:b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 de mercado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57C29-1285-44BF-9C1D-E7661DD327E4}"/>
              </a:ext>
            </a:extLst>
          </p:cNvPr>
          <p:cNvSpPr txBox="1"/>
          <p:nvPr/>
        </p:nvSpPr>
        <p:spPr>
          <a:xfrm>
            <a:off x="6303693" y="292125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4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</a:t>
            </a:r>
            <a:endParaRPr lang="es-ES" sz="4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447989-0313-49A2-929E-587537C0BBA8}"/>
              </a:ext>
            </a:extLst>
          </p:cNvPr>
          <p:cNvSpPr txBox="1"/>
          <p:nvPr/>
        </p:nvSpPr>
        <p:spPr>
          <a:xfrm>
            <a:off x="4414169" y="4274801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</a:t>
            </a:r>
            <a:endParaRPr lang="es-ES" sz="28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FBB2CC-884C-4BBC-8227-B304DB446F4F}"/>
              </a:ext>
            </a:extLst>
          </p:cNvPr>
          <p:cNvSpPr txBox="1"/>
          <p:nvPr/>
        </p:nvSpPr>
        <p:spPr>
          <a:xfrm>
            <a:off x="8497505" y="2004110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6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</a:t>
            </a:r>
            <a:endParaRPr lang="es-ES" sz="6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0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C4FB-69C8-4D51-AAF9-1A60D5E3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/>
              <a:t>El sector Infomediario en cifras</a:t>
            </a:r>
            <a:br>
              <a:rPr lang="es-ES" sz="2000" dirty="0"/>
            </a:br>
            <a:endParaRPr lang="es-ES" sz="20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3C22ED-E8B5-4F63-BCCC-E7F10156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38569"/>
              </p:ext>
            </p:extLst>
          </p:nvPr>
        </p:nvGraphicFramePr>
        <p:xfrm>
          <a:off x="413371" y="960111"/>
          <a:ext cx="7890189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233">
                  <a:extLst>
                    <a:ext uri="{9D8B030D-6E8A-4147-A177-3AD203B41FA5}">
                      <a16:colId xmlns:a16="http://schemas.microsoft.com/office/drawing/2014/main" val="1109208551"/>
                    </a:ext>
                  </a:extLst>
                </a:gridCol>
                <a:gridCol w="3315956">
                  <a:extLst>
                    <a:ext uri="{9D8B030D-6E8A-4147-A177-3AD203B41FA5}">
                      <a16:colId xmlns:a16="http://schemas.microsoft.com/office/drawing/2014/main" val="70924728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s-ES" sz="2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5123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Empresas Identificadas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703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Volumen de Negocio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1.704.829.680 €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437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Empleados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19.362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950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Capital Suscrito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366.023.315 €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5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F888361-3852-45A0-8682-876118B2021A}"/>
              </a:ext>
            </a:extLst>
          </p:cNvPr>
          <p:cNvSpPr txBox="1"/>
          <p:nvPr/>
        </p:nvSpPr>
        <p:spPr>
          <a:xfrm>
            <a:off x="369557" y="3906413"/>
            <a:ext cx="9408088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El valor de los Datos en el Ecosistema Global</a:t>
            </a:r>
          </a:p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Encuentro Aporta. 7ª Edición. 2017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https://datos.gob.es/sites/default/files/aportameeting/evento_aporta-asedie_dionisio_torre_v2_1.pdf</a:t>
            </a:r>
            <a:endParaRPr lang="es-ES" sz="1400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s-ES" sz="1400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Del sector infomediario a la economía del dato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Observatorio Nacional de Tecnología y Sociedad (ONTSI)</a:t>
            </a:r>
          </a:p>
          <a:p>
            <a:r>
              <a:rPr lang="es-ES" sz="1400" u="sng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https://www.ontsi.red.es/sites/ontsi/files/2020-06/EstudioInfomediarioEdicion2020.pdf</a:t>
            </a:r>
            <a:endParaRPr lang="es-ES" sz="1400" u="sng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400" u="sng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Indicadores ONTSI</a:t>
            </a:r>
            <a:endParaRPr lang="es-ES" sz="1400" u="sng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400" u="sng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https://www.ontsi.red.es/es/indicadores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B5A570-A28F-4BE7-9763-AD6EAFCD2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211" y="397042"/>
            <a:ext cx="2505788" cy="40593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868794-6E53-40A7-A627-589A865A7664}"/>
              </a:ext>
            </a:extLst>
          </p:cNvPr>
          <p:cNvSpPr txBox="1"/>
          <p:nvPr/>
        </p:nvSpPr>
        <p:spPr>
          <a:xfrm rot="16200000">
            <a:off x="8205838" y="2009598"/>
            <a:ext cx="25298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Oferta de Sector</a:t>
            </a:r>
          </a:p>
        </p:txBody>
      </p:sp>
    </p:spTree>
    <p:extLst>
      <p:ext uri="{BB962C8B-B14F-4D97-AF65-F5344CB8AC3E}">
        <p14:creationId xmlns:p14="http://schemas.microsoft.com/office/powerpoint/2010/main" val="350045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CB6631-940B-4B28-929F-8D319B8D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347" y="3189118"/>
            <a:ext cx="10750224" cy="1446550"/>
          </a:xfrm>
        </p:spPr>
        <p:txBody>
          <a:bodyPr/>
          <a:lstStyle/>
          <a:p>
            <a:r>
              <a:rPr lang="es-ES" dirty="0"/>
              <a:t>¿Cómo limpiar y reestructurar los datos?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3446AB1-C478-43B8-BBA4-47E6E44A274E}"/>
              </a:ext>
            </a:extLst>
          </p:cNvPr>
          <p:cNvSpPr/>
          <p:nvPr/>
        </p:nvSpPr>
        <p:spPr>
          <a:xfrm>
            <a:off x="3868615" y="4779434"/>
            <a:ext cx="7887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i="1" dirty="0">
                <a:latin typeface="Book Antiqua" panose="02040602050305030304" pitchFamily="18" charset="0"/>
                <a:ea typeface="Verdana" panose="020B0604030504040204" pitchFamily="34" charset="0"/>
              </a:rPr>
              <a:t>Es </a:t>
            </a:r>
            <a:r>
              <a:rPr lang="es-ES" sz="2800" b="1" i="1" dirty="0">
                <a:latin typeface="Book Antiqua" panose="02040602050305030304" pitchFamily="18" charset="0"/>
                <a:ea typeface="Verdana" panose="020B0604030504040204" pitchFamily="34" charset="0"/>
              </a:rPr>
              <a:t>casi seguro</a:t>
            </a:r>
            <a:r>
              <a:rPr lang="es-ES" sz="2800" i="1" dirty="0">
                <a:latin typeface="Book Antiqua" panose="02040602050305030304" pitchFamily="18" charset="0"/>
                <a:ea typeface="Verdana" panose="020B0604030504040204" pitchFamily="34" charset="0"/>
              </a:rPr>
              <a:t>, </a:t>
            </a:r>
            <a:br>
              <a:rPr lang="es-ES" sz="2800" i="1" dirty="0">
                <a:latin typeface="Book Antiqua" panose="02040602050305030304" pitchFamily="18" charset="0"/>
                <a:ea typeface="Verdana" panose="020B0604030504040204" pitchFamily="34" charset="0"/>
              </a:rPr>
            </a:br>
            <a:r>
              <a:rPr lang="es-ES" sz="2800" i="1" dirty="0">
                <a:latin typeface="Book Antiqua" panose="02040602050305030304" pitchFamily="18" charset="0"/>
                <a:ea typeface="Verdana" panose="020B0604030504040204" pitchFamily="34" charset="0"/>
              </a:rPr>
              <a:t>que para realizar un análisis con datos importados, </a:t>
            </a:r>
          </a:p>
          <a:p>
            <a:r>
              <a:rPr lang="es-ES" sz="2800" i="1" dirty="0">
                <a:latin typeface="Book Antiqua" panose="02040602050305030304" pitchFamily="18" charset="0"/>
                <a:ea typeface="Verdana" panose="020B0604030504040204" pitchFamily="34" charset="0"/>
              </a:rPr>
              <a:t>se requiera reestructurarlos. </a:t>
            </a:r>
          </a:p>
        </p:txBody>
      </p:sp>
    </p:spTree>
    <p:extLst>
      <p:ext uri="{BB962C8B-B14F-4D97-AF65-F5344CB8AC3E}">
        <p14:creationId xmlns:p14="http://schemas.microsoft.com/office/powerpoint/2010/main" val="373291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A78884-13AA-481D-8CD1-81C3DE8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trabajo tedioso pero necesario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AFD1E7-DB2C-4E16-A733-1C112E09ED35}"/>
              </a:ext>
            </a:extLst>
          </p:cNvPr>
          <p:cNvSpPr txBox="1"/>
          <p:nvPr/>
        </p:nvSpPr>
        <p:spPr>
          <a:xfrm>
            <a:off x="944545" y="1173932"/>
            <a:ext cx="4976042" cy="426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600" i="1" dirty="0">
                <a:latin typeface="Book Antiqua" panose="02040602050305030304" pitchFamily="18" charset="0"/>
              </a:rPr>
              <a:t>La recogida,</a:t>
            </a:r>
          </a:p>
          <a:p>
            <a:pPr>
              <a:lnSpc>
                <a:spcPct val="150000"/>
              </a:lnSpc>
            </a:pPr>
            <a:r>
              <a:rPr lang="es-ES" sz="3600" i="1" dirty="0">
                <a:latin typeface="Book Antiqua" panose="02040602050305030304" pitchFamily="18" charset="0"/>
              </a:rPr>
              <a:t>limpieza</a:t>
            </a:r>
            <a:br>
              <a:rPr lang="es-ES" sz="3600" i="1" dirty="0">
                <a:latin typeface="Book Antiqua" panose="02040602050305030304" pitchFamily="18" charset="0"/>
              </a:rPr>
            </a:br>
            <a:r>
              <a:rPr lang="es-ES" sz="3600" i="1" dirty="0">
                <a:latin typeface="Book Antiqua" panose="02040602050305030304" pitchFamily="18" charset="0"/>
              </a:rPr>
              <a:t>y transformación de datos</a:t>
            </a:r>
            <a:br>
              <a:rPr lang="es-ES" sz="3600" i="1" dirty="0">
                <a:latin typeface="Book Antiqua" panose="02040602050305030304" pitchFamily="18" charset="0"/>
              </a:rPr>
            </a:br>
            <a:r>
              <a:rPr lang="es-ES" sz="3600" i="1" dirty="0">
                <a:latin typeface="Book Antiqua" panose="02040602050305030304" pitchFamily="18" charset="0"/>
              </a:rPr>
              <a:t>constituye un </a:t>
            </a:r>
            <a:r>
              <a:rPr lang="es-ES" sz="4000" i="1" dirty="0">
                <a:latin typeface="Book Antiqua" panose="02040602050305030304" pitchFamily="18" charset="0"/>
              </a:rPr>
              <a:t>80%</a:t>
            </a:r>
            <a:r>
              <a:rPr lang="es-ES" sz="3600" i="1" dirty="0">
                <a:latin typeface="Book Antiqua" panose="02040602050305030304" pitchFamily="18" charset="0"/>
              </a:rPr>
              <a:t> </a:t>
            </a:r>
            <a:br>
              <a:rPr lang="es-ES" sz="3600" i="1" dirty="0">
                <a:latin typeface="Book Antiqua" panose="02040602050305030304" pitchFamily="18" charset="0"/>
              </a:rPr>
            </a:br>
            <a:r>
              <a:rPr lang="es-ES" sz="3600" i="1" dirty="0">
                <a:latin typeface="Book Antiqua" panose="02040602050305030304" pitchFamily="18" charset="0"/>
              </a:rPr>
              <a:t>del trabajo de análisis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9E3D78-9F58-4348-B6B9-3E04E3EB7507}"/>
              </a:ext>
            </a:extLst>
          </p:cNvPr>
          <p:cNvSpPr/>
          <p:nvPr/>
        </p:nvSpPr>
        <p:spPr>
          <a:xfrm>
            <a:off x="2756596" y="6211669"/>
            <a:ext cx="845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https://blog.sedic.es/2019/03/18/los-cientificos-de-datos-pasan-el-80-del-tiempo-limpiando-datos-y-el-otro-20-protestando-por-tener-que-limpiarlos/</a:t>
            </a:r>
          </a:p>
        </p:txBody>
      </p:sp>
      <p:pic>
        <p:nvPicPr>
          <p:cNvPr id="16388" name="Picture 4" descr="Data Cleansing Steps in Python. It is one of the most important steps… | by  Sowhardh Honnappa | Analytics Vidhya | Medium">
            <a:extLst>
              <a:ext uri="{FF2B5EF4-FFF2-40B4-BE49-F238E27FC236}">
                <a16:creationId xmlns:a16="http://schemas.microsoft.com/office/drawing/2014/main" id="{B677606D-5AED-4ED9-BCD0-111974F6A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AECEC"/>
              </a:clrFrom>
              <a:clrTo>
                <a:srgbClr val="EAECE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8" r="25742"/>
          <a:stretch/>
        </p:blipFill>
        <p:spPr bwMode="auto">
          <a:xfrm>
            <a:off x="7084088" y="1010576"/>
            <a:ext cx="4411226" cy="48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A78884-13AA-481D-8CD1-81C3DE8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Dos escenarios, dos formas de limpiar los Datos ...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EE2E7F1-EF75-4A73-B3DD-844A7A458F5B}"/>
              </a:ext>
            </a:extLst>
          </p:cNvPr>
          <p:cNvCxnSpPr>
            <a:cxnSpLocks/>
          </p:cNvCxnSpPr>
          <p:nvPr/>
        </p:nvCxnSpPr>
        <p:spPr>
          <a:xfrm>
            <a:off x="120580" y="3738049"/>
            <a:ext cx="12071420" cy="0"/>
          </a:xfrm>
          <a:prstGeom prst="line">
            <a:avLst/>
          </a:prstGeom>
          <a:ln w="6350">
            <a:solidFill>
              <a:srgbClr val="A4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9E99572-F172-421F-BCFA-CCC3C5F40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712789"/>
              </p:ext>
            </p:extLst>
          </p:nvPr>
        </p:nvGraphicFramePr>
        <p:xfrm>
          <a:off x="464800" y="1193877"/>
          <a:ext cx="7047827" cy="508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410" name="Picture 2" descr="Why Manual Data Cleansing Trumps Over Automated Data Cleansing">
            <a:extLst>
              <a:ext uri="{FF2B5EF4-FFF2-40B4-BE49-F238E27FC236}">
                <a16:creationId xmlns:a16="http://schemas.microsoft.com/office/drawing/2014/main" id="{4B71AFC6-C804-4583-BF66-30B288A2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28139" y="3674272"/>
            <a:ext cx="2712690" cy="219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89CA5C8-A201-428D-8C33-A5EFD8231D7B}"/>
              </a:ext>
            </a:extLst>
          </p:cNvPr>
          <p:cNvSpPr txBox="1"/>
          <p:nvPr/>
        </p:nvSpPr>
        <p:spPr>
          <a:xfrm>
            <a:off x="7328139" y="5901020"/>
            <a:ext cx="4541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Limpieza manual,</a:t>
            </a:r>
            <a:b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ayudado de un software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EDD06A5-8F6A-4E46-8C0A-4606A805B554}"/>
              </a:ext>
            </a:extLst>
          </p:cNvPr>
          <p:cNvSpPr txBox="1"/>
          <p:nvPr/>
        </p:nvSpPr>
        <p:spPr>
          <a:xfrm>
            <a:off x="7328139" y="2736901"/>
            <a:ext cx="40878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Automatización de la </a:t>
            </a:r>
            <a:b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limpieza de los datos</a:t>
            </a:r>
          </a:p>
        </p:txBody>
      </p:sp>
      <p:pic>
        <p:nvPicPr>
          <p:cNvPr id="17412" name="Picture 4" descr="AI Inteligencia artificial Tecnología robot de dibujos animados con lámpara  bombilla 549383 - Descargar Vectores Gratis, Illustrator Graficos,  Plantillas Diseño">
            <a:extLst>
              <a:ext uri="{FF2B5EF4-FFF2-40B4-BE49-F238E27FC236}">
                <a16:creationId xmlns:a16="http://schemas.microsoft.com/office/drawing/2014/main" id="{DDC51F8C-A968-42DA-9AB2-6296F1904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9297" r="18661"/>
          <a:stretch/>
        </p:blipFill>
        <p:spPr bwMode="auto">
          <a:xfrm>
            <a:off x="7705260" y="421707"/>
            <a:ext cx="1531885" cy="23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9C8E7-E8B0-4561-B61A-140CE8BE3D35}"/>
              </a:ext>
            </a:extLst>
          </p:cNvPr>
          <p:cNvSpPr txBox="1"/>
          <p:nvPr/>
        </p:nvSpPr>
        <p:spPr>
          <a:xfrm>
            <a:off x="9248986" y="1374243"/>
            <a:ext cx="2620846" cy="1150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Data Cleaning Software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ETL Software</a:t>
            </a:r>
            <a:b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Macros</a:t>
            </a:r>
          </a:p>
        </p:txBody>
      </p:sp>
      <p:pic>
        <p:nvPicPr>
          <p:cNvPr id="17418" name="Picture 10" descr="Logo de Microsoft Excel: la historia y el significado de logotipo, la marca  y el simbolo. | png, vector">
            <a:extLst>
              <a:ext uri="{FF2B5EF4-FFF2-40B4-BE49-F238E27FC236}">
                <a16:creationId xmlns:a16="http://schemas.microsoft.com/office/drawing/2014/main" id="{C8C3B71C-103F-42A2-9420-E96D1A68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07" y="3918327"/>
            <a:ext cx="917897" cy="9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doblada hacia arriba 13">
            <a:extLst>
              <a:ext uri="{FF2B5EF4-FFF2-40B4-BE49-F238E27FC236}">
                <a16:creationId xmlns:a16="http://schemas.microsoft.com/office/drawing/2014/main" id="{E52A9615-CC69-4DD7-9F31-43797B5C657C}"/>
              </a:ext>
            </a:extLst>
          </p:cNvPr>
          <p:cNvSpPr/>
          <p:nvPr/>
        </p:nvSpPr>
        <p:spPr>
          <a:xfrm>
            <a:off x="10781881" y="5693013"/>
            <a:ext cx="634108" cy="589207"/>
          </a:xfrm>
          <a:prstGeom prst="bentUpArrow">
            <a:avLst>
              <a:gd name="adj1" fmla="val 11264"/>
              <a:gd name="adj2" fmla="val 19506"/>
              <a:gd name="adj3" fmla="val 3324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2" descr="Upload Data with Power Query — Excel Dashboards VBA">
            <a:extLst>
              <a:ext uri="{FF2B5EF4-FFF2-40B4-BE49-F238E27FC236}">
                <a16:creationId xmlns:a16="http://schemas.microsoft.com/office/drawing/2014/main" id="{B858D1C0-1D47-402D-946C-6F167F5C4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33" y="4307357"/>
            <a:ext cx="1189792" cy="14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7C04-7D68-4ABB-AFA1-563CC31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CC4FC6-8124-4733-8E6C-935F952BC0EC}"/>
              </a:ext>
            </a:extLst>
          </p:cNvPr>
          <p:cNvSpPr txBox="1"/>
          <p:nvPr/>
        </p:nvSpPr>
        <p:spPr>
          <a:xfrm>
            <a:off x="1446963" y="2100105"/>
            <a:ext cx="8968866" cy="31393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Datos Abiertos (</a:t>
            </a:r>
            <a:r>
              <a:rPr lang="es-E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Data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) características</a:t>
            </a:r>
          </a:p>
          <a:p>
            <a:pPr algn="l"/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2. Sector Infomediario. Valor del Open Data</a:t>
            </a:r>
          </a:p>
          <a:p>
            <a:pPr algn="l"/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3. Limpiar y reestructurar datos importados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4. Funciones y Herramientas de Excel que nos pueden ayudar</a:t>
            </a:r>
          </a:p>
          <a:p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5. Power Query para limpiar y estructurar datos</a:t>
            </a:r>
          </a:p>
        </p:txBody>
      </p:sp>
    </p:spTree>
    <p:extLst>
      <p:ext uri="{BB962C8B-B14F-4D97-AF65-F5344CB8AC3E}">
        <p14:creationId xmlns:p14="http://schemas.microsoft.com/office/powerpoint/2010/main" val="393187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A78884-13AA-481D-8CD1-81C3DE8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ciclo de limpieza de los Datos ...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6276AEE-D9FE-4A67-9620-170C2CC642A0}"/>
              </a:ext>
            </a:extLst>
          </p:cNvPr>
          <p:cNvGrpSpPr/>
          <p:nvPr/>
        </p:nvGrpSpPr>
        <p:grpSpPr>
          <a:xfrm>
            <a:off x="624969" y="1095312"/>
            <a:ext cx="5740555" cy="5116317"/>
            <a:chOff x="624969" y="1095312"/>
            <a:chExt cx="5740555" cy="5116317"/>
          </a:xfrm>
        </p:grpSpPr>
        <p:pic>
          <p:nvPicPr>
            <p:cNvPr id="15362" name="Picture 2" descr="Data Cleansing Services &amp; Solutions, Data Cleaning Specialist, Australia">
              <a:extLst>
                <a:ext uri="{FF2B5EF4-FFF2-40B4-BE49-F238E27FC236}">
                  <a16:creationId xmlns:a16="http://schemas.microsoft.com/office/drawing/2014/main" id="{0C41FE8B-4C93-4BF0-92C5-5FC4DE43B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60" y="1164012"/>
              <a:ext cx="5286840" cy="4952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5708CD2-9AA6-47ED-8CF9-A8CF4FFF8D73}"/>
                </a:ext>
              </a:extLst>
            </p:cNvPr>
            <p:cNvSpPr txBox="1"/>
            <p:nvPr/>
          </p:nvSpPr>
          <p:spPr>
            <a:xfrm>
              <a:off x="2884347" y="1095312"/>
              <a:ext cx="121539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Importar</a:t>
              </a:r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datos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0DD722A-40C5-4F61-B75D-A2CC9616E206}"/>
                </a:ext>
              </a:extLst>
            </p:cNvPr>
            <p:cNvSpPr txBox="1"/>
            <p:nvPr/>
          </p:nvSpPr>
          <p:spPr>
            <a:xfrm>
              <a:off x="4532574" y="1740004"/>
              <a:ext cx="109113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Unir o</a:t>
              </a:r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Separar</a:t>
              </a:r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Datos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61AF972-F737-4D4C-A275-6D3384187CEB}"/>
                </a:ext>
              </a:extLst>
            </p:cNvPr>
            <p:cNvSpPr txBox="1"/>
            <p:nvPr/>
          </p:nvSpPr>
          <p:spPr>
            <a:xfrm>
              <a:off x="1248191" y="4690890"/>
              <a:ext cx="1115177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Generar</a:t>
              </a:r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Nuevos</a:t>
              </a:r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datos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C3CAD5E-35D5-493E-99D8-0E334C2CD5FD}"/>
                </a:ext>
              </a:extLst>
            </p:cNvPr>
            <p:cNvSpPr txBox="1"/>
            <p:nvPr/>
          </p:nvSpPr>
          <p:spPr>
            <a:xfrm>
              <a:off x="4264455" y="4680625"/>
              <a:ext cx="162736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Estandarizar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09ACE3E-BA92-44A0-8100-818BBC94861F}"/>
                </a:ext>
              </a:extLst>
            </p:cNvPr>
            <p:cNvSpPr txBox="1"/>
            <p:nvPr/>
          </p:nvSpPr>
          <p:spPr>
            <a:xfrm>
              <a:off x="5107167" y="3266299"/>
              <a:ext cx="125835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Normalizar</a:t>
              </a:r>
              <a:b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endParaRPr lang="es-E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487BD1-D57E-4E22-B271-066EABA1DEBC}"/>
                </a:ext>
              </a:extLst>
            </p:cNvPr>
            <p:cNvSpPr txBox="1"/>
            <p:nvPr/>
          </p:nvSpPr>
          <p:spPr>
            <a:xfrm>
              <a:off x="2839463" y="5626854"/>
              <a:ext cx="130516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Eliminar</a:t>
              </a:r>
              <a:br>
                <a:rPr lang="es-ES" sz="1600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Duplicados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1405414-E422-4C12-834F-3E9F5CD26CC3}"/>
                </a:ext>
              </a:extLst>
            </p:cNvPr>
            <p:cNvSpPr txBox="1"/>
            <p:nvPr/>
          </p:nvSpPr>
          <p:spPr>
            <a:xfrm>
              <a:off x="624969" y="3356109"/>
              <a:ext cx="1131977" cy="5678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144000" bIns="144000" rtlCol="0">
              <a:spAutoFit/>
            </a:bodyPr>
            <a:lstStyle/>
            <a:p>
              <a:pPr algn="ctr"/>
              <a:r>
                <a:rPr lang="es-ES" dirty="0">
                  <a:latin typeface="Verdana" panose="020B0604030504040204" pitchFamily="34" charset="0"/>
                  <a:ea typeface="Verdana" panose="020B0604030504040204" pitchFamily="34" charset="0"/>
                </a:rPr>
                <a:t>Verificar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17F1F4A-E113-47F0-BF8B-65E7E436EF40}"/>
                </a:ext>
              </a:extLst>
            </p:cNvPr>
            <p:cNvSpPr txBox="1"/>
            <p:nvPr/>
          </p:nvSpPr>
          <p:spPr>
            <a:xfrm>
              <a:off x="1456216" y="1633192"/>
              <a:ext cx="1111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br>
                <a:rPr lang="es-ES" i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i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Analizar</a:t>
              </a:r>
              <a:br>
                <a:rPr lang="es-ES" i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endParaRPr lang="es-ES" i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12E176F-C655-49C5-B4AB-518AC1950CAF}"/>
                </a:ext>
              </a:extLst>
            </p:cNvPr>
            <p:cNvSpPr txBox="1"/>
            <p:nvPr/>
          </p:nvSpPr>
          <p:spPr>
            <a:xfrm>
              <a:off x="2363368" y="3044758"/>
              <a:ext cx="2366353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El ciclo de</a:t>
              </a:r>
              <a:br>
                <a:rPr lang="es-ES" sz="2800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2800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limpieza</a:t>
              </a:r>
              <a:br>
                <a:rPr lang="es-ES" sz="2800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2800" dirty="0">
                  <a:solidFill>
                    <a:srgbClr val="CC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 los datos</a:t>
              </a: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CC8AC2-27FC-46F8-8035-E3EA562DA4FB}"/>
              </a:ext>
            </a:extLst>
          </p:cNvPr>
          <p:cNvSpPr/>
          <p:nvPr/>
        </p:nvSpPr>
        <p:spPr>
          <a:xfrm>
            <a:off x="8828169" y="6288686"/>
            <a:ext cx="2768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http://www.eusprig.org/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8044E26-FC57-48C0-B2DB-FEFAD183DA3B}"/>
              </a:ext>
            </a:extLst>
          </p:cNvPr>
          <p:cNvSpPr/>
          <p:nvPr/>
        </p:nvSpPr>
        <p:spPr>
          <a:xfrm>
            <a:off x="7424318" y="683159"/>
            <a:ext cx="4261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Los errores </a:t>
            </a:r>
            <a:b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</a:br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en el tratamiento de datos</a:t>
            </a:r>
          </a:p>
          <a:p>
            <a:pPr algn="r"/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son tan comunes </a:t>
            </a:r>
            <a:b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</a:br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que existe una organización llamada</a:t>
            </a:r>
            <a:b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</a:br>
            <a:r>
              <a:rPr lang="es-ES" sz="2400" i="1" dirty="0">
                <a:solidFill>
                  <a:srgbClr val="CC0000"/>
                </a:solidFill>
                <a:latin typeface="Book Antiqua" panose="02040602050305030304" pitchFamily="18" charset="0"/>
              </a:rPr>
              <a:t> Grupo Europeo de Evaluación de Riesgos para Hojas de Cálculo </a:t>
            </a:r>
            <a:b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</a:br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(</a:t>
            </a:r>
            <a:r>
              <a:rPr lang="es-ES" sz="2400" b="1" i="1" dirty="0">
                <a:solidFill>
                  <a:srgbClr val="CC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ESRIG</a:t>
            </a:r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) </a:t>
            </a:r>
            <a:b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</a:br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que hace recomendaciones </a:t>
            </a:r>
            <a:b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</a:br>
            <a:r>
              <a:rPr lang="es-ES" sz="2400" i="1" dirty="0">
                <a:solidFill>
                  <a:srgbClr val="3B3835"/>
                </a:solidFill>
                <a:latin typeface="Book Antiqua" panose="02040602050305030304" pitchFamily="18" charset="0"/>
              </a:rPr>
              <a:t>al respecto.</a:t>
            </a:r>
            <a:endParaRPr lang="es-ES" sz="2400" i="1" dirty="0">
              <a:latin typeface="Book Antiqua" panose="02040602050305030304" pitchFamily="18" charset="0"/>
            </a:endParaRPr>
          </a:p>
        </p:txBody>
      </p:sp>
      <p:pic>
        <p:nvPicPr>
          <p:cNvPr id="15364" name="Picture 4" descr="EuSpRIG Home">
            <a:extLst>
              <a:ext uri="{FF2B5EF4-FFF2-40B4-BE49-F238E27FC236}">
                <a16:creationId xmlns:a16="http://schemas.microsoft.com/office/drawing/2014/main" id="{5E28A4F9-5BE8-4CD1-9D17-15AE6CC9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169" y="4507211"/>
            <a:ext cx="2857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1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B0DF7-D15B-4F77-99F1-5481066F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24" y="3711633"/>
            <a:ext cx="9788607" cy="1446550"/>
          </a:xfrm>
        </p:spPr>
        <p:txBody>
          <a:bodyPr/>
          <a:lstStyle/>
          <a:p>
            <a:r>
              <a:rPr lang="es-ES" dirty="0"/>
              <a:t>Funciones y Herramientas de Excel </a:t>
            </a:r>
            <a:br>
              <a:rPr lang="es-ES" dirty="0"/>
            </a:br>
            <a:r>
              <a:rPr lang="es-ES" dirty="0"/>
              <a:t>que nos pueden ayudar</a:t>
            </a:r>
          </a:p>
        </p:txBody>
      </p:sp>
    </p:spTree>
    <p:extLst>
      <p:ext uri="{BB962C8B-B14F-4D97-AF65-F5344CB8AC3E}">
        <p14:creationId xmlns:p14="http://schemas.microsoft.com/office/powerpoint/2010/main" val="48666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rning notification sign vector image">
            <a:extLst>
              <a:ext uri="{FF2B5EF4-FFF2-40B4-BE49-F238E27FC236}">
                <a16:creationId xmlns:a16="http://schemas.microsoft.com/office/drawing/2014/main" id="{1DD22639-3AB8-486C-9903-93FB9075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1" y="1797399"/>
            <a:ext cx="3960307" cy="39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2F862B-8A41-4726-96B7-90320696A8A5}"/>
              </a:ext>
            </a:extLst>
          </p:cNvPr>
          <p:cNvSpPr txBox="1"/>
          <p:nvPr/>
        </p:nvSpPr>
        <p:spPr>
          <a:xfrm>
            <a:off x="5354516" y="1216743"/>
            <a:ext cx="587996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Tomar en cuenta que una vez realizado los cambios con estas funciones, habrá que copiar y pegar valores en la columna que contiene la fórmula y eliminar la columna que está “sucia”.</a:t>
            </a:r>
          </a:p>
        </p:txBody>
      </p:sp>
      <p:pic>
        <p:nvPicPr>
          <p:cNvPr id="2052" name="Picture 4" descr="Cómo copiar y pegar valores con o sin fórmula Excel 2016, 2013 - Solvetic">
            <a:extLst>
              <a:ext uri="{FF2B5EF4-FFF2-40B4-BE49-F238E27FC236}">
                <a16:creationId xmlns:a16="http://schemas.microsoft.com/office/drawing/2014/main" id="{AA41E37B-59F9-44A2-A83C-28A1FA72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5DFC7"/>
              </a:clrFrom>
              <a:clrTo>
                <a:srgbClr val="B5DF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22" y="3097017"/>
            <a:ext cx="7994847" cy="32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9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67BF-7EEC-42D2-B44D-7ADAC245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Unir  Datos</a:t>
            </a:r>
            <a:br>
              <a:rPr lang="es-ES" dirty="0"/>
            </a:br>
            <a:endParaRPr lang="es-ES" dirty="0"/>
          </a:p>
        </p:txBody>
      </p:sp>
      <p:pic>
        <p:nvPicPr>
          <p:cNvPr id="18434" name="Picture 2" descr="3D Símbolo Signo Rojo Aislado Sobre Fondo Blanco Fotos, Retratos, Imágenes  Y Fotografía De Archivo Libres De Derecho. Image 50367948.">
            <a:extLst>
              <a:ext uri="{FF2B5EF4-FFF2-40B4-BE49-F238E27FC236}">
                <a16:creationId xmlns:a16="http://schemas.microsoft.com/office/drawing/2014/main" id="{BBCAC29C-7431-434E-831E-69D3DFE2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6" y="1653236"/>
            <a:ext cx="1902536" cy="19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5C13E6C-5C98-4BB7-952A-2183C180A402}"/>
              </a:ext>
            </a:extLst>
          </p:cNvPr>
          <p:cNvSpPr txBox="1"/>
          <p:nvPr/>
        </p:nvSpPr>
        <p:spPr>
          <a:xfrm>
            <a:off x="286819" y="986363"/>
            <a:ext cx="583845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operador &amp; y la Función </a:t>
            </a:r>
            <a:r>
              <a:rPr 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CONCATENAR</a:t>
            </a:r>
            <a:endParaRPr lang="es-ES"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470F0D-A396-4DAD-99AC-7D95332FF301}"/>
              </a:ext>
            </a:extLst>
          </p:cNvPr>
          <p:cNvSpPr/>
          <p:nvPr/>
        </p:nvSpPr>
        <p:spPr>
          <a:xfrm>
            <a:off x="3402676" y="1599238"/>
            <a:ext cx="6737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El símbolo u operador </a:t>
            </a:r>
            <a: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permite unir o concatenar una o más cadenas de texto con el fin de generar un único fragmento de texto.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La función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CONCATENAR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realiza la misma acción.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85B384-2F4A-4829-B58D-E951A8AE0A03}"/>
              </a:ext>
            </a:extLst>
          </p:cNvPr>
          <p:cNvSpPr txBox="1"/>
          <p:nvPr/>
        </p:nvSpPr>
        <p:spPr>
          <a:xfrm>
            <a:off x="3402676" y="3486166"/>
            <a:ext cx="79047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=CONCATENAR (referencia1/texto1; referencia2/texto2;…)</a:t>
            </a:r>
            <a:endParaRPr lang="es-ES" sz="22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8DFE75-C0AC-4B66-8BFC-13CF01FA5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8"/>
          <a:stretch/>
        </p:blipFill>
        <p:spPr>
          <a:xfrm>
            <a:off x="82337" y="4047819"/>
            <a:ext cx="11826501" cy="13314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1FC7FC-561C-471F-A573-2CB9B69DA486}"/>
              </a:ext>
            </a:extLst>
          </p:cNvPr>
          <p:cNvSpPr txBox="1"/>
          <p:nvPr/>
        </p:nvSpPr>
        <p:spPr>
          <a:xfrm>
            <a:off x="4003979" y="5743028"/>
            <a:ext cx="807665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En informática en general, los textos literales se escriben entre comillas. En el ejemplo, el espacio entre comillas permite separar trato, nombre y apellidos.</a:t>
            </a:r>
          </a:p>
        </p:txBody>
      </p:sp>
    </p:spTree>
    <p:extLst>
      <p:ext uri="{BB962C8B-B14F-4D97-AF65-F5344CB8AC3E}">
        <p14:creationId xmlns:p14="http://schemas.microsoft.com/office/powerpoint/2010/main" val="40009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7D227-718E-4120-B068-1512A19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Separar datos (1)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C372B2C-4413-4B21-808F-C09171553FF2}"/>
              </a:ext>
            </a:extLst>
          </p:cNvPr>
          <p:cNvSpPr/>
          <p:nvPr/>
        </p:nvSpPr>
        <p:spPr>
          <a:xfrm>
            <a:off x="430194" y="1446727"/>
            <a:ext cx="11331611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Excel permite tomar el texto de una o más celdas y propagarlo en varias de ellas.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 ello usaremos la herramienta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Texto en Columnas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la ficha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la Cinta.</a:t>
            </a:r>
            <a:endParaRPr lang="es-E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BA3E78-2780-41B4-962E-74B27BBD6AA9}"/>
              </a:ext>
            </a:extLst>
          </p:cNvPr>
          <p:cNvSpPr/>
          <p:nvPr/>
        </p:nvSpPr>
        <p:spPr>
          <a:xfrm>
            <a:off x="465154" y="957426"/>
            <a:ext cx="471475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Asistente de texto en columnas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C9EC9D-891B-4185-95E6-B4C56957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" y="2240143"/>
            <a:ext cx="9639915" cy="10367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524468E-CF4E-4D74-A709-532148B9E32C}"/>
              </a:ext>
            </a:extLst>
          </p:cNvPr>
          <p:cNvSpPr/>
          <p:nvPr/>
        </p:nvSpPr>
        <p:spPr>
          <a:xfrm>
            <a:off x="219437" y="3353691"/>
            <a:ext cx="11507409" cy="102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Selecciona la celda o columna que contenga el texto a dividir en columnas.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Asimismo, verifica que existen suficientes columnas vacías a la derecha de la celda o columna seleccionada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Haz clic sobre el botón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Texto en columnas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la ficha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39CEE6-B065-48E0-8785-0803C1F823DA}"/>
              </a:ext>
            </a:extLst>
          </p:cNvPr>
          <p:cNvSpPr/>
          <p:nvPr/>
        </p:nvSpPr>
        <p:spPr>
          <a:xfrm>
            <a:off x="510578" y="4343192"/>
            <a:ext cx="10055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Pantalla </a:t>
            </a: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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Indica si los datos están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Delimitados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o tienen un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ancho fijo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5940CC-BD7F-4F3E-9459-5874546C60C5}"/>
              </a:ext>
            </a:extLst>
          </p:cNvPr>
          <p:cNvSpPr/>
          <p:nvPr/>
        </p:nvSpPr>
        <p:spPr>
          <a:xfrm>
            <a:off x="510578" y="4743271"/>
            <a:ext cx="115824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Pantalla </a:t>
            </a: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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Indica el carácter empleado como 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separador de campos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si has seleccionado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Delimitados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en la pantalla 1, o establece el ancho de los campos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</a:rPr>
              <a:t>(saltos de columna).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4E2030-3F2E-43E6-B0A3-6CEAB1BCE912}"/>
              </a:ext>
            </a:extLst>
          </p:cNvPr>
          <p:cNvSpPr/>
          <p:nvPr/>
        </p:nvSpPr>
        <p:spPr>
          <a:xfrm>
            <a:off x="510578" y="5476105"/>
            <a:ext cx="11401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Pantalla </a:t>
            </a: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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Selecciona las columnas que desees importar y establece el tipo de datos y/o formato de ser necesario. Adicionalmente, si pulsas el botón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Avanzadas…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podrás indicar cuál es el separador decimal y el separador de miles utilizados en los datos que estás importando.</a:t>
            </a:r>
          </a:p>
        </p:txBody>
      </p:sp>
    </p:spTree>
    <p:extLst>
      <p:ext uri="{BB962C8B-B14F-4D97-AF65-F5344CB8AC3E}">
        <p14:creationId xmlns:p14="http://schemas.microsoft.com/office/powerpoint/2010/main" val="178138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240A2-13AC-40DD-B512-354E8DF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Separar datos (2)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1C249D-169D-46A9-AB94-5C5E4397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59"/>
            <a:ext cx="12192000" cy="25996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472E691-E51A-4C94-BB86-13A798B6BD9C}"/>
              </a:ext>
            </a:extLst>
          </p:cNvPr>
          <p:cNvSpPr/>
          <p:nvPr/>
        </p:nvSpPr>
        <p:spPr>
          <a:xfrm>
            <a:off x="186921" y="915165"/>
            <a:ext cx="109366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Funciones para extraer partes de una fecha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(o calcular fechas posteriores)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6E7A48-7487-4A82-A3C7-1E2DAFA551E2}"/>
              </a:ext>
            </a:extLst>
          </p:cNvPr>
          <p:cNvSpPr/>
          <p:nvPr/>
        </p:nvSpPr>
        <p:spPr>
          <a:xfrm>
            <a:off x="186921" y="4100787"/>
            <a:ext cx="62584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Funciones para extraer partes de un 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FB6763-6F0E-459A-B329-762C5297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6308"/>
            <a:ext cx="12192000" cy="18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7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03D7-0BD8-4CC6-BB81-D56A0DBC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Separar y unir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1B718A-C944-49F1-A96D-7D1CCCA3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43" y="1092399"/>
            <a:ext cx="8281947" cy="26092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2D3F95E-0AD6-498D-B3A2-35F652B4B160}"/>
              </a:ext>
            </a:extLst>
          </p:cNvPr>
          <p:cNvSpPr/>
          <p:nvPr/>
        </p:nvSpPr>
        <p:spPr>
          <a:xfrm>
            <a:off x="321548" y="4486813"/>
            <a:ext cx="117967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El botón </a:t>
            </a:r>
            <a:r>
              <a:rPr lang="es-ES" sz="2000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Relleno rápido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rellena una columna con datos, automáticamente,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cuando detecta un patrón. 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Esto permite, por ejemplo, usarlo para separar los nombres y apellidos en una sola columna, o viceversa, combinar datos de dos columnas diferentes.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C135B7-C21C-4AB7-8842-0C5438B3BA74}"/>
              </a:ext>
            </a:extLst>
          </p:cNvPr>
          <p:cNvSpPr/>
          <p:nvPr/>
        </p:nvSpPr>
        <p:spPr>
          <a:xfrm>
            <a:off x="8384436" y="3836708"/>
            <a:ext cx="3188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versión Excel 2013 y posteriores.</a:t>
            </a:r>
          </a:p>
        </p:txBody>
      </p:sp>
    </p:spTree>
    <p:extLst>
      <p:ext uri="{BB962C8B-B14F-4D97-AF65-F5344CB8AC3E}">
        <p14:creationId xmlns:p14="http://schemas.microsoft.com/office/powerpoint/2010/main" val="194843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A4DC-3272-43BB-9EB2-03759AB2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Normalizar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728A92-8A48-4DC8-96A5-5A67277AB75E}"/>
              </a:ext>
            </a:extLst>
          </p:cNvPr>
          <p:cNvSpPr/>
          <p:nvPr/>
        </p:nvSpPr>
        <p:spPr>
          <a:xfrm>
            <a:off x="343218" y="1073094"/>
            <a:ext cx="8376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Convertir</a:t>
            </a:r>
            <a:r>
              <a:rPr lang="en-U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números</a:t>
            </a:r>
            <a:r>
              <a:rPr lang="en-U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almacenados</a:t>
            </a:r>
            <a:r>
              <a:rPr lang="en-U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  <a:r>
              <a:rPr lang="en-U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textos</a:t>
            </a:r>
            <a:r>
              <a:rPr lang="en-U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n-US" sz="20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números</a:t>
            </a:r>
            <a:endParaRPr lang="en-US" sz="2000" b="1" i="0" dirty="0">
              <a:solidFill>
                <a:srgbClr val="CC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F7ECA5-26B9-4070-B5D1-52EA3B71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4" y="1589312"/>
            <a:ext cx="2028825" cy="1114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57438A-CF2F-4B58-A819-7BA5E1F4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24" y="2703737"/>
            <a:ext cx="5523558" cy="34342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A7F00C-84E5-4E4E-862F-D13A65B46500}"/>
              </a:ext>
            </a:extLst>
          </p:cNvPr>
          <p:cNvSpPr txBox="1"/>
          <p:nvPr/>
        </p:nvSpPr>
        <p:spPr>
          <a:xfrm>
            <a:off x="343218" y="3145348"/>
            <a:ext cx="5752781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Escribir el número 1 en una celda en blanco.</a:t>
            </a:r>
          </a:p>
          <a:p>
            <a:pPr marL="342900" indent="-342900">
              <a:buAutoNum type="arabicPeriod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Clic sobre el icono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Copiar</a:t>
            </a:r>
          </a:p>
          <a:p>
            <a:pPr marL="342900" indent="-342900">
              <a:buAutoNum type="arabicPeriod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Seleccionar los números almacenados como textos</a:t>
            </a:r>
          </a:p>
          <a:p>
            <a:pPr marL="342900" indent="-342900">
              <a:buAutoNum type="arabicPeriod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Clic con el botón derecho y seleccionar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Pegado especial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Del cuadro de diálogo que aparece,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seleccionar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Multiplicar</a:t>
            </a:r>
          </a:p>
          <a:p>
            <a:pPr marL="342900" indent="-342900">
              <a:buAutoNum type="arabicPeriod"/>
            </a:pPr>
            <a:endParaRPr lang="es-ES" dirty="0">
              <a:solidFill>
                <a:srgbClr val="C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Los números se pegarán como tales.</a:t>
            </a:r>
            <a:endParaRPr lang="es-ES" dirty="0">
              <a:solidFill>
                <a:srgbClr val="C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8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9FCC3-5F31-4480-B7E6-D855F31F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Normalizar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32DD10-04BF-4A8B-BD28-714E84E09536}"/>
              </a:ext>
            </a:extLst>
          </p:cNvPr>
          <p:cNvSpPr txBox="1"/>
          <p:nvPr/>
        </p:nvSpPr>
        <p:spPr>
          <a:xfrm>
            <a:off x="220627" y="1047550"/>
            <a:ext cx="71769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Seleccionar y rellenar todas las celdas en blanco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ACEE26-163D-453D-9DC2-0FD54C9B1042}"/>
              </a:ext>
            </a:extLst>
          </p:cNvPr>
          <p:cNvSpPr/>
          <p:nvPr/>
        </p:nvSpPr>
        <p:spPr>
          <a:xfrm>
            <a:off x="220627" y="1755374"/>
            <a:ext cx="908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1. Presionar la tecla </a:t>
            </a:r>
            <a:r>
              <a:rPr lang="es-E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F5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y del cuadro de diálogo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Ir 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… seleccionar </a:t>
            </a:r>
            <a:r>
              <a:rPr lang="es-ES" u="sng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E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special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6DF042-E617-49C3-9FB4-594D596E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9" y="2284099"/>
            <a:ext cx="3537457" cy="29380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41E2E8-77AC-4328-9F1A-0F576D05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065" y="2807067"/>
            <a:ext cx="4421161" cy="3406988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DB6E94E-9D6A-4808-8836-54678A88090E}"/>
              </a:ext>
            </a:extLst>
          </p:cNvPr>
          <p:cNvSpPr/>
          <p:nvPr/>
        </p:nvSpPr>
        <p:spPr>
          <a:xfrm>
            <a:off x="4182123" y="2351457"/>
            <a:ext cx="401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2. Seleccionar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Celdas en </a:t>
            </a:r>
            <a:r>
              <a:rPr lang="es-ES" u="sng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b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lanco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F575365-A90B-4C8E-9756-3300B096A427}"/>
              </a:ext>
            </a:extLst>
          </p:cNvPr>
          <p:cNvSpPr/>
          <p:nvPr/>
        </p:nvSpPr>
        <p:spPr>
          <a:xfrm>
            <a:off x="9391571" y="3061693"/>
            <a:ext cx="2781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3. 	Escribir el texto o fórmula deseados y presionar simultáneamente las teclas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 err="1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Ctrl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s-ES" dirty="0" err="1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Enter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93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A4DC-3272-43BB-9EB2-03759AB2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Normalizar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DC9138-C373-4D70-B7A4-6FC77FDF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87" y="3570707"/>
            <a:ext cx="4202945" cy="32464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05E731-56A9-4AC0-88F7-C29318F1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7" y="1760415"/>
            <a:ext cx="2423815" cy="367220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5AC924F-3ACA-48BF-9B58-7A8859FD6385}"/>
              </a:ext>
            </a:extLst>
          </p:cNvPr>
          <p:cNvSpPr/>
          <p:nvPr/>
        </p:nvSpPr>
        <p:spPr>
          <a:xfrm>
            <a:off x="2667285" y="4524506"/>
            <a:ext cx="296979" cy="52981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3086C8-C4FB-41EE-9E3A-5B71821121C3}"/>
              </a:ext>
            </a:extLst>
          </p:cNvPr>
          <p:cNvSpPr/>
          <p:nvPr/>
        </p:nvSpPr>
        <p:spPr>
          <a:xfrm>
            <a:off x="190447" y="1055400"/>
            <a:ext cx="4022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s-E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Resaltar y corregir errores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68CB27-F5CE-4F4E-9C49-BDC4F7D65BEB}"/>
              </a:ext>
            </a:extLst>
          </p:cNvPr>
          <p:cNvSpPr txBox="1"/>
          <p:nvPr/>
        </p:nvSpPr>
        <p:spPr>
          <a:xfrm>
            <a:off x="6379501" y="1760415"/>
            <a:ext cx="25426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Función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SI.ERROR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5E6A2C-4BC2-4DB1-A126-A201A9651CE4}"/>
              </a:ext>
            </a:extLst>
          </p:cNvPr>
          <p:cNvSpPr txBox="1"/>
          <p:nvPr/>
        </p:nvSpPr>
        <p:spPr>
          <a:xfrm>
            <a:off x="6379501" y="2302057"/>
            <a:ext cx="5622052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Sintaxis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=SI.ERROR(</a:t>
            </a:r>
            <a:r>
              <a:rPr lang="es-ES" sz="22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valor;valor_si_error</a:t>
            </a:r>
            <a: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459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7C04-7D68-4ABB-AFA1-563CC31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Open Data?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EDAA40-8746-40E1-A605-86469AAD258B}"/>
              </a:ext>
            </a:extLst>
          </p:cNvPr>
          <p:cNvSpPr/>
          <p:nvPr/>
        </p:nvSpPr>
        <p:spPr>
          <a:xfrm>
            <a:off x="630555" y="1306414"/>
            <a:ext cx="7968499" cy="453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Open Data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datos que pueden ser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utilizados</a:t>
            </a: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reutilizados</a:t>
            </a: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 </a:t>
            </a: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redistribuidos libremente </a:t>
            </a:r>
            <a:b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por cualquier persona, </a:t>
            </a:r>
          </a:p>
          <a:p>
            <a:pPr>
              <a:lnSpc>
                <a:spcPts val="3500"/>
              </a:lnSpc>
            </a:pP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incluso para fines comerciales</a:t>
            </a: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 </a:t>
            </a: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cualquier finalidad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 que se encuentran sujetos, cuando más,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 </a:t>
            </a: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requerimiento de atribución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 de compartirse </a:t>
            </a:r>
            <a:b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la misma manera en que aparecen</a:t>
            </a:r>
            <a:endParaRPr lang="es-E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7941D8-DED9-4EA8-BEA8-34393D8D2592}"/>
              </a:ext>
            </a:extLst>
          </p:cNvPr>
          <p:cNvSpPr/>
          <p:nvPr/>
        </p:nvSpPr>
        <p:spPr>
          <a:xfrm>
            <a:off x="3487696" y="5958784"/>
            <a:ext cx="3626314" cy="409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(Open Data </a:t>
            </a:r>
            <a:r>
              <a:rPr lang="es-ES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Handbook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2010)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F6CB01-05E7-492A-9AD0-AC3DD537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92" y="5466695"/>
            <a:ext cx="2946856" cy="8972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B0AAFC-14CB-4C44-B5E8-1A4A5CAE8745}"/>
              </a:ext>
            </a:extLst>
          </p:cNvPr>
          <p:cNvSpPr/>
          <p:nvPr/>
        </p:nvSpPr>
        <p:spPr>
          <a:xfrm>
            <a:off x="9572753" y="6253313"/>
            <a:ext cx="238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u="sng" dirty="0">
                <a:solidFill>
                  <a:srgbClr val="0000CC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https://okfn.org/ </a:t>
            </a:r>
            <a:endParaRPr lang="es-ES" sz="24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45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3DC8-F718-4B34-BF68-37D11F35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Estandarizar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A80FCE-69C3-48C8-8645-43AB6B46E38E}"/>
              </a:ext>
            </a:extLst>
          </p:cNvPr>
          <p:cNvSpPr/>
          <p:nvPr/>
        </p:nvSpPr>
        <p:spPr>
          <a:xfrm>
            <a:off x="363415" y="931939"/>
            <a:ext cx="9226565" cy="7155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Función TEXTO para formatear números complejos</a:t>
            </a:r>
          </a:p>
          <a:p>
            <a:pPr>
              <a:spcAft>
                <a:spcPts val="300"/>
              </a:spcAft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(Ver documento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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Formatos personalizados en Excel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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para para mayor detalle)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5FAE24-27CF-45D7-9880-63BEFE864E59}"/>
              </a:ext>
            </a:extLst>
          </p:cNvPr>
          <p:cNvSpPr/>
          <p:nvPr/>
        </p:nvSpPr>
        <p:spPr>
          <a:xfrm>
            <a:off x="644769" y="1720840"/>
            <a:ext cx="1136468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Permite cambiar la apariencia de un número aplicándole formato con códigos de formato. 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 útil cuando se desea concatenar números con texto o símbolos en una misma celda.</a:t>
            </a:r>
          </a:p>
          <a:p>
            <a:pPr marL="271463">
              <a:spcAft>
                <a:spcPts val="6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Si el formato deseado es de tipo decimal o moneda, se pueden utilizar las funciones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DECIMAL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es-ES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MONEDA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respectivamente. Esta última tomará la configuración de Windows.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Ejemplos: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A0F9100-497A-4D34-B9A3-2BDF58B0C6DD}"/>
              </a:ext>
            </a:extLst>
          </p:cNvPr>
          <p:cNvGrpSpPr/>
          <p:nvPr/>
        </p:nvGrpSpPr>
        <p:grpSpPr>
          <a:xfrm>
            <a:off x="0" y="3592755"/>
            <a:ext cx="12192000" cy="2962382"/>
            <a:chOff x="0" y="3502320"/>
            <a:chExt cx="12192000" cy="296238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CE9C6BA-990F-438A-8FC7-F72248929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02320"/>
              <a:ext cx="12192000" cy="2962382"/>
            </a:xfrm>
            <a:prstGeom prst="rect">
              <a:avLst/>
            </a:prstGeom>
          </p:spPr>
        </p:pic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1DE87805-A549-4079-AAA8-1DD8601B952C}"/>
                </a:ext>
              </a:extLst>
            </p:cNvPr>
            <p:cNvSpPr/>
            <p:nvPr/>
          </p:nvSpPr>
          <p:spPr>
            <a:xfrm>
              <a:off x="10962752" y="4591952"/>
              <a:ext cx="231112" cy="160846"/>
            </a:xfrm>
            <a:custGeom>
              <a:avLst/>
              <a:gdLst>
                <a:gd name="connsiteX0" fmla="*/ 261257 w 261257"/>
                <a:gd name="connsiteY0" fmla="*/ 0 h 221064"/>
                <a:gd name="connsiteX1" fmla="*/ 261257 w 261257"/>
                <a:gd name="connsiteY1" fmla="*/ 221064 h 221064"/>
                <a:gd name="connsiteX2" fmla="*/ 0 w 261257"/>
                <a:gd name="connsiteY2" fmla="*/ 221064 h 22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221064">
                  <a:moveTo>
                    <a:pt x="261257" y="0"/>
                  </a:moveTo>
                  <a:lnTo>
                    <a:pt x="261257" y="221064"/>
                  </a:lnTo>
                  <a:lnTo>
                    <a:pt x="0" y="2210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02E29831-0B65-41CA-B2DA-FB823C4894E0}"/>
                </a:ext>
              </a:extLst>
            </p:cNvPr>
            <p:cNvSpPr/>
            <p:nvPr/>
          </p:nvSpPr>
          <p:spPr>
            <a:xfrm>
              <a:off x="10190703" y="5283800"/>
              <a:ext cx="289728" cy="132262"/>
            </a:xfrm>
            <a:custGeom>
              <a:avLst/>
              <a:gdLst>
                <a:gd name="connsiteX0" fmla="*/ 261257 w 261257"/>
                <a:gd name="connsiteY0" fmla="*/ 0 h 221064"/>
                <a:gd name="connsiteX1" fmla="*/ 261257 w 261257"/>
                <a:gd name="connsiteY1" fmla="*/ 221064 h 221064"/>
                <a:gd name="connsiteX2" fmla="*/ 0 w 261257"/>
                <a:gd name="connsiteY2" fmla="*/ 221064 h 22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221064">
                  <a:moveTo>
                    <a:pt x="261257" y="0"/>
                  </a:moveTo>
                  <a:lnTo>
                    <a:pt x="261257" y="221064"/>
                  </a:lnTo>
                  <a:lnTo>
                    <a:pt x="0" y="2210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73AE37C-1394-4666-9AC7-A0621A660339}"/>
                </a:ext>
              </a:extLst>
            </p:cNvPr>
            <p:cNvSpPr/>
            <p:nvPr/>
          </p:nvSpPr>
          <p:spPr>
            <a:xfrm>
              <a:off x="11517085" y="5940106"/>
              <a:ext cx="231112" cy="160846"/>
            </a:xfrm>
            <a:custGeom>
              <a:avLst/>
              <a:gdLst>
                <a:gd name="connsiteX0" fmla="*/ 261257 w 261257"/>
                <a:gd name="connsiteY0" fmla="*/ 0 h 221064"/>
                <a:gd name="connsiteX1" fmla="*/ 261257 w 261257"/>
                <a:gd name="connsiteY1" fmla="*/ 221064 h 221064"/>
                <a:gd name="connsiteX2" fmla="*/ 0 w 261257"/>
                <a:gd name="connsiteY2" fmla="*/ 221064 h 22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221064">
                  <a:moveTo>
                    <a:pt x="261257" y="0"/>
                  </a:moveTo>
                  <a:lnTo>
                    <a:pt x="261257" y="221064"/>
                  </a:lnTo>
                  <a:lnTo>
                    <a:pt x="0" y="2210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3737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1851-A3AE-47E7-9CD4-FDBA5CDE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Estandarizar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701B63-FF42-41B0-913D-06069085EEAA}"/>
              </a:ext>
            </a:extLst>
          </p:cNvPr>
          <p:cNvSpPr txBox="1"/>
          <p:nvPr/>
        </p:nvSpPr>
        <p:spPr>
          <a:xfrm>
            <a:off x="7360707" y="2240247"/>
            <a:ext cx="3922869" cy="24622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Funciones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=MAYUSC(referencia)</a:t>
            </a:r>
            <a:b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=MINUSC(referencia)</a:t>
            </a:r>
          </a:p>
          <a:p>
            <a: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=NOMPROPIO(referencia)</a:t>
            </a:r>
          </a:p>
          <a:p>
            <a:endParaRPr lang="es-ES" sz="220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Respectivamente.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403976-F099-4B86-A2B1-D34C6618C9A6}"/>
              </a:ext>
            </a:extLst>
          </p:cNvPr>
          <p:cNvSpPr txBox="1"/>
          <p:nvPr/>
        </p:nvSpPr>
        <p:spPr>
          <a:xfrm>
            <a:off x="644769" y="5302229"/>
            <a:ext cx="109024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Tomar en cuenta que una vez realizado los cambios con estas funciones, habrá que copiar y pegar valores en la columna que contiene la fórmula y eliminar la columna que está “sucia”.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1E2501-1706-4499-9D98-80C827A57999}"/>
              </a:ext>
            </a:extLst>
          </p:cNvPr>
          <p:cNvSpPr txBox="1"/>
          <p:nvPr/>
        </p:nvSpPr>
        <p:spPr>
          <a:xfrm>
            <a:off x="318241" y="909440"/>
            <a:ext cx="37048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Eliminar espacios extras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3A8CAF3-ADFC-4AE5-8964-0C6322FC6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6"/>
          <a:stretch/>
        </p:blipFill>
        <p:spPr>
          <a:xfrm>
            <a:off x="479014" y="1492269"/>
            <a:ext cx="5972027" cy="1447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E943EAC-0082-418C-9743-CB6EB6576D7F}"/>
              </a:ext>
            </a:extLst>
          </p:cNvPr>
          <p:cNvSpPr txBox="1"/>
          <p:nvPr/>
        </p:nvSpPr>
        <p:spPr>
          <a:xfrm>
            <a:off x="318241" y="3340351"/>
            <a:ext cx="3752950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Función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=ESPACIOS(referencia)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68AB8B-E4F2-47D5-9514-45F21D31DB82}"/>
              </a:ext>
            </a:extLst>
          </p:cNvPr>
          <p:cNvSpPr/>
          <p:nvPr/>
        </p:nvSpPr>
        <p:spPr>
          <a:xfrm>
            <a:off x="7244862" y="847491"/>
            <a:ext cx="319782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9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Cambiar</a:t>
            </a:r>
            <a:r>
              <a:rPr lang="en-US" sz="19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900" b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texto</a:t>
            </a:r>
            <a:r>
              <a:rPr lang="en-US" sz="19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br>
              <a:rPr lang="en-US" sz="19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MAYÚSCULAS, </a:t>
            </a:r>
            <a:b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</a:br>
            <a:r>
              <a:rPr lang="en-US" sz="2000" dirty="0" err="1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minúsculas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, </a:t>
            </a:r>
            <a:b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</a:br>
            <a:r>
              <a:rPr lang="en-US" sz="2000" dirty="0" err="1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Nombre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Propio</a:t>
            </a:r>
            <a:endParaRPr lang="en-US" sz="1900" i="0" dirty="0">
              <a:solidFill>
                <a:srgbClr val="CC0000"/>
              </a:solidFill>
              <a:effectLst/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54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9093-7F95-4C29-BCBC-3F63C3A3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Duplicados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4F5391-7200-4250-8D8D-ACD85C81A65B}"/>
              </a:ext>
            </a:extLst>
          </p:cNvPr>
          <p:cNvSpPr/>
          <p:nvPr/>
        </p:nvSpPr>
        <p:spPr>
          <a:xfrm>
            <a:off x="562894" y="1043745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s-E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Eliminar Duplicados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0F4DAF-B430-4AB4-AE04-2DFA4F8D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4" y="1581225"/>
            <a:ext cx="11113291" cy="41091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325E150-2162-4057-A287-326DEB46E571}"/>
              </a:ext>
            </a:extLst>
          </p:cNvPr>
          <p:cNvSpPr txBox="1"/>
          <p:nvPr/>
        </p:nvSpPr>
        <p:spPr>
          <a:xfrm>
            <a:off x="5796757" y="4256390"/>
            <a:ext cx="26094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i="1" dirty="0">
                <a:latin typeface="Book Antiqua" panose="02040602050305030304" pitchFamily="18" charset="0"/>
                <a:ea typeface="Verdana" panose="020B0604030504040204" pitchFamily="34" charset="0"/>
              </a:rPr>
              <a:t>Selecciona las columnas para las cuales deseas eliminar los duplicados</a:t>
            </a:r>
          </a:p>
        </p:txBody>
      </p:sp>
    </p:spTree>
    <p:extLst>
      <p:ext uri="{BB962C8B-B14F-4D97-AF65-F5344CB8AC3E}">
        <p14:creationId xmlns:p14="http://schemas.microsoft.com/office/powerpoint/2010/main" val="2785981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8E811-CFC2-49C9-A07E-AB657AC5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84" y="4241105"/>
            <a:ext cx="10363200" cy="769441"/>
          </a:xfrm>
        </p:spPr>
        <p:txBody>
          <a:bodyPr/>
          <a:lstStyle/>
          <a:p>
            <a:r>
              <a:rPr lang="es-ES" dirty="0"/>
              <a:t>Limpiar los Datos con Power Query</a:t>
            </a:r>
          </a:p>
        </p:txBody>
      </p:sp>
      <p:pic>
        <p:nvPicPr>
          <p:cNvPr id="1026" name="Picture 2" descr="Upload Data with Power Query — Excel Dashboards VBA">
            <a:extLst>
              <a:ext uri="{FF2B5EF4-FFF2-40B4-BE49-F238E27FC236}">
                <a16:creationId xmlns:a16="http://schemas.microsoft.com/office/drawing/2014/main" id="{EC543DFF-D2E3-440C-AC12-12FD2CE9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388" y="597810"/>
            <a:ext cx="2785719" cy="32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5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F6953-3518-4F7C-B3E0-82CD899C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Acceder a Power Query desde Excel </a:t>
            </a:r>
            <a:r>
              <a:rPr lang="es-ES" b="0" dirty="0"/>
              <a:t>(versión 2016 y posteriores)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39F291-6AEF-4DFB-B691-A495B6E9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832599"/>
            <a:ext cx="5518396" cy="5427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25D00BC-DA29-4049-BC0A-933BCBB48B6C}"/>
              </a:ext>
            </a:extLst>
          </p:cNvPr>
          <p:cNvSpPr/>
          <p:nvPr/>
        </p:nvSpPr>
        <p:spPr>
          <a:xfrm>
            <a:off x="6343859" y="712019"/>
            <a:ext cx="557348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Query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 un motor de transformación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y preparación de datos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que viene en forma de complemento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para Microsoft Excel y Power BI.</a:t>
            </a:r>
          </a:p>
          <a:p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Power Query permite extraer información de distintas fuentes de datos,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limpiarlos y transformarlos según necesites, para posteriormente cargarlos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en algún sitio para su posterior uso;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ya sea en una tabla de Excel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o en un modelo de datos.</a:t>
            </a:r>
          </a:p>
          <a:p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Excel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podemos encontrarlo en la pestaña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b="1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Datos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de la cinta, en el primer icono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ES" b="1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Obtener Datos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 la sección </a:t>
            </a:r>
            <a:r>
              <a:rPr lang="es-ES" b="1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Obtener y transformar datos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s-ES" b="1" dirty="0">
                <a:solidFill>
                  <a:srgbClr val="CC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Iniciar Editor de Power Query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tal y como se muestra en la imagen.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4FEBC8-A675-4310-95CD-F70DC35C8092}"/>
              </a:ext>
            </a:extLst>
          </p:cNvPr>
          <p:cNvSpPr/>
          <p:nvPr/>
        </p:nvSpPr>
        <p:spPr>
          <a:xfrm>
            <a:off x="2697982" y="6472111"/>
            <a:ext cx="729175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600" u="sng" dirty="0">
                <a:solidFill>
                  <a:srgbClr val="0000CC"/>
                </a:solidFill>
              </a:rPr>
              <a:t>https://www.howtoexcel.org/power-query/the-complete-guide-to-power-query/</a:t>
            </a:r>
          </a:p>
        </p:txBody>
      </p:sp>
    </p:spTree>
    <p:extLst>
      <p:ext uri="{BB962C8B-B14F-4D97-AF65-F5344CB8AC3E}">
        <p14:creationId xmlns:p14="http://schemas.microsoft.com/office/powerpoint/2010/main" val="82706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6959-53BC-46EA-B0A4-387E9B97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de Datos con Power  Query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80D09E-5FA3-4B6D-8866-FEDEBFCE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63" y="2490160"/>
            <a:ext cx="9459071" cy="3339716"/>
          </a:xfrm>
          <a:prstGeom prst="rect">
            <a:avLst/>
          </a:prstGeom>
        </p:spPr>
      </p:pic>
      <p:pic>
        <p:nvPicPr>
          <p:cNvPr id="4" name="Picture 2" descr="Upload Data with Power Query — Excel Dashboards VBA">
            <a:extLst>
              <a:ext uri="{FF2B5EF4-FFF2-40B4-BE49-F238E27FC236}">
                <a16:creationId xmlns:a16="http://schemas.microsoft.com/office/drawing/2014/main" id="{0F1BEDC3-6B54-4F6E-97F6-A96E0C29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254" y="4712371"/>
            <a:ext cx="1309899" cy="15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958BEA45-9431-4557-B90A-6B717D0D2DC2}"/>
              </a:ext>
            </a:extLst>
          </p:cNvPr>
          <p:cNvSpPr/>
          <p:nvPr/>
        </p:nvSpPr>
        <p:spPr>
          <a:xfrm rot="16200000">
            <a:off x="-1825892" y="3864548"/>
            <a:ext cx="4387571" cy="402966"/>
          </a:xfrm>
          <a:custGeom>
            <a:avLst/>
            <a:gdLst>
              <a:gd name="connsiteX0" fmla="*/ 0 w 4387571"/>
              <a:gd name="connsiteY0" fmla="*/ 0 h 402966"/>
              <a:gd name="connsiteX1" fmla="*/ 4387571 w 4387571"/>
              <a:gd name="connsiteY1" fmla="*/ 0 h 402966"/>
              <a:gd name="connsiteX2" fmla="*/ 4387571 w 4387571"/>
              <a:gd name="connsiteY2" fmla="*/ 402966 h 402966"/>
              <a:gd name="connsiteX3" fmla="*/ 0 w 4387571"/>
              <a:gd name="connsiteY3" fmla="*/ 402966 h 402966"/>
              <a:gd name="connsiteX4" fmla="*/ 0 w 4387571"/>
              <a:gd name="connsiteY4" fmla="*/ 0 h 4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571" h="402966">
                <a:moveTo>
                  <a:pt x="0" y="0"/>
                </a:moveTo>
                <a:lnTo>
                  <a:pt x="4387571" y="0"/>
                </a:lnTo>
                <a:lnTo>
                  <a:pt x="4387571" y="402966"/>
                </a:lnTo>
                <a:lnTo>
                  <a:pt x="0" y="4029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60000" bIns="-1" numCol="1" spcCol="1270" anchor="t" anchorCtr="0">
            <a:noAutofit/>
          </a:bodyPr>
          <a:lstStyle/>
          <a:p>
            <a:pPr marL="0" lvl="0" indent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400" b="1" kern="1200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lang="es-ES" sz="2400" b="1" kern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400" b="1" kern="1200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endParaRPr lang="es-ES" sz="2400" b="1" kern="1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DBCA373-1122-46EE-A759-D7AC12440BAC}"/>
              </a:ext>
            </a:extLst>
          </p:cNvPr>
          <p:cNvSpPr/>
          <p:nvPr/>
        </p:nvSpPr>
        <p:spPr>
          <a:xfrm>
            <a:off x="519136" y="1872245"/>
            <a:ext cx="2007198" cy="3885460"/>
          </a:xfrm>
          <a:custGeom>
            <a:avLst/>
            <a:gdLst>
              <a:gd name="connsiteX0" fmla="*/ 0 w 2007198"/>
              <a:gd name="connsiteY0" fmla="*/ 0 h 4387571"/>
              <a:gd name="connsiteX1" fmla="*/ 2007198 w 2007198"/>
              <a:gd name="connsiteY1" fmla="*/ 0 h 4387571"/>
              <a:gd name="connsiteX2" fmla="*/ 2007198 w 2007198"/>
              <a:gd name="connsiteY2" fmla="*/ 4387571 h 4387571"/>
              <a:gd name="connsiteX3" fmla="*/ 0 w 2007198"/>
              <a:gd name="connsiteY3" fmla="*/ 4387571 h 4387571"/>
              <a:gd name="connsiteX4" fmla="*/ 0 w 2007198"/>
              <a:gd name="connsiteY4" fmla="*/ 0 h 438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198" h="4387571">
                <a:moveTo>
                  <a:pt x="0" y="0"/>
                </a:moveTo>
                <a:lnTo>
                  <a:pt x="2007198" y="0"/>
                </a:lnTo>
                <a:lnTo>
                  <a:pt x="2007198" y="4387571"/>
                </a:lnTo>
                <a:lnTo>
                  <a:pt x="0" y="4387571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C000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355394" rIns="163576" bIns="16357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Herramienta ETL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Lenguaje M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Obtener Datos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Transformar Datos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Combinar Tablas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Fusionar Tablas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800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Enriquecer Datos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29B058-766D-4F39-8170-878A8A5B3312}"/>
              </a:ext>
            </a:extLst>
          </p:cNvPr>
          <p:cNvSpPr/>
          <p:nvPr/>
        </p:nvSpPr>
        <p:spPr>
          <a:xfrm>
            <a:off x="116170" y="1340330"/>
            <a:ext cx="805932" cy="805932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000" r="-9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1471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AC3D0-EEC1-444E-B4F5-042EA7C7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(paso 1)</a:t>
            </a: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1BC6A651-D12C-49A9-ABBB-94519CABF81B}"/>
              </a:ext>
            </a:extLst>
          </p:cNvPr>
          <p:cNvSpPr txBox="1">
            <a:spLocks/>
          </p:cNvSpPr>
          <p:nvPr/>
        </p:nvSpPr>
        <p:spPr>
          <a:xfrm>
            <a:off x="603990" y="1366576"/>
            <a:ext cx="11413838" cy="4779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es-ES" sz="2400" dirty="0"/>
              <a:t>Descarga la carpeta </a:t>
            </a:r>
            <a:r>
              <a:rPr lang="es-ES" sz="2400" dirty="0">
                <a:solidFill>
                  <a:srgbClr val="C00000"/>
                </a:solidFill>
              </a:rPr>
              <a:t>Material Seminario 1 </a:t>
            </a:r>
            <a:r>
              <a:rPr lang="es-ES" sz="2400" dirty="0"/>
              <a:t>del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Global</a:t>
            </a:r>
            <a:r>
              <a:rPr lang="es-ES" sz="2400" dirty="0"/>
              <a:t>. </a:t>
            </a:r>
            <a:br>
              <a:rPr lang="es-ES" sz="2400" dirty="0"/>
            </a:br>
            <a:r>
              <a:rPr lang="es-ES" sz="2400" dirty="0"/>
              <a:t>Dentro de la misma, hallarás una subcarpeta Documentos Excel. </a:t>
            </a:r>
            <a:br>
              <a:rPr lang="es-ES" sz="2400" dirty="0"/>
            </a:br>
            <a:endParaRPr lang="es-E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s-ES" sz="2400" dirty="0"/>
              <a:t>En la subcarpeta </a:t>
            </a:r>
            <a:r>
              <a:rPr lang="es-ES" sz="2400" dirty="0">
                <a:solidFill>
                  <a:srgbClr val="C00000"/>
                </a:solidFill>
              </a:rPr>
              <a:t>Documentos Excel </a:t>
            </a:r>
            <a:r>
              <a:rPr lang="es-ES" sz="2400" dirty="0"/>
              <a:t>hallarás seis archivos </a:t>
            </a:r>
            <a:r>
              <a:rPr lang="es-ES" sz="2400" dirty="0">
                <a:solidFill>
                  <a:srgbClr val="C00000"/>
                </a:solidFill>
              </a:rPr>
              <a:t>201801_ventas.xlsx... 201806_ventas.xlsx</a:t>
            </a:r>
            <a:r>
              <a:rPr lang="es-ES" sz="2400" dirty="0"/>
              <a:t>.</a:t>
            </a:r>
            <a:br>
              <a:rPr lang="es-ES" sz="2400" dirty="0"/>
            </a:br>
            <a:r>
              <a:rPr lang="es-ES" sz="2400" dirty="0"/>
              <a:t>Todos estos archivos guardan las ventas hipotéticas del mes de una empresa y presentan la misma estructura de datos.</a:t>
            </a:r>
            <a:br>
              <a:rPr lang="es-ES" sz="2400" dirty="0"/>
            </a:br>
            <a:endParaRPr lang="es-E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s-ES" sz="2400" dirty="0"/>
              <a:t>Combinaremos todos los archivos de Excel </a:t>
            </a:r>
            <a:br>
              <a:rPr lang="es-ES" sz="2400" dirty="0"/>
            </a:br>
            <a:r>
              <a:rPr lang="es-ES" sz="2400" dirty="0"/>
              <a:t>haciendo uso del Power Query.</a:t>
            </a:r>
          </a:p>
        </p:txBody>
      </p:sp>
    </p:spTree>
    <p:extLst>
      <p:ext uri="{BB962C8B-B14F-4D97-AF65-F5344CB8AC3E}">
        <p14:creationId xmlns:p14="http://schemas.microsoft.com/office/powerpoint/2010/main" val="1066451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76EDF07C-A2D5-41D8-BD1B-A1F4B333E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65823"/>
              </p:ext>
            </p:extLst>
          </p:nvPr>
        </p:nvGraphicFramePr>
        <p:xfrm>
          <a:off x="21387" y="769440"/>
          <a:ext cx="60499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Imagen de mapa de bits" r:id="rId4" imgW="6050160" imgH="3505320" progId="Paint.Picture">
                  <p:embed/>
                </p:oleObj>
              </mc:Choice>
              <mc:Fallback>
                <p:oleObj name="Imagen de mapa de bits" r:id="rId4" imgW="6050160" imgH="3505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87" y="769440"/>
                        <a:ext cx="6049963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CAB35D5-354C-4992-8E91-D9E37FD9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(paso 2)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E3DFC2-E553-480D-9164-A77E4469A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587" y="397042"/>
            <a:ext cx="7397280" cy="5884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6CEF9C-5BAC-47ED-B876-513933E2496B}"/>
              </a:ext>
            </a:extLst>
          </p:cNvPr>
          <p:cNvSpPr txBox="1"/>
          <p:nvPr/>
        </p:nvSpPr>
        <p:spPr>
          <a:xfrm>
            <a:off x="4547389" y="2023647"/>
            <a:ext cx="411972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</a:t>
            </a:r>
            <a:endParaRPr lang="es-ES" sz="3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83967C8-1B99-46D4-85A2-C72D01CDAC8B}"/>
              </a:ext>
            </a:extLst>
          </p:cNvPr>
          <p:cNvCxnSpPr>
            <a:cxnSpLocks/>
          </p:cNvCxnSpPr>
          <p:nvPr/>
        </p:nvCxnSpPr>
        <p:spPr>
          <a:xfrm>
            <a:off x="391887" y="3645614"/>
            <a:ext cx="2029767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714BEDB-4F27-413B-A5F9-E164009E62D9}"/>
              </a:ext>
            </a:extLst>
          </p:cNvPr>
          <p:cNvSpPr/>
          <p:nvPr/>
        </p:nvSpPr>
        <p:spPr>
          <a:xfrm>
            <a:off x="5018348" y="2168507"/>
            <a:ext cx="2437529" cy="238335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750EC0-6940-4D10-A692-F0BF5F2FD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16175"/>
            <a:ext cx="7068648" cy="22215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B51515-1C13-4628-A877-345058A87B3A}"/>
              </a:ext>
            </a:extLst>
          </p:cNvPr>
          <p:cNvSpPr txBox="1"/>
          <p:nvPr/>
        </p:nvSpPr>
        <p:spPr>
          <a:xfrm>
            <a:off x="644668" y="754553"/>
            <a:ext cx="520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</a:t>
            </a:r>
            <a:endParaRPr lang="es-ES" sz="3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E66810-F3BC-4BD0-9FF5-D008E92BCAA7}"/>
              </a:ext>
            </a:extLst>
          </p:cNvPr>
          <p:cNvSpPr txBox="1"/>
          <p:nvPr/>
        </p:nvSpPr>
        <p:spPr>
          <a:xfrm>
            <a:off x="4753375" y="4960807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s-ES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</a:t>
            </a:r>
            <a:endParaRPr lang="es-ES" sz="3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08387A-CBE6-49AD-B736-A49688D70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849" y="5731740"/>
            <a:ext cx="3539953" cy="109666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325503C-F662-46E0-9112-AB376554F2B8}"/>
              </a:ext>
            </a:extLst>
          </p:cNvPr>
          <p:cNvSpPr txBox="1"/>
          <p:nvPr/>
        </p:nvSpPr>
        <p:spPr>
          <a:xfrm>
            <a:off x="4882041" y="6231910"/>
            <a:ext cx="411972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</a:t>
            </a:r>
            <a:endParaRPr lang="es-ES" sz="3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Marcador de contenido 1">
            <a:extLst>
              <a:ext uri="{FF2B5EF4-FFF2-40B4-BE49-F238E27FC236}">
                <a16:creationId xmlns:a16="http://schemas.microsoft.com/office/drawing/2014/main" id="{740A5A85-CF87-4E3E-9A57-6AFA55C210FB}"/>
              </a:ext>
            </a:extLst>
          </p:cNvPr>
          <p:cNvSpPr txBox="1">
            <a:spLocks/>
          </p:cNvSpPr>
          <p:nvPr/>
        </p:nvSpPr>
        <p:spPr>
          <a:xfrm>
            <a:off x="97133" y="4708267"/>
            <a:ext cx="5025212" cy="7798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s-ES" sz="1800" dirty="0"/>
              <a:t>Selecciona la carpeta </a:t>
            </a:r>
            <a:r>
              <a:rPr lang="es-ES" sz="1800" dirty="0">
                <a:solidFill>
                  <a:srgbClr val="C00000"/>
                </a:solidFill>
              </a:rPr>
              <a:t>Documentos Excel</a:t>
            </a:r>
            <a:br>
              <a:rPr lang="es-ES" sz="1800" b="1" dirty="0">
                <a:solidFill>
                  <a:srgbClr val="FFC000"/>
                </a:solidFill>
              </a:rPr>
            </a:br>
            <a:r>
              <a:rPr lang="es-ES" sz="1800" dirty="0"/>
              <a:t>que te has descargado anteriormente.</a:t>
            </a:r>
          </a:p>
        </p:txBody>
      </p:sp>
      <p:sp>
        <p:nvSpPr>
          <p:cNvPr id="16" name="Marcador de contenido 1">
            <a:extLst>
              <a:ext uri="{FF2B5EF4-FFF2-40B4-BE49-F238E27FC236}">
                <a16:creationId xmlns:a16="http://schemas.microsoft.com/office/drawing/2014/main" id="{C428C943-EA4A-4132-BB4F-87D971A4A4A1}"/>
              </a:ext>
            </a:extLst>
          </p:cNvPr>
          <p:cNvSpPr txBox="1">
            <a:spLocks/>
          </p:cNvSpPr>
          <p:nvPr/>
        </p:nvSpPr>
        <p:spPr>
          <a:xfrm>
            <a:off x="6237112" y="6363157"/>
            <a:ext cx="5025212" cy="465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s-ES" sz="1800" dirty="0"/>
              <a:t>Selecciona </a:t>
            </a:r>
            <a:r>
              <a:rPr lang="es-ES" sz="1800" dirty="0">
                <a:solidFill>
                  <a:srgbClr val="C00000"/>
                </a:solidFill>
              </a:rPr>
              <a:t>Combinar y cargar en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98715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860D2-F25F-4317-8D36-F86EA395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(paso 3)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40CF2A-F4EE-4AB0-82BF-452A1A89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5" y="842963"/>
            <a:ext cx="3256658" cy="2864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C5277F-51E7-44E3-9BE9-F91B5B48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50" y="1844721"/>
            <a:ext cx="8896925" cy="43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82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62DCC-6D3E-40C2-904D-FFBA8E49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 (paso 4)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985FE4-14CB-4C6F-87A8-ECCA68D9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1002364"/>
            <a:ext cx="11111802" cy="542039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3FA6251-1691-4007-9386-BDC485CC3F79}"/>
              </a:ext>
            </a:extLst>
          </p:cNvPr>
          <p:cNvSpPr/>
          <p:nvPr/>
        </p:nvSpPr>
        <p:spPr>
          <a:xfrm>
            <a:off x="3737811" y="513360"/>
            <a:ext cx="6990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Podrás apreciar cómo Power Query ha combinado los datos de todas las tablas en una sola...</a:t>
            </a:r>
          </a:p>
        </p:txBody>
      </p:sp>
    </p:spTree>
    <p:extLst>
      <p:ext uri="{BB962C8B-B14F-4D97-AF65-F5344CB8AC3E}">
        <p14:creationId xmlns:p14="http://schemas.microsoft.com/office/powerpoint/2010/main" val="42935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 O'Reilly, gurú 2.0: &quot;Si las máquinas nos quitan el trabajo será por  nuestra culpa&quot; | Futuro">
            <a:extLst>
              <a:ext uri="{FF2B5EF4-FFF2-40B4-BE49-F238E27FC236}">
                <a16:creationId xmlns:a16="http://schemas.microsoft.com/office/drawing/2014/main" id="{CF185FA6-0C5F-49F6-99F4-46559B46D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2423" y="1285875"/>
            <a:ext cx="5969577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2136DF7-D044-48CE-B0AB-71D85684206E}"/>
              </a:ext>
            </a:extLst>
          </p:cNvPr>
          <p:cNvSpPr txBox="1"/>
          <p:nvPr/>
        </p:nvSpPr>
        <p:spPr>
          <a:xfrm>
            <a:off x="140542" y="0"/>
            <a:ext cx="247375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7D28C0-67B8-4512-AE22-C6D496E7F3C8}"/>
              </a:ext>
            </a:extLst>
          </p:cNvPr>
          <p:cNvSpPr/>
          <p:nvPr/>
        </p:nvSpPr>
        <p:spPr>
          <a:xfrm>
            <a:off x="2352759" y="1285875"/>
            <a:ext cx="489527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 datos abiertos </a:t>
            </a:r>
            <a:b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realidad </a:t>
            </a:r>
            <a:b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podrían ser </a:t>
            </a:r>
            <a:b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más importantes </a:t>
            </a:r>
            <a:b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 el código abierto</a:t>
            </a:r>
          </a:p>
          <a:p>
            <a:pPr algn="r"/>
            <a:endParaRPr lang="es-E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E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 O’Reilly </a:t>
            </a:r>
            <a:br>
              <a:rPr lang="es-E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(2007)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4B0A46-3667-49F0-8BF5-E7E00CEB9244}"/>
              </a:ext>
            </a:extLst>
          </p:cNvPr>
          <p:cNvSpPr/>
          <p:nvPr/>
        </p:nvSpPr>
        <p:spPr>
          <a:xfrm>
            <a:off x="3138779" y="6418957"/>
            <a:ext cx="255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https://www.oreilly.com/</a:t>
            </a:r>
          </a:p>
        </p:txBody>
      </p:sp>
    </p:spTree>
    <p:extLst>
      <p:ext uri="{BB962C8B-B14F-4D97-AF65-F5344CB8AC3E}">
        <p14:creationId xmlns:p14="http://schemas.microsoft.com/office/powerpoint/2010/main" val="484233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860D2-F25F-4317-8D36-F86EA395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(paso 5)</a:t>
            </a: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B01D7774-4FB3-4002-B5B7-E5F9D328EA83}"/>
              </a:ext>
            </a:extLst>
          </p:cNvPr>
          <p:cNvSpPr txBox="1">
            <a:spLocks/>
          </p:cNvSpPr>
          <p:nvPr/>
        </p:nvSpPr>
        <p:spPr>
          <a:xfrm>
            <a:off x="205138" y="1197657"/>
            <a:ext cx="11360515" cy="48919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s-ES" sz="2000" dirty="0"/>
              <a:t>Selecciona la primera columna </a:t>
            </a:r>
            <a:r>
              <a:rPr lang="es-ES" sz="2000" dirty="0" err="1">
                <a:solidFill>
                  <a:srgbClr val="C00000"/>
                </a:solidFill>
              </a:rPr>
              <a:t>Source.Name</a:t>
            </a:r>
            <a:r>
              <a:rPr lang="es-ES" sz="2000" dirty="0">
                <a:solidFill>
                  <a:srgbClr val="C00000"/>
                </a:solidFill>
              </a:rPr>
              <a:t> </a:t>
            </a:r>
            <a:r>
              <a:rPr lang="es-ES" sz="2000" dirty="0"/>
              <a:t>y haz clic sobre la misma con el botón derecho.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s-ES" sz="2000" dirty="0"/>
              <a:t>Selecciona ahora la opción </a:t>
            </a:r>
            <a:r>
              <a:rPr lang="es-ES" sz="2000" dirty="0">
                <a:solidFill>
                  <a:srgbClr val="C00000"/>
                </a:solidFill>
              </a:rPr>
              <a:t>Reemplazar los Valores</a:t>
            </a:r>
            <a:r>
              <a:rPr lang="es-ES" sz="2000" dirty="0"/>
              <a:t>.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s-ES" sz="2000" dirty="0"/>
              <a:t>Indica que quieres reemplazar el valor </a:t>
            </a:r>
            <a:r>
              <a:rPr lang="es-ES" sz="2000" b="1" dirty="0">
                <a:solidFill>
                  <a:schemeClr val="tx1"/>
                </a:solidFill>
              </a:rPr>
              <a:t>_ventas.xlsx </a:t>
            </a:r>
            <a:r>
              <a:rPr lang="es-ES" sz="2000" dirty="0"/>
              <a:t>por un valor vacío, como se muestra en pantalla.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s-ES" sz="2000" dirty="0"/>
              <a:t>Al presionar </a:t>
            </a:r>
            <a:r>
              <a:rPr lang="es-ES" sz="2000" dirty="0">
                <a:solidFill>
                  <a:srgbClr val="C00000"/>
                </a:solidFill>
              </a:rPr>
              <a:t>Aceptar</a:t>
            </a:r>
            <a:r>
              <a:rPr lang="es-ES" sz="2000" dirty="0"/>
              <a:t>,</a:t>
            </a:r>
            <a:br>
              <a:rPr lang="es-ES" sz="2000" dirty="0"/>
            </a:br>
            <a:r>
              <a:rPr lang="es-ES" sz="2000" dirty="0"/>
              <a:t>fíjate cómo a la derecha </a:t>
            </a:r>
            <a:br>
              <a:rPr lang="es-ES" sz="2000" dirty="0"/>
            </a:br>
            <a:r>
              <a:rPr lang="es-ES" sz="2000" dirty="0"/>
              <a:t>de la pantalla, en la lista </a:t>
            </a:r>
            <a:br>
              <a:rPr lang="es-ES" sz="2000" dirty="0"/>
            </a:br>
            <a:r>
              <a:rPr lang="es-ES" sz="2000" dirty="0">
                <a:solidFill>
                  <a:srgbClr val="C00000"/>
                </a:solidFill>
              </a:rPr>
              <a:t>Configuración de la Consulta -</a:t>
            </a:r>
            <a:br>
              <a:rPr lang="es-ES" sz="2000" dirty="0">
                <a:solidFill>
                  <a:srgbClr val="C00000"/>
                </a:solidFill>
              </a:rPr>
            </a:br>
            <a:r>
              <a:rPr lang="es-ES" sz="2000" dirty="0">
                <a:solidFill>
                  <a:srgbClr val="C00000"/>
                </a:solidFill>
              </a:rPr>
              <a:t>Pasos Aplicados</a:t>
            </a:r>
            <a:r>
              <a:rPr lang="es-ES" sz="2000" dirty="0"/>
              <a:t>,</a:t>
            </a:r>
            <a:br>
              <a:rPr lang="es-ES" sz="2000" dirty="0"/>
            </a:br>
            <a:r>
              <a:rPr lang="es-ES" sz="2000" dirty="0"/>
              <a:t>Power Query va apuntando </a:t>
            </a:r>
            <a:br>
              <a:rPr lang="es-ES" sz="2000" dirty="0"/>
            </a:br>
            <a:r>
              <a:rPr lang="es-ES" sz="2000" dirty="0"/>
              <a:t>las transformaciones </a:t>
            </a:r>
            <a:br>
              <a:rPr lang="es-ES" sz="2000" dirty="0"/>
            </a:br>
            <a:r>
              <a:rPr lang="es-ES" sz="2000" dirty="0"/>
              <a:t>realizadas.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endParaRPr lang="es-ES" sz="2000" dirty="0"/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45C391-CC74-4F33-86FC-6CF1B992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85" y="3429000"/>
            <a:ext cx="7435542" cy="31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91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CFFD1-DE09-4F6C-8CA1-6338EF7F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(paso 6)</a:t>
            </a: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F28ECE1D-F6D0-4A52-924D-0C0E6970EDDF}"/>
              </a:ext>
            </a:extLst>
          </p:cNvPr>
          <p:cNvSpPr txBox="1">
            <a:spLocks/>
          </p:cNvSpPr>
          <p:nvPr/>
        </p:nvSpPr>
        <p:spPr>
          <a:xfrm>
            <a:off x="307765" y="984633"/>
            <a:ext cx="11458855" cy="18073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s-ES" sz="2000" dirty="0"/>
              <a:t>Ahora dividiremos la columna resultante en año y mes.</a:t>
            </a:r>
            <a:br>
              <a:rPr lang="es-ES" sz="2000" dirty="0"/>
            </a:br>
            <a:r>
              <a:rPr lang="es-ES" sz="2000" dirty="0"/>
              <a:t>Para ello selecciona del menú emergente (clic derecho en la columna) </a:t>
            </a:r>
            <a:br>
              <a:rPr lang="es-ES" sz="2000" dirty="0"/>
            </a:br>
            <a:r>
              <a:rPr lang="es-ES" sz="2000" dirty="0"/>
              <a:t>la opción </a:t>
            </a:r>
            <a:r>
              <a:rPr lang="es-ES" sz="2000" dirty="0">
                <a:solidFill>
                  <a:srgbClr val="C00000"/>
                </a:solidFill>
              </a:rPr>
              <a:t>Dividir columna -&gt; Por número de caracteres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s-ES" sz="2000" dirty="0"/>
              <a:t>Indica </a:t>
            </a:r>
            <a:r>
              <a:rPr lang="es-ES" sz="2000" dirty="0">
                <a:solidFill>
                  <a:srgbClr val="C00000"/>
                </a:solidFill>
              </a:rPr>
              <a:t>4</a:t>
            </a:r>
            <a:r>
              <a:rPr lang="es-ES" sz="2000" dirty="0"/>
              <a:t> en el número de caracteres y haz clic sobre OK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BF19E-0308-4CB2-B22B-7ADF7FE1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2" y="3073322"/>
            <a:ext cx="6330933" cy="308949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FC4860-39F3-40E1-BB39-B3DD5523FDF2}"/>
              </a:ext>
            </a:extLst>
          </p:cNvPr>
          <p:cNvSpPr/>
          <p:nvPr/>
        </p:nvSpPr>
        <p:spPr>
          <a:xfrm>
            <a:off x="7378839" y="2791968"/>
            <a:ext cx="4387781" cy="3799751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Cambia el nombre a las dos primeras columnas por </a:t>
            </a: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Año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respectivamente haciendo doble clic sobre el encabezado de las mismas.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Repite el proceso con la columna </a:t>
            </a: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Producto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Indica </a:t>
            </a: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Producto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como nombre de las columnas resultantes</a:t>
            </a:r>
          </a:p>
        </p:txBody>
      </p:sp>
    </p:spTree>
    <p:extLst>
      <p:ext uri="{BB962C8B-B14F-4D97-AF65-F5344CB8AC3E}">
        <p14:creationId xmlns:p14="http://schemas.microsoft.com/office/powerpoint/2010/main" val="4293115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A8198-84EF-4809-990C-1BE96FF2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Power Query (paso 7)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717B1A-5E01-478C-A3F5-F9B3BCFCA1CE}"/>
              </a:ext>
            </a:extLst>
          </p:cNvPr>
          <p:cNvSpPr/>
          <p:nvPr/>
        </p:nvSpPr>
        <p:spPr>
          <a:xfrm>
            <a:off x="365089" y="1122288"/>
            <a:ext cx="11120177" cy="1582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Clr>
                <a:srgbClr val="C0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Ahora selecciona las cuatro primeras columnas de la tabla, haz clic con el botón derecho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y selecciona la opción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Anulación de dinamización de otras columnas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lnSpc>
                <a:spcPts val="3000"/>
              </a:lnSpc>
              <a:buClr>
                <a:srgbClr val="C0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Cambia el nombre de las columnas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Atributo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Provincia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Valor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ventas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342900" indent="-342900">
              <a:lnSpc>
                <a:spcPts val="3000"/>
              </a:lnSpc>
              <a:buClr>
                <a:srgbClr val="C0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Cierra y aplica los cambios		(botón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Cerrar y Cargar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EE3092-3450-4A88-AE03-BF608B7E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18" y="2300344"/>
            <a:ext cx="609600" cy="809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18862E-D121-412F-8984-2930AD0B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02" y="3190355"/>
            <a:ext cx="100393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7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FCD6-D972-4916-9313-98B7C493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 de Open Data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D09662-497C-4CF4-9CD3-2A5147313C89}"/>
              </a:ext>
            </a:extLst>
          </p:cNvPr>
          <p:cNvSpPr/>
          <p:nvPr/>
        </p:nvSpPr>
        <p:spPr>
          <a:xfrm>
            <a:off x="467548" y="953037"/>
            <a:ext cx="11342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Surge como una de las iniciativas que tienen origen en la filosofía abierta de internet. </a:t>
            </a:r>
          </a:p>
        </p:txBody>
      </p:sp>
      <p:pic>
        <p:nvPicPr>
          <p:cNvPr id="4098" name="Picture 2" descr="https://upload.wikimedia.org/wikipedia/commons/thumb/4/42/Opensource.svg/220px-Opensource.svg.png">
            <a:extLst>
              <a:ext uri="{FF2B5EF4-FFF2-40B4-BE49-F238E27FC236}">
                <a16:creationId xmlns:a16="http://schemas.microsoft.com/office/drawing/2014/main" id="{135171DC-14C1-4254-8F80-20460D82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0" y="1432342"/>
            <a:ext cx="1782618" cy="25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1C2C748-885B-48E2-BE99-8BE2B2F3E4E6}"/>
              </a:ext>
            </a:extLst>
          </p:cNvPr>
          <p:cNvSpPr/>
          <p:nvPr/>
        </p:nvSpPr>
        <p:spPr>
          <a:xfrm>
            <a:off x="388322" y="363237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  <a:latin typeface="Arial" panose="020B0604020202020204" pitchFamily="34" charset="0"/>
              </a:rPr>
              <a:t>opensource.org</a:t>
            </a:r>
            <a:endParaRPr lang="es-ES" u="sng" dirty="0">
              <a:solidFill>
                <a:srgbClr val="0000CC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E65B89-6573-4D68-A491-E29493DE14E2}"/>
              </a:ext>
            </a:extLst>
          </p:cNvPr>
          <p:cNvSpPr/>
          <p:nvPr/>
        </p:nvSpPr>
        <p:spPr>
          <a:xfrm>
            <a:off x="498095" y="3913712"/>
            <a:ext cx="167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surgida en 1983</a:t>
            </a:r>
          </a:p>
        </p:txBody>
      </p:sp>
      <p:pic>
        <p:nvPicPr>
          <p:cNvPr id="4100" name="Picture 4" descr="Linus Torvalds detesta las redes sociales y cree que son una enfermedad que  alienta el mal comportamiento">
            <a:extLst>
              <a:ext uri="{FF2B5EF4-FFF2-40B4-BE49-F238E27FC236}">
                <a16:creationId xmlns:a16="http://schemas.microsoft.com/office/drawing/2014/main" id="{F0F205F8-2B9C-4D1A-9243-45C8DD5B1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355" y="1942497"/>
            <a:ext cx="1703422" cy="18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EF7923A-F040-41BB-8F95-225F636349CD}"/>
              </a:ext>
            </a:extLst>
          </p:cNvPr>
          <p:cNvSpPr/>
          <p:nvPr/>
        </p:nvSpPr>
        <p:spPr>
          <a:xfrm>
            <a:off x="3412523" y="3792531"/>
            <a:ext cx="149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C0000"/>
                </a:solidFill>
              </a:rPr>
              <a:t>Linus Torvalds</a:t>
            </a:r>
          </a:p>
        </p:txBody>
      </p:sp>
      <p:pic>
        <p:nvPicPr>
          <p:cNvPr id="4104" name="Picture 8" descr="Entrevista a Jimmy Wales, fundador de Wikipedia | SOLIDARIDAD Y  MEDIOSSOLIDARIDAD Y MEDIOS | Versión Móvil">
            <a:extLst>
              <a:ext uri="{FF2B5EF4-FFF2-40B4-BE49-F238E27FC236}">
                <a16:creationId xmlns:a16="http://schemas.microsoft.com/office/drawing/2014/main" id="{137898D3-2B63-42F7-A2AE-BC99AE4F7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134" y="1823391"/>
            <a:ext cx="1838771" cy="225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ED3B744-B9CE-4530-A2E9-D72C505792BE}"/>
              </a:ext>
            </a:extLst>
          </p:cNvPr>
          <p:cNvSpPr/>
          <p:nvPr/>
        </p:nvSpPr>
        <p:spPr>
          <a:xfrm>
            <a:off x="10101703" y="4037336"/>
            <a:ext cx="139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C0000"/>
                </a:solidFill>
              </a:rPr>
              <a:t>Jimmy </a:t>
            </a:r>
            <a:r>
              <a:rPr lang="es-ES" dirty="0" err="1">
                <a:solidFill>
                  <a:srgbClr val="CC0000"/>
                </a:solidFill>
              </a:rPr>
              <a:t>Wales</a:t>
            </a:r>
            <a:endParaRPr lang="es-ES" dirty="0">
              <a:solidFill>
                <a:srgbClr val="CC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ABC99B-E5A5-49FE-B8BB-1D6A2DFB4429}"/>
              </a:ext>
            </a:extLst>
          </p:cNvPr>
          <p:cNvSpPr/>
          <p:nvPr/>
        </p:nvSpPr>
        <p:spPr>
          <a:xfrm>
            <a:off x="5207259" y="5972343"/>
            <a:ext cx="169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C0000"/>
                </a:solidFill>
              </a:rPr>
              <a:t>Lawrence Lessig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34F77F-1067-4369-8D50-00C4925E7341}"/>
              </a:ext>
            </a:extLst>
          </p:cNvPr>
          <p:cNvSpPr/>
          <p:nvPr/>
        </p:nvSpPr>
        <p:spPr>
          <a:xfrm>
            <a:off x="5083777" y="6295495"/>
            <a:ext cx="2146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u="sng" dirty="0">
                <a:solidFill>
                  <a:srgbClr val="0000CC"/>
                </a:solidFill>
                <a:latin typeface="Arial" panose="020B0604020202020204" pitchFamily="34" charset="0"/>
              </a:rPr>
              <a:t>creativecommons.org</a:t>
            </a:r>
          </a:p>
        </p:txBody>
      </p:sp>
      <p:pic>
        <p:nvPicPr>
          <p:cNvPr id="4106" name="Picture 10" descr="Lessig1.png">
            <a:extLst>
              <a:ext uri="{FF2B5EF4-FFF2-40B4-BE49-F238E27FC236}">
                <a16:creationId xmlns:a16="http://schemas.microsoft.com/office/drawing/2014/main" id="{E58AA375-5281-4B8E-9746-C232231EE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75" b="98916" l="3125" r="98047">
                        <a14:foregroundMark x1="16406" y1="86179" x2="16406" y2="86179"/>
                        <a14:foregroundMark x1="16406" y1="86179" x2="16406" y2="86179"/>
                        <a14:foregroundMark x1="20313" y1="92683" x2="20313" y2="92683"/>
                        <a14:foregroundMark x1="37109" y1="96748" x2="37109" y2="96748"/>
                        <a14:foregroundMark x1="3125" y1="84824" x2="3125" y2="84824"/>
                        <a14:foregroundMark x1="12891" y1="76152" x2="12891" y2="76152"/>
                        <a14:foregroundMark x1="20313" y1="78049" x2="20313" y2="78049"/>
                        <a14:foregroundMark x1="29297" y1="92412" x2="29297" y2="92412"/>
                        <a14:foregroundMark x1="3125" y1="98103" x2="3125" y2="98103"/>
                        <a14:foregroundMark x1="82813" y1="98916" x2="82813" y2="98916"/>
                        <a14:foregroundMark x1="85547" y1="86992" x2="85547" y2="86992"/>
                        <a14:foregroundMark x1="87109" y1="78320" x2="87109" y2="78320"/>
                        <a14:foregroundMark x1="94922" y1="83740" x2="94922" y2="83740"/>
                        <a14:foregroundMark x1="98047" y1="95664" x2="98047" y2="95664"/>
                        <a14:foregroundMark x1="64453" y1="97019" x2="64453" y2="97019"/>
                        <a14:foregroundMark x1="71484" y1="89160" x2="71484" y2="89160"/>
                        <a14:foregroundMark x1="79297" y1="83469" x2="79297" y2="83469"/>
                        <a14:foregroundMark x1="84375" y1="76423" x2="84375" y2="76423"/>
                        <a14:foregroundMark x1="88281" y1="78862" x2="88281" y2="78862"/>
                        <a14:foregroundMark x1="93750" y1="88618" x2="93750" y2="88618"/>
                        <a14:foregroundMark x1="87109" y1="95122" x2="87109" y2="95122"/>
                        <a14:foregroundMark x1="51172" y1="6775" x2="51172" y2="6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37" b="9369"/>
          <a:stretch/>
        </p:blipFill>
        <p:spPr bwMode="auto">
          <a:xfrm>
            <a:off x="5407284" y="4132043"/>
            <a:ext cx="1462784" cy="18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DI - Sir Tim Berners-Lee">
            <a:extLst>
              <a:ext uri="{FF2B5EF4-FFF2-40B4-BE49-F238E27FC236}">
                <a16:creationId xmlns:a16="http://schemas.microsoft.com/office/drawing/2014/main" id="{26886412-20C5-497D-BA2B-28D108BAF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-1012" r="-2476" b="23155"/>
          <a:stretch/>
        </p:blipFill>
        <p:spPr bwMode="auto">
          <a:xfrm>
            <a:off x="7450305" y="3059920"/>
            <a:ext cx="1929380" cy="16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9B35620-9A9B-4C6A-88C2-3BFFEB8B30F5}"/>
              </a:ext>
            </a:extLst>
          </p:cNvPr>
          <p:cNvSpPr/>
          <p:nvPr/>
        </p:nvSpPr>
        <p:spPr>
          <a:xfrm>
            <a:off x="3701678" y="4068114"/>
            <a:ext cx="95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u="sng" dirty="0">
                <a:solidFill>
                  <a:srgbClr val="0000CC"/>
                </a:solidFill>
                <a:latin typeface="Arial" panose="020B0604020202020204" pitchFamily="34" charset="0"/>
              </a:rPr>
              <a:t>linux.org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5DD49D6-70E4-4B73-B6AB-EF13F481BCEB}"/>
              </a:ext>
            </a:extLst>
          </p:cNvPr>
          <p:cNvSpPr/>
          <p:nvPr/>
        </p:nvSpPr>
        <p:spPr>
          <a:xfrm>
            <a:off x="8296753" y="5178738"/>
            <a:ext cx="13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www.w3c.es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57E3E6F-686B-42B9-8A8B-B4589DDCC14C}"/>
              </a:ext>
            </a:extLst>
          </p:cNvPr>
          <p:cNvSpPr/>
          <p:nvPr/>
        </p:nvSpPr>
        <p:spPr>
          <a:xfrm>
            <a:off x="8296753" y="5522567"/>
            <a:ext cx="162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w3schools.com</a:t>
            </a:r>
          </a:p>
        </p:txBody>
      </p:sp>
      <p:pic>
        <p:nvPicPr>
          <p:cNvPr id="21" name="Picture 2" descr="Sistemas Operativos GNU/Linux | Blog destinado a compartir información  sobre el uso y las ventajas del software libre y los sistemas operativos  GNU/Linux">
            <a:extLst>
              <a:ext uri="{FF2B5EF4-FFF2-40B4-BE49-F238E27FC236}">
                <a16:creationId xmlns:a16="http://schemas.microsoft.com/office/drawing/2014/main" id="{9C9EDADC-CEB3-4017-89A4-C85352CCF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6733" y="3284408"/>
            <a:ext cx="918539" cy="8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ómo los MOOC Pueden Apoyar el Aprendizaje de los Educadores">
            <a:extLst>
              <a:ext uri="{FF2B5EF4-FFF2-40B4-BE49-F238E27FC236}">
                <a16:creationId xmlns:a16="http://schemas.microsoft.com/office/drawing/2014/main" id="{652D8EAC-2C67-45BA-9806-D7861A65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7" y="4604852"/>
            <a:ext cx="2406784" cy="120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84B2652-FDA4-4580-A7E2-6445A87C241E}"/>
              </a:ext>
            </a:extLst>
          </p:cNvPr>
          <p:cNvSpPr/>
          <p:nvPr/>
        </p:nvSpPr>
        <p:spPr>
          <a:xfrm>
            <a:off x="134067" y="5555481"/>
            <a:ext cx="2357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Linux Libertine"/>
              </a:rPr>
              <a:t>Massive</a:t>
            </a:r>
            <a:r>
              <a:rPr lang="es-ES" sz="1400" dirty="0">
                <a:solidFill>
                  <a:srgbClr val="000000"/>
                </a:solidFill>
                <a:latin typeface="Linux Libertine"/>
              </a:rPr>
              <a:t> Open Online </a:t>
            </a:r>
            <a:r>
              <a:rPr lang="es-ES" sz="1400" dirty="0" err="1">
                <a:solidFill>
                  <a:srgbClr val="000000"/>
                </a:solidFill>
                <a:latin typeface="Linux Libertine"/>
              </a:rPr>
              <a:t>Course</a:t>
            </a:r>
            <a:endParaRPr lang="es-ES" sz="14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BAAC417-0908-423C-BA3B-CCD92E49F620}"/>
              </a:ext>
            </a:extLst>
          </p:cNvPr>
          <p:cNvSpPr/>
          <p:nvPr/>
        </p:nvSpPr>
        <p:spPr>
          <a:xfrm>
            <a:off x="721914" y="5844438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u="sng" dirty="0">
                <a:solidFill>
                  <a:srgbClr val="0000CC"/>
                </a:solidFill>
                <a:latin typeface="Arial" panose="020B0604020202020204" pitchFamily="34" charset="0"/>
              </a:rPr>
              <a:t>mooc.org</a:t>
            </a:r>
          </a:p>
        </p:txBody>
      </p:sp>
      <p:pic>
        <p:nvPicPr>
          <p:cNvPr id="4112" name="Picture 16" descr="html editor writer cpdmc: Amazon.es: Appstore para Android">
            <a:extLst>
              <a:ext uri="{FF2B5EF4-FFF2-40B4-BE49-F238E27FC236}">
                <a16:creationId xmlns:a16="http://schemas.microsoft.com/office/drawing/2014/main" id="{C9160046-B93F-4C8C-A282-B6AA0E05F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53" y="5089167"/>
            <a:ext cx="866800" cy="8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0A03E34-61E7-41E7-86FF-7EB0DF4ED86F}"/>
              </a:ext>
            </a:extLst>
          </p:cNvPr>
          <p:cNvSpPr/>
          <p:nvPr/>
        </p:nvSpPr>
        <p:spPr>
          <a:xfrm>
            <a:off x="7395616" y="4780706"/>
            <a:ext cx="198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CC0000"/>
                </a:solidFill>
              </a:rPr>
              <a:t>Sir Tim Berners Lee</a:t>
            </a:r>
          </a:p>
        </p:txBody>
      </p:sp>
    </p:spTree>
    <p:extLst>
      <p:ext uri="{BB962C8B-B14F-4D97-AF65-F5344CB8AC3E}">
        <p14:creationId xmlns:p14="http://schemas.microsoft.com/office/powerpoint/2010/main" val="229672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0928B-8063-4653-9221-C367953A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 al Open Data</a:t>
            </a:r>
          </a:p>
        </p:txBody>
      </p:sp>
      <p:pic>
        <p:nvPicPr>
          <p:cNvPr id="4" name="Picture 4" descr="Documental: The Internet's Own Boy: The Story of Aaron Swartz | by Diego  Delfino | Medium">
            <a:extLst>
              <a:ext uri="{FF2B5EF4-FFF2-40B4-BE49-F238E27FC236}">
                <a16:creationId xmlns:a16="http://schemas.microsoft.com/office/drawing/2014/main" id="{1266E43A-E4D1-425E-8969-2A730520A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52" y="641245"/>
            <a:ext cx="6566172" cy="49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E583E6-5436-40C2-9E39-AC4B6B2EB612}"/>
              </a:ext>
            </a:extLst>
          </p:cNvPr>
          <p:cNvSpPr txBox="1"/>
          <p:nvPr/>
        </p:nvSpPr>
        <p:spPr>
          <a:xfrm>
            <a:off x="4832541" y="5831337"/>
            <a:ext cx="6859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s-ES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www.youtube.com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</a:t>
            </a:r>
            <a:r>
              <a:rPr lang="es-ES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watch?v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=</a:t>
            </a:r>
            <a:r>
              <a:rPr lang="es-ES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mT8FJcIx3HI</a:t>
            </a:r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8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6E57-45DB-4530-8097-25CA1CB1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Open </a:t>
            </a:r>
            <a:r>
              <a:rPr lang="es-ES" dirty="0" err="1"/>
              <a:t>Goverment</a:t>
            </a:r>
            <a:r>
              <a:rPr lang="es-ES" dirty="0"/>
              <a:t> y Open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9B5407-C700-4A34-9211-466A82610A67}"/>
              </a:ext>
            </a:extLst>
          </p:cNvPr>
          <p:cNvSpPr/>
          <p:nvPr/>
        </p:nvSpPr>
        <p:spPr>
          <a:xfrm>
            <a:off x="3145133" y="488650"/>
            <a:ext cx="887269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Data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juega un importante papel en el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Open </a:t>
            </a:r>
            <a:r>
              <a:rPr lang="es-E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Goverment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ya que </a:t>
            </a:r>
            <a:r>
              <a:rPr lang="es-E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garantiza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a los ciudadanos el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acceso a la información </a:t>
            </a:r>
            <a:b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generada por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gobiernos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y las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administraciones públicas</a:t>
            </a:r>
            <a:b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en el transcurso de sus actividades.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170EEB-99C7-41B2-90C3-FF9D6E9A5113}"/>
              </a:ext>
            </a:extLst>
          </p:cNvPr>
          <p:cNvSpPr/>
          <p:nvPr/>
        </p:nvSpPr>
        <p:spPr>
          <a:xfrm>
            <a:off x="2823587" y="6504057"/>
            <a:ext cx="928467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700" u="sng" dirty="0">
                <a:solidFill>
                  <a:srgbClr val="0000CC"/>
                </a:solidFill>
              </a:rPr>
              <a:t>http://comein.uoc.edu/divulgacio/comein/es/numero39/articles/Article-Montserrat-Garcia-Alsina.html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6F9E43-D1C3-4316-A4A6-F49430983BAF}"/>
              </a:ext>
            </a:extLst>
          </p:cNvPr>
          <p:cNvSpPr/>
          <p:nvPr/>
        </p:nvSpPr>
        <p:spPr>
          <a:xfrm>
            <a:off x="419989" y="1994747"/>
            <a:ext cx="10467033" cy="951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El marco general para garantizar que las condiciones de reutilización de los documentos del sector público fueran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equitativas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proporcionadas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no discriminatorias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 encuentra en la 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DIRECTIVA 2003/98/CE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del Parlamento Europeo y del Consejo.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6A5C849-2A56-43F7-B930-E68CD18C4354}"/>
              </a:ext>
            </a:extLst>
          </p:cNvPr>
          <p:cNvGrpSpPr/>
          <p:nvPr/>
        </p:nvGrpSpPr>
        <p:grpSpPr>
          <a:xfrm>
            <a:off x="614624" y="3360446"/>
            <a:ext cx="10962751" cy="2914022"/>
            <a:chOff x="683288" y="2954215"/>
            <a:chExt cx="10962751" cy="291402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3B89089C-6FA1-48F3-8A8E-7AC2F92DAB38}"/>
                </a:ext>
              </a:extLst>
            </p:cNvPr>
            <p:cNvSpPr/>
            <p:nvPr/>
          </p:nvSpPr>
          <p:spPr>
            <a:xfrm>
              <a:off x="683288" y="2954215"/>
              <a:ext cx="3054523" cy="2914022"/>
            </a:xfrm>
            <a:prstGeom prst="roundRect">
              <a:avLst>
                <a:gd name="adj" fmla="val 8391"/>
              </a:avLst>
            </a:prstGeom>
            <a:noFill/>
            <a:ln w="50800" cmpd="dbl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186976BD-9F9D-48B0-BDB4-BFED63A0DB8E}"/>
                </a:ext>
              </a:extLst>
            </p:cNvPr>
            <p:cNvSpPr/>
            <p:nvPr/>
          </p:nvSpPr>
          <p:spPr>
            <a:xfrm>
              <a:off x="3960724" y="2954215"/>
              <a:ext cx="7685315" cy="2914022"/>
            </a:xfrm>
            <a:prstGeom prst="roundRect">
              <a:avLst>
                <a:gd name="adj" fmla="val 8391"/>
              </a:avLst>
            </a:prstGeom>
            <a:noFill/>
            <a:ln w="50800" cmpd="dbl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BEFEDCC4-CA80-4498-9396-FBD1D5FDE3F2}"/>
                </a:ext>
              </a:extLst>
            </p:cNvPr>
            <p:cNvGrpSpPr/>
            <p:nvPr/>
          </p:nvGrpSpPr>
          <p:grpSpPr>
            <a:xfrm>
              <a:off x="912357" y="3877676"/>
              <a:ext cx="10530849" cy="1786941"/>
              <a:chOff x="954593" y="3868605"/>
              <a:chExt cx="10530849" cy="1786941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0C0ADFFE-47DF-4604-BB64-D993A58028F2}"/>
                  </a:ext>
                </a:extLst>
              </p:cNvPr>
              <p:cNvSpPr/>
              <p:nvPr/>
            </p:nvSpPr>
            <p:spPr>
              <a:xfrm>
                <a:off x="954593" y="3868605"/>
                <a:ext cx="2552282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Directiva 2003/98/CE</a:t>
                </a:r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1FA1D756-852A-4D0C-80C2-3250539FF421}"/>
                  </a:ext>
                </a:extLst>
              </p:cNvPr>
              <p:cNvSpPr/>
              <p:nvPr/>
            </p:nvSpPr>
            <p:spPr>
              <a:xfrm>
                <a:off x="954593" y="5163177"/>
                <a:ext cx="2552282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Directiva 2013/37/UE</a:t>
                </a:r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36378BA5-3310-443E-BE0F-93EFDF380A3B}"/>
                  </a:ext>
                </a:extLst>
              </p:cNvPr>
              <p:cNvSpPr/>
              <p:nvPr/>
            </p:nvSpPr>
            <p:spPr>
              <a:xfrm>
                <a:off x="4573675" y="3868605"/>
                <a:ext cx="1522325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Ley 37/2007</a:t>
                </a:r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1CE99708-BCB8-42D8-A54D-BAE48C2CE6BB}"/>
                  </a:ext>
                </a:extLst>
              </p:cNvPr>
              <p:cNvSpPr/>
              <p:nvPr/>
            </p:nvSpPr>
            <p:spPr>
              <a:xfrm>
                <a:off x="4573675" y="5163177"/>
                <a:ext cx="1522325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Ley 18/2015</a:t>
                </a:r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80B3A63C-96E2-480F-BBC4-3E1049B4D196}"/>
                  </a:ext>
                </a:extLst>
              </p:cNvPr>
              <p:cNvSpPr/>
              <p:nvPr/>
            </p:nvSpPr>
            <p:spPr>
              <a:xfrm>
                <a:off x="6699827" y="3868605"/>
                <a:ext cx="1704870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RD 1495/2011</a:t>
                </a:r>
              </a:p>
            </p:txBody>
          </p:sp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C16DBB02-D28F-4570-BCE9-FFB0E66AF388}"/>
                  </a:ext>
                </a:extLst>
              </p:cNvPr>
              <p:cNvSpPr/>
              <p:nvPr/>
            </p:nvSpPr>
            <p:spPr>
              <a:xfrm>
                <a:off x="6775939" y="4670808"/>
                <a:ext cx="4221983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Normativas Autonómicas y Locales</a:t>
                </a:r>
              </a:p>
            </p:txBody>
          </p:sp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7A0BF820-8C56-46A6-AC89-B6AB5E163E38}"/>
                  </a:ext>
                </a:extLst>
              </p:cNvPr>
              <p:cNvSpPr/>
              <p:nvPr/>
            </p:nvSpPr>
            <p:spPr>
              <a:xfrm>
                <a:off x="9008524" y="3868605"/>
                <a:ext cx="2476918" cy="492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u="sng" dirty="0">
                    <a:solidFill>
                      <a:srgbClr val="0000CC"/>
                    </a:solidFill>
                  </a:rPr>
                  <a:t>https://datos.gob.es/</a:t>
                </a:r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0CC9678-A75D-4D1C-91E9-440EC1706A15}"/>
                </a:ext>
              </a:extLst>
            </p:cNvPr>
            <p:cNvSpPr txBox="1"/>
            <p:nvPr/>
          </p:nvSpPr>
          <p:spPr>
            <a:xfrm>
              <a:off x="1754004" y="2990775"/>
              <a:ext cx="18101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Europa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E5E5752-94C8-4165-BFEF-4F332022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57" y="3057304"/>
              <a:ext cx="771311" cy="513272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A30F0F6-5360-4185-8E1C-84539BF840D8}"/>
                </a:ext>
              </a:extLst>
            </p:cNvPr>
            <p:cNvSpPr txBox="1"/>
            <p:nvPr/>
          </p:nvSpPr>
          <p:spPr>
            <a:xfrm>
              <a:off x="7088180" y="3022005"/>
              <a:ext cx="185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España</a:t>
              </a:r>
            </a:p>
          </p:txBody>
        </p:sp>
        <p:pic>
          <p:nvPicPr>
            <p:cNvPr id="6146" name="Picture 2" descr="Archivo:Flag of Spain (Civil) alternate colours.svg - Wikipedia, la  enciclopedia libre">
              <a:extLst>
                <a:ext uri="{FF2B5EF4-FFF2-40B4-BE49-F238E27FC236}">
                  <a16:creationId xmlns:a16="http://schemas.microsoft.com/office/drawing/2014/main" id="{F26FA3CB-CB34-4368-88B9-F18AE4A53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560" y="3088534"/>
              <a:ext cx="769908" cy="51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lecha: a la derecha 22">
              <a:extLst>
                <a:ext uri="{FF2B5EF4-FFF2-40B4-BE49-F238E27FC236}">
                  <a16:creationId xmlns:a16="http://schemas.microsoft.com/office/drawing/2014/main" id="{C670081B-3250-49DB-BCE9-484A986ADF3C}"/>
                </a:ext>
              </a:extLst>
            </p:cNvPr>
            <p:cNvSpPr/>
            <p:nvPr/>
          </p:nvSpPr>
          <p:spPr>
            <a:xfrm>
              <a:off x="3587262" y="3958497"/>
              <a:ext cx="830488" cy="2974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D446D89C-E4F8-41B8-8C46-778A89F9E2CB}"/>
                </a:ext>
              </a:extLst>
            </p:cNvPr>
            <p:cNvSpPr/>
            <p:nvPr/>
          </p:nvSpPr>
          <p:spPr>
            <a:xfrm>
              <a:off x="3620110" y="5235584"/>
              <a:ext cx="830488" cy="2974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Flecha: a la derecha 25">
              <a:extLst>
                <a:ext uri="{FF2B5EF4-FFF2-40B4-BE49-F238E27FC236}">
                  <a16:creationId xmlns:a16="http://schemas.microsoft.com/office/drawing/2014/main" id="{B5D9BCD5-191A-4915-98D4-0FE9EBB70FD0}"/>
                </a:ext>
              </a:extLst>
            </p:cNvPr>
            <p:cNvSpPr/>
            <p:nvPr/>
          </p:nvSpPr>
          <p:spPr>
            <a:xfrm>
              <a:off x="6096000" y="3977030"/>
              <a:ext cx="540000" cy="2974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B58DB406-6427-4F60-89BC-37CF9CE633CF}"/>
                </a:ext>
              </a:extLst>
            </p:cNvPr>
            <p:cNvSpPr/>
            <p:nvPr/>
          </p:nvSpPr>
          <p:spPr>
            <a:xfrm>
              <a:off x="8426288" y="3975133"/>
              <a:ext cx="540000" cy="2974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F1033872-322B-4ED8-8676-4D46E4ADE762}"/>
                </a:ext>
              </a:extLst>
            </p:cNvPr>
            <p:cNvSpPr/>
            <p:nvPr/>
          </p:nvSpPr>
          <p:spPr>
            <a:xfrm rot="1717612">
              <a:off x="6042000" y="4393344"/>
              <a:ext cx="648000" cy="29745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6840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47943-6F24-4188-9687-EB010D24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de la Normativa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43A08AC-DBE0-4452-BFC8-87FBAAB4D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17175"/>
              </p:ext>
            </p:extLst>
          </p:nvPr>
        </p:nvGraphicFramePr>
        <p:xfrm>
          <a:off x="1185323" y="397042"/>
          <a:ext cx="12702489" cy="5787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08DC57B0-3E27-4718-8CE4-2D6412B597E3}"/>
              </a:ext>
            </a:extLst>
          </p:cNvPr>
          <p:cNvSpPr txBox="1"/>
          <p:nvPr/>
        </p:nvSpPr>
        <p:spPr>
          <a:xfrm>
            <a:off x="384463" y="2274838"/>
            <a:ext cx="1601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</a:p>
          <a:p>
            <a:r>
              <a:rPr lang="es-ES" sz="36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  <a:br>
              <a:rPr lang="es-ES" sz="36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6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deben</a:t>
            </a:r>
            <a:br>
              <a:rPr lang="es-ES" sz="36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6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409E4E-E660-480D-9F98-9EEA1CAE7F9A}"/>
              </a:ext>
            </a:extLst>
          </p:cNvPr>
          <p:cNvSpPr txBox="1"/>
          <p:nvPr/>
        </p:nvSpPr>
        <p:spPr>
          <a:xfrm>
            <a:off x="5672945" y="317961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CEE9BD-CCAA-4058-8B69-9D8A1FC52A81}"/>
              </a:ext>
            </a:extLst>
          </p:cNvPr>
          <p:cNvSpPr txBox="1"/>
          <p:nvPr/>
        </p:nvSpPr>
        <p:spPr>
          <a:xfrm>
            <a:off x="384463" y="170917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recomendaciones: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68D4A-A2A8-4B45-8EF4-5BB0C8119AA6}"/>
              </a:ext>
            </a:extLst>
          </p:cNvPr>
          <p:cNvSpPr txBox="1"/>
          <p:nvPr/>
        </p:nvSpPr>
        <p:spPr>
          <a:xfrm>
            <a:off x="9304842" y="480907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CC0000"/>
                </a:solidFill>
              </a:rPr>
              <a:t>**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CFD324-178D-4207-B61A-9B2C5BCD4316}"/>
              </a:ext>
            </a:extLst>
          </p:cNvPr>
          <p:cNvSpPr txBox="1"/>
          <p:nvPr/>
        </p:nvSpPr>
        <p:spPr>
          <a:xfrm>
            <a:off x="5697681" y="6107059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rgbClr val="CC0000"/>
                </a:solidFill>
              </a:rPr>
              <a:t>**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52B08B-B473-430F-93A8-E8F92AA51587}"/>
              </a:ext>
            </a:extLst>
          </p:cNvPr>
          <p:cNvSpPr txBox="1"/>
          <p:nvPr/>
        </p:nvSpPr>
        <p:spPr>
          <a:xfrm>
            <a:off x="6317673" y="6199348"/>
            <a:ext cx="578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Book Antiqua" panose="02040602050305030304" pitchFamily="18" charset="0"/>
              </a:rPr>
              <a:t>En cualquier caso, el coste de acceder a los datos abiertos debe ser razonable y corresponderse con el coste de ofrecer los datos con los requisitos solicitados.</a:t>
            </a:r>
          </a:p>
        </p:txBody>
      </p:sp>
    </p:spTree>
    <p:extLst>
      <p:ext uri="{BB962C8B-B14F-4D97-AF65-F5344CB8AC3E}">
        <p14:creationId xmlns:p14="http://schemas.microsoft.com/office/powerpoint/2010/main" val="205885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B578A-B3F7-4F89-A6B2-B1C56C1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Evaluar la Estructura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12C508-7394-43BF-B717-C5E57559CC0F}"/>
              </a:ext>
            </a:extLst>
          </p:cNvPr>
          <p:cNvSpPr txBox="1"/>
          <p:nvPr/>
        </p:nvSpPr>
        <p:spPr>
          <a:xfrm>
            <a:off x="7326533" y="415774"/>
            <a:ext cx="474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Sistema de 5 estrellas de Tim Berners-Lee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0E0493-F6EE-494A-9D41-15DF0F0A7604}"/>
              </a:ext>
            </a:extLst>
          </p:cNvPr>
          <p:cNvSpPr/>
          <p:nvPr/>
        </p:nvSpPr>
        <p:spPr>
          <a:xfrm>
            <a:off x="9429417" y="815884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000FF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https://5stardata.info/es/</a:t>
            </a:r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024988B-847F-4002-B72D-B35FA70A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05726"/>
              </p:ext>
            </p:extLst>
          </p:nvPr>
        </p:nvGraphicFramePr>
        <p:xfrm>
          <a:off x="148287" y="1454697"/>
          <a:ext cx="11895425" cy="389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86">
                  <a:extLst>
                    <a:ext uri="{9D8B030D-6E8A-4147-A177-3AD203B41FA5}">
                      <a16:colId xmlns:a16="http://schemas.microsoft.com/office/drawing/2014/main" val="247581219"/>
                    </a:ext>
                  </a:extLst>
                </a:gridCol>
                <a:gridCol w="1922123">
                  <a:extLst>
                    <a:ext uri="{9D8B030D-6E8A-4147-A177-3AD203B41FA5}">
                      <a16:colId xmlns:a16="http://schemas.microsoft.com/office/drawing/2014/main" val="650359685"/>
                    </a:ext>
                  </a:extLst>
                </a:gridCol>
                <a:gridCol w="2592475">
                  <a:extLst>
                    <a:ext uri="{9D8B030D-6E8A-4147-A177-3AD203B41FA5}">
                      <a16:colId xmlns:a16="http://schemas.microsoft.com/office/drawing/2014/main" val="3621935260"/>
                    </a:ext>
                  </a:extLst>
                </a:gridCol>
                <a:gridCol w="2568121">
                  <a:extLst>
                    <a:ext uri="{9D8B030D-6E8A-4147-A177-3AD203B41FA5}">
                      <a16:colId xmlns:a16="http://schemas.microsoft.com/office/drawing/2014/main" val="2300097595"/>
                    </a:ext>
                  </a:extLst>
                </a:gridCol>
                <a:gridCol w="3137520">
                  <a:extLst>
                    <a:ext uri="{9D8B030D-6E8A-4147-A177-3AD203B41FA5}">
                      <a16:colId xmlns:a16="http://schemas.microsoft.com/office/drawing/2014/main" val="2306810749"/>
                    </a:ext>
                  </a:extLst>
                </a:gridCol>
              </a:tblGrid>
              <a:tr h="863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4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lang="es-ES" sz="4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4000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</a:t>
                      </a:r>
                      <a:endParaRPr lang="es-E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4000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</a:t>
                      </a:r>
                      <a:endParaRPr lang="es-E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4000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</a:t>
                      </a:r>
                      <a:endParaRPr lang="es-E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4000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</a:t>
                      </a:r>
                      <a:endParaRPr lang="es-E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67459"/>
                  </a:ext>
                </a:extLst>
              </a:tr>
              <a:tr h="1375865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 no estructurados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 </a:t>
                      </a:r>
                      <a:b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es-ES" sz="1800" b="0" u="none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estructurados</a:t>
                      </a:r>
                      <a:endParaRPr lang="es-ES" sz="1600" b="0" u="none" dirty="0">
                        <a:solidFill>
                          <a:srgbClr val="CC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 estructurados</a:t>
                      </a:r>
                    </a:p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Formato no propietario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 estructurados</a:t>
                      </a:r>
                    </a:p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Formato no propietario</a:t>
                      </a:r>
                    </a:p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URL única y estática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 estructurados</a:t>
                      </a:r>
                    </a:p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Formato no propietario</a:t>
                      </a:r>
                    </a:p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URL única y estática</a:t>
                      </a:r>
                    </a:p>
                    <a:p>
                      <a:pPr algn="l"/>
                      <a:r>
                        <a:rPr lang="es-ES" sz="1600" dirty="0">
                          <a:solidFill>
                            <a:srgbClr val="CC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Bases de Datos interconectadas</a:t>
                      </a:r>
                      <a:endParaRPr lang="es-ES" sz="1400" dirty="0">
                        <a:solidFill>
                          <a:srgbClr val="CC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28157"/>
                  </a:ext>
                </a:extLst>
              </a:tr>
              <a:tr h="1655564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93301"/>
                  </a:ext>
                </a:extLst>
              </a:tr>
            </a:tbl>
          </a:graphicData>
        </a:graphic>
      </p:graphicFrame>
      <p:pic>
        <p:nvPicPr>
          <p:cNvPr id="8" name="Picture 2" descr="pdf-download-icon-244×300-1 | CEP de La Gomera">
            <a:extLst>
              <a:ext uri="{FF2B5EF4-FFF2-40B4-BE49-F238E27FC236}">
                <a16:creationId xmlns:a16="http://schemas.microsoft.com/office/drawing/2014/main" id="{FB936C9E-BB51-484C-AFB6-D09CD2D1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8" y="3852349"/>
            <a:ext cx="1078792" cy="132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xcel-icon - I-Xport">
            <a:extLst>
              <a:ext uri="{FF2B5EF4-FFF2-40B4-BE49-F238E27FC236}">
                <a16:creationId xmlns:a16="http://schemas.microsoft.com/office/drawing/2014/main" id="{E25B9086-D306-476E-8DBB-B894BDBDB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4654" y="3808710"/>
            <a:ext cx="788844" cy="84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conos Exportación CSV - Descarga gratuita, PNG y vectorial">
            <a:extLst>
              <a:ext uri="{FF2B5EF4-FFF2-40B4-BE49-F238E27FC236}">
                <a16:creationId xmlns:a16="http://schemas.microsoft.com/office/drawing/2014/main" id="{936A6B87-A7CC-491C-A1C0-4D404D4B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06" y="4332167"/>
            <a:ext cx="803172" cy="84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DF Icons">
            <a:extLst>
              <a:ext uri="{FF2B5EF4-FFF2-40B4-BE49-F238E27FC236}">
                <a16:creationId xmlns:a16="http://schemas.microsoft.com/office/drawing/2014/main" id="{2E945738-6CDC-4CA1-8E26-1F6DBFB3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78" y="4055519"/>
            <a:ext cx="961399" cy="11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CB6588-94B4-4E79-B116-C67F2D60A864}"/>
              </a:ext>
            </a:extLst>
          </p:cNvPr>
          <p:cNvSpPr txBox="1"/>
          <p:nvPr/>
        </p:nvSpPr>
        <p:spPr>
          <a:xfrm>
            <a:off x="257768" y="5614300"/>
            <a:ext cx="1122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 importante destacar que aunque los datos estén en un determinado formato,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esto no quiere decir que los mismos se encuentren estructurados de la forma que necesitamos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F66612-F35F-4EC6-B5AB-9738498E18AD}"/>
              </a:ext>
            </a:extLst>
          </p:cNvPr>
          <p:cNvSpPr/>
          <p:nvPr/>
        </p:nvSpPr>
        <p:spPr>
          <a:xfrm>
            <a:off x="2892354" y="6442226"/>
            <a:ext cx="764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000CC"/>
                </a:solidFill>
              </a:rPr>
              <a:t>https://www.bloglenovo.es/mayor-problema-informatico-simple/</a:t>
            </a:r>
          </a:p>
        </p:txBody>
      </p:sp>
      <p:pic>
        <p:nvPicPr>
          <p:cNvPr id="7172" name="Picture 4" descr="White Paper: Cómo leer información de un XML y almacenarla en BBDD - acens  blog">
            <a:extLst>
              <a:ext uri="{FF2B5EF4-FFF2-40B4-BE49-F238E27FC236}">
                <a16:creationId xmlns:a16="http://schemas.microsoft.com/office/drawing/2014/main" id="{A285672C-F523-4052-B890-23660550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03" y="3749262"/>
            <a:ext cx="803172" cy="8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Json Icon File Vector Images (65)">
            <a:extLst>
              <a:ext uri="{FF2B5EF4-FFF2-40B4-BE49-F238E27FC236}">
                <a16:creationId xmlns:a16="http://schemas.microsoft.com/office/drawing/2014/main" id="{CD766985-52D4-4963-891E-11A286ED9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9" t="13191" r="14193" b="13303"/>
          <a:stretch/>
        </p:blipFill>
        <p:spPr bwMode="auto">
          <a:xfrm>
            <a:off x="5537101" y="4388775"/>
            <a:ext cx="758854" cy="8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Logo Microsoft Access | Microsoft office word, Office word, Microsoft">
            <a:extLst>
              <a:ext uri="{FF2B5EF4-FFF2-40B4-BE49-F238E27FC236}">
                <a16:creationId xmlns:a16="http://schemas.microsoft.com/office/drawing/2014/main" id="{2330BFA1-0BBE-47AB-810F-3D4D4DEB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96" y="4199280"/>
            <a:ext cx="1463710" cy="10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Semantic web - Free seo and web icons">
            <a:extLst>
              <a:ext uri="{FF2B5EF4-FFF2-40B4-BE49-F238E27FC236}">
                <a16:creationId xmlns:a16="http://schemas.microsoft.com/office/drawing/2014/main" id="{6371AF09-3B36-4C47-B219-2171190E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234" y="3960510"/>
            <a:ext cx="1389532" cy="13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4246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2200" dirty="0" smtClean="0">
            <a:latin typeface="Verdana" panose="020B0604030504040204" pitchFamily="34" charset="0"/>
            <a:ea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PF.potx" id="{CC0EBFFC-19B7-412F-BD45-62FDA16D3EC5}" vid="{A8B4F6B7-D3D2-4568-93B7-92D7B28DD8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UPF</Template>
  <TotalTime>0</TotalTime>
  <Words>2991</Words>
  <Application>Microsoft Office PowerPoint</Application>
  <PresentationFormat>Panorámica</PresentationFormat>
  <Paragraphs>328</Paragraphs>
  <Slides>42</Slides>
  <Notes>11</Notes>
  <HiddenSlides>0</HiddenSlides>
  <MMClips>0</MMClips>
  <ScaleCrop>false</ScaleCrop>
  <HeadingPairs>
    <vt:vector size="10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42</vt:i4>
      </vt:variant>
      <vt:variant>
        <vt:lpstr>Presentaciones personalizadas</vt:lpstr>
      </vt:variant>
      <vt:variant>
        <vt:i4>1</vt:i4>
      </vt:variant>
    </vt:vector>
  </HeadingPairs>
  <TitlesOfParts>
    <vt:vector size="57" baseType="lpstr">
      <vt:lpstr>Arial</vt:lpstr>
      <vt:lpstr>Book Antiqua</vt:lpstr>
      <vt:lpstr>Calibri</vt:lpstr>
      <vt:lpstr>Consolas</vt:lpstr>
      <vt:lpstr>Courier New</vt:lpstr>
      <vt:lpstr>Georgia</vt:lpstr>
      <vt:lpstr>Helvetica</vt:lpstr>
      <vt:lpstr>Linux Libertine</vt:lpstr>
      <vt:lpstr>Segoe UI</vt:lpstr>
      <vt:lpstr>Times New Roman</vt:lpstr>
      <vt:lpstr>Verdana</vt:lpstr>
      <vt:lpstr>Wingdings</vt:lpstr>
      <vt:lpstr>Plantilla ppt</vt:lpstr>
      <vt:lpstr>Imagen de mapa de bits</vt:lpstr>
      <vt:lpstr>Sistemas de Información</vt:lpstr>
      <vt:lpstr>Contenido</vt:lpstr>
      <vt:lpstr>¿Qué es el Open Data?</vt:lpstr>
      <vt:lpstr>Presentación de PowerPoint</vt:lpstr>
      <vt:lpstr>Antecedentes de Open Data</vt:lpstr>
      <vt:lpstr>Antecedentes al Open Data</vt:lpstr>
      <vt:lpstr>Open Goverment y Open Data</vt:lpstr>
      <vt:lpstr>Resumen de la Normativa</vt:lpstr>
      <vt:lpstr>Evaluar la Estructura de los Datos</vt:lpstr>
      <vt:lpstr>Sistema de 5 estrellas de Tim Berners-Lee.  1 Estrella</vt:lpstr>
      <vt:lpstr>Sistema de 5 estrellas de Tim Berners-Lee.  2 Estrellas</vt:lpstr>
      <vt:lpstr>Sistema de 5 estrellas de Tim Berners-Lee.  3 Estrellas</vt:lpstr>
      <vt:lpstr>Sistema de 5 estrellas de Tim Berners-Lee.  4 Estrellas</vt:lpstr>
      <vt:lpstr>Sistema de 5 estrellas de Tim Berners-Lee.  5 Estrellas</vt:lpstr>
      <vt:lpstr>Valor del Open Data  .</vt:lpstr>
      <vt:lpstr>El sector Infomediario en cifras </vt:lpstr>
      <vt:lpstr>¿Cómo limpiar y reestructurar los datos?</vt:lpstr>
      <vt:lpstr>Un trabajo tedioso pero necesario</vt:lpstr>
      <vt:lpstr>Dos escenarios, dos formas de limpiar los Datos ...</vt:lpstr>
      <vt:lpstr>El ciclo de limpieza de los Datos ...</vt:lpstr>
      <vt:lpstr>Funciones y Herramientas de Excel  que nos pueden ayudar</vt:lpstr>
      <vt:lpstr>Presentación de PowerPoint</vt:lpstr>
      <vt:lpstr>Unir  Datos </vt:lpstr>
      <vt:lpstr>Separar datos (1)</vt:lpstr>
      <vt:lpstr>Separar datos (2)</vt:lpstr>
      <vt:lpstr>Separar y unir datos</vt:lpstr>
      <vt:lpstr>Normalizar</vt:lpstr>
      <vt:lpstr>Normalizar</vt:lpstr>
      <vt:lpstr>Normalizar</vt:lpstr>
      <vt:lpstr>Estandarizar</vt:lpstr>
      <vt:lpstr>Estandarizar </vt:lpstr>
      <vt:lpstr>Eliminar Duplicados</vt:lpstr>
      <vt:lpstr>Limpiar los Datos con Power Query</vt:lpstr>
      <vt:lpstr>Acceder a Power Query desde Excel (versión 2016 y posteriores)</vt:lpstr>
      <vt:lpstr>Transformación de Datos con Power  Query</vt:lpstr>
      <vt:lpstr>Ejemplo Power Query (paso 1)</vt:lpstr>
      <vt:lpstr>Ejemplo Power Query (paso 2)</vt:lpstr>
      <vt:lpstr>Ejemplo Power Query (paso 3)</vt:lpstr>
      <vt:lpstr>Ejemplo Power Query  (paso 4)</vt:lpstr>
      <vt:lpstr>Ejemplo Power Query (paso 5)</vt:lpstr>
      <vt:lpstr>Ejemplo Power Query (paso 6)</vt:lpstr>
      <vt:lpstr>Ejemplo Power Query (paso 7)</vt:lpstr>
      <vt:lpstr>Imprimir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keywords>Sistemas de Información, UPF</cp:keywords>
  <cp:lastModifiedBy>delatorrerita</cp:lastModifiedBy>
  <cp:revision>137</cp:revision>
  <dcterms:created xsi:type="dcterms:W3CDTF">2021-04-21T09:38:14Z</dcterms:created>
  <dcterms:modified xsi:type="dcterms:W3CDTF">2022-01-29T11:40:13Z</dcterms:modified>
</cp:coreProperties>
</file>