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373" r:id="rId3"/>
    <p:sldId id="388" r:id="rId4"/>
    <p:sldId id="390" r:id="rId5"/>
    <p:sldId id="391" r:id="rId6"/>
    <p:sldId id="392" r:id="rId7"/>
    <p:sldId id="393" r:id="rId8"/>
    <p:sldId id="267" r:id="rId9"/>
    <p:sldId id="394" r:id="rId10"/>
    <p:sldId id="347" r:id="rId11"/>
    <p:sldId id="348" r:id="rId12"/>
    <p:sldId id="395" r:id="rId13"/>
    <p:sldId id="361" r:id="rId14"/>
    <p:sldId id="379" r:id="rId15"/>
    <p:sldId id="371" r:id="rId16"/>
    <p:sldId id="368" r:id="rId17"/>
    <p:sldId id="387" r:id="rId18"/>
    <p:sldId id="382" r:id="rId19"/>
    <p:sldId id="377" r:id="rId20"/>
    <p:sldId id="396" r:id="rId21"/>
    <p:sldId id="386" r:id="rId22"/>
    <p:sldId id="374" r:id="rId23"/>
    <p:sldId id="376" r:id="rId24"/>
    <p:sldId id="385" r:id="rId25"/>
  </p:sldIdLst>
  <p:sldSz cx="12192000" cy="6858000"/>
  <p:notesSz cx="6858000" cy="9144000"/>
  <p:custShowLst>
    <p:custShow name="Imprimir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8"/>
        <p:sld r:id="rId19"/>
        <p:sld r:id="rId21"/>
        <p:sld r:id="rId20"/>
        <p:sld r:id="rId22"/>
        <p:sld r:id="rId23"/>
        <p:sld r:id="rId24"/>
        <p:sld r:id="rId25"/>
      </p:sldLst>
    </p:custShow>
  </p:custShow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5C5A723-E219-4CA3-B7A5-6EDA96E83F7B}">
          <p14:sldIdLst>
            <p14:sldId id="256"/>
            <p14:sldId id="373"/>
            <p14:sldId id="388"/>
            <p14:sldId id="390"/>
            <p14:sldId id="391"/>
            <p14:sldId id="392"/>
            <p14:sldId id="393"/>
            <p14:sldId id="267"/>
            <p14:sldId id="394"/>
            <p14:sldId id="347"/>
            <p14:sldId id="348"/>
            <p14:sldId id="395"/>
            <p14:sldId id="361"/>
            <p14:sldId id="379"/>
            <p14:sldId id="371"/>
            <p14:sldId id="368"/>
            <p14:sldId id="387"/>
            <p14:sldId id="382"/>
            <p14:sldId id="377"/>
            <p14:sldId id="396"/>
            <p14:sldId id="386"/>
            <p14:sldId id="374"/>
            <p14:sldId id="376"/>
            <p14:sldId id="3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0000"/>
    <a:srgbClr val="F7EFEF"/>
    <a:srgbClr val="A40000"/>
    <a:srgbClr val="FFFFCC"/>
    <a:srgbClr val="FFFF99"/>
    <a:srgbClr val="FFFFFF"/>
    <a:srgbClr val="000066"/>
    <a:srgbClr val="FF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68" autoAdjust="0"/>
  </p:normalViewPr>
  <p:slideViewPr>
    <p:cSldViewPr snapToGrid="0">
      <p:cViewPr>
        <p:scale>
          <a:sx n="72" d="100"/>
          <a:sy n="72" d="100"/>
        </p:scale>
        <p:origin x="1027" y="28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9283"/>
    </p:cViewPr>
  </p:sorterViewPr>
  <p:notesViewPr>
    <p:cSldViewPr snapToGrid="0">
      <p:cViewPr>
        <p:scale>
          <a:sx n="89" d="100"/>
          <a:sy n="89" d="100"/>
        </p:scale>
        <p:origin x="2578" y="-140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20EC6B-E727-4281-89D4-524E770C48AE}" type="doc">
      <dgm:prSet loTypeId="urn:microsoft.com/office/officeart/2005/8/layout/vList4" loCatId="list" qsTypeId="urn:microsoft.com/office/officeart/2005/8/quickstyle/simple1" qsCatId="simple" csTypeId="urn:microsoft.com/office/officeart/2005/8/colors/accent2_1" csCatId="accent2" phldr="1"/>
      <dgm:spPr/>
    </dgm:pt>
    <dgm:pt modelId="{94B1FC2F-AA2E-4556-B0E3-D61DE33DCFF6}">
      <dgm:prSet phldrT="[Texto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s-ES" sz="1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rPr>
            <a:t>de Sistemas</a:t>
          </a:r>
        </a:p>
        <a:p>
          <a:r>
            <a:rPr lang="es-ES" sz="1600" dirty="0">
              <a:latin typeface="Verdana" panose="020B0604030504040204" pitchFamily="34" charset="0"/>
              <a:ea typeface="Verdana" panose="020B0604030504040204" pitchFamily="34" charset="0"/>
            </a:rPr>
            <a:t>Programas que permiten </a:t>
          </a:r>
          <a:r>
            <a:rPr lang="es-ES" sz="16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rPr>
            <a:t>controlar </a:t>
          </a:r>
          <a:r>
            <a:rPr lang="es-ES" sz="1600" dirty="0">
              <a:latin typeface="Verdana" panose="020B0604030504040204" pitchFamily="34" charset="0"/>
              <a:ea typeface="Verdana" panose="020B0604030504040204" pitchFamily="34" charset="0"/>
            </a:rPr>
            <a:t>los </a:t>
          </a:r>
          <a:r>
            <a:rPr lang="es-ES" sz="16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rPr>
            <a:t>dispositivos </a:t>
          </a:r>
          <a:r>
            <a: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(</a:t>
          </a:r>
          <a:r>
            <a:rPr lang="es-ES" sz="16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Sistemas Operativos</a:t>
          </a:r>
          <a:r>
            <a: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) u otro tipo de hardware (controladores)</a:t>
          </a:r>
        </a:p>
      </dgm:t>
    </dgm:pt>
    <dgm:pt modelId="{332DC55F-9D65-478A-8E99-21E79739C09E}" type="parTrans" cxnId="{61FD6ABE-CB4B-4462-954F-A969DC1DC777}">
      <dgm:prSet/>
      <dgm:spPr/>
      <dgm:t>
        <a:bodyPr/>
        <a:lstStyle/>
        <a:p>
          <a:endParaRPr lang="es-ES"/>
        </a:p>
      </dgm:t>
    </dgm:pt>
    <dgm:pt modelId="{A70DAC3B-8C9A-4987-BFBF-44D21D3553AB}" type="sibTrans" cxnId="{61FD6ABE-CB4B-4462-954F-A969DC1DC777}">
      <dgm:prSet/>
      <dgm:spPr/>
      <dgm:t>
        <a:bodyPr/>
        <a:lstStyle/>
        <a:p>
          <a:endParaRPr lang="es-ES"/>
        </a:p>
      </dgm:t>
    </dgm:pt>
    <dgm:pt modelId="{C862A80A-4DB8-4BD6-B623-C562AE0EB43D}">
      <dgm:prSet phldrT="[Texto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algn="l"/>
          <a:r>
            <a:rPr lang="es-ES" sz="1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rPr>
            <a:t>Lenguajes</a:t>
          </a:r>
        </a:p>
        <a:p>
          <a:pPr algn="l"/>
          <a:r>
            <a:rPr lang="es-ES" sz="1600" dirty="0">
              <a:latin typeface="Verdana" panose="020B0604030504040204" pitchFamily="34" charset="0"/>
              <a:ea typeface="Verdana" panose="020B0604030504040204" pitchFamily="34" charset="0"/>
            </a:rPr>
            <a:t>Software para </a:t>
          </a:r>
          <a:r>
            <a:rPr lang="es-ES" sz="16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rPr>
            <a:t>crear otro software</a:t>
          </a:r>
          <a:r>
            <a: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. </a:t>
          </a:r>
          <a:br>
            <a: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Hay muchos tipos de lenguaje, entre otros tenemos: de programación </a:t>
          </a:r>
          <a:r>
            <a:rPr lang="es-E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(Python)</a:t>
          </a:r>
          <a:r>
            <a: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, de especificación </a:t>
          </a:r>
          <a:r>
            <a:rPr lang="es-E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(UML)</a:t>
          </a:r>
          <a:r>
            <a: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, consulta Base de Datos </a:t>
          </a:r>
          <a:r>
            <a:rPr lang="es-E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(SQL)</a:t>
          </a:r>
          <a:r>
            <a: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, marcado </a:t>
          </a:r>
          <a:r>
            <a:rPr lang="es-E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(HTML)</a:t>
          </a:r>
          <a:r>
            <a: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, comunicaciones </a:t>
          </a:r>
          <a:r>
            <a:rPr lang="es-E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(FTP)</a:t>
          </a:r>
          <a:r>
            <a: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, gráficos </a:t>
          </a:r>
          <a:r>
            <a:rPr lang="es-E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(</a:t>
          </a:r>
          <a:r>
            <a:rPr lang="es-ES" sz="14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metapost</a:t>
          </a:r>
          <a:r>
            <a:rPr lang="es-E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)</a:t>
          </a:r>
          <a:endParaRPr lang="es-ES" sz="16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EF74C416-DA19-4135-BCB8-C1D5D200A1B0}" type="parTrans" cxnId="{CB206825-77B3-413A-A638-1A642C5F1201}">
      <dgm:prSet/>
      <dgm:spPr/>
      <dgm:t>
        <a:bodyPr/>
        <a:lstStyle/>
        <a:p>
          <a:endParaRPr lang="es-ES"/>
        </a:p>
      </dgm:t>
    </dgm:pt>
    <dgm:pt modelId="{CEBA8189-2074-4EB8-B0FA-7A273FC91E12}" type="sibTrans" cxnId="{CB206825-77B3-413A-A638-1A642C5F1201}">
      <dgm:prSet/>
      <dgm:spPr/>
      <dgm:t>
        <a:bodyPr/>
        <a:lstStyle/>
        <a:p>
          <a:endParaRPr lang="es-ES"/>
        </a:p>
      </dgm:t>
    </dgm:pt>
    <dgm:pt modelId="{FE2A0B7D-D758-44B3-B3C8-9A0EC321E262}">
      <dgm:prSet phldrT="[Texto]" custT="1"/>
      <dgm:spPr>
        <a:solidFill>
          <a:srgbClr val="FFFF99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marL="0" indent="0">
            <a:lnSpc>
              <a:spcPct val="100000"/>
            </a:lnSpc>
            <a:spcAft>
              <a:spcPts val="1200"/>
            </a:spcAft>
          </a:pPr>
          <a:r>
            <a:rPr lang="es-ES" sz="1800" b="1" dirty="0">
              <a:solidFill>
                <a:srgbClr val="CC0000"/>
              </a:solidFill>
              <a:latin typeface="Verdana" panose="020B0604030504040204" pitchFamily="34" charset="0"/>
              <a:ea typeface="Verdana" panose="020B0604030504040204" pitchFamily="34" charset="0"/>
            </a:rPr>
            <a:t>Aplicaciones</a:t>
          </a:r>
        </a:p>
        <a:p>
          <a:pPr marL="0" indent="0">
            <a:lnSpc>
              <a:spcPct val="100000"/>
            </a:lnSpc>
            <a:spcAft>
              <a:spcPts val="1200"/>
            </a:spcAft>
          </a:pPr>
          <a:r>
            <a:rPr lang="es-ES" sz="1600" dirty="0">
              <a:latin typeface="Verdana" panose="020B0604030504040204" pitchFamily="34" charset="0"/>
              <a:ea typeface="Verdana" panose="020B0604030504040204" pitchFamily="34" charset="0"/>
            </a:rPr>
            <a:t>Software para automatizar ( o realizar ) tareas</a:t>
          </a:r>
        </a:p>
      </dgm:t>
    </dgm:pt>
    <dgm:pt modelId="{54D56DCA-67E4-4C74-9310-9E5725F97B6F}" type="parTrans" cxnId="{B993F9F1-18AC-49CB-8E15-E6C36527BF6D}">
      <dgm:prSet/>
      <dgm:spPr/>
      <dgm:t>
        <a:bodyPr/>
        <a:lstStyle/>
        <a:p>
          <a:endParaRPr lang="es-ES"/>
        </a:p>
      </dgm:t>
    </dgm:pt>
    <dgm:pt modelId="{8F430FA2-6C12-4446-8D30-1DB2E61B54C1}" type="sibTrans" cxnId="{B993F9F1-18AC-49CB-8E15-E6C36527BF6D}">
      <dgm:prSet/>
      <dgm:spPr/>
      <dgm:t>
        <a:bodyPr/>
        <a:lstStyle/>
        <a:p>
          <a:endParaRPr lang="es-ES"/>
        </a:p>
      </dgm:t>
    </dgm:pt>
    <dgm:pt modelId="{339F70B9-F05A-42E9-BD74-CCDBA163758F}">
      <dgm:prSet phldrT="[Texto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s-ES" sz="1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rPr>
            <a:t>Bases de Datos</a:t>
          </a:r>
        </a:p>
        <a:p>
          <a:r>
            <a: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Conjunto de datos relacionados que se guardan para ser utilizados por las aplicaciones</a:t>
          </a:r>
          <a:endParaRPr lang="es-ES" sz="1600" dirty="0">
            <a:solidFill>
              <a:srgbClr val="C00000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F5B7065-48FC-43C4-86F1-2B91D8AE95EA}" type="parTrans" cxnId="{56C05FB8-B637-49E4-B343-F56BBC069EA6}">
      <dgm:prSet/>
      <dgm:spPr/>
      <dgm:t>
        <a:bodyPr/>
        <a:lstStyle/>
        <a:p>
          <a:endParaRPr lang="es-ES"/>
        </a:p>
      </dgm:t>
    </dgm:pt>
    <dgm:pt modelId="{C42804E2-04F4-408B-810F-3A031F43628A}" type="sibTrans" cxnId="{56C05FB8-B637-49E4-B343-F56BBC069EA6}">
      <dgm:prSet/>
      <dgm:spPr/>
      <dgm:t>
        <a:bodyPr/>
        <a:lstStyle/>
        <a:p>
          <a:endParaRPr lang="es-ES"/>
        </a:p>
      </dgm:t>
    </dgm:pt>
    <dgm:pt modelId="{718A250B-8A11-4831-90B4-5D6FCDBEA15A}">
      <dgm:prSet phldrT="[Texto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>
            <a:spcAft>
              <a:spcPts val="600"/>
            </a:spcAft>
          </a:pPr>
          <a:r>
            <a:rPr lang="es-ES" sz="1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rPr>
            <a:t>Documentos</a:t>
          </a:r>
        </a:p>
        <a:p>
          <a:pPr>
            <a:spcAft>
              <a:spcPts val="600"/>
            </a:spcAft>
          </a:pPr>
          <a:r>
            <a:rPr lang="es-ES" sz="1600" dirty="0">
              <a:latin typeface="Verdana" panose="020B0604030504040204" pitchFamily="34" charset="0"/>
              <a:ea typeface="Verdana" panose="020B0604030504040204" pitchFamily="34" charset="0"/>
            </a:rPr>
            <a:t>Archivos electrónicos en diferente formato (</a:t>
          </a:r>
          <a:r>
            <a:rPr lang="es-ES" sz="1400" dirty="0">
              <a:latin typeface="Verdana" panose="020B0604030504040204" pitchFamily="34" charset="0"/>
              <a:ea typeface="Verdana" panose="020B0604030504040204" pitchFamily="34" charset="0"/>
            </a:rPr>
            <a:t>Word, Excel, Correos Electrónicos, PDF, imágenes</a:t>
          </a:r>
          <a:r>
            <a:rPr lang="es-ES" sz="1600" dirty="0">
              <a:latin typeface="Verdana" panose="020B0604030504040204" pitchFamily="34" charset="0"/>
              <a:ea typeface="Verdana" panose="020B0604030504040204" pitchFamily="34" charset="0"/>
            </a:rPr>
            <a:t>) que generalmente soportan una operación.</a:t>
          </a:r>
        </a:p>
      </dgm:t>
    </dgm:pt>
    <dgm:pt modelId="{5875C610-8D64-4CD7-B538-8B55C9049D46}" type="parTrans" cxnId="{11455A00-D10D-459E-BDA5-991B44C29D8E}">
      <dgm:prSet/>
      <dgm:spPr/>
      <dgm:t>
        <a:bodyPr/>
        <a:lstStyle/>
        <a:p>
          <a:endParaRPr lang="es-ES"/>
        </a:p>
      </dgm:t>
    </dgm:pt>
    <dgm:pt modelId="{43C3B9D8-E787-44BD-B90E-2668D058C05D}" type="sibTrans" cxnId="{11455A00-D10D-459E-BDA5-991B44C29D8E}">
      <dgm:prSet/>
      <dgm:spPr/>
      <dgm:t>
        <a:bodyPr/>
        <a:lstStyle/>
        <a:p>
          <a:endParaRPr lang="es-ES"/>
        </a:p>
      </dgm:t>
    </dgm:pt>
    <dgm:pt modelId="{0D13EC54-7F0F-40A8-AB41-1B307DB103A5}" type="pres">
      <dgm:prSet presAssocID="{1920EC6B-E727-4281-89D4-524E770C48AE}" presName="linear" presStyleCnt="0">
        <dgm:presLayoutVars>
          <dgm:dir/>
          <dgm:resizeHandles val="exact"/>
        </dgm:presLayoutVars>
      </dgm:prSet>
      <dgm:spPr/>
    </dgm:pt>
    <dgm:pt modelId="{3678453C-D635-4F33-AC70-A2D65A1B0FC2}" type="pres">
      <dgm:prSet presAssocID="{94B1FC2F-AA2E-4556-B0E3-D61DE33DCFF6}" presName="comp" presStyleCnt="0"/>
      <dgm:spPr/>
    </dgm:pt>
    <dgm:pt modelId="{AA629FCD-4678-4212-BEC2-ED73CCCCDE41}" type="pres">
      <dgm:prSet presAssocID="{94B1FC2F-AA2E-4556-B0E3-D61DE33DCFF6}" presName="box" presStyleLbl="node1" presStyleIdx="0" presStyleCnt="5"/>
      <dgm:spPr/>
    </dgm:pt>
    <dgm:pt modelId="{0A448423-F9B4-4D05-9183-9D75356A8068}" type="pres">
      <dgm:prSet presAssocID="{94B1FC2F-AA2E-4556-B0E3-D61DE33DCFF6}" presName="img" presStyleLbl="fgImgPlace1" presStyleIdx="0" presStyleCnt="5" custScaleX="54436" custLinFactNeighborX="-1882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E23C2889-23BB-426C-B310-5D8DD8FD8496}" type="pres">
      <dgm:prSet presAssocID="{94B1FC2F-AA2E-4556-B0E3-D61DE33DCFF6}" presName="text" presStyleLbl="node1" presStyleIdx="0" presStyleCnt="5">
        <dgm:presLayoutVars>
          <dgm:bulletEnabled val="1"/>
        </dgm:presLayoutVars>
      </dgm:prSet>
      <dgm:spPr/>
    </dgm:pt>
    <dgm:pt modelId="{BC481851-2595-468D-910E-BFBF0C0B83DB}" type="pres">
      <dgm:prSet presAssocID="{A70DAC3B-8C9A-4987-BFBF-44D21D3553AB}" presName="spacer" presStyleCnt="0"/>
      <dgm:spPr/>
    </dgm:pt>
    <dgm:pt modelId="{5600FDDB-E5A2-41D6-9165-2DF3511B8571}" type="pres">
      <dgm:prSet presAssocID="{C862A80A-4DB8-4BD6-B623-C562AE0EB43D}" presName="comp" presStyleCnt="0"/>
      <dgm:spPr/>
    </dgm:pt>
    <dgm:pt modelId="{9EBE44D9-6B59-4BE4-BAF4-B3A36148D65A}" type="pres">
      <dgm:prSet presAssocID="{C862A80A-4DB8-4BD6-B623-C562AE0EB43D}" presName="box" presStyleLbl="node1" presStyleIdx="1" presStyleCnt="5" custScaleY="125211"/>
      <dgm:spPr/>
    </dgm:pt>
    <dgm:pt modelId="{D3DC36EE-C41B-465B-9041-56CD82FA82A4}" type="pres">
      <dgm:prSet presAssocID="{C862A80A-4DB8-4BD6-B623-C562AE0EB43D}" presName="img" presStyleLbl="fgImgPlace1" presStyleIdx="1" presStyleCnt="5" custScaleX="54436" custLinFactNeighborX="-1882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</dgm:pt>
    <dgm:pt modelId="{E07CEBA6-9B75-4B78-BCEF-014103C6FFAF}" type="pres">
      <dgm:prSet presAssocID="{C862A80A-4DB8-4BD6-B623-C562AE0EB43D}" presName="text" presStyleLbl="node1" presStyleIdx="1" presStyleCnt="5">
        <dgm:presLayoutVars>
          <dgm:bulletEnabled val="1"/>
        </dgm:presLayoutVars>
      </dgm:prSet>
      <dgm:spPr/>
    </dgm:pt>
    <dgm:pt modelId="{A14AE15D-7897-4661-BB1D-04D35827D217}" type="pres">
      <dgm:prSet presAssocID="{CEBA8189-2074-4EB8-B0FA-7A273FC91E12}" presName="spacer" presStyleCnt="0"/>
      <dgm:spPr/>
    </dgm:pt>
    <dgm:pt modelId="{C03C5825-0F04-4E56-AB63-B8469291401B}" type="pres">
      <dgm:prSet presAssocID="{FE2A0B7D-D758-44B3-B3C8-9A0EC321E262}" presName="comp" presStyleCnt="0"/>
      <dgm:spPr/>
    </dgm:pt>
    <dgm:pt modelId="{3C1F5D11-551D-4C26-B901-FAA41931D90F}" type="pres">
      <dgm:prSet presAssocID="{FE2A0B7D-D758-44B3-B3C8-9A0EC321E262}" presName="box" presStyleLbl="node1" presStyleIdx="2" presStyleCnt="5" custScaleY="90999"/>
      <dgm:spPr/>
    </dgm:pt>
    <dgm:pt modelId="{CC383DE9-9434-4061-B21D-D85F3992B467}" type="pres">
      <dgm:prSet presAssocID="{FE2A0B7D-D758-44B3-B3C8-9A0EC321E262}" presName="img" presStyleLbl="fgImgPlace1" presStyleIdx="2" presStyleCnt="5" custScaleX="54436" custLinFactNeighborX="-1882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</dgm:pt>
    <dgm:pt modelId="{AE475BA4-C69F-410D-8DDF-9916E663F916}" type="pres">
      <dgm:prSet presAssocID="{FE2A0B7D-D758-44B3-B3C8-9A0EC321E262}" presName="text" presStyleLbl="node1" presStyleIdx="2" presStyleCnt="5">
        <dgm:presLayoutVars>
          <dgm:bulletEnabled val="1"/>
        </dgm:presLayoutVars>
      </dgm:prSet>
      <dgm:spPr/>
    </dgm:pt>
    <dgm:pt modelId="{6322C812-E8D2-407B-947F-0F0069631550}" type="pres">
      <dgm:prSet presAssocID="{8F430FA2-6C12-4446-8D30-1DB2E61B54C1}" presName="spacer" presStyleCnt="0"/>
      <dgm:spPr/>
    </dgm:pt>
    <dgm:pt modelId="{616F2087-D6F7-4F5C-9A64-51DD2698ABF4}" type="pres">
      <dgm:prSet presAssocID="{339F70B9-F05A-42E9-BD74-CCDBA163758F}" presName="comp" presStyleCnt="0"/>
      <dgm:spPr/>
    </dgm:pt>
    <dgm:pt modelId="{AF86ABB5-7939-4C60-A356-65F0B9113929}" type="pres">
      <dgm:prSet presAssocID="{339F70B9-F05A-42E9-BD74-CCDBA163758F}" presName="box" presStyleLbl="node1" presStyleIdx="3" presStyleCnt="5"/>
      <dgm:spPr/>
    </dgm:pt>
    <dgm:pt modelId="{6F1D007A-6B86-4E3F-B485-4A536FCD5D5D}" type="pres">
      <dgm:prSet presAssocID="{339F70B9-F05A-42E9-BD74-CCDBA163758F}" presName="img" presStyleLbl="fgImgPlace1" presStyleIdx="3" presStyleCnt="5" custScaleX="54436" custLinFactNeighborX="-1882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73BC05B8-C2A2-4760-AEA7-3E5B251DED0C}" type="pres">
      <dgm:prSet presAssocID="{339F70B9-F05A-42E9-BD74-CCDBA163758F}" presName="text" presStyleLbl="node1" presStyleIdx="3" presStyleCnt="5">
        <dgm:presLayoutVars>
          <dgm:bulletEnabled val="1"/>
        </dgm:presLayoutVars>
      </dgm:prSet>
      <dgm:spPr/>
    </dgm:pt>
    <dgm:pt modelId="{8BC9C65F-553C-4104-AB77-15239499AE38}" type="pres">
      <dgm:prSet presAssocID="{C42804E2-04F4-408B-810F-3A031F43628A}" presName="spacer" presStyleCnt="0"/>
      <dgm:spPr/>
    </dgm:pt>
    <dgm:pt modelId="{C4D5CF89-529C-413B-94A8-A17CB73BF5E3}" type="pres">
      <dgm:prSet presAssocID="{718A250B-8A11-4831-90B4-5D6FCDBEA15A}" presName="comp" presStyleCnt="0"/>
      <dgm:spPr/>
    </dgm:pt>
    <dgm:pt modelId="{44135A74-30C5-4FB6-BE79-0742F97BE4C4}" type="pres">
      <dgm:prSet presAssocID="{718A250B-8A11-4831-90B4-5D6FCDBEA15A}" presName="box" presStyleLbl="node1" presStyleIdx="4" presStyleCnt="5" custLinFactNeighborX="-168" custLinFactNeighborY="5350"/>
      <dgm:spPr/>
    </dgm:pt>
    <dgm:pt modelId="{74A65256-93EA-4129-B3DC-C2026BA864CB}" type="pres">
      <dgm:prSet presAssocID="{718A250B-8A11-4831-90B4-5D6FCDBEA15A}" presName="img" presStyleLbl="fgImgPlace1" presStyleIdx="4" presStyleCnt="5" custScaleX="54436" custLinFactNeighborX="-1882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93B280AC-F746-4A11-948B-D7AA9D3210B7}" type="pres">
      <dgm:prSet presAssocID="{718A250B-8A11-4831-90B4-5D6FCDBEA15A}" presName="text" presStyleLbl="node1" presStyleIdx="4" presStyleCnt="5">
        <dgm:presLayoutVars>
          <dgm:bulletEnabled val="1"/>
        </dgm:presLayoutVars>
      </dgm:prSet>
      <dgm:spPr/>
    </dgm:pt>
  </dgm:ptLst>
  <dgm:cxnLst>
    <dgm:cxn modelId="{11455A00-D10D-459E-BDA5-991B44C29D8E}" srcId="{1920EC6B-E727-4281-89D4-524E770C48AE}" destId="{718A250B-8A11-4831-90B4-5D6FCDBEA15A}" srcOrd="4" destOrd="0" parTransId="{5875C610-8D64-4CD7-B538-8B55C9049D46}" sibTransId="{43C3B9D8-E787-44BD-B90E-2668D058C05D}"/>
    <dgm:cxn modelId="{CB206825-77B3-413A-A638-1A642C5F1201}" srcId="{1920EC6B-E727-4281-89D4-524E770C48AE}" destId="{C862A80A-4DB8-4BD6-B623-C562AE0EB43D}" srcOrd="1" destOrd="0" parTransId="{EF74C416-DA19-4135-BCB8-C1D5D200A1B0}" sibTransId="{CEBA8189-2074-4EB8-B0FA-7A273FC91E12}"/>
    <dgm:cxn modelId="{C099703E-05B1-4249-BC24-A759C8E9B2DF}" type="presOf" srcId="{C862A80A-4DB8-4BD6-B623-C562AE0EB43D}" destId="{9EBE44D9-6B59-4BE4-BAF4-B3A36148D65A}" srcOrd="0" destOrd="0" presId="urn:microsoft.com/office/officeart/2005/8/layout/vList4"/>
    <dgm:cxn modelId="{42771D61-CACC-4A29-852A-BF11C8864DA7}" type="presOf" srcId="{718A250B-8A11-4831-90B4-5D6FCDBEA15A}" destId="{93B280AC-F746-4A11-948B-D7AA9D3210B7}" srcOrd="1" destOrd="0" presId="urn:microsoft.com/office/officeart/2005/8/layout/vList4"/>
    <dgm:cxn modelId="{D5B3234B-EF0B-456F-BA54-7D83A906E350}" type="presOf" srcId="{FE2A0B7D-D758-44B3-B3C8-9A0EC321E262}" destId="{3C1F5D11-551D-4C26-B901-FAA41931D90F}" srcOrd="0" destOrd="0" presId="urn:microsoft.com/office/officeart/2005/8/layout/vList4"/>
    <dgm:cxn modelId="{5077147A-D187-4C69-9777-4524957110A0}" type="presOf" srcId="{94B1FC2F-AA2E-4556-B0E3-D61DE33DCFF6}" destId="{AA629FCD-4678-4212-BEC2-ED73CCCCDE41}" srcOrd="0" destOrd="0" presId="urn:microsoft.com/office/officeart/2005/8/layout/vList4"/>
    <dgm:cxn modelId="{2CC7945A-E3AE-48C8-984F-0CE4A7E20851}" type="presOf" srcId="{FE2A0B7D-D758-44B3-B3C8-9A0EC321E262}" destId="{AE475BA4-C69F-410D-8DDF-9916E663F916}" srcOrd="1" destOrd="0" presId="urn:microsoft.com/office/officeart/2005/8/layout/vList4"/>
    <dgm:cxn modelId="{0A4A3E93-E8F9-461D-AD67-A81ADBE01849}" type="presOf" srcId="{339F70B9-F05A-42E9-BD74-CCDBA163758F}" destId="{AF86ABB5-7939-4C60-A356-65F0B9113929}" srcOrd="0" destOrd="0" presId="urn:microsoft.com/office/officeart/2005/8/layout/vList4"/>
    <dgm:cxn modelId="{36D38596-E2F0-47F7-85E1-996B146F0764}" type="presOf" srcId="{339F70B9-F05A-42E9-BD74-CCDBA163758F}" destId="{73BC05B8-C2A2-4760-AEA7-3E5B251DED0C}" srcOrd="1" destOrd="0" presId="urn:microsoft.com/office/officeart/2005/8/layout/vList4"/>
    <dgm:cxn modelId="{56C05FB8-B637-49E4-B343-F56BBC069EA6}" srcId="{1920EC6B-E727-4281-89D4-524E770C48AE}" destId="{339F70B9-F05A-42E9-BD74-CCDBA163758F}" srcOrd="3" destOrd="0" parTransId="{6F5B7065-48FC-43C4-86F1-2B91D8AE95EA}" sibTransId="{C42804E2-04F4-408B-810F-3A031F43628A}"/>
    <dgm:cxn modelId="{61FD6ABE-CB4B-4462-954F-A969DC1DC777}" srcId="{1920EC6B-E727-4281-89D4-524E770C48AE}" destId="{94B1FC2F-AA2E-4556-B0E3-D61DE33DCFF6}" srcOrd="0" destOrd="0" parTransId="{332DC55F-9D65-478A-8E99-21E79739C09E}" sibTransId="{A70DAC3B-8C9A-4987-BFBF-44D21D3553AB}"/>
    <dgm:cxn modelId="{F4CECFCB-8FD6-48CA-96D0-DD3D14868795}" type="presOf" srcId="{94B1FC2F-AA2E-4556-B0E3-D61DE33DCFF6}" destId="{E23C2889-23BB-426C-B310-5D8DD8FD8496}" srcOrd="1" destOrd="0" presId="urn:microsoft.com/office/officeart/2005/8/layout/vList4"/>
    <dgm:cxn modelId="{0B8C8EE1-CD30-488A-9C41-4F6769F6109C}" type="presOf" srcId="{1920EC6B-E727-4281-89D4-524E770C48AE}" destId="{0D13EC54-7F0F-40A8-AB41-1B307DB103A5}" srcOrd="0" destOrd="0" presId="urn:microsoft.com/office/officeart/2005/8/layout/vList4"/>
    <dgm:cxn modelId="{4FB93BE7-6257-4286-A12E-5D6659DAF2E0}" type="presOf" srcId="{718A250B-8A11-4831-90B4-5D6FCDBEA15A}" destId="{44135A74-30C5-4FB6-BE79-0742F97BE4C4}" srcOrd="0" destOrd="0" presId="urn:microsoft.com/office/officeart/2005/8/layout/vList4"/>
    <dgm:cxn modelId="{B993F9F1-18AC-49CB-8E15-E6C36527BF6D}" srcId="{1920EC6B-E727-4281-89D4-524E770C48AE}" destId="{FE2A0B7D-D758-44B3-B3C8-9A0EC321E262}" srcOrd="2" destOrd="0" parTransId="{54D56DCA-67E4-4C74-9310-9E5725F97B6F}" sibTransId="{8F430FA2-6C12-4446-8D30-1DB2E61B54C1}"/>
    <dgm:cxn modelId="{99C09EF7-294E-4A56-99F7-1C57EFCB5B03}" type="presOf" srcId="{C862A80A-4DB8-4BD6-B623-C562AE0EB43D}" destId="{E07CEBA6-9B75-4B78-BCEF-014103C6FFAF}" srcOrd="1" destOrd="0" presId="urn:microsoft.com/office/officeart/2005/8/layout/vList4"/>
    <dgm:cxn modelId="{A236EBFC-3ABE-413E-A7F7-0EA76F5F2134}" type="presParOf" srcId="{0D13EC54-7F0F-40A8-AB41-1B307DB103A5}" destId="{3678453C-D635-4F33-AC70-A2D65A1B0FC2}" srcOrd="0" destOrd="0" presId="urn:microsoft.com/office/officeart/2005/8/layout/vList4"/>
    <dgm:cxn modelId="{36911C5D-E139-4BCF-BB49-0B8E52677468}" type="presParOf" srcId="{3678453C-D635-4F33-AC70-A2D65A1B0FC2}" destId="{AA629FCD-4678-4212-BEC2-ED73CCCCDE41}" srcOrd="0" destOrd="0" presId="urn:microsoft.com/office/officeart/2005/8/layout/vList4"/>
    <dgm:cxn modelId="{3EA7F76C-9611-415D-95E3-334EDA34F802}" type="presParOf" srcId="{3678453C-D635-4F33-AC70-A2D65A1B0FC2}" destId="{0A448423-F9B4-4D05-9183-9D75356A8068}" srcOrd="1" destOrd="0" presId="urn:microsoft.com/office/officeart/2005/8/layout/vList4"/>
    <dgm:cxn modelId="{C642486A-12BA-43BA-B405-8F7E98DEF7FD}" type="presParOf" srcId="{3678453C-D635-4F33-AC70-A2D65A1B0FC2}" destId="{E23C2889-23BB-426C-B310-5D8DD8FD8496}" srcOrd="2" destOrd="0" presId="urn:microsoft.com/office/officeart/2005/8/layout/vList4"/>
    <dgm:cxn modelId="{A60C6234-0166-48A1-868D-42459568791C}" type="presParOf" srcId="{0D13EC54-7F0F-40A8-AB41-1B307DB103A5}" destId="{BC481851-2595-468D-910E-BFBF0C0B83DB}" srcOrd="1" destOrd="0" presId="urn:microsoft.com/office/officeart/2005/8/layout/vList4"/>
    <dgm:cxn modelId="{605B4A47-8DED-48E9-99C3-44209B800201}" type="presParOf" srcId="{0D13EC54-7F0F-40A8-AB41-1B307DB103A5}" destId="{5600FDDB-E5A2-41D6-9165-2DF3511B8571}" srcOrd="2" destOrd="0" presId="urn:microsoft.com/office/officeart/2005/8/layout/vList4"/>
    <dgm:cxn modelId="{606AF94D-177A-4940-88EA-D7741C215ABA}" type="presParOf" srcId="{5600FDDB-E5A2-41D6-9165-2DF3511B8571}" destId="{9EBE44D9-6B59-4BE4-BAF4-B3A36148D65A}" srcOrd="0" destOrd="0" presId="urn:microsoft.com/office/officeart/2005/8/layout/vList4"/>
    <dgm:cxn modelId="{9C463850-1E63-49D5-8CB2-60A189B9B3EB}" type="presParOf" srcId="{5600FDDB-E5A2-41D6-9165-2DF3511B8571}" destId="{D3DC36EE-C41B-465B-9041-56CD82FA82A4}" srcOrd="1" destOrd="0" presId="urn:microsoft.com/office/officeart/2005/8/layout/vList4"/>
    <dgm:cxn modelId="{EAC25B3E-5BFD-427F-9365-87F46C5081DF}" type="presParOf" srcId="{5600FDDB-E5A2-41D6-9165-2DF3511B8571}" destId="{E07CEBA6-9B75-4B78-BCEF-014103C6FFAF}" srcOrd="2" destOrd="0" presId="urn:microsoft.com/office/officeart/2005/8/layout/vList4"/>
    <dgm:cxn modelId="{BF3EA603-E836-461D-9C56-6341A39FB1E7}" type="presParOf" srcId="{0D13EC54-7F0F-40A8-AB41-1B307DB103A5}" destId="{A14AE15D-7897-4661-BB1D-04D35827D217}" srcOrd="3" destOrd="0" presId="urn:microsoft.com/office/officeart/2005/8/layout/vList4"/>
    <dgm:cxn modelId="{0572FE50-1047-4AD2-8A6A-5D8422C178F4}" type="presParOf" srcId="{0D13EC54-7F0F-40A8-AB41-1B307DB103A5}" destId="{C03C5825-0F04-4E56-AB63-B8469291401B}" srcOrd="4" destOrd="0" presId="urn:microsoft.com/office/officeart/2005/8/layout/vList4"/>
    <dgm:cxn modelId="{9A9A8199-73F1-4F42-8485-67E74AB4E174}" type="presParOf" srcId="{C03C5825-0F04-4E56-AB63-B8469291401B}" destId="{3C1F5D11-551D-4C26-B901-FAA41931D90F}" srcOrd="0" destOrd="0" presId="urn:microsoft.com/office/officeart/2005/8/layout/vList4"/>
    <dgm:cxn modelId="{3F3DA194-3372-4D6D-9AAD-BE3594F90401}" type="presParOf" srcId="{C03C5825-0F04-4E56-AB63-B8469291401B}" destId="{CC383DE9-9434-4061-B21D-D85F3992B467}" srcOrd="1" destOrd="0" presId="urn:microsoft.com/office/officeart/2005/8/layout/vList4"/>
    <dgm:cxn modelId="{52E194DE-98AF-465A-99FD-09F4D706CBF2}" type="presParOf" srcId="{C03C5825-0F04-4E56-AB63-B8469291401B}" destId="{AE475BA4-C69F-410D-8DDF-9916E663F916}" srcOrd="2" destOrd="0" presId="urn:microsoft.com/office/officeart/2005/8/layout/vList4"/>
    <dgm:cxn modelId="{62868DEE-389C-4F7D-8F19-21485FF42596}" type="presParOf" srcId="{0D13EC54-7F0F-40A8-AB41-1B307DB103A5}" destId="{6322C812-E8D2-407B-947F-0F0069631550}" srcOrd="5" destOrd="0" presId="urn:microsoft.com/office/officeart/2005/8/layout/vList4"/>
    <dgm:cxn modelId="{073D54C8-F8FE-4DC5-A44E-8C7FAB684145}" type="presParOf" srcId="{0D13EC54-7F0F-40A8-AB41-1B307DB103A5}" destId="{616F2087-D6F7-4F5C-9A64-51DD2698ABF4}" srcOrd="6" destOrd="0" presId="urn:microsoft.com/office/officeart/2005/8/layout/vList4"/>
    <dgm:cxn modelId="{55A84FEF-BB05-4F14-A52A-DC5134F22116}" type="presParOf" srcId="{616F2087-D6F7-4F5C-9A64-51DD2698ABF4}" destId="{AF86ABB5-7939-4C60-A356-65F0B9113929}" srcOrd="0" destOrd="0" presId="urn:microsoft.com/office/officeart/2005/8/layout/vList4"/>
    <dgm:cxn modelId="{D9716F9C-D069-47D7-A6B7-E3AD07B605F6}" type="presParOf" srcId="{616F2087-D6F7-4F5C-9A64-51DD2698ABF4}" destId="{6F1D007A-6B86-4E3F-B485-4A536FCD5D5D}" srcOrd="1" destOrd="0" presId="urn:microsoft.com/office/officeart/2005/8/layout/vList4"/>
    <dgm:cxn modelId="{25C0F9DA-AFF4-415B-AD16-3AA18589A01A}" type="presParOf" srcId="{616F2087-D6F7-4F5C-9A64-51DD2698ABF4}" destId="{73BC05B8-C2A2-4760-AEA7-3E5B251DED0C}" srcOrd="2" destOrd="0" presId="urn:microsoft.com/office/officeart/2005/8/layout/vList4"/>
    <dgm:cxn modelId="{BF56DCB9-425D-4E70-A799-121E886F0D2F}" type="presParOf" srcId="{0D13EC54-7F0F-40A8-AB41-1B307DB103A5}" destId="{8BC9C65F-553C-4104-AB77-15239499AE38}" srcOrd="7" destOrd="0" presId="urn:microsoft.com/office/officeart/2005/8/layout/vList4"/>
    <dgm:cxn modelId="{797415D2-8B91-4E10-8250-3CCFB728C567}" type="presParOf" srcId="{0D13EC54-7F0F-40A8-AB41-1B307DB103A5}" destId="{C4D5CF89-529C-413B-94A8-A17CB73BF5E3}" srcOrd="8" destOrd="0" presId="urn:microsoft.com/office/officeart/2005/8/layout/vList4"/>
    <dgm:cxn modelId="{0BB5F4B2-1E3D-4369-BEB8-DE5956F61E9A}" type="presParOf" srcId="{C4D5CF89-529C-413B-94A8-A17CB73BF5E3}" destId="{44135A74-30C5-4FB6-BE79-0742F97BE4C4}" srcOrd="0" destOrd="0" presId="urn:microsoft.com/office/officeart/2005/8/layout/vList4"/>
    <dgm:cxn modelId="{C981E652-6845-4FDF-8649-A825E87B766C}" type="presParOf" srcId="{C4D5CF89-529C-413B-94A8-A17CB73BF5E3}" destId="{74A65256-93EA-4129-B3DC-C2026BA864CB}" srcOrd="1" destOrd="0" presId="urn:microsoft.com/office/officeart/2005/8/layout/vList4"/>
    <dgm:cxn modelId="{279F7E0B-9669-451B-84A4-B829D238776A}" type="presParOf" srcId="{C4D5CF89-529C-413B-94A8-A17CB73BF5E3}" destId="{93B280AC-F746-4A11-948B-D7AA9D3210B7}" srcOrd="2" destOrd="0" presId="urn:microsoft.com/office/officeart/2005/8/layout/vList4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29FCD-4678-4212-BEC2-ED73CCCCDE41}">
      <dsp:nvSpPr>
        <dsp:cNvPr id="0" name=""/>
        <dsp:cNvSpPr/>
      </dsp:nvSpPr>
      <dsp:spPr>
        <a:xfrm>
          <a:off x="0" y="0"/>
          <a:ext cx="9627249" cy="1063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rPr>
            <a:t>de Sistemas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Verdana" panose="020B0604030504040204" pitchFamily="34" charset="0"/>
              <a:ea typeface="Verdana" panose="020B0604030504040204" pitchFamily="34" charset="0"/>
            </a:rPr>
            <a:t>Programas que permiten </a:t>
          </a:r>
          <a:r>
            <a:rPr lang="es-ES" sz="1600" kern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rPr>
            <a:t>controlar </a:t>
          </a:r>
          <a:r>
            <a:rPr lang="es-ES" sz="1600" kern="1200" dirty="0">
              <a:latin typeface="Verdana" panose="020B0604030504040204" pitchFamily="34" charset="0"/>
              <a:ea typeface="Verdana" panose="020B0604030504040204" pitchFamily="34" charset="0"/>
            </a:rPr>
            <a:t>los </a:t>
          </a:r>
          <a:r>
            <a:rPr lang="es-ES" sz="1600" kern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rPr>
            <a:t>dispositivos </a:t>
          </a:r>
          <a:r>
            <a:rPr lang="es-ES" sz="16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(</a:t>
          </a:r>
          <a:r>
            <a:rPr lang="es-ES" sz="16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Sistemas Operativos</a:t>
          </a:r>
          <a:r>
            <a:rPr lang="es-ES" sz="16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) u otro tipo de hardware (controladores)</a:t>
          </a:r>
        </a:p>
      </dsp:txBody>
      <dsp:txXfrm>
        <a:off x="2031830" y="0"/>
        <a:ext cx="7595418" cy="1063807"/>
      </dsp:txXfrm>
    </dsp:sp>
    <dsp:sp modelId="{0A448423-F9B4-4D05-9183-9D75356A8068}">
      <dsp:nvSpPr>
        <dsp:cNvPr id="0" name=""/>
        <dsp:cNvSpPr/>
      </dsp:nvSpPr>
      <dsp:spPr>
        <a:xfrm>
          <a:off x="182590" y="106380"/>
          <a:ext cx="1048137" cy="85104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E44D9-6B59-4BE4-BAF4-B3A36148D65A}">
      <dsp:nvSpPr>
        <dsp:cNvPr id="0" name=""/>
        <dsp:cNvSpPr/>
      </dsp:nvSpPr>
      <dsp:spPr>
        <a:xfrm>
          <a:off x="0" y="1170187"/>
          <a:ext cx="9627249" cy="13320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rPr>
            <a:t>Lenguajes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Verdana" panose="020B0604030504040204" pitchFamily="34" charset="0"/>
              <a:ea typeface="Verdana" panose="020B0604030504040204" pitchFamily="34" charset="0"/>
            </a:rPr>
            <a:t>Software para </a:t>
          </a:r>
          <a:r>
            <a:rPr lang="es-ES" sz="1600" kern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rPr>
            <a:t>crear otro software</a:t>
          </a:r>
          <a:r>
            <a:rPr lang="es-ES" sz="16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. </a:t>
          </a:r>
          <a:br>
            <a:rPr lang="es-ES" sz="16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s-ES" sz="16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Hay muchos tipos de lenguaje, entre otros tenemos: de programación </a:t>
          </a:r>
          <a:r>
            <a:rPr lang="es-ES" sz="14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(Python)</a:t>
          </a:r>
          <a:r>
            <a:rPr lang="es-ES" sz="16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, de especificación </a:t>
          </a:r>
          <a:r>
            <a:rPr lang="es-ES" sz="14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(UML)</a:t>
          </a:r>
          <a:r>
            <a:rPr lang="es-ES" sz="16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, consulta Base de Datos </a:t>
          </a:r>
          <a:r>
            <a:rPr lang="es-ES" sz="14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(SQL)</a:t>
          </a:r>
          <a:r>
            <a:rPr lang="es-ES" sz="16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, marcado </a:t>
          </a:r>
          <a:r>
            <a:rPr lang="es-ES" sz="14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(HTML)</a:t>
          </a:r>
          <a:r>
            <a:rPr lang="es-ES" sz="16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, comunicaciones </a:t>
          </a:r>
          <a:r>
            <a:rPr lang="es-ES" sz="14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(FTP)</a:t>
          </a:r>
          <a:r>
            <a:rPr lang="es-ES" sz="16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, gráficos </a:t>
          </a:r>
          <a:r>
            <a:rPr lang="es-ES" sz="14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(</a:t>
          </a:r>
          <a:r>
            <a:rPr lang="es-ES" sz="1400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metapost</a:t>
          </a:r>
          <a:r>
            <a:rPr lang="es-ES" sz="14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)</a:t>
          </a:r>
          <a:endParaRPr lang="es-ES" sz="16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2031830" y="1170187"/>
        <a:ext cx="7595418" cy="1332003"/>
      </dsp:txXfrm>
    </dsp:sp>
    <dsp:sp modelId="{D3DC36EE-C41B-465B-9041-56CD82FA82A4}">
      <dsp:nvSpPr>
        <dsp:cNvPr id="0" name=""/>
        <dsp:cNvSpPr/>
      </dsp:nvSpPr>
      <dsp:spPr>
        <a:xfrm>
          <a:off x="182590" y="1410666"/>
          <a:ext cx="1048137" cy="85104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F5D11-551D-4C26-B901-FAA41931D90F}">
      <dsp:nvSpPr>
        <dsp:cNvPr id="0" name=""/>
        <dsp:cNvSpPr/>
      </dsp:nvSpPr>
      <dsp:spPr>
        <a:xfrm>
          <a:off x="0" y="2608572"/>
          <a:ext cx="9627249" cy="968053"/>
        </a:xfrm>
        <a:prstGeom prst="roundRect">
          <a:avLst>
            <a:gd name="adj" fmla="val 10000"/>
          </a:avLst>
        </a:prstGeom>
        <a:solidFill>
          <a:srgbClr val="FFFF99"/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s-ES" sz="1800" b="1" kern="1200" dirty="0">
              <a:solidFill>
                <a:srgbClr val="CC0000"/>
              </a:solidFill>
              <a:latin typeface="Verdana" panose="020B0604030504040204" pitchFamily="34" charset="0"/>
              <a:ea typeface="Verdana" panose="020B0604030504040204" pitchFamily="34" charset="0"/>
            </a:rPr>
            <a:t>Aplicaciones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s-ES" sz="1600" kern="1200" dirty="0">
              <a:latin typeface="Verdana" panose="020B0604030504040204" pitchFamily="34" charset="0"/>
              <a:ea typeface="Verdana" panose="020B0604030504040204" pitchFamily="34" charset="0"/>
            </a:rPr>
            <a:t>Software para automatizar ( o realizar ) tareas</a:t>
          </a:r>
        </a:p>
      </dsp:txBody>
      <dsp:txXfrm>
        <a:off x="2031830" y="2608572"/>
        <a:ext cx="7595418" cy="968053"/>
      </dsp:txXfrm>
    </dsp:sp>
    <dsp:sp modelId="{CC383DE9-9434-4061-B21D-D85F3992B467}">
      <dsp:nvSpPr>
        <dsp:cNvPr id="0" name=""/>
        <dsp:cNvSpPr/>
      </dsp:nvSpPr>
      <dsp:spPr>
        <a:xfrm>
          <a:off x="182590" y="2667076"/>
          <a:ext cx="1048137" cy="85104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6ABB5-7939-4C60-A356-65F0B9113929}">
      <dsp:nvSpPr>
        <dsp:cNvPr id="0" name=""/>
        <dsp:cNvSpPr/>
      </dsp:nvSpPr>
      <dsp:spPr>
        <a:xfrm>
          <a:off x="0" y="3683006"/>
          <a:ext cx="9627249" cy="1063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rPr>
            <a:t>Bases de Datos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Conjunto de datos relacionados que se guardan para ser utilizados por las aplicaciones</a:t>
          </a:r>
          <a:endParaRPr lang="es-ES" sz="1600" kern="1200" dirty="0">
            <a:solidFill>
              <a:srgbClr val="C00000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2031830" y="3683006"/>
        <a:ext cx="7595418" cy="1063807"/>
      </dsp:txXfrm>
    </dsp:sp>
    <dsp:sp modelId="{6F1D007A-6B86-4E3F-B485-4A536FCD5D5D}">
      <dsp:nvSpPr>
        <dsp:cNvPr id="0" name=""/>
        <dsp:cNvSpPr/>
      </dsp:nvSpPr>
      <dsp:spPr>
        <a:xfrm>
          <a:off x="182590" y="3789387"/>
          <a:ext cx="1048137" cy="85104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35A74-30C5-4FB6-BE79-0742F97BE4C4}">
      <dsp:nvSpPr>
        <dsp:cNvPr id="0" name=""/>
        <dsp:cNvSpPr/>
      </dsp:nvSpPr>
      <dsp:spPr>
        <a:xfrm>
          <a:off x="0" y="4856510"/>
          <a:ext cx="9627249" cy="1063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s-ES" sz="1800" b="1" kern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rPr>
            <a:t>Documentos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s-ES" sz="1600" kern="1200" dirty="0">
              <a:latin typeface="Verdana" panose="020B0604030504040204" pitchFamily="34" charset="0"/>
              <a:ea typeface="Verdana" panose="020B0604030504040204" pitchFamily="34" charset="0"/>
            </a:rPr>
            <a:t>Archivos electrónicos en diferente formato (</a:t>
          </a:r>
          <a:r>
            <a:rPr lang="es-ES" sz="1400" kern="1200" dirty="0">
              <a:latin typeface="Verdana" panose="020B0604030504040204" pitchFamily="34" charset="0"/>
              <a:ea typeface="Verdana" panose="020B0604030504040204" pitchFamily="34" charset="0"/>
            </a:rPr>
            <a:t>Word, Excel, Correos Electrónicos, PDF, imágenes</a:t>
          </a:r>
          <a:r>
            <a:rPr lang="es-ES" sz="1600" kern="1200" dirty="0">
              <a:latin typeface="Verdana" panose="020B0604030504040204" pitchFamily="34" charset="0"/>
              <a:ea typeface="Verdana" panose="020B0604030504040204" pitchFamily="34" charset="0"/>
            </a:rPr>
            <a:t>) que generalmente soportan una operación.</a:t>
          </a:r>
        </a:p>
      </dsp:txBody>
      <dsp:txXfrm>
        <a:off x="2031830" y="4856510"/>
        <a:ext cx="7595418" cy="1063807"/>
      </dsp:txXfrm>
    </dsp:sp>
    <dsp:sp modelId="{74A65256-93EA-4129-B3DC-C2026BA864CB}">
      <dsp:nvSpPr>
        <dsp:cNvPr id="0" name=""/>
        <dsp:cNvSpPr/>
      </dsp:nvSpPr>
      <dsp:spPr>
        <a:xfrm>
          <a:off x="182590" y="4959575"/>
          <a:ext cx="1048137" cy="85104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8530803"/>
            <a:ext cx="6857999" cy="5256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Tema 3. Sistemas Informáticos, Infraestructura TIC  y Aplicaciones Empresariales</a:t>
            </a:r>
          </a:p>
          <a:p>
            <a:pPr algn="ctr"/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F6417F6-6A7F-4F89-938C-207FDC7DE294}"/>
              </a:ext>
            </a:extLst>
          </p:cNvPr>
          <p:cNvSpPr/>
          <p:nvPr/>
        </p:nvSpPr>
        <p:spPr>
          <a:xfrm rot="16200000">
            <a:off x="-3503261" y="4616606"/>
            <a:ext cx="73549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2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21865 - Sistemas de Información   2020-2021</a:t>
            </a:r>
          </a:p>
        </p:txBody>
      </p:sp>
      <p:pic>
        <p:nvPicPr>
          <p:cNvPr id="7" name="Imagen 9">
            <a:extLst>
              <a:ext uri="{FF2B5EF4-FFF2-40B4-BE49-F238E27FC236}">
                <a16:creationId xmlns:a16="http://schemas.microsoft.com/office/drawing/2014/main" id="{6D1718C4-DF25-4B50-966F-264B517F97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0" y="87527"/>
            <a:ext cx="1871661" cy="62388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B43A7C3-0E8B-4E64-B138-714E7D8864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2"/>
          <a:stretch/>
        </p:blipFill>
        <p:spPr>
          <a:xfrm>
            <a:off x="4611292" y="10281"/>
            <a:ext cx="1871661" cy="70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9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3A51D-1BE8-47ED-9235-3012941226E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B52CF-AD2E-41F9-88D6-F9D551D987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41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ured.cu/Arquitectura_de_softwar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youtube.com/watch?v=n6XvfUG4QBQ" TargetMode="External"/><Relationship Id="rId4" Type="http://schemas.openxmlformats.org/officeDocument/2006/relationships/hyperlink" Target="http://blog.koalite.com/2014/03/cuanto-dano-han-hecho-los-arquitectos-de-software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nologia-informatica.com/tipos-licencias-software-libre-comercial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niqui.ru/computadoras-y-software/administracin-y-redes-profesionales/742-es-la-arquitectura-para-dummies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ecured.cu/Estilos_arquitect%C3%B3nicos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B52CF-AD2E-41F9-88D6-F9D551D987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52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https://</a:t>
            </a:r>
            <a:r>
              <a:rPr lang="es-ES" dirty="0" err="1">
                <a:hlinkClick r:id="rId3"/>
              </a:rPr>
              <a:t>www.ecured.cu</a:t>
            </a:r>
            <a:r>
              <a:rPr lang="es-ES" dirty="0">
                <a:hlinkClick r:id="rId3"/>
              </a:rPr>
              <a:t>/</a:t>
            </a:r>
            <a:r>
              <a:rPr lang="es-ES" dirty="0" err="1">
                <a:hlinkClick r:id="rId3"/>
              </a:rPr>
              <a:t>Arquitectura_de_software</a:t>
            </a:r>
            <a:endParaRPr lang="es-ES" dirty="0"/>
          </a:p>
          <a:p>
            <a:endParaRPr lang="es-ES" dirty="0"/>
          </a:p>
          <a:p>
            <a:r>
              <a:rPr lang="es-ES" dirty="0">
                <a:hlinkClick r:id="rId4"/>
              </a:rPr>
              <a:t>http://</a:t>
            </a:r>
            <a:r>
              <a:rPr lang="es-ES" dirty="0" err="1">
                <a:hlinkClick r:id="rId4"/>
              </a:rPr>
              <a:t>blog.koalite.com</a:t>
            </a:r>
            <a:r>
              <a:rPr lang="es-ES" dirty="0">
                <a:hlinkClick r:id="rId4"/>
              </a:rPr>
              <a:t>/2014/03/cuanto-</a:t>
            </a:r>
            <a:r>
              <a:rPr lang="es-ES" dirty="0" err="1">
                <a:hlinkClick r:id="rId4"/>
              </a:rPr>
              <a:t>dano</a:t>
            </a:r>
            <a:r>
              <a:rPr lang="es-ES" dirty="0">
                <a:hlinkClick r:id="rId4"/>
              </a:rPr>
              <a:t>-han-hecho-los-arquitectos-de-software/</a:t>
            </a:r>
            <a:endParaRPr lang="es-ES" dirty="0"/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cliente-servidor, las basadas en N-capas, orientadas a servicios, basadas en microservicios</a:t>
            </a:r>
          </a:p>
          <a:p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dirty="0">
                <a:hlinkClick r:id="rId5"/>
              </a:rPr>
              <a:t>https://</a:t>
            </a:r>
            <a:r>
              <a:rPr lang="es-ES" dirty="0" err="1">
                <a:hlinkClick r:id="rId5"/>
              </a:rPr>
              <a:t>www.youtube.com</a:t>
            </a:r>
            <a:r>
              <a:rPr lang="es-ES" dirty="0">
                <a:hlinkClick r:id="rId5"/>
              </a:rPr>
              <a:t>/</a:t>
            </a:r>
            <a:r>
              <a:rPr lang="es-ES" dirty="0" err="1">
                <a:hlinkClick r:id="rId5"/>
              </a:rPr>
              <a:t>watch?v</a:t>
            </a:r>
            <a:r>
              <a:rPr lang="es-ES" dirty="0">
                <a:hlinkClick r:id="rId5"/>
              </a:rPr>
              <a:t>=</a:t>
            </a:r>
            <a:r>
              <a:rPr lang="es-ES" dirty="0" err="1">
                <a:hlinkClick r:id="rId5"/>
              </a:rPr>
              <a:t>n6XvfUG4QBQ</a:t>
            </a:r>
            <a:endParaRPr lang="es-ES" dirty="0"/>
          </a:p>
          <a:p>
            <a:endParaRPr lang="es-ES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ES" sz="1200" dirty="0"/>
              <a:t>Relación de la Arquitectura de Software con la Arquitectura Empresarial.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ES" sz="1200" dirty="0"/>
              <a:t>El marco </a:t>
            </a:r>
            <a:r>
              <a:rPr lang="es-ES" sz="1200" dirty="0" err="1"/>
              <a:t>TOGAF</a:t>
            </a:r>
            <a:r>
              <a:rPr lang="es-ES" sz="1200" dirty="0"/>
              <a:t> 9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B52CF-AD2E-41F9-88D6-F9D551D987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58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https://</a:t>
            </a:r>
            <a:r>
              <a:rPr lang="es-ES" dirty="0" err="1">
                <a:hlinkClick r:id="rId3"/>
              </a:rPr>
              <a:t>www.tecnologia-informatica.com</a:t>
            </a:r>
            <a:r>
              <a:rPr lang="es-ES" dirty="0">
                <a:hlinkClick r:id="rId3"/>
              </a:rPr>
              <a:t>/tipos-licencias-software-libre-comercial/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B52CF-AD2E-41F9-88D6-F9D551D987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8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>
                <a:latin typeface="Verdana" panose="020B0604030504040204" pitchFamily="34" charset="0"/>
                <a:ea typeface="Verdana" panose="020B0604030504040204" pitchFamily="34" charset="0"/>
              </a:rPr>
              <a:t>Si la tarea que se automatiza es la generación de información para la empresa entonces es una Aplicación Empresarial, comúnmente denominada </a:t>
            </a:r>
            <a:r>
              <a:rPr lang="es-ES" sz="1200" b="1" dirty="0">
                <a:latin typeface="Verdana" panose="020B0604030504040204" pitchFamily="34" charset="0"/>
                <a:ea typeface="Verdana" panose="020B0604030504040204" pitchFamily="34" charset="0"/>
              </a:rPr>
              <a:t>Sistema de Información</a:t>
            </a:r>
            <a:r>
              <a:rPr lang="es-ES" sz="12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s-ES" dirty="0">
              <a:hlinkClick r:id="" action="ppaction://noaction"/>
            </a:endParaRPr>
          </a:p>
          <a:p>
            <a:r>
              <a:rPr lang="es-ES" dirty="0">
                <a:hlinkClick r:id="" action="ppaction://noaction"/>
              </a:rPr>
              <a:t>https://</a:t>
            </a:r>
            <a:r>
              <a:rPr lang="es-ES" dirty="0" err="1">
                <a:hlinkClick r:id="rId3"/>
              </a:rPr>
              <a:t>maniqui.ru</a:t>
            </a:r>
            <a:r>
              <a:rPr lang="es-ES" dirty="0">
                <a:hlinkClick r:id="rId3"/>
              </a:rPr>
              <a:t>/computadoras-y-software/</a:t>
            </a:r>
            <a:r>
              <a:rPr lang="es-ES" dirty="0" err="1">
                <a:hlinkClick r:id="rId3"/>
              </a:rPr>
              <a:t>administracin</a:t>
            </a:r>
            <a:r>
              <a:rPr lang="es-ES" dirty="0">
                <a:hlinkClick r:id="rId3"/>
              </a:rPr>
              <a:t>-y-redes-profesionales/742-es-la-arquitectura-para-</a:t>
            </a:r>
            <a:r>
              <a:rPr lang="es-ES" dirty="0" err="1">
                <a:hlinkClick r:id="rId3"/>
              </a:rPr>
              <a:t>dummies.html</a:t>
            </a:r>
            <a:endParaRPr lang="es-ES" dirty="0"/>
          </a:p>
          <a:p>
            <a:endParaRPr lang="es-ES" dirty="0"/>
          </a:p>
          <a:p>
            <a:r>
              <a:rPr lang="es-ES" dirty="0">
                <a:hlinkClick r:id="rId4"/>
              </a:rPr>
              <a:t>https://</a:t>
            </a:r>
            <a:r>
              <a:rPr lang="es-ES" dirty="0" err="1">
                <a:hlinkClick r:id="rId4"/>
              </a:rPr>
              <a:t>www.ecured.cu</a:t>
            </a:r>
            <a:r>
              <a:rPr lang="es-ES" dirty="0">
                <a:hlinkClick r:id="rId4"/>
              </a:rPr>
              <a:t>/</a:t>
            </a:r>
            <a:r>
              <a:rPr lang="es-ES" dirty="0" err="1">
                <a:hlinkClick r:id="rId4"/>
              </a:rPr>
              <a:t>Estilos_arquitect%C3%B3nicos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B52CF-AD2E-41F9-88D6-F9D551D987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4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B52CF-AD2E-41F9-88D6-F9D551D987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67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B52CF-AD2E-41F9-88D6-F9D551D987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655622" y="2665897"/>
            <a:ext cx="8479591" cy="144655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spAutoFit/>
          </a:bodyPr>
          <a:lstStyle>
            <a:lvl1pPr algn="l">
              <a:defRPr lang="es-ES" sz="4400" b="1" i="1" baseline="0">
                <a:ln w="12700">
                  <a:noFill/>
                </a:ln>
                <a:solidFill>
                  <a:srgbClr val="A40000"/>
                </a:solidFill>
                <a:latin typeface="Book Antiqua" panose="02040602050305030304" pitchFamily="18" charset="0"/>
                <a:ea typeface="+mn-ea"/>
                <a:cs typeface="Arial" pitchFamily="34" charset="0"/>
              </a:defRPr>
            </a:lvl1pPr>
          </a:lstStyle>
          <a:p>
            <a:pPr marL="0" lvl="0" indent="0" algn="ctr">
              <a:spcBef>
                <a:spcPct val="20000"/>
              </a:spcBef>
              <a:buClr>
                <a:srgbClr val="C00000"/>
              </a:buClr>
              <a:buFont typeface="Wingdings" pitchFamily="2" charset="2"/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721769" y="4424517"/>
            <a:ext cx="7413443" cy="892552"/>
          </a:xfrm>
        </p:spPr>
        <p:txBody>
          <a:bodyPr vert="horz" lIns="36000" tIns="36000" rIns="36000" bIns="36000" rtlCol="0">
            <a:noAutofit/>
          </a:bodyPr>
          <a:lstStyle>
            <a:lvl1pPr>
              <a:lnSpc>
                <a:spcPts val="3500"/>
              </a:lnSpc>
              <a:defRPr lang="es-ES" i="1" dirty="0"/>
            </a:lvl1pPr>
          </a:lstStyle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s-ES" dirty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3445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57333" y="4869161"/>
            <a:ext cx="9697077" cy="566738"/>
          </a:xfrm>
          <a:prstGeom prst="rect">
            <a:avLst/>
          </a:prstGeom>
          <a:noFill/>
        </p:spPr>
        <p:txBody>
          <a:bodyPr/>
          <a:lstStyle>
            <a:lvl1pPr algn="ctr">
              <a:defRPr lang="es-ES" b="1" dirty="0">
                <a:ln w="3175">
                  <a:noFill/>
                </a:ln>
                <a:solidFill>
                  <a:srgbClr val="A4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Book Antiqua" panose="02040602050305030304" pitchFamily="18" charset="0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295467" y="1196753"/>
            <a:ext cx="9697077" cy="35283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257333" y="5510337"/>
            <a:ext cx="9697077" cy="5109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19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423318"/>
            <a:ext cx="10972800" cy="452596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DF54C62-10AF-46AF-A7A7-A716141D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pic>
        <p:nvPicPr>
          <p:cNvPr id="5" name="Picture 2" descr="Resultado de imagen de teoria de sistemas mapa conceptual">
            <a:extLst>
              <a:ext uri="{FF2B5EF4-FFF2-40B4-BE49-F238E27FC236}">
                <a16:creationId xmlns:a16="http://schemas.microsoft.com/office/drawing/2014/main" id="{3DF313B6-E2F4-46E8-8D8B-AB688C51A0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826"/>
            <a:ext cx="12192000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270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75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5FA29-184C-480A-A645-59CA9EC1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811" y="0"/>
            <a:ext cx="8454188" cy="397042"/>
          </a:xfrm>
        </p:spPr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05359AF-83A0-4021-A591-C22C0BDC5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083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1729" y="1076073"/>
            <a:ext cx="10972800" cy="5072064"/>
          </a:xfrm>
        </p:spPr>
        <p:txBody>
          <a:bodyPr vert="horz" lIns="36000" tIns="36000" rIns="36000" bIns="36000" rtlCol="0">
            <a:noAutofit/>
          </a:bodyPr>
          <a:lstStyle>
            <a:lvl1pPr>
              <a:lnSpc>
                <a:spcPts val="3600"/>
              </a:lnSpc>
              <a:spcAft>
                <a:spcPts val="24"/>
              </a:spcAft>
              <a:defRPr lang="es-ES" sz="2400" dirty="0" smtClean="0"/>
            </a:lvl1pPr>
            <a:lvl2pPr>
              <a:lnSpc>
                <a:spcPts val="3600"/>
              </a:lnSpc>
              <a:defRPr lang="es-ES" sz="2300" dirty="0" smtClean="0"/>
            </a:lvl2pPr>
            <a:lvl3pPr>
              <a:lnSpc>
                <a:spcPts val="3600"/>
              </a:lnSpc>
              <a:defRPr lang="es-ES" sz="2200" dirty="0" smtClean="0"/>
            </a:lvl3pPr>
            <a:lvl4pPr>
              <a:lnSpc>
                <a:spcPts val="3600"/>
              </a:lnSpc>
              <a:defRPr lang="es-ES" sz="2000" dirty="0" smtClean="0"/>
            </a:lvl4pPr>
            <a:lvl5pPr>
              <a:lnSpc>
                <a:spcPts val="3600"/>
              </a:lnSpc>
              <a:defRPr lang="es-ES" sz="2000" dirty="0"/>
            </a:lvl5pPr>
          </a:lstStyle>
          <a:p>
            <a:pPr lvl="0">
              <a:lnSpc>
                <a:spcPts val="3600"/>
              </a:lnSpc>
            </a:pPr>
            <a:r>
              <a:rPr lang="es-ES"/>
              <a:t>Editar los estilos de texto del patrón</a:t>
            </a:r>
          </a:p>
          <a:p>
            <a:pPr lvl="1">
              <a:lnSpc>
                <a:spcPts val="3600"/>
              </a:lnSpc>
            </a:pPr>
            <a:r>
              <a:rPr lang="es-ES"/>
              <a:t>Segundo nivel</a:t>
            </a:r>
          </a:p>
          <a:p>
            <a:pPr lvl="2">
              <a:lnSpc>
                <a:spcPts val="3600"/>
              </a:lnSpc>
            </a:pPr>
            <a:r>
              <a:rPr lang="es-ES"/>
              <a:t>Tercer nivel</a:t>
            </a:r>
          </a:p>
          <a:p>
            <a:pPr lvl="3">
              <a:lnSpc>
                <a:spcPts val="3600"/>
              </a:lnSpc>
            </a:pPr>
            <a:r>
              <a:rPr lang="es-ES"/>
              <a:t>Cuarto nivel</a:t>
            </a:r>
          </a:p>
          <a:p>
            <a:pPr lvl="4">
              <a:lnSpc>
                <a:spcPts val="3600"/>
              </a:lnSpc>
            </a:pPr>
            <a:r>
              <a:rPr lang="es-ES"/>
              <a:t>Quinto nivel</a:t>
            </a:r>
            <a:endParaRPr lang="es-E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3724F7F-5188-42BE-B67B-0E78F9B9F8F9}"/>
              </a:ext>
            </a:extLst>
          </p:cNvPr>
          <p:cNvCxnSpPr>
            <a:cxnSpLocks/>
          </p:cNvCxnSpPr>
          <p:nvPr userDrawn="1"/>
        </p:nvCxnSpPr>
        <p:spPr>
          <a:xfrm>
            <a:off x="11621167" y="6717634"/>
            <a:ext cx="0" cy="140366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F8CFC6B2-2805-4894-8859-013D356B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F78444FA-384B-421B-B81C-AE4C53321F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176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94884" y="3902551"/>
            <a:ext cx="10363200" cy="144655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spAutoFit/>
          </a:bodyPr>
          <a:lstStyle>
            <a:lvl1pPr>
              <a:defRPr lang="es-ES" sz="4400" dirty="0">
                <a:ln w="12700">
                  <a:noFill/>
                </a:ln>
                <a:solidFill>
                  <a:srgbClr val="A40000"/>
                </a:solidFill>
                <a:ea typeface="+mn-ea"/>
                <a:cs typeface="Arial" pitchFamily="34" charset="0"/>
              </a:defRPr>
            </a:lvl1pPr>
          </a:lstStyle>
          <a:p>
            <a:pPr marL="0" lvl="0" indent="0" algn="ctr">
              <a:spcBef>
                <a:spcPct val="20000"/>
              </a:spcBef>
              <a:buClr>
                <a:srgbClr val="C00000"/>
              </a:buClr>
              <a:buFont typeface="Wingdings" pitchFamily="2" charset="2"/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904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2875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42875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73BD1F6E-B38D-487B-BC1D-36930BD8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93567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609600" y="1196753"/>
            <a:ext cx="5386917" cy="978123"/>
          </a:xfr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CC0000"/>
                </a:solidFill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196753"/>
            <a:ext cx="5389033" cy="978123"/>
          </a:xfr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CC0000"/>
                </a:solidFill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0E466263-24DE-4374-9DE5-7D77CFC1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3497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09B5275F-4EF5-4B57-802D-34358DC6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9799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88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3393" y="1340768"/>
            <a:ext cx="4011084" cy="946026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2200" b="0">
                <a:solidFill>
                  <a:srgbClr val="A4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1340769"/>
            <a:ext cx="6815667" cy="46413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2370221"/>
            <a:ext cx="4011084" cy="361192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237313"/>
            <a:ext cx="2844800" cy="365125"/>
          </a:xfrm>
          <a:prstGeom prst="rect">
            <a:avLst/>
          </a:prstGeom>
        </p:spPr>
        <p:txBody>
          <a:bodyPr/>
          <a:lstStyle/>
          <a:p>
            <a:fld id="{25562923-2E0A-44FD-8683-9F40F2D6220B}" type="datetimeFigureOut">
              <a:rPr lang="es-ES" smtClean="0"/>
              <a:t>29/01/2022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23731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893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73768" y="1058999"/>
            <a:ext cx="10972800" cy="4944758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marL="730251" lvl="1" defTabSz="987425"/>
            <a:r>
              <a:rPr lang="es-ES" dirty="0"/>
              <a:t>Tercer nivel</a:t>
            </a:r>
          </a:p>
          <a:p>
            <a:pPr marL="1011238" lvl="1"/>
            <a:r>
              <a:rPr lang="es-ES" dirty="0"/>
              <a:t>Cuarto nivel</a:t>
            </a:r>
          </a:p>
          <a:p>
            <a:pPr marL="1354138" lvl="1"/>
            <a:r>
              <a:rPr lang="es-ES" dirty="0"/>
              <a:t>Quinto nivel</a:t>
            </a:r>
          </a:p>
        </p:txBody>
      </p:sp>
      <p:sp>
        <p:nvSpPr>
          <p:cNvPr id="9" name="AutoShape 2" descr="Encabezado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1800" dirty="0">
              <a:latin typeface="Verdana" panose="020B060403050404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79A96E4-310D-4105-B491-5BBF7188E4C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8" y="17601"/>
            <a:ext cx="2388887" cy="724344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0EED047-8E79-4297-BD40-6EF7DFD71AA9}"/>
              </a:ext>
            </a:extLst>
          </p:cNvPr>
          <p:cNvSpPr txBox="1"/>
          <p:nvPr userDrawn="1"/>
        </p:nvSpPr>
        <p:spPr>
          <a:xfrm>
            <a:off x="0" y="6550223"/>
            <a:ext cx="2534652" cy="307777"/>
          </a:xfrm>
          <a:prstGeom prst="rect">
            <a:avLst/>
          </a:prstGeom>
          <a:solidFill>
            <a:srgbClr val="A40000"/>
          </a:solidFill>
        </p:spPr>
        <p:txBody>
          <a:bodyPr wrap="square" rtlCol="0">
            <a:spAutoFit/>
          </a:bodyPr>
          <a:lstStyle/>
          <a:p>
            <a:r>
              <a:rPr lang="es-ES" sz="1400" b="1" i="1" dirty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Prof. Rita de la Torre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05A611A-980B-4E13-AC6D-2C3AEA295FFE}"/>
              </a:ext>
            </a:extLst>
          </p:cNvPr>
          <p:cNvCxnSpPr>
            <a:cxnSpLocks/>
          </p:cNvCxnSpPr>
          <p:nvPr userDrawn="1"/>
        </p:nvCxnSpPr>
        <p:spPr>
          <a:xfrm>
            <a:off x="11621167" y="6717634"/>
            <a:ext cx="0" cy="140366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1C01D30-0E68-4CD8-9C2D-9D51D8BB970B}"/>
              </a:ext>
            </a:extLst>
          </p:cNvPr>
          <p:cNvCxnSpPr/>
          <p:nvPr userDrawn="1"/>
        </p:nvCxnSpPr>
        <p:spPr>
          <a:xfrm>
            <a:off x="112295" y="84222"/>
            <a:ext cx="0" cy="6773779"/>
          </a:xfrm>
          <a:prstGeom prst="line">
            <a:avLst/>
          </a:prstGeom>
          <a:ln w="63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título 19">
            <a:extLst>
              <a:ext uri="{FF2B5EF4-FFF2-40B4-BE49-F238E27FC236}">
                <a16:creationId xmlns:a16="http://schemas.microsoft.com/office/drawing/2014/main" id="{91EF5F0B-7D52-4DB0-A3EB-FC3B87459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811" y="0"/>
            <a:ext cx="8454188" cy="397042"/>
          </a:xfrm>
          <a:prstGeom prst="rect">
            <a:avLst/>
          </a:prstGeom>
          <a:solidFill>
            <a:srgbClr val="A40000"/>
          </a:solidFill>
        </p:spPr>
        <p:txBody>
          <a:bodyPr/>
          <a:lstStyle/>
          <a:p>
            <a:pPr marL="0" lvl="0" algn="r"/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8355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3" r:id="rId12"/>
  </p:sldLayoutIdLst>
  <p:txStyles>
    <p:titleStyle>
      <a:lvl1pPr algn="l" defTabSz="914400" rtl="0" eaLnBrk="1" latinLnBrk="0" hangingPunct="1">
        <a:spcBef>
          <a:spcPct val="0"/>
        </a:spcBef>
        <a:buNone/>
        <a:defRPr lang="es-ES" sz="1800" b="1" i="1" kern="1200" spc="0" baseline="0" smtClean="0">
          <a:ln w="3175">
            <a:noFill/>
          </a:ln>
          <a:solidFill>
            <a:schemeClr val="bg1"/>
          </a:solidFill>
          <a:latin typeface="Book Antiqua" panose="02040602050305030304" pitchFamily="18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None/>
        <a:defRPr lang="es-ES" sz="2600" kern="1200" dirty="0" smtClean="0">
          <a:solidFill>
            <a:schemeClr val="tx1">
              <a:lumMod val="85000"/>
              <a:lumOff val="1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66713" indent="-28575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lang="es-ES" sz="2400" kern="1200" dirty="0" smtClean="0">
          <a:solidFill>
            <a:schemeClr val="tx1">
              <a:lumMod val="85000"/>
              <a:lumOff val="1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708025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tabLst/>
        <a:defRPr lang="es-ES" sz="2400" kern="1200" dirty="0" smtClean="0">
          <a:solidFill>
            <a:schemeClr val="tx1">
              <a:lumMod val="85000"/>
              <a:lumOff val="1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08025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lang="es-ES" sz="2200" kern="1200" dirty="0" smtClean="0">
          <a:solidFill>
            <a:schemeClr val="tx1">
              <a:lumMod val="85000"/>
              <a:lumOff val="1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708025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lang="es-ES" sz="2200" kern="1200" dirty="0">
          <a:solidFill>
            <a:schemeClr val="tx1">
              <a:lumMod val="85000"/>
              <a:lumOff val="1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25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3.png"/><Relationship Id="rId12" Type="http://schemas.microsoft.com/office/2007/relationships/hdphoto" Target="../media/hdphoto2.wdp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microsoft.com/office/2007/relationships/hdphoto" Target="../media/hdphoto5.wdp"/><Relationship Id="rId11" Type="http://schemas.openxmlformats.org/officeDocument/2006/relationships/image" Target="../media/image12.png"/><Relationship Id="rId5" Type="http://schemas.openxmlformats.org/officeDocument/2006/relationships/image" Target="../media/image22.png"/><Relationship Id="rId15" Type="http://schemas.openxmlformats.org/officeDocument/2006/relationships/image" Target="../media/image26.png"/><Relationship Id="rId10" Type="http://schemas.microsoft.com/office/2007/relationships/hdphoto" Target="../media/hdphoto7.wdp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14" Type="http://schemas.microsoft.com/office/2007/relationships/hdphoto" Target="../media/hdphoto8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41.gif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emf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jpe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microsoft.com/office/2007/relationships/hdphoto" Target="../media/hdphoto9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4.wdp"/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png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18.jpe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14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655622" y="3004451"/>
            <a:ext cx="8479591" cy="769441"/>
          </a:xfrm>
        </p:spPr>
        <p:txBody>
          <a:bodyPr/>
          <a:lstStyle/>
          <a:p>
            <a:r>
              <a:rPr lang="es-ES" dirty="0"/>
              <a:t>Sistemas de Información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185853" y="4063076"/>
            <a:ext cx="7866232" cy="104028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dirty="0"/>
              <a:t>Sistemas Informáticos, Infraestructura TIC </a:t>
            </a:r>
            <a:br>
              <a:rPr lang="es-ES" dirty="0"/>
            </a:br>
            <a:r>
              <a:rPr lang="es-ES" dirty="0"/>
              <a:t>y Aplicaciones Empresariales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6645909-33B6-4EFE-B12F-B3CE326122FB}"/>
              </a:ext>
            </a:extLst>
          </p:cNvPr>
          <p:cNvSpPr txBox="1"/>
          <p:nvPr/>
        </p:nvSpPr>
        <p:spPr>
          <a:xfrm>
            <a:off x="3093502" y="5103361"/>
            <a:ext cx="685177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i="1" dirty="0">
                <a:latin typeface="Book Antiqua" panose="02040602050305030304" pitchFamily="18" charset="0"/>
                <a:ea typeface="Verdana" panose="020B0604030504040204" pitchFamily="34" charset="0"/>
              </a:rPr>
              <a:t>[desde las perspectivas organizacional y técnica (Arquitectura de Aplicaciones)]</a:t>
            </a:r>
          </a:p>
        </p:txBody>
      </p:sp>
    </p:spTree>
    <p:extLst>
      <p:ext uri="{BB962C8B-B14F-4D97-AF65-F5344CB8AC3E}">
        <p14:creationId xmlns:p14="http://schemas.microsoft.com/office/powerpoint/2010/main" val="236894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85"/>
    </mc:Choice>
    <mc:Fallback xmlns="">
      <p:transition spd="slow" advTm="418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Resultado de imagen de software para la gestiÃ³n de notarÃ­as">
            <a:extLst>
              <a:ext uri="{FF2B5EF4-FFF2-40B4-BE49-F238E27FC236}">
                <a16:creationId xmlns:a16="http://schemas.microsoft.com/office/drawing/2014/main" id="{47B5E98F-56F7-4230-9630-AEFB13749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2106" y="3239098"/>
            <a:ext cx="1062046" cy="58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8425D-D98E-4990-BE89-592AD1F97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747" y="952158"/>
            <a:ext cx="8857397" cy="5182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sz="2300" dirty="0">
                <a:solidFill>
                  <a:schemeClr val="tx1"/>
                </a:solidFill>
              </a:rPr>
              <a:t>Por el tipo de </a:t>
            </a:r>
            <a:r>
              <a:rPr lang="es-ES" sz="2300" b="1" dirty="0">
                <a:solidFill>
                  <a:schemeClr val="tx1"/>
                </a:solidFill>
              </a:rPr>
              <a:t>dispositivo </a:t>
            </a:r>
            <a:r>
              <a:rPr lang="es-ES" sz="2300" dirty="0">
                <a:solidFill>
                  <a:schemeClr val="tx1"/>
                </a:solidFill>
              </a:rPr>
              <a:t>que maneja</a:t>
            </a:r>
          </a:p>
          <a:p>
            <a:pPr>
              <a:lnSpc>
                <a:spcPct val="100000"/>
              </a:lnSpc>
            </a:pPr>
            <a:endParaRPr lang="es-ES" sz="2300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13400B-8424-450D-9B02-A6A2E9CB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Clasificaciones del Software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7CA03B-1C72-4973-945B-BDC8145D0D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81434" y="1631943"/>
            <a:ext cx="571533" cy="53914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3FA5BF-D08B-4344-BDDC-3BDABEDA3B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9034" y="1556784"/>
            <a:ext cx="539824" cy="562877"/>
          </a:xfrm>
          <a:prstGeom prst="rect">
            <a:avLst/>
          </a:prstGeom>
        </p:spPr>
      </p:pic>
      <p:pic>
        <p:nvPicPr>
          <p:cNvPr id="9" name="Picture 6" descr="Mainframe - Free computer icons">
            <a:extLst>
              <a:ext uri="{FF2B5EF4-FFF2-40B4-BE49-F238E27FC236}">
                <a16:creationId xmlns:a16="http://schemas.microsoft.com/office/drawing/2014/main" id="{6E1958BB-5ACB-4B4F-A044-C91DCF507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09" y="1493870"/>
            <a:ext cx="700249" cy="70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5A2243D-372F-4063-B739-B3D5F1E06A4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5595" y="1506560"/>
            <a:ext cx="752830" cy="65743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71F3456-A3AA-494D-A4A8-4116BBF19B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5582442" y="1610753"/>
            <a:ext cx="340107" cy="49825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E13E847-48AB-4D87-BB03-F58332ED6122}"/>
              </a:ext>
            </a:extLst>
          </p:cNvPr>
          <p:cNvSpPr txBox="1"/>
          <p:nvPr/>
        </p:nvSpPr>
        <p:spPr>
          <a:xfrm>
            <a:off x="1040943" y="3108107"/>
            <a:ext cx="3466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/>
            <a:r>
              <a:rPr lang="es-ES" sz="2000" b="1" dirty="0">
                <a:latin typeface="Verdana" panose="020B0604030504040204" pitchFamily="34" charset="0"/>
                <a:ea typeface="Verdana" panose="020B0604030504040204" pitchFamily="34" charset="0"/>
              </a:rPr>
              <a:t>vertical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 o específico:</a:t>
            </a:r>
            <a:b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orientado a un tipo concreto de usuarios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D7FE667-EF5A-4CDA-8075-3292819647E8}"/>
              </a:ext>
            </a:extLst>
          </p:cNvPr>
          <p:cNvSpPr txBox="1"/>
          <p:nvPr/>
        </p:nvSpPr>
        <p:spPr>
          <a:xfrm>
            <a:off x="4946163" y="3082012"/>
            <a:ext cx="62048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/>
            <a:r>
              <a:rPr lang="es-ES" sz="2000" b="1" dirty="0">
                <a:latin typeface="Verdana" panose="020B0604030504040204" pitchFamily="34" charset="0"/>
                <a:ea typeface="Verdana" panose="020B0604030504040204" pitchFamily="34" charset="0"/>
              </a:rPr>
              <a:t>horizontal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 o general: </a:t>
            </a:r>
            <a:b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resuelve necesidades concretas, </a:t>
            </a:r>
            <a:b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dirigidas a una amplia variedad de usuarios. 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8E3F5699-9595-451D-9AF9-FD3BBB906354}"/>
              </a:ext>
            </a:extLst>
          </p:cNvPr>
          <p:cNvSpPr txBox="1">
            <a:spLocks/>
          </p:cNvSpPr>
          <p:nvPr/>
        </p:nvSpPr>
        <p:spPr>
          <a:xfrm>
            <a:off x="583747" y="2548549"/>
            <a:ext cx="8857397" cy="504967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0" indent="0" algn="l" defTabSz="914400" rtl="0" eaLnBrk="1" latinLnBrk="0" hangingPunct="1">
              <a:lnSpc>
                <a:spcPts val="3600"/>
              </a:lnSpc>
              <a:spcBef>
                <a:spcPct val="20000"/>
              </a:spcBef>
              <a:spcAft>
                <a:spcPts val="24"/>
              </a:spcAft>
              <a:buClr>
                <a:srgbClr val="C00000"/>
              </a:buClr>
              <a:buFont typeface="Wingdings" pitchFamily="2" charset="2"/>
              <a:buNone/>
              <a:defRPr lang="es-ES" sz="2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6713" indent="-285750" algn="l" defTabSz="914400" rtl="0" eaLnBrk="1" latinLnBrk="0" hangingPunct="1">
              <a:lnSpc>
                <a:spcPts val="3600"/>
              </a:lnSpc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lang="es-E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08025" indent="-228600" algn="l" defTabSz="914400" rtl="0" eaLnBrk="1" latinLnBrk="0" hangingPunct="1">
              <a:lnSpc>
                <a:spcPts val="3600"/>
              </a:lnSpc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tabLst/>
              <a:defRPr lang="es-ES" sz="22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08025" indent="-228600" algn="l" defTabSz="914400" rtl="0" eaLnBrk="1" latinLnBrk="0" hangingPunct="1">
              <a:lnSpc>
                <a:spcPts val="3600"/>
              </a:lnSpc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lang="es-E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708025" indent="-228600" algn="l" defTabSz="914400" rtl="0" eaLnBrk="1" latinLnBrk="0" hangingPunct="1">
              <a:lnSpc>
                <a:spcPts val="3600"/>
              </a:lnSpc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lang="es-ES" sz="2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2300" dirty="0">
                <a:solidFill>
                  <a:schemeClr val="tx1"/>
                </a:solidFill>
              </a:rPr>
              <a:t>Por el </a:t>
            </a:r>
            <a:r>
              <a:rPr lang="es-ES" sz="2300" b="1" dirty="0">
                <a:solidFill>
                  <a:schemeClr val="tx1"/>
                </a:solidFill>
              </a:rPr>
              <a:t>tipo de diseño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4F95841-1AA3-4BFA-BB49-5A82DD6BA253}"/>
              </a:ext>
            </a:extLst>
          </p:cNvPr>
          <p:cNvCxnSpPr>
            <a:cxnSpLocks/>
          </p:cNvCxnSpPr>
          <p:nvPr/>
        </p:nvCxnSpPr>
        <p:spPr>
          <a:xfrm flipV="1">
            <a:off x="1238017" y="3040412"/>
            <a:ext cx="0" cy="1008000"/>
          </a:xfrm>
          <a:prstGeom prst="straightConnector1">
            <a:avLst/>
          </a:prstGeom>
          <a:ln w="38100">
            <a:solidFill>
              <a:srgbClr val="CC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7839520-365B-4F76-AA80-391D2B164928}"/>
              </a:ext>
            </a:extLst>
          </p:cNvPr>
          <p:cNvCxnSpPr>
            <a:cxnSpLocks/>
          </p:cNvCxnSpPr>
          <p:nvPr/>
        </p:nvCxnSpPr>
        <p:spPr>
          <a:xfrm>
            <a:off x="5338618" y="4312565"/>
            <a:ext cx="5929734" cy="0"/>
          </a:xfrm>
          <a:prstGeom prst="straightConnector1">
            <a:avLst/>
          </a:prstGeom>
          <a:ln w="38100">
            <a:solidFill>
              <a:srgbClr val="CC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4" descr="Resultado de imagen de logos transparente OFFICE">
            <a:extLst>
              <a:ext uri="{FF2B5EF4-FFF2-40B4-BE49-F238E27FC236}">
                <a16:creationId xmlns:a16="http://schemas.microsoft.com/office/drawing/2014/main" id="{6757CA80-3C03-4E21-9D35-A1B3B5D80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832" y="3053516"/>
            <a:ext cx="1277463" cy="71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5008972E-6327-4DB5-9FBF-FD342A4AAC77}"/>
              </a:ext>
            </a:extLst>
          </p:cNvPr>
          <p:cNvSpPr/>
          <p:nvPr/>
        </p:nvSpPr>
        <p:spPr>
          <a:xfrm>
            <a:off x="528340" y="4555312"/>
            <a:ext cx="8877869" cy="926039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marL="355600" indent="-355600">
              <a:spcAft>
                <a:spcPts val="600"/>
              </a:spcAft>
              <a:buClr>
                <a:srgbClr val="C00000"/>
              </a:buClr>
            </a:pPr>
            <a:r>
              <a:rPr lang="es-ES" sz="2300" dirty="0">
                <a:latin typeface="Verdana" panose="020B0604030504040204" pitchFamily="34" charset="0"/>
                <a:ea typeface="Verdana" panose="020B0604030504040204" pitchFamily="34" charset="0"/>
              </a:rPr>
              <a:t>Por el </a:t>
            </a:r>
            <a:r>
              <a:rPr lang="es-ES" sz="2300" b="1" dirty="0">
                <a:latin typeface="Verdana" panose="020B0604030504040204" pitchFamily="34" charset="0"/>
                <a:ea typeface="Verdana" panose="020B0604030504040204" pitchFamily="34" charset="0"/>
              </a:rPr>
              <a:t>tipo de licencia </a:t>
            </a:r>
            <a:r>
              <a:rPr lang="es-E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(forma de adquisición o explotación)</a:t>
            </a:r>
          </a:p>
          <a:p>
            <a:pPr marL="355600" indent="-355600">
              <a:spcAft>
                <a:spcPts val="600"/>
              </a:spcAft>
              <a:buClr>
                <a:srgbClr val="C00000"/>
              </a:buClr>
            </a:pP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	propietario, freeware/</a:t>
            </a:r>
            <a:r>
              <a:rPr lang="es-E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freemium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, trial, software libre, etc. </a:t>
            </a:r>
            <a:endParaRPr lang="es-ES" sz="23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7E24F23-6D60-4314-BF77-05BCBE320141}"/>
              </a:ext>
            </a:extLst>
          </p:cNvPr>
          <p:cNvSpPr/>
          <p:nvPr/>
        </p:nvSpPr>
        <p:spPr>
          <a:xfrm>
            <a:off x="528340" y="5509847"/>
            <a:ext cx="878233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spcAft>
                <a:spcPts val="600"/>
              </a:spcAft>
            </a:pPr>
            <a:r>
              <a:rPr lang="es-ES" sz="2300" dirty="0">
                <a:latin typeface="Verdana" panose="020B0604030504040204" pitchFamily="34" charset="0"/>
                <a:ea typeface="Verdana" panose="020B0604030504040204" pitchFamily="34" charset="0"/>
              </a:rPr>
              <a:t>Por su </a:t>
            </a:r>
            <a:r>
              <a:rPr lang="es-ES" sz="2300" b="1" dirty="0">
                <a:latin typeface="Verdana" panose="020B0604030504040204" pitchFamily="34" charset="0"/>
                <a:ea typeface="Verdana" panose="020B0604030504040204" pitchFamily="34" charset="0"/>
              </a:rPr>
              <a:t>función</a:t>
            </a:r>
          </a:p>
          <a:p>
            <a:pPr marL="355600" indent="-355600">
              <a:spcAft>
                <a:spcPts val="600"/>
              </a:spcAft>
            </a:pPr>
            <a:r>
              <a:rPr lang="es-ES" sz="2300" b="1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s-ES" sz="1900" dirty="0">
                <a:latin typeface="Verdana" panose="020B0604030504040204" pitchFamily="34" charset="0"/>
                <a:ea typeface="Verdana" panose="020B0604030504040204" pitchFamily="34" charset="0"/>
              </a:rPr>
              <a:t>Sistemas, </a:t>
            </a:r>
            <a:r>
              <a:rPr lang="es-ES" sz="1900" b="1" dirty="0">
                <a:latin typeface="Verdana" panose="020B0604030504040204" pitchFamily="34" charset="0"/>
                <a:ea typeface="Verdana" panose="020B0604030504040204" pitchFamily="34" charset="0"/>
              </a:rPr>
              <a:t>Aplicaciones</a:t>
            </a:r>
            <a:r>
              <a:rPr lang="es-ES" sz="1900" dirty="0">
                <a:latin typeface="Verdana" panose="020B0604030504040204" pitchFamily="34" charset="0"/>
                <a:ea typeface="Verdana" panose="020B0604030504040204" pitchFamily="34" charset="0"/>
              </a:rPr>
              <a:t>, Lenguajes, Bases de Datos, Documentos</a:t>
            </a:r>
            <a:endParaRPr lang="es-ES" sz="19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030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000"/>
    </mc:Choice>
    <mc:Fallback xmlns="">
      <p:transition spd="slow" advTm="17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3" grpId="0"/>
      <p:bldP spid="14" grpId="0"/>
      <p:bldP spid="12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CE61B48-B759-4176-ACFD-CF354473419A}"/>
              </a:ext>
            </a:extLst>
          </p:cNvPr>
          <p:cNvSpPr/>
          <p:nvPr/>
        </p:nvSpPr>
        <p:spPr>
          <a:xfrm>
            <a:off x="0" y="6541689"/>
            <a:ext cx="2586182" cy="307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E0908B4-AE4B-4E15-858C-42FCF59D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Clasificación del software por su función</a:t>
            </a:r>
            <a:br>
              <a:rPr lang="es-ES" dirty="0"/>
            </a:br>
            <a:endParaRPr lang="es-ES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44E9BA8-87D1-4D82-8245-4EFB01A169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1353130"/>
              </p:ext>
            </p:extLst>
          </p:nvPr>
        </p:nvGraphicFramePr>
        <p:xfrm>
          <a:off x="1927442" y="695883"/>
          <a:ext cx="9627249" cy="592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02C0BB9B-9F72-4DFE-A8BC-E4A445685E1E}"/>
              </a:ext>
            </a:extLst>
          </p:cNvPr>
          <p:cNvSpPr txBox="1"/>
          <p:nvPr/>
        </p:nvSpPr>
        <p:spPr>
          <a:xfrm>
            <a:off x="877455" y="4360849"/>
            <a:ext cx="422405" cy="22427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vert270" wrap="none" lIns="72000" tIns="108000" rIns="72000" bIns="108000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Fuentes de Datos</a:t>
            </a:r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E99013DC-B5F9-46D5-860A-D78ED86C353C}"/>
              </a:ext>
            </a:extLst>
          </p:cNvPr>
          <p:cNvSpPr/>
          <p:nvPr/>
        </p:nvSpPr>
        <p:spPr>
          <a:xfrm>
            <a:off x="1446706" y="4348201"/>
            <a:ext cx="349624" cy="2268000"/>
          </a:xfrm>
          <a:prstGeom prst="leftBrace">
            <a:avLst>
              <a:gd name="adj1" fmla="val 8333"/>
              <a:gd name="adj2" fmla="val 48851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7526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23457">
        <p15:prstTrans prst="peelOff"/>
      </p:transition>
    </mc:Choice>
    <mc:Fallback xmlns="">
      <p:transition spd="slow" advTm="2234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000" decel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448423-F9B4-4D05-9183-9D75356A8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graphicEl>
                                              <a:dgm id="{0A448423-F9B4-4D05-9183-9D75356A8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0A448423-F9B4-4D05-9183-9D75356A8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4000" decel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629FCD-4678-4212-BEC2-ED73CCCCD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>
                                            <p:graphicEl>
                                              <a:dgm id="{AA629FCD-4678-4212-BEC2-ED73CCCCD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>
                                            <p:graphicEl>
                                              <a:dgm id="{AA629FCD-4678-4212-BEC2-ED73CCCCD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accel="4000" decel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DC36EE-C41B-465B-9041-56CD82FA82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>
                                            <p:graphicEl>
                                              <a:dgm id="{D3DC36EE-C41B-465B-9041-56CD82FA82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D3DC36EE-C41B-465B-9041-56CD82FA82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4000" decel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EBE44D9-6B59-4BE4-BAF4-B3A36148D6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9EBE44D9-6B59-4BE4-BAF4-B3A36148D6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9EBE44D9-6B59-4BE4-BAF4-B3A36148D6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accel="4000" decel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383DE9-9434-4061-B21D-D85F3992B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CC383DE9-9434-4061-B21D-D85F3992B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>
                                            <p:graphicEl>
                                              <a:dgm id="{CC383DE9-9434-4061-B21D-D85F3992B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accel="4000" decel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1F5D11-551D-4C26-B901-FAA41931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3C1F5D11-551D-4C26-B901-FAA41931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3C1F5D11-551D-4C26-B901-FAA41931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accel="4000" decel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1D007A-6B86-4E3F-B485-4A536FCD5D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6F1D007A-6B86-4E3F-B485-4A536FCD5D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6F1D007A-6B86-4E3F-B485-4A536FCD5D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accel="4000" decel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86ABB5-7939-4C60-A356-65F0B91139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">
                                            <p:graphicEl>
                                              <a:dgm id="{AF86ABB5-7939-4C60-A356-65F0B91139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">
                                            <p:graphicEl>
                                              <a:dgm id="{AF86ABB5-7939-4C60-A356-65F0B91139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accel="4000" decel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A65256-93EA-4129-B3DC-C2026BA864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">
                                            <p:graphicEl>
                                              <a:dgm id="{74A65256-93EA-4129-B3DC-C2026BA864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">
                                            <p:graphicEl>
                                              <a:dgm id="{74A65256-93EA-4129-B3DC-C2026BA864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accel="4000" decel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135A74-30C5-4FB6-BE79-0742F97BE4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44135A74-30C5-4FB6-BE79-0742F97BE4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">
                                            <p:graphicEl>
                                              <a:dgm id="{44135A74-30C5-4FB6-BE79-0742F97BE4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2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234F1-9B55-45E9-A1F2-71254017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884" y="4241105"/>
            <a:ext cx="10363200" cy="769441"/>
          </a:xfrm>
        </p:spPr>
        <p:txBody>
          <a:bodyPr/>
          <a:lstStyle/>
          <a:p>
            <a:r>
              <a:rPr lang="es-ES" dirty="0"/>
              <a:t>Aplicaciones empresariales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3B38857-C8FD-4535-ADF3-3F06B4FA1780}"/>
              </a:ext>
            </a:extLst>
          </p:cNvPr>
          <p:cNvSpPr txBox="1"/>
          <p:nvPr/>
        </p:nvSpPr>
        <p:spPr>
          <a:xfrm>
            <a:off x="1838036" y="5010546"/>
            <a:ext cx="5908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[Denominadas comúnmente, Sistemas de Información]</a:t>
            </a:r>
          </a:p>
        </p:txBody>
      </p:sp>
    </p:spTree>
    <p:extLst>
      <p:ext uri="{BB962C8B-B14F-4D97-AF65-F5344CB8AC3E}">
        <p14:creationId xmlns:p14="http://schemas.microsoft.com/office/powerpoint/2010/main" val="3550692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4C36C-B313-4982-BE8E-C347FFED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Empresariales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04101C3-96FA-4298-9C0D-29A3E57F561E}"/>
              </a:ext>
            </a:extLst>
          </p:cNvPr>
          <p:cNvSpPr/>
          <p:nvPr/>
        </p:nvSpPr>
        <p:spPr>
          <a:xfrm>
            <a:off x="819549" y="1209161"/>
            <a:ext cx="5971032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Jerarquía de autoridades, </a:t>
            </a:r>
            <a:b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responsabilidades</a:t>
            </a:r>
          </a:p>
          <a:p>
            <a:pPr marL="342900" indent="-342900">
              <a:spcAft>
                <a:spcPts val="900"/>
              </a:spcAft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Alta gerencia</a:t>
            </a:r>
            <a:b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(nivel estratégico)</a:t>
            </a:r>
          </a:p>
          <a:p>
            <a:pPr marL="342900" indent="-342900">
              <a:spcAft>
                <a:spcPts val="900"/>
              </a:spcAft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Gerencia media</a:t>
            </a:r>
            <a:b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(nivel táctico)</a:t>
            </a:r>
          </a:p>
          <a:p>
            <a:pPr marL="342900" indent="-342900">
              <a:spcAft>
                <a:spcPts val="900"/>
              </a:spcAft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Gerencia operacional</a:t>
            </a:r>
            <a:b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(nivel transaccional)</a:t>
            </a:r>
          </a:p>
          <a:p>
            <a:pPr marL="533400" indent="-266700"/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- Trabajadores del conocimiento</a:t>
            </a:r>
          </a:p>
          <a:p>
            <a:pPr marL="533400" indent="-266700"/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- Trabajadores de datos</a:t>
            </a:r>
          </a:p>
          <a:p>
            <a:pPr marL="533400" indent="-266700"/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- Trabajadores de producción o servicios</a:t>
            </a:r>
            <a:endParaRPr lang="es-ES" sz="2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AAC775E-61D5-4907-8768-D0A61C458D47}"/>
              </a:ext>
            </a:extLst>
          </p:cNvPr>
          <p:cNvSpPr/>
          <p:nvPr/>
        </p:nvSpPr>
        <p:spPr>
          <a:xfrm>
            <a:off x="7105251" y="1193803"/>
            <a:ext cx="42672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Separación </a:t>
            </a:r>
            <a:b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 las funciones de negocio</a:t>
            </a:r>
            <a:b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s-ES" sz="2200" dirty="0">
              <a:solidFill>
                <a:srgbClr val="CC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Ventas y marketing</a:t>
            </a:r>
          </a:p>
          <a:p>
            <a:pPr marL="342900" indent="-342900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Recursos Humanos</a:t>
            </a:r>
          </a:p>
          <a:p>
            <a:pPr marL="342900" indent="-342900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Contabilidad y Finanzas</a:t>
            </a:r>
          </a:p>
          <a:p>
            <a:pPr marL="342900" indent="-342900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Manufactura y producción</a:t>
            </a:r>
          </a:p>
          <a:p>
            <a:pPr marL="342900" indent="-342900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etc...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51A8681-D91A-440C-BB23-98E179696833}"/>
              </a:ext>
            </a:extLst>
          </p:cNvPr>
          <p:cNvSpPr/>
          <p:nvPr/>
        </p:nvSpPr>
        <p:spPr>
          <a:xfrm>
            <a:off x="7494062" y="5110199"/>
            <a:ext cx="311832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C0000"/>
              </a:buClr>
            </a:pPr>
            <a: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Procesos de negocio</a:t>
            </a:r>
          </a:p>
          <a:p>
            <a:pPr>
              <a:buClr>
                <a:srgbClr val="CC0000"/>
              </a:buClr>
            </a:pPr>
            <a: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Políticas</a:t>
            </a:r>
          </a:p>
          <a:p>
            <a:pPr>
              <a:buClr>
                <a:srgbClr val="CC0000"/>
              </a:buClr>
            </a:pPr>
            <a: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Procedimientos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5E350A8-3FEC-4A38-85BC-DFF3B7B0DFEC}"/>
              </a:ext>
            </a:extLst>
          </p:cNvPr>
          <p:cNvCxnSpPr>
            <a:cxnSpLocks/>
          </p:cNvCxnSpPr>
          <p:nvPr/>
        </p:nvCxnSpPr>
        <p:spPr>
          <a:xfrm flipV="1">
            <a:off x="731157" y="1039486"/>
            <a:ext cx="0" cy="542544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8C9BCE7-AD3C-4EAD-9FFC-93A4AD9F6893}"/>
              </a:ext>
            </a:extLst>
          </p:cNvPr>
          <p:cNvCxnSpPr>
            <a:cxnSpLocks/>
          </p:cNvCxnSpPr>
          <p:nvPr/>
        </p:nvCxnSpPr>
        <p:spPr>
          <a:xfrm>
            <a:off x="6477000" y="4377944"/>
            <a:ext cx="541020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A173C6B-742D-45CE-BBA2-9692D4308AAA}"/>
              </a:ext>
            </a:extLst>
          </p:cNvPr>
          <p:cNvSpPr/>
          <p:nvPr/>
        </p:nvSpPr>
        <p:spPr>
          <a:xfrm>
            <a:off x="3737811" y="393074"/>
            <a:ext cx="8454189" cy="396000"/>
          </a:xfrm>
          <a:prstGeom prst="rect">
            <a:avLst/>
          </a:prstGeom>
          <a:solidFill>
            <a:schemeClr val="tx1"/>
          </a:solidFill>
        </p:spPr>
        <p:txBody>
          <a:bodyPr rIns="180000"/>
          <a:lstStyle/>
          <a:p>
            <a:pPr algn="r">
              <a:spcBef>
                <a:spcPct val="0"/>
              </a:spcBef>
            </a:pPr>
            <a:r>
              <a:rPr lang="es-ES" b="1" i="1" dirty="0">
                <a:ln w="3175">
                  <a:noFill/>
                </a:ln>
                <a:solidFill>
                  <a:schemeClr val="bg1"/>
                </a:solidFill>
                <a:latin typeface="Book Antiqua" panose="02040602050305030304" pitchFamily="18" charset="0"/>
                <a:ea typeface="Verdana" panose="020B0604030504040204" pitchFamily="34" charset="0"/>
                <a:cs typeface="+mj-cs"/>
              </a:rPr>
              <a:t>desde la perspectiva organizacional</a:t>
            </a:r>
          </a:p>
        </p:txBody>
      </p:sp>
    </p:spTree>
    <p:extLst>
      <p:ext uri="{BB962C8B-B14F-4D97-AF65-F5344CB8AC3E}">
        <p14:creationId xmlns:p14="http://schemas.microsoft.com/office/powerpoint/2010/main" val="98487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198"/>
    </mc:Choice>
    <mc:Fallback xmlns="">
      <p:transition spd="slow" advTm="12619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oble onda 37">
            <a:extLst>
              <a:ext uri="{FF2B5EF4-FFF2-40B4-BE49-F238E27FC236}">
                <a16:creationId xmlns:a16="http://schemas.microsoft.com/office/drawing/2014/main" id="{90B299F9-E216-4D97-B317-41A7268BA15C}"/>
              </a:ext>
            </a:extLst>
          </p:cNvPr>
          <p:cNvSpPr/>
          <p:nvPr/>
        </p:nvSpPr>
        <p:spPr>
          <a:xfrm>
            <a:off x="4949952" y="987552"/>
            <a:ext cx="5718048" cy="4940282"/>
          </a:xfrm>
          <a:prstGeom prst="doubleWave">
            <a:avLst>
              <a:gd name="adj1" fmla="val 1745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8BD49C88-2FED-469A-AB9C-A66171B6D4FE}"/>
              </a:ext>
            </a:extLst>
          </p:cNvPr>
          <p:cNvGrpSpPr/>
          <p:nvPr/>
        </p:nvGrpSpPr>
        <p:grpSpPr>
          <a:xfrm>
            <a:off x="5193793" y="1194816"/>
            <a:ext cx="5212080" cy="4372236"/>
            <a:chOff x="3425952" y="883418"/>
            <a:chExt cx="5212080" cy="4372236"/>
          </a:xfrm>
        </p:grpSpPr>
        <p:sp>
          <p:nvSpPr>
            <p:cNvPr id="3" name="Forma libre: forma 2">
              <a:extLst>
                <a:ext uri="{FF2B5EF4-FFF2-40B4-BE49-F238E27FC236}">
                  <a16:creationId xmlns:a16="http://schemas.microsoft.com/office/drawing/2014/main" id="{CC9D768F-C684-4F8C-997D-E6CCB0B6849D}"/>
                </a:ext>
              </a:extLst>
            </p:cNvPr>
            <p:cNvSpPr/>
            <p:nvPr/>
          </p:nvSpPr>
          <p:spPr>
            <a:xfrm>
              <a:off x="3425952" y="926592"/>
              <a:ext cx="2548128" cy="4328160"/>
            </a:xfrm>
            <a:custGeom>
              <a:avLst/>
              <a:gdLst>
                <a:gd name="connsiteX0" fmla="*/ 2548128 w 2548128"/>
                <a:gd name="connsiteY0" fmla="*/ 0 h 4328160"/>
                <a:gd name="connsiteX1" fmla="*/ 0 w 2548128"/>
                <a:gd name="connsiteY1" fmla="*/ 4328160 h 4328160"/>
                <a:gd name="connsiteX2" fmla="*/ 1292352 w 2548128"/>
                <a:gd name="connsiteY2" fmla="*/ 4328160 h 4328160"/>
                <a:gd name="connsiteX3" fmla="*/ 2548128 w 2548128"/>
                <a:gd name="connsiteY3" fmla="*/ 0 h 432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8128" h="4328160">
                  <a:moveTo>
                    <a:pt x="2548128" y="0"/>
                  </a:moveTo>
                  <a:lnTo>
                    <a:pt x="0" y="4328160"/>
                  </a:lnTo>
                  <a:lnTo>
                    <a:pt x="1292352" y="4328160"/>
                  </a:lnTo>
                  <a:lnTo>
                    <a:pt x="2548128" y="0"/>
                  </a:lnTo>
                  <a:close/>
                </a:path>
              </a:pathLst>
            </a:custGeom>
            <a:solidFill>
              <a:srgbClr val="C000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Forma libre: forma 3">
              <a:extLst>
                <a:ext uri="{FF2B5EF4-FFF2-40B4-BE49-F238E27FC236}">
                  <a16:creationId xmlns:a16="http://schemas.microsoft.com/office/drawing/2014/main" id="{87168CBA-9287-4ED9-B0AE-2E196EC57514}"/>
                </a:ext>
              </a:extLst>
            </p:cNvPr>
            <p:cNvSpPr/>
            <p:nvPr/>
          </p:nvSpPr>
          <p:spPr>
            <a:xfrm>
              <a:off x="4730496" y="883418"/>
              <a:ext cx="1332691" cy="4372236"/>
            </a:xfrm>
            <a:custGeom>
              <a:avLst/>
              <a:gdLst>
                <a:gd name="connsiteX0" fmla="*/ 1243584 w 1328928"/>
                <a:gd name="connsiteY0" fmla="*/ 0 h 4364736"/>
                <a:gd name="connsiteX1" fmla="*/ 0 w 1328928"/>
                <a:gd name="connsiteY1" fmla="*/ 4364736 h 4364736"/>
                <a:gd name="connsiteX2" fmla="*/ 1328928 w 1328928"/>
                <a:gd name="connsiteY2" fmla="*/ 4352544 h 4364736"/>
                <a:gd name="connsiteX3" fmla="*/ 1243584 w 1328928"/>
                <a:gd name="connsiteY3" fmla="*/ 0 h 4364736"/>
                <a:gd name="connsiteX0" fmla="*/ 1243584 w 1328928"/>
                <a:gd name="connsiteY0" fmla="*/ 0 h 4353447"/>
                <a:gd name="connsiteX1" fmla="*/ 0 w 1328928"/>
                <a:gd name="connsiteY1" fmla="*/ 4353447 h 4353447"/>
                <a:gd name="connsiteX2" fmla="*/ 1328928 w 1328928"/>
                <a:gd name="connsiteY2" fmla="*/ 4352544 h 4353447"/>
                <a:gd name="connsiteX3" fmla="*/ 1243584 w 1328928"/>
                <a:gd name="connsiteY3" fmla="*/ 0 h 4353447"/>
                <a:gd name="connsiteX0" fmla="*/ 1243584 w 1328928"/>
                <a:gd name="connsiteY0" fmla="*/ 0 h 4353447"/>
                <a:gd name="connsiteX1" fmla="*/ 0 w 1328928"/>
                <a:gd name="connsiteY1" fmla="*/ 4353447 h 4353447"/>
                <a:gd name="connsiteX2" fmla="*/ 1328928 w 1328928"/>
                <a:gd name="connsiteY2" fmla="*/ 4333729 h 4353447"/>
                <a:gd name="connsiteX3" fmla="*/ 1243584 w 1328928"/>
                <a:gd name="connsiteY3" fmla="*/ 0 h 4353447"/>
                <a:gd name="connsiteX0" fmla="*/ 1243584 w 1332691"/>
                <a:gd name="connsiteY0" fmla="*/ 0 h 4353447"/>
                <a:gd name="connsiteX1" fmla="*/ 0 w 1332691"/>
                <a:gd name="connsiteY1" fmla="*/ 4353447 h 4353447"/>
                <a:gd name="connsiteX2" fmla="*/ 1332691 w 1332691"/>
                <a:gd name="connsiteY2" fmla="*/ 4352544 h 4353447"/>
                <a:gd name="connsiteX3" fmla="*/ 1243584 w 1332691"/>
                <a:gd name="connsiteY3" fmla="*/ 0 h 4353447"/>
                <a:gd name="connsiteX0" fmla="*/ 1287425 w 1332691"/>
                <a:gd name="connsiteY0" fmla="*/ 0 h 4372236"/>
                <a:gd name="connsiteX1" fmla="*/ 0 w 1332691"/>
                <a:gd name="connsiteY1" fmla="*/ 4372236 h 4372236"/>
                <a:gd name="connsiteX2" fmla="*/ 1332691 w 1332691"/>
                <a:gd name="connsiteY2" fmla="*/ 4371333 h 4372236"/>
                <a:gd name="connsiteX3" fmla="*/ 1287425 w 1332691"/>
                <a:gd name="connsiteY3" fmla="*/ 0 h 437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2691" h="4372236">
                  <a:moveTo>
                    <a:pt x="1287425" y="0"/>
                  </a:moveTo>
                  <a:lnTo>
                    <a:pt x="0" y="4372236"/>
                  </a:lnTo>
                  <a:lnTo>
                    <a:pt x="1332691" y="4371333"/>
                  </a:lnTo>
                  <a:lnTo>
                    <a:pt x="1287425" y="0"/>
                  </a:lnTo>
                  <a:close/>
                </a:path>
              </a:pathLst>
            </a:cu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7E880C79-370F-451C-87DD-C80CEAB976C9}"/>
                </a:ext>
              </a:extLst>
            </p:cNvPr>
            <p:cNvSpPr/>
            <p:nvPr/>
          </p:nvSpPr>
          <p:spPr>
            <a:xfrm flipH="1">
              <a:off x="6041136" y="896112"/>
              <a:ext cx="2596896" cy="4352544"/>
            </a:xfrm>
            <a:custGeom>
              <a:avLst/>
              <a:gdLst>
                <a:gd name="connsiteX0" fmla="*/ 2548128 w 2548128"/>
                <a:gd name="connsiteY0" fmla="*/ 0 h 4328160"/>
                <a:gd name="connsiteX1" fmla="*/ 0 w 2548128"/>
                <a:gd name="connsiteY1" fmla="*/ 4328160 h 4328160"/>
                <a:gd name="connsiteX2" fmla="*/ 1292352 w 2548128"/>
                <a:gd name="connsiteY2" fmla="*/ 4328160 h 4328160"/>
                <a:gd name="connsiteX3" fmla="*/ 2548128 w 2548128"/>
                <a:gd name="connsiteY3" fmla="*/ 0 h 4328160"/>
                <a:gd name="connsiteX0" fmla="*/ 2596896 w 2596896"/>
                <a:gd name="connsiteY0" fmla="*/ 0 h 4352544"/>
                <a:gd name="connsiteX1" fmla="*/ 0 w 2596896"/>
                <a:gd name="connsiteY1" fmla="*/ 4352544 h 4352544"/>
                <a:gd name="connsiteX2" fmla="*/ 1292352 w 2596896"/>
                <a:gd name="connsiteY2" fmla="*/ 4352544 h 4352544"/>
                <a:gd name="connsiteX3" fmla="*/ 2596896 w 2596896"/>
                <a:gd name="connsiteY3" fmla="*/ 0 h 4352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6896" h="4352544">
                  <a:moveTo>
                    <a:pt x="2596896" y="0"/>
                  </a:moveTo>
                  <a:lnTo>
                    <a:pt x="0" y="4352544"/>
                  </a:lnTo>
                  <a:lnTo>
                    <a:pt x="1292352" y="4352544"/>
                  </a:lnTo>
                  <a:lnTo>
                    <a:pt x="2596896" y="0"/>
                  </a:lnTo>
                  <a:close/>
                </a:path>
              </a:pathLst>
            </a:custGeom>
            <a:solidFill>
              <a:srgbClr val="0000CC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B372379C-EDF3-4154-A97A-B4DA75862F46}"/>
                </a:ext>
              </a:extLst>
            </p:cNvPr>
            <p:cNvSpPr/>
            <p:nvPr/>
          </p:nvSpPr>
          <p:spPr>
            <a:xfrm flipH="1">
              <a:off x="6028944" y="896111"/>
              <a:ext cx="1332691" cy="4353447"/>
            </a:xfrm>
            <a:custGeom>
              <a:avLst/>
              <a:gdLst>
                <a:gd name="connsiteX0" fmla="*/ 1243584 w 1328928"/>
                <a:gd name="connsiteY0" fmla="*/ 0 h 4364736"/>
                <a:gd name="connsiteX1" fmla="*/ 0 w 1328928"/>
                <a:gd name="connsiteY1" fmla="*/ 4364736 h 4364736"/>
                <a:gd name="connsiteX2" fmla="*/ 1328928 w 1328928"/>
                <a:gd name="connsiteY2" fmla="*/ 4352544 h 4364736"/>
                <a:gd name="connsiteX3" fmla="*/ 1243584 w 1328928"/>
                <a:gd name="connsiteY3" fmla="*/ 0 h 4364736"/>
                <a:gd name="connsiteX0" fmla="*/ 1243584 w 1328928"/>
                <a:gd name="connsiteY0" fmla="*/ 0 h 4353447"/>
                <a:gd name="connsiteX1" fmla="*/ 0 w 1328928"/>
                <a:gd name="connsiteY1" fmla="*/ 4353447 h 4353447"/>
                <a:gd name="connsiteX2" fmla="*/ 1328928 w 1328928"/>
                <a:gd name="connsiteY2" fmla="*/ 4352544 h 4353447"/>
                <a:gd name="connsiteX3" fmla="*/ 1243584 w 1328928"/>
                <a:gd name="connsiteY3" fmla="*/ 0 h 4353447"/>
                <a:gd name="connsiteX0" fmla="*/ 1243584 w 1328928"/>
                <a:gd name="connsiteY0" fmla="*/ 0 h 4353447"/>
                <a:gd name="connsiteX1" fmla="*/ 0 w 1328928"/>
                <a:gd name="connsiteY1" fmla="*/ 4353447 h 4353447"/>
                <a:gd name="connsiteX2" fmla="*/ 1328928 w 1328928"/>
                <a:gd name="connsiteY2" fmla="*/ 4333729 h 4353447"/>
                <a:gd name="connsiteX3" fmla="*/ 1243584 w 1328928"/>
                <a:gd name="connsiteY3" fmla="*/ 0 h 4353447"/>
                <a:gd name="connsiteX0" fmla="*/ 1243584 w 1332691"/>
                <a:gd name="connsiteY0" fmla="*/ 0 h 4353447"/>
                <a:gd name="connsiteX1" fmla="*/ 0 w 1332691"/>
                <a:gd name="connsiteY1" fmla="*/ 4353447 h 4353447"/>
                <a:gd name="connsiteX2" fmla="*/ 1332691 w 1332691"/>
                <a:gd name="connsiteY2" fmla="*/ 4352544 h 4353447"/>
                <a:gd name="connsiteX3" fmla="*/ 1243584 w 1332691"/>
                <a:gd name="connsiteY3" fmla="*/ 0 h 4353447"/>
                <a:gd name="connsiteX0" fmla="*/ 1325003 w 1332691"/>
                <a:gd name="connsiteY0" fmla="*/ 0 h 4353447"/>
                <a:gd name="connsiteX1" fmla="*/ 0 w 1332691"/>
                <a:gd name="connsiteY1" fmla="*/ 4353447 h 4353447"/>
                <a:gd name="connsiteX2" fmla="*/ 1332691 w 1332691"/>
                <a:gd name="connsiteY2" fmla="*/ 4352544 h 4353447"/>
                <a:gd name="connsiteX3" fmla="*/ 1325003 w 1332691"/>
                <a:gd name="connsiteY3" fmla="*/ 0 h 4353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2691" h="4353447">
                  <a:moveTo>
                    <a:pt x="1325003" y="0"/>
                  </a:moveTo>
                  <a:lnTo>
                    <a:pt x="0" y="4353447"/>
                  </a:lnTo>
                  <a:lnTo>
                    <a:pt x="1332691" y="4352544"/>
                  </a:lnTo>
                  <a:cubicBezTo>
                    <a:pt x="1330128" y="2901696"/>
                    <a:pt x="1327566" y="1450848"/>
                    <a:pt x="1325003" y="0"/>
                  </a:cubicBezTo>
                  <a:close/>
                </a:path>
              </a:pathLst>
            </a:custGeom>
            <a:solidFill>
              <a:srgbClr val="0080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793E400-E399-489D-AC4A-54AD9ABA8744}"/>
              </a:ext>
            </a:extLst>
          </p:cNvPr>
          <p:cNvSpPr/>
          <p:nvPr/>
        </p:nvSpPr>
        <p:spPr>
          <a:xfrm>
            <a:off x="362065" y="2778359"/>
            <a:ext cx="4572000" cy="152349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buClr>
                <a:srgbClr val="CC0000"/>
              </a:buClr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Gerencia media</a:t>
            </a:r>
            <a:b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Sistemas a </a:t>
            </a:r>
            <a:r>
              <a:rPr lang="es-ES" sz="1400" b="1" dirty="0">
                <a:latin typeface="Verdana" panose="020B0604030504040204" pitchFamily="34" charset="0"/>
                <a:ea typeface="Verdana" panose="020B0604030504040204" pitchFamily="34" charset="0"/>
              </a:rPr>
              <a:t>Nivel Táctico</a:t>
            </a:r>
          </a:p>
          <a:p>
            <a:pPr marL="285750" indent="-285750"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es-ES" sz="1300" dirty="0" err="1">
                <a:latin typeface="Verdana" panose="020B0604030504040204" pitchFamily="34" charset="0"/>
                <a:ea typeface="Verdana" panose="020B0604030504040204" pitchFamily="34" charset="0"/>
              </a:rPr>
              <a:t>Mgmt</a:t>
            </a:r>
            <a:r>
              <a:rPr lang="es-ES" sz="13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sz="1300" dirty="0" err="1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r>
              <a:rPr lang="es-ES" sz="13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sz="1300" dirty="0" err="1">
                <a:latin typeface="Verdana" panose="020B0604030504040204" pitchFamily="34" charset="0"/>
                <a:ea typeface="Verdana" panose="020B0604030504040204" pitchFamily="34" charset="0"/>
              </a:rPr>
              <a:t>System</a:t>
            </a:r>
            <a:r>
              <a:rPr lang="es-ES" sz="1300" dirty="0">
                <a:latin typeface="Verdana" panose="020B0604030504040204" pitchFamily="34" charset="0"/>
                <a:ea typeface="Verdana" panose="020B0604030504040204" pitchFamily="34" charset="0"/>
              </a:rPr>
              <a:t> (MIS)</a:t>
            </a:r>
          </a:p>
          <a:p>
            <a:pPr marL="285750" indent="-285750"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es-ES" sz="1300" dirty="0" err="1">
                <a:latin typeface="Verdana" panose="020B0604030504040204" pitchFamily="34" charset="0"/>
                <a:ea typeface="Verdana" panose="020B0604030504040204" pitchFamily="34" charset="0"/>
              </a:rPr>
              <a:t>Decision</a:t>
            </a:r>
            <a:r>
              <a:rPr lang="es-ES" sz="13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sz="1300" dirty="0" err="1">
                <a:latin typeface="Verdana" panose="020B0604030504040204" pitchFamily="34" charset="0"/>
                <a:ea typeface="Verdana" panose="020B0604030504040204" pitchFamily="34" charset="0"/>
              </a:rPr>
              <a:t>Support</a:t>
            </a:r>
            <a:r>
              <a:rPr lang="es-ES" sz="13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sz="1300" dirty="0" err="1">
                <a:latin typeface="Verdana" panose="020B0604030504040204" pitchFamily="34" charset="0"/>
                <a:ea typeface="Verdana" panose="020B0604030504040204" pitchFamily="34" charset="0"/>
              </a:rPr>
              <a:t>Systems</a:t>
            </a:r>
            <a:r>
              <a:rPr lang="es-ES" sz="1300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s-ES" sz="1300" dirty="0" err="1">
                <a:latin typeface="Verdana" panose="020B0604030504040204" pitchFamily="34" charset="0"/>
                <a:ea typeface="Verdana" panose="020B0604030504040204" pitchFamily="34" charset="0"/>
              </a:rPr>
              <a:t>DSS</a:t>
            </a:r>
            <a:r>
              <a:rPr lang="es-ES" sz="13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285750" indent="-285750"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es-ES" sz="1300" dirty="0" err="1">
                <a:latin typeface="Verdana" panose="020B0604030504040204" pitchFamily="34" charset="0"/>
                <a:ea typeface="Verdana" panose="020B0604030504040204" pitchFamily="34" charset="0"/>
              </a:rPr>
              <a:t>Dashboards</a:t>
            </a:r>
            <a:endParaRPr lang="es-ES" sz="13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Clr>
                <a:srgbClr val="CC0000"/>
              </a:buClr>
              <a:buFont typeface="Wingdings" panose="05000000000000000000" pitchFamily="2" charset="2"/>
              <a:buChar char="ü"/>
            </a:pPr>
            <a:endParaRPr lang="es-E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885F804-91A2-402E-816F-1944D111C22D}"/>
              </a:ext>
            </a:extLst>
          </p:cNvPr>
          <p:cNvSpPr/>
          <p:nvPr/>
        </p:nvSpPr>
        <p:spPr>
          <a:xfrm>
            <a:off x="362065" y="4416180"/>
            <a:ext cx="4572000" cy="166199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buClr>
                <a:srgbClr val="CC0000"/>
              </a:buClr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Gerencia operacional</a:t>
            </a:r>
            <a:b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Sistemas </a:t>
            </a:r>
            <a:r>
              <a:rPr lang="es-ES" sz="1400" b="1" dirty="0">
                <a:latin typeface="Verdana" panose="020B0604030504040204" pitchFamily="34" charset="0"/>
                <a:ea typeface="Verdana" panose="020B0604030504040204" pitchFamily="34" charset="0"/>
              </a:rPr>
              <a:t>Transaccionales</a:t>
            </a:r>
          </a:p>
          <a:p>
            <a:pPr marL="285750" indent="-285750"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es-ES" sz="1300" dirty="0">
                <a:latin typeface="Verdana" panose="020B0604030504040204" pitchFamily="34" charset="0"/>
                <a:ea typeface="Verdana" panose="020B0604030504040204" pitchFamily="34" charset="0"/>
              </a:rPr>
              <a:t>Aplicaciones de Gestión de Escritorio</a:t>
            </a:r>
            <a:br>
              <a:rPr lang="es-ES" sz="13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300" dirty="0">
                <a:latin typeface="Verdana" panose="020B0604030504040204" pitchFamily="34" charset="0"/>
                <a:ea typeface="Verdana" panose="020B0604030504040204" pitchFamily="34" charset="0"/>
              </a:rPr>
              <a:t>SCM, MRP, </a:t>
            </a:r>
            <a:r>
              <a:rPr lang="es-ES" sz="1300" dirty="0" err="1">
                <a:latin typeface="Verdana" panose="020B0604030504040204" pitchFamily="34" charset="0"/>
                <a:ea typeface="Verdana" panose="020B0604030504040204" pitchFamily="34" charset="0"/>
              </a:rPr>
              <a:t>FRM</a:t>
            </a:r>
            <a:r>
              <a:rPr lang="es-ES" sz="13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s-ES" sz="1300" dirty="0" err="1">
                <a:latin typeface="Verdana" panose="020B0604030504040204" pitchFamily="34" charset="0"/>
                <a:ea typeface="Verdana" panose="020B0604030504040204" pitchFamily="34" charset="0"/>
              </a:rPr>
              <a:t>HRM</a:t>
            </a:r>
            <a:r>
              <a:rPr lang="es-ES" sz="13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285750" indent="-285750"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es-ES" sz="1300" dirty="0" err="1">
                <a:latin typeface="Verdana" panose="020B0604030504040204" pitchFamily="34" charset="0"/>
                <a:ea typeface="Verdana" panose="020B0604030504040204" pitchFamily="34" charset="0"/>
              </a:rPr>
              <a:t>Custom</a:t>
            </a:r>
            <a:r>
              <a:rPr lang="es-ES" sz="13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sz="1300" dirty="0" err="1">
                <a:latin typeface="Verdana" panose="020B0604030504040204" pitchFamily="34" charset="0"/>
                <a:ea typeface="Verdana" panose="020B0604030504040204" pitchFamily="34" charset="0"/>
              </a:rPr>
              <a:t>Relationship</a:t>
            </a:r>
            <a:r>
              <a:rPr lang="es-ES" sz="13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sz="1300" dirty="0" err="1">
                <a:latin typeface="Verdana" panose="020B0604030504040204" pitchFamily="34" charset="0"/>
                <a:ea typeface="Verdana" panose="020B0604030504040204" pitchFamily="34" charset="0"/>
              </a:rPr>
              <a:t>Mgmt</a:t>
            </a:r>
            <a:r>
              <a:rPr lang="es-ES" sz="1300" dirty="0">
                <a:latin typeface="Verdana" panose="020B0604030504040204" pitchFamily="34" charset="0"/>
                <a:ea typeface="Verdana" panose="020B0604030504040204" pitchFamily="34" charset="0"/>
              </a:rPr>
              <a:t> (CRM)</a:t>
            </a:r>
          </a:p>
          <a:p>
            <a:pPr marL="285750" indent="-285750"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es-ES" sz="1300" dirty="0">
                <a:latin typeface="Verdana" panose="020B0604030504040204" pitchFamily="34" charset="0"/>
                <a:ea typeface="Verdana" panose="020B0604030504040204" pitchFamily="34" charset="0"/>
              </a:rPr>
              <a:t>Enterprise </a:t>
            </a:r>
            <a:r>
              <a:rPr lang="es-ES" sz="1300" dirty="0" err="1">
                <a:latin typeface="Verdana" panose="020B0604030504040204" pitchFamily="34" charset="0"/>
                <a:ea typeface="Verdana" panose="020B0604030504040204" pitchFamily="34" charset="0"/>
              </a:rPr>
              <a:t>Resource</a:t>
            </a:r>
            <a:r>
              <a:rPr lang="es-ES" sz="13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sz="1300" dirty="0" err="1">
                <a:latin typeface="Verdana" panose="020B0604030504040204" pitchFamily="34" charset="0"/>
                <a:ea typeface="Verdana" panose="020B0604030504040204" pitchFamily="34" charset="0"/>
              </a:rPr>
              <a:t>Planning</a:t>
            </a:r>
            <a:endParaRPr lang="es-ES" sz="13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es-ES" sz="1300" dirty="0">
                <a:latin typeface="Verdana" panose="020B0604030504040204" pitchFamily="34" charset="0"/>
                <a:ea typeface="Verdana" panose="020B0604030504040204" pitchFamily="34" charset="0"/>
              </a:rPr>
              <a:t>CORE del Negocio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7B41C5F3-77B2-4263-BDC1-CD4D76E9D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571" y="2876824"/>
            <a:ext cx="830607" cy="592752"/>
          </a:xfrm>
          <a:prstGeom prst="rect">
            <a:avLst/>
          </a:prstGeom>
        </p:spPr>
      </p:pic>
      <p:grpSp>
        <p:nvGrpSpPr>
          <p:cNvPr id="24" name="Grupo 23">
            <a:extLst>
              <a:ext uri="{FF2B5EF4-FFF2-40B4-BE49-F238E27FC236}">
                <a16:creationId xmlns:a16="http://schemas.microsoft.com/office/drawing/2014/main" id="{0856A231-F64C-491B-8101-2C77DE2A0ED4}"/>
              </a:ext>
            </a:extLst>
          </p:cNvPr>
          <p:cNvGrpSpPr/>
          <p:nvPr/>
        </p:nvGrpSpPr>
        <p:grpSpPr>
          <a:xfrm>
            <a:off x="7487861" y="1914144"/>
            <a:ext cx="656399" cy="646176"/>
            <a:chOff x="5732209" y="1633728"/>
            <a:chExt cx="656399" cy="646176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253B2F1-9F63-41E5-BBBC-694461428CD4}"/>
                </a:ext>
              </a:extLst>
            </p:cNvPr>
            <p:cNvSpPr/>
            <p:nvPr/>
          </p:nvSpPr>
          <p:spPr>
            <a:xfrm>
              <a:off x="5754624" y="1645920"/>
              <a:ext cx="633984" cy="633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38" name="Picture 14" descr="Aggregate Svg Icon Free Download Onlinewebfonts Com - Business ...">
              <a:extLst>
                <a:ext uri="{FF2B5EF4-FFF2-40B4-BE49-F238E27FC236}">
                  <a16:creationId xmlns:a16="http://schemas.microsoft.com/office/drawing/2014/main" id="{324799E4-4C66-4EAB-B9D1-AFF65BBED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2209" y="1633728"/>
              <a:ext cx="641413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5D77B347-814C-40E9-863A-4BD0D116BAB7}"/>
              </a:ext>
            </a:extLst>
          </p:cNvPr>
          <p:cNvGrpSpPr/>
          <p:nvPr/>
        </p:nvGrpSpPr>
        <p:grpSpPr>
          <a:xfrm>
            <a:off x="5017012" y="5940028"/>
            <a:ext cx="5108073" cy="523220"/>
            <a:chOff x="3468624" y="5547360"/>
            <a:chExt cx="5108073" cy="523220"/>
          </a:xfrm>
        </p:grpSpPr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C6495773-1508-45C4-A5AD-D7C3949D9FA9}"/>
                </a:ext>
              </a:extLst>
            </p:cNvPr>
            <p:cNvSpPr txBox="1"/>
            <p:nvPr/>
          </p:nvSpPr>
          <p:spPr>
            <a:xfrm>
              <a:off x="4718042" y="5547360"/>
              <a:ext cx="1394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Manufactura </a:t>
              </a:r>
              <a:br>
                <a:rPr lang="es-ES" sz="1400" dirty="0"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es-E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y Producción </a:t>
              </a: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60A33F0A-5612-4343-83D7-20D7C3A848B8}"/>
                </a:ext>
              </a:extLst>
            </p:cNvPr>
            <p:cNvSpPr txBox="1"/>
            <p:nvPr/>
          </p:nvSpPr>
          <p:spPr>
            <a:xfrm>
              <a:off x="3468624" y="5547360"/>
              <a:ext cx="10774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Ventas y</a:t>
              </a:r>
              <a:br>
                <a:rPr lang="es-ES" sz="1400" dirty="0"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es-E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Marketing</a:t>
              </a: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DCBA9F3B-D314-4D3A-8CAC-E0A2F1D58E98}"/>
                </a:ext>
              </a:extLst>
            </p:cNvPr>
            <p:cNvSpPr txBox="1"/>
            <p:nvPr/>
          </p:nvSpPr>
          <p:spPr>
            <a:xfrm>
              <a:off x="6202381" y="5547360"/>
              <a:ext cx="13035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Contabilidad</a:t>
              </a:r>
              <a:br>
                <a:rPr lang="es-ES" sz="1400" dirty="0"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es-E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y Finanzas</a:t>
              </a: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24F48444-43F7-4E0B-BAAE-41BDD41B181C}"/>
                </a:ext>
              </a:extLst>
            </p:cNvPr>
            <p:cNvSpPr txBox="1"/>
            <p:nvPr/>
          </p:nvSpPr>
          <p:spPr>
            <a:xfrm>
              <a:off x="7545645" y="5547360"/>
              <a:ext cx="10310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Recursos</a:t>
              </a:r>
              <a:br>
                <a:rPr lang="es-ES" sz="1400" dirty="0"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es-E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Humanos</a:t>
              </a:r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F85D0EB-A005-49B7-9D80-CBB6426B6D29}"/>
              </a:ext>
            </a:extLst>
          </p:cNvPr>
          <p:cNvSpPr txBox="1"/>
          <p:nvPr/>
        </p:nvSpPr>
        <p:spPr>
          <a:xfrm>
            <a:off x="6400804" y="6488668"/>
            <a:ext cx="222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ÁREAS FUNCIONALES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E67DE8C-B386-4F11-941D-FBE267813A49}"/>
              </a:ext>
            </a:extLst>
          </p:cNvPr>
          <p:cNvSpPr txBox="1"/>
          <p:nvPr/>
        </p:nvSpPr>
        <p:spPr>
          <a:xfrm>
            <a:off x="380356" y="896112"/>
            <a:ext cx="222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NIVELES DE NEGOCIO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11629F45-DA70-4D67-9B3B-3C49AC4E6480}"/>
              </a:ext>
            </a:extLst>
          </p:cNvPr>
          <p:cNvCxnSpPr>
            <a:cxnSpLocks/>
          </p:cNvCxnSpPr>
          <p:nvPr/>
        </p:nvCxnSpPr>
        <p:spPr>
          <a:xfrm>
            <a:off x="374260" y="2743200"/>
            <a:ext cx="10415661" cy="0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6E865407-6BD6-4DF2-B172-3E14DC144911}"/>
              </a:ext>
            </a:extLst>
          </p:cNvPr>
          <p:cNvCxnSpPr>
            <a:cxnSpLocks/>
          </p:cNvCxnSpPr>
          <p:nvPr/>
        </p:nvCxnSpPr>
        <p:spPr>
          <a:xfrm>
            <a:off x="380356" y="4346448"/>
            <a:ext cx="10415661" cy="0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ítulo 32">
            <a:extLst>
              <a:ext uri="{FF2B5EF4-FFF2-40B4-BE49-F238E27FC236}">
                <a16:creationId xmlns:a16="http://schemas.microsoft.com/office/drawing/2014/main" id="{398AB1D1-97EB-47F0-8214-E64F610C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Pirámide de Aplicaciones Empresariales</a:t>
            </a:r>
            <a:endParaRPr lang="es-ES" dirty="0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EE74115C-236B-4117-ADD0-57AA89D5A3FE}"/>
              </a:ext>
            </a:extLst>
          </p:cNvPr>
          <p:cNvGrpSpPr/>
          <p:nvPr/>
        </p:nvGrpSpPr>
        <p:grpSpPr>
          <a:xfrm>
            <a:off x="5693665" y="3654861"/>
            <a:ext cx="4389120" cy="1358790"/>
            <a:chOff x="3864865" y="3667053"/>
            <a:chExt cx="4389120" cy="1358790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080ED3D3-54F3-4C2C-980E-2654A1E47F80}"/>
                </a:ext>
              </a:extLst>
            </p:cNvPr>
            <p:cNvGrpSpPr/>
            <p:nvPr/>
          </p:nvGrpSpPr>
          <p:grpSpPr>
            <a:xfrm>
              <a:off x="3864865" y="3667053"/>
              <a:ext cx="4389120" cy="1358790"/>
              <a:chOff x="3864864" y="3374445"/>
              <a:chExt cx="4389120" cy="1358790"/>
            </a:xfrm>
          </p:grpSpPr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A5E63CF0-1C98-44A5-AB08-51DBEC9AE554}"/>
                  </a:ext>
                </a:extLst>
              </p:cNvPr>
              <p:cNvSpPr/>
              <p:nvPr/>
            </p:nvSpPr>
            <p:spPr>
              <a:xfrm>
                <a:off x="3864864" y="3499104"/>
                <a:ext cx="4389120" cy="120700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sp>
          <p:sp>
            <p:nvSpPr>
              <p:cNvPr id="14" name="Forma libre: forma 13">
                <a:extLst>
                  <a:ext uri="{FF2B5EF4-FFF2-40B4-BE49-F238E27FC236}">
                    <a16:creationId xmlns:a16="http://schemas.microsoft.com/office/drawing/2014/main" id="{89461128-FF4B-46BD-B622-E3F96DFB375B}"/>
                  </a:ext>
                </a:extLst>
              </p:cNvPr>
              <p:cNvSpPr/>
              <p:nvPr/>
            </p:nvSpPr>
            <p:spPr>
              <a:xfrm>
                <a:off x="3864864" y="3374445"/>
                <a:ext cx="4389120" cy="362102"/>
              </a:xfrm>
              <a:custGeom>
                <a:avLst/>
                <a:gdLst>
                  <a:gd name="connsiteX0" fmla="*/ 0 w 4389120"/>
                  <a:gd name="connsiteY0" fmla="*/ 0 h 362102"/>
                  <a:gd name="connsiteX1" fmla="*/ 4389120 w 4389120"/>
                  <a:gd name="connsiteY1" fmla="*/ 0 h 362102"/>
                  <a:gd name="connsiteX2" fmla="*/ 4389120 w 4389120"/>
                  <a:gd name="connsiteY2" fmla="*/ 362102 h 362102"/>
                  <a:gd name="connsiteX3" fmla="*/ 0 w 4389120"/>
                  <a:gd name="connsiteY3" fmla="*/ 362102 h 362102"/>
                  <a:gd name="connsiteX4" fmla="*/ 0 w 4389120"/>
                  <a:gd name="connsiteY4" fmla="*/ 0 h 362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89120" h="362102">
                    <a:moveTo>
                      <a:pt x="0" y="0"/>
                    </a:moveTo>
                    <a:lnTo>
                      <a:pt x="4389120" y="0"/>
                    </a:lnTo>
                    <a:lnTo>
                      <a:pt x="4389120" y="362102"/>
                    </a:lnTo>
                    <a:lnTo>
                      <a:pt x="0" y="362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1600" b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ERP</a:t>
                </a:r>
                <a:r>
                  <a:rPr lang="es-ES" sz="1600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(Enterprise </a:t>
                </a:r>
                <a:r>
                  <a:rPr lang="es-ES" sz="1600" dirty="0" err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Resource</a:t>
                </a:r>
                <a:r>
                  <a:rPr lang="es-ES" sz="1600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s-ES" sz="1600" dirty="0" err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Planning</a:t>
                </a:r>
                <a:r>
                  <a:rPr lang="es-ES" sz="1600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)</a:t>
                </a:r>
                <a:endParaRPr lang="es-ES" sz="1600" dirty="0"/>
              </a:p>
            </p:txBody>
          </p:sp>
          <p:sp>
            <p:nvSpPr>
              <p:cNvPr id="15" name="Forma libre: forma 14">
                <a:extLst>
                  <a:ext uri="{FF2B5EF4-FFF2-40B4-BE49-F238E27FC236}">
                    <a16:creationId xmlns:a16="http://schemas.microsoft.com/office/drawing/2014/main" id="{0F4AF03D-F38E-4101-B7E3-0B9A0BC4D8A3}"/>
                  </a:ext>
                </a:extLst>
              </p:cNvPr>
              <p:cNvSpPr/>
              <p:nvPr/>
            </p:nvSpPr>
            <p:spPr>
              <a:xfrm>
                <a:off x="3865399" y="3695345"/>
                <a:ext cx="877609" cy="1037890"/>
              </a:xfrm>
              <a:custGeom>
                <a:avLst/>
                <a:gdLst>
                  <a:gd name="connsiteX0" fmla="*/ 0 w 877609"/>
                  <a:gd name="connsiteY0" fmla="*/ 0 h 1037890"/>
                  <a:gd name="connsiteX1" fmla="*/ 877609 w 877609"/>
                  <a:gd name="connsiteY1" fmla="*/ 0 h 1037890"/>
                  <a:gd name="connsiteX2" fmla="*/ 877609 w 877609"/>
                  <a:gd name="connsiteY2" fmla="*/ 1037890 h 1037890"/>
                  <a:gd name="connsiteX3" fmla="*/ 0 w 877609"/>
                  <a:gd name="connsiteY3" fmla="*/ 1037890 h 1037890"/>
                  <a:gd name="connsiteX4" fmla="*/ 0 w 877609"/>
                  <a:gd name="connsiteY4" fmla="*/ 0 h 1037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7609" h="1037890">
                    <a:moveTo>
                      <a:pt x="0" y="0"/>
                    </a:moveTo>
                    <a:lnTo>
                      <a:pt x="877609" y="0"/>
                    </a:lnTo>
                    <a:lnTo>
                      <a:pt x="877609" y="1037890"/>
                    </a:lnTo>
                    <a:lnTo>
                      <a:pt x="0" y="10378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br>
                  <a:rPr lang="es-E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</a:br>
                <a:r>
                  <a:rPr lang="es-E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CRM</a:t>
                </a:r>
              </a:p>
            </p:txBody>
          </p:sp>
          <p:sp>
            <p:nvSpPr>
              <p:cNvPr id="16" name="Forma libre: forma 15">
                <a:extLst>
                  <a:ext uri="{FF2B5EF4-FFF2-40B4-BE49-F238E27FC236}">
                    <a16:creationId xmlns:a16="http://schemas.microsoft.com/office/drawing/2014/main" id="{15059741-1EAC-47AC-BDF2-DAD3BB623757}"/>
                  </a:ext>
                </a:extLst>
              </p:cNvPr>
              <p:cNvSpPr/>
              <p:nvPr/>
            </p:nvSpPr>
            <p:spPr>
              <a:xfrm>
                <a:off x="4743009" y="3695345"/>
                <a:ext cx="877609" cy="1037890"/>
              </a:xfrm>
              <a:custGeom>
                <a:avLst/>
                <a:gdLst>
                  <a:gd name="connsiteX0" fmla="*/ 0 w 877609"/>
                  <a:gd name="connsiteY0" fmla="*/ 0 h 1037890"/>
                  <a:gd name="connsiteX1" fmla="*/ 877609 w 877609"/>
                  <a:gd name="connsiteY1" fmla="*/ 0 h 1037890"/>
                  <a:gd name="connsiteX2" fmla="*/ 877609 w 877609"/>
                  <a:gd name="connsiteY2" fmla="*/ 1037890 h 1037890"/>
                  <a:gd name="connsiteX3" fmla="*/ 0 w 877609"/>
                  <a:gd name="connsiteY3" fmla="*/ 1037890 h 1037890"/>
                  <a:gd name="connsiteX4" fmla="*/ 0 w 877609"/>
                  <a:gd name="connsiteY4" fmla="*/ 0 h 1037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7609" h="1037890">
                    <a:moveTo>
                      <a:pt x="0" y="0"/>
                    </a:moveTo>
                    <a:lnTo>
                      <a:pt x="877609" y="0"/>
                    </a:lnTo>
                    <a:lnTo>
                      <a:pt x="877609" y="1037890"/>
                    </a:lnTo>
                    <a:lnTo>
                      <a:pt x="0" y="10378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br>
                  <a:rPr lang="es-E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</a:br>
                <a:r>
                  <a:rPr lang="es-E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SCM</a:t>
                </a:r>
              </a:p>
            </p:txBody>
          </p:sp>
          <p:sp>
            <p:nvSpPr>
              <p:cNvPr id="17" name="Forma libre: forma 16">
                <a:extLst>
                  <a:ext uri="{FF2B5EF4-FFF2-40B4-BE49-F238E27FC236}">
                    <a16:creationId xmlns:a16="http://schemas.microsoft.com/office/drawing/2014/main" id="{B86DE98E-AB1F-4791-9F7C-E75CA78F11EC}"/>
                  </a:ext>
                </a:extLst>
              </p:cNvPr>
              <p:cNvSpPr/>
              <p:nvPr/>
            </p:nvSpPr>
            <p:spPr>
              <a:xfrm>
                <a:off x="5620619" y="3695345"/>
                <a:ext cx="877609" cy="1037890"/>
              </a:xfrm>
              <a:custGeom>
                <a:avLst/>
                <a:gdLst>
                  <a:gd name="connsiteX0" fmla="*/ 0 w 877609"/>
                  <a:gd name="connsiteY0" fmla="*/ 0 h 1037890"/>
                  <a:gd name="connsiteX1" fmla="*/ 877609 w 877609"/>
                  <a:gd name="connsiteY1" fmla="*/ 0 h 1037890"/>
                  <a:gd name="connsiteX2" fmla="*/ 877609 w 877609"/>
                  <a:gd name="connsiteY2" fmla="*/ 1037890 h 1037890"/>
                  <a:gd name="connsiteX3" fmla="*/ 0 w 877609"/>
                  <a:gd name="connsiteY3" fmla="*/ 1037890 h 1037890"/>
                  <a:gd name="connsiteX4" fmla="*/ 0 w 877609"/>
                  <a:gd name="connsiteY4" fmla="*/ 0 h 1037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7609" h="1037890">
                    <a:moveTo>
                      <a:pt x="0" y="0"/>
                    </a:moveTo>
                    <a:lnTo>
                      <a:pt x="877609" y="0"/>
                    </a:lnTo>
                    <a:lnTo>
                      <a:pt x="877609" y="1037890"/>
                    </a:lnTo>
                    <a:lnTo>
                      <a:pt x="0" y="10378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br>
                  <a:rPr lang="es-ES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</a:br>
                <a:r>
                  <a:rPr lang="es-ES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MRP</a:t>
                </a:r>
              </a:p>
            </p:txBody>
          </p:sp>
          <p:sp>
            <p:nvSpPr>
              <p:cNvPr id="18" name="Forma libre: forma 17">
                <a:extLst>
                  <a:ext uri="{FF2B5EF4-FFF2-40B4-BE49-F238E27FC236}">
                    <a16:creationId xmlns:a16="http://schemas.microsoft.com/office/drawing/2014/main" id="{97A5CA23-1C71-4C0F-91A2-8305399EEF38}"/>
                  </a:ext>
                </a:extLst>
              </p:cNvPr>
              <p:cNvSpPr/>
              <p:nvPr/>
            </p:nvSpPr>
            <p:spPr>
              <a:xfrm>
                <a:off x="6498228" y="3695345"/>
                <a:ext cx="877609" cy="1037890"/>
              </a:xfrm>
              <a:custGeom>
                <a:avLst/>
                <a:gdLst>
                  <a:gd name="connsiteX0" fmla="*/ 0 w 877609"/>
                  <a:gd name="connsiteY0" fmla="*/ 0 h 1037890"/>
                  <a:gd name="connsiteX1" fmla="*/ 877609 w 877609"/>
                  <a:gd name="connsiteY1" fmla="*/ 0 h 1037890"/>
                  <a:gd name="connsiteX2" fmla="*/ 877609 w 877609"/>
                  <a:gd name="connsiteY2" fmla="*/ 1037890 h 1037890"/>
                  <a:gd name="connsiteX3" fmla="*/ 0 w 877609"/>
                  <a:gd name="connsiteY3" fmla="*/ 1037890 h 1037890"/>
                  <a:gd name="connsiteX4" fmla="*/ 0 w 877609"/>
                  <a:gd name="connsiteY4" fmla="*/ 0 h 1037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7609" h="1037890">
                    <a:moveTo>
                      <a:pt x="0" y="0"/>
                    </a:moveTo>
                    <a:lnTo>
                      <a:pt x="877609" y="0"/>
                    </a:lnTo>
                    <a:lnTo>
                      <a:pt x="877609" y="1037890"/>
                    </a:lnTo>
                    <a:lnTo>
                      <a:pt x="0" y="10378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br>
                  <a:rPr lang="es-E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</a:br>
                <a:r>
                  <a:rPr lang="es-ES" sz="16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FRM</a:t>
                </a:r>
                <a:endParaRPr lang="es-E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" name="Forma libre: forma 18">
                <a:extLst>
                  <a:ext uri="{FF2B5EF4-FFF2-40B4-BE49-F238E27FC236}">
                    <a16:creationId xmlns:a16="http://schemas.microsoft.com/office/drawing/2014/main" id="{DC6525F5-69E5-47BD-9878-7CBC6B39F299}"/>
                  </a:ext>
                </a:extLst>
              </p:cNvPr>
              <p:cNvSpPr/>
              <p:nvPr/>
            </p:nvSpPr>
            <p:spPr>
              <a:xfrm>
                <a:off x="7375838" y="3695345"/>
                <a:ext cx="877609" cy="1037890"/>
              </a:xfrm>
              <a:custGeom>
                <a:avLst/>
                <a:gdLst>
                  <a:gd name="connsiteX0" fmla="*/ 0 w 877609"/>
                  <a:gd name="connsiteY0" fmla="*/ 0 h 1037890"/>
                  <a:gd name="connsiteX1" fmla="*/ 877609 w 877609"/>
                  <a:gd name="connsiteY1" fmla="*/ 0 h 1037890"/>
                  <a:gd name="connsiteX2" fmla="*/ 877609 w 877609"/>
                  <a:gd name="connsiteY2" fmla="*/ 1037890 h 1037890"/>
                  <a:gd name="connsiteX3" fmla="*/ 0 w 877609"/>
                  <a:gd name="connsiteY3" fmla="*/ 1037890 h 1037890"/>
                  <a:gd name="connsiteX4" fmla="*/ 0 w 877609"/>
                  <a:gd name="connsiteY4" fmla="*/ 0 h 1037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7609" h="1037890">
                    <a:moveTo>
                      <a:pt x="0" y="0"/>
                    </a:moveTo>
                    <a:lnTo>
                      <a:pt x="877609" y="0"/>
                    </a:lnTo>
                    <a:lnTo>
                      <a:pt x="877609" y="1037890"/>
                    </a:lnTo>
                    <a:lnTo>
                      <a:pt x="0" y="10378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3C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br>
                  <a:rPr lang="es-E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</a:br>
                <a:r>
                  <a:rPr lang="es-ES" sz="16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HRM</a:t>
                </a:r>
                <a:endParaRPr lang="es-E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pic>
          <p:nvPicPr>
            <p:cNvPr id="1028" name="Picture 4" descr="Logistics truck | Free Icon">
              <a:extLst>
                <a:ext uri="{FF2B5EF4-FFF2-40B4-BE49-F238E27FC236}">
                  <a16:creationId xmlns:a16="http://schemas.microsoft.com/office/drawing/2014/main" id="{1E4CFFFF-0DFD-4363-A48F-D88AE49707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7761" y="4014216"/>
              <a:ext cx="536448" cy="536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andshake Comments - Transparent Background Handshake Icon ...">
              <a:extLst>
                <a:ext uri="{FF2B5EF4-FFF2-40B4-BE49-F238E27FC236}">
                  <a16:creationId xmlns:a16="http://schemas.microsoft.com/office/drawing/2014/main" id="{C78CD35C-9111-4770-9888-9C2D893809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3361" y="4047284"/>
              <a:ext cx="589026" cy="421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Production Icon #72555 - Free Icons Library">
              <a:extLst>
                <a:ext uri="{FF2B5EF4-FFF2-40B4-BE49-F238E27FC236}">
                  <a16:creationId xmlns:a16="http://schemas.microsoft.com/office/drawing/2014/main" id="{959ABBDD-E9F6-4EF2-A23F-85AB376B5D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1285" y="3925824"/>
              <a:ext cx="614172" cy="61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Finance Money Bag Icon | Windows 8 Iconset | Icons8">
              <a:extLst>
                <a:ext uri="{FF2B5EF4-FFF2-40B4-BE49-F238E27FC236}">
                  <a16:creationId xmlns:a16="http://schemas.microsoft.com/office/drawing/2014/main" id="{266DF83B-6A9D-432D-8F6A-DFCF81A6B0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169" y="3986784"/>
              <a:ext cx="515112" cy="515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Users group free vector icons designed by Freepik in 2020 | People ...">
              <a:extLst>
                <a:ext uri="{FF2B5EF4-FFF2-40B4-BE49-F238E27FC236}">
                  <a16:creationId xmlns:a16="http://schemas.microsoft.com/office/drawing/2014/main" id="{B81F7319-7409-4AB8-A27F-31BF6BDEB6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1233" y="4026408"/>
              <a:ext cx="475488" cy="475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D517FBE-F395-4BBB-877B-D465BEC1A876}"/>
              </a:ext>
            </a:extLst>
          </p:cNvPr>
          <p:cNvSpPr/>
          <p:nvPr/>
        </p:nvSpPr>
        <p:spPr>
          <a:xfrm>
            <a:off x="3737811" y="403598"/>
            <a:ext cx="8454189" cy="396000"/>
          </a:xfrm>
          <a:prstGeom prst="rect">
            <a:avLst/>
          </a:prstGeom>
          <a:solidFill>
            <a:schemeClr val="tx1"/>
          </a:solidFill>
        </p:spPr>
        <p:txBody>
          <a:bodyPr rIns="180000"/>
          <a:lstStyle/>
          <a:p>
            <a:pPr algn="r">
              <a:spcBef>
                <a:spcPct val="0"/>
              </a:spcBef>
            </a:pPr>
            <a:r>
              <a:rPr lang="es-ES" b="1" i="1" dirty="0">
                <a:ln w="3175">
                  <a:noFill/>
                </a:ln>
                <a:solidFill>
                  <a:schemeClr val="bg1"/>
                </a:solidFill>
                <a:latin typeface="Book Antiqua" panose="02040602050305030304" pitchFamily="18" charset="0"/>
                <a:ea typeface="Verdana" panose="020B0604030504040204" pitchFamily="34" charset="0"/>
                <a:cs typeface="+mj-cs"/>
              </a:rPr>
              <a:t>desde la perspectiva organizacional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DE3C973-0D6E-44FE-A2C8-41B279E7C15B}"/>
              </a:ext>
            </a:extLst>
          </p:cNvPr>
          <p:cNvSpPr txBox="1"/>
          <p:nvPr/>
        </p:nvSpPr>
        <p:spPr>
          <a:xfrm rot="18119406">
            <a:off x="4114063" y="2776402"/>
            <a:ext cx="387241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Suites Ofimáticas, Sistemas colaborativos, 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40EE6D8-FD2B-4514-8860-E78E9D4D6C9D}"/>
              </a:ext>
            </a:extLst>
          </p:cNvPr>
          <p:cNvSpPr txBox="1"/>
          <p:nvPr/>
        </p:nvSpPr>
        <p:spPr>
          <a:xfrm rot="3415002">
            <a:off x="7588469" y="2627969"/>
            <a:ext cx="355924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Sistemas de Gestión del conocimiento 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863D6A6-D771-4D82-81D0-5F52C7DD0BD2}"/>
              </a:ext>
            </a:extLst>
          </p:cNvPr>
          <p:cNvSpPr/>
          <p:nvPr/>
        </p:nvSpPr>
        <p:spPr>
          <a:xfrm>
            <a:off x="362065" y="1246257"/>
            <a:ext cx="4572000" cy="12618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buClr>
                <a:srgbClr val="CC0000"/>
              </a:buClr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Alta gerencia</a:t>
            </a:r>
            <a:b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Sistemas a </a:t>
            </a:r>
            <a:r>
              <a:rPr lang="es-ES" sz="1400" b="1" dirty="0">
                <a:latin typeface="Verdana" panose="020B0604030504040204" pitchFamily="34" charset="0"/>
                <a:ea typeface="Verdana" panose="020B0604030504040204" pitchFamily="34" charset="0"/>
              </a:rPr>
              <a:t>Nivel Estratégico </a:t>
            </a: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s-E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EIS</a:t>
            </a: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285750" indent="-285750"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es-ES" sz="1300" dirty="0">
                <a:latin typeface="Verdana" panose="020B0604030504040204" pitchFamily="34" charset="0"/>
                <a:ea typeface="Verdana" panose="020B0604030504040204" pitchFamily="34" charset="0"/>
              </a:rPr>
              <a:t>Predicción</a:t>
            </a:r>
          </a:p>
          <a:p>
            <a:pPr marL="285750" indent="-285750"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es-ES" sz="1300" dirty="0">
                <a:latin typeface="Verdana" panose="020B0604030504040204" pitchFamily="34" charset="0"/>
                <a:ea typeface="Verdana" panose="020B0604030504040204" pitchFamily="34" charset="0"/>
              </a:rPr>
              <a:t>Análisis</a:t>
            </a:r>
          </a:p>
          <a:p>
            <a:pPr marL="285750" indent="-285750"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es-ES" sz="1300" dirty="0">
                <a:latin typeface="Verdana" panose="020B0604030504040204" pitchFamily="34" charset="0"/>
                <a:ea typeface="Verdana" panose="020B0604030504040204" pitchFamily="34" charset="0"/>
              </a:rPr>
              <a:t>Cuadros de Mando</a:t>
            </a:r>
          </a:p>
        </p:txBody>
      </p:sp>
    </p:spTree>
    <p:extLst>
      <p:ext uri="{BB962C8B-B14F-4D97-AF65-F5344CB8AC3E}">
        <p14:creationId xmlns:p14="http://schemas.microsoft.com/office/powerpoint/2010/main" val="172624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087"/>
    </mc:Choice>
    <mc:Fallback xmlns="">
      <p:transition spd="slow" advTm="20308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4B8E5624-19A0-4560-BDBB-3719C07396C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49730" y="2417163"/>
            <a:ext cx="610335" cy="65227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DE8E658-EA96-4BBB-B55B-0D41697E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Empresariales y Bases de Datos o Fuente de Datos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C8EB417-7782-418E-83F7-6D9A387657FC}"/>
              </a:ext>
            </a:extLst>
          </p:cNvPr>
          <p:cNvSpPr txBox="1"/>
          <p:nvPr/>
        </p:nvSpPr>
        <p:spPr>
          <a:xfrm>
            <a:off x="693723" y="500010"/>
            <a:ext cx="1112981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sz="1900" dirty="0">
                <a:latin typeface="Verdana" panose="020B0604030504040204" pitchFamily="34" charset="0"/>
                <a:ea typeface="Verdana" panose="020B0604030504040204" pitchFamily="34" charset="0"/>
              </a:rPr>
              <a:t>Las aplicaciones empresariales </a:t>
            </a:r>
            <a:r>
              <a:rPr lang="es-ES" sz="1900" u="sng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 apoyan </a:t>
            </a:r>
            <a:r>
              <a:rPr lang="es-ES" sz="19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diferentes tipos de </a:t>
            </a:r>
            <a:br>
              <a:rPr lang="es-ES" sz="19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900" b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Fuentes de Datos </a:t>
            </a:r>
            <a:br>
              <a:rPr lang="es-ES" sz="1900" b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900" dirty="0">
                <a:latin typeface="Verdana" panose="020B0604030504040204" pitchFamily="34" charset="0"/>
                <a:ea typeface="Verdana" panose="020B0604030504040204" pitchFamily="34" charset="0"/>
              </a:rPr>
              <a:t>para guardar, recuperar y analizar información de la organización y de su entorno.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E1B30BF-AA3D-478B-A48B-7B3E5BC9666D}"/>
              </a:ext>
            </a:extLst>
          </p:cNvPr>
          <p:cNvSpPr/>
          <p:nvPr/>
        </p:nvSpPr>
        <p:spPr>
          <a:xfrm>
            <a:off x="1246909" y="1727666"/>
            <a:ext cx="1057663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spcAft>
                <a:spcPts val="900"/>
              </a:spcAft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000" b="1" dirty="0">
                <a:latin typeface="Verdana" panose="020B0604030504040204" pitchFamily="34" charset="0"/>
                <a:ea typeface="Verdana" panose="020B0604030504040204" pitchFamily="34" charset="0"/>
              </a:rPr>
              <a:t>Gerencia operacional </a:t>
            </a:r>
            <a:r>
              <a:rPr lang="es-E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 3" panose="05040102010807070707" pitchFamily="18" charset="2"/>
              </a:rPr>
              <a:t> 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Sistemas transaccionales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9DF19BB-337C-4CA0-9A9B-F6D18379D694}"/>
              </a:ext>
            </a:extLst>
          </p:cNvPr>
          <p:cNvSpPr/>
          <p:nvPr/>
        </p:nvSpPr>
        <p:spPr>
          <a:xfrm>
            <a:off x="1634031" y="2164720"/>
            <a:ext cx="59671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Realizan y registran transacciones de rutina diarias necesarias para llevar a cabo operaciones de la empresa.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0519492-0B7D-49DB-A3F8-83533AD02876}"/>
              </a:ext>
            </a:extLst>
          </p:cNvPr>
          <p:cNvSpPr/>
          <p:nvPr/>
        </p:nvSpPr>
        <p:spPr>
          <a:xfrm>
            <a:off x="1634031" y="3061384"/>
            <a:ext cx="5861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C0000"/>
              </a:buClr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Su </a:t>
            </a:r>
            <a:r>
              <a:rPr lang="es-ES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propósito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principal es </a:t>
            </a:r>
            <a:r>
              <a:rPr lang="es-ES" b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asegurar</a:t>
            </a:r>
            <a:r>
              <a:rPr lang="es-ES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la </a:t>
            </a:r>
            <a:r>
              <a:rPr lang="es-ES" b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consistencia</a:t>
            </a:r>
            <a:r>
              <a:rPr lang="es-ES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 </a:t>
            </a:r>
            <a:r>
              <a:rPr lang="es-ES" b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integridad</a:t>
            </a:r>
            <a:r>
              <a:rPr lang="es-ES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los datos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59E29E4-F816-4DDB-B45F-E7DABAFAF30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99922" y="2447643"/>
            <a:ext cx="610335" cy="65227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3D48173-265E-465F-8525-670629A18CD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96162" y="2814534"/>
            <a:ext cx="610335" cy="65227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5FE4AA5-33A7-41C1-ACF8-D3555A8A7F5D}"/>
              </a:ext>
            </a:extLst>
          </p:cNvPr>
          <p:cNvSpPr txBox="1"/>
          <p:nvPr/>
        </p:nvSpPr>
        <p:spPr>
          <a:xfrm>
            <a:off x="9902122" y="2520301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C00000"/>
                </a:solidFill>
                <a:latin typeface="Georgia" panose="02040502050405020303" pitchFamily="18" charset="0"/>
              </a:rPr>
              <a:t>Base de Datos</a:t>
            </a:r>
          </a:p>
          <a:p>
            <a:r>
              <a:rPr lang="es-ES" sz="1600" i="1" dirty="0">
                <a:solidFill>
                  <a:srgbClr val="C00000"/>
                </a:solidFill>
                <a:latin typeface="Georgia" panose="02040502050405020303" pitchFamily="18" charset="0"/>
              </a:rPr>
              <a:t>Relacionales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0279674-6A19-4829-B218-BD2610165D6A}"/>
              </a:ext>
            </a:extLst>
          </p:cNvPr>
          <p:cNvSpPr/>
          <p:nvPr/>
        </p:nvSpPr>
        <p:spPr>
          <a:xfrm>
            <a:off x="1252340" y="3764650"/>
            <a:ext cx="10519691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spcAft>
                <a:spcPts val="900"/>
              </a:spcAft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000" b="1" dirty="0">
                <a:latin typeface="Verdana" panose="020B0604030504040204" pitchFamily="34" charset="0"/>
                <a:ea typeface="Verdana" panose="020B0604030504040204" pitchFamily="34" charset="0"/>
              </a:rPr>
              <a:t>Gerencia media </a:t>
            </a:r>
            <a:r>
              <a:rPr lang="es-E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 3" panose="05040102010807070707" pitchFamily="18" charset="2"/>
              </a:rPr>
              <a:t> 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Sistemas a nivel táctico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1A66F9-6D4D-413E-9177-85D6A6F7C10B}"/>
              </a:ext>
            </a:extLst>
          </p:cNvPr>
          <p:cNvSpPr/>
          <p:nvPr/>
        </p:nvSpPr>
        <p:spPr>
          <a:xfrm>
            <a:off x="4821381" y="4217092"/>
            <a:ext cx="6950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Analizan información de la empresa y datos del </a:t>
            </a:r>
            <a:b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entorno empresarial para tomar decisiones.</a:t>
            </a:r>
          </a:p>
          <a:p>
            <a:pPr algn="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La información de diferentes fuentes se extrae, limpia y analiza con herramientas de Business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Intelligence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052" name="Picture 4" descr="Data Warehouse Icon - Data Warehouse Icon Free, HD Png Download ...">
            <a:extLst>
              <a:ext uri="{FF2B5EF4-FFF2-40B4-BE49-F238E27FC236}">
                <a16:creationId xmlns:a16="http://schemas.microsoft.com/office/drawing/2014/main" id="{DD24E920-F99C-413D-B60C-7827EB7FA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574" y="4217092"/>
            <a:ext cx="1249825" cy="119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6A593EEE-052C-4A0D-855B-23ED2A8EDEB0}"/>
              </a:ext>
            </a:extLst>
          </p:cNvPr>
          <p:cNvSpPr txBox="1"/>
          <p:nvPr/>
        </p:nvSpPr>
        <p:spPr>
          <a:xfrm>
            <a:off x="1098321" y="4524622"/>
            <a:ext cx="2005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600" i="1" dirty="0">
                <a:solidFill>
                  <a:srgbClr val="C00000"/>
                </a:solidFill>
                <a:latin typeface="Georgia" panose="02040502050405020303" pitchFamily="18" charset="0"/>
              </a:rPr>
              <a:t>Base de Datos</a:t>
            </a:r>
          </a:p>
          <a:p>
            <a:pPr algn="r"/>
            <a:r>
              <a:rPr lang="es-ES" sz="1600" i="1" dirty="0">
                <a:solidFill>
                  <a:srgbClr val="C00000"/>
                </a:solidFill>
                <a:latin typeface="Georgia" panose="02040502050405020303" pitchFamily="18" charset="0"/>
              </a:rPr>
              <a:t>Multidimensionales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6365C09-9A3E-4D99-A44C-03215C0AE0EA}"/>
              </a:ext>
            </a:extLst>
          </p:cNvPr>
          <p:cNvSpPr/>
          <p:nvPr/>
        </p:nvSpPr>
        <p:spPr>
          <a:xfrm>
            <a:off x="1256754" y="5471530"/>
            <a:ext cx="10473428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spcAft>
                <a:spcPts val="900"/>
              </a:spcAft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000" b="1" dirty="0">
                <a:latin typeface="Verdana" panose="020B0604030504040204" pitchFamily="34" charset="0"/>
                <a:ea typeface="Verdana" panose="020B0604030504040204" pitchFamily="34" charset="0"/>
              </a:rPr>
              <a:t>Alta Gerencia </a:t>
            </a:r>
            <a:r>
              <a:rPr lang="es-E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 3" panose="05040102010807070707" pitchFamily="18" charset="2"/>
              </a:rPr>
              <a:t> 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Sistemas estratégicos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F1CC59A-A403-4C4A-B1B6-44640F24BFE1}"/>
              </a:ext>
            </a:extLst>
          </p:cNvPr>
          <p:cNvSpPr txBox="1"/>
          <p:nvPr/>
        </p:nvSpPr>
        <p:spPr>
          <a:xfrm>
            <a:off x="10255098" y="6058964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C00000"/>
                </a:solidFill>
                <a:latin typeface="Georgia" panose="02040502050405020303" pitchFamily="18" charset="0"/>
              </a:rPr>
              <a:t>Base de Datos</a:t>
            </a:r>
          </a:p>
          <a:p>
            <a:r>
              <a:rPr lang="es-ES" sz="1600" i="1" dirty="0">
                <a:solidFill>
                  <a:srgbClr val="C00000"/>
                </a:solidFill>
                <a:latin typeface="Georgia" panose="02040502050405020303" pitchFamily="18" charset="0"/>
              </a:rPr>
              <a:t>No SQL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DF46ABC-710A-416B-8725-EDEB17C89489}"/>
              </a:ext>
            </a:extLst>
          </p:cNvPr>
          <p:cNvSpPr/>
          <p:nvPr/>
        </p:nvSpPr>
        <p:spPr>
          <a:xfrm>
            <a:off x="2713089" y="5885657"/>
            <a:ext cx="65140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Analizan datos del entorno de la empresa con herramientas de Big Data, Machine Learning y Business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Intelligence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para tomar decisiones.</a:t>
            </a:r>
          </a:p>
        </p:txBody>
      </p:sp>
      <p:pic>
        <p:nvPicPr>
          <p:cNvPr id="2054" name="Picture 6" descr="NoSQL la evolución de las bases de datos | SG Buzz">
            <a:extLst>
              <a:ext uri="{FF2B5EF4-FFF2-40B4-BE49-F238E27FC236}">
                <a16:creationId xmlns:a16="http://schemas.microsoft.com/office/drawing/2014/main" id="{3CD57AA8-5085-4F9A-98FF-24F5A38BD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539" y="6075489"/>
            <a:ext cx="739520" cy="64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539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303"/>
    </mc:Choice>
    <mc:Fallback xmlns="">
      <p:transition spd="slow" advTm="3333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/>
      <p:bldP spid="4" grpId="0"/>
      <p:bldP spid="5" grpId="0"/>
      <p:bldP spid="19" grpId="0" animBg="1"/>
      <p:bldP spid="20" grpId="0"/>
      <p:bldP spid="22" grpId="0"/>
      <p:bldP spid="24" grpId="0" animBg="1"/>
      <p:bldP spid="27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0CC4F-BB3D-4341-A5FA-76619A65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000" dirty="0"/>
              <a:t>Sistemas Transaccionales-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E38F7F-E08E-4E71-AFE5-43BC3417D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94" y="2652171"/>
            <a:ext cx="9039106" cy="392521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2383AAD-822E-4C23-8AF5-8CA9F2A96B38}"/>
              </a:ext>
            </a:extLst>
          </p:cNvPr>
          <p:cNvSpPr txBox="1"/>
          <p:nvPr/>
        </p:nvSpPr>
        <p:spPr>
          <a:xfrm>
            <a:off x="1886088" y="1475692"/>
            <a:ext cx="2782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E.R.P</a:t>
            </a:r>
            <a:r>
              <a:rPr lang="es-ES" sz="24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b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Gobernados por </a:t>
            </a:r>
            <a:b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reglas de negocio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C6AE47B-5AA7-48E6-8C50-00DBC326764B}"/>
              </a:ext>
            </a:extLst>
          </p:cNvPr>
          <p:cNvSpPr txBox="1"/>
          <p:nvPr/>
        </p:nvSpPr>
        <p:spPr>
          <a:xfrm>
            <a:off x="6549529" y="1475692"/>
            <a:ext cx="389273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Sistemas Transaccionales 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Gobernados por </a:t>
            </a:r>
            <a:b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procesos operacionales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8E246F6-0490-44AA-B9E9-A06553DFBB48}"/>
              </a:ext>
            </a:extLst>
          </p:cNvPr>
          <p:cNvSpPr/>
          <p:nvPr/>
        </p:nvSpPr>
        <p:spPr>
          <a:xfrm>
            <a:off x="1609344" y="881380"/>
            <a:ext cx="905865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spcAft>
                <a:spcPts val="900"/>
              </a:spcAft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000" b="1" dirty="0">
                <a:latin typeface="Verdana" panose="020B0604030504040204" pitchFamily="34" charset="0"/>
                <a:ea typeface="Verdana" panose="020B0604030504040204" pitchFamily="34" charset="0"/>
              </a:rPr>
              <a:t>Gerencia operacional </a:t>
            </a:r>
            <a:r>
              <a:rPr lang="es-E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 3" panose="05040102010807070707" pitchFamily="18" charset="2"/>
              </a:rPr>
              <a:t> 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Sistemas transaccionales</a:t>
            </a:r>
          </a:p>
        </p:txBody>
      </p:sp>
    </p:spTree>
    <p:extLst>
      <p:ext uri="{BB962C8B-B14F-4D97-AF65-F5344CB8AC3E}">
        <p14:creationId xmlns:p14="http://schemas.microsoft.com/office/powerpoint/2010/main" val="135917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613"/>
    </mc:Choice>
    <mc:Fallback xmlns="">
      <p:transition spd="slow" advTm="20661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0CC4F-BB3D-4341-A5FA-76619A65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ERP y Sistemas Transaccionales (u Operacionales)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E38F7F-E08E-4E71-AFE5-43BC3417D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894" y="2652171"/>
            <a:ext cx="9039106" cy="392521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2383AAD-822E-4C23-8AF5-8CA9F2A96B38}"/>
              </a:ext>
            </a:extLst>
          </p:cNvPr>
          <p:cNvSpPr txBox="1"/>
          <p:nvPr/>
        </p:nvSpPr>
        <p:spPr>
          <a:xfrm>
            <a:off x="1886088" y="1475692"/>
            <a:ext cx="2782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E.R.P</a:t>
            </a:r>
            <a:r>
              <a:rPr lang="es-ES" sz="24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b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Gobernados por </a:t>
            </a:r>
            <a:b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reglas de negocio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C6AE47B-5AA7-48E6-8C50-00DBC326764B}"/>
              </a:ext>
            </a:extLst>
          </p:cNvPr>
          <p:cNvSpPr txBox="1"/>
          <p:nvPr/>
        </p:nvSpPr>
        <p:spPr>
          <a:xfrm>
            <a:off x="6549529" y="1475692"/>
            <a:ext cx="389273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Sistemas Transaccionales 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Gobernados por </a:t>
            </a:r>
            <a:b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procesos operacionales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8E246F6-0490-44AA-B9E9-A06553DFBB48}"/>
              </a:ext>
            </a:extLst>
          </p:cNvPr>
          <p:cNvSpPr/>
          <p:nvPr/>
        </p:nvSpPr>
        <p:spPr>
          <a:xfrm>
            <a:off x="1609344" y="881380"/>
            <a:ext cx="905865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spcAft>
                <a:spcPts val="900"/>
              </a:spcAft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000" b="1" dirty="0">
                <a:latin typeface="Verdana" panose="020B0604030504040204" pitchFamily="34" charset="0"/>
                <a:ea typeface="Verdana" panose="020B0604030504040204" pitchFamily="34" charset="0"/>
              </a:rPr>
              <a:t>Gerencia operacional </a:t>
            </a:r>
            <a:r>
              <a:rPr lang="es-E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 3" panose="05040102010807070707" pitchFamily="18" charset="2"/>
              </a:rPr>
              <a:t> 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Sistemas transaccionales</a:t>
            </a:r>
          </a:p>
        </p:txBody>
      </p:sp>
    </p:spTree>
    <p:extLst>
      <p:ext uri="{BB962C8B-B14F-4D97-AF65-F5344CB8AC3E}">
        <p14:creationId xmlns:p14="http://schemas.microsoft.com/office/powerpoint/2010/main" val="120230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613"/>
    </mc:Choice>
    <mc:Fallback xmlns="">
      <p:transition spd="slow" advTm="20661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0CC4F-BB3D-4341-A5FA-76619A65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E.R.P</a:t>
            </a:r>
            <a:r>
              <a:rPr lang="es-ES" dirty="0"/>
              <a:t>. vs. Aplicaciones de Software Integradas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2383AAD-822E-4C23-8AF5-8CA9F2A96B38}"/>
              </a:ext>
            </a:extLst>
          </p:cNvPr>
          <p:cNvSpPr txBox="1"/>
          <p:nvPr/>
        </p:nvSpPr>
        <p:spPr>
          <a:xfrm>
            <a:off x="1943238" y="1347105"/>
            <a:ext cx="33584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Sistemas </a:t>
            </a:r>
            <a:r>
              <a:rPr lang="es-ES" sz="2400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E.R.P</a:t>
            </a:r>
            <a:r>
              <a:rPr lang="es-E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b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Gobernados por </a:t>
            </a:r>
            <a:b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reglas de negocio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C6AE47B-5AA7-48E6-8C50-00DBC326764B}"/>
              </a:ext>
            </a:extLst>
          </p:cNvPr>
          <p:cNvSpPr txBox="1"/>
          <p:nvPr/>
        </p:nvSpPr>
        <p:spPr>
          <a:xfrm>
            <a:off x="6606679" y="1347105"/>
            <a:ext cx="4892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s-E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Sistemas Transaccionales 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Gobernados por </a:t>
            </a:r>
            <a:b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procesos operacionales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BDC57C5-239A-4BA7-B399-C750A66E4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905" y="2878646"/>
            <a:ext cx="1529550" cy="821280"/>
          </a:xfrm>
          <a:prstGeom prst="rect">
            <a:avLst/>
          </a:prstGeom>
        </p:spPr>
      </p:pic>
      <p:pic>
        <p:nvPicPr>
          <p:cNvPr id="7" name="Picture 2" descr="Resultado de imagen de logo dynamic nav">
            <a:extLst>
              <a:ext uri="{FF2B5EF4-FFF2-40B4-BE49-F238E27FC236}">
                <a16:creationId xmlns:a16="http://schemas.microsoft.com/office/drawing/2014/main" id="{DBB4687B-A6C7-40C5-A05C-2792E5BC9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583" y="3965734"/>
            <a:ext cx="2547256" cy="78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logo odoo">
            <a:extLst>
              <a:ext uri="{FF2B5EF4-FFF2-40B4-BE49-F238E27FC236}">
                <a16:creationId xmlns:a16="http://schemas.microsoft.com/office/drawing/2014/main" id="{212C613F-DE04-414E-8F10-130CE35E0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365" y="5108567"/>
            <a:ext cx="2429691" cy="54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lcaTic | SAGE CertifiedPartner - Sage FacturaPlus Release 49">
            <a:extLst>
              <a:ext uri="{FF2B5EF4-FFF2-40B4-BE49-F238E27FC236}">
                <a16:creationId xmlns:a16="http://schemas.microsoft.com/office/drawing/2014/main" id="{7A503CF0-C1FF-4132-A212-DACD059B85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35"/>
          <a:stretch/>
        </p:blipFill>
        <p:spPr bwMode="auto">
          <a:xfrm>
            <a:off x="6794357" y="2883731"/>
            <a:ext cx="3228975" cy="10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Color 2 | Meta4 España">
            <a:extLst>
              <a:ext uri="{FF2B5EF4-FFF2-40B4-BE49-F238E27FC236}">
                <a16:creationId xmlns:a16="http://schemas.microsoft.com/office/drawing/2014/main" id="{D249A3FF-2102-405D-8466-2B55B3B48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357" y="4060906"/>
            <a:ext cx="2257425" cy="87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ograma web de facturación, contabilidad e impuestos para ...">
            <a:extLst>
              <a:ext uri="{FF2B5EF4-FFF2-40B4-BE49-F238E27FC236}">
                <a16:creationId xmlns:a16="http://schemas.microsoft.com/office/drawing/2014/main" id="{130F76E2-11B4-4820-8003-4097A380E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061" y="5026458"/>
            <a:ext cx="3943349" cy="157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DBCD4F79-63F3-4151-8D0F-A30C9DBF4001}"/>
              </a:ext>
            </a:extLst>
          </p:cNvPr>
          <p:cNvSpPr/>
          <p:nvPr/>
        </p:nvSpPr>
        <p:spPr>
          <a:xfrm>
            <a:off x="1609343" y="881380"/>
            <a:ext cx="9889929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spcAft>
                <a:spcPts val="900"/>
              </a:spcAft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000" b="1" dirty="0">
                <a:latin typeface="Verdana" panose="020B0604030504040204" pitchFamily="34" charset="0"/>
                <a:ea typeface="Verdana" panose="020B0604030504040204" pitchFamily="34" charset="0"/>
              </a:rPr>
              <a:t>Gerencia operacional </a:t>
            </a:r>
            <a:r>
              <a:rPr lang="es-E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 3" panose="05040102010807070707" pitchFamily="18" charset="2"/>
              </a:rPr>
              <a:t> 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Sistemas transaccionales</a:t>
            </a:r>
          </a:p>
        </p:txBody>
      </p:sp>
    </p:spTree>
    <p:extLst>
      <p:ext uri="{BB962C8B-B14F-4D97-AF65-F5344CB8AC3E}">
        <p14:creationId xmlns:p14="http://schemas.microsoft.com/office/powerpoint/2010/main" val="328699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808"/>
    </mc:Choice>
    <mc:Fallback xmlns="">
      <p:transition spd="slow" advTm="8080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C95F3-0459-4A43-BB58-86973C21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Infraestructura TIC. Concepto.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C3739B8-BF80-4262-BF1A-6702DF0A0785}"/>
              </a:ext>
            </a:extLst>
          </p:cNvPr>
          <p:cNvSpPr/>
          <p:nvPr/>
        </p:nvSpPr>
        <p:spPr>
          <a:xfrm>
            <a:off x="3853063" y="1247031"/>
            <a:ext cx="666010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 </a:t>
            </a:r>
            <a:r>
              <a:rPr lang="es-ES" sz="28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infraestructura</a:t>
            </a:r>
            <a:r>
              <a:rPr lang="es-ES" sz="24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en </a:t>
            </a:r>
            <a:r>
              <a:rPr lang="es-ES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Tecnologías de la Información y Comunicación </a:t>
            </a:r>
            <a:r>
              <a:rPr lang="es-ES" sz="24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s-ES" sz="2400" b="1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TIC</a:t>
            </a:r>
            <a:r>
              <a:rPr lang="es-ES" sz="24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br>
              <a:rPr lang="es-ES" sz="24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4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 refiere a todo el </a:t>
            </a:r>
            <a:r>
              <a:rPr lang="es-ES" sz="28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software</a:t>
            </a:r>
            <a:r>
              <a:rPr lang="es-ES" sz="24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y todas las </a:t>
            </a:r>
            <a:r>
              <a:rPr lang="es-ES" sz="28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tecnologías</a:t>
            </a:r>
            <a:r>
              <a:rPr lang="es-ES" sz="24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que interfieren y gestionan los procesos de información y comunicación en una organización. </a:t>
            </a:r>
            <a:br>
              <a:rPr lang="es-ES" sz="24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s-ES" sz="24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32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Engloba </a:t>
            </a:r>
            <a:r>
              <a:rPr lang="es-ES" sz="24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hardware, software, telecomunicaciones, automatización y comunicación de negocios </a:t>
            </a:r>
            <a:br>
              <a:rPr lang="es-ES" sz="24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4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 los servicios TIC.</a:t>
            </a:r>
            <a:endParaRPr lang="es-E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5775F3-BCB7-48F1-B29A-31A5F14C2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084" y="962892"/>
            <a:ext cx="2018151" cy="155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939"/>
    </mc:Choice>
    <mc:Fallback xmlns="">
      <p:transition spd="slow" advTm="4793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9549EE4-0467-4916-A6D4-5F717B5BB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591" y="1207439"/>
            <a:ext cx="8229600" cy="5167239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ES" sz="2200" dirty="0"/>
              <a:t>Sistemas Informáticos: Hardware y Software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ES" sz="2200" dirty="0"/>
              <a:t>Clasificación del Software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ES" sz="2200" dirty="0"/>
              <a:t>Aplicaciones Empresariales desde la perspectiva organizacional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ES" sz="2200" dirty="0"/>
              <a:t>Pirámide de Sistemas de Información.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ES" sz="2200" dirty="0"/>
              <a:t>Infraestructura TIC. Componentes.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ES" sz="2200" dirty="0"/>
              <a:t>Arquitectura de Aplicaciones.</a:t>
            </a:r>
          </a:p>
          <a:p>
            <a:pPr marL="709613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100" dirty="0"/>
              <a:t>Basada en Servidor</a:t>
            </a:r>
          </a:p>
          <a:p>
            <a:pPr marL="709613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100" dirty="0"/>
              <a:t>Basada en Cliente</a:t>
            </a:r>
          </a:p>
          <a:p>
            <a:pPr marL="709613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s-ES" sz="2100" dirty="0"/>
              <a:t>Cliente / Servidor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7190666-656B-429C-ABA8-6C22525B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</p:spTree>
    <p:extLst>
      <p:ext uri="{BB962C8B-B14F-4D97-AF65-F5344CB8AC3E}">
        <p14:creationId xmlns:p14="http://schemas.microsoft.com/office/powerpoint/2010/main" val="285513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94000">
        <p:checker/>
      </p:transition>
    </mc:Choice>
    <mc:Fallback xmlns="">
      <p:transition spd="slow" advTm="94000">
        <p:check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7F8548-B06E-490F-BAC7-9B04593C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884" y="3902551"/>
            <a:ext cx="10363200" cy="1446550"/>
          </a:xfrm>
        </p:spPr>
        <p:txBody>
          <a:bodyPr/>
          <a:lstStyle/>
          <a:p>
            <a:r>
              <a:rPr lang="es-ES" dirty="0"/>
              <a:t>La Infraestructura TIC</a:t>
            </a:r>
            <a:br>
              <a:rPr lang="es-ES" dirty="0"/>
            </a:br>
            <a:r>
              <a:rPr lang="es-ES" dirty="0"/>
              <a:t>y la Arquitectura de Aplicaciones</a:t>
            </a:r>
          </a:p>
        </p:txBody>
      </p:sp>
    </p:spTree>
    <p:extLst>
      <p:ext uri="{BB962C8B-B14F-4D97-AF65-F5344CB8AC3E}">
        <p14:creationId xmlns:p14="http://schemas.microsoft.com/office/powerpoint/2010/main" val="59572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0DCAF-CE25-4201-A0FB-16EB4298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Ins="288000"/>
          <a:lstStyle/>
          <a:p>
            <a:r>
              <a:rPr lang="es-ES" dirty="0"/>
              <a:t>Los siete           componentes de una Infraestructura TIC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3B933A-B448-4142-BFEE-1C87CBBFF4AD}"/>
              </a:ext>
            </a:extLst>
          </p:cNvPr>
          <p:cNvSpPr txBox="1">
            <a:spLocks/>
          </p:cNvSpPr>
          <p:nvPr/>
        </p:nvSpPr>
        <p:spPr>
          <a:xfrm>
            <a:off x="1943070" y="866810"/>
            <a:ext cx="8608099" cy="568684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None/>
              <a:defRPr lang="es-ES" sz="2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6713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lang="es-ES" sz="2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08025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tabLst/>
              <a:defRPr lang="es-ES" sz="2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08025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lang="es-ES" sz="22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708025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lang="es-ES" sz="2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800"/>
              </a:spcBef>
              <a:buFont typeface="+mj-lt"/>
              <a:buAutoNum type="arabicPeriod"/>
            </a:pPr>
            <a:r>
              <a:rPr lang="es-ES" sz="1800" b="1" dirty="0">
                <a:solidFill>
                  <a:srgbClr val="CC0000"/>
                </a:solidFill>
              </a:rPr>
              <a:t>Plataformas informáticas</a:t>
            </a:r>
            <a:br>
              <a:rPr lang="es-ES" sz="1800" dirty="0"/>
            </a:br>
            <a:r>
              <a:rPr lang="es-ES" sz="1700" dirty="0"/>
              <a:t>Entorno donde se ejecuta el software (</a:t>
            </a:r>
            <a:r>
              <a:rPr lang="es-ES" sz="1700" dirty="0">
                <a:solidFill>
                  <a:srgbClr val="CC0000"/>
                </a:solidFill>
              </a:rPr>
              <a:t>clientes y servidores</a:t>
            </a:r>
            <a:r>
              <a:rPr lang="es-ES" sz="1700" dirty="0"/>
              <a:t>)</a:t>
            </a:r>
          </a:p>
          <a:p>
            <a:pPr marL="457200" indent="-457200">
              <a:spcBef>
                <a:spcPts val="800"/>
              </a:spcBef>
              <a:buFont typeface="+mj-lt"/>
              <a:buAutoNum type="arabicPeriod"/>
            </a:pPr>
            <a:r>
              <a:rPr lang="es-ES" sz="1800" b="1" dirty="0"/>
              <a:t>Plataformas de Sistemas Operativos</a:t>
            </a:r>
            <a:br>
              <a:rPr lang="es-ES" sz="1800" b="1" dirty="0"/>
            </a:br>
            <a:r>
              <a:rPr lang="es-ES" sz="1700" dirty="0"/>
              <a:t>Software para controlar los dispositivos de la empresa</a:t>
            </a:r>
          </a:p>
          <a:p>
            <a:pPr marL="457200" indent="-457200">
              <a:spcBef>
                <a:spcPts val="800"/>
              </a:spcBef>
              <a:buFont typeface="+mj-lt"/>
              <a:buAutoNum type="arabicPeriod"/>
            </a:pPr>
            <a:r>
              <a:rPr lang="es-ES" sz="1800" b="1" dirty="0"/>
              <a:t>Gestión y almacenamiento de datos</a:t>
            </a:r>
            <a:br>
              <a:rPr lang="es-ES" sz="1800" b="1" dirty="0"/>
            </a:br>
            <a:r>
              <a:rPr lang="es-ES" sz="1700" dirty="0"/>
              <a:t>Todo lo relacionado con la gestión de datos: Gobernanza, </a:t>
            </a:r>
            <a:br>
              <a:rPr lang="es-ES" sz="1700" dirty="0"/>
            </a:br>
            <a:r>
              <a:rPr lang="es-ES" sz="1700" dirty="0">
                <a:solidFill>
                  <a:srgbClr val="CC0000"/>
                </a:solidFill>
              </a:rPr>
              <a:t>Software de Bases de Datos y Almacenamiento de los mismos</a:t>
            </a:r>
            <a:r>
              <a:rPr lang="es-ES" sz="1700" dirty="0"/>
              <a:t>.</a:t>
            </a:r>
          </a:p>
          <a:p>
            <a:pPr marL="457200" indent="-457200">
              <a:spcBef>
                <a:spcPts val="800"/>
              </a:spcBef>
              <a:buFont typeface="+mj-lt"/>
              <a:buAutoNum type="arabicPeriod"/>
            </a:pPr>
            <a:r>
              <a:rPr lang="es-ES" sz="1800" b="1" dirty="0"/>
              <a:t>Redes / plataformas de telecomunicaciones</a:t>
            </a:r>
            <a:br>
              <a:rPr lang="es-ES" sz="1800" dirty="0"/>
            </a:br>
            <a:r>
              <a:rPr lang="es-ES" sz="1700" dirty="0"/>
              <a:t>Gestión de conectividad y acceso a Internet mediante los servicios de telecomunicaciones, protocolos, sistemas operativos de red y proveedores de hardware de redes.</a:t>
            </a:r>
            <a:endParaRPr lang="es-ES" sz="1700" b="1" dirty="0"/>
          </a:p>
          <a:p>
            <a:pPr marL="457200" indent="-457200">
              <a:spcBef>
                <a:spcPts val="800"/>
              </a:spcBef>
              <a:buFont typeface="+mj-lt"/>
              <a:buAutoNum type="arabicPeriod"/>
            </a:pPr>
            <a:r>
              <a:rPr lang="es-ES" sz="1800" b="1" dirty="0"/>
              <a:t>Plataformas de Internet</a:t>
            </a:r>
            <a:br>
              <a:rPr lang="es-ES" sz="1800" b="1" dirty="0"/>
            </a:br>
            <a:r>
              <a:rPr lang="es-ES" sz="1700" dirty="0"/>
              <a:t>Servicios de administración para las intranet y sitios web de la empresa (incluidos los servicios de alojamiento web)</a:t>
            </a:r>
          </a:p>
          <a:p>
            <a:pPr marL="457200" indent="-457200">
              <a:spcBef>
                <a:spcPts val="800"/>
              </a:spcBef>
              <a:buFont typeface="+mj-lt"/>
              <a:buAutoNum type="arabicPeriod"/>
            </a:pPr>
            <a:r>
              <a:rPr lang="es-ES" sz="1800" b="1" dirty="0">
                <a:solidFill>
                  <a:srgbClr val="CC0000"/>
                </a:solidFill>
              </a:rPr>
              <a:t>Aplicaciones de software </a:t>
            </a:r>
            <a:r>
              <a:rPr lang="es-ES" sz="1800" dirty="0">
                <a:solidFill>
                  <a:srgbClr val="CC0000"/>
                </a:solidFill>
              </a:rPr>
              <a:t>empresarial</a:t>
            </a:r>
            <a:endParaRPr lang="es-ES" sz="1800" dirty="0"/>
          </a:p>
          <a:p>
            <a:pPr marL="457200" indent="-457200">
              <a:spcBef>
                <a:spcPts val="800"/>
              </a:spcBef>
              <a:buFont typeface="+mj-lt"/>
              <a:buAutoNum type="arabicPeriod"/>
            </a:pPr>
            <a:r>
              <a:rPr lang="es-ES" sz="1800" b="1" dirty="0"/>
              <a:t>Consultoría y servicios de integración de sistemas</a:t>
            </a:r>
            <a:br>
              <a:rPr lang="es-ES" sz="1800" b="1" dirty="0"/>
            </a:br>
            <a:r>
              <a:rPr lang="es-ES" sz="1700" dirty="0"/>
              <a:t>Permite asegurar que toda la infraestructura funcione con los sistemas existentes.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B002DB0-CD83-4382-88AA-1B05AC2BD82E}"/>
              </a:ext>
            </a:extLst>
          </p:cNvPr>
          <p:cNvSpPr txBox="1"/>
          <p:nvPr/>
        </p:nvSpPr>
        <p:spPr>
          <a:xfrm rot="533364">
            <a:off x="7198045" y="35847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362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1098"/>
    </mc:Choice>
    <mc:Fallback xmlns="">
      <p:transition advTm="2410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356B67C9-3D27-4B9F-9980-1B138B615D09}"/>
              </a:ext>
            </a:extLst>
          </p:cNvPr>
          <p:cNvSpPr/>
          <p:nvPr/>
        </p:nvSpPr>
        <p:spPr>
          <a:xfrm>
            <a:off x="746345" y="3984967"/>
            <a:ext cx="81389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Los componentes de una aplicación son:</a:t>
            </a: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El almacenamiento de Datos</a:t>
            </a: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El acceso a Datos</a:t>
            </a: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La lógica de la aplicación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(sus funciones)</a:t>
            </a: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La lógica de presentación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(las pantallas que el usuario ve)</a:t>
            </a:r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F96163-AE97-443D-8C03-76674E57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 Aplicaciones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F6C95A8-3E59-4D43-9960-D68FEC829132}"/>
              </a:ext>
            </a:extLst>
          </p:cNvPr>
          <p:cNvSpPr/>
          <p:nvPr/>
        </p:nvSpPr>
        <p:spPr>
          <a:xfrm>
            <a:off x="592363" y="2110470"/>
            <a:ext cx="107189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Arquitectura de Aplicaciones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, es la técnica que estudia la mejor forma distribuir los componentes de las aplicaciones de software </a:t>
            </a:r>
            <a:b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en la </a:t>
            </a:r>
            <a:r>
              <a:rPr lang="es-ES" sz="2000" u="dash" dirty="0">
                <a:solidFill>
                  <a:srgbClr val="C00000"/>
                </a:solidFill>
                <a:uFill>
                  <a:solidFill>
                    <a:schemeClr val="accent2">
                      <a:lumMod val="60000"/>
                      <a:lumOff val="40000"/>
                    </a:schemeClr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</a:rPr>
              <a:t>plataforma informática</a:t>
            </a:r>
            <a:r>
              <a:rPr lang="es-E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de una empresa (</a:t>
            </a:r>
            <a:r>
              <a:rPr lang="es-E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clientes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  y  </a:t>
            </a:r>
            <a:r>
              <a:rPr lang="es-E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servidores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). </a:t>
            </a:r>
          </a:p>
          <a:p>
            <a:endParaRPr lang="es-E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s-E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s-E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68732F1-EF49-4999-BE13-1E00D11FDC7A}"/>
              </a:ext>
            </a:extLst>
          </p:cNvPr>
          <p:cNvSpPr/>
          <p:nvPr/>
        </p:nvSpPr>
        <p:spPr>
          <a:xfrm>
            <a:off x="4950120" y="478921"/>
            <a:ext cx="55997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i="1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  <a:ea typeface="Verdana" panose="020B0604030504040204" pitchFamily="34" charset="0"/>
              </a:rPr>
              <a:t>Según Wikipedia, se define </a:t>
            </a:r>
            <a:r>
              <a:rPr lang="es-ES" b="1" i="1" dirty="0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</a:rPr>
              <a:t>Arquitectura</a:t>
            </a:r>
            <a:r>
              <a:rPr lang="es-ES" i="1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  <a:ea typeface="Verdana" panose="020B0604030504040204" pitchFamily="34" charset="0"/>
              </a:rPr>
              <a:t> como el arte y la técnica de diseñar y construir edificaciones, estudiando la estética, la función de los ambientes y su distribución en los espacios 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4FD8D8E-F81D-41CB-BC9E-3EBAAF5BB2A9}"/>
              </a:ext>
            </a:extLst>
          </p:cNvPr>
          <p:cNvGrpSpPr/>
          <p:nvPr/>
        </p:nvGrpSpPr>
        <p:grpSpPr>
          <a:xfrm>
            <a:off x="10857998" y="534984"/>
            <a:ext cx="927463" cy="901339"/>
            <a:chOff x="10727315" y="233213"/>
            <a:chExt cx="1186011" cy="1269017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EDF1BAF8-55AC-4890-860A-F3B44B9E0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8FAFB"/>
                </a:clrFrom>
                <a:clrTo>
                  <a:srgbClr val="F8FAFB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0873609" y="233213"/>
              <a:ext cx="971963" cy="924457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22835BE4-A4BF-4E65-9168-B29D78C8C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0727315" y="892453"/>
              <a:ext cx="1186011" cy="609777"/>
            </a:xfrm>
            <a:prstGeom prst="rect">
              <a:avLst/>
            </a:prstGeom>
          </p:spPr>
        </p:pic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34A2FD5D-9A35-4492-8458-25557C7FE75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8034" y="3241446"/>
            <a:ext cx="705873" cy="616431"/>
          </a:xfrm>
          <a:prstGeom prst="rect">
            <a:avLst/>
          </a:prstGeom>
        </p:spPr>
      </p:pic>
      <p:pic>
        <p:nvPicPr>
          <p:cNvPr id="15" name="Picture 6" descr="Mainframe - Free computer icons">
            <a:extLst>
              <a:ext uri="{FF2B5EF4-FFF2-40B4-BE49-F238E27FC236}">
                <a16:creationId xmlns:a16="http://schemas.microsoft.com/office/drawing/2014/main" id="{9CAC2BEE-4F67-40FA-9569-C5633597D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178" y="3236419"/>
            <a:ext cx="726141" cy="72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602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696"/>
    </mc:Choice>
    <mc:Fallback xmlns="">
      <p:transition spd="slow" advTm="1586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85E9E-8792-4914-A215-BF16F4A1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Plataforma Informáticas: Clientes y Servidores</a:t>
            </a:r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4D41C71-6753-46F3-9E60-DF46992CEEB9}"/>
              </a:ext>
            </a:extLst>
          </p:cNvPr>
          <p:cNvSpPr/>
          <p:nvPr/>
        </p:nvSpPr>
        <p:spPr>
          <a:xfrm>
            <a:off x="1967356" y="824813"/>
            <a:ext cx="8577815" cy="2338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Arquitectura de Aplicaciones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s-ES" sz="20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 la técnica que estudia la mejor forma distribuir los componentes de las aplicaciones de software en la </a:t>
            </a:r>
            <a:b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plataforma informática </a:t>
            </a:r>
            <a:br>
              <a:rPr lang="es-E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 una empresa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A36174-13DB-4C6C-925E-176534DC782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6765" y="3218134"/>
            <a:ext cx="705873" cy="616431"/>
          </a:xfrm>
          <a:prstGeom prst="rect">
            <a:avLst/>
          </a:prstGeom>
        </p:spPr>
      </p:pic>
      <p:pic>
        <p:nvPicPr>
          <p:cNvPr id="5" name="Picture 6" descr="Mainframe - Free computer icons">
            <a:extLst>
              <a:ext uri="{FF2B5EF4-FFF2-40B4-BE49-F238E27FC236}">
                <a16:creationId xmlns:a16="http://schemas.microsoft.com/office/drawing/2014/main" id="{48546694-E6AE-4A9A-8383-57A335617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765" y="4857262"/>
            <a:ext cx="726141" cy="72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0958EB9-002C-45C6-B369-93E7E5E6E397}"/>
              </a:ext>
            </a:extLst>
          </p:cNvPr>
          <p:cNvCxnSpPr>
            <a:cxnSpLocks/>
          </p:cNvCxnSpPr>
          <p:nvPr/>
        </p:nvCxnSpPr>
        <p:spPr>
          <a:xfrm>
            <a:off x="5254123" y="2498943"/>
            <a:ext cx="645459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90D5DDE-C839-43E9-8218-284E049435CB}"/>
              </a:ext>
            </a:extLst>
          </p:cNvPr>
          <p:cNvCxnSpPr>
            <a:cxnSpLocks/>
          </p:cNvCxnSpPr>
          <p:nvPr/>
        </p:nvCxnSpPr>
        <p:spPr>
          <a:xfrm>
            <a:off x="5254123" y="3533229"/>
            <a:ext cx="645459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EAE3046-4923-46A5-8223-6441C1008E42}"/>
              </a:ext>
            </a:extLst>
          </p:cNvPr>
          <p:cNvCxnSpPr>
            <a:cxnSpLocks/>
          </p:cNvCxnSpPr>
          <p:nvPr/>
        </p:nvCxnSpPr>
        <p:spPr>
          <a:xfrm>
            <a:off x="5254123" y="5233179"/>
            <a:ext cx="645459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F6BA6C-6E32-4A9B-BE72-AF461E2D9472}"/>
              </a:ext>
            </a:extLst>
          </p:cNvPr>
          <p:cNvSpPr txBox="1"/>
          <p:nvPr/>
        </p:nvSpPr>
        <p:spPr>
          <a:xfrm>
            <a:off x="6122691" y="2095530"/>
            <a:ext cx="4392000" cy="707886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entorno en el cual </a:t>
            </a:r>
            <a:b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se ejecuta el software.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F482488-EBE4-4EF6-8EED-5BBC96DB7F1B}"/>
              </a:ext>
            </a:extLst>
          </p:cNvPr>
          <p:cNvSpPr txBox="1"/>
          <p:nvPr/>
        </p:nvSpPr>
        <p:spPr>
          <a:xfrm>
            <a:off x="6122691" y="3011605"/>
            <a:ext cx="4392000" cy="1015663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máquina o dispositivo desde el cual un usuario accede a una aplicación informática.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361C458-C6AA-468D-AE56-A93848AD76DE}"/>
              </a:ext>
            </a:extLst>
          </p:cNvPr>
          <p:cNvSpPr txBox="1"/>
          <p:nvPr/>
        </p:nvSpPr>
        <p:spPr>
          <a:xfrm>
            <a:off x="6122691" y="4327073"/>
            <a:ext cx="4392000" cy="2246769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ordenador que guarda las aplicaciones informáticas a las cuales accede un cliente </a:t>
            </a:r>
            <a:b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o las Fuentes de Datos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(usualmente Bases de Datos) 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utilizadas por estas aplicaciones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(Servidor de Bases de Datos)</a:t>
            </a:r>
            <a:endParaRPr lang="es-E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387D4D4-F525-425C-9B19-F84249FBB668}"/>
              </a:ext>
            </a:extLst>
          </p:cNvPr>
          <p:cNvSpPr/>
          <p:nvPr/>
        </p:nvSpPr>
        <p:spPr>
          <a:xfrm>
            <a:off x="2528185" y="3231918"/>
            <a:ext cx="1480782" cy="498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 2" panose="05020102010507070707" pitchFamily="18" charset="2"/>
              </a:rPr>
              <a:t> </a:t>
            </a:r>
            <a:r>
              <a:rPr lang="es-E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clientes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41C073E-50B2-4905-B05C-B7870CDA85EC}"/>
              </a:ext>
            </a:extLst>
          </p:cNvPr>
          <p:cNvSpPr/>
          <p:nvPr/>
        </p:nvSpPr>
        <p:spPr>
          <a:xfrm>
            <a:off x="2528188" y="4922966"/>
            <a:ext cx="1944805" cy="498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 2" panose="05020102010507070707" pitchFamily="18" charset="2"/>
              </a:rPr>
              <a:t> </a:t>
            </a:r>
            <a:r>
              <a:rPr lang="es-E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servidores</a:t>
            </a:r>
          </a:p>
        </p:txBody>
      </p:sp>
    </p:spTree>
    <p:extLst>
      <p:ext uri="{BB962C8B-B14F-4D97-AF65-F5344CB8AC3E}">
        <p14:creationId xmlns:p14="http://schemas.microsoft.com/office/powerpoint/2010/main" val="392345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46"/>
    </mc:Choice>
    <mc:Fallback xmlns="">
      <p:transition spd="slow" advTm="5394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A125EDF9-2408-4FC5-9F6D-2C082AD54814}"/>
              </a:ext>
            </a:extLst>
          </p:cNvPr>
          <p:cNvSpPr/>
          <p:nvPr/>
        </p:nvSpPr>
        <p:spPr>
          <a:xfrm>
            <a:off x="7071360" y="972591"/>
            <a:ext cx="1908000" cy="58854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9A5F87F-F187-4556-9DA3-9E5C3A128F7B}"/>
              </a:ext>
            </a:extLst>
          </p:cNvPr>
          <p:cNvSpPr txBox="1"/>
          <p:nvPr/>
        </p:nvSpPr>
        <p:spPr>
          <a:xfrm>
            <a:off x="1780032" y="1633728"/>
            <a:ext cx="88879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l"/>
            <a:r>
              <a:rPr lang="es-ES" sz="2000" dirty="0"/>
              <a:t>Basada en servidor</a:t>
            </a:r>
            <a:br>
              <a:rPr lang="es-ES" sz="2000" dirty="0"/>
            </a:br>
            <a:r>
              <a:rPr lang="es-ES" dirty="0">
                <a:solidFill>
                  <a:schemeClr val="tx1"/>
                </a:solidFill>
              </a:rPr>
              <a:t>Mainframes 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o nube con clientes livianos</a:t>
            </a: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AC7FC4E-BBF5-4697-8D41-A22DD74EBF6F}"/>
              </a:ext>
            </a:extLst>
          </p:cNvPr>
          <p:cNvSpPr txBox="1"/>
          <p:nvPr/>
        </p:nvSpPr>
        <p:spPr>
          <a:xfrm>
            <a:off x="1798095" y="4736592"/>
            <a:ext cx="88699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l"/>
            <a:r>
              <a:rPr lang="es-ES" sz="2000" dirty="0"/>
              <a:t>Cliente / Servidor</a:t>
            </a:r>
            <a:br>
              <a:rPr lang="es-ES" sz="2000" dirty="0"/>
            </a:br>
            <a:r>
              <a:rPr lang="es-ES" dirty="0">
                <a:solidFill>
                  <a:schemeClr val="tx1"/>
                </a:solidFill>
              </a:rPr>
              <a:t>Software instalado 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en servidores y clientes</a:t>
            </a: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2DA6D4E-3C73-461E-B744-6945A0D1A562}"/>
              </a:ext>
            </a:extLst>
          </p:cNvPr>
          <p:cNvSpPr txBox="1"/>
          <p:nvPr/>
        </p:nvSpPr>
        <p:spPr>
          <a:xfrm>
            <a:off x="1798095" y="3133344"/>
            <a:ext cx="88699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l"/>
            <a:r>
              <a:rPr lang="es-ES" sz="2000" dirty="0"/>
              <a:t>Basada en Cliente</a:t>
            </a:r>
            <a:br>
              <a:rPr lang="es-ES" sz="2000" dirty="0"/>
            </a:br>
            <a:r>
              <a:rPr lang="es-ES" dirty="0" err="1">
                <a:solidFill>
                  <a:schemeClr val="tx1"/>
                </a:solidFill>
              </a:rPr>
              <a:t>Standalone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 </a:t>
            </a: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DA03B09-E19E-4BC5-83EA-A9BCAAC3CBA1}"/>
              </a:ext>
            </a:extLst>
          </p:cNvPr>
          <p:cNvSpPr txBox="1"/>
          <p:nvPr/>
        </p:nvSpPr>
        <p:spPr>
          <a:xfrm>
            <a:off x="4620768" y="960399"/>
            <a:ext cx="2462784" cy="523220"/>
          </a:xfrm>
          <a:prstGeom prst="rect">
            <a:avLst/>
          </a:prstGeom>
          <a:solidFill>
            <a:schemeClr val="bg1"/>
          </a:solidFill>
          <a:ln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Almacenamiento</a:t>
            </a:r>
            <a:b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y acceso a los datos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B54276-E88B-4C6F-A5CD-348A51AA4EC2}"/>
              </a:ext>
            </a:extLst>
          </p:cNvPr>
          <p:cNvSpPr txBox="1"/>
          <p:nvPr/>
        </p:nvSpPr>
        <p:spPr>
          <a:xfrm>
            <a:off x="7068591" y="960399"/>
            <a:ext cx="1916915" cy="523220"/>
          </a:xfrm>
          <a:prstGeom prst="rect">
            <a:avLst/>
          </a:prstGeom>
          <a:solidFill>
            <a:schemeClr val="bg1"/>
          </a:solidFill>
          <a:ln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Lógica de</a:t>
            </a:r>
            <a:b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aplicación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C3144C-D8E0-47A5-9921-244247AB1A61}"/>
              </a:ext>
            </a:extLst>
          </p:cNvPr>
          <p:cNvSpPr txBox="1"/>
          <p:nvPr/>
        </p:nvSpPr>
        <p:spPr>
          <a:xfrm>
            <a:off x="8980516" y="960399"/>
            <a:ext cx="1687484" cy="523220"/>
          </a:xfrm>
          <a:prstGeom prst="rect">
            <a:avLst/>
          </a:prstGeom>
          <a:solidFill>
            <a:schemeClr val="bg1"/>
          </a:solidFill>
          <a:ln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Lógica de</a:t>
            </a:r>
            <a:b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presentación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514B502-4406-474A-931F-B2FCFCA65D9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81789" y="1779478"/>
            <a:ext cx="705873" cy="616431"/>
          </a:xfrm>
          <a:prstGeom prst="rect">
            <a:avLst/>
          </a:prstGeom>
        </p:spPr>
      </p:pic>
      <p:pic>
        <p:nvPicPr>
          <p:cNvPr id="8" name="Picture 6" descr="Mainframe - Free computer icons">
            <a:extLst>
              <a:ext uri="{FF2B5EF4-FFF2-40B4-BE49-F238E27FC236}">
                <a16:creationId xmlns:a16="http://schemas.microsoft.com/office/drawing/2014/main" id="{2E1F65AF-B965-40F6-9098-839869BB5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917" y="4784110"/>
            <a:ext cx="726141" cy="72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6EF9DCC-2652-4DEB-8764-B2E0C98432F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98125" y="3260806"/>
            <a:ext cx="705873" cy="61643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AB8FAAC-48B0-451E-AF39-4C813721BE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81789" y="3260806"/>
            <a:ext cx="705873" cy="61643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6932E79-C85B-4C0E-B994-C96161CB8C7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81789" y="4912822"/>
            <a:ext cx="705873" cy="61643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7534293-15B2-4BBA-AE10-B0F8A2E4A9D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34573" y="4931110"/>
            <a:ext cx="705873" cy="616431"/>
          </a:xfrm>
          <a:prstGeom prst="rect">
            <a:avLst/>
          </a:prstGeom>
        </p:spPr>
      </p:pic>
      <p:pic>
        <p:nvPicPr>
          <p:cNvPr id="15" name="Picture 6" descr="Mainframe - Free computer icons">
            <a:extLst>
              <a:ext uri="{FF2B5EF4-FFF2-40B4-BE49-F238E27FC236}">
                <a16:creationId xmlns:a16="http://schemas.microsoft.com/office/drawing/2014/main" id="{58829C3B-E1C9-4738-BC2E-6207D5060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661" y="1693438"/>
            <a:ext cx="726141" cy="72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6E431BE-F8F0-4D19-BBC2-89229B4DA4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06154" y="5218179"/>
            <a:ext cx="390246" cy="417061"/>
          </a:xfrm>
          <a:prstGeom prst="rect">
            <a:avLst/>
          </a:prstGeom>
        </p:spPr>
      </p:pic>
      <p:pic>
        <p:nvPicPr>
          <p:cNvPr id="22" name="Picture 6" descr="Mainframe - Free computer icons">
            <a:extLst>
              <a:ext uri="{FF2B5EF4-FFF2-40B4-BE49-F238E27FC236}">
                <a16:creationId xmlns:a16="http://schemas.microsoft.com/office/drawing/2014/main" id="{D3E9540F-3554-44C3-B8F5-D37A149E8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237" y="4802398"/>
            <a:ext cx="726141" cy="72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8E643ECC-0228-4A58-9D54-17B61061251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06154" y="2090931"/>
            <a:ext cx="390246" cy="417061"/>
          </a:xfrm>
          <a:prstGeom prst="rect">
            <a:avLst/>
          </a:prstGeom>
        </p:spPr>
      </p:pic>
      <p:pic>
        <p:nvPicPr>
          <p:cNvPr id="23" name="Picture 6" descr="Mainframe - Free computer icons">
            <a:extLst>
              <a:ext uri="{FF2B5EF4-FFF2-40B4-BE49-F238E27FC236}">
                <a16:creationId xmlns:a16="http://schemas.microsoft.com/office/drawing/2014/main" id="{EA81C2B8-8DFB-4222-929B-D148ECE49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237" y="1711726"/>
            <a:ext cx="726141" cy="72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726CFAA-C775-4FB0-B557-E7B568107AB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06154" y="3566163"/>
            <a:ext cx="390246" cy="41706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4DEB9B2-2CDC-4FB1-BF23-51D09A0713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1101" y="3260806"/>
            <a:ext cx="705873" cy="61643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6E40849-1B38-4DE2-8AFF-2792CBE0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Modelos generales de Arquitecturas de Aplicaciones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7F1E2EF-6101-48A0-83AE-C66CC5E7352E}"/>
              </a:ext>
            </a:extLst>
          </p:cNvPr>
          <p:cNvCxnSpPr/>
          <p:nvPr/>
        </p:nvCxnSpPr>
        <p:spPr>
          <a:xfrm>
            <a:off x="1615440" y="1487980"/>
            <a:ext cx="9052560" cy="0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C6334314-B427-4842-825D-3789263032BA}"/>
              </a:ext>
            </a:extLst>
          </p:cNvPr>
          <p:cNvCxnSpPr/>
          <p:nvPr/>
        </p:nvCxnSpPr>
        <p:spPr>
          <a:xfrm>
            <a:off x="1615440" y="2854038"/>
            <a:ext cx="9052560" cy="0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FF8BEA07-BE7A-4FF9-B137-984B0174FB82}"/>
              </a:ext>
            </a:extLst>
          </p:cNvPr>
          <p:cNvCxnSpPr/>
          <p:nvPr/>
        </p:nvCxnSpPr>
        <p:spPr>
          <a:xfrm>
            <a:off x="1615440" y="4366954"/>
            <a:ext cx="9052560" cy="0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18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455"/>
    </mc:Choice>
    <mc:Fallback xmlns="">
      <p:transition spd="slow" advTm="20645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A8706-4F2D-4381-B2B3-6E7832B9D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884" y="4241105"/>
            <a:ext cx="10363200" cy="769441"/>
          </a:xfrm>
        </p:spPr>
        <p:txBody>
          <a:bodyPr/>
          <a:lstStyle/>
          <a:p>
            <a:r>
              <a:rPr lang="es-ES" dirty="0"/>
              <a:t>Conceptos previos</a:t>
            </a:r>
          </a:p>
        </p:txBody>
      </p:sp>
    </p:spTree>
    <p:extLst>
      <p:ext uri="{BB962C8B-B14F-4D97-AF65-F5344CB8AC3E}">
        <p14:creationId xmlns:p14="http://schemas.microsoft.com/office/powerpoint/2010/main" val="19446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D66A7-5F75-4323-8028-43EF55E7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 Informático  vs. y Sistema de Información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E53CB391-7E18-46D5-A992-B40D37EA778B}"/>
              </a:ext>
            </a:extLst>
          </p:cNvPr>
          <p:cNvSpPr txBox="1">
            <a:spLocks/>
          </p:cNvSpPr>
          <p:nvPr/>
        </p:nvSpPr>
        <p:spPr>
          <a:xfrm>
            <a:off x="2982210" y="1096741"/>
            <a:ext cx="9110472" cy="49645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None/>
              <a:defRPr lang="es-ES" sz="2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6713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lang="es-ES" sz="2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08025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tabLst/>
              <a:defRPr lang="es-ES" sz="2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08025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lang="es-ES" sz="22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708025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lang="es-ES" sz="2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Un </a:t>
            </a:r>
            <a:r>
              <a:rPr lang="es-ES" sz="2800" dirty="0">
                <a:solidFill>
                  <a:srgbClr val="C00000"/>
                </a:solidFill>
              </a:rPr>
              <a:t>Sistema de Información </a:t>
            </a:r>
            <a:r>
              <a:rPr lang="es-ES" sz="2400" dirty="0"/>
              <a:t>abarca el conjunto de procedimientos manuales y/o automatizados junto con los recursos humanos que hacen posible estos procedimientos, y que están orientados a proporcionar información para la toma de decisiones y finalmente </a:t>
            </a:r>
            <a:r>
              <a:rPr lang="es-ES" sz="2800" dirty="0"/>
              <a:t>alcanzar los objetivos de una organización</a:t>
            </a:r>
            <a:r>
              <a:rPr lang="es-ES" sz="2400" dirty="0"/>
              <a:t>.</a:t>
            </a:r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Un </a:t>
            </a:r>
            <a:r>
              <a:rPr lang="es-ES" sz="2800" dirty="0">
                <a:solidFill>
                  <a:srgbClr val="C00000"/>
                </a:solidFill>
              </a:rPr>
              <a:t>Sistema Informático</a:t>
            </a:r>
            <a:r>
              <a:rPr lang="es-ES" sz="2400" dirty="0">
                <a:solidFill>
                  <a:srgbClr val="C00000"/>
                </a:solidFill>
              </a:rPr>
              <a:t> </a:t>
            </a:r>
            <a:r>
              <a:rPr lang="es-ES" sz="2400" dirty="0"/>
              <a:t>está conformado por </a:t>
            </a:r>
            <a:br>
              <a:rPr lang="es-ES" sz="2400" dirty="0"/>
            </a:br>
            <a:r>
              <a:rPr lang="es-ES" sz="2800" dirty="0"/>
              <a:t>el conjunto de elementos necesarios </a:t>
            </a:r>
            <a:br>
              <a:rPr lang="es-ES" sz="2800" dirty="0"/>
            </a:br>
            <a:r>
              <a:rPr lang="es-ES" sz="2400" dirty="0"/>
              <a:t>(computador, impresoras, etc.) para la realización </a:t>
            </a:r>
            <a:br>
              <a:rPr lang="es-ES" sz="2400" dirty="0"/>
            </a:br>
            <a:r>
              <a:rPr lang="es-ES" sz="2400" dirty="0"/>
              <a:t>y explotación de </a:t>
            </a:r>
            <a:r>
              <a:rPr lang="es-ES" sz="2800" dirty="0"/>
              <a:t>aplicaciones informáticas</a:t>
            </a:r>
            <a:r>
              <a:rPr lang="es-ES" sz="2400" dirty="0"/>
              <a:t>.</a:t>
            </a:r>
          </a:p>
        </p:txBody>
      </p:sp>
      <p:pic>
        <p:nvPicPr>
          <p:cNvPr id="4" name="Picture 8" descr="Imagen relacionada">
            <a:extLst>
              <a:ext uri="{FF2B5EF4-FFF2-40B4-BE49-F238E27FC236}">
                <a16:creationId xmlns:a16="http://schemas.microsoft.com/office/drawing/2014/main" id="{B2B516B0-E4A5-4D0D-801D-912D4C10A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20" y="4411757"/>
            <a:ext cx="1601294" cy="170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DF9C890-ACA4-4791-92C3-811CE4946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39" y="1235572"/>
            <a:ext cx="830388" cy="1009151"/>
          </a:xfrm>
          <a:prstGeom prst="rect">
            <a:avLst/>
          </a:prstGeom>
        </p:spPr>
      </p:pic>
      <p:pic>
        <p:nvPicPr>
          <p:cNvPr id="6" name="Picture 6" descr="Resultado de imagen de gente">
            <a:extLst>
              <a:ext uri="{FF2B5EF4-FFF2-40B4-BE49-F238E27FC236}">
                <a16:creationId xmlns:a16="http://schemas.microsoft.com/office/drawing/2014/main" id="{275C73CA-7470-4520-998D-F1C254F36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267" y="1235572"/>
            <a:ext cx="882327" cy="77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n relacionada">
            <a:extLst>
              <a:ext uri="{FF2B5EF4-FFF2-40B4-BE49-F238E27FC236}">
                <a16:creationId xmlns:a16="http://schemas.microsoft.com/office/drawing/2014/main" id="{D91DBCF8-0ED3-40FD-9078-29A2C6B29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02" y="2303287"/>
            <a:ext cx="882328" cy="9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2B9AD84F-688F-41BB-A2CF-73F9272805C0}"/>
              </a:ext>
            </a:extLst>
          </p:cNvPr>
          <p:cNvSpPr/>
          <p:nvPr/>
        </p:nvSpPr>
        <p:spPr>
          <a:xfrm>
            <a:off x="212999" y="842567"/>
            <a:ext cx="2708536" cy="2658015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3C6B209-5532-4CB9-ABCA-97075BEF597D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1567266" y="3209314"/>
            <a:ext cx="1" cy="12024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07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BCC11-CFD7-4CF3-91CD-9A29657D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 de Informática</a:t>
            </a:r>
          </a:p>
        </p:txBody>
      </p:sp>
      <p:sp>
        <p:nvSpPr>
          <p:cNvPr id="3" name="2 Rectángulo">
            <a:extLst>
              <a:ext uri="{FF2B5EF4-FFF2-40B4-BE49-F238E27FC236}">
                <a16:creationId xmlns:a16="http://schemas.microsoft.com/office/drawing/2014/main" id="{4205E4C4-98C2-49D1-A2E5-A8D7D32BE07B}"/>
              </a:ext>
            </a:extLst>
          </p:cNvPr>
          <p:cNvSpPr/>
          <p:nvPr/>
        </p:nvSpPr>
        <p:spPr>
          <a:xfrm>
            <a:off x="7771551" y="2401596"/>
            <a:ext cx="2686078" cy="2590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8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Tratamiento auto</a:t>
            </a:r>
            <a:r>
              <a:rPr lang="es-ES" sz="2800" b="1" dirty="0">
                <a:ln>
                  <a:solidFill>
                    <a:srgbClr val="C00000"/>
                  </a:solidFill>
                </a:ln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mático</a:t>
            </a:r>
            <a:r>
              <a:rPr lang="es-ES" sz="28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br>
              <a:rPr lang="es-ES" sz="28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28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la </a:t>
            </a:r>
            <a:br>
              <a:rPr lang="es-ES" sz="28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2800" b="1" dirty="0">
                <a:ln>
                  <a:solidFill>
                    <a:srgbClr val="C00000"/>
                  </a:solidFill>
                </a:ln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</a:t>
            </a:r>
            <a:r>
              <a:rPr lang="es-ES" sz="28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mación</a:t>
            </a:r>
            <a:endParaRPr lang="en-US" sz="2800" dirty="0">
              <a:solidFill>
                <a:srgbClr val="CC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662B472-3A2A-4B78-B487-1D78C40D91AB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669253" y="1463509"/>
            <a:ext cx="4546819" cy="460396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4C39FEC-AF94-4998-8427-2C5588845508}"/>
              </a:ext>
            </a:extLst>
          </p:cNvPr>
          <p:cNvSpPr txBox="1"/>
          <p:nvPr/>
        </p:nvSpPr>
        <p:spPr>
          <a:xfrm>
            <a:off x="2016163" y="3494561"/>
            <a:ext cx="3910045" cy="64248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3575" b="1" dirty="0">
                <a:latin typeface="Verdana" panose="020B0604030504040204" pitchFamily="34" charset="0"/>
                <a:ea typeface="Verdana" panose="020B0604030504040204" pitchFamily="34" charset="0"/>
              </a:rPr>
              <a:t>INFORMÁTICA</a:t>
            </a:r>
          </a:p>
        </p:txBody>
      </p:sp>
    </p:spTree>
    <p:extLst>
      <p:ext uri="{BB962C8B-B14F-4D97-AF65-F5344CB8AC3E}">
        <p14:creationId xmlns:p14="http://schemas.microsoft.com/office/powerpoint/2010/main" val="400363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8E2B8-69F0-4582-BD74-FA37855A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¿Que son las TIC?</a:t>
            </a:r>
          </a:p>
        </p:txBody>
      </p:sp>
      <p:sp>
        <p:nvSpPr>
          <p:cNvPr id="3" name="2 CuadroTexto">
            <a:extLst>
              <a:ext uri="{FF2B5EF4-FFF2-40B4-BE49-F238E27FC236}">
                <a16:creationId xmlns:a16="http://schemas.microsoft.com/office/drawing/2014/main" id="{84783789-5C51-41B4-8C70-990ADDF6779D}"/>
              </a:ext>
            </a:extLst>
          </p:cNvPr>
          <p:cNvSpPr txBox="1"/>
          <p:nvPr/>
        </p:nvSpPr>
        <p:spPr>
          <a:xfrm>
            <a:off x="5669215" y="936984"/>
            <a:ext cx="594089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200" b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 TIC </a:t>
            </a:r>
            <a:br>
              <a:rPr lang="es-E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2000" i="1" dirty="0">
                <a:latin typeface="Book Antiqua" panose="02040602050305030304" pitchFamily="18" charset="0"/>
                <a:ea typeface="Verdana" panose="020B0604030504040204" pitchFamily="34" charset="0"/>
              </a:rPr>
              <a:t>(Tecnologías de la Información y las Comunicaciones)</a:t>
            </a:r>
          </a:p>
          <a:p>
            <a:pPr algn="r"/>
            <a:r>
              <a:rPr lang="es-ES" sz="2000" i="1" dirty="0">
                <a:latin typeface="Book Antiqua" panose="02040602050305030304" pitchFamily="18" charset="0"/>
                <a:ea typeface="Verdana" panose="020B0604030504040204" pitchFamily="34" charset="0"/>
              </a:rPr>
              <a:t> </a:t>
            </a:r>
            <a:br>
              <a:rPr lang="es-E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son el </a:t>
            </a:r>
            <a: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conjunto de equipos, </a:t>
            </a:r>
            <a:b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programas informáticos </a:t>
            </a:r>
            <a:b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 medios de comunicación </a:t>
            </a:r>
            <a:b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reunir, almacenar, </a:t>
            </a:r>
            <a:br>
              <a:rPr lang="es-E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procesar, transmitir, </a:t>
            </a:r>
            <a:br>
              <a:rPr lang="es-E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 presentar información </a:t>
            </a:r>
            <a:br>
              <a:rPr lang="es-E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cualquier formato, </a:t>
            </a:r>
            <a:b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decir, voz, datos, </a:t>
            </a:r>
            <a:b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textos e imágenes</a:t>
            </a:r>
            <a:endParaRPr lang="en-US" sz="2200" dirty="0">
              <a:solidFill>
                <a:srgbClr val="CC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2 CuadroTexto">
            <a:extLst>
              <a:ext uri="{FF2B5EF4-FFF2-40B4-BE49-F238E27FC236}">
                <a16:creationId xmlns:a16="http://schemas.microsoft.com/office/drawing/2014/main" id="{DB9B5519-66E0-4BCF-87EF-66C198E4BB62}"/>
              </a:ext>
            </a:extLst>
          </p:cNvPr>
          <p:cNvSpPr txBox="1"/>
          <p:nvPr/>
        </p:nvSpPr>
        <p:spPr>
          <a:xfrm>
            <a:off x="2866215" y="5210000"/>
            <a:ext cx="882306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lnSpc>
                <a:spcPct val="150000"/>
              </a:lnSpc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200" dirty="0">
                <a:solidFill>
                  <a:srgbClr val="CC0000"/>
                </a:solidFill>
              </a:rPr>
              <a:t>Incorporan</a:t>
            </a:r>
            <a:r>
              <a:rPr lang="es-ES" sz="2200" dirty="0"/>
              <a:t> el concepto de </a:t>
            </a:r>
            <a:r>
              <a:rPr lang="es-ES" sz="2400" b="1" dirty="0">
                <a:solidFill>
                  <a:srgbClr val="CC0000"/>
                </a:solidFill>
              </a:rPr>
              <a:t>telecomunicación</a:t>
            </a:r>
            <a:r>
              <a:rPr lang="es-ES" sz="2200" b="1" dirty="0"/>
              <a:t>.</a:t>
            </a:r>
          </a:p>
          <a:p>
            <a:pPr>
              <a:lnSpc>
                <a:spcPct val="100000"/>
              </a:lnSpc>
            </a:pPr>
            <a:r>
              <a:rPr lang="es-ES" sz="2200" dirty="0">
                <a:solidFill>
                  <a:srgbClr val="CC0000"/>
                </a:solidFill>
              </a:rPr>
              <a:t>Incorporan</a:t>
            </a:r>
            <a:r>
              <a:rPr lang="es-ES" sz="2200" dirty="0"/>
              <a:t> </a:t>
            </a:r>
            <a:r>
              <a:rPr lang="es-ES" sz="2200" b="1" dirty="0">
                <a:solidFill>
                  <a:srgbClr val="CC0000"/>
                </a:solidFill>
              </a:rPr>
              <a:t>nuevos dispositivos </a:t>
            </a:r>
            <a:br>
              <a:rPr lang="es-ES" sz="2200" b="1" dirty="0"/>
            </a:br>
            <a:r>
              <a:rPr lang="es-ES" sz="2200" dirty="0"/>
              <a:t>(además del ordenador)</a:t>
            </a:r>
            <a:endParaRPr lang="en-US" sz="2200" dirty="0"/>
          </a:p>
        </p:txBody>
      </p:sp>
      <p:pic>
        <p:nvPicPr>
          <p:cNvPr id="5" name="Picture 2" descr="Imagen relacionada">
            <a:extLst>
              <a:ext uri="{FF2B5EF4-FFF2-40B4-BE49-F238E27FC236}">
                <a16:creationId xmlns:a16="http://schemas.microsoft.com/office/drawing/2014/main" id="{6F26E3B7-D747-469B-93E2-C88C1EEB4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6" y="2152054"/>
            <a:ext cx="4310658" cy="255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49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1C299-758A-4120-B1D1-4654B0F5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Clasificación de las TIC</a:t>
            </a:r>
          </a:p>
        </p:txBody>
      </p:sp>
      <p:sp>
        <p:nvSpPr>
          <p:cNvPr id="3" name="2 CuadroTexto">
            <a:extLst>
              <a:ext uri="{FF2B5EF4-FFF2-40B4-BE49-F238E27FC236}">
                <a16:creationId xmlns:a16="http://schemas.microsoft.com/office/drawing/2014/main" id="{18342948-32A1-471B-B451-9F358724D389}"/>
              </a:ext>
            </a:extLst>
          </p:cNvPr>
          <p:cNvSpPr txBox="1"/>
          <p:nvPr/>
        </p:nvSpPr>
        <p:spPr>
          <a:xfrm>
            <a:off x="1194738" y="1078723"/>
            <a:ext cx="91921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lnSpc>
                <a:spcPct val="150000"/>
              </a:lnSpc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2400" dirty="0"/>
              <a:t>Las TIC se pueden clasificar según</a:t>
            </a:r>
          </a:p>
          <a:p>
            <a:pPr algn="l">
              <a:lnSpc>
                <a:spcPct val="100000"/>
              </a:lnSpc>
            </a:pPr>
            <a:endParaRPr lang="es-ES" sz="2400" dirty="0"/>
          </a:p>
          <a:p>
            <a:pPr marL="278606" indent="-278606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CC0000"/>
                </a:solidFill>
              </a:rPr>
              <a:t>Las redes </a:t>
            </a:r>
            <a:br>
              <a:rPr lang="es-ES" sz="2400" dirty="0"/>
            </a:br>
            <a:r>
              <a:rPr lang="en-US" sz="2400" dirty="0" err="1"/>
              <a:t>Telefonía</a:t>
            </a:r>
            <a:r>
              <a:rPr lang="en-US" sz="2400" dirty="0"/>
              <a:t> </a:t>
            </a:r>
            <a:r>
              <a:rPr lang="en-US" sz="2400" dirty="0" err="1"/>
              <a:t>fija</a:t>
            </a:r>
            <a:r>
              <a:rPr lang="en-US" sz="2400" dirty="0"/>
              <a:t>, </a:t>
            </a:r>
            <a:r>
              <a:rPr lang="en-US" sz="2400" dirty="0" err="1"/>
              <a:t>banda</a:t>
            </a:r>
            <a:r>
              <a:rPr lang="en-US" sz="2400" dirty="0"/>
              <a:t> </a:t>
            </a:r>
            <a:r>
              <a:rPr lang="en-US" sz="2400" dirty="0" err="1"/>
              <a:t>ancha</a:t>
            </a:r>
            <a:r>
              <a:rPr lang="en-US" sz="2400" dirty="0"/>
              <a:t>, </a:t>
            </a:r>
            <a:r>
              <a:rPr lang="en-US" sz="2400" dirty="0" err="1"/>
              <a:t>telefonía</a:t>
            </a:r>
            <a:r>
              <a:rPr lang="en-US" sz="2400" dirty="0"/>
              <a:t> </a:t>
            </a:r>
            <a:r>
              <a:rPr lang="en-US" sz="2400" dirty="0" err="1"/>
              <a:t>móvil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redes de television</a:t>
            </a:r>
            <a:r>
              <a:rPr lang="es-ES" sz="2400" dirty="0"/>
              <a:t>, </a:t>
            </a:r>
            <a:r>
              <a:rPr lang="es-ES" sz="2400" dirty="0" err="1"/>
              <a:t>etc</a:t>
            </a:r>
            <a:r>
              <a:rPr lang="es-ES" sz="2400" dirty="0"/>
              <a:t>…</a:t>
            </a:r>
          </a:p>
          <a:p>
            <a:pPr marL="278606" indent="-278606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78606" indent="-278606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CC0000"/>
                </a:solidFill>
              </a:rPr>
              <a:t>Los terminales</a:t>
            </a:r>
            <a:br>
              <a:rPr lang="es-ES" sz="2400" dirty="0"/>
            </a:br>
            <a:r>
              <a:rPr lang="es-ES" sz="2400" dirty="0"/>
              <a:t>Ordenadores personales, teléfonos móviles, </a:t>
            </a:r>
            <a:r>
              <a:rPr lang="en-US" sz="2400" dirty="0" err="1"/>
              <a:t>televisores</a:t>
            </a:r>
            <a:r>
              <a:rPr lang="en-US" sz="2400" dirty="0"/>
              <a:t>, </a:t>
            </a:r>
            <a:r>
              <a:rPr lang="es-ES" sz="2400" dirty="0"/>
              <a:t>reproductores portátiles de audio y vídeo, </a:t>
            </a:r>
            <a:r>
              <a:rPr lang="es-ES" sz="2400" dirty="0" err="1"/>
              <a:t>etc</a:t>
            </a:r>
            <a:r>
              <a:rPr lang="es-ES" sz="2400" dirty="0"/>
              <a:t>…</a:t>
            </a:r>
          </a:p>
          <a:p>
            <a:pPr marL="278606" indent="-278606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78606" indent="-278606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CC0000"/>
                </a:solidFill>
              </a:rPr>
              <a:t>Los servicios</a:t>
            </a:r>
            <a:endParaRPr lang="es-ES" sz="2800" dirty="0"/>
          </a:p>
          <a:p>
            <a:pPr marL="296664" lvl="1"/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Correo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electrónico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búsqueda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servicios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online,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comunidades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virtuales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0182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Sistema Informático</a:t>
            </a:r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CCE40D4-2A94-423F-BAC2-3C31F4B3C203}"/>
              </a:ext>
            </a:extLst>
          </p:cNvPr>
          <p:cNvSpPr/>
          <p:nvPr/>
        </p:nvSpPr>
        <p:spPr>
          <a:xfrm>
            <a:off x="306425" y="1779644"/>
            <a:ext cx="4861815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Hardware</a:t>
            </a:r>
            <a:br>
              <a:rPr lang="es-ES" sz="20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Componentes físicos, </a:t>
            </a:r>
            <a:r>
              <a:rPr lang="es-ES" sz="20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tangibles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br>
              <a:rPr lang="es-ES" sz="20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que conforman un </a:t>
            </a:r>
            <a:br>
              <a:rPr lang="es-ES" sz="20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Sistema Informático.</a:t>
            </a:r>
            <a:br>
              <a:rPr lang="es-ES" sz="20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componentes eléctricos, electrónicos, electromecánicos y mecánicos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F398EDE-833A-4C1E-B3F8-2D28D83479E8}"/>
              </a:ext>
            </a:extLst>
          </p:cNvPr>
          <p:cNvSpPr/>
          <p:nvPr/>
        </p:nvSpPr>
        <p:spPr>
          <a:xfrm>
            <a:off x="6887785" y="4490387"/>
            <a:ext cx="510607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2400" b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Software</a:t>
            </a:r>
            <a:b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Conjunto de programas, datos y documentación que permiten </a:t>
            </a:r>
            <a:b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a un Sistema Informático </a:t>
            </a:r>
            <a:b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realizar determinadas tareas. </a:t>
            </a:r>
            <a:b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Abarca todo lo intangible</a:t>
            </a:r>
            <a:endParaRPr lang="es-E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310650" y="766296"/>
            <a:ext cx="79821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 de </a:t>
            </a:r>
            <a:r>
              <a:rPr lang="es-E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procesamiento</a:t>
            </a:r>
            <a:r>
              <a:rPr lang="es-E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la </a:t>
            </a:r>
            <a:r>
              <a:rPr lang="es-E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 </a:t>
            </a:r>
            <a:r>
              <a:rPr lang="es-E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basado en ordenadores.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5FFB21-80CB-461A-A051-8D1E3CCEB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862" y="4196537"/>
            <a:ext cx="898181" cy="79589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20D486-FD26-4530-A503-666D3BB40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36" y="5656648"/>
            <a:ext cx="818323" cy="82923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9A5467B-1416-43E8-8D33-0F102CA0C3E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9945" y="4952381"/>
            <a:ext cx="1222373" cy="106748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02BF118-685B-48B8-BB99-9EDCEB6BF0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817" y="5062753"/>
            <a:ext cx="518271" cy="51653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BB9860A-66A7-4E31-A88B-218E0BE6C3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3592" y="4161724"/>
            <a:ext cx="669416" cy="66330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C14CA52-AFB0-4055-945D-3FF72DE1B2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51180" y="5712753"/>
            <a:ext cx="948265" cy="97289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FF2F6C2-AC73-4A2B-8B8D-164EFEF1D4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1642" y="4393526"/>
            <a:ext cx="655481" cy="94997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A3BA002-0FF1-40D8-BB75-389763DC7568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10356" y="3242908"/>
            <a:ext cx="980139" cy="1007084"/>
          </a:xfrm>
          <a:prstGeom prst="rect">
            <a:avLst/>
          </a:prstGeom>
        </p:spPr>
      </p:pic>
      <p:pic>
        <p:nvPicPr>
          <p:cNvPr id="1030" name="Picture 6" descr="Sistema De Logotipos Superiores Del Sistema Operativo De La Marca ...">
            <a:extLst>
              <a:ext uri="{FF2B5EF4-FFF2-40B4-BE49-F238E27FC236}">
                <a16:creationId xmlns:a16="http://schemas.microsoft.com/office/drawing/2014/main" id="{6E1C5991-F52C-4D39-8EAA-9551A454C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513" y="1779644"/>
            <a:ext cx="2830045" cy="121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E04999E-BAEE-448D-BA63-B18F2AF9FCE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06893" y="2819827"/>
            <a:ext cx="949711" cy="91246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BA735D5-84A7-4D11-A9F2-363CB6E6D8C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49192" y="3008288"/>
            <a:ext cx="887265" cy="8547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8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74284">
        <p14:reveal/>
      </p:transition>
    </mc:Choice>
    <mc:Fallback xmlns="">
      <p:transition spd="slow" advTm="7428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46816-0761-4275-87AD-86DB4060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884" y="4241105"/>
            <a:ext cx="10363200" cy="769441"/>
          </a:xfrm>
        </p:spPr>
        <p:txBody>
          <a:bodyPr/>
          <a:lstStyle/>
          <a:p>
            <a:r>
              <a:rPr lang="es-ES" dirty="0"/>
              <a:t>El software</a:t>
            </a:r>
          </a:p>
        </p:txBody>
      </p:sp>
    </p:spTree>
    <p:extLst>
      <p:ext uri="{BB962C8B-B14F-4D97-AF65-F5344CB8AC3E}">
        <p14:creationId xmlns:p14="http://schemas.microsoft.com/office/powerpoint/2010/main" val="81330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22|10.2|2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44.8|11.1|12.3|2|24.4|1|13.5|20.5|26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62.2|66|24.1|14.9|41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2|143|10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70.2|13.2|30.5|22.7|14.1|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9|30.1|0.9|6.2|5.9|4|34.9|6.6"/>
</p:tagLst>
</file>

<file path=ppt/theme/theme1.xml><?xml version="1.0" encoding="utf-8"?>
<a:theme xmlns:a="http://schemas.openxmlformats.org/drawingml/2006/main" name="Plantilla 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PF.potx" id="{CC0EBFFC-19B7-412F-BD45-62FDA16D3EC5}" vid="{A8B4F6B7-D3D2-4568-93B7-92D7B28DD88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UPF</Template>
  <TotalTime>0</TotalTime>
  <Words>1652</Words>
  <Application>Microsoft Office PowerPoint</Application>
  <PresentationFormat>Panorámica</PresentationFormat>
  <Paragraphs>196</Paragraphs>
  <Slides>24</Slides>
  <Notes>6</Notes>
  <HiddenSlides>11</HiddenSlides>
  <MMClips>0</MMClips>
  <ScaleCrop>false</ScaleCrop>
  <HeadingPairs>
    <vt:vector size="8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  <vt:variant>
        <vt:lpstr>Presentaciones personalizadas</vt:lpstr>
      </vt:variant>
      <vt:variant>
        <vt:i4>1</vt:i4>
      </vt:variant>
    </vt:vector>
  </HeadingPairs>
  <TitlesOfParts>
    <vt:vector size="37" baseType="lpstr">
      <vt:lpstr>Arial</vt:lpstr>
      <vt:lpstr>Book Antiqua</vt:lpstr>
      <vt:lpstr>Calibri</vt:lpstr>
      <vt:lpstr>Consolas</vt:lpstr>
      <vt:lpstr>Georgia</vt:lpstr>
      <vt:lpstr>Segoe UI</vt:lpstr>
      <vt:lpstr>Times New Roman</vt:lpstr>
      <vt:lpstr>Verdana</vt:lpstr>
      <vt:lpstr>Wingdings</vt:lpstr>
      <vt:lpstr>Wingdings 2</vt:lpstr>
      <vt:lpstr>Wingdings 3</vt:lpstr>
      <vt:lpstr>Plantilla ppt</vt:lpstr>
      <vt:lpstr>Sistemas de Información</vt:lpstr>
      <vt:lpstr>Contenido</vt:lpstr>
      <vt:lpstr>Conceptos previos</vt:lpstr>
      <vt:lpstr>Sistema Informático  vs. y Sistema de Información</vt:lpstr>
      <vt:lpstr>Concepto de Informática</vt:lpstr>
      <vt:lpstr>¿Que son las TIC?</vt:lpstr>
      <vt:lpstr>Clasificación de las TIC</vt:lpstr>
      <vt:lpstr>Sistema Informático</vt:lpstr>
      <vt:lpstr>El software</vt:lpstr>
      <vt:lpstr>Clasificaciones del Software</vt:lpstr>
      <vt:lpstr>Clasificación del software por su función </vt:lpstr>
      <vt:lpstr>Aplicaciones empresariales</vt:lpstr>
      <vt:lpstr>Aplicaciones Empresariales</vt:lpstr>
      <vt:lpstr>Pirámide de Aplicaciones Empresariales</vt:lpstr>
      <vt:lpstr>Aplicaciones Empresariales y Bases de Datos o Fuente de Datos</vt:lpstr>
      <vt:lpstr>Sistemas Transaccionales-</vt:lpstr>
      <vt:lpstr>ERP y Sistemas Transaccionales (u Operacionales)</vt:lpstr>
      <vt:lpstr>E.R.P. vs. Aplicaciones de Software Integradas</vt:lpstr>
      <vt:lpstr>Infraestructura TIC. Concepto.</vt:lpstr>
      <vt:lpstr>La Infraestructura TIC y la Arquitectura de Aplicaciones</vt:lpstr>
      <vt:lpstr>Los siete           componentes de una Infraestructura TIC</vt:lpstr>
      <vt:lpstr>Arquitectura de Aplicaciones</vt:lpstr>
      <vt:lpstr>Plataforma Informáticas: Clientes y Servidores</vt:lpstr>
      <vt:lpstr>Modelos generales de Arquitecturas de Aplicaciones</vt:lpstr>
      <vt:lpstr>Imprimir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delatorrerita</dc:creator>
  <cp:keywords>Sistemas de Información, UPF</cp:keywords>
  <cp:lastModifiedBy>delatorrerita</cp:lastModifiedBy>
  <cp:revision>11</cp:revision>
  <cp:lastPrinted>2021-04-21T09:02:07Z</cp:lastPrinted>
  <dcterms:created xsi:type="dcterms:W3CDTF">2021-04-20T15:38:46Z</dcterms:created>
  <dcterms:modified xsi:type="dcterms:W3CDTF">2022-01-29T11:15:14Z</dcterms:modified>
</cp:coreProperties>
</file>