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344" r:id="rId3"/>
    <p:sldId id="345" r:id="rId4"/>
    <p:sldId id="346" r:id="rId5"/>
    <p:sldId id="390" r:id="rId6"/>
    <p:sldId id="381" r:id="rId7"/>
    <p:sldId id="393" r:id="rId8"/>
    <p:sldId id="376" r:id="rId9"/>
    <p:sldId id="395" r:id="rId10"/>
    <p:sldId id="394" r:id="rId11"/>
    <p:sldId id="380" r:id="rId12"/>
    <p:sldId id="396" r:id="rId13"/>
    <p:sldId id="399" r:id="rId14"/>
    <p:sldId id="400" r:id="rId15"/>
    <p:sldId id="373" r:id="rId16"/>
    <p:sldId id="398" r:id="rId17"/>
    <p:sldId id="401" r:id="rId18"/>
    <p:sldId id="382" r:id="rId19"/>
    <p:sldId id="383" r:id="rId20"/>
    <p:sldId id="384" r:id="rId21"/>
    <p:sldId id="385" r:id="rId22"/>
    <p:sldId id="354" r:id="rId23"/>
    <p:sldId id="356" r:id="rId24"/>
    <p:sldId id="364" r:id="rId25"/>
    <p:sldId id="367" r:id="rId26"/>
    <p:sldId id="397" r:id="rId27"/>
    <p:sldId id="391" r:id="rId28"/>
  </p:sldIdLst>
  <p:sldSz cx="12192000" cy="6858000"/>
  <p:notesSz cx="6858000" cy="9144000"/>
  <p:custShowLst>
    <p:custShow name="Imprimir"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Lst>
    </p:custShow>
  </p:custShow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5C5A723-E219-4CA3-B7A5-6EDA96E83F7B}">
          <p14:sldIdLst>
            <p14:sldId id="256"/>
            <p14:sldId id="344"/>
            <p14:sldId id="345"/>
            <p14:sldId id="346"/>
            <p14:sldId id="390"/>
            <p14:sldId id="381"/>
            <p14:sldId id="393"/>
            <p14:sldId id="376"/>
            <p14:sldId id="395"/>
            <p14:sldId id="394"/>
            <p14:sldId id="380"/>
            <p14:sldId id="396"/>
            <p14:sldId id="399"/>
            <p14:sldId id="400"/>
            <p14:sldId id="373"/>
            <p14:sldId id="398"/>
            <p14:sldId id="401"/>
            <p14:sldId id="382"/>
            <p14:sldId id="383"/>
            <p14:sldId id="384"/>
            <p14:sldId id="385"/>
            <p14:sldId id="354"/>
            <p14:sldId id="356"/>
            <p14:sldId id="364"/>
            <p14:sldId id="367"/>
            <p14:sldId id="397"/>
            <p14:sldId id="3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40000"/>
    <a:srgbClr val="0000CC"/>
    <a:srgbClr val="FFABAB"/>
    <a:srgbClr val="FFFF99"/>
    <a:srgbClr val="F7EFEF"/>
    <a:srgbClr val="FFFFCC"/>
    <a:srgbClr val="FFFFFF"/>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463" autoAdjust="0"/>
  </p:normalViewPr>
  <p:slideViewPr>
    <p:cSldViewPr snapToGrid="0">
      <p:cViewPr varScale="1">
        <p:scale>
          <a:sx n="62" d="100"/>
          <a:sy n="62" d="100"/>
        </p:scale>
        <p:origin x="1411" y="38"/>
      </p:cViewPr>
      <p:guideLst>
        <p:guide orient="horz" pos="2160"/>
        <p:guide pos="3840"/>
      </p:guideLst>
    </p:cSldViewPr>
  </p:slideViewPr>
  <p:outlineViewPr>
    <p:cViewPr>
      <p:scale>
        <a:sx n="33" d="100"/>
        <a:sy n="33" d="100"/>
      </p:scale>
      <p:origin x="0" y="422"/>
    </p:cViewPr>
  </p:outlineViewPr>
  <p:notesTextViewPr>
    <p:cViewPr>
      <p:scale>
        <a:sx n="1" d="1"/>
        <a:sy n="1" d="1"/>
      </p:scale>
      <p:origin x="0" y="0"/>
    </p:cViewPr>
  </p:notesTextViewPr>
  <p:sorterViewPr>
    <p:cViewPr>
      <p:scale>
        <a:sx n="90" d="100"/>
        <a:sy n="90" d="100"/>
      </p:scale>
      <p:origin x="0" y="-182"/>
    </p:cViewPr>
  </p:sorterViewPr>
  <p:notesViewPr>
    <p:cSldViewPr snapToGrid="0">
      <p:cViewPr varScale="1">
        <p:scale>
          <a:sx n="63" d="100"/>
          <a:sy n="63" d="100"/>
        </p:scale>
        <p:origin x="2280"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iagrams/_rels/data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31.png"/><Relationship Id="rId7" Type="http://schemas.openxmlformats.org/officeDocument/2006/relationships/image" Target="../media/image33.png"/><Relationship Id="rId2" Type="http://schemas.microsoft.com/office/2007/relationships/hdphoto" Target="../media/hdphoto5.wdp"/><Relationship Id="rId1" Type="http://schemas.openxmlformats.org/officeDocument/2006/relationships/image" Target="../media/image30.png"/><Relationship Id="rId6" Type="http://schemas.microsoft.com/office/2007/relationships/hdphoto" Target="../media/hdphoto7.wdp"/><Relationship Id="rId5" Type="http://schemas.openxmlformats.org/officeDocument/2006/relationships/image" Target="../media/image32.png"/><Relationship Id="rId4" Type="http://schemas.microsoft.com/office/2007/relationships/hdphoto" Target="../media/hdphoto6.wdp"/></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31.png"/><Relationship Id="rId7" Type="http://schemas.openxmlformats.org/officeDocument/2006/relationships/image" Target="../media/image33.png"/><Relationship Id="rId2" Type="http://schemas.microsoft.com/office/2007/relationships/hdphoto" Target="../media/hdphoto5.wdp"/><Relationship Id="rId1" Type="http://schemas.openxmlformats.org/officeDocument/2006/relationships/image" Target="../media/image30.png"/><Relationship Id="rId6" Type="http://schemas.microsoft.com/office/2007/relationships/hdphoto" Target="../media/hdphoto7.wdp"/><Relationship Id="rId5" Type="http://schemas.openxmlformats.org/officeDocument/2006/relationships/image" Target="../media/image32.png"/><Relationship Id="rId4" Type="http://schemas.microsoft.com/office/2007/relationships/hdphoto" Target="../media/hdphoto6.wdp"/></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33D53-D457-4287-ACD9-129AF9AA80C1}" type="doc">
      <dgm:prSet loTypeId="urn:microsoft.com/office/officeart/2005/8/layout/bList2" loCatId="list" qsTypeId="urn:microsoft.com/office/officeart/2005/8/quickstyle/simple1" qsCatId="simple" csTypeId="urn:microsoft.com/office/officeart/2005/8/colors/colorful4" csCatId="colorful" phldr="1"/>
      <dgm:spPr/>
      <dgm:t>
        <a:bodyPr/>
        <a:lstStyle/>
        <a:p>
          <a:endParaRPr lang="ca-ES"/>
        </a:p>
      </dgm:t>
    </dgm:pt>
    <dgm:pt modelId="{B078013F-457C-43D6-BF42-794C597CC997}">
      <dgm:prSet phldrT="[Texto]"/>
      <dgm:spPr/>
      <dgm:t>
        <a:bodyPr/>
        <a:lstStyle/>
        <a:p>
          <a:r>
            <a:rPr lang="es-ES" b="0" i="0"/>
            <a:t>CPM</a:t>
          </a:r>
          <a:endParaRPr lang="ca-ES"/>
        </a:p>
      </dgm:t>
    </dgm:pt>
    <dgm:pt modelId="{5A3A1E12-43DB-4E46-BFA3-86788554ACB5}" type="parTrans" cxnId="{50425ED6-99C2-4964-BAA8-8C683B73C450}">
      <dgm:prSet/>
      <dgm:spPr/>
      <dgm:t>
        <a:bodyPr/>
        <a:lstStyle/>
        <a:p>
          <a:endParaRPr lang="ca-ES"/>
        </a:p>
      </dgm:t>
    </dgm:pt>
    <dgm:pt modelId="{CD56F4C2-6002-448B-9DDA-690C04BD4B80}" type="sibTrans" cxnId="{50425ED6-99C2-4964-BAA8-8C683B73C450}">
      <dgm:prSet/>
      <dgm:spPr/>
      <dgm:t>
        <a:bodyPr/>
        <a:lstStyle/>
        <a:p>
          <a:endParaRPr lang="ca-ES"/>
        </a:p>
      </dgm:t>
    </dgm:pt>
    <dgm:pt modelId="{E5191B8E-583F-4090-AAF6-07676A3B80B3}">
      <dgm:prSet phldrT="[Texto]"/>
      <dgm:spPr/>
      <dgm:t>
        <a:bodyPr/>
        <a:lstStyle/>
        <a:p>
          <a:r>
            <a:rPr lang="es-ES" b="0" i="0"/>
            <a:t>CPC</a:t>
          </a:r>
          <a:endParaRPr lang="ca-ES"/>
        </a:p>
      </dgm:t>
    </dgm:pt>
    <dgm:pt modelId="{451C9659-09F7-4BE0-8593-33788E8C2E28}" type="parTrans" cxnId="{62342EEF-928F-4FE5-AC74-F01050FCE17D}">
      <dgm:prSet/>
      <dgm:spPr/>
      <dgm:t>
        <a:bodyPr/>
        <a:lstStyle/>
        <a:p>
          <a:endParaRPr lang="ca-ES"/>
        </a:p>
      </dgm:t>
    </dgm:pt>
    <dgm:pt modelId="{5CD6B9ED-2968-4193-8F53-6D9D1540F567}" type="sibTrans" cxnId="{62342EEF-928F-4FE5-AC74-F01050FCE17D}">
      <dgm:prSet/>
      <dgm:spPr/>
      <dgm:t>
        <a:bodyPr/>
        <a:lstStyle/>
        <a:p>
          <a:endParaRPr lang="ca-ES"/>
        </a:p>
      </dgm:t>
    </dgm:pt>
    <dgm:pt modelId="{6B6F1062-7FB8-4A0D-9452-C10CB36E1A64}">
      <dgm:prSet phldrT="[Texto]"/>
      <dgm:spPr/>
      <dgm:t>
        <a:bodyPr/>
        <a:lstStyle/>
        <a:p>
          <a:r>
            <a:rPr lang="es-ES" b="0" i="0"/>
            <a:t>CPL</a:t>
          </a:r>
          <a:endParaRPr lang="ca-ES"/>
        </a:p>
      </dgm:t>
    </dgm:pt>
    <dgm:pt modelId="{E6D3FAE4-0A59-40EE-84D2-21D05BD8338C}" type="parTrans" cxnId="{27A68EDA-B0BB-4A36-B1CE-9123FB69EE07}">
      <dgm:prSet/>
      <dgm:spPr/>
      <dgm:t>
        <a:bodyPr/>
        <a:lstStyle/>
        <a:p>
          <a:endParaRPr lang="ca-ES"/>
        </a:p>
      </dgm:t>
    </dgm:pt>
    <dgm:pt modelId="{6E0B9AF1-7F9F-4F17-94A8-6F9F9CE77312}" type="sibTrans" cxnId="{27A68EDA-B0BB-4A36-B1CE-9123FB69EE07}">
      <dgm:prSet/>
      <dgm:spPr/>
      <dgm:t>
        <a:bodyPr/>
        <a:lstStyle/>
        <a:p>
          <a:endParaRPr lang="ca-ES"/>
        </a:p>
      </dgm:t>
    </dgm:pt>
    <dgm:pt modelId="{8FE78994-C6AE-4984-9D9F-3367399B2803}">
      <dgm:prSet phldrT="[Texto]"/>
      <dgm:spPr/>
      <dgm:t>
        <a:bodyPr/>
        <a:lstStyle/>
        <a:p>
          <a:r>
            <a:rPr lang="ca-ES"/>
            <a:t>CPA</a:t>
          </a:r>
        </a:p>
      </dgm:t>
    </dgm:pt>
    <dgm:pt modelId="{5C6AC285-6211-4B05-B799-F239F0277CA7}" type="parTrans" cxnId="{BEE11547-9168-45C9-8AF1-02BB5BC8F91C}">
      <dgm:prSet/>
      <dgm:spPr/>
      <dgm:t>
        <a:bodyPr/>
        <a:lstStyle/>
        <a:p>
          <a:endParaRPr lang="ca-ES"/>
        </a:p>
      </dgm:t>
    </dgm:pt>
    <dgm:pt modelId="{0672BA8A-CA8A-447A-A3F0-F9E7539587AC}" type="sibTrans" cxnId="{BEE11547-9168-45C9-8AF1-02BB5BC8F91C}">
      <dgm:prSet/>
      <dgm:spPr/>
      <dgm:t>
        <a:bodyPr/>
        <a:lstStyle/>
        <a:p>
          <a:endParaRPr lang="ca-ES"/>
        </a:p>
      </dgm:t>
    </dgm:pt>
    <dgm:pt modelId="{47CF2ED2-52A7-4587-926E-98EF73A56E58}" type="pres">
      <dgm:prSet presAssocID="{13233D53-D457-4287-ACD9-129AF9AA80C1}" presName="diagram" presStyleCnt="0">
        <dgm:presLayoutVars>
          <dgm:dir/>
          <dgm:animLvl val="lvl"/>
          <dgm:resizeHandles val="exact"/>
        </dgm:presLayoutVars>
      </dgm:prSet>
      <dgm:spPr/>
    </dgm:pt>
    <dgm:pt modelId="{57769124-5238-4C20-9C3F-07061F0CDA58}" type="pres">
      <dgm:prSet presAssocID="{B078013F-457C-43D6-BF42-794C597CC997}" presName="compNode" presStyleCnt="0"/>
      <dgm:spPr/>
    </dgm:pt>
    <dgm:pt modelId="{D9EF5273-33E9-48E7-A322-791D2A21FCDC}" type="pres">
      <dgm:prSet presAssocID="{B078013F-457C-43D6-BF42-794C597CC997}" presName="childRect" presStyleLbl="bgAcc1" presStyleIdx="0" presStyleCnt="4" custScaleY="148865" custLinFactNeighborX="-282" custLinFactNeighborY="-9756">
        <dgm:presLayoutVars>
          <dgm:bulletEnabled val="1"/>
        </dgm:presLayoutVars>
      </dgm:prSet>
      <dgm:spPr/>
    </dgm:pt>
    <dgm:pt modelId="{08FFFD9F-C95B-4ADD-AEAC-BC23C7808C32}" type="pres">
      <dgm:prSet presAssocID="{B078013F-457C-43D6-BF42-794C597CC997}" presName="parentText" presStyleLbl="node1" presStyleIdx="0" presStyleCnt="0">
        <dgm:presLayoutVars>
          <dgm:chMax val="0"/>
          <dgm:bulletEnabled val="1"/>
        </dgm:presLayoutVars>
      </dgm:prSet>
      <dgm:spPr/>
    </dgm:pt>
    <dgm:pt modelId="{1749F760-B874-43FE-BD37-68B65A8DF024}" type="pres">
      <dgm:prSet presAssocID="{B078013F-457C-43D6-BF42-794C597CC997}" presName="parentRect" presStyleLbl="alignNode1" presStyleIdx="0" presStyleCnt="4"/>
      <dgm:spPr/>
    </dgm:pt>
    <dgm:pt modelId="{C253C8A5-353A-45CF-BD86-B6C5359ECBCB}" type="pres">
      <dgm:prSet presAssocID="{B078013F-457C-43D6-BF42-794C597CC997}" presName="adorn" presStyleLbl="fgAccFollowNode1" presStyleIdx="0" presStyleCnt="4"/>
      <dgm:spPr>
        <a:blipFill>
          <a:blip xmlns:r="http://schemas.openxmlformats.org/officeDocument/2006/relationships" r:embed="rId1">
            <a:grayscl/>
          </a:blip>
          <a:srcRect/>
          <a:stretch>
            <a:fillRect l="-25000" r="-25000"/>
          </a:stretch>
        </a:blipFill>
        <a:ln w="19050">
          <a:solidFill>
            <a:schemeClr val="tx1">
              <a:lumMod val="50000"/>
              <a:lumOff val="50000"/>
            </a:schemeClr>
          </a:solidFill>
        </a:ln>
      </dgm:spPr>
    </dgm:pt>
    <dgm:pt modelId="{4B3E2F35-BA60-4DA3-BFB6-FFDD0122FD22}" type="pres">
      <dgm:prSet presAssocID="{CD56F4C2-6002-448B-9DDA-690C04BD4B80}" presName="sibTrans" presStyleLbl="sibTrans2D1" presStyleIdx="0" presStyleCnt="0"/>
      <dgm:spPr/>
    </dgm:pt>
    <dgm:pt modelId="{54572311-08E1-4E33-A355-2B33360C3D4D}" type="pres">
      <dgm:prSet presAssocID="{E5191B8E-583F-4090-AAF6-07676A3B80B3}" presName="compNode" presStyleCnt="0"/>
      <dgm:spPr/>
    </dgm:pt>
    <dgm:pt modelId="{C3032417-5A92-4738-8CB4-C493BC3E96F9}" type="pres">
      <dgm:prSet presAssocID="{E5191B8E-583F-4090-AAF6-07676A3B80B3}" presName="childRect" presStyleLbl="bgAcc1" presStyleIdx="1" presStyleCnt="4" custScaleY="148865" custLinFactNeighborX="172" custLinFactNeighborY="-9756">
        <dgm:presLayoutVars>
          <dgm:bulletEnabled val="1"/>
        </dgm:presLayoutVars>
      </dgm:prSet>
      <dgm:spPr/>
    </dgm:pt>
    <dgm:pt modelId="{52E93855-F9AA-4D04-8440-164DA06EB4CE}" type="pres">
      <dgm:prSet presAssocID="{E5191B8E-583F-4090-AAF6-07676A3B80B3}" presName="parentText" presStyleLbl="node1" presStyleIdx="0" presStyleCnt="0">
        <dgm:presLayoutVars>
          <dgm:chMax val="0"/>
          <dgm:bulletEnabled val="1"/>
        </dgm:presLayoutVars>
      </dgm:prSet>
      <dgm:spPr/>
    </dgm:pt>
    <dgm:pt modelId="{3501F1E8-1A14-4559-AEC8-D4AF90AA9EC0}" type="pres">
      <dgm:prSet presAssocID="{E5191B8E-583F-4090-AAF6-07676A3B80B3}" presName="parentRect" presStyleLbl="alignNode1" presStyleIdx="1" presStyleCnt="4"/>
      <dgm:spPr/>
    </dgm:pt>
    <dgm:pt modelId="{E835D869-9372-417C-8177-583CD055FF56}" type="pres">
      <dgm:prSet presAssocID="{E5191B8E-583F-4090-AAF6-07676A3B80B3}" presName="adorn" presStyleLbl="fgAccFollowNode1" presStyleIdx="1" presStyleCnt="4"/>
      <dgm:spPr>
        <a:blipFill>
          <a:blip xmlns:r="http://schemas.openxmlformats.org/officeDocument/2006/relationships" r:embed="rId2"/>
          <a:srcRect/>
          <a:stretch>
            <a:fillRect/>
          </a:stretch>
        </a:blipFill>
        <a:ln w="19050">
          <a:solidFill>
            <a:schemeClr val="tx1">
              <a:lumMod val="50000"/>
              <a:lumOff val="50000"/>
            </a:schemeClr>
          </a:solidFill>
        </a:ln>
      </dgm:spPr>
    </dgm:pt>
    <dgm:pt modelId="{F6A76B0E-6D10-480B-827F-237E5FB6BF06}" type="pres">
      <dgm:prSet presAssocID="{5CD6B9ED-2968-4193-8F53-6D9D1540F567}" presName="sibTrans" presStyleLbl="sibTrans2D1" presStyleIdx="0" presStyleCnt="0"/>
      <dgm:spPr/>
    </dgm:pt>
    <dgm:pt modelId="{B3E06EDC-251B-44FF-92CC-C7A2646EE99C}" type="pres">
      <dgm:prSet presAssocID="{6B6F1062-7FB8-4A0D-9452-C10CB36E1A64}" presName="compNode" presStyleCnt="0"/>
      <dgm:spPr/>
    </dgm:pt>
    <dgm:pt modelId="{F9028A71-7BB2-4D42-8ACF-EE91B5761E95}" type="pres">
      <dgm:prSet presAssocID="{6B6F1062-7FB8-4A0D-9452-C10CB36E1A64}" presName="childRect" presStyleLbl="bgAcc1" presStyleIdx="2" presStyleCnt="4" custScaleY="148865" custLinFactNeighborX="172" custLinFactNeighborY="-9756">
        <dgm:presLayoutVars>
          <dgm:bulletEnabled val="1"/>
        </dgm:presLayoutVars>
      </dgm:prSet>
      <dgm:spPr/>
    </dgm:pt>
    <dgm:pt modelId="{63BBAD49-DB3F-4044-82AA-5BE47842BEBD}" type="pres">
      <dgm:prSet presAssocID="{6B6F1062-7FB8-4A0D-9452-C10CB36E1A64}" presName="parentText" presStyleLbl="node1" presStyleIdx="0" presStyleCnt="0">
        <dgm:presLayoutVars>
          <dgm:chMax val="0"/>
          <dgm:bulletEnabled val="1"/>
        </dgm:presLayoutVars>
      </dgm:prSet>
      <dgm:spPr/>
    </dgm:pt>
    <dgm:pt modelId="{488FD2C9-4C28-44F4-B333-EC873E7455F1}" type="pres">
      <dgm:prSet presAssocID="{6B6F1062-7FB8-4A0D-9452-C10CB36E1A64}" presName="parentRect" presStyleLbl="alignNode1" presStyleIdx="2" presStyleCnt="4"/>
      <dgm:spPr/>
    </dgm:pt>
    <dgm:pt modelId="{3B8F91E6-0286-4FFE-BC22-FF89A88D04E1}" type="pres">
      <dgm:prSet presAssocID="{6B6F1062-7FB8-4A0D-9452-C10CB36E1A64}"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a:ln w="19050">
          <a:solidFill>
            <a:schemeClr val="tx1">
              <a:lumMod val="50000"/>
              <a:lumOff val="50000"/>
            </a:schemeClr>
          </a:solidFill>
        </a:ln>
      </dgm:spPr>
    </dgm:pt>
    <dgm:pt modelId="{DFC07F7B-B8A1-4E74-B6E7-7EE2BD6BF01E}" type="pres">
      <dgm:prSet presAssocID="{6E0B9AF1-7F9F-4F17-94A8-6F9F9CE77312}" presName="sibTrans" presStyleLbl="sibTrans2D1" presStyleIdx="0" presStyleCnt="0"/>
      <dgm:spPr/>
    </dgm:pt>
    <dgm:pt modelId="{E9199FC6-304C-419F-B979-7C60CA3819DE}" type="pres">
      <dgm:prSet presAssocID="{8FE78994-C6AE-4984-9D9F-3367399B2803}" presName="compNode" presStyleCnt="0"/>
      <dgm:spPr/>
    </dgm:pt>
    <dgm:pt modelId="{319CEE4F-550D-4119-A3A9-6FD8B8E55CFB}" type="pres">
      <dgm:prSet presAssocID="{8FE78994-C6AE-4984-9D9F-3367399B2803}" presName="childRect" presStyleLbl="bgAcc1" presStyleIdx="3" presStyleCnt="4" custScaleY="148865" custLinFactNeighborX="172" custLinFactNeighborY="-9756">
        <dgm:presLayoutVars>
          <dgm:bulletEnabled val="1"/>
        </dgm:presLayoutVars>
      </dgm:prSet>
      <dgm:spPr/>
    </dgm:pt>
    <dgm:pt modelId="{AF47B140-101B-4B64-B843-D01714C37720}" type="pres">
      <dgm:prSet presAssocID="{8FE78994-C6AE-4984-9D9F-3367399B2803}" presName="parentText" presStyleLbl="node1" presStyleIdx="0" presStyleCnt="0">
        <dgm:presLayoutVars>
          <dgm:chMax val="0"/>
          <dgm:bulletEnabled val="1"/>
        </dgm:presLayoutVars>
      </dgm:prSet>
      <dgm:spPr/>
    </dgm:pt>
    <dgm:pt modelId="{C7DBAB30-6D8C-4CDE-BCDE-B0CA9653A70B}" type="pres">
      <dgm:prSet presAssocID="{8FE78994-C6AE-4984-9D9F-3367399B2803}" presName="parentRect" presStyleLbl="alignNode1" presStyleIdx="3" presStyleCnt="4"/>
      <dgm:spPr/>
    </dgm:pt>
    <dgm:pt modelId="{EC5B41D0-2278-450D-B6D2-61C4FDCF9BCE}" type="pres">
      <dgm:prSet presAssocID="{8FE78994-C6AE-4984-9D9F-3367399B2803}"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7000" r="-27000"/>
          </a:stretch>
        </a:blipFill>
        <a:ln w="19050">
          <a:solidFill>
            <a:schemeClr val="tx1">
              <a:lumMod val="50000"/>
              <a:lumOff val="50000"/>
            </a:schemeClr>
          </a:solidFill>
        </a:ln>
      </dgm:spPr>
    </dgm:pt>
  </dgm:ptLst>
  <dgm:cxnLst>
    <dgm:cxn modelId="{D815F90B-A097-4892-AD41-51073D9CFBC5}" type="presOf" srcId="{13233D53-D457-4287-ACD9-129AF9AA80C1}" destId="{47CF2ED2-52A7-4587-926E-98EF73A56E58}" srcOrd="0" destOrd="0" presId="urn:microsoft.com/office/officeart/2005/8/layout/bList2"/>
    <dgm:cxn modelId="{9186150F-7032-46E6-BFC8-8F3F49B394EE}" type="presOf" srcId="{E5191B8E-583F-4090-AAF6-07676A3B80B3}" destId="{3501F1E8-1A14-4559-AEC8-D4AF90AA9EC0}" srcOrd="1" destOrd="0" presId="urn:microsoft.com/office/officeart/2005/8/layout/bList2"/>
    <dgm:cxn modelId="{75894C43-5C5D-46EC-A536-03C54AF643DD}" type="presOf" srcId="{8FE78994-C6AE-4984-9D9F-3367399B2803}" destId="{C7DBAB30-6D8C-4CDE-BCDE-B0CA9653A70B}" srcOrd="1" destOrd="0" presId="urn:microsoft.com/office/officeart/2005/8/layout/bList2"/>
    <dgm:cxn modelId="{BEE11547-9168-45C9-8AF1-02BB5BC8F91C}" srcId="{13233D53-D457-4287-ACD9-129AF9AA80C1}" destId="{8FE78994-C6AE-4984-9D9F-3367399B2803}" srcOrd="3" destOrd="0" parTransId="{5C6AC285-6211-4B05-B799-F239F0277CA7}" sibTransId="{0672BA8A-CA8A-447A-A3F0-F9E7539587AC}"/>
    <dgm:cxn modelId="{E97B468C-A919-43FC-B3E8-62F4C58C62A1}" type="presOf" srcId="{CD56F4C2-6002-448B-9DDA-690C04BD4B80}" destId="{4B3E2F35-BA60-4DA3-BFB6-FFDD0122FD22}" srcOrd="0" destOrd="0" presId="urn:microsoft.com/office/officeart/2005/8/layout/bList2"/>
    <dgm:cxn modelId="{962965A0-1F3F-48A8-A39D-64F0F7E91414}" type="presOf" srcId="{6E0B9AF1-7F9F-4F17-94A8-6F9F9CE77312}" destId="{DFC07F7B-B8A1-4E74-B6E7-7EE2BD6BF01E}" srcOrd="0" destOrd="0" presId="urn:microsoft.com/office/officeart/2005/8/layout/bList2"/>
    <dgm:cxn modelId="{58D6C1AB-3090-42B5-8FEF-C4FA6CBAAF8C}" type="presOf" srcId="{E5191B8E-583F-4090-AAF6-07676A3B80B3}" destId="{52E93855-F9AA-4D04-8440-164DA06EB4CE}" srcOrd="0" destOrd="0" presId="urn:microsoft.com/office/officeart/2005/8/layout/bList2"/>
    <dgm:cxn modelId="{1E6B4DB4-8E34-41C5-9BBA-C528AABFC314}" type="presOf" srcId="{5CD6B9ED-2968-4193-8F53-6D9D1540F567}" destId="{F6A76B0E-6D10-480B-827F-237E5FB6BF06}" srcOrd="0" destOrd="0" presId="urn:microsoft.com/office/officeart/2005/8/layout/bList2"/>
    <dgm:cxn modelId="{2C8FC5B4-FDCB-48F5-AF48-8D15D2E0D9F2}" type="presOf" srcId="{6B6F1062-7FB8-4A0D-9452-C10CB36E1A64}" destId="{488FD2C9-4C28-44F4-B333-EC873E7455F1}" srcOrd="1" destOrd="0" presId="urn:microsoft.com/office/officeart/2005/8/layout/bList2"/>
    <dgm:cxn modelId="{6B224DBE-8F6E-4D60-BFA0-38A23C67D981}" type="presOf" srcId="{6B6F1062-7FB8-4A0D-9452-C10CB36E1A64}" destId="{63BBAD49-DB3F-4044-82AA-5BE47842BEBD}" srcOrd="0" destOrd="0" presId="urn:microsoft.com/office/officeart/2005/8/layout/bList2"/>
    <dgm:cxn modelId="{50425ED6-99C2-4964-BAA8-8C683B73C450}" srcId="{13233D53-D457-4287-ACD9-129AF9AA80C1}" destId="{B078013F-457C-43D6-BF42-794C597CC997}" srcOrd="0" destOrd="0" parTransId="{5A3A1E12-43DB-4E46-BFA3-86788554ACB5}" sibTransId="{CD56F4C2-6002-448B-9DDA-690C04BD4B80}"/>
    <dgm:cxn modelId="{4AEFA3D7-20B6-4977-890D-95C755FDB241}" type="presOf" srcId="{B078013F-457C-43D6-BF42-794C597CC997}" destId="{1749F760-B874-43FE-BD37-68B65A8DF024}" srcOrd="1" destOrd="0" presId="urn:microsoft.com/office/officeart/2005/8/layout/bList2"/>
    <dgm:cxn modelId="{27A68EDA-B0BB-4A36-B1CE-9123FB69EE07}" srcId="{13233D53-D457-4287-ACD9-129AF9AA80C1}" destId="{6B6F1062-7FB8-4A0D-9452-C10CB36E1A64}" srcOrd="2" destOrd="0" parTransId="{E6D3FAE4-0A59-40EE-84D2-21D05BD8338C}" sibTransId="{6E0B9AF1-7F9F-4F17-94A8-6F9F9CE77312}"/>
    <dgm:cxn modelId="{F502D9E4-C3F4-4AAA-8C47-281A99265F2A}" type="presOf" srcId="{B078013F-457C-43D6-BF42-794C597CC997}" destId="{08FFFD9F-C95B-4ADD-AEAC-BC23C7808C32}" srcOrd="0" destOrd="0" presId="urn:microsoft.com/office/officeart/2005/8/layout/bList2"/>
    <dgm:cxn modelId="{62342EEF-928F-4FE5-AC74-F01050FCE17D}" srcId="{13233D53-D457-4287-ACD9-129AF9AA80C1}" destId="{E5191B8E-583F-4090-AAF6-07676A3B80B3}" srcOrd="1" destOrd="0" parTransId="{451C9659-09F7-4BE0-8593-33788E8C2E28}" sibTransId="{5CD6B9ED-2968-4193-8F53-6D9D1540F567}"/>
    <dgm:cxn modelId="{39D4C3F6-6C01-4724-8EDB-C6B50707445F}" type="presOf" srcId="{8FE78994-C6AE-4984-9D9F-3367399B2803}" destId="{AF47B140-101B-4B64-B843-D01714C37720}" srcOrd="0" destOrd="0" presId="urn:microsoft.com/office/officeart/2005/8/layout/bList2"/>
    <dgm:cxn modelId="{BBEB0353-17B4-4CC5-8C72-327923A72861}" type="presParOf" srcId="{47CF2ED2-52A7-4587-926E-98EF73A56E58}" destId="{57769124-5238-4C20-9C3F-07061F0CDA58}" srcOrd="0" destOrd="0" presId="urn:microsoft.com/office/officeart/2005/8/layout/bList2"/>
    <dgm:cxn modelId="{C9CF57EF-F4BF-4960-A998-CF4504C7F4AC}" type="presParOf" srcId="{57769124-5238-4C20-9C3F-07061F0CDA58}" destId="{D9EF5273-33E9-48E7-A322-791D2A21FCDC}" srcOrd="0" destOrd="0" presId="urn:microsoft.com/office/officeart/2005/8/layout/bList2"/>
    <dgm:cxn modelId="{A738E4AE-58C8-4B50-AD71-5783C8751F43}" type="presParOf" srcId="{57769124-5238-4C20-9C3F-07061F0CDA58}" destId="{08FFFD9F-C95B-4ADD-AEAC-BC23C7808C32}" srcOrd="1" destOrd="0" presId="urn:microsoft.com/office/officeart/2005/8/layout/bList2"/>
    <dgm:cxn modelId="{347CF745-B4A4-456C-8199-2B661EEF5C16}" type="presParOf" srcId="{57769124-5238-4C20-9C3F-07061F0CDA58}" destId="{1749F760-B874-43FE-BD37-68B65A8DF024}" srcOrd="2" destOrd="0" presId="urn:microsoft.com/office/officeart/2005/8/layout/bList2"/>
    <dgm:cxn modelId="{A8410303-E7E7-4ED3-AE34-54B4BD5928CC}" type="presParOf" srcId="{57769124-5238-4C20-9C3F-07061F0CDA58}" destId="{C253C8A5-353A-45CF-BD86-B6C5359ECBCB}" srcOrd="3" destOrd="0" presId="urn:microsoft.com/office/officeart/2005/8/layout/bList2"/>
    <dgm:cxn modelId="{4AD281D9-C144-4757-9DDB-9C9DD6A051E3}" type="presParOf" srcId="{47CF2ED2-52A7-4587-926E-98EF73A56E58}" destId="{4B3E2F35-BA60-4DA3-BFB6-FFDD0122FD22}" srcOrd="1" destOrd="0" presId="urn:microsoft.com/office/officeart/2005/8/layout/bList2"/>
    <dgm:cxn modelId="{D1F0E164-832B-452B-91F4-5DBF4E37F982}" type="presParOf" srcId="{47CF2ED2-52A7-4587-926E-98EF73A56E58}" destId="{54572311-08E1-4E33-A355-2B33360C3D4D}" srcOrd="2" destOrd="0" presId="urn:microsoft.com/office/officeart/2005/8/layout/bList2"/>
    <dgm:cxn modelId="{95AF87EB-5AA9-46C5-A45B-B710E92693AD}" type="presParOf" srcId="{54572311-08E1-4E33-A355-2B33360C3D4D}" destId="{C3032417-5A92-4738-8CB4-C493BC3E96F9}" srcOrd="0" destOrd="0" presId="urn:microsoft.com/office/officeart/2005/8/layout/bList2"/>
    <dgm:cxn modelId="{284C497B-784B-46F9-A394-4A54149ACF23}" type="presParOf" srcId="{54572311-08E1-4E33-A355-2B33360C3D4D}" destId="{52E93855-F9AA-4D04-8440-164DA06EB4CE}" srcOrd="1" destOrd="0" presId="urn:microsoft.com/office/officeart/2005/8/layout/bList2"/>
    <dgm:cxn modelId="{361EB75F-6D2F-4C24-A769-A671CFF24621}" type="presParOf" srcId="{54572311-08E1-4E33-A355-2B33360C3D4D}" destId="{3501F1E8-1A14-4559-AEC8-D4AF90AA9EC0}" srcOrd="2" destOrd="0" presId="urn:microsoft.com/office/officeart/2005/8/layout/bList2"/>
    <dgm:cxn modelId="{D9612427-0441-451C-84CD-D00E76A57F0F}" type="presParOf" srcId="{54572311-08E1-4E33-A355-2B33360C3D4D}" destId="{E835D869-9372-417C-8177-583CD055FF56}" srcOrd="3" destOrd="0" presId="urn:microsoft.com/office/officeart/2005/8/layout/bList2"/>
    <dgm:cxn modelId="{CA10C4FF-460B-4F21-8CA1-55BD95407581}" type="presParOf" srcId="{47CF2ED2-52A7-4587-926E-98EF73A56E58}" destId="{F6A76B0E-6D10-480B-827F-237E5FB6BF06}" srcOrd="3" destOrd="0" presId="urn:microsoft.com/office/officeart/2005/8/layout/bList2"/>
    <dgm:cxn modelId="{16A6AC53-529D-4749-B507-60BA75E40A0C}" type="presParOf" srcId="{47CF2ED2-52A7-4587-926E-98EF73A56E58}" destId="{B3E06EDC-251B-44FF-92CC-C7A2646EE99C}" srcOrd="4" destOrd="0" presId="urn:microsoft.com/office/officeart/2005/8/layout/bList2"/>
    <dgm:cxn modelId="{25962827-FD17-46FD-BB94-B704FC961DAE}" type="presParOf" srcId="{B3E06EDC-251B-44FF-92CC-C7A2646EE99C}" destId="{F9028A71-7BB2-4D42-8ACF-EE91B5761E95}" srcOrd="0" destOrd="0" presId="urn:microsoft.com/office/officeart/2005/8/layout/bList2"/>
    <dgm:cxn modelId="{B4738CE1-A834-4FD7-BD22-84BD3B58A177}" type="presParOf" srcId="{B3E06EDC-251B-44FF-92CC-C7A2646EE99C}" destId="{63BBAD49-DB3F-4044-82AA-5BE47842BEBD}" srcOrd="1" destOrd="0" presId="urn:microsoft.com/office/officeart/2005/8/layout/bList2"/>
    <dgm:cxn modelId="{8BC7BD22-17C9-4ED5-B27B-ED0CDA77F0C8}" type="presParOf" srcId="{B3E06EDC-251B-44FF-92CC-C7A2646EE99C}" destId="{488FD2C9-4C28-44F4-B333-EC873E7455F1}" srcOrd="2" destOrd="0" presId="urn:microsoft.com/office/officeart/2005/8/layout/bList2"/>
    <dgm:cxn modelId="{1D6F59F3-5AF7-4F9D-B5E8-E89095EE0F13}" type="presParOf" srcId="{B3E06EDC-251B-44FF-92CC-C7A2646EE99C}" destId="{3B8F91E6-0286-4FFE-BC22-FF89A88D04E1}" srcOrd="3" destOrd="0" presId="urn:microsoft.com/office/officeart/2005/8/layout/bList2"/>
    <dgm:cxn modelId="{80BFF078-71FD-481D-AFDA-605487BC6CE7}" type="presParOf" srcId="{47CF2ED2-52A7-4587-926E-98EF73A56E58}" destId="{DFC07F7B-B8A1-4E74-B6E7-7EE2BD6BF01E}" srcOrd="5" destOrd="0" presId="urn:microsoft.com/office/officeart/2005/8/layout/bList2"/>
    <dgm:cxn modelId="{3C95C561-C976-49F0-A6B5-004E8FE031EA}" type="presParOf" srcId="{47CF2ED2-52A7-4587-926E-98EF73A56E58}" destId="{E9199FC6-304C-419F-B979-7C60CA3819DE}" srcOrd="6" destOrd="0" presId="urn:microsoft.com/office/officeart/2005/8/layout/bList2"/>
    <dgm:cxn modelId="{341DDE2C-D58E-419B-8F5C-0BA0B78FBBE9}" type="presParOf" srcId="{E9199FC6-304C-419F-B979-7C60CA3819DE}" destId="{319CEE4F-550D-4119-A3A9-6FD8B8E55CFB}" srcOrd="0" destOrd="0" presId="urn:microsoft.com/office/officeart/2005/8/layout/bList2"/>
    <dgm:cxn modelId="{6A14AECC-55E4-4F67-B04F-9128DBEF4AD4}" type="presParOf" srcId="{E9199FC6-304C-419F-B979-7C60CA3819DE}" destId="{AF47B140-101B-4B64-B843-D01714C37720}" srcOrd="1" destOrd="0" presId="urn:microsoft.com/office/officeart/2005/8/layout/bList2"/>
    <dgm:cxn modelId="{B7CF31E2-F4B0-4559-A308-5605787F6610}" type="presParOf" srcId="{E9199FC6-304C-419F-B979-7C60CA3819DE}" destId="{C7DBAB30-6D8C-4CDE-BCDE-B0CA9653A70B}" srcOrd="2" destOrd="0" presId="urn:microsoft.com/office/officeart/2005/8/layout/bList2"/>
    <dgm:cxn modelId="{8CCEAC53-A50D-4A33-BFE1-08A5FFDC69A1}" type="presParOf" srcId="{E9199FC6-304C-419F-B979-7C60CA3819DE}" destId="{EC5B41D0-2278-450D-B6D2-61C4FDCF9BCE}"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233D53-D457-4287-ACD9-129AF9AA80C1}" type="doc">
      <dgm:prSet loTypeId="urn:microsoft.com/office/officeart/2005/8/layout/bList2" loCatId="list" qsTypeId="urn:microsoft.com/office/officeart/2005/8/quickstyle/simple1" qsCatId="simple" csTypeId="urn:microsoft.com/office/officeart/2005/8/colors/colorful4" csCatId="colorful" phldr="1"/>
      <dgm:spPr/>
      <dgm:t>
        <a:bodyPr/>
        <a:lstStyle/>
        <a:p>
          <a:endParaRPr lang="ca-ES"/>
        </a:p>
      </dgm:t>
    </dgm:pt>
    <dgm:pt modelId="{B078013F-457C-43D6-BF42-794C597CC997}">
      <dgm:prSet phldrT="[Texto]" custT="1"/>
      <dgm:spPr/>
      <dgm:t>
        <a:bodyPr/>
        <a:lstStyle/>
        <a:p>
          <a:r>
            <a:rPr lang="es-ES" sz="2400" b="0" i="0"/>
            <a:t>BROADCAST</a:t>
          </a:r>
          <a:endParaRPr lang="ca-ES" sz="2300"/>
        </a:p>
      </dgm:t>
    </dgm:pt>
    <dgm:pt modelId="{5A3A1E12-43DB-4E46-BFA3-86788554ACB5}" type="parTrans" cxnId="{50425ED6-99C2-4964-BAA8-8C683B73C450}">
      <dgm:prSet/>
      <dgm:spPr/>
      <dgm:t>
        <a:bodyPr/>
        <a:lstStyle/>
        <a:p>
          <a:endParaRPr lang="ca-ES"/>
        </a:p>
      </dgm:t>
    </dgm:pt>
    <dgm:pt modelId="{CD56F4C2-6002-448B-9DDA-690C04BD4B80}" type="sibTrans" cxnId="{50425ED6-99C2-4964-BAA8-8C683B73C450}">
      <dgm:prSet/>
      <dgm:spPr/>
      <dgm:t>
        <a:bodyPr/>
        <a:lstStyle/>
        <a:p>
          <a:endParaRPr lang="ca-ES"/>
        </a:p>
      </dgm:t>
    </dgm:pt>
    <dgm:pt modelId="{E5191B8E-583F-4090-AAF6-07676A3B80B3}">
      <dgm:prSet phldrT="[Texto]"/>
      <dgm:spPr/>
      <dgm:t>
        <a:bodyPr/>
        <a:lstStyle/>
        <a:p>
          <a:r>
            <a:rPr lang="es-ES" b="0" i="0"/>
            <a:t>AUTO</a:t>
          </a:r>
          <a:br>
            <a:rPr lang="es-ES" b="0" i="0"/>
          </a:br>
          <a:r>
            <a:rPr lang="es-ES" b="0" i="0"/>
            <a:t>RESPONDERS</a:t>
          </a:r>
          <a:endParaRPr lang="ca-ES"/>
        </a:p>
      </dgm:t>
    </dgm:pt>
    <dgm:pt modelId="{451C9659-09F7-4BE0-8593-33788E8C2E28}" type="parTrans" cxnId="{62342EEF-928F-4FE5-AC74-F01050FCE17D}">
      <dgm:prSet/>
      <dgm:spPr/>
      <dgm:t>
        <a:bodyPr/>
        <a:lstStyle/>
        <a:p>
          <a:endParaRPr lang="ca-ES"/>
        </a:p>
      </dgm:t>
    </dgm:pt>
    <dgm:pt modelId="{5CD6B9ED-2968-4193-8F53-6D9D1540F567}" type="sibTrans" cxnId="{62342EEF-928F-4FE5-AC74-F01050FCE17D}">
      <dgm:prSet/>
      <dgm:spPr/>
      <dgm:t>
        <a:bodyPr/>
        <a:lstStyle/>
        <a:p>
          <a:endParaRPr lang="ca-ES"/>
        </a:p>
      </dgm:t>
    </dgm:pt>
    <dgm:pt modelId="{6B6F1062-7FB8-4A0D-9452-C10CB36E1A64}">
      <dgm:prSet phldrT="[Texto]" custT="1"/>
      <dgm:spPr/>
      <dgm:t>
        <a:bodyPr/>
        <a:lstStyle/>
        <a:p>
          <a:r>
            <a:rPr lang="es-ES" sz="3200" b="0" i="0"/>
            <a:t>RSS</a:t>
          </a:r>
          <a:endParaRPr lang="ca-ES" sz="2300"/>
        </a:p>
      </dgm:t>
    </dgm:pt>
    <dgm:pt modelId="{E6D3FAE4-0A59-40EE-84D2-21D05BD8338C}" type="parTrans" cxnId="{27A68EDA-B0BB-4A36-B1CE-9123FB69EE07}">
      <dgm:prSet/>
      <dgm:spPr/>
      <dgm:t>
        <a:bodyPr/>
        <a:lstStyle/>
        <a:p>
          <a:endParaRPr lang="ca-ES"/>
        </a:p>
      </dgm:t>
    </dgm:pt>
    <dgm:pt modelId="{6E0B9AF1-7F9F-4F17-94A8-6F9F9CE77312}" type="sibTrans" cxnId="{27A68EDA-B0BB-4A36-B1CE-9123FB69EE07}">
      <dgm:prSet/>
      <dgm:spPr/>
      <dgm:t>
        <a:bodyPr/>
        <a:lstStyle/>
        <a:p>
          <a:endParaRPr lang="ca-ES"/>
        </a:p>
      </dgm:t>
    </dgm:pt>
    <dgm:pt modelId="{8FE78994-C6AE-4984-9D9F-3367399B2803}">
      <dgm:prSet phldrT="[Texto]" custT="1"/>
      <dgm:spPr/>
      <dgm:t>
        <a:bodyPr/>
        <a:lstStyle/>
        <a:p>
          <a:r>
            <a:rPr lang="ca-ES" sz="2400"/>
            <a:t>TEST A/B</a:t>
          </a:r>
        </a:p>
      </dgm:t>
    </dgm:pt>
    <dgm:pt modelId="{5C6AC285-6211-4B05-B799-F239F0277CA7}" type="parTrans" cxnId="{BEE11547-9168-45C9-8AF1-02BB5BC8F91C}">
      <dgm:prSet/>
      <dgm:spPr/>
      <dgm:t>
        <a:bodyPr/>
        <a:lstStyle/>
        <a:p>
          <a:endParaRPr lang="ca-ES"/>
        </a:p>
      </dgm:t>
    </dgm:pt>
    <dgm:pt modelId="{0672BA8A-CA8A-447A-A3F0-F9E7539587AC}" type="sibTrans" cxnId="{BEE11547-9168-45C9-8AF1-02BB5BC8F91C}">
      <dgm:prSet/>
      <dgm:spPr/>
      <dgm:t>
        <a:bodyPr/>
        <a:lstStyle/>
        <a:p>
          <a:endParaRPr lang="ca-ES"/>
        </a:p>
      </dgm:t>
    </dgm:pt>
    <dgm:pt modelId="{47CF2ED2-52A7-4587-926E-98EF73A56E58}" type="pres">
      <dgm:prSet presAssocID="{13233D53-D457-4287-ACD9-129AF9AA80C1}" presName="diagram" presStyleCnt="0">
        <dgm:presLayoutVars>
          <dgm:dir/>
          <dgm:animLvl val="lvl"/>
          <dgm:resizeHandles val="exact"/>
        </dgm:presLayoutVars>
      </dgm:prSet>
      <dgm:spPr/>
    </dgm:pt>
    <dgm:pt modelId="{57769124-5238-4C20-9C3F-07061F0CDA58}" type="pres">
      <dgm:prSet presAssocID="{B078013F-457C-43D6-BF42-794C597CC997}" presName="compNode" presStyleCnt="0"/>
      <dgm:spPr/>
    </dgm:pt>
    <dgm:pt modelId="{D9EF5273-33E9-48E7-A322-791D2A21FCDC}" type="pres">
      <dgm:prSet presAssocID="{B078013F-457C-43D6-BF42-794C597CC997}" presName="childRect" presStyleLbl="bgAcc1" presStyleIdx="0" presStyleCnt="4" custScaleY="205929" custLinFactNeighborX="-798" custLinFactNeighborY="-718">
        <dgm:presLayoutVars>
          <dgm:bulletEnabled val="1"/>
        </dgm:presLayoutVars>
      </dgm:prSet>
      <dgm:spPr/>
    </dgm:pt>
    <dgm:pt modelId="{08FFFD9F-C95B-4ADD-AEAC-BC23C7808C32}" type="pres">
      <dgm:prSet presAssocID="{B078013F-457C-43D6-BF42-794C597CC997}" presName="parentText" presStyleLbl="node1" presStyleIdx="0" presStyleCnt="0">
        <dgm:presLayoutVars>
          <dgm:chMax val="0"/>
          <dgm:bulletEnabled val="1"/>
        </dgm:presLayoutVars>
      </dgm:prSet>
      <dgm:spPr/>
    </dgm:pt>
    <dgm:pt modelId="{1749F760-B874-43FE-BD37-68B65A8DF024}" type="pres">
      <dgm:prSet presAssocID="{B078013F-457C-43D6-BF42-794C597CC997}" presName="parentRect" presStyleLbl="alignNode1" presStyleIdx="0" presStyleCnt="4" custLinFactNeighborY="87542"/>
      <dgm:spPr/>
    </dgm:pt>
    <dgm:pt modelId="{C253C8A5-353A-45CF-BD86-B6C5359ECBCB}" type="pres">
      <dgm:prSet presAssocID="{B078013F-457C-43D6-BF42-794C597CC997}" presName="adorn" presStyleLbl="fgAccFollowNode1" presStyleIdx="0" presStyleCnt="4" custLinFactNeighborY="80292"/>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Lst>
          </a:blip>
          <a:srcRect/>
          <a:stretch>
            <a:fillRect t="-2000" b="-2000"/>
          </a:stretch>
        </a:blipFill>
        <a:ln w="19050">
          <a:solidFill>
            <a:schemeClr val="tx1">
              <a:lumMod val="50000"/>
              <a:lumOff val="50000"/>
            </a:schemeClr>
          </a:solidFill>
        </a:ln>
      </dgm:spPr>
    </dgm:pt>
    <dgm:pt modelId="{4B3E2F35-BA60-4DA3-BFB6-FFDD0122FD22}" type="pres">
      <dgm:prSet presAssocID="{CD56F4C2-6002-448B-9DDA-690C04BD4B80}" presName="sibTrans" presStyleLbl="sibTrans2D1" presStyleIdx="0" presStyleCnt="0"/>
      <dgm:spPr/>
    </dgm:pt>
    <dgm:pt modelId="{54572311-08E1-4E33-A355-2B33360C3D4D}" type="pres">
      <dgm:prSet presAssocID="{E5191B8E-583F-4090-AAF6-07676A3B80B3}" presName="compNode" presStyleCnt="0"/>
      <dgm:spPr/>
    </dgm:pt>
    <dgm:pt modelId="{C3032417-5A92-4738-8CB4-C493BC3E96F9}" type="pres">
      <dgm:prSet presAssocID="{E5191B8E-583F-4090-AAF6-07676A3B80B3}" presName="childRect" presStyleLbl="bgAcc1" presStyleIdx="1" presStyleCnt="4" custScaleY="205929" custLinFactNeighborX="-344" custLinFactNeighborY="-718">
        <dgm:presLayoutVars>
          <dgm:bulletEnabled val="1"/>
        </dgm:presLayoutVars>
      </dgm:prSet>
      <dgm:spPr/>
    </dgm:pt>
    <dgm:pt modelId="{52E93855-F9AA-4D04-8440-164DA06EB4CE}" type="pres">
      <dgm:prSet presAssocID="{E5191B8E-583F-4090-AAF6-07676A3B80B3}" presName="parentText" presStyleLbl="node1" presStyleIdx="0" presStyleCnt="0">
        <dgm:presLayoutVars>
          <dgm:chMax val="0"/>
          <dgm:bulletEnabled val="1"/>
        </dgm:presLayoutVars>
      </dgm:prSet>
      <dgm:spPr/>
    </dgm:pt>
    <dgm:pt modelId="{3501F1E8-1A14-4559-AEC8-D4AF90AA9EC0}" type="pres">
      <dgm:prSet presAssocID="{E5191B8E-583F-4090-AAF6-07676A3B80B3}" presName="parentRect" presStyleLbl="alignNode1" presStyleIdx="1" presStyleCnt="4" custLinFactNeighborY="87542"/>
      <dgm:spPr/>
    </dgm:pt>
    <dgm:pt modelId="{E835D869-9372-417C-8177-583CD055FF56}" type="pres">
      <dgm:prSet presAssocID="{E5191B8E-583F-4090-AAF6-07676A3B80B3}" presName="adorn" presStyleLbl="fgAccFollowNode1" presStyleIdx="1" presStyleCnt="4" custLinFactNeighborY="80292"/>
      <dgm:spPr>
        <a:blipFill>
          <a:blip xmlns:r="http://schemas.openxmlformats.org/officeDocument/2006/relationships" r:embed="rId3">
            <a:extLst>
              <a:ext uri="{BEBA8EAE-BF5A-486C-A8C5-ECC9F3942E4B}">
                <a14:imgProps xmlns:a14="http://schemas.microsoft.com/office/drawing/2010/main">
                  <a14:imgLayer r:embed="rId4">
                    <a14:imgEffect>
                      <a14:saturation sat="0"/>
                    </a14:imgEffect>
                  </a14:imgLayer>
                </a14:imgProps>
              </a:ext>
            </a:extLst>
          </a:blip>
          <a:srcRect/>
          <a:stretch>
            <a:fillRect l="-18000" r="-18000"/>
          </a:stretch>
        </a:blipFill>
        <a:ln w="19050">
          <a:solidFill>
            <a:schemeClr val="tx1">
              <a:lumMod val="50000"/>
              <a:lumOff val="50000"/>
            </a:schemeClr>
          </a:solidFill>
        </a:ln>
      </dgm:spPr>
    </dgm:pt>
    <dgm:pt modelId="{F6A76B0E-6D10-480B-827F-237E5FB6BF06}" type="pres">
      <dgm:prSet presAssocID="{5CD6B9ED-2968-4193-8F53-6D9D1540F567}" presName="sibTrans" presStyleLbl="sibTrans2D1" presStyleIdx="0" presStyleCnt="0"/>
      <dgm:spPr/>
    </dgm:pt>
    <dgm:pt modelId="{B3E06EDC-251B-44FF-92CC-C7A2646EE99C}" type="pres">
      <dgm:prSet presAssocID="{6B6F1062-7FB8-4A0D-9452-C10CB36E1A64}" presName="compNode" presStyleCnt="0"/>
      <dgm:spPr/>
    </dgm:pt>
    <dgm:pt modelId="{F9028A71-7BB2-4D42-8ACF-EE91B5761E95}" type="pres">
      <dgm:prSet presAssocID="{6B6F1062-7FB8-4A0D-9452-C10CB36E1A64}" presName="childRect" presStyleLbl="bgAcc1" presStyleIdx="2" presStyleCnt="4" custScaleY="205929" custLinFactNeighborX="-344" custLinFactNeighborY="-718">
        <dgm:presLayoutVars>
          <dgm:bulletEnabled val="1"/>
        </dgm:presLayoutVars>
      </dgm:prSet>
      <dgm:spPr/>
    </dgm:pt>
    <dgm:pt modelId="{63BBAD49-DB3F-4044-82AA-5BE47842BEBD}" type="pres">
      <dgm:prSet presAssocID="{6B6F1062-7FB8-4A0D-9452-C10CB36E1A64}" presName="parentText" presStyleLbl="node1" presStyleIdx="0" presStyleCnt="0">
        <dgm:presLayoutVars>
          <dgm:chMax val="0"/>
          <dgm:bulletEnabled val="1"/>
        </dgm:presLayoutVars>
      </dgm:prSet>
      <dgm:spPr/>
    </dgm:pt>
    <dgm:pt modelId="{488FD2C9-4C28-44F4-B333-EC873E7455F1}" type="pres">
      <dgm:prSet presAssocID="{6B6F1062-7FB8-4A0D-9452-C10CB36E1A64}" presName="parentRect" presStyleLbl="alignNode1" presStyleIdx="2" presStyleCnt="4" custLinFactNeighborY="87542"/>
      <dgm:spPr/>
    </dgm:pt>
    <dgm:pt modelId="{3B8F91E6-0286-4FFE-BC22-FF89A88D04E1}" type="pres">
      <dgm:prSet presAssocID="{6B6F1062-7FB8-4A0D-9452-C10CB36E1A64}" presName="adorn" presStyleLbl="fgAccFollowNode1" presStyleIdx="2" presStyleCnt="4" custLinFactNeighborY="80292"/>
      <dgm:spPr>
        <a:blipFill>
          <a:blip xmlns:r="http://schemas.openxmlformats.org/officeDocument/2006/relationships" r:embed="rId5">
            <a:extLst>
              <a:ext uri="{BEBA8EAE-BF5A-486C-A8C5-ECC9F3942E4B}">
                <a14:imgProps xmlns:a14="http://schemas.microsoft.com/office/drawing/2010/main">
                  <a14:imgLayer r:embed="rId6">
                    <a14:imgEffect>
                      <a14:saturation sat="0"/>
                    </a14:imgEffect>
                  </a14:imgLayer>
                </a14:imgProps>
              </a:ext>
            </a:extLst>
          </a:blip>
          <a:srcRect/>
          <a:stretch>
            <a:fillRect t="-1000" b="-1000"/>
          </a:stretch>
        </a:blipFill>
        <a:ln w="19050">
          <a:solidFill>
            <a:schemeClr val="tx1">
              <a:lumMod val="50000"/>
              <a:lumOff val="50000"/>
            </a:schemeClr>
          </a:solidFill>
        </a:ln>
      </dgm:spPr>
    </dgm:pt>
    <dgm:pt modelId="{DFC07F7B-B8A1-4E74-B6E7-7EE2BD6BF01E}" type="pres">
      <dgm:prSet presAssocID="{6E0B9AF1-7F9F-4F17-94A8-6F9F9CE77312}" presName="sibTrans" presStyleLbl="sibTrans2D1" presStyleIdx="0" presStyleCnt="0"/>
      <dgm:spPr/>
    </dgm:pt>
    <dgm:pt modelId="{E9199FC6-304C-419F-B979-7C60CA3819DE}" type="pres">
      <dgm:prSet presAssocID="{8FE78994-C6AE-4984-9D9F-3367399B2803}" presName="compNode" presStyleCnt="0"/>
      <dgm:spPr/>
    </dgm:pt>
    <dgm:pt modelId="{319CEE4F-550D-4119-A3A9-6FD8B8E55CFB}" type="pres">
      <dgm:prSet presAssocID="{8FE78994-C6AE-4984-9D9F-3367399B2803}" presName="childRect" presStyleLbl="bgAcc1" presStyleIdx="3" presStyleCnt="4" custScaleY="205929" custLinFactNeighborX="-344" custLinFactNeighborY="-718">
        <dgm:presLayoutVars>
          <dgm:bulletEnabled val="1"/>
        </dgm:presLayoutVars>
      </dgm:prSet>
      <dgm:spPr/>
    </dgm:pt>
    <dgm:pt modelId="{AF47B140-101B-4B64-B843-D01714C37720}" type="pres">
      <dgm:prSet presAssocID="{8FE78994-C6AE-4984-9D9F-3367399B2803}" presName="parentText" presStyleLbl="node1" presStyleIdx="0" presStyleCnt="0">
        <dgm:presLayoutVars>
          <dgm:chMax val="0"/>
          <dgm:bulletEnabled val="1"/>
        </dgm:presLayoutVars>
      </dgm:prSet>
      <dgm:spPr/>
    </dgm:pt>
    <dgm:pt modelId="{C7DBAB30-6D8C-4CDE-BCDE-B0CA9653A70B}" type="pres">
      <dgm:prSet presAssocID="{8FE78994-C6AE-4984-9D9F-3367399B2803}" presName="parentRect" presStyleLbl="alignNode1" presStyleIdx="3" presStyleCnt="4" custLinFactNeighborY="87542"/>
      <dgm:spPr/>
    </dgm:pt>
    <dgm:pt modelId="{EC5B41D0-2278-450D-B6D2-61C4FDCF9BCE}" type="pres">
      <dgm:prSet presAssocID="{8FE78994-C6AE-4984-9D9F-3367399B2803}" presName="adorn" presStyleLbl="fgAccFollowNode1" presStyleIdx="3" presStyleCnt="4" custLinFactNeighborY="80292"/>
      <dgm:spPr>
        <a:blipFill>
          <a:blip xmlns:r="http://schemas.openxmlformats.org/officeDocument/2006/relationships"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l="-39000" r="-39000"/>
          </a:stretch>
        </a:blipFill>
        <a:ln w="19050">
          <a:solidFill>
            <a:schemeClr val="tx1">
              <a:lumMod val="50000"/>
              <a:lumOff val="50000"/>
            </a:schemeClr>
          </a:solidFill>
        </a:ln>
      </dgm:spPr>
    </dgm:pt>
  </dgm:ptLst>
  <dgm:cxnLst>
    <dgm:cxn modelId="{D815F90B-A097-4892-AD41-51073D9CFBC5}" type="presOf" srcId="{13233D53-D457-4287-ACD9-129AF9AA80C1}" destId="{47CF2ED2-52A7-4587-926E-98EF73A56E58}" srcOrd="0" destOrd="0" presId="urn:microsoft.com/office/officeart/2005/8/layout/bList2"/>
    <dgm:cxn modelId="{9186150F-7032-46E6-BFC8-8F3F49B394EE}" type="presOf" srcId="{E5191B8E-583F-4090-AAF6-07676A3B80B3}" destId="{3501F1E8-1A14-4559-AEC8-D4AF90AA9EC0}" srcOrd="1" destOrd="0" presId="urn:microsoft.com/office/officeart/2005/8/layout/bList2"/>
    <dgm:cxn modelId="{75894C43-5C5D-46EC-A536-03C54AF643DD}" type="presOf" srcId="{8FE78994-C6AE-4984-9D9F-3367399B2803}" destId="{C7DBAB30-6D8C-4CDE-BCDE-B0CA9653A70B}" srcOrd="1" destOrd="0" presId="urn:microsoft.com/office/officeart/2005/8/layout/bList2"/>
    <dgm:cxn modelId="{BEE11547-9168-45C9-8AF1-02BB5BC8F91C}" srcId="{13233D53-D457-4287-ACD9-129AF9AA80C1}" destId="{8FE78994-C6AE-4984-9D9F-3367399B2803}" srcOrd="3" destOrd="0" parTransId="{5C6AC285-6211-4B05-B799-F239F0277CA7}" sibTransId="{0672BA8A-CA8A-447A-A3F0-F9E7539587AC}"/>
    <dgm:cxn modelId="{E97B468C-A919-43FC-B3E8-62F4C58C62A1}" type="presOf" srcId="{CD56F4C2-6002-448B-9DDA-690C04BD4B80}" destId="{4B3E2F35-BA60-4DA3-BFB6-FFDD0122FD22}" srcOrd="0" destOrd="0" presId="urn:microsoft.com/office/officeart/2005/8/layout/bList2"/>
    <dgm:cxn modelId="{962965A0-1F3F-48A8-A39D-64F0F7E91414}" type="presOf" srcId="{6E0B9AF1-7F9F-4F17-94A8-6F9F9CE77312}" destId="{DFC07F7B-B8A1-4E74-B6E7-7EE2BD6BF01E}" srcOrd="0" destOrd="0" presId="urn:microsoft.com/office/officeart/2005/8/layout/bList2"/>
    <dgm:cxn modelId="{58D6C1AB-3090-42B5-8FEF-C4FA6CBAAF8C}" type="presOf" srcId="{E5191B8E-583F-4090-AAF6-07676A3B80B3}" destId="{52E93855-F9AA-4D04-8440-164DA06EB4CE}" srcOrd="0" destOrd="0" presId="urn:microsoft.com/office/officeart/2005/8/layout/bList2"/>
    <dgm:cxn modelId="{1E6B4DB4-8E34-41C5-9BBA-C528AABFC314}" type="presOf" srcId="{5CD6B9ED-2968-4193-8F53-6D9D1540F567}" destId="{F6A76B0E-6D10-480B-827F-237E5FB6BF06}" srcOrd="0" destOrd="0" presId="urn:microsoft.com/office/officeart/2005/8/layout/bList2"/>
    <dgm:cxn modelId="{2C8FC5B4-FDCB-48F5-AF48-8D15D2E0D9F2}" type="presOf" srcId="{6B6F1062-7FB8-4A0D-9452-C10CB36E1A64}" destId="{488FD2C9-4C28-44F4-B333-EC873E7455F1}" srcOrd="1" destOrd="0" presId="urn:microsoft.com/office/officeart/2005/8/layout/bList2"/>
    <dgm:cxn modelId="{6B224DBE-8F6E-4D60-BFA0-38A23C67D981}" type="presOf" srcId="{6B6F1062-7FB8-4A0D-9452-C10CB36E1A64}" destId="{63BBAD49-DB3F-4044-82AA-5BE47842BEBD}" srcOrd="0" destOrd="0" presId="urn:microsoft.com/office/officeart/2005/8/layout/bList2"/>
    <dgm:cxn modelId="{50425ED6-99C2-4964-BAA8-8C683B73C450}" srcId="{13233D53-D457-4287-ACD9-129AF9AA80C1}" destId="{B078013F-457C-43D6-BF42-794C597CC997}" srcOrd="0" destOrd="0" parTransId="{5A3A1E12-43DB-4E46-BFA3-86788554ACB5}" sibTransId="{CD56F4C2-6002-448B-9DDA-690C04BD4B80}"/>
    <dgm:cxn modelId="{4AEFA3D7-20B6-4977-890D-95C755FDB241}" type="presOf" srcId="{B078013F-457C-43D6-BF42-794C597CC997}" destId="{1749F760-B874-43FE-BD37-68B65A8DF024}" srcOrd="1" destOrd="0" presId="urn:microsoft.com/office/officeart/2005/8/layout/bList2"/>
    <dgm:cxn modelId="{27A68EDA-B0BB-4A36-B1CE-9123FB69EE07}" srcId="{13233D53-D457-4287-ACD9-129AF9AA80C1}" destId="{6B6F1062-7FB8-4A0D-9452-C10CB36E1A64}" srcOrd="2" destOrd="0" parTransId="{E6D3FAE4-0A59-40EE-84D2-21D05BD8338C}" sibTransId="{6E0B9AF1-7F9F-4F17-94A8-6F9F9CE77312}"/>
    <dgm:cxn modelId="{F502D9E4-C3F4-4AAA-8C47-281A99265F2A}" type="presOf" srcId="{B078013F-457C-43D6-BF42-794C597CC997}" destId="{08FFFD9F-C95B-4ADD-AEAC-BC23C7808C32}" srcOrd="0" destOrd="0" presId="urn:microsoft.com/office/officeart/2005/8/layout/bList2"/>
    <dgm:cxn modelId="{62342EEF-928F-4FE5-AC74-F01050FCE17D}" srcId="{13233D53-D457-4287-ACD9-129AF9AA80C1}" destId="{E5191B8E-583F-4090-AAF6-07676A3B80B3}" srcOrd="1" destOrd="0" parTransId="{451C9659-09F7-4BE0-8593-33788E8C2E28}" sibTransId="{5CD6B9ED-2968-4193-8F53-6D9D1540F567}"/>
    <dgm:cxn modelId="{39D4C3F6-6C01-4724-8EDB-C6B50707445F}" type="presOf" srcId="{8FE78994-C6AE-4984-9D9F-3367399B2803}" destId="{AF47B140-101B-4B64-B843-D01714C37720}" srcOrd="0" destOrd="0" presId="urn:microsoft.com/office/officeart/2005/8/layout/bList2"/>
    <dgm:cxn modelId="{BBEB0353-17B4-4CC5-8C72-327923A72861}" type="presParOf" srcId="{47CF2ED2-52A7-4587-926E-98EF73A56E58}" destId="{57769124-5238-4C20-9C3F-07061F0CDA58}" srcOrd="0" destOrd="0" presId="urn:microsoft.com/office/officeart/2005/8/layout/bList2"/>
    <dgm:cxn modelId="{C9CF57EF-F4BF-4960-A998-CF4504C7F4AC}" type="presParOf" srcId="{57769124-5238-4C20-9C3F-07061F0CDA58}" destId="{D9EF5273-33E9-48E7-A322-791D2A21FCDC}" srcOrd="0" destOrd="0" presId="urn:microsoft.com/office/officeart/2005/8/layout/bList2"/>
    <dgm:cxn modelId="{A738E4AE-58C8-4B50-AD71-5783C8751F43}" type="presParOf" srcId="{57769124-5238-4C20-9C3F-07061F0CDA58}" destId="{08FFFD9F-C95B-4ADD-AEAC-BC23C7808C32}" srcOrd="1" destOrd="0" presId="urn:microsoft.com/office/officeart/2005/8/layout/bList2"/>
    <dgm:cxn modelId="{347CF745-B4A4-456C-8199-2B661EEF5C16}" type="presParOf" srcId="{57769124-5238-4C20-9C3F-07061F0CDA58}" destId="{1749F760-B874-43FE-BD37-68B65A8DF024}" srcOrd="2" destOrd="0" presId="urn:microsoft.com/office/officeart/2005/8/layout/bList2"/>
    <dgm:cxn modelId="{A8410303-E7E7-4ED3-AE34-54B4BD5928CC}" type="presParOf" srcId="{57769124-5238-4C20-9C3F-07061F0CDA58}" destId="{C253C8A5-353A-45CF-BD86-B6C5359ECBCB}" srcOrd="3" destOrd="0" presId="urn:microsoft.com/office/officeart/2005/8/layout/bList2"/>
    <dgm:cxn modelId="{4AD281D9-C144-4757-9DDB-9C9DD6A051E3}" type="presParOf" srcId="{47CF2ED2-52A7-4587-926E-98EF73A56E58}" destId="{4B3E2F35-BA60-4DA3-BFB6-FFDD0122FD22}" srcOrd="1" destOrd="0" presId="urn:microsoft.com/office/officeart/2005/8/layout/bList2"/>
    <dgm:cxn modelId="{D1F0E164-832B-452B-91F4-5DBF4E37F982}" type="presParOf" srcId="{47CF2ED2-52A7-4587-926E-98EF73A56E58}" destId="{54572311-08E1-4E33-A355-2B33360C3D4D}" srcOrd="2" destOrd="0" presId="urn:microsoft.com/office/officeart/2005/8/layout/bList2"/>
    <dgm:cxn modelId="{95AF87EB-5AA9-46C5-A45B-B710E92693AD}" type="presParOf" srcId="{54572311-08E1-4E33-A355-2B33360C3D4D}" destId="{C3032417-5A92-4738-8CB4-C493BC3E96F9}" srcOrd="0" destOrd="0" presId="urn:microsoft.com/office/officeart/2005/8/layout/bList2"/>
    <dgm:cxn modelId="{284C497B-784B-46F9-A394-4A54149ACF23}" type="presParOf" srcId="{54572311-08E1-4E33-A355-2B33360C3D4D}" destId="{52E93855-F9AA-4D04-8440-164DA06EB4CE}" srcOrd="1" destOrd="0" presId="urn:microsoft.com/office/officeart/2005/8/layout/bList2"/>
    <dgm:cxn modelId="{361EB75F-6D2F-4C24-A769-A671CFF24621}" type="presParOf" srcId="{54572311-08E1-4E33-A355-2B33360C3D4D}" destId="{3501F1E8-1A14-4559-AEC8-D4AF90AA9EC0}" srcOrd="2" destOrd="0" presId="urn:microsoft.com/office/officeart/2005/8/layout/bList2"/>
    <dgm:cxn modelId="{D9612427-0441-451C-84CD-D00E76A57F0F}" type="presParOf" srcId="{54572311-08E1-4E33-A355-2B33360C3D4D}" destId="{E835D869-9372-417C-8177-583CD055FF56}" srcOrd="3" destOrd="0" presId="urn:microsoft.com/office/officeart/2005/8/layout/bList2"/>
    <dgm:cxn modelId="{CA10C4FF-460B-4F21-8CA1-55BD95407581}" type="presParOf" srcId="{47CF2ED2-52A7-4587-926E-98EF73A56E58}" destId="{F6A76B0E-6D10-480B-827F-237E5FB6BF06}" srcOrd="3" destOrd="0" presId="urn:microsoft.com/office/officeart/2005/8/layout/bList2"/>
    <dgm:cxn modelId="{16A6AC53-529D-4749-B507-60BA75E40A0C}" type="presParOf" srcId="{47CF2ED2-52A7-4587-926E-98EF73A56E58}" destId="{B3E06EDC-251B-44FF-92CC-C7A2646EE99C}" srcOrd="4" destOrd="0" presId="urn:microsoft.com/office/officeart/2005/8/layout/bList2"/>
    <dgm:cxn modelId="{25962827-FD17-46FD-BB94-B704FC961DAE}" type="presParOf" srcId="{B3E06EDC-251B-44FF-92CC-C7A2646EE99C}" destId="{F9028A71-7BB2-4D42-8ACF-EE91B5761E95}" srcOrd="0" destOrd="0" presId="urn:microsoft.com/office/officeart/2005/8/layout/bList2"/>
    <dgm:cxn modelId="{B4738CE1-A834-4FD7-BD22-84BD3B58A177}" type="presParOf" srcId="{B3E06EDC-251B-44FF-92CC-C7A2646EE99C}" destId="{63BBAD49-DB3F-4044-82AA-5BE47842BEBD}" srcOrd="1" destOrd="0" presId="urn:microsoft.com/office/officeart/2005/8/layout/bList2"/>
    <dgm:cxn modelId="{8BC7BD22-17C9-4ED5-B27B-ED0CDA77F0C8}" type="presParOf" srcId="{B3E06EDC-251B-44FF-92CC-C7A2646EE99C}" destId="{488FD2C9-4C28-44F4-B333-EC873E7455F1}" srcOrd="2" destOrd="0" presId="urn:microsoft.com/office/officeart/2005/8/layout/bList2"/>
    <dgm:cxn modelId="{1D6F59F3-5AF7-4F9D-B5E8-E89095EE0F13}" type="presParOf" srcId="{B3E06EDC-251B-44FF-92CC-C7A2646EE99C}" destId="{3B8F91E6-0286-4FFE-BC22-FF89A88D04E1}" srcOrd="3" destOrd="0" presId="urn:microsoft.com/office/officeart/2005/8/layout/bList2"/>
    <dgm:cxn modelId="{80BFF078-71FD-481D-AFDA-605487BC6CE7}" type="presParOf" srcId="{47CF2ED2-52A7-4587-926E-98EF73A56E58}" destId="{DFC07F7B-B8A1-4E74-B6E7-7EE2BD6BF01E}" srcOrd="5" destOrd="0" presId="urn:microsoft.com/office/officeart/2005/8/layout/bList2"/>
    <dgm:cxn modelId="{3C95C561-C976-49F0-A6B5-004E8FE031EA}" type="presParOf" srcId="{47CF2ED2-52A7-4587-926E-98EF73A56E58}" destId="{E9199FC6-304C-419F-B979-7C60CA3819DE}" srcOrd="6" destOrd="0" presId="urn:microsoft.com/office/officeart/2005/8/layout/bList2"/>
    <dgm:cxn modelId="{341DDE2C-D58E-419B-8F5C-0BA0B78FBBE9}" type="presParOf" srcId="{E9199FC6-304C-419F-B979-7C60CA3819DE}" destId="{319CEE4F-550D-4119-A3A9-6FD8B8E55CFB}" srcOrd="0" destOrd="0" presId="urn:microsoft.com/office/officeart/2005/8/layout/bList2"/>
    <dgm:cxn modelId="{6A14AECC-55E4-4F67-B04F-9128DBEF4AD4}" type="presParOf" srcId="{E9199FC6-304C-419F-B979-7C60CA3819DE}" destId="{AF47B140-101B-4B64-B843-D01714C37720}" srcOrd="1" destOrd="0" presId="urn:microsoft.com/office/officeart/2005/8/layout/bList2"/>
    <dgm:cxn modelId="{B7CF31E2-F4B0-4559-A308-5605787F6610}" type="presParOf" srcId="{E9199FC6-304C-419F-B979-7C60CA3819DE}" destId="{C7DBAB30-6D8C-4CDE-BCDE-B0CA9653A70B}" srcOrd="2" destOrd="0" presId="urn:microsoft.com/office/officeart/2005/8/layout/bList2"/>
    <dgm:cxn modelId="{8CCEAC53-A50D-4A33-BFE1-08A5FFDC69A1}" type="presParOf" srcId="{E9199FC6-304C-419F-B979-7C60CA3819DE}" destId="{EC5B41D0-2278-450D-B6D2-61C4FDCF9BCE}"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F5273-33E9-48E7-A322-791D2A21FCDC}">
      <dsp:nvSpPr>
        <dsp:cNvPr id="0" name=""/>
        <dsp:cNvSpPr/>
      </dsp:nvSpPr>
      <dsp:spPr>
        <a:xfrm>
          <a:off x="0" y="3"/>
          <a:ext cx="2473144" cy="274827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49F760-B874-43FE-BD37-68B65A8DF024}">
      <dsp:nvSpPr>
        <dsp:cNvPr id="0" name=""/>
        <dsp:cNvSpPr/>
      </dsp:nvSpPr>
      <dsp:spPr>
        <a:xfrm>
          <a:off x="6974" y="2477324"/>
          <a:ext cx="2473144" cy="793844"/>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0" rIns="71120" bIns="0" numCol="1" spcCol="1270" anchor="ctr" anchorCtr="0">
          <a:noAutofit/>
        </a:bodyPr>
        <a:lstStyle/>
        <a:p>
          <a:pPr marL="0" lvl="0" indent="0" algn="l" defTabSz="2489200">
            <a:lnSpc>
              <a:spcPct val="90000"/>
            </a:lnSpc>
            <a:spcBef>
              <a:spcPct val="0"/>
            </a:spcBef>
            <a:spcAft>
              <a:spcPct val="35000"/>
            </a:spcAft>
            <a:buNone/>
          </a:pPr>
          <a:r>
            <a:rPr lang="es-ES" sz="5600" b="0" i="0" kern="1200"/>
            <a:t>CPM</a:t>
          </a:r>
          <a:endParaRPr lang="ca-ES" sz="5600" kern="1200"/>
        </a:p>
      </dsp:txBody>
      <dsp:txXfrm>
        <a:off x="6974" y="2477324"/>
        <a:ext cx="1741650" cy="793844"/>
      </dsp:txXfrm>
    </dsp:sp>
    <dsp:sp modelId="{C253C8A5-353A-45CF-BD86-B6C5359ECBCB}">
      <dsp:nvSpPr>
        <dsp:cNvPr id="0" name=""/>
        <dsp:cNvSpPr/>
      </dsp:nvSpPr>
      <dsp:spPr>
        <a:xfrm>
          <a:off x="1818586" y="2603419"/>
          <a:ext cx="865600" cy="865600"/>
        </a:xfrm>
        <a:prstGeom prst="ellipse">
          <a:avLst/>
        </a:prstGeom>
        <a:blipFill>
          <a:blip xmlns:r="http://schemas.openxmlformats.org/officeDocument/2006/relationships" r:embed="rId1">
            <a:grayscl/>
          </a:blip>
          <a:srcRect/>
          <a:stretch>
            <a:fillRect l="-25000" r="-25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C3032417-5A92-4738-8CB4-C493BC3E96F9}">
      <dsp:nvSpPr>
        <dsp:cNvPr id="0" name=""/>
        <dsp:cNvSpPr/>
      </dsp:nvSpPr>
      <dsp:spPr>
        <a:xfrm>
          <a:off x="2902887" y="3"/>
          <a:ext cx="2473144" cy="274827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1525761"/>
              <a:satOff val="-2617"/>
              <a:lumOff val="-1895"/>
              <a:alphaOff val="0"/>
            </a:schemeClr>
          </a:solidFill>
          <a:prstDash val="solid"/>
        </a:ln>
        <a:effectLst/>
      </dsp:spPr>
      <dsp:style>
        <a:lnRef idx="2">
          <a:scrgbClr r="0" g="0" b="0"/>
        </a:lnRef>
        <a:fillRef idx="1">
          <a:scrgbClr r="0" g="0" b="0"/>
        </a:fillRef>
        <a:effectRef idx="0">
          <a:scrgbClr r="0" g="0" b="0"/>
        </a:effectRef>
        <a:fontRef idx="minor"/>
      </dsp:style>
    </dsp:sp>
    <dsp:sp modelId="{3501F1E8-1A14-4559-AEC8-D4AF90AA9EC0}">
      <dsp:nvSpPr>
        <dsp:cNvPr id="0" name=""/>
        <dsp:cNvSpPr/>
      </dsp:nvSpPr>
      <dsp:spPr>
        <a:xfrm>
          <a:off x="2898633" y="2477324"/>
          <a:ext cx="2473144" cy="793844"/>
        </a:xfrm>
        <a:prstGeom prst="rect">
          <a:avLst/>
        </a:prstGeom>
        <a:solidFill>
          <a:schemeClr val="accent4">
            <a:hueOff val="-1525761"/>
            <a:satOff val="-2617"/>
            <a:lumOff val="-1895"/>
            <a:alphaOff val="0"/>
          </a:schemeClr>
        </a:solidFill>
        <a:ln w="25400" cap="flat" cmpd="sng" algn="ctr">
          <a:solidFill>
            <a:schemeClr val="accent4">
              <a:hueOff val="-1525761"/>
              <a:satOff val="-2617"/>
              <a:lumOff val="-18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0" rIns="71120" bIns="0" numCol="1" spcCol="1270" anchor="ctr" anchorCtr="0">
          <a:noAutofit/>
        </a:bodyPr>
        <a:lstStyle/>
        <a:p>
          <a:pPr marL="0" lvl="0" indent="0" algn="l" defTabSz="2489200">
            <a:lnSpc>
              <a:spcPct val="90000"/>
            </a:lnSpc>
            <a:spcBef>
              <a:spcPct val="0"/>
            </a:spcBef>
            <a:spcAft>
              <a:spcPct val="35000"/>
            </a:spcAft>
            <a:buNone/>
          </a:pPr>
          <a:r>
            <a:rPr lang="es-ES" sz="5600" b="0" i="0" kern="1200"/>
            <a:t>CPC</a:t>
          </a:r>
          <a:endParaRPr lang="ca-ES" sz="5600" kern="1200"/>
        </a:p>
      </dsp:txBody>
      <dsp:txXfrm>
        <a:off x="2898633" y="2477324"/>
        <a:ext cx="1741650" cy="793844"/>
      </dsp:txXfrm>
    </dsp:sp>
    <dsp:sp modelId="{E835D869-9372-417C-8177-583CD055FF56}">
      <dsp:nvSpPr>
        <dsp:cNvPr id="0" name=""/>
        <dsp:cNvSpPr/>
      </dsp:nvSpPr>
      <dsp:spPr>
        <a:xfrm>
          <a:off x="4710245" y="2603419"/>
          <a:ext cx="865600" cy="865600"/>
        </a:xfrm>
        <a:prstGeom prst="ellipse">
          <a:avLst/>
        </a:prstGeom>
        <a:blipFill>
          <a:blip xmlns:r="http://schemas.openxmlformats.org/officeDocument/2006/relationships" r:embed="rId2"/>
          <a:srcRect/>
          <a:stretch>
            <a:fillRect/>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F9028A71-7BB2-4D42-8ACF-EE91B5761E95}">
      <dsp:nvSpPr>
        <dsp:cNvPr id="0" name=""/>
        <dsp:cNvSpPr/>
      </dsp:nvSpPr>
      <dsp:spPr>
        <a:xfrm>
          <a:off x="5794547" y="3"/>
          <a:ext cx="2473144" cy="274827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3051521"/>
              <a:satOff val="-5234"/>
              <a:lumOff val="-3791"/>
              <a:alphaOff val="0"/>
            </a:schemeClr>
          </a:solidFill>
          <a:prstDash val="solid"/>
        </a:ln>
        <a:effectLst/>
      </dsp:spPr>
      <dsp:style>
        <a:lnRef idx="2">
          <a:scrgbClr r="0" g="0" b="0"/>
        </a:lnRef>
        <a:fillRef idx="1">
          <a:scrgbClr r="0" g="0" b="0"/>
        </a:fillRef>
        <a:effectRef idx="0">
          <a:scrgbClr r="0" g="0" b="0"/>
        </a:effectRef>
        <a:fontRef idx="minor"/>
      </dsp:style>
    </dsp:sp>
    <dsp:sp modelId="{488FD2C9-4C28-44F4-B333-EC873E7455F1}">
      <dsp:nvSpPr>
        <dsp:cNvPr id="0" name=""/>
        <dsp:cNvSpPr/>
      </dsp:nvSpPr>
      <dsp:spPr>
        <a:xfrm>
          <a:off x="5790293" y="2477324"/>
          <a:ext cx="2473144" cy="793844"/>
        </a:xfrm>
        <a:prstGeom prst="rect">
          <a:avLst/>
        </a:prstGeom>
        <a:solidFill>
          <a:schemeClr val="accent4">
            <a:hueOff val="-3051521"/>
            <a:satOff val="-5234"/>
            <a:lumOff val="-3791"/>
            <a:alphaOff val="0"/>
          </a:schemeClr>
        </a:solidFill>
        <a:ln w="25400" cap="flat" cmpd="sng" algn="ctr">
          <a:solidFill>
            <a:schemeClr val="accent4">
              <a:hueOff val="-3051521"/>
              <a:satOff val="-5234"/>
              <a:lumOff val="-37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0" rIns="71120" bIns="0" numCol="1" spcCol="1270" anchor="ctr" anchorCtr="0">
          <a:noAutofit/>
        </a:bodyPr>
        <a:lstStyle/>
        <a:p>
          <a:pPr marL="0" lvl="0" indent="0" algn="l" defTabSz="2489200">
            <a:lnSpc>
              <a:spcPct val="90000"/>
            </a:lnSpc>
            <a:spcBef>
              <a:spcPct val="0"/>
            </a:spcBef>
            <a:spcAft>
              <a:spcPct val="35000"/>
            </a:spcAft>
            <a:buNone/>
          </a:pPr>
          <a:r>
            <a:rPr lang="es-ES" sz="5600" b="0" i="0" kern="1200"/>
            <a:t>CPL</a:t>
          </a:r>
          <a:endParaRPr lang="ca-ES" sz="5600" kern="1200"/>
        </a:p>
      </dsp:txBody>
      <dsp:txXfrm>
        <a:off x="5790293" y="2477324"/>
        <a:ext cx="1741650" cy="793844"/>
      </dsp:txXfrm>
    </dsp:sp>
    <dsp:sp modelId="{3B8F91E6-0286-4FFE-BC22-FF89A88D04E1}">
      <dsp:nvSpPr>
        <dsp:cNvPr id="0" name=""/>
        <dsp:cNvSpPr/>
      </dsp:nvSpPr>
      <dsp:spPr>
        <a:xfrm>
          <a:off x="7601905" y="2603419"/>
          <a:ext cx="865600" cy="86560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319CEE4F-550D-4119-A3A9-6FD8B8E55CFB}">
      <dsp:nvSpPr>
        <dsp:cNvPr id="0" name=""/>
        <dsp:cNvSpPr/>
      </dsp:nvSpPr>
      <dsp:spPr>
        <a:xfrm>
          <a:off x="8686207" y="3"/>
          <a:ext cx="2473144" cy="274827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4577281"/>
              <a:satOff val="-7851"/>
              <a:lumOff val="-5686"/>
              <a:alphaOff val="0"/>
            </a:schemeClr>
          </a:solidFill>
          <a:prstDash val="solid"/>
        </a:ln>
        <a:effectLst/>
      </dsp:spPr>
      <dsp:style>
        <a:lnRef idx="2">
          <a:scrgbClr r="0" g="0" b="0"/>
        </a:lnRef>
        <a:fillRef idx="1">
          <a:scrgbClr r="0" g="0" b="0"/>
        </a:fillRef>
        <a:effectRef idx="0">
          <a:scrgbClr r="0" g="0" b="0"/>
        </a:effectRef>
        <a:fontRef idx="minor"/>
      </dsp:style>
    </dsp:sp>
    <dsp:sp modelId="{C7DBAB30-6D8C-4CDE-BCDE-B0CA9653A70B}">
      <dsp:nvSpPr>
        <dsp:cNvPr id="0" name=""/>
        <dsp:cNvSpPr/>
      </dsp:nvSpPr>
      <dsp:spPr>
        <a:xfrm>
          <a:off x="8681953" y="2477324"/>
          <a:ext cx="2473144" cy="793844"/>
        </a:xfrm>
        <a:prstGeom prst="rect">
          <a:avLst/>
        </a:prstGeom>
        <a:solidFill>
          <a:schemeClr val="accent4">
            <a:hueOff val="-4577281"/>
            <a:satOff val="-7851"/>
            <a:lumOff val="-5686"/>
            <a:alphaOff val="0"/>
          </a:schemeClr>
        </a:solidFill>
        <a:ln w="25400" cap="flat" cmpd="sng" algn="ctr">
          <a:solidFill>
            <a:schemeClr val="accent4">
              <a:hueOff val="-4577281"/>
              <a:satOff val="-7851"/>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0" rIns="71120" bIns="0" numCol="1" spcCol="1270" anchor="ctr" anchorCtr="0">
          <a:noAutofit/>
        </a:bodyPr>
        <a:lstStyle/>
        <a:p>
          <a:pPr marL="0" lvl="0" indent="0" algn="l" defTabSz="2489200">
            <a:lnSpc>
              <a:spcPct val="90000"/>
            </a:lnSpc>
            <a:spcBef>
              <a:spcPct val="0"/>
            </a:spcBef>
            <a:spcAft>
              <a:spcPct val="35000"/>
            </a:spcAft>
            <a:buNone/>
          </a:pPr>
          <a:r>
            <a:rPr lang="ca-ES" sz="5600" kern="1200"/>
            <a:t>CPA</a:t>
          </a:r>
        </a:p>
      </dsp:txBody>
      <dsp:txXfrm>
        <a:off x="8681953" y="2477324"/>
        <a:ext cx="1741650" cy="793844"/>
      </dsp:txXfrm>
    </dsp:sp>
    <dsp:sp modelId="{EC5B41D0-2278-450D-B6D2-61C4FDCF9BCE}">
      <dsp:nvSpPr>
        <dsp:cNvPr id="0" name=""/>
        <dsp:cNvSpPr/>
      </dsp:nvSpPr>
      <dsp:spPr>
        <a:xfrm>
          <a:off x="10493565" y="2603419"/>
          <a:ext cx="865600" cy="86560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7000" r="-27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F5273-33E9-48E7-A322-791D2A21FCDC}">
      <dsp:nvSpPr>
        <dsp:cNvPr id="0" name=""/>
        <dsp:cNvSpPr/>
      </dsp:nvSpPr>
      <dsp:spPr>
        <a:xfrm>
          <a:off x="0" y="755432"/>
          <a:ext cx="2473144" cy="380175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49F760-B874-43FE-BD37-68B65A8DF024}">
      <dsp:nvSpPr>
        <dsp:cNvPr id="0" name=""/>
        <dsp:cNvSpPr/>
      </dsp:nvSpPr>
      <dsp:spPr>
        <a:xfrm>
          <a:off x="6974" y="4287589"/>
          <a:ext cx="2473144" cy="793844"/>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s-ES" sz="2400" b="0" i="0" kern="1200"/>
            <a:t>BROADCAST</a:t>
          </a:r>
          <a:endParaRPr lang="ca-ES" sz="2300" kern="1200"/>
        </a:p>
      </dsp:txBody>
      <dsp:txXfrm>
        <a:off x="6974" y="4287589"/>
        <a:ext cx="1741650" cy="793844"/>
      </dsp:txXfrm>
    </dsp:sp>
    <dsp:sp modelId="{C253C8A5-353A-45CF-BD86-B6C5359ECBCB}">
      <dsp:nvSpPr>
        <dsp:cNvPr id="0" name=""/>
        <dsp:cNvSpPr/>
      </dsp:nvSpPr>
      <dsp:spPr>
        <a:xfrm>
          <a:off x="1818586" y="4413744"/>
          <a:ext cx="865600" cy="865600"/>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Lst>
          </a:blip>
          <a:srcRect/>
          <a:stretch>
            <a:fillRect t="-2000" b="-2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C3032417-5A92-4738-8CB4-C493BC3E96F9}">
      <dsp:nvSpPr>
        <dsp:cNvPr id="0" name=""/>
        <dsp:cNvSpPr/>
      </dsp:nvSpPr>
      <dsp:spPr>
        <a:xfrm>
          <a:off x="2890126" y="755432"/>
          <a:ext cx="2473144" cy="380175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1525761"/>
              <a:satOff val="-2617"/>
              <a:lumOff val="-1895"/>
              <a:alphaOff val="0"/>
            </a:schemeClr>
          </a:solidFill>
          <a:prstDash val="solid"/>
        </a:ln>
        <a:effectLst/>
      </dsp:spPr>
      <dsp:style>
        <a:lnRef idx="2">
          <a:scrgbClr r="0" g="0" b="0"/>
        </a:lnRef>
        <a:fillRef idx="1">
          <a:scrgbClr r="0" g="0" b="0"/>
        </a:fillRef>
        <a:effectRef idx="0">
          <a:scrgbClr r="0" g="0" b="0"/>
        </a:effectRef>
        <a:fontRef idx="minor"/>
      </dsp:style>
    </dsp:sp>
    <dsp:sp modelId="{3501F1E8-1A14-4559-AEC8-D4AF90AA9EC0}">
      <dsp:nvSpPr>
        <dsp:cNvPr id="0" name=""/>
        <dsp:cNvSpPr/>
      </dsp:nvSpPr>
      <dsp:spPr>
        <a:xfrm>
          <a:off x="2898633" y="4287589"/>
          <a:ext cx="2473144" cy="793844"/>
        </a:xfrm>
        <a:prstGeom prst="rect">
          <a:avLst/>
        </a:prstGeom>
        <a:solidFill>
          <a:schemeClr val="accent4">
            <a:hueOff val="-1525761"/>
            <a:satOff val="-2617"/>
            <a:lumOff val="-1895"/>
            <a:alphaOff val="0"/>
          </a:schemeClr>
        </a:solidFill>
        <a:ln w="25400" cap="flat" cmpd="sng" algn="ctr">
          <a:solidFill>
            <a:schemeClr val="accent4">
              <a:hueOff val="-1525761"/>
              <a:satOff val="-2617"/>
              <a:lumOff val="-18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s-ES" sz="2300" b="0" i="0" kern="1200"/>
            <a:t>AUTO</a:t>
          </a:r>
          <a:br>
            <a:rPr lang="es-ES" sz="2300" b="0" i="0" kern="1200"/>
          </a:br>
          <a:r>
            <a:rPr lang="es-ES" sz="2300" b="0" i="0" kern="1200"/>
            <a:t>RESPONDERS</a:t>
          </a:r>
          <a:endParaRPr lang="ca-ES" sz="2300" kern="1200"/>
        </a:p>
      </dsp:txBody>
      <dsp:txXfrm>
        <a:off x="2898633" y="4287589"/>
        <a:ext cx="1741650" cy="793844"/>
      </dsp:txXfrm>
    </dsp:sp>
    <dsp:sp modelId="{E835D869-9372-417C-8177-583CD055FF56}">
      <dsp:nvSpPr>
        <dsp:cNvPr id="0" name=""/>
        <dsp:cNvSpPr/>
      </dsp:nvSpPr>
      <dsp:spPr>
        <a:xfrm>
          <a:off x="4710245" y="4413744"/>
          <a:ext cx="865600" cy="865600"/>
        </a:xfrm>
        <a:prstGeom prst="ellipse">
          <a:avLst/>
        </a:prstGeom>
        <a:blipFill>
          <a:blip xmlns:r="http://schemas.openxmlformats.org/officeDocument/2006/relationships" r:embed="rId3">
            <a:extLst>
              <a:ext uri="{BEBA8EAE-BF5A-486C-A8C5-ECC9F3942E4B}">
                <a14:imgProps xmlns:a14="http://schemas.microsoft.com/office/drawing/2010/main">
                  <a14:imgLayer r:embed="rId4">
                    <a14:imgEffect>
                      <a14:saturation sat="0"/>
                    </a14:imgEffect>
                  </a14:imgLayer>
                </a14:imgProps>
              </a:ext>
            </a:extLst>
          </a:blip>
          <a:srcRect/>
          <a:stretch>
            <a:fillRect l="-18000" r="-18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F9028A71-7BB2-4D42-8ACF-EE91B5761E95}">
      <dsp:nvSpPr>
        <dsp:cNvPr id="0" name=""/>
        <dsp:cNvSpPr/>
      </dsp:nvSpPr>
      <dsp:spPr>
        <a:xfrm>
          <a:off x="5781785" y="755432"/>
          <a:ext cx="2473144" cy="380175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3051521"/>
              <a:satOff val="-5234"/>
              <a:lumOff val="-3791"/>
              <a:alphaOff val="0"/>
            </a:schemeClr>
          </a:solidFill>
          <a:prstDash val="solid"/>
        </a:ln>
        <a:effectLst/>
      </dsp:spPr>
      <dsp:style>
        <a:lnRef idx="2">
          <a:scrgbClr r="0" g="0" b="0"/>
        </a:lnRef>
        <a:fillRef idx="1">
          <a:scrgbClr r="0" g="0" b="0"/>
        </a:fillRef>
        <a:effectRef idx="0">
          <a:scrgbClr r="0" g="0" b="0"/>
        </a:effectRef>
        <a:fontRef idx="minor"/>
      </dsp:style>
    </dsp:sp>
    <dsp:sp modelId="{488FD2C9-4C28-44F4-B333-EC873E7455F1}">
      <dsp:nvSpPr>
        <dsp:cNvPr id="0" name=""/>
        <dsp:cNvSpPr/>
      </dsp:nvSpPr>
      <dsp:spPr>
        <a:xfrm>
          <a:off x="5790293" y="4287589"/>
          <a:ext cx="2473144" cy="793844"/>
        </a:xfrm>
        <a:prstGeom prst="rect">
          <a:avLst/>
        </a:prstGeom>
        <a:solidFill>
          <a:schemeClr val="accent4">
            <a:hueOff val="-3051521"/>
            <a:satOff val="-5234"/>
            <a:lumOff val="-3791"/>
            <a:alphaOff val="0"/>
          </a:schemeClr>
        </a:solidFill>
        <a:ln w="25400" cap="flat" cmpd="sng" algn="ctr">
          <a:solidFill>
            <a:schemeClr val="accent4">
              <a:hueOff val="-3051521"/>
              <a:satOff val="-5234"/>
              <a:lumOff val="-379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a:lnSpc>
              <a:spcPct val="90000"/>
            </a:lnSpc>
            <a:spcBef>
              <a:spcPct val="0"/>
            </a:spcBef>
            <a:spcAft>
              <a:spcPct val="35000"/>
            </a:spcAft>
            <a:buNone/>
          </a:pPr>
          <a:r>
            <a:rPr lang="es-ES" sz="3200" b="0" i="0" kern="1200"/>
            <a:t>RSS</a:t>
          </a:r>
          <a:endParaRPr lang="ca-ES" sz="2300" kern="1200"/>
        </a:p>
      </dsp:txBody>
      <dsp:txXfrm>
        <a:off x="5790293" y="4287589"/>
        <a:ext cx="1741650" cy="793844"/>
      </dsp:txXfrm>
    </dsp:sp>
    <dsp:sp modelId="{3B8F91E6-0286-4FFE-BC22-FF89A88D04E1}">
      <dsp:nvSpPr>
        <dsp:cNvPr id="0" name=""/>
        <dsp:cNvSpPr/>
      </dsp:nvSpPr>
      <dsp:spPr>
        <a:xfrm>
          <a:off x="7601905" y="4413744"/>
          <a:ext cx="865600" cy="865600"/>
        </a:xfrm>
        <a:prstGeom prst="ellipse">
          <a:avLst/>
        </a:prstGeom>
        <a:blipFill>
          <a:blip xmlns:r="http://schemas.openxmlformats.org/officeDocument/2006/relationships" r:embed="rId5">
            <a:extLst>
              <a:ext uri="{BEBA8EAE-BF5A-486C-A8C5-ECC9F3942E4B}">
                <a14:imgProps xmlns:a14="http://schemas.microsoft.com/office/drawing/2010/main">
                  <a14:imgLayer r:embed="rId6">
                    <a14:imgEffect>
                      <a14:saturation sat="0"/>
                    </a14:imgEffect>
                  </a14:imgLayer>
                </a14:imgProps>
              </a:ext>
            </a:extLst>
          </a:blip>
          <a:srcRect/>
          <a:stretch>
            <a:fillRect t="-1000" b="-1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319CEE4F-550D-4119-A3A9-6FD8B8E55CFB}">
      <dsp:nvSpPr>
        <dsp:cNvPr id="0" name=""/>
        <dsp:cNvSpPr/>
      </dsp:nvSpPr>
      <dsp:spPr>
        <a:xfrm>
          <a:off x="8673445" y="755432"/>
          <a:ext cx="2473144" cy="380175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4">
              <a:hueOff val="-4577281"/>
              <a:satOff val="-7851"/>
              <a:lumOff val="-5686"/>
              <a:alphaOff val="0"/>
            </a:schemeClr>
          </a:solidFill>
          <a:prstDash val="solid"/>
        </a:ln>
        <a:effectLst/>
      </dsp:spPr>
      <dsp:style>
        <a:lnRef idx="2">
          <a:scrgbClr r="0" g="0" b="0"/>
        </a:lnRef>
        <a:fillRef idx="1">
          <a:scrgbClr r="0" g="0" b="0"/>
        </a:fillRef>
        <a:effectRef idx="0">
          <a:scrgbClr r="0" g="0" b="0"/>
        </a:effectRef>
        <a:fontRef idx="minor"/>
      </dsp:style>
    </dsp:sp>
    <dsp:sp modelId="{C7DBAB30-6D8C-4CDE-BCDE-B0CA9653A70B}">
      <dsp:nvSpPr>
        <dsp:cNvPr id="0" name=""/>
        <dsp:cNvSpPr/>
      </dsp:nvSpPr>
      <dsp:spPr>
        <a:xfrm>
          <a:off x="8681953" y="4287589"/>
          <a:ext cx="2473144" cy="793844"/>
        </a:xfrm>
        <a:prstGeom prst="rect">
          <a:avLst/>
        </a:prstGeom>
        <a:solidFill>
          <a:schemeClr val="accent4">
            <a:hueOff val="-4577281"/>
            <a:satOff val="-7851"/>
            <a:lumOff val="-5686"/>
            <a:alphaOff val="0"/>
          </a:schemeClr>
        </a:solidFill>
        <a:ln w="25400" cap="flat" cmpd="sng" algn="ctr">
          <a:solidFill>
            <a:schemeClr val="accent4">
              <a:hueOff val="-4577281"/>
              <a:satOff val="-7851"/>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ca-ES" sz="2400" kern="1200"/>
            <a:t>TEST A/B</a:t>
          </a:r>
        </a:p>
      </dsp:txBody>
      <dsp:txXfrm>
        <a:off x="8681953" y="4287589"/>
        <a:ext cx="1741650" cy="793844"/>
      </dsp:txXfrm>
    </dsp:sp>
    <dsp:sp modelId="{EC5B41D0-2278-450D-B6D2-61C4FDCF9BCE}">
      <dsp:nvSpPr>
        <dsp:cNvPr id="0" name=""/>
        <dsp:cNvSpPr/>
      </dsp:nvSpPr>
      <dsp:spPr>
        <a:xfrm>
          <a:off x="10493565" y="4413744"/>
          <a:ext cx="865600" cy="865600"/>
        </a:xfrm>
        <a:prstGeom prst="ellipse">
          <a:avLst/>
        </a:prstGeom>
        <a:blipFill>
          <a:blip xmlns:r="http://schemas.openxmlformats.org/officeDocument/2006/relationships"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l="-39000" r="-39000"/>
          </a:stretch>
        </a:blipFill>
        <a:ln w="1905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375047" y="8530803"/>
            <a:ext cx="6107906" cy="525670"/>
          </a:xfrm>
          <a:prstGeom prst="rect">
            <a:avLst/>
          </a:prstGeom>
        </p:spPr>
        <p:txBody>
          <a:bodyPr vert="horz" lIns="91440" tIns="45720" rIns="91440" bIns="45720" rtlCol="0"/>
          <a:lstStyle>
            <a:lvl1pPr algn="l">
              <a:defRPr sz="1200"/>
            </a:lvl1pPr>
          </a:lstStyle>
          <a:p>
            <a:pPr algn="ctr"/>
            <a:r>
              <a:rPr lang="es-ES">
                <a:solidFill>
                  <a:schemeClr val="accent2">
                    <a:lumMod val="60000"/>
                    <a:lumOff val="40000"/>
                  </a:schemeClr>
                </a:solidFill>
                <a:latin typeface="Segoe UI" panose="020B0502040204020203" pitchFamily="34" charset="0"/>
                <a:cs typeface="Segoe UI" panose="020B0502040204020203" pitchFamily="34" charset="0"/>
              </a:rPr>
              <a:t>Tema 8. E-Marketing</a:t>
            </a:r>
            <a:endParaRPr lang="es-ES" dirty="0">
              <a:solidFill>
                <a:schemeClr val="accent2">
                  <a:lumMod val="60000"/>
                  <a:lumOff val="40000"/>
                </a:schemeClr>
              </a:solidFill>
              <a:latin typeface="Segoe UI" panose="020B0502040204020203" pitchFamily="34" charset="0"/>
              <a:cs typeface="Segoe UI" panose="020B0502040204020203" pitchFamily="34" charset="0"/>
            </a:endParaRPr>
          </a:p>
        </p:txBody>
      </p:sp>
      <p:sp>
        <p:nvSpPr>
          <p:cNvPr id="6" name="Rectangle 7">
            <a:extLst>
              <a:ext uri="{FF2B5EF4-FFF2-40B4-BE49-F238E27FC236}">
                <a16:creationId xmlns:a16="http://schemas.microsoft.com/office/drawing/2014/main" id="{BF6417F6-6A7F-4F89-938C-207FDC7DE294}"/>
              </a:ext>
            </a:extLst>
          </p:cNvPr>
          <p:cNvSpPr/>
          <p:nvPr/>
        </p:nvSpPr>
        <p:spPr>
          <a:xfrm rot="16200000">
            <a:off x="-3503261" y="4616606"/>
            <a:ext cx="7354961" cy="276999"/>
          </a:xfrm>
          <a:prstGeom prst="rect">
            <a:avLst/>
          </a:prstGeom>
          <a:noFill/>
        </p:spPr>
        <p:txBody>
          <a:bodyPr wrap="square">
            <a:spAutoFit/>
          </a:bodyPr>
          <a:lstStyle/>
          <a:p>
            <a:pPr algn="r"/>
            <a:r>
              <a:rPr lang="es-ES" sz="1200" spc="600" dirty="0">
                <a:solidFill>
                  <a:schemeClr val="tx1">
                    <a:lumMod val="50000"/>
                    <a:lumOff val="50000"/>
                  </a:schemeClr>
                </a:solidFill>
                <a:latin typeface="Consolas" panose="020B0609020204030204" pitchFamily="49" charset="0"/>
                <a:ea typeface="Open Sans" panose="020B0606030504020204" pitchFamily="34" charset="0"/>
              </a:rPr>
              <a:t>21865 - Sistemas de Información   2020-2021</a:t>
            </a:r>
          </a:p>
        </p:txBody>
      </p:sp>
      <p:pic>
        <p:nvPicPr>
          <p:cNvPr id="7" name="Imagen 9">
            <a:extLst>
              <a:ext uri="{FF2B5EF4-FFF2-40B4-BE49-F238E27FC236}">
                <a16:creationId xmlns:a16="http://schemas.microsoft.com/office/drawing/2014/main" id="{6D1718C4-DF25-4B50-966F-264B517F970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2720" y="87527"/>
            <a:ext cx="1871661" cy="623887"/>
          </a:xfrm>
          <a:prstGeom prst="rect">
            <a:avLst/>
          </a:prstGeom>
        </p:spPr>
      </p:pic>
      <p:pic>
        <p:nvPicPr>
          <p:cNvPr id="9" name="Imagen 8">
            <a:extLst>
              <a:ext uri="{FF2B5EF4-FFF2-40B4-BE49-F238E27FC236}">
                <a16:creationId xmlns:a16="http://schemas.microsoft.com/office/drawing/2014/main" id="{9B43A7C3-0E8B-4E64-B138-714E7D8864A6}"/>
              </a:ext>
            </a:extLst>
          </p:cNvPr>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53792"/>
          <a:stretch/>
        </p:blipFill>
        <p:spPr>
          <a:xfrm>
            <a:off x="4611292" y="10281"/>
            <a:ext cx="1871661" cy="701133"/>
          </a:xfrm>
          <a:prstGeom prst="rect">
            <a:avLst/>
          </a:prstGeom>
        </p:spPr>
      </p:pic>
    </p:spTree>
    <p:extLst>
      <p:ext uri="{BB962C8B-B14F-4D97-AF65-F5344CB8AC3E}">
        <p14:creationId xmlns:p14="http://schemas.microsoft.com/office/powerpoint/2010/main" val="50829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3A51D-1BE8-47ED-9235-3012941226EB}" type="datetimeFigureOut">
              <a:rPr lang="en-US" smtClean="0"/>
              <a:t>1/29/2022</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B52CF-AD2E-41F9-88D6-F9D551D9872B}" type="slidenum">
              <a:rPr lang="en-US" smtClean="0"/>
              <a:t>‹Nº›</a:t>
            </a:fld>
            <a:endParaRPr lang="en-US"/>
          </a:p>
        </p:txBody>
      </p:sp>
    </p:spTree>
    <p:extLst>
      <p:ext uri="{BB962C8B-B14F-4D97-AF65-F5344CB8AC3E}">
        <p14:creationId xmlns:p14="http://schemas.microsoft.com/office/powerpoint/2010/main" val="231484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witter.com/share?text=El+marketing+de+contenidos+cuesta+un+62%25+menos+que+el+tradicional+y+genera+3+veces+m%C3%A1s+clientes+potenciales&amp;via=vmdeluxe&amp;related=vmdeluxe&amp;url=https://victormartinp.com/marketing-de-contenido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iminshum.com/cpvm-vcpm-ads-impresi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viewability.withgoogle.com/static/index.html" TargetMode="External"/><Relationship Id="rId4" Type="http://schemas.openxmlformats.org/officeDocument/2006/relationships/hyperlink" Target="https://www.iab.com/wp-content/uploads/2015/06/MRC-Viewable-Ad-Impression-Measurement-Guideline.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a:t>https://www.freepik.es/vector-gratis/diseno-banners-multimedia_1001815.htm</a:t>
            </a:r>
          </a:p>
          <a:p>
            <a:endParaRPr lang="ca-ES"/>
          </a:p>
          <a:p>
            <a:r>
              <a:rPr lang="ca-ES"/>
              <a:t>https://www.oberlo.com/blog/beginners-guide-7-types-internet-marketing#:~:text=The%207%20Types%20of%20Internet%20Marketing,-There%20are%20seven&amp;text=of%20internet%20marketing%3A-,Social%20media%20marketing,Email%20marketing</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3</a:t>
            </a:fld>
            <a:endParaRPr lang="en-US"/>
          </a:p>
        </p:txBody>
      </p:sp>
    </p:spTree>
    <p:extLst>
      <p:ext uri="{BB962C8B-B14F-4D97-AF65-F5344CB8AC3E}">
        <p14:creationId xmlns:p14="http://schemas.microsoft.com/office/powerpoint/2010/main" val="193327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https://victormartinp.com/marketing-de-contenidos/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Open Sans" panose="020B0606030504020204" pitchFamily="34" charset="0"/>
                <a:ea typeface="Open Sans" panose="020B0606030504020204" pitchFamily="34" charset="0"/>
              </a:rPr>
              <a:t>El</a:t>
            </a:r>
            <a:r>
              <a:rPr lang="es-ES" sz="1200">
                <a:latin typeface="Open Sans" panose="020B0606030504020204" pitchFamily="34" charset="0"/>
                <a:ea typeface="Open Sans" panose="020B0606030504020204" pitchFamily="34" charset="0"/>
                <a:hlinkClick r:id="rId3"/>
              </a:rPr>
              <a:t> </a:t>
            </a:r>
            <a:r>
              <a:rPr lang="es-ES" sz="1200">
                <a:latin typeface="Open Sans" panose="020B0606030504020204" pitchFamily="34" charset="0"/>
                <a:ea typeface="Open Sans" panose="020B0606030504020204" pitchFamily="34" charset="0"/>
              </a:rPr>
              <a:t>marketing de contenidos cuesta un 62% menos que el tradicional y genera 3 veces más clientes potenciales</a:t>
            </a:r>
            <a:endParaRPr lang="ca-ES" sz="1200">
              <a:latin typeface="Open Sans" panose="020B0606030504020204" pitchFamily="34" charset="0"/>
              <a:ea typeface="Open Sans" panose="020B0606030504020204" pitchFamily="34" charset="0"/>
            </a:endParaRP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15</a:t>
            </a:fld>
            <a:endParaRPr lang="en-US"/>
          </a:p>
        </p:txBody>
      </p:sp>
    </p:spTree>
    <p:extLst>
      <p:ext uri="{BB962C8B-B14F-4D97-AF65-F5344CB8AC3E}">
        <p14:creationId xmlns:p14="http://schemas.microsoft.com/office/powerpoint/2010/main" val="411998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https://www.posicionarnos.com/blog/qu-es-el-marketing-de-contenidos-y-por-qu-debes-aplicarlo-a-tu-estrategia-de-marketing-global/</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16</a:t>
            </a:fld>
            <a:endParaRPr lang="en-US"/>
          </a:p>
        </p:txBody>
      </p:sp>
    </p:spTree>
    <p:extLst>
      <p:ext uri="{BB962C8B-B14F-4D97-AF65-F5344CB8AC3E}">
        <p14:creationId xmlns:p14="http://schemas.microsoft.com/office/powerpoint/2010/main" val="21853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Open Sans" panose="020B0606030504020204" pitchFamily="34" charset="0"/>
                <a:ea typeface="Open Sans" panose="020B0606030504020204" pitchFamily="34" charset="0"/>
              </a:rPr>
              <a:t>Para conocer el CTR y analizar el rendimiento de una web en Google, se utiliza la herramienta </a:t>
            </a:r>
            <a:br>
              <a:rPr lang="es-ES" sz="1200">
                <a:latin typeface="Open Sans" panose="020B0606030504020204" pitchFamily="34" charset="0"/>
                <a:ea typeface="Open Sans" panose="020B0606030504020204" pitchFamily="34" charset="0"/>
              </a:rPr>
            </a:br>
            <a:r>
              <a:rPr lang="es-ES" sz="1200" b="1">
                <a:latin typeface="Open Sans" panose="020B0606030504020204" pitchFamily="34" charset="0"/>
                <a:ea typeface="Open Sans" panose="020B0606030504020204" pitchFamily="34" charset="0"/>
              </a:rPr>
              <a:t>Google Search Console</a:t>
            </a:r>
            <a:endParaRPr lang="es-ES" sz="1200">
              <a:latin typeface="Open Sans" panose="020B0606030504020204" pitchFamily="34" charset="0"/>
              <a:ea typeface="Open Sans" panose="020B0606030504020204" pitchFamily="34" charset="0"/>
            </a:endParaRP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21</a:t>
            </a:fld>
            <a:endParaRPr lang="en-US"/>
          </a:p>
        </p:txBody>
      </p:sp>
    </p:spTree>
    <p:extLst>
      <p:ext uri="{BB962C8B-B14F-4D97-AF65-F5344CB8AC3E}">
        <p14:creationId xmlns:p14="http://schemas.microsoft.com/office/powerpoint/2010/main" val="3293727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indent="-457200">
              <a:buClr>
                <a:srgbClr val="CC0000"/>
              </a:buClr>
              <a:buSzPct val="100000"/>
              <a:buFont typeface="Wingdings" panose="05000000000000000000" pitchFamily="2" charset="2"/>
              <a:buChar char="§"/>
              <a:tabLst>
                <a:tab pos="457200" algn="l"/>
              </a:tabLst>
            </a:pPr>
            <a:r>
              <a:rPr lang="es-ES" sz="1200" spc="25">
                <a:latin typeface="Open Sans" panose="020B0606030504020204" pitchFamily="34" charset="0"/>
                <a:ea typeface="Open Sans" panose="020B0606030504020204" pitchFamily="34" charset="0"/>
                <a:cs typeface="Times New Roman" panose="02020603050405020304" pitchFamily="18" charset="0"/>
              </a:rPr>
              <a:t>El envío se realiza desde los servidores de una plataforma (</a:t>
            </a:r>
            <a:r>
              <a:rPr lang="es-ES" sz="1200" spc="25">
                <a:solidFill>
                  <a:srgbClr val="C00000"/>
                </a:solidFill>
                <a:latin typeface="Open Sans" panose="020B0606030504020204" pitchFamily="34" charset="0"/>
                <a:ea typeface="Open Sans" panose="020B0606030504020204" pitchFamily="34" charset="0"/>
                <a:cs typeface="Times New Roman" panose="02020603050405020304" pitchFamily="18" charset="0"/>
              </a:rPr>
              <a:t>programa de eMail Marketing</a:t>
            </a:r>
            <a:r>
              <a:rPr lang="es-ES" sz="1200" spc="25">
                <a:latin typeface="Open Sans" panose="020B0606030504020204" pitchFamily="34" charset="0"/>
                <a:ea typeface="Open Sans" panose="020B0606030504020204" pitchFamily="34" charset="0"/>
                <a:cs typeface="Times New Roman" panose="02020603050405020304" pitchFamily="18" charset="0"/>
              </a:rPr>
              <a:t>)</a:t>
            </a:r>
          </a:p>
          <a:p>
            <a:pPr marL="457200" indent="-457200">
              <a:buClr>
                <a:srgbClr val="CC0000"/>
              </a:buClr>
              <a:buSzPct val="100000"/>
              <a:buFont typeface="Wingdings" panose="05000000000000000000" pitchFamily="2" charset="2"/>
              <a:buChar char="§"/>
              <a:tabLst>
                <a:tab pos="457200" algn="l"/>
              </a:tabLst>
            </a:pPr>
            <a:r>
              <a:rPr lang="es-ES" sz="1200" spc="25">
                <a:latin typeface="Open Sans" panose="020B0606030504020204" pitchFamily="34" charset="0"/>
                <a:ea typeface="Open Sans" panose="020B0606030504020204" pitchFamily="34" charset="0"/>
                <a:cs typeface="Times New Roman" panose="02020603050405020304" pitchFamily="18" charset="0"/>
              </a:rPr>
              <a:t>Las direcciones de envío </a:t>
            </a:r>
            <a:r>
              <a:rPr lang="es-ES" sz="1200" spc="25">
                <a:solidFill>
                  <a:srgbClr val="C00000"/>
                </a:solidFill>
                <a:latin typeface="Open Sans" panose="020B0606030504020204" pitchFamily="34" charset="0"/>
                <a:ea typeface="Open Sans" panose="020B0606030504020204" pitchFamily="34" charset="0"/>
                <a:cs typeface="Times New Roman" panose="02020603050405020304" pitchFamily="18" charset="0"/>
              </a:rPr>
              <a:t>pertenecen al cliente de la plataforma </a:t>
            </a:r>
            <a:r>
              <a:rPr lang="es-ES" sz="1200" spc="25">
                <a:latin typeface="Open Sans" panose="020B0606030504020204" pitchFamily="34" charset="0"/>
                <a:ea typeface="Open Sans" panose="020B0606030504020204" pitchFamily="34" charset="0"/>
                <a:cs typeface="Times New Roman" panose="02020603050405020304" pitchFamily="18" charset="0"/>
              </a:rPr>
              <a:t>(tú)</a:t>
            </a:r>
          </a:p>
          <a:p>
            <a:pPr marL="457200" indent="-457200">
              <a:buClr>
                <a:srgbClr val="CC0000"/>
              </a:buClr>
              <a:buSzPct val="100000"/>
              <a:buFont typeface="Wingdings" panose="05000000000000000000" pitchFamily="2" charset="2"/>
              <a:buChar char="§"/>
              <a:tabLst>
                <a:tab pos="457200" algn="l"/>
              </a:tabLst>
            </a:pPr>
            <a:r>
              <a:rPr lang="es-ES" sz="1200" spc="25">
                <a:latin typeface="Open Sans" panose="020B0606030504020204" pitchFamily="34" charset="0"/>
                <a:ea typeface="Open Sans" panose="020B0606030504020204" pitchFamily="34" charset="0"/>
                <a:cs typeface="Times New Roman" panose="02020603050405020304" pitchFamily="18" charset="0"/>
              </a:rPr>
              <a:t>El subscriptor recibe el email como si fuera enviado directamente por ti</a:t>
            </a:r>
          </a:p>
          <a:p>
            <a:pPr marL="457200" indent="-457200">
              <a:buClr>
                <a:srgbClr val="CC0000"/>
              </a:buClr>
              <a:buSzPct val="100000"/>
              <a:buFont typeface="Wingdings" panose="05000000000000000000" pitchFamily="2" charset="2"/>
              <a:buChar char="§"/>
              <a:tabLst>
                <a:tab pos="457200" algn="l"/>
              </a:tabLst>
            </a:pPr>
            <a:endParaRPr lang="es-ES" sz="1200" spc="25">
              <a:latin typeface="Open Sans" panose="020B0606030504020204" pitchFamily="34" charset="0"/>
              <a:ea typeface="Open Sans" panose="020B0606030504020204" pitchFamily="34" charset="0"/>
              <a:cs typeface="Times New Roman" panose="02020603050405020304" pitchFamily="18" charset="0"/>
            </a:endParaRP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22</a:t>
            </a:fld>
            <a:endParaRPr lang="en-US"/>
          </a:p>
        </p:txBody>
      </p:sp>
    </p:spTree>
    <p:extLst>
      <p:ext uri="{BB962C8B-B14F-4D97-AF65-F5344CB8AC3E}">
        <p14:creationId xmlns:p14="http://schemas.microsoft.com/office/powerpoint/2010/main" val="315551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a:solidFill>
                  <a:srgbClr val="C00000"/>
                </a:solidFill>
                <a:latin typeface="Calibri,Bold"/>
              </a:rPr>
              <a:t>SUSCRIPTORES</a:t>
            </a:r>
            <a:endParaRPr lang="es-ES" sz="1200" b="1">
              <a:solidFill>
                <a:srgbClr val="9ACD00"/>
              </a:solidFill>
              <a:latin typeface="Calibri,Bold"/>
            </a:endParaRPr>
          </a:p>
          <a:p>
            <a:r>
              <a:rPr lang="es-ES" sz="1200">
                <a:solidFill>
                  <a:srgbClr val="000000"/>
                </a:solidFill>
                <a:latin typeface="Calibri" panose="020F0502020204030204" pitchFamily="34" charset="0"/>
              </a:rPr>
              <a:t>Empezar con la menor cantidad de campos y</a:t>
            </a:r>
          </a:p>
          <a:p>
            <a:r>
              <a:rPr lang="es-ES" sz="1200">
                <a:solidFill>
                  <a:srgbClr val="000000"/>
                </a:solidFill>
                <a:latin typeface="Calibri" panose="020F0502020204030204" pitchFamily="34" charset="0"/>
              </a:rPr>
              <a:t>luego ir pidiendo actualizaciones de datos con diversas campañas periódicas.</a:t>
            </a:r>
          </a:p>
          <a:p>
            <a:r>
              <a:rPr lang="es-ES" sz="1200">
                <a:solidFill>
                  <a:srgbClr val="000000"/>
                </a:solidFill>
                <a:latin typeface="Calibri" panose="020F0502020204030204" pitchFamily="34" charset="0"/>
              </a:rPr>
              <a:t>Cuanta menos información se solicite, mayor la tasa de suscripción por visitas.</a:t>
            </a:r>
            <a:endParaRPr lang="es-ES" sz="1200"/>
          </a:p>
          <a:p>
            <a:endParaRPr lang="ca-ES"/>
          </a:p>
          <a:p>
            <a:r>
              <a:rPr lang="es-ES" sz="1200">
                <a:latin typeface="Calibri,Bold"/>
              </a:rPr>
              <a:t>Es importante conocer la propuesta de valor que haremos a los potenciales suscriptores para que se den de Alta, puesto que será uno de los elementos que sirvan como palanca de decisión y determinará sus expectativas:</a:t>
            </a:r>
          </a:p>
          <a:p>
            <a:r>
              <a:rPr lang="es-ES" sz="1200">
                <a:latin typeface="Calibri,Bold"/>
              </a:rPr>
              <a:t>¿Descuentos? </a:t>
            </a:r>
            <a:br>
              <a:rPr lang="es-ES" sz="1200">
                <a:latin typeface="Calibri,Bold"/>
              </a:rPr>
            </a:br>
            <a:r>
              <a:rPr lang="es-ES" sz="1200">
                <a:latin typeface="Calibri,Bold"/>
              </a:rPr>
              <a:t>¿Contenidos inéditos? </a:t>
            </a:r>
            <a:br>
              <a:rPr lang="es-ES" sz="1200">
                <a:latin typeface="Calibri,Bold"/>
              </a:rPr>
            </a:br>
            <a:r>
              <a:rPr lang="es-ES" sz="1200">
                <a:latin typeface="Calibri,Bold"/>
              </a:rPr>
              <a:t>¿Presentaciones exclusivas? </a:t>
            </a:r>
            <a:br>
              <a:rPr lang="es-ES" sz="1200">
                <a:latin typeface="Calibri,Bold"/>
              </a:rPr>
            </a:br>
            <a:r>
              <a:rPr lang="es-ES" sz="1200">
                <a:latin typeface="Calibri,Bold"/>
              </a:rPr>
              <a:t>¿Invitaciones a eventos?</a:t>
            </a:r>
          </a:p>
          <a:p>
            <a:endParaRPr lang="ca-ES"/>
          </a:p>
          <a:p>
            <a:endParaRPr lang="ca-ES" b="1"/>
          </a:p>
          <a:p>
            <a:pPr>
              <a:lnSpc>
                <a:spcPct val="150000"/>
              </a:lnSpc>
            </a:pPr>
            <a:r>
              <a:rPr lang="es-ES" sz="1400" b="1">
                <a:solidFill>
                  <a:srgbClr val="C00000"/>
                </a:solidFill>
                <a:latin typeface="Open Sans" panose="020B0606030504020204" pitchFamily="34" charset="0"/>
                <a:ea typeface="Open Sans" panose="020B0606030504020204" pitchFamily="34" charset="0"/>
              </a:rPr>
              <a:t>Definir campañas que incentiven el alta</a:t>
            </a:r>
          </a:p>
          <a:p>
            <a:pPr marL="457200" indent="-457200">
              <a:lnSpc>
                <a:spcPct val="150000"/>
              </a:lnSpc>
              <a:buFont typeface="+mj-lt"/>
              <a:buAutoNum type="alphaLcParenR"/>
            </a:pPr>
            <a:r>
              <a:rPr lang="es-ES" sz="1200">
                <a:solidFill>
                  <a:srgbClr val="000000"/>
                </a:solidFill>
                <a:latin typeface="Open Sans" panose="020B0606030504020204" pitchFamily="34" charset="0"/>
                <a:ea typeface="Open Sans" panose="020B0606030504020204" pitchFamily="34" charset="0"/>
              </a:rPr>
              <a:t>Premios relacionados con sorteos entre subscriptores.</a:t>
            </a:r>
          </a:p>
          <a:p>
            <a:pPr marL="457200" indent="-457200">
              <a:lnSpc>
                <a:spcPct val="150000"/>
              </a:lnSpc>
              <a:buFont typeface="+mj-lt"/>
              <a:buAutoNum type="alphaLcParenR"/>
            </a:pPr>
            <a:r>
              <a:rPr lang="es-ES" sz="1200">
                <a:solidFill>
                  <a:srgbClr val="000000"/>
                </a:solidFill>
                <a:latin typeface="Open Sans" panose="020B0606030504020204" pitchFamily="34" charset="0"/>
                <a:ea typeface="Open Sans" panose="020B0606030504020204" pitchFamily="34" charset="0"/>
              </a:rPr>
              <a:t>Promociones de Facebook.</a:t>
            </a:r>
          </a:p>
          <a:p>
            <a:pPr marL="457200" indent="-457200">
              <a:lnSpc>
                <a:spcPct val="150000"/>
              </a:lnSpc>
              <a:buFont typeface="+mj-lt"/>
              <a:buAutoNum type="alphaLcParenR"/>
            </a:pPr>
            <a:r>
              <a:rPr lang="es-ES" sz="1200">
                <a:solidFill>
                  <a:srgbClr val="000000"/>
                </a:solidFill>
                <a:latin typeface="Open Sans" panose="020B0606030504020204" pitchFamily="34" charset="0"/>
                <a:ea typeface="Open Sans" panose="020B0606030504020204" pitchFamily="34" charset="0"/>
              </a:rPr>
              <a:t>Invitación a un evento para conseguir la subscripción: cursos y seminarios.</a:t>
            </a:r>
          </a:p>
          <a:p>
            <a:pPr marL="457200" indent="-457200">
              <a:lnSpc>
                <a:spcPct val="150000"/>
              </a:lnSpc>
              <a:buFont typeface="+mj-lt"/>
              <a:buAutoNum type="alphaLcParenR"/>
            </a:pPr>
            <a:r>
              <a:rPr lang="es-ES" sz="1200">
                <a:solidFill>
                  <a:srgbClr val="000000"/>
                </a:solidFill>
                <a:latin typeface="Open Sans" panose="020B0606030504020204" pitchFamily="34" charset="0"/>
                <a:ea typeface="Open Sans" panose="020B0606030504020204" pitchFamily="34" charset="0"/>
              </a:rPr>
              <a:t>Ofrecer información especial como e-books o informes</a:t>
            </a:r>
            <a:endParaRPr lang="es-ES" sz="1200">
              <a:latin typeface="Open Sans" panose="020B0606030504020204" pitchFamily="34" charset="0"/>
              <a:ea typeface="Open Sans" panose="020B0606030504020204" pitchFamily="34" charset="0"/>
            </a:endParaRP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23</a:t>
            </a:fld>
            <a:endParaRPr lang="en-US"/>
          </a:p>
        </p:txBody>
      </p:sp>
    </p:spTree>
    <p:extLst>
      <p:ext uri="{BB962C8B-B14F-4D97-AF65-F5344CB8AC3E}">
        <p14:creationId xmlns:p14="http://schemas.microsoft.com/office/powerpoint/2010/main" val="21965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https://www.teenvio.com/es/consejos/el-uso-del-drip-marketing-o-mailing-en-campanas-de-email/</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24</a:t>
            </a:fld>
            <a:endParaRPr lang="en-US"/>
          </a:p>
        </p:txBody>
      </p:sp>
    </p:spTree>
    <p:extLst>
      <p:ext uri="{BB962C8B-B14F-4D97-AF65-F5344CB8AC3E}">
        <p14:creationId xmlns:p14="http://schemas.microsoft.com/office/powerpoint/2010/main" val="3550584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Debes tener en cuenta que</a:t>
            </a:r>
            <a:r>
              <a:rPr lang="es-ES" sz="1200" b="1" i="0" kern="1200">
                <a:solidFill>
                  <a:schemeClr val="tx1"/>
                </a:solidFill>
                <a:effectLst/>
                <a:latin typeface="+mn-lt"/>
                <a:ea typeface="+mn-ea"/>
                <a:cs typeface="+mn-cs"/>
              </a:rPr>
              <a:t> muchas personas escuchan podcasts mientras se desplazan al trabajo </a:t>
            </a:r>
          </a:p>
          <a:p>
            <a:r>
              <a:rPr lang="es-ES" sz="1200" b="0" i="0" kern="1200">
                <a:solidFill>
                  <a:schemeClr val="tx1"/>
                </a:solidFill>
                <a:effectLst/>
                <a:latin typeface="+mn-lt"/>
                <a:ea typeface="+mn-ea"/>
                <a:cs typeface="+mn-cs"/>
              </a:rPr>
              <a:t>(en España estos desplazamientos apenas duran </a:t>
            </a:r>
            <a:r>
              <a:rPr lang="es-ES" sz="1200" b="1" i="0" kern="1200">
                <a:solidFill>
                  <a:schemeClr val="tx1"/>
                </a:solidFill>
                <a:effectLst/>
                <a:latin typeface="+mn-lt"/>
                <a:ea typeface="+mn-ea"/>
                <a:cs typeface="+mn-cs"/>
              </a:rPr>
              <a:t>20 minutos</a:t>
            </a:r>
            <a:r>
              <a:rPr lang="es-ES" sz="1200" b="0" i="0" kern="1200">
                <a:solidFill>
                  <a:schemeClr val="tx1"/>
                </a:solidFill>
                <a:effectLst/>
                <a:latin typeface="+mn-lt"/>
                <a:ea typeface="+mn-ea"/>
                <a:cs typeface="+mn-cs"/>
              </a:rPr>
              <a:t>).</a:t>
            </a:r>
          </a:p>
          <a:p>
            <a:endParaRPr lang="es-ES" sz="1200" b="0" i="0" kern="1200">
              <a:solidFill>
                <a:schemeClr val="tx1"/>
              </a:solidFill>
              <a:effectLst/>
              <a:latin typeface="+mn-lt"/>
              <a:ea typeface="+mn-ea"/>
              <a:cs typeface="+mn-cs"/>
            </a:endParaRPr>
          </a:p>
          <a:p>
            <a:r>
              <a:rPr lang="es-ES" sz="1200" b="0" i="0" kern="1200">
                <a:solidFill>
                  <a:schemeClr val="tx1"/>
                </a:solidFill>
                <a:effectLst/>
                <a:latin typeface="+mn-lt"/>
                <a:ea typeface="+mn-ea"/>
                <a:cs typeface="+mn-cs"/>
              </a:rPr>
              <a:t>Para</a:t>
            </a:r>
            <a:r>
              <a:rPr lang="es-ES" sz="1200" b="1" i="0" kern="1200">
                <a:solidFill>
                  <a:schemeClr val="tx1"/>
                </a:solidFill>
                <a:effectLst/>
                <a:latin typeface="+mn-lt"/>
                <a:ea typeface="+mn-ea"/>
                <a:cs typeface="+mn-cs"/>
              </a:rPr>
              <a:t> </a:t>
            </a:r>
            <a:r>
              <a:rPr lang="es-ES" sz="1200" b="1" i="1" kern="1200">
                <a:solidFill>
                  <a:schemeClr val="tx1"/>
                </a:solidFill>
                <a:effectLst/>
                <a:latin typeface="+mn-lt"/>
                <a:ea typeface="+mn-ea"/>
                <a:cs typeface="+mn-cs"/>
              </a:rPr>
              <a:t>podcasts</a:t>
            </a:r>
            <a:r>
              <a:rPr lang="es-ES" sz="1200" b="1" i="0" kern="1200">
                <a:solidFill>
                  <a:schemeClr val="tx1"/>
                </a:solidFill>
                <a:effectLst/>
                <a:latin typeface="+mn-lt"/>
                <a:ea typeface="+mn-ea"/>
                <a:cs typeface="+mn-cs"/>
              </a:rPr>
              <a:t> diarios</a:t>
            </a:r>
            <a:r>
              <a:rPr lang="es-ES" sz="1200" b="0" i="0" kern="1200">
                <a:solidFill>
                  <a:schemeClr val="tx1"/>
                </a:solidFill>
                <a:effectLst/>
                <a:latin typeface="+mn-lt"/>
                <a:ea typeface="+mn-ea"/>
                <a:cs typeface="+mn-cs"/>
              </a:rPr>
              <a:t>, no tiene mucho sentido hacerlos de más de </a:t>
            </a:r>
            <a:r>
              <a:rPr lang="es-ES" sz="1200" b="1" i="0" kern="1200">
                <a:solidFill>
                  <a:schemeClr val="tx1"/>
                </a:solidFill>
                <a:effectLst/>
                <a:latin typeface="+mn-lt"/>
                <a:ea typeface="+mn-ea"/>
                <a:cs typeface="+mn-cs"/>
              </a:rPr>
              <a:t>30 minutos</a:t>
            </a:r>
            <a:r>
              <a:rPr lang="es-ES" sz="1200" b="0" i="0" kern="1200">
                <a:solidFill>
                  <a:schemeClr val="tx1"/>
                </a:solidFill>
                <a:effectLst/>
                <a:latin typeface="+mn-lt"/>
                <a:ea typeface="+mn-ea"/>
                <a:cs typeface="+mn-cs"/>
              </a:rPr>
              <a:t>. </a:t>
            </a:r>
          </a:p>
          <a:p>
            <a:r>
              <a:rPr lang="es-ES" sz="1200" b="0" i="0" kern="1200">
                <a:solidFill>
                  <a:schemeClr val="tx1"/>
                </a:solidFill>
                <a:effectLst/>
                <a:latin typeface="+mn-lt"/>
                <a:ea typeface="+mn-ea"/>
                <a:cs typeface="+mn-cs"/>
              </a:rPr>
              <a:t>Si vas a publicar un</a:t>
            </a:r>
            <a:r>
              <a:rPr lang="es-ES" sz="1200" b="1" i="0" kern="1200">
                <a:solidFill>
                  <a:schemeClr val="tx1"/>
                </a:solidFill>
                <a:effectLst/>
                <a:latin typeface="+mn-lt"/>
                <a:ea typeface="+mn-ea"/>
                <a:cs typeface="+mn-cs"/>
              </a:rPr>
              <a:t> </a:t>
            </a:r>
            <a:r>
              <a:rPr lang="es-ES" sz="1200" b="1" i="1" kern="1200">
                <a:solidFill>
                  <a:schemeClr val="tx1"/>
                </a:solidFill>
                <a:effectLst/>
                <a:latin typeface="+mn-lt"/>
                <a:ea typeface="+mn-ea"/>
                <a:cs typeface="+mn-cs"/>
              </a:rPr>
              <a:t>podcast </a:t>
            </a:r>
            <a:r>
              <a:rPr lang="es-ES" sz="1200" b="1" i="0" kern="1200">
                <a:solidFill>
                  <a:schemeClr val="tx1"/>
                </a:solidFill>
                <a:effectLst/>
                <a:latin typeface="+mn-lt"/>
                <a:ea typeface="+mn-ea"/>
                <a:cs typeface="+mn-cs"/>
              </a:rPr>
              <a:t>semanal</a:t>
            </a:r>
            <a:r>
              <a:rPr lang="es-ES" sz="1200" b="0" i="0" kern="1200">
                <a:solidFill>
                  <a:schemeClr val="tx1"/>
                </a:solidFill>
                <a:effectLst/>
                <a:latin typeface="+mn-lt"/>
                <a:ea typeface="+mn-ea"/>
                <a:cs typeface="+mn-cs"/>
              </a:rPr>
              <a:t>, lo ideal es que no sobrepase </a:t>
            </a:r>
            <a:r>
              <a:rPr lang="es-ES" sz="1200" b="1" i="0" kern="1200">
                <a:solidFill>
                  <a:schemeClr val="tx1"/>
                </a:solidFill>
                <a:effectLst/>
                <a:latin typeface="+mn-lt"/>
                <a:ea typeface="+mn-ea"/>
                <a:cs typeface="+mn-cs"/>
              </a:rPr>
              <a:t>1 hora </a:t>
            </a:r>
            <a:r>
              <a:rPr lang="es-ES" sz="1200" b="0" i="0" kern="1200">
                <a:solidFill>
                  <a:schemeClr val="tx1"/>
                </a:solidFill>
                <a:effectLst/>
                <a:latin typeface="+mn-lt"/>
                <a:ea typeface="+mn-ea"/>
                <a:cs typeface="+mn-cs"/>
              </a:rPr>
              <a:t>de duración.</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26</a:t>
            </a:fld>
            <a:endParaRPr lang="en-US"/>
          </a:p>
        </p:txBody>
      </p:sp>
    </p:spTree>
    <p:extLst>
      <p:ext uri="{BB962C8B-B14F-4D97-AF65-F5344CB8AC3E}">
        <p14:creationId xmlns:p14="http://schemas.microsoft.com/office/powerpoint/2010/main" val="417866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Open Sans" panose="020B0606030504020204" pitchFamily="34" charset="0"/>
                <a:ea typeface="Open Sans" panose="020B0606030504020204" pitchFamily="34" charset="0"/>
              </a:rPr>
              <a:t>Para ello se suelen utilizar plataformas que automatizan la gestión entre anunciantes y sitios web, quizá la más habitual es la de Google Display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ca-ES"/>
          </a:p>
          <a:p>
            <a:pPr marL="0" marR="0" lvl="0" indent="0" algn="l" defTabSz="914400" rtl="0" eaLnBrk="1" fontAlgn="auto" latinLnBrk="0" hangingPunct="1">
              <a:lnSpc>
                <a:spcPct val="100000"/>
              </a:lnSpc>
              <a:spcBef>
                <a:spcPts val="0"/>
              </a:spcBef>
              <a:spcAft>
                <a:spcPts val="0"/>
              </a:spcAft>
              <a:buClrTx/>
              <a:buSzTx/>
              <a:buFontTx/>
              <a:buNone/>
              <a:tabLst/>
              <a:defRPr/>
            </a:pPr>
            <a:r>
              <a:rPr lang="ca-ES"/>
              <a:t>https://alexcastrovalin.com/banner-publicitario/</a:t>
            </a:r>
          </a:p>
          <a:p>
            <a:r>
              <a:rPr lang="ca-ES"/>
              <a:t>https://www.idearium30.com/33-conceptos-de-publicidad-on-line-que-deberias-saber-i111</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4</a:t>
            </a:fld>
            <a:endParaRPr lang="en-US"/>
          </a:p>
        </p:txBody>
      </p:sp>
    </p:spTree>
    <p:extLst>
      <p:ext uri="{BB962C8B-B14F-4D97-AF65-F5344CB8AC3E}">
        <p14:creationId xmlns:p14="http://schemas.microsoft.com/office/powerpoint/2010/main" val="311032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permite definir cuántas impresiones de anuncios, realmente son vistas por los usuarios. Este indicador se relaciona con el </a:t>
            </a:r>
            <a:r>
              <a:rPr lang="es-ES" sz="1200" b="0" i="0" u="none" strike="noStrike" kern="1200">
                <a:solidFill>
                  <a:schemeClr val="tx1"/>
                </a:solidFill>
                <a:effectLst/>
                <a:latin typeface="+mn-lt"/>
                <a:ea typeface="+mn-ea"/>
                <a:cs typeface="+mn-cs"/>
                <a:hlinkClick r:id="rId3"/>
              </a:rPr>
              <a:t>CPvM o vCPM</a:t>
            </a:r>
            <a:r>
              <a:rPr lang="es-ES" sz="1200" b="0" i="0" kern="1200">
                <a:solidFill>
                  <a:schemeClr val="tx1"/>
                </a:solidFill>
                <a:effectLst/>
                <a:latin typeface="+mn-lt"/>
                <a:ea typeface="+mn-ea"/>
                <a:cs typeface="+mn-cs"/>
              </a:rPr>
              <a:t>.</a:t>
            </a:r>
            <a:endParaRPr lang="ca-ES"/>
          </a:p>
          <a:p>
            <a:endParaRPr lang="ca-ES"/>
          </a:p>
          <a:p>
            <a:r>
              <a:rPr lang="ca-ES"/>
              <a:t>Impresiones de Anuncios visibles: Cantidad de veces que un anuncio es visto por el usuario</a:t>
            </a:r>
          </a:p>
          <a:p>
            <a:r>
              <a:rPr lang="ca-ES"/>
              <a:t>Total de impresiones: Cantidad de veces que se muestra un anuncio</a:t>
            </a:r>
          </a:p>
          <a:p>
            <a:endParaRPr lang="ca-ES"/>
          </a:p>
          <a:p>
            <a:r>
              <a:rPr lang="es-ES" sz="1200" b="0" i="0" kern="1200">
                <a:solidFill>
                  <a:schemeClr val="tx1"/>
                </a:solidFill>
                <a:effectLst/>
                <a:latin typeface="+mn-lt"/>
                <a:ea typeface="+mn-ea"/>
                <a:cs typeface="+mn-cs"/>
              </a:rPr>
              <a:t>Google respalda la definición de visibilidad en publicidad interactiva del</a:t>
            </a:r>
            <a:r>
              <a:rPr lang="es-ES" sz="1200" b="1" i="0" u="none" strike="noStrike" kern="1200">
                <a:solidFill>
                  <a:schemeClr val="tx1"/>
                </a:solidFill>
                <a:effectLst/>
                <a:latin typeface="+mn-lt"/>
                <a:ea typeface="+mn-ea"/>
                <a:cs typeface="+mn-cs"/>
                <a:hlinkClick r:id="rId4"/>
              </a:rPr>
              <a:t> IAB y del Consejo de Clasificación de Medios (MRC</a:t>
            </a:r>
            <a:r>
              <a:rPr lang="es-ES" sz="1200" b="0" i="0" kern="1200">
                <a:solidFill>
                  <a:schemeClr val="tx1"/>
                </a:solidFill>
                <a:effectLst/>
                <a:latin typeface="+mn-lt"/>
                <a:ea typeface="+mn-ea"/>
                <a:cs typeface="+mn-cs"/>
              </a:rPr>
              <a:t>), que especifica la viewability como la visibilidad de un mínimo del 50% del anuncio durante un mínimo de dos segundos continuos.</a:t>
            </a:r>
          </a:p>
          <a:p>
            <a:r>
              <a:rPr lang="es-ES" sz="1200" b="0" i="0" kern="1200">
                <a:solidFill>
                  <a:schemeClr val="tx1"/>
                </a:solidFill>
                <a:effectLst/>
                <a:latin typeface="+mn-lt"/>
                <a:ea typeface="+mn-ea"/>
                <a:cs typeface="+mn-cs"/>
              </a:rPr>
              <a:t>Google utiliza la tecnología </a:t>
            </a:r>
            <a:r>
              <a:rPr lang="es-ES" sz="1200" b="1" i="0" u="none" strike="noStrike" kern="1200">
                <a:solidFill>
                  <a:schemeClr val="tx1"/>
                </a:solidFill>
                <a:effectLst/>
                <a:latin typeface="+mn-lt"/>
                <a:ea typeface="+mn-ea"/>
                <a:cs typeface="+mn-cs"/>
                <a:hlinkClick r:id="rId5"/>
              </a:rPr>
              <a:t>Active View</a:t>
            </a:r>
            <a:r>
              <a:rPr lang="es-ES" sz="1200" b="0" i="0" kern="1200">
                <a:solidFill>
                  <a:schemeClr val="tx1"/>
                </a:solidFill>
                <a:effectLst/>
                <a:latin typeface="+mn-lt"/>
                <a:ea typeface="+mn-ea"/>
                <a:cs typeface="+mn-cs"/>
              </a:rPr>
              <a:t> para medir la visibilidad de los anuncios de vídeo.</a:t>
            </a:r>
          </a:p>
          <a:p>
            <a:endParaRPr lang="es-ES" sz="1200" b="0" i="0" kern="1200">
              <a:solidFill>
                <a:schemeClr val="tx1"/>
              </a:solidFill>
              <a:effectLst/>
              <a:latin typeface="+mn-lt"/>
              <a:ea typeface="+mn-ea"/>
              <a:cs typeface="+mn-cs"/>
            </a:endParaRPr>
          </a:p>
          <a:p>
            <a:r>
              <a:rPr lang="es-ES" sz="1200" b="0" i="0" kern="1200">
                <a:solidFill>
                  <a:schemeClr val="tx1"/>
                </a:solidFill>
                <a:effectLst/>
                <a:latin typeface="+mn-lt"/>
                <a:ea typeface="+mn-ea"/>
                <a:cs typeface="+mn-cs"/>
              </a:rPr>
              <a:t>Si hacemos caso a sus proios datos Youtube consigue los mejores resultados en viewability llegando al 95% en EEUU y otros países latinoamericanos. Se trata de una notable tasa de visibilidad muy superior a la ofrecida por el resto de aplicaciones y la web en general que se queda en un 66%.</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5</a:t>
            </a:fld>
            <a:endParaRPr lang="en-US"/>
          </a:p>
        </p:txBody>
      </p:sp>
    </p:spTree>
    <p:extLst>
      <p:ext uri="{BB962C8B-B14F-4D97-AF65-F5344CB8AC3E}">
        <p14:creationId xmlns:p14="http://schemas.microsoft.com/office/powerpoint/2010/main" val="358676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t>en un principio se refería a cualquier acción, de pago o no, realizada dentro de los buscadores de internet. Es decir, en un principio SEO y SEM estaban en el mismo pack. Con el paso del tiempo esto cambió, y en la actualidad SEM solo hace referencia a las acciones de pago dentro de los buscadores.</a:t>
            </a:r>
            <a:endParaRPr lang="ca-ES"/>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6</a:t>
            </a:fld>
            <a:endParaRPr lang="en-US"/>
          </a:p>
        </p:txBody>
      </p:sp>
    </p:spTree>
    <p:extLst>
      <p:ext uri="{BB962C8B-B14F-4D97-AF65-F5344CB8AC3E}">
        <p14:creationId xmlns:p14="http://schemas.microsoft.com/office/powerpoint/2010/main" val="335288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https://josealvargonzalez.es/blog-de-marketing-digital/ventajas-y-desventajas-del-sem/</a:t>
            </a:r>
          </a:p>
          <a:p>
            <a:endParaRPr lang="es-ES" sz="1200" b="0" i="0" kern="1200">
              <a:solidFill>
                <a:schemeClr val="tx1"/>
              </a:solidFill>
              <a:effectLst/>
              <a:latin typeface="+mn-lt"/>
              <a:ea typeface="+mn-ea"/>
              <a:cs typeface="+mn-cs"/>
            </a:endParaRPr>
          </a:p>
          <a:p>
            <a:r>
              <a:rPr lang="es-ES" sz="1200" b="0" i="0" kern="1200">
                <a:solidFill>
                  <a:schemeClr val="tx1"/>
                </a:solidFill>
                <a:effectLst/>
                <a:latin typeface="+mn-lt"/>
                <a:ea typeface="+mn-ea"/>
                <a:cs typeface="+mn-cs"/>
              </a:rPr>
              <a:t>CTR representa el porcentaje de clics de una campaña, grupo de anuncios o palabra clave: Es una métrica que mide el número de clics que se recibe en relación al número de impresiones es decir a las veces que salió el anuncio. Cuando hablo de impresiones me refiero a las veces que sale el anuncio en Google, las veces que se muestra.</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7</a:t>
            </a:fld>
            <a:endParaRPr lang="en-US"/>
          </a:p>
        </p:txBody>
      </p:sp>
    </p:spTree>
    <p:extLst>
      <p:ext uri="{BB962C8B-B14F-4D97-AF65-F5344CB8AC3E}">
        <p14:creationId xmlns:p14="http://schemas.microsoft.com/office/powerpoint/2010/main" val="313395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https://www.inmoblog.com/ventajas-y-desventaja-de-las-redes-sociales-en-marketing-digital/</a:t>
            </a:r>
          </a:p>
          <a:p>
            <a:r>
              <a:rPr lang="es-ES" sz="1200" b="0" i="0" kern="1200">
                <a:solidFill>
                  <a:schemeClr val="tx1"/>
                </a:solidFill>
                <a:effectLst/>
                <a:latin typeface="+mn-lt"/>
                <a:ea typeface="+mn-ea"/>
                <a:cs typeface="+mn-cs"/>
              </a:rPr>
              <a:t>https://rubenmanez.com/ventajas-desventajas-redes-sociales/</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9</a:t>
            </a:fld>
            <a:endParaRPr lang="en-US"/>
          </a:p>
        </p:txBody>
      </p:sp>
    </p:spTree>
    <p:extLst>
      <p:ext uri="{BB962C8B-B14F-4D97-AF65-F5344CB8AC3E}">
        <p14:creationId xmlns:p14="http://schemas.microsoft.com/office/powerpoint/2010/main" val="269580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a:t>https://blog.hotmart.com/es/marketing-de-afiliados/</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12</a:t>
            </a:fld>
            <a:endParaRPr lang="en-US"/>
          </a:p>
        </p:txBody>
      </p:sp>
    </p:spTree>
    <p:extLst>
      <p:ext uri="{BB962C8B-B14F-4D97-AF65-F5344CB8AC3E}">
        <p14:creationId xmlns:p14="http://schemas.microsoft.com/office/powerpoint/2010/main" val="3368257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Existen dos activos dentro del proceso: el anunciante, el cual busca espacios publicitarios nuevos; y el publisher o afiliado, que es el que ofrece su web para que otros se anuncien. Si la venta se consigue a través la web del afiliado, el anunciante paga un porcentaje pactado antes del valor de la venta (coste por adquisición), de modo que suele ser rentable, ya que ambas partes salen beneficiadas, pues el anunciante o la marca consigue aumentar su cobertura y aparecer en sitios especializados y con temáticas afines, y el afiliado consigue monetizar su página web de forma pasiva.</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13</a:t>
            </a:fld>
            <a:endParaRPr lang="en-US"/>
          </a:p>
        </p:txBody>
      </p:sp>
    </p:spTree>
    <p:extLst>
      <p:ext uri="{BB962C8B-B14F-4D97-AF65-F5344CB8AC3E}">
        <p14:creationId xmlns:p14="http://schemas.microsoft.com/office/powerpoint/2010/main" val="36014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https://www.merkleinc.com/es/es/blog/analitica-web-marketing-afiliación</a:t>
            </a:r>
          </a:p>
          <a:p>
            <a:endParaRPr lang="es-ES" sz="1200" b="0" i="0" kern="120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797B52CF-AD2E-41F9-88D6-F9D551D9872B}" type="slidenum">
              <a:rPr lang="en-US" smtClean="0"/>
              <a:t>14</a:t>
            </a:fld>
            <a:endParaRPr lang="en-US"/>
          </a:p>
        </p:txBody>
      </p:sp>
    </p:spTree>
    <p:extLst>
      <p:ext uri="{BB962C8B-B14F-4D97-AF65-F5344CB8AC3E}">
        <p14:creationId xmlns:p14="http://schemas.microsoft.com/office/powerpoint/2010/main" val="67325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655622" y="2665897"/>
            <a:ext cx="8479591" cy="1446550"/>
          </a:xfrm>
          <a:prstGeom prst="rect">
            <a:avLst/>
          </a:prstGeom>
          <a:noFill/>
        </p:spPr>
        <p:txBody>
          <a:bodyPr vert="horz" wrap="square" lIns="91440" tIns="45720" rIns="91440" bIns="45720" rtlCol="0" anchor="ctr" anchorCtr="0">
            <a:spAutoFit/>
          </a:bodyPr>
          <a:lstStyle>
            <a:lvl1pPr algn="l">
              <a:defRPr lang="es-ES" sz="4400" b="1" i="1" baseline="0">
                <a:ln w="12700">
                  <a:noFill/>
                </a:ln>
                <a:solidFill>
                  <a:srgbClr val="A40000"/>
                </a:solidFill>
                <a:latin typeface="Book Antiqua" panose="02040602050305030304" pitchFamily="18" charset="0"/>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
        <p:nvSpPr>
          <p:cNvPr id="3" name="2 Subtítulo"/>
          <p:cNvSpPr>
            <a:spLocks noGrp="1"/>
          </p:cNvSpPr>
          <p:nvPr>
            <p:ph type="subTitle" idx="1"/>
          </p:nvPr>
        </p:nvSpPr>
        <p:spPr>
          <a:xfrm>
            <a:off x="3721769" y="4209074"/>
            <a:ext cx="7413443" cy="1323439"/>
          </a:xfrm>
          <a:noFill/>
        </p:spPr>
        <p:txBody>
          <a:bodyPr vert="horz" wrap="square" lIns="91440" tIns="45720" rIns="91440" bIns="45720" rtlCol="0" anchor="ctr" anchorCtr="0">
            <a:spAutoFit/>
          </a:bodyPr>
          <a:lstStyle>
            <a:lvl1pPr algn="l">
              <a:defRPr lang="es-ES" sz="4000" b="1" i="1" spc="0" baseline="0" dirty="0">
                <a:ln w="12700">
                  <a:noFill/>
                </a:ln>
                <a:solidFill>
                  <a:schemeClr val="tx1"/>
                </a:solidFill>
                <a:latin typeface="Book Antiqua" panose="02040602050305030304" pitchFamily="18" charset="0"/>
                <a:ea typeface="+mn-ea"/>
                <a:cs typeface="Arial" pitchFamily="34" charset="0"/>
              </a:defRPr>
            </a:lvl1pPr>
          </a:lstStyle>
          <a:p>
            <a:pPr lvl="0" algn="ctr"/>
            <a:r>
              <a:rPr lang="es-ES"/>
              <a:t>Haga clic para modificar el estilo de subtítulo del patrón</a:t>
            </a:r>
            <a:endParaRPr lang="es-ES" dirty="0"/>
          </a:p>
        </p:txBody>
      </p:sp>
    </p:spTree>
    <p:extLst>
      <p:ext uri="{BB962C8B-B14F-4D97-AF65-F5344CB8AC3E}">
        <p14:creationId xmlns:p14="http://schemas.microsoft.com/office/powerpoint/2010/main" val="113445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57333" y="4869161"/>
            <a:ext cx="9697077" cy="566738"/>
          </a:xfrm>
          <a:prstGeom prst="rect">
            <a:avLst/>
          </a:prstGeom>
          <a:noFill/>
        </p:spPr>
        <p:txBody>
          <a:bodyPr/>
          <a:lstStyle>
            <a:lvl1pPr algn="ctr">
              <a:defRPr lang="es-ES" b="1" dirty="0">
                <a:ln w="3175">
                  <a:noFill/>
                </a:ln>
                <a:solidFill>
                  <a:srgbClr val="A40000"/>
                </a:solidFill>
                <a:latin typeface="Book Antiqua" panose="02040602050305030304" pitchFamily="18" charset="0"/>
                <a:ea typeface="Open Sans" panose="020B0606030504020204" pitchFamily="34" charset="0"/>
                <a:cs typeface="Book Antiqua" panose="02040602050305030304" pitchFamily="18" charset="0"/>
              </a:defRPr>
            </a:lvl1pPr>
          </a:lstStyle>
          <a:p>
            <a:pPr lvl="0"/>
            <a:r>
              <a:rPr lang="es-ES"/>
              <a:t>Haga clic para modificar el estilo de título del patrón</a:t>
            </a:r>
            <a:endParaRPr lang="es-ES" dirty="0"/>
          </a:p>
        </p:txBody>
      </p:sp>
      <p:sp>
        <p:nvSpPr>
          <p:cNvPr id="3" name="2 Marcador de posición de imagen"/>
          <p:cNvSpPr>
            <a:spLocks noGrp="1"/>
          </p:cNvSpPr>
          <p:nvPr>
            <p:ph type="pic" idx="1"/>
          </p:nvPr>
        </p:nvSpPr>
        <p:spPr>
          <a:xfrm>
            <a:off x="1295467" y="1196753"/>
            <a:ext cx="9697077" cy="35283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3 Marcador de texto"/>
          <p:cNvSpPr>
            <a:spLocks noGrp="1"/>
          </p:cNvSpPr>
          <p:nvPr>
            <p:ph type="body" sz="half" idx="2"/>
          </p:nvPr>
        </p:nvSpPr>
        <p:spPr>
          <a:xfrm>
            <a:off x="1257333" y="5510337"/>
            <a:ext cx="9697077" cy="5109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17819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ADF54C62-10AF-46AF-A7A7-A716141DB71B}"/>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3604270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75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5FA29-184C-480A-A645-59CA9EC1DF8A}"/>
              </a:ext>
            </a:extLst>
          </p:cNvPr>
          <p:cNvSpPr>
            <a:spLocks noGrp="1"/>
          </p:cNvSpPr>
          <p:nvPr>
            <p:ph type="title"/>
          </p:nvPr>
        </p:nvSpPr>
        <p:spPr>
          <a:xfrm>
            <a:off x="3737811" y="0"/>
            <a:ext cx="8454188" cy="397042"/>
          </a:xfrm>
        </p:spPr>
        <p:txBody>
          <a:bodyPr/>
          <a:lstStyle>
            <a:lvl1pPr algn="r">
              <a:defRPr/>
            </a:lvl1pPr>
          </a:lstStyle>
          <a:p>
            <a:r>
              <a:rPr lang="es-ES"/>
              <a:t>Haga clic para modificar el estilo de título del patrón</a:t>
            </a:r>
          </a:p>
        </p:txBody>
      </p:sp>
      <p:sp>
        <p:nvSpPr>
          <p:cNvPr id="3" name="Marcador de número de diapositiva 2">
            <a:extLst>
              <a:ext uri="{FF2B5EF4-FFF2-40B4-BE49-F238E27FC236}">
                <a16:creationId xmlns:a16="http://schemas.microsoft.com/office/drawing/2014/main" id="{E05359AF-83A0-4021-A591-C22C0BDC52D3}"/>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dirty="0"/>
          </a:p>
        </p:txBody>
      </p:sp>
    </p:spTree>
    <p:extLst>
      <p:ext uri="{BB962C8B-B14F-4D97-AF65-F5344CB8AC3E}">
        <p14:creationId xmlns:p14="http://schemas.microsoft.com/office/powerpoint/2010/main" val="409083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1729" y="1076073"/>
            <a:ext cx="10972800" cy="5072064"/>
          </a:xfrm>
        </p:spPr>
        <p:txBody>
          <a:bodyPr vert="horz" lIns="36000" tIns="36000" rIns="36000" bIns="36000" rtlCol="0">
            <a:noAutofit/>
          </a:bodyPr>
          <a:lstStyle>
            <a:lvl1pPr>
              <a:lnSpc>
                <a:spcPts val="3600"/>
              </a:lnSpc>
              <a:spcAft>
                <a:spcPts val="24"/>
              </a:spcAft>
              <a:defRPr lang="es-ES" sz="2400" dirty="0" smtClean="0"/>
            </a:lvl1pPr>
            <a:lvl2pPr>
              <a:lnSpc>
                <a:spcPts val="3600"/>
              </a:lnSpc>
              <a:defRPr lang="es-ES" sz="2300" dirty="0" smtClean="0"/>
            </a:lvl2pPr>
            <a:lvl3pPr>
              <a:lnSpc>
                <a:spcPts val="3600"/>
              </a:lnSpc>
              <a:defRPr lang="es-ES" sz="2200" dirty="0" smtClean="0">
                <a:latin typeface="Open Sans" panose="020B0606030504020204" pitchFamily="34" charset="0"/>
                <a:ea typeface="Open Sans" panose="020B0606030504020204" pitchFamily="34" charset="0"/>
                <a:cs typeface="Open Sans" panose="020B0606030504020204" pitchFamily="34" charset="0"/>
              </a:defRPr>
            </a:lvl3pPr>
            <a:lvl4pPr>
              <a:lnSpc>
                <a:spcPts val="3600"/>
              </a:lnSpc>
              <a:defRPr lang="es-ES" sz="2000" dirty="0" smtClean="0">
                <a:latin typeface="Open Sans" panose="020B0606030504020204" pitchFamily="34" charset="0"/>
                <a:ea typeface="Open Sans" panose="020B0606030504020204" pitchFamily="34" charset="0"/>
                <a:cs typeface="Open Sans" panose="020B0606030504020204" pitchFamily="34" charset="0"/>
              </a:defRPr>
            </a:lvl4pPr>
            <a:lvl5pPr>
              <a:lnSpc>
                <a:spcPts val="3600"/>
              </a:lnSpc>
              <a:defRPr lang="es-ES" sz="2000" dirty="0">
                <a:latin typeface="Open Sans" panose="020B0606030504020204" pitchFamily="34" charset="0"/>
                <a:ea typeface="Open Sans" panose="020B0606030504020204" pitchFamily="34" charset="0"/>
                <a:cs typeface="Open Sans" panose="020B0606030504020204" pitchFamily="34" charset="0"/>
              </a:defRPr>
            </a:lvl5pPr>
          </a:lstStyle>
          <a:p>
            <a:pPr lvl="0">
              <a:lnSpc>
                <a:spcPts val="3600"/>
              </a:lnSpc>
            </a:pPr>
            <a:r>
              <a:rPr lang="es-ES"/>
              <a:t>Editar los estilos de texto del patrón</a:t>
            </a:r>
          </a:p>
          <a:p>
            <a:pPr lvl="1">
              <a:lnSpc>
                <a:spcPts val="3600"/>
              </a:lnSpc>
            </a:pPr>
            <a:r>
              <a:rPr lang="es-ES"/>
              <a:t>Segundo nivel</a:t>
            </a:r>
          </a:p>
          <a:p>
            <a:pPr lvl="2">
              <a:lnSpc>
                <a:spcPts val="3600"/>
              </a:lnSpc>
            </a:pPr>
            <a:r>
              <a:rPr lang="es-ES"/>
              <a:t>Tercer nivel</a:t>
            </a:r>
          </a:p>
          <a:p>
            <a:pPr lvl="3">
              <a:lnSpc>
                <a:spcPts val="3600"/>
              </a:lnSpc>
            </a:pPr>
            <a:r>
              <a:rPr lang="es-ES"/>
              <a:t>Cuarto nivel</a:t>
            </a:r>
          </a:p>
          <a:p>
            <a:pPr lvl="4">
              <a:lnSpc>
                <a:spcPts val="3600"/>
              </a:lnSpc>
            </a:pPr>
            <a:r>
              <a:rPr lang="es-ES"/>
              <a:t>Quinto nivel</a:t>
            </a:r>
            <a:endParaRPr lang="es-ES" dirty="0"/>
          </a:p>
        </p:txBody>
      </p:sp>
      <p:cxnSp>
        <p:nvCxnSpPr>
          <p:cNvPr id="8" name="Conector recto 7">
            <a:extLst>
              <a:ext uri="{FF2B5EF4-FFF2-40B4-BE49-F238E27FC236}">
                <a16:creationId xmlns:a16="http://schemas.microsoft.com/office/drawing/2014/main" id="{43724F7F-5188-42BE-B67B-0E78F9B9F8F9}"/>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F8CFC6B2-2805-4894-8859-013D356BAD2D}"/>
              </a:ext>
            </a:extLst>
          </p:cNvPr>
          <p:cNvSpPr>
            <a:spLocks noGrp="1"/>
          </p:cNvSpPr>
          <p:nvPr>
            <p:ph type="title"/>
          </p:nvPr>
        </p:nvSpPr>
        <p:spPr/>
        <p:txBody>
          <a:bodyPr/>
          <a:lstStyle>
            <a:lvl1pPr algn="r">
              <a:defRPr/>
            </a:lvl1pPr>
          </a:lstStyle>
          <a:p>
            <a:r>
              <a:rPr lang="es-ES"/>
              <a:t>Haga clic para modificar el estilo de título del patrón</a:t>
            </a:r>
          </a:p>
        </p:txBody>
      </p:sp>
      <p:sp>
        <p:nvSpPr>
          <p:cNvPr id="11" name="Marcador de número de diapositiva 10">
            <a:extLst>
              <a:ext uri="{FF2B5EF4-FFF2-40B4-BE49-F238E27FC236}">
                <a16:creationId xmlns:a16="http://schemas.microsoft.com/office/drawing/2014/main" id="{F78444FA-384B-421B-B81C-AE4C53321FF2}"/>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dirty="0"/>
          </a:p>
        </p:txBody>
      </p:sp>
    </p:spTree>
    <p:extLst>
      <p:ext uri="{BB962C8B-B14F-4D97-AF65-F5344CB8AC3E}">
        <p14:creationId xmlns:p14="http://schemas.microsoft.com/office/powerpoint/2010/main" val="417176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2" name="1 Título"/>
          <p:cNvSpPr>
            <a:spLocks noGrp="1"/>
          </p:cNvSpPr>
          <p:nvPr>
            <p:ph type="title"/>
          </p:nvPr>
        </p:nvSpPr>
        <p:spPr>
          <a:xfrm>
            <a:off x="1394884" y="3902551"/>
            <a:ext cx="10363200" cy="1446550"/>
          </a:xfrm>
          <a:prstGeom prst="rect">
            <a:avLst/>
          </a:prstGeom>
          <a:noFill/>
        </p:spPr>
        <p:txBody>
          <a:bodyPr vert="horz" wrap="square" lIns="91440" tIns="45720" rIns="91440" bIns="45720" rtlCol="0" anchor="ctr" anchorCtr="0">
            <a:spAutoFit/>
          </a:bodyPr>
          <a:lstStyle>
            <a:lvl1pPr>
              <a:defRPr lang="es-ES" sz="4400" dirty="0">
                <a:ln w="12700">
                  <a:noFill/>
                </a:ln>
                <a:solidFill>
                  <a:srgbClr val="A40000"/>
                </a:solidFill>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Tree>
    <p:extLst>
      <p:ext uri="{BB962C8B-B14F-4D97-AF65-F5344CB8AC3E}">
        <p14:creationId xmlns:p14="http://schemas.microsoft.com/office/powerpoint/2010/main" val="179904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28751"/>
            <a:ext cx="5384800" cy="4525963"/>
          </a:xfrm>
        </p:spPr>
        <p:txBody>
          <a:bodyPr/>
          <a:lstStyle>
            <a:lvl1pPr>
              <a:defRPr sz="2600"/>
            </a:lvl1pPr>
            <a:lvl2pPr>
              <a:defRPr sz="2400"/>
            </a:lvl2pPr>
            <a:lvl3pPr>
              <a:defRPr sz="2000">
                <a:latin typeface="Open Sans" panose="020B0606030504020204" pitchFamily="34" charset="0"/>
                <a:ea typeface="Open Sans" panose="020B0606030504020204" pitchFamily="34" charset="0"/>
                <a:cs typeface="Open Sans" panose="020B0606030504020204" pitchFamily="34" charset="0"/>
              </a:defRPr>
            </a:lvl3pPr>
            <a:lvl4pPr>
              <a:defRPr sz="1800">
                <a:latin typeface="Open Sans" panose="020B0606030504020204" pitchFamily="34" charset="0"/>
                <a:ea typeface="Open Sans" panose="020B0606030504020204" pitchFamily="34" charset="0"/>
                <a:cs typeface="Open Sans" panose="020B0606030504020204" pitchFamily="34" charset="0"/>
              </a:defRPr>
            </a:lvl4pPr>
            <a:lvl5pPr>
              <a:defRPr sz="1800">
                <a:latin typeface="Open Sans" panose="020B0606030504020204" pitchFamily="34" charset="0"/>
                <a:ea typeface="Open Sans" panose="020B0606030504020204" pitchFamily="34" charset="0"/>
                <a:cs typeface="Open Sans" panose="020B0606030504020204" pitchFamily="34" charset="0"/>
              </a:defRPr>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contenido"/>
          <p:cNvSpPr>
            <a:spLocks noGrp="1"/>
          </p:cNvSpPr>
          <p:nvPr>
            <p:ph sz="half" idx="2"/>
          </p:nvPr>
        </p:nvSpPr>
        <p:spPr>
          <a:xfrm>
            <a:off x="6197600" y="1428751"/>
            <a:ext cx="5384800" cy="4525963"/>
          </a:xfrm>
        </p:spPr>
        <p:txBody>
          <a:bodyPr/>
          <a:lstStyle>
            <a:lvl1pPr>
              <a:defRPr sz="2600"/>
            </a:lvl1pPr>
            <a:lvl2pPr>
              <a:defRPr sz="2400"/>
            </a:lvl2pPr>
            <a:lvl3pPr>
              <a:defRPr sz="2000">
                <a:latin typeface="Open Sans" panose="020B0606030504020204" pitchFamily="34" charset="0"/>
                <a:ea typeface="Open Sans" panose="020B0606030504020204" pitchFamily="34" charset="0"/>
                <a:cs typeface="Open Sans" panose="020B0606030504020204" pitchFamily="34" charset="0"/>
              </a:defRPr>
            </a:lvl3pPr>
            <a:lvl4pPr>
              <a:defRPr sz="1800">
                <a:latin typeface="Open Sans" panose="020B0606030504020204" pitchFamily="34" charset="0"/>
                <a:ea typeface="Open Sans" panose="020B0606030504020204" pitchFamily="34" charset="0"/>
                <a:cs typeface="Open Sans" panose="020B0606030504020204" pitchFamily="34" charset="0"/>
              </a:defRPr>
            </a:lvl4pPr>
            <a:lvl5pPr>
              <a:defRPr sz="1800">
                <a:latin typeface="Open Sans" panose="020B0606030504020204" pitchFamily="34" charset="0"/>
                <a:ea typeface="Open Sans" panose="020B0606030504020204" pitchFamily="34" charset="0"/>
                <a:cs typeface="Open Sans" panose="020B0606030504020204" pitchFamily="34" charset="0"/>
              </a:defRPr>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9" name="Título 8">
            <a:extLst>
              <a:ext uri="{FF2B5EF4-FFF2-40B4-BE49-F238E27FC236}">
                <a16:creationId xmlns:a16="http://schemas.microsoft.com/office/drawing/2014/main" id="{73BD1F6E-B38D-487B-BC1D-36930BD804D2}"/>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93567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609600" y="1196753"/>
            <a:ext cx="5386917"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000"/>
            </a:lvl1pPr>
            <a:lvl2pPr>
              <a:defRPr sz="2000"/>
            </a:lvl2pPr>
            <a:lvl3pPr>
              <a:defRPr sz="1800">
                <a:latin typeface="Open Sans" panose="020B0606030504020204" pitchFamily="34" charset="0"/>
                <a:ea typeface="Open Sans" panose="020B0606030504020204" pitchFamily="34" charset="0"/>
                <a:cs typeface="Open Sans" panose="020B0606030504020204" pitchFamily="34" charset="0"/>
              </a:defRPr>
            </a:lvl3pPr>
            <a:lvl4pPr>
              <a:defRPr sz="1600">
                <a:latin typeface="Open Sans" panose="020B0606030504020204" pitchFamily="34" charset="0"/>
                <a:ea typeface="Open Sans" panose="020B0606030504020204" pitchFamily="34" charset="0"/>
                <a:cs typeface="Open Sans" panose="020B0606030504020204" pitchFamily="34" charset="0"/>
              </a:defRPr>
            </a:lvl4pPr>
            <a:lvl5pPr>
              <a:defRPr sz="1600">
                <a:latin typeface="Open Sans" panose="020B0606030504020204" pitchFamily="34" charset="0"/>
                <a:ea typeface="Open Sans" panose="020B0606030504020204" pitchFamily="34" charset="0"/>
                <a:cs typeface="Open Sans" panose="020B0606030504020204" pitchFamily="34" charset="0"/>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4 Marcador de texto"/>
          <p:cNvSpPr>
            <a:spLocks noGrp="1"/>
          </p:cNvSpPr>
          <p:nvPr>
            <p:ph type="body" sz="quarter" idx="3" hasCustomPrompt="1"/>
          </p:nvPr>
        </p:nvSpPr>
        <p:spPr>
          <a:xfrm>
            <a:off x="6193368" y="1196753"/>
            <a:ext cx="5389033"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000"/>
            </a:lvl1pPr>
            <a:lvl2pPr>
              <a:defRPr sz="2000"/>
            </a:lvl2pPr>
            <a:lvl3pPr>
              <a:defRPr sz="1800">
                <a:latin typeface="Open Sans" panose="020B0606030504020204" pitchFamily="34" charset="0"/>
                <a:ea typeface="Open Sans" panose="020B0606030504020204" pitchFamily="34" charset="0"/>
                <a:cs typeface="Open Sans" panose="020B0606030504020204" pitchFamily="34" charset="0"/>
              </a:defRPr>
            </a:lvl3pPr>
            <a:lvl4pPr>
              <a:defRPr sz="1600">
                <a:latin typeface="Open Sans" panose="020B0606030504020204" pitchFamily="34" charset="0"/>
                <a:ea typeface="Open Sans" panose="020B0606030504020204" pitchFamily="34" charset="0"/>
                <a:cs typeface="Open Sans" panose="020B0606030504020204" pitchFamily="34" charset="0"/>
              </a:defRPr>
            </a:lvl4pPr>
            <a:lvl5pPr>
              <a:defRPr sz="1600">
                <a:latin typeface="Open Sans" panose="020B0606030504020204" pitchFamily="34" charset="0"/>
                <a:ea typeface="Open Sans" panose="020B0606030504020204" pitchFamily="34" charset="0"/>
                <a:cs typeface="Open Sans" panose="020B0606030504020204" pitchFamily="34" charset="0"/>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9" name="8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10" name="Título 9">
            <a:extLst>
              <a:ext uri="{FF2B5EF4-FFF2-40B4-BE49-F238E27FC236}">
                <a16:creationId xmlns:a16="http://schemas.microsoft.com/office/drawing/2014/main" id="{0E466263-24DE-4374-9DE5-7D77CFC14CE5}"/>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103497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09B5275F-4EF5-4B57-802D-34358DC6C5C1}"/>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209799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92788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23393" y="1340768"/>
            <a:ext cx="4011084" cy="946026"/>
          </a:xfrm>
          <a:prstGeom prst="rect">
            <a:avLst/>
          </a:prstGeom>
          <a:noFill/>
        </p:spPr>
        <p:txBody>
          <a:bodyPr anchor="t"/>
          <a:lstStyle>
            <a:lvl1pPr algn="l">
              <a:defRPr sz="2200" b="0">
                <a:solidFill>
                  <a:srgbClr val="A40000"/>
                </a:solidFill>
                <a:latin typeface="Book Antiqua" panose="02040602050305030304" pitchFamily="18" charset="0"/>
              </a:defRPr>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4766733" y="1340769"/>
            <a:ext cx="6815667" cy="4641379"/>
          </a:xfrm>
        </p:spPr>
        <p:txBody>
          <a:bodyPr/>
          <a:lstStyle>
            <a:lvl1pPr>
              <a:defRPr sz="2800"/>
            </a:lvl1pPr>
            <a:lvl2pPr>
              <a:defRPr sz="2400"/>
            </a:lvl2pPr>
            <a:lvl3pPr>
              <a:defRPr sz="2400">
                <a:latin typeface="Open Sans" panose="020B0606030504020204" pitchFamily="34" charset="0"/>
                <a:ea typeface="Open Sans" panose="020B0606030504020204" pitchFamily="34" charset="0"/>
                <a:cs typeface="Open Sans" panose="020B0606030504020204" pitchFamily="34" charset="0"/>
              </a:defRPr>
            </a:lvl3pPr>
            <a:lvl4pPr>
              <a:defRPr sz="2000">
                <a:latin typeface="Open Sans" panose="020B0606030504020204" pitchFamily="34" charset="0"/>
                <a:ea typeface="Open Sans" panose="020B0606030504020204" pitchFamily="34" charset="0"/>
                <a:cs typeface="Open Sans" panose="020B0606030504020204" pitchFamily="34" charset="0"/>
              </a:defRPr>
            </a:lvl4pPr>
            <a:lvl5pPr>
              <a:defRPr sz="2000">
                <a:latin typeface="Open Sans" panose="020B0606030504020204" pitchFamily="34" charset="0"/>
                <a:ea typeface="Open Sans" panose="020B0606030504020204" pitchFamily="34" charset="0"/>
                <a:cs typeface="Open Sans" panose="020B0606030504020204" pitchFamily="34" charset="0"/>
              </a:defRPr>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texto"/>
          <p:cNvSpPr>
            <a:spLocks noGrp="1"/>
          </p:cNvSpPr>
          <p:nvPr>
            <p:ph type="body" sz="half" idx="2"/>
          </p:nvPr>
        </p:nvSpPr>
        <p:spPr>
          <a:xfrm>
            <a:off x="609601" y="2370221"/>
            <a:ext cx="4011084" cy="3611926"/>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4 Marcador de fecha"/>
          <p:cNvSpPr>
            <a:spLocks noGrp="1"/>
          </p:cNvSpPr>
          <p:nvPr>
            <p:ph type="dt" sz="half" idx="10"/>
          </p:nvPr>
        </p:nvSpPr>
        <p:spPr>
          <a:xfrm>
            <a:off x="609600" y="6237313"/>
            <a:ext cx="2844800" cy="365125"/>
          </a:xfrm>
          <a:prstGeom prst="rect">
            <a:avLst/>
          </a:prstGeom>
        </p:spPr>
        <p:txBody>
          <a:bodyPr/>
          <a:lstStyle/>
          <a:p>
            <a:fld id="{25562923-2E0A-44FD-8683-9F40F2D6220B}" type="datetimeFigureOut">
              <a:rPr lang="es-ES" smtClean="0"/>
              <a:t>29/01/2022</a:t>
            </a:fld>
            <a:endParaRPr lang="es-ES"/>
          </a:p>
        </p:txBody>
      </p:sp>
      <p:sp>
        <p:nvSpPr>
          <p:cNvPr id="6" name="5 Marcador de pie de página"/>
          <p:cNvSpPr>
            <a:spLocks noGrp="1"/>
          </p:cNvSpPr>
          <p:nvPr>
            <p:ph type="ftr" sz="quarter" idx="11"/>
          </p:nvPr>
        </p:nvSpPr>
        <p:spPr>
          <a:xfrm>
            <a:off x="4165600" y="6237313"/>
            <a:ext cx="38608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69893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73768" y="1058999"/>
            <a:ext cx="10972800" cy="4944758"/>
          </a:xfrm>
          <a:prstGeom prst="rect">
            <a:avLst/>
          </a:prstGeom>
        </p:spPr>
        <p:txBody>
          <a:bodyPr vert="horz" lIns="36000" tIns="36000" rIns="36000" bIns="36000" rtlCol="0">
            <a:noAutofit/>
          </a:bodyPr>
          <a:lstStyle/>
          <a:p>
            <a:pPr lvl="0"/>
            <a:r>
              <a:rPr lang="es-ES" dirty="0"/>
              <a:t>Haga clic para modificar el estilo de texto del patrón</a:t>
            </a:r>
          </a:p>
          <a:p>
            <a:pPr lvl="1"/>
            <a:r>
              <a:rPr lang="es-ES" dirty="0"/>
              <a:t>Segundo nivel</a:t>
            </a:r>
          </a:p>
          <a:p>
            <a:pPr marL="730251" lvl="1" defTabSz="987425"/>
            <a:r>
              <a:rPr lang="es-ES" dirty="0"/>
              <a:t>Tercer nivel</a:t>
            </a:r>
          </a:p>
          <a:p>
            <a:pPr marL="1011238" lvl="1"/>
            <a:r>
              <a:rPr lang="es-ES" dirty="0"/>
              <a:t>Cuarto nivel</a:t>
            </a:r>
          </a:p>
          <a:p>
            <a:pPr marL="1354138" lvl="1"/>
            <a:r>
              <a:rPr lang="es-ES" dirty="0"/>
              <a:t>Quinto nivel</a:t>
            </a:r>
          </a:p>
        </p:txBody>
      </p:sp>
      <p:sp>
        <p:nvSpPr>
          <p:cNvPr id="9" name="AutoShape 2" descr="Encabezad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sz="1800" dirty="0">
              <a:latin typeface="Open Sans" panose="020B0606030504020204" pitchFamily="34" charset="0"/>
            </a:endParaRPr>
          </a:p>
        </p:txBody>
      </p:sp>
      <p:pic>
        <p:nvPicPr>
          <p:cNvPr id="10" name="Imagen 9">
            <a:extLst>
              <a:ext uri="{FF2B5EF4-FFF2-40B4-BE49-F238E27FC236}">
                <a16:creationId xmlns:a16="http://schemas.microsoft.com/office/drawing/2014/main" id="{679A96E4-310D-4105-B491-5BBF7188E4C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6458" y="17601"/>
            <a:ext cx="2388887" cy="724344"/>
          </a:xfrm>
          <a:prstGeom prst="rect">
            <a:avLst/>
          </a:prstGeom>
        </p:spPr>
      </p:pic>
      <p:sp>
        <p:nvSpPr>
          <p:cNvPr id="13" name="CuadroTexto 12">
            <a:extLst>
              <a:ext uri="{FF2B5EF4-FFF2-40B4-BE49-F238E27FC236}">
                <a16:creationId xmlns:a16="http://schemas.microsoft.com/office/drawing/2014/main" id="{A0EED047-8E79-4297-BD40-6EF7DFD71AA9}"/>
              </a:ext>
            </a:extLst>
          </p:cNvPr>
          <p:cNvSpPr txBox="1"/>
          <p:nvPr userDrawn="1"/>
        </p:nvSpPr>
        <p:spPr>
          <a:xfrm>
            <a:off x="0" y="6550223"/>
            <a:ext cx="2534652" cy="307777"/>
          </a:xfrm>
          <a:prstGeom prst="rect">
            <a:avLst/>
          </a:prstGeom>
          <a:solidFill>
            <a:srgbClr val="A40000"/>
          </a:solidFill>
        </p:spPr>
        <p:txBody>
          <a:bodyPr wrap="square" rtlCol="0">
            <a:spAutoFit/>
          </a:bodyPr>
          <a:lstStyle/>
          <a:p>
            <a:r>
              <a:rPr lang="es-ES" sz="1400" b="1" i="1" dirty="0">
                <a:solidFill>
                  <a:schemeClr val="bg1"/>
                </a:solidFill>
                <a:latin typeface="Book Antiqua" panose="02040602050305030304" pitchFamily="18" charset="0"/>
                <a:cs typeface="Times New Roman" panose="02020603050405020304" pitchFamily="18" charset="0"/>
              </a:rPr>
              <a:t>Prof. Rita de la Torre</a:t>
            </a:r>
          </a:p>
        </p:txBody>
      </p:sp>
      <p:cxnSp>
        <p:nvCxnSpPr>
          <p:cNvPr id="15" name="Conector recto 14">
            <a:extLst>
              <a:ext uri="{FF2B5EF4-FFF2-40B4-BE49-F238E27FC236}">
                <a16:creationId xmlns:a16="http://schemas.microsoft.com/office/drawing/2014/main" id="{305A611A-980B-4E13-AC6D-2C3AEA295FFE}"/>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A1C01D30-0E68-4CD8-9C2D-9D51D8BB970B}"/>
              </a:ext>
            </a:extLst>
          </p:cNvPr>
          <p:cNvCxnSpPr/>
          <p:nvPr userDrawn="1"/>
        </p:nvCxnSpPr>
        <p:spPr>
          <a:xfrm>
            <a:off x="112295" y="84222"/>
            <a:ext cx="0" cy="6773779"/>
          </a:xfrm>
          <a:prstGeom prst="line">
            <a:avLst/>
          </a:prstGeom>
          <a:ln w="6350">
            <a:solidFill>
              <a:srgbClr val="CC0000"/>
            </a:solidFill>
          </a:ln>
        </p:spPr>
        <p:style>
          <a:lnRef idx="1">
            <a:schemeClr val="accent1"/>
          </a:lnRef>
          <a:fillRef idx="0">
            <a:schemeClr val="accent1"/>
          </a:fillRef>
          <a:effectRef idx="0">
            <a:schemeClr val="accent1"/>
          </a:effectRef>
          <a:fontRef idx="minor">
            <a:schemeClr val="tx1"/>
          </a:fontRef>
        </p:style>
      </p:cxnSp>
      <p:sp>
        <p:nvSpPr>
          <p:cNvPr id="20" name="Marcador de título 19">
            <a:extLst>
              <a:ext uri="{FF2B5EF4-FFF2-40B4-BE49-F238E27FC236}">
                <a16:creationId xmlns:a16="http://schemas.microsoft.com/office/drawing/2014/main" id="{91EF5F0B-7D52-4DB0-A3EB-FC3B87459180}"/>
              </a:ext>
            </a:extLst>
          </p:cNvPr>
          <p:cNvSpPr>
            <a:spLocks noGrp="1"/>
          </p:cNvSpPr>
          <p:nvPr>
            <p:ph type="title"/>
          </p:nvPr>
        </p:nvSpPr>
        <p:spPr>
          <a:xfrm>
            <a:off x="3737811" y="0"/>
            <a:ext cx="8454188" cy="397042"/>
          </a:xfrm>
          <a:prstGeom prst="rect">
            <a:avLst/>
          </a:prstGeom>
          <a:solidFill>
            <a:srgbClr val="A40000"/>
          </a:solidFill>
        </p:spPr>
        <p:txBody>
          <a:bodyPr/>
          <a:lstStyle/>
          <a:p>
            <a:pPr marL="0" lvl="0" algn="r"/>
            <a:r>
              <a:rPr lang="es-ES"/>
              <a:t>Haga clic para modificar el estilo de título del patrón</a:t>
            </a:r>
          </a:p>
        </p:txBody>
      </p:sp>
    </p:spTree>
    <p:extLst>
      <p:ext uri="{BB962C8B-B14F-4D97-AF65-F5344CB8AC3E}">
        <p14:creationId xmlns:p14="http://schemas.microsoft.com/office/powerpoint/2010/main" val="238355060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3" r:id="rId12"/>
  </p:sldLayoutIdLst>
  <p:txStyles>
    <p:titleStyle>
      <a:lvl1pPr algn="l" defTabSz="914400" rtl="0" eaLnBrk="1" latinLnBrk="0" hangingPunct="1">
        <a:spcBef>
          <a:spcPct val="0"/>
        </a:spcBef>
        <a:buNone/>
        <a:defRPr lang="es-ES" sz="1800" b="1" i="1" kern="1200" spc="0" baseline="0" smtClean="0">
          <a:ln w="3175">
            <a:noFill/>
          </a:ln>
          <a:solidFill>
            <a:schemeClr val="bg1"/>
          </a:solidFill>
          <a:latin typeface="Book Antiqua" panose="02040602050305030304" pitchFamily="18" charset="0"/>
          <a:ea typeface="Open Sans" panose="020B0606030504020204" pitchFamily="34" charset="0"/>
          <a:cs typeface="+mj-cs"/>
        </a:defRPr>
      </a:lvl1pPr>
    </p:titleStyle>
    <p:body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hootsuite.com/create-free-account" TargetMode="External"/><Relationship Id="rId7" Type="http://schemas.openxmlformats.org/officeDocument/2006/relationships/image" Target="../media/image15.png"/><Relationship Id="rId2" Type="http://schemas.openxmlformats.org/officeDocument/2006/relationships/hyperlink" Target="https://buffer.com/signup"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app.hubspot.com/" TargetMode="External"/><Relationship Id="rId4" Type="http://schemas.openxmlformats.org/officeDocument/2006/relationships/hyperlink" Target="https://www.zoho.com/es-xl/social/?src=top-header" TargetMode="Externa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penguinrandomhouse.com/books/294819/buzzmarketing-by-mark-hughes/9781591842132/" TargetMode="Externa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40defiebre.com/guia-seo/busqueda-de-keyword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search.google.com/search-console/abou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hyperlink" Target="https://content.adestra.com/hubfs/2018_Reports_and_eGuides/Econsultancy-2018-Email-Marketing-Industry-Census.pdf?ref=emailmarketingtipps.de"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8.jpeg"/><Relationship Id="rId3" Type="http://schemas.microsoft.com/office/2007/relationships/hdphoto" Target="../media/hdphoto9.wdp"/><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6.jpeg"/><Relationship Id="rId5" Type="http://schemas.microsoft.com/office/2007/relationships/hdphoto" Target="../media/hdphoto10.wdp"/><Relationship Id="rId4" Type="http://schemas.openxmlformats.org/officeDocument/2006/relationships/image" Target="../media/image35.png"/><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iabspain.es/estandar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703444" y="2973674"/>
            <a:ext cx="7171966" cy="830997"/>
          </a:xfrm>
        </p:spPr>
        <p:txBody>
          <a:bodyPr/>
          <a:lstStyle/>
          <a:p>
            <a:pPr algn="r"/>
            <a:r>
              <a:rPr lang="es-ES" sz="4800" dirty="0">
                <a:solidFill>
                  <a:srgbClr val="CC0000"/>
                </a:solidFill>
              </a:rPr>
              <a:t>Sistemas de Información</a:t>
            </a:r>
          </a:p>
        </p:txBody>
      </p:sp>
      <p:sp>
        <p:nvSpPr>
          <p:cNvPr id="3" name="2 Subtítulo"/>
          <p:cNvSpPr>
            <a:spLocks noGrp="1"/>
          </p:cNvSpPr>
          <p:nvPr>
            <p:ph type="subTitle" idx="1"/>
          </p:nvPr>
        </p:nvSpPr>
        <p:spPr>
          <a:xfrm>
            <a:off x="3213559" y="4320237"/>
            <a:ext cx="6098541" cy="523220"/>
          </a:xfrm>
        </p:spPr>
        <p:txBody>
          <a:bodyPr/>
          <a:lstStyle/>
          <a:p>
            <a:r>
              <a:rPr lang="es-ES" sz="2800" b="0">
                <a:latin typeface="Open Sans" panose="020B0606030504020204" pitchFamily="34" charset="0"/>
                <a:ea typeface="Open Sans" panose="020B0606030504020204" pitchFamily="34" charset="0"/>
              </a:rPr>
              <a:t>E-Marketing</a:t>
            </a:r>
            <a:endParaRPr lang="en-US" sz="2800" b="0" dirty="0">
              <a:latin typeface="Open Sans" panose="020B0606030504020204" pitchFamily="34" charset="0"/>
              <a:ea typeface="Open Sans" panose="020B0606030504020204" pitchFamily="34" charset="0"/>
            </a:endParaRPr>
          </a:p>
        </p:txBody>
      </p:sp>
      <p:sp>
        <p:nvSpPr>
          <p:cNvPr id="4" name="CuadroTexto 3">
            <a:extLst>
              <a:ext uri="{FF2B5EF4-FFF2-40B4-BE49-F238E27FC236}">
                <a16:creationId xmlns:a16="http://schemas.microsoft.com/office/drawing/2014/main" id="{8B615C6D-E0A8-406A-A7F4-4CDE25714D1B}"/>
              </a:ext>
            </a:extLst>
          </p:cNvPr>
          <p:cNvSpPr txBox="1"/>
          <p:nvPr/>
        </p:nvSpPr>
        <p:spPr>
          <a:xfrm>
            <a:off x="2120349" y="6016487"/>
            <a:ext cx="4142481" cy="523220"/>
          </a:xfrm>
          <a:prstGeom prst="rect">
            <a:avLst/>
          </a:prstGeom>
          <a:noFill/>
        </p:spPr>
        <p:txBody>
          <a:bodyPr wrap="none" rtlCol="0">
            <a:spAutoFit/>
          </a:bodyPr>
          <a:lstStyle/>
          <a:p>
            <a:r>
              <a:rPr lang="es-ES" sz="2800" b="1" i="1" dirty="0">
                <a:solidFill>
                  <a:schemeClr val="bg1"/>
                </a:solidFill>
                <a:latin typeface="Georgia" panose="02040502050405020303" pitchFamily="18" charset="0"/>
              </a:rPr>
              <a:t>Prof. Rita de la Torre</a:t>
            </a:r>
          </a:p>
        </p:txBody>
      </p:sp>
    </p:spTree>
    <p:extLst>
      <p:ext uri="{BB962C8B-B14F-4D97-AF65-F5344CB8AC3E}">
        <p14:creationId xmlns:p14="http://schemas.microsoft.com/office/powerpoint/2010/main" val="236894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526DB-9345-41BF-9ACC-27D94DF03FB2}"/>
              </a:ext>
            </a:extLst>
          </p:cNvPr>
          <p:cNvSpPr>
            <a:spLocks noGrp="1"/>
          </p:cNvSpPr>
          <p:nvPr>
            <p:ph type="title"/>
          </p:nvPr>
        </p:nvSpPr>
        <p:spPr/>
        <p:txBody>
          <a:bodyPr/>
          <a:lstStyle/>
          <a:p>
            <a:r>
              <a:rPr lang="es-ES"/>
              <a:t>3- Social Media Marketing. Estadísticas</a:t>
            </a:r>
            <a:endParaRPr lang="ca-ES"/>
          </a:p>
        </p:txBody>
      </p:sp>
      <p:sp>
        <p:nvSpPr>
          <p:cNvPr id="4" name="Rectángulo 3">
            <a:extLst>
              <a:ext uri="{FF2B5EF4-FFF2-40B4-BE49-F238E27FC236}">
                <a16:creationId xmlns:a16="http://schemas.microsoft.com/office/drawing/2014/main" id="{2BD4037F-B648-4D34-AAF4-E8EE6CCC09BC}"/>
              </a:ext>
            </a:extLst>
          </p:cNvPr>
          <p:cNvSpPr/>
          <p:nvPr/>
        </p:nvSpPr>
        <p:spPr>
          <a:xfrm>
            <a:off x="0" y="6460958"/>
            <a:ext cx="12192000" cy="397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3" name="Imagen 2">
            <a:extLst>
              <a:ext uri="{FF2B5EF4-FFF2-40B4-BE49-F238E27FC236}">
                <a16:creationId xmlns:a16="http://schemas.microsoft.com/office/drawing/2014/main" id="{8AF89C64-2AB8-455F-9688-967044655E9D}"/>
              </a:ext>
            </a:extLst>
          </p:cNvPr>
          <p:cNvPicPr>
            <a:picLocks noChangeAspect="1"/>
          </p:cNvPicPr>
          <p:nvPr/>
        </p:nvPicPr>
        <p:blipFill>
          <a:blip r:embed="rId2"/>
          <a:stretch>
            <a:fillRect/>
          </a:stretch>
        </p:blipFill>
        <p:spPr>
          <a:xfrm>
            <a:off x="0" y="0"/>
            <a:ext cx="12293600" cy="6858000"/>
          </a:xfrm>
          <a:prstGeom prst="rect">
            <a:avLst/>
          </a:prstGeom>
        </p:spPr>
      </p:pic>
    </p:spTree>
    <p:extLst>
      <p:ext uri="{BB962C8B-B14F-4D97-AF65-F5344CB8AC3E}">
        <p14:creationId xmlns:p14="http://schemas.microsoft.com/office/powerpoint/2010/main" val="248931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D9B27-28F3-482E-8F76-F4C6D78E80E4}"/>
              </a:ext>
            </a:extLst>
          </p:cNvPr>
          <p:cNvSpPr>
            <a:spLocks noGrp="1"/>
          </p:cNvSpPr>
          <p:nvPr>
            <p:ph type="title"/>
          </p:nvPr>
        </p:nvSpPr>
        <p:spPr>
          <a:xfrm>
            <a:off x="3737812" y="0"/>
            <a:ext cx="8454188" cy="397042"/>
          </a:xfrm>
        </p:spPr>
        <p:txBody>
          <a:bodyPr/>
          <a:lstStyle/>
          <a:p>
            <a:r>
              <a:rPr lang="es-ES" dirty="0"/>
              <a:t>Herramientas de Gestión de Redes Sociales</a:t>
            </a:r>
          </a:p>
        </p:txBody>
      </p:sp>
      <p:sp>
        <p:nvSpPr>
          <p:cNvPr id="3" name="Rectángulo 2">
            <a:extLst>
              <a:ext uri="{FF2B5EF4-FFF2-40B4-BE49-F238E27FC236}">
                <a16:creationId xmlns:a16="http://schemas.microsoft.com/office/drawing/2014/main" id="{326D825A-7E09-4F06-820E-D20B5374904D}"/>
              </a:ext>
            </a:extLst>
          </p:cNvPr>
          <p:cNvSpPr/>
          <p:nvPr/>
        </p:nvSpPr>
        <p:spPr>
          <a:xfrm>
            <a:off x="3105985" y="2178622"/>
            <a:ext cx="8688435" cy="3401187"/>
          </a:xfrm>
          <a:prstGeom prst="rect">
            <a:avLst/>
          </a:prstGeom>
        </p:spPr>
        <p:txBody>
          <a:bodyPr wrap="square">
            <a:spAutoFit/>
          </a:bodyPr>
          <a:lstStyle/>
          <a:p>
            <a:pPr>
              <a:lnSpc>
                <a:spcPct val="200000"/>
              </a:lnSpc>
              <a:spcAft>
                <a:spcPts val="600"/>
              </a:spcAft>
            </a:pPr>
            <a:r>
              <a:rPr lang="es-ES" sz="2400" dirty="0">
                <a:solidFill>
                  <a:srgbClr val="CC0000"/>
                </a:solidFill>
                <a:latin typeface="Open Sans" panose="020B0606030504020204" pitchFamily="34" charset="0"/>
                <a:ea typeface="Open Sans" panose="020B0606030504020204" pitchFamily="34" charset="0"/>
              </a:rPr>
              <a:t>Aplicaciones de gestión de redes sociales</a:t>
            </a:r>
          </a:p>
          <a:p>
            <a:pPr>
              <a:lnSpc>
                <a:spcPct val="200000"/>
              </a:lnSpc>
            </a:pPr>
            <a:r>
              <a:rPr lang="it-IT" sz="2100">
                <a:solidFill>
                  <a:srgbClr val="000000"/>
                </a:solidFill>
                <a:latin typeface="Open Sans" panose="020B0606030504020204" pitchFamily="34" charset="0"/>
                <a:ea typeface="Open Sans" panose="020B0606030504020204" pitchFamily="34" charset="0"/>
              </a:rPr>
              <a:t>a) Buffer: </a:t>
            </a:r>
            <a:r>
              <a:rPr lang="it-IT" sz="2100">
                <a:solidFill>
                  <a:srgbClr val="000000"/>
                </a:solidFill>
                <a:latin typeface="Open Sans" panose="020B0606030504020204" pitchFamily="34" charset="0"/>
                <a:ea typeface="Open Sans" panose="020B0606030504020204" pitchFamily="34" charset="0"/>
                <a:hlinkClick r:id="rId2"/>
              </a:rPr>
              <a:t>https://buffer.com/signup</a:t>
            </a:r>
            <a:endParaRPr lang="it-IT" sz="2100" dirty="0">
              <a:solidFill>
                <a:srgbClr val="000000"/>
              </a:solidFill>
              <a:latin typeface="Open Sans" panose="020B0606030504020204" pitchFamily="34" charset="0"/>
              <a:ea typeface="Open Sans" panose="020B0606030504020204" pitchFamily="34" charset="0"/>
            </a:endParaRPr>
          </a:p>
          <a:p>
            <a:pPr>
              <a:lnSpc>
                <a:spcPct val="200000"/>
              </a:lnSpc>
            </a:pPr>
            <a:r>
              <a:rPr lang="en-US" sz="2100" dirty="0">
                <a:solidFill>
                  <a:srgbClr val="1A1A1A"/>
                </a:solidFill>
                <a:latin typeface="Open Sans" panose="020B0606030504020204" pitchFamily="34" charset="0"/>
                <a:ea typeface="Open Sans" panose="020B0606030504020204" pitchFamily="34" charset="0"/>
              </a:rPr>
              <a:t>b) </a:t>
            </a:r>
            <a:r>
              <a:rPr lang="en-US" sz="2100" dirty="0">
                <a:solidFill>
                  <a:srgbClr val="000000"/>
                </a:solidFill>
                <a:latin typeface="Open Sans" panose="020B0606030504020204" pitchFamily="34" charset="0"/>
                <a:ea typeface="Open Sans" panose="020B0606030504020204" pitchFamily="34" charset="0"/>
              </a:rPr>
              <a:t>Hootsuite: </a:t>
            </a:r>
            <a:r>
              <a:rPr lang="en-US" sz="2100" dirty="0">
                <a:latin typeface="Open Sans" panose="020B0606030504020204" pitchFamily="34" charset="0"/>
                <a:ea typeface="Open Sans" panose="020B0606030504020204" pitchFamily="34" charset="0"/>
                <a:hlinkClick r:id="rId3"/>
              </a:rPr>
              <a:t>https://</a:t>
            </a:r>
            <a:r>
              <a:rPr lang="en-US" sz="2100" dirty="0" err="1">
                <a:latin typeface="Open Sans" panose="020B0606030504020204" pitchFamily="34" charset="0"/>
                <a:ea typeface="Open Sans" panose="020B0606030504020204" pitchFamily="34" charset="0"/>
                <a:hlinkClick r:id="rId3"/>
              </a:rPr>
              <a:t>hootsuite.com</a:t>
            </a:r>
            <a:r>
              <a:rPr lang="en-US" sz="2100" dirty="0">
                <a:latin typeface="Open Sans" panose="020B0606030504020204" pitchFamily="34" charset="0"/>
                <a:ea typeface="Open Sans" panose="020B0606030504020204" pitchFamily="34" charset="0"/>
                <a:hlinkClick r:id="rId3"/>
              </a:rPr>
              <a:t>/create-free-account</a:t>
            </a:r>
            <a:endParaRPr lang="en-US" sz="2100" dirty="0">
              <a:latin typeface="Open Sans" panose="020B0606030504020204" pitchFamily="34" charset="0"/>
              <a:ea typeface="Open Sans" panose="020B0606030504020204" pitchFamily="34" charset="0"/>
            </a:endParaRPr>
          </a:p>
          <a:p>
            <a:pPr>
              <a:lnSpc>
                <a:spcPct val="200000"/>
              </a:lnSpc>
            </a:pPr>
            <a:r>
              <a:rPr lang="en-US" sz="2100">
                <a:latin typeface="Open Sans" panose="020B0606030504020204" pitchFamily="34" charset="0"/>
                <a:ea typeface="Open Sans" panose="020B0606030504020204" pitchFamily="34" charset="0"/>
              </a:rPr>
              <a:t>c) </a:t>
            </a:r>
            <a:r>
              <a:rPr lang="en-US" sz="2100" dirty="0" err="1">
                <a:latin typeface="Open Sans" panose="020B0606030504020204" pitchFamily="34" charset="0"/>
                <a:ea typeface="Open Sans" panose="020B0606030504020204" pitchFamily="34" charset="0"/>
              </a:rPr>
              <a:t>Zoho</a:t>
            </a:r>
            <a:r>
              <a:rPr lang="en-US" sz="2100" dirty="0">
                <a:latin typeface="Open Sans" panose="020B0606030504020204" pitchFamily="34" charset="0"/>
                <a:ea typeface="Open Sans" panose="020B0606030504020204" pitchFamily="34" charset="0"/>
              </a:rPr>
              <a:t>: </a:t>
            </a:r>
            <a:r>
              <a:rPr lang="en-US" sz="2100" dirty="0">
                <a:latin typeface="Open Sans" panose="020B0606030504020204" pitchFamily="34" charset="0"/>
                <a:ea typeface="Open Sans" panose="020B0606030504020204" pitchFamily="34" charset="0"/>
                <a:hlinkClick r:id="rId4"/>
              </a:rPr>
              <a:t>https://</a:t>
            </a:r>
            <a:r>
              <a:rPr lang="en-US" sz="2100" dirty="0" err="1">
                <a:latin typeface="Open Sans" panose="020B0606030504020204" pitchFamily="34" charset="0"/>
                <a:ea typeface="Open Sans" panose="020B0606030504020204" pitchFamily="34" charset="0"/>
                <a:hlinkClick r:id="rId4"/>
              </a:rPr>
              <a:t>www.zoho.com</a:t>
            </a:r>
            <a:r>
              <a:rPr lang="en-US" sz="2100" dirty="0">
                <a:latin typeface="Open Sans" panose="020B0606030504020204" pitchFamily="34" charset="0"/>
                <a:ea typeface="Open Sans" panose="020B0606030504020204" pitchFamily="34" charset="0"/>
                <a:hlinkClick r:id="rId4"/>
              </a:rPr>
              <a:t>/</a:t>
            </a:r>
            <a:r>
              <a:rPr lang="en-US" sz="2100" dirty="0" err="1">
                <a:latin typeface="Open Sans" panose="020B0606030504020204" pitchFamily="34" charset="0"/>
                <a:ea typeface="Open Sans" panose="020B0606030504020204" pitchFamily="34" charset="0"/>
                <a:hlinkClick r:id="rId4"/>
              </a:rPr>
              <a:t>es</a:t>
            </a:r>
            <a:r>
              <a:rPr lang="en-US" sz="2100" dirty="0">
                <a:latin typeface="Open Sans" panose="020B0606030504020204" pitchFamily="34" charset="0"/>
                <a:ea typeface="Open Sans" panose="020B0606030504020204" pitchFamily="34" charset="0"/>
                <a:hlinkClick r:id="rId4"/>
              </a:rPr>
              <a:t>-xl/social/?</a:t>
            </a:r>
            <a:r>
              <a:rPr lang="en-US" sz="2100" dirty="0" err="1">
                <a:latin typeface="Open Sans" panose="020B0606030504020204" pitchFamily="34" charset="0"/>
                <a:ea typeface="Open Sans" panose="020B0606030504020204" pitchFamily="34" charset="0"/>
                <a:hlinkClick r:id="rId4"/>
              </a:rPr>
              <a:t>src</a:t>
            </a:r>
            <a:r>
              <a:rPr lang="en-US" sz="2100" dirty="0">
                <a:latin typeface="Open Sans" panose="020B0606030504020204" pitchFamily="34" charset="0"/>
                <a:ea typeface="Open Sans" panose="020B0606030504020204" pitchFamily="34" charset="0"/>
                <a:hlinkClick r:id="rId4"/>
              </a:rPr>
              <a:t>=top-header</a:t>
            </a:r>
            <a:endParaRPr lang="en-US" sz="2100" dirty="0">
              <a:latin typeface="Open Sans" panose="020B0606030504020204" pitchFamily="34" charset="0"/>
              <a:ea typeface="Open Sans" panose="020B0606030504020204" pitchFamily="34" charset="0"/>
            </a:endParaRPr>
          </a:p>
          <a:p>
            <a:pPr>
              <a:lnSpc>
                <a:spcPct val="200000"/>
              </a:lnSpc>
            </a:pPr>
            <a:r>
              <a:rPr lang="es-ES" sz="2100">
                <a:solidFill>
                  <a:srgbClr val="1A1A1A"/>
                </a:solidFill>
                <a:latin typeface="Open Sans" panose="020B0606030504020204" pitchFamily="34" charset="0"/>
                <a:ea typeface="Open Sans" panose="020B0606030504020204" pitchFamily="34" charset="0"/>
              </a:rPr>
              <a:t>d) </a:t>
            </a:r>
            <a:r>
              <a:rPr lang="fr-FR" sz="2100" dirty="0" err="1">
                <a:solidFill>
                  <a:srgbClr val="000000"/>
                </a:solidFill>
                <a:latin typeface="Open Sans" panose="020B0606030504020204" pitchFamily="34" charset="0"/>
                <a:ea typeface="Open Sans" panose="020B0606030504020204" pitchFamily="34" charset="0"/>
              </a:rPr>
              <a:t>HubSpot</a:t>
            </a:r>
            <a:r>
              <a:rPr lang="fr-FR" sz="2100" dirty="0">
                <a:solidFill>
                  <a:srgbClr val="000000"/>
                </a:solidFill>
                <a:latin typeface="Open Sans" panose="020B0606030504020204" pitchFamily="34" charset="0"/>
                <a:ea typeface="Open Sans" panose="020B0606030504020204" pitchFamily="34" charset="0"/>
              </a:rPr>
              <a:t>: </a:t>
            </a:r>
            <a:r>
              <a:rPr lang="fr-FR" sz="2100" dirty="0">
                <a:solidFill>
                  <a:srgbClr val="3333FF"/>
                </a:solidFill>
                <a:latin typeface="Open Sans" panose="020B0606030504020204" pitchFamily="34" charset="0"/>
                <a:ea typeface="Open Sans" panose="020B0606030504020204" pitchFamily="34" charset="0"/>
                <a:hlinkClick r:id="rId5"/>
              </a:rPr>
              <a:t>https://</a:t>
            </a:r>
            <a:r>
              <a:rPr lang="fr-FR" sz="2100" dirty="0" err="1">
                <a:solidFill>
                  <a:srgbClr val="3333FF"/>
                </a:solidFill>
                <a:latin typeface="Open Sans" panose="020B0606030504020204" pitchFamily="34" charset="0"/>
                <a:ea typeface="Open Sans" panose="020B0606030504020204" pitchFamily="34" charset="0"/>
                <a:hlinkClick r:id="rId5"/>
              </a:rPr>
              <a:t>app.hubspot.com</a:t>
            </a:r>
            <a:endParaRPr lang="es-ES" sz="2100" b="1" dirty="0">
              <a:solidFill>
                <a:srgbClr val="3333FF"/>
              </a:solidFill>
              <a:latin typeface="Open Sans" panose="020B0606030504020204" pitchFamily="34" charset="0"/>
              <a:ea typeface="Open Sans" panose="020B0606030504020204" pitchFamily="34" charset="0"/>
            </a:endParaRPr>
          </a:p>
        </p:txBody>
      </p:sp>
      <p:pic>
        <p:nvPicPr>
          <p:cNvPr id="2050" name="Picture 2" descr="https://d9hhrg4mnvzow.cloudfront.net/signuptoday.hootsuite.com/emea-es-pro-sem-nb/a492363a-hootsuite-horizontal-black-registered_104b013000000000000028.png">
            <a:extLst>
              <a:ext uri="{FF2B5EF4-FFF2-40B4-BE49-F238E27FC236}">
                <a16:creationId xmlns:a16="http://schemas.microsoft.com/office/drawing/2014/main" id="{29C37A62-9B48-4C18-BF93-5EB1990A43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756" y="3779611"/>
            <a:ext cx="1871347" cy="47085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740FCB90-CEB5-4838-A90F-2DECF9F6192C}"/>
              </a:ext>
            </a:extLst>
          </p:cNvPr>
          <p:cNvSpPr/>
          <p:nvPr/>
        </p:nvSpPr>
        <p:spPr>
          <a:xfrm>
            <a:off x="395112" y="1089659"/>
            <a:ext cx="11480800" cy="966483"/>
          </a:xfrm>
          <a:prstGeom prst="rect">
            <a:avLst/>
          </a:prstGeom>
        </p:spPr>
        <p:txBody>
          <a:bodyPr wrap="square">
            <a:spAutoFit/>
          </a:bodyPr>
          <a:lstStyle/>
          <a:p>
            <a:pPr>
              <a:lnSpc>
                <a:spcPct val="150000"/>
              </a:lnSpc>
            </a:pPr>
            <a:r>
              <a:rPr lang="es-ES" sz="2000">
                <a:latin typeface="Open Sans" panose="020B0606030504020204" pitchFamily="34" charset="0"/>
                <a:ea typeface="Open Sans" panose="020B0606030504020204" pitchFamily="34" charset="0"/>
                <a:cs typeface="Open Sans" panose="020B0606030504020204" pitchFamily="34" charset="0"/>
              </a:rPr>
              <a:t>Gestionar una Red Social incluye la elaboración de estrategias, planificación, publicación, participación y análisis del contenido en las plataformas sociales que utiliza la empresa. </a:t>
            </a:r>
            <a:endParaRPr lang="ca-ES" sz="2000">
              <a:latin typeface="Open Sans" panose="020B0606030504020204" pitchFamily="34" charset="0"/>
              <a:ea typeface="Open Sans" panose="020B0606030504020204" pitchFamily="34" charset="0"/>
              <a:cs typeface="Open Sans" panose="020B0606030504020204" pitchFamily="34" charset="0"/>
            </a:endParaRPr>
          </a:p>
        </p:txBody>
      </p:sp>
      <p:pic>
        <p:nvPicPr>
          <p:cNvPr id="2052" name="Picture 4" descr="Mejora la Experiencia del Usuario en el Embudo de Ventas">
            <a:extLst>
              <a:ext uri="{FF2B5EF4-FFF2-40B4-BE49-F238E27FC236}">
                <a16:creationId xmlns:a16="http://schemas.microsoft.com/office/drawing/2014/main" id="{2B81C6D1-E33E-4D72-AA67-70B98F993D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2981" y="5067894"/>
            <a:ext cx="1284465" cy="47085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4CBEDE21-D896-4226-A0F3-1D8C73EA127D}"/>
              </a:ext>
            </a:extLst>
          </p:cNvPr>
          <p:cNvPicPr>
            <a:picLocks noChangeAspect="1"/>
          </p:cNvPicPr>
          <p:nvPr/>
        </p:nvPicPr>
        <p:blipFill>
          <a:blip r:embed="rId8"/>
          <a:stretch>
            <a:fillRect/>
          </a:stretch>
        </p:blipFill>
        <p:spPr>
          <a:xfrm>
            <a:off x="831742" y="3192849"/>
            <a:ext cx="1380880" cy="411691"/>
          </a:xfrm>
          <a:prstGeom prst="rect">
            <a:avLst/>
          </a:prstGeom>
        </p:spPr>
      </p:pic>
      <p:pic>
        <p:nvPicPr>
          <p:cNvPr id="8" name="Imagen 7">
            <a:extLst>
              <a:ext uri="{FF2B5EF4-FFF2-40B4-BE49-F238E27FC236}">
                <a16:creationId xmlns:a16="http://schemas.microsoft.com/office/drawing/2014/main" id="{3D9CE4E9-05AB-4A97-9E7B-35A2DE7C4A97}"/>
              </a:ext>
            </a:extLst>
          </p:cNvPr>
          <p:cNvPicPr>
            <a:picLocks noChangeAspect="1"/>
          </p:cNvPicPr>
          <p:nvPr/>
        </p:nvPicPr>
        <p:blipFill>
          <a:blip r:embed="rId9"/>
          <a:stretch>
            <a:fillRect/>
          </a:stretch>
        </p:blipFill>
        <p:spPr>
          <a:xfrm>
            <a:off x="932594" y="4357499"/>
            <a:ext cx="1394852" cy="629933"/>
          </a:xfrm>
          <a:prstGeom prst="rect">
            <a:avLst/>
          </a:prstGeom>
        </p:spPr>
      </p:pic>
    </p:spTree>
    <p:extLst>
      <p:ext uri="{BB962C8B-B14F-4D97-AF65-F5344CB8AC3E}">
        <p14:creationId xmlns:p14="http://schemas.microsoft.com/office/powerpoint/2010/main" val="45953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560B0-9412-4B7C-AEF7-52CD60C93D6A}"/>
              </a:ext>
            </a:extLst>
          </p:cNvPr>
          <p:cNvSpPr>
            <a:spLocks noGrp="1"/>
          </p:cNvSpPr>
          <p:nvPr>
            <p:ph type="title"/>
          </p:nvPr>
        </p:nvSpPr>
        <p:spPr/>
        <p:txBody>
          <a:bodyPr/>
          <a:lstStyle/>
          <a:p>
            <a:r>
              <a:rPr lang="ca-ES"/>
              <a:t>4. Marketing de Afiliados</a:t>
            </a:r>
            <a:br>
              <a:rPr lang="ca-ES"/>
            </a:br>
            <a:endParaRPr lang="ca-ES"/>
          </a:p>
        </p:txBody>
      </p:sp>
      <p:sp>
        <p:nvSpPr>
          <p:cNvPr id="4" name="Rectángulo 3">
            <a:extLst>
              <a:ext uri="{FF2B5EF4-FFF2-40B4-BE49-F238E27FC236}">
                <a16:creationId xmlns:a16="http://schemas.microsoft.com/office/drawing/2014/main" id="{E8EC643E-71AB-40EC-839C-598A317A10CE}"/>
              </a:ext>
            </a:extLst>
          </p:cNvPr>
          <p:cNvSpPr/>
          <p:nvPr/>
        </p:nvSpPr>
        <p:spPr>
          <a:xfrm>
            <a:off x="6789984" y="1163416"/>
            <a:ext cx="4865511" cy="4993611"/>
          </a:xfrm>
          <a:prstGeom prst="rect">
            <a:avLst/>
          </a:prstGeom>
        </p:spPr>
        <p:txBody>
          <a:bodyPr wrap="square">
            <a:spAutoFit/>
          </a:bodyPr>
          <a:lstStyle/>
          <a:p>
            <a:pPr algn="r">
              <a:lnSpc>
                <a:spcPts val="3200"/>
              </a:lnSpc>
            </a:pPr>
            <a: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t>Es un sistema </a:t>
            </a:r>
            <a:b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br>
            <a: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t>por el que unos terceros, </a:t>
            </a:r>
            <a:b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br>
            <a: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t>los afiliados, </a:t>
            </a:r>
            <a:b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br>
            <a: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t>promocionan los productos o servicios de un anunciante entre su red de contactos. </a:t>
            </a:r>
            <a:b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br>
            <a:b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br>
            <a: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t>A cambio, reciben una comisión por cada venta que se genera, </a:t>
            </a:r>
            <a:b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br>
            <a: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t>o por cualquier otra acción, dependiendo </a:t>
            </a:r>
            <a:b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br>
            <a:r>
              <a:rPr lang="es-ES" sz="2400">
                <a:solidFill>
                  <a:srgbClr val="000000"/>
                </a:solidFill>
                <a:latin typeface="Open Sans" panose="020B0606030504020204" pitchFamily="34" charset="0"/>
                <a:ea typeface="Open Sans" panose="020B0606030504020204" pitchFamily="34" charset="0"/>
                <a:cs typeface="Open Sans" panose="020B0606030504020204" pitchFamily="34" charset="0"/>
              </a:rPr>
              <a:t>del objetivo de la campaña.</a:t>
            </a:r>
            <a:endParaRPr lang="ca-ES" sz="2400">
              <a:latin typeface="Open Sans" panose="020B0606030504020204" pitchFamily="34" charset="0"/>
              <a:ea typeface="Open Sans" panose="020B0606030504020204" pitchFamily="34" charset="0"/>
              <a:cs typeface="Open Sans" panose="020B0606030504020204" pitchFamily="34" charset="0"/>
            </a:endParaRPr>
          </a:p>
        </p:txBody>
      </p:sp>
      <p:pic>
        <p:nvPicPr>
          <p:cNvPr id="3076" name="Picture 4" descr="Remisión, marketing de afiliados, asociación comercial. concepto de estrategia de marketing Vector Premium ">
            <a:extLst>
              <a:ext uri="{FF2B5EF4-FFF2-40B4-BE49-F238E27FC236}">
                <a16:creationId xmlns:a16="http://schemas.microsoft.com/office/drawing/2014/main" id="{BACAC77D-5ECF-4ED1-8FD5-B1D8049BD2F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33350" y="1163416"/>
            <a:ext cx="59626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77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2F2DFED-7DB7-4046-BB57-1C2B9916AB7B}"/>
              </a:ext>
            </a:extLst>
          </p:cNvPr>
          <p:cNvSpPr>
            <a:spLocks noGrp="1"/>
          </p:cNvSpPr>
          <p:nvPr>
            <p:ph type="body" idx="1"/>
          </p:nvPr>
        </p:nvSpPr>
        <p:spPr>
          <a:xfrm>
            <a:off x="387844" y="1382998"/>
            <a:ext cx="5386917" cy="471621"/>
          </a:xfrm>
        </p:spPr>
        <p:txBody>
          <a:bodyPr/>
          <a:lstStyle/>
          <a:p>
            <a:r>
              <a:rPr lang="ca-ES"/>
              <a:t>Ventajas</a:t>
            </a:r>
          </a:p>
        </p:txBody>
      </p:sp>
      <p:sp>
        <p:nvSpPr>
          <p:cNvPr id="3" name="Marcador de contenido 2">
            <a:extLst>
              <a:ext uri="{FF2B5EF4-FFF2-40B4-BE49-F238E27FC236}">
                <a16:creationId xmlns:a16="http://schemas.microsoft.com/office/drawing/2014/main" id="{FA7AADC8-F2B2-40F4-8B1B-79F64F6BB4E7}"/>
              </a:ext>
            </a:extLst>
          </p:cNvPr>
          <p:cNvSpPr>
            <a:spLocks noGrp="1"/>
          </p:cNvSpPr>
          <p:nvPr>
            <p:ph sz="half" idx="2"/>
          </p:nvPr>
        </p:nvSpPr>
        <p:spPr>
          <a:xfrm>
            <a:off x="387844" y="1844316"/>
            <a:ext cx="5651712" cy="2595720"/>
          </a:xfrm>
        </p:spPr>
        <p:txBody>
          <a:bodyPr/>
          <a:lstStyle/>
          <a:p>
            <a:pPr marL="342900" indent="-342900">
              <a:buFont typeface="Wingdings" panose="05000000000000000000" pitchFamily="2" charset="2"/>
              <a:buChar char="§"/>
            </a:pPr>
            <a:r>
              <a:rPr lang="es-ES" sz="1900"/>
              <a:t>El modelo de coste por adquisición es justo y rentable.</a:t>
            </a:r>
          </a:p>
          <a:p>
            <a:pPr marL="342900" indent="-342900">
              <a:buFont typeface="Wingdings" panose="05000000000000000000" pitchFamily="2" charset="2"/>
              <a:buChar char="§"/>
            </a:pPr>
            <a:r>
              <a:rPr lang="es-ES" sz="1900"/>
              <a:t>Es muy rentable porque solo se paga por resultado.</a:t>
            </a:r>
          </a:p>
          <a:p>
            <a:pPr marL="342900" indent="-342900">
              <a:buFont typeface="Wingdings" panose="05000000000000000000" pitchFamily="2" charset="2"/>
              <a:buChar char="§"/>
            </a:pPr>
            <a:r>
              <a:rPr lang="es-ES" sz="1900"/>
              <a:t>Se aumentan cobertura y nuevos espacios publicitarios.</a:t>
            </a:r>
          </a:p>
          <a:p>
            <a:pPr marL="342900" indent="-342900">
              <a:buFont typeface="Wingdings" panose="05000000000000000000" pitchFamily="2" charset="2"/>
              <a:buChar char="§"/>
            </a:pPr>
            <a:r>
              <a:rPr lang="es-ES" sz="1900"/>
              <a:t>Permite captar nuevos clientes y tener un impacto elevado.</a:t>
            </a:r>
          </a:p>
        </p:txBody>
      </p:sp>
      <p:sp>
        <p:nvSpPr>
          <p:cNvPr id="4" name="Marcador de texto 3">
            <a:extLst>
              <a:ext uri="{FF2B5EF4-FFF2-40B4-BE49-F238E27FC236}">
                <a16:creationId xmlns:a16="http://schemas.microsoft.com/office/drawing/2014/main" id="{AA4A48AB-2119-4596-BD85-2483953889DD}"/>
              </a:ext>
            </a:extLst>
          </p:cNvPr>
          <p:cNvSpPr>
            <a:spLocks noGrp="1"/>
          </p:cNvSpPr>
          <p:nvPr>
            <p:ph type="body" sz="quarter" idx="3"/>
          </p:nvPr>
        </p:nvSpPr>
        <p:spPr>
          <a:xfrm>
            <a:off x="6287914" y="1382998"/>
            <a:ext cx="5389033" cy="471621"/>
          </a:xfrm>
        </p:spPr>
        <p:txBody>
          <a:bodyPr/>
          <a:lstStyle/>
          <a:p>
            <a:r>
              <a:rPr lang="ca-ES"/>
              <a:t>Desventajas</a:t>
            </a:r>
          </a:p>
        </p:txBody>
      </p:sp>
      <p:sp>
        <p:nvSpPr>
          <p:cNvPr id="5" name="Marcador de contenido 4">
            <a:extLst>
              <a:ext uri="{FF2B5EF4-FFF2-40B4-BE49-F238E27FC236}">
                <a16:creationId xmlns:a16="http://schemas.microsoft.com/office/drawing/2014/main" id="{2CF7B80C-2281-4883-BF91-108AD32A8AD5}"/>
              </a:ext>
            </a:extLst>
          </p:cNvPr>
          <p:cNvSpPr>
            <a:spLocks noGrp="1"/>
          </p:cNvSpPr>
          <p:nvPr>
            <p:ph sz="quarter" idx="4"/>
          </p:nvPr>
        </p:nvSpPr>
        <p:spPr>
          <a:xfrm>
            <a:off x="6287914" y="1844316"/>
            <a:ext cx="5389033" cy="2595720"/>
          </a:xfrm>
        </p:spPr>
        <p:txBody>
          <a:bodyPr vert="horz" lIns="36000" tIns="36000" rIns="36000" bIns="36000" rtlCol="0">
            <a:noAutofit/>
          </a:bodyPr>
          <a:lstStyle/>
          <a:p>
            <a:pPr marL="342900" indent="-342900">
              <a:buChar char="§"/>
            </a:pPr>
            <a:r>
              <a:rPr lang="es-ES" sz="1900"/>
              <a:t>Es complicado para empresas o marcas con poco margen sobre la venta.</a:t>
            </a:r>
          </a:p>
          <a:p>
            <a:pPr marL="342900" indent="-342900">
              <a:buChar char="§"/>
            </a:pPr>
            <a:r>
              <a:rPr lang="es-ES" sz="1900"/>
              <a:t>Hay que vigilar los espacios que se aprueban, ya que algunos pueden ser de poco interés para la marca.</a:t>
            </a:r>
          </a:p>
          <a:p>
            <a:pPr marL="342900" indent="-342900">
              <a:buChar char="§"/>
            </a:pPr>
            <a:r>
              <a:rPr lang="es-ES" sz="1900"/>
              <a:t>Difícil de monitorizar las impresiones del anuncio: Éstas dependen del afiliado y del tráfico que este tenga.</a:t>
            </a:r>
          </a:p>
        </p:txBody>
      </p:sp>
      <p:sp>
        <p:nvSpPr>
          <p:cNvPr id="6" name="Título 5">
            <a:extLst>
              <a:ext uri="{FF2B5EF4-FFF2-40B4-BE49-F238E27FC236}">
                <a16:creationId xmlns:a16="http://schemas.microsoft.com/office/drawing/2014/main" id="{040C1EBC-2836-4159-B2FA-66FB50A9CE81}"/>
              </a:ext>
            </a:extLst>
          </p:cNvPr>
          <p:cNvSpPr>
            <a:spLocks noGrp="1"/>
          </p:cNvSpPr>
          <p:nvPr>
            <p:ph type="title"/>
          </p:nvPr>
        </p:nvSpPr>
        <p:spPr/>
        <p:txBody>
          <a:bodyPr/>
          <a:lstStyle/>
          <a:p>
            <a:r>
              <a:rPr lang="ca-ES"/>
              <a:t>4. Marketing de Afiliados</a:t>
            </a:r>
            <a:br>
              <a:rPr lang="ca-ES"/>
            </a:br>
            <a:endParaRPr lang="ca-ES"/>
          </a:p>
        </p:txBody>
      </p:sp>
      <p:sp>
        <p:nvSpPr>
          <p:cNvPr id="13" name="Rectángulo 12">
            <a:extLst>
              <a:ext uri="{FF2B5EF4-FFF2-40B4-BE49-F238E27FC236}">
                <a16:creationId xmlns:a16="http://schemas.microsoft.com/office/drawing/2014/main" id="{4BCBA19E-9ACF-4394-AAE4-91B5440706D8}"/>
              </a:ext>
            </a:extLst>
          </p:cNvPr>
          <p:cNvSpPr/>
          <p:nvPr/>
        </p:nvSpPr>
        <p:spPr>
          <a:xfrm>
            <a:off x="4686300" y="6482896"/>
            <a:ext cx="7226300"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https://dashthis.com/app/view/dashboard-GAOqH0jrUkujUf0k92L6AQ</a:t>
            </a:r>
          </a:p>
        </p:txBody>
      </p:sp>
      <p:sp>
        <p:nvSpPr>
          <p:cNvPr id="14" name="CuadroTexto 13">
            <a:extLst>
              <a:ext uri="{FF2B5EF4-FFF2-40B4-BE49-F238E27FC236}">
                <a16:creationId xmlns:a16="http://schemas.microsoft.com/office/drawing/2014/main" id="{FAD4414C-AAB6-4D39-B5FD-48F21DA83AB4}"/>
              </a:ext>
            </a:extLst>
          </p:cNvPr>
          <p:cNvSpPr txBox="1"/>
          <p:nvPr/>
        </p:nvSpPr>
        <p:spPr>
          <a:xfrm>
            <a:off x="2619709" y="6488394"/>
            <a:ext cx="2066591" cy="338554"/>
          </a:xfrm>
          <a:prstGeom prst="rect">
            <a:avLst/>
          </a:prstGeom>
        </p:spPr>
        <p:txBody>
          <a:bodyPr wrap="square">
            <a:spAutoFit/>
          </a:bodyPr>
          <a:lstStyle>
            <a:defPPr>
              <a:defRPr lang="es-ES"/>
            </a:defPPr>
            <a:lvl1pPr>
              <a:defRPr sz="1600">
                <a:latin typeface="Open Sans" panose="020B0606030504020204" pitchFamily="34" charset="0"/>
                <a:ea typeface="Open Sans" panose="020B0606030504020204" pitchFamily="34" charset="0"/>
                <a:cs typeface="Open Sans" panose="020B0606030504020204" pitchFamily="34" charset="0"/>
              </a:defRPr>
            </a:lvl1pPr>
          </a:lstStyle>
          <a:p>
            <a:r>
              <a:rPr lang="ca-ES">
                <a:solidFill>
                  <a:srgbClr val="C00000"/>
                </a:solidFill>
              </a:rPr>
              <a:t>Ejemplo Dashboard</a:t>
            </a:r>
          </a:p>
        </p:txBody>
      </p:sp>
      <p:pic>
        <p:nvPicPr>
          <p:cNvPr id="3074" name="Picture 2" descr="métrica  icono gratis">
            <a:extLst>
              <a:ext uri="{FF2B5EF4-FFF2-40B4-BE49-F238E27FC236}">
                <a16:creationId xmlns:a16="http://schemas.microsoft.com/office/drawing/2014/main" id="{B714984C-54E2-4624-951D-8600DD4F06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6622" y="5086757"/>
            <a:ext cx="827812" cy="827812"/>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55CCBDFC-FA54-481D-9661-4E3DCB8634D0}"/>
              </a:ext>
            </a:extLst>
          </p:cNvPr>
          <p:cNvSpPr/>
          <p:nvPr/>
        </p:nvSpPr>
        <p:spPr>
          <a:xfrm>
            <a:off x="2196737" y="5152207"/>
            <a:ext cx="8345312" cy="830997"/>
          </a:xfrm>
          <a:prstGeom prst="rect">
            <a:avLst/>
          </a:prstGeom>
        </p:spPr>
        <p:txBody>
          <a:bodyPr wrap="square">
            <a:spAutoFit/>
          </a:bodyPr>
          <a:lstStyle/>
          <a:p>
            <a:r>
              <a:rPr lang="es-ES" sz="1600" b="1">
                <a:latin typeface="Open Sans" panose="020B0606030504020204" pitchFamily="34" charset="0"/>
                <a:ea typeface="Open Sans" panose="020B0606030504020204" pitchFamily="34" charset="0"/>
                <a:cs typeface="Open Sans" panose="020B0606030504020204" pitchFamily="34" charset="0"/>
              </a:rPr>
              <a:t>CTR. Click Through Rate: </a:t>
            </a:r>
            <a:r>
              <a:rPr lang="es-ES" sz="1600">
                <a:latin typeface="Open Sans" panose="020B0606030504020204" pitchFamily="34" charset="0"/>
                <a:ea typeface="Open Sans" panose="020B0606030504020204" pitchFamily="34" charset="0"/>
                <a:cs typeface="Open Sans" panose="020B0606030504020204" pitchFamily="34" charset="0"/>
              </a:rPr>
              <a:t>número de clics a un enlace / número total de impresiones.</a:t>
            </a:r>
            <a:endParaRPr lang="es-ES" sz="1600" b="1">
              <a:latin typeface="Open Sans" panose="020B0606030504020204" pitchFamily="34" charset="0"/>
              <a:ea typeface="Open Sans" panose="020B0606030504020204" pitchFamily="34" charset="0"/>
              <a:cs typeface="Open Sans" panose="020B0606030504020204" pitchFamily="34" charset="0"/>
            </a:endParaRPr>
          </a:p>
          <a:p>
            <a:r>
              <a:rPr lang="es-ES" sz="1600" b="1">
                <a:latin typeface="Open Sans" panose="020B0606030504020204" pitchFamily="34" charset="0"/>
                <a:ea typeface="Open Sans" panose="020B0606030504020204" pitchFamily="34" charset="0"/>
                <a:cs typeface="Open Sans" panose="020B0606030504020204" pitchFamily="34" charset="0"/>
              </a:rPr>
              <a:t>LTR. Lead Through Rate</a:t>
            </a:r>
            <a:r>
              <a:rPr lang="es-ES" sz="1600">
                <a:latin typeface="Open Sans" panose="020B0606030504020204" pitchFamily="34" charset="0"/>
                <a:ea typeface="Open Sans" panose="020B0606030504020204" pitchFamily="34" charset="0"/>
                <a:cs typeface="Open Sans" panose="020B0606030504020204" pitchFamily="34" charset="0"/>
              </a:rPr>
              <a:t>: número de leads (registros) / número de visitas </a:t>
            </a:r>
          </a:p>
          <a:p>
            <a:r>
              <a:rPr lang="es-ES" sz="1600" b="1">
                <a:latin typeface="Open Sans" panose="020B0606030504020204" pitchFamily="34" charset="0"/>
                <a:ea typeface="Open Sans" panose="020B0606030504020204" pitchFamily="34" charset="0"/>
                <a:cs typeface="Open Sans" panose="020B0606030504020204" pitchFamily="34" charset="0"/>
              </a:rPr>
              <a:t>CR. Conversión Rate</a:t>
            </a:r>
            <a:r>
              <a:rPr lang="es-ES" sz="1600">
                <a:latin typeface="Open Sans" panose="020B0606030504020204" pitchFamily="34" charset="0"/>
                <a:ea typeface="Open Sans" panose="020B0606030504020204" pitchFamily="34" charset="0"/>
                <a:cs typeface="Open Sans" panose="020B0606030504020204" pitchFamily="34" charset="0"/>
              </a:rPr>
              <a:t>: número de ventas / número de visitas </a:t>
            </a:r>
            <a:endParaRPr lang="es-ES" sz="1600">
              <a:solidFill>
                <a:srgbClr val="3A3A3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ángulo 14">
            <a:extLst>
              <a:ext uri="{FF2B5EF4-FFF2-40B4-BE49-F238E27FC236}">
                <a16:creationId xmlns:a16="http://schemas.microsoft.com/office/drawing/2014/main" id="{89D34D1D-6DCA-41B1-B2E6-4BDB6FE9BCE3}"/>
              </a:ext>
            </a:extLst>
          </p:cNvPr>
          <p:cNvSpPr/>
          <p:nvPr/>
        </p:nvSpPr>
        <p:spPr>
          <a:xfrm>
            <a:off x="4686300" y="477764"/>
            <a:ext cx="7505699" cy="461665"/>
          </a:xfrm>
          <a:prstGeom prst="rect">
            <a:avLst/>
          </a:prstGeom>
        </p:spPr>
        <p:txBody>
          <a:bodyPr wrap="square">
            <a:spAutoFit/>
          </a:bodyPr>
          <a:lstStyle/>
          <a:p>
            <a:pPr algn="r"/>
            <a: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t>Aumentar el alcance y la cobertura como marca</a:t>
            </a:r>
            <a:endParaRPr lang="ca-ES" sz="2400">
              <a:solidFill>
                <a:srgbClr val="CC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2978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40C1EBC-2836-4159-B2FA-66FB50A9CE81}"/>
              </a:ext>
            </a:extLst>
          </p:cNvPr>
          <p:cNvSpPr>
            <a:spLocks noGrp="1"/>
          </p:cNvSpPr>
          <p:nvPr>
            <p:ph type="title"/>
          </p:nvPr>
        </p:nvSpPr>
        <p:spPr/>
        <p:txBody>
          <a:bodyPr/>
          <a:lstStyle/>
          <a:p>
            <a:r>
              <a:rPr lang="es-ES"/>
              <a:t>4- Marketing de Afiliación. </a:t>
            </a:r>
            <a:r>
              <a:rPr lang="ca-ES"/>
              <a:t>Modelos de pago</a:t>
            </a:r>
            <a:br>
              <a:rPr lang="ca-ES"/>
            </a:br>
            <a:r>
              <a:rPr lang="es-ES"/>
              <a:t> </a:t>
            </a:r>
            <a:br>
              <a:rPr lang="es-ES"/>
            </a:br>
            <a:endParaRPr lang="ca-ES"/>
          </a:p>
        </p:txBody>
      </p:sp>
      <p:sp>
        <p:nvSpPr>
          <p:cNvPr id="15" name="Rectángulo 14">
            <a:extLst>
              <a:ext uri="{FF2B5EF4-FFF2-40B4-BE49-F238E27FC236}">
                <a16:creationId xmlns:a16="http://schemas.microsoft.com/office/drawing/2014/main" id="{89D34D1D-6DCA-41B1-B2E6-4BDB6FE9BCE3}"/>
              </a:ext>
            </a:extLst>
          </p:cNvPr>
          <p:cNvSpPr/>
          <p:nvPr/>
        </p:nvSpPr>
        <p:spPr>
          <a:xfrm>
            <a:off x="4686300" y="477764"/>
            <a:ext cx="7505699" cy="461665"/>
          </a:xfrm>
          <a:prstGeom prst="rect">
            <a:avLst/>
          </a:prstGeom>
        </p:spPr>
        <p:txBody>
          <a:bodyPr wrap="square">
            <a:spAutoFit/>
          </a:bodyPr>
          <a:lstStyle/>
          <a:p>
            <a:pPr algn="r"/>
            <a:r>
              <a:rPr lang="es-ES" sz="2400">
                <a:solidFill>
                  <a:srgbClr val="CC0000"/>
                </a:solidFill>
                <a:latin typeface="Open Sans" panose="020B0606030504020204" pitchFamily="34" charset="0"/>
                <a:ea typeface="Open Sans" panose="020B0606030504020204" pitchFamily="34" charset="0"/>
                <a:cs typeface="Open Sans" panose="020B0606030504020204" pitchFamily="34" charset="0"/>
              </a:rPr>
              <a:t>Aumentar el alcance y la cobertura como marca</a:t>
            </a:r>
            <a:endParaRPr lang="ca-ES" sz="2400">
              <a:solidFill>
                <a:srgbClr val="CC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1" name="Diagrama 20">
            <a:extLst>
              <a:ext uri="{FF2B5EF4-FFF2-40B4-BE49-F238E27FC236}">
                <a16:creationId xmlns:a16="http://schemas.microsoft.com/office/drawing/2014/main" id="{2E5BF876-E4F7-4DC8-9679-8D7031BAA3C9}"/>
              </a:ext>
            </a:extLst>
          </p:cNvPr>
          <p:cNvGraphicFramePr/>
          <p:nvPr>
            <p:extLst>
              <p:ext uri="{D42A27DB-BD31-4B8C-83A1-F6EECF244321}">
                <p14:modId xmlns:p14="http://schemas.microsoft.com/office/powerpoint/2010/main" val="4248141642"/>
              </p:ext>
            </p:extLst>
          </p:nvPr>
        </p:nvGraphicFramePr>
        <p:xfrm>
          <a:off x="563775" y="1604433"/>
          <a:ext cx="11366140" cy="3649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Rectángulo 21">
            <a:extLst>
              <a:ext uri="{FF2B5EF4-FFF2-40B4-BE49-F238E27FC236}">
                <a16:creationId xmlns:a16="http://schemas.microsoft.com/office/drawing/2014/main" id="{6B6C8D18-3ABF-45F4-AFA0-B81EC47FC57D}"/>
              </a:ext>
            </a:extLst>
          </p:cNvPr>
          <p:cNvSpPr/>
          <p:nvPr/>
        </p:nvSpPr>
        <p:spPr>
          <a:xfrm>
            <a:off x="3371888" y="4920518"/>
            <a:ext cx="2127262" cy="400110"/>
          </a:xfrm>
          <a:prstGeom prst="rect">
            <a:avLst/>
          </a:prstGeom>
        </p:spPr>
        <p:txBody>
          <a:bodyPr wrap="square">
            <a:spAutoFit/>
          </a:bodyPr>
          <a:lstStyle/>
          <a:p>
            <a:pPr algn="ctr"/>
            <a:r>
              <a:rPr lang="ca-ES" sz="2000">
                <a:solidFill>
                  <a:srgbClr val="CC0000"/>
                </a:solidFill>
                <a:latin typeface="Open Sans" panose="020B0606030504020204" pitchFamily="34" charset="0"/>
                <a:ea typeface="Open Sans" panose="020B0606030504020204" pitchFamily="34" charset="0"/>
                <a:cs typeface="Open Sans" panose="020B0606030504020204" pitchFamily="34" charset="0"/>
              </a:rPr>
              <a:t>Pago por clics</a:t>
            </a:r>
          </a:p>
        </p:txBody>
      </p:sp>
      <p:sp>
        <p:nvSpPr>
          <p:cNvPr id="24" name="Rectángulo 23">
            <a:extLst>
              <a:ext uri="{FF2B5EF4-FFF2-40B4-BE49-F238E27FC236}">
                <a16:creationId xmlns:a16="http://schemas.microsoft.com/office/drawing/2014/main" id="{F5D0D379-6113-4BE5-8788-EA4607091382}"/>
              </a:ext>
            </a:extLst>
          </p:cNvPr>
          <p:cNvSpPr/>
          <p:nvPr/>
        </p:nvSpPr>
        <p:spPr>
          <a:xfrm>
            <a:off x="6329202" y="4920518"/>
            <a:ext cx="2127262" cy="400110"/>
          </a:xfrm>
          <a:prstGeom prst="rect">
            <a:avLst/>
          </a:prstGeom>
        </p:spPr>
        <p:txBody>
          <a:bodyPr wrap="square">
            <a:spAutoFit/>
          </a:bodyPr>
          <a:lstStyle/>
          <a:p>
            <a:pPr algn="ctr"/>
            <a:r>
              <a:rPr lang="ca-ES" sz="2000">
                <a:solidFill>
                  <a:srgbClr val="CC0000"/>
                </a:solidFill>
                <a:latin typeface="Open Sans" panose="020B0606030504020204" pitchFamily="34" charset="0"/>
                <a:ea typeface="Open Sans" panose="020B0606030504020204" pitchFamily="34" charset="0"/>
                <a:cs typeface="Open Sans" panose="020B0606030504020204" pitchFamily="34" charset="0"/>
              </a:rPr>
              <a:t>Pago por lead</a:t>
            </a:r>
          </a:p>
        </p:txBody>
      </p:sp>
      <p:sp>
        <p:nvSpPr>
          <p:cNvPr id="25" name="Rectángulo 24">
            <a:extLst>
              <a:ext uri="{FF2B5EF4-FFF2-40B4-BE49-F238E27FC236}">
                <a16:creationId xmlns:a16="http://schemas.microsoft.com/office/drawing/2014/main" id="{67B91141-2398-4B1B-B289-7E1F8919E9F1}"/>
              </a:ext>
            </a:extLst>
          </p:cNvPr>
          <p:cNvSpPr/>
          <p:nvPr/>
        </p:nvSpPr>
        <p:spPr>
          <a:xfrm>
            <a:off x="9146172" y="4920518"/>
            <a:ext cx="2290952" cy="400110"/>
          </a:xfrm>
          <a:prstGeom prst="rect">
            <a:avLst/>
          </a:prstGeom>
        </p:spPr>
        <p:txBody>
          <a:bodyPr wrap="square">
            <a:spAutoFit/>
          </a:bodyPr>
          <a:lstStyle/>
          <a:p>
            <a:pPr algn="ctr"/>
            <a:r>
              <a:rPr lang="ca-ES" sz="2000">
                <a:solidFill>
                  <a:srgbClr val="CC0000"/>
                </a:solidFill>
                <a:latin typeface="Open Sans" panose="020B0606030504020204" pitchFamily="34" charset="0"/>
                <a:ea typeface="Open Sans" panose="020B0606030504020204" pitchFamily="34" charset="0"/>
                <a:cs typeface="Open Sans" panose="020B0606030504020204" pitchFamily="34" charset="0"/>
              </a:rPr>
              <a:t>Pago por venta</a:t>
            </a:r>
          </a:p>
        </p:txBody>
      </p:sp>
      <p:sp>
        <p:nvSpPr>
          <p:cNvPr id="23" name="Rectángulo 22">
            <a:extLst>
              <a:ext uri="{FF2B5EF4-FFF2-40B4-BE49-F238E27FC236}">
                <a16:creationId xmlns:a16="http://schemas.microsoft.com/office/drawing/2014/main" id="{4D0CAB68-2838-4F79-943C-56910F1E2F8F}"/>
              </a:ext>
            </a:extLst>
          </p:cNvPr>
          <p:cNvSpPr/>
          <p:nvPr/>
        </p:nvSpPr>
        <p:spPr>
          <a:xfrm>
            <a:off x="221202" y="4920518"/>
            <a:ext cx="2415822" cy="707886"/>
          </a:xfrm>
          <a:prstGeom prst="rect">
            <a:avLst/>
          </a:prstGeom>
        </p:spPr>
        <p:txBody>
          <a:bodyPr wrap="square">
            <a:spAutoFit/>
          </a:bodyPr>
          <a:lstStyle/>
          <a:p>
            <a:pPr algn="ctr"/>
            <a:r>
              <a:rPr lang="es-ES" sz="2000">
                <a:solidFill>
                  <a:srgbClr val="CC0000"/>
                </a:solidFill>
                <a:latin typeface="Open Sans" panose="020B0606030504020204" pitchFamily="34" charset="0"/>
                <a:ea typeface="Open Sans" panose="020B0606030504020204" pitchFamily="34" charset="0"/>
                <a:cs typeface="Open Sans" panose="020B0606030504020204" pitchFamily="34" charset="0"/>
              </a:rPr>
              <a:t>Cobertura </a:t>
            </a:r>
            <a:br>
              <a:rPr lang="es-ES" sz="2000">
                <a:solidFill>
                  <a:srgbClr val="CC0000"/>
                </a:solidFill>
                <a:latin typeface="Open Sans" panose="020B0606030504020204" pitchFamily="34" charset="0"/>
                <a:ea typeface="Open Sans" panose="020B0606030504020204" pitchFamily="34" charset="0"/>
                <a:cs typeface="Open Sans" panose="020B0606030504020204" pitchFamily="34" charset="0"/>
              </a:rPr>
            </a:br>
            <a:r>
              <a:rPr lang="es-ES" sz="2000">
                <a:solidFill>
                  <a:srgbClr val="CC0000"/>
                </a:solidFill>
                <a:latin typeface="Open Sans" panose="020B0606030504020204" pitchFamily="34" charset="0"/>
                <a:ea typeface="Open Sans" panose="020B0606030504020204" pitchFamily="34" charset="0"/>
                <a:cs typeface="Open Sans" panose="020B0606030504020204" pitchFamily="34" charset="0"/>
              </a:rPr>
              <a:t>de marca</a:t>
            </a:r>
            <a:endParaRPr lang="ca-ES" sz="2000">
              <a:solidFill>
                <a:srgbClr val="CC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ángulo 25">
            <a:extLst>
              <a:ext uri="{FF2B5EF4-FFF2-40B4-BE49-F238E27FC236}">
                <a16:creationId xmlns:a16="http://schemas.microsoft.com/office/drawing/2014/main" id="{50601F9E-5C11-40D7-89AF-567F5ED701FA}"/>
              </a:ext>
            </a:extLst>
          </p:cNvPr>
          <p:cNvSpPr/>
          <p:nvPr/>
        </p:nvSpPr>
        <p:spPr>
          <a:xfrm>
            <a:off x="605433" y="1830252"/>
            <a:ext cx="2218423" cy="1323439"/>
          </a:xfrm>
          <a:prstGeom prst="rect">
            <a:avLst/>
          </a:prstGeom>
        </p:spPr>
        <p:txBody>
          <a:bodyPr wrap="square">
            <a:spAutoFit/>
          </a:bodyPr>
          <a:lstStyle/>
          <a:p>
            <a:pPr algn="ctr"/>
            <a:r>
              <a:rPr lang="es-ES" sz="2000">
                <a:latin typeface="Open Sans" panose="020B0606030504020204" pitchFamily="34" charset="0"/>
                <a:ea typeface="Open Sans" panose="020B0606030504020204" pitchFamily="34" charset="0"/>
                <a:cs typeface="Open Sans" panose="020B0606030504020204" pitchFamily="34" charset="0"/>
              </a:rPr>
              <a:t>Poco rentable a largo plazo debido al alto coste</a:t>
            </a:r>
            <a:endParaRPr lang="ca-ES" sz="2000">
              <a:latin typeface="Open Sans" panose="020B0606030504020204" pitchFamily="34" charset="0"/>
              <a:ea typeface="Open Sans" panose="020B0606030504020204" pitchFamily="34" charset="0"/>
              <a:cs typeface="Open Sans" panose="020B0606030504020204" pitchFamily="34" charset="0"/>
            </a:endParaRPr>
          </a:p>
        </p:txBody>
      </p:sp>
      <p:sp>
        <p:nvSpPr>
          <p:cNvPr id="27" name="Rectángulo 26">
            <a:extLst>
              <a:ext uri="{FF2B5EF4-FFF2-40B4-BE49-F238E27FC236}">
                <a16:creationId xmlns:a16="http://schemas.microsoft.com/office/drawing/2014/main" id="{892A9249-0595-402E-BFBB-E5328E13DDAE}"/>
              </a:ext>
            </a:extLst>
          </p:cNvPr>
          <p:cNvSpPr/>
          <p:nvPr/>
        </p:nvSpPr>
        <p:spPr>
          <a:xfrm>
            <a:off x="3494842" y="1836324"/>
            <a:ext cx="2417545" cy="2108269"/>
          </a:xfrm>
          <a:prstGeom prst="rect">
            <a:avLst/>
          </a:prstGeom>
        </p:spPr>
        <p:txBody>
          <a:bodyPr wrap="square">
            <a:spAutoFit/>
          </a:bodyPr>
          <a:lstStyle/>
          <a:p>
            <a:pPr algn="ctr">
              <a:spcAft>
                <a:spcPts val="600"/>
              </a:spcAft>
            </a:pPr>
            <a:r>
              <a:rPr lang="es-ES">
                <a:latin typeface="Open Sans" panose="020B0606030504020204" pitchFamily="34" charset="0"/>
                <a:ea typeface="Open Sans" panose="020B0606030504020204" pitchFamily="34" charset="0"/>
                <a:cs typeface="Open Sans" panose="020B0606030504020204" pitchFamily="34" charset="0"/>
              </a:rPr>
              <a:t>Adquisición </a:t>
            </a:r>
            <a:br>
              <a:rPr lang="es-ES">
                <a:latin typeface="Open Sans" panose="020B0606030504020204" pitchFamily="34" charset="0"/>
                <a:ea typeface="Open Sans" panose="020B0606030504020204" pitchFamily="34" charset="0"/>
                <a:cs typeface="Open Sans" panose="020B0606030504020204" pitchFamily="34" charset="0"/>
              </a:rPr>
            </a:br>
            <a:r>
              <a:rPr lang="es-ES">
                <a:latin typeface="Open Sans" panose="020B0606030504020204" pitchFamily="34" charset="0"/>
                <a:ea typeface="Open Sans" panose="020B0606030504020204" pitchFamily="34" charset="0"/>
                <a:cs typeface="Open Sans" panose="020B0606030504020204" pitchFamily="34" charset="0"/>
              </a:rPr>
              <a:t>de gran volumen de tráfico.</a:t>
            </a:r>
          </a:p>
          <a:p>
            <a:pPr algn="ctr">
              <a:spcAft>
                <a:spcPts val="600"/>
              </a:spcAft>
            </a:pPr>
            <a:r>
              <a:rPr lang="es-ES">
                <a:latin typeface="Open Sans" panose="020B0606030504020204" pitchFamily="34" charset="0"/>
                <a:ea typeface="Open Sans" panose="020B0606030504020204" pitchFamily="34" charset="0"/>
                <a:cs typeface="Open Sans" panose="020B0606030504020204" pitchFamily="34" charset="0"/>
              </a:rPr>
              <a:t>Baja rentabilidad para modelos de negocio no basados en volumen</a:t>
            </a:r>
            <a:endParaRPr lang="ca-ES">
              <a:latin typeface="Open Sans" panose="020B0606030504020204" pitchFamily="34" charset="0"/>
              <a:ea typeface="Open Sans" panose="020B0606030504020204" pitchFamily="34" charset="0"/>
              <a:cs typeface="Open Sans" panose="020B0606030504020204" pitchFamily="34" charset="0"/>
            </a:endParaRPr>
          </a:p>
        </p:txBody>
      </p:sp>
      <p:sp>
        <p:nvSpPr>
          <p:cNvPr id="29" name="Rectángulo 28">
            <a:extLst>
              <a:ext uri="{FF2B5EF4-FFF2-40B4-BE49-F238E27FC236}">
                <a16:creationId xmlns:a16="http://schemas.microsoft.com/office/drawing/2014/main" id="{BF46EC98-47D2-4C4B-87EF-683874F07FDE}"/>
              </a:ext>
            </a:extLst>
          </p:cNvPr>
          <p:cNvSpPr/>
          <p:nvPr/>
        </p:nvSpPr>
        <p:spPr>
          <a:xfrm>
            <a:off x="6357359" y="1830252"/>
            <a:ext cx="2417545" cy="1831271"/>
          </a:xfrm>
          <a:prstGeom prst="rect">
            <a:avLst/>
          </a:prstGeom>
        </p:spPr>
        <p:txBody>
          <a:bodyPr wrap="square">
            <a:spAutoFit/>
          </a:bodyPr>
          <a:lstStyle/>
          <a:p>
            <a:pPr algn="ctr">
              <a:spcAft>
                <a:spcPts val="600"/>
              </a:spcAft>
            </a:pPr>
            <a:r>
              <a:rPr lang="es-ES">
                <a:latin typeface="Open Sans" panose="020B0606030504020204" pitchFamily="34" charset="0"/>
                <a:ea typeface="Open Sans" panose="020B0606030504020204" pitchFamily="34" charset="0"/>
                <a:cs typeface="Open Sans" panose="020B0606030504020204" pitchFamily="34" charset="0"/>
              </a:rPr>
              <a:t>Incremento de </a:t>
            </a:r>
            <a:br>
              <a:rPr lang="es-ES">
                <a:latin typeface="Open Sans" panose="020B0606030504020204" pitchFamily="34" charset="0"/>
                <a:ea typeface="Open Sans" panose="020B0606030504020204" pitchFamily="34" charset="0"/>
                <a:cs typeface="Open Sans" panose="020B0606030504020204" pitchFamily="34" charset="0"/>
              </a:rPr>
            </a:br>
            <a:r>
              <a:rPr lang="es-ES">
                <a:latin typeface="Open Sans" panose="020B0606030504020204" pitchFamily="34" charset="0"/>
                <a:ea typeface="Open Sans" panose="020B0606030504020204" pitchFamily="34" charset="0"/>
                <a:cs typeface="Open Sans" panose="020B0606030504020204" pitchFamily="34" charset="0"/>
              </a:rPr>
              <a:t>Base de Datos de clientes a bajo coste.</a:t>
            </a:r>
          </a:p>
          <a:p>
            <a:pPr algn="ctr">
              <a:spcAft>
                <a:spcPts val="600"/>
              </a:spcAft>
            </a:pPr>
            <a:r>
              <a:rPr lang="es-ES">
                <a:latin typeface="Open Sans" panose="020B0606030504020204" pitchFamily="34" charset="0"/>
                <a:ea typeface="Open Sans" panose="020B0606030504020204" pitchFamily="34" charset="0"/>
                <a:cs typeface="Open Sans" panose="020B0606030504020204" pitchFamily="34" charset="0"/>
              </a:rPr>
              <a:t>Necesita de otras acciones para rentabilizarlo</a:t>
            </a:r>
            <a:endParaRPr lang="ca-ES">
              <a:latin typeface="Open Sans" panose="020B0606030504020204" pitchFamily="34" charset="0"/>
              <a:ea typeface="Open Sans" panose="020B0606030504020204" pitchFamily="34" charset="0"/>
              <a:cs typeface="Open Sans" panose="020B0606030504020204" pitchFamily="34" charset="0"/>
            </a:endParaRPr>
          </a:p>
        </p:txBody>
      </p:sp>
      <p:sp>
        <p:nvSpPr>
          <p:cNvPr id="30" name="Rectángulo 29">
            <a:extLst>
              <a:ext uri="{FF2B5EF4-FFF2-40B4-BE49-F238E27FC236}">
                <a16:creationId xmlns:a16="http://schemas.microsoft.com/office/drawing/2014/main" id="{6682F484-F60B-411B-8DF4-425F3B3438A5}"/>
              </a:ext>
            </a:extLst>
          </p:cNvPr>
          <p:cNvSpPr/>
          <p:nvPr/>
        </p:nvSpPr>
        <p:spPr>
          <a:xfrm>
            <a:off x="9219876" y="1830252"/>
            <a:ext cx="2417545" cy="1554272"/>
          </a:xfrm>
          <a:prstGeom prst="rect">
            <a:avLst/>
          </a:prstGeom>
        </p:spPr>
        <p:txBody>
          <a:bodyPr wrap="square">
            <a:spAutoFit/>
          </a:bodyPr>
          <a:lstStyle/>
          <a:p>
            <a:pPr algn="ctr">
              <a:spcAft>
                <a:spcPts val="600"/>
              </a:spcAft>
            </a:pPr>
            <a:r>
              <a:rPr lang="es-ES">
                <a:latin typeface="Open Sans" panose="020B0606030504020204" pitchFamily="34" charset="0"/>
                <a:ea typeface="Open Sans" panose="020B0606030504020204" pitchFamily="34" charset="0"/>
                <a:cs typeface="Open Sans" panose="020B0606030504020204" pitchFamily="34" charset="0"/>
              </a:rPr>
              <a:t>Inversión variable </a:t>
            </a:r>
            <a:br>
              <a:rPr lang="es-ES">
                <a:latin typeface="Open Sans" panose="020B0606030504020204" pitchFamily="34" charset="0"/>
                <a:ea typeface="Open Sans" panose="020B0606030504020204" pitchFamily="34" charset="0"/>
                <a:cs typeface="Open Sans" panose="020B0606030504020204" pitchFamily="34" charset="0"/>
              </a:rPr>
            </a:br>
            <a:r>
              <a:rPr lang="es-ES">
                <a:latin typeface="Open Sans" panose="020B0606030504020204" pitchFamily="34" charset="0"/>
                <a:ea typeface="Open Sans" panose="020B0606030504020204" pitchFamily="34" charset="0"/>
                <a:cs typeface="Open Sans" panose="020B0606030504020204" pitchFamily="34" charset="0"/>
              </a:rPr>
              <a:t>en función de resultados.</a:t>
            </a:r>
          </a:p>
          <a:p>
            <a:pPr algn="ctr">
              <a:spcAft>
                <a:spcPts val="600"/>
              </a:spcAft>
            </a:pPr>
            <a:r>
              <a:rPr lang="es-ES">
                <a:latin typeface="Open Sans" panose="020B0606030504020204" pitchFamily="34" charset="0"/>
                <a:ea typeface="Open Sans" panose="020B0606030504020204" pitchFamily="34" charset="0"/>
                <a:cs typeface="Open Sans" panose="020B0606030504020204" pitchFamily="34" charset="0"/>
              </a:rPr>
              <a:t>Dependiente de la</a:t>
            </a:r>
            <a:r>
              <a:rPr lang="ca-ES">
                <a:latin typeface="Open Sans" panose="020B0606030504020204" pitchFamily="34" charset="0"/>
                <a:ea typeface="Open Sans" panose="020B0606030504020204" pitchFamily="34" charset="0"/>
                <a:cs typeface="Open Sans" panose="020B0606030504020204" pitchFamily="34" charset="0"/>
              </a:rPr>
              <a:t> estacionalidad.</a:t>
            </a:r>
            <a:endParaRPr lang="es-ES">
              <a:latin typeface="Open Sans" panose="020B0606030504020204" pitchFamily="34" charset="0"/>
              <a:ea typeface="Open Sans" panose="020B0606030504020204" pitchFamily="34" charset="0"/>
              <a:cs typeface="Open Sans" panose="020B0606030504020204" pitchFamily="34" charset="0"/>
            </a:endParaRPr>
          </a:p>
        </p:txBody>
      </p:sp>
      <p:sp>
        <p:nvSpPr>
          <p:cNvPr id="31" name="Rectángulo 30">
            <a:extLst>
              <a:ext uri="{FF2B5EF4-FFF2-40B4-BE49-F238E27FC236}">
                <a16:creationId xmlns:a16="http://schemas.microsoft.com/office/drawing/2014/main" id="{FACAE7D1-DF55-43DA-8046-63C66F40E0EA}"/>
              </a:ext>
            </a:extLst>
          </p:cNvPr>
          <p:cNvSpPr/>
          <p:nvPr/>
        </p:nvSpPr>
        <p:spPr>
          <a:xfrm>
            <a:off x="408930" y="5977698"/>
            <a:ext cx="11987167"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https://www.mabisy.com/blog-vender-por-internet/como-medir-la-rentabilidad-de-tus-campanas-de-marketing-online</a:t>
            </a:r>
          </a:p>
        </p:txBody>
      </p:sp>
    </p:spTree>
    <p:extLst>
      <p:ext uri="{BB962C8B-B14F-4D97-AF65-F5344CB8AC3E}">
        <p14:creationId xmlns:p14="http://schemas.microsoft.com/office/powerpoint/2010/main" val="46377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463E-29D6-4FFE-97F9-5EA133FFF6D1}"/>
              </a:ext>
            </a:extLst>
          </p:cNvPr>
          <p:cNvSpPr>
            <a:spLocks noGrp="1"/>
          </p:cNvSpPr>
          <p:nvPr>
            <p:ph type="title"/>
          </p:nvPr>
        </p:nvSpPr>
        <p:spPr/>
        <p:txBody>
          <a:bodyPr/>
          <a:lstStyle/>
          <a:p>
            <a:r>
              <a:rPr lang="es-ES"/>
              <a:t>5- Marketing de Contenido. </a:t>
            </a:r>
            <a:br>
              <a:rPr lang="es-ES"/>
            </a:br>
            <a:endParaRPr lang="es-ES" dirty="0"/>
          </a:p>
        </p:txBody>
      </p:sp>
      <p:sp>
        <p:nvSpPr>
          <p:cNvPr id="3" name="Rectángulo 2">
            <a:extLst>
              <a:ext uri="{FF2B5EF4-FFF2-40B4-BE49-F238E27FC236}">
                <a16:creationId xmlns:a16="http://schemas.microsoft.com/office/drawing/2014/main" id="{A3CF2C72-08D4-4276-B2DB-50779FB3DD57}"/>
              </a:ext>
            </a:extLst>
          </p:cNvPr>
          <p:cNvSpPr/>
          <p:nvPr/>
        </p:nvSpPr>
        <p:spPr>
          <a:xfrm>
            <a:off x="7164311" y="747068"/>
            <a:ext cx="4772026" cy="4679614"/>
          </a:xfrm>
          <a:prstGeom prst="rect">
            <a:avLst/>
          </a:prstGeom>
        </p:spPr>
        <p:txBody>
          <a:bodyPr wrap="square">
            <a:spAutoFit/>
          </a:bodyPr>
          <a:lstStyle/>
          <a:p>
            <a:pPr algn="r">
              <a:lnSpc>
                <a:spcPts val="3600"/>
              </a:lnSpc>
            </a:pPr>
            <a:r>
              <a:rPr lang="es-ES" sz="2600">
                <a:latin typeface="Open Sans" panose="020B0606030504020204" pitchFamily="34" charset="0"/>
                <a:ea typeface="Open Sans" panose="020B0606030504020204" pitchFamily="34" charset="0"/>
              </a:rPr>
              <a:t>La estrategia </a:t>
            </a:r>
            <a:r>
              <a:rPr lang="es-ES" sz="2600" dirty="0">
                <a:latin typeface="Open Sans" panose="020B0606030504020204" pitchFamily="34" charset="0"/>
                <a:ea typeface="Open Sans" panose="020B0606030504020204" pitchFamily="34" charset="0"/>
              </a:rPr>
              <a:t>de </a:t>
            </a:r>
            <a:br>
              <a:rPr lang="es-ES" sz="2600" dirty="0">
                <a:latin typeface="Open Sans" panose="020B0606030504020204" pitchFamily="34" charset="0"/>
                <a:ea typeface="Open Sans" panose="020B0606030504020204" pitchFamily="34" charset="0"/>
              </a:rPr>
            </a:br>
            <a:r>
              <a:rPr lang="es-ES" sz="2600" i="1" dirty="0" err="1">
                <a:latin typeface="Open Sans" panose="020B0606030504020204" pitchFamily="34" charset="0"/>
                <a:ea typeface="Open Sans" panose="020B0606030504020204" pitchFamily="34" charset="0"/>
              </a:rPr>
              <a:t>content</a:t>
            </a:r>
            <a:r>
              <a:rPr lang="es-ES" sz="2600" i="1" dirty="0">
                <a:latin typeface="Open Sans" panose="020B0606030504020204" pitchFamily="34" charset="0"/>
                <a:ea typeface="Open Sans" panose="020B0606030504020204" pitchFamily="34" charset="0"/>
              </a:rPr>
              <a:t> marketing</a:t>
            </a:r>
            <a:r>
              <a:rPr lang="es-ES" sz="2600" dirty="0">
                <a:latin typeface="Open Sans" panose="020B0606030504020204" pitchFamily="34" charset="0"/>
                <a:ea typeface="Open Sans" panose="020B0606030504020204" pitchFamily="34" charset="0"/>
              </a:rPr>
              <a:t> </a:t>
            </a:r>
            <a:br>
              <a:rPr lang="es-ES" sz="2600" dirty="0">
                <a:latin typeface="Open Sans" panose="020B0606030504020204" pitchFamily="34" charset="0"/>
                <a:ea typeface="Open Sans" panose="020B0606030504020204" pitchFamily="34" charset="0"/>
              </a:rPr>
            </a:br>
            <a:r>
              <a:rPr lang="es-ES" sz="2600" dirty="0">
                <a:latin typeface="Open Sans" panose="020B0606030504020204" pitchFamily="34" charset="0"/>
                <a:ea typeface="Open Sans" panose="020B0606030504020204" pitchFamily="34" charset="0"/>
              </a:rPr>
              <a:t>o marketing </a:t>
            </a:r>
            <a:r>
              <a:rPr lang="es-ES" sz="2600">
                <a:latin typeface="Open Sans" panose="020B0606030504020204" pitchFamily="34" charset="0"/>
                <a:ea typeface="Open Sans" panose="020B0606030504020204" pitchFamily="34" charset="0"/>
              </a:rPr>
              <a:t>de contenidos</a:t>
            </a:r>
          </a:p>
          <a:p>
            <a:pPr algn="r">
              <a:lnSpc>
                <a:spcPts val="3600"/>
              </a:lnSpc>
            </a:pPr>
            <a:r>
              <a:rPr lang="es-ES" sz="2600">
                <a:latin typeface="Open Sans" panose="020B0606030504020204" pitchFamily="34" charset="0"/>
                <a:ea typeface="Open Sans" panose="020B0606030504020204" pitchFamily="34" charset="0"/>
              </a:rPr>
              <a:t>consiste en </a:t>
            </a:r>
            <a:r>
              <a:rPr lang="es-ES" sz="2600">
                <a:solidFill>
                  <a:srgbClr val="C00000"/>
                </a:solidFill>
                <a:latin typeface="Open Sans" panose="020B0606030504020204" pitchFamily="34" charset="0"/>
                <a:ea typeface="Open Sans" panose="020B0606030504020204" pitchFamily="34" charset="0"/>
              </a:rPr>
              <a:t>crear contenido</a:t>
            </a:r>
            <a:br>
              <a:rPr lang="es-ES" sz="2600">
                <a:latin typeface="Open Sans" panose="020B0606030504020204" pitchFamily="34" charset="0"/>
                <a:ea typeface="Open Sans" panose="020B0606030504020204" pitchFamily="34" charset="0"/>
              </a:rPr>
            </a:br>
            <a:r>
              <a:rPr lang="es-ES" sz="2600">
                <a:latin typeface="Open Sans" panose="020B0606030504020204" pitchFamily="34" charset="0"/>
                <a:ea typeface="Open Sans" panose="020B0606030504020204" pitchFamily="34" charset="0"/>
              </a:rPr>
              <a:t>sobre un tema relacionado con el producto o servicio </a:t>
            </a:r>
            <a:r>
              <a:rPr lang="es-ES" sz="2600">
                <a:solidFill>
                  <a:srgbClr val="C00000"/>
                </a:solidFill>
                <a:latin typeface="Open Sans" panose="020B0606030504020204" pitchFamily="34" charset="0"/>
                <a:ea typeface="Open Sans" panose="020B0606030504020204" pitchFamily="34" charset="0"/>
              </a:rPr>
              <a:t>para atraer tráfico </a:t>
            </a:r>
            <a:r>
              <a:rPr lang="es-ES" sz="2600" dirty="0">
                <a:solidFill>
                  <a:srgbClr val="C00000"/>
                </a:solidFill>
                <a:latin typeface="Open Sans" panose="020B0606030504020204" pitchFamily="34" charset="0"/>
                <a:ea typeface="Open Sans" panose="020B0606030504020204" pitchFamily="34" charset="0"/>
              </a:rPr>
              <a:t>orgánico </a:t>
            </a:r>
            <a:br>
              <a:rPr lang="es-ES" sz="2600" dirty="0">
                <a:solidFill>
                  <a:srgbClr val="C00000"/>
                </a:solidFill>
                <a:latin typeface="Open Sans" panose="020B0606030504020204" pitchFamily="34" charset="0"/>
                <a:ea typeface="Open Sans" panose="020B0606030504020204" pitchFamily="34" charset="0"/>
              </a:rPr>
            </a:br>
            <a:r>
              <a:rPr lang="es-ES" sz="2600" dirty="0">
                <a:solidFill>
                  <a:srgbClr val="C00000"/>
                </a:solidFill>
                <a:latin typeface="Open Sans" panose="020B0606030504020204" pitchFamily="34" charset="0"/>
                <a:ea typeface="Open Sans" panose="020B0606030504020204" pitchFamily="34" charset="0"/>
              </a:rPr>
              <a:t>hacia la web de empresa </a:t>
            </a:r>
            <a:br>
              <a:rPr lang="es-ES" sz="2600" dirty="0">
                <a:latin typeface="Open Sans" panose="020B0606030504020204" pitchFamily="34" charset="0"/>
                <a:ea typeface="Open Sans" panose="020B0606030504020204" pitchFamily="34" charset="0"/>
              </a:rPr>
            </a:br>
            <a:r>
              <a:rPr lang="es-ES" sz="2600" dirty="0">
                <a:latin typeface="Open Sans" panose="020B0606030504020204" pitchFamily="34" charset="0"/>
                <a:ea typeface="Open Sans" panose="020B0606030504020204" pitchFamily="34" charset="0"/>
              </a:rPr>
              <a:t>y </a:t>
            </a:r>
            <a:r>
              <a:rPr lang="es-ES" sz="2600">
                <a:latin typeface="Open Sans" panose="020B0606030504020204" pitchFamily="34" charset="0"/>
                <a:ea typeface="Open Sans" panose="020B0606030504020204" pitchFamily="34" charset="0"/>
              </a:rPr>
              <a:t>conseguir </a:t>
            </a:r>
            <a:br>
              <a:rPr lang="es-ES" sz="2600">
                <a:latin typeface="Open Sans" panose="020B0606030504020204" pitchFamily="34" charset="0"/>
                <a:ea typeface="Open Sans" panose="020B0606030504020204" pitchFamily="34" charset="0"/>
              </a:rPr>
            </a:br>
            <a:r>
              <a:rPr lang="es-ES" sz="2600">
                <a:latin typeface="Open Sans" panose="020B0606030504020204" pitchFamily="34" charset="0"/>
                <a:ea typeface="Open Sans" panose="020B0606030504020204" pitchFamily="34" charset="0"/>
              </a:rPr>
              <a:t>o mantener clientes</a:t>
            </a:r>
            <a:endParaRPr lang="es-ES" sz="2600" dirty="0">
              <a:latin typeface="Open Sans" panose="020B0606030504020204" pitchFamily="34" charset="0"/>
              <a:ea typeface="Open Sans" panose="020B0606030504020204" pitchFamily="34" charset="0"/>
            </a:endParaRPr>
          </a:p>
        </p:txBody>
      </p:sp>
      <p:pic>
        <p:nvPicPr>
          <p:cNvPr id="10" name="Imagen 9">
            <a:extLst>
              <a:ext uri="{FF2B5EF4-FFF2-40B4-BE49-F238E27FC236}">
                <a16:creationId xmlns:a16="http://schemas.microsoft.com/office/drawing/2014/main" id="{3A50318B-787C-40EB-BE51-FB1E28411D8F}"/>
              </a:ext>
            </a:extLst>
          </p:cNvPr>
          <p:cNvPicPr>
            <a:picLocks noChangeAspect="1"/>
          </p:cNvPicPr>
          <p:nvPr/>
        </p:nvPicPr>
        <p:blipFill>
          <a:blip r:embed="rId3">
            <a:grayscl/>
          </a:blip>
          <a:stretch>
            <a:fillRect/>
          </a:stretch>
        </p:blipFill>
        <p:spPr>
          <a:xfrm>
            <a:off x="555727" y="1349216"/>
            <a:ext cx="4471964" cy="3866252"/>
          </a:xfrm>
          <a:prstGeom prst="rect">
            <a:avLst/>
          </a:prstGeom>
        </p:spPr>
      </p:pic>
      <p:sp>
        <p:nvSpPr>
          <p:cNvPr id="11" name="Rectángulo 10">
            <a:extLst>
              <a:ext uri="{FF2B5EF4-FFF2-40B4-BE49-F238E27FC236}">
                <a16:creationId xmlns:a16="http://schemas.microsoft.com/office/drawing/2014/main" id="{8B5B51B9-72E9-4213-9F46-ED9BA7FF495B}"/>
              </a:ext>
            </a:extLst>
          </p:cNvPr>
          <p:cNvSpPr/>
          <p:nvPr/>
        </p:nvSpPr>
        <p:spPr>
          <a:xfrm>
            <a:off x="2971443" y="6110932"/>
            <a:ext cx="8964894" cy="646331"/>
          </a:xfrm>
          <a:prstGeom prst="rect">
            <a:avLst/>
          </a:prstGeom>
        </p:spPr>
        <p:txBody>
          <a:bodyPr wrap="square">
            <a:spAutoFit/>
          </a:bodyPr>
          <a:lstStyle/>
          <a:p>
            <a:r>
              <a:rPr lang="es-ES">
                <a:solidFill>
                  <a:srgbClr val="CC0000"/>
                </a:solidFill>
                <a:latin typeface="Open Sans" panose="020B0606030504020204" pitchFamily="34" charset="0"/>
                <a:ea typeface="Open Sans" panose="020B0606030504020204" pitchFamily="34" charset="0"/>
                <a:cs typeface="Open Sans" panose="020B0606030504020204" pitchFamily="34" charset="0"/>
              </a:rPr>
              <a:t>Infografías, artículos de blog, guías descargables, videos, videotutoriales, </a:t>
            </a:r>
            <a:br>
              <a:rPr lang="es-ES">
                <a:solidFill>
                  <a:srgbClr val="CC0000"/>
                </a:solidFill>
                <a:latin typeface="Open Sans" panose="020B0606030504020204" pitchFamily="34" charset="0"/>
                <a:ea typeface="Open Sans" panose="020B0606030504020204" pitchFamily="34" charset="0"/>
                <a:cs typeface="Open Sans" panose="020B0606030504020204" pitchFamily="34" charset="0"/>
              </a:rPr>
            </a:br>
            <a:r>
              <a:rPr lang="es-ES">
                <a:solidFill>
                  <a:srgbClr val="CC0000"/>
                </a:solidFill>
                <a:latin typeface="Open Sans" panose="020B0606030504020204" pitchFamily="34" charset="0"/>
                <a:ea typeface="Open Sans" panose="020B0606030504020204" pitchFamily="34" charset="0"/>
                <a:cs typeface="Open Sans" panose="020B0606030504020204" pitchFamily="34" charset="0"/>
              </a:rPr>
              <a:t>podcasts, white papers, eBooks, checklists, entrevistas, apps, videojuegos.</a:t>
            </a:r>
            <a:endParaRPr lang="ca-ES">
              <a:solidFill>
                <a:srgbClr val="CC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5951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2F2DFED-7DB7-4046-BB57-1C2B9916AB7B}"/>
              </a:ext>
            </a:extLst>
          </p:cNvPr>
          <p:cNvSpPr>
            <a:spLocks noGrp="1"/>
          </p:cNvSpPr>
          <p:nvPr>
            <p:ph type="body" idx="1"/>
          </p:nvPr>
        </p:nvSpPr>
        <p:spPr>
          <a:xfrm>
            <a:off x="407103" y="1280533"/>
            <a:ext cx="5402227" cy="576629"/>
          </a:xfrm>
        </p:spPr>
        <p:txBody>
          <a:bodyPr/>
          <a:lstStyle/>
          <a:p>
            <a:r>
              <a:rPr lang="ca-ES"/>
              <a:t>Ventajas</a:t>
            </a:r>
          </a:p>
        </p:txBody>
      </p:sp>
      <p:sp>
        <p:nvSpPr>
          <p:cNvPr id="3" name="Marcador de contenido 2">
            <a:extLst>
              <a:ext uri="{FF2B5EF4-FFF2-40B4-BE49-F238E27FC236}">
                <a16:creationId xmlns:a16="http://schemas.microsoft.com/office/drawing/2014/main" id="{FA7AADC8-F2B2-40F4-8B1B-79F64F6BB4E7}"/>
              </a:ext>
            </a:extLst>
          </p:cNvPr>
          <p:cNvSpPr>
            <a:spLocks noGrp="1"/>
          </p:cNvSpPr>
          <p:nvPr>
            <p:ph sz="half" idx="2"/>
          </p:nvPr>
        </p:nvSpPr>
        <p:spPr>
          <a:xfrm>
            <a:off x="418041" y="1823152"/>
            <a:ext cx="5386917" cy="2934388"/>
          </a:xfrm>
          <a:solidFill>
            <a:schemeClr val="bg1"/>
          </a:solidFill>
        </p:spPr>
        <p:txBody>
          <a:bodyPr/>
          <a:lstStyle/>
          <a:p>
            <a:pPr marL="342900" indent="-342900">
              <a:buFont typeface="Wingdings" panose="05000000000000000000" pitchFamily="2" charset="2"/>
              <a:buChar char="§"/>
            </a:pPr>
            <a:r>
              <a:rPr lang="es-ES"/>
              <a:t>Permite el conocimiento de la marca </a:t>
            </a:r>
          </a:p>
          <a:p>
            <a:pPr marL="342900" indent="-342900">
              <a:buFont typeface="Wingdings" panose="05000000000000000000" pitchFamily="2" charset="2"/>
              <a:buChar char="§"/>
            </a:pPr>
            <a:r>
              <a:rPr lang="es-ES"/>
              <a:t>Aumenta el engagement</a:t>
            </a:r>
          </a:p>
          <a:p>
            <a:pPr marL="342900" indent="-342900">
              <a:buFont typeface="Wingdings" panose="05000000000000000000" pitchFamily="2" charset="2"/>
              <a:buChar char="§"/>
            </a:pPr>
            <a:r>
              <a:rPr lang="es-ES"/>
              <a:t>No es intrusivo, incluso se puede crear contenido viral, donde sea el cliente quien lo divulgue .</a:t>
            </a:r>
          </a:p>
          <a:p>
            <a:pPr marL="342900" indent="-342900">
              <a:buFont typeface="Wingdings" panose="05000000000000000000" pitchFamily="2" charset="2"/>
              <a:buChar char="§"/>
            </a:pPr>
            <a:r>
              <a:rPr lang="es-ES"/>
              <a:t>Puedes llegar a convertirte en un referente del sector.</a:t>
            </a:r>
          </a:p>
          <a:p>
            <a:pPr marL="342900" indent="-342900">
              <a:buFont typeface="Wingdings" panose="05000000000000000000" pitchFamily="2" charset="2"/>
              <a:buChar char="§"/>
            </a:pPr>
            <a:endParaRPr lang="es-ES"/>
          </a:p>
        </p:txBody>
      </p:sp>
      <p:sp>
        <p:nvSpPr>
          <p:cNvPr id="4" name="Marcador de texto 3">
            <a:extLst>
              <a:ext uri="{FF2B5EF4-FFF2-40B4-BE49-F238E27FC236}">
                <a16:creationId xmlns:a16="http://schemas.microsoft.com/office/drawing/2014/main" id="{AA4A48AB-2119-4596-BD85-2483953889DD}"/>
              </a:ext>
            </a:extLst>
          </p:cNvPr>
          <p:cNvSpPr>
            <a:spLocks noGrp="1"/>
          </p:cNvSpPr>
          <p:nvPr>
            <p:ph type="body" sz="quarter" idx="3"/>
          </p:nvPr>
        </p:nvSpPr>
        <p:spPr>
          <a:xfrm>
            <a:off x="6096001" y="1312325"/>
            <a:ext cx="5402228" cy="576629"/>
          </a:xfrm>
        </p:spPr>
        <p:txBody>
          <a:bodyPr/>
          <a:lstStyle/>
          <a:p>
            <a:r>
              <a:rPr lang="ca-ES"/>
              <a:t>Desventajas</a:t>
            </a:r>
          </a:p>
        </p:txBody>
      </p:sp>
      <p:sp>
        <p:nvSpPr>
          <p:cNvPr id="5" name="Marcador de contenido 4">
            <a:extLst>
              <a:ext uri="{FF2B5EF4-FFF2-40B4-BE49-F238E27FC236}">
                <a16:creationId xmlns:a16="http://schemas.microsoft.com/office/drawing/2014/main" id="{2CF7B80C-2281-4883-BF91-108AD32A8AD5}"/>
              </a:ext>
            </a:extLst>
          </p:cNvPr>
          <p:cNvSpPr>
            <a:spLocks noGrp="1"/>
          </p:cNvSpPr>
          <p:nvPr>
            <p:ph sz="quarter" idx="4"/>
          </p:nvPr>
        </p:nvSpPr>
        <p:spPr>
          <a:xfrm>
            <a:off x="6005690" y="1823152"/>
            <a:ext cx="5727702" cy="2934388"/>
          </a:xfrm>
          <a:solidFill>
            <a:schemeClr val="bg1"/>
          </a:solidFill>
        </p:spPr>
        <p:txBody>
          <a:bodyPr vert="horz" lIns="36000" tIns="36000" rIns="36000" bIns="36000" rtlCol="0">
            <a:noAutofit/>
          </a:bodyPr>
          <a:lstStyle/>
          <a:p>
            <a:pPr marL="342900" indent="-342900">
              <a:buChar char="§"/>
            </a:pPr>
            <a:r>
              <a:rPr lang="es-ES"/>
              <a:t>Se necesita tiempo y recursos humanos. para generar contenidos de calidad.</a:t>
            </a:r>
          </a:p>
          <a:p>
            <a:pPr marL="342900" indent="-342900">
              <a:buChar char="§"/>
            </a:pPr>
            <a:r>
              <a:rPr lang="es-ES"/>
              <a:t>Se debe identificar lo que el usuario quiere oír de la marca y no únicamente en lo que ésta quiere contarle. </a:t>
            </a:r>
          </a:p>
          <a:p>
            <a:pPr marL="342900" indent="-342900">
              <a:buChar char="§"/>
            </a:pPr>
            <a:r>
              <a:rPr lang="es-ES"/>
              <a:t>Los resultados no son inmediatos.</a:t>
            </a:r>
          </a:p>
          <a:p>
            <a:pPr marL="342900" indent="-342900">
              <a:buChar char="§"/>
            </a:pPr>
            <a:r>
              <a:rPr lang="es-ES"/>
              <a:t>El contenido queda expuesto tanto para  clientes como para la competencia.</a:t>
            </a:r>
          </a:p>
        </p:txBody>
      </p:sp>
      <p:sp>
        <p:nvSpPr>
          <p:cNvPr id="6" name="Título 5">
            <a:extLst>
              <a:ext uri="{FF2B5EF4-FFF2-40B4-BE49-F238E27FC236}">
                <a16:creationId xmlns:a16="http://schemas.microsoft.com/office/drawing/2014/main" id="{040C1EBC-2836-4159-B2FA-66FB50A9CE81}"/>
              </a:ext>
            </a:extLst>
          </p:cNvPr>
          <p:cNvSpPr>
            <a:spLocks noGrp="1"/>
          </p:cNvSpPr>
          <p:nvPr>
            <p:ph type="title"/>
          </p:nvPr>
        </p:nvSpPr>
        <p:spPr/>
        <p:txBody>
          <a:bodyPr/>
          <a:lstStyle/>
          <a:p>
            <a:r>
              <a:rPr lang="es-ES"/>
              <a:t>5- Marketing de Contenido</a:t>
            </a:r>
            <a:endParaRPr lang="ca-ES"/>
          </a:p>
        </p:txBody>
      </p:sp>
      <p:sp>
        <p:nvSpPr>
          <p:cNvPr id="7" name="Rectángulo 6">
            <a:extLst>
              <a:ext uri="{FF2B5EF4-FFF2-40B4-BE49-F238E27FC236}">
                <a16:creationId xmlns:a16="http://schemas.microsoft.com/office/drawing/2014/main" id="{3C9C6902-DD08-4FB3-A468-2268EB38157F}"/>
              </a:ext>
            </a:extLst>
          </p:cNvPr>
          <p:cNvSpPr/>
          <p:nvPr/>
        </p:nvSpPr>
        <p:spPr>
          <a:xfrm>
            <a:off x="3737811" y="549058"/>
            <a:ext cx="8303876" cy="400110"/>
          </a:xfrm>
          <a:prstGeom prst="rect">
            <a:avLst/>
          </a:prstGeom>
        </p:spPr>
        <p:txBody>
          <a:bodyPr wrap="none">
            <a:spAutoFit/>
          </a:bodyPr>
          <a:lstStyle/>
          <a:p>
            <a:r>
              <a:rPr lang="es-ES" sz="2000">
                <a:solidFill>
                  <a:srgbClr val="CC0000"/>
                </a:solidFill>
                <a:latin typeface="Open Sans" panose="020B0606030504020204" pitchFamily="34" charset="0"/>
                <a:ea typeface="Open Sans" panose="020B0606030504020204" pitchFamily="34" charset="0"/>
              </a:rPr>
              <a:t>Para aumentar de forma orgánica la cantidad de visitas de una web.</a:t>
            </a:r>
          </a:p>
        </p:txBody>
      </p:sp>
      <p:sp>
        <p:nvSpPr>
          <p:cNvPr id="13" name="Rectángulo 12">
            <a:extLst>
              <a:ext uri="{FF2B5EF4-FFF2-40B4-BE49-F238E27FC236}">
                <a16:creationId xmlns:a16="http://schemas.microsoft.com/office/drawing/2014/main" id="{4BCBA19E-9ACF-4394-AAE4-91B5440706D8}"/>
              </a:ext>
            </a:extLst>
          </p:cNvPr>
          <p:cNvSpPr/>
          <p:nvPr/>
        </p:nvSpPr>
        <p:spPr>
          <a:xfrm>
            <a:off x="5666182" y="6482895"/>
            <a:ext cx="6246417"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https://ignaciosantiago.com/kpis-marketing-de-contenidos/</a:t>
            </a:r>
          </a:p>
        </p:txBody>
      </p:sp>
      <p:sp>
        <p:nvSpPr>
          <p:cNvPr id="11" name="Rectángulo 10">
            <a:extLst>
              <a:ext uri="{FF2B5EF4-FFF2-40B4-BE49-F238E27FC236}">
                <a16:creationId xmlns:a16="http://schemas.microsoft.com/office/drawing/2014/main" id="{B5B75E2E-D263-49EA-A590-E1E090F0A116}"/>
              </a:ext>
            </a:extLst>
          </p:cNvPr>
          <p:cNvSpPr/>
          <p:nvPr/>
        </p:nvSpPr>
        <p:spPr>
          <a:xfrm>
            <a:off x="8785627" y="5791099"/>
            <a:ext cx="2712602"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https://mejoresblogs.com/</a:t>
            </a:r>
          </a:p>
        </p:txBody>
      </p:sp>
      <p:pic>
        <p:nvPicPr>
          <p:cNvPr id="1026" name="Picture 2" descr="Mejores Blogs">
            <a:extLst>
              <a:ext uri="{FF2B5EF4-FFF2-40B4-BE49-F238E27FC236}">
                <a16:creationId xmlns:a16="http://schemas.microsoft.com/office/drawing/2014/main" id="{D57DE050-9148-4BFE-A393-48C1335AD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5951" y="5176390"/>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FB3C256E-7028-4EB4-BC13-C6AB78A38B91}"/>
              </a:ext>
            </a:extLst>
          </p:cNvPr>
          <p:cNvSpPr/>
          <p:nvPr/>
        </p:nvSpPr>
        <p:spPr>
          <a:xfrm>
            <a:off x="8713201" y="5080512"/>
            <a:ext cx="2401619" cy="707886"/>
          </a:xfrm>
          <a:prstGeom prst="rect">
            <a:avLst/>
          </a:prstGeom>
        </p:spPr>
        <p:txBody>
          <a:bodyPr wrap="none">
            <a:spAutoFit/>
          </a:bodyPr>
          <a:lstStyle/>
          <a:p>
            <a:r>
              <a:rPr lang="es-ES" sz="20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Ranking mejores </a:t>
            </a:r>
            <a:br>
              <a:rPr lang="es-ES" sz="20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s-ES" sz="20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blogs de 2021</a:t>
            </a:r>
            <a:endParaRPr lang="es-ES" sz="2000" b="1" i="0">
              <a:solidFill>
                <a:schemeClr val="accent6">
                  <a:lumMod val="7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5" name="Rectángulo 14">
            <a:extLst>
              <a:ext uri="{FF2B5EF4-FFF2-40B4-BE49-F238E27FC236}">
                <a16:creationId xmlns:a16="http://schemas.microsoft.com/office/drawing/2014/main" id="{13C236C6-3984-4798-ABFC-B29C4E2769C1}"/>
              </a:ext>
            </a:extLst>
          </p:cNvPr>
          <p:cNvSpPr/>
          <p:nvPr/>
        </p:nvSpPr>
        <p:spPr>
          <a:xfrm>
            <a:off x="5666183" y="6148443"/>
            <a:ext cx="5832046"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https://aulacm.com/ejemplos-hacer-marketing-contenidos/</a:t>
            </a:r>
          </a:p>
        </p:txBody>
      </p:sp>
      <p:pic>
        <p:nvPicPr>
          <p:cNvPr id="20" name="Picture 2" descr="métrica  icono gratis">
            <a:extLst>
              <a:ext uri="{FF2B5EF4-FFF2-40B4-BE49-F238E27FC236}">
                <a16:creationId xmlns:a16="http://schemas.microsoft.com/office/drawing/2014/main" id="{86D0694E-2902-4C3D-AB82-1A685E8E9F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428" y="4722102"/>
            <a:ext cx="922475" cy="9224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20">
            <a:extLst>
              <a:ext uri="{FF2B5EF4-FFF2-40B4-BE49-F238E27FC236}">
                <a16:creationId xmlns:a16="http://schemas.microsoft.com/office/drawing/2014/main" id="{F7B6CFB9-B6DC-4A01-878C-7C8F96394642}"/>
              </a:ext>
            </a:extLst>
          </p:cNvPr>
          <p:cNvSpPr/>
          <p:nvPr/>
        </p:nvSpPr>
        <p:spPr>
          <a:xfrm>
            <a:off x="1556567" y="4607775"/>
            <a:ext cx="4248391" cy="1200329"/>
          </a:xfrm>
          <a:prstGeom prst="rect">
            <a:avLst/>
          </a:prstGeom>
        </p:spPr>
        <p:txBody>
          <a:bodyPr wrap="square">
            <a:spAutoFit/>
          </a:bodyPr>
          <a:lstStyle/>
          <a:p>
            <a:r>
              <a:rPr lang="es-ES">
                <a:solidFill>
                  <a:srgbClr val="3A3A3A"/>
                </a:solidFill>
                <a:latin typeface="Open Sans" panose="020B0606030504020204" pitchFamily="34" charset="0"/>
              </a:rPr>
              <a:t>Páginas más populares</a:t>
            </a:r>
          </a:p>
          <a:p>
            <a:r>
              <a:rPr lang="es-ES">
                <a:solidFill>
                  <a:srgbClr val="3A3A3A"/>
                </a:solidFill>
                <a:latin typeface="Open Sans" panose="020B0606030504020204" pitchFamily="34" charset="0"/>
              </a:rPr>
              <a:t>Número de páginas vistas</a:t>
            </a:r>
          </a:p>
          <a:p>
            <a:r>
              <a:rPr lang="es-ES">
                <a:solidFill>
                  <a:srgbClr val="3A3A3A"/>
                </a:solidFill>
                <a:latin typeface="Open Sans" panose="020B0606030504020204" pitchFamily="34" charset="0"/>
              </a:rPr>
              <a:t>Promedio de tiempo en la página</a:t>
            </a:r>
          </a:p>
          <a:p>
            <a:r>
              <a:rPr lang="es-ES">
                <a:solidFill>
                  <a:srgbClr val="3A3A3A"/>
                </a:solidFill>
                <a:latin typeface="Open Sans" panose="020B0606030504020204" pitchFamily="34" charset="0"/>
              </a:rPr>
              <a:t>Tráfico desde dispositivos móviles</a:t>
            </a:r>
            <a:endParaRPr lang="es-ES" b="0" i="0">
              <a:solidFill>
                <a:srgbClr val="3A3A3A"/>
              </a:solidFill>
              <a:effectLst/>
              <a:latin typeface="Open Sans" panose="020B0606030504020204" pitchFamily="34" charset="0"/>
            </a:endParaRPr>
          </a:p>
        </p:txBody>
      </p:sp>
    </p:spTree>
    <p:extLst>
      <p:ext uri="{BB962C8B-B14F-4D97-AF65-F5344CB8AC3E}">
        <p14:creationId xmlns:p14="http://schemas.microsoft.com/office/powerpoint/2010/main" val="142422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3EECDAD-B6CB-45FA-9898-4DBDABACFD74}"/>
              </a:ext>
            </a:extLst>
          </p:cNvPr>
          <p:cNvSpPr>
            <a:spLocks noGrp="1"/>
          </p:cNvSpPr>
          <p:nvPr>
            <p:ph type="title"/>
          </p:nvPr>
        </p:nvSpPr>
        <p:spPr/>
        <p:txBody>
          <a:bodyPr/>
          <a:lstStyle/>
          <a:p>
            <a:r>
              <a:rPr lang="ca-ES"/>
              <a:t>Crear contenido viral. (Buzz Marketing)</a:t>
            </a:r>
          </a:p>
        </p:txBody>
      </p:sp>
      <p:sp>
        <p:nvSpPr>
          <p:cNvPr id="8" name="Rectángulo 7">
            <a:extLst>
              <a:ext uri="{FF2B5EF4-FFF2-40B4-BE49-F238E27FC236}">
                <a16:creationId xmlns:a16="http://schemas.microsoft.com/office/drawing/2014/main" id="{8BFF8662-67B7-4903-8A88-E49BEC27C599}"/>
              </a:ext>
            </a:extLst>
          </p:cNvPr>
          <p:cNvSpPr/>
          <p:nvPr/>
        </p:nvSpPr>
        <p:spPr>
          <a:xfrm>
            <a:off x="267427" y="866781"/>
            <a:ext cx="11241821" cy="1015663"/>
          </a:xfrm>
          <a:prstGeom prst="rect">
            <a:avLst/>
          </a:prstGeom>
          <a:noFill/>
        </p:spPr>
        <p:txBody>
          <a:bodyPr wrap="square" rtlCol="0">
            <a:spAutoFit/>
          </a:bodyPr>
          <a:lstStyle/>
          <a:p>
            <a:r>
              <a:rPr lang="es-ES" sz="2000">
                <a:latin typeface="Verdana" panose="020B0604030504040204" pitchFamily="34" charset="0"/>
                <a:ea typeface="Verdana" panose="020B0604030504040204" pitchFamily="34" charset="0"/>
              </a:rPr>
              <a:t>Dentro del Marketing de contenido, existe una estrategia, el </a:t>
            </a:r>
            <a:r>
              <a:rPr lang="es-ES" sz="2000">
                <a:solidFill>
                  <a:srgbClr val="C00000"/>
                </a:solidFill>
                <a:latin typeface="Verdana" panose="020B0604030504040204" pitchFamily="34" charset="0"/>
                <a:ea typeface="Verdana" panose="020B0604030504040204" pitchFamily="34" charset="0"/>
              </a:rPr>
              <a:t>Buzzmarketing,</a:t>
            </a:r>
            <a:r>
              <a:rPr lang="es-ES" sz="2000" i="1">
                <a:solidFill>
                  <a:srgbClr val="FF0000"/>
                </a:solidFill>
                <a:latin typeface="Verdana" panose="020B0604030504040204" pitchFamily="34" charset="0"/>
                <a:ea typeface="Verdana" panose="020B0604030504040204" pitchFamily="34" charset="0"/>
              </a:rPr>
              <a:t>  </a:t>
            </a:r>
            <a:r>
              <a:rPr lang="es-ES" sz="2000">
                <a:latin typeface="Verdana" panose="020B0604030504040204" pitchFamily="34" charset="0"/>
                <a:ea typeface="Verdana" panose="020B0604030504040204" pitchFamily="34" charset="0"/>
              </a:rPr>
              <a:t>cuyo </a:t>
            </a:r>
            <a:r>
              <a:rPr lang="es-ES" sz="2000" dirty="0">
                <a:latin typeface="Verdana" panose="020B0604030504040204" pitchFamily="34" charset="0"/>
                <a:ea typeface="Verdana" panose="020B0604030504040204" pitchFamily="34" charset="0"/>
              </a:rPr>
              <a:t>objetivo es </a:t>
            </a:r>
            <a:r>
              <a:rPr lang="es-ES" sz="2000" dirty="0">
                <a:solidFill>
                  <a:srgbClr val="C00000"/>
                </a:solidFill>
                <a:latin typeface="Verdana" panose="020B0604030504040204" pitchFamily="34" charset="0"/>
                <a:ea typeface="Verdana" panose="020B0604030504040204" pitchFamily="34" charset="0"/>
              </a:rPr>
              <a:t>generar polémica sobre una marca</a:t>
            </a:r>
            <a:r>
              <a:rPr lang="es-ES" sz="2000">
                <a:latin typeface="Verdana" panose="020B0604030504040204" pitchFamily="34" charset="0"/>
                <a:ea typeface="Verdana" panose="020B0604030504040204" pitchFamily="34" charset="0"/>
              </a:rPr>
              <a:t>, haciendo </a:t>
            </a:r>
            <a:r>
              <a:rPr lang="es-ES" sz="2000" dirty="0">
                <a:latin typeface="Verdana" panose="020B0604030504040204" pitchFamily="34" charset="0"/>
                <a:ea typeface="Verdana" panose="020B0604030504040204" pitchFamily="34" charset="0"/>
              </a:rPr>
              <a:t>que se converse sobre ella, </a:t>
            </a:r>
            <a:br>
              <a:rPr lang="es-ES" sz="2000" dirty="0">
                <a:latin typeface="Verdana" panose="020B0604030504040204" pitchFamily="34" charset="0"/>
                <a:ea typeface="Verdana" panose="020B0604030504040204" pitchFamily="34" charset="0"/>
              </a:rPr>
            </a:br>
            <a:r>
              <a:rPr lang="es-ES" sz="2000" dirty="0">
                <a:latin typeface="Verdana" panose="020B0604030504040204" pitchFamily="34" charset="0"/>
                <a:ea typeface="Verdana" panose="020B0604030504040204" pitchFamily="34" charset="0"/>
              </a:rPr>
              <a:t>en vez de, únicamente</a:t>
            </a:r>
            <a:r>
              <a:rPr lang="es-ES" sz="2000">
                <a:latin typeface="Verdana" panose="020B0604030504040204" pitchFamily="34" charset="0"/>
                <a:ea typeface="Verdana" panose="020B0604030504040204" pitchFamily="34" charset="0"/>
              </a:rPr>
              <a:t>, reconocer </a:t>
            </a:r>
            <a:r>
              <a:rPr lang="es-ES" sz="2000" dirty="0">
                <a:latin typeface="Verdana" panose="020B0604030504040204" pitchFamily="34" charset="0"/>
                <a:ea typeface="Verdana" panose="020B0604030504040204" pitchFamily="34" charset="0"/>
              </a:rPr>
              <a:t>su existencia.</a:t>
            </a:r>
          </a:p>
        </p:txBody>
      </p:sp>
      <p:sp>
        <p:nvSpPr>
          <p:cNvPr id="9" name="Rectángulo 8">
            <a:extLst>
              <a:ext uri="{FF2B5EF4-FFF2-40B4-BE49-F238E27FC236}">
                <a16:creationId xmlns:a16="http://schemas.microsoft.com/office/drawing/2014/main" id="{9514BB96-E38F-4940-B47E-9D7C7DB11BBA}"/>
              </a:ext>
            </a:extLst>
          </p:cNvPr>
          <p:cNvSpPr/>
          <p:nvPr/>
        </p:nvSpPr>
        <p:spPr>
          <a:xfrm>
            <a:off x="267427" y="2533304"/>
            <a:ext cx="3113505" cy="3170099"/>
          </a:xfrm>
          <a:prstGeom prst="rect">
            <a:avLst/>
          </a:prstGeom>
          <a:noFill/>
        </p:spPr>
        <p:txBody>
          <a:bodyPr wrap="square" rtlCol="0">
            <a:spAutoFit/>
          </a:bodyPr>
          <a:lstStyle/>
          <a:p>
            <a:r>
              <a:rPr lang="es-ES" sz="2000" dirty="0">
                <a:latin typeface="Verdana" panose="020B0604030504040204" pitchFamily="34" charset="0"/>
                <a:ea typeface="Verdana" panose="020B0604030504040204" pitchFamily="34" charset="0"/>
              </a:rPr>
              <a:t>Los seis botones del </a:t>
            </a:r>
            <a:br>
              <a:rPr lang="es-ES" sz="2000" dirty="0">
                <a:latin typeface="Verdana" panose="020B0604030504040204" pitchFamily="34" charset="0"/>
                <a:ea typeface="Verdana" panose="020B0604030504040204" pitchFamily="34" charset="0"/>
              </a:rPr>
            </a:br>
            <a:r>
              <a:rPr lang="es-ES" sz="2000" i="1" err="1">
                <a:latin typeface="Verdana" panose="020B0604030504040204" pitchFamily="34" charset="0"/>
                <a:ea typeface="Verdana" panose="020B0604030504040204" pitchFamily="34" charset="0"/>
              </a:rPr>
              <a:t>Buzzmarketing</a:t>
            </a:r>
            <a:r>
              <a:rPr lang="es-ES" sz="2000" i="1">
                <a:latin typeface="Verdana" panose="020B0604030504040204" pitchFamily="34" charset="0"/>
                <a:ea typeface="Verdana" panose="020B0604030504040204" pitchFamily="34" charset="0"/>
              </a:rPr>
              <a:t> </a:t>
            </a:r>
            <a:r>
              <a:rPr lang="es-ES" sz="2000">
                <a:latin typeface="Verdana" panose="020B0604030504040204" pitchFamily="34" charset="0"/>
                <a:ea typeface="Verdana" panose="020B0604030504040204" pitchFamily="34" charset="0"/>
              </a:rPr>
              <a:t>según</a:t>
            </a:r>
            <a:br>
              <a:rPr lang="es-ES" sz="2000">
                <a:latin typeface="Verdana" panose="020B0604030504040204" pitchFamily="34" charset="0"/>
                <a:ea typeface="Verdana" panose="020B0604030504040204" pitchFamily="34" charset="0"/>
              </a:rPr>
            </a:br>
            <a:r>
              <a:rPr lang="es-ES" sz="2000">
                <a:latin typeface="Verdana" panose="020B0604030504040204" pitchFamily="34" charset="0"/>
                <a:ea typeface="Verdana" panose="020B0604030504040204" pitchFamily="34" charset="0"/>
              </a:rPr>
              <a:t> </a:t>
            </a:r>
            <a:r>
              <a:rPr lang="es-ES" sz="2000" dirty="0">
                <a:latin typeface="Verdana" panose="020B0604030504040204" pitchFamily="34" charset="0"/>
                <a:ea typeface="Verdana" panose="020B0604030504040204" pitchFamily="34" charset="0"/>
                <a:hlinkClick r:id="rId2"/>
              </a:rPr>
              <a:t>Mark Hughes</a:t>
            </a:r>
            <a:r>
              <a:rPr lang="es-ES" sz="2000" dirty="0">
                <a:latin typeface="Verdana" panose="020B0604030504040204" pitchFamily="34" charset="0"/>
                <a:ea typeface="Verdana" panose="020B0604030504040204" pitchFamily="34" charset="0"/>
              </a:rPr>
              <a:t>:</a:t>
            </a:r>
          </a:p>
          <a:p>
            <a:endParaRPr lang="es-ES" sz="2000" dirty="0">
              <a:latin typeface="Verdana" panose="020B0604030504040204" pitchFamily="34" charset="0"/>
              <a:ea typeface="Verdana" panose="020B0604030504040204" pitchFamily="34" charset="0"/>
            </a:endParaRPr>
          </a:p>
          <a:p>
            <a:pPr marL="457200" indent="-457200">
              <a:buFont typeface="+mj-lt"/>
              <a:buAutoNum type="arabicPeriod"/>
            </a:pPr>
            <a:r>
              <a:rPr lang="es-ES" sz="2000" dirty="0">
                <a:latin typeface="Verdana" panose="020B0604030504040204" pitchFamily="34" charset="0"/>
                <a:ea typeface="Verdana" panose="020B0604030504040204" pitchFamily="34" charset="0"/>
              </a:rPr>
              <a:t>el tabú</a:t>
            </a:r>
          </a:p>
          <a:p>
            <a:pPr marL="457200" indent="-457200">
              <a:buFont typeface="+mj-lt"/>
              <a:buAutoNum type="arabicPeriod"/>
            </a:pPr>
            <a:r>
              <a:rPr lang="es-ES" sz="2000" dirty="0">
                <a:latin typeface="Verdana" panose="020B0604030504040204" pitchFamily="34" charset="0"/>
                <a:ea typeface="Verdana" panose="020B0604030504040204" pitchFamily="34" charset="0"/>
              </a:rPr>
              <a:t>lo inusual</a:t>
            </a:r>
          </a:p>
          <a:p>
            <a:pPr marL="457200" indent="-457200">
              <a:buFont typeface="+mj-lt"/>
              <a:buAutoNum type="arabicPeriod"/>
            </a:pPr>
            <a:r>
              <a:rPr lang="es-ES" sz="2000" dirty="0">
                <a:latin typeface="Verdana" panose="020B0604030504040204" pitchFamily="34" charset="0"/>
                <a:ea typeface="Verdana" panose="020B0604030504040204" pitchFamily="34" charset="0"/>
              </a:rPr>
              <a:t>lo extraordinario</a:t>
            </a:r>
          </a:p>
          <a:p>
            <a:pPr marL="457200" indent="-457200">
              <a:buFont typeface="+mj-lt"/>
              <a:buAutoNum type="arabicPeriod"/>
            </a:pPr>
            <a:r>
              <a:rPr lang="es-ES" sz="2000" dirty="0">
                <a:latin typeface="Verdana" panose="020B0604030504040204" pitchFamily="34" charset="0"/>
                <a:ea typeface="Verdana" panose="020B0604030504040204" pitchFamily="34" charset="0"/>
              </a:rPr>
              <a:t>lo chocante</a:t>
            </a:r>
          </a:p>
          <a:p>
            <a:pPr marL="457200" indent="-457200">
              <a:buFont typeface="+mj-lt"/>
              <a:buAutoNum type="arabicPeriod"/>
            </a:pPr>
            <a:r>
              <a:rPr lang="es-ES" sz="2000" dirty="0">
                <a:latin typeface="Verdana" panose="020B0604030504040204" pitchFamily="34" charset="0"/>
                <a:ea typeface="Verdana" panose="020B0604030504040204" pitchFamily="34" charset="0"/>
              </a:rPr>
              <a:t>lo hilarante</a:t>
            </a:r>
          </a:p>
          <a:p>
            <a:pPr marL="457200" indent="-457200">
              <a:buFont typeface="+mj-lt"/>
              <a:buAutoNum type="arabicPeriod"/>
            </a:pPr>
            <a:r>
              <a:rPr lang="es-ES" sz="2000" dirty="0">
                <a:latin typeface="Verdana" panose="020B0604030504040204" pitchFamily="34" charset="0"/>
                <a:ea typeface="Verdana" panose="020B0604030504040204" pitchFamily="34" charset="0"/>
              </a:rPr>
              <a:t>lo secreto</a:t>
            </a:r>
          </a:p>
        </p:txBody>
      </p:sp>
      <p:pic>
        <p:nvPicPr>
          <p:cNvPr id="11" name="Imagen 10">
            <a:extLst>
              <a:ext uri="{FF2B5EF4-FFF2-40B4-BE49-F238E27FC236}">
                <a16:creationId xmlns:a16="http://schemas.microsoft.com/office/drawing/2014/main" id="{DC1402F0-5818-411D-A8F6-B6E972C4ED0E}"/>
              </a:ext>
            </a:extLst>
          </p:cNvPr>
          <p:cNvPicPr>
            <a:picLocks noChangeAspect="1"/>
          </p:cNvPicPr>
          <p:nvPr/>
        </p:nvPicPr>
        <p:blipFill>
          <a:blip r:embed="rId3"/>
          <a:stretch>
            <a:fillRect/>
          </a:stretch>
        </p:blipFill>
        <p:spPr>
          <a:xfrm>
            <a:off x="3960260" y="2533304"/>
            <a:ext cx="4271480" cy="2343496"/>
          </a:xfrm>
          <a:prstGeom prst="rect">
            <a:avLst/>
          </a:prstGeom>
        </p:spPr>
      </p:pic>
      <p:pic>
        <p:nvPicPr>
          <p:cNvPr id="12" name="Imagen 11">
            <a:extLst>
              <a:ext uri="{FF2B5EF4-FFF2-40B4-BE49-F238E27FC236}">
                <a16:creationId xmlns:a16="http://schemas.microsoft.com/office/drawing/2014/main" id="{B092438C-7635-49DE-A017-0A4604E96DA0}"/>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rot="474487">
            <a:off x="8241974" y="2307760"/>
            <a:ext cx="2746007" cy="4217417"/>
          </a:xfrm>
          <a:prstGeom prst="rect">
            <a:avLst/>
          </a:prstGeom>
        </p:spPr>
      </p:pic>
    </p:spTree>
    <p:extLst>
      <p:ext uri="{BB962C8B-B14F-4D97-AF65-F5344CB8AC3E}">
        <p14:creationId xmlns:p14="http://schemas.microsoft.com/office/powerpoint/2010/main" val="208118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5CBE6-2609-44F3-8944-1F3859AE717A}"/>
              </a:ext>
            </a:extLst>
          </p:cNvPr>
          <p:cNvSpPr>
            <a:spLocks noGrp="1"/>
          </p:cNvSpPr>
          <p:nvPr>
            <p:ph type="title"/>
          </p:nvPr>
        </p:nvSpPr>
        <p:spPr/>
        <p:txBody>
          <a:bodyPr/>
          <a:lstStyle/>
          <a:p>
            <a:r>
              <a:rPr lang="es-ES"/>
              <a:t>6- </a:t>
            </a:r>
            <a:r>
              <a:rPr lang="es-ES" dirty="0"/>
              <a:t>SEO. (</a:t>
            </a:r>
            <a:r>
              <a:rPr lang="es-ES" dirty="0" err="1"/>
              <a:t>Search</a:t>
            </a:r>
            <a:r>
              <a:rPr lang="es-ES" dirty="0"/>
              <a:t> </a:t>
            </a:r>
            <a:r>
              <a:rPr lang="es-ES" dirty="0" err="1"/>
              <a:t>Engine</a:t>
            </a:r>
            <a:r>
              <a:rPr lang="es-ES" dirty="0"/>
              <a:t> </a:t>
            </a:r>
            <a:r>
              <a:rPr lang="es-ES" dirty="0" err="1"/>
              <a:t>Optimization</a:t>
            </a:r>
            <a:r>
              <a:rPr lang="es-ES" dirty="0"/>
              <a:t>)</a:t>
            </a:r>
          </a:p>
        </p:txBody>
      </p:sp>
      <p:sp>
        <p:nvSpPr>
          <p:cNvPr id="3" name="Rectángulo 2">
            <a:extLst>
              <a:ext uri="{FF2B5EF4-FFF2-40B4-BE49-F238E27FC236}">
                <a16:creationId xmlns:a16="http://schemas.microsoft.com/office/drawing/2014/main" id="{9C6848C1-56FD-4E7F-9B68-4FDFFEF68F55}"/>
              </a:ext>
            </a:extLst>
          </p:cNvPr>
          <p:cNvSpPr/>
          <p:nvPr/>
        </p:nvSpPr>
        <p:spPr>
          <a:xfrm>
            <a:off x="2328673" y="842537"/>
            <a:ext cx="9429432" cy="892552"/>
          </a:xfrm>
          <a:prstGeom prst="rect">
            <a:avLst/>
          </a:prstGeom>
        </p:spPr>
        <p:txBody>
          <a:bodyPr wrap="square">
            <a:spAutoFit/>
          </a:bodyPr>
          <a:lstStyle/>
          <a:p>
            <a:pPr algn="r"/>
            <a:r>
              <a:rPr lang="es-ES" sz="2600" dirty="0">
                <a:solidFill>
                  <a:srgbClr val="000000"/>
                </a:solidFill>
                <a:latin typeface="Open Sans" panose="020B0606030504020204" pitchFamily="34" charset="0"/>
                <a:ea typeface="Open Sans" panose="020B0606030504020204" pitchFamily="34" charset="0"/>
              </a:rPr>
              <a:t>Es el proceso de </a:t>
            </a:r>
            <a:r>
              <a:rPr lang="es-ES" sz="2600" dirty="0">
                <a:solidFill>
                  <a:srgbClr val="C00000"/>
                </a:solidFill>
                <a:latin typeface="Open Sans" panose="020B0606030504020204" pitchFamily="34" charset="0"/>
                <a:ea typeface="Open Sans" panose="020B0606030504020204" pitchFamily="34" charset="0"/>
              </a:rPr>
              <a:t>mejorar la visibilidad de un sitio web en los resultados de los</a:t>
            </a:r>
            <a:r>
              <a:rPr lang="es-ES" sz="2600" dirty="0">
                <a:solidFill>
                  <a:srgbClr val="000000"/>
                </a:solidFill>
                <a:latin typeface="Open Sans" panose="020B0606030504020204" pitchFamily="34" charset="0"/>
                <a:ea typeface="Open Sans" panose="020B0606030504020204" pitchFamily="34" charset="0"/>
              </a:rPr>
              <a:t> diferentes </a:t>
            </a:r>
            <a:r>
              <a:rPr lang="es-ES" sz="2600" dirty="0">
                <a:solidFill>
                  <a:srgbClr val="C00000"/>
                </a:solidFill>
                <a:latin typeface="Open Sans" panose="020B0606030504020204" pitchFamily="34" charset="0"/>
                <a:ea typeface="Open Sans" panose="020B0606030504020204" pitchFamily="34" charset="0"/>
              </a:rPr>
              <a:t>buscadores</a:t>
            </a:r>
            <a:r>
              <a:rPr lang="es-ES" sz="2600" dirty="0">
                <a:solidFill>
                  <a:srgbClr val="000000"/>
                </a:solidFill>
                <a:latin typeface="Open Sans" panose="020B0606030504020204" pitchFamily="34" charset="0"/>
                <a:ea typeface="Open Sans" panose="020B0606030504020204" pitchFamily="34" charset="0"/>
              </a:rPr>
              <a:t>.</a:t>
            </a:r>
          </a:p>
        </p:txBody>
      </p:sp>
      <p:sp>
        <p:nvSpPr>
          <p:cNvPr id="4" name="Rectángulo 3">
            <a:extLst>
              <a:ext uri="{FF2B5EF4-FFF2-40B4-BE49-F238E27FC236}">
                <a16:creationId xmlns:a16="http://schemas.microsoft.com/office/drawing/2014/main" id="{E8BE4D1B-D725-4680-9D89-3EC38D966126}"/>
              </a:ext>
            </a:extLst>
          </p:cNvPr>
          <p:cNvSpPr/>
          <p:nvPr/>
        </p:nvSpPr>
        <p:spPr>
          <a:xfrm>
            <a:off x="6514594" y="2861680"/>
            <a:ext cx="5243511" cy="2062103"/>
          </a:xfrm>
          <a:prstGeom prst="rect">
            <a:avLst/>
          </a:prstGeom>
        </p:spPr>
        <p:txBody>
          <a:bodyPr wrap="square">
            <a:spAutoFit/>
          </a:bodyPr>
          <a:lstStyle/>
          <a:p>
            <a:pPr algn="r"/>
            <a:r>
              <a:rPr lang="es-ES" sz="2400" dirty="0">
                <a:latin typeface="Open Sans" panose="020B0606030504020204" pitchFamily="34" charset="0"/>
                <a:ea typeface="Open Sans" panose="020B0606030504020204" pitchFamily="34" charset="0"/>
              </a:rPr>
              <a:t>Hay dos factores básicos </a:t>
            </a:r>
            <a:br>
              <a:rPr lang="es-ES" sz="2400" dirty="0">
                <a:latin typeface="Open Sans" panose="020B0606030504020204" pitchFamily="34" charset="0"/>
                <a:ea typeface="Open Sans" panose="020B0606030504020204" pitchFamily="34" charset="0"/>
              </a:rPr>
            </a:br>
            <a:r>
              <a:rPr lang="es-ES" sz="2400" dirty="0">
                <a:latin typeface="Open Sans" panose="020B0606030504020204" pitchFamily="34" charset="0"/>
                <a:ea typeface="Open Sans" panose="020B0606030504020204" pitchFamily="34" charset="0"/>
              </a:rPr>
              <a:t>en los que un motor de búsqueda se basa para posicionar una página </a:t>
            </a:r>
            <a:br>
              <a:rPr lang="es-ES" sz="2400" dirty="0">
                <a:latin typeface="Open Sans" panose="020B0606030504020204" pitchFamily="34" charset="0"/>
                <a:ea typeface="Open Sans" panose="020B0606030504020204" pitchFamily="34" charset="0"/>
              </a:rPr>
            </a:br>
            <a:r>
              <a:rPr lang="es-ES" sz="2400" dirty="0">
                <a:latin typeface="Open Sans" panose="020B0606030504020204" pitchFamily="34" charset="0"/>
                <a:ea typeface="Open Sans" panose="020B0606030504020204" pitchFamily="34" charset="0"/>
              </a:rPr>
              <a:t>la </a:t>
            </a:r>
            <a:r>
              <a:rPr lang="es-ES" sz="2800" dirty="0">
                <a:solidFill>
                  <a:srgbClr val="CC0000"/>
                </a:solidFill>
                <a:latin typeface="Open Sans" panose="020B0606030504020204" pitchFamily="34" charset="0"/>
                <a:ea typeface="Open Sans" panose="020B0606030504020204" pitchFamily="34" charset="0"/>
              </a:rPr>
              <a:t>autoridad</a:t>
            </a:r>
            <a:r>
              <a:rPr lang="es-ES" sz="2400" dirty="0">
                <a:latin typeface="Open Sans" panose="020B0606030504020204" pitchFamily="34" charset="0"/>
                <a:ea typeface="Open Sans" panose="020B0606030504020204" pitchFamily="34" charset="0"/>
              </a:rPr>
              <a:t> </a:t>
            </a:r>
            <a:br>
              <a:rPr lang="es-ES" sz="2400" dirty="0">
                <a:latin typeface="Open Sans" panose="020B0606030504020204" pitchFamily="34" charset="0"/>
                <a:ea typeface="Open Sans" panose="020B0606030504020204" pitchFamily="34" charset="0"/>
              </a:rPr>
            </a:br>
            <a:r>
              <a:rPr lang="es-ES" sz="2400" dirty="0">
                <a:latin typeface="Open Sans" panose="020B0606030504020204" pitchFamily="34" charset="0"/>
                <a:ea typeface="Open Sans" panose="020B0606030504020204" pitchFamily="34" charset="0"/>
              </a:rPr>
              <a:t>y la </a:t>
            </a:r>
            <a:r>
              <a:rPr lang="es-ES" sz="2800" dirty="0">
                <a:solidFill>
                  <a:srgbClr val="CC0000"/>
                </a:solidFill>
                <a:latin typeface="Open Sans" panose="020B0606030504020204" pitchFamily="34" charset="0"/>
                <a:ea typeface="Open Sans" panose="020B0606030504020204" pitchFamily="34" charset="0"/>
              </a:rPr>
              <a:t>relevancia</a:t>
            </a:r>
            <a:endParaRPr lang="es-ES" sz="2400" dirty="0">
              <a:solidFill>
                <a:srgbClr val="CC0000"/>
              </a:solidFill>
              <a:latin typeface="Open Sans" panose="020B0606030504020204" pitchFamily="34" charset="0"/>
              <a:ea typeface="Open Sans" panose="020B0606030504020204" pitchFamily="34" charset="0"/>
            </a:endParaRPr>
          </a:p>
        </p:txBody>
      </p:sp>
      <p:pic>
        <p:nvPicPr>
          <p:cNvPr id="11266" name="Picture 2" descr="Ilustración del concepto de seo vector gratuito">
            <a:extLst>
              <a:ext uri="{FF2B5EF4-FFF2-40B4-BE49-F238E27FC236}">
                <a16:creationId xmlns:a16="http://schemas.microsoft.com/office/drawing/2014/main" id="{29F08E4E-16F9-4F5E-881E-92CC785B6689}"/>
              </a:ext>
            </a:extLst>
          </p:cNvPr>
          <p:cNvPicPr>
            <a:picLocks noChangeAspect="1" noChangeArrowheads="1"/>
          </p:cNvPicPr>
          <p:nvPr/>
        </p:nvPicPr>
        <p:blipFill>
          <a:blip r:embed="rId2">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0" y="447675"/>
            <a:ext cx="59626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3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4B074-D283-474E-B688-EC933B221195}"/>
              </a:ext>
            </a:extLst>
          </p:cNvPr>
          <p:cNvSpPr>
            <a:spLocks noGrp="1"/>
          </p:cNvSpPr>
          <p:nvPr>
            <p:ph type="title"/>
          </p:nvPr>
        </p:nvSpPr>
        <p:spPr/>
        <p:txBody>
          <a:bodyPr/>
          <a:lstStyle/>
          <a:p>
            <a:r>
              <a:rPr lang="es-ES"/>
              <a:t>6- </a:t>
            </a:r>
            <a:r>
              <a:rPr lang="es-ES" dirty="0"/>
              <a:t>SEO. Factores</a:t>
            </a:r>
          </a:p>
        </p:txBody>
      </p:sp>
      <p:sp>
        <p:nvSpPr>
          <p:cNvPr id="3" name="CuadroTexto 2">
            <a:extLst>
              <a:ext uri="{FF2B5EF4-FFF2-40B4-BE49-F238E27FC236}">
                <a16:creationId xmlns:a16="http://schemas.microsoft.com/office/drawing/2014/main" id="{E839F231-3022-4700-A866-DF0A381D838C}"/>
              </a:ext>
            </a:extLst>
          </p:cNvPr>
          <p:cNvSpPr txBox="1"/>
          <p:nvPr/>
        </p:nvSpPr>
        <p:spPr>
          <a:xfrm>
            <a:off x="677334" y="1324847"/>
            <a:ext cx="10927644" cy="4524315"/>
          </a:xfrm>
          <a:prstGeom prst="rect">
            <a:avLst/>
          </a:prstGeom>
          <a:noFill/>
        </p:spPr>
        <p:txBody>
          <a:bodyPr wrap="square" rtlCol="0">
            <a:spAutoFit/>
          </a:bodyPr>
          <a:lstStyle/>
          <a:p>
            <a:r>
              <a:rPr lang="es-ES" sz="2400" dirty="0">
                <a:solidFill>
                  <a:srgbClr val="CC0000"/>
                </a:solidFill>
                <a:latin typeface="Open Sans" panose="020B0606030504020204" pitchFamily="34" charset="0"/>
                <a:ea typeface="Open Sans" panose="020B0606030504020204" pitchFamily="34" charset="0"/>
              </a:rPr>
              <a:t>Autoridad</a:t>
            </a:r>
            <a:r>
              <a:rPr lang="es-ES" sz="2400" dirty="0">
                <a:latin typeface="Open Sans" panose="020B0606030504020204" pitchFamily="34" charset="0"/>
                <a:ea typeface="Open Sans" panose="020B0606030504020204" pitchFamily="34" charset="0"/>
              </a:rPr>
              <a:t> </a:t>
            </a:r>
          </a:p>
          <a:p>
            <a:br>
              <a:rPr lang="es-ES" sz="2400" dirty="0">
                <a:latin typeface="Open Sans" panose="020B0606030504020204" pitchFamily="34" charset="0"/>
                <a:ea typeface="Open Sans" panose="020B0606030504020204" pitchFamily="34" charset="0"/>
              </a:rPr>
            </a:br>
            <a:r>
              <a:rPr lang="es-ES" sz="2400" dirty="0">
                <a:latin typeface="Open Sans" panose="020B0606030504020204" pitchFamily="34" charset="0"/>
                <a:ea typeface="Open Sans" panose="020B0606030504020204" pitchFamily="34" charset="0"/>
              </a:rPr>
              <a:t>Se refiere a la popularidad de una web. </a:t>
            </a:r>
            <a:br>
              <a:rPr lang="es-ES" sz="2400" dirty="0">
                <a:latin typeface="Open Sans" panose="020B0606030504020204" pitchFamily="34" charset="0"/>
                <a:ea typeface="Open Sans" panose="020B0606030504020204" pitchFamily="34" charset="0"/>
              </a:rPr>
            </a:br>
            <a:r>
              <a:rPr lang="es-ES" sz="2400" dirty="0">
                <a:latin typeface="Open Sans" panose="020B0606030504020204" pitchFamily="34" charset="0"/>
                <a:ea typeface="Open Sans" panose="020B0606030504020204" pitchFamily="34" charset="0"/>
              </a:rPr>
              <a:t>A este factor es al que los motores de búsqueda le están dando más peso tomando en cuenta que  cuanto más se comparte un contenido es que a más usuarios les ha parecido útil.</a:t>
            </a:r>
          </a:p>
          <a:p>
            <a:pPr marL="285750" indent="-285750">
              <a:buFont typeface="Arial" panose="020B0604020202020204" pitchFamily="34" charset="0"/>
              <a:buChar char="•"/>
            </a:pPr>
            <a:endParaRPr lang="es-ES" sz="2400" dirty="0">
              <a:latin typeface="Open Sans" panose="020B0606030504020204" pitchFamily="34" charset="0"/>
              <a:ea typeface="Open Sans" panose="020B0606030504020204" pitchFamily="34" charset="0"/>
            </a:endParaRPr>
          </a:p>
          <a:p>
            <a:r>
              <a:rPr lang="es-ES" sz="2400" dirty="0">
                <a:solidFill>
                  <a:srgbClr val="CC0000"/>
                </a:solidFill>
                <a:latin typeface="Open Sans" panose="020B0606030504020204" pitchFamily="34" charset="0"/>
                <a:ea typeface="Open Sans" panose="020B0606030504020204" pitchFamily="34" charset="0"/>
              </a:rPr>
              <a:t>Relevancia</a:t>
            </a:r>
            <a:r>
              <a:rPr lang="es-ES" sz="2400" dirty="0">
                <a:latin typeface="Open Sans" panose="020B0606030504020204" pitchFamily="34" charset="0"/>
                <a:ea typeface="Open Sans" panose="020B0606030504020204" pitchFamily="34" charset="0"/>
              </a:rPr>
              <a:t> </a:t>
            </a:r>
          </a:p>
          <a:p>
            <a:endParaRPr lang="es-ES" sz="2400" dirty="0">
              <a:latin typeface="Open Sans" panose="020B0606030504020204" pitchFamily="34" charset="0"/>
              <a:ea typeface="Open Sans" panose="020B0606030504020204" pitchFamily="34" charset="0"/>
            </a:endParaRPr>
          </a:p>
          <a:p>
            <a:r>
              <a:rPr lang="es-ES" sz="2400" dirty="0">
                <a:latin typeface="Open Sans" panose="020B0606030504020204" pitchFamily="34" charset="0"/>
                <a:ea typeface="Open Sans" panose="020B0606030504020204" pitchFamily="34" charset="0"/>
              </a:rPr>
              <a:t>Es la relación que tiene una página frente a una búsqueda dada</a:t>
            </a:r>
            <a:r>
              <a:rPr lang="es-ES" sz="2400">
                <a:latin typeface="Open Sans" panose="020B0606030504020204" pitchFamily="34" charset="0"/>
                <a:ea typeface="Open Sans" panose="020B0606030504020204" pitchFamily="34" charset="0"/>
              </a:rPr>
              <a:t>. </a:t>
            </a:r>
            <a:br>
              <a:rPr lang="es-ES" sz="2400">
                <a:latin typeface="Open Sans" panose="020B0606030504020204" pitchFamily="34" charset="0"/>
                <a:ea typeface="Open Sans" panose="020B0606030504020204" pitchFamily="34" charset="0"/>
              </a:rPr>
            </a:br>
            <a:r>
              <a:rPr lang="es-ES" sz="2400">
                <a:latin typeface="Open Sans" panose="020B0606030504020204" pitchFamily="34" charset="0"/>
                <a:ea typeface="Open Sans" panose="020B0606030504020204" pitchFamily="34" charset="0"/>
              </a:rPr>
              <a:t>El </a:t>
            </a:r>
            <a:r>
              <a:rPr lang="es-ES" sz="2400" dirty="0">
                <a:latin typeface="Open Sans" panose="020B0606030504020204" pitchFamily="34" charset="0"/>
                <a:ea typeface="Open Sans" panose="020B0606030504020204" pitchFamily="34" charset="0"/>
              </a:rPr>
              <a:t>motor de búsqueda se basa en cientos de factores </a:t>
            </a:r>
            <a:r>
              <a:rPr lang="es-ES" sz="2400" dirty="0" err="1">
                <a:latin typeface="Open Sans" panose="020B0606030504020204" pitchFamily="34" charset="0"/>
                <a:ea typeface="Open Sans" panose="020B0606030504020204" pitchFamily="34" charset="0"/>
              </a:rPr>
              <a:t>on-site</a:t>
            </a:r>
            <a:r>
              <a:rPr lang="es-ES" sz="2400" dirty="0">
                <a:latin typeface="Open Sans" panose="020B0606030504020204" pitchFamily="34" charset="0"/>
                <a:ea typeface="Open Sans" panose="020B0606030504020204" pitchFamily="34" charset="0"/>
              </a:rPr>
              <a:t> para determinar esto.</a:t>
            </a:r>
          </a:p>
        </p:txBody>
      </p:sp>
    </p:spTree>
    <p:extLst>
      <p:ext uri="{BB962C8B-B14F-4D97-AF65-F5344CB8AC3E}">
        <p14:creationId xmlns:p14="http://schemas.microsoft.com/office/powerpoint/2010/main" val="157459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C21AF3E-0DA3-4B7A-A214-60081674AC77}"/>
              </a:ext>
            </a:extLst>
          </p:cNvPr>
          <p:cNvSpPr>
            <a:spLocks noGrp="1"/>
          </p:cNvSpPr>
          <p:nvPr>
            <p:ph type="title"/>
          </p:nvPr>
        </p:nvSpPr>
        <p:spPr/>
        <p:txBody>
          <a:bodyPr/>
          <a:lstStyle/>
          <a:p>
            <a:r>
              <a:rPr lang="es-ES" dirty="0"/>
              <a:t>E-Marketing... ¿Qué es?</a:t>
            </a:r>
          </a:p>
        </p:txBody>
      </p:sp>
      <p:sp>
        <p:nvSpPr>
          <p:cNvPr id="5" name="Rectángulo 4">
            <a:extLst>
              <a:ext uri="{FF2B5EF4-FFF2-40B4-BE49-F238E27FC236}">
                <a16:creationId xmlns:a16="http://schemas.microsoft.com/office/drawing/2014/main" id="{3C557C34-C435-4D0E-9AD5-B8848422C54E}"/>
              </a:ext>
            </a:extLst>
          </p:cNvPr>
          <p:cNvSpPr/>
          <p:nvPr/>
        </p:nvSpPr>
        <p:spPr>
          <a:xfrm>
            <a:off x="1556327" y="1455323"/>
            <a:ext cx="9079345" cy="4278094"/>
          </a:xfrm>
          <a:prstGeom prst="rect">
            <a:avLst/>
          </a:prstGeom>
        </p:spPr>
        <p:txBody>
          <a:bodyPr wrap="square">
            <a:spAutoFit/>
          </a:bodyPr>
          <a:lstStyle/>
          <a:p>
            <a:pPr algn="ctr"/>
            <a:r>
              <a:rPr lang="es-ES" sz="3200" dirty="0">
                <a:latin typeface="Open Sans" panose="020B0606030504020204" pitchFamily="34" charset="0"/>
                <a:ea typeface="Open Sans" panose="020B0606030504020204" pitchFamily="34" charset="0"/>
              </a:rPr>
              <a:t>E-Marketing se refiere al </a:t>
            </a:r>
            <a:r>
              <a:rPr lang="es-ES" sz="3200" dirty="0">
                <a:solidFill>
                  <a:srgbClr val="CC0000"/>
                </a:solidFill>
                <a:latin typeface="Open Sans" panose="020B0606030504020204" pitchFamily="34" charset="0"/>
                <a:ea typeface="Open Sans" panose="020B0606030504020204" pitchFamily="34" charset="0"/>
              </a:rPr>
              <a:t>uso del Internet</a:t>
            </a:r>
            <a:r>
              <a:rPr lang="es-ES" sz="3200" dirty="0">
                <a:latin typeface="Open Sans" panose="020B0606030504020204" pitchFamily="34" charset="0"/>
                <a:ea typeface="Open Sans" panose="020B0606030504020204" pitchFamily="34" charset="0"/>
              </a:rPr>
              <a:t> </a:t>
            </a:r>
            <a:r>
              <a:rPr lang="es-ES" sz="3200" dirty="0">
                <a:solidFill>
                  <a:srgbClr val="CC0000"/>
                </a:solidFill>
                <a:latin typeface="Open Sans" panose="020B0606030504020204" pitchFamily="34" charset="0"/>
                <a:ea typeface="Open Sans" panose="020B0606030504020204" pitchFamily="34" charset="0"/>
              </a:rPr>
              <a:t>y</a:t>
            </a:r>
            <a:r>
              <a:rPr lang="es-ES" sz="3200" dirty="0">
                <a:latin typeface="Open Sans" panose="020B0606030504020204" pitchFamily="34" charset="0"/>
                <a:ea typeface="Open Sans" panose="020B0606030504020204" pitchFamily="34" charset="0"/>
              </a:rPr>
              <a:t> de las capacidades de </a:t>
            </a:r>
            <a:r>
              <a:rPr lang="es-ES" sz="3200" dirty="0">
                <a:solidFill>
                  <a:srgbClr val="CC0000"/>
                </a:solidFill>
                <a:latin typeface="Open Sans" panose="020B0606030504020204" pitchFamily="34" charset="0"/>
                <a:ea typeface="Open Sans" panose="020B0606030504020204" pitchFamily="34" charset="0"/>
              </a:rPr>
              <a:t>medios digitales </a:t>
            </a:r>
            <a:r>
              <a:rPr lang="es-ES" sz="3200" dirty="0">
                <a:latin typeface="Open Sans" panose="020B0606030504020204" pitchFamily="34" charset="0"/>
                <a:ea typeface="Open Sans" panose="020B0606030504020204" pitchFamily="34" charset="0"/>
              </a:rPr>
              <a:t>para auxiliar en la </a:t>
            </a:r>
            <a:r>
              <a:rPr lang="es-ES" sz="3200">
                <a:latin typeface="Open Sans" panose="020B0606030504020204" pitchFamily="34" charset="0"/>
                <a:ea typeface="Open Sans" panose="020B0606030504020204" pitchFamily="34" charset="0"/>
              </a:rPr>
              <a:t>venta </a:t>
            </a:r>
            <a:br>
              <a:rPr lang="es-ES" sz="3200">
                <a:latin typeface="Open Sans" panose="020B0606030504020204" pitchFamily="34" charset="0"/>
                <a:ea typeface="Open Sans" panose="020B0606030504020204" pitchFamily="34" charset="0"/>
              </a:rPr>
            </a:br>
            <a:r>
              <a:rPr lang="es-ES" sz="3200">
                <a:latin typeface="Open Sans" panose="020B0606030504020204" pitchFamily="34" charset="0"/>
                <a:ea typeface="Open Sans" panose="020B0606030504020204" pitchFamily="34" charset="0"/>
              </a:rPr>
              <a:t>de </a:t>
            </a:r>
            <a:r>
              <a:rPr lang="es-ES" sz="3200" dirty="0">
                <a:latin typeface="Open Sans" panose="020B0606030504020204" pitchFamily="34" charset="0"/>
                <a:ea typeface="Open Sans" panose="020B0606030504020204" pitchFamily="34" charset="0"/>
              </a:rPr>
              <a:t>tus productos y servicios.</a:t>
            </a:r>
          </a:p>
          <a:p>
            <a:pPr algn="ctr"/>
            <a:endParaRPr lang="es-ES" sz="3200" dirty="0">
              <a:latin typeface="Open Sans" panose="020B0606030504020204" pitchFamily="34" charset="0"/>
              <a:ea typeface="Open Sans" panose="020B0606030504020204" pitchFamily="34" charset="0"/>
            </a:endParaRPr>
          </a:p>
          <a:p>
            <a:pPr algn="ctr"/>
            <a:r>
              <a:rPr lang="es-ES" sz="2800" dirty="0">
                <a:latin typeface="Open Sans" panose="020B0606030504020204" pitchFamily="34" charset="0"/>
                <a:ea typeface="Open Sans" panose="020B0606030504020204" pitchFamily="34" charset="0"/>
              </a:rPr>
              <a:t>Incluye el uso del sitio web de una empresa en conjunción con técnicas promocionales en línea, </a:t>
            </a:r>
            <a:r>
              <a:rPr lang="es-ES" sz="2800">
                <a:latin typeface="Open Sans" panose="020B0606030504020204" pitchFamily="34" charset="0"/>
                <a:ea typeface="Open Sans" panose="020B0606030504020204" pitchFamily="34" charset="0"/>
              </a:rPr>
              <a:t>como la </a:t>
            </a:r>
            <a:r>
              <a:rPr lang="es-ES" sz="2800" dirty="0">
                <a:latin typeface="Open Sans" panose="020B0606030504020204" pitchFamily="34" charset="0"/>
                <a:ea typeface="Open Sans" panose="020B0606030504020204" pitchFamily="34" charset="0"/>
              </a:rPr>
              <a:t>publicidad interactiva, email marketing, marketing de afiliados, entre otros.</a:t>
            </a:r>
          </a:p>
        </p:txBody>
      </p:sp>
      <p:sp>
        <p:nvSpPr>
          <p:cNvPr id="2" name="Rectángulo 1">
            <a:extLst>
              <a:ext uri="{FF2B5EF4-FFF2-40B4-BE49-F238E27FC236}">
                <a16:creationId xmlns:a16="http://schemas.microsoft.com/office/drawing/2014/main" id="{BC7E06CD-5DBB-49C7-AFA6-CAEB1FD19870}"/>
              </a:ext>
            </a:extLst>
          </p:cNvPr>
          <p:cNvSpPr/>
          <p:nvPr/>
        </p:nvSpPr>
        <p:spPr>
          <a:xfrm>
            <a:off x="3220185" y="6453144"/>
            <a:ext cx="8768615" cy="338554"/>
          </a:xfrm>
          <a:prstGeom prst="rect">
            <a:avLst/>
          </a:prstGeom>
          <a:solidFill>
            <a:schemeClr val="bg1"/>
          </a:solidFill>
        </p:spPr>
        <p:txBody>
          <a:bodyPr wrap="square">
            <a:spAutoFit/>
          </a:bodyPr>
          <a:lstStyle/>
          <a:p>
            <a:pPr algn="r"/>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https://www.idearium30.com/33-conceptos-de-publicidad-on-line-que-deberias-saber-i111</a:t>
            </a:r>
          </a:p>
        </p:txBody>
      </p:sp>
    </p:spTree>
    <p:extLst>
      <p:ext uri="{BB962C8B-B14F-4D97-AF65-F5344CB8AC3E}">
        <p14:creationId xmlns:p14="http://schemas.microsoft.com/office/powerpoint/2010/main" val="647099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54145-C06F-4A5F-B7A8-CF2468195A12}"/>
              </a:ext>
            </a:extLst>
          </p:cNvPr>
          <p:cNvSpPr>
            <a:spLocks noGrp="1"/>
          </p:cNvSpPr>
          <p:nvPr>
            <p:ph type="title"/>
          </p:nvPr>
        </p:nvSpPr>
        <p:spPr/>
        <p:txBody>
          <a:bodyPr/>
          <a:lstStyle/>
          <a:p>
            <a:r>
              <a:rPr lang="es-ES"/>
              <a:t>6- </a:t>
            </a:r>
            <a:r>
              <a:rPr lang="es-ES" dirty="0"/>
              <a:t>SEO </a:t>
            </a:r>
            <a:r>
              <a:rPr lang="es-ES" dirty="0" err="1"/>
              <a:t>On-site</a:t>
            </a:r>
            <a:endParaRPr lang="es-ES" dirty="0"/>
          </a:p>
        </p:txBody>
      </p:sp>
      <p:sp>
        <p:nvSpPr>
          <p:cNvPr id="3" name="Rectángulo 2">
            <a:extLst>
              <a:ext uri="{FF2B5EF4-FFF2-40B4-BE49-F238E27FC236}">
                <a16:creationId xmlns:a16="http://schemas.microsoft.com/office/drawing/2014/main" id="{772A3134-71BB-466C-AB22-EE040F3971FF}"/>
              </a:ext>
            </a:extLst>
          </p:cNvPr>
          <p:cNvSpPr/>
          <p:nvPr/>
        </p:nvSpPr>
        <p:spPr>
          <a:xfrm>
            <a:off x="801036" y="1012506"/>
            <a:ext cx="10781363" cy="5448479"/>
          </a:xfrm>
          <a:prstGeom prst="rect">
            <a:avLst/>
          </a:prstGeom>
        </p:spPr>
        <p:txBody>
          <a:bodyPr wrap="square">
            <a:spAutoFit/>
          </a:bodyPr>
          <a:lstStyle/>
          <a:p>
            <a:pPr>
              <a:lnSpc>
                <a:spcPts val="3000"/>
              </a:lnSpc>
            </a:pPr>
            <a:r>
              <a:rPr lang="es-ES" sz="2000" dirty="0">
                <a:solidFill>
                  <a:srgbClr val="000000"/>
                </a:solidFill>
                <a:latin typeface="Open Sans" panose="020B0606030504020204" pitchFamily="34" charset="0"/>
                <a:ea typeface="Open Sans" panose="020B0606030504020204" pitchFamily="34" charset="0"/>
              </a:rPr>
              <a:t>El </a:t>
            </a:r>
            <a:r>
              <a:rPr lang="es-ES" sz="2400" dirty="0">
                <a:solidFill>
                  <a:srgbClr val="C00000"/>
                </a:solidFill>
                <a:latin typeface="Open Sans" panose="020B0606030504020204" pitchFamily="34" charset="0"/>
                <a:ea typeface="Open Sans" panose="020B0606030504020204" pitchFamily="34" charset="0"/>
              </a:rPr>
              <a:t>SEO </a:t>
            </a:r>
            <a:r>
              <a:rPr lang="es-ES" sz="2400" dirty="0" err="1">
                <a:solidFill>
                  <a:srgbClr val="C00000"/>
                </a:solidFill>
                <a:latin typeface="Open Sans" panose="020B0606030504020204" pitchFamily="34" charset="0"/>
                <a:ea typeface="Open Sans" panose="020B0606030504020204" pitchFamily="34" charset="0"/>
              </a:rPr>
              <a:t>On-site</a:t>
            </a:r>
            <a:r>
              <a:rPr lang="es-ES" sz="2400" dirty="0">
                <a:solidFill>
                  <a:srgbClr val="C00000"/>
                </a:solidFill>
                <a:latin typeface="Open Sans" panose="020B0606030504020204" pitchFamily="34" charset="0"/>
                <a:ea typeface="Open Sans" panose="020B0606030504020204" pitchFamily="34" charset="0"/>
              </a:rPr>
              <a:t> </a:t>
            </a:r>
            <a:r>
              <a:rPr lang="es-ES" sz="2000" dirty="0">
                <a:solidFill>
                  <a:srgbClr val="000000"/>
                </a:solidFill>
                <a:latin typeface="Open Sans" panose="020B0606030504020204" pitchFamily="34" charset="0"/>
                <a:ea typeface="Open Sans" panose="020B0606030504020204" pitchFamily="34" charset="0"/>
              </a:rPr>
              <a:t>se preocupa de la </a:t>
            </a:r>
            <a:r>
              <a:rPr lang="es-ES" sz="2400" dirty="0">
                <a:solidFill>
                  <a:srgbClr val="C00000"/>
                </a:solidFill>
                <a:latin typeface="Open Sans" panose="020B0606030504020204" pitchFamily="34" charset="0"/>
                <a:ea typeface="Open Sans" panose="020B0606030504020204" pitchFamily="34" charset="0"/>
              </a:rPr>
              <a:t>relevancia</a:t>
            </a:r>
            <a:r>
              <a:rPr lang="es-ES" sz="2000" b="1" dirty="0">
                <a:solidFill>
                  <a:srgbClr val="000000"/>
                </a:solidFill>
                <a:latin typeface="Open Sans" panose="020B0606030504020204" pitchFamily="34" charset="0"/>
                <a:ea typeface="Open Sans" panose="020B0606030504020204" pitchFamily="34" charset="0"/>
              </a:rPr>
              <a:t>, </a:t>
            </a:r>
            <a:r>
              <a:rPr lang="es-ES" sz="2000" dirty="0">
                <a:solidFill>
                  <a:srgbClr val="000000"/>
                </a:solidFill>
                <a:latin typeface="Open Sans" panose="020B0606030504020204" pitchFamily="34" charset="0"/>
                <a:ea typeface="Open Sans" panose="020B0606030504020204" pitchFamily="34" charset="0"/>
              </a:rPr>
              <a:t>asegurándose que la web esté optimizada para que el motor de búsqueda entienda el contenido de la misma. </a:t>
            </a:r>
          </a:p>
          <a:p>
            <a:pPr>
              <a:lnSpc>
                <a:spcPts val="3000"/>
              </a:lnSpc>
            </a:pPr>
            <a:endParaRPr lang="es-ES" sz="2000" dirty="0">
              <a:solidFill>
                <a:srgbClr val="000000"/>
              </a:solidFill>
              <a:latin typeface="Open Sans" panose="020B0606030504020204" pitchFamily="34" charset="0"/>
              <a:ea typeface="Open Sans" panose="020B0606030504020204" pitchFamily="34" charset="0"/>
            </a:endParaRPr>
          </a:p>
          <a:p>
            <a:pPr>
              <a:lnSpc>
                <a:spcPts val="3000"/>
              </a:lnSpc>
            </a:pPr>
            <a:r>
              <a:rPr lang="es-ES" sz="2000" dirty="0">
                <a:solidFill>
                  <a:srgbClr val="000000"/>
                </a:solidFill>
                <a:latin typeface="Open Sans" panose="020B0606030504020204" pitchFamily="34" charset="0"/>
                <a:ea typeface="Open Sans" panose="020B0606030504020204" pitchFamily="34" charset="0"/>
              </a:rPr>
              <a:t>Consiste en el conjunto de factores internos que influyen en el posicionamiento de una página web y que se mencionan a continuación:</a:t>
            </a:r>
          </a:p>
          <a:p>
            <a:pPr>
              <a:lnSpc>
                <a:spcPts val="3000"/>
              </a:lnSpc>
            </a:pPr>
            <a:endParaRPr lang="es-ES" sz="2000" dirty="0">
              <a:solidFill>
                <a:srgbClr val="000000"/>
              </a:solidFill>
              <a:latin typeface="Open Sans" panose="020B0606030504020204" pitchFamily="34" charset="0"/>
              <a:ea typeface="Open Sans" panose="020B0606030504020204" pitchFamily="34" charset="0"/>
            </a:endParaRP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La información meta: </a:t>
            </a:r>
            <a:r>
              <a:rPr lang="es-ES" sz="2000" dirty="0" err="1">
                <a:solidFill>
                  <a:srgbClr val="000000"/>
                </a:solidFill>
                <a:latin typeface="Open Sans" panose="020B0606030504020204" pitchFamily="34" charset="0"/>
                <a:ea typeface="Open Sans" panose="020B0606030504020204" pitchFamily="34" charset="0"/>
              </a:rPr>
              <a:t>title</a:t>
            </a:r>
            <a:r>
              <a:rPr lang="es-ES" sz="2000" dirty="0">
                <a:solidFill>
                  <a:srgbClr val="000000"/>
                </a:solidFill>
                <a:latin typeface="Open Sans" panose="020B0606030504020204" pitchFamily="34" charset="0"/>
                <a:ea typeface="Open Sans" panose="020B0606030504020204" pitchFamily="34" charset="0"/>
              </a:rPr>
              <a:t>, meta-</a:t>
            </a:r>
            <a:r>
              <a:rPr lang="es-ES" sz="2000" dirty="0" err="1">
                <a:solidFill>
                  <a:srgbClr val="000000"/>
                </a:solidFill>
                <a:latin typeface="Open Sans" panose="020B0606030504020204" pitchFamily="34" charset="0"/>
                <a:ea typeface="Open Sans" panose="020B0606030504020204" pitchFamily="34" charset="0"/>
              </a:rPr>
              <a:t>description</a:t>
            </a:r>
            <a:r>
              <a:rPr lang="es-ES" sz="2000" dirty="0">
                <a:solidFill>
                  <a:srgbClr val="000000"/>
                </a:solidFill>
                <a:latin typeface="Open Sans" panose="020B0606030504020204" pitchFamily="34" charset="0"/>
                <a:ea typeface="Open Sans" panose="020B0606030504020204" pitchFamily="34" charset="0"/>
              </a:rPr>
              <a:t> y palabras clave</a:t>
            </a:r>
            <a:br>
              <a:rPr lang="es-ES" sz="2000" dirty="0">
                <a:solidFill>
                  <a:srgbClr val="000000"/>
                </a:solidFill>
                <a:latin typeface="Open Sans" panose="020B0606030504020204" pitchFamily="34" charset="0"/>
                <a:ea typeface="Open Sans" panose="020B0606030504020204" pitchFamily="34" charset="0"/>
              </a:rPr>
            </a:br>
            <a:r>
              <a:rPr lang="es-ES" sz="2000" dirty="0">
                <a:solidFill>
                  <a:srgbClr val="000000"/>
                </a:solidFill>
                <a:latin typeface="Open Sans" panose="020B0606030504020204" pitchFamily="34" charset="0"/>
                <a:ea typeface="Open Sans" panose="020B0606030504020204" pitchFamily="34" charset="0"/>
              </a:rPr>
              <a:t>(meta-</a:t>
            </a:r>
            <a:r>
              <a:rPr lang="es-ES" sz="2000" dirty="0" err="1">
                <a:solidFill>
                  <a:srgbClr val="000000"/>
                </a:solidFill>
                <a:latin typeface="Open Sans" panose="020B0606030504020204" pitchFamily="34" charset="0"/>
                <a:ea typeface="Open Sans" panose="020B0606030504020204" pitchFamily="34" charset="0"/>
              </a:rPr>
              <a:t>keywords</a:t>
            </a:r>
            <a:r>
              <a:rPr lang="es-ES" sz="2000" dirty="0">
                <a:solidFill>
                  <a:srgbClr val="000000"/>
                </a:solidFill>
                <a:latin typeface="Open Sans" panose="020B0606030504020204" pitchFamily="34" charset="0"/>
                <a:ea typeface="Open Sans" panose="020B0606030504020204" pitchFamily="34" charset="0"/>
              </a:rPr>
              <a:t>)</a:t>
            </a: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La URL</a:t>
            </a: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El contenido</a:t>
            </a: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El atributo &lt;</a:t>
            </a:r>
            <a:r>
              <a:rPr lang="es-ES" sz="2000" dirty="0" err="1">
                <a:solidFill>
                  <a:srgbClr val="000000"/>
                </a:solidFill>
                <a:latin typeface="Open Sans" panose="020B0606030504020204" pitchFamily="34" charset="0"/>
                <a:ea typeface="Open Sans" panose="020B0606030504020204" pitchFamily="34" charset="0"/>
              </a:rPr>
              <a:t>alt</a:t>
            </a:r>
            <a:r>
              <a:rPr lang="es-ES" sz="2000" dirty="0">
                <a:solidFill>
                  <a:srgbClr val="000000"/>
                </a:solidFill>
                <a:latin typeface="Open Sans" panose="020B0606030504020204" pitchFamily="34" charset="0"/>
                <a:ea typeface="Open Sans" panose="020B0606030504020204" pitchFamily="34" charset="0"/>
              </a:rPr>
              <a:t>&gt; en las imágenes</a:t>
            </a: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La estructura de la web: Títulos y subtítulos</a:t>
            </a: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El enlazado interno</a:t>
            </a:r>
          </a:p>
          <a:p>
            <a:pPr marL="342900" indent="-342900">
              <a:lnSpc>
                <a:spcPts val="3000"/>
              </a:lnSpc>
              <a:buFont typeface="Arial" panose="020B0604020202020204" pitchFamily="34" charset="0"/>
              <a:buChar char="•"/>
            </a:pPr>
            <a:r>
              <a:rPr lang="es-ES" sz="2000" dirty="0">
                <a:solidFill>
                  <a:srgbClr val="000000"/>
                </a:solidFill>
                <a:latin typeface="Open Sans" panose="020B0606030504020204" pitchFamily="34" charset="0"/>
                <a:ea typeface="Open Sans" panose="020B0606030504020204" pitchFamily="34" charset="0"/>
              </a:rPr>
              <a:t>El código HTML</a:t>
            </a:r>
          </a:p>
        </p:txBody>
      </p:sp>
      <p:sp>
        <p:nvSpPr>
          <p:cNvPr id="4" name="Rectángulo 3">
            <a:extLst>
              <a:ext uri="{FF2B5EF4-FFF2-40B4-BE49-F238E27FC236}">
                <a16:creationId xmlns:a16="http://schemas.microsoft.com/office/drawing/2014/main" id="{2799B0C2-BAF2-4BCF-8151-5DE674BAE2A3}"/>
              </a:ext>
            </a:extLst>
          </p:cNvPr>
          <p:cNvSpPr/>
          <p:nvPr/>
        </p:nvSpPr>
        <p:spPr>
          <a:xfrm>
            <a:off x="4696322" y="6291708"/>
            <a:ext cx="7148945" cy="338554"/>
          </a:xfrm>
          <a:prstGeom prst="rect">
            <a:avLst/>
          </a:prstGeom>
        </p:spPr>
        <p:txBody>
          <a:bodyPr wrap="square">
            <a:spAutoFit/>
          </a:bodyPr>
          <a:lstStyle/>
          <a:p>
            <a:pPr algn="r"/>
            <a:r>
              <a:rPr lang="es-ES" sz="1600" dirty="0">
                <a:latin typeface="Open Sans" panose="020B0606030504020204" pitchFamily="34" charset="0"/>
                <a:ea typeface="Open Sans" panose="020B0606030504020204" pitchFamily="34" charset="0"/>
                <a:hlinkClick r:id="rId2"/>
              </a:rPr>
              <a:t>https://</a:t>
            </a:r>
            <a:r>
              <a:rPr lang="es-ES" sz="1600" dirty="0" err="1">
                <a:latin typeface="Open Sans" panose="020B0606030504020204" pitchFamily="34" charset="0"/>
                <a:ea typeface="Open Sans" panose="020B0606030504020204" pitchFamily="34" charset="0"/>
                <a:hlinkClick r:id="rId2"/>
              </a:rPr>
              <a:t>www.40defiebre.com</a:t>
            </a:r>
            <a:r>
              <a:rPr lang="es-ES" sz="1600" dirty="0">
                <a:latin typeface="Open Sans" panose="020B0606030504020204" pitchFamily="34" charset="0"/>
                <a:ea typeface="Open Sans" panose="020B0606030504020204" pitchFamily="34" charset="0"/>
                <a:hlinkClick r:id="rId2"/>
              </a:rPr>
              <a:t>/</a:t>
            </a:r>
            <a:r>
              <a:rPr lang="es-ES" sz="1600" dirty="0" err="1">
                <a:latin typeface="Open Sans" panose="020B0606030504020204" pitchFamily="34" charset="0"/>
                <a:ea typeface="Open Sans" panose="020B0606030504020204" pitchFamily="34" charset="0"/>
                <a:hlinkClick r:id="rId2"/>
              </a:rPr>
              <a:t>guia</a:t>
            </a:r>
            <a:r>
              <a:rPr lang="es-ES" sz="1600" dirty="0">
                <a:latin typeface="Open Sans" panose="020B0606030504020204" pitchFamily="34" charset="0"/>
                <a:ea typeface="Open Sans" panose="020B0606030504020204" pitchFamily="34" charset="0"/>
                <a:hlinkClick r:id="rId2"/>
              </a:rPr>
              <a:t>-seo/</a:t>
            </a:r>
            <a:r>
              <a:rPr lang="es-ES" sz="1600" dirty="0" err="1">
                <a:latin typeface="Open Sans" panose="020B0606030504020204" pitchFamily="34" charset="0"/>
                <a:ea typeface="Open Sans" panose="020B0606030504020204" pitchFamily="34" charset="0"/>
                <a:hlinkClick r:id="rId2"/>
              </a:rPr>
              <a:t>busqueda</a:t>
            </a:r>
            <a:r>
              <a:rPr lang="es-ES" sz="1600" dirty="0">
                <a:latin typeface="Open Sans" panose="020B0606030504020204" pitchFamily="34" charset="0"/>
                <a:ea typeface="Open Sans" panose="020B0606030504020204" pitchFamily="34" charset="0"/>
                <a:hlinkClick r:id="rId2"/>
              </a:rPr>
              <a:t>-de-</a:t>
            </a:r>
            <a:r>
              <a:rPr lang="es-ES" sz="1600" dirty="0" err="1">
                <a:latin typeface="Open Sans" panose="020B0606030504020204" pitchFamily="34" charset="0"/>
                <a:ea typeface="Open Sans" panose="020B0606030504020204" pitchFamily="34" charset="0"/>
                <a:hlinkClick r:id="rId2"/>
              </a:rPr>
              <a:t>keywords</a:t>
            </a:r>
            <a:endParaRPr lang="es-ES" sz="1600" dirty="0">
              <a:latin typeface="Open Sans" panose="020B0606030504020204" pitchFamily="34" charset="0"/>
              <a:ea typeface="Open Sans" panose="020B0606030504020204" pitchFamily="34" charset="0"/>
            </a:endParaRPr>
          </a:p>
        </p:txBody>
      </p:sp>
    </p:spTree>
    <p:extLst>
      <p:ext uri="{BB962C8B-B14F-4D97-AF65-F5344CB8AC3E}">
        <p14:creationId xmlns:p14="http://schemas.microsoft.com/office/powerpoint/2010/main" val="151450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4AFD3-1F02-40B3-9B8F-42AAD194CA64}"/>
              </a:ext>
            </a:extLst>
          </p:cNvPr>
          <p:cNvSpPr>
            <a:spLocks noGrp="1"/>
          </p:cNvSpPr>
          <p:nvPr>
            <p:ph type="title"/>
          </p:nvPr>
        </p:nvSpPr>
        <p:spPr/>
        <p:txBody>
          <a:bodyPr/>
          <a:lstStyle/>
          <a:p>
            <a:r>
              <a:rPr lang="es-ES"/>
              <a:t>6- </a:t>
            </a:r>
            <a:r>
              <a:rPr lang="es-ES" dirty="0"/>
              <a:t>SEO Off-</a:t>
            </a:r>
            <a:r>
              <a:rPr lang="es-ES" dirty="0" err="1"/>
              <a:t>site</a:t>
            </a:r>
            <a:endParaRPr lang="es-ES" dirty="0"/>
          </a:p>
        </p:txBody>
      </p:sp>
      <p:sp>
        <p:nvSpPr>
          <p:cNvPr id="3" name="Rectángulo 2">
            <a:extLst>
              <a:ext uri="{FF2B5EF4-FFF2-40B4-BE49-F238E27FC236}">
                <a16:creationId xmlns:a16="http://schemas.microsoft.com/office/drawing/2014/main" id="{BBE6F2C0-42B1-45E3-B405-ECD3DB6C3725}"/>
              </a:ext>
            </a:extLst>
          </p:cNvPr>
          <p:cNvSpPr/>
          <p:nvPr/>
        </p:nvSpPr>
        <p:spPr>
          <a:xfrm>
            <a:off x="926796" y="1018675"/>
            <a:ext cx="7038109" cy="3393429"/>
          </a:xfrm>
          <a:prstGeom prst="rect">
            <a:avLst/>
          </a:prstGeom>
        </p:spPr>
        <p:txBody>
          <a:bodyPr wrap="square">
            <a:spAutoFit/>
          </a:bodyPr>
          <a:lstStyle/>
          <a:p>
            <a:pPr>
              <a:lnSpc>
                <a:spcPts val="3100"/>
              </a:lnSpc>
              <a:spcAft>
                <a:spcPts val="600"/>
              </a:spcAft>
            </a:pPr>
            <a:r>
              <a:rPr lang="es-ES" sz="2000" dirty="0">
                <a:latin typeface="Open Sans" panose="020B0606030504020204" pitchFamily="34" charset="0"/>
                <a:ea typeface="Open Sans" panose="020B0606030504020204" pitchFamily="34" charset="0"/>
              </a:rPr>
              <a:t>Es la parte del SEO que se centra en factores externos a la página web </a:t>
            </a:r>
            <a:r>
              <a:rPr lang="es-ES" sz="2400" dirty="0">
                <a:solidFill>
                  <a:srgbClr val="CC0000"/>
                </a:solidFill>
                <a:latin typeface="Open Sans" panose="020B0606030504020204" pitchFamily="34" charset="0"/>
                <a:ea typeface="Open Sans" panose="020B0606030504020204" pitchFamily="34" charset="0"/>
              </a:rPr>
              <a:t>autoridad</a:t>
            </a:r>
            <a:r>
              <a:rPr lang="es-ES" sz="2000" dirty="0">
                <a:latin typeface="Open Sans" panose="020B0606030504020204" pitchFamily="34" charset="0"/>
                <a:ea typeface="Open Sans" panose="020B0606030504020204" pitchFamily="34" charset="0"/>
              </a:rPr>
              <a:t>. </a:t>
            </a:r>
          </a:p>
          <a:p>
            <a:pPr>
              <a:lnSpc>
                <a:spcPts val="3100"/>
              </a:lnSpc>
              <a:spcAft>
                <a:spcPts val="600"/>
              </a:spcAft>
            </a:pPr>
            <a:r>
              <a:rPr lang="es-ES" sz="2000" dirty="0">
                <a:latin typeface="Open Sans" panose="020B0606030504020204" pitchFamily="34" charset="0"/>
                <a:ea typeface="Open Sans" panose="020B0606030504020204" pitchFamily="34" charset="0"/>
              </a:rPr>
              <a:t>Los factores más importantes en el SEO off-</a:t>
            </a:r>
            <a:r>
              <a:rPr lang="es-ES" sz="2000" dirty="0" err="1">
                <a:latin typeface="Open Sans" panose="020B0606030504020204" pitchFamily="34" charset="0"/>
                <a:ea typeface="Open Sans" panose="020B0606030504020204" pitchFamily="34" charset="0"/>
              </a:rPr>
              <a:t>site</a:t>
            </a:r>
            <a:r>
              <a:rPr lang="es-ES" sz="2000" dirty="0">
                <a:latin typeface="Open Sans" panose="020B0606030504020204" pitchFamily="34" charset="0"/>
                <a:ea typeface="Open Sans" panose="020B0606030504020204" pitchFamily="34" charset="0"/>
              </a:rPr>
              <a:t> son:</a:t>
            </a:r>
          </a:p>
          <a:p>
            <a:pPr marL="285750" indent="-285750">
              <a:lnSpc>
                <a:spcPts val="3100"/>
              </a:lnSpc>
              <a:buFont typeface="Arial" panose="020B0604020202020204" pitchFamily="34" charset="0"/>
              <a:buChar char="•"/>
            </a:pPr>
            <a:r>
              <a:rPr lang="es-ES" sz="2000" dirty="0">
                <a:latin typeface="Open Sans" panose="020B0606030504020204" pitchFamily="34" charset="0"/>
                <a:ea typeface="Open Sans" panose="020B0606030504020204" pitchFamily="34" charset="0"/>
              </a:rPr>
              <a:t>El número y la calidad de los enlaces</a:t>
            </a:r>
          </a:p>
          <a:p>
            <a:pPr marL="285750" indent="-285750">
              <a:lnSpc>
                <a:spcPts val="3100"/>
              </a:lnSpc>
              <a:buFont typeface="Arial" panose="020B0604020202020204" pitchFamily="34" charset="0"/>
              <a:buChar char="•"/>
            </a:pPr>
            <a:r>
              <a:rPr lang="es-ES" sz="2000" dirty="0">
                <a:latin typeface="Open Sans" panose="020B0606030504020204" pitchFamily="34" charset="0"/>
                <a:ea typeface="Open Sans" panose="020B0606030504020204" pitchFamily="34" charset="0"/>
              </a:rPr>
              <a:t>La presencia en redes sociales</a:t>
            </a:r>
          </a:p>
          <a:p>
            <a:pPr marL="285750" indent="-285750">
              <a:lnSpc>
                <a:spcPts val="3100"/>
              </a:lnSpc>
              <a:buFont typeface="Arial" panose="020B0604020202020204" pitchFamily="34" charset="0"/>
              <a:buChar char="•"/>
            </a:pPr>
            <a:r>
              <a:rPr lang="es-ES" sz="2000" dirty="0">
                <a:latin typeface="Open Sans" panose="020B0606030504020204" pitchFamily="34" charset="0"/>
                <a:ea typeface="Open Sans" panose="020B0606030504020204" pitchFamily="34" charset="0"/>
              </a:rPr>
              <a:t>Las menciones en medios locales</a:t>
            </a:r>
          </a:p>
          <a:p>
            <a:pPr marL="285750" indent="-285750">
              <a:lnSpc>
                <a:spcPts val="3100"/>
              </a:lnSpc>
              <a:buFont typeface="Arial" panose="020B0604020202020204" pitchFamily="34" charset="0"/>
              <a:buChar char="•"/>
            </a:pPr>
            <a:r>
              <a:rPr lang="es-ES" sz="2000" dirty="0">
                <a:latin typeface="Open Sans" panose="020B0606030504020204" pitchFamily="34" charset="0"/>
                <a:ea typeface="Open Sans" panose="020B0606030504020204" pitchFamily="34" charset="0"/>
              </a:rPr>
              <a:t>La autoridad de la marca </a:t>
            </a:r>
          </a:p>
          <a:p>
            <a:pPr marL="285750" indent="-285750">
              <a:lnSpc>
                <a:spcPts val="3100"/>
              </a:lnSpc>
              <a:buFont typeface="Arial" panose="020B0604020202020204" pitchFamily="34" charset="0"/>
              <a:buChar char="•"/>
            </a:pPr>
            <a:r>
              <a:rPr lang="es-ES" sz="2000" dirty="0">
                <a:latin typeface="Open Sans" panose="020B0606030504020204" pitchFamily="34" charset="0"/>
                <a:ea typeface="Open Sans" panose="020B0606030504020204" pitchFamily="34" charset="0"/>
              </a:rPr>
              <a:t>El rendimiento en </a:t>
            </a:r>
            <a:r>
              <a:rPr lang="es-ES" sz="2000">
                <a:latin typeface="Open Sans" panose="020B0606030504020204" pitchFamily="34" charset="0"/>
                <a:ea typeface="Open Sans" panose="020B0606030504020204" pitchFamily="34" charset="0"/>
              </a:rPr>
              <a:t>los resultados de </a:t>
            </a:r>
            <a:r>
              <a:rPr lang="es-ES" sz="2000" dirty="0">
                <a:latin typeface="Open Sans" panose="020B0606030504020204" pitchFamily="34" charset="0"/>
                <a:ea typeface="Open Sans" panose="020B0606030504020204" pitchFamily="34" charset="0"/>
              </a:rPr>
              <a:t>búsqueda (</a:t>
            </a:r>
            <a:r>
              <a:rPr lang="es-ES" sz="2000" dirty="0" err="1">
                <a:latin typeface="Open Sans" panose="020B0606030504020204" pitchFamily="34" charset="0"/>
                <a:ea typeface="Open Sans" panose="020B0606030504020204" pitchFamily="34" charset="0"/>
              </a:rPr>
              <a:t>CTR</a:t>
            </a:r>
            <a:r>
              <a:rPr lang="es-ES" sz="2000" dirty="0">
                <a:latin typeface="Open Sans" panose="020B0606030504020204" pitchFamily="34" charset="0"/>
                <a:ea typeface="Open Sans" panose="020B0606030504020204" pitchFamily="34" charset="0"/>
              </a:rPr>
              <a:t>)</a:t>
            </a:r>
            <a:endParaRPr lang="es-ES" sz="2400" dirty="0">
              <a:latin typeface="Open Sans" panose="020B0606030504020204" pitchFamily="34" charset="0"/>
              <a:ea typeface="Open Sans" panose="020B0606030504020204" pitchFamily="34" charset="0"/>
            </a:endParaRPr>
          </a:p>
        </p:txBody>
      </p:sp>
      <p:sp>
        <p:nvSpPr>
          <p:cNvPr id="4" name="CuadroTexto 3">
            <a:extLst>
              <a:ext uri="{FF2B5EF4-FFF2-40B4-BE49-F238E27FC236}">
                <a16:creationId xmlns:a16="http://schemas.microsoft.com/office/drawing/2014/main" id="{0457A072-4318-4032-8FFC-75D9F3B7482D}"/>
              </a:ext>
            </a:extLst>
          </p:cNvPr>
          <p:cNvSpPr txBox="1"/>
          <p:nvPr/>
        </p:nvSpPr>
        <p:spPr>
          <a:xfrm>
            <a:off x="8940801" y="2376825"/>
            <a:ext cx="2826328" cy="2800767"/>
          </a:xfrm>
          <a:prstGeom prst="rect">
            <a:avLst/>
          </a:prstGeom>
          <a:solidFill>
            <a:schemeClr val="accent1">
              <a:lumMod val="20000"/>
              <a:lumOff val="80000"/>
            </a:schemeClr>
          </a:solidFill>
        </p:spPr>
        <p:txBody>
          <a:bodyPr wrap="square" rtlCol="0">
            <a:spAutoFit/>
          </a:bodyPr>
          <a:lstStyle/>
          <a:p>
            <a:pPr algn="r"/>
            <a:r>
              <a:rPr lang="es-ES" sz="2200" dirty="0"/>
              <a:t>El </a:t>
            </a:r>
            <a:r>
              <a:rPr lang="es-ES" sz="2200" dirty="0" err="1"/>
              <a:t>CTR</a:t>
            </a:r>
            <a:r>
              <a:rPr lang="es-ES" sz="2200" dirty="0"/>
              <a:t> es el porcentaje de veces que han hecho clic en el enlace a nuestra web dentro de las búsquedas de Google con respecto a las veces que se ha mostrado.</a:t>
            </a:r>
          </a:p>
        </p:txBody>
      </p:sp>
      <p:sp>
        <p:nvSpPr>
          <p:cNvPr id="6" name="Rectángulo 5">
            <a:extLst>
              <a:ext uri="{FF2B5EF4-FFF2-40B4-BE49-F238E27FC236}">
                <a16:creationId xmlns:a16="http://schemas.microsoft.com/office/drawing/2014/main" id="{F12A2775-8818-4506-8D2B-D9D888503D26}"/>
              </a:ext>
            </a:extLst>
          </p:cNvPr>
          <p:cNvSpPr/>
          <p:nvPr/>
        </p:nvSpPr>
        <p:spPr>
          <a:xfrm>
            <a:off x="4904508" y="6434198"/>
            <a:ext cx="7287491" cy="338554"/>
          </a:xfrm>
          <a:prstGeom prst="rect">
            <a:avLst/>
          </a:prstGeom>
        </p:spPr>
        <p:txBody>
          <a:bodyPr wrap="square">
            <a:spAutoFit/>
          </a:bodyPr>
          <a:lstStyle/>
          <a:p>
            <a:r>
              <a:rPr lang="es-ES" sz="1600" u="sng" dirty="0">
                <a:solidFill>
                  <a:srgbClr val="3333FF"/>
                </a:solidFill>
                <a:latin typeface="Open Sans" panose="020B0606030504020204" pitchFamily="34" charset="0"/>
                <a:ea typeface="Open Sans" panose="020B0606030504020204" pitchFamily="34" charset="0"/>
              </a:rPr>
              <a:t>https://</a:t>
            </a:r>
            <a:r>
              <a:rPr lang="es-ES" sz="1600" u="sng" dirty="0" err="1">
                <a:solidFill>
                  <a:srgbClr val="3333FF"/>
                </a:solidFill>
                <a:latin typeface="Open Sans" panose="020B0606030504020204" pitchFamily="34" charset="0"/>
                <a:ea typeface="Open Sans" panose="020B0606030504020204" pitchFamily="34" charset="0"/>
              </a:rPr>
              <a:t>miposicionamientoweb.es</a:t>
            </a:r>
            <a:r>
              <a:rPr lang="es-ES" sz="1600" u="sng" dirty="0">
                <a:solidFill>
                  <a:srgbClr val="3333FF"/>
                </a:solidFill>
                <a:latin typeface="Open Sans" panose="020B0606030504020204" pitchFamily="34" charset="0"/>
                <a:ea typeface="Open Sans" panose="020B0606030504020204" pitchFamily="34" charset="0"/>
              </a:rPr>
              <a:t>/tutorial-</a:t>
            </a:r>
            <a:r>
              <a:rPr lang="es-ES" sz="1600" u="sng" dirty="0" err="1">
                <a:solidFill>
                  <a:srgbClr val="3333FF"/>
                </a:solidFill>
                <a:latin typeface="Open Sans" panose="020B0606030504020204" pitchFamily="34" charset="0"/>
                <a:ea typeface="Open Sans" panose="020B0606030504020204" pitchFamily="34" charset="0"/>
              </a:rPr>
              <a:t>google</a:t>
            </a:r>
            <a:r>
              <a:rPr lang="es-ES" sz="1600" u="sng" dirty="0">
                <a:solidFill>
                  <a:srgbClr val="3333FF"/>
                </a:solidFill>
                <a:latin typeface="Open Sans" panose="020B0606030504020204" pitchFamily="34" charset="0"/>
                <a:ea typeface="Open Sans" panose="020B0606030504020204" pitchFamily="34" charset="0"/>
              </a:rPr>
              <a:t>-</a:t>
            </a:r>
            <a:r>
              <a:rPr lang="es-ES" sz="1600" u="sng" dirty="0" err="1">
                <a:solidFill>
                  <a:srgbClr val="3333FF"/>
                </a:solidFill>
                <a:latin typeface="Open Sans" panose="020B0606030504020204" pitchFamily="34" charset="0"/>
                <a:ea typeface="Open Sans" panose="020B0606030504020204" pitchFamily="34" charset="0"/>
              </a:rPr>
              <a:t>webmaster-tools</a:t>
            </a:r>
            <a:r>
              <a:rPr lang="es-ES" sz="1600" u="sng" dirty="0">
                <a:solidFill>
                  <a:srgbClr val="3333FF"/>
                </a:solidFill>
                <a:latin typeface="Open Sans" panose="020B0606030504020204" pitchFamily="34" charset="0"/>
                <a:ea typeface="Open Sans" panose="020B0606030504020204" pitchFamily="34" charset="0"/>
              </a:rPr>
              <a:t>/</a:t>
            </a:r>
          </a:p>
        </p:txBody>
      </p:sp>
      <p:sp>
        <p:nvSpPr>
          <p:cNvPr id="7" name="Rectángulo 6">
            <a:extLst>
              <a:ext uri="{FF2B5EF4-FFF2-40B4-BE49-F238E27FC236}">
                <a16:creationId xmlns:a16="http://schemas.microsoft.com/office/drawing/2014/main" id="{556B39FF-B6DD-45DA-9079-C94545D149B7}"/>
              </a:ext>
            </a:extLst>
          </p:cNvPr>
          <p:cNvSpPr/>
          <p:nvPr/>
        </p:nvSpPr>
        <p:spPr>
          <a:xfrm>
            <a:off x="4904509" y="6085420"/>
            <a:ext cx="5818908" cy="584775"/>
          </a:xfrm>
          <a:prstGeom prst="rect">
            <a:avLst/>
          </a:prstGeom>
        </p:spPr>
        <p:txBody>
          <a:bodyPr wrap="square">
            <a:spAutoFit/>
          </a:bodyPr>
          <a:lstStyle/>
          <a:p>
            <a:r>
              <a:rPr lang="es-ES" sz="1600" dirty="0">
                <a:solidFill>
                  <a:srgbClr val="3333FF"/>
                </a:solidFill>
                <a:latin typeface="Open Sans" panose="020B0606030504020204" pitchFamily="34" charset="0"/>
                <a:ea typeface="Open Sans" panose="020B0606030504020204" pitchFamily="34" charset="0"/>
                <a:hlinkClick r:id="rId3"/>
              </a:rPr>
              <a:t>https://</a:t>
            </a:r>
            <a:r>
              <a:rPr lang="es-ES" sz="1600" dirty="0" err="1">
                <a:solidFill>
                  <a:srgbClr val="3333FF"/>
                </a:solidFill>
                <a:latin typeface="Open Sans" panose="020B0606030504020204" pitchFamily="34" charset="0"/>
                <a:ea typeface="Open Sans" panose="020B0606030504020204" pitchFamily="34" charset="0"/>
                <a:hlinkClick r:id="rId3"/>
              </a:rPr>
              <a:t>search.google.com</a:t>
            </a:r>
            <a:r>
              <a:rPr lang="es-ES" sz="1600" dirty="0">
                <a:solidFill>
                  <a:srgbClr val="3333FF"/>
                </a:solidFill>
                <a:latin typeface="Open Sans" panose="020B0606030504020204" pitchFamily="34" charset="0"/>
                <a:ea typeface="Open Sans" panose="020B0606030504020204" pitchFamily="34" charset="0"/>
                <a:hlinkClick r:id="rId3"/>
              </a:rPr>
              <a:t>/</a:t>
            </a:r>
            <a:r>
              <a:rPr lang="es-ES" sz="1600" dirty="0" err="1">
                <a:solidFill>
                  <a:srgbClr val="3333FF"/>
                </a:solidFill>
                <a:latin typeface="Open Sans" panose="020B0606030504020204" pitchFamily="34" charset="0"/>
                <a:ea typeface="Open Sans" panose="020B0606030504020204" pitchFamily="34" charset="0"/>
                <a:hlinkClick r:id="rId3"/>
              </a:rPr>
              <a:t>search-console</a:t>
            </a:r>
            <a:r>
              <a:rPr lang="es-ES" sz="1600" dirty="0">
                <a:solidFill>
                  <a:srgbClr val="3333FF"/>
                </a:solidFill>
                <a:latin typeface="Open Sans" panose="020B0606030504020204" pitchFamily="34" charset="0"/>
                <a:ea typeface="Open Sans" panose="020B0606030504020204" pitchFamily="34" charset="0"/>
                <a:hlinkClick r:id="rId3"/>
              </a:rPr>
              <a:t>/</a:t>
            </a:r>
            <a:r>
              <a:rPr lang="es-ES" sz="1600" dirty="0" err="1">
                <a:solidFill>
                  <a:srgbClr val="3333FF"/>
                </a:solidFill>
                <a:latin typeface="Open Sans" panose="020B0606030504020204" pitchFamily="34" charset="0"/>
                <a:ea typeface="Open Sans" panose="020B0606030504020204" pitchFamily="34" charset="0"/>
                <a:hlinkClick r:id="rId3"/>
              </a:rPr>
              <a:t>about</a:t>
            </a:r>
            <a:br>
              <a:rPr lang="es-ES" sz="1600" dirty="0">
                <a:solidFill>
                  <a:srgbClr val="3333FF"/>
                </a:solidFill>
                <a:latin typeface="Open Sans" panose="020B0606030504020204" pitchFamily="34" charset="0"/>
                <a:ea typeface="Open Sans" panose="020B0606030504020204" pitchFamily="34" charset="0"/>
              </a:rPr>
            </a:br>
            <a:endParaRPr lang="es-ES" sz="1600" dirty="0">
              <a:solidFill>
                <a:srgbClr val="3333FF"/>
              </a:solidFill>
              <a:latin typeface="Open Sans" panose="020B0606030504020204" pitchFamily="34" charset="0"/>
              <a:ea typeface="Open Sans" panose="020B0606030504020204" pitchFamily="34" charset="0"/>
            </a:endParaRPr>
          </a:p>
        </p:txBody>
      </p:sp>
      <p:pic>
        <p:nvPicPr>
          <p:cNvPr id="8" name="Imagen 7">
            <a:extLst>
              <a:ext uri="{FF2B5EF4-FFF2-40B4-BE49-F238E27FC236}">
                <a16:creationId xmlns:a16="http://schemas.microsoft.com/office/drawing/2014/main" id="{C51FE8AC-94BF-48F3-8F2E-A261308DE63A}"/>
              </a:ext>
            </a:extLst>
          </p:cNvPr>
          <p:cNvPicPr>
            <a:picLocks noChangeAspect="1"/>
          </p:cNvPicPr>
          <p:nvPr/>
        </p:nvPicPr>
        <p:blipFill>
          <a:blip r:embed="rId4"/>
          <a:stretch>
            <a:fillRect/>
          </a:stretch>
        </p:blipFill>
        <p:spPr>
          <a:xfrm>
            <a:off x="961851" y="4909307"/>
            <a:ext cx="3010320" cy="504895"/>
          </a:xfrm>
          <a:prstGeom prst="rect">
            <a:avLst/>
          </a:prstGeom>
        </p:spPr>
      </p:pic>
      <p:sp>
        <p:nvSpPr>
          <p:cNvPr id="9" name="Rectángulo 8">
            <a:extLst>
              <a:ext uri="{FF2B5EF4-FFF2-40B4-BE49-F238E27FC236}">
                <a16:creationId xmlns:a16="http://schemas.microsoft.com/office/drawing/2014/main" id="{DAAD08D9-AB25-4CC3-9658-56FDDFE4F319}"/>
              </a:ext>
            </a:extLst>
          </p:cNvPr>
          <p:cNvSpPr/>
          <p:nvPr/>
        </p:nvSpPr>
        <p:spPr>
          <a:xfrm>
            <a:off x="1086029" y="5314659"/>
            <a:ext cx="3412983" cy="646331"/>
          </a:xfrm>
          <a:prstGeom prst="rect">
            <a:avLst/>
          </a:prstGeom>
        </p:spPr>
        <p:txBody>
          <a:bodyPr wrap="square">
            <a:spAutoFit/>
          </a:bodyPr>
          <a:lstStyle/>
          <a:p>
            <a:r>
              <a:rPr lang="es-ES">
                <a:solidFill>
                  <a:schemeClr val="bg1">
                    <a:lumMod val="65000"/>
                  </a:schemeClr>
                </a:solidFill>
                <a:latin typeface="Roboto"/>
              </a:rPr>
              <a:t>medir el rendimiento y el tráfico </a:t>
            </a:r>
            <a:br>
              <a:rPr lang="es-ES">
                <a:solidFill>
                  <a:schemeClr val="bg1">
                    <a:lumMod val="65000"/>
                  </a:schemeClr>
                </a:solidFill>
                <a:latin typeface="Roboto"/>
              </a:rPr>
            </a:br>
            <a:r>
              <a:rPr lang="es-ES">
                <a:solidFill>
                  <a:schemeClr val="bg1">
                    <a:lumMod val="65000"/>
                  </a:schemeClr>
                </a:solidFill>
                <a:latin typeface="Roboto"/>
              </a:rPr>
              <a:t>de búsqueda de tu sitio web,</a:t>
            </a:r>
            <a:endParaRPr lang="ca-ES">
              <a:solidFill>
                <a:schemeClr val="bg1">
                  <a:lumMod val="65000"/>
                </a:schemeClr>
              </a:solidFill>
            </a:endParaRPr>
          </a:p>
        </p:txBody>
      </p:sp>
    </p:spTree>
    <p:extLst>
      <p:ext uri="{BB962C8B-B14F-4D97-AF65-F5344CB8AC3E}">
        <p14:creationId xmlns:p14="http://schemas.microsoft.com/office/powerpoint/2010/main" val="369091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01E28-F924-496C-AD06-F3F35506CBBF}"/>
              </a:ext>
            </a:extLst>
          </p:cNvPr>
          <p:cNvSpPr>
            <a:spLocks noGrp="1"/>
          </p:cNvSpPr>
          <p:nvPr>
            <p:ph type="title"/>
          </p:nvPr>
        </p:nvSpPr>
        <p:spPr/>
        <p:txBody>
          <a:bodyPr/>
          <a:lstStyle/>
          <a:p>
            <a:r>
              <a:rPr lang="es-ES" dirty="0"/>
              <a:t>7</a:t>
            </a:r>
            <a:r>
              <a:rPr lang="es-ES"/>
              <a:t>. E</a:t>
            </a:r>
            <a:r>
              <a:rPr lang="es-ES" dirty="0"/>
              <a:t> </a:t>
            </a:r>
            <a:r>
              <a:rPr lang="es-ES"/>
              <a:t>Mail </a:t>
            </a:r>
            <a:r>
              <a:rPr lang="es-ES" dirty="0"/>
              <a:t>Marketing </a:t>
            </a:r>
          </a:p>
        </p:txBody>
      </p:sp>
      <p:sp>
        <p:nvSpPr>
          <p:cNvPr id="3" name="Rectángulo 2">
            <a:extLst>
              <a:ext uri="{FF2B5EF4-FFF2-40B4-BE49-F238E27FC236}">
                <a16:creationId xmlns:a16="http://schemas.microsoft.com/office/drawing/2014/main" id="{F8C60468-CB87-4E61-B3DB-E68A4C515FB8}"/>
              </a:ext>
            </a:extLst>
          </p:cNvPr>
          <p:cNvSpPr/>
          <p:nvPr/>
        </p:nvSpPr>
        <p:spPr>
          <a:xfrm>
            <a:off x="4788009" y="720926"/>
            <a:ext cx="7056783" cy="1938992"/>
          </a:xfrm>
          <a:prstGeom prst="rect">
            <a:avLst/>
          </a:prstGeom>
        </p:spPr>
        <p:txBody>
          <a:bodyPr wrap="square">
            <a:spAutoFit/>
          </a:bodyPr>
          <a:lstStyle/>
          <a:p>
            <a:pPr algn="ctr"/>
            <a:r>
              <a:rPr lang="es-ES" sz="2400" spc="25" dirty="0">
                <a:latin typeface="Open Sans" panose="020B0606030504020204" pitchFamily="34" charset="0"/>
                <a:ea typeface="Open Sans" panose="020B0606030504020204" pitchFamily="34" charset="0"/>
              </a:rPr>
              <a:t>Estrategia comercial que </a:t>
            </a:r>
            <a:r>
              <a:rPr lang="es-ES" sz="2400" spc="25" dirty="0">
                <a:solidFill>
                  <a:srgbClr val="C00000"/>
                </a:solidFill>
                <a:latin typeface="Open Sans" panose="020B0606030504020204" pitchFamily="34" charset="0"/>
                <a:ea typeface="Open Sans" panose="020B0606030504020204" pitchFamily="34" charset="0"/>
              </a:rPr>
              <a:t>utiliza el email para comunicarse con cientos o miles de suscriptores a la vez </a:t>
            </a:r>
            <a:r>
              <a:rPr lang="es-ES" sz="2400" spc="25" dirty="0">
                <a:latin typeface="Open Sans" panose="020B0606030504020204" pitchFamily="34" charset="0"/>
                <a:ea typeface="Open Sans" panose="020B0606030504020204" pitchFamily="34" charset="0"/>
              </a:rPr>
              <a:t>a través de campañas segmentadas y orientadas a un público específico  </a:t>
            </a:r>
            <a:endParaRPr lang="es-ES" sz="2400" dirty="0">
              <a:latin typeface="Open Sans" panose="020B0606030504020204" pitchFamily="34" charset="0"/>
              <a:ea typeface="Open Sans" panose="020B0606030504020204" pitchFamily="34" charset="0"/>
            </a:endParaRPr>
          </a:p>
        </p:txBody>
      </p:sp>
      <p:sp>
        <p:nvSpPr>
          <p:cNvPr id="4" name="Rectángulo 3">
            <a:extLst>
              <a:ext uri="{FF2B5EF4-FFF2-40B4-BE49-F238E27FC236}">
                <a16:creationId xmlns:a16="http://schemas.microsoft.com/office/drawing/2014/main" id="{4E69399D-A725-4B33-A21B-F07A256F7BFB}"/>
              </a:ext>
            </a:extLst>
          </p:cNvPr>
          <p:cNvSpPr/>
          <p:nvPr/>
        </p:nvSpPr>
        <p:spPr>
          <a:xfrm>
            <a:off x="5759015" y="3429000"/>
            <a:ext cx="5814391" cy="1569660"/>
          </a:xfrm>
          <a:prstGeom prst="rect">
            <a:avLst/>
          </a:prstGeom>
        </p:spPr>
        <p:txBody>
          <a:bodyPr wrap="square">
            <a:spAutoFit/>
          </a:bodyPr>
          <a:lstStyle/>
          <a:p>
            <a:pPr algn="ctr"/>
            <a:r>
              <a:rPr lang="es-ES" sz="2400" spc="25" dirty="0">
                <a:solidFill>
                  <a:srgbClr val="35536A"/>
                </a:solidFill>
                <a:latin typeface="Open Sans" panose="020B0606030504020204" pitchFamily="34" charset="0"/>
                <a:ea typeface="Open Sans" panose="020B0606030504020204" pitchFamily="34" charset="0"/>
              </a:rPr>
              <a:t>Según el estudio elaborado por </a:t>
            </a:r>
            <a:r>
              <a:rPr lang="es-ES" sz="2400" b="1" spc="25" dirty="0">
                <a:solidFill>
                  <a:srgbClr val="35536A"/>
                </a:solidFill>
                <a:latin typeface="Open Sans" panose="020B0606030504020204" pitchFamily="34" charset="0"/>
                <a:ea typeface="Open Sans" panose="020B0606030504020204" pitchFamily="34" charset="0"/>
              </a:rPr>
              <a:t>Email Marketing </a:t>
            </a:r>
            <a:r>
              <a:rPr lang="es-ES" sz="2400" b="1" spc="25" dirty="0" err="1">
                <a:solidFill>
                  <a:srgbClr val="35536A"/>
                </a:solidFill>
                <a:latin typeface="Open Sans" panose="020B0606030504020204" pitchFamily="34" charset="0"/>
                <a:ea typeface="Open Sans" panose="020B0606030504020204" pitchFamily="34" charset="0"/>
              </a:rPr>
              <a:t>Census</a:t>
            </a:r>
            <a:r>
              <a:rPr lang="es-ES" sz="2400" b="1" spc="25" dirty="0">
                <a:solidFill>
                  <a:srgbClr val="35536A"/>
                </a:solidFill>
                <a:latin typeface="Open Sans" panose="020B0606030504020204" pitchFamily="34" charset="0"/>
                <a:ea typeface="Open Sans" panose="020B0606030504020204" pitchFamily="34" charset="0"/>
              </a:rPr>
              <a:t> </a:t>
            </a:r>
            <a:r>
              <a:rPr lang="es-ES" sz="2400" spc="25" dirty="0">
                <a:solidFill>
                  <a:srgbClr val="35536A"/>
                </a:solidFill>
                <a:latin typeface="Open Sans" panose="020B0606030504020204" pitchFamily="34" charset="0"/>
                <a:ea typeface="Open Sans" panose="020B0606030504020204" pitchFamily="34" charset="0"/>
              </a:rPr>
              <a:t>un 74% piensa que esta herramienta es la que mejor retorno de inversión tiene.</a:t>
            </a:r>
            <a:endParaRPr lang="es-ES" sz="2400" dirty="0">
              <a:latin typeface="Open Sans" panose="020B0606030504020204" pitchFamily="34" charset="0"/>
              <a:ea typeface="Open Sans" panose="020B0606030504020204" pitchFamily="34" charset="0"/>
            </a:endParaRPr>
          </a:p>
        </p:txBody>
      </p:sp>
      <p:sp>
        <p:nvSpPr>
          <p:cNvPr id="5" name="Rectángulo 4">
            <a:extLst>
              <a:ext uri="{FF2B5EF4-FFF2-40B4-BE49-F238E27FC236}">
                <a16:creationId xmlns:a16="http://schemas.microsoft.com/office/drawing/2014/main" id="{ECC45A3E-8925-4453-9BEA-A16D6701083E}"/>
              </a:ext>
            </a:extLst>
          </p:cNvPr>
          <p:cNvSpPr/>
          <p:nvPr/>
        </p:nvSpPr>
        <p:spPr>
          <a:xfrm>
            <a:off x="3175210" y="6194145"/>
            <a:ext cx="7626627" cy="646331"/>
          </a:xfrm>
          <a:prstGeom prst="rect">
            <a:avLst/>
          </a:prstGeom>
        </p:spPr>
        <p:txBody>
          <a:bodyPr wrap="square">
            <a:spAutoFit/>
          </a:bodyPr>
          <a:lstStyle/>
          <a:p>
            <a:r>
              <a:rPr lang="es-ES" dirty="0">
                <a:solidFill>
                  <a:srgbClr val="3333FF"/>
                </a:solidFill>
                <a:hlinkClick r:id="rId3"/>
              </a:rPr>
              <a:t>https://</a:t>
            </a:r>
            <a:r>
              <a:rPr lang="es-ES" dirty="0" err="1">
                <a:solidFill>
                  <a:srgbClr val="3333FF"/>
                </a:solidFill>
                <a:hlinkClick r:id="rId3"/>
              </a:rPr>
              <a:t>content.adestra.com</a:t>
            </a:r>
            <a:r>
              <a:rPr lang="es-ES" dirty="0">
                <a:solidFill>
                  <a:srgbClr val="3333FF"/>
                </a:solidFill>
                <a:hlinkClick r:id="rId3"/>
              </a:rPr>
              <a:t>/</a:t>
            </a:r>
            <a:r>
              <a:rPr lang="es-ES" dirty="0" err="1">
                <a:solidFill>
                  <a:srgbClr val="3333FF"/>
                </a:solidFill>
                <a:hlinkClick r:id="rId3"/>
              </a:rPr>
              <a:t>hubfs</a:t>
            </a:r>
            <a:r>
              <a:rPr lang="es-ES" dirty="0">
                <a:solidFill>
                  <a:srgbClr val="3333FF"/>
                </a:solidFill>
                <a:hlinkClick r:id="rId3"/>
              </a:rPr>
              <a:t>/</a:t>
            </a:r>
            <a:r>
              <a:rPr lang="es-ES" dirty="0" err="1">
                <a:solidFill>
                  <a:srgbClr val="3333FF"/>
                </a:solidFill>
                <a:hlinkClick r:id="rId3"/>
              </a:rPr>
              <a:t>2018_Reports_and_eGuides</a:t>
            </a:r>
            <a:r>
              <a:rPr lang="es-ES" dirty="0">
                <a:solidFill>
                  <a:srgbClr val="3333FF"/>
                </a:solidFill>
                <a:hlinkClick r:id="rId3"/>
              </a:rPr>
              <a:t>/</a:t>
            </a:r>
            <a:r>
              <a:rPr lang="es-ES" dirty="0" err="1">
                <a:solidFill>
                  <a:srgbClr val="3333FF"/>
                </a:solidFill>
                <a:hlinkClick r:id="rId3"/>
              </a:rPr>
              <a:t>Econsultancy-2018-Email-Marketing-Industry-Census.pdf?ref</a:t>
            </a:r>
            <a:r>
              <a:rPr lang="es-ES" dirty="0">
                <a:solidFill>
                  <a:srgbClr val="3333FF"/>
                </a:solidFill>
                <a:hlinkClick r:id="rId3"/>
              </a:rPr>
              <a:t>=</a:t>
            </a:r>
            <a:r>
              <a:rPr lang="es-ES" dirty="0" err="1">
                <a:solidFill>
                  <a:srgbClr val="3333FF"/>
                </a:solidFill>
                <a:hlinkClick r:id="rId3"/>
              </a:rPr>
              <a:t>emailmarketingtipps.de</a:t>
            </a:r>
            <a:endParaRPr lang="es-ES" dirty="0">
              <a:solidFill>
                <a:srgbClr val="3333FF"/>
              </a:solidFill>
            </a:endParaRPr>
          </a:p>
        </p:txBody>
      </p:sp>
      <p:pic>
        <p:nvPicPr>
          <p:cNvPr id="12290" name="Picture 2" descr="Ilustración del concepto de correos electrónicos vector gratuito">
            <a:extLst>
              <a:ext uri="{FF2B5EF4-FFF2-40B4-BE49-F238E27FC236}">
                <a16:creationId xmlns:a16="http://schemas.microsoft.com/office/drawing/2014/main" id="{D6549207-94B8-4E6E-861C-15889FA0B60F}"/>
              </a:ext>
            </a:extLst>
          </p:cNvPr>
          <p:cNvPicPr>
            <a:picLocks noChangeAspect="1" noChangeArrowheads="1"/>
          </p:cNvPicPr>
          <p:nvPr/>
        </p:nvPicPr>
        <p:blipFill>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885385"/>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98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95083-6200-4C32-A98B-7D63CC78F323}"/>
              </a:ext>
            </a:extLst>
          </p:cNvPr>
          <p:cNvSpPr>
            <a:spLocks noGrp="1"/>
          </p:cNvSpPr>
          <p:nvPr>
            <p:ph type="title"/>
          </p:nvPr>
        </p:nvSpPr>
        <p:spPr/>
        <p:txBody>
          <a:bodyPr/>
          <a:lstStyle/>
          <a:p>
            <a:r>
              <a:rPr lang="es-ES" sz="2000"/>
              <a:t>7. E Mail </a:t>
            </a:r>
            <a:r>
              <a:rPr lang="es-ES" sz="2000" dirty="0"/>
              <a:t>Marketing (Conceptos Básicos)</a:t>
            </a:r>
          </a:p>
        </p:txBody>
      </p:sp>
      <p:sp>
        <p:nvSpPr>
          <p:cNvPr id="3" name="Rectángulo 2">
            <a:extLst>
              <a:ext uri="{FF2B5EF4-FFF2-40B4-BE49-F238E27FC236}">
                <a16:creationId xmlns:a16="http://schemas.microsoft.com/office/drawing/2014/main" id="{59968890-4896-4F2C-BE22-EC2479E9DBE1}"/>
              </a:ext>
            </a:extLst>
          </p:cNvPr>
          <p:cNvSpPr/>
          <p:nvPr/>
        </p:nvSpPr>
        <p:spPr>
          <a:xfrm>
            <a:off x="1009277" y="1336445"/>
            <a:ext cx="10765034" cy="4508927"/>
          </a:xfrm>
          <a:prstGeom prst="rect">
            <a:avLst/>
          </a:prstGeom>
        </p:spPr>
        <p:txBody>
          <a:bodyPr wrap="square">
            <a:spAutoFit/>
          </a:bodyPr>
          <a:lstStyle/>
          <a:p>
            <a:pPr>
              <a:spcAft>
                <a:spcPts val="600"/>
              </a:spcAft>
            </a:pPr>
            <a:r>
              <a:rPr lang="es-ES" sz="2400" spc="40"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Subscriptor</a:t>
            </a:r>
            <a:r>
              <a:rPr lang="es-ES" sz="2000" spc="25"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 </a:t>
            </a:r>
          </a:p>
          <a:p>
            <a:pPr>
              <a:spcAft>
                <a:spcPts val="1200"/>
              </a:spcAft>
            </a:pPr>
            <a:r>
              <a:rPr lang="es-ES" sz="2000" spc="25" dirty="0">
                <a:latin typeface="Open Sans" panose="020B0606030504020204" pitchFamily="34" charset="0"/>
                <a:ea typeface="Open Sans" panose="020B0606030504020204" pitchFamily="34" charset="0"/>
                <a:cs typeface="Times New Roman" panose="02020603050405020304" pitchFamily="18" charset="0"/>
              </a:rPr>
              <a:t>Usuario que ha dado permiso para que se le envíen comunicaciones a una determinada dirección de email y con un contenido determinado. El software de </a:t>
            </a:r>
            <a:r>
              <a:rPr lang="es-ES" sz="2000" i="1" spc="25" dirty="0">
                <a:latin typeface="Open Sans" panose="020B0606030504020204" pitchFamily="34" charset="0"/>
                <a:ea typeface="Open Sans" panose="020B0606030504020204" pitchFamily="34" charset="0"/>
                <a:cs typeface="Times New Roman" panose="02020603050405020304" pitchFamily="18" charset="0"/>
              </a:rPr>
              <a:t>e-mail marketing</a:t>
            </a:r>
            <a:r>
              <a:rPr lang="es-ES" sz="2000" spc="25" dirty="0">
                <a:latin typeface="Open Sans" panose="020B0606030504020204" pitchFamily="34" charset="0"/>
                <a:ea typeface="Open Sans" panose="020B0606030504020204" pitchFamily="34" charset="0"/>
                <a:cs typeface="Times New Roman" panose="02020603050405020304" pitchFamily="18" charset="0"/>
              </a:rPr>
              <a:t> debe posibilitar que el usuario se dé de baja para no recibir más comunicaciones.</a:t>
            </a:r>
          </a:p>
          <a:p>
            <a:pPr>
              <a:spcAft>
                <a:spcPts val="600"/>
              </a:spcAft>
            </a:pPr>
            <a:r>
              <a:rPr lang="es-ES" sz="2400" spc="40"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Lista</a:t>
            </a:r>
            <a:r>
              <a:rPr lang="es-ES" sz="2000" spc="25" dirty="0">
                <a:latin typeface="Open Sans" panose="020B0606030504020204" pitchFamily="34" charset="0"/>
                <a:ea typeface="Open Sans" panose="020B0606030504020204" pitchFamily="34" charset="0"/>
                <a:cs typeface="Times New Roman" panose="02020603050405020304" pitchFamily="18" charset="0"/>
              </a:rPr>
              <a:t> </a:t>
            </a:r>
          </a:p>
          <a:p>
            <a:pPr>
              <a:spcAft>
                <a:spcPts val="1200"/>
              </a:spcAft>
            </a:pPr>
            <a:r>
              <a:rPr lang="es-ES" sz="2000" spc="25" dirty="0">
                <a:latin typeface="Open Sans" panose="020B0606030504020204" pitchFamily="34" charset="0"/>
                <a:ea typeface="Open Sans" panose="020B0606030504020204" pitchFamily="34" charset="0"/>
                <a:cs typeface="Times New Roman" panose="02020603050405020304" pitchFamily="18" charset="0"/>
              </a:rPr>
              <a:t>Conjunto de </a:t>
            </a:r>
            <a:r>
              <a:rPr lang="es-ES" sz="2000" spc="25">
                <a:latin typeface="Open Sans" panose="020B0606030504020204" pitchFamily="34" charset="0"/>
                <a:ea typeface="Open Sans" panose="020B0606030504020204" pitchFamily="34" charset="0"/>
                <a:cs typeface="Times New Roman" panose="02020603050405020304" pitchFamily="18" charset="0"/>
              </a:rPr>
              <a:t>suscriptores segmentados. </a:t>
            </a:r>
            <a:br>
              <a:rPr lang="es-ES" sz="2000" spc="25" dirty="0">
                <a:latin typeface="Open Sans" panose="020B0606030504020204" pitchFamily="34" charset="0"/>
                <a:ea typeface="Open Sans" panose="020B0606030504020204" pitchFamily="34" charset="0"/>
                <a:cs typeface="Times New Roman" panose="02020603050405020304" pitchFamily="18" charset="0"/>
              </a:rPr>
            </a:br>
            <a:r>
              <a:rPr lang="es-ES" sz="2000" spc="25" dirty="0">
                <a:latin typeface="Open Sans" panose="020B0606030504020204" pitchFamily="34" charset="0"/>
                <a:ea typeface="Open Sans" panose="020B0606030504020204" pitchFamily="34" charset="0"/>
                <a:cs typeface="Times New Roman" panose="02020603050405020304" pitchFamily="18" charset="0"/>
              </a:rPr>
              <a:t>En la listas se suelen almacenar otra información del suscriptor como su nombre, ciudad o cualquier otro dato que permita segmentarlos. </a:t>
            </a:r>
          </a:p>
          <a:p>
            <a:pPr>
              <a:spcAft>
                <a:spcPts val="600"/>
              </a:spcAft>
            </a:pPr>
            <a:r>
              <a:rPr lang="es-ES" sz="2400" spc="40"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Campaña</a:t>
            </a:r>
            <a:r>
              <a:rPr lang="es-ES" sz="2000" spc="25" dirty="0">
                <a:latin typeface="Open Sans" panose="020B0606030504020204" pitchFamily="34" charset="0"/>
                <a:ea typeface="Open Sans" panose="020B0606030504020204" pitchFamily="34" charset="0"/>
                <a:cs typeface="Times New Roman" panose="02020603050405020304" pitchFamily="18" charset="0"/>
              </a:rPr>
              <a:t> </a:t>
            </a:r>
          </a:p>
          <a:p>
            <a:pPr>
              <a:spcAft>
                <a:spcPts val="600"/>
              </a:spcAft>
            </a:pPr>
            <a:r>
              <a:rPr lang="es-ES" sz="2000" spc="25" dirty="0">
                <a:latin typeface="Open Sans" panose="020B0606030504020204" pitchFamily="34" charset="0"/>
                <a:ea typeface="Open Sans" panose="020B0606030504020204" pitchFamily="34" charset="0"/>
                <a:cs typeface="Times New Roman" panose="02020603050405020304" pitchFamily="18" charset="0"/>
              </a:rPr>
              <a:t>Envío que se realiza a una o varias listas de suscriptores</a:t>
            </a:r>
            <a:r>
              <a:rPr lang="es-ES" sz="2000" spc="25">
                <a:latin typeface="Open Sans" panose="020B0606030504020204" pitchFamily="34" charset="0"/>
                <a:ea typeface="Open Sans" panose="020B0606030504020204" pitchFamily="34" charset="0"/>
                <a:cs typeface="Times New Roman" panose="02020603050405020304" pitchFamily="18" charset="0"/>
              </a:rPr>
              <a:t>. </a:t>
            </a:r>
            <a:br>
              <a:rPr lang="es-ES" sz="2000" spc="25">
                <a:latin typeface="Open Sans" panose="020B0606030504020204" pitchFamily="34" charset="0"/>
                <a:ea typeface="Open Sans" panose="020B0606030504020204" pitchFamily="34" charset="0"/>
                <a:cs typeface="Times New Roman" panose="02020603050405020304" pitchFamily="18" charset="0"/>
              </a:rPr>
            </a:br>
            <a:r>
              <a:rPr lang="es-ES" sz="2000" spc="25">
                <a:latin typeface="Open Sans" panose="020B0606030504020204" pitchFamily="34" charset="0"/>
                <a:ea typeface="Open Sans" panose="020B0606030504020204" pitchFamily="34" charset="0"/>
                <a:cs typeface="Times New Roman" panose="02020603050405020304" pitchFamily="18" charset="0"/>
              </a:rPr>
              <a:t>El </a:t>
            </a:r>
            <a:r>
              <a:rPr lang="es-ES" sz="2000" spc="25" dirty="0">
                <a:latin typeface="Open Sans" panose="020B0606030504020204" pitchFamily="34" charset="0"/>
                <a:ea typeface="Open Sans" panose="020B0606030504020204" pitchFamily="34" charset="0"/>
                <a:cs typeface="Times New Roman" panose="02020603050405020304" pitchFamily="18" charset="0"/>
              </a:rPr>
              <a:t>formato del contenido suele ser HTML.</a:t>
            </a:r>
            <a:endParaRPr lang="es-ES" sz="2000" dirty="0">
              <a:latin typeface="Open Sans" panose="020B0606030504020204" pitchFamily="34"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200730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DF8BD-397E-47CE-BCDE-21D6E0549D55}"/>
              </a:ext>
            </a:extLst>
          </p:cNvPr>
          <p:cNvSpPr>
            <a:spLocks noGrp="1"/>
          </p:cNvSpPr>
          <p:nvPr>
            <p:ph type="title"/>
          </p:nvPr>
        </p:nvSpPr>
        <p:spPr/>
        <p:txBody>
          <a:bodyPr/>
          <a:lstStyle/>
          <a:p>
            <a:r>
              <a:rPr lang="es-ES" sz="2000"/>
              <a:t>7. </a:t>
            </a:r>
            <a:r>
              <a:rPr lang="es-ES" sz="2000" dirty="0" err="1"/>
              <a:t>eMail</a:t>
            </a:r>
            <a:r>
              <a:rPr lang="es-ES" sz="2000" dirty="0"/>
              <a:t> Marketing (Tipos de campaña)</a:t>
            </a:r>
          </a:p>
        </p:txBody>
      </p:sp>
      <p:graphicFrame>
        <p:nvGraphicFramePr>
          <p:cNvPr id="5" name="Diagrama 4">
            <a:extLst>
              <a:ext uri="{FF2B5EF4-FFF2-40B4-BE49-F238E27FC236}">
                <a16:creationId xmlns:a16="http://schemas.microsoft.com/office/drawing/2014/main" id="{11EAD5C7-1CD8-4C48-958F-4B5F294144B6}"/>
              </a:ext>
            </a:extLst>
          </p:cNvPr>
          <p:cNvGraphicFramePr/>
          <p:nvPr>
            <p:extLst>
              <p:ext uri="{D42A27DB-BD31-4B8C-83A1-F6EECF244321}">
                <p14:modId xmlns:p14="http://schemas.microsoft.com/office/powerpoint/2010/main" val="1162153304"/>
              </p:ext>
            </p:extLst>
          </p:nvPr>
        </p:nvGraphicFramePr>
        <p:xfrm>
          <a:off x="412930" y="573024"/>
          <a:ext cx="11366140" cy="5353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ángulo 5">
            <a:extLst>
              <a:ext uri="{FF2B5EF4-FFF2-40B4-BE49-F238E27FC236}">
                <a16:creationId xmlns:a16="http://schemas.microsoft.com/office/drawing/2014/main" id="{331A386E-1EFA-4462-A4C1-374C2059ABF5}"/>
              </a:ext>
            </a:extLst>
          </p:cNvPr>
          <p:cNvSpPr/>
          <p:nvPr/>
        </p:nvSpPr>
        <p:spPr>
          <a:xfrm>
            <a:off x="436989" y="1495901"/>
            <a:ext cx="2368370" cy="2862322"/>
          </a:xfrm>
          <a:prstGeom prst="rect">
            <a:avLst/>
          </a:prstGeom>
          <a:solidFill>
            <a:schemeClr val="bg1"/>
          </a:solidFill>
        </p:spPr>
        <p:txBody>
          <a:bodyPr wrap="square">
            <a:spAutoFit/>
          </a:bodyPr>
          <a:lstStyle/>
          <a:p>
            <a:r>
              <a:rPr lang="es-ES" sz="2000">
                <a:latin typeface="Open Sans" panose="020B0606030504020204" pitchFamily="34" charset="0"/>
                <a:ea typeface="Open Sans" panose="020B0606030504020204" pitchFamily="34" charset="0"/>
                <a:cs typeface="Open Sans" panose="020B0606030504020204" pitchFamily="34" charset="0"/>
              </a:rPr>
              <a:t>Se envía un mismo mensaje a una lista completa o a un segmento de una lista, en un único momento. </a:t>
            </a:r>
          </a:p>
          <a:p>
            <a:br>
              <a:rPr lang="es-ES" sz="2000">
                <a:latin typeface="Open Sans" panose="020B0606030504020204" pitchFamily="34" charset="0"/>
                <a:ea typeface="Open Sans" panose="020B0606030504020204" pitchFamily="34" charset="0"/>
                <a:cs typeface="Open Sans" panose="020B0606030504020204" pitchFamily="34" charset="0"/>
              </a:rPr>
            </a:br>
            <a:r>
              <a:rPr lang="es-ES" sz="2000">
                <a:latin typeface="Open Sans" panose="020B0606030504020204" pitchFamily="34" charset="0"/>
                <a:ea typeface="Open Sans" panose="020B0606030504020204" pitchFamily="34" charset="0"/>
                <a:cs typeface="Open Sans" panose="020B0606030504020204" pitchFamily="34" charset="0"/>
              </a:rPr>
              <a:t>Se envían a todos una sola vez.</a:t>
            </a:r>
          </a:p>
        </p:txBody>
      </p:sp>
      <p:sp>
        <p:nvSpPr>
          <p:cNvPr id="3" name="Rectángulo 2">
            <a:extLst>
              <a:ext uri="{FF2B5EF4-FFF2-40B4-BE49-F238E27FC236}">
                <a16:creationId xmlns:a16="http://schemas.microsoft.com/office/drawing/2014/main" id="{F5592905-289B-4950-ABFF-14E19941D162}"/>
              </a:ext>
            </a:extLst>
          </p:cNvPr>
          <p:cNvSpPr/>
          <p:nvPr/>
        </p:nvSpPr>
        <p:spPr>
          <a:xfrm>
            <a:off x="3364992" y="1495901"/>
            <a:ext cx="2368370" cy="3247043"/>
          </a:xfrm>
          <a:prstGeom prst="rect">
            <a:avLst/>
          </a:prstGeom>
          <a:solidFill>
            <a:schemeClr val="bg1"/>
          </a:solidFill>
        </p:spPr>
        <p:txBody>
          <a:bodyPr wrap="square" lIns="0" tIns="0" rIns="0" bIns="0">
            <a:spAutoFit/>
          </a:bodyPr>
          <a:lstStyle/>
          <a:p>
            <a:r>
              <a:rPr lang="es-ES" sz="2000">
                <a:latin typeface="Open Sans" panose="020B0606030504020204" pitchFamily="34" charset="0"/>
                <a:ea typeface="Open Sans" panose="020B0606030504020204" pitchFamily="34" charset="0"/>
                <a:cs typeface="Open Sans" panose="020B0606030504020204" pitchFamily="34" charset="0"/>
              </a:rPr>
              <a:t>Es todo mail que se envía como respuesta automática como resultado</a:t>
            </a:r>
          </a:p>
          <a:p>
            <a:r>
              <a:rPr lang="es-ES" sz="2000">
                <a:latin typeface="Open Sans" panose="020B0606030504020204" pitchFamily="34" charset="0"/>
                <a:ea typeface="Open Sans" panose="020B0606030504020204" pitchFamily="34" charset="0"/>
                <a:cs typeface="Open Sans" panose="020B0606030504020204" pitchFamily="34" charset="0"/>
              </a:rPr>
              <a:t>de una acción. </a:t>
            </a:r>
            <a:br>
              <a:rPr lang="es-ES" sz="2000">
                <a:latin typeface="Open Sans" panose="020B0606030504020204" pitchFamily="34" charset="0"/>
                <a:ea typeface="Open Sans" panose="020B0606030504020204" pitchFamily="34" charset="0"/>
                <a:cs typeface="Open Sans" panose="020B0606030504020204" pitchFamily="34" charset="0"/>
              </a:rPr>
            </a:br>
            <a:br>
              <a:rPr lang="es-ES" sz="1100">
                <a:latin typeface="Open Sans" panose="020B0606030504020204" pitchFamily="34" charset="0"/>
                <a:ea typeface="Open Sans" panose="020B0606030504020204" pitchFamily="34" charset="0"/>
                <a:cs typeface="Open Sans" panose="020B0606030504020204" pitchFamily="34" charset="0"/>
              </a:rPr>
            </a:br>
            <a:r>
              <a:rPr lang="es-ES" sz="2000" spc="25">
                <a:latin typeface="Open Sans" panose="020B0606030504020204" pitchFamily="34" charset="0"/>
                <a:ea typeface="Open Sans" panose="020B0606030504020204" pitchFamily="34" charset="0"/>
                <a:cs typeface="Times New Roman" panose="02020603050405020304" pitchFamily="18" charset="0"/>
              </a:rPr>
              <a:t>Ejemplo: un mail </a:t>
            </a:r>
            <a:br>
              <a:rPr lang="es-ES" sz="2000" spc="25">
                <a:latin typeface="Open Sans" panose="020B0606030504020204" pitchFamily="34" charset="0"/>
                <a:ea typeface="Open Sans" panose="020B0606030504020204" pitchFamily="34" charset="0"/>
                <a:cs typeface="Times New Roman" panose="02020603050405020304" pitchFamily="18" charset="0"/>
              </a:rPr>
            </a:br>
            <a:r>
              <a:rPr lang="es-ES" sz="2000" spc="25">
                <a:latin typeface="Open Sans" panose="020B0606030504020204" pitchFamily="34" charset="0"/>
                <a:ea typeface="Open Sans" panose="020B0606030504020204" pitchFamily="34" charset="0"/>
                <a:cs typeface="Times New Roman" panose="02020603050405020304" pitchFamily="18" charset="0"/>
              </a:rPr>
              <a:t>de Bienvenida, como resultado de una suscripción</a:t>
            </a: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ángulo 6">
            <a:extLst>
              <a:ext uri="{FF2B5EF4-FFF2-40B4-BE49-F238E27FC236}">
                <a16:creationId xmlns:a16="http://schemas.microsoft.com/office/drawing/2014/main" id="{20000356-62B6-4407-A074-44D0B812E82B}"/>
              </a:ext>
            </a:extLst>
          </p:cNvPr>
          <p:cNvSpPr/>
          <p:nvPr/>
        </p:nvSpPr>
        <p:spPr>
          <a:xfrm>
            <a:off x="6317054" y="1495901"/>
            <a:ext cx="2241730" cy="2923877"/>
          </a:xfrm>
          <a:prstGeom prst="rect">
            <a:avLst/>
          </a:prstGeom>
          <a:solidFill>
            <a:schemeClr val="bg1"/>
          </a:solidFill>
        </p:spPr>
        <p:txBody>
          <a:bodyPr wrap="square" lIns="0" tIns="0" rIns="0" bIns="0">
            <a:spAutoFit/>
          </a:bodyPr>
          <a:lstStyle/>
          <a:p>
            <a:r>
              <a:rPr lang="es-ES" sz="1900">
                <a:latin typeface="Open Sans" panose="020B0606030504020204" pitchFamily="34" charset="0"/>
                <a:ea typeface="Open Sans" panose="020B0606030504020204" pitchFamily="34" charset="0"/>
                <a:cs typeface="Open Sans" panose="020B0606030504020204" pitchFamily="34" charset="0"/>
              </a:rPr>
              <a:t>Cada vez que se publica un nuevo artículo a un Blog o Sitio de Noticias, este contenido es automáticamente cargado en una pieza de Email y enviado a las Listas de Suscriptores. </a:t>
            </a:r>
            <a:endParaRPr lang="es-ES" sz="19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ángulo 7">
            <a:extLst>
              <a:ext uri="{FF2B5EF4-FFF2-40B4-BE49-F238E27FC236}">
                <a16:creationId xmlns:a16="http://schemas.microsoft.com/office/drawing/2014/main" id="{A6528063-D001-4E12-AFDC-1F1467C9AD2E}"/>
              </a:ext>
            </a:extLst>
          </p:cNvPr>
          <p:cNvSpPr/>
          <p:nvPr/>
        </p:nvSpPr>
        <p:spPr>
          <a:xfrm>
            <a:off x="9272814" y="1465123"/>
            <a:ext cx="2241729" cy="3216265"/>
          </a:xfrm>
          <a:prstGeom prst="rect">
            <a:avLst/>
          </a:prstGeom>
          <a:solidFill>
            <a:schemeClr val="bg1"/>
          </a:solidFill>
        </p:spPr>
        <p:txBody>
          <a:bodyPr wrap="square" lIns="0" tIns="0" rIns="0" bIns="0">
            <a:spAutoFit/>
          </a:bodyPr>
          <a:lstStyle/>
          <a:p>
            <a:r>
              <a:rPr lang="es-ES" sz="1900">
                <a:latin typeface="Open Sans" panose="020B0606030504020204" pitchFamily="34" charset="0"/>
                <a:ea typeface="Open Sans" panose="020B0606030504020204" pitchFamily="34" charset="0"/>
                <a:cs typeface="Open Sans" panose="020B0606030504020204" pitchFamily="34" charset="0"/>
              </a:rPr>
              <a:t>Permiten probar una misma campaña en dos versiones diferentes para evaluar su performance y adaptarnos mejor </a:t>
            </a:r>
            <a:br>
              <a:rPr lang="es-ES" sz="1900">
                <a:latin typeface="Open Sans" panose="020B0606030504020204" pitchFamily="34" charset="0"/>
                <a:ea typeface="Open Sans" panose="020B0606030504020204" pitchFamily="34" charset="0"/>
                <a:cs typeface="Open Sans" panose="020B0606030504020204" pitchFamily="34" charset="0"/>
              </a:rPr>
            </a:br>
            <a:r>
              <a:rPr lang="es-ES" sz="1900">
                <a:latin typeface="Open Sans" panose="020B0606030504020204" pitchFamily="34" charset="0"/>
                <a:ea typeface="Open Sans" panose="020B0606030504020204" pitchFamily="34" charset="0"/>
                <a:cs typeface="Open Sans" panose="020B0606030504020204" pitchFamily="34" charset="0"/>
              </a:rPr>
              <a:t>a las necesidades de nuestros clientes.</a:t>
            </a:r>
            <a:endParaRPr lang="ca-ES" sz="19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2550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62D4B-D4F2-4DDF-A7C9-A5297A8DE819}"/>
              </a:ext>
            </a:extLst>
          </p:cNvPr>
          <p:cNvSpPr>
            <a:spLocks noGrp="1"/>
          </p:cNvSpPr>
          <p:nvPr>
            <p:ph type="title"/>
          </p:nvPr>
        </p:nvSpPr>
        <p:spPr/>
        <p:txBody>
          <a:bodyPr/>
          <a:lstStyle/>
          <a:p>
            <a:r>
              <a:rPr lang="es-ES"/>
              <a:t>7. E Mail </a:t>
            </a:r>
            <a:r>
              <a:rPr lang="es-ES" dirty="0"/>
              <a:t>Marketing (Estadísticas)</a:t>
            </a:r>
          </a:p>
        </p:txBody>
      </p:sp>
      <p:graphicFrame>
        <p:nvGraphicFramePr>
          <p:cNvPr id="4" name="Tabla 3">
            <a:extLst>
              <a:ext uri="{FF2B5EF4-FFF2-40B4-BE49-F238E27FC236}">
                <a16:creationId xmlns:a16="http://schemas.microsoft.com/office/drawing/2014/main" id="{58505BC1-F679-4A42-8EA5-83129C73E1CE}"/>
              </a:ext>
            </a:extLst>
          </p:cNvPr>
          <p:cNvGraphicFramePr>
            <a:graphicFrameLocks noGrp="1"/>
          </p:cNvGraphicFramePr>
          <p:nvPr>
            <p:extLst>
              <p:ext uri="{D42A27DB-BD31-4B8C-83A1-F6EECF244321}">
                <p14:modId xmlns:p14="http://schemas.microsoft.com/office/powerpoint/2010/main" val="495656293"/>
              </p:ext>
            </p:extLst>
          </p:nvPr>
        </p:nvGraphicFramePr>
        <p:xfrm>
          <a:off x="707305" y="1114786"/>
          <a:ext cx="10552876" cy="3189288"/>
        </p:xfrm>
        <a:graphic>
          <a:graphicData uri="http://schemas.openxmlformats.org/drawingml/2006/table">
            <a:tbl>
              <a:tblPr firstRow="1" bandRow="1">
                <a:tableStyleId>{5C22544A-7EE6-4342-B048-85BDC9FD1C3A}</a:tableStyleId>
              </a:tblPr>
              <a:tblGrid>
                <a:gridCol w="2106910">
                  <a:extLst>
                    <a:ext uri="{9D8B030D-6E8A-4147-A177-3AD203B41FA5}">
                      <a16:colId xmlns:a16="http://schemas.microsoft.com/office/drawing/2014/main" val="1686056150"/>
                    </a:ext>
                  </a:extLst>
                </a:gridCol>
                <a:gridCol w="2114241">
                  <a:extLst>
                    <a:ext uri="{9D8B030D-6E8A-4147-A177-3AD203B41FA5}">
                      <a16:colId xmlns:a16="http://schemas.microsoft.com/office/drawing/2014/main" val="4141889412"/>
                    </a:ext>
                  </a:extLst>
                </a:gridCol>
                <a:gridCol w="2110575">
                  <a:extLst>
                    <a:ext uri="{9D8B030D-6E8A-4147-A177-3AD203B41FA5}">
                      <a16:colId xmlns:a16="http://schemas.microsoft.com/office/drawing/2014/main" val="2033088035"/>
                    </a:ext>
                  </a:extLst>
                </a:gridCol>
                <a:gridCol w="2110575">
                  <a:extLst>
                    <a:ext uri="{9D8B030D-6E8A-4147-A177-3AD203B41FA5}">
                      <a16:colId xmlns:a16="http://schemas.microsoft.com/office/drawing/2014/main" val="1464886354"/>
                    </a:ext>
                  </a:extLst>
                </a:gridCol>
                <a:gridCol w="2110575">
                  <a:extLst>
                    <a:ext uri="{9D8B030D-6E8A-4147-A177-3AD203B41FA5}">
                      <a16:colId xmlns:a16="http://schemas.microsoft.com/office/drawing/2014/main" val="606167010"/>
                    </a:ext>
                  </a:extLst>
                </a:gridCol>
              </a:tblGrid>
              <a:tr h="1424133">
                <a:tc>
                  <a:txBody>
                    <a:bodyPr/>
                    <a:lstStyle/>
                    <a:p>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endParaRPr lang="es-ES">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2733452207"/>
                  </a:ext>
                </a:extLst>
              </a:tr>
              <a:tr h="850755">
                <a:tc>
                  <a:txBody>
                    <a:bodyPr/>
                    <a:lstStyle/>
                    <a:p>
                      <a:pPr algn="ctr"/>
                      <a:r>
                        <a:rPr lang="es-ES" sz="1800" b="1" spc="25" dirty="0">
                          <a:solidFill>
                            <a:srgbClr val="C00000"/>
                          </a:solidFill>
                          <a:latin typeface="Open Sans" panose="020B0606030504020204" pitchFamily="34" charset="0"/>
                          <a:ea typeface="Open Sans" panose="020B0606030504020204" pitchFamily="34" charset="0"/>
                          <a:cs typeface="Open Sans" panose="020B0606030504020204" pitchFamily="34" charset="0"/>
                        </a:rPr>
                        <a:t>Aperturas</a:t>
                      </a: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s-ES" sz="1800" b="1" spc="25">
                          <a:solidFill>
                            <a:srgbClr val="C00000"/>
                          </a:solidFill>
                          <a:latin typeface="Open Sans" panose="020B0606030504020204" pitchFamily="34" charset="0"/>
                          <a:ea typeface="Open Sans" panose="020B0606030504020204" pitchFamily="34" charset="0"/>
                          <a:cs typeface="Open Sans" panose="020B0606030504020204" pitchFamily="34" charset="0"/>
                        </a:rPr>
                        <a:t>          Clics</a:t>
                      </a: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s-ES" sz="1800" b="1" spc="25">
                          <a:solidFill>
                            <a:srgbClr val="C00000"/>
                          </a:solidFill>
                          <a:latin typeface="Open Sans" panose="020B0606030504020204" pitchFamily="34" charset="0"/>
                          <a:ea typeface="Open Sans" panose="020B0606030504020204" pitchFamily="34" charset="0"/>
                          <a:cs typeface="Open Sans" panose="020B0606030504020204" pitchFamily="34" charset="0"/>
                        </a:rPr>
                        <a:t>     Quejas</a:t>
                      </a: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s-ES" sz="1800" b="1" kern="1200" spc="25">
                          <a:solidFill>
                            <a:srgbClr val="C00000"/>
                          </a:solidFill>
                          <a:latin typeface="Open Sans" panose="020B0606030504020204" pitchFamily="34" charset="0"/>
                          <a:ea typeface="Open Sans" panose="020B0606030504020204" pitchFamily="34" charset="0"/>
                          <a:cs typeface="Open Sans" panose="020B0606030504020204" pitchFamily="34" charset="0"/>
                        </a:rPr>
                        <a:t>      Bajas</a:t>
                      </a:r>
                      <a:endParaRPr lang="es-ES" sz="1800" b="1" kern="1200" spc="25"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r>
                        <a:rPr lang="es-ES" sz="1800" b="1">
                          <a:solidFill>
                            <a:srgbClr val="C00000"/>
                          </a:solidFill>
                          <a:latin typeface="Open Sans" panose="020B0606030504020204" pitchFamily="34" charset="0"/>
                          <a:ea typeface="Open Sans" panose="020B0606030504020204" pitchFamily="34" charset="0"/>
                          <a:cs typeface="Open Sans" panose="020B0606030504020204" pitchFamily="34" charset="0"/>
                        </a:rPr>
                        <a:t>Rebotes</a:t>
                      </a:r>
                      <a:br>
                        <a:rPr lang="es-ES" sz="1800" b="1">
                          <a:solidFill>
                            <a:srgbClr val="C00000"/>
                          </a:solidFill>
                          <a:latin typeface="Open Sans" panose="020B0606030504020204" pitchFamily="34" charset="0"/>
                          <a:ea typeface="Open Sans" panose="020B0606030504020204" pitchFamily="34" charset="0"/>
                          <a:cs typeface="Open Sans" panose="020B0606030504020204" pitchFamily="34" charset="0"/>
                        </a:rPr>
                      </a:br>
                      <a:r>
                        <a:rPr lang="es-ES" sz="1800" i="0">
                          <a:solidFill>
                            <a:schemeClr val="tx1"/>
                          </a:solidFill>
                          <a:latin typeface="Open Sans" panose="020B0606030504020204" pitchFamily="34" charset="0"/>
                          <a:ea typeface="Open Sans" panose="020B0606030504020204" pitchFamily="34" charset="0"/>
                          <a:cs typeface="Open Sans" panose="020B0606030504020204" pitchFamily="34" charset="0"/>
                        </a:rPr>
                        <a:t>E Mailing </a:t>
                      </a:r>
                      <a:r>
                        <a:rPr lang="es-ES" sz="1800" i="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Bounce</a:t>
                      </a:r>
                      <a:br>
                        <a:rPr lang="es-ES" sz="1800" i="0"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s-ES" i="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2681189575"/>
                  </a:ext>
                </a:extLst>
              </a:tr>
              <a:tr h="850755">
                <a:tc>
                  <a:txBody>
                    <a:bodyPr/>
                    <a:lstStyle/>
                    <a:p>
                      <a:pPr algn="ct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endParaRPr lang="es-ES" sz="1800" b="1" kern="1200" spc="25"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tc>
                  <a:txBody>
                    <a:bodyPr/>
                    <a:lstStyle/>
                    <a:p>
                      <a:pPr algn="ctr"/>
                      <a:endParaRPr lang="es-ES"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txBody>
                  <a:tcPr>
                    <a:solidFill>
                      <a:schemeClr val="bg1"/>
                    </a:solidFill>
                  </a:tcPr>
                </a:tc>
                <a:extLst>
                  <a:ext uri="{0D108BD9-81ED-4DB2-BD59-A6C34878D82A}">
                    <a16:rowId xmlns:a16="http://schemas.microsoft.com/office/drawing/2014/main" val="3406115827"/>
                  </a:ext>
                </a:extLst>
              </a:tr>
            </a:tbl>
          </a:graphicData>
        </a:graphic>
      </p:graphicFrame>
      <p:pic>
        <p:nvPicPr>
          <p:cNvPr id="5" name="Picture 2" descr="Imagen relacionada">
            <a:extLst>
              <a:ext uri="{FF2B5EF4-FFF2-40B4-BE49-F238E27FC236}">
                <a16:creationId xmlns:a16="http://schemas.microsoft.com/office/drawing/2014/main" id="{142F3BB1-492C-47C4-850E-88B18585575A}"/>
              </a:ext>
            </a:extLst>
          </p:cNvPr>
          <p:cNvPicPr>
            <a:picLocks noChangeAspect="1" noChangeArrowheads="1"/>
          </p:cNvPicPr>
          <p:nvPr/>
        </p:nvPicPr>
        <p:blipFill rotWithShape="1">
          <a:blip r:embed="rId2">
            <a:grayscl/>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3640" r="25732"/>
          <a:stretch/>
        </p:blipFill>
        <p:spPr bwMode="auto">
          <a:xfrm>
            <a:off x="907979" y="928686"/>
            <a:ext cx="1728788" cy="18428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Resultado de imagen de clicks email marketing">
            <a:extLst>
              <a:ext uri="{FF2B5EF4-FFF2-40B4-BE49-F238E27FC236}">
                <a16:creationId xmlns:a16="http://schemas.microsoft.com/office/drawing/2014/main" id="{DA88A087-320A-4A45-876C-38F5F68A5527}"/>
              </a:ext>
            </a:extLst>
          </p:cNvPr>
          <p:cNvPicPr>
            <a:picLocks noChangeAspect="1" noChangeArrowheads="1"/>
          </p:cNvPicPr>
          <p:nvPr/>
        </p:nvPicPr>
        <p:blipFill rotWithShape="1">
          <a:blip r:embed="rId4" cstate="print">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l="23501" r="29249" b="57200"/>
          <a:stretch/>
        </p:blipFill>
        <p:spPr bwMode="auto">
          <a:xfrm>
            <a:off x="3711730" y="1385476"/>
            <a:ext cx="1136200" cy="857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Imagen relacionada">
            <a:extLst>
              <a:ext uri="{FF2B5EF4-FFF2-40B4-BE49-F238E27FC236}">
                <a16:creationId xmlns:a16="http://schemas.microsoft.com/office/drawing/2014/main" id="{94FF925D-ED3F-4511-B0AB-E80CA56D6174}"/>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5237560" y="1199179"/>
            <a:ext cx="1971675" cy="1314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Resultado de imagen de unsubscribe email marketing">
            <a:extLst>
              <a:ext uri="{FF2B5EF4-FFF2-40B4-BE49-F238E27FC236}">
                <a16:creationId xmlns:a16="http://schemas.microsoft.com/office/drawing/2014/main" id="{E2203473-D562-42FE-A8A6-2BBE8D57620D}"/>
              </a:ext>
            </a:extLst>
          </p:cNvPr>
          <p:cNvPicPr>
            <a:picLocks noChangeAspect="1" noChangeArrowheads="1"/>
          </p:cNvPicPr>
          <p:nvPr/>
        </p:nvPicPr>
        <p:blipFill rotWithShape="1">
          <a:blip r:embed="rId7" cstate="print">
            <a:grayscl/>
            <a:extLst>
              <a:ext uri="{28A0092B-C50C-407E-A947-70E740481C1C}">
                <a14:useLocalDpi xmlns:a14="http://schemas.microsoft.com/office/drawing/2010/main" val="0"/>
              </a:ext>
            </a:extLst>
          </a:blip>
          <a:srcRect l="19531" r="19376"/>
          <a:stretch/>
        </p:blipFill>
        <p:spPr bwMode="auto">
          <a:xfrm>
            <a:off x="7769485" y="1385476"/>
            <a:ext cx="1076324" cy="8808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Imagen relacionada">
            <a:extLst>
              <a:ext uri="{FF2B5EF4-FFF2-40B4-BE49-F238E27FC236}">
                <a16:creationId xmlns:a16="http://schemas.microsoft.com/office/drawing/2014/main" id="{E4F677B2-B740-4F54-8A10-3FC4F9E73DD0}"/>
              </a:ext>
            </a:extLst>
          </p:cNvPr>
          <p:cNvPicPr>
            <a:picLocks noChangeAspect="1" noChangeArrowheads="1"/>
          </p:cNvPicPr>
          <p:nvPr/>
        </p:nvPicPr>
        <p:blipFill rotWithShape="1">
          <a:blip r:embed="rId8">
            <a:grayscl/>
            <a:extLst>
              <a:ext uri="{28A0092B-C50C-407E-A947-70E740481C1C}">
                <a14:useLocalDpi xmlns:a14="http://schemas.microsoft.com/office/drawing/2010/main" val="0"/>
              </a:ext>
            </a:extLst>
          </a:blip>
          <a:srcRect t="8750" b="13571"/>
          <a:stretch/>
        </p:blipFill>
        <p:spPr bwMode="auto">
          <a:xfrm>
            <a:off x="9406059" y="1283929"/>
            <a:ext cx="1793325" cy="10001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0FF7B5C3-CABE-4608-B201-D7F057E5F81C}"/>
              </a:ext>
            </a:extLst>
          </p:cNvPr>
          <p:cNvSpPr/>
          <p:nvPr/>
        </p:nvSpPr>
        <p:spPr>
          <a:xfrm>
            <a:off x="7769485" y="3651239"/>
            <a:ext cx="4110279" cy="2338397"/>
          </a:xfrm>
          <a:prstGeom prst="rect">
            <a:avLst/>
          </a:prstGeom>
        </p:spPr>
        <p:txBody>
          <a:bodyPr wrap="square">
            <a:spAutoFit/>
          </a:bodyPr>
          <a:lstStyle/>
          <a:p>
            <a:pPr marL="355600">
              <a:lnSpc>
                <a:spcPct val="150000"/>
              </a:lnSpc>
              <a:buSzPts val="1000"/>
              <a:tabLst>
                <a:tab pos="457200" algn="l"/>
              </a:tabLst>
            </a:pPr>
            <a:r>
              <a:rPr lang="es-ES" sz="2000" i="1" spc="25" dirty="0" err="1">
                <a:solidFill>
                  <a:srgbClr val="C00000"/>
                </a:solidFill>
                <a:latin typeface="Open Sans" panose="020B0606030504020204" pitchFamily="34" charset="0"/>
                <a:ea typeface="Open Sans" panose="020B0606030504020204" pitchFamily="34" charset="0"/>
                <a:cs typeface="Times New Roman" panose="02020603050405020304" pitchFamily="18" charset="0"/>
              </a:rPr>
              <a:t>Soft</a:t>
            </a:r>
            <a:r>
              <a:rPr lang="es-ES" sz="2000" i="1" spc="25"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 </a:t>
            </a:r>
            <a:r>
              <a:rPr lang="es-ES" sz="2000" i="1" spc="25" dirty="0" err="1">
                <a:solidFill>
                  <a:srgbClr val="C00000"/>
                </a:solidFill>
                <a:latin typeface="Open Sans" panose="020B0606030504020204" pitchFamily="34" charset="0"/>
                <a:ea typeface="Open Sans" panose="020B0606030504020204" pitchFamily="34" charset="0"/>
                <a:cs typeface="Times New Roman" panose="02020603050405020304" pitchFamily="18" charset="0"/>
              </a:rPr>
              <a:t>bounce</a:t>
            </a:r>
            <a:r>
              <a:rPr lang="es-ES" sz="2000" i="1" spc="25"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 </a:t>
            </a:r>
            <a:r>
              <a:rPr lang="es-ES" sz="2000" i="1" spc="25" dirty="0">
                <a:latin typeface="Open Sans" panose="020B0606030504020204" pitchFamily="34" charset="0"/>
                <a:ea typeface="Open Sans" panose="020B0606030504020204" pitchFamily="34" charset="0"/>
                <a:cs typeface="Times New Roman" panose="02020603050405020304" pitchFamily="18" charset="0"/>
              </a:rPr>
              <a:t>es </a:t>
            </a:r>
            <a:r>
              <a:rPr lang="es-ES" sz="2000" spc="25" dirty="0">
                <a:latin typeface="Open Sans" panose="020B0606030504020204" pitchFamily="34" charset="0"/>
                <a:ea typeface="Open Sans" panose="020B0606030504020204" pitchFamily="34" charset="0"/>
                <a:cs typeface="Times New Roman" panose="02020603050405020304" pitchFamily="18" charset="0"/>
              </a:rPr>
              <a:t>aquel </a:t>
            </a:r>
            <a:br>
              <a:rPr lang="es-ES" sz="2000" spc="25" dirty="0">
                <a:latin typeface="Open Sans" panose="020B0606030504020204" pitchFamily="34" charset="0"/>
                <a:ea typeface="Open Sans" panose="020B0606030504020204" pitchFamily="34" charset="0"/>
                <a:cs typeface="Times New Roman" panose="02020603050405020304" pitchFamily="18" charset="0"/>
              </a:rPr>
            </a:br>
            <a:r>
              <a:rPr lang="es-ES" sz="2000" spc="25" dirty="0">
                <a:latin typeface="Open Sans" panose="020B0606030504020204" pitchFamily="34" charset="0"/>
                <a:ea typeface="Open Sans" panose="020B0606030504020204" pitchFamily="34" charset="0"/>
                <a:cs typeface="Times New Roman" panose="02020603050405020304" pitchFamily="18" charset="0"/>
              </a:rPr>
              <a:t>correo que  no ha llegado </a:t>
            </a:r>
            <a:br>
              <a:rPr lang="es-ES" sz="2000" spc="25" dirty="0">
                <a:latin typeface="Open Sans" panose="020B0606030504020204" pitchFamily="34" charset="0"/>
                <a:ea typeface="Open Sans" panose="020B0606030504020204" pitchFamily="34" charset="0"/>
                <a:cs typeface="Times New Roman" panose="02020603050405020304" pitchFamily="18" charset="0"/>
              </a:rPr>
            </a:br>
            <a:r>
              <a:rPr lang="es-ES" sz="2000" spc="25" dirty="0">
                <a:latin typeface="Open Sans" panose="020B0606030504020204" pitchFamily="34" charset="0"/>
                <a:ea typeface="Open Sans" panose="020B0606030504020204" pitchFamily="34" charset="0"/>
                <a:cs typeface="Times New Roman" panose="02020603050405020304" pitchFamily="18" charset="0"/>
              </a:rPr>
              <a:t>a la bandeja de entrada </a:t>
            </a:r>
            <a:br>
              <a:rPr lang="es-ES" sz="2000" spc="25" dirty="0">
                <a:latin typeface="Open Sans" panose="020B0606030504020204" pitchFamily="34" charset="0"/>
                <a:ea typeface="Open Sans" panose="020B0606030504020204" pitchFamily="34" charset="0"/>
                <a:cs typeface="Times New Roman" panose="02020603050405020304" pitchFamily="18" charset="0"/>
              </a:rPr>
            </a:br>
            <a:r>
              <a:rPr lang="es-ES" sz="2000" spc="25" dirty="0">
                <a:latin typeface="Open Sans" panose="020B0606030504020204" pitchFamily="34" charset="0"/>
                <a:ea typeface="Open Sans" panose="020B0606030504020204" pitchFamily="34" charset="0"/>
                <a:cs typeface="Times New Roman" panose="02020603050405020304" pitchFamily="18" charset="0"/>
              </a:rPr>
              <a:t>del receptor porque su buzón de correo está lleno.</a:t>
            </a:r>
            <a:endParaRPr lang="es-ES" sz="2000" dirty="0">
              <a:latin typeface="Open Sans" panose="020B0606030504020204" pitchFamily="34" charset="0"/>
              <a:ea typeface="Open Sans" panose="020B0606030504020204" pitchFamily="34" charset="0"/>
              <a:cs typeface="Times New Roman" panose="02020603050405020304" pitchFamily="18" charset="0"/>
            </a:endParaRPr>
          </a:p>
        </p:txBody>
      </p:sp>
      <p:sp>
        <p:nvSpPr>
          <p:cNvPr id="11" name="Rectángulo 10">
            <a:extLst>
              <a:ext uri="{FF2B5EF4-FFF2-40B4-BE49-F238E27FC236}">
                <a16:creationId xmlns:a16="http://schemas.microsoft.com/office/drawing/2014/main" id="{230F3407-B913-4D56-A21E-8CCA3E0FC258}"/>
              </a:ext>
            </a:extLst>
          </p:cNvPr>
          <p:cNvSpPr/>
          <p:nvPr/>
        </p:nvSpPr>
        <p:spPr>
          <a:xfrm>
            <a:off x="707305" y="3651239"/>
            <a:ext cx="3598606" cy="2338397"/>
          </a:xfrm>
          <a:prstGeom prst="rect">
            <a:avLst/>
          </a:prstGeom>
        </p:spPr>
        <p:txBody>
          <a:bodyPr wrap="square">
            <a:spAutoFit/>
          </a:bodyPr>
          <a:lstStyle/>
          <a:p>
            <a:pPr marL="355600">
              <a:lnSpc>
                <a:spcPct val="150000"/>
              </a:lnSpc>
              <a:buSzPts val="1000"/>
              <a:tabLst>
                <a:tab pos="457200" algn="l"/>
              </a:tabLst>
            </a:pPr>
            <a:r>
              <a:rPr lang="es-ES" sz="2000" i="1" spc="25" dirty="0" err="1">
                <a:solidFill>
                  <a:srgbClr val="C00000"/>
                </a:solidFill>
                <a:latin typeface="Open Sans" panose="020B0606030504020204" pitchFamily="34" charset="0"/>
                <a:ea typeface="Open Sans" panose="020B0606030504020204" pitchFamily="34" charset="0"/>
                <a:cs typeface="Times New Roman" panose="02020603050405020304" pitchFamily="18" charset="0"/>
              </a:rPr>
              <a:t>Hard</a:t>
            </a:r>
            <a:r>
              <a:rPr lang="es-ES" sz="2000" i="1" spc="25"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 </a:t>
            </a:r>
            <a:r>
              <a:rPr lang="es-ES" sz="2000" i="1" spc="25" dirty="0" err="1">
                <a:solidFill>
                  <a:srgbClr val="C00000"/>
                </a:solidFill>
                <a:latin typeface="Open Sans" panose="020B0606030504020204" pitchFamily="34" charset="0"/>
                <a:ea typeface="Open Sans" panose="020B0606030504020204" pitchFamily="34" charset="0"/>
                <a:cs typeface="Times New Roman" panose="02020603050405020304" pitchFamily="18" charset="0"/>
              </a:rPr>
              <a:t>Bounce</a:t>
            </a:r>
            <a:r>
              <a:rPr lang="es-ES" sz="2000" spc="25" dirty="0">
                <a:solidFill>
                  <a:srgbClr val="C00000"/>
                </a:solidFill>
                <a:latin typeface="Open Sans" panose="020B0606030504020204" pitchFamily="34" charset="0"/>
                <a:ea typeface="Open Sans" panose="020B0606030504020204" pitchFamily="34" charset="0"/>
                <a:cs typeface="Times New Roman" panose="02020603050405020304" pitchFamily="18" charset="0"/>
              </a:rPr>
              <a:t> </a:t>
            </a:r>
            <a:r>
              <a:rPr lang="es-ES" sz="2000" spc="25" dirty="0">
                <a:latin typeface="Open Sans" panose="020B0606030504020204" pitchFamily="34" charset="0"/>
                <a:ea typeface="Open Sans" panose="020B0606030504020204" pitchFamily="34" charset="0"/>
                <a:cs typeface="Times New Roman" panose="02020603050405020304" pitchFamily="18" charset="0"/>
              </a:rPr>
              <a:t>es el correo electrónico devuelto porque la dirección de email </a:t>
            </a:r>
            <a:br>
              <a:rPr lang="es-ES" sz="2000" spc="25" dirty="0">
                <a:latin typeface="Open Sans" panose="020B0606030504020204" pitchFamily="34" charset="0"/>
                <a:ea typeface="Open Sans" panose="020B0606030504020204" pitchFamily="34" charset="0"/>
                <a:cs typeface="Times New Roman" panose="02020603050405020304" pitchFamily="18" charset="0"/>
              </a:rPr>
            </a:br>
            <a:r>
              <a:rPr lang="es-ES" sz="2000" spc="25" dirty="0">
                <a:latin typeface="Open Sans" panose="020B0606030504020204" pitchFamily="34" charset="0"/>
                <a:ea typeface="Open Sans" panose="020B0606030504020204" pitchFamily="34" charset="0"/>
                <a:cs typeface="Times New Roman" panose="02020603050405020304" pitchFamily="18" charset="0"/>
              </a:rPr>
              <a:t>no es válida.</a:t>
            </a:r>
            <a:endParaRPr lang="es-ES" sz="2000" dirty="0">
              <a:latin typeface="Open Sans" panose="020B0606030504020204" pitchFamily="34" charset="0"/>
              <a:ea typeface="Open Sans" panose="020B0606030504020204" pitchFamily="34" charset="0"/>
              <a:cs typeface="Times New Roman" panose="02020603050405020304" pitchFamily="18" charset="0"/>
            </a:endParaRPr>
          </a:p>
        </p:txBody>
      </p:sp>
      <p:pic>
        <p:nvPicPr>
          <p:cNvPr id="3" name="Picture 18" descr="Imagen relacionada">
            <a:extLst>
              <a:ext uri="{FF2B5EF4-FFF2-40B4-BE49-F238E27FC236}">
                <a16:creationId xmlns:a16="http://schemas.microsoft.com/office/drawing/2014/main" id="{51ADD4B4-2876-4A81-A488-C8418A2F03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854" y="3914145"/>
            <a:ext cx="2619375" cy="2600325"/>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232FD9B6-17AD-4138-9C9C-2A5985A51E88}"/>
              </a:ext>
            </a:extLst>
          </p:cNvPr>
          <p:cNvSpPr txBox="1"/>
          <p:nvPr/>
        </p:nvSpPr>
        <p:spPr>
          <a:xfrm>
            <a:off x="5825691" y="2869864"/>
            <a:ext cx="795411" cy="369332"/>
          </a:xfrm>
          <a:prstGeom prst="rect">
            <a:avLst/>
          </a:prstGeom>
          <a:noFill/>
        </p:spPr>
        <p:txBody>
          <a:bodyPr wrap="none" rtlCol="0">
            <a:spAutoFit/>
          </a:bodyPr>
          <a:lstStyle/>
          <a:p>
            <a:r>
              <a:rPr lang="ca-ES">
                <a:latin typeface="Open Sans" panose="020B0606030504020204" pitchFamily="34" charset="0"/>
                <a:ea typeface="Open Sans" panose="020B0606030504020204" pitchFamily="34" charset="0"/>
                <a:cs typeface="Open Sans" panose="020B0606030504020204" pitchFamily="34" charset="0"/>
              </a:rPr>
              <a:t>Spam</a:t>
            </a:r>
          </a:p>
        </p:txBody>
      </p:sp>
    </p:spTree>
    <p:extLst>
      <p:ext uri="{BB962C8B-B14F-4D97-AF65-F5344CB8AC3E}">
        <p14:creationId xmlns:p14="http://schemas.microsoft.com/office/powerpoint/2010/main" val="3390361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a 13">
            <a:extLst>
              <a:ext uri="{FF2B5EF4-FFF2-40B4-BE49-F238E27FC236}">
                <a16:creationId xmlns:a16="http://schemas.microsoft.com/office/drawing/2014/main" id="{3DFDB6B6-65D1-4DF5-A9C3-F9E19D03E2E5}"/>
              </a:ext>
            </a:extLst>
          </p:cNvPr>
          <p:cNvGraphicFramePr>
            <a:graphicFrameLocks noGrp="1"/>
          </p:cNvGraphicFramePr>
          <p:nvPr>
            <p:extLst>
              <p:ext uri="{D42A27DB-BD31-4B8C-83A1-F6EECF244321}">
                <p14:modId xmlns:p14="http://schemas.microsoft.com/office/powerpoint/2010/main" val="805239403"/>
              </p:ext>
            </p:extLst>
          </p:nvPr>
        </p:nvGraphicFramePr>
        <p:xfrm>
          <a:off x="863600" y="1270000"/>
          <a:ext cx="10731500" cy="534670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1790059029"/>
                    </a:ext>
                  </a:extLst>
                </a:gridCol>
                <a:gridCol w="3822700">
                  <a:extLst>
                    <a:ext uri="{9D8B030D-6E8A-4147-A177-3AD203B41FA5}">
                      <a16:colId xmlns:a16="http://schemas.microsoft.com/office/drawing/2014/main" val="3765950455"/>
                    </a:ext>
                  </a:extLst>
                </a:gridCol>
                <a:gridCol w="1257300">
                  <a:extLst>
                    <a:ext uri="{9D8B030D-6E8A-4147-A177-3AD203B41FA5}">
                      <a16:colId xmlns:a16="http://schemas.microsoft.com/office/drawing/2014/main" val="2017013558"/>
                    </a:ext>
                  </a:extLst>
                </a:gridCol>
                <a:gridCol w="1397000">
                  <a:extLst>
                    <a:ext uri="{9D8B030D-6E8A-4147-A177-3AD203B41FA5}">
                      <a16:colId xmlns:a16="http://schemas.microsoft.com/office/drawing/2014/main" val="2797304466"/>
                    </a:ext>
                  </a:extLst>
                </a:gridCol>
                <a:gridCol w="2895600">
                  <a:extLst>
                    <a:ext uri="{9D8B030D-6E8A-4147-A177-3AD203B41FA5}">
                      <a16:colId xmlns:a16="http://schemas.microsoft.com/office/drawing/2014/main" val="2601275463"/>
                    </a:ext>
                  </a:extLst>
                </a:gridCol>
              </a:tblGrid>
              <a:tr h="1336676">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rPr>
                        <a:t>INSTAGRAM</a:t>
                      </a:r>
                      <a:b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5-7 publicaciones a la semana</a:t>
                      </a: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Stories a diario</a:t>
                      </a:r>
                      <a:r>
                        <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BLOG</a:t>
                      </a:r>
                      <a:endPar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1-2 veces a la semana</a:t>
                      </a:r>
                      <a:endPar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692181"/>
                  </a:ext>
                </a:extLst>
              </a:tr>
              <a:tr h="1336676">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FACEBOOK</a:t>
                      </a:r>
                    </a:p>
                    <a:p>
                      <a:r>
                        <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rPr>
                        <a:t>3 veces a la semana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E MAIL MARKETING</a:t>
                      </a:r>
                      <a:endPar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1 vez a la semana</a:t>
                      </a:r>
                      <a:endPar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347623"/>
                  </a:ext>
                </a:extLst>
              </a:tr>
              <a:tr h="1336676">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YOUTUBE</a:t>
                      </a: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1 vez a la semana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LINKEDIN</a:t>
                      </a:r>
                      <a:endPar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2 veces a la semana</a:t>
                      </a:r>
                      <a:endPar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8013173"/>
                  </a:ext>
                </a:extLst>
              </a:tr>
              <a:tr h="1336676">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TWITTER</a:t>
                      </a:r>
                      <a:endPar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3-5 veces al día</a:t>
                      </a:r>
                      <a:endPar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ca-ES" sz="200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ca-ES" sz="2000" b="1">
                          <a:solidFill>
                            <a:schemeClr val="tx1"/>
                          </a:solidFill>
                          <a:latin typeface="Open Sans" panose="020B0606030504020204" pitchFamily="34" charset="0"/>
                          <a:ea typeface="Open Sans" panose="020B0606030504020204" pitchFamily="34" charset="0"/>
                          <a:cs typeface="Open Sans" panose="020B0606030504020204" pitchFamily="34" charset="0"/>
                        </a:rPr>
                        <a:t>PODCAST</a:t>
                      </a:r>
                      <a:endPar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ca-ES" sz="2000" b="0">
                          <a:solidFill>
                            <a:schemeClr val="tx1"/>
                          </a:solidFill>
                          <a:latin typeface="Open Sans" panose="020B0606030504020204" pitchFamily="34" charset="0"/>
                          <a:ea typeface="Open Sans" panose="020B0606030504020204" pitchFamily="34" charset="0"/>
                          <a:cs typeface="Open Sans" panose="020B0606030504020204" pitchFamily="34" charset="0"/>
                        </a:rPr>
                        <a:t>1 diario 15-20 min.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291204"/>
                  </a:ext>
                </a:extLst>
              </a:tr>
            </a:tbl>
          </a:graphicData>
        </a:graphic>
      </p:graphicFrame>
      <p:sp>
        <p:nvSpPr>
          <p:cNvPr id="2" name="Título 1">
            <a:extLst>
              <a:ext uri="{FF2B5EF4-FFF2-40B4-BE49-F238E27FC236}">
                <a16:creationId xmlns:a16="http://schemas.microsoft.com/office/drawing/2014/main" id="{B99D1ADA-52B9-4CBA-AAAC-28C02F9E1D2A}"/>
              </a:ext>
            </a:extLst>
          </p:cNvPr>
          <p:cNvSpPr>
            <a:spLocks noGrp="1"/>
          </p:cNvSpPr>
          <p:nvPr>
            <p:ph type="title"/>
          </p:nvPr>
        </p:nvSpPr>
        <p:spPr/>
        <p:txBody>
          <a:bodyPr/>
          <a:lstStyle/>
          <a:p>
            <a:r>
              <a:rPr lang="ca-ES"/>
              <a:t>Frecuencia de publicación</a:t>
            </a:r>
          </a:p>
        </p:txBody>
      </p:sp>
      <p:pic>
        <p:nvPicPr>
          <p:cNvPr id="6" name="Imagen 5">
            <a:extLst>
              <a:ext uri="{FF2B5EF4-FFF2-40B4-BE49-F238E27FC236}">
                <a16:creationId xmlns:a16="http://schemas.microsoft.com/office/drawing/2014/main" id="{28B01154-9FFF-4DA1-B9DD-87ED03D7CB40}"/>
              </a:ext>
            </a:extLst>
          </p:cNvPr>
          <p:cNvPicPr>
            <a:picLocks noChangeAspect="1"/>
          </p:cNvPicPr>
          <p:nvPr/>
        </p:nvPicPr>
        <p:blipFill>
          <a:blip r:embed="rId3"/>
          <a:stretch>
            <a:fillRect/>
          </a:stretch>
        </p:blipFill>
        <p:spPr>
          <a:xfrm>
            <a:off x="941335" y="2675109"/>
            <a:ext cx="647790" cy="647790"/>
          </a:xfrm>
          <a:prstGeom prst="rect">
            <a:avLst/>
          </a:prstGeom>
        </p:spPr>
      </p:pic>
      <p:pic>
        <p:nvPicPr>
          <p:cNvPr id="7" name="Imagen 6">
            <a:extLst>
              <a:ext uri="{FF2B5EF4-FFF2-40B4-BE49-F238E27FC236}">
                <a16:creationId xmlns:a16="http://schemas.microsoft.com/office/drawing/2014/main" id="{0DD95890-332B-448B-A810-11D9F5E07F5D}"/>
              </a:ext>
            </a:extLst>
          </p:cNvPr>
          <p:cNvPicPr>
            <a:picLocks noChangeAspect="1"/>
          </p:cNvPicPr>
          <p:nvPr/>
        </p:nvPicPr>
        <p:blipFill>
          <a:blip r:embed="rId4"/>
          <a:stretch>
            <a:fillRect/>
          </a:stretch>
        </p:blipFill>
        <p:spPr>
          <a:xfrm>
            <a:off x="941335" y="4011709"/>
            <a:ext cx="704948" cy="485843"/>
          </a:xfrm>
          <a:prstGeom prst="rect">
            <a:avLst/>
          </a:prstGeom>
        </p:spPr>
      </p:pic>
      <p:pic>
        <p:nvPicPr>
          <p:cNvPr id="8" name="Imagen 7">
            <a:extLst>
              <a:ext uri="{FF2B5EF4-FFF2-40B4-BE49-F238E27FC236}">
                <a16:creationId xmlns:a16="http://schemas.microsoft.com/office/drawing/2014/main" id="{F8CCC93D-BB52-4E78-9892-D57C0C897772}"/>
              </a:ext>
            </a:extLst>
          </p:cNvPr>
          <p:cNvPicPr>
            <a:picLocks noChangeAspect="1"/>
          </p:cNvPicPr>
          <p:nvPr/>
        </p:nvPicPr>
        <p:blipFill>
          <a:blip r:embed="rId5"/>
          <a:stretch>
            <a:fillRect/>
          </a:stretch>
        </p:blipFill>
        <p:spPr>
          <a:xfrm>
            <a:off x="863600" y="1270000"/>
            <a:ext cx="725525" cy="647790"/>
          </a:xfrm>
          <a:prstGeom prst="rect">
            <a:avLst/>
          </a:prstGeom>
        </p:spPr>
      </p:pic>
      <p:pic>
        <p:nvPicPr>
          <p:cNvPr id="9" name="Imagen 8">
            <a:extLst>
              <a:ext uri="{FF2B5EF4-FFF2-40B4-BE49-F238E27FC236}">
                <a16:creationId xmlns:a16="http://schemas.microsoft.com/office/drawing/2014/main" id="{7CF49F80-BA3C-4338-90B4-7FF536320EDF}"/>
              </a:ext>
            </a:extLst>
          </p:cNvPr>
          <p:cNvPicPr>
            <a:picLocks noChangeAspect="1"/>
          </p:cNvPicPr>
          <p:nvPr/>
        </p:nvPicPr>
        <p:blipFill>
          <a:blip r:embed="rId6"/>
          <a:stretch>
            <a:fillRect/>
          </a:stretch>
        </p:blipFill>
        <p:spPr>
          <a:xfrm>
            <a:off x="941335" y="5284244"/>
            <a:ext cx="704948" cy="579065"/>
          </a:xfrm>
          <a:prstGeom prst="rect">
            <a:avLst/>
          </a:prstGeom>
        </p:spPr>
      </p:pic>
      <p:pic>
        <p:nvPicPr>
          <p:cNvPr id="10" name="Imagen 9">
            <a:extLst>
              <a:ext uri="{FF2B5EF4-FFF2-40B4-BE49-F238E27FC236}">
                <a16:creationId xmlns:a16="http://schemas.microsoft.com/office/drawing/2014/main" id="{5C46365A-AB42-4269-9598-80C8ED43E00C}"/>
              </a:ext>
            </a:extLst>
          </p:cNvPr>
          <p:cNvPicPr>
            <a:picLocks noChangeAspect="1"/>
          </p:cNvPicPr>
          <p:nvPr/>
        </p:nvPicPr>
        <p:blipFill>
          <a:blip r:embed="rId7"/>
          <a:stretch>
            <a:fillRect/>
          </a:stretch>
        </p:blipFill>
        <p:spPr>
          <a:xfrm>
            <a:off x="7338365" y="5284244"/>
            <a:ext cx="602480" cy="608329"/>
          </a:xfrm>
          <a:prstGeom prst="rect">
            <a:avLst/>
          </a:prstGeom>
        </p:spPr>
      </p:pic>
      <p:pic>
        <p:nvPicPr>
          <p:cNvPr id="11" name="Imagen 10">
            <a:extLst>
              <a:ext uri="{FF2B5EF4-FFF2-40B4-BE49-F238E27FC236}">
                <a16:creationId xmlns:a16="http://schemas.microsoft.com/office/drawing/2014/main" id="{1B0344D7-2A9E-4306-9E2E-101544A0241B}"/>
              </a:ext>
            </a:extLst>
          </p:cNvPr>
          <p:cNvPicPr>
            <a:picLocks noChangeAspect="1"/>
          </p:cNvPicPr>
          <p:nvPr/>
        </p:nvPicPr>
        <p:blipFill>
          <a:blip r:embed="rId8"/>
          <a:stretch>
            <a:fillRect/>
          </a:stretch>
        </p:blipFill>
        <p:spPr>
          <a:xfrm>
            <a:off x="7338365" y="4001033"/>
            <a:ext cx="647790" cy="647790"/>
          </a:xfrm>
          <a:prstGeom prst="rect">
            <a:avLst/>
          </a:prstGeom>
        </p:spPr>
      </p:pic>
      <p:pic>
        <p:nvPicPr>
          <p:cNvPr id="12" name="Imagen 11">
            <a:extLst>
              <a:ext uri="{FF2B5EF4-FFF2-40B4-BE49-F238E27FC236}">
                <a16:creationId xmlns:a16="http://schemas.microsoft.com/office/drawing/2014/main" id="{F062686E-D314-4D97-9A6C-C580666403D1}"/>
              </a:ext>
            </a:extLst>
          </p:cNvPr>
          <p:cNvPicPr>
            <a:picLocks noChangeAspect="1"/>
          </p:cNvPicPr>
          <p:nvPr/>
        </p:nvPicPr>
        <p:blipFill>
          <a:blip r:embed="rId9"/>
          <a:stretch>
            <a:fillRect/>
          </a:stretch>
        </p:blipFill>
        <p:spPr>
          <a:xfrm>
            <a:off x="7312443" y="1281209"/>
            <a:ext cx="842076" cy="715765"/>
          </a:xfrm>
          <a:prstGeom prst="rect">
            <a:avLst/>
          </a:prstGeom>
        </p:spPr>
      </p:pic>
      <p:pic>
        <p:nvPicPr>
          <p:cNvPr id="13" name="Imagen 12">
            <a:extLst>
              <a:ext uri="{FF2B5EF4-FFF2-40B4-BE49-F238E27FC236}">
                <a16:creationId xmlns:a16="http://schemas.microsoft.com/office/drawing/2014/main" id="{1D331D9C-8741-4B47-A26A-A13458A0BECF}"/>
              </a:ext>
            </a:extLst>
          </p:cNvPr>
          <p:cNvPicPr>
            <a:picLocks noChangeAspect="1"/>
          </p:cNvPicPr>
          <p:nvPr/>
        </p:nvPicPr>
        <p:blipFill>
          <a:blip r:embed="rId10"/>
          <a:stretch>
            <a:fillRect/>
          </a:stretch>
        </p:blipFill>
        <p:spPr>
          <a:xfrm>
            <a:off x="7287043" y="2558382"/>
            <a:ext cx="842076" cy="881243"/>
          </a:xfrm>
          <a:prstGeom prst="rect">
            <a:avLst/>
          </a:prstGeom>
        </p:spPr>
      </p:pic>
    </p:spTree>
    <p:extLst>
      <p:ext uri="{BB962C8B-B14F-4D97-AF65-F5344CB8AC3E}">
        <p14:creationId xmlns:p14="http://schemas.microsoft.com/office/powerpoint/2010/main" val="1974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B3851A9-82BD-48BA-BECA-410DC088C649}"/>
              </a:ext>
            </a:extLst>
          </p:cNvPr>
          <p:cNvSpPr>
            <a:spLocks noGrp="1"/>
          </p:cNvSpPr>
          <p:nvPr>
            <p:ph type="title"/>
          </p:nvPr>
        </p:nvSpPr>
        <p:spPr>
          <a:solidFill>
            <a:srgbClr val="A40000"/>
          </a:solidFill>
        </p:spPr>
        <p:txBody>
          <a:bodyPr/>
          <a:lstStyle/>
          <a:p>
            <a:r>
              <a:rPr lang="es-ES"/>
              <a:t>Procesos operativos y de Gestión del E-Marketing</a:t>
            </a:r>
            <a:endParaRPr lang="ca-ES"/>
          </a:p>
        </p:txBody>
      </p:sp>
      <p:sp>
        <p:nvSpPr>
          <p:cNvPr id="5" name="Text Box 7">
            <a:extLst>
              <a:ext uri="{FF2B5EF4-FFF2-40B4-BE49-F238E27FC236}">
                <a16:creationId xmlns:a16="http://schemas.microsoft.com/office/drawing/2014/main" id="{F112489E-279F-45D8-835E-3E43658DA650}"/>
              </a:ext>
            </a:extLst>
          </p:cNvPr>
          <p:cNvSpPr txBox="1">
            <a:spLocks noChangeArrowheads="1"/>
          </p:cNvSpPr>
          <p:nvPr/>
        </p:nvSpPr>
        <p:spPr bwMode="auto">
          <a:xfrm>
            <a:off x="3441494" y="6537210"/>
            <a:ext cx="8642350" cy="294464"/>
          </a:xfrm>
          <a:prstGeom prst="rect">
            <a:avLst/>
          </a:prstGeom>
          <a:solidFill>
            <a:schemeClr val="bg1"/>
          </a:solidFill>
          <a:ln>
            <a:noFill/>
          </a:ln>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r>
              <a:rPr lang="en-US" altLang="es-ES" sz="1200">
                <a:solidFill>
                  <a:srgbClr val="000000"/>
                </a:solidFill>
                <a:latin typeface="Open Sans" panose="020B0606030504020204" pitchFamily="34" charset="0"/>
                <a:ea typeface="Open Sans" panose="020B0606030504020204" pitchFamily="34" charset="0"/>
                <a:cs typeface="Open Sans" panose="020B0606030504020204" pitchFamily="34" charset="0"/>
              </a:rPr>
              <a:t>Adaptado de: David Chaffey,</a:t>
            </a:r>
            <a:r>
              <a:rPr lang="en-GB" altLang="es-ES" sz="120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s-ES" sz="1200" i="1">
                <a:solidFill>
                  <a:srgbClr val="000000"/>
                </a:solidFill>
                <a:latin typeface="Open Sans" panose="020B0606030504020204" pitchFamily="34" charset="0"/>
                <a:ea typeface="Open Sans" panose="020B0606030504020204" pitchFamily="34" charset="0"/>
                <a:cs typeface="Open Sans" panose="020B0606030504020204" pitchFamily="34" charset="0"/>
              </a:rPr>
              <a:t>E-Business &amp; E-Commerce Management</a:t>
            </a:r>
            <a:r>
              <a:rPr lang="en-GB" altLang="es-ES" sz="1200">
                <a:solidFill>
                  <a:srgbClr val="000000"/>
                </a:solidFill>
                <a:latin typeface="Open Sans" panose="020B0606030504020204" pitchFamily="34" charset="0"/>
                <a:ea typeface="Open Sans" panose="020B0606030504020204" pitchFamily="34" charset="0"/>
                <a:cs typeface="Open Sans" panose="020B0606030504020204" pitchFamily="34" charset="0"/>
              </a:rPr>
              <a:t>, 5</a:t>
            </a:r>
            <a:r>
              <a:rPr lang="en-GB" altLang="es-ES" sz="1200" baseline="30000">
                <a:solidFill>
                  <a:srgbClr val="000000"/>
                </a:solidFill>
                <a:latin typeface="Open Sans" panose="020B0606030504020204" pitchFamily="34" charset="0"/>
                <a:ea typeface="Open Sans" panose="020B0606030504020204" pitchFamily="34" charset="0"/>
                <a:cs typeface="Open Sans" panose="020B0606030504020204" pitchFamily="34" charset="0"/>
              </a:rPr>
              <a:t>th</a:t>
            </a:r>
            <a:r>
              <a:rPr lang="en-GB" altLang="es-ES" sz="1200">
                <a:solidFill>
                  <a:srgbClr val="000000"/>
                </a:solidFill>
                <a:latin typeface="Open Sans" panose="020B0606030504020204" pitchFamily="34" charset="0"/>
                <a:ea typeface="Open Sans" panose="020B0606030504020204" pitchFamily="34" charset="0"/>
                <a:cs typeface="Open Sans" panose="020B0606030504020204" pitchFamily="34" charset="0"/>
              </a:rPr>
              <a:t> Edition, </a:t>
            </a:r>
            <a:r>
              <a:rPr lang="en-US" altLang="es-ES" sz="1200">
                <a:solidFill>
                  <a:srgbClr val="000000"/>
                </a:solidFill>
                <a:latin typeface="Open Sans" panose="020B0606030504020204" pitchFamily="34" charset="0"/>
                <a:ea typeface="Open Sans" panose="020B0606030504020204" pitchFamily="34" charset="0"/>
                <a:cs typeface="Open Sans" panose="020B0606030504020204" pitchFamily="34" charset="0"/>
              </a:rPr>
              <a:t>© Marketing Insights</a:t>
            </a:r>
            <a:endParaRPr lang="en-GB" altLang="es-ES" sz="120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9" name="Grupo 28">
            <a:extLst>
              <a:ext uri="{FF2B5EF4-FFF2-40B4-BE49-F238E27FC236}">
                <a16:creationId xmlns:a16="http://schemas.microsoft.com/office/drawing/2014/main" id="{72038CEB-82F7-4BF3-856C-C9A6D0396B5C}"/>
              </a:ext>
            </a:extLst>
          </p:cNvPr>
          <p:cNvGrpSpPr/>
          <p:nvPr/>
        </p:nvGrpSpPr>
        <p:grpSpPr>
          <a:xfrm>
            <a:off x="2690062" y="873606"/>
            <a:ext cx="2892150" cy="3234271"/>
            <a:chOff x="1913314" y="1050587"/>
            <a:chExt cx="2892150" cy="3234271"/>
          </a:xfrm>
        </p:grpSpPr>
        <p:sp>
          <p:nvSpPr>
            <p:cNvPr id="2" name="CuadroTexto 1">
              <a:extLst>
                <a:ext uri="{FF2B5EF4-FFF2-40B4-BE49-F238E27FC236}">
                  <a16:creationId xmlns:a16="http://schemas.microsoft.com/office/drawing/2014/main" id="{9CDDE6A8-DFE3-4EE3-AAA5-E0B060C15286}"/>
                </a:ext>
              </a:extLst>
            </p:cNvPr>
            <p:cNvSpPr txBox="1"/>
            <p:nvPr/>
          </p:nvSpPr>
          <p:spPr>
            <a:xfrm>
              <a:off x="1917290" y="1050587"/>
              <a:ext cx="2888174" cy="650394"/>
            </a:xfrm>
            <a:prstGeom prst="rect">
              <a:avLst/>
            </a:prstGeom>
            <a:solidFill>
              <a:schemeClr val="accent6">
                <a:lumMod val="50000"/>
              </a:schemeClr>
            </a:solidFill>
            <a:ln>
              <a:solidFill>
                <a:schemeClr val="accent6">
                  <a:lumMod val="50000"/>
                </a:schemeClr>
              </a:solidFill>
            </a:ln>
          </p:spPr>
          <p:txBody>
            <a:bodyPr wrap="square" rtlCol="0" anchor="ctr" anchorCtr="0">
              <a:noAutofit/>
            </a:bodyPr>
            <a:lstStyle/>
            <a:p>
              <a:pPr algn="ctr"/>
              <a:r>
                <a:rPr lang="ca-ES" b="1">
                  <a:solidFill>
                    <a:schemeClr val="bg1"/>
                  </a:solidFill>
                </a:rPr>
                <a:t>ADQUISICIÓN</a:t>
              </a:r>
            </a:p>
          </p:txBody>
        </p:sp>
        <p:sp>
          <p:nvSpPr>
            <p:cNvPr id="3" name="CuadroTexto 2">
              <a:extLst>
                <a:ext uri="{FF2B5EF4-FFF2-40B4-BE49-F238E27FC236}">
                  <a16:creationId xmlns:a16="http://schemas.microsoft.com/office/drawing/2014/main" id="{8BE61E09-E7CA-4623-8AF0-E1C8DECDFE29}"/>
                </a:ext>
              </a:extLst>
            </p:cNvPr>
            <p:cNvSpPr txBox="1"/>
            <p:nvPr/>
          </p:nvSpPr>
          <p:spPr>
            <a:xfrm>
              <a:off x="1913314" y="3546194"/>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SEO. </a:t>
              </a:r>
              <a:r>
                <a:rPr lang="ca-ES" sz="1400">
                  <a:solidFill>
                    <a:srgbClr val="C00000"/>
                  </a:solidFill>
                  <a:latin typeface="Open Sans" panose="020B0606030504020204" pitchFamily="34" charset="0"/>
                  <a:ea typeface="Open Sans" panose="020B0606030504020204" pitchFamily="34" charset="0"/>
                  <a:cs typeface="Open Sans" panose="020B0606030504020204" pitchFamily="34" charset="0"/>
                </a:rPr>
                <a:t>Search engine optimization</a:t>
              </a:r>
              <a:endPar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FC8685F4-E7F4-4AB4-ACDD-78792F82C73F}"/>
                </a:ext>
              </a:extLst>
            </p:cNvPr>
            <p:cNvSpPr txBox="1"/>
            <p:nvPr/>
          </p:nvSpPr>
          <p:spPr>
            <a:xfrm>
              <a:off x="1913314" y="2078721"/>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Publicidad PPC ( Online Ads )</a:t>
              </a:r>
            </a:p>
          </p:txBody>
        </p:sp>
        <p:sp>
          <p:nvSpPr>
            <p:cNvPr id="9" name="CuadroTexto 8">
              <a:extLst>
                <a:ext uri="{FF2B5EF4-FFF2-40B4-BE49-F238E27FC236}">
                  <a16:creationId xmlns:a16="http://schemas.microsoft.com/office/drawing/2014/main" id="{2A9FDD47-24B1-40EA-9493-A27D658D350F}"/>
                </a:ext>
              </a:extLst>
            </p:cNvPr>
            <p:cNvSpPr txBox="1"/>
            <p:nvPr/>
          </p:nvSpPr>
          <p:spPr>
            <a:xfrm>
              <a:off x="1913314" y="3176862"/>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Marketing de Afiliados</a:t>
              </a:r>
            </a:p>
          </p:txBody>
        </p:sp>
        <p:sp>
          <p:nvSpPr>
            <p:cNvPr id="10" name="CuadroTexto 9">
              <a:extLst>
                <a:ext uri="{FF2B5EF4-FFF2-40B4-BE49-F238E27FC236}">
                  <a16:creationId xmlns:a16="http://schemas.microsoft.com/office/drawing/2014/main" id="{67A0E8C9-FD7F-45FC-B01C-043FFEFAF4D8}"/>
                </a:ext>
              </a:extLst>
            </p:cNvPr>
            <p:cNvSpPr txBox="1"/>
            <p:nvPr/>
          </p:nvSpPr>
          <p:spPr>
            <a:xfrm>
              <a:off x="1913314" y="3915526"/>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E-Mail Marketing</a:t>
              </a:r>
            </a:p>
          </p:txBody>
        </p:sp>
        <p:sp>
          <p:nvSpPr>
            <p:cNvPr id="11" name="CuadroTexto 10">
              <a:extLst>
                <a:ext uri="{FF2B5EF4-FFF2-40B4-BE49-F238E27FC236}">
                  <a16:creationId xmlns:a16="http://schemas.microsoft.com/office/drawing/2014/main" id="{A6C1FD6C-A998-48DE-921D-0D4C3B3945AE}"/>
                </a:ext>
              </a:extLst>
            </p:cNvPr>
            <p:cNvSpPr txBox="1"/>
            <p:nvPr/>
          </p:nvSpPr>
          <p:spPr>
            <a:xfrm>
              <a:off x="1913314" y="2806066"/>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Marketing de Contenidos</a:t>
              </a:r>
            </a:p>
          </p:txBody>
        </p:sp>
        <p:sp>
          <p:nvSpPr>
            <p:cNvPr id="12" name="CuadroTexto 11">
              <a:extLst>
                <a:ext uri="{FF2B5EF4-FFF2-40B4-BE49-F238E27FC236}">
                  <a16:creationId xmlns:a16="http://schemas.microsoft.com/office/drawing/2014/main" id="{008156AF-D2AB-4663-8B7D-06F525C3ACAA}"/>
                </a:ext>
              </a:extLst>
            </p:cNvPr>
            <p:cNvSpPr txBox="1"/>
            <p:nvPr/>
          </p:nvSpPr>
          <p:spPr>
            <a:xfrm>
              <a:off x="1913314" y="2452043"/>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Social Media Marketing</a:t>
              </a:r>
            </a:p>
          </p:txBody>
        </p:sp>
        <p:sp>
          <p:nvSpPr>
            <p:cNvPr id="13" name="CuadroTexto 12">
              <a:extLst>
                <a:ext uri="{FF2B5EF4-FFF2-40B4-BE49-F238E27FC236}">
                  <a16:creationId xmlns:a16="http://schemas.microsoft.com/office/drawing/2014/main" id="{AAF6685E-09A1-4449-890F-D82C619D6D54}"/>
                </a:ext>
              </a:extLst>
            </p:cNvPr>
            <p:cNvSpPr txBox="1"/>
            <p:nvPr/>
          </p:nvSpPr>
          <p:spPr>
            <a:xfrm>
              <a:off x="1913314" y="1711736"/>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Publicidad Interactiva</a:t>
              </a:r>
            </a:p>
          </p:txBody>
        </p:sp>
      </p:grpSp>
      <p:grpSp>
        <p:nvGrpSpPr>
          <p:cNvPr id="30" name="Grupo 29">
            <a:extLst>
              <a:ext uri="{FF2B5EF4-FFF2-40B4-BE49-F238E27FC236}">
                <a16:creationId xmlns:a16="http://schemas.microsoft.com/office/drawing/2014/main" id="{D3AC71E6-C68F-4B4B-8C89-E671020D6DD4}"/>
              </a:ext>
            </a:extLst>
          </p:cNvPr>
          <p:cNvGrpSpPr/>
          <p:nvPr/>
        </p:nvGrpSpPr>
        <p:grpSpPr>
          <a:xfrm>
            <a:off x="5918329" y="873606"/>
            <a:ext cx="2888174" cy="3234271"/>
            <a:chOff x="5141581" y="1050587"/>
            <a:chExt cx="2888174" cy="3234271"/>
          </a:xfrm>
        </p:grpSpPr>
        <p:sp>
          <p:nvSpPr>
            <p:cNvPr id="6" name="CuadroTexto 5">
              <a:extLst>
                <a:ext uri="{FF2B5EF4-FFF2-40B4-BE49-F238E27FC236}">
                  <a16:creationId xmlns:a16="http://schemas.microsoft.com/office/drawing/2014/main" id="{0FBEC77E-89D0-4A18-9366-D7F84283DEFE}"/>
                </a:ext>
              </a:extLst>
            </p:cNvPr>
            <p:cNvSpPr txBox="1"/>
            <p:nvPr/>
          </p:nvSpPr>
          <p:spPr>
            <a:xfrm>
              <a:off x="5141581" y="1050587"/>
              <a:ext cx="2888174" cy="650394"/>
            </a:xfrm>
            <a:prstGeom prst="rect">
              <a:avLst/>
            </a:prstGeom>
            <a:solidFill>
              <a:schemeClr val="accent6">
                <a:lumMod val="50000"/>
              </a:schemeClr>
            </a:solidFill>
            <a:ln>
              <a:solidFill>
                <a:schemeClr val="accent6">
                  <a:lumMod val="50000"/>
                </a:schemeClr>
              </a:solidFill>
            </a:ln>
          </p:spPr>
          <p:txBody>
            <a:bodyPr wrap="square" rtlCol="0" anchor="ctr" anchorCtr="0">
              <a:noAutofit/>
            </a:bodyPr>
            <a:lstStyle/>
            <a:p>
              <a:pPr algn="ctr"/>
              <a:r>
                <a:rPr lang="ca-ES" b="1">
                  <a:solidFill>
                    <a:schemeClr val="bg1"/>
                  </a:solidFill>
                </a:rPr>
                <a:t>CONVERSIÓN</a:t>
              </a:r>
            </a:p>
          </p:txBody>
        </p:sp>
        <p:sp>
          <p:nvSpPr>
            <p:cNvPr id="14" name="CuadroTexto 13">
              <a:extLst>
                <a:ext uri="{FF2B5EF4-FFF2-40B4-BE49-F238E27FC236}">
                  <a16:creationId xmlns:a16="http://schemas.microsoft.com/office/drawing/2014/main" id="{75B46264-6D1C-49F3-8792-47D44A38B36B}"/>
                </a:ext>
              </a:extLst>
            </p:cNvPr>
            <p:cNvSpPr txBox="1"/>
            <p:nvPr/>
          </p:nvSpPr>
          <p:spPr>
            <a:xfrm>
              <a:off x="5141581" y="2065578"/>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E-Mail Marketing</a:t>
              </a:r>
            </a:p>
          </p:txBody>
        </p:sp>
        <p:sp>
          <p:nvSpPr>
            <p:cNvPr id="15" name="CuadroTexto 14">
              <a:extLst>
                <a:ext uri="{FF2B5EF4-FFF2-40B4-BE49-F238E27FC236}">
                  <a16:creationId xmlns:a16="http://schemas.microsoft.com/office/drawing/2014/main" id="{239C66C7-B685-4881-BC10-94ECEFB7F371}"/>
                </a:ext>
              </a:extLst>
            </p:cNvPr>
            <p:cNvSpPr txBox="1"/>
            <p:nvPr/>
          </p:nvSpPr>
          <p:spPr>
            <a:xfrm>
              <a:off x="5141581" y="2438762"/>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Marketing de Contenidos</a:t>
              </a:r>
            </a:p>
          </p:txBody>
        </p:sp>
        <p:sp>
          <p:nvSpPr>
            <p:cNvPr id="16" name="CuadroTexto 15">
              <a:extLst>
                <a:ext uri="{FF2B5EF4-FFF2-40B4-BE49-F238E27FC236}">
                  <a16:creationId xmlns:a16="http://schemas.microsoft.com/office/drawing/2014/main" id="{42F933B4-72BC-47D9-94A6-8CE1EBB71083}"/>
                </a:ext>
              </a:extLst>
            </p:cNvPr>
            <p:cNvSpPr txBox="1"/>
            <p:nvPr/>
          </p:nvSpPr>
          <p:spPr>
            <a:xfrm>
              <a:off x="5141581" y="2814997"/>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Gestión de Contenidos</a:t>
              </a:r>
            </a:p>
          </p:txBody>
        </p:sp>
        <p:sp>
          <p:nvSpPr>
            <p:cNvPr id="17" name="CuadroTexto 16">
              <a:extLst>
                <a:ext uri="{FF2B5EF4-FFF2-40B4-BE49-F238E27FC236}">
                  <a16:creationId xmlns:a16="http://schemas.microsoft.com/office/drawing/2014/main" id="{C3E7078A-C950-4F08-93CF-9F837ED62924}"/>
                </a:ext>
              </a:extLst>
            </p:cNvPr>
            <p:cNvSpPr txBox="1"/>
            <p:nvPr/>
          </p:nvSpPr>
          <p:spPr>
            <a:xfrm>
              <a:off x="5141581" y="3173010"/>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Comercializción</a:t>
              </a:r>
            </a:p>
          </p:txBody>
        </p:sp>
        <p:sp>
          <p:nvSpPr>
            <p:cNvPr id="18" name="CuadroTexto 17">
              <a:extLst>
                <a:ext uri="{FF2B5EF4-FFF2-40B4-BE49-F238E27FC236}">
                  <a16:creationId xmlns:a16="http://schemas.microsoft.com/office/drawing/2014/main" id="{C887F478-0708-4634-89F8-0D94B752B677}"/>
                </a:ext>
              </a:extLst>
            </p:cNvPr>
            <p:cNvSpPr txBox="1"/>
            <p:nvPr/>
          </p:nvSpPr>
          <p:spPr>
            <a:xfrm>
              <a:off x="5141581" y="3542342"/>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SEO off-site &amp; usabilidad</a:t>
              </a:r>
            </a:p>
          </p:txBody>
        </p:sp>
        <p:sp>
          <p:nvSpPr>
            <p:cNvPr id="19" name="CuadroTexto 18">
              <a:extLst>
                <a:ext uri="{FF2B5EF4-FFF2-40B4-BE49-F238E27FC236}">
                  <a16:creationId xmlns:a16="http://schemas.microsoft.com/office/drawing/2014/main" id="{99190C92-CCF0-4255-A128-664415CB347C}"/>
                </a:ext>
              </a:extLst>
            </p:cNvPr>
            <p:cNvSpPr txBox="1"/>
            <p:nvPr/>
          </p:nvSpPr>
          <p:spPr>
            <a:xfrm>
              <a:off x="5141581" y="3915526"/>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Servicio al cliente</a:t>
              </a:r>
            </a:p>
          </p:txBody>
        </p:sp>
        <p:sp>
          <p:nvSpPr>
            <p:cNvPr id="20" name="CuadroTexto 19">
              <a:extLst>
                <a:ext uri="{FF2B5EF4-FFF2-40B4-BE49-F238E27FC236}">
                  <a16:creationId xmlns:a16="http://schemas.microsoft.com/office/drawing/2014/main" id="{AA995346-D10D-4D93-9D50-2453E0E09598}"/>
                </a:ext>
              </a:extLst>
            </p:cNvPr>
            <p:cNvSpPr txBox="1"/>
            <p:nvPr/>
          </p:nvSpPr>
          <p:spPr>
            <a:xfrm>
              <a:off x="5141581" y="1706580"/>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Desarrollo de propuestas</a:t>
              </a:r>
            </a:p>
          </p:txBody>
        </p:sp>
      </p:grpSp>
      <p:sp>
        <p:nvSpPr>
          <p:cNvPr id="21" name="Rectángulo 20">
            <a:extLst>
              <a:ext uri="{FF2B5EF4-FFF2-40B4-BE49-F238E27FC236}">
                <a16:creationId xmlns:a16="http://schemas.microsoft.com/office/drawing/2014/main" id="{E037D248-988E-448B-8841-2B845B763A16}"/>
              </a:ext>
            </a:extLst>
          </p:cNvPr>
          <p:cNvSpPr/>
          <p:nvPr/>
        </p:nvSpPr>
        <p:spPr>
          <a:xfrm>
            <a:off x="5918329" y="4213367"/>
            <a:ext cx="2739853" cy="369332"/>
          </a:xfrm>
          <a:prstGeom prst="rect">
            <a:avLst/>
          </a:prstGeom>
        </p:spPr>
        <p:txBody>
          <a:bodyPr wrap="none">
            <a:spAutoFit/>
          </a:bodyPr>
          <a:lstStyle/>
          <a:p>
            <a:r>
              <a:rPr lang="es-ES" b="1">
                <a:latin typeface="Open Sans" panose="020B0606030504020204" pitchFamily="34" charset="0"/>
                <a:ea typeface="Open Sans" panose="020B0606030504020204" pitchFamily="34" charset="0"/>
                <a:cs typeface="Open Sans" panose="020B0606030504020204" pitchFamily="34" charset="0"/>
              </a:rPr>
              <a:t>Seguimiento y Control</a:t>
            </a:r>
            <a:endParaRPr lang="ca-ES">
              <a:latin typeface="Open Sans" panose="020B0606030504020204" pitchFamily="34" charset="0"/>
              <a:ea typeface="Open Sans" panose="020B0606030504020204" pitchFamily="34" charset="0"/>
              <a:cs typeface="Open Sans" panose="020B0606030504020204" pitchFamily="34" charset="0"/>
            </a:endParaRPr>
          </a:p>
        </p:txBody>
      </p:sp>
      <p:grpSp>
        <p:nvGrpSpPr>
          <p:cNvPr id="31" name="Grupo 30">
            <a:extLst>
              <a:ext uri="{FF2B5EF4-FFF2-40B4-BE49-F238E27FC236}">
                <a16:creationId xmlns:a16="http://schemas.microsoft.com/office/drawing/2014/main" id="{3394086C-D3B0-49EB-85AA-7C873B86E5BD}"/>
              </a:ext>
            </a:extLst>
          </p:cNvPr>
          <p:cNvGrpSpPr/>
          <p:nvPr/>
        </p:nvGrpSpPr>
        <p:grpSpPr>
          <a:xfrm>
            <a:off x="9103039" y="873606"/>
            <a:ext cx="2888174" cy="3230099"/>
            <a:chOff x="8326291" y="1050587"/>
            <a:chExt cx="2888174" cy="3230099"/>
          </a:xfrm>
        </p:grpSpPr>
        <p:sp>
          <p:nvSpPr>
            <p:cNvPr id="7" name="CuadroTexto 6">
              <a:extLst>
                <a:ext uri="{FF2B5EF4-FFF2-40B4-BE49-F238E27FC236}">
                  <a16:creationId xmlns:a16="http://schemas.microsoft.com/office/drawing/2014/main" id="{7E7EF679-467B-4490-B362-A8C67DE21E62}"/>
                </a:ext>
              </a:extLst>
            </p:cNvPr>
            <p:cNvSpPr txBox="1"/>
            <p:nvPr/>
          </p:nvSpPr>
          <p:spPr>
            <a:xfrm>
              <a:off x="8326291" y="1050587"/>
              <a:ext cx="2888174" cy="650394"/>
            </a:xfrm>
            <a:prstGeom prst="rect">
              <a:avLst/>
            </a:prstGeom>
            <a:solidFill>
              <a:schemeClr val="accent6">
                <a:lumMod val="50000"/>
              </a:schemeClr>
            </a:solidFill>
            <a:ln>
              <a:solidFill>
                <a:schemeClr val="accent6">
                  <a:lumMod val="50000"/>
                </a:schemeClr>
              </a:solidFill>
            </a:ln>
          </p:spPr>
          <p:txBody>
            <a:bodyPr wrap="square" rtlCol="0" anchor="ctr" anchorCtr="0">
              <a:noAutofit/>
            </a:bodyPr>
            <a:lstStyle/>
            <a:p>
              <a:pPr algn="ctr"/>
              <a:r>
                <a:rPr lang="ca-ES" b="1">
                  <a:solidFill>
                    <a:schemeClr val="bg1"/>
                  </a:solidFill>
                </a:rPr>
                <a:t>RETENCIÓN Y </a:t>
              </a:r>
              <a:br>
                <a:rPr lang="ca-ES" b="1">
                  <a:solidFill>
                    <a:schemeClr val="bg1"/>
                  </a:solidFill>
                </a:rPr>
              </a:br>
              <a:r>
                <a:rPr lang="ca-ES" b="1">
                  <a:solidFill>
                    <a:schemeClr val="bg1"/>
                  </a:solidFill>
                </a:rPr>
                <a:t>CRECIMIENTO</a:t>
              </a:r>
            </a:p>
          </p:txBody>
        </p:sp>
        <p:sp>
          <p:nvSpPr>
            <p:cNvPr id="22" name="CuadroTexto 21">
              <a:extLst>
                <a:ext uri="{FF2B5EF4-FFF2-40B4-BE49-F238E27FC236}">
                  <a16:creationId xmlns:a16="http://schemas.microsoft.com/office/drawing/2014/main" id="{990ED178-6C4D-4210-A8BD-D4FAEB7CCE77}"/>
                </a:ext>
              </a:extLst>
            </p:cNvPr>
            <p:cNvSpPr txBox="1"/>
            <p:nvPr/>
          </p:nvSpPr>
          <p:spPr>
            <a:xfrm>
              <a:off x="8326291" y="2081068"/>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E-Mail Marketing</a:t>
              </a:r>
            </a:p>
          </p:txBody>
        </p:sp>
        <p:sp>
          <p:nvSpPr>
            <p:cNvPr id="23" name="CuadroTexto 22">
              <a:extLst>
                <a:ext uri="{FF2B5EF4-FFF2-40B4-BE49-F238E27FC236}">
                  <a16:creationId xmlns:a16="http://schemas.microsoft.com/office/drawing/2014/main" id="{B9ECB081-CFD1-4DF0-AA34-A8314909F1E5}"/>
                </a:ext>
              </a:extLst>
            </p:cNvPr>
            <p:cNvSpPr txBox="1"/>
            <p:nvPr/>
          </p:nvSpPr>
          <p:spPr>
            <a:xfrm>
              <a:off x="8326291" y="2444420"/>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Marketing de Contenidos</a:t>
              </a:r>
            </a:p>
          </p:txBody>
        </p:sp>
        <p:sp>
          <p:nvSpPr>
            <p:cNvPr id="24" name="CuadroTexto 23">
              <a:extLst>
                <a:ext uri="{FF2B5EF4-FFF2-40B4-BE49-F238E27FC236}">
                  <a16:creationId xmlns:a16="http://schemas.microsoft.com/office/drawing/2014/main" id="{6EFE42DD-8510-4562-97D4-BF6FFC6009B9}"/>
                </a:ext>
              </a:extLst>
            </p:cNvPr>
            <p:cNvSpPr txBox="1"/>
            <p:nvPr/>
          </p:nvSpPr>
          <p:spPr>
            <a:xfrm>
              <a:off x="8326291" y="2813752"/>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solidFill>
                    <a:srgbClr val="C00000"/>
                  </a:solidFill>
                  <a:latin typeface="Open Sans" panose="020B0606030504020204" pitchFamily="34" charset="0"/>
                  <a:ea typeface="Open Sans" panose="020B0606030504020204" pitchFamily="34" charset="0"/>
                  <a:cs typeface="Open Sans" panose="020B0606030504020204" pitchFamily="34" charset="0"/>
                </a:rPr>
                <a:t>Social Media Marketing</a:t>
              </a:r>
            </a:p>
          </p:txBody>
        </p:sp>
        <p:sp>
          <p:nvSpPr>
            <p:cNvPr id="25" name="CuadroTexto 24">
              <a:extLst>
                <a:ext uri="{FF2B5EF4-FFF2-40B4-BE49-F238E27FC236}">
                  <a16:creationId xmlns:a16="http://schemas.microsoft.com/office/drawing/2014/main" id="{98F83A2A-CBC9-4EA9-A5CA-663A0CF5FEDB}"/>
                </a:ext>
              </a:extLst>
            </p:cNvPr>
            <p:cNvSpPr txBox="1"/>
            <p:nvPr/>
          </p:nvSpPr>
          <p:spPr>
            <a:xfrm>
              <a:off x="8326291" y="3178668"/>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Comercializción</a:t>
              </a:r>
            </a:p>
          </p:txBody>
        </p:sp>
        <p:sp>
          <p:nvSpPr>
            <p:cNvPr id="26" name="CuadroTexto 25">
              <a:extLst>
                <a:ext uri="{FF2B5EF4-FFF2-40B4-BE49-F238E27FC236}">
                  <a16:creationId xmlns:a16="http://schemas.microsoft.com/office/drawing/2014/main" id="{7A57BC69-043E-46D1-8626-470DDA7CD159}"/>
                </a:ext>
              </a:extLst>
            </p:cNvPr>
            <p:cNvSpPr txBox="1"/>
            <p:nvPr/>
          </p:nvSpPr>
          <p:spPr>
            <a:xfrm>
              <a:off x="8326291" y="3548000"/>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Programas de Fidelización</a:t>
              </a:r>
            </a:p>
          </p:txBody>
        </p:sp>
        <p:sp>
          <p:nvSpPr>
            <p:cNvPr id="27" name="CuadroTexto 26">
              <a:extLst>
                <a:ext uri="{FF2B5EF4-FFF2-40B4-BE49-F238E27FC236}">
                  <a16:creationId xmlns:a16="http://schemas.microsoft.com/office/drawing/2014/main" id="{2EF0C339-AC03-48C2-B0F1-87896D71E239}"/>
                </a:ext>
              </a:extLst>
            </p:cNvPr>
            <p:cNvSpPr txBox="1"/>
            <p:nvPr/>
          </p:nvSpPr>
          <p:spPr>
            <a:xfrm>
              <a:off x="8326291" y="3911354"/>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Personalización</a:t>
              </a:r>
            </a:p>
          </p:txBody>
        </p:sp>
        <p:sp>
          <p:nvSpPr>
            <p:cNvPr id="28" name="CuadroTexto 27">
              <a:extLst>
                <a:ext uri="{FF2B5EF4-FFF2-40B4-BE49-F238E27FC236}">
                  <a16:creationId xmlns:a16="http://schemas.microsoft.com/office/drawing/2014/main" id="{B7A7E745-D0F8-4AB3-A03C-4F073EB02C64}"/>
                </a:ext>
              </a:extLst>
            </p:cNvPr>
            <p:cNvSpPr txBox="1"/>
            <p:nvPr/>
          </p:nvSpPr>
          <p:spPr>
            <a:xfrm>
              <a:off x="8326291" y="1711736"/>
              <a:ext cx="2888174" cy="369332"/>
            </a:xfrm>
            <a:prstGeom prst="rect">
              <a:avLst/>
            </a:prstGeom>
            <a:solidFill>
              <a:schemeClr val="bg1"/>
            </a:solidFill>
            <a:ln>
              <a:solidFill>
                <a:schemeClr val="accent6">
                  <a:lumMod val="50000"/>
                </a:schemeClr>
              </a:solidFill>
            </a:ln>
          </p:spPr>
          <p:txBody>
            <a:bodyPr wrap="none" lIns="36000" tIns="36000" rIns="36000" bIns="36000" rtlCol="0" anchor="ctr" anchorCtr="0">
              <a:noAutofit/>
            </a:bodyPr>
            <a:lstStyle/>
            <a:p>
              <a:pPr algn="ctr"/>
              <a:r>
                <a:rPr lang="ca-ES" sz="1500">
                  <a:latin typeface="Open Sans" panose="020B0606030504020204" pitchFamily="34" charset="0"/>
                  <a:ea typeface="Open Sans" panose="020B0606030504020204" pitchFamily="34" charset="0"/>
                  <a:cs typeface="Open Sans" panose="020B0606030504020204" pitchFamily="34" charset="0"/>
                </a:rPr>
                <a:t>CRM. Customer Management</a:t>
              </a:r>
            </a:p>
          </p:txBody>
        </p:sp>
      </p:grpSp>
      <p:sp>
        <p:nvSpPr>
          <p:cNvPr id="32" name="Flecha: a la izquierda y derecha 31">
            <a:extLst>
              <a:ext uri="{FF2B5EF4-FFF2-40B4-BE49-F238E27FC236}">
                <a16:creationId xmlns:a16="http://schemas.microsoft.com/office/drawing/2014/main" id="{5330BC17-45A3-4067-953D-9A8876B220FC}"/>
              </a:ext>
            </a:extLst>
          </p:cNvPr>
          <p:cNvSpPr/>
          <p:nvPr/>
        </p:nvSpPr>
        <p:spPr>
          <a:xfrm>
            <a:off x="2690062" y="4515016"/>
            <a:ext cx="9301151" cy="532508"/>
          </a:xfrm>
          <a:prstGeom prst="leftRightArrow">
            <a:avLst>
              <a:gd name="adj1" fmla="val 63909"/>
              <a:gd name="adj2" fmla="val 50000"/>
            </a:avLst>
          </a:prstGeom>
          <a:solidFill>
            <a:schemeClr val="accent6">
              <a:lumMod val="5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spAutoFit/>
          </a:bodyPr>
          <a:lstStyle/>
          <a:p>
            <a:pPr algn="ctr"/>
            <a:r>
              <a:rPr lang="es-ES" sz="1500">
                <a:latin typeface="Open Sans" panose="020B0606030504020204" pitchFamily="34" charset="0"/>
                <a:ea typeface="Open Sans" panose="020B0606030504020204" pitchFamily="34" charset="0"/>
                <a:cs typeface="Open Sans" panose="020B0606030504020204" pitchFamily="34" charset="0"/>
              </a:rPr>
              <a:t>Mejora del rendimiento que incluye información de gestión, </a:t>
            </a:r>
            <a:r>
              <a:rPr lang="es-ES" sz="1500" b="1">
                <a:latin typeface="Open Sans" panose="020B0606030504020204" pitchFamily="34" charset="0"/>
                <a:ea typeface="Open Sans" panose="020B0606030504020204" pitchFamily="34" charset="0"/>
                <a:cs typeface="Open Sans" panose="020B0606030504020204" pitchFamily="34" charset="0"/>
              </a:rPr>
              <a:t>analítica web y análisis del cliente</a:t>
            </a:r>
            <a:r>
              <a:rPr lang="es-ES" sz="1500">
                <a:latin typeface="Open Sans" panose="020B0606030504020204" pitchFamily="34" charset="0"/>
                <a:ea typeface="Open Sans" panose="020B0606030504020204" pitchFamily="34" charset="0"/>
                <a:cs typeface="Open Sans" panose="020B0606030504020204" pitchFamily="34" charset="0"/>
              </a:rPr>
              <a:t>.</a:t>
            </a:r>
            <a:endParaRPr lang="ca-ES" sz="1500">
              <a:latin typeface="Open Sans" panose="020B0606030504020204" pitchFamily="34" charset="0"/>
              <a:ea typeface="Open Sans" panose="020B0606030504020204" pitchFamily="34" charset="0"/>
              <a:cs typeface="Open Sans" panose="020B0606030504020204" pitchFamily="34" charset="0"/>
            </a:endParaRPr>
          </a:p>
        </p:txBody>
      </p:sp>
      <p:sp>
        <p:nvSpPr>
          <p:cNvPr id="33" name="Flecha: a la izquierda y derecha 32">
            <a:extLst>
              <a:ext uri="{FF2B5EF4-FFF2-40B4-BE49-F238E27FC236}">
                <a16:creationId xmlns:a16="http://schemas.microsoft.com/office/drawing/2014/main" id="{327712CC-82CF-4FC4-A5EB-F8B2C396A4B0}"/>
              </a:ext>
            </a:extLst>
          </p:cNvPr>
          <p:cNvSpPr/>
          <p:nvPr/>
        </p:nvSpPr>
        <p:spPr>
          <a:xfrm>
            <a:off x="2690062" y="5157109"/>
            <a:ext cx="9301151" cy="532508"/>
          </a:xfrm>
          <a:prstGeom prst="leftRightArrow">
            <a:avLst>
              <a:gd name="adj1" fmla="val 63909"/>
              <a:gd name="adj2" fmla="val 57386"/>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spAutoFit/>
          </a:bodyPr>
          <a:lstStyle/>
          <a:p>
            <a:pPr algn="ctr"/>
            <a:r>
              <a:rPr lang="es-ES" sz="1500">
                <a:latin typeface="Open Sans" panose="020B0606030504020204" pitchFamily="34" charset="0"/>
                <a:ea typeface="Open Sans" panose="020B0606030504020204" pitchFamily="34" charset="0"/>
                <a:cs typeface="Open Sans" panose="020B0606030504020204" pitchFamily="34" charset="0"/>
              </a:rPr>
              <a:t>Pautas de diseño y procedimientos operativos</a:t>
            </a:r>
            <a:endParaRPr lang="ca-ES" sz="1500">
              <a:latin typeface="Open Sans" panose="020B0606030504020204" pitchFamily="34" charset="0"/>
              <a:ea typeface="Open Sans" panose="020B0606030504020204" pitchFamily="34" charset="0"/>
              <a:cs typeface="Open Sans" panose="020B0606030504020204" pitchFamily="34" charset="0"/>
            </a:endParaRPr>
          </a:p>
        </p:txBody>
      </p:sp>
      <p:sp>
        <p:nvSpPr>
          <p:cNvPr id="34" name="Flecha: a la izquierda y derecha 33">
            <a:extLst>
              <a:ext uri="{FF2B5EF4-FFF2-40B4-BE49-F238E27FC236}">
                <a16:creationId xmlns:a16="http://schemas.microsoft.com/office/drawing/2014/main" id="{8F5C7572-9C45-4FC8-A081-2CC4DC2C9E4C}"/>
              </a:ext>
            </a:extLst>
          </p:cNvPr>
          <p:cNvSpPr/>
          <p:nvPr/>
        </p:nvSpPr>
        <p:spPr>
          <a:xfrm>
            <a:off x="2690062" y="5763975"/>
            <a:ext cx="9301151" cy="470862"/>
          </a:xfrm>
          <a:prstGeom prst="leftRightArrow">
            <a:avLst>
              <a:gd name="adj1" fmla="val 63909"/>
              <a:gd name="adj2" fmla="val 57386"/>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spAutoFit/>
          </a:bodyPr>
          <a:lstStyle/>
          <a:p>
            <a:pPr algn="ctr"/>
            <a:r>
              <a:rPr lang="es-ES" sz="1500" b="1">
                <a:latin typeface="Open Sans" panose="020B0606030504020204" pitchFamily="34" charset="0"/>
                <a:ea typeface="Open Sans" panose="020B0606030504020204" pitchFamily="34" charset="0"/>
                <a:cs typeface="Open Sans" panose="020B0606030504020204" pitchFamily="34" charset="0"/>
              </a:rPr>
              <a:t>Infraestructura técnica</a:t>
            </a:r>
            <a:r>
              <a:rPr lang="es-ES" sz="1500">
                <a:latin typeface="Open Sans" panose="020B0606030504020204" pitchFamily="34" charset="0"/>
                <a:ea typeface="Open Sans" panose="020B0606030504020204" pitchFamily="34" charset="0"/>
                <a:cs typeface="Open Sans" panose="020B0606030504020204" pitchFamily="34" charset="0"/>
              </a:rPr>
              <a:t>, incluida la gestión del nivel de servicio.</a:t>
            </a:r>
            <a:endParaRPr lang="ca-ES" sz="1500">
              <a:latin typeface="Open Sans" panose="020B0606030504020204" pitchFamily="34" charset="0"/>
              <a:ea typeface="Open Sans" panose="020B0606030504020204" pitchFamily="34" charset="0"/>
              <a:cs typeface="Open Sans" panose="020B0606030504020204" pitchFamily="34" charset="0"/>
            </a:endParaRPr>
          </a:p>
        </p:txBody>
      </p:sp>
      <p:sp>
        <p:nvSpPr>
          <p:cNvPr id="35" name="CuadroTexto 34">
            <a:extLst>
              <a:ext uri="{FF2B5EF4-FFF2-40B4-BE49-F238E27FC236}">
                <a16:creationId xmlns:a16="http://schemas.microsoft.com/office/drawing/2014/main" id="{B4DDFAB3-5A76-48DE-92A4-147703A1D5A4}"/>
              </a:ext>
            </a:extLst>
          </p:cNvPr>
          <p:cNvSpPr txBox="1"/>
          <p:nvPr/>
        </p:nvSpPr>
        <p:spPr>
          <a:xfrm rot="16200000">
            <a:off x="-695130" y="3146184"/>
            <a:ext cx="5361234" cy="816078"/>
          </a:xfrm>
          <a:prstGeom prst="rect">
            <a:avLst/>
          </a:prstGeom>
          <a:solidFill>
            <a:schemeClr val="accent6">
              <a:lumMod val="50000"/>
            </a:schemeClr>
          </a:solidFill>
        </p:spPr>
        <p:txBody>
          <a:bodyPr wrap="square" rtlCol="0" anchor="ctr" anchorCtr="0">
            <a:noAutofit/>
          </a:bodyPr>
          <a:lstStyle/>
          <a:p>
            <a:pPr algn="ctr"/>
            <a:r>
              <a:rPr lang="ca-ES" sz="2400" b="1">
                <a:solidFill>
                  <a:schemeClr val="bg1"/>
                </a:solidFill>
                <a:latin typeface="Open Sans" panose="020B0606030504020204" pitchFamily="34" charset="0"/>
                <a:ea typeface="Open Sans" panose="020B0606030504020204" pitchFamily="34" charset="0"/>
                <a:cs typeface="Open Sans" panose="020B0606030504020204" pitchFamily="34" charset="0"/>
              </a:rPr>
              <a:t>Procesos operativos</a:t>
            </a:r>
            <a:endParaRPr lang="ca-ES"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624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C5805-9721-44F6-93B1-8CE852BF68FC}"/>
              </a:ext>
            </a:extLst>
          </p:cNvPr>
          <p:cNvSpPr>
            <a:spLocks noGrp="1"/>
          </p:cNvSpPr>
          <p:nvPr>
            <p:ph type="title"/>
          </p:nvPr>
        </p:nvSpPr>
        <p:spPr/>
        <p:txBody>
          <a:bodyPr/>
          <a:lstStyle/>
          <a:p>
            <a:r>
              <a:rPr lang="es-ES"/>
              <a:t>E-Marketing: Métodos (Tipos de Presencia Online)</a:t>
            </a:r>
            <a:endParaRPr lang="es-ES" dirty="0"/>
          </a:p>
        </p:txBody>
      </p:sp>
      <p:sp>
        <p:nvSpPr>
          <p:cNvPr id="3" name="CuadroTexto 2">
            <a:extLst>
              <a:ext uri="{FF2B5EF4-FFF2-40B4-BE49-F238E27FC236}">
                <a16:creationId xmlns:a16="http://schemas.microsoft.com/office/drawing/2014/main" id="{EBB6118E-993A-4B76-AC8A-FB2D34F24218}"/>
              </a:ext>
            </a:extLst>
          </p:cNvPr>
          <p:cNvSpPr txBox="1"/>
          <p:nvPr/>
        </p:nvSpPr>
        <p:spPr>
          <a:xfrm>
            <a:off x="366780" y="1661470"/>
            <a:ext cx="6578769" cy="3911264"/>
          </a:xfrm>
          <a:prstGeom prst="rect">
            <a:avLst/>
          </a:prstGeom>
          <a:noFill/>
        </p:spPr>
        <p:txBody>
          <a:bodyPr wrap="square" rtlCol="0">
            <a:spAutoFit/>
          </a:bodyPr>
          <a:lstStyle/>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Publicidad Interactiva o PPC (</a:t>
            </a:r>
            <a:r>
              <a:rPr lang="ca-ES" sz="2400">
                <a:latin typeface="Open Sans" panose="020B0606030504020204" pitchFamily="34" charset="0"/>
                <a:ea typeface="Open Sans" panose="020B0606030504020204" pitchFamily="34" charset="0"/>
                <a:cs typeface="Open Sans" panose="020B0606030504020204" pitchFamily="34" charset="0"/>
              </a:rPr>
              <a:t>Online Ads</a:t>
            </a:r>
            <a:r>
              <a:rPr lang="es-ES" sz="2400">
                <a:latin typeface="Open Sans" panose="020B0606030504020204" pitchFamily="34" charset="0"/>
                <a:ea typeface="Open Sans" panose="020B0606030504020204" pitchFamily="34" charset="0"/>
              </a:rPr>
              <a:t>)</a:t>
            </a:r>
          </a:p>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Search Engine Marketing (SEM)</a:t>
            </a:r>
          </a:p>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Redes Sociales: Social Media Marketing</a:t>
            </a:r>
          </a:p>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Marketing de Afiliados</a:t>
            </a:r>
          </a:p>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Marketing </a:t>
            </a:r>
            <a:r>
              <a:rPr lang="es-ES" sz="2400" dirty="0">
                <a:latin typeface="Open Sans" panose="020B0606030504020204" pitchFamily="34" charset="0"/>
                <a:ea typeface="Open Sans" panose="020B0606030504020204" pitchFamily="34" charset="0"/>
              </a:rPr>
              <a:t>de Contenido</a:t>
            </a:r>
            <a:r>
              <a:rPr lang="es-ES" sz="2400">
                <a:latin typeface="Open Sans" panose="020B0606030504020204" pitchFamily="34" charset="0"/>
                <a:ea typeface="Open Sans" panose="020B0606030504020204" pitchFamily="34" charset="0"/>
              </a:rPr>
              <a:t>. </a:t>
            </a:r>
            <a:endParaRPr lang="es-ES" sz="2400" dirty="0">
              <a:latin typeface="Open Sans" panose="020B0606030504020204" pitchFamily="34" charset="0"/>
              <a:ea typeface="Open Sans" panose="020B0606030504020204" pitchFamily="34" charset="0"/>
            </a:endParaRPr>
          </a:p>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Search engine optimization (SEO)</a:t>
            </a:r>
          </a:p>
          <a:p>
            <a:pPr marL="514350" indent="-514350">
              <a:lnSpc>
                <a:spcPct val="150000"/>
              </a:lnSpc>
              <a:buFont typeface="+mj-lt"/>
              <a:buAutoNum type="arabicPeriod"/>
            </a:pPr>
            <a:r>
              <a:rPr lang="es-ES" sz="2400">
                <a:latin typeface="Open Sans" panose="020B0606030504020204" pitchFamily="34" charset="0"/>
                <a:ea typeface="Open Sans" panose="020B0606030504020204" pitchFamily="34" charset="0"/>
              </a:rPr>
              <a:t>Email Marketing</a:t>
            </a:r>
          </a:p>
        </p:txBody>
      </p:sp>
      <p:sp>
        <p:nvSpPr>
          <p:cNvPr id="6" name="Rectángulo 5">
            <a:extLst>
              <a:ext uri="{FF2B5EF4-FFF2-40B4-BE49-F238E27FC236}">
                <a16:creationId xmlns:a16="http://schemas.microsoft.com/office/drawing/2014/main" id="{62C705DF-E09A-4D35-845E-5F3B8E89937F}"/>
              </a:ext>
            </a:extLst>
          </p:cNvPr>
          <p:cNvSpPr/>
          <p:nvPr/>
        </p:nvSpPr>
        <p:spPr>
          <a:xfrm>
            <a:off x="3956780" y="6397607"/>
            <a:ext cx="8056880" cy="338554"/>
          </a:xfrm>
          <a:prstGeom prst="rect">
            <a:avLst/>
          </a:prstGeom>
        </p:spPr>
        <p:txBody>
          <a:bodyPr wrap="square">
            <a:spAutoFit/>
          </a:bodyPr>
          <a:lstStyle/>
          <a:p>
            <a:pPr algn="r"/>
            <a:r>
              <a:rPr lang="ca-ES" sz="1600">
                <a:solidFill>
                  <a:srgbClr val="0000CC"/>
                </a:solidFill>
                <a:latin typeface="Verdana" panose="020B0604030504040204" pitchFamily="34" charset="0"/>
                <a:ea typeface="Verdana" panose="020B0604030504040204" pitchFamily="34" charset="0"/>
              </a:rPr>
              <a:t>https://datareportal.com/reports/digital-2021-global-overview-report</a:t>
            </a:r>
          </a:p>
        </p:txBody>
      </p:sp>
      <p:pic>
        <p:nvPicPr>
          <p:cNvPr id="7170" name="Picture 2" descr="Estilo isométrico de marketing móvil. vector gratuito">
            <a:extLst>
              <a:ext uri="{FF2B5EF4-FFF2-40B4-BE49-F238E27FC236}">
                <a16:creationId xmlns:a16="http://schemas.microsoft.com/office/drawing/2014/main" id="{49036783-4AE4-4D2A-85A5-F499810D3E4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087638" y="1338397"/>
            <a:ext cx="4737582" cy="473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8C87B-AA51-46BA-8050-4D4AA3F66DCE}"/>
              </a:ext>
            </a:extLst>
          </p:cNvPr>
          <p:cNvSpPr>
            <a:spLocks noGrp="1"/>
          </p:cNvSpPr>
          <p:nvPr>
            <p:ph type="title"/>
          </p:nvPr>
        </p:nvSpPr>
        <p:spPr/>
        <p:txBody>
          <a:bodyPr/>
          <a:lstStyle/>
          <a:p>
            <a:r>
              <a:rPr lang="es-ES" dirty="0"/>
              <a:t>1</a:t>
            </a:r>
            <a:r>
              <a:rPr lang="es-ES"/>
              <a:t>. Publicidad Interactiva </a:t>
            </a:r>
            <a:endParaRPr lang="es-ES" dirty="0"/>
          </a:p>
        </p:txBody>
      </p:sp>
      <p:sp>
        <p:nvSpPr>
          <p:cNvPr id="3" name="CuadroTexto 2">
            <a:extLst>
              <a:ext uri="{FF2B5EF4-FFF2-40B4-BE49-F238E27FC236}">
                <a16:creationId xmlns:a16="http://schemas.microsoft.com/office/drawing/2014/main" id="{C8A4F51F-BF38-465D-BC09-E3B570947981}"/>
              </a:ext>
            </a:extLst>
          </p:cNvPr>
          <p:cNvSpPr txBox="1"/>
          <p:nvPr/>
        </p:nvSpPr>
        <p:spPr>
          <a:xfrm>
            <a:off x="3945355" y="668483"/>
            <a:ext cx="8039100" cy="5601533"/>
          </a:xfrm>
          <a:prstGeom prst="rect">
            <a:avLst/>
          </a:prstGeom>
          <a:noFill/>
        </p:spPr>
        <p:txBody>
          <a:bodyPr wrap="square" rtlCol="0">
            <a:spAutoFit/>
          </a:bodyPr>
          <a:lstStyle/>
          <a:p>
            <a:r>
              <a:rPr lang="es-ES" sz="2000" dirty="0">
                <a:latin typeface="Open Sans" panose="020B0606030504020204" pitchFamily="34" charset="0"/>
                <a:ea typeface="Open Sans" panose="020B0606030504020204" pitchFamily="34" charset="0"/>
              </a:rPr>
              <a:t>Publicidad Interactiva:</a:t>
            </a:r>
          </a:p>
          <a:p>
            <a:pPr marL="901700" algn="ctr"/>
            <a:r>
              <a:rPr lang="es-ES" sz="2000" dirty="0">
                <a:latin typeface="Open Sans" panose="020B0606030504020204" pitchFamily="34" charset="0"/>
                <a:ea typeface="Open Sans" panose="020B0606030504020204" pitchFamily="34" charset="0"/>
              </a:rPr>
              <a:t> </a:t>
            </a:r>
            <a:br>
              <a:rPr lang="es-ES" sz="2000">
                <a:latin typeface="Open Sans" panose="020B0606030504020204" pitchFamily="34" charset="0"/>
                <a:ea typeface="Open Sans" panose="020B0606030504020204" pitchFamily="34" charset="0"/>
              </a:rPr>
            </a:br>
            <a:r>
              <a:rPr lang="es-ES" sz="2400">
                <a:latin typeface="Open Sans" panose="020B0606030504020204" pitchFamily="34" charset="0"/>
                <a:ea typeface="Open Sans" panose="020B0606030504020204" pitchFamily="34" charset="0"/>
              </a:rPr>
              <a:t>Desplegar </a:t>
            </a:r>
            <a:r>
              <a:rPr lang="es-ES" sz="2400" dirty="0">
                <a:latin typeface="Open Sans" panose="020B0606030504020204" pitchFamily="34" charset="0"/>
                <a:ea typeface="Open Sans" panose="020B0606030504020204" pitchFamily="34" charset="0"/>
              </a:rPr>
              <a:t>anuncios </a:t>
            </a:r>
            <a:r>
              <a:rPr lang="es-ES" sz="2400">
                <a:latin typeface="Open Sans" panose="020B0606030504020204" pitchFamily="34" charset="0"/>
                <a:ea typeface="Open Sans" panose="020B0606030504020204" pitchFamily="34" charset="0"/>
              </a:rPr>
              <a:t>electrónicos </a:t>
            </a:r>
            <a:br>
              <a:rPr lang="es-ES" sz="2400">
                <a:latin typeface="Open Sans" panose="020B0606030504020204" pitchFamily="34" charset="0"/>
                <a:ea typeface="Open Sans" panose="020B0606030504020204" pitchFamily="34" charset="0"/>
              </a:rPr>
            </a:br>
            <a:r>
              <a:rPr lang="es-ES" sz="2400">
                <a:latin typeface="Open Sans" panose="020B0606030504020204" pitchFamily="34" charset="0"/>
                <a:ea typeface="Open Sans" panose="020B0606030504020204" pitchFamily="34" charset="0"/>
              </a:rPr>
              <a:t>en sitios web de terceros </a:t>
            </a:r>
            <a:br>
              <a:rPr lang="es-ES" sz="2400">
                <a:latin typeface="Open Sans" panose="020B0606030504020204" pitchFamily="34" charset="0"/>
                <a:ea typeface="Open Sans" panose="020B0606030504020204" pitchFamily="34" charset="0"/>
              </a:rPr>
            </a:br>
            <a:r>
              <a:rPr lang="es-ES" sz="2400">
                <a:latin typeface="Open Sans" panose="020B0606030504020204" pitchFamily="34" charset="0"/>
                <a:ea typeface="Open Sans" panose="020B0606030504020204" pitchFamily="34" charset="0"/>
              </a:rPr>
              <a:t>o en en plataformas de video</a:t>
            </a:r>
          </a:p>
          <a:p>
            <a:pPr marL="901700" algn="ctr"/>
            <a:r>
              <a:rPr lang="es-ES" sz="2400">
                <a:latin typeface="Open Sans" panose="020B0606030504020204" pitchFamily="34" charset="0"/>
                <a:ea typeface="Open Sans" panose="020B0606030504020204" pitchFamily="34" charset="0"/>
              </a:rPr>
              <a:t>para que el usuario haga clic.</a:t>
            </a:r>
            <a:br>
              <a:rPr lang="es-ES" sz="2400">
                <a:latin typeface="Open Sans" panose="020B0606030504020204" pitchFamily="34" charset="0"/>
                <a:ea typeface="Open Sans" panose="020B0606030504020204" pitchFamily="34" charset="0"/>
              </a:rPr>
            </a:br>
            <a:endParaRPr lang="es-ES" sz="2000" dirty="0">
              <a:latin typeface="Open Sans" panose="020B0606030504020204" pitchFamily="34" charset="0"/>
              <a:ea typeface="Open Sans" panose="020B0606030504020204" pitchFamily="34" charset="0"/>
            </a:endParaRPr>
          </a:p>
          <a:p>
            <a:pPr marL="1968500" indent="-1968500"/>
            <a:r>
              <a:rPr lang="es-ES" sz="2000" dirty="0">
                <a:latin typeface="Open Sans" panose="020B0606030504020204" pitchFamily="34" charset="0"/>
                <a:ea typeface="Open Sans" panose="020B0606030504020204" pitchFamily="34" charset="0"/>
              </a:rPr>
              <a:t>Regulada por: </a:t>
            </a:r>
            <a:r>
              <a:rPr lang="en-US" sz="2000" dirty="0">
                <a:latin typeface="Open Sans" panose="020B0606030504020204" pitchFamily="34" charset="0"/>
                <a:ea typeface="Open Sans" panose="020B0606030504020204" pitchFamily="34" charset="0"/>
              </a:rPr>
              <a:t> </a:t>
            </a:r>
            <a:r>
              <a:rPr lang="en-US" sz="2400" dirty="0">
                <a:solidFill>
                  <a:srgbClr val="C00000"/>
                </a:solidFill>
                <a:latin typeface="Open Sans" panose="020B0606030504020204" pitchFamily="34" charset="0"/>
                <a:ea typeface="Open Sans" panose="020B0606030504020204" pitchFamily="34" charset="0"/>
              </a:rPr>
              <a:t>Interactive Advertising Bureau (</a:t>
            </a:r>
            <a:r>
              <a:rPr lang="en-US" sz="2400" dirty="0" err="1">
                <a:solidFill>
                  <a:srgbClr val="C00000"/>
                </a:solidFill>
                <a:latin typeface="Open Sans" panose="020B0606030504020204" pitchFamily="34" charset="0"/>
                <a:ea typeface="Open Sans" panose="020B0606030504020204" pitchFamily="34" charset="0"/>
              </a:rPr>
              <a:t>IAB</a:t>
            </a:r>
            <a:r>
              <a:rPr lang="en-US" sz="2400" dirty="0">
                <a:solidFill>
                  <a:srgbClr val="C00000"/>
                </a:solidFill>
                <a:latin typeface="Open Sans" panose="020B0606030504020204" pitchFamily="34" charset="0"/>
                <a:ea typeface="Open Sans" panose="020B0606030504020204" pitchFamily="34" charset="0"/>
              </a:rPr>
              <a:t>) </a:t>
            </a:r>
            <a:r>
              <a:rPr lang="en-US" dirty="0">
                <a:latin typeface="Open Sans" panose="020B0606030504020204" pitchFamily="34" charset="0"/>
                <a:ea typeface="Open Sans" panose="020B0606030504020204" pitchFamily="34" charset="0"/>
                <a:hlinkClick r:id="rId3"/>
              </a:rPr>
              <a:t>https://</a:t>
            </a:r>
            <a:r>
              <a:rPr lang="en-US" dirty="0" err="1">
                <a:latin typeface="Open Sans" panose="020B0606030504020204" pitchFamily="34" charset="0"/>
                <a:ea typeface="Open Sans" panose="020B0606030504020204" pitchFamily="34" charset="0"/>
                <a:hlinkClick r:id="rId3"/>
              </a:rPr>
              <a:t>iabspain.es</a:t>
            </a:r>
            <a:r>
              <a:rPr lang="en-US" dirty="0">
                <a:latin typeface="Open Sans" panose="020B0606030504020204" pitchFamily="34" charset="0"/>
                <a:ea typeface="Open Sans" panose="020B0606030504020204" pitchFamily="34" charset="0"/>
                <a:hlinkClick r:id="rId3"/>
              </a:rPr>
              <a:t>/</a:t>
            </a:r>
            <a:r>
              <a:rPr lang="en-US" dirty="0" err="1">
                <a:latin typeface="Open Sans" panose="020B0606030504020204" pitchFamily="34" charset="0"/>
                <a:ea typeface="Open Sans" panose="020B0606030504020204" pitchFamily="34" charset="0"/>
                <a:hlinkClick r:id="rId3"/>
              </a:rPr>
              <a:t>estandares</a:t>
            </a:r>
            <a:r>
              <a:rPr lang="en-US" dirty="0">
                <a:latin typeface="Open Sans" panose="020B0606030504020204" pitchFamily="34" charset="0"/>
                <a:ea typeface="Open Sans" panose="020B0606030504020204" pitchFamily="34" charset="0"/>
                <a:hlinkClick r:id="rId3"/>
              </a:rPr>
              <a:t>/</a:t>
            </a:r>
            <a:endParaRPr lang="en-US" dirty="0">
              <a:latin typeface="Open Sans" panose="020B0606030504020204" pitchFamily="34" charset="0"/>
              <a:ea typeface="Open Sans" panose="020B0606030504020204" pitchFamily="34" charset="0"/>
            </a:endParaRPr>
          </a:p>
          <a:p>
            <a:pPr marL="1968500" indent="-1968500"/>
            <a:endParaRPr lang="en-US" sz="2000" dirty="0">
              <a:latin typeface="Open Sans" panose="020B0606030504020204" pitchFamily="34" charset="0"/>
              <a:ea typeface="Open Sans" panose="020B0606030504020204" pitchFamily="34" charset="0"/>
            </a:endParaRPr>
          </a:p>
          <a:p>
            <a:pPr marL="2114550" lvl="4" indent="-285750">
              <a:spcAft>
                <a:spcPts val="600"/>
              </a:spcAft>
              <a:buFont typeface="Arial" panose="020B0604020202020204" pitchFamily="34" charset="0"/>
              <a:buChar char="•"/>
            </a:pPr>
            <a:r>
              <a:rPr lang="es-ES" sz="2000" dirty="0">
                <a:latin typeface="Open Sans" panose="020B0606030504020204" pitchFamily="34" charset="0"/>
                <a:ea typeface="Open Sans" panose="020B0606030504020204" pitchFamily="34" charset="0"/>
              </a:rPr>
              <a:t>Guías y certificaciones consensuadas en el manejo de </a:t>
            </a:r>
            <a:r>
              <a:rPr lang="es-ES" sz="2000">
                <a:latin typeface="Open Sans" panose="020B0606030504020204" pitchFamily="34" charset="0"/>
                <a:ea typeface="Open Sans" panose="020B0606030504020204" pitchFamily="34" charset="0"/>
              </a:rPr>
              <a:t>publicidad electrónica.</a:t>
            </a:r>
            <a:endParaRPr lang="es-ES" sz="2000" dirty="0">
              <a:latin typeface="Open Sans" panose="020B0606030504020204" pitchFamily="34" charset="0"/>
              <a:ea typeface="Open Sans" panose="020B0606030504020204" pitchFamily="34" charset="0"/>
            </a:endParaRPr>
          </a:p>
          <a:p>
            <a:pPr marL="2114550" lvl="4" indent="-285750">
              <a:spcAft>
                <a:spcPts val="600"/>
              </a:spcAft>
              <a:buFont typeface="Arial" panose="020B0604020202020204" pitchFamily="34" charset="0"/>
              <a:buChar char="•"/>
            </a:pPr>
            <a:r>
              <a:rPr lang="es-ES" sz="2000" dirty="0">
                <a:latin typeface="Open Sans" panose="020B0606030504020204" pitchFamily="34" charset="0"/>
                <a:ea typeface="Open Sans" panose="020B0606030504020204" pitchFamily="34" charset="0"/>
              </a:rPr>
              <a:t>Estandarización en idioma</a:t>
            </a:r>
          </a:p>
          <a:p>
            <a:pPr marL="2114550" lvl="4" indent="-285750">
              <a:spcAft>
                <a:spcPts val="600"/>
              </a:spcAft>
              <a:buFont typeface="Arial" panose="020B0604020202020204" pitchFamily="34" charset="0"/>
              <a:buChar char="•"/>
            </a:pPr>
            <a:r>
              <a:rPr lang="es-ES" sz="2000" dirty="0">
                <a:latin typeface="Open Sans" panose="020B0606030504020204" pitchFamily="34" charset="0"/>
                <a:ea typeface="Open Sans" panose="020B0606030504020204" pitchFamily="34" charset="0"/>
              </a:rPr>
              <a:t>Denominación común para cada diseño</a:t>
            </a:r>
          </a:p>
          <a:p>
            <a:pPr marL="2114550" lvl="4" indent="-285750">
              <a:spcAft>
                <a:spcPts val="600"/>
              </a:spcAft>
              <a:buFont typeface="Arial" panose="020B0604020202020204" pitchFamily="34" charset="0"/>
              <a:buChar char="•"/>
            </a:pPr>
            <a:r>
              <a:rPr lang="es-ES" sz="2000" dirty="0">
                <a:latin typeface="Open Sans" panose="020B0606030504020204" pitchFamily="34" charset="0"/>
                <a:ea typeface="Open Sans" panose="020B0606030504020204" pitchFamily="34" charset="0"/>
              </a:rPr>
              <a:t>Tamaño establecido por formato</a:t>
            </a:r>
          </a:p>
          <a:p>
            <a:pPr marL="2114550" lvl="4" indent="-285750">
              <a:spcAft>
                <a:spcPts val="600"/>
              </a:spcAft>
              <a:buFont typeface="Arial" panose="020B0604020202020204" pitchFamily="34" charset="0"/>
              <a:buChar char="•"/>
            </a:pPr>
            <a:r>
              <a:rPr lang="es-ES" sz="2000" dirty="0">
                <a:latin typeface="Open Sans" panose="020B0606030504020204" pitchFamily="34" charset="0"/>
                <a:ea typeface="Open Sans" panose="020B0606030504020204" pitchFamily="34" charset="0"/>
              </a:rPr>
              <a:t>Peso de archivo común por formato</a:t>
            </a:r>
          </a:p>
        </p:txBody>
      </p:sp>
      <p:sp>
        <p:nvSpPr>
          <p:cNvPr id="5" name="Rectángulo 4">
            <a:extLst>
              <a:ext uri="{FF2B5EF4-FFF2-40B4-BE49-F238E27FC236}">
                <a16:creationId xmlns:a16="http://schemas.microsoft.com/office/drawing/2014/main" id="{FD53BADB-4E91-42B9-BFA0-F98E9C3FF55C}"/>
              </a:ext>
            </a:extLst>
          </p:cNvPr>
          <p:cNvSpPr/>
          <p:nvPr/>
        </p:nvSpPr>
        <p:spPr>
          <a:xfrm>
            <a:off x="9307555" y="6416665"/>
            <a:ext cx="2287806" cy="338554"/>
          </a:xfrm>
          <a:prstGeom prst="rect">
            <a:avLst/>
          </a:prstGeom>
        </p:spPr>
        <p:txBody>
          <a:bodyPr wrap="none">
            <a:spAutoFit/>
          </a:bodyPr>
          <a:lstStyle/>
          <a:p>
            <a:r>
              <a:rPr lang="ca-ES" sz="1600">
                <a:solidFill>
                  <a:srgbClr val="0000CC"/>
                </a:solidFill>
                <a:latin typeface="Open Sans" panose="020B0606030504020204" pitchFamily="34" charset="0"/>
                <a:ea typeface="Open Sans" panose="020B0606030504020204" pitchFamily="34" charset="0"/>
              </a:rPr>
              <a:t>https://bit.ly/3bUu63X</a:t>
            </a:r>
          </a:p>
        </p:txBody>
      </p:sp>
      <p:sp>
        <p:nvSpPr>
          <p:cNvPr id="6" name="Rectángulo 5">
            <a:extLst>
              <a:ext uri="{FF2B5EF4-FFF2-40B4-BE49-F238E27FC236}">
                <a16:creationId xmlns:a16="http://schemas.microsoft.com/office/drawing/2014/main" id="{64894C7C-5953-4A84-A46F-11F93F0E83D1}"/>
              </a:ext>
            </a:extLst>
          </p:cNvPr>
          <p:cNvSpPr/>
          <p:nvPr/>
        </p:nvSpPr>
        <p:spPr>
          <a:xfrm>
            <a:off x="4157491" y="6416665"/>
            <a:ext cx="5062604" cy="338554"/>
          </a:xfrm>
          <a:prstGeom prst="rect">
            <a:avLst/>
          </a:prstGeom>
        </p:spPr>
        <p:txBody>
          <a:bodyPr wrap="none">
            <a:spAutoFit/>
          </a:bodyPr>
          <a:lstStyle/>
          <a:p>
            <a:pPr algn="ctr"/>
            <a:r>
              <a:rPr lang="es-ES" sz="1600">
                <a:solidFill>
                  <a:srgbClr val="A40000"/>
                </a:solidFill>
                <a:latin typeface="Open Sans" panose="020B0606030504020204" pitchFamily="34" charset="0"/>
                <a:ea typeface="Open Sans" panose="020B0606030504020204" pitchFamily="34" charset="0"/>
                <a:cs typeface="Open Sans" panose="020B0606030504020204" pitchFamily="34" charset="0"/>
              </a:rPr>
              <a:t>¿Qué es y cómo hacer un banner? Tipos y medidas:</a:t>
            </a:r>
            <a:endParaRPr lang="es-ES" sz="1600" i="0">
              <a:solidFill>
                <a:srgbClr val="A4000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7" name="Imagen 16">
            <a:extLst>
              <a:ext uri="{FF2B5EF4-FFF2-40B4-BE49-F238E27FC236}">
                <a16:creationId xmlns:a16="http://schemas.microsoft.com/office/drawing/2014/main" id="{A3479BAF-D6E7-45F4-B140-9CE947BD78C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3344" y="763076"/>
            <a:ext cx="2571820" cy="5822866"/>
          </a:xfrm>
          <a:prstGeom prst="rect">
            <a:avLst/>
          </a:prstGeom>
        </p:spPr>
      </p:pic>
    </p:spTree>
    <p:extLst>
      <p:ext uri="{BB962C8B-B14F-4D97-AF65-F5344CB8AC3E}">
        <p14:creationId xmlns:p14="http://schemas.microsoft.com/office/powerpoint/2010/main" val="5627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DFAE44B9-2A08-4BEB-A169-D9C2F49BB218}"/>
              </a:ext>
            </a:extLst>
          </p:cNvPr>
          <p:cNvPicPr>
            <a:picLocks noChangeAspect="1"/>
          </p:cNvPicPr>
          <p:nvPr/>
        </p:nvPicPr>
        <p:blipFill rotWithShape="1">
          <a:blip r:embed="rId3"/>
          <a:srcRect b="20483"/>
          <a:stretch/>
        </p:blipFill>
        <p:spPr>
          <a:xfrm>
            <a:off x="8981544" y="3868286"/>
            <a:ext cx="2106828" cy="2015501"/>
          </a:xfrm>
          <a:prstGeom prst="rect">
            <a:avLst/>
          </a:prstGeom>
        </p:spPr>
      </p:pic>
      <p:sp>
        <p:nvSpPr>
          <p:cNvPr id="2" name="Marcador de texto 1">
            <a:extLst>
              <a:ext uri="{FF2B5EF4-FFF2-40B4-BE49-F238E27FC236}">
                <a16:creationId xmlns:a16="http://schemas.microsoft.com/office/drawing/2014/main" id="{F2F2DFED-7DB7-4046-BB57-1C2B9916AB7B}"/>
              </a:ext>
            </a:extLst>
          </p:cNvPr>
          <p:cNvSpPr>
            <a:spLocks noGrp="1"/>
          </p:cNvSpPr>
          <p:nvPr>
            <p:ph type="body" idx="1"/>
          </p:nvPr>
        </p:nvSpPr>
        <p:spPr>
          <a:xfrm>
            <a:off x="512232" y="1222279"/>
            <a:ext cx="5386917" cy="576629"/>
          </a:xfrm>
        </p:spPr>
        <p:txBody>
          <a:bodyPr/>
          <a:lstStyle/>
          <a:p>
            <a:r>
              <a:rPr lang="ca-ES"/>
              <a:t>Ventajas</a:t>
            </a:r>
          </a:p>
        </p:txBody>
      </p:sp>
      <p:sp>
        <p:nvSpPr>
          <p:cNvPr id="3" name="Marcador de contenido 2">
            <a:extLst>
              <a:ext uri="{FF2B5EF4-FFF2-40B4-BE49-F238E27FC236}">
                <a16:creationId xmlns:a16="http://schemas.microsoft.com/office/drawing/2014/main" id="{FA7AADC8-F2B2-40F4-8B1B-79F64F6BB4E7}"/>
              </a:ext>
            </a:extLst>
          </p:cNvPr>
          <p:cNvSpPr>
            <a:spLocks noGrp="1"/>
          </p:cNvSpPr>
          <p:nvPr>
            <p:ph sz="half" idx="2"/>
          </p:nvPr>
        </p:nvSpPr>
        <p:spPr>
          <a:xfrm>
            <a:off x="512232" y="1733106"/>
            <a:ext cx="5386917" cy="3301851"/>
          </a:xfrm>
        </p:spPr>
        <p:txBody>
          <a:bodyPr/>
          <a:lstStyle/>
          <a:p>
            <a:pPr marL="342900" indent="-342900">
              <a:buFont typeface="Wingdings" panose="05000000000000000000" pitchFamily="2" charset="2"/>
              <a:buChar char="§"/>
            </a:pPr>
            <a:r>
              <a:rPr lang="es-ES"/>
              <a:t>Uno de los métodos publicitarios más económicos. </a:t>
            </a:r>
          </a:p>
          <a:p>
            <a:pPr marL="342900" indent="-342900">
              <a:buFont typeface="Wingdings" panose="05000000000000000000" pitchFamily="2" charset="2"/>
              <a:buChar char="§"/>
            </a:pPr>
            <a:r>
              <a:rPr lang="es-ES"/>
              <a:t>Ofrecer resultados inmediatos, constantes y garantizados, </a:t>
            </a:r>
            <a:br>
              <a:rPr lang="es-ES"/>
            </a:br>
            <a:r>
              <a:rPr lang="es-ES"/>
              <a:t>pero limitados al tiempo de la campaña. </a:t>
            </a:r>
          </a:p>
          <a:p>
            <a:pPr marL="342900" indent="-342900">
              <a:buFont typeface="Wingdings" panose="05000000000000000000" pitchFamily="2" charset="2"/>
              <a:buChar char="§"/>
            </a:pPr>
            <a:r>
              <a:rPr lang="es-ES"/>
              <a:t>Amplia cobertura y gran visibilidad</a:t>
            </a:r>
          </a:p>
          <a:p>
            <a:pPr marL="342900" indent="-342900">
              <a:buFont typeface="Wingdings" panose="05000000000000000000" pitchFamily="2" charset="2"/>
              <a:buChar char="§"/>
            </a:pPr>
            <a:r>
              <a:rPr lang="es-ES"/>
              <a:t>Se pueden contextualizar al contenido de la página.</a:t>
            </a:r>
          </a:p>
          <a:p>
            <a:pPr marL="342900" indent="-342900">
              <a:buFont typeface="Wingdings" panose="05000000000000000000" pitchFamily="2" charset="2"/>
              <a:buChar char="§"/>
            </a:pPr>
            <a:r>
              <a:rPr lang="es-ES"/>
              <a:t>Es fácil cuantificar el ROI</a:t>
            </a:r>
          </a:p>
        </p:txBody>
      </p:sp>
      <p:sp>
        <p:nvSpPr>
          <p:cNvPr id="4" name="Marcador de texto 3">
            <a:extLst>
              <a:ext uri="{FF2B5EF4-FFF2-40B4-BE49-F238E27FC236}">
                <a16:creationId xmlns:a16="http://schemas.microsoft.com/office/drawing/2014/main" id="{AA4A48AB-2119-4596-BD85-2483953889DD}"/>
              </a:ext>
            </a:extLst>
          </p:cNvPr>
          <p:cNvSpPr>
            <a:spLocks noGrp="1"/>
          </p:cNvSpPr>
          <p:nvPr>
            <p:ph type="body" sz="quarter" idx="3"/>
          </p:nvPr>
        </p:nvSpPr>
        <p:spPr>
          <a:xfrm>
            <a:off x="6096000" y="1222279"/>
            <a:ext cx="5389033" cy="576629"/>
          </a:xfrm>
        </p:spPr>
        <p:txBody>
          <a:bodyPr/>
          <a:lstStyle/>
          <a:p>
            <a:r>
              <a:rPr lang="ca-ES"/>
              <a:t>Desventajas</a:t>
            </a:r>
          </a:p>
        </p:txBody>
      </p:sp>
      <p:sp>
        <p:nvSpPr>
          <p:cNvPr id="5" name="Marcador de contenido 4">
            <a:extLst>
              <a:ext uri="{FF2B5EF4-FFF2-40B4-BE49-F238E27FC236}">
                <a16:creationId xmlns:a16="http://schemas.microsoft.com/office/drawing/2014/main" id="{2CF7B80C-2281-4883-BF91-108AD32A8AD5}"/>
              </a:ext>
            </a:extLst>
          </p:cNvPr>
          <p:cNvSpPr>
            <a:spLocks noGrp="1"/>
          </p:cNvSpPr>
          <p:nvPr>
            <p:ph sz="quarter" idx="4"/>
          </p:nvPr>
        </p:nvSpPr>
        <p:spPr>
          <a:xfrm>
            <a:off x="6096000" y="1733106"/>
            <a:ext cx="5389033" cy="2851781"/>
          </a:xfrm>
        </p:spPr>
        <p:txBody>
          <a:bodyPr vert="horz" lIns="36000" tIns="36000" rIns="36000" bIns="36000" rtlCol="0">
            <a:noAutofit/>
          </a:bodyPr>
          <a:lstStyle/>
          <a:p>
            <a:pPr marL="342900" indent="-342900">
              <a:buChar char="§"/>
            </a:pPr>
            <a:r>
              <a:rPr lang="es-ES"/>
              <a:t>Dificultad de definir correctamente el público objetivo.</a:t>
            </a:r>
          </a:p>
          <a:p>
            <a:pPr marL="342900" indent="-342900">
              <a:buChar char="§"/>
            </a:pPr>
            <a:r>
              <a:rPr lang="es-ES"/>
              <a:t>Ratio de conversión bajo</a:t>
            </a:r>
          </a:p>
          <a:p>
            <a:pPr marL="342900" indent="-342900">
              <a:buChar char="§"/>
            </a:pPr>
            <a:r>
              <a:rPr lang="es-ES"/>
              <a:t>Saturación</a:t>
            </a:r>
          </a:p>
          <a:p>
            <a:pPr marL="342900" indent="-342900">
              <a:buChar char="§"/>
            </a:pPr>
            <a:r>
              <a:rPr lang="es-ES"/>
              <a:t>Bajo grado de segmentación</a:t>
            </a:r>
          </a:p>
          <a:p>
            <a:pPr marL="342900" indent="-342900">
              <a:buChar char="§"/>
            </a:pPr>
            <a:r>
              <a:rPr lang="es-ES"/>
              <a:t>Los usuarios tienden a bloquear este tipo de publicidad</a:t>
            </a:r>
          </a:p>
          <a:p>
            <a:pPr marL="342900" indent="-342900">
              <a:buChar char="§"/>
            </a:pPr>
            <a:endParaRPr lang="es-ES"/>
          </a:p>
        </p:txBody>
      </p:sp>
      <p:sp>
        <p:nvSpPr>
          <p:cNvPr id="6" name="Título 5">
            <a:extLst>
              <a:ext uri="{FF2B5EF4-FFF2-40B4-BE49-F238E27FC236}">
                <a16:creationId xmlns:a16="http://schemas.microsoft.com/office/drawing/2014/main" id="{040C1EBC-2836-4159-B2FA-66FB50A9CE81}"/>
              </a:ext>
            </a:extLst>
          </p:cNvPr>
          <p:cNvSpPr>
            <a:spLocks noGrp="1"/>
          </p:cNvSpPr>
          <p:nvPr>
            <p:ph type="title"/>
          </p:nvPr>
        </p:nvSpPr>
        <p:spPr/>
        <p:txBody>
          <a:bodyPr/>
          <a:lstStyle/>
          <a:p>
            <a:r>
              <a:rPr lang="es-ES"/>
              <a:t>1. Publicidad interactiva </a:t>
            </a:r>
            <a:endParaRPr lang="ca-ES"/>
          </a:p>
        </p:txBody>
      </p:sp>
      <p:sp>
        <p:nvSpPr>
          <p:cNvPr id="7" name="Rectángulo 6">
            <a:extLst>
              <a:ext uri="{FF2B5EF4-FFF2-40B4-BE49-F238E27FC236}">
                <a16:creationId xmlns:a16="http://schemas.microsoft.com/office/drawing/2014/main" id="{3C9C6902-DD08-4FB3-A468-2268EB38157F}"/>
              </a:ext>
            </a:extLst>
          </p:cNvPr>
          <p:cNvSpPr/>
          <p:nvPr/>
        </p:nvSpPr>
        <p:spPr>
          <a:xfrm>
            <a:off x="6829069" y="525224"/>
            <a:ext cx="5272597" cy="461665"/>
          </a:xfrm>
          <a:prstGeom prst="rect">
            <a:avLst/>
          </a:prstGeom>
        </p:spPr>
        <p:txBody>
          <a:bodyPr wrap="none">
            <a:spAutoFit/>
          </a:bodyPr>
          <a:lstStyle/>
          <a:p>
            <a:r>
              <a:rPr lang="es-ES" sz="2400">
                <a:solidFill>
                  <a:srgbClr val="CC0000"/>
                </a:solidFill>
                <a:latin typeface="Open Sans" panose="020B0606030504020204" pitchFamily="34" charset="0"/>
                <a:ea typeface="Open Sans" panose="020B0606030504020204" pitchFamily="34" charset="0"/>
              </a:rPr>
              <a:t>Efectiva en campañas de branding</a:t>
            </a:r>
          </a:p>
        </p:txBody>
      </p:sp>
      <p:sp>
        <p:nvSpPr>
          <p:cNvPr id="9" name="Rectángulo 8">
            <a:extLst>
              <a:ext uri="{FF2B5EF4-FFF2-40B4-BE49-F238E27FC236}">
                <a16:creationId xmlns:a16="http://schemas.microsoft.com/office/drawing/2014/main" id="{97C87EC7-8348-4F5A-A220-41F25D643959}"/>
              </a:ext>
            </a:extLst>
          </p:cNvPr>
          <p:cNvSpPr/>
          <p:nvPr/>
        </p:nvSpPr>
        <p:spPr>
          <a:xfrm>
            <a:off x="2619709" y="5889285"/>
            <a:ext cx="9354935" cy="338554"/>
          </a:xfrm>
          <a:prstGeom prst="rect">
            <a:avLst/>
          </a:prstGeom>
        </p:spPr>
        <p:txBody>
          <a:bodyPr wrap="square">
            <a:spAutoFit/>
          </a:bodyPr>
          <a:lstStyle/>
          <a:p>
            <a:r>
              <a:rPr lang="es-ES" sz="1600">
                <a:latin typeface="Open Sans" panose="020B0606030504020204" pitchFamily="34" charset="0"/>
                <a:ea typeface="Open Sans" panose="020B0606030504020204" pitchFamily="34" charset="0"/>
                <a:cs typeface="Open Sans" panose="020B0606030504020204" pitchFamily="34" charset="0"/>
              </a:rPr>
              <a:t>Tasa de visibilidad = (Impresiones de anuncios vistos / Impresiones de anuncios) x 100</a:t>
            </a:r>
          </a:p>
        </p:txBody>
      </p:sp>
      <p:sp>
        <p:nvSpPr>
          <p:cNvPr id="12" name="Rectángulo 11">
            <a:extLst>
              <a:ext uri="{FF2B5EF4-FFF2-40B4-BE49-F238E27FC236}">
                <a16:creationId xmlns:a16="http://schemas.microsoft.com/office/drawing/2014/main" id="{6377B3CC-B6B2-4D9F-B50E-11489933455E}"/>
              </a:ext>
            </a:extLst>
          </p:cNvPr>
          <p:cNvSpPr/>
          <p:nvPr/>
        </p:nvSpPr>
        <p:spPr>
          <a:xfrm>
            <a:off x="6937220" y="4679897"/>
            <a:ext cx="2055370" cy="584775"/>
          </a:xfrm>
          <a:prstGeom prst="rect">
            <a:avLst/>
          </a:prstGeom>
        </p:spPr>
        <p:txBody>
          <a:bodyPr wrap="none">
            <a:spAutoFit/>
          </a:bodyPr>
          <a:lstStyle/>
          <a:p>
            <a:pPr algn="r"/>
            <a:r>
              <a:rPr lang="es-ES" sz="16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Tasa de visibilidad</a:t>
            </a:r>
            <a:br>
              <a:rPr lang="es-ES" sz="16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s-ES" sz="16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promedio</a:t>
            </a:r>
            <a:endParaRPr lang="ca-ES" sz="1600" b="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ángulo 12">
            <a:extLst>
              <a:ext uri="{FF2B5EF4-FFF2-40B4-BE49-F238E27FC236}">
                <a16:creationId xmlns:a16="http://schemas.microsoft.com/office/drawing/2014/main" id="{4BCBA19E-9ACF-4394-AAE4-91B5440706D8}"/>
              </a:ext>
            </a:extLst>
          </p:cNvPr>
          <p:cNvSpPr/>
          <p:nvPr/>
        </p:nvSpPr>
        <p:spPr>
          <a:xfrm>
            <a:off x="4686300" y="6482896"/>
            <a:ext cx="7226300"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https://dashthis.com/app/view/dashboard-5y_hi0mu40ac1MIF5I1Qpw</a:t>
            </a:r>
          </a:p>
        </p:txBody>
      </p:sp>
      <p:sp>
        <p:nvSpPr>
          <p:cNvPr id="14" name="CuadroTexto 13">
            <a:extLst>
              <a:ext uri="{FF2B5EF4-FFF2-40B4-BE49-F238E27FC236}">
                <a16:creationId xmlns:a16="http://schemas.microsoft.com/office/drawing/2014/main" id="{FAD4414C-AAB6-4D39-B5FD-48F21DA83AB4}"/>
              </a:ext>
            </a:extLst>
          </p:cNvPr>
          <p:cNvSpPr txBox="1"/>
          <p:nvPr/>
        </p:nvSpPr>
        <p:spPr>
          <a:xfrm>
            <a:off x="2619709" y="6488394"/>
            <a:ext cx="2066591" cy="338554"/>
          </a:xfrm>
          <a:prstGeom prst="rect">
            <a:avLst/>
          </a:prstGeom>
        </p:spPr>
        <p:txBody>
          <a:bodyPr wrap="square">
            <a:spAutoFit/>
          </a:bodyPr>
          <a:lstStyle>
            <a:defPPr>
              <a:defRPr lang="es-ES"/>
            </a:defPPr>
            <a:lvl1pPr>
              <a:defRPr sz="1600">
                <a:latin typeface="Open Sans" panose="020B0606030504020204" pitchFamily="34" charset="0"/>
                <a:ea typeface="Open Sans" panose="020B0606030504020204" pitchFamily="34" charset="0"/>
                <a:cs typeface="Open Sans" panose="020B0606030504020204" pitchFamily="34" charset="0"/>
              </a:defRPr>
            </a:lvl1pPr>
          </a:lstStyle>
          <a:p>
            <a:r>
              <a:rPr lang="ca-ES">
                <a:solidFill>
                  <a:srgbClr val="C00000"/>
                </a:solidFill>
              </a:rPr>
              <a:t>Ejemplo Dashboard</a:t>
            </a:r>
          </a:p>
        </p:txBody>
      </p:sp>
      <p:pic>
        <p:nvPicPr>
          <p:cNvPr id="3074" name="Picture 2" descr="métrica  icono gratis">
            <a:extLst>
              <a:ext uri="{FF2B5EF4-FFF2-40B4-BE49-F238E27FC236}">
                <a16:creationId xmlns:a16="http://schemas.microsoft.com/office/drawing/2014/main" id="{B714984C-54E2-4624-951D-8600DD4F06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4804" y="5377642"/>
            <a:ext cx="922475" cy="92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4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79ED5-3D7B-41A5-B350-100495A59B3C}"/>
              </a:ext>
            </a:extLst>
          </p:cNvPr>
          <p:cNvSpPr>
            <a:spLocks noGrp="1"/>
          </p:cNvSpPr>
          <p:nvPr>
            <p:ph type="title"/>
          </p:nvPr>
        </p:nvSpPr>
        <p:spPr/>
        <p:txBody>
          <a:bodyPr/>
          <a:lstStyle/>
          <a:p>
            <a:r>
              <a:rPr lang="es-ES"/>
              <a:t>2- Publicidad en los motores de búsqueda (SEM) </a:t>
            </a:r>
            <a:r>
              <a:rPr lang="es-ES" dirty="0" err="1"/>
              <a:t>Search</a:t>
            </a:r>
            <a:r>
              <a:rPr lang="es-ES" dirty="0"/>
              <a:t> </a:t>
            </a:r>
            <a:r>
              <a:rPr lang="es-ES" err="1"/>
              <a:t>Engine</a:t>
            </a:r>
            <a:r>
              <a:rPr lang="es-ES"/>
              <a:t> Marketing  .</a:t>
            </a:r>
            <a:endParaRPr lang="es-ES" dirty="0"/>
          </a:p>
        </p:txBody>
      </p:sp>
      <p:sp>
        <p:nvSpPr>
          <p:cNvPr id="6" name="Rectángulo 5">
            <a:extLst>
              <a:ext uri="{FF2B5EF4-FFF2-40B4-BE49-F238E27FC236}">
                <a16:creationId xmlns:a16="http://schemas.microsoft.com/office/drawing/2014/main" id="{C37FF098-AAB1-44E0-B0E6-5734D70845B3}"/>
              </a:ext>
            </a:extLst>
          </p:cNvPr>
          <p:cNvSpPr/>
          <p:nvPr/>
        </p:nvSpPr>
        <p:spPr>
          <a:xfrm>
            <a:off x="647787" y="664090"/>
            <a:ext cx="11269358" cy="2826351"/>
          </a:xfrm>
          <a:prstGeom prst="rect">
            <a:avLst/>
          </a:prstGeom>
        </p:spPr>
        <p:txBody>
          <a:bodyPr wrap="square">
            <a:spAutoFit/>
          </a:bodyPr>
          <a:lstStyle/>
          <a:p>
            <a:pPr algn="r">
              <a:lnSpc>
                <a:spcPts val="3600"/>
              </a:lnSpc>
            </a:pPr>
            <a:r>
              <a:rPr lang="es-ES" sz="2100">
                <a:latin typeface="Open Sans" panose="020B0606030504020204" pitchFamily="34" charset="0"/>
                <a:ea typeface="Open Sans" panose="020B0606030504020204" pitchFamily="34" charset="0"/>
              </a:rPr>
              <a:t>La palabra SEM se refería en un principio,</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 a todas aquellas técnicas que se usan para que un sitio web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aparezca en las primeras posiciones de los buscadores </a:t>
            </a:r>
            <a:br>
              <a:rPr lang="es-ES" sz="2100">
                <a:latin typeface="Open Sans" panose="020B0606030504020204" pitchFamily="34" charset="0"/>
                <a:ea typeface="Open Sans" panose="020B0606030504020204" pitchFamily="34" charset="0"/>
              </a:rPr>
            </a:br>
            <a:r>
              <a:rPr lang="es-ES" sz="2100">
                <a:latin typeface="Open Sans" panose="020B0606030504020204" pitchFamily="34" charset="0"/>
                <a:ea typeface="Open Sans" panose="020B0606030504020204" pitchFamily="34" charset="0"/>
              </a:rPr>
              <a:t>tanto a través de estrategias de pago como de posicionamiento natural (SEO).</a:t>
            </a:r>
          </a:p>
          <a:p>
            <a:pPr algn="r">
              <a:lnSpc>
                <a:spcPts val="3600"/>
              </a:lnSpc>
            </a:pPr>
            <a:r>
              <a:rPr lang="es-ES" sz="2400">
                <a:latin typeface="Open Sans" panose="020B0606030504020204" pitchFamily="34" charset="0"/>
                <a:ea typeface="Open Sans" panose="020B0606030504020204" pitchFamily="34" charset="0"/>
              </a:rPr>
              <a:t>En la actualidad </a:t>
            </a:r>
            <a:r>
              <a:rPr lang="es-ES" sz="2400" b="1">
                <a:solidFill>
                  <a:srgbClr val="C00000"/>
                </a:solidFill>
                <a:latin typeface="Open Sans" panose="020B0606030504020204" pitchFamily="34" charset="0"/>
                <a:ea typeface="Open Sans" panose="020B0606030504020204" pitchFamily="34" charset="0"/>
              </a:rPr>
              <a:t>SEM</a:t>
            </a:r>
            <a:r>
              <a:rPr lang="es-ES" sz="2400">
                <a:latin typeface="Open Sans" panose="020B0606030504020204" pitchFamily="34" charset="0"/>
                <a:ea typeface="Open Sans" panose="020B0606030504020204" pitchFamily="34" charset="0"/>
              </a:rPr>
              <a:t> solo hace referencia a las </a:t>
            </a:r>
            <a:br>
              <a:rPr lang="es-ES" sz="2400">
                <a:latin typeface="Open Sans" panose="020B0606030504020204" pitchFamily="34" charset="0"/>
                <a:ea typeface="Open Sans" panose="020B0606030504020204" pitchFamily="34" charset="0"/>
              </a:rPr>
            </a:br>
            <a:r>
              <a:rPr lang="es-ES" sz="2400">
                <a:solidFill>
                  <a:srgbClr val="C00000"/>
                </a:solidFill>
                <a:latin typeface="Open Sans" panose="020B0606030504020204" pitchFamily="34" charset="0"/>
                <a:ea typeface="Open Sans" panose="020B0606030504020204" pitchFamily="34" charset="0"/>
              </a:rPr>
              <a:t>acciones de pago dentro de los buscadores</a:t>
            </a:r>
            <a:endParaRPr lang="ca-ES" sz="2400">
              <a:solidFill>
                <a:srgbClr val="C00000"/>
              </a:solidFill>
              <a:latin typeface="Open Sans" panose="020B0606030504020204" pitchFamily="34" charset="0"/>
              <a:ea typeface="Open Sans" panose="020B0606030504020204" pitchFamily="34" charset="0"/>
            </a:endParaRPr>
          </a:p>
        </p:txBody>
      </p:sp>
      <p:pic>
        <p:nvPicPr>
          <p:cNvPr id="9" name="Imagen 8">
            <a:extLst>
              <a:ext uri="{FF2B5EF4-FFF2-40B4-BE49-F238E27FC236}">
                <a16:creationId xmlns:a16="http://schemas.microsoft.com/office/drawing/2014/main" id="{E67B993D-3881-4A67-B442-FE3F5560DFC9}"/>
              </a:ext>
            </a:extLst>
          </p:cNvPr>
          <p:cNvPicPr>
            <a:picLocks noChangeAspect="1"/>
          </p:cNvPicPr>
          <p:nvPr/>
        </p:nvPicPr>
        <p:blipFill>
          <a:blip r:embed="rId3"/>
          <a:stretch>
            <a:fillRect/>
          </a:stretch>
        </p:blipFill>
        <p:spPr>
          <a:xfrm>
            <a:off x="1093810" y="3977184"/>
            <a:ext cx="1737767" cy="541774"/>
          </a:xfrm>
          <a:prstGeom prst="rect">
            <a:avLst/>
          </a:prstGeom>
        </p:spPr>
      </p:pic>
      <p:sp>
        <p:nvSpPr>
          <p:cNvPr id="10" name="Rectángulo 9">
            <a:extLst>
              <a:ext uri="{FF2B5EF4-FFF2-40B4-BE49-F238E27FC236}">
                <a16:creationId xmlns:a16="http://schemas.microsoft.com/office/drawing/2014/main" id="{2A346B31-E453-47C8-B1E9-C7D3D97386B3}"/>
              </a:ext>
            </a:extLst>
          </p:cNvPr>
          <p:cNvSpPr/>
          <p:nvPr/>
        </p:nvSpPr>
        <p:spPr>
          <a:xfrm>
            <a:off x="688427" y="4518958"/>
            <a:ext cx="2743059" cy="369332"/>
          </a:xfrm>
          <a:prstGeom prst="rect">
            <a:avLst/>
          </a:prstGeom>
        </p:spPr>
        <p:txBody>
          <a:bodyPr wrap="none">
            <a:spAutoFit/>
          </a:bodyPr>
          <a:lstStyle/>
          <a:p>
            <a:r>
              <a:rPr lang="ca-ES">
                <a:latin typeface="Open Sans" panose="020B0606030504020204" pitchFamily="34" charset="0"/>
                <a:ea typeface="Open Sans" panose="020B0606030504020204" pitchFamily="34" charset="0"/>
                <a:cs typeface="Open Sans" panose="020B0606030504020204" pitchFamily="34" charset="0"/>
              </a:rPr>
              <a:t>https://ads.google.com/</a:t>
            </a:r>
          </a:p>
        </p:txBody>
      </p:sp>
      <p:pic>
        <p:nvPicPr>
          <p:cNvPr id="1026" name="Picture 2" descr="Microsoft Advertising - Audience – Documentation">
            <a:extLst>
              <a:ext uri="{FF2B5EF4-FFF2-40B4-BE49-F238E27FC236}">
                <a16:creationId xmlns:a16="http://schemas.microsoft.com/office/drawing/2014/main" id="{F4FB77D1-003A-4A70-A52F-C0CD1C22D59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548" t="38263" r="6799" b="37645"/>
          <a:stretch/>
        </p:blipFill>
        <p:spPr bwMode="auto">
          <a:xfrm>
            <a:off x="7301815" y="4169942"/>
            <a:ext cx="2502317" cy="349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B000EDBB-D19B-4618-8730-F1881362533E}"/>
              </a:ext>
            </a:extLst>
          </p:cNvPr>
          <p:cNvSpPr/>
          <p:nvPr/>
        </p:nvSpPr>
        <p:spPr>
          <a:xfrm>
            <a:off x="4849749" y="4518958"/>
            <a:ext cx="7108036" cy="369332"/>
          </a:xfrm>
          <a:prstGeom prst="rect">
            <a:avLst/>
          </a:prstGeom>
        </p:spPr>
        <p:txBody>
          <a:bodyPr wrap="none">
            <a:spAutoFit/>
          </a:bodyPr>
          <a:lstStyle/>
          <a:p>
            <a:r>
              <a:rPr lang="ca-ES">
                <a:latin typeface="Open Sans" panose="020B0606030504020204" pitchFamily="34" charset="0"/>
                <a:ea typeface="Open Sans" panose="020B0606030504020204" pitchFamily="34" charset="0"/>
                <a:cs typeface="Open Sans" panose="020B0606030504020204" pitchFamily="34" charset="0"/>
              </a:rPr>
              <a:t>https://about.ads.microsoft.com/es-es/h/a/microsoft-advertising</a:t>
            </a:r>
          </a:p>
        </p:txBody>
      </p:sp>
      <p:pic>
        <p:nvPicPr>
          <p:cNvPr id="1028" name="Picture 4" descr="Yahoo advertising Logos">
            <a:extLst>
              <a:ext uri="{FF2B5EF4-FFF2-40B4-BE49-F238E27FC236}">
                <a16:creationId xmlns:a16="http://schemas.microsoft.com/office/drawing/2014/main" id="{A2D5EAD4-DC6B-474E-844A-69A5B3C0683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8801" b="29479"/>
          <a:stretch/>
        </p:blipFill>
        <p:spPr bwMode="auto">
          <a:xfrm>
            <a:off x="4934097" y="5686688"/>
            <a:ext cx="1394893" cy="484957"/>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F39AA5D5-0138-488F-9AF4-50F99BE238A5}"/>
              </a:ext>
            </a:extLst>
          </p:cNvPr>
          <p:cNvSpPr/>
          <p:nvPr/>
        </p:nvSpPr>
        <p:spPr>
          <a:xfrm>
            <a:off x="3431486" y="6193910"/>
            <a:ext cx="4830168" cy="369332"/>
          </a:xfrm>
          <a:prstGeom prst="rect">
            <a:avLst/>
          </a:prstGeom>
        </p:spPr>
        <p:txBody>
          <a:bodyPr wrap="none">
            <a:spAutoFit/>
          </a:bodyPr>
          <a:lstStyle/>
          <a:p>
            <a:r>
              <a:rPr lang="ca-ES">
                <a:latin typeface="Open Sans" panose="020B0606030504020204" pitchFamily="34" charset="0"/>
                <a:ea typeface="Open Sans" panose="020B0606030504020204" pitchFamily="34" charset="0"/>
                <a:cs typeface="Open Sans" panose="020B0606030504020204" pitchFamily="34" charset="0"/>
              </a:rPr>
              <a:t>https://gemini.yahoo.com/advertiser/home</a:t>
            </a:r>
          </a:p>
        </p:txBody>
      </p:sp>
    </p:spTree>
    <p:extLst>
      <p:ext uri="{BB962C8B-B14F-4D97-AF65-F5344CB8AC3E}">
        <p14:creationId xmlns:p14="http://schemas.microsoft.com/office/powerpoint/2010/main" val="62193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2F2DFED-7DB7-4046-BB57-1C2B9916AB7B}"/>
              </a:ext>
            </a:extLst>
          </p:cNvPr>
          <p:cNvSpPr>
            <a:spLocks noGrp="1"/>
          </p:cNvSpPr>
          <p:nvPr>
            <p:ph type="body" idx="1"/>
          </p:nvPr>
        </p:nvSpPr>
        <p:spPr>
          <a:xfrm>
            <a:off x="609600" y="1354620"/>
            <a:ext cx="5386917" cy="576629"/>
          </a:xfrm>
        </p:spPr>
        <p:txBody>
          <a:bodyPr/>
          <a:lstStyle/>
          <a:p>
            <a:r>
              <a:rPr lang="ca-ES"/>
              <a:t>Ventajas</a:t>
            </a:r>
          </a:p>
        </p:txBody>
      </p:sp>
      <p:sp>
        <p:nvSpPr>
          <p:cNvPr id="3" name="Marcador de contenido 2">
            <a:extLst>
              <a:ext uri="{FF2B5EF4-FFF2-40B4-BE49-F238E27FC236}">
                <a16:creationId xmlns:a16="http://schemas.microsoft.com/office/drawing/2014/main" id="{FA7AADC8-F2B2-40F4-8B1B-79F64F6BB4E7}"/>
              </a:ext>
            </a:extLst>
          </p:cNvPr>
          <p:cNvSpPr>
            <a:spLocks noGrp="1"/>
          </p:cNvSpPr>
          <p:nvPr>
            <p:ph sz="half" idx="2"/>
          </p:nvPr>
        </p:nvSpPr>
        <p:spPr>
          <a:xfrm>
            <a:off x="609600" y="1865447"/>
            <a:ext cx="5386917" cy="3301851"/>
          </a:xfrm>
        </p:spPr>
        <p:txBody>
          <a:bodyPr/>
          <a:lstStyle/>
          <a:p>
            <a:pPr marL="342900" indent="-342900">
              <a:buFont typeface="Wingdings" panose="05000000000000000000" pitchFamily="2" charset="2"/>
              <a:buChar char="§"/>
            </a:pPr>
            <a:r>
              <a:rPr lang="es-ES"/>
              <a:t>Ofrece visibilidad inmediata</a:t>
            </a:r>
          </a:p>
          <a:p>
            <a:pPr marL="342900" indent="-342900">
              <a:buFont typeface="Wingdings" panose="05000000000000000000" pitchFamily="2" charset="2"/>
              <a:buChar char="§"/>
            </a:pPr>
            <a:r>
              <a:rPr lang="es-ES"/>
              <a:t>Aumento del tráfico</a:t>
            </a:r>
          </a:p>
          <a:p>
            <a:pPr marL="342900" indent="-342900">
              <a:buFont typeface="Wingdings" panose="05000000000000000000" pitchFamily="2" charset="2"/>
              <a:buChar char="§"/>
            </a:pPr>
            <a:r>
              <a:rPr lang="es-ES"/>
              <a:t>Segmentación.</a:t>
            </a:r>
          </a:p>
          <a:p>
            <a:pPr marL="342900" indent="-342900">
              <a:buFont typeface="Wingdings" panose="05000000000000000000" pitchFamily="2" charset="2"/>
              <a:buChar char="§"/>
            </a:pPr>
            <a:r>
              <a:rPr lang="es-ES"/>
              <a:t>Capacidad de monitorización.</a:t>
            </a:r>
          </a:p>
          <a:p>
            <a:pPr marL="342900" indent="-342900">
              <a:buFont typeface="Wingdings" panose="05000000000000000000" pitchFamily="2" charset="2"/>
              <a:buChar char="§"/>
            </a:pPr>
            <a:r>
              <a:rPr lang="es-ES"/>
              <a:t>Control de costes</a:t>
            </a:r>
          </a:p>
          <a:p>
            <a:pPr marL="342900" indent="-342900">
              <a:buFont typeface="Wingdings" panose="05000000000000000000" pitchFamily="2" charset="2"/>
              <a:buChar char="§"/>
            </a:pPr>
            <a:endParaRPr lang="es-ES"/>
          </a:p>
        </p:txBody>
      </p:sp>
      <p:sp>
        <p:nvSpPr>
          <p:cNvPr id="4" name="Marcador de texto 3">
            <a:extLst>
              <a:ext uri="{FF2B5EF4-FFF2-40B4-BE49-F238E27FC236}">
                <a16:creationId xmlns:a16="http://schemas.microsoft.com/office/drawing/2014/main" id="{AA4A48AB-2119-4596-BD85-2483953889DD}"/>
              </a:ext>
            </a:extLst>
          </p:cNvPr>
          <p:cNvSpPr>
            <a:spLocks noGrp="1"/>
          </p:cNvSpPr>
          <p:nvPr>
            <p:ph type="body" sz="quarter" idx="3"/>
          </p:nvPr>
        </p:nvSpPr>
        <p:spPr>
          <a:xfrm>
            <a:off x="6193368" y="1354620"/>
            <a:ext cx="5389033" cy="576629"/>
          </a:xfrm>
        </p:spPr>
        <p:txBody>
          <a:bodyPr/>
          <a:lstStyle/>
          <a:p>
            <a:r>
              <a:rPr lang="ca-ES"/>
              <a:t>Desventajas</a:t>
            </a:r>
          </a:p>
        </p:txBody>
      </p:sp>
      <p:sp>
        <p:nvSpPr>
          <p:cNvPr id="5" name="Marcador de contenido 4">
            <a:extLst>
              <a:ext uri="{FF2B5EF4-FFF2-40B4-BE49-F238E27FC236}">
                <a16:creationId xmlns:a16="http://schemas.microsoft.com/office/drawing/2014/main" id="{2CF7B80C-2281-4883-BF91-108AD32A8AD5}"/>
              </a:ext>
            </a:extLst>
          </p:cNvPr>
          <p:cNvSpPr>
            <a:spLocks noGrp="1"/>
          </p:cNvSpPr>
          <p:nvPr>
            <p:ph sz="quarter" idx="4"/>
          </p:nvPr>
        </p:nvSpPr>
        <p:spPr>
          <a:xfrm>
            <a:off x="6193368" y="1865447"/>
            <a:ext cx="5389033" cy="1152073"/>
          </a:xfrm>
        </p:spPr>
        <p:txBody>
          <a:bodyPr vert="horz" lIns="36000" tIns="36000" rIns="36000" bIns="36000" rtlCol="0">
            <a:noAutofit/>
          </a:bodyPr>
          <a:lstStyle/>
          <a:p>
            <a:pPr marL="342900" indent="-342900">
              <a:buChar char="§"/>
            </a:pPr>
            <a:r>
              <a:rPr lang="es-ES"/>
              <a:t>Estrategia a corto plazo</a:t>
            </a:r>
          </a:p>
          <a:p>
            <a:pPr marL="342900" indent="-342900">
              <a:buChar char="§"/>
            </a:pPr>
            <a:r>
              <a:rPr lang="es-ES"/>
              <a:t>Éxito supeditado a la inversión</a:t>
            </a:r>
          </a:p>
        </p:txBody>
      </p:sp>
      <p:sp>
        <p:nvSpPr>
          <p:cNvPr id="6" name="Título 5">
            <a:extLst>
              <a:ext uri="{FF2B5EF4-FFF2-40B4-BE49-F238E27FC236}">
                <a16:creationId xmlns:a16="http://schemas.microsoft.com/office/drawing/2014/main" id="{040C1EBC-2836-4159-B2FA-66FB50A9CE81}"/>
              </a:ext>
            </a:extLst>
          </p:cNvPr>
          <p:cNvSpPr>
            <a:spLocks noGrp="1"/>
          </p:cNvSpPr>
          <p:nvPr>
            <p:ph type="title"/>
          </p:nvPr>
        </p:nvSpPr>
        <p:spPr/>
        <p:txBody>
          <a:bodyPr/>
          <a:lstStyle/>
          <a:p>
            <a:r>
              <a:rPr lang="es-ES"/>
              <a:t>2- Publicidad en los motores de búsqueda (SEM) Search Engine Marketing  .</a:t>
            </a:r>
            <a:endParaRPr lang="ca-ES"/>
          </a:p>
        </p:txBody>
      </p:sp>
      <p:sp>
        <p:nvSpPr>
          <p:cNvPr id="7" name="Rectángulo 6">
            <a:extLst>
              <a:ext uri="{FF2B5EF4-FFF2-40B4-BE49-F238E27FC236}">
                <a16:creationId xmlns:a16="http://schemas.microsoft.com/office/drawing/2014/main" id="{3C9C6902-DD08-4FB3-A468-2268EB38157F}"/>
              </a:ext>
            </a:extLst>
          </p:cNvPr>
          <p:cNvSpPr/>
          <p:nvPr/>
        </p:nvSpPr>
        <p:spPr>
          <a:xfrm>
            <a:off x="6036783" y="446204"/>
            <a:ext cx="5835252" cy="461665"/>
          </a:xfrm>
          <a:prstGeom prst="rect">
            <a:avLst/>
          </a:prstGeom>
        </p:spPr>
        <p:txBody>
          <a:bodyPr wrap="none">
            <a:spAutoFit/>
          </a:bodyPr>
          <a:lstStyle/>
          <a:p>
            <a:r>
              <a:rPr lang="es-ES" sz="2400">
                <a:solidFill>
                  <a:srgbClr val="CC0000"/>
                </a:solidFill>
                <a:latin typeface="Open Sans" panose="020B0606030504020204" pitchFamily="34" charset="0"/>
                <a:ea typeface="Open Sans" panose="020B0606030504020204" pitchFamily="34" charset="0"/>
              </a:rPr>
              <a:t>Efectiva para posicionamiento orgánico</a:t>
            </a:r>
          </a:p>
        </p:txBody>
      </p:sp>
      <p:sp>
        <p:nvSpPr>
          <p:cNvPr id="13" name="Rectángulo 12">
            <a:extLst>
              <a:ext uri="{FF2B5EF4-FFF2-40B4-BE49-F238E27FC236}">
                <a16:creationId xmlns:a16="http://schemas.microsoft.com/office/drawing/2014/main" id="{4BCBA19E-9ACF-4394-AAE4-91B5440706D8}"/>
              </a:ext>
            </a:extLst>
          </p:cNvPr>
          <p:cNvSpPr/>
          <p:nvPr/>
        </p:nvSpPr>
        <p:spPr>
          <a:xfrm>
            <a:off x="4686300" y="6482896"/>
            <a:ext cx="7226300"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https://dashthis.com/app/view/dashboard-PnOjE1VMSUC4EaWhGYsfjA</a:t>
            </a:r>
          </a:p>
        </p:txBody>
      </p:sp>
      <p:sp>
        <p:nvSpPr>
          <p:cNvPr id="14" name="CuadroTexto 13">
            <a:extLst>
              <a:ext uri="{FF2B5EF4-FFF2-40B4-BE49-F238E27FC236}">
                <a16:creationId xmlns:a16="http://schemas.microsoft.com/office/drawing/2014/main" id="{FAD4414C-AAB6-4D39-B5FD-48F21DA83AB4}"/>
              </a:ext>
            </a:extLst>
          </p:cNvPr>
          <p:cNvSpPr txBox="1"/>
          <p:nvPr/>
        </p:nvSpPr>
        <p:spPr>
          <a:xfrm>
            <a:off x="2619709" y="6488394"/>
            <a:ext cx="2066591" cy="338554"/>
          </a:xfrm>
          <a:prstGeom prst="rect">
            <a:avLst/>
          </a:prstGeom>
        </p:spPr>
        <p:txBody>
          <a:bodyPr wrap="square">
            <a:spAutoFit/>
          </a:bodyPr>
          <a:lstStyle>
            <a:defPPr>
              <a:defRPr lang="es-ES"/>
            </a:defPPr>
            <a:lvl1pPr>
              <a:defRPr sz="1600">
                <a:latin typeface="Open Sans" panose="020B0606030504020204" pitchFamily="34" charset="0"/>
                <a:ea typeface="Open Sans" panose="020B0606030504020204" pitchFamily="34" charset="0"/>
                <a:cs typeface="Open Sans" panose="020B0606030504020204" pitchFamily="34" charset="0"/>
              </a:defRPr>
            </a:lvl1pPr>
          </a:lstStyle>
          <a:p>
            <a:r>
              <a:rPr lang="ca-ES">
                <a:solidFill>
                  <a:srgbClr val="C00000"/>
                </a:solidFill>
              </a:rPr>
              <a:t>Ejemplo Dashboard</a:t>
            </a:r>
          </a:p>
        </p:txBody>
      </p:sp>
      <p:pic>
        <p:nvPicPr>
          <p:cNvPr id="2052" name="Picture 4" descr="métrica  icono gratis">
            <a:extLst>
              <a:ext uri="{FF2B5EF4-FFF2-40B4-BE49-F238E27FC236}">
                <a16:creationId xmlns:a16="http://schemas.microsoft.com/office/drawing/2014/main" id="{3BE52B03-1096-44C4-BF33-C52FD4446F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120" y="4414667"/>
            <a:ext cx="886173" cy="886173"/>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E9AC383A-41B3-4E05-BF81-3A72C5FC81AB}"/>
              </a:ext>
            </a:extLst>
          </p:cNvPr>
          <p:cNvSpPr/>
          <p:nvPr/>
        </p:nvSpPr>
        <p:spPr>
          <a:xfrm>
            <a:off x="2232873" y="4235513"/>
            <a:ext cx="4259367" cy="1442612"/>
          </a:xfrm>
          <a:prstGeom prst="rect">
            <a:avLst/>
          </a:prstGeom>
        </p:spPr>
        <p:txBody>
          <a:bodyPr vert="horz" lIns="36000" tIns="36000" rIns="36000" bIns="36000" rtlCol="0">
            <a:noAutofit/>
          </a:bodyPr>
          <a:lstStyle/>
          <a:p>
            <a:pPr>
              <a:lnSpc>
                <a:spcPts val="2600"/>
              </a:lnSpc>
              <a:spcBef>
                <a:spcPct val="20000"/>
              </a:spcBef>
              <a:buClr>
                <a:srgbClr val="C00000"/>
              </a:buClr>
            </a:pPr>
            <a:r>
              <a:rPr lang="es-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Existen multitud de métricas SEM: </a:t>
            </a:r>
          </a:p>
          <a:p>
            <a:pPr>
              <a:lnSpc>
                <a:spcPts val="2600"/>
              </a:lnSpc>
              <a:spcBef>
                <a:spcPct val="20000"/>
              </a:spcBef>
              <a:buClr>
                <a:srgbClr val="C00000"/>
              </a:buClr>
            </a:pPr>
            <a:r>
              <a:rPr lang="es-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CPC (Coste por clic) </a:t>
            </a:r>
            <a:br>
              <a:rPr lang="es-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br>
            <a:r>
              <a:rPr lang="es-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CPM (Coste por Mil) </a:t>
            </a:r>
            <a:br>
              <a:rPr lang="es-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br>
            <a:r>
              <a:rPr lang="es-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CPA (Coste por Acción)</a:t>
            </a:r>
            <a:endParaRPr lang="ca-E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ángulo 15">
            <a:extLst>
              <a:ext uri="{FF2B5EF4-FFF2-40B4-BE49-F238E27FC236}">
                <a16:creationId xmlns:a16="http://schemas.microsoft.com/office/drawing/2014/main" id="{2CA79E5F-5CBD-49D7-9CA2-47342CC31E16}"/>
              </a:ext>
            </a:extLst>
          </p:cNvPr>
          <p:cNvSpPr/>
          <p:nvPr/>
        </p:nvSpPr>
        <p:spPr>
          <a:xfrm>
            <a:off x="9011920" y="3300861"/>
            <a:ext cx="2697481" cy="1369648"/>
          </a:xfrm>
          <a:prstGeom prst="rect">
            <a:avLst/>
          </a:prstGeom>
        </p:spPr>
        <p:txBody>
          <a:bodyPr vert="horz" lIns="36000" tIns="36000" rIns="36000" bIns="36000" rtlCol="0">
            <a:noAutofit/>
          </a:bodyPr>
          <a:lstStyle/>
          <a:p>
            <a:pPr algn="r">
              <a:lnSpc>
                <a:spcPts val="2600"/>
              </a:lnSpc>
              <a:spcBef>
                <a:spcPct val="20000"/>
              </a:spcBef>
              <a:buClr>
                <a:srgbClr val="C00000"/>
              </a:buClr>
            </a:pPr>
            <a:r>
              <a:rPr lang="es-ES">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El CTR promedio para los anuncios de </a:t>
            </a:r>
            <a:br>
              <a:rPr lang="es-ES">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s-ES" b="1">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Google Ads</a:t>
            </a:r>
            <a:r>
              <a:rPr lang="es-ES">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 está entre el 4 y hasta 12%</a:t>
            </a:r>
          </a:p>
        </p:txBody>
      </p:sp>
      <p:sp>
        <p:nvSpPr>
          <p:cNvPr id="17" name="Rectángulo 16">
            <a:extLst>
              <a:ext uri="{FF2B5EF4-FFF2-40B4-BE49-F238E27FC236}">
                <a16:creationId xmlns:a16="http://schemas.microsoft.com/office/drawing/2014/main" id="{74E51C2C-1989-464D-9A21-B6A0FD66D516}"/>
              </a:ext>
            </a:extLst>
          </p:cNvPr>
          <p:cNvSpPr/>
          <p:nvPr/>
        </p:nvSpPr>
        <p:spPr>
          <a:xfrm>
            <a:off x="7576814" y="5502184"/>
            <a:ext cx="3251211" cy="338554"/>
          </a:xfrm>
          <a:prstGeom prst="rect">
            <a:avLst/>
          </a:prstGeom>
          <a:solidFill>
            <a:schemeClr val="bg2"/>
          </a:solidFill>
        </p:spPr>
        <p:txBody>
          <a:bodyPr wrap="square">
            <a:spAutoFit/>
          </a:bodyPr>
          <a:lstStyle/>
          <a:p>
            <a:r>
              <a:rPr lang="es-ES" sz="1600">
                <a:latin typeface="Open Sans" panose="020B0606030504020204" pitchFamily="34" charset="0"/>
                <a:ea typeface="Open Sans" panose="020B0606030504020204" pitchFamily="34" charset="0"/>
                <a:cs typeface="Open Sans" panose="020B0606030504020204" pitchFamily="34" charset="0"/>
              </a:rPr>
              <a:t>CTR = (Clics / impresiones) x 100</a:t>
            </a:r>
            <a:endParaRPr lang="ca-ES" sz="160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ángulo 18">
            <a:extLst>
              <a:ext uri="{FF2B5EF4-FFF2-40B4-BE49-F238E27FC236}">
                <a16:creationId xmlns:a16="http://schemas.microsoft.com/office/drawing/2014/main" id="{857F4677-EDE2-4C2E-8E0E-18CDB69E72AC}"/>
              </a:ext>
            </a:extLst>
          </p:cNvPr>
          <p:cNvSpPr/>
          <p:nvPr/>
        </p:nvSpPr>
        <p:spPr>
          <a:xfrm>
            <a:off x="5816600" y="5024726"/>
            <a:ext cx="6096000" cy="338554"/>
          </a:xfrm>
          <a:prstGeom prst="rect">
            <a:avLst/>
          </a:prstGeom>
        </p:spPr>
        <p:txBody>
          <a:bodyPr wrap="square">
            <a:spAutoFit/>
          </a:bodyPr>
          <a:lstStyle/>
          <a:p>
            <a:pPr algn="r"/>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https://support.google.com/google-ads/#topic=3119141</a:t>
            </a:r>
          </a:p>
        </p:txBody>
      </p:sp>
      <p:pic>
        <p:nvPicPr>
          <p:cNvPr id="2056" name="Picture 8" descr="https://gstatic.com/ads/external/images/logo_google_ads_64px.png">
            <a:extLst>
              <a:ext uri="{FF2B5EF4-FFF2-40B4-BE49-F238E27FC236}">
                <a16:creationId xmlns:a16="http://schemas.microsoft.com/office/drawing/2014/main" id="{FC6F2D3E-BA71-49AE-AB8E-CA9E25588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320" y="389137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0A0C6-642C-497F-A639-2510B5455B0A}"/>
              </a:ext>
            </a:extLst>
          </p:cNvPr>
          <p:cNvSpPr>
            <a:spLocks noGrp="1"/>
          </p:cNvSpPr>
          <p:nvPr>
            <p:ph type="title"/>
          </p:nvPr>
        </p:nvSpPr>
        <p:spPr/>
        <p:txBody>
          <a:bodyPr/>
          <a:lstStyle/>
          <a:p>
            <a:r>
              <a:rPr lang="es-ES"/>
              <a:t>3- Social Media </a:t>
            </a:r>
            <a:r>
              <a:rPr lang="es-ES" dirty="0"/>
              <a:t>Marketing</a:t>
            </a:r>
          </a:p>
        </p:txBody>
      </p:sp>
      <p:sp>
        <p:nvSpPr>
          <p:cNvPr id="4" name="Rectángulo 3">
            <a:extLst>
              <a:ext uri="{FF2B5EF4-FFF2-40B4-BE49-F238E27FC236}">
                <a16:creationId xmlns:a16="http://schemas.microsoft.com/office/drawing/2014/main" id="{D227EAE0-839E-4750-A469-F776D48B09A3}"/>
              </a:ext>
            </a:extLst>
          </p:cNvPr>
          <p:cNvSpPr/>
          <p:nvPr/>
        </p:nvSpPr>
        <p:spPr>
          <a:xfrm>
            <a:off x="6959918" y="1285983"/>
            <a:ext cx="4772026" cy="4172874"/>
          </a:xfrm>
          <a:prstGeom prst="rect">
            <a:avLst/>
          </a:prstGeom>
        </p:spPr>
        <p:txBody>
          <a:bodyPr wrap="square">
            <a:spAutoFit/>
          </a:bodyPr>
          <a:lstStyle/>
          <a:p>
            <a:pPr algn="r">
              <a:lnSpc>
                <a:spcPts val="3200"/>
              </a:lnSpc>
            </a:pPr>
            <a:r>
              <a:rPr lang="es-ES" sz="2400" dirty="0">
                <a:solidFill>
                  <a:srgbClr val="3E4543"/>
                </a:solidFill>
                <a:latin typeface="Open Sans" panose="020B0606030504020204" pitchFamily="34" charset="0"/>
                <a:ea typeface="Open Sans" panose="020B0606030504020204" pitchFamily="34" charset="0"/>
              </a:rPr>
              <a:t>El Social Media Marketing </a:t>
            </a:r>
            <a:br>
              <a:rPr lang="es-ES" sz="2400" dirty="0">
                <a:solidFill>
                  <a:srgbClr val="3E4543"/>
                </a:solidFill>
                <a:latin typeface="Open Sans" panose="020B0606030504020204" pitchFamily="34" charset="0"/>
                <a:ea typeface="Open Sans" panose="020B0606030504020204" pitchFamily="34" charset="0"/>
              </a:rPr>
            </a:br>
            <a:r>
              <a:rPr lang="es-ES" sz="2400" dirty="0">
                <a:solidFill>
                  <a:srgbClr val="3E4543"/>
                </a:solidFill>
                <a:latin typeface="Open Sans" panose="020B0606030504020204" pitchFamily="34" charset="0"/>
                <a:ea typeface="Open Sans" panose="020B0606030504020204" pitchFamily="34" charset="0"/>
              </a:rPr>
              <a:t>(o marketing en redes sociales) consiste en </a:t>
            </a:r>
            <a:r>
              <a:rPr lang="es-ES" sz="2400" dirty="0">
                <a:solidFill>
                  <a:srgbClr val="C00000"/>
                </a:solidFill>
                <a:latin typeface="Open Sans" panose="020B0606030504020204" pitchFamily="34" charset="0"/>
                <a:ea typeface="Open Sans" panose="020B0606030504020204" pitchFamily="34" charset="0"/>
              </a:rPr>
              <a:t>la combinación de las acciones y objetivos del marketing digital con la capacidad de </a:t>
            </a:r>
            <a:r>
              <a:rPr lang="es-ES" sz="2400">
                <a:solidFill>
                  <a:srgbClr val="C00000"/>
                </a:solidFill>
                <a:latin typeface="Open Sans" panose="020B0606030504020204" pitchFamily="34" charset="0"/>
                <a:ea typeface="Open Sans" panose="020B0606030504020204" pitchFamily="34" charset="0"/>
              </a:rPr>
              <a:t>difusión </a:t>
            </a:r>
            <a:br>
              <a:rPr lang="es-ES" sz="2400">
                <a:solidFill>
                  <a:srgbClr val="C00000"/>
                </a:solidFill>
                <a:latin typeface="Open Sans" panose="020B0606030504020204" pitchFamily="34" charset="0"/>
                <a:ea typeface="Open Sans" panose="020B0606030504020204" pitchFamily="34" charset="0"/>
              </a:rPr>
            </a:br>
            <a:r>
              <a:rPr lang="es-ES" sz="2400">
                <a:solidFill>
                  <a:srgbClr val="C00000"/>
                </a:solidFill>
                <a:latin typeface="Open Sans" panose="020B0606030504020204" pitchFamily="34" charset="0"/>
                <a:ea typeface="Open Sans" panose="020B0606030504020204" pitchFamily="34" charset="0"/>
              </a:rPr>
              <a:t>de </a:t>
            </a:r>
            <a:r>
              <a:rPr lang="es-ES" sz="2400" dirty="0">
                <a:solidFill>
                  <a:srgbClr val="C00000"/>
                </a:solidFill>
                <a:latin typeface="Open Sans" panose="020B0606030504020204" pitchFamily="34" charset="0"/>
                <a:ea typeface="Open Sans" panose="020B0606030504020204" pitchFamily="34" charset="0"/>
              </a:rPr>
              <a:t>las redes sociales</a:t>
            </a:r>
            <a:r>
              <a:rPr lang="es-ES" sz="2400">
                <a:solidFill>
                  <a:srgbClr val="3E4543"/>
                </a:solidFill>
                <a:latin typeface="Open Sans" panose="020B0606030504020204" pitchFamily="34" charset="0"/>
                <a:ea typeface="Open Sans" panose="020B0606030504020204" pitchFamily="34" charset="0"/>
              </a:rPr>
              <a:t>, </a:t>
            </a:r>
            <a:br>
              <a:rPr lang="es-ES" sz="2400">
                <a:solidFill>
                  <a:srgbClr val="3E4543"/>
                </a:solidFill>
                <a:latin typeface="Open Sans" panose="020B0606030504020204" pitchFamily="34" charset="0"/>
                <a:ea typeface="Open Sans" panose="020B0606030504020204" pitchFamily="34" charset="0"/>
              </a:rPr>
            </a:br>
            <a:r>
              <a:rPr lang="es-ES" sz="2400">
                <a:solidFill>
                  <a:srgbClr val="3E4543"/>
                </a:solidFill>
                <a:latin typeface="Open Sans" panose="020B0606030504020204" pitchFamily="34" charset="0"/>
                <a:ea typeface="Open Sans" panose="020B0606030504020204" pitchFamily="34" charset="0"/>
              </a:rPr>
              <a:t>como </a:t>
            </a:r>
            <a:r>
              <a:rPr lang="es-ES" sz="2400" dirty="0">
                <a:solidFill>
                  <a:srgbClr val="3E4543"/>
                </a:solidFill>
                <a:latin typeface="Open Sans" panose="020B0606030504020204" pitchFamily="34" charset="0"/>
                <a:ea typeface="Open Sans" panose="020B0606030504020204" pitchFamily="34" charset="0"/>
              </a:rPr>
              <a:t>parte de la estrategia global de </a:t>
            </a:r>
            <a:r>
              <a:rPr lang="es-ES" sz="2400">
                <a:solidFill>
                  <a:srgbClr val="3E4543"/>
                </a:solidFill>
                <a:latin typeface="Open Sans" panose="020B0606030504020204" pitchFamily="34" charset="0"/>
                <a:ea typeface="Open Sans" panose="020B0606030504020204" pitchFamily="34" charset="0"/>
              </a:rPr>
              <a:t>comunicación </a:t>
            </a:r>
            <a:br>
              <a:rPr lang="es-ES" sz="2400">
                <a:solidFill>
                  <a:srgbClr val="3E4543"/>
                </a:solidFill>
                <a:latin typeface="Open Sans" panose="020B0606030504020204" pitchFamily="34" charset="0"/>
                <a:ea typeface="Open Sans" panose="020B0606030504020204" pitchFamily="34" charset="0"/>
              </a:rPr>
            </a:br>
            <a:r>
              <a:rPr lang="es-ES" sz="2400">
                <a:solidFill>
                  <a:srgbClr val="3E4543"/>
                </a:solidFill>
                <a:latin typeface="Open Sans" panose="020B0606030504020204" pitchFamily="34" charset="0"/>
                <a:ea typeface="Open Sans" panose="020B0606030504020204" pitchFamily="34" charset="0"/>
              </a:rPr>
              <a:t>de </a:t>
            </a:r>
            <a:r>
              <a:rPr lang="es-ES" sz="2400" dirty="0">
                <a:solidFill>
                  <a:srgbClr val="3E4543"/>
                </a:solidFill>
                <a:latin typeface="Open Sans" panose="020B0606030504020204" pitchFamily="34" charset="0"/>
                <a:ea typeface="Open Sans" panose="020B0606030504020204" pitchFamily="34" charset="0"/>
              </a:rPr>
              <a:t>una empresa.</a:t>
            </a:r>
            <a:endParaRPr lang="es-ES" sz="2400" dirty="0">
              <a:latin typeface="Open Sans" panose="020B0606030504020204" pitchFamily="34" charset="0"/>
              <a:ea typeface="Open Sans" panose="020B0606030504020204" pitchFamily="34" charset="0"/>
            </a:endParaRPr>
          </a:p>
        </p:txBody>
      </p:sp>
      <p:sp>
        <p:nvSpPr>
          <p:cNvPr id="5" name="Rectángulo 4">
            <a:extLst>
              <a:ext uri="{FF2B5EF4-FFF2-40B4-BE49-F238E27FC236}">
                <a16:creationId xmlns:a16="http://schemas.microsoft.com/office/drawing/2014/main" id="{1DE5D6CF-E1EC-4857-8335-84CAF61D8E5D}"/>
              </a:ext>
            </a:extLst>
          </p:cNvPr>
          <p:cNvSpPr/>
          <p:nvPr/>
        </p:nvSpPr>
        <p:spPr>
          <a:xfrm>
            <a:off x="2450940" y="6200090"/>
            <a:ext cx="9402924" cy="584775"/>
          </a:xfrm>
          <a:prstGeom prst="rect">
            <a:avLst/>
          </a:prstGeom>
        </p:spPr>
        <p:txBody>
          <a:bodyPr wrap="square">
            <a:spAutoFit/>
          </a:bodyPr>
          <a:lstStyle/>
          <a:p>
            <a:pPr algn="r"/>
            <a:r>
              <a:rPr lang="es-ES" sz="1600">
                <a:solidFill>
                  <a:srgbClr val="000000"/>
                </a:solidFill>
                <a:latin typeface="Open Sans" panose="020B0606030504020204" pitchFamily="34" charset="0"/>
                <a:ea typeface="Open Sans" panose="020B0606030504020204" pitchFamily="34" charset="0"/>
              </a:rPr>
              <a:t>Según el </a:t>
            </a:r>
            <a:r>
              <a:rPr lang="es-ES" sz="1600">
                <a:solidFill>
                  <a:srgbClr val="C00000"/>
                </a:solidFill>
                <a:latin typeface="Open Sans" panose="020B0606030504020204" pitchFamily="34" charset="0"/>
                <a:ea typeface="Open Sans" panose="020B0606030504020204" pitchFamily="34" charset="0"/>
              </a:rPr>
              <a:t>Estudio de Redes Sociales 2021</a:t>
            </a:r>
            <a:r>
              <a:rPr lang="es-ES" sz="1600">
                <a:solidFill>
                  <a:srgbClr val="000000"/>
                </a:solidFill>
                <a:latin typeface="Open Sans" panose="020B0606030504020204" pitchFamily="34" charset="0"/>
                <a:ea typeface="Open Sans" panose="020B0606030504020204" pitchFamily="34" charset="0"/>
              </a:rPr>
              <a:t> del </a:t>
            </a:r>
            <a:r>
              <a:rPr lang="es-ES" sz="1600">
                <a:solidFill>
                  <a:srgbClr val="C00000"/>
                </a:solidFill>
                <a:latin typeface="Open Sans" panose="020B0606030504020204" pitchFamily="34" charset="0"/>
                <a:ea typeface="Open Sans" panose="020B0606030504020204" pitchFamily="34" charset="0"/>
              </a:rPr>
              <a:t>IAB</a:t>
            </a:r>
            <a:r>
              <a:rPr lang="es-ES" sz="1600">
                <a:solidFill>
                  <a:srgbClr val="000000"/>
                </a:solidFill>
                <a:latin typeface="Open Sans" panose="020B0606030504020204" pitchFamily="34" charset="0"/>
                <a:ea typeface="Open Sans" panose="020B0606030504020204" pitchFamily="34" charset="0"/>
              </a:rPr>
              <a:t>, </a:t>
            </a:r>
            <a:br>
              <a:rPr lang="es-ES" sz="1600">
                <a:solidFill>
                  <a:srgbClr val="000000"/>
                </a:solidFill>
                <a:latin typeface="Open Sans" panose="020B0606030504020204" pitchFamily="34" charset="0"/>
                <a:ea typeface="Open Sans" panose="020B0606030504020204" pitchFamily="34" charset="0"/>
              </a:rPr>
            </a:br>
            <a:r>
              <a:rPr lang="es-ES" sz="1600">
                <a:solidFill>
                  <a:srgbClr val="000000"/>
                </a:solidFill>
                <a:latin typeface="Open Sans" panose="020B0606030504020204" pitchFamily="34" charset="0"/>
                <a:ea typeface="Open Sans" panose="020B0606030504020204" pitchFamily="34" charset="0"/>
              </a:rPr>
              <a:t>Un 85% de los internautas entre 16-70 años utilizan Redes Sociales  </a:t>
            </a:r>
            <a:r>
              <a:rPr lang="es-ES" sz="1400">
                <a:solidFill>
                  <a:srgbClr val="000000"/>
                </a:solidFill>
                <a:latin typeface="Open Sans" panose="020B0606030504020204" pitchFamily="34" charset="0"/>
                <a:ea typeface="Open Sans" panose="020B0606030504020204" pitchFamily="34" charset="0"/>
              </a:rPr>
              <a:t>(27 millones de individuos )</a:t>
            </a:r>
            <a:r>
              <a:rPr lang="es-ES" sz="1600">
                <a:solidFill>
                  <a:srgbClr val="000000"/>
                </a:solidFill>
                <a:latin typeface="Open Sans" panose="020B0606030504020204" pitchFamily="34" charset="0"/>
                <a:ea typeface="Open Sans" panose="020B0606030504020204" pitchFamily="34" charset="0"/>
              </a:rPr>
              <a:t>. </a:t>
            </a:r>
            <a:endParaRPr lang="es-ES" sz="1600" dirty="0">
              <a:latin typeface="Open Sans" panose="020B0606030504020204" pitchFamily="34" charset="0"/>
              <a:ea typeface="Open Sans" panose="020B0606030504020204" pitchFamily="34" charset="0"/>
            </a:endParaRPr>
          </a:p>
        </p:txBody>
      </p:sp>
      <p:pic>
        <p:nvPicPr>
          <p:cNvPr id="1028" name="Picture 4" descr="Concepto de teléfono móvil de marketing en redes sociales vector gratuito">
            <a:extLst>
              <a:ext uri="{FF2B5EF4-FFF2-40B4-BE49-F238E27FC236}">
                <a16:creationId xmlns:a16="http://schemas.microsoft.com/office/drawing/2014/main" id="{D11D586C-6DD0-43CD-BB6D-FB43CA9058FD}"/>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backgroundRemoval t="9585" b="95367" l="3834" r="98722">
                        <a14:foregroundMark x1="23962" y1="16134" x2="23962" y2="16134"/>
                        <a14:foregroundMark x1="56869" y1="21086" x2="56869" y2="21086"/>
                        <a14:foregroundMark x1="53035" y1="14856" x2="53035" y2="14856"/>
                        <a14:foregroundMark x1="73802" y1="21725" x2="73802" y2="21725"/>
                        <a14:foregroundMark x1="88658" y1="36901" x2="88658" y2="36901"/>
                        <a14:foregroundMark x1="88019" y1="53514" x2="88019" y2="53514"/>
                        <a14:foregroundMark x1="70767" y1="84345" x2="70767" y2="84345"/>
                        <a14:foregroundMark x1="77636" y1="80990" x2="77636" y2="80990"/>
                        <a14:foregroundMark x1="52556" y1="75240" x2="52556" y2="75240"/>
                        <a14:foregroundMark x1="44728" y1="81310" x2="44728" y2="81310"/>
                        <a14:foregroundMark x1="37220" y1="71885" x2="37220" y2="71885"/>
                        <a14:foregroundMark x1="12780" y1="46645" x2="12780" y2="46645"/>
                        <a14:foregroundMark x1="7348" y1="63099" x2="7348" y2="63099"/>
                        <a14:foregroundMark x1="3834" y1="68530" x2="3834" y2="68530"/>
                        <a14:foregroundMark x1="94249" y1="79553" x2="94249" y2="79553"/>
                        <a14:foregroundMark x1="96805" y1="84505" x2="96805" y2="84505"/>
                        <a14:foregroundMark x1="96805" y1="88818" x2="96805" y2="88818"/>
                        <a14:foregroundMark x1="95527" y1="92013" x2="95527" y2="92013"/>
                        <a14:foregroundMark x1="98722" y1="95367" x2="98722" y2="95367"/>
                        <a14:foregroundMark x1="41214" y1="14696" x2="41214" y2="14696"/>
                        <a14:foregroundMark x1="12620" y1="46166" x2="12620" y2="46166"/>
                      </a14:backgroundRemoval>
                    </a14:imgEffect>
                  </a14:imgLayer>
                </a14:imgProps>
              </a:ext>
              <a:ext uri="{28A0092B-C50C-407E-A947-70E740481C1C}">
                <a14:useLocalDpi xmlns:a14="http://schemas.microsoft.com/office/drawing/2010/main" val="0"/>
              </a:ext>
            </a:extLst>
          </a:blip>
          <a:srcRect/>
          <a:stretch>
            <a:fillRect/>
          </a:stretch>
        </p:blipFill>
        <p:spPr bwMode="auto">
          <a:xfrm>
            <a:off x="0" y="1475010"/>
            <a:ext cx="4172875" cy="417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3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2F2DFED-7DB7-4046-BB57-1C2B9916AB7B}"/>
              </a:ext>
            </a:extLst>
          </p:cNvPr>
          <p:cNvSpPr>
            <a:spLocks noGrp="1"/>
          </p:cNvSpPr>
          <p:nvPr>
            <p:ph type="body" idx="1"/>
          </p:nvPr>
        </p:nvSpPr>
        <p:spPr>
          <a:xfrm>
            <a:off x="444288" y="1171942"/>
            <a:ext cx="5386917" cy="576629"/>
          </a:xfrm>
        </p:spPr>
        <p:txBody>
          <a:bodyPr/>
          <a:lstStyle/>
          <a:p>
            <a:r>
              <a:rPr lang="ca-ES"/>
              <a:t>Ventajas</a:t>
            </a:r>
          </a:p>
        </p:txBody>
      </p:sp>
      <p:sp>
        <p:nvSpPr>
          <p:cNvPr id="3" name="Marcador de contenido 2">
            <a:extLst>
              <a:ext uri="{FF2B5EF4-FFF2-40B4-BE49-F238E27FC236}">
                <a16:creationId xmlns:a16="http://schemas.microsoft.com/office/drawing/2014/main" id="{FA7AADC8-F2B2-40F4-8B1B-79F64F6BB4E7}"/>
              </a:ext>
            </a:extLst>
          </p:cNvPr>
          <p:cNvSpPr>
            <a:spLocks noGrp="1"/>
          </p:cNvSpPr>
          <p:nvPr>
            <p:ph sz="half" idx="2"/>
          </p:nvPr>
        </p:nvSpPr>
        <p:spPr>
          <a:xfrm>
            <a:off x="444288" y="1682769"/>
            <a:ext cx="5386917" cy="3639038"/>
          </a:xfrm>
        </p:spPr>
        <p:txBody>
          <a:bodyPr/>
          <a:lstStyle/>
          <a:p>
            <a:pPr marL="342900" indent="-342900">
              <a:buFont typeface="Wingdings" panose="05000000000000000000" pitchFamily="2" charset="2"/>
              <a:buChar char="§"/>
            </a:pPr>
            <a:r>
              <a:rPr lang="es-ES"/>
              <a:t>Ayuda a formar una comunidad alrededor de la marca. </a:t>
            </a:r>
          </a:p>
          <a:p>
            <a:pPr marL="342900" indent="-342900">
              <a:buFont typeface="Wingdings" panose="05000000000000000000" pitchFamily="2" charset="2"/>
              <a:buChar char="§"/>
            </a:pPr>
            <a:r>
              <a:rPr lang="es-ES"/>
              <a:t>El contenido social puede ser reutilizado </a:t>
            </a:r>
            <a:br>
              <a:rPr lang="es-ES"/>
            </a:br>
            <a:r>
              <a:rPr lang="es-ES"/>
              <a:t>y redistribuido.</a:t>
            </a:r>
          </a:p>
          <a:p>
            <a:pPr marL="342900" indent="-342900">
              <a:buFont typeface="Wingdings" panose="05000000000000000000" pitchFamily="2" charset="2"/>
              <a:buChar char="§"/>
            </a:pPr>
            <a:r>
              <a:rPr lang="es-ES"/>
              <a:t>Permite conocer mejor al público objetivo.</a:t>
            </a:r>
          </a:p>
          <a:p>
            <a:pPr marL="342900" indent="-342900">
              <a:buFont typeface="Wingdings" panose="05000000000000000000" pitchFamily="2" charset="2"/>
              <a:buChar char="§"/>
            </a:pPr>
            <a:r>
              <a:rPr lang="es-ES"/>
              <a:t>Son una Fuente de Tráfico importante</a:t>
            </a:r>
          </a:p>
          <a:p>
            <a:pPr marL="342900" indent="-342900">
              <a:buFont typeface="Wingdings" panose="05000000000000000000" pitchFamily="2" charset="2"/>
              <a:buChar char="§"/>
            </a:pPr>
            <a:r>
              <a:rPr lang="es-ES"/>
              <a:t>Proporciona contenido generado por los propios seguidores.</a:t>
            </a:r>
          </a:p>
        </p:txBody>
      </p:sp>
      <p:sp>
        <p:nvSpPr>
          <p:cNvPr id="4" name="Marcador de texto 3">
            <a:extLst>
              <a:ext uri="{FF2B5EF4-FFF2-40B4-BE49-F238E27FC236}">
                <a16:creationId xmlns:a16="http://schemas.microsoft.com/office/drawing/2014/main" id="{AA4A48AB-2119-4596-BD85-2483953889DD}"/>
              </a:ext>
            </a:extLst>
          </p:cNvPr>
          <p:cNvSpPr>
            <a:spLocks noGrp="1"/>
          </p:cNvSpPr>
          <p:nvPr>
            <p:ph type="body" sz="quarter" idx="3"/>
          </p:nvPr>
        </p:nvSpPr>
        <p:spPr>
          <a:xfrm>
            <a:off x="6344358" y="1171942"/>
            <a:ext cx="5389033" cy="576629"/>
          </a:xfrm>
        </p:spPr>
        <p:txBody>
          <a:bodyPr/>
          <a:lstStyle/>
          <a:p>
            <a:r>
              <a:rPr lang="ca-ES"/>
              <a:t>Desventajas</a:t>
            </a:r>
          </a:p>
        </p:txBody>
      </p:sp>
      <p:sp>
        <p:nvSpPr>
          <p:cNvPr id="5" name="Marcador de contenido 4">
            <a:extLst>
              <a:ext uri="{FF2B5EF4-FFF2-40B4-BE49-F238E27FC236}">
                <a16:creationId xmlns:a16="http://schemas.microsoft.com/office/drawing/2014/main" id="{2CF7B80C-2281-4883-BF91-108AD32A8AD5}"/>
              </a:ext>
            </a:extLst>
          </p:cNvPr>
          <p:cNvSpPr>
            <a:spLocks noGrp="1"/>
          </p:cNvSpPr>
          <p:nvPr>
            <p:ph sz="quarter" idx="4"/>
          </p:nvPr>
        </p:nvSpPr>
        <p:spPr>
          <a:xfrm>
            <a:off x="6344358" y="1682769"/>
            <a:ext cx="5389033" cy="2851781"/>
          </a:xfrm>
        </p:spPr>
        <p:txBody>
          <a:bodyPr vert="horz" lIns="36000" tIns="36000" rIns="36000" bIns="36000" rtlCol="0">
            <a:noAutofit/>
          </a:bodyPr>
          <a:lstStyle/>
          <a:p>
            <a:pPr marL="342900" indent="-342900">
              <a:buChar char="§"/>
            </a:pPr>
            <a:r>
              <a:rPr lang="es-ES"/>
              <a:t>Estrategia a largo plazo.</a:t>
            </a:r>
          </a:p>
          <a:p>
            <a:pPr marL="342900" indent="-342900">
              <a:buChar char="§"/>
            </a:pPr>
            <a:r>
              <a:rPr lang="es-ES"/>
              <a:t>El contenido expira rápidamente</a:t>
            </a:r>
          </a:p>
          <a:p>
            <a:pPr marL="342900" indent="-342900">
              <a:buChar char="§"/>
            </a:pPr>
            <a:r>
              <a:rPr lang="es-ES"/>
              <a:t>Es necesario gestionar constantemente cada perfil, es una tarea pesada.</a:t>
            </a:r>
          </a:p>
          <a:p>
            <a:pPr marL="342900" indent="-342900">
              <a:buChar char="§"/>
            </a:pPr>
            <a:r>
              <a:rPr lang="es-ES"/>
              <a:t>Gran influencia en la reputación de la marca (hay que cuidar su gestión).</a:t>
            </a:r>
          </a:p>
          <a:p>
            <a:pPr marL="342900" indent="-342900">
              <a:buChar char="§"/>
            </a:pPr>
            <a:r>
              <a:rPr lang="es-ES"/>
              <a:t>Inversión Monetaria, de personal y tiempo</a:t>
            </a:r>
          </a:p>
          <a:p>
            <a:endParaRPr lang="es-ES"/>
          </a:p>
        </p:txBody>
      </p:sp>
      <p:sp>
        <p:nvSpPr>
          <p:cNvPr id="6" name="Título 5">
            <a:extLst>
              <a:ext uri="{FF2B5EF4-FFF2-40B4-BE49-F238E27FC236}">
                <a16:creationId xmlns:a16="http://schemas.microsoft.com/office/drawing/2014/main" id="{040C1EBC-2836-4159-B2FA-66FB50A9CE81}"/>
              </a:ext>
            </a:extLst>
          </p:cNvPr>
          <p:cNvSpPr>
            <a:spLocks noGrp="1"/>
          </p:cNvSpPr>
          <p:nvPr>
            <p:ph type="title"/>
          </p:nvPr>
        </p:nvSpPr>
        <p:spPr/>
        <p:txBody>
          <a:bodyPr/>
          <a:lstStyle/>
          <a:p>
            <a:r>
              <a:rPr lang="es-ES"/>
              <a:t>3- Social Media Marketing</a:t>
            </a:r>
            <a:endParaRPr lang="ca-ES"/>
          </a:p>
        </p:txBody>
      </p:sp>
      <p:sp>
        <p:nvSpPr>
          <p:cNvPr id="7" name="Rectángulo 6">
            <a:extLst>
              <a:ext uri="{FF2B5EF4-FFF2-40B4-BE49-F238E27FC236}">
                <a16:creationId xmlns:a16="http://schemas.microsoft.com/office/drawing/2014/main" id="{3C9C6902-DD08-4FB3-A468-2268EB38157F}"/>
              </a:ext>
            </a:extLst>
          </p:cNvPr>
          <p:cNvSpPr/>
          <p:nvPr/>
        </p:nvSpPr>
        <p:spPr>
          <a:xfrm>
            <a:off x="5831205" y="455148"/>
            <a:ext cx="6426759" cy="461665"/>
          </a:xfrm>
          <a:prstGeom prst="rect">
            <a:avLst/>
          </a:prstGeom>
        </p:spPr>
        <p:txBody>
          <a:bodyPr wrap="none">
            <a:spAutoFit/>
          </a:bodyPr>
          <a:lstStyle/>
          <a:p>
            <a:r>
              <a:rPr lang="es-ES" sz="2400">
                <a:solidFill>
                  <a:srgbClr val="CC0000"/>
                </a:solidFill>
                <a:latin typeface="Open Sans" panose="020B0606030504020204" pitchFamily="34" charset="0"/>
                <a:ea typeface="Open Sans" panose="020B0606030504020204" pitchFamily="34" charset="0"/>
              </a:rPr>
              <a:t>Excelente para Captar Clientes Potenciales</a:t>
            </a:r>
          </a:p>
        </p:txBody>
      </p:sp>
      <p:sp>
        <p:nvSpPr>
          <p:cNvPr id="13" name="Rectángulo 12">
            <a:extLst>
              <a:ext uri="{FF2B5EF4-FFF2-40B4-BE49-F238E27FC236}">
                <a16:creationId xmlns:a16="http://schemas.microsoft.com/office/drawing/2014/main" id="{4BCBA19E-9ACF-4394-AAE4-91B5440706D8}"/>
              </a:ext>
            </a:extLst>
          </p:cNvPr>
          <p:cNvSpPr/>
          <p:nvPr/>
        </p:nvSpPr>
        <p:spPr>
          <a:xfrm>
            <a:off x="4686300" y="6482896"/>
            <a:ext cx="7226300" cy="338554"/>
          </a:xfrm>
          <a:prstGeom prst="rect">
            <a:avLst/>
          </a:prstGeom>
        </p:spPr>
        <p:txBody>
          <a:bodyPr wrap="square">
            <a:spAutoFit/>
          </a:bodyPr>
          <a:lstStyle/>
          <a:p>
            <a:r>
              <a:rPr lang="ca-ES" sz="1600">
                <a:solidFill>
                  <a:srgbClr val="0000CC"/>
                </a:solidFill>
                <a:latin typeface="Open Sans" panose="020B0606030504020204" pitchFamily="34" charset="0"/>
                <a:ea typeface="Open Sans" panose="020B0606030504020204" pitchFamily="34" charset="0"/>
                <a:cs typeface="Open Sans" panose="020B0606030504020204" pitchFamily="34" charset="0"/>
              </a:rPr>
              <a:t>https://dashthis.com/app/view/dashboard-GAOqH0jrUkujUf0k92L6AQ</a:t>
            </a:r>
          </a:p>
        </p:txBody>
      </p:sp>
      <p:sp>
        <p:nvSpPr>
          <p:cNvPr id="14" name="CuadroTexto 13">
            <a:extLst>
              <a:ext uri="{FF2B5EF4-FFF2-40B4-BE49-F238E27FC236}">
                <a16:creationId xmlns:a16="http://schemas.microsoft.com/office/drawing/2014/main" id="{FAD4414C-AAB6-4D39-B5FD-48F21DA83AB4}"/>
              </a:ext>
            </a:extLst>
          </p:cNvPr>
          <p:cNvSpPr txBox="1"/>
          <p:nvPr/>
        </p:nvSpPr>
        <p:spPr>
          <a:xfrm>
            <a:off x="2619709" y="6488394"/>
            <a:ext cx="2066591" cy="338554"/>
          </a:xfrm>
          <a:prstGeom prst="rect">
            <a:avLst/>
          </a:prstGeom>
        </p:spPr>
        <p:txBody>
          <a:bodyPr wrap="square">
            <a:spAutoFit/>
          </a:bodyPr>
          <a:lstStyle>
            <a:defPPr>
              <a:defRPr lang="es-ES"/>
            </a:defPPr>
            <a:lvl1pPr>
              <a:defRPr sz="1600">
                <a:latin typeface="Open Sans" panose="020B0606030504020204" pitchFamily="34" charset="0"/>
                <a:ea typeface="Open Sans" panose="020B0606030504020204" pitchFamily="34" charset="0"/>
                <a:cs typeface="Open Sans" panose="020B0606030504020204" pitchFamily="34" charset="0"/>
              </a:defRPr>
            </a:lvl1pPr>
          </a:lstStyle>
          <a:p>
            <a:r>
              <a:rPr lang="ca-ES">
                <a:solidFill>
                  <a:srgbClr val="C00000"/>
                </a:solidFill>
              </a:rPr>
              <a:t>Ejemplo Dashboard</a:t>
            </a:r>
          </a:p>
        </p:txBody>
      </p:sp>
      <p:pic>
        <p:nvPicPr>
          <p:cNvPr id="3074" name="Picture 2" descr="métrica  icono gratis">
            <a:extLst>
              <a:ext uri="{FF2B5EF4-FFF2-40B4-BE49-F238E27FC236}">
                <a16:creationId xmlns:a16="http://schemas.microsoft.com/office/drawing/2014/main" id="{B714984C-54E2-4624-951D-8600DD4F06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893" y="5175231"/>
            <a:ext cx="922475" cy="922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55CCBDFC-FA54-481D-9661-4E3DCB8634D0}"/>
              </a:ext>
            </a:extLst>
          </p:cNvPr>
          <p:cNvSpPr/>
          <p:nvPr/>
        </p:nvSpPr>
        <p:spPr>
          <a:xfrm>
            <a:off x="2052163" y="4956975"/>
            <a:ext cx="3287481" cy="1477328"/>
          </a:xfrm>
          <a:prstGeom prst="rect">
            <a:avLst/>
          </a:prstGeom>
        </p:spPr>
        <p:txBody>
          <a:bodyPr wrap="square">
            <a:spAutoFit/>
          </a:bodyPr>
          <a:lstStyle/>
          <a:p>
            <a:r>
              <a:rPr lang="es-ES">
                <a:solidFill>
                  <a:srgbClr val="3A3A3A"/>
                </a:solidFill>
                <a:latin typeface="Open Sans" panose="020B0606030504020204" pitchFamily="34" charset="0"/>
              </a:rPr>
              <a:t>Número de </a:t>
            </a:r>
            <a:r>
              <a:rPr lang="es-ES" b="1">
                <a:solidFill>
                  <a:srgbClr val="3A3A3A"/>
                </a:solidFill>
                <a:latin typeface="Open Sans" panose="020B0606030504020204" pitchFamily="34" charset="0"/>
              </a:rPr>
              <a:t>comentarios</a:t>
            </a:r>
            <a:r>
              <a:rPr lang="es-ES">
                <a:solidFill>
                  <a:srgbClr val="3A3A3A"/>
                </a:solidFill>
                <a:latin typeface="Open Sans" panose="020B0606030504020204" pitchFamily="34" charset="0"/>
              </a:rPr>
              <a:t>.</a:t>
            </a:r>
          </a:p>
          <a:p>
            <a:r>
              <a:rPr lang="es-ES">
                <a:solidFill>
                  <a:srgbClr val="3A3A3A"/>
                </a:solidFill>
                <a:latin typeface="Open Sans" panose="020B0606030504020204" pitchFamily="34" charset="0"/>
              </a:rPr>
              <a:t>Número de </a:t>
            </a:r>
            <a:r>
              <a:rPr lang="es-ES" b="1">
                <a:solidFill>
                  <a:srgbClr val="3A3A3A"/>
                </a:solidFill>
                <a:latin typeface="Open Sans" panose="020B0606030504020204" pitchFamily="34" charset="0"/>
              </a:rPr>
              <a:t>compartidos</a:t>
            </a:r>
            <a:r>
              <a:rPr lang="es-ES">
                <a:solidFill>
                  <a:srgbClr val="3A3A3A"/>
                </a:solidFill>
                <a:latin typeface="Open Sans" panose="020B0606030504020204" pitchFamily="34" charset="0"/>
              </a:rPr>
              <a:t>.</a:t>
            </a:r>
          </a:p>
          <a:p>
            <a:r>
              <a:rPr lang="es-ES">
                <a:solidFill>
                  <a:srgbClr val="3A3A3A"/>
                </a:solidFill>
                <a:latin typeface="Open Sans" panose="020B0606030504020204" pitchFamily="34" charset="0"/>
              </a:rPr>
              <a:t>Número de </a:t>
            </a:r>
            <a:r>
              <a:rPr lang="es-ES" b="1">
                <a:solidFill>
                  <a:srgbClr val="3A3A3A"/>
                </a:solidFill>
                <a:latin typeface="Open Sans" panose="020B0606030504020204" pitchFamily="34" charset="0"/>
              </a:rPr>
              <a:t>menciones</a:t>
            </a:r>
            <a:r>
              <a:rPr lang="es-ES">
                <a:solidFill>
                  <a:srgbClr val="3A3A3A"/>
                </a:solidFill>
                <a:latin typeface="Open Sans" panose="020B0606030504020204" pitchFamily="34" charset="0"/>
              </a:rPr>
              <a:t>.</a:t>
            </a:r>
          </a:p>
          <a:p>
            <a:r>
              <a:rPr lang="es-ES">
                <a:solidFill>
                  <a:srgbClr val="3A3A3A"/>
                </a:solidFill>
                <a:latin typeface="Open Sans" panose="020B0606030504020204" pitchFamily="34" charset="0"/>
              </a:rPr>
              <a:t>Número de </a:t>
            </a:r>
            <a:r>
              <a:rPr lang="es-ES" b="1">
                <a:solidFill>
                  <a:srgbClr val="3A3A3A"/>
                </a:solidFill>
                <a:latin typeface="Open Sans" panose="020B0606030504020204" pitchFamily="34" charset="0"/>
              </a:rPr>
              <a:t>seguidores</a:t>
            </a:r>
            <a:r>
              <a:rPr lang="es-ES">
                <a:solidFill>
                  <a:srgbClr val="3A3A3A"/>
                </a:solidFill>
                <a:latin typeface="Open Sans" panose="020B0606030504020204" pitchFamily="34" charset="0"/>
              </a:rPr>
              <a:t>.</a:t>
            </a:r>
          </a:p>
          <a:p>
            <a:r>
              <a:rPr lang="es-ES">
                <a:solidFill>
                  <a:srgbClr val="3A3A3A"/>
                </a:solidFill>
                <a:latin typeface="Open Sans" panose="020B0606030504020204" pitchFamily="34" charset="0"/>
              </a:rPr>
              <a:t>Número de </a:t>
            </a:r>
            <a:r>
              <a:rPr lang="es-ES" b="1">
                <a:solidFill>
                  <a:srgbClr val="3A3A3A"/>
                </a:solidFill>
                <a:latin typeface="Open Sans" panose="020B0606030504020204" pitchFamily="34" charset="0"/>
              </a:rPr>
              <a:t>suscripciones</a:t>
            </a:r>
            <a:r>
              <a:rPr lang="es-ES">
                <a:solidFill>
                  <a:srgbClr val="3A3A3A"/>
                </a:solidFill>
                <a:latin typeface="Open Sans" panose="020B0606030504020204" pitchFamily="34" charset="0"/>
              </a:rPr>
              <a:t>.</a:t>
            </a:r>
            <a:endParaRPr lang="es-ES" b="0" i="0">
              <a:solidFill>
                <a:srgbClr val="3A3A3A"/>
              </a:solidFill>
              <a:effectLst/>
              <a:latin typeface="Open Sans" panose="020B0606030504020204" pitchFamily="34" charset="0"/>
            </a:endParaRPr>
          </a:p>
        </p:txBody>
      </p:sp>
      <p:sp>
        <p:nvSpPr>
          <p:cNvPr id="10" name="Cerrar llave 9">
            <a:extLst>
              <a:ext uri="{FF2B5EF4-FFF2-40B4-BE49-F238E27FC236}">
                <a16:creationId xmlns:a16="http://schemas.microsoft.com/office/drawing/2014/main" id="{AEF8707A-3D07-4291-BBA0-82B29215C91E}"/>
              </a:ext>
            </a:extLst>
          </p:cNvPr>
          <p:cNvSpPr/>
          <p:nvPr/>
        </p:nvSpPr>
        <p:spPr>
          <a:xfrm>
            <a:off x="5201023" y="4999889"/>
            <a:ext cx="403416" cy="13915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16" name="Rectángulo 15">
            <a:extLst>
              <a:ext uri="{FF2B5EF4-FFF2-40B4-BE49-F238E27FC236}">
                <a16:creationId xmlns:a16="http://schemas.microsoft.com/office/drawing/2014/main" id="{DE041D4F-205E-427E-800A-FF795F48D8E4}"/>
              </a:ext>
            </a:extLst>
          </p:cNvPr>
          <p:cNvSpPr/>
          <p:nvPr/>
        </p:nvSpPr>
        <p:spPr>
          <a:xfrm>
            <a:off x="5763886" y="5508723"/>
            <a:ext cx="6053260" cy="369332"/>
          </a:xfrm>
          <a:prstGeom prst="rect">
            <a:avLst/>
          </a:prstGeom>
        </p:spPr>
        <p:txBody>
          <a:bodyPr wrap="none">
            <a:spAutoFit/>
          </a:bodyPr>
          <a:lstStyle/>
          <a:p>
            <a:r>
              <a:rPr lang="es-ES">
                <a:solidFill>
                  <a:srgbClr val="3A3A3A"/>
                </a:solidFill>
                <a:latin typeface="Open Sans" panose="020B0606030504020204" pitchFamily="34" charset="0"/>
              </a:rPr>
              <a:t>Incremento de estas métricas respecto al mes anterior</a:t>
            </a:r>
          </a:p>
        </p:txBody>
      </p:sp>
    </p:spTree>
    <p:extLst>
      <p:ext uri="{BB962C8B-B14F-4D97-AF65-F5344CB8AC3E}">
        <p14:creationId xmlns:p14="http://schemas.microsoft.com/office/powerpoint/2010/main" val="1411464988"/>
      </p:ext>
    </p:extLst>
  </p:cSld>
  <p:clrMapOvr>
    <a:masterClrMapping/>
  </p:clrMapOvr>
</p:sld>
</file>

<file path=ppt/theme/theme1.xml><?xml version="1.0" encoding="utf-8"?>
<a:theme xmlns:a="http://schemas.openxmlformats.org/drawingml/2006/main" name="Plantilla ppt">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PF.potx" id="{CC0EBFFC-19B7-412F-BD45-62FDA16D3EC5}" vid="{A8B4F6B7-D3D2-4568-93B7-92D7B28DD88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UPF</Template>
  <TotalTime>0</TotalTime>
  <Words>3414</Words>
  <Application>Microsoft Office PowerPoint</Application>
  <PresentationFormat>Panorámica</PresentationFormat>
  <Paragraphs>357</Paragraphs>
  <Slides>27</Slides>
  <Notes>16</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Títulos de diapositiva</vt:lpstr>
      </vt:variant>
      <vt:variant>
        <vt:i4>27</vt:i4>
      </vt:variant>
      <vt:variant>
        <vt:lpstr>Presentaciones personalizadas</vt:lpstr>
      </vt:variant>
      <vt:variant>
        <vt:i4>1</vt:i4>
      </vt:variant>
    </vt:vector>
  </HeadingPairs>
  <TitlesOfParts>
    <vt:vector size="41" baseType="lpstr">
      <vt:lpstr>Arial</vt:lpstr>
      <vt:lpstr>Book Antiqua</vt:lpstr>
      <vt:lpstr>Calibri</vt:lpstr>
      <vt:lpstr>Calibri,Bold</vt:lpstr>
      <vt:lpstr>Consolas</vt:lpstr>
      <vt:lpstr>Georgia</vt:lpstr>
      <vt:lpstr>Open Sans</vt:lpstr>
      <vt:lpstr>Roboto</vt:lpstr>
      <vt:lpstr>Segoe UI</vt:lpstr>
      <vt:lpstr>Times New Roman</vt:lpstr>
      <vt:lpstr>Verdana</vt:lpstr>
      <vt:lpstr>Wingdings</vt:lpstr>
      <vt:lpstr>Plantilla ppt</vt:lpstr>
      <vt:lpstr>Sistemas de Información</vt:lpstr>
      <vt:lpstr>E-Marketing... ¿Qué es?</vt:lpstr>
      <vt:lpstr>E-Marketing: Métodos (Tipos de Presencia Online)</vt:lpstr>
      <vt:lpstr>1. Publicidad Interactiva </vt:lpstr>
      <vt:lpstr>1. Publicidad interactiva </vt:lpstr>
      <vt:lpstr>2- Publicidad en los motores de búsqueda (SEM) Search Engine Marketing  .</vt:lpstr>
      <vt:lpstr>2- Publicidad en los motores de búsqueda (SEM) Search Engine Marketing  .</vt:lpstr>
      <vt:lpstr>3- Social Media Marketing</vt:lpstr>
      <vt:lpstr>3- Social Media Marketing</vt:lpstr>
      <vt:lpstr>3- Social Media Marketing. Estadísticas</vt:lpstr>
      <vt:lpstr>Herramientas de Gestión de Redes Sociales</vt:lpstr>
      <vt:lpstr>4. Marketing de Afiliados </vt:lpstr>
      <vt:lpstr>4. Marketing de Afiliados </vt:lpstr>
      <vt:lpstr>4- Marketing de Afiliación. Modelos de pago   </vt:lpstr>
      <vt:lpstr>5- Marketing de Contenido.  </vt:lpstr>
      <vt:lpstr>5- Marketing de Contenido</vt:lpstr>
      <vt:lpstr>Crear contenido viral. (Buzz Marketing)</vt:lpstr>
      <vt:lpstr>6- SEO. (Search Engine Optimization)</vt:lpstr>
      <vt:lpstr>6- SEO. Factores</vt:lpstr>
      <vt:lpstr>6- SEO On-site</vt:lpstr>
      <vt:lpstr>6- SEO Off-site</vt:lpstr>
      <vt:lpstr>7. E Mail Marketing </vt:lpstr>
      <vt:lpstr>7. E Mail Marketing (Conceptos Básicos)</vt:lpstr>
      <vt:lpstr>7. eMail Marketing (Tipos de campaña)</vt:lpstr>
      <vt:lpstr>7. E Mail Marketing (Estadísticas)</vt:lpstr>
      <vt:lpstr>Frecuencia de publicación</vt:lpstr>
      <vt:lpstr>Procesos operativos y de Gestión del E-Marketing</vt:lpstr>
      <vt:lpstr>Imprimir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delatorrerita</dc:creator>
  <cp:keywords>Sistemas de Información, UPF</cp:keywords>
  <cp:lastModifiedBy>delatorrerita</cp:lastModifiedBy>
  <cp:revision>92</cp:revision>
  <cp:lastPrinted>2021-05-31T21:22:55Z</cp:lastPrinted>
  <dcterms:created xsi:type="dcterms:W3CDTF">2021-05-25T15:29:41Z</dcterms:created>
  <dcterms:modified xsi:type="dcterms:W3CDTF">2022-01-29T12:42:27Z</dcterms:modified>
</cp:coreProperties>
</file>