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344" r:id="rId3"/>
    <p:sldId id="345" r:id="rId4"/>
    <p:sldId id="368" r:id="rId5"/>
    <p:sldId id="308" r:id="rId6"/>
    <p:sldId id="311" r:id="rId7"/>
    <p:sldId id="314" r:id="rId8"/>
    <p:sldId id="376" r:id="rId9"/>
    <p:sldId id="375" r:id="rId10"/>
    <p:sldId id="369" r:id="rId11"/>
    <p:sldId id="317" r:id="rId12"/>
    <p:sldId id="318" r:id="rId13"/>
    <p:sldId id="364" r:id="rId14"/>
    <p:sldId id="319" r:id="rId15"/>
    <p:sldId id="321" r:id="rId16"/>
    <p:sldId id="377" r:id="rId17"/>
    <p:sldId id="378" r:id="rId18"/>
    <p:sldId id="379" r:id="rId19"/>
    <p:sldId id="380" r:id="rId20"/>
    <p:sldId id="381" r:id="rId21"/>
    <p:sldId id="382" r:id="rId22"/>
    <p:sldId id="383" r:id="rId23"/>
    <p:sldId id="384" r:id="rId24"/>
    <p:sldId id="388" r:id="rId25"/>
    <p:sldId id="389" r:id="rId26"/>
    <p:sldId id="363" r:id="rId27"/>
    <p:sldId id="365" r:id="rId28"/>
    <p:sldId id="347" r:id="rId29"/>
    <p:sldId id="349" r:id="rId30"/>
    <p:sldId id="390" r:id="rId31"/>
    <p:sldId id="391" r:id="rId32"/>
    <p:sldId id="392" r:id="rId33"/>
    <p:sldId id="393" r:id="rId34"/>
    <p:sldId id="394" r:id="rId35"/>
    <p:sldId id="395" r:id="rId36"/>
    <p:sldId id="366" r:id="rId37"/>
    <p:sldId id="357" r:id="rId38"/>
  </p:sldIdLst>
  <p:sldSz cx="12192000" cy="6858000"/>
  <p:notesSz cx="6858000" cy="9144000"/>
  <p:custShowLst>
    <p:custShow name="Imprimir" id="0">
      <p:sldLst>
        <p:sld r:id="rId2"/>
        <p:sld r:id="rId3"/>
        <p:sld r:id="rId4"/>
        <p:sld r:id="rId5"/>
        <p:sld r:id="rId6"/>
        <p:sld r:id="rId7"/>
        <p:sld r:id="rId8"/>
        <p:sld r:id="rId9"/>
        <p:sld r:id="rId10"/>
        <p:sld r:id="rId11"/>
        <p:sld r:id="rId12"/>
        <p:sld r:id="rId13"/>
        <p:sld r:id="rId14"/>
        <p:sld r:id="rId15"/>
        <p:sld r:id="rId16"/>
        <p:sld r:id="rId25"/>
        <p:sld r:id="rId26"/>
        <p:sld r:id="rId27"/>
        <p:sld r:id="rId28"/>
        <p:sld r:id="rId29"/>
        <p:sld r:id="rId30"/>
        <p:sld r:id="rId37"/>
        <p:sld r:id="rId38"/>
      </p:sldLst>
    </p:custShow>
  </p:custShow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5C5A723-E219-4CA3-B7A5-6EDA96E83F7B}">
          <p14:sldIdLst>
            <p14:sldId id="256"/>
            <p14:sldId id="344"/>
            <p14:sldId id="345"/>
            <p14:sldId id="368"/>
            <p14:sldId id="308"/>
            <p14:sldId id="311"/>
            <p14:sldId id="314"/>
            <p14:sldId id="376"/>
            <p14:sldId id="375"/>
            <p14:sldId id="369"/>
            <p14:sldId id="317"/>
            <p14:sldId id="318"/>
            <p14:sldId id="364"/>
            <p14:sldId id="319"/>
            <p14:sldId id="321"/>
            <p14:sldId id="377"/>
            <p14:sldId id="378"/>
            <p14:sldId id="379"/>
            <p14:sldId id="380"/>
            <p14:sldId id="381"/>
            <p14:sldId id="382"/>
            <p14:sldId id="383"/>
            <p14:sldId id="384"/>
            <p14:sldId id="388"/>
            <p14:sldId id="389"/>
            <p14:sldId id="363"/>
            <p14:sldId id="365"/>
            <p14:sldId id="347"/>
            <p14:sldId id="349"/>
            <p14:sldId id="390"/>
            <p14:sldId id="391"/>
            <p14:sldId id="392"/>
            <p14:sldId id="393"/>
            <p14:sldId id="394"/>
            <p14:sldId id="395"/>
            <p14:sldId id="366"/>
            <p14:sldId id="35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CC"/>
    <a:srgbClr val="DAAABA"/>
    <a:srgbClr val="F7EFEF"/>
    <a:srgbClr val="A40000"/>
    <a:srgbClr val="FFFFCC"/>
    <a:srgbClr val="FFFF99"/>
    <a:srgbClr val="FFFF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24" autoAdjust="0"/>
  </p:normalViewPr>
  <p:slideViewPr>
    <p:cSldViewPr snapToGrid="0">
      <p:cViewPr varScale="1">
        <p:scale>
          <a:sx n="76" d="100"/>
          <a:sy n="76" d="100"/>
        </p:scale>
        <p:origin x="869" y="110"/>
      </p:cViewPr>
      <p:guideLst>
        <p:guide orient="horz" pos="2160"/>
        <p:guide pos="3840"/>
      </p:guideLst>
    </p:cSldViewPr>
  </p:slideViewPr>
  <p:outlineViewPr>
    <p:cViewPr>
      <p:scale>
        <a:sx n="33" d="100"/>
        <a:sy n="33" d="100"/>
      </p:scale>
      <p:origin x="0" y="422"/>
    </p:cViewPr>
  </p:outlineViewPr>
  <p:notesTextViewPr>
    <p:cViewPr>
      <p:scale>
        <a:sx n="1" d="1"/>
        <a:sy n="1" d="1"/>
      </p:scale>
      <p:origin x="0" y="0"/>
    </p:cViewPr>
  </p:notesTextViewPr>
  <p:sorterViewPr>
    <p:cViewPr>
      <p:scale>
        <a:sx n="90" d="100"/>
        <a:sy n="90" d="100"/>
      </p:scale>
      <p:origin x="0" y="-6710"/>
    </p:cViewPr>
  </p:sorterViewPr>
  <p:notesViewPr>
    <p:cSldViewPr snapToGrid="0">
      <p:cViewPr varScale="1">
        <p:scale>
          <a:sx n="63" d="100"/>
          <a:sy n="63" d="100"/>
        </p:scale>
        <p:origin x="313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375047" y="8530803"/>
            <a:ext cx="6107906" cy="525670"/>
          </a:xfrm>
          <a:prstGeom prst="rect">
            <a:avLst/>
          </a:prstGeom>
        </p:spPr>
        <p:txBody>
          <a:bodyPr vert="horz" lIns="91440" tIns="45720" rIns="91440" bIns="45720" rtlCol="0"/>
          <a:lstStyle>
            <a:lvl1pPr algn="l">
              <a:defRPr sz="1200"/>
            </a:lvl1pPr>
          </a:lstStyle>
          <a:p>
            <a:pPr algn="ctr"/>
            <a:r>
              <a:rPr lang="es-ES">
                <a:solidFill>
                  <a:schemeClr val="accent2">
                    <a:lumMod val="60000"/>
                    <a:lumOff val="40000"/>
                  </a:schemeClr>
                </a:solidFill>
                <a:latin typeface="Segoe UI" panose="020B0502040204020203" pitchFamily="34" charset="0"/>
                <a:cs typeface="Segoe UI" panose="020B0502040204020203" pitchFamily="34" charset="0"/>
              </a:rPr>
              <a:t>Tema 9. Ciclo de Vida del Desarrollo de Sistemas. Especificación de Requisitos</a:t>
            </a:r>
          </a:p>
        </p:txBody>
      </p:sp>
      <p:sp>
        <p:nvSpPr>
          <p:cNvPr id="6" name="Rectangle 7">
            <a:extLst>
              <a:ext uri="{FF2B5EF4-FFF2-40B4-BE49-F238E27FC236}">
                <a16:creationId xmlns:a16="http://schemas.microsoft.com/office/drawing/2014/main" id="{BF6417F6-6A7F-4F89-938C-207FDC7DE294}"/>
              </a:ext>
            </a:extLst>
          </p:cNvPr>
          <p:cNvSpPr/>
          <p:nvPr/>
        </p:nvSpPr>
        <p:spPr>
          <a:xfrm rot="16200000">
            <a:off x="-3503261" y="4616606"/>
            <a:ext cx="7354961" cy="276999"/>
          </a:xfrm>
          <a:prstGeom prst="rect">
            <a:avLst/>
          </a:prstGeom>
          <a:noFill/>
        </p:spPr>
        <p:txBody>
          <a:bodyPr wrap="square">
            <a:spAutoFit/>
          </a:bodyPr>
          <a:lstStyle/>
          <a:p>
            <a:pPr algn="r"/>
            <a:r>
              <a:rPr lang="es-ES" sz="1200" spc="600" dirty="0">
                <a:solidFill>
                  <a:schemeClr val="tx1">
                    <a:lumMod val="50000"/>
                    <a:lumOff val="50000"/>
                  </a:schemeClr>
                </a:solidFill>
                <a:latin typeface="Consolas" panose="020B0609020204030204" pitchFamily="49" charset="0"/>
                <a:ea typeface="Open Sans" panose="020B0606030504020204" pitchFamily="34" charset="0"/>
              </a:rPr>
              <a:t>21865 - Sistemas de Información   2020-2021</a:t>
            </a:r>
          </a:p>
        </p:txBody>
      </p:sp>
      <p:pic>
        <p:nvPicPr>
          <p:cNvPr id="7" name="Imagen 9">
            <a:extLst>
              <a:ext uri="{FF2B5EF4-FFF2-40B4-BE49-F238E27FC236}">
                <a16:creationId xmlns:a16="http://schemas.microsoft.com/office/drawing/2014/main" id="{6D1718C4-DF25-4B50-966F-264B517F970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2720" y="87527"/>
            <a:ext cx="1871661" cy="623887"/>
          </a:xfrm>
          <a:prstGeom prst="rect">
            <a:avLst/>
          </a:prstGeom>
        </p:spPr>
      </p:pic>
      <p:pic>
        <p:nvPicPr>
          <p:cNvPr id="9" name="Imagen 8">
            <a:extLst>
              <a:ext uri="{FF2B5EF4-FFF2-40B4-BE49-F238E27FC236}">
                <a16:creationId xmlns:a16="http://schemas.microsoft.com/office/drawing/2014/main" id="{9B43A7C3-0E8B-4E64-B138-714E7D8864A6}"/>
              </a:ext>
            </a:extLst>
          </p:cNvPr>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53792"/>
          <a:stretch/>
        </p:blipFill>
        <p:spPr>
          <a:xfrm>
            <a:off x="4611292" y="10281"/>
            <a:ext cx="1871661" cy="701133"/>
          </a:xfrm>
          <a:prstGeom prst="rect">
            <a:avLst/>
          </a:prstGeom>
        </p:spPr>
      </p:pic>
    </p:spTree>
    <p:extLst>
      <p:ext uri="{BB962C8B-B14F-4D97-AF65-F5344CB8AC3E}">
        <p14:creationId xmlns:p14="http://schemas.microsoft.com/office/powerpoint/2010/main" val="50829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13A51D-1BE8-47ED-9235-3012941226EB}" type="datetimeFigureOut">
              <a:rPr lang="en-US" smtClean="0"/>
              <a:t>1/29/2022</a:t>
            </a:fld>
            <a:endParaRPr lang="en-U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B52CF-AD2E-41F9-88D6-F9D551D9872B}" type="slidenum">
              <a:rPr lang="en-US" smtClean="0"/>
              <a:t>‹Nº›</a:t>
            </a:fld>
            <a:endParaRPr lang="en-US"/>
          </a:p>
        </p:txBody>
      </p:sp>
    </p:spTree>
    <p:extLst>
      <p:ext uri="{BB962C8B-B14F-4D97-AF65-F5344CB8AC3E}">
        <p14:creationId xmlns:p14="http://schemas.microsoft.com/office/powerpoint/2010/main" val="231484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s.wikipedia.org/wiki/Organizaci%C3%B3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97B52CF-AD2E-41F9-88D6-F9D551D9872B}" type="slidenum">
              <a:rPr lang="en-US" smtClean="0"/>
              <a:t>2</a:t>
            </a:fld>
            <a:endParaRPr lang="en-US"/>
          </a:p>
        </p:txBody>
      </p:sp>
    </p:spTree>
    <p:extLst>
      <p:ext uri="{BB962C8B-B14F-4D97-AF65-F5344CB8AC3E}">
        <p14:creationId xmlns:p14="http://schemas.microsoft.com/office/powerpoint/2010/main" val="1198069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a:latin typeface="Open Sans" panose="020B0606030504020204" pitchFamily="34" charset="0"/>
                <a:ea typeface="Open Sans" panose="020B0606030504020204" pitchFamily="34" charset="0"/>
              </a:rPr>
              <a:t>Implica determinar la frecuencia y características necesarias de los sistemas de respaldo.</a:t>
            </a:r>
            <a:r>
              <a:rPr lang="es-ES" sz="1200">
                <a:latin typeface="Open Sans" panose="020B0606030504020204" pitchFamily="34" charset="0"/>
                <a:ea typeface="Open Sans" panose="020B0606030504020204" pitchFamily="34" charset="0"/>
              </a:rPr>
              <a:t> </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22</a:t>
            </a:fld>
            <a:endParaRPr lang="en-US"/>
          </a:p>
        </p:txBody>
      </p:sp>
    </p:spTree>
    <p:extLst>
      <p:ext uri="{BB962C8B-B14F-4D97-AF65-F5344CB8AC3E}">
        <p14:creationId xmlns:p14="http://schemas.microsoft.com/office/powerpoint/2010/main" val="1507731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a:solidFill>
                  <a:schemeClr val="tx1"/>
                </a:solidFill>
                <a:effectLst/>
                <a:latin typeface="+mn-lt"/>
                <a:ea typeface="+mn-ea"/>
                <a:cs typeface="+mn-cs"/>
              </a:rPr>
              <a:t>El estándar ISO-9126[7] establece que cualquier componente de la calidad del software puede ser descrito en términos de una o más de seis características básicas, las cuales son: funcionalidad, confiabilidad, usabilidad, eficiencia, mantenibilidad y portatilidad; cada una de las cuales se detalla a través de un conjunto de subcaracterísticas que permiten profundizar en la evaluación de la calidad de productos de software</a:t>
            </a:r>
          </a:p>
          <a:p>
            <a:endParaRPr lang="es-ES" sz="1200" kern="1200">
              <a:solidFill>
                <a:schemeClr val="tx1"/>
              </a:solidFill>
              <a:effectLst/>
              <a:latin typeface="+mn-lt"/>
              <a:ea typeface="+mn-ea"/>
              <a:cs typeface="+mn-cs"/>
            </a:endParaRPr>
          </a:p>
          <a:p>
            <a:r>
              <a:rPr lang="es-ES" sz="1200" kern="1200">
                <a:solidFill>
                  <a:schemeClr val="tx1"/>
                </a:solidFill>
                <a:effectLst/>
                <a:latin typeface="+mn-lt"/>
                <a:ea typeface="+mn-ea"/>
                <a:cs typeface="+mn-cs"/>
              </a:rPr>
              <a:t>se han hecho varios intentos por estandarizar los mecanismos de evaluación de calidad del software. Entre los principales están la familia de normas ISO 9000 (en especial la ISO 9001 y la ISO 9003-2)[5], el modelo de niveles madurez CMM (Capability Maturity Model)[7], el estándar para el aseguramiento de planes de calidad del IEEE 730:1984 [7], el plan general de garantía de calidad del Consejo Superior de Informática MAP</a:t>
            </a:r>
            <a:endParaRPr lang="ca-ES"/>
          </a:p>
          <a:p>
            <a:endParaRPr lang="ca-ES"/>
          </a:p>
          <a:p>
            <a:endParaRPr lang="ca-ES"/>
          </a:p>
          <a:p>
            <a:endParaRPr lang="ca-ES"/>
          </a:p>
          <a:p>
            <a:endParaRPr lang="ca-ES"/>
          </a:p>
          <a:p>
            <a:endParaRPr lang="ca-ES"/>
          </a:p>
          <a:p>
            <a:endParaRPr lang="ca-ES"/>
          </a:p>
          <a:p>
            <a:r>
              <a:rPr lang="ca-ES"/>
              <a:t>http://wiki.uqbar.org/wiki/articles/atributos-de-calidad.html#:~:text=Robustez,a%20continuar%20teniendo%20buena%20salud.&amp;text=durabilidad%20del%20sistema%20funcionando%20correctamente%20(no%20aparecen%20errores%20aleatorios)</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24</a:t>
            </a:fld>
            <a:endParaRPr lang="en-US"/>
          </a:p>
        </p:txBody>
      </p:sp>
    </p:spTree>
    <p:extLst>
      <p:ext uri="{BB962C8B-B14F-4D97-AF65-F5344CB8AC3E}">
        <p14:creationId xmlns:p14="http://schemas.microsoft.com/office/powerpoint/2010/main" val="629019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FUNCIONALIDAD</a:t>
            </a:r>
          </a:p>
          <a:p>
            <a:endParaRPr lang="es-ES"/>
          </a:p>
          <a:p>
            <a:r>
              <a:rPr lang="es-ES"/>
              <a:t>Esta característica representa el grado en que un producto o sistema proporciona funciones que satisfacen las necesidades declaradas e implícitas cuando se utiliza en condiciones específicas. Esta característica se compone de las siguientes subcaracterísticas:</a:t>
            </a:r>
          </a:p>
          <a:p>
            <a:endParaRPr lang="es-ES"/>
          </a:p>
          <a:p>
            <a:r>
              <a:rPr lang="es-ES"/>
              <a:t>Integridad funcional: grado en el que el conjunto de funciones cubre todas las tareas especificadas y los objetivos del usuario.</a:t>
            </a:r>
          </a:p>
          <a:p>
            <a:r>
              <a:rPr lang="es-ES"/>
              <a:t>Corrección funcional: grado en el que un producto o sistema proporciona los resultados correctos con el grado de precisión necesario.</a:t>
            </a:r>
          </a:p>
          <a:p>
            <a:r>
              <a:rPr lang="es-ES"/>
              <a:t>Adecuación funcional: grado en el que las funciones facilitan el cumplimiento de tareas y objetivos específicos.</a:t>
            </a:r>
          </a:p>
          <a:p>
            <a:endParaRPr lang="es-ES"/>
          </a:p>
          <a:p>
            <a:r>
              <a:rPr lang="es-ES"/>
              <a:t>EFICIENCIA</a:t>
            </a:r>
          </a:p>
          <a:p>
            <a:r>
              <a:rPr lang="es-ES"/>
              <a:t>Comportamiento temporal: grado en el que los tiempos de respuesta y procesamiento y las tasas de rendimiento de un producto o sistema, al realizar sus funciones, cumplen con los requisitos.</a:t>
            </a:r>
          </a:p>
          <a:p>
            <a:r>
              <a:rPr lang="es-ES"/>
              <a:t>Utilización de recursos: grado en el que las cantidades y tipos de recursos utilizados por un producto o sistema, al realizar sus funciones, cumplen con los requisitos.</a:t>
            </a:r>
          </a:p>
          <a:p>
            <a:r>
              <a:rPr lang="es-ES"/>
              <a:t>Capacidad: grado en el que los límites máximos de un producto o parámetro del sistema cumplen los requisitos.</a:t>
            </a:r>
          </a:p>
          <a:p>
            <a:endParaRPr lang="es-ES"/>
          </a:p>
          <a:p>
            <a:r>
              <a:rPr lang="es-ES"/>
              <a:t>COMPATIBILIDAD</a:t>
            </a:r>
          </a:p>
          <a:p>
            <a:endParaRPr lang="es-ES"/>
          </a:p>
          <a:p>
            <a:r>
              <a:rPr lang="es-ES"/>
              <a:t>Grado en el que un producto, sistema o componente puede intercambiar información con otros productos, sistemas o componentes y / o realizar sus funciones requeridas mientras comparte el mismo entorno de hardware o software. Esta característica se compone de las siguientes subcaracterísticas:</a:t>
            </a:r>
          </a:p>
          <a:p>
            <a:endParaRPr lang="es-ES"/>
          </a:p>
          <a:p>
            <a:r>
              <a:rPr lang="es-ES"/>
              <a:t>Coexistencia: grado en el que un producto puede realizar sus funciones requeridas de manera eficiente mientras comparte un entorno y recursos comunes con otros productos, sin un impacto perjudicial en ningún otro producto.</a:t>
            </a:r>
          </a:p>
          <a:p>
            <a:r>
              <a:rPr lang="es-ES"/>
              <a:t>Interoperabilidad: grado en el que dos o más sistemas, productos o componentes pueden intercambiar información y utilizar la información que se ha intercambiado.</a:t>
            </a:r>
          </a:p>
          <a:p>
            <a:endParaRPr lang="es-ES"/>
          </a:p>
          <a:p>
            <a:endParaRPr lang="es-ES"/>
          </a:p>
          <a:p>
            <a:endParaRPr lang="es-ES"/>
          </a:p>
          <a:p>
            <a:endParaRPr lang="es-ES"/>
          </a:p>
          <a:p>
            <a:r>
              <a:rPr lang="es-ES"/>
              <a:t>USABILIDAD</a:t>
            </a:r>
          </a:p>
          <a:p>
            <a:r>
              <a:rPr lang="es-ES"/>
              <a:t>Grado en el que un producto o sistema puede ser utilizado por usuarios específicos para lograr objetivos específicos con efectividad, eficiencia y satisfacción en un contexto de uso específico. Esta característica se compone de las siguientes subcaracterísticas:</a:t>
            </a:r>
          </a:p>
          <a:p>
            <a:endParaRPr lang="es-ES"/>
          </a:p>
          <a:p>
            <a:r>
              <a:rPr lang="es-ES"/>
              <a:t>Reconocimiento de idoneidad: grado en el que los usuarios pueden reconocer si un producto o sistema es apropiado para sus necesidades.</a:t>
            </a:r>
          </a:p>
          <a:p>
            <a:r>
              <a:rPr lang="es-ES"/>
              <a:t>Capacidad de aprendizaje: grado en el que usuarios específicos pueden utilizar un producto o sistema para lograr objetivos específicos de aprender a usar el producto o sistema con eficacia, eficiencia, ausencia de riesgo y satisfacción en un contexto de uso específico.</a:t>
            </a:r>
          </a:p>
          <a:p>
            <a:r>
              <a:rPr lang="es-ES"/>
              <a:t>Operabilidad: grado en el que un producto o sistema tiene atributos que facilitan su operación y control.</a:t>
            </a:r>
          </a:p>
          <a:p>
            <a:r>
              <a:rPr lang="es-ES"/>
              <a:t>Protección contra errores del usuario. Grado en que un sistema protege a los usuarios de cometer errores.</a:t>
            </a:r>
          </a:p>
          <a:p>
            <a:r>
              <a:rPr lang="es-ES"/>
              <a:t>Estética de la interfaz de usuario: grado en el que una interfaz de usuario permite una interacción agradable y satisfactoria para el usuario.</a:t>
            </a:r>
          </a:p>
          <a:p>
            <a:r>
              <a:rPr lang="es-ES"/>
              <a:t>Accesibilidad: grado en el que un producto o sistema puede ser utilizado por personas con la más amplia gama de características y capacidades para lograr un objetivo específico en un contexto de uso específico.</a:t>
            </a:r>
          </a:p>
          <a:p>
            <a:endParaRPr lang="es-ES"/>
          </a:p>
          <a:p>
            <a:r>
              <a:rPr lang="es-ES"/>
              <a:t>FIABILIDAD</a:t>
            </a:r>
          </a:p>
          <a:p>
            <a:r>
              <a:rPr lang="es-ES"/>
              <a:t>Grado en el que un sistema, producto o componente realiza funciones específicas en condiciones específicas durante un período de tiempo específico. Esta característica se compone de las siguientes subcaracterísticas:</a:t>
            </a:r>
          </a:p>
          <a:p>
            <a:endParaRPr lang="es-ES"/>
          </a:p>
          <a:p>
            <a:r>
              <a:rPr lang="es-ES"/>
              <a:t>Madurez: grado en el que un sistema, producto o componente satisface las necesidades de confiabilidad en condiciones normales de funcionamiento.</a:t>
            </a:r>
          </a:p>
          <a:p>
            <a:r>
              <a:rPr lang="es-ES"/>
              <a:t>Disponibilidad: grado en el que un sistema, producto o componente está operativo y es accesible cuando se requiere para su uso.</a:t>
            </a:r>
          </a:p>
          <a:p>
            <a:r>
              <a:rPr lang="es-ES"/>
              <a:t>Tolerancia a fallas: grado en el que un sistema, producto o componente funciona según lo previsto a pesar de la presencia de fallas de hardware o software.</a:t>
            </a:r>
          </a:p>
          <a:p>
            <a:r>
              <a:rPr lang="es-ES"/>
              <a:t>Recuperabilidad: grado en el que, en caso de una interrupción o falla, un producto o sistema puede recuperar los datos directamente afectados y restablecer el estado deseado del sistema.</a:t>
            </a:r>
          </a:p>
          <a:p>
            <a:endParaRPr lang="es-ES"/>
          </a:p>
          <a:p>
            <a:r>
              <a:rPr lang="es-ES"/>
              <a:t>SEGURIDAD</a:t>
            </a:r>
          </a:p>
          <a:p>
            <a:r>
              <a:rPr lang="es-ES"/>
              <a:t>Grado en el que un producto o sistema protege la información y los datos para que las personas u otros productos o sistemas tengan el grado de acceso a los datos adecuado a sus tipos y niveles de autorización. Esta característica se compone de las siguientes subcaracterísticas:</a:t>
            </a:r>
          </a:p>
          <a:p>
            <a:endParaRPr lang="es-ES"/>
          </a:p>
          <a:p>
            <a:r>
              <a:rPr lang="es-ES"/>
              <a:t>Confidencialidad: grado en el que un producto o sistema garantiza que los datos sean accesibles solo para aquellos autorizados a tener acceso.</a:t>
            </a:r>
          </a:p>
          <a:p>
            <a:r>
              <a:rPr lang="es-ES"/>
              <a:t>Integridad: grado en el que un sistema, producto o componente evita el acceso no autorizado o la modificación de programas o datos informáticos.</a:t>
            </a:r>
          </a:p>
          <a:p>
            <a:r>
              <a:rPr lang="es-ES" sz="1200"/>
              <a:t>Auditabilidad</a:t>
            </a:r>
            <a:r>
              <a:rPr lang="es-ES"/>
              <a:t>: grado en el que se puede probar que las acciones o eventos han tenido lugar para que los eventos o acciones no puedan ser repudiados más tarde.</a:t>
            </a:r>
          </a:p>
          <a:p>
            <a:r>
              <a:rPr lang="es-ES"/>
              <a:t>Rendición de cuentas: grado en el que las acciones de una entidad se pueden rastrear de forma exclusiva hasta la entidad.</a:t>
            </a:r>
          </a:p>
          <a:p>
            <a:r>
              <a:rPr lang="es-ES"/>
              <a:t>Autenticidad: grado en el que se puede probar que la identidad de un sujeto o recurso es la que se afirma.</a:t>
            </a:r>
          </a:p>
          <a:p>
            <a:endParaRPr lang="es-ES"/>
          </a:p>
          <a:p>
            <a:r>
              <a:rPr lang="en-US" sz="1200" b="0" kern="1200">
                <a:solidFill>
                  <a:schemeClr val="tx1"/>
                </a:solidFill>
                <a:effectLst/>
                <a:latin typeface="+mn-lt"/>
                <a:ea typeface="+mn-ea"/>
                <a:cs typeface="+mn-cs"/>
              </a:rPr>
              <a:t>MANTENIMIENTO</a:t>
            </a:r>
          </a:p>
          <a:p>
            <a:endParaRPr lang="es-ES">
              <a:effectLst/>
            </a:endParaRPr>
          </a:p>
          <a:p>
            <a:r>
              <a:rPr lang="es-ES">
                <a:effectLst/>
              </a:rPr>
              <a:t>Esta característica representa el grado de eficacia y eficiencia con que se puede modificar un producto o sistema para mejorarlo, corregirlo o adaptarlo a cambios en el entorno y en los requisitos. Esta característica se compone de las siguientes subcaracterísticas:</a:t>
            </a:r>
          </a:p>
          <a:p>
            <a:endParaRPr lang="es-ES">
              <a:effectLst/>
            </a:endParaRPr>
          </a:p>
          <a:p>
            <a:r>
              <a:rPr lang="es-ES">
                <a:effectLst/>
              </a:rPr>
              <a:t>Modularidad: grado en el que un sistema o programa de computadora está compuesto de componentes discretos de manera que un cambio en un componente tiene un impacto mínimo en otros componentes.</a:t>
            </a:r>
          </a:p>
          <a:p>
            <a:r>
              <a:rPr lang="es-ES">
                <a:effectLst/>
              </a:rPr>
              <a:t>Reutilización: grado en el que un activo se puede utilizar en más de un sistema o en la construcción de otros activos.</a:t>
            </a:r>
          </a:p>
          <a:p>
            <a:r>
              <a:rPr lang="es-ES">
                <a:effectLst/>
              </a:rPr>
              <a:t>Analizabilidad: grado de efectividad y eficiencia con el que es posible evaluar el impacto en un producto o sistema de un cambio previsto en una o más de sus partes, o para diagnosticar un producto en busca de deficiencias o causas de fallas, o para identificar partes a ser modificado.</a:t>
            </a:r>
          </a:p>
          <a:p>
            <a:r>
              <a:rPr lang="es-ES">
                <a:effectLst/>
              </a:rPr>
              <a:t>Modificabilidad: grado en el que un producto o sistema puede modificarse de manera eficaz y eficiente sin introducir defectos o degradar la calidad del producto existente.</a:t>
            </a:r>
          </a:p>
          <a:p>
            <a:r>
              <a:rPr lang="es-ES">
                <a:effectLst/>
              </a:rPr>
              <a:t>Capacidad de prueba: grado de eficacia y eficiencia con el que se pueden establecer criterios de prueba para un sistema, producto o componente y se pueden realizar pruebas para determinar si esos criterios se han cumplido.</a:t>
            </a:r>
          </a:p>
          <a:p>
            <a:endParaRPr lang="es-ES">
              <a:effectLst/>
            </a:endParaRPr>
          </a:p>
          <a:p>
            <a:r>
              <a:rPr lang="es-ES"/>
              <a:t>PORTABILIDAD</a:t>
            </a:r>
          </a:p>
          <a:p>
            <a:r>
              <a:rPr lang="es-ES"/>
              <a:t>Grado de efectividad y eficiencia con el que un sistema, producto o componente se puede transferir de un hardware, software u otro entorno operativo o de uso a otro. Esta característica se compone de las siguientes subcaracterísticas:</a:t>
            </a:r>
          </a:p>
          <a:p>
            <a:endParaRPr lang="es-ES"/>
          </a:p>
          <a:p>
            <a:r>
              <a:rPr lang="es-ES"/>
              <a:t>Adaptabilidad: grado en el que un producto o sistema puede adaptarse de manera eficaz y eficiente a hardware, software u otros entornos operativos o de uso diferentes o en evolución.</a:t>
            </a:r>
          </a:p>
          <a:p>
            <a:r>
              <a:rPr lang="es-ES"/>
              <a:t>Instalabilidad: grado de eficacia y eficiencia con el que un producto o sistema puede instalarse y / o desinstalarse correctamente en un entorno específico.</a:t>
            </a:r>
          </a:p>
          <a:p>
            <a:r>
              <a:rPr lang="es-ES"/>
              <a:t>Reemplazabilidad: grado en el que un producto puede reemplazar a otro producto de software especificado para el mismo propósito en el mismo entorno.</a:t>
            </a:r>
          </a:p>
          <a:p>
            <a:endParaRPr lang="es-ES"/>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25</a:t>
            </a:fld>
            <a:endParaRPr lang="en-US"/>
          </a:p>
        </p:txBody>
      </p:sp>
    </p:spTree>
    <p:extLst>
      <p:ext uri="{BB962C8B-B14F-4D97-AF65-F5344CB8AC3E}">
        <p14:creationId xmlns:p14="http://schemas.microsoft.com/office/powerpoint/2010/main" val="1884120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a:t>http://www.juntadeandalucia.es/servicios/madeja/contenido/recurso/408</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26</a:t>
            </a:fld>
            <a:endParaRPr lang="en-US"/>
          </a:p>
        </p:txBody>
      </p:sp>
    </p:spTree>
    <p:extLst>
      <p:ext uri="{BB962C8B-B14F-4D97-AF65-F5344CB8AC3E}">
        <p14:creationId xmlns:p14="http://schemas.microsoft.com/office/powerpoint/2010/main" val="120019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a:latin typeface="Open Sans" panose="020B0606030504020204" pitchFamily="34" charset="0"/>
                <a:ea typeface="Open Sans" panose="020B0606030504020204" pitchFamily="34" charset="0"/>
              </a:rPr>
              <a:t>Este paso incluye especificar los antecedentes y experiencia de los individuos que más probablemente satisfagan las descripciones de usuarios que se incluyen en el diseño lógico</a:t>
            </a:r>
            <a:r>
              <a:rPr lang="es-ES" sz="1200">
                <a:latin typeface="Open Sans" panose="020B0606030504020204" pitchFamily="34" charset="0"/>
                <a:ea typeface="Open Sans" panose="020B0606030504020204" pitchFamily="34" charset="0"/>
              </a:rPr>
              <a:t> </a:t>
            </a:r>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34</a:t>
            </a:fld>
            <a:endParaRPr lang="en-US"/>
          </a:p>
        </p:txBody>
      </p:sp>
    </p:spTree>
    <p:extLst>
      <p:ext uri="{BB962C8B-B14F-4D97-AF65-F5344CB8AC3E}">
        <p14:creationId xmlns:p14="http://schemas.microsoft.com/office/powerpoint/2010/main" val="2910741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57188" defTabSz="360363">
              <a:spcAft>
                <a:spcPts val="1200"/>
              </a:spcAft>
              <a:buClr>
                <a:srgbClr val="C00000"/>
              </a:buClr>
              <a:buSzPct val="110000"/>
            </a:pPr>
            <a:r>
              <a:rPr lang="es-ES" sz="1200">
                <a:solidFill>
                  <a:schemeClr val="bg1">
                    <a:lumMod val="65000"/>
                  </a:schemeClr>
                </a:solidFill>
                <a:latin typeface="Open Sans" panose="020B0606030504020204" pitchFamily="34" charset="0"/>
                <a:ea typeface="Open Sans" panose="020B0606030504020204" pitchFamily="34" charset="0"/>
              </a:rPr>
              <a:t>Tales especificaciones incluyen métodos de auditoria, soporte y distribución de salidas.</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35</a:t>
            </a:fld>
            <a:endParaRPr lang="en-US"/>
          </a:p>
        </p:txBody>
      </p:sp>
    </p:spTree>
    <p:extLst>
      <p:ext uri="{BB962C8B-B14F-4D97-AF65-F5344CB8AC3E}">
        <p14:creationId xmlns:p14="http://schemas.microsoft.com/office/powerpoint/2010/main" val="373381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797B52CF-AD2E-41F9-88D6-F9D551D9872B}" type="slidenum">
              <a:rPr lang="en-US" smtClean="0"/>
              <a:t>36</a:t>
            </a:fld>
            <a:endParaRPr lang="en-US"/>
          </a:p>
        </p:txBody>
      </p:sp>
    </p:spTree>
    <p:extLst>
      <p:ext uri="{BB962C8B-B14F-4D97-AF65-F5344CB8AC3E}">
        <p14:creationId xmlns:p14="http://schemas.microsoft.com/office/powerpoint/2010/main" val="364974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latin typeface="Open Sans" panose="020B0606030504020204" pitchFamily="34" charset="0"/>
                <a:ea typeface="Open Sans" panose="020B0606030504020204" pitchFamily="34" charset="0"/>
              </a:rPr>
              <a:t>El análisis del sistema produce los detalles que </a:t>
            </a:r>
            <a:r>
              <a:rPr lang="es-ES">
                <a:solidFill>
                  <a:srgbClr val="C00000"/>
                </a:solidFill>
                <a:latin typeface="Open Sans" panose="020B0606030504020204" pitchFamily="34" charset="0"/>
                <a:ea typeface="Open Sans" panose="020B0606030504020204" pitchFamily="34" charset="0"/>
              </a:rPr>
              <a:t>establecen la formas en que el sistema cumplirá con los requerimientos </a:t>
            </a:r>
            <a:r>
              <a:rPr lang="es-ES">
                <a:latin typeface="Open Sans" panose="020B0606030504020204" pitchFamily="34" charset="0"/>
                <a:ea typeface="Open Sans" panose="020B0606030504020204" pitchFamily="34" charset="0"/>
              </a:rPr>
              <a:t>identificados durante la fase de planificación.</a:t>
            </a:r>
          </a:p>
          <a:p>
            <a:endParaRPr lang="es-ES">
              <a:latin typeface="Open Sans" panose="020B0606030504020204" pitchFamily="34" charset="0"/>
              <a:ea typeface="Open Sans" panose="020B0606030504020204" pitchFamily="34" charset="0"/>
            </a:endParaRPr>
          </a:p>
          <a:p>
            <a:r>
              <a:rPr lang="es-ES">
                <a:latin typeface="Open Sans" panose="020B0606030504020204" pitchFamily="34" charset="0"/>
                <a:ea typeface="Open Sans" panose="020B0606030504020204" pitchFamily="34" charset="0"/>
              </a:rPr>
              <a:t>Los analistas de sistemas comienzan el proceso de diseño identificado los reportes y demás salidas que deben producir el sistema.</a:t>
            </a:r>
          </a:p>
          <a:p>
            <a:endParaRPr lang="es-ES">
              <a:latin typeface="Open Sans" panose="020B0606030504020204" pitchFamily="34" charset="0"/>
              <a:ea typeface="Open Sans" panose="020B0606030504020204" pitchFamily="34" charset="0"/>
            </a:endParaRPr>
          </a:p>
          <a:p>
            <a:r>
              <a:rPr lang="es-ES">
                <a:latin typeface="Open Sans" panose="020B0606030504020204" pitchFamily="34" charset="0"/>
                <a:ea typeface="Open Sans" panose="020B0606030504020204" pitchFamily="34" charset="0"/>
              </a:rPr>
              <a:t>Este diseño también nos indica  los datos de entrada aquellos que serán calculados y los que deben ser almacenados.</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11</a:t>
            </a:fld>
            <a:endParaRPr lang="en-US"/>
          </a:p>
        </p:txBody>
      </p:sp>
    </p:spTree>
    <p:extLst>
      <p:ext uri="{BB962C8B-B14F-4D97-AF65-F5344CB8AC3E}">
        <p14:creationId xmlns:p14="http://schemas.microsoft.com/office/powerpoint/2010/main" val="188338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Los requerimientos… </a:t>
            </a:r>
          </a:p>
          <a:p>
            <a:r>
              <a:rPr lang="es-ES"/>
              <a:t>se suelen especificar en lenguaje natural, </a:t>
            </a:r>
          </a:p>
          <a:p>
            <a:r>
              <a:rPr lang="es-ES"/>
              <a:t>se expresan de forma individual (p.ej. esquemáticamente), </a:t>
            </a:r>
          </a:p>
          <a:p>
            <a:r>
              <a:rPr lang="es-ES"/>
              <a:t>se organizan de forma jerárquica (a distintos niveles de detalle), </a:t>
            </a:r>
          </a:p>
          <a:p>
            <a:r>
              <a:rPr lang="es-ES"/>
              <a:t>a menudo, se numeran (para facilitar su gestión),</a:t>
            </a:r>
          </a:p>
          <a:p>
            <a:endParaRPr lang="es-ES"/>
          </a:p>
          <a:p>
            <a:r>
              <a:rPr lang="es-ES"/>
              <a:t>deben estar redactados de tal forma que sean comprensibles para usuarios sin conocimientos técnicos avanzados (de Informática, se entiende), </a:t>
            </a:r>
          </a:p>
          <a:p>
            <a:r>
              <a:rPr lang="es-ES"/>
              <a:t>deben especificar el comportamiento externo del sistema y evitar, en la medida de lo posible, establecer características de su diseño, </a:t>
            </a:r>
          </a:p>
          <a:p>
            <a:r>
              <a:rPr lang="es-ES"/>
              <a:t>deben priorizarse (al menos, se ha de distinguir entre requisitos obligatorios y requisitos deseables). </a:t>
            </a:r>
          </a:p>
          <a:p>
            <a:endParaRPr lang="es-ES"/>
          </a:p>
          <a:p>
            <a:r>
              <a:rPr lang="es-ES"/>
              <a:t>A los requisitos no funcionales se les suele llamar coloquialmente “cualidades” del sistema [“ coloquialmente “cualidades” del sistema [“-ilities ilities” en inglés”] y inglés”] y pueden dividirse dividirse en dos categorías categorías:  Cualidades Cualidades de ejecución ejecución, como la seguridad seguridad o la usabilidad usabilidad, observables en observables en tiempo de ejecución ejecución.  Cualidades Cualidades de evolución evolución, como la “testabilidad testabilidad”, mantenibilidad mantenibilidad, extensibilidad extensibilidad o escalabilidad escalabilidad, determinadas determinadas por la estructura estructura estática estática del software.</a:t>
            </a:r>
          </a:p>
          <a:p>
            <a:endParaRPr lang="es-ES"/>
          </a:p>
          <a:p>
            <a:r>
              <a:rPr lang="es-ES"/>
              <a:t>han de especificarse cuantitativamente, siempre que sea posible (para que se pueda verificar su cumplimiento).</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14</a:t>
            </a:fld>
            <a:endParaRPr lang="en-US"/>
          </a:p>
        </p:txBody>
      </p:sp>
    </p:spTree>
    <p:extLst>
      <p:ext uri="{BB962C8B-B14F-4D97-AF65-F5344CB8AC3E}">
        <p14:creationId xmlns:p14="http://schemas.microsoft.com/office/powerpoint/2010/main" val="363785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15</a:t>
            </a:fld>
            <a:endParaRPr lang="en-US"/>
          </a:p>
        </p:txBody>
      </p:sp>
    </p:spTree>
    <p:extLst>
      <p:ext uri="{BB962C8B-B14F-4D97-AF65-F5344CB8AC3E}">
        <p14:creationId xmlns:p14="http://schemas.microsoft.com/office/powerpoint/2010/main" val="3074969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a:latin typeface="Open Sans" panose="020B0606030504020204" pitchFamily="34" charset="0"/>
                <a:ea typeface="Open Sans" panose="020B0606030504020204" pitchFamily="34" charset="0"/>
              </a:rPr>
              <a:t>En el diseño de entradas, se especifican sus tipos, formato, contenido en el sistema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i="1">
                <a:solidFill>
                  <a:srgbClr val="C00000"/>
                </a:solidFill>
                <a:latin typeface="Open Sans" panose="020B0606030504020204" pitchFamily="34" charset="0"/>
                <a:ea typeface="Open Sans" panose="020B0606030504020204" pitchFamily="34" charset="0"/>
              </a:rPr>
              <a:t>Se deben facilitar las capturas para evitar al máximo los errores humanos y aprovechar al máximo las facilidades que puede ofrecer un sistema computacional.</a:t>
            </a:r>
          </a:p>
          <a:p>
            <a:r>
              <a:rPr lang="es-ES_tradnl">
                <a:latin typeface="Open Sans" panose="020B0606030504020204" pitchFamily="34" charset="0"/>
                <a:ea typeface="Open Sans" panose="020B0606030504020204" pitchFamily="34" charset="0"/>
              </a:rPr>
              <a:t>Para iniciar una captura de datos efectiva, se deben definir todos los datos  del sistema y tener claro...</a:t>
            </a:r>
          </a:p>
          <a:p>
            <a:pPr marL="342900" indent="-342900">
              <a:buClr>
                <a:srgbClr val="FF0000"/>
              </a:buClr>
              <a:buFont typeface="Wingdings" panose="05000000000000000000" pitchFamily="2" charset="2"/>
              <a:buChar char="§"/>
            </a:pPr>
            <a:r>
              <a:rPr lang="es-ES_tradnl">
                <a:latin typeface="Open Sans" panose="020B0606030504020204" pitchFamily="34" charset="0"/>
                <a:ea typeface="Open Sans" panose="020B0606030504020204" pitchFamily="34" charset="0"/>
              </a:rPr>
              <a:t> Qué datos se capturan por el usuario</a:t>
            </a:r>
          </a:p>
          <a:p>
            <a:pPr marL="342900" indent="-342900">
              <a:buClr>
                <a:srgbClr val="FF0000"/>
              </a:buClr>
              <a:buFont typeface="Wingdings" panose="05000000000000000000" pitchFamily="2" charset="2"/>
              <a:buChar char="§"/>
            </a:pPr>
            <a:r>
              <a:rPr lang="es-ES_tradnl">
                <a:latin typeface="Open Sans" panose="020B0606030504020204" pitchFamily="34" charset="0"/>
                <a:ea typeface="Open Sans" panose="020B0606030504020204" pitchFamily="34" charset="0"/>
              </a:rPr>
              <a:t> Qué datos se calculan por el sistema</a:t>
            </a:r>
          </a:p>
          <a:p>
            <a:pPr marL="342900" indent="-342900">
              <a:buClr>
                <a:srgbClr val="FF0000"/>
              </a:buClr>
              <a:buFont typeface="Wingdings" panose="05000000000000000000" pitchFamily="2" charset="2"/>
              <a:buChar char="§"/>
            </a:pPr>
            <a:r>
              <a:rPr lang="es-ES_tradnl">
                <a:latin typeface="Open Sans" panose="020B0606030504020204" pitchFamily="34" charset="0"/>
                <a:ea typeface="Open Sans" panose="020B0606030504020204" pitchFamily="34" charset="0"/>
              </a:rPr>
              <a:t> Qué datos se obtienen de los almacenes de datos</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16</a:t>
            </a:fld>
            <a:endParaRPr lang="en-US"/>
          </a:p>
        </p:txBody>
      </p:sp>
    </p:spTree>
    <p:extLst>
      <p:ext uri="{BB962C8B-B14F-4D97-AF65-F5344CB8AC3E}">
        <p14:creationId xmlns:p14="http://schemas.microsoft.com/office/powerpoint/2010/main" val="401003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Clr>
                <a:srgbClr val="FF0000"/>
              </a:buClr>
              <a:buFont typeface="Wingdings" panose="05000000000000000000" pitchFamily="2" charset="2"/>
              <a:buNone/>
            </a:pPr>
            <a:r>
              <a:rPr lang="es-ES_tradnl">
                <a:latin typeface="Open Sans" panose="020B0606030504020204" pitchFamily="34" charset="0"/>
                <a:ea typeface="Open Sans" panose="020B0606030504020204" pitchFamily="34" charset="0"/>
              </a:rPr>
              <a:t>Así como las entradas, esta es una descripción de todas las salidas del sistema e incluye sus tipos, formato y  contenido e incluye la  frecuencia</a:t>
            </a:r>
          </a:p>
          <a:p>
            <a:pPr marL="0" marR="0" lvl="0" indent="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None/>
              <a:tabLst/>
              <a:defRPr/>
            </a:pPr>
            <a:r>
              <a:rPr lang="es-ES_tradnl">
                <a:latin typeface="Open Sans" panose="020B0606030504020204" pitchFamily="34" charset="0"/>
                <a:ea typeface="Open Sans" panose="020B0606030504020204" pitchFamily="34" charset="0"/>
              </a:rPr>
              <a:t>Cada salida que se diseñe debe ajustarse  a las necesidades y características del usuario, de ahí la importancia de cumplir con el propósito, frecuencia y </a:t>
            </a:r>
            <a:br>
              <a:rPr lang="es-ES_tradnl">
                <a:latin typeface="Open Sans" panose="020B0606030504020204" pitchFamily="34" charset="0"/>
                <a:ea typeface="Open Sans" panose="020B0606030504020204" pitchFamily="34" charset="0"/>
              </a:rPr>
            </a:br>
            <a:r>
              <a:rPr lang="es-ES_tradnl">
                <a:latin typeface="Open Sans" panose="020B0606030504020204" pitchFamily="34" charset="0"/>
                <a:ea typeface="Open Sans" panose="020B0606030504020204" pitchFamily="34" charset="0"/>
              </a:rPr>
              <a:t>oportunidad de la información presentada en una salida.</a:t>
            </a:r>
          </a:p>
          <a:p>
            <a:pPr marL="0" marR="0" lvl="0" indent="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None/>
              <a:tabLst/>
              <a:defRPr/>
            </a:pPr>
            <a:r>
              <a:rPr lang="es-ES_tradnl">
                <a:latin typeface="Open Sans" panose="020B0606030504020204" pitchFamily="34" charset="0"/>
                <a:ea typeface="Open Sans" panose="020B0606030504020204" pitchFamily="34" charset="0"/>
              </a:rPr>
              <a:t>El método de salida es determinante para el cumplimiento de los objetivos, por eso es tan importante seleccionar el método adecuado.</a:t>
            </a:r>
          </a:p>
          <a:p>
            <a:pPr marL="0" marR="0" lvl="0" indent="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None/>
              <a:tabLst/>
              <a:defRPr/>
            </a:pPr>
            <a:endParaRPr lang="es-ES_tradnl">
              <a:latin typeface="Open Sans" panose="020B0606030504020204" pitchFamily="34" charset="0"/>
              <a:ea typeface="Open Sans" panose="020B0606030504020204" pitchFamily="34" charset="0"/>
            </a:endParaRPr>
          </a:p>
          <a:p>
            <a:pPr marL="342900" indent="-342900">
              <a:buClr>
                <a:srgbClr val="FF0000"/>
              </a:buClr>
              <a:buFont typeface="Wingdings" panose="05000000000000000000" pitchFamily="2" charset="2"/>
              <a:buChar char="§"/>
            </a:pPr>
            <a:r>
              <a:rPr lang="es-ES_tradnl">
                <a:latin typeface="Open Sans" panose="020B0606030504020204" pitchFamily="34" charset="0"/>
                <a:ea typeface="Open Sans" panose="020B0606030504020204" pitchFamily="34" charset="0"/>
              </a:rPr>
              <a:t>Cumplir con el propósito establecido</a:t>
            </a:r>
          </a:p>
          <a:p>
            <a:pPr marL="342900" indent="-342900">
              <a:buClr>
                <a:srgbClr val="FF0000"/>
              </a:buClr>
              <a:buFont typeface="Wingdings" panose="05000000000000000000" pitchFamily="2" charset="2"/>
              <a:buChar char="§"/>
            </a:pPr>
            <a:r>
              <a:rPr lang="es-ES_tradnl">
                <a:latin typeface="Open Sans" panose="020B0606030504020204" pitchFamily="34" charset="0"/>
                <a:ea typeface="Open Sans" panose="020B0606030504020204" pitchFamily="34" charset="0"/>
              </a:rPr>
              <a:t>Presentar una cantidad adecuada de   información en función de quien usará dicha salida</a:t>
            </a:r>
          </a:p>
          <a:p>
            <a:pPr marL="342900" indent="-342900">
              <a:buClr>
                <a:srgbClr val="FF0000"/>
              </a:buClr>
              <a:buFont typeface="Wingdings" panose="05000000000000000000" pitchFamily="2" charset="2"/>
              <a:buChar char="§"/>
            </a:pPr>
            <a:r>
              <a:rPr lang="es-ES_tradnl">
                <a:latin typeface="Open Sans" panose="020B0606030504020204" pitchFamily="34" charset="0"/>
                <a:ea typeface="Open Sans" panose="020B0606030504020204" pitchFamily="34" charset="0"/>
              </a:rPr>
              <a:t>Planear con frecuencia con la que se producirá la salida de acuerdo con los  requisitos del usuario</a:t>
            </a:r>
          </a:p>
          <a:p>
            <a:pPr marL="342900" indent="-342900">
              <a:buClr>
                <a:srgbClr val="FF0000"/>
              </a:buClr>
              <a:buFont typeface="Wingdings" panose="05000000000000000000" pitchFamily="2" charset="2"/>
              <a:buChar char="§"/>
            </a:pPr>
            <a:r>
              <a:rPr lang="es-ES_tradnl">
                <a:latin typeface="Open Sans" panose="020B0606030504020204" pitchFamily="34" charset="0"/>
                <a:ea typeface="Open Sans" panose="020B0606030504020204" pitchFamily="34" charset="0"/>
              </a:rPr>
              <a:t>Elegir el método adecuado para el usuario</a:t>
            </a:r>
          </a:p>
          <a:p>
            <a:pPr marL="0" indent="0">
              <a:buClr>
                <a:srgbClr val="FF0000"/>
              </a:buClr>
              <a:buFont typeface="Wingdings" panose="05000000000000000000" pitchFamily="2" charset="2"/>
              <a:buNone/>
            </a:pPr>
            <a:endParaRPr lang="es-ES_tradnl">
              <a:latin typeface="Open Sans" panose="020B0606030504020204" pitchFamily="34" charset="0"/>
              <a:ea typeface="Open Sans" panose="020B0606030504020204" pitchFamily="34" charset="0"/>
            </a:endParaRP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17</a:t>
            </a:fld>
            <a:endParaRPr lang="en-US"/>
          </a:p>
        </p:txBody>
      </p:sp>
    </p:spTree>
    <p:extLst>
      <p:ext uri="{BB962C8B-B14F-4D97-AF65-F5344CB8AC3E}">
        <p14:creationId xmlns:p14="http://schemas.microsoft.com/office/powerpoint/2010/main" val="3391401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Descripciones de las operaciones a ser realizadas por cada pantalla.</a:t>
            </a:r>
          </a:p>
          <a:p>
            <a:r>
              <a:rPr lang="es-ES" sz="1200" b="0" i="0" kern="1200">
                <a:solidFill>
                  <a:schemeClr val="tx1"/>
                </a:solidFill>
                <a:effectLst/>
                <a:latin typeface="+mn-lt"/>
                <a:ea typeface="+mn-ea"/>
                <a:cs typeface="+mn-cs"/>
              </a:rPr>
              <a:t>Ejemplo: El sistema deberá validar si la letra del NIF es correcta aplicando el siguiente algoritmo.</a:t>
            </a:r>
          </a:p>
          <a:p>
            <a:endParaRPr lang="es-ES" sz="1200" b="0" i="0" kern="1200">
              <a:solidFill>
                <a:schemeClr val="tx1"/>
              </a:solidFill>
              <a:effectLst/>
              <a:latin typeface="+mn-lt"/>
              <a:ea typeface="+mn-ea"/>
              <a:cs typeface="+mn-cs"/>
            </a:endParaRPr>
          </a:p>
          <a:p>
            <a:r>
              <a:rPr lang="es-ES" sz="1200" b="0" i="0" kern="1200">
                <a:solidFill>
                  <a:schemeClr val="tx1"/>
                </a:solidFill>
                <a:effectLst/>
                <a:latin typeface="+mn-lt"/>
                <a:ea typeface="+mn-ea"/>
                <a:cs typeface="+mn-cs"/>
              </a:rPr>
              <a:t>Para ello se divide el número del NIF entre el número 23 y se coge </a:t>
            </a:r>
            <a:r>
              <a:rPr lang="es-ES" sz="1200" b="1" i="0" kern="1200">
                <a:solidFill>
                  <a:schemeClr val="tx1"/>
                </a:solidFill>
                <a:effectLst/>
                <a:latin typeface="+mn-lt"/>
                <a:ea typeface="+mn-ea"/>
                <a:cs typeface="+mn-cs"/>
              </a:rPr>
              <a:t>el resto de la división</a:t>
            </a:r>
            <a:r>
              <a:rPr lang="es-ES" sz="1200" b="0" i="0" kern="1200">
                <a:solidFill>
                  <a:schemeClr val="tx1"/>
                </a:solidFill>
                <a:effectLst/>
                <a:latin typeface="+mn-lt"/>
                <a:ea typeface="+mn-ea"/>
                <a:cs typeface="+mn-cs"/>
              </a:rPr>
              <a:t>, que siempre será un número. </a:t>
            </a:r>
          </a:p>
          <a:p>
            <a:r>
              <a:rPr lang="es-ES" sz="1200" b="0" i="0" kern="1200">
                <a:solidFill>
                  <a:schemeClr val="tx1"/>
                </a:solidFill>
                <a:effectLst/>
                <a:latin typeface="+mn-lt"/>
                <a:ea typeface="+mn-ea"/>
                <a:cs typeface="+mn-cs"/>
              </a:rPr>
              <a:t>Este número se lleva a una tabla que transforma el número en una letra. </a:t>
            </a:r>
            <a:br>
              <a:rPr lang="es-ES" sz="1200" b="0" i="0" kern="1200">
                <a:solidFill>
                  <a:schemeClr val="tx1"/>
                </a:solidFill>
                <a:effectLst/>
                <a:latin typeface="+mn-lt"/>
                <a:ea typeface="+mn-ea"/>
                <a:cs typeface="+mn-cs"/>
              </a:rPr>
            </a:br>
            <a:r>
              <a:rPr lang="es-ES" sz="1200" b="0" i="0" kern="1200">
                <a:solidFill>
                  <a:schemeClr val="tx1"/>
                </a:solidFill>
                <a:effectLst/>
                <a:latin typeface="+mn-lt"/>
                <a:ea typeface="+mn-ea"/>
                <a:cs typeface="+mn-cs"/>
              </a:rPr>
              <a:t>Esta tabla </a:t>
            </a:r>
            <a:r>
              <a:rPr lang="es-ES" sz="1200" b="1" i="0" kern="1200">
                <a:solidFill>
                  <a:schemeClr val="tx1"/>
                </a:solidFill>
                <a:effectLst/>
                <a:latin typeface="+mn-lt"/>
                <a:ea typeface="+mn-ea"/>
                <a:cs typeface="+mn-cs"/>
              </a:rPr>
              <a:t>tan sólo tiene 23 números posibles</a:t>
            </a:r>
            <a:r>
              <a:rPr lang="es-ES" sz="1200" b="0" i="0" kern="1200">
                <a:solidFill>
                  <a:schemeClr val="tx1"/>
                </a:solidFill>
                <a:effectLst/>
                <a:latin typeface="+mn-lt"/>
                <a:ea typeface="+mn-ea"/>
                <a:cs typeface="+mn-cs"/>
              </a:rPr>
              <a:t>, por lo que </a:t>
            </a:r>
            <a:r>
              <a:rPr lang="es-ES" sz="1200" b="1" i="0" kern="1200">
                <a:solidFill>
                  <a:schemeClr val="tx1"/>
                </a:solidFill>
                <a:effectLst/>
                <a:latin typeface="+mn-lt"/>
                <a:ea typeface="+mn-ea"/>
                <a:cs typeface="+mn-cs"/>
              </a:rPr>
              <a:t>se excluyen las letras I, Ñ,O y la U</a:t>
            </a:r>
            <a:r>
              <a:rPr lang="es-ES" sz="1200" b="0" i="0" kern="1200">
                <a:solidFill>
                  <a:schemeClr val="tx1"/>
                </a:solidFill>
                <a:effectLst/>
                <a:latin typeface="+mn-lt"/>
                <a:ea typeface="+mn-ea"/>
                <a:cs typeface="+mn-cs"/>
              </a:rPr>
              <a:t>. </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18</a:t>
            </a:fld>
            <a:endParaRPr lang="en-US"/>
          </a:p>
        </p:txBody>
      </p:sp>
    </p:spTree>
    <p:extLst>
      <p:ext uri="{BB962C8B-B14F-4D97-AF65-F5344CB8AC3E}">
        <p14:creationId xmlns:p14="http://schemas.microsoft.com/office/powerpoint/2010/main" val="425479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a:latin typeface="Open Sans" panose="020B0606030504020204" pitchFamily="34" charset="0"/>
                <a:ea typeface="Open Sans" panose="020B0606030504020204" pitchFamily="34" charset="0"/>
              </a:rPr>
              <a:t>El almacenamiento </a:t>
            </a:r>
            <a:br>
              <a:rPr lang="es-ES_tradnl" sz="1200">
                <a:latin typeface="Open Sans" panose="020B0606030504020204" pitchFamily="34" charset="0"/>
                <a:ea typeface="Open Sans" panose="020B0606030504020204" pitchFamily="34" charset="0"/>
              </a:rPr>
            </a:br>
            <a:r>
              <a:rPr lang="es-ES_tradnl" sz="1200">
                <a:latin typeface="Open Sans" panose="020B0606030504020204" pitchFamily="34" charset="0"/>
                <a:ea typeface="Open Sans" panose="020B0606030504020204" pitchFamily="34" charset="0"/>
              </a:rPr>
              <a:t>de datos de un sistema </a:t>
            </a:r>
            <a:br>
              <a:rPr lang="es-ES_tradnl" sz="1200">
                <a:latin typeface="Open Sans" panose="020B0606030504020204" pitchFamily="34" charset="0"/>
                <a:ea typeface="Open Sans" panose="020B0606030504020204" pitchFamily="34" charset="0"/>
              </a:rPr>
            </a:br>
            <a:r>
              <a:rPr lang="es-ES_tradnl" sz="1200">
                <a:latin typeface="Open Sans" panose="020B0606030504020204" pitchFamily="34" charset="0"/>
                <a:ea typeface="Open Sans" panose="020B0606030504020204" pitchFamily="34" charset="0"/>
              </a:rPr>
              <a:t>es el tercer elemento </a:t>
            </a:r>
            <a:br>
              <a:rPr lang="es-ES_tradnl" sz="1200">
                <a:latin typeface="Open Sans" panose="020B0606030504020204" pitchFamily="34" charset="0"/>
                <a:ea typeface="Open Sans" panose="020B0606030504020204" pitchFamily="34" charset="0"/>
              </a:rPr>
            </a:br>
            <a:r>
              <a:rPr lang="es-ES_tradnl" sz="1200">
                <a:latin typeface="Open Sans" panose="020B0606030504020204" pitchFamily="34" charset="0"/>
                <a:ea typeface="Open Sans" panose="020B0606030504020204" pitchFamily="34" charset="0"/>
              </a:rPr>
              <a:t>a considerar después </a:t>
            </a:r>
            <a:br>
              <a:rPr lang="es-ES_tradnl" sz="1200">
                <a:latin typeface="Open Sans" panose="020B0606030504020204" pitchFamily="34" charset="0"/>
                <a:ea typeface="Open Sans" panose="020B0606030504020204" pitchFamily="34" charset="0"/>
              </a:rPr>
            </a:br>
            <a:r>
              <a:rPr lang="es-ES_tradnl" sz="1200">
                <a:latin typeface="Open Sans" panose="020B0606030504020204" pitchFamily="34" charset="0"/>
                <a:ea typeface="Open Sans" panose="020B0606030504020204" pitchFamily="34" charset="0"/>
              </a:rPr>
              <a:t>de las salidas y </a:t>
            </a:r>
            <a:br>
              <a:rPr lang="es-ES_tradnl" sz="1200">
                <a:latin typeface="Open Sans" panose="020B0606030504020204" pitchFamily="34" charset="0"/>
                <a:ea typeface="Open Sans" panose="020B0606030504020204" pitchFamily="34" charset="0"/>
              </a:rPr>
            </a:br>
            <a:r>
              <a:rPr lang="es-ES_tradnl" sz="1200">
                <a:latin typeface="Open Sans" panose="020B0606030504020204" pitchFamily="34" charset="0"/>
                <a:ea typeface="Open Sans" panose="020B0606030504020204" pitchFamily="34" charset="0"/>
              </a:rPr>
              <a:t>las entradas. </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19</a:t>
            </a:fld>
            <a:endParaRPr lang="en-US"/>
          </a:p>
        </p:txBody>
      </p:sp>
    </p:spTree>
    <p:extLst>
      <p:ext uri="{BB962C8B-B14F-4D97-AF65-F5344CB8AC3E}">
        <p14:creationId xmlns:p14="http://schemas.microsoft.com/office/powerpoint/2010/main" val="75883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Descripción de los flujos de trabajo y conjuento de </a:t>
            </a:r>
            <a:r>
              <a:rPr lang="es-ES" sz="1200" b="1" i="0" kern="1200">
                <a:solidFill>
                  <a:schemeClr val="tx1"/>
                </a:solidFill>
                <a:effectLst/>
                <a:latin typeface="+mn-lt"/>
                <a:ea typeface="+mn-ea"/>
                <a:cs typeface="+mn-cs"/>
              </a:rPr>
              <a:t>Reglas del Negocio</a:t>
            </a:r>
            <a:r>
              <a:rPr lang="es-ES" sz="1200" b="0" i="0" kern="1200">
                <a:solidFill>
                  <a:schemeClr val="tx1"/>
                </a:solidFill>
                <a:effectLst/>
                <a:latin typeface="+mn-lt"/>
                <a:ea typeface="+mn-ea"/>
                <a:cs typeface="+mn-cs"/>
              </a:rPr>
              <a:t> o </a:t>
            </a:r>
            <a:r>
              <a:rPr lang="es-ES" sz="1200" b="1" i="0" kern="1200">
                <a:solidFill>
                  <a:schemeClr val="tx1"/>
                </a:solidFill>
                <a:effectLst/>
                <a:latin typeface="+mn-lt"/>
                <a:ea typeface="+mn-ea"/>
                <a:cs typeface="+mn-cs"/>
              </a:rPr>
              <a:t>Conjunto de Reglas de Negocio</a:t>
            </a:r>
            <a:r>
              <a:rPr lang="es-ES" sz="1200" b="0" i="0" kern="1200">
                <a:solidFill>
                  <a:schemeClr val="tx1"/>
                </a:solidFill>
                <a:effectLst/>
                <a:latin typeface="+mn-lt"/>
                <a:ea typeface="+mn-ea"/>
                <a:cs typeface="+mn-cs"/>
              </a:rPr>
              <a:t> </a:t>
            </a:r>
          </a:p>
          <a:p>
            <a:r>
              <a:rPr lang="es-ES" sz="1200" b="0" i="0" kern="1200">
                <a:solidFill>
                  <a:schemeClr val="tx1"/>
                </a:solidFill>
                <a:effectLst/>
                <a:latin typeface="+mn-lt"/>
                <a:ea typeface="+mn-ea"/>
                <a:cs typeface="+mn-cs"/>
              </a:rPr>
              <a:t>(Business Rules, por su descripción en inglés) describe las políticas, normas, operaciones, definiciones y restricciones presentes en una </a:t>
            </a:r>
            <a:r>
              <a:rPr lang="es-ES" sz="1200" b="0" i="0" u="none" strike="noStrike" kern="1200">
                <a:solidFill>
                  <a:schemeClr val="tx1"/>
                </a:solidFill>
                <a:effectLst/>
                <a:latin typeface="+mn-lt"/>
                <a:ea typeface="+mn-ea"/>
                <a:cs typeface="+mn-cs"/>
                <a:hlinkClick r:id="rId3" tooltip="Organización"/>
              </a:rPr>
              <a:t>organización</a:t>
            </a:r>
            <a:r>
              <a:rPr lang="es-ES" sz="1200" b="0" i="0" kern="1200">
                <a:solidFill>
                  <a:schemeClr val="tx1"/>
                </a:solidFill>
                <a:effectLst/>
                <a:latin typeface="+mn-lt"/>
                <a:ea typeface="+mn-ea"/>
                <a:cs typeface="+mn-cs"/>
              </a:rPr>
              <a:t> y que son de vital importancia para alcanzar los objetivos misionales.</a:t>
            </a:r>
          </a:p>
          <a:p>
            <a:r>
              <a:rPr lang="es-ES" sz="1200" b="0" i="0" kern="1200">
                <a:solidFill>
                  <a:schemeClr val="tx1"/>
                </a:solidFill>
                <a:effectLst/>
                <a:latin typeface="+mn-lt"/>
                <a:ea typeface="+mn-ea"/>
                <a:cs typeface="+mn-cs"/>
              </a:rPr>
              <a:t>Ejemplos de reglas de negocio: "Un cliente al que facturamos más de 10.000 al año es un cliente de tipo A", </a:t>
            </a:r>
          </a:p>
          <a:p>
            <a:r>
              <a:rPr lang="es-ES" sz="1200" b="0" i="0" kern="1200">
                <a:solidFill>
                  <a:schemeClr val="tx1"/>
                </a:solidFill>
                <a:effectLst/>
                <a:latin typeface="+mn-lt"/>
                <a:ea typeface="+mn-ea"/>
                <a:cs typeface="+mn-cs"/>
              </a:rPr>
              <a:t>"A los clientes de tipo A les aplicamos un descuento del 10% en pedidos superiores a 3.000".</a:t>
            </a:r>
          </a:p>
          <a:p>
            <a:r>
              <a:rPr lang="es-ES" sz="1200" b="0" i="0" kern="1200">
                <a:solidFill>
                  <a:schemeClr val="tx1"/>
                </a:solidFill>
                <a:effectLst/>
                <a:latin typeface="+mn-lt"/>
                <a:ea typeface="+mn-ea"/>
                <a:cs typeface="+mn-cs"/>
              </a:rPr>
              <a:t>Ejemplos comunes de procesos que utilizan reglas de negocio:</a:t>
            </a:r>
          </a:p>
          <a:p>
            <a:r>
              <a:rPr lang="es-ES" sz="1200" b="0" i="0" kern="1200">
                <a:solidFill>
                  <a:schemeClr val="tx1"/>
                </a:solidFill>
                <a:effectLst/>
                <a:latin typeface="+mn-lt"/>
                <a:ea typeface="+mn-ea"/>
                <a:cs typeface="+mn-cs"/>
              </a:rPr>
              <a:t>Cálculos de precios</a:t>
            </a:r>
          </a:p>
          <a:p>
            <a:r>
              <a:rPr lang="es-ES" sz="1200" b="0" i="0" kern="1200">
                <a:solidFill>
                  <a:schemeClr val="tx1"/>
                </a:solidFill>
                <a:effectLst/>
                <a:latin typeface="+mn-lt"/>
                <a:ea typeface="+mn-ea"/>
                <a:cs typeface="+mn-cs"/>
              </a:rPr>
              <a:t>Grados de descuento al cliente</a:t>
            </a:r>
          </a:p>
          <a:p>
            <a:r>
              <a:rPr lang="es-ES" sz="1200" b="0" i="0" kern="1200">
                <a:solidFill>
                  <a:schemeClr val="tx1"/>
                </a:solidFill>
                <a:effectLst/>
                <a:latin typeface="+mn-lt"/>
                <a:ea typeface="+mn-ea"/>
                <a:cs typeface="+mn-cs"/>
              </a:rPr>
              <a:t>Aprobación de presupuestos</a:t>
            </a:r>
          </a:p>
          <a:p>
            <a:r>
              <a:rPr lang="es-ES" sz="1200" b="0" i="0" kern="1200">
                <a:solidFill>
                  <a:schemeClr val="tx1"/>
                </a:solidFill>
                <a:effectLst/>
                <a:latin typeface="+mn-lt"/>
                <a:ea typeface="+mn-ea"/>
                <a:cs typeface="+mn-cs"/>
              </a:rPr>
              <a:t>Aprobación de préstamos</a:t>
            </a:r>
          </a:p>
          <a:p>
            <a:r>
              <a:rPr lang="es-ES" sz="1200" b="0" i="0" kern="1200">
                <a:solidFill>
                  <a:schemeClr val="tx1"/>
                </a:solidFill>
                <a:effectLst/>
                <a:latin typeface="+mn-lt"/>
                <a:ea typeface="+mn-ea"/>
                <a:cs typeface="+mn-cs"/>
              </a:rPr>
              <a:t>Beneficios ofrecidos</a:t>
            </a:r>
          </a:p>
          <a:p>
            <a:r>
              <a:rPr lang="es-ES" sz="1200" b="0" i="0" kern="1200">
                <a:solidFill>
                  <a:schemeClr val="tx1"/>
                </a:solidFill>
                <a:effectLst/>
                <a:latin typeface="+mn-lt"/>
                <a:ea typeface="+mn-ea"/>
                <a:cs typeface="+mn-cs"/>
              </a:rPr>
              <a:t>Establecimiento de prioridades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a:solidFill>
                  <a:schemeClr val="tx1"/>
                </a:solidFill>
                <a:effectLst/>
                <a:latin typeface="+mn-lt"/>
                <a:ea typeface="+mn-ea"/>
                <a:cs typeface="+mn-cs"/>
              </a:rPr>
              <a:t>El sistema enviará un correo electrónico cuando se registre alguna de las siguientes transacciones: pedido de venta de cliente, despacho de mercancía al cliente, emisión de factura a cliente y registro de pago de cliente.</a:t>
            </a:r>
          </a:p>
          <a:p>
            <a:endParaRPr lang="es-ES" sz="1200" b="0" i="0" kern="1200">
              <a:solidFill>
                <a:schemeClr val="tx1"/>
              </a:solidFill>
              <a:effectLst/>
              <a:latin typeface="+mn-lt"/>
              <a:ea typeface="+mn-ea"/>
              <a:cs typeface="+mn-cs"/>
            </a:endParaRP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21</a:t>
            </a:fld>
            <a:endParaRPr lang="en-US"/>
          </a:p>
        </p:txBody>
      </p:sp>
    </p:spTree>
    <p:extLst>
      <p:ext uri="{BB962C8B-B14F-4D97-AF65-F5344CB8AC3E}">
        <p14:creationId xmlns:p14="http://schemas.microsoft.com/office/powerpoint/2010/main" val="29730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655622" y="2665897"/>
            <a:ext cx="8479591" cy="1446550"/>
          </a:xfrm>
          <a:prstGeom prst="rect">
            <a:avLst/>
          </a:prstGeom>
          <a:noFill/>
        </p:spPr>
        <p:txBody>
          <a:bodyPr vert="horz" wrap="square" lIns="91440" tIns="45720" rIns="91440" bIns="45720" rtlCol="0" anchor="ctr" anchorCtr="0">
            <a:spAutoFit/>
          </a:bodyPr>
          <a:lstStyle>
            <a:lvl1pPr algn="l">
              <a:defRPr lang="es-ES" sz="4400" b="1" i="1" baseline="0">
                <a:ln w="12700">
                  <a:noFill/>
                </a:ln>
                <a:solidFill>
                  <a:srgbClr val="A40000"/>
                </a:solidFill>
                <a:latin typeface="Book Antiqua" panose="02040602050305030304" pitchFamily="18" charset="0"/>
                <a:ea typeface="+mn-ea"/>
                <a:cs typeface="Arial" pitchFamily="34" charset="0"/>
              </a:defRPr>
            </a:lvl1pPr>
          </a:lstStyle>
          <a:p>
            <a:pPr marL="0" lvl="0" indent="0" algn="ctr">
              <a:spcBef>
                <a:spcPct val="20000"/>
              </a:spcBef>
              <a:buClr>
                <a:srgbClr val="C00000"/>
              </a:buClr>
              <a:buFont typeface="Wingdings" pitchFamily="2" charset="2"/>
            </a:pPr>
            <a:r>
              <a:rPr lang="es-ES"/>
              <a:t>Haga clic para modificar el estilo de título del patrón</a:t>
            </a:r>
            <a:endParaRPr lang="es-ES" dirty="0"/>
          </a:p>
        </p:txBody>
      </p:sp>
      <p:sp>
        <p:nvSpPr>
          <p:cNvPr id="3" name="2 Subtítulo"/>
          <p:cNvSpPr>
            <a:spLocks noGrp="1"/>
          </p:cNvSpPr>
          <p:nvPr>
            <p:ph type="subTitle" idx="1"/>
          </p:nvPr>
        </p:nvSpPr>
        <p:spPr>
          <a:xfrm>
            <a:off x="3721769" y="4209074"/>
            <a:ext cx="7413443" cy="1323439"/>
          </a:xfrm>
          <a:noFill/>
        </p:spPr>
        <p:txBody>
          <a:bodyPr vert="horz" wrap="square" lIns="91440" tIns="45720" rIns="91440" bIns="45720" rtlCol="0" anchor="ctr" anchorCtr="0">
            <a:spAutoFit/>
          </a:bodyPr>
          <a:lstStyle>
            <a:lvl1pPr algn="l">
              <a:defRPr lang="es-ES" sz="4000" b="1" i="1" spc="0" baseline="0" dirty="0">
                <a:ln w="12700">
                  <a:noFill/>
                </a:ln>
                <a:solidFill>
                  <a:schemeClr val="tx1"/>
                </a:solidFill>
                <a:latin typeface="Book Antiqua" panose="02040602050305030304" pitchFamily="18" charset="0"/>
                <a:ea typeface="+mn-ea"/>
                <a:cs typeface="Arial" pitchFamily="34" charset="0"/>
              </a:defRPr>
            </a:lvl1pPr>
          </a:lstStyle>
          <a:p>
            <a:pPr lvl="0" algn="ctr"/>
            <a:r>
              <a:rPr lang="es-ES"/>
              <a:t>Haga clic para modificar el estilo de subtítulo del patrón</a:t>
            </a:r>
            <a:endParaRPr lang="es-ES" dirty="0"/>
          </a:p>
        </p:txBody>
      </p:sp>
    </p:spTree>
    <p:extLst>
      <p:ext uri="{BB962C8B-B14F-4D97-AF65-F5344CB8AC3E}">
        <p14:creationId xmlns:p14="http://schemas.microsoft.com/office/powerpoint/2010/main" val="113445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57333" y="4869161"/>
            <a:ext cx="9697077" cy="566738"/>
          </a:xfrm>
          <a:prstGeom prst="rect">
            <a:avLst/>
          </a:prstGeom>
          <a:noFill/>
        </p:spPr>
        <p:txBody>
          <a:bodyPr/>
          <a:lstStyle>
            <a:lvl1pPr algn="ctr">
              <a:defRPr lang="es-ES" b="1" dirty="0">
                <a:ln w="3175">
                  <a:noFill/>
                </a:ln>
                <a:solidFill>
                  <a:srgbClr val="A40000"/>
                </a:solidFill>
                <a:latin typeface="Book Antiqua" panose="02040602050305030304" pitchFamily="18" charset="0"/>
                <a:ea typeface="Open Sans" panose="020B0606030504020204" pitchFamily="34" charset="0"/>
                <a:cs typeface="Book Antiqua" panose="02040602050305030304" pitchFamily="18" charset="0"/>
              </a:defRPr>
            </a:lvl1pPr>
          </a:lstStyle>
          <a:p>
            <a:pPr lvl="0"/>
            <a:r>
              <a:rPr lang="es-ES"/>
              <a:t>Haga clic para modificar el estilo de título del patrón</a:t>
            </a:r>
            <a:endParaRPr lang="es-ES" dirty="0"/>
          </a:p>
        </p:txBody>
      </p:sp>
      <p:sp>
        <p:nvSpPr>
          <p:cNvPr id="3" name="2 Marcador de posición de imagen"/>
          <p:cNvSpPr>
            <a:spLocks noGrp="1"/>
          </p:cNvSpPr>
          <p:nvPr>
            <p:ph type="pic" idx="1"/>
          </p:nvPr>
        </p:nvSpPr>
        <p:spPr>
          <a:xfrm>
            <a:off x="1295467" y="1196753"/>
            <a:ext cx="9697077" cy="35283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 dirty="0"/>
          </a:p>
        </p:txBody>
      </p:sp>
      <p:sp>
        <p:nvSpPr>
          <p:cNvPr id="4" name="3 Marcador de texto"/>
          <p:cNvSpPr>
            <a:spLocks noGrp="1"/>
          </p:cNvSpPr>
          <p:nvPr>
            <p:ph type="body" sz="half" idx="2"/>
          </p:nvPr>
        </p:nvSpPr>
        <p:spPr>
          <a:xfrm>
            <a:off x="1257333" y="5510337"/>
            <a:ext cx="9697077" cy="5109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317819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E5F4496-47F8-4ED4-BA76-6216CAFA288C}"/>
              </a:ext>
            </a:extLst>
          </p:cNvPr>
          <p:cNvPicPr>
            <a:picLocks noChangeAspect="1"/>
          </p:cNvPicPr>
          <p:nvPr userDrawn="1"/>
        </p:nvPicPr>
        <p:blipFill>
          <a:blip r:embed="rId2"/>
          <a:stretch>
            <a:fillRect/>
          </a:stretch>
        </p:blipFill>
        <p:spPr>
          <a:xfrm>
            <a:off x="1003935" y="787570"/>
            <a:ext cx="10458450" cy="5705475"/>
          </a:xfrm>
          <a:prstGeom prst="rect">
            <a:avLst/>
          </a:prstGeom>
        </p:spPr>
      </p:pic>
      <p:sp>
        <p:nvSpPr>
          <p:cNvPr id="7" name="Título 6">
            <a:extLst>
              <a:ext uri="{FF2B5EF4-FFF2-40B4-BE49-F238E27FC236}">
                <a16:creationId xmlns:a16="http://schemas.microsoft.com/office/drawing/2014/main" id="{ADF54C62-10AF-46AF-A7A7-A716141DB71B}"/>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3604270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751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364663"/>
            <a:ext cx="10363200" cy="1446550"/>
          </a:xfrm>
          <a:noFill/>
        </p:spPr>
        <p:txBody>
          <a:bodyPr vert="horz" wrap="square" lIns="91440" tIns="45720" rIns="91440" bIns="45720" rtlCol="0" anchor="ctr" anchorCtr="0">
            <a:spAutoFit/>
          </a:bodyPr>
          <a:lstStyle>
            <a:lvl1pPr algn="l">
              <a:defRPr lang="en-US" sz="4400" dirty="0">
                <a:ln w="12700">
                  <a:noFill/>
                </a:ln>
                <a:solidFill>
                  <a:srgbClr val="A40000"/>
                </a:solidFill>
                <a:ea typeface="+mn-ea"/>
                <a:cs typeface="Arial" pitchFamily="34" charset="0"/>
              </a:defRPr>
            </a:lvl1pPr>
          </a:lstStyle>
          <a:p>
            <a:pPr marL="0" lvl="0" indent="0" algn="ctr">
              <a:spcBef>
                <a:spcPct val="20000"/>
              </a:spcBef>
              <a:buClr>
                <a:srgbClr val="C00000"/>
              </a:buClr>
              <a:buFont typeface="Wingdings" pitchFamily="2" charset="2"/>
            </a:pPr>
            <a:r>
              <a:rPr lang="es-ES" dirty="0"/>
              <a:t>Haga clic para modificar el estilo de título del patrón</a:t>
            </a:r>
            <a:endParaRPr lang="en-US" dirty="0"/>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213059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5FA29-184C-480A-A645-59CA9EC1DF8A}"/>
              </a:ext>
            </a:extLst>
          </p:cNvPr>
          <p:cNvSpPr>
            <a:spLocks noGrp="1"/>
          </p:cNvSpPr>
          <p:nvPr>
            <p:ph type="title"/>
          </p:nvPr>
        </p:nvSpPr>
        <p:spPr>
          <a:xfrm>
            <a:off x="3737811" y="0"/>
            <a:ext cx="8454188" cy="397042"/>
          </a:xfrm>
        </p:spPr>
        <p:txBody>
          <a:bodyPr/>
          <a:lstStyle>
            <a:lvl1pPr algn="r">
              <a:defRPr/>
            </a:lvl1pPr>
          </a:lstStyle>
          <a:p>
            <a:r>
              <a:rPr lang="es-ES"/>
              <a:t>Haga clic para modificar el estilo de título del patrón</a:t>
            </a:r>
          </a:p>
        </p:txBody>
      </p:sp>
      <p:sp>
        <p:nvSpPr>
          <p:cNvPr id="3" name="Marcador de número de diapositiva 2">
            <a:extLst>
              <a:ext uri="{FF2B5EF4-FFF2-40B4-BE49-F238E27FC236}">
                <a16:creationId xmlns:a16="http://schemas.microsoft.com/office/drawing/2014/main" id="{E05359AF-83A0-4021-A591-C22C0BDC52D3}"/>
              </a:ext>
            </a:extLst>
          </p:cNvPr>
          <p:cNvSpPr>
            <a:spLocks noGrp="1"/>
          </p:cNvSpPr>
          <p:nvPr>
            <p:ph type="sldNum" sz="quarter" idx="10"/>
          </p:nvPr>
        </p:nvSpPr>
        <p:spPr>
          <a:xfrm>
            <a:off x="11178672" y="6268456"/>
            <a:ext cx="884989" cy="449179"/>
          </a:xfrm>
          <a:prstGeom prst="rect">
            <a:avLst/>
          </a:prstGeom>
        </p:spPr>
        <p:txBody>
          <a:bodyPr/>
          <a:lstStyle/>
          <a:p>
            <a:fld id="{BE6E7CD0-D526-4494-A629-31890B01C973}" type="slidenum">
              <a:rPr lang="es-ES" smtClean="0"/>
              <a:pPr/>
              <a:t>‹Nº›</a:t>
            </a:fld>
            <a:endParaRPr lang="es-ES" dirty="0"/>
          </a:p>
        </p:txBody>
      </p:sp>
    </p:spTree>
    <p:extLst>
      <p:ext uri="{BB962C8B-B14F-4D97-AF65-F5344CB8AC3E}">
        <p14:creationId xmlns:p14="http://schemas.microsoft.com/office/powerpoint/2010/main" val="409083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1729" y="1076073"/>
            <a:ext cx="10972800" cy="5072064"/>
          </a:xfrm>
        </p:spPr>
        <p:txBody>
          <a:bodyPr vert="horz" lIns="36000" tIns="36000" rIns="36000" bIns="36000" rtlCol="0">
            <a:noAutofit/>
          </a:bodyPr>
          <a:lstStyle>
            <a:lvl1pPr>
              <a:lnSpc>
                <a:spcPts val="3600"/>
              </a:lnSpc>
              <a:spcAft>
                <a:spcPts val="24"/>
              </a:spcAft>
              <a:defRPr lang="es-ES" sz="2400" dirty="0" smtClean="0"/>
            </a:lvl1pPr>
            <a:lvl2pPr>
              <a:lnSpc>
                <a:spcPts val="3600"/>
              </a:lnSpc>
              <a:defRPr lang="es-ES" sz="2300" dirty="0" smtClean="0"/>
            </a:lvl2pPr>
            <a:lvl3pPr>
              <a:lnSpc>
                <a:spcPts val="3600"/>
              </a:lnSpc>
              <a:defRPr lang="es-ES" sz="2200" dirty="0" smtClean="0">
                <a:latin typeface="Open Sans" panose="020B0606030504020204" pitchFamily="34" charset="0"/>
                <a:ea typeface="Open Sans" panose="020B0606030504020204" pitchFamily="34" charset="0"/>
                <a:cs typeface="Open Sans" panose="020B0606030504020204" pitchFamily="34" charset="0"/>
              </a:defRPr>
            </a:lvl3pPr>
            <a:lvl4pPr>
              <a:lnSpc>
                <a:spcPts val="3600"/>
              </a:lnSpc>
              <a:defRPr lang="es-ES" sz="2000" dirty="0" smtClean="0">
                <a:latin typeface="Open Sans" panose="020B0606030504020204" pitchFamily="34" charset="0"/>
                <a:ea typeface="Open Sans" panose="020B0606030504020204" pitchFamily="34" charset="0"/>
                <a:cs typeface="Open Sans" panose="020B0606030504020204" pitchFamily="34" charset="0"/>
              </a:defRPr>
            </a:lvl4pPr>
            <a:lvl5pPr>
              <a:lnSpc>
                <a:spcPts val="3600"/>
              </a:lnSpc>
              <a:defRPr lang="es-ES" sz="2000" dirty="0">
                <a:latin typeface="Open Sans" panose="020B0606030504020204" pitchFamily="34" charset="0"/>
                <a:ea typeface="Open Sans" panose="020B0606030504020204" pitchFamily="34" charset="0"/>
                <a:cs typeface="Open Sans" panose="020B0606030504020204" pitchFamily="34" charset="0"/>
              </a:defRPr>
            </a:lvl5pPr>
          </a:lstStyle>
          <a:p>
            <a:pPr lvl="0">
              <a:lnSpc>
                <a:spcPts val="3600"/>
              </a:lnSpc>
            </a:pPr>
            <a:r>
              <a:rPr lang="es-ES"/>
              <a:t>Editar los estilos de texto del patrón</a:t>
            </a:r>
          </a:p>
          <a:p>
            <a:pPr lvl="1">
              <a:lnSpc>
                <a:spcPts val="3600"/>
              </a:lnSpc>
            </a:pPr>
            <a:r>
              <a:rPr lang="es-ES"/>
              <a:t>Segundo nivel</a:t>
            </a:r>
          </a:p>
          <a:p>
            <a:pPr lvl="2">
              <a:lnSpc>
                <a:spcPts val="3600"/>
              </a:lnSpc>
            </a:pPr>
            <a:r>
              <a:rPr lang="es-ES"/>
              <a:t>Tercer nivel</a:t>
            </a:r>
          </a:p>
          <a:p>
            <a:pPr lvl="3">
              <a:lnSpc>
                <a:spcPts val="3600"/>
              </a:lnSpc>
            </a:pPr>
            <a:r>
              <a:rPr lang="es-ES"/>
              <a:t>Cuarto nivel</a:t>
            </a:r>
          </a:p>
          <a:p>
            <a:pPr lvl="4">
              <a:lnSpc>
                <a:spcPts val="3600"/>
              </a:lnSpc>
            </a:pPr>
            <a:r>
              <a:rPr lang="es-ES"/>
              <a:t>Quinto nivel</a:t>
            </a:r>
            <a:endParaRPr lang="es-ES" dirty="0"/>
          </a:p>
        </p:txBody>
      </p:sp>
      <p:cxnSp>
        <p:nvCxnSpPr>
          <p:cNvPr id="8" name="Conector recto 7">
            <a:extLst>
              <a:ext uri="{FF2B5EF4-FFF2-40B4-BE49-F238E27FC236}">
                <a16:creationId xmlns:a16="http://schemas.microsoft.com/office/drawing/2014/main" id="{43724F7F-5188-42BE-B67B-0E78F9B9F8F9}"/>
              </a:ext>
            </a:extLst>
          </p:cNvPr>
          <p:cNvCxnSpPr>
            <a:cxnSpLocks/>
          </p:cNvCxnSpPr>
          <p:nvPr userDrawn="1"/>
        </p:nvCxnSpPr>
        <p:spPr>
          <a:xfrm>
            <a:off x="11621167" y="6717634"/>
            <a:ext cx="0" cy="140366"/>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4" name="Título 3">
            <a:extLst>
              <a:ext uri="{FF2B5EF4-FFF2-40B4-BE49-F238E27FC236}">
                <a16:creationId xmlns:a16="http://schemas.microsoft.com/office/drawing/2014/main" id="{F8CFC6B2-2805-4894-8859-013D356BAD2D}"/>
              </a:ext>
            </a:extLst>
          </p:cNvPr>
          <p:cNvSpPr>
            <a:spLocks noGrp="1"/>
          </p:cNvSpPr>
          <p:nvPr>
            <p:ph type="title"/>
          </p:nvPr>
        </p:nvSpPr>
        <p:spPr/>
        <p:txBody>
          <a:bodyPr/>
          <a:lstStyle>
            <a:lvl1pPr algn="r">
              <a:defRPr/>
            </a:lvl1pPr>
          </a:lstStyle>
          <a:p>
            <a:r>
              <a:rPr lang="es-ES"/>
              <a:t>Haga clic para modificar el estilo de título del patrón</a:t>
            </a:r>
          </a:p>
        </p:txBody>
      </p:sp>
      <p:sp>
        <p:nvSpPr>
          <p:cNvPr id="11" name="Marcador de número de diapositiva 10">
            <a:extLst>
              <a:ext uri="{FF2B5EF4-FFF2-40B4-BE49-F238E27FC236}">
                <a16:creationId xmlns:a16="http://schemas.microsoft.com/office/drawing/2014/main" id="{F78444FA-384B-421B-B81C-AE4C53321FF2}"/>
              </a:ext>
            </a:extLst>
          </p:cNvPr>
          <p:cNvSpPr>
            <a:spLocks noGrp="1"/>
          </p:cNvSpPr>
          <p:nvPr>
            <p:ph type="sldNum" sz="quarter" idx="10"/>
          </p:nvPr>
        </p:nvSpPr>
        <p:spPr>
          <a:xfrm>
            <a:off x="11178672" y="6268456"/>
            <a:ext cx="884989" cy="449179"/>
          </a:xfrm>
          <a:prstGeom prst="rect">
            <a:avLst/>
          </a:prstGeom>
        </p:spPr>
        <p:txBody>
          <a:bodyPr/>
          <a:lstStyle/>
          <a:p>
            <a:fld id="{BE6E7CD0-D526-4494-A629-31890B01C973}" type="slidenum">
              <a:rPr lang="es-ES" smtClean="0"/>
              <a:pPr/>
              <a:t>‹Nº›</a:t>
            </a:fld>
            <a:endParaRPr lang="es-ES" dirty="0"/>
          </a:p>
        </p:txBody>
      </p:sp>
    </p:spTree>
    <p:extLst>
      <p:ext uri="{BB962C8B-B14F-4D97-AF65-F5344CB8AC3E}">
        <p14:creationId xmlns:p14="http://schemas.microsoft.com/office/powerpoint/2010/main" val="417176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2" name="1 Título"/>
          <p:cNvSpPr>
            <a:spLocks noGrp="1"/>
          </p:cNvSpPr>
          <p:nvPr>
            <p:ph type="title"/>
          </p:nvPr>
        </p:nvSpPr>
        <p:spPr>
          <a:xfrm>
            <a:off x="1394884" y="3902551"/>
            <a:ext cx="10363200" cy="1446550"/>
          </a:xfrm>
          <a:prstGeom prst="rect">
            <a:avLst/>
          </a:prstGeom>
          <a:noFill/>
        </p:spPr>
        <p:txBody>
          <a:bodyPr vert="horz" wrap="square" lIns="91440" tIns="45720" rIns="91440" bIns="45720" rtlCol="0" anchor="ctr" anchorCtr="0">
            <a:spAutoFit/>
          </a:bodyPr>
          <a:lstStyle>
            <a:lvl1pPr>
              <a:defRPr lang="es-ES" sz="4400" dirty="0">
                <a:ln w="12700">
                  <a:noFill/>
                </a:ln>
                <a:solidFill>
                  <a:srgbClr val="A40000"/>
                </a:solidFill>
                <a:ea typeface="+mn-ea"/>
                <a:cs typeface="Arial" pitchFamily="34" charset="0"/>
              </a:defRPr>
            </a:lvl1pPr>
          </a:lstStyle>
          <a:p>
            <a:pPr marL="0" lvl="0" indent="0" algn="ctr">
              <a:spcBef>
                <a:spcPct val="20000"/>
              </a:spcBef>
              <a:buClr>
                <a:srgbClr val="C00000"/>
              </a:buClr>
              <a:buFont typeface="Wingdings" pitchFamily="2" charset="2"/>
            </a:pPr>
            <a:r>
              <a:rPr lang="es-ES"/>
              <a:t>Haga clic para modificar el estilo de título del patrón</a:t>
            </a:r>
            <a:endParaRPr lang="es-ES" dirty="0"/>
          </a:p>
        </p:txBody>
      </p:sp>
    </p:spTree>
    <p:extLst>
      <p:ext uri="{BB962C8B-B14F-4D97-AF65-F5344CB8AC3E}">
        <p14:creationId xmlns:p14="http://schemas.microsoft.com/office/powerpoint/2010/main" val="179904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609600" y="1428751"/>
            <a:ext cx="5384800" cy="4525963"/>
          </a:xfrm>
        </p:spPr>
        <p:txBody>
          <a:bodyPr/>
          <a:lstStyle>
            <a:lvl1pPr>
              <a:defRPr sz="2600"/>
            </a:lvl1pPr>
            <a:lvl2pPr>
              <a:defRPr sz="2400"/>
            </a:lvl2pPr>
            <a:lvl3pPr>
              <a:defRPr sz="2000">
                <a:latin typeface="Open Sans" panose="020B0606030504020204" pitchFamily="34" charset="0"/>
                <a:ea typeface="Open Sans" panose="020B0606030504020204" pitchFamily="34" charset="0"/>
                <a:cs typeface="Open Sans" panose="020B0606030504020204" pitchFamily="34" charset="0"/>
              </a:defRPr>
            </a:lvl3pPr>
            <a:lvl4pPr>
              <a:defRPr sz="1800">
                <a:latin typeface="Open Sans" panose="020B0606030504020204" pitchFamily="34" charset="0"/>
                <a:ea typeface="Open Sans" panose="020B0606030504020204" pitchFamily="34" charset="0"/>
                <a:cs typeface="Open Sans" panose="020B0606030504020204" pitchFamily="34" charset="0"/>
              </a:defRPr>
            </a:lvl4pPr>
            <a:lvl5pPr>
              <a:defRPr sz="1800">
                <a:latin typeface="Open Sans" panose="020B0606030504020204" pitchFamily="34" charset="0"/>
                <a:ea typeface="Open Sans" panose="020B0606030504020204" pitchFamily="34" charset="0"/>
                <a:cs typeface="Open Sans" panose="020B0606030504020204" pitchFamily="34" charset="0"/>
              </a:defRPr>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contenido"/>
          <p:cNvSpPr>
            <a:spLocks noGrp="1"/>
          </p:cNvSpPr>
          <p:nvPr>
            <p:ph sz="half" idx="2"/>
          </p:nvPr>
        </p:nvSpPr>
        <p:spPr>
          <a:xfrm>
            <a:off x="6197600" y="1428751"/>
            <a:ext cx="5384800" cy="4525963"/>
          </a:xfrm>
        </p:spPr>
        <p:txBody>
          <a:bodyPr/>
          <a:lstStyle>
            <a:lvl1pPr>
              <a:defRPr sz="2600"/>
            </a:lvl1pPr>
            <a:lvl2pPr>
              <a:defRPr sz="2400"/>
            </a:lvl2pPr>
            <a:lvl3pPr>
              <a:defRPr sz="2000">
                <a:latin typeface="Open Sans" panose="020B0606030504020204" pitchFamily="34" charset="0"/>
                <a:ea typeface="Open Sans" panose="020B0606030504020204" pitchFamily="34" charset="0"/>
                <a:cs typeface="Open Sans" panose="020B0606030504020204" pitchFamily="34" charset="0"/>
              </a:defRPr>
            </a:lvl3pPr>
            <a:lvl4pPr>
              <a:defRPr sz="1800">
                <a:latin typeface="Open Sans" panose="020B0606030504020204" pitchFamily="34" charset="0"/>
                <a:ea typeface="Open Sans" panose="020B0606030504020204" pitchFamily="34" charset="0"/>
                <a:cs typeface="Open Sans" panose="020B0606030504020204" pitchFamily="34" charset="0"/>
              </a:defRPr>
            </a:lvl4pPr>
            <a:lvl5pPr>
              <a:defRPr sz="1800">
                <a:latin typeface="Open Sans" panose="020B0606030504020204" pitchFamily="34" charset="0"/>
                <a:ea typeface="Open Sans" panose="020B0606030504020204" pitchFamily="34" charset="0"/>
                <a:cs typeface="Open Sans" panose="020B0606030504020204" pitchFamily="34" charset="0"/>
              </a:defRPr>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9" name="Título 8">
            <a:extLst>
              <a:ext uri="{FF2B5EF4-FFF2-40B4-BE49-F238E27FC236}">
                <a16:creationId xmlns:a16="http://schemas.microsoft.com/office/drawing/2014/main" id="{73BD1F6E-B38D-487B-BC1D-36930BD804D2}"/>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93567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609600" y="1196753"/>
            <a:ext cx="5386917" cy="978123"/>
          </a:xfrm>
        </p:spPr>
        <p:txBody>
          <a:bodyPr anchor="t">
            <a:noAutofit/>
          </a:bodyPr>
          <a:lstStyle>
            <a:lvl1pPr marL="0" indent="0">
              <a:buNone/>
              <a:defRPr sz="2000" b="1">
                <a:solidFill>
                  <a:srgbClr val="CC0000"/>
                </a:solidFill>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000"/>
            </a:lvl1pPr>
            <a:lvl2pPr>
              <a:defRPr sz="2000"/>
            </a:lvl2pPr>
            <a:lvl3pPr>
              <a:defRPr sz="1800">
                <a:latin typeface="Open Sans" panose="020B0606030504020204" pitchFamily="34" charset="0"/>
                <a:ea typeface="Open Sans" panose="020B0606030504020204" pitchFamily="34" charset="0"/>
                <a:cs typeface="Open Sans" panose="020B0606030504020204" pitchFamily="34" charset="0"/>
              </a:defRPr>
            </a:lvl3pPr>
            <a:lvl4pPr>
              <a:defRPr sz="1600">
                <a:latin typeface="Open Sans" panose="020B0606030504020204" pitchFamily="34" charset="0"/>
                <a:ea typeface="Open Sans" panose="020B0606030504020204" pitchFamily="34" charset="0"/>
                <a:cs typeface="Open Sans" panose="020B0606030504020204" pitchFamily="34" charset="0"/>
              </a:defRPr>
            </a:lvl4pPr>
            <a:lvl5pPr>
              <a:defRPr sz="1600">
                <a:latin typeface="Open Sans" panose="020B0606030504020204" pitchFamily="34" charset="0"/>
                <a:ea typeface="Open Sans" panose="020B0606030504020204" pitchFamily="34" charset="0"/>
                <a:cs typeface="Open Sans" panose="020B0606030504020204" pitchFamily="34" charset="0"/>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4 Marcador de texto"/>
          <p:cNvSpPr>
            <a:spLocks noGrp="1"/>
          </p:cNvSpPr>
          <p:nvPr>
            <p:ph type="body" sz="quarter" idx="3" hasCustomPrompt="1"/>
          </p:nvPr>
        </p:nvSpPr>
        <p:spPr>
          <a:xfrm>
            <a:off x="6193368" y="1196753"/>
            <a:ext cx="5389033" cy="978123"/>
          </a:xfrm>
        </p:spPr>
        <p:txBody>
          <a:bodyPr anchor="t">
            <a:noAutofit/>
          </a:bodyPr>
          <a:lstStyle>
            <a:lvl1pPr marL="0" indent="0">
              <a:buNone/>
              <a:defRPr sz="2000" b="1">
                <a:solidFill>
                  <a:srgbClr val="CC0000"/>
                </a:solidFill>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000"/>
            </a:lvl1pPr>
            <a:lvl2pPr>
              <a:defRPr sz="2000"/>
            </a:lvl2pPr>
            <a:lvl3pPr>
              <a:defRPr sz="1800">
                <a:latin typeface="Open Sans" panose="020B0606030504020204" pitchFamily="34" charset="0"/>
                <a:ea typeface="Open Sans" panose="020B0606030504020204" pitchFamily="34" charset="0"/>
                <a:cs typeface="Open Sans" panose="020B0606030504020204" pitchFamily="34" charset="0"/>
              </a:defRPr>
            </a:lvl3pPr>
            <a:lvl4pPr>
              <a:defRPr sz="1600">
                <a:latin typeface="Open Sans" panose="020B0606030504020204" pitchFamily="34" charset="0"/>
                <a:ea typeface="Open Sans" panose="020B0606030504020204" pitchFamily="34" charset="0"/>
                <a:cs typeface="Open Sans" panose="020B0606030504020204" pitchFamily="34" charset="0"/>
              </a:defRPr>
            </a:lvl4pPr>
            <a:lvl5pPr>
              <a:defRPr sz="1600">
                <a:latin typeface="Open Sans" panose="020B0606030504020204" pitchFamily="34" charset="0"/>
                <a:ea typeface="Open Sans" panose="020B0606030504020204" pitchFamily="34" charset="0"/>
                <a:cs typeface="Open Sans" panose="020B0606030504020204" pitchFamily="34" charset="0"/>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9" name="8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10" name="Título 9">
            <a:extLst>
              <a:ext uri="{FF2B5EF4-FFF2-40B4-BE49-F238E27FC236}">
                <a16:creationId xmlns:a16="http://schemas.microsoft.com/office/drawing/2014/main" id="{0E466263-24DE-4374-9DE5-7D77CFC14CE5}"/>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103497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7" name="Título 6">
            <a:extLst>
              <a:ext uri="{FF2B5EF4-FFF2-40B4-BE49-F238E27FC236}">
                <a16:creationId xmlns:a16="http://schemas.microsoft.com/office/drawing/2014/main" id="{09B5275F-4EF5-4B57-802D-34358DC6C5C1}"/>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209799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392788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23393" y="1340768"/>
            <a:ext cx="4011084" cy="946026"/>
          </a:xfrm>
          <a:prstGeom prst="rect">
            <a:avLst/>
          </a:prstGeom>
          <a:noFill/>
        </p:spPr>
        <p:txBody>
          <a:bodyPr anchor="t"/>
          <a:lstStyle>
            <a:lvl1pPr algn="l">
              <a:defRPr sz="2200" b="0">
                <a:solidFill>
                  <a:srgbClr val="A40000"/>
                </a:solidFill>
                <a:latin typeface="Book Antiqua" panose="02040602050305030304" pitchFamily="18" charset="0"/>
              </a:defRPr>
            </a:lvl1pPr>
          </a:lstStyle>
          <a:p>
            <a:r>
              <a:rPr lang="es-ES"/>
              <a:t>Haga clic para modificar el estilo de título del patrón</a:t>
            </a:r>
            <a:endParaRPr lang="es-ES" dirty="0"/>
          </a:p>
        </p:txBody>
      </p:sp>
      <p:sp>
        <p:nvSpPr>
          <p:cNvPr id="3" name="2 Marcador de contenido"/>
          <p:cNvSpPr>
            <a:spLocks noGrp="1"/>
          </p:cNvSpPr>
          <p:nvPr>
            <p:ph idx="1"/>
          </p:nvPr>
        </p:nvSpPr>
        <p:spPr>
          <a:xfrm>
            <a:off x="4766733" y="1340769"/>
            <a:ext cx="6815667" cy="4641379"/>
          </a:xfrm>
        </p:spPr>
        <p:txBody>
          <a:bodyPr/>
          <a:lstStyle>
            <a:lvl1pPr>
              <a:defRPr sz="2800"/>
            </a:lvl1pPr>
            <a:lvl2pPr>
              <a:defRPr sz="2400"/>
            </a:lvl2pPr>
            <a:lvl3pPr>
              <a:defRPr sz="2400">
                <a:latin typeface="Open Sans" panose="020B0606030504020204" pitchFamily="34" charset="0"/>
                <a:ea typeface="Open Sans" panose="020B0606030504020204" pitchFamily="34" charset="0"/>
                <a:cs typeface="Open Sans" panose="020B0606030504020204" pitchFamily="34" charset="0"/>
              </a:defRPr>
            </a:lvl3pPr>
            <a:lvl4pPr>
              <a:defRPr sz="2000">
                <a:latin typeface="Open Sans" panose="020B0606030504020204" pitchFamily="34" charset="0"/>
                <a:ea typeface="Open Sans" panose="020B0606030504020204" pitchFamily="34" charset="0"/>
                <a:cs typeface="Open Sans" panose="020B0606030504020204" pitchFamily="34" charset="0"/>
              </a:defRPr>
            </a:lvl4pPr>
            <a:lvl5pPr>
              <a:defRPr sz="2000">
                <a:latin typeface="Open Sans" panose="020B0606030504020204" pitchFamily="34" charset="0"/>
                <a:ea typeface="Open Sans" panose="020B0606030504020204" pitchFamily="34" charset="0"/>
                <a:cs typeface="Open Sans" panose="020B0606030504020204" pitchFamily="34" charset="0"/>
              </a:defRPr>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texto"/>
          <p:cNvSpPr>
            <a:spLocks noGrp="1"/>
          </p:cNvSpPr>
          <p:nvPr>
            <p:ph type="body" sz="half" idx="2"/>
          </p:nvPr>
        </p:nvSpPr>
        <p:spPr>
          <a:xfrm>
            <a:off x="609601" y="2370221"/>
            <a:ext cx="4011084" cy="3611926"/>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4 Marcador de fecha"/>
          <p:cNvSpPr>
            <a:spLocks noGrp="1"/>
          </p:cNvSpPr>
          <p:nvPr>
            <p:ph type="dt" sz="half" idx="10"/>
          </p:nvPr>
        </p:nvSpPr>
        <p:spPr>
          <a:xfrm>
            <a:off x="609600" y="6237313"/>
            <a:ext cx="2844800" cy="365125"/>
          </a:xfrm>
          <a:prstGeom prst="rect">
            <a:avLst/>
          </a:prstGeom>
        </p:spPr>
        <p:txBody>
          <a:bodyPr/>
          <a:lstStyle/>
          <a:p>
            <a:fld id="{25562923-2E0A-44FD-8683-9F40F2D6220B}" type="datetimeFigureOut">
              <a:rPr lang="es-ES" smtClean="0"/>
              <a:t>29/01/2022</a:t>
            </a:fld>
            <a:endParaRPr lang="es-ES"/>
          </a:p>
        </p:txBody>
      </p:sp>
      <p:sp>
        <p:nvSpPr>
          <p:cNvPr id="6" name="5 Marcador de pie de página"/>
          <p:cNvSpPr>
            <a:spLocks noGrp="1"/>
          </p:cNvSpPr>
          <p:nvPr>
            <p:ph type="ftr" sz="quarter" idx="11"/>
          </p:nvPr>
        </p:nvSpPr>
        <p:spPr>
          <a:xfrm>
            <a:off x="4165600" y="6237313"/>
            <a:ext cx="3860800" cy="365125"/>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69893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673768" y="1058999"/>
            <a:ext cx="10972800" cy="4944758"/>
          </a:xfrm>
          <a:prstGeom prst="rect">
            <a:avLst/>
          </a:prstGeom>
        </p:spPr>
        <p:txBody>
          <a:bodyPr vert="horz" lIns="36000" tIns="36000" rIns="36000" bIns="36000" rtlCol="0">
            <a:noAutofit/>
          </a:bodyPr>
          <a:lstStyle/>
          <a:p>
            <a:pPr lvl="0"/>
            <a:r>
              <a:rPr lang="es-ES" dirty="0"/>
              <a:t>Haga clic para modificar el estilo de texto del patrón</a:t>
            </a:r>
          </a:p>
          <a:p>
            <a:pPr lvl="1"/>
            <a:r>
              <a:rPr lang="es-ES" dirty="0"/>
              <a:t>Segundo nivel</a:t>
            </a:r>
          </a:p>
          <a:p>
            <a:pPr marL="730251" lvl="1" defTabSz="987425"/>
            <a:r>
              <a:rPr lang="es-ES" dirty="0"/>
              <a:t>Tercer nivel</a:t>
            </a:r>
          </a:p>
          <a:p>
            <a:pPr marL="1011238" lvl="1"/>
            <a:r>
              <a:rPr lang="es-ES" dirty="0"/>
              <a:t>Cuarto nivel</a:t>
            </a:r>
          </a:p>
          <a:p>
            <a:pPr marL="1354138" lvl="1"/>
            <a:r>
              <a:rPr lang="es-ES" dirty="0"/>
              <a:t>Quinto nivel</a:t>
            </a:r>
          </a:p>
        </p:txBody>
      </p:sp>
      <p:sp>
        <p:nvSpPr>
          <p:cNvPr id="9" name="AutoShape 2" descr="Encabezad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sz="1800" dirty="0">
              <a:latin typeface="Open Sans" panose="020B0606030504020204" pitchFamily="34" charset="0"/>
            </a:endParaRPr>
          </a:p>
        </p:txBody>
      </p:sp>
      <p:pic>
        <p:nvPicPr>
          <p:cNvPr id="10" name="Imagen 9">
            <a:extLst>
              <a:ext uri="{FF2B5EF4-FFF2-40B4-BE49-F238E27FC236}">
                <a16:creationId xmlns:a16="http://schemas.microsoft.com/office/drawing/2014/main" id="{679A96E4-310D-4105-B491-5BBF7188E4C7}"/>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6458" y="17601"/>
            <a:ext cx="2388887" cy="724344"/>
          </a:xfrm>
          <a:prstGeom prst="rect">
            <a:avLst/>
          </a:prstGeom>
        </p:spPr>
      </p:pic>
      <p:sp>
        <p:nvSpPr>
          <p:cNvPr id="13" name="CuadroTexto 12">
            <a:extLst>
              <a:ext uri="{FF2B5EF4-FFF2-40B4-BE49-F238E27FC236}">
                <a16:creationId xmlns:a16="http://schemas.microsoft.com/office/drawing/2014/main" id="{A0EED047-8E79-4297-BD40-6EF7DFD71AA9}"/>
              </a:ext>
            </a:extLst>
          </p:cNvPr>
          <p:cNvSpPr txBox="1"/>
          <p:nvPr userDrawn="1"/>
        </p:nvSpPr>
        <p:spPr>
          <a:xfrm>
            <a:off x="0" y="6550223"/>
            <a:ext cx="2534652" cy="307777"/>
          </a:xfrm>
          <a:prstGeom prst="rect">
            <a:avLst/>
          </a:prstGeom>
          <a:solidFill>
            <a:srgbClr val="A40000"/>
          </a:solidFill>
        </p:spPr>
        <p:txBody>
          <a:bodyPr wrap="square" rtlCol="0">
            <a:spAutoFit/>
          </a:bodyPr>
          <a:lstStyle/>
          <a:p>
            <a:r>
              <a:rPr lang="es-ES" sz="1400" b="1" i="1" dirty="0">
                <a:solidFill>
                  <a:schemeClr val="bg1"/>
                </a:solidFill>
                <a:latin typeface="Book Antiqua" panose="02040602050305030304" pitchFamily="18" charset="0"/>
                <a:cs typeface="Times New Roman" panose="02020603050405020304" pitchFamily="18" charset="0"/>
              </a:rPr>
              <a:t>Prof. Rita de la Torre</a:t>
            </a:r>
          </a:p>
        </p:txBody>
      </p:sp>
      <p:cxnSp>
        <p:nvCxnSpPr>
          <p:cNvPr id="15" name="Conector recto 14">
            <a:extLst>
              <a:ext uri="{FF2B5EF4-FFF2-40B4-BE49-F238E27FC236}">
                <a16:creationId xmlns:a16="http://schemas.microsoft.com/office/drawing/2014/main" id="{305A611A-980B-4E13-AC6D-2C3AEA295FFE}"/>
              </a:ext>
            </a:extLst>
          </p:cNvPr>
          <p:cNvCxnSpPr>
            <a:cxnSpLocks/>
          </p:cNvCxnSpPr>
          <p:nvPr userDrawn="1"/>
        </p:nvCxnSpPr>
        <p:spPr>
          <a:xfrm>
            <a:off x="11621167" y="6717634"/>
            <a:ext cx="0" cy="140366"/>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A1C01D30-0E68-4CD8-9C2D-9D51D8BB970B}"/>
              </a:ext>
            </a:extLst>
          </p:cNvPr>
          <p:cNvCxnSpPr/>
          <p:nvPr userDrawn="1"/>
        </p:nvCxnSpPr>
        <p:spPr>
          <a:xfrm>
            <a:off x="112295" y="84222"/>
            <a:ext cx="0" cy="6773779"/>
          </a:xfrm>
          <a:prstGeom prst="line">
            <a:avLst/>
          </a:prstGeom>
          <a:ln w="6350">
            <a:solidFill>
              <a:srgbClr val="CC0000"/>
            </a:solidFill>
          </a:ln>
        </p:spPr>
        <p:style>
          <a:lnRef idx="1">
            <a:schemeClr val="accent1"/>
          </a:lnRef>
          <a:fillRef idx="0">
            <a:schemeClr val="accent1"/>
          </a:fillRef>
          <a:effectRef idx="0">
            <a:schemeClr val="accent1"/>
          </a:effectRef>
          <a:fontRef idx="minor">
            <a:schemeClr val="tx1"/>
          </a:fontRef>
        </p:style>
      </p:cxnSp>
      <p:sp>
        <p:nvSpPr>
          <p:cNvPr id="20" name="Marcador de título 19">
            <a:extLst>
              <a:ext uri="{FF2B5EF4-FFF2-40B4-BE49-F238E27FC236}">
                <a16:creationId xmlns:a16="http://schemas.microsoft.com/office/drawing/2014/main" id="{91EF5F0B-7D52-4DB0-A3EB-FC3B87459180}"/>
              </a:ext>
            </a:extLst>
          </p:cNvPr>
          <p:cNvSpPr>
            <a:spLocks noGrp="1"/>
          </p:cNvSpPr>
          <p:nvPr>
            <p:ph type="title"/>
          </p:nvPr>
        </p:nvSpPr>
        <p:spPr>
          <a:xfrm>
            <a:off x="3737811" y="0"/>
            <a:ext cx="8454188" cy="397042"/>
          </a:xfrm>
          <a:prstGeom prst="rect">
            <a:avLst/>
          </a:prstGeom>
          <a:solidFill>
            <a:srgbClr val="A40000"/>
          </a:solidFill>
        </p:spPr>
        <p:txBody>
          <a:bodyPr/>
          <a:lstStyle/>
          <a:p>
            <a:pPr marL="0" lvl="0" algn="r"/>
            <a:r>
              <a:rPr lang="es-ES"/>
              <a:t>Haga clic para modificar el estilo de título del patrón</a:t>
            </a:r>
          </a:p>
        </p:txBody>
      </p:sp>
    </p:spTree>
    <p:extLst>
      <p:ext uri="{BB962C8B-B14F-4D97-AF65-F5344CB8AC3E}">
        <p14:creationId xmlns:p14="http://schemas.microsoft.com/office/powerpoint/2010/main" val="238355060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3" r:id="rId12"/>
    <p:sldLayoutId id="2147483674" r:id="rId13"/>
  </p:sldLayoutIdLst>
  <p:txStyles>
    <p:titleStyle>
      <a:lvl1pPr algn="l" defTabSz="914400" rtl="0" eaLnBrk="1" latinLnBrk="0" hangingPunct="1">
        <a:spcBef>
          <a:spcPct val="0"/>
        </a:spcBef>
        <a:buNone/>
        <a:defRPr lang="es-ES" sz="1800" b="1" i="1" kern="1200" spc="0" baseline="0" smtClean="0">
          <a:ln w="3175">
            <a:noFill/>
          </a:ln>
          <a:solidFill>
            <a:schemeClr val="bg1"/>
          </a:solidFill>
          <a:latin typeface="Book Antiqua" panose="02040602050305030304" pitchFamily="18" charset="0"/>
          <a:ea typeface="Open Sans" panose="020B0606030504020204" pitchFamily="34" charset="0"/>
          <a:cs typeface="+mj-cs"/>
        </a:defRPr>
      </a:lvl1pPr>
    </p:titleStyle>
    <p:bodyStyle>
      <a:lvl1pPr marL="0" indent="0" algn="l" defTabSz="914400" rtl="0" eaLnBrk="1" latinLnBrk="0" hangingPunct="1">
        <a:spcBef>
          <a:spcPct val="20000"/>
        </a:spcBef>
        <a:buClr>
          <a:srgbClr val="C00000"/>
        </a:buClr>
        <a:buFont typeface="Wingdings" pitchFamily="2" charset="2"/>
        <a:buNone/>
        <a:defRPr lang="es-ES" sz="2600" kern="1200" dirty="0"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366713" indent="-285750" algn="l" defTabSz="914400" rtl="0" eaLnBrk="1" latinLnBrk="0" hangingPunct="1">
        <a:spcBef>
          <a:spcPct val="20000"/>
        </a:spcBef>
        <a:buClr>
          <a:srgbClr val="C00000"/>
        </a:buClr>
        <a:buFont typeface="Wingdings" pitchFamily="2" charset="2"/>
        <a:buChar char="§"/>
        <a:defRPr lang="es-ES" sz="2400" kern="1200" dirty="0"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2pPr>
      <a:lvl3pPr marL="708025" indent="-228600" algn="l" defTabSz="914400" rtl="0" eaLnBrk="1" latinLnBrk="0" hangingPunct="1">
        <a:spcBef>
          <a:spcPct val="20000"/>
        </a:spcBef>
        <a:buClr>
          <a:srgbClr val="C00000"/>
        </a:buClr>
        <a:buFont typeface="Wingdings" pitchFamily="2" charset="2"/>
        <a:buChar char="§"/>
        <a:tabLst/>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marL="708025" indent="-228600" algn="l" defTabSz="914400" rtl="0" eaLnBrk="1" latinLnBrk="0" hangingPunct="1">
        <a:spcBef>
          <a:spcPct val="20000"/>
        </a:spcBef>
        <a:buClr>
          <a:srgbClr val="C00000"/>
        </a:buClr>
        <a:buFont typeface="Wingdings" pitchFamily="2" charset="2"/>
        <a:buChar char="§"/>
        <a:defRPr lang="es-ES" sz="22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marL="708025" indent="-228600" algn="l" defTabSz="914400" rtl="0" eaLnBrk="1" latinLnBrk="0" hangingPunct="1">
        <a:spcBef>
          <a:spcPct val="20000"/>
        </a:spcBef>
        <a:buClr>
          <a:srgbClr val="C00000"/>
        </a:buClr>
        <a:buFont typeface="Wingdings" pitchFamily="2" charset="2"/>
        <a:buChar char="§"/>
        <a:defRPr lang="es-ES" sz="2200" kern="1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4.wdp"/></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6.wdp"/></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7.wdp"/></Relationships>
</file>

<file path=ppt/slides/_rels/slide2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microsoft.com/office/2007/relationships/hdphoto" Target="../media/hdphoto9.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dministracionelectronica.gob.es/pae_Home/pae_Documentacion/pae_Metodolog/pae_Metrica_v3.html#.XPIq94gzY2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2.wdp"/></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703444" y="2973674"/>
            <a:ext cx="7171966" cy="830997"/>
          </a:xfrm>
        </p:spPr>
        <p:txBody>
          <a:bodyPr/>
          <a:lstStyle/>
          <a:p>
            <a:pPr algn="r"/>
            <a:r>
              <a:rPr lang="es-ES" sz="4800" dirty="0">
                <a:solidFill>
                  <a:srgbClr val="CC0000"/>
                </a:solidFill>
              </a:rPr>
              <a:t>Sistemas de Información</a:t>
            </a:r>
          </a:p>
        </p:txBody>
      </p:sp>
      <p:sp>
        <p:nvSpPr>
          <p:cNvPr id="3" name="2 Subtítulo"/>
          <p:cNvSpPr>
            <a:spLocks noGrp="1"/>
          </p:cNvSpPr>
          <p:nvPr>
            <p:ph type="subTitle" idx="1"/>
          </p:nvPr>
        </p:nvSpPr>
        <p:spPr>
          <a:xfrm>
            <a:off x="3213559" y="4061704"/>
            <a:ext cx="8045568" cy="1040285"/>
          </a:xfrm>
        </p:spPr>
        <p:txBody>
          <a:bodyPr/>
          <a:lstStyle/>
          <a:p>
            <a:r>
              <a:rPr lang="es-ES" sz="2800" b="0">
                <a:latin typeface="Open Sans" panose="020B0606030504020204" pitchFamily="34" charset="0"/>
                <a:ea typeface="Open Sans" panose="020B0606030504020204" pitchFamily="34" charset="0"/>
              </a:rPr>
              <a:t>Ciclo de Vida del Desarrollo de Sistemas</a:t>
            </a:r>
          </a:p>
          <a:p>
            <a:r>
              <a:rPr lang="es-ES" sz="2800" b="0">
                <a:latin typeface="Open Sans" panose="020B0606030504020204" pitchFamily="34" charset="0"/>
                <a:ea typeface="Open Sans" panose="020B0606030504020204" pitchFamily="34" charset="0"/>
              </a:rPr>
              <a:t>Especificación de Requisitos</a:t>
            </a:r>
            <a:endParaRPr lang="en-US" sz="2800" b="0" dirty="0">
              <a:latin typeface="Open Sans" panose="020B0606030504020204" pitchFamily="34" charset="0"/>
              <a:ea typeface="Open Sans" panose="020B0606030504020204" pitchFamily="34" charset="0"/>
            </a:endParaRPr>
          </a:p>
        </p:txBody>
      </p:sp>
      <p:sp>
        <p:nvSpPr>
          <p:cNvPr id="4" name="CuadroTexto 3">
            <a:extLst>
              <a:ext uri="{FF2B5EF4-FFF2-40B4-BE49-F238E27FC236}">
                <a16:creationId xmlns:a16="http://schemas.microsoft.com/office/drawing/2014/main" id="{8B615C6D-E0A8-406A-A7F4-4CDE25714D1B}"/>
              </a:ext>
            </a:extLst>
          </p:cNvPr>
          <p:cNvSpPr txBox="1"/>
          <p:nvPr/>
        </p:nvSpPr>
        <p:spPr>
          <a:xfrm>
            <a:off x="2120349" y="6016487"/>
            <a:ext cx="4142481" cy="523220"/>
          </a:xfrm>
          <a:prstGeom prst="rect">
            <a:avLst/>
          </a:prstGeom>
          <a:noFill/>
        </p:spPr>
        <p:txBody>
          <a:bodyPr wrap="none" rtlCol="0">
            <a:spAutoFit/>
          </a:bodyPr>
          <a:lstStyle/>
          <a:p>
            <a:r>
              <a:rPr lang="es-ES" sz="2800" b="1" i="1" dirty="0">
                <a:solidFill>
                  <a:schemeClr val="bg1"/>
                </a:solidFill>
                <a:latin typeface="Georgia" panose="02040502050405020303" pitchFamily="18" charset="0"/>
              </a:rPr>
              <a:t>Prof. Rita de la Torre</a:t>
            </a:r>
          </a:p>
        </p:txBody>
      </p:sp>
    </p:spTree>
    <p:extLst>
      <p:ext uri="{BB962C8B-B14F-4D97-AF65-F5344CB8AC3E}">
        <p14:creationId xmlns:p14="http://schemas.microsoft.com/office/powerpoint/2010/main" val="236894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3FBAE3-7E49-4E63-853C-BD247088F6AD}"/>
              </a:ext>
            </a:extLst>
          </p:cNvPr>
          <p:cNvSpPr>
            <a:spLocks noGrp="1"/>
          </p:cNvSpPr>
          <p:nvPr>
            <p:ph type="title"/>
          </p:nvPr>
        </p:nvSpPr>
        <p:spPr>
          <a:xfrm>
            <a:off x="898860" y="3347980"/>
            <a:ext cx="10394280" cy="769441"/>
          </a:xfrm>
        </p:spPr>
        <p:txBody>
          <a:bodyPr/>
          <a:lstStyle/>
          <a:p>
            <a:r>
              <a:rPr lang="es-ES" dirty="0"/>
              <a:t>Análisis del Sistema </a:t>
            </a:r>
            <a:r>
              <a:rPr lang="es-ES"/>
              <a:t>de Información</a:t>
            </a:r>
            <a:endParaRPr lang="es-ES" dirty="0"/>
          </a:p>
        </p:txBody>
      </p:sp>
      <p:sp>
        <p:nvSpPr>
          <p:cNvPr id="5" name="Marcador de texto 4">
            <a:extLst>
              <a:ext uri="{FF2B5EF4-FFF2-40B4-BE49-F238E27FC236}">
                <a16:creationId xmlns:a16="http://schemas.microsoft.com/office/drawing/2014/main" id="{DCED7BCE-AF21-4C66-957B-B43512DBA984}"/>
              </a:ext>
            </a:extLst>
          </p:cNvPr>
          <p:cNvSpPr>
            <a:spLocks noGrp="1"/>
          </p:cNvSpPr>
          <p:nvPr>
            <p:ph type="body" idx="1"/>
          </p:nvPr>
        </p:nvSpPr>
        <p:spPr>
          <a:xfrm>
            <a:off x="1587946" y="4274439"/>
            <a:ext cx="5217839" cy="1995471"/>
          </a:xfrm>
        </p:spPr>
        <p:txBody>
          <a:bodyPr/>
          <a:lstStyle/>
          <a:p>
            <a:pPr>
              <a:spcBef>
                <a:spcPts val="0"/>
              </a:spcBef>
              <a:spcAft>
                <a:spcPts val="300"/>
              </a:spcAft>
            </a:pPr>
            <a:r>
              <a:rPr lang="es-ES">
                <a:solidFill>
                  <a:schemeClr val="tx1"/>
                </a:solidFill>
              </a:rPr>
              <a:t>Comprende:</a:t>
            </a:r>
          </a:p>
          <a:p>
            <a:pPr marL="342900" indent="-342900">
              <a:spcBef>
                <a:spcPts val="0"/>
              </a:spcBef>
              <a:spcAft>
                <a:spcPts val="300"/>
              </a:spcAft>
              <a:buFont typeface="Wingdings" panose="05000000000000000000" pitchFamily="2" charset="2"/>
              <a:buChar char="ü"/>
            </a:pPr>
            <a:r>
              <a:rPr lang="es-ES">
                <a:solidFill>
                  <a:schemeClr val="tx1"/>
                </a:solidFill>
              </a:rPr>
              <a:t>Diseños </a:t>
            </a:r>
            <a:r>
              <a:rPr lang="es-ES" dirty="0">
                <a:solidFill>
                  <a:schemeClr val="tx1"/>
                </a:solidFill>
              </a:rPr>
              <a:t>Físico y Lógico,</a:t>
            </a:r>
          </a:p>
          <a:p>
            <a:pPr marL="342900" indent="-342900">
              <a:spcBef>
                <a:spcPts val="0"/>
              </a:spcBef>
              <a:spcAft>
                <a:spcPts val="300"/>
              </a:spcAft>
              <a:buFont typeface="Wingdings" panose="05000000000000000000" pitchFamily="2" charset="2"/>
              <a:buChar char="ü"/>
            </a:pPr>
            <a:r>
              <a:rPr lang="es-ES" dirty="0">
                <a:solidFill>
                  <a:schemeClr val="tx1"/>
                </a:solidFill>
              </a:rPr>
              <a:t>Arquitectura de Software, </a:t>
            </a:r>
          </a:p>
          <a:p>
            <a:pPr marL="342900" indent="-342900">
              <a:spcBef>
                <a:spcPts val="0"/>
              </a:spcBef>
              <a:spcAft>
                <a:spcPts val="300"/>
              </a:spcAft>
              <a:buFont typeface="Wingdings" panose="05000000000000000000" pitchFamily="2" charset="2"/>
              <a:buChar char="ü"/>
            </a:pPr>
            <a:r>
              <a:rPr lang="es-ES" dirty="0">
                <a:solidFill>
                  <a:schemeClr val="tx1"/>
                </a:solidFill>
              </a:rPr>
              <a:t>Estimación de Costes...</a:t>
            </a:r>
          </a:p>
          <a:p>
            <a:pPr>
              <a:spcBef>
                <a:spcPts val="0"/>
              </a:spcBef>
              <a:spcAft>
                <a:spcPts val="300"/>
              </a:spcAft>
            </a:pPr>
            <a:endParaRPr lang="es-ES" dirty="0">
              <a:solidFill>
                <a:schemeClr val="tx1"/>
              </a:solidFill>
            </a:endParaRPr>
          </a:p>
        </p:txBody>
      </p:sp>
    </p:spTree>
    <p:extLst>
      <p:ext uri="{BB962C8B-B14F-4D97-AF65-F5344CB8AC3E}">
        <p14:creationId xmlns:p14="http://schemas.microsoft.com/office/powerpoint/2010/main" val="3903350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1991545" y="1098904"/>
            <a:ext cx="8137525" cy="1846659"/>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r>
              <a:rPr lang="es-ES_tradnl" sz="2200" dirty="0">
                <a:latin typeface="Open Sans" panose="020B0606030504020204" pitchFamily="34" charset="0"/>
                <a:ea typeface="Open Sans" panose="020B0606030504020204" pitchFamily="34" charset="0"/>
              </a:rPr>
              <a:t>El propósito del análisis de sistemas de responder a la pregunta: </a:t>
            </a:r>
          </a:p>
          <a:p>
            <a:endParaRPr lang="es-ES_tradnl" sz="2200" dirty="0">
              <a:latin typeface="Open Sans" panose="020B0606030504020204" pitchFamily="34" charset="0"/>
              <a:ea typeface="Open Sans" panose="020B0606030504020204" pitchFamily="34" charset="0"/>
            </a:endParaRPr>
          </a:p>
          <a:p>
            <a:pPr algn="ctr"/>
            <a:r>
              <a:rPr lang="es-ES_tradnl" dirty="0">
                <a:solidFill>
                  <a:srgbClr val="C00000"/>
                </a:solidFill>
                <a:latin typeface="Open Sans" panose="020B0606030504020204" pitchFamily="34" charset="0"/>
                <a:ea typeface="Open Sans" panose="020B0606030504020204" pitchFamily="34" charset="0"/>
              </a:rPr>
              <a:t>¿De qué manera el nuevo Sistema de Información resolverá el problema</a:t>
            </a:r>
            <a:r>
              <a:rPr lang="es-ES_tradnl" sz="2200" dirty="0">
                <a:solidFill>
                  <a:srgbClr val="C00000"/>
                </a:solidFill>
                <a:latin typeface="Open Sans" panose="020B0606030504020204" pitchFamily="34" charset="0"/>
                <a:ea typeface="Open Sans" panose="020B0606030504020204" pitchFamily="34" charset="0"/>
              </a:rPr>
              <a:t>?</a:t>
            </a:r>
            <a:r>
              <a:rPr lang="es-ES" sz="2200" dirty="0">
                <a:solidFill>
                  <a:srgbClr val="C00000"/>
                </a:solidFill>
                <a:latin typeface="Open Sans" panose="020B0606030504020204" pitchFamily="34" charset="0"/>
                <a:ea typeface="Open Sans" panose="020B0606030504020204" pitchFamily="34" charset="0"/>
              </a:rPr>
              <a:t> </a:t>
            </a:r>
          </a:p>
        </p:txBody>
      </p:sp>
      <p:sp>
        <p:nvSpPr>
          <p:cNvPr id="13316" name="Text Box 4"/>
          <p:cNvSpPr txBox="1">
            <a:spLocks noChangeArrowheads="1"/>
          </p:cNvSpPr>
          <p:nvPr/>
        </p:nvSpPr>
        <p:spPr bwMode="auto">
          <a:xfrm>
            <a:off x="1919537" y="3561984"/>
            <a:ext cx="8137525" cy="2123658"/>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r>
              <a:rPr lang="es-ES" sz="2200" dirty="0">
                <a:latin typeface="Open Sans" panose="020B0606030504020204" pitchFamily="34" charset="0"/>
                <a:ea typeface="Open Sans" panose="020B0606030504020204" pitchFamily="34" charset="0"/>
              </a:rPr>
              <a:t>E</a:t>
            </a:r>
            <a:r>
              <a:rPr lang="es-ES_tradnl" sz="2200" dirty="0">
                <a:latin typeface="Open Sans" panose="020B0606030504020204" pitchFamily="34" charset="0"/>
                <a:ea typeface="Open Sans" panose="020B0606030504020204" pitchFamily="34" charset="0"/>
              </a:rPr>
              <a:t>l nuevo sistema debe superar las deficiencias del ya existente y </a:t>
            </a:r>
            <a:r>
              <a:rPr lang="es-ES_tradnl" sz="2200" dirty="0">
                <a:solidFill>
                  <a:srgbClr val="C00000"/>
                </a:solidFill>
                <a:latin typeface="Open Sans" panose="020B0606030504020204" pitchFamily="34" charset="0"/>
                <a:ea typeface="Open Sans" panose="020B0606030504020204" pitchFamily="34" charset="0"/>
              </a:rPr>
              <a:t>ayudar a que la organización logre sus objetivos</a:t>
            </a:r>
            <a:r>
              <a:rPr lang="es-ES_tradnl" sz="2200" dirty="0">
                <a:latin typeface="Open Sans" panose="020B0606030504020204" pitchFamily="34" charset="0"/>
                <a:ea typeface="Open Sans" panose="020B0606030504020204" pitchFamily="34" charset="0"/>
              </a:rPr>
              <a:t>. </a:t>
            </a:r>
          </a:p>
          <a:p>
            <a:endParaRPr lang="es-ES_tradnl" sz="2200" dirty="0">
              <a:latin typeface="Open Sans" panose="020B0606030504020204" pitchFamily="34" charset="0"/>
              <a:ea typeface="Open Sans" panose="020B0606030504020204" pitchFamily="34" charset="0"/>
            </a:endParaRPr>
          </a:p>
          <a:p>
            <a:r>
              <a:rPr lang="es-ES_tradnl" sz="2200" dirty="0">
                <a:latin typeface="Open Sans" panose="020B0606030504020204" pitchFamily="34" charset="0"/>
                <a:ea typeface="Open Sans" panose="020B0606030504020204" pitchFamily="34" charset="0"/>
              </a:rPr>
              <a:t>También debe satisfacer ciertos lineamientos, entre ellos los requisitos de los usuarios así como los objetivos definidos para el mismo.</a:t>
            </a:r>
            <a:endParaRPr lang="es-ES" sz="2200" dirty="0">
              <a:latin typeface="Open Sans" panose="020B0606030504020204" pitchFamily="34" charset="0"/>
              <a:ea typeface="Open Sans" panose="020B0606030504020204" pitchFamily="34" charset="0"/>
            </a:endParaRPr>
          </a:p>
        </p:txBody>
      </p:sp>
      <p:sp>
        <p:nvSpPr>
          <p:cNvPr id="2" name="Título 1">
            <a:extLst>
              <a:ext uri="{FF2B5EF4-FFF2-40B4-BE49-F238E27FC236}">
                <a16:creationId xmlns:a16="http://schemas.microsoft.com/office/drawing/2014/main" id="{C1E55635-71AB-48ED-BC89-F139CF049B6E}"/>
              </a:ext>
            </a:extLst>
          </p:cNvPr>
          <p:cNvSpPr>
            <a:spLocks noGrp="1"/>
          </p:cNvSpPr>
          <p:nvPr>
            <p:ph type="title"/>
          </p:nvPr>
        </p:nvSpPr>
        <p:spPr/>
        <p:txBody>
          <a:bodyPr/>
          <a:lstStyle/>
          <a:p>
            <a:r>
              <a:rPr lang="es-ES" dirty="0"/>
              <a:t>Análisis del Sistema de Información. Propósito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4606488" y="1529174"/>
            <a:ext cx="7147932" cy="3970318"/>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endParaRPr lang="es-ES_tradnl" dirty="0">
              <a:latin typeface="Open Sans" panose="020B0606030504020204" pitchFamily="34" charset="0"/>
              <a:ea typeface="Open Sans" panose="020B0606030504020204" pitchFamily="34" charset="0"/>
            </a:endParaRPr>
          </a:p>
          <a:p>
            <a:r>
              <a:rPr lang="es-ES_tradnl" dirty="0">
                <a:latin typeface="Open Sans" panose="020B0606030504020204" pitchFamily="34" charset="0"/>
                <a:ea typeface="Open Sans" panose="020B0606030504020204" pitchFamily="34" charset="0"/>
              </a:rPr>
              <a:t>Las primeras dos </a:t>
            </a:r>
            <a:r>
              <a:rPr lang="es-ES_tradnl">
                <a:latin typeface="Open Sans" panose="020B0606030504020204" pitchFamily="34" charset="0"/>
                <a:ea typeface="Open Sans" panose="020B0606030504020204" pitchFamily="34" charset="0"/>
              </a:rPr>
              <a:t>fases </a:t>
            </a:r>
            <a:br>
              <a:rPr lang="es-ES_tradnl">
                <a:latin typeface="Open Sans" panose="020B0606030504020204" pitchFamily="34" charset="0"/>
                <a:ea typeface="Open Sans" panose="020B0606030504020204" pitchFamily="34" charset="0"/>
              </a:rPr>
            </a:br>
            <a:r>
              <a:rPr lang="es-ES_tradnl">
                <a:latin typeface="Open Sans" panose="020B0606030504020204" pitchFamily="34" charset="0"/>
                <a:ea typeface="Open Sans" panose="020B0606030504020204" pitchFamily="34" charset="0"/>
              </a:rPr>
              <a:t>del </a:t>
            </a:r>
            <a:r>
              <a:rPr lang="es-ES_tradnl" dirty="0">
                <a:latin typeface="Open Sans" panose="020B0606030504020204" pitchFamily="34" charset="0"/>
                <a:ea typeface="Open Sans" panose="020B0606030504020204" pitchFamily="34" charset="0"/>
              </a:rPr>
              <a:t>Análisis de Sistemas son:</a:t>
            </a:r>
          </a:p>
          <a:p>
            <a:endParaRPr lang="es-ES_tradnl" dirty="0">
              <a:latin typeface="Open Sans" panose="020B0606030504020204" pitchFamily="34" charset="0"/>
              <a:ea typeface="Open Sans" panose="020B0606030504020204" pitchFamily="34" charset="0"/>
            </a:endParaRPr>
          </a:p>
          <a:p>
            <a:pPr marL="342900" indent="-342900">
              <a:buClr>
                <a:srgbClr val="FF0000"/>
              </a:buClr>
              <a:buFont typeface="Wingdings" panose="05000000000000000000" pitchFamily="2" charset="2"/>
              <a:buChar char="§"/>
            </a:pPr>
            <a:r>
              <a:rPr lang="es-ES_tradnl" sz="2800" dirty="0">
                <a:solidFill>
                  <a:srgbClr val="C00000"/>
                </a:solidFill>
                <a:latin typeface="Open Sans" panose="020B0606030504020204" pitchFamily="34" charset="0"/>
                <a:ea typeface="Open Sans" panose="020B0606030504020204" pitchFamily="34" charset="0"/>
              </a:rPr>
              <a:t>Diseño </a:t>
            </a:r>
            <a:r>
              <a:rPr lang="es-ES_tradnl" sz="2800">
                <a:solidFill>
                  <a:srgbClr val="C00000"/>
                </a:solidFill>
                <a:latin typeface="Open Sans" panose="020B0606030504020204" pitchFamily="34" charset="0"/>
                <a:ea typeface="Open Sans" panose="020B0606030504020204" pitchFamily="34" charset="0"/>
              </a:rPr>
              <a:t>Lógico </a:t>
            </a:r>
            <a:br>
              <a:rPr lang="es-ES_tradnl">
                <a:latin typeface="Open Sans" panose="020B0606030504020204" pitchFamily="34" charset="0"/>
                <a:ea typeface="Open Sans" panose="020B0606030504020204" pitchFamily="34" charset="0"/>
              </a:rPr>
            </a:br>
            <a:r>
              <a:rPr lang="es-ES_tradnl">
                <a:latin typeface="Open Sans" panose="020B0606030504020204" pitchFamily="34" charset="0"/>
                <a:ea typeface="Open Sans" panose="020B0606030504020204" pitchFamily="34" charset="0"/>
              </a:rPr>
              <a:t>que </a:t>
            </a:r>
            <a:r>
              <a:rPr lang="es-ES_tradnl" dirty="0">
                <a:latin typeface="Open Sans" panose="020B0606030504020204" pitchFamily="34" charset="0"/>
                <a:ea typeface="Open Sans" panose="020B0606030504020204" pitchFamily="34" charset="0"/>
              </a:rPr>
              <a:t>se </a:t>
            </a:r>
            <a:r>
              <a:rPr lang="es-ES_tradnl">
                <a:latin typeface="Open Sans" panose="020B0606030504020204" pitchFamily="34" charset="0"/>
                <a:ea typeface="Open Sans" panose="020B0606030504020204" pitchFamily="34" charset="0"/>
              </a:rPr>
              <a:t>basa en la </a:t>
            </a:r>
            <a:br>
              <a:rPr lang="es-ES_tradnl">
                <a:latin typeface="Open Sans" panose="020B0606030504020204" pitchFamily="34" charset="0"/>
                <a:ea typeface="Open Sans" panose="020B0606030504020204" pitchFamily="34" charset="0"/>
              </a:rPr>
            </a:br>
            <a:r>
              <a:rPr lang="es-ES_tradnl" sz="2800">
                <a:latin typeface="Open Sans" panose="020B0606030504020204" pitchFamily="34" charset="0"/>
                <a:ea typeface="Open Sans" panose="020B0606030504020204" pitchFamily="34" charset="0"/>
              </a:rPr>
              <a:t>Determinación </a:t>
            </a:r>
            <a:r>
              <a:rPr lang="es-ES_tradnl" sz="2800" dirty="0">
                <a:latin typeface="Open Sans" panose="020B0606030504020204" pitchFamily="34" charset="0"/>
                <a:ea typeface="Open Sans" panose="020B0606030504020204" pitchFamily="34" charset="0"/>
              </a:rPr>
              <a:t>de los Requisitos</a:t>
            </a:r>
            <a:br>
              <a:rPr lang="es-ES_tradnl" dirty="0">
                <a:latin typeface="Open Sans" panose="020B0606030504020204" pitchFamily="34" charset="0"/>
                <a:ea typeface="Open Sans" panose="020B0606030504020204" pitchFamily="34" charset="0"/>
              </a:rPr>
            </a:br>
            <a:endParaRPr lang="es-ES_tradnl" dirty="0">
              <a:latin typeface="Open Sans" panose="020B0606030504020204" pitchFamily="34" charset="0"/>
              <a:ea typeface="Open Sans" panose="020B0606030504020204" pitchFamily="34" charset="0"/>
            </a:endParaRPr>
          </a:p>
          <a:p>
            <a:pPr marL="342900" indent="-342900">
              <a:buClr>
                <a:srgbClr val="FF0000"/>
              </a:buClr>
              <a:buFont typeface="Wingdings" panose="05000000000000000000" pitchFamily="2" charset="2"/>
              <a:buChar char="§"/>
            </a:pPr>
            <a:r>
              <a:rPr lang="es-ES_tradnl" sz="2800" dirty="0">
                <a:latin typeface="Open Sans" panose="020B0606030504020204" pitchFamily="34" charset="0"/>
                <a:ea typeface="Open Sans" panose="020B0606030504020204" pitchFamily="34" charset="0"/>
              </a:rPr>
              <a:t>Diseño Físico </a:t>
            </a:r>
            <a:br>
              <a:rPr lang="es-ES_tradnl" dirty="0">
                <a:latin typeface="Open Sans" panose="020B0606030504020204" pitchFamily="34" charset="0"/>
                <a:ea typeface="Open Sans" panose="020B0606030504020204" pitchFamily="34" charset="0"/>
              </a:rPr>
            </a:br>
            <a:r>
              <a:rPr lang="es-ES_tradnl" dirty="0">
                <a:latin typeface="Open Sans" panose="020B0606030504020204" pitchFamily="34" charset="0"/>
                <a:ea typeface="Open Sans" panose="020B0606030504020204" pitchFamily="34" charset="0"/>
              </a:rPr>
              <a:t>o Diseño Técnico-Funcional del Sistema</a:t>
            </a:r>
            <a:endParaRPr lang="es-ES" dirty="0">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dirty="0"/>
              <a:t>Pasos en el Análisis de Sistemas </a:t>
            </a:r>
            <a:endParaRPr lang="en-US" dirty="0"/>
          </a:p>
        </p:txBody>
      </p:sp>
      <p:pic>
        <p:nvPicPr>
          <p:cNvPr id="6146" name="Picture 2" descr="Analítica y ciencia de datos. análisis de bases de datos, informe  estadístico, automatización de procesamiento de información. informe de  creación de expertos del centro de datos | Vector Gratis">
            <a:extLst>
              <a:ext uri="{FF2B5EF4-FFF2-40B4-BE49-F238E27FC236}">
                <a16:creationId xmlns:a16="http://schemas.microsoft.com/office/drawing/2014/main" id="{B6D9E1E6-FC8D-4390-9D4B-E9C661D98B84}"/>
              </a:ext>
            </a:extLst>
          </p:cNvPr>
          <p:cNvPicPr>
            <a:picLocks noChangeAspect="1" noChangeArrowheads="1"/>
          </p:cNvPicPr>
          <p:nvPr/>
        </p:nvPicPr>
        <p:blipFill>
          <a:blip r:embed="rId2">
            <a:clrChange>
              <a:clrFrom>
                <a:srgbClr val="FFFFFF"/>
              </a:clrFrom>
              <a:clrTo>
                <a:srgbClr val="FFFFFF">
                  <a:alpha val="0"/>
                </a:srgbClr>
              </a:clrTo>
            </a:clrChange>
            <a:grayscl/>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1669" y="1176590"/>
            <a:ext cx="4504819" cy="45048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09800" y="4251804"/>
            <a:ext cx="7772400" cy="769441"/>
          </a:xfrm>
        </p:spPr>
        <p:txBody>
          <a:bodyPr/>
          <a:lstStyle/>
          <a:p>
            <a:r>
              <a:rPr lang="es-ES" dirty="0"/>
              <a:t>Diseño Lógico</a:t>
            </a:r>
            <a:endParaRPr lang="en-US" dirty="0"/>
          </a:p>
        </p:txBody>
      </p:sp>
      <p:sp>
        <p:nvSpPr>
          <p:cNvPr id="3" name="2 Marcador de texto"/>
          <p:cNvSpPr>
            <a:spLocks noGrp="1"/>
          </p:cNvSpPr>
          <p:nvPr>
            <p:ph type="body" idx="1"/>
          </p:nvPr>
        </p:nvSpPr>
        <p:spPr>
          <a:xfrm>
            <a:off x="2209800" y="2362704"/>
            <a:ext cx="7772400" cy="1500187"/>
          </a:xfrm>
        </p:spPr>
        <p:txBody>
          <a:bodyPr/>
          <a:lstStyle/>
          <a:p>
            <a:r>
              <a:rPr lang="es-ES" sz="2200" dirty="0"/>
              <a:t>Como Gerentes, debemos estar atentos al</a:t>
            </a:r>
            <a:endParaRPr lang="en-US" sz="2200" dirty="0"/>
          </a:p>
        </p:txBody>
      </p:sp>
    </p:spTree>
    <p:extLst>
      <p:ext uri="{BB962C8B-B14F-4D97-AF65-F5344CB8AC3E}">
        <p14:creationId xmlns:p14="http://schemas.microsoft.com/office/powerpoint/2010/main" val="103168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5779719" y="745432"/>
            <a:ext cx="6504645" cy="5586145"/>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r>
              <a:rPr lang="es-ES_tradnl" sz="2100" dirty="0">
                <a:latin typeface="Open Sans" panose="020B0606030504020204" pitchFamily="34" charset="0"/>
                <a:ea typeface="Open Sans" panose="020B0606030504020204" pitchFamily="34" charset="0"/>
              </a:rPr>
              <a:t>El diseño lógico de </a:t>
            </a:r>
            <a:r>
              <a:rPr lang="es-ES_tradnl" sz="2100">
                <a:latin typeface="Open Sans" panose="020B0606030504020204" pitchFamily="34" charset="0"/>
                <a:ea typeface="Open Sans" panose="020B0606030504020204" pitchFamily="34" charset="0"/>
              </a:rPr>
              <a:t>sistemas </a:t>
            </a:r>
            <a:br>
              <a:rPr lang="es-ES_tradnl" sz="2100">
                <a:latin typeface="Open Sans" panose="020B0606030504020204" pitchFamily="34" charset="0"/>
                <a:ea typeface="Open Sans" panose="020B0606030504020204" pitchFamily="34" charset="0"/>
              </a:rPr>
            </a:br>
            <a:r>
              <a:rPr lang="es-ES_tradnl" sz="2100">
                <a:solidFill>
                  <a:srgbClr val="C00000"/>
                </a:solidFill>
                <a:latin typeface="Open Sans" panose="020B0606030504020204" pitchFamily="34" charset="0"/>
                <a:ea typeface="Open Sans" panose="020B0606030504020204" pitchFamily="34" charset="0"/>
              </a:rPr>
              <a:t>se refiere </a:t>
            </a:r>
            <a:br>
              <a:rPr lang="es-ES_tradnl" sz="2100">
                <a:solidFill>
                  <a:srgbClr val="C00000"/>
                </a:solidFill>
                <a:latin typeface="Open Sans" panose="020B0606030504020204" pitchFamily="34" charset="0"/>
                <a:ea typeface="Open Sans" panose="020B0606030504020204" pitchFamily="34" charset="0"/>
              </a:rPr>
            </a:br>
            <a:r>
              <a:rPr lang="es-ES_tradnl" sz="2100">
                <a:solidFill>
                  <a:srgbClr val="C00000"/>
                </a:solidFill>
                <a:latin typeface="Open Sans" panose="020B0606030504020204" pitchFamily="34" charset="0"/>
                <a:ea typeface="Open Sans" panose="020B0606030504020204" pitchFamily="34" charset="0"/>
              </a:rPr>
              <a:t>a </a:t>
            </a:r>
            <a:r>
              <a:rPr lang="es-ES_tradnl" sz="2100" dirty="0">
                <a:solidFill>
                  <a:srgbClr val="C00000"/>
                </a:solidFill>
                <a:latin typeface="Open Sans" panose="020B0606030504020204" pitchFamily="34" charset="0"/>
                <a:ea typeface="Open Sans" panose="020B0606030504020204" pitchFamily="34" charset="0"/>
              </a:rPr>
              <a:t>lo que hará el </a:t>
            </a:r>
            <a:r>
              <a:rPr lang="es-ES_tradnl" sz="2100">
                <a:solidFill>
                  <a:srgbClr val="C00000"/>
                </a:solidFill>
                <a:latin typeface="Open Sans" panose="020B0606030504020204" pitchFamily="34" charset="0"/>
                <a:ea typeface="Open Sans" panose="020B0606030504020204" pitchFamily="34" charset="0"/>
              </a:rPr>
              <a:t>nuevo sistema</a:t>
            </a:r>
            <a:br>
              <a:rPr lang="es-ES_tradnl" sz="2100">
                <a:solidFill>
                  <a:srgbClr val="C00000"/>
                </a:solidFill>
                <a:latin typeface="Open Sans" panose="020B0606030504020204" pitchFamily="34" charset="0"/>
                <a:ea typeface="Open Sans" panose="020B0606030504020204" pitchFamily="34" charset="0"/>
              </a:rPr>
            </a:br>
            <a:r>
              <a:rPr lang="es-ES_tradnl" sz="2100">
                <a:solidFill>
                  <a:srgbClr val="C00000"/>
                </a:solidFill>
                <a:latin typeface="Open Sans" panose="020B0606030504020204" pitchFamily="34" charset="0"/>
                <a:ea typeface="Open Sans" panose="020B0606030504020204" pitchFamily="34" charset="0"/>
              </a:rPr>
              <a:t>y cómo debe ser el mismo</a:t>
            </a:r>
            <a:r>
              <a:rPr lang="es-ES_tradnl" sz="2100">
                <a:latin typeface="Open Sans" panose="020B0606030504020204" pitchFamily="34" charset="0"/>
                <a:ea typeface="Open Sans" panose="020B0606030504020204" pitchFamily="34" charset="0"/>
              </a:rPr>
              <a:t>.</a:t>
            </a:r>
            <a:endParaRPr lang="es-ES_tradnl" sz="2100" dirty="0">
              <a:latin typeface="Open Sans" panose="020B0606030504020204" pitchFamily="34" charset="0"/>
              <a:ea typeface="Open Sans" panose="020B0606030504020204" pitchFamily="34" charset="0"/>
            </a:endParaRPr>
          </a:p>
          <a:p>
            <a:endParaRPr lang="es-ES_tradnl" sz="2100" dirty="0">
              <a:latin typeface="Open Sans" panose="020B0606030504020204" pitchFamily="34" charset="0"/>
              <a:ea typeface="Open Sans" panose="020B0606030504020204" pitchFamily="34" charset="0"/>
            </a:endParaRPr>
          </a:p>
          <a:p>
            <a:r>
              <a:rPr lang="es-ES" sz="2100">
                <a:latin typeface="Open Sans" panose="020B0606030504020204" pitchFamily="34" charset="0"/>
                <a:ea typeface="Open Sans" panose="020B0606030504020204" pitchFamily="34" charset="0"/>
              </a:rPr>
              <a:t>incluye planear el propósito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de cada elemento del sistema, </a:t>
            </a:r>
            <a:br>
              <a:rPr lang="es-ES" sz="2100">
                <a:latin typeface="Open Sans" panose="020B0606030504020204" pitchFamily="34" charset="0"/>
                <a:ea typeface="Open Sans" panose="020B0606030504020204" pitchFamily="34" charset="0"/>
              </a:rPr>
            </a:br>
            <a:r>
              <a:rPr lang="es-ES" sz="2100">
                <a:solidFill>
                  <a:srgbClr val="C00000"/>
                </a:solidFill>
                <a:latin typeface="Open Sans" panose="020B0606030504020204" pitchFamily="34" charset="0"/>
                <a:ea typeface="Open Sans" panose="020B0606030504020204" pitchFamily="34" charset="0"/>
              </a:rPr>
              <a:t>sin relación con consideraciones </a:t>
            </a:r>
            <a:br>
              <a:rPr lang="es-ES" sz="2100">
                <a:solidFill>
                  <a:srgbClr val="C00000"/>
                </a:solidFill>
                <a:latin typeface="Open Sans" panose="020B0606030504020204" pitchFamily="34" charset="0"/>
                <a:ea typeface="Open Sans" panose="020B0606030504020204" pitchFamily="34" charset="0"/>
              </a:rPr>
            </a:br>
            <a:r>
              <a:rPr lang="es-ES" sz="2100">
                <a:solidFill>
                  <a:srgbClr val="C00000"/>
                </a:solidFill>
                <a:latin typeface="Open Sans" panose="020B0606030504020204" pitchFamily="34" charset="0"/>
                <a:ea typeface="Open Sans" panose="020B0606030504020204" pitchFamily="34" charset="0"/>
              </a:rPr>
              <a:t>de hardware y software</a:t>
            </a:r>
            <a:r>
              <a:rPr lang="es-ES" sz="2100">
                <a:latin typeface="Open Sans" panose="020B0606030504020204" pitchFamily="34" charset="0"/>
                <a:ea typeface="Open Sans" panose="020B0606030504020204" pitchFamily="34" charset="0"/>
              </a:rPr>
              <a:t>.</a:t>
            </a:r>
          </a:p>
          <a:p>
            <a:endParaRPr lang="es-ES" sz="2100">
              <a:latin typeface="Open Sans" panose="020B0606030504020204" pitchFamily="34" charset="0"/>
              <a:ea typeface="Open Sans" panose="020B0606030504020204" pitchFamily="34" charset="0"/>
            </a:endParaRPr>
          </a:p>
          <a:p>
            <a:r>
              <a:rPr lang="es-ES" sz="2100">
                <a:latin typeface="Open Sans" panose="020B0606030504020204" pitchFamily="34" charset="0"/>
                <a:ea typeface="Open Sans" panose="020B0606030504020204" pitchFamily="34" charset="0"/>
              </a:rPr>
              <a:t>Se contemplan dos tipos de requisitos:</a:t>
            </a:r>
          </a:p>
          <a:p>
            <a:pPr marL="342900" indent="-342900">
              <a:buFont typeface="Wingdings" panose="05000000000000000000" pitchFamily="2" charset="2"/>
              <a:buChar char="ü"/>
            </a:pPr>
            <a:r>
              <a:rPr lang="es-ES" sz="2100">
                <a:latin typeface="Open Sans" panose="020B0606030504020204" pitchFamily="34" charset="0"/>
                <a:ea typeface="Open Sans" panose="020B0606030504020204" pitchFamily="34" charset="0"/>
              </a:rPr>
              <a:t>Los requisitos funcionales, que definen qué debe hacer un sistema.</a:t>
            </a:r>
            <a:endParaRPr lang="ca-ES" sz="2100">
              <a:latin typeface="Open Sans" panose="020B0606030504020204" pitchFamily="34" charset="0"/>
              <a:ea typeface="Open Sans" panose="020B0606030504020204" pitchFamily="34" charset="0"/>
            </a:endParaRPr>
          </a:p>
          <a:p>
            <a:pPr marL="342900" indent="-342900">
              <a:buFont typeface="Wingdings" panose="05000000000000000000" pitchFamily="2" charset="2"/>
              <a:buChar char="ü"/>
            </a:pPr>
            <a:r>
              <a:rPr lang="es-ES" sz="2100">
                <a:latin typeface="Open Sans" panose="020B0606030504020204" pitchFamily="34" charset="0"/>
                <a:ea typeface="Open Sans" panose="020B0606030504020204" pitchFamily="34" charset="0"/>
              </a:rPr>
              <a:t>Los requisitos no funcionales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(o atributos de calidad) definen cómo debe ser un sistema.</a:t>
            </a:r>
            <a:endParaRPr lang="ca-ES" sz="2100">
              <a:latin typeface="Open Sans" panose="020B0606030504020204" pitchFamily="34" charset="0"/>
              <a:ea typeface="Open Sans" panose="020B0606030504020204" pitchFamily="34" charset="0"/>
            </a:endParaRPr>
          </a:p>
          <a:p>
            <a:r>
              <a:rPr lang="es-ES" sz="2100">
                <a:latin typeface="Open Sans" panose="020B0606030504020204" pitchFamily="34" charset="0"/>
                <a:ea typeface="Open Sans" panose="020B0606030504020204" pitchFamily="34" charset="0"/>
              </a:rPr>
              <a:t> </a:t>
            </a:r>
            <a:endParaRPr lang="es-ES" sz="2100" dirty="0">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dirty="0"/>
              <a:t>Diseño Lógico </a:t>
            </a:r>
            <a:endParaRPr lang="en-US" dirty="0"/>
          </a:p>
        </p:txBody>
      </p:sp>
      <p:pic>
        <p:nvPicPr>
          <p:cNvPr id="7170" name="Picture 2" descr="Concepto para landing page de búsqueda | Vector Premium">
            <a:extLst>
              <a:ext uri="{FF2B5EF4-FFF2-40B4-BE49-F238E27FC236}">
                <a16:creationId xmlns:a16="http://schemas.microsoft.com/office/drawing/2014/main" id="{165F4BD6-DDDD-4847-9293-856C98F42B97}"/>
              </a:ext>
            </a:extLst>
          </p:cNvPr>
          <p:cNvPicPr>
            <a:picLocks noChangeAspect="1" noChangeArrowheads="1"/>
          </p:cNvPicPr>
          <p:nvPr/>
        </p:nvPicPr>
        <p:blipFill>
          <a:blip r:embed="rId3">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275296" y="1632231"/>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413040" y="836573"/>
            <a:ext cx="11365920" cy="5647700"/>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marL="342900" indent="-342900">
              <a:spcAft>
                <a:spcPts val="600"/>
              </a:spcAft>
              <a:buClr>
                <a:srgbClr val="FF0000"/>
              </a:buClr>
              <a:buFont typeface="Wingdings" panose="05000000000000000000" pitchFamily="2" charset="2"/>
              <a:buChar char="§"/>
            </a:pPr>
            <a:r>
              <a:rPr lang="es-MX" sz="1600">
                <a:solidFill>
                  <a:srgbClr val="C00000"/>
                </a:solidFill>
                <a:latin typeface="Open Sans" panose="020B0606030504020204" pitchFamily="34" charset="0"/>
                <a:ea typeface="Open Sans" panose="020B0606030504020204" pitchFamily="34" charset="0"/>
              </a:rPr>
              <a:t>Entradas</a:t>
            </a:r>
            <a:br>
              <a:rPr lang="es-MX" sz="1600">
                <a:latin typeface="Open Sans" panose="020B0606030504020204" pitchFamily="34" charset="0"/>
                <a:ea typeface="Open Sans" panose="020B0606030504020204" pitchFamily="34" charset="0"/>
              </a:rPr>
            </a:br>
            <a:r>
              <a:rPr lang="es-ES_tradnl" sz="1500">
                <a:latin typeface="Open Sans" panose="020B0606030504020204" pitchFamily="34" charset="0"/>
                <a:ea typeface="Open Sans" panose="020B0606030504020204" pitchFamily="34" charset="0"/>
              </a:rPr>
              <a:t>Teclado, ratón, reconocimiento óptico de caracteres (OCR), </a:t>
            </a:r>
            <a:br>
              <a:rPr lang="es-ES_tradnl" sz="1500">
                <a:latin typeface="Open Sans" panose="020B0606030504020204" pitchFamily="34" charset="0"/>
                <a:ea typeface="Open Sans" panose="020B0606030504020204" pitchFamily="34" charset="0"/>
              </a:rPr>
            </a:br>
            <a:r>
              <a:rPr lang="es-ES_tradnl" sz="1500">
                <a:latin typeface="Open Sans" panose="020B0606030504020204" pitchFamily="34" charset="0"/>
                <a:ea typeface="Open Sans" panose="020B0606030504020204" pitchFamily="34" charset="0"/>
              </a:rPr>
              <a:t>formas pre-impresas sensibles a marcas, código de barras, códigos QR, reconocimiento de voz.</a:t>
            </a:r>
            <a:endParaRPr lang="es-MX" sz="1500" dirty="0">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MX" sz="1600">
                <a:solidFill>
                  <a:srgbClr val="C00000"/>
                </a:solidFill>
                <a:latin typeface="Open Sans" panose="020B0606030504020204" pitchFamily="34" charset="0"/>
                <a:ea typeface="Open Sans" panose="020B0606030504020204" pitchFamily="34" charset="0"/>
              </a:rPr>
              <a:t>Salidas</a:t>
            </a:r>
            <a:br>
              <a:rPr lang="es-MX" sz="1600">
                <a:latin typeface="Open Sans" panose="020B0606030504020204" pitchFamily="34" charset="0"/>
                <a:ea typeface="Open Sans" panose="020B0606030504020204" pitchFamily="34" charset="0"/>
              </a:rPr>
            </a:br>
            <a:r>
              <a:rPr lang="es-MX" sz="1500">
                <a:latin typeface="Open Sans" panose="020B0606030504020204" pitchFamily="34" charset="0"/>
                <a:ea typeface="Open Sans" panose="020B0606030504020204" pitchFamily="34" charset="0"/>
              </a:rPr>
              <a:t>Pantalla, impresoras, audio, exportaciones a PDF, CSV, dispositivos de almacenamiento permanente (CD-ROM, DVD, etc.), salidas Electrónicas (e-mail, Fax, etc)</a:t>
            </a:r>
            <a:endParaRPr lang="es-ES" sz="1500" dirty="0">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 sz="1600">
                <a:solidFill>
                  <a:srgbClr val="C00000"/>
                </a:solidFill>
                <a:latin typeface="Open Sans" panose="020B0606030504020204" pitchFamily="34" charset="0"/>
                <a:ea typeface="Open Sans" panose="020B0606030504020204" pitchFamily="34" charset="0"/>
              </a:rPr>
              <a:t>Procesamiento</a:t>
            </a:r>
            <a:br>
              <a:rPr lang="es-ES" sz="1600">
                <a:latin typeface="Open Sans" panose="020B0606030504020204" pitchFamily="34" charset="0"/>
                <a:ea typeface="Open Sans" panose="020B0606030504020204" pitchFamily="34" charset="0"/>
              </a:rPr>
            </a:br>
            <a:r>
              <a:rPr lang="es-ES" sz="1500">
                <a:latin typeface="Open Sans" panose="020B0606030504020204" pitchFamily="34" charset="0"/>
                <a:ea typeface="Open Sans" panose="020B0606030504020204" pitchFamily="34" charset="0"/>
              </a:rPr>
              <a:t>Se refiere a los diferentes cálculos, comparaciones y manipulaciones de datos en general </a:t>
            </a:r>
            <a:br>
              <a:rPr lang="es-ES" sz="1500">
                <a:latin typeface="Open Sans" panose="020B0606030504020204" pitchFamily="34" charset="0"/>
                <a:ea typeface="Open Sans" panose="020B0606030504020204" pitchFamily="34" charset="0"/>
              </a:rPr>
            </a:br>
            <a:r>
              <a:rPr lang="es-ES" sz="1500">
                <a:latin typeface="Open Sans" panose="020B0606030504020204" pitchFamily="34" charset="0"/>
                <a:ea typeface="Open Sans" panose="020B0606030504020204" pitchFamily="34" charset="0"/>
              </a:rPr>
              <a:t>que requiere el sistema. </a:t>
            </a:r>
            <a:endParaRPr lang="es-ES_tradnl" sz="1500" dirty="0">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1600" dirty="0">
                <a:solidFill>
                  <a:srgbClr val="C00000"/>
                </a:solidFill>
                <a:latin typeface="Open Sans" panose="020B0606030504020204" pitchFamily="34" charset="0"/>
                <a:ea typeface="Open Sans" panose="020B0606030504020204" pitchFamily="34" charset="0"/>
              </a:rPr>
              <a:t>Archivos y Bases </a:t>
            </a:r>
            <a:r>
              <a:rPr lang="es-ES_tradnl" sz="1600">
                <a:solidFill>
                  <a:srgbClr val="C00000"/>
                </a:solidFill>
                <a:latin typeface="Open Sans" panose="020B0606030504020204" pitchFamily="34" charset="0"/>
                <a:ea typeface="Open Sans" panose="020B0606030504020204" pitchFamily="34" charset="0"/>
              </a:rPr>
              <a:t>de Datos</a:t>
            </a:r>
            <a:br>
              <a:rPr lang="es-ES_tradnl" sz="1600">
                <a:latin typeface="Open Sans" panose="020B0606030504020204" pitchFamily="34" charset="0"/>
                <a:ea typeface="Open Sans" panose="020B0606030504020204" pitchFamily="34" charset="0"/>
              </a:rPr>
            </a:br>
            <a:r>
              <a:rPr lang="es-ES_tradnl" sz="1500">
                <a:latin typeface="Open Sans" panose="020B0606030504020204" pitchFamily="34" charset="0"/>
                <a:ea typeface="Open Sans" panose="020B0606030504020204" pitchFamily="34" charset="0"/>
              </a:rPr>
              <a:t>Acá se indica lo que se desea que almacene el sistema. </a:t>
            </a:r>
            <a:r>
              <a:rPr lang="es-ES" sz="1500">
                <a:latin typeface="Open Sans" panose="020B0606030504020204" pitchFamily="34" charset="0"/>
                <a:ea typeface="Open Sans" panose="020B0606030504020204" pitchFamily="34" charset="0"/>
              </a:rPr>
              <a:t>Existen conceptos relacionados con el manejo de base de datos que es necesario comprender para transmitirlos mejor en un primer momento: tablas, relaciones, metadata tipos de campos... </a:t>
            </a:r>
          </a:p>
          <a:p>
            <a:pPr marL="342900" indent="-342900">
              <a:spcAft>
                <a:spcPts val="600"/>
              </a:spcAft>
              <a:buClr>
                <a:srgbClr val="FF0000"/>
              </a:buClr>
              <a:buFont typeface="Wingdings" panose="05000000000000000000" pitchFamily="2" charset="2"/>
              <a:buChar char="§"/>
            </a:pPr>
            <a:r>
              <a:rPr lang="es-ES_tradnl" sz="1600">
                <a:solidFill>
                  <a:srgbClr val="C00000"/>
                </a:solidFill>
                <a:latin typeface="Open Sans" panose="020B0606030504020204" pitchFamily="34" charset="0"/>
                <a:ea typeface="Open Sans" panose="020B0606030504020204" pitchFamily="34" charset="0"/>
              </a:rPr>
              <a:t>Telecomunicaciones</a:t>
            </a:r>
            <a:br>
              <a:rPr lang="es-ES_tradnl" sz="1600">
                <a:latin typeface="Open Sans" panose="020B0606030504020204" pitchFamily="34" charset="0"/>
                <a:ea typeface="Open Sans" panose="020B0606030504020204" pitchFamily="34" charset="0"/>
              </a:rPr>
            </a:br>
            <a:r>
              <a:rPr lang="es-ES" sz="1500">
                <a:latin typeface="Open Sans" panose="020B0606030504020204" pitchFamily="34" charset="0"/>
                <a:ea typeface="Open Sans" panose="020B0606030504020204" pitchFamily="34" charset="0"/>
              </a:rPr>
              <a:t>Especificar los sistemas de redes y telecomunicaciones con que cuenta la empresa.</a:t>
            </a:r>
            <a:endParaRPr lang="es-ES_tradnl" sz="1500" dirty="0">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1600">
                <a:solidFill>
                  <a:srgbClr val="C00000"/>
                </a:solidFill>
                <a:latin typeface="Open Sans" panose="020B0606030504020204" pitchFamily="34" charset="0"/>
                <a:ea typeface="Open Sans" panose="020B0606030504020204" pitchFamily="34" charset="0"/>
              </a:rPr>
              <a:t>Procedimientos</a:t>
            </a:r>
            <a:br>
              <a:rPr lang="es-ES_tradnl" sz="1600">
                <a:latin typeface="Open Sans" panose="020B0606030504020204" pitchFamily="34" charset="0"/>
                <a:ea typeface="Open Sans" panose="020B0606030504020204" pitchFamily="34" charset="0"/>
              </a:rPr>
            </a:br>
            <a:r>
              <a:rPr lang="es-ES" sz="1500">
                <a:latin typeface="Open Sans" panose="020B0606030504020204" pitchFamily="34" charset="0"/>
                <a:ea typeface="Open Sans" panose="020B0606030504020204" pitchFamily="34" charset="0"/>
              </a:rPr>
              <a:t>Procedimientos deseables para la ejecución de aplicaciones y la solución de los problemas que surjan</a:t>
            </a:r>
            <a:r>
              <a:rPr lang="es-ES" sz="1600">
                <a:latin typeface="Open Sans" panose="020B0606030504020204" pitchFamily="34" charset="0"/>
                <a:ea typeface="Open Sans" panose="020B0606030504020204" pitchFamily="34" charset="0"/>
              </a:rPr>
              <a:t>.</a:t>
            </a:r>
            <a:endParaRPr lang="es-ES_tradnl" sz="1600" dirty="0">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1600" dirty="0">
                <a:solidFill>
                  <a:srgbClr val="C00000"/>
                </a:solidFill>
                <a:latin typeface="Open Sans" panose="020B0606030504020204" pitchFamily="34" charset="0"/>
                <a:ea typeface="Open Sans" panose="020B0606030504020204" pitchFamily="34" charset="0"/>
              </a:rPr>
              <a:t>Controles </a:t>
            </a:r>
            <a:r>
              <a:rPr lang="es-ES_tradnl" sz="1600">
                <a:solidFill>
                  <a:srgbClr val="C00000"/>
                </a:solidFill>
                <a:latin typeface="Open Sans" panose="020B0606030504020204" pitchFamily="34" charset="0"/>
                <a:ea typeface="Open Sans" panose="020B0606030504020204" pitchFamily="34" charset="0"/>
              </a:rPr>
              <a:t>y Seguridad</a:t>
            </a:r>
            <a:br>
              <a:rPr lang="es-ES_tradnl" sz="1600">
                <a:latin typeface="Open Sans" panose="020B0606030504020204" pitchFamily="34" charset="0"/>
                <a:ea typeface="Open Sans" panose="020B0606030504020204" pitchFamily="34" charset="0"/>
              </a:rPr>
            </a:br>
            <a:r>
              <a:rPr lang="es-ES" sz="1500">
                <a:latin typeface="Open Sans" panose="020B0606030504020204" pitchFamily="34" charset="0"/>
                <a:ea typeface="Open Sans" panose="020B0606030504020204" pitchFamily="34" charset="0"/>
              </a:rPr>
              <a:t>Frecuencia y características necesarias de los sistemas de respaldo y acceso a la aplicación</a:t>
            </a:r>
            <a:endParaRPr lang="es-ES_tradnl" sz="1500" dirty="0">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1600" dirty="0">
                <a:solidFill>
                  <a:srgbClr val="C00000"/>
                </a:solidFill>
                <a:latin typeface="Open Sans" panose="020B0606030504020204" pitchFamily="34" charset="0"/>
                <a:ea typeface="Open Sans" panose="020B0606030504020204" pitchFamily="34" charset="0"/>
              </a:rPr>
              <a:t>Diseño de personal </a:t>
            </a:r>
            <a:r>
              <a:rPr lang="es-ES_tradnl" sz="1600">
                <a:solidFill>
                  <a:srgbClr val="C00000"/>
                </a:solidFill>
                <a:latin typeface="Open Sans" panose="020B0606030504020204" pitchFamily="34" charset="0"/>
                <a:ea typeface="Open Sans" panose="020B0606030504020204" pitchFamily="34" charset="0"/>
              </a:rPr>
              <a:t>y empleos</a:t>
            </a:r>
            <a:br>
              <a:rPr lang="es-ES_tradnl" sz="1600">
                <a:latin typeface="Open Sans" panose="020B0606030504020204" pitchFamily="34" charset="0"/>
                <a:ea typeface="Open Sans" panose="020B0606030504020204" pitchFamily="34" charset="0"/>
              </a:rPr>
            </a:br>
            <a:r>
              <a:rPr lang="es-ES" sz="1500">
                <a:latin typeface="Open Sans" panose="020B0606030504020204" pitchFamily="34" charset="0"/>
                <a:ea typeface="Open Sans" panose="020B0606030504020204" pitchFamily="34" charset="0"/>
              </a:rPr>
              <a:t>En este paso se definen los diferentes niveles de usuario para el sistema.</a:t>
            </a:r>
            <a:endParaRPr lang="es-ES_tradnl" sz="1500" dirty="0">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a:t>Diseño Lógico. Lista de requisitos funcionales (Niveles de Usuario)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492265" y="1187357"/>
            <a:ext cx="11207469" cy="4483279"/>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marL="342900" indent="-342900">
              <a:spcAft>
                <a:spcPts val="800"/>
              </a:spcAft>
              <a:buClr>
                <a:srgbClr val="FF0000"/>
              </a:buClr>
              <a:buFont typeface="Wingdings" panose="05000000000000000000" pitchFamily="2" charset="2"/>
              <a:buChar char="§"/>
            </a:pPr>
            <a:r>
              <a:rPr lang="es-MX" sz="2200">
                <a:solidFill>
                  <a:srgbClr val="CC0000"/>
                </a:solidFill>
                <a:latin typeface="Open Sans" panose="020B0606030504020204" pitchFamily="34" charset="0"/>
                <a:ea typeface="Open Sans" panose="020B0606030504020204" pitchFamily="34" charset="0"/>
              </a:rPr>
              <a:t>Entradas</a:t>
            </a:r>
          </a:p>
          <a:p>
            <a:pPr marL="360363">
              <a:spcAft>
                <a:spcPts val="800"/>
              </a:spcAft>
              <a:buClr>
                <a:srgbClr val="FF0000"/>
              </a:buClr>
            </a:pPr>
            <a:r>
              <a:rPr lang="es-ES_tradnl" sz="2100">
                <a:latin typeface="Open Sans" panose="020B0606030504020204" pitchFamily="34" charset="0"/>
                <a:ea typeface="Open Sans" panose="020B0606030504020204" pitchFamily="34" charset="0"/>
              </a:rPr>
              <a:t>Teclado, ratón, reconocimiento óptico de caracteres (OCR), scanner, </a:t>
            </a:r>
            <a:br>
              <a:rPr lang="es-ES_tradnl" sz="2100">
                <a:latin typeface="Open Sans" panose="020B0606030504020204" pitchFamily="34" charset="0"/>
                <a:ea typeface="Open Sans" panose="020B0606030504020204" pitchFamily="34" charset="0"/>
              </a:rPr>
            </a:br>
            <a:r>
              <a:rPr lang="es-ES_tradnl" sz="2100">
                <a:latin typeface="Open Sans" panose="020B0606030504020204" pitchFamily="34" charset="0"/>
                <a:ea typeface="Open Sans" panose="020B0606030504020204" pitchFamily="34" charset="0"/>
              </a:rPr>
              <a:t>formas pre-impresas sensibles a marcas, código de barras, códigos QR, reconocimiento de voz.</a:t>
            </a:r>
            <a:endParaRPr lang="es-MX" sz="2100" dirty="0">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Salidas</a:t>
            </a:r>
            <a:endParaRPr lang="es-ES" sz="21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 sz="2100">
                <a:solidFill>
                  <a:schemeClr val="bg1">
                    <a:lumMod val="65000"/>
                  </a:schemeClr>
                </a:solidFill>
                <a:latin typeface="Open Sans" panose="020B0606030504020204" pitchFamily="34" charset="0"/>
                <a:ea typeface="Open Sans" panose="020B0606030504020204" pitchFamily="34" charset="0"/>
              </a:rPr>
              <a:t>Procesamiento</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Archivos </a:t>
            </a:r>
            <a:r>
              <a:rPr lang="es-ES_tradnl" sz="2100" dirty="0">
                <a:solidFill>
                  <a:schemeClr val="bg1">
                    <a:lumMod val="65000"/>
                  </a:schemeClr>
                </a:solidFill>
                <a:latin typeface="Open Sans" panose="020B0606030504020204" pitchFamily="34" charset="0"/>
                <a:ea typeface="Open Sans" panose="020B0606030504020204" pitchFamily="34" charset="0"/>
              </a:rPr>
              <a:t>y Bases </a:t>
            </a:r>
            <a:r>
              <a:rPr lang="es-ES_tradnl" sz="2100">
                <a:solidFill>
                  <a:schemeClr val="bg1">
                    <a:lumMod val="65000"/>
                  </a:schemeClr>
                </a:solidFill>
                <a:latin typeface="Open Sans" panose="020B0606030504020204" pitchFamily="34" charset="0"/>
                <a:ea typeface="Open Sans" panose="020B0606030504020204" pitchFamily="34" charset="0"/>
              </a:rPr>
              <a:t>de Datos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Telecomunicaciones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Procedimientos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Controles y Seguridad</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Diseño </a:t>
            </a:r>
            <a:r>
              <a:rPr lang="es-ES_tradnl" sz="2100" dirty="0">
                <a:solidFill>
                  <a:schemeClr val="bg1">
                    <a:lumMod val="65000"/>
                  </a:schemeClr>
                </a:solidFill>
                <a:latin typeface="Open Sans" panose="020B0606030504020204" pitchFamily="34" charset="0"/>
                <a:ea typeface="Open Sans" panose="020B0606030504020204" pitchFamily="34" charset="0"/>
              </a:rPr>
              <a:t>de personal </a:t>
            </a:r>
            <a:r>
              <a:rPr lang="es-ES_tradnl" sz="2100">
                <a:solidFill>
                  <a:schemeClr val="bg1">
                    <a:lumMod val="65000"/>
                  </a:schemeClr>
                </a:solidFill>
                <a:latin typeface="Open Sans" panose="020B0606030504020204" pitchFamily="34" charset="0"/>
                <a:ea typeface="Open Sans" panose="020B0606030504020204" pitchFamily="34" charset="0"/>
              </a:rPr>
              <a:t>y empleos</a:t>
            </a:r>
            <a:endParaRPr lang="es-ES" sz="2100" dirty="0">
              <a:solidFill>
                <a:schemeClr val="bg1">
                  <a:lumMod val="65000"/>
                </a:schemeClr>
              </a:solidFill>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a:t>Diseño Lógico. Lista de requisitos funcionales (Entradas)</a:t>
            </a:r>
            <a:endParaRPr lang="en-US" dirty="0"/>
          </a:p>
        </p:txBody>
      </p:sp>
      <p:pic>
        <p:nvPicPr>
          <p:cNvPr id="11266" name="Picture 2" descr="Vista superior de los brazos de la mujer escribiendo en la computadora  portátil | Vector Premium">
            <a:extLst>
              <a:ext uri="{FF2B5EF4-FFF2-40B4-BE49-F238E27FC236}">
                <a16:creationId xmlns:a16="http://schemas.microsoft.com/office/drawing/2014/main" id="{DC9FA812-B1A5-44B4-B811-CA00C2CBDC49}"/>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585500" y="2889076"/>
            <a:ext cx="59626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20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492265" y="1187357"/>
            <a:ext cx="11207469" cy="4483279"/>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Entradas</a:t>
            </a:r>
            <a:endParaRPr lang="es-MX" sz="21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MX" sz="2200">
                <a:solidFill>
                  <a:srgbClr val="CC0000"/>
                </a:solidFill>
                <a:latin typeface="Open Sans" panose="020B0606030504020204" pitchFamily="34" charset="0"/>
                <a:ea typeface="Open Sans" panose="020B0606030504020204" pitchFamily="34" charset="0"/>
              </a:rPr>
              <a:t>Salidas</a:t>
            </a:r>
          </a:p>
          <a:p>
            <a:pPr marL="360363" indent="-360363">
              <a:spcAft>
                <a:spcPts val="800"/>
              </a:spcAft>
              <a:buClr>
                <a:srgbClr val="FF0000"/>
              </a:buClr>
            </a:pPr>
            <a:r>
              <a:rPr lang="es-MX" sz="2200">
                <a:solidFill>
                  <a:srgbClr val="CC0000"/>
                </a:solidFill>
                <a:latin typeface="Open Sans" panose="020B0606030504020204" pitchFamily="34" charset="0"/>
                <a:ea typeface="Open Sans" panose="020B0606030504020204" pitchFamily="34" charset="0"/>
              </a:rPr>
              <a:t>	</a:t>
            </a:r>
            <a:r>
              <a:rPr lang="es-MX" sz="2100">
                <a:latin typeface="Open Sans" panose="020B0606030504020204" pitchFamily="34" charset="0"/>
                <a:ea typeface="Open Sans" panose="020B0606030504020204" pitchFamily="34" charset="0"/>
              </a:rPr>
              <a:t>Pantalla, impresoras, audio, exportaciones a PDF, CSV, </a:t>
            </a:r>
            <a:br>
              <a:rPr lang="es-MX" sz="2100">
                <a:latin typeface="Open Sans" panose="020B0606030504020204" pitchFamily="34" charset="0"/>
                <a:ea typeface="Open Sans" panose="020B0606030504020204" pitchFamily="34" charset="0"/>
              </a:rPr>
            </a:br>
            <a:r>
              <a:rPr lang="es-MX" sz="2100">
                <a:latin typeface="Open Sans" panose="020B0606030504020204" pitchFamily="34" charset="0"/>
                <a:ea typeface="Open Sans" panose="020B0606030504020204" pitchFamily="34" charset="0"/>
              </a:rPr>
              <a:t>dispositivos de almacenamiento permanente (CD-ROM, DVD, etc.), </a:t>
            </a:r>
            <a:br>
              <a:rPr lang="es-MX" sz="2100">
                <a:latin typeface="Open Sans" panose="020B0606030504020204" pitchFamily="34" charset="0"/>
                <a:ea typeface="Open Sans" panose="020B0606030504020204" pitchFamily="34" charset="0"/>
              </a:rPr>
            </a:br>
            <a:r>
              <a:rPr lang="es-MX" sz="2100">
                <a:latin typeface="Open Sans" panose="020B0606030504020204" pitchFamily="34" charset="0"/>
                <a:ea typeface="Open Sans" panose="020B0606030504020204" pitchFamily="34" charset="0"/>
              </a:rPr>
              <a:t>salidas Electrónicas (e-mail, Fax, etc)</a:t>
            </a:r>
            <a:endParaRPr lang="es-ES" sz="2100" dirty="0">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 sz="2100">
                <a:solidFill>
                  <a:schemeClr val="bg1">
                    <a:lumMod val="65000"/>
                  </a:schemeClr>
                </a:solidFill>
                <a:latin typeface="Open Sans" panose="020B0606030504020204" pitchFamily="34" charset="0"/>
                <a:ea typeface="Open Sans" panose="020B0606030504020204" pitchFamily="34" charset="0"/>
              </a:rPr>
              <a:t>Procesamiento</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Archivos </a:t>
            </a:r>
            <a:r>
              <a:rPr lang="es-ES_tradnl" sz="2100" dirty="0">
                <a:solidFill>
                  <a:schemeClr val="bg1">
                    <a:lumMod val="65000"/>
                  </a:schemeClr>
                </a:solidFill>
                <a:latin typeface="Open Sans" panose="020B0606030504020204" pitchFamily="34" charset="0"/>
                <a:ea typeface="Open Sans" panose="020B0606030504020204" pitchFamily="34" charset="0"/>
              </a:rPr>
              <a:t>y Bases </a:t>
            </a:r>
            <a:r>
              <a:rPr lang="es-ES_tradnl" sz="2100">
                <a:solidFill>
                  <a:schemeClr val="bg1">
                    <a:lumMod val="65000"/>
                  </a:schemeClr>
                </a:solidFill>
                <a:latin typeface="Open Sans" panose="020B0606030504020204" pitchFamily="34" charset="0"/>
                <a:ea typeface="Open Sans" panose="020B0606030504020204" pitchFamily="34" charset="0"/>
              </a:rPr>
              <a:t>de Datos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Telecomunicaciones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Procedimientos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Controles y Seguridad</a:t>
            </a:r>
            <a:endParaRPr lang="es-ES_tradnl" sz="21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_tradnl" sz="2100" dirty="0">
                <a:solidFill>
                  <a:schemeClr val="bg1">
                    <a:lumMod val="65000"/>
                  </a:schemeClr>
                </a:solidFill>
                <a:latin typeface="Open Sans" panose="020B0606030504020204" pitchFamily="34" charset="0"/>
                <a:ea typeface="Open Sans" panose="020B0606030504020204" pitchFamily="34" charset="0"/>
              </a:rPr>
              <a:t>Diseño de personal </a:t>
            </a:r>
            <a:r>
              <a:rPr lang="es-ES_tradnl" sz="2100">
                <a:solidFill>
                  <a:schemeClr val="bg1">
                    <a:lumMod val="65000"/>
                  </a:schemeClr>
                </a:solidFill>
                <a:latin typeface="Open Sans" panose="020B0606030504020204" pitchFamily="34" charset="0"/>
                <a:ea typeface="Open Sans" panose="020B0606030504020204" pitchFamily="34" charset="0"/>
              </a:rPr>
              <a:t>y empleos</a:t>
            </a:r>
            <a:endParaRPr lang="es-ES" sz="2100" dirty="0">
              <a:solidFill>
                <a:schemeClr val="bg1">
                  <a:lumMod val="65000"/>
                </a:schemeClr>
              </a:solidFill>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a:t>Diseño Lógico. Lista de requisitos funcionales (Salidas)</a:t>
            </a:r>
            <a:endParaRPr lang="en-US" dirty="0"/>
          </a:p>
        </p:txBody>
      </p:sp>
      <p:pic>
        <p:nvPicPr>
          <p:cNvPr id="8194" name="Picture 2" descr="Imágenes de Hoja Calculo | Vectores, fotos de stock y PSD gratuitos">
            <a:extLst>
              <a:ext uri="{FF2B5EF4-FFF2-40B4-BE49-F238E27FC236}">
                <a16:creationId xmlns:a16="http://schemas.microsoft.com/office/drawing/2014/main" id="{111EF332-E64E-45EC-9960-60CCF06FFC23}"/>
              </a:ext>
            </a:extLst>
          </p:cNvPr>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80900" y="2198451"/>
            <a:ext cx="5311100" cy="531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4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501692" y="1155012"/>
            <a:ext cx="11207469" cy="4042132"/>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Entradas</a:t>
            </a:r>
            <a:endParaRPr lang="es-MX" sz="21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Salidas</a:t>
            </a:r>
            <a:endParaRPr lang="es-ES" sz="21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 sz="2200">
                <a:solidFill>
                  <a:srgbClr val="C00000"/>
                </a:solidFill>
                <a:latin typeface="Open Sans" panose="020B0606030504020204" pitchFamily="34" charset="0"/>
                <a:ea typeface="Open Sans" panose="020B0606030504020204" pitchFamily="34" charset="0"/>
              </a:rPr>
              <a:t>Procesamiento</a:t>
            </a:r>
            <a:br>
              <a:rPr lang="es-ES" sz="2100">
                <a:solidFill>
                  <a:schemeClr val="bg1">
                    <a:lumMod val="65000"/>
                  </a:schemeClr>
                </a:solidFill>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Se refiere a los diferentes cálculos, comparaciones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y manipulaciones de datos que en general requiere el sistema</a:t>
            </a:r>
            <a:r>
              <a:rPr lang="es-ES" sz="2100">
                <a:solidFill>
                  <a:schemeClr val="bg1">
                    <a:lumMod val="65000"/>
                  </a:schemeClr>
                </a:solidFill>
                <a:latin typeface="Open Sans" panose="020B0606030504020204" pitchFamily="34" charset="0"/>
                <a:ea typeface="Open Sans" panose="020B0606030504020204" pitchFamily="34" charset="0"/>
              </a:rPr>
              <a:t>. </a:t>
            </a:r>
            <a:endParaRPr lang="es-ES_tradnl" sz="21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_tradnl" sz="2100" dirty="0">
                <a:solidFill>
                  <a:schemeClr val="bg1">
                    <a:lumMod val="65000"/>
                  </a:schemeClr>
                </a:solidFill>
                <a:latin typeface="Open Sans" panose="020B0606030504020204" pitchFamily="34" charset="0"/>
                <a:ea typeface="Open Sans" panose="020B0606030504020204" pitchFamily="34" charset="0"/>
              </a:rPr>
              <a:t>Archivos y Bases </a:t>
            </a:r>
            <a:r>
              <a:rPr lang="es-ES_tradnl" sz="2100">
                <a:solidFill>
                  <a:schemeClr val="bg1">
                    <a:lumMod val="65000"/>
                  </a:schemeClr>
                </a:solidFill>
                <a:latin typeface="Open Sans" panose="020B0606030504020204" pitchFamily="34" charset="0"/>
                <a:ea typeface="Open Sans" panose="020B0606030504020204" pitchFamily="34" charset="0"/>
              </a:rPr>
              <a:t>de Datos</a:t>
            </a:r>
            <a:endParaRPr lang="es-ES" sz="210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Telecomunicaciones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Procedimientos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Controles y Seguridad</a:t>
            </a:r>
            <a:endParaRPr lang="es-ES_tradnl" sz="21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_tradnl" sz="2100" dirty="0">
                <a:solidFill>
                  <a:schemeClr val="bg1">
                    <a:lumMod val="65000"/>
                  </a:schemeClr>
                </a:solidFill>
                <a:latin typeface="Open Sans" panose="020B0606030504020204" pitchFamily="34" charset="0"/>
                <a:ea typeface="Open Sans" panose="020B0606030504020204" pitchFamily="34" charset="0"/>
              </a:rPr>
              <a:t>Diseño de personal </a:t>
            </a:r>
            <a:r>
              <a:rPr lang="es-ES_tradnl" sz="2100">
                <a:solidFill>
                  <a:schemeClr val="bg1">
                    <a:lumMod val="65000"/>
                  </a:schemeClr>
                </a:solidFill>
                <a:latin typeface="Open Sans" panose="020B0606030504020204" pitchFamily="34" charset="0"/>
                <a:ea typeface="Open Sans" panose="020B0606030504020204" pitchFamily="34" charset="0"/>
              </a:rPr>
              <a:t>y empleos</a:t>
            </a:r>
            <a:endParaRPr lang="es-ES" sz="2100" dirty="0">
              <a:solidFill>
                <a:schemeClr val="bg1">
                  <a:lumMod val="65000"/>
                </a:schemeClr>
              </a:solidFill>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a:t>Diseño Lógico. Lista de requisitos funcionales (Procesamiento)</a:t>
            </a:r>
            <a:endParaRPr lang="en-US" dirty="0"/>
          </a:p>
        </p:txBody>
      </p:sp>
      <p:pic>
        <p:nvPicPr>
          <p:cNvPr id="12292" name="Picture 4" descr="Servicio o plataforma en línea del comercializador | Vector Premium">
            <a:extLst>
              <a:ext uri="{FF2B5EF4-FFF2-40B4-BE49-F238E27FC236}">
                <a16:creationId xmlns:a16="http://schemas.microsoft.com/office/drawing/2014/main" id="{B5F1BE7B-87D6-4B22-884C-5D6AE50DC73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9078"/>
          <a:stretch/>
        </p:blipFill>
        <p:spPr bwMode="auto">
          <a:xfrm>
            <a:off x="7021727" y="3512890"/>
            <a:ext cx="5170272" cy="336850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 【 Calcula la LETRA del DNI 】 Rápidamente [ MUY FÁCIL ]">
            <a:extLst>
              <a:ext uri="{FF2B5EF4-FFF2-40B4-BE49-F238E27FC236}">
                <a16:creationId xmlns:a16="http://schemas.microsoft.com/office/drawing/2014/main" id="{80D0DC3D-7F8D-43F0-B252-EC087133B1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04612" y="383487"/>
            <a:ext cx="31623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81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443626" y="1163718"/>
            <a:ext cx="9926058" cy="5114221"/>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Entradas</a:t>
            </a:r>
          </a:p>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Salidas</a:t>
            </a:r>
          </a:p>
          <a:p>
            <a:pPr marL="342900" indent="-342900">
              <a:spcAft>
                <a:spcPts val="800"/>
              </a:spcAft>
              <a:buClr>
                <a:srgbClr val="FF0000"/>
              </a:buClr>
              <a:buFont typeface="Wingdings" panose="05000000000000000000" pitchFamily="2" charset="2"/>
              <a:buChar char="§"/>
            </a:pPr>
            <a:r>
              <a:rPr lang="es-ES" sz="2100">
                <a:solidFill>
                  <a:schemeClr val="bg1">
                    <a:lumMod val="65000"/>
                  </a:schemeClr>
                </a:solidFill>
                <a:latin typeface="Open Sans" panose="020B0606030504020204" pitchFamily="34" charset="0"/>
                <a:ea typeface="Open Sans" panose="020B0606030504020204" pitchFamily="34" charset="0"/>
              </a:rPr>
              <a:t>Procesamiento</a:t>
            </a:r>
            <a:endParaRPr lang="es-ES_tradnl" sz="210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_tradnl" sz="2100">
                <a:solidFill>
                  <a:srgbClr val="CC0000"/>
                </a:solidFill>
                <a:latin typeface="Open Sans" panose="020B0606030504020204" pitchFamily="34" charset="0"/>
                <a:ea typeface="Open Sans" panose="020B0606030504020204" pitchFamily="34" charset="0"/>
              </a:rPr>
              <a:t>Archivos </a:t>
            </a:r>
            <a:r>
              <a:rPr lang="es-ES_tradnl" sz="2100" dirty="0">
                <a:solidFill>
                  <a:srgbClr val="CC0000"/>
                </a:solidFill>
                <a:latin typeface="Open Sans" panose="020B0606030504020204" pitchFamily="34" charset="0"/>
                <a:ea typeface="Open Sans" panose="020B0606030504020204" pitchFamily="34" charset="0"/>
              </a:rPr>
              <a:t>y Bases </a:t>
            </a:r>
            <a:r>
              <a:rPr lang="es-ES_tradnl" sz="2100">
                <a:solidFill>
                  <a:srgbClr val="CC0000"/>
                </a:solidFill>
                <a:latin typeface="Open Sans" panose="020B0606030504020204" pitchFamily="34" charset="0"/>
                <a:ea typeface="Open Sans" panose="020B0606030504020204" pitchFamily="34" charset="0"/>
              </a:rPr>
              <a:t>de Datos</a:t>
            </a:r>
          </a:p>
          <a:p>
            <a:pPr marL="360363">
              <a:spcAft>
                <a:spcPts val="800"/>
              </a:spcAft>
              <a:buClr>
                <a:srgbClr val="FF0000"/>
              </a:buClr>
            </a:pPr>
            <a:r>
              <a:rPr lang="es-ES_tradnl" sz="2100">
                <a:latin typeface="Open Sans" panose="020B0606030504020204" pitchFamily="34" charset="0"/>
                <a:ea typeface="Open Sans" panose="020B0606030504020204" pitchFamily="34" charset="0"/>
              </a:rPr>
              <a:t>Acá se indica lo que se desea que almacene el sistema. </a:t>
            </a:r>
            <a:br>
              <a:rPr lang="es-ES_tradnl"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Existen conceptos relacionados con el manejo de base de datos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que es necesario comprender para transmitirlos mejor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en un primer momento: tablas, relaciones,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metadata tipos de campos... </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Telecomunicaciones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Procedimientos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Controles y Seguridad</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Diseño de personal y empleos</a:t>
            </a:r>
            <a:endParaRPr lang="es-ES" sz="2100">
              <a:solidFill>
                <a:schemeClr val="bg1">
                  <a:lumMod val="65000"/>
                </a:schemeClr>
              </a:solidFill>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a:t>Diseño Lógico. Lista de requisitos funcionales (Archivos y Bases de Datos)</a:t>
            </a:r>
            <a:endParaRPr lang="en-US" dirty="0"/>
          </a:p>
        </p:txBody>
      </p:sp>
      <p:pic>
        <p:nvPicPr>
          <p:cNvPr id="13314" name="Picture 2" descr="Base de datos y documentos | Vector Premium">
            <a:extLst>
              <a:ext uri="{FF2B5EF4-FFF2-40B4-BE49-F238E27FC236}">
                <a16:creationId xmlns:a16="http://schemas.microsoft.com/office/drawing/2014/main" id="{765C99CC-70E1-476D-94A7-2E4062F897FE}"/>
              </a:ext>
            </a:extLst>
          </p:cNvPr>
          <p:cNvPicPr>
            <a:picLocks noChangeAspect="1" noChangeArrowheads="1"/>
          </p:cNvPicPr>
          <p:nvPr/>
        </p:nvPicPr>
        <p:blipFill>
          <a:blip r:embed="rId3">
            <a:clrChange>
              <a:clrFrom>
                <a:srgbClr val="FEFEFE"/>
              </a:clrFrom>
              <a:clrTo>
                <a:srgbClr val="FEFEFE">
                  <a:alpha val="0"/>
                </a:srgbClr>
              </a:clrTo>
            </a:clrChange>
            <a:grayscl/>
            <a:extLst>
              <a:ext uri="{28A0092B-C50C-407E-A947-70E740481C1C}">
                <a14:useLocalDpi xmlns:a14="http://schemas.microsoft.com/office/drawing/2010/main" val="0"/>
              </a:ext>
            </a:extLst>
          </a:blip>
          <a:srcRect/>
          <a:stretch>
            <a:fillRect/>
          </a:stretch>
        </p:blipFill>
        <p:spPr bwMode="auto">
          <a:xfrm>
            <a:off x="8745881" y="3252486"/>
            <a:ext cx="3792128" cy="379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89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9ACC6-DA9A-4417-8F6D-E1CE6043DCCD}"/>
              </a:ext>
            </a:extLst>
          </p:cNvPr>
          <p:cNvSpPr>
            <a:spLocks noGrp="1"/>
          </p:cNvSpPr>
          <p:nvPr>
            <p:ph type="title"/>
          </p:nvPr>
        </p:nvSpPr>
        <p:spPr/>
        <p:txBody>
          <a:bodyPr/>
          <a:lstStyle/>
          <a:p>
            <a:r>
              <a:rPr lang="es-ES" dirty="0">
                <a:ea typeface="MingLiU-ExtB" panose="02020500000000000000" pitchFamily="18" charset="-120"/>
              </a:rPr>
              <a:t>Ciclo de Vida del Desarrollo de Sistemas</a:t>
            </a:r>
            <a:endParaRPr lang="es-ES" dirty="0"/>
          </a:p>
        </p:txBody>
      </p:sp>
      <p:sp>
        <p:nvSpPr>
          <p:cNvPr id="6" name="Rectángulo 5">
            <a:extLst>
              <a:ext uri="{FF2B5EF4-FFF2-40B4-BE49-F238E27FC236}">
                <a16:creationId xmlns:a16="http://schemas.microsoft.com/office/drawing/2014/main" id="{75D0EFC6-6EDF-4D36-94E1-08E454C96A01}"/>
              </a:ext>
            </a:extLst>
          </p:cNvPr>
          <p:cNvSpPr/>
          <p:nvPr/>
        </p:nvSpPr>
        <p:spPr>
          <a:xfrm>
            <a:off x="3472235" y="5337313"/>
            <a:ext cx="265576" cy="14474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Rectangle 4">
            <a:extLst>
              <a:ext uri="{FF2B5EF4-FFF2-40B4-BE49-F238E27FC236}">
                <a16:creationId xmlns:a16="http://schemas.microsoft.com/office/drawing/2014/main" id="{B40811F0-2EA4-4357-8AC1-06A69D2C1B52}"/>
              </a:ext>
            </a:extLst>
          </p:cNvPr>
          <p:cNvSpPr>
            <a:spLocks noChangeArrowheads="1"/>
          </p:cNvSpPr>
          <p:nvPr/>
        </p:nvSpPr>
        <p:spPr bwMode="auto">
          <a:xfrm>
            <a:off x="329647" y="1294916"/>
            <a:ext cx="11181522" cy="2554545"/>
          </a:xfrm>
          <a:prstGeom prst="rect">
            <a:avLst/>
          </a:prstGeom>
          <a:noFill/>
          <a:ln w="9525">
            <a:noFill/>
            <a:miter lim="800000"/>
            <a:headEnd/>
            <a:tailEnd/>
          </a:ln>
        </p:spPr>
        <p:txBody>
          <a:bodyPr wrap="square" anchor="ctr">
            <a:spAutoFit/>
          </a:bodyPr>
          <a:lstStyle/>
          <a:p>
            <a:pPr algn="ctr">
              <a:lnSpc>
                <a:spcPts val="3200"/>
              </a:lnSpc>
            </a:pPr>
            <a:r>
              <a:rPr lang="es-ES" sz="2400" dirty="0">
                <a:latin typeface="Open Sans" panose="020B0606030504020204" pitchFamily="34" charset="0"/>
                <a:ea typeface="Open Sans" panose="020B0606030504020204" pitchFamily="34" charset="0"/>
                <a:cs typeface="Open Sans" panose="020B0606030504020204" pitchFamily="34" charset="0"/>
              </a:rPr>
              <a:t>El </a:t>
            </a:r>
            <a:r>
              <a:rPr lang="es-ES" sz="2400" dirty="0">
                <a:solidFill>
                  <a:srgbClr val="CC0000"/>
                </a:solidFill>
                <a:latin typeface="Open Sans" panose="020B0606030504020204" pitchFamily="34" charset="0"/>
                <a:ea typeface="Open Sans" panose="020B0606030504020204" pitchFamily="34" charset="0"/>
                <a:cs typeface="Open Sans" panose="020B0606030504020204" pitchFamily="34" charset="0"/>
              </a:rPr>
              <a:t>Ciclo de Vida del Desarrollo de </a:t>
            </a:r>
            <a:r>
              <a:rPr lang="es-ES" sz="2400">
                <a:solidFill>
                  <a:srgbClr val="CC0000"/>
                </a:solidFill>
                <a:latin typeface="Open Sans" panose="020B0606030504020204" pitchFamily="34" charset="0"/>
                <a:ea typeface="Open Sans" panose="020B0606030504020204" pitchFamily="34" charset="0"/>
                <a:cs typeface="Open Sans" panose="020B0606030504020204" pitchFamily="34" charset="0"/>
              </a:rPr>
              <a:t>Sistemas </a:t>
            </a:r>
            <a:r>
              <a:rPr lang="es-ES" sz="2400">
                <a:latin typeface="Open Sans" panose="020B0606030504020204" pitchFamily="34" charset="0"/>
                <a:ea typeface="Open Sans" panose="020B0606030504020204" pitchFamily="34" charset="0"/>
                <a:cs typeface="Open Sans" panose="020B0606030504020204" pitchFamily="34" charset="0"/>
              </a:rPr>
              <a:t>consiste en </a:t>
            </a:r>
            <a:r>
              <a:rPr lang="es-ES" sz="2400" dirty="0">
                <a:latin typeface="Open Sans" panose="020B0606030504020204" pitchFamily="34" charset="0"/>
                <a:ea typeface="Open Sans" panose="020B0606030504020204" pitchFamily="34" charset="0"/>
                <a:cs typeface="Open Sans" panose="020B0606030504020204" pitchFamily="34" charset="0"/>
              </a:rPr>
              <a:t>una serie de </a:t>
            </a:r>
            <a:r>
              <a:rPr lang="es-ES" sz="2400" dirty="0">
                <a:solidFill>
                  <a:srgbClr val="C00000"/>
                </a:solidFill>
                <a:latin typeface="Open Sans" panose="020B0606030504020204" pitchFamily="34" charset="0"/>
                <a:ea typeface="Open Sans" panose="020B0606030504020204" pitchFamily="34" charset="0"/>
                <a:cs typeface="Open Sans" panose="020B0606030504020204" pitchFamily="34" charset="0"/>
              </a:rPr>
              <a:t>pasos</a:t>
            </a:r>
            <a:r>
              <a:rPr lang="es-ES" sz="2400" dirty="0">
                <a:latin typeface="Open Sans" panose="020B0606030504020204" pitchFamily="34" charset="0"/>
                <a:ea typeface="Open Sans" panose="020B0606030504020204" pitchFamily="34" charset="0"/>
                <a:cs typeface="Open Sans" panose="020B0606030504020204" pitchFamily="34" charset="0"/>
              </a:rPr>
              <a:t> </a:t>
            </a:r>
            <a:r>
              <a:rPr lang="es-ES" sz="2400" dirty="0">
                <a:solidFill>
                  <a:srgbClr val="C00000"/>
                </a:solidFill>
                <a:latin typeface="Open Sans" panose="020B0606030504020204" pitchFamily="34" charset="0"/>
                <a:ea typeface="Open Sans" panose="020B0606030504020204" pitchFamily="34" charset="0"/>
                <a:cs typeface="Open Sans" panose="020B0606030504020204" pitchFamily="34" charset="0"/>
              </a:rPr>
              <a:t>basados</a:t>
            </a:r>
            <a:r>
              <a:rPr lang="es-ES" sz="2400" dirty="0">
                <a:latin typeface="Open Sans" panose="020B0606030504020204" pitchFamily="34" charset="0"/>
                <a:ea typeface="Open Sans" panose="020B0606030504020204" pitchFamily="34" charset="0"/>
                <a:cs typeface="Open Sans" panose="020B0606030504020204" pitchFamily="34" charset="0"/>
              </a:rPr>
              <a:t> </a:t>
            </a:r>
            <a:r>
              <a:rPr lang="es-ES" sz="2400" dirty="0">
                <a:solidFill>
                  <a:srgbClr val="C00000"/>
                </a:solidFill>
                <a:latin typeface="Open Sans" panose="020B0606030504020204" pitchFamily="34" charset="0"/>
                <a:ea typeface="Open Sans" panose="020B0606030504020204" pitchFamily="34" charset="0"/>
                <a:cs typeface="Open Sans" panose="020B0606030504020204" pitchFamily="34" charset="0"/>
              </a:rPr>
              <a:t>en</a:t>
            </a:r>
            <a:r>
              <a:rPr lang="es-ES" sz="2400" dirty="0">
                <a:latin typeface="Open Sans" panose="020B0606030504020204" pitchFamily="34" charset="0"/>
                <a:ea typeface="Open Sans" panose="020B0606030504020204" pitchFamily="34" charset="0"/>
                <a:cs typeface="Open Sans" panose="020B0606030504020204" pitchFamily="34" charset="0"/>
              </a:rPr>
              <a:t> un marco de referencia (</a:t>
            </a:r>
            <a:r>
              <a:rPr lang="es-ES" sz="2400" dirty="0">
                <a:solidFill>
                  <a:srgbClr val="C00000"/>
                </a:solidFill>
                <a:latin typeface="Open Sans" panose="020B0606030504020204" pitchFamily="34" charset="0"/>
                <a:ea typeface="Open Sans" panose="020B0606030504020204" pitchFamily="34" charset="0"/>
                <a:cs typeface="Open Sans" panose="020B0606030504020204" pitchFamily="34" charset="0"/>
              </a:rPr>
              <a:t>metodología</a:t>
            </a:r>
            <a:r>
              <a:rPr lang="es-ES" sz="2400">
                <a:latin typeface="Open Sans" panose="020B0606030504020204" pitchFamily="34" charset="0"/>
                <a:ea typeface="Open Sans" panose="020B0606030504020204" pitchFamily="34" charset="0"/>
                <a:cs typeface="Open Sans" panose="020B0606030504020204" pitchFamily="34" charset="0"/>
              </a:rPr>
              <a:t>) </a:t>
            </a:r>
          </a:p>
          <a:p>
            <a:pPr algn="ctr">
              <a:lnSpc>
                <a:spcPts val="3200"/>
              </a:lnSpc>
            </a:pPr>
            <a:r>
              <a:rPr lang="es-ES" sz="2400">
                <a:latin typeface="Open Sans" panose="020B0606030504020204" pitchFamily="34" charset="0"/>
                <a:ea typeface="Open Sans" panose="020B0606030504020204" pitchFamily="34" charset="0"/>
                <a:cs typeface="Open Sans" panose="020B0606030504020204" pitchFamily="34" charset="0"/>
              </a:rPr>
              <a:t>que </a:t>
            </a:r>
            <a:r>
              <a:rPr lang="es-ES" sz="2400" dirty="0">
                <a:latin typeface="Open Sans" panose="020B0606030504020204" pitchFamily="34" charset="0"/>
                <a:ea typeface="Open Sans" panose="020B0606030504020204" pitchFamily="34" charset="0"/>
                <a:cs typeface="Open Sans" panose="020B0606030504020204" pitchFamily="34" charset="0"/>
              </a:rPr>
              <a:t>contiene los procesos, las actividades y las </a:t>
            </a:r>
            <a:r>
              <a:rPr lang="es-ES" sz="2400">
                <a:latin typeface="Open Sans" panose="020B0606030504020204" pitchFamily="34" charset="0"/>
                <a:ea typeface="Open Sans" panose="020B0606030504020204" pitchFamily="34" charset="0"/>
                <a:cs typeface="Open Sans" panose="020B0606030504020204" pitchFamily="34" charset="0"/>
              </a:rPr>
              <a:t>tareas </a:t>
            </a:r>
          </a:p>
          <a:p>
            <a:pPr algn="ctr">
              <a:lnSpc>
                <a:spcPts val="3200"/>
              </a:lnSpc>
            </a:pPr>
            <a:r>
              <a:rPr lang="es-ES" sz="2400">
                <a:latin typeface="Open Sans" panose="020B0606030504020204" pitchFamily="34" charset="0"/>
                <a:ea typeface="Open Sans" panose="020B0606030504020204" pitchFamily="34" charset="0"/>
                <a:cs typeface="Open Sans" panose="020B0606030504020204" pitchFamily="34" charset="0"/>
              </a:rPr>
              <a:t>involucradas </a:t>
            </a:r>
            <a:r>
              <a:rPr lang="es-ES" sz="2400" dirty="0">
                <a:latin typeface="Open Sans" panose="020B0606030504020204" pitchFamily="34" charset="0"/>
                <a:ea typeface="Open Sans" panose="020B0606030504020204" pitchFamily="34" charset="0"/>
                <a:cs typeface="Open Sans" panose="020B0606030504020204" pitchFamily="34" charset="0"/>
              </a:rPr>
              <a:t>en el desarrollo, explotación y </a:t>
            </a:r>
            <a:r>
              <a:rPr lang="es-ES" sz="2400">
                <a:latin typeface="Open Sans" panose="020B0606030504020204" pitchFamily="34" charset="0"/>
                <a:ea typeface="Open Sans" panose="020B0606030504020204" pitchFamily="34" charset="0"/>
                <a:cs typeface="Open Sans" panose="020B0606030504020204" pitchFamily="34" charset="0"/>
              </a:rPr>
              <a:t>mantenimiento </a:t>
            </a:r>
          </a:p>
          <a:p>
            <a:pPr algn="ctr">
              <a:lnSpc>
                <a:spcPts val="3200"/>
              </a:lnSpc>
            </a:pPr>
            <a:r>
              <a:rPr lang="es-ES" sz="2400">
                <a:latin typeface="Open Sans" panose="020B0606030504020204" pitchFamily="34" charset="0"/>
                <a:ea typeface="Open Sans" panose="020B0606030504020204" pitchFamily="34" charset="0"/>
                <a:cs typeface="Open Sans" panose="020B0606030504020204" pitchFamily="34" charset="0"/>
              </a:rPr>
              <a:t>de </a:t>
            </a:r>
            <a:r>
              <a:rPr lang="es-ES" sz="2400" dirty="0">
                <a:latin typeface="Open Sans" panose="020B0606030504020204" pitchFamily="34" charset="0"/>
                <a:ea typeface="Open Sans" panose="020B0606030504020204" pitchFamily="34" charset="0"/>
                <a:cs typeface="Open Sans" panose="020B0606030504020204" pitchFamily="34" charset="0"/>
              </a:rPr>
              <a:t>un producto software </a:t>
            </a:r>
            <a:r>
              <a:rPr lang="es-ES" sz="2400">
                <a:solidFill>
                  <a:srgbClr val="C00000"/>
                </a:solidFill>
                <a:latin typeface="Open Sans" panose="020B0606030504020204" pitchFamily="34" charset="0"/>
                <a:ea typeface="Open Sans" panose="020B0606030504020204" pitchFamily="34" charset="0"/>
                <a:cs typeface="Open Sans" panose="020B0606030504020204" pitchFamily="34" charset="0"/>
              </a:rPr>
              <a:t>desde que </a:t>
            </a:r>
            <a:r>
              <a:rPr lang="es-ES" sz="2400" dirty="0">
                <a:solidFill>
                  <a:srgbClr val="C00000"/>
                </a:solidFill>
                <a:latin typeface="Open Sans" panose="020B0606030504020204" pitchFamily="34" charset="0"/>
                <a:ea typeface="Open Sans" panose="020B0606030504020204" pitchFamily="34" charset="0"/>
                <a:cs typeface="Open Sans" panose="020B0606030504020204" pitchFamily="34" charset="0"/>
              </a:rPr>
              <a:t>se concibe la </a:t>
            </a:r>
            <a:r>
              <a:rPr lang="es-ES" sz="2400">
                <a:solidFill>
                  <a:srgbClr val="C00000"/>
                </a:solidFill>
                <a:latin typeface="Open Sans" panose="020B0606030504020204" pitchFamily="34" charset="0"/>
                <a:ea typeface="Open Sans" panose="020B0606030504020204" pitchFamily="34" charset="0"/>
                <a:cs typeface="Open Sans" panose="020B0606030504020204" pitchFamily="34" charset="0"/>
              </a:rPr>
              <a:t>idea </a:t>
            </a:r>
          </a:p>
          <a:p>
            <a:pPr algn="ctr">
              <a:lnSpc>
                <a:spcPts val="3200"/>
              </a:lnSpc>
            </a:pPr>
            <a:r>
              <a:rPr lang="es-ES" sz="2400">
                <a:solidFill>
                  <a:srgbClr val="C00000"/>
                </a:solidFill>
                <a:latin typeface="Open Sans" panose="020B0606030504020204" pitchFamily="34" charset="0"/>
                <a:ea typeface="Open Sans" panose="020B0606030504020204" pitchFamily="34" charset="0"/>
                <a:cs typeface="Open Sans" panose="020B0606030504020204" pitchFamily="34" charset="0"/>
              </a:rPr>
              <a:t>hasta</a:t>
            </a:r>
            <a:r>
              <a:rPr lang="es-ES" sz="2400">
                <a:latin typeface="Open Sans" panose="020B0606030504020204" pitchFamily="34" charset="0"/>
                <a:ea typeface="Open Sans" panose="020B0606030504020204" pitchFamily="34" charset="0"/>
                <a:cs typeface="Open Sans" panose="020B0606030504020204" pitchFamily="34" charset="0"/>
              </a:rPr>
              <a:t> </a:t>
            </a:r>
            <a:r>
              <a:rPr lang="es-ES" sz="2400" dirty="0">
                <a:solidFill>
                  <a:srgbClr val="C00000"/>
                </a:solidFill>
                <a:latin typeface="Open Sans" panose="020B0606030504020204" pitchFamily="34" charset="0"/>
                <a:ea typeface="Open Sans" panose="020B0606030504020204" pitchFamily="34" charset="0"/>
                <a:cs typeface="Open Sans" panose="020B0606030504020204" pitchFamily="34" charset="0"/>
              </a:rPr>
              <a:t>que</a:t>
            </a:r>
            <a:r>
              <a:rPr lang="es-ES" sz="2400" dirty="0">
                <a:latin typeface="Open Sans" panose="020B0606030504020204" pitchFamily="34" charset="0"/>
                <a:ea typeface="Open Sans" panose="020B0606030504020204" pitchFamily="34" charset="0"/>
                <a:cs typeface="Open Sans" panose="020B0606030504020204" pitchFamily="34" charset="0"/>
              </a:rPr>
              <a:t> el software </a:t>
            </a:r>
            <a:r>
              <a:rPr lang="es-ES" sz="2400" dirty="0">
                <a:solidFill>
                  <a:srgbClr val="C00000"/>
                </a:solidFill>
                <a:latin typeface="Open Sans" panose="020B0606030504020204" pitchFamily="34" charset="0"/>
                <a:ea typeface="Open Sans" panose="020B0606030504020204" pitchFamily="34" charset="0"/>
                <a:cs typeface="Open Sans" panose="020B0606030504020204" pitchFamily="34" charset="0"/>
              </a:rPr>
              <a:t>deja de utilizarse </a:t>
            </a:r>
            <a:r>
              <a:rPr lang="es-ES" sz="2400" dirty="0">
                <a:latin typeface="Open Sans" panose="020B0606030504020204" pitchFamily="34" charset="0"/>
                <a:ea typeface="Open Sans" panose="020B0606030504020204" pitchFamily="34" charset="0"/>
                <a:cs typeface="Open Sans" panose="020B0606030504020204" pitchFamily="34" charset="0"/>
              </a:rPr>
              <a:t>(obsolescencia).</a:t>
            </a:r>
          </a:p>
        </p:txBody>
      </p:sp>
      <p:pic>
        <p:nvPicPr>
          <p:cNvPr id="8196" name="Picture 4" descr="https://t4.ftcdn.net/jpg/03/43/14/39/240_F_343143935_UxKatWbBOJyAaGzxDNw0KR7q8afT1mIL.jpg">
            <a:extLst>
              <a:ext uri="{FF2B5EF4-FFF2-40B4-BE49-F238E27FC236}">
                <a16:creationId xmlns:a16="http://schemas.microsoft.com/office/drawing/2014/main" id="{75CE385A-A37A-42A1-B7B6-357983786E70}"/>
              </a:ext>
            </a:extLst>
          </p:cNvPr>
          <p:cNvPicPr>
            <a:picLocks noChangeAspect="1" noChangeArrowheads="1"/>
          </p:cNvPicPr>
          <p:nvPr/>
        </p:nvPicPr>
        <p:blipFill>
          <a:blip r:embed="rId3">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182217" y="3828074"/>
            <a:ext cx="11476383" cy="286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612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424171" y="1210721"/>
            <a:ext cx="8817105" cy="4144724"/>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Entradas</a:t>
            </a:r>
          </a:p>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Salidas</a:t>
            </a:r>
          </a:p>
          <a:p>
            <a:pPr marL="342900" indent="-342900">
              <a:spcAft>
                <a:spcPts val="800"/>
              </a:spcAft>
              <a:buClr>
                <a:srgbClr val="FF0000"/>
              </a:buClr>
              <a:buFont typeface="Wingdings" panose="05000000000000000000" pitchFamily="2" charset="2"/>
              <a:buChar char="§"/>
            </a:pPr>
            <a:r>
              <a:rPr lang="es-ES" sz="2100">
                <a:solidFill>
                  <a:schemeClr val="bg1">
                    <a:lumMod val="65000"/>
                  </a:schemeClr>
                </a:solidFill>
                <a:latin typeface="Open Sans" panose="020B0606030504020204" pitchFamily="34" charset="0"/>
                <a:ea typeface="Open Sans" panose="020B0606030504020204" pitchFamily="34" charset="0"/>
              </a:rPr>
              <a:t>Procesamiento</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Archivos y Bases de Datos</a:t>
            </a:r>
            <a:endParaRPr lang="es-ES" sz="210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_tradnl" sz="2100">
                <a:solidFill>
                  <a:srgbClr val="CC0000"/>
                </a:solidFill>
                <a:latin typeface="Open Sans" panose="020B0606030504020204" pitchFamily="34" charset="0"/>
                <a:ea typeface="Open Sans" panose="020B0606030504020204" pitchFamily="34" charset="0"/>
              </a:rPr>
              <a:t>Telecomunicaciones</a:t>
            </a:r>
          </a:p>
          <a:p>
            <a:pPr marL="360363">
              <a:spcAft>
                <a:spcPts val="800"/>
              </a:spcAft>
              <a:buClr>
                <a:srgbClr val="FF0000"/>
              </a:buClr>
            </a:pPr>
            <a:r>
              <a:rPr lang="es-ES" sz="2100">
                <a:latin typeface="Open Sans" panose="020B0606030504020204" pitchFamily="34" charset="0"/>
                <a:ea typeface="Open Sans" panose="020B0606030504020204" pitchFamily="34" charset="0"/>
              </a:rPr>
              <a:t>Especificar los sistemas de redes y telecomunicaciones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que se utilizarían ya que son con los que cuenta la empresa.</a:t>
            </a:r>
            <a:endParaRPr lang="es-ES_tradnl" sz="2100" dirty="0">
              <a:latin typeface="Open Sans" panose="020B0606030504020204" pitchFamily="34" charset="0"/>
              <a:ea typeface="Open Sans" panose="020B0606030504020204" pitchFamily="34" charset="0"/>
            </a:endParaRP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Procedimientos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Controles y Seguridad</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Diseño de personal y empleos</a:t>
            </a:r>
            <a:endParaRPr lang="es-ES" sz="2100">
              <a:solidFill>
                <a:schemeClr val="bg1">
                  <a:lumMod val="65000"/>
                </a:schemeClr>
              </a:solidFill>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a:t>Diseño Lógico. Lista de requisitos funcionales (Telecomunicaciones)</a:t>
            </a:r>
            <a:endParaRPr lang="en-US" dirty="0"/>
          </a:p>
        </p:txBody>
      </p:sp>
      <p:pic>
        <p:nvPicPr>
          <p:cNvPr id="14340" name="Picture 4" descr="SharePoint Business-Focused Intranet">
            <a:extLst>
              <a:ext uri="{FF2B5EF4-FFF2-40B4-BE49-F238E27FC236}">
                <a16:creationId xmlns:a16="http://schemas.microsoft.com/office/drawing/2014/main" id="{520D9B5F-227C-47BC-9571-E8B526271D1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90006" y="4162823"/>
            <a:ext cx="5701994" cy="269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783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492266" y="1240236"/>
            <a:ext cx="8680918" cy="4585871"/>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marL="342900" indent="-342900">
              <a:spcAft>
                <a:spcPts val="6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Entradas</a:t>
            </a:r>
          </a:p>
          <a:p>
            <a:pPr marL="342900" indent="-342900">
              <a:spcAft>
                <a:spcPts val="6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Salidas</a:t>
            </a:r>
          </a:p>
          <a:p>
            <a:pPr marL="342900" indent="-342900">
              <a:spcAft>
                <a:spcPts val="600"/>
              </a:spcAft>
              <a:buClr>
                <a:srgbClr val="FF0000"/>
              </a:buClr>
              <a:buFont typeface="Wingdings" panose="05000000000000000000" pitchFamily="2" charset="2"/>
              <a:buChar char="§"/>
            </a:pPr>
            <a:r>
              <a:rPr lang="es-ES" sz="2100">
                <a:solidFill>
                  <a:schemeClr val="bg1">
                    <a:lumMod val="65000"/>
                  </a:schemeClr>
                </a:solidFill>
                <a:latin typeface="Open Sans" panose="020B0606030504020204" pitchFamily="34" charset="0"/>
                <a:ea typeface="Open Sans" panose="020B0606030504020204" pitchFamily="34" charset="0"/>
              </a:rPr>
              <a:t>Procesamiento</a:t>
            </a:r>
          </a:p>
          <a:p>
            <a:pPr marL="342900" indent="-342900">
              <a:spcAft>
                <a:spcPts val="6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Archivos y Bases de Datos</a:t>
            </a:r>
            <a:endParaRPr lang="es-ES" sz="210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Telecomunicaciones</a:t>
            </a:r>
            <a:endParaRPr lang="es-ES_tradnl" sz="21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2100">
                <a:solidFill>
                  <a:srgbClr val="CC0000"/>
                </a:solidFill>
                <a:latin typeface="Open Sans" panose="020B0606030504020204" pitchFamily="34" charset="0"/>
                <a:ea typeface="Open Sans" panose="020B0606030504020204" pitchFamily="34" charset="0"/>
              </a:rPr>
              <a:t>Procedimientos y Reglas de Negocio</a:t>
            </a:r>
          </a:p>
          <a:p>
            <a:pPr marL="360363">
              <a:spcAft>
                <a:spcPts val="600"/>
              </a:spcAft>
              <a:buClr>
                <a:srgbClr val="FF0000"/>
              </a:buClr>
            </a:pPr>
            <a:r>
              <a:rPr lang="es-ES" sz="2100">
                <a:latin typeface="Open Sans" panose="020B0606030504020204" pitchFamily="34" charset="0"/>
                <a:ea typeface="Open Sans" panose="020B0606030504020204" pitchFamily="34" charset="0"/>
              </a:rPr>
              <a:t>Describir las políticas, normas, operaciones,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definiciones y restricciones presentes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en la organización y que deben ser incluidas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en el sistema.</a:t>
            </a:r>
            <a:endParaRPr lang="es-ES_tradnl" sz="2100" dirty="0">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Controles y Seguridad</a:t>
            </a:r>
          </a:p>
          <a:p>
            <a:pPr marL="342900" indent="-342900">
              <a:spcAft>
                <a:spcPts val="6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Diseño de personal y empleos</a:t>
            </a:r>
            <a:endParaRPr lang="es-ES" sz="2100">
              <a:solidFill>
                <a:schemeClr val="bg1">
                  <a:lumMod val="65000"/>
                </a:schemeClr>
              </a:solidFill>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a:xfrm>
            <a:off x="2789382" y="0"/>
            <a:ext cx="9402617" cy="397042"/>
          </a:xfrm>
        </p:spPr>
        <p:txBody>
          <a:bodyPr/>
          <a:lstStyle/>
          <a:p>
            <a:r>
              <a:rPr lang="es-ES"/>
              <a:t>Diseño Lógico. Lista de requisitos funcionales (Procedimientos y Reglas de Negocio)</a:t>
            </a:r>
            <a:endParaRPr lang="en-US" dirty="0"/>
          </a:p>
        </p:txBody>
      </p:sp>
      <p:pic>
        <p:nvPicPr>
          <p:cNvPr id="15362" name="Picture 2" descr="Empresarios con lupa mirando el diagrama de flujo de procesos de negocio.  reglas y regulaciones comerciales, política principal de la empresa,  concepto de análisis empresarial de ti. | Vector Gratis">
            <a:extLst>
              <a:ext uri="{FF2B5EF4-FFF2-40B4-BE49-F238E27FC236}">
                <a16:creationId xmlns:a16="http://schemas.microsoft.com/office/drawing/2014/main" id="{0BE3FC8B-D3B9-4B28-8173-C83A11279395}"/>
              </a:ext>
            </a:extLst>
          </p:cNvPr>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147278" y="2500009"/>
            <a:ext cx="5362493" cy="377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124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492265" y="1382283"/>
            <a:ext cx="11207469" cy="4093428"/>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marL="342900" indent="-342900">
              <a:spcAft>
                <a:spcPts val="600"/>
              </a:spcAft>
              <a:buClr>
                <a:srgbClr val="FF0000"/>
              </a:buClr>
              <a:buFont typeface="Wingdings" panose="05000000000000000000" pitchFamily="2" charset="2"/>
              <a:buChar char="§"/>
            </a:pPr>
            <a:r>
              <a:rPr lang="es-MX" sz="2200">
                <a:solidFill>
                  <a:schemeClr val="bg1">
                    <a:lumMod val="65000"/>
                  </a:schemeClr>
                </a:solidFill>
                <a:latin typeface="Open Sans" panose="020B0606030504020204" pitchFamily="34" charset="0"/>
                <a:ea typeface="Open Sans" panose="020B0606030504020204" pitchFamily="34" charset="0"/>
              </a:rPr>
              <a:t>Entradas</a:t>
            </a:r>
          </a:p>
          <a:p>
            <a:pPr marL="342900" indent="-342900">
              <a:spcAft>
                <a:spcPts val="600"/>
              </a:spcAft>
              <a:buClr>
                <a:srgbClr val="FF0000"/>
              </a:buClr>
              <a:buFont typeface="Wingdings" panose="05000000000000000000" pitchFamily="2" charset="2"/>
              <a:buChar char="§"/>
            </a:pPr>
            <a:r>
              <a:rPr lang="es-MX" sz="2200">
                <a:solidFill>
                  <a:schemeClr val="bg1">
                    <a:lumMod val="65000"/>
                  </a:schemeClr>
                </a:solidFill>
                <a:latin typeface="Open Sans" panose="020B0606030504020204" pitchFamily="34" charset="0"/>
                <a:ea typeface="Open Sans" panose="020B0606030504020204" pitchFamily="34" charset="0"/>
              </a:rPr>
              <a:t>Salidas</a:t>
            </a:r>
          </a:p>
          <a:p>
            <a:pPr marL="342900" indent="-342900">
              <a:spcAft>
                <a:spcPts val="600"/>
              </a:spcAft>
              <a:buClr>
                <a:srgbClr val="FF0000"/>
              </a:buClr>
              <a:buFont typeface="Wingdings" panose="05000000000000000000" pitchFamily="2" charset="2"/>
              <a:buChar char="§"/>
            </a:pPr>
            <a:r>
              <a:rPr lang="es-ES" sz="2200">
                <a:solidFill>
                  <a:schemeClr val="bg1">
                    <a:lumMod val="65000"/>
                  </a:schemeClr>
                </a:solidFill>
                <a:latin typeface="Open Sans" panose="020B0606030504020204" pitchFamily="34" charset="0"/>
                <a:ea typeface="Open Sans" panose="020B0606030504020204" pitchFamily="34" charset="0"/>
              </a:rPr>
              <a:t>Procesamiento</a:t>
            </a:r>
            <a:endParaRPr lang="es-ES_tradnl" sz="22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2200" dirty="0">
                <a:solidFill>
                  <a:schemeClr val="bg1">
                    <a:lumMod val="65000"/>
                  </a:schemeClr>
                </a:solidFill>
                <a:latin typeface="Open Sans" panose="020B0606030504020204" pitchFamily="34" charset="0"/>
                <a:ea typeface="Open Sans" panose="020B0606030504020204" pitchFamily="34" charset="0"/>
              </a:rPr>
              <a:t>Archivos y </a:t>
            </a:r>
            <a:r>
              <a:rPr lang="es-ES_tradnl" sz="2200">
                <a:solidFill>
                  <a:schemeClr val="bg1">
                    <a:lumMod val="65000"/>
                  </a:schemeClr>
                </a:solidFill>
                <a:latin typeface="Open Sans" panose="020B0606030504020204" pitchFamily="34" charset="0"/>
                <a:ea typeface="Open Sans" panose="020B0606030504020204" pitchFamily="34" charset="0"/>
              </a:rPr>
              <a:t>Bases de Datos</a:t>
            </a:r>
          </a:p>
          <a:p>
            <a:pPr marL="342900" indent="-342900">
              <a:spcAft>
                <a:spcPts val="600"/>
              </a:spcAft>
              <a:buClr>
                <a:srgbClr val="FF0000"/>
              </a:buClr>
              <a:buFont typeface="Wingdings" panose="05000000000000000000" pitchFamily="2" charset="2"/>
              <a:buChar char="§"/>
            </a:pPr>
            <a:r>
              <a:rPr lang="es-ES_tradnl" sz="2200">
                <a:solidFill>
                  <a:schemeClr val="bg1">
                    <a:lumMod val="65000"/>
                  </a:schemeClr>
                </a:solidFill>
                <a:latin typeface="Open Sans" panose="020B0606030504020204" pitchFamily="34" charset="0"/>
                <a:ea typeface="Open Sans" panose="020B0606030504020204" pitchFamily="34" charset="0"/>
              </a:rPr>
              <a:t>Telecomunicaciones</a:t>
            </a:r>
            <a:endParaRPr lang="es-ES_tradnl" sz="22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2200">
                <a:solidFill>
                  <a:schemeClr val="bg1">
                    <a:lumMod val="65000"/>
                  </a:schemeClr>
                </a:solidFill>
                <a:latin typeface="Open Sans" panose="020B0606030504020204" pitchFamily="34" charset="0"/>
                <a:ea typeface="Open Sans" panose="020B0606030504020204" pitchFamily="34" charset="0"/>
              </a:rPr>
              <a:t>Procedimientos</a:t>
            </a:r>
          </a:p>
          <a:p>
            <a:pPr marL="342900" indent="-342900">
              <a:spcAft>
                <a:spcPts val="600"/>
              </a:spcAft>
              <a:buClr>
                <a:srgbClr val="FF0000"/>
              </a:buClr>
              <a:buFont typeface="Wingdings" panose="05000000000000000000" pitchFamily="2" charset="2"/>
              <a:buChar char="§"/>
            </a:pPr>
            <a:r>
              <a:rPr lang="es-ES_tradnl" sz="2200">
                <a:solidFill>
                  <a:srgbClr val="CC0000"/>
                </a:solidFill>
                <a:latin typeface="Open Sans" panose="020B0606030504020204" pitchFamily="34" charset="0"/>
                <a:ea typeface="Open Sans" panose="020B0606030504020204" pitchFamily="34" charset="0"/>
              </a:rPr>
              <a:t>Controles y Seguridad</a:t>
            </a:r>
          </a:p>
          <a:p>
            <a:pPr marL="360363">
              <a:spcAft>
                <a:spcPts val="600"/>
              </a:spcAft>
              <a:buClr>
                <a:srgbClr val="FF0000"/>
              </a:buClr>
              <a:tabLst>
                <a:tab pos="360363" algn="l"/>
              </a:tabLst>
            </a:pPr>
            <a:r>
              <a:rPr lang="es-ES" sz="2200">
                <a:latin typeface="Open Sans" panose="020B0606030504020204" pitchFamily="34" charset="0"/>
                <a:ea typeface="Open Sans" panose="020B0606030504020204" pitchFamily="34" charset="0"/>
              </a:rPr>
              <a:t>Frecuencia y características necesarias </a:t>
            </a:r>
            <a:br>
              <a:rPr lang="es-ES" sz="2200">
                <a:latin typeface="Open Sans" panose="020B0606030504020204" pitchFamily="34" charset="0"/>
                <a:ea typeface="Open Sans" panose="020B0606030504020204" pitchFamily="34" charset="0"/>
              </a:rPr>
            </a:br>
            <a:r>
              <a:rPr lang="es-ES" sz="2200">
                <a:latin typeface="Open Sans" panose="020B0606030504020204" pitchFamily="34" charset="0"/>
                <a:ea typeface="Open Sans" panose="020B0606030504020204" pitchFamily="34" charset="0"/>
              </a:rPr>
              <a:t>de los sistemas de respaldo y acceso a la aplicación</a:t>
            </a:r>
            <a:endParaRPr lang="es-ES_tradnl" sz="2200" dirty="0">
              <a:latin typeface="Open Sans" panose="020B0606030504020204" pitchFamily="34" charset="0"/>
              <a:ea typeface="Open Sans" panose="020B0606030504020204" pitchFamily="34" charset="0"/>
            </a:endParaRPr>
          </a:p>
          <a:p>
            <a:pPr marL="342900" indent="-342900">
              <a:spcAft>
                <a:spcPts val="600"/>
              </a:spcAft>
              <a:buClr>
                <a:srgbClr val="FF0000"/>
              </a:buClr>
              <a:buFont typeface="Wingdings" panose="05000000000000000000" pitchFamily="2" charset="2"/>
              <a:buChar char="§"/>
            </a:pPr>
            <a:r>
              <a:rPr lang="es-ES_tradnl" sz="2200" dirty="0">
                <a:solidFill>
                  <a:schemeClr val="bg1">
                    <a:lumMod val="65000"/>
                  </a:schemeClr>
                </a:solidFill>
                <a:latin typeface="Open Sans" panose="020B0606030504020204" pitchFamily="34" charset="0"/>
                <a:ea typeface="Open Sans" panose="020B0606030504020204" pitchFamily="34" charset="0"/>
              </a:rPr>
              <a:t>Diseño de </a:t>
            </a:r>
            <a:r>
              <a:rPr lang="es-ES_tradnl" sz="2200">
                <a:solidFill>
                  <a:schemeClr val="bg1">
                    <a:lumMod val="65000"/>
                  </a:schemeClr>
                </a:solidFill>
                <a:latin typeface="Open Sans" panose="020B0606030504020204" pitchFamily="34" charset="0"/>
                <a:ea typeface="Open Sans" panose="020B0606030504020204" pitchFamily="34" charset="0"/>
              </a:rPr>
              <a:t>personal y empleos</a:t>
            </a:r>
            <a:endParaRPr lang="es-ES" sz="2200" dirty="0">
              <a:solidFill>
                <a:schemeClr val="bg1">
                  <a:lumMod val="65000"/>
                </a:schemeClr>
              </a:solidFill>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a:t>Diseño Lógico. Lista de requisitos funcionales (Controles y Seguridad)</a:t>
            </a:r>
            <a:endParaRPr lang="en-US" dirty="0"/>
          </a:p>
        </p:txBody>
      </p:sp>
      <p:pic>
        <p:nvPicPr>
          <p:cNvPr id="9220" name="Picture 4" descr="Processeur d'hébergement. stockage de mémoire d'urgence. cluster de domaine, sauvegarde d'urgence, télécharger des fichiers. équipement du local technique. centre de données accessible. illustration de métaphore de concept isolé de vecteur. Vecteur gratuit">
            <a:extLst>
              <a:ext uri="{FF2B5EF4-FFF2-40B4-BE49-F238E27FC236}">
                <a16:creationId xmlns:a16="http://schemas.microsoft.com/office/drawing/2014/main" id="{136CB43A-E6C9-4C91-91CA-2ACE761FD3F2}"/>
              </a:ext>
            </a:extLst>
          </p:cNvPr>
          <p:cNvPicPr>
            <a:picLocks noChangeAspect="1" noChangeArrowheads="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7963"/>
          <a:stretch/>
        </p:blipFill>
        <p:spPr bwMode="auto">
          <a:xfrm>
            <a:off x="8079130" y="521449"/>
            <a:ext cx="4112870" cy="446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56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onnexion à la page illustration de concept abstrait Vecteur gratuit">
            <a:extLst>
              <a:ext uri="{FF2B5EF4-FFF2-40B4-BE49-F238E27FC236}">
                <a16:creationId xmlns:a16="http://schemas.microsoft.com/office/drawing/2014/main" id="{FA48E550-EB57-4797-AECA-76D865A17F4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148110" y="558241"/>
            <a:ext cx="4551624" cy="4551624"/>
          </a:xfrm>
          <a:prstGeom prst="rect">
            <a:avLst/>
          </a:prstGeom>
          <a:noFill/>
          <a:extLst>
            <a:ext uri="{909E8E84-426E-40DD-AFC4-6F175D3DCCD1}">
              <a14:hiddenFill xmlns:a14="http://schemas.microsoft.com/office/drawing/2010/main">
                <a:solidFill>
                  <a:srgbClr val="FFFFFF"/>
                </a:solidFill>
              </a14:hiddenFill>
            </a:ext>
          </a:extLst>
        </p:spPr>
      </p:pic>
      <p:sp>
        <p:nvSpPr>
          <p:cNvPr id="17411" name="Text Box 3"/>
          <p:cNvSpPr txBox="1">
            <a:spLocks noChangeArrowheads="1"/>
          </p:cNvSpPr>
          <p:nvPr/>
        </p:nvSpPr>
        <p:spPr bwMode="auto">
          <a:xfrm>
            <a:off x="492266" y="1195055"/>
            <a:ext cx="11207469" cy="4467890"/>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Entradas</a:t>
            </a:r>
          </a:p>
          <a:p>
            <a:pPr marL="342900" indent="-342900">
              <a:spcAft>
                <a:spcPts val="800"/>
              </a:spcAft>
              <a:buClr>
                <a:srgbClr val="FF0000"/>
              </a:buClr>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Salidas</a:t>
            </a:r>
          </a:p>
          <a:p>
            <a:pPr marL="342900" indent="-342900">
              <a:spcAft>
                <a:spcPts val="800"/>
              </a:spcAft>
              <a:buClr>
                <a:srgbClr val="FF0000"/>
              </a:buClr>
              <a:buFont typeface="Wingdings" panose="05000000000000000000" pitchFamily="2" charset="2"/>
              <a:buChar char="§"/>
            </a:pPr>
            <a:r>
              <a:rPr lang="es-ES" sz="2100">
                <a:solidFill>
                  <a:schemeClr val="bg1">
                    <a:lumMod val="65000"/>
                  </a:schemeClr>
                </a:solidFill>
                <a:latin typeface="Open Sans" panose="020B0606030504020204" pitchFamily="34" charset="0"/>
                <a:ea typeface="Open Sans" panose="020B0606030504020204" pitchFamily="34" charset="0"/>
              </a:rPr>
              <a:t>Procesamiento</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Archivos </a:t>
            </a:r>
            <a:r>
              <a:rPr lang="es-ES_tradnl" sz="2100" dirty="0">
                <a:solidFill>
                  <a:schemeClr val="bg1">
                    <a:lumMod val="65000"/>
                  </a:schemeClr>
                </a:solidFill>
                <a:latin typeface="Open Sans" panose="020B0606030504020204" pitchFamily="34" charset="0"/>
                <a:ea typeface="Open Sans" panose="020B0606030504020204" pitchFamily="34" charset="0"/>
              </a:rPr>
              <a:t>y Bases </a:t>
            </a:r>
            <a:r>
              <a:rPr lang="es-ES_tradnl" sz="2100">
                <a:solidFill>
                  <a:schemeClr val="bg1">
                    <a:lumMod val="65000"/>
                  </a:schemeClr>
                </a:solidFill>
                <a:latin typeface="Open Sans" panose="020B0606030504020204" pitchFamily="34" charset="0"/>
                <a:ea typeface="Open Sans" panose="020B0606030504020204" pitchFamily="34" charset="0"/>
              </a:rPr>
              <a:t>de Datos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Telecomunicaciones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Procedimientos</a:t>
            </a:r>
          </a:p>
          <a:p>
            <a:pPr marL="342900" indent="-342900">
              <a:spcAft>
                <a:spcPts val="800"/>
              </a:spcAft>
              <a:buClr>
                <a:srgbClr val="FF0000"/>
              </a:buClr>
              <a:buFont typeface="Wingdings" panose="05000000000000000000" pitchFamily="2" charset="2"/>
              <a:buChar char="§"/>
            </a:pPr>
            <a:r>
              <a:rPr lang="es-ES_tradnl" sz="2100">
                <a:solidFill>
                  <a:schemeClr val="bg1">
                    <a:lumMod val="65000"/>
                  </a:schemeClr>
                </a:solidFill>
                <a:latin typeface="Open Sans" panose="020B0606030504020204" pitchFamily="34" charset="0"/>
                <a:ea typeface="Open Sans" panose="020B0606030504020204" pitchFamily="34" charset="0"/>
              </a:rPr>
              <a:t>Controles y Seguridad</a:t>
            </a:r>
          </a:p>
          <a:p>
            <a:pPr marL="342900" indent="-342900">
              <a:spcAft>
                <a:spcPts val="800"/>
              </a:spcAft>
              <a:buClr>
                <a:srgbClr val="FF0000"/>
              </a:buClr>
              <a:buFont typeface="Wingdings" panose="05000000000000000000" pitchFamily="2" charset="2"/>
              <a:buChar char="§"/>
            </a:pPr>
            <a:r>
              <a:rPr lang="es-ES_tradnl" sz="2100">
                <a:solidFill>
                  <a:srgbClr val="C00000"/>
                </a:solidFill>
                <a:latin typeface="Open Sans" panose="020B0606030504020204" pitchFamily="34" charset="0"/>
                <a:ea typeface="Open Sans" panose="020B0606030504020204" pitchFamily="34" charset="0"/>
              </a:rPr>
              <a:t>Niveles de Usuario</a:t>
            </a:r>
          </a:p>
          <a:p>
            <a:pPr marL="358775" defTabSz="360363">
              <a:spcAft>
                <a:spcPts val="800"/>
              </a:spcAft>
              <a:buClr>
                <a:srgbClr val="FF0000"/>
              </a:buClr>
            </a:pPr>
            <a:r>
              <a:rPr lang="es-ES" sz="2100">
                <a:latin typeface="Open Sans" panose="020B0606030504020204" pitchFamily="34" charset="0"/>
                <a:ea typeface="Open Sans" panose="020B0606030504020204" pitchFamily="34" charset="0"/>
              </a:rPr>
              <a:t>En este paso se definen los diferentes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niveles de usuario para el sistema,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así como su nivel de acceso a la información.</a:t>
            </a:r>
            <a:endParaRPr lang="es-ES_tradnl" sz="2100" dirty="0">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a:t>Diseño Lógico. Lista de requisitos funcionales (Niveles de Usuario)</a:t>
            </a:r>
            <a:endParaRPr lang="en-US" dirty="0"/>
          </a:p>
        </p:txBody>
      </p:sp>
    </p:spTree>
    <p:extLst>
      <p:ext uri="{BB962C8B-B14F-4D97-AF65-F5344CB8AC3E}">
        <p14:creationId xmlns:p14="http://schemas.microsoft.com/office/powerpoint/2010/main" val="80049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557451" y="1336119"/>
            <a:ext cx="11273741" cy="1938992"/>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r>
              <a:rPr lang="es-ES" sz="2000">
                <a:latin typeface="Open Sans" panose="020B0606030504020204" pitchFamily="34" charset="0"/>
                <a:ea typeface="Open Sans" panose="020B0606030504020204" pitchFamily="34" charset="0"/>
              </a:rPr>
              <a:t>Un </a:t>
            </a:r>
            <a:r>
              <a:rPr lang="es-ES" sz="2000">
                <a:solidFill>
                  <a:srgbClr val="CC0000"/>
                </a:solidFill>
                <a:latin typeface="Open Sans" panose="020B0606030504020204" pitchFamily="34" charset="0"/>
                <a:ea typeface="Open Sans" panose="020B0606030504020204" pitchFamily="34" charset="0"/>
              </a:rPr>
              <a:t>requisito no funcional </a:t>
            </a:r>
            <a:r>
              <a:rPr lang="es-ES" sz="2000">
                <a:latin typeface="Open Sans" panose="020B0606030504020204" pitchFamily="34" charset="0"/>
                <a:ea typeface="Open Sans" panose="020B0606030504020204" pitchFamily="34" charset="0"/>
              </a:rPr>
              <a:t>permite especificar aquellos criterios que pueden usarse para juzgar la calidad de un sistema en lugar de sus comportamientos específicos. </a:t>
            </a:r>
          </a:p>
          <a:p>
            <a:endParaRPr lang="es-ES" sz="2000">
              <a:latin typeface="Open Sans" panose="020B0606030504020204" pitchFamily="34" charset="0"/>
              <a:ea typeface="Open Sans" panose="020B0606030504020204" pitchFamily="34" charset="0"/>
            </a:endParaRPr>
          </a:p>
          <a:p>
            <a:r>
              <a:rPr lang="es-ES" sz="2000">
                <a:latin typeface="Open Sans" panose="020B0606030504020204" pitchFamily="34" charset="0"/>
                <a:ea typeface="Open Sans" panose="020B0606030504020204" pitchFamily="34" charset="0"/>
              </a:rPr>
              <a:t>El estándar </a:t>
            </a:r>
            <a:r>
              <a:rPr lang="es-ES" sz="2000">
                <a:solidFill>
                  <a:srgbClr val="CC0000"/>
                </a:solidFill>
                <a:latin typeface="Open Sans" panose="020B0606030504020204" pitchFamily="34" charset="0"/>
                <a:ea typeface="Open Sans" panose="020B0606030504020204" pitchFamily="34" charset="0"/>
              </a:rPr>
              <a:t>ISO/IEC 25010</a:t>
            </a:r>
            <a:r>
              <a:rPr lang="es-ES" sz="2000">
                <a:latin typeface="Open Sans" panose="020B0606030504020204" pitchFamily="34" charset="0"/>
                <a:ea typeface="Open Sans" panose="020B0606030504020204" pitchFamily="34" charset="0"/>
              </a:rPr>
              <a:t>, propone los elementos que deben considerarse en la evaluación de calidad de un productos de software. </a:t>
            </a:r>
            <a:r>
              <a:rPr lang="es-ES_tradnl" sz="2000">
                <a:latin typeface="Open Sans" panose="020B0606030504020204" pitchFamily="34" charset="0"/>
                <a:ea typeface="Open Sans" panose="020B0606030504020204" pitchFamily="34" charset="0"/>
              </a:rPr>
              <a:t>Las características utilizadas por este estándar para describir la calidad de los componentes de software, se presentan a continuación.</a:t>
            </a:r>
          </a:p>
        </p:txBody>
      </p:sp>
      <p:sp>
        <p:nvSpPr>
          <p:cNvPr id="2" name="1 Título"/>
          <p:cNvSpPr>
            <a:spLocks noGrp="1"/>
          </p:cNvSpPr>
          <p:nvPr>
            <p:ph type="title"/>
          </p:nvPr>
        </p:nvSpPr>
        <p:spPr/>
        <p:txBody>
          <a:bodyPr/>
          <a:lstStyle/>
          <a:p>
            <a:r>
              <a:rPr lang="es-ES" sz="2000"/>
              <a:t>Requisitos no funcionales </a:t>
            </a:r>
            <a:endParaRPr lang="en-US" sz="2000" dirty="0"/>
          </a:p>
        </p:txBody>
      </p:sp>
      <p:sp>
        <p:nvSpPr>
          <p:cNvPr id="8" name="CuadroTexto 7">
            <a:extLst>
              <a:ext uri="{FF2B5EF4-FFF2-40B4-BE49-F238E27FC236}">
                <a16:creationId xmlns:a16="http://schemas.microsoft.com/office/drawing/2014/main" id="{EF61C9B0-858F-4907-81FE-CE763C715779}"/>
              </a:ext>
            </a:extLst>
          </p:cNvPr>
          <p:cNvSpPr txBox="1"/>
          <p:nvPr/>
        </p:nvSpPr>
        <p:spPr>
          <a:xfrm>
            <a:off x="1677952" y="3908812"/>
            <a:ext cx="3883743" cy="1677382"/>
          </a:xfrm>
          <a:prstGeom prst="rect">
            <a:avLst/>
          </a:prstGeom>
          <a:noFill/>
          <a:ln w="9525">
            <a:noFill/>
            <a:miter lim="800000"/>
            <a:headEnd/>
            <a:tailEnd/>
          </a:ln>
        </p:spPr>
        <p:txBody>
          <a:bodyPr wrap="square" anchor="ctr">
            <a:spAutoFit/>
          </a:bodyPr>
          <a:lstStyle>
            <a:defPPr>
              <a:defRPr lang="es-ES"/>
            </a:defPPr>
            <a:lvl1pPr>
              <a:defRPr>
                <a:latin typeface="Verdana" panose="020B0604030504040204" pitchFamily="34" charset="0"/>
                <a:ea typeface="Verdana" panose="020B0604030504040204" pitchFamily="34" charset="0"/>
              </a:defRPr>
            </a:lvl1pPr>
          </a:lstStyle>
          <a:p>
            <a:pPr marL="285750" indent="-285750">
              <a:spcAft>
                <a:spcPts val="600"/>
              </a:spcAft>
              <a:buClr>
                <a:srgbClr val="CC0000"/>
              </a:buClr>
              <a:buFont typeface="Wingdings" panose="05000000000000000000" pitchFamily="2" charset="2"/>
              <a:buChar char="ü"/>
            </a:pPr>
            <a:r>
              <a:rPr lang="ca-ES" sz="2200">
                <a:latin typeface="Open Sans" panose="020B0606030504020204" pitchFamily="34" charset="0"/>
                <a:ea typeface="Open Sans" panose="020B0606030504020204" pitchFamily="34" charset="0"/>
              </a:rPr>
              <a:t>Funcionalidad</a:t>
            </a:r>
          </a:p>
          <a:p>
            <a:pPr marL="285750" indent="-285750">
              <a:spcAft>
                <a:spcPts val="600"/>
              </a:spcAft>
              <a:buClr>
                <a:srgbClr val="CC0000"/>
              </a:buClr>
              <a:buFont typeface="Wingdings" panose="05000000000000000000" pitchFamily="2" charset="2"/>
              <a:buChar char="ü"/>
            </a:pPr>
            <a:r>
              <a:rPr lang="ca-ES" sz="2200">
                <a:latin typeface="Open Sans" panose="020B0606030504020204" pitchFamily="34" charset="0"/>
                <a:ea typeface="Open Sans" panose="020B0606030504020204" pitchFamily="34" charset="0"/>
              </a:rPr>
              <a:t>Desempeño</a:t>
            </a:r>
          </a:p>
          <a:p>
            <a:pPr marL="285750" indent="-285750">
              <a:spcAft>
                <a:spcPts val="600"/>
              </a:spcAft>
              <a:buClr>
                <a:srgbClr val="CC0000"/>
              </a:buClr>
              <a:buFont typeface="Wingdings" panose="05000000000000000000" pitchFamily="2" charset="2"/>
              <a:buChar char="ü"/>
            </a:pPr>
            <a:r>
              <a:rPr lang="ca-ES" sz="2200">
                <a:latin typeface="Open Sans" panose="020B0606030504020204" pitchFamily="34" charset="0"/>
                <a:ea typeface="Open Sans" panose="020B0606030504020204" pitchFamily="34" charset="0"/>
              </a:rPr>
              <a:t>Confiabilidad</a:t>
            </a:r>
          </a:p>
          <a:p>
            <a:pPr marL="285750" indent="-285750">
              <a:spcAft>
                <a:spcPts val="600"/>
              </a:spcAft>
              <a:buClr>
                <a:srgbClr val="CC0000"/>
              </a:buClr>
              <a:buFont typeface="Wingdings" panose="05000000000000000000" pitchFamily="2" charset="2"/>
              <a:buChar char="ü"/>
            </a:pPr>
            <a:r>
              <a:rPr lang="ca-ES" sz="2200">
                <a:latin typeface="Open Sans" panose="020B0606030504020204" pitchFamily="34" charset="0"/>
                <a:ea typeface="Open Sans" panose="020B0606030504020204" pitchFamily="34" charset="0"/>
              </a:rPr>
              <a:t>Portabilidad</a:t>
            </a:r>
          </a:p>
        </p:txBody>
      </p:sp>
      <p:sp>
        <p:nvSpPr>
          <p:cNvPr id="9" name="Rectángulo 8">
            <a:extLst>
              <a:ext uri="{FF2B5EF4-FFF2-40B4-BE49-F238E27FC236}">
                <a16:creationId xmlns:a16="http://schemas.microsoft.com/office/drawing/2014/main" id="{6717DAB6-3A33-468D-A635-B5869876B43B}"/>
              </a:ext>
            </a:extLst>
          </p:cNvPr>
          <p:cNvSpPr/>
          <p:nvPr/>
        </p:nvSpPr>
        <p:spPr>
          <a:xfrm>
            <a:off x="7600335" y="3908812"/>
            <a:ext cx="3048000" cy="1677382"/>
          </a:xfrm>
          <a:prstGeom prst="rect">
            <a:avLst/>
          </a:prstGeom>
          <a:noFill/>
          <a:ln w="9525">
            <a:noFill/>
            <a:miter lim="800000"/>
            <a:headEnd/>
            <a:tailEnd/>
          </a:ln>
        </p:spPr>
        <p:txBody>
          <a:bodyPr wrap="square" anchor="ctr">
            <a:spAutoFit/>
          </a:bodyPr>
          <a:lstStyle/>
          <a:p>
            <a:pPr marL="285750" indent="-285750">
              <a:spcAft>
                <a:spcPts val="600"/>
              </a:spcAft>
              <a:buClr>
                <a:srgbClr val="CC0000"/>
              </a:buClr>
              <a:buFont typeface="Wingdings" panose="05000000000000000000" pitchFamily="2" charset="2"/>
              <a:buChar char="ü"/>
            </a:pPr>
            <a:r>
              <a:rPr lang="ca-ES" sz="2200">
                <a:latin typeface="Open Sans" panose="020B0606030504020204" pitchFamily="34" charset="0"/>
                <a:ea typeface="Open Sans" panose="020B0606030504020204" pitchFamily="34" charset="0"/>
              </a:rPr>
              <a:t>Compatibilidad</a:t>
            </a:r>
          </a:p>
          <a:p>
            <a:pPr marL="285750" indent="-285750">
              <a:spcAft>
                <a:spcPts val="600"/>
              </a:spcAft>
              <a:buClr>
                <a:srgbClr val="CC0000"/>
              </a:buClr>
              <a:buFont typeface="Wingdings" panose="05000000000000000000" pitchFamily="2" charset="2"/>
              <a:buChar char="ü"/>
            </a:pPr>
            <a:r>
              <a:rPr lang="ca-ES" sz="2200">
                <a:latin typeface="Open Sans" panose="020B0606030504020204" pitchFamily="34" charset="0"/>
                <a:ea typeface="Open Sans" panose="020B0606030504020204" pitchFamily="34" charset="0"/>
              </a:rPr>
              <a:t>Usabilidad</a:t>
            </a:r>
          </a:p>
          <a:p>
            <a:pPr marL="285750" indent="-285750">
              <a:spcAft>
                <a:spcPts val="600"/>
              </a:spcAft>
              <a:buClr>
                <a:srgbClr val="CC0000"/>
              </a:buClr>
              <a:buFont typeface="Wingdings" panose="05000000000000000000" pitchFamily="2" charset="2"/>
              <a:buChar char="ü"/>
            </a:pPr>
            <a:r>
              <a:rPr lang="ca-ES" sz="2200">
                <a:latin typeface="Open Sans" panose="020B0606030504020204" pitchFamily="34" charset="0"/>
                <a:ea typeface="Open Sans" panose="020B0606030504020204" pitchFamily="34" charset="0"/>
              </a:rPr>
              <a:t>Seguridad</a:t>
            </a:r>
          </a:p>
          <a:p>
            <a:pPr marL="285750" indent="-285750">
              <a:spcAft>
                <a:spcPts val="600"/>
              </a:spcAft>
              <a:buClr>
                <a:srgbClr val="CC0000"/>
              </a:buClr>
              <a:buFont typeface="Wingdings" panose="05000000000000000000" pitchFamily="2" charset="2"/>
              <a:buChar char="ü"/>
            </a:pPr>
            <a:r>
              <a:rPr lang="ca-ES" sz="2200">
                <a:latin typeface="Open Sans" panose="020B0606030504020204" pitchFamily="34" charset="0"/>
                <a:ea typeface="Open Sans" panose="020B0606030504020204" pitchFamily="34" charset="0"/>
              </a:rPr>
              <a:t>Mantenibilidad</a:t>
            </a:r>
          </a:p>
        </p:txBody>
      </p:sp>
    </p:spTree>
    <p:extLst>
      <p:ext uri="{BB962C8B-B14F-4D97-AF65-F5344CB8AC3E}">
        <p14:creationId xmlns:p14="http://schemas.microsoft.com/office/powerpoint/2010/main" val="3680812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B4E85AF-5370-4606-9F07-6E1FD72C888B}"/>
              </a:ext>
            </a:extLst>
          </p:cNvPr>
          <p:cNvSpPr>
            <a:spLocks noGrp="1"/>
          </p:cNvSpPr>
          <p:nvPr>
            <p:ph type="title"/>
          </p:nvPr>
        </p:nvSpPr>
        <p:spPr>
          <a:xfrm>
            <a:off x="2989006" y="0"/>
            <a:ext cx="9202993" cy="397042"/>
          </a:xfrm>
        </p:spPr>
        <p:txBody>
          <a:bodyPr/>
          <a:lstStyle/>
          <a:p>
            <a:r>
              <a:rPr lang="ca-ES"/>
              <a:t>Características y subcaracterísticas del estándar  ISO/IEC 25010</a:t>
            </a:r>
            <a:br>
              <a:rPr lang="es-ES"/>
            </a:br>
            <a:r>
              <a:rPr lang="ca-ES"/>
              <a:t>.</a:t>
            </a:r>
          </a:p>
        </p:txBody>
      </p:sp>
      <p:sp>
        <p:nvSpPr>
          <p:cNvPr id="2" name="CuadroTexto 1">
            <a:extLst>
              <a:ext uri="{FF2B5EF4-FFF2-40B4-BE49-F238E27FC236}">
                <a16:creationId xmlns:a16="http://schemas.microsoft.com/office/drawing/2014/main" id="{887D1BC6-BE79-4A16-9A95-46A5228E5A0A}"/>
              </a:ext>
            </a:extLst>
          </p:cNvPr>
          <p:cNvSpPr txBox="1"/>
          <p:nvPr/>
        </p:nvSpPr>
        <p:spPr>
          <a:xfrm>
            <a:off x="436864" y="887234"/>
            <a:ext cx="10923538" cy="969496"/>
          </a:xfrm>
          <a:prstGeom prst="rect">
            <a:avLst/>
          </a:prstGeom>
          <a:noFill/>
        </p:spPr>
        <p:txBody>
          <a:bodyPr wrap="square" rtlCol="0">
            <a:spAutoFit/>
          </a:bodyPr>
          <a:lstStyle/>
          <a:p>
            <a:r>
              <a:rPr lang="es-ES" sz="1900">
                <a:latin typeface="Open Sans" panose="020B0606030504020204" pitchFamily="34" charset="0"/>
                <a:ea typeface="Open Sans" panose="020B0606030504020204" pitchFamily="34" charset="0"/>
                <a:cs typeface="Open Sans" panose="020B0606030504020204" pitchFamily="34" charset="0"/>
              </a:rPr>
              <a:t>Las características del estándar se detallan a través de un conjunto de subcaracterísticas que permiten profundizar en la evaluación de la calidad de </a:t>
            </a:r>
            <a:r>
              <a:rPr lang="es-ES" sz="1900" b="1">
                <a:solidFill>
                  <a:srgbClr val="C00000"/>
                </a:solidFill>
                <a:latin typeface="Open Sans" panose="020B0606030504020204" pitchFamily="34" charset="0"/>
                <a:ea typeface="Open Sans" panose="020B0606030504020204" pitchFamily="34" charset="0"/>
                <a:cs typeface="Open Sans" panose="020B0606030504020204" pitchFamily="34" charset="0"/>
              </a:rPr>
              <a:t>cualquier</a:t>
            </a:r>
            <a:r>
              <a:rPr lang="es-ES" sz="1900">
                <a:latin typeface="Open Sans" panose="020B0606030504020204" pitchFamily="34" charset="0"/>
                <a:ea typeface="Open Sans" panose="020B0606030504020204" pitchFamily="34" charset="0"/>
                <a:cs typeface="Open Sans" panose="020B0606030504020204" pitchFamily="34" charset="0"/>
              </a:rPr>
              <a:t> producto de software </a:t>
            </a:r>
            <a:br>
              <a:rPr lang="es-ES" sz="1900">
                <a:latin typeface="Open Sans" panose="020B0606030504020204" pitchFamily="34" charset="0"/>
                <a:ea typeface="Open Sans" panose="020B0606030504020204" pitchFamily="34" charset="0"/>
                <a:cs typeface="Open Sans" panose="020B0606030504020204" pitchFamily="34" charset="0"/>
              </a:rPr>
            </a:br>
            <a:r>
              <a:rPr lang="es-ES" sz="1900">
                <a:latin typeface="Open Sans" panose="020B0606030504020204" pitchFamily="34" charset="0"/>
                <a:ea typeface="Open Sans" panose="020B0606030504020204" pitchFamily="34" charset="0"/>
                <a:cs typeface="Open Sans" panose="020B0606030504020204" pitchFamily="34" charset="0"/>
              </a:rPr>
              <a:t>(</a:t>
            </a:r>
            <a:r>
              <a:rPr lang="es-ES" sz="1900" i="1">
                <a:latin typeface="Open Sans" panose="020B0606030504020204" pitchFamily="34" charset="0"/>
                <a:ea typeface="Open Sans" panose="020B0606030504020204" pitchFamily="34" charset="0"/>
                <a:cs typeface="Open Sans" panose="020B0606030504020204" pitchFamily="34" charset="0"/>
              </a:rPr>
              <a:t>desarrollo y compra</a:t>
            </a:r>
            <a:r>
              <a:rPr lang="es-ES" sz="1900">
                <a:latin typeface="Open Sans" panose="020B0606030504020204" pitchFamily="34" charset="0"/>
                <a:ea typeface="Open Sans" panose="020B0606030504020204" pitchFamily="34" charset="0"/>
                <a:cs typeface="Open Sans" panose="020B0606030504020204" pitchFamily="34" charset="0"/>
              </a:rPr>
              <a:t>).</a:t>
            </a:r>
            <a:endParaRPr lang="ca-ES" sz="1900">
              <a:latin typeface="Open Sans" panose="020B0606030504020204" pitchFamily="34" charset="0"/>
              <a:ea typeface="Open Sans" panose="020B0606030504020204" pitchFamily="34" charset="0"/>
              <a:cs typeface="Open Sans" panose="020B0606030504020204" pitchFamily="34" charset="0"/>
            </a:endParaRPr>
          </a:p>
        </p:txBody>
      </p:sp>
      <p:sp>
        <p:nvSpPr>
          <p:cNvPr id="3" name="Rectángulo 2">
            <a:extLst>
              <a:ext uri="{FF2B5EF4-FFF2-40B4-BE49-F238E27FC236}">
                <a16:creationId xmlns:a16="http://schemas.microsoft.com/office/drawing/2014/main" id="{5270436F-205B-4820-8B0B-CDA1BD105CB6}"/>
              </a:ext>
            </a:extLst>
          </p:cNvPr>
          <p:cNvSpPr/>
          <p:nvPr/>
        </p:nvSpPr>
        <p:spPr>
          <a:xfrm>
            <a:off x="4296696" y="6408313"/>
            <a:ext cx="7728155" cy="369332"/>
          </a:xfrm>
          <a:prstGeom prst="rect">
            <a:avLst/>
          </a:prstGeom>
        </p:spPr>
        <p:txBody>
          <a:bodyPr wrap="square">
            <a:spAutoFit/>
          </a:bodyPr>
          <a:lstStyle/>
          <a:p>
            <a:pPr algn="r"/>
            <a:r>
              <a:rPr lang="ca-ES">
                <a:solidFill>
                  <a:srgbClr val="0000CC"/>
                </a:solidFill>
              </a:rPr>
              <a:t>https://iso25000.com/index.php/en/iso-25000-standards/iso-25010</a:t>
            </a:r>
          </a:p>
        </p:txBody>
      </p:sp>
      <p:grpSp>
        <p:nvGrpSpPr>
          <p:cNvPr id="24" name="Grupo 23">
            <a:extLst>
              <a:ext uri="{FF2B5EF4-FFF2-40B4-BE49-F238E27FC236}">
                <a16:creationId xmlns:a16="http://schemas.microsoft.com/office/drawing/2014/main" id="{EAEAF0AC-0B96-4D48-9436-BED9C4BF29B5}"/>
              </a:ext>
            </a:extLst>
          </p:cNvPr>
          <p:cNvGrpSpPr/>
          <p:nvPr/>
        </p:nvGrpSpPr>
        <p:grpSpPr>
          <a:xfrm>
            <a:off x="3208214" y="2000832"/>
            <a:ext cx="2160000" cy="1661993"/>
            <a:chOff x="2574227" y="1860336"/>
            <a:chExt cx="1722469" cy="1661993"/>
          </a:xfrm>
        </p:grpSpPr>
        <p:sp>
          <p:nvSpPr>
            <p:cNvPr id="14" name="CuadroTexto 13">
              <a:extLst>
                <a:ext uri="{FF2B5EF4-FFF2-40B4-BE49-F238E27FC236}">
                  <a16:creationId xmlns:a16="http://schemas.microsoft.com/office/drawing/2014/main" id="{5E48988C-CF3E-4F04-9EEF-64F9A541EE53}"/>
                </a:ext>
              </a:extLst>
            </p:cNvPr>
            <p:cNvSpPr txBox="1"/>
            <p:nvPr/>
          </p:nvSpPr>
          <p:spPr>
            <a:xfrm>
              <a:off x="2574227" y="2198890"/>
              <a:ext cx="1722469" cy="1323439"/>
            </a:xfrm>
            <a:prstGeom prst="rect">
              <a:avLst/>
            </a:prstGeom>
            <a:solidFill>
              <a:schemeClr val="bg1"/>
            </a:solidFill>
            <a:ln>
              <a:solidFill>
                <a:srgbClr val="C00000"/>
              </a:solidFill>
            </a:ln>
          </p:spPr>
          <p:txBody>
            <a:bodyPr wrap="square" rtlCol="0">
              <a:spAutoFit/>
            </a:bodyPr>
            <a:lstStyle/>
            <a:p>
              <a:r>
                <a:rPr lang="es-ES" sz="2000"/>
                <a:t>Rendimiento</a:t>
              </a:r>
            </a:p>
            <a:p>
              <a:r>
                <a:rPr lang="es-ES" sz="2000"/>
                <a:t>Uso de recursos</a:t>
              </a:r>
            </a:p>
            <a:p>
              <a:r>
                <a:rPr lang="es-ES" sz="2000"/>
                <a:t>Capacidad</a:t>
              </a:r>
              <a:endParaRPr lang="ca-ES" sz="2000"/>
            </a:p>
          </p:txBody>
        </p:sp>
        <p:sp>
          <p:nvSpPr>
            <p:cNvPr id="15" name="CuadroTexto 14">
              <a:extLst>
                <a:ext uri="{FF2B5EF4-FFF2-40B4-BE49-F238E27FC236}">
                  <a16:creationId xmlns:a16="http://schemas.microsoft.com/office/drawing/2014/main" id="{961804C2-262C-4D45-96C1-4205816B3347}"/>
                </a:ext>
              </a:extLst>
            </p:cNvPr>
            <p:cNvSpPr txBox="1"/>
            <p:nvPr/>
          </p:nvSpPr>
          <p:spPr>
            <a:xfrm>
              <a:off x="2574227" y="1860336"/>
              <a:ext cx="1722469" cy="338554"/>
            </a:xfrm>
            <a:prstGeom prst="rect">
              <a:avLst/>
            </a:prstGeom>
            <a:solidFill>
              <a:srgbClr val="CC0000"/>
            </a:solidFill>
            <a:ln>
              <a:solidFill>
                <a:srgbClr val="C00000"/>
              </a:solidFill>
            </a:ln>
          </p:spPr>
          <p:txBody>
            <a:bodyPr wrap="square" rtlCol="0">
              <a:spAutoFit/>
            </a:bodyPr>
            <a:lstStyle/>
            <a:p>
              <a:r>
                <a:rPr lang="es-ES" sz="1600" b="1">
                  <a:solidFill>
                    <a:schemeClr val="bg1"/>
                  </a:solidFill>
                  <a:latin typeface="Open Sans" panose="020B0606030504020204" pitchFamily="34" charset="0"/>
                  <a:ea typeface="Open Sans" panose="020B0606030504020204" pitchFamily="34" charset="0"/>
                  <a:cs typeface="Open Sans" panose="020B0606030504020204" pitchFamily="34" charset="0"/>
                </a:rPr>
                <a:t>DESEMPEÑO</a:t>
              </a:r>
            </a:p>
          </p:txBody>
        </p:sp>
      </p:grpSp>
      <p:grpSp>
        <p:nvGrpSpPr>
          <p:cNvPr id="21" name="Grupo 20">
            <a:extLst>
              <a:ext uri="{FF2B5EF4-FFF2-40B4-BE49-F238E27FC236}">
                <a16:creationId xmlns:a16="http://schemas.microsoft.com/office/drawing/2014/main" id="{5FB06496-0435-4051-81A4-F62BDF09CEEC}"/>
              </a:ext>
            </a:extLst>
          </p:cNvPr>
          <p:cNvGrpSpPr/>
          <p:nvPr/>
        </p:nvGrpSpPr>
        <p:grpSpPr>
          <a:xfrm>
            <a:off x="436864" y="2000832"/>
            <a:ext cx="2160000" cy="1372158"/>
            <a:chOff x="512060" y="2159404"/>
            <a:chExt cx="2000003" cy="1372158"/>
          </a:xfrm>
        </p:grpSpPr>
        <p:sp>
          <p:nvSpPr>
            <p:cNvPr id="4" name="CuadroTexto 3">
              <a:extLst>
                <a:ext uri="{FF2B5EF4-FFF2-40B4-BE49-F238E27FC236}">
                  <a16:creationId xmlns:a16="http://schemas.microsoft.com/office/drawing/2014/main" id="{86F8295D-2471-47B8-B7C9-753384F5A865}"/>
                </a:ext>
              </a:extLst>
            </p:cNvPr>
            <p:cNvSpPr txBox="1"/>
            <p:nvPr/>
          </p:nvSpPr>
          <p:spPr>
            <a:xfrm>
              <a:off x="512060" y="2159404"/>
              <a:ext cx="2000003" cy="338554"/>
            </a:xfrm>
            <a:prstGeom prst="rect">
              <a:avLst/>
            </a:prstGeom>
            <a:solidFill>
              <a:srgbClr val="CC0000"/>
            </a:solidFill>
            <a:ln>
              <a:solidFill>
                <a:srgbClr val="C00000"/>
              </a:solidFill>
            </a:ln>
          </p:spPr>
          <p:txBody>
            <a:bodyPr wrap="square" rtlCol="0">
              <a:spAutoFit/>
            </a:bodyPr>
            <a:lstStyle>
              <a:defPPr>
                <a:defRPr lang="es-ES"/>
              </a:defPPr>
              <a:lvl1pPr>
                <a:defRPr sz="12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s-ES" sz="1600"/>
                <a:t>FUNCIONALIDAD</a:t>
              </a:r>
            </a:p>
          </p:txBody>
        </p:sp>
        <p:sp>
          <p:nvSpPr>
            <p:cNvPr id="16" name="CuadroTexto 15">
              <a:extLst>
                <a:ext uri="{FF2B5EF4-FFF2-40B4-BE49-F238E27FC236}">
                  <a16:creationId xmlns:a16="http://schemas.microsoft.com/office/drawing/2014/main" id="{9C884FA3-8977-4CEC-95A8-82CFE84A384E}"/>
                </a:ext>
              </a:extLst>
            </p:cNvPr>
            <p:cNvSpPr txBox="1"/>
            <p:nvPr/>
          </p:nvSpPr>
          <p:spPr>
            <a:xfrm>
              <a:off x="512060" y="2515899"/>
              <a:ext cx="2000003" cy="1015663"/>
            </a:xfrm>
            <a:prstGeom prst="rect">
              <a:avLst/>
            </a:prstGeom>
            <a:solidFill>
              <a:schemeClr val="bg1"/>
            </a:solidFill>
            <a:ln>
              <a:solidFill>
                <a:srgbClr val="C00000"/>
              </a:solidFill>
            </a:ln>
          </p:spPr>
          <p:txBody>
            <a:bodyPr wrap="square" rtlCol="0">
              <a:spAutoFit/>
            </a:bodyPr>
            <a:lstStyle/>
            <a:p>
              <a:r>
                <a:rPr lang="es-ES" sz="2000"/>
                <a:t>Completitud </a:t>
              </a:r>
            </a:p>
            <a:p>
              <a:r>
                <a:rPr lang="es-ES" sz="2000"/>
                <a:t>Corrección </a:t>
              </a:r>
            </a:p>
            <a:p>
              <a:r>
                <a:rPr lang="es-ES" sz="2000"/>
                <a:t>Pertinencia </a:t>
              </a:r>
            </a:p>
          </p:txBody>
        </p:sp>
      </p:grpSp>
      <p:grpSp>
        <p:nvGrpSpPr>
          <p:cNvPr id="26" name="Grupo 25">
            <a:extLst>
              <a:ext uri="{FF2B5EF4-FFF2-40B4-BE49-F238E27FC236}">
                <a16:creationId xmlns:a16="http://schemas.microsoft.com/office/drawing/2014/main" id="{2E81EE45-8E2D-4783-9687-0D6E8FF1E46F}"/>
              </a:ext>
            </a:extLst>
          </p:cNvPr>
          <p:cNvGrpSpPr/>
          <p:nvPr/>
        </p:nvGrpSpPr>
        <p:grpSpPr>
          <a:xfrm>
            <a:off x="3235042" y="3840335"/>
            <a:ext cx="2160000" cy="2893099"/>
            <a:chOff x="4460847" y="1860336"/>
            <a:chExt cx="1811518" cy="2893099"/>
          </a:xfrm>
        </p:grpSpPr>
        <p:sp>
          <p:nvSpPr>
            <p:cNvPr id="9" name="CuadroTexto 8">
              <a:extLst>
                <a:ext uri="{FF2B5EF4-FFF2-40B4-BE49-F238E27FC236}">
                  <a16:creationId xmlns:a16="http://schemas.microsoft.com/office/drawing/2014/main" id="{8D9264EF-8511-4C7B-A432-575465B36D36}"/>
                </a:ext>
              </a:extLst>
            </p:cNvPr>
            <p:cNvSpPr txBox="1"/>
            <p:nvPr/>
          </p:nvSpPr>
          <p:spPr>
            <a:xfrm>
              <a:off x="4460847" y="2198890"/>
              <a:ext cx="1789018" cy="2554545"/>
            </a:xfrm>
            <a:prstGeom prst="rect">
              <a:avLst/>
            </a:prstGeom>
            <a:solidFill>
              <a:schemeClr val="bg1"/>
            </a:solidFill>
            <a:ln>
              <a:solidFill>
                <a:srgbClr val="C00000"/>
              </a:solidFill>
            </a:ln>
          </p:spPr>
          <p:txBody>
            <a:bodyPr wrap="square" rtlCol="0">
              <a:spAutoFit/>
            </a:bodyPr>
            <a:lstStyle/>
            <a:p>
              <a:r>
                <a:rPr lang="es-ES" sz="2000"/>
                <a:t>Inteligibilidad</a:t>
              </a:r>
            </a:p>
            <a:p>
              <a:r>
                <a:rPr lang="es-ES" sz="2000"/>
                <a:t>Curva de aprendizaje</a:t>
              </a:r>
            </a:p>
            <a:p>
              <a:r>
                <a:rPr lang="es-ES" sz="2000"/>
                <a:t>Operabilidad</a:t>
              </a:r>
            </a:p>
            <a:p>
              <a:r>
                <a:rPr lang="es-ES" sz="2000"/>
                <a:t>Prevención de errores</a:t>
              </a:r>
            </a:p>
            <a:p>
              <a:r>
                <a:rPr lang="es-ES" sz="2000"/>
                <a:t>Estética interfaz</a:t>
              </a:r>
            </a:p>
            <a:p>
              <a:r>
                <a:rPr lang="es-ES" sz="2000"/>
                <a:t>Accesibilidad</a:t>
              </a:r>
            </a:p>
          </p:txBody>
        </p:sp>
        <p:sp>
          <p:nvSpPr>
            <p:cNvPr id="8" name="Rectángulo 7">
              <a:extLst>
                <a:ext uri="{FF2B5EF4-FFF2-40B4-BE49-F238E27FC236}">
                  <a16:creationId xmlns:a16="http://schemas.microsoft.com/office/drawing/2014/main" id="{C605A111-BA55-499C-986D-A0A400DA955B}"/>
                </a:ext>
              </a:extLst>
            </p:cNvPr>
            <p:cNvSpPr/>
            <p:nvPr/>
          </p:nvSpPr>
          <p:spPr>
            <a:xfrm>
              <a:off x="4460847" y="1860336"/>
              <a:ext cx="1811518" cy="338554"/>
            </a:xfrm>
            <a:prstGeom prst="rect">
              <a:avLst/>
            </a:prstGeom>
            <a:solidFill>
              <a:srgbClr val="CC0000"/>
            </a:solidFill>
            <a:ln>
              <a:solidFill>
                <a:srgbClr val="C00000"/>
              </a:solidFill>
            </a:ln>
          </p:spPr>
          <p:txBody>
            <a:bodyPr wrap="square" rtlCol="0">
              <a:spAutoFit/>
            </a:bodyPr>
            <a:lstStyle/>
            <a:p>
              <a:r>
                <a:rPr lang="es-ES" sz="1600" b="1">
                  <a:solidFill>
                    <a:schemeClr val="bg1"/>
                  </a:solidFill>
                  <a:latin typeface="Open Sans" panose="020B0606030504020204" pitchFamily="34" charset="0"/>
                  <a:ea typeface="Open Sans" panose="020B0606030504020204" pitchFamily="34" charset="0"/>
                  <a:cs typeface="Open Sans" panose="020B0606030504020204" pitchFamily="34" charset="0"/>
                </a:rPr>
                <a:t>USABILIDAD</a:t>
              </a:r>
            </a:p>
          </p:txBody>
        </p:sp>
      </p:grpSp>
      <p:grpSp>
        <p:nvGrpSpPr>
          <p:cNvPr id="28" name="Grupo 27">
            <a:extLst>
              <a:ext uri="{FF2B5EF4-FFF2-40B4-BE49-F238E27FC236}">
                <a16:creationId xmlns:a16="http://schemas.microsoft.com/office/drawing/2014/main" id="{6ABF73FB-4276-4109-85A3-3F47A74B7265}"/>
              </a:ext>
            </a:extLst>
          </p:cNvPr>
          <p:cNvGrpSpPr/>
          <p:nvPr/>
        </p:nvGrpSpPr>
        <p:grpSpPr>
          <a:xfrm>
            <a:off x="445211" y="3840335"/>
            <a:ext cx="2233333" cy="1987711"/>
            <a:chOff x="4515501" y="1860336"/>
            <a:chExt cx="2076431" cy="1987711"/>
          </a:xfrm>
        </p:grpSpPr>
        <p:sp>
          <p:nvSpPr>
            <p:cNvPr id="10" name="CuadroTexto 9">
              <a:extLst>
                <a:ext uri="{FF2B5EF4-FFF2-40B4-BE49-F238E27FC236}">
                  <a16:creationId xmlns:a16="http://schemas.microsoft.com/office/drawing/2014/main" id="{076C0787-3BE3-4BD4-AFBE-69E9DA99A7A5}"/>
                </a:ext>
              </a:extLst>
            </p:cNvPr>
            <p:cNvSpPr txBox="1"/>
            <p:nvPr/>
          </p:nvSpPr>
          <p:spPr>
            <a:xfrm>
              <a:off x="4515502" y="2216831"/>
              <a:ext cx="2076430" cy="1631216"/>
            </a:xfrm>
            <a:prstGeom prst="rect">
              <a:avLst/>
            </a:prstGeom>
            <a:solidFill>
              <a:schemeClr val="bg1"/>
            </a:solidFill>
            <a:ln>
              <a:solidFill>
                <a:srgbClr val="C00000"/>
              </a:solidFill>
            </a:ln>
          </p:spPr>
          <p:txBody>
            <a:bodyPr wrap="square" rtlCol="0">
              <a:spAutoFit/>
            </a:bodyPr>
            <a:lstStyle/>
            <a:p>
              <a:r>
                <a:rPr lang="es-ES" sz="2000"/>
                <a:t>Madurez</a:t>
              </a:r>
            </a:p>
            <a:p>
              <a:r>
                <a:rPr lang="es-ES" sz="2000"/>
                <a:t>Disponibilidad</a:t>
              </a:r>
            </a:p>
            <a:p>
              <a:r>
                <a:rPr lang="es-ES" sz="2000"/>
                <a:t>Tolerancia a fallos</a:t>
              </a:r>
            </a:p>
            <a:p>
              <a:r>
                <a:rPr lang="es-ES" sz="2000"/>
                <a:t>Capacidad de </a:t>
              </a:r>
            </a:p>
            <a:p>
              <a:r>
                <a:rPr lang="es-ES" sz="2000"/>
                <a:t>recuperación</a:t>
              </a:r>
              <a:endParaRPr lang="ca-ES" sz="2000"/>
            </a:p>
          </p:txBody>
        </p:sp>
        <p:sp>
          <p:nvSpPr>
            <p:cNvPr id="17" name="Rectángulo 16">
              <a:extLst>
                <a:ext uri="{FF2B5EF4-FFF2-40B4-BE49-F238E27FC236}">
                  <a16:creationId xmlns:a16="http://schemas.microsoft.com/office/drawing/2014/main" id="{5947A7C1-C43A-4F5A-8F59-531AF9E5E90E}"/>
                </a:ext>
              </a:extLst>
            </p:cNvPr>
            <p:cNvSpPr/>
            <p:nvPr/>
          </p:nvSpPr>
          <p:spPr>
            <a:xfrm>
              <a:off x="4515501" y="1860336"/>
              <a:ext cx="2075033" cy="338554"/>
            </a:xfrm>
            <a:prstGeom prst="rect">
              <a:avLst/>
            </a:prstGeom>
            <a:solidFill>
              <a:srgbClr val="CC0000"/>
            </a:solidFill>
            <a:ln>
              <a:solidFill>
                <a:srgbClr val="C00000"/>
              </a:solidFill>
            </a:ln>
          </p:spPr>
          <p:txBody>
            <a:bodyPr wrap="square" rtlCol="0">
              <a:spAutoFit/>
            </a:bodyPr>
            <a:lstStyle/>
            <a:p>
              <a:r>
                <a:rPr lang="es-ES" sz="1600" b="1">
                  <a:solidFill>
                    <a:schemeClr val="bg1"/>
                  </a:solidFill>
                  <a:latin typeface="Open Sans" panose="020B0606030504020204" pitchFamily="34" charset="0"/>
                  <a:ea typeface="Open Sans" panose="020B0606030504020204" pitchFamily="34" charset="0"/>
                  <a:cs typeface="Open Sans" panose="020B0606030504020204" pitchFamily="34" charset="0"/>
                </a:rPr>
                <a:t>CONFIABILIDAD</a:t>
              </a:r>
              <a:endParaRPr lang="ca-E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upo 26">
            <a:extLst>
              <a:ext uri="{FF2B5EF4-FFF2-40B4-BE49-F238E27FC236}">
                <a16:creationId xmlns:a16="http://schemas.microsoft.com/office/drawing/2014/main" id="{65E19C27-77D2-4B79-87A0-E46BF16D0BF2}"/>
              </a:ext>
            </a:extLst>
          </p:cNvPr>
          <p:cNvGrpSpPr/>
          <p:nvPr/>
        </p:nvGrpSpPr>
        <p:grpSpPr>
          <a:xfrm>
            <a:off x="6033220" y="3840335"/>
            <a:ext cx="2160000" cy="1969770"/>
            <a:chOff x="2584079" y="3609724"/>
            <a:chExt cx="2076431" cy="1969770"/>
          </a:xfrm>
        </p:grpSpPr>
        <p:sp>
          <p:nvSpPr>
            <p:cNvPr id="11" name="CuadroTexto 10">
              <a:extLst>
                <a:ext uri="{FF2B5EF4-FFF2-40B4-BE49-F238E27FC236}">
                  <a16:creationId xmlns:a16="http://schemas.microsoft.com/office/drawing/2014/main" id="{ED1F9E90-49CE-4753-B506-3769AA39E2C9}"/>
                </a:ext>
              </a:extLst>
            </p:cNvPr>
            <p:cNvSpPr txBox="1"/>
            <p:nvPr/>
          </p:nvSpPr>
          <p:spPr>
            <a:xfrm>
              <a:off x="2584079" y="3948278"/>
              <a:ext cx="2076431" cy="1631216"/>
            </a:xfrm>
            <a:prstGeom prst="rect">
              <a:avLst/>
            </a:prstGeom>
            <a:solidFill>
              <a:schemeClr val="bg1"/>
            </a:solidFill>
            <a:ln>
              <a:solidFill>
                <a:srgbClr val="C00000"/>
              </a:solidFill>
            </a:ln>
          </p:spPr>
          <p:txBody>
            <a:bodyPr wrap="square" rtlCol="0">
              <a:spAutoFit/>
            </a:bodyPr>
            <a:lstStyle/>
            <a:p>
              <a:r>
                <a:rPr lang="es-ES" sz="2000"/>
                <a:t>Confidencialidad</a:t>
              </a:r>
            </a:p>
            <a:p>
              <a:r>
                <a:rPr lang="es-ES" sz="2000"/>
                <a:t>Integridad</a:t>
              </a:r>
            </a:p>
            <a:p>
              <a:r>
                <a:rPr lang="es-ES" sz="2000"/>
                <a:t>Trazabilidad</a:t>
              </a:r>
            </a:p>
            <a:p>
              <a:r>
                <a:rPr lang="es-ES" sz="2000"/>
                <a:t>Auditabilidad</a:t>
              </a:r>
            </a:p>
            <a:p>
              <a:r>
                <a:rPr lang="es-ES" sz="2000"/>
                <a:t>Autenticidad</a:t>
              </a:r>
            </a:p>
          </p:txBody>
        </p:sp>
        <p:sp>
          <p:nvSpPr>
            <p:cNvPr id="18" name="Rectángulo 17">
              <a:extLst>
                <a:ext uri="{FF2B5EF4-FFF2-40B4-BE49-F238E27FC236}">
                  <a16:creationId xmlns:a16="http://schemas.microsoft.com/office/drawing/2014/main" id="{69AA8CBF-286F-4811-B8CC-6B42F5293D7C}"/>
                </a:ext>
              </a:extLst>
            </p:cNvPr>
            <p:cNvSpPr/>
            <p:nvPr/>
          </p:nvSpPr>
          <p:spPr>
            <a:xfrm>
              <a:off x="2585477" y="3609724"/>
              <a:ext cx="2075033" cy="338554"/>
            </a:xfrm>
            <a:prstGeom prst="rect">
              <a:avLst/>
            </a:prstGeom>
            <a:solidFill>
              <a:srgbClr val="CC0000"/>
            </a:solidFill>
            <a:ln>
              <a:solidFill>
                <a:srgbClr val="C00000"/>
              </a:solidFill>
            </a:ln>
          </p:spPr>
          <p:txBody>
            <a:bodyPr wrap="square" rtlCol="0">
              <a:spAutoFit/>
            </a:bodyPr>
            <a:lstStyle/>
            <a:p>
              <a:r>
                <a:rPr lang="es-ES" sz="1600" b="1">
                  <a:solidFill>
                    <a:schemeClr val="bg1"/>
                  </a:solidFill>
                  <a:latin typeface="Open Sans" panose="020B0606030504020204" pitchFamily="34" charset="0"/>
                  <a:ea typeface="Open Sans" panose="020B0606030504020204" pitchFamily="34" charset="0"/>
                  <a:cs typeface="Open Sans" panose="020B0606030504020204" pitchFamily="34" charset="0"/>
                </a:rPr>
                <a:t>SEGURIDAD</a:t>
              </a:r>
            </a:p>
          </p:txBody>
        </p:sp>
      </p:grpSp>
      <p:grpSp>
        <p:nvGrpSpPr>
          <p:cNvPr id="31" name="Grupo 30">
            <a:extLst>
              <a:ext uri="{FF2B5EF4-FFF2-40B4-BE49-F238E27FC236}">
                <a16:creationId xmlns:a16="http://schemas.microsoft.com/office/drawing/2014/main" id="{9214507C-2170-458D-94CC-931A6C039E79}"/>
              </a:ext>
            </a:extLst>
          </p:cNvPr>
          <p:cNvGrpSpPr/>
          <p:nvPr/>
        </p:nvGrpSpPr>
        <p:grpSpPr>
          <a:xfrm>
            <a:off x="8831396" y="3840335"/>
            <a:ext cx="2461032" cy="2284218"/>
            <a:chOff x="7357114" y="3383232"/>
            <a:chExt cx="2364224" cy="2284218"/>
          </a:xfrm>
        </p:grpSpPr>
        <p:sp>
          <p:nvSpPr>
            <p:cNvPr id="12" name="CuadroTexto 11">
              <a:extLst>
                <a:ext uri="{FF2B5EF4-FFF2-40B4-BE49-F238E27FC236}">
                  <a16:creationId xmlns:a16="http://schemas.microsoft.com/office/drawing/2014/main" id="{475E8EAF-E398-4E4C-8BC1-237E3208927B}"/>
                </a:ext>
              </a:extLst>
            </p:cNvPr>
            <p:cNvSpPr txBox="1"/>
            <p:nvPr/>
          </p:nvSpPr>
          <p:spPr>
            <a:xfrm>
              <a:off x="7357114" y="3728458"/>
              <a:ext cx="2364224" cy="1938992"/>
            </a:xfrm>
            <a:prstGeom prst="rect">
              <a:avLst/>
            </a:prstGeom>
            <a:solidFill>
              <a:schemeClr val="bg1"/>
            </a:solidFill>
            <a:ln>
              <a:solidFill>
                <a:srgbClr val="C00000"/>
              </a:solidFill>
            </a:ln>
          </p:spPr>
          <p:txBody>
            <a:bodyPr wrap="square" rtlCol="0">
              <a:spAutoFit/>
            </a:bodyPr>
            <a:lstStyle/>
            <a:p>
              <a:r>
                <a:rPr lang="es-ES" sz="2000"/>
                <a:t>Modularidad</a:t>
              </a:r>
            </a:p>
            <a:p>
              <a:r>
                <a:rPr lang="es-ES" sz="2000"/>
                <a:t>Reusabilidad</a:t>
              </a:r>
            </a:p>
            <a:p>
              <a:r>
                <a:rPr lang="es-ES" sz="2000"/>
                <a:t>Legibilidad </a:t>
              </a:r>
              <a:br>
                <a:rPr lang="es-ES" sz="2000"/>
              </a:br>
              <a:r>
                <a:rPr lang="es-ES" sz="2000"/>
                <a:t>Capacidad para ser modificado</a:t>
              </a:r>
            </a:p>
            <a:p>
              <a:r>
                <a:rPr lang="es-ES" sz="2000"/>
                <a:t>Capacidad de prueba</a:t>
              </a:r>
            </a:p>
          </p:txBody>
        </p:sp>
        <p:sp>
          <p:nvSpPr>
            <p:cNvPr id="19" name="Rectángulo 18">
              <a:extLst>
                <a:ext uri="{FF2B5EF4-FFF2-40B4-BE49-F238E27FC236}">
                  <a16:creationId xmlns:a16="http://schemas.microsoft.com/office/drawing/2014/main" id="{0305B504-48C1-4E1D-A12D-222D6BE11DAE}"/>
                </a:ext>
              </a:extLst>
            </p:cNvPr>
            <p:cNvSpPr/>
            <p:nvPr/>
          </p:nvSpPr>
          <p:spPr>
            <a:xfrm>
              <a:off x="7357115" y="3383232"/>
              <a:ext cx="2364223" cy="338554"/>
            </a:xfrm>
            <a:prstGeom prst="rect">
              <a:avLst/>
            </a:prstGeom>
            <a:solidFill>
              <a:schemeClr val="tx1"/>
            </a:solidFill>
          </p:spPr>
          <p:txBody>
            <a:bodyPr wrap="square">
              <a:spAutoFit/>
            </a:bodyPr>
            <a:lstStyle/>
            <a:p>
              <a:r>
                <a:rPr lang="ca-ES" sz="1600" b="1">
                  <a:solidFill>
                    <a:schemeClr val="bg1"/>
                  </a:solidFill>
                  <a:latin typeface="Open Sans" panose="020B0606030504020204" pitchFamily="34" charset="0"/>
                  <a:ea typeface="Open Sans" panose="020B0606030504020204" pitchFamily="34" charset="0"/>
                  <a:cs typeface="Open Sans" panose="020B0606030504020204" pitchFamily="34" charset="0"/>
                </a:rPr>
                <a:t>MANTENIBILIDAD</a:t>
              </a:r>
            </a:p>
          </p:txBody>
        </p:sp>
      </p:grpSp>
      <p:grpSp>
        <p:nvGrpSpPr>
          <p:cNvPr id="32" name="Grupo 31">
            <a:extLst>
              <a:ext uri="{FF2B5EF4-FFF2-40B4-BE49-F238E27FC236}">
                <a16:creationId xmlns:a16="http://schemas.microsoft.com/office/drawing/2014/main" id="{DD6E57E3-B430-4CE9-B011-C0703ED1C2D7}"/>
              </a:ext>
            </a:extLst>
          </p:cNvPr>
          <p:cNvGrpSpPr/>
          <p:nvPr/>
        </p:nvGrpSpPr>
        <p:grpSpPr>
          <a:xfrm>
            <a:off x="8831399" y="2017615"/>
            <a:ext cx="2461030" cy="1645210"/>
            <a:chOff x="8762572" y="1877119"/>
            <a:chExt cx="2335704" cy="1645210"/>
          </a:xfrm>
        </p:grpSpPr>
        <p:sp>
          <p:nvSpPr>
            <p:cNvPr id="13" name="CuadroTexto 12">
              <a:extLst>
                <a:ext uri="{FF2B5EF4-FFF2-40B4-BE49-F238E27FC236}">
                  <a16:creationId xmlns:a16="http://schemas.microsoft.com/office/drawing/2014/main" id="{D169B383-BF59-4108-A473-D8EB701B5059}"/>
                </a:ext>
              </a:extLst>
            </p:cNvPr>
            <p:cNvSpPr txBox="1"/>
            <p:nvPr/>
          </p:nvSpPr>
          <p:spPr>
            <a:xfrm>
              <a:off x="8763970" y="2198890"/>
              <a:ext cx="2334306" cy="1323439"/>
            </a:xfrm>
            <a:prstGeom prst="rect">
              <a:avLst/>
            </a:prstGeom>
            <a:solidFill>
              <a:schemeClr val="bg1"/>
            </a:solidFill>
            <a:ln>
              <a:solidFill>
                <a:srgbClr val="C00000"/>
              </a:solidFill>
            </a:ln>
          </p:spPr>
          <p:txBody>
            <a:bodyPr wrap="square" rtlCol="0">
              <a:spAutoFit/>
            </a:bodyPr>
            <a:lstStyle/>
            <a:p>
              <a:r>
                <a:rPr lang="ca-ES" sz="2000"/>
                <a:t>Adaptabilidad</a:t>
              </a:r>
            </a:p>
            <a:p>
              <a:r>
                <a:rPr lang="ca-ES" sz="2000"/>
                <a:t>Instalabilidad</a:t>
              </a:r>
            </a:p>
            <a:p>
              <a:r>
                <a:rPr lang="ca-ES" sz="2000"/>
                <a:t>Reemplazabilidad</a:t>
              </a:r>
            </a:p>
            <a:p>
              <a:endParaRPr lang="ca-ES" sz="2000"/>
            </a:p>
          </p:txBody>
        </p:sp>
        <p:sp>
          <p:nvSpPr>
            <p:cNvPr id="20" name="Rectángulo 19">
              <a:extLst>
                <a:ext uri="{FF2B5EF4-FFF2-40B4-BE49-F238E27FC236}">
                  <a16:creationId xmlns:a16="http://schemas.microsoft.com/office/drawing/2014/main" id="{EAD31035-992A-4A65-9004-82C79657DD08}"/>
                </a:ext>
              </a:extLst>
            </p:cNvPr>
            <p:cNvSpPr/>
            <p:nvPr/>
          </p:nvSpPr>
          <p:spPr>
            <a:xfrm>
              <a:off x="8762572" y="1877119"/>
              <a:ext cx="2334306" cy="338554"/>
            </a:xfrm>
            <a:prstGeom prst="rect">
              <a:avLst/>
            </a:prstGeom>
            <a:solidFill>
              <a:srgbClr val="CC0000"/>
            </a:solidFill>
            <a:ln>
              <a:solidFill>
                <a:srgbClr val="C00000"/>
              </a:solidFill>
            </a:ln>
          </p:spPr>
          <p:txBody>
            <a:bodyPr wrap="square" rtlCol="0">
              <a:spAutoFit/>
            </a:bodyPr>
            <a:lstStyle/>
            <a:p>
              <a:r>
                <a:rPr lang="ca-ES" sz="1600" b="1">
                  <a:solidFill>
                    <a:schemeClr val="bg1"/>
                  </a:solidFill>
                  <a:latin typeface="Open Sans" panose="020B0606030504020204" pitchFamily="34" charset="0"/>
                  <a:ea typeface="Open Sans" panose="020B0606030504020204" pitchFamily="34" charset="0"/>
                  <a:cs typeface="Open Sans" panose="020B0606030504020204" pitchFamily="34" charset="0"/>
                </a:rPr>
                <a:t>PORTABILIDAD</a:t>
              </a:r>
            </a:p>
          </p:txBody>
        </p:sp>
      </p:grpSp>
      <p:grpSp>
        <p:nvGrpSpPr>
          <p:cNvPr id="25" name="Grupo 24">
            <a:extLst>
              <a:ext uri="{FF2B5EF4-FFF2-40B4-BE49-F238E27FC236}">
                <a16:creationId xmlns:a16="http://schemas.microsoft.com/office/drawing/2014/main" id="{4EADFA2B-194B-4DFF-9FFC-035311038A08}"/>
              </a:ext>
            </a:extLst>
          </p:cNvPr>
          <p:cNvGrpSpPr/>
          <p:nvPr/>
        </p:nvGrpSpPr>
        <p:grpSpPr>
          <a:xfrm>
            <a:off x="6019070" y="2002239"/>
            <a:ext cx="2160000" cy="1061938"/>
            <a:chOff x="1099388" y="4023896"/>
            <a:chExt cx="2076431" cy="1061938"/>
          </a:xfrm>
        </p:grpSpPr>
        <p:sp>
          <p:nvSpPr>
            <p:cNvPr id="22" name="CuadroTexto 21">
              <a:extLst>
                <a:ext uri="{FF2B5EF4-FFF2-40B4-BE49-F238E27FC236}">
                  <a16:creationId xmlns:a16="http://schemas.microsoft.com/office/drawing/2014/main" id="{582E39CB-BD0B-43EA-A5E4-F473F211DA5E}"/>
                </a:ext>
              </a:extLst>
            </p:cNvPr>
            <p:cNvSpPr txBox="1"/>
            <p:nvPr/>
          </p:nvSpPr>
          <p:spPr>
            <a:xfrm>
              <a:off x="1099388" y="4377948"/>
              <a:ext cx="2076431" cy="707886"/>
            </a:xfrm>
            <a:prstGeom prst="rect">
              <a:avLst/>
            </a:prstGeom>
            <a:solidFill>
              <a:schemeClr val="bg1"/>
            </a:solidFill>
            <a:ln>
              <a:solidFill>
                <a:srgbClr val="C00000"/>
              </a:solidFill>
            </a:ln>
          </p:spPr>
          <p:txBody>
            <a:bodyPr wrap="square" rtlCol="0">
              <a:spAutoFit/>
            </a:bodyPr>
            <a:lstStyle/>
            <a:p>
              <a:r>
                <a:rPr lang="es-ES" sz="2000"/>
                <a:t>Coexistencia</a:t>
              </a:r>
            </a:p>
            <a:p>
              <a:r>
                <a:rPr lang="es-ES" sz="2000"/>
                <a:t>Interoperabilidad</a:t>
              </a:r>
            </a:p>
          </p:txBody>
        </p:sp>
        <p:sp>
          <p:nvSpPr>
            <p:cNvPr id="23" name="CuadroTexto 22">
              <a:extLst>
                <a:ext uri="{FF2B5EF4-FFF2-40B4-BE49-F238E27FC236}">
                  <a16:creationId xmlns:a16="http://schemas.microsoft.com/office/drawing/2014/main" id="{54948C83-9142-4E62-BFF1-04CEA5474097}"/>
                </a:ext>
              </a:extLst>
            </p:cNvPr>
            <p:cNvSpPr txBox="1"/>
            <p:nvPr/>
          </p:nvSpPr>
          <p:spPr>
            <a:xfrm>
              <a:off x="1099388" y="4023896"/>
              <a:ext cx="2076431" cy="338554"/>
            </a:xfrm>
            <a:prstGeom prst="rect">
              <a:avLst/>
            </a:prstGeom>
            <a:solidFill>
              <a:srgbClr val="CC0000"/>
            </a:solidFill>
            <a:ln>
              <a:solidFill>
                <a:srgbClr val="C00000"/>
              </a:solidFill>
            </a:ln>
          </p:spPr>
          <p:txBody>
            <a:bodyPr wrap="square" rtlCol="0">
              <a:spAutoFit/>
            </a:bodyPr>
            <a:lstStyle/>
            <a:p>
              <a:r>
                <a:rPr lang="es-ES" sz="1600" b="1">
                  <a:solidFill>
                    <a:schemeClr val="bg1"/>
                  </a:solidFill>
                  <a:latin typeface="Open Sans" panose="020B0606030504020204" pitchFamily="34" charset="0"/>
                  <a:ea typeface="Open Sans" panose="020B0606030504020204" pitchFamily="34" charset="0"/>
                  <a:cs typeface="Open Sans" panose="020B0606030504020204" pitchFamily="34" charset="0"/>
                </a:rPr>
                <a:t>COMPATIBILIDAD</a:t>
              </a:r>
            </a:p>
          </p:txBody>
        </p:sp>
      </p:grpSp>
    </p:spTree>
    <p:extLst>
      <p:ext uri="{BB962C8B-B14F-4D97-AF65-F5344CB8AC3E}">
        <p14:creationId xmlns:p14="http://schemas.microsoft.com/office/powerpoint/2010/main" val="3015574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javiermegias.com/wp-content/uploads/2012/10/comprender-cliente-necesidades-errores-implicitas-explicitas-latentes.png"/>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887136" y="1"/>
            <a:ext cx="9276982" cy="694227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0E46ECE3-80B7-413E-A250-974A33E09F0E}"/>
              </a:ext>
            </a:extLst>
          </p:cNvPr>
          <p:cNvSpPr txBox="1"/>
          <p:nvPr/>
        </p:nvSpPr>
        <p:spPr>
          <a:xfrm>
            <a:off x="27882" y="1905506"/>
            <a:ext cx="2713515" cy="3046988"/>
          </a:xfrm>
          <a:prstGeom prst="rect">
            <a:avLst/>
          </a:prstGeom>
          <a:noFill/>
        </p:spPr>
        <p:txBody>
          <a:bodyPr wrap="square" rtlCol="0">
            <a:spAutoFit/>
          </a:bodyPr>
          <a:lstStyle/>
          <a:p>
            <a:pPr algn="r"/>
            <a:r>
              <a:rPr lang="ca-ES" sz="3200">
                <a:solidFill>
                  <a:srgbClr val="CC0000"/>
                </a:solidFill>
                <a:latin typeface="Open Sans" panose="020B0606030504020204" pitchFamily="34" charset="0"/>
                <a:ea typeface="Open Sans" panose="020B0606030504020204" pitchFamily="34" charset="0"/>
              </a:rPr>
              <a:t>La</a:t>
            </a:r>
            <a:br>
              <a:rPr lang="ca-ES" sz="3200">
                <a:solidFill>
                  <a:srgbClr val="CC0000"/>
                </a:solidFill>
                <a:latin typeface="Open Sans" panose="020B0606030504020204" pitchFamily="34" charset="0"/>
                <a:ea typeface="Open Sans" panose="020B0606030504020204" pitchFamily="34" charset="0"/>
              </a:rPr>
            </a:br>
            <a:r>
              <a:rPr lang="ca-ES" sz="3200">
                <a:solidFill>
                  <a:srgbClr val="CC0000"/>
                </a:solidFill>
                <a:latin typeface="Open Sans" panose="020B0606030504020204" pitchFamily="34" charset="0"/>
                <a:ea typeface="Open Sans" panose="020B0606030504020204" pitchFamily="34" charset="0"/>
              </a:rPr>
              <a:t>importancia</a:t>
            </a:r>
          </a:p>
          <a:p>
            <a:pPr algn="r"/>
            <a:r>
              <a:rPr lang="ca-ES" sz="3200">
                <a:solidFill>
                  <a:srgbClr val="CC0000"/>
                </a:solidFill>
                <a:latin typeface="Open Sans" panose="020B0606030504020204" pitchFamily="34" charset="0"/>
                <a:ea typeface="Open Sans" panose="020B0606030504020204" pitchFamily="34" charset="0"/>
              </a:rPr>
              <a:t>de</a:t>
            </a:r>
          </a:p>
          <a:p>
            <a:pPr algn="r"/>
            <a:r>
              <a:rPr lang="ca-ES" sz="3200">
                <a:solidFill>
                  <a:srgbClr val="CC0000"/>
                </a:solidFill>
                <a:latin typeface="Open Sans" panose="020B0606030504020204" pitchFamily="34" charset="0"/>
                <a:ea typeface="Open Sans" panose="020B0606030504020204" pitchFamily="34" charset="0"/>
              </a:rPr>
              <a:t>auditar</a:t>
            </a:r>
          </a:p>
          <a:p>
            <a:pPr algn="r"/>
            <a:r>
              <a:rPr lang="ca-ES" sz="3200">
                <a:solidFill>
                  <a:srgbClr val="CC0000"/>
                </a:solidFill>
                <a:latin typeface="Open Sans" panose="020B0606030504020204" pitchFamily="34" charset="0"/>
                <a:ea typeface="Open Sans" panose="020B0606030504020204" pitchFamily="34" charset="0"/>
              </a:rPr>
              <a:t>los</a:t>
            </a:r>
          </a:p>
          <a:p>
            <a:pPr algn="r"/>
            <a:r>
              <a:rPr lang="ca-ES" sz="3200">
                <a:solidFill>
                  <a:srgbClr val="CC0000"/>
                </a:solidFill>
                <a:latin typeface="Open Sans" panose="020B0606030504020204" pitchFamily="34" charset="0"/>
                <a:ea typeface="Open Sans" panose="020B0606030504020204" pitchFamily="34" charset="0"/>
              </a:rPr>
              <a:t>Requisitos</a:t>
            </a:r>
          </a:p>
        </p:txBody>
      </p:sp>
    </p:spTree>
    <p:extLst>
      <p:ext uri="{BB962C8B-B14F-4D97-AF65-F5344CB8AC3E}">
        <p14:creationId xmlns:p14="http://schemas.microsoft.com/office/powerpoint/2010/main" val="3735645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63084" y="4703217"/>
            <a:ext cx="10363200" cy="769441"/>
          </a:xfrm>
        </p:spPr>
        <p:txBody>
          <a:bodyPr/>
          <a:lstStyle/>
          <a:p>
            <a:r>
              <a:rPr lang="es-ES" dirty="0"/>
              <a:t>Diseño  Físico</a:t>
            </a:r>
            <a:endParaRPr lang="en-US" dirty="0"/>
          </a:p>
        </p:txBody>
      </p:sp>
      <p:sp>
        <p:nvSpPr>
          <p:cNvPr id="3" name="2 Marcador de texto"/>
          <p:cNvSpPr>
            <a:spLocks noGrp="1"/>
          </p:cNvSpPr>
          <p:nvPr>
            <p:ph type="body" idx="1"/>
          </p:nvPr>
        </p:nvSpPr>
        <p:spPr/>
        <p:txBody>
          <a:bodyPr/>
          <a:lstStyle/>
          <a:p>
            <a:r>
              <a:rPr lang="es-ES" sz="2400" dirty="0"/>
              <a:t>Lo que se le entrega al programador...</a:t>
            </a:r>
            <a:endParaRPr lang="en-US" sz="2400" dirty="0"/>
          </a:p>
        </p:txBody>
      </p:sp>
    </p:spTree>
    <p:extLst>
      <p:ext uri="{BB962C8B-B14F-4D97-AF65-F5344CB8AC3E}">
        <p14:creationId xmlns:p14="http://schemas.microsoft.com/office/powerpoint/2010/main" val="915969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5701513" y="737494"/>
            <a:ext cx="6075708" cy="5383012"/>
          </a:xfrm>
          <a:prstGeom prst="rect">
            <a:avLst/>
          </a:prstGeom>
          <a:noFill/>
          <a:ln w="9525">
            <a:noFill/>
            <a:miter lim="800000"/>
            <a:headEnd/>
            <a:tailEnd/>
          </a:ln>
        </p:spPr>
        <p:txBody>
          <a:bodyPr wrap="square" anchor="ctr">
            <a:spAutoFit/>
          </a:bodyPr>
          <a:lstStyle>
            <a:defPPr>
              <a:defRPr lang="es-ES"/>
            </a:defPPr>
            <a:lvl1pPr marL="342900" indent="-342900">
              <a:buClr>
                <a:srgbClr val="FF0000"/>
              </a:buClr>
              <a:buFont typeface="Wingdings" panose="05000000000000000000" pitchFamily="2" charset="2"/>
              <a:buChar char="§"/>
              <a:defRPr sz="2400">
                <a:latin typeface="+mn-lt"/>
                <a:ea typeface="MingLiU-ExtB" panose="02020500000000000000" pitchFamily="18" charset="-120"/>
              </a:defRPr>
            </a:lvl1pPr>
          </a:lstStyle>
          <a:p>
            <a:pPr marL="0" indent="0" algn="r">
              <a:lnSpc>
                <a:spcPts val="3200"/>
              </a:lnSpc>
              <a:buNone/>
            </a:pPr>
            <a:r>
              <a:rPr lang="es-ES" sz="2200" dirty="0">
                <a:latin typeface="Open Sans" panose="020B0606030504020204" pitchFamily="34" charset="0"/>
                <a:ea typeface="Open Sans" panose="020B0606030504020204" pitchFamily="34" charset="0"/>
              </a:rPr>
              <a:t>Pasar de </a:t>
            </a:r>
            <a:r>
              <a:rPr lang="es-ES" sz="2200">
                <a:latin typeface="Open Sans" panose="020B0606030504020204" pitchFamily="34" charset="0"/>
                <a:ea typeface="Open Sans" panose="020B0606030504020204" pitchFamily="34" charset="0"/>
              </a:rPr>
              <a:t>preguntarse </a:t>
            </a:r>
            <a:br>
              <a:rPr lang="es-ES" sz="2200">
                <a:latin typeface="Open Sans" panose="020B0606030504020204" pitchFamily="34" charset="0"/>
                <a:ea typeface="Open Sans" panose="020B0606030504020204" pitchFamily="34" charset="0"/>
              </a:rPr>
            </a:br>
            <a:r>
              <a:rPr lang="es-ES" sz="2200">
                <a:latin typeface="Open Sans" panose="020B0606030504020204" pitchFamily="34" charset="0"/>
                <a:ea typeface="Open Sans" panose="020B0606030504020204" pitchFamily="34" charset="0"/>
              </a:rPr>
              <a:t>¿</a:t>
            </a:r>
            <a:r>
              <a:rPr lang="es-ES" sz="2200" dirty="0">
                <a:latin typeface="Open Sans" panose="020B0606030504020204" pitchFamily="34" charset="0"/>
                <a:ea typeface="Open Sans" panose="020B0606030504020204" pitchFamily="34" charset="0"/>
              </a:rPr>
              <a:t>QUÉ hay que hacer</a:t>
            </a:r>
            <a:r>
              <a:rPr lang="es-ES" sz="2200">
                <a:latin typeface="Open Sans" panose="020B0606030504020204" pitchFamily="34" charset="0"/>
                <a:ea typeface="Open Sans" panose="020B0606030504020204" pitchFamily="34" charset="0"/>
              </a:rPr>
              <a:t>? </a:t>
            </a:r>
          </a:p>
          <a:p>
            <a:pPr marL="0" indent="0" algn="r">
              <a:lnSpc>
                <a:spcPts val="3200"/>
              </a:lnSpc>
              <a:buNone/>
            </a:pPr>
            <a:br>
              <a:rPr lang="es-ES" sz="2200" dirty="0">
                <a:latin typeface="Open Sans" panose="020B0606030504020204" pitchFamily="34" charset="0"/>
                <a:ea typeface="Open Sans" panose="020B0606030504020204" pitchFamily="34" charset="0"/>
              </a:rPr>
            </a:br>
            <a:r>
              <a:rPr lang="es-ES" sz="2200" dirty="0">
                <a:latin typeface="Open Sans" panose="020B0606030504020204" pitchFamily="34" charset="0"/>
                <a:ea typeface="Open Sans" panose="020B0606030504020204" pitchFamily="34" charset="0"/>
              </a:rPr>
              <a:t>a </a:t>
            </a:r>
            <a:r>
              <a:rPr lang="es-ES" sz="2200">
                <a:latin typeface="Open Sans" panose="020B0606030504020204" pitchFamily="34" charset="0"/>
                <a:ea typeface="Open Sans" panose="020B0606030504020204" pitchFamily="34" charset="0"/>
              </a:rPr>
              <a:t>plantearse </a:t>
            </a:r>
            <a:br>
              <a:rPr lang="es-ES" sz="2200">
                <a:latin typeface="Open Sans" panose="020B0606030504020204" pitchFamily="34" charset="0"/>
                <a:ea typeface="Open Sans" panose="020B0606030504020204" pitchFamily="34" charset="0"/>
              </a:rPr>
            </a:br>
            <a:r>
              <a:rPr lang="es-ES" sz="2200">
                <a:solidFill>
                  <a:srgbClr val="CC0000"/>
                </a:solidFill>
                <a:latin typeface="Open Sans" panose="020B0606030504020204" pitchFamily="34" charset="0"/>
                <a:ea typeface="Open Sans" panose="020B0606030504020204" pitchFamily="34" charset="0"/>
              </a:rPr>
              <a:t>¿</a:t>
            </a:r>
            <a:r>
              <a:rPr lang="es-ES" sz="2200" dirty="0">
                <a:solidFill>
                  <a:srgbClr val="CC0000"/>
                </a:solidFill>
                <a:latin typeface="Open Sans" panose="020B0606030504020204" pitchFamily="34" charset="0"/>
                <a:ea typeface="Open Sans" panose="020B0606030504020204" pitchFamily="34" charset="0"/>
              </a:rPr>
              <a:t>CÓMO hay que hacerlo?</a:t>
            </a:r>
          </a:p>
          <a:p>
            <a:pPr marL="0" indent="0" algn="r">
              <a:lnSpc>
                <a:spcPts val="3200"/>
              </a:lnSpc>
              <a:buNone/>
            </a:pPr>
            <a:br>
              <a:rPr lang="es-ES_tradnl" sz="2200" dirty="0">
                <a:latin typeface="Open Sans" panose="020B0606030504020204" pitchFamily="34" charset="0"/>
                <a:ea typeface="Open Sans" panose="020B0606030504020204" pitchFamily="34" charset="0"/>
              </a:rPr>
            </a:br>
            <a:r>
              <a:rPr lang="es-ES_tradnl" sz="2200" dirty="0">
                <a:latin typeface="Open Sans" panose="020B0606030504020204" pitchFamily="34" charset="0"/>
                <a:ea typeface="Open Sans" panose="020B0606030504020204" pitchFamily="34" charset="0"/>
              </a:rPr>
              <a:t>El diseño físico de </a:t>
            </a:r>
            <a:r>
              <a:rPr lang="es-ES_tradnl" sz="2200">
                <a:latin typeface="Open Sans" panose="020B0606030504020204" pitchFamily="34" charset="0"/>
                <a:ea typeface="Open Sans" panose="020B0606030504020204" pitchFamily="34" charset="0"/>
              </a:rPr>
              <a:t>sistemas </a:t>
            </a:r>
            <a:br>
              <a:rPr lang="es-ES_tradnl" sz="2200">
                <a:latin typeface="Open Sans" panose="020B0606030504020204" pitchFamily="34" charset="0"/>
                <a:ea typeface="Open Sans" panose="020B0606030504020204" pitchFamily="34" charset="0"/>
              </a:rPr>
            </a:br>
            <a:r>
              <a:rPr lang="es-ES_tradnl" sz="2200">
                <a:solidFill>
                  <a:srgbClr val="C00000"/>
                </a:solidFill>
                <a:latin typeface="Open Sans" panose="020B0606030504020204" pitchFamily="34" charset="0"/>
                <a:ea typeface="Open Sans" panose="020B0606030504020204" pitchFamily="34" charset="0"/>
              </a:rPr>
              <a:t>es </a:t>
            </a:r>
            <a:r>
              <a:rPr lang="es-ES_tradnl" sz="2200" dirty="0">
                <a:solidFill>
                  <a:srgbClr val="C00000"/>
                </a:solidFill>
                <a:latin typeface="Open Sans" panose="020B0606030504020204" pitchFamily="34" charset="0"/>
                <a:ea typeface="Open Sans" panose="020B0606030504020204" pitchFamily="34" charset="0"/>
              </a:rPr>
              <a:t>la forma en que se </a:t>
            </a:r>
            <a:r>
              <a:rPr lang="es-ES_tradnl" sz="2200">
                <a:solidFill>
                  <a:srgbClr val="C00000"/>
                </a:solidFill>
                <a:latin typeface="Open Sans" panose="020B0606030504020204" pitchFamily="34" charset="0"/>
                <a:ea typeface="Open Sans" panose="020B0606030504020204" pitchFamily="34" charset="0"/>
              </a:rPr>
              <a:t>lograrán </a:t>
            </a:r>
            <a:br>
              <a:rPr lang="es-ES_tradnl" sz="2200">
                <a:solidFill>
                  <a:srgbClr val="C00000"/>
                </a:solidFill>
                <a:latin typeface="Open Sans" panose="020B0606030504020204" pitchFamily="34" charset="0"/>
                <a:ea typeface="Open Sans" panose="020B0606030504020204" pitchFamily="34" charset="0"/>
              </a:rPr>
            </a:br>
            <a:r>
              <a:rPr lang="es-ES_tradnl" sz="2200">
                <a:solidFill>
                  <a:srgbClr val="C00000"/>
                </a:solidFill>
                <a:latin typeface="Open Sans" panose="020B0606030504020204" pitchFamily="34" charset="0"/>
                <a:ea typeface="Open Sans" panose="020B0606030504020204" pitchFamily="34" charset="0"/>
              </a:rPr>
              <a:t>las </a:t>
            </a:r>
            <a:r>
              <a:rPr lang="es-ES_tradnl" sz="2200" dirty="0">
                <a:solidFill>
                  <a:srgbClr val="C00000"/>
                </a:solidFill>
                <a:latin typeface="Open Sans" panose="020B0606030504020204" pitchFamily="34" charset="0"/>
                <a:ea typeface="Open Sans" panose="020B0606030504020204" pitchFamily="34" charset="0"/>
              </a:rPr>
              <a:t>tareas del sistema</a:t>
            </a:r>
            <a:r>
              <a:rPr lang="es-ES_tradnl" sz="2200">
                <a:latin typeface="Open Sans" panose="020B0606030504020204" pitchFamily="34" charset="0"/>
                <a:ea typeface="Open Sans" panose="020B0606030504020204" pitchFamily="34" charset="0"/>
              </a:rPr>
              <a:t>, </a:t>
            </a:r>
            <a:br>
              <a:rPr lang="es-ES_tradnl" sz="2200">
                <a:latin typeface="Open Sans" panose="020B0606030504020204" pitchFamily="34" charset="0"/>
                <a:ea typeface="Open Sans" panose="020B0606030504020204" pitchFamily="34" charset="0"/>
              </a:rPr>
            </a:br>
            <a:r>
              <a:rPr lang="es-ES_tradnl" sz="2200">
                <a:latin typeface="Open Sans" panose="020B0606030504020204" pitchFamily="34" charset="0"/>
                <a:ea typeface="Open Sans" panose="020B0606030504020204" pitchFamily="34" charset="0"/>
              </a:rPr>
              <a:t>lo </a:t>
            </a:r>
            <a:r>
              <a:rPr lang="es-ES_tradnl" sz="2200" dirty="0">
                <a:latin typeface="Open Sans" panose="020B0606030504020204" pitchFamily="34" charset="0"/>
                <a:ea typeface="Open Sans" panose="020B0606030504020204" pitchFamily="34" charset="0"/>
              </a:rPr>
              <a:t>que </a:t>
            </a:r>
            <a:r>
              <a:rPr lang="es-ES_tradnl" sz="2200">
                <a:latin typeface="Open Sans" panose="020B0606030504020204" pitchFamily="34" charset="0"/>
                <a:ea typeface="Open Sans" panose="020B0606030504020204" pitchFamily="34" charset="0"/>
              </a:rPr>
              <a:t>incluye </a:t>
            </a:r>
            <a:br>
              <a:rPr lang="es-ES_tradnl" sz="2200">
                <a:latin typeface="Open Sans" panose="020B0606030504020204" pitchFamily="34" charset="0"/>
                <a:ea typeface="Open Sans" panose="020B0606030504020204" pitchFamily="34" charset="0"/>
              </a:rPr>
            </a:br>
            <a:r>
              <a:rPr lang="es-ES_tradnl" sz="2200">
                <a:latin typeface="Open Sans" panose="020B0606030504020204" pitchFamily="34" charset="0"/>
                <a:ea typeface="Open Sans" panose="020B0606030504020204" pitchFamily="34" charset="0"/>
              </a:rPr>
              <a:t>la </a:t>
            </a:r>
            <a:r>
              <a:rPr lang="es-ES_tradnl" sz="2200" dirty="0">
                <a:latin typeface="Open Sans" panose="020B0606030504020204" pitchFamily="34" charset="0"/>
                <a:ea typeface="Open Sans" panose="020B0606030504020204" pitchFamily="34" charset="0"/>
              </a:rPr>
              <a:t>manera de conjuntar </a:t>
            </a:r>
            <a:r>
              <a:rPr lang="es-ES_tradnl" sz="2200">
                <a:latin typeface="Open Sans" panose="020B0606030504020204" pitchFamily="34" charset="0"/>
                <a:ea typeface="Open Sans" panose="020B0606030504020204" pitchFamily="34" charset="0"/>
              </a:rPr>
              <a:t>sus componentes</a:t>
            </a:r>
            <a:br>
              <a:rPr lang="es-ES_tradnl" sz="2200">
                <a:latin typeface="Open Sans" panose="020B0606030504020204" pitchFamily="34" charset="0"/>
                <a:ea typeface="Open Sans" panose="020B0606030504020204" pitchFamily="34" charset="0"/>
              </a:rPr>
            </a:br>
            <a:r>
              <a:rPr lang="es-ES_tradnl" sz="2200">
                <a:latin typeface="Open Sans" panose="020B0606030504020204" pitchFamily="34" charset="0"/>
                <a:ea typeface="Open Sans" panose="020B0606030504020204" pitchFamily="34" charset="0"/>
              </a:rPr>
              <a:t> </a:t>
            </a:r>
            <a:r>
              <a:rPr lang="es-ES_tradnl" sz="2200" dirty="0">
                <a:latin typeface="Open Sans" panose="020B0606030504020204" pitchFamily="34" charset="0"/>
                <a:ea typeface="Open Sans" panose="020B0606030504020204" pitchFamily="34" charset="0"/>
              </a:rPr>
              <a:t>y las funciones que </a:t>
            </a:r>
            <a:r>
              <a:rPr lang="es-ES_tradnl" sz="2200">
                <a:latin typeface="Open Sans" panose="020B0606030504020204" pitchFamily="34" charset="0"/>
                <a:ea typeface="Open Sans" panose="020B0606030504020204" pitchFamily="34" charset="0"/>
              </a:rPr>
              <a:t>realizará </a:t>
            </a:r>
            <a:br>
              <a:rPr lang="es-ES_tradnl" sz="2200">
                <a:latin typeface="Open Sans" panose="020B0606030504020204" pitchFamily="34" charset="0"/>
                <a:ea typeface="Open Sans" panose="020B0606030504020204" pitchFamily="34" charset="0"/>
              </a:rPr>
            </a:br>
            <a:r>
              <a:rPr lang="es-ES_tradnl" sz="2200">
                <a:latin typeface="Open Sans" panose="020B0606030504020204" pitchFamily="34" charset="0"/>
                <a:ea typeface="Open Sans" panose="020B0606030504020204" pitchFamily="34" charset="0"/>
              </a:rPr>
              <a:t>cada </a:t>
            </a:r>
            <a:r>
              <a:rPr lang="es-ES_tradnl" sz="2200" dirty="0">
                <a:latin typeface="Open Sans" panose="020B0606030504020204" pitchFamily="34" charset="0"/>
                <a:ea typeface="Open Sans" panose="020B0606030504020204" pitchFamily="34" charset="0"/>
              </a:rPr>
              <a:t>uno de éstos.</a:t>
            </a:r>
            <a:endParaRPr lang="es-ES" sz="2200" dirty="0">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dirty="0"/>
              <a:t>Diseño Físico </a:t>
            </a:r>
            <a:endParaRPr lang="en-US" dirty="0"/>
          </a:p>
        </p:txBody>
      </p:sp>
      <p:pic>
        <p:nvPicPr>
          <p:cNvPr id="1030" name="Picture 6" descr="Sitio web bajo fondo de construcción Vector Premium ">
            <a:extLst>
              <a:ext uri="{FF2B5EF4-FFF2-40B4-BE49-F238E27FC236}">
                <a16:creationId xmlns:a16="http://schemas.microsoft.com/office/drawing/2014/main" id="{77049690-71CD-4B41-9D50-4E42A6B03DDE}"/>
              </a:ext>
            </a:extLst>
          </p:cNvPr>
          <p:cNvPicPr>
            <a:picLocks noChangeAspect="1" noChangeArrowheads="1"/>
          </p:cNvPicPr>
          <p:nvPr/>
        </p:nvPicPr>
        <p:blipFill>
          <a:blip r:embed="rId2">
            <a:clrChange>
              <a:clrFrom>
                <a:srgbClr val="FEC216"/>
              </a:clrFrom>
              <a:clrTo>
                <a:srgbClr val="FEC216">
                  <a:alpha val="0"/>
                </a:srgbClr>
              </a:clrTo>
            </a:clrChange>
            <a:grayscl/>
            <a:extLst>
              <a:ext uri="{28A0092B-C50C-407E-A947-70E740481C1C}">
                <a14:useLocalDpi xmlns:a14="http://schemas.microsoft.com/office/drawing/2010/main" val="0"/>
              </a:ext>
            </a:extLst>
          </a:blip>
          <a:srcRect/>
          <a:stretch>
            <a:fillRect/>
          </a:stretch>
        </p:blipFill>
        <p:spPr bwMode="auto">
          <a:xfrm>
            <a:off x="571807" y="1100923"/>
            <a:ext cx="4862280" cy="4862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544445" y="887384"/>
            <a:ext cx="11342755" cy="5401479"/>
          </a:xfrm>
          <a:prstGeom prst="rect">
            <a:avLst/>
          </a:prstGeom>
          <a:noFill/>
          <a:ln w="9525">
            <a:noFill/>
            <a:miter lim="800000"/>
            <a:headEnd/>
            <a:tailEnd/>
          </a:ln>
        </p:spPr>
        <p:txBody>
          <a:bodyPr wrap="square" anchor="ctr">
            <a:spAutoFit/>
          </a:bodyPr>
          <a:lstStyle>
            <a:defPPr>
              <a:defRPr lang="es-ES"/>
            </a:defPPr>
            <a:lvl1pPr marL="0" indent="0">
              <a:buClr>
                <a:srgbClr val="FF0000"/>
              </a:buClr>
              <a:buFont typeface="Wingdings" panose="05000000000000000000" pitchFamily="2" charset="2"/>
              <a:buNone/>
              <a:defRPr sz="2400">
                <a:latin typeface="+mn-lt"/>
                <a:ea typeface="MingLiU-ExtB" panose="02020500000000000000" pitchFamily="18" charset="-120"/>
              </a:defRPr>
            </a:lvl1pPr>
          </a:lstStyle>
          <a:p>
            <a:pPr marL="360363" indent="-360363">
              <a:buClr>
                <a:srgbClr val="C00000"/>
              </a:buClr>
            </a:pPr>
            <a:r>
              <a:rPr lang="es-MX" sz="1500">
                <a:solidFill>
                  <a:srgbClr val="CC0000"/>
                </a:solidFill>
                <a:latin typeface="Open Sans" panose="020B0606030504020204" pitchFamily="34" charset="0"/>
                <a:ea typeface="Open Sans" panose="020B0606030504020204" pitchFamily="34" charset="0"/>
              </a:rPr>
              <a:t>Diseño de Hardware</a:t>
            </a:r>
          </a:p>
          <a:p>
            <a:pPr marL="360363" lvl="1" indent="-360363">
              <a:buClr>
                <a:srgbClr val="C00000"/>
              </a:buClr>
            </a:pPr>
            <a:r>
              <a:rPr lang="es-ES_tradnl" sz="1500">
                <a:latin typeface="Open Sans" panose="020B0606030504020204" pitchFamily="34" charset="0"/>
                <a:ea typeface="Open Sans" panose="020B0606030504020204" pitchFamily="34" charset="0"/>
              </a:rPr>
              <a:t>	Debe especificarse todo el equipo de que habrá de utilizarse, lo que incluye dispositivos de entrada, procesamiento y salida, con sus características de rendimiento. </a:t>
            </a:r>
          </a:p>
          <a:p>
            <a:pPr marL="360363" lvl="1" indent="-360363">
              <a:buClr>
                <a:srgbClr val="C00000"/>
              </a:buClr>
            </a:pPr>
            <a:endParaRPr lang="es-ES" sz="1500">
              <a:latin typeface="Open Sans" panose="020B0606030504020204" pitchFamily="34" charset="0"/>
              <a:ea typeface="Open Sans" panose="020B0606030504020204" pitchFamily="34" charset="0"/>
            </a:endParaRPr>
          </a:p>
          <a:p>
            <a:pPr marL="360363" indent="-360363">
              <a:buClr>
                <a:srgbClr val="C00000"/>
              </a:buClr>
            </a:pPr>
            <a:r>
              <a:rPr lang="es-MX" sz="1500">
                <a:solidFill>
                  <a:srgbClr val="CC0000"/>
                </a:solidFill>
                <a:latin typeface="Open Sans" panose="020B0606030504020204" pitchFamily="34" charset="0"/>
                <a:ea typeface="Open Sans" panose="020B0606030504020204" pitchFamily="34" charset="0"/>
              </a:rPr>
              <a:t>Diseño de Software</a:t>
            </a:r>
          </a:p>
          <a:p>
            <a:pPr marL="360363" indent="-360363"/>
            <a:r>
              <a:rPr lang="es-ES_tradnl" sz="1500">
                <a:latin typeface="Open Sans" panose="020B0606030504020204" pitchFamily="34" charset="0"/>
                <a:ea typeface="Open Sans" panose="020B0606030504020204" pitchFamily="34" charset="0"/>
              </a:rPr>
              <a:t>	Deben especificarse las características de todo el Software.</a:t>
            </a:r>
          </a:p>
          <a:p>
            <a:pPr marL="360363" indent="-360363"/>
            <a:r>
              <a:rPr lang="es-ES_tradnl" sz="1500">
                <a:latin typeface="Open Sans" panose="020B0606030504020204" pitchFamily="34" charset="0"/>
                <a:ea typeface="Open Sans" panose="020B0606030504020204" pitchFamily="34" charset="0"/>
              </a:rPr>
              <a:t>	Por ejemplo, si en el diseño lógico se indica la necesidad de que de que los usuarios actualicen al mismo tiempo la base de datos, en el diseño físico deben especificarse un sistema de administración de base de datos que lo permita. En algunos casos se puede adquirir el software, mientras que en otros se desarrollan internamente.</a:t>
            </a:r>
            <a:r>
              <a:rPr lang="es-ES" sz="1500">
                <a:latin typeface="Open Sans" panose="020B0606030504020204" pitchFamily="34" charset="0"/>
                <a:ea typeface="Open Sans" panose="020B0606030504020204" pitchFamily="34" charset="0"/>
              </a:rPr>
              <a:t> </a:t>
            </a:r>
          </a:p>
          <a:p>
            <a:pPr marL="360363" indent="-360363">
              <a:buClr>
                <a:srgbClr val="C00000"/>
              </a:buClr>
            </a:pPr>
            <a:endParaRPr lang="es-MX" sz="1500">
              <a:solidFill>
                <a:srgbClr val="CC0000"/>
              </a:solidFill>
              <a:latin typeface="Open Sans" panose="020B0606030504020204" pitchFamily="34" charset="0"/>
              <a:ea typeface="Open Sans" panose="020B0606030504020204" pitchFamily="34" charset="0"/>
            </a:endParaRPr>
          </a:p>
          <a:p>
            <a:pPr marL="360363" indent="-360363">
              <a:buClr>
                <a:srgbClr val="C00000"/>
              </a:buClr>
            </a:pPr>
            <a:r>
              <a:rPr lang="es-MX" sz="1500">
                <a:solidFill>
                  <a:srgbClr val="CC0000"/>
                </a:solidFill>
                <a:latin typeface="Open Sans" panose="020B0606030504020204" pitchFamily="34" charset="0"/>
                <a:ea typeface="Open Sans" panose="020B0606030504020204" pitchFamily="34" charset="0"/>
              </a:rPr>
              <a:t>Diseño </a:t>
            </a:r>
            <a:r>
              <a:rPr lang="es-MX" sz="1500" dirty="0">
                <a:solidFill>
                  <a:srgbClr val="CC0000"/>
                </a:solidFill>
                <a:latin typeface="Open Sans" panose="020B0606030504020204" pitchFamily="34" charset="0"/>
                <a:ea typeface="Open Sans" panose="020B0606030504020204" pitchFamily="34" charset="0"/>
              </a:rPr>
              <a:t>de bases </a:t>
            </a:r>
            <a:r>
              <a:rPr lang="es-MX" sz="1500">
                <a:solidFill>
                  <a:srgbClr val="CC0000"/>
                </a:solidFill>
                <a:latin typeface="Open Sans" panose="020B0606030504020204" pitchFamily="34" charset="0"/>
                <a:ea typeface="Open Sans" panose="020B0606030504020204" pitchFamily="34" charset="0"/>
              </a:rPr>
              <a:t>de datos</a:t>
            </a:r>
          </a:p>
          <a:p>
            <a:pPr marL="360363" lvl="1" indent="-360363">
              <a:buClr>
                <a:srgbClr val="C00000"/>
              </a:buClr>
            </a:pPr>
            <a:r>
              <a:rPr lang="es-ES_tradnl" sz="1500">
                <a:latin typeface="Open Sans" panose="020B0606030504020204" pitchFamily="34" charset="0"/>
                <a:ea typeface="Open Sans" panose="020B0606030504020204" pitchFamily="34" charset="0"/>
              </a:rPr>
              <a:t>	Es necesario detallar el tipo, estructura y funciones de las bases de datos. Las relaciones entre los elementos de datos establecidas en el diseño lógico </a:t>
            </a:r>
            <a:r>
              <a:rPr lang="es-ES_tradnl" sz="1200">
                <a:solidFill>
                  <a:srgbClr val="C00000"/>
                </a:solidFill>
                <a:latin typeface="Open Sans" panose="020B0606030504020204" pitchFamily="34" charset="0"/>
                <a:ea typeface="Open Sans" panose="020B0606030504020204" pitchFamily="34" charset="0"/>
              </a:rPr>
              <a:t>(tema BBDD Relacionales)</a:t>
            </a:r>
            <a:r>
              <a:rPr lang="es-ES_tradnl" sz="1500">
                <a:latin typeface="Open Sans" panose="020B0606030504020204" pitchFamily="34" charset="0"/>
                <a:ea typeface="Open Sans" panose="020B0606030504020204" pitchFamily="34" charset="0"/>
              </a:rPr>
              <a:t> deben reflejarse también en el diseño físico.</a:t>
            </a:r>
            <a:r>
              <a:rPr lang="es-ES" sz="1500">
                <a:latin typeface="Open Sans" panose="020B0606030504020204" pitchFamily="34" charset="0"/>
                <a:ea typeface="Open Sans" panose="020B0606030504020204" pitchFamily="34" charset="0"/>
              </a:rPr>
              <a:t> </a:t>
            </a:r>
          </a:p>
          <a:p>
            <a:pPr marL="360363" indent="-360363">
              <a:buClr>
                <a:srgbClr val="C00000"/>
              </a:buClr>
            </a:pPr>
            <a:endParaRPr lang="es-MX" sz="1500">
              <a:solidFill>
                <a:srgbClr val="CC0000"/>
              </a:solidFill>
              <a:latin typeface="Open Sans" panose="020B0606030504020204" pitchFamily="34" charset="0"/>
              <a:ea typeface="Open Sans" panose="020B0606030504020204" pitchFamily="34" charset="0"/>
            </a:endParaRPr>
          </a:p>
          <a:p>
            <a:pPr marL="360363" indent="-360363">
              <a:buClr>
                <a:srgbClr val="C00000"/>
              </a:buClr>
            </a:pPr>
            <a:r>
              <a:rPr lang="es-MX" sz="1500">
                <a:solidFill>
                  <a:srgbClr val="CC0000"/>
                </a:solidFill>
                <a:latin typeface="Open Sans" panose="020B0606030504020204" pitchFamily="34" charset="0"/>
                <a:ea typeface="Open Sans" panose="020B0606030504020204" pitchFamily="34" charset="0"/>
              </a:rPr>
              <a:t>Diseño de Telecomunicaciones</a:t>
            </a:r>
          </a:p>
          <a:p>
            <a:pPr marL="360363" lvl="1" indent="-360363">
              <a:buClr>
                <a:srgbClr val="C00000"/>
              </a:buClr>
            </a:pPr>
            <a:r>
              <a:rPr lang="es-ES_tradnl" sz="1500">
                <a:latin typeface="Open Sans" panose="020B0606030504020204" pitchFamily="34" charset="0"/>
                <a:ea typeface="Open Sans" panose="020B0606030504020204" pitchFamily="34" charset="0"/>
              </a:rPr>
              <a:t>	Deben especificarse las características necesarias del software, medios y dispositivos de telecomunicaciones. </a:t>
            </a:r>
            <a:endParaRPr lang="es-MX" sz="1500" dirty="0">
              <a:solidFill>
                <a:srgbClr val="CC0000"/>
              </a:solidFill>
              <a:latin typeface="Open Sans" panose="020B0606030504020204" pitchFamily="34" charset="0"/>
              <a:ea typeface="Open Sans" panose="020B0606030504020204" pitchFamily="34" charset="0"/>
            </a:endParaRPr>
          </a:p>
          <a:p>
            <a:pPr marL="360363" indent="-360363">
              <a:buClr>
                <a:srgbClr val="C00000"/>
              </a:buClr>
            </a:pPr>
            <a:endParaRPr lang="es-MX" sz="1500">
              <a:solidFill>
                <a:srgbClr val="CC0000"/>
              </a:solidFill>
              <a:latin typeface="Open Sans" panose="020B0606030504020204" pitchFamily="34" charset="0"/>
              <a:ea typeface="Open Sans" panose="020B0606030504020204" pitchFamily="34" charset="0"/>
            </a:endParaRPr>
          </a:p>
          <a:p>
            <a:pPr marL="360363" indent="-360363">
              <a:buClr>
                <a:srgbClr val="C00000"/>
              </a:buClr>
            </a:pPr>
            <a:r>
              <a:rPr lang="es-MX" sz="1500">
                <a:solidFill>
                  <a:srgbClr val="CC0000"/>
                </a:solidFill>
                <a:latin typeface="Open Sans" panose="020B0606030504020204" pitchFamily="34" charset="0"/>
                <a:ea typeface="Open Sans" panose="020B0606030504020204" pitchFamily="34" charset="0"/>
              </a:rPr>
              <a:t>Diseño de </a:t>
            </a:r>
            <a:r>
              <a:rPr lang="es-ES" sz="1500">
                <a:solidFill>
                  <a:srgbClr val="CC0000"/>
                </a:solidFill>
                <a:latin typeface="Open Sans" panose="020B0606030504020204" pitchFamily="34" charset="0"/>
                <a:ea typeface="Open Sans" panose="020B0606030504020204" pitchFamily="34" charset="0"/>
              </a:rPr>
              <a:t>Usuarios</a:t>
            </a:r>
            <a:endParaRPr lang="es-MX" sz="1500">
              <a:solidFill>
                <a:srgbClr val="CC0000"/>
              </a:solidFill>
              <a:latin typeface="Open Sans" panose="020B0606030504020204" pitchFamily="34" charset="0"/>
              <a:ea typeface="Open Sans" panose="020B0606030504020204" pitchFamily="34" charset="0"/>
            </a:endParaRPr>
          </a:p>
          <a:p>
            <a:pPr marL="360363" indent="-360363">
              <a:buClr>
                <a:srgbClr val="C00000"/>
              </a:buClr>
            </a:pPr>
            <a:r>
              <a:rPr lang="es-ES" sz="1500">
                <a:latin typeface="Open Sans" panose="020B0606030504020204" pitchFamily="34" charset="0"/>
                <a:ea typeface="Open Sans" panose="020B0606030504020204" pitchFamily="34" charset="0"/>
              </a:rPr>
              <a:t>	Especificación de las tareas por Niveles de Usuarios</a:t>
            </a:r>
            <a:endParaRPr lang="es-MX" sz="1500" dirty="0">
              <a:solidFill>
                <a:srgbClr val="CC0000"/>
              </a:solidFill>
              <a:latin typeface="Open Sans" panose="020B0606030504020204" pitchFamily="34" charset="0"/>
              <a:ea typeface="Open Sans" panose="020B0606030504020204" pitchFamily="34" charset="0"/>
            </a:endParaRPr>
          </a:p>
          <a:p>
            <a:pPr marL="360363" indent="-360363">
              <a:buClr>
                <a:srgbClr val="C00000"/>
              </a:buClr>
            </a:pPr>
            <a:endParaRPr lang="es-MX" sz="1500">
              <a:solidFill>
                <a:srgbClr val="CC0000"/>
              </a:solidFill>
              <a:latin typeface="Open Sans" panose="020B0606030504020204" pitchFamily="34" charset="0"/>
              <a:ea typeface="Open Sans" panose="020B0606030504020204" pitchFamily="34" charset="0"/>
            </a:endParaRPr>
          </a:p>
          <a:p>
            <a:pPr marL="360363" indent="-360363">
              <a:buClr>
                <a:srgbClr val="C00000"/>
              </a:buClr>
            </a:pPr>
            <a:r>
              <a:rPr lang="es-MX" sz="1500">
                <a:solidFill>
                  <a:srgbClr val="CC0000"/>
                </a:solidFill>
                <a:latin typeface="Open Sans" panose="020B0606030504020204" pitchFamily="34" charset="0"/>
                <a:ea typeface="Open Sans" panose="020B0606030504020204" pitchFamily="34" charset="0"/>
              </a:rPr>
              <a:t>Diseño </a:t>
            </a:r>
            <a:r>
              <a:rPr lang="es-MX" sz="1500" dirty="0">
                <a:solidFill>
                  <a:srgbClr val="CC0000"/>
                </a:solidFill>
                <a:latin typeface="Open Sans" panose="020B0606030504020204" pitchFamily="34" charset="0"/>
                <a:ea typeface="Open Sans" panose="020B0606030504020204" pitchFamily="34" charset="0"/>
              </a:rPr>
              <a:t>de Procedimientos y </a:t>
            </a:r>
            <a:r>
              <a:rPr lang="es-MX" sz="1500">
                <a:solidFill>
                  <a:srgbClr val="CC0000"/>
                </a:solidFill>
                <a:latin typeface="Open Sans" panose="020B0606030504020204" pitchFamily="34" charset="0"/>
                <a:ea typeface="Open Sans" panose="020B0606030504020204" pitchFamily="34" charset="0"/>
              </a:rPr>
              <a:t>controles.</a:t>
            </a:r>
          </a:p>
          <a:p>
            <a:pPr marL="360363" indent="-360363"/>
            <a:r>
              <a:rPr lang="es-ES_tradnl" sz="1500">
                <a:latin typeface="Open Sans" panose="020B0606030504020204" pitchFamily="34" charset="0"/>
                <a:ea typeface="Open Sans" panose="020B0606030504020204" pitchFamily="34" charset="0"/>
              </a:rPr>
              <a:t>	Comprende detallar la forma en que se ejecuta cada aplicación y las medidas para minimizar las probabilidades de delitos y fraudes. Tales especificaciones incluyen métodos de auditoria, soporte y distribución de salidas.</a:t>
            </a:r>
            <a:endParaRPr lang="es-ES_tradnl" sz="1500" dirty="0">
              <a:solidFill>
                <a:srgbClr val="CC0000"/>
              </a:solidFill>
              <a:latin typeface="Open Sans" panose="020B0606030504020204" pitchFamily="34" charset="0"/>
              <a:ea typeface="Open Sans" panose="020B0606030504020204" pitchFamily="34" charset="0"/>
            </a:endParaRPr>
          </a:p>
        </p:txBody>
      </p:sp>
      <p:sp>
        <p:nvSpPr>
          <p:cNvPr id="3" name="2 Título"/>
          <p:cNvSpPr>
            <a:spLocks noGrp="1"/>
          </p:cNvSpPr>
          <p:nvPr>
            <p:ph type="title"/>
          </p:nvPr>
        </p:nvSpPr>
        <p:spPr/>
        <p:txBody>
          <a:bodyPr/>
          <a:lstStyle/>
          <a:p>
            <a:r>
              <a:rPr lang="es-ES" dirty="0"/>
              <a:t>Diseño Físico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CAB88-FDFC-4949-990F-BDAB0AE7EB87}"/>
              </a:ext>
            </a:extLst>
          </p:cNvPr>
          <p:cNvSpPr>
            <a:spLocks noGrp="1"/>
          </p:cNvSpPr>
          <p:nvPr>
            <p:ph type="title"/>
          </p:nvPr>
        </p:nvSpPr>
        <p:spPr/>
        <p:txBody>
          <a:bodyPr/>
          <a:lstStyle/>
          <a:p>
            <a:r>
              <a:rPr lang="es-ES" dirty="0"/>
              <a:t>Actividades del Proceso de Ciclo de Vida del Software</a:t>
            </a:r>
            <a:br>
              <a:rPr lang="es-ES" dirty="0"/>
            </a:br>
            <a:endParaRPr lang="es-ES" dirty="0"/>
          </a:p>
        </p:txBody>
      </p:sp>
      <p:sp>
        <p:nvSpPr>
          <p:cNvPr id="4" name="Marcador de contenido 2">
            <a:extLst>
              <a:ext uri="{FF2B5EF4-FFF2-40B4-BE49-F238E27FC236}">
                <a16:creationId xmlns:a16="http://schemas.microsoft.com/office/drawing/2014/main" id="{E48A7638-15D0-43AA-BA20-1303ABE8C59F}"/>
              </a:ext>
            </a:extLst>
          </p:cNvPr>
          <p:cNvSpPr txBox="1">
            <a:spLocks/>
          </p:cNvSpPr>
          <p:nvPr/>
        </p:nvSpPr>
        <p:spPr>
          <a:xfrm>
            <a:off x="6701776" y="2428229"/>
            <a:ext cx="4209394" cy="2916362"/>
          </a:xfrm>
          <a:prstGeom prst="rect">
            <a:avLst/>
          </a:prstGeom>
        </p:spPr>
        <p:txBody>
          <a:bodyPr>
            <a:normAutofit/>
          </a:bodyPr>
          <a:lstStyle>
            <a:lvl1pPr marL="0" indent="0" algn="l" defTabSz="914400" rtl="0" eaLnBrk="1" latinLnBrk="0" hangingPunct="1">
              <a:spcBef>
                <a:spcPct val="20000"/>
              </a:spcBef>
              <a:buClr>
                <a:srgbClr val="C00000"/>
              </a:buClr>
              <a:buFont typeface="Wingdings" pitchFamily="2" charset="2"/>
              <a:buNone/>
              <a:defRPr lang="es-ES" sz="26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marL="366713" indent="-285750" algn="l" defTabSz="914400" rtl="0" eaLnBrk="1" latinLnBrk="0" hangingPunct="1">
              <a:spcBef>
                <a:spcPct val="20000"/>
              </a:spcBef>
              <a:buClr>
                <a:srgbClr val="C00000"/>
              </a:buClr>
              <a:buFont typeface="Wingdings" pitchFamily="2" charset="2"/>
              <a:buChar char="§"/>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2pPr>
            <a:lvl3pPr marL="708025" indent="-228600" algn="l" defTabSz="914400" rtl="0" eaLnBrk="1" latinLnBrk="0" hangingPunct="1">
              <a:spcBef>
                <a:spcPct val="20000"/>
              </a:spcBef>
              <a:buClr>
                <a:srgbClr val="C00000"/>
              </a:buClr>
              <a:buFont typeface="Wingdings" pitchFamily="2" charset="2"/>
              <a:buChar char="§"/>
              <a:tabLst/>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marL="708025" indent="-228600" algn="l" defTabSz="914400" rtl="0" eaLnBrk="1" latinLnBrk="0" hangingPunct="1">
              <a:spcBef>
                <a:spcPct val="20000"/>
              </a:spcBef>
              <a:buClr>
                <a:srgbClr val="C00000"/>
              </a:buClr>
              <a:buFont typeface="Wingdings" pitchFamily="2" charset="2"/>
              <a:buChar char="§"/>
              <a:defRPr lang="es-ES" sz="22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marL="708025" indent="-228600" algn="l" defTabSz="914400" rtl="0" eaLnBrk="1" latinLnBrk="0" hangingPunct="1">
              <a:spcBef>
                <a:spcPct val="20000"/>
              </a:spcBef>
              <a:buClr>
                <a:srgbClr val="C00000"/>
              </a:buClr>
              <a:buFont typeface="Wingdings" pitchFamily="2" charset="2"/>
              <a:buChar char="§"/>
              <a:defRPr lang="es-ES" sz="2200" kern="1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ts val="3120"/>
              </a:lnSpc>
              <a:buFont typeface="Wingdings" pitchFamily="2" charset="2"/>
              <a:buChar char="§"/>
            </a:pPr>
            <a:r>
              <a:rPr lang="es-ES" sz="2800" dirty="0">
                <a:solidFill>
                  <a:srgbClr val="CC0000"/>
                </a:solidFill>
                <a:latin typeface="Open Sans" panose="020B0606030504020204" pitchFamily="34" charset="0"/>
                <a:ea typeface="Open Sans" panose="020B0606030504020204" pitchFamily="34" charset="0"/>
                <a:cs typeface="Open Sans" panose="020B0606030504020204" pitchFamily="34" charset="0"/>
              </a:rPr>
              <a:t>Gestión del Proyecto</a:t>
            </a:r>
            <a:endParaRPr lang="es-ES" sz="2400" dirty="0">
              <a:solidFill>
                <a:srgbClr val="CC0000"/>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3120"/>
              </a:lnSpc>
              <a:buFont typeface="Wingdings" pitchFamily="2" charset="2"/>
              <a:buChar char="§"/>
            </a:pPr>
            <a:r>
              <a:rPr lang="es-ES" sz="2400" dirty="0">
                <a:latin typeface="Open Sans" panose="020B0606030504020204" pitchFamily="34" charset="0"/>
                <a:ea typeface="Open Sans" panose="020B0606030504020204" pitchFamily="34" charset="0"/>
                <a:cs typeface="Open Sans" panose="020B0606030504020204" pitchFamily="34" charset="0"/>
              </a:rPr>
              <a:t>Seguridad</a:t>
            </a:r>
          </a:p>
          <a:p>
            <a:pPr marL="457200" indent="-457200">
              <a:lnSpc>
                <a:spcPts val="3120"/>
              </a:lnSpc>
              <a:buFont typeface="Wingdings" pitchFamily="2" charset="2"/>
              <a:buChar char="§"/>
            </a:pPr>
            <a:r>
              <a:rPr lang="es-ES" sz="2400" dirty="0">
                <a:latin typeface="Open Sans" panose="020B0606030504020204" pitchFamily="34" charset="0"/>
                <a:ea typeface="Open Sans" panose="020B0606030504020204" pitchFamily="34" charset="0"/>
                <a:cs typeface="Open Sans" panose="020B0606030504020204" pitchFamily="34" charset="0"/>
              </a:rPr>
              <a:t>Gestión de la configuración</a:t>
            </a:r>
          </a:p>
          <a:p>
            <a:pPr marL="457200" indent="-457200">
              <a:lnSpc>
                <a:spcPts val="3120"/>
              </a:lnSpc>
              <a:buFont typeface="Wingdings" pitchFamily="2" charset="2"/>
              <a:buChar char="§"/>
            </a:pPr>
            <a:r>
              <a:rPr lang="es-ES" sz="2400" dirty="0">
                <a:latin typeface="Open Sans" panose="020B0606030504020204" pitchFamily="34" charset="0"/>
                <a:ea typeface="Open Sans" panose="020B0606030504020204" pitchFamily="34" charset="0"/>
                <a:cs typeface="Open Sans" panose="020B0606030504020204" pitchFamily="34" charset="0"/>
              </a:rPr>
              <a:t>Aseguramiento de la calidad</a:t>
            </a:r>
          </a:p>
        </p:txBody>
      </p:sp>
      <p:sp>
        <p:nvSpPr>
          <p:cNvPr id="5" name="Rectángulo 4">
            <a:extLst>
              <a:ext uri="{FF2B5EF4-FFF2-40B4-BE49-F238E27FC236}">
                <a16:creationId xmlns:a16="http://schemas.microsoft.com/office/drawing/2014/main" id="{BB79F1A1-1452-4CC6-BC3E-8FAF4D3CB181}"/>
              </a:ext>
            </a:extLst>
          </p:cNvPr>
          <p:cNvSpPr/>
          <p:nvPr/>
        </p:nvSpPr>
        <p:spPr>
          <a:xfrm>
            <a:off x="6698442" y="5567679"/>
            <a:ext cx="4531852" cy="646331"/>
          </a:xfrm>
          <a:prstGeom prst="rect">
            <a:avLst/>
          </a:prstGeom>
        </p:spPr>
        <p:txBody>
          <a:bodyPr wrap="square">
            <a:spAutoFit/>
          </a:bodyPr>
          <a:lstStyle/>
          <a:p>
            <a:r>
              <a:rPr lang="es-ES" u="sng" dirty="0">
                <a:solidFill>
                  <a:srgbClr val="0000CC"/>
                </a:solidFill>
                <a:hlinkClick r:id="rId2"/>
              </a:rPr>
              <a:t>https://</a:t>
            </a:r>
            <a:r>
              <a:rPr lang="es-ES" u="sng" dirty="0" err="1">
                <a:solidFill>
                  <a:srgbClr val="0000CC"/>
                </a:solidFill>
                <a:hlinkClick r:id="rId2"/>
              </a:rPr>
              <a:t>administracionelectronica.gob</a:t>
            </a:r>
            <a:r>
              <a:rPr lang="es-ES" u="sng" err="1">
                <a:solidFill>
                  <a:srgbClr val="0000CC"/>
                </a:solidFill>
                <a:hlinkClick r:id="rId2"/>
              </a:rPr>
              <a:t>.</a:t>
            </a:r>
            <a:r>
              <a:rPr lang="es-ES" u="sng">
                <a:solidFill>
                  <a:srgbClr val="0000CC"/>
                </a:solidFill>
                <a:hlinkClick r:id="rId2"/>
              </a:rPr>
              <a:t>es</a:t>
            </a:r>
            <a:endParaRPr lang="es-ES" u="sng">
              <a:solidFill>
                <a:srgbClr val="0000CC"/>
              </a:solidFill>
            </a:endParaRPr>
          </a:p>
          <a:p>
            <a:r>
              <a:rPr lang="es-ES" u="sng">
                <a:solidFill>
                  <a:srgbClr val="0000CC"/>
                </a:solidFill>
              </a:rPr>
              <a:t>https://bit.ly/3fKMdKL</a:t>
            </a:r>
            <a:endParaRPr lang="es-ES" u="sng" dirty="0">
              <a:solidFill>
                <a:srgbClr val="0000CC"/>
              </a:solidFill>
            </a:endParaRPr>
          </a:p>
        </p:txBody>
      </p:sp>
      <p:sp>
        <p:nvSpPr>
          <p:cNvPr id="3" name="Rectangle 2">
            <a:extLst>
              <a:ext uri="{FF2B5EF4-FFF2-40B4-BE49-F238E27FC236}">
                <a16:creationId xmlns:a16="http://schemas.microsoft.com/office/drawing/2014/main" id="{455383AB-3E6E-43B9-94D6-914C6E55695E}"/>
              </a:ext>
            </a:extLst>
          </p:cNvPr>
          <p:cNvSpPr/>
          <p:nvPr/>
        </p:nvSpPr>
        <p:spPr>
          <a:xfrm>
            <a:off x="1219648" y="1266422"/>
            <a:ext cx="3133133" cy="769441"/>
          </a:xfrm>
          <a:prstGeom prst="rect">
            <a:avLst/>
          </a:prstGeom>
        </p:spPr>
        <p:txBody>
          <a:bodyPr wrap="square">
            <a:spAutoFit/>
          </a:bodyPr>
          <a:lstStyle/>
          <a:p>
            <a:r>
              <a:rPr lang="it-IT" sz="2200" b="1" dirty="0">
                <a:latin typeface="Open Sans" panose="020B0606030504020204" pitchFamily="34" charset="0"/>
                <a:ea typeface="Open Sans" panose="020B0606030504020204" pitchFamily="34" charset="0"/>
              </a:rPr>
              <a:t>Norma ISO/IEC Standard 12207:2008</a:t>
            </a:r>
            <a:endParaRPr lang="es-ES" sz="2200" b="1" dirty="0">
              <a:latin typeface="Open Sans" panose="020B0606030504020204" pitchFamily="34" charset="0"/>
              <a:ea typeface="Open Sans" panose="020B0606030504020204" pitchFamily="34" charset="0"/>
            </a:endParaRPr>
          </a:p>
        </p:txBody>
      </p:sp>
      <p:sp>
        <p:nvSpPr>
          <p:cNvPr id="7" name="Rectangle 6">
            <a:extLst>
              <a:ext uri="{FF2B5EF4-FFF2-40B4-BE49-F238E27FC236}">
                <a16:creationId xmlns:a16="http://schemas.microsoft.com/office/drawing/2014/main" id="{9AAC84AE-B05A-4F21-BFFC-29A0A13DFEC1}"/>
              </a:ext>
            </a:extLst>
          </p:cNvPr>
          <p:cNvSpPr/>
          <p:nvPr/>
        </p:nvSpPr>
        <p:spPr>
          <a:xfrm>
            <a:off x="6889914" y="1179132"/>
            <a:ext cx="3133133" cy="769441"/>
          </a:xfrm>
          <a:prstGeom prst="rect">
            <a:avLst/>
          </a:prstGeom>
        </p:spPr>
        <p:txBody>
          <a:bodyPr wrap="square">
            <a:spAutoFit/>
          </a:bodyPr>
          <a:lstStyle/>
          <a:p>
            <a:r>
              <a:rPr lang="it-IT" sz="2200" b="1" dirty="0">
                <a:latin typeface="Open Sans" panose="020B0606030504020204" pitchFamily="34" charset="0"/>
                <a:ea typeface="Open Sans" panose="020B0606030504020204" pitchFamily="34" charset="0"/>
              </a:rPr>
              <a:t>Metodología MÉTRICA V3</a:t>
            </a:r>
            <a:endParaRPr lang="es-ES" sz="2200" b="1" dirty="0">
              <a:latin typeface="Open Sans" panose="020B0606030504020204" pitchFamily="34" charset="0"/>
              <a:ea typeface="Open Sans" panose="020B0606030504020204" pitchFamily="34" charset="0"/>
            </a:endParaRPr>
          </a:p>
        </p:txBody>
      </p:sp>
      <p:pic>
        <p:nvPicPr>
          <p:cNvPr id="1026" name="Picture 2" descr="Gobierno de España - Wikipedia, la enciclopedia libre">
            <a:extLst>
              <a:ext uri="{FF2B5EF4-FFF2-40B4-BE49-F238E27FC236}">
                <a16:creationId xmlns:a16="http://schemas.microsoft.com/office/drawing/2014/main" id="{6937B412-8B72-49D9-9B11-E79F1B476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701" y="1266422"/>
            <a:ext cx="1425718" cy="6885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9B9F406-1CDE-4EF3-842C-08BFE94FAFA1}"/>
              </a:ext>
            </a:extLst>
          </p:cNvPr>
          <p:cNvSpPr/>
          <p:nvPr/>
        </p:nvSpPr>
        <p:spPr>
          <a:xfrm>
            <a:off x="1246974" y="2597506"/>
            <a:ext cx="3247697" cy="2123658"/>
          </a:xfrm>
          <a:prstGeom prst="rect">
            <a:avLst/>
          </a:prstGeom>
        </p:spPr>
        <p:txBody>
          <a:bodyPr wrap="square">
            <a:spAutoFit/>
          </a:bodyPr>
          <a:lstStyle/>
          <a:p>
            <a:r>
              <a:rPr lang="es-ES" sz="2200" dirty="0">
                <a:latin typeface="Open Sans" panose="020B0606030504020204" pitchFamily="34" charset="0"/>
                <a:ea typeface="Open Sans" panose="020B0606030504020204" pitchFamily="34" charset="0"/>
              </a:rPr>
              <a:t>Software </a:t>
            </a:r>
            <a:r>
              <a:rPr lang="es-ES" sz="2200" dirty="0" err="1">
                <a:latin typeface="Open Sans" panose="020B0606030504020204" pitchFamily="34" charset="0"/>
                <a:ea typeface="Open Sans" panose="020B0606030504020204" pitchFamily="34" charset="0"/>
              </a:rPr>
              <a:t>Life-Cycle</a:t>
            </a:r>
            <a:r>
              <a:rPr lang="es-ES" sz="2200" dirty="0">
                <a:latin typeface="Open Sans" panose="020B0606030504020204" pitchFamily="34" charset="0"/>
                <a:ea typeface="Open Sans" panose="020B0606030504020204" pitchFamily="34" charset="0"/>
              </a:rPr>
              <a:t> </a:t>
            </a:r>
            <a:r>
              <a:rPr lang="es-ES" sz="2200" dirty="0" err="1">
                <a:latin typeface="Open Sans" panose="020B0606030504020204" pitchFamily="34" charset="0"/>
                <a:ea typeface="Open Sans" panose="020B0606030504020204" pitchFamily="34" charset="0"/>
              </a:rPr>
              <a:t>processes</a:t>
            </a:r>
            <a:r>
              <a:rPr lang="es-ES" sz="2200" dirty="0">
                <a:latin typeface="Open Sans" panose="020B0606030504020204" pitchFamily="34" charset="0"/>
                <a:ea typeface="Open Sans" panose="020B0606030504020204" pitchFamily="34" charset="0"/>
              </a:rPr>
              <a:t> propuesta por la ISO (International </a:t>
            </a:r>
            <a:r>
              <a:rPr lang="es-ES" sz="2200" dirty="0" err="1">
                <a:latin typeface="Open Sans" panose="020B0606030504020204" pitchFamily="34" charset="0"/>
                <a:ea typeface="Open Sans" panose="020B0606030504020204" pitchFamily="34" charset="0"/>
              </a:rPr>
              <a:t>Organization</a:t>
            </a:r>
            <a:r>
              <a:rPr lang="es-ES" sz="2200" dirty="0">
                <a:latin typeface="Open Sans" panose="020B0606030504020204" pitchFamily="34" charset="0"/>
                <a:ea typeface="Open Sans" panose="020B0606030504020204" pitchFamily="34" charset="0"/>
              </a:rPr>
              <a:t> </a:t>
            </a:r>
            <a:r>
              <a:rPr lang="es-ES" sz="2200" dirty="0" err="1">
                <a:latin typeface="Open Sans" panose="020B0606030504020204" pitchFamily="34" charset="0"/>
                <a:ea typeface="Open Sans" panose="020B0606030504020204" pitchFamily="34" charset="0"/>
              </a:rPr>
              <a:t>for</a:t>
            </a:r>
            <a:r>
              <a:rPr lang="es-ES" sz="2200" dirty="0">
                <a:latin typeface="Open Sans" panose="020B0606030504020204" pitchFamily="34" charset="0"/>
                <a:ea typeface="Open Sans" panose="020B0606030504020204" pitchFamily="34" charset="0"/>
              </a:rPr>
              <a:t> </a:t>
            </a:r>
            <a:r>
              <a:rPr lang="es-ES" sz="2200" dirty="0" err="1">
                <a:latin typeface="Open Sans" panose="020B0606030504020204" pitchFamily="34" charset="0"/>
                <a:ea typeface="Open Sans" panose="020B0606030504020204" pitchFamily="34" charset="0"/>
              </a:rPr>
              <a:t>Standardization</a:t>
            </a:r>
            <a:r>
              <a:rPr lang="es-ES" sz="2200" dirty="0">
                <a:latin typeface="Open Sans" panose="020B0606030504020204" pitchFamily="34" charset="0"/>
                <a:ea typeface="Open Sans" panose="020B0606030504020204" pitchFamily="34" charset="0"/>
              </a:rPr>
              <a:t>)</a:t>
            </a:r>
          </a:p>
        </p:txBody>
      </p:sp>
      <p:sp>
        <p:nvSpPr>
          <p:cNvPr id="8" name="Rectangle 7">
            <a:extLst>
              <a:ext uri="{FF2B5EF4-FFF2-40B4-BE49-F238E27FC236}">
                <a16:creationId xmlns:a16="http://schemas.microsoft.com/office/drawing/2014/main" id="{99B73ADF-9610-42D4-8D15-1F4FA24B71E2}"/>
              </a:ext>
            </a:extLst>
          </p:cNvPr>
          <p:cNvSpPr/>
          <p:nvPr/>
        </p:nvSpPr>
        <p:spPr>
          <a:xfrm>
            <a:off x="1261842" y="5635842"/>
            <a:ext cx="3423373" cy="369332"/>
          </a:xfrm>
          <a:prstGeom prst="rect">
            <a:avLst/>
          </a:prstGeom>
        </p:spPr>
        <p:txBody>
          <a:bodyPr wrap="none">
            <a:spAutoFit/>
          </a:bodyPr>
          <a:lstStyle/>
          <a:p>
            <a:r>
              <a:rPr lang="es-ES" u="sng" dirty="0">
                <a:solidFill>
                  <a:srgbClr val="0000CC"/>
                </a:solidFill>
              </a:rPr>
              <a:t>http://</a:t>
            </a:r>
            <a:r>
              <a:rPr lang="es-ES" u="sng" dirty="0" err="1">
                <a:solidFill>
                  <a:srgbClr val="0000CC"/>
                </a:solidFill>
              </a:rPr>
              <a:t>www.iso.org</a:t>
            </a:r>
            <a:r>
              <a:rPr lang="es-ES" u="sng" dirty="0">
                <a:solidFill>
                  <a:srgbClr val="0000CC"/>
                </a:solidFill>
              </a:rPr>
              <a:t>/</a:t>
            </a:r>
            <a:r>
              <a:rPr lang="es-ES" u="sng" dirty="0" err="1">
                <a:solidFill>
                  <a:srgbClr val="0000CC"/>
                </a:solidFill>
              </a:rPr>
              <a:t>iso</a:t>
            </a:r>
            <a:r>
              <a:rPr lang="es-ES" u="sng" dirty="0">
                <a:solidFill>
                  <a:srgbClr val="0000CC"/>
                </a:solidFill>
              </a:rPr>
              <a:t>/</a:t>
            </a:r>
            <a:r>
              <a:rPr lang="es-ES" u="sng" dirty="0" err="1">
                <a:solidFill>
                  <a:srgbClr val="0000CC"/>
                </a:solidFill>
              </a:rPr>
              <a:t>home.htm</a:t>
            </a:r>
            <a:endParaRPr lang="es-ES" u="sng" dirty="0">
              <a:solidFill>
                <a:srgbClr val="0000CC"/>
              </a:solidFill>
            </a:endParaRPr>
          </a:p>
        </p:txBody>
      </p:sp>
      <p:sp>
        <p:nvSpPr>
          <p:cNvPr id="9" name="Rectangle 8">
            <a:extLst>
              <a:ext uri="{FF2B5EF4-FFF2-40B4-BE49-F238E27FC236}">
                <a16:creationId xmlns:a16="http://schemas.microsoft.com/office/drawing/2014/main" id="{5A576DCE-5870-4361-84EA-E9413A8028E9}"/>
              </a:ext>
            </a:extLst>
          </p:cNvPr>
          <p:cNvSpPr/>
          <p:nvPr/>
        </p:nvSpPr>
        <p:spPr>
          <a:xfrm>
            <a:off x="6512591" y="1009073"/>
            <a:ext cx="4903554" cy="5486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7974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415136" y="1076372"/>
            <a:ext cx="11361728" cy="4047262"/>
          </a:xfrm>
          <a:prstGeom prst="rect">
            <a:avLst/>
          </a:prstGeom>
          <a:noFill/>
          <a:ln w="9525">
            <a:noFill/>
            <a:miter lim="800000"/>
            <a:headEnd/>
            <a:tailEnd/>
          </a:ln>
        </p:spPr>
        <p:txBody>
          <a:bodyPr wrap="square" anchor="ctr">
            <a:spAutoFit/>
          </a:bodyPr>
          <a:lstStyle>
            <a:defPPr>
              <a:defRPr lang="es-ES"/>
            </a:defPPr>
            <a:lvl1pPr marL="0" indent="0">
              <a:buClr>
                <a:srgbClr val="FF0000"/>
              </a:buClr>
              <a:buFont typeface="Wingdings" panose="05000000000000000000" pitchFamily="2" charset="2"/>
              <a:buNone/>
              <a:defRPr sz="2400">
                <a:latin typeface="+mn-lt"/>
                <a:ea typeface="MingLiU-ExtB" panose="02020500000000000000" pitchFamily="18" charset="-120"/>
              </a:defRPr>
            </a:lvl1pPr>
          </a:lstStyle>
          <a:p>
            <a:pPr marL="176213" indent="-176213" defTabSz="360363">
              <a:spcAft>
                <a:spcPts val="1200"/>
              </a:spcAft>
              <a:buClr>
                <a:srgbClr val="C00000"/>
              </a:buClr>
              <a:buSzPct val="110000"/>
              <a:buFont typeface="Wingdings" panose="05000000000000000000" pitchFamily="2" charset="2"/>
              <a:buChar char="§"/>
            </a:pPr>
            <a:r>
              <a:rPr lang="es-MX" sz="2100" dirty="0">
                <a:latin typeface="Open Sans" panose="020B0606030504020204" pitchFamily="34" charset="0"/>
                <a:ea typeface="Open Sans" panose="020B0606030504020204" pitchFamily="34" charset="0"/>
              </a:rPr>
              <a:t>  </a:t>
            </a:r>
            <a:r>
              <a:rPr lang="es-MX" sz="2100" dirty="0">
                <a:solidFill>
                  <a:srgbClr val="C00000"/>
                </a:solidFill>
                <a:latin typeface="Open Sans" panose="020B0606030504020204" pitchFamily="34" charset="0"/>
                <a:ea typeface="Open Sans" panose="020B0606030504020204" pitchFamily="34" charset="0"/>
              </a:rPr>
              <a:t>Diseño </a:t>
            </a:r>
            <a:r>
              <a:rPr lang="es-MX" sz="2100">
                <a:solidFill>
                  <a:srgbClr val="C00000"/>
                </a:solidFill>
                <a:latin typeface="Open Sans" panose="020B0606030504020204" pitchFamily="34" charset="0"/>
                <a:ea typeface="Open Sans" panose="020B0606030504020204" pitchFamily="34" charset="0"/>
              </a:rPr>
              <a:t>de Hardware</a:t>
            </a:r>
          </a:p>
          <a:p>
            <a:pPr marL="360363" lvl="1" defTabSz="360363">
              <a:spcAft>
                <a:spcPts val="1200"/>
              </a:spcAft>
              <a:buClr>
                <a:srgbClr val="C00000"/>
              </a:buClr>
              <a:buSzPct val="110000"/>
            </a:pPr>
            <a:r>
              <a:rPr lang="es-ES" sz="2000">
                <a:latin typeface="Open Sans" panose="020B0606030504020204" pitchFamily="34" charset="0"/>
                <a:ea typeface="Open Sans" panose="020B0606030504020204" pitchFamily="34" charset="0"/>
              </a:rPr>
              <a:t>Debe especificarse todo el equipo de que habrá de utilizarse, lo que incluye dispositivos de entrada, procesamiento y salida, con sus características de rendimiento</a:t>
            </a:r>
            <a:endParaRPr lang="es-MX" sz="2000" dirty="0">
              <a:latin typeface="Open Sans" panose="020B0606030504020204" pitchFamily="34" charset="0"/>
              <a:ea typeface="Open Sans" panose="020B0606030504020204" pitchFamily="34" charset="0"/>
            </a:endParaRPr>
          </a:p>
          <a:p>
            <a:pPr marL="176213" indent="-176213" defTabSz="360363">
              <a:spcAft>
                <a:spcPts val="1200"/>
              </a:spcAft>
              <a:buClr>
                <a:srgbClr val="C00000"/>
              </a:buClr>
              <a:buSzPct val="110000"/>
              <a:buFont typeface="Wingdings" panose="05000000000000000000" pitchFamily="2" charset="2"/>
              <a:buChar char="§"/>
            </a:pPr>
            <a:r>
              <a:rPr lang="es-MX" sz="2100">
                <a:latin typeface="Open Sans" panose="020B0606030504020204" pitchFamily="34" charset="0"/>
                <a:ea typeface="Open Sans" panose="020B0606030504020204" pitchFamily="34" charset="0"/>
              </a:rPr>
              <a:t>  </a:t>
            </a:r>
            <a:r>
              <a:rPr lang="es-MX" sz="2100" dirty="0">
                <a:solidFill>
                  <a:schemeClr val="bg1">
                    <a:lumMod val="65000"/>
                  </a:schemeClr>
                </a:solidFill>
                <a:latin typeface="Open Sans" panose="020B0606030504020204" pitchFamily="34" charset="0"/>
                <a:ea typeface="Open Sans" panose="020B0606030504020204" pitchFamily="34" charset="0"/>
              </a:rPr>
              <a:t>Diseño de Software</a:t>
            </a:r>
          </a:p>
          <a:p>
            <a:pPr marL="176213" indent="-176213" defTabSz="360363">
              <a:spcAft>
                <a:spcPts val="1200"/>
              </a:spcAft>
              <a:buClr>
                <a:srgbClr val="C00000"/>
              </a:buClr>
              <a:buSzPct val="110000"/>
              <a:buFont typeface="Wingdings" panose="05000000000000000000" pitchFamily="2" charset="2"/>
              <a:buChar char="§"/>
            </a:pPr>
            <a:r>
              <a:rPr lang="es-MX" sz="2100" dirty="0">
                <a:solidFill>
                  <a:schemeClr val="bg1">
                    <a:lumMod val="65000"/>
                  </a:schemeClr>
                </a:solidFill>
                <a:latin typeface="Open Sans" panose="020B0606030504020204" pitchFamily="34" charset="0"/>
                <a:ea typeface="Open Sans" panose="020B0606030504020204" pitchFamily="34" charset="0"/>
              </a:rPr>
              <a:t>  Diseño </a:t>
            </a:r>
            <a:r>
              <a:rPr lang="es-MX" sz="2100">
                <a:solidFill>
                  <a:schemeClr val="bg1">
                    <a:lumMod val="65000"/>
                  </a:schemeClr>
                </a:solidFill>
                <a:latin typeface="Open Sans" panose="020B0606030504020204" pitchFamily="34" charset="0"/>
                <a:ea typeface="Open Sans" panose="020B0606030504020204" pitchFamily="34" charset="0"/>
              </a:rPr>
              <a:t>de Bases de Datos</a:t>
            </a:r>
            <a:endParaRPr lang="es-MX" sz="2100" dirty="0">
              <a:solidFill>
                <a:schemeClr val="bg1">
                  <a:lumMod val="65000"/>
                </a:schemeClr>
              </a:solidFill>
              <a:latin typeface="Open Sans" panose="020B0606030504020204" pitchFamily="34" charset="0"/>
              <a:ea typeface="Open Sans" panose="020B0606030504020204" pitchFamily="34" charset="0"/>
            </a:endParaRPr>
          </a:p>
          <a:p>
            <a:pPr marL="176213" indent="-176213" defTabSz="360363">
              <a:spcAft>
                <a:spcPts val="1200"/>
              </a:spcAft>
              <a:buClr>
                <a:srgbClr val="C00000"/>
              </a:buClr>
              <a:buSzPct val="110000"/>
              <a:buFont typeface="Wingdings" panose="05000000000000000000" pitchFamily="2" charset="2"/>
              <a:buChar char="§"/>
            </a:pPr>
            <a:r>
              <a:rPr lang="es-MX" sz="2100" dirty="0">
                <a:solidFill>
                  <a:schemeClr val="bg1">
                    <a:lumMod val="65000"/>
                  </a:schemeClr>
                </a:solidFill>
                <a:latin typeface="Open Sans" panose="020B0606030504020204" pitchFamily="34" charset="0"/>
                <a:ea typeface="Open Sans" panose="020B0606030504020204" pitchFamily="34" charset="0"/>
              </a:rPr>
              <a:t>  Diseño de Telecomunicaciones</a:t>
            </a:r>
          </a:p>
          <a:p>
            <a:pPr marL="176213" indent="-176213" defTabSz="360363">
              <a:spcAft>
                <a:spcPts val="1200"/>
              </a:spcAft>
              <a:buClr>
                <a:srgbClr val="C00000"/>
              </a:buClr>
              <a:buSzPct val="110000"/>
              <a:buFont typeface="Wingdings" panose="05000000000000000000" pitchFamily="2" charset="2"/>
              <a:buChar char="§"/>
            </a:pPr>
            <a:r>
              <a:rPr lang="es-MX" sz="2100" dirty="0">
                <a:solidFill>
                  <a:schemeClr val="bg1">
                    <a:lumMod val="65000"/>
                  </a:schemeClr>
                </a:solidFill>
                <a:latin typeface="Open Sans" panose="020B0606030504020204" pitchFamily="34" charset="0"/>
                <a:ea typeface="Open Sans" panose="020B0606030504020204" pitchFamily="34" charset="0"/>
              </a:rPr>
              <a:t>  </a:t>
            </a:r>
            <a:r>
              <a:rPr lang="es-MX" sz="2100">
                <a:solidFill>
                  <a:schemeClr val="bg1">
                    <a:lumMod val="65000"/>
                  </a:schemeClr>
                </a:solidFill>
                <a:latin typeface="Open Sans" panose="020B0606030504020204" pitchFamily="34" charset="0"/>
                <a:ea typeface="Open Sans" panose="020B0606030504020204" pitchFamily="34" charset="0"/>
              </a:rPr>
              <a:t>Diseño Usuarios</a:t>
            </a:r>
            <a:endParaRPr lang="es-MX" sz="2100" dirty="0">
              <a:solidFill>
                <a:schemeClr val="bg1">
                  <a:lumMod val="65000"/>
                </a:schemeClr>
              </a:solidFill>
              <a:latin typeface="Open Sans" panose="020B0606030504020204" pitchFamily="34" charset="0"/>
              <a:ea typeface="Open Sans" panose="020B0606030504020204" pitchFamily="34" charset="0"/>
            </a:endParaRPr>
          </a:p>
          <a:p>
            <a:pPr marL="176213" indent="-176213" defTabSz="360363">
              <a:spcAft>
                <a:spcPts val="1200"/>
              </a:spcAft>
              <a:buClr>
                <a:srgbClr val="C00000"/>
              </a:buClr>
              <a:buSzPct val="110000"/>
              <a:buFont typeface="Wingdings" panose="05000000000000000000" pitchFamily="2" charset="2"/>
              <a:buChar char="§"/>
            </a:pPr>
            <a:r>
              <a:rPr lang="es-MX" sz="2100" dirty="0">
                <a:solidFill>
                  <a:schemeClr val="bg1">
                    <a:lumMod val="65000"/>
                  </a:schemeClr>
                </a:solidFill>
                <a:latin typeface="Open Sans" panose="020B0606030504020204" pitchFamily="34" charset="0"/>
                <a:ea typeface="Open Sans" panose="020B0606030504020204" pitchFamily="34" charset="0"/>
              </a:rPr>
              <a:t>  Diseño de Procedimientos y </a:t>
            </a:r>
            <a:r>
              <a:rPr lang="es-MX" sz="2100">
                <a:solidFill>
                  <a:schemeClr val="bg1">
                    <a:lumMod val="65000"/>
                  </a:schemeClr>
                </a:solidFill>
                <a:latin typeface="Open Sans" panose="020B0606030504020204" pitchFamily="34" charset="0"/>
                <a:ea typeface="Open Sans" panose="020B0606030504020204" pitchFamily="34" charset="0"/>
              </a:rPr>
              <a:t>controles.</a:t>
            </a:r>
            <a:endParaRPr lang="es-ES_tradnl" sz="2100" dirty="0">
              <a:solidFill>
                <a:schemeClr val="bg1">
                  <a:lumMod val="65000"/>
                </a:schemeClr>
              </a:solidFill>
              <a:latin typeface="Open Sans" panose="020B0606030504020204" pitchFamily="34" charset="0"/>
              <a:ea typeface="Open Sans" panose="020B0606030504020204" pitchFamily="34" charset="0"/>
            </a:endParaRPr>
          </a:p>
          <a:p>
            <a:pPr marL="342900" indent="-342900">
              <a:spcAft>
                <a:spcPts val="1200"/>
              </a:spcAft>
              <a:buClr>
                <a:srgbClr val="C00000"/>
              </a:buClr>
              <a:buSzPct val="110000"/>
              <a:buFont typeface="Wingdings" panose="05000000000000000000" pitchFamily="2" charset="2"/>
              <a:buChar char="§"/>
            </a:pPr>
            <a:endParaRPr lang="es-ES" sz="2100" dirty="0">
              <a:latin typeface="Open Sans" panose="020B0606030504020204" pitchFamily="34" charset="0"/>
              <a:ea typeface="Open Sans" panose="020B0606030504020204" pitchFamily="34" charset="0"/>
            </a:endParaRPr>
          </a:p>
        </p:txBody>
      </p:sp>
      <p:sp>
        <p:nvSpPr>
          <p:cNvPr id="3" name="2 Título"/>
          <p:cNvSpPr>
            <a:spLocks noGrp="1"/>
          </p:cNvSpPr>
          <p:nvPr>
            <p:ph type="title"/>
          </p:nvPr>
        </p:nvSpPr>
        <p:spPr/>
        <p:txBody>
          <a:bodyPr/>
          <a:lstStyle/>
          <a:p>
            <a:r>
              <a:rPr lang="es-ES" dirty="0"/>
              <a:t>Diseño Físico </a:t>
            </a:r>
            <a:endParaRPr lang="en-US" dirty="0"/>
          </a:p>
        </p:txBody>
      </p:sp>
      <p:pic>
        <p:nvPicPr>
          <p:cNvPr id="2050" name="Picture 2" descr="Colección de piezas de computadora isométrica con monitor, tarjeta de video, cables, cables, teclado, mouse, sistema, unidad, aislado vector gratuito">
            <a:extLst>
              <a:ext uri="{FF2B5EF4-FFF2-40B4-BE49-F238E27FC236}">
                <a16:creationId xmlns:a16="http://schemas.microsoft.com/office/drawing/2014/main" id="{EAD5A7FE-D49A-4D34-ACA6-23BE786641C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76660" y="2680456"/>
            <a:ext cx="4480600" cy="387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888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415136" y="1105286"/>
            <a:ext cx="11361728" cy="4647426"/>
          </a:xfrm>
          <a:prstGeom prst="rect">
            <a:avLst/>
          </a:prstGeom>
          <a:noFill/>
          <a:ln w="9525">
            <a:noFill/>
            <a:miter lim="800000"/>
            <a:headEnd/>
            <a:tailEnd/>
          </a:ln>
        </p:spPr>
        <p:txBody>
          <a:bodyPr wrap="square" anchor="ctr">
            <a:spAutoFit/>
          </a:bodyPr>
          <a:lstStyle>
            <a:defPPr>
              <a:defRPr lang="es-ES"/>
            </a:defPPr>
            <a:lvl1pPr marL="0" indent="0">
              <a:buClr>
                <a:srgbClr val="FF0000"/>
              </a:buClr>
              <a:buFont typeface="Wingdings" panose="05000000000000000000" pitchFamily="2" charset="2"/>
              <a:buNone/>
              <a:defRPr sz="2400">
                <a:latin typeface="+mn-lt"/>
                <a:ea typeface="MingLiU-ExtB" panose="02020500000000000000" pitchFamily="18" charset="-120"/>
              </a:defRPr>
            </a:lvl1pPr>
          </a:lstStyle>
          <a:p>
            <a:pPr marL="176213" indent="-176213" defTabSz="360363">
              <a:spcAft>
                <a:spcPts val="1200"/>
              </a:spcAft>
              <a:buClr>
                <a:srgbClr val="C00000"/>
              </a:buClr>
              <a:buSzPct val="110000"/>
              <a:buFont typeface="Wingdings" panose="05000000000000000000" pitchFamily="2" charset="2"/>
              <a:buChar char="§"/>
            </a:pPr>
            <a:r>
              <a:rPr lang="es-MX" sz="2100" dirty="0">
                <a:latin typeface="Open Sans" panose="020B0606030504020204" pitchFamily="34" charset="0"/>
                <a:ea typeface="Open Sans" panose="020B0606030504020204" pitchFamily="34" charset="0"/>
              </a:rPr>
              <a:t>  </a:t>
            </a:r>
            <a:r>
              <a:rPr lang="es-MX" sz="2100" dirty="0">
                <a:solidFill>
                  <a:schemeClr val="bg1">
                    <a:lumMod val="65000"/>
                  </a:schemeClr>
                </a:solidFill>
                <a:latin typeface="Open Sans" panose="020B0606030504020204" pitchFamily="34" charset="0"/>
                <a:ea typeface="Open Sans" panose="020B0606030504020204" pitchFamily="34" charset="0"/>
              </a:rPr>
              <a:t>Diseño </a:t>
            </a:r>
            <a:r>
              <a:rPr lang="es-MX" sz="2100">
                <a:solidFill>
                  <a:schemeClr val="bg1">
                    <a:lumMod val="65000"/>
                  </a:schemeClr>
                </a:solidFill>
                <a:latin typeface="Open Sans" panose="020B0606030504020204" pitchFamily="34" charset="0"/>
                <a:ea typeface="Open Sans" panose="020B0606030504020204" pitchFamily="34" charset="0"/>
              </a:rPr>
              <a:t>de Hardware</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a:t>
            </a:r>
            <a:r>
              <a:rPr lang="es-MX" sz="2100">
                <a:solidFill>
                  <a:srgbClr val="C00000"/>
                </a:solidFill>
                <a:latin typeface="Open Sans" panose="020B0606030504020204" pitchFamily="34" charset="0"/>
                <a:ea typeface="Open Sans" panose="020B0606030504020204" pitchFamily="34" charset="0"/>
              </a:rPr>
              <a:t>Diseño de Software</a:t>
            </a:r>
          </a:p>
          <a:p>
            <a:pPr marL="360363" lvl="1" defTabSz="360363">
              <a:spcAft>
                <a:spcPts val="1200"/>
              </a:spcAft>
              <a:buClr>
                <a:srgbClr val="C00000"/>
              </a:buClr>
              <a:buSzPct val="110000"/>
            </a:pPr>
            <a:r>
              <a:rPr lang="es-ES" sz="2000">
                <a:latin typeface="Open Sans" panose="020B0606030504020204" pitchFamily="34" charset="0"/>
                <a:ea typeface="Open Sans" panose="020B0606030504020204" pitchFamily="34" charset="0"/>
              </a:rPr>
              <a:t>Deben especificarse las características de todo el Software.</a:t>
            </a:r>
          </a:p>
          <a:p>
            <a:pPr marL="360363" lvl="1" defTabSz="360363">
              <a:spcAft>
                <a:spcPts val="1200"/>
              </a:spcAft>
              <a:buClr>
                <a:srgbClr val="C00000"/>
              </a:buClr>
              <a:buSzPct val="110000"/>
            </a:pPr>
            <a:r>
              <a:rPr lang="es-ES" sz="2000">
                <a:latin typeface="Open Sans" panose="020B0606030504020204" pitchFamily="34" charset="0"/>
                <a:ea typeface="Open Sans" panose="020B0606030504020204" pitchFamily="34" charset="0"/>
              </a:rPr>
              <a:t>Por ejemplo, si en el diseño lógico se indica la necesidad de que de que los usuarios actualicen al mismo tiempo la Base de Datos, en el diseño físico deben especificarse un Sistema Gestor de Base de Datos que lo permita. En algunos casos, se puede adquirir el software, mientras que en otros se desarrollan internamente. </a:t>
            </a:r>
            <a:endParaRPr lang="es-MX" sz="2100">
              <a:solidFill>
                <a:srgbClr val="C00000"/>
              </a:solidFill>
              <a:latin typeface="Open Sans" panose="020B0606030504020204" pitchFamily="34" charset="0"/>
              <a:ea typeface="Open Sans" panose="020B0606030504020204" pitchFamily="34" charset="0"/>
            </a:endParaRP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Bases de Datos</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a:t>
            </a:r>
            <a:r>
              <a:rPr lang="es-MX" sz="2100" dirty="0">
                <a:solidFill>
                  <a:schemeClr val="bg1">
                    <a:lumMod val="65000"/>
                  </a:schemeClr>
                </a:solidFill>
                <a:latin typeface="Open Sans" panose="020B0606030504020204" pitchFamily="34" charset="0"/>
                <a:ea typeface="Open Sans" panose="020B0606030504020204" pitchFamily="34" charset="0"/>
              </a:rPr>
              <a:t>Diseño de Telecomunicaciones</a:t>
            </a:r>
          </a:p>
          <a:p>
            <a:pPr marL="176213" indent="-176213" defTabSz="360363">
              <a:spcAft>
                <a:spcPts val="1200"/>
              </a:spcAft>
              <a:buClr>
                <a:srgbClr val="C00000"/>
              </a:buClr>
              <a:buSzPct val="110000"/>
              <a:buFont typeface="Wingdings" panose="05000000000000000000" pitchFamily="2" charset="2"/>
              <a:buChar char="§"/>
            </a:pPr>
            <a:r>
              <a:rPr lang="es-MX" sz="2100" dirty="0">
                <a:solidFill>
                  <a:schemeClr val="bg1">
                    <a:lumMod val="65000"/>
                  </a:schemeClr>
                </a:solidFill>
                <a:latin typeface="Open Sans" panose="020B0606030504020204" pitchFamily="34" charset="0"/>
                <a:ea typeface="Open Sans" panose="020B0606030504020204" pitchFamily="34" charset="0"/>
              </a:rPr>
              <a:t>  </a:t>
            </a:r>
            <a:r>
              <a:rPr lang="es-MX" sz="2100">
                <a:solidFill>
                  <a:schemeClr val="bg1">
                    <a:lumMod val="65000"/>
                  </a:schemeClr>
                </a:solidFill>
                <a:latin typeface="Open Sans" panose="020B0606030504020204" pitchFamily="34" charset="0"/>
                <a:ea typeface="Open Sans" panose="020B0606030504020204" pitchFamily="34" charset="0"/>
              </a:rPr>
              <a:t>Diseño Usuarios</a:t>
            </a:r>
            <a:endParaRPr lang="es-MX" sz="2100" dirty="0">
              <a:solidFill>
                <a:schemeClr val="bg1">
                  <a:lumMod val="65000"/>
                </a:schemeClr>
              </a:solidFill>
              <a:latin typeface="Open Sans" panose="020B0606030504020204" pitchFamily="34" charset="0"/>
              <a:ea typeface="Open Sans" panose="020B0606030504020204" pitchFamily="34" charset="0"/>
            </a:endParaRPr>
          </a:p>
          <a:p>
            <a:pPr marL="176213" indent="-176213" defTabSz="360363">
              <a:spcAft>
                <a:spcPts val="1200"/>
              </a:spcAft>
              <a:buClr>
                <a:srgbClr val="C00000"/>
              </a:buClr>
              <a:buSzPct val="110000"/>
              <a:buFont typeface="Wingdings" panose="05000000000000000000" pitchFamily="2" charset="2"/>
              <a:buChar char="§"/>
            </a:pPr>
            <a:r>
              <a:rPr lang="es-MX" sz="2100" dirty="0">
                <a:solidFill>
                  <a:schemeClr val="bg1">
                    <a:lumMod val="65000"/>
                  </a:schemeClr>
                </a:solidFill>
                <a:latin typeface="Open Sans" panose="020B0606030504020204" pitchFamily="34" charset="0"/>
                <a:ea typeface="Open Sans" panose="020B0606030504020204" pitchFamily="34" charset="0"/>
              </a:rPr>
              <a:t>  Diseño de Procedimientos y </a:t>
            </a:r>
            <a:r>
              <a:rPr lang="es-MX" sz="2100">
                <a:solidFill>
                  <a:schemeClr val="bg1">
                    <a:lumMod val="65000"/>
                  </a:schemeClr>
                </a:solidFill>
                <a:latin typeface="Open Sans" panose="020B0606030504020204" pitchFamily="34" charset="0"/>
                <a:ea typeface="Open Sans" panose="020B0606030504020204" pitchFamily="34" charset="0"/>
              </a:rPr>
              <a:t>controles.</a:t>
            </a:r>
            <a:endParaRPr lang="es-ES_tradnl" sz="2100" dirty="0">
              <a:solidFill>
                <a:schemeClr val="bg1">
                  <a:lumMod val="65000"/>
                </a:schemeClr>
              </a:solidFill>
              <a:latin typeface="Open Sans" panose="020B0606030504020204" pitchFamily="34" charset="0"/>
              <a:ea typeface="Open Sans" panose="020B0606030504020204" pitchFamily="34" charset="0"/>
            </a:endParaRPr>
          </a:p>
        </p:txBody>
      </p:sp>
      <p:sp>
        <p:nvSpPr>
          <p:cNvPr id="3" name="2 Título"/>
          <p:cNvSpPr>
            <a:spLocks noGrp="1"/>
          </p:cNvSpPr>
          <p:nvPr>
            <p:ph type="title"/>
          </p:nvPr>
        </p:nvSpPr>
        <p:spPr/>
        <p:txBody>
          <a:bodyPr/>
          <a:lstStyle/>
          <a:p>
            <a:r>
              <a:rPr lang="es-ES" dirty="0"/>
              <a:t>Diseño Físico </a:t>
            </a:r>
            <a:endParaRPr lang="en-US" dirty="0"/>
          </a:p>
        </p:txBody>
      </p:sp>
      <p:pic>
        <p:nvPicPr>
          <p:cNvPr id="3076" name="Picture 4" descr="https://t4.ftcdn.net/jpg/02/12/99/45/240_F_212994591_F8MnIJuNDExG9PrSXOEW26OTlZZ5N3NT.jpg">
            <a:extLst>
              <a:ext uri="{FF2B5EF4-FFF2-40B4-BE49-F238E27FC236}">
                <a16:creationId xmlns:a16="http://schemas.microsoft.com/office/drawing/2014/main" id="{FAA7A13F-9715-4973-98A9-951A5D122A8C}"/>
              </a:ext>
            </a:extLst>
          </p:cNvPr>
          <p:cNvPicPr>
            <a:picLocks noChangeAspect="1" noChangeArrowheads="1"/>
          </p:cNvPicPr>
          <p:nvPr/>
        </p:nvPicPr>
        <p:blipFill>
          <a:blip r:embed="rId2">
            <a:clrChange>
              <a:clrFrom>
                <a:srgbClr val="F2F2F2"/>
              </a:clrFrom>
              <a:clrTo>
                <a:srgbClr val="F2F2F2">
                  <a:alpha val="0"/>
                </a:srgbClr>
              </a:clrTo>
            </a:clrChange>
            <a:grayscl/>
            <a:extLst>
              <a:ext uri="{28A0092B-C50C-407E-A947-70E740481C1C}">
                <a14:useLocalDpi xmlns:a14="http://schemas.microsoft.com/office/drawing/2010/main" val="0"/>
              </a:ext>
            </a:extLst>
          </a:blip>
          <a:srcRect/>
          <a:stretch>
            <a:fillRect/>
          </a:stretch>
        </p:blipFill>
        <p:spPr bwMode="auto">
          <a:xfrm>
            <a:off x="7017026" y="3278729"/>
            <a:ext cx="4759838" cy="380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558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415136" y="1259175"/>
            <a:ext cx="9283046" cy="4339650"/>
          </a:xfrm>
          <a:prstGeom prst="rect">
            <a:avLst/>
          </a:prstGeom>
          <a:noFill/>
          <a:ln w="9525">
            <a:noFill/>
            <a:miter lim="800000"/>
            <a:headEnd/>
            <a:tailEnd/>
          </a:ln>
        </p:spPr>
        <p:txBody>
          <a:bodyPr wrap="square" anchor="ctr">
            <a:spAutoFit/>
          </a:bodyPr>
          <a:lstStyle>
            <a:defPPr>
              <a:defRPr lang="es-ES"/>
            </a:defPPr>
            <a:lvl1pPr marL="0" indent="0">
              <a:buClr>
                <a:srgbClr val="FF0000"/>
              </a:buClr>
              <a:buFont typeface="Wingdings" panose="05000000000000000000" pitchFamily="2" charset="2"/>
              <a:buNone/>
              <a:defRPr sz="2400">
                <a:latin typeface="+mn-lt"/>
                <a:ea typeface="MingLiU-ExtB" panose="02020500000000000000" pitchFamily="18" charset="-120"/>
              </a:defRPr>
            </a:lvl1pPr>
          </a:lstStyle>
          <a:p>
            <a:pPr marL="176213" indent="-176213" defTabSz="360363">
              <a:spcAft>
                <a:spcPts val="1200"/>
              </a:spcAft>
              <a:buClr>
                <a:srgbClr val="C00000"/>
              </a:buClr>
              <a:buSzPct val="110000"/>
              <a:buFont typeface="Wingdings" panose="05000000000000000000" pitchFamily="2" charset="2"/>
              <a:buChar char="§"/>
            </a:pPr>
            <a:r>
              <a:rPr lang="es-MX" sz="2100" dirty="0">
                <a:latin typeface="Open Sans" panose="020B0606030504020204" pitchFamily="34" charset="0"/>
                <a:ea typeface="Open Sans" panose="020B0606030504020204" pitchFamily="34" charset="0"/>
              </a:rPr>
              <a:t>  </a:t>
            </a:r>
            <a:r>
              <a:rPr lang="es-MX" sz="2100" dirty="0">
                <a:solidFill>
                  <a:schemeClr val="bg1">
                    <a:lumMod val="65000"/>
                  </a:schemeClr>
                </a:solidFill>
                <a:latin typeface="Open Sans" panose="020B0606030504020204" pitchFamily="34" charset="0"/>
                <a:ea typeface="Open Sans" panose="020B0606030504020204" pitchFamily="34" charset="0"/>
              </a:rPr>
              <a:t>Diseño </a:t>
            </a:r>
            <a:r>
              <a:rPr lang="es-MX" sz="2100">
                <a:solidFill>
                  <a:schemeClr val="bg1">
                    <a:lumMod val="65000"/>
                  </a:schemeClr>
                </a:solidFill>
                <a:latin typeface="Open Sans" panose="020B0606030504020204" pitchFamily="34" charset="0"/>
                <a:ea typeface="Open Sans" panose="020B0606030504020204" pitchFamily="34" charset="0"/>
              </a:rPr>
              <a:t>de Hardware</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Software</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a:t>
            </a:r>
            <a:r>
              <a:rPr lang="es-MX" sz="2100">
                <a:solidFill>
                  <a:srgbClr val="C00000"/>
                </a:solidFill>
                <a:latin typeface="Open Sans" panose="020B0606030504020204" pitchFamily="34" charset="0"/>
                <a:ea typeface="Open Sans" panose="020B0606030504020204" pitchFamily="34" charset="0"/>
              </a:rPr>
              <a:t>Diseño de Bases de Datos</a:t>
            </a:r>
          </a:p>
          <a:p>
            <a:pPr marL="360363"/>
            <a:r>
              <a:rPr lang="es-ES_tradnl" sz="2000">
                <a:latin typeface="Open Sans" panose="020B0606030504020204" pitchFamily="34" charset="0"/>
                <a:ea typeface="Open Sans" panose="020B0606030504020204" pitchFamily="34" charset="0"/>
              </a:rPr>
              <a:t>Es necesario detallar el tipo, estructura y funciones </a:t>
            </a:r>
            <a:br>
              <a:rPr lang="es-ES_tradnl" sz="2000">
                <a:latin typeface="Open Sans" panose="020B0606030504020204" pitchFamily="34" charset="0"/>
                <a:ea typeface="Open Sans" panose="020B0606030504020204" pitchFamily="34" charset="0"/>
              </a:rPr>
            </a:br>
            <a:r>
              <a:rPr lang="es-ES_tradnl" sz="2000">
                <a:latin typeface="Open Sans" panose="020B0606030504020204" pitchFamily="34" charset="0"/>
                <a:ea typeface="Open Sans" panose="020B0606030504020204" pitchFamily="34" charset="0"/>
              </a:rPr>
              <a:t>de las Bases de Datos. </a:t>
            </a:r>
          </a:p>
          <a:p>
            <a:pPr marL="360363"/>
            <a:r>
              <a:rPr lang="es-ES_tradnl" sz="2000">
                <a:latin typeface="Open Sans" panose="020B0606030504020204" pitchFamily="34" charset="0"/>
                <a:ea typeface="Open Sans" panose="020B0606030504020204" pitchFamily="34" charset="0"/>
              </a:rPr>
              <a:t>Las relaciones entre los elementos de datos establecidas en el diseño lógico deben reflejarse también en el diseño físico.</a:t>
            </a:r>
            <a:r>
              <a:rPr lang="es-ES" sz="2000">
                <a:latin typeface="Open Sans" panose="020B0606030504020204" pitchFamily="34" charset="0"/>
                <a:ea typeface="Open Sans" panose="020B0606030504020204" pitchFamily="34" charset="0"/>
              </a:rPr>
              <a:t> </a:t>
            </a:r>
          </a:p>
          <a:p>
            <a:pPr marL="360363"/>
            <a:endParaRPr lang="es-ES" sz="2000">
              <a:latin typeface="Open Sans" panose="020B0606030504020204" pitchFamily="34" charset="0"/>
              <a:ea typeface="Open Sans" panose="020B0606030504020204" pitchFamily="34" charset="0"/>
            </a:endParaRP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a:t>
            </a:r>
            <a:r>
              <a:rPr lang="es-MX" sz="2100" dirty="0">
                <a:solidFill>
                  <a:schemeClr val="bg1">
                    <a:lumMod val="65000"/>
                  </a:schemeClr>
                </a:solidFill>
                <a:latin typeface="Open Sans" panose="020B0606030504020204" pitchFamily="34" charset="0"/>
                <a:ea typeface="Open Sans" panose="020B0606030504020204" pitchFamily="34" charset="0"/>
              </a:rPr>
              <a:t>Diseño de Telecomunicaciones</a:t>
            </a:r>
          </a:p>
          <a:p>
            <a:pPr marL="176213" indent="-176213" defTabSz="360363">
              <a:spcAft>
                <a:spcPts val="1200"/>
              </a:spcAft>
              <a:buClr>
                <a:srgbClr val="C00000"/>
              </a:buClr>
              <a:buSzPct val="110000"/>
              <a:buFont typeface="Wingdings" panose="05000000000000000000" pitchFamily="2" charset="2"/>
              <a:buChar char="§"/>
            </a:pPr>
            <a:r>
              <a:rPr lang="es-MX" sz="2100" dirty="0">
                <a:solidFill>
                  <a:schemeClr val="bg1">
                    <a:lumMod val="65000"/>
                  </a:schemeClr>
                </a:solidFill>
                <a:latin typeface="Open Sans" panose="020B0606030504020204" pitchFamily="34" charset="0"/>
                <a:ea typeface="Open Sans" panose="020B0606030504020204" pitchFamily="34" charset="0"/>
              </a:rPr>
              <a:t>  </a:t>
            </a:r>
            <a:r>
              <a:rPr lang="es-MX" sz="2100">
                <a:solidFill>
                  <a:schemeClr val="bg1">
                    <a:lumMod val="65000"/>
                  </a:schemeClr>
                </a:solidFill>
                <a:latin typeface="Open Sans" panose="020B0606030504020204" pitchFamily="34" charset="0"/>
                <a:ea typeface="Open Sans" panose="020B0606030504020204" pitchFamily="34" charset="0"/>
              </a:rPr>
              <a:t>Diseño Usuarios</a:t>
            </a:r>
            <a:endParaRPr lang="es-MX" sz="2100" dirty="0">
              <a:solidFill>
                <a:schemeClr val="bg1">
                  <a:lumMod val="65000"/>
                </a:schemeClr>
              </a:solidFill>
              <a:latin typeface="Open Sans" panose="020B0606030504020204" pitchFamily="34" charset="0"/>
              <a:ea typeface="Open Sans" panose="020B0606030504020204" pitchFamily="34" charset="0"/>
            </a:endParaRPr>
          </a:p>
          <a:p>
            <a:pPr marL="176213" indent="-176213" defTabSz="360363">
              <a:spcAft>
                <a:spcPts val="1200"/>
              </a:spcAft>
              <a:buClr>
                <a:srgbClr val="C00000"/>
              </a:buClr>
              <a:buSzPct val="110000"/>
              <a:buFont typeface="Wingdings" panose="05000000000000000000" pitchFamily="2" charset="2"/>
              <a:buChar char="§"/>
            </a:pPr>
            <a:r>
              <a:rPr lang="es-MX" sz="2100" dirty="0">
                <a:solidFill>
                  <a:schemeClr val="bg1">
                    <a:lumMod val="65000"/>
                  </a:schemeClr>
                </a:solidFill>
                <a:latin typeface="Open Sans" panose="020B0606030504020204" pitchFamily="34" charset="0"/>
                <a:ea typeface="Open Sans" panose="020B0606030504020204" pitchFamily="34" charset="0"/>
              </a:rPr>
              <a:t>  Diseño de Procedimientos y </a:t>
            </a:r>
            <a:r>
              <a:rPr lang="es-MX" sz="2100">
                <a:solidFill>
                  <a:schemeClr val="bg1">
                    <a:lumMod val="65000"/>
                  </a:schemeClr>
                </a:solidFill>
                <a:latin typeface="Open Sans" panose="020B0606030504020204" pitchFamily="34" charset="0"/>
                <a:ea typeface="Open Sans" panose="020B0606030504020204" pitchFamily="34" charset="0"/>
              </a:rPr>
              <a:t>controles.</a:t>
            </a:r>
            <a:endParaRPr lang="es-ES_tradnl" sz="2100" dirty="0">
              <a:solidFill>
                <a:schemeClr val="bg1">
                  <a:lumMod val="65000"/>
                </a:schemeClr>
              </a:solidFill>
              <a:latin typeface="Open Sans" panose="020B0606030504020204" pitchFamily="34" charset="0"/>
              <a:ea typeface="Open Sans" panose="020B0606030504020204" pitchFamily="34" charset="0"/>
            </a:endParaRPr>
          </a:p>
        </p:txBody>
      </p:sp>
      <p:sp>
        <p:nvSpPr>
          <p:cNvPr id="3" name="2 Título"/>
          <p:cNvSpPr>
            <a:spLocks noGrp="1"/>
          </p:cNvSpPr>
          <p:nvPr>
            <p:ph type="title"/>
          </p:nvPr>
        </p:nvSpPr>
        <p:spPr/>
        <p:txBody>
          <a:bodyPr/>
          <a:lstStyle/>
          <a:p>
            <a:r>
              <a:rPr lang="es-ES" dirty="0"/>
              <a:t>Diseño Físico </a:t>
            </a:r>
            <a:endParaRPr lang="en-US" dirty="0"/>
          </a:p>
        </p:txBody>
      </p:sp>
      <p:pic>
        <p:nvPicPr>
          <p:cNvPr id="4098" name="Picture 2" descr="Ilustración de concepto abstracto de análisis de datos grandes vector gratuito">
            <a:extLst>
              <a:ext uri="{FF2B5EF4-FFF2-40B4-BE49-F238E27FC236}">
                <a16:creationId xmlns:a16="http://schemas.microsoft.com/office/drawing/2014/main" id="{44D1B66C-B2FF-4264-BC44-48B292D3AF33}"/>
              </a:ext>
            </a:extLst>
          </p:cNvPr>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010939" y="3073982"/>
            <a:ext cx="4181060" cy="418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862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474770" y="1197156"/>
            <a:ext cx="9283046" cy="3570208"/>
          </a:xfrm>
          <a:prstGeom prst="rect">
            <a:avLst/>
          </a:prstGeom>
          <a:noFill/>
          <a:ln w="9525">
            <a:noFill/>
            <a:miter lim="800000"/>
            <a:headEnd/>
            <a:tailEnd/>
          </a:ln>
        </p:spPr>
        <p:txBody>
          <a:bodyPr wrap="square" anchor="ctr">
            <a:spAutoFit/>
          </a:bodyPr>
          <a:lstStyle>
            <a:defPPr>
              <a:defRPr lang="es-ES"/>
            </a:defPPr>
            <a:lvl1pPr marL="0" indent="0">
              <a:buClr>
                <a:srgbClr val="FF0000"/>
              </a:buClr>
              <a:buFont typeface="Wingdings" panose="05000000000000000000" pitchFamily="2" charset="2"/>
              <a:buNone/>
              <a:defRPr sz="2400">
                <a:latin typeface="+mn-lt"/>
                <a:ea typeface="MingLiU-ExtB" panose="02020500000000000000" pitchFamily="18" charset="-120"/>
              </a:defRPr>
            </a:lvl1pPr>
          </a:lstStyle>
          <a:p>
            <a:pPr marL="176213" indent="-176213" defTabSz="360363">
              <a:spcAft>
                <a:spcPts val="1200"/>
              </a:spcAft>
              <a:buClr>
                <a:srgbClr val="C00000"/>
              </a:buClr>
              <a:buSzPct val="110000"/>
              <a:buFont typeface="Wingdings" panose="05000000000000000000" pitchFamily="2" charset="2"/>
              <a:buChar char="§"/>
            </a:pPr>
            <a:r>
              <a:rPr lang="es-MX" sz="2100" dirty="0">
                <a:latin typeface="Open Sans" panose="020B0606030504020204" pitchFamily="34" charset="0"/>
                <a:ea typeface="Open Sans" panose="020B0606030504020204" pitchFamily="34" charset="0"/>
              </a:rPr>
              <a:t>  </a:t>
            </a:r>
            <a:r>
              <a:rPr lang="es-MX" sz="2100" dirty="0">
                <a:solidFill>
                  <a:schemeClr val="bg1">
                    <a:lumMod val="65000"/>
                  </a:schemeClr>
                </a:solidFill>
                <a:latin typeface="Open Sans" panose="020B0606030504020204" pitchFamily="34" charset="0"/>
                <a:ea typeface="Open Sans" panose="020B0606030504020204" pitchFamily="34" charset="0"/>
              </a:rPr>
              <a:t>Diseño </a:t>
            </a:r>
            <a:r>
              <a:rPr lang="es-MX" sz="2100">
                <a:solidFill>
                  <a:schemeClr val="bg1">
                    <a:lumMod val="65000"/>
                  </a:schemeClr>
                </a:solidFill>
                <a:latin typeface="Open Sans" panose="020B0606030504020204" pitchFamily="34" charset="0"/>
                <a:ea typeface="Open Sans" panose="020B0606030504020204" pitchFamily="34" charset="0"/>
              </a:rPr>
              <a:t>de Hardware</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Software</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bases de datos</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a:t>
            </a:r>
            <a:r>
              <a:rPr lang="es-MX" sz="2100" dirty="0">
                <a:solidFill>
                  <a:srgbClr val="CC0000"/>
                </a:solidFill>
                <a:latin typeface="Open Sans" panose="020B0606030504020204" pitchFamily="34" charset="0"/>
                <a:ea typeface="Open Sans" panose="020B0606030504020204" pitchFamily="34" charset="0"/>
              </a:rPr>
              <a:t>Diseño </a:t>
            </a:r>
            <a:r>
              <a:rPr lang="es-MX" sz="2100">
                <a:solidFill>
                  <a:srgbClr val="CC0000"/>
                </a:solidFill>
                <a:latin typeface="Open Sans" panose="020B0606030504020204" pitchFamily="34" charset="0"/>
                <a:ea typeface="Open Sans" panose="020B0606030504020204" pitchFamily="34" charset="0"/>
              </a:rPr>
              <a:t>de Telecomunicaciones</a:t>
            </a:r>
          </a:p>
          <a:p>
            <a:pPr marL="360363" defTabSz="360363">
              <a:spcAft>
                <a:spcPts val="1200"/>
              </a:spcAft>
              <a:buClr>
                <a:srgbClr val="C00000"/>
              </a:buClr>
              <a:buSzPct val="110000"/>
            </a:pPr>
            <a:r>
              <a:rPr lang="es-ES" sz="2000">
                <a:latin typeface="Open Sans" panose="020B0606030504020204" pitchFamily="34" charset="0"/>
                <a:ea typeface="Open Sans" panose="020B0606030504020204" pitchFamily="34" charset="0"/>
              </a:rPr>
              <a:t>Deben especificarse las características necesarias del software, medios y dispositivos de telecomunicaciones. </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Usuarios</a:t>
            </a:r>
            <a:endParaRPr lang="es-MX" sz="2100" dirty="0">
              <a:solidFill>
                <a:schemeClr val="bg1">
                  <a:lumMod val="65000"/>
                </a:schemeClr>
              </a:solidFill>
              <a:latin typeface="Open Sans" panose="020B0606030504020204" pitchFamily="34" charset="0"/>
              <a:ea typeface="Open Sans" panose="020B0606030504020204" pitchFamily="34" charset="0"/>
            </a:endParaRPr>
          </a:p>
          <a:p>
            <a:pPr marL="176213" indent="-176213" defTabSz="360363">
              <a:spcAft>
                <a:spcPts val="1200"/>
              </a:spcAft>
              <a:buClr>
                <a:srgbClr val="C00000"/>
              </a:buClr>
              <a:buSzPct val="110000"/>
              <a:buFont typeface="Wingdings" panose="05000000000000000000" pitchFamily="2" charset="2"/>
              <a:buChar char="§"/>
            </a:pPr>
            <a:r>
              <a:rPr lang="es-MX" sz="2100" dirty="0">
                <a:solidFill>
                  <a:schemeClr val="bg1">
                    <a:lumMod val="65000"/>
                  </a:schemeClr>
                </a:solidFill>
                <a:latin typeface="Open Sans" panose="020B0606030504020204" pitchFamily="34" charset="0"/>
                <a:ea typeface="Open Sans" panose="020B0606030504020204" pitchFamily="34" charset="0"/>
              </a:rPr>
              <a:t>  Diseño de Procedimientos y </a:t>
            </a:r>
            <a:r>
              <a:rPr lang="es-MX" sz="2100">
                <a:solidFill>
                  <a:schemeClr val="bg1">
                    <a:lumMod val="65000"/>
                  </a:schemeClr>
                </a:solidFill>
                <a:latin typeface="Open Sans" panose="020B0606030504020204" pitchFamily="34" charset="0"/>
                <a:ea typeface="Open Sans" panose="020B0606030504020204" pitchFamily="34" charset="0"/>
              </a:rPr>
              <a:t>controles.</a:t>
            </a:r>
            <a:endParaRPr lang="es-ES_tradnl" sz="2100" dirty="0">
              <a:solidFill>
                <a:schemeClr val="bg1">
                  <a:lumMod val="65000"/>
                </a:schemeClr>
              </a:solidFill>
              <a:latin typeface="Open Sans" panose="020B0606030504020204" pitchFamily="34" charset="0"/>
              <a:ea typeface="Open Sans" panose="020B0606030504020204" pitchFamily="34" charset="0"/>
            </a:endParaRPr>
          </a:p>
        </p:txBody>
      </p:sp>
      <p:sp>
        <p:nvSpPr>
          <p:cNvPr id="3" name="2 Título"/>
          <p:cNvSpPr>
            <a:spLocks noGrp="1"/>
          </p:cNvSpPr>
          <p:nvPr>
            <p:ph type="title"/>
          </p:nvPr>
        </p:nvSpPr>
        <p:spPr/>
        <p:txBody>
          <a:bodyPr/>
          <a:lstStyle/>
          <a:p>
            <a:r>
              <a:rPr lang="es-ES" dirty="0"/>
              <a:t>Diseño Físico </a:t>
            </a:r>
            <a:endParaRPr lang="en-US" dirty="0"/>
          </a:p>
        </p:txBody>
      </p:sp>
      <p:pic>
        <p:nvPicPr>
          <p:cNvPr id="6146" name="Picture 2" descr="Profesionales que utilizan la red 5g de alta velocidad. vector gratuito">
            <a:extLst>
              <a:ext uri="{FF2B5EF4-FFF2-40B4-BE49-F238E27FC236}">
                <a16:creationId xmlns:a16="http://schemas.microsoft.com/office/drawing/2014/main" id="{6771695D-84B9-4CDE-9B68-21E5E9083526}"/>
              </a:ext>
            </a:extLst>
          </p:cNvPr>
          <p:cNvPicPr>
            <a:picLocks noChangeAspect="1" noChangeArrowheads="1"/>
          </p:cNvPicPr>
          <p:nvPr/>
        </p:nvPicPr>
        <p:blipFill>
          <a:blip r:embed="rId2">
            <a:clrChange>
              <a:clrFrom>
                <a:srgbClr val="FAFAFA"/>
              </a:clrFrom>
              <a:clrTo>
                <a:srgbClr val="FAFAFA">
                  <a:alpha val="0"/>
                </a:srgbClr>
              </a:clrTo>
            </a:clrChange>
            <a:grayscl/>
            <a:extLst>
              <a:ext uri="{28A0092B-C50C-407E-A947-70E740481C1C}">
                <a14:useLocalDpi xmlns:a14="http://schemas.microsoft.com/office/drawing/2010/main" val="0"/>
              </a:ext>
            </a:extLst>
          </a:blip>
          <a:srcRect/>
          <a:stretch>
            <a:fillRect/>
          </a:stretch>
        </p:blipFill>
        <p:spPr bwMode="auto">
          <a:xfrm>
            <a:off x="7456655" y="3875740"/>
            <a:ext cx="5095461" cy="306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609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415136" y="1797785"/>
            <a:ext cx="9283046" cy="3262432"/>
          </a:xfrm>
          <a:prstGeom prst="rect">
            <a:avLst/>
          </a:prstGeom>
          <a:noFill/>
          <a:ln w="9525">
            <a:noFill/>
            <a:miter lim="800000"/>
            <a:headEnd/>
            <a:tailEnd/>
          </a:ln>
        </p:spPr>
        <p:txBody>
          <a:bodyPr wrap="square" anchor="ctr">
            <a:spAutoFit/>
          </a:bodyPr>
          <a:lstStyle>
            <a:defPPr>
              <a:defRPr lang="es-ES"/>
            </a:defPPr>
            <a:lvl1pPr marL="0" indent="0">
              <a:buClr>
                <a:srgbClr val="FF0000"/>
              </a:buClr>
              <a:buFont typeface="Wingdings" panose="05000000000000000000" pitchFamily="2" charset="2"/>
              <a:buNone/>
              <a:defRPr sz="2400">
                <a:latin typeface="+mn-lt"/>
                <a:ea typeface="MingLiU-ExtB" panose="02020500000000000000" pitchFamily="18" charset="-120"/>
              </a:defRPr>
            </a:lvl1pPr>
          </a:lstStyle>
          <a:p>
            <a:pPr marL="176213" indent="-176213" defTabSz="360363">
              <a:spcAft>
                <a:spcPts val="1200"/>
              </a:spcAft>
              <a:buClr>
                <a:srgbClr val="C00000"/>
              </a:buClr>
              <a:buSzPct val="110000"/>
              <a:buFont typeface="Wingdings" panose="05000000000000000000" pitchFamily="2" charset="2"/>
              <a:buChar char="§"/>
            </a:pPr>
            <a:r>
              <a:rPr lang="es-MX" sz="2100" dirty="0">
                <a:latin typeface="Open Sans" panose="020B0606030504020204" pitchFamily="34" charset="0"/>
                <a:ea typeface="Open Sans" panose="020B0606030504020204" pitchFamily="34" charset="0"/>
              </a:rPr>
              <a:t>  </a:t>
            </a:r>
            <a:r>
              <a:rPr lang="es-MX" sz="2100" dirty="0">
                <a:solidFill>
                  <a:schemeClr val="bg1">
                    <a:lumMod val="65000"/>
                  </a:schemeClr>
                </a:solidFill>
                <a:latin typeface="Open Sans" panose="020B0606030504020204" pitchFamily="34" charset="0"/>
                <a:ea typeface="Open Sans" panose="020B0606030504020204" pitchFamily="34" charset="0"/>
              </a:rPr>
              <a:t>Diseño </a:t>
            </a:r>
            <a:r>
              <a:rPr lang="es-MX" sz="2100">
                <a:solidFill>
                  <a:schemeClr val="bg1">
                    <a:lumMod val="65000"/>
                  </a:schemeClr>
                </a:solidFill>
                <a:latin typeface="Open Sans" panose="020B0606030504020204" pitchFamily="34" charset="0"/>
                <a:ea typeface="Open Sans" panose="020B0606030504020204" pitchFamily="34" charset="0"/>
              </a:rPr>
              <a:t>de Hardware</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Software</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Bases de Datos</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Telecomunicaciones</a:t>
            </a:r>
          </a:p>
          <a:p>
            <a:pPr marL="176213" indent="-176213" defTabSz="360363">
              <a:spcAft>
                <a:spcPts val="1200"/>
              </a:spcAft>
              <a:buClr>
                <a:srgbClr val="C00000"/>
              </a:buClr>
              <a:buSzPct val="110000"/>
              <a:buFont typeface="Wingdings" panose="05000000000000000000" pitchFamily="2" charset="2"/>
              <a:buChar char="§"/>
            </a:pPr>
            <a:r>
              <a:rPr lang="es-MX" sz="2100">
                <a:solidFill>
                  <a:srgbClr val="CC0000"/>
                </a:solidFill>
                <a:latin typeface="Open Sans" panose="020B0606030504020204" pitchFamily="34" charset="0"/>
                <a:ea typeface="Open Sans" panose="020B0606030504020204" pitchFamily="34" charset="0"/>
              </a:rPr>
              <a:t>	Diseño de Usuarios</a:t>
            </a:r>
          </a:p>
          <a:p>
            <a:pPr marL="360363" defTabSz="360363">
              <a:spcAft>
                <a:spcPts val="1200"/>
              </a:spcAft>
              <a:buClr>
                <a:srgbClr val="C00000"/>
              </a:buClr>
              <a:buSzPct val="110000"/>
            </a:pPr>
            <a:r>
              <a:rPr lang="es-ES" sz="2000">
                <a:latin typeface="Open Sans" panose="020B0606030504020204" pitchFamily="34" charset="0"/>
                <a:ea typeface="Open Sans" panose="020B0606030504020204" pitchFamily="34" charset="0"/>
              </a:rPr>
              <a:t>Especificación de las tareas por Niveles de Usuarios.</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a:t>
            </a:r>
            <a:r>
              <a:rPr lang="es-MX" sz="2100" dirty="0">
                <a:solidFill>
                  <a:schemeClr val="bg1">
                    <a:lumMod val="65000"/>
                  </a:schemeClr>
                </a:solidFill>
                <a:latin typeface="Open Sans" panose="020B0606030504020204" pitchFamily="34" charset="0"/>
                <a:ea typeface="Open Sans" panose="020B0606030504020204" pitchFamily="34" charset="0"/>
              </a:rPr>
              <a:t>Diseño de Procedimientos y </a:t>
            </a:r>
            <a:r>
              <a:rPr lang="es-MX" sz="2100">
                <a:solidFill>
                  <a:schemeClr val="bg1">
                    <a:lumMod val="65000"/>
                  </a:schemeClr>
                </a:solidFill>
                <a:latin typeface="Open Sans" panose="020B0606030504020204" pitchFamily="34" charset="0"/>
                <a:ea typeface="Open Sans" panose="020B0606030504020204" pitchFamily="34" charset="0"/>
              </a:rPr>
              <a:t>controles.</a:t>
            </a:r>
            <a:endParaRPr lang="es-ES_tradnl" sz="2100" dirty="0">
              <a:solidFill>
                <a:schemeClr val="bg1">
                  <a:lumMod val="65000"/>
                </a:schemeClr>
              </a:solidFill>
              <a:latin typeface="Open Sans" panose="020B0606030504020204" pitchFamily="34" charset="0"/>
              <a:ea typeface="Open Sans" panose="020B0606030504020204" pitchFamily="34" charset="0"/>
            </a:endParaRPr>
          </a:p>
        </p:txBody>
      </p:sp>
      <p:sp>
        <p:nvSpPr>
          <p:cNvPr id="3" name="2 Título"/>
          <p:cNvSpPr>
            <a:spLocks noGrp="1"/>
          </p:cNvSpPr>
          <p:nvPr>
            <p:ph type="title"/>
          </p:nvPr>
        </p:nvSpPr>
        <p:spPr/>
        <p:txBody>
          <a:bodyPr/>
          <a:lstStyle/>
          <a:p>
            <a:r>
              <a:rPr lang="es-ES" dirty="0"/>
              <a:t>Diseño Físico </a:t>
            </a:r>
            <a:endParaRPr lang="en-US" dirty="0"/>
          </a:p>
        </p:txBody>
      </p:sp>
      <p:pic>
        <p:nvPicPr>
          <p:cNvPr id="7170" name="Picture 2" descr="Establecer miembro de perfil de medios sociales vector gratuito">
            <a:extLst>
              <a:ext uri="{FF2B5EF4-FFF2-40B4-BE49-F238E27FC236}">
                <a16:creationId xmlns:a16="http://schemas.microsoft.com/office/drawing/2014/main" id="{83FE1E61-0219-4834-BC3E-F5B184A2A58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542255" y="614364"/>
            <a:ext cx="5234609" cy="363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818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464831" y="1733349"/>
            <a:ext cx="11521759" cy="3570208"/>
          </a:xfrm>
          <a:prstGeom prst="rect">
            <a:avLst/>
          </a:prstGeom>
          <a:noFill/>
          <a:ln w="9525">
            <a:noFill/>
            <a:miter lim="800000"/>
            <a:headEnd/>
            <a:tailEnd/>
          </a:ln>
        </p:spPr>
        <p:txBody>
          <a:bodyPr wrap="square" anchor="ctr">
            <a:spAutoFit/>
          </a:bodyPr>
          <a:lstStyle>
            <a:defPPr>
              <a:defRPr lang="es-ES"/>
            </a:defPPr>
            <a:lvl1pPr marL="0" indent="0">
              <a:buClr>
                <a:srgbClr val="FF0000"/>
              </a:buClr>
              <a:buFont typeface="Wingdings" panose="05000000000000000000" pitchFamily="2" charset="2"/>
              <a:buNone/>
              <a:defRPr sz="2400">
                <a:latin typeface="+mn-lt"/>
                <a:ea typeface="MingLiU-ExtB" panose="02020500000000000000" pitchFamily="18" charset="-120"/>
              </a:defRPr>
            </a:lvl1pPr>
          </a:lstStyle>
          <a:p>
            <a:pPr marL="176213" indent="-176213" defTabSz="360363">
              <a:spcAft>
                <a:spcPts val="1200"/>
              </a:spcAft>
              <a:buClr>
                <a:srgbClr val="C00000"/>
              </a:buClr>
              <a:buSzPct val="110000"/>
              <a:buFont typeface="Wingdings" panose="05000000000000000000" pitchFamily="2" charset="2"/>
              <a:buChar char="§"/>
            </a:pPr>
            <a:r>
              <a:rPr lang="es-MX" sz="2100" dirty="0">
                <a:latin typeface="Open Sans" panose="020B0606030504020204" pitchFamily="34" charset="0"/>
                <a:ea typeface="Open Sans" panose="020B0606030504020204" pitchFamily="34" charset="0"/>
              </a:rPr>
              <a:t>  </a:t>
            </a:r>
            <a:r>
              <a:rPr lang="es-MX" sz="2100" dirty="0">
                <a:solidFill>
                  <a:schemeClr val="bg1">
                    <a:lumMod val="65000"/>
                  </a:schemeClr>
                </a:solidFill>
                <a:latin typeface="Open Sans" panose="020B0606030504020204" pitchFamily="34" charset="0"/>
                <a:ea typeface="Open Sans" panose="020B0606030504020204" pitchFamily="34" charset="0"/>
              </a:rPr>
              <a:t>Diseño </a:t>
            </a:r>
            <a:r>
              <a:rPr lang="es-MX" sz="2100">
                <a:solidFill>
                  <a:schemeClr val="bg1">
                    <a:lumMod val="65000"/>
                  </a:schemeClr>
                </a:solidFill>
                <a:latin typeface="Open Sans" panose="020B0606030504020204" pitchFamily="34" charset="0"/>
                <a:ea typeface="Open Sans" panose="020B0606030504020204" pitchFamily="34" charset="0"/>
              </a:rPr>
              <a:t>de Hardware</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Software</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Bases de Datos</a:t>
            </a:r>
          </a:p>
          <a:p>
            <a:pPr marL="176213" indent="-176213" defTabSz="360363">
              <a:spcAft>
                <a:spcPts val="1200"/>
              </a:spcAft>
              <a:buClr>
                <a:srgbClr val="C00000"/>
              </a:buClr>
              <a:buSzPct val="110000"/>
              <a:buFont typeface="Wingdings" panose="05000000000000000000" pitchFamily="2" charset="2"/>
              <a:buChar char="§"/>
            </a:pPr>
            <a:r>
              <a:rPr lang="es-MX" sz="2100">
                <a:solidFill>
                  <a:schemeClr val="bg1">
                    <a:lumMod val="65000"/>
                  </a:schemeClr>
                </a:solidFill>
                <a:latin typeface="Open Sans" panose="020B0606030504020204" pitchFamily="34" charset="0"/>
                <a:ea typeface="Open Sans" panose="020B0606030504020204" pitchFamily="34" charset="0"/>
              </a:rPr>
              <a:t>  Diseño de Telecomunicaciones</a:t>
            </a:r>
          </a:p>
          <a:p>
            <a:pPr marL="176213" indent="-176213" defTabSz="360363">
              <a:spcAft>
                <a:spcPts val="1200"/>
              </a:spcAft>
              <a:buClr>
                <a:srgbClr val="C00000"/>
              </a:buClr>
              <a:buSzPct val="110000"/>
              <a:buFont typeface="Wingdings" panose="05000000000000000000" pitchFamily="2" charset="2"/>
              <a:buChar char="§"/>
            </a:pPr>
            <a:r>
              <a:rPr lang="es-MX" sz="2100">
                <a:solidFill>
                  <a:srgbClr val="CC0000"/>
                </a:solidFill>
                <a:latin typeface="Open Sans" panose="020B0606030504020204" pitchFamily="34" charset="0"/>
                <a:ea typeface="Open Sans" panose="020B0606030504020204" pitchFamily="34" charset="0"/>
              </a:rPr>
              <a:t>	</a:t>
            </a:r>
            <a:r>
              <a:rPr lang="es-MX" sz="2100">
                <a:solidFill>
                  <a:schemeClr val="bg1">
                    <a:lumMod val="65000"/>
                  </a:schemeClr>
                </a:solidFill>
                <a:latin typeface="Open Sans" panose="020B0606030504020204" pitchFamily="34" charset="0"/>
                <a:ea typeface="Open Sans" panose="020B0606030504020204" pitchFamily="34" charset="0"/>
              </a:rPr>
              <a:t>Diseño de Usuarios</a:t>
            </a:r>
          </a:p>
          <a:p>
            <a:pPr marL="176213" indent="-176213" defTabSz="360363">
              <a:spcAft>
                <a:spcPts val="1200"/>
              </a:spcAft>
              <a:buClr>
                <a:srgbClr val="C00000"/>
              </a:buClr>
              <a:buSzPct val="110000"/>
              <a:buFont typeface="Wingdings" panose="05000000000000000000" pitchFamily="2" charset="2"/>
              <a:buChar char="§"/>
            </a:pPr>
            <a:r>
              <a:rPr lang="es-MX" sz="2100">
                <a:solidFill>
                  <a:srgbClr val="CC0000"/>
                </a:solidFill>
                <a:latin typeface="Open Sans" panose="020B0606030504020204" pitchFamily="34" charset="0"/>
                <a:ea typeface="Open Sans" panose="020B0606030504020204" pitchFamily="34" charset="0"/>
              </a:rPr>
              <a:t>	Diseño </a:t>
            </a:r>
            <a:r>
              <a:rPr lang="es-MX" sz="2100" dirty="0">
                <a:solidFill>
                  <a:srgbClr val="CC0000"/>
                </a:solidFill>
                <a:latin typeface="Open Sans" panose="020B0606030504020204" pitchFamily="34" charset="0"/>
                <a:ea typeface="Open Sans" panose="020B0606030504020204" pitchFamily="34" charset="0"/>
              </a:rPr>
              <a:t>de Procedimientos </a:t>
            </a:r>
            <a:r>
              <a:rPr lang="es-MX" sz="2100">
                <a:solidFill>
                  <a:srgbClr val="CC0000"/>
                </a:solidFill>
                <a:latin typeface="Open Sans" panose="020B0606030504020204" pitchFamily="34" charset="0"/>
                <a:ea typeface="Open Sans" panose="020B0606030504020204" pitchFamily="34" charset="0"/>
              </a:rPr>
              <a:t>y controles</a:t>
            </a:r>
          </a:p>
          <a:p>
            <a:pPr marL="357188" defTabSz="360363">
              <a:spcAft>
                <a:spcPts val="1200"/>
              </a:spcAft>
              <a:buClr>
                <a:srgbClr val="C00000"/>
              </a:buClr>
              <a:buSzPct val="110000"/>
            </a:pPr>
            <a:r>
              <a:rPr lang="es-ES" sz="2000">
                <a:latin typeface="Open Sans" panose="020B0606030504020204" pitchFamily="34" charset="0"/>
                <a:ea typeface="Open Sans" panose="020B0606030504020204" pitchFamily="34" charset="0"/>
              </a:rPr>
              <a:t>Comprende detallar la forma en que se ejecuta cada aplicación y las medidas para minimizar las probabilidades de delitos y fraudes. </a:t>
            </a:r>
          </a:p>
        </p:txBody>
      </p:sp>
      <p:sp>
        <p:nvSpPr>
          <p:cNvPr id="3" name="2 Título"/>
          <p:cNvSpPr>
            <a:spLocks noGrp="1"/>
          </p:cNvSpPr>
          <p:nvPr>
            <p:ph type="title"/>
          </p:nvPr>
        </p:nvSpPr>
        <p:spPr/>
        <p:txBody>
          <a:bodyPr/>
          <a:lstStyle/>
          <a:p>
            <a:r>
              <a:rPr lang="es-ES" dirty="0"/>
              <a:t>Diseño Físico </a:t>
            </a:r>
            <a:endParaRPr lang="en-US" dirty="0"/>
          </a:p>
        </p:txBody>
      </p:sp>
      <p:pic>
        <p:nvPicPr>
          <p:cNvPr id="5122" name="Picture 2" descr="Mujer joven que comprueba la contraseña de seguridad en la carpeta virtual, ilustración isométrica vector gratuito">
            <a:extLst>
              <a:ext uri="{FF2B5EF4-FFF2-40B4-BE49-F238E27FC236}">
                <a16:creationId xmlns:a16="http://schemas.microsoft.com/office/drawing/2014/main" id="{E1B5E489-2ABB-46C8-B811-18031AB820C6}"/>
              </a:ext>
            </a:extLst>
          </p:cNvPr>
          <p:cNvPicPr>
            <a:picLocks noChangeAspect="1" noChangeArrowheads="1"/>
          </p:cNvPicPr>
          <p:nvPr/>
        </p:nvPicPr>
        <p:blipFill>
          <a:blip r:embed="rId3">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6770113" y="397042"/>
            <a:ext cx="5421886" cy="471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246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63084" y="4703217"/>
            <a:ext cx="10363200" cy="769441"/>
          </a:xfrm>
        </p:spPr>
        <p:txBody>
          <a:bodyPr/>
          <a:lstStyle/>
          <a:p>
            <a:r>
              <a:rPr lang="es-ES" dirty="0"/>
              <a:t>Arquitectura  de  Software</a:t>
            </a:r>
            <a:endParaRPr lang="en-US" dirty="0"/>
          </a:p>
        </p:txBody>
      </p:sp>
      <p:sp>
        <p:nvSpPr>
          <p:cNvPr id="3" name="2 Marcador de texto"/>
          <p:cNvSpPr>
            <a:spLocks noGrp="1"/>
          </p:cNvSpPr>
          <p:nvPr>
            <p:ph type="body" idx="1"/>
          </p:nvPr>
        </p:nvSpPr>
        <p:spPr/>
        <p:txBody>
          <a:bodyPr/>
          <a:lstStyle/>
          <a:p>
            <a:r>
              <a:rPr lang="es-ES" dirty="0"/>
              <a:t>Metodología a utilizar</a:t>
            </a:r>
            <a:endParaRPr lang="en-US" dirty="0"/>
          </a:p>
        </p:txBody>
      </p:sp>
    </p:spTree>
    <p:extLst>
      <p:ext uri="{BB962C8B-B14F-4D97-AF65-F5344CB8AC3E}">
        <p14:creationId xmlns:p14="http://schemas.microsoft.com/office/powerpoint/2010/main" val="3148950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4373217" y="1002691"/>
            <a:ext cx="7339346" cy="4693593"/>
          </a:xfrm>
          <a:prstGeom prst="rect">
            <a:avLst/>
          </a:prstGeom>
          <a:noFill/>
          <a:ln w="9525">
            <a:noFill/>
            <a:miter lim="800000"/>
            <a:headEnd/>
            <a:tailEnd/>
          </a:ln>
        </p:spPr>
        <p:txBody>
          <a:bodyPr wrap="square" anchor="ctr">
            <a:spAutoFit/>
          </a:bodyPr>
          <a:lstStyle>
            <a:defPPr>
              <a:defRPr lang="es-ES"/>
            </a:defPPr>
            <a:lvl1pPr marL="0" indent="0">
              <a:buClr>
                <a:srgbClr val="FF0000"/>
              </a:buClr>
              <a:buFont typeface="Wingdings" panose="05000000000000000000" pitchFamily="2" charset="2"/>
              <a:buNone/>
              <a:defRPr sz="2400">
                <a:latin typeface="+mn-lt"/>
                <a:ea typeface="MingLiU-ExtB" panose="02020500000000000000" pitchFamily="18" charset="-120"/>
              </a:defRPr>
            </a:lvl1pPr>
          </a:lstStyle>
          <a:p>
            <a:r>
              <a:rPr lang="es-ES" sz="2300">
                <a:latin typeface="Open Sans" panose="020B0606030504020204" pitchFamily="34" charset="0"/>
                <a:ea typeface="Open Sans" panose="020B0606030504020204" pitchFamily="34" charset="0"/>
              </a:rPr>
              <a:t>La </a:t>
            </a:r>
            <a:r>
              <a:rPr lang="es-ES" sz="2300" b="1">
                <a:solidFill>
                  <a:srgbClr val="CC0000"/>
                </a:solidFill>
                <a:latin typeface="Open Sans" panose="020B0606030504020204" pitchFamily="34" charset="0"/>
                <a:ea typeface="Open Sans" panose="020B0606030504020204" pitchFamily="34" charset="0"/>
              </a:rPr>
              <a:t>Arquitectura de Software </a:t>
            </a:r>
            <a:r>
              <a:rPr lang="es-ES" sz="2300">
                <a:latin typeface="Open Sans" panose="020B0606030504020204" pitchFamily="34" charset="0"/>
                <a:ea typeface="Open Sans" panose="020B0606030504020204" pitchFamily="34" charset="0"/>
              </a:rPr>
              <a:t>(tema 3) </a:t>
            </a:r>
            <a:br>
              <a:rPr lang="es-ES" sz="2300">
                <a:latin typeface="Open Sans" panose="020B0606030504020204" pitchFamily="34" charset="0"/>
                <a:ea typeface="Open Sans" panose="020B0606030504020204" pitchFamily="34" charset="0"/>
              </a:rPr>
            </a:br>
            <a:r>
              <a:rPr lang="es-ES" sz="2300">
                <a:latin typeface="Open Sans" panose="020B0606030504020204" pitchFamily="34" charset="0"/>
                <a:ea typeface="Open Sans" panose="020B0606030504020204" pitchFamily="34" charset="0"/>
              </a:rPr>
              <a:t>se </a:t>
            </a:r>
            <a:r>
              <a:rPr lang="es-ES" sz="2300" dirty="0">
                <a:latin typeface="Open Sans" panose="020B0606030504020204" pitchFamily="34" charset="0"/>
                <a:ea typeface="Open Sans" panose="020B0606030504020204" pitchFamily="34" charset="0"/>
              </a:rPr>
              <a:t>selecciona y </a:t>
            </a:r>
            <a:r>
              <a:rPr lang="es-ES" sz="2300">
                <a:latin typeface="Open Sans" panose="020B0606030504020204" pitchFamily="34" charset="0"/>
                <a:ea typeface="Open Sans" panose="020B0606030504020204" pitchFamily="34" charset="0"/>
              </a:rPr>
              <a:t>diseña </a:t>
            </a:r>
            <a:br>
              <a:rPr lang="es-ES" sz="2300">
                <a:latin typeface="Open Sans" panose="020B0606030504020204" pitchFamily="34" charset="0"/>
                <a:ea typeface="Open Sans" panose="020B0606030504020204" pitchFamily="34" charset="0"/>
              </a:rPr>
            </a:br>
            <a:r>
              <a:rPr lang="es-ES" sz="2300">
                <a:latin typeface="Open Sans" panose="020B0606030504020204" pitchFamily="34" charset="0"/>
                <a:ea typeface="Open Sans" panose="020B0606030504020204" pitchFamily="34" charset="0"/>
              </a:rPr>
              <a:t>con </a:t>
            </a:r>
            <a:r>
              <a:rPr lang="es-ES" sz="2300" dirty="0">
                <a:latin typeface="Open Sans" panose="020B0606030504020204" pitchFamily="34" charset="0"/>
                <a:ea typeface="Open Sans" panose="020B0606030504020204" pitchFamily="34" charset="0"/>
              </a:rPr>
              <a:t>base en unos objetivos y restricciones.</a:t>
            </a:r>
          </a:p>
          <a:p>
            <a:r>
              <a:rPr lang="es-ES" sz="2300" dirty="0">
                <a:latin typeface="Open Sans" panose="020B0606030504020204" pitchFamily="34" charset="0"/>
                <a:ea typeface="Open Sans" panose="020B0606030504020204" pitchFamily="34" charset="0"/>
              </a:rPr>
              <a:t> </a:t>
            </a:r>
          </a:p>
          <a:p>
            <a:r>
              <a:rPr lang="es-ES" sz="2300" dirty="0">
                <a:latin typeface="Open Sans" panose="020B0606030504020204" pitchFamily="34" charset="0"/>
                <a:ea typeface="Open Sans" panose="020B0606030504020204" pitchFamily="34" charset="0"/>
              </a:rPr>
              <a:t>Los </a:t>
            </a:r>
            <a:r>
              <a:rPr lang="es-ES" sz="2300" dirty="0">
                <a:solidFill>
                  <a:srgbClr val="C00000"/>
                </a:solidFill>
                <a:latin typeface="Open Sans" panose="020B0606030504020204" pitchFamily="34" charset="0"/>
                <a:ea typeface="Open Sans" panose="020B0606030504020204" pitchFamily="34" charset="0"/>
              </a:rPr>
              <a:t>objetivos</a:t>
            </a:r>
            <a:r>
              <a:rPr lang="es-ES" sz="2300" dirty="0">
                <a:latin typeface="Open Sans" panose="020B0606030504020204" pitchFamily="34" charset="0"/>
                <a:ea typeface="Open Sans" panose="020B0606030504020204" pitchFamily="34" charset="0"/>
              </a:rPr>
              <a:t> son además de </a:t>
            </a:r>
            <a:r>
              <a:rPr lang="es-ES" sz="2300">
                <a:latin typeface="Open Sans" panose="020B0606030504020204" pitchFamily="34" charset="0"/>
                <a:ea typeface="Open Sans" panose="020B0606030504020204" pitchFamily="34" charset="0"/>
              </a:rPr>
              <a:t>los </a:t>
            </a:r>
            <a:r>
              <a:rPr lang="es-ES" sz="2300" i="1">
                <a:latin typeface="Open Sans" panose="020B0606030504020204" pitchFamily="34" charset="0"/>
                <a:ea typeface="Open Sans" panose="020B0606030504020204" pitchFamily="34" charset="0"/>
              </a:rPr>
              <a:t>requisitos </a:t>
            </a:r>
            <a:r>
              <a:rPr lang="es-ES" sz="2300" i="1" dirty="0">
                <a:latin typeface="Open Sans" panose="020B0606030504020204" pitchFamily="34" charset="0"/>
                <a:ea typeface="Open Sans" panose="020B0606030504020204" pitchFamily="34" charset="0"/>
              </a:rPr>
              <a:t>funcionales </a:t>
            </a:r>
            <a:r>
              <a:rPr lang="es-ES" sz="2300" dirty="0">
                <a:latin typeface="Open Sans" panose="020B0606030504020204" pitchFamily="34" charset="0"/>
                <a:ea typeface="Open Sans" panose="020B0606030504020204" pitchFamily="34" charset="0"/>
              </a:rPr>
              <a:t>prefijados para el Sistema de Información, aquellos relacionados </a:t>
            </a:r>
            <a:r>
              <a:rPr lang="es-ES" sz="2300">
                <a:latin typeface="Open Sans" panose="020B0606030504020204" pitchFamily="34" charset="0"/>
                <a:ea typeface="Open Sans" panose="020B0606030504020204" pitchFamily="34" charset="0"/>
              </a:rPr>
              <a:t>con los atributos indicados en los requisitos no funcionales y en la interacción </a:t>
            </a:r>
            <a:r>
              <a:rPr lang="es-ES" sz="2300" dirty="0">
                <a:latin typeface="Open Sans" panose="020B0606030504020204" pitchFamily="34" charset="0"/>
                <a:ea typeface="Open Sans" panose="020B0606030504020204" pitchFamily="34" charset="0"/>
              </a:rPr>
              <a:t>con otros sistemas de información. </a:t>
            </a:r>
          </a:p>
          <a:p>
            <a:endParaRPr lang="es-ES" sz="2300" dirty="0">
              <a:latin typeface="Open Sans" panose="020B0606030504020204" pitchFamily="34" charset="0"/>
              <a:ea typeface="Open Sans" panose="020B0606030504020204" pitchFamily="34" charset="0"/>
            </a:endParaRPr>
          </a:p>
          <a:p>
            <a:r>
              <a:rPr lang="es-ES" sz="2300" dirty="0">
                <a:latin typeface="Open Sans" panose="020B0606030504020204" pitchFamily="34" charset="0"/>
                <a:ea typeface="Open Sans" panose="020B0606030504020204" pitchFamily="34" charset="0"/>
              </a:rPr>
              <a:t>Las </a:t>
            </a:r>
            <a:r>
              <a:rPr lang="es-ES" sz="2300" dirty="0">
                <a:solidFill>
                  <a:srgbClr val="C00000"/>
                </a:solidFill>
                <a:latin typeface="Open Sans" panose="020B0606030504020204" pitchFamily="34" charset="0"/>
                <a:ea typeface="Open Sans" panose="020B0606030504020204" pitchFamily="34" charset="0"/>
              </a:rPr>
              <a:t>restricciones</a:t>
            </a:r>
            <a:r>
              <a:rPr lang="es-ES" sz="2300" dirty="0">
                <a:solidFill>
                  <a:srgbClr val="FF0000"/>
                </a:solidFill>
                <a:latin typeface="Open Sans" panose="020B0606030504020204" pitchFamily="34" charset="0"/>
                <a:ea typeface="Open Sans" panose="020B0606030504020204" pitchFamily="34" charset="0"/>
              </a:rPr>
              <a:t> </a:t>
            </a:r>
            <a:r>
              <a:rPr lang="es-ES" sz="2300" dirty="0">
                <a:latin typeface="Open Sans" panose="020B0606030504020204" pitchFamily="34" charset="0"/>
                <a:ea typeface="Open Sans" panose="020B0606030504020204" pitchFamily="34" charset="0"/>
              </a:rPr>
              <a:t>son aquellas limitaciones derivadas de las tecnologías disponibles para implementar dicho Sistema de Información </a:t>
            </a:r>
          </a:p>
        </p:txBody>
      </p:sp>
      <p:sp>
        <p:nvSpPr>
          <p:cNvPr id="2" name="1 Título"/>
          <p:cNvSpPr>
            <a:spLocks noGrp="1"/>
          </p:cNvSpPr>
          <p:nvPr>
            <p:ph type="title"/>
          </p:nvPr>
        </p:nvSpPr>
        <p:spPr/>
        <p:txBody>
          <a:bodyPr/>
          <a:lstStyle/>
          <a:p>
            <a:r>
              <a:rPr lang="es-ES" dirty="0"/>
              <a:t>Arquitectura de Software</a:t>
            </a:r>
            <a:endParaRPr lang="en-US" dirty="0"/>
          </a:p>
        </p:txBody>
      </p:sp>
      <p:pic>
        <p:nvPicPr>
          <p:cNvPr id="9220" name="Picture 4" descr="Ilustración de concepto de diseño de cuadrícula vector gratuito">
            <a:extLst>
              <a:ext uri="{FF2B5EF4-FFF2-40B4-BE49-F238E27FC236}">
                <a16:creationId xmlns:a16="http://schemas.microsoft.com/office/drawing/2014/main" id="{9A84B5C5-8E47-42D5-A0B6-B932002976B3}"/>
              </a:ext>
            </a:extLst>
          </p:cNvPr>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474433"/>
            <a:ext cx="3909133" cy="39091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718F9-3E94-47EC-84F6-AA920C9758E1}"/>
              </a:ext>
            </a:extLst>
          </p:cNvPr>
          <p:cNvSpPr>
            <a:spLocks noGrp="1"/>
          </p:cNvSpPr>
          <p:nvPr>
            <p:ph type="title"/>
          </p:nvPr>
        </p:nvSpPr>
        <p:spPr/>
        <p:txBody>
          <a:bodyPr/>
          <a:lstStyle/>
          <a:p>
            <a:r>
              <a:rPr lang="es-ES" dirty="0"/>
              <a:t>Gestión del Proyecto según metodología </a:t>
            </a:r>
            <a:r>
              <a:rPr lang="es-ES" dirty="0" err="1"/>
              <a:t>METRICA</a:t>
            </a:r>
            <a:r>
              <a:rPr lang="es-ES" dirty="0"/>
              <a:t> </a:t>
            </a:r>
            <a:r>
              <a:rPr lang="es-ES" dirty="0" err="1"/>
              <a:t>V3</a:t>
            </a:r>
            <a:endParaRPr lang="es-ES" dirty="0"/>
          </a:p>
        </p:txBody>
      </p:sp>
      <p:sp>
        <p:nvSpPr>
          <p:cNvPr id="3" name="Marcador de contenido 2">
            <a:extLst>
              <a:ext uri="{FF2B5EF4-FFF2-40B4-BE49-F238E27FC236}">
                <a16:creationId xmlns:a16="http://schemas.microsoft.com/office/drawing/2014/main" id="{FFA5BC56-373F-403B-92C1-C1D4FE427407}"/>
              </a:ext>
            </a:extLst>
          </p:cNvPr>
          <p:cNvSpPr>
            <a:spLocks noGrp="1"/>
          </p:cNvSpPr>
          <p:nvPr>
            <p:ph idx="1"/>
          </p:nvPr>
        </p:nvSpPr>
        <p:spPr>
          <a:xfrm>
            <a:off x="4166796" y="564443"/>
            <a:ext cx="7033121" cy="6224284"/>
          </a:xfrm>
        </p:spPr>
        <p:txBody>
          <a:bodyPr>
            <a:noAutofit/>
          </a:bodyPr>
          <a:lstStyle/>
          <a:p>
            <a:pPr lvl="1">
              <a:lnSpc>
                <a:spcPct val="120000"/>
              </a:lnSpc>
              <a:spcBef>
                <a:spcPts val="0"/>
              </a:spcBef>
              <a:spcAft>
                <a:spcPts val="600"/>
              </a:spcAft>
            </a:pPr>
            <a:r>
              <a:rPr lang="es-ES" sz="1900" dirty="0"/>
              <a:t>Planificación</a:t>
            </a:r>
          </a:p>
          <a:p>
            <a:pPr lvl="2">
              <a:lnSpc>
                <a:spcPct val="120000"/>
              </a:lnSpc>
              <a:spcBef>
                <a:spcPts val="0"/>
              </a:spcBef>
              <a:buClr>
                <a:srgbClr val="CC0000"/>
              </a:buClr>
              <a:buSzPct val="75000"/>
              <a:buFont typeface="Wingdings" panose="05000000000000000000" pitchFamily="2" charset="2"/>
              <a:buChar char="ü"/>
            </a:pPr>
            <a:r>
              <a:rPr lang="es-ES" sz="1900" dirty="0"/>
              <a:t>Solicitud</a:t>
            </a:r>
          </a:p>
          <a:p>
            <a:pPr lvl="2">
              <a:lnSpc>
                <a:spcPct val="120000"/>
              </a:lnSpc>
              <a:spcBef>
                <a:spcPts val="0"/>
              </a:spcBef>
              <a:buClr>
                <a:srgbClr val="CC0000"/>
              </a:buClr>
              <a:buSzPct val="75000"/>
              <a:buFont typeface="Wingdings" panose="05000000000000000000" pitchFamily="2" charset="2"/>
              <a:buChar char="ü"/>
            </a:pPr>
            <a:r>
              <a:rPr lang="es-ES" sz="1900" dirty="0"/>
              <a:t>Estudio de viabilidad (Análisis de Factibilidad)</a:t>
            </a:r>
          </a:p>
          <a:p>
            <a:pPr lvl="2">
              <a:lnSpc>
                <a:spcPct val="120000"/>
              </a:lnSpc>
              <a:spcBef>
                <a:spcPts val="0"/>
              </a:spcBef>
              <a:buClr>
                <a:srgbClr val="CC0000"/>
              </a:buClr>
              <a:buSzPct val="75000"/>
              <a:buFont typeface="Wingdings" panose="05000000000000000000" pitchFamily="2" charset="2"/>
              <a:buChar char="ü"/>
            </a:pPr>
            <a:r>
              <a:rPr lang="es-ES" sz="1900" dirty="0"/>
              <a:t>Aprobación de la Solicitud</a:t>
            </a:r>
          </a:p>
          <a:p>
            <a:pPr lvl="2">
              <a:lnSpc>
                <a:spcPct val="120000"/>
              </a:lnSpc>
              <a:spcBef>
                <a:spcPts val="0"/>
              </a:spcBef>
              <a:buClr>
                <a:srgbClr val="CC0000"/>
              </a:buClr>
              <a:buSzPct val="75000"/>
              <a:buFont typeface="Wingdings" panose="05000000000000000000" pitchFamily="2" charset="2"/>
              <a:buChar char="ü"/>
            </a:pPr>
            <a:r>
              <a:rPr lang="es-ES" sz="1900" dirty="0"/>
              <a:t>Determinación de los Requisitos del Sistema</a:t>
            </a:r>
          </a:p>
          <a:p>
            <a:pPr lvl="2">
              <a:lnSpc>
                <a:spcPct val="120000"/>
              </a:lnSpc>
              <a:spcBef>
                <a:spcPts val="0"/>
              </a:spcBef>
              <a:buFont typeface="Wingdings" panose="05000000000000000000" pitchFamily="2" charset="2"/>
              <a:buChar char="ü"/>
            </a:pPr>
            <a:endParaRPr lang="es-ES" sz="1900" dirty="0"/>
          </a:p>
          <a:p>
            <a:pPr lvl="1">
              <a:lnSpc>
                <a:spcPct val="120000"/>
              </a:lnSpc>
              <a:spcBef>
                <a:spcPts val="0"/>
              </a:spcBef>
              <a:spcAft>
                <a:spcPts val="600"/>
              </a:spcAft>
            </a:pPr>
            <a:r>
              <a:rPr lang="es-ES" sz="1900" dirty="0"/>
              <a:t>Análisis del Sistema de Información</a:t>
            </a:r>
          </a:p>
          <a:p>
            <a:pPr lvl="2">
              <a:lnSpc>
                <a:spcPct val="120000"/>
              </a:lnSpc>
              <a:spcBef>
                <a:spcPts val="0"/>
              </a:spcBef>
              <a:buClr>
                <a:srgbClr val="CC0000"/>
              </a:buClr>
              <a:buSzPct val="75000"/>
              <a:buFont typeface="Wingdings" panose="05000000000000000000" pitchFamily="2" charset="2"/>
              <a:buChar char="ü"/>
            </a:pPr>
            <a:r>
              <a:rPr lang="es-ES" sz="1900" dirty="0"/>
              <a:t>Diseño Lógico</a:t>
            </a:r>
          </a:p>
          <a:p>
            <a:pPr lvl="2">
              <a:lnSpc>
                <a:spcPct val="120000"/>
              </a:lnSpc>
              <a:spcBef>
                <a:spcPts val="0"/>
              </a:spcBef>
              <a:buClr>
                <a:srgbClr val="CC0000"/>
              </a:buClr>
              <a:buSzPct val="75000"/>
              <a:buFont typeface="Wingdings" panose="05000000000000000000" pitchFamily="2" charset="2"/>
              <a:buChar char="ü"/>
            </a:pPr>
            <a:r>
              <a:rPr lang="es-ES" sz="1900" dirty="0"/>
              <a:t>Diseño Físico</a:t>
            </a:r>
          </a:p>
          <a:p>
            <a:pPr lvl="2">
              <a:lnSpc>
                <a:spcPct val="120000"/>
              </a:lnSpc>
              <a:spcBef>
                <a:spcPts val="0"/>
              </a:spcBef>
              <a:buClr>
                <a:srgbClr val="CC0000"/>
              </a:buClr>
              <a:buSzPct val="75000"/>
              <a:buFont typeface="Wingdings" panose="05000000000000000000" pitchFamily="2" charset="2"/>
              <a:buChar char="ü"/>
            </a:pPr>
            <a:r>
              <a:rPr lang="es-ES" sz="1900" dirty="0"/>
              <a:t>Arquitectura de Software</a:t>
            </a:r>
          </a:p>
          <a:p>
            <a:pPr lvl="2">
              <a:lnSpc>
                <a:spcPct val="120000"/>
              </a:lnSpc>
              <a:spcBef>
                <a:spcPts val="0"/>
              </a:spcBef>
              <a:buClr>
                <a:srgbClr val="CC0000"/>
              </a:buClr>
              <a:buSzPct val="75000"/>
              <a:buFont typeface="Wingdings" panose="05000000000000000000" pitchFamily="2" charset="2"/>
              <a:buChar char="ü"/>
            </a:pPr>
            <a:r>
              <a:rPr lang="es-ES" sz="1900" dirty="0"/>
              <a:t>Estimación de Costes</a:t>
            </a:r>
          </a:p>
          <a:p>
            <a:pPr lvl="2">
              <a:lnSpc>
                <a:spcPct val="120000"/>
              </a:lnSpc>
              <a:spcBef>
                <a:spcPts val="0"/>
              </a:spcBef>
              <a:buClr>
                <a:srgbClr val="CC0000"/>
              </a:buClr>
              <a:buSzPct val="75000"/>
              <a:buFont typeface="Wingdings" panose="05000000000000000000" pitchFamily="2" charset="2"/>
              <a:buChar char="ü"/>
            </a:pPr>
            <a:r>
              <a:rPr lang="es-ES" sz="1900" dirty="0"/>
              <a:t>Aprobación del Análisis</a:t>
            </a:r>
          </a:p>
          <a:p>
            <a:pPr lvl="2">
              <a:lnSpc>
                <a:spcPct val="120000"/>
              </a:lnSpc>
              <a:spcBef>
                <a:spcPts val="0"/>
              </a:spcBef>
              <a:buFont typeface="Wingdings" panose="05000000000000000000" pitchFamily="2" charset="2"/>
              <a:buChar char="ü"/>
            </a:pPr>
            <a:endParaRPr lang="es-ES" sz="1900" dirty="0"/>
          </a:p>
          <a:p>
            <a:pPr lvl="1">
              <a:lnSpc>
                <a:spcPct val="120000"/>
              </a:lnSpc>
              <a:spcBef>
                <a:spcPts val="0"/>
              </a:spcBef>
            </a:pPr>
            <a:r>
              <a:rPr lang="es-ES" sz="1900" dirty="0">
                <a:solidFill>
                  <a:schemeClr val="tx1">
                    <a:lumMod val="50000"/>
                    <a:lumOff val="50000"/>
                  </a:schemeClr>
                </a:solidFill>
              </a:rPr>
              <a:t>Desarrollo del Software: Sigue varios modelos.</a:t>
            </a:r>
          </a:p>
          <a:p>
            <a:pPr lvl="1">
              <a:lnSpc>
                <a:spcPct val="120000"/>
              </a:lnSpc>
              <a:spcBef>
                <a:spcPts val="0"/>
              </a:spcBef>
            </a:pPr>
            <a:r>
              <a:rPr lang="es-ES" sz="1900" dirty="0">
                <a:solidFill>
                  <a:schemeClr val="tx1">
                    <a:lumMod val="50000"/>
                    <a:lumOff val="50000"/>
                  </a:schemeClr>
                </a:solidFill>
              </a:rPr>
              <a:t>Implantación</a:t>
            </a:r>
          </a:p>
          <a:p>
            <a:pPr lvl="1">
              <a:lnSpc>
                <a:spcPct val="120000"/>
              </a:lnSpc>
              <a:spcBef>
                <a:spcPts val="0"/>
              </a:spcBef>
            </a:pPr>
            <a:r>
              <a:rPr lang="es-ES" sz="1900" dirty="0">
                <a:solidFill>
                  <a:schemeClr val="tx1">
                    <a:lumMod val="50000"/>
                    <a:lumOff val="50000"/>
                  </a:schemeClr>
                </a:solidFill>
              </a:rPr>
              <a:t>Mantenimiento</a:t>
            </a:r>
          </a:p>
          <a:p>
            <a:pPr lvl="2">
              <a:lnSpc>
                <a:spcPct val="120000"/>
              </a:lnSpc>
              <a:spcBef>
                <a:spcPts val="0"/>
              </a:spcBef>
            </a:pPr>
            <a:endParaRPr lang="es-ES" sz="1900" dirty="0"/>
          </a:p>
        </p:txBody>
      </p:sp>
      <p:sp>
        <p:nvSpPr>
          <p:cNvPr id="4" name="Rectángulo 3">
            <a:extLst>
              <a:ext uri="{FF2B5EF4-FFF2-40B4-BE49-F238E27FC236}">
                <a16:creationId xmlns:a16="http://schemas.microsoft.com/office/drawing/2014/main" id="{07538A0A-63A7-4DBD-AB10-BC0B093666C5}"/>
              </a:ext>
            </a:extLst>
          </p:cNvPr>
          <p:cNvSpPr/>
          <p:nvPr/>
        </p:nvSpPr>
        <p:spPr>
          <a:xfrm>
            <a:off x="6897793" y="6419395"/>
            <a:ext cx="5294206" cy="369332"/>
          </a:xfrm>
          <a:prstGeom prst="rect">
            <a:avLst/>
          </a:prstGeom>
        </p:spPr>
        <p:txBody>
          <a:bodyPr wrap="none">
            <a:spAutoFit/>
          </a:bodyPr>
          <a:lstStyle/>
          <a:p>
            <a:r>
              <a:rPr lang="ca-ES">
                <a:solidFill>
                  <a:srgbClr val="0000CC"/>
                </a:solidFill>
              </a:rPr>
              <a:t>https://manuel.cillero.es/doc/metodologia/metrica-3/</a:t>
            </a:r>
          </a:p>
        </p:txBody>
      </p:sp>
      <p:pic>
        <p:nvPicPr>
          <p:cNvPr id="1026" name="Picture 2" descr="Desarrollo de software - SmartRural">
            <a:extLst>
              <a:ext uri="{FF2B5EF4-FFF2-40B4-BE49-F238E27FC236}">
                <a16:creationId xmlns:a16="http://schemas.microsoft.com/office/drawing/2014/main" id="{1BCCB207-49FD-446E-928B-B605BC15B652}"/>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57018" y="1208077"/>
            <a:ext cx="3885013" cy="440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84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65382" y="2596175"/>
            <a:ext cx="4032448" cy="1362075"/>
          </a:xfrm>
        </p:spPr>
        <p:txBody>
          <a:bodyPr>
            <a:normAutofit/>
          </a:bodyPr>
          <a:lstStyle/>
          <a:p>
            <a:r>
              <a:rPr lang="en-US" dirty="0" err="1"/>
              <a:t>Planificación</a:t>
            </a:r>
            <a:endParaRPr lang="en-US" dirty="0"/>
          </a:p>
        </p:txBody>
      </p:sp>
      <p:pic>
        <p:nvPicPr>
          <p:cNvPr id="4" name="Picture 2" descr="Muestra de elementos de planificación hermosos | Vector Gratis">
            <a:extLst>
              <a:ext uri="{FF2B5EF4-FFF2-40B4-BE49-F238E27FC236}">
                <a16:creationId xmlns:a16="http://schemas.microsoft.com/office/drawing/2014/main" id="{1A58AA21-8B99-411B-B8F8-2E5C47369F74}"/>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7331363" y="1808842"/>
            <a:ext cx="4683125" cy="468312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texto 2">
            <a:extLst>
              <a:ext uri="{FF2B5EF4-FFF2-40B4-BE49-F238E27FC236}">
                <a16:creationId xmlns:a16="http://schemas.microsoft.com/office/drawing/2014/main" id="{0056F776-271D-486B-929A-F72CD5698A2A}"/>
              </a:ext>
            </a:extLst>
          </p:cNvPr>
          <p:cNvSpPr>
            <a:spLocks noGrp="1"/>
          </p:cNvSpPr>
          <p:nvPr>
            <p:ph type="body" idx="1"/>
          </p:nvPr>
        </p:nvSpPr>
        <p:spPr>
          <a:xfrm>
            <a:off x="1265382" y="3580787"/>
            <a:ext cx="6761019" cy="2552158"/>
          </a:xfrm>
        </p:spPr>
        <p:txBody>
          <a:bodyPr>
            <a:normAutofit/>
          </a:bodyPr>
          <a:lstStyle/>
          <a:p>
            <a:pPr>
              <a:spcBef>
                <a:spcPts val="0"/>
              </a:spcBef>
              <a:spcAft>
                <a:spcPts val="600"/>
              </a:spcAft>
            </a:pPr>
            <a:r>
              <a:rPr lang="es-MX" dirty="0">
                <a:solidFill>
                  <a:schemeClr val="tx1"/>
                </a:solidFill>
                <a:ea typeface="MingLiU-ExtB" panose="02020500000000000000" pitchFamily="18" charset="-120"/>
              </a:rPr>
              <a:t>Comprende las siguientes fases</a:t>
            </a:r>
          </a:p>
          <a:p>
            <a:pPr marL="457200" indent="-457200">
              <a:spcBef>
                <a:spcPts val="0"/>
              </a:spcBef>
              <a:spcAft>
                <a:spcPts val="600"/>
              </a:spcAft>
              <a:buClr>
                <a:schemeClr val="bg1">
                  <a:lumMod val="50000"/>
                </a:schemeClr>
              </a:buClr>
              <a:buFont typeface="+mj-lt"/>
              <a:buAutoNum type="arabicPeriod"/>
            </a:pPr>
            <a:r>
              <a:rPr lang="es-MX" dirty="0">
                <a:solidFill>
                  <a:schemeClr val="tx1"/>
                </a:solidFill>
                <a:ea typeface="MingLiU-ExtB" panose="02020500000000000000" pitchFamily="18" charset="-120"/>
              </a:rPr>
              <a:t>Solicitud</a:t>
            </a:r>
          </a:p>
          <a:p>
            <a:pPr marL="457200" indent="-457200">
              <a:spcBef>
                <a:spcPts val="0"/>
              </a:spcBef>
              <a:spcAft>
                <a:spcPts val="600"/>
              </a:spcAft>
              <a:buClr>
                <a:schemeClr val="bg1">
                  <a:lumMod val="50000"/>
                </a:schemeClr>
              </a:buClr>
              <a:buFont typeface="+mj-lt"/>
              <a:buAutoNum type="arabicPeriod"/>
            </a:pPr>
            <a:r>
              <a:rPr lang="es-MX" dirty="0">
                <a:solidFill>
                  <a:schemeClr val="tx1"/>
                </a:solidFill>
                <a:ea typeface="MingLiU-ExtB" panose="02020500000000000000" pitchFamily="18" charset="-120"/>
              </a:rPr>
              <a:t>Estudio de Factibilidad   </a:t>
            </a:r>
          </a:p>
          <a:p>
            <a:pPr marL="457200" indent="-457200">
              <a:spcBef>
                <a:spcPts val="0"/>
              </a:spcBef>
              <a:spcAft>
                <a:spcPts val="600"/>
              </a:spcAft>
              <a:buClr>
                <a:schemeClr val="bg1">
                  <a:lumMod val="50000"/>
                </a:schemeClr>
              </a:buClr>
              <a:buFont typeface="+mj-lt"/>
              <a:buAutoNum type="arabicPeriod"/>
            </a:pPr>
            <a:r>
              <a:rPr lang="es-MX" dirty="0">
                <a:solidFill>
                  <a:schemeClr val="tx1"/>
                </a:solidFill>
                <a:ea typeface="MingLiU-ExtB" panose="02020500000000000000" pitchFamily="18" charset="-120"/>
              </a:rPr>
              <a:t>Aprobación de la Solicitud</a:t>
            </a:r>
          </a:p>
          <a:p>
            <a:pPr marL="457200" indent="-457200">
              <a:spcBef>
                <a:spcPts val="0"/>
              </a:spcBef>
              <a:spcAft>
                <a:spcPts val="600"/>
              </a:spcAft>
              <a:buClr>
                <a:schemeClr val="bg1">
                  <a:lumMod val="50000"/>
                </a:schemeClr>
              </a:buClr>
              <a:buFont typeface="+mj-lt"/>
              <a:buAutoNum type="arabicPeriod"/>
            </a:pPr>
            <a:r>
              <a:rPr lang="es-MX" dirty="0">
                <a:solidFill>
                  <a:schemeClr val="tx1"/>
                </a:solidFill>
                <a:ea typeface="MingLiU-ExtB" panose="02020500000000000000" pitchFamily="18" charset="-120"/>
              </a:rPr>
              <a:t>Determinación de </a:t>
            </a:r>
            <a:r>
              <a:rPr lang="es-MX">
                <a:solidFill>
                  <a:schemeClr val="tx1"/>
                </a:solidFill>
                <a:ea typeface="MingLiU-ExtB" panose="02020500000000000000" pitchFamily="18" charset="-120"/>
              </a:rPr>
              <a:t>los Requisitos del </a:t>
            </a:r>
            <a:r>
              <a:rPr lang="es-MX" dirty="0">
                <a:solidFill>
                  <a:schemeClr val="tx1"/>
                </a:solidFill>
                <a:ea typeface="MingLiU-ExtB" panose="02020500000000000000" pitchFamily="18" charset="-120"/>
              </a:rPr>
              <a:t>Sistema</a:t>
            </a:r>
            <a:endParaRPr lang="es-ES" dirty="0">
              <a:solidFill>
                <a:schemeClr val="tx1"/>
              </a:solidFill>
              <a:ea typeface="MingLiU-ExtB"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lustración de planificación de personas de negocios. equipo de personaje  de empleado de dibujos animados trabajando juntos en plan de negocios,  programación de tareas de semana o mes en concepto de calendario">
            <a:extLst>
              <a:ext uri="{FF2B5EF4-FFF2-40B4-BE49-F238E27FC236}">
                <a16:creationId xmlns:a16="http://schemas.microsoft.com/office/drawing/2014/main" id="{E4573460-9CD6-4EFF-814A-8659EFA543D8}"/>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905609" y="2042691"/>
            <a:ext cx="5286391" cy="3479222"/>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ES" dirty="0"/>
              <a:t>Estudio de Viabilidad</a:t>
            </a:r>
            <a:endParaRPr lang="en-US" dirty="0"/>
          </a:p>
        </p:txBody>
      </p:sp>
      <p:sp>
        <p:nvSpPr>
          <p:cNvPr id="8" name="CuadroTexto 7">
            <a:extLst>
              <a:ext uri="{FF2B5EF4-FFF2-40B4-BE49-F238E27FC236}">
                <a16:creationId xmlns:a16="http://schemas.microsoft.com/office/drawing/2014/main" id="{371ED6F4-4E1E-45F1-98C1-FBF3356CB3ED}"/>
              </a:ext>
            </a:extLst>
          </p:cNvPr>
          <p:cNvSpPr txBox="1"/>
          <p:nvPr/>
        </p:nvSpPr>
        <p:spPr>
          <a:xfrm>
            <a:off x="831272" y="5121739"/>
            <a:ext cx="6310601" cy="784830"/>
          </a:xfrm>
          <a:prstGeom prst="rect">
            <a:avLst/>
          </a:prstGeom>
          <a:noFill/>
        </p:spPr>
        <p:txBody>
          <a:bodyPr wrap="square" rtlCol="0">
            <a:spAutoFit/>
          </a:bodyPr>
          <a:lstStyle>
            <a:defPPr>
              <a:defRPr lang="es-ES"/>
            </a:defPPr>
            <a:lvl1pPr marL="285750" indent="-285750">
              <a:buClr>
                <a:srgbClr val="C00000"/>
              </a:buClr>
              <a:buFont typeface="Wingdings" panose="05000000000000000000" pitchFamily="2" charset="2"/>
              <a:buChar char="ü"/>
              <a:defRPr>
                <a:latin typeface="+mn-lt"/>
              </a:defRPr>
            </a:lvl1pPr>
          </a:lstStyle>
          <a:p>
            <a:pPr>
              <a:spcAft>
                <a:spcPts val="600"/>
              </a:spcAft>
            </a:pPr>
            <a:r>
              <a:rPr lang="es-ES" sz="2000" dirty="0">
                <a:latin typeface="Open Sans" panose="020B0606030504020204" pitchFamily="34" charset="0"/>
                <a:ea typeface="Open Sans" panose="020B0606030504020204" pitchFamily="34" charset="0"/>
              </a:rPr>
              <a:t>Cantidad de </a:t>
            </a:r>
            <a:r>
              <a:rPr lang="es-ES" sz="2000">
                <a:latin typeface="Open Sans" panose="020B0606030504020204" pitchFamily="34" charset="0"/>
                <a:ea typeface="Open Sans" panose="020B0606030504020204" pitchFamily="34" charset="0"/>
              </a:rPr>
              <a:t>tiempo para </a:t>
            </a:r>
            <a:r>
              <a:rPr lang="es-ES" sz="2000" dirty="0">
                <a:latin typeface="Open Sans" panose="020B0606030504020204" pitchFamily="34" charset="0"/>
                <a:ea typeface="Open Sans" panose="020B0606030504020204" pitchFamily="34" charset="0"/>
              </a:rPr>
              <a:t>el desarrollo</a:t>
            </a:r>
          </a:p>
          <a:p>
            <a:pPr>
              <a:spcAft>
                <a:spcPts val="600"/>
              </a:spcAft>
            </a:pPr>
            <a:r>
              <a:rPr lang="es-ES" sz="2000">
                <a:latin typeface="Open Sans" panose="020B0606030504020204" pitchFamily="34" charset="0"/>
                <a:ea typeface="Open Sans" panose="020B0606030504020204" pitchFamily="34" charset="0"/>
              </a:rPr>
              <a:t>Recursos Humanos </a:t>
            </a:r>
            <a:r>
              <a:rPr lang="es-ES" sz="2000" dirty="0">
                <a:latin typeface="Open Sans" panose="020B0606030504020204" pitchFamily="34" charset="0"/>
                <a:ea typeface="Open Sans" panose="020B0606030504020204" pitchFamily="34" charset="0"/>
              </a:rPr>
              <a:t>necesarios para el mismo</a:t>
            </a:r>
          </a:p>
        </p:txBody>
      </p:sp>
      <p:sp>
        <p:nvSpPr>
          <p:cNvPr id="12" name="TextBox 11">
            <a:extLst>
              <a:ext uri="{FF2B5EF4-FFF2-40B4-BE49-F238E27FC236}">
                <a16:creationId xmlns:a16="http://schemas.microsoft.com/office/drawing/2014/main" id="{938A40E1-632F-4AB8-A6E4-1B484294DDEC}"/>
              </a:ext>
            </a:extLst>
          </p:cNvPr>
          <p:cNvSpPr txBox="1"/>
          <p:nvPr/>
        </p:nvSpPr>
        <p:spPr>
          <a:xfrm>
            <a:off x="506090" y="1336087"/>
            <a:ext cx="7501837" cy="3477875"/>
          </a:xfrm>
          <a:prstGeom prst="rect">
            <a:avLst/>
          </a:prstGeom>
          <a:noFill/>
        </p:spPr>
        <p:txBody>
          <a:bodyPr wrap="square" rtlCol="0">
            <a:spAutoFit/>
          </a:bodyPr>
          <a:lstStyle/>
          <a:p>
            <a:pPr marL="342900" indent="-342900">
              <a:spcAft>
                <a:spcPts val="600"/>
              </a:spcAft>
              <a:buClr>
                <a:srgbClr val="CC0000"/>
              </a:buClr>
              <a:buFont typeface="Wingdings" panose="05000000000000000000" pitchFamily="2" charset="2"/>
              <a:buChar char="§"/>
            </a:pPr>
            <a:r>
              <a:rPr lang="es-ES" sz="2000" dirty="0">
                <a:latin typeface="Open Sans" panose="020B0606030504020204" pitchFamily="34" charset="0"/>
                <a:ea typeface="Open Sans" panose="020B0606030504020204" pitchFamily="34" charset="0"/>
              </a:rPr>
              <a:t>Aclarar y comprender la Solicitud del Proyecto</a:t>
            </a:r>
          </a:p>
          <a:p>
            <a:pPr marL="342900" indent="-342900">
              <a:spcAft>
                <a:spcPts val="600"/>
              </a:spcAft>
              <a:buClr>
                <a:srgbClr val="CC0000"/>
              </a:buClr>
              <a:buFont typeface="Wingdings" panose="05000000000000000000" pitchFamily="2" charset="2"/>
              <a:buChar char="§"/>
            </a:pPr>
            <a:r>
              <a:rPr lang="es-ES" sz="2000" dirty="0">
                <a:latin typeface="Open Sans" panose="020B0606030504020204" pitchFamily="34" charset="0"/>
                <a:ea typeface="Open Sans" panose="020B0606030504020204" pitchFamily="34" charset="0"/>
              </a:rPr>
              <a:t>Determinar el tamaño del mismo</a:t>
            </a:r>
          </a:p>
          <a:p>
            <a:pPr marL="342900" indent="-342900">
              <a:spcAft>
                <a:spcPts val="600"/>
              </a:spcAft>
              <a:buClr>
                <a:srgbClr val="CC0000"/>
              </a:buClr>
              <a:buFont typeface="Wingdings" panose="05000000000000000000" pitchFamily="2" charset="2"/>
              <a:buChar char="§"/>
            </a:pPr>
            <a:r>
              <a:rPr lang="es-ES" sz="2000" dirty="0">
                <a:latin typeface="Open Sans" panose="020B0606030504020204" pitchFamily="34" charset="0"/>
                <a:ea typeface="Open Sans" panose="020B0606030504020204" pitchFamily="34" charset="0"/>
              </a:rPr>
              <a:t>Considerar las posibles alternativas que solucionen el problema.</a:t>
            </a:r>
          </a:p>
          <a:p>
            <a:pPr marL="342900" indent="-342900">
              <a:spcAft>
                <a:spcPts val="600"/>
              </a:spcAft>
              <a:buClr>
                <a:srgbClr val="CC0000"/>
              </a:buClr>
              <a:buFont typeface="Wingdings" panose="05000000000000000000" pitchFamily="2" charset="2"/>
              <a:buChar char="§"/>
            </a:pPr>
            <a:r>
              <a:rPr lang="es-ES" sz="2000" dirty="0">
                <a:latin typeface="Open Sans" panose="020B0606030504020204" pitchFamily="34" charset="0"/>
                <a:ea typeface="Open Sans" panose="020B0606030504020204" pitchFamily="34" charset="0"/>
              </a:rPr>
              <a:t>Determinar la </a:t>
            </a:r>
            <a:r>
              <a:rPr lang="es-ES" sz="2000">
                <a:latin typeface="Open Sans" panose="020B0606030504020204" pitchFamily="34" charset="0"/>
                <a:ea typeface="Open Sans" panose="020B0606030504020204" pitchFamily="34" charset="0"/>
              </a:rPr>
              <a:t>factibilidad  </a:t>
            </a:r>
            <a:br>
              <a:rPr lang="es-ES" sz="2000">
                <a:latin typeface="Open Sans" panose="020B0606030504020204" pitchFamily="34" charset="0"/>
                <a:ea typeface="Open Sans" panose="020B0606030504020204" pitchFamily="34" charset="0"/>
              </a:rPr>
            </a:br>
            <a:r>
              <a:rPr lang="es-ES" sz="2000">
                <a:latin typeface="Open Sans" panose="020B0606030504020204" pitchFamily="34" charset="0"/>
                <a:ea typeface="Open Sans" panose="020B0606030504020204" pitchFamily="34" charset="0"/>
              </a:rPr>
              <a:t>técnica </a:t>
            </a:r>
            <a:r>
              <a:rPr lang="es-ES" sz="2000" dirty="0">
                <a:latin typeface="Open Sans" panose="020B0606030504020204" pitchFamily="34" charset="0"/>
                <a:ea typeface="Open Sans" panose="020B0606030504020204" pitchFamily="34" charset="0"/>
              </a:rPr>
              <a:t>y </a:t>
            </a:r>
            <a:r>
              <a:rPr lang="es-ES" sz="2000">
                <a:latin typeface="Open Sans" panose="020B0606030504020204" pitchFamily="34" charset="0"/>
                <a:ea typeface="Open Sans" panose="020B0606030504020204" pitchFamily="34" charset="0"/>
              </a:rPr>
              <a:t>operacional </a:t>
            </a:r>
            <a:br>
              <a:rPr lang="es-ES" sz="2000">
                <a:latin typeface="Open Sans" panose="020B0606030504020204" pitchFamily="34" charset="0"/>
                <a:ea typeface="Open Sans" panose="020B0606030504020204" pitchFamily="34" charset="0"/>
              </a:rPr>
            </a:br>
            <a:r>
              <a:rPr lang="es-ES" sz="2000">
                <a:latin typeface="Open Sans" panose="020B0606030504020204" pitchFamily="34" charset="0"/>
                <a:ea typeface="Open Sans" panose="020B0606030504020204" pitchFamily="34" charset="0"/>
              </a:rPr>
              <a:t>de </a:t>
            </a:r>
            <a:r>
              <a:rPr lang="es-ES" sz="2000" dirty="0">
                <a:latin typeface="Open Sans" panose="020B0606030504020204" pitchFamily="34" charset="0"/>
                <a:ea typeface="Open Sans" panose="020B0606030504020204" pitchFamily="34" charset="0"/>
              </a:rPr>
              <a:t>las diferentes alternativas</a:t>
            </a:r>
            <a:r>
              <a:rPr lang="es-ES" sz="2000">
                <a:latin typeface="Open Sans" panose="020B0606030504020204" pitchFamily="34" charset="0"/>
                <a:ea typeface="Open Sans" panose="020B0606030504020204" pitchFamily="34" charset="0"/>
              </a:rPr>
              <a:t>, </a:t>
            </a:r>
            <a:br>
              <a:rPr lang="es-ES" sz="2000">
                <a:latin typeface="Open Sans" panose="020B0606030504020204" pitchFamily="34" charset="0"/>
                <a:ea typeface="Open Sans" panose="020B0606030504020204" pitchFamily="34" charset="0"/>
              </a:rPr>
            </a:br>
            <a:r>
              <a:rPr lang="es-ES" sz="2000">
                <a:solidFill>
                  <a:srgbClr val="1C1C1C"/>
                </a:solidFill>
                <a:latin typeface="Open Sans" panose="020B0606030504020204" pitchFamily="34" charset="0"/>
              </a:rPr>
              <a:t>evaluándose </a:t>
            </a:r>
            <a:r>
              <a:rPr lang="es-ES" sz="2000" dirty="0">
                <a:solidFill>
                  <a:srgbClr val="1C1C1C"/>
                </a:solidFill>
                <a:latin typeface="Open Sans" panose="020B0606030504020204" pitchFamily="34" charset="0"/>
              </a:rPr>
              <a:t>desde los puntos de </a:t>
            </a:r>
            <a:r>
              <a:rPr lang="es-ES" sz="2000">
                <a:solidFill>
                  <a:srgbClr val="1C1C1C"/>
                </a:solidFill>
                <a:latin typeface="Open Sans" panose="020B0606030504020204" pitchFamily="34" charset="0"/>
              </a:rPr>
              <a:t>vista </a:t>
            </a:r>
            <a:br>
              <a:rPr lang="es-ES" sz="2000">
                <a:solidFill>
                  <a:srgbClr val="1C1C1C"/>
                </a:solidFill>
                <a:latin typeface="Open Sans" panose="020B0606030504020204" pitchFamily="34" charset="0"/>
              </a:rPr>
            </a:br>
            <a:r>
              <a:rPr lang="es-ES" sz="2000">
                <a:solidFill>
                  <a:srgbClr val="1C1C1C"/>
                </a:solidFill>
                <a:latin typeface="Open Sans" panose="020B0606030504020204" pitchFamily="34" charset="0"/>
              </a:rPr>
              <a:t>técnico</a:t>
            </a:r>
            <a:r>
              <a:rPr lang="es-ES" sz="2000" dirty="0">
                <a:solidFill>
                  <a:srgbClr val="1C1C1C"/>
                </a:solidFill>
                <a:latin typeface="Open Sans" panose="020B0606030504020204" pitchFamily="34" charset="0"/>
              </a:rPr>
              <a:t>, económico y legal.</a:t>
            </a:r>
          </a:p>
          <a:p>
            <a:pPr marL="342900" indent="-342900">
              <a:spcAft>
                <a:spcPts val="600"/>
              </a:spcAft>
              <a:buClr>
                <a:srgbClr val="CC0000"/>
              </a:buClr>
              <a:buFont typeface="Wingdings" panose="05000000000000000000" pitchFamily="2" charset="2"/>
              <a:buChar char="§"/>
            </a:pPr>
            <a:r>
              <a:rPr lang="es-ES" sz="2000" dirty="0">
                <a:latin typeface="Open Sans" panose="020B0606030504020204" pitchFamily="34" charset="0"/>
                <a:ea typeface="Open Sans" panose="020B0606030504020204" pitchFamily="34" charset="0"/>
              </a:rPr>
              <a:t>Evaluar costes y beneficios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Determinación de los Requisitos del  Sistema</a:t>
            </a:r>
            <a:endParaRPr lang="en-US" dirty="0"/>
          </a:p>
        </p:txBody>
      </p:sp>
      <p:sp>
        <p:nvSpPr>
          <p:cNvPr id="4" name="Rectángulo 3">
            <a:extLst>
              <a:ext uri="{FF2B5EF4-FFF2-40B4-BE49-F238E27FC236}">
                <a16:creationId xmlns:a16="http://schemas.microsoft.com/office/drawing/2014/main" id="{A32450A5-A53C-464D-B766-CBAAAEC3D6AC}"/>
              </a:ext>
            </a:extLst>
          </p:cNvPr>
          <p:cNvSpPr/>
          <p:nvPr/>
        </p:nvSpPr>
        <p:spPr>
          <a:xfrm>
            <a:off x="5994399" y="1059697"/>
            <a:ext cx="5551793" cy="4886722"/>
          </a:xfrm>
          <a:prstGeom prst="rect">
            <a:avLst/>
          </a:prstGeom>
        </p:spPr>
        <p:txBody>
          <a:bodyPr wrap="square">
            <a:spAutoFit/>
          </a:bodyPr>
          <a:lstStyle/>
          <a:p>
            <a:pPr algn="r">
              <a:lnSpc>
                <a:spcPct val="150000"/>
              </a:lnSpc>
              <a:spcAft>
                <a:spcPts val="1200"/>
              </a:spcAft>
            </a:pPr>
            <a:r>
              <a:rPr lang="es-ES" altLang="es-ES" sz="2800">
                <a:solidFill>
                  <a:srgbClr val="C00000"/>
                </a:solidFill>
                <a:latin typeface="Open Sans" panose="020B0606030504020204" pitchFamily="34" charset="0"/>
                <a:ea typeface="Open Sans" panose="020B0606030504020204" pitchFamily="34" charset="0"/>
              </a:rPr>
              <a:t>Un requisito</a:t>
            </a:r>
            <a:br>
              <a:rPr lang="es-ES" altLang="es-ES" sz="2200">
                <a:latin typeface="Open Sans" panose="020B0606030504020204" pitchFamily="34" charset="0"/>
                <a:ea typeface="Open Sans" panose="020B0606030504020204" pitchFamily="34" charset="0"/>
              </a:rPr>
            </a:br>
            <a:r>
              <a:rPr lang="es-ES" altLang="es-ES" sz="2200">
                <a:latin typeface="Open Sans" panose="020B0606030504020204" pitchFamily="34" charset="0"/>
                <a:ea typeface="Open Sans" panose="020B0606030504020204" pitchFamily="34" charset="0"/>
              </a:rPr>
              <a:t>es </a:t>
            </a:r>
            <a:r>
              <a:rPr lang="es-ES" altLang="es-ES" sz="2200" dirty="0">
                <a:latin typeface="Open Sans" panose="020B0606030504020204" pitchFamily="34" charset="0"/>
                <a:ea typeface="Open Sans" panose="020B0606030504020204" pitchFamily="34" charset="0"/>
              </a:rPr>
              <a:t>una </a:t>
            </a:r>
            <a:r>
              <a:rPr lang="es-ES" altLang="es-ES" sz="2200" dirty="0">
                <a:solidFill>
                  <a:srgbClr val="CC0000"/>
                </a:solidFill>
                <a:latin typeface="Open Sans" panose="020B0606030504020204" pitchFamily="34" charset="0"/>
                <a:ea typeface="Open Sans" panose="020B0606030504020204" pitchFamily="34" charset="0"/>
              </a:rPr>
              <a:t>condición o capacidad </a:t>
            </a:r>
            <a:r>
              <a:rPr lang="es-ES" altLang="es-ES" sz="2200" dirty="0">
                <a:latin typeface="Open Sans" panose="020B0606030504020204" pitchFamily="34" charset="0"/>
                <a:ea typeface="Open Sans" panose="020B0606030504020204" pitchFamily="34" charset="0"/>
              </a:rPr>
              <a:t>que debe cumplir o poseer un sistema  o componente de un sistema </a:t>
            </a:r>
            <a:r>
              <a:rPr lang="es-ES" altLang="es-ES" sz="2200" dirty="0">
                <a:solidFill>
                  <a:srgbClr val="CC0000"/>
                </a:solidFill>
                <a:latin typeface="Open Sans" panose="020B0606030504020204" pitchFamily="34" charset="0"/>
                <a:ea typeface="Open Sans" panose="020B0606030504020204" pitchFamily="34" charset="0"/>
              </a:rPr>
              <a:t>para satisfacer un contrato</a:t>
            </a:r>
            <a:r>
              <a:rPr lang="es-ES" altLang="es-ES" sz="2200" dirty="0">
                <a:latin typeface="Open Sans" panose="020B0606030504020204" pitchFamily="34" charset="0"/>
                <a:ea typeface="Open Sans" panose="020B0606030504020204" pitchFamily="34" charset="0"/>
              </a:rPr>
              <a:t>, </a:t>
            </a:r>
            <a:r>
              <a:rPr lang="es-ES" altLang="es-ES" sz="2200" dirty="0">
                <a:solidFill>
                  <a:srgbClr val="CC0000"/>
                </a:solidFill>
                <a:latin typeface="Open Sans" panose="020B0606030504020204" pitchFamily="34" charset="0"/>
                <a:ea typeface="Open Sans" panose="020B0606030504020204" pitchFamily="34" charset="0"/>
              </a:rPr>
              <a:t>Standard</a:t>
            </a:r>
            <a:r>
              <a:rPr lang="es-ES" altLang="es-ES" sz="2200" dirty="0">
                <a:latin typeface="Open Sans" panose="020B0606030504020204" pitchFamily="34" charset="0"/>
                <a:ea typeface="Open Sans" panose="020B0606030504020204" pitchFamily="34" charset="0"/>
              </a:rPr>
              <a:t>, o </a:t>
            </a:r>
            <a:r>
              <a:rPr lang="es-ES" altLang="es-ES" sz="2200" dirty="0">
                <a:solidFill>
                  <a:srgbClr val="CC0000"/>
                </a:solidFill>
                <a:latin typeface="Open Sans" panose="020B0606030504020204" pitchFamily="34" charset="0"/>
                <a:ea typeface="Open Sans" panose="020B0606030504020204" pitchFamily="34" charset="0"/>
              </a:rPr>
              <a:t>especificación</a:t>
            </a:r>
            <a:r>
              <a:rPr lang="es-ES" altLang="es-ES" sz="2200" dirty="0">
                <a:latin typeface="Open Sans" panose="020B0606030504020204" pitchFamily="34" charset="0"/>
                <a:ea typeface="Open Sans" panose="020B0606030504020204" pitchFamily="34" charset="0"/>
              </a:rPr>
              <a:t> o algún procedimiento. </a:t>
            </a:r>
          </a:p>
          <a:p>
            <a:pPr algn="r">
              <a:lnSpc>
                <a:spcPct val="150000"/>
              </a:lnSpc>
              <a:spcAft>
                <a:spcPts val="1200"/>
              </a:spcAft>
            </a:pPr>
            <a:r>
              <a:rPr lang="es-ES" altLang="es-ES" sz="2200" dirty="0">
                <a:latin typeface="Open Sans" panose="020B0606030504020204" pitchFamily="34" charset="0"/>
                <a:ea typeface="Open Sans" panose="020B0606030504020204" pitchFamily="34" charset="0"/>
              </a:rPr>
              <a:t>El conjunto de requisitos forma la base para el desarrollo de un </a:t>
            </a:r>
            <a:r>
              <a:rPr lang="es-ES" altLang="es-ES" sz="2200">
                <a:latin typeface="Open Sans" panose="020B0606030504020204" pitchFamily="34" charset="0"/>
                <a:ea typeface="Open Sans" panose="020B0606030504020204" pitchFamily="34" charset="0"/>
              </a:rPr>
              <a:t>sistema  </a:t>
            </a:r>
            <a:br>
              <a:rPr lang="es-ES" altLang="es-ES" sz="2200">
                <a:latin typeface="Open Sans" panose="020B0606030504020204" pitchFamily="34" charset="0"/>
                <a:ea typeface="Open Sans" panose="020B0606030504020204" pitchFamily="34" charset="0"/>
              </a:rPr>
            </a:br>
            <a:r>
              <a:rPr lang="es-ES" altLang="es-ES" sz="2200">
                <a:latin typeface="Open Sans" panose="020B0606030504020204" pitchFamily="34" charset="0"/>
                <a:ea typeface="Open Sans" panose="020B0606030504020204" pitchFamily="34" charset="0"/>
              </a:rPr>
              <a:t>o </a:t>
            </a:r>
            <a:r>
              <a:rPr lang="es-ES" altLang="es-ES" sz="2200" dirty="0">
                <a:latin typeface="Open Sans" panose="020B0606030504020204" pitchFamily="34" charset="0"/>
                <a:ea typeface="Open Sans" panose="020B0606030504020204" pitchFamily="34" charset="0"/>
              </a:rPr>
              <a:t>componente de un Sistema. </a:t>
            </a:r>
          </a:p>
        </p:txBody>
      </p:sp>
      <p:pic>
        <p:nvPicPr>
          <p:cNvPr id="4098" name="Picture 2" descr="Imágenes de Requisito | Vectores, fotos de stock y PSD gratuitos">
            <a:extLst>
              <a:ext uri="{FF2B5EF4-FFF2-40B4-BE49-F238E27FC236}">
                <a16:creationId xmlns:a16="http://schemas.microsoft.com/office/drawing/2014/main" id="{540B7BD4-2C5E-42A5-B0A4-9643620FDE46}"/>
              </a:ext>
            </a:extLst>
          </p:cNvPr>
          <p:cNvPicPr>
            <a:picLocks noChangeAspect="1" noChangeArrowheads="1"/>
          </p:cNvPicPr>
          <p:nvPr/>
        </p:nvPicPr>
        <p:blipFill>
          <a:blip r:embed="rId2">
            <a:clrChange>
              <a:clrFrom>
                <a:srgbClr val="FFFFFF"/>
              </a:clrFrom>
              <a:clrTo>
                <a:srgbClr val="FFFFFF">
                  <a:alpha val="0"/>
                </a:srgbClr>
              </a:clrTo>
            </a:clrChange>
            <a:grayscl/>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01656"/>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D3396-AABA-447B-B180-64660B98B4A8}"/>
              </a:ext>
            </a:extLst>
          </p:cNvPr>
          <p:cNvSpPr>
            <a:spLocks noGrp="1"/>
          </p:cNvSpPr>
          <p:nvPr>
            <p:ph type="title"/>
          </p:nvPr>
        </p:nvSpPr>
        <p:spPr/>
        <p:txBody>
          <a:bodyPr/>
          <a:lstStyle/>
          <a:p>
            <a:r>
              <a:rPr lang="es-ES" dirty="0"/>
              <a:t>Especificación de Requisitos</a:t>
            </a:r>
          </a:p>
        </p:txBody>
      </p:sp>
      <p:sp>
        <p:nvSpPr>
          <p:cNvPr id="3" name="Rectangle 2">
            <a:extLst>
              <a:ext uri="{FF2B5EF4-FFF2-40B4-BE49-F238E27FC236}">
                <a16:creationId xmlns:a16="http://schemas.microsoft.com/office/drawing/2014/main" id="{71F36C12-D37F-402D-98CF-4D9AE91D339C}"/>
              </a:ext>
            </a:extLst>
          </p:cNvPr>
          <p:cNvSpPr txBox="1">
            <a:spLocks noChangeArrowheads="1"/>
          </p:cNvSpPr>
          <p:nvPr/>
        </p:nvSpPr>
        <p:spPr bwMode="auto">
          <a:xfrm>
            <a:off x="1993392" y="1014984"/>
            <a:ext cx="8418576" cy="55321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defTabSz="914400" rtl="0" eaLnBrk="1" latinLnBrk="0" hangingPunct="1">
              <a:spcBef>
                <a:spcPct val="20000"/>
              </a:spcBef>
              <a:buClr>
                <a:srgbClr val="C00000"/>
              </a:buClr>
              <a:buFont typeface="Wingdings" pitchFamily="2" charset="2"/>
              <a:buNone/>
              <a:defRPr lang="es-ES" sz="26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marL="366713" indent="-285750" algn="l" defTabSz="914400" rtl="0" eaLnBrk="1" latinLnBrk="0" hangingPunct="1">
              <a:spcBef>
                <a:spcPct val="20000"/>
              </a:spcBef>
              <a:buClr>
                <a:srgbClr val="C00000"/>
              </a:buClr>
              <a:buFont typeface="Wingdings" pitchFamily="2" charset="2"/>
              <a:buChar char="§"/>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2pPr>
            <a:lvl3pPr marL="708025" indent="-228600" algn="l" defTabSz="914400" rtl="0" eaLnBrk="1" latinLnBrk="0" hangingPunct="1">
              <a:spcBef>
                <a:spcPct val="20000"/>
              </a:spcBef>
              <a:buClr>
                <a:srgbClr val="C00000"/>
              </a:buClr>
              <a:buFont typeface="Wingdings" pitchFamily="2" charset="2"/>
              <a:buChar char="§"/>
              <a:tabLst/>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marL="708025" indent="-228600" algn="l" defTabSz="914400" rtl="0" eaLnBrk="1" latinLnBrk="0" hangingPunct="1">
              <a:spcBef>
                <a:spcPct val="20000"/>
              </a:spcBef>
              <a:buClr>
                <a:srgbClr val="C00000"/>
              </a:buClr>
              <a:buFont typeface="Wingdings" pitchFamily="2" charset="2"/>
              <a:buChar char="§"/>
              <a:defRPr lang="es-ES" sz="22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marL="708025" indent="-228600" algn="l" defTabSz="914400" rtl="0" eaLnBrk="1" latinLnBrk="0" hangingPunct="1">
              <a:spcBef>
                <a:spcPct val="20000"/>
              </a:spcBef>
              <a:buClr>
                <a:srgbClr val="C00000"/>
              </a:buClr>
              <a:buFont typeface="Wingdings" pitchFamily="2" charset="2"/>
              <a:buChar char="§"/>
              <a:defRPr lang="es-ES" sz="2200" kern="1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Bef>
                <a:spcPts val="600"/>
              </a:spcBef>
              <a:spcAft>
                <a:spcPts val="1200"/>
              </a:spcAft>
            </a:pPr>
            <a:r>
              <a:rPr lang="es-ES" altLang="es-ES" i="1" dirty="0">
                <a:latin typeface="Book Antiqua" panose="02040602050305030304" pitchFamily="18" charset="0"/>
                <a:ea typeface="Open Sans" panose="020B0606030504020204" pitchFamily="34" charset="0"/>
                <a:cs typeface="Open Sans" panose="020B0606030504020204" pitchFamily="34" charset="0"/>
              </a:rPr>
              <a:t> "</a:t>
            </a:r>
            <a:r>
              <a:rPr lang="es-ES" altLang="es-ES" sz="2800" i="1" dirty="0">
                <a:solidFill>
                  <a:srgbClr val="CC0000"/>
                </a:solidFill>
                <a:latin typeface="Book Antiqua" panose="02040602050305030304" pitchFamily="18" charset="0"/>
                <a:ea typeface="Open Sans" panose="020B0606030504020204" pitchFamily="34" charset="0"/>
                <a:cs typeface="Open Sans" panose="020B0606030504020204" pitchFamily="34" charset="0"/>
              </a:rPr>
              <a:t>La tarea más difícil  de construir un sistema de software </a:t>
            </a:r>
            <a:br>
              <a:rPr lang="es-ES" altLang="es-ES" sz="2800" i="1" dirty="0">
                <a:solidFill>
                  <a:srgbClr val="CC0000"/>
                </a:solidFill>
                <a:latin typeface="Book Antiqua" panose="02040602050305030304" pitchFamily="18" charset="0"/>
                <a:ea typeface="Open Sans" panose="020B0606030504020204" pitchFamily="34" charset="0"/>
                <a:cs typeface="Open Sans" panose="020B0606030504020204" pitchFamily="34" charset="0"/>
              </a:rPr>
            </a:br>
            <a:r>
              <a:rPr lang="es-ES" altLang="es-ES" sz="3200" b="1" i="1" dirty="0">
                <a:solidFill>
                  <a:srgbClr val="CC0000"/>
                </a:solidFill>
                <a:latin typeface="Book Antiqua" panose="02040602050305030304" pitchFamily="18" charset="0"/>
                <a:ea typeface="Open Sans" panose="020B0606030504020204" pitchFamily="34" charset="0"/>
                <a:cs typeface="Open Sans" panose="020B0606030504020204" pitchFamily="34" charset="0"/>
              </a:rPr>
              <a:t>es precisamente decidir  qué construir</a:t>
            </a:r>
            <a:r>
              <a:rPr lang="es-ES" altLang="es-ES" sz="2800" i="1" dirty="0">
                <a:solidFill>
                  <a:srgbClr val="CC0000"/>
                </a:solidFill>
                <a:latin typeface="Book Antiqua" panose="02040602050305030304" pitchFamily="18" charset="0"/>
                <a:ea typeface="Open Sans" panose="020B0606030504020204" pitchFamily="34" charset="0"/>
                <a:cs typeface="Open Sans" panose="020B0606030504020204" pitchFamily="34" charset="0"/>
              </a:rPr>
              <a:t>. </a:t>
            </a:r>
          </a:p>
          <a:p>
            <a:pPr algn="ctr">
              <a:lnSpc>
                <a:spcPct val="90000"/>
              </a:lnSpc>
              <a:spcBef>
                <a:spcPts val="600"/>
              </a:spcBef>
              <a:spcAft>
                <a:spcPts val="1200"/>
              </a:spcAft>
            </a:pPr>
            <a:r>
              <a:rPr lang="es-ES" altLang="es-ES" sz="2800" i="1" dirty="0">
                <a:latin typeface="Book Antiqua" panose="02040602050305030304" pitchFamily="18" charset="0"/>
                <a:ea typeface="Open Sans" panose="020B0606030504020204" pitchFamily="34" charset="0"/>
                <a:cs typeface="Open Sans" panose="020B0606030504020204" pitchFamily="34" charset="0"/>
              </a:rPr>
              <a:t>Ninguna otra parte del trabajo conceptual es tan difícil como establecer  los requisitos, incluyendo todas las interfaces a las personas, a las máquinas, y otros sistemas del software. </a:t>
            </a:r>
          </a:p>
          <a:p>
            <a:pPr algn="ctr">
              <a:lnSpc>
                <a:spcPct val="90000"/>
              </a:lnSpc>
              <a:spcBef>
                <a:spcPts val="600"/>
              </a:spcBef>
              <a:spcAft>
                <a:spcPts val="1200"/>
              </a:spcAft>
            </a:pPr>
            <a:r>
              <a:rPr lang="es-ES" altLang="es-ES" sz="2800" i="1" dirty="0">
                <a:latin typeface="Book Antiqua" panose="02040602050305030304" pitchFamily="18" charset="0"/>
                <a:ea typeface="Open Sans" panose="020B0606030504020204" pitchFamily="34" charset="0"/>
                <a:cs typeface="Open Sans" panose="020B0606030504020204" pitchFamily="34" charset="0"/>
              </a:rPr>
              <a:t>Ninguna parte del trabajo lesiona tanto </a:t>
            </a:r>
            <a:br>
              <a:rPr lang="es-ES" altLang="es-ES" sz="2800" i="1" dirty="0">
                <a:latin typeface="Book Antiqua" panose="02040602050305030304" pitchFamily="18" charset="0"/>
                <a:ea typeface="Open Sans" panose="020B0606030504020204" pitchFamily="34" charset="0"/>
                <a:cs typeface="Open Sans" panose="020B0606030504020204" pitchFamily="34" charset="0"/>
              </a:rPr>
            </a:br>
            <a:r>
              <a:rPr lang="es-ES" altLang="es-ES" sz="2800" i="1" dirty="0">
                <a:latin typeface="Book Antiqua" panose="02040602050305030304" pitchFamily="18" charset="0"/>
                <a:ea typeface="Open Sans" panose="020B0606030504020204" pitchFamily="34" charset="0"/>
                <a:cs typeface="Open Sans" panose="020B0606030504020204" pitchFamily="34" charset="0"/>
              </a:rPr>
              <a:t>al sistema resultante si hace mal. </a:t>
            </a:r>
          </a:p>
          <a:p>
            <a:pPr algn="ctr">
              <a:lnSpc>
                <a:spcPct val="90000"/>
              </a:lnSpc>
              <a:spcBef>
                <a:spcPts val="600"/>
              </a:spcBef>
              <a:spcAft>
                <a:spcPts val="1200"/>
              </a:spcAft>
            </a:pPr>
            <a:r>
              <a:rPr lang="es-ES" altLang="es-ES" sz="2800" i="1" dirty="0">
                <a:latin typeface="Book Antiqua" panose="02040602050305030304" pitchFamily="18" charset="0"/>
                <a:ea typeface="Open Sans" panose="020B0606030504020204" pitchFamily="34" charset="0"/>
                <a:cs typeface="Open Sans" panose="020B0606030504020204" pitchFamily="34" charset="0"/>
              </a:rPr>
              <a:t>Ninguna otra parte es más difícil rectificar después.“</a:t>
            </a:r>
          </a:p>
          <a:p>
            <a:pPr algn="ctr">
              <a:lnSpc>
                <a:spcPct val="90000"/>
              </a:lnSpc>
              <a:spcAft>
                <a:spcPts val="600"/>
              </a:spcAft>
            </a:pPr>
            <a:endParaRPr lang="es-ES" altLang="es-ES" sz="2800" i="1" dirty="0">
              <a:latin typeface="Book Antiqua" panose="02040602050305030304" pitchFamily="18" charset="0"/>
              <a:ea typeface="Open Sans" panose="020B0606030504020204" pitchFamily="34" charset="0"/>
              <a:cs typeface="Open Sans" panose="020B0606030504020204" pitchFamily="34" charset="0"/>
            </a:endParaRPr>
          </a:p>
          <a:p>
            <a:pPr algn="r">
              <a:lnSpc>
                <a:spcPct val="90000"/>
              </a:lnSpc>
              <a:spcAft>
                <a:spcPts val="600"/>
              </a:spcAft>
            </a:pPr>
            <a:r>
              <a:rPr lang="es-ES" altLang="es-ES" sz="1800" dirty="0">
                <a:latin typeface="Open Sans" panose="020B0606030504020204" pitchFamily="34" charset="0"/>
                <a:ea typeface="Open Sans" panose="020B0606030504020204" pitchFamily="34" charset="0"/>
                <a:cs typeface="Open Sans" panose="020B0606030504020204" pitchFamily="34" charset="0"/>
              </a:rPr>
              <a:t>[Brooks, No Silver </a:t>
            </a:r>
            <a:r>
              <a:rPr lang="es-ES" altLang="es-ES" sz="1800" dirty="0" err="1">
                <a:latin typeface="Open Sans" panose="020B0606030504020204" pitchFamily="34" charset="0"/>
                <a:ea typeface="Open Sans" panose="020B0606030504020204" pitchFamily="34" charset="0"/>
                <a:cs typeface="Open Sans" panose="020B0606030504020204" pitchFamily="34" charset="0"/>
              </a:rPr>
              <a:t>Bullets</a:t>
            </a:r>
            <a:r>
              <a:rPr lang="es-ES" altLang="es-ES" sz="1800" dirty="0">
                <a:latin typeface="Open Sans" panose="020B0606030504020204" pitchFamily="34" charset="0"/>
                <a:ea typeface="Open Sans" panose="020B0606030504020204" pitchFamily="34" charset="0"/>
                <a:cs typeface="Open Sans" panose="020B0606030504020204" pitchFamily="34" charset="0"/>
              </a:rPr>
              <a:t>, 1987].</a:t>
            </a:r>
          </a:p>
        </p:txBody>
      </p:sp>
    </p:spTree>
    <p:extLst>
      <p:ext uri="{BB962C8B-B14F-4D97-AF65-F5344CB8AC3E}">
        <p14:creationId xmlns:p14="http://schemas.microsoft.com/office/powerpoint/2010/main" val="389076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quisitos, lista de verificación, calendario, cumplimiento | Vector Premium">
            <a:extLst>
              <a:ext uri="{FF2B5EF4-FFF2-40B4-BE49-F238E27FC236}">
                <a16:creationId xmlns:a16="http://schemas.microsoft.com/office/drawing/2014/main" id="{CC033116-77A6-4D5A-9ECF-5C5A7345224C}"/>
              </a:ext>
            </a:extLst>
          </p:cNvPr>
          <p:cNvPicPr>
            <a:picLocks noChangeAspect="1" noChangeArrowheads="1"/>
          </p:cNvPicPr>
          <p:nvPr/>
        </p:nvPicPr>
        <p:blipFill>
          <a:blip r:embed="rId2">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6096000" y="2606031"/>
            <a:ext cx="5962650" cy="3352800"/>
          </a:xfrm>
          <a:prstGeom prst="rect">
            <a:avLst/>
          </a:prstGeom>
          <a:noFill/>
          <a:extLst>
            <a:ext uri="{909E8E84-426E-40DD-AFC4-6F175D3DCCD1}">
              <a14:hiddenFill xmlns:a14="http://schemas.microsoft.com/office/drawing/2010/main">
                <a:solidFill>
                  <a:srgbClr val="FFFFFF"/>
                </a:solidFill>
              </a14:hiddenFill>
            </a:ext>
          </a:extLst>
        </p:spPr>
      </p:pic>
      <p:sp>
        <p:nvSpPr>
          <p:cNvPr id="10243" name="Text Box 4"/>
          <p:cNvSpPr txBox="1">
            <a:spLocks noChangeArrowheads="1"/>
          </p:cNvSpPr>
          <p:nvPr/>
        </p:nvSpPr>
        <p:spPr bwMode="auto">
          <a:xfrm>
            <a:off x="650875" y="1163894"/>
            <a:ext cx="8426450" cy="5324535"/>
          </a:xfrm>
          <a:prstGeom prst="rect">
            <a:avLst/>
          </a:prstGeom>
          <a:noFill/>
          <a:ln w="9525">
            <a:noFill/>
            <a:miter lim="800000"/>
            <a:headEnd/>
            <a:tailEnd/>
          </a:ln>
        </p:spPr>
        <p:txBody>
          <a:bodyPr wrap="square" anchor="ctr">
            <a:spAutoFit/>
          </a:bodyPr>
          <a:lstStyle>
            <a:defPPr>
              <a:defRPr lang="es-ES"/>
            </a:defPPr>
            <a:lvl1pPr>
              <a:defRPr sz="2400">
                <a:latin typeface="+mn-lt"/>
                <a:ea typeface="MingLiU-ExtB" panose="02020500000000000000" pitchFamily="18" charset="-120"/>
              </a:defRPr>
            </a:lvl1pPr>
          </a:lstStyle>
          <a:p>
            <a:pPr>
              <a:spcAft>
                <a:spcPts val="200"/>
              </a:spcAft>
            </a:pPr>
            <a:r>
              <a:rPr lang="es-ES" sz="2000" dirty="0">
                <a:latin typeface="Open Sans" panose="020B0606030504020204" pitchFamily="34" charset="0"/>
                <a:ea typeface="Open Sans" panose="020B0606030504020204" pitchFamily="34" charset="0"/>
              </a:rPr>
              <a:t>El aspecto más importante en esta actividad, es comprender, todas la facetas de la empresa que se encuentra bajo estudio. </a:t>
            </a:r>
          </a:p>
          <a:p>
            <a:pPr>
              <a:spcAft>
                <a:spcPts val="200"/>
              </a:spcAft>
            </a:pPr>
            <a:endParaRPr lang="es-ES" sz="2000" dirty="0">
              <a:latin typeface="Open Sans" panose="020B0606030504020204" pitchFamily="34" charset="0"/>
              <a:ea typeface="Open Sans" panose="020B0606030504020204" pitchFamily="34" charset="0"/>
            </a:endParaRPr>
          </a:p>
          <a:p>
            <a:pPr>
              <a:spcAft>
                <a:spcPts val="200"/>
              </a:spcAft>
            </a:pPr>
            <a:r>
              <a:rPr lang="es-ES" sz="2000" dirty="0">
                <a:latin typeface="Open Sans" panose="020B0606030504020204" pitchFamily="34" charset="0"/>
                <a:ea typeface="Open Sans" panose="020B0606030504020204" pitchFamily="34" charset="0"/>
              </a:rPr>
              <a:t>Se debe dar respuesta a </a:t>
            </a:r>
            <a:r>
              <a:rPr lang="es-ES" sz="2000">
                <a:latin typeface="Open Sans" panose="020B0606030504020204" pitchFamily="34" charset="0"/>
                <a:ea typeface="Open Sans" panose="020B0606030504020204" pitchFamily="34" charset="0"/>
              </a:rPr>
              <a:t>las siguientes preguntas</a:t>
            </a:r>
            <a:r>
              <a:rPr lang="es-ES" sz="2000" dirty="0">
                <a:latin typeface="Open Sans" panose="020B0606030504020204" pitchFamily="34" charset="0"/>
                <a:ea typeface="Open Sans" panose="020B0606030504020204" pitchFamily="34" charset="0"/>
              </a:rPr>
              <a:t>:</a:t>
            </a:r>
          </a:p>
          <a:p>
            <a:pPr>
              <a:spcAft>
                <a:spcPts val="200"/>
              </a:spcAft>
            </a:pPr>
            <a:endParaRPr lang="es-ES" sz="2000" dirty="0">
              <a:latin typeface="Open Sans" panose="020B0606030504020204" pitchFamily="34" charset="0"/>
              <a:ea typeface="Open Sans" panose="020B0606030504020204" pitchFamily="34" charset="0"/>
            </a:endParaRPr>
          </a:p>
          <a:p>
            <a:pPr marL="442913" indent="-442913">
              <a:spcAft>
                <a:spcPts val="200"/>
              </a:spcAft>
              <a:buClr>
                <a:srgbClr val="CC0000"/>
              </a:buClr>
              <a:buFont typeface="Wingdings" panose="05000000000000000000" pitchFamily="2" charset="2"/>
              <a:buChar char="ü"/>
            </a:pPr>
            <a:r>
              <a:rPr lang="es-ES" sz="2000" dirty="0">
                <a:latin typeface="Open Sans" panose="020B0606030504020204" pitchFamily="34" charset="0"/>
                <a:ea typeface="Open Sans" panose="020B0606030504020204" pitchFamily="34" charset="0"/>
              </a:rPr>
              <a:t>¿Qué es lo que se hace?</a:t>
            </a:r>
          </a:p>
          <a:p>
            <a:pPr marL="442913" indent="-442913">
              <a:spcAft>
                <a:spcPts val="200"/>
              </a:spcAft>
              <a:buClr>
                <a:srgbClr val="CC0000"/>
              </a:buClr>
              <a:buFont typeface="Wingdings" panose="05000000000000000000" pitchFamily="2" charset="2"/>
              <a:buChar char="ü"/>
            </a:pPr>
            <a:r>
              <a:rPr lang="es-ES" sz="2000" dirty="0">
                <a:latin typeface="Open Sans" panose="020B0606030504020204" pitchFamily="34" charset="0"/>
                <a:ea typeface="Open Sans" panose="020B0606030504020204" pitchFamily="34" charset="0"/>
              </a:rPr>
              <a:t>¿Cómo se hace?</a:t>
            </a:r>
          </a:p>
          <a:p>
            <a:pPr marL="442913" indent="-442913">
              <a:spcAft>
                <a:spcPts val="200"/>
              </a:spcAft>
              <a:buClr>
                <a:srgbClr val="CC0000"/>
              </a:buClr>
              <a:buFont typeface="Wingdings" panose="05000000000000000000" pitchFamily="2" charset="2"/>
              <a:buChar char="ü"/>
            </a:pPr>
            <a:r>
              <a:rPr lang="es-ES" sz="2000" dirty="0">
                <a:latin typeface="Open Sans" panose="020B0606030504020204" pitchFamily="34" charset="0"/>
                <a:ea typeface="Open Sans" panose="020B0606030504020204" pitchFamily="34" charset="0"/>
              </a:rPr>
              <a:t>¿Con qué frecuencia se presenta?</a:t>
            </a:r>
          </a:p>
          <a:p>
            <a:pPr marL="442913" indent="-442913">
              <a:spcAft>
                <a:spcPts val="200"/>
              </a:spcAft>
              <a:buClr>
                <a:srgbClr val="CC0000"/>
              </a:buClr>
              <a:buFont typeface="Wingdings" panose="05000000000000000000" pitchFamily="2" charset="2"/>
              <a:buChar char="ü"/>
            </a:pPr>
            <a:r>
              <a:rPr lang="es-ES" sz="2000" dirty="0">
                <a:latin typeface="Open Sans" panose="020B0606030504020204" pitchFamily="34" charset="0"/>
                <a:ea typeface="Open Sans" panose="020B0606030504020204" pitchFamily="34" charset="0"/>
              </a:rPr>
              <a:t>¿Que tan grande es el </a:t>
            </a:r>
            <a:r>
              <a:rPr lang="es-ES" sz="2000">
                <a:latin typeface="Open Sans" panose="020B0606030504020204" pitchFamily="34" charset="0"/>
                <a:ea typeface="Open Sans" panose="020B0606030504020204" pitchFamily="34" charset="0"/>
              </a:rPr>
              <a:t>volumen </a:t>
            </a:r>
            <a:br>
              <a:rPr lang="es-ES" sz="2000">
                <a:latin typeface="Open Sans" panose="020B0606030504020204" pitchFamily="34" charset="0"/>
                <a:ea typeface="Open Sans" panose="020B0606030504020204" pitchFamily="34" charset="0"/>
              </a:rPr>
            </a:br>
            <a:r>
              <a:rPr lang="es-ES" sz="2000">
                <a:latin typeface="Open Sans" panose="020B0606030504020204" pitchFamily="34" charset="0"/>
                <a:ea typeface="Open Sans" panose="020B0606030504020204" pitchFamily="34" charset="0"/>
              </a:rPr>
              <a:t>de transacciones </a:t>
            </a:r>
            <a:r>
              <a:rPr lang="es-ES" sz="2000" dirty="0">
                <a:latin typeface="Open Sans" panose="020B0606030504020204" pitchFamily="34" charset="0"/>
                <a:ea typeface="Open Sans" panose="020B0606030504020204" pitchFamily="34" charset="0"/>
              </a:rPr>
              <a:t>o de </a:t>
            </a:r>
            <a:r>
              <a:rPr lang="es-ES" sz="2000">
                <a:latin typeface="Open Sans" panose="020B0606030504020204" pitchFamily="34" charset="0"/>
                <a:ea typeface="Open Sans" panose="020B0606030504020204" pitchFamily="34" charset="0"/>
              </a:rPr>
              <a:t>decisiones?</a:t>
            </a:r>
          </a:p>
          <a:p>
            <a:pPr marL="442913" indent="-442913">
              <a:spcAft>
                <a:spcPts val="200"/>
              </a:spcAft>
              <a:buClr>
                <a:srgbClr val="CC0000"/>
              </a:buClr>
              <a:buFont typeface="Wingdings" panose="05000000000000000000" pitchFamily="2" charset="2"/>
              <a:buChar char="ü"/>
            </a:pPr>
            <a:r>
              <a:rPr lang="es-ES" sz="2000">
                <a:latin typeface="Open Sans" panose="020B0606030504020204" pitchFamily="34" charset="0"/>
                <a:ea typeface="Open Sans" panose="020B0606030504020204" pitchFamily="34" charset="0"/>
              </a:rPr>
              <a:t>¿Cuál es el grado de eficiencia </a:t>
            </a:r>
            <a:br>
              <a:rPr lang="es-ES" sz="2000">
                <a:latin typeface="Open Sans" panose="020B0606030504020204" pitchFamily="34" charset="0"/>
                <a:ea typeface="Open Sans" panose="020B0606030504020204" pitchFamily="34" charset="0"/>
              </a:rPr>
            </a:br>
            <a:r>
              <a:rPr lang="es-ES" sz="2000">
                <a:latin typeface="Open Sans" panose="020B0606030504020204" pitchFamily="34" charset="0"/>
                <a:ea typeface="Open Sans" panose="020B0606030504020204" pitchFamily="34" charset="0"/>
              </a:rPr>
              <a:t>con el que se efectúan las tareas?</a:t>
            </a:r>
          </a:p>
          <a:p>
            <a:pPr marL="442913" indent="-442913">
              <a:spcAft>
                <a:spcPts val="200"/>
              </a:spcAft>
              <a:buClr>
                <a:srgbClr val="CC0000"/>
              </a:buClr>
              <a:buFont typeface="Wingdings" panose="05000000000000000000" pitchFamily="2" charset="2"/>
              <a:buChar char="ü"/>
            </a:pPr>
            <a:r>
              <a:rPr lang="es-ES" sz="2000">
                <a:latin typeface="Open Sans" panose="020B0606030504020204" pitchFamily="34" charset="0"/>
                <a:ea typeface="Open Sans" panose="020B0606030504020204" pitchFamily="34" charset="0"/>
              </a:rPr>
              <a:t>¿Existe algún problema? Si existe...</a:t>
            </a:r>
          </a:p>
          <a:p>
            <a:pPr marL="900113" lvl="1" indent="-442913">
              <a:spcAft>
                <a:spcPts val="200"/>
              </a:spcAft>
              <a:buClr>
                <a:srgbClr val="CC0000"/>
              </a:buClr>
              <a:buFont typeface="Courier New" panose="02070309020205020404" pitchFamily="49" charset="0"/>
              <a:buChar char="o"/>
            </a:pPr>
            <a:r>
              <a:rPr lang="es-ES" sz="2000">
                <a:latin typeface="Open Sans" panose="020B0606030504020204" pitchFamily="34" charset="0"/>
                <a:ea typeface="Open Sans" panose="020B0606030504020204" pitchFamily="34" charset="0"/>
              </a:rPr>
              <a:t>¿Qué tan serio es?</a:t>
            </a:r>
          </a:p>
          <a:p>
            <a:pPr marL="900113" lvl="1" indent="-442913">
              <a:spcAft>
                <a:spcPts val="200"/>
              </a:spcAft>
              <a:buClr>
                <a:srgbClr val="CC0000"/>
              </a:buClr>
              <a:buFont typeface="Courier New" panose="02070309020205020404" pitchFamily="49" charset="0"/>
              <a:buChar char="o"/>
            </a:pPr>
            <a:r>
              <a:rPr lang="es-ES" sz="2000">
                <a:latin typeface="Open Sans" panose="020B0606030504020204" pitchFamily="34" charset="0"/>
                <a:ea typeface="Open Sans" panose="020B0606030504020204" pitchFamily="34" charset="0"/>
              </a:rPr>
              <a:t>¿Cuál es la causa que lo origina?</a:t>
            </a:r>
          </a:p>
          <a:p>
            <a:pPr marL="442913" indent="-442913">
              <a:spcAft>
                <a:spcPts val="200"/>
              </a:spcAft>
              <a:buClr>
                <a:srgbClr val="CC0000"/>
              </a:buClr>
              <a:buFont typeface="Wingdings" panose="05000000000000000000" pitchFamily="2" charset="2"/>
              <a:buChar char="ü"/>
            </a:pPr>
            <a:endParaRPr lang="es-ES" sz="2000">
              <a:latin typeface="Open Sans" panose="020B0606030504020204" pitchFamily="34" charset="0"/>
              <a:ea typeface="Open Sans" panose="020B0606030504020204" pitchFamily="34" charset="0"/>
            </a:endParaRPr>
          </a:p>
        </p:txBody>
      </p:sp>
      <p:sp>
        <p:nvSpPr>
          <p:cNvPr id="2" name="1 Título"/>
          <p:cNvSpPr>
            <a:spLocks noGrp="1"/>
          </p:cNvSpPr>
          <p:nvPr>
            <p:ph type="title"/>
          </p:nvPr>
        </p:nvSpPr>
        <p:spPr/>
        <p:txBody>
          <a:bodyPr/>
          <a:lstStyle/>
          <a:p>
            <a:r>
              <a:rPr lang="es-ES" dirty="0"/>
              <a:t>Determinación de los Requisitos del  Sistema</a:t>
            </a:r>
            <a:endParaRPr lang="en-US" dirty="0"/>
          </a:p>
        </p:txBody>
      </p:sp>
    </p:spTree>
    <p:extLst>
      <p:ext uri="{BB962C8B-B14F-4D97-AF65-F5344CB8AC3E}">
        <p14:creationId xmlns:p14="http://schemas.microsoft.com/office/powerpoint/2010/main" val="3603848981"/>
      </p:ext>
    </p:extLst>
  </p:cSld>
  <p:clrMapOvr>
    <a:masterClrMapping/>
  </p:clrMapOvr>
</p:sld>
</file>

<file path=ppt/theme/theme1.xml><?xml version="1.0" encoding="utf-8"?>
<a:theme xmlns:a="http://schemas.openxmlformats.org/drawingml/2006/main" name="Plantilla ppt">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PF.potx" id="{CC0EBFFC-19B7-412F-BD45-62FDA16D3EC5}" vid="{A8B4F6B7-D3D2-4568-93B7-92D7B28DD88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UPF</Template>
  <TotalTime>0</TotalTime>
  <Words>4697</Words>
  <Application>Microsoft Office PowerPoint</Application>
  <PresentationFormat>Panorámica</PresentationFormat>
  <Paragraphs>482</Paragraphs>
  <Slides>37</Slides>
  <Notes>16</Notes>
  <HiddenSlides>2</HiddenSlides>
  <MMClips>0</MMClips>
  <ScaleCrop>false</ScaleCrop>
  <HeadingPairs>
    <vt:vector size="8" baseType="variant">
      <vt:variant>
        <vt:lpstr>Fuentes usadas</vt:lpstr>
      </vt:variant>
      <vt:variant>
        <vt:i4>12</vt:i4>
      </vt:variant>
      <vt:variant>
        <vt:lpstr>Tema</vt:lpstr>
      </vt:variant>
      <vt:variant>
        <vt:i4>1</vt:i4>
      </vt:variant>
      <vt:variant>
        <vt:lpstr>Títulos de diapositiva</vt:lpstr>
      </vt:variant>
      <vt:variant>
        <vt:i4>37</vt:i4>
      </vt:variant>
      <vt:variant>
        <vt:lpstr>Presentaciones personalizadas</vt:lpstr>
      </vt:variant>
      <vt:variant>
        <vt:i4>1</vt:i4>
      </vt:variant>
    </vt:vector>
  </HeadingPairs>
  <TitlesOfParts>
    <vt:vector size="51" baseType="lpstr">
      <vt:lpstr>MingLiU-ExtB</vt:lpstr>
      <vt:lpstr>Arial</vt:lpstr>
      <vt:lpstr>Book Antiqua</vt:lpstr>
      <vt:lpstr>Calibri</vt:lpstr>
      <vt:lpstr>Consolas</vt:lpstr>
      <vt:lpstr>Courier New</vt:lpstr>
      <vt:lpstr>Georgia</vt:lpstr>
      <vt:lpstr>Open Sans</vt:lpstr>
      <vt:lpstr>Segoe UI</vt:lpstr>
      <vt:lpstr>Times New Roman</vt:lpstr>
      <vt:lpstr>Verdana</vt:lpstr>
      <vt:lpstr>Wingdings</vt:lpstr>
      <vt:lpstr>Plantilla ppt</vt:lpstr>
      <vt:lpstr>Sistemas de Información</vt:lpstr>
      <vt:lpstr>Ciclo de Vida del Desarrollo de Sistemas</vt:lpstr>
      <vt:lpstr>Actividades del Proceso de Ciclo de Vida del Software </vt:lpstr>
      <vt:lpstr>Gestión del Proyecto según metodología METRICA V3</vt:lpstr>
      <vt:lpstr>Planificación</vt:lpstr>
      <vt:lpstr>Estudio de Viabilidad</vt:lpstr>
      <vt:lpstr>Determinación de los Requisitos del  Sistema</vt:lpstr>
      <vt:lpstr>Especificación de Requisitos</vt:lpstr>
      <vt:lpstr>Determinación de los Requisitos del  Sistema</vt:lpstr>
      <vt:lpstr>Análisis del Sistema de Información</vt:lpstr>
      <vt:lpstr>Análisis del Sistema de Información. Propósito</vt:lpstr>
      <vt:lpstr>Pasos en el Análisis de Sistemas </vt:lpstr>
      <vt:lpstr>Diseño Lógico</vt:lpstr>
      <vt:lpstr>Diseño Lógico </vt:lpstr>
      <vt:lpstr>Diseño Lógico. Lista de requisitos funcionales (Niveles de Usuario)</vt:lpstr>
      <vt:lpstr>Diseño Lógico. Lista de requisitos funcionales (Entradas)</vt:lpstr>
      <vt:lpstr>Diseño Lógico. Lista de requisitos funcionales (Salidas)</vt:lpstr>
      <vt:lpstr>Diseño Lógico. Lista de requisitos funcionales (Procesamiento)</vt:lpstr>
      <vt:lpstr>Diseño Lógico. Lista de requisitos funcionales (Archivos y Bases de Datos)</vt:lpstr>
      <vt:lpstr>Diseño Lógico. Lista de requisitos funcionales (Telecomunicaciones)</vt:lpstr>
      <vt:lpstr>Diseño Lógico. Lista de requisitos funcionales (Procedimientos y Reglas de Negocio)</vt:lpstr>
      <vt:lpstr>Diseño Lógico. Lista de requisitos funcionales (Controles y Seguridad)</vt:lpstr>
      <vt:lpstr>Diseño Lógico. Lista de requisitos funcionales (Niveles de Usuario)</vt:lpstr>
      <vt:lpstr>Requisitos no funcionales </vt:lpstr>
      <vt:lpstr>Características y subcaracterísticas del estándar  ISO/IEC 25010 .</vt:lpstr>
      <vt:lpstr>Presentación de PowerPoint</vt:lpstr>
      <vt:lpstr>Diseño  Físico</vt:lpstr>
      <vt:lpstr>Diseño Físico </vt:lpstr>
      <vt:lpstr>Diseño Físico </vt:lpstr>
      <vt:lpstr>Diseño Físico </vt:lpstr>
      <vt:lpstr>Diseño Físico </vt:lpstr>
      <vt:lpstr>Diseño Físico </vt:lpstr>
      <vt:lpstr>Diseño Físico </vt:lpstr>
      <vt:lpstr>Diseño Físico </vt:lpstr>
      <vt:lpstr>Diseño Físico </vt:lpstr>
      <vt:lpstr>Arquitectura  de  Software</vt:lpstr>
      <vt:lpstr>Arquitectura de Software</vt:lpstr>
      <vt:lpstr>Imprimir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delatorrerita</dc:creator>
  <cp:keywords>Sistemas de Información, UPF</cp:keywords>
  <cp:lastModifiedBy>delatorrerita</cp:lastModifiedBy>
  <cp:revision>65</cp:revision>
  <cp:lastPrinted>2021-05-28T00:34:24Z</cp:lastPrinted>
  <dcterms:created xsi:type="dcterms:W3CDTF">2021-05-26T12:14:17Z</dcterms:created>
  <dcterms:modified xsi:type="dcterms:W3CDTF">2022-01-29T12:51:20Z</dcterms:modified>
</cp:coreProperties>
</file>