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344" r:id="rId3"/>
    <p:sldId id="345" r:id="rId4"/>
    <p:sldId id="347" r:id="rId5"/>
    <p:sldId id="350" r:id="rId6"/>
    <p:sldId id="349" r:id="rId7"/>
    <p:sldId id="346" r:id="rId8"/>
    <p:sldId id="348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60" r:id="rId17"/>
    <p:sldId id="361" r:id="rId18"/>
    <p:sldId id="261" r:id="rId19"/>
    <p:sldId id="262" r:id="rId20"/>
    <p:sldId id="263" r:id="rId21"/>
    <p:sldId id="264" r:id="rId22"/>
    <p:sldId id="362" r:id="rId23"/>
  </p:sldIdLst>
  <p:sldSz cx="12192000" cy="6858000"/>
  <p:notesSz cx="6858000" cy="9144000"/>
  <p:custShowLst>
    <p:custShow name="Imprimir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</p:sldLst>
    </p:custShow>
  </p:custShow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5C5A723-E219-4CA3-B7A5-6EDA96E83F7B}">
          <p14:sldIdLst>
            <p14:sldId id="256"/>
            <p14:sldId id="344"/>
            <p14:sldId id="345"/>
            <p14:sldId id="347"/>
            <p14:sldId id="350"/>
            <p14:sldId id="349"/>
            <p14:sldId id="346"/>
            <p14:sldId id="348"/>
            <p14:sldId id="351"/>
            <p14:sldId id="352"/>
            <p14:sldId id="353"/>
            <p14:sldId id="354"/>
            <p14:sldId id="355"/>
            <p14:sldId id="356"/>
            <p14:sldId id="357"/>
            <p14:sldId id="360"/>
            <p14:sldId id="361"/>
            <p14:sldId id="261"/>
            <p14:sldId id="262"/>
            <p14:sldId id="263"/>
            <p14:sldId id="264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0000"/>
    <a:srgbClr val="F7EFEF"/>
    <a:srgbClr val="A40000"/>
    <a:srgbClr val="FFFFCC"/>
    <a:srgbClr val="FFFF99"/>
    <a:srgbClr val="FFFFFF"/>
    <a:srgbClr val="000066"/>
    <a:srgbClr val="FF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68" autoAdjust="0"/>
  </p:normalViewPr>
  <p:slideViewPr>
    <p:cSldViewPr snapToGrid="0">
      <p:cViewPr varScale="1">
        <p:scale>
          <a:sx n="82" d="100"/>
          <a:sy n="82" d="100"/>
        </p:scale>
        <p:origin x="643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9283"/>
    </p:cViewPr>
  </p:sorterViewPr>
  <p:notesViewPr>
    <p:cSldViewPr snapToGrid="0">
      <p:cViewPr varScale="1">
        <p:scale>
          <a:sx n="63" d="100"/>
          <a:sy n="63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375047" y="8530803"/>
            <a:ext cx="6107906" cy="5256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r>
              <a:rPr lang="es-ES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Tema 4. Bases de Datos Relacionales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F6417F6-6A7F-4F89-938C-207FDC7DE294}"/>
              </a:ext>
            </a:extLst>
          </p:cNvPr>
          <p:cNvSpPr/>
          <p:nvPr/>
        </p:nvSpPr>
        <p:spPr>
          <a:xfrm rot="16200000">
            <a:off x="-3503261" y="4616606"/>
            <a:ext cx="73549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2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21865 - Sistemas de Información   2020-2021</a:t>
            </a:r>
          </a:p>
        </p:txBody>
      </p:sp>
      <p:pic>
        <p:nvPicPr>
          <p:cNvPr id="7" name="Imagen 9">
            <a:extLst>
              <a:ext uri="{FF2B5EF4-FFF2-40B4-BE49-F238E27FC236}">
                <a16:creationId xmlns:a16="http://schemas.microsoft.com/office/drawing/2014/main" id="{6D1718C4-DF25-4B50-966F-264B517F97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0" y="87527"/>
            <a:ext cx="1871661" cy="6238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B43A7C3-0E8B-4E64-B138-714E7D8864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2"/>
          <a:stretch/>
        </p:blipFill>
        <p:spPr>
          <a:xfrm>
            <a:off x="4611292" y="10281"/>
            <a:ext cx="1871661" cy="7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9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3A51D-1BE8-47ED-9235-3012941226E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B52CF-AD2E-41F9-88D6-F9D551D987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41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diseno-de-bases-de-datos-relacionale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https://</a:t>
            </a:r>
            <a:r>
              <a:rPr lang="es-ES" dirty="0" err="1">
                <a:hlinkClick r:id="rId3"/>
              </a:rPr>
              <a:t>www.udemy.com</a:t>
            </a:r>
            <a:r>
              <a:rPr lang="es-ES" dirty="0">
                <a:hlinkClick r:id="rId3"/>
              </a:rPr>
              <a:t>/</a:t>
            </a:r>
            <a:r>
              <a:rPr lang="es-ES" dirty="0" err="1">
                <a:hlinkClick r:id="rId3"/>
              </a:rPr>
              <a:t>diseno</a:t>
            </a:r>
            <a:r>
              <a:rPr lang="es-ES" dirty="0">
                <a:hlinkClick r:id="rId3"/>
              </a:rPr>
              <a:t>-</a:t>
            </a:r>
            <a:r>
              <a:rPr lang="es-ES" dirty="0" err="1">
                <a:hlinkClick r:id="rId3"/>
              </a:rPr>
              <a:t>de-bases-de-datos-relacionales</a:t>
            </a:r>
            <a:r>
              <a:rPr lang="es-ES" dirty="0">
                <a:hlinkClick r:id="rId3"/>
              </a:rPr>
              <a:t>/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B52CF-AD2E-41F9-88D6-F9D551D987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70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B52CF-AD2E-41F9-88D6-F9D551D987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20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https://www.youtube.com/</a:t>
            </a:r>
            <a:r>
              <a:rPr lang="es-ES" dirty="0" err="1"/>
              <a:t>watch?v</a:t>
            </a:r>
            <a:r>
              <a:rPr lang="es-ES" dirty="0"/>
              <a:t>=</a:t>
            </a:r>
            <a:r>
              <a:rPr lang="es-ES" dirty="0" err="1"/>
              <a:t>nkY6bQ-fPRs&amp;list</a:t>
            </a:r>
            <a:r>
              <a:rPr lang="es-ES" dirty="0"/>
              <a:t>=</a:t>
            </a:r>
            <a:r>
              <a:rPr lang="es-ES" dirty="0" err="1"/>
              <a:t>PL3y8v30wQ1s9e6TS_fGGhhuVFOa3w-6G2&amp;index</a:t>
            </a:r>
            <a:r>
              <a:rPr lang="es-ES" dirty="0"/>
              <a:t>=12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58B9-3C6A-430A-9E0D-62C7AE80AC80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41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655622" y="2665897"/>
            <a:ext cx="8479591" cy="144655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spAutoFit/>
          </a:bodyPr>
          <a:lstStyle>
            <a:lvl1pPr algn="l">
              <a:defRPr lang="es-ES" sz="4400" b="1" i="1" baseline="0">
                <a:ln w="12700">
                  <a:noFill/>
                </a:ln>
                <a:solidFill>
                  <a:srgbClr val="A40000"/>
                </a:solidFill>
                <a:latin typeface="Book Antiqua" panose="02040602050305030304" pitchFamily="18" charset="0"/>
                <a:ea typeface="+mn-ea"/>
                <a:cs typeface="Arial" pitchFamily="34" charset="0"/>
              </a:defRPr>
            </a:lvl1pPr>
          </a:lstStyle>
          <a:p>
            <a:pPr marL="0" lvl="0" indent="0" algn="ctr">
              <a:spcBef>
                <a:spcPct val="20000"/>
              </a:spcBef>
              <a:buClr>
                <a:srgbClr val="C00000"/>
              </a:buClr>
              <a:buFont typeface="Wingdings" pitchFamily="2" charset="2"/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721769" y="4209074"/>
            <a:ext cx="7413443" cy="1323439"/>
          </a:xfrm>
          <a:noFill/>
        </p:spPr>
        <p:txBody>
          <a:bodyPr vert="horz" wrap="square" lIns="91440" tIns="45720" rIns="91440" bIns="45720" rtlCol="0" anchor="ctr" anchorCtr="0">
            <a:spAutoFit/>
          </a:bodyPr>
          <a:lstStyle>
            <a:lvl1pPr algn="l">
              <a:defRPr lang="es-ES" sz="4000" b="1" i="1" spc="0" baseline="0" dirty="0">
                <a:ln w="12700">
                  <a:noFill/>
                </a:ln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s-ES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445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57333" y="4869161"/>
            <a:ext cx="9697077" cy="566738"/>
          </a:xfrm>
          <a:prstGeom prst="rect">
            <a:avLst/>
          </a:prstGeom>
          <a:noFill/>
        </p:spPr>
        <p:txBody>
          <a:bodyPr/>
          <a:lstStyle>
            <a:lvl1pPr algn="ctr">
              <a:defRPr lang="es-ES" b="1" dirty="0">
                <a:ln w="3175">
                  <a:noFill/>
                </a:ln>
                <a:solidFill>
                  <a:srgbClr val="A4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Book Antiqua" panose="02040602050305030304" pitchFamily="18" charset="0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295467" y="1196753"/>
            <a:ext cx="9697077" cy="35283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57333" y="5510337"/>
            <a:ext cx="9697077" cy="5109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19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423318"/>
            <a:ext cx="10972800" cy="452596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DF54C62-10AF-46AF-A7A7-A716141D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pic>
        <p:nvPicPr>
          <p:cNvPr id="5" name="Picture 2" descr="Resultado de imagen de teoria de sistemas mapa conceptual">
            <a:extLst>
              <a:ext uri="{FF2B5EF4-FFF2-40B4-BE49-F238E27FC236}">
                <a16:creationId xmlns:a16="http://schemas.microsoft.com/office/drawing/2014/main" id="{3DF313B6-E2F4-46E8-8D8B-AB688C51A0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826"/>
            <a:ext cx="12192000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270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75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5FA29-184C-480A-A645-59CA9EC1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811" y="0"/>
            <a:ext cx="8454188" cy="397042"/>
          </a:xfrm>
        </p:spPr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05359AF-83A0-4021-A591-C22C0BDC5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08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1729" y="1076073"/>
            <a:ext cx="10972800" cy="5072064"/>
          </a:xfrm>
        </p:spPr>
        <p:txBody>
          <a:bodyPr vert="horz" lIns="36000" tIns="36000" rIns="36000" bIns="36000" rtlCol="0">
            <a:noAutofit/>
          </a:bodyPr>
          <a:lstStyle>
            <a:lvl1pPr>
              <a:lnSpc>
                <a:spcPts val="3600"/>
              </a:lnSpc>
              <a:spcAft>
                <a:spcPts val="24"/>
              </a:spcAft>
              <a:defRPr lang="es-ES" sz="2400" dirty="0" smtClean="0"/>
            </a:lvl1pPr>
            <a:lvl2pPr>
              <a:lnSpc>
                <a:spcPts val="3600"/>
              </a:lnSpc>
              <a:defRPr lang="es-ES" sz="2300" dirty="0" smtClean="0"/>
            </a:lvl2pPr>
            <a:lvl3pPr>
              <a:lnSpc>
                <a:spcPts val="3600"/>
              </a:lnSpc>
              <a:defRPr lang="es-ES" sz="2200" dirty="0" smtClean="0"/>
            </a:lvl3pPr>
            <a:lvl4pPr>
              <a:lnSpc>
                <a:spcPts val="3600"/>
              </a:lnSpc>
              <a:defRPr lang="es-ES" sz="2000" dirty="0" smtClean="0"/>
            </a:lvl4pPr>
            <a:lvl5pPr>
              <a:lnSpc>
                <a:spcPts val="3600"/>
              </a:lnSpc>
              <a:defRPr lang="es-ES" sz="2000" dirty="0"/>
            </a:lvl5pPr>
          </a:lstStyle>
          <a:p>
            <a:pPr lvl="0">
              <a:lnSpc>
                <a:spcPts val="3600"/>
              </a:lnSpc>
            </a:pPr>
            <a:r>
              <a:rPr lang="es-ES"/>
              <a:t>Editar los estilos de texto del patrón</a:t>
            </a:r>
          </a:p>
          <a:p>
            <a:pPr lvl="1">
              <a:lnSpc>
                <a:spcPts val="3600"/>
              </a:lnSpc>
            </a:pPr>
            <a:r>
              <a:rPr lang="es-ES"/>
              <a:t>Segundo nivel</a:t>
            </a:r>
          </a:p>
          <a:p>
            <a:pPr lvl="2">
              <a:lnSpc>
                <a:spcPts val="3600"/>
              </a:lnSpc>
            </a:pPr>
            <a:r>
              <a:rPr lang="es-ES"/>
              <a:t>Tercer nivel</a:t>
            </a:r>
          </a:p>
          <a:p>
            <a:pPr lvl="3">
              <a:lnSpc>
                <a:spcPts val="3600"/>
              </a:lnSpc>
            </a:pPr>
            <a:r>
              <a:rPr lang="es-ES"/>
              <a:t>Cuarto nivel</a:t>
            </a:r>
          </a:p>
          <a:p>
            <a:pPr lvl="4">
              <a:lnSpc>
                <a:spcPts val="3600"/>
              </a:lnSpc>
            </a:pPr>
            <a:r>
              <a:rPr lang="es-ES"/>
              <a:t>Quinto nivel</a:t>
            </a:r>
            <a:endParaRPr lang="es-E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3724F7F-5188-42BE-B67B-0E78F9B9F8F9}"/>
              </a:ext>
            </a:extLst>
          </p:cNvPr>
          <p:cNvCxnSpPr>
            <a:cxnSpLocks/>
          </p:cNvCxnSpPr>
          <p:nvPr userDrawn="1"/>
        </p:nvCxnSpPr>
        <p:spPr>
          <a:xfrm>
            <a:off x="11621167" y="6717634"/>
            <a:ext cx="0" cy="140366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F8CFC6B2-2805-4894-8859-013D356B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F78444FA-384B-421B-B81C-AE4C53321F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176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94884" y="3902551"/>
            <a:ext cx="10363200" cy="144655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spAutoFit/>
          </a:bodyPr>
          <a:lstStyle>
            <a:lvl1pPr>
              <a:defRPr lang="es-ES" sz="4400" dirty="0">
                <a:ln w="12700">
                  <a:noFill/>
                </a:ln>
                <a:solidFill>
                  <a:srgbClr val="A40000"/>
                </a:solidFill>
                <a:ea typeface="+mn-ea"/>
                <a:cs typeface="Arial" pitchFamily="34" charset="0"/>
              </a:defRPr>
            </a:lvl1pPr>
          </a:lstStyle>
          <a:p>
            <a:pPr marL="0" lvl="0" indent="0" algn="ctr">
              <a:spcBef>
                <a:spcPct val="20000"/>
              </a:spcBef>
              <a:buClr>
                <a:srgbClr val="C00000"/>
              </a:buClr>
              <a:buFont typeface="Wingdings" pitchFamily="2" charset="2"/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904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2875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2875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73BD1F6E-B38D-487B-BC1D-36930BD8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93567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609600" y="1196753"/>
            <a:ext cx="5386917" cy="978123"/>
          </a:xfr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CC0000"/>
                </a:solidFill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196753"/>
            <a:ext cx="5389033" cy="978123"/>
          </a:xfr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CC0000"/>
                </a:solidFill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0E466263-24DE-4374-9DE5-7D77CFC1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3497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9B5275F-4EF5-4B57-802D-34358DC6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9799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88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3393" y="1340768"/>
            <a:ext cx="4011084" cy="946026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2200" b="0">
                <a:solidFill>
                  <a:srgbClr val="A4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1340769"/>
            <a:ext cx="6815667" cy="46413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2370221"/>
            <a:ext cx="4011084" cy="361192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237313"/>
            <a:ext cx="2844800" cy="365125"/>
          </a:xfrm>
          <a:prstGeom prst="rect">
            <a:avLst/>
          </a:prstGeom>
        </p:spPr>
        <p:txBody>
          <a:bodyPr/>
          <a:lstStyle/>
          <a:p>
            <a:fld id="{25562923-2E0A-44FD-8683-9F40F2D6220B}" type="datetimeFigureOut">
              <a:rPr lang="es-ES" smtClean="0"/>
              <a:t>29/01/2022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23731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893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73768" y="1058999"/>
            <a:ext cx="10972800" cy="4944758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marL="730251" lvl="1" defTabSz="987425"/>
            <a:r>
              <a:rPr lang="es-ES" dirty="0"/>
              <a:t>Tercer nivel</a:t>
            </a:r>
          </a:p>
          <a:p>
            <a:pPr marL="1011238" lvl="1"/>
            <a:r>
              <a:rPr lang="es-ES" dirty="0"/>
              <a:t>Cuarto nivel</a:t>
            </a:r>
          </a:p>
          <a:p>
            <a:pPr marL="1354138" lvl="1"/>
            <a:r>
              <a:rPr lang="es-ES" dirty="0"/>
              <a:t>Quinto nivel</a:t>
            </a:r>
          </a:p>
        </p:txBody>
      </p:sp>
      <p:sp>
        <p:nvSpPr>
          <p:cNvPr id="9" name="AutoShape 2" descr="Encabezado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1800" dirty="0">
              <a:latin typeface="Verdana" panose="020B060403050404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79A96E4-310D-4105-B491-5BBF7188E4C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8" y="17601"/>
            <a:ext cx="2388887" cy="724344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0EED047-8E79-4297-BD40-6EF7DFD71AA9}"/>
              </a:ext>
            </a:extLst>
          </p:cNvPr>
          <p:cNvSpPr txBox="1"/>
          <p:nvPr userDrawn="1"/>
        </p:nvSpPr>
        <p:spPr>
          <a:xfrm>
            <a:off x="0" y="6550223"/>
            <a:ext cx="2534652" cy="307777"/>
          </a:xfrm>
          <a:prstGeom prst="rect">
            <a:avLst/>
          </a:prstGeom>
          <a:solidFill>
            <a:srgbClr val="A40000"/>
          </a:solidFill>
        </p:spPr>
        <p:txBody>
          <a:bodyPr wrap="square" rtlCol="0">
            <a:spAutoFit/>
          </a:bodyPr>
          <a:lstStyle/>
          <a:p>
            <a:r>
              <a:rPr lang="es-ES" sz="1400" b="1" i="1" dirty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Prof. Rita de la Torre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05A611A-980B-4E13-AC6D-2C3AEA295FFE}"/>
              </a:ext>
            </a:extLst>
          </p:cNvPr>
          <p:cNvCxnSpPr>
            <a:cxnSpLocks/>
          </p:cNvCxnSpPr>
          <p:nvPr userDrawn="1"/>
        </p:nvCxnSpPr>
        <p:spPr>
          <a:xfrm>
            <a:off x="11621167" y="6717634"/>
            <a:ext cx="0" cy="140366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1C01D30-0E68-4CD8-9C2D-9D51D8BB970B}"/>
              </a:ext>
            </a:extLst>
          </p:cNvPr>
          <p:cNvCxnSpPr/>
          <p:nvPr userDrawn="1"/>
        </p:nvCxnSpPr>
        <p:spPr>
          <a:xfrm>
            <a:off x="112295" y="84222"/>
            <a:ext cx="0" cy="6773779"/>
          </a:xfrm>
          <a:prstGeom prst="line">
            <a:avLst/>
          </a:prstGeom>
          <a:ln w="63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ítulo 19">
            <a:extLst>
              <a:ext uri="{FF2B5EF4-FFF2-40B4-BE49-F238E27FC236}">
                <a16:creationId xmlns:a16="http://schemas.microsoft.com/office/drawing/2014/main" id="{91EF5F0B-7D52-4DB0-A3EB-FC3B87459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811" y="0"/>
            <a:ext cx="8454188" cy="397042"/>
          </a:xfrm>
          <a:prstGeom prst="rect">
            <a:avLst/>
          </a:prstGeom>
          <a:solidFill>
            <a:srgbClr val="A40000"/>
          </a:solidFill>
        </p:spPr>
        <p:txBody>
          <a:bodyPr/>
          <a:lstStyle/>
          <a:p>
            <a:pPr marL="0" lvl="0" algn="r"/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8355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3" r:id="rId12"/>
  </p:sldLayoutIdLst>
  <p:txStyles>
    <p:titleStyle>
      <a:lvl1pPr algn="l" defTabSz="914400" rtl="0" eaLnBrk="1" latinLnBrk="0" hangingPunct="1">
        <a:spcBef>
          <a:spcPct val="0"/>
        </a:spcBef>
        <a:buNone/>
        <a:defRPr lang="es-ES" sz="1800" b="1" i="1" kern="1200" spc="0" baseline="0" smtClean="0">
          <a:ln w="3175">
            <a:noFill/>
          </a:ln>
          <a:solidFill>
            <a:schemeClr val="bg1"/>
          </a:solidFill>
          <a:latin typeface="Book Antiqua" panose="02040602050305030304" pitchFamily="18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None/>
        <a:defRPr lang="es-ES" sz="2600" kern="1200" dirty="0" smtClean="0">
          <a:solidFill>
            <a:schemeClr val="tx1">
              <a:lumMod val="85000"/>
              <a:lumOff val="1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66713" indent="-28575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lang="es-ES" sz="2400" kern="1200" dirty="0" smtClean="0">
          <a:solidFill>
            <a:schemeClr val="tx1">
              <a:lumMod val="85000"/>
              <a:lumOff val="1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708025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tabLst/>
        <a:defRPr lang="es-ES" sz="2400" kern="1200" dirty="0" smtClean="0">
          <a:solidFill>
            <a:schemeClr val="tx1">
              <a:lumMod val="85000"/>
              <a:lumOff val="1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08025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lang="es-ES" sz="2200" kern="1200" dirty="0" smtClean="0">
          <a:solidFill>
            <a:schemeClr val="tx1">
              <a:lumMod val="85000"/>
              <a:lumOff val="1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708025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lang="es-ES" sz="2200" kern="1200" dirty="0">
          <a:solidFill>
            <a:schemeClr val="tx1">
              <a:lumMod val="85000"/>
              <a:lumOff val="1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jpeg"/><Relationship Id="rId5" Type="http://schemas.openxmlformats.org/officeDocument/2006/relationships/image" Target="../media/image28.png"/><Relationship Id="rId15" Type="http://schemas.openxmlformats.org/officeDocument/2006/relationships/image" Target="../media/image38.gif"/><Relationship Id="rId10" Type="http://schemas.openxmlformats.org/officeDocument/2006/relationships/image" Target="../media/image33.png"/><Relationship Id="rId4" Type="http://schemas.openxmlformats.org/officeDocument/2006/relationships/image" Target="../media/image27.jpeg"/><Relationship Id="rId9" Type="http://schemas.openxmlformats.org/officeDocument/2006/relationships/image" Target="../media/image32.jpeg"/><Relationship Id="rId14" Type="http://schemas.openxmlformats.org/officeDocument/2006/relationships/image" Target="../media/image3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e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703444" y="2973674"/>
            <a:ext cx="7171966" cy="830997"/>
          </a:xfrm>
        </p:spPr>
        <p:txBody>
          <a:bodyPr/>
          <a:lstStyle/>
          <a:p>
            <a:pPr algn="r"/>
            <a:r>
              <a:rPr lang="es-ES" sz="4800" dirty="0">
                <a:solidFill>
                  <a:srgbClr val="CC0000"/>
                </a:solidFill>
              </a:rPr>
              <a:t>Sistemas de Información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22795" y="3804671"/>
            <a:ext cx="8516623" cy="1717393"/>
          </a:xfrm>
        </p:spPr>
        <p:txBody>
          <a:bodyPr/>
          <a:lstStyle/>
          <a:p>
            <a:r>
              <a:rPr lang="es-ES" sz="2800" b="0" dirty="0">
                <a:latin typeface="Verdana" panose="020B0604030504040204" pitchFamily="34" charset="0"/>
                <a:ea typeface="Verdana" panose="020B0604030504040204" pitchFamily="34" charset="0"/>
              </a:rPr>
              <a:t>Bases de Datos Relacionales</a:t>
            </a:r>
          </a:p>
          <a:p>
            <a:r>
              <a:rPr lang="es-ES" sz="2000" b="0" dirty="0">
                <a:latin typeface="Verdana" panose="020B0604030504040204" pitchFamily="34" charset="0"/>
                <a:ea typeface="Verdana" panose="020B0604030504040204" pitchFamily="34" charset="0"/>
              </a:rPr>
              <a:t>*Fuentes de Datos de los Sistemas Operacionales (Transaccionales)</a:t>
            </a:r>
          </a:p>
          <a:p>
            <a:endParaRPr lang="en-US" sz="2800" b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B615C6D-E0A8-406A-A7F4-4CDE25714D1B}"/>
              </a:ext>
            </a:extLst>
          </p:cNvPr>
          <p:cNvSpPr txBox="1"/>
          <p:nvPr/>
        </p:nvSpPr>
        <p:spPr>
          <a:xfrm>
            <a:off x="2120349" y="6016487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panose="02040502050405020303" pitchFamily="18" charset="0"/>
              </a:rPr>
              <a:t>Prof. Rita de la Torre</a:t>
            </a:r>
          </a:p>
        </p:txBody>
      </p:sp>
    </p:spTree>
    <p:extLst>
      <p:ext uri="{BB962C8B-B14F-4D97-AF65-F5344CB8AC3E}">
        <p14:creationId xmlns:p14="http://schemas.microsoft.com/office/powerpoint/2010/main" val="2368948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A51BF-165A-41AD-ABC7-63D09902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Elementos del Modelo </a:t>
            </a:r>
            <a:r>
              <a:rPr lang="es-ES" sz="2000" dirty="0">
                <a:ln w="3175">
                  <a:solidFill>
                    <a:schemeClr val="bg1"/>
                  </a:solidFill>
                </a:ln>
              </a:rPr>
              <a:t>Relacional</a:t>
            </a:r>
            <a:endParaRPr lang="es-ES" dirty="0">
              <a:ln w="3175">
                <a:solidFill>
                  <a:schemeClr val="bg1"/>
                </a:solidFill>
              </a:ln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A81BC975-7154-4888-88CD-9957B435743B}"/>
              </a:ext>
            </a:extLst>
          </p:cNvPr>
          <p:cNvSpPr/>
          <p:nvPr/>
        </p:nvSpPr>
        <p:spPr>
          <a:xfrm>
            <a:off x="3163029" y="549048"/>
            <a:ext cx="8766048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800"/>
              </a:spcAft>
            </a:pPr>
            <a:r>
              <a:rPr lang="es-ES" sz="2000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Son </a:t>
            </a:r>
            <a:r>
              <a:rPr lang="es-ES" sz="20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asociaciones</a:t>
            </a:r>
            <a:r>
              <a:rPr lang="es-ES" sz="2000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s-ES" sz="20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entre tablas </a:t>
            </a:r>
            <a:r>
              <a:rPr lang="es-ES" sz="2000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que se crean </a:t>
            </a:r>
            <a:br>
              <a:rPr lang="es-ES" sz="2000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2000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utilizando sentencias de unión para recuperar datos.</a:t>
            </a:r>
          </a:p>
          <a:p>
            <a:pPr algn="r">
              <a:spcAft>
                <a:spcPts val="1800"/>
              </a:spcAft>
            </a:pPr>
            <a:br>
              <a:rPr lang="es-ES" sz="2000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Describen alguna interacción entre dos tablas del modelo.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84FCDE0-3462-423C-9EC2-8345ACBB8A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7" y="2562861"/>
            <a:ext cx="4745486" cy="2080591"/>
          </a:xfrm>
          <a:prstGeom prst="rect">
            <a:avLst/>
          </a:prstGeom>
        </p:spPr>
      </p:pic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8430C20B-8CC0-4D8E-89E4-2255F7034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656905"/>
              </p:ext>
            </p:extLst>
          </p:nvPr>
        </p:nvGraphicFramePr>
        <p:xfrm>
          <a:off x="5631114" y="4544713"/>
          <a:ext cx="3829877" cy="1926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020">
                  <a:extLst>
                    <a:ext uri="{9D8B030D-6E8A-4147-A177-3AD203B41FA5}">
                      <a16:colId xmlns:a16="http://schemas.microsoft.com/office/drawing/2014/main" val="3802663321"/>
                    </a:ext>
                  </a:extLst>
                </a:gridCol>
                <a:gridCol w="1557110">
                  <a:extLst>
                    <a:ext uri="{9D8B030D-6E8A-4147-A177-3AD203B41FA5}">
                      <a16:colId xmlns:a16="http://schemas.microsoft.com/office/drawing/2014/main" val="1061199398"/>
                    </a:ext>
                  </a:extLst>
                </a:gridCol>
                <a:gridCol w="1341747">
                  <a:extLst>
                    <a:ext uri="{9D8B030D-6E8A-4147-A177-3AD203B41FA5}">
                      <a16:colId xmlns:a16="http://schemas.microsoft.com/office/drawing/2014/main" val="2002954548"/>
                    </a:ext>
                  </a:extLst>
                </a:gridCol>
              </a:tblGrid>
              <a:tr h="323305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err="1">
                          <a:solidFill>
                            <a:schemeClr val="bg1"/>
                          </a:solidFill>
                        </a:rPr>
                        <a:t>IdGato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bg1"/>
                          </a:solidFill>
                        </a:rPr>
                        <a:t>Fecha Visita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Motivo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881059"/>
                  </a:ext>
                </a:extLst>
              </a:tr>
              <a:tr h="274063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ES" sz="1400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</a:rPr>
                        <a:t>03/01/2019</a:t>
                      </a:r>
                      <a:endParaRPr lang="es-ES" sz="140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Vacunación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590183"/>
                  </a:ext>
                </a:extLst>
              </a:tr>
              <a:tr h="25061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ES" sz="1400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</a:rPr>
                        <a:t>14/01/2019</a:t>
                      </a:r>
                      <a:endParaRPr lang="es-ES" sz="140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Baño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563133"/>
                  </a:ext>
                </a:extLst>
              </a:tr>
              <a:tr h="28746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s-ES" sz="1400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</a:rPr>
                        <a:t>09/01/2019</a:t>
                      </a:r>
                      <a:endParaRPr lang="es-ES" sz="140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Vacunación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340525"/>
                  </a:ext>
                </a:extLst>
              </a:tr>
              <a:tr h="321558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s-ES" sz="1400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</a:rPr>
                        <a:t>17/01/2019</a:t>
                      </a:r>
                      <a:endParaRPr lang="es-ES" sz="140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Vacunación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311481"/>
                  </a:ext>
                </a:extLst>
              </a:tr>
              <a:tr h="367631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29/01/2019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Revisión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038329"/>
                  </a:ext>
                </a:extLst>
              </a:tr>
            </a:tbl>
          </a:graphicData>
        </a:graphic>
      </p:graphicFrame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244FA6B-AE59-4BFA-A969-4F9CFCC2CC9B}"/>
              </a:ext>
            </a:extLst>
          </p:cNvPr>
          <p:cNvCxnSpPr>
            <a:cxnSpLocks/>
          </p:cNvCxnSpPr>
          <p:nvPr/>
        </p:nvCxnSpPr>
        <p:spPr>
          <a:xfrm>
            <a:off x="2122055" y="3000182"/>
            <a:ext cx="3710609" cy="2027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124005F-DC0F-4373-A64F-26DB4452955D}"/>
              </a:ext>
            </a:extLst>
          </p:cNvPr>
          <p:cNvCxnSpPr>
            <a:cxnSpLocks/>
          </p:cNvCxnSpPr>
          <p:nvPr/>
        </p:nvCxnSpPr>
        <p:spPr>
          <a:xfrm>
            <a:off x="2108803" y="3026686"/>
            <a:ext cx="3763617" cy="234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603640C-D9A6-46BA-8E14-43E709E84CB8}"/>
              </a:ext>
            </a:extLst>
          </p:cNvPr>
          <p:cNvCxnSpPr>
            <a:cxnSpLocks/>
          </p:cNvCxnSpPr>
          <p:nvPr/>
        </p:nvCxnSpPr>
        <p:spPr>
          <a:xfrm>
            <a:off x="2069045" y="2986929"/>
            <a:ext cx="3825364" cy="333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7567EEB1-7E00-44E8-A082-144F18D79A10}"/>
              </a:ext>
            </a:extLst>
          </p:cNvPr>
          <p:cNvCxnSpPr>
            <a:cxnSpLocks/>
          </p:cNvCxnSpPr>
          <p:nvPr/>
        </p:nvCxnSpPr>
        <p:spPr>
          <a:xfrm>
            <a:off x="2122055" y="3556772"/>
            <a:ext cx="3722113" cy="20977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95B1D96-539B-44B8-ADB3-4BC0EDB3C636}"/>
              </a:ext>
            </a:extLst>
          </p:cNvPr>
          <p:cNvCxnSpPr>
            <a:cxnSpLocks/>
          </p:cNvCxnSpPr>
          <p:nvPr/>
        </p:nvCxnSpPr>
        <p:spPr>
          <a:xfrm>
            <a:off x="2076036" y="4408553"/>
            <a:ext cx="3749783" cy="147841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94BB548-4440-46E7-AD6C-3ECE28CECF0C}"/>
              </a:ext>
            </a:extLst>
          </p:cNvPr>
          <p:cNvSpPr txBox="1"/>
          <p:nvPr/>
        </p:nvSpPr>
        <p:spPr>
          <a:xfrm>
            <a:off x="681185" y="4792662"/>
            <a:ext cx="166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Tabla GATOS</a:t>
            </a:r>
            <a:endParaRPr lang="es-ES" sz="16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3E8056F-8B58-4580-8859-3ECD2EABCA0C}"/>
              </a:ext>
            </a:extLst>
          </p:cNvPr>
          <p:cNvSpPr txBox="1"/>
          <p:nvPr/>
        </p:nvSpPr>
        <p:spPr>
          <a:xfrm>
            <a:off x="5651374" y="4076518"/>
            <a:ext cx="323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Tabla VISITAS</a:t>
            </a:r>
            <a:endParaRPr lang="es-ES" sz="16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F708282-2784-4C29-8D56-77568D035EC0}"/>
              </a:ext>
            </a:extLst>
          </p:cNvPr>
          <p:cNvSpPr/>
          <p:nvPr/>
        </p:nvSpPr>
        <p:spPr>
          <a:xfrm>
            <a:off x="3066736" y="477888"/>
            <a:ext cx="2047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Relaciones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019334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A51BF-165A-41AD-ABC7-63D09902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Elementos del Modelo </a:t>
            </a:r>
            <a:r>
              <a:rPr lang="es-ES" sz="2000" dirty="0">
                <a:ln w="3175">
                  <a:solidFill>
                    <a:schemeClr val="bg1"/>
                  </a:solidFill>
                </a:ln>
              </a:rPr>
              <a:t>Relacional</a:t>
            </a:r>
            <a:endParaRPr lang="es-ES" dirty="0">
              <a:ln w="3175">
                <a:solidFill>
                  <a:schemeClr val="bg1"/>
                </a:solidFill>
              </a:ln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302D2D5-A950-487E-9A8C-D27348F43C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26" y="1578217"/>
            <a:ext cx="4745486" cy="2080591"/>
          </a:xfrm>
          <a:prstGeom prst="rect">
            <a:avLst/>
          </a:prstGeom>
        </p:spPr>
      </p:pic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851A6AB9-A0E4-4477-AF26-B4CD417551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76329" y="3691384"/>
          <a:ext cx="3829877" cy="1926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020">
                  <a:extLst>
                    <a:ext uri="{9D8B030D-6E8A-4147-A177-3AD203B41FA5}">
                      <a16:colId xmlns:a16="http://schemas.microsoft.com/office/drawing/2014/main" val="3802663321"/>
                    </a:ext>
                  </a:extLst>
                </a:gridCol>
                <a:gridCol w="1557110">
                  <a:extLst>
                    <a:ext uri="{9D8B030D-6E8A-4147-A177-3AD203B41FA5}">
                      <a16:colId xmlns:a16="http://schemas.microsoft.com/office/drawing/2014/main" val="1061199398"/>
                    </a:ext>
                  </a:extLst>
                </a:gridCol>
                <a:gridCol w="1341747">
                  <a:extLst>
                    <a:ext uri="{9D8B030D-6E8A-4147-A177-3AD203B41FA5}">
                      <a16:colId xmlns:a16="http://schemas.microsoft.com/office/drawing/2014/main" val="2002954548"/>
                    </a:ext>
                  </a:extLst>
                </a:gridCol>
              </a:tblGrid>
              <a:tr h="323305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err="1">
                          <a:solidFill>
                            <a:schemeClr val="bg1"/>
                          </a:solidFill>
                        </a:rPr>
                        <a:t>IdGato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bg1"/>
                          </a:solidFill>
                        </a:rPr>
                        <a:t>Fecha Visita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Motivo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881059"/>
                  </a:ext>
                </a:extLst>
              </a:tr>
              <a:tr h="274063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ES" sz="1400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</a:rPr>
                        <a:t>03/01/2019</a:t>
                      </a:r>
                      <a:endParaRPr lang="es-ES" sz="140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Vacunación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590183"/>
                  </a:ext>
                </a:extLst>
              </a:tr>
              <a:tr h="25061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ES" sz="1400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</a:rPr>
                        <a:t>14/01/2019</a:t>
                      </a:r>
                      <a:endParaRPr lang="es-ES" sz="140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Baño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563133"/>
                  </a:ext>
                </a:extLst>
              </a:tr>
              <a:tr h="28746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s-ES" sz="1400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</a:rPr>
                        <a:t>09/01/2019</a:t>
                      </a:r>
                      <a:endParaRPr lang="es-ES" sz="140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Vacunación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340525"/>
                  </a:ext>
                </a:extLst>
              </a:tr>
              <a:tr h="321558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s-ES" sz="1400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</a:rPr>
                        <a:t>17/01/2019</a:t>
                      </a:r>
                      <a:endParaRPr lang="es-ES" sz="140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Vacunación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311481"/>
                  </a:ext>
                </a:extLst>
              </a:tr>
              <a:tr h="367631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29/01/2019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Revisión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038329"/>
                  </a:ext>
                </a:extLst>
              </a:tr>
            </a:tbl>
          </a:graphicData>
        </a:graphic>
      </p:graphicFrame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26FD16B-E26C-4270-B15C-B926C34C70EA}"/>
              </a:ext>
            </a:extLst>
          </p:cNvPr>
          <p:cNvCxnSpPr>
            <a:cxnSpLocks/>
          </p:cNvCxnSpPr>
          <p:nvPr/>
        </p:nvCxnSpPr>
        <p:spPr>
          <a:xfrm>
            <a:off x="2596784" y="2098089"/>
            <a:ext cx="4281095" cy="207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61452A6-1800-4AA7-B23A-84928D2C1210}"/>
              </a:ext>
            </a:extLst>
          </p:cNvPr>
          <p:cNvCxnSpPr>
            <a:cxnSpLocks/>
          </p:cNvCxnSpPr>
          <p:nvPr/>
        </p:nvCxnSpPr>
        <p:spPr>
          <a:xfrm>
            <a:off x="2665374" y="2098089"/>
            <a:ext cx="4252261" cy="242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6E29B65-6AFF-4750-BF11-3DC004369F07}"/>
              </a:ext>
            </a:extLst>
          </p:cNvPr>
          <p:cNvCxnSpPr>
            <a:cxnSpLocks/>
          </p:cNvCxnSpPr>
          <p:nvPr/>
        </p:nvCxnSpPr>
        <p:spPr>
          <a:xfrm>
            <a:off x="2733964" y="2146853"/>
            <a:ext cx="4205660" cy="331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598527DD-DAB2-430F-AA65-50C97F4D1E7E}"/>
              </a:ext>
            </a:extLst>
          </p:cNvPr>
          <p:cNvCxnSpPr>
            <a:cxnSpLocks/>
          </p:cNvCxnSpPr>
          <p:nvPr/>
        </p:nvCxnSpPr>
        <p:spPr>
          <a:xfrm>
            <a:off x="2643385" y="2552885"/>
            <a:ext cx="4245998" cy="224833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73511E9-43B9-44DE-8903-7A25AE79F2E8}"/>
              </a:ext>
            </a:extLst>
          </p:cNvPr>
          <p:cNvCxnSpPr>
            <a:cxnSpLocks/>
          </p:cNvCxnSpPr>
          <p:nvPr/>
        </p:nvCxnSpPr>
        <p:spPr>
          <a:xfrm>
            <a:off x="2733964" y="3512161"/>
            <a:ext cx="4137070" cy="152148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4D91C3D-0E19-43E9-BFC9-53F1A41E7C72}"/>
              </a:ext>
            </a:extLst>
          </p:cNvPr>
          <p:cNvSpPr txBox="1"/>
          <p:nvPr/>
        </p:nvSpPr>
        <p:spPr>
          <a:xfrm>
            <a:off x="6590895" y="1312372"/>
            <a:ext cx="2376163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Tabla GATOS</a:t>
            </a:r>
          </a:p>
          <a:p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Clave Primaria </a:t>
            </a:r>
            <a:r>
              <a:rPr lang="es-ES" sz="1400" b="1" dirty="0" err="1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IdGato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. </a:t>
            </a:r>
            <a:br>
              <a:rPr lang="es-ES" sz="14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Clave Candidata </a:t>
            </a:r>
            <a:r>
              <a:rPr lang="es-ES" sz="14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Chip</a:t>
            </a:r>
            <a:endParaRPr lang="es-ES" b="1" dirty="0"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1EEC1F0-6813-4F55-B682-7731E40593FD}"/>
              </a:ext>
            </a:extLst>
          </p:cNvPr>
          <p:cNvSpPr txBox="1"/>
          <p:nvPr/>
        </p:nvSpPr>
        <p:spPr>
          <a:xfrm>
            <a:off x="565797" y="4069422"/>
            <a:ext cx="49103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Clave Primaria</a:t>
            </a:r>
            <a:br>
              <a:rPr lang="es-ES" sz="1600" b="1" i="1" dirty="0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1200" i="1" dirty="0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(Clave Principal, Identificador)</a:t>
            </a:r>
            <a:b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 campo (o combinación) que permite </a:t>
            </a:r>
            <a:br>
              <a:rPr lang="es-ES" sz="14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identificar </a:t>
            </a:r>
            <a:r>
              <a:rPr lang="es-ES" sz="14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inequívocamente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a un registro.</a:t>
            </a:r>
            <a:br>
              <a:rPr lang="es-ES" sz="14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Permite relacionar dos tablas al ser referenciado.</a:t>
            </a:r>
          </a:p>
          <a:p>
            <a:endParaRPr lang="es-ES" sz="1400" dirty="0"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r>
              <a:rPr lang="es-ES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Clave Candidata </a:t>
            </a:r>
          </a:p>
          <a:p>
            <a:r>
              <a:rPr lang="es-ES" sz="1200" i="1" dirty="0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(Clave Alternativa, Identificador Alternativo)</a:t>
            </a:r>
            <a:br>
              <a:rPr lang="es-ES" sz="1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Un campo de la tabla que también </a:t>
            </a:r>
            <a:br>
              <a:rPr lang="es-ES" sz="14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pudiera ser clave primaria. 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7631AFA-3282-4B59-994C-3D39A4BA2A58}"/>
              </a:ext>
            </a:extLst>
          </p:cNvPr>
          <p:cNvSpPr txBox="1"/>
          <p:nvPr/>
        </p:nvSpPr>
        <p:spPr>
          <a:xfrm>
            <a:off x="6594184" y="2431982"/>
            <a:ext cx="393909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Tabla VISITAS</a:t>
            </a:r>
          </a:p>
          <a:p>
            <a:pPr>
              <a:spcAft>
                <a:spcPts val="600"/>
              </a:spcAft>
            </a:pP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Clave Primaria </a:t>
            </a:r>
            <a:r>
              <a:rPr lang="es-ES" sz="1400" b="1" dirty="0" err="1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IdGato</a:t>
            </a:r>
            <a:r>
              <a:rPr lang="es-ES" sz="14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+ </a:t>
            </a:r>
            <a:r>
              <a:rPr lang="es-ES" sz="1400" b="1" dirty="0" err="1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Fecha_Visita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. </a:t>
            </a:r>
            <a:br>
              <a:rPr lang="es-ES" sz="14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Clave Foránea  </a:t>
            </a:r>
            <a:r>
              <a:rPr lang="es-ES" sz="1400" b="1" dirty="0" err="1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IdGato</a:t>
            </a:r>
            <a:endParaRPr lang="es-ES" b="1" dirty="0"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F95C0E9-6866-4E2D-92E4-EF20E48AB716}"/>
              </a:ext>
            </a:extLst>
          </p:cNvPr>
          <p:cNvSpPr txBox="1"/>
          <p:nvPr/>
        </p:nvSpPr>
        <p:spPr>
          <a:xfrm>
            <a:off x="6676329" y="5754438"/>
            <a:ext cx="5617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Clave Foránea </a:t>
            </a:r>
          </a:p>
          <a:p>
            <a:pPr>
              <a:spcAft>
                <a:spcPts val="600"/>
              </a:spcAft>
            </a:pP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Un campo </a:t>
            </a:r>
            <a:r>
              <a:rPr lang="es-ES" sz="1400" baseline="30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1 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que referencia a la clave primaria de otra tabla.</a:t>
            </a:r>
            <a:br>
              <a:rPr lang="es-ES" sz="14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endParaRPr lang="es-ES" sz="1400" dirty="0"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r>
              <a:rPr lang="es-ES" sz="1100" baseline="30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1 </a:t>
            </a:r>
            <a:r>
              <a:rPr lang="es-ES" sz="11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 grupo de campos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3A086740-07FD-437A-ABAA-E1F5960F02B1}"/>
              </a:ext>
            </a:extLst>
          </p:cNvPr>
          <p:cNvCxnSpPr/>
          <p:nvPr/>
        </p:nvCxnSpPr>
        <p:spPr>
          <a:xfrm>
            <a:off x="6752784" y="6485227"/>
            <a:ext cx="1617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1 Rectángulo">
            <a:extLst>
              <a:ext uri="{FF2B5EF4-FFF2-40B4-BE49-F238E27FC236}">
                <a16:creationId xmlns:a16="http://schemas.microsoft.com/office/drawing/2014/main" id="{A3C85D96-A768-4D3C-B016-8A75F4B9046A}"/>
              </a:ext>
            </a:extLst>
          </p:cNvPr>
          <p:cNvSpPr/>
          <p:nvPr/>
        </p:nvSpPr>
        <p:spPr>
          <a:xfrm>
            <a:off x="3254718" y="525189"/>
            <a:ext cx="92235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sz="2200" b="1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Claves Primarias, Claves Candidatas y Claves Foráneas</a:t>
            </a:r>
          </a:p>
        </p:txBody>
      </p:sp>
    </p:spTree>
    <p:extLst>
      <p:ext uri="{BB962C8B-B14F-4D97-AF65-F5344CB8AC3E}">
        <p14:creationId xmlns:p14="http://schemas.microsoft.com/office/powerpoint/2010/main" val="235674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A51BF-165A-41AD-ABC7-63D09902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Elementos del Modelo </a:t>
            </a:r>
            <a:r>
              <a:rPr lang="es-ES" sz="2000" dirty="0">
                <a:ln w="3175">
                  <a:solidFill>
                    <a:schemeClr val="bg1"/>
                  </a:solidFill>
                </a:ln>
              </a:rPr>
              <a:t>Relacional</a:t>
            </a:r>
            <a:endParaRPr lang="es-ES" dirty="0">
              <a:ln w="3175">
                <a:solidFill>
                  <a:schemeClr val="bg1"/>
                </a:solidFill>
              </a:ln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A81BC975-7154-4888-88CD-9957B435743B}"/>
              </a:ext>
            </a:extLst>
          </p:cNvPr>
          <p:cNvSpPr/>
          <p:nvPr/>
        </p:nvSpPr>
        <p:spPr>
          <a:xfrm>
            <a:off x="2961542" y="716126"/>
            <a:ext cx="88792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</a:pPr>
            <a:r>
              <a:rPr lang="es-ES" sz="20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Restricciones</a:t>
            </a:r>
            <a:r>
              <a:rPr lang="es-ES" sz="2000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que </a:t>
            </a:r>
            <a:r>
              <a:rPr lang="es-ES" sz="20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debe cumplirse </a:t>
            </a:r>
            <a:br>
              <a:rPr lang="es-ES" sz="20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2000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sobre una Base de Datos </a:t>
            </a:r>
            <a:r>
              <a:rPr lang="es-ES" sz="20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en todos sus estados</a:t>
            </a:r>
            <a:r>
              <a:rPr lang="es-ES" sz="2000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5AC0C381-2EA6-4EBF-BB7C-277DE9BEA7F8}"/>
              </a:ext>
            </a:extLst>
          </p:cNvPr>
          <p:cNvSpPr/>
          <p:nvPr/>
        </p:nvSpPr>
        <p:spPr>
          <a:xfrm>
            <a:off x="688001" y="2281583"/>
            <a:ext cx="1733277" cy="1159248"/>
          </a:xfrm>
          <a:custGeom>
            <a:avLst/>
            <a:gdLst>
              <a:gd name="connsiteX0" fmla="*/ 0 w 1733277"/>
              <a:gd name="connsiteY0" fmla="*/ 0 h 2342685"/>
              <a:gd name="connsiteX1" fmla="*/ 1733277 w 1733277"/>
              <a:gd name="connsiteY1" fmla="*/ 0 h 2342685"/>
              <a:gd name="connsiteX2" fmla="*/ 1733277 w 1733277"/>
              <a:gd name="connsiteY2" fmla="*/ 2342685 h 2342685"/>
              <a:gd name="connsiteX3" fmla="*/ 0 w 1733277"/>
              <a:gd name="connsiteY3" fmla="*/ 2342685 h 2342685"/>
              <a:gd name="connsiteX4" fmla="*/ 0 w 1733277"/>
              <a:gd name="connsiteY4" fmla="*/ 0 h 2342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3277" h="2342685">
                <a:moveTo>
                  <a:pt x="0" y="0"/>
                </a:moveTo>
                <a:lnTo>
                  <a:pt x="1733277" y="0"/>
                </a:lnTo>
                <a:lnTo>
                  <a:pt x="1733277" y="2342685"/>
                </a:lnTo>
                <a:lnTo>
                  <a:pt x="0" y="234268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Reglas de </a:t>
            </a:r>
            <a:r>
              <a:rPr lang="es-ES" sz="20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Integridad </a:t>
            </a:r>
            <a:br>
              <a:rPr lang="es-ES" sz="20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20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 Modelo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2FBB417-4884-4BE8-8B7C-39E7E6D4951C}"/>
              </a:ext>
            </a:extLst>
          </p:cNvPr>
          <p:cNvSpPr txBox="1"/>
          <p:nvPr/>
        </p:nvSpPr>
        <p:spPr>
          <a:xfrm>
            <a:off x="4716071" y="2281583"/>
            <a:ext cx="6787636" cy="2671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Integridad de Entidades</a:t>
            </a:r>
            <a:r>
              <a:rPr lang="es-E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 defTabSz="8890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Todas las Entidades deben tener una clave primaria</a:t>
            </a:r>
          </a:p>
          <a:p>
            <a:pPr marL="285750" indent="-285750" defTabSz="8890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u="sng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Regla de </a:t>
            </a:r>
            <a:r>
              <a:rPr lang="es-ES" b="1" u="sng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Unicidad</a:t>
            </a:r>
            <a:r>
              <a:rPr lang="es-ES" u="sng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de la Clave Primaria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: </a:t>
            </a:r>
            <a:b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La clave primaria que se elija para una entidad, no debe tener valores repetidos.</a:t>
            </a:r>
          </a:p>
          <a:p>
            <a:pPr marL="285750" indent="-285750" defTabSz="8890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u="sng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Regla de </a:t>
            </a:r>
            <a:r>
              <a:rPr lang="es-ES" b="1" u="sng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Entidad </a:t>
            </a:r>
            <a:r>
              <a:rPr lang="es-ES" u="sng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de la Clave Primaria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: </a:t>
            </a:r>
            <a:b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Ninguno de los atributos que componen la clave primaria puede ser nulo.</a:t>
            </a:r>
          </a:p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s-ES" dirty="0"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D6DB6EE-21C8-49A8-98CD-5215A222BE58}"/>
              </a:ext>
            </a:extLst>
          </p:cNvPr>
          <p:cNvSpPr txBox="1"/>
          <p:nvPr/>
        </p:nvSpPr>
        <p:spPr>
          <a:xfrm>
            <a:off x="4716071" y="5192856"/>
            <a:ext cx="6847836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Identidad Referencial</a:t>
            </a:r>
            <a:r>
              <a:rPr lang="es-E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: </a:t>
            </a:r>
          </a:p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Para cualquier valor no nulo de una clave foránea deberá existir un valor asociado en la clave primaria de la relación.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4FFCB5-1DE4-4913-BDAB-358479FAB854}"/>
              </a:ext>
            </a:extLst>
          </p:cNvPr>
          <p:cNvSpPr txBox="1"/>
          <p:nvPr/>
        </p:nvSpPr>
        <p:spPr>
          <a:xfrm>
            <a:off x="688293" y="3437192"/>
            <a:ext cx="1920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 han de respetar SIEMPRE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84AD20ED-90D9-41E5-B0BF-EF25CA1CC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48" y="4817241"/>
            <a:ext cx="974557" cy="98809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3C96AE6-A907-4CE6-B943-6F4FEA733777}"/>
              </a:ext>
            </a:extLst>
          </p:cNvPr>
          <p:cNvSpPr/>
          <p:nvPr/>
        </p:nvSpPr>
        <p:spPr>
          <a:xfrm>
            <a:off x="452830" y="962347"/>
            <a:ext cx="3810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1200"/>
              </a:spcAft>
            </a:pPr>
            <a:r>
              <a:rPr lang="es-ES" sz="2400" b="1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Reglas de Integridad</a:t>
            </a:r>
          </a:p>
        </p:txBody>
      </p:sp>
    </p:spTree>
    <p:extLst>
      <p:ext uri="{BB962C8B-B14F-4D97-AF65-F5344CB8AC3E}">
        <p14:creationId xmlns:p14="http://schemas.microsoft.com/office/powerpoint/2010/main" val="156267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A51BF-165A-41AD-ABC7-63D09902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Elementos del Modelo </a:t>
            </a:r>
            <a:r>
              <a:rPr lang="es-ES" sz="2000" dirty="0">
                <a:ln w="3175">
                  <a:solidFill>
                    <a:schemeClr val="bg1"/>
                  </a:solidFill>
                </a:ln>
              </a:rPr>
              <a:t>Relacional</a:t>
            </a:r>
            <a:endParaRPr lang="es-ES" dirty="0">
              <a:ln w="3175">
                <a:solidFill>
                  <a:schemeClr val="bg1"/>
                </a:solidFill>
              </a:ln>
            </a:endParaRPr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17E8EFEC-EF8F-46D8-8274-5BA208922796}"/>
              </a:ext>
            </a:extLst>
          </p:cNvPr>
          <p:cNvSpPr/>
          <p:nvPr/>
        </p:nvSpPr>
        <p:spPr>
          <a:xfrm>
            <a:off x="4837392" y="2113739"/>
            <a:ext cx="6255026" cy="4019341"/>
          </a:xfrm>
          <a:custGeom>
            <a:avLst/>
            <a:gdLst>
              <a:gd name="connsiteX0" fmla="*/ 0 w 1630017"/>
              <a:gd name="connsiteY0" fmla="*/ 0 h 1718468"/>
              <a:gd name="connsiteX1" fmla="*/ 1630017 w 1630017"/>
              <a:gd name="connsiteY1" fmla="*/ 0 h 1718468"/>
              <a:gd name="connsiteX2" fmla="*/ 1630017 w 1630017"/>
              <a:gd name="connsiteY2" fmla="*/ 1718468 h 1718468"/>
              <a:gd name="connsiteX3" fmla="*/ 0 w 1630017"/>
              <a:gd name="connsiteY3" fmla="*/ 1718468 h 1718468"/>
              <a:gd name="connsiteX4" fmla="*/ 0 w 1630017"/>
              <a:gd name="connsiteY4" fmla="*/ 0 h 171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0017" h="1718468">
                <a:moveTo>
                  <a:pt x="0" y="0"/>
                </a:moveTo>
                <a:lnTo>
                  <a:pt x="1630017" y="0"/>
                </a:lnTo>
                <a:lnTo>
                  <a:pt x="1630017" y="1718468"/>
                </a:lnTo>
                <a:lnTo>
                  <a:pt x="0" y="17184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s-E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Restricción de Unicidad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 </a:t>
            </a:r>
            <a:r>
              <a:rPr lang="es-ES" sz="17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(</a:t>
            </a:r>
            <a:r>
              <a:rPr lang="es-ES" sz="1700" dirty="0" err="1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UNIQUE</a:t>
            </a:r>
            <a:r>
              <a:rPr lang="es-ES" sz="17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)</a:t>
            </a:r>
            <a:br>
              <a:rPr lang="es-ES" sz="17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17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Permite que una clave alternativa o candidata sólo pueda tomar valores únicos (como si de una clave primaria se tratara).</a:t>
            </a:r>
          </a:p>
          <a:p>
            <a:pPr>
              <a:spcAft>
                <a:spcPts val="1200"/>
              </a:spcAft>
            </a:pPr>
            <a:r>
              <a:rPr lang="es-E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Restricción de Obligatoriedad</a:t>
            </a:r>
            <a:r>
              <a:rPr lang="es-ES" b="1" dirty="0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 </a:t>
            </a:r>
            <a:r>
              <a:rPr lang="es-ES" sz="17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(</a:t>
            </a:r>
            <a:r>
              <a:rPr lang="es-ES" sz="1700" dirty="0" err="1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NOT</a:t>
            </a:r>
            <a:r>
              <a:rPr lang="es-ES" sz="17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s-ES" sz="1700" dirty="0" err="1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NULL</a:t>
            </a:r>
            <a:r>
              <a:rPr lang="es-ES" sz="17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), </a:t>
            </a:r>
            <a:br>
              <a:rPr lang="es-ES" sz="17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17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Permite declarar si uno o varios atributos de una tabla, deben tomar siempre un valor.</a:t>
            </a:r>
          </a:p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s-E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Restricciones de Dominio</a:t>
            </a:r>
            <a:br>
              <a:rPr lang="es-ES" sz="17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17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Un dominio se refiere al conjunto de valores que puede tomar un campo. </a:t>
            </a:r>
          </a:p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s-E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Restricciones de Usuario</a:t>
            </a:r>
            <a:br>
              <a:rPr lang="es-ES" sz="1700" b="1" dirty="0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17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Son condiciones específicas que se deben cumplir en una Base de Datos particular con unos usuarios concretos</a:t>
            </a: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F1950ECF-5BEC-4242-9B05-EE7199909223}"/>
              </a:ext>
            </a:extLst>
          </p:cNvPr>
          <p:cNvSpPr/>
          <p:nvPr/>
        </p:nvSpPr>
        <p:spPr>
          <a:xfrm>
            <a:off x="503958" y="2114433"/>
            <a:ext cx="2199861" cy="1627880"/>
          </a:xfrm>
          <a:custGeom>
            <a:avLst/>
            <a:gdLst>
              <a:gd name="connsiteX0" fmla="*/ 0 w 1733277"/>
              <a:gd name="connsiteY0" fmla="*/ 0 h 2342685"/>
              <a:gd name="connsiteX1" fmla="*/ 1733277 w 1733277"/>
              <a:gd name="connsiteY1" fmla="*/ 0 h 2342685"/>
              <a:gd name="connsiteX2" fmla="*/ 1733277 w 1733277"/>
              <a:gd name="connsiteY2" fmla="*/ 2342685 h 2342685"/>
              <a:gd name="connsiteX3" fmla="*/ 0 w 1733277"/>
              <a:gd name="connsiteY3" fmla="*/ 2342685 h 2342685"/>
              <a:gd name="connsiteX4" fmla="*/ 0 w 1733277"/>
              <a:gd name="connsiteY4" fmla="*/ 0 h 2342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3277" h="2342685">
                <a:moveTo>
                  <a:pt x="0" y="0"/>
                </a:moveTo>
                <a:lnTo>
                  <a:pt x="1733277" y="0"/>
                </a:lnTo>
                <a:lnTo>
                  <a:pt x="1733277" y="2342685"/>
                </a:lnTo>
                <a:lnTo>
                  <a:pt x="0" y="234268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0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Restricciones</a:t>
            </a:r>
            <a:br>
              <a:rPr lang="es-ES" sz="20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20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Semánticas</a:t>
            </a:r>
          </a:p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Reglas de Negocio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F13656-73A2-4A81-A73A-36C396D42059}"/>
              </a:ext>
            </a:extLst>
          </p:cNvPr>
          <p:cNvSpPr txBox="1"/>
          <p:nvPr/>
        </p:nvSpPr>
        <p:spPr>
          <a:xfrm>
            <a:off x="476434" y="3739546"/>
            <a:ext cx="22508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Son reglas que sirven para definir o restringir alguna acción </a:t>
            </a:r>
            <a:r>
              <a:rPr lang="es-ES" sz="16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una </a:t>
            </a:r>
            <a:r>
              <a:rPr lang="es-ES" sz="1600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BBDD</a:t>
            </a:r>
            <a:r>
              <a:rPr lang="es-ES" sz="16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en particular</a:t>
            </a:r>
            <a:r>
              <a:rPr lang="es-ES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9822AFF-1361-4F88-9D3E-6D3D20D21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22" y="5374758"/>
            <a:ext cx="1046373" cy="957049"/>
          </a:xfrm>
          <a:prstGeom prst="rect">
            <a:avLst/>
          </a:prstGeom>
        </p:spPr>
      </p:pic>
      <p:sp>
        <p:nvSpPr>
          <p:cNvPr id="9" name="1 Rectángulo">
            <a:extLst>
              <a:ext uri="{FF2B5EF4-FFF2-40B4-BE49-F238E27FC236}">
                <a16:creationId xmlns:a16="http://schemas.microsoft.com/office/drawing/2014/main" id="{F5193971-2E9B-429A-9229-1E567F474BD0}"/>
              </a:ext>
            </a:extLst>
          </p:cNvPr>
          <p:cNvSpPr/>
          <p:nvPr/>
        </p:nvSpPr>
        <p:spPr>
          <a:xfrm>
            <a:off x="3069686" y="650774"/>
            <a:ext cx="88792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</a:pPr>
            <a:r>
              <a:rPr lang="es-ES" sz="20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Restricciones</a:t>
            </a:r>
            <a:r>
              <a:rPr lang="es-ES" sz="2000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que </a:t>
            </a:r>
            <a:r>
              <a:rPr lang="es-ES" sz="20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debe cumplirse </a:t>
            </a:r>
            <a:br>
              <a:rPr lang="es-ES" sz="20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2000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sobre una Base de Datos </a:t>
            </a:r>
            <a:r>
              <a:rPr lang="es-ES" sz="20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en todos sus estados</a:t>
            </a:r>
            <a:r>
              <a:rPr lang="es-ES" sz="2000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87890CA-B4A8-4A0C-9A4A-7095C91E0C69}"/>
              </a:ext>
            </a:extLst>
          </p:cNvPr>
          <p:cNvSpPr/>
          <p:nvPr/>
        </p:nvSpPr>
        <p:spPr>
          <a:xfrm>
            <a:off x="905168" y="896995"/>
            <a:ext cx="3810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1200"/>
              </a:spcAft>
            </a:pPr>
            <a:r>
              <a:rPr lang="es-ES" sz="2400" b="1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Reglas de Integridad</a:t>
            </a:r>
          </a:p>
        </p:txBody>
      </p:sp>
    </p:spTree>
    <p:extLst>
      <p:ext uri="{BB962C8B-B14F-4D97-AF65-F5344CB8AC3E}">
        <p14:creationId xmlns:p14="http://schemas.microsoft.com/office/powerpoint/2010/main" val="2122067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A0162-A076-4155-9A21-FF98E030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 Qué es un Sistema Gestor de Base de Datos ?</a:t>
            </a:r>
          </a:p>
        </p:txBody>
      </p:sp>
      <p:sp>
        <p:nvSpPr>
          <p:cNvPr id="3" name="1 Rectángulo">
            <a:extLst>
              <a:ext uri="{FF2B5EF4-FFF2-40B4-BE49-F238E27FC236}">
                <a16:creationId xmlns:a16="http://schemas.microsoft.com/office/drawing/2014/main" id="{20FC3949-630E-40C6-AE67-7D89C8CCF865}"/>
              </a:ext>
            </a:extLst>
          </p:cNvPr>
          <p:cNvSpPr/>
          <p:nvPr/>
        </p:nvSpPr>
        <p:spPr>
          <a:xfrm>
            <a:off x="3492375" y="596457"/>
            <a:ext cx="8574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</a:pPr>
            <a:r>
              <a:rPr lang="es-ES" sz="2200" b="1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Sistemas Gestores de Bases de Datos (</a:t>
            </a:r>
            <a:r>
              <a:rPr lang="es-ES" sz="2200" b="1" i="1" dirty="0" err="1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SGBD</a:t>
            </a:r>
            <a:r>
              <a:rPr lang="es-ES" sz="2200" b="1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)</a:t>
            </a:r>
          </a:p>
          <a:p>
            <a:pPr algn="r">
              <a:spcAft>
                <a:spcPts val="1200"/>
              </a:spcAft>
            </a:pPr>
            <a:r>
              <a:rPr lang="es-ES" sz="2000" b="1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Conjunto de </a:t>
            </a:r>
            <a:r>
              <a:rPr lang="es-ES" sz="2000" b="1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programas</a:t>
            </a:r>
            <a:r>
              <a:rPr lang="es-ES" sz="2000" b="1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s-ES" sz="20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que permiten definir, construir </a:t>
            </a:r>
            <a:r>
              <a:rPr lang="es-ES" sz="2000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y </a:t>
            </a:r>
            <a:br>
              <a:rPr lang="es-ES" sz="2000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20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manipular</a:t>
            </a:r>
            <a:r>
              <a:rPr lang="es-ES" sz="2000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s-ES" sz="20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Bases de Datos </a:t>
            </a:r>
            <a:r>
              <a:rPr lang="es-ES" sz="2000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para diversas aplicaciones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10D6998-34D0-4368-81F3-BE6EF49437FF}"/>
              </a:ext>
            </a:extLst>
          </p:cNvPr>
          <p:cNvSpPr txBox="1"/>
          <p:nvPr/>
        </p:nvSpPr>
        <p:spPr>
          <a:xfrm>
            <a:off x="176584" y="1996202"/>
            <a:ext cx="7473696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600"/>
              </a:spcAft>
            </a:pPr>
            <a:r>
              <a:rPr lang="es-ES_tradnl" altLang="es-E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Definir</a:t>
            </a:r>
            <a:r>
              <a:rPr lang="es-ES_tradnl" altLang="es-ES" dirty="0">
                <a:latin typeface="Verdana" panose="020B0604030504040204" pitchFamily="34" charset="0"/>
                <a:ea typeface="Verdana" panose="020B0604030504040204" pitchFamily="34" charset="0"/>
              </a:rPr>
              <a:t> una BD es especificar...</a:t>
            </a:r>
          </a:p>
          <a:p>
            <a:pPr lvl="2">
              <a:buClr>
                <a:srgbClr val="000066"/>
              </a:buClr>
              <a:buFont typeface="Wingdings" panose="05000000000000000000" pitchFamily="2" charset="2"/>
              <a:buChar char="ü"/>
            </a:pPr>
            <a:r>
              <a:rPr lang="es-ES_tradnl" altLang="es-E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estructura de datos,</a:t>
            </a:r>
          </a:p>
          <a:p>
            <a:pPr lvl="2">
              <a:buClr>
                <a:srgbClr val="000066"/>
              </a:buClr>
              <a:buFont typeface="Wingdings" panose="05000000000000000000" pitchFamily="2" charset="2"/>
              <a:buChar char="ü"/>
            </a:pPr>
            <a:r>
              <a:rPr lang="es-ES_tradnl" altLang="es-E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tipos de datos y</a:t>
            </a:r>
          </a:p>
          <a:p>
            <a:pPr lvl="2">
              <a:buClr>
                <a:srgbClr val="000066"/>
              </a:buClr>
              <a:buFont typeface="Wingdings" panose="05000000000000000000" pitchFamily="2" charset="2"/>
              <a:buChar char="ü"/>
            </a:pPr>
            <a:r>
              <a:rPr lang="es-ES_tradnl" altLang="es-E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restricciones de los datos</a:t>
            </a:r>
            <a:br>
              <a:rPr lang="es-ES_tradnl" altLang="es-E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endParaRPr lang="es-ES_tradnl" altLang="es-ES" dirty="0"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</a:pPr>
            <a:r>
              <a:rPr lang="es-ES_tradnl" altLang="es-E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Construir</a:t>
            </a:r>
            <a:r>
              <a:rPr lang="es-ES_tradnl" altLang="es-ES" dirty="0">
                <a:latin typeface="Verdana" panose="020B0604030504040204" pitchFamily="34" charset="0"/>
                <a:ea typeface="Verdana" panose="020B0604030504040204" pitchFamily="34" charset="0"/>
              </a:rPr>
              <a:t> una BD es...</a:t>
            </a:r>
          </a:p>
          <a:p>
            <a:pPr lvl="2">
              <a:buClr>
                <a:srgbClr val="000066"/>
              </a:buClr>
              <a:buFont typeface="Wingdings" panose="05000000000000000000" pitchFamily="2" charset="2"/>
              <a:buChar char="ü"/>
            </a:pPr>
            <a:r>
              <a:rPr lang="es-ES_tradnl" altLang="es-E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almacenar datos controlados </a:t>
            </a:r>
            <a:br>
              <a:rPr lang="es-ES_tradnl" altLang="es-E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_tradnl" altLang="es-E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 por el </a:t>
            </a:r>
            <a:r>
              <a:rPr lang="es-ES" altLang="es-E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Sistema Gestor de Base de Datos </a:t>
            </a:r>
            <a:br>
              <a:rPr lang="es-ES_tradnl" altLang="es-E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endParaRPr lang="es-ES_tradnl" altLang="es-ES" dirty="0"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</a:pPr>
            <a:r>
              <a:rPr lang="es-ES_tradnl" altLang="es-E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Manipular</a:t>
            </a:r>
            <a:r>
              <a:rPr lang="es-ES_tradnl" altLang="es-ES" dirty="0">
                <a:latin typeface="Verdana" panose="020B0604030504040204" pitchFamily="34" charset="0"/>
                <a:ea typeface="Verdana" panose="020B0604030504040204" pitchFamily="34" charset="0"/>
              </a:rPr>
              <a:t> la BD es... </a:t>
            </a:r>
          </a:p>
          <a:p>
            <a:pPr lvl="2">
              <a:buClr>
                <a:srgbClr val="000066"/>
              </a:buClr>
              <a:buFont typeface="Wingdings" panose="05000000000000000000" pitchFamily="2" charset="2"/>
              <a:buChar char="ü"/>
            </a:pPr>
            <a:r>
              <a:rPr lang="es-ES_tradnl" altLang="es-E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consultar datos</a:t>
            </a:r>
          </a:p>
          <a:p>
            <a:pPr lvl="2">
              <a:buClr>
                <a:srgbClr val="000066"/>
              </a:buClr>
              <a:buFont typeface="Wingdings" panose="05000000000000000000" pitchFamily="2" charset="2"/>
              <a:buChar char="ü"/>
            </a:pPr>
            <a:r>
              <a:rPr lang="es-ES_tradnl" altLang="es-E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introducir/modificar/eliminar datos, </a:t>
            </a:r>
            <a:br>
              <a:rPr lang="es-ES_tradnl" altLang="es-E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_tradnl" altLang="es-E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 para reflejar los cambios del </a:t>
            </a:r>
            <a:r>
              <a:rPr lang="es-ES_tradnl" altLang="es-ES" dirty="0" err="1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minimundo</a:t>
            </a:r>
            <a:endParaRPr lang="es-ES_tradnl" altLang="es-ES" dirty="0"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lvl="2">
              <a:buClr>
                <a:srgbClr val="000066"/>
              </a:buClr>
              <a:buFont typeface="Wingdings" panose="05000000000000000000" pitchFamily="2" charset="2"/>
              <a:buChar char="ü"/>
            </a:pPr>
            <a:r>
              <a:rPr lang="es-ES_tradnl" altLang="es-E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generar informes a partir de los datos almacenados</a:t>
            </a:r>
          </a:p>
        </p:txBody>
      </p:sp>
      <p:pic>
        <p:nvPicPr>
          <p:cNvPr id="5122" name="Picture 2" descr="Resultado de imagen de logo access">
            <a:extLst>
              <a:ext uri="{FF2B5EF4-FFF2-40B4-BE49-F238E27FC236}">
                <a16:creationId xmlns:a16="http://schemas.microsoft.com/office/drawing/2014/main" id="{9EB3D26B-6F6A-488B-9591-09C38EF95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714" y="2161764"/>
            <a:ext cx="2079700" cy="80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de logo mysql">
            <a:extLst>
              <a:ext uri="{FF2B5EF4-FFF2-40B4-BE49-F238E27FC236}">
                <a16:creationId xmlns:a16="http://schemas.microsoft.com/office/drawing/2014/main" id="{C6F03E7A-5086-4667-8B43-CF23D5E055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84" b="23564"/>
          <a:stretch/>
        </p:blipFill>
        <p:spPr bwMode="auto">
          <a:xfrm>
            <a:off x="8324714" y="3360309"/>
            <a:ext cx="2069592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n relacionada">
            <a:extLst>
              <a:ext uri="{FF2B5EF4-FFF2-40B4-BE49-F238E27FC236}">
                <a16:creationId xmlns:a16="http://schemas.microsoft.com/office/drawing/2014/main" id="{818DDDF4-1DD4-4051-B476-598BEE8B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666" y="4813982"/>
            <a:ext cx="2072640" cy="124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767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>
            <a:extLst>
              <a:ext uri="{FF2B5EF4-FFF2-40B4-BE49-F238E27FC236}">
                <a16:creationId xmlns:a16="http://schemas.microsoft.com/office/drawing/2014/main" id="{92B37DA7-CF82-4B9E-A131-DE27C3C8D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841" y="2070123"/>
            <a:ext cx="924254" cy="924870"/>
          </a:xfrm>
          <a:prstGeom prst="can">
            <a:avLst>
              <a:gd name="adj" fmla="val 3234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s-ES" altLang="es-ES" sz="1800"/>
          </a:p>
        </p:txBody>
      </p:sp>
      <p:pic>
        <p:nvPicPr>
          <p:cNvPr id="33" name="Picture 20" descr="https://laurmolina7821.files.wordpress.com/2013/03/servidor1.png">
            <a:extLst>
              <a:ext uri="{FF2B5EF4-FFF2-40B4-BE49-F238E27FC236}">
                <a16:creationId xmlns:a16="http://schemas.microsoft.com/office/drawing/2014/main" id="{191C677B-128C-4730-BD0D-02C6B7980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280" y="3800375"/>
            <a:ext cx="4293705" cy="226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2" descr="https://www.sanvendida.com/wp-content/uploads/2016/03/pythonlogo.jpg">
            <a:extLst>
              <a:ext uri="{FF2B5EF4-FFF2-40B4-BE49-F238E27FC236}">
                <a16:creationId xmlns:a16="http://schemas.microsoft.com/office/drawing/2014/main" id="{F456D789-AC24-457A-80DB-C22E04A3A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20" y="4831856"/>
            <a:ext cx="850485" cy="57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4C3A51-443F-4DB1-9E14-DD431EB6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 Bases de Datos RELACIONALES</a:t>
            </a:r>
          </a:p>
        </p:txBody>
      </p:sp>
      <p:sp>
        <p:nvSpPr>
          <p:cNvPr id="22" name="Flecha arriba 22">
            <a:extLst>
              <a:ext uri="{FF2B5EF4-FFF2-40B4-BE49-F238E27FC236}">
                <a16:creationId xmlns:a16="http://schemas.microsoft.com/office/drawing/2014/main" id="{628C6BB1-E3CD-4CB5-A2C3-928D0A5E162C}"/>
              </a:ext>
            </a:extLst>
          </p:cNvPr>
          <p:cNvSpPr/>
          <p:nvPr/>
        </p:nvSpPr>
        <p:spPr>
          <a:xfrm rot="18719857">
            <a:off x="4488228" y="2422144"/>
            <a:ext cx="671218" cy="2439909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 arriba 41">
            <a:extLst>
              <a:ext uri="{FF2B5EF4-FFF2-40B4-BE49-F238E27FC236}">
                <a16:creationId xmlns:a16="http://schemas.microsoft.com/office/drawing/2014/main" id="{CEB4E4CA-F64E-4052-AB09-9218F08CB05F}"/>
              </a:ext>
            </a:extLst>
          </p:cNvPr>
          <p:cNvSpPr/>
          <p:nvPr/>
        </p:nvSpPr>
        <p:spPr>
          <a:xfrm rot="18719857" flipH="1" flipV="1">
            <a:off x="5012145" y="2449500"/>
            <a:ext cx="660081" cy="2390635"/>
          </a:xfrm>
          <a:prstGeom prst="upArrow">
            <a:avLst/>
          </a:prstGeom>
          <a:solidFill>
            <a:srgbClr val="BCC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5FA0710-B083-494C-B785-9CB7F2A93127}"/>
              </a:ext>
            </a:extLst>
          </p:cNvPr>
          <p:cNvSpPr txBox="1"/>
          <p:nvPr/>
        </p:nvSpPr>
        <p:spPr>
          <a:xfrm>
            <a:off x="6794439" y="1773979"/>
            <a:ext cx="47358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 Gestor de Bases de Datos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Tablas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Vistas (</a:t>
            </a:r>
            <a:r>
              <a:rPr lang="es-E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Views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Disparadores (</a:t>
            </a:r>
            <a:r>
              <a:rPr lang="es-E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Triggers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Funciones (</a:t>
            </a:r>
            <a:r>
              <a:rPr lang="es-E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UDF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Procedimientos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46ABCCE1-0A2A-47BD-9C99-CB5F9889C6C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68280" y="576640"/>
            <a:ext cx="1199196" cy="62266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7E4233A1-167A-4BF7-97CE-C7E3C63CF29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53739" y="607854"/>
            <a:ext cx="1351211" cy="1008211"/>
          </a:xfrm>
          <a:prstGeom prst="rect">
            <a:avLst/>
          </a:prstGeom>
        </p:spPr>
      </p:pic>
      <p:pic>
        <p:nvPicPr>
          <p:cNvPr id="27" name="Picture 4" descr="Resultado de imagen de SQL LOGO">
            <a:extLst>
              <a:ext uri="{FF2B5EF4-FFF2-40B4-BE49-F238E27FC236}">
                <a16:creationId xmlns:a16="http://schemas.microsoft.com/office/drawing/2014/main" id="{765E6015-0B9D-4C01-8593-1E8FFDDB6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963" y="1934817"/>
            <a:ext cx="1727698" cy="84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https://pbs.twimg.com/profile_images/607411862540419073/NXdGpkmF_normal.png">
            <a:extLst>
              <a:ext uri="{FF2B5EF4-FFF2-40B4-BE49-F238E27FC236}">
                <a16:creationId xmlns:a16="http://schemas.microsoft.com/office/drawing/2014/main" id="{ED4DF331-A2E3-47EA-8BEF-DEC3E7A0B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293" y="1008069"/>
            <a:ext cx="580685" cy="58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://www.neosofttech.com/images/ibm_icon.jpg">
            <a:extLst>
              <a:ext uri="{FF2B5EF4-FFF2-40B4-BE49-F238E27FC236}">
                <a16:creationId xmlns:a16="http://schemas.microsoft.com/office/drawing/2014/main" id="{97FB67F9-8132-4D98-B209-2B159709C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268" y="1186069"/>
            <a:ext cx="609222" cy="4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http://176.32.230.23/sanvean.co.uk/wp-content/uploads/2013/10/Oracle_logo.png">
            <a:extLst>
              <a:ext uri="{FF2B5EF4-FFF2-40B4-BE49-F238E27FC236}">
                <a16:creationId xmlns:a16="http://schemas.microsoft.com/office/drawing/2014/main" id="{BB9593E0-013F-4F71-B7E7-4D9F19C2A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669" y="487920"/>
            <a:ext cx="1921793" cy="30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 descr="http://static.freepik.com/foto-gratis/base-de-datos-del-servidor_17-1015132035.jpg">
            <a:extLst>
              <a:ext uri="{FF2B5EF4-FFF2-40B4-BE49-F238E27FC236}">
                <a16:creationId xmlns:a16="http://schemas.microsoft.com/office/drawing/2014/main" id="{2920DBF0-5686-453D-98A2-E40270351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00" y="1550505"/>
            <a:ext cx="1487515" cy="182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8" descr="https://encrypted-tbn1.gstatic.com/images?q=tbn:ANd9GcTO-J3MzViWcaqkF6PmOyz6nCFLNqUCadSc16fnqkmKfKSjqPI8sw1M1LSl">
            <a:extLst>
              <a:ext uri="{FF2B5EF4-FFF2-40B4-BE49-F238E27FC236}">
                <a16:creationId xmlns:a16="http://schemas.microsoft.com/office/drawing/2014/main" id="{623B6FD2-5B2C-448A-A2C4-CF611CB5F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724" y="519807"/>
            <a:ext cx="769454" cy="85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265BCA65-398A-419E-AAEA-056C573456C5}"/>
              </a:ext>
            </a:extLst>
          </p:cNvPr>
          <p:cNvSpPr/>
          <p:nvPr/>
        </p:nvSpPr>
        <p:spPr>
          <a:xfrm>
            <a:off x="691548" y="5549026"/>
            <a:ext cx="6497234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Software de Aplicación</a:t>
            </a: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(Rutinas, funciones y procedimientos </a:t>
            </a:r>
            <a:b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 </a:t>
            </a:r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Lenguaje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Programación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seleccionado)</a:t>
            </a:r>
            <a:b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s-E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5" name="Picture 26" descr="http://deepbluec.com/wp-content/uploads/2015/04/vb.net-logo-small.png">
            <a:extLst>
              <a:ext uri="{FF2B5EF4-FFF2-40B4-BE49-F238E27FC236}">
                <a16:creationId xmlns:a16="http://schemas.microsoft.com/office/drawing/2014/main" id="{F0102B7C-3539-4091-8966-FF9FD41CE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8" y="3772302"/>
            <a:ext cx="1643269" cy="103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2" descr="https://www.returngis.net/wp-content/uploads/2015/04/PHP-logo.jpg">
            <a:extLst>
              <a:ext uri="{FF2B5EF4-FFF2-40B4-BE49-F238E27FC236}">
                <a16:creationId xmlns:a16="http://schemas.microsoft.com/office/drawing/2014/main" id="{360266A0-C5B4-4E5F-B8E3-3115A2DFB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478" y="4523742"/>
            <a:ext cx="987287" cy="9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8" descr="http://www.brandsoftheworld.com/sites/default/files/styles/logo-thumbnail/public/0021/9878/brand.gif?itok=038iFTom">
            <a:extLst>
              <a:ext uri="{FF2B5EF4-FFF2-40B4-BE49-F238E27FC236}">
                <a16:creationId xmlns:a16="http://schemas.microsoft.com/office/drawing/2014/main" id="{E680E789-9A70-4E27-A305-94A3E186A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84" y="3655725"/>
            <a:ext cx="1060174" cy="106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0" descr="http://hat.hexacta.com/wp-content/uploads/2014/04/asp_net.png">
            <a:extLst>
              <a:ext uri="{FF2B5EF4-FFF2-40B4-BE49-F238E27FC236}">
                <a16:creationId xmlns:a16="http://schemas.microsoft.com/office/drawing/2014/main" id="{EF75CD39-7CE3-4746-BB5E-E2E15ACD1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311" y="3755114"/>
            <a:ext cx="844136" cy="84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4" descr="http://www.davidstreams.com/wp-content/uploads/2015/11/cplusplus-logo.jpg">
            <a:extLst>
              <a:ext uri="{FF2B5EF4-FFF2-40B4-BE49-F238E27FC236}">
                <a16:creationId xmlns:a16="http://schemas.microsoft.com/office/drawing/2014/main" id="{36BCCA0E-D67F-4CE8-9866-CA135A357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85" y="4722523"/>
            <a:ext cx="596407" cy="6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5DB6A045-D6A4-4A95-B869-290DD50014D9}"/>
              </a:ext>
            </a:extLst>
          </p:cNvPr>
          <p:cNvCxnSpPr>
            <a:cxnSpLocks/>
            <a:stCxn id="19" idx="2"/>
            <a:endCxn id="5" idx="4"/>
          </p:cNvCxnSpPr>
          <p:nvPr/>
        </p:nvCxnSpPr>
        <p:spPr>
          <a:xfrm flipH="1" flipV="1">
            <a:off x="3631095" y="2532558"/>
            <a:ext cx="960784" cy="91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CAFC3E7-CADA-4741-9856-FD2BDE59BC8C}"/>
              </a:ext>
            </a:extLst>
          </p:cNvPr>
          <p:cNvCxnSpPr>
            <a:cxnSpLocks/>
          </p:cNvCxnSpPr>
          <p:nvPr/>
        </p:nvCxnSpPr>
        <p:spPr>
          <a:xfrm flipH="1">
            <a:off x="464578" y="3588218"/>
            <a:ext cx="11570404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n 43">
            <a:extLst>
              <a:ext uri="{FF2B5EF4-FFF2-40B4-BE49-F238E27FC236}">
                <a16:creationId xmlns:a16="http://schemas.microsoft.com/office/drawing/2014/main" id="{583FFBEE-475F-4326-877A-F114A7A7194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962" y="5579166"/>
            <a:ext cx="1150039" cy="1150039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B1483F20-77B5-412B-AF52-99B7BF2B4D6F}"/>
              </a:ext>
            </a:extLst>
          </p:cNvPr>
          <p:cNvSpPr txBox="1"/>
          <p:nvPr/>
        </p:nvSpPr>
        <p:spPr>
          <a:xfrm>
            <a:off x="6400800" y="3670852"/>
            <a:ext cx="1178344" cy="474870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Servidor de </a:t>
            </a:r>
            <a:br>
              <a:rPr lang="es-ES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s-ES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Aplicaciones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5AE65760-33DC-490B-A812-44A2A6631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1096" y="3019653"/>
            <a:ext cx="1921566" cy="43088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Definición de la BD (</a:t>
            </a:r>
            <a:r>
              <a:rPr lang="es-ES_tradnl" altLang="es-ES" sz="1400" b="1" dirty="0">
                <a:latin typeface="Verdana" panose="020B0604030504040204" pitchFamily="34" charset="0"/>
                <a:ea typeface="Verdana" panose="020B0604030504040204" pitchFamily="34" charset="0"/>
              </a:rPr>
              <a:t>Metadatos</a:t>
            </a:r>
            <a:r>
              <a:rPr lang="es-ES_tradnl" alt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8D2D465-E3E6-42D3-B96A-E1B76FFE5719}"/>
              </a:ext>
            </a:extLst>
          </p:cNvPr>
          <p:cNvSpPr txBox="1"/>
          <p:nvPr/>
        </p:nvSpPr>
        <p:spPr>
          <a:xfrm>
            <a:off x="2274241" y="1186069"/>
            <a:ext cx="1335048" cy="47487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Servidor de </a:t>
            </a:r>
            <a:br>
              <a:rPr lang="es-ES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s-ES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Base de Datos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106E632-1D06-4DBC-BB2C-581B79F5E949}"/>
              </a:ext>
            </a:extLst>
          </p:cNvPr>
          <p:cNvSpPr txBox="1"/>
          <p:nvPr/>
        </p:nvSpPr>
        <p:spPr>
          <a:xfrm>
            <a:off x="9243391" y="3796748"/>
            <a:ext cx="1027044" cy="28492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Cliente   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6995E7B-620A-4033-9CF0-1770F563185E}"/>
              </a:ext>
            </a:extLst>
          </p:cNvPr>
          <p:cNvSpPr txBox="1"/>
          <p:nvPr/>
        </p:nvSpPr>
        <p:spPr>
          <a:xfrm>
            <a:off x="7858539" y="5738191"/>
            <a:ext cx="991020" cy="2849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Red     </a:t>
            </a:r>
          </a:p>
        </p:txBody>
      </p:sp>
    </p:spTree>
    <p:extLst>
      <p:ext uri="{BB962C8B-B14F-4D97-AF65-F5344CB8AC3E}">
        <p14:creationId xmlns:p14="http://schemas.microsoft.com/office/powerpoint/2010/main" val="1065477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02990-F401-4655-AEBB-9B829409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 del Sistema Gestor de Bases de Datos</a:t>
            </a:r>
            <a:br>
              <a:rPr lang="es-ES" dirty="0"/>
            </a:br>
            <a:endParaRPr lang="es-E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B89A4DF-FE48-4BEA-B7A2-16308C23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0192" y="553035"/>
            <a:ext cx="9144000" cy="48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1" indent="0" algn="r">
              <a:buNone/>
            </a:pPr>
            <a:r>
              <a:rPr lang="es-ES_tradnl" alt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Ocultar detalles de almacenamiento y mantenimiento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D01719BC-B58E-4805-94D4-F7D558424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55" y="1609029"/>
            <a:ext cx="1314329" cy="1229534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C5D0B968-CD5E-4A80-B300-0BCDE5F421C1}"/>
              </a:ext>
            </a:extLst>
          </p:cNvPr>
          <p:cNvSpPr txBox="1"/>
          <p:nvPr/>
        </p:nvSpPr>
        <p:spPr>
          <a:xfrm>
            <a:off x="4079284" y="2593452"/>
            <a:ext cx="162763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Petición</a:t>
            </a:r>
            <a:b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Respuesta</a:t>
            </a:r>
          </a:p>
        </p:txBody>
      </p:sp>
      <p:grpSp>
        <p:nvGrpSpPr>
          <p:cNvPr id="7173" name="Grupo 7172">
            <a:extLst>
              <a:ext uri="{FF2B5EF4-FFF2-40B4-BE49-F238E27FC236}">
                <a16:creationId xmlns:a16="http://schemas.microsoft.com/office/drawing/2014/main" id="{8688C58D-3236-4698-9B47-EFEEE410B7A4}"/>
              </a:ext>
            </a:extLst>
          </p:cNvPr>
          <p:cNvGrpSpPr/>
          <p:nvPr/>
        </p:nvGrpSpPr>
        <p:grpSpPr>
          <a:xfrm>
            <a:off x="2647756" y="1813162"/>
            <a:ext cx="2700000" cy="4466284"/>
            <a:chOff x="1744488" y="2164079"/>
            <a:chExt cx="2700000" cy="4466284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F5367995-CFF2-465E-AB94-0301B37484F1}"/>
                </a:ext>
              </a:extLst>
            </p:cNvPr>
            <p:cNvSpPr txBox="1"/>
            <p:nvPr/>
          </p:nvSpPr>
          <p:spPr>
            <a:xfrm>
              <a:off x="1744488" y="2164079"/>
              <a:ext cx="2700000" cy="648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s-ES"/>
              </a:defPPr>
              <a:lvl1pPr>
                <a:defRPr sz="1600">
                  <a:solidFill>
                    <a:srgbClr val="A40000"/>
                  </a:solidFill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</a:lstStyle>
            <a:p>
              <a:pPr algn="ctr"/>
              <a:r>
                <a:rPr lang="es-ES" sz="1800" dirty="0"/>
                <a:t>Capa de presentación</a:t>
              </a:r>
              <a:br>
                <a:rPr lang="es-ES" sz="1800" dirty="0"/>
              </a:br>
              <a:r>
                <a:rPr lang="es-ES" sz="1800" dirty="0">
                  <a:solidFill>
                    <a:schemeClr val="tx1"/>
                  </a:solidFill>
                </a:rPr>
                <a:t>(Interfaz)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4296CE3-163F-4036-A77C-34CFBD4F7DA6}"/>
                </a:ext>
              </a:extLst>
            </p:cNvPr>
            <p:cNvSpPr txBox="1"/>
            <p:nvPr/>
          </p:nvSpPr>
          <p:spPr>
            <a:xfrm>
              <a:off x="1744488" y="3928871"/>
              <a:ext cx="2700000" cy="648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600">
                  <a:solidFill>
                    <a:srgbClr val="A40000"/>
                  </a:solidFill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</a:lstStyle>
            <a:p>
              <a:r>
                <a:rPr lang="es-ES" sz="1800" dirty="0"/>
                <a:t>Capa de proceso</a:t>
              </a:r>
              <a:br>
                <a:rPr lang="es-ES" sz="1800" dirty="0"/>
              </a:br>
              <a:r>
                <a:rPr lang="es-ES" sz="1800" dirty="0">
                  <a:solidFill>
                    <a:schemeClr val="tx1"/>
                  </a:solidFill>
                </a:rPr>
                <a:t>Lógica de Negocio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9E255ECA-E60D-442D-BF6D-626F82408589}"/>
                </a:ext>
              </a:extLst>
            </p:cNvPr>
            <p:cNvSpPr txBox="1"/>
            <p:nvPr/>
          </p:nvSpPr>
          <p:spPr>
            <a:xfrm>
              <a:off x="1744488" y="6104477"/>
              <a:ext cx="2700000" cy="52588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tIns="108000" bIns="108000" rtlCol="0">
              <a:spAutoFit/>
            </a:bodyPr>
            <a:lstStyle>
              <a:defPPr>
                <a:defRPr lang="es-ES"/>
              </a:defPPr>
              <a:lvl1pPr algn="ctr">
                <a:defRPr sz="1600">
                  <a:solidFill>
                    <a:srgbClr val="A40000"/>
                  </a:solidFill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</a:lstStyle>
            <a:p>
              <a:r>
                <a:rPr lang="es-ES" sz="2000" dirty="0"/>
                <a:t>Capa de Datos</a:t>
              </a:r>
            </a:p>
          </p:txBody>
        </p: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C8C78410-2E64-43E6-9F60-EF598F94F3FA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3094488" y="4576871"/>
              <a:ext cx="0" cy="15276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F790D15D-96E7-4193-A9CD-4E8E4C48F48E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3094488" y="2812079"/>
              <a:ext cx="0" cy="11167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1C6351A-7699-4313-AB11-51D993EB22E8}"/>
              </a:ext>
            </a:extLst>
          </p:cNvPr>
          <p:cNvSpPr txBox="1"/>
          <p:nvPr/>
        </p:nvSpPr>
        <p:spPr>
          <a:xfrm>
            <a:off x="4036612" y="4343004"/>
            <a:ext cx="280416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Consulta u operación</a:t>
            </a:r>
          </a:p>
          <a:p>
            <a:endParaRPr lang="es-E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b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Respuesta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AB42C72F-1848-4E77-A277-B8BA8DBEC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45" y="5456593"/>
            <a:ext cx="845893" cy="983065"/>
          </a:xfrm>
          <a:prstGeom prst="rect">
            <a:avLst/>
          </a:prstGeom>
        </p:spPr>
      </p:pic>
      <p:pic>
        <p:nvPicPr>
          <p:cNvPr id="7177" name="Picture 6" descr="Resultado de imagen de icon server">
            <a:extLst>
              <a:ext uri="{FF2B5EF4-FFF2-40B4-BE49-F238E27FC236}">
                <a16:creationId xmlns:a16="http://schemas.microsoft.com/office/drawing/2014/main" id="{66B84D24-C195-47EB-9C57-FEA111427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205" y="3334116"/>
            <a:ext cx="1034987" cy="103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26C2BA0-D249-4FB7-8EBF-9F9BD9551B12}"/>
              </a:ext>
            </a:extLst>
          </p:cNvPr>
          <p:cNvSpPr txBox="1"/>
          <p:nvPr/>
        </p:nvSpPr>
        <p:spPr>
          <a:xfrm>
            <a:off x="7785653" y="3559221"/>
            <a:ext cx="1775791" cy="584775"/>
          </a:xfrm>
          <a:prstGeom prst="rect">
            <a:avLst/>
          </a:prstGeom>
          <a:solidFill>
            <a:schemeClr val="bg1"/>
          </a:solidFill>
          <a:ln w="19050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Servidor de </a:t>
            </a:r>
            <a:br>
              <a:rPr lang="es-ES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s-ES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Aplicaciones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522DBE5-A373-4DAE-84FF-8B4FEB2874C5}"/>
              </a:ext>
            </a:extLst>
          </p:cNvPr>
          <p:cNvSpPr txBox="1"/>
          <p:nvPr/>
        </p:nvSpPr>
        <p:spPr>
          <a:xfrm>
            <a:off x="7765774" y="5691806"/>
            <a:ext cx="1789044" cy="58477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Servidor de </a:t>
            </a:r>
            <a:br>
              <a:rPr lang="es-ES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s-ES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Base de Datos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6C6536D-35F6-4633-887B-5BC7FFCE2497}"/>
              </a:ext>
            </a:extLst>
          </p:cNvPr>
          <p:cNvSpPr txBox="1"/>
          <p:nvPr/>
        </p:nvSpPr>
        <p:spPr>
          <a:xfrm>
            <a:off x="7785653" y="1799165"/>
            <a:ext cx="1769165" cy="57338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tIns="144000" bIns="180000" rtlCol="0">
            <a:spAutoFit/>
          </a:bodyPr>
          <a:lstStyle/>
          <a:p>
            <a:pPr algn="ctr"/>
            <a:r>
              <a:rPr lang="es-ES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Cliente   </a:t>
            </a:r>
          </a:p>
        </p:txBody>
      </p:sp>
      <p:pic>
        <p:nvPicPr>
          <p:cNvPr id="19" name="Picture 4" descr="Resultado de imagen de SQL LOGO">
            <a:extLst>
              <a:ext uri="{FF2B5EF4-FFF2-40B4-BE49-F238E27FC236}">
                <a16:creationId xmlns:a16="http://schemas.microsoft.com/office/drawing/2014/main" id="{DA3816D2-1E2C-41BB-BCE5-56BED6D99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971" y="4740966"/>
            <a:ext cx="1110974" cy="49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455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62DC5-284C-4BD4-A124-E32B078030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11825" y="0"/>
            <a:ext cx="6480175" cy="395288"/>
          </a:xfrm>
        </p:spPr>
        <p:txBody>
          <a:bodyPr/>
          <a:lstStyle/>
          <a:p>
            <a:pPr algn="r"/>
            <a:r>
              <a:rPr lang="es-ES" sz="2000" dirty="0"/>
              <a:t>Funciones del Sistema Gestor de Bases de Datos</a:t>
            </a:r>
            <a:br>
              <a:rPr lang="es-ES" sz="2000" dirty="0"/>
            </a:br>
            <a:endParaRPr lang="es-ES" sz="200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FD5491E-B729-4998-8DB5-4145D1C7528A}"/>
              </a:ext>
            </a:extLst>
          </p:cNvPr>
          <p:cNvCxnSpPr>
            <a:cxnSpLocks/>
          </p:cNvCxnSpPr>
          <p:nvPr/>
        </p:nvCxnSpPr>
        <p:spPr>
          <a:xfrm>
            <a:off x="5912041" y="1203145"/>
            <a:ext cx="0" cy="4102768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4CDBB30-8A3F-40F2-963D-A307B41BB10C}"/>
              </a:ext>
            </a:extLst>
          </p:cNvPr>
          <p:cNvCxnSpPr>
            <a:cxnSpLocks/>
          </p:cNvCxnSpPr>
          <p:nvPr/>
        </p:nvCxnSpPr>
        <p:spPr>
          <a:xfrm>
            <a:off x="3617496" y="3172594"/>
            <a:ext cx="4596063" cy="0"/>
          </a:xfrm>
          <a:prstGeom prst="line">
            <a:avLst/>
          </a:prstGeom>
          <a:ln w="190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4FEC806-E68E-4DE1-AE3C-5FD6A8573097}"/>
              </a:ext>
            </a:extLst>
          </p:cNvPr>
          <p:cNvCxnSpPr>
            <a:cxnSpLocks/>
          </p:cNvCxnSpPr>
          <p:nvPr/>
        </p:nvCxnSpPr>
        <p:spPr>
          <a:xfrm flipV="1">
            <a:off x="4098761" y="1552061"/>
            <a:ext cx="3380875" cy="3477126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AF71744-A615-452A-A065-7F4BEECA5151}"/>
              </a:ext>
            </a:extLst>
          </p:cNvPr>
          <p:cNvCxnSpPr>
            <a:cxnSpLocks/>
          </p:cNvCxnSpPr>
          <p:nvPr/>
        </p:nvCxnSpPr>
        <p:spPr>
          <a:xfrm>
            <a:off x="4239129" y="1439766"/>
            <a:ext cx="3380875" cy="3477126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A5A78F5A-DBDB-4C9F-9C5A-A74437728628}"/>
              </a:ext>
            </a:extLst>
          </p:cNvPr>
          <p:cNvSpPr/>
          <p:nvPr/>
        </p:nvSpPr>
        <p:spPr>
          <a:xfrm>
            <a:off x="4977068" y="2273954"/>
            <a:ext cx="1852863" cy="18528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Picture 2" descr="Resultado de imagen de goal">
            <a:extLst>
              <a:ext uri="{FF2B5EF4-FFF2-40B4-BE49-F238E27FC236}">
                <a16:creationId xmlns:a16="http://schemas.microsoft.com/office/drawing/2014/main" id="{77A43664-F1E3-4496-8845-240E90310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182" y="1925040"/>
            <a:ext cx="2528637" cy="2528637"/>
          </a:xfrm>
          <a:prstGeom prst="rect">
            <a:avLst/>
          </a:prstGeom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05E4AF8-CE8C-4508-84A3-5FBE35C00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270" y="2787630"/>
            <a:ext cx="762066" cy="80016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6E8B83C-A3B6-4039-A35A-33C2AEFFB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539" y="4836683"/>
            <a:ext cx="545664" cy="54566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499DDF0-E011-44B6-9FE0-02B89C10A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205" y="4747302"/>
            <a:ext cx="777307" cy="54868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77B750-875C-4C54-8CDF-918D6CB811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1661" y="2920024"/>
            <a:ext cx="748212" cy="682932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6C982FBA-B39C-44A6-A028-E68A4C0C02BB}"/>
              </a:ext>
            </a:extLst>
          </p:cNvPr>
          <p:cNvSpPr/>
          <p:nvPr/>
        </p:nvSpPr>
        <p:spPr>
          <a:xfrm>
            <a:off x="9059325" y="2557479"/>
            <a:ext cx="2646570" cy="1743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s-ES" sz="17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Controlar la concurrencia de los usuarios</a:t>
            </a:r>
            <a:br>
              <a:rPr lang="es-E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Acceso simultáneo a datos sin interferencias ni inconsistencias</a:t>
            </a:r>
            <a:endParaRPr lang="es-ES" sz="1700" dirty="0"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0CE4290-4DDF-4B33-96F1-1AC3C237FC84}"/>
              </a:ext>
            </a:extLst>
          </p:cNvPr>
          <p:cNvSpPr/>
          <p:nvPr/>
        </p:nvSpPr>
        <p:spPr>
          <a:xfrm>
            <a:off x="8618336" y="4836683"/>
            <a:ext cx="3096767" cy="1743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s-ES" sz="17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Mantener la Integridad de los Datos, al hacer </a:t>
            </a:r>
            <a:br>
              <a:rPr lang="es-ES" sz="17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17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uso de restricciones</a:t>
            </a:r>
            <a:r>
              <a:rPr lang="es-ES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br>
              <a:rPr lang="es-ES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para asegurar </a:t>
            </a:r>
            <a:b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que la información sea correcta </a:t>
            </a:r>
            <a:endParaRPr lang="es-ES_tradnl" altLang="es-ES" sz="1600" dirty="0"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7FF77BD-02FE-48BE-B395-1E662F59E15A}"/>
              </a:ext>
            </a:extLst>
          </p:cNvPr>
          <p:cNvSpPr/>
          <p:nvPr/>
        </p:nvSpPr>
        <p:spPr>
          <a:xfrm>
            <a:off x="819631" y="4087768"/>
            <a:ext cx="3380875" cy="1996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s-ES" sz="17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Controlar que no exista </a:t>
            </a:r>
            <a:br>
              <a:rPr lang="es-ES" sz="17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17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redundancia de Datos</a:t>
            </a:r>
            <a:r>
              <a:rPr lang="es-ES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, </a:t>
            </a:r>
            <a:br>
              <a:rPr lang="es-ES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evitando así: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Duplicidad de trabajo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Desperdicio </a:t>
            </a:r>
            <a:b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 espacio de </a:t>
            </a:r>
            <a:b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almacenamiento</a:t>
            </a:r>
            <a:endParaRPr lang="es-ES_tradnl" altLang="es-ES" sz="1200" dirty="0"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FB6CDEE-0C39-4772-8A9B-CDCA926557FD}"/>
              </a:ext>
            </a:extLst>
          </p:cNvPr>
          <p:cNvSpPr/>
          <p:nvPr/>
        </p:nvSpPr>
        <p:spPr>
          <a:xfrm>
            <a:off x="3901440" y="5588492"/>
            <a:ext cx="4352544" cy="11674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s-ES" sz="17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Asegurar la seguridad de los datos</a:t>
            </a:r>
          </a:p>
          <a:p>
            <a:pPr>
              <a:lnSpc>
                <a:spcPct val="110000"/>
              </a:lnSpc>
            </a:pPr>
            <a:r>
              <a:rPr lang="es-ES_tradnl" alt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controles de acceso selectivo a </a:t>
            </a:r>
            <a:br>
              <a:rPr lang="es-ES_tradnl" alt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_tradnl" alt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ciertos usuarios, ciertas partes, </a:t>
            </a:r>
            <a:br>
              <a:rPr lang="es-ES_tradnl" alt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_tradnl" alt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ciertas ubicaciones, ciertas operaciones.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36D6582-7739-49B6-BAA0-54F9D0F2FD18}"/>
              </a:ext>
            </a:extLst>
          </p:cNvPr>
          <p:cNvSpPr/>
          <p:nvPr/>
        </p:nvSpPr>
        <p:spPr>
          <a:xfrm>
            <a:off x="569384" y="3077145"/>
            <a:ext cx="2580626" cy="368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s-E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Respaldar 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los datos</a:t>
            </a:r>
            <a:endParaRPr lang="es-ES_tradnl" altLang="es-ES" sz="16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7C92917-83C4-477E-9682-A6C46167E948}"/>
              </a:ext>
            </a:extLst>
          </p:cNvPr>
          <p:cNvSpPr/>
          <p:nvPr/>
        </p:nvSpPr>
        <p:spPr>
          <a:xfrm>
            <a:off x="1030676" y="1060796"/>
            <a:ext cx="2267713" cy="1167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s-ES" sz="17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Recuperar</a:t>
            </a:r>
            <a:br>
              <a:rPr lang="es-ES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los datos tras fallos del hardware o software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BC7AB87-2D8F-4B4E-B6D9-F32F7ABECA5D}"/>
              </a:ext>
            </a:extLst>
          </p:cNvPr>
          <p:cNvSpPr/>
          <p:nvPr/>
        </p:nvSpPr>
        <p:spPr>
          <a:xfrm>
            <a:off x="3814805" y="403942"/>
            <a:ext cx="4219740" cy="89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s-ES" sz="17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Independencia Física</a:t>
            </a:r>
            <a:br>
              <a:rPr lang="es-ES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alt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Permitir cambios en la estructura </a:t>
            </a:r>
            <a:br>
              <a:rPr lang="es-ES" alt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alt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sin afectar los datos almacenados</a:t>
            </a:r>
            <a:endParaRPr lang="es-ES_tradnl" altLang="es-ES" sz="1600" dirty="0"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87A006-E4BC-4F40-AB53-369C1A2DF949}"/>
              </a:ext>
            </a:extLst>
          </p:cNvPr>
          <p:cNvSpPr/>
          <p:nvPr/>
        </p:nvSpPr>
        <p:spPr>
          <a:xfrm>
            <a:off x="8550126" y="632590"/>
            <a:ext cx="2956807" cy="143834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s-ES" sz="17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Independencia Lógica</a:t>
            </a:r>
            <a:br>
              <a:rPr lang="es-ES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alt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Permitir el suministro</a:t>
            </a:r>
            <a:br>
              <a:rPr lang="es-ES" alt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alt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 múltiples interfaces</a:t>
            </a:r>
            <a:br>
              <a:rPr lang="es-ES" alt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alt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 usuario: PC, web, dispositivos móviles, etc. </a:t>
            </a:r>
            <a:endParaRPr lang="es-ES_tradnl" altLang="es-ES" sz="1600" dirty="0"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5C596C5-F1B7-49D3-A4E7-3B8FE01F75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9669" y="5115609"/>
            <a:ext cx="830013" cy="40267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4F9BD3E-FDDB-40E0-A762-D98EAC5ECB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3404158" y="1310171"/>
            <a:ext cx="748212" cy="68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39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iente y arquitecto con dibujos — Trabajos, Uno - Stock Photo | #327036196">
            <a:extLst>
              <a:ext uri="{FF2B5EF4-FFF2-40B4-BE49-F238E27FC236}">
                <a16:creationId xmlns:a16="http://schemas.microsoft.com/office/drawing/2014/main" id="{B1A4A1C4-2255-4AA8-85E7-E5608CD30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733" y="3070523"/>
            <a:ext cx="57150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899DBF83-226C-4E47-B50E-67390D3D7500}"/>
              </a:ext>
            </a:extLst>
          </p:cNvPr>
          <p:cNvSpPr/>
          <p:nvPr/>
        </p:nvSpPr>
        <p:spPr>
          <a:xfrm>
            <a:off x="1633499" y="1982779"/>
            <a:ext cx="1824968" cy="1890000"/>
          </a:xfrm>
          <a:custGeom>
            <a:avLst/>
            <a:gdLst>
              <a:gd name="connsiteX0" fmla="*/ 0 w 2433290"/>
              <a:gd name="connsiteY0" fmla="*/ 0 h 2842762"/>
              <a:gd name="connsiteX1" fmla="*/ 2433290 w 2433290"/>
              <a:gd name="connsiteY1" fmla="*/ 0 h 2842762"/>
              <a:gd name="connsiteX2" fmla="*/ 2433290 w 2433290"/>
              <a:gd name="connsiteY2" fmla="*/ 2842762 h 2842762"/>
              <a:gd name="connsiteX3" fmla="*/ 0 w 2433290"/>
              <a:gd name="connsiteY3" fmla="*/ 2842762 h 2842762"/>
              <a:gd name="connsiteX4" fmla="*/ 0 w 2433290"/>
              <a:gd name="connsiteY4" fmla="*/ 0 h 28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3290" h="2842762">
                <a:moveTo>
                  <a:pt x="0" y="0"/>
                </a:moveTo>
                <a:lnTo>
                  <a:pt x="2433290" y="0"/>
                </a:lnTo>
                <a:lnTo>
                  <a:pt x="2433290" y="2842762"/>
                </a:lnTo>
                <a:lnTo>
                  <a:pt x="0" y="2842762"/>
                </a:lnTo>
                <a:lnTo>
                  <a:pt x="0" y="0"/>
                </a:lnTo>
                <a:close/>
              </a:path>
            </a:pathLst>
          </a:custGeom>
          <a:solidFill>
            <a:srgbClr val="FAFCFC"/>
          </a:solidFill>
          <a:ln>
            <a:solidFill>
              <a:schemeClr val="tx1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68580" rIns="68580" bIns="68580" numCol="1" spcCol="1270" anchor="t" anchorCtr="0">
            <a:noAutofit/>
          </a:bodyPr>
          <a:lstStyle/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Necesidades relativas a los datos</a:t>
            </a:r>
          </a:p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600" b="1" dirty="0">
                <a:latin typeface="Verdana" panose="020B0604030504040204" pitchFamily="34" charset="0"/>
                <a:ea typeface="Verdana" panose="020B0604030504040204" pitchFamily="34" charset="0"/>
              </a:rPr>
              <a:t>Escritos en lenguaje </a:t>
            </a:r>
            <a:br>
              <a:rPr lang="es-ES" sz="16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600" b="1" dirty="0">
                <a:latin typeface="Verdana" panose="020B0604030504040204" pitchFamily="34" charset="0"/>
                <a:ea typeface="Verdana" panose="020B0604030504040204" pitchFamily="34" charset="0"/>
              </a:rPr>
              <a:t>natural</a:t>
            </a: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EA06F826-AE13-4CE6-B9E3-0A03EF2E5B6D}"/>
              </a:ext>
            </a:extLst>
          </p:cNvPr>
          <p:cNvSpPr/>
          <p:nvPr/>
        </p:nvSpPr>
        <p:spPr>
          <a:xfrm>
            <a:off x="1632846" y="1074326"/>
            <a:ext cx="8059154" cy="1152659"/>
          </a:xfrm>
          <a:custGeom>
            <a:avLst/>
            <a:gdLst>
              <a:gd name="connsiteX0" fmla="*/ 0 w 10745539"/>
              <a:gd name="connsiteY0" fmla="*/ 384220 h 1536878"/>
              <a:gd name="connsiteX1" fmla="*/ 9977100 w 10745539"/>
              <a:gd name="connsiteY1" fmla="*/ 384220 h 1536878"/>
              <a:gd name="connsiteX2" fmla="*/ 9977100 w 10745539"/>
              <a:gd name="connsiteY2" fmla="*/ 0 h 1536878"/>
              <a:gd name="connsiteX3" fmla="*/ 10745539 w 10745539"/>
              <a:gd name="connsiteY3" fmla="*/ 768439 h 1536878"/>
              <a:gd name="connsiteX4" fmla="*/ 9977100 w 10745539"/>
              <a:gd name="connsiteY4" fmla="*/ 1536878 h 1536878"/>
              <a:gd name="connsiteX5" fmla="*/ 9977100 w 10745539"/>
              <a:gd name="connsiteY5" fmla="*/ 1152659 h 1536878"/>
              <a:gd name="connsiteX6" fmla="*/ 0 w 10745539"/>
              <a:gd name="connsiteY6" fmla="*/ 1152659 h 1536878"/>
              <a:gd name="connsiteX7" fmla="*/ 0 w 10745539"/>
              <a:gd name="connsiteY7" fmla="*/ 384220 h 153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45539" h="1536878">
                <a:moveTo>
                  <a:pt x="0" y="384220"/>
                </a:moveTo>
                <a:lnTo>
                  <a:pt x="9977100" y="384220"/>
                </a:lnTo>
                <a:lnTo>
                  <a:pt x="9977100" y="0"/>
                </a:lnTo>
                <a:lnTo>
                  <a:pt x="10745539" y="768439"/>
                </a:lnTo>
                <a:lnTo>
                  <a:pt x="9977100" y="1536878"/>
                </a:lnTo>
                <a:lnTo>
                  <a:pt x="9977100" y="1152659"/>
                </a:lnTo>
                <a:lnTo>
                  <a:pt x="0" y="1152659"/>
                </a:lnTo>
                <a:lnTo>
                  <a:pt x="0" y="384220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82868" tIns="371033" rIns="478664" bIns="471149" numCol="1" spcCol="1270" anchor="ctr" anchorCtr="0">
            <a:noAutofit/>
          </a:bodyPr>
          <a:lstStyle/>
          <a:p>
            <a:pPr defTabSz="96678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 Descripción de requisitos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897D1C3D-A154-49E6-A1F9-F56F3394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Fases del Diseño de una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183113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n en casas">
            <a:extLst>
              <a:ext uri="{FF2B5EF4-FFF2-40B4-BE49-F238E27FC236}">
                <a16:creationId xmlns:a16="http://schemas.microsoft.com/office/drawing/2014/main" id="{FB8F49FF-D968-4B98-A22B-9D2B8C549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59124" y="2369714"/>
            <a:ext cx="4335174" cy="435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899DBF83-226C-4E47-B50E-67390D3D7500}"/>
              </a:ext>
            </a:extLst>
          </p:cNvPr>
          <p:cNvSpPr/>
          <p:nvPr/>
        </p:nvSpPr>
        <p:spPr>
          <a:xfrm>
            <a:off x="1590679" y="2072745"/>
            <a:ext cx="1824968" cy="1890000"/>
          </a:xfrm>
          <a:custGeom>
            <a:avLst/>
            <a:gdLst>
              <a:gd name="connsiteX0" fmla="*/ 0 w 2433290"/>
              <a:gd name="connsiteY0" fmla="*/ 0 h 2842762"/>
              <a:gd name="connsiteX1" fmla="*/ 2433290 w 2433290"/>
              <a:gd name="connsiteY1" fmla="*/ 0 h 2842762"/>
              <a:gd name="connsiteX2" fmla="*/ 2433290 w 2433290"/>
              <a:gd name="connsiteY2" fmla="*/ 2842762 h 2842762"/>
              <a:gd name="connsiteX3" fmla="*/ 0 w 2433290"/>
              <a:gd name="connsiteY3" fmla="*/ 2842762 h 2842762"/>
              <a:gd name="connsiteX4" fmla="*/ 0 w 2433290"/>
              <a:gd name="connsiteY4" fmla="*/ 0 h 28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3290" h="2842762">
                <a:moveTo>
                  <a:pt x="0" y="0"/>
                </a:moveTo>
                <a:lnTo>
                  <a:pt x="2433290" y="0"/>
                </a:lnTo>
                <a:lnTo>
                  <a:pt x="2433290" y="2842762"/>
                </a:lnTo>
                <a:lnTo>
                  <a:pt x="0" y="2842762"/>
                </a:lnTo>
                <a:lnTo>
                  <a:pt x="0" y="0"/>
                </a:lnTo>
                <a:close/>
              </a:path>
            </a:pathLst>
          </a:custGeom>
          <a:solidFill>
            <a:srgbClr val="FAFCFC"/>
          </a:solidFill>
          <a:ln>
            <a:solidFill>
              <a:schemeClr val="tx1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68580" rIns="68580" bIns="68580" numCol="1" spcCol="1270" anchor="t" anchorCtr="0">
            <a:noAutofit/>
          </a:bodyPr>
          <a:lstStyle/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dirty="0"/>
              <a:t>Necesidades relativas a los datos</a:t>
            </a:r>
          </a:p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b="1" dirty="0"/>
              <a:t>Escritos en lenguaje </a:t>
            </a:r>
            <a:br>
              <a:rPr lang="es-ES" b="1" dirty="0"/>
            </a:br>
            <a:r>
              <a:rPr lang="es-ES" b="1" dirty="0"/>
              <a:t>natural</a:t>
            </a: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A41098F5-5553-4559-A6C6-4AE7BBBFEA66}"/>
              </a:ext>
            </a:extLst>
          </p:cNvPr>
          <p:cNvSpPr/>
          <p:nvPr/>
        </p:nvSpPr>
        <p:spPr>
          <a:xfrm>
            <a:off x="3151307" y="2484000"/>
            <a:ext cx="1872463" cy="1890000"/>
          </a:xfrm>
          <a:custGeom>
            <a:avLst/>
            <a:gdLst>
              <a:gd name="connsiteX0" fmla="*/ 0 w 2636738"/>
              <a:gd name="connsiteY0" fmla="*/ 0 h 2770304"/>
              <a:gd name="connsiteX1" fmla="*/ 2636738 w 2636738"/>
              <a:gd name="connsiteY1" fmla="*/ 0 h 2770304"/>
              <a:gd name="connsiteX2" fmla="*/ 2636738 w 2636738"/>
              <a:gd name="connsiteY2" fmla="*/ 2770304 h 2770304"/>
              <a:gd name="connsiteX3" fmla="*/ 0 w 2636738"/>
              <a:gd name="connsiteY3" fmla="*/ 2770304 h 2770304"/>
              <a:gd name="connsiteX4" fmla="*/ 0 w 2636738"/>
              <a:gd name="connsiteY4" fmla="*/ 0 h 277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6738" h="2770304">
                <a:moveTo>
                  <a:pt x="0" y="0"/>
                </a:moveTo>
                <a:lnTo>
                  <a:pt x="2636738" y="0"/>
                </a:lnTo>
                <a:lnTo>
                  <a:pt x="2636738" y="2770304"/>
                </a:lnTo>
                <a:lnTo>
                  <a:pt x="0" y="277030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3">
              <a:hueOff val="-411354"/>
              <a:satOff val="-7224"/>
              <a:lumOff val="-131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68580" rIns="68580" bIns="68580" numCol="1" spcCol="1270" anchor="t" anchorCtr="0">
            <a:noAutofit/>
          </a:bodyPr>
          <a:lstStyle/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dirty="0"/>
              <a:t>Significado de los datos plasmado </a:t>
            </a:r>
            <a:br>
              <a:rPr lang="es-ES" dirty="0"/>
            </a:br>
            <a:r>
              <a:rPr lang="es-ES" dirty="0"/>
              <a:t>en un esquema</a:t>
            </a:r>
          </a:p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b="1" dirty="0"/>
              <a:t>Diagrama </a:t>
            </a:r>
            <a:br>
              <a:rPr lang="es-ES" b="1" dirty="0"/>
            </a:br>
            <a:r>
              <a:rPr lang="es-ES" b="1" dirty="0"/>
              <a:t>Entidad-</a:t>
            </a:r>
            <a:br>
              <a:rPr lang="es-ES" b="1" dirty="0"/>
            </a:br>
            <a:r>
              <a:rPr lang="es-ES" b="1" dirty="0"/>
              <a:t>Relación</a:t>
            </a: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EA06F826-AE13-4CE6-B9E3-0A03EF2E5B6D}"/>
              </a:ext>
            </a:extLst>
          </p:cNvPr>
          <p:cNvSpPr/>
          <p:nvPr/>
        </p:nvSpPr>
        <p:spPr>
          <a:xfrm>
            <a:off x="1590679" y="1157453"/>
            <a:ext cx="8059154" cy="1152659"/>
          </a:xfrm>
          <a:custGeom>
            <a:avLst/>
            <a:gdLst>
              <a:gd name="connsiteX0" fmla="*/ 0 w 10745539"/>
              <a:gd name="connsiteY0" fmla="*/ 384220 h 1536878"/>
              <a:gd name="connsiteX1" fmla="*/ 9977100 w 10745539"/>
              <a:gd name="connsiteY1" fmla="*/ 384220 h 1536878"/>
              <a:gd name="connsiteX2" fmla="*/ 9977100 w 10745539"/>
              <a:gd name="connsiteY2" fmla="*/ 0 h 1536878"/>
              <a:gd name="connsiteX3" fmla="*/ 10745539 w 10745539"/>
              <a:gd name="connsiteY3" fmla="*/ 768439 h 1536878"/>
              <a:gd name="connsiteX4" fmla="*/ 9977100 w 10745539"/>
              <a:gd name="connsiteY4" fmla="*/ 1536878 h 1536878"/>
              <a:gd name="connsiteX5" fmla="*/ 9977100 w 10745539"/>
              <a:gd name="connsiteY5" fmla="*/ 1152659 h 1536878"/>
              <a:gd name="connsiteX6" fmla="*/ 0 w 10745539"/>
              <a:gd name="connsiteY6" fmla="*/ 1152659 h 1536878"/>
              <a:gd name="connsiteX7" fmla="*/ 0 w 10745539"/>
              <a:gd name="connsiteY7" fmla="*/ 384220 h 153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45539" h="1536878">
                <a:moveTo>
                  <a:pt x="0" y="384220"/>
                </a:moveTo>
                <a:lnTo>
                  <a:pt x="9977100" y="384220"/>
                </a:lnTo>
                <a:lnTo>
                  <a:pt x="9977100" y="0"/>
                </a:lnTo>
                <a:lnTo>
                  <a:pt x="10745539" y="768439"/>
                </a:lnTo>
                <a:lnTo>
                  <a:pt x="9977100" y="1536878"/>
                </a:lnTo>
                <a:lnTo>
                  <a:pt x="9977100" y="1152659"/>
                </a:lnTo>
                <a:lnTo>
                  <a:pt x="0" y="1152659"/>
                </a:lnTo>
                <a:lnTo>
                  <a:pt x="0" y="384220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82868" tIns="371033" rIns="478664" bIns="471149" numCol="1" spcCol="1270" anchor="ctr" anchorCtr="0">
            <a:noAutofit/>
          </a:bodyPr>
          <a:lstStyle/>
          <a:p>
            <a:pPr defTabSz="96678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175" dirty="0">
                <a:solidFill>
                  <a:srgbClr val="C00000"/>
                </a:solidFill>
              </a:rPr>
              <a:t>1. Descripción de requisitos</a:t>
            </a: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B86C28EF-DD9C-4AD2-AF77-5C5CAFB929F4}"/>
              </a:ext>
            </a:extLst>
          </p:cNvPr>
          <p:cNvSpPr/>
          <p:nvPr/>
        </p:nvSpPr>
        <p:spPr>
          <a:xfrm>
            <a:off x="3134732" y="1602039"/>
            <a:ext cx="6514448" cy="1152659"/>
          </a:xfrm>
          <a:custGeom>
            <a:avLst/>
            <a:gdLst>
              <a:gd name="connsiteX0" fmla="*/ 0 w 8736024"/>
              <a:gd name="connsiteY0" fmla="*/ 384220 h 1536878"/>
              <a:gd name="connsiteX1" fmla="*/ 7967585 w 8736024"/>
              <a:gd name="connsiteY1" fmla="*/ 384220 h 1536878"/>
              <a:gd name="connsiteX2" fmla="*/ 7967585 w 8736024"/>
              <a:gd name="connsiteY2" fmla="*/ 0 h 1536878"/>
              <a:gd name="connsiteX3" fmla="*/ 8736024 w 8736024"/>
              <a:gd name="connsiteY3" fmla="*/ 768439 h 1536878"/>
              <a:gd name="connsiteX4" fmla="*/ 7967585 w 8736024"/>
              <a:gd name="connsiteY4" fmla="*/ 1536878 h 1536878"/>
              <a:gd name="connsiteX5" fmla="*/ 7967585 w 8736024"/>
              <a:gd name="connsiteY5" fmla="*/ 1152659 h 1536878"/>
              <a:gd name="connsiteX6" fmla="*/ 0 w 8736024"/>
              <a:gd name="connsiteY6" fmla="*/ 1152659 h 1536878"/>
              <a:gd name="connsiteX7" fmla="*/ 0 w 8736024"/>
              <a:gd name="connsiteY7" fmla="*/ 384220 h 153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36024" h="1536878">
                <a:moveTo>
                  <a:pt x="0" y="384220"/>
                </a:moveTo>
                <a:lnTo>
                  <a:pt x="7967585" y="384220"/>
                </a:lnTo>
                <a:lnTo>
                  <a:pt x="7967585" y="0"/>
                </a:lnTo>
                <a:lnTo>
                  <a:pt x="8736024" y="768439"/>
                </a:lnTo>
                <a:lnTo>
                  <a:pt x="7967585" y="1536878"/>
                </a:lnTo>
                <a:lnTo>
                  <a:pt x="7967585" y="1152659"/>
                </a:lnTo>
                <a:lnTo>
                  <a:pt x="0" y="1152659"/>
                </a:lnTo>
                <a:lnTo>
                  <a:pt x="0" y="384220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82868" tIns="371033" rIns="478664" bIns="471149" numCol="1" spcCol="1270" anchor="ctr" anchorCtr="0">
            <a:noAutofit/>
          </a:bodyPr>
          <a:lstStyle/>
          <a:p>
            <a:pPr defTabSz="96678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175" dirty="0">
                <a:solidFill>
                  <a:srgbClr val="C00000"/>
                </a:solidFill>
              </a:rPr>
              <a:t>2. Diseño conceptual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E77DE3-23C7-4946-A89D-C29C32F8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Fases del Diseño de una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88228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D3D445-E3BB-48E5-A06C-84E3A907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1816608"/>
            <a:ext cx="5111412" cy="375513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ES" dirty="0"/>
              <a:t>Bases de Datos.</a:t>
            </a:r>
            <a:br>
              <a:rPr lang="es-ES" dirty="0"/>
            </a:br>
            <a:r>
              <a:rPr lang="es-ES" dirty="0"/>
              <a:t>Introducción. </a:t>
            </a:r>
            <a:br>
              <a:rPr lang="es-ES" dirty="0"/>
            </a:br>
            <a:r>
              <a:rPr lang="es-ES" dirty="0"/>
              <a:t>Conceptos claves.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ES" dirty="0"/>
              <a:t>Bases de Datos Relacionales.</a:t>
            </a:r>
            <a:br>
              <a:rPr lang="es-ES" dirty="0"/>
            </a:br>
            <a:r>
              <a:rPr lang="es-ES" dirty="0"/>
              <a:t>Sistemas Gestores (</a:t>
            </a:r>
            <a:r>
              <a:rPr lang="es-ES" dirty="0" err="1"/>
              <a:t>SGBD</a:t>
            </a:r>
            <a:r>
              <a:rPr lang="es-ES" dirty="0"/>
              <a:t>)</a:t>
            </a:r>
            <a:br>
              <a:rPr lang="es-ES" dirty="0"/>
            </a:br>
            <a:r>
              <a:rPr lang="es-ES" dirty="0"/>
              <a:t>- </a:t>
            </a:r>
            <a:r>
              <a:rPr lang="es-ES" sz="2000" dirty="0"/>
              <a:t>Funciones y Componentes</a:t>
            </a:r>
            <a:r>
              <a:rPr lang="es-ES" dirty="0"/>
              <a:t>.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ES" dirty="0"/>
              <a:t>Fases del Diseño </a:t>
            </a:r>
            <a:br>
              <a:rPr lang="es-ES" dirty="0"/>
            </a:br>
            <a:r>
              <a:rPr lang="es-ES" dirty="0"/>
              <a:t>de Bases de Datos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ES" dirty="0"/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ES" dirty="0"/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1C971F-0A33-4BC2-87D3-E80C261C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pic>
        <p:nvPicPr>
          <p:cNvPr id="1030" name="Picture 6" descr="Imagen relacionada">
            <a:extLst>
              <a:ext uri="{FF2B5EF4-FFF2-40B4-BE49-F238E27FC236}">
                <a16:creationId xmlns:a16="http://schemas.microsoft.com/office/drawing/2014/main" id="{9601F2E8-2749-4FD3-9856-ED711B65E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29" y="1602023"/>
            <a:ext cx="2934462" cy="365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64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899DBF83-226C-4E47-B50E-67390D3D7500}"/>
              </a:ext>
            </a:extLst>
          </p:cNvPr>
          <p:cNvSpPr/>
          <p:nvPr/>
        </p:nvSpPr>
        <p:spPr>
          <a:xfrm>
            <a:off x="1543319" y="1952114"/>
            <a:ext cx="1824968" cy="1890000"/>
          </a:xfrm>
          <a:custGeom>
            <a:avLst/>
            <a:gdLst>
              <a:gd name="connsiteX0" fmla="*/ 0 w 2433290"/>
              <a:gd name="connsiteY0" fmla="*/ 0 h 2842762"/>
              <a:gd name="connsiteX1" fmla="*/ 2433290 w 2433290"/>
              <a:gd name="connsiteY1" fmla="*/ 0 h 2842762"/>
              <a:gd name="connsiteX2" fmla="*/ 2433290 w 2433290"/>
              <a:gd name="connsiteY2" fmla="*/ 2842762 h 2842762"/>
              <a:gd name="connsiteX3" fmla="*/ 0 w 2433290"/>
              <a:gd name="connsiteY3" fmla="*/ 2842762 h 2842762"/>
              <a:gd name="connsiteX4" fmla="*/ 0 w 2433290"/>
              <a:gd name="connsiteY4" fmla="*/ 0 h 28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3290" h="2842762">
                <a:moveTo>
                  <a:pt x="0" y="0"/>
                </a:moveTo>
                <a:lnTo>
                  <a:pt x="2433290" y="0"/>
                </a:lnTo>
                <a:lnTo>
                  <a:pt x="2433290" y="2842762"/>
                </a:lnTo>
                <a:lnTo>
                  <a:pt x="0" y="2842762"/>
                </a:lnTo>
                <a:lnTo>
                  <a:pt x="0" y="0"/>
                </a:lnTo>
                <a:close/>
              </a:path>
            </a:pathLst>
          </a:custGeom>
          <a:solidFill>
            <a:srgbClr val="FAFCFC"/>
          </a:solidFill>
          <a:ln>
            <a:solidFill>
              <a:schemeClr val="tx1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68580" rIns="68580" bIns="68580" numCol="1" spcCol="1270" anchor="t" anchorCtr="0">
            <a:noAutofit/>
          </a:bodyPr>
          <a:lstStyle/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dirty="0"/>
              <a:t>Necesidades relativas a los datos</a:t>
            </a:r>
          </a:p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b="1" dirty="0"/>
              <a:t>Escritos en lenguaje </a:t>
            </a:r>
            <a:br>
              <a:rPr lang="es-ES" b="1" dirty="0"/>
            </a:br>
            <a:r>
              <a:rPr lang="es-ES" b="1" dirty="0"/>
              <a:t>natural</a:t>
            </a: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A41098F5-5553-4559-A6C6-4AE7BBBFEA66}"/>
              </a:ext>
            </a:extLst>
          </p:cNvPr>
          <p:cNvSpPr/>
          <p:nvPr/>
        </p:nvSpPr>
        <p:spPr>
          <a:xfrm>
            <a:off x="3103947" y="2363369"/>
            <a:ext cx="1872463" cy="1890000"/>
          </a:xfrm>
          <a:custGeom>
            <a:avLst/>
            <a:gdLst>
              <a:gd name="connsiteX0" fmla="*/ 0 w 2636738"/>
              <a:gd name="connsiteY0" fmla="*/ 0 h 2770304"/>
              <a:gd name="connsiteX1" fmla="*/ 2636738 w 2636738"/>
              <a:gd name="connsiteY1" fmla="*/ 0 h 2770304"/>
              <a:gd name="connsiteX2" fmla="*/ 2636738 w 2636738"/>
              <a:gd name="connsiteY2" fmla="*/ 2770304 h 2770304"/>
              <a:gd name="connsiteX3" fmla="*/ 0 w 2636738"/>
              <a:gd name="connsiteY3" fmla="*/ 2770304 h 2770304"/>
              <a:gd name="connsiteX4" fmla="*/ 0 w 2636738"/>
              <a:gd name="connsiteY4" fmla="*/ 0 h 277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6738" h="2770304">
                <a:moveTo>
                  <a:pt x="0" y="0"/>
                </a:moveTo>
                <a:lnTo>
                  <a:pt x="2636738" y="0"/>
                </a:lnTo>
                <a:lnTo>
                  <a:pt x="2636738" y="2770304"/>
                </a:lnTo>
                <a:lnTo>
                  <a:pt x="0" y="277030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3">
              <a:hueOff val="-411354"/>
              <a:satOff val="-7224"/>
              <a:lumOff val="-131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68580" rIns="68580" bIns="68580" numCol="1" spcCol="1270" anchor="t" anchorCtr="0">
            <a:noAutofit/>
          </a:bodyPr>
          <a:lstStyle/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dirty="0"/>
              <a:t>Significado de los datos plasmado </a:t>
            </a:r>
            <a:br>
              <a:rPr lang="es-ES" dirty="0"/>
            </a:br>
            <a:r>
              <a:rPr lang="es-ES" dirty="0"/>
              <a:t>en un esquema</a:t>
            </a:r>
          </a:p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b="1" dirty="0"/>
              <a:t>Diagrama </a:t>
            </a:r>
            <a:br>
              <a:rPr lang="es-ES" b="1" dirty="0"/>
            </a:br>
            <a:r>
              <a:rPr lang="es-ES" b="1" dirty="0"/>
              <a:t>Entidad-</a:t>
            </a:r>
            <a:br>
              <a:rPr lang="es-ES" b="1" dirty="0"/>
            </a:br>
            <a:r>
              <a:rPr lang="es-ES" b="1" dirty="0"/>
              <a:t>Relación</a:t>
            </a: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E56743CE-555B-46B9-853E-6BDEF48057FB}"/>
              </a:ext>
            </a:extLst>
          </p:cNvPr>
          <p:cNvSpPr/>
          <p:nvPr/>
        </p:nvSpPr>
        <p:spPr>
          <a:xfrm>
            <a:off x="4834578" y="2756834"/>
            <a:ext cx="2148224" cy="2295000"/>
          </a:xfrm>
          <a:custGeom>
            <a:avLst/>
            <a:gdLst>
              <a:gd name="connsiteX0" fmla="*/ 0 w 2864299"/>
              <a:gd name="connsiteY0" fmla="*/ 0 h 3147777"/>
              <a:gd name="connsiteX1" fmla="*/ 2864299 w 2864299"/>
              <a:gd name="connsiteY1" fmla="*/ 0 h 3147777"/>
              <a:gd name="connsiteX2" fmla="*/ 2864299 w 2864299"/>
              <a:gd name="connsiteY2" fmla="*/ 3147777 h 3147777"/>
              <a:gd name="connsiteX3" fmla="*/ 0 w 2864299"/>
              <a:gd name="connsiteY3" fmla="*/ 3147777 h 3147777"/>
              <a:gd name="connsiteX4" fmla="*/ 0 w 2864299"/>
              <a:gd name="connsiteY4" fmla="*/ 0 h 314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4299" h="3147777">
                <a:moveTo>
                  <a:pt x="0" y="0"/>
                </a:moveTo>
                <a:lnTo>
                  <a:pt x="2864299" y="0"/>
                </a:lnTo>
                <a:lnTo>
                  <a:pt x="2864299" y="3147777"/>
                </a:lnTo>
                <a:lnTo>
                  <a:pt x="0" y="3147777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3">
              <a:hueOff val="-822709"/>
              <a:satOff val="-14447"/>
              <a:lumOff val="-261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68580" rIns="68580" bIns="68580" numCol="1" spcCol="1270" anchor="t" anchorCtr="0">
            <a:noAutofit/>
          </a:bodyPr>
          <a:lstStyle/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dirty="0"/>
              <a:t>Se transforma el esquema conceptual en un esquema que utilice las estructuras de datos del modelo de Bases de Datos que se va a utilizar.</a:t>
            </a:r>
          </a:p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b="1" dirty="0"/>
              <a:t>Modelo Relacional</a:t>
            </a: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EA06F826-AE13-4CE6-B9E3-0A03EF2E5B6D}"/>
              </a:ext>
            </a:extLst>
          </p:cNvPr>
          <p:cNvSpPr/>
          <p:nvPr/>
        </p:nvSpPr>
        <p:spPr>
          <a:xfrm>
            <a:off x="1542666" y="1043661"/>
            <a:ext cx="8059154" cy="1152659"/>
          </a:xfrm>
          <a:custGeom>
            <a:avLst/>
            <a:gdLst>
              <a:gd name="connsiteX0" fmla="*/ 0 w 10745539"/>
              <a:gd name="connsiteY0" fmla="*/ 384220 h 1536878"/>
              <a:gd name="connsiteX1" fmla="*/ 9977100 w 10745539"/>
              <a:gd name="connsiteY1" fmla="*/ 384220 h 1536878"/>
              <a:gd name="connsiteX2" fmla="*/ 9977100 w 10745539"/>
              <a:gd name="connsiteY2" fmla="*/ 0 h 1536878"/>
              <a:gd name="connsiteX3" fmla="*/ 10745539 w 10745539"/>
              <a:gd name="connsiteY3" fmla="*/ 768439 h 1536878"/>
              <a:gd name="connsiteX4" fmla="*/ 9977100 w 10745539"/>
              <a:gd name="connsiteY4" fmla="*/ 1536878 h 1536878"/>
              <a:gd name="connsiteX5" fmla="*/ 9977100 w 10745539"/>
              <a:gd name="connsiteY5" fmla="*/ 1152659 h 1536878"/>
              <a:gd name="connsiteX6" fmla="*/ 0 w 10745539"/>
              <a:gd name="connsiteY6" fmla="*/ 1152659 h 1536878"/>
              <a:gd name="connsiteX7" fmla="*/ 0 w 10745539"/>
              <a:gd name="connsiteY7" fmla="*/ 384220 h 153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45539" h="1536878">
                <a:moveTo>
                  <a:pt x="0" y="384220"/>
                </a:moveTo>
                <a:lnTo>
                  <a:pt x="9977100" y="384220"/>
                </a:lnTo>
                <a:lnTo>
                  <a:pt x="9977100" y="0"/>
                </a:lnTo>
                <a:lnTo>
                  <a:pt x="10745539" y="768439"/>
                </a:lnTo>
                <a:lnTo>
                  <a:pt x="9977100" y="1536878"/>
                </a:lnTo>
                <a:lnTo>
                  <a:pt x="9977100" y="1152659"/>
                </a:lnTo>
                <a:lnTo>
                  <a:pt x="0" y="1152659"/>
                </a:lnTo>
                <a:lnTo>
                  <a:pt x="0" y="384220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82868" tIns="371033" rIns="478664" bIns="471149" numCol="1" spcCol="1270" anchor="ctr" anchorCtr="0">
            <a:noAutofit/>
          </a:bodyPr>
          <a:lstStyle/>
          <a:p>
            <a:pPr defTabSz="96678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175" dirty="0">
                <a:solidFill>
                  <a:srgbClr val="C00000"/>
                </a:solidFill>
              </a:rPr>
              <a:t>1. Descripción de requisitos</a:t>
            </a: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B86C28EF-DD9C-4AD2-AF77-5C5CAFB929F4}"/>
              </a:ext>
            </a:extLst>
          </p:cNvPr>
          <p:cNvSpPr/>
          <p:nvPr/>
        </p:nvSpPr>
        <p:spPr>
          <a:xfrm>
            <a:off x="3087372" y="1481408"/>
            <a:ext cx="6514448" cy="1152659"/>
          </a:xfrm>
          <a:custGeom>
            <a:avLst/>
            <a:gdLst>
              <a:gd name="connsiteX0" fmla="*/ 0 w 8736024"/>
              <a:gd name="connsiteY0" fmla="*/ 384220 h 1536878"/>
              <a:gd name="connsiteX1" fmla="*/ 7967585 w 8736024"/>
              <a:gd name="connsiteY1" fmla="*/ 384220 h 1536878"/>
              <a:gd name="connsiteX2" fmla="*/ 7967585 w 8736024"/>
              <a:gd name="connsiteY2" fmla="*/ 0 h 1536878"/>
              <a:gd name="connsiteX3" fmla="*/ 8736024 w 8736024"/>
              <a:gd name="connsiteY3" fmla="*/ 768439 h 1536878"/>
              <a:gd name="connsiteX4" fmla="*/ 7967585 w 8736024"/>
              <a:gd name="connsiteY4" fmla="*/ 1536878 h 1536878"/>
              <a:gd name="connsiteX5" fmla="*/ 7967585 w 8736024"/>
              <a:gd name="connsiteY5" fmla="*/ 1152659 h 1536878"/>
              <a:gd name="connsiteX6" fmla="*/ 0 w 8736024"/>
              <a:gd name="connsiteY6" fmla="*/ 1152659 h 1536878"/>
              <a:gd name="connsiteX7" fmla="*/ 0 w 8736024"/>
              <a:gd name="connsiteY7" fmla="*/ 384220 h 153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36024" h="1536878">
                <a:moveTo>
                  <a:pt x="0" y="384220"/>
                </a:moveTo>
                <a:lnTo>
                  <a:pt x="7967585" y="384220"/>
                </a:lnTo>
                <a:lnTo>
                  <a:pt x="7967585" y="0"/>
                </a:lnTo>
                <a:lnTo>
                  <a:pt x="8736024" y="768439"/>
                </a:lnTo>
                <a:lnTo>
                  <a:pt x="7967585" y="1536878"/>
                </a:lnTo>
                <a:lnTo>
                  <a:pt x="7967585" y="1152659"/>
                </a:lnTo>
                <a:lnTo>
                  <a:pt x="0" y="1152659"/>
                </a:lnTo>
                <a:lnTo>
                  <a:pt x="0" y="384220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82868" tIns="371033" rIns="478664" bIns="471149" numCol="1" spcCol="1270" anchor="ctr" anchorCtr="0">
            <a:noAutofit/>
          </a:bodyPr>
          <a:lstStyle/>
          <a:p>
            <a:pPr defTabSz="96678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175" dirty="0">
                <a:solidFill>
                  <a:srgbClr val="C00000"/>
                </a:solidFill>
              </a:rPr>
              <a:t>2. Diseño conceptual</a:t>
            </a: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5FC94102-8670-4170-A033-E5E630D43C49}"/>
              </a:ext>
            </a:extLst>
          </p:cNvPr>
          <p:cNvSpPr/>
          <p:nvPr/>
        </p:nvSpPr>
        <p:spPr>
          <a:xfrm>
            <a:off x="4843094" y="1865492"/>
            <a:ext cx="4758727" cy="1152659"/>
          </a:xfrm>
          <a:custGeom>
            <a:avLst/>
            <a:gdLst>
              <a:gd name="connsiteX0" fmla="*/ 0 w 6344969"/>
              <a:gd name="connsiteY0" fmla="*/ 384220 h 1536878"/>
              <a:gd name="connsiteX1" fmla="*/ 5576530 w 6344969"/>
              <a:gd name="connsiteY1" fmla="*/ 384220 h 1536878"/>
              <a:gd name="connsiteX2" fmla="*/ 5576530 w 6344969"/>
              <a:gd name="connsiteY2" fmla="*/ 0 h 1536878"/>
              <a:gd name="connsiteX3" fmla="*/ 6344969 w 6344969"/>
              <a:gd name="connsiteY3" fmla="*/ 768439 h 1536878"/>
              <a:gd name="connsiteX4" fmla="*/ 5576530 w 6344969"/>
              <a:gd name="connsiteY4" fmla="*/ 1536878 h 1536878"/>
              <a:gd name="connsiteX5" fmla="*/ 5576530 w 6344969"/>
              <a:gd name="connsiteY5" fmla="*/ 1152659 h 1536878"/>
              <a:gd name="connsiteX6" fmla="*/ 0 w 6344969"/>
              <a:gd name="connsiteY6" fmla="*/ 1152659 h 1536878"/>
              <a:gd name="connsiteX7" fmla="*/ 0 w 6344969"/>
              <a:gd name="connsiteY7" fmla="*/ 384220 h 153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44969" h="1536878">
                <a:moveTo>
                  <a:pt x="0" y="384220"/>
                </a:moveTo>
                <a:lnTo>
                  <a:pt x="5576530" y="384220"/>
                </a:lnTo>
                <a:lnTo>
                  <a:pt x="5576530" y="0"/>
                </a:lnTo>
                <a:lnTo>
                  <a:pt x="6344969" y="768439"/>
                </a:lnTo>
                <a:lnTo>
                  <a:pt x="5576530" y="1536878"/>
                </a:lnTo>
                <a:lnTo>
                  <a:pt x="5576530" y="1152659"/>
                </a:lnTo>
                <a:lnTo>
                  <a:pt x="0" y="1152659"/>
                </a:lnTo>
                <a:lnTo>
                  <a:pt x="0" y="384220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82868" tIns="371033" rIns="478664" bIns="471149" numCol="1" spcCol="1270" anchor="ctr" anchorCtr="0">
            <a:noAutofit/>
          </a:bodyPr>
          <a:lstStyle/>
          <a:p>
            <a:pPr defTabSz="96678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175" dirty="0">
                <a:solidFill>
                  <a:srgbClr val="C00000"/>
                </a:solidFill>
              </a:rPr>
              <a:t>3. Diseño lógico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5FA843-741E-4552-9685-FB191278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Fases del Diseño de una Base de Datos</a:t>
            </a:r>
          </a:p>
        </p:txBody>
      </p:sp>
      <p:pic>
        <p:nvPicPr>
          <p:cNvPr id="3078" name="Picture 6" descr="ELABORO CALCULO ESTRUCTURAL PARA CONSTRUCCIÓN PARA DISTINTOS NIVELES #3088  | Clasipar.com en Paraguay">
            <a:extLst>
              <a:ext uri="{FF2B5EF4-FFF2-40B4-BE49-F238E27FC236}">
                <a16:creationId xmlns:a16="http://schemas.microsoft.com/office/drawing/2014/main" id="{C16DA781-7CB9-4C62-BF7B-0BA7B3E60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785" y="3198744"/>
            <a:ext cx="5054392" cy="356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93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899DBF83-226C-4E47-B50E-67390D3D7500}"/>
              </a:ext>
            </a:extLst>
          </p:cNvPr>
          <p:cNvSpPr/>
          <p:nvPr/>
        </p:nvSpPr>
        <p:spPr>
          <a:xfrm>
            <a:off x="977718" y="1952114"/>
            <a:ext cx="1824968" cy="1890000"/>
          </a:xfrm>
          <a:custGeom>
            <a:avLst/>
            <a:gdLst>
              <a:gd name="connsiteX0" fmla="*/ 0 w 2433290"/>
              <a:gd name="connsiteY0" fmla="*/ 0 h 2842762"/>
              <a:gd name="connsiteX1" fmla="*/ 2433290 w 2433290"/>
              <a:gd name="connsiteY1" fmla="*/ 0 h 2842762"/>
              <a:gd name="connsiteX2" fmla="*/ 2433290 w 2433290"/>
              <a:gd name="connsiteY2" fmla="*/ 2842762 h 2842762"/>
              <a:gd name="connsiteX3" fmla="*/ 0 w 2433290"/>
              <a:gd name="connsiteY3" fmla="*/ 2842762 h 2842762"/>
              <a:gd name="connsiteX4" fmla="*/ 0 w 2433290"/>
              <a:gd name="connsiteY4" fmla="*/ 0 h 28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3290" h="2842762">
                <a:moveTo>
                  <a:pt x="0" y="0"/>
                </a:moveTo>
                <a:lnTo>
                  <a:pt x="2433290" y="0"/>
                </a:lnTo>
                <a:lnTo>
                  <a:pt x="2433290" y="2842762"/>
                </a:lnTo>
                <a:lnTo>
                  <a:pt x="0" y="2842762"/>
                </a:lnTo>
                <a:lnTo>
                  <a:pt x="0" y="0"/>
                </a:lnTo>
                <a:close/>
              </a:path>
            </a:pathLst>
          </a:custGeom>
          <a:solidFill>
            <a:srgbClr val="FAFCFC"/>
          </a:solidFill>
          <a:ln>
            <a:solidFill>
              <a:schemeClr val="tx1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68580" rIns="68580" bIns="68580" numCol="1" spcCol="1270" anchor="t" anchorCtr="0">
            <a:noAutofit/>
          </a:bodyPr>
          <a:lstStyle/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dirty="0"/>
              <a:t>Necesidades relativas a los datos</a:t>
            </a:r>
          </a:p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b="1" dirty="0"/>
              <a:t>Escritos en lenguaje </a:t>
            </a:r>
            <a:br>
              <a:rPr lang="es-ES" b="1" dirty="0"/>
            </a:br>
            <a:r>
              <a:rPr lang="es-ES" b="1" dirty="0"/>
              <a:t>natural</a:t>
            </a: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A41098F5-5553-4559-A6C6-4AE7BBBFEA66}"/>
              </a:ext>
            </a:extLst>
          </p:cNvPr>
          <p:cNvSpPr/>
          <p:nvPr/>
        </p:nvSpPr>
        <p:spPr>
          <a:xfrm>
            <a:off x="2538346" y="2363369"/>
            <a:ext cx="1872463" cy="1890000"/>
          </a:xfrm>
          <a:custGeom>
            <a:avLst/>
            <a:gdLst>
              <a:gd name="connsiteX0" fmla="*/ 0 w 2636738"/>
              <a:gd name="connsiteY0" fmla="*/ 0 h 2770304"/>
              <a:gd name="connsiteX1" fmla="*/ 2636738 w 2636738"/>
              <a:gd name="connsiteY1" fmla="*/ 0 h 2770304"/>
              <a:gd name="connsiteX2" fmla="*/ 2636738 w 2636738"/>
              <a:gd name="connsiteY2" fmla="*/ 2770304 h 2770304"/>
              <a:gd name="connsiteX3" fmla="*/ 0 w 2636738"/>
              <a:gd name="connsiteY3" fmla="*/ 2770304 h 2770304"/>
              <a:gd name="connsiteX4" fmla="*/ 0 w 2636738"/>
              <a:gd name="connsiteY4" fmla="*/ 0 h 277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6738" h="2770304">
                <a:moveTo>
                  <a:pt x="0" y="0"/>
                </a:moveTo>
                <a:lnTo>
                  <a:pt x="2636738" y="0"/>
                </a:lnTo>
                <a:lnTo>
                  <a:pt x="2636738" y="2770304"/>
                </a:lnTo>
                <a:lnTo>
                  <a:pt x="0" y="277030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3">
              <a:hueOff val="-411354"/>
              <a:satOff val="-7224"/>
              <a:lumOff val="-131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68580" rIns="68580" bIns="68580" numCol="1" spcCol="1270" anchor="t" anchorCtr="0">
            <a:noAutofit/>
          </a:bodyPr>
          <a:lstStyle/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dirty="0"/>
              <a:t>Significado de los datos plasmado </a:t>
            </a:r>
            <a:br>
              <a:rPr lang="es-ES" dirty="0"/>
            </a:br>
            <a:r>
              <a:rPr lang="es-ES" dirty="0"/>
              <a:t>en un esquema</a:t>
            </a:r>
          </a:p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b="1" dirty="0"/>
              <a:t>Diagrama </a:t>
            </a:r>
            <a:br>
              <a:rPr lang="es-ES" b="1" dirty="0"/>
            </a:br>
            <a:r>
              <a:rPr lang="es-ES" b="1" dirty="0"/>
              <a:t>Entidad-</a:t>
            </a:r>
            <a:br>
              <a:rPr lang="es-ES" b="1" dirty="0"/>
            </a:br>
            <a:r>
              <a:rPr lang="es-ES" b="1" dirty="0"/>
              <a:t>Relación</a:t>
            </a: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E56743CE-555B-46B9-853E-6BDEF48057FB}"/>
              </a:ext>
            </a:extLst>
          </p:cNvPr>
          <p:cNvSpPr/>
          <p:nvPr/>
        </p:nvSpPr>
        <p:spPr>
          <a:xfrm>
            <a:off x="4268977" y="2756834"/>
            <a:ext cx="2148224" cy="2295000"/>
          </a:xfrm>
          <a:custGeom>
            <a:avLst/>
            <a:gdLst>
              <a:gd name="connsiteX0" fmla="*/ 0 w 2864299"/>
              <a:gd name="connsiteY0" fmla="*/ 0 h 3147777"/>
              <a:gd name="connsiteX1" fmla="*/ 2864299 w 2864299"/>
              <a:gd name="connsiteY1" fmla="*/ 0 h 3147777"/>
              <a:gd name="connsiteX2" fmla="*/ 2864299 w 2864299"/>
              <a:gd name="connsiteY2" fmla="*/ 3147777 h 3147777"/>
              <a:gd name="connsiteX3" fmla="*/ 0 w 2864299"/>
              <a:gd name="connsiteY3" fmla="*/ 3147777 h 3147777"/>
              <a:gd name="connsiteX4" fmla="*/ 0 w 2864299"/>
              <a:gd name="connsiteY4" fmla="*/ 0 h 314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4299" h="3147777">
                <a:moveTo>
                  <a:pt x="0" y="0"/>
                </a:moveTo>
                <a:lnTo>
                  <a:pt x="2864299" y="0"/>
                </a:lnTo>
                <a:lnTo>
                  <a:pt x="2864299" y="3147777"/>
                </a:lnTo>
                <a:lnTo>
                  <a:pt x="0" y="3147777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3">
              <a:hueOff val="-822709"/>
              <a:satOff val="-14447"/>
              <a:lumOff val="-261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68580" rIns="68580" bIns="68580" numCol="1" spcCol="1270" anchor="t" anchorCtr="0">
            <a:noAutofit/>
          </a:bodyPr>
          <a:lstStyle/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dirty="0"/>
              <a:t>Se transforma el esquema conceptual en un esquema que utilice las estructuras de datos del modelo de Bases de Datos que se va a utilizar.</a:t>
            </a:r>
          </a:p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b="1" dirty="0"/>
              <a:t>Modelo Relacional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C007BBA-C7DD-4114-9E84-DE4017646E5D}"/>
              </a:ext>
            </a:extLst>
          </p:cNvPr>
          <p:cNvGrpSpPr/>
          <p:nvPr/>
        </p:nvGrpSpPr>
        <p:grpSpPr>
          <a:xfrm>
            <a:off x="977065" y="1043661"/>
            <a:ext cx="8059154" cy="2358573"/>
            <a:chOff x="539212" y="920461"/>
            <a:chExt cx="10745539" cy="3144764"/>
          </a:xfrm>
        </p:grpSpPr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EA06F826-AE13-4CE6-B9E3-0A03EF2E5B6D}"/>
                </a:ext>
              </a:extLst>
            </p:cNvPr>
            <p:cNvSpPr/>
            <p:nvPr/>
          </p:nvSpPr>
          <p:spPr>
            <a:xfrm>
              <a:off x="539212" y="920461"/>
              <a:ext cx="10745539" cy="1536878"/>
            </a:xfrm>
            <a:custGeom>
              <a:avLst/>
              <a:gdLst>
                <a:gd name="connsiteX0" fmla="*/ 0 w 10745539"/>
                <a:gd name="connsiteY0" fmla="*/ 384220 h 1536878"/>
                <a:gd name="connsiteX1" fmla="*/ 9977100 w 10745539"/>
                <a:gd name="connsiteY1" fmla="*/ 384220 h 1536878"/>
                <a:gd name="connsiteX2" fmla="*/ 9977100 w 10745539"/>
                <a:gd name="connsiteY2" fmla="*/ 0 h 1536878"/>
                <a:gd name="connsiteX3" fmla="*/ 10745539 w 10745539"/>
                <a:gd name="connsiteY3" fmla="*/ 768439 h 1536878"/>
                <a:gd name="connsiteX4" fmla="*/ 9977100 w 10745539"/>
                <a:gd name="connsiteY4" fmla="*/ 1536878 h 1536878"/>
                <a:gd name="connsiteX5" fmla="*/ 9977100 w 10745539"/>
                <a:gd name="connsiteY5" fmla="*/ 1152659 h 1536878"/>
                <a:gd name="connsiteX6" fmla="*/ 0 w 10745539"/>
                <a:gd name="connsiteY6" fmla="*/ 1152659 h 1536878"/>
                <a:gd name="connsiteX7" fmla="*/ 0 w 10745539"/>
                <a:gd name="connsiteY7" fmla="*/ 384220 h 153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45539" h="1536878">
                  <a:moveTo>
                    <a:pt x="0" y="384220"/>
                  </a:moveTo>
                  <a:lnTo>
                    <a:pt x="9977100" y="384220"/>
                  </a:lnTo>
                  <a:lnTo>
                    <a:pt x="9977100" y="0"/>
                  </a:lnTo>
                  <a:lnTo>
                    <a:pt x="10745539" y="768439"/>
                  </a:lnTo>
                  <a:lnTo>
                    <a:pt x="9977100" y="1536878"/>
                  </a:lnTo>
                  <a:lnTo>
                    <a:pt x="9977100" y="1152659"/>
                  </a:lnTo>
                  <a:lnTo>
                    <a:pt x="0" y="1152659"/>
                  </a:lnTo>
                  <a:lnTo>
                    <a:pt x="0" y="384220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2868" tIns="371033" rIns="478664" bIns="471149" numCol="1" spcCol="1270" anchor="ctr" anchorCtr="0">
              <a:noAutofit/>
            </a:bodyPr>
            <a:lstStyle/>
            <a:p>
              <a:pPr defTabSz="9667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175" dirty="0">
                  <a:solidFill>
                    <a:srgbClr val="C00000"/>
                  </a:solidFill>
                </a:rPr>
                <a:t>1. Descripción de requisitos</a:t>
              </a:r>
            </a:p>
          </p:txBody>
        </p:sp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B86C28EF-DD9C-4AD2-AF77-5C5CAFB929F4}"/>
                </a:ext>
              </a:extLst>
            </p:cNvPr>
            <p:cNvSpPr/>
            <p:nvPr/>
          </p:nvSpPr>
          <p:spPr>
            <a:xfrm>
              <a:off x="2598821" y="1504124"/>
              <a:ext cx="8685930" cy="1536878"/>
            </a:xfrm>
            <a:custGeom>
              <a:avLst/>
              <a:gdLst>
                <a:gd name="connsiteX0" fmla="*/ 0 w 8736024"/>
                <a:gd name="connsiteY0" fmla="*/ 384220 h 1536878"/>
                <a:gd name="connsiteX1" fmla="*/ 7967585 w 8736024"/>
                <a:gd name="connsiteY1" fmla="*/ 384220 h 1536878"/>
                <a:gd name="connsiteX2" fmla="*/ 7967585 w 8736024"/>
                <a:gd name="connsiteY2" fmla="*/ 0 h 1536878"/>
                <a:gd name="connsiteX3" fmla="*/ 8736024 w 8736024"/>
                <a:gd name="connsiteY3" fmla="*/ 768439 h 1536878"/>
                <a:gd name="connsiteX4" fmla="*/ 7967585 w 8736024"/>
                <a:gd name="connsiteY4" fmla="*/ 1536878 h 1536878"/>
                <a:gd name="connsiteX5" fmla="*/ 7967585 w 8736024"/>
                <a:gd name="connsiteY5" fmla="*/ 1152659 h 1536878"/>
                <a:gd name="connsiteX6" fmla="*/ 0 w 8736024"/>
                <a:gd name="connsiteY6" fmla="*/ 1152659 h 1536878"/>
                <a:gd name="connsiteX7" fmla="*/ 0 w 8736024"/>
                <a:gd name="connsiteY7" fmla="*/ 384220 h 153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36024" h="1536878">
                  <a:moveTo>
                    <a:pt x="0" y="384220"/>
                  </a:moveTo>
                  <a:lnTo>
                    <a:pt x="7967585" y="384220"/>
                  </a:lnTo>
                  <a:lnTo>
                    <a:pt x="7967585" y="0"/>
                  </a:lnTo>
                  <a:lnTo>
                    <a:pt x="8736024" y="768439"/>
                  </a:lnTo>
                  <a:lnTo>
                    <a:pt x="7967585" y="1536878"/>
                  </a:lnTo>
                  <a:lnTo>
                    <a:pt x="7967585" y="1152659"/>
                  </a:lnTo>
                  <a:lnTo>
                    <a:pt x="0" y="1152659"/>
                  </a:lnTo>
                  <a:lnTo>
                    <a:pt x="0" y="384220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2868" tIns="371033" rIns="478664" bIns="471149" numCol="1" spcCol="1270" anchor="ctr" anchorCtr="0">
              <a:noAutofit/>
            </a:bodyPr>
            <a:lstStyle/>
            <a:p>
              <a:pPr defTabSz="9667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175" dirty="0">
                  <a:solidFill>
                    <a:srgbClr val="C00000"/>
                  </a:solidFill>
                </a:rPr>
                <a:t>2. Diseño conceptual</a:t>
              </a:r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5FC94102-8670-4170-A033-E5E630D43C49}"/>
                </a:ext>
              </a:extLst>
            </p:cNvPr>
            <p:cNvSpPr/>
            <p:nvPr/>
          </p:nvSpPr>
          <p:spPr>
            <a:xfrm>
              <a:off x="4939782" y="2016236"/>
              <a:ext cx="6344969" cy="1536878"/>
            </a:xfrm>
            <a:custGeom>
              <a:avLst/>
              <a:gdLst>
                <a:gd name="connsiteX0" fmla="*/ 0 w 6344969"/>
                <a:gd name="connsiteY0" fmla="*/ 384220 h 1536878"/>
                <a:gd name="connsiteX1" fmla="*/ 5576530 w 6344969"/>
                <a:gd name="connsiteY1" fmla="*/ 384220 h 1536878"/>
                <a:gd name="connsiteX2" fmla="*/ 5576530 w 6344969"/>
                <a:gd name="connsiteY2" fmla="*/ 0 h 1536878"/>
                <a:gd name="connsiteX3" fmla="*/ 6344969 w 6344969"/>
                <a:gd name="connsiteY3" fmla="*/ 768439 h 1536878"/>
                <a:gd name="connsiteX4" fmla="*/ 5576530 w 6344969"/>
                <a:gd name="connsiteY4" fmla="*/ 1536878 h 1536878"/>
                <a:gd name="connsiteX5" fmla="*/ 5576530 w 6344969"/>
                <a:gd name="connsiteY5" fmla="*/ 1152659 h 1536878"/>
                <a:gd name="connsiteX6" fmla="*/ 0 w 6344969"/>
                <a:gd name="connsiteY6" fmla="*/ 1152659 h 1536878"/>
                <a:gd name="connsiteX7" fmla="*/ 0 w 6344969"/>
                <a:gd name="connsiteY7" fmla="*/ 384220 h 153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44969" h="1536878">
                  <a:moveTo>
                    <a:pt x="0" y="384220"/>
                  </a:moveTo>
                  <a:lnTo>
                    <a:pt x="5576530" y="384220"/>
                  </a:lnTo>
                  <a:lnTo>
                    <a:pt x="5576530" y="0"/>
                  </a:lnTo>
                  <a:lnTo>
                    <a:pt x="6344969" y="768439"/>
                  </a:lnTo>
                  <a:lnTo>
                    <a:pt x="5576530" y="1536878"/>
                  </a:lnTo>
                  <a:lnTo>
                    <a:pt x="5576530" y="1152659"/>
                  </a:lnTo>
                  <a:lnTo>
                    <a:pt x="0" y="1152659"/>
                  </a:lnTo>
                  <a:lnTo>
                    <a:pt x="0" y="384220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2868" tIns="371033" rIns="478664" bIns="471149" numCol="1" spcCol="1270" anchor="ctr" anchorCtr="0">
              <a:noAutofit/>
            </a:bodyPr>
            <a:lstStyle/>
            <a:p>
              <a:pPr defTabSz="9667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175" dirty="0">
                  <a:solidFill>
                    <a:srgbClr val="C00000"/>
                  </a:solidFill>
                </a:rPr>
                <a:t>3. Diseño lógico</a:t>
              </a:r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067750BA-E4A2-452B-941E-0FA643F677D6}"/>
                </a:ext>
              </a:extLst>
            </p:cNvPr>
            <p:cNvSpPr/>
            <p:nvPr/>
          </p:nvSpPr>
          <p:spPr>
            <a:xfrm>
              <a:off x="7774318" y="2528347"/>
              <a:ext cx="3510433" cy="1536878"/>
            </a:xfrm>
            <a:custGeom>
              <a:avLst/>
              <a:gdLst>
                <a:gd name="connsiteX0" fmla="*/ 0 w 3510433"/>
                <a:gd name="connsiteY0" fmla="*/ 384220 h 1536878"/>
                <a:gd name="connsiteX1" fmla="*/ 2741994 w 3510433"/>
                <a:gd name="connsiteY1" fmla="*/ 384220 h 1536878"/>
                <a:gd name="connsiteX2" fmla="*/ 2741994 w 3510433"/>
                <a:gd name="connsiteY2" fmla="*/ 0 h 1536878"/>
                <a:gd name="connsiteX3" fmla="*/ 3510433 w 3510433"/>
                <a:gd name="connsiteY3" fmla="*/ 768439 h 1536878"/>
                <a:gd name="connsiteX4" fmla="*/ 2741994 w 3510433"/>
                <a:gd name="connsiteY4" fmla="*/ 1536878 h 1536878"/>
                <a:gd name="connsiteX5" fmla="*/ 2741994 w 3510433"/>
                <a:gd name="connsiteY5" fmla="*/ 1152659 h 1536878"/>
                <a:gd name="connsiteX6" fmla="*/ 0 w 3510433"/>
                <a:gd name="connsiteY6" fmla="*/ 1152659 h 1536878"/>
                <a:gd name="connsiteX7" fmla="*/ 0 w 3510433"/>
                <a:gd name="connsiteY7" fmla="*/ 384220 h 153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0433" h="1536878">
                  <a:moveTo>
                    <a:pt x="0" y="384220"/>
                  </a:moveTo>
                  <a:lnTo>
                    <a:pt x="2741994" y="384220"/>
                  </a:lnTo>
                  <a:lnTo>
                    <a:pt x="2741994" y="0"/>
                  </a:lnTo>
                  <a:lnTo>
                    <a:pt x="3510433" y="768439"/>
                  </a:lnTo>
                  <a:lnTo>
                    <a:pt x="2741994" y="1536878"/>
                  </a:lnTo>
                  <a:lnTo>
                    <a:pt x="2741994" y="1152659"/>
                  </a:lnTo>
                  <a:lnTo>
                    <a:pt x="0" y="1152659"/>
                  </a:lnTo>
                  <a:lnTo>
                    <a:pt x="0" y="384220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2868" tIns="371033" rIns="478664" bIns="471149" numCol="1" spcCol="1270" anchor="ctr" anchorCtr="0">
              <a:noAutofit/>
            </a:bodyPr>
            <a:lstStyle/>
            <a:p>
              <a:pPr defTabSz="9667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175" dirty="0">
                  <a:solidFill>
                    <a:srgbClr val="C00000"/>
                  </a:solidFill>
                </a:rPr>
                <a:t>4. Diseño físico</a:t>
              </a:r>
            </a:p>
          </p:txBody>
        </p:sp>
      </p:grp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833D9FB1-A3DC-4308-A292-63A12F230899}"/>
              </a:ext>
            </a:extLst>
          </p:cNvPr>
          <p:cNvSpPr/>
          <p:nvPr/>
        </p:nvSpPr>
        <p:spPr>
          <a:xfrm>
            <a:off x="6389808" y="3140320"/>
            <a:ext cx="2024428" cy="2160000"/>
          </a:xfrm>
          <a:custGeom>
            <a:avLst/>
            <a:gdLst>
              <a:gd name="connsiteX0" fmla="*/ 0 w 2699237"/>
              <a:gd name="connsiteY0" fmla="*/ 0 h 2821515"/>
              <a:gd name="connsiteX1" fmla="*/ 2699237 w 2699237"/>
              <a:gd name="connsiteY1" fmla="*/ 0 h 2821515"/>
              <a:gd name="connsiteX2" fmla="*/ 2699237 w 2699237"/>
              <a:gd name="connsiteY2" fmla="*/ 2821515 h 2821515"/>
              <a:gd name="connsiteX3" fmla="*/ 0 w 2699237"/>
              <a:gd name="connsiteY3" fmla="*/ 2821515 h 2821515"/>
              <a:gd name="connsiteX4" fmla="*/ 0 w 2699237"/>
              <a:gd name="connsiteY4" fmla="*/ 0 h 282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237" h="2821515">
                <a:moveTo>
                  <a:pt x="0" y="0"/>
                </a:moveTo>
                <a:lnTo>
                  <a:pt x="2699237" y="0"/>
                </a:lnTo>
                <a:lnTo>
                  <a:pt x="2699237" y="2821515"/>
                </a:lnTo>
                <a:lnTo>
                  <a:pt x="0" y="282151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3">
              <a:hueOff val="-1234063"/>
              <a:satOff val="-21671"/>
              <a:lumOff val="-392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68580" rIns="68580" bIns="68580" numCol="1" spcCol="1270" anchor="t" anchorCtr="0">
            <a:noAutofit/>
          </a:bodyPr>
          <a:lstStyle/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dirty="0"/>
              <a:t>Escribir las estructuras en el lenguaje específico de la  Base de Datos que se va a utilizar.</a:t>
            </a:r>
          </a:p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dirty="0"/>
          </a:p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400" b="1" dirty="0">
                <a:solidFill>
                  <a:srgbClr val="C00000"/>
                </a:solidFill>
              </a:rPr>
              <a:t>Lenguaje SQL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940AA3-AD72-45D6-80F0-3F00F058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Fases del Diseño de una Base de Datos</a:t>
            </a:r>
          </a:p>
        </p:txBody>
      </p:sp>
      <p:pic>
        <p:nvPicPr>
          <p:cNvPr id="4100" name="Picture 4" descr="Casa en construccion Modelo 3D $79 - .max .fbx .3ds - Free3D">
            <a:extLst>
              <a:ext uri="{FF2B5EF4-FFF2-40B4-BE49-F238E27FC236}">
                <a16:creationId xmlns:a16="http://schemas.microsoft.com/office/drawing/2014/main" id="{FEBD8E1F-E3A5-4C90-A1C0-A2B3AA163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890" y="4210627"/>
            <a:ext cx="5172941" cy="279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53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ángulo 43">
            <a:extLst>
              <a:ext uri="{FF2B5EF4-FFF2-40B4-BE49-F238E27FC236}">
                <a16:creationId xmlns:a16="http://schemas.microsoft.com/office/drawing/2014/main" id="{0293B973-3AF5-47F3-9C47-A0572C884F17}"/>
              </a:ext>
            </a:extLst>
          </p:cNvPr>
          <p:cNvSpPr/>
          <p:nvPr/>
        </p:nvSpPr>
        <p:spPr>
          <a:xfrm>
            <a:off x="4389829" y="1553226"/>
            <a:ext cx="3033931" cy="54488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C007BBA-C7DD-4114-9E84-DE4017646E5D}"/>
              </a:ext>
            </a:extLst>
          </p:cNvPr>
          <p:cNvGrpSpPr/>
          <p:nvPr/>
        </p:nvGrpSpPr>
        <p:grpSpPr>
          <a:xfrm>
            <a:off x="1978514" y="1120210"/>
            <a:ext cx="8059154" cy="2358573"/>
            <a:chOff x="539212" y="920461"/>
            <a:chExt cx="10745539" cy="3144764"/>
          </a:xfrm>
        </p:grpSpPr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EA06F826-AE13-4CE6-B9E3-0A03EF2E5B6D}"/>
                </a:ext>
              </a:extLst>
            </p:cNvPr>
            <p:cNvSpPr/>
            <p:nvPr/>
          </p:nvSpPr>
          <p:spPr>
            <a:xfrm>
              <a:off x="539212" y="920461"/>
              <a:ext cx="10745539" cy="1536878"/>
            </a:xfrm>
            <a:custGeom>
              <a:avLst/>
              <a:gdLst>
                <a:gd name="connsiteX0" fmla="*/ 0 w 10745539"/>
                <a:gd name="connsiteY0" fmla="*/ 384220 h 1536878"/>
                <a:gd name="connsiteX1" fmla="*/ 9977100 w 10745539"/>
                <a:gd name="connsiteY1" fmla="*/ 384220 h 1536878"/>
                <a:gd name="connsiteX2" fmla="*/ 9977100 w 10745539"/>
                <a:gd name="connsiteY2" fmla="*/ 0 h 1536878"/>
                <a:gd name="connsiteX3" fmla="*/ 10745539 w 10745539"/>
                <a:gd name="connsiteY3" fmla="*/ 768439 h 1536878"/>
                <a:gd name="connsiteX4" fmla="*/ 9977100 w 10745539"/>
                <a:gd name="connsiteY4" fmla="*/ 1536878 h 1536878"/>
                <a:gd name="connsiteX5" fmla="*/ 9977100 w 10745539"/>
                <a:gd name="connsiteY5" fmla="*/ 1152659 h 1536878"/>
                <a:gd name="connsiteX6" fmla="*/ 0 w 10745539"/>
                <a:gd name="connsiteY6" fmla="*/ 1152659 h 1536878"/>
                <a:gd name="connsiteX7" fmla="*/ 0 w 10745539"/>
                <a:gd name="connsiteY7" fmla="*/ 384220 h 153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45539" h="1536878">
                  <a:moveTo>
                    <a:pt x="0" y="384220"/>
                  </a:moveTo>
                  <a:lnTo>
                    <a:pt x="9977100" y="384220"/>
                  </a:lnTo>
                  <a:lnTo>
                    <a:pt x="9977100" y="0"/>
                  </a:lnTo>
                  <a:lnTo>
                    <a:pt x="10745539" y="768439"/>
                  </a:lnTo>
                  <a:lnTo>
                    <a:pt x="9977100" y="1536878"/>
                  </a:lnTo>
                  <a:lnTo>
                    <a:pt x="9977100" y="1152659"/>
                  </a:lnTo>
                  <a:lnTo>
                    <a:pt x="0" y="1152659"/>
                  </a:lnTo>
                  <a:lnTo>
                    <a:pt x="0" y="384220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2868" tIns="371033" rIns="478664" bIns="471149" numCol="1" spcCol="1270" anchor="ctr" anchorCtr="0">
              <a:noAutofit/>
            </a:bodyPr>
            <a:lstStyle/>
            <a:p>
              <a:pPr defTabSz="9667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175" dirty="0">
                  <a:solidFill>
                    <a:srgbClr val="C00000"/>
                  </a:solidFill>
                </a:rPr>
                <a:t>1. Descripción de requisitos</a:t>
              </a:r>
            </a:p>
          </p:txBody>
        </p:sp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B86C28EF-DD9C-4AD2-AF77-5C5CAFB929F4}"/>
                </a:ext>
              </a:extLst>
            </p:cNvPr>
            <p:cNvSpPr/>
            <p:nvPr/>
          </p:nvSpPr>
          <p:spPr>
            <a:xfrm>
              <a:off x="2598821" y="1504124"/>
              <a:ext cx="8685930" cy="1536878"/>
            </a:xfrm>
            <a:custGeom>
              <a:avLst/>
              <a:gdLst>
                <a:gd name="connsiteX0" fmla="*/ 0 w 8736024"/>
                <a:gd name="connsiteY0" fmla="*/ 384220 h 1536878"/>
                <a:gd name="connsiteX1" fmla="*/ 7967585 w 8736024"/>
                <a:gd name="connsiteY1" fmla="*/ 384220 h 1536878"/>
                <a:gd name="connsiteX2" fmla="*/ 7967585 w 8736024"/>
                <a:gd name="connsiteY2" fmla="*/ 0 h 1536878"/>
                <a:gd name="connsiteX3" fmla="*/ 8736024 w 8736024"/>
                <a:gd name="connsiteY3" fmla="*/ 768439 h 1536878"/>
                <a:gd name="connsiteX4" fmla="*/ 7967585 w 8736024"/>
                <a:gd name="connsiteY4" fmla="*/ 1536878 h 1536878"/>
                <a:gd name="connsiteX5" fmla="*/ 7967585 w 8736024"/>
                <a:gd name="connsiteY5" fmla="*/ 1152659 h 1536878"/>
                <a:gd name="connsiteX6" fmla="*/ 0 w 8736024"/>
                <a:gd name="connsiteY6" fmla="*/ 1152659 h 1536878"/>
                <a:gd name="connsiteX7" fmla="*/ 0 w 8736024"/>
                <a:gd name="connsiteY7" fmla="*/ 384220 h 153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36024" h="1536878">
                  <a:moveTo>
                    <a:pt x="0" y="384220"/>
                  </a:moveTo>
                  <a:lnTo>
                    <a:pt x="7967585" y="384220"/>
                  </a:lnTo>
                  <a:lnTo>
                    <a:pt x="7967585" y="0"/>
                  </a:lnTo>
                  <a:lnTo>
                    <a:pt x="8736024" y="768439"/>
                  </a:lnTo>
                  <a:lnTo>
                    <a:pt x="7967585" y="1536878"/>
                  </a:lnTo>
                  <a:lnTo>
                    <a:pt x="7967585" y="1152659"/>
                  </a:lnTo>
                  <a:lnTo>
                    <a:pt x="0" y="1152659"/>
                  </a:lnTo>
                  <a:lnTo>
                    <a:pt x="0" y="384220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2868" tIns="371033" rIns="478664" bIns="471149" numCol="1" spcCol="1270" anchor="ctr" anchorCtr="0">
              <a:noAutofit/>
            </a:bodyPr>
            <a:lstStyle/>
            <a:p>
              <a:pPr defTabSz="9667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175" dirty="0">
                  <a:solidFill>
                    <a:srgbClr val="C00000"/>
                  </a:solidFill>
                </a:rPr>
                <a:t>2. Diseño conceptual</a:t>
              </a:r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5FC94102-8670-4170-A033-E5E630D43C49}"/>
                </a:ext>
              </a:extLst>
            </p:cNvPr>
            <p:cNvSpPr/>
            <p:nvPr/>
          </p:nvSpPr>
          <p:spPr>
            <a:xfrm>
              <a:off x="4939782" y="2016236"/>
              <a:ext cx="6344969" cy="1536878"/>
            </a:xfrm>
            <a:custGeom>
              <a:avLst/>
              <a:gdLst>
                <a:gd name="connsiteX0" fmla="*/ 0 w 6344969"/>
                <a:gd name="connsiteY0" fmla="*/ 384220 h 1536878"/>
                <a:gd name="connsiteX1" fmla="*/ 5576530 w 6344969"/>
                <a:gd name="connsiteY1" fmla="*/ 384220 h 1536878"/>
                <a:gd name="connsiteX2" fmla="*/ 5576530 w 6344969"/>
                <a:gd name="connsiteY2" fmla="*/ 0 h 1536878"/>
                <a:gd name="connsiteX3" fmla="*/ 6344969 w 6344969"/>
                <a:gd name="connsiteY3" fmla="*/ 768439 h 1536878"/>
                <a:gd name="connsiteX4" fmla="*/ 5576530 w 6344969"/>
                <a:gd name="connsiteY4" fmla="*/ 1536878 h 1536878"/>
                <a:gd name="connsiteX5" fmla="*/ 5576530 w 6344969"/>
                <a:gd name="connsiteY5" fmla="*/ 1152659 h 1536878"/>
                <a:gd name="connsiteX6" fmla="*/ 0 w 6344969"/>
                <a:gd name="connsiteY6" fmla="*/ 1152659 h 1536878"/>
                <a:gd name="connsiteX7" fmla="*/ 0 w 6344969"/>
                <a:gd name="connsiteY7" fmla="*/ 384220 h 153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44969" h="1536878">
                  <a:moveTo>
                    <a:pt x="0" y="384220"/>
                  </a:moveTo>
                  <a:lnTo>
                    <a:pt x="5576530" y="384220"/>
                  </a:lnTo>
                  <a:lnTo>
                    <a:pt x="5576530" y="0"/>
                  </a:lnTo>
                  <a:lnTo>
                    <a:pt x="6344969" y="768439"/>
                  </a:lnTo>
                  <a:lnTo>
                    <a:pt x="5576530" y="1536878"/>
                  </a:lnTo>
                  <a:lnTo>
                    <a:pt x="5576530" y="1152659"/>
                  </a:lnTo>
                  <a:lnTo>
                    <a:pt x="0" y="1152659"/>
                  </a:lnTo>
                  <a:lnTo>
                    <a:pt x="0" y="384220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2868" tIns="371033" rIns="478664" bIns="471149" numCol="1" spcCol="1270" anchor="ctr" anchorCtr="0">
              <a:noAutofit/>
            </a:bodyPr>
            <a:lstStyle/>
            <a:p>
              <a:pPr defTabSz="9667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175" dirty="0">
                  <a:solidFill>
                    <a:srgbClr val="C00000"/>
                  </a:solidFill>
                </a:rPr>
                <a:t>3. Diseño lógico</a:t>
              </a:r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067750BA-E4A2-452B-941E-0FA643F677D6}"/>
                </a:ext>
              </a:extLst>
            </p:cNvPr>
            <p:cNvSpPr/>
            <p:nvPr/>
          </p:nvSpPr>
          <p:spPr>
            <a:xfrm>
              <a:off x="7774318" y="2528347"/>
              <a:ext cx="3510433" cy="1536878"/>
            </a:xfrm>
            <a:custGeom>
              <a:avLst/>
              <a:gdLst>
                <a:gd name="connsiteX0" fmla="*/ 0 w 3510433"/>
                <a:gd name="connsiteY0" fmla="*/ 384220 h 1536878"/>
                <a:gd name="connsiteX1" fmla="*/ 2741994 w 3510433"/>
                <a:gd name="connsiteY1" fmla="*/ 384220 h 1536878"/>
                <a:gd name="connsiteX2" fmla="*/ 2741994 w 3510433"/>
                <a:gd name="connsiteY2" fmla="*/ 0 h 1536878"/>
                <a:gd name="connsiteX3" fmla="*/ 3510433 w 3510433"/>
                <a:gd name="connsiteY3" fmla="*/ 768439 h 1536878"/>
                <a:gd name="connsiteX4" fmla="*/ 2741994 w 3510433"/>
                <a:gd name="connsiteY4" fmla="*/ 1536878 h 1536878"/>
                <a:gd name="connsiteX5" fmla="*/ 2741994 w 3510433"/>
                <a:gd name="connsiteY5" fmla="*/ 1152659 h 1536878"/>
                <a:gd name="connsiteX6" fmla="*/ 0 w 3510433"/>
                <a:gd name="connsiteY6" fmla="*/ 1152659 h 1536878"/>
                <a:gd name="connsiteX7" fmla="*/ 0 w 3510433"/>
                <a:gd name="connsiteY7" fmla="*/ 384220 h 153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0433" h="1536878">
                  <a:moveTo>
                    <a:pt x="0" y="384220"/>
                  </a:moveTo>
                  <a:lnTo>
                    <a:pt x="2741994" y="384220"/>
                  </a:lnTo>
                  <a:lnTo>
                    <a:pt x="2741994" y="0"/>
                  </a:lnTo>
                  <a:lnTo>
                    <a:pt x="3510433" y="768439"/>
                  </a:lnTo>
                  <a:lnTo>
                    <a:pt x="2741994" y="1536878"/>
                  </a:lnTo>
                  <a:lnTo>
                    <a:pt x="2741994" y="1152659"/>
                  </a:lnTo>
                  <a:lnTo>
                    <a:pt x="0" y="1152659"/>
                  </a:lnTo>
                  <a:lnTo>
                    <a:pt x="0" y="384220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2868" tIns="371033" rIns="478664" bIns="471149" numCol="1" spcCol="1270" anchor="ctr" anchorCtr="0">
              <a:noAutofit/>
            </a:bodyPr>
            <a:lstStyle/>
            <a:p>
              <a:pPr defTabSz="9667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175" dirty="0">
                  <a:solidFill>
                    <a:srgbClr val="C00000"/>
                  </a:solidFill>
                </a:rPr>
                <a:t>4. Diseño físico</a:t>
              </a:r>
            </a:p>
          </p:txBody>
        </p:sp>
      </p:grpSp>
      <p:pic>
        <p:nvPicPr>
          <p:cNvPr id="1026" name="Picture 2" descr="Resultado de imagen para LOGO MYSQL PNG">
            <a:extLst>
              <a:ext uri="{FF2B5EF4-FFF2-40B4-BE49-F238E27FC236}">
                <a16:creationId xmlns:a16="http://schemas.microsoft.com/office/drawing/2014/main" id="{10934600-16F5-45F5-8456-4501DF069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924" y="5796397"/>
            <a:ext cx="1594566" cy="82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5940AA3-AD72-45D6-80F0-3F00F058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Fases del Diseño de una Base de Datos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1C7FB1D-1A6C-422F-89AE-1DC31BAB93DA}"/>
              </a:ext>
            </a:extLst>
          </p:cNvPr>
          <p:cNvSpPr txBox="1"/>
          <p:nvPr/>
        </p:nvSpPr>
        <p:spPr>
          <a:xfrm>
            <a:off x="1841647" y="5374716"/>
            <a:ext cx="2339167" cy="338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600" b="1" dirty="0"/>
              <a:t> ESQUEMA CONCEPTUAL 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E39761F-1854-4BF9-94F6-6B1A0332CF14}"/>
              </a:ext>
            </a:extLst>
          </p:cNvPr>
          <p:cNvSpPr txBox="1"/>
          <p:nvPr/>
        </p:nvSpPr>
        <p:spPr>
          <a:xfrm>
            <a:off x="5039802" y="5374716"/>
            <a:ext cx="1761380" cy="338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600" b="1" dirty="0"/>
              <a:t>ESQUEMA LÓGICO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DAB7406-FF5D-41DF-9696-354CFB27EF43}"/>
              </a:ext>
            </a:extLst>
          </p:cNvPr>
          <p:cNvSpPr txBox="1"/>
          <p:nvPr/>
        </p:nvSpPr>
        <p:spPr>
          <a:xfrm>
            <a:off x="7799541" y="5374716"/>
            <a:ext cx="1856083" cy="338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ESQUEMA FÍSICO</a:t>
            </a: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FD4EB788-08E1-4141-B1EB-35A3A602AE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937" y="3582892"/>
            <a:ext cx="2778998" cy="1540255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E3A63789-D139-4E3A-9351-2DE09E85E5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280" y="3268018"/>
            <a:ext cx="2383553" cy="1892706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D64BD23F-344C-4F9F-A1F0-0379CDCA04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8" y="3508176"/>
            <a:ext cx="3335971" cy="1645418"/>
          </a:xfrm>
          <a:prstGeom prst="rect">
            <a:avLst/>
          </a:prstGeom>
        </p:spPr>
      </p:pic>
      <p:pic>
        <p:nvPicPr>
          <p:cNvPr id="54" name="Picture 2" descr="Resultado de imagen de logo access">
            <a:extLst>
              <a:ext uri="{FF2B5EF4-FFF2-40B4-BE49-F238E27FC236}">
                <a16:creationId xmlns:a16="http://schemas.microsoft.com/office/drawing/2014/main" id="{54EC8A81-673E-413C-99D1-190EF1271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059" y="6080072"/>
            <a:ext cx="1594566" cy="61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42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01140F-0C73-4AFC-B0B2-387A21D1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una Base de Datos?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D1A1AE-ED22-4AC2-A23C-0464DC393898}"/>
              </a:ext>
            </a:extLst>
          </p:cNvPr>
          <p:cNvSpPr txBox="1">
            <a:spLocks noChangeArrowheads="1"/>
          </p:cNvSpPr>
          <p:nvPr/>
        </p:nvSpPr>
        <p:spPr>
          <a:xfrm>
            <a:off x="2916338" y="557668"/>
            <a:ext cx="9144000" cy="120700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None/>
              <a:defRPr lang="es-ES" sz="2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6713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08025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tabLst/>
              <a:defRPr lang="es-ES" sz="2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08025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708025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963" lvl="1" indent="0" algn="ctr">
              <a:buNone/>
            </a:pPr>
            <a:r>
              <a:rPr lang="es-ES" altLang="es-ES" sz="2200" dirty="0">
                <a:solidFill>
                  <a:srgbClr val="CC0000"/>
                </a:solidFill>
              </a:rPr>
              <a:t>Colección de datos </a:t>
            </a:r>
            <a:r>
              <a:rPr lang="es-ES" altLang="es-ES" dirty="0"/>
              <a:t>persistentes</a:t>
            </a:r>
            <a:r>
              <a:rPr lang="es-ES" altLang="es-ES" sz="2200" dirty="0"/>
              <a:t>, lógicamente </a:t>
            </a:r>
            <a:r>
              <a:rPr lang="es-ES" altLang="es-ES" dirty="0"/>
              <a:t>coherentes</a:t>
            </a:r>
            <a:r>
              <a:rPr lang="es-ES" altLang="es-ES" sz="2200" dirty="0"/>
              <a:t>, </a:t>
            </a:r>
            <a:br>
              <a:rPr lang="es-ES" altLang="es-ES" sz="2200" dirty="0"/>
            </a:br>
            <a:r>
              <a:rPr lang="es-ES" altLang="es-ES" sz="2200" dirty="0"/>
              <a:t>y con </a:t>
            </a:r>
            <a:r>
              <a:rPr lang="es-ES" altLang="es-ES" dirty="0"/>
              <a:t>significado implícito</a:t>
            </a:r>
            <a:r>
              <a:rPr lang="es-ES" altLang="es-ES" sz="2200" b="1" dirty="0"/>
              <a:t>, </a:t>
            </a:r>
            <a:r>
              <a:rPr lang="es-ES" altLang="es-ES" sz="2200" dirty="0"/>
              <a:t>que están relacionados entre sí.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028A912-1D80-49FA-A664-7742AE68093B}"/>
              </a:ext>
            </a:extLst>
          </p:cNvPr>
          <p:cNvSpPr txBox="1"/>
          <p:nvPr/>
        </p:nvSpPr>
        <p:spPr>
          <a:xfrm>
            <a:off x="5827832" y="2165516"/>
            <a:ext cx="4961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s-ES" sz="2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Representa aspectos del </a:t>
            </a:r>
            <a:r>
              <a:rPr lang="es-ES_tradnl" altLang="es-ES" sz="20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mundo real </a:t>
            </a:r>
            <a:br>
              <a:rPr lang="es-ES_tradnl" altLang="es-ES" sz="2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_tradnl" altLang="es-ES" sz="2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(</a:t>
            </a:r>
            <a:r>
              <a:rPr lang="es-ES_tradnl" altLang="es-ES" sz="2000" dirty="0" err="1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minimundo</a:t>
            </a:r>
            <a:r>
              <a:rPr lang="es-ES_tradnl" altLang="es-ES" sz="2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, universo de discurso)</a:t>
            </a:r>
            <a:endParaRPr lang="es-ES" altLang="es-ES" sz="2000" dirty="0"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1A6FC43-87D7-4118-A811-4081CAD92971}"/>
              </a:ext>
            </a:extLst>
          </p:cNvPr>
          <p:cNvSpPr/>
          <p:nvPr/>
        </p:nvSpPr>
        <p:spPr>
          <a:xfrm>
            <a:off x="1926019" y="5614137"/>
            <a:ext cx="2517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sz="24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Base de Datos </a:t>
            </a:r>
            <a:endParaRPr lang="es-ES" sz="2400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4A55010-1D2C-4129-83E5-01FD648A90C7}"/>
              </a:ext>
            </a:extLst>
          </p:cNvPr>
          <p:cNvCxnSpPr>
            <a:cxnSpLocks/>
          </p:cNvCxnSpPr>
          <p:nvPr/>
        </p:nvCxnSpPr>
        <p:spPr>
          <a:xfrm flipV="1">
            <a:off x="2637746" y="3284950"/>
            <a:ext cx="2531164" cy="12722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9F3C8480-6838-4749-980D-3BE86FDCB73B}"/>
              </a:ext>
            </a:extLst>
          </p:cNvPr>
          <p:cNvSpPr txBox="1"/>
          <p:nvPr/>
        </p:nvSpPr>
        <p:spPr>
          <a:xfrm>
            <a:off x="6010956" y="3788797"/>
            <a:ext cx="46570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Se </a:t>
            </a:r>
            <a:r>
              <a:rPr lang="es-ES_tradnl" altLang="es-ES" sz="2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DISEÑA, se CREA y se CARGA, </a:t>
            </a:r>
            <a:br>
              <a:rPr lang="es-ES_tradnl" altLang="es-ES" sz="2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_tradnl" altLang="es-ES" sz="2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para conseguir </a:t>
            </a:r>
            <a:br>
              <a:rPr lang="es-ES_tradnl" altLang="es-ES" sz="2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_tradnl" altLang="es-ES" sz="20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objetivos</a:t>
            </a:r>
            <a:r>
              <a:rPr lang="es-ES_tradnl" altLang="es-ES" sz="2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determinados.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1820AA5-4857-4C66-9917-E1C5C49476A4}"/>
              </a:ext>
            </a:extLst>
          </p:cNvPr>
          <p:cNvSpPr txBox="1"/>
          <p:nvPr/>
        </p:nvSpPr>
        <p:spPr>
          <a:xfrm>
            <a:off x="6573842" y="5551468"/>
            <a:ext cx="3159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s-ES" sz="2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Está dirigida </a:t>
            </a:r>
            <a:br>
              <a:rPr lang="es-ES_tradnl" altLang="es-ES" sz="2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_tradnl" altLang="es-ES" sz="2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 un grupo de </a:t>
            </a:r>
            <a:r>
              <a:rPr lang="es-ES_tradnl" altLang="es-ES" sz="20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usuarios</a:t>
            </a:r>
            <a:endParaRPr lang="es-ES" altLang="es-ES" sz="2000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91EDE696-F3BD-45EB-BCE8-57D4B0553CD5}"/>
              </a:ext>
            </a:extLst>
          </p:cNvPr>
          <p:cNvCxnSpPr>
            <a:cxnSpLocks/>
          </p:cNvCxnSpPr>
          <p:nvPr/>
        </p:nvCxnSpPr>
        <p:spPr>
          <a:xfrm flipV="1">
            <a:off x="3697920" y="4498849"/>
            <a:ext cx="1471489" cy="37636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4189CD1-C32D-4B6D-80B1-1C1C03437BCF}"/>
              </a:ext>
            </a:extLst>
          </p:cNvPr>
          <p:cNvCxnSpPr>
            <a:cxnSpLocks/>
          </p:cNvCxnSpPr>
          <p:nvPr/>
        </p:nvCxnSpPr>
        <p:spPr>
          <a:xfrm>
            <a:off x="3923206" y="5445053"/>
            <a:ext cx="2001078" cy="25179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350653F5-8359-47D8-9AFC-2D3CA48E8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815" y="5465264"/>
            <a:ext cx="843338" cy="74963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B84546A-6BB6-4171-9D30-AC0373E2B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701" y="3864865"/>
            <a:ext cx="915754" cy="93985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CBC32FF-D883-4D80-B08F-B4B916BE7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701" y="2203683"/>
            <a:ext cx="792902" cy="95983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C96294B-98B4-4367-ADAB-FF815AFC2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7846" y="4157337"/>
            <a:ext cx="1196985" cy="127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8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2BA7B-AE9A-43BB-93D2-F661B231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 Modelo de Datos?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8EF2CE2-E7F9-484D-80B9-F615292B91C7}"/>
              </a:ext>
            </a:extLst>
          </p:cNvPr>
          <p:cNvSpPr/>
          <p:nvPr/>
        </p:nvSpPr>
        <p:spPr>
          <a:xfrm>
            <a:off x="870064" y="1128370"/>
            <a:ext cx="9760989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Las Bases de Datos </a:t>
            </a:r>
            <a: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 diseñan en base a las reglas y los conceptos de algún modelo de datos</a:t>
            </a: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s-E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En el modelo de base de datos se incluyen el tipo de relaciones entre los datos así como las limitaciones que determinan cómo se almacenan los datos y cómo se accede a ellos. </a:t>
            </a:r>
          </a:p>
          <a:p>
            <a:endParaRPr lang="es-E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Para elegir </a:t>
            </a:r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</a:rPr>
              <a:t>un modelo de datos </a:t>
            </a: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debemos determinar: </a:t>
            </a:r>
          </a:p>
          <a:p>
            <a:endParaRPr lang="es-E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 el Sistema Gestor de Bases de Datos</a:t>
            </a: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s-ES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SGBD</a:t>
            </a: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) que estás usando </a:t>
            </a:r>
            <a: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 compatible </a:t>
            </a: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con el mismo,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 sus fortalezas 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(velocidad, reducción de costos, usabilidad, </a:t>
            </a:r>
            <a:r>
              <a:rPr lang="es-ES" sz="2000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 alinean con los requerimientos </a:t>
            </a: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deseados.</a:t>
            </a:r>
          </a:p>
        </p:txBody>
      </p:sp>
    </p:spTree>
    <p:extLst>
      <p:ext uri="{BB962C8B-B14F-4D97-AF65-F5344CB8AC3E}">
        <p14:creationId xmlns:p14="http://schemas.microsoft.com/office/powerpoint/2010/main" val="79959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0BCFE-2E5E-4B45-951E-6953DD46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Diferentes modelos de datos...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2233BC3-43B2-4B0C-B2E4-825BFE849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0" t="15000" r="18000" b="5334"/>
          <a:stretch/>
        </p:blipFill>
        <p:spPr bwMode="auto">
          <a:xfrm>
            <a:off x="1903798" y="1294532"/>
            <a:ext cx="5512905" cy="480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6204D8A-5597-432B-BE8E-F3C16B9531CA}"/>
              </a:ext>
            </a:extLst>
          </p:cNvPr>
          <p:cNvSpPr txBox="1"/>
          <p:nvPr/>
        </p:nvSpPr>
        <p:spPr>
          <a:xfrm rot="19322952">
            <a:off x="2229406" y="1910932"/>
            <a:ext cx="218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C00000"/>
                </a:solidFill>
                <a:latin typeface="Arial Black" panose="020B0A04020102020204" pitchFamily="34" charset="0"/>
              </a:rPr>
              <a:t>jerárquico</a:t>
            </a:r>
          </a:p>
        </p:txBody>
      </p:sp>
      <p:pic>
        <p:nvPicPr>
          <p:cNvPr id="3078" name="Picture 6" descr="Resultado de imagen de modelos de base de datos">
            <a:extLst>
              <a:ext uri="{FF2B5EF4-FFF2-40B4-BE49-F238E27FC236}">
                <a16:creationId xmlns:a16="http://schemas.microsoft.com/office/drawing/2014/main" id="{25047D28-E93D-4F86-8EA0-D48C31CE9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120" y="3990289"/>
            <a:ext cx="1524000" cy="122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n relacionada">
            <a:extLst>
              <a:ext uri="{FF2B5EF4-FFF2-40B4-BE49-F238E27FC236}">
                <a16:creationId xmlns:a16="http://schemas.microsoft.com/office/drawing/2014/main" id="{DEE91BDE-C65C-4E38-BE1B-30999C535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26"/>
          <a:stretch/>
        </p:blipFill>
        <p:spPr bwMode="auto">
          <a:xfrm>
            <a:off x="8666392" y="5483477"/>
            <a:ext cx="1818729" cy="123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n relacionada">
            <a:extLst>
              <a:ext uri="{FF2B5EF4-FFF2-40B4-BE49-F238E27FC236}">
                <a16:creationId xmlns:a16="http://schemas.microsoft.com/office/drawing/2014/main" id="{A852567D-C065-45DD-8C5A-CC20D34A5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908" y="740963"/>
            <a:ext cx="1586294" cy="136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sultado de imagen de xml">
            <a:extLst>
              <a:ext uri="{FF2B5EF4-FFF2-40B4-BE49-F238E27FC236}">
                <a16:creationId xmlns:a16="http://schemas.microsoft.com/office/drawing/2014/main" id="{8E9DA2E2-6DEB-4D14-B8D6-B0E3576F0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750" y="2341129"/>
            <a:ext cx="1838370" cy="135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37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CB8DD-4768-4C6B-A2CE-5093FAB2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 Relacionales. El Modelo Relacional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DAF57B4-FC42-4598-AE17-2BDD90FEF188}"/>
              </a:ext>
            </a:extLst>
          </p:cNvPr>
          <p:cNvSpPr txBox="1"/>
          <p:nvPr/>
        </p:nvSpPr>
        <p:spPr>
          <a:xfrm>
            <a:off x="757382" y="1166842"/>
            <a:ext cx="10492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Verdana" panose="020B0604030504040204" pitchFamily="34" charset="0"/>
                <a:ea typeface="Verdana" panose="020B0604030504040204" pitchFamily="34" charset="0"/>
              </a:rPr>
              <a:t>El modelo relacional</a:t>
            </a:r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</a:rPr>
              <a:t>, es el modelo más utilizado en la actualidad para modelar problemas reales y administrar datos dinámicamente.</a:t>
            </a:r>
          </a:p>
          <a:p>
            <a:endParaRPr lang="es-E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</a:rPr>
              <a:t>Su inventor fue Edgar Codd en 1970, y </a:t>
            </a:r>
            <a:r>
              <a:rPr lang="es-ES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son el estándar actual de las Bases de Datos Transaccionales</a:t>
            </a:r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s-E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</a:rPr>
              <a:t>Provee herramientas que garantizan evitar la duplicidad de registros.</a:t>
            </a:r>
          </a:p>
          <a:p>
            <a:pPr marL="342900" indent="-342900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</a:rPr>
              <a:t>Garantiza la integridad de los datos.</a:t>
            </a:r>
          </a:p>
          <a:p>
            <a:pPr marL="342900" indent="-342900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</a:rPr>
              <a:t>Favorece la normalización por ser más comprensible y aplicable.</a:t>
            </a:r>
          </a:p>
          <a:p>
            <a:pPr>
              <a:buClr>
                <a:srgbClr val="CC0000"/>
              </a:buClr>
            </a:pPr>
            <a:endParaRPr lang="es-E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78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E747F-EA01-4343-A17E-E4C06DDC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 Qué es un Dato ?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AB46284-25A9-4ADA-9BC5-517F7B7A50F0}"/>
              </a:ext>
            </a:extLst>
          </p:cNvPr>
          <p:cNvCxnSpPr>
            <a:cxnSpLocks/>
          </p:cNvCxnSpPr>
          <p:nvPr/>
        </p:nvCxnSpPr>
        <p:spPr>
          <a:xfrm flipV="1">
            <a:off x="2179365" y="3149876"/>
            <a:ext cx="2531164" cy="12722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4B36EE8-42C0-4AB6-84AF-7DBEE1F4FD9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391399" y="4235632"/>
            <a:ext cx="2396784" cy="62589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6563E80-10D5-47FE-B5EA-DB50E0EBED0E}"/>
              </a:ext>
            </a:extLst>
          </p:cNvPr>
          <p:cNvCxnSpPr>
            <a:cxnSpLocks/>
          </p:cNvCxnSpPr>
          <p:nvPr/>
        </p:nvCxnSpPr>
        <p:spPr>
          <a:xfrm>
            <a:off x="2391399" y="5219335"/>
            <a:ext cx="2769704" cy="31805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243B4-B8F5-4696-BB7F-E4E9A878C4F3}"/>
              </a:ext>
            </a:extLst>
          </p:cNvPr>
          <p:cNvSpPr/>
          <p:nvPr/>
        </p:nvSpPr>
        <p:spPr>
          <a:xfrm>
            <a:off x="1361374" y="5627704"/>
            <a:ext cx="995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S" sz="24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Dato</a:t>
            </a:r>
            <a:endParaRPr lang="es-ES" sz="2400" dirty="0"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D9CFCB-7BE6-4C78-A7D7-D7D64882574B}"/>
              </a:ext>
            </a:extLst>
          </p:cNvPr>
          <p:cNvSpPr txBox="1"/>
          <p:nvPr/>
        </p:nvSpPr>
        <p:spPr>
          <a:xfrm>
            <a:off x="5586233" y="2928388"/>
            <a:ext cx="3955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2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No tiene sentido en sí mismo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078CAB6-61C5-4358-9E75-5C832A51E8F8}"/>
              </a:ext>
            </a:extLst>
          </p:cNvPr>
          <p:cNvSpPr txBox="1"/>
          <p:nvPr/>
        </p:nvSpPr>
        <p:spPr>
          <a:xfrm>
            <a:off x="5477036" y="4045192"/>
            <a:ext cx="2703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2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Tiene un contexto.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1444DAF-72B2-4C18-9AE9-B61D9D966B98}"/>
              </a:ext>
            </a:extLst>
          </p:cNvPr>
          <p:cNvSpPr txBox="1"/>
          <p:nvPr/>
        </p:nvSpPr>
        <p:spPr>
          <a:xfrm>
            <a:off x="5671312" y="5153073"/>
            <a:ext cx="3785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Describe hechos empíricos, </a:t>
            </a: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sucesos y entidades.</a:t>
            </a:r>
            <a:endParaRPr lang="es-ES" altLang="es-ES" sz="2000" dirty="0"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2" descr="Imagen relacionada">
            <a:extLst>
              <a:ext uri="{FF2B5EF4-FFF2-40B4-BE49-F238E27FC236}">
                <a16:creationId xmlns:a16="http://schemas.microsoft.com/office/drawing/2014/main" id="{B022D061-DD74-4D49-B5A8-8D39E17AB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80" y="4358641"/>
            <a:ext cx="980297" cy="115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6A45C54-1377-4536-A0EA-76ECAE893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183" y="3778559"/>
            <a:ext cx="682984" cy="91414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FE445F5-A8A6-4FCC-AE17-036DEBF49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671" y="4961182"/>
            <a:ext cx="1050407" cy="93476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05D010D-4667-47F9-B10D-87BE43B13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149" y="2686776"/>
            <a:ext cx="761665" cy="921522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16CD034B-5DB7-4FB2-A862-F0DC6553BEF4}"/>
              </a:ext>
            </a:extLst>
          </p:cNvPr>
          <p:cNvSpPr txBox="1">
            <a:spLocks noChangeArrowheads="1"/>
          </p:cNvSpPr>
          <p:nvPr/>
        </p:nvSpPr>
        <p:spPr>
          <a:xfrm>
            <a:off x="2927710" y="571727"/>
            <a:ext cx="8802624" cy="8246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None/>
              <a:defRPr lang="es-ES" sz="2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6713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08025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tabLst/>
              <a:defRPr lang="es-ES" sz="2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08025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708025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963" lvl="1" indent="0" algn="r">
              <a:buNone/>
            </a:pPr>
            <a:r>
              <a:rPr lang="es-ES_tradnl" altLang="es-ES" sz="2200" dirty="0">
                <a:solidFill>
                  <a:srgbClr val="CC0000"/>
                </a:solidFill>
              </a:rPr>
              <a:t>Hecho</a:t>
            </a:r>
            <a:r>
              <a:rPr lang="es-ES_tradnl" altLang="es-ES" sz="2200" dirty="0"/>
              <a:t> conocido que quiere registrarse </a:t>
            </a:r>
            <a:br>
              <a:rPr lang="es-ES_tradnl" altLang="es-ES" sz="2200" dirty="0"/>
            </a:br>
            <a:r>
              <a:rPr lang="es-ES_tradnl" altLang="es-ES" sz="2200" dirty="0"/>
              <a:t>y </a:t>
            </a:r>
            <a:r>
              <a:rPr lang="es-ES_tradnl" altLang="es-ES" sz="2200" dirty="0">
                <a:solidFill>
                  <a:srgbClr val="CC0000"/>
                </a:solidFill>
              </a:rPr>
              <a:t>que por si solo no tiene significado</a:t>
            </a:r>
            <a:r>
              <a:rPr lang="es-ES_tradnl" altLang="es-ES" sz="2200" dirty="0"/>
              <a:t>.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3F346E3-9D2E-42CA-87B1-AFE0EACC8BC1}"/>
              </a:ext>
            </a:extLst>
          </p:cNvPr>
          <p:cNvSpPr txBox="1">
            <a:spLocks noChangeArrowheads="1"/>
          </p:cNvSpPr>
          <p:nvPr/>
        </p:nvSpPr>
        <p:spPr>
          <a:xfrm>
            <a:off x="325601" y="1469517"/>
            <a:ext cx="10924290" cy="84001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None/>
              <a:defRPr lang="es-ES" sz="2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6713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08025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tabLst/>
              <a:defRPr lang="es-ES" sz="2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08025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708025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963" lvl="1" indent="0">
              <a:buNone/>
            </a:pPr>
            <a:r>
              <a:rPr lang="es-ES_tradnl" altLang="es-ES" sz="2200" dirty="0"/>
              <a:t>Es una representación simbólica de una variable </a:t>
            </a:r>
            <a:br>
              <a:rPr lang="es-ES_tradnl" altLang="es-ES" sz="2200" dirty="0"/>
            </a:br>
            <a:r>
              <a:rPr lang="es-ES_tradnl" altLang="es-ES" sz="1800" dirty="0">
                <a:solidFill>
                  <a:schemeClr val="bg1">
                    <a:lumMod val="50000"/>
                  </a:schemeClr>
                </a:solidFill>
              </a:rPr>
              <a:t>(cuantitativa o cualitativa)</a:t>
            </a:r>
            <a:r>
              <a:rPr lang="es-ES_tradnl" altLang="es-ES" sz="1800" dirty="0"/>
              <a:t> </a:t>
            </a:r>
            <a:r>
              <a:rPr lang="es-ES_tradnl" altLang="es-ES" sz="2200" dirty="0"/>
              <a:t>que describe una entidad, hecho o momento.</a:t>
            </a:r>
          </a:p>
        </p:txBody>
      </p:sp>
    </p:spTree>
    <p:extLst>
      <p:ext uri="{BB962C8B-B14F-4D97-AF65-F5344CB8AC3E}">
        <p14:creationId xmlns:p14="http://schemas.microsoft.com/office/powerpoint/2010/main" val="139601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A9F0F225-7697-4C40-877A-0D2FCD83A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3461658"/>
            <a:ext cx="4754880" cy="339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347ED1-DA57-49F4-8BFB-39187ADA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Metadatos. Datos que describen a un Dato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5E79CFA-6817-43B5-B069-692C7205A3B3}"/>
              </a:ext>
            </a:extLst>
          </p:cNvPr>
          <p:cNvSpPr/>
          <p:nvPr/>
        </p:nvSpPr>
        <p:spPr>
          <a:xfrm>
            <a:off x="512056" y="1061688"/>
            <a:ext cx="2157622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23900" b="1" dirty="0">
                <a:ln/>
                <a:solidFill>
                  <a:srgbClr val="CC0000"/>
                </a:solidFill>
              </a:rPr>
              <a:t>7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4451A09-0805-4581-8554-2937F7D64975}"/>
              </a:ext>
            </a:extLst>
          </p:cNvPr>
          <p:cNvSpPr txBox="1"/>
          <p:nvPr/>
        </p:nvSpPr>
        <p:spPr>
          <a:xfrm>
            <a:off x="2962287" y="1983601"/>
            <a:ext cx="3908249" cy="1876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Nombre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: Mes Nacimiento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Rango (</a:t>
            </a:r>
            <a:r>
              <a:rPr lang="es-ES" sz="2000" b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dominio</a:t>
            </a:r>
            <a:r>
              <a:rPr lang="es-ES" sz="20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: de 1 a 12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Tipo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: Número Entero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Reglas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: Obligatorio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BF5C77B-F8B2-45DE-B546-F6A381B2C162}"/>
              </a:ext>
            </a:extLst>
          </p:cNvPr>
          <p:cNvSpPr txBox="1"/>
          <p:nvPr/>
        </p:nvSpPr>
        <p:spPr>
          <a:xfrm>
            <a:off x="1109102" y="1288657"/>
            <a:ext cx="5413248" cy="49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lnSpc>
                <a:spcPct val="150000"/>
              </a:lnSpc>
              <a:defRPr sz="200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DATO		METADATOS</a:t>
            </a:r>
          </a:p>
        </p:txBody>
      </p:sp>
    </p:spTree>
    <p:extLst>
      <p:ext uri="{BB962C8B-B14F-4D97-AF65-F5344CB8AC3E}">
        <p14:creationId xmlns:p14="http://schemas.microsoft.com/office/powerpoint/2010/main" val="318095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A51BF-165A-41AD-ABC7-63D09902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Elementos del Modelo </a:t>
            </a:r>
            <a:r>
              <a:rPr lang="es-ES" sz="2000" dirty="0">
                <a:ln w="3175">
                  <a:solidFill>
                    <a:schemeClr val="bg1"/>
                  </a:solidFill>
                </a:ln>
              </a:rPr>
              <a:t>Relacional</a:t>
            </a:r>
            <a:endParaRPr lang="es-ES" b="0" dirty="0">
              <a:ln w="3175">
                <a:solidFill>
                  <a:schemeClr val="bg1"/>
                </a:solidFill>
              </a:ln>
              <a:latin typeface="Verdana" panose="020B060403050404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D327D7-60CD-4565-953A-36D232B73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323" y="3633824"/>
            <a:ext cx="5676043" cy="2924022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A81BC975-7154-4888-88CD-9957B435743B}"/>
              </a:ext>
            </a:extLst>
          </p:cNvPr>
          <p:cNvSpPr/>
          <p:nvPr/>
        </p:nvSpPr>
        <p:spPr>
          <a:xfrm>
            <a:off x="3270920" y="565456"/>
            <a:ext cx="887922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</a:pPr>
            <a:r>
              <a:rPr lang="es-ES" sz="20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Unidad básica </a:t>
            </a:r>
            <a:r>
              <a:rPr lang="es-ES" sz="2000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 las Base de Datos Relacionales, </a:t>
            </a:r>
            <a:br>
              <a:rPr lang="es-ES" sz="2000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2000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utilizada para organizar la información. </a:t>
            </a:r>
          </a:p>
          <a:p>
            <a:pPr>
              <a:spcAft>
                <a:spcPts val="600"/>
              </a:spcAft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Su estructura se asemeja a la de una hoja de cálculo. Componentes :</a:t>
            </a:r>
          </a:p>
        </p:txBody>
      </p:sp>
      <p:cxnSp>
        <p:nvCxnSpPr>
          <p:cNvPr id="6" name="4 Conector recto de flecha">
            <a:extLst>
              <a:ext uri="{FF2B5EF4-FFF2-40B4-BE49-F238E27FC236}">
                <a16:creationId xmlns:a16="http://schemas.microsoft.com/office/drawing/2014/main" id="{B4F38483-A0A7-4B52-87D1-4F46B4866EDA}"/>
              </a:ext>
            </a:extLst>
          </p:cNvPr>
          <p:cNvCxnSpPr/>
          <p:nvPr/>
        </p:nvCxnSpPr>
        <p:spPr>
          <a:xfrm>
            <a:off x="2838872" y="4365273"/>
            <a:ext cx="864096" cy="0"/>
          </a:xfrm>
          <a:prstGeom prst="straightConnector1">
            <a:avLst/>
          </a:prstGeom>
          <a:ln w="3175">
            <a:solidFill>
              <a:srgbClr val="00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7 CuadroTexto">
            <a:extLst>
              <a:ext uri="{FF2B5EF4-FFF2-40B4-BE49-F238E27FC236}">
                <a16:creationId xmlns:a16="http://schemas.microsoft.com/office/drawing/2014/main" id="{1EB02265-B45F-44C1-983D-EF843C531E8F}"/>
              </a:ext>
            </a:extLst>
          </p:cNvPr>
          <p:cNvSpPr txBox="1"/>
          <p:nvPr/>
        </p:nvSpPr>
        <p:spPr>
          <a:xfrm>
            <a:off x="1722510" y="3881333"/>
            <a:ext cx="17018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Registros</a:t>
            </a:r>
            <a:br>
              <a:rPr lang="es-ES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(Tuplas)</a:t>
            </a:r>
            <a:br>
              <a:rPr lang="es-ES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b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 equivalente </a:t>
            </a:r>
            <a:b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 las filas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9 Conector recto de flecha">
            <a:extLst>
              <a:ext uri="{FF2B5EF4-FFF2-40B4-BE49-F238E27FC236}">
                <a16:creationId xmlns:a16="http://schemas.microsoft.com/office/drawing/2014/main" id="{1DF6733E-18C4-4067-80DD-E27781B92F4E}"/>
              </a:ext>
            </a:extLst>
          </p:cNvPr>
          <p:cNvCxnSpPr>
            <a:cxnSpLocks/>
          </p:cNvCxnSpPr>
          <p:nvPr/>
        </p:nvCxnSpPr>
        <p:spPr>
          <a:xfrm>
            <a:off x="7299242" y="3436675"/>
            <a:ext cx="0" cy="232589"/>
          </a:xfrm>
          <a:prstGeom prst="straightConnector1">
            <a:avLst/>
          </a:prstGeom>
          <a:ln w="3175">
            <a:solidFill>
              <a:srgbClr val="00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14 CuadroTexto">
            <a:extLst>
              <a:ext uri="{FF2B5EF4-FFF2-40B4-BE49-F238E27FC236}">
                <a16:creationId xmlns:a16="http://schemas.microsoft.com/office/drawing/2014/main" id="{7FCFF8E2-9613-420A-8C02-0C38B4C9B362}"/>
              </a:ext>
            </a:extLst>
          </p:cNvPr>
          <p:cNvSpPr txBox="1"/>
          <p:nvPr/>
        </p:nvSpPr>
        <p:spPr>
          <a:xfrm>
            <a:off x="6175513" y="2164747"/>
            <a:ext cx="237085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6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Campos</a:t>
            </a:r>
            <a:br>
              <a:rPr lang="es-ES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(atributos)</a:t>
            </a:r>
          </a:p>
          <a:p>
            <a:pPr algn="ctr">
              <a:spcAft>
                <a:spcPts val="600"/>
              </a:spcAft>
            </a:pP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 equivalente </a:t>
            </a:r>
            <a:b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 las columnas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11 Elipse">
            <a:extLst>
              <a:ext uri="{FF2B5EF4-FFF2-40B4-BE49-F238E27FC236}">
                <a16:creationId xmlns:a16="http://schemas.microsoft.com/office/drawing/2014/main" id="{92E3C7DE-CE15-48C0-8902-B465C12882D8}"/>
              </a:ext>
            </a:extLst>
          </p:cNvPr>
          <p:cNvSpPr/>
          <p:nvPr/>
        </p:nvSpPr>
        <p:spPr>
          <a:xfrm>
            <a:off x="6821160" y="4018060"/>
            <a:ext cx="984371" cy="552352"/>
          </a:xfrm>
          <a:prstGeom prst="ellipse">
            <a:avLst/>
          </a:prstGeom>
          <a:noFill/>
          <a:ln>
            <a:solidFill>
              <a:srgbClr val="00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15 Conector recto de flecha">
            <a:extLst>
              <a:ext uri="{FF2B5EF4-FFF2-40B4-BE49-F238E27FC236}">
                <a16:creationId xmlns:a16="http://schemas.microsoft.com/office/drawing/2014/main" id="{FA37ADDC-18A4-43F8-830B-BC8552C2D567}"/>
              </a:ext>
            </a:extLst>
          </p:cNvPr>
          <p:cNvCxnSpPr>
            <a:cxnSpLocks/>
          </p:cNvCxnSpPr>
          <p:nvPr/>
        </p:nvCxnSpPr>
        <p:spPr>
          <a:xfrm flipH="1">
            <a:off x="7805531" y="3461206"/>
            <a:ext cx="2225160" cy="830909"/>
          </a:xfrm>
          <a:prstGeom prst="straightConnector1">
            <a:avLst/>
          </a:prstGeom>
          <a:ln w="3175">
            <a:solidFill>
              <a:srgbClr val="00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20 CuadroTexto">
            <a:extLst>
              <a:ext uri="{FF2B5EF4-FFF2-40B4-BE49-F238E27FC236}">
                <a16:creationId xmlns:a16="http://schemas.microsoft.com/office/drawing/2014/main" id="{933FA55F-CE30-4A26-842A-DFF077127E1B}"/>
              </a:ext>
            </a:extLst>
          </p:cNvPr>
          <p:cNvSpPr txBox="1"/>
          <p:nvPr/>
        </p:nvSpPr>
        <p:spPr>
          <a:xfrm>
            <a:off x="9722393" y="3244884"/>
            <a:ext cx="1771738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16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Valor</a:t>
            </a:r>
            <a:r>
              <a:rPr lang="es-ES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(Dato)</a:t>
            </a:r>
          </a:p>
          <a:p>
            <a:pPr algn="r">
              <a:spcAft>
                <a:spcPts val="600"/>
              </a:spcAft>
            </a:pP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La información contenida en </a:t>
            </a:r>
            <a:b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cada campo </a:t>
            </a:r>
            <a:b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 un </a:t>
            </a:r>
            <a:b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registro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11 Elipse">
            <a:extLst>
              <a:ext uri="{FF2B5EF4-FFF2-40B4-BE49-F238E27FC236}">
                <a16:creationId xmlns:a16="http://schemas.microsoft.com/office/drawing/2014/main" id="{A27BD447-E0B7-4805-A97E-6CB1B4AB4470}"/>
              </a:ext>
            </a:extLst>
          </p:cNvPr>
          <p:cNvSpPr/>
          <p:nvPr/>
        </p:nvSpPr>
        <p:spPr>
          <a:xfrm>
            <a:off x="4609819" y="3562982"/>
            <a:ext cx="720080" cy="5052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4CF9EFD-F4B0-4F16-B9B5-921A9CFF0BB9}"/>
              </a:ext>
            </a:extLst>
          </p:cNvPr>
          <p:cNvSpPr txBox="1"/>
          <p:nvPr/>
        </p:nvSpPr>
        <p:spPr>
          <a:xfrm>
            <a:off x="188056" y="2255717"/>
            <a:ext cx="4770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Clave Primaria</a:t>
            </a:r>
            <a:br>
              <a:rPr lang="es-ES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s-ES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(Clave Principal, Identificador)</a:t>
            </a:r>
            <a:b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 campo (</a:t>
            </a:r>
            <a:r>
              <a:rPr lang="es-ES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 combinación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) que permite identificar </a:t>
            </a:r>
            <a:r>
              <a:rPr lang="es-ES" sz="16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inequívocamente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a un registro </a:t>
            </a:r>
          </a:p>
        </p:txBody>
      </p:sp>
      <p:cxnSp>
        <p:nvCxnSpPr>
          <p:cNvPr id="15" name="9 Conector recto de flecha">
            <a:extLst>
              <a:ext uri="{FF2B5EF4-FFF2-40B4-BE49-F238E27FC236}">
                <a16:creationId xmlns:a16="http://schemas.microsoft.com/office/drawing/2014/main" id="{1C2FCC52-7A7E-4E09-A3F3-E01D011B0C27}"/>
              </a:ext>
            </a:extLst>
          </p:cNvPr>
          <p:cNvCxnSpPr>
            <a:cxnSpLocks/>
          </p:cNvCxnSpPr>
          <p:nvPr/>
        </p:nvCxnSpPr>
        <p:spPr>
          <a:xfrm>
            <a:off x="4712073" y="3282120"/>
            <a:ext cx="343130" cy="268670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55F4E8B9-D3C9-4344-8418-0B2D7753CCC7}"/>
              </a:ext>
            </a:extLst>
          </p:cNvPr>
          <p:cNvSpPr/>
          <p:nvPr/>
        </p:nvSpPr>
        <p:spPr>
          <a:xfrm>
            <a:off x="3789731" y="539529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Tabla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4268896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PF.potx" id="{CC0EBFFC-19B7-412F-BD45-62FDA16D3EC5}" vid="{A8B4F6B7-D3D2-4568-93B7-92D7B28DD88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UPF</Template>
  <TotalTime>0</TotalTime>
  <Words>1628</Words>
  <Application>Microsoft Office PowerPoint</Application>
  <PresentationFormat>Panorámica</PresentationFormat>
  <Paragraphs>233</Paragraphs>
  <Slides>22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  <vt:variant>
        <vt:lpstr>Presentaciones personalizadas</vt:lpstr>
      </vt:variant>
      <vt:variant>
        <vt:i4>1</vt:i4>
      </vt:variant>
    </vt:vector>
  </HeadingPairs>
  <TitlesOfParts>
    <vt:vector size="36" baseType="lpstr">
      <vt:lpstr>Arial</vt:lpstr>
      <vt:lpstr>Arial Black</vt:lpstr>
      <vt:lpstr>Book Antiqua</vt:lpstr>
      <vt:lpstr>Calibri</vt:lpstr>
      <vt:lpstr>Consolas</vt:lpstr>
      <vt:lpstr>Georgia</vt:lpstr>
      <vt:lpstr>Microsoft Sans Serif</vt:lpstr>
      <vt:lpstr>Segoe UI</vt:lpstr>
      <vt:lpstr>Tahoma</vt:lpstr>
      <vt:lpstr>Times New Roman</vt:lpstr>
      <vt:lpstr>Verdana</vt:lpstr>
      <vt:lpstr>Wingdings</vt:lpstr>
      <vt:lpstr>Plantilla ppt</vt:lpstr>
      <vt:lpstr>Sistemas de Información</vt:lpstr>
      <vt:lpstr>Contenido</vt:lpstr>
      <vt:lpstr>¿Qué es una Base de Datos?</vt:lpstr>
      <vt:lpstr>¿Qué es un Modelo de Datos? </vt:lpstr>
      <vt:lpstr>Diferentes modelos de datos... </vt:lpstr>
      <vt:lpstr>Bases de Datos Relacionales. El Modelo Relacional </vt:lpstr>
      <vt:lpstr>¿ Qué es un Dato ?</vt:lpstr>
      <vt:lpstr>Metadatos. Datos que describen a un Dato</vt:lpstr>
      <vt:lpstr>Elementos del Modelo Relacional</vt:lpstr>
      <vt:lpstr>Elementos del Modelo Relacional</vt:lpstr>
      <vt:lpstr>Elementos del Modelo Relacional</vt:lpstr>
      <vt:lpstr>Elementos del Modelo Relacional</vt:lpstr>
      <vt:lpstr>Elementos del Modelo Relacional</vt:lpstr>
      <vt:lpstr>¿ Qué es un Sistema Gestor de Base de Datos ?</vt:lpstr>
      <vt:lpstr>Arquitectura de Bases de Datos RELACIONALES</vt:lpstr>
      <vt:lpstr>Objetivo del Sistema Gestor de Bases de Datos </vt:lpstr>
      <vt:lpstr>Funciones del Sistema Gestor de Bases de Datos </vt:lpstr>
      <vt:lpstr>Fases del Diseño de una Base de Datos</vt:lpstr>
      <vt:lpstr>Fases del Diseño de una Base de Datos</vt:lpstr>
      <vt:lpstr>Fases del Diseño de una Base de Datos</vt:lpstr>
      <vt:lpstr>Fases del Diseño de una Base de Datos</vt:lpstr>
      <vt:lpstr>Fases del Diseño de una Base de Datos</vt:lpstr>
      <vt:lpstr>Imprimir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delatorrerita</dc:creator>
  <cp:keywords>Sistemas de Información, UPF</cp:keywords>
  <cp:lastModifiedBy>delatorrerita</cp:lastModifiedBy>
  <cp:revision>11</cp:revision>
  <dcterms:created xsi:type="dcterms:W3CDTF">2021-04-29T23:56:00Z</dcterms:created>
  <dcterms:modified xsi:type="dcterms:W3CDTF">2022-01-29T12:17:36Z</dcterms:modified>
</cp:coreProperties>
</file>