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60" r:id="rId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7" autoAdjust="0"/>
    <p:restoredTop sz="94660"/>
  </p:normalViewPr>
  <p:slideViewPr>
    <p:cSldViewPr snapToGrid="0">
      <p:cViewPr varScale="1">
        <p:scale>
          <a:sx n="73" d="100"/>
          <a:sy n="73" d="100"/>
        </p:scale>
        <p:origin x="60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70" indent="0" algn="ctr">
              <a:buNone/>
              <a:defRPr sz="2000"/>
            </a:lvl2pPr>
            <a:lvl3pPr marL="914340" indent="0" algn="ctr">
              <a:buNone/>
              <a:defRPr sz="1800"/>
            </a:lvl3pPr>
            <a:lvl4pPr marL="1371510" indent="0" algn="ctr">
              <a:buNone/>
              <a:defRPr sz="1600"/>
            </a:lvl4pPr>
            <a:lvl5pPr marL="1828680" indent="0" algn="ctr">
              <a:buNone/>
              <a:defRPr sz="1600"/>
            </a:lvl5pPr>
            <a:lvl6pPr marL="2285850" indent="0" algn="ctr">
              <a:buNone/>
              <a:defRPr sz="1600"/>
            </a:lvl6pPr>
            <a:lvl7pPr marL="2743019" indent="0" algn="ctr">
              <a:buNone/>
              <a:defRPr sz="1600"/>
            </a:lvl7pPr>
            <a:lvl8pPr marL="3200189" indent="0" algn="ctr">
              <a:buNone/>
              <a:defRPr sz="1600"/>
            </a:lvl8pPr>
            <a:lvl9pPr marL="3657359"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כ"ד/תשרי/תשפ"א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00472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כ"ד/תשרי/תשפ"א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833026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כ"ד/תשרי/תשפ"א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482374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כ"ד/תשרי/תשפ"א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6508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170" indent="0">
              <a:buNone/>
              <a:defRPr sz="2000">
                <a:solidFill>
                  <a:schemeClr val="tx1">
                    <a:tint val="75000"/>
                  </a:schemeClr>
                </a:solidFill>
              </a:defRPr>
            </a:lvl2pPr>
            <a:lvl3pPr marL="914340" indent="0">
              <a:buNone/>
              <a:defRPr sz="1800">
                <a:solidFill>
                  <a:schemeClr val="tx1">
                    <a:tint val="75000"/>
                  </a:schemeClr>
                </a:solidFill>
              </a:defRPr>
            </a:lvl3pPr>
            <a:lvl4pPr marL="1371510" indent="0">
              <a:buNone/>
              <a:defRPr sz="1600">
                <a:solidFill>
                  <a:schemeClr val="tx1">
                    <a:tint val="75000"/>
                  </a:schemeClr>
                </a:solidFill>
              </a:defRPr>
            </a:lvl4pPr>
            <a:lvl5pPr marL="1828680" indent="0">
              <a:buNone/>
              <a:defRPr sz="1600">
                <a:solidFill>
                  <a:schemeClr val="tx1">
                    <a:tint val="75000"/>
                  </a:schemeClr>
                </a:solidFill>
              </a:defRPr>
            </a:lvl5pPr>
            <a:lvl6pPr marL="2285850" indent="0">
              <a:buNone/>
              <a:defRPr sz="1600">
                <a:solidFill>
                  <a:schemeClr val="tx1">
                    <a:tint val="75000"/>
                  </a:schemeClr>
                </a:solidFill>
              </a:defRPr>
            </a:lvl6pPr>
            <a:lvl7pPr marL="2743019" indent="0">
              <a:buNone/>
              <a:defRPr sz="1600">
                <a:solidFill>
                  <a:schemeClr val="tx1">
                    <a:tint val="75000"/>
                  </a:schemeClr>
                </a:solidFill>
              </a:defRPr>
            </a:lvl7pPr>
            <a:lvl8pPr marL="3200189" indent="0">
              <a:buNone/>
              <a:defRPr sz="1600">
                <a:solidFill>
                  <a:schemeClr val="tx1">
                    <a:tint val="75000"/>
                  </a:schemeClr>
                </a:solidFill>
              </a:defRPr>
            </a:lvl8pPr>
            <a:lvl9pPr marL="3657359"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1938E48-F708-4DD5-A3C4-8D7851AB3431}" type="datetimeFigureOut">
              <a:rPr lang="he-IL" smtClean="0"/>
              <a:t>כ"ד/תשרי/תשפ"א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2565121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1938E48-F708-4DD5-A3C4-8D7851AB3431}" type="datetimeFigureOut">
              <a:rPr lang="he-IL" smtClean="0"/>
              <a:t>כ"ד/תשרי/תשפ"א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4213786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70" indent="0">
              <a:buNone/>
              <a:defRPr sz="2000" b="1"/>
            </a:lvl2pPr>
            <a:lvl3pPr marL="914340" indent="0">
              <a:buNone/>
              <a:defRPr sz="1800" b="1"/>
            </a:lvl3pPr>
            <a:lvl4pPr marL="1371510" indent="0">
              <a:buNone/>
              <a:defRPr sz="1600" b="1"/>
            </a:lvl4pPr>
            <a:lvl5pPr marL="1828680" indent="0">
              <a:buNone/>
              <a:defRPr sz="1600" b="1"/>
            </a:lvl5pPr>
            <a:lvl6pPr marL="2285850" indent="0">
              <a:buNone/>
              <a:defRPr sz="1600" b="1"/>
            </a:lvl6pPr>
            <a:lvl7pPr marL="2743019" indent="0">
              <a:buNone/>
              <a:defRPr sz="1600" b="1"/>
            </a:lvl7pPr>
            <a:lvl8pPr marL="3200189" indent="0">
              <a:buNone/>
              <a:defRPr sz="1600" b="1"/>
            </a:lvl8pPr>
            <a:lvl9pPr marL="3657359"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39789"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70" indent="0">
              <a:buNone/>
              <a:defRPr sz="2000" b="1"/>
            </a:lvl2pPr>
            <a:lvl3pPr marL="914340" indent="0">
              <a:buNone/>
              <a:defRPr sz="1800" b="1"/>
            </a:lvl3pPr>
            <a:lvl4pPr marL="1371510" indent="0">
              <a:buNone/>
              <a:defRPr sz="1600" b="1"/>
            </a:lvl4pPr>
            <a:lvl5pPr marL="1828680" indent="0">
              <a:buNone/>
              <a:defRPr sz="1600" b="1"/>
            </a:lvl5pPr>
            <a:lvl6pPr marL="2285850" indent="0">
              <a:buNone/>
              <a:defRPr sz="1600" b="1"/>
            </a:lvl6pPr>
            <a:lvl7pPr marL="2743019" indent="0">
              <a:buNone/>
              <a:defRPr sz="1600" b="1"/>
            </a:lvl7pPr>
            <a:lvl8pPr marL="3200189" indent="0">
              <a:buNone/>
              <a:defRPr sz="1600" b="1"/>
            </a:lvl8pPr>
            <a:lvl9pPr marL="3657359"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1"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1938E48-F708-4DD5-A3C4-8D7851AB3431}" type="datetimeFigureOut">
              <a:rPr lang="he-IL" smtClean="0"/>
              <a:t>כ"ד/תשרי/תשפ"א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76173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1938E48-F708-4DD5-A3C4-8D7851AB3431}" type="datetimeFigureOut">
              <a:rPr lang="he-IL" smtClean="0"/>
              <a:t>כ"ד/תשרי/תשפ"א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415373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38E48-F708-4DD5-A3C4-8D7851AB3431}" type="datetimeFigureOut">
              <a:rPr lang="he-IL" smtClean="0"/>
              <a:t>כ"ד/תשרי/תשפ"א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222263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0" indent="0">
              <a:buNone/>
              <a:defRPr sz="1400"/>
            </a:lvl2pPr>
            <a:lvl3pPr marL="914340" indent="0">
              <a:buNone/>
              <a:defRPr sz="1200"/>
            </a:lvl3pPr>
            <a:lvl4pPr marL="1371510" indent="0">
              <a:buNone/>
              <a:defRPr sz="1000"/>
            </a:lvl4pPr>
            <a:lvl5pPr marL="1828680" indent="0">
              <a:buNone/>
              <a:defRPr sz="1000"/>
            </a:lvl5pPr>
            <a:lvl6pPr marL="2285850" indent="0">
              <a:buNone/>
              <a:defRPr sz="1000"/>
            </a:lvl6pPr>
            <a:lvl7pPr marL="2743019" indent="0">
              <a:buNone/>
              <a:defRPr sz="1000"/>
            </a:lvl7pPr>
            <a:lvl8pPr marL="3200189" indent="0">
              <a:buNone/>
              <a:defRPr sz="1000"/>
            </a:lvl8pPr>
            <a:lvl9pPr marL="3657359"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1938E48-F708-4DD5-A3C4-8D7851AB3431}" type="datetimeFigureOut">
              <a:rPr lang="he-IL" smtClean="0"/>
              <a:t>כ"ד/תשרי/תשפ"א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29579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70" indent="0">
              <a:buNone/>
              <a:defRPr sz="2800"/>
            </a:lvl2pPr>
            <a:lvl3pPr marL="914340" indent="0">
              <a:buNone/>
              <a:defRPr sz="2400"/>
            </a:lvl3pPr>
            <a:lvl4pPr marL="1371510" indent="0">
              <a:buNone/>
              <a:defRPr sz="2000"/>
            </a:lvl4pPr>
            <a:lvl5pPr marL="1828680" indent="0">
              <a:buNone/>
              <a:defRPr sz="2000"/>
            </a:lvl5pPr>
            <a:lvl6pPr marL="2285850" indent="0">
              <a:buNone/>
              <a:defRPr sz="2000"/>
            </a:lvl6pPr>
            <a:lvl7pPr marL="2743019" indent="0">
              <a:buNone/>
              <a:defRPr sz="2000"/>
            </a:lvl7pPr>
            <a:lvl8pPr marL="3200189" indent="0">
              <a:buNone/>
              <a:defRPr sz="2000"/>
            </a:lvl8pPr>
            <a:lvl9pPr marL="3657359"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0" indent="0">
              <a:buNone/>
              <a:defRPr sz="1400"/>
            </a:lvl2pPr>
            <a:lvl3pPr marL="914340" indent="0">
              <a:buNone/>
              <a:defRPr sz="1200"/>
            </a:lvl3pPr>
            <a:lvl4pPr marL="1371510" indent="0">
              <a:buNone/>
              <a:defRPr sz="1000"/>
            </a:lvl4pPr>
            <a:lvl5pPr marL="1828680" indent="0">
              <a:buNone/>
              <a:defRPr sz="1000"/>
            </a:lvl5pPr>
            <a:lvl6pPr marL="2285850" indent="0">
              <a:buNone/>
              <a:defRPr sz="1000"/>
            </a:lvl6pPr>
            <a:lvl7pPr marL="2743019" indent="0">
              <a:buNone/>
              <a:defRPr sz="1000"/>
            </a:lvl7pPr>
            <a:lvl8pPr marL="3200189" indent="0">
              <a:buNone/>
              <a:defRPr sz="1000"/>
            </a:lvl8pPr>
            <a:lvl9pPr marL="3657359"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1938E48-F708-4DD5-A3C4-8D7851AB3431}" type="datetimeFigureOut">
              <a:rPr lang="he-IL" smtClean="0"/>
              <a:t>כ"ד/תשרי/תשפ"א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347145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38E48-F708-4DD5-A3C4-8D7851AB3431}" type="datetimeFigureOut">
              <a:rPr lang="he-IL" smtClean="0"/>
              <a:t>כ"ד/תשרי/תשפ"א</a:t>
            </a:fld>
            <a:endParaRPr lang="he-IL"/>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F0D2A-E218-47E0-A883-B788501C2BBC}" type="slidenum">
              <a:rPr lang="he-IL" smtClean="0"/>
              <a:t>‹#›</a:t>
            </a:fld>
            <a:endParaRPr lang="he-IL"/>
          </a:p>
        </p:txBody>
      </p:sp>
    </p:spTree>
    <p:extLst>
      <p:ext uri="{BB962C8B-B14F-4D97-AF65-F5344CB8AC3E}">
        <p14:creationId xmlns:p14="http://schemas.microsoft.com/office/powerpoint/2010/main" val="1969084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4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5" indent="-228585" algn="r" defTabSz="91434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5" indent="-228585" algn="r" defTabSz="91434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5" indent="-228585" algn="r" defTabSz="91434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5" indent="-228585" algn="r" defTabSz="91434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5" indent="-228585" algn="r" defTabSz="91434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4" indent="-228585" algn="r" defTabSz="91434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5" indent="-228585" algn="r" defTabSz="91434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4" indent="-228585" algn="r" defTabSz="91434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4" indent="-228585" algn="r" defTabSz="91434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340" rtl="1" eaLnBrk="1" latinLnBrk="0" hangingPunct="1">
        <a:defRPr sz="1800" kern="1200">
          <a:solidFill>
            <a:schemeClr val="tx1"/>
          </a:solidFill>
          <a:latin typeface="+mn-lt"/>
          <a:ea typeface="+mn-ea"/>
          <a:cs typeface="+mn-cs"/>
        </a:defRPr>
      </a:lvl1pPr>
      <a:lvl2pPr marL="457170" algn="r" defTabSz="914340" rtl="1" eaLnBrk="1" latinLnBrk="0" hangingPunct="1">
        <a:defRPr sz="1800" kern="1200">
          <a:solidFill>
            <a:schemeClr val="tx1"/>
          </a:solidFill>
          <a:latin typeface="+mn-lt"/>
          <a:ea typeface="+mn-ea"/>
          <a:cs typeface="+mn-cs"/>
        </a:defRPr>
      </a:lvl2pPr>
      <a:lvl3pPr marL="914340" algn="r" defTabSz="914340" rtl="1" eaLnBrk="1" latinLnBrk="0" hangingPunct="1">
        <a:defRPr sz="1800" kern="1200">
          <a:solidFill>
            <a:schemeClr val="tx1"/>
          </a:solidFill>
          <a:latin typeface="+mn-lt"/>
          <a:ea typeface="+mn-ea"/>
          <a:cs typeface="+mn-cs"/>
        </a:defRPr>
      </a:lvl3pPr>
      <a:lvl4pPr marL="1371510" algn="r" defTabSz="914340" rtl="1" eaLnBrk="1" latinLnBrk="0" hangingPunct="1">
        <a:defRPr sz="1800" kern="1200">
          <a:solidFill>
            <a:schemeClr val="tx1"/>
          </a:solidFill>
          <a:latin typeface="+mn-lt"/>
          <a:ea typeface="+mn-ea"/>
          <a:cs typeface="+mn-cs"/>
        </a:defRPr>
      </a:lvl4pPr>
      <a:lvl5pPr marL="1828680" algn="r" defTabSz="914340" rtl="1" eaLnBrk="1" latinLnBrk="0" hangingPunct="1">
        <a:defRPr sz="1800" kern="1200">
          <a:solidFill>
            <a:schemeClr val="tx1"/>
          </a:solidFill>
          <a:latin typeface="+mn-lt"/>
          <a:ea typeface="+mn-ea"/>
          <a:cs typeface="+mn-cs"/>
        </a:defRPr>
      </a:lvl5pPr>
      <a:lvl6pPr marL="2285850" algn="r" defTabSz="914340" rtl="1" eaLnBrk="1" latinLnBrk="0" hangingPunct="1">
        <a:defRPr sz="1800" kern="1200">
          <a:solidFill>
            <a:schemeClr val="tx1"/>
          </a:solidFill>
          <a:latin typeface="+mn-lt"/>
          <a:ea typeface="+mn-ea"/>
          <a:cs typeface="+mn-cs"/>
        </a:defRPr>
      </a:lvl6pPr>
      <a:lvl7pPr marL="2743019" algn="r" defTabSz="914340" rtl="1" eaLnBrk="1" latinLnBrk="0" hangingPunct="1">
        <a:defRPr sz="1800" kern="1200">
          <a:solidFill>
            <a:schemeClr val="tx1"/>
          </a:solidFill>
          <a:latin typeface="+mn-lt"/>
          <a:ea typeface="+mn-ea"/>
          <a:cs typeface="+mn-cs"/>
        </a:defRPr>
      </a:lvl7pPr>
      <a:lvl8pPr marL="3200189" algn="r" defTabSz="914340" rtl="1" eaLnBrk="1" latinLnBrk="0" hangingPunct="1">
        <a:defRPr sz="1800" kern="1200">
          <a:solidFill>
            <a:schemeClr val="tx1"/>
          </a:solidFill>
          <a:latin typeface="+mn-lt"/>
          <a:ea typeface="+mn-ea"/>
          <a:cs typeface="+mn-cs"/>
        </a:defRPr>
      </a:lvl8pPr>
      <a:lvl9pPr marL="3657359" algn="r" defTabSz="91434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852" y="109"/>
            <a:ext cx="9520296" cy="6857782"/>
          </a:xfrm>
          <a:prstGeom prst="rect">
            <a:avLst/>
          </a:prstGeom>
        </p:spPr>
      </p:pic>
      <p:sp>
        <p:nvSpPr>
          <p:cNvPr id="4" name="TextBox 3"/>
          <p:cNvSpPr txBox="1"/>
          <p:nvPr/>
        </p:nvSpPr>
        <p:spPr>
          <a:xfrm>
            <a:off x="6088992" y="70426"/>
            <a:ext cx="3632562" cy="547458"/>
          </a:xfrm>
          <a:prstGeom prst="rect">
            <a:avLst/>
          </a:prstGeom>
          <a:noFill/>
        </p:spPr>
        <p:txBody>
          <a:bodyPr wrap="square" rtlCol="1" anchor="ctr" anchorCtr="0">
            <a:spAutoFit/>
          </a:bodyPr>
          <a:lstStyle/>
          <a:p>
            <a:pPr defTabSz="786103"/>
            <a:r>
              <a:rPr lang="he-IL" sz="986" b="1" dirty="0">
                <a:solidFill>
                  <a:prstClr val="white"/>
                </a:solidFill>
                <a:latin typeface="Calibri" panose="020F0502020204030204"/>
                <a:cs typeface="Arial" panose="020B0604020202020204" pitchFamily="34" charset="0"/>
              </a:rPr>
              <a:t>מרגריטה פרידמן</a:t>
            </a:r>
          </a:p>
          <a:p>
            <a:pPr defTabSz="786103"/>
            <a:r>
              <a:rPr lang="he-IL" sz="986" b="1" dirty="0">
                <a:solidFill>
                  <a:prstClr val="white"/>
                </a:solidFill>
                <a:latin typeface="Calibri" panose="020F0502020204030204"/>
                <a:cs typeface="Arial" panose="020B0604020202020204" pitchFamily="34" charset="0"/>
              </a:rPr>
              <a:t>מנחה: מר אופיר </a:t>
            </a:r>
            <a:r>
              <a:rPr lang="he-IL" sz="986" b="1" dirty="0" err="1">
                <a:solidFill>
                  <a:prstClr val="white"/>
                </a:solidFill>
                <a:latin typeface="Calibri" panose="020F0502020204030204"/>
                <a:cs typeface="Arial" panose="020B0604020202020204" pitchFamily="34" charset="0"/>
              </a:rPr>
              <a:t>אינדיג</a:t>
            </a:r>
            <a:endParaRPr lang="he-IL" sz="986" b="1" dirty="0">
              <a:solidFill>
                <a:prstClr val="white"/>
              </a:solidFill>
              <a:latin typeface="Calibri" panose="020F0502020204030204"/>
              <a:cs typeface="Arial" panose="020B0604020202020204" pitchFamily="34" charset="0"/>
            </a:endParaRPr>
          </a:p>
          <a:p>
            <a:pPr defTabSz="786103"/>
            <a:endParaRPr lang="he-IL" sz="986" b="1" dirty="0">
              <a:solidFill>
                <a:prstClr val="white"/>
              </a:solidFill>
              <a:latin typeface="Calibri" panose="020F0502020204030204"/>
              <a:cs typeface="Arial" panose="020B0604020202020204" pitchFamily="34" charset="0"/>
            </a:endParaRPr>
          </a:p>
        </p:txBody>
      </p:sp>
      <p:sp>
        <p:nvSpPr>
          <p:cNvPr id="5" name="TextBox 4"/>
          <p:cNvSpPr txBox="1"/>
          <p:nvPr/>
        </p:nvSpPr>
        <p:spPr>
          <a:xfrm>
            <a:off x="3899868" y="140938"/>
            <a:ext cx="2109059" cy="488916"/>
          </a:xfrm>
          <a:prstGeom prst="rect">
            <a:avLst/>
          </a:prstGeom>
          <a:noFill/>
        </p:spPr>
        <p:txBody>
          <a:bodyPr wrap="square" rtlCol="1">
            <a:spAutoFit/>
          </a:bodyPr>
          <a:lstStyle/>
          <a:p>
            <a:pPr defTabSz="786103"/>
            <a:r>
              <a:rPr lang="he-IL" sz="2577" dirty="0">
                <a:solidFill>
                  <a:prstClr val="white"/>
                </a:solidFill>
                <a:latin typeface="Calibri" panose="020F0502020204030204"/>
                <a:cs typeface="Arial" panose="020B0604020202020204" pitchFamily="34" charset="0"/>
              </a:rPr>
              <a:t>הנדסת תוכנה</a:t>
            </a:r>
          </a:p>
        </p:txBody>
      </p:sp>
      <p:sp>
        <p:nvSpPr>
          <p:cNvPr id="6" name="TextBox 5"/>
          <p:cNvSpPr txBox="1"/>
          <p:nvPr/>
        </p:nvSpPr>
        <p:spPr>
          <a:xfrm>
            <a:off x="6245605" y="853870"/>
            <a:ext cx="3936341" cy="319959"/>
          </a:xfrm>
          <a:prstGeom prst="rect">
            <a:avLst/>
          </a:prstGeom>
          <a:noFill/>
        </p:spPr>
        <p:txBody>
          <a:bodyPr wrap="square" rtlCol="1">
            <a:spAutoFit/>
          </a:bodyPr>
          <a:lstStyle/>
          <a:p>
            <a:pPr algn="ctr" defTabSz="786103"/>
            <a:r>
              <a:rPr lang="he-IL" sz="1479" b="1" dirty="0">
                <a:solidFill>
                  <a:srgbClr val="CF6D36"/>
                </a:solidFill>
                <a:latin typeface="Calibri" panose="020F0502020204030204"/>
                <a:cs typeface="Arial" panose="020B0604020202020204" pitchFamily="34" charset="0"/>
              </a:rPr>
              <a:t>מערכת שיעורים מתוקשבים</a:t>
            </a:r>
          </a:p>
        </p:txBody>
      </p:sp>
      <p:sp>
        <p:nvSpPr>
          <p:cNvPr id="9" name="TextBox 8"/>
          <p:cNvSpPr txBox="1"/>
          <p:nvPr/>
        </p:nvSpPr>
        <p:spPr>
          <a:xfrm>
            <a:off x="6245605" y="2706768"/>
            <a:ext cx="3944880" cy="3533011"/>
          </a:xfrm>
          <a:prstGeom prst="rect">
            <a:avLst/>
          </a:prstGeom>
          <a:noFill/>
        </p:spPr>
        <p:txBody>
          <a:bodyPr wrap="square" rtlCol="1">
            <a:noAutofit/>
          </a:bodyPr>
          <a:lstStyle/>
          <a:p>
            <a:pPr defTabSz="786103"/>
            <a:r>
              <a:rPr lang="he-IL" sz="807" b="1" dirty="0">
                <a:solidFill>
                  <a:prstClr val="black"/>
                </a:solidFill>
                <a:latin typeface="Calibri" panose="020F0502020204030204"/>
                <a:cs typeface="Arial" panose="020B0604020202020204" pitchFamily="34" charset="0"/>
              </a:rPr>
              <a:t>עיקרי התכנון - </a:t>
            </a:r>
          </a:p>
          <a:p>
            <a:pPr defTabSz="786103"/>
            <a:r>
              <a:rPr lang="he-IL" sz="807" b="1" dirty="0">
                <a:solidFill>
                  <a:prstClr val="black"/>
                </a:solidFill>
                <a:latin typeface="Calibri" panose="020F0502020204030204" pitchFamily="34" charset="0"/>
                <a:cs typeface="Arial" panose="020B0604020202020204" pitchFamily="34" charset="0"/>
              </a:rPr>
              <a:t>	</a:t>
            </a:r>
            <a:r>
              <a:rPr lang="he-IL" sz="807" dirty="0">
                <a:solidFill>
                  <a:prstClr val="black"/>
                </a:solidFill>
                <a:latin typeface="Calibri" panose="020F0502020204030204" pitchFamily="34" charset="0"/>
                <a:cs typeface="Arial" panose="020B0604020202020204" pitchFamily="34" charset="0"/>
              </a:rPr>
              <a:t>פיתוח אלגוריתם נח, יעיל המפענח בצורה המדויקת ביותר פתרונות של משוואות 	מתמטיות ומצביע על נקודות חלשות של התלמידים.</a:t>
            </a:r>
          </a:p>
          <a:p>
            <a:pPr defTabSz="786103"/>
            <a:r>
              <a:rPr lang="he-IL" sz="807" dirty="0">
                <a:solidFill>
                  <a:prstClr val="black"/>
                </a:solidFill>
                <a:latin typeface="Calibri" panose="020F0502020204030204" pitchFamily="34" charset="0"/>
                <a:cs typeface="Arial" panose="020B0604020202020204" pitchFamily="34" charset="0"/>
              </a:rPr>
              <a:t>	</a:t>
            </a:r>
          </a:p>
          <a:p>
            <a:pPr defTabSz="786103"/>
            <a:r>
              <a:rPr lang="he-IL" sz="807" dirty="0">
                <a:solidFill>
                  <a:prstClr val="black"/>
                </a:solidFill>
                <a:latin typeface="Calibri" panose="020F0502020204030204" pitchFamily="34" charset="0"/>
                <a:cs typeface="Arial" panose="020B0604020202020204" pitchFamily="34" charset="0"/>
              </a:rPr>
              <a:t>	משוב למורה עבור נקודות לשיפור בתחום ההוראה</a:t>
            </a:r>
          </a:p>
          <a:p>
            <a:pPr defTabSz="786103"/>
            <a:endParaRPr lang="he-IL" sz="807" dirty="0">
              <a:solidFill>
                <a:prstClr val="black"/>
              </a:solidFill>
              <a:latin typeface="Calibri" panose="020F0502020204030204" pitchFamily="34" charset="0"/>
              <a:cs typeface="Arial" panose="020B0604020202020204" pitchFamily="34" charset="0"/>
            </a:endParaRPr>
          </a:p>
          <a:p>
            <a:pPr defTabSz="786103"/>
            <a:r>
              <a:rPr lang="en-US" sz="807" dirty="0">
                <a:solidFill>
                  <a:prstClr val="black"/>
                </a:solidFill>
                <a:latin typeface="Calibri" panose="020F0502020204030204"/>
              </a:rPr>
              <a:t>		</a:t>
            </a:r>
          </a:p>
          <a:p>
            <a:pPr defTabSz="786103"/>
            <a:endParaRPr lang="en-US" sz="807" dirty="0">
              <a:solidFill>
                <a:prstClr val="black"/>
              </a:solidFill>
              <a:latin typeface="Calibri" panose="020F0502020204030204"/>
            </a:endParaRPr>
          </a:p>
          <a:p>
            <a:pPr defTabSz="786103"/>
            <a:r>
              <a:rPr lang="he-IL" sz="807" b="1" dirty="0">
                <a:solidFill>
                  <a:prstClr val="black"/>
                </a:solidFill>
                <a:latin typeface="Calibri" panose="020F0502020204030204" pitchFamily="34" charset="0"/>
                <a:ea typeface="Calibri" panose="020F0502020204030204" pitchFamily="34" charset="0"/>
                <a:cs typeface="Arial" panose="020B0604020202020204" pitchFamily="34" charset="0"/>
              </a:rPr>
              <a:t>תוצרי הפרויקט - </a:t>
            </a:r>
          </a:p>
          <a:p>
            <a:pPr defTabSz="786103"/>
            <a:r>
              <a:rPr lang="en-US" sz="807" dirty="0">
                <a:solidFill>
                  <a:prstClr val="black"/>
                </a:solidFill>
                <a:latin typeface="Calibri" panose="020F0502020204030204"/>
              </a:rPr>
              <a:t>	</a:t>
            </a:r>
          </a:p>
          <a:p>
            <a:pPr marL="102459" defTabSz="786103">
              <a:lnSpc>
                <a:spcPct val="150000"/>
              </a:lnSpc>
              <a:spcAft>
                <a:spcPts val="179"/>
              </a:spcAft>
            </a:pPr>
            <a:r>
              <a:rPr lang="en-US" sz="807" b="1" dirty="0">
                <a:solidFill>
                  <a:prstClr val="black"/>
                </a:solidFill>
                <a:latin typeface="Calibri" panose="020F0502020204030204" pitchFamily="34" charset="0"/>
              </a:rPr>
              <a:t>Infrastructure Sub System</a:t>
            </a:r>
          </a:p>
          <a:p>
            <a:pPr marL="102459" defTabSz="786103">
              <a:lnSpc>
                <a:spcPct val="150000"/>
              </a:lnSpc>
              <a:spcAft>
                <a:spcPts val="179"/>
              </a:spcAft>
            </a:pPr>
            <a:r>
              <a:rPr lang="he-IL" sz="403" b="1" dirty="0">
                <a:solidFill>
                  <a:prstClr val="black"/>
                </a:solidFill>
                <a:latin typeface="Calibri" panose="020F0502020204030204" pitchFamily="34" charset="0"/>
                <a:ea typeface="Calibri" panose="020F0502020204030204" pitchFamily="34" charset="0"/>
                <a:cs typeface="Arial" panose="020B0604020202020204" pitchFamily="34" charset="0"/>
              </a:rPr>
              <a:t> </a:t>
            </a:r>
            <a:endParaRPr lang="en-US" sz="403"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102459" indent="102459" defTabSz="786103">
              <a:lnSpc>
                <a:spcPct val="150000"/>
              </a:lnSpc>
              <a:spcAft>
                <a:spcPts val="179"/>
              </a:spcAft>
            </a:pPr>
            <a:r>
              <a:rPr lang="en-US" sz="807" dirty="0">
                <a:solidFill>
                  <a:prstClr val="black"/>
                </a:solidFill>
                <a:latin typeface="Calibri" panose="020F0502020204030204" pitchFamily="34" charset="0"/>
              </a:rPr>
              <a:t>DAL</a:t>
            </a:r>
            <a:r>
              <a:rPr lang="he-IL" sz="807" dirty="0">
                <a:solidFill>
                  <a:prstClr val="black"/>
                </a:solidFill>
                <a:latin typeface="Calibri" panose="020F0502020204030204" pitchFamily="34" charset="0"/>
                <a:cs typeface="Arial" panose="020B0604020202020204" pitchFamily="34" charset="0"/>
              </a:rPr>
              <a:t> - השכבה המאפשר גישה מופשטת לנתונים </a:t>
            </a:r>
          </a:p>
          <a:p>
            <a:pPr marL="102459" indent="102459" defTabSz="786103">
              <a:lnSpc>
                <a:spcPct val="150000"/>
              </a:lnSpc>
              <a:spcAft>
                <a:spcPts val="179"/>
              </a:spcAft>
            </a:pPr>
            <a:r>
              <a:rPr lang="he-IL" sz="807" dirty="0">
                <a:solidFill>
                  <a:prstClr val="black"/>
                </a:solidFill>
                <a:latin typeface="Calibri" panose="020F0502020204030204" pitchFamily="34" charset="0"/>
                <a:cs typeface="Arial" panose="020B0604020202020204" pitchFamily="34" charset="0"/>
              </a:rPr>
              <a:t>המאוחסנים במסד הנתונים.</a:t>
            </a:r>
            <a:endParaRPr lang="en-US" sz="807" dirty="0">
              <a:solidFill>
                <a:prstClr val="black"/>
              </a:solidFill>
              <a:latin typeface="Calibri" panose="020F0502020204030204" pitchFamily="34" charset="0"/>
            </a:endParaRPr>
          </a:p>
          <a:p>
            <a:pPr marL="102459" indent="102459" defTabSz="786103">
              <a:lnSpc>
                <a:spcPct val="150000"/>
              </a:lnSpc>
              <a:spcAft>
                <a:spcPts val="179"/>
              </a:spcAft>
            </a:pPr>
            <a:r>
              <a:rPr lang="en-US" sz="807" dirty="0">
                <a:solidFill>
                  <a:prstClr val="black"/>
                </a:solidFill>
                <a:latin typeface="Calibri" panose="020F0502020204030204" pitchFamily="34" charset="0"/>
              </a:rPr>
              <a:t>  Student result decoding algorithm</a:t>
            </a:r>
            <a:r>
              <a:rPr lang="he-IL" sz="807" dirty="0">
                <a:solidFill>
                  <a:prstClr val="black"/>
                </a:solidFill>
                <a:latin typeface="Calibri" panose="020F0502020204030204" pitchFamily="34" charset="0"/>
                <a:cs typeface="Arial" panose="020B0604020202020204" pitchFamily="34" charset="0"/>
              </a:rPr>
              <a:t>- האלגוריתם האחראי על פענוח הפתרונות הניתנות </a:t>
            </a:r>
          </a:p>
          <a:p>
            <a:pPr marL="102459" indent="102459" defTabSz="786103">
              <a:lnSpc>
                <a:spcPct val="150000"/>
              </a:lnSpc>
              <a:spcAft>
                <a:spcPts val="179"/>
              </a:spcAft>
            </a:pPr>
            <a:r>
              <a:rPr lang="he-IL" sz="807" dirty="0">
                <a:solidFill>
                  <a:prstClr val="black"/>
                </a:solidFill>
                <a:latin typeface="Calibri" panose="020F0502020204030204" pitchFamily="34" charset="0"/>
                <a:cs typeface="Arial" panose="020B0604020202020204" pitchFamily="34" charset="0"/>
              </a:rPr>
              <a:t>עבור המשוואות וסיווגם לשגיאת הפתרון המתאימה.</a:t>
            </a:r>
            <a:endParaRPr lang="en-US" sz="807" dirty="0">
              <a:solidFill>
                <a:prstClr val="black"/>
              </a:solidFill>
              <a:latin typeface="Calibri" panose="020F0502020204030204" pitchFamily="34" charset="0"/>
            </a:endParaRPr>
          </a:p>
          <a:p>
            <a:pPr marL="102459" defTabSz="786103">
              <a:lnSpc>
                <a:spcPct val="150000"/>
              </a:lnSpc>
            </a:pPr>
            <a:r>
              <a:rPr lang="en-US" sz="807" dirty="0">
                <a:solidFill>
                  <a:prstClr val="black"/>
                </a:solidFill>
                <a:latin typeface="Calibri" panose="020F0502020204030204" pitchFamily="34" charset="0"/>
              </a:rPr>
              <a:t> </a:t>
            </a:r>
          </a:p>
          <a:p>
            <a:pPr marL="102459" defTabSz="786103">
              <a:lnSpc>
                <a:spcPct val="150000"/>
              </a:lnSpc>
            </a:pPr>
            <a:r>
              <a:rPr lang="en-US" sz="807" b="1" dirty="0">
                <a:solidFill>
                  <a:prstClr val="black"/>
                </a:solidFill>
                <a:latin typeface="Calibri" panose="020F0502020204030204" pitchFamily="34" charset="0"/>
              </a:rPr>
              <a:t>Application Sub System</a:t>
            </a:r>
          </a:p>
          <a:p>
            <a:pPr marL="102459" indent="102459" defTabSz="786103">
              <a:lnSpc>
                <a:spcPct val="150000"/>
              </a:lnSpc>
            </a:pPr>
            <a:r>
              <a:rPr lang="en-US" sz="807" dirty="0">
                <a:solidFill>
                  <a:prstClr val="black"/>
                </a:solidFill>
                <a:latin typeface="Calibri" panose="020F0502020204030204" pitchFamily="34" charset="0"/>
              </a:rPr>
              <a:t>UI</a:t>
            </a:r>
            <a:r>
              <a:rPr lang="he-IL" sz="807" dirty="0">
                <a:solidFill>
                  <a:prstClr val="black"/>
                </a:solidFill>
                <a:latin typeface="Calibri" panose="020F0502020204030204" pitchFamily="34" charset="0"/>
                <a:cs typeface="Arial" panose="020B0604020202020204" pitchFamily="34" charset="0"/>
              </a:rPr>
              <a:t> - ממשק המשתמש של מערכת השיעורים המתוקשבים.</a:t>
            </a:r>
            <a:endParaRPr lang="en-US" sz="807" dirty="0">
              <a:solidFill>
                <a:prstClr val="black"/>
              </a:solidFill>
              <a:latin typeface="Calibri" panose="020F0502020204030204" pitchFamily="34" charset="0"/>
            </a:endParaRPr>
          </a:p>
          <a:p>
            <a:pPr marL="102459" defTabSz="786103">
              <a:lnSpc>
                <a:spcPct val="150000"/>
              </a:lnSpc>
            </a:pPr>
            <a:r>
              <a:rPr lang="he-IL" sz="807" dirty="0">
                <a:solidFill>
                  <a:prstClr val="black"/>
                </a:solidFill>
                <a:latin typeface="Calibri" panose="020F0502020204030204" pitchFamily="34" charset="0"/>
                <a:cs typeface="Arial" panose="020B0604020202020204" pitchFamily="34" charset="0"/>
              </a:rPr>
              <a:t> </a:t>
            </a:r>
            <a:endParaRPr lang="en-US" sz="807" dirty="0">
              <a:solidFill>
                <a:prstClr val="black"/>
              </a:solidFill>
              <a:latin typeface="Calibri" panose="020F0502020204030204" pitchFamily="34" charset="0"/>
            </a:endParaRPr>
          </a:p>
          <a:p>
            <a:pPr marL="102459" defTabSz="786103">
              <a:lnSpc>
                <a:spcPct val="150000"/>
              </a:lnSpc>
              <a:spcAft>
                <a:spcPts val="179"/>
              </a:spcAft>
            </a:pPr>
            <a:r>
              <a:rPr lang="en-US" sz="807" b="1" dirty="0">
                <a:solidFill>
                  <a:prstClr val="black"/>
                </a:solidFill>
                <a:latin typeface="Calibri" panose="020F0502020204030204" pitchFamily="34" charset="0"/>
              </a:rPr>
              <a:t>Database</a:t>
            </a:r>
          </a:p>
          <a:p>
            <a:pPr defTabSz="786103"/>
            <a:r>
              <a:rPr lang="he-IL" sz="807" dirty="0">
                <a:solidFill>
                  <a:prstClr val="black"/>
                </a:solidFill>
                <a:latin typeface="Calibri" panose="020F0502020204030204" pitchFamily="34" charset="0"/>
                <a:cs typeface="Arial" panose="020B0604020202020204" pitchFamily="34" charset="0"/>
              </a:rPr>
              <a:t>מסד נתונים </a:t>
            </a:r>
            <a:r>
              <a:rPr lang="en-US" sz="807" dirty="0">
                <a:solidFill>
                  <a:prstClr val="black"/>
                </a:solidFill>
                <a:latin typeface="Calibri" panose="020F0502020204030204" pitchFamily="34" charset="0"/>
              </a:rPr>
              <a:t>My SQL</a:t>
            </a:r>
            <a:r>
              <a:rPr lang="he-IL" sz="807" dirty="0">
                <a:solidFill>
                  <a:prstClr val="black"/>
                </a:solidFill>
                <a:latin typeface="Calibri" panose="020F0502020204030204" pitchFamily="34" charset="0"/>
                <a:cs typeface="Arial" panose="020B0604020202020204" pitchFamily="34" charset="0"/>
              </a:rPr>
              <a:t> - המאחסן את כלל הנתונים.</a:t>
            </a:r>
            <a:endParaRPr lang="en-US" sz="807" dirty="0">
              <a:solidFill>
                <a:prstClr val="black"/>
              </a:solidFill>
              <a:latin typeface="Calibri" panose="020F0502020204030204" pitchFamily="34" charset="0"/>
            </a:endParaRPr>
          </a:p>
          <a:p>
            <a:pPr marL="102459" defTabSz="786103">
              <a:lnSpc>
                <a:spcPct val="150000"/>
              </a:lnSpc>
              <a:spcAft>
                <a:spcPts val="179"/>
              </a:spcAft>
            </a:pPr>
            <a:r>
              <a:rPr lang="he-IL" sz="807" dirty="0">
                <a:solidFill>
                  <a:prstClr val="black"/>
                </a:solidFill>
                <a:latin typeface="Calibri" panose="020F0502020204030204" pitchFamily="34" charset="0"/>
                <a:cs typeface="Arial" panose="020B0604020202020204" pitchFamily="34" charset="0"/>
              </a:rPr>
              <a:t> </a:t>
            </a:r>
            <a:endParaRPr lang="en-US" sz="807" dirty="0">
              <a:solidFill>
                <a:prstClr val="black"/>
              </a:solidFill>
              <a:latin typeface="Calibri" panose="020F0502020204030204" pitchFamily="34" charset="0"/>
            </a:endParaRPr>
          </a:p>
          <a:p>
            <a:pPr defTabSz="786103"/>
            <a:endParaRPr lang="he-IL" sz="807" dirty="0">
              <a:solidFill>
                <a:prstClr val="black"/>
              </a:solidFill>
              <a:latin typeface="Calibri" panose="020F0502020204030204"/>
              <a:cs typeface="Arial" panose="020B0604020202020204" pitchFamily="34" charset="0"/>
            </a:endParaRPr>
          </a:p>
        </p:txBody>
      </p:sp>
      <p:sp>
        <p:nvSpPr>
          <p:cNvPr id="10" name="TextBox 9"/>
          <p:cNvSpPr txBox="1"/>
          <p:nvPr/>
        </p:nvSpPr>
        <p:spPr>
          <a:xfrm>
            <a:off x="1991525" y="794099"/>
            <a:ext cx="3944880" cy="5601388"/>
          </a:xfrm>
          <a:prstGeom prst="rect">
            <a:avLst/>
          </a:prstGeom>
          <a:noFill/>
        </p:spPr>
        <p:txBody>
          <a:bodyPr wrap="square" rtlCol="1">
            <a:noAutofit/>
          </a:bodyPr>
          <a:lstStyle/>
          <a:p>
            <a:pPr marL="377560" lvl="1" defTabSz="786103">
              <a:lnSpc>
                <a:spcPct val="115000"/>
              </a:lnSpc>
            </a:pPr>
            <a:r>
              <a:rPr lang="he-IL" sz="807" b="1" dirty="0">
                <a:solidFill>
                  <a:prstClr val="black"/>
                </a:solidFill>
                <a:latin typeface="Calibri" panose="020F0502020204030204" pitchFamily="34" charset="0"/>
                <a:ea typeface="Calibri" panose="020F0502020204030204" pitchFamily="34" charset="0"/>
                <a:cs typeface="Arial" panose="020B0604020202020204" pitchFamily="34" charset="0"/>
              </a:rPr>
              <a:t>תוצאות</a:t>
            </a:r>
          </a:p>
          <a:p>
            <a:pPr marL="377560" lvl="1" defTabSz="786103">
              <a:lnSpc>
                <a:spcPct val="115000"/>
              </a:lnSpc>
            </a:pPr>
            <a:r>
              <a:rPr lang="he-IL" sz="807" u="sng" dirty="0">
                <a:solidFill>
                  <a:prstClr val="black"/>
                </a:solidFill>
                <a:latin typeface="Calibri" panose="020F0502020204030204" pitchFamily="34" charset="0"/>
                <a:ea typeface="Calibri" panose="020F0502020204030204" pitchFamily="34" charset="0"/>
                <a:cs typeface="Arial" panose="020B0604020202020204" pitchFamily="34" charset="0"/>
              </a:rPr>
              <a:t>דוגמת הרצת האלגוריתם:</a:t>
            </a:r>
          </a:p>
          <a:p>
            <a:pPr marL="377560" lvl="1" defTabSz="786103">
              <a:lnSpc>
                <a:spcPct val="115000"/>
              </a:lnSpc>
            </a:pPr>
            <a:endParaRPr lang="he-IL" sz="807"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377560" lvl="1" defTabSz="786103">
              <a:lnSpc>
                <a:spcPct val="115000"/>
              </a:lnSpc>
              <a:spcAft>
                <a:spcPts val="134"/>
              </a:spcAft>
            </a:pPr>
            <a:r>
              <a:rPr lang="he-IL" sz="807" dirty="0">
                <a:solidFill>
                  <a:prstClr val="black"/>
                </a:solidFill>
                <a:latin typeface="Calibri" panose="020F0502020204030204" pitchFamily="34" charset="0"/>
                <a:cs typeface="Arial" panose="020B0604020202020204" pitchFamily="34" charset="0"/>
              </a:rPr>
              <a:t>שורה אחרונה תקינה בפתרון התלמיד: </a:t>
            </a:r>
            <a:endParaRPr lang="en-US" sz="807" dirty="0">
              <a:solidFill>
                <a:prstClr val="black"/>
              </a:solidFill>
              <a:latin typeface="Calibri" panose="020F0502020204030204" pitchFamily="34" charset="0"/>
              <a:cs typeface="Arial" panose="020B0604020202020204" pitchFamily="34" charset="0"/>
            </a:endParaRPr>
          </a:p>
          <a:p>
            <a:pPr marL="377560" lvl="1" algn="l" defTabSz="786103" rtl="0">
              <a:lnSpc>
                <a:spcPct val="115000"/>
              </a:lnSpc>
              <a:spcAft>
                <a:spcPts val="134"/>
              </a:spcAft>
            </a:pPr>
            <a:r>
              <a:rPr lang="en-US" sz="807" dirty="0">
                <a:solidFill>
                  <a:prstClr val="black"/>
                </a:solidFill>
                <a:latin typeface="Calibri" panose="020F0502020204030204" pitchFamily="34" charset="0"/>
                <a:cs typeface="Arial" panose="020B0604020202020204" pitchFamily="34" charset="0"/>
              </a:rPr>
              <a:t>3x - 8*3/2 - 2x = 5-3 + 17	</a:t>
            </a:r>
          </a:p>
          <a:p>
            <a:pPr marL="377560" lvl="1" defTabSz="786103">
              <a:lnSpc>
                <a:spcPct val="115000"/>
              </a:lnSpc>
              <a:spcAft>
                <a:spcPts val="134"/>
              </a:spcAft>
            </a:pPr>
            <a:r>
              <a:rPr lang="he-IL" sz="807" dirty="0">
                <a:solidFill>
                  <a:prstClr val="black"/>
                </a:solidFill>
                <a:latin typeface="Calibri" panose="020F0502020204030204" pitchFamily="34" charset="0"/>
                <a:cs typeface="Arial" panose="020B0604020202020204" pitchFamily="34" charset="0"/>
              </a:rPr>
              <a:t>שורה עם שגיאה מתוך פתרון התלמיד:</a:t>
            </a:r>
            <a:endParaRPr lang="en-US" sz="807" dirty="0">
              <a:solidFill>
                <a:prstClr val="black"/>
              </a:solidFill>
              <a:latin typeface="Calibri" panose="020F0502020204030204" pitchFamily="34" charset="0"/>
              <a:cs typeface="Arial" panose="020B0604020202020204" pitchFamily="34" charset="0"/>
            </a:endParaRPr>
          </a:p>
          <a:p>
            <a:pPr marL="377560" lvl="1" algn="l" defTabSz="786103" rtl="0">
              <a:lnSpc>
                <a:spcPct val="115000"/>
              </a:lnSpc>
              <a:spcAft>
                <a:spcPts val="134"/>
              </a:spcAft>
            </a:pPr>
            <a:r>
              <a:rPr lang="en-US" sz="807" dirty="0">
                <a:solidFill>
                  <a:prstClr val="black"/>
                </a:solidFill>
                <a:latin typeface="Calibri" panose="020F0502020204030204" pitchFamily="34" charset="0"/>
                <a:cs typeface="Arial" panose="020B0604020202020204" pitchFamily="34" charset="0"/>
              </a:rPr>
              <a:t>3x – 15 – 2x = 2 + 17</a:t>
            </a:r>
          </a:p>
          <a:p>
            <a:pPr marL="377560" lvl="1" defTabSz="786103">
              <a:lnSpc>
                <a:spcPct val="115000"/>
              </a:lnSpc>
              <a:spcAft>
                <a:spcPts val="134"/>
              </a:spcAft>
            </a:pPr>
            <a:r>
              <a:rPr lang="en-US" sz="807" dirty="0">
                <a:solidFill>
                  <a:prstClr val="black"/>
                </a:solidFill>
                <a:latin typeface="Calibri" panose="020F0502020204030204" pitchFamily="34" charset="0"/>
                <a:cs typeface="Arial" panose="020B0604020202020204" pitchFamily="34" charset="0"/>
              </a:rPr>
              <a:t> </a:t>
            </a:r>
          </a:p>
          <a:p>
            <a:pPr marL="377560" lvl="1" defTabSz="786103">
              <a:lnSpc>
                <a:spcPct val="115000"/>
              </a:lnSpc>
              <a:spcAft>
                <a:spcPts val="134"/>
              </a:spcAft>
            </a:pPr>
            <a:r>
              <a:rPr lang="he-IL" sz="807" dirty="0">
                <a:solidFill>
                  <a:prstClr val="black"/>
                </a:solidFill>
                <a:latin typeface="Calibri" panose="020F0502020204030204" pitchFamily="34" charset="0"/>
                <a:cs typeface="Arial" panose="020B0604020202020204" pitchFamily="34" charset="0"/>
              </a:rPr>
              <a:t>מחלקים לאלמנטים:</a:t>
            </a:r>
            <a:endParaRPr lang="en-US" sz="807" dirty="0">
              <a:solidFill>
                <a:prstClr val="black"/>
              </a:solidFill>
              <a:latin typeface="Calibri" panose="020F0502020204030204" pitchFamily="34" charset="0"/>
              <a:cs typeface="Arial" panose="020B0604020202020204" pitchFamily="34" charset="0"/>
            </a:endParaRPr>
          </a:p>
          <a:p>
            <a:pPr marL="377560" lvl="1" algn="l" defTabSz="786103" rtl="0">
              <a:lnSpc>
                <a:spcPct val="115000"/>
              </a:lnSpc>
              <a:spcAft>
                <a:spcPts val="134"/>
              </a:spcAft>
            </a:pPr>
            <a:r>
              <a:rPr lang="en-US" sz="807" dirty="0">
                <a:solidFill>
                  <a:prstClr val="black"/>
                </a:solidFill>
                <a:latin typeface="Calibri" panose="020F0502020204030204" pitchFamily="34" charset="0"/>
                <a:cs typeface="Arial" panose="020B0604020202020204" pitchFamily="34" charset="0"/>
              </a:rPr>
              <a:t>[3x , -8*3/2 , -2x , -5 , +3 . -17]</a:t>
            </a:r>
          </a:p>
          <a:p>
            <a:pPr marL="377560" lvl="1" algn="l" defTabSz="786103" rtl="0">
              <a:lnSpc>
                <a:spcPct val="115000"/>
              </a:lnSpc>
              <a:spcAft>
                <a:spcPts val="134"/>
              </a:spcAft>
            </a:pPr>
            <a:r>
              <a:rPr lang="en-US" sz="807" dirty="0">
                <a:solidFill>
                  <a:prstClr val="black"/>
                </a:solidFill>
                <a:latin typeface="Calibri" panose="020F0502020204030204" pitchFamily="34" charset="0"/>
                <a:cs typeface="Arial" panose="020B0604020202020204" pitchFamily="34" charset="0"/>
              </a:rPr>
              <a:t>[3x , -15 , -2x , -2 , -17]</a:t>
            </a:r>
          </a:p>
          <a:p>
            <a:pPr marL="377560" lvl="1" defTabSz="786103">
              <a:lnSpc>
                <a:spcPct val="115000"/>
              </a:lnSpc>
              <a:spcAft>
                <a:spcPts val="134"/>
              </a:spcAft>
            </a:pPr>
            <a:r>
              <a:rPr lang="en-US" sz="807" dirty="0">
                <a:solidFill>
                  <a:prstClr val="black"/>
                </a:solidFill>
                <a:latin typeface="Calibri" panose="020F0502020204030204" pitchFamily="34" charset="0"/>
                <a:cs typeface="Arial" panose="020B0604020202020204" pitchFamily="34" charset="0"/>
              </a:rPr>
              <a:t> </a:t>
            </a:r>
          </a:p>
          <a:p>
            <a:pPr marL="377560" lvl="1" defTabSz="786103">
              <a:lnSpc>
                <a:spcPct val="115000"/>
              </a:lnSpc>
              <a:spcAft>
                <a:spcPts val="134"/>
              </a:spcAft>
            </a:pPr>
            <a:r>
              <a:rPr lang="he-IL" sz="807" dirty="0">
                <a:solidFill>
                  <a:prstClr val="black"/>
                </a:solidFill>
                <a:latin typeface="Calibri" panose="020F0502020204030204" pitchFamily="34" charset="0"/>
                <a:cs typeface="Arial" panose="020B0604020202020204" pitchFamily="34" charset="0"/>
              </a:rPr>
              <a:t>הפרשים בין 2 הרשימות:</a:t>
            </a:r>
            <a:endParaRPr lang="en-US" sz="807" dirty="0">
              <a:solidFill>
                <a:prstClr val="black"/>
              </a:solidFill>
              <a:latin typeface="Calibri" panose="020F0502020204030204" pitchFamily="34" charset="0"/>
              <a:cs typeface="Arial" panose="020B0604020202020204" pitchFamily="34" charset="0"/>
            </a:endParaRPr>
          </a:p>
          <a:p>
            <a:pPr marL="377560" lvl="1" defTabSz="786103">
              <a:lnSpc>
                <a:spcPct val="115000"/>
              </a:lnSpc>
              <a:spcAft>
                <a:spcPts val="134"/>
              </a:spcAft>
            </a:pPr>
            <a:r>
              <a:rPr lang="he-IL" sz="807" dirty="0">
                <a:solidFill>
                  <a:prstClr val="black"/>
                </a:solidFill>
                <a:latin typeface="Calibri" panose="020F0502020204030204" pitchFamily="34" charset="0"/>
                <a:cs typeface="Arial" panose="020B0604020202020204" pitchFamily="34" charset="0"/>
              </a:rPr>
              <a:t>בדיקת פעולת כפל/חילוק</a:t>
            </a:r>
            <a:endParaRPr lang="en-US" sz="807" dirty="0">
              <a:solidFill>
                <a:prstClr val="black"/>
              </a:solidFill>
              <a:latin typeface="Calibri" panose="020F0502020204030204" pitchFamily="34" charset="0"/>
              <a:cs typeface="Arial" panose="020B0604020202020204" pitchFamily="34" charset="0"/>
            </a:endParaRPr>
          </a:p>
          <a:p>
            <a:pPr marL="377560" lvl="1" algn="l" defTabSz="786103" rtl="0">
              <a:lnSpc>
                <a:spcPct val="115000"/>
              </a:lnSpc>
              <a:spcAft>
                <a:spcPts val="134"/>
              </a:spcAft>
            </a:pPr>
            <a:r>
              <a:rPr lang="en-US" sz="807" dirty="0">
                <a:solidFill>
                  <a:prstClr val="black"/>
                </a:solidFill>
                <a:latin typeface="Calibri" panose="020F0502020204030204" pitchFamily="34" charset="0"/>
                <a:cs typeface="Arial" panose="020B0604020202020204" pitchFamily="34" charset="0"/>
              </a:rPr>
              <a:t>[-8*3/2 , -5 , +3]</a:t>
            </a:r>
          </a:p>
          <a:p>
            <a:pPr marL="377560" lvl="1" algn="l" defTabSz="786103" rtl="0">
              <a:lnSpc>
                <a:spcPct val="115000"/>
              </a:lnSpc>
              <a:spcAft>
                <a:spcPts val="134"/>
              </a:spcAft>
            </a:pPr>
            <a:r>
              <a:rPr lang="en-US" sz="807" dirty="0">
                <a:solidFill>
                  <a:prstClr val="black"/>
                </a:solidFill>
                <a:latin typeface="Calibri" panose="020F0502020204030204" pitchFamily="34" charset="0"/>
                <a:cs typeface="Arial" panose="020B0604020202020204" pitchFamily="34" charset="0"/>
              </a:rPr>
              <a:t>[-15 , -2]</a:t>
            </a:r>
          </a:p>
          <a:p>
            <a:pPr marL="377560" lvl="1" defTabSz="786103">
              <a:lnSpc>
                <a:spcPct val="115000"/>
              </a:lnSpc>
              <a:spcAft>
                <a:spcPts val="134"/>
              </a:spcAft>
            </a:pPr>
            <a:r>
              <a:rPr lang="he-IL" sz="807" dirty="0">
                <a:solidFill>
                  <a:prstClr val="black"/>
                </a:solidFill>
                <a:latin typeface="Calibri" panose="020F0502020204030204" pitchFamily="34" charset="0"/>
                <a:cs typeface="Arial" panose="020B0604020202020204" pitchFamily="34" charset="0"/>
              </a:rPr>
              <a:t>הודעת שגיאה: יש שגיאה בפעולת כפל. שים לב ל 3/2*8-</a:t>
            </a:r>
          </a:p>
          <a:p>
            <a:pPr marL="377560" lvl="1" defTabSz="786103">
              <a:lnSpc>
                <a:spcPct val="115000"/>
              </a:lnSpc>
              <a:spcAft>
                <a:spcPts val="134"/>
              </a:spcAft>
            </a:pPr>
            <a:r>
              <a:rPr lang="he-IL" sz="807" dirty="0">
                <a:solidFill>
                  <a:prstClr val="black"/>
                </a:solidFill>
                <a:latin typeface="Calibri" panose="020F0502020204030204" pitchFamily="34" charset="0"/>
                <a:cs typeface="Arial" panose="020B0604020202020204" pitchFamily="34" charset="0"/>
              </a:rPr>
              <a:t>_____________________________________________________________</a:t>
            </a:r>
            <a:endParaRPr lang="en-US" sz="807" dirty="0">
              <a:solidFill>
                <a:prstClr val="black"/>
              </a:solidFill>
              <a:latin typeface="Calibri" panose="020F0502020204030204" pitchFamily="34" charset="0"/>
              <a:cs typeface="Arial" panose="020B0604020202020204" pitchFamily="34" charset="0"/>
            </a:endParaRPr>
          </a:p>
          <a:p>
            <a:pPr marL="377560" lvl="1" defTabSz="786103">
              <a:lnSpc>
                <a:spcPct val="115000"/>
              </a:lnSpc>
            </a:pPr>
            <a:endParaRPr lang="he-IL" sz="807"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377560" lvl="1" defTabSz="786103">
              <a:lnSpc>
                <a:spcPct val="115000"/>
              </a:lnSpc>
            </a:pPr>
            <a:r>
              <a:rPr lang="he-IL" sz="807" b="1" dirty="0">
                <a:solidFill>
                  <a:prstClr val="black"/>
                </a:solidFill>
                <a:latin typeface="Calibri" panose="020F0502020204030204" pitchFamily="34" charset="0"/>
                <a:ea typeface="Calibri" panose="020F0502020204030204" pitchFamily="34" charset="0"/>
                <a:cs typeface="Arial" panose="020B0604020202020204" pitchFamily="34" charset="0"/>
              </a:rPr>
              <a:t>משוב תרגיל מורה – </a:t>
            </a:r>
          </a:p>
          <a:p>
            <a:pPr marL="377560" lvl="1" defTabSz="786103">
              <a:lnSpc>
                <a:spcPct val="115000"/>
              </a:lnSpc>
            </a:pPr>
            <a:endParaRPr lang="he-IL" sz="807"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377560" lvl="1" defTabSz="786103">
              <a:lnSpc>
                <a:spcPct val="115000"/>
              </a:lnSpc>
            </a:pPr>
            <a:endParaRPr lang="he-IL" sz="807"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377560" lvl="1" defTabSz="786103">
              <a:lnSpc>
                <a:spcPct val="115000"/>
              </a:lnSpc>
            </a:pPr>
            <a:endParaRPr lang="he-IL" sz="807"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377560" lvl="1" defTabSz="786103">
              <a:lnSpc>
                <a:spcPct val="115000"/>
              </a:lnSpc>
            </a:pPr>
            <a:endParaRPr lang="he-IL" sz="807"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377560" lvl="1" defTabSz="786103">
              <a:lnSpc>
                <a:spcPct val="115000"/>
              </a:lnSpc>
            </a:pPr>
            <a:endParaRPr lang="he-IL" sz="807"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377560" lvl="1" defTabSz="786103">
              <a:lnSpc>
                <a:spcPct val="115000"/>
              </a:lnSpc>
            </a:pPr>
            <a:endParaRPr lang="he-IL" sz="807"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377560" lvl="1" defTabSz="786103">
              <a:lnSpc>
                <a:spcPct val="115000"/>
              </a:lnSpc>
            </a:pPr>
            <a:r>
              <a:rPr lang="he-IL" sz="807" b="1" dirty="0">
                <a:solidFill>
                  <a:prstClr val="black"/>
                </a:solidFill>
                <a:latin typeface="Calibri" panose="020F0502020204030204" pitchFamily="34" charset="0"/>
                <a:ea typeface="Calibri" panose="020F0502020204030204" pitchFamily="34" charset="0"/>
                <a:cs typeface="Arial" panose="020B0604020202020204" pitchFamily="34" charset="0"/>
              </a:rPr>
              <a:t>משוב – תלמיד</a:t>
            </a:r>
          </a:p>
          <a:p>
            <a:pPr marL="377560" lvl="1" defTabSz="786103">
              <a:lnSpc>
                <a:spcPct val="115000"/>
              </a:lnSpc>
            </a:pPr>
            <a:endParaRPr lang="he-IL" sz="807"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377560" lvl="1" defTabSz="786103">
              <a:lnSpc>
                <a:spcPct val="115000"/>
              </a:lnSpc>
            </a:pPr>
            <a:endParaRPr lang="he-IL" sz="807"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377560" lvl="1" defTabSz="786103">
              <a:lnSpc>
                <a:spcPct val="115000"/>
              </a:lnSpc>
            </a:pPr>
            <a:endParaRPr lang="he-IL" sz="807"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377560" lvl="1" defTabSz="786103">
              <a:lnSpc>
                <a:spcPct val="115000"/>
              </a:lnSpc>
            </a:pPr>
            <a:endParaRPr lang="he-IL" sz="807"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377560" lvl="1" defTabSz="786103">
              <a:lnSpc>
                <a:spcPct val="115000"/>
              </a:lnSpc>
            </a:pPr>
            <a:endParaRPr lang="he-IL" sz="807" b="1"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377560" lvl="1" defTabSz="786103">
              <a:lnSpc>
                <a:spcPct val="115000"/>
              </a:lnSpc>
            </a:pPr>
            <a:endParaRPr lang="he-IL" sz="807" b="1" dirty="0">
              <a:solidFill>
                <a:prstClr val="black"/>
              </a:solidFill>
              <a:latin typeface="Calibri" panose="020F0502020204030204" pitchFamily="34" charset="0"/>
              <a:ea typeface="Calibri" panose="020F0502020204030204" pitchFamily="34" charset="0"/>
              <a:cs typeface="Arial" panose="020B0604020202020204" pitchFamily="34" charset="0"/>
            </a:endParaRPr>
          </a:p>
        </p:txBody>
      </p:sp>
      <p:sp>
        <p:nvSpPr>
          <p:cNvPr id="11" name="TextBox 10"/>
          <p:cNvSpPr txBox="1"/>
          <p:nvPr/>
        </p:nvSpPr>
        <p:spPr>
          <a:xfrm>
            <a:off x="6241992" y="1490137"/>
            <a:ext cx="3944880" cy="1023357"/>
          </a:xfrm>
          <a:prstGeom prst="rect">
            <a:avLst/>
          </a:prstGeom>
          <a:solidFill>
            <a:srgbClr val="E57121"/>
          </a:solidFill>
        </p:spPr>
        <p:txBody>
          <a:bodyPr wrap="square" rtlCol="1">
            <a:spAutoFit/>
          </a:bodyPr>
          <a:lstStyle/>
          <a:p>
            <a:pPr algn="just" defTabSz="786103"/>
            <a:r>
              <a:rPr lang="he-IL" sz="1210" b="1" dirty="0">
                <a:solidFill>
                  <a:prstClr val="white"/>
                </a:solidFill>
                <a:latin typeface="Calibri" panose="020F0502020204030204"/>
                <a:cs typeface="Arial" panose="020B0604020202020204" pitchFamily="34" charset="0"/>
              </a:rPr>
              <a:t>מערכת שיעורים מתוקשבים המאפשרת תרגול משוואות מתמטיות. המערכת תכיל מאגר משוואות מתמטיות תאפשר תרגול ובחינה של התלמידים, ותספק משוב המלמד את התלמיד על טעויות נפוצות אותן הוא מבצע במהלך פתרונות המשוואות</a:t>
            </a:r>
          </a:p>
        </p:txBody>
      </p:sp>
      <p:pic>
        <p:nvPicPr>
          <p:cNvPr id="14" name="תמונה 13">
            <a:extLst>
              <a:ext uri="{FF2B5EF4-FFF2-40B4-BE49-F238E27FC236}">
                <a16:creationId xmlns:a16="http://schemas.microsoft.com/office/drawing/2014/main" id="{FC26E993-BEFD-45DB-B3F5-899578FD4731}"/>
              </a:ext>
            </a:extLst>
          </p:cNvPr>
          <p:cNvPicPr/>
          <p:nvPr/>
        </p:nvPicPr>
        <p:blipFill>
          <a:blip r:embed="rId3"/>
          <a:stretch>
            <a:fillRect/>
          </a:stretch>
        </p:blipFill>
        <p:spPr>
          <a:xfrm>
            <a:off x="3321713" y="5514417"/>
            <a:ext cx="1284505" cy="725363"/>
          </a:xfrm>
          <a:prstGeom prst="rect">
            <a:avLst/>
          </a:prstGeom>
        </p:spPr>
      </p:pic>
      <p:pic>
        <p:nvPicPr>
          <p:cNvPr id="15" name="תמונה 14">
            <a:extLst>
              <a:ext uri="{FF2B5EF4-FFF2-40B4-BE49-F238E27FC236}">
                <a16:creationId xmlns:a16="http://schemas.microsoft.com/office/drawing/2014/main" id="{F48C7EE6-6003-4CDE-BF13-859E6C7F100B}"/>
              </a:ext>
            </a:extLst>
          </p:cNvPr>
          <p:cNvPicPr/>
          <p:nvPr/>
        </p:nvPicPr>
        <p:blipFill>
          <a:blip r:embed="rId4"/>
          <a:stretch>
            <a:fillRect/>
          </a:stretch>
        </p:blipFill>
        <p:spPr>
          <a:xfrm>
            <a:off x="3321713" y="4586986"/>
            <a:ext cx="1284505" cy="725363"/>
          </a:xfrm>
          <a:prstGeom prst="rect">
            <a:avLst/>
          </a:prstGeom>
        </p:spPr>
      </p:pic>
      <p:pic>
        <p:nvPicPr>
          <p:cNvPr id="17" name="תמונה 16">
            <a:extLst>
              <a:ext uri="{FF2B5EF4-FFF2-40B4-BE49-F238E27FC236}">
                <a16:creationId xmlns:a16="http://schemas.microsoft.com/office/drawing/2014/main" id="{809A36A5-E154-443C-814F-A4D324D94567}"/>
              </a:ext>
            </a:extLst>
          </p:cNvPr>
          <p:cNvPicPr/>
          <p:nvPr/>
        </p:nvPicPr>
        <p:blipFill>
          <a:blip r:embed="rId5">
            <a:extLst>
              <a:ext uri="{28A0092B-C50C-407E-A947-70E740481C1C}">
                <a14:useLocalDpi xmlns:a14="http://schemas.microsoft.com/office/drawing/2010/main" val="0"/>
              </a:ext>
            </a:extLst>
          </a:blip>
          <a:stretch>
            <a:fillRect/>
          </a:stretch>
        </p:blipFill>
        <p:spPr>
          <a:xfrm>
            <a:off x="6422824" y="3593380"/>
            <a:ext cx="1284505" cy="857713"/>
          </a:xfrm>
          <a:prstGeom prst="rect">
            <a:avLst/>
          </a:prstGeom>
        </p:spPr>
      </p:pic>
      <p:pic>
        <p:nvPicPr>
          <p:cNvPr id="18" name="תמונה 17">
            <a:extLst>
              <a:ext uri="{FF2B5EF4-FFF2-40B4-BE49-F238E27FC236}">
                <a16:creationId xmlns:a16="http://schemas.microsoft.com/office/drawing/2014/main" id="{B6BDA4FD-DE09-4AA0-810E-F266CDE718E0}"/>
              </a:ext>
            </a:extLst>
          </p:cNvPr>
          <p:cNvPicPr/>
          <p:nvPr/>
        </p:nvPicPr>
        <p:blipFill>
          <a:blip r:embed="rId6"/>
          <a:stretch>
            <a:fillRect/>
          </a:stretch>
        </p:blipFill>
        <p:spPr>
          <a:xfrm>
            <a:off x="3321713" y="3659555"/>
            <a:ext cx="1284505" cy="725363"/>
          </a:xfrm>
          <a:prstGeom prst="rect">
            <a:avLst/>
          </a:prstGeom>
        </p:spPr>
      </p:pic>
    </p:spTree>
    <p:extLst>
      <p:ext uri="{BB962C8B-B14F-4D97-AF65-F5344CB8AC3E}">
        <p14:creationId xmlns:p14="http://schemas.microsoft.com/office/powerpoint/2010/main" val="2771262665"/>
      </p:ext>
    </p:extLst>
  </p:cSld>
  <p:clrMapOvr>
    <a:masterClrMapping/>
  </p:clrMapOvr>
</p:sld>
</file>

<file path=ppt/theme/theme1.xml><?xml version="1.0" encoding="utf-8"?>
<a:theme xmlns:a="http://schemas.openxmlformats.org/drawingml/2006/main" name="1_ערכת נושא Office">
  <a:themeElements>
    <a:clrScheme name="ערכת נושא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265</Words>
  <Application>Microsoft Office PowerPoint</Application>
  <PresentationFormat>מסך רחב</PresentationFormat>
  <Paragraphs>58</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1_ערכת נושא Office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margarita fridman</dc:creator>
  <cp:lastModifiedBy>margarita fridman</cp:lastModifiedBy>
  <cp:revision>1</cp:revision>
  <dcterms:created xsi:type="dcterms:W3CDTF">2020-10-12T15:27:35Z</dcterms:created>
  <dcterms:modified xsi:type="dcterms:W3CDTF">2020-10-12T15:28:42Z</dcterms:modified>
</cp:coreProperties>
</file>