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792"/>
  </p:normalViewPr>
  <p:slideViewPr>
    <p:cSldViewPr snapToGrid="0" snapToObjects="1">
      <p:cViewPr varScale="1">
        <p:scale>
          <a:sx n="50" d="100"/>
          <a:sy n="50" d="100"/>
        </p:scale>
        <p:origin x="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AE80-DD1C-CD42-921F-1D0376D80DAF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197A4-1B8B-2341-96BA-9EDB33B5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97A4-1B8B-2341-96BA-9EDB33B5A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97A4-1B8B-2341-96BA-9EDB33B5A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3F4EED-5015-FA46-B8D9-A8F999D87F0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8576B-8FD0-AA4F-8117-1952F3366D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26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data.ny.gov/browse?tags=covid-19" TargetMode="External"/><Relationship Id="rId2" Type="http://schemas.openxmlformats.org/officeDocument/2006/relationships/hyperlink" Target="https://en.wikipedia.org/wiki/List_of_counties_in_New_Y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ychealth/coronavirus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C7B5-9B64-E449-A3B6-3822C9C49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81785-51D8-B84C-87BD-AF47F1A97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of COVID-19</a:t>
            </a:r>
          </a:p>
        </p:txBody>
      </p:sp>
    </p:spTree>
    <p:extLst>
      <p:ext uri="{BB962C8B-B14F-4D97-AF65-F5344CB8AC3E}">
        <p14:creationId xmlns:p14="http://schemas.microsoft.com/office/powerpoint/2010/main" val="266028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BDB1-F596-4A4E-8500-9283708A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1EAB-BC23-3C4D-89D7-7D3D0E53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4180"/>
          </a:xfrm>
        </p:spPr>
        <p:txBody>
          <a:bodyPr>
            <a:normAutofit/>
          </a:bodyPr>
          <a:lstStyle/>
          <a:p>
            <a:r>
              <a:rPr lang="en-US" dirty="0"/>
              <a:t>Number of COVID-19 cases and number of COVID-19 tests have a strong positive linear relationship, suggesting the importance of getting enough COVID-19 tests.</a:t>
            </a:r>
          </a:p>
          <a:p>
            <a:r>
              <a:rPr lang="en-US" dirty="0"/>
              <a:t>The relationship between number of COVID-19 cases and population density is displays a weak linearity. In counties with high population density, the number of COVID-19 cases is even inversely proportional to population density.  This is possibly due to the strict stay at home order. </a:t>
            </a:r>
          </a:p>
          <a:p>
            <a:r>
              <a:rPr lang="en-US" dirty="0"/>
              <a:t>Areas with restaurants, supermarkets and bus stations dominating have more COVID-19 cases (Bronx, Brooklyn and Queens). </a:t>
            </a:r>
          </a:p>
          <a:p>
            <a:pPr lvl="1"/>
            <a:r>
              <a:rPr lang="en-US" dirty="0"/>
              <a:t>Large flows of people</a:t>
            </a:r>
          </a:p>
          <a:p>
            <a:pPr lvl="1"/>
            <a:r>
              <a:rPr lang="en-US" dirty="0"/>
              <a:t>People staying in confined spaces for a relatively long time</a:t>
            </a:r>
          </a:p>
          <a:p>
            <a:r>
              <a:rPr lang="en-US" dirty="0"/>
              <a:t>Areas with coffee shops, bakeries and bars dominating have significantly smaller number of COVID-19 cases (Manhattan and Staten Island).</a:t>
            </a:r>
          </a:p>
          <a:p>
            <a:pPr lvl="1"/>
            <a:r>
              <a:rPr lang="en-US" dirty="0"/>
              <a:t>Short stay and less frequent visits</a:t>
            </a:r>
          </a:p>
        </p:txBody>
      </p:sp>
    </p:spTree>
    <p:extLst>
      <p:ext uri="{BB962C8B-B14F-4D97-AF65-F5344CB8AC3E}">
        <p14:creationId xmlns:p14="http://schemas.microsoft.com/office/powerpoint/2010/main" val="144248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652A-D5E9-CA40-B7BD-C25507D7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E1F-99C1-1643-B29B-71253FDF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484" y="2477541"/>
            <a:ext cx="4879808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avoid the spread of coronavirus:</a:t>
            </a:r>
          </a:p>
          <a:p>
            <a:r>
              <a:rPr lang="en-US" dirty="0"/>
              <a:t>Increase number of testing.</a:t>
            </a:r>
          </a:p>
          <a:p>
            <a:r>
              <a:rPr lang="en-US" dirty="0"/>
              <a:t>Avoid dining in restaurants and shopping in supermarkets in person.</a:t>
            </a:r>
          </a:p>
          <a:p>
            <a:r>
              <a:rPr lang="en-US" dirty="0"/>
              <a:t>Stay at home as much as you can.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80452-B019-2044-A7E8-A697D0DC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08" y="3094268"/>
            <a:ext cx="4889692" cy="24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5945-772E-5941-AE7B-4822558F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6C77-5E61-5B45-8BB8-32BC7241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44367" cy="4188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Coronavirus disease 2019 (COVID-19) is an infectious disease caused by the severe acute respiratory syndrome coronavirus (SARS-CoV-2) that outbroke in December 2019.</a:t>
            </a:r>
          </a:p>
          <a:p>
            <a:r>
              <a:rPr lang="en-US" dirty="0"/>
              <a:t>As of April 27</a:t>
            </a:r>
            <a:r>
              <a:rPr lang="en-US" baseline="30000" dirty="0"/>
              <a:t>th</a:t>
            </a:r>
            <a:r>
              <a:rPr lang="en-US" dirty="0"/>
              <a:t>, 2020 </a:t>
            </a:r>
          </a:p>
          <a:p>
            <a:pPr lvl="1"/>
            <a:r>
              <a:rPr lang="en-US" dirty="0"/>
              <a:t>&gt; 3 million around the world were infected</a:t>
            </a:r>
          </a:p>
          <a:p>
            <a:pPr lvl="1"/>
            <a:r>
              <a:rPr lang="en-US" dirty="0"/>
              <a:t>&gt; 1 million Americans were infected</a:t>
            </a:r>
          </a:p>
          <a:p>
            <a:r>
              <a:rPr lang="en-US" dirty="0"/>
              <a:t>It is important for the public to understand what factors are related to the number of COVID-19 cases, so that effective measures can be taken to reduce the risk of exposure to coronavirus.</a:t>
            </a:r>
          </a:p>
          <a:p>
            <a:r>
              <a:rPr lang="en-US" dirty="0"/>
              <a:t>Factors that are explored in this project;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Venue types in the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33B62-3B93-ED40-8A0F-E54F253D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6" r="14741"/>
          <a:stretch/>
        </p:blipFill>
        <p:spPr>
          <a:xfrm>
            <a:off x="8016270" y="2908941"/>
            <a:ext cx="3066889" cy="25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5F67-4DC5-6340-95CA-D089ABED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058D-CC82-CB40-8C9D-47430EA8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Sources: </a:t>
            </a:r>
          </a:p>
          <a:p>
            <a:pPr lvl="1"/>
            <a:r>
              <a:rPr lang="en-US" dirty="0"/>
              <a:t>Wikipedia: </a:t>
            </a:r>
            <a:r>
              <a:rPr lang="en-US" dirty="0">
                <a:hlinkClick r:id="rId2"/>
              </a:rPr>
              <a:t>https://en.wikipedia.org/wiki/List_of_counties_in_New_York</a:t>
            </a:r>
            <a:endParaRPr lang="en-US" dirty="0"/>
          </a:p>
          <a:p>
            <a:pPr lvl="1"/>
            <a:r>
              <a:rPr lang="en-US" dirty="0"/>
              <a:t>New York State government website: </a:t>
            </a:r>
            <a:r>
              <a:rPr lang="en-US" dirty="0">
                <a:hlinkClick r:id="rId3"/>
              </a:rPr>
              <a:t>https://health.data.ny.gov/browse?tags=covid-19</a:t>
            </a:r>
            <a:endParaRPr lang="en-US" dirty="0"/>
          </a:p>
          <a:p>
            <a:pPr lvl="1"/>
            <a:r>
              <a:rPr lang="en-US" dirty="0"/>
              <a:t>NYC Department of Health and Mental Hygiene GitHub: </a:t>
            </a:r>
            <a:r>
              <a:rPr lang="en-US" dirty="0">
                <a:hlinkClick r:id="rId4"/>
              </a:rPr>
              <a:t>https://github.com/nychealth/coronavirus-data</a:t>
            </a:r>
            <a:endParaRPr lang="en-US" dirty="0"/>
          </a:p>
          <a:p>
            <a:pPr lvl="1"/>
            <a:r>
              <a:rPr lang="en-US" dirty="0"/>
              <a:t>GitHub open sources</a:t>
            </a:r>
          </a:p>
          <a:p>
            <a:pPr lvl="1"/>
            <a:r>
              <a:rPr lang="en-US" dirty="0"/>
              <a:t>Foursquare API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 err="1"/>
              <a:t>Requests.get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2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0872-EF69-6548-B0C4-E87619C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7DDD-1A86-8245-8991-AEE65616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337" y="5439090"/>
            <a:ext cx="4330265" cy="7167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Figure 1. Number of COVID-19 Cases vs Population Density of Each County in NYS</a:t>
            </a:r>
          </a:p>
        </p:txBody>
      </p:sp>
      <p:pic>
        <p:nvPicPr>
          <p:cNvPr id="4" name="Picture 3" descr="/var/folders/2k/xzsf3psx0yz06f6vnx5vmf840000gn/T/com.microsoft.Word/Content.MSO/D3F9A758.tmp">
            <a:extLst>
              <a:ext uri="{FF2B5EF4-FFF2-40B4-BE49-F238E27FC236}">
                <a16:creationId xmlns:a16="http://schemas.microsoft.com/office/drawing/2014/main" id="{107462AF-2B68-9145-93F2-E472239971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40" y="2338252"/>
            <a:ext cx="3992060" cy="29942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F44D87-95EF-F04E-91AC-398D208A5B7A}"/>
              </a:ext>
            </a:extLst>
          </p:cNvPr>
          <p:cNvSpPr txBox="1">
            <a:spLocks/>
          </p:cNvSpPr>
          <p:nvPr/>
        </p:nvSpPr>
        <p:spPr>
          <a:xfrm>
            <a:off x="6481502" y="2338252"/>
            <a:ext cx="4330265" cy="38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positive relationship can be observed between the total number of positive COVID-19 cases and the population density of each county.</a:t>
            </a:r>
          </a:p>
          <a:p>
            <a:r>
              <a:rPr lang="en-US" dirty="0"/>
              <a:t>However, data shows weak linearity overall.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A52747-359D-614E-A3EE-4A7CC705F47D}"/>
              </a:ext>
            </a:extLst>
          </p:cNvPr>
          <p:cNvSpPr/>
          <p:nvPr/>
        </p:nvSpPr>
        <p:spPr>
          <a:xfrm rot="1435336">
            <a:off x="1962204" y="2257050"/>
            <a:ext cx="1351178" cy="3156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C6DA01-D92B-574C-A398-F190B33CA36C}"/>
              </a:ext>
            </a:extLst>
          </p:cNvPr>
          <p:cNvSpPr/>
          <p:nvPr/>
        </p:nvSpPr>
        <p:spPr>
          <a:xfrm rot="7255143">
            <a:off x="3605267" y="1659724"/>
            <a:ext cx="1351178" cy="3156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F46CE-216A-9349-91F2-28EA675918F9}"/>
              </a:ext>
            </a:extLst>
          </p:cNvPr>
          <p:cNvSpPr txBox="1"/>
          <p:nvPr/>
        </p:nvSpPr>
        <p:spPr>
          <a:xfrm>
            <a:off x="318465" y="4714506"/>
            <a:ext cx="152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Strong positive linear relationship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4970-84F2-5840-AA6C-1B20418EF569}"/>
              </a:ext>
            </a:extLst>
          </p:cNvPr>
          <p:cNvSpPr txBox="1"/>
          <p:nvPr/>
        </p:nvSpPr>
        <p:spPr>
          <a:xfrm>
            <a:off x="5094804" y="2526421"/>
            <a:ext cx="23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Strong negative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00782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9B5-9CAD-5942-85C8-4B0FDF4C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19C6-3DC0-8A45-BAD6-72C579AB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542" y="2180496"/>
            <a:ext cx="4330265" cy="3678303"/>
          </a:xfrm>
        </p:spPr>
        <p:txBody>
          <a:bodyPr/>
          <a:lstStyle/>
          <a:p>
            <a:r>
              <a:rPr lang="en-US" dirty="0"/>
              <a:t>A positive relationship can be observed between the total number of positive COVID-19 cases and the total population of each county.</a:t>
            </a:r>
          </a:p>
          <a:p>
            <a:r>
              <a:rPr lang="en-US" dirty="0"/>
              <a:t>Data shows relatively strong linearity.</a:t>
            </a:r>
          </a:p>
        </p:txBody>
      </p:sp>
      <p:pic>
        <p:nvPicPr>
          <p:cNvPr id="4" name="Picture 3" descr="/var/folders/2k/xzsf3psx0yz06f6vnx5vmf840000gn/T/com.microsoft.Word/Content.MSO/2B4C7F26.tmp">
            <a:extLst>
              <a:ext uri="{FF2B5EF4-FFF2-40B4-BE49-F238E27FC236}">
                <a16:creationId xmlns:a16="http://schemas.microsoft.com/office/drawing/2014/main" id="{7C68E5B2-B99B-1046-9BDB-B1063BD75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47" y="2338252"/>
            <a:ext cx="3992059" cy="2994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6FF08A-8D63-3640-9DC0-F69E875F9616}"/>
              </a:ext>
            </a:extLst>
          </p:cNvPr>
          <p:cNvSpPr txBox="1">
            <a:spLocks/>
          </p:cNvSpPr>
          <p:nvPr/>
        </p:nvSpPr>
        <p:spPr>
          <a:xfrm>
            <a:off x="1765735" y="5439090"/>
            <a:ext cx="4330265" cy="71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/>
              <a:t>Figure 2. Number of COVID-19 Cases vs Population of Each County in NYS</a:t>
            </a:r>
          </a:p>
        </p:txBody>
      </p:sp>
    </p:spTree>
    <p:extLst>
      <p:ext uri="{BB962C8B-B14F-4D97-AF65-F5344CB8AC3E}">
        <p14:creationId xmlns:p14="http://schemas.microsoft.com/office/powerpoint/2010/main" val="314289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41BD-0880-AD4D-A9D8-41F18D0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E322-3BCA-7D4A-B0BF-529667D4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5" y="2180496"/>
            <a:ext cx="4453262" cy="3678303"/>
          </a:xfrm>
        </p:spPr>
        <p:txBody>
          <a:bodyPr/>
          <a:lstStyle/>
          <a:p>
            <a:r>
              <a:rPr lang="en-US" dirty="0"/>
              <a:t>Similar to the previous plot, a positive relationship can be observed between the total number of positive COVID-19 cases and the total population of each county.</a:t>
            </a:r>
          </a:p>
          <a:p>
            <a:r>
              <a:rPr lang="en-US" dirty="0"/>
              <a:t>Data shows relatively strong linearity.</a:t>
            </a:r>
          </a:p>
          <a:p>
            <a:endParaRPr lang="en-US" dirty="0"/>
          </a:p>
        </p:txBody>
      </p:sp>
      <p:pic>
        <p:nvPicPr>
          <p:cNvPr id="4" name="Picture 3" descr="/var/folders/2k/xzsf3psx0yz06f6vnx5vmf840000gn/T/com.microsoft.Word/Content.MSO/4D9AFE24.tmp">
            <a:extLst>
              <a:ext uri="{FF2B5EF4-FFF2-40B4-BE49-F238E27FC236}">
                <a16:creationId xmlns:a16="http://schemas.microsoft.com/office/drawing/2014/main" id="{660B254E-FE85-1641-A72A-C121C028D1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34" y="2319178"/>
            <a:ext cx="4213761" cy="3119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3D1C8B-4F09-CC4E-835C-1CF3A7223BCA}"/>
              </a:ext>
            </a:extLst>
          </p:cNvPr>
          <p:cNvSpPr txBox="1">
            <a:spLocks/>
          </p:cNvSpPr>
          <p:nvPr/>
        </p:nvSpPr>
        <p:spPr>
          <a:xfrm>
            <a:off x="1765734" y="5439090"/>
            <a:ext cx="4330265" cy="71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3. Number of COVID-19 Tests vs Population of Each County in NYS</a:t>
            </a:r>
          </a:p>
        </p:txBody>
      </p:sp>
    </p:spTree>
    <p:extLst>
      <p:ext uri="{BB962C8B-B14F-4D97-AF65-F5344CB8AC3E}">
        <p14:creationId xmlns:p14="http://schemas.microsoft.com/office/powerpoint/2010/main" val="24448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3C2-FC2A-384D-B7DC-EDC1294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FE32-7558-234F-B761-0A11E627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542" y="2180496"/>
            <a:ext cx="4330265" cy="3678303"/>
          </a:xfrm>
        </p:spPr>
        <p:txBody>
          <a:bodyPr/>
          <a:lstStyle/>
          <a:p>
            <a:r>
              <a:rPr lang="en-US" dirty="0"/>
              <a:t>Data shows strong positive linear relationship.</a:t>
            </a:r>
          </a:p>
        </p:txBody>
      </p:sp>
      <p:pic>
        <p:nvPicPr>
          <p:cNvPr id="4" name="Picture 3" descr="/var/folders/2k/xzsf3psx0yz06f6vnx5vmf840000gn/T/com.microsoft.Word/Content.MSO/C2A01BD2.tmp">
            <a:extLst>
              <a:ext uri="{FF2B5EF4-FFF2-40B4-BE49-F238E27FC236}">
                <a16:creationId xmlns:a16="http://schemas.microsoft.com/office/drawing/2014/main" id="{5B1AB032-F7F8-F042-BEDC-79D61D71C9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4" y="2452867"/>
            <a:ext cx="4268095" cy="2938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E07783-053A-9044-A7A6-366D16D47D14}"/>
              </a:ext>
            </a:extLst>
          </p:cNvPr>
          <p:cNvSpPr txBox="1">
            <a:spLocks/>
          </p:cNvSpPr>
          <p:nvPr/>
        </p:nvSpPr>
        <p:spPr>
          <a:xfrm>
            <a:off x="1765734" y="5439090"/>
            <a:ext cx="4330265" cy="71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Figure 3. Number of COVID-19 Tests vs Population of Each County in NYS</a:t>
            </a:r>
          </a:p>
        </p:txBody>
      </p:sp>
    </p:spTree>
    <p:extLst>
      <p:ext uri="{BB962C8B-B14F-4D97-AF65-F5344CB8AC3E}">
        <p14:creationId xmlns:p14="http://schemas.microsoft.com/office/powerpoint/2010/main" val="55583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6B6C-AEF9-E34F-B3FD-B58170BD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6E77-0A8A-E04A-9755-76B58D81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83" y="5496300"/>
            <a:ext cx="10658362" cy="1361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majority of the COVID-19 cases in New York State is in or close to New York City. </a:t>
            </a:r>
          </a:p>
          <a:p>
            <a:r>
              <a:rPr lang="en-US" dirty="0"/>
              <a:t>Queens, Kings (Brooklyn) and Bronx have highest numbers of COVID-19 cases in New York.</a:t>
            </a:r>
          </a:p>
          <a:p>
            <a:r>
              <a:rPr lang="en-US" dirty="0"/>
              <a:t>New York county (Manhattan), which has the highest population density in New York, surprisingly has a significantly lower number of COVID-19 cases comparing to the proximal counties.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E6CB17-B422-3B46-9A67-CAAEA5215762}"/>
              </a:ext>
            </a:extLst>
          </p:cNvPr>
          <p:cNvGrpSpPr/>
          <p:nvPr/>
        </p:nvGrpSpPr>
        <p:grpSpPr>
          <a:xfrm>
            <a:off x="1243094" y="2068302"/>
            <a:ext cx="9705811" cy="2917147"/>
            <a:chOff x="762492" y="2165176"/>
            <a:chExt cx="10535656" cy="3166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A8A9C86-60C1-F143-882D-7A85418D1D5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92" y="2169477"/>
              <a:ext cx="5214106" cy="31622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DAA5A1-ACA0-814B-A416-7174A48AD40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65176"/>
              <a:ext cx="5202148" cy="31622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CD5BCF-63BE-A848-AB60-1ECB0C156E3C}"/>
                </a:ext>
              </a:extLst>
            </p:cNvPr>
            <p:cNvGrpSpPr/>
            <p:nvPr/>
          </p:nvGrpSpPr>
          <p:grpSpPr>
            <a:xfrm>
              <a:off x="6219936" y="2609966"/>
              <a:ext cx="4111878" cy="2276983"/>
              <a:chOff x="-393405" y="0"/>
              <a:chExt cx="3378669" cy="187072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BAD5A36-6C2E-094A-8290-CFFAA8791DFF}"/>
                  </a:ext>
                </a:extLst>
              </p:cNvPr>
              <p:cNvCxnSpPr/>
              <p:nvPr/>
            </p:nvCxnSpPr>
            <p:spPr>
              <a:xfrm>
                <a:off x="1041991" y="723014"/>
                <a:ext cx="349412" cy="74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 Box 19">
                <a:extLst>
                  <a:ext uri="{FF2B5EF4-FFF2-40B4-BE49-F238E27FC236}">
                    <a16:creationId xmlns:a16="http://schemas.microsoft.com/office/drawing/2014/main" id="{B35916D0-09FD-D840-8231-9CE60F6EE033}"/>
                  </a:ext>
                </a:extLst>
              </p:cNvPr>
              <p:cNvSpPr txBox="1"/>
              <p:nvPr/>
            </p:nvSpPr>
            <p:spPr>
              <a:xfrm>
                <a:off x="201991" y="574131"/>
                <a:ext cx="841375" cy="29781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Manhattan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A03A5A9-4720-ED4A-B616-EC25FA2694DC}"/>
                  </a:ext>
                </a:extLst>
              </p:cNvPr>
              <p:cNvCxnSpPr/>
              <p:nvPr/>
            </p:nvCxnSpPr>
            <p:spPr>
              <a:xfrm flipH="1">
                <a:off x="1945758" y="170121"/>
                <a:ext cx="329610" cy="116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 Box 21">
                <a:extLst>
                  <a:ext uri="{FF2B5EF4-FFF2-40B4-BE49-F238E27FC236}">
                    <a16:creationId xmlns:a16="http://schemas.microsoft.com/office/drawing/2014/main" id="{DA0A0E54-39FB-5846-86D2-34E9CA85BBEE}"/>
                  </a:ext>
                </a:extLst>
              </p:cNvPr>
              <p:cNvSpPr txBox="1"/>
              <p:nvPr/>
            </p:nvSpPr>
            <p:spPr>
              <a:xfrm>
                <a:off x="2275048" y="0"/>
                <a:ext cx="570865" cy="2971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Bronx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7948FE0-A944-A44B-A32B-8EDFCAC56147}"/>
                  </a:ext>
                </a:extLst>
              </p:cNvPr>
              <p:cNvCxnSpPr/>
              <p:nvPr/>
            </p:nvCxnSpPr>
            <p:spPr>
              <a:xfrm flipH="1" flipV="1">
                <a:off x="2009554" y="1169581"/>
                <a:ext cx="329565" cy="12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 Box 23">
                <a:extLst>
                  <a:ext uri="{FF2B5EF4-FFF2-40B4-BE49-F238E27FC236}">
                    <a16:creationId xmlns:a16="http://schemas.microsoft.com/office/drawing/2014/main" id="{EAEAE3C0-5B99-DD41-82C9-90AA50A9DA20}"/>
                  </a:ext>
                </a:extLst>
              </p:cNvPr>
              <p:cNvSpPr txBox="1"/>
              <p:nvPr/>
            </p:nvSpPr>
            <p:spPr>
              <a:xfrm>
                <a:off x="2338834" y="1137630"/>
                <a:ext cx="646430" cy="2971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Queens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F39B4B6-2F52-A84A-930A-69A8AD16E474}"/>
                  </a:ext>
                </a:extLst>
              </p:cNvPr>
              <p:cNvCxnSpPr/>
              <p:nvPr/>
            </p:nvCxnSpPr>
            <p:spPr>
              <a:xfrm flipH="1" flipV="1">
                <a:off x="1648047" y="1297172"/>
                <a:ext cx="297711" cy="276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27">
                <a:extLst>
                  <a:ext uri="{FF2B5EF4-FFF2-40B4-BE49-F238E27FC236}">
                    <a16:creationId xmlns:a16="http://schemas.microsoft.com/office/drawing/2014/main" id="{64DE70A5-8F38-1244-8485-437CCFB8CFFB}"/>
                  </a:ext>
                </a:extLst>
              </p:cNvPr>
              <p:cNvSpPr txBox="1"/>
              <p:nvPr/>
            </p:nvSpPr>
            <p:spPr>
              <a:xfrm>
                <a:off x="1775560" y="1573544"/>
                <a:ext cx="765175" cy="2971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Brooklyn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AD9DF73-C31D-4949-8A93-2E4DF5863D83}"/>
                  </a:ext>
                </a:extLst>
              </p:cNvPr>
              <p:cNvCxnSpPr/>
              <p:nvPr/>
            </p:nvCxnSpPr>
            <p:spPr>
              <a:xfrm>
                <a:off x="595423" y="1446028"/>
                <a:ext cx="191386" cy="45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 Box 29">
                <a:extLst>
                  <a:ext uri="{FF2B5EF4-FFF2-40B4-BE49-F238E27FC236}">
                    <a16:creationId xmlns:a16="http://schemas.microsoft.com/office/drawing/2014/main" id="{26A3A6F2-A41F-AE47-8256-784D68958F27}"/>
                  </a:ext>
                </a:extLst>
              </p:cNvPr>
              <p:cNvSpPr txBox="1"/>
              <p:nvPr/>
            </p:nvSpPr>
            <p:spPr>
              <a:xfrm>
                <a:off x="-393405" y="1262068"/>
                <a:ext cx="988691" cy="31154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Staten Island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1EB493-A423-9749-BFFA-61EC56454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626" y="2165176"/>
              <a:ext cx="2639782" cy="214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92938D-68DC-0446-A837-FCF38A28C159}"/>
                </a:ext>
              </a:extLst>
            </p:cNvPr>
            <p:cNvSpPr/>
            <p:nvPr/>
          </p:nvSpPr>
          <p:spPr>
            <a:xfrm>
              <a:off x="3441793" y="4310541"/>
              <a:ext cx="812457" cy="45419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304E7D-7956-3F40-AD1A-8F1ABF35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441626" y="4764731"/>
              <a:ext cx="2612612" cy="562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C2820-F4E7-C24B-951F-2AC3687F1E36}"/>
              </a:ext>
            </a:extLst>
          </p:cNvPr>
          <p:cNvSpPr/>
          <p:nvPr/>
        </p:nvSpPr>
        <p:spPr>
          <a:xfrm>
            <a:off x="1377000" y="4980142"/>
            <a:ext cx="4535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5. COVID-19 Case Mapping (New York State)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0AE5EC-5B9F-FA40-BDD9-6704DFD1B056}"/>
              </a:ext>
            </a:extLst>
          </p:cNvPr>
          <p:cNvSpPr/>
          <p:nvPr/>
        </p:nvSpPr>
        <p:spPr>
          <a:xfrm>
            <a:off x="6319369" y="4989814"/>
            <a:ext cx="4466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6. COVID-19 Case Mapping (New York City)</a:t>
            </a:r>
          </a:p>
        </p:txBody>
      </p:sp>
    </p:spTree>
    <p:extLst>
      <p:ext uri="{BB962C8B-B14F-4D97-AF65-F5344CB8AC3E}">
        <p14:creationId xmlns:p14="http://schemas.microsoft.com/office/powerpoint/2010/main" val="147989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5C42-2CE8-FA47-B2B7-07913B88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City Neighborhood Clustering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088CF-CAC2-0148-B5A8-33C9FEE902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4" y="2118530"/>
            <a:ext cx="4876801" cy="29483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6E257-83B9-E146-8253-8CC3365126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18382"/>
            <a:ext cx="4876801" cy="293488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7C8261B-6FC4-E942-B010-1D9C583FBE69}"/>
              </a:ext>
            </a:extLst>
          </p:cNvPr>
          <p:cNvGrpSpPr/>
          <p:nvPr/>
        </p:nvGrpSpPr>
        <p:grpSpPr>
          <a:xfrm>
            <a:off x="6726792" y="2641577"/>
            <a:ext cx="3669189" cy="1856011"/>
            <a:chOff x="6726792" y="2736173"/>
            <a:chExt cx="3669189" cy="185601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176880-4B28-CB49-A154-51F176B8B3BC}"/>
                </a:ext>
              </a:extLst>
            </p:cNvPr>
            <p:cNvCxnSpPr/>
            <p:nvPr/>
          </p:nvCxnSpPr>
          <p:spPr>
            <a:xfrm>
              <a:off x="8185164" y="3454623"/>
              <a:ext cx="355005" cy="73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8">
              <a:extLst>
                <a:ext uri="{FF2B5EF4-FFF2-40B4-BE49-F238E27FC236}">
                  <a16:creationId xmlns:a16="http://schemas.microsoft.com/office/drawing/2014/main" id="{4EBB91E9-B97A-894B-A9A0-607AF2479CBA}"/>
                </a:ext>
              </a:extLst>
            </p:cNvPr>
            <p:cNvSpPr txBox="1"/>
            <p:nvPr/>
          </p:nvSpPr>
          <p:spPr>
            <a:xfrm>
              <a:off x="7330961" y="3305595"/>
              <a:ext cx="834973" cy="29426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Manhattan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F18B72-A4E3-3341-A0C7-1D96156CF720}"/>
                </a:ext>
              </a:extLst>
            </p:cNvPr>
            <p:cNvCxnSpPr/>
            <p:nvPr/>
          </p:nvCxnSpPr>
          <p:spPr>
            <a:xfrm flipH="1">
              <a:off x="9103397" y="2905220"/>
              <a:ext cx="334886" cy="11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 Box 60">
              <a:extLst>
                <a:ext uri="{FF2B5EF4-FFF2-40B4-BE49-F238E27FC236}">
                  <a16:creationId xmlns:a16="http://schemas.microsoft.com/office/drawing/2014/main" id="{64842DFC-A7F2-FF47-9F92-90C42BE711A0}"/>
                </a:ext>
              </a:extLst>
            </p:cNvPr>
            <p:cNvSpPr txBox="1"/>
            <p:nvPr/>
          </p:nvSpPr>
          <p:spPr>
            <a:xfrm>
              <a:off x="9435906" y="2736173"/>
              <a:ext cx="566521" cy="29552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Bronx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BCEEAF-D952-6348-8C7C-635601C7C554}"/>
                </a:ext>
              </a:extLst>
            </p:cNvPr>
            <p:cNvCxnSpPr/>
            <p:nvPr/>
          </p:nvCxnSpPr>
          <p:spPr>
            <a:xfrm flipH="1" flipV="1">
              <a:off x="9422142" y="3763583"/>
              <a:ext cx="334840" cy="1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 Box 62">
              <a:extLst>
                <a:ext uri="{FF2B5EF4-FFF2-40B4-BE49-F238E27FC236}">
                  <a16:creationId xmlns:a16="http://schemas.microsoft.com/office/drawing/2014/main" id="{3170A80C-35EC-A942-BD81-D5CD3162BF37}"/>
                </a:ext>
              </a:extLst>
            </p:cNvPr>
            <p:cNvSpPr txBox="1"/>
            <p:nvPr/>
          </p:nvSpPr>
          <p:spPr>
            <a:xfrm>
              <a:off x="9754470" y="3730291"/>
              <a:ext cx="641511" cy="29489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Queens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5BF0C2-36DE-9442-8305-11DCF32C2F3B}"/>
                </a:ext>
              </a:extLst>
            </p:cNvPr>
            <p:cNvCxnSpPr/>
            <p:nvPr/>
          </p:nvCxnSpPr>
          <p:spPr>
            <a:xfrm flipH="1" flipV="1">
              <a:off x="8800921" y="4025157"/>
              <a:ext cx="302476" cy="274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64">
              <a:extLst>
                <a:ext uri="{FF2B5EF4-FFF2-40B4-BE49-F238E27FC236}">
                  <a16:creationId xmlns:a16="http://schemas.microsoft.com/office/drawing/2014/main" id="{FE95B221-2FEF-714C-8B15-FFDFFC5A8127}"/>
                </a:ext>
              </a:extLst>
            </p:cNvPr>
            <p:cNvSpPr txBox="1"/>
            <p:nvPr/>
          </p:nvSpPr>
          <p:spPr>
            <a:xfrm>
              <a:off x="8927225" y="4297293"/>
              <a:ext cx="759352" cy="29489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Brooklyn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C62771-7147-3C47-B4C8-B612604FC014}"/>
                </a:ext>
              </a:extLst>
            </p:cNvPr>
            <p:cNvCxnSpPr/>
            <p:nvPr/>
          </p:nvCxnSpPr>
          <p:spPr>
            <a:xfrm>
              <a:off x="7731448" y="4173073"/>
              <a:ext cx="194449" cy="45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66">
              <a:extLst>
                <a:ext uri="{FF2B5EF4-FFF2-40B4-BE49-F238E27FC236}">
                  <a16:creationId xmlns:a16="http://schemas.microsoft.com/office/drawing/2014/main" id="{4D69EAB4-71AD-2B43-937B-CAB835D03D95}"/>
                </a:ext>
              </a:extLst>
            </p:cNvPr>
            <p:cNvSpPr txBox="1"/>
            <p:nvPr/>
          </p:nvSpPr>
          <p:spPr>
            <a:xfrm>
              <a:off x="6726792" y="3990275"/>
              <a:ext cx="1004517" cy="3095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Staten Island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A2CDF-219F-754E-BFA4-1E6EB647EEC5}"/>
              </a:ext>
            </a:extLst>
          </p:cNvPr>
          <p:cNvGrpSpPr/>
          <p:nvPr/>
        </p:nvGrpSpPr>
        <p:grpSpPr>
          <a:xfrm>
            <a:off x="7820658" y="2429516"/>
            <a:ext cx="1689738" cy="1934848"/>
            <a:chOff x="7820658" y="2524112"/>
            <a:chExt cx="1689738" cy="1934848"/>
          </a:xfrm>
        </p:grpSpPr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888E7D42-39A0-D447-A900-057C96087CCE}"/>
                </a:ext>
              </a:extLst>
            </p:cNvPr>
            <p:cNvSpPr txBox="1"/>
            <p:nvPr/>
          </p:nvSpPr>
          <p:spPr>
            <a:xfrm>
              <a:off x="8543484" y="3353333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37">
              <a:extLst>
                <a:ext uri="{FF2B5EF4-FFF2-40B4-BE49-F238E27FC236}">
                  <a16:creationId xmlns:a16="http://schemas.microsoft.com/office/drawing/2014/main" id="{95C398A9-5527-1C47-998A-A918A6E741FA}"/>
                </a:ext>
              </a:extLst>
            </p:cNvPr>
            <p:cNvSpPr txBox="1"/>
            <p:nvPr/>
          </p:nvSpPr>
          <p:spPr>
            <a:xfrm>
              <a:off x="8883637" y="3693526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0" name="Text Box 38">
              <a:extLst>
                <a:ext uri="{FF2B5EF4-FFF2-40B4-BE49-F238E27FC236}">
                  <a16:creationId xmlns:a16="http://schemas.microsoft.com/office/drawing/2014/main" id="{BFAACF92-A573-EE47-AC76-FDE3572EE465}"/>
                </a:ext>
              </a:extLst>
            </p:cNvPr>
            <p:cNvSpPr txBox="1"/>
            <p:nvPr/>
          </p:nvSpPr>
          <p:spPr>
            <a:xfrm>
              <a:off x="9287569" y="2843043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41">
              <a:extLst>
                <a:ext uri="{FF2B5EF4-FFF2-40B4-BE49-F238E27FC236}">
                  <a16:creationId xmlns:a16="http://schemas.microsoft.com/office/drawing/2014/main" id="{7D2F881B-9097-284A-A8C7-277E021C151A}"/>
                </a:ext>
              </a:extLst>
            </p:cNvPr>
            <p:cNvSpPr txBox="1"/>
            <p:nvPr/>
          </p:nvSpPr>
          <p:spPr>
            <a:xfrm>
              <a:off x="7820658" y="4118767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44">
              <a:extLst>
                <a:ext uri="{FF2B5EF4-FFF2-40B4-BE49-F238E27FC236}">
                  <a16:creationId xmlns:a16="http://schemas.microsoft.com/office/drawing/2014/main" id="{F7A54E3F-C4D5-2149-A94E-C643BE86E2AF}"/>
                </a:ext>
              </a:extLst>
            </p:cNvPr>
            <p:cNvSpPr txBox="1"/>
            <p:nvPr/>
          </p:nvSpPr>
          <p:spPr>
            <a:xfrm>
              <a:off x="8936786" y="2524112"/>
              <a:ext cx="222827" cy="3401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977509F-98F8-A54A-ADA7-275C35F2884D}"/>
              </a:ext>
            </a:extLst>
          </p:cNvPr>
          <p:cNvSpPr txBox="1">
            <a:spLocks/>
          </p:cNvSpPr>
          <p:nvPr/>
        </p:nvSpPr>
        <p:spPr>
          <a:xfrm>
            <a:off x="447814" y="5485396"/>
            <a:ext cx="11296370" cy="115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0: most frequent venues are </a:t>
            </a:r>
            <a:r>
              <a:rPr lang="en-US" b="1" dirty="0"/>
              <a:t>coffee shops, bakeries and bars</a:t>
            </a:r>
            <a:r>
              <a:rPr lang="en-US" dirty="0"/>
              <a:t>. Dominating in areas with less COVID-19 cases</a:t>
            </a:r>
          </a:p>
          <a:p>
            <a:r>
              <a:rPr lang="en-US" dirty="0"/>
              <a:t>Cluster 1: most frequent venues are </a:t>
            </a:r>
            <a:r>
              <a:rPr lang="en-US" b="1" dirty="0"/>
              <a:t>restaurants, supermarkets and bus stations</a:t>
            </a:r>
            <a:r>
              <a:rPr lang="en-US" dirty="0"/>
              <a:t>. Dominating in areas with more COVID-19 cases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7EF8B-C8FB-4A49-9B18-C76C8653F4C5}"/>
              </a:ext>
            </a:extLst>
          </p:cNvPr>
          <p:cNvSpPr/>
          <p:nvPr/>
        </p:nvSpPr>
        <p:spPr>
          <a:xfrm>
            <a:off x="1335823" y="5073980"/>
            <a:ext cx="4382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7. Locations of Zip Codes in New York City</a:t>
            </a:r>
          </a:p>
          <a:p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61988B-D5F7-B445-86EE-624D83B1D67B}"/>
              </a:ext>
            </a:extLst>
          </p:cNvPr>
          <p:cNvSpPr/>
          <p:nvPr/>
        </p:nvSpPr>
        <p:spPr>
          <a:xfrm>
            <a:off x="6028520" y="5073657"/>
            <a:ext cx="5011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Figure 5. Venue Clusters and COVID-19 Case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59883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{7FFCF0B6-53DC-D640-8370-E490243CB8FF}tf10001123</Template>
  <TotalTime>79</TotalTime>
  <Words>704</Words>
  <Application>Microsoft Macintosh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 New Roman</vt:lpstr>
      <vt:lpstr>Wingdings 2</vt:lpstr>
      <vt:lpstr>Dividend</vt:lpstr>
      <vt:lpstr>Applied Data Science Capstone</vt:lpstr>
      <vt:lpstr>introduction</vt:lpstr>
      <vt:lpstr>DATA ACQUISITION</vt:lpstr>
      <vt:lpstr>Data exploration</vt:lpstr>
      <vt:lpstr>Data exploration</vt:lpstr>
      <vt:lpstr>Data exploration</vt:lpstr>
      <vt:lpstr>Data exploration</vt:lpstr>
      <vt:lpstr>COVID-19 Case Mapping</vt:lpstr>
      <vt:lpstr>New York City Neighborhood Clustering 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Xi Lin</dc:creator>
  <cp:lastModifiedBy>Xi Lin</cp:lastModifiedBy>
  <cp:revision>8</cp:revision>
  <dcterms:created xsi:type="dcterms:W3CDTF">2020-04-29T01:53:24Z</dcterms:created>
  <dcterms:modified xsi:type="dcterms:W3CDTF">2020-04-29T03:12:25Z</dcterms:modified>
</cp:coreProperties>
</file>