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2D6C-86E0-42C5-B05E-300D1DDB5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C2A9F-1066-4BFE-8B7B-79093EEA7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88876-5FA5-4361-8863-7B16AC2A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3598-E2EB-4678-8BC3-AAA24049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9B53-B14B-4B6A-8383-9E3829B4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0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BB13-5E01-40E3-8CD5-01F1A79D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0D39-DE3F-4E2F-9AB8-0DB4A51D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29FD-B67F-4F8B-86BA-79D434E3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42FA-EC39-4345-AFC6-0AACB8F5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D8A0-B21A-4D49-AC1E-A5B0C6D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4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730D3-049A-450C-ADF1-6B43A3332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0C12F-A79D-4ECF-9FFE-6D6C7B3F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9DAE-A3A7-40B2-9168-41C9707C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9E15-F138-4859-9BE9-7D7F9D5C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773C-CCAD-4764-958B-7F06E85C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426A-57FF-4AE5-88D7-AC72B26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E688-1F60-469A-8B9D-E701D6A5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3953-A1AF-4F6D-AB4A-7F03E6AD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3B0E-9C29-44FA-985B-17CA0D82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04A8-7AD2-4427-B488-1C689AC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6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8EC9-DE67-4738-AC5D-2DB64B63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46EA-9507-4DB0-83A4-F873A3F3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78DB-0A43-4A76-8AB4-9A554166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8CAE-5705-4C87-A507-96A09838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FF5B-AA32-47EF-BE2C-CDF06A06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2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1F9E-4752-4038-A699-DE33C3E4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7CC3-424E-4B06-B2D5-D36B200CB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76E06-7DFA-4274-A0BD-DE8C6F1B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4F40-9D80-42E9-9538-80C9F8F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99946-08BD-4A9E-8AEF-B509F836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39BD6-9A0E-44DA-B76D-25EFB55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B763-87DD-403C-A1D5-0387EEBB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03BD-D5E8-4E61-BBE8-3F4645C4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F1ABE-D535-4121-A13D-4278C7C6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14BFE-6161-4496-8C79-D3D8C9709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1E137-CA88-47CA-BD17-71D81F13A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71B83-BA91-437E-BF76-27D3903F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71088-2D46-40A1-B10D-81709996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C49A4-E12A-4815-9167-2627B228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B644-4ED6-456C-A0E1-F9E8EC4B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F1F6E-6B2C-4B70-9CBD-6E593B81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333AA-6339-4332-BFB7-C2143CB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F5F9-921B-47D7-9027-D5FBF056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E1CD5-9A0A-4B00-B115-6D646EB4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0E3EB-0677-4B22-87FD-420F3342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9F8D3-50A7-4EA6-9052-7302CD52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217F-321F-44C0-90AD-3BB8743F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7E8F-AB53-45C8-9420-CD1F729C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A05AE-EF42-4DFF-9B8D-F885F5C3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B72FD-2C06-4C6D-BBE0-AD5C281D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30BF-7767-4D7C-8B3E-1051F39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BD749-7C10-49F8-8B90-3E330DF6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3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35AC-F5A0-4CD4-9FC7-9F7CB1AF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F430E-02EA-435D-BFE3-9CE62465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432AA-6C98-4A4D-A7A4-A63A4902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60377-3F52-4116-9F9D-11ECF12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E9602-F58E-4246-9DE3-EFB1FEEE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5C3B-6313-4624-9DC9-3BB3EEB9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96333-31E6-4C96-8320-B1ACEAEB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A0A6-FE41-467C-A89B-73AEEF67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87F3-0714-4089-A1F5-2FA6EE68B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1B28-BCDD-4A02-9803-E205C2A3FF2D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BAE5-ECF2-45AF-8244-B955CE258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8A2-E2AA-4A2E-8564-DAF5CAF7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C83E-030D-4FA8-AB66-A5904B73A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0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1BE-7488-47D5-B5AF-F0552AC82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4212"/>
            <a:ext cx="9144000" cy="1374776"/>
          </a:xfrm>
        </p:spPr>
        <p:txBody>
          <a:bodyPr>
            <a:normAutofit/>
          </a:bodyPr>
          <a:lstStyle/>
          <a:p>
            <a:r>
              <a:rPr lang="en-US" dirty="0"/>
              <a:t>OPTIMIZATION:SIMUTECH</a:t>
            </a:r>
            <a:br>
              <a:rPr lang="en-US" dirty="0"/>
            </a:br>
            <a:r>
              <a:rPr lang="en-US" sz="2000" dirty="0"/>
              <a:t>					</a:t>
            </a:r>
            <a:r>
              <a:rPr lang="en-US" sz="2800" dirty="0"/>
              <a:t>Mentors: </a:t>
            </a:r>
            <a:r>
              <a:rPr lang="en-US" sz="2800" dirty="0" err="1"/>
              <a:t>Ayush</a:t>
            </a:r>
            <a:r>
              <a:rPr lang="en-US" sz="2800" dirty="0"/>
              <a:t> Raj &amp; Md. </a:t>
            </a:r>
            <a:r>
              <a:rPr lang="en-US" sz="2800" dirty="0" err="1"/>
              <a:t>Saif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4FB7D-A1DC-4677-B9D3-E097B9E5C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End-term report</a:t>
            </a:r>
            <a:endParaRPr lang="en-IN" dirty="0"/>
          </a:p>
        </p:txBody>
      </p:sp>
      <p:pic>
        <p:nvPicPr>
          <p:cNvPr id="1026" name="Picture 2" descr="Chemineers IITK – Chemical Engineering Departmental Society at IIT Kanpur">
            <a:extLst>
              <a:ext uri="{FF2B5EF4-FFF2-40B4-BE49-F238E27FC236}">
                <a16:creationId xmlns:a16="http://schemas.microsoft.com/office/drawing/2014/main" id="{DF73A2BE-638E-E3CC-0193-D8D76DD1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71" y="33337"/>
            <a:ext cx="164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IT Kanpur - Wikipedia">
            <a:extLst>
              <a:ext uri="{FF2B5EF4-FFF2-40B4-BE49-F238E27FC236}">
                <a16:creationId xmlns:a16="http://schemas.microsoft.com/office/drawing/2014/main" id="{5B33A46C-E688-CB09-C5CE-3849CA7E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55" y="0"/>
            <a:ext cx="1954220" cy="18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1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09AC-693D-411B-BABE-4930358C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5C89E4-A07B-4E79-AF55-86BB790BD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267" y="1439332"/>
            <a:ext cx="6231466" cy="529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A439D-3FA2-48E8-AEE2-FE4C7F36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9" y="1439331"/>
            <a:ext cx="4326467" cy="51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5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D9F1-6D25-6B17-8F55-7E142006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McCabe–Thiele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AA36-06F4-31EA-6055-EBC08F9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McCabe–Thiele method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a technique to model the separation of two substances by a </a:t>
            </a:r>
            <a:r>
              <a:rPr lang="en-US" dirty="0"/>
              <a:t>distillation column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. It uses the fact that the composition at each </a:t>
            </a:r>
            <a:r>
              <a:rPr lang="en-US" dirty="0"/>
              <a:t>theoretical tray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is completely determined by the </a:t>
            </a:r>
            <a:r>
              <a:rPr lang="en-US" dirty="0"/>
              <a:t>mole fraction</a:t>
            </a:r>
            <a:r>
              <a:rPr lang="en-US" b="0" i="0" dirty="0">
                <a:effectLst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of one of the two components. This method is based on the assumption of constant molar overflow, which requires that: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</a:rPr>
              <a:t>the molar </a:t>
            </a:r>
            <a:r>
              <a:rPr lang="en-US" dirty="0"/>
              <a:t>heats of vaporization</a:t>
            </a:r>
            <a:r>
              <a:rPr lang="en-US" b="0" i="0" dirty="0">
                <a:effectLst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of the feed components are equal;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</a:rPr>
              <a:t>for every </a:t>
            </a:r>
            <a:r>
              <a:rPr lang="en-US" dirty="0"/>
              <a:t>mole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of liquid vaporized, a mole of vapor is condensed; and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</a:rPr>
              <a:t>heat effects such as </a:t>
            </a:r>
            <a:r>
              <a:rPr lang="en-US" dirty="0"/>
              <a:t>heat of solution</a:t>
            </a:r>
            <a:r>
              <a:rPr lang="en-US" b="0" i="0" dirty="0">
                <a:effectLst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are negligible.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84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63DC-C0CC-1E4A-A19F-47523C84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McCabe–Thiele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1227D-CC59-530B-93A5-8AACA9FA2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6888"/>
            <a:ext cx="6415086" cy="42148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15BBC-3535-4861-0592-F894F5D3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663" y="1690688"/>
            <a:ext cx="3671887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2A2E-EEB4-4FCA-A956-C59DCAD4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1133"/>
            <a:ext cx="10515600" cy="29548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01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112F-93BF-4A14-99DB-1715C38B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9E98-9B2D-4D5E-8BCF-84892828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 of Heat Transfer</a:t>
            </a:r>
          </a:p>
          <a:p>
            <a:r>
              <a:rPr lang="en-US" dirty="0"/>
              <a:t>Concepts and applications of Fins</a:t>
            </a:r>
          </a:p>
          <a:p>
            <a:r>
              <a:rPr lang="en-US" dirty="0"/>
              <a:t>Vapor liquid equilibrium</a:t>
            </a:r>
          </a:p>
          <a:p>
            <a:r>
              <a:rPr lang="en-US" dirty="0"/>
              <a:t>Basics of Distillation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McCabe–Thiele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85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4071-F44E-44A6-B8F0-C043E20E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32CD-BF36-419F-B3FD-1F9967A5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67" y="1825625"/>
            <a:ext cx="11057465" cy="4667250"/>
          </a:xfrm>
        </p:spPr>
        <p:txBody>
          <a:bodyPr/>
          <a:lstStyle/>
          <a:p>
            <a:r>
              <a:rPr lang="en-US" dirty="0"/>
              <a:t>Heat can be transferred in three ways: by conduction, by convection, and by radiation.</a:t>
            </a:r>
          </a:p>
          <a:p>
            <a:r>
              <a:rPr lang="en-US" dirty="0"/>
              <a:t>Thermal resistance: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Heat conduction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79AC1-61AE-4EC3-98D2-DC5BAFCC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6" y="2827867"/>
            <a:ext cx="7289801" cy="164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28FF1-9B38-4ECA-B69C-90FA93E4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33" y="4707468"/>
            <a:ext cx="6163734" cy="1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0C68-6707-472A-8B64-9DC3AC06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9095-62A4-49FB-8827-1D4AD05B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cylinder with radius R</a:t>
            </a:r>
            <a:r>
              <a:rPr lang="en-US" sz="1200" dirty="0"/>
              <a:t>i</a:t>
            </a:r>
            <a:r>
              <a:rPr lang="en-US" dirty="0"/>
              <a:t> and radius with coating R</a:t>
            </a:r>
            <a:r>
              <a:rPr lang="en-US" sz="1400" dirty="0"/>
              <a:t>o</a:t>
            </a:r>
            <a:r>
              <a:rPr lang="en-US" dirty="0"/>
              <a:t> and length L thermal resistance will be:		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Heat transfer rate will be: 				</a:t>
            </a:r>
          </a:p>
          <a:p>
            <a:endParaRPr lang="en-US" dirty="0"/>
          </a:p>
          <a:p>
            <a:r>
              <a:rPr lang="en-US" dirty="0"/>
              <a:t>We can calculate critical thickness by the plot shown using </a:t>
            </a:r>
            <a:r>
              <a:rPr lang="en-US" dirty="0" err="1"/>
              <a:t>Matlab</a:t>
            </a:r>
            <a:r>
              <a:rPr lang="en-US" dirty="0"/>
              <a:t>, we solved this kind of problem using </a:t>
            </a:r>
            <a:r>
              <a:rPr lang="en-US" dirty="0" err="1"/>
              <a:t>Matlab</a:t>
            </a:r>
            <a:r>
              <a:rPr lang="en-US" dirty="0"/>
              <a:t> in our assignment.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A02B3-B07D-4686-9F05-CC2CE1A2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1" y="2295367"/>
            <a:ext cx="2870200" cy="113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74AC9-7A55-4C68-89BF-C5043E07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2" y="3563936"/>
            <a:ext cx="2870200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0D748-9D2E-41A0-8E55-F70369435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33" y="2295368"/>
            <a:ext cx="2329861" cy="2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92AF-D928-472C-BEEC-393A632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FFF3-AB25-419C-9DD6-2068373C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Fins are surfaces that extend from an object to increase the rate of heat transfer to or from the environment by increasing convection.</a:t>
            </a:r>
          </a:p>
          <a:p>
            <a:pPr marL="3657600" lvl="8" indent="0">
              <a:buNone/>
            </a:pPr>
            <a:r>
              <a:rPr lang="en-US" sz="2800" dirty="0"/>
              <a:t>We got an equation</a:t>
            </a:r>
            <a:r>
              <a:rPr lang="en-US" dirty="0"/>
              <a:t>:</a:t>
            </a:r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F2EF6-2DC4-4C89-917E-A05A45DF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7" y="2805777"/>
            <a:ext cx="3180081" cy="2037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AFCF0-5496-4C9C-B428-FD3117D9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15" y="3222361"/>
            <a:ext cx="5549675" cy="15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E8F2-5D4C-4AED-9989-1CC22CA5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5C622-D32A-4769-B26D-BEEDB3AC7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solve previous differential equation we assumed two situations: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Infinity length fin (Diameter is very less than length)</a:t>
                </a:r>
              </a:p>
              <a:p>
                <a:pPr marL="0" indent="0">
                  <a:buNone/>
                </a:pPr>
                <a:r>
                  <a:rPr lang="en-US" dirty="0"/>
                  <a:t>					where,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   Adiabatic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]</a:t>
                </a:r>
                <a:r>
                  <a:rPr lang="en-US" sz="1200" dirty="0"/>
                  <a:t>x=L</a:t>
                </a:r>
                <a:r>
                  <a:rPr lang="en-US" dirty="0"/>
                  <a:t> =0)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5C622-D32A-4769-B26D-BEEDB3AC7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F9DBF5-8B62-4AC0-AC83-7860DFAB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32" y="2819400"/>
            <a:ext cx="4189402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70938-D5FF-4576-866F-F1D14F94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831" y="3124200"/>
            <a:ext cx="2696337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023F-FFEE-48CF-8AC9-0527170C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32" y="4504621"/>
            <a:ext cx="5440499" cy="16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34A4-8CFE-4706-A58E-8AA14882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1CD47-E620-40C3-A47C-847D1672C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Efficiency (</a:t>
                </a:r>
                <a:r>
                  <a:rPr lang="el-GR" dirty="0"/>
                  <a:t>η</a:t>
                </a:r>
                <a:r>
                  <a:rPr lang="en-US" dirty="0"/>
                  <a:t>) = Q </a:t>
                </a:r>
                <a:r>
                  <a:rPr lang="en-US" sz="1200" dirty="0"/>
                  <a:t>fin</a:t>
                </a:r>
                <a:r>
                  <a:rPr lang="en-US" dirty="0"/>
                  <a:t>/Q </a:t>
                </a:r>
                <a:r>
                  <a:rPr lang="en-US" sz="1200" dirty="0"/>
                  <a:t>ideal fin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h𝑃𝐾𝐴𝑐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Effectiveness =Q </a:t>
                </a:r>
                <a:r>
                  <a:rPr lang="en-US" sz="1200" dirty="0"/>
                  <a:t>fin</a:t>
                </a:r>
                <a:r>
                  <a:rPr lang="en-US" dirty="0"/>
                  <a:t>/Q </a:t>
                </a:r>
                <a:r>
                  <a:rPr lang="en-US" sz="1400" dirty="0"/>
                  <a:t>no fin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1CD47-E620-40C3-A47C-847D1672C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383E-C439-4689-A938-16292D73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5D2A-B84E-4D85-85E8-07348D5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Boiling point: The normal boiling point is the temperature at which the vapor pressure is equal to the standard sea-level atmospheric pressure.</a:t>
            </a:r>
          </a:p>
          <a:p>
            <a:r>
              <a:rPr lang="en-US" dirty="0"/>
              <a:t>Volatility: Volatility is a material quality which describes how readily a substance vaporizes.</a:t>
            </a:r>
          </a:p>
          <a:p>
            <a:r>
              <a:rPr lang="en-US" dirty="0"/>
              <a:t> Relative volatility: Comparison of volatility with other substance. For same volatility of two components RV will be 1.</a:t>
            </a:r>
          </a:p>
          <a:p>
            <a:r>
              <a:rPr lang="en-US" dirty="0"/>
              <a:t>Bubble point: Liquid refrigerant starts to boil at this pressure and temperature in the evaporator.</a:t>
            </a:r>
          </a:p>
          <a:p>
            <a:r>
              <a:rPr lang="en-US" dirty="0"/>
              <a:t>Dew point: The last of the liquid refrigerant boils away.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19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5A4A-595C-4447-8E72-795EBF14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426D4-1791-4988-A4ED-67671ED61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Azeotrope mixture: Both substances have same boiling pint, relative volatility approximately 1. These substances can’t be separated by distillation.</a:t>
                </a:r>
              </a:p>
              <a:p>
                <a:r>
                  <a:rPr lang="en-US" dirty="0" err="1"/>
                  <a:t>Raoult’s</a:t>
                </a:r>
                <a:r>
                  <a:rPr lang="en-US" dirty="0"/>
                  <a:t> law: P</a:t>
                </a:r>
                <a:r>
                  <a:rPr lang="en-US" sz="1200" dirty="0"/>
                  <a:t>A</a:t>
                </a:r>
                <a:r>
                  <a:rPr lang="en-US" dirty="0"/>
                  <a:t>=</a:t>
                </a:r>
                <a:r>
                  <a:rPr lang="en-US" dirty="0" err="1"/>
                  <a:t>P</a:t>
                </a:r>
                <a:r>
                  <a:rPr lang="en-US" sz="1200" dirty="0" err="1"/>
                  <a:t>Sat</a:t>
                </a:r>
                <a:r>
                  <a:rPr lang="en-US" dirty="0" err="1"/>
                  <a:t>x</a:t>
                </a:r>
                <a:r>
                  <a:rPr lang="en-US" sz="1200" dirty="0" err="1"/>
                  <a:t>A</a:t>
                </a:r>
                <a:r>
                  <a:rPr lang="en-US" dirty="0"/>
                  <a:t> (Ideal case)</a:t>
                </a:r>
              </a:p>
              <a:p>
                <a:pPr marL="0" indent="0">
                  <a:buNone/>
                </a:pPr>
                <a:r>
                  <a:rPr lang="en-US" dirty="0"/>
                  <a:t>		    P</a:t>
                </a:r>
                <a:r>
                  <a:rPr lang="en-US" sz="1200" dirty="0"/>
                  <a:t>A</a:t>
                </a:r>
                <a:r>
                  <a:rPr lang="en-US" dirty="0"/>
                  <a:t>=</a:t>
                </a:r>
                <a:r>
                  <a:rPr lang="el-GR" dirty="0"/>
                  <a:t>γ</a:t>
                </a:r>
                <a:r>
                  <a:rPr lang="en-US" sz="1200" dirty="0" err="1"/>
                  <a:t>A</a:t>
                </a:r>
                <a:r>
                  <a:rPr lang="en-US" dirty="0" err="1"/>
                  <a:t>P</a:t>
                </a:r>
                <a:r>
                  <a:rPr lang="en-US" sz="1200" dirty="0" err="1"/>
                  <a:t>Sat</a:t>
                </a:r>
                <a:r>
                  <a:rPr lang="en-US" dirty="0" err="1"/>
                  <a:t>x</a:t>
                </a:r>
                <a:r>
                  <a:rPr lang="en-US" sz="1200" dirty="0" err="1"/>
                  <a:t>A</a:t>
                </a:r>
                <a:r>
                  <a:rPr lang="en-US" dirty="0"/>
                  <a:t> (Real case)</a:t>
                </a:r>
              </a:p>
              <a:p>
                <a:r>
                  <a:rPr lang="en-US" dirty="0"/>
                  <a:t>Antonine’s equation: </a:t>
                </a:r>
                <a:r>
                  <a:rPr lang="en-US" dirty="0" err="1"/>
                  <a:t>P</a:t>
                </a:r>
                <a:r>
                  <a:rPr lang="en-US" sz="1200" dirty="0" err="1"/>
                  <a:t>Sat</a:t>
                </a:r>
                <a:r>
                  <a:rPr lang="en-US" dirty="0"/>
                  <a:t>(bar)=A-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426D4-1791-4988-A4ED-67671ED61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3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Google Sans</vt:lpstr>
      <vt:lpstr>Linux Libertine</vt:lpstr>
      <vt:lpstr>Office Theme</vt:lpstr>
      <vt:lpstr>OPTIMIZATION:SIMUTECH      Mentors: Ayush Raj &amp; Md. Saif</vt:lpstr>
      <vt:lpstr>TOPICS COVERED</vt:lpstr>
      <vt:lpstr>Heat Transfer</vt:lpstr>
      <vt:lpstr>Heat transfer</vt:lpstr>
      <vt:lpstr>Fins</vt:lpstr>
      <vt:lpstr>Fins</vt:lpstr>
      <vt:lpstr>Fins</vt:lpstr>
      <vt:lpstr>Distillation</vt:lpstr>
      <vt:lpstr>Distillation</vt:lpstr>
      <vt:lpstr>Distillation</vt:lpstr>
      <vt:lpstr>McCabe–Thiele method </vt:lpstr>
      <vt:lpstr>McCabe–Thiele method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OPTIMIZATION:SIMUTECH      Mentors: Ayush Raj &amp; Md. Saif</dc:title>
  <dc:creator>Ritam Acharya</dc:creator>
  <cp:lastModifiedBy>Ritam Acharya</cp:lastModifiedBy>
  <cp:revision>16</cp:revision>
  <dcterms:created xsi:type="dcterms:W3CDTF">2023-04-13T08:26:46Z</dcterms:created>
  <dcterms:modified xsi:type="dcterms:W3CDTF">2023-06-12T16:30:52Z</dcterms:modified>
</cp:coreProperties>
</file>